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90"/>
  </p:notesMasterIdLst>
  <p:handoutMasterIdLst>
    <p:handoutMasterId r:id="rId91"/>
  </p:handoutMasterIdLst>
  <p:sldIdLst>
    <p:sldId id="334" r:id="rId2"/>
    <p:sldId id="333" r:id="rId3"/>
    <p:sldId id="428" r:id="rId4"/>
    <p:sldId id="335" r:id="rId5"/>
    <p:sldId id="336" r:id="rId6"/>
    <p:sldId id="337" r:id="rId7"/>
    <p:sldId id="338" r:id="rId8"/>
    <p:sldId id="339" r:id="rId9"/>
    <p:sldId id="340" r:id="rId10"/>
    <p:sldId id="341" r:id="rId11"/>
    <p:sldId id="342" r:id="rId12"/>
    <p:sldId id="343" r:id="rId13"/>
    <p:sldId id="344" r:id="rId14"/>
    <p:sldId id="345" r:id="rId15"/>
    <p:sldId id="346" r:id="rId16"/>
    <p:sldId id="347" r:id="rId17"/>
    <p:sldId id="348" r:id="rId18"/>
    <p:sldId id="349" r:id="rId19"/>
    <p:sldId id="350" r:id="rId20"/>
    <p:sldId id="351" r:id="rId21"/>
    <p:sldId id="352" r:id="rId22"/>
    <p:sldId id="353" r:id="rId23"/>
    <p:sldId id="354" r:id="rId24"/>
    <p:sldId id="356" r:id="rId25"/>
    <p:sldId id="357" r:id="rId26"/>
    <p:sldId id="358" r:id="rId27"/>
    <p:sldId id="359" r:id="rId28"/>
    <p:sldId id="360" r:id="rId29"/>
    <p:sldId id="361" r:id="rId30"/>
    <p:sldId id="362" r:id="rId31"/>
    <p:sldId id="363" r:id="rId32"/>
    <p:sldId id="364" r:id="rId33"/>
    <p:sldId id="365" r:id="rId34"/>
    <p:sldId id="366" r:id="rId35"/>
    <p:sldId id="367" r:id="rId36"/>
    <p:sldId id="368" r:id="rId37"/>
    <p:sldId id="369" r:id="rId38"/>
    <p:sldId id="372" r:id="rId39"/>
    <p:sldId id="373" r:id="rId40"/>
    <p:sldId id="374" r:id="rId41"/>
    <p:sldId id="375" r:id="rId42"/>
    <p:sldId id="376" r:id="rId43"/>
    <p:sldId id="377" r:id="rId44"/>
    <p:sldId id="378" r:id="rId45"/>
    <p:sldId id="379" r:id="rId46"/>
    <p:sldId id="380" r:id="rId47"/>
    <p:sldId id="381" r:id="rId48"/>
    <p:sldId id="382" r:id="rId49"/>
    <p:sldId id="383" r:id="rId50"/>
    <p:sldId id="384" r:id="rId51"/>
    <p:sldId id="385" r:id="rId52"/>
    <p:sldId id="386" r:id="rId53"/>
    <p:sldId id="387" r:id="rId54"/>
    <p:sldId id="389" r:id="rId55"/>
    <p:sldId id="390" r:id="rId56"/>
    <p:sldId id="393" r:id="rId57"/>
    <p:sldId id="395" r:id="rId58"/>
    <p:sldId id="396" r:id="rId59"/>
    <p:sldId id="397" r:id="rId60"/>
    <p:sldId id="398" r:id="rId61"/>
    <p:sldId id="399" r:id="rId62"/>
    <p:sldId id="400" r:id="rId63"/>
    <p:sldId id="401" r:id="rId64"/>
    <p:sldId id="402" r:id="rId65"/>
    <p:sldId id="403" r:id="rId66"/>
    <p:sldId id="404" r:id="rId67"/>
    <p:sldId id="405" r:id="rId68"/>
    <p:sldId id="406" r:id="rId69"/>
    <p:sldId id="407" r:id="rId70"/>
    <p:sldId id="429" r:id="rId71"/>
    <p:sldId id="430" r:id="rId72"/>
    <p:sldId id="431" r:id="rId73"/>
    <p:sldId id="432" r:id="rId74"/>
    <p:sldId id="433" r:id="rId75"/>
    <p:sldId id="408" r:id="rId76"/>
    <p:sldId id="409" r:id="rId77"/>
    <p:sldId id="410" r:id="rId78"/>
    <p:sldId id="417" r:id="rId79"/>
    <p:sldId id="418" r:id="rId80"/>
    <p:sldId id="419" r:id="rId81"/>
    <p:sldId id="420" r:id="rId82"/>
    <p:sldId id="421" r:id="rId83"/>
    <p:sldId id="422" r:id="rId84"/>
    <p:sldId id="423" r:id="rId85"/>
    <p:sldId id="424" r:id="rId86"/>
    <p:sldId id="425" r:id="rId87"/>
    <p:sldId id="426" r:id="rId88"/>
    <p:sldId id="427" r:id="rId8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82F"/>
    <a:srgbClr val="B4005A"/>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525" autoAdjust="0"/>
  </p:normalViewPr>
  <p:slideViewPr>
    <p:cSldViewPr>
      <p:cViewPr varScale="1">
        <p:scale>
          <a:sx n="58" d="100"/>
          <a:sy n="58" d="100"/>
        </p:scale>
        <p:origin x="-1484"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hatta\Dropbox\EE474_fall2012\teaching%20materials\no_thai_hospitals_2010.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spPr>
            <a:ln w="12700">
              <a:solidFill>
                <a:schemeClr val="tx1"/>
              </a:solidFill>
            </a:ln>
          </c:spPr>
          <c:dPt>
            <c:idx val="1"/>
            <c:bubble3D val="0"/>
            <c:spPr>
              <a:solidFill>
                <a:srgbClr val="00B050"/>
              </a:solidFill>
              <a:ln w="12700">
                <a:solidFill>
                  <a:schemeClr val="tx1"/>
                </a:solidFill>
              </a:ln>
            </c:spPr>
          </c:dPt>
          <c:dPt>
            <c:idx val="2"/>
            <c:bubble3D val="0"/>
            <c:spPr>
              <a:solidFill>
                <a:srgbClr val="7030A0"/>
              </a:solidFill>
              <a:ln w="12700">
                <a:solidFill>
                  <a:schemeClr val="tx1"/>
                </a:solidFill>
              </a:ln>
            </c:spPr>
          </c:dPt>
          <c:dPt>
            <c:idx val="3"/>
            <c:bubble3D val="0"/>
            <c:spPr>
              <a:solidFill>
                <a:srgbClr val="00B0F0"/>
              </a:solidFill>
              <a:ln w="12700">
                <a:solidFill>
                  <a:schemeClr val="tx1"/>
                </a:solidFill>
              </a:ln>
            </c:spPr>
          </c:dPt>
          <c:dLbls>
            <c:txPr>
              <a:bodyPr/>
              <a:lstStyle/>
              <a:p>
                <a:pPr>
                  <a:defRPr sz="1800">
                    <a:latin typeface="+mj-lt"/>
                    <a:cs typeface="Angsana New" pitchFamily="18" charset="-34"/>
                  </a:defRPr>
                </a:pPr>
                <a:endParaRPr lang="th-TH"/>
              </a:p>
            </c:txPr>
            <c:showLegendKey val="0"/>
            <c:showVal val="0"/>
            <c:showCatName val="1"/>
            <c:showSerName val="0"/>
            <c:showPercent val="1"/>
            <c:showBubbleSize val="0"/>
            <c:showLeaderLines val="1"/>
          </c:dLbls>
          <c:cat>
            <c:strRef>
              <c:f>Sheet1!$A$2:$A$6</c:f>
              <c:strCache>
                <c:ptCount val="5"/>
                <c:pt idx="0">
                  <c:v>Private hospitals</c:v>
                </c:pt>
                <c:pt idx="1">
                  <c:v>Public - Regional hospitals</c:v>
                </c:pt>
                <c:pt idx="2">
                  <c:v>Public - General hospitals </c:v>
                </c:pt>
                <c:pt idx="3">
                  <c:v>Public - Community hospitals</c:v>
                </c:pt>
                <c:pt idx="4">
                  <c:v>Other public hospitals</c:v>
                </c:pt>
              </c:strCache>
            </c:strRef>
          </c:cat>
          <c:val>
            <c:numRef>
              <c:f>Sheet1!$B$2:$B$6</c:f>
              <c:numCache>
                <c:formatCode>General</c:formatCode>
                <c:ptCount val="5"/>
                <c:pt idx="0">
                  <c:v>316</c:v>
                </c:pt>
                <c:pt idx="1">
                  <c:v>25</c:v>
                </c:pt>
                <c:pt idx="2">
                  <c:v>69</c:v>
                </c:pt>
                <c:pt idx="3">
                  <c:v>736</c:v>
                </c:pt>
                <c:pt idx="4">
                  <c:v>169</c:v>
                </c:pt>
              </c:numCache>
            </c:numRef>
          </c:val>
        </c:ser>
        <c:dLbls>
          <c:showLegendKey val="0"/>
          <c:showVal val="0"/>
          <c:showCatName val="0"/>
          <c:showSerName val="0"/>
          <c:showPercent val="0"/>
          <c:showBubbleSize val="0"/>
          <c:showLeaderLines val="1"/>
        </c:dLbls>
        <c:firstSliceAng val="0"/>
      </c:pieChart>
    </c:plotArea>
    <c:plotVisOnly val="1"/>
    <c:dispBlanksAs val="zero"/>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E121FA1-0644-43F9-88D1-C3C3338001AF}" type="datetimeFigureOut">
              <a:rPr lang="en-US" smtClean="0"/>
              <a:pPr/>
              <a:t>3/20/2018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6CEF5F7-F884-4D65-BE89-19412A83883E}" type="slidenum">
              <a:rPr lang="en-US" smtClean="0"/>
              <a:pPr/>
              <a:t>‹#›</a:t>
            </a:fld>
            <a:endParaRPr lang="en-US"/>
          </a:p>
        </p:txBody>
      </p:sp>
    </p:spTree>
    <p:extLst>
      <p:ext uri="{BB962C8B-B14F-4D97-AF65-F5344CB8AC3E}">
        <p14:creationId xmlns:p14="http://schemas.microsoft.com/office/powerpoint/2010/main" val="328553745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90CA14-DB7C-4818-A963-8EF00694B307}" type="datetimeFigureOut">
              <a:rPr lang="en-US" smtClean="0"/>
              <a:pPr/>
              <a:t>3/20/2018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426FCD-6D04-4824-8774-F7AE1FEAED7B}" type="slidenum">
              <a:rPr lang="en-US" smtClean="0"/>
              <a:pPr/>
              <a:t>‹#›</a:t>
            </a:fld>
            <a:endParaRPr lang="en-US"/>
          </a:p>
        </p:txBody>
      </p:sp>
    </p:spTree>
    <p:extLst>
      <p:ext uri="{BB962C8B-B14F-4D97-AF65-F5344CB8AC3E}">
        <p14:creationId xmlns:p14="http://schemas.microsoft.com/office/powerpoint/2010/main" val="65945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solidFill>
                  <a:schemeClr val="hlink"/>
                </a:solidFill>
              </a:rPr>
              <a:t>If the wage rate is w</a:t>
            </a:r>
            <a:r>
              <a:rPr lang="en-US" sz="1200" baseline="-25000" dirty="0" smtClean="0">
                <a:solidFill>
                  <a:schemeClr val="hlink"/>
                </a:solidFill>
              </a:rPr>
              <a:t>1 </a:t>
            </a:r>
            <a:r>
              <a:rPr lang="en-US" sz="1200" dirty="0" smtClean="0">
                <a:solidFill>
                  <a:schemeClr val="hlink"/>
                </a:solidFill>
              </a:rPr>
              <a:t>then there would be L</a:t>
            </a:r>
            <a:r>
              <a:rPr lang="en-US" sz="1200" baseline="-25000" dirty="0" smtClean="0">
                <a:solidFill>
                  <a:schemeClr val="hlink"/>
                </a:solidFill>
              </a:rPr>
              <a:t>1</a:t>
            </a:r>
            <a:r>
              <a:rPr lang="en-US" sz="1200" dirty="0" smtClean="0">
                <a:solidFill>
                  <a:schemeClr val="hlink"/>
                </a:solidFill>
              </a:rPr>
              <a:t> workers who would produce output that is sold for revenues that at least covers the wage rate.</a:t>
            </a:r>
          </a:p>
          <a:p>
            <a:r>
              <a:rPr lang="en-US" sz="1200" dirty="0" smtClean="0">
                <a:solidFill>
                  <a:schemeClr val="hlink"/>
                </a:solidFill>
              </a:rPr>
              <a:t>If the wage rate is w</a:t>
            </a:r>
            <a:r>
              <a:rPr lang="en-US" sz="1200" baseline="-25000" dirty="0" smtClean="0">
                <a:solidFill>
                  <a:schemeClr val="hlink"/>
                </a:solidFill>
              </a:rPr>
              <a:t>2 </a:t>
            </a:r>
            <a:r>
              <a:rPr lang="en-US" sz="1200" dirty="0" smtClean="0">
                <a:solidFill>
                  <a:schemeClr val="hlink"/>
                </a:solidFill>
              </a:rPr>
              <a:t>then there would be L</a:t>
            </a:r>
            <a:r>
              <a:rPr lang="en-US" sz="1200" baseline="-25000" dirty="0" smtClean="0">
                <a:solidFill>
                  <a:schemeClr val="hlink"/>
                </a:solidFill>
              </a:rPr>
              <a:t>2</a:t>
            </a:r>
            <a:r>
              <a:rPr lang="en-US" sz="1200" dirty="0" smtClean="0">
                <a:solidFill>
                  <a:schemeClr val="hlink"/>
                </a:solidFill>
              </a:rPr>
              <a:t> workers who would be hired .</a:t>
            </a:r>
            <a:endParaRPr lang="en-US" dirty="0"/>
          </a:p>
        </p:txBody>
      </p:sp>
      <p:sp>
        <p:nvSpPr>
          <p:cNvPr id="4" name="Slide Number Placeholder 3"/>
          <p:cNvSpPr>
            <a:spLocks noGrp="1"/>
          </p:cNvSpPr>
          <p:nvPr>
            <p:ph type="sldNum" sz="quarter" idx="10"/>
          </p:nvPr>
        </p:nvSpPr>
        <p:spPr/>
        <p:txBody>
          <a:bodyPr/>
          <a:lstStyle/>
          <a:p>
            <a:fld id="{B7E6756C-F688-4768-8511-720610AB0086}" type="slidenum">
              <a:rPr lang="en-US" smtClean="0"/>
              <a:pPr/>
              <a:t>48</a:t>
            </a:fld>
            <a:endParaRPr lang="en-US"/>
          </a:p>
        </p:txBody>
      </p:sp>
    </p:spTree>
    <p:extLst>
      <p:ext uri="{BB962C8B-B14F-4D97-AF65-F5344CB8AC3E}">
        <p14:creationId xmlns:p14="http://schemas.microsoft.com/office/powerpoint/2010/main" val="3677766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Patients and providers will choose the combination of inputs that produces the level of health desired at least cost.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prescription costs rise, rational consumers will substitute the now relatively cheaper other medical inputs into the production of health.</a:t>
            </a:r>
          </a:p>
          <a:p>
            <a:endParaRPr lang="en-US" dirty="0"/>
          </a:p>
        </p:txBody>
      </p:sp>
      <p:sp>
        <p:nvSpPr>
          <p:cNvPr id="4" name="Slide Number Placeholder 3"/>
          <p:cNvSpPr>
            <a:spLocks noGrp="1"/>
          </p:cNvSpPr>
          <p:nvPr>
            <p:ph type="sldNum" sz="quarter" idx="10"/>
          </p:nvPr>
        </p:nvSpPr>
        <p:spPr/>
        <p:txBody>
          <a:bodyPr/>
          <a:lstStyle/>
          <a:p>
            <a:fld id="{B7E6756C-F688-4768-8511-720610AB0086}" type="slidenum">
              <a:rPr lang="en-US" smtClean="0"/>
              <a:pPr/>
              <a:t>72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dirty="0" smtClean="0"/>
              <a:t>1. </a:t>
            </a:r>
            <a:r>
              <a:rPr lang="en-US" sz="2400" dirty="0" smtClean="0">
                <a:solidFill>
                  <a:srgbClr val="002060"/>
                </a:solidFill>
              </a:rPr>
              <a:t>Slope remains the same. </a:t>
            </a:r>
            <a:r>
              <a:rPr lang="en-US" sz="2400" dirty="0" smtClean="0">
                <a:solidFill>
                  <a:srgbClr val="002060"/>
                </a:solidFill>
                <a:sym typeface="Wingdings" pitchFamily="2" charset="2"/>
              </a:rPr>
              <a:t> Same optimal D and M but 80% of the cost ($640) is transferred to the insurer.</a:t>
            </a:r>
            <a:endParaRPr lang="en-US" sz="2400" dirty="0" smtClean="0">
              <a:solidFill>
                <a:srgbClr val="002060"/>
              </a:solidFill>
            </a:endParaRPr>
          </a:p>
          <a:p>
            <a:endParaRPr lang="en-US" dirty="0"/>
          </a:p>
        </p:txBody>
      </p:sp>
      <p:sp>
        <p:nvSpPr>
          <p:cNvPr id="4" name="Slide Number Placeholder 3"/>
          <p:cNvSpPr>
            <a:spLocks noGrp="1"/>
          </p:cNvSpPr>
          <p:nvPr>
            <p:ph type="sldNum" sz="quarter" idx="10"/>
          </p:nvPr>
        </p:nvSpPr>
        <p:spPr/>
        <p:txBody>
          <a:bodyPr/>
          <a:lstStyle/>
          <a:p>
            <a:fld id="{19426FCD-6D04-4824-8774-F7AE1FEAED7B}" type="slidenum">
              <a:rPr lang="en-US" smtClean="0"/>
              <a:pPr/>
              <a:t>73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Patients and providers will choose the combination of inputs that produces the level of health desired at least cost.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prescription costs rise, rational consumers will substitute the now relatively cheaper other medical inputs into the production of health.</a:t>
            </a:r>
          </a:p>
          <a:p>
            <a:endParaRPr lang="en-US" dirty="0"/>
          </a:p>
        </p:txBody>
      </p:sp>
      <p:sp>
        <p:nvSpPr>
          <p:cNvPr id="4" name="Slide Number Placeholder 3"/>
          <p:cNvSpPr>
            <a:spLocks noGrp="1"/>
          </p:cNvSpPr>
          <p:nvPr>
            <p:ph type="sldNum" sz="quarter" idx="10"/>
          </p:nvPr>
        </p:nvSpPr>
        <p:spPr/>
        <p:txBody>
          <a:bodyPr/>
          <a:lstStyle/>
          <a:p>
            <a:fld id="{B7E6756C-F688-4768-8511-720610AB0086}" type="slidenum">
              <a:rPr lang="en-US" smtClean="0"/>
              <a:pPr/>
              <a:t>74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profit-maximizing output occurs where </a:t>
            </a:r>
            <a:r>
              <a:rPr lang="en-US" i="1" dirty="0" smtClean="0"/>
              <a:t>MC </a:t>
            </a:r>
            <a:r>
              <a:rPr lang="en-US" dirty="0" smtClean="0"/>
              <a:t>equals</a:t>
            </a:r>
            <a:r>
              <a:rPr lang="en-US" i="1" dirty="0" smtClean="0"/>
              <a:t> MR.  </a:t>
            </a:r>
            <a:r>
              <a:rPr lang="en-US" dirty="0" smtClean="0"/>
              <a:t>The monopolist then charges the highest price the market will bear, which is given by the demand curve.  If price exceeds average cost a profit will be earned.</a:t>
            </a:r>
          </a:p>
          <a:p>
            <a:endParaRPr lang="en-US" dirty="0"/>
          </a:p>
        </p:txBody>
      </p:sp>
      <p:sp>
        <p:nvSpPr>
          <p:cNvPr id="4" name="Slide Number Placeholder 3"/>
          <p:cNvSpPr>
            <a:spLocks noGrp="1"/>
          </p:cNvSpPr>
          <p:nvPr>
            <p:ph type="sldNum" sz="quarter" idx="10"/>
          </p:nvPr>
        </p:nvSpPr>
        <p:spPr/>
        <p:txBody>
          <a:bodyPr/>
          <a:lstStyle/>
          <a:p>
            <a:fld id="{B7E6756C-F688-4768-8511-720610AB0086}" type="slidenum">
              <a:rPr lang="en-US" smtClean="0"/>
              <a:pPr/>
              <a:t>78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With monopoly power, pharmaceutical companies may be able to engage in third degree price discrimination.  That is, segmenting the market according to differing elasticity of demand and charging higher prices to those segments with the more inelastic demand.</a:t>
            </a:r>
          </a:p>
          <a:p>
            <a:endParaRPr lang="en-US" dirty="0"/>
          </a:p>
        </p:txBody>
      </p:sp>
      <p:sp>
        <p:nvSpPr>
          <p:cNvPr id="4" name="Slide Number Placeholder 3"/>
          <p:cNvSpPr>
            <a:spLocks noGrp="1"/>
          </p:cNvSpPr>
          <p:nvPr>
            <p:ph type="sldNum" sz="quarter" idx="10"/>
          </p:nvPr>
        </p:nvSpPr>
        <p:spPr/>
        <p:txBody>
          <a:bodyPr/>
          <a:lstStyle/>
          <a:p>
            <a:fld id="{B7E6756C-F688-4768-8511-720610AB0086}" type="slidenum">
              <a:rPr lang="en-US" smtClean="0"/>
              <a:pPr/>
              <a:t>79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With monopoly power, pharmaceutical companies may be able to engage in third degree price discrimination.  That is, segmenting the market according to differing elasticity of demand and charging higher prices to those segments with the more inelastic demand.</a:t>
            </a:r>
          </a:p>
          <a:p>
            <a:endParaRPr lang="en-US" dirty="0"/>
          </a:p>
        </p:txBody>
      </p:sp>
      <p:sp>
        <p:nvSpPr>
          <p:cNvPr id="4" name="Slide Number Placeholder 3"/>
          <p:cNvSpPr>
            <a:spLocks noGrp="1"/>
          </p:cNvSpPr>
          <p:nvPr>
            <p:ph type="sldNum" sz="quarter" idx="10"/>
          </p:nvPr>
        </p:nvSpPr>
        <p:spPr/>
        <p:txBody>
          <a:bodyPr/>
          <a:lstStyle/>
          <a:p>
            <a:fld id="{B7E6756C-F688-4768-8511-720610AB0086}" type="slidenum">
              <a:rPr lang="en-US" smtClean="0"/>
              <a:pPr/>
              <a:t>81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00B937D-EA3F-4A00-9CF7-8DF3D374C29E}" type="datetime1">
              <a:rPr lang="en-US" smtClean="0"/>
              <a:t>3/20/2018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6" name="Slide Number Placeholder 5"/>
          <p:cNvSpPr>
            <a:spLocks noGrp="1"/>
          </p:cNvSpPr>
          <p:nvPr>
            <p:ph type="sldNum" sz="quarter" idx="12"/>
          </p:nvPr>
        </p:nvSpPr>
        <p:spPr/>
        <p:txBody>
          <a:bodyPr/>
          <a:lstStyle/>
          <a:p>
            <a:fld id="{86CE80BD-4D3B-4FF2-B2A9-D19FBDF22204}"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4D41B21-2EE6-45CD-8206-1436F1F8FB9E}" type="datetime1">
              <a:rPr lang="en-US" smtClean="0"/>
              <a:t>3/20/2018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6" name="Slide Number Placeholder 5"/>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6294B7-2677-4AE0-A41D-5F8172C60DA1}" type="datetime1">
              <a:rPr lang="en-US" smtClean="0"/>
              <a:t>3/20/2018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6" name="Slide Number Placeholder 5"/>
          <p:cNvSpPr>
            <a:spLocks noGrp="1"/>
          </p:cNvSpPr>
          <p:nvPr>
            <p:ph type="sldNum" sz="quarter" idx="12"/>
          </p:nvPr>
        </p:nvSpPr>
        <p:spPr/>
        <p:txBody>
          <a:bodyPr/>
          <a:lstStyle/>
          <a:p>
            <a:fld id="{86CE80BD-4D3B-4FF2-B2A9-D19FBDF22204}"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5868B31-BE4B-4C66-8029-1955BDF01E17}" type="datetime1">
              <a:rPr lang="en-US" smtClean="0"/>
              <a:t>3/20/2018</a:t>
            </a:fld>
            <a:endParaRPr lang="en-US"/>
          </a:p>
        </p:txBody>
      </p:sp>
      <p:sp>
        <p:nvSpPr>
          <p:cNvPr id="6" name="Footer Placeholder 5"/>
          <p:cNvSpPr>
            <a:spLocks noGrp="1"/>
          </p:cNvSpPr>
          <p:nvPr>
            <p:ph type="ftr" sz="quarter" idx="11"/>
          </p:nvPr>
        </p:nvSpPr>
        <p:spPr/>
        <p:txBody>
          <a:bodyPr/>
          <a:lstStyle/>
          <a:p>
            <a:r>
              <a:rPr lang="en-US" smtClean="0"/>
              <a:t>EE474_2/2017_#7_Phatta Kirdruang</a:t>
            </a:r>
            <a:endParaRPr lang="en-US"/>
          </a:p>
        </p:txBody>
      </p:sp>
      <p:sp>
        <p:nvSpPr>
          <p:cNvPr id="7" name="Slide Number Placeholder 6"/>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9905526-172C-4EA2-8ECE-55C480F78A48}" type="datetime1">
              <a:rPr lang="en-US" smtClean="0"/>
              <a:t>3/20/2018</a:t>
            </a:fld>
            <a:endParaRPr lang="en-US"/>
          </a:p>
        </p:txBody>
      </p:sp>
      <p:sp>
        <p:nvSpPr>
          <p:cNvPr id="8" name="Footer Placeholder 7"/>
          <p:cNvSpPr>
            <a:spLocks noGrp="1"/>
          </p:cNvSpPr>
          <p:nvPr>
            <p:ph type="ftr" sz="quarter" idx="11"/>
          </p:nvPr>
        </p:nvSpPr>
        <p:spPr/>
        <p:txBody>
          <a:bodyPr/>
          <a:lstStyle/>
          <a:p>
            <a:r>
              <a:rPr lang="en-US" smtClean="0"/>
              <a:t>EE474_2/2017_#7_Phatta Kirdruang</a:t>
            </a:r>
            <a:endParaRPr lang="en-US"/>
          </a:p>
        </p:txBody>
      </p:sp>
      <p:sp>
        <p:nvSpPr>
          <p:cNvPr id="9" name="Slide Number Placeholder 8"/>
          <p:cNvSpPr>
            <a:spLocks noGrp="1"/>
          </p:cNvSpPr>
          <p:nvPr>
            <p:ph type="sldNum" sz="quarter" idx="12"/>
          </p:nvPr>
        </p:nvSpPr>
        <p:spPr/>
        <p:txBody>
          <a:bodyPr/>
          <a:lstStyle/>
          <a:p>
            <a:fld id="{86CE80BD-4D3B-4FF2-B2A9-D19FBDF22204}"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C75DF68-73BA-4BBD-A51B-0DFB5C25D4B2}" type="datetime1">
              <a:rPr lang="en-US" smtClean="0"/>
              <a:t>3/20/2018</a:t>
            </a:fld>
            <a:endParaRPr lang="en-US"/>
          </a:p>
        </p:txBody>
      </p:sp>
      <p:sp>
        <p:nvSpPr>
          <p:cNvPr id="4" name="Footer Placeholder 3"/>
          <p:cNvSpPr>
            <a:spLocks noGrp="1"/>
          </p:cNvSpPr>
          <p:nvPr>
            <p:ph type="ftr" sz="quarter" idx="11"/>
          </p:nvPr>
        </p:nvSpPr>
        <p:spPr/>
        <p:txBody>
          <a:bodyPr/>
          <a:lstStyle/>
          <a:p>
            <a:r>
              <a:rPr lang="en-US" smtClean="0"/>
              <a:t>EE474_2/2017_#7_Phatta Kirdruang</a:t>
            </a:r>
            <a:endParaRPr lang="en-US"/>
          </a:p>
        </p:txBody>
      </p:sp>
      <p:sp>
        <p:nvSpPr>
          <p:cNvPr id="5" name="Slide Number Placeholder 4"/>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9014B5-E74D-419E-8D41-CF8F03D5D99A}" type="datetime1">
              <a:rPr lang="en-US" smtClean="0"/>
              <a:t>3/20/2018</a:t>
            </a:fld>
            <a:endParaRPr lang="en-US"/>
          </a:p>
        </p:txBody>
      </p:sp>
      <p:sp>
        <p:nvSpPr>
          <p:cNvPr id="3" name="Footer Placeholder 2"/>
          <p:cNvSpPr>
            <a:spLocks noGrp="1"/>
          </p:cNvSpPr>
          <p:nvPr>
            <p:ph type="ftr" sz="quarter" idx="11"/>
          </p:nvPr>
        </p:nvSpPr>
        <p:spPr/>
        <p:txBody>
          <a:bodyPr/>
          <a:lstStyle/>
          <a:p>
            <a:r>
              <a:rPr lang="en-US" smtClean="0"/>
              <a:t>EE474_2/2017_#7_Phatta Kirdruang</a:t>
            </a:r>
            <a:endParaRPr lang="en-US"/>
          </a:p>
        </p:txBody>
      </p:sp>
      <p:sp>
        <p:nvSpPr>
          <p:cNvPr id="4" name="Slide Number Placeholder 3"/>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43B62A-642F-4A6C-9D90-72CE29D0B231}" type="datetime1">
              <a:rPr lang="en-US" smtClean="0"/>
              <a:t>3/20/2018</a:t>
            </a:fld>
            <a:endParaRPr lang="en-US"/>
          </a:p>
        </p:txBody>
      </p:sp>
      <p:sp>
        <p:nvSpPr>
          <p:cNvPr id="6" name="Footer Placeholder 5"/>
          <p:cNvSpPr>
            <a:spLocks noGrp="1"/>
          </p:cNvSpPr>
          <p:nvPr>
            <p:ph type="ftr" sz="quarter" idx="11"/>
          </p:nvPr>
        </p:nvSpPr>
        <p:spPr/>
        <p:txBody>
          <a:bodyPr/>
          <a:lstStyle/>
          <a:p>
            <a:r>
              <a:rPr lang="en-US" smtClean="0"/>
              <a:t>EE474_2/2017_#7_Phatta Kirdruang</a:t>
            </a:r>
            <a:endParaRPr lang="en-US"/>
          </a:p>
        </p:txBody>
      </p:sp>
      <p:sp>
        <p:nvSpPr>
          <p:cNvPr id="7" name="Slide Number Placeholder 6"/>
          <p:cNvSpPr>
            <a:spLocks noGrp="1"/>
          </p:cNvSpPr>
          <p:nvPr>
            <p:ph type="sldNum" sz="quarter" idx="12"/>
          </p:nvPr>
        </p:nvSpPr>
        <p:spPr/>
        <p:txBody>
          <a:bodyPr/>
          <a:lstStyle/>
          <a:p>
            <a:fld id="{86CE80BD-4D3B-4FF2-B2A9-D19FBDF22204}"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F82CB7-25CE-4A56-B796-EDBA68196A60}" type="datetime1">
              <a:rPr lang="en-US" smtClean="0"/>
              <a:t>3/20/2018</a:t>
            </a:fld>
            <a:endParaRPr lang="en-US"/>
          </a:p>
        </p:txBody>
      </p:sp>
      <p:sp>
        <p:nvSpPr>
          <p:cNvPr id="6" name="Footer Placeholder 5"/>
          <p:cNvSpPr>
            <a:spLocks noGrp="1"/>
          </p:cNvSpPr>
          <p:nvPr>
            <p:ph type="ftr" sz="quarter" idx="11"/>
          </p:nvPr>
        </p:nvSpPr>
        <p:spPr/>
        <p:txBody>
          <a:bodyPr/>
          <a:lstStyle/>
          <a:p>
            <a:r>
              <a:rPr lang="en-US" smtClean="0"/>
              <a:t>EE474_2/2017_#7_Phatta Kirdruang</a:t>
            </a:r>
            <a:endParaRPr lang="en-US"/>
          </a:p>
        </p:txBody>
      </p:sp>
      <p:sp>
        <p:nvSpPr>
          <p:cNvPr id="7" name="Slide Number Placeholder 6"/>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8F20F4-DF98-4D45-B6C1-801C737AEB72}" type="datetime1">
              <a:rPr lang="en-US" smtClean="0"/>
              <a:t>3/20/2018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6" name="Slide Number Placeholder 5"/>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414910-5FDB-42EB-8C96-1F5ADA9D6E1A}" type="datetime1">
              <a:rPr lang="en-US" smtClean="0"/>
              <a:t>3/20/2018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6" name="Slide Number Placeholder 5"/>
          <p:cNvSpPr>
            <a:spLocks noGrp="1"/>
          </p:cNvSpPr>
          <p:nvPr>
            <p:ph type="sldNum" sz="quarter" idx="12"/>
          </p:nvPr>
        </p:nvSpPr>
        <p:spPr/>
        <p:txBody>
          <a:bodyPr/>
          <a:lstStyle/>
          <a:p>
            <a:fld id="{86CE80BD-4D3B-4FF2-B2A9-D19FBDF2220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5E8B3FB4-1AD2-49FD-9883-B03329EC74B0}" type="datetime1">
              <a:rPr lang="en-US" smtClean="0"/>
              <a:t>3/20/2018</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r>
              <a:rPr lang="en-US" smtClean="0"/>
              <a:t>EE474_2/2017_#7_Phatta Kirdruang</a:t>
            </a:r>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86CE80BD-4D3B-4FF2-B2A9-D19FBDF2220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hd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5.w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8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7.wmf"/></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041440" cy="1163637"/>
          </a:xfrm>
        </p:spPr>
        <p:txBody>
          <a:bodyPr/>
          <a:lstStyle/>
          <a:p>
            <a:r>
              <a:rPr lang="en-US" dirty="0" smtClean="0">
                <a:solidFill>
                  <a:schemeClr val="tx1"/>
                </a:solidFill>
              </a:rPr>
              <a:t>Roadmap After Midterm</a:t>
            </a:r>
            <a:endParaRPr lang="en-US" dirty="0">
              <a:solidFill>
                <a:schemeClr val="tx1"/>
              </a:solidFill>
            </a:endParaRPr>
          </a:p>
        </p:txBody>
      </p:sp>
      <p:sp>
        <p:nvSpPr>
          <p:cNvPr id="3" name="Content Placeholder 2"/>
          <p:cNvSpPr>
            <a:spLocks noGrp="1"/>
          </p:cNvSpPr>
          <p:nvPr>
            <p:ph idx="1"/>
          </p:nvPr>
        </p:nvSpPr>
        <p:spPr>
          <a:xfrm>
            <a:off x="838200" y="1752600"/>
            <a:ext cx="7467600" cy="4800600"/>
          </a:xfrm>
        </p:spPr>
        <p:txBody>
          <a:bodyPr>
            <a:normAutofit/>
          </a:bodyPr>
          <a:lstStyle/>
          <a:p>
            <a:r>
              <a:rPr lang="en-US" dirty="0" smtClean="0">
                <a:solidFill>
                  <a:schemeClr val="tx1"/>
                </a:solidFill>
              </a:rPr>
              <a:t>Factors of Health Service Production:</a:t>
            </a:r>
          </a:p>
          <a:p>
            <a:pPr lvl="1"/>
            <a:r>
              <a:rPr lang="en-US" sz="2400" dirty="0" smtClean="0">
                <a:solidFill>
                  <a:schemeClr val="tx1"/>
                </a:solidFill>
              </a:rPr>
              <a:t>Hospital Behavior</a:t>
            </a:r>
          </a:p>
          <a:p>
            <a:pPr lvl="1"/>
            <a:r>
              <a:rPr lang="en-US" sz="2400" dirty="0" smtClean="0">
                <a:solidFill>
                  <a:schemeClr val="tx1"/>
                </a:solidFill>
              </a:rPr>
              <a:t>Physician’s Practice</a:t>
            </a:r>
          </a:p>
          <a:p>
            <a:pPr lvl="1"/>
            <a:r>
              <a:rPr lang="en-US" sz="2400" dirty="0" smtClean="0">
                <a:solidFill>
                  <a:schemeClr val="tx1"/>
                </a:solidFill>
              </a:rPr>
              <a:t>Labor Market</a:t>
            </a:r>
          </a:p>
          <a:p>
            <a:pPr lvl="1"/>
            <a:r>
              <a:rPr lang="en-US" sz="2400" dirty="0" smtClean="0">
                <a:solidFill>
                  <a:schemeClr val="tx1"/>
                </a:solidFill>
              </a:rPr>
              <a:t>Pharmaceutical Industry</a:t>
            </a:r>
          </a:p>
          <a:p>
            <a:r>
              <a:rPr lang="en-US" dirty="0" smtClean="0">
                <a:solidFill>
                  <a:schemeClr val="tx1"/>
                </a:solidFill>
                <a:ea typeface="ヒラギノ角ゴ Pro W3" pitchFamily="-65" charset="-128"/>
              </a:rPr>
              <a:t>Efficiency and Equity in Health Care Market</a:t>
            </a:r>
          </a:p>
          <a:p>
            <a:r>
              <a:rPr lang="en-US" dirty="0" smtClean="0">
                <a:solidFill>
                  <a:schemeClr val="tx1"/>
                </a:solidFill>
                <a:ea typeface="ヒラギノ角ゴ Pro W3" pitchFamily="-65" charset="-128"/>
              </a:rPr>
              <a:t>Market Failure and Government Intervention</a:t>
            </a:r>
          </a:p>
          <a:p>
            <a:r>
              <a:rPr lang="en-US" dirty="0" smtClean="0">
                <a:solidFill>
                  <a:schemeClr val="tx1"/>
                </a:solidFill>
                <a:ea typeface="ヒラギノ角ゴ Pro W3" pitchFamily="-65" charset="-128"/>
              </a:rPr>
              <a:t>Evaluation of Health Care Projects</a:t>
            </a:r>
          </a:p>
          <a:p>
            <a:r>
              <a:rPr lang="en-US" dirty="0" smtClean="0">
                <a:solidFill>
                  <a:schemeClr val="tx1"/>
                </a:solidFill>
                <a:ea typeface="ヒラギノ角ゴ Pro W3" pitchFamily="-65" charset="-128"/>
              </a:rPr>
              <a:t>Health Care Systems</a:t>
            </a:r>
          </a:p>
          <a:p>
            <a:r>
              <a:rPr lang="en-US" dirty="0" smtClean="0">
                <a:solidFill>
                  <a:schemeClr val="tx1"/>
                </a:solidFill>
                <a:ea typeface="ヒラギノ角ゴ Pro W3" pitchFamily="-65" charset="-128"/>
              </a:rPr>
              <a:t>Health Care Reform</a:t>
            </a:r>
          </a:p>
        </p:txBody>
      </p:sp>
      <p:sp>
        <p:nvSpPr>
          <p:cNvPr id="4" name="Slide Number Placeholder 3"/>
          <p:cNvSpPr>
            <a:spLocks noGrp="1"/>
          </p:cNvSpPr>
          <p:nvPr>
            <p:ph type="sldNum" sz="quarter" idx="12"/>
          </p:nvPr>
        </p:nvSpPr>
        <p:spPr/>
        <p:txBody>
          <a:bodyPr/>
          <a:lstStyle/>
          <a:p>
            <a:fld id="{86CE80BD-4D3B-4FF2-B2A9-D19FBDF22204}" type="slidenum">
              <a:rPr lang="en-US" smtClean="0"/>
              <a:pPr/>
              <a:t>1</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ctr"/>
          <a:lstStyle/>
          <a:p>
            <a:pPr>
              <a:lnSpc>
                <a:spcPct val="150000"/>
              </a:lnSpc>
              <a:spcBef>
                <a:spcPts val="0"/>
              </a:spcBef>
            </a:pPr>
            <a:r>
              <a:rPr lang="en-US" sz="4400" dirty="0" smtClean="0">
                <a:ea typeface="ヒラギノ角ゴ Pro W3" pitchFamily="-65" charset="-128"/>
              </a:rPr>
              <a:t>Factors of Health Service Production</a:t>
            </a:r>
            <a:endParaRPr lang="en-US" sz="4000" dirty="0">
              <a:solidFill>
                <a:srgbClr val="0E01B3"/>
              </a:solidFill>
            </a:endParaRPr>
          </a:p>
        </p:txBody>
      </p:sp>
      <p:sp>
        <p:nvSpPr>
          <p:cNvPr id="4" name="Subtitle 3"/>
          <p:cNvSpPr>
            <a:spLocks noGrp="1"/>
          </p:cNvSpPr>
          <p:nvPr>
            <p:ph type="subTitle" idx="1"/>
          </p:nvPr>
        </p:nvSpPr>
        <p:spPr/>
        <p:txBody>
          <a:bodyPr/>
          <a:lstStyle/>
          <a:p>
            <a:r>
              <a:rPr lang="en-US" dirty="0"/>
              <a:t>EE 474 Health Economics</a:t>
            </a:r>
          </a:p>
          <a:p>
            <a:r>
              <a:rPr lang="en-US" dirty="0"/>
              <a:t>Semester </a:t>
            </a:r>
            <a:r>
              <a:rPr lang="en-US" dirty="0" smtClean="0"/>
              <a:t>2</a:t>
            </a:r>
            <a:r>
              <a:rPr lang="en-US" dirty="0" smtClean="0"/>
              <a:t>/2017</a:t>
            </a:r>
            <a:endParaRPr lang="en-US" dirty="0"/>
          </a:p>
          <a:p>
            <a:endParaRPr lang="en-US" dirty="0"/>
          </a:p>
        </p:txBody>
      </p:sp>
      <p:sp>
        <p:nvSpPr>
          <p:cNvPr id="5" name="Slide Number Placeholder 4"/>
          <p:cNvSpPr>
            <a:spLocks noGrp="1"/>
          </p:cNvSpPr>
          <p:nvPr>
            <p:ph type="sldNum" sz="quarter" idx="12"/>
          </p:nvPr>
        </p:nvSpPr>
        <p:spPr/>
        <p:txBody>
          <a:bodyPr/>
          <a:lstStyle/>
          <a:p>
            <a:fld id="{86CE80BD-4D3B-4FF2-B2A9-D19FBDF22204}" type="slidenum">
              <a:rPr lang="en-US" smtClean="0"/>
              <a:pPr/>
              <a:t>2</a:t>
            </a:fld>
            <a:endParaRPr lang="en-US"/>
          </a:p>
        </p:txBody>
      </p:sp>
      <p:sp>
        <p:nvSpPr>
          <p:cNvPr id="6" name="Footer Placeholder 5"/>
          <p:cNvSpPr>
            <a:spLocks noGrp="1"/>
          </p:cNvSpPr>
          <p:nvPr>
            <p:ph type="ftr" sz="quarter" idx="11"/>
          </p:nvPr>
        </p:nvSpPr>
        <p:spPr/>
        <p:txBody>
          <a:bodyPr/>
          <a:lstStyle/>
          <a:p>
            <a:r>
              <a:rPr lang="en-US" smtClean="0"/>
              <a:t>EE474_2/2017_#7_Phatta Kirdruang</a:t>
            </a:r>
            <a:endParaRPr lang="en-US" dirty="0"/>
          </a:p>
        </p:txBody>
      </p:sp>
    </p:spTree>
    <p:extLst>
      <p:ext uri="{BB962C8B-B14F-4D97-AF65-F5344CB8AC3E}">
        <p14:creationId xmlns:p14="http://schemas.microsoft.com/office/powerpoint/2010/main" val="27389433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nSpc>
                <a:spcPct val="150000"/>
              </a:lnSpc>
              <a:spcBef>
                <a:spcPts val="0"/>
              </a:spcBef>
            </a:pPr>
            <a:r>
              <a:rPr lang="en-US" sz="4400" dirty="0" smtClean="0">
                <a:solidFill>
                  <a:schemeClr val="tx1"/>
                </a:solidFill>
                <a:ea typeface="ヒラギノ角ゴ Pro W3" pitchFamily="-65" charset="-128"/>
              </a:rPr>
              <a:t>Hospitals</a:t>
            </a:r>
            <a:endParaRPr lang="en-US" sz="4000" dirty="0">
              <a:solidFill>
                <a:schemeClr val="tx1"/>
              </a:solidFill>
            </a:endParaRPr>
          </a:p>
        </p:txBody>
      </p:sp>
      <p:sp>
        <p:nvSpPr>
          <p:cNvPr id="4" name="Subtitle 3"/>
          <p:cNvSpPr>
            <a:spLocks noGrp="1"/>
          </p:cNvSpPr>
          <p:nvPr>
            <p:ph type="body" idx="1"/>
          </p:nvPr>
        </p:nvSpPr>
        <p:spPr/>
        <p:txBody>
          <a:bodyPr/>
          <a:lstStyle/>
          <a:p>
            <a:endParaRPr lang="en-US" dirty="0"/>
          </a:p>
        </p:txBody>
      </p:sp>
      <p:sp>
        <p:nvSpPr>
          <p:cNvPr id="6" name="Footer Placeholder 5"/>
          <p:cNvSpPr>
            <a:spLocks noGrp="1"/>
          </p:cNvSpPr>
          <p:nvPr>
            <p:ph type="ftr" sz="quarter" idx="11"/>
          </p:nvPr>
        </p:nvSpPr>
        <p:spPr/>
        <p:txBody>
          <a:bodyPr/>
          <a:lstStyle/>
          <a:p>
            <a:r>
              <a:rPr lang="en-US" smtClean="0"/>
              <a:t>EE474_2/2017_#7_Phatta Kirdruang</a:t>
            </a:r>
            <a:endParaRPr lang="en-US" dirty="0"/>
          </a:p>
        </p:txBody>
      </p:sp>
      <p:sp>
        <p:nvSpPr>
          <p:cNvPr id="5" name="Slide Number Placeholder 4"/>
          <p:cNvSpPr>
            <a:spLocks noGrp="1"/>
          </p:cNvSpPr>
          <p:nvPr>
            <p:ph type="sldNum" sz="quarter" idx="12"/>
          </p:nvPr>
        </p:nvSpPr>
        <p:spPr/>
        <p:txBody>
          <a:bodyPr/>
          <a:lstStyle/>
          <a:p>
            <a:fld id="{86CE80BD-4D3B-4FF2-B2A9-D19FBDF22204}" type="slidenum">
              <a:rPr lang="en-US" smtClean="0"/>
              <a:pPr/>
              <a:t>3</a:t>
            </a:fld>
            <a:endParaRPr lang="en-US"/>
          </a:p>
        </p:txBody>
      </p:sp>
    </p:spTree>
    <p:extLst>
      <p:ext uri="{BB962C8B-B14F-4D97-AF65-F5344CB8AC3E}">
        <p14:creationId xmlns:p14="http://schemas.microsoft.com/office/powerpoint/2010/main" val="2738943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436563"/>
            <a:ext cx="8041440" cy="1163637"/>
          </a:xfrm>
        </p:spPr>
        <p:txBody>
          <a:bodyPr/>
          <a:lstStyle/>
          <a:p>
            <a:r>
              <a:rPr lang="en-US" dirty="0" smtClean="0">
                <a:solidFill>
                  <a:schemeClr val="tx1"/>
                </a:solidFill>
              </a:rPr>
              <a:t>Topics</a:t>
            </a:r>
            <a:endParaRPr lang="en-US" dirty="0">
              <a:solidFill>
                <a:schemeClr val="tx1"/>
              </a:solidFill>
            </a:endParaRPr>
          </a:p>
        </p:txBody>
      </p:sp>
      <p:sp>
        <p:nvSpPr>
          <p:cNvPr id="3" name="Content Placeholder 2"/>
          <p:cNvSpPr>
            <a:spLocks noGrp="1"/>
          </p:cNvSpPr>
          <p:nvPr>
            <p:ph idx="1"/>
          </p:nvPr>
        </p:nvSpPr>
        <p:spPr>
          <a:xfrm>
            <a:off x="838200" y="1600200"/>
            <a:ext cx="7467600" cy="4389525"/>
          </a:xfrm>
        </p:spPr>
        <p:txBody>
          <a:bodyPr>
            <a:normAutofit/>
          </a:bodyPr>
          <a:lstStyle/>
          <a:p>
            <a:r>
              <a:rPr lang="en-US" sz="2800" dirty="0" smtClean="0">
                <a:solidFill>
                  <a:schemeClr val="tx1"/>
                </a:solidFill>
              </a:rPr>
              <a:t>Some Statistics about Hospitals in Thailand</a:t>
            </a:r>
          </a:p>
          <a:p>
            <a:r>
              <a:rPr lang="en-US" sz="2800" dirty="0" smtClean="0">
                <a:solidFill>
                  <a:schemeClr val="tx1"/>
                </a:solidFill>
              </a:rPr>
              <a:t>Models of Non-Profit Hospital Behavior</a:t>
            </a:r>
          </a:p>
          <a:p>
            <a:pPr lvl="1"/>
            <a:r>
              <a:rPr lang="en-US" sz="2800" dirty="0" smtClean="0">
                <a:solidFill>
                  <a:schemeClr val="tx1"/>
                </a:solidFill>
              </a:rPr>
              <a:t>The Quality-Quantity Nonprofit Theory </a:t>
            </a:r>
          </a:p>
          <a:p>
            <a:pPr lvl="1"/>
            <a:r>
              <a:rPr lang="en-US" sz="2800" dirty="0" smtClean="0">
                <a:solidFill>
                  <a:schemeClr val="tx1"/>
                </a:solidFill>
              </a:rPr>
              <a:t>The Profit-Deviating Nonprofit Hospital</a:t>
            </a:r>
          </a:p>
          <a:p>
            <a:pPr lvl="1"/>
            <a:r>
              <a:rPr lang="en-US" sz="2800" dirty="0" smtClean="0">
                <a:solidFill>
                  <a:schemeClr val="tx1"/>
                </a:solidFill>
              </a:rPr>
              <a:t>The Hospital as a Physicians’ Cooperative</a:t>
            </a:r>
          </a:p>
          <a:p>
            <a:r>
              <a:rPr lang="en-US" sz="3000" dirty="0" smtClean="0">
                <a:solidFill>
                  <a:schemeClr val="tx1"/>
                </a:solidFill>
              </a:rPr>
              <a:t>Alternative: The Hospital as Two Firms</a:t>
            </a:r>
          </a:p>
          <a:p>
            <a:endParaRPr lang="en-US" sz="28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4</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81000"/>
            <a:ext cx="8041440" cy="1371600"/>
          </a:xfrm>
        </p:spPr>
        <p:txBody>
          <a:bodyPr/>
          <a:lstStyle/>
          <a:p>
            <a:r>
              <a:rPr lang="en-US" sz="4400" dirty="0" smtClean="0"/>
              <a:t>Hospitals in Thailand (2010)</a:t>
            </a:r>
            <a:endParaRPr lang="en-US" sz="4400" dirty="0"/>
          </a:p>
        </p:txBody>
      </p:sp>
      <p:graphicFrame>
        <p:nvGraphicFramePr>
          <p:cNvPr id="7" name="Chart 6"/>
          <p:cNvGraphicFramePr/>
          <p:nvPr>
            <p:extLst>
              <p:ext uri="{D42A27DB-BD31-4B8C-83A1-F6EECF244321}">
                <p14:modId xmlns:p14="http://schemas.microsoft.com/office/powerpoint/2010/main" val="3647678061"/>
              </p:ext>
            </p:extLst>
          </p:nvPr>
        </p:nvGraphicFramePr>
        <p:xfrm>
          <a:off x="1066800" y="1600200"/>
          <a:ext cx="6791325" cy="4619625"/>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533400" y="6031468"/>
            <a:ext cx="7543800" cy="369332"/>
          </a:xfrm>
          <a:prstGeom prst="rect">
            <a:avLst/>
          </a:prstGeom>
          <a:noFill/>
        </p:spPr>
        <p:txBody>
          <a:bodyPr wrap="square" rtlCol="0">
            <a:spAutoFit/>
          </a:bodyPr>
          <a:lstStyle/>
          <a:p>
            <a:r>
              <a:rPr lang="en-US" dirty="0" smtClean="0"/>
              <a:t>Source: Bureau of Policy and Strategy, Ministry of Public Health</a:t>
            </a:r>
            <a:endParaRPr lang="en-US" dirty="0"/>
          </a:p>
        </p:txBody>
      </p:sp>
      <p:sp>
        <p:nvSpPr>
          <p:cNvPr id="5" name="Slide Number Placeholder 4"/>
          <p:cNvSpPr>
            <a:spLocks noGrp="1"/>
          </p:cNvSpPr>
          <p:nvPr>
            <p:ph type="sldNum" sz="quarter" idx="12"/>
          </p:nvPr>
        </p:nvSpPr>
        <p:spPr/>
        <p:txBody>
          <a:bodyPr/>
          <a:lstStyle/>
          <a:p>
            <a:fld id="{86CE80BD-4D3B-4FF2-B2A9-D19FBDF22204}" type="slidenum">
              <a:rPr lang="en-US" smtClean="0"/>
              <a:pPr/>
              <a:t>5</a:t>
            </a:fld>
            <a:endParaRPr lang="en-US"/>
          </a:p>
        </p:txBody>
      </p:sp>
      <p:sp>
        <p:nvSpPr>
          <p:cNvPr id="8" name="Footer Placeholder 7"/>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135520" cy="1442674"/>
          </a:xfrm>
        </p:spPr>
        <p:txBody>
          <a:bodyPr/>
          <a:lstStyle/>
          <a:p>
            <a:r>
              <a:rPr lang="en-US" sz="4400" dirty="0" smtClean="0">
                <a:solidFill>
                  <a:schemeClr val="tx1"/>
                </a:solidFill>
              </a:rPr>
              <a:t>Hospitals as </a:t>
            </a:r>
            <a:r>
              <a:rPr lang="en-US" sz="4400" dirty="0" smtClean="0">
                <a:solidFill>
                  <a:srgbClr val="0000CC"/>
                </a:solidFill>
              </a:rPr>
              <a:t>Non-Profits</a:t>
            </a:r>
            <a:r>
              <a:rPr lang="en-US" sz="4400" dirty="0" smtClean="0">
                <a:solidFill>
                  <a:schemeClr val="tx1"/>
                </a:solidFill>
              </a:rPr>
              <a:t>?</a:t>
            </a:r>
            <a:endParaRPr lang="en-US" sz="4400" dirty="0">
              <a:solidFill>
                <a:schemeClr val="tx1"/>
              </a:solidFill>
            </a:endParaRPr>
          </a:p>
        </p:txBody>
      </p:sp>
      <p:sp>
        <p:nvSpPr>
          <p:cNvPr id="3" name="Content Placeholder 2"/>
          <p:cNvSpPr>
            <a:spLocks noGrp="1"/>
          </p:cNvSpPr>
          <p:nvPr>
            <p:ph idx="1"/>
          </p:nvPr>
        </p:nvSpPr>
        <p:spPr>
          <a:xfrm>
            <a:off x="609600" y="1752600"/>
            <a:ext cx="7924800" cy="4237125"/>
          </a:xfrm>
        </p:spPr>
        <p:txBody>
          <a:bodyPr/>
          <a:lstStyle/>
          <a:p>
            <a:r>
              <a:rPr lang="en-US" sz="2800" dirty="0" smtClean="0">
                <a:solidFill>
                  <a:schemeClr val="tx1"/>
                </a:solidFill>
              </a:rPr>
              <a:t>The majority of hospitals in Thailand are </a:t>
            </a:r>
            <a:r>
              <a:rPr lang="en-US" sz="2800" dirty="0" smtClean="0">
                <a:solidFill>
                  <a:srgbClr val="0000CC"/>
                </a:solidFill>
              </a:rPr>
              <a:t>public hospitals</a:t>
            </a:r>
            <a:r>
              <a:rPr lang="en-US" sz="2800" dirty="0" smtClean="0">
                <a:solidFill>
                  <a:schemeClr val="tx1"/>
                </a:solidFill>
              </a:rPr>
              <a:t>.</a:t>
            </a:r>
            <a:endParaRPr lang="en-US" dirty="0" smtClean="0">
              <a:solidFill>
                <a:schemeClr val="tx1"/>
              </a:solidFill>
            </a:endParaRPr>
          </a:p>
          <a:p>
            <a:pPr lvl="1"/>
            <a:r>
              <a:rPr lang="en-US" sz="2400" dirty="0" smtClean="0">
                <a:solidFill>
                  <a:schemeClr val="tx1"/>
                </a:solidFill>
              </a:rPr>
              <a:t>Largely subsidized by the government</a:t>
            </a:r>
          </a:p>
          <a:p>
            <a:pPr lvl="1"/>
            <a:r>
              <a:rPr lang="en-US" sz="2400" dirty="0" smtClean="0">
                <a:solidFill>
                  <a:schemeClr val="tx1"/>
                </a:solidFill>
              </a:rPr>
              <a:t>Often receive a large amount of “</a:t>
            </a:r>
            <a:r>
              <a:rPr lang="en-US" sz="2400" dirty="0" smtClean="0">
                <a:solidFill>
                  <a:srgbClr val="00823B"/>
                </a:solidFill>
              </a:rPr>
              <a:t>donations</a:t>
            </a:r>
            <a:r>
              <a:rPr lang="en-US" sz="2400" dirty="0" smtClean="0">
                <a:solidFill>
                  <a:schemeClr val="tx1"/>
                </a:solidFill>
              </a:rPr>
              <a:t>”</a:t>
            </a:r>
          </a:p>
          <a:p>
            <a:pPr lvl="1"/>
            <a:r>
              <a:rPr lang="en-US" sz="2400" dirty="0" smtClean="0">
                <a:solidFill>
                  <a:srgbClr val="0000CC"/>
                </a:solidFill>
              </a:rPr>
              <a:t>Are they non-profits?</a:t>
            </a:r>
          </a:p>
          <a:p>
            <a:r>
              <a:rPr lang="en-US" sz="2800" dirty="0" smtClean="0">
                <a:solidFill>
                  <a:schemeClr val="tx1"/>
                </a:solidFill>
              </a:rPr>
              <a:t>Examples of hospitals operated by non-profit organizations in Thailand:</a:t>
            </a:r>
          </a:p>
          <a:p>
            <a:pPr lvl="1"/>
            <a:r>
              <a:rPr lang="en-US" sz="2400" dirty="0" smtClean="0">
                <a:solidFill>
                  <a:srgbClr val="B4005A"/>
                </a:solidFill>
              </a:rPr>
              <a:t>King </a:t>
            </a:r>
            <a:r>
              <a:rPr lang="en-US" sz="2400" dirty="0" err="1" smtClean="0">
                <a:solidFill>
                  <a:srgbClr val="B4005A"/>
                </a:solidFill>
              </a:rPr>
              <a:t>Chulalongkorn</a:t>
            </a:r>
            <a:r>
              <a:rPr lang="en-US" sz="2400" dirty="0" smtClean="0">
                <a:solidFill>
                  <a:srgbClr val="B4005A"/>
                </a:solidFill>
              </a:rPr>
              <a:t> Memorial Hospital (Thai Red Cross)</a:t>
            </a:r>
          </a:p>
          <a:p>
            <a:pPr lvl="1"/>
            <a:r>
              <a:rPr lang="en-US" sz="2400" dirty="0" err="1" smtClean="0">
                <a:solidFill>
                  <a:srgbClr val="00682F"/>
                </a:solidFill>
              </a:rPr>
              <a:t>Hua</a:t>
            </a:r>
            <a:r>
              <a:rPr lang="en-US" sz="2400" dirty="0" smtClean="0">
                <a:solidFill>
                  <a:srgbClr val="00682F"/>
                </a:solidFill>
              </a:rPr>
              <a:t> </a:t>
            </a:r>
            <a:r>
              <a:rPr lang="en-US" sz="2400" dirty="0" err="1" smtClean="0">
                <a:solidFill>
                  <a:srgbClr val="00682F"/>
                </a:solidFill>
              </a:rPr>
              <a:t>Chiew</a:t>
            </a:r>
            <a:r>
              <a:rPr lang="en-US" sz="2400" dirty="0" smtClean="0">
                <a:solidFill>
                  <a:srgbClr val="00682F"/>
                </a:solidFill>
              </a:rPr>
              <a:t> Hospital (</a:t>
            </a:r>
            <a:r>
              <a:rPr lang="en-US" sz="2400" dirty="0" err="1" smtClean="0">
                <a:solidFill>
                  <a:srgbClr val="00682F"/>
                </a:solidFill>
              </a:rPr>
              <a:t>Poh</a:t>
            </a:r>
            <a:r>
              <a:rPr lang="en-US" sz="2400" dirty="0" smtClean="0">
                <a:solidFill>
                  <a:srgbClr val="00682F"/>
                </a:solidFill>
              </a:rPr>
              <a:t> </a:t>
            </a:r>
            <a:r>
              <a:rPr lang="en-US" sz="2400" dirty="0" err="1" smtClean="0">
                <a:solidFill>
                  <a:srgbClr val="00682F"/>
                </a:solidFill>
              </a:rPr>
              <a:t>Teck</a:t>
            </a:r>
            <a:r>
              <a:rPr lang="en-US" sz="2400" dirty="0" smtClean="0">
                <a:solidFill>
                  <a:srgbClr val="00682F"/>
                </a:solidFill>
              </a:rPr>
              <a:t> Tung Foundation)</a:t>
            </a:r>
          </a:p>
          <a:p>
            <a:endParaRPr lang="en-US" dirty="0" smtClean="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05800" cy="1442674"/>
          </a:xfrm>
        </p:spPr>
        <p:txBody>
          <a:bodyPr/>
          <a:lstStyle/>
          <a:p>
            <a:r>
              <a:rPr lang="en-US" sz="4400" dirty="0" smtClean="0">
                <a:solidFill>
                  <a:schemeClr val="tx1"/>
                </a:solidFill>
              </a:rPr>
              <a:t>What Exactly is a Nonprofit Firm? </a:t>
            </a:r>
            <a:endParaRPr lang="en-US" sz="4400" dirty="0">
              <a:solidFill>
                <a:schemeClr val="tx1"/>
              </a:solidFill>
            </a:endParaRPr>
          </a:p>
        </p:txBody>
      </p:sp>
      <p:sp>
        <p:nvSpPr>
          <p:cNvPr id="3" name="Content Placeholder 2"/>
          <p:cNvSpPr>
            <a:spLocks noGrp="1"/>
          </p:cNvSpPr>
          <p:nvPr>
            <p:ph idx="1"/>
          </p:nvPr>
        </p:nvSpPr>
        <p:spPr>
          <a:xfrm>
            <a:off x="762000" y="1752600"/>
            <a:ext cx="7543800" cy="4267200"/>
          </a:xfrm>
        </p:spPr>
        <p:txBody>
          <a:bodyPr>
            <a:normAutofit lnSpcReduction="10000"/>
          </a:bodyPr>
          <a:lstStyle/>
          <a:p>
            <a:r>
              <a:rPr lang="en-US" sz="2800" dirty="0" smtClean="0">
                <a:solidFill>
                  <a:schemeClr val="tx1"/>
                </a:solidFill>
              </a:rPr>
              <a:t>Criteria for a nonprofit firm is the </a:t>
            </a:r>
            <a:r>
              <a:rPr lang="en-US" sz="2800" dirty="0" err="1" smtClean="0">
                <a:solidFill>
                  <a:srgbClr val="FF0000"/>
                </a:solidFill>
              </a:rPr>
              <a:t>nondistribution</a:t>
            </a:r>
            <a:r>
              <a:rPr lang="en-US" sz="2800" dirty="0" smtClean="0">
                <a:solidFill>
                  <a:srgbClr val="FF0000"/>
                </a:solidFill>
              </a:rPr>
              <a:t> constraint</a:t>
            </a:r>
            <a:r>
              <a:rPr lang="en-US" sz="2800" dirty="0" smtClean="0">
                <a:solidFill>
                  <a:schemeClr val="tx1"/>
                </a:solidFill>
              </a:rPr>
              <a:t>.</a:t>
            </a:r>
          </a:p>
          <a:p>
            <a:pPr lvl="1"/>
            <a:r>
              <a:rPr lang="en-US" sz="2400" dirty="0" smtClean="0">
                <a:solidFill>
                  <a:srgbClr val="0E01B3"/>
                </a:solidFill>
              </a:rPr>
              <a:t>No one has a legal claim on the </a:t>
            </a:r>
            <a:r>
              <a:rPr lang="en-US" sz="2400" dirty="0" smtClean="0">
                <a:solidFill>
                  <a:srgbClr val="FF0000"/>
                </a:solidFill>
              </a:rPr>
              <a:t>nonprofit’s residual </a:t>
            </a:r>
            <a:r>
              <a:rPr lang="en-US" sz="2400" dirty="0" smtClean="0">
                <a:solidFill>
                  <a:schemeClr val="tx1"/>
                </a:solidFill>
              </a:rPr>
              <a:t>(i.e. _____________)</a:t>
            </a:r>
          </a:p>
          <a:p>
            <a:pPr>
              <a:spcBef>
                <a:spcPts val="1200"/>
              </a:spcBef>
            </a:pPr>
            <a:r>
              <a:rPr lang="en-US" sz="2800" dirty="0" smtClean="0">
                <a:solidFill>
                  <a:schemeClr val="tx1"/>
                </a:solidFill>
              </a:rPr>
              <a:t>Other distinctions between for profits and nonprofits:</a:t>
            </a:r>
          </a:p>
          <a:p>
            <a:pPr lvl="1"/>
            <a:r>
              <a:rPr lang="en-US" sz="2400" dirty="0" smtClean="0">
                <a:solidFill>
                  <a:schemeClr val="tx1"/>
                </a:solidFill>
              </a:rPr>
              <a:t>Nonprofits are exempt from corporate income taxes and often from property and sales taxes. </a:t>
            </a:r>
          </a:p>
          <a:p>
            <a:pPr lvl="1"/>
            <a:r>
              <a:rPr lang="en-US" sz="2400" dirty="0" smtClean="0">
                <a:solidFill>
                  <a:schemeClr val="tx1"/>
                </a:solidFill>
              </a:rPr>
              <a:t>Donations to nonprofits receive favorable tax treatment. </a:t>
            </a:r>
          </a:p>
          <a:p>
            <a:pPr lvl="1"/>
            <a:endParaRPr lang="en-US"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7</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09926"/>
            <a:ext cx="8211720" cy="1442674"/>
          </a:xfrm>
        </p:spPr>
        <p:txBody>
          <a:bodyPr>
            <a:normAutofit/>
          </a:bodyPr>
          <a:lstStyle/>
          <a:p>
            <a:r>
              <a:rPr lang="en-US" sz="3600" dirty="0" smtClean="0">
                <a:solidFill>
                  <a:schemeClr val="tx1"/>
                </a:solidFill>
              </a:rPr>
              <a:t>Why are Nonprofits Prevalent in Health Care?</a:t>
            </a:r>
            <a:endParaRPr lang="en-US" sz="3600" dirty="0">
              <a:solidFill>
                <a:schemeClr val="tx1"/>
              </a:solidFill>
            </a:endParaRPr>
          </a:p>
        </p:txBody>
      </p:sp>
      <p:sp>
        <p:nvSpPr>
          <p:cNvPr id="3" name="Content Placeholder 2"/>
          <p:cNvSpPr>
            <a:spLocks noGrp="1"/>
          </p:cNvSpPr>
          <p:nvPr>
            <p:ph idx="1"/>
          </p:nvPr>
        </p:nvSpPr>
        <p:spPr>
          <a:xfrm>
            <a:off x="609600" y="1828800"/>
            <a:ext cx="7924800" cy="4343400"/>
          </a:xfrm>
        </p:spPr>
        <p:txBody>
          <a:bodyPr>
            <a:normAutofit lnSpcReduction="10000"/>
          </a:bodyPr>
          <a:lstStyle/>
          <a:p>
            <a:r>
              <a:rPr lang="en-US" sz="2800" dirty="0" err="1" smtClean="0">
                <a:solidFill>
                  <a:schemeClr val="tx1"/>
                </a:solidFill>
              </a:rPr>
              <a:t>Weisbrod</a:t>
            </a:r>
            <a:r>
              <a:rPr lang="en-US" sz="2800" dirty="0" smtClean="0">
                <a:solidFill>
                  <a:schemeClr val="tx1"/>
                </a:solidFill>
              </a:rPr>
              <a:t> (1975):</a:t>
            </a:r>
          </a:p>
          <a:p>
            <a:pPr lvl="1"/>
            <a:r>
              <a:rPr lang="en-US" sz="2400" dirty="0" smtClean="0">
                <a:solidFill>
                  <a:schemeClr val="tx1"/>
                </a:solidFill>
              </a:rPr>
              <a:t>Nonprofits arise to provide for </a:t>
            </a:r>
            <a:r>
              <a:rPr lang="en-US" sz="2400" dirty="0" smtClean="0">
                <a:solidFill>
                  <a:srgbClr val="0E01B3"/>
                </a:solidFill>
              </a:rPr>
              <a:t>unmet demands </a:t>
            </a:r>
            <a:r>
              <a:rPr lang="en-US" sz="2400" dirty="0" smtClean="0">
                <a:solidFill>
                  <a:schemeClr val="tx1"/>
                </a:solidFill>
              </a:rPr>
              <a:t>for public goods, most notably in cases where there are significant external benefits to the provision of a good. </a:t>
            </a:r>
          </a:p>
          <a:p>
            <a:pPr>
              <a:spcBef>
                <a:spcPts val="1200"/>
              </a:spcBef>
            </a:pPr>
            <a:r>
              <a:rPr lang="en-US" sz="2800" dirty="0" err="1" smtClean="0">
                <a:solidFill>
                  <a:schemeClr val="tx1"/>
                </a:solidFill>
              </a:rPr>
              <a:t>Hansmann</a:t>
            </a:r>
            <a:r>
              <a:rPr lang="en-US" sz="2800" dirty="0" smtClean="0">
                <a:solidFill>
                  <a:schemeClr val="tx1"/>
                </a:solidFill>
              </a:rPr>
              <a:t> (1980): </a:t>
            </a:r>
          </a:p>
          <a:p>
            <a:pPr lvl="1">
              <a:spcBef>
                <a:spcPts val="600"/>
              </a:spcBef>
            </a:pPr>
            <a:r>
              <a:rPr lang="en-US" sz="2400" dirty="0" smtClean="0">
                <a:solidFill>
                  <a:schemeClr val="tx1"/>
                </a:solidFill>
              </a:rPr>
              <a:t>Nonprofit firms play a role in cases of </a:t>
            </a:r>
            <a:r>
              <a:rPr lang="en-US" sz="2400" dirty="0" smtClean="0">
                <a:solidFill>
                  <a:srgbClr val="0E01B3"/>
                </a:solidFill>
              </a:rPr>
              <a:t>contract failure </a:t>
            </a:r>
            <a:r>
              <a:rPr lang="en-US" sz="2400" dirty="0" smtClean="0">
                <a:solidFill>
                  <a:schemeClr val="tx1"/>
                </a:solidFill>
              </a:rPr>
              <a:t>(cases where it is difficult to observe the good’s provision or quality).</a:t>
            </a:r>
          </a:p>
          <a:p>
            <a:pPr lvl="1">
              <a:spcBef>
                <a:spcPts val="600"/>
              </a:spcBef>
            </a:pPr>
            <a:r>
              <a:rPr lang="en-US" sz="2400" dirty="0" smtClean="0">
                <a:solidFill>
                  <a:schemeClr val="tx1"/>
                </a:solidFill>
              </a:rPr>
              <a:t>For-profit firms tend to have a conflict of interest, and so nonprofit ownership is perceived as a signal of higher quality.</a:t>
            </a:r>
          </a:p>
          <a:p>
            <a:endParaRPr lang="en-US"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81000" y="462326"/>
            <a:ext cx="8229600" cy="1442674"/>
          </a:xfrm>
        </p:spPr>
        <p:txBody>
          <a:bodyPr>
            <a:normAutofit/>
          </a:bodyPr>
          <a:lstStyle/>
          <a:p>
            <a:r>
              <a:rPr lang="en-US" dirty="0" smtClean="0">
                <a:solidFill>
                  <a:srgbClr val="FF0000"/>
                </a:solidFill>
              </a:rPr>
              <a:t>I.</a:t>
            </a:r>
            <a:r>
              <a:rPr lang="en-US" dirty="0" smtClean="0">
                <a:solidFill>
                  <a:schemeClr val="tx1"/>
                </a:solidFill>
              </a:rPr>
              <a:t> The </a:t>
            </a:r>
            <a:r>
              <a:rPr lang="en-US" dirty="0" smtClean="0">
                <a:solidFill>
                  <a:srgbClr val="0E01B3"/>
                </a:solidFill>
              </a:rPr>
              <a:t>Quality-Quantity Nonprofit </a:t>
            </a:r>
            <a:r>
              <a:rPr lang="en-US" dirty="0" smtClean="0">
                <a:solidFill>
                  <a:schemeClr val="tx1"/>
                </a:solidFill>
              </a:rPr>
              <a:t>Theory</a:t>
            </a:r>
            <a:endParaRPr lang="en-US" dirty="0">
              <a:solidFill>
                <a:schemeClr val="tx1"/>
              </a:solidFill>
            </a:endParaRPr>
          </a:p>
        </p:txBody>
      </p:sp>
      <p:sp>
        <p:nvSpPr>
          <p:cNvPr id="12291" name="Rectangle 3"/>
          <p:cNvSpPr>
            <a:spLocks noGrp="1" noChangeArrowheads="1"/>
          </p:cNvSpPr>
          <p:nvPr>
            <p:ph type="body" idx="1"/>
          </p:nvPr>
        </p:nvSpPr>
        <p:spPr>
          <a:xfrm>
            <a:off x="609600" y="1981200"/>
            <a:ext cx="8077200" cy="4495800"/>
          </a:xfrm>
        </p:spPr>
        <p:txBody>
          <a:bodyPr>
            <a:normAutofit/>
          </a:bodyPr>
          <a:lstStyle/>
          <a:p>
            <a:pPr>
              <a:lnSpc>
                <a:spcPct val="110000"/>
              </a:lnSpc>
            </a:pPr>
            <a:r>
              <a:rPr lang="en-US" sz="2400" dirty="0" smtClean="0">
                <a:solidFill>
                  <a:schemeClr val="tx1"/>
                </a:solidFill>
              </a:rPr>
              <a:t>Economists start the analysis with the objective of the </a:t>
            </a:r>
            <a:r>
              <a:rPr lang="en-US" sz="2400" dirty="0" smtClean="0">
                <a:solidFill>
                  <a:srgbClr val="0E01B3"/>
                </a:solidFill>
              </a:rPr>
              <a:t>hospital decision makers</a:t>
            </a:r>
            <a:r>
              <a:rPr lang="en-US" sz="2400" dirty="0" smtClean="0">
                <a:solidFill>
                  <a:schemeClr val="tx1"/>
                </a:solidFill>
              </a:rPr>
              <a:t>.</a:t>
            </a:r>
          </a:p>
          <a:p>
            <a:pPr>
              <a:lnSpc>
                <a:spcPct val="110000"/>
              </a:lnSpc>
            </a:pPr>
            <a:r>
              <a:rPr lang="en-US" sz="2400" dirty="0" smtClean="0">
                <a:solidFill>
                  <a:srgbClr val="0E01B3"/>
                </a:solidFill>
              </a:rPr>
              <a:t>Newhouse </a:t>
            </a:r>
            <a:r>
              <a:rPr lang="en-US" sz="2400" dirty="0">
                <a:solidFill>
                  <a:schemeClr val="tx1"/>
                </a:solidFill>
              </a:rPr>
              <a:t>(1970) </a:t>
            </a:r>
            <a:r>
              <a:rPr lang="en-US" sz="2400" dirty="0" smtClean="0">
                <a:solidFill>
                  <a:schemeClr val="tx1"/>
                </a:solidFill>
              </a:rPr>
              <a:t>proposed a </a:t>
            </a:r>
            <a:r>
              <a:rPr lang="en-US" sz="2400" dirty="0" smtClean="0">
                <a:solidFill>
                  <a:srgbClr val="FF0000"/>
                </a:solidFill>
              </a:rPr>
              <a:t>utility maximizing model </a:t>
            </a:r>
            <a:r>
              <a:rPr lang="en-US" sz="2400" dirty="0" smtClean="0">
                <a:solidFill>
                  <a:schemeClr val="tx1"/>
                </a:solidFill>
              </a:rPr>
              <a:t>that approximate the </a:t>
            </a:r>
            <a:r>
              <a:rPr lang="en-US" sz="2400" i="1" dirty="0" smtClean="0">
                <a:solidFill>
                  <a:srgbClr val="FF0000"/>
                </a:solidFill>
              </a:rPr>
              <a:t>altruistic firm</a:t>
            </a:r>
            <a:r>
              <a:rPr lang="en-US" sz="2400" dirty="0" smtClean="0">
                <a:solidFill>
                  <a:schemeClr val="tx1"/>
                </a:solidFill>
              </a:rPr>
              <a:t>. </a:t>
            </a:r>
          </a:p>
          <a:p>
            <a:pPr lvl="1">
              <a:lnSpc>
                <a:spcPct val="110000"/>
              </a:lnSpc>
            </a:pPr>
            <a:r>
              <a:rPr lang="en-US" sz="2400" dirty="0" smtClean="0">
                <a:solidFill>
                  <a:schemeClr val="tx1"/>
                </a:solidFill>
              </a:rPr>
              <a:t>The hospital decision makers have </a:t>
            </a:r>
            <a:r>
              <a:rPr lang="en-US" sz="2400" dirty="0" smtClean="0">
                <a:solidFill>
                  <a:srgbClr val="990099"/>
                </a:solidFill>
              </a:rPr>
              <a:t>altruistically internalized the community benefi</a:t>
            </a:r>
            <a:r>
              <a:rPr lang="en-US" sz="2400" dirty="0" smtClean="0">
                <a:solidFill>
                  <a:schemeClr val="tx1"/>
                </a:solidFill>
              </a:rPr>
              <a:t>t in providing quantity of care. </a:t>
            </a:r>
          </a:p>
          <a:p>
            <a:pPr lvl="1">
              <a:lnSpc>
                <a:spcPct val="110000"/>
              </a:lnSpc>
            </a:pPr>
            <a:r>
              <a:rPr lang="en-US" sz="2400" dirty="0" smtClean="0">
                <a:solidFill>
                  <a:schemeClr val="tx1"/>
                </a:solidFill>
              </a:rPr>
              <a:t>An </a:t>
            </a:r>
            <a:r>
              <a:rPr lang="en-US" sz="2400" dirty="0" smtClean="0">
                <a:solidFill>
                  <a:srgbClr val="990099"/>
                </a:solidFill>
              </a:rPr>
              <a:t>increase in quality </a:t>
            </a:r>
            <a:r>
              <a:rPr lang="en-US" sz="2400" dirty="0" smtClean="0">
                <a:solidFill>
                  <a:schemeClr val="tx1"/>
                </a:solidFill>
              </a:rPr>
              <a:t>might </a:t>
            </a:r>
            <a:r>
              <a:rPr lang="en-US" sz="2400" dirty="0" smtClean="0">
                <a:solidFill>
                  <a:srgbClr val="990099"/>
                </a:solidFill>
              </a:rPr>
              <a:t>increase demand</a:t>
            </a:r>
            <a:r>
              <a:rPr lang="en-US" sz="2400" dirty="0" smtClean="0">
                <a:solidFill>
                  <a:schemeClr val="tx1"/>
                </a:solidFill>
              </a:rPr>
              <a:t>.</a:t>
            </a:r>
          </a:p>
          <a:p>
            <a:pPr>
              <a:lnSpc>
                <a:spcPct val="110000"/>
              </a:lnSpc>
            </a:pPr>
            <a:r>
              <a:rPr lang="en-US" dirty="0" smtClean="0">
                <a:solidFill>
                  <a:schemeClr val="tx1"/>
                </a:solidFill>
              </a:rPr>
              <a:t>The </a:t>
            </a:r>
            <a:r>
              <a:rPr lang="en-US" dirty="0" smtClean="0">
                <a:solidFill>
                  <a:srgbClr val="0E01B3"/>
                </a:solidFill>
              </a:rPr>
              <a:t>hospital administrator </a:t>
            </a:r>
            <a:r>
              <a:rPr lang="en-US" dirty="0" smtClean="0">
                <a:solidFill>
                  <a:schemeClr val="tx1"/>
                </a:solidFill>
              </a:rPr>
              <a:t>chooses the </a:t>
            </a:r>
            <a:r>
              <a:rPr lang="en-US" dirty="0" smtClean="0">
                <a:solidFill>
                  <a:srgbClr val="0E01B3"/>
                </a:solidFill>
              </a:rPr>
              <a:t>combination of quality and quantity</a:t>
            </a:r>
            <a:r>
              <a:rPr lang="en-US" dirty="0" smtClean="0">
                <a:solidFill>
                  <a:schemeClr val="tx1"/>
                </a:solidFill>
              </a:rPr>
              <a:t> that </a:t>
            </a:r>
            <a:r>
              <a:rPr lang="en-US" dirty="0" smtClean="0">
                <a:solidFill>
                  <a:srgbClr val="0E01B3"/>
                </a:solidFill>
              </a:rPr>
              <a:t>maximizes his or her utility.</a:t>
            </a:r>
          </a:p>
          <a:p>
            <a:pPr lvl="1">
              <a:lnSpc>
                <a:spcPct val="110000"/>
              </a:lnSpc>
            </a:pPr>
            <a:endParaRPr lang="en-US" sz="2200" dirty="0" smtClean="0">
              <a:solidFill>
                <a:schemeClr val="tx1"/>
              </a:solidFill>
            </a:endParaRPr>
          </a:p>
          <a:p>
            <a:pPr>
              <a:lnSpc>
                <a:spcPct val="110000"/>
              </a:lnSpc>
            </a:pP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9</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597116" y="233726"/>
            <a:ext cx="8041440" cy="1442674"/>
          </a:xfrm>
        </p:spPr>
        <p:txBody>
          <a:bodyPr>
            <a:normAutofit/>
          </a:bodyPr>
          <a:lstStyle/>
          <a:p>
            <a:r>
              <a:rPr lang="en-US" dirty="0">
                <a:solidFill>
                  <a:schemeClr val="tx1"/>
                </a:solidFill>
              </a:rPr>
              <a:t>The </a:t>
            </a:r>
            <a:r>
              <a:rPr lang="en-US" dirty="0">
                <a:solidFill>
                  <a:srgbClr val="0E01B3"/>
                </a:solidFill>
              </a:rPr>
              <a:t>Quality-Quantity Nonprofit </a:t>
            </a:r>
            <a:r>
              <a:rPr lang="en-US" dirty="0">
                <a:solidFill>
                  <a:schemeClr val="tx1"/>
                </a:solidFill>
              </a:rPr>
              <a:t>Theory</a:t>
            </a:r>
            <a:endParaRPr lang="en-US" dirty="0">
              <a:solidFill>
                <a:srgbClr val="0E01B3"/>
              </a:solidFill>
            </a:endParaRPr>
          </a:p>
        </p:txBody>
      </p:sp>
      <p:sp>
        <p:nvSpPr>
          <p:cNvPr id="56323" name="Line 3"/>
          <p:cNvSpPr>
            <a:spLocks noChangeShapeType="1"/>
          </p:cNvSpPr>
          <p:nvPr/>
        </p:nvSpPr>
        <p:spPr bwMode="auto">
          <a:xfrm>
            <a:off x="1676400" y="1676400"/>
            <a:ext cx="0" cy="4038600"/>
          </a:xfrm>
          <a:prstGeom prst="line">
            <a:avLst/>
          </a:prstGeom>
          <a:noFill/>
          <a:ln w="28575">
            <a:solidFill>
              <a:schemeClr val="tx1"/>
            </a:solidFill>
            <a:round/>
            <a:headEnd/>
            <a:tailEnd/>
          </a:ln>
          <a:effectLst/>
        </p:spPr>
        <p:txBody>
          <a:bodyPr/>
          <a:lstStyle/>
          <a:p>
            <a:endParaRPr lang="en-US"/>
          </a:p>
        </p:txBody>
      </p:sp>
      <p:sp>
        <p:nvSpPr>
          <p:cNvPr id="56324" name="Line 4"/>
          <p:cNvSpPr>
            <a:spLocks noChangeShapeType="1"/>
          </p:cNvSpPr>
          <p:nvPr/>
        </p:nvSpPr>
        <p:spPr bwMode="auto">
          <a:xfrm>
            <a:off x="1676400" y="5724525"/>
            <a:ext cx="4876800" cy="0"/>
          </a:xfrm>
          <a:prstGeom prst="line">
            <a:avLst/>
          </a:prstGeom>
          <a:noFill/>
          <a:ln w="28575">
            <a:solidFill>
              <a:schemeClr val="tx1"/>
            </a:solidFill>
            <a:round/>
            <a:headEnd/>
            <a:tailEnd/>
          </a:ln>
          <a:effectLst/>
        </p:spPr>
        <p:txBody>
          <a:bodyPr/>
          <a:lstStyle/>
          <a:p>
            <a:endParaRPr lang="en-US"/>
          </a:p>
        </p:txBody>
      </p:sp>
      <p:sp>
        <p:nvSpPr>
          <p:cNvPr id="56325" name="Line 5"/>
          <p:cNvSpPr>
            <a:spLocks noChangeShapeType="1"/>
          </p:cNvSpPr>
          <p:nvPr/>
        </p:nvSpPr>
        <p:spPr bwMode="auto">
          <a:xfrm>
            <a:off x="1676400" y="2143125"/>
            <a:ext cx="4191000" cy="3581400"/>
          </a:xfrm>
          <a:prstGeom prst="line">
            <a:avLst/>
          </a:prstGeom>
          <a:noFill/>
          <a:ln w="28575">
            <a:solidFill>
              <a:schemeClr val="tx1"/>
            </a:solidFill>
            <a:round/>
            <a:headEnd/>
            <a:tailEnd/>
          </a:ln>
          <a:effectLst/>
        </p:spPr>
        <p:txBody>
          <a:bodyPr/>
          <a:lstStyle/>
          <a:p>
            <a:endParaRPr lang="en-US"/>
          </a:p>
        </p:txBody>
      </p:sp>
      <p:sp>
        <p:nvSpPr>
          <p:cNvPr id="56326" name="Text Box 6"/>
          <p:cNvSpPr txBox="1">
            <a:spLocks noChangeArrowheads="1"/>
          </p:cNvSpPr>
          <p:nvPr/>
        </p:nvSpPr>
        <p:spPr bwMode="auto">
          <a:xfrm>
            <a:off x="1214437" y="1584325"/>
            <a:ext cx="614363" cy="400110"/>
          </a:xfrm>
          <a:prstGeom prst="rect">
            <a:avLst/>
          </a:prstGeom>
          <a:noFill/>
          <a:ln w="9525">
            <a:noFill/>
            <a:miter lim="800000"/>
            <a:headEnd/>
            <a:tailEnd/>
          </a:ln>
          <a:effectLst/>
        </p:spPr>
        <p:txBody>
          <a:bodyPr wrap="square">
            <a:spAutoFit/>
          </a:bodyPr>
          <a:lstStyle/>
          <a:p>
            <a:r>
              <a:rPr lang="en-US" sz="2000" dirty="0" smtClean="0"/>
              <a:t>P</a:t>
            </a:r>
            <a:r>
              <a:rPr lang="en-US" sz="2000" baseline="-25000" dirty="0" smtClean="0"/>
              <a:t>M</a:t>
            </a:r>
            <a:endParaRPr lang="en-US" sz="2000" baseline="-25000" dirty="0"/>
          </a:p>
        </p:txBody>
      </p:sp>
      <p:sp>
        <p:nvSpPr>
          <p:cNvPr id="56327" name="Text Box 7"/>
          <p:cNvSpPr txBox="1">
            <a:spLocks noChangeArrowheads="1"/>
          </p:cNvSpPr>
          <p:nvPr/>
        </p:nvSpPr>
        <p:spPr bwMode="auto">
          <a:xfrm>
            <a:off x="6477000" y="5648325"/>
            <a:ext cx="379413" cy="396875"/>
          </a:xfrm>
          <a:prstGeom prst="rect">
            <a:avLst/>
          </a:prstGeom>
          <a:noFill/>
          <a:ln w="9525">
            <a:noFill/>
            <a:miter lim="800000"/>
            <a:headEnd/>
            <a:tailEnd/>
          </a:ln>
          <a:effectLst/>
        </p:spPr>
        <p:txBody>
          <a:bodyPr wrap="none">
            <a:spAutoFit/>
          </a:bodyPr>
          <a:lstStyle/>
          <a:p>
            <a:r>
              <a:rPr lang="en-US" sz="2000" dirty="0"/>
              <a:t>M</a:t>
            </a:r>
          </a:p>
        </p:txBody>
      </p:sp>
      <p:sp>
        <p:nvSpPr>
          <p:cNvPr id="56328" name="Text Box 8"/>
          <p:cNvSpPr txBox="1">
            <a:spLocks noChangeArrowheads="1"/>
          </p:cNvSpPr>
          <p:nvPr/>
        </p:nvSpPr>
        <p:spPr bwMode="auto">
          <a:xfrm>
            <a:off x="5394325" y="4892675"/>
            <a:ext cx="357188" cy="396875"/>
          </a:xfrm>
          <a:prstGeom prst="rect">
            <a:avLst/>
          </a:prstGeom>
          <a:noFill/>
          <a:ln w="9525">
            <a:noFill/>
            <a:miter lim="800000"/>
            <a:headEnd/>
            <a:tailEnd/>
          </a:ln>
          <a:effectLst/>
        </p:spPr>
        <p:txBody>
          <a:bodyPr wrap="none">
            <a:spAutoFit/>
          </a:bodyPr>
          <a:lstStyle/>
          <a:p>
            <a:r>
              <a:rPr lang="en-US" sz="2000"/>
              <a:t>D</a:t>
            </a:r>
          </a:p>
        </p:txBody>
      </p:sp>
      <p:sp>
        <p:nvSpPr>
          <p:cNvPr id="56329" name="Freeform 9"/>
          <p:cNvSpPr>
            <a:spLocks/>
          </p:cNvSpPr>
          <p:nvPr/>
        </p:nvSpPr>
        <p:spPr bwMode="auto">
          <a:xfrm>
            <a:off x="2057400" y="3667125"/>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28575" cmpd="sng">
            <a:solidFill>
              <a:schemeClr val="tx1"/>
            </a:solidFill>
            <a:round/>
            <a:headEnd/>
            <a:tailEnd/>
          </a:ln>
          <a:effectLst/>
        </p:spPr>
        <p:txBody>
          <a:bodyPr/>
          <a:lstStyle/>
          <a:p>
            <a:endParaRPr lang="en-US"/>
          </a:p>
        </p:txBody>
      </p:sp>
      <p:sp>
        <p:nvSpPr>
          <p:cNvPr id="56330" name="Text Box 10"/>
          <p:cNvSpPr txBox="1">
            <a:spLocks noChangeArrowheads="1"/>
          </p:cNvSpPr>
          <p:nvPr/>
        </p:nvSpPr>
        <p:spPr bwMode="auto">
          <a:xfrm>
            <a:off x="5410200" y="3565525"/>
            <a:ext cx="930275" cy="396875"/>
          </a:xfrm>
          <a:prstGeom prst="rect">
            <a:avLst/>
          </a:prstGeom>
          <a:noFill/>
          <a:ln w="9525">
            <a:noFill/>
            <a:miter lim="800000"/>
            <a:headEnd/>
            <a:tailEnd/>
          </a:ln>
          <a:effectLst/>
        </p:spPr>
        <p:txBody>
          <a:bodyPr>
            <a:spAutoFit/>
          </a:bodyPr>
          <a:lstStyle/>
          <a:p>
            <a:r>
              <a:rPr lang="en-US" sz="2000" dirty="0"/>
              <a:t>AC</a:t>
            </a:r>
            <a:r>
              <a:rPr lang="en-US" sz="2000" baseline="-25000" dirty="0"/>
              <a:t>q1</a:t>
            </a:r>
            <a:endParaRPr lang="en-US" sz="2000" dirty="0"/>
          </a:p>
        </p:txBody>
      </p:sp>
      <p:sp>
        <p:nvSpPr>
          <p:cNvPr id="56331" name="Oval 11"/>
          <p:cNvSpPr>
            <a:spLocks noChangeArrowheads="1"/>
          </p:cNvSpPr>
          <p:nvPr/>
        </p:nvSpPr>
        <p:spPr bwMode="auto">
          <a:xfrm>
            <a:off x="1638300" y="41481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56332" name="Line 12"/>
          <p:cNvSpPr>
            <a:spLocks noChangeShapeType="1"/>
          </p:cNvSpPr>
          <p:nvPr/>
        </p:nvSpPr>
        <p:spPr bwMode="auto">
          <a:xfrm flipH="1" flipV="1">
            <a:off x="4064000" y="4200525"/>
            <a:ext cx="23813" cy="1524000"/>
          </a:xfrm>
          <a:prstGeom prst="line">
            <a:avLst/>
          </a:prstGeom>
          <a:noFill/>
          <a:ln w="9525">
            <a:solidFill>
              <a:schemeClr val="tx1"/>
            </a:solidFill>
            <a:prstDash val="dash"/>
            <a:round/>
            <a:headEnd/>
            <a:tailEnd/>
          </a:ln>
          <a:effectLst/>
        </p:spPr>
        <p:txBody>
          <a:bodyPr/>
          <a:lstStyle/>
          <a:p>
            <a:endParaRPr lang="en-US"/>
          </a:p>
        </p:txBody>
      </p:sp>
      <p:sp>
        <p:nvSpPr>
          <p:cNvPr id="56333" name="Line 13"/>
          <p:cNvSpPr>
            <a:spLocks noChangeShapeType="1"/>
          </p:cNvSpPr>
          <p:nvPr/>
        </p:nvSpPr>
        <p:spPr bwMode="auto">
          <a:xfrm flipH="1">
            <a:off x="1676400" y="4181475"/>
            <a:ext cx="2362200" cy="0"/>
          </a:xfrm>
          <a:prstGeom prst="line">
            <a:avLst/>
          </a:prstGeom>
          <a:noFill/>
          <a:ln w="9525">
            <a:solidFill>
              <a:schemeClr val="tx1"/>
            </a:solidFill>
            <a:prstDash val="dash"/>
            <a:round/>
            <a:headEnd/>
            <a:tailEnd/>
          </a:ln>
          <a:effectLst/>
        </p:spPr>
        <p:txBody>
          <a:bodyPr/>
          <a:lstStyle/>
          <a:p>
            <a:endParaRPr lang="en-US"/>
          </a:p>
        </p:txBody>
      </p:sp>
      <p:sp>
        <p:nvSpPr>
          <p:cNvPr id="56334" name="Text Box 14"/>
          <p:cNvSpPr txBox="1">
            <a:spLocks noChangeArrowheads="1"/>
          </p:cNvSpPr>
          <p:nvPr/>
        </p:nvSpPr>
        <p:spPr bwMode="auto">
          <a:xfrm>
            <a:off x="3962400" y="5699125"/>
            <a:ext cx="698500" cy="396875"/>
          </a:xfrm>
          <a:prstGeom prst="rect">
            <a:avLst/>
          </a:prstGeom>
          <a:noFill/>
          <a:ln w="9525">
            <a:noFill/>
            <a:miter lim="800000"/>
            <a:headEnd/>
            <a:tailEnd/>
          </a:ln>
          <a:effectLst/>
        </p:spPr>
        <p:txBody>
          <a:bodyPr wrap="none">
            <a:spAutoFit/>
          </a:bodyPr>
          <a:lstStyle/>
          <a:p>
            <a:r>
              <a:rPr lang="en-US" sz="2000"/>
              <a:t>M*</a:t>
            </a:r>
            <a:r>
              <a:rPr lang="en-US" sz="2000" baseline="-25000"/>
              <a:t>q1</a:t>
            </a:r>
            <a:endParaRPr lang="en-US" sz="2000"/>
          </a:p>
        </p:txBody>
      </p:sp>
      <p:sp>
        <p:nvSpPr>
          <p:cNvPr id="56335" name="Text Box 15"/>
          <p:cNvSpPr txBox="1">
            <a:spLocks noChangeArrowheads="1"/>
          </p:cNvSpPr>
          <p:nvPr/>
        </p:nvSpPr>
        <p:spPr bwMode="auto">
          <a:xfrm>
            <a:off x="600075" y="3997325"/>
            <a:ext cx="1152525" cy="396875"/>
          </a:xfrm>
          <a:prstGeom prst="rect">
            <a:avLst/>
          </a:prstGeom>
          <a:noFill/>
          <a:ln w="9525">
            <a:noFill/>
            <a:miter lim="800000"/>
            <a:headEnd/>
            <a:tailEnd/>
          </a:ln>
          <a:effectLst/>
        </p:spPr>
        <p:txBody>
          <a:bodyPr wrap="none">
            <a:spAutoFit/>
          </a:bodyPr>
          <a:lstStyle/>
          <a:p>
            <a:r>
              <a:rPr lang="en-US" sz="2000" dirty="0"/>
              <a:t>P = AC</a:t>
            </a:r>
            <a:r>
              <a:rPr lang="en-US" sz="2000" baseline="-25000" dirty="0"/>
              <a:t>q1</a:t>
            </a:r>
            <a:endParaRPr lang="en-US" sz="2000" dirty="0"/>
          </a:p>
        </p:txBody>
      </p:sp>
      <p:sp>
        <p:nvSpPr>
          <p:cNvPr id="56337" name="Oval 17"/>
          <p:cNvSpPr>
            <a:spLocks noChangeArrowheads="1"/>
          </p:cNvSpPr>
          <p:nvPr/>
        </p:nvSpPr>
        <p:spPr bwMode="auto">
          <a:xfrm>
            <a:off x="1651000" y="37052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56338" name="Line 18"/>
          <p:cNvSpPr>
            <a:spLocks noChangeShapeType="1"/>
          </p:cNvSpPr>
          <p:nvPr/>
        </p:nvSpPr>
        <p:spPr bwMode="auto">
          <a:xfrm>
            <a:off x="3530600" y="3743325"/>
            <a:ext cx="0" cy="1981200"/>
          </a:xfrm>
          <a:prstGeom prst="line">
            <a:avLst/>
          </a:prstGeom>
          <a:noFill/>
          <a:ln w="9525">
            <a:solidFill>
              <a:schemeClr val="tx1"/>
            </a:solidFill>
            <a:prstDash val="dash"/>
            <a:round/>
            <a:headEnd/>
            <a:tailEnd/>
          </a:ln>
          <a:effectLst/>
        </p:spPr>
        <p:txBody>
          <a:bodyPr/>
          <a:lstStyle/>
          <a:p>
            <a:endParaRPr lang="en-US"/>
          </a:p>
        </p:txBody>
      </p:sp>
      <p:sp>
        <p:nvSpPr>
          <p:cNvPr id="56339" name="Line 19"/>
          <p:cNvSpPr>
            <a:spLocks noChangeShapeType="1"/>
          </p:cNvSpPr>
          <p:nvPr/>
        </p:nvSpPr>
        <p:spPr bwMode="auto">
          <a:xfrm flipH="1">
            <a:off x="1676400" y="3743325"/>
            <a:ext cx="1828800" cy="0"/>
          </a:xfrm>
          <a:prstGeom prst="line">
            <a:avLst/>
          </a:prstGeom>
          <a:noFill/>
          <a:ln w="9525">
            <a:solidFill>
              <a:schemeClr val="tx1"/>
            </a:solidFill>
            <a:prstDash val="dash"/>
            <a:round/>
            <a:headEnd/>
            <a:tailEnd/>
          </a:ln>
          <a:effectLst/>
        </p:spPr>
        <p:txBody>
          <a:bodyPr/>
          <a:lstStyle/>
          <a:p>
            <a:endParaRPr lang="en-US"/>
          </a:p>
        </p:txBody>
      </p:sp>
      <p:sp>
        <p:nvSpPr>
          <p:cNvPr id="56341" name="Text Box 21"/>
          <p:cNvSpPr txBox="1">
            <a:spLocks noChangeArrowheads="1"/>
          </p:cNvSpPr>
          <p:nvPr/>
        </p:nvSpPr>
        <p:spPr bwMode="auto">
          <a:xfrm>
            <a:off x="3200400" y="5699125"/>
            <a:ext cx="698500" cy="396875"/>
          </a:xfrm>
          <a:prstGeom prst="rect">
            <a:avLst/>
          </a:prstGeom>
          <a:noFill/>
          <a:ln w="9525">
            <a:noFill/>
            <a:miter lim="800000"/>
            <a:headEnd/>
            <a:tailEnd/>
          </a:ln>
          <a:effectLst/>
        </p:spPr>
        <p:txBody>
          <a:bodyPr wrap="none">
            <a:spAutoFit/>
          </a:bodyPr>
          <a:lstStyle/>
          <a:p>
            <a:r>
              <a:rPr lang="en-US" sz="2000"/>
              <a:t>M*</a:t>
            </a:r>
            <a:r>
              <a:rPr lang="en-US" sz="2000" baseline="-25000"/>
              <a:t>q2</a:t>
            </a:r>
            <a:endParaRPr lang="en-US" sz="2000"/>
          </a:p>
        </p:txBody>
      </p:sp>
      <p:sp>
        <p:nvSpPr>
          <p:cNvPr id="56342" name="Text Box 22"/>
          <p:cNvSpPr txBox="1">
            <a:spLocks noChangeArrowheads="1"/>
          </p:cNvSpPr>
          <p:nvPr/>
        </p:nvSpPr>
        <p:spPr bwMode="auto">
          <a:xfrm>
            <a:off x="609600" y="3565525"/>
            <a:ext cx="1371600" cy="396875"/>
          </a:xfrm>
          <a:prstGeom prst="rect">
            <a:avLst/>
          </a:prstGeom>
          <a:noFill/>
          <a:ln w="9525">
            <a:noFill/>
            <a:miter lim="800000"/>
            <a:headEnd/>
            <a:tailEnd/>
          </a:ln>
          <a:effectLst/>
        </p:spPr>
        <p:txBody>
          <a:bodyPr>
            <a:spAutoFit/>
          </a:bodyPr>
          <a:lstStyle/>
          <a:p>
            <a:r>
              <a:rPr lang="en-US" sz="2000" dirty="0"/>
              <a:t>P = AC</a:t>
            </a:r>
            <a:r>
              <a:rPr lang="en-US" sz="2000" baseline="-25000" dirty="0"/>
              <a:t>q2</a:t>
            </a:r>
            <a:endParaRPr lang="en-US" sz="2000" dirty="0"/>
          </a:p>
        </p:txBody>
      </p:sp>
      <p:sp>
        <p:nvSpPr>
          <p:cNvPr id="56343" name="Oval 23"/>
          <p:cNvSpPr>
            <a:spLocks noChangeArrowheads="1"/>
          </p:cNvSpPr>
          <p:nvPr/>
        </p:nvSpPr>
        <p:spPr bwMode="auto">
          <a:xfrm>
            <a:off x="3492500" y="36925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56344" name="Oval 24"/>
          <p:cNvSpPr>
            <a:spLocks noChangeArrowheads="1"/>
          </p:cNvSpPr>
          <p:nvPr/>
        </p:nvSpPr>
        <p:spPr bwMode="auto">
          <a:xfrm>
            <a:off x="4024313" y="41433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56345" name="Oval 25"/>
          <p:cNvSpPr>
            <a:spLocks noChangeArrowheads="1"/>
          </p:cNvSpPr>
          <p:nvPr/>
        </p:nvSpPr>
        <p:spPr bwMode="auto">
          <a:xfrm>
            <a:off x="3490913" y="56864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56346" name="Oval 26"/>
          <p:cNvSpPr>
            <a:spLocks noChangeArrowheads="1"/>
          </p:cNvSpPr>
          <p:nvPr/>
        </p:nvSpPr>
        <p:spPr bwMode="auto">
          <a:xfrm>
            <a:off x="4051300" y="56864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 name="Slide Number Placeholder 26"/>
          <p:cNvSpPr>
            <a:spLocks noGrp="1"/>
          </p:cNvSpPr>
          <p:nvPr>
            <p:ph type="sldNum" sz="quarter" idx="12"/>
          </p:nvPr>
        </p:nvSpPr>
        <p:spPr/>
        <p:txBody>
          <a:bodyPr/>
          <a:lstStyle/>
          <a:p>
            <a:fld id="{86CE80BD-4D3B-4FF2-B2A9-D19FBDF22204}" type="slidenum">
              <a:rPr lang="en-US" smtClean="0"/>
              <a:pPr/>
              <a:t>10</a:t>
            </a:fld>
            <a:endParaRPr lang="en-US"/>
          </a:p>
        </p:txBody>
      </p:sp>
      <p:sp>
        <p:nvSpPr>
          <p:cNvPr id="28" name="Footer Placeholder 27"/>
          <p:cNvSpPr>
            <a:spLocks noGrp="1"/>
          </p:cNvSpPr>
          <p:nvPr>
            <p:ph type="ftr" sz="quarter" idx="11"/>
          </p:nvPr>
        </p:nvSpPr>
        <p:spPr/>
        <p:txBody>
          <a:bodyPr/>
          <a:lstStyle/>
          <a:p>
            <a:r>
              <a:rPr lang="en-US" smtClean="0"/>
              <a:t>EE474_2/2017_#7_Phatta Kirdruang</a:t>
            </a:r>
            <a:endParaRPr lang="en-US"/>
          </a:p>
        </p:txBody>
      </p:sp>
      <p:sp>
        <p:nvSpPr>
          <p:cNvPr id="2" name="Rectangle 1"/>
          <p:cNvSpPr/>
          <p:nvPr/>
        </p:nvSpPr>
        <p:spPr>
          <a:xfrm>
            <a:off x="4934816" y="1905000"/>
            <a:ext cx="3418693" cy="461665"/>
          </a:xfrm>
          <a:prstGeom prst="rect">
            <a:avLst/>
          </a:prstGeom>
        </p:spPr>
        <p:txBody>
          <a:bodyPr wrap="none">
            <a:spAutoFit/>
          </a:bodyPr>
          <a:lstStyle/>
          <a:p>
            <a:r>
              <a:rPr lang="en-US" sz="2400" dirty="0"/>
              <a:t>Hospital </a:t>
            </a:r>
            <a:r>
              <a:rPr lang="en-US" sz="2400" dirty="0" smtClean="0">
                <a:solidFill>
                  <a:srgbClr val="0E01B3"/>
                </a:solidFill>
              </a:rPr>
              <a:t>increases quality.</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633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633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633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634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634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63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37" grpId="0" animBg="1"/>
      <p:bldP spid="56338" grpId="0" animBg="1"/>
      <p:bldP spid="56339" grpId="0" animBg="1"/>
      <p:bldP spid="56341" grpId="0"/>
      <p:bldP spid="56342" grpId="0"/>
      <p:bldP spid="56343" grpId="0" animBg="1"/>
      <p:bldP spid="563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09600" y="309926"/>
            <a:ext cx="8041440" cy="1442674"/>
          </a:xfrm>
        </p:spPr>
        <p:txBody>
          <a:bodyPr>
            <a:normAutofit/>
          </a:bodyPr>
          <a:lstStyle/>
          <a:p>
            <a:r>
              <a:rPr lang="en-US" dirty="0">
                <a:solidFill>
                  <a:schemeClr val="tx1"/>
                </a:solidFill>
              </a:rPr>
              <a:t>The </a:t>
            </a:r>
            <a:r>
              <a:rPr lang="en-US" dirty="0">
                <a:solidFill>
                  <a:srgbClr val="0E01B3"/>
                </a:solidFill>
              </a:rPr>
              <a:t>Quality-Quantity Nonprofit </a:t>
            </a:r>
            <a:r>
              <a:rPr lang="en-US" dirty="0">
                <a:solidFill>
                  <a:schemeClr val="tx1"/>
                </a:solidFill>
              </a:rPr>
              <a:t>Theory</a:t>
            </a:r>
          </a:p>
        </p:txBody>
      </p:sp>
      <p:sp>
        <p:nvSpPr>
          <p:cNvPr id="15363" name="Line 3"/>
          <p:cNvSpPr>
            <a:spLocks noChangeShapeType="1"/>
          </p:cNvSpPr>
          <p:nvPr/>
        </p:nvSpPr>
        <p:spPr bwMode="auto">
          <a:xfrm>
            <a:off x="1676400" y="1730375"/>
            <a:ext cx="0" cy="4419600"/>
          </a:xfrm>
          <a:prstGeom prst="line">
            <a:avLst/>
          </a:prstGeom>
          <a:noFill/>
          <a:ln w="31750">
            <a:solidFill>
              <a:schemeClr val="tx1"/>
            </a:solidFill>
            <a:round/>
            <a:headEnd/>
            <a:tailEnd/>
          </a:ln>
          <a:effectLst/>
        </p:spPr>
        <p:txBody>
          <a:bodyPr/>
          <a:lstStyle/>
          <a:p>
            <a:endParaRPr lang="en-US"/>
          </a:p>
        </p:txBody>
      </p:sp>
      <p:sp>
        <p:nvSpPr>
          <p:cNvPr id="15364" name="Line 4"/>
          <p:cNvSpPr>
            <a:spLocks noChangeShapeType="1"/>
          </p:cNvSpPr>
          <p:nvPr/>
        </p:nvSpPr>
        <p:spPr bwMode="auto">
          <a:xfrm>
            <a:off x="1676400" y="6149975"/>
            <a:ext cx="6324600" cy="0"/>
          </a:xfrm>
          <a:prstGeom prst="line">
            <a:avLst/>
          </a:prstGeom>
          <a:noFill/>
          <a:ln w="31750">
            <a:solidFill>
              <a:schemeClr val="tx1"/>
            </a:solidFill>
            <a:round/>
            <a:headEnd/>
            <a:tailEnd/>
          </a:ln>
          <a:effectLst/>
        </p:spPr>
        <p:txBody>
          <a:bodyPr/>
          <a:lstStyle/>
          <a:p>
            <a:endParaRPr lang="en-US"/>
          </a:p>
        </p:txBody>
      </p:sp>
      <p:sp>
        <p:nvSpPr>
          <p:cNvPr id="15365" name="Line 5"/>
          <p:cNvSpPr>
            <a:spLocks noChangeShapeType="1"/>
          </p:cNvSpPr>
          <p:nvPr/>
        </p:nvSpPr>
        <p:spPr bwMode="auto">
          <a:xfrm>
            <a:off x="1676400" y="2720975"/>
            <a:ext cx="4038600" cy="3429000"/>
          </a:xfrm>
          <a:prstGeom prst="line">
            <a:avLst/>
          </a:prstGeom>
          <a:noFill/>
          <a:ln w="31750">
            <a:solidFill>
              <a:schemeClr val="tx1"/>
            </a:solidFill>
            <a:round/>
            <a:headEnd/>
            <a:tailEnd/>
          </a:ln>
          <a:effectLst/>
        </p:spPr>
        <p:txBody>
          <a:bodyPr/>
          <a:lstStyle/>
          <a:p>
            <a:endParaRPr lang="en-US"/>
          </a:p>
        </p:txBody>
      </p:sp>
      <p:sp>
        <p:nvSpPr>
          <p:cNvPr id="15366" name="Text Box 6"/>
          <p:cNvSpPr txBox="1">
            <a:spLocks noChangeArrowheads="1"/>
          </p:cNvSpPr>
          <p:nvPr/>
        </p:nvSpPr>
        <p:spPr bwMode="auto">
          <a:xfrm>
            <a:off x="1206400" y="1730375"/>
            <a:ext cx="470000" cy="400110"/>
          </a:xfrm>
          <a:prstGeom prst="rect">
            <a:avLst/>
          </a:prstGeom>
          <a:noFill/>
          <a:ln w="9525">
            <a:noFill/>
            <a:miter lim="800000"/>
            <a:headEnd/>
            <a:tailEnd/>
          </a:ln>
          <a:effectLst/>
        </p:spPr>
        <p:txBody>
          <a:bodyPr wrap="none">
            <a:spAutoFit/>
          </a:bodyPr>
          <a:lstStyle/>
          <a:p>
            <a:r>
              <a:rPr lang="en-US" sz="2000" dirty="0" smtClean="0"/>
              <a:t>P</a:t>
            </a:r>
            <a:r>
              <a:rPr lang="en-US" sz="2000" baseline="-25000" dirty="0" smtClean="0"/>
              <a:t>M</a:t>
            </a:r>
            <a:endParaRPr lang="en-US" sz="2000" baseline="-25000" dirty="0"/>
          </a:p>
        </p:txBody>
      </p:sp>
      <p:sp>
        <p:nvSpPr>
          <p:cNvPr id="15367" name="Text Box 7"/>
          <p:cNvSpPr txBox="1">
            <a:spLocks noChangeArrowheads="1"/>
          </p:cNvSpPr>
          <p:nvPr/>
        </p:nvSpPr>
        <p:spPr bwMode="auto">
          <a:xfrm>
            <a:off x="7604125" y="6232525"/>
            <a:ext cx="379413" cy="396875"/>
          </a:xfrm>
          <a:prstGeom prst="rect">
            <a:avLst/>
          </a:prstGeom>
          <a:noFill/>
          <a:ln w="9525">
            <a:noFill/>
            <a:miter lim="800000"/>
            <a:headEnd/>
            <a:tailEnd/>
          </a:ln>
          <a:effectLst/>
        </p:spPr>
        <p:txBody>
          <a:bodyPr wrap="none">
            <a:spAutoFit/>
          </a:bodyPr>
          <a:lstStyle/>
          <a:p>
            <a:r>
              <a:rPr lang="en-US" sz="2000"/>
              <a:t>M</a:t>
            </a:r>
          </a:p>
        </p:txBody>
      </p:sp>
      <p:sp>
        <p:nvSpPr>
          <p:cNvPr id="15368" name="Text Box 8"/>
          <p:cNvSpPr txBox="1">
            <a:spLocks noChangeArrowheads="1"/>
          </p:cNvSpPr>
          <p:nvPr/>
        </p:nvSpPr>
        <p:spPr bwMode="auto">
          <a:xfrm>
            <a:off x="5394325" y="5495925"/>
            <a:ext cx="930275" cy="396875"/>
          </a:xfrm>
          <a:prstGeom prst="rect">
            <a:avLst/>
          </a:prstGeom>
          <a:noFill/>
          <a:ln w="9525">
            <a:noFill/>
            <a:miter lim="800000"/>
            <a:headEnd/>
            <a:tailEnd/>
          </a:ln>
          <a:effectLst/>
        </p:spPr>
        <p:txBody>
          <a:bodyPr>
            <a:spAutoFit/>
          </a:bodyPr>
          <a:lstStyle/>
          <a:p>
            <a:r>
              <a:rPr lang="en-US" sz="2000"/>
              <a:t>D</a:t>
            </a:r>
            <a:r>
              <a:rPr lang="en-US" sz="2000" baseline="-25000"/>
              <a:t>q1</a:t>
            </a:r>
            <a:endParaRPr lang="en-US" sz="2000"/>
          </a:p>
        </p:txBody>
      </p:sp>
      <p:sp>
        <p:nvSpPr>
          <p:cNvPr id="15369" name="Freeform 9"/>
          <p:cNvSpPr>
            <a:spLocks/>
          </p:cNvSpPr>
          <p:nvPr/>
        </p:nvSpPr>
        <p:spPr bwMode="auto">
          <a:xfrm>
            <a:off x="2057400" y="4244975"/>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chemeClr val="tx1"/>
            </a:solidFill>
            <a:round/>
            <a:headEnd/>
            <a:tailEnd/>
          </a:ln>
          <a:effectLst/>
        </p:spPr>
        <p:txBody>
          <a:bodyPr/>
          <a:lstStyle/>
          <a:p>
            <a:endParaRPr lang="en-US"/>
          </a:p>
        </p:txBody>
      </p:sp>
      <p:sp>
        <p:nvSpPr>
          <p:cNvPr id="15370" name="Text Box 10"/>
          <p:cNvSpPr txBox="1">
            <a:spLocks noChangeArrowheads="1"/>
          </p:cNvSpPr>
          <p:nvPr/>
        </p:nvSpPr>
        <p:spPr bwMode="auto">
          <a:xfrm>
            <a:off x="5775325" y="3971925"/>
            <a:ext cx="1082675" cy="396875"/>
          </a:xfrm>
          <a:prstGeom prst="rect">
            <a:avLst/>
          </a:prstGeom>
          <a:noFill/>
          <a:ln w="9525">
            <a:noFill/>
            <a:miter lim="800000"/>
            <a:headEnd/>
            <a:tailEnd/>
          </a:ln>
          <a:effectLst/>
        </p:spPr>
        <p:txBody>
          <a:bodyPr>
            <a:spAutoFit/>
          </a:bodyPr>
          <a:lstStyle/>
          <a:p>
            <a:r>
              <a:rPr lang="en-US" sz="2000"/>
              <a:t>AC</a:t>
            </a:r>
            <a:r>
              <a:rPr lang="en-US" sz="2000" baseline="-25000"/>
              <a:t>q1</a:t>
            </a:r>
            <a:endParaRPr lang="en-US" sz="2000"/>
          </a:p>
        </p:txBody>
      </p:sp>
      <p:sp>
        <p:nvSpPr>
          <p:cNvPr id="15371" name="Oval 11"/>
          <p:cNvSpPr>
            <a:spLocks noChangeArrowheads="1"/>
          </p:cNvSpPr>
          <p:nvPr/>
        </p:nvSpPr>
        <p:spPr bwMode="auto">
          <a:xfrm>
            <a:off x="1638300" y="472598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374" name="Line 14"/>
          <p:cNvSpPr>
            <a:spLocks noChangeShapeType="1"/>
          </p:cNvSpPr>
          <p:nvPr/>
        </p:nvSpPr>
        <p:spPr bwMode="auto">
          <a:xfrm flipV="1">
            <a:off x="4038600" y="4778375"/>
            <a:ext cx="28575" cy="1371600"/>
          </a:xfrm>
          <a:prstGeom prst="line">
            <a:avLst/>
          </a:prstGeom>
          <a:noFill/>
          <a:ln w="9525">
            <a:solidFill>
              <a:schemeClr val="tx1"/>
            </a:solidFill>
            <a:prstDash val="dash"/>
            <a:round/>
            <a:headEnd/>
            <a:tailEnd/>
          </a:ln>
          <a:effectLst/>
        </p:spPr>
        <p:txBody>
          <a:bodyPr/>
          <a:lstStyle/>
          <a:p>
            <a:endParaRPr lang="en-US"/>
          </a:p>
        </p:txBody>
      </p:sp>
      <p:sp>
        <p:nvSpPr>
          <p:cNvPr id="15375" name="Line 15"/>
          <p:cNvSpPr>
            <a:spLocks noChangeShapeType="1"/>
          </p:cNvSpPr>
          <p:nvPr/>
        </p:nvSpPr>
        <p:spPr bwMode="auto">
          <a:xfrm flipH="1">
            <a:off x="1676400" y="4759325"/>
            <a:ext cx="2362200" cy="0"/>
          </a:xfrm>
          <a:prstGeom prst="line">
            <a:avLst/>
          </a:prstGeom>
          <a:noFill/>
          <a:ln w="9525">
            <a:solidFill>
              <a:schemeClr val="tx1"/>
            </a:solidFill>
            <a:prstDash val="dash"/>
            <a:round/>
            <a:headEnd/>
            <a:tailEnd/>
          </a:ln>
          <a:effectLst/>
        </p:spPr>
        <p:txBody>
          <a:bodyPr/>
          <a:lstStyle/>
          <a:p>
            <a:endParaRPr lang="en-US"/>
          </a:p>
        </p:txBody>
      </p:sp>
      <p:sp>
        <p:nvSpPr>
          <p:cNvPr id="15376" name="Text Box 16"/>
          <p:cNvSpPr txBox="1">
            <a:spLocks noChangeArrowheads="1"/>
          </p:cNvSpPr>
          <p:nvPr/>
        </p:nvSpPr>
        <p:spPr bwMode="auto">
          <a:xfrm>
            <a:off x="3733800" y="6073775"/>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q1</a:t>
            </a:r>
            <a:endParaRPr lang="en-US" sz="2000" dirty="0"/>
          </a:p>
        </p:txBody>
      </p:sp>
      <p:sp>
        <p:nvSpPr>
          <p:cNvPr id="15377" name="Text Box 17"/>
          <p:cNvSpPr txBox="1">
            <a:spLocks noChangeArrowheads="1"/>
          </p:cNvSpPr>
          <p:nvPr/>
        </p:nvSpPr>
        <p:spPr bwMode="auto">
          <a:xfrm>
            <a:off x="676275" y="4533900"/>
            <a:ext cx="1152525" cy="396875"/>
          </a:xfrm>
          <a:prstGeom prst="rect">
            <a:avLst/>
          </a:prstGeom>
          <a:noFill/>
          <a:ln w="9525">
            <a:noFill/>
            <a:miter lim="800000"/>
            <a:headEnd/>
            <a:tailEnd/>
          </a:ln>
          <a:effectLst/>
        </p:spPr>
        <p:txBody>
          <a:bodyPr wrap="none">
            <a:spAutoFit/>
          </a:bodyPr>
          <a:lstStyle/>
          <a:p>
            <a:r>
              <a:rPr lang="en-US" sz="2000" dirty="0"/>
              <a:t>P = AC</a:t>
            </a:r>
            <a:r>
              <a:rPr lang="en-US" sz="2000" baseline="-25000" dirty="0"/>
              <a:t>q1</a:t>
            </a:r>
            <a:endParaRPr lang="en-US" sz="2000" dirty="0"/>
          </a:p>
        </p:txBody>
      </p:sp>
      <p:sp>
        <p:nvSpPr>
          <p:cNvPr id="15378" name="Freeform 18"/>
          <p:cNvSpPr>
            <a:spLocks/>
          </p:cNvSpPr>
          <p:nvPr/>
        </p:nvSpPr>
        <p:spPr bwMode="auto">
          <a:xfrm>
            <a:off x="2362200" y="3711575"/>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rgbClr val="C00000"/>
            </a:solidFill>
            <a:round/>
            <a:headEnd/>
            <a:tailEnd/>
          </a:ln>
          <a:effectLst/>
        </p:spPr>
        <p:txBody>
          <a:bodyPr/>
          <a:lstStyle/>
          <a:p>
            <a:endParaRPr lang="en-US"/>
          </a:p>
        </p:txBody>
      </p:sp>
      <p:sp>
        <p:nvSpPr>
          <p:cNvPr id="15379" name="Oval 19"/>
          <p:cNvSpPr>
            <a:spLocks noChangeArrowheads="1"/>
          </p:cNvSpPr>
          <p:nvPr/>
        </p:nvSpPr>
        <p:spPr bwMode="auto">
          <a:xfrm>
            <a:off x="1643063" y="41497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380" name="Oval 20"/>
          <p:cNvSpPr>
            <a:spLocks noChangeArrowheads="1"/>
          </p:cNvSpPr>
          <p:nvPr/>
        </p:nvSpPr>
        <p:spPr bwMode="auto">
          <a:xfrm>
            <a:off x="4343400" y="60737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382" name="Line 22"/>
          <p:cNvSpPr>
            <a:spLocks noChangeShapeType="1"/>
          </p:cNvSpPr>
          <p:nvPr/>
        </p:nvSpPr>
        <p:spPr bwMode="auto">
          <a:xfrm>
            <a:off x="4419600" y="4273550"/>
            <a:ext cx="0" cy="1876425"/>
          </a:xfrm>
          <a:prstGeom prst="line">
            <a:avLst/>
          </a:prstGeom>
          <a:noFill/>
          <a:ln w="9525">
            <a:solidFill>
              <a:schemeClr val="tx1"/>
            </a:solidFill>
            <a:prstDash val="dash"/>
            <a:round/>
            <a:headEnd/>
            <a:tailEnd/>
          </a:ln>
          <a:effectLst/>
        </p:spPr>
        <p:txBody>
          <a:bodyPr/>
          <a:lstStyle/>
          <a:p>
            <a:endParaRPr lang="en-US"/>
          </a:p>
        </p:txBody>
      </p:sp>
      <p:sp>
        <p:nvSpPr>
          <p:cNvPr id="15383" name="Line 23"/>
          <p:cNvSpPr>
            <a:spLocks noChangeShapeType="1"/>
          </p:cNvSpPr>
          <p:nvPr/>
        </p:nvSpPr>
        <p:spPr bwMode="auto">
          <a:xfrm flipH="1">
            <a:off x="1676400" y="4197350"/>
            <a:ext cx="2743200" cy="0"/>
          </a:xfrm>
          <a:prstGeom prst="line">
            <a:avLst/>
          </a:prstGeom>
          <a:noFill/>
          <a:ln w="9525">
            <a:solidFill>
              <a:schemeClr val="tx1"/>
            </a:solidFill>
            <a:prstDash val="dash"/>
            <a:round/>
            <a:headEnd/>
            <a:tailEnd/>
          </a:ln>
          <a:effectLst/>
        </p:spPr>
        <p:txBody>
          <a:bodyPr/>
          <a:lstStyle/>
          <a:p>
            <a:endParaRPr lang="en-US"/>
          </a:p>
        </p:txBody>
      </p:sp>
      <p:sp>
        <p:nvSpPr>
          <p:cNvPr id="15384" name="Text Box 24"/>
          <p:cNvSpPr txBox="1">
            <a:spLocks noChangeArrowheads="1"/>
          </p:cNvSpPr>
          <p:nvPr/>
        </p:nvSpPr>
        <p:spPr bwMode="auto">
          <a:xfrm>
            <a:off x="5867400" y="3559175"/>
            <a:ext cx="1066800" cy="396875"/>
          </a:xfrm>
          <a:prstGeom prst="rect">
            <a:avLst/>
          </a:prstGeom>
          <a:noFill/>
          <a:ln w="9525">
            <a:noFill/>
            <a:miter lim="800000"/>
            <a:headEnd/>
            <a:tailEnd/>
          </a:ln>
          <a:effectLst/>
        </p:spPr>
        <p:txBody>
          <a:bodyPr>
            <a:spAutoFit/>
          </a:bodyPr>
          <a:lstStyle/>
          <a:p>
            <a:r>
              <a:rPr lang="en-US" sz="2000">
                <a:solidFill>
                  <a:srgbClr val="C00000"/>
                </a:solidFill>
              </a:rPr>
              <a:t>AC</a:t>
            </a:r>
            <a:r>
              <a:rPr lang="en-US" sz="2000" baseline="-25000">
                <a:solidFill>
                  <a:srgbClr val="C00000"/>
                </a:solidFill>
              </a:rPr>
              <a:t>q2</a:t>
            </a:r>
            <a:endParaRPr lang="en-US" sz="2000">
              <a:solidFill>
                <a:srgbClr val="C00000"/>
              </a:solidFill>
            </a:endParaRPr>
          </a:p>
        </p:txBody>
      </p:sp>
      <p:sp>
        <p:nvSpPr>
          <p:cNvPr id="15385" name="Text Box 25"/>
          <p:cNvSpPr txBox="1">
            <a:spLocks noChangeArrowheads="1"/>
          </p:cNvSpPr>
          <p:nvPr/>
        </p:nvSpPr>
        <p:spPr bwMode="auto">
          <a:xfrm>
            <a:off x="4267200" y="6073775"/>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q2</a:t>
            </a:r>
            <a:endParaRPr lang="en-US" sz="2000" dirty="0"/>
          </a:p>
        </p:txBody>
      </p:sp>
      <p:sp>
        <p:nvSpPr>
          <p:cNvPr id="15386" name="Text Box 26"/>
          <p:cNvSpPr txBox="1">
            <a:spLocks noChangeArrowheads="1"/>
          </p:cNvSpPr>
          <p:nvPr/>
        </p:nvSpPr>
        <p:spPr bwMode="auto">
          <a:xfrm>
            <a:off x="685800" y="3940175"/>
            <a:ext cx="1066800" cy="396875"/>
          </a:xfrm>
          <a:prstGeom prst="rect">
            <a:avLst/>
          </a:prstGeom>
          <a:noFill/>
          <a:ln w="9525">
            <a:noFill/>
            <a:miter lim="800000"/>
            <a:headEnd/>
            <a:tailEnd/>
          </a:ln>
          <a:effectLst/>
        </p:spPr>
        <p:txBody>
          <a:bodyPr wrap="square">
            <a:spAutoFit/>
          </a:bodyPr>
          <a:lstStyle/>
          <a:p>
            <a:r>
              <a:rPr lang="en-US" sz="2000" dirty="0"/>
              <a:t>P = AC</a:t>
            </a:r>
            <a:r>
              <a:rPr lang="en-US" sz="2000" baseline="-25000" dirty="0"/>
              <a:t>q2</a:t>
            </a:r>
            <a:endParaRPr lang="en-US" sz="2000" dirty="0"/>
          </a:p>
        </p:txBody>
      </p:sp>
      <p:sp>
        <p:nvSpPr>
          <p:cNvPr id="15389" name="Oval 29"/>
          <p:cNvSpPr>
            <a:spLocks noChangeArrowheads="1"/>
          </p:cNvSpPr>
          <p:nvPr/>
        </p:nvSpPr>
        <p:spPr bwMode="auto">
          <a:xfrm>
            <a:off x="4003675" y="60737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390" name="Oval 30"/>
          <p:cNvSpPr>
            <a:spLocks noChangeArrowheads="1"/>
          </p:cNvSpPr>
          <p:nvPr/>
        </p:nvSpPr>
        <p:spPr bwMode="auto">
          <a:xfrm>
            <a:off x="4386263" y="41497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391" name="Oval 31"/>
          <p:cNvSpPr>
            <a:spLocks noChangeArrowheads="1"/>
          </p:cNvSpPr>
          <p:nvPr/>
        </p:nvSpPr>
        <p:spPr bwMode="auto">
          <a:xfrm>
            <a:off x="4024313" y="47212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9" name="Slide Number Placeholder 28"/>
          <p:cNvSpPr>
            <a:spLocks noGrp="1"/>
          </p:cNvSpPr>
          <p:nvPr>
            <p:ph type="sldNum" sz="quarter" idx="12"/>
          </p:nvPr>
        </p:nvSpPr>
        <p:spPr/>
        <p:txBody>
          <a:bodyPr/>
          <a:lstStyle/>
          <a:p>
            <a:fld id="{86CE80BD-4D3B-4FF2-B2A9-D19FBDF22204}" type="slidenum">
              <a:rPr lang="en-US" smtClean="0"/>
              <a:pPr/>
              <a:t>11</a:t>
            </a:fld>
            <a:endParaRPr lang="en-US"/>
          </a:p>
        </p:txBody>
      </p:sp>
      <p:sp>
        <p:nvSpPr>
          <p:cNvPr id="30" name="Footer Placeholder 29"/>
          <p:cNvSpPr>
            <a:spLocks noGrp="1"/>
          </p:cNvSpPr>
          <p:nvPr>
            <p:ph type="ftr" sz="quarter" idx="11"/>
          </p:nvPr>
        </p:nvSpPr>
        <p:spPr/>
        <p:txBody>
          <a:bodyPr/>
          <a:lstStyle/>
          <a:p>
            <a:r>
              <a:rPr lang="en-US" smtClean="0"/>
              <a:t>EE474_2/2017_#7_Phatta Kirdruang</a:t>
            </a:r>
            <a:endParaRPr lang="en-US"/>
          </a:p>
        </p:txBody>
      </p:sp>
      <p:sp>
        <p:nvSpPr>
          <p:cNvPr id="2" name="Rectangle 1"/>
          <p:cNvSpPr/>
          <p:nvPr/>
        </p:nvSpPr>
        <p:spPr>
          <a:xfrm>
            <a:off x="4462462" y="2133600"/>
            <a:ext cx="4148138" cy="707886"/>
          </a:xfrm>
          <a:prstGeom prst="rect">
            <a:avLst/>
          </a:prstGeom>
        </p:spPr>
        <p:txBody>
          <a:bodyPr wrap="square">
            <a:spAutoFit/>
          </a:bodyPr>
          <a:lstStyle/>
          <a:p>
            <a:r>
              <a:rPr lang="en-US" sz="2000" dirty="0"/>
              <a:t>Hospital that </a:t>
            </a:r>
            <a:r>
              <a:rPr lang="en-US" sz="2000" dirty="0" smtClean="0"/>
              <a:t>increases quality</a:t>
            </a:r>
            <a:r>
              <a:rPr lang="en-US" sz="2000" dirty="0"/>
              <a:t>, and </a:t>
            </a:r>
            <a:r>
              <a:rPr lang="en-US" sz="2000" dirty="0" smtClean="0">
                <a:solidFill>
                  <a:srgbClr val="0E01B3"/>
                </a:solidFill>
              </a:rPr>
              <a:t>increases quantity </a:t>
            </a:r>
            <a:r>
              <a:rPr lang="en-US" sz="2000" dirty="0"/>
              <a:t>as a </a:t>
            </a:r>
            <a:r>
              <a:rPr lang="en-US" sz="2000" dirty="0" smtClean="0"/>
              <a:t>result.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7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38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38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38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38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38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3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9" grpId="0" animBg="1"/>
      <p:bldP spid="15380" grpId="0" animBg="1"/>
      <p:bldP spid="15382" grpId="0" animBg="1"/>
      <p:bldP spid="15383" grpId="0" animBg="1"/>
      <p:bldP spid="15385" grpId="0"/>
      <p:bldP spid="15386" grpId="0"/>
      <p:bldP spid="1539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62000" y="309926"/>
            <a:ext cx="8041440" cy="1442674"/>
          </a:xfrm>
        </p:spPr>
        <p:txBody>
          <a:bodyPr/>
          <a:lstStyle/>
          <a:p>
            <a:r>
              <a:rPr lang="en-US" dirty="0">
                <a:solidFill>
                  <a:schemeClr val="tx1"/>
                </a:solidFill>
              </a:rPr>
              <a:t>The </a:t>
            </a:r>
            <a:r>
              <a:rPr lang="en-US" dirty="0">
                <a:solidFill>
                  <a:srgbClr val="0E01B3"/>
                </a:solidFill>
              </a:rPr>
              <a:t>Quality-Quantity Nonprofit </a:t>
            </a:r>
            <a:r>
              <a:rPr lang="en-US" dirty="0">
                <a:solidFill>
                  <a:schemeClr val="tx1"/>
                </a:solidFill>
              </a:rPr>
              <a:t>Theory</a:t>
            </a:r>
            <a:endParaRPr lang="en-US" sz="4000" dirty="0">
              <a:solidFill>
                <a:srgbClr val="0E01B3"/>
              </a:solidFill>
            </a:endParaRPr>
          </a:p>
        </p:txBody>
      </p:sp>
      <p:sp>
        <p:nvSpPr>
          <p:cNvPr id="17411" name="Line 3"/>
          <p:cNvSpPr>
            <a:spLocks noChangeShapeType="1"/>
          </p:cNvSpPr>
          <p:nvPr/>
        </p:nvSpPr>
        <p:spPr bwMode="auto">
          <a:xfrm flipH="1">
            <a:off x="1906586" y="1600200"/>
            <a:ext cx="4763" cy="4606925"/>
          </a:xfrm>
          <a:prstGeom prst="line">
            <a:avLst/>
          </a:prstGeom>
          <a:noFill/>
          <a:ln w="31750">
            <a:solidFill>
              <a:schemeClr val="tx1"/>
            </a:solidFill>
            <a:round/>
            <a:headEnd/>
            <a:tailEnd/>
          </a:ln>
          <a:effectLst/>
        </p:spPr>
        <p:txBody>
          <a:bodyPr/>
          <a:lstStyle/>
          <a:p>
            <a:endParaRPr lang="en-US"/>
          </a:p>
        </p:txBody>
      </p:sp>
      <p:sp>
        <p:nvSpPr>
          <p:cNvPr id="17412" name="Line 4"/>
          <p:cNvSpPr>
            <a:spLocks noChangeShapeType="1"/>
          </p:cNvSpPr>
          <p:nvPr/>
        </p:nvSpPr>
        <p:spPr bwMode="auto">
          <a:xfrm>
            <a:off x="1906587" y="6207125"/>
            <a:ext cx="5562600" cy="0"/>
          </a:xfrm>
          <a:prstGeom prst="line">
            <a:avLst/>
          </a:prstGeom>
          <a:noFill/>
          <a:ln w="31750">
            <a:solidFill>
              <a:schemeClr val="tx1"/>
            </a:solidFill>
            <a:round/>
            <a:headEnd/>
            <a:tailEnd/>
          </a:ln>
          <a:effectLst/>
        </p:spPr>
        <p:txBody>
          <a:bodyPr/>
          <a:lstStyle/>
          <a:p>
            <a:endParaRPr lang="en-US"/>
          </a:p>
        </p:txBody>
      </p:sp>
      <p:sp>
        <p:nvSpPr>
          <p:cNvPr id="17413" name="Line 5"/>
          <p:cNvSpPr>
            <a:spLocks noChangeShapeType="1"/>
          </p:cNvSpPr>
          <p:nvPr/>
        </p:nvSpPr>
        <p:spPr bwMode="auto">
          <a:xfrm>
            <a:off x="1906587" y="2778125"/>
            <a:ext cx="4038600" cy="3429000"/>
          </a:xfrm>
          <a:prstGeom prst="line">
            <a:avLst/>
          </a:prstGeom>
          <a:noFill/>
          <a:ln w="31750">
            <a:solidFill>
              <a:schemeClr val="tx1"/>
            </a:solidFill>
            <a:round/>
            <a:headEnd/>
            <a:tailEnd/>
          </a:ln>
          <a:effectLst/>
        </p:spPr>
        <p:txBody>
          <a:bodyPr/>
          <a:lstStyle/>
          <a:p>
            <a:endParaRPr lang="en-US"/>
          </a:p>
        </p:txBody>
      </p:sp>
      <p:sp>
        <p:nvSpPr>
          <p:cNvPr id="17414" name="Text Box 6"/>
          <p:cNvSpPr txBox="1">
            <a:spLocks noChangeArrowheads="1"/>
          </p:cNvSpPr>
          <p:nvPr/>
        </p:nvSpPr>
        <p:spPr bwMode="auto">
          <a:xfrm>
            <a:off x="1360387" y="1863725"/>
            <a:ext cx="470000" cy="400110"/>
          </a:xfrm>
          <a:prstGeom prst="rect">
            <a:avLst/>
          </a:prstGeom>
          <a:noFill/>
          <a:ln w="9525">
            <a:noFill/>
            <a:miter lim="800000"/>
            <a:headEnd/>
            <a:tailEnd/>
          </a:ln>
          <a:effectLst/>
        </p:spPr>
        <p:txBody>
          <a:bodyPr wrap="none">
            <a:spAutoFit/>
          </a:bodyPr>
          <a:lstStyle/>
          <a:p>
            <a:r>
              <a:rPr lang="en-US" sz="2000" dirty="0" smtClean="0"/>
              <a:t>P</a:t>
            </a:r>
            <a:r>
              <a:rPr lang="en-US" sz="2000" baseline="-25000" dirty="0" smtClean="0"/>
              <a:t>M</a:t>
            </a:r>
            <a:endParaRPr lang="en-US" sz="2000" baseline="-25000" dirty="0"/>
          </a:p>
        </p:txBody>
      </p:sp>
      <p:sp>
        <p:nvSpPr>
          <p:cNvPr id="17415" name="Text Box 7"/>
          <p:cNvSpPr txBox="1">
            <a:spLocks noChangeArrowheads="1"/>
          </p:cNvSpPr>
          <p:nvPr/>
        </p:nvSpPr>
        <p:spPr bwMode="auto">
          <a:xfrm>
            <a:off x="7240587" y="6130925"/>
            <a:ext cx="379413" cy="396875"/>
          </a:xfrm>
          <a:prstGeom prst="rect">
            <a:avLst/>
          </a:prstGeom>
          <a:noFill/>
          <a:ln w="9525">
            <a:noFill/>
            <a:miter lim="800000"/>
            <a:headEnd/>
            <a:tailEnd/>
          </a:ln>
          <a:effectLst/>
        </p:spPr>
        <p:txBody>
          <a:bodyPr wrap="none">
            <a:spAutoFit/>
          </a:bodyPr>
          <a:lstStyle/>
          <a:p>
            <a:r>
              <a:rPr lang="en-US" sz="2000" dirty="0"/>
              <a:t>M</a:t>
            </a:r>
          </a:p>
        </p:txBody>
      </p:sp>
      <p:sp>
        <p:nvSpPr>
          <p:cNvPr id="17416" name="Text Box 8"/>
          <p:cNvSpPr txBox="1">
            <a:spLocks noChangeArrowheads="1"/>
          </p:cNvSpPr>
          <p:nvPr/>
        </p:nvSpPr>
        <p:spPr bwMode="auto">
          <a:xfrm>
            <a:off x="5624512" y="5553075"/>
            <a:ext cx="777875" cy="396875"/>
          </a:xfrm>
          <a:prstGeom prst="rect">
            <a:avLst/>
          </a:prstGeom>
          <a:noFill/>
          <a:ln w="9525">
            <a:noFill/>
            <a:miter lim="800000"/>
            <a:headEnd/>
            <a:tailEnd/>
          </a:ln>
          <a:effectLst/>
        </p:spPr>
        <p:txBody>
          <a:bodyPr>
            <a:spAutoFit/>
          </a:bodyPr>
          <a:lstStyle/>
          <a:p>
            <a:r>
              <a:rPr lang="en-US" sz="2000"/>
              <a:t>D</a:t>
            </a:r>
            <a:r>
              <a:rPr lang="en-US" sz="2000" baseline="-25000"/>
              <a:t>q1</a:t>
            </a:r>
            <a:endParaRPr lang="en-US" sz="2000"/>
          </a:p>
        </p:txBody>
      </p:sp>
      <p:sp>
        <p:nvSpPr>
          <p:cNvPr id="17417" name="Freeform 9"/>
          <p:cNvSpPr>
            <a:spLocks/>
          </p:cNvSpPr>
          <p:nvPr/>
        </p:nvSpPr>
        <p:spPr bwMode="auto">
          <a:xfrm>
            <a:off x="2287587" y="4302125"/>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chemeClr val="tx1"/>
            </a:solidFill>
            <a:round/>
            <a:headEnd/>
            <a:tailEnd/>
          </a:ln>
          <a:effectLst/>
        </p:spPr>
        <p:txBody>
          <a:bodyPr/>
          <a:lstStyle/>
          <a:p>
            <a:endParaRPr lang="en-US"/>
          </a:p>
        </p:txBody>
      </p:sp>
      <p:sp>
        <p:nvSpPr>
          <p:cNvPr id="17418" name="Text Box 10"/>
          <p:cNvSpPr txBox="1">
            <a:spLocks noChangeArrowheads="1"/>
          </p:cNvSpPr>
          <p:nvPr/>
        </p:nvSpPr>
        <p:spPr bwMode="auto">
          <a:xfrm>
            <a:off x="5716587" y="4029075"/>
            <a:ext cx="930275" cy="396875"/>
          </a:xfrm>
          <a:prstGeom prst="rect">
            <a:avLst/>
          </a:prstGeom>
          <a:noFill/>
          <a:ln w="9525">
            <a:noFill/>
            <a:miter lim="800000"/>
            <a:headEnd/>
            <a:tailEnd/>
          </a:ln>
          <a:effectLst/>
        </p:spPr>
        <p:txBody>
          <a:bodyPr>
            <a:spAutoFit/>
          </a:bodyPr>
          <a:lstStyle/>
          <a:p>
            <a:r>
              <a:rPr lang="en-US" sz="2000" dirty="0"/>
              <a:t>AC</a:t>
            </a:r>
            <a:r>
              <a:rPr lang="en-US" sz="2000" baseline="-25000" dirty="0"/>
              <a:t>q1</a:t>
            </a:r>
            <a:endParaRPr lang="en-US" sz="2000" dirty="0"/>
          </a:p>
        </p:txBody>
      </p:sp>
      <p:sp>
        <p:nvSpPr>
          <p:cNvPr id="17419" name="Oval 11"/>
          <p:cNvSpPr>
            <a:spLocks noChangeArrowheads="1"/>
          </p:cNvSpPr>
          <p:nvPr/>
        </p:nvSpPr>
        <p:spPr bwMode="auto">
          <a:xfrm>
            <a:off x="1868487" y="47831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22" name="Line 14"/>
          <p:cNvSpPr>
            <a:spLocks noChangeShapeType="1"/>
          </p:cNvSpPr>
          <p:nvPr/>
        </p:nvSpPr>
        <p:spPr bwMode="auto">
          <a:xfrm flipV="1">
            <a:off x="4268787" y="4835525"/>
            <a:ext cx="28575" cy="1371600"/>
          </a:xfrm>
          <a:prstGeom prst="line">
            <a:avLst/>
          </a:prstGeom>
          <a:noFill/>
          <a:ln w="9525">
            <a:solidFill>
              <a:schemeClr val="tx1"/>
            </a:solidFill>
            <a:prstDash val="dash"/>
            <a:round/>
            <a:headEnd/>
            <a:tailEnd/>
          </a:ln>
          <a:effectLst/>
        </p:spPr>
        <p:txBody>
          <a:bodyPr/>
          <a:lstStyle/>
          <a:p>
            <a:endParaRPr lang="en-US"/>
          </a:p>
        </p:txBody>
      </p:sp>
      <p:sp>
        <p:nvSpPr>
          <p:cNvPr id="17423" name="Line 15"/>
          <p:cNvSpPr>
            <a:spLocks noChangeShapeType="1"/>
          </p:cNvSpPr>
          <p:nvPr/>
        </p:nvSpPr>
        <p:spPr bwMode="auto">
          <a:xfrm flipH="1">
            <a:off x="1906587" y="4816475"/>
            <a:ext cx="2362200" cy="0"/>
          </a:xfrm>
          <a:prstGeom prst="line">
            <a:avLst/>
          </a:prstGeom>
          <a:noFill/>
          <a:ln w="9525">
            <a:solidFill>
              <a:schemeClr val="tx1"/>
            </a:solidFill>
            <a:prstDash val="dash"/>
            <a:round/>
            <a:headEnd/>
            <a:tailEnd/>
          </a:ln>
          <a:effectLst/>
        </p:spPr>
        <p:txBody>
          <a:bodyPr/>
          <a:lstStyle/>
          <a:p>
            <a:endParaRPr lang="en-US"/>
          </a:p>
        </p:txBody>
      </p:sp>
      <p:sp>
        <p:nvSpPr>
          <p:cNvPr id="17424" name="Text Box 16"/>
          <p:cNvSpPr txBox="1">
            <a:spLocks noChangeArrowheads="1"/>
          </p:cNvSpPr>
          <p:nvPr/>
        </p:nvSpPr>
        <p:spPr bwMode="auto">
          <a:xfrm>
            <a:off x="4027487" y="6156325"/>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q1</a:t>
            </a:r>
            <a:endParaRPr lang="en-US" sz="2000" dirty="0"/>
          </a:p>
        </p:txBody>
      </p:sp>
      <p:sp>
        <p:nvSpPr>
          <p:cNvPr id="17425" name="Text Box 17"/>
          <p:cNvSpPr txBox="1">
            <a:spLocks noChangeArrowheads="1"/>
          </p:cNvSpPr>
          <p:nvPr/>
        </p:nvSpPr>
        <p:spPr bwMode="auto">
          <a:xfrm>
            <a:off x="839787" y="4581525"/>
            <a:ext cx="1152525" cy="396875"/>
          </a:xfrm>
          <a:prstGeom prst="rect">
            <a:avLst/>
          </a:prstGeom>
          <a:noFill/>
          <a:ln w="9525">
            <a:noFill/>
            <a:miter lim="800000"/>
            <a:headEnd/>
            <a:tailEnd/>
          </a:ln>
          <a:effectLst/>
        </p:spPr>
        <p:txBody>
          <a:bodyPr wrap="none">
            <a:spAutoFit/>
          </a:bodyPr>
          <a:lstStyle/>
          <a:p>
            <a:r>
              <a:rPr lang="en-US" sz="2000"/>
              <a:t>P = AC</a:t>
            </a:r>
            <a:r>
              <a:rPr lang="en-US" sz="2000" baseline="-25000"/>
              <a:t>q1</a:t>
            </a:r>
            <a:endParaRPr lang="en-US" sz="2000"/>
          </a:p>
        </p:txBody>
      </p:sp>
      <p:sp>
        <p:nvSpPr>
          <p:cNvPr id="17426" name="Freeform 18"/>
          <p:cNvSpPr>
            <a:spLocks/>
          </p:cNvSpPr>
          <p:nvPr/>
        </p:nvSpPr>
        <p:spPr bwMode="auto">
          <a:xfrm>
            <a:off x="2592387" y="3768725"/>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rgbClr val="C00000"/>
            </a:solidFill>
            <a:round/>
            <a:headEnd/>
            <a:tailEnd/>
          </a:ln>
          <a:effectLst/>
        </p:spPr>
        <p:txBody>
          <a:bodyPr/>
          <a:lstStyle/>
          <a:p>
            <a:endParaRPr lang="en-US"/>
          </a:p>
        </p:txBody>
      </p:sp>
      <p:sp>
        <p:nvSpPr>
          <p:cNvPr id="17427" name="Oval 19"/>
          <p:cNvSpPr>
            <a:spLocks noChangeArrowheads="1"/>
          </p:cNvSpPr>
          <p:nvPr/>
        </p:nvSpPr>
        <p:spPr bwMode="auto">
          <a:xfrm>
            <a:off x="1873250" y="42068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28" name="Oval 20"/>
          <p:cNvSpPr>
            <a:spLocks noChangeArrowheads="1"/>
          </p:cNvSpPr>
          <p:nvPr/>
        </p:nvSpPr>
        <p:spPr bwMode="auto">
          <a:xfrm>
            <a:off x="4610100" y="62071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30" name="Line 22"/>
          <p:cNvSpPr>
            <a:spLocks noChangeShapeType="1"/>
          </p:cNvSpPr>
          <p:nvPr/>
        </p:nvSpPr>
        <p:spPr bwMode="auto">
          <a:xfrm>
            <a:off x="4649787" y="4330700"/>
            <a:ext cx="0" cy="1876425"/>
          </a:xfrm>
          <a:prstGeom prst="line">
            <a:avLst/>
          </a:prstGeom>
          <a:noFill/>
          <a:ln w="9525">
            <a:solidFill>
              <a:schemeClr val="tx1"/>
            </a:solidFill>
            <a:prstDash val="dash"/>
            <a:round/>
            <a:headEnd/>
            <a:tailEnd/>
          </a:ln>
          <a:effectLst/>
        </p:spPr>
        <p:txBody>
          <a:bodyPr/>
          <a:lstStyle/>
          <a:p>
            <a:endParaRPr lang="en-US"/>
          </a:p>
        </p:txBody>
      </p:sp>
      <p:sp>
        <p:nvSpPr>
          <p:cNvPr id="17431" name="Line 23"/>
          <p:cNvSpPr>
            <a:spLocks noChangeShapeType="1"/>
          </p:cNvSpPr>
          <p:nvPr/>
        </p:nvSpPr>
        <p:spPr bwMode="auto">
          <a:xfrm flipH="1">
            <a:off x="1906587" y="4254500"/>
            <a:ext cx="2743200" cy="0"/>
          </a:xfrm>
          <a:prstGeom prst="line">
            <a:avLst/>
          </a:prstGeom>
          <a:noFill/>
          <a:ln w="9525">
            <a:solidFill>
              <a:schemeClr val="tx1"/>
            </a:solidFill>
            <a:prstDash val="dash"/>
            <a:round/>
            <a:headEnd/>
            <a:tailEnd/>
          </a:ln>
          <a:effectLst/>
        </p:spPr>
        <p:txBody>
          <a:bodyPr/>
          <a:lstStyle/>
          <a:p>
            <a:endParaRPr lang="en-US"/>
          </a:p>
        </p:txBody>
      </p:sp>
      <p:sp>
        <p:nvSpPr>
          <p:cNvPr id="17432" name="Text Box 24"/>
          <p:cNvSpPr txBox="1">
            <a:spLocks noChangeArrowheads="1"/>
          </p:cNvSpPr>
          <p:nvPr/>
        </p:nvSpPr>
        <p:spPr bwMode="auto">
          <a:xfrm>
            <a:off x="5945187" y="3463925"/>
            <a:ext cx="914400" cy="396875"/>
          </a:xfrm>
          <a:prstGeom prst="rect">
            <a:avLst/>
          </a:prstGeom>
          <a:noFill/>
          <a:ln w="9525">
            <a:noFill/>
            <a:miter lim="800000"/>
            <a:headEnd/>
            <a:tailEnd/>
          </a:ln>
          <a:effectLst/>
        </p:spPr>
        <p:txBody>
          <a:bodyPr>
            <a:spAutoFit/>
          </a:bodyPr>
          <a:lstStyle/>
          <a:p>
            <a:r>
              <a:rPr lang="en-US" sz="2000" dirty="0"/>
              <a:t>AC</a:t>
            </a:r>
            <a:r>
              <a:rPr lang="en-US" sz="2000" baseline="-25000" dirty="0"/>
              <a:t>q2</a:t>
            </a:r>
            <a:endParaRPr lang="en-US" sz="2000" dirty="0"/>
          </a:p>
        </p:txBody>
      </p:sp>
      <p:sp>
        <p:nvSpPr>
          <p:cNvPr id="17433" name="Text Box 25"/>
          <p:cNvSpPr txBox="1">
            <a:spLocks noChangeArrowheads="1"/>
          </p:cNvSpPr>
          <p:nvPr/>
        </p:nvSpPr>
        <p:spPr bwMode="auto">
          <a:xfrm>
            <a:off x="4560887" y="6130925"/>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q2</a:t>
            </a:r>
            <a:endParaRPr lang="en-US" sz="2000" dirty="0"/>
          </a:p>
        </p:txBody>
      </p:sp>
      <p:sp>
        <p:nvSpPr>
          <p:cNvPr id="17434" name="Text Box 26"/>
          <p:cNvSpPr txBox="1">
            <a:spLocks noChangeArrowheads="1"/>
          </p:cNvSpPr>
          <p:nvPr/>
        </p:nvSpPr>
        <p:spPr bwMode="auto">
          <a:xfrm>
            <a:off x="847724" y="4073525"/>
            <a:ext cx="1211263" cy="396875"/>
          </a:xfrm>
          <a:prstGeom prst="rect">
            <a:avLst/>
          </a:prstGeom>
          <a:noFill/>
          <a:ln w="9525">
            <a:noFill/>
            <a:miter lim="800000"/>
            <a:headEnd/>
            <a:tailEnd/>
          </a:ln>
          <a:effectLst/>
        </p:spPr>
        <p:txBody>
          <a:bodyPr>
            <a:spAutoFit/>
          </a:bodyPr>
          <a:lstStyle/>
          <a:p>
            <a:r>
              <a:rPr lang="en-US" sz="2000" dirty="0"/>
              <a:t>P = AC</a:t>
            </a:r>
            <a:r>
              <a:rPr lang="en-US" sz="2000" baseline="-25000" dirty="0"/>
              <a:t>q2</a:t>
            </a:r>
            <a:endParaRPr lang="en-US" sz="2000" dirty="0"/>
          </a:p>
        </p:txBody>
      </p:sp>
      <p:sp>
        <p:nvSpPr>
          <p:cNvPr id="17435" name="Line 27"/>
          <p:cNvSpPr>
            <a:spLocks noChangeShapeType="1"/>
          </p:cNvSpPr>
          <p:nvPr/>
        </p:nvSpPr>
        <p:spPr bwMode="auto">
          <a:xfrm>
            <a:off x="1906587" y="1863725"/>
            <a:ext cx="5029200" cy="4343400"/>
          </a:xfrm>
          <a:prstGeom prst="line">
            <a:avLst/>
          </a:prstGeom>
          <a:noFill/>
          <a:ln w="31750">
            <a:solidFill>
              <a:srgbClr val="C00000"/>
            </a:solidFill>
            <a:round/>
            <a:headEnd/>
            <a:tailEnd/>
          </a:ln>
          <a:effectLst/>
        </p:spPr>
        <p:txBody>
          <a:bodyPr/>
          <a:lstStyle/>
          <a:p>
            <a:endParaRPr lang="en-US"/>
          </a:p>
        </p:txBody>
      </p:sp>
      <p:sp>
        <p:nvSpPr>
          <p:cNvPr id="17436" name="Text Box 28"/>
          <p:cNvSpPr txBox="1">
            <a:spLocks noChangeArrowheads="1"/>
          </p:cNvSpPr>
          <p:nvPr/>
        </p:nvSpPr>
        <p:spPr bwMode="auto">
          <a:xfrm>
            <a:off x="6478587" y="5562600"/>
            <a:ext cx="1066800" cy="396875"/>
          </a:xfrm>
          <a:prstGeom prst="rect">
            <a:avLst/>
          </a:prstGeom>
          <a:noFill/>
          <a:ln w="9525">
            <a:noFill/>
            <a:miter lim="800000"/>
            <a:headEnd/>
            <a:tailEnd/>
          </a:ln>
          <a:effectLst/>
        </p:spPr>
        <p:txBody>
          <a:bodyPr>
            <a:spAutoFit/>
          </a:bodyPr>
          <a:lstStyle/>
          <a:p>
            <a:r>
              <a:rPr lang="en-US" sz="2000" dirty="0">
                <a:solidFill>
                  <a:srgbClr val="C00000"/>
                </a:solidFill>
              </a:rPr>
              <a:t>D</a:t>
            </a:r>
            <a:r>
              <a:rPr lang="en-US" sz="2000" baseline="-25000" dirty="0">
                <a:solidFill>
                  <a:srgbClr val="C00000"/>
                </a:solidFill>
              </a:rPr>
              <a:t>q2</a:t>
            </a:r>
            <a:r>
              <a:rPr lang="en-US" sz="2000" dirty="0">
                <a:solidFill>
                  <a:srgbClr val="C00000"/>
                </a:solidFill>
              </a:rPr>
              <a:t>, D</a:t>
            </a:r>
            <a:r>
              <a:rPr lang="en-US" sz="2000" baseline="-25000" dirty="0">
                <a:solidFill>
                  <a:srgbClr val="C00000"/>
                </a:solidFill>
              </a:rPr>
              <a:t>q3</a:t>
            </a:r>
            <a:endParaRPr lang="en-US" sz="2000" dirty="0">
              <a:solidFill>
                <a:srgbClr val="C00000"/>
              </a:solidFill>
            </a:endParaRPr>
          </a:p>
        </p:txBody>
      </p:sp>
      <p:sp>
        <p:nvSpPr>
          <p:cNvPr id="17439" name="Line 31"/>
          <p:cNvSpPr>
            <a:spLocks noChangeShapeType="1"/>
          </p:cNvSpPr>
          <p:nvPr/>
        </p:nvSpPr>
        <p:spPr bwMode="auto">
          <a:xfrm>
            <a:off x="3735387" y="3387725"/>
            <a:ext cx="0" cy="2743200"/>
          </a:xfrm>
          <a:prstGeom prst="line">
            <a:avLst/>
          </a:prstGeom>
          <a:noFill/>
          <a:ln w="9525">
            <a:solidFill>
              <a:schemeClr val="tx1"/>
            </a:solidFill>
            <a:prstDash val="dash"/>
            <a:round/>
            <a:headEnd/>
            <a:tailEnd/>
          </a:ln>
          <a:effectLst/>
        </p:spPr>
        <p:txBody>
          <a:bodyPr/>
          <a:lstStyle/>
          <a:p>
            <a:endParaRPr lang="en-US"/>
          </a:p>
        </p:txBody>
      </p:sp>
      <p:sp>
        <p:nvSpPr>
          <p:cNvPr id="17440" name="Line 32"/>
          <p:cNvSpPr>
            <a:spLocks noChangeShapeType="1"/>
          </p:cNvSpPr>
          <p:nvPr/>
        </p:nvSpPr>
        <p:spPr bwMode="auto">
          <a:xfrm flipH="1">
            <a:off x="1906587" y="3387725"/>
            <a:ext cx="1828800" cy="0"/>
          </a:xfrm>
          <a:prstGeom prst="line">
            <a:avLst/>
          </a:prstGeom>
          <a:noFill/>
          <a:ln w="9525">
            <a:solidFill>
              <a:schemeClr val="tx1"/>
            </a:solidFill>
            <a:prstDash val="dash"/>
            <a:round/>
            <a:headEnd/>
            <a:tailEnd/>
          </a:ln>
          <a:effectLst/>
        </p:spPr>
        <p:txBody>
          <a:bodyPr/>
          <a:lstStyle/>
          <a:p>
            <a:endParaRPr lang="en-US"/>
          </a:p>
        </p:txBody>
      </p:sp>
      <p:sp>
        <p:nvSpPr>
          <p:cNvPr id="17446" name="Oval 38"/>
          <p:cNvSpPr>
            <a:spLocks noChangeArrowheads="1"/>
          </p:cNvSpPr>
          <p:nvPr/>
        </p:nvSpPr>
        <p:spPr bwMode="auto">
          <a:xfrm>
            <a:off x="3692525" y="3340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47" name="Oval 39"/>
          <p:cNvSpPr>
            <a:spLocks noChangeArrowheads="1"/>
          </p:cNvSpPr>
          <p:nvPr/>
        </p:nvSpPr>
        <p:spPr bwMode="auto">
          <a:xfrm>
            <a:off x="1873250" y="3340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48" name="Oval 40"/>
          <p:cNvSpPr>
            <a:spLocks noChangeArrowheads="1"/>
          </p:cNvSpPr>
          <p:nvPr/>
        </p:nvSpPr>
        <p:spPr bwMode="auto">
          <a:xfrm>
            <a:off x="3687762" y="61309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51" name="Text Box 43"/>
          <p:cNvSpPr txBox="1">
            <a:spLocks noChangeArrowheads="1"/>
          </p:cNvSpPr>
          <p:nvPr/>
        </p:nvSpPr>
        <p:spPr bwMode="auto">
          <a:xfrm>
            <a:off x="3341687" y="6130925"/>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q3</a:t>
            </a:r>
            <a:endParaRPr lang="en-US" sz="2000" dirty="0"/>
          </a:p>
        </p:txBody>
      </p:sp>
      <p:sp>
        <p:nvSpPr>
          <p:cNvPr id="17452" name="Text Box 44"/>
          <p:cNvSpPr txBox="1">
            <a:spLocks noChangeArrowheads="1"/>
          </p:cNvSpPr>
          <p:nvPr/>
        </p:nvSpPr>
        <p:spPr bwMode="auto">
          <a:xfrm>
            <a:off x="839788" y="3159125"/>
            <a:ext cx="1219200" cy="396875"/>
          </a:xfrm>
          <a:prstGeom prst="rect">
            <a:avLst/>
          </a:prstGeom>
          <a:noFill/>
          <a:ln w="9525">
            <a:noFill/>
            <a:miter lim="800000"/>
            <a:headEnd/>
            <a:tailEnd/>
          </a:ln>
          <a:effectLst/>
        </p:spPr>
        <p:txBody>
          <a:bodyPr wrap="square">
            <a:spAutoFit/>
          </a:bodyPr>
          <a:lstStyle/>
          <a:p>
            <a:r>
              <a:rPr lang="en-US" sz="2000" dirty="0"/>
              <a:t>P = AC</a:t>
            </a:r>
            <a:r>
              <a:rPr lang="en-US" sz="2000" baseline="-25000" dirty="0"/>
              <a:t>q3</a:t>
            </a:r>
            <a:endParaRPr lang="en-US" sz="2000" dirty="0"/>
          </a:p>
        </p:txBody>
      </p:sp>
      <p:sp>
        <p:nvSpPr>
          <p:cNvPr id="17453" name="Oval 45"/>
          <p:cNvSpPr>
            <a:spLocks noChangeArrowheads="1"/>
          </p:cNvSpPr>
          <p:nvPr/>
        </p:nvSpPr>
        <p:spPr bwMode="auto">
          <a:xfrm>
            <a:off x="4616450" y="42211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54" name="Oval 46"/>
          <p:cNvSpPr>
            <a:spLocks noChangeArrowheads="1"/>
          </p:cNvSpPr>
          <p:nvPr/>
        </p:nvSpPr>
        <p:spPr bwMode="auto">
          <a:xfrm>
            <a:off x="4254500" y="47783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55" name="Oval 47"/>
          <p:cNvSpPr>
            <a:spLocks noChangeArrowheads="1"/>
          </p:cNvSpPr>
          <p:nvPr/>
        </p:nvSpPr>
        <p:spPr bwMode="auto">
          <a:xfrm>
            <a:off x="4233862" y="62166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1" name="Text Box 28"/>
          <p:cNvSpPr txBox="1">
            <a:spLocks noChangeArrowheads="1"/>
          </p:cNvSpPr>
          <p:nvPr/>
        </p:nvSpPr>
        <p:spPr bwMode="auto">
          <a:xfrm>
            <a:off x="6478587" y="5562600"/>
            <a:ext cx="1066800" cy="396875"/>
          </a:xfrm>
          <a:prstGeom prst="rect">
            <a:avLst/>
          </a:prstGeom>
          <a:noFill/>
          <a:ln w="9525">
            <a:noFill/>
            <a:miter lim="800000"/>
            <a:headEnd/>
            <a:tailEnd/>
          </a:ln>
          <a:effectLst/>
        </p:spPr>
        <p:txBody>
          <a:bodyPr>
            <a:spAutoFit/>
          </a:bodyPr>
          <a:lstStyle/>
          <a:p>
            <a:r>
              <a:rPr lang="en-US" sz="2000" dirty="0" smtClean="0">
                <a:solidFill>
                  <a:srgbClr val="C00000"/>
                </a:solidFill>
              </a:rPr>
              <a:t>D</a:t>
            </a:r>
            <a:r>
              <a:rPr lang="en-US" sz="2000" baseline="-25000" dirty="0" smtClean="0">
                <a:solidFill>
                  <a:srgbClr val="C00000"/>
                </a:solidFill>
              </a:rPr>
              <a:t>q2</a:t>
            </a:r>
            <a:endParaRPr lang="en-US" sz="2000" dirty="0">
              <a:solidFill>
                <a:srgbClr val="C00000"/>
              </a:solidFill>
            </a:endParaRPr>
          </a:p>
        </p:txBody>
      </p:sp>
      <p:sp>
        <p:nvSpPr>
          <p:cNvPr id="39" name="Slide Number Placeholder 38"/>
          <p:cNvSpPr>
            <a:spLocks noGrp="1"/>
          </p:cNvSpPr>
          <p:nvPr>
            <p:ph type="sldNum" sz="quarter" idx="12"/>
          </p:nvPr>
        </p:nvSpPr>
        <p:spPr/>
        <p:txBody>
          <a:bodyPr/>
          <a:lstStyle/>
          <a:p>
            <a:fld id="{86CE80BD-4D3B-4FF2-B2A9-D19FBDF22204}" type="slidenum">
              <a:rPr lang="en-US" smtClean="0"/>
              <a:pPr/>
              <a:t>12</a:t>
            </a:fld>
            <a:endParaRPr lang="en-US"/>
          </a:p>
        </p:txBody>
      </p:sp>
      <p:sp>
        <p:nvSpPr>
          <p:cNvPr id="40" name="Footer Placeholder 39"/>
          <p:cNvSpPr>
            <a:spLocks noGrp="1"/>
          </p:cNvSpPr>
          <p:nvPr>
            <p:ph type="ftr" sz="quarter" idx="11"/>
          </p:nvPr>
        </p:nvSpPr>
        <p:spPr/>
        <p:txBody>
          <a:bodyPr/>
          <a:lstStyle/>
          <a:p>
            <a:r>
              <a:rPr lang="en-US" smtClean="0"/>
              <a:t>EE474_2/2017_#7_Phatta Kirdruang</a:t>
            </a:r>
            <a:endParaRPr lang="en-US"/>
          </a:p>
        </p:txBody>
      </p:sp>
      <p:sp>
        <p:nvSpPr>
          <p:cNvPr id="2" name="Rectangle 1"/>
          <p:cNvSpPr/>
          <p:nvPr/>
        </p:nvSpPr>
        <p:spPr>
          <a:xfrm>
            <a:off x="3996276" y="1676400"/>
            <a:ext cx="4572000" cy="707886"/>
          </a:xfrm>
          <a:prstGeom prst="rect">
            <a:avLst/>
          </a:prstGeom>
        </p:spPr>
        <p:txBody>
          <a:bodyPr>
            <a:spAutoFit/>
          </a:bodyPr>
          <a:lstStyle/>
          <a:p>
            <a:r>
              <a:rPr lang="en-US" sz="2000" dirty="0" smtClean="0"/>
              <a:t>Eventually, </a:t>
            </a:r>
            <a:r>
              <a:rPr lang="en-US" sz="2000" dirty="0" smtClean="0">
                <a:solidFill>
                  <a:srgbClr val="0E01B3"/>
                </a:solidFill>
              </a:rPr>
              <a:t>quality increases </a:t>
            </a:r>
            <a:r>
              <a:rPr lang="en-US" sz="2000" i="1" dirty="0">
                <a:solidFill>
                  <a:srgbClr val="0E01B3"/>
                </a:solidFill>
              </a:rPr>
              <a:t>Do </a:t>
            </a:r>
            <a:r>
              <a:rPr lang="en-US" sz="2000" i="1" dirty="0" smtClean="0">
                <a:solidFill>
                  <a:srgbClr val="0E01B3"/>
                </a:solidFill>
              </a:rPr>
              <a:t>Not </a:t>
            </a:r>
            <a:r>
              <a:rPr lang="en-US" sz="2000" dirty="0" smtClean="0">
                <a:solidFill>
                  <a:srgbClr val="0E01B3"/>
                </a:solidFill>
              </a:rPr>
              <a:t>produce increases </a:t>
            </a:r>
            <a:r>
              <a:rPr lang="en-US" sz="2000" dirty="0">
                <a:solidFill>
                  <a:srgbClr val="0E01B3"/>
                </a:solidFill>
              </a:rPr>
              <a:t>in </a:t>
            </a:r>
            <a:r>
              <a:rPr lang="en-US" sz="2000" dirty="0" smtClean="0">
                <a:solidFill>
                  <a:srgbClr val="0E01B3"/>
                </a:solidFill>
              </a:rPr>
              <a:t>demand</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4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4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3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4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45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5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36" grpId="0"/>
      <p:bldP spid="17439" grpId="0" animBg="1"/>
      <p:bldP spid="17440" grpId="0" animBg="1"/>
      <p:bldP spid="17446" grpId="0" animBg="1"/>
      <p:bldP spid="17447" grpId="0" animBg="1"/>
      <p:bldP spid="17448" grpId="0" animBg="1"/>
      <p:bldP spid="17451" grpId="0"/>
      <p:bldP spid="174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73960" y="228600"/>
            <a:ext cx="8041440" cy="1295400"/>
          </a:xfrm>
        </p:spPr>
        <p:txBody>
          <a:bodyPr>
            <a:normAutofit/>
          </a:bodyPr>
          <a:lstStyle/>
          <a:p>
            <a:r>
              <a:rPr lang="en-US" sz="4400" dirty="0">
                <a:solidFill>
                  <a:schemeClr val="tx1"/>
                </a:solidFill>
              </a:rPr>
              <a:t>Hospital Administrator’s Options</a:t>
            </a:r>
          </a:p>
        </p:txBody>
      </p:sp>
      <p:sp>
        <p:nvSpPr>
          <p:cNvPr id="18435" name="Line 3"/>
          <p:cNvSpPr>
            <a:spLocks noChangeShapeType="1"/>
          </p:cNvSpPr>
          <p:nvPr/>
        </p:nvSpPr>
        <p:spPr bwMode="auto">
          <a:xfrm>
            <a:off x="1676400" y="1425575"/>
            <a:ext cx="0" cy="4724400"/>
          </a:xfrm>
          <a:prstGeom prst="line">
            <a:avLst/>
          </a:prstGeom>
          <a:noFill/>
          <a:ln w="31750">
            <a:solidFill>
              <a:schemeClr val="tx1"/>
            </a:solidFill>
            <a:round/>
            <a:headEnd/>
            <a:tailEnd/>
          </a:ln>
          <a:effectLst/>
        </p:spPr>
        <p:txBody>
          <a:bodyPr/>
          <a:lstStyle/>
          <a:p>
            <a:endParaRPr lang="en-US"/>
          </a:p>
        </p:txBody>
      </p:sp>
      <p:sp>
        <p:nvSpPr>
          <p:cNvPr id="18436" name="Line 4"/>
          <p:cNvSpPr>
            <a:spLocks noChangeShapeType="1"/>
          </p:cNvSpPr>
          <p:nvPr/>
        </p:nvSpPr>
        <p:spPr bwMode="auto">
          <a:xfrm>
            <a:off x="1676400" y="6172200"/>
            <a:ext cx="5715000" cy="0"/>
          </a:xfrm>
          <a:prstGeom prst="line">
            <a:avLst/>
          </a:prstGeom>
          <a:noFill/>
          <a:ln w="31750">
            <a:solidFill>
              <a:schemeClr val="tx1"/>
            </a:solidFill>
            <a:round/>
            <a:headEnd/>
            <a:tailEnd/>
          </a:ln>
          <a:effectLst/>
        </p:spPr>
        <p:txBody>
          <a:bodyPr/>
          <a:lstStyle/>
          <a:p>
            <a:endParaRPr lang="en-US"/>
          </a:p>
        </p:txBody>
      </p:sp>
      <p:sp>
        <p:nvSpPr>
          <p:cNvPr id="18437" name="Line 5"/>
          <p:cNvSpPr>
            <a:spLocks noChangeShapeType="1"/>
          </p:cNvSpPr>
          <p:nvPr/>
        </p:nvSpPr>
        <p:spPr bwMode="auto">
          <a:xfrm>
            <a:off x="1676400" y="2590800"/>
            <a:ext cx="4191000" cy="3581400"/>
          </a:xfrm>
          <a:prstGeom prst="line">
            <a:avLst/>
          </a:prstGeom>
          <a:noFill/>
          <a:ln w="31750">
            <a:solidFill>
              <a:schemeClr val="tx1"/>
            </a:solidFill>
            <a:round/>
            <a:headEnd/>
            <a:tailEnd/>
          </a:ln>
          <a:effectLst/>
        </p:spPr>
        <p:txBody>
          <a:bodyPr/>
          <a:lstStyle/>
          <a:p>
            <a:endParaRPr lang="en-US"/>
          </a:p>
        </p:txBody>
      </p:sp>
      <p:sp>
        <p:nvSpPr>
          <p:cNvPr id="18438" name="Text Box 6"/>
          <p:cNvSpPr txBox="1">
            <a:spLocks noChangeArrowheads="1"/>
          </p:cNvSpPr>
          <p:nvPr/>
        </p:nvSpPr>
        <p:spPr bwMode="auto">
          <a:xfrm>
            <a:off x="1066800" y="1425575"/>
            <a:ext cx="470000" cy="400110"/>
          </a:xfrm>
          <a:prstGeom prst="rect">
            <a:avLst/>
          </a:prstGeom>
          <a:noFill/>
          <a:ln w="9525">
            <a:noFill/>
            <a:miter lim="800000"/>
            <a:headEnd/>
            <a:tailEnd/>
          </a:ln>
          <a:effectLst/>
        </p:spPr>
        <p:txBody>
          <a:bodyPr wrap="none">
            <a:spAutoFit/>
          </a:bodyPr>
          <a:lstStyle/>
          <a:p>
            <a:r>
              <a:rPr lang="en-US" sz="2000" dirty="0" smtClean="0"/>
              <a:t>P</a:t>
            </a:r>
            <a:r>
              <a:rPr lang="en-US" sz="2000" baseline="-25000" dirty="0" smtClean="0"/>
              <a:t>M</a:t>
            </a:r>
            <a:endParaRPr lang="en-US" sz="2000" baseline="-25000" dirty="0"/>
          </a:p>
        </p:txBody>
      </p:sp>
      <p:sp>
        <p:nvSpPr>
          <p:cNvPr id="18439" name="Text Box 7"/>
          <p:cNvSpPr txBox="1">
            <a:spLocks noChangeArrowheads="1"/>
          </p:cNvSpPr>
          <p:nvPr/>
        </p:nvSpPr>
        <p:spPr bwMode="auto">
          <a:xfrm>
            <a:off x="7162800" y="6102350"/>
            <a:ext cx="379413" cy="396875"/>
          </a:xfrm>
          <a:prstGeom prst="rect">
            <a:avLst/>
          </a:prstGeom>
          <a:noFill/>
          <a:ln w="9525">
            <a:noFill/>
            <a:miter lim="800000"/>
            <a:headEnd/>
            <a:tailEnd/>
          </a:ln>
          <a:effectLst/>
        </p:spPr>
        <p:txBody>
          <a:bodyPr wrap="none">
            <a:spAutoFit/>
          </a:bodyPr>
          <a:lstStyle/>
          <a:p>
            <a:r>
              <a:rPr lang="en-US" sz="2000"/>
              <a:t>M</a:t>
            </a:r>
          </a:p>
        </p:txBody>
      </p:sp>
      <p:sp>
        <p:nvSpPr>
          <p:cNvPr id="18440" name="Text Box 8"/>
          <p:cNvSpPr txBox="1">
            <a:spLocks noChangeArrowheads="1"/>
          </p:cNvSpPr>
          <p:nvPr/>
        </p:nvSpPr>
        <p:spPr bwMode="auto">
          <a:xfrm>
            <a:off x="5257800" y="5394325"/>
            <a:ext cx="625475" cy="396875"/>
          </a:xfrm>
          <a:prstGeom prst="rect">
            <a:avLst/>
          </a:prstGeom>
          <a:noFill/>
          <a:ln w="9525">
            <a:noFill/>
            <a:miter lim="800000"/>
            <a:headEnd/>
            <a:tailEnd/>
          </a:ln>
          <a:effectLst/>
        </p:spPr>
        <p:txBody>
          <a:bodyPr>
            <a:spAutoFit/>
          </a:bodyPr>
          <a:lstStyle/>
          <a:p>
            <a:r>
              <a:rPr lang="en-US" sz="2000" dirty="0"/>
              <a:t>D</a:t>
            </a:r>
            <a:r>
              <a:rPr lang="en-US" sz="2000" baseline="-25000" dirty="0"/>
              <a:t>q1</a:t>
            </a:r>
            <a:endParaRPr lang="en-US" sz="2000" dirty="0"/>
          </a:p>
        </p:txBody>
      </p:sp>
      <p:sp>
        <p:nvSpPr>
          <p:cNvPr id="18441" name="Freeform 9"/>
          <p:cNvSpPr>
            <a:spLocks/>
          </p:cNvSpPr>
          <p:nvPr/>
        </p:nvSpPr>
        <p:spPr bwMode="auto">
          <a:xfrm>
            <a:off x="2057400" y="4114800"/>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chemeClr val="tx1"/>
            </a:solidFill>
            <a:round/>
            <a:headEnd/>
            <a:tailEnd/>
          </a:ln>
          <a:effectLst/>
        </p:spPr>
        <p:txBody>
          <a:bodyPr/>
          <a:lstStyle/>
          <a:p>
            <a:endParaRPr lang="en-US"/>
          </a:p>
        </p:txBody>
      </p:sp>
      <p:sp>
        <p:nvSpPr>
          <p:cNvPr id="18442" name="Text Box 10"/>
          <p:cNvSpPr txBox="1">
            <a:spLocks noChangeArrowheads="1"/>
          </p:cNvSpPr>
          <p:nvPr/>
        </p:nvSpPr>
        <p:spPr bwMode="auto">
          <a:xfrm>
            <a:off x="5470525" y="3841750"/>
            <a:ext cx="1235075" cy="396875"/>
          </a:xfrm>
          <a:prstGeom prst="rect">
            <a:avLst/>
          </a:prstGeom>
          <a:noFill/>
          <a:ln w="9525">
            <a:noFill/>
            <a:miter lim="800000"/>
            <a:headEnd/>
            <a:tailEnd/>
          </a:ln>
          <a:effectLst/>
        </p:spPr>
        <p:txBody>
          <a:bodyPr>
            <a:spAutoFit/>
          </a:bodyPr>
          <a:lstStyle/>
          <a:p>
            <a:r>
              <a:rPr lang="en-US" sz="2000" dirty="0"/>
              <a:t>AC</a:t>
            </a:r>
            <a:r>
              <a:rPr lang="en-US" sz="2000" baseline="-25000" dirty="0"/>
              <a:t>q1</a:t>
            </a:r>
            <a:endParaRPr lang="en-US" sz="2000" dirty="0"/>
          </a:p>
        </p:txBody>
      </p:sp>
      <p:sp>
        <p:nvSpPr>
          <p:cNvPr id="18443" name="Oval 11"/>
          <p:cNvSpPr>
            <a:spLocks noChangeArrowheads="1"/>
          </p:cNvSpPr>
          <p:nvPr/>
        </p:nvSpPr>
        <p:spPr bwMode="auto">
          <a:xfrm>
            <a:off x="1638300" y="459581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44" name="Oval 12"/>
          <p:cNvSpPr>
            <a:spLocks noChangeArrowheads="1"/>
          </p:cNvSpPr>
          <p:nvPr/>
        </p:nvSpPr>
        <p:spPr bwMode="auto">
          <a:xfrm>
            <a:off x="4003675" y="6134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45" name="Oval 13"/>
          <p:cNvSpPr>
            <a:spLocks noChangeArrowheads="1"/>
          </p:cNvSpPr>
          <p:nvPr/>
        </p:nvSpPr>
        <p:spPr bwMode="auto">
          <a:xfrm>
            <a:off x="4024313" y="45910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46" name="Line 14"/>
          <p:cNvSpPr>
            <a:spLocks noChangeShapeType="1"/>
          </p:cNvSpPr>
          <p:nvPr/>
        </p:nvSpPr>
        <p:spPr bwMode="auto">
          <a:xfrm flipV="1">
            <a:off x="4038600" y="4648200"/>
            <a:ext cx="26988" cy="1524000"/>
          </a:xfrm>
          <a:prstGeom prst="line">
            <a:avLst/>
          </a:prstGeom>
          <a:noFill/>
          <a:ln w="9525">
            <a:solidFill>
              <a:schemeClr val="tx1"/>
            </a:solidFill>
            <a:prstDash val="dash"/>
            <a:round/>
            <a:headEnd/>
            <a:tailEnd/>
          </a:ln>
          <a:effectLst/>
        </p:spPr>
        <p:txBody>
          <a:bodyPr/>
          <a:lstStyle/>
          <a:p>
            <a:endParaRPr lang="en-US"/>
          </a:p>
        </p:txBody>
      </p:sp>
      <p:sp>
        <p:nvSpPr>
          <p:cNvPr id="18447" name="Line 15"/>
          <p:cNvSpPr>
            <a:spLocks noChangeShapeType="1"/>
          </p:cNvSpPr>
          <p:nvPr/>
        </p:nvSpPr>
        <p:spPr bwMode="auto">
          <a:xfrm flipH="1">
            <a:off x="1676400" y="4648200"/>
            <a:ext cx="2362200" cy="0"/>
          </a:xfrm>
          <a:prstGeom prst="line">
            <a:avLst/>
          </a:prstGeom>
          <a:noFill/>
          <a:ln w="9525">
            <a:solidFill>
              <a:schemeClr val="tx1"/>
            </a:solidFill>
            <a:prstDash val="dash"/>
            <a:round/>
            <a:headEnd/>
            <a:tailEnd/>
          </a:ln>
          <a:effectLst/>
        </p:spPr>
        <p:txBody>
          <a:bodyPr/>
          <a:lstStyle/>
          <a:p>
            <a:endParaRPr lang="en-US"/>
          </a:p>
        </p:txBody>
      </p:sp>
      <p:sp>
        <p:nvSpPr>
          <p:cNvPr id="18448" name="Text Box 16"/>
          <p:cNvSpPr txBox="1">
            <a:spLocks noChangeArrowheads="1"/>
          </p:cNvSpPr>
          <p:nvPr/>
        </p:nvSpPr>
        <p:spPr bwMode="auto">
          <a:xfrm>
            <a:off x="3733800" y="6096000"/>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q1</a:t>
            </a:r>
            <a:endParaRPr lang="en-US" sz="2000" dirty="0"/>
          </a:p>
        </p:txBody>
      </p:sp>
      <p:sp>
        <p:nvSpPr>
          <p:cNvPr id="18449" name="Text Box 17"/>
          <p:cNvSpPr txBox="1">
            <a:spLocks noChangeArrowheads="1"/>
          </p:cNvSpPr>
          <p:nvPr/>
        </p:nvSpPr>
        <p:spPr bwMode="auto">
          <a:xfrm>
            <a:off x="533400" y="4419600"/>
            <a:ext cx="1243013" cy="396875"/>
          </a:xfrm>
          <a:prstGeom prst="rect">
            <a:avLst/>
          </a:prstGeom>
          <a:noFill/>
          <a:ln w="9525">
            <a:noFill/>
            <a:miter lim="800000"/>
            <a:headEnd/>
            <a:tailEnd/>
          </a:ln>
          <a:effectLst/>
        </p:spPr>
        <p:txBody>
          <a:bodyPr wrap="none">
            <a:spAutoFit/>
          </a:bodyPr>
          <a:lstStyle/>
          <a:p>
            <a:r>
              <a:rPr lang="en-US" sz="2000"/>
              <a:t>P</a:t>
            </a:r>
            <a:r>
              <a:rPr lang="en-US" sz="2000" baseline="-25000"/>
              <a:t>1</a:t>
            </a:r>
            <a:r>
              <a:rPr lang="en-US" sz="2000"/>
              <a:t> = AC</a:t>
            </a:r>
            <a:r>
              <a:rPr lang="en-US" sz="2000" baseline="-25000"/>
              <a:t>q1</a:t>
            </a:r>
            <a:endParaRPr lang="en-US" sz="2000"/>
          </a:p>
        </p:txBody>
      </p:sp>
      <p:sp>
        <p:nvSpPr>
          <p:cNvPr id="18450" name="Freeform 18"/>
          <p:cNvSpPr>
            <a:spLocks/>
          </p:cNvSpPr>
          <p:nvPr/>
        </p:nvSpPr>
        <p:spPr bwMode="auto">
          <a:xfrm>
            <a:off x="2362200" y="3581400"/>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rgbClr val="C00000"/>
            </a:solidFill>
            <a:round/>
            <a:headEnd/>
            <a:tailEnd/>
          </a:ln>
          <a:effectLst/>
        </p:spPr>
        <p:txBody>
          <a:bodyPr/>
          <a:lstStyle/>
          <a:p>
            <a:endParaRPr lang="en-US"/>
          </a:p>
        </p:txBody>
      </p:sp>
      <p:sp>
        <p:nvSpPr>
          <p:cNvPr id="18451" name="Oval 19"/>
          <p:cNvSpPr>
            <a:spLocks noChangeArrowheads="1"/>
          </p:cNvSpPr>
          <p:nvPr/>
        </p:nvSpPr>
        <p:spPr bwMode="auto">
          <a:xfrm>
            <a:off x="1643063" y="40195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52" name="Oval 20"/>
          <p:cNvSpPr>
            <a:spLocks noChangeArrowheads="1"/>
          </p:cNvSpPr>
          <p:nvPr/>
        </p:nvSpPr>
        <p:spPr bwMode="auto">
          <a:xfrm>
            <a:off x="4379913" y="6134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53" name="Oval 21"/>
          <p:cNvSpPr>
            <a:spLocks noChangeArrowheads="1"/>
          </p:cNvSpPr>
          <p:nvPr/>
        </p:nvSpPr>
        <p:spPr bwMode="auto">
          <a:xfrm>
            <a:off x="4371975" y="40338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54" name="Line 22"/>
          <p:cNvSpPr>
            <a:spLocks noChangeShapeType="1"/>
          </p:cNvSpPr>
          <p:nvPr/>
        </p:nvSpPr>
        <p:spPr bwMode="auto">
          <a:xfrm>
            <a:off x="4419600" y="4143375"/>
            <a:ext cx="0" cy="1981200"/>
          </a:xfrm>
          <a:prstGeom prst="line">
            <a:avLst/>
          </a:prstGeom>
          <a:noFill/>
          <a:ln w="9525">
            <a:solidFill>
              <a:schemeClr val="tx1"/>
            </a:solidFill>
            <a:prstDash val="dash"/>
            <a:round/>
            <a:headEnd/>
            <a:tailEnd/>
          </a:ln>
          <a:effectLst/>
        </p:spPr>
        <p:txBody>
          <a:bodyPr/>
          <a:lstStyle/>
          <a:p>
            <a:endParaRPr lang="en-US"/>
          </a:p>
        </p:txBody>
      </p:sp>
      <p:sp>
        <p:nvSpPr>
          <p:cNvPr id="18455" name="Line 23"/>
          <p:cNvSpPr>
            <a:spLocks noChangeShapeType="1"/>
          </p:cNvSpPr>
          <p:nvPr/>
        </p:nvSpPr>
        <p:spPr bwMode="auto">
          <a:xfrm flipH="1">
            <a:off x="1676400" y="4067175"/>
            <a:ext cx="2743200" cy="0"/>
          </a:xfrm>
          <a:prstGeom prst="line">
            <a:avLst/>
          </a:prstGeom>
          <a:noFill/>
          <a:ln w="9525">
            <a:solidFill>
              <a:schemeClr val="tx1"/>
            </a:solidFill>
            <a:prstDash val="dash"/>
            <a:round/>
            <a:headEnd/>
            <a:tailEnd/>
          </a:ln>
          <a:effectLst/>
        </p:spPr>
        <p:txBody>
          <a:bodyPr/>
          <a:lstStyle/>
          <a:p>
            <a:endParaRPr lang="en-US"/>
          </a:p>
        </p:txBody>
      </p:sp>
      <p:sp>
        <p:nvSpPr>
          <p:cNvPr id="18456" name="Text Box 24"/>
          <p:cNvSpPr txBox="1">
            <a:spLocks noChangeArrowheads="1"/>
          </p:cNvSpPr>
          <p:nvPr/>
        </p:nvSpPr>
        <p:spPr bwMode="auto">
          <a:xfrm>
            <a:off x="5715000" y="3260725"/>
            <a:ext cx="914400" cy="396875"/>
          </a:xfrm>
          <a:prstGeom prst="rect">
            <a:avLst/>
          </a:prstGeom>
          <a:noFill/>
          <a:ln w="9525">
            <a:noFill/>
            <a:miter lim="800000"/>
            <a:headEnd/>
            <a:tailEnd/>
          </a:ln>
          <a:effectLst/>
        </p:spPr>
        <p:txBody>
          <a:bodyPr>
            <a:spAutoFit/>
          </a:bodyPr>
          <a:lstStyle/>
          <a:p>
            <a:r>
              <a:rPr lang="en-US" sz="2000" dirty="0"/>
              <a:t>AC</a:t>
            </a:r>
            <a:r>
              <a:rPr lang="en-US" sz="2000" baseline="-25000" dirty="0"/>
              <a:t>q2</a:t>
            </a:r>
            <a:endParaRPr lang="en-US" sz="2000" dirty="0"/>
          </a:p>
        </p:txBody>
      </p:sp>
      <p:sp>
        <p:nvSpPr>
          <p:cNvPr id="18457" name="Text Box 25"/>
          <p:cNvSpPr txBox="1">
            <a:spLocks noChangeArrowheads="1"/>
          </p:cNvSpPr>
          <p:nvPr/>
        </p:nvSpPr>
        <p:spPr bwMode="auto">
          <a:xfrm>
            <a:off x="4267200" y="6096000"/>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q2</a:t>
            </a:r>
            <a:endParaRPr lang="en-US" sz="2000" dirty="0"/>
          </a:p>
        </p:txBody>
      </p:sp>
      <p:sp>
        <p:nvSpPr>
          <p:cNvPr id="18458" name="Text Box 26"/>
          <p:cNvSpPr txBox="1">
            <a:spLocks noChangeArrowheads="1"/>
          </p:cNvSpPr>
          <p:nvPr/>
        </p:nvSpPr>
        <p:spPr bwMode="auto">
          <a:xfrm>
            <a:off x="533400" y="3886200"/>
            <a:ext cx="1295400" cy="396875"/>
          </a:xfrm>
          <a:prstGeom prst="rect">
            <a:avLst/>
          </a:prstGeom>
          <a:noFill/>
          <a:ln w="9525">
            <a:noFill/>
            <a:miter lim="800000"/>
            <a:headEnd/>
            <a:tailEnd/>
          </a:ln>
          <a:effectLst/>
        </p:spPr>
        <p:txBody>
          <a:bodyPr>
            <a:spAutoFit/>
          </a:bodyPr>
          <a:lstStyle/>
          <a:p>
            <a:r>
              <a:rPr lang="en-US" sz="2000"/>
              <a:t>P</a:t>
            </a:r>
            <a:r>
              <a:rPr lang="en-US" sz="2000" baseline="-25000"/>
              <a:t>2</a:t>
            </a:r>
            <a:r>
              <a:rPr lang="en-US" sz="2000"/>
              <a:t>= AC</a:t>
            </a:r>
            <a:r>
              <a:rPr lang="en-US" sz="2000" baseline="-25000"/>
              <a:t>q2</a:t>
            </a:r>
            <a:endParaRPr lang="en-US" sz="2000"/>
          </a:p>
        </p:txBody>
      </p:sp>
      <p:sp>
        <p:nvSpPr>
          <p:cNvPr id="18459" name="Line 27"/>
          <p:cNvSpPr>
            <a:spLocks noChangeShapeType="1"/>
          </p:cNvSpPr>
          <p:nvPr/>
        </p:nvSpPr>
        <p:spPr bwMode="auto">
          <a:xfrm>
            <a:off x="1676400" y="1676400"/>
            <a:ext cx="5181600" cy="4495800"/>
          </a:xfrm>
          <a:prstGeom prst="line">
            <a:avLst/>
          </a:prstGeom>
          <a:noFill/>
          <a:ln w="31750">
            <a:solidFill>
              <a:srgbClr val="C00000"/>
            </a:solidFill>
            <a:round/>
            <a:headEnd/>
            <a:tailEnd/>
          </a:ln>
          <a:effectLst/>
        </p:spPr>
        <p:txBody>
          <a:bodyPr/>
          <a:lstStyle/>
          <a:p>
            <a:endParaRPr lang="en-US"/>
          </a:p>
        </p:txBody>
      </p:sp>
      <p:sp>
        <p:nvSpPr>
          <p:cNvPr id="18460" name="Text Box 28"/>
          <p:cNvSpPr txBox="1">
            <a:spLocks noChangeArrowheads="1"/>
          </p:cNvSpPr>
          <p:nvPr/>
        </p:nvSpPr>
        <p:spPr bwMode="auto">
          <a:xfrm>
            <a:off x="6248400" y="5410200"/>
            <a:ext cx="1066800" cy="396875"/>
          </a:xfrm>
          <a:prstGeom prst="rect">
            <a:avLst/>
          </a:prstGeom>
          <a:noFill/>
          <a:ln w="9525">
            <a:noFill/>
            <a:miter lim="800000"/>
            <a:headEnd/>
            <a:tailEnd/>
          </a:ln>
          <a:effectLst/>
        </p:spPr>
        <p:txBody>
          <a:bodyPr>
            <a:spAutoFit/>
          </a:bodyPr>
          <a:lstStyle/>
          <a:p>
            <a:r>
              <a:rPr lang="en-US" sz="2000"/>
              <a:t>D</a:t>
            </a:r>
            <a:r>
              <a:rPr lang="en-US" sz="2000" baseline="-25000"/>
              <a:t>q2</a:t>
            </a:r>
            <a:r>
              <a:rPr lang="en-US" sz="2000"/>
              <a:t>, D</a:t>
            </a:r>
            <a:r>
              <a:rPr lang="en-US" sz="2000" baseline="-25000"/>
              <a:t>q3</a:t>
            </a:r>
            <a:endParaRPr lang="en-US" sz="2000"/>
          </a:p>
        </p:txBody>
      </p:sp>
      <p:sp>
        <p:nvSpPr>
          <p:cNvPr id="18461" name="Freeform 29"/>
          <p:cNvSpPr>
            <a:spLocks/>
          </p:cNvSpPr>
          <p:nvPr/>
        </p:nvSpPr>
        <p:spPr bwMode="auto">
          <a:xfrm>
            <a:off x="2286000" y="2667000"/>
            <a:ext cx="3429000" cy="609600"/>
          </a:xfrm>
          <a:custGeom>
            <a:avLst/>
            <a:gdLst/>
            <a:ahLst/>
            <a:cxnLst>
              <a:cxn ang="0">
                <a:pos x="0" y="0"/>
              </a:cxn>
              <a:cxn ang="0">
                <a:pos x="864" y="384"/>
              </a:cxn>
              <a:cxn ang="0">
                <a:pos x="2160" y="0"/>
              </a:cxn>
            </a:cxnLst>
            <a:rect l="0" t="0" r="r" b="b"/>
            <a:pathLst>
              <a:path w="2160" h="384">
                <a:moveTo>
                  <a:pt x="0" y="0"/>
                </a:moveTo>
                <a:cubicBezTo>
                  <a:pt x="252" y="192"/>
                  <a:pt x="504" y="384"/>
                  <a:pt x="864" y="384"/>
                </a:cubicBezTo>
                <a:cubicBezTo>
                  <a:pt x="1224" y="384"/>
                  <a:pt x="1692" y="192"/>
                  <a:pt x="2160" y="0"/>
                </a:cubicBezTo>
              </a:path>
            </a:pathLst>
          </a:custGeom>
          <a:noFill/>
          <a:ln w="31750" cmpd="sng">
            <a:solidFill>
              <a:srgbClr val="0E01B3"/>
            </a:solidFill>
            <a:round/>
            <a:headEnd/>
            <a:tailEnd/>
          </a:ln>
          <a:effectLst/>
        </p:spPr>
        <p:txBody>
          <a:bodyPr/>
          <a:lstStyle/>
          <a:p>
            <a:endParaRPr lang="en-US"/>
          </a:p>
        </p:txBody>
      </p:sp>
      <p:sp>
        <p:nvSpPr>
          <p:cNvPr id="18462" name="Line 30"/>
          <p:cNvSpPr>
            <a:spLocks noChangeShapeType="1"/>
          </p:cNvSpPr>
          <p:nvPr/>
        </p:nvSpPr>
        <p:spPr bwMode="auto">
          <a:xfrm>
            <a:off x="3505200" y="3276600"/>
            <a:ext cx="0" cy="2895600"/>
          </a:xfrm>
          <a:prstGeom prst="line">
            <a:avLst/>
          </a:prstGeom>
          <a:noFill/>
          <a:ln w="9525">
            <a:solidFill>
              <a:schemeClr val="tx1"/>
            </a:solidFill>
            <a:prstDash val="dash"/>
            <a:round/>
            <a:headEnd/>
            <a:tailEnd/>
          </a:ln>
          <a:effectLst/>
        </p:spPr>
        <p:txBody>
          <a:bodyPr/>
          <a:lstStyle/>
          <a:p>
            <a:endParaRPr lang="en-US"/>
          </a:p>
        </p:txBody>
      </p:sp>
      <p:sp>
        <p:nvSpPr>
          <p:cNvPr id="18463" name="Line 31"/>
          <p:cNvSpPr>
            <a:spLocks noChangeShapeType="1"/>
          </p:cNvSpPr>
          <p:nvPr/>
        </p:nvSpPr>
        <p:spPr bwMode="auto">
          <a:xfrm flipH="1">
            <a:off x="1676400" y="3276600"/>
            <a:ext cx="1828800" cy="0"/>
          </a:xfrm>
          <a:prstGeom prst="line">
            <a:avLst/>
          </a:prstGeom>
          <a:noFill/>
          <a:ln w="9525">
            <a:solidFill>
              <a:schemeClr val="tx1"/>
            </a:solidFill>
            <a:prstDash val="dash"/>
            <a:round/>
            <a:headEnd/>
            <a:tailEnd/>
          </a:ln>
          <a:effectLst/>
        </p:spPr>
        <p:txBody>
          <a:bodyPr/>
          <a:lstStyle/>
          <a:p>
            <a:endParaRPr lang="en-US"/>
          </a:p>
        </p:txBody>
      </p:sp>
      <p:sp>
        <p:nvSpPr>
          <p:cNvPr id="18464" name="Text Box 32"/>
          <p:cNvSpPr txBox="1">
            <a:spLocks noChangeArrowheads="1"/>
          </p:cNvSpPr>
          <p:nvPr/>
        </p:nvSpPr>
        <p:spPr bwMode="auto">
          <a:xfrm>
            <a:off x="5638800" y="2362200"/>
            <a:ext cx="990600" cy="396875"/>
          </a:xfrm>
          <a:prstGeom prst="rect">
            <a:avLst/>
          </a:prstGeom>
          <a:noFill/>
          <a:ln w="9525">
            <a:noFill/>
            <a:miter lim="800000"/>
            <a:headEnd/>
            <a:tailEnd/>
          </a:ln>
          <a:effectLst/>
        </p:spPr>
        <p:txBody>
          <a:bodyPr>
            <a:spAutoFit/>
          </a:bodyPr>
          <a:lstStyle/>
          <a:p>
            <a:r>
              <a:rPr lang="en-US" sz="2000" dirty="0"/>
              <a:t>AC</a:t>
            </a:r>
            <a:r>
              <a:rPr lang="en-US" sz="2000" baseline="-25000" dirty="0"/>
              <a:t>q3</a:t>
            </a:r>
            <a:endParaRPr lang="en-US" sz="2000" dirty="0"/>
          </a:p>
        </p:txBody>
      </p:sp>
      <p:sp>
        <p:nvSpPr>
          <p:cNvPr id="18465" name="Oval 33"/>
          <p:cNvSpPr>
            <a:spLocks noChangeArrowheads="1"/>
          </p:cNvSpPr>
          <p:nvPr/>
        </p:nvSpPr>
        <p:spPr bwMode="auto">
          <a:xfrm>
            <a:off x="3462338" y="32289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66" name="Oval 34"/>
          <p:cNvSpPr>
            <a:spLocks noChangeArrowheads="1"/>
          </p:cNvSpPr>
          <p:nvPr/>
        </p:nvSpPr>
        <p:spPr bwMode="auto">
          <a:xfrm>
            <a:off x="1643063" y="32289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67" name="Oval 35"/>
          <p:cNvSpPr>
            <a:spLocks noChangeArrowheads="1"/>
          </p:cNvSpPr>
          <p:nvPr/>
        </p:nvSpPr>
        <p:spPr bwMode="auto">
          <a:xfrm>
            <a:off x="3457575" y="61245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468" name="Text Box 36"/>
          <p:cNvSpPr txBox="1">
            <a:spLocks noChangeArrowheads="1"/>
          </p:cNvSpPr>
          <p:nvPr/>
        </p:nvSpPr>
        <p:spPr bwMode="auto">
          <a:xfrm>
            <a:off x="3111500" y="6096000"/>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q3</a:t>
            </a:r>
            <a:endParaRPr lang="en-US" sz="2000" dirty="0"/>
          </a:p>
        </p:txBody>
      </p:sp>
      <p:sp>
        <p:nvSpPr>
          <p:cNvPr id="18469" name="Text Box 37"/>
          <p:cNvSpPr txBox="1">
            <a:spLocks noChangeArrowheads="1"/>
          </p:cNvSpPr>
          <p:nvPr/>
        </p:nvSpPr>
        <p:spPr bwMode="auto">
          <a:xfrm>
            <a:off x="533400" y="3048000"/>
            <a:ext cx="1295400" cy="396875"/>
          </a:xfrm>
          <a:prstGeom prst="rect">
            <a:avLst/>
          </a:prstGeom>
          <a:noFill/>
          <a:ln w="9525">
            <a:noFill/>
            <a:miter lim="800000"/>
            <a:headEnd/>
            <a:tailEnd/>
          </a:ln>
          <a:effectLst/>
        </p:spPr>
        <p:txBody>
          <a:bodyPr>
            <a:spAutoFit/>
          </a:bodyPr>
          <a:lstStyle/>
          <a:p>
            <a:r>
              <a:rPr lang="en-US" sz="2000"/>
              <a:t>P</a:t>
            </a:r>
            <a:r>
              <a:rPr lang="en-US" sz="2000" baseline="-25000"/>
              <a:t>3</a:t>
            </a:r>
            <a:r>
              <a:rPr lang="en-US" sz="2000"/>
              <a:t> = AC</a:t>
            </a:r>
            <a:r>
              <a:rPr lang="en-US" sz="2000" baseline="-25000"/>
              <a:t>q3</a:t>
            </a:r>
            <a:endParaRPr lang="en-US" sz="2000"/>
          </a:p>
        </p:txBody>
      </p:sp>
      <p:sp>
        <p:nvSpPr>
          <p:cNvPr id="39" name="Slide Number Placeholder 38"/>
          <p:cNvSpPr>
            <a:spLocks noGrp="1"/>
          </p:cNvSpPr>
          <p:nvPr>
            <p:ph type="sldNum" sz="quarter" idx="12"/>
          </p:nvPr>
        </p:nvSpPr>
        <p:spPr/>
        <p:txBody>
          <a:bodyPr/>
          <a:lstStyle/>
          <a:p>
            <a:fld id="{86CE80BD-4D3B-4FF2-B2A9-D19FBDF22204}" type="slidenum">
              <a:rPr lang="en-US" smtClean="0"/>
              <a:pPr/>
              <a:t>13</a:t>
            </a:fld>
            <a:endParaRPr lang="en-US"/>
          </a:p>
        </p:txBody>
      </p:sp>
      <p:sp>
        <p:nvSpPr>
          <p:cNvPr id="40" name="Footer Placeholder 39"/>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51280" y="309926"/>
            <a:ext cx="8211720" cy="1442674"/>
          </a:xfrm>
        </p:spPr>
        <p:txBody>
          <a:bodyPr/>
          <a:lstStyle/>
          <a:p>
            <a:r>
              <a:rPr lang="en-US" sz="4000" dirty="0">
                <a:solidFill>
                  <a:schemeClr val="tx1"/>
                </a:solidFill>
              </a:rPr>
              <a:t>Hospital Administrator’s Options in Terms of </a:t>
            </a:r>
            <a:r>
              <a:rPr lang="en-US" sz="4000" dirty="0">
                <a:solidFill>
                  <a:srgbClr val="0E01B3"/>
                </a:solidFill>
              </a:rPr>
              <a:t>Quality</a:t>
            </a:r>
            <a:r>
              <a:rPr lang="en-US" sz="4000" dirty="0">
                <a:solidFill>
                  <a:schemeClr val="tx1"/>
                </a:solidFill>
              </a:rPr>
              <a:t> and </a:t>
            </a:r>
            <a:r>
              <a:rPr lang="en-US" sz="4000" dirty="0">
                <a:solidFill>
                  <a:srgbClr val="0E01B3"/>
                </a:solidFill>
              </a:rPr>
              <a:t>Quantity</a:t>
            </a:r>
          </a:p>
        </p:txBody>
      </p:sp>
      <p:sp>
        <p:nvSpPr>
          <p:cNvPr id="19459" name="Line 3"/>
          <p:cNvSpPr>
            <a:spLocks noChangeShapeType="1"/>
          </p:cNvSpPr>
          <p:nvPr/>
        </p:nvSpPr>
        <p:spPr bwMode="auto">
          <a:xfrm>
            <a:off x="1752600" y="1882775"/>
            <a:ext cx="0" cy="4267200"/>
          </a:xfrm>
          <a:prstGeom prst="line">
            <a:avLst/>
          </a:prstGeom>
          <a:noFill/>
          <a:ln w="31750">
            <a:solidFill>
              <a:schemeClr val="tx1"/>
            </a:solidFill>
            <a:round/>
            <a:headEnd/>
            <a:tailEnd/>
          </a:ln>
          <a:effectLst/>
        </p:spPr>
        <p:txBody>
          <a:bodyPr/>
          <a:lstStyle/>
          <a:p>
            <a:endParaRPr lang="en-US"/>
          </a:p>
        </p:txBody>
      </p:sp>
      <p:sp>
        <p:nvSpPr>
          <p:cNvPr id="19460" name="Line 4"/>
          <p:cNvSpPr>
            <a:spLocks noChangeShapeType="1"/>
          </p:cNvSpPr>
          <p:nvPr/>
        </p:nvSpPr>
        <p:spPr bwMode="auto">
          <a:xfrm>
            <a:off x="1752600" y="6149975"/>
            <a:ext cx="5486400" cy="0"/>
          </a:xfrm>
          <a:prstGeom prst="line">
            <a:avLst/>
          </a:prstGeom>
          <a:noFill/>
          <a:ln w="31750">
            <a:solidFill>
              <a:schemeClr val="tx1"/>
            </a:solidFill>
            <a:round/>
            <a:headEnd/>
            <a:tailEnd/>
          </a:ln>
          <a:effectLst/>
        </p:spPr>
        <p:txBody>
          <a:bodyPr/>
          <a:lstStyle/>
          <a:p>
            <a:endParaRPr lang="en-US"/>
          </a:p>
        </p:txBody>
      </p:sp>
      <p:sp>
        <p:nvSpPr>
          <p:cNvPr id="19462" name="Text Box 6"/>
          <p:cNvSpPr txBox="1">
            <a:spLocks noChangeArrowheads="1"/>
          </p:cNvSpPr>
          <p:nvPr/>
        </p:nvSpPr>
        <p:spPr bwMode="auto">
          <a:xfrm>
            <a:off x="609600" y="1958975"/>
            <a:ext cx="1189621" cy="400110"/>
          </a:xfrm>
          <a:prstGeom prst="rect">
            <a:avLst/>
          </a:prstGeom>
          <a:noFill/>
          <a:ln w="9525">
            <a:noFill/>
            <a:miter lim="800000"/>
            <a:headEnd/>
            <a:tailEnd/>
          </a:ln>
          <a:effectLst/>
        </p:spPr>
        <p:txBody>
          <a:bodyPr wrap="none">
            <a:spAutoFit/>
          </a:bodyPr>
          <a:lstStyle/>
          <a:p>
            <a:r>
              <a:rPr lang="en-US" sz="2000" dirty="0" smtClean="0">
                <a:solidFill>
                  <a:srgbClr val="FF0000"/>
                </a:solidFill>
              </a:rPr>
              <a:t>QUALITY</a:t>
            </a:r>
            <a:endParaRPr lang="en-US" sz="2000" dirty="0">
              <a:solidFill>
                <a:srgbClr val="FF0000"/>
              </a:solidFill>
            </a:endParaRPr>
          </a:p>
        </p:txBody>
      </p:sp>
      <p:sp>
        <p:nvSpPr>
          <p:cNvPr id="19463" name="Text Box 7"/>
          <p:cNvSpPr txBox="1">
            <a:spLocks noChangeArrowheads="1"/>
          </p:cNvSpPr>
          <p:nvPr/>
        </p:nvSpPr>
        <p:spPr bwMode="auto">
          <a:xfrm>
            <a:off x="7162800" y="6156325"/>
            <a:ext cx="1530419" cy="400110"/>
          </a:xfrm>
          <a:prstGeom prst="rect">
            <a:avLst/>
          </a:prstGeom>
          <a:noFill/>
          <a:ln w="9525">
            <a:noFill/>
            <a:miter lim="800000"/>
            <a:headEnd/>
            <a:tailEnd/>
          </a:ln>
          <a:effectLst/>
        </p:spPr>
        <p:txBody>
          <a:bodyPr wrap="none">
            <a:spAutoFit/>
          </a:bodyPr>
          <a:lstStyle/>
          <a:p>
            <a:r>
              <a:rPr lang="en-US" sz="2000" dirty="0" smtClean="0"/>
              <a:t>Quantity (M)</a:t>
            </a:r>
            <a:endParaRPr lang="en-US" sz="2000" dirty="0"/>
          </a:p>
        </p:txBody>
      </p:sp>
      <p:sp>
        <p:nvSpPr>
          <p:cNvPr id="19467" name="Oval 11"/>
          <p:cNvSpPr>
            <a:spLocks noChangeArrowheads="1"/>
          </p:cNvSpPr>
          <p:nvPr/>
        </p:nvSpPr>
        <p:spPr bwMode="auto">
          <a:xfrm>
            <a:off x="1714500" y="464978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68" name="Oval 12"/>
          <p:cNvSpPr>
            <a:spLocks noChangeArrowheads="1"/>
          </p:cNvSpPr>
          <p:nvPr/>
        </p:nvSpPr>
        <p:spPr bwMode="auto">
          <a:xfrm>
            <a:off x="4079875" y="61499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69" name="Oval 13"/>
          <p:cNvSpPr>
            <a:spLocks noChangeArrowheads="1"/>
          </p:cNvSpPr>
          <p:nvPr/>
        </p:nvSpPr>
        <p:spPr bwMode="auto">
          <a:xfrm>
            <a:off x="4100513" y="46450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0" name="Line 14"/>
          <p:cNvSpPr>
            <a:spLocks noChangeShapeType="1"/>
          </p:cNvSpPr>
          <p:nvPr/>
        </p:nvSpPr>
        <p:spPr bwMode="auto">
          <a:xfrm flipV="1">
            <a:off x="4114800" y="4702175"/>
            <a:ext cx="28575" cy="1447800"/>
          </a:xfrm>
          <a:prstGeom prst="line">
            <a:avLst/>
          </a:prstGeom>
          <a:noFill/>
          <a:ln w="9525">
            <a:solidFill>
              <a:schemeClr val="tx1"/>
            </a:solidFill>
            <a:prstDash val="dash"/>
            <a:round/>
            <a:headEnd/>
            <a:tailEnd/>
          </a:ln>
          <a:effectLst/>
        </p:spPr>
        <p:txBody>
          <a:bodyPr/>
          <a:lstStyle/>
          <a:p>
            <a:endParaRPr lang="en-US"/>
          </a:p>
        </p:txBody>
      </p:sp>
      <p:sp>
        <p:nvSpPr>
          <p:cNvPr id="19471" name="Line 15"/>
          <p:cNvSpPr>
            <a:spLocks noChangeShapeType="1"/>
          </p:cNvSpPr>
          <p:nvPr/>
        </p:nvSpPr>
        <p:spPr bwMode="auto">
          <a:xfrm flipH="1">
            <a:off x="1752600" y="4683125"/>
            <a:ext cx="2362200" cy="0"/>
          </a:xfrm>
          <a:prstGeom prst="line">
            <a:avLst/>
          </a:prstGeom>
          <a:noFill/>
          <a:ln w="9525">
            <a:solidFill>
              <a:schemeClr val="tx1"/>
            </a:solidFill>
            <a:prstDash val="dash"/>
            <a:round/>
            <a:headEnd/>
            <a:tailEnd/>
          </a:ln>
          <a:effectLst/>
        </p:spPr>
        <p:txBody>
          <a:bodyPr/>
          <a:lstStyle/>
          <a:p>
            <a:endParaRPr lang="en-US"/>
          </a:p>
        </p:txBody>
      </p:sp>
      <p:sp>
        <p:nvSpPr>
          <p:cNvPr id="19472" name="Text Box 16"/>
          <p:cNvSpPr txBox="1">
            <a:spLocks noChangeArrowheads="1"/>
          </p:cNvSpPr>
          <p:nvPr/>
        </p:nvSpPr>
        <p:spPr bwMode="auto">
          <a:xfrm>
            <a:off x="3810000" y="6134100"/>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q1</a:t>
            </a:r>
            <a:endParaRPr lang="en-US" sz="2000" dirty="0"/>
          </a:p>
        </p:txBody>
      </p:sp>
      <p:sp>
        <p:nvSpPr>
          <p:cNvPr id="19473" name="Text Box 17"/>
          <p:cNvSpPr txBox="1">
            <a:spLocks noChangeArrowheads="1"/>
          </p:cNvSpPr>
          <p:nvPr/>
        </p:nvSpPr>
        <p:spPr bwMode="auto">
          <a:xfrm>
            <a:off x="1338262" y="4448175"/>
            <a:ext cx="420308" cy="400110"/>
          </a:xfrm>
          <a:prstGeom prst="rect">
            <a:avLst/>
          </a:prstGeom>
          <a:noFill/>
          <a:ln w="9525">
            <a:noFill/>
            <a:miter lim="800000"/>
            <a:headEnd/>
            <a:tailEnd/>
          </a:ln>
          <a:effectLst/>
        </p:spPr>
        <p:txBody>
          <a:bodyPr wrap="none">
            <a:spAutoFit/>
          </a:bodyPr>
          <a:lstStyle/>
          <a:p>
            <a:r>
              <a:rPr lang="en-US" sz="2000" dirty="0" smtClean="0">
                <a:solidFill>
                  <a:srgbClr val="C00000"/>
                </a:solidFill>
              </a:rPr>
              <a:t>q</a:t>
            </a:r>
            <a:r>
              <a:rPr lang="en-US" sz="2000" baseline="-25000" dirty="0">
                <a:solidFill>
                  <a:srgbClr val="C00000"/>
                </a:solidFill>
              </a:rPr>
              <a:t>1</a:t>
            </a:r>
            <a:endParaRPr lang="en-US" sz="2000" dirty="0">
              <a:solidFill>
                <a:srgbClr val="C00000"/>
              </a:solidFill>
            </a:endParaRPr>
          </a:p>
        </p:txBody>
      </p:sp>
      <p:sp>
        <p:nvSpPr>
          <p:cNvPr id="19475" name="Oval 19"/>
          <p:cNvSpPr>
            <a:spLocks noChangeArrowheads="1"/>
          </p:cNvSpPr>
          <p:nvPr/>
        </p:nvSpPr>
        <p:spPr bwMode="auto">
          <a:xfrm>
            <a:off x="1719263" y="40735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6" name="Oval 20"/>
          <p:cNvSpPr>
            <a:spLocks noChangeArrowheads="1"/>
          </p:cNvSpPr>
          <p:nvPr/>
        </p:nvSpPr>
        <p:spPr bwMode="auto">
          <a:xfrm>
            <a:off x="4456113" y="61499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7" name="Oval 21"/>
          <p:cNvSpPr>
            <a:spLocks noChangeArrowheads="1"/>
          </p:cNvSpPr>
          <p:nvPr/>
        </p:nvSpPr>
        <p:spPr bwMode="auto">
          <a:xfrm>
            <a:off x="4448175" y="408781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8" name="Line 22"/>
          <p:cNvSpPr>
            <a:spLocks noChangeShapeType="1"/>
          </p:cNvSpPr>
          <p:nvPr/>
        </p:nvSpPr>
        <p:spPr bwMode="auto">
          <a:xfrm>
            <a:off x="4495800" y="4197350"/>
            <a:ext cx="0" cy="1952625"/>
          </a:xfrm>
          <a:prstGeom prst="line">
            <a:avLst/>
          </a:prstGeom>
          <a:noFill/>
          <a:ln w="9525">
            <a:solidFill>
              <a:schemeClr val="tx1"/>
            </a:solidFill>
            <a:prstDash val="dash"/>
            <a:round/>
            <a:headEnd/>
            <a:tailEnd/>
          </a:ln>
          <a:effectLst/>
        </p:spPr>
        <p:txBody>
          <a:bodyPr/>
          <a:lstStyle/>
          <a:p>
            <a:endParaRPr lang="en-US"/>
          </a:p>
        </p:txBody>
      </p:sp>
      <p:sp>
        <p:nvSpPr>
          <p:cNvPr id="19479" name="Line 23"/>
          <p:cNvSpPr>
            <a:spLocks noChangeShapeType="1"/>
          </p:cNvSpPr>
          <p:nvPr/>
        </p:nvSpPr>
        <p:spPr bwMode="auto">
          <a:xfrm flipH="1">
            <a:off x="1752600" y="4121150"/>
            <a:ext cx="2743200" cy="0"/>
          </a:xfrm>
          <a:prstGeom prst="line">
            <a:avLst/>
          </a:prstGeom>
          <a:noFill/>
          <a:ln w="9525">
            <a:solidFill>
              <a:schemeClr val="tx1"/>
            </a:solidFill>
            <a:prstDash val="dash"/>
            <a:round/>
            <a:headEnd/>
            <a:tailEnd/>
          </a:ln>
          <a:effectLst/>
        </p:spPr>
        <p:txBody>
          <a:bodyPr/>
          <a:lstStyle/>
          <a:p>
            <a:endParaRPr lang="en-US"/>
          </a:p>
        </p:txBody>
      </p:sp>
      <p:sp>
        <p:nvSpPr>
          <p:cNvPr id="19481" name="Text Box 25"/>
          <p:cNvSpPr txBox="1">
            <a:spLocks noChangeArrowheads="1"/>
          </p:cNvSpPr>
          <p:nvPr/>
        </p:nvSpPr>
        <p:spPr bwMode="auto">
          <a:xfrm>
            <a:off x="4343400" y="6149975"/>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q2</a:t>
            </a:r>
            <a:endParaRPr lang="en-US" sz="2000" dirty="0"/>
          </a:p>
        </p:txBody>
      </p:sp>
      <p:sp>
        <p:nvSpPr>
          <p:cNvPr id="19482" name="Text Box 26"/>
          <p:cNvSpPr txBox="1">
            <a:spLocks noChangeArrowheads="1"/>
          </p:cNvSpPr>
          <p:nvPr/>
        </p:nvSpPr>
        <p:spPr bwMode="auto">
          <a:xfrm>
            <a:off x="1295400" y="3863975"/>
            <a:ext cx="457200" cy="396875"/>
          </a:xfrm>
          <a:prstGeom prst="rect">
            <a:avLst/>
          </a:prstGeom>
          <a:noFill/>
          <a:ln w="9525">
            <a:noFill/>
            <a:miter lim="800000"/>
            <a:headEnd/>
            <a:tailEnd/>
          </a:ln>
          <a:effectLst/>
        </p:spPr>
        <p:txBody>
          <a:bodyPr>
            <a:spAutoFit/>
          </a:bodyPr>
          <a:lstStyle/>
          <a:p>
            <a:r>
              <a:rPr lang="en-US" sz="2000" dirty="0">
                <a:solidFill>
                  <a:srgbClr val="C00000"/>
                </a:solidFill>
              </a:rPr>
              <a:t>q</a:t>
            </a:r>
            <a:r>
              <a:rPr lang="en-US" sz="2000" baseline="-25000" dirty="0">
                <a:solidFill>
                  <a:srgbClr val="C00000"/>
                </a:solidFill>
              </a:rPr>
              <a:t>2</a:t>
            </a:r>
            <a:endParaRPr lang="en-US" sz="2000" dirty="0">
              <a:solidFill>
                <a:srgbClr val="C00000"/>
              </a:solidFill>
            </a:endParaRPr>
          </a:p>
        </p:txBody>
      </p:sp>
      <p:sp>
        <p:nvSpPr>
          <p:cNvPr id="19486" name="Line 30"/>
          <p:cNvSpPr>
            <a:spLocks noChangeShapeType="1"/>
          </p:cNvSpPr>
          <p:nvPr/>
        </p:nvSpPr>
        <p:spPr bwMode="auto">
          <a:xfrm>
            <a:off x="3581400" y="3330575"/>
            <a:ext cx="0" cy="2819400"/>
          </a:xfrm>
          <a:prstGeom prst="line">
            <a:avLst/>
          </a:prstGeom>
          <a:noFill/>
          <a:ln w="9525">
            <a:solidFill>
              <a:schemeClr val="tx1"/>
            </a:solidFill>
            <a:prstDash val="dash"/>
            <a:round/>
            <a:headEnd/>
            <a:tailEnd/>
          </a:ln>
          <a:effectLst/>
        </p:spPr>
        <p:txBody>
          <a:bodyPr/>
          <a:lstStyle/>
          <a:p>
            <a:endParaRPr lang="en-US"/>
          </a:p>
        </p:txBody>
      </p:sp>
      <p:sp>
        <p:nvSpPr>
          <p:cNvPr id="19487" name="Line 31"/>
          <p:cNvSpPr>
            <a:spLocks noChangeShapeType="1"/>
          </p:cNvSpPr>
          <p:nvPr/>
        </p:nvSpPr>
        <p:spPr bwMode="auto">
          <a:xfrm flipH="1">
            <a:off x="1752600" y="3330575"/>
            <a:ext cx="1828800" cy="0"/>
          </a:xfrm>
          <a:prstGeom prst="line">
            <a:avLst/>
          </a:prstGeom>
          <a:noFill/>
          <a:ln w="9525">
            <a:solidFill>
              <a:schemeClr val="tx1"/>
            </a:solidFill>
            <a:prstDash val="dash"/>
            <a:round/>
            <a:headEnd/>
            <a:tailEnd/>
          </a:ln>
          <a:effectLst/>
        </p:spPr>
        <p:txBody>
          <a:bodyPr/>
          <a:lstStyle/>
          <a:p>
            <a:endParaRPr lang="en-US"/>
          </a:p>
        </p:txBody>
      </p:sp>
      <p:sp>
        <p:nvSpPr>
          <p:cNvPr id="19489" name="Oval 33"/>
          <p:cNvSpPr>
            <a:spLocks noChangeArrowheads="1"/>
          </p:cNvSpPr>
          <p:nvPr/>
        </p:nvSpPr>
        <p:spPr bwMode="auto">
          <a:xfrm>
            <a:off x="3538538" y="32829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90" name="Oval 34"/>
          <p:cNvSpPr>
            <a:spLocks noChangeArrowheads="1"/>
          </p:cNvSpPr>
          <p:nvPr/>
        </p:nvSpPr>
        <p:spPr bwMode="auto">
          <a:xfrm>
            <a:off x="1719263" y="32829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91" name="Oval 35"/>
          <p:cNvSpPr>
            <a:spLocks noChangeArrowheads="1"/>
          </p:cNvSpPr>
          <p:nvPr/>
        </p:nvSpPr>
        <p:spPr bwMode="auto">
          <a:xfrm>
            <a:off x="3533775" y="61499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92" name="Text Box 36"/>
          <p:cNvSpPr txBox="1">
            <a:spLocks noChangeArrowheads="1"/>
          </p:cNvSpPr>
          <p:nvPr/>
        </p:nvSpPr>
        <p:spPr bwMode="auto">
          <a:xfrm>
            <a:off x="3187700" y="6134100"/>
            <a:ext cx="6985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q3</a:t>
            </a:r>
            <a:endParaRPr lang="en-US" sz="2000" dirty="0"/>
          </a:p>
        </p:txBody>
      </p:sp>
      <p:sp>
        <p:nvSpPr>
          <p:cNvPr id="19493" name="Text Box 37"/>
          <p:cNvSpPr txBox="1">
            <a:spLocks noChangeArrowheads="1"/>
          </p:cNvSpPr>
          <p:nvPr/>
        </p:nvSpPr>
        <p:spPr bwMode="auto">
          <a:xfrm>
            <a:off x="1295400" y="3101975"/>
            <a:ext cx="533400" cy="396875"/>
          </a:xfrm>
          <a:prstGeom prst="rect">
            <a:avLst/>
          </a:prstGeom>
          <a:noFill/>
          <a:ln w="9525">
            <a:noFill/>
            <a:miter lim="800000"/>
            <a:headEnd/>
            <a:tailEnd/>
          </a:ln>
          <a:effectLst/>
        </p:spPr>
        <p:txBody>
          <a:bodyPr>
            <a:spAutoFit/>
          </a:bodyPr>
          <a:lstStyle/>
          <a:p>
            <a:r>
              <a:rPr lang="en-US" sz="2000" dirty="0">
                <a:solidFill>
                  <a:srgbClr val="C00000"/>
                </a:solidFill>
              </a:rPr>
              <a:t>q</a:t>
            </a:r>
            <a:r>
              <a:rPr lang="en-US" sz="2000" baseline="-25000" dirty="0">
                <a:solidFill>
                  <a:srgbClr val="C00000"/>
                </a:solidFill>
              </a:rPr>
              <a:t>3</a:t>
            </a:r>
            <a:endParaRPr lang="en-US" sz="2000" dirty="0">
              <a:solidFill>
                <a:srgbClr val="C00000"/>
              </a:solidFill>
            </a:endParaRPr>
          </a:p>
        </p:txBody>
      </p:sp>
      <p:sp>
        <p:nvSpPr>
          <p:cNvPr id="19494" name="Freeform 38"/>
          <p:cNvSpPr>
            <a:spLocks/>
          </p:cNvSpPr>
          <p:nvPr/>
        </p:nvSpPr>
        <p:spPr bwMode="auto">
          <a:xfrm>
            <a:off x="2138363" y="3219450"/>
            <a:ext cx="2438400" cy="1739900"/>
          </a:xfrm>
          <a:custGeom>
            <a:avLst/>
            <a:gdLst/>
            <a:ahLst/>
            <a:cxnLst>
              <a:cxn ang="0">
                <a:pos x="960" y="1096"/>
              </a:cxn>
              <a:cxn ang="0">
                <a:pos x="1344" y="856"/>
              </a:cxn>
              <a:cxn ang="0">
                <a:pos x="1440" y="424"/>
              </a:cxn>
              <a:cxn ang="0">
                <a:pos x="768" y="40"/>
              </a:cxn>
              <a:cxn ang="0">
                <a:pos x="0" y="184"/>
              </a:cxn>
            </a:cxnLst>
            <a:rect l="0" t="0" r="r" b="b"/>
            <a:pathLst>
              <a:path w="1536" h="1096">
                <a:moveTo>
                  <a:pt x="960" y="1096"/>
                </a:moveTo>
                <a:cubicBezTo>
                  <a:pt x="1112" y="1032"/>
                  <a:pt x="1264" y="968"/>
                  <a:pt x="1344" y="856"/>
                </a:cubicBezTo>
                <a:cubicBezTo>
                  <a:pt x="1424" y="744"/>
                  <a:pt x="1536" y="560"/>
                  <a:pt x="1440" y="424"/>
                </a:cubicBezTo>
                <a:cubicBezTo>
                  <a:pt x="1344" y="288"/>
                  <a:pt x="1008" y="80"/>
                  <a:pt x="768" y="40"/>
                </a:cubicBezTo>
                <a:cubicBezTo>
                  <a:pt x="528" y="0"/>
                  <a:pt x="128" y="160"/>
                  <a:pt x="0" y="184"/>
                </a:cubicBezTo>
              </a:path>
            </a:pathLst>
          </a:custGeom>
          <a:noFill/>
          <a:ln w="38100" cmpd="sng">
            <a:solidFill>
              <a:schemeClr val="accent1"/>
            </a:solidFill>
            <a:round/>
            <a:headEnd/>
            <a:tailEnd/>
          </a:ln>
          <a:effectLst/>
        </p:spPr>
        <p:txBody>
          <a:bodyPr/>
          <a:lstStyle/>
          <a:p>
            <a:endParaRPr lang="en-US"/>
          </a:p>
        </p:txBody>
      </p:sp>
      <p:sp>
        <p:nvSpPr>
          <p:cNvPr id="19495" name="Text Box 39"/>
          <p:cNvSpPr txBox="1">
            <a:spLocks noChangeArrowheads="1"/>
          </p:cNvSpPr>
          <p:nvPr/>
        </p:nvSpPr>
        <p:spPr bwMode="auto">
          <a:xfrm>
            <a:off x="3505200" y="2209800"/>
            <a:ext cx="3886200" cy="830997"/>
          </a:xfrm>
          <a:prstGeom prst="rect">
            <a:avLst/>
          </a:prstGeom>
          <a:noFill/>
          <a:ln w="9525">
            <a:noFill/>
            <a:miter lim="800000"/>
            <a:headEnd/>
            <a:tailEnd/>
          </a:ln>
          <a:effectLst/>
        </p:spPr>
        <p:txBody>
          <a:bodyPr wrap="square">
            <a:spAutoFit/>
          </a:bodyPr>
          <a:lstStyle/>
          <a:p>
            <a:r>
              <a:rPr lang="en-US" sz="2400" dirty="0" smtClean="0">
                <a:solidFill>
                  <a:srgbClr val="0E01B3"/>
                </a:solidFill>
              </a:rPr>
              <a:t>AC increases</a:t>
            </a:r>
            <a:endParaRPr lang="en-US" sz="2400" dirty="0">
              <a:solidFill>
                <a:srgbClr val="0E01B3"/>
              </a:solidFill>
            </a:endParaRPr>
          </a:p>
          <a:p>
            <a:r>
              <a:rPr lang="en-US" sz="2400" dirty="0">
                <a:solidFill>
                  <a:srgbClr val="0E01B3"/>
                </a:solidFill>
              </a:rPr>
              <a:t>monotonically with </a:t>
            </a:r>
            <a:r>
              <a:rPr lang="en-US" sz="2400" dirty="0" smtClean="0">
                <a:solidFill>
                  <a:srgbClr val="0E01B3"/>
                </a:solidFill>
              </a:rPr>
              <a:t>quality.</a:t>
            </a:r>
            <a:endParaRPr lang="en-US" sz="2400" dirty="0">
              <a:solidFill>
                <a:srgbClr val="0E01B3"/>
              </a:solidFill>
            </a:endParaRPr>
          </a:p>
        </p:txBody>
      </p:sp>
      <p:sp>
        <p:nvSpPr>
          <p:cNvPr id="19496" name="Line 40"/>
          <p:cNvSpPr>
            <a:spLocks noChangeShapeType="1"/>
          </p:cNvSpPr>
          <p:nvPr/>
        </p:nvSpPr>
        <p:spPr bwMode="auto">
          <a:xfrm flipH="1" flipV="1">
            <a:off x="1752600" y="2187575"/>
            <a:ext cx="1828800" cy="381000"/>
          </a:xfrm>
          <a:prstGeom prst="line">
            <a:avLst/>
          </a:prstGeom>
          <a:noFill/>
          <a:ln w="9525">
            <a:solidFill>
              <a:srgbClr val="FF0000"/>
            </a:solidFill>
            <a:round/>
            <a:headEnd/>
            <a:tailEnd type="triangle" w="med" len="med"/>
          </a:ln>
          <a:effectLst/>
        </p:spPr>
        <p:txBody>
          <a:bodyPr/>
          <a:lstStyle/>
          <a:p>
            <a:endParaRPr lang="en-US"/>
          </a:p>
        </p:txBody>
      </p:sp>
      <p:sp>
        <p:nvSpPr>
          <p:cNvPr id="33" name="Slide Number Placeholder 32"/>
          <p:cNvSpPr>
            <a:spLocks noGrp="1"/>
          </p:cNvSpPr>
          <p:nvPr>
            <p:ph type="sldNum" sz="quarter" idx="12"/>
          </p:nvPr>
        </p:nvSpPr>
        <p:spPr/>
        <p:txBody>
          <a:bodyPr/>
          <a:lstStyle/>
          <a:p>
            <a:fld id="{86CE80BD-4D3B-4FF2-B2A9-D19FBDF22204}" type="slidenum">
              <a:rPr lang="en-US" smtClean="0"/>
              <a:pPr/>
              <a:t>14</a:t>
            </a:fld>
            <a:endParaRPr lang="en-US"/>
          </a:p>
        </p:txBody>
      </p:sp>
      <p:sp>
        <p:nvSpPr>
          <p:cNvPr id="35" name="Footer Placeholder 3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9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9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95" grpId="0"/>
      <p:bldP spid="194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09600" y="304800"/>
            <a:ext cx="8305800" cy="1143000"/>
          </a:xfrm>
        </p:spPr>
        <p:txBody>
          <a:bodyPr>
            <a:normAutofit fontScale="90000"/>
          </a:bodyPr>
          <a:lstStyle/>
          <a:p>
            <a:r>
              <a:rPr lang="en-US" sz="4000" dirty="0">
                <a:solidFill>
                  <a:schemeClr val="tx1"/>
                </a:solidFill>
              </a:rPr>
              <a:t>Hospital </a:t>
            </a:r>
            <a:r>
              <a:rPr lang="en-US" sz="4000" dirty="0" smtClean="0">
                <a:solidFill>
                  <a:schemeClr val="tx1"/>
                </a:solidFill>
              </a:rPr>
              <a:t>Administrator’s Utility Maximization</a:t>
            </a:r>
            <a:endParaRPr lang="en-US" sz="4000" dirty="0">
              <a:solidFill>
                <a:schemeClr val="tx1"/>
              </a:solidFill>
            </a:endParaRPr>
          </a:p>
        </p:txBody>
      </p:sp>
      <p:sp>
        <p:nvSpPr>
          <p:cNvPr id="20483" name="Line 3"/>
          <p:cNvSpPr>
            <a:spLocks noChangeShapeType="1"/>
          </p:cNvSpPr>
          <p:nvPr/>
        </p:nvSpPr>
        <p:spPr bwMode="auto">
          <a:xfrm>
            <a:off x="1371600" y="1812925"/>
            <a:ext cx="0" cy="4343400"/>
          </a:xfrm>
          <a:prstGeom prst="line">
            <a:avLst/>
          </a:prstGeom>
          <a:noFill/>
          <a:ln w="31750">
            <a:solidFill>
              <a:schemeClr val="tx1"/>
            </a:solidFill>
            <a:round/>
            <a:headEnd/>
            <a:tailEnd/>
          </a:ln>
          <a:effectLst/>
        </p:spPr>
        <p:txBody>
          <a:bodyPr/>
          <a:lstStyle/>
          <a:p>
            <a:endParaRPr lang="en-US"/>
          </a:p>
        </p:txBody>
      </p:sp>
      <p:sp>
        <p:nvSpPr>
          <p:cNvPr id="20484" name="Line 4"/>
          <p:cNvSpPr>
            <a:spLocks noChangeShapeType="1"/>
          </p:cNvSpPr>
          <p:nvPr/>
        </p:nvSpPr>
        <p:spPr bwMode="auto">
          <a:xfrm>
            <a:off x="1371600" y="6156325"/>
            <a:ext cx="6324600" cy="0"/>
          </a:xfrm>
          <a:prstGeom prst="line">
            <a:avLst/>
          </a:prstGeom>
          <a:noFill/>
          <a:ln w="31750">
            <a:solidFill>
              <a:schemeClr val="tx1"/>
            </a:solidFill>
            <a:round/>
            <a:headEnd/>
            <a:tailEnd/>
          </a:ln>
          <a:effectLst/>
        </p:spPr>
        <p:txBody>
          <a:bodyPr/>
          <a:lstStyle/>
          <a:p>
            <a:endParaRPr lang="en-US"/>
          </a:p>
        </p:txBody>
      </p:sp>
      <p:sp>
        <p:nvSpPr>
          <p:cNvPr id="20485" name="Text Box 5"/>
          <p:cNvSpPr txBox="1">
            <a:spLocks noChangeArrowheads="1"/>
          </p:cNvSpPr>
          <p:nvPr/>
        </p:nvSpPr>
        <p:spPr bwMode="auto">
          <a:xfrm>
            <a:off x="457200" y="1752600"/>
            <a:ext cx="974947" cy="400110"/>
          </a:xfrm>
          <a:prstGeom prst="rect">
            <a:avLst/>
          </a:prstGeom>
          <a:noFill/>
          <a:ln w="9525">
            <a:noFill/>
            <a:miter lim="800000"/>
            <a:headEnd/>
            <a:tailEnd/>
          </a:ln>
          <a:effectLst/>
        </p:spPr>
        <p:txBody>
          <a:bodyPr wrap="none">
            <a:spAutoFit/>
          </a:bodyPr>
          <a:lstStyle/>
          <a:p>
            <a:r>
              <a:rPr lang="en-US" sz="2000" dirty="0" smtClean="0"/>
              <a:t>Quality</a:t>
            </a:r>
            <a:endParaRPr lang="en-US" sz="2000" dirty="0"/>
          </a:p>
        </p:txBody>
      </p:sp>
      <p:sp>
        <p:nvSpPr>
          <p:cNvPr id="20486" name="Text Box 6"/>
          <p:cNvSpPr txBox="1">
            <a:spLocks noChangeArrowheads="1"/>
          </p:cNvSpPr>
          <p:nvPr/>
        </p:nvSpPr>
        <p:spPr bwMode="auto">
          <a:xfrm>
            <a:off x="7621587" y="6080125"/>
            <a:ext cx="379413" cy="396875"/>
          </a:xfrm>
          <a:prstGeom prst="rect">
            <a:avLst/>
          </a:prstGeom>
          <a:noFill/>
          <a:ln w="9525">
            <a:noFill/>
            <a:miter lim="800000"/>
            <a:headEnd/>
            <a:tailEnd/>
          </a:ln>
          <a:effectLst/>
        </p:spPr>
        <p:txBody>
          <a:bodyPr wrap="none">
            <a:spAutoFit/>
          </a:bodyPr>
          <a:lstStyle/>
          <a:p>
            <a:r>
              <a:rPr lang="en-US" sz="2000" dirty="0"/>
              <a:t>M</a:t>
            </a:r>
          </a:p>
        </p:txBody>
      </p:sp>
      <p:sp>
        <p:nvSpPr>
          <p:cNvPr id="20488" name="Oval 8"/>
          <p:cNvSpPr>
            <a:spLocks noChangeArrowheads="1"/>
          </p:cNvSpPr>
          <p:nvPr/>
        </p:nvSpPr>
        <p:spPr bwMode="auto">
          <a:xfrm>
            <a:off x="3705225" y="60801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0490" name="Line 10"/>
          <p:cNvSpPr>
            <a:spLocks noChangeShapeType="1"/>
          </p:cNvSpPr>
          <p:nvPr/>
        </p:nvSpPr>
        <p:spPr bwMode="auto">
          <a:xfrm flipV="1">
            <a:off x="3733800" y="3717925"/>
            <a:ext cx="12700" cy="2438400"/>
          </a:xfrm>
          <a:prstGeom prst="line">
            <a:avLst/>
          </a:prstGeom>
          <a:noFill/>
          <a:ln w="9525">
            <a:solidFill>
              <a:schemeClr val="tx1"/>
            </a:solidFill>
            <a:prstDash val="dash"/>
            <a:round/>
            <a:headEnd/>
            <a:tailEnd/>
          </a:ln>
          <a:effectLst/>
        </p:spPr>
        <p:txBody>
          <a:bodyPr/>
          <a:lstStyle/>
          <a:p>
            <a:endParaRPr lang="en-US"/>
          </a:p>
        </p:txBody>
      </p:sp>
      <p:sp>
        <p:nvSpPr>
          <p:cNvPr id="20491" name="Line 11"/>
          <p:cNvSpPr>
            <a:spLocks noChangeShapeType="1"/>
          </p:cNvSpPr>
          <p:nvPr/>
        </p:nvSpPr>
        <p:spPr bwMode="auto">
          <a:xfrm flipH="1">
            <a:off x="1371600" y="3717925"/>
            <a:ext cx="2362200" cy="0"/>
          </a:xfrm>
          <a:prstGeom prst="line">
            <a:avLst/>
          </a:prstGeom>
          <a:noFill/>
          <a:ln w="9525">
            <a:solidFill>
              <a:schemeClr val="tx1"/>
            </a:solidFill>
            <a:prstDash val="dash"/>
            <a:round/>
            <a:headEnd/>
            <a:tailEnd/>
          </a:ln>
          <a:effectLst/>
        </p:spPr>
        <p:txBody>
          <a:bodyPr/>
          <a:lstStyle/>
          <a:p>
            <a:endParaRPr lang="en-US"/>
          </a:p>
        </p:txBody>
      </p:sp>
      <p:sp>
        <p:nvSpPr>
          <p:cNvPr id="20492" name="Text Box 12"/>
          <p:cNvSpPr txBox="1">
            <a:spLocks noChangeArrowheads="1"/>
          </p:cNvSpPr>
          <p:nvPr/>
        </p:nvSpPr>
        <p:spPr bwMode="auto">
          <a:xfrm>
            <a:off x="3521075" y="6080125"/>
            <a:ext cx="517525" cy="396875"/>
          </a:xfrm>
          <a:prstGeom prst="rect">
            <a:avLst/>
          </a:prstGeom>
          <a:noFill/>
          <a:ln w="9525">
            <a:noFill/>
            <a:miter lim="800000"/>
            <a:headEnd/>
            <a:tailEnd/>
          </a:ln>
          <a:effectLst/>
        </p:spPr>
        <p:txBody>
          <a:bodyPr wrap="none">
            <a:spAutoFit/>
          </a:bodyPr>
          <a:lstStyle/>
          <a:p>
            <a:r>
              <a:rPr lang="en-US" sz="2000" dirty="0"/>
              <a:t>M*</a:t>
            </a:r>
          </a:p>
        </p:txBody>
      </p:sp>
      <p:sp>
        <p:nvSpPr>
          <p:cNvPr id="20504" name="Oval 24"/>
          <p:cNvSpPr>
            <a:spLocks noChangeArrowheads="1"/>
          </p:cNvSpPr>
          <p:nvPr/>
        </p:nvSpPr>
        <p:spPr bwMode="auto">
          <a:xfrm>
            <a:off x="1336675" y="36734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0507" name="Text Box 27"/>
          <p:cNvSpPr txBox="1">
            <a:spLocks noChangeArrowheads="1"/>
          </p:cNvSpPr>
          <p:nvPr/>
        </p:nvSpPr>
        <p:spPr bwMode="auto">
          <a:xfrm>
            <a:off x="914400" y="3565525"/>
            <a:ext cx="533400" cy="396875"/>
          </a:xfrm>
          <a:prstGeom prst="rect">
            <a:avLst/>
          </a:prstGeom>
          <a:noFill/>
          <a:ln w="9525">
            <a:noFill/>
            <a:miter lim="800000"/>
            <a:headEnd/>
            <a:tailEnd/>
          </a:ln>
          <a:effectLst/>
        </p:spPr>
        <p:txBody>
          <a:bodyPr>
            <a:spAutoFit/>
          </a:bodyPr>
          <a:lstStyle/>
          <a:p>
            <a:r>
              <a:rPr lang="en-US" sz="2000" dirty="0"/>
              <a:t>q*</a:t>
            </a:r>
          </a:p>
        </p:txBody>
      </p:sp>
      <p:sp>
        <p:nvSpPr>
          <p:cNvPr id="20508" name="Freeform 28"/>
          <p:cNvSpPr>
            <a:spLocks/>
          </p:cNvSpPr>
          <p:nvPr/>
        </p:nvSpPr>
        <p:spPr bwMode="auto">
          <a:xfrm>
            <a:off x="1757363" y="3302000"/>
            <a:ext cx="2438400" cy="1739900"/>
          </a:xfrm>
          <a:custGeom>
            <a:avLst/>
            <a:gdLst/>
            <a:ahLst/>
            <a:cxnLst>
              <a:cxn ang="0">
                <a:pos x="960" y="1096"/>
              </a:cxn>
              <a:cxn ang="0">
                <a:pos x="1344" y="856"/>
              </a:cxn>
              <a:cxn ang="0">
                <a:pos x="1440" y="424"/>
              </a:cxn>
              <a:cxn ang="0">
                <a:pos x="768" y="40"/>
              </a:cxn>
              <a:cxn ang="0">
                <a:pos x="0" y="184"/>
              </a:cxn>
            </a:cxnLst>
            <a:rect l="0" t="0" r="r" b="b"/>
            <a:pathLst>
              <a:path w="1536" h="1096">
                <a:moveTo>
                  <a:pt x="960" y="1096"/>
                </a:moveTo>
                <a:cubicBezTo>
                  <a:pt x="1112" y="1032"/>
                  <a:pt x="1264" y="968"/>
                  <a:pt x="1344" y="856"/>
                </a:cubicBezTo>
                <a:cubicBezTo>
                  <a:pt x="1424" y="744"/>
                  <a:pt x="1536" y="560"/>
                  <a:pt x="1440" y="424"/>
                </a:cubicBezTo>
                <a:cubicBezTo>
                  <a:pt x="1344" y="288"/>
                  <a:pt x="1008" y="80"/>
                  <a:pt x="768" y="40"/>
                </a:cubicBezTo>
                <a:cubicBezTo>
                  <a:pt x="528" y="0"/>
                  <a:pt x="128" y="160"/>
                  <a:pt x="0" y="184"/>
                </a:cubicBezTo>
              </a:path>
            </a:pathLst>
          </a:custGeom>
          <a:noFill/>
          <a:ln w="38100" cmpd="sng">
            <a:solidFill>
              <a:srgbClr val="FF0000"/>
            </a:solidFill>
            <a:round/>
            <a:headEnd/>
            <a:tailEnd/>
          </a:ln>
          <a:effectLst/>
        </p:spPr>
        <p:txBody>
          <a:bodyPr/>
          <a:lstStyle/>
          <a:p>
            <a:endParaRPr lang="en-US"/>
          </a:p>
        </p:txBody>
      </p:sp>
      <p:sp>
        <p:nvSpPr>
          <p:cNvPr id="20509" name="Freeform 29"/>
          <p:cNvSpPr>
            <a:spLocks/>
          </p:cNvSpPr>
          <p:nvPr/>
        </p:nvSpPr>
        <p:spPr bwMode="auto">
          <a:xfrm>
            <a:off x="2133600" y="2955925"/>
            <a:ext cx="3581400" cy="1981200"/>
          </a:xfrm>
          <a:custGeom>
            <a:avLst/>
            <a:gdLst/>
            <a:ahLst/>
            <a:cxnLst>
              <a:cxn ang="0">
                <a:pos x="0" y="0"/>
              </a:cxn>
              <a:cxn ang="0">
                <a:pos x="528" y="960"/>
              </a:cxn>
              <a:cxn ang="0">
                <a:pos x="2256" y="1248"/>
              </a:cxn>
            </a:cxnLst>
            <a:rect l="0" t="0" r="r" b="b"/>
            <a:pathLst>
              <a:path w="2256" h="1248">
                <a:moveTo>
                  <a:pt x="0" y="0"/>
                </a:moveTo>
                <a:cubicBezTo>
                  <a:pt x="76" y="376"/>
                  <a:pt x="152" y="752"/>
                  <a:pt x="528" y="960"/>
                </a:cubicBezTo>
                <a:cubicBezTo>
                  <a:pt x="904" y="1168"/>
                  <a:pt x="1960" y="1200"/>
                  <a:pt x="2256" y="1248"/>
                </a:cubicBezTo>
              </a:path>
            </a:pathLst>
          </a:custGeom>
          <a:noFill/>
          <a:ln w="28575" cmpd="sng">
            <a:solidFill>
              <a:srgbClr val="002060"/>
            </a:solidFill>
            <a:round/>
            <a:headEnd/>
            <a:tailEnd/>
          </a:ln>
          <a:effectLst/>
        </p:spPr>
        <p:txBody>
          <a:bodyPr/>
          <a:lstStyle/>
          <a:p>
            <a:endParaRPr lang="en-US"/>
          </a:p>
        </p:txBody>
      </p:sp>
      <p:sp>
        <p:nvSpPr>
          <p:cNvPr id="20510" name="Freeform 30"/>
          <p:cNvSpPr>
            <a:spLocks/>
          </p:cNvSpPr>
          <p:nvPr/>
        </p:nvSpPr>
        <p:spPr bwMode="auto">
          <a:xfrm>
            <a:off x="2895600" y="2270125"/>
            <a:ext cx="2971800" cy="1981200"/>
          </a:xfrm>
          <a:custGeom>
            <a:avLst/>
            <a:gdLst/>
            <a:ahLst/>
            <a:cxnLst>
              <a:cxn ang="0">
                <a:pos x="0" y="0"/>
              </a:cxn>
              <a:cxn ang="0">
                <a:pos x="576" y="912"/>
              </a:cxn>
              <a:cxn ang="0">
                <a:pos x="1872" y="1248"/>
              </a:cxn>
            </a:cxnLst>
            <a:rect l="0" t="0" r="r" b="b"/>
            <a:pathLst>
              <a:path w="1872" h="1248">
                <a:moveTo>
                  <a:pt x="0" y="0"/>
                </a:moveTo>
                <a:cubicBezTo>
                  <a:pt x="132" y="352"/>
                  <a:pt x="264" y="704"/>
                  <a:pt x="576" y="912"/>
                </a:cubicBezTo>
                <a:cubicBezTo>
                  <a:pt x="888" y="1120"/>
                  <a:pt x="1380" y="1184"/>
                  <a:pt x="1872" y="1248"/>
                </a:cubicBezTo>
              </a:path>
            </a:pathLst>
          </a:custGeom>
          <a:noFill/>
          <a:ln w="38100" cmpd="sng">
            <a:solidFill>
              <a:srgbClr val="0E01B3"/>
            </a:solidFill>
            <a:round/>
            <a:headEnd/>
            <a:tailEnd/>
          </a:ln>
          <a:effectLst/>
        </p:spPr>
        <p:txBody>
          <a:bodyPr/>
          <a:lstStyle/>
          <a:p>
            <a:endParaRPr lang="en-US"/>
          </a:p>
        </p:txBody>
      </p:sp>
      <p:sp>
        <p:nvSpPr>
          <p:cNvPr id="20511" name="Oval 31"/>
          <p:cNvSpPr>
            <a:spLocks noChangeArrowheads="1"/>
          </p:cNvSpPr>
          <p:nvPr/>
        </p:nvSpPr>
        <p:spPr bwMode="auto">
          <a:xfrm>
            <a:off x="3708400" y="36671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0512" name="Text Box 32"/>
          <p:cNvSpPr txBox="1">
            <a:spLocks noChangeArrowheads="1"/>
          </p:cNvSpPr>
          <p:nvPr/>
        </p:nvSpPr>
        <p:spPr bwMode="auto">
          <a:xfrm>
            <a:off x="5699125" y="4714875"/>
            <a:ext cx="441325" cy="396875"/>
          </a:xfrm>
          <a:prstGeom prst="rect">
            <a:avLst/>
          </a:prstGeom>
          <a:noFill/>
          <a:ln w="9525">
            <a:noFill/>
            <a:miter lim="800000"/>
            <a:headEnd/>
            <a:tailEnd/>
          </a:ln>
          <a:effectLst/>
        </p:spPr>
        <p:txBody>
          <a:bodyPr wrap="none">
            <a:spAutoFit/>
          </a:bodyPr>
          <a:lstStyle/>
          <a:p>
            <a:r>
              <a:rPr lang="en-US" sz="2000"/>
              <a:t>U</a:t>
            </a:r>
            <a:r>
              <a:rPr lang="en-US" sz="2000" baseline="-25000"/>
              <a:t>0</a:t>
            </a:r>
            <a:endParaRPr lang="en-US" sz="2000"/>
          </a:p>
        </p:txBody>
      </p:sp>
      <p:sp>
        <p:nvSpPr>
          <p:cNvPr id="20513" name="Text Box 33"/>
          <p:cNvSpPr txBox="1">
            <a:spLocks noChangeArrowheads="1"/>
          </p:cNvSpPr>
          <p:nvPr/>
        </p:nvSpPr>
        <p:spPr bwMode="auto">
          <a:xfrm>
            <a:off x="5927725" y="4029075"/>
            <a:ext cx="441325" cy="396875"/>
          </a:xfrm>
          <a:prstGeom prst="rect">
            <a:avLst/>
          </a:prstGeom>
          <a:noFill/>
          <a:ln w="9525">
            <a:noFill/>
            <a:miter lim="800000"/>
            <a:headEnd/>
            <a:tailEnd/>
          </a:ln>
          <a:effectLst/>
        </p:spPr>
        <p:txBody>
          <a:bodyPr wrap="none">
            <a:spAutoFit/>
          </a:bodyPr>
          <a:lstStyle/>
          <a:p>
            <a:r>
              <a:rPr lang="en-US" sz="2000"/>
              <a:t>U</a:t>
            </a:r>
            <a:r>
              <a:rPr lang="en-US" sz="2000" baseline="-25000"/>
              <a:t>1</a:t>
            </a:r>
            <a:endParaRPr lang="en-US" sz="2000"/>
          </a:p>
        </p:txBody>
      </p:sp>
      <p:sp>
        <p:nvSpPr>
          <p:cNvPr id="20517" name="Line 37"/>
          <p:cNvSpPr>
            <a:spLocks noChangeShapeType="1"/>
          </p:cNvSpPr>
          <p:nvPr/>
        </p:nvSpPr>
        <p:spPr bwMode="auto">
          <a:xfrm>
            <a:off x="4038600" y="4479925"/>
            <a:ext cx="1600200" cy="1219200"/>
          </a:xfrm>
          <a:prstGeom prst="line">
            <a:avLst/>
          </a:prstGeom>
          <a:noFill/>
          <a:ln w="9525">
            <a:solidFill>
              <a:schemeClr val="tx1"/>
            </a:solidFill>
            <a:round/>
            <a:headEnd type="triangle" w="med" len="med"/>
            <a:tailEnd/>
          </a:ln>
          <a:effectLst/>
        </p:spPr>
        <p:txBody>
          <a:bodyPr/>
          <a:lstStyle/>
          <a:p>
            <a:endParaRPr lang="en-US"/>
          </a:p>
        </p:txBody>
      </p:sp>
      <p:sp>
        <p:nvSpPr>
          <p:cNvPr id="20518" name="Text Box 38"/>
          <p:cNvSpPr txBox="1">
            <a:spLocks noChangeArrowheads="1"/>
          </p:cNvSpPr>
          <p:nvPr/>
        </p:nvSpPr>
        <p:spPr bwMode="auto">
          <a:xfrm>
            <a:off x="5775325" y="5476875"/>
            <a:ext cx="2819170" cy="400110"/>
          </a:xfrm>
          <a:prstGeom prst="rect">
            <a:avLst/>
          </a:prstGeom>
          <a:noFill/>
          <a:ln w="9525">
            <a:noFill/>
            <a:miter lim="800000"/>
            <a:headEnd/>
            <a:tailEnd/>
          </a:ln>
          <a:effectLst/>
        </p:spPr>
        <p:txBody>
          <a:bodyPr wrap="none">
            <a:spAutoFit/>
          </a:bodyPr>
          <a:lstStyle/>
          <a:p>
            <a:r>
              <a:rPr lang="en-US" sz="2000" dirty="0" smtClean="0">
                <a:solidFill>
                  <a:srgbClr val="FF0000"/>
                </a:solidFill>
              </a:rPr>
              <a:t>Quality-Quantity Frontier</a:t>
            </a:r>
            <a:endParaRPr lang="en-US" sz="2000" dirty="0">
              <a:solidFill>
                <a:srgbClr val="FF0000"/>
              </a:solidFill>
            </a:endParaRPr>
          </a:p>
        </p:txBody>
      </p:sp>
      <p:sp>
        <p:nvSpPr>
          <p:cNvPr id="26" name="Slide Number Placeholder 25"/>
          <p:cNvSpPr>
            <a:spLocks noGrp="1"/>
          </p:cNvSpPr>
          <p:nvPr>
            <p:ph type="sldNum" sz="quarter" idx="12"/>
          </p:nvPr>
        </p:nvSpPr>
        <p:spPr/>
        <p:txBody>
          <a:bodyPr/>
          <a:lstStyle/>
          <a:p>
            <a:fld id="{86CE80BD-4D3B-4FF2-B2A9-D19FBDF22204}" type="slidenum">
              <a:rPr lang="en-US" smtClean="0"/>
              <a:pPr/>
              <a:t>15</a:t>
            </a:fld>
            <a:endParaRPr lang="en-US"/>
          </a:p>
        </p:txBody>
      </p:sp>
      <p:sp>
        <p:nvSpPr>
          <p:cNvPr id="27" name="Footer Placeholder 26"/>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0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5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5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5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5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50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50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49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49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49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04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animBg="1"/>
      <p:bldP spid="20490" grpId="0" animBg="1"/>
      <p:bldP spid="20491" grpId="0" animBg="1"/>
      <p:bldP spid="20492" grpId="0"/>
      <p:bldP spid="20504" grpId="0" animBg="1"/>
      <p:bldP spid="20507" grpId="0"/>
      <p:bldP spid="20509" grpId="0" animBg="1"/>
      <p:bldP spid="20510" grpId="0" animBg="1"/>
      <p:bldP spid="20511" grpId="0" animBg="1"/>
      <p:bldP spid="20512" grpId="0"/>
      <p:bldP spid="205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381000" y="228600"/>
            <a:ext cx="8915400" cy="1219200"/>
          </a:xfrm>
        </p:spPr>
        <p:txBody>
          <a:bodyPr>
            <a:normAutofit fontScale="90000"/>
          </a:bodyPr>
          <a:lstStyle/>
          <a:p>
            <a:pPr eaLnBrk="1" hangingPunct="1"/>
            <a:r>
              <a:rPr lang="en-US" sz="4400" dirty="0" smtClean="0">
                <a:solidFill>
                  <a:srgbClr val="FF0000"/>
                </a:solidFill>
                <a:ea typeface="ヒラギノ角ゴ Pro W3" pitchFamily="-65" charset="-128"/>
              </a:rPr>
              <a:t>II. </a:t>
            </a:r>
            <a:r>
              <a:rPr lang="en-US" sz="4400" dirty="0" smtClean="0">
                <a:solidFill>
                  <a:schemeClr val="tx1"/>
                </a:solidFill>
                <a:ea typeface="ヒラギノ角ゴ Pro W3" pitchFamily="-65" charset="-128"/>
              </a:rPr>
              <a:t>The </a:t>
            </a:r>
            <a:r>
              <a:rPr lang="en-US" sz="4400" dirty="0" smtClean="0">
                <a:solidFill>
                  <a:srgbClr val="0E01B3"/>
                </a:solidFill>
                <a:ea typeface="ヒラギノ角ゴ Pro W3" pitchFamily="-65" charset="-128"/>
              </a:rPr>
              <a:t>Profit-Deviating Nonprofit </a:t>
            </a:r>
            <a:r>
              <a:rPr lang="en-US" sz="4400" dirty="0" smtClean="0">
                <a:solidFill>
                  <a:schemeClr val="tx1"/>
                </a:solidFill>
                <a:ea typeface="ヒラギノ角ゴ Pro W3" pitchFamily="-65" charset="-128"/>
              </a:rPr>
              <a:t>Hospital</a:t>
            </a:r>
          </a:p>
        </p:txBody>
      </p:sp>
      <p:sp>
        <p:nvSpPr>
          <p:cNvPr id="37891" name="Content Placeholder 2"/>
          <p:cNvSpPr>
            <a:spLocks noGrp="1"/>
          </p:cNvSpPr>
          <p:nvPr>
            <p:ph idx="1"/>
          </p:nvPr>
        </p:nvSpPr>
        <p:spPr>
          <a:xfrm>
            <a:off x="609600" y="1371600"/>
            <a:ext cx="7924800" cy="5410200"/>
          </a:xfrm>
        </p:spPr>
        <p:txBody>
          <a:bodyPr>
            <a:normAutofit lnSpcReduction="10000"/>
          </a:bodyPr>
          <a:lstStyle/>
          <a:p>
            <a:pPr eaLnBrk="1" hangingPunct="1"/>
            <a:r>
              <a:rPr lang="en-US" dirty="0" err="1" smtClean="0">
                <a:solidFill>
                  <a:srgbClr val="0E01B3"/>
                </a:solidFill>
                <a:latin typeface="+mj-lt"/>
                <a:ea typeface="ヒラギノ角ゴ Pro W3" pitchFamily="-65" charset="-128"/>
              </a:rPr>
              <a:t>Lakdawalla</a:t>
            </a:r>
            <a:r>
              <a:rPr lang="en-US" dirty="0" smtClean="0">
                <a:solidFill>
                  <a:srgbClr val="0E01B3"/>
                </a:solidFill>
                <a:latin typeface="+mj-lt"/>
                <a:ea typeface="ヒラギノ角ゴ Pro W3" pitchFamily="-65" charset="-128"/>
              </a:rPr>
              <a:t> and </a:t>
            </a:r>
            <a:r>
              <a:rPr lang="en-US" dirty="0" err="1" smtClean="0">
                <a:solidFill>
                  <a:srgbClr val="0E01B3"/>
                </a:solidFill>
                <a:latin typeface="+mj-lt"/>
                <a:ea typeface="ヒラギノ角ゴ Pro W3" pitchFamily="-65" charset="-128"/>
              </a:rPr>
              <a:t>Philipson</a:t>
            </a:r>
            <a:r>
              <a:rPr lang="en-US" dirty="0" smtClean="0">
                <a:solidFill>
                  <a:srgbClr val="0E01B3"/>
                </a:solidFill>
                <a:latin typeface="+mj-lt"/>
                <a:ea typeface="ヒラギノ角ゴ Pro W3" pitchFamily="-65" charset="-128"/>
              </a:rPr>
              <a:t> </a:t>
            </a:r>
            <a:r>
              <a:rPr lang="en-US" dirty="0" smtClean="0">
                <a:solidFill>
                  <a:schemeClr val="tx1"/>
                </a:solidFill>
                <a:latin typeface="+mj-lt"/>
                <a:ea typeface="ヒラギノ角ゴ Pro W3" pitchFamily="-65" charset="-128"/>
              </a:rPr>
              <a:t>(2006) view the nonprofit as a </a:t>
            </a:r>
            <a:r>
              <a:rPr lang="en-US" dirty="0" smtClean="0">
                <a:solidFill>
                  <a:srgbClr val="FF0000"/>
                </a:solidFill>
                <a:latin typeface="+mj-lt"/>
                <a:ea typeface="ヒラギノ角ゴ Pro W3" pitchFamily="-65" charset="-128"/>
              </a:rPr>
              <a:t>mix of altruism and profit motives:</a:t>
            </a:r>
          </a:p>
          <a:p>
            <a:pPr lvl="1"/>
            <a:r>
              <a:rPr lang="en-US" sz="2200" dirty="0" smtClean="0">
                <a:solidFill>
                  <a:schemeClr val="tx1"/>
                </a:solidFill>
                <a:latin typeface="+mj-lt"/>
                <a:ea typeface="ヒラギノ角ゴ Pro W3" pitchFamily="-65" charset="-128"/>
              </a:rPr>
              <a:t>Altruistic firms can be analyzed as if they were </a:t>
            </a:r>
            <a:r>
              <a:rPr lang="en-US" sz="2200" i="1" dirty="0" smtClean="0">
                <a:solidFill>
                  <a:srgbClr val="0E01B3"/>
                </a:solidFill>
                <a:latin typeface="+mj-lt"/>
                <a:ea typeface="ヒラギノ角ゴ Pro W3" pitchFamily="-65" charset="-128"/>
              </a:rPr>
              <a:t>pure profit-</a:t>
            </a:r>
            <a:r>
              <a:rPr lang="en-US" sz="2200" i="1" dirty="0" err="1" smtClean="0">
                <a:solidFill>
                  <a:srgbClr val="0E01B3"/>
                </a:solidFill>
                <a:latin typeface="+mj-lt"/>
                <a:ea typeface="ヒラギノ角ゴ Pro W3" pitchFamily="-65" charset="-128"/>
              </a:rPr>
              <a:t>maximizers</a:t>
            </a:r>
            <a:r>
              <a:rPr lang="en-US" sz="2200" i="1" dirty="0" smtClean="0">
                <a:solidFill>
                  <a:srgbClr val="0E01B3"/>
                </a:solidFill>
                <a:latin typeface="+mj-lt"/>
                <a:ea typeface="ヒラギノ角ゴ Pro W3" pitchFamily="-65" charset="-128"/>
              </a:rPr>
              <a:t> with a cost advantage</a:t>
            </a:r>
            <a:r>
              <a:rPr lang="en-US" sz="2200" dirty="0" smtClean="0">
                <a:solidFill>
                  <a:schemeClr val="tx1"/>
                </a:solidFill>
                <a:latin typeface="+mj-lt"/>
                <a:ea typeface="ヒラギノ角ゴ Pro W3" pitchFamily="-65" charset="-128"/>
              </a:rPr>
              <a:t>.</a:t>
            </a:r>
          </a:p>
          <a:p>
            <a:pPr lvl="1"/>
            <a:r>
              <a:rPr lang="en-US" sz="2200" dirty="0" smtClean="0">
                <a:solidFill>
                  <a:srgbClr val="00823B"/>
                </a:solidFill>
                <a:latin typeface="+mj-lt"/>
                <a:ea typeface="ヒラギノ角ゴ Pro W3" pitchFamily="-65" charset="-128"/>
              </a:rPr>
              <a:t>For-profit</a:t>
            </a:r>
            <a:r>
              <a:rPr lang="en-US" sz="2200" dirty="0" smtClean="0">
                <a:solidFill>
                  <a:schemeClr val="tx1"/>
                </a:solidFill>
                <a:latin typeface="+mj-lt"/>
                <a:ea typeface="ヒラギノ角ゴ Pro W3" pitchFamily="-65" charset="-128"/>
              </a:rPr>
              <a:t> firms are the </a:t>
            </a:r>
            <a:r>
              <a:rPr lang="en-US" sz="2200" dirty="0" smtClean="0">
                <a:solidFill>
                  <a:srgbClr val="00823B"/>
                </a:solidFill>
                <a:latin typeface="+mj-lt"/>
                <a:ea typeface="ヒラギノ角ゴ Pro W3" pitchFamily="-65" charset="-128"/>
              </a:rPr>
              <a:t>“marginal ones”</a:t>
            </a:r>
            <a:r>
              <a:rPr lang="en-US" sz="2200" dirty="0" smtClean="0">
                <a:solidFill>
                  <a:schemeClr val="tx1"/>
                </a:solidFill>
                <a:latin typeface="+mj-lt"/>
                <a:ea typeface="ヒラギノ角ゴ Pro W3" pitchFamily="-65" charset="-128"/>
              </a:rPr>
              <a:t> responding to changes in regulatory and market conditions.</a:t>
            </a:r>
          </a:p>
          <a:p>
            <a:pPr>
              <a:spcBef>
                <a:spcPts val="1200"/>
              </a:spcBef>
            </a:pPr>
            <a:r>
              <a:rPr lang="en-US" dirty="0" smtClean="0">
                <a:solidFill>
                  <a:schemeClr val="tx1"/>
                </a:solidFill>
                <a:latin typeface="+mj-lt"/>
                <a:ea typeface="ヒラギノ角ゴ Pro W3" pitchFamily="-65" charset="-128"/>
              </a:rPr>
              <a:t>Hospital’s objective: </a:t>
            </a:r>
            <a:r>
              <a:rPr lang="en-US" dirty="0" smtClean="0">
                <a:solidFill>
                  <a:srgbClr val="0E01B3"/>
                </a:solidFill>
                <a:latin typeface="+mj-lt"/>
                <a:ea typeface="ヒラギノ角ゴ Pro W3" pitchFamily="-65" charset="-128"/>
              </a:rPr>
              <a:t>Max U = U(q, </a:t>
            </a:r>
            <a:r>
              <a:rPr lang="el-GR" dirty="0" smtClean="0">
                <a:solidFill>
                  <a:srgbClr val="0E01B3"/>
                </a:solidFill>
                <a:latin typeface="+mj-lt"/>
                <a:ea typeface="ヒラギノ角ゴ Pro W3" pitchFamily="-65" charset="-128"/>
              </a:rPr>
              <a:t>π</a:t>
            </a:r>
            <a:r>
              <a:rPr lang="en-US" dirty="0" smtClean="0">
                <a:solidFill>
                  <a:srgbClr val="0E01B3"/>
                </a:solidFill>
                <a:latin typeface="+mj-lt"/>
                <a:ea typeface="ヒラギノ角ゴ Pro W3" pitchFamily="-65" charset="-128"/>
              </a:rPr>
              <a:t>)</a:t>
            </a:r>
          </a:p>
          <a:p>
            <a:pPr lvl="1"/>
            <a:r>
              <a:rPr lang="en-US" sz="2400" dirty="0" smtClean="0">
                <a:solidFill>
                  <a:srgbClr val="0E01B3"/>
                </a:solidFill>
                <a:latin typeface="+mj-lt"/>
                <a:ea typeface="ヒラギノ角ゴ Pro W3" pitchFamily="-65" charset="-128"/>
              </a:rPr>
              <a:t>Nonprofit</a:t>
            </a:r>
            <a:r>
              <a:rPr lang="en-US" sz="2400" dirty="0" smtClean="0">
                <a:solidFill>
                  <a:schemeClr val="tx1"/>
                </a:solidFill>
                <a:latin typeface="+mj-lt"/>
                <a:ea typeface="ヒラギノ角ゴ Pro W3" pitchFamily="-65" charset="-128"/>
              </a:rPr>
              <a:t>’s profit: </a:t>
            </a:r>
            <a:r>
              <a:rPr lang="el-GR" dirty="0" smtClean="0">
                <a:ea typeface="ヒラギノ角ゴ Pro W3" pitchFamily="-65" charset="-128"/>
              </a:rPr>
              <a:t>π</a:t>
            </a:r>
            <a:r>
              <a:rPr lang="en-US" sz="2400" baseline="30000" dirty="0" smtClean="0">
                <a:solidFill>
                  <a:schemeClr val="tx1"/>
                </a:solidFill>
                <a:latin typeface="+mj-lt"/>
                <a:ea typeface="ヒラギノ角ゴ Pro W3" pitchFamily="-65" charset="-128"/>
              </a:rPr>
              <a:t>N</a:t>
            </a:r>
            <a:r>
              <a:rPr lang="en-US" sz="2400" dirty="0" smtClean="0">
                <a:solidFill>
                  <a:schemeClr val="tx1"/>
                </a:solidFill>
                <a:latin typeface="+mj-lt"/>
                <a:ea typeface="ヒラギノ角ゴ Pro W3" pitchFamily="-65" charset="-128"/>
              </a:rPr>
              <a:t> = </a:t>
            </a:r>
            <a:r>
              <a:rPr lang="el-GR" sz="2400" dirty="0" smtClean="0">
                <a:ea typeface="ヒラギノ角ゴ Pro W3" pitchFamily="-65" charset="-128"/>
              </a:rPr>
              <a:t>π</a:t>
            </a:r>
            <a:r>
              <a:rPr lang="en-US" sz="2400" baseline="-25000" dirty="0" smtClean="0">
                <a:solidFill>
                  <a:schemeClr val="tx1"/>
                </a:solidFill>
                <a:latin typeface="+mj-lt"/>
                <a:ea typeface="ヒラギノ角ゴ Pro W3" pitchFamily="-65" charset="-128"/>
              </a:rPr>
              <a:t>S</a:t>
            </a:r>
            <a:r>
              <a:rPr lang="en-US" sz="2400" dirty="0" smtClean="0">
                <a:solidFill>
                  <a:schemeClr val="tx1"/>
                </a:solidFill>
                <a:latin typeface="+mj-lt"/>
                <a:ea typeface="ヒラギノ角ゴ Pro W3" pitchFamily="-65" charset="-128"/>
              </a:rPr>
              <a:t> + D </a:t>
            </a:r>
            <a:endParaRPr lang="en-US" sz="2400" dirty="0" smtClean="0">
              <a:solidFill>
                <a:srgbClr val="00B050"/>
              </a:solidFill>
              <a:latin typeface="+mj-lt"/>
              <a:ea typeface="ヒラギノ角ゴ Pro W3" pitchFamily="-65" charset="-128"/>
            </a:endParaRPr>
          </a:p>
          <a:p>
            <a:pPr lvl="1"/>
            <a:r>
              <a:rPr lang="en-US" sz="2400" dirty="0" smtClean="0">
                <a:solidFill>
                  <a:srgbClr val="0E01B3"/>
                </a:solidFill>
                <a:latin typeface="+mj-lt"/>
                <a:ea typeface="ヒラギノ角ゴ Pro W3" pitchFamily="-65" charset="-128"/>
              </a:rPr>
              <a:t>For-profit</a:t>
            </a:r>
            <a:r>
              <a:rPr lang="en-US" sz="2400" dirty="0" smtClean="0">
                <a:solidFill>
                  <a:schemeClr val="tx1"/>
                </a:solidFill>
                <a:latin typeface="+mj-lt"/>
                <a:ea typeface="ヒラギノ角ゴ Pro W3" pitchFamily="-65" charset="-128"/>
              </a:rPr>
              <a:t>’s profit: </a:t>
            </a:r>
            <a:r>
              <a:rPr lang="el-GR" sz="2400" dirty="0" smtClean="0">
                <a:ea typeface="ヒラギノ角ゴ Pro W3" pitchFamily="-65" charset="-128"/>
              </a:rPr>
              <a:t>π</a:t>
            </a:r>
            <a:r>
              <a:rPr lang="en-US" sz="2400" baseline="30000" dirty="0" smtClean="0">
                <a:solidFill>
                  <a:schemeClr val="tx1"/>
                </a:solidFill>
                <a:latin typeface="+mj-lt"/>
                <a:ea typeface="ヒラギノ角ゴ Pro W3" pitchFamily="-65" charset="-128"/>
              </a:rPr>
              <a:t>F</a:t>
            </a:r>
          </a:p>
          <a:p>
            <a:pPr>
              <a:spcBef>
                <a:spcPts val="1200"/>
              </a:spcBef>
            </a:pPr>
            <a:r>
              <a:rPr lang="en-US" dirty="0" smtClean="0">
                <a:solidFill>
                  <a:srgbClr val="990099"/>
                </a:solidFill>
                <a:latin typeface="+mj-lt"/>
                <a:ea typeface="ヒラギノ角ゴ Pro W3" pitchFamily="-65" charset="-128"/>
              </a:rPr>
              <a:t>Reservation utility </a:t>
            </a:r>
            <a:r>
              <a:rPr lang="en-US" dirty="0" smtClean="0">
                <a:solidFill>
                  <a:schemeClr val="tx1"/>
                </a:solidFill>
                <a:latin typeface="+mj-lt"/>
                <a:ea typeface="ヒラギノ角ゴ Pro W3" pitchFamily="-65" charset="-128"/>
              </a:rPr>
              <a:t>(minimum required utility):  </a:t>
            </a:r>
            <a:r>
              <a:rPr lang="en-US" dirty="0" smtClean="0">
                <a:solidFill>
                  <a:srgbClr val="990099"/>
                </a:solidFill>
                <a:latin typeface="+mj-lt"/>
                <a:ea typeface="ヒラギノ角ゴ Pro W3" pitchFamily="-65" charset="-128"/>
              </a:rPr>
              <a:t>U*=U(0,0).</a:t>
            </a:r>
          </a:p>
          <a:p>
            <a:pPr>
              <a:spcBef>
                <a:spcPts val="1200"/>
              </a:spcBef>
            </a:pPr>
            <a:r>
              <a:rPr lang="en-US" dirty="0" smtClean="0">
                <a:solidFill>
                  <a:srgbClr val="990099"/>
                </a:solidFill>
                <a:latin typeface="+mj-lt"/>
                <a:ea typeface="ヒラギノ角ゴ Pro W3" pitchFamily="-65" charset="-128"/>
              </a:rPr>
              <a:t>Operating constraints:</a:t>
            </a:r>
          </a:p>
          <a:p>
            <a:pPr lvl="1"/>
            <a:r>
              <a:rPr lang="en-US" sz="2400" dirty="0" smtClean="0">
                <a:solidFill>
                  <a:schemeClr val="tx1"/>
                </a:solidFill>
                <a:latin typeface="+mj-lt"/>
                <a:ea typeface="ヒラギノ角ゴ Pro W3" pitchFamily="-65" charset="-128"/>
              </a:rPr>
              <a:t>For-profit:_________</a:t>
            </a:r>
            <a:endParaRPr lang="en-US" sz="2400" dirty="0" smtClean="0">
              <a:solidFill>
                <a:srgbClr val="0E01B3"/>
              </a:solidFill>
              <a:latin typeface="+mj-lt"/>
              <a:ea typeface="ヒラギノ角ゴ Pro W3" pitchFamily="-65" charset="-128"/>
            </a:endParaRPr>
          </a:p>
          <a:p>
            <a:pPr lvl="1"/>
            <a:r>
              <a:rPr lang="en-US" sz="2400" dirty="0" smtClean="0">
                <a:solidFill>
                  <a:schemeClr val="tx1"/>
                </a:solidFill>
                <a:latin typeface="+mj-lt"/>
                <a:ea typeface="ヒラギノ角ゴ Pro W3" pitchFamily="-65" charset="-128"/>
              </a:rPr>
              <a:t>Profit-deviating nonprofit: </a:t>
            </a:r>
            <a:r>
              <a:rPr lang="en-US" dirty="0" smtClean="0">
                <a:ea typeface="ヒラギノ角ゴ Pro W3" pitchFamily="-65" charset="-128"/>
              </a:rPr>
              <a:t>_________</a:t>
            </a:r>
            <a:endParaRPr lang="en-US" sz="2400" dirty="0" smtClean="0">
              <a:solidFill>
                <a:srgbClr val="0E01B3"/>
              </a:solidFill>
              <a:latin typeface="+mj-lt"/>
              <a:ea typeface="ヒラギノ角ゴ Pro W3" pitchFamily="-65" charset="-128"/>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16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789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789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7891">
                                            <p:txEl>
                                              <p:pRg st="8" end="8"/>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789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81000"/>
            <a:ext cx="8364120" cy="1447800"/>
          </a:xfrm>
        </p:spPr>
        <p:txBody>
          <a:bodyPr>
            <a:normAutofit/>
          </a:bodyPr>
          <a:lstStyle/>
          <a:p>
            <a:r>
              <a:rPr lang="en-US" dirty="0" smtClean="0">
                <a:solidFill>
                  <a:schemeClr val="tx1"/>
                </a:solidFill>
              </a:rPr>
              <a:t>“Traditional” Market Model: </a:t>
            </a:r>
            <a:br>
              <a:rPr lang="en-US" dirty="0" smtClean="0">
                <a:solidFill>
                  <a:schemeClr val="tx1"/>
                </a:solidFill>
              </a:rPr>
            </a:br>
            <a:r>
              <a:rPr lang="en-US" dirty="0" smtClean="0">
                <a:solidFill>
                  <a:srgbClr val="0E01B3"/>
                </a:solidFill>
              </a:rPr>
              <a:t>Entry Condition</a:t>
            </a:r>
            <a:endParaRPr lang="en-US" dirty="0">
              <a:solidFill>
                <a:srgbClr val="0E01B3"/>
              </a:solidFill>
            </a:endParaRPr>
          </a:p>
        </p:txBody>
      </p:sp>
      <p:cxnSp>
        <p:nvCxnSpPr>
          <p:cNvPr id="7" name="Straight Connector 6"/>
          <p:cNvCxnSpPr/>
          <p:nvPr/>
        </p:nvCxnSpPr>
        <p:spPr>
          <a:xfrm>
            <a:off x="1143000" y="2362200"/>
            <a:ext cx="0" cy="3429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143000" y="5791200"/>
            <a:ext cx="34290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953000" y="2362200"/>
            <a:ext cx="0" cy="3429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953000" y="5791200"/>
            <a:ext cx="34290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57800" y="2514600"/>
            <a:ext cx="2438400" cy="2895600"/>
          </a:xfrm>
          <a:prstGeom prst="line">
            <a:avLst/>
          </a:prstGeom>
          <a:ln w="34925">
            <a:solidFill>
              <a:srgbClr val="0E01B3"/>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257800" y="2362200"/>
            <a:ext cx="2133600" cy="2971800"/>
          </a:xfrm>
          <a:prstGeom prst="line">
            <a:avLst/>
          </a:prstGeom>
          <a:ln w="34925">
            <a:solidFill>
              <a:srgbClr val="0E01B3"/>
            </a:solidFill>
          </a:ln>
        </p:spPr>
        <p:style>
          <a:lnRef idx="1">
            <a:schemeClr val="accent1"/>
          </a:lnRef>
          <a:fillRef idx="0">
            <a:schemeClr val="accent1"/>
          </a:fillRef>
          <a:effectRef idx="0">
            <a:schemeClr val="accent1"/>
          </a:effectRef>
          <a:fontRef idx="minor">
            <a:schemeClr val="tx1"/>
          </a:fontRef>
        </p:style>
      </p:cxnSp>
      <p:sp>
        <p:nvSpPr>
          <p:cNvPr id="17" name="Arc 16"/>
          <p:cNvSpPr/>
          <p:nvPr/>
        </p:nvSpPr>
        <p:spPr>
          <a:xfrm rot="7943312">
            <a:off x="1219200" y="685304"/>
            <a:ext cx="3200400" cy="3048000"/>
          </a:xfrm>
          <a:prstGeom prst="arc">
            <a:avLst>
              <a:gd name="adj1" fmla="val 15615706"/>
              <a:gd name="adj2" fmla="val 1066191"/>
            </a:avLst>
          </a:prstGeom>
          <a:ln w="349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TextBox 17"/>
          <p:cNvSpPr txBox="1"/>
          <p:nvPr/>
        </p:nvSpPr>
        <p:spPr>
          <a:xfrm>
            <a:off x="5181600" y="2133600"/>
            <a:ext cx="457200" cy="430887"/>
          </a:xfrm>
          <a:prstGeom prst="rect">
            <a:avLst/>
          </a:prstGeom>
          <a:noFill/>
        </p:spPr>
        <p:txBody>
          <a:bodyPr wrap="square" rtlCol="0">
            <a:spAutoFit/>
          </a:bodyPr>
          <a:lstStyle/>
          <a:p>
            <a:r>
              <a:rPr lang="en-US" sz="2200" dirty="0" smtClean="0"/>
              <a:t>D</a:t>
            </a:r>
            <a:endParaRPr lang="en-US" sz="2200" dirty="0"/>
          </a:p>
        </p:txBody>
      </p:sp>
      <p:sp>
        <p:nvSpPr>
          <p:cNvPr id="19" name="TextBox 18"/>
          <p:cNvSpPr txBox="1"/>
          <p:nvPr/>
        </p:nvSpPr>
        <p:spPr>
          <a:xfrm>
            <a:off x="7391400" y="2133600"/>
            <a:ext cx="457200" cy="430887"/>
          </a:xfrm>
          <a:prstGeom prst="rect">
            <a:avLst/>
          </a:prstGeom>
          <a:noFill/>
        </p:spPr>
        <p:txBody>
          <a:bodyPr wrap="square" rtlCol="0">
            <a:spAutoFit/>
          </a:bodyPr>
          <a:lstStyle/>
          <a:p>
            <a:r>
              <a:rPr lang="en-US" sz="2200" dirty="0" smtClean="0"/>
              <a:t>S</a:t>
            </a:r>
            <a:endParaRPr lang="en-US" sz="2200" dirty="0"/>
          </a:p>
        </p:txBody>
      </p:sp>
      <p:cxnSp>
        <p:nvCxnSpPr>
          <p:cNvPr id="21" name="Straight Connector 20"/>
          <p:cNvCxnSpPr/>
          <p:nvPr/>
        </p:nvCxnSpPr>
        <p:spPr>
          <a:xfrm flipH="1">
            <a:off x="1143000" y="3810000"/>
            <a:ext cx="51816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22" name="Oval 21"/>
          <p:cNvSpPr/>
          <p:nvPr/>
        </p:nvSpPr>
        <p:spPr>
          <a:xfrm>
            <a:off x="2651760" y="37338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914400" y="2057400"/>
            <a:ext cx="457200" cy="430887"/>
          </a:xfrm>
          <a:prstGeom prst="rect">
            <a:avLst/>
          </a:prstGeom>
          <a:noFill/>
        </p:spPr>
        <p:txBody>
          <a:bodyPr wrap="square" rtlCol="0">
            <a:spAutoFit/>
          </a:bodyPr>
          <a:lstStyle/>
          <a:p>
            <a:r>
              <a:rPr lang="en-US" sz="2200" dirty="0" smtClean="0"/>
              <a:t>P</a:t>
            </a:r>
            <a:endParaRPr lang="en-US" sz="2200" dirty="0"/>
          </a:p>
        </p:txBody>
      </p:sp>
      <p:sp>
        <p:nvSpPr>
          <p:cNvPr id="24" name="TextBox 23"/>
          <p:cNvSpPr txBox="1"/>
          <p:nvPr/>
        </p:nvSpPr>
        <p:spPr>
          <a:xfrm>
            <a:off x="4648200" y="2057400"/>
            <a:ext cx="457200" cy="430887"/>
          </a:xfrm>
          <a:prstGeom prst="rect">
            <a:avLst/>
          </a:prstGeom>
          <a:noFill/>
        </p:spPr>
        <p:txBody>
          <a:bodyPr wrap="square" rtlCol="0">
            <a:spAutoFit/>
          </a:bodyPr>
          <a:lstStyle/>
          <a:p>
            <a:r>
              <a:rPr lang="en-US" sz="2200" dirty="0" smtClean="0"/>
              <a:t>P</a:t>
            </a:r>
            <a:endParaRPr lang="en-US" sz="2200" dirty="0"/>
          </a:p>
        </p:txBody>
      </p:sp>
      <p:cxnSp>
        <p:nvCxnSpPr>
          <p:cNvPr id="26" name="Straight Connector 25"/>
          <p:cNvCxnSpPr/>
          <p:nvPr/>
        </p:nvCxnSpPr>
        <p:spPr>
          <a:xfrm flipH="1">
            <a:off x="2665151" y="3811849"/>
            <a:ext cx="1849" cy="1979351"/>
          </a:xfrm>
          <a:prstGeom prst="line">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286000" y="6076890"/>
            <a:ext cx="1524000" cy="400110"/>
          </a:xfrm>
          <a:prstGeom prst="rect">
            <a:avLst/>
          </a:prstGeom>
          <a:noFill/>
        </p:spPr>
        <p:txBody>
          <a:bodyPr wrap="square" rtlCol="0">
            <a:spAutoFit/>
          </a:bodyPr>
          <a:lstStyle/>
          <a:p>
            <a:r>
              <a:rPr lang="en-US" sz="2000" dirty="0" smtClean="0"/>
              <a:t>Firm</a:t>
            </a:r>
            <a:endParaRPr lang="en-US" sz="2000" dirty="0"/>
          </a:p>
        </p:txBody>
      </p:sp>
      <p:sp>
        <p:nvSpPr>
          <p:cNvPr id="28" name="TextBox 27"/>
          <p:cNvSpPr txBox="1"/>
          <p:nvPr/>
        </p:nvSpPr>
        <p:spPr>
          <a:xfrm>
            <a:off x="6096000" y="6019800"/>
            <a:ext cx="1524000" cy="400110"/>
          </a:xfrm>
          <a:prstGeom prst="rect">
            <a:avLst/>
          </a:prstGeom>
          <a:noFill/>
        </p:spPr>
        <p:txBody>
          <a:bodyPr wrap="square" rtlCol="0">
            <a:spAutoFit/>
          </a:bodyPr>
          <a:lstStyle/>
          <a:p>
            <a:r>
              <a:rPr lang="en-US" sz="2000" dirty="0" smtClean="0"/>
              <a:t>Market</a:t>
            </a:r>
            <a:endParaRPr lang="en-US" sz="2000" dirty="0"/>
          </a:p>
        </p:txBody>
      </p:sp>
      <p:sp>
        <p:nvSpPr>
          <p:cNvPr id="30" name="TextBox 29"/>
          <p:cNvSpPr txBox="1"/>
          <p:nvPr/>
        </p:nvSpPr>
        <p:spPr>
          <a:xfrm>
            <a:off x="4267200" y="5334000"/>
            <a:ext cx="228600" cy="430887"/>
          </a:xfrm>
          <a:prstGeom prst="rect">
            <a:avLst/>
          </a:prstGeom>
          <a:noFill/>
        </p:spPr>
        <p:txBody>
          <a:bodyPr wrap="square" rtlCol="0">
            <a:spAutoFit/>
          </a:bodyPr>
          <a:lstStyle/>
          <a:p>
            <a:r>
              <a:rPr lang="en-US" sz="2200" dirty="0" smtClean="0"/>
              <a:t>q</a:t>
            </a:r>
            <a:endParaRPr lang="en-US" sz="2200" dirty="0"/>
          </a:p>
        </p:txBody>
      </p:sp>
      <p:sp>
        <p:nvSpPr>
          <p:cNvPr id="31" name="TextBox 30"/>
          <p:cNvSpPr txBox="1"/>
          <p:nvPr/>
        </p:nvSpPr>
        <p:spPr>
          <a:xfrm>
            <a:off x="8305800" y="5334000"/>
            <a:ext cx="838200" cy="430887"/>
          </a:xfrm>
          <a:prstGeom prst="rect">
            <a:avLst/>
          </a:prstGeom>
          <a:noFill/>
        </p:spPr>
        <p:txBody>
          <a:bodyPr wrap="square" rtlCol="0">
            <a:spAutoFit/>
          </a:bodyPr>
          <a:lstStyle/>
          <a:p>
            <a:r>
              <a:rPr lang="en-US" sz="2200" dirty="0" smtClean="0"/>
              <a:t>Q</a:t>
            </a:r>
            <a:endParaRPr lang="en-US" sz="2200" dirty="0"/>
          </a:p>
        </p:txBody>
      </p:sp>
      <p:sp>
        <p:nvSpPr>
          <p:cNvPr id="32" name="TextBox 31"/>
          <p:cNvSpPr txBox="1"/>
          <p:nvPr/>
        </p:nvSpPr>
        <p:spPr>
          <a:xfrm>
            <a:off x="685800" y="3581400"/>
            <a:ext cx="609600" cy="461665"/>
          </a:xfrm>
          <a:prstGeom prst="rect">
            <a:avLst/>
          </a:prstGeom>
          <a:noFill/>
        </p:spPr>
        <p:txBody>
          <a:bodyPr wrap="square" rtlCol="0">
            <a:spAutoFit/>
          </a:bodyPr>
          <a:lstStyle/>
          <a:p>
            <a:r>
              <a:rPr lang="en-US" sz="2400" dirty="0" smtClean="0"/>
              <a:t>P</a:t>
            </a:r>
            <a:r>
              <a:rPr lang="en-US" sz="2400" baseline="-25000" dirty="0" smtClean="0"/>
              <a:t>F</a:t>
            </a:r>
            <a:endParaRPr lang="en-US" sz="2400" baseline="-25000" dirty="0"/>
          </a:p>
        </p:txBody>
      </p:sp>
      <p:sp>
        <p:nvSpPr>
          <p:cNvPr id="33" name="TextBox 32"/>
          <p:cNvSpPr txBox="1"/>
          <p:nvPr/>
        </p:nvSpPr>
        <p:spPr>
          <a:xfrm>
            <a:off x="4572000" y="3429000"/>
            <a:ext cx="533400" cy="461665"/>
          </a:xfrm>
          <a:prstGeom prst="rect">
            <a:avLst/>
          </a:prstGeom>
          <a:noFill/>
        </p:spPr>
        <p:txBody>
          <a:bodyPr wrap="square" rtlCol="0">
            <a:spAutoFit/>
          </a:bodyPr>
          <a:lstStyle/>
          <a:p>
            <a:r>
              <a:rPr lang="en-US" sz="2400" dirty="0" smtClean="0"/>
              <a:t>P*</a:t>
            </a:r>
            <a:endParaRPr lang="en-US" sz="2400" dirty="0"/>
          </a:p>
        </p:txBody>
      </p:sp>
      <p:sp>
        <p:nvSpPr>
          <p:cNvPr id="25" name="TextBox 24"/>
          <p:cNvSpPr txBox="1"/>
          <p:nvPr/>
        </p:nvSpPr>
        <p:spPr>
          <a:xfrm>
            <a:off x="2438400" y="5715000"/>
            <a:ext cx="609600" cy="430887"/>
          </a:xfrm>
          <a:prstGeom prst="rect">
            <a:avLst/>
          </a:prstGeom>
          <a:noFill/>
        </p:spPr>
        <p:txBody>
          <a:bodyPr wrap="square" rtlCol="0">
            <a:spAutoFit/>
          </a:bodyPr>
          <a:lstStyle/>
          <a:p>
            <a:r>
              <a:rPr lang="en-US" sz="2200" dirty="0" smtClean="0"/>
              <a:t>q*</a:t>
            </a:r>
            <a:endParaRPr lang="en-US" sz="2200" dirty="0"/>
          </a:p>
        </p:txBody>
      </p:sp>
      <p:sp>
        <p:nvSpPr>
          <p:cNvPr id="34" name="Slide Number Placeholder 33"/>
          <p:cNvSpPr>
            <a:spLocks noGrp="1"/>
          </p:cNvSpPr>
          <p:nvPr>
            <p:ph type="sldNum" sz="quarter" idx="12"/>
          </p:nvPr>
        </p:nvSpPr>
        <p:spPr/>
        <p:txBody>
          <a:bodyPr/>
          <a:lstStyle/>
          <a:p>
            <a:fld id="{86CE80BD-4D3B-4FF2-B2A9-D19FBDF22204}" type="slidenum">
              <a:rPr lang="en-US" smtClean="0"/>
              <a:pPr/>
              <a:t>17</a:t>
            </a:fld>
            <a:endParaRPr lang="en-US"/>
          </a:p>
        </p:txBody>
      </p:sp>
      <p:sp>
        <p:nvSpPr>
          <p:cNvPr id="35" name="Footer Placeholder 3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228600"/>
            <a:ext cx="8041440" cy="1442674"/>
          </a:xfrm>
        </p:spPr>
        <p:txBody>
          <a:bodyPr>
            <a:normAutofit/>
          </a:bodyPr>
          <a:lstStyle/>
          <a:p>
            <a:r>
              <a:rPr lang="en-US" dirty="0" smtClean="0">
                <a:solidFill>
                  <a:schemeClr val="tx1"/>
                </a:solidFill>
              </a:rPr>
              <a:t>Profit Deviating Model</a:t>
            </a:r>
            <a:endParaRPr lang="en-US" dirty="0">
              <a:solidFill>
                <a:schemeClr val="tx1"/>
              </a:solidFill>
            </a:endParaRPr>
          </a:p>
        </p:txBody>
      </p:sp>
      <p:cxnSp>
        <p:nvCxnSpPr>
          <p:cNvPr id="7" name="Straight Connector 6"/>
          <p:cNvCxnSpPr/>
          <p:nvPr/>
        </p:nvCxnSpPr>
        <p:spPr>
          <a:xfrm>
            <a:off x="1143000" y="2057400"/>
            <a:ext cx="0" cy="3429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143000" y="5486400"/>
            <a:ext cx="34290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953000" y="2057400"/>
            <a:ext cx="0" cy="3429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953000" y="5486400"/>
            <a:ext cx="34290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57800" y="2209800"/>
            <a:ext cx="2438400" cy="2895600"/>
          </a:xfrm>
          <a:prstGeom prst="line">
            <a:avLst/>
          </a:prstGeom>
          <a:ln w="34925">
            <a:solidFill>
              <a:srgbClr val="0E01B3"/>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257800" y="2057400"/>
            <a:ext cx="2133600" cy="2971800"/>
          </a:xfrm>
          <a:prstGeom prst="line">
            <a:avLst/>
          </a:prstGeom>
          <a:ln w="34925">
            <a:solidFill>
              <a:srgbClr val="0E01B3"/>
            </a:solidFill>
          </a:ln>
        </p:spPr>
        <p:style>
          <a:lnRef idx="1">
            <a:schemeClr val="accent1"/>
          </a:lnRef>
          <a:fillRef idx="0">
            <a:schemeClr val="accent1"/>
          </a:fillRef>
          <a:effectRef idx="0">
            <a:schemeClr val="accent1"/>
          </a:effectRef>
          <a:fontRef idx="minor">
            <a:schemeClr val="tx1"/>
          </a:fontRef>
        </p:style>
      </p:cxnSp>
      <p:sp>
        <p:nvSpPr>
          <p:cNvPr id="17" name="Arc 16"/>
          <p:cNvSpPr/>
          <p:nvPr/>
        </p:nvSpPr>
        <p:spPr>
          <a:xfrm rot="7943312">
            <a:off x="1219200" y="381496"/>
            <a:ext cx="3200400" cy="3048000"/>
          </a:xfrm>
          <a:prstGeom prst="arc">
            <a:avLst>
              <a:gd name="adj1" fmla="val 15365628"/>
              <a:gd name="adj2" fmla="val 1066191"/>
            </a:avLst>
          </a:prstGeom>
          <a:ln w="349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TextBox 17"/>
          <p:cNvSpPr txBox="1"/>
          <p:nvPr/>
        </p:nvSpPr>
        <p:spPr>
          <a:xfrm>
            <a:off x="5181600" y="1855113"/>
            <a:ext cx="457200" cy="430887"/>
          </a:xfrm>
          <a:prstGeom prst="rect">
            <a:avLst/>
          </a:prstGeom>
          <a:noFill/>
        </p:spPr>
        <p:txBody>
          <a:bodyPr wrap="square" rtlCol="0">
            <a:spAutoFit/>
          </a:bodyPr>
          <a:lstStyle/>
          <a:p>
            <a:r>
              <a:rPr lang="en-US" sz="2200" dirty="0" smtClean="0"/>
              <a:t>D</a:t>
            </a:r>
            <a:endParaRPr lang="en-US" sz="2200" dirty="0"/>
          </a:p>
        </p:txBody>
      </p:sp>
      <p:sp>
        <p:nvSpPr>
          <p:cNvPr id="19" name="TextBox 18"/>
          <p:cNvSpPr txBox="1"/>
          <p:nvPr/>
        </p:nvSpPr>
        <p:spPr>
          <a:xfrm>
            <a:off x="7391400" y="1828800"/>
            <a:ext cx="457200" cy="430887"/>
          </a:xfrm>
          <a:prstGeom prst="rect">
            <a:avLst/>
          </a:prstGeom>
          <a:noFill/>
        </p:spPr>
        <p:txBody>
          <a:bodyPr wrap="square" rtlCol="0">
            <a:spAutoFit/>
          </a:bodyPr>
          <a:lstStyle/>
          <a:p>
            <a:r>
              <a:rPr lang="en-US" sz="2200" dirty="0" smtClean="0"/>
              <a:t>S</a:t>
            </a:r>
            <a:endParaRPr lang="en-US" sz="2200" dirty="0"/>
          </a:p>
        </p:txBody>
      </p:sp>
      <p:cxnSp>
        <p:nvCxnSpPr>
          <p:cNvPr id="21" name="Straight Connector 20"/>
          <p:cNvCxnSpPr/>
          <p:nvPr/>
        </p:nvCxnSpPr>
        <p:spPr>
          <a:xfrm flipH="1">
            <a:off x="1143000" y="3505200"/>
            <a:ext cx="51816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22" name="Oval 21"/>
          <p:cNvSpPr/>
          <p:nvPr/>
        </p:nvSpPr>
        <p:spPr>
          <a:xfrm>
            <a:off x="2651760" y="34290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914400" y="1752600"/>
            <a:ext cx="457200" cy="430887"/>
          </a:xfrm>
          <a:prstGeom prst="rect">
            <a:avLst/>
          </a:prstGeom>
          <a:noFill/>
        </p:spPr>
        <p:txBody>
          <a:bodyPr wrap="square" rtlCol="0">
            <a:spAutoFit/>
          </a:bodyPr>
          <a:lstStyle/>
          <a:p>
            <a:r>
              <a:rPr lang="en-US" sz="2200" dirty="0" smtClean="0"/>
              <a:t>P</a:t>
            </a:r>
            <a:endParaRPr lang="en-US" sz="2200" dirty="0"/>
          </a:p>
        </p:txBody>
      </p:sp>
      <p:sp>
        <p:nvSpPr>
          <p:cNvPr id="24" name="TextBox 23"/>
          <p:cNvSpPr txBox="1"/>
          <p:nvPr/>
        </p:nvSpPr>
        <p:spPr>
          <a:xfrm>
            <a:off x="4648200" y="1752600"/>
            <a:ext cx="457200" cy="430887"/>
          </a:xfrm>
          <a:prstGeom prst="rect">
            <a:avLst/>
          </a:prstGeom>
          <a:noFill/>
        </p:spPr>
        <p:txBody>
          <a:bodyPr wrap="square" rtlCol="0">
            <a:spAutoFit/>
          </a:bodyPr>
          <a:lstStyle/>
          <a:p>
            <a:r>
              <a:rPr lang="en-US" sz="2200" dirty="0" smtClean="0"/>
              <a:t>P</a:t>
            </a:r>
            <a:endParaRPr lang="en-US" sz="2200" dirty="0"/>
          </a:p>
        </p:txBody>
      </p:sp>
      <p:cxnSp>
        <p:nvCxnSpPr>
          <p:cNvPr id="26" name="Straight Connector 25"/>
          <p:cNvCxnSpPr/>
          <p:nvPr/>
        </p:nvCxnSpPr>
        <p:spPr>
          <a:xfrm flipH="1">
            <a:off x="2665151" y="3507049"/>
            <a:ext cx="1849" cy="1979351"/>
          </a:xfrm>
          <a:prstGeom prst="line">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286000" y="5791200"/>
            <a:ext cx="1524000" cy="400110"/>
          </a:xfrm>
          <a:prstGeom prst="rect">
            <a:avLst/>
          </a:prstGeom>
          <a:noFill/>
        </p:spPr>
        <p:txBody>
          <a:bodyPr wrap="square" rtlCol="0">
            <a:spAutoFit/>
          </a:bodyPr>
          <a:lstStyle/>
          <a:p>
            <a:r>
              <a:rPr lang="en-US" sz="2000" dirty="0" smtClean="0"/>
              <a:t>Firm</a:t>
            </a:r>
            <a:endParaRPr lang="en-US" sz="2000" dirty="0"/>
          </a:p>
        </p:txBody>
      </p:sp>
      <p:sp>
        <p:nvSpPr>
          <p:cNvPr id="28" name="TextBox 27"/>
          <p:cNvSpPr txBox="1"/>
          <p:nvPr/>
        </p:nvSpPr>
        <p:spPr>
          <a:xfrm>
            <a:off x="6096000" y="5715000"/>
            <a:ext cx="1524000" cy="400110"/>
          </a:xfrm>
          <a:prstGeom prst="rect">
            <a:avLst/>
          </a:prstGeom>
          <a:noFill/>
        </p:spPr>
        <p:txBody>
          <a:bodyPr wrap="square" rtlCol="0">
            <a:spAutoFit/>
          </a:bodyPr>
          <a:lstStyle/>
          <a:p>
            <a:r>
              <a:rPr lang="en-US" sz="2000" dirty="0" smtClean="0"/>
              <a:t>Market</a:t>
            </a:r>
            <a:endParaRPr lang="en-US" sz="2000" dirty="0"/>
          </a:p>
        </p:txBody>
      </p:sp>
      <p:sp>
        <p:nvSpPr>
          <p:cNvPr id="30" name="TextBox 29"/>
          <p:cNvSpPr txBox="1"/>
          <p:nvPr/>
        </p:nvSpPr>
        <p:spPr>
          <a:xfrm>
            <a:off x="4419600" y="5131713"/>
            <a:ext cx="381000" cy="430887"/>
          </a:xfrm>
          <a:prstGeom prst="rect">
            <a:avLst/>
          </a:prstGeom>
          <a:noFill/>
        </p:spPr>
        <p:txBody>
          <a:bodyPr wrap="square" rtlCol="0">
            <a:spAutoFit/>
          </a:bodyPr>
          <a:lstStyle/>
          <a:p>
            <a:r>
              <a:rPr lang="en-US" sz="2200" dirty="0" smtClean="0"/>
              <a:t>q</a:t>
            </a:r>
            <a:endParaRPr lang="en-US" sz="2200" dirty="0"/>
          </a:p>
        </p:txBody>
      </p:sp>
      <p:sp>
        <p:nvSpPr>
          <p:cNvPr id="31" name="TextBox 30"/>
          <p:cNvSpPr txBox="1"/>
          <p:nvPr/>
        </p:nvSpPr>
        <p:spPr>
          <a:xfrm>
            <a:off x="8305800" y="5029200"/>
            <a:ext cx="838200" cy="430887"/>
          </a:xfrm>
          <a:prstGeom prst="rect">
            <a:avLst/>
          </a:prstGeom>
          <a:noFill/>
        </p:spPr>
        <p:txBody>
          <a:bodyPr wrap="square" rtlCol="0">
            <a:spAutoFit/>
          </a:bodyPr>
          <a:lstStyle/>
          <a:p>
            <a:r>
              <a:rPr lang="en-US" sz="2200" dirty="0" smtClean="0"/>
              <a:t>Q</a:t>
            </a:r>
            <a:endParaRPr lang="en-US" sz="2200" dirty="0"/>
          </a:p>
        </p:txBody>
      </p:sp>
      <p:sp>
        <p:nvSpPr>
          <p:cNvPr id="32" name="TextBox 31"/>
          <p:cNvSpPr txBox="1"/>
          <p:nvPr/>
        </p:nvSpPr>
        <p:spPr>
          <a:xfrm>
            <a:off x="685800" y="3124200"/>
            <a:ext cx="609600" cy="461665"/>
          </a:xfrm>
          <a:prstGeom prst="rect">
            <a:avLst/>
          </a:prstGeom>
          <a:noFill/>
        </p:spPr>
        <p:txBody>
          <a:bodyPr wrap="square" rtlCol="0">
            <a:spAutoFit/>
          </a:bodyPr>
          <a:lstStyle/>
          <a:p>
            <a:r>
              <a:rPr lang="en-US" sz="2400" dirty="0" smtClean="0"/>
              <a:t>P</a:t>
            </a:r>
            <a:r>
              <a:rPr lang="en-US" sz="2400" baseline="-25000" dirty="0" smtClean="0"/>
              <a:t>F</a:t>
            </a:r>
            <a:endParaRPr lang="en-US" sz="2400" baseline="-25000" dirty="0"/>
          </a:p>
        </p:txBody>
      </p:sp>
      <p:sp>
        <p:nvSpPr>
          <p:cNvPr id="33" name="TextBox 32"/>
          <p:cNvSpPr txBox="1"/>
          <p:nvPr/>
        </p:nvSpPr>
        <p:spPr>
          <a:xfrm>
            <a:off x="4495800" y="3276600"/>
            <a:ext cx="533400" cy="461665"/>
          </a:xfrm>
          <a:prstGeom prst="rect">
            <a:avLst/>
          </a:prstGeom>
          <a:noFill/>
        </p:spPr>
        <p:txBody>
          <a:bodyPr wrap="square" rtlCol="0">
            <a:spAutoFit/>
          </a:bodyPr>
          <a:lstStyle/>
          <a:p>
            <a:r>
              <a:rPr lang="en-US" sz="2400" dirty="0" smtClean="0"/>
              <a:t>P*</a:t>
            </a:r>
            <a:endParaRPr lang="en-US" sz="2400" dirty="0"/>
          </a:p>
        </p:txBody>
      </p:sp>
      <p:sp>
        <p:nvSpPr>
          <p:cNvPr id="34" name="Arc 33"/>
          <p:cNvSpPr/>
          <p:nvPr/>
        </p:nvSpPr>
        <p:spPr>
          <a:xfrm rot="7943312">
            <a:off x="1168081" y="847375"/>
            <a:ext cx="3150238" cy="3108425"/>
          </a:xfrm>
          <a:prstGeom prst="arc">
            <a:avLst>
              <a:gd name="adj1" fmla="val 15365628"/>
              <a:gd name="adj2" fmla="val 1066191"/>
            </a:avLst>
          </a:prstGeom>
          <a:ln w="34925">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5" name="Arc 34"/>
          <p:cNvSpPr/>
          <p:nvPr/>
        </p:nvSpPr>
        <p:spPr>
          <a:xfrm rot="7943312">
            <a:off x="1145802" y="1179799"/>
            <a:ext cx="3194796" cy="3274093"/>
          </a:xfrm>
          <a:prstGeom prst="arc">
            <a:avLst>
              <a:gd name="adj1" fmla="val 15515330"/>
              <a:gd name="adj2" fmla="val 858269"/>
            </a:avLst>
          </a:prstGeom>
          <a:ln w="349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6" name="TextBox 35"/>
          <p:cNvSpPr txBox="1"/>
          <p:nvPr/>
        </p:nvSpPr>
        <p:spPr>
          <a:xfrm>
            <a:off x="2438400" y="5410200"/>
            <a:ext cx="609600" cy="430887"/>
          </a:xfrm>
          <a:prstGeom prst="rect">
            <a:avLst/>
          </a:prstGeom>
          <a:noFill/>
        </p:spPr>
        <p:txBody>
          <a:bodyPr wrap="square" rtlCol="0">
            <a:spAutoFit/>
          </a:bodyPr>
          <a:lstStyle/>
          <a:p>
            <a:r>
              <a:rPr lang="en-US" sz="2200" dirty="0" smtClean="0"/>
              <a:t>q*</a:t>
            </a:r>
            <a:endParaRPr lang="en-US" sz="2200" dirty="0"/>
          </a:p>
        </p:txBody>
      </p:sp>
      <p:sp>
        <p:nvSpPr>
          <p:cNvPr id="38" name="TextBox 37"/>
          <p:cNvSpPr txBox="1"/>
          <p:nvPr/>
        </p:nvSpPr>
        <p:spPr>
          <a:xfrm>
            <a:off x="1280160" y="2378441"/>
            <a:ext cx="990600" cy="461665"/>
          </a:xfrm>
          <a:prstGeom prst="rect">
            <a:avLst/>
          </a:prstGeom>
          <a:noFill/>
        </p:spPr>
        <p:txBody>
          <a:bodyPr wrap="square" rtlCol="0">
            <a:spAutoFit/>
          </a:bodyPr>
          <a:lstStyle/>
          <a:p>
            <a:r>
              <a:rPr lang="en-US" sz="2400" dirty="0" smtClean="0"/>
              <a:t>LRAC</a:t>
            </a:r>
            <a:endParaRPr lang="en-US" sz="2400" dirty="0"/>
          </a:p>
        </p:txBody>
      </p:sp>
      <p:cxnSp>
        <p:nvCxnSpPr>
          <p:cNvPr id="41" name="Straight Connector 40"/>
          <p:cNvCxnSpPr/>
          <p:nvPr/>
        </p:nvCxnSpPr>
        <p:spPr>
          <a:xfrm>
            <a:off x="1143000" y="4419600"/>
            <a:ext cx="152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733800" y="2895600"/>
            <a:ext cx="1447800" cy="369332"/>
          </a:xfrm>
          <a:prstGeom prst="rect">
            <a:avLst/>
          </a:prstGeom>
          <a:noFill/>
        </p:spPr>
        <p:txBody>
          <a:bodyPr wrap="square" rtlCol="0">
            <a:spAutoFit/>
          </a:bodyPr>
          <a:lstStyle/>
          <a:p>
            <a:r>
              <a:rPr lang="en-US" b="1" dirty="0" smtClean="0">
                <a:solidFill>
                  <a:srgbClr val="0E01B3"/>
                </a:solidFill>
              </a:rPr>
              <a:t>U*=U(0,0)</a:t>
            </a:r>
            <a:endParaRPr lang="en-US" b="1" dirty="0">
              <a:solidFill>
                <a:srgbClr val="0E01B3"/>
              </a:solidFill>
            </a:endParaRPr>
          </a:p>
        </p:txBody>
      </p:sp>
      <p:sp>
        <p:nvSpPr>
          <p:cNvPr id="3" name="TextBox 2"/>
          <p:cNvSpPr txBox="1"/>
          <p:nvPr/>
        </p:nvSpPr>
        <p:spPr>
          <a:xfrm>
            <a:off x="3542097" y="4289569"/>
            <a:ext cx="1600200" cy="646331"/>
          </a:xfrm>
          <a:prstGeom prst="rect">
            <a:avLst/>
          </a:prstGeom>
          <a:noFill/>
        </p:spPr>
        <p:txBody>
          <a:bodyPr wrap="square" rtlCol="0">
            <a:spAutoFit/>
          </a:bodyPr>
          <a:lstStyle/>
          <a:p>
            <a:r>
              <a:rPr lang="en-US" b="1" dirty="0" smtClean="0"/>
              <a:t>Break-even</a:t>
            </a:r>
            <a:r>
              <a:rPr lang="en-US" dirty="0" smtClean="0"/>
              <a:t>: </a:t>
            </a:r>
          </a:p>
          <a:p>
            <a:r>
              <a:rPr lang="en-US" dirty="0" smtClean="0"/>
              <a:t>LRAC – D/q</a:t>
            </a:r>
            <a:endParaRPr lang="en-US" dirty="0"/>
          </a:p>
        </p:txBody>
      </p:sp>
      <p:cxnSp>
        <p:nvCxnSpPr>
          <p:cNvPr id="8" name="Straight Arrow Connector 7"/>
          <p:cNvCxnSpPr/>
          <p:nvPr/>
        </p:nvCxnSpPr>
        <p:spPr>
          <a:xfrm flipH="1" flipV="1">
            <a:off x="3962400" y="3962400"/>
            <a:ext cx="76200" cy="32716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3" name="Slide Number Placeholder 42"/>
          <p:cNvSpPr>
            <a:spLocks noGrp="1"/>
          </p:cNvSpPr>
          <p:nvPr>
            <p:ph type="sldNum" sz="quarter" idx="12"/>
          </p:nvPr>
        </p:nvSpPr>
        <p:spPr/>
        <p:txBody>
          <a:bodyPr/>
          <a:lstStyle/>
          <a:p>
            <a:fld id="{86CE80BD-4D3B-4FF2-B2A9-D19FBDF22204}" type="slidenum">
              <a:rPr lang="en-US" smtClean="0"/>
              <a:pPr/>
              <a:t>18</a:t>
            </a:fld>
            <a:endParaRPr lang="en-US"/>
          </a:p>
        </p:txBody>
      </p:sp>
      <p:sp>
        <p:nvSpPr>
          <p:cNvPr id="45" name="Footer Placeholder 4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7"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304800" y="152400"/>
            <a:ext cx="8458200" cy="1442674"/>
          </a:xfrm>
        </p:spPr>
        <p:txBody>
          <a:bodyPr>
            <a:normAutofit/>
          </a:bodyPr>
          <a:lstStyle/>
          <a:p>
            <a:pPr eaLnBrk="1" hangingPunct="1"/>
            <a:r>
              <a:rPr lang="en-US" sz="3800" dirty="0" smtClean="0">
                <a:solidFill>
                  <a:srgbClr val="FF0000"/>
                </a:solidFill>
                <a:ea typeface="ヒラギノ角ゴ Pro W3" pitchFamily="-65" charset="-128"/>
              </a:rPr>
              <a:t>III. </a:t>
            </a:r>
            <a:r>
              <a:rPr lang="en-US" sz="3800" dirty="0" smtClean="0">
                <a:solidFill>
                  <a:schemeClr val="tx1"/>
                </a:solidFill>
                <a:ea typeface="ヒラギノ角ゴ Pro W3" pitchFamily="-65" charset="-128"/>
              </a:rPr>
              <a:t>The Hospital as a </a:t>
            </a:r>
            <a:r>
              <a:rPr lang="en-US" sz="3800" dirty="0" smtClean="0">
                <a:solidFill>
                  <a:srgbClr val="0E01B3"/>
                </a:solidFill>
                <a:ea typeface="ヒラギノ角ゴ Pro W3" pitchFamily="-65" charset="-128"/>
              </a:rPr>
              <a:t>Physicians’ Cooperative</a:t>
            </a:r>
          </a:p>
        </p:txBody>
      </p:sp>
      <p:sp>
        <p:nvSpPr>
          <p:cNvPr id="40963" name="Content Placeholder 2"/>
          <p:cNvSpPr>
            <a:spLocks noGrp="1"/>
          </p:cNvSpPr>
          <p:nvPr>
            <p:ph idx="1"/>
          </p:nvPr>
        </p:nvSpPr>
        <p:spPr>
          <a:xfrm>
            <a:off x="533400" y="1600200"/>
            <a:ext cx="8382000" cy="4953000"/>
          </a:xfrm>
        </p:spPr>
        <p:txBody>
          <a:bodyPr>
            <a:normAutofit/>
          </a:bodyPr>
          <a:lstStyle/>
          <a:p>
            <a:pPr eaLnBrk="1" hangingPunct="1"/>
            <a:r>
              <a:rPr lang="en-US" dirty="0" smtClean="0">
                <a:solidFill>
                  <a:srgbClr val="0E01B3"/>
                </a:solidFill>
                <a:ea typeface="ヒラギノ角ゴ Pro W3" pitchFamily="-65" charset="-128"/>
              </a:rPr>
              <a:t>Mark </a:t>
            </a:r>
            <a:r>
              <a:rPr lang="en-US" dirty="0" err="1" smtClean="0">
                <a:solidFill>
                  <a:srgbClr val="0E01B3"/>
                </a:solidFill>
                <a:ea typeface="ヒラギノ角ゴ Pro W3" pitchFamily="-65" charset="-128"/>
              </a:rPr>
              <a:t>Pauly</a:t>
            </a:r>
            <a:r>
              <a:rPr lang="en-US" dirty="0" smtClean="0">
                <a:solidFill>
                  <a:srgbClr val="0E01B3"/>
                </a:solidFill>
                <a:ea typeface="ヒラギノ角ゴ Pro W3" pitchFamily="-65" charset="-128"/>
              </a:rPr>
              <a:t> and Michael </a:t>
            </a:r>
            <a:r>
              <a:rPr lang="en-US" dirty="0" err="1" smtClean="0">
                <a:solidFill>
                  <a:srgbClr val="0E01B3"/>
                </a:solidFill>
                <a:ea typeface="ヒラギノ角ゴ Pro W3" pitchFamily="-65" charset="-128"/>
              </a:rPr>
              <a:t>Redisch</a:t>
            </a:r>
            <a:r>
              <a:rPr lang="en-US" dirty="0" smtClean="0">
                <a:solidFill>
                  <a:srgbClr val="0E01B3"/>
                </a:solidFill>
                <a:ea typeface="ヒラギノ角ゴ Pro W3" pitchFamily="-65" charset="-128"/>
              </a:rPr>
              <a:t> </a:t>
            </a:r>
            <a:r>
              <a:rPr lang="en-US" dirty="0" smtClean="0">
                <a:solidFill>
                  <a:schemeClr val="tx1"/>
                </a:solidFill>
                <a:ea typeface="ヒラギノ角ゴ Pro W3" pitchFamily="-65" charset="-128"/>
              </a:rPr>
              <a:t>(1973) describe the nonprofit hospital as a </a:t>
            </a:r>
            <a:r>
              <a:rPr lang="en-US" dirty="0" smtClean="0">
                <a:solidFill>
                  <a:srgbClr val="FF0000"/>
                </a:solidFill>
                <a:ea typeface="ヒラギノ角ゴ Pro W3" pitchFamily="-65" charset="-128"/>
              </a:rPr>
              <a:t>“physicians’ cooperative”</a:t>
            </a:r>
            <a:r>
              <a:rPr lang="en-US" dirty="0" smtClean="0">
                <a:solidFill>
                  <a:schemeClr val="tx1"/>
                </a:solidFill>
                <a:ea typeface="ヒラギノ角ゴ Pro W3" pitchFamily="-65" charset="-128"/>
              </a:rPr>
              <a:t>.</a:t>
            </a:r>
          </a:p>
          <a:p>
            <a:pPr lvl="1"/>
            <a:r>
              <a:rPr lang="en-US" sz="2400" dirty="0" smtClean="0">
                <a:solidFill>
                  <a:schemeClr val="tx1"/>
                </a:solidFill>
                <a:ea typeface="ヒラギノ角ゴ Pro W3" pitchFamily="-65" charset="-128"/>
              </a:rPr>
              <a:t>The hospital is controlled by a physician staff who operate the hospital so as to </a:t>
            </a:r>
            <a:r>
              <a:rPr lang="en-US" sz="2400" dirty="0" smtClean="0">
                <a:solidFill>
                  <a:srgbClr val="FF0000"/>
                </a:solidFill>
                <a:ea typeface="ヒラギノ角ゴ Pro W3" pitchFamily="-65" charset="-128"/>
              </a:rPr>
              <a:t>maximize their net incomes.</a:t>
            </a:r>
          </a:p>
          <a:p>
            <a:pPr>
              <a:spcBef>
                <a:spcPts val="1200"/>
              </a:spcBef>
            </a:pPr>
            <a:r>
              <a:rPr lang="en-US" dirty="0" smtClean="0">
                <a:solidFill>
                  <a:schemeClr val="tx1"/>
                </a:solidFill>
                <a:ea typeface="ヒラギノ角ゴ Pro W3" pitchFamily="-65" charset="-128"/>
              </a:rPr>
              <a:t>Hospital objective:  </a:t>
            </a:r>
            <a:r>
              <a:rPr lang="en-US" dirty="0" smtClean="0">
                <a:solidFill>
                  <a:srgbClr val="0E01B3"/>
                </a:solidFill>
                <a:ea typeface="ヒラギノ角ゴ Pro W3" pitchFamily="-65" charset="-128"/>
              </a:rPr>
              <a:t>Max (NR/M)</a:t>
            </a:r>
          </a:p>
          <a:p>
            <a:pPr lvl="1">
              <a:buNone/>
            </a:pPr>
            <a:r>
              <a:rPr lang="en-US" sz="2400" dirty="0" smtClean="0">
                <a:solidFill>
                  <a:schemeClr val="tx1"/>
                </a:solidFill>
                <a:ea typeface="ヒラギノ角ゴ Pro W3" pitchFamily="-65" charset="-128"/>
              </a:rPr>
              <a:t>where NR = Net revenue = total revue – all factor payments</a:t>
            </a:r>
          </a:p>
          <a:p>
            <a:pPr lvl="1">
              <a:buNone/>
            </a:pPr>
            <a:r>
              <a:rPr lang="en-US" sz="2400" dirty="0" smtClean="0">
                <a:solidFill>
                  <a:schemeClr val="tx1"/>
                </a:solidFill>
                <a:ea typeface="ヒラギノ角ゴ Pro W3" pitchFamily="-65" charset="-128"/>
              </a:rPr>
              <a:t>		     M = Number of physicians</a:t>
            </a:r>
          </a:p>
          <a:p>
            <a:pPr>
              <a:spcBef>
                <a:spcPts val="1200"/>
              </a:spcBef>
            </a:pPr>
            <a:r>
              <a:rPr lang="en-US" dirty="0" smtClean="0">
                <a:solidFill>
                  <a:schemeClr val="tx1"/>
                </a:solidFill>
                <a:ea typeface="ヒラギノ角ゴ Pro W3" pitchFamily="-65" charset="-128"/>
              </a:rPr>
              <a:t>Two types of staff:</a:t>
            </a:r>
          </a:p>
          <a:p>
            <a:pPr lvl="1">
              <a:spcBef>
                <a:spcPts val="0"/>
              </a:spcBef>
            </a:pPr>
            <a:r>
              <a:rPr lang="en-US" sz="2400" dirty="0" smtClean="0">
                <a:solidFill>
                  <a:srgbClr val="0E01B3"/>
                </a:solidFill>
                <a:ea typeface="ヒラギノ角ゴ Pro W3" pitchFamily="-65" charset="-128"/>
              </a:rPr>
              <a:t>“Close” staff </a:t>
            </a:r>
            <a:r>
              <a:rPr lang="en-US" sz="2400" dirty="0" smtClean="0">
                <a:solidFill>
                  <a:schemeClr val="tx1"/>
                </a:solidFill>
                <a:ea typeface="ヒラギノ角ゴ Pro W3" pitchFamily="-65" charset="-128"/>
              </a:rPr>
              <a:t>hospitals: Physicians can limit the size of the staff.</a:t>
            </a:r>
          </a:p>
          <a:p>
            <a:pPr lvl="1">
              <a:spcBef>
                <a:spcPts val="0"/>
              </a:spcBef>
            </a:pPr>
            <a:r>
              <a:rPr lang="en-US" sz="2400" dirty="0" smtClean="0">
                <a:solidFill>
                  <a:srgbClr val="0E01B3"/>
                </a:solidFill>
                <a:ea typeface="ヒラギノ角ゴ Pro W3" pitchFamily="-65" charset="-128"/>
              </a:rPr>
              <a:t>“Open” staff </a:t>
            </a:r>
            <a:r>
              <a:rPr lang="en-US" sz="2400" dirty="0" smtClean="0">
                <a:solidFill>
                  <a:schemeClr val="tx1"/>
                </a:solidFill>
                <a:ea typeface="ヒラギノ角ゴ Pro W3" pitchFamily="-65" charset="-128"/>
              </a:rPr>
              <a:t>hospitals: Physicians are free to enter.</a:t>
            </a:r>
          </a:p>
        </p:txBody>
      </p:sp>
      <p:sp>
        <p:nvSpPr>
          <p:cNvPr id="4" name="Slide Number Placeholder 3"/>
          <p:cNvSpPr>
            <a:spLocks noGrp="1"/>
          </p:cNvSpPr>
          <p:nvPr>
            <p:ph type="sldNum" sz="quarter" idx="12"/>
          </p:nvPr>
        </p:nvSpPr>
        <p:spPr/>
        <p:txBody>
          <a:bodyPr/>
          <a:lstStyle/>
          <a:p>
            <a:fld id="{86CE80BD-4D3B-4FF2-B2A9-D19FBDF22204}" type="slidenum">
              <a:rPr lang="en-US" smtClean="0"/>
              <a:pPr/>
              <a:t>19</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096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096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96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096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096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7360" y="228600"/>
            <a:ext cx="7355640" cy="1442674"/>
          </a:xfrm>
        </p:spPr>
        <p:txBody>
          <a:bodyPr>
            <a:normAutofit/>
          </a:bodyPr>
          <a:lstStyle/>
          <a:p>
            <a:r>
              <a:rPr lang="en-US" dirty="0" smtClean="0">
                <a:solidFill>
                  <a:schemeClr val="tx1"/>
                </a:solidFill>
              </a:rPr>
              <a:t>Physician Cooperative Model</a:t>
            </a:r>
            <a:endParaRPr lang="en-US" dirty="0">
              <a:solidFill>
                <a:schemeClr val="tx1"/>
              </a:solidFill>
            </a:endParaRPr>
          </a:p>
        </p:txBody>
      </p:sp>
      <p:sp>
        <p:nvSpPr>
          <p:cNvPr id="6" name="Line 3"/>
          <p:cNvSpPr>
            <a:spLocks noChangeShapeType="1"/>
          </p:cNvSpPr>
          <p:nvPr/>
        </p:nvSpPr>
        <p:spPr bwMode="auto">
          <a:xfrm>
            <a:off x="1676400" y="1905000"/>
            <a:ext cx="0" cy="3962400"/>
          </a:xfrm>
          <a:prstGeom prst="line">
            <a:avLst/>
          </a:prstGeom>
          <a:noFill/>
          <a:ln w="31750">
            <a:solidFill>
              <a:schemeClr val="tx1"/>
            </a:solidFill>
            <a:round/>
            <a:headEnd/>
            <a:tailEnd/>
          </a:ln>
          <a:effectLst/>
        </p:spPr>
        <p:txBody>
          <a:bodyPr/>
          <a:lstStyle/>
          <a:p>
            <a:endParaRPr lang="en-US"/>
          </a:p>
        </p:txBody>
      </p:sp>
      <p:sp>
        <p:nvSpPr>
          <p:cNvPr id="7" name="Line 4"/>
          <p:cNvSpPr>
            <a:spLocks noChangeShapeType="1"/>
          </p:cNvSpPr>
          <p:nvPr/>
        </p:nvSpPr>
        <p:spPr bwMode="auto">
          <a:xfrm>
            <a:off x="1676400" y="5867400"/>
            <a:ext cx="6324600" cy="0"/>
          </a:xfrm>
          <a:prstGeom prst="line">
            <a:avLst/>
          </a:prstGeom>
          <a:noFill/>
          <a:ln w="31750">
            <a:solidFill>
              <a:schemeClr val="tx1"/>
            </a:solidFill>
            <a:round/>
            <a:headEnd/>
            <a:tailEnd/>
          </a:ln>
          <a:effectLst/>
        </p:spPr>
        <p:txBody>
          <a:bodyPr/>
          <a:lstStyle/>
          <a:p>
            <a:endParaRPr lang="en-US"/>
          </a:p>
        </p:txBody>
      </p:sp>
      <p:sp>
        <p:nvSpPr>
          <p:cNvPr id="8" name="Text Box 6"/>
          <p:cNvSpPr txBox="1">
            <a:spLocks noChangeArrowheads="1"/>
          </p:cNvSpPr>
          <p:nvPr/>
        </p:nvSpPr>
        <p:spPr bwMode="auto">
          <a:xfrm>
            <a:off x="183029" y="1447800"/>
            <a:ext cx="2549352" cy="830997"/>
          </a:xfrm>
          <a:prstGeom prst="rect">
            <a:avLst/>
          </a:prstGeom>
          <a:noFill/>
          <a:ln w="9525">
            <a:noFill/>
            <a:miter lim="800000"/>
            <a:headEnd/>
            <a:tailEnd/>
          </a:ln>
          <a:effectLst/>
        </p:spPr>
        <p:txBody>
          <a:bodyPr wrap="none">
            <a:spAutoFit/>
          </a:bodyPr>
          <a:lstStyle/>
          <a:p>
            <a:pPr algn="ctr"/>
            <a:r>
              <a:rPr lang="en-US" sz="2400" dirty="0" smtClean="0"/>
              <a:t>Physician Income </a:t>
            </a:r>
          </a:p>
          <a:p>
            <a:pPr algn="ctr"/>
            <a:r>
              <a:rPr lang="en-US" sz="2400" dirty="0" smtClean="0"/>
              <a:t>($)</a:t>
            </a:r>
            <a:endParaRPr lang="en-US" sz="2400" dirty="0"/>
          </a:p>
        </p:txBody>
      </p:sp>
      <p:sp>
        <p:nvSpPr>
          <p:cNvPr id="9" name="Text Box 7"/>
          <p:cNvSpPr txBox="1">
            <a:spLocks noChangeArrowheads="1"/>
          </p:cNvSpPr>
          <p:nvPr/>
        </p:nvSpPr>
        <p:spPr bwMode="auto">
          <a:xfrm>
            <a:off x="7604125" y="5797550"/>
            <a:ext cx="379413" cy="396875"/>
          </a:xfrm>
          <a:prstGeom prst="rect">
            <a:avLst/>
          </a:prstGeom>
          <a:noFill/>
          <a:ln w="9525">
            <a:noFill/>
            <a:miter lim="800000"/>
            <a:headEnd/>
            <a:tailEnd/>
          </a:ln>
          <a:effectLst/>
        </p:spPr>
        <p:txBody>
          <a:bodyPr wrap="none">
            <a:spAutoFit/>
          </a:bodyPr>
          <a:lstStyle/>
          <a:p>
            <a:r>
              <a:rPr lang="en-US" sz="2000"/>
              <a:t>M</a:t>
            </a:r>
          </a:p>
        </p:txBody>
      </p:sp>
      <p:sp>
        <p:nvSpPr>
          <p:cNvPr id="11" name="Freeform 10"/>
          <p:cNvSpPr/>
          <p:nvPr/>
        </p:nvSpPr>
        <p:spPr>
          <a:xfrm>
            <a:off x="1676400" y="3276600"/>
            <a:ext cx="4876800" cy="2590800"/>
          </a:xfrm>
          <a:custGeom>
            <a:avLst/>
            <a:gdLst>
              <a:gd name="connsiteX0" fmla="*/ 0 w 4108360"/>
              <a:gd name="connsiteY0" fmla="*/ 1738648 h 1738648"/>
              <a:gd name="connsiteX1" fmla="*/ 309093 w 4108360"/>
              <a:gd name="connsiteY1" fmla="*/ 1210614 h 1738648"/>
              <a:gd name="connsiteX2" fmla="*/ 901521 w 4108360"/>
              <a:gd name="connsiteY2" fmla="*/ 579550 h 1738648"/>
              <a:gd name="connsiteX3" fmla="*/ 1596980 w 4108360"/>
              <a:gd name="connsiteY3" fmla="*/ 141668 h 1738648"/>
              <a:gd name="connsiteX4" fmla="*/ 2253802 w 4108360"/>
              <a:gd name="connsiteY4" fmla="*/ 0 h 1738648"/>
              <a:gd name="connsiteX5" fmla="*/ 2987898 w 4108360"/>
              <a:gd name="connsiteY5" fmla="*/ 141668 h 1738648"/>
              <a:gd name="connsiteX6" fmla="*/ 3773510 w 4108360"/>
              <a:gd name="connsiteY6" fmla="*/ 643944 h 1738648"/>
              <a:gd name="connsiteX7" fmla="*/ 4108360 w 4108360"/>
              <a:gd name="connsiteY7" fmla="*/ 965916 h 1738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8360" h="1738648">
                <a:moveTo>
                  <a:pt x="0" y="1738648"/>
                </a:moveTo>
                <a:cubicBezTo>
                  <a:pt x="79420" y="1571222"/>
                  <a:pt x="158840" y="1403797"/>
                  <a:pt x="309093" y="1210614"/>
                </a:cubicBezTo>
                <a:cubicBezTo>
                  <a:pt x="459346" y="1017431"/>
                  <a:pt x="686873" y="757708"/>
                  <a:pt x="901521" y="579550"/>
                </a:cubicBezTo>
                <a:cubicBezTo>
                  <a:pt x="1116169" y="401392"/>
                  <a:pt x="1371600" y="238260"/>
                  <a:pt x="1596980" y="141668"/>
                </a:cubicBezTo>
                <a:cubicBezTo>
                  <a:pt x="1822360" y="45076"/>
                  <a:pt x="2021982" y="0"/>
                  <a:pt x="2253802" y="0"/>
                </a:cubicBezTo>
                <a:cubicBezTo>
                  <a:pt x="2485622" y="0"/>
                  <a:pt x="2734613" y="34344"/>
                  <a:pt x="2987898" y="141668"/>
                </a:cubicBezTo>
                <a:cubicBezTo>
                  <a:pt x="3241183" y="248992"/>
                  <a:pt x="3586766" y="506569"/>
                  <a:pt x="3773510" y="643944"/>
                </a:cubicBezTo>
                <a:cubicBezTo>
                  <a:pt x="3960254" y="781319"/>
                  <a:pt x="4034307" y="873617"/>
                  <a:pt x="4108360" y="965916"/>
                </a:cubicBezTo>
              </a:path>
            </a:pathLst>
          </a:cu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3" name="Straight Connector 12"/>
          <p:cNvCxnSpPr/>
          <p:nvPr/>
        </p:nvCxnSpPr>
        <p:spPr>
          <a:xfrm>
            <a:off x="1676400" y="4343400"/>
            <a:ext cx="5410200" cy="0"/>
          </a:xfrm>
          <a:prstGeom prst="line">
            <a:avLst/>
          </a:prstGeom>
          <a:ln w="34925">
            <a:solidFill>
              <a:srgbClr val="0E01B3"/>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629400" y="4572000"/>
            <a:ext cx="2133600" cy="769441"/>
          </a:xfrm>
          <a:prstGeom prst="rect">
            <a:avLst/>
          </a:prstGeom>
          <a:noFill/>
        </p:spPr>
        <p:txBody>
          <a:bodyPr wrap="square" rtlCol="0">
            <a:spAutoFit/>
          </a:bodyPr>
          <a:lstStyle/>
          <a:p>
            <a:r>
              <a:rPr lang="en-US" sz="2200" dirty="0" smtClean="0">
                <a:solidFill>
                  <a:srgbClr val="C00000"/>
                </a:solidFill>
              </a:rPr>
              <a:t>Net Average Revenue (NAR)</a:t>
            </a:r>
            <a:endParaRPr lang="en-US" sz="2200" dirty="0">
              <a:solidFill>
                <a:srgbClr val="C00000"/>
              </a:solidFill>
            </a:endParaRPr>
          </a:p>
        </p:txBody>
      </p:sp>
      <p:cxnSp>
        <p:nvCxnSpPr>
          <p:cNvPr id="16" name="Straight Connector 15"/>
          <p:cNvCxnSpPr/>
          <p:nvPr/>
        </p:nvCxnSpPr>
        <p:spPr>
          <a:xfrm>
            <a:off x="1676400" y="3276600"/>
            <a:ext cx="28194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295400" y="4114800"/>
            <a:ext cx="457200" cy="430887"/>
          </a:xfrm>
          <a:prstGeom prst="rect">
            <a:avLst/>
          </a:prstGeom>
          <a:noFill/>
        </p:spPr>
        <p:txBody>
          <a:bodyPr wrap="square" rtlCol="0">
            <a:spAutoFit/>
          </a:bodyPr>
          <a:lstStyle/>
          <a:p>
            <a:r>
              <a:rPr lang="en-US" sz="2200" b="1" dirty="0" smtClean="0">
                <a:solidFill>
                  <a:srgbClr val="0E01B3"/>
                </a:solidFill>
              </a:rPr>
              <a:t>S</a:t>
            </a:r>
            <a:endParaRPr lang="en-US" sz="2200" b="1" dirty="0">
              <a:solidFill>
                <a:srgbClr val="0E01B3"/>
              </a:solidFill>
            </a:endParaRPr>
          </a:p>
        </p:txBody>
      </p:sp>
      <p:sp>
        <p:nvSpPr>
          <p:cNvPr id="19" name="TextBox 18"/>
          <p:cNvSpPr txBox="1"/>
          <p:nvPr/>
        </p:nvSpPr>
        <p:spPr>
          <a:xfrm>
            <a:off x="1066800" y="3048000"/>
            <a:ext cx="1219200" cy="430887"/>
          </a:xfrm>
          <a:prstGeom prst="rect">
            <a:avLst/>
          </a:prstGeom>
          <a:noFill/>
        </p:spPr>
        <p:txBody>
          <a:bodyPr wrap="square" rtlCol="0">
            <a:spAutoFit/>
          </a:bodyPr>
          <a:lstStyle/>
          <a:p>
            <a:r>
              <a:rPr lang="en-US" sz="2200" dirty="0" err="1" smtClean="0"/>
              <a:t>Y</a:t>
            </a:r>
            <a:r>
              <a:rPr lang="en-US" sz="2200" baseline="-25000" dirty="0" err="1" smtClean="0"/>
              <a:t>max</a:t>
            </a:r>
            <a:endParaRPr lang="en-US" sz="2200" baseline="-25000" dirty="0"/>
          </a:p>
        </p:txBody>
      </p:sp>
      <p:cxnSp>
        <p:nvCxnSpPr>
          <p:cNvPr id="21" name="Straight Connector 20"/>
          <p:cNvCxnSpPr>
            <a:stCxn id="11" idx="4"/>
          </p:cNvCxnSpPr>
          <p:nvPr/>
        </p:nvCxnSpPr>
        <p:spPr>
          <a:xfrm flipH="1">
            <a:off x="4343400" y="3276600"/>
            <a:ext cx="8360" cy="2590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6240040" y="4343400"/>
            <a:ext cx="8360" cy="15240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114800" y="5791200"/>
            <a:ext cx="762000" cy="430887"/>
          </a:xfrm>
          <a:prstGeom prst="rect">
            <a:avLst/>
          </a:prstGeom>
          <a:noFill/>
        </p:spPr>
        <p:txBody>
          <a:bodyPr wrap="square" rtlCol="0">
            <a:spAutoFit/>
          </a:bodyPr>
          <a:lstStyle/>
          <a:p>
            <a:r>
              <a:rPr lang="en-US" sz="2200" dirty="0" smtClean="0"/>
              <a:t>M*</a:t>
            </a:r>
            <a:endParaRPr lang="en-US" sz="2200" dirty="0"/>
          </a:p>
        </p:txBody>
      </p:sp>
      <p:sp>
        <p:nvSpPr>
          <p:cNvPr id="25" name="TextBox 24"/>
          <p:cNvSpPr txBox="1"/>
          <p:nvPr/>
        </p:nvSpPr>
        <p:spPr>
          <a:xfrm>
            <a:off x="6019800" y="5791200"/>
            <a:ext cx="762000" cy="430887"/>
          </a:xfrm>
          <a:prstGeom prst="rect">
            <a:avLst/>
          </a:prstGeom>
          <a:noFill/>
        </p:spPr>
        <p:txBody>
          <a:bodyPr wrap="square" rtlCol="0">
            <a:spAutoFit/>
          </a:bodyPr>
          <a:lstStyle/>
          <a:p>
            <a:r>
              <a:rPr lang="en-US" sz="2200" dirty="0" smtClean="0"/>
              <a:t>M</a:t>
            </a:r>
            <a:r>
              <a:rPr lang="en-US" sz="2200" baseline="-25000" dirty="0" smtClean="0"/>
              <a:t>0</a:t>
            </a:r>
            <a:endParaRPr lang="en-US" sz="2200" baseline="-25000" dirty="0"/>
          </a:p>
        </p:txBody>
      </p:sp>
      <p:sp>
        <p:nvSpPr>
          <p:cNvPr id="26" name="Oval 25"/>
          <p:cNvSpPr/>
          <p:nvPr/>
        </p:nvSpPr>
        <p:spPr>
          <a:xfrm>
            <a:off x="4328160" y="32004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233160" y="425196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4114800" y="2831068"/>
            <a:ext cx="685800" cy="430887"/>
          </a:xfrm>
          <a:prstGeom prst="rect">
            <a:avLst/>
          </a:prstGeom>
          <a:noFill/>
        </p:spPr>
        <p:txBody>
          <a:bodyPr wrap="square" rtlCol="0">
            <a:spAutoFit/>
          </a:bodyPr>
          <a:lstStyle/>
          <a:p>
            <a:r>
              <a:rPr lang="en-US" sz="2200" dirty="0" smtClean="0"/>
              <a:t>B</a:t>
            </a:r>
            <a:endParaRPr lang="en-US" sz="2200" dirty="0"/>
          </a:p>
        </p:txBody>
      </p:sp>
      <p:sp>
        <p:nvSpPr>
          <p:cNvPr id="30" name="TextBox 29"/>
          <p:cNvSpPr txBox="1"/>
          <p:nvPr/>
        </p:nvSpPr>
        <p:spPr>
          <a:xfrm>
            <a:off x="6096000" y="3836313"/>
            <a:ext cx="685800" cy="430887"/>
          </a:xfrm>
          <a:prstGeom prst="rect">
            <a:avLst/>
          </a:prstGeom>
          <a:noFill/>
        </p:spPr>
        <p:txBody>
          <a:bodyPr wrap="square" rtlCol="0">
            <a:spAutoFit/>
          </a:bodyPr>
          <a:lstStyle/>
          <a:p>
            <a:r>
              <a:rPr lang="en-US" sz="2200" dirty="0" smtClean="0"/>
              <a:t>C</a:t>
            </a:r>
            <a:endParaRPr lang="en-US" sz="2200" dirty="0"/>
          </a:p>
        </p:txBody>
      </p:sp>
      <p:sp>
        <p:nvSpPr>
          <p:cNvPr id="29" name="Slide Number Placeholder 28"/>
          <p:cNvSpPr>
            <a:spLocks noGrp="1"/>
          </p:cNvSpPr>
          <p:nvPr>
            <p:ph type="sldNum" sz="quarter" idx="12"/>
          </p:nvPr>
        </p:nvSpPr>
        <p:spPr/>
        <p:txBody>
          <a:bodyPr/>
          <a:lstStyle/>
          <a:p>
            <a:fld id="{86CE80BD-4D3B-4FF2-B2A9-D19FBDF22204}" type="slidenum">
              <a:rPr lang="en-US" smtClean="0"/>
              <a:pPr/>
              <a:t>20</a:t>
            </a:fld>
            <a:endParaRPr lang="en-US"/>
          </a:p>
        </p:txBody>
      </p:sp>
      <p:sp>
        <p:nvSpPr>
          <p:cNvPr id="33" name="Footer Placeholder 32"/>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4" grpId="0"/>
      <p:bldP spid="25" grpId="0"/>
      <p:bldP spid="26" grpId="0" animBg="1"/>
      <p:bldP spid="27" grpId="0" animBg="1"/>
      <p:bldP spid="28" grpId="0"/>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34875"/>
            <a:ext cx="8041440" cy="1442674"/>
          </a:xfrm>
        </p:spPr>
        <p:txBody>
          <a:bodyPr/>
          <a:lstStyle/>
          <a:p>
            <a:r>
              <a:rPr lang="en-US" sz="3600" dirty="0" smtClean="0">
                <a:solidFill>
                  <a:schemeClr val="tx1"/>
                </a:solidFill>
              </a:rPr>
              <a:t>Comparing the </a:t>
            </a:r>
            <a:r>
              <a:rPr lang="en-US" sz="3600" dirty="0" smtClean="0">
                <a:solidFill>
                  <a:srgbClr val="0000CC"/>
                </a:solidFill>
              </a:rPr>
              <a:t>Quantity-Quality</a:t>
            </a:r>
            <a:r>
              <a:rPr lang="en-US" sz="3600" dirty="0" smtClean="0">
                <a:solidFill>
                  <a:schemeClr val="tx1"/>
                </a:solidFill>
              </a:rPr>
              <a:t> and </a:t>
            </a:r>
            <a:br>
              <a:rPr lang="en-US" sz="3600" dirty="0" smtClean="0">
                <a:solidFill>
                  <a:schemeClr val="tx1"/>
                </a:solidFill>
              </a:rPr>
            </a:br>
            <a:r>
              <a:rPr lang="en-US" sz="3600" dirty="0" smtClean="0">
                <a:solidFill>
                  <a:schemeClr val="tx1"/>
                </a:solidFill>
              </a:rPr>
              <a:t>the </a:t>
            </a:r>
            <a:r>
              <a:rPr lang="en-US" sz="3600" dirty="0" smtClean="0">
                <a:solidFill>
                  <a:srgbClr val="0000CC"/>
                </a:solidFill>
              </a:rPr>
              <a:t>Physicians’ Cooperative </a:t>
            </a:r>
            <a:r>
              <a:rPr lang="en-US" sz="3600" dirty="0" smtClean="0">
                <a:solidFill>
                  <a:schemeClr val="tx1"/>
                </a:solidFill>
              </a:rPr>
              <a:t>Theories</a:t>
            </a:r>
            <a:endParaRPr lang="en-US" sz="3600" dirty="0">
              <a:solidFill>
                <a:schemeClr val="tx1"/>
              </a:solidFill>
            </a:endParaRPr>
          </a:p>
        </p:txBody>
      </p:sp>
      <p:sp>
        <p:nvSpPr>
          <p:cNvPr id="3" name="Content Placeholder 2"/>
          <p:cNvSpPr>
            <a:spLocks noGrp="1"/>
          </p:cNvSpPr>
          <p:nvPr>
            <p:ph idx="1"/>
          </p:nvPr>
        </p:nvSpPr>
        <p:spPr>
          <a:xfrm>
            <a:off x="838200" y="1935075"/>
            <a:ext cx="7467600" cy="4160925"/>
          </a:xfrm>
        </p:spPr>
        <p:txBody>
          <a:bodyPr/>
          <a:lstStyle/>
          <a:p>
            <a:r>
              <a:rPr lang="en-US" dirty="0" smtClean="0">
                <a:solidFill>
                  <a:schemeClr val="tx1"/>
                </a:solidFill>
              </a:rPr>
              <a:t>Hospital and physician’ </a:t>
            </a:r>
            <a:r>
              <a:rPr lang="en-US" dirty="0" smtClean="0">
                <a:solidFill>
                  <a:srgbClr val="FF0000"/>
                </a:solidFill>
              </a:rPr>
              <a:t>revenues</a:t>
            </a:r>
            <a:r>
              <a:rPr lang="en-US" dirty="0" smtClean="0">
                <a:solidFill>
                  <a:schemeClr val="tx1"/>
                </a:solidFill>
              </a:rPr>
              <a:t>:</a:t>
            </a:r>
          </a:p>
          <a:p>
            <a:pPr>
              <a:buNone/>
            </a:pPr>
            <a:r>
              <a:rPr lang="en-US" dirty="0" smtClean="0">
                <a:solidFill>
                  <a:schemeClr val="tx1"/>
                </a:solidFill>
              </a:rPr>
              <a:t>				</a:t>
            </a:r>
            <a:r>
              <a:rPr lang="en-US" dirty="0" smtClean="0">
                <a:solidFill>
                  <a:srgbClr val="0E01B3"/>
                </a:solidFill>
              </a:rPr>
              <a:t>R = R(K,L,M</a:t>
            </a:r>
            <a:r>
              <a:rPr lang="en-US" baseline="-25000" dirty="0" smtClean="0">
                <a:solidFill>
                  <a:srgbClr val="0E01B3"/>
                </a:solidFill>
              </a:rPr>
              <a:t>0</a:t>
            </a:r>
            <a:r>
              <a:rPr lang="en-US" dirty="0" smtClean="0">
                <a:solidFill>
                  <a:srgbClr val="0E01B3"/>
                </a:solidFill>
              </a:rPr>
              <a:t>) </a:t>
            </a:r>
          </a:p>
          <a:p>
            <a:pPr>
              <a:spcBef>
                <a:spcPts val="1200"/>
              </a:spcBef>
            </a:pPr>
            <a:r>
              <a:rPr lang="en-US" dirty="0" smtClean="0">
                <a:solidFill>
                  <a:schemeClr val="tx1"/>
                </a:solidFill>
              </a:rPr>
              <a:t>Hospital </a:t>
            </a:r>
            <a:r>
              <a:rPr lang="en-US" dirty="0" smtClean="0">
                <a:solidFill>
                  <a:srgbClr val="FF0000"/>
                </a:solidFill>
              </a:rPr>
              <a:t>residual revenue</a:t>
            </a:r>
            <a:r>
              <a:rPr lang="en-US" dirty="0" smtClean="0">
                <a:solidFill>
                  <a:schemeClr val="tx1"/>
                </a:solidFill>
              </a:rPr>
              <a:t>:</a:t>
            </a:r>
          </a:p>
          <a:p>
            <a:pPr>
              <a:buNone/>
            </a:pPr>
            <a:r>
              <a:rPr lang="en-US" dirty="0" smtClean="0">
                <a:solidFill>
                  <a:schemeClr val="tx1"/>
                </a:solidFill>
              </a:rPr>
              <a:t>		</a:t>
            </a:r>
            <a:r>
              <a:rPr lang="en-US" dirty="0" smtClean="0">
                <a:solidFill>
                  <a:srgbClr val="0E01B3"/>
                </a:solidFill>
              </a:rPr>
              <a:t>HR = R(K,L,M</a:t>
            </a:r>
            <a:r>
              <a:rPr lang="en-US" baseline="-25000" dirty="0" smtClean="0">
                <a:solidFill>
                  <a:srgbClr val="0E01B3"/>
                </a:solidFill>
              </a:rPr>
              <a:t>0</a:t>
            </a:r>
            <a:r>
              <a:rPr lang="en-US" dirty="0" smtClean="0">
                <a:solidFill>
                  <a:srgbClr val="0E01B3"/>
                </a:solidFill>
              </a:rPr>
              <a:t>) – </a:t>
            </a:r>
            <a:r>
              <a:rPr lang="en-US" dirty="0" err="1" smtClean="0">
                <a:solidFill>
                  <a:srgbClr val="0E01B3"/>
                </a:solidFill>
              </a:rPr>
              <a:t>wL</a:t>
            </a:r>
            <a:r>
              <a:rPr lang="en-US" dirty="0" smtClean="0">
                <a:solidFill>
                  <a:srgbClr val="0E01B3"/>
                </a:solidFill>
              </a:rPr>
              <a:t> – </a:t>
            </a:r>
            <a:r>
              <a:rPr lang="en-US" dirty="0" err="1" smtClean="0">
                <a:solidFill>
                  <a:srgbClr val="0E01B3"/>
                </a:solidFill>
              </a:rPr>
              <a:t>rK</a:t>
            </a:r>
            <a:r>
              <a:rPr lang="en-US" dirty="0" smtClean="0">
                <a:solidFill>
                  <a:srgbClr val="0E01B3"/>
                </a:solidFill>
              </a:rPr>
              <a:t> – sM</a:t>
            </a:r>
            <a:r>
              <a:rPr lang="en-US" baseline="-25000" dirty="0" smtClean="0">
                <a:solidFill>
                  <a:srgbClr val="0E01B3"/>
                </a:solidFill>
              </a:rPr>
              <a:t>0</a:t>
            </a:r>
            <a:r>
              <a:rPr lang="en-US" dirty="0" smtClean="0">
                <a:solidFill>
                  <a:srgbClr val="0E01B3"/>
                </a:solidFill>
              </a:rPr>
              <a:t> + D</a:t>
            </a:r>
            <a:r>
              <a:rPr lang="en-US" baseline="-25000" dirty="0" smtClean="0">
                <a:solidFill>
                  <a:srgbClr val="0E01B3"/>
                </a:solidFill>
              </a:rPr>
              <a:t>0</a:t>
            </a:r>
            <a:r>
              <a:rPr lang="en-US" dirty="0" smtClean="0">
                <a:solidFill>
                  <a:srgbClr val="0E01B3"/>
                </a:solidFill>
              </a:rPr>
              <a:t> + G</a:t>
            </a:r>
            <a:r>
              <a:rPr lang="en-US" baseline="-25000" dirty="0" smtClean="0">
                <a:solidFill>
                  <a:srgbClr val="0E01B3"/>
                </a:solidFill>
              </a:rPr>
              <a:t>0</a:t>
            </a:r>
            <a:endParaRPr lang="en-US" dirty="0" smtClean="0">
              <a:solidFill>
                <a:srgbClr val="0E01B3"/>
              </a:solidFill>
            </a:endParaRPr>
          </a:p>
          <a:p>
            <a:pPr>
              <a:spcBef>
                <a:spcPts val="1200"/>
              </a:spcBef>
              <a:buNone/>
            </a:pPr>
            <a:r>
              <a:rPr lang="en-US" dirty="0" smtClean="0">
                <a:solidFill>
                  <a:schemeClr val="tx1"/>
                </a:solidFill>
              </a:rPr>
              <a:t>	where D</a:t>
            </a:r>
            <a:r>
              <a:rPr lang="en-US" baseline="-25000" dirty="0" smtClean="0">
                <a:solidFill>
                  <a:schemeClr val="tx1"/>
                </a:solidFill>
              </a:rPr>
              <a:t>0</a:t>
            </a:r>
            <a:r>
              <a:rPr lang="en-US" dirty="0" smtClean="0">
                <a:solidFill>
                  <a:schemeClr val="tx1"/>
                </a:solidFill>
              </a:rPr>
              <a:t> = donation, G</a:t>
            </a:r>
            <a:r>
              <a:rPr lang="en-US" baseline="-25000" dirty="0" smtClean="0">
                <a:solidFill>
                  <a:schemeClr val="tx1"/>
                </a:solidFill>
              </a:rPr>
              <a:t>0</a:t>
            </a:r>
            <a:r>
              <a:rPr lang="en-US" dirty="0" smtClean="0">
                <a:solidFill>
                  <a:schemeClr val="tx1"/>
                </a:solidFill>
              </a:rPr>
              <a:t> = government subsidies, and physician supply price = s.</a:t>
            </a:r>
          </a:p>
          <a:p>
            <a:pPr>
              <a:spcBef>
                <a:spcPts val="1800"/>
              </a:spcBef>
            </a:pPr>
            <a:r>
              <a:rPr lang="en-US" dirty="0" err="1" smtClean="0">
                <a:solidFill>
                  <a:srgbClr val="0E01B3"/>
                </a:solidFill>
              </a:rPr>
              <a:t>Pauly-Redisch</a:t>
            </a:r>
            <a:r>
              <a:rPr lang="en-US" dirty="0" smtClean="0">
                <a:solidFill>
                  <a:srgbClr val="0E01B3"/>
                </a:solidFill>
              </a:rPr>
              <a:t> model </a:t>
            </a:r>
            <a:r>
              <a:rPr lang="en-US" dirty="0" smtClean="0">
                <a:solidFill>
                  <a:schemeClr val="tx1"/>
                </a:solidFill>
                <a:sym typeface="Wingdings" pitchFamily="2" charset="2"/>
              </a:rPr>
              <a:t> </a:t>
            </a:r>
            <a:r>
              <a:rPr lang="en-US" dirty="0" smtClean="0">
                <a:solidFill>
                  <a:schemeClr val="tx1"/>
                </a:solidFill>
              </a:rPr>
              <a:t> Max HR</a:t>
            </a:r>
          </a:p>
          <a:p>
            <a:pPr>
              <a:spcBef>
                <a:spcPts val="1200"/>
              </a:spcBef>
            </a:pPr>
            <a:r>
              <a:rPr lang="en-US" dirty="0" smtClean="0">
                <a:solidFill>
                  <a:srgbClr val="0E01B3"/>
                </a:solidFill>
              </a:rPr>
              <a:t>Newhouse’s model</a:t>
            </a:r>
            <a:r>
              <a:rPr lang="en-US" dirty="0" smtClean="0">
                <a:solidFill>
                  <a:schemeClr val="tx1"/>
                </a:solidFill>
              </a:rPr>
              <a:t> </a:t>
            </a:r>
            <a:r>
              <a:rPr lang="en-US" dirty="0" smtClean="0">
                <a:solidFill>
                  <a:schemeClr val="tx1"/>
                </a:solidFill>
                <a:sym typeface="Wingdings" pitchFamily="2" charset="2"/>
              </a:rPr>
              <a:t> Max U(q, M) </a:t>
            </a:r>
            <a:r>
              <a:rPr lang="en-US" dirty="0" err="1" smtClean="0">
                <a:solidFill>
                  <a:schemeClr val="tx1"/>
                </a:solidFill>
                <a:sym typeface="Wingdings" pitchFamily="2" charset="2"/>
              </a:rPr>
              <a:t>s.t</a:t>
            </a:r>
            <a:r>
              <a:rPr lang="en-US" dirty="0" smtClean="0">
                <a:solidFill>
                  <a:schemeClr val="tx1"/>
                </a:solidFill>
                <a:sym typeface="Wingdings" pitchFamily="2" charset="2"/>
              </a:rPr>
              <a:t>. HR = 0.</a:t>
            </a:r>
            <a:endParaRPr lang="en-US" dirty="0" smtClean="0">
              <a:solidFill>
                <a:schemeClr val="tx1"/>
              </a:solidFill>
            </a:endParaRPr>
          </a:p>
          <a:p>
            <a:pPr>
              <a:buNone/>
            </a:pPr>
            <a:endParaRPr lang="en-US" dirty="0" smtClean="0">
              <a:solidFill>
                <a:schemeClr val="tx1"/>
              </a:solidFill>
            </a:endParaRPr>
          </a:p>
          <a:p>
            <a:pPr>
              <a:buNone/>
            </a:pPr>
            <a:endParaRPr lang="en-US"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21</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5"/>
          <p:cNvSpPr>
            <a:spLocks noGrp="1"/>
          </p:cNvSpPr>
          <p:nvPr>
            <p:ph type="title"/>
          </p:nvPr>
        </p:nvSpPr>
        <p:spPr>
          <a:xfrm>
            <a:off x="304800" y="457200"/>
            <a:ext cx="8458200" cy="1442674"/>
          </a:xfrm>
        </p:spPr>
        <p:txBody>
          <a:bodyPr/>
          <a:lstStyle/>
          <a:p>
            <a:pPr eaLnBrk="1" hangingPunct="1"/>
            <a:r>
              <a:rPr lang="en-US" sz="4000" dirty="0" smtClean="0">
                <a:solidFill>
                  <a:schemeClr val="tx1"/>
                </a:solidFill>
                <a:ea typeface="ヒラギノ角ゴ Pro W3" pitchFamily="-65" charset="-128"/>
              </a:rPr>
              <a:t>The Quantity–Quality vs. </a:t>
            </a:r>
            <a:br>
              <a:rPr lang="en-US" sz="4000" dirty="0" smtClean="0">
                <a:solidFill>
                  <a:schemeClr val="tx1"/>
                </a:solidFill>
                <a:ea typeface="ヒラギノ角ゴ Pro W3" pitchFamily="-65" charset="-128"/>
              </a:rPr>
            </a:br>
            <a:r>
              <a:rPr lang="en-US" sz="4000" dirty="0" smtClean="0">
                <a:solidFill>
                  <a:schemeClr val="tx1"/>
                </a:solidFill>
                <a:ea typeface="ヒラギノ角ゴ Pro W3" pitchFamily="-65" charset="-128"/>
              </a:rPr>
              <a:t>The Physicians’ Cooperative Theories</a:t>
            </a:r>
          </a:p>
        </p:txBody>
      </p:sp>
      <p:pic>
        <p:nvPicPr>
          <p:cNvPr id="44037" name="Picture 6" descr="fig13_06.gif"/>
          <p:cNvPicPr>
            <a:picLocks noChangeAspect="1"/>
          </p:cNvPicPr>
          <p:nvPr/>
        </p:nvPicPr>
        <p:blipFill>
          <a:blip r:embed="rId2" cstate="print"/>
          <a:srcRect/>
          <a:stretch>
            <a:fillRect/>
          </a:stretch>
        </p:blipFill>
        <p:spPr bwMode="auto">
          <a:xfrm>
            <a:off x="1295400" y="2060540"/>
            <a:ext cx="6248400" cy="4264060"/>
          </a:xfrm>
          <a:prstGeom prst="rect">
            <a:avLst/>
          </a:prstGeom>
          <a:noFill/>
          <a:ln w="9525">
            <a:noFill/>
            <a:miter lim="800000"/>
            <a:headEnd/>
            <a:tailEnd/>
          </a:ln>
        </p:spPr>
      </p:pic>
      <p:sp>
        <p:nvSpPr>
          <p:cNvPr id="12" name="Rectangle 11"/>
          <p:cNvSpPr/>
          <p:nvPr/>
        </p:nvSpPr>
        <p:spPr>
          <a:xfrm>
            <a:off x="5562600" y="2209800"/>
            <a:ext cx="19812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p:cNvSpPr>
            <a:spLocks noGrp="1"/>
          </p:cNvSpPr>
          <p:nvPr>
            <p:ph type="sldNum" sz="quarter" idx="12"/>
          </p:nvPr>
        </p:nvSpPr>
        <p:spPr/>
        <p:txBody>
          <a:bodyPr/>
          <a:lstStyle/>
          <a:p>
            <a:fld id="{86CE80BD-4D3B-4FF2-B2A9-D19FBDF22204}" type="slidenum">
              <a:rPr lang="en-US" smtClean="0"/>
              <a:pPr/>
              <a:t>22</a:t>
            </a:fld>
            <a:endParaRPr lang="en-US"/>
          </a:p>
        </p:txBody>
      </p:sp>
      <p:sp>
        <p:nvSpPr>
          <p:cNvPr id="11" name="Footer Placeholder 10"/>
          <p:cNvSpPr>
            <a:spLocks noGrp="1"/>
          </p:cNvSpPr>
          <p:nvPr>
            <p:ph type="ftr" sz="quarter" idx="11"/>
          </p:nvPr>
        </p:nvSpPr>
        <p:spPr/>
        <p:txBody>
          <a:bodyPr/>
          <a:lstStyle/>
          <a:p>
            <a:r>
              <a:rPr lang="en-US" smtClean="0"/>
              <a:t>EE474_2/2017_#7_Phatta Kirdruang</a:t>
            </a:r>
            <a:endParaRPr lang="en-US"/>
          </a:p>
        </p:txBody>
      </p:sp>
      <p:sp>
        <p:nvSpPr>
          <p:cNvPr id="7" name="Rectangle 6"/>
          <p:cNvSpPr/>
          <p:nvPr/>
        </p:nvSpPr>
        <p:spPr>
          <a:xfrm>
            <a:off x="5791200" y="4267200"/>
            <a:ext cx="1905000" cy="106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5"/>
          <p:cNvSpPr>
            <a:spLocks noGrp="1"/>
          </p:cNvSpPr>
          <p:nvPr>
            <p:ph type="title"/>
          </p:nvPr>
        </p:nvSpPr>
        <p:spPr>
          <a:xfrm>
            <a:off x="779880" y="152400"/>
            <a:ext cx="8364120" cy="1442674"/>
          </a:xfrm>
        </p:spPr>
        <p:txBody>
          <a:bodyPr>
            <a:normAutofit/>
          </a:bodyPr>
          <a:lstStyle/>
          <a:p>
            <a:pPr eaLnBrk="1" hangingPunct="1"/>
            <a:r>
              <a:rPr lang="en-US" dirty="0" smtClean="0">
                <a:solidFill>
                  <a:schemeClr val="tx1"/>
                </a:solidFill>
                <a:ea typeface="ヒラギノ角ゴ Pro W3" pitchFamily="-65" charset="-128"/>
              </a:rPr>
              <a:t>Effects of </a:t>
            </a:r>
            <a:r>
              <a:rPr lang="en-US" dirty="0" smtClean="0">
                <a:solidFill>
                  <a:srgbClr val="0E01B3"/>
                </a:solidFill>
                <a:ea typeface="ヒラギノ角ゴ Pro W3" pitchFamily="-65" charset="-128"/>
              </a:rPr>
              <a:t>Increased Competition</a:t>
            </a:r>
          </a:p>
        </p:txBody>
      </p:sp>
      <p:pic>
        <p:nvPicPr>
          <p:cNvPr id="45061" name="Picture 6" descr="fig13_07.gif"/>
          <p:cNvPicPr>
            <a:picLocks noChangeAspect="1"/>
          </p:cNvPicPr>
          <p:nvPr/>
        </p:nvPicPr>
        <p:blipFill>
          <a:blip r:embed="rId2" cstate="print"/>
          <a:srcRect/>
          <a:stretch>
            <a:fillRect/>
          </a:stretch>
        </p:blipFill>
        <p:spPr bwMode="auto">
          <a:xfrm>
            <a:off x="990600" y="1524000"/>
            <a:ext cx="6858000" cy="4495801"/>
          </a:xfrm>
          <a:prstGeom prst="rect">
            <a:avLst/>
          </a:prstGeom>
          <a:noFill/>
          <a:ln w="9525">
            <a:noFill/>
            <a:miter lim="800000"/>
            <a:headEnd/>
            <a:tailEnd/>
          </a:ln>
        </p:spPr>
      </p:pic>
      <p:sp>
        <p:nvSpPr>
          <p:cNvPr id="9" name="Rectangle 8"/>
          <p:cNvSpPr/>
          <p:nvPr/>
        </p:nvSpPr>
        <p:spPr>
          <a:xfrm>
            <a:off x="4191000" y="5791200"/>
            <a:ext cx="1066800"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p>
            <a:fld id="{86CE80BD-4D3B-4FF2-B2A9-D19FBDF22204}" type="slidenum">
              <a:rPr lang="en-US" smtClean="0"/>
              <a:pPr/>
              <a:t>23</a:t>
            </a:fld>
            <a:endParaRPr lang="en-US"/>
          </a:p>
        </p:txBody>
      </p:sp>
      <p:sp>
        <p:nvSpPr>
          <p:cNvPr id="7" name="Footer Placeholder 6"/>
          <p:cNvSpPr>
            <a:spLocks noGrp="1"/>
          </p:cNvSpPr>
          <p:nvPr>
            <p:ph type="ftr" sz="quarter" idx="11"/>
          </p:nvPr>
        </p:nvSpPr>
        <p:spPr/>
        <p:txBody>
          <a:bodyPr/>
          <a:lstStyle/>
          <a:p>
            <a:r>
              <a:rPr lang="en-US" smtClean="0"/>
              <a:t>EE474_2/2017_#7_Phatta Kirdruang</a:t>
            </a:r>
            <a:endParaRPr lang="en-US"/>
          </a:p>
        </p:txBody>
      </p:sp>
      <p:sp>
        <p:nvSpPr>
          <p:cNvPr id="8" name="Rectangle 7"/>
          <p:cNvSpPr/>
          <p:nvPr/>
        </p:nvSpPr>
        <p:spPr>
          <a:xfrm>
            <a:off x="5943600" y="3276600"/>
            <a:ext cx="1905000" cy="106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4876800" y="4343400"/>
            <a:ext cx="2667000" cy="106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880" y="233726"/>
            <a:ext cx="8364120" cy="1442674"/>
          </a:xfrm>
        </p:spPr>
        <p:txBody>
          <a:bodyPr/>
          <a:lstStyle/>
          <a:p>
            <a:r>
              <a:rPr lang="en-US" sz="4000" dirty="0" smtClean="0">
                <a:solidFill>
                  <a:schemeClr val="tx1"/>
                </a:solidFill>
              </a:rPr>
              <a:t>Summary of Hospital Behavior Model</a:t>
            </a:r>
            <a:endParaRPr lang="en-US" sz="4000" dirty="0">
              <a:solidFill>
                <a:schemeClr val="tx1"/>
              </a:solidFill>
            </a:endParaRPr>
          </a:p>
        </p:txBody>
      </p:sp>
      <p:sp>
        <p:nvSpPr>
          <p:cNvPr id="5" name="Content Placeholder 4"/>
          <p:cNvSpPr>
            <a:spLocks noGrp="1"/>
          </p:cNvSpPr>
          <p:nvPr>
            <p:ph sz="quarter" idx="4294967295"/>
          </p:nvPr>
        </p:nvSpPr>
        <p:spPr>
          <a:xfrm>
            <a:off x="841248" y="1676400"/>
            <a:ext cx="7540752" cy="4648200"/>
          </a:xfrm>
          <a:prstGeom prst="rect">
            <a:avLst/>
          </a:prstGeom>
        </p:spPr>
        <p:txBody>
          <a:bodyPr>
            <a:normAutofit/>
          </a:bodyPr>
          <a:lstStyle/>
          <a:p>
            <a:r>
              <a:rPr lang="en-US" i="1" dirty="0" smtClean="0">
                <a:solidFill>
                  <a:srgbClr val="0E01B3"/>
                </a:solidFill>
              </a:rPr>
              <a:t>Newhouse</a:t>
            </a:r>
            <a:r>
              <a:rPr lang="en-US" dirty="0" smtClean="0">
                <a:solidFill>
                  <a:schemeClr val="tx1"/>
                </a:solidFill>
              </a:rPr>
              <a:t>: The hospital administrator chooses the best combination of quantity and quality of care. (Utility maximization model)</a:t>
            </a:r>
          </a:p>
          <a:p>
            <a:pPr>
              <a:spcBef>
                <a:spcPts val="1200"/>
              </a:spcBef>
            </a:pPr>
            <a:r>
              <a:rPr lang="en-US" i="1" dirty="0" err="1" smtClean="0">
                <a:solidFill>
                  <a:srgbClr val="0E01B3"/>
                </a:solidFill>
              </a:rPr>
              <a:t>Lakdawalla-Phillipson</a:t>
            </a:r>
            <a:r>
              <a:rPr lang="en-US" dirty="0" smtClean="0">
                <a:solidFill>
                  <a:schemeClr val="tx1"/>
                </a:solidFill>
              </a:rPr>
              <a:t>: Nonprofit preferences include altruism and profit maximization.</a:t>
            </a:r>
          </a:p>
          <a:p>
            <a:pPr>
              <a:spcBef>
                <a:spcPts val="1200"/>
              </a:spcBef>
            </a:pPr>
            <a:r>
              <a:rPr lang="en-US" i="1" dirty="0" err="1" smtClean="0">
                <a:solidFill>
                  <a:srgbClr val="0E01B3"/>
                </a:solidFill>
              </a:rPr>
              <a:t>Pauly-Redisch</a:t>
            </a:r>
            <a:r>
              <a:rPr lang="en-US" dirty="0" smtClean="0">
                <a:solidFill>
                  <a:schemeClr val="tx1"/>
                </a:solidFill>
              </a:rPr>
              <a:t>: Optimal physician staff size maximizes the pecuniary gain to physicians. (Profit maximizing model)</a:t>
            </a:r>
          </a:p>
          <a:p>
            <a:pPr>
              <a:spcBef>
                <a:spcPts val="1200"/>
              </a:spcBef>
              <a:buNone/>
            </a:pPr>
            <a:r>
              <a:rPr lang="en-US" u="sng" dirty="0" smtClean="0">
                <a:solidFill>
                  <a:srgbClr val="00823B"/>
                </a:solidFill>
              </a:rPr>
              <a:t>Question</a:t>
            </a:r>
            <a:r>
              <a:rPr lang="en-US" dirty="0" smtClean="0">
                <a:solidFill>
                  <a:srgbClr val="00823B"/>
                </a:solidFill>
              </a:rPr>
              <a:t>: Which model do you think apply to hospitals in Thailand?</a:t>
            </a:r>
            <a:endParaRPr lang="en-US" dirty="0">
              <a:solidFill>
                <a:srgbClr val="00823B"/>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24</a:t>
            </a:fld>
            <a:endParaRPr lang="en-US"/>
          </a:p>
        </p:txBody>
      </p:sp>
      <p:sp>
        <p:nvSpPr>
          <p:cNvPr id="6" name="Footer Placeholder 5"/>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z="4400" dirty="0" smtClean="0">
                <a:solidFill>
                  <a:schemeClr val="tx1"/>
                </a:solidFill>
                <a:ea typeface="ヒラギノ角ゴ Pro W3" pitchFamily="-65" charset="-128"/>
              </a:rPr>
              <a:t>Physician’s  Practice</a:t>
            </a:r>
            <a:endParaRPr lang="en-US" sz="4000" dirty="0">
              <a:solidFill>
                <a:schemeClr val="tx1"/>
              </a:solidFill>
            </a:endParaRPr>
          </a:p>
        </p:txBody>
      </p:sp>
      <p:sp>
        <p:nvSpPr>
          <p:cNvPr id="6" name="Text Placeholder 5"/>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4" name="Slide Number Placeholder 3"/>
          <p:cNvSpPr>
            <a:spLocks noGrp="1"/>
          </p:cNvSpPr>
          <p:nvPr>
            <p:ph type="sldNum" sz="quarter" idx="12"/>
          </p:nvPr>
        </p:nvSpPr>
        <p:spPr/>
        <p:txBody>
          <a:bodyPr/>
          <a:lstStyle/>
          <a:p>
            <a:fld id="{86CE80BD-4D3B-4FF2-B2A9-D19FBDF22204}" type="slidenum">
              <a:rPr lang="en-US" smtClean="0"/>
              <a:pPr/>
              <a:t>25</a:t>
            </a:fld>
            <a:endParaRPr lang="en-US"/>
          </a:p>
        </p:txBody>
      </p:sp>
    </p:spTree>
    <p:extLst>
      <p:ext uri="{BB962C8B-B14F-4D97-AF65-F5344CB8AC3E}">
        <p14:creationId xmlns:p14="http://schemas.microsoft.com/office/powerpoint/2010/main" val="27389433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09926"/>
            <a:ext cx="8041440" cy="1442674"/>
          </a:xfrm>
        </p:spPr>
        <p:txBody>
          <a:bodyPr/>
          <a:lstStyle/>
          <a:p>
            <a:r>
              <a:rPr lang="en-US" dirty="0" smtClean="0"/>
              <a:t>Topics</a:t>
            </a:r>
            <a:endParaRPr lang="en-US" dirty="0"/>
          </a:p>
        </p:txBody>
      </p:sp>
      <p:sp>
        <p:nvSpPr>
          <p:cNvPr id="3" name="Content Placeholder 2"/>
          <p:cNvSpPr>
            <a:spLocks noGrp="1"/>
          </p:cNvSpPr>
          <p:nvPr>
            <p:ph idx="1"/>
          </p:nvPr>
        </p:nvSpPr>
        <p:spPr>
          <a:xfrm>
            <a:off x="838200" y="1828800"/>
            <a:ext cx="7467600" cy="4160925"/>
          </a:xfrm>
        </p:spPr>
        <p:txBody>
          <a:bodyPr/>
          <a:lstStyle/>
          <a:p>
            <a:r>
              <a:rPr lang="en-US" dirty="0" smtClean="0">
                <a:solidFill>
                  <a:schemeClr val="tx1"/>
                </a:solidFill>
              </a:rPr>
              <a:t>Benchmark Model of The Physician’s Practice</a:t>
            </a:r>
          </a:p>
          <a:p>
            <a:r>
              <a:rPr lang="en-US" dirty="0" smtClean="0">
                <a:solidFill>
                  <a:schemeClr val="tx1"/>
                </a:solidFill>
              </a:rPr>
              <a:t>Physician Agency and Supplier-Induced Demand </a:t>
            </a:r>
          </a:p>
          <a:p>
            <a:r>
              <a:rPr lang="en-US" dirty="0" smtClean="0">
                <a:solidFill>
                  <a:schemeClr val="tx1"/>
                </a:solidFill>
              </a:rPr>
              <a:t>The Target Income Hypothesis</a:t>
            </a:r>
          </a:p>
          <a:p>
            <a:r>
              <a:rPr lang="en-US" dirty="0" smtClean="0">
                <a:solidFill>
                  <a:schemeClr val="tx1"/>
                </a:solidFill>
              </a:rPr>
              <a:t>Diffusion of Information and Small Area Variations</a:t>
            </a:r>
          </a:p>
          <a:p>
            <a:r>
              <a:rPr lang="en-US" dirty="0" smtClean="0">
                <a:solidFill>
                  <a:schemeClr val="tx1"/>
                </a:solidFill>
              </a:rPr>
              <a:t>Malpractice</a:t>
            </a:r>
          </a:p>
          <a:p>
            <a:endParaRPr lang="en-US" dirty="0" smtClean="0">
              <a:solidFill>
                <a:schemeClr val="tx1"/>
              </a:solidFill>
            </a:endParaRPr>
          </a:p>
          <a:p>
            <a:endParaRPr lang="en-US" dirty="0" smtClean="0">
              <a:solidFill>
                <a:schemeClr val="tx1"/>
              </a:solidFill>
            </a:endParaRPr>
          </a:p>
          <a:p>
            <a:endParaRPr lang="en-US" dirty="0" smtClean="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26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458200" cy="1442674"/>
          </a:xfrm>
        </p:spPr>
        <p:txBody>
          <a:bodyPr>
            <a:normAutofit/>
          </a:bodyPr>
          <a:lstStyle/>
          <a:p>
            <a:r>
              <a:rPr lang="en-US" dirty="0" smtClean="0">
                <a:solidFill>
                  <a:schemeClr val="tx1"/>
                </a:solidFill>
              </a:rPr>
              <a:t>I</a:t>
            </a:r>
            <a:r>
              <a:rPr lang="en-US" sz="3600" dirty="0" smtClean="0">
                <a:solidFill>
                  <a:schemeClr val="tx1"/>
                </a:solidFill>
              </a:rPr>
              <a:t>. Benchmark Model of The Physician’s Practice</a:t>
            </a:r>
            <a:endParaRPr lang="en-US" sz="3600" dirty="0">
              <a:solidFill>
                <a:schemeClr val="tx1"/>
              </a:solidFill>
            </a:endParaRPr>
          </a:p>
        </p:txBody>
      </p:sp>
      <p:sp>
        <p:nvSpPr>
          <p:cNvPr id="3" name="Content Placeholder 2"/>
          <p:cNvSpPr>
            <a:spLocks noGrp="1"/>
          </p:cNvSpPr>
          <p:nvPr>
            <p:ph idx="1"/>
          </p:nvPr>
        </p:nvSpPr>
        <p:spPr>
          <a:xfrm>
            <a:off x="533400" y="1676400"/>
            <a:ext cx="8305800" cy="4724400"/>
          </a:xfrm>
        </p:spPr>
        <p:txBody>
          <a:bodyPr/>
          <a:lstStyle/>
          <a:p>
            <a:r>
              <a:rPr lang="en-US" dirty="0">
                <a:solidFill>
                  <a:srgbClr val="0000CC"/>
                </a:solidFill>
              </a:rPr>
              <a:t>McGuire and </a:t>
            </a:r>
            <a:r>
              <a:rPr lang="en-US" dirty="0" err="1">
                <a:solidFill>
                  <a:srgbClr val="0000CC"/>
                </a:solidFill>
              </a:rPr>
              <a:t>Pauly</a:t>
            </a:r>
            <a:r>
              <a:rPr lang="en-US" dirty="0">
                <a:solidFill>
                  <a:srgbClr val="0000CC"/>
                </a:solidFill>
              </a:rPr>
              <a:t> </a:t>
            </a:r>
            <a:r>
              <a:rPr lang="en-US" dirty="0">
                <a:solidFill>
                  <a:schemeClr val="tx1"/>
                </a:solidFill>
              </a:rPr>
              <a:t>(1991) describe  physicians as utility </a:t>
            </a:r>
            <a:r>
              <a:rPr lang="en-US" dirty="0" err="1" smtClean="0">
                <a:solidFill>
                  <a:schemeClr val="tx1"/>
                </a:solidFill>
              </a:rPr>
              <a:t>maximizers</a:t>
            </a:r>
            <a:r>
              <a:rPr lang="en-US" dirty="0" smtClean="0">
                <a:solidFill>
                  <a:schemeClr val="tx1"/>
                </a:solidFill>
              </a:rPr>
              <a:t>.</a:t>
            </a:r>
            <a:endParaRPr lang="en-US" dirty="0">
              <a:solidFill>
                <a:schemeClr val="tx1"/>
              </a:solidFill>
            </a:endParaRPr>
          </a:p>
          <a:p>
            <a:pPr>
              <a:spcBef>
                <a:spcPts val="1200"/>
              </a:spcBef>
            </a:pPr>
            <a:r>
              <a:rPr lang="en-US" dirty="0" smtClean="0">
                <a:solidFill>
                  <a:srgbClr val="0000CC"/>
                </a:solidFill>
              </a:rPr>
              <a:t>Physician’s utility </a:t>
            </a:r>
            <a:r>
              <a:rPr lang="en-US" dirty="0" smtClean="0">
                <a:solidFill>
                  <a:schemeClr val="tx1"/>
                </a:solidFill>
              </a:rPr>
              <a:t>depends:</a:t>
            </a:r>
          </a:p>
          <a:p>
            <a:pPr lvl="1"/>
            <a:r>
              <a:rPr lang="en-US" sz="2400" dirty="0" smtClean="0">
                <a:solidFill>
                  <a:srgbClr val="00823B"/>
                </a:solidFill>
              </a:rPr>
              <a:t>Net income (</a:t>
            </a:r>
            <a:r>
              <a:rPr lang="el-GR" sz="2400" dirty="0" smtClean="0">
                <a:solidFill>
                  <a:srgbClr val="00823B"/>
                </a:solidFill>
              </a:rPr>
              <a:t>π</a:t>
            </a:r>
            <a:r>
              <a:rPr lang="en-US" sz="2400" dirty="0" smtClean="0">
                <a:solidFill>
                  <a:srgbClr val="00823B"/>
                </a:solidFill>
              </a:rPr>
              <a:t>)</a:t>
            </a:r>
          </a:p>
          <a:p>
            <a:pPr lvl="1"/>
            <a:r>
              <a:rPr lang="en-US" sz="2400" dirty="0" smtClean="0">
                <a:solidFill>
                  <a:srgbClr val="00823B"/>
                </a:solidFill>
              </a:rPr>
              <a:t>Leisure (L)</a:t>
            </a:r>
          </a:p>
          <a:p>
            <a:pPr lvl="1"/>
            <a:r>
              <a:rPr lang="en-US" sz="2400" dirty="0">
                <a:solidFill>
                  <a:srgbClr val="00823B"/>
                </a:solidFill>
              </a:rPr>
              <a:t>T</a:t>
            </a:r>
            <a:r>
              <a:rPr lang="en-US" sz="2400" dirty="0" smtClean="0">
                <a:solidFill>
                  <a:srgbClr val="00823B"/>
                </a:solidFill>
              </a:rPr>
              <a:t>he degree of inducement (I)</a:t>
            </a:r>
            <a:r>
              <a:rPr lang="en-US" sz="2400" dirty="0" smtClean="0">
                <a:solidFill>
                  <a:schemeClr val="tx1"/>
                </a:solidFill>
              </a:rPr>
              <a:t>: Physician’s </a:t>
            </a:r>
            <a:r>
              <a:rPr lang="en-US" sz="2400" dirty="0">
                <a:solidFill>
                  <a:schemeClr val="tx1"/>
                </a:solidFill>
              </a:rPr>
              <a:t>own efforts to induce </a:t>
            </a:r>
            <a:r>
              <a:rPr lang="en-US" sz="2400" dirty="0" smtClean="0">
                <a:solidFill>
                  <a:schemeClr val="tx1"/>
                </a:solidFill>
              </a:rPr>
              <a:t>patients </a:t>
            </a:r>
            <a:r>
              <a:rPr lang="en-US" sz="2400" dirty="0">
                <a:solidFill>
                  <a:schemeClr val="tx1"/>
                </a:solidFill>
              </a:rPr>
              <a:t>to buy more care than appears medically </a:t>
            </a:r>
            <a:r>
              <a:rPr lang="en-US" sz="2400" dirty="0" smtClean="0">
                <a:solidFill>
                  <a:schemeClr val="tx1"/>
                </a:solidFill>
              </a:rPr>
              <a:t>necessary. </a:t>
            </a:r>
          </a:p>
          <a:p>
            <a:pPr>
              <a:spcBef>
                <a:spcPts val="1200"/>
              </a:spcBef>
            </a:pPr>
            <a:r>
              <a:rPr lang="en-US" dirty="0" smtClean="0">
                <a:solidFill>
                  <a:srgbClr val="0000CC"/>
                </a:solidFill>
              </a:rPr>
              <a:t>Physician’s Utility function</a:t>
            </a:r>
            <a:r>
              <a:rPr lang="en-US" dirty="0" smtClean="0">
                <a:solidFill>
                  <a:schemeClr val="tx1"/>
                </a:solidFill>
              </a:rPr>
              <a:t>:</a:t>
            </a:r>
          </a:p>
          <a:p>
            <a:pPr marL="0" indent="0">
              <a:buNone/>
            </a:pPr>
            <a:r>
              <a:rPr lang="en-US" dirty="0">
                <a:solidFill>
                  <a:schemeClr val="tx1"/>
                </a:solidFill>
              </a:rPr>
              <a:t>	</a:t>
            </a:r>
            <a:r>
              <a:rPr lang="en-US" dirty="0" smtClean="0">
                <a:solidFill>
                  <a:srgbClr val="0000CC"/>
                </a:solidFill>
              </a:rPr>
              <a:t>	</a:t>
            </a:r>
            <a:r>
              <a:rPr lang="en-US" dirty="0" smtClean="0">
                <a:solidFill>
                  <a:srgbClr val="FF0000"/>
                </a:solidFill>
              </a:rPr>
              <a:t>U = U(</a:t>
            </a:r>
            <a:r>
              <a:rPr lang="el-GR" dirty="0" smtClean="0">
                <a:solidFill>
                  <a:srgbClr val="FF0000"/>
                </a:solidFill>
              </a:rPr>
              <a:t>π</a:t>
            </a:r>
            <a:r>
              <a:rPr lang="en-US" dirty="0" smtClean="0">
                <a:solidFill>
                  <a:srgbClr val="FF0000"/>
                </a:solidFill>
              </a:rPr>
              <a:t>, L, I)</a:t>
            </a:r>
            <a:endParaRPr lang="en-US" dirty="0">
              <a:solidFill>
                <a:srgbClr val="FF0000"/>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27</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05956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81000"/>
            <a:ext cx="8041440" cy="1219200"/>
          </a:xfrm>
        </p:spPr>
        <p:txBody>
          <a:bodyPr/>
          <a:lstStyle/>
          <a:p>
            <a:r>
              <a:rPr lang="en-US" sz="4000" dirty="0" smtClean="0">
                <a:solidFill>
                  <a:schemeClr val="tx1"/>
                </a:solidFill>
              </a:rPr>
              <a:t>Supply of Physician Labor</a:t>
            </a:r>
            <a:endParaRPr lang="en-US" sz="4000" dirty="0">
              <a:solidFill>
                <a:schemeClr val="tx1"/>
              </a:solidFill>
            </a:endParaRPr>
          </a:p>
        </p:txBody>
      </p:sp>
      <p:cxnSp>
        <p:nvCxnSpPr>
          <p:cNvPr id="7" name="Straight Arrow Connector 6"/>
          <p:cNvCxnSpPr/>
          <p:nvPr/>
        </p:nvCxnSpPr>
        <p:spPr>
          <a:xfrm flipV="1">
            <a:off x="1219200" y="2286000"/>
            <a:ext cx="0" cy="297180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219200" y="5257800"/>
            <a:ext cx="3124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Freeform 9"/>
          <p:cNvSpPr/>
          <p:nvPr/>
        </p:nvSpPr>
        <p:spPr>
          <a:xfrm rot="21265193">
            <a:off x="1978343" y="3618126"/>
            <a:ext cx="696090" cy="1448349"/>
          </a:xfrm>
          <a:custGeom>
            <a:avLst/>
            <a:gdLst>
              <a:gd name="connsiteX0" fmla="*/ 417251 w 621437"/>
              <a:gd name="connsiteY0" fmla="*/ 0 h 1349406"/>
              <a:gd name="connsiteX1" fmla="*/ 168676 w 621437"/>
              <a:gd name="connsiteY1" fmla="*/ 133165 h 1349406"/>
              <a:gd name="connsiteX2" fmla="*/ 53266 w 621437"/>
              <a:gd name="connsiteY2" fmla="*/ 248575 h 1349406"/>
              <a:gd name="connsiteX3" fmla="*/ 0 w 621437"/>
              <a:gd name="connsiteY3" fmla="*/ 399495 h 1349406"/>
              <a:gd name="connsiteX4" fmla="*/ 53266 w 621437"/>
              <a:gd name="connsiteY4" fmla="*/ 621437 h 1349406"/>
              <a:gd name="connsiteX5" fmla="*/ 239697 w 621437"/>
              <a:gd name="connsiteY5" fmla="*/ 941033 h 1349406"/>
              <a:gd name="connsiteX6" fmla="*/ 621437 w 621437"/>
              <a:gd name="connsiteY6" fmla="*/ 1349406 h 134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1437" h="1349406">
                <a:moveTo>
                  <a:pt x="417251" y="0"/>
                </a:moveTo>
                <a:cubicBezTo>
                  <a:pt x="323295" y="45868"/>
                  <a:pt x="229340" y="91736"/>
                  <a:pt x="168676" y="133165"/>
                </a:cubicBezTo>
                <a:cubicBezTo>
                  <a:pt x="108012" y="174594"/>
                  <a:pt x="81379" y="204187"/>
                  <a:pt x="53266" y="248575"/>
                </a:cubicBezTo>
                <a:cubicBezTo>
                  <a:pt x="25153" y="292963"/>
                  <a:pt x="0" y="337351"/>
                  <a:pt x="0" y="399495"/>
                </a:cubicBezTo>
                <a:cubicBezTo>
                  <a:pt x="0" y="461639"/>
                  <a:pt x="13316" y="531181"/>
                  <a:pt x="53266" y="621437"/>
                </a:cubicBezTo>
                <a:cubicBezTo>
                  <a:pt x="93215" y="711693"/>
                  <a:pt x="145002" y="819705"/>
                  <a:pt x="239697" y="941033"/>
                </a:cubicBezTo>
                <a:cubicBezTo>
                  <a:pt x="334392" y="1062361"/>
                  <a:pt x="477914" y="1205883"/>
                  <a:pt x="621437" y="1349406"/>
                </a:cubicBezTo>
              </a:path>
            </a:pathLst>
          </a:custGeom>
          <a:noFill/>
          <a:ln w="3492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1219200" y="4038600"/>
            <a:ext cx="2057400" cy="12192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9200" y="3352800"/>
            <a:ext cx="2057400" cy="1905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219200" y="2590800"/>
            <a:ext cx="2057400" cy="266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Arc 18"/>
          <p:cNvSpPr/>
          <p:nvPr/>
        </p:nvSpPr>
        <p:spPr>
          <a:xfrm rot="10377557">
            <a:off x="1807143" y="1767316"/>
            <a:ext cx="2441940" cy="2373425"/>
          </a:xfrm>
          <a:prstGeom prst="arc">
            <a:avLst/>
          </a:prstGeom>
          <a:ln w="28575">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p:nvSpPr>
        <p:spPr>
          <a:xfrm rot="10475377">
            <a:off x="1634630" y="1978452"/>
            <a:ext cx="2674341" cy="2472976"/>
          </a:xfrm>
          <a:prstGeom prst="arc">
            <a:avLst/>
          </a:prstGeom>
          <a:ln w="28575">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p:nvSpPr>
        <p:spPr>
          <a:xfrm rot="10129131">
            <a:off x="1770717" y="2517739"/>
            <a:ext cx="2441940" cy="2373425"/>
          </a:xfrm>
          <a:prstGeom prst="arc">
            <a:avLst/>
          </a:prstGeom>
          <a:ln w="28575">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4" name="Straight Arrow Connector 23"/>
          <p:cNvCxnSpPr/>
          <p:nvPr/>
        </p:nvCxnSpPr>
        <p:spPr>
          <a:xfrm flipV="1">
            <a:off x="4953000" y="2286000"/>
            <a:ext cx="0" cy="297180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4953000" y="5257800"/>
            <a:ext cx="3124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133600" y="3771900"/>
            <a:ext cx="1" cy="14859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19871" y="3962400"/>
            <a:ext cx="1" cy="12954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2362200" y="4724400"/>
            <a:ext cx="0" cy="5334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6248400" y="3200400"/>
            <a:ext cx="0" cy="20574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477000" y="3886200"/>
            <a:ext cx="0" cy="13716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096000" y="4572000"/>
            <a:ext cx="0" cy="6477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685800" y="1981200"/>
            <a:ext cx="1066800" cy="369332"/>
          </a:xfrm>
          <a:prstGeom prst="rect">
            <a:avLst/>
          </a:prstGeom>
          <a:noFill/>
        </p:spPr>
        <p:txBody>
          <a:bodyPr wrap="square" rtlCol="0">
            <a:spAutoFit/>
          </a:bodyPr>
          <a:lstStyle/>
          <a:p>
            <a:r>
              <a:rPr lang="en-US" dirty="0" smtClean="0"/>
              <a:t>Income</a:t>
            </a:r>
            <a:endParaRPr lang="en-US" dirty="0"/>
          </a:p>
        </p:txBody>
      </p:sp>
      <p:sp>
        <p:nvSpPr>
          <p:cNvPr id="44" name="TextBox 43"/>
          <p:cNvSpPr txBox="1"/>
          <p:nvPr/>
        </p:nvSpPr>
        <p:spPr>
          <a:xfrm>
            <a:off x="3505200" y="5181600"/>
            <a:ext cx="1143000" cy="369332"/>
          </a:xfrm>
          <a:prstGeom prst="rect">
            <a:avLst/>
          </a:prstGeom>
          <a:noFill/>
        </p:spPr>
        <p:txBody>
          <a:bodyPr wrap="square" rtlCol="0">
            <a:spAutoFit/>
          </a:bodyPr>
          <a:lstStyle/>
          <a:p>
            <a:r>
              <a:rPr lang="en-US" dirty="0" smtClean="0"/>
              <a:t>Leisure</a:t>
            </a:r>
            <a:endParaRPr lang="en-US" dirty="0"/>
          </a:p>
        </p:txBody>
      </p:sp>
      <p:sp>
        <p:nvSpPr>
          <p:cNvPr id="45" name="TextBox 44"/>
          <p:cNvSpPr txBox="1"/>
          <p:nvPr/>
        </p:nvSpPr>
        <p:spPr>
          <a:xfrm>
            <a:off x="7315200" y="5181600"/>
            <a:ext cx="1143000" cy="369332"/>
          </a:xfrm>
          <a:prstGeom prst="rect">
            <a:avLst/>
          </a:prstGeom>
          <a:noFill/>
        </p:spPr>
        <p:txBody>
          <a:bodyPr wrap="square" rtlCol="0">
            <a:spAutoFit/>
          </a:bodyPr>
          <a:lstStyle/>
          <a:p>
            <a:r>
              <a:rPr lang="en-US" dirty="0" smtClean="0">
                <a:solidFill>
                  <a:srgbClr val="0000CC"/>
                </a:solidFill>
              </a:rPr>
              <a:t>Labor</a:t>
            </a:r>
            <a:endParaRPr lang="en-US" dirty="0">
              <a:solidFill>
                <a:srgbClr val="0000CC"/>
              </a:solidFill>
            </a:endParaRPr>
          </a:p>
        </p:txBody>
      </p:sp>
      <p:sp>
        <p:nvSpPr>
          <p:cNvPr id="46" name="TextBox 45"/>
          <p:cNvSpPr txBox="1"/>
          <p:nvPr/>
        </p:nvSpPr>
        <p:spPr>
          <a:xfrm>
            <a:off x="4343400" y="1981200"/>
            <a:ext cx="1371600" cy="369332"/>
          </a:xfrm>
          <a:prstGeom prst="rect">
            <a:avLst/>
          </a:prstGeom>
          <a:noFill/>
        </p:spPr>
        <p:txBody>
          <a:bodyPr wrap="square" rtlCol="0">
            <a:spAutoFit/>
          </a:bodyPr>
          <a:lstStyle/>
          <a:p>
            <a:r>
              <a:rPr lang="en-US" dirty="0" smtClean="0"/>
              <a:t>Wage Rate</a:t>
            </a:r>
            <a:endParaRPr lang="en-US" dirty="0"/>
          </a:p>
        </p:txBody>
      </p:sp>
      <p:sp>
        <p:nvSpPr>
          <p:cNvPr id="47" name="TextBox 46"/>
          <p:cNvSpPr txBox="1"/>
          <p:nvPr/>
        </p:nvSpPr>
        <p:spPr>
          <a:xfrm>
            <a:off x="1524000" y="5715000"/>
            <a:ext cx="2552700" cy="381000"/>
          </a:xfrm>
          <a:prstGeom prst="rect">
            <a:avLst/>
          </a:prstGeom>
          <a:noFill/>
        </p:spPr>
        <p:txBody>
          <a:bodyPr wrap="square" rtlCol="0">
            <a:spAutoFit/>
          </a:bodyPr>
          <a:lstStyle/>
          <a:p>
            <a:r>
              <a:rPr lang="en-US" dirty="0" smtClean="0">
                <a:solidFill>
                  <a:srgbClr val="0000CC"/>
                </a:solidFill>
              </a:rPr>
              <a:t>Labor-Leisure Tradeoff</a:t>
            </a:r>
            <a:endParaRPr lang="en-US" dirty="0">
              <a:solidFill>
                <a:srgbClr val="0000CC"/>
              </a:solidFill>
            </a:endParaRPr>
          </a:p>
        </p:txBody>
      </p:sp>
      <p:sp>
        <p:nvSpPr>
          <p:cNvPr id="48" name="TextBox 47"/>
          <p:cNvSpPr txBox="1"/>
          <p:nvPr/>
        </p:nvSpPr>
        <p:spPr>
          <a:xfrm>
            <a:off x="5029200" y="5715000"/>
            <a:ext cx="3429000" cy="369332"/>
          </a:xfrm>
          <a:prstGeom prst="rect">
            <a:avLst/>
          </a:prstGeom>
          <a:noFill/>
        </p:spPr>
        <p:txBody>
          <a:bodyPr wrap="square" rtlCol="0">
            <a:spAutoFit/>
          </a:bodyPr>
          <a:lstStyle/>
          <a:p>
            <a:r>
              <a:rPr lang="en-US" dirty="0" smtClean="0">
                <a:solidFill>
                  <a:srgbClr val="0000CC"/>
                </a:solidFill>
              </a:rPr>
              <a:t>Backward-Bending Supply Curve</a:t>
            </a:r>
            <a:endParaRPr lang="en-US" dirty="0">
              <a:solidFill>
                <a:srgbClr val="0000CC"/>
              </a:solidFill>
            </a:endParaRPr>
          </a:p>
        </p:txBody>
      </p:sp>
      <p:sp>
        <p:nvSpPr>
          <p:cNvPr id="49" name="TextBox 48"/>
          <p:cNvSpPr txBox="1"/>
          <p:nvPr/>
        </p:nvSpPr>
        <p:spPr>
          <a:xfrm>
            <a:off x="1143000" y="3810000"/>
            <a:ext cx="496974" cy="369332"/>
          </a:xfrm>
          <a:prstGeom prst="rect">
            <a:avLst/>
          </a:prstGeom>
          <a:noFill/>
        </p:spPr>
        <p:txBody>
          <a:bodyPr wrap="square" rtlCol="0">
            <a:spAutoFit/>
          </a:bodyPr>
          <a:lstStyle/>
          <a:p>
            <a:r>
              <a:rPr lang="en-US" dirty="0" smtClean="0"/>
              <a:t>W</a:t>
            </a:r>
            <a:r>
              <a:rPr lang="en-US" baseline="-25000" dirty="0" smtClean="0"/>
              <a:t>1</a:t>
            </a:r>
            <a:endParaRPr lang="en-US" baseline="-25000" dirty="0"/>
          </a:p>
        </p:txBody>
      </p:sp>
      <p:sp>
        <p:nvSpPr>
          <p:cNvPr id="50" name="TextBox 49"/>
          <p:cNvSpPr txBox="1"/>
          <p:nvPr/>
        </p:nvSpPr>
        <p:spPr>
          <a:xfrm>
            <a:off x="685800" y="3048000"/>
            <a:ext cx="1219200" cy="553998"/>
          </a:xfrm>
          <a:prstGeom prst="rect">
            <a:avLst/>
          </a:prstGeom>
          <a:noFill/>
        </p:spPr>
        <p:txBody>
          <a:bodyPr wrap="square" rtlCol="0">
            <a:spAutoFit/>
          </a:bodyPr>
          <a:lstStyle/>
          <a:p>
            <a:r>
              <a:rPr lang="en-US" dirty="0" smtClean="0"/>
              <a:t>W</a:t>
            </a:r>
            <a:r>
              <a:rPr lang="en-US" baseline="-25000" dirty="0" smtClean="0"/>
              <a:t>2</a:t>
            </a:r>
            <a:r>
              <a:rPr lang="en-US" dirty="0" smtClean="0"/>
              <a:t>&gt;W</a:t>
            </a:r>
            <a:r>
              <a:rPr lang="en-US" baseline="-25000" dirty="0" smtClean="0"/>
              <a:t>1</a:t>
            </a:r>
          </a:p>
          <a:p>
            <a:endParaRPr lang="en-US" baseline="-25000" dirty="0"/>
          </a:p>
        </p:txBody>
      </p:sp>
      <p:sp>
        <p:nvSpPr>
          <p:cNvPr id="51" name="TextBox 50"/>
          <p:cNvSpPr txBox="1"/>
          <p:nvPr/>
        </p:nvSpPr>
        <p:spPr>
          <a:xfrm>
            <a:off x="1219200" y="2450068"/>
            <a:ext cx="914400" cy="369332"/>
          </a:xfrm>
          <a:prstGeom prst="rect">
            <a:avLst/>
          </a:prstGeom>
          <a:noFill/>
        </p:spPr>
        <p:txBody>
          <a:bodyPr wrap="square" rtlCol="0">
            <a:spAutoFit/>
          </a:bodyPr>
          <a:lstStyle/>
          <a:p>
            <a:r>
              <a:rPr lang="en-US" dirty="0" smtClean="0"/>
              <a:t>W</a:t>
            </a:r>
            <a:r>
              <a:rPr lang="en-US" baseline="-25000" dirty="0" smtClean="0"/>
              <a:t>3</a:t>
            </a:r>
            <a:r>
              <a:rPr lang="en-US" dirty="0" smtClean="0"/>
              <a:t>&gt;W</a:t>
            </a:r>
            <a:r>
              <a:rPr lang="en-US" baseline="-25000" dirty="0" smtClean="0"/>
              <a:t>2</a:t>
            </a:r>
            <a:endParaRPr lang="en-US" baseline="-25000" dirty="0"/>
          </a:p>
        </p:txBody>
      </p:sp>
      <p:sp>
        <p:nvSpPr>
          <p:cNvPr id="52" name="TextBox 51"/>
          <p:cNvSpPr txBox="1"/>
          <p:nvPr/>
        </p:nvSpPr>
        <p:spPr>
          <a:xfrm>
            <a:off x="4532226" y="4355068"/>
            <a:ext cx="496974" cy="369332"/>
          </a:xfrm>
          <a:prstGeom prst="rect">
            <a:avLst/>
          </a:prstGeom>
          <a:noFill/>
        </p:spPr>
        <p:txBody>
          <a:bodyPr wrap="square" rtlCol="0">
            <a:spAutoFit/>
          </a:bodyPr>
          <a:lstStyle/>
          <a:p>
            <a:r>
              <a:rPr lang="en-US" dirty="0" smtClean="0"/>
              <a:t>W</a:t>
            </a:r>
            <a:r>
              <a:rPr lang="en-US" baseline="-25000" dirty="0" smtClean="0"/>
              <a:t>1</a:t>
            </a:r>
            <a:endParaRPr lang="en-US" baseline="-25000" dirty="0"/>
          </a:p>
        </p:txBody>
      </p:sp>
      <p:sp>
        <p:nvSpPr>
          <p:cNvPr id="53" name="TextBox 52"/>
          <p:cNvSpPr txBox="1"/>
          <p:nvPr/>
        </p:nvSpPr>
        <p:spPr>
          <a:xfrm>
            <a:off x="4532226" y="3657600"/>
            <a:ext cx="496974" cy="369332"/>
          </a:xfrm>
          <a:prstGeom prst="rect">
            <a:avLst/>
          </a:prstGeom>
          <a:noFill/>
        </p:spPr>
        <p:txBody>
          <a:bodyPr wrap="square" rtlCol="0">
            <a:spAutoFit/>
          </a:bodyPr>
          <a:lstStyle/>
          <a:p>
            <a:r>
              <a:rPr lang="en-US" dirty="0" smtClean="0"/>
              <a:t>W</a:t>
            </a:r>
            <a:r>
              <a:rPr lang="en-US" baseline="-25000" dirty="0"/>
              <a:t>2</a:t>
            </a:r>
          </a:p>
        </p:txBody>
      </p:sp>
      <p:sp>
        <p:nvSpPr>
          <p:cNvPr id="54" name="TextBox 53"/>
          <p:cNvSpPr txBox="1"/>
          <p:nvPr/>
        </p:nvSpPr>
        <p:spPr>
          <a:xfrm>
            <a:off x="4532226" y="2983468"/>
            <a:ext cx="496974" cy="369332"/>
          </a:xfrm>
          <a:prstGeom prst="rect">
            <a:avLst/>
          </a:prstGeom>
          <a:noFill/>
        </p:spPr>
        <p:txBody>
          <a:bodyPr wrap="square" rtlCol="0">
            <a:spAutoFit/>
          </a:bodyPr>
          <a:lstStyle/>
          <a:p>
            <a:r>
              <a:rPr lang="en-US" dirty="0" smtClean="0"/>
              <a:t>W</a:t>
            </a:r>
            <a:r>
              <a:rPr lang="en-US" baseline="-25000" dirty="0" smtClean="0"/>
              <a:t>3</a:t>
            </a:r>
            <a:endParaRPr lang="en-US" baseline="-25000" dirty="0"/>
          </a:p>
        </p:txBody>
      </p:sp>
      <p:cxnSp>
        <p:nvCxnSpPr>
          <p:cNvPr id="56" name="Straight Connector 55"/>
          <p:cNvCxnSpPr/>
          <p:nvPr/>
        </p:nvCxnSpPr>
        <p:spPr>
          <a:xfrm>
            <a:off x="4953000" y="3200400"/>
            <a:ext cx="12954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953000" y="3886200"/>
            <a:ext cx="15621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4983480" y="4572000"/>
            <a:ext cx="103632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38" name="Oval 37"/>
          <p:cNvSpPr/>
          <p:nvPr/>
        </p:nvSpPr>
        <p:spPr>
          <a:xfrm>
            <a:off x="2346960" y="46482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1905000" y="394716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2118360" y="371856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286000" y="4419600"/>
            <a:ext cx="304800" cy="369332"/>
          </a:xfrm>
          <a:prstGeom prst="rect">
            <a:avLst/>
          </a:prstGeom>
          <a:noFill/>
        </p:spPr>
        <p:txBody>
          <a:bodyPr wrap="square" rtlCol="0">
            <a:spAutoFit/>
          </a:bodyPr>
          <a:lstStyle/>
          <a:p>
            <a:r>
              <a:rPr lang="en-US" b="1" dirty="0" smtClean="0"/>
              <a:t>A</a:t>
            </a:r>
            <a:endParaRPr lang="en-US" b="1" dirty="0"/>
          </a:p>
        </p:txBody>
      </p:sp>
      <p:sp>
        <p:nvSpPr>
          <p:cNvPr id="42" name="TextBox 41"/>
          <p:cNvSpPr txBox="1"/>
          <p:nvPr/>
        </p:nvSpPr>
        <p:spPr>
          <a:xfrm>
            <a:off x="1752600" y="3593068"/>
            <a:ext cx="152400" cy="369332"/>
          </a:xfrm>
          <a:prstGeom prst="rect">
            <a:avLst/>
          </a:prstGeom>
          <a:noFill/>
        </p:spPr>
        <p:txBody>
          <a:bodyPr wrap="square" rtlCol="0">
            <a:spAutoFit/>
          </a:bodyPr>
          <a:lstStyle/>
          <a:p>
            <a:r>
              <a:rPr lang="en-US" b="1" dirty="0" smtClean="0"/>
              <a:t>B</a:t>
            </a:r>
            <a:endParaRPr lang="en-US" b="1" dirty="0"/>
          </a:p>
        </p:txBody>
      </p:sp>
      <p:sp>
        <p:nvSpPr>
          <p:cNvPr id="55" name="TextBox 54"/>
          <p:cNvSpPr txBox="1"/>
          <p:nvPr/>
        </p:nvSpPr>
        <p:spPr>
          <a:xfrm>
            <a:off x="1981200" y="3352800"/>
            <a:ext cx="304800" cy="369332"/>
          </a:xfrm>
          <a:prstGeom prst="rect">
            <a:avLst/>
          </a:prstGeom>
          <a:noFill/>
        </p:spPr>
        <p:txBody>
          <a:bodyPr wrap="square" rtlCol="0">
            <a:spAutoFit/>
          </a:bodyPr>
          <a:lstStyle/>
          <a:p>
            <a:r>
              <a:rPr lang="en-US" b="1" dirty="0" smtClean="0"/>
              <a:t>C</a:t>
            </a:r>
            <a:endParaRPr lang="en-US" b="1" dirty="0"/>
          </a:p>
        </p:txBody>
      </p:sp>
      <p:sp>
        <p:nvSpPr>
          <p:cNvPr id="60" name="Oval 59"/>
          <p:cNvSpPr/>
          <p:nvPr/>
        </p:nvSpPr>
        <p:spPr>
          <a:xfrm>
            <a:off x="6019800" y="44958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6477000" y="38100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6172200" y="3124200"/>
            <a:ext cx="91440" cy="91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Slide Number Placeholder 58"/>
          <p:cNvSpPr>
            <a:spLocks noGrp="1"/>
          </p:cNvSpPr>
          <p:nvPr>
            <p:ph type="sldNum" sz="quarter" idx="12"/>
          </p:nvPr>
        </p:nvSpPr>
        <p:spPr/>
        <p:txBody>
          <a:bodyPr/>
          <a:lstStyle/>
          <a:p>
            <a:fld id="{86CE80BD-4D3B-4FF2-B2A9-D19FBDF22204}" type="slidenum">
              <a:rPr lang="en-US" smtClean="0"/>
              <a:pPr/>
              <a:t>28</a:t>
            </a:fld>
            <a:endParaRPr lang="en-US"/>
          </a:p>
        </p:txBody>
      </p:sp>
      <p:sp>
        <p:nvSpPr>
          <p:cNvPr id="61" name="Footer Placeholder 60"/>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61208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1"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5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6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6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66"/>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9" grpId="0" animBg="1"/>
      <p:bldP spid="20" grpId="0" animBg="1"/>
      <p:bldP spid="47" grpId="0"/>
      <p:bldP spid="48" grpId="0"/>
      <p:bldP spid="50" grpId="0"/>
      <p:bldP spid="51" grpId="0"/>
      <p:bldP spid="38" grpId="0" animBg="1"/>
      <p:bldP spid="39" grpId="0" animBg="1"/>
      <p:bldP spid="40" grpId="0" animBg="1"/>
      <p:bldP spid="40" grpId="1" animBg="1"/>
      <p:bldP spid="41" grpId="0"/>
      <p:bldP spid="42" grpId="0"/>
      <p:bldP spid="55" grpId="0"/>
      <p:bldP spid="60" grpId="0" animBg="1"/>
      <p:bldP spid="65" grpId="0" animBg="1"/>
      <p:bldP spid="6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364120" cy="1442674"/>
          </a:xfrm>
        </p:spPr>
        <p:txBody>
          <a:bodyPr>
            <a:normAutofit/>
          </a:bodyPr>
          <a:lstStyle/>
          <a:p>
            <a:r>
              <a:rPr lang="en-US" sz="3600" dirty="0" smtClean="0">
                <a:solidFill>
                  <a:schemeClr val="tx1"/>
                </a:solidFill>
              </a:rPr>
              <a:t>Physician’s Response to </a:t>
            </a:r>
            <a:r>
              <a:rPr lang="en-US" sz="3600" dirty="0" smtClean="0">
                <a:solidFill>
                  <a:srgbClr val="0000CC"/>
                </a:solidFill>
              </a:rPr>
              <a:t>Reduced Rate of Profit</a:t>
            </a:r>
            <a:endParaRPr lang="en-US" sz="3600" dirty="0">
              <a:solidFill>
                <a:srgbClr val="0000CC"/>
              </a:solidFill>
            </a:endParaRPr>
          </a:p>
        </p:txBody>
      </p:sp>
      <p:cxnSp>
        <p:nvCxnSpPr>
          <p:cNvPr id="6" name="Straight Arrow Connector 5"/>
          <p:cNvCxnSpPr/>
          <p:nvPr/>
        </p:nvCxnSpPr>
        <p:spPr>
          <a:xfrm flipV="1">
            <a:off x="1676400" y="2362200"/>
            <a:ext cx="0" cy="297180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676400" y="5334000"/>
            <a:ext cx="43434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1676400" y="2895600"/>
            <a:ext cx="2971800" cy="12192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676400" y="3962400"/>
            <a:ext cx="3352800" cy="6096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4" name="Freeform 13"/>
          <p:cNvSpPr/>
          <p:nvPr/>
        </p:nvSpPr>
        <p:spPr>
          <a:xfrm>
            <a:off x="1910179" y="2777289"/>
            <a:ext cx="1899821" cy="880311"/>
          </a:xfrm>
          <a:custGeom>
            <a:avLst/>
            <a:gdLst>
              <a:gd name="connsiteX0" fmla="*/ 0 w 1899821"/>
              <a:gd name="connsiteY0" fmla="*/ 754602 h 880311"/>
              <a:gd name="connsiteX1" fmla="*/ 399495 w 1899821"/>
              <a:gd name="connsiteY1" fmla="*/ 870011 h 880311"/>
              <a:gd name="connsiteX2" fmla="*/ 976543 w 1899821"/>
              <a:gd name="connsiteY2" fmla="*/ 834501 h 880311"/>
              <a:gd name="connsiteX3" fmla="*/ 1491448 w 1899821"/>
              <a:gd name="connsiteY3" fmla="*/ 514905 h 880311"/>
              <a:gd name="connsiteX4" fmla="*/ 1899821 w 1899821"/>
              <a:gd name="connsiteY4" fmla="*/ 0 h 8803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9821" h="880311">
                <a:moveTo>
                  <a:pt x="0" y="754602"/>
                </a:moveTo>
                <a:cubicBezTo>
                  <a:pt x="118369" y="805648"/>
                  <a:pt x="236738" y="856695"/>
                  <a:pt x="399495" y="870011"/>
                </a:cubicBezTo>
                <a:cubicBezTo>
                  <a:pt x="562252" y="883327"/>
                  <a:pt x="794551" y="893685"/>
                  <a:pt x="976543" y="834501"/>
                </a:cubicBezTo>
                <a:cubicBezTo>
                  <a:pt x="1158535" y="775317"/>
                  <a:pt x="1337568" y="653988"/>
                  <a:pt x="1491448" y="514905"/>
                </a:cubicBezTo>
                <a:cubicBezTo>
                  <a:pt x="1645328" y="375822"/>
                  <a:pt x="1772574" y="187911"/>
                  <a:pt x="1899821" y="0"/>
                </a:cubicBezTo>
              </a:path>
            </a:pathLst>
          </a:custGeom>
          <a:noFill/>
          <a:ln w="254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rot="21258097">
            <a:off x="2617990" y="3522705"/>
            <a:ext cx="1923157" cy="717165"/>
          </a:xfrm>
          <a:custGeom>
            <a:avLst/>
            <a:gdLst>
              <a:gd name="connsiteX0" fmla="*/ 0 w 1589103"/>
              <a:gd name="connsiteY0" fmla="*/ 656947 h 770718"/>
              <a:gd name="connsiteX1" fmla="*/ 852257 w 1589103"/>
              <a:gd name="connsiteY1" fmla="*/ 719091 h 770718"/>
              <a:gd name="connsiteX2" fmla="*/ 1589103 w 1589103"/>
              <a:gd name="connsiteY2" fmla="*/ 0 h 770718"/>
            </a:gdLst>
            <a:ahLst/>
            <a:cxnLst>
              <a:cxn ang="0">
                <a:pos x="connsiteX0" y="connsiteY0"/>
              </a:cxn>
              <a:cxn ang="0">
                <a:pos x="connsiteX1" y="connsiteY1"/>
              </a:cxn>
              <a:cxn ang="0">
                <a:pos x="connsiteX2" y="connsiteY2"/>
              </a:cxn>
            </a:cxnLst>
            <a:rect l="l" t="t" r="r" b="b"/>
            <a:pathLst>
              <a:path w="1589103" h="770718">
                <a:moveTo>
                  <a:pt x="0" y="656947"/>
                </a:moveTo>
                <a:cubicBezTo>
                  <a:pt x="293703" y="742764"/>
                  <a:pt x="587407" y="828582"/>
                  <a:pt x="852257" y="719091"/>
                </a:cubicBezTo>
                <a:cubicBezTo>
                  <a:pt x="1117107" y="609600"/>
                  <a:pt x="1353105" y="304800"/>
                  <a:pt x="1589103" y="0"/>
                </a:cubicBezTo>
              </a:path>
            </a:pathLst>
          </a:custGeom>
          <a:noFill/>
          <a:ln w="28575">
            <a:solidFill>
              <a:srgbClr val="0082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flipH="1">
            <a:off x="2860089" y="3657600"/>
            <a:ext cx="26633" cy="172221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3478568" y="4267200"/>
            <a:ext cx="16496" cy="10668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295400" y="2209800"/>
            <a:ext cx="533400" cy="381000"/>
          </a:xfrm>
          <a:prstGeom prst="rect">
            <a:avLst/>
          </a:prstGeom>
          <a:noFill/>
        </p:spPr>
        <p:txBody>
          <a:bodyPr wrap="square" rtlCol="0">
            <a:spAutoFit/>
          </a:bodyPr>
          <a:lstStyle/>
          <a:p>
            <a:r>
              <a:rPr lang="el-GR" dirty="0" smtClean="0"/>
              <a:t>π</a:t>
            </a:r>
            <a:endParaRPr lang="en-US" dirty="0"/>
          </a:p>
        </p:txBody>
      </p:sp>
      <p:sp>
        <p:nvSpPr>
          <p:cNvPr id="22" name="TextBox 21"/>
          <p:cNvSpPr txBox="1"/>
          <p:nvPr/>
        </p:nvSpPr>
        <p:spPr>
          <a:xfrm>
            <a:off x="5029200" y="5345668"/>
            <a:ext cx="1676400" cy="369332"/>
          </a:xfrm>
          <a:prstGeom prst="rect">
            <a:avLst/>
          </a:prstGeom>
          <a:noFill/>
        </p:spPr>
        <p:txBody>
          <a:bodyPr wrap="square" rtlCol="0">
            <a:spAutoFit/>
          </a:bodyPr>
          <a:lstStyle/>
          <a:p>
            <a:r>
              <a:rPr lang="en-US" dirty="0" smtClean="0"/>
              <a:t>Inducement (I)</a:t>
            </a:r>
          </a:p>
        </p:txBody>
      </p:sp>
      <p:sp>
        <p:nvSpPr>
          <p:cNvPr id="23" name="TextBox 22"/>
          <p:cNvSpPr txBox="1"/>
          <p:nvPr/>
        </p:nvSpPr>
        <p:spPr>
          <a:xfrm>
            <a:off x="3733800" y="2526268"/>
            <a:ext cx="609600" cy="369332"/>
          </a:xfrm>
          <a:prstGeom prst="rect">
            <a:avLst/>
          </a:prstGeom>
          <a:noFill/>
        </p:spPr>
        <p:txBody>
          <a:bodyPr wrap="square" rtlCol="0">
            <a:spAutoFit/>
          </a:bodyPr>
          <a:lstStyle/>
          <a:p>
            <a:r>
              <a:rPr lang="en-US" dirty="0" smtClean="0"/>
              <a:t>U</a:t>
            </a:r>
            <a:r>
              <a:rPr lang="en-US" baseline="-25000" dirty="0" smtClean="0"/>
              <a:t>1</a:t>
            </a:r>
            <a:endParaRPr lang="en-US" baseline="-25000" dirty="0"/>
          </a:p>
        </p:txBody>
      </p:sp>
      <p:sp>
        <p:nvSpPr>
          <p:cNvPr id="24" name="TextBox 23"/>
          <p:cNvSpPr txBox="1"/>
          <p:nvPr/>
        </p:nvSpPr>
        <p:spPr>
          <a:xfrm>
            <a:off x="4495800" y="3200400"/>
            <a:ext cx="609600" cy="369332"/>
          </a:xfrm>
          <a:prstGeom prst="rect">
            <a:avLst/>
          </a:prstGeom>
          <a:noFill/>
        </p:spPr>
        <p:txBody>
          <a:bodyPr wrap="square" rtlCol="0">
            <a:spAutoFit/>
          </a:bodyPr>
          <a:lstStyle/>
          <a:p>
            <a:r>
              <a:rPr lang="en-US" dirty="0" smtClean="0"/>
              <a:t>U</a:t>
            </a:r>
            <a:r>
              <a:rPr lang="en-US" baseline="-25000" dirty="0"/>
              <a:t>2</a:t>
            </a:r>
          </a:p>
        </p:txBody>
      </p:sp>
      <p:sp>
        <p:nvSpPr>
          <p:cNvPr id="25" name="TextBox 24"/>
          <p:cNvSpPr txBox="1"/>
          <p:nvPr/>
        </p:nvSpPr>
        <p:spPr>
          <a:xfrm>
            <a:off x="4267200" y="2526268"/>
            <a:ext cx="1143000" cy="369332"/>
          </a:xfrm>
          <a:prstGeom prst="rect">
            <a:avLst/>
          </a:prstGeom>
          <a:noFill/>
        </p:spPr>
        <p:txBody>
          <a:bodyPr wrap="square" rtlCol="0">
            <a:spAutoFit/>
          </a:bodyPr>
          <a:lstStyle/>
          <a:p>
            <a:r>
              <a:rPr lang="en-US" dirty="0" smtClean="0">
                <a:solidFill>
                  <a:srgbClr val="0000CC"/>
                </a:solidFill>
              </a:rPr>
              <a:t>mQ</a:t>
            </a:r>
            <a:r>
              <a:rPr lang="en-US" baseline="-25000" dirty="0" smtClean="0">
                <a:solidFill>
                  <a:srgbClr val="0000CC"/>
                </a:solidFill>
              </a:rPr>
              <a:t>0</a:t>
            </a:r>
            <a:r>
              <a:rPr lang="en-US" dirty="0" smtClean="0">
                <a:solidFill>
                  <a:srgbClr val="0000CC"/>
                </a:solidFill>
              </a:rPr>
              <a:t>+mI</a:t>
            </a:r>
            <a:endParaRPr lang="en-US" baseline="-25000" dirty="0">
              <a:solidFill>
                <a:srgbClr val="0000CC"/>
              </a:solidFill>
            </a:endParaRPr>
          </a:p>
        </p:txBody>
      </p:sp>
      <p:sp>
        <p:nvSpPr>
          <p:cNvPr id="26" name="TextBox 25"/>
          <p:cNvSpPr txBox="1"/>
          <p:nvPr/>
        </p:nvSpPr>
        <p:spPr>
          <a:xfrm>
            <a:off x="4876800" y="3593068"/>
            <a:ext cx="1752600" cy="369332"/>
          </a:xfrm>
          <a:prstGeom prst="rect">
            <a:avLst/>
          </a:prstGeom>
          <a:noFill/>
        </p:spPr>
        <p:txBody>
          <a:bodyPr wrap="square" rtlCol="0">
            <a:spAutoFit/>
          </a:bodyPr>
          <a:lstStyle/>
          <a:p>
            <a:r>
              <a:rPr lang="en-US" dirty="0" smtClean="0">
                <a:solidFill>
                  <a:srgbClr val="00823B"/>
                </a:solidFill>
              </a:rPr>
              <a:t>m'Q</a:t>
            </a:r>
            <a:r>
              <a:rPr lang="en-US" baseline="-25000" dirty="0" smtClean="0">
                <a:solidFill>
                  <a:srgbClr val="00823B"/>
                </a:solidFill>
              </a:rPr>
              <a:t>0</a:t>
            </a:r>
            <a:r>
              <a:rPr lang="en-US" dirty="0" smtClean="0">
                <a:solidFill>
                  <a:srgbClr val="00823B"/>
                </a:solidFill>
              </a:rPr>
              <a:t>+m’I</a:t>
            </a:r>
            <a:r>
              <a:rPr lang="en-US" dirty="0" smtClean="0"/>
              <a:t>, m’&lt;m</a:t>
            </a:r>
            <a:endParaRPr lang="en-US" baseline="-25000" dirty="0"/>
          </a:p>
        </p:txBody>
      </p:sp>
      <p:sp>
        <p:nvSpPr>
          <p:cNvPr id="20" name="TextBox 19"/>
          <p:cNvSpPr txBox="1"/>
          <p:nvPr/>
        </p:nvSpPr>
        <p:spPr>
          <a:xfrm>
            <a:off x="2743200" y="5334000"/>
            <a:ext cx="609600" cy="369332"/>
          </a:xfrm>
          <a:prstGeom prst="rect">
            <a:avLst/>
          </a:prstGeom>
          <a:noFill/>
        </p:spPr>
        <p:txBody>
          <a:bodyPr wrap="square" rtlCol="0">
            <a:spAutoFit/>
          </a:bodyPr>
          <a:lstStyle/>
          <a:p>
            <a:r>
              <a:rPr lang="en-US" dirty="0" smtClean="0"/>
              <a:t>I</a:t>
            </a:r>
            <a:r>
              <a:rPr lang="en-US" baseline="-25000" dirty="0" smtClean="0"/>
              <a:t>1</a:t>
            </a:r>
            <a:endParaRPr lang="en-US" baseline="-25000" dirty="0"/>
          </a:p>
        </p:txBody>
      </p:sp>
      <p:sp>
        <p:nvSpPr>
          <p:cNvPr id="27" name="TextBox 26"/>
          <p:cNvSpPr txBox="1"/>
          <p:nvPr/>
        </p:nvSpPr>
        <p:spPr>
          <a:xfrm>
            <a:off x="3352800" y="5345668"/>
            <a:ext cx="533400" cy="369332"/>
          </a:xfrm>
          <a:prstGeom prst="rect">
            <a:avLst/>
          </a:prstGeom>
          <a:noFill/>
        </p:spPr>
        <p:txBody>
          <a:bodyPr wrap="square" rtlCol="0">
            <a:spAutoFit/>
          </a:bodyPr>
          <a:lstStyle/>
          <a:p>
            <a:r>
              <a:rPr lang="en-US" dirty="0" smtClean="0"/>
              <a:t>I</a:t>
            </a:r>
            <a:r>
              <a:rPr lang="en-US" baseline="-25000" dirty="0" smtClean="0"/>
              <a:t>2</a:t>
            </a:r>
            <a:endParaRPr lang="en-US" baseline="-25000" dirty="0"/>
          </a:p>
        </p:txBody>
      </p:sp>
      <p:sp>
        <p:nvSpPr>
          <p:cNvPr id="28" name="TextBox 27"/>
          <p:cNvSpPr txBox="1"/>
          <p:nvPr/>
        </p:nvSpPr>
        <p:spPr>
          <a:xfrm>
            <a:off x="2667000" y="3200400"/>
            <a:ext cx="609600" cy="369332"/>
          </a:xfrm>
          <a:prstGeom prst="rect">
            <a:avLst/>
          </a:prstGeom>
          <a:noFill/>
        </p:spPr>
        <p:txBody>
          <a:bodyPr wrap="square" rtlCol="0">
            <a:spAutoFit/>
          </a:bodyPr>
          <a:lstStyle/>
          <a:p>
            <a:r>
              <a:rPr lang="en-US" dirty="0" smtClean="0"/>
              <a:t>E</a:t>
            </a:r>
            <a:r>
              <a:rPr lang="en-US" baseline="-25000" dirty="0" smtClean="0"/>
              <a:t>1</a:t>
            </a:r>
            <a:endParaRPr lang="en-US" baseline="-25000" dirty="0"/>
          </a:p>
        </p:txBody>
      </p:sp>
      <p:sp>
        <p:nvSpPr>
          <p:cNvPr id="29" name="TextBox 28"/>
          <p:cNvSpPr txBox="1"/>
          <p:nvPr/>
        </p:nvSpPr>
        <p:spPr>
          <a:xfrm>
            <a:off x="3276600" y="3810000"/>
            <a:ext cx="609600" cy="369332"/>
          </a:xfrm>
          <a:prstGeom prst="rect">
            <a:avLst/>
          </a:prstGeom>
          <a:noFill/>
        </p:spPr>
        <p:txBody>
          <a:bodyPr wrap="square" rtlCol="0">
            <a:spAutoFit/>
          </a:bodyPr>
          <a:lstStyle/>
          <a:p>
            <a:r>
              <a:rPr lang="en-US" dirty="0" smtClean="0"/>
              <a:t>E</a:t>
            </a:r>
            <a:r>
              <a:rPr lang="en-US" baseline="-25000" dirty="0" smtClean="0"/>
              <a:t>2</a:t>
            </a:r>
            <a:endParaRPr lang="en-US" baseline="-25000" dirty="0"/>
          </a:p>
        </p:txBody>
      </p:sp>
      <p:sp>
        <p:nvSpPr>
          <p:cNvPr id="30" name="TextBox 29"/>
          <p:cNvSpPr txBox="1"/>
          <p:nvPr/>
        </p:nvSpPr>
        <p:spPr>
          <a:xfrm>
            <a:off x="1371600" y="3810000"/>
            <a:ext cx="381000" cy="369332"/>
          </a:xfrm>
          <a:prstGeom prst="rect">
            <a:avLst/>
          </a:prstGeom>
          <a:noFill/>
        </p:spPr>
        <p:txBody>
          <a:bodyPr wrap="square" rtlCol="0">
            <a:spAutoFit/>
          </a:bodyPr>
          <a:lstStyle/>
          <a:p>
            <a:r>
              <a:rPr lang="en-US" dirty="0" smtClean="0"/>
              <a:t>A</a:t>
            </a:r>
            <a:endParaRPr lang="en-US" dirty="0"/>
          </a:p>
        </p:txBody>
      </p:sp>
      <p:sp>
        <p:nvSpPr>
          <p:cNvPr id="31" name="TextBox 30"/>
          <p:cNvSpPr txBox="1"/>
          <p:nvPr/>
        </p:nvSpPr>
        <p:spPr>
          <a:xfrm>
            <a:off x="1371600" y="4355068"/>
            <a:ext cx="381000" cy="369332"/>
          </a:xfrm>
          <a:prstGeom prst="rect">
            <a:avLst/>
          </a:prstGeom>
          <a:noFill/>
        </p:spPr>
        <p:txBody>
          <a:bodyPr wrap="square" rtlCol="0">
            <a:spAutoFit/>
          </a:bodyPr>
          <a:lstStyle/>
          <a:p>
            <a:r>
              <a:rPr lang="en-US" dirty="0" smtClean="0"/>
              <a:t>B</a:t>
            </a:r>
            <a:endParaRPr lang="en-US" dirty="0"/>
          </a:p>
        </p:txBody>
      </p:sp>
      <p:sp>
        <p:nvSpPr>
          <p:cNvPr id="39" name="TextBox 38"/>
          <p:cNvSpPr txBox="1"/>
          <p:nvPr/>
        </p:nvSpPr>
        <p:spPr>
          <a:xfrm>
            <a:off x="5638800" y="1981200"/>
            <a:ext cx="2819400" cy="1200329"/>
          </a:xfrm>
          <a:prstGeom prst="rect">
            <a:avLst/>
          </a:prstGeom>
          <a:noFill/>
        </p:spPr>
        <p:txBody>
          <a:bodyPr wrap="square" rtlCol="0">
            <a:spAutoFit/>
          </a:bodyPr>
          <a:lstStyle/>
          <a:p>
            <a:r>
              <a:rPr lang="en-US" dirty="0" smtClean="0">
                <a:solidFill>
                  <a:srgbClr val="0000CC"/>
                </a:solidFill>
              </a:rPr>
              <a:t>Physician income line:</a:t>
            </a:r>
          </a:p>
          <a:p>
            <a:r>
              <a:rPr lang="en-US" dirty="0" smtClean="0"/>
              <a:t>m= physician’s profit rate,</a:t>
            </a:r>
          </a:p>
          <a:p>
            <a:r>
              <a:rPr lang="en-US" dirty="0" smtClean="0"/>
              <a:t>Q</a:t>
            </a:r>
            <a:r>
              <a:rPr lang="en-US" baseline="-25000" dirty="0" smtClean="0"/>
              <a:t>0</a:t>
            </a:r>
            <a:r>
              <a:rPr lang="en-US" dirty="0" smtClean="0"/>
              <a:t>=quantity without  inducement</a:t>
            </a:r>
            <a:endParaRPr lang="en-US" dirty="0"/>
          </a:p>
        </p:txBody>
      </p:sp>
      <p:cxnSp>
        <p:nvCxnSpPr>
          <p:cNvPr id="42" name="Straight Arrow Connector 41"/>
          <p:cNvCxnSpPr/>
          <p:nvPr/>
        </p:nvCxnSpPr>
        <p:spPr>
          <a:xfrm flipH="1">
            <a:off x="5257800" y="2514600"/>
            <a:ext cx="3048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948836" y="5867400"/>
            <a:ext cx="7052164" cy="400110"/>
          </a:xfrm>
          <a:prstGeom prst="rect">
            <a:avLst/>
          </a:prstGeom>
          <a:noFill/>
        </p:spPr>
        <p:txBody>
          <a:bodyPr wrap="square" rtlCol="0">
            <a:spAutoFit/>
          </a:bodyPr>
          <a:lstStyle/>
          <a:p>
            <a:r>
              <a:rPr lang="en-US" sz="2000" dirty="0"/>
              <a:t>m’&lt;</a:t>
            </a:r>
            <a:r>
              <a:rPr lang="en-US" sz="2000" dirty="0" smtClean="0"/>
              <a:t>m: </a:t>
            </a:r>
            <a:r>
              <a:rPr lang="en-US" sz="2000" dirty="0" smtClean="0">
                <a:solidFill>
                  <a:srgbClr val="FF0000"/>
                </a:solidFill>
              </a:rPr>
              <a:t>______________________________________________</a:t>
            </a:r>
            <a:endParaRPr lang="en-US" sz="2000" dirty="0">
              <a:solidFill>
                <a:srgbClr val="FF0000"/>
              </a:solidFill>
            </a:endParaRPr>
          </a:p>
        </p:txBody>
      </p:sp>
      <p:sp>
        <p:nvSpPr>
          <p:cNvPr id="32" name="Slide Number Placeholder 31"/>
          <p:cNvSpPr>
            <a:spLocks noGrp="1"/>
          </p:cNvSpPr>
          <p:nvPr>
            <p:ph type="sldNum" sz="quarter" idx="12"/>
          </p:nvPr>
        </p:nvSpPr>
        <p:spPr/>
        <p:txBody>
          <a:bodyPr/>
          <a:lstStyle/>
          <a:p>
            <a:fld id="{86CE80BD-4D3B-4FF2-B2A9-D19FBDF22204}" type="slidenum">
              <a:rPr lang="en-US" smtClean="0"/>
              <a:pPr/>
              <a:t>29</a:t>
            </a:fld>
            <a:endParaRPr lang="en-US"/>
          </a:p>
        </p:txBody>
      </p:sp>
      <p:sp>
        <p:nvSpPr>
          <p:cNvPr id="33" name="Footer Placeholder 32"/>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1064457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0" grpId="0"/>
      <p:bldP spid="27" grpId="0"/>
      <p:bldP spid="28" grpId="0"/>
      <p:bldP spid="29" grpId="0"/>
      <p:bldP spid="39" grpId="0"/>
      <p:bldP spid="5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9926"/>
            <a:ext cx="8839200" cy="1442674"/>
          </a:xfrm>
        </p:spPr>
        <p:txBody>
          <a:bodyPr>
            <a:normAutofit/>
          </a:bodyPr>
          <a:lstStyle/>
          <a:p>
            <a:r>
              <a:rPr lang="en-US" sz="3600" dirty="0" smtClean="0">
                <a:solidFill>
                  <a:schemeClr val="tx1"/>
                </a:solidFill>
              </a:rPr>
              <a:t>II. Physician Agency and </a:t>
            </a:r>
            <a:r>
              <a:rPr lang="en-US" sz="3600" dirty="0" smtClean="0">
                <a:solidFill>
                  <a:srgbClr val="FF0000"/>
                </a:solidFill>
              </a:rPr>
              <a:t>Supply-Induced Demand</a:t>
            </a:r>
            <a:endParaRPr lang="en-US" sz="3600" dirty="0">
              <a:solidFill>
                <a:srgbClr val="FF0000"/>
              </a:solidFill>
            </a:endParaRPr>
          </a:p>
        </p:txBody>
      </p:sp>
      <p:sp>
        <p:nvSpPr>
          <p:cNvPr id="3" name="Content Placeholder 2"/>
          <p:cNvSpPr>
            <a:spLocks noGrp="1"/>
          </p:cNvSpPr>
          <p:nvPr>
            <p:ph idx="1"/>
          </p:nvPr>
        </p:nvSpPr>
        <p:spPr>
          <a:xfrm>
            <a:off x="762000" y="1676400"/>
            <a:ext cx="7467600" cy="4313325"/>
          </a:xfrm>
        </p:spPr>
        <p:txBody>
          <a:bodyPr/>
          <a:lstStyle/>
          <a:p>
            <a:r>
              <a:rPr lang="en-US" dirty="0">
                <a:solidFill>
                  <a:schemeClr val="tx1"/>
                </a:solidFill>
              </a:rPr>
              <a:t>In medicine, we identify the physician as the </a:t>
            </a:r>
            <a:r>
              <a:rPr lang="en-US" i="1" dirty="0">
                <a:solidFill>
                  <a:srgbClr val="0000CC"/>
                </a:solidFill>
              </a:rPr>
              <a:t>agent</a:t>
            </a:r>
            <a:r>
              <a:rPr lang="en-US" i="1" dirty="0">
                <a:solidFill>
                  <a:schemeClr val="tx1"/>
                </a:solidFill>
              </a:rPr>
              <a:t>, </a:t>
            </a:r>
            <a:r>
              <a:rPr lang="en-US" dirty="0">
                <a:solidFill>
                  <a:schemeClr val="tx1"/>
                </a:solidFill>
              </a:rPr>
              <a:t>and the patient as the </a:t>
            </a:r>
            <a:r>
              <a:rPr lang="en-US" i="1" dirty="0">
                <a:solidFill>
                  <a:srgbClr val="0000CC"/>
                </a:solidFill>
              </a:rPr>
              <a:t>principal</a:t>
            </a:r>
            <a:r>
              <a:rPr lang="en-US" i="1" dirty="0" smtClean="0">
                <a:solidFill>
                  <a:schemeClr val="tx1"/>
                </a:solidFill>
              </a:rPr>
              <a:t>.</a:t>
            </a:r>
          </a:p>
          <a:p>
            <a:r>
              <a:rPr lang="en-US" dirty="0" smtClean="0">
                <a:solidFill>
                  <a:schemeClr val="tx1"/>
                </a:solidFill>
              </a:rPr>
              <a:t>When two parties have </a:t>
            </a:r>
            <a:r>
              <a:rPr lang="en-US" i="1" dirty="0" smtClean="0">
                <a:solidFill>
                  <a:schemeClr val="tx1"/>
                </a:solidFill>
              </a:rPr>
              <a:t>unequal</a:t>
            </a:r>
            <a:r>
              <a:rPr lang="en-US" dirty="0" smtClean="0">
                <a:solidFill>
                  <a:schemeClr val="tx1"/>
                </a:solidFill>
              </a:rPr>
              <a:t> knowledge, the problem in called ‘</a:t>
            </a:r>
            <a:r>
              <a:rPr lang="en-US" dirty="0" smtClean="0">
                <a:solidFill>
                  <a:srgbClr val="FF0000"/>
                </a:solidFill>
              </a:rPr>
              <a:t>asymmetric information</a:t>
            </a:r>
            <a:r>
              <a:rPr lang="en-US" dirty="0" smtClean="0">
                <a:solidFill>
                  <a:schemeClr val="tx1"/>
                </a:solidFill>
              </a:rPr>
              <a:t>.’</a:t>
            </a:r>
          </a:p>
          <a:p>
            <a:r>
              <a:rPr lang="en-US" dirty="0" smtClean="0">
                <a:solidFill>
                  <a:schemeClr val="tx1"/>
                </a:solidFill>
              </a:rPr>
              <a:t>Policy concern is when </a:t>
            </a:r>
            <a:r>
              <a:rPr lang="en-US" dirty="0" smtClean="0">
                <a:solidFill>
                  <a:srgbClr val="0000CC"/>
                </a:solidFill>
              </a:rPr>
              <a:t>self-interest physicians may violate their role as agents</a:t>
            </a:r>
            <a:r>
              <a:rPr lang="en-US" dirty="0" smtClean="0">
                <a:solidFill>
                  <a:schemeClr val="tx1"/>
                </a:solidFill>
              </a:rPr>
              <a:t>.</a:t>
            </a:r>
          </a:p>
          <a:p>
            <a:pPr lvl="1"/>
            <a:r>
              <a:rPr lang="en-US" sz="2400" dirty="0" smtClean="0">
                <a:solidFill>
                  <a:schemeClr val="tx1"/>
                </a:solidFill>
              </a:rPr>
              <a:t>“</a:t>
            </a:r>
            <a:r>
              <a:rPr lang="en-US" sz="2400" dirty="0" smtClean="0">
                <a:solidFill>
                  <a:srgbClr val="0000CC"/>
                </a:solidFill>
              </a:rPr>
              <a:t>Perfect agents</a:t>
            </a:r>
            <a:r>
              <a:rPr lang="en-US" sz="2400" dirty="0" smtClean="0">
                <a:solidFill>
                  <a:schemeClr val="tx1"/>
                </a:solidFill>
              </a:rPr>
              <a:t>” are the agents who make choices and recommendations on the behalf of principals that the principals themselves would have made if they had the same information.</a:t>
            </a: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30</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7525675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551280" y="309926"/>
            <a:ext cx="8041440" cy="1442674"/>
          </a:xfrm>
        </p:spPr>
        <p:txBody>
          <a:bodyPr/>
          <a:lstStyle/>
          <a:p>
            <a:r>
              <a:rPr lang="en-US" sz="4000" dirty="0"/>
              <a:t>Original Situation </a:t>
            </a:r>
          </a:p>
        </p:txBody>
      </p:sp>
      <p:sp>
        <p:nvSpPr>
          <p:cNvPr id="77827" name="Line 3"/>
          <p:cNvSpPr>
            <a:spLocks noChangeShapeType="1"/>
          </p:cNvSpPr>
          <p:nvPr/>
        </p:nvSpPr>
        <p:spPr bwMode="auto">
          <a:xfrm>
            <a:off x="1981200" y="1898650"/>
            <a:ext cx="0" cy="3352800"/>
          </a:xfrm>
          <a:prstGeom prst="line">
            <a:avLst/>
          </a:prstGeom>
          <a:noFill/>
          <a:ln w="9525">
            <a:solidFill>
              <a:schemeClr val="tx1"/>
            </a:solidFill>
            <a:round/>
            <a:headEnd/>
            <a:tailEnd/>
          </a:ln>
          <a:effectLst/>
        </p:spPr>
        <p:txBody>
          <a:bodyPr/>
          <a:lstStyle/>
          <a:p>
            <a:endParaRPr lang="en-US"/>
          </a:p>
        </p:txBody>
      </p:sp>
      <p:sp>
        <p:nvSpPr>
          <p:cNvPr id="77828" name="Line 4"/>
          <p:cNvSpPr>
            <a:spLocks noChangeShapeType="1"/>
          </p:cNvSpPr>
          <p:nvPr/>
        </p:nvSpPr>
        <p:spPr bwMode="auto">
          <a:xfrm>
            <a:off x="1981200" y="5251450"/>
            <a:ext cx="5562600" cy="0"/>
          </a:xfrm>
          <a:prstGeom prst="line">
            <a:avLst/>
          </a:prstGeom>
          <a:noFill/>
          <a:ln w="9525">
            <a:solidFill>
              <a:schemeClr val="tx1"/>
            </a:solidFill>
            <a:round/>
            <a:headEnd/>
            <a:tailEnd/>
          </a:ln>
          <a:effectLst/>
        </p:spPr>
        <p:txBody>
          <a:bodyPr/>
          <a:lstStyle/>
          <a:p>
            <a:endParaRPr lang="en-US"/>
          </a:p>
        </p:txBody>
      </p:sp>
      <p:sp>
        <p:nvSpPr>
          <p:cNvPr id="77829" name="Line 5"/>
          <p:cNvSpPr>
            <a:spLocks noChangeShapeType="1"/>
          </p:cNvSpPr>
          <p:nvPr/>
        </p:nvSpPr>
        <p:spPr bwMode="auto">
          <a:xfrm>
            <a:off x="3505200" y="1974850"/>
            <a:ext cx="1447800" cy="2667000"/>
          </a:xfrm>
          <a:prstGeom prst="line">
            <a:avLst/>
          </a:prstGeom>
          <a:noFill/>
          <a:ln w="28575">
            <a:solidFill>
              <a:schemeClr val="tx1"/>
            </a:solidFill>
            <a:round/>
            <a:headEnd/>
            <a:tailEnd/>
          </a:ln>
          <a:effectLst/>
        </p:spPr>
        <p:txBody>
          <a:bodyPr/>
          <a:lstStyle/>
          <a:p>
            <a:endParaRPr lang="en-US"/>
          </a:p>
        </p:txBody>
      </p:sp>
      <p:sp>
        <p:nvSpPr>
          <p:cNvPr id="77830" name="Line 6"/>
          <p:cNvSpPr>
            <a:spLocks noChangeShapeType="1"/>
          </p:cNvSpPr>
          <p:nvPr/>
        </p:nvSpPr>
        <p:spPr bwMode="auto">
          <a:xfrm flipV="1">
            <a:off x="3048000" y="2051050"/>
            <a:ext cx="2362200" cy="2286000"/>
          </a:xfrm>
          <a:prstGeom prst="line">
            <a:avLst/>
          </a:prstGeom>
          <a:noFill/>
          <a:ln w="28575">
            <a:solidFill>
              <a:schemeClr val="tx1"/>
            </a:solidFill>
            <a:round/>
            <a:headEnd/>
            <a:tailEnd/>
          </a:ln>
          <a:effectLst/>
        </p:spPr>
        <p:txBody>
          <a:bodyPr/>
          <a:lstStyle/>
          <a:p>
            <a:endParaRPr lang="en-US"/>
          </a:p>
        </p:txBody>
      </p:sp>
      <p:sp>
        <p:nvSpPr>
          <p:cNvPr id="77831" name="Text Box 7"/>
          <p:cNvSpPr txBox="1">
            <a:spLocks noChangeArrowheads="1"/>
          </p:cNvSpPr>
          <p:nvPr/>
        </p:nvSpPr>
        <p:spPr bwMode="auto">
          <a:xfrm>
            <a:off x="1279525" y="1752600"/>
            <a:ext cx="614363" cy="396875"/>
          </a:xfrm>
          <a:prstGeom prst="rect">
            <a:avLst/>
          </a:prstGeom>
          <a:noFill/>
          <a:ln w="9525">
            <a:noFill/>
            <a:miter lim="800000"/>
            <a:headEnd/>
            <a:tailEnd/>
          </a:ln>
          <a:effectLst/>
        </p:spPr>
        <p:txBody>
          <a:bodyPr wrap="none">
            <a:spAutoFit/>
          </a:bodyPr>
          <a:lstStyle/>
          <a:p>
            <a:r>
              <a:rPr lang="en-US" sz="2000"/>
              <a:t>$/M</a:t>
            </a:r>
          </a:p>
        </p:txBody>
      </p:sp>
      <p:sp>
        <p:nvSpPr>
          <p:cNvPr id="77832" name="Text Box 8"/>
          <p:cNvSpPr txBox="1">
            <a:spLocks noChangeArrowheads="1"/>
          </p:cNvSpPr>
          <p:nvPr/>
        </p:nvSpPr>
        <p:spPr bwMode="auto">
          <a:xfrm>
            <a:off x="7375525" y="5257800"/>
            <a:ext cx="379413" cy="396875"/>
          </a:xfrm>
          <a:prstGeom prst="rect">
            <a:avLst/>
          </a:prstGeom>
          <a:noFill/>
          <a:ln w="9525">
            <a:noFill/>
            <a:miter lim="800000"/>
            <a:headEnd/>
            <a:tailEnd/>
          </a:ln>
          <a:effectLst/>
        </p:spPr>
        <p:txBody>
          <a:bodyPr wrap="none">
            <a:spAutoFit/>
          </a:bodyPr>
          <a:lstStyle/>
          <a:p>
            <a:r>
              <a:rPr lang="en-US" sz="2000"/>
              <a:t>M</a:t>
            </a:r>
          </a:p>
        </p:txBody>
      </p:sp>
      <p:sp>
        <p:nvSpPr>
          <p:cNvPr id="77833" name="Text Box 9"/>
          <p:cNvSpPr txBox="1">
            <a:spLocks noChangeArrowheads="1"/>
          </p:cNvSpPr>
          <p:nvPr/>
        </p:nvSpPr>
        <p:spPr bwMode="auto">
          <a:xfrm>
            <a:off x="5470525" y="1828800"/>
            <a:ext cx="325438" cy="396875"/>
          </a:xfrm>
          <a:prstGeom prst="rect">
            <a:avLst/>
          </a:prstGeom>
          <a:noFill/>
          <a:ln w="9525">
            <a:noFill/>
            <a:miter lim="800000"/>
            <a:headEnd/>
            <a:tailEnd/>
          </a:ln>
          <a:effectLst/>
        </p:spPr>
        <p:txBody>
          <a:bodyPr wrap="none">
            <a:spAutoFit/>
          </a:bodyPr>
          <a:lstStyle/>
          <a:p>
            <a:r>
              <a:rPr lang="en-US" sz="2000"/>
              <a:t>S</a:t>
            </a:r>
          </a:p>
        </p:txBody>
      </p:sp>
      <p:sp>
        <p:nvSpPr>
          <p:cNvPr id="77834" name="Text Box 10"/>
          <p:cNvSpPr txBox="1">
            <a:spLocks noChangeArrowheads="1"/>
          </p:cNvSpPr>
          <p:nvPr/>
        </p:nvSpPr>
        <p:spPr bwMode="auto">
          <a:xfrm>
            <a:off x="5029200" y="4565650"/>
            <a:ext cx="357188" cy="396875"/>
          </a:xfrm>
          <a:prstGeom prst="rect">
            <a:avLst/>
          </a:prstGeom>
          <a:noFill/>
          <a:ln w="9525">
            <a:noFill/>
            <a:miter lim="800000"/>
            <a:headEnd/>
            <a:tailEnd/>
          </a:ln>
          <a:effectLst/>
        </p:spPr>
        <p:txBody>
          <a:bodyPr>
            <a:spAutoFit/>
          </a:bodyPr>
          <a:lstStyle/>
          <a:p>
            <a:r>
              <a:rPr lang="en-US" sz="2000"/>
              <a:t>D</a:t>
            </a:r>
          </a:p>
        </p:txBody>
      </p:sp>
      <p:sp>
        <p:nvSpPr>
          <p:cNvPr id="77835" name="Text Box 11"/>
          <p:cNvSpPr txBox="1">
            <a:spLocks noChangeArrowheads="1"/>
          </p:cNvSpPr>
          <p:nvPr/>
        </p:nvSpPr>
        <p:spPr bwMode="auto">
          <a:xfrm>
            <a:off x="1528762" y="2971800"/>
            <a:ext cx="452438" cy="396875"/>
          </a:xfrm>
          <a:prstGeom prst="rect">
            <a:avLst/>
          </a:prstGeom>
          <a:noFill/>
          <a:ln w="9525">
            <a:noFill/>
            <a:miter lim="800000"/>
            <a:headEnd/>
            <a:tailEnd/>
          </a:ln>
          <a:effectLst/>
        </p:spPr>
        <p:txBody>
          <a:bodyPr>
            <a:spAutoFit/>
          </a:bodyPr>
          <a:lstStyle/>
          <a:p>
            <a:r>
              <a:rPr lang="en-US" sz="2000"/>
              <a:t>P</a:t>
            </a:r>
            <a:r>
              <a:rPr lang="en-US" sz="2000" baseline="-25000"/>
              <a:t>0</a:t>
            </a:r>
            <a:endParaRPr lang="en-US" sz="2000"/>
          </a:p>
        </p:txBody>
      </p:sp>
      <p:sp>
        <p:nvSpPr>
          <p:cNvPr id="77836" name="Text Box 12"/>
          <p:cNvSpPr txBox="1">
            <a:spLocks noChangeArrowheads="1"/>
          </p:cNvSpPr>
          <p:nvPr/>
        </p:nvSpPr>
        <p:spPr bwMode="auto">
          <a:xfrm>
            <a:off x="4022725" y="5241925"/>
            <a:ext cx="4699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0</a:t>
            </a:r>
            <a:endParaRPr lang="en-US" sz="2000" dirty="0"/>
          </a:p>
        </p:txBody>
      </p:sp>
      <p:sp>
        <p:nvSpPr>
          <p:cNvPr id="77837" name="Line 13"/>
          <p:cNvSpPr>
            <a:spLocks noChangeShapeType="1"/>
          </p:cNvSpPr>
          <p:nvPr/>
        </p:nvSpPr>
        <p:spPr bwMode="auto">
          <a:xfrm flipH="1">
            <a:off x="1976438" y="3232150"/>
            <a:ext cx="2209800" cy="0"/>
          </a:xfrm>
          <a:prstGeom prst="line">
            <a:avLst/>
          </a:prstGeom>
          <a:noFill/>
          <a:ln w="9525">
            <a:solidFill>
              <a:schemeClr val="tx1"/>
            </a:solidFill>
            <a:prstDash val="dash"/>
            <a:round/>
            <a:headEnd/>
            <a:tailEnd/>
          </a:ln>
          <a:effectLst/>
        </p:spPr>
        <p:txBody>
          <a:bodyPr/>
          <a:lstStyle/>
          <a:p>
            <a:endParaRPr lang="en-US"/>
          </a:p>
        </p:txBody>
      </p:sp>
      <p:sp>
        <p:nvSpPr>
          <p:cNvPr id="77838" name="Line 14"/>
          <p:cNvSpPr>
            <a:spLocks noChangeShapeType="1"/>
          </p:cNvSpPr>
          <p:nvPr/>
        </p:nvSpPr>
        <p:spPr bwMode="auto">
          <a:xfrm>
            <a:off x="4191000" y="3270250"/>
            <a:ext cx="0" cy="1981200"/>
          </a:xfrm>
          <a:prstGeom prst="line">
            <a:avLst/>
          </a:prstGeom>
          <a:noFill/>
          <a:ln w="9525">
            <a:solidFill>
              <a:schemeClr val="tx1"/>
            </a:solidFill>
            <a:prstDash val="dash"/>
            <a:round/>
            <a:headEnd/>
            <a:tailEnd/>
          </a:ln>
          <a:effectLst/>
        </p:spPr>
        <p:txBody>
          <a:bodyPr/>
          <a:lstStyle/>
          <a:p>
            <a:endParaRPr lang="en-US"/>
          </a:p>
        </p:txBody>
      </p:sp>
      <p:sp>
        <p:nvSpPr>
          <p:cNvPr id="77839" name="Oval 15"/>
          <p:cNvSpPr>
            <a:spLocks noChangeArrowheads="1"/>
          </p:cNvSpPr>
          <p:nvPr/>
        </p:nvSpPr>
        <p:spPr bwMode="auto">
          <a:xfrm>
            <a:off x="1943100" y="32004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7840" name="Oval 16"/>
          <p:cNvSpPr>
            <a:spLocks noChangeArrowheads="1"/>
          </p:cNvSpPr>
          <p:nvPr/>
        </p:nvSpPr>
        <p:spPr bwMode="auto">
          <a:xfrm>
            <a:off x="4152900" y="52197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7841" name="Oval 17"/>
          <p:cNvSpPr>
            <a:spLocks noChangeArrowheads="1"/>
          </p:cNvSpPr>
          <p:nvPr/>
        </p:nvSpPr>
        <p:spPr bwMode="auto">
          <a:xfrm>
            <a:off x="4148138" y="32051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8" name="Slide Number Placeholder 17"/>
          <p:cNvSpPr>
            <a:spLocks noGrp="1"/>
          </p:cNvSpPr>
          <p:nvPr>
            <p:ph type="sldNum" sz="quarter" idx="12"/>
          </p:nvPr>
        </p:nvSpPr>
        <p:spPr/>
        <p:txBody>
          <a:bodyPr/>
          <a:lstStyle/>
          <a:p>
            <a:fld id="{86CE80BD-4D3B-4FF2-B2A9-D19FBDF22204}" type="slidenum">
              <a:rPr lang="en-US" smtClean="0"/>
              <a:pPr/>
              <a:t>31</a:t>
            </a:fld>
            <a:endParaRPr lang="en-US"/>
          </a:p>
        </p:txBody>
      </p:sp>
      <p:sp>
        <p:nvSpPr>
          <p:cNvPr id="19" name="Footer Placeholder 18"/>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6066159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38580" y="381000"/>
            <a:ext cx="8041440" cy="1371600"/>
          </a:xfrm>
        </p:spPr>
        <p:txBody>
          <a:bodyPr>
            <a:normAutofit/>
          </a:bodyPr>
          <a:lstStyle/>
          <a:p>
            <a:r>
              <a:rPr lang="en-US" sz="3600" dirty="0">
                <a:solidFill>
                  <a:schemeClr val="tx1"/>
                </a:solidFill>
              </a:rPr>
              <a:t>Some Exogenous Change in the Supply of Physicians Occurs </a:t>
            </a:r>
            <a:r>
              <a:rPr lang="en-US" sz="3600" dirty="0" smtClean="0">
                <a:solidFill>
                  <a:schemeClr val="tx1"/>
                </a:solidFill>
              </a:rPr>
              <a:t>(</a:t>
            </a:r>
            <a:r>
              <a:rPr lang="en-US" sz="3600" dirty="0" smtClean="0">
                <a:solidFill>
                  <a:srgbClr val="0000CC"/>
                </a:solidFill>
              </a:rPr>
              <a:t>S increases</a:t>
            </a:r>
            <a:r>
              <a:rPr lang="en-US" sz="3600" dirty="0" smtClean="0">
                <a:solidFill>
                  <a:schemeClr val="tx1"/>
                </a:solidFill>
              </a:rPr>
              <a:t>)</a:t>
            </a:r>
            <a:endParaRPr lang="en-US" sz="3600" dirty="0">
              <a:solidFill>
                <a:schemeClr val="tx1"/>
              </a:solidFill>
            </a:endParaRPr>
          </a:p>
        </p:txBody>
      </p:sp>
      <p:sp>
        <p:nvSpPr>
          <p:cNvPr id="22531" name="Line 3"/>
          <p:cNvSpPr>
            <a:spLocks noChangeShapeType="1"/>
          </p:cNvSpPr>
          <p:nvPr/>
        </p:nvSpPr>
        <p:spPr bwMode="auto">
          <a:xfrm>
            <a:off x="1844675" y="2051050"/>
            <a:ext cx="0" cy="3352800"/>
          </a:xfrm>
          <a:prstGeom prst="line">
            <a:avLst/>
          </a:prstGeom>
          <a:noFill/>
          <a:ln w="9525">
            <a:solidFill>
              <a:schemeClr val="tx1"/>
            </a:solidFill>
            <a:round/>
            <a:headEnd/>
            <a:tailEnd/>
          </a:ln>
          <a:effectLst/>
        </p:spPr>
        <p:txBody>
          <a:bodyPr/>
          <a:lstStyle/>
          <a:p>
            <a:endParaRPr lang="en-US"/>
          </a:p>
        </p:txBody>
      </p:sp>
      <p:sp>
        <p:nvSpPr>
          <p:cNvPr id="22532" name="Line 4"/>
          <p:cNvSpPr>
            <a:spLocks noChangeShapeType="1"/>
          </p:cNvSpPr>
          <p:nvPr/>
        </p:nvSpPr>
        <p:spPr bwMode="auto">
          <a:xfrm>
            <a:off x="1844675" y="5426075"/>
            <a:ext cx="5562600" cy="0"/>
          </a:xfrm>
          <a:prstGeom prst="line">
            <a:avLst/>
          </a:prstGeom>
          <a:noFill/>
          <a:ln w="9525">
            <a:solidFill>
              <a:schemeClr val="tx1"/>
            </a:solidFill>
            <a:round/>
            <a:headEnd/>
            <a:tailEnd/>
          </a:ln>
          <a:effectLst/>
        </p:spPr>
        <p:txBody>
          <a:bodyPr/>
          <a:lstStyle/>
          <a:p>
            <a:endParaRPr lang="en-US"/>
          </a:p>
        </p:txBody>
      </p:sp>
      <p:sp>
        <p:nvSpPr>
          <p:cNvPr id="22533" name="Line 5"/>
          <p:cNvSpPr>
            <a:spLocks noChangeShapeType="1"/>
          </p:cNvSpPr>
          <p:nvPr/>
        </p:nvSpPr>
        <p:spPr bwMode="auto">
          <a:xfrm>
            <a:off x="3368675" y="2127250"/>
            <a:ext cx="1447800" cy="2667000"/>
          </a:xfrm>
          <a:prstGeom prst="line">
            <a:avLst/>
          </a:prstGeom>
          <a:noFill/>
          <a:ln w="28575">
            <a:solidFill>
              <a:schemeClr val="tx1"/>
            </a:solidFill>
            <a:round/>
            <a:headEnd/>
            <a:tailEnd/>
          </a:ln>
          <a:effectLst/>
        </p:spPr>
        <p:txBody>
          <a:bodyPr/>
          <a:lstStyle/>
          <a:p>
            <a:endParaRPr lang="en-US"/>
          </a:p>
        </p:txBody>
      </p:sp>
      <p:sp>
        <p:nvSpPr>
          <p:cNvPr id="22534" name="Line 6"/>
          <p:cNvSpPr>
            <a:spLocks noChangeShapeType="1"/>
          </p:cNvSpPr>
          <p:nvPr/>
        </p:nvSpPr>
        <p:spPr bwMode="auto">
          <a:xfrm flipV="1">
            <a:off x="2911475" y="2203450"/>
            <a:ext cx="2362200" cy="2286000"/>
          </a:xfrm>
          <a:prstGeom prst="line">
            <a:avLst/>
          </a:prstGeom>
          <a:noFill/>
          <a:ln w="28575">
            <a:solidFill>
              <a:schemeClr val="tx1"/>
            </a:solidFill>
            <a:round/>
            <a:headEnd/>
            <a:tailEnd/>
          </a:ln>
          <a:effectLst/>
        </p:spPr>
        <p:txBody>
          <a:bodyPr/>
          <a:lstStyle/>
          <a:p>
            <a:endParaRPr lang="en-US"/>
          </a:p>
        </p:txBody>
      </p:sp>
      <p:sp>
        <p:nvSpPr>
          <p:cNvPr id="22535" name="Text Box 7"/>
          <p:cNvSpPr txBox="1">
            <a:spLocks noChangeArrowheads="1"/>
          </p:cNvSpPr>
          <p:nvPr/>
        </p:nvSpPr>
        <p:spPr bwMode="auto">
          <a:xfrm>
            <a:off x="1143000" y="1905000"/>
            <a:ext cx="614363" cy="396875"/>
          </a:xfrm>
          <a:prstGeom prst="rect">
            <a:avLst/>
          </a:prstGeom>
          <a:noFill/>
          <a:ln w="9525">
            <a:noFill/>
            <a:miter lim="800000"/>
            <a:headEnd/>
            <a:tailEnd/>
          </a:ln>
          <a:effectLst/>
        </p:spPr>
        <p:txBody>
          <a:bodyPr wrap="none">
            <a:spAutoFit/>
          </a:bodyPr>
          <a:lstStyle/>
          <a:p>
            <a:r>
              <a:rPr lang="en-US" sz="2000" dirty="0"/>
              <a:t>$/M</a:t>
            </a:r>
          </a:p>
        </p:txBody>
      </p:sp>
      <p:sp>
        <p:nvSpPr>
          <p:cNvPr id="22536" name="Text Box 8"/>
          <p:cNvSpPr txBox="1">
            <a:spLocks noChangeArrowheads="1"/>
          </p:cNvSpPr>
          <p:nvPr/>
        </p:nvSpPr>
        <p:spPr bwMode="auto">
          <a:xfrm>
            <a:off x="7408862" y="5197475"/>
            <a:ext cx="379413" cy="396875"/>
          </a:xfrm>
          <a:prstGeom prst="rect">
            <a:avLst/>
          </a:prstGeom>
          <a:noFill/>
          <a:ln w="9525">
            <a:noFill/>
            <a:miter lim="800000"/>
            <a:headEnd/>
            <a:tailEnd/>
          </a:ln>
          <a:effectLst/>
        </p:spPr>
        <p:txBody>
          <a:bodyPr wrap="none">
            <a:spAutoFit/>
          </a:bodyPr>
          <a:lstStyle/>
          <a:p>
            <a:r>
              <a:rPr lang="en-US" sz="2000" dirty="0"/>
              <a:t>M</a:t>
            </a:r>
          </a:p>
        </p:txBody>
      </p:sp>
      <p:sp>
        <p:nvSpPr>
          <p:cNvPr id="22537" name="Text Box 9"/>
          <p:cNvSpPr txBox="1">
            <a:spLocks noChangeArrowheads="1"/>
          </p:cNvSpPr>
          <p:nvPr/>
        </p:nvSpPr>
        <p:spPr bwMode="auto">
          <a:xfrm>
            <a:off x="5334000" y="1981200"/>
            <a:ext cx="325438" cy="396875"/>
          </a:xfrm>
          <a:prstGeom prst="rect">
            <a:avLst/>
          </a:prstGeom>
          <a:noFill/>
          <a:ln w="9525">
            <a:noFill/>
            <a:miter lim="800000"/>
            <a:headEnd/>
            <a:tailEnd/>
          </a:ln>
          <a:effectLst/>
        </p:spPr>
        <p:txBody>
          <a:bodyPr wrap="none">
            <a:spAutoFit/>
          </a:bodyPr>
          <a:lstStyle/>
          <a:p>
            <a:r>
              <a:rPr lang="en-US" sz="2000"/>
              <a:t>S</a:t>
            </a:r>
          </a:p>
        </p:txBody>
      </p:sp>
      <p:sp>
        <p:nvSpPr>
          <p:cNvPr id="22538" name="Text Box 10"/>
          <p:cNvSpPr txBox="1">
            <a:spLocks noChangeArrowheads="1"/>
          </p:cNvSpPr>
          <p:nvPr/>
        </p:nvSpPr>
        <p:spPr bwMode="auto">
          <a:xfrm>
            <a:off x="4892675" y="4718050"/>
            <a:ext cx="357188" cy="396875"/>
          </a:xfrm>
          <a:prstGeom prst="rect">
            <a:avLst/>
          </a:prstGeom>
          <a:noFill/>
          <a:ln w="9525">
            <a:noFill/>
            <a:miter lim="800000"/>
            <a:headEnd/>
            <a:tailEnd/>
          </a:ln>
          <a:effectLst/>
        </p:spPr>
        <p:txBody>
          <a:bodyPr>
            <a:spAutoFit/>
          </a:bodyPr>
          <a:lstStyle/>
          <a:p>
            <a:r>
              <a:rPr lang="en-US" sz="2000"/>
              <a:t>D</a:t>
            </a:r>
          </a:p>
        </p:txBody>
      </p:sp>
      <p:sp>
        <p:nvSpPr>
          <p:cNvPr id="22539" name="Text Box 11"/>
          <p:cNvSpPr txBox="1">
            <a:spLocks noChangeArrowheads="1"/>
          </p:cNvSpPr>
          <p:nvPr/>
        </p:nvSpPr>
        <p:spPr bwMode="auto">
          <a:xfrm>
            <a:off x="1468437" y="3140075"/>
            <a:ext cx="452438" cy="396875"/>
          </a:xfrm>
          <a:prstGeom prst="rect">
            <a:avLst/>
          </a:prstGeom>
          <a:noFill/>
          <a:ln w="9525">
            <a:noFill/>
            <a:miter lim="800000"/>
            <a:headEnd/>
            <a:tailEnd/>
          </a:ln>
          <a:effectLst/>
        </p:spPr>
        <p:txBody>
          <a:bodyPr>
            <a:spAutoFit/>
          </a:bodyPr>
          <a:lstStyle/>
          <a:p>
            <a:r>
              <a:rPr lang="en-US" sz="2000" dirty="0"/>
              <a:t>P</a:t>
            </a:r>
            <a:r>
              <a:rPr lang="en-US" sz="2000" baseline="-25000" dirty="0"/>
              <a:t>0</a:t>
            </a:r>
            <a:endParaRPr lang="en-US" sz="2000" dirty="0"/>
          </a:p>
        </p:txBody>
      </p:sp>
      <p:sp>
        <p:nvSpPr>
          <p:cNvPr id="22540" name="Text Box 12"/>
          <p:cNvSpPr txBox="1">
            <a:spLocks noChangeArrowheads="1"/>
          </p:cNvSpPr>
          <p:nvPr/>
        </p:nvSpPr>
        <p:spPr bwMode="auto">
          <a:xfrm>
            <a:off x="3886200" y="5356225"/>
            <a:ext cx="4699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0</a:t>
            </a:r>
            <a:endParaRPr lang="en-US" sz="2000" dirty="0"/>
          </a:p>
        </p:txBody>
      </p:sp>
      <p:sp>
        <p:nvSpPr>
          <p:cNvPr id="22541" name="Line 13"/>
          <p:cNvSpPr>
            <a:spLocks noChangeShapeType="1"/>
          </p:cNvSpPr>
          <p:nvPr/>
        </p:nvSpPr>
        <p:spPr bwMode="auto">
          <a:xfrm flipH="1">
            <a:off x="1839913" y="3384550"/>
            <a:ext cx="2209800" cy="0"/>
          </a:xfrm>
          <a:prstGeom prst="line">
            <a:avLst/>
          </a:prstGeom>
          <a:noFill/>
          <a:ln w="9525">
            <a:solidFill>
              <a:schemeClr val="tx1"/>
            </a:solidFill>
            <a:prstDash val="dash"/>
            <a:round/>
            <a:headEnd/>
            <a:tailEnd/>
          </a:ln>
          <a:effectLst/>
        </p:spPr>
        <p:txBody>
          <a:bodyPr/>
          <a:lstStyle/>
          <a:p>
            <a:endParaRPr lang="en-US"/>
          </a:p>
        </p:txBody>
      </p:sp>
      <p:sp>
        <p:nvSpPr>
          <p:cNvPr id="22542" name="Line 14"/>
          <p:cNvSpPr>
            <a:spLocks noChangeShapeType="1"/>
          </p:cNvSpPr>
          <p:nvPr/>
        </p:nvSpPr>
        <p:spPr bwMode="auto">
          <a:xfrm>
            <a:off x="4054475" y="3422650"/>
            <a:ext cx="0" cy="1981200"/>
          </a:xfrm>
          <a:prstGeom prst="line">
            <a:avLst/>
          </a:prstGeom>
          <a:noFill/>
          <a:ln w="9525">
            <a:solidFill>
              <a:schemeClr val="tx1"/>
            </a:solidFill>
            <a:prstDash val="dash"/>
            <a:round/>
            <a:headEnd/>
            <a:tailEnd/>
          </a:ln>
          <a:effectLst/>
        </p:spPr>
        <p:txBody>
          <a:bodyPr/>
          <a:lstStyle/>
          <a:p>
            <a:endParaRPr lang="en-US"/>
          </a:p>
        </p:txBody>
      </p:sp>
      <p:sp>
        <p:nvSpPr>
          <p:cNvPr id="22543" name="Oval 15"/>
          <p:cNvSpPr>
            <a:spLocks noChangeArrowheads="1"/>
          </p:cNvSpPr>
          <p:nvPr/>
        </p:nvSpPr>
        <p:spPr bwMode="auto">
          <a:xfrm>
            <a:off x="1806575" y="33686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545" name="Oval 17"/>
          <p:cNvSpPr>
            <a:spLocks noChangeArrowheads="1"/>
          </p:cNvSpPr>
          <p:nvPr/>
        </p:nvSpPr>
        <p:spPr bwMode="auto">
          <a:xfrm>
            <a:off x="4011613" y="33734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557" name="Text Box 29"/>
          <p:cNvSpPr txBox="1">
            <a:spLocks noChangeArrowheads="1"/>
          </p:cNvSpPr>
          <p:nvPr/>
        </p:nvSpPr>
        <p:spPr bwMode="auto">
          <a:xfrm>
            <a:off x="431800" y="5791200"/>
            <a:ext cx="8255000" cy="707886"/>
          </a:xfrm>
          <a:prstGeom prst="rect">
            <a:avLst/>
          </a:prstGeom>
          <a:noFill/>
          <a:ln w="9525">
            <a:noFill/>
            <a:miter lim="800000"/>
            <a:headEnd/>
            <a:tailEnd/>
          </a:ln>
          <a:effectLst/>
        </p:spPr>
        <p:txBody>
          <a:bodyPr wrap="square">
            <a:spAutoFit/>
          </a:bodyPr>
          <a:lstStyle/>
          <a:p>
            <a:r>
              <a:rPr lang="en-US" sz="2000" dirty="0">
                <a:solidFill>
                  <a:srgbClr val="0000CC"/>
                </a:solidFill>
              </a:rPr>
              <a:t>Increase in S caused </a:t>
            </a:r>
            <a:r>
              <a:rPr lang="en-US" sz="2000" dirty="0" smtClean="0">
                <a:solidFill>
                  <a:srgbClr val="0000CC"/>
                </a:solidFill>
              </a:rPr>
              <a:t>by an </a:t>
            </a:r>
            <a:r>
              <a:rPr lang="en-US" sz="2000" dirty="0">
                <a:solidFill>
                  <a:srgbClr val="0000CC"/>
                </a:solidFill>
              </a:rPr>
              <a:t>increase in the </a:t>
            </a:r>
            <a:r>
              <a:rPr lang="en-US" sz="2000" dirty="0" smtClean="0">
                <a:solidFill>
                  <a:srgbClr val="0000CC"/>
                </a:solidFill>
              </a:rPr>
              <a:t>supply of </a:t>
            </a:r>
            <a:r>
              <a:rPr lang="en-US" sz="2000" dirty="0">
                <a:solidFill>
                  <a:srgbClr val="0000CC"/>
                </a:solidFill>
              </a:rPr>
              <a:t>physicians per person</a:t>
            </a:r>
          </a:p>
          <a:p>
            <a:r>
              <a:rPr lang="en-US" sz="2000" dirty="0">
                <a:solidFill>
                  <a:srgbClr val="0000CC"/>
                </a:solidFill>
              </a:rPr>
              <a:t>in the </a:t>
            </a:r>
            <a:r>
              <a:rPr lang="en-US" sz="2000" dirty="0" smtClean="0">
                <a:solidFill>
                  <a:srgbClr val="0000CC"/>
                </a:solidFill>
              </a:rPr>
              <a:t>market.</a:t>
            </a:r>
            <a:endParaRPr lang="en-US" sz="2000" dirty="0">
              <a:solidFill>
                <a:srgbClr val="0000CC"/>
              </a:solidFill>
            </a:endParaRPr>
          </a:p>
        </p:txBody>
      </p:sp>
      <p:sp>
        <p:nvSpPr>
          <p:cNvPr id="28" name="Slide Number Placeholder 27"/>
          <p:cNvSpPr>
            <a:spLocks noGrp="1"/>
          </p:cNvSpPr>
          <p:nvPr>
            <p:ph type="sldNum" sz="quarter" idx="12"/>
          </p:nvPr>
        </p:nvSpPr>
        <p:spPr/>
        <p:txBody>
          <a:bodyPr/>
          <a:lstStyle/>
          <a:p>
            <a:fld id="{86CE80BD-4D3B-4FF2-B2A9-D19FBDF22204}" type="slidenum">
              <a:rPr lang="en-US" smtClean="0"/>
              <a:pPr/>
              <a:t>32</a:t>
            </a:fld>
            <a:endParaRPr lang="en-US"/>
          </a:p>
        </p:txBody>
      </p:sp>
      <p:sp>
        <p:nvSpPr>
          <p:cNvPr id="29" name="Footer Placeholder 28"/>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1402758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5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5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551280" y="304800"/>
            <a:ext cx="8041440" cy="1371600"/>
          </a:xfrm>
        </p:spPr>
        <p:txBody>
          <a:bodyPr/>
          <a:lstStyle/>
          <a:p>
            <a:r>
              <a:rPr lang="en-US" sz="4000" dirty="0" smtClean="0">
                <a:solidFill>
                  <a:srgbClr val="FF0000"/>
                </a:solidFill>
              </a:rPr>
              <a:t>Supply Induced </a:t>
            </a:r>
            <a:r>
              <a:rPr lang="en-US" sz="4000" dirty="0">
                <a:solidFill>
                  <a:srgbClr val="FF0000"/>
                </a:solidFill>
              </a:rPr>
              <a:t>Demand </a:t>
            </a:r>
            <a:r>
              <a:rPr lang="en-US" sz="4000" dirty="0" smtClean="0">
                <a:solidFill>
                  <a:srgbClr val="FF0000"/>
                </a:solidFill>
              </a:rPr>
              <a:t>(SID)</a:t>
            </a:r>
            <a:endParaRPr lang="en-US" sz="4000" dirty="0">
              <a:solidFill>
                <a:srgbClr val="FF0000"/>
              </a:solidFill>
            </a:endParaRPr>
          </a:p>
        </p:txBody>
      </p:sp>
      <p:sp>
        <p:nvSpPr>
          <p:cNvPr id="78851" name="Line 3"/>
          <p:cNvSpPr>
            <a:spLocks noChangeShapeType="1"/>
          </p:cNvSpPr>
          <p:nvPr/>
        </p:nvSpPr>
        <p:spPr bwMode="auto">
          <a:xfrm>
            <a:off x="1616075" y="2133600"/>
            <a:ext cx="0" cy="3352800"/>
          </a:xfrm>
          <a:prstGeom prst="line">
            <a:avLst/>
          </a:prstGeom>
          <a:noFill/>
          <a:ln w="9525">
            <a:solidFill>
              <a:schemeClr val="tx1"/>
            </a:solidFill>
            <a:round/>
            <a:headEnd/>
            <a:tailEnd/>
          </a:ln>
          <a:effectLst/>
        </p:spPr>
        <p:txBody>
          <a:bodyPr/>
          <a:lstStyle/>
          <a:p>
            <a:endParaRPr lang="en-US"/>
          </a:p>
        </p:txBody>
      </p:sp>
      <p:sp>
        <p:nvSpPr>
          <p:cNvPr id="78852" name="Line 4"/>
          <p:cNvSpPr>
            <a:spLocks noChangeShapeType="1"/>
          </p:cNvSpPr>
          <p:nvPr/>
        </p:nvSpPr>
        <p:spPr bwMode="auto">
          <a:xfrm>
            <a:off x="1616075" y="5486400"/>
            <a:ext cx="5562600" cy="0"/>
          </a:xfrm>
          <a:prstGeom prst="line">
            <a:avLst/>
          </a:prstGeom>
          <a:noFill/>
          <a:ln w="9525">
            <a:solidFill>
              <a:schemeClr val="tx1"/>
            </a:solidFill>
            <a:round/>
            <a:headEnd/>
            <a:tailEnd/>
          </a:ln>
          <a:effectLst/>
        </p:spPr>
        <p:txBody>
          <a:bodyPr/>
          <a:lstStyle/>
          <a:p>
            <a:endParaRPr lang="en-US"/>
          </a:p>
        </p:txBody>
      </p:sp>
      <p:sp>
        <p:nvSpPr>
          <p:cNvPr id="78853" name="Line 5"/>
          <p:cNvSpPr>
            <a:spLocks noChangeShapeType="1"/>
          </p:cNvSpPr>
          <p:nvPr/>
        </p:nvSpPr>
        <p:spPr bwMode="auto">
          <a:xfrm>
            <a:off x="3140075" y="2209800"/>
            <a:ext cx="1447800" cy="2667000"/>
          </a:xfrm>
          <a:prstGeom prst="line">
            <a:avLst/>
          </a:prstGeom>
          <a:noFill/>
          <a:ln w="28575">
            <a:solidFill>
              <a:schemeClr val="tx1"/>
            </a:solidFill>
            <a:round/>
            <a:headEnd/>
            <a:tailEnd/>
          </a:ln>
          <a:effectLst/>
        </p:spPr>
        <p:txBody>
          <a:bodyPr/>
          <a:lstStyle/>
          <a:p>
            <a:endParaRPr lang="en-US"/>
          </a:p>
        </p:txBody>
      </p:sp>
      <p:sp>
        <p:nvSpPr>
          <p:cNvPr id="78854" name="Line 6"/>
          <p:cNvSpPr>
            <a:spLocks noChangeShapeType="1"/>
          </p:cNvSpPr>
          <p:nvPr/>
        </p:nvSpPr>
        <p:spPr bwMode="auto">
          <a:xfrm flipV="1">
            <a:off x="2682875" y="2133600"/>
            <a:ext cx="2520950" cy="2438400"/>
          </a:xfrm>
          <a:prstGeom prst="line">
            <a:avLst/>
          </a:prstGeom>
          <a:noFill/>
          <a:ln w="28575">
            <a:solidFill>
              <a:schemeClr val="tx1"/>
            </a:solidFill>
            <a:round/>
            <a:headEnd/>
            <a:tailEnd/>
          </a:ln>
          <a:effectLst/>
        </p:spPr>
        <p:txBody>
          <a:bodyPr/>
          <a:lstStyle/>
          <a:p>
            <a:endParaRPr lang="en-US"/>
          </a:p>
        </p:txBody>
      </p:sp>
      <p:sp>
        <p:nvSpPr>
          <p:cNvPr id="78855" name="Text Box 7"/>
          <p:cNvSpPr txBox="1">
            <a:spLocks noChangeArrowheads="1"/>
          </p:cNvSpPr>
          <p:nvPr/>
        </p:nvSpPr>
        <p:spPr bwMode="auto">
          <a:xfrm>
            <a:off x="914400" y="1987550"/>
            <a:ext cx="614363" cy="396875"/>
          </a:xfrm>
          <a:prstGeom prst="rect">
            <a:avLst/>
          </a:prstGeom>
          <a:noFill/>
          <a:ln w="9525">
            <a:noFill/>
            <a:miter lim="800000"/>
            <a:headEnd/>
            <a:tailEnd/>
          </a:ln>
          <a:effectLst/>
        </p:spPr>
        <p:txBody>
          <a:bodyPr wrap="none">
            <a:spAutoFit/>
          </a:bodyPr>
          <a:lstStyle/>
          <a:p>
            <a:r>
              <a:rPr lang="en-US" sz="2000" dirty="0" smtClean="0"/>
              <a:t>$/M</a:t>
            </a:r>
            <a:endParaRPr lang="en-US" sz="2000" dirty="0"/>
          </a:p>
        </p:txBody>
      </p:sp>
      <p:sp>
        <p:nvSpPr>
          <p:cNvPr id="78856" name="Text Box 8"/>
          <p:cNvSpPr txBox="1">
            <a:spLocks noChangeArrowheads="1"/>
          </p:cNvSpPr>
          <p:nvPr/>
        </p:nvSpPr>
        <p:spPr bwMode="auto">
          <a:xfrm>
            <a:off x="7010400" y="5645150"/>
            <a:ext cx="379413" cy="396875"/>
          </a:xfrm>
          <a:prstGeom prst="rect">
            <a:avLst/>
          </a:prstGeom>
          <a:noFill/>
          <a:ln w="9525">
            <a:noFill/>
            <a:miter lim="800000"/>
            <a:headEnd/>
            <a:tailEnd/>
          </a:ln>
          <a:effectLst/>
        </p:spPr>
        <p:txBody>
          <a:bodyPr wrap="none">
            <a:spAutoFit/>
          </a:bodyPr>
          <a:lstStyle/>
          <a:p>
            <a:r>
              <a:rPr lang="en-US" sz="2000"/>
              <a:t>M</a:t>
            </a:r>
          </a:p>
        </p:txBody>
      </p:sp>
      <p:sp>
        <p:nvSpPr>
          <p:cNvPr id="78857" name="Text Box 9"/>
          <p:cNvSpPr txBox="1">
            <a:spLocks noChangeArrowheads="1"/>
          </p:cNvSpPr>
          <p:nvPr/>
        </p:nvSpPr>
        <p:spPr bwMode="auto">
          <a:xfrm>
            <a:off x="5313362" y="1828800"/>
            <a:ext cx="325438" cy="396875"/>
          </a:xfrm>
          <a:prstGeom prst="rect">
            <a:avLst/>
          </a:prstGeom>
          <a:noFill/>
          <a:ln w="9525">
            <a:noFill/>
            <a:miter lim="800000"/>
            <a:headEnd/>
            <a:tailEnd/>
          </a:ln>
          <a:effectLst/>
        </p:spPr>
        <p:txBody>
          <a:bodyPr wrap="none">
            <a:spAutoFit/>
          </a:bodyPr>
          <a:lstStyle/>
          <a:p>
            <a:r>
              <a:rPr lang="en-US" sz="2000" dirty="0"/>
              <a:t>S</a:t>
            </a:r>
          </a:p>
        </p:txBody>
      </p:sp>
      <p:sp>
        <p:nvSpPr>
          <p:cNvPr id="78858" name="Text Box 10"/>
          <p:cNvSpPr txBox="1">
            <a:spLocks noChangeArrowheads="1"/>
          </p:cNvSpPr>
          <p:nvPr/>
        </p:nvSpPr>
        <p:spPr bwMode="auto">
          <a:xfrm>
            <a:off x="4572000" y="4800600"/>
            <a:ext cx="357188" cy="396875"/>
          </a:xfrm>
          <a:prstGeom prst="rect">
            <a:avLst/>
          </a:prstGeom>
          <a:noFill/>
          <a:ln w="9525">
            <a:noFill/>
            <a:miter lim="800000"/>
            <a:headEnd/>
            <a:tailEnd/>
          </a:ln>
          <a:effectLst/>
        </p:spPr>
        <p:txBody>
          <a:bodyPr>
            <a:spAutoFit/>
          </a:bodyPr>
          <a:lstStyle/>
          <a:p>
            <a:r>
              <a:rPr lang="en-US" sz="2000"/>
              <a:t>D</a:t>
            </a:r>
          </a:p>
        </p:txBody>
      </p:sp>
      <p:sp>
        <p:nvSpPr>
          <p:cNvPr id="78859" name="Text Box 11"/>
          <p:cNvSpPr txBox="1">
            <a:spLocks noChangeArrowheads="1"/>
          </p:cNvSpPr>
          <p:nvPr/>
        </p:nvSpPr>
        <p:spPr bwMode="auto">
          <a:xfrm>
            <a:off x="1223963" y="3124200"/>
            <a:ext cx="452437" cy="396875"/>
          </a:xfrm>
          <a:prstGeom prst="rect">
            <a:avLst/>
          </a:prstGeom>
          <a:noFill/>
          <a:ln w="9525">
            <a:noFill/>
            <a:miter lim="800000"/>
            <a:headEnd/>
            <a:tailEnd/>
          </a:ln>
          <a:effectLst/>
        </p:spPr>
        <p:txBody>
          <a:bodyPr>
            <a:spAutoFit/>
          </a:bodyPr>
          <a:lstStyle/>
          <a:p>
            <a:r>
              <a:rPr lang="en-US" sz="2000" dirty="0"/>
              <a:t>P</a:t>
            </a:r>
            <a:r>
              <a:rPr lang="en-US" sz="2000" baseline="-25000" dirty="0"/>
              <a:t>0</a:t>
            </a:r>
            <a:endParaRPr lang="en-US" sz="2000" dirty="0"/>
          </a:p>
        </p:txBody>
      </p:sp>
      <p:sp>
        <p:nvSpPr>
          <p:cNvPr id="78860" name="Text Box 12"/>
          <p:cNvSpPr txBox="1">
            <a:spLocks noChangeArrowheads="1"/>
          </p:cNvSpPr>
          <p:nvPr/>
        </p:nvSpPr>
        <p:spPr bwMode="auto">
          <a:xfrm>
            <a:off x="3581400" y="5486400"/>
            <a:ext cx="469900" cy="396875"/>
          </a:xfrm>
          <a:prstGeom prst="rect">
            <a:avLst/>
          </a:prstGeom>
          <a:noFill/>
          <a:ln w="9525">
            <a:noFill/>
            <a:miter lim="800000"/>
            <a:headEnd/>
            <a:tailEnd/>
          </a:ln>
          <a:effectLst/>
        </p:spPr>
        <p:txBody>
          <a:bodyPr wrap="none">
            <a:spAutoFit/>
          </a:bodyPr>
          <a:lstStyle/>
          <a:p>
            <a:r>
              <a:rPr lang="en-US" sz="2000" dirty="0"/>
              <a:t>M</a:t>
            </a:r>
            <a:r>
              <a:rPr lang="en-US" sz="2000" baseline="-25000" dirty="0"/>
              <a:t>0</a:t>
            </a:r>
            <a:endParaRPr lang="en-US" sz="2000" dirty="0"/>
          </a:p>
        </p:txBody>
      </p:sp>
      <p:sp>
        <p:nvSpPr>
          <p:cNvPr id="78861" name="Line 13"/>
          <p:cNvSpPr>
            <a:spLocks noChangeShapeType="1"/>
          </p:cNvSpPr>
          <p:nvPr/>
        </p:nvSpPr>
        <p:spPr bwMode="auto">
          <a:xfrm flipH="1">
            <a:off x="1611313" y="3467100"/>
            <a:ext cx="2209800" cy="0"/>
          </a:xfrm>
          <a:prstGeom prst="line">
            <a:avLst/>
          </a:prstGeom>
          <a:noFill/>
          <a:ln w="9525">
            <a:solidFill>
              <a:schemeClr val="tx1"/>
            </a:solidFill>
            <a:prstDash val="dash"/>
            <a:round/>
            <a:headEnd/>
            <a:tailEnd/>
          </a:ln>
          <a:effectLst/>
        </p:spPr>
        <p:txBody>
          <a:bodyPr/>
          <a:lstStyle/>
          <a:p>
            <a:endParaRPr lang="en-US"/>
          </a:p>
        </p:txBody>
      </p:sp>
      <p:sp>
        <p:nvSpPr>
          <p:cNvPr id="78862" name="Line 14"/>
          <p:cNvSpPr>
            <a:spLocks noChangeShapeType="1"/>
          </p:cNvSpPr>
          <p:nvPr/>
        </p:nvSpPr>
        <p:spPr bwMode="auto">
          <a:xfrm>
            <a:off x="3825875" y="3505200"/>
            <a:ext cx="0" cy="1981200"/>
          </a:xfrm>
          <a:prstGeom prst="line">
            <a:avLst/>
          </a:prstGeom>
          <a:noFill/>
          <a:ln w="9525">
            <a:solidFill>
              <a:schemeClr val="tx1"/>
            </a:solidFill>
            <a:prstDash val="dash"/>
            <a:round/>
            <a:headEnd/>
            <a:tailEnd/>
          </a:ln>
          <a:effectLst/>
        </p:spPr>
        <p:txBody>
          <a:bodyPr/>
          <a:lstStyle/>
          <a:p>
            <a:endParaRPr lang="en-US"/>
          </a:p>
        </p:txBody>
      </p:sp>
      <p:sp>
        <p:nvSpPr>
          <p:cNvPr id="78863" name="Oval 15"/>
          <p:cNvSpPr>
            <a:spLocks noChangeArrowheads="1"/>
          </p:cNvSpPr>
          <p:nvPr/>
        </p:nvSpPr>
        <p:spPr bwMode="auto">
          <a:xfrm>
            <a:off x="1577975" y="34290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66" name="Line 18"/>
          <p:cNvSpPr>
            <a:spLocks noChangeShapeType="1"/>
          </p:cNvSpPr>
          <p:nvPr/>
        </p:nvSpPr>
        <p:spPr bwMode="auto">
          <a:xfrm flipV="1">
            <a:off x="3581400" y="2895599"/>
            <a:ext cx="2301875" cy="2301875"/>
          </a:xfrm>
          <a:prstGeom prst="line">
            <a:avLst/>
          </a:prstGeom>
          <a:noFill/>
          <a:ln w="28575">
            <a:solidFill>
              <a:srgbClr val="0000CC"/>
            </a:solidFill>
            <a:round/>
            <a:headEnd/>
            <a:tailEnd/>
          </a:ln>
          <a:effectLst/>
        </p:spPr>
        <p:txBody>
          <a:bodyPr/>
          <a:lstStyle/>
          <a:p>
            <a:endParaRPr lang="en-US"/>
          </a:p>
        </p:txBody>
      </p:sp>
      <p:sp>
        <p:nvSpPr>
          <p:cNvPr id="78867" name="Text Box 19"/>
          <p:cNvSpPr txBox="1">
            <a:spLocks noChangeArrowheads="1"/>
          </p:cNvSpPr>
          <p:nvPr/>
        </p:nvSpPr>
        <p:spPr bwMode="auto">
          <a:xfrm>
            <a:off x="5943600" y="2597150"/>
            <a:ext cx="379413" cy="396875"/>
          </a:xfrm>
          <a:prstGeom prst="rect">
            <a:avLst/>
          </a:prstGeom>
          <a:noFill/>
          <a:ln w="9525">
            <a:noFill/>
            <a:miter lim="800000"/>
            <a:headEnd/>
            <a:tailEnd/>
          </a:ln>
          <a:effectLst/>
        </p:spPr>
        <p:txBody>
          <a:bodyPr wrap="none">
            <a:spAutoFit/>
          </a:bodyPr>
          <a:lstStyle/>
          <a:p>
            <a:r>
              <a:rPr lang="en-US" sz="2000" dirty="0"/>
              <a:t>S’</a:t>
            </a:r>
          </a:p>
        </p:txBody>
      </p:sp>
      <p:sp>
        <p:nvSpPr>
          <p:cNvPr id="78868" name="Line 20"/>
          <p:cNvSpPr>
            <a:spLocks noChangeShapeType="1"/>
          </p:cNvSpPr>
          <p:nvPr/>
        </p:nvSpPr>
        <p:spPr bwMode="auto">
          <a:xfrm flipH="1">
            <a:off x="1616075" y="4481513"/>
            <a:ext cx="2743200" cy="0"/>
          </a:xfrm>
          <a:prstGeom prst="line">
            <a:avLst/>
          </a:prstGeom>
          <a:noFill/>
          <a:ln w="9525">
            <a:solidFill>
              <a:schemeClr val="tx1"/>
            </a:solidFill>
            <a:prstDash val="dash"/>
            <a:round/>
            <a:headEnd/>
            <a:tailEnd/>
          </a:ln>
          <a:effectLst/>
        </p:spPr>
        <p:txBody>
          <a:bodyPr/>
          <a:lstStyle/>
          <a:p>
            <a:endParaRPr lang="en-US"/>
          </a:p>
        </p:txBody>
      </p:sp>
      <p:sp>
        <p:nvSpPr>
          <p:cNvPr id="78869" name="Line 21"/>
          <p:cNvSpPr>
            <a:spLocks noChangeShapeType="1"/>
          </p:cNvSpPr>
          <p:nvPr/>
        </p:nvSpPr>
        <p:spPr bwMode="auto">
          <a:xfrm>
            <a:off x="4359275" y="4495800"/>
            <a:ext cx="0" cy="990600"/>
          </a:xfrm>
          <a:prstGeom prst="line">
            <a:avLst/>
          </a:prstGeom>
          <a:noFill/>
          <a:ln w="9525">
            <a:solidFill>
              <a:schemeClr val="tx1"/>
            </a:solidFill>
            <a:prstDash val="dash"/>
            <a:round/>
            <a:headEnd/>
            <a:tailEnd/>
          </a:ln>
          <a:effectLst/>
        </p:spPr>
        <p:txBody>
          <a:bodyPr/>
          <a:lstStyle/>
          <a:p>
            <a:endParaRPr lang="en-US"/>
          </a:p>
        </p:txBody>
      </p:sp>
      <p:sp>
        <p:nvSpPr>
          <p:cNvPr id="78870" name="Oval 22"/>
          <p:cNvSpPr>
            <a:spLocks noChangeArrowheads="1"/>
          </p:cNvSpPr>
          <p:nvPr/>
        </p:nvSpPr>
        <p:spPr bwMode="auto">
          <a:xfrm>
            <a:off x="4325938" y="443388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71" name="Oval 23"/>
          <p:cNvSpPr>
            <a:spLocks noChangeArrowheads="1"/>
          </p:cNvSpPr>
          <p:nvPr/>
        </p:nvSpPr>
        <p:spPr bwMode="auto">
          <a:xfrm>
            <a:off x="1573213" y="44386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72" name="Oval 24"/>
          <p:cNvSpPr>
            <a:spLocks noChangeArrowheads="1"/>
          </p:cNvSpPr>
          <p:nvPr/>
        </p:nvSpPr>
        <p:spPr bwMode="auto">
          <a:xfrm>
            <a:off x="4325938" y="54387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73" name="Text Box 25"/>
          <p:cNvSpPr txBox="1">
            <a:spLocks noChangeArrowheads="1"/>
          </p:cNvSpPr>
          <p:nvPr/>
        </p:nvSpPr>
        <p:spPr bwMode="auto">
          <a:xfrm>
            <a:off x="1219200" y="4191000"/>
            <a:ext cx="414338" cy="396875"/>
          </a:xfrm>
          <a:prstGeom prst="rect">
            <a:avLst/>
          </a:prstGeom>
          <a:noFill/>
          <a:ln w="9525">
            <a:noFill/>
            <a:miter lim="800000"/>
            <a:headEnd/>
            <a:tailEnd/>
          </a:ln>
          <a:effectLst/>
        </p:spPr>
        <p:txBody>
          <a:bodyPr wrap="none">
            <a:spAutoFit/>
          </a:bodyPr>
          <a:lstStyle/>
          <a:p>
            <a:r>
              <a:rPr lang="en-US" sz="2000" dirty="0"/>
              <a:t>P</a:t>
            </a:r>
            <a:r>
              <a:rPr lang="en-US" sz="2000" baseline="-25000" dirty="0"/>
              <a:t>1</a:t>
            </a:r>
            <a:endParaRPr lang="en-US" sz="2000" dirty="0"/>
          </a:p>
        </p:txBody>
      </p:sp>
      <p:sp>
        <p:nvSpPr>
          <p:cNvPr id="78874" name="Text Box 26"/>
          <p:cNvSpPr txBox="1">
            <a:spLocks noChangeArrowheads="1"/>
          </p:cNvSpPr>
          <p:nvPr/>
        </p:nvSpPr>
        <p:spPr bwMode="auto">
          <a:xfrm>
            <a:off x="4130675" y="5486400"/>
            <a:ext cx="469900" cy="396875"/>
          </a:xfrm>
          <a:prstGeom prst="rect">
            <a:avLst/>
          </a:prstGeom>
          <a:noFill/>
          <a:ln w="9525">
            <a:noFill/>
            <a:miter lim="800000"/>
            <a:headEnd/>
            <a:tailEnd/>
          </a:ln>
          <a:effectLst/>
        </p:spPr>
        <p:txBody>
          <a:bodyPr wrap="none">
            <a:spAutoFit/>
          </a:bodyPr>
          <a:lstStyle/>
          <a:p>
            <a:r>
              <a:rPr lang="en-US" sz="2000"/>
              <a:t>M</a:t>
            </a:r>
            <a:r>
              <a:rPr lang="en-US" sz="2000" baseline="-25000"/>
              <a:t>1</a:t>
            </a:r>
            <a:endParaRPr lang="en-US" sz="2000"/>
          </a:p>
        </p:txBody>
      </p:sp>
      <p:sp>
        <p:nvSpPr>
          <p:cNvPr id="78878" name="Oval 30"/>
          <p:cNvSpPr>
            <a:spLocks noChangeArrowheads="1"/>
          </p:cNvSpPr>
          <p:nvPr/>
        </p:nvSpPr>
        <p:spPr bwMode="auto">
          <a:xfrm>
            <a:off x="3783013" y="34337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81" name="Line 33"/>
          <p:cNvSpPr>
            <a:spLocks noChangeShapeType="1"/>
          </p:cNvSpPr>
          <p:nvPr/>
        </p:nvSpPr>
        <p:spPr bwMode="auto">
          <a:xfrm>
            <a:off x="3759200" y="1676400"/>
            <a:ext cx="1879600" cy="3276600"/>
          </a:xfrm>
          <a:prstGeom prst="line">
            <a:avLst/>
          </a:prstGeom>
          <a:noFill/>
          <a:ln w="28575">
            <a:solidFill>
              <a:srgbClr val="0000CC"/>
            </a:solidFill>
            <a:round/>
            <a:headEnd/>
            <a:tailEnd/>
          </a:ln>
          <a:effectLst/>
        </p:spPr>
        <p:txBody>
          <a:bodyPr/>
          <a:lstStyle/>
          <a:p>
            <a:endParaRPr lang="en-US"/>
          </a:p>
        </p:txBody>
      </p:sp>
      <p:sp>
        <p:nvSpPr>
          <p:cNvPr id="78885" name="Line 37"/>
          <p:cNvSpPr>
            <a:spLocks noChangeShapeType="1"/>
          </p:cNvSpPr>
          <p:nvPr/>
        </p:nvSpPr>
        <p:spPr bwMode="auto">
          <a:xfrm flipV="1">
            <a:off x="4664075" y="4389436"/>
            <a:ext cx="381000" cy="334963"/>
          </a:xfrm>
          <a:prstGeom prst="line">
            <a:avLst/>
          </a:prstGeom>
          <a:noFill/>
          <a:ln w="9525">
            <a:solidFill>
              <a:schemeClr val="hlink"/>
            </a:solidFill>
            <a:round/>
            <a:headEnd/>
            <a:tailEnd type="triangle" w="med" len="med"/>
          </a:ln>
          <a:effectLst/>
        </p:spPr>
        <p:txBody>
          <a:bodyPr/>
          <a:lstStyle/>
          <a:p>
            <a:endParaRPr lang="en-US"/>
          </a:p>
        </p:txBody>
      </p:sp>
      <p:sp>
        <p:nvSpPr>
          <p:cNvPr id="78886" name="Line 38"/>
          <p:cNvSpPr>
            <a:spLocks noChangeShapeType="1"/>
          </p:cNvSpPr>
          <p:nvPr/>
        </p:nvSpPr>
        <p:spPr bwMode="auto">
          <a:xfrm flipV="1">
            <a:off x="3673475" y="2597150"/>
            <a:ext cx="365125" cy="298450"/>
          </a:xfrm>
          <a:prstGeom prst="line">
            <a:avLst/>
          </a:prstGeom>
          <a:noFill/>
          <a:ln w="9525">
            <a:solidFill>
              <a:srgbClr val="0000CC"/>
            </a:solidFill>
            <a:round/>
            <a:headEnd/>
            <a:tailEnd type="triangle" w="med" len="med"/>
          </a:ln>
          <a:effectLst/>
        </p:spPr>
        <p:txBody>
          <a:bodyPr/>
          <a:lstStyle/>
          <a:p>
            <a:endParaRPr lang="en-US"/>
          </a:p>
        </p:txBody>
      </p:sp>
      <p:sp>
        <p:nvSpPr>
          <p:cNvPr id="78887" name="Oval 39"/>
          <p:cNvSpPr>
            <a:spLocks noChangeArrowheads="1"/>
          </p:cNvSpPr>
          <p:nvPr/>
        </p:nvSpPr>
        <p:spPr bwMode="auto">
          <a:xfrm>
            <a:off x="4953000" y="37338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88" name="Oval 40"/>
          <p:cNvSpPr>
            <a:spLocks noChangeArrowheads="1"/>
          </p:cNvSpPr>
          <p:nvPr/>
        </p:nvSpPr>
        <p:spPr bwMode="auto">
          <a:xfrm>
            <a:off x="3800475" y="54483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895" name="Line 47"/>
          <p:cNvSpPr>
            <a:spLocks noChangeShapeType="1"/>
          </p:cNvSpPr>
          <p:nvPr/>
        </p:nvSpPr>
        <p:spPr bwMode="auto">
          <a:xfrm>
            <a:off x="4953000" y="3810000"/>
            <a:ext cx="0" cy="1676400"/>
          </a:xfrm>
          <a:prstGeom prst="line">
            <a:avLst/>
          </a:prstGeom>
          <a:noFill/>
          <a:ln w="9525">
            <a:solidFill>
              <a:schemeClr val="tx1"/>
            </a:solidFill>
            <a:prstDash val="dash"/>
            <a:round/>
            <a:headEnd/>
            <a:tailEnd/>
          </a:ln>
          <a:effectLst/>
        </p:spPr>
        <p:txBody>
          <a:bodyPr/>
          <a:lstStyle/>
          <a:p>
            <a:endParaRPr lang="en-US"/>
          </a:p>
        </p:txBody>
      </p:sp>
      <p:sp>
        <p:nvSpPr>
          <p:cNvPr id="78896" name="Line 48"/>
          <p:cNvSpPr>
            <a:spLocks noChangeShapeType="1"/>
          </p:cNvSpPr>
          <p:nvPr/>
        </p:nvSpPr>
        <p:spPr bwMode="auto">
          <a:xfrm flipH="1">
            <a:off x="1616075" y="3786649"/>
            <a:ext cx="3367226" cy="23350"/>
          </a:xfrm>
          <a:prstGeom prst="line">
            <a:avLst/>
          </a:prstGeom>
          <a:noFill/>
          <a:ln w="9525">
            <a:solidFill>
              <a:schemeClr val="tx1"/>
            </a:solidFill>
            <a:prstDash val="dash"/>
            <a:round/>
            <a:headEnd/>
            <a:tailEnd/>
          </a:ln>
          <a:effectLst/>
        </p:spPr>
        <p:txBody>
          <a:bodyPr/>
          <a:lstStyle/>
          <a:p>
            <a:endParaRPr lang="en-US"/>
          </a:p>
        </p:txBody>
      </p:sp>
      <p:sp>
        <p:nvSpPr>
          <p:cNvPr id="78897" name="Text Box 49"/>
          <p:cNvSpPr txBox="1">
            <a:spLocks noChangeArrowheads="1"/>
          </p:cNvSpPr>
          <p:nvPr/>
        </p:nvSpPr>
        <p:spPr bwMode="auto">
          <a:xfrm>
            <a:off x="1185863" y="3565525"/>
            <a:ext cx="414337" cy="396875"/>
          </a:xfrm>
          <a:prstGeom prst="rect">
            <a:avLst/>
          </a:prstGeom>
          <a:noFill/>
          <a:ln w="9525">
            <a:noFill/>
            <a:miter lim="800000"/>
            <a:headEnd/>
            <a:tailEnd/>
          </a:ln>
          <a:effectLst/>
        </p:spPr>
        <p:txBody>
          <a:bodyPr wrap="none">
            <a:spAutoFit/>
          </a:bodyPr>
          <a:lstStyle/>
          <a:p>
            <a:r>
              <a:rPr lang="en-US" sz="2000" dirty="0"/>
              <a:t>P</a:t>
            </a:r>
            <a:r>
              <a:rPr lang="en-US" sz="2000" baseline="-25000" dirty="0"/>
              <a:t>2</a:t>
            </a:r>
            <a:endParaRPr lang="en-US" sz="2000" dirty="0"/>
          </a:p>
        </p:txBody>
      </p:sp>
      <p:sp>
        <p:nvSpPr>
          <p:cNvPr id="78899" name="Oval 51"/>
          <p:cNvSpPr>
            <a:spLocks noChangeArrowheads="1"/>
          </p:cNvSpPr>
          <p:nvPr/>
        </p:nvSpPr>
        <p:spPr bwMode="auto">
          <a:xfrm>
            <a:off x="4953000" y="54530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900" name="Oval 52"/>
          <p:cNvSpPr>
            <a:spLocks noChangeArrowheads="1"/>
          </p:cNvSpPr>
          <p:nvPr/>
        </p:nvSpPr>
        <p:spPr bwMode="auto">
          <a:xfrm>
            <a:off x="1600200" y="37338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78901" name="Text Box 53"/>
          <p:cNvSpPr txBox="1">
            <a:spLocks noChangeArrowheads="1"/>
          </p:cNvSpPr>
          <p:nvPr/>
        </p:nvSpPr>
        <p:spPr bwMode="auto">
          <a:xfrm>
            <a:off x="4800600" y="5486400"/>
            <a:ext cx="469900" cy="396875"/>
          </a:xfrm>
          <a:prstGeom prst="rect">
            <a:avLst/>
          </a:prstGeom>
          <a:noFill/>
          <a:ln w="9525">
            <a:noFill/>
            <a:miter lim="800000"/>
            <a:headEnd/>
            <a:tailEnd/>
          </a:ln>
          <a:effectLst/>
        </p:spPr>
        <p:txBody>
          <a:bodyPr wrap="none">
            <a:spAutoFit/>
          </a:bodyPr>
          <a:lstStyle/>
          <a:p>
            <a:r>
              <a:rPr lang="en-US" sz="2000"/>
              <a:t>M</a:t>
            </a:r>
            <a:r>
              <a:rPr lang="en-US" sz="2000" baseline="-25000"/>
              <a:t>2</a:t>
            </a:r>
            <a:endParaRPr lang="en-US" sz="2000"/>
          </a:p>
        </p:txBody>
      </p:sp>
      <p:sp>
        <p:nvSpPr>
          <p:cNvPr id="53" name="Slide Number Placeholder 52"/>
          <p:cNvSpPr>
            <a:spLocks noGrp="1"/>
          </p:cNvSpPr>
          <p:nvPr>
            <p:ph type="sldNum" sz="quarter" idx="12"/>
          </p:nvPr>
        </p:nvSpPr>
        <p:spPr/>
        <p:txBody>
          <a:bodyPr/>
          <a:lstStyle/>
          <a:p>
            <a:fld id="{86CE80BD-4D3B-4FF2-B2A9-D19FBDF22204}" type="slidenum">
              <a:rPr lang="en-US" smtClean="0"/>
              <a:pPr/>
              <a:t>33</a:t>
            </a:fld>
            <a:endParaRPr lang="en-US"/>
          </a:p>
        </p:txBody>
      </p:sp>
      <p:sp>
        <p:nvSpPr>
          <p:cNvPr id="55" name="Footer Placeholder 5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78539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88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888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888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890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889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889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890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889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889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88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81" grpId="0" animBg="1"/>
      <p:bldP spid="78885" grpId="0" animBg="1"/>
      <p:bldP spid="78886" grpId="0" animBg="1"/>
      <p:bldP spid="78887" grpId="0" animBg="1"/>
      <p:bldP spid="78895" grpId="0" animBg="1"/>
      <p:bldP spid="78896" grpId="0" animBg="1"/>
      <p:bldP spid="78897" grpId="0"/>
      <p:bldP spid="78899" grpId="0" animBg="1"/>
      <p:bldP spid="78900" grpId="0" animBg="1"/>
      <p:bldP spid="7890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51280" y="309926"/>
            <a:ext cx="8041440" cy="1442674"/>
          </a:xfrm>
        </p:spPr>
        <p:txBody>
          <a:bodyPr/>
          <a:lstStyle/>
          <a:p>
            <a:r>
              <a:rPr lang="en-US" sz="4000" dirty="0" smtClean="0">
                <a:solidFill>
                  <a:schemeClr val="tx1"/>
                </a:solidFill>
              </a:rPr>
              <a:t>III. The Target Income Hypothesis</a:t>
            </a:r>
            <a:endParaRPr lang="en-US" sz="4000" dirty="0">
              <a:solidFill>
                <a:schemeClr val="tx1"/>
              </a:solidFill>
            </a:endParaRPr>
          </a:p>
        </p:txBody>
      </p:sp>
      <p:sp>
        <p:nvSpPr>
          <p:cNvPr id="24579" name="Rectangle 3"/>
          <p:cNvSpPr>
            <a:spLocks noGrp="1" noChangeArrowheads="1"/>
          </p:cNvSpPr>
          <p:nvPr>
            <p:ph type="body" idx="1"/>
          </p:nvPr>
        </p:nvSpPr>
        <p:spPr>
          <a:xfrm>
            <a:off x="838200" y="1752600"/>
            <a:ext cx="7848600" cy="4572000"/>
          </a:xfrm>
        </p:spPr>
        <p:txBody>
          <a:bodyPr>
            <a:normAutofit/>
          </a:bodyPr>
          <a:lstStyle/>
          <a:p>
            <a:pPr>
              <a:spcBef>
                <a:spcPts val="1200"/>
              </a:spcBef>
            </a:pPr>
            <a:r>
              <a:rPr lang="en-US" sz="2400" dirty="0">
                <a:solidFill>
                  <a:schemeClr val="tx1"/>
                </a:solidFill>
              </a:rPr>
              <a:t>Economists </a:t>
            </a:r>
            <a:r>
              <a:rPr lang="en-US" sz="2400" i="1" dirty="0">
                <a:solidFill>
                  <a:schemeClr val="tx1"/>
                </a:solidFill>
              </a:rPr>
              <a:t>expect</a:t>
            </a:r>
            <a:r>
              <a:rPr lang="en-US" sz="2400" dirty="0">
                <a:solidFill>
                  <a:schemeClr val="tx1"/>
                </a:solidFill>
              </a:rPr>
              <a:t> physicians to respond to the financial </a:t>
            </a:r>
            <a:r>
              <a:rPr lang="en-US" sz="2400" dirty="0" smtClean="0">
                <a:solidFill>
                  <a:schemeClr val="tx1"/>
                </a:solidFill>
              </a:rPr>
              <a:t>incentives, but the </a:t>
            </a:r>
            <a:r>
              <a:rPr lang="en-US" sz="2400" dirty="0">
                <a:solidFill>
                  <a:schemeClr val="tx1"/>
                </a:solidFill>
              </a:rPr>
              <a:t>theoretical puzzle is </a:t>
            </a:r>
            <a:r>
              <a:rPr lang="en-US" sz="2400" dirty="0" smtClean="0">
                <a:solidFill>
                  <a:schemeClr val="tx1"/>
                </a:solidFill>
              </a:rPr>
              <a:t>why </a:t>
            </a:r>
            <a:r>
              <a:rPr lang="en-US" sz="2400" dirty="0">
                <a:solidFill>
                  <a:schemeClr val="tx1"/>
                </a:solidFill>
              </a:rPr>
              <a:t>physicians would wait until </a:t>
            </a:r>
            <a:r>
              <a:rPr lang="en-US" sz="2400" dirty="0" smtClean="0">
                <a:solidFill>
                  <a:schemeClr val="tx1"/>
                </a:solidFill>
              </a:rPr>
              <a:t>supply </a:t>
            </a:r>
            <a:r>
              <a:rPr lang="en-US" sz="2400" dirty="0">
                <a:solidFill>
                  <a:schemeClr val="tx1"/>
                </a:solidFill>
              </a:rPr>
              <a:t>had increased to induce </a:t>
            </a:r>
            <a:r>
              <a:rPr lang="en-US" sz="2400" dirty="0" smtClean="0">
                <a:solidFill>
                  <a:schemeClr val="tx1"/>
                </a:solidFill>
              </a:rPr>
              <a:t>demand. </a:t>
            </a:r>
            <a:endParaRPr lang="en-US" sz="2400" dirty="0">
              <a:solidFill>
                <a:schemeClr val="tx1"/>
              </a:solidFill>
            </a:endParaRPr>
          </a:p>
          <a:p>
            <a:pPr lvl="1">
              <a:spcBef>
                <a:spcPts val="600"/>
              </a:spcBef>
              <a:buFont typeface="Wingdings" pitchFamily="2" charset="2"/>
              <a:buChar char="Ø"/>
            </a:pPr>
            <a:r>
              <a:rPr lang="en-US" sz="2200" dirty="0" smtClean="0">
                <a:solidFill>
                  <a:schemeClr val="tx1"/>
                </a:solidFill>
              </a:rPr>
              <a:t>We </a:t>
            </a:r>
            <a:r>
              <a:rPr lang="en-US" sz="2200" dirty="0">
                <a:solidFill>
                  <a:schemeClr val="tx1"/>
                </a:solidFill>
              </a:rPr>
              <a:t>need some theory other than profit maximization to explain the behavior</a:t>
            </a:r>
          </a:p>
          <a:p>
            <a:pPr>
              <a:spcBef>
                <a:spcPts val="1200"/>
              </a:spcBef>
            </a:pPr>
            <a:r>
              <a:rPr lang="en-US" sz="2400" dirty="0">
                <a:solidFill>
                  <a:srgbClr val="FF0000"/>
                </a:solidFill>
              </a:rPr>
              <a:t>Target income hypothesis </a:t>
            </a:r>
            <a:r>
              <a:rPr lang="en-US" sz="2400" dirty="0">
                <a:solidFill>
                  <a:schemeClr val="tx1"/>
                </a:solidFill>
              </a:rPr>
              <a:t>suggests that they have a certain level of income that they do not want to fall </a:t>
            </a:r>
            <a:r>
              <a:rPr lang="en-US" sz="2400" dirty="0" smtClean="0">
                <a:solidFill>
                  <a:schemeClr val="tx1"/>
                </a:solidFill>
              </a:rPr>
              <a:t>below.</a:t>
            </a:r>
          </a:p>
          <a:p>
            <a:pPr lvl="1">
              <a:spcBef>
                <a:spcPts val="1200"/>
              </a:spcBef>
            </a:pPr>
            <a:r>
              <a:rPr lang="en-US" sz="2400" dirty="0" smtClean="0">
                <a:solidFill>
                  <a:schemeClr val="tx1"/>
                </a:solidFill>
              </a:rPr>
              <a:t>This is an extreme case of the benchmark model.</a:t>
            </a:r>
          </a:p>
          <a:p>
            <a:pPr lvl="1">
              <a:spcBef>
                <a:spcPts val="1200"/>
              </a:spcBef>
            </a:pPr>
            <a:endParaRPr lang="en-US" sz="2200" dirty="0" smtClean="0">
              <a:solidFill>
                <a:schemeClr val="tx1"/>
              </a:solidFill>
            </a:endParaRPr>
          </a:p>
          <a:p>
            <a:pPr lvl="1">
              <a:spcBef>
                <a:spcPts val="1200"/>
              </a:spcBef>
            </a:pPr>
            <a:endParaRPr lang="en-US" sz="22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34</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760216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400" y="457200"/>
            <a:ext cx="8041440" cy="1442674"/>
          </a:xfrm>
        </p:spPr>
        <p:txBody>
          <a:bodyPr/>
          <a:lstStyle/>
          <a:p>
            <a:pPr eaLnBrk="1" hangingPunct="1"/>
            <a:r>
              <a:rPr lang="en-US" sz="4000" dirty="0" smtClean="0">
                <a:solidFill>
                  <a:schemeClr val="tx1"/>
                </a:solidFill>
              </a:rPr>
              <a:t>The </a:t>
            </a:r>
            <a:r>
              <a:rPr lang="en-US" sz="4000" dirty="0" smtClean="0">
                <a:solidFill>
                  <a:srgbClr val="0000CC"/>
                </a:solidFill>
              </a:rPr>
              <a:t>McGuire-</a:t>
            </a:r>
            <a:r>
              <a:rPr lang="en-US" sz="4000" dirty="0" err="1" smtClean="0">
                <a:solidFill>
                  <a:srgbClr val="0000CC"/>
                </a:solidFill>
              </a:rPr>
              <a:t>Pauly</a:t>
            </a:r>
            <a:r>
              <a:rPr lang="en-US" sz="4000" dirty="0" smtClean="0">
                <a:solidFill>
                  <a:srgbClr val="0000CC"/>
                </a:solidFill>
              </a:rPr>
              <a:t> Synthesis </a:t>
            </a:r>
            <a:r>
              <a:rPr lang="en-US" sz="4000" dirty="0" smtClean="0">
                <a:solidFill>
                  <a:schemeClr val="tx1"/>
                </a:solidFill>
              </a:rPr>
              <a:t>of SID Benchmark Models</a:t>
            </a:r>
          </a:p>
        </p:txBody>
      </p:sp>
      <p:cxnSp>
        <p:nvCxnSpPr>
          <p:cNvPr id="6" name="Straight Arrow Connector 5"/>
          <p:cNvCxnSpPr/>
          <p:nvPr/>
        </p:nvCxnSpPr>
        <p:spPr>
          <a:xfrm flipV="1">
            <a:off x="762000" y="2571690"/>
            <a:ext cx="0" cy="297180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762000" y="5543490"/>
            <a:ext cx="3505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762000" y="4248090"/>
            <a:ext cx="2971800" cy="54506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995779" y="3028890"/>
            <a:ext cx="1899821" cy="880311"/>
          </a:xfrm>
          <a:custGeom>
            <a:avLst/>
            <a:gdLst>
              <a:gd name="connsiteX0" fmla="*/ 0 w 1899821"/>
              <a:gd name="connsiteY0" fmla="*/ 754602 h 880311"/>
              <a:gd name="connsiteX1" fmla="*/ 399495 w 1899821"/>
              <a:gd name="connsiteY1" fmla="*/ 870011 h 880311"/>
              <a:gd name="connsiteX2" fmla="*/ 976543 w 1899821"/>
              <a:gd name="connsiteY2" fmla="*/ 834501 h 880311"/>
              <a:gd name="connsiteX3" fmla="*/ 1491448 w 1899821"/>
              <a:gd name="connsiteY3" fmla="*/ 514905 h 880311"/>
              <a:gd name="connsiteX4" fmla="*/ 1899821 w 1899821"/>
              <a:gd name="connsiteY4" fmla="*/ 0 h 8803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9821" h="880311">
                <a:moveTo>
                  <a:pt x="0" y="754602"/>
                </a:moveTo>
                <a:cubicBezTo>
                  <a:pt x="118369" y="805648"/>
                  <a:pt x="236738" y="856695"/>
                  <a:pt x="399495" y="870011"/>
                </a:cubicBezTo>
                <a:cubicBezTo>
                  <a:pt x="562252" y="883327"/>
                  <a:pt x="794551" y="893685"/>
                  <a:pt x="976543" y="834501"/>
                </a:cubicBezTo>
                <a:cubicBezTo>
                  <a:pt x="1158535" y="775317"/>
                  <a:pt x="1337568" y="653988"/>
                  <a:pt x="1491448" y="514905"/>
                </a:cubicBezTo>
                <a:cubicBezTo>
                  <a:pt x="1645328" y="375822"/>
                  <a:pt x="1772574" y="187911"/>
                  <a:pt x="1899821" y="0"/>
                </a:cubicBezTo>
              </a:path>
            </a:pathLst>
          </a:custGeom>
          <a:noFill/>
          <a:ln w="254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flipH="1">
            <a:off x="2106967" y="3821280"/>
            <a:ext cx="26633" cy="172221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2564168" y="4476690"/>
            <a:ext cx="16496" cy="10668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81000" y="2419290"/>
            <a:ext cx="533400" cy="381000"/>
          </a:xfrm>
          <a:prstGeom prst="rect">
            <a:avLst/>
          </a:prstGeom>
          <a:noFill/>
        </p:spPr>
        <p:txBody>
          <a:bodyPr wrap="square" rtlCol="0">
            <a:spAutoFit/>
          </a:bodyPr>
          <a:lstStyle/>
          <a:p>
            <a:r>
              <a:rPr lang="el-GR" dirty="0" smtClean="0"/>
              <a:t>π</a:t>
            </a:r>
            <a:endParaRPr lang="en-US" dirty="0"/>
          </a:p>
        </p:txBody>
      </p:sp>
      <p:sp>
        <p:nvSpPr>
          <p:cNvPr id="14" name="TextBox 13"/>
          <p:cNvSpPr txBox="1"/>
          <p:nvPr/>
        </p:nvSpPr>
        <p:spPr>
          <a:xfrm>
            <a:off x="4114800" y="5555158"/>
            <a:ext cx="1676400" cy="369332"/>
          </a:xfrm>
          <a:prstGeom prst="rect">
            <a:avLst/>
          </a:prstGeom>
          <a:noFill/>
        </p:spPr>
        <p:txBody>
          <a:bodyPr wrap="square" rtlCol="0">
            <a:spAutoFit/>
          </a:bodyPr>
          <a:lstStyle/>
          <a:p>
            <a:r>
              <a:rPr lang="en-US" dirty="0" smtClean="0"/>
              <a:t>I</a:t>
            </a:r>
          </a:p>
        </p:txBody>
      </p:sp>
      <p:sp>
        <p:nvSpPr>
          <p:cNvPr id="15" name="TextBox 14"/>
          <p:cNvSpPr txBox="1"/>
          <p:nvPr/>
        </p:nvSpPr>
        <p:spPr>
          <a:xfrm>
            <a:off x="2819400" y="2735758"/>
            <a:ext cx="609600" cy="369332"/>
          </a:xfrm>
          <a:prstGeom prst="rect">
            <a:avLst/>
          </a:prstGeom>
          <a:noFill/>
        </p:spPr>
        <p:txBody>
          <a:bodyPr wrap="square" rtlCol="0">
            <a:spAutoFit/>
          </a:bodyPr>
          <a:lstStyle/>
          <a:p>
            <a:r>
              <a:rPr lang="en-US" dirty="0" smtClean="0"/>
              <a:t>U</a:t>
            </a:r>
            <a:r>
              <a:rPr lang="en-US" baseline="-25000" dirty="0" smtClean="0"/>
              <a:t>1</a:t>
            </a:r>
            <a:endParaRPr lang="en-US" baseline="-25000" dirty="0"/>
          </a:p>
        </p:txBody>
      </p:sp>
      <p:sp>
        <p:nvSpPr>
          <p:cNvPr id="17" name="TextBox 16"/>
          <p:cNvSpPr txBox="1"/>
          <p:nvPr/>
        </p:nvSpPr>
        <p:spPr>
          <a:xfrm>
            <a:off x="3276600" y="2811958"/>
            <a:ext cx="1752600" cy="369332"/>
          </a:xfrm>
          <a:prstGeom prst="rect">
            <a:avLst/>
          </a:prstGeom>
          <a:noFill/>
        </p:spPr>
        <p:txBody>
          <a:bodyPr wrap="square" rtlCol="0">
            <a:spAutoFit/>
          </a:bodyPr>
          <a:lstStyle/>
          <a:p>
            <a:r>
              <a:rPr lang="en-US" dirty="0" smtClean="0"/>
              <a:t>mQ</a:t>
            </a:r>
            <a:r>
              <a:rPr lang="en-US" baseline="-25000" dirty="0" smtClean="0"/>
              <a:t>0</a:t>
            </a:r>
            <a:r>
              <a:rPr lang="en-US" dirty="0" smtClean="0"/>
              <a:t>+mI</a:t>
            </a:r>
            <a:endParaRPr lang="en-US" baseline="-25000" dirty="0"/>
          </a:p>
        </p:txBody>
      </p:sp>
      <p:sp>
        <p:nvSpPr>
          <p:cNvPr id="18" name="TextBox 17"/>
          <p:cNvSpPr txBox="1"/>
          <p:nvPr/>
        </p:nvSpPr>
        <p:spPr>
          <a:xfrm>
            <a:off x="3352800" y="4183558"/>
            <a:ext cx="1143000" cy="369332"/>
          </a:xfrm>
          <a:prstGeom prst="rect">
            <a:avLst/>
          </a:prstGeom>
          <a:noFill/>
        </p:spPr>
        <p:txBody>
          <a:bodyPr wrap="square" rtlCol="0">
            <a:spAutoFit/>
          </a:bodyPr>
          <a:lstStyle/>
          <a:p>
            <a:r>
              <a:rPr lang="en-US" dirty="0" smtClean="0"/>
              <a:t>m'Q</a:t>
            </a:r>
            <a:r>
              <a:rPr lang="en-US" baseline="-25000" dirty="0" smtClean="0"/>
              <a:t>0</a:t>
            </a:r>
            <a:r>
              <a:rPr lang="en-US" dirty="0" smtClean="0"/>
              <a:t>+m’I</a:t>
            </a:r>
            <a:endParaRPr lang="en-US" baseline="-25000" dirty="0"/>
          </a:p>
        </p:txBody>
      </p:sp>
      <p:cxnSp>
        <p:nvCxnSpPr>
          <p:cNvPr id="19" name="Straight Connector 18"/>
          <p:cNvCxnSpPr/>
          <p:nvPr/>
        </p:nvCxnSpPr>
        <p:spPr>
          <a:xfrm flipV="1">
            <a:off x="762000" y="3181290"/>
            <a:ext cx="2667000" cy="124332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4724400" y="2571690"/>
            <a:ext cx="0" cy="297180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4724400" y="5543490"/>
            <a:ext cx="3505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4724400" y="4160222"/>
            <a:ext cx="2895600" cy="54506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1" name="Freeform 30"/>
          <p:cNvSpPr/>
          <p:nvPr/>
        </p:nvSpPr>
        <p:spPr>
          <a:xfrm>
            <a:off x="5339179" y="2834379"/>
            <a:ext cx="1899821" cy="880311"/>
          </a:xfrm>
          <a:custGeom>
            <a:avLst/>
            <a:gdLst>
              <a:gd name="connsiteX0" fmla="*/ 0 w 1899821"/>
              <a:gd name="connsiteY0" fmla="*/ 754602 h 880311"/>
              <a:gd name="connsiteX1" fmla="*/ 399495 w 1899821"/>
              <a:gd name="connsiteY1" fmla="*/ 870011 h 880311"/>
              <a:gd name="connsiteX2" fmla="*/ 976543 w 1899821"/>
              <a:gd name="connsiteY2" fmla="*/ 834501 h 880311"/>
              <a:gd name="connsiteX3" fmla="*/ 1491448 w 1899821"/>
              <a:gd name="connsiteY3" fmla="*/ 514905 h 880311"/>
              <a:gd name="connsiteX4" fmla="*/ 1899821 w 1899821"/>
              <a:gd name="connsiteY4" fmla="*/ 0 h 8803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9821" h="880311">
                <a:moveTo>
                  <a:pt x="0" y="754602"/>
                </a:moveTo>
                <a:cubicBezTo>
                  <a:pt x="118369" y="805648"/>
                  <a:pt x="236738" y="856695"/>
                  <a:pt x="399495" y="870011"/>
                </a:cubicBezTo>
                <a:cubicBezTo>
                  <a:pt x="562252" y="883327"/>
                  <a:pt x="794551" y="893685"/>
                  <a:pt x="976543" y="834501"/>
                </a:cubicBezTo>
                <a:cubicBezTo>
                  <a:pt x="1158535" y="775317"/>
                  <a:pt x="1337568" y="653988"/>
                  <a:pt x="1491448" y="514905"/>
                </a:cubicBezTo>
                <a:cubicBezTo>
                  <a:pt x="1645328" y="375822"/>
                  <a:pt x="1772574" y="187911"/>
                  <a:pt x="1899821" y="0"/>
                </a:cubicBezTo>
              </a:path>
            </a:pathLst>
          </a:custGeom>
          <a:noFill/>
          <a:ln w="254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Connector 32"/>
          <p:cNvCxnSpPr/>
          <p:nvPr/>
        </p:nvCxnSpPr>
        <p:spPr>
          <a:xfrm flipH="1">
            <a:off x="6490316" y="3594556"/>
            <a:ext cx="6659" cy="194893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231904" y="4400490"/>
            <a:ext cx="16496" cy="11430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343400" y="2419290"/>
            <a:ext cx="533400" cy="381000"/>
          </a:xfrm>
          <a:prstGeom prst="rect">
            <a:avLst/>
          </a:prstGeom>
          <a:noFill/>
        </p:spPr>
        <p:txBody>
          <a:bodyPr wrap="square" rtlCol="0">
            <a:spAutoFit/>
          </a:bodyPr>
          <a:lstStyle/>
          <a:p>
            <a:r>
              <a:rPr lang="el-GR" dirty="0" smtClean="0"/>
              <a:t>π</a:t>
            </a:r>
            <a:endParaRPr lang="en-US" dirty="0"/>
          </a:p>
        </p:txBody>
      </p:sp>
      <p:sp>
        <p:nvSpPr>
          <p:cNvPr id="36" name="TextBox 35"/>
          <p:cNvSpPr txBox="1"/>
          <p:nvPr/>
        </p:nvSpPr>
        <p:spPr>
          <a:xfrm>
            <a:off x="8077200" y="5498068"/>
            <a:ext cx="1676400" cy="369332"/>
          </a:xfrm>
          <a:prstGeom prst="rect">
            <a:avLst/>
          </a:prstGeom>
          <a:noFill/>
        </p:spPr>
        <p:txBody>
          <a:bodyPr wrap="square" rtlCol="0">
            <a:spAutoFit/>
          </a:bodyPr>
          <a:lstStyle/>
          <a:p>
            <a:r>
              <a:rPr lang="en-US" dirty="0" smtClean="0"/>
              <a:t>I</a:t>
            </a:r>
          </a:p>
        </p:txBody>
      </p:sp>
      <p:sp>
        <p:nvSpPr>
          <p:cNvPr id="37" name="TextBox 36"/>
          <p:cNvSpPr txBox="1"/>
          <p:nvPr/>
        </p:nvSpPr>
        <p:spPr>
          <a:xfrm>
            <a:off x="7010400" y="2495490"/>
            <a:ext cx="609600" cy="369332"/>
          </a:xfrm>
          <a:prstGeom prst="rect">
            <a:avLst/>
          </a:prstGeom>
          <a:noFill/>
        </p:spPr>
        <p:txBody>
          <a:bodyPr wrap="square" rtlCol="0">
            <a:spAutoFit/>
          </a:bodyPr>
          <a:lstStyle/>
          <a:p>
            <a:r>
              <a:rPr lang="en-US" dirty="0" smtClean="0"/>
              <a:t>U</a:t>
            </a:r>
            <a:r>
              <a:rPr lang="en-US" baseline="-25000" dirty="0" smtClean="0"/>
              <a:t>1</a:t>
            </a:r>
            <a:endParaRPr lang="en-US" baseline="-25000" dirty="0"/>
          </a:p>
        </p:txBody>
      </p:sp>
      <p:sp>
        <p:nvSpPr>
          <p:cNvPr id="39" name="TextBox 38"/>
          <p:cNvSpPr txBox="1"/>
          <p:nvPr/>
        </p:nvSpPr>
        <p:spPr>
          <a:xfrm>
            <a:off x="7239000" y="2811958"/>
            <a:ext cx="1752600" cy="369332"/>
          </a:xfrm>
          <a:prstGeom prst="rect">
            <a:avLst/>
          </a:prstGeom>
          <a:noFill/>
        </p:spPr>
        <p:txBody>
          <a:bodyPr wrap="square" rtlCol="0">
            <a:spAutoFit/>
          </a:bodyPr>
          <a:lstStyle/>
          <a:p>
            <a:r>
              <a:rPr lang="en-US" dirty="0" smtClean="0"/>
              <a:t>mQ</a:t>
            </a:r>
            <a:r>
              <a:rPr lang="en-US" baseline="-25000" dirty="0" smtClean="0"/>
              <a:t>0</a:t>
            </a:r>
            <a:r>
              <a:rPr lang="en-US" dirty="0" smtClean="0"/>
              <a:t>+mI</a:t>
            </a:r>
            <a:endParaRPr lang="en-US" baseline="-25000" dirty="0"/>
          </a:p>
        </p:txBody>
      </p:sp>
      <p:sp>
        <p:nvSpPr>
          <p:cNvPr id="40" name="TextBox 39"/>
          <p:cNvSpPr txBox="1"/>
          <p:nvPr/>
        </p:nvSpPr>
        <p:spPr>
          <a:xfrm>
            <a:off x="7543800" y="3954958"/>
            <a:ext cx="1752600" cy="369332"/>
          </a:xfrm>
          <a:prstGeom prst="rect">
            <a:avLst/>
          </a:prstGeom>
          <a:noFill/>
        </p:spPr>
        <p:txBody>
          <a:bodyPr wrap="square" rtlCol="0">
            <a:spAutoFit/>
          </a:bodyPr>
          <a:lstStyle/>
          <a:p>
            <a:r>
              <a:rPr lang="en-US" dirty="0" smtClean="0"/>
              <a:t>m'Q</a:t>
            </a:r>
            <a:r>
              <a:rPr lang="en-US" baseline="-25000" dirty="0" smtClean="0"/>
              <a:t>0</a:t>
            </a:r>
            <a:r>
              <a:rPr lang="en-US" dirty="0" smtClean="0"/>
              <a:t>+m’I</a:t>
            </a:r>
            <a:endParaRPr lang="en-US" baseline="-25000" dirty="0"/>
          </a:p>
        </p:txBody>
      </p:sp>
      <p:cxnSp>
        <p:nvCxnSpPr>
          <p:cNvPr id="41" name="Straight Connector 40"/>
          <p:cNvCxnSpPr/>
          <p:nvPr/>
        </p:nvCxnSpPr>
        <p:spPr>
          <a:xfrm flipV="1">
            <a:off x="4724400" y="3181290"/>
            <a:ext cx="2667000" cy="124332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762000" y="4019490"/>
            <a:ext cx="2971800" cy="129540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19400" y="4400490"/>
            <a:ext cx="8248" cy="11430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V="1">
            <a:off x="4724400" y="3779222"/>
            <a:ext cx="2971800" cy="128191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905000" y="5543490"/>
            <a:ext cx="457200" cy="369332"/>
          </a:xfrm>
          <a:prstGeom prst="rect">
            <a:avLst/>
          </a:prstGeom>
          <a:noFill/>
        </p:spPr>
        <p:txBody>
          <a:bodyPr wrap="square" rtlCol="0">
            <a:spAutoFit/>
          </a:bodyPr>
          <a:lstStyle/>
          <a:p>
            <a:r>
              <a:rPr lang="en-US" dirty="0" smtClean="0"/>
              <a:t>I</a:t>
            </a:r>
            <a:r>
              <a:rPr lang="en-US" baseline="-25000" dirty="0" smtClean="0"/>
              <a:t>1</a:t>
            </a:r>
            <a:endParaRPr lang="en-US" baseline="-25000" dirty="0"/>
          </a:p>
        </p:txBody>
      </p:sp>
      <p:sp>
        <p:nvSpPr>
          <p:cNvPr id="44" name="TextBox 43"/>
          <p:cNvSpPr txBox="1"/>
          <p:nvPr/>
        </p:nvSpPr>
        <p:spPr>
          <a:xfrm>
            <a:off x="2438400" y="5555158"/>
            <a:ext cx="533400" cy="369332"/>
          </a:xfrm>
          <a:prstGeom prst="rect">
            <a:avLst/>
          </a:prstGeom>
          <a:noFill/>
        </p:spPr>
        <p:txBody>
          <a:bodyPr wrap="square" rtlCol="0">
            <a:spAutoFit/>
          </a:bodyPr>
          <a:lstStyle/>
          <a:p>
            <a:r>
              <a:rPr lang="en-US" dirty="0" smtClean="0"/>
              <a:t>I</a:t>
            </a:r>
            <a:r>
              <a:rPr lang="en-US" baseline="-25000" dirty="0" smtClean="0"/>
              <a:t>2</a:t>
            </a:r>
            <a:endParaRPr lang="en-US" baseline="-25000" dirty="0"/>
          </a:p>
        </p:txBody>
      </p:sp>
      <p:sp>
        <p:nvSpPr>
          <p:cNvPr id="45" name="TextBox 44"/>
          <p:cNvSpPr txBox="1"/>
          <p:nvPr/>
        </p:nvSpPr>
        <p:spPr>
          <a:xfrm>
            <a:off x="1752600" y="3409890"/>
            <a:ext cx="609600" cy="369332"/>
          </a:xfrm>
          <a:prstGeom prst="rect">
            <a:avLst/>
          </a:prstGeom>
          <a:noFill/>
        </p:spPr>
        <p:txBody>
          <a:bodyPr wrap="square" rtlCol="0">
            <a:spAutoFit/>
          </a:bodyPr>
          <a:lstStyle/>
          <a:p>
            <a:r>
              <a:rPr lang="en-US" dirty="0" smtClean="0"/>
              <a:t>E</a:t>
            </a:r>
            <a:r>
              <a:rPr lang="en-US" baseline="-25000" dirty="0" smtClean="0"/>
              <a:t>1</a:t>
            </a:r>
            <a:endParaRPr lang="en-US" baseline="-25000" dirty="0"/>
          </a:p>
        </p:txBody>
      </p:sp>
      <p:sp>
        <p:nvSpPr>
          <p:cNvPr id="47" name="TextBox 46"/>
          <p:cNvSpPr txBox="1"/>
          <p:nvPr/>
        </p:nvSpPr>
        <p:spPr>
          <a:xfrm>
            <a:off x="457200" y="4107358"/>
            <a:ext cx="381000" cy="369332"/>
          </a:xfrm>
          <a:prstGeom prst="rect">
            <a:avLst/>
          </a:prstGeom>
          <a:noFill/>
        </p:spPr>
        <p:txBody>
          <a:bodyPr wrap="square" rtlCol="0">
            <a:spAutoFit/>
          </a:bodyPr>
          <a:lstStyle/>
          <a:p>
            <a:r>
              <a:rPr lang="en-US" dirty="0" smtClean="0"/>
              <a:t>A</a:t>
            </a:r>
            <a:endParaRPr lang="en-US" dirty="0"/>
          </a:p>
        </p:txBody>
      </p:sp>
      <p:sp>
        <p:nvSpPr>
          <p:cNvPr id="49" name="TextBox 48"/>
          <p:cNvSpPr txBox="1"/>
          <p:nvPr/>
        </p:nvSpPr>
        <p:spPr>
          <a:xfrm>
            <a:off x="457200" y="4564558"/>
            <a:ext cx="381000" cy="369332"/>
          </a:xfrm>
          <a:prstGeom prst="rect">
            <a:avLst/>
          </a:prstGeom>
          <a:noFill/>
        </p:spPr>
        <p:txBody>
          <a:bodyPr wrap="square" rtlCol="0">
            <a:spAutoFit/>
          </a:bodyPr>
          <a:lstStyle/>
          <a:p>
            <a:r>
              <a:rPr lang="en-US" dirty="0" smtClean="0"/>
              <a:t>B</a:t>
            </a:r>
            <a:endParaRPr lang="en-US" dirty="0"/>
          </a:p>
        </p:txBody>
      </p:sp>
      <p:sp>
        <p:nvSpPr>
          <p:cNvPr id="51" name="TextBox 50"/>
          <p:cNvSpPr txBox="1"/>
          <p:nvPr/>
        </p:nvSpPr>
        <p:spPr>
          <a:xfrm>
            <a:off x="6019800" y="5467290"/>
            <a:ext cx="609600" cy="369332"/>
          </a:xfrm>
          <a:prstGeom prst="rect">
            <a:avLst/>
          </a:prstGeom>
          <a:noFill/>
        </p:spPr>
        <p:txBody>
          <a:bodyPr wrap="square" rtlCol="0">
            <a:spAutoFit/>
          </a:bodyPr>
          <a:lstStyle/>
          <a:p>
            <a:r>
              <a:rPr lang="en-US" dirty="0" smtClean="0"/>
              <a:t>I</a:t>
            </a:r>
            <a:r>
              <a:rPr lang="en-US" baseline="-25000" dirty="0" smtClean="0"/>
              <a:t>2</a:t>
            </a:r>
            <a:endParaRPr lang="en-US" baseline="-25000" dirty="0"/>
          </a:p>
        </p:txBody>
      </p:sp>
      <p:sp>
        <p:nvSpPr>
          <p:cNvPr id="52" name="TextBox 51"/>
          <p:cNvSpPr txBox="1"/>
          <p:nvPr/>
        </p:nvSpPr>
        <p:spPr>
          <a:xfrm>
            <a:off x="6400800" y="5478958"/>
            <a:ext cx="838200" cy="553998"/>
          </a:xfrm>
          <a:prstGeom prst="rect">
            <a:avLst/>
          </a:prstGeom>
          <a:noFill/>
        </p:spPr>
        <p:txBody>
          <a:bodyPr wrap="square" rtlCol="0">
            <a:spAutoFit/>
          </a:bodyPr>
          <a:lstStyle/>
          <a:p>
            <a:r>
              <a:rPr lang="en-US" dirty="0" smtClean="0"/>
              <a:t>I</a:t>
            </a:r>
            <a:r>
              <a:rPr lang="en-US" baseline="-25000" dirty="0" smtClean="0"/>
              <a:t>1</a:t>
            </a:r>
            <a:r>
              <a:rPr lang="en-US" dirty="0" smtClean="0"/>
              <a:t>=I’</a:t>
            </a:r>
            <a:r>
              <a:rPr lang="en-US" baseline="-25000" dirty="0" smtClean="0"/>
              <a:t>2</a:t>
            </a:r>
          </a:p>
          <a:p>
            <a:endParaRPr lang="en-US" baseline="-25000" dirty="0"/>
          </a:p>
        </p:txBody>
      </p:sp>
      <p:sp>
        <p:nvSpPr>
          <p:cNvPr id="53" name="TextBox 52"/>
          <p:cNvSpPr txBox="1"/>
          <p:nvPr/>
        </p:nvSpPr>
        <p:spPr>
          <a:xfrm>
            <a:off x="6248400" y="3192958"/>
            <a:ext cx="609600" cy="369332"/>
          </a:xfrm>
          <a:prstGeom prst="rect">
            <a:avLst/>
          </a:prstGeom>
          <a:noFill/>
        </p:spPr>
        <p:txBody>
          <a:bodyPr wrap="square" rtlCol="0">
            <a:spAutoFit/>
          </a:bodyPr>
          <a:lstStyle/>
          <a:p>
            <a:r>
              <a:rPr lang="en-US" dirty="0" smtClean="0"/>
              <a:t>E</a:t>
            </a:r>
            <a:r>
              <a:rPr lang="en-US" baseline="-25000" dirty="0" smtClean="0"/>
              <a:t>1</a:t>
            </a:r>
            <a:endParaRPr lang="en-US" baseline="-25000" dirty="0"/>
          </a:p>
        </p:txBody>
      </p:sp>
      <p:sp>
        <p:nvSpPr>
          <p:cNvPr id="55" name="TextBox 54"/>
          <p:cNvSpPr txBox="1"/>
          <p:nvPr/>
        </p:nvSpPr>
        <p:spPr>
          <a:xfrm>
            <a:off x="4495800" y="4107358"/>
            <a:ext cx="381000" cy="369332"/>
          </a:xfrm>
          <a:prstGeom prst="rect">
            <a:avLst/>
          </a:prstGeom>
          <a:noFill/>
        </p:spPr>
        <p:txBody>
          <a:bodyPr wrap="square" rtlCol="0">
            <a:spAutoFit/>
          </a:bodyPr>
          <a:lstStyle/>
          <a:p>
            <a:r>
              <a:rPr lang="en-US" dirty="0" smtClean="0"/>
              <a:t>A</a:t>
            </a:r>
            <a:endParaRPr lang="en-US" dirty="0"/>
          </a:p>
        </p:txBody>
      </p:sp>
      <p:sp>
        <p:nvSpPr>
          <p:cNvPr id="56" name="TextBox 55"/>
          <p:cNvSpPr txBox="1"/>
          <p:nvPr/>
        </p:nvSpPr>
        <p:spPr>
          <a:xfrm>
            <a:off x="4495800" y="4488358"/>
            <a:ext cx="381000" cy="369332"/>
          </a:xfrm>
          <a:prstGeom prst="rect">
            <a:avLst/>
          </a:prstGeom>
          <a:noFill/>
        </p:spPr>
        <p:txBody>
          <a:bodyPr wrap="square" rtlCol="0">
            <a:spAutoFit/>
          </a:bodyPr>
          <a:lstStyle/>
          <a:p>
            <a:r>
              <a:rPr lang="en-US" dirty="0" smtClean="0"/>
              <a:t>B</a:t>
            </a:r>
            <a:endParaRPr lang="en-US" dirty="0"/>
          </a:p>
        </p:txBody>
      </p:sp>
      <p:sp>
        <p:nvSpPr>
          <p:cNvPr id="57" name="TextBox 56"/>
          <p:cNvSpPr txBox="1"/>
          <p:nvPr/>
        </p:nvSpPr>
        <p:spPr>
          <a:xfrm>
            <a:off x="2743200" y="5555158"/>
            <a:ext cx="533400" cy="369332"/>
          </a:xfrm>
          <a:prstGeom prst="rect">
            <a:avLst/>
          </a:prstGeom>
          <a:noFill/>
        </p:spPr>
        <p:txBody>
          <a:bodyPr wrap="square" rtlCol="0">
            <a:spAutoFit/>
          </a:bodyPr>
          <a:lstStyle/>
          <a:p>
            <a:r>
              <a:rPr lang="en-US" dirty="0" smtClean="0"/>
              <a:t>I’</a:t>
            </a:r>
            <a:r>
              <a:rPr lang="en-US" baseline="-25000" dirty="0" smtClean="0"/>
              <a:t>2</a:t>
            </a:r>
            <a:endParaRPr lang="en-US" baseline="-25000" dirty="0"/>
          </a:p>
        </p:txBody>
      </p:sp>
      <p:sp>
        <p:nvSpPr>
          <p:cNvPr id="60" name="TextBox 59"/>
          <p:cNvSpPr txBox="1"/>
          <p:nvPr/>
        </p:nvSpPr>
        <p:spPr>
          <a:xfrm>
            <a:off x="1676400" y="5924490"/>
            <a:ext cx="1905000" cy="400110"/>
          </a:xfrm>
          <a:prstGeom prst="rect">
            <a:avLst/>
          </a:prstGeom>
          <a:noFill/>
        </p:spPr>
        <p:txBody>
          <a:bodyPr wrap="square" rtlCol="0">
            <a:spAutoFit/>
          </a:bodyPr>
          <a:lstStyle/>
          <a:p>
            <a:r>
              <a:rPr lang="en-US" sz="2000" dirty="0" smtClean="0">
                <a:solidFill>
                  <a:srgbClr val="FF0000"/>
                </a:solidFill>
              </a:rPr>
              <a:t>Income Effect</a:t>
            </a:r>
            <a:endParaRPr lang="en-US" sz="2000" dirty="0">
              <a:solidFill>
                <a:srgbClr val="FF0000"/>
              </a:solidFill>
            </a:endParaRPr>
          </a:p>
        </p:txBody>
      </p:sp>
      <p:sp>
        <p:nvSpPr>
          <p:cNvPr id="61" name="TextBox 60"/>
          <p:cNvSpPr txBox="1"/>
          <p:nvPr/>
        </p:nvSpPr>
        <p:spPr>
          <a:xfrm>
            <a:off x="5257800" y="5924490"/>
            <a:ext cx="2819400" cy="400110"/>
          </a:xfrm>
          <a:prstGeom prst="rect">
            <a:avLst/>
          </a:prstGeom>
          <a:noFill/>
        </p:spPr>
        <p:txBody>
          <a:bodyPr wrap="square" rtlCol="0">
            <a:spAutoFit/>
          </a:bodyPr>
          <a:lstStyle/>
          <a:p>
            <a:r>
              <a:rPr lang="en-US" sz="2000" dirty="0" smtClean="0">
                <a:solidFill>
                  <a:srgbClr val="FF0000"/>
                </a:solidFill>
              </a:rPr>
              <a:t>No income effect</a:t>
            </a:r>
            <a:endParaRPr lang="en-US" sz="2000" dirty="0">
              <a:solidFill>
                <a:srgbClr val="FF0000"/>
              </a:solidFill>
            </a:endParaRPr>
          </a:p>
        </p:txBody>
      </p:sp>
      <p:sp>
        <p:nvSpPr>
          <p:cNvPr id="62" name="TextBox 61"/>
          <p:cNvSpPr txBox="1"/>
          <p:nvPr/>
        </p:nvSpPr>
        <p:spPr>
          <a:xfrm>
            <a:off x="1143000" y="1962090"/>
            <a:ext cx="3200400" cy="430887"/>
          </a:xfrm>
          <a:prstGeom prst="rect">
            <a:avLst/>
          </a:prstGeom>
          <a:noFill/>
        </p:spPr>
        <p:txBody>
          <a:bodyPr wrap="square" rtlCol="0">
            <a:spAutoFit/>
          </a:bodyPr>
          <a:lstStyle/>
          <a:p>
            <a:r>
              <a:rPr lang="en-US" sz="2200" dirty="0" smtClean="0">
                <a:solidFill>
                  <a:srgbClr val="0000CC"/>
                </a:solidFill>
              </a:rPr>
              <a:t>Target Income Behavior</a:t>
            </a:r>
            <a:endParaRPr lang="en-US" sz="2200" dirty="0">
              <a:solidFill>
                <a:srgbClr val="0000CC"/>
              </a:solidFill>
            </a:endParaRPr>
          </a:p>
        </p:txBody>
      </p:sp>
      <p:sp>
        <p:nvSpPr>
          <p:cNvPr id="63" name="TextBox 62"/>
          <p:cNvSpPr txBox="1"/>
          <p:nvPr/>
        </p:nvSpPr>
        <p:spPr>
          <a:xfrm>
            <a:off x="5105400" y="1962090"/>
            <a:ext cx="3505200" cy="430887"/>
          </a:xfrm>
          <a:prstGeom prst="rect">
            <a:avLst/>
          </a:prstGeom>
          <a:noFill/>
        </p:spPr>
        <p:txBody>
          <a:bodyPr wrap="square" rtlCol="0">
            <a:spAutoFit/>
          </a:bodyPr>
          <a:lstStyle/>
          <a:p>
            <a:r>
              <a:rPr lang="en-US" sz="2200" dirty="0" smtClean="0">
                <a:solidFill>
                  <a:srgbClr val="0000CC"/>
                </a:solidFill>
              </a:rPr>
              <a:t>Profit-maximizing Behavior</a:t>
            </a:r>
            <a:endParaRPr lang="en-US" sz="2200" dirty="0">
              <a:solidFill>
                <a:srgbClr val="0000CC"/>
              </a:solidFill>
            </a:endParaRPr>
          </a:p>
        </p:txBody>
      </p:sp>
      <p:sp>
        <p:nvSpPr>
          <p:cNvPr id="70" name="TextBox 69"/>
          <p:cNvSpPr txBox="1"/>
          <p:nvPr/>
        </p:nvSpPr>
        <p:spPr>
          <a:xfrm>
            <a:off x="457200" y="5097958"/>
            <a:ext cx="381000" cy="369332"/>
          </a:xfrm>
          <a:prstGeom prst="rect">
            <a:avLst/>
          </a:prstGeom>
          <a:noFill/>
        </p:spPr>
        <p:txBody>
          <a:bodyPr wrap="square" rtlCol="0">
            <a:spAutoFit/>
          </a:bodyPr>
          <a:lstStyle/>
          <a:p>
            <a:r>
              <a:rPr lang="en-US" dirty="0" smtClean="0"/>
              <a:t>C</a:t>
            </a:r>
            <a:endParaRPr lang="en-US" dirty="0"/>
          </a:p>
        </p:txBody>
      </p:sp>
      <p:cxnSp>
        <p:nvCxnSpPr>
          <p:cNvPr id="73" name="Straight Connector 72"/>
          <p:cNvCxnSpPr/>
          <p:nvPr/>
        </p:nvCxnSpPr>
        <p:spPr>
          <a:xfrm>
            <a:off x="1219200" y="50100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1371600" y="40194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295400" y="40194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1143000" y="50100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5105400" y="47814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5257800" y="40194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5181600" y="40194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5029200" y="4781490"/>
            <a:ext cx="76200" cy="152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TextBox 86"/>
          <p:cNvSpPr txBox="1"/>
          <p:nvPr/>
        </p:nvSpPr>
        <p:spPr>
          <a:xfrm>
            <a:off x="6400800" y="5467290"/>
            <a:ext cx="838200" cy="553998"/>
          </a:xfrm>
          <a:prstGeom prst="rect">
            <a:avLst/>
          </a:prstGeom>
          <a:noFill/>
        </p:spPr>
        <p:txBody>
          <a:bodyPr wrap="square" rtlCol="0">
            <a:spAutoFit/>
          </a:bodyPr>
          <a:lstStyle/>
          <a:p>
            <a:r>
              <a:rPr lang="en-US" dirty="0" smtClean="0"/>
              <a:t>I</a:t>
            </a:r>
            <a:r>
              <a:rPr lang="en-US" baseline="-25000" dirty="0" smtClean="0"/>
              <a:t>1</a:t>
            </a:r>
          </a:p>
          <a:p>
            <a:endParaRPr lang="en-US" baseline="-25000" dirty="0"/>
          </a:p>
        </p:txBody>
      </p:sp>
      <p:sp>
        <p:nvSpPr>
          <p:cNvPr id="90" name="TextBox 89"/>
          <p:cNvSpPr txBox="1"/>
          <p:nvPr/>
        </p:nvSpPr>
        <p:spPr>
          <a:xfrm>
            <a:off x="4419600" y="4857690"/>
            <a:ext cx="381000" cy="369332"/>
          </a:xfrm>
          <a:prstGeom prst="rect">
            <a:avLst/>
          </a:prstGeom>
          <a:noFill/>
        </p:spPr>
        <p:txBody>
          <a:bodyPr wrap="square" rtlCol="0">
            <a:spAutoFit/>
          </a:bodyPr>
          <a:lstStyle/>
          <a:p>
            <a:r>
              <a:rPr lang="en-US" dirty="0" smtClean="0"/>
              <a:t>C</a:t>
            </a:r>
            <a:endParaRPr lang="en-US" dirty="0"/>
          </a:p>
        </p:txBody>
      </p:sp>
      <p:sp>
        <p:nvSpPr>
          <p:cNvPr id="76" name="Slide Number Placeholder 75"/>
          <p:cNvSpPr>
            <a:spLocks noGrp="1"/>
          </p:cNvSpPr>
          <p:nvPr>
            <p:ph type="sldNum" sz="quarter" idx="12"/>
          </p:nvPr>
        </p:nvSpPr>
        <p:spPr/>
        <p:txBody>
          <a:bodyPr/>
          <a:lstStyle/>
          <a:p>
            <a:fld id="{86CE80BD-4D3B-4FF2-B2A9-D19FBDF22204}" type="slidenum">
              <a:rPr lang="en-US" smtClean="0"/>
              <a:pPr/>
              <a:t>35</a:t>
            </a:fld>
            <a:endParaRPr lang="en-US"/>
          </a:p>
        </p:txBody>
      </p:sp>
      <p:sp>
        <p:nvSpPr>
          <p:cNvPr id="88" name="Footer Placeholder 87"/>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8266597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7" grpId="0"/>
      <p:bldP spid="70" grpId="0"/>
      <p:bldP spid="9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51280" y="304800"/>
            <a:ext cx="8364120" cy="1295400"/>
          </a:xfrm>
        </p:spPr>
        <p:txBody>
          <a:bodyPr/>
          <a:lstStyle/>
          <a:p>
            <a:pPr eaLnBrk="1" hangingPunct="1"/>
            <a:r>
              <a:rPr lang="en-US" sz="4000" dirty="0" smtClean="0"/>
              <a:t>The Benchmark Model as a Synthesis</a:t>
            </a:r>
          </a:p>
        </p:txBody>
      </p:sp>
      <p:sp>
        <p:nvSpPr>
          <p:cNvPr id="3" name="Content Placeholder 2"/>
          <p:cNvSpPr>
            <a:spLocks noGrp="1"/>
          </p:cNvSpPr>
          <p:nvPr>
            <p:ph idx="1"/>
          </p:nvPr>
        </p:nvSpPr>
        <p:spPr>
          <a:xfrm>
            <a:off x="838200" y="1676400"/>
            <a:ext cx="7467600" cy="4313325"/>
          </a:xfrm>
        </p:spPr>
        <p:txBody>
          <a:bodyPr/>
          <a:lstStyle/>
          <a:p>
            <a:pPr eaLnBrk="1" hangingPunct="1">
              <a:defRPr/>
            </a:pPr>
            <a:r>
              <a:rPr lang="en-US" dirty="0" smtClean="0">
                <a:solidFill>
                  <a:schemeClr val="tx1"/>
                </a:solidFill>
              </a:rPr>
              <a:t>The McGuire-</a:t>
            </a:r>
            <a:r>
              <a:rPr lang="en-US" dirty="0" err="1" smtClean="0">
                <a:solidFill>
                  <a:schemeClr val="tx1"/>
                </a:solidFill>
              </a:rPr>
              <a:t>Pauly</a:t>
            </a:r>
            <a:r>
              <a:rPr lang="en-US" dirty="0" smtClean="0">
                <a:solidFill>
                  <a:schemeClr val="tx1"/>
                </a:solidFill>
              </a:rPr>
              <a:t> synthesis tells us that the size of the </a:t>
            </a:r>
            <a:r>
              <a:rPr lang="en-US" dirty="0" smtClean="0">
                <a:solidFill>
                  <a:srgbClr val="FF0000"/>
                </a:solidFill>
              </a:rPr>
              <a:t>income effect </a:t>
            </a:r>
            <a:r>
              <a:rPr lang="en-US" dirty="0" smtClean="0">
                <a:solidFill>
                  <a:schemeClr val="tx1"/>
                </a:solidFill>
              </a:rPr>
              <a:t>is critical to understanding and identifying SID behavior. </a:t>
            </a:r>
          </a:p>
          <a:p>
            <a:pPr eaLnBrk="1" hangingPunct="1">
              <a:defRPr/>
            </a:pPr>
            <a:r>
              <a:rPr lang="en-US" dirty="0" smtClean="0">
                <a:solidFill>
                  <a:schemeClr val="tx1"/>
                </a:solidFill>
              </a:rPr>
              <a:t>A lower profit rate, </a:t>
            </a:r>
            <a:r>
              <a:rPr lang="en-US" i="1" dirty="0" smtClean="0">
                <a:solidFill>
                  <a:schemeClr val="tx1"/>
                </a:solidFill>
              </a:rPr>
              <a:t>m, </a:t>
            </a:r>
            <a:r>
              <a:rPr lang="en-US" dirty="0" smtClean="0">
                <a:solidFill>
                  <a:schemeClr val="tx1"/>
                </a:solidFill>
              </a:rPr>
              <a:t>has two offsetting effects on</a:t>
            </a:r>
            <a:r>
              <a:rPr lang="en-US" i="1" dirty="0" smtClean="0">
                <a:solidFill>
                  <a:schemeClr val="tx1"/>
                </a:solidFill>
              </a:rPr>
              <a:t> </a:t>
            </a:r>
            <a:r>
              <a:rPr lang="en-US" dirty="0" smtClean="0">
                <a:solidFill>
                  <a:schemeClr val="tx1"/>
                </a:solidFill>
              </a:rPr>
              <a:t>inducement:</a:t>
            </a:r>
          </a:p>
          <a:p>
            <a:pPr lvl="1">
              <a:buFont typeface="Lucida Grande"/>
              <a:buChar char="­"/>
              <a:defRPr/>
            </a:pPr>
            <a:r>
              <a:rPr lang="en-US" sz="2400" i="1" dirty="0" smtClean="0">
                <a:solidFill>
                  <a:srgbClr val="0000CC"/>
                </a:solidFill>
              </a:rPr>
              <a:t>Income effect</a:t>
            </a:r>
            <a:r>
              <a:rPr lang="en-US" sz="2400" i="1" dirty="0" smtClean="0">
                <a:solidFill>
                  <a:schemeClr val="tx1"/>
                </a:solidFill>
              </a:rPr>
              <a:t>: </a:t>
            </a:r>
            <a:r>
              <a:rPr lang="en-US" sz="2400" dirty="0" smtClean="0">
                <a:solidFill>
                  <a:schemeClr val="tx1"/>
                </a:solidFill>
              </a:rPr>
              <a:t>Decreased income would make inducement more desirable.</a:t>
            </a:r>
          </a:p>
          <a:p>
            <a:pPr lvl="1" eaLnBrk="1" hangingPunct="1">
              <a:buFont typeface="Lucida Grande"/>
              <a:buChar char="­"/>
              <a:defRPr/>
            </a:pPr>
            <a:r>
              <a:rPr lang="en-US" sz="2400" i="1" dirty="0" smtClean="0">
                <a:solidFill>
                  <a:srgbClr val="0000CC"/>
                </a:solidFill>
                <a:ea typeface="+mn-ea"/>
                <a:cs typeface="+mn-cs"/>
              </a:rPr>
              <a:t>Substitution effect</a:t>
            </a:r>
            <a:r>
              <a:rPr lang="en-US" sz="2400" i="1" dirty="0" smtClean="0">
                <a:solidFill>
                  <a:schemeClr val="tx1"/>
                </a:solidFill>
                <a:ea typeface="+mn-ea"/>
                <a:cs typeface="+mn-cs"/>
              </a:rPr>
              <a:t>: </a:t>
            </a:r>
            <a:r>
              <a:rPr lang="en-US" sz="2400" dirty="0" smtClean="0">
                <a:solidFill>
                  <a:schemeClr val="tx1"/>
                </a:solidFill>
                <a:ea typeface="+mn-ea"/>
                <a:cs typeface="+mn-cs"/>
              </a:rPr>
              <a:t>If inducement is less profitable (smaller m), providers would do less inducement, that is, substitute away from it.</a:t>
            </a:r>
          </a:p>
        </p:txBody>
      </p:sp>
      <p:sp>
        <p:nvSpPr>
          <p:cNvPr id="4" name="Slide Number Placeholder 3"/>
          <p:cNvSpPr>
            <a:spLocks noGrp="1"/>
          </p:cNvSpPr>
          <p:nvPr>
            <p:ph type="sldNum" sz="quarter" idx="12"/>
          </p:nvPr>
        </p:nvSpPr>
        <p:spPr/>
        <p:txBody>
          <a:bodyPr/>
          <a:lstStyle/>
          <a:p>
            <a:fld id="{86CE80BD-4D3B-4FF2-B2A9-D19FBDF22204}" type="slidenum">
              <a:rPr lang="en-US" smtClean="0"/>
              <a:pPr/>
              <a:t>36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7878108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51280" y="386126"/>
            <a:ext cx="8041440" cy="1214074"/>
          </a:xfrm>
        </p:spPr>
        <p:txBody>
          <a:bodyPr/>
          <a:lstStyle/>
          <a:p>
            <a:r>
              <a:rPr lang="en-US" sz="4400" dirty="0" smtClean="0"/>
              <a:t>IV. Small </a:t>
            </a:r>
            <a:r>
              <a:rPr lang="en-US" sz="4400" dirty="0"/>
              <a:t>Area </a:t>
            </a:r>
            <a:r>
              <a:rPr lang="en-US" sz="4400" dirty="0" smtClean="0"/>
              <a:t>Variation (SAV)</a:t>
            </a:r>
            <a:endParaRPr lang="en-US" sz="4400" dirty="0"/>
          </a:p>
        </p:txBody>
      </p:sp>
      <p:sp>
        <p:nvSpPr>
          <p:cNvPr id="10243" name="Rectangle 3"/>
          <p:cNvSpPr>
            <a:spLocks noGrp="1" noChangeArrowheads="1"/>
          </p:cNvSpPr>
          <p:nvPr>
            <p:ph type="body" idx="1"/>
          </p:nvPr>
        </p:nvSpPr>
        <p:spPr>
          <a:xfrm>
            <a:off x="685800" y="1524000"/>
            <a:ext cx="7772400" cy="4648200"/>
          </a:xfrm>
        </p:spPr>
        <p:txBody>
          <a:bodyPr>
            <a:normAutofit/>
          </a:bodyPr>
          <a:lstStyle/>
          <a:p>
            <a:pPr>
              <a:spcBef>
                <a:spcPts val="1200"/>
              </a:spcBef>
            </a:pPr>
            <a:r>
              <a:rPr lang="en-US" sz="2400" dirty="0" smtClean="0">
                <a:solidFill>
                  <a:schemeClr val="tx1"/>
                </a:solidFill>
              </a:rPr>
              <a:t>Another </a:t>
            </a:r>
            <a:r>
              <a:rPr lang="en-US" sz="2400" dirty="0">
                <a:solidFill>
                  <a:schemeClr val="tx1"/>
                </a:solidFill>
              </a:rPr>
              <a:t>type of information </a:t>
            </a:r>
            <a:r>
              <a:rPr lang="en-US" sz="2400" dirty="0" smtClean="0">
                <a:solidFill>
                  <a:schemeClr val="tx1"/>
                </a:solidFill>
              </a:rPr>
              <a:t>problem related to physician’s practice </a:t>
            </a:r>
            <a:r>
              <a:rPr lang="en-US" sz="2400" dirty="0">
                <a:solidFill>
                  <a:schemeClr val="tx1"/>
                </a:solidFill>
              </a:rPr>
              <a:t>is where </a:t>
            </a:r>
            <a:r>
              <a:rPr lang="en-US" sz="2400" dirty="0">
                <a:solidFill>
                  <a:srgbClr val="00823B"/>
                </a:solidFill>
              </a:rPr>
              <a:t>neither the physician nor the patient know the best </a:t>
            </a:r>
            <a:r>
              <a:rPr lang="en-US" sz="2400" dirty="0" smtClean="0">
                <a:solidFill>
                  <a:srgbClr val="00823B"/>
                </a:solidFill>
              </a:rPr>
              <a:t>treatment</a:t>
            </a:r>
            <a:r>
              <a:rPr lang="en-US" sz="2400" dirty="0" smtClean="0">
                <a:solidFill>
                  <a:schemeClr val="tx1"/>
                </a:solidFill>
              </a:rPr>
              <a:t>.</a:t>
            </a:r>
            <a:endParaRPr lang="en-US" sz="2400" dirty="0">
              <a:solidFill>
                <a:schemeClr val="tx1"/>
              </a:solidFill>
            </a:endParaRPr>
          </a:p>
          <a:p>
            <a:pPr>
              <a:spcBef>
                <a:spcPts val="1200"/>
              </a:spcBef>
            </a:pPr>
            <a:r>
              <a:rPr lang="en-US" sz="2400" dirty="0">
                <a:solidFill>
                  <a:schemeClr val="tx1"/>
                </a:solidFill>
              </a:rPr>
              <a:t>Patient assumes that the physician knows and is giving good </a:t>
            </a:r>
            <a:r>
              <a:rPr lang="en-US" sz="2400" dirty="0" smtClean="0">
                <a:solidFill>
                  <a:schemeClr val="tx1"/>
                </a:solidFill>
              </a:rPr>
              <a:t>information. </a:t>
            </a:r>
            <a:r>
              <a:rPr lang="en-US" sz="2400" u="sng" dirty="0" smtClean="0">
                <a:solidFill>
                  <a:schemeClr val="tx1"/>
                </a:solidFill>
              </a:rPr>
              <a:t>But</a:t>
            </a:r>
            <a:r>
              <a:rPr lang="en-US" sz="2400" dirty="0" smtClean="0">
                <a:solidFill>
                  <a:schemeClr val="tx1"/>
                </a:solidFill>
              </a:rPr>
              <a:t> </a:t>
            </a:r>
            <a:r>
              <a:rPr lang="en-US" sz="2400" dirty="0">
                <a:solidFill>
                  <a:schemeClr val="tx1"/>
                </a:solidFill>
              </a:rPr>
              <a:t>the physician may not know </a:t>
            </a:r>
            <a:r>
              <a:rPr lang="en-US" sz="2400" dirty="0" smtClean="0">
                <a:solidFill>
                  <a:schemeClr val="tx1"/>
                </a:solidFill>
              </a:rPr>
              <a:t>either.</a:t>
            </a:r>
          </a:p>
          <a:p>
            <a:pPr>
              <a:spcBef>
                <a:spcPts val="1200"/>
              </a:spcBef>
            </a:pPr>
            <a:r>
              <a:rPr lang="en-US" dirty="0">
                <a:solidFill>
                  <a:schemeClr val="tx1"/>
                </a:solidFill>
              </a:rPr>
              <a:t>This leads to an area of inquiry known as </a:t>
            </a:r>
            <a:r>
              <a:rPr lang="en-US" dirty="0">
                <a:solidFill>
                  <a:srgbClr val="FF0000"/>
                </a:solidFill>
              </a:rPr>
              <a:t>small area variation </a:t>
            </a:r>
            <a:r>
              <a:rPr lang="en-US" dirty="0">
                <a:solidFill>
                  <a:schemeClr val="tx1"/>
                </a:solidFill>
              </a:rPr>
              <a:t>or small area </a:t>
            </a:r>
            <a:r>
              <a:rPr lang="en-US" dirty="0" smtClean="0">
                <a:solidFill>
                  <a:schemeClr val="tx1"/>
                </a:solidFill>
              </a:rPr>
              <a:t>analysis.</a:t>
            </a:r>
          </a:p>
          <a:p>
            <a:pPr lvl="1">
              <a:spcBef>
                <a:spcPts val="1200"/>
              </a:spcBef>
            </a:pPr>
            <a:r>
              <a:rPr lang="en-US" sz="2400" dirty="0" smtClean="0">
                <a:solidFill>
                  <a:srgbClr val="0000CC"/>
                </a:solidFill>
              </a:rPr>
              <a:t>There are substantial variations in medical and surgical utilization rates across and within small geographic areas </a:t>
            </a:r>
            <a:r>
              <a:rPr lang="en-US" sz="2400" dirty="0" smtClean="0">
                <a:solidFill>
                  <a:schemeClr val="tx1"/>
                </a:solidFill>
              </a:rPr>
              <a:t>(e.g. </a:t>
            </a:r>
            <a:r>
              <a:rPr lang="en-US" sz="2400" dirty="0" err="1" smtClean="0">
                <a:solidFill>
                  <a:schemeClr val="tx1"/>
                </a:solidFill>
              </a:rPr>
              <a:t>zipcodes</a:t>
            </a:r>
            <a:r>
              <a:rPr lang="en-US" sz="2400" dirty="0" smtClean="0">
                <a:solidFill>
                  <a:schemeClr val="tx1"/>
                </a:solidFill>
              </a:rPr>
              <a:t>, hospital markets, etc.).</a:t>
            </a:r>
            <a:endParaRPr lang="en-US" sz="2400" dirty="0">
              <a:solidFill>
                <a:schemeClr val="tx1"/>
              </a:solidFill>
            </a:endParaRPr>
          </a:p>
          <a:p>
            <a:pPr>
              <a:spcBef>
                <a:spcPts val="1200"/>
              </a:spcBef>
            </a:pP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37</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162687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81000"/>
            <a:ext cx="8041440" cy="1066800"/>
          </a:xfrm>
        </p:spPr>
        <p:txBody>
          <a:bodyPr/>
          <a:lstStyle/>
          <a:p>
            <a:r>
              <a:rPr lang="en-US" sz="4000" dirty="0" smtClean="0">
                <a:solidFill>
                  <a:schemeClr val="tx1"/>
                </a:solidFill>
              </a:rPr>
              <a:t>Different Views on the Variability</a:t>
            </a:r>
            <a:endParaRPr lang="en-US" sz="4000" dirty="0">
              <a:solidFill>
                <a:schemeClr val="tx1"/>
              </a:solidFill>
            </a:endParaRPr>
          </a:p>
        </p:txBody>
      </p:sp>
      <p:sp>
        <p:nvSpPr>
          <p:cNvPr id="3" name="Content Placeholder 2"/>
          <p:cNvSpPr>
            <a:spLocks noGrp="1"/>
          </p:cNvSpPr>
          <p:nvPr>
            <p:ph idx="1"/>
          </p:nvPr>
        </p:nvSpPr>
        <p:spPr>
          <a:xfrm>
            <a:off x="762000" y="1630275"/>
            <a:ext cx="7696200" cy="4618125"/>
          </a:xfrm>
        </p:spPr>
        <p:txBody>
          <a:bodyPr>
            <a:normAutofit lnSpcReduction="10000"/>
          </a:bodyPr>
          <a:lstStyle/>
          <a:p>
            <a:pPr>
              <a:lnSpc>
                <a:spcPct val="110000"/>
              </a:lnSpc>
            </a:pPr>
            <a:r>
              <a:rPr lang="en-US" dirty="0" smtClean="0">
                <a:solidFill>
                  <a:srgbClr val="0000CC"/>
                </a:solidFill>
              </a:rPr>
              <a:t>The Physician Practice Style Hypothesis:</a:t>
            </a:r>
          </a:p>
          <a:p>
            <a:pPr lvl="1">
              <a:lnSpc>
                <a:spcPct val="110000"/>
              </a:lnSpc>
            </a:pPr>
            <a:r>
              <a:rPr lang="en-US" sz="2200" dirty="0">
                <a:solidFill>
                  <a:schemeClr val="tx1"/>
                </a:solidFill>
              </a:rPr>
              <a:t>Practice style probably varies among physicians due to an </a:t>
            </a:r>
            <a:r>
              <a:rPr lang="en-US" sz="2200" i="1" dirty="0">
                <a:solidFill>
                  <a:schemeClr val="tx1"/>
                </a:solidFill>
              </a:rPr>
              <a:t>incomplete diffusion of information </a:t>
            </a:r>
            <a:r>
              <a:rPr lang="en-US" sz="2200" dirty="0">
                <a:solidFill>
                  <a:schemeClr val="tx1"/>
                </a:solidFill>
              </a:rPr>
              <a:t>on medical </a:t>
            </a:r>
            <a:r>
              <a:rPr lang="en-US" sz="2200" dirty="0" smtClean="0">
                <a:solidFill>
                  <a:schemeClr val="tx1"/>
                </a:solidFill>
              </a:rPr>
              <a:t>technologies (</a:t>
            </a:r>
            <a:r>
              <a:rPr lang="en-US" sz="2200" dirty="0" err="1" smtClean="0">
                <a:solidFill>
                  <a:schemeClr val="tx1"/>
                </a:solidFill>
              </a:rPr>
              <a:t>Wennberg</a:t>
            </a:r>
            <a:r>
              <a:rPr lang="en-US" sz="2200" dirty="0" smtClean="0">
                <a:solidFill>
                  <a:schemeClr val="tx1"/>
                </a:solidFill>
              </a:rPr>
              <a:t>, 1984).</a:t>
            </a:r>
          </a:p>
          <a:p>
            <a:pPr>
              <a:lnSpc>
                <a:spcPct val="110000"/>
              </a:lnSpc>
            </a:pPr>
            <a:r>
              <a:rPr lang="en-US" dirty="0" smtClean="0">
                <a:solidFill>
                  <a:srgbClr val="0000CC"/>
                </a:solidFill>
              </a:rPr>
              <a:t>Formulation of Practice Style:</a:t>
            </a:r>
          </a:p>
          <a:p>
            <a:pPr lvl="1">
              <a:lnSpc>
                <a:spcPct val="110000"/>
              </a:lnSpc>
            </a:pPr>
            <a:r>
              <a:rPr lang="en-US" sz="2200" dirty="0" smtClean="0">
                <a:solidFill>
                  <a:schemeClr val="tx1"/>
                </a:solidFill>
              </a:rPr>
              <a:t>Physician’s practice style are more influenced by </a:t>
            </a:r>
            <a:r>
              <a:rPr lang="en-US" sz="2200" i="1" dirty="0" smtClean="0">
                <a:solidFill>
                  <a:schemeClr val="tx1"/>
                </a:solidFill>
              </a:rPr>
              <a:t>his peers </a:t>
            </a:r>
            <a:r>
              <a:rPr lang="en-US" sz="2200" dirty="0" smtClean="0">
                <a:solidFill>
                  <a:schemeClr val="tx1"/>
                </a:solidFill>
              </a:rPr>
              <a:t>in the same hospitals and in other hospitals in his region (Epstein and Nicholson, 2009).</a:t>
            </a:r>
          </a:p>
          <a:p>
            <a:pPr>
              <a:lnSpc>
                <a:spcPct val="110000"/>
              </a:lnSpc>
            </a:pPr>
            <a:r>
              <a:rPr lang="en-US" dirty="0" smtClean="0">
                <a:solidFill>
                  <a:srgbClr val="0000CC"/>
                </a:solidFill>
              </a:rPr>
              <a:t>Education, Feedback, and Surveillance:</a:t>
            </a:r>
          </a:p>
          <a:p>
            <a:pPr lvl="1">
              <a:lnSpc>
                <a:spcPct val="110000"/>
              </a:lnSpc>
            </a:pPr>
            <a:r>
              <a:rPr lang="en-US" sz="2200" i="1" dirty="0" smtClean="0">
                <a:solidFill>
                  <a:schemeClr val="tx1"/>
                </a:solidFill>
              </a:rPr>
              <a:t>Information </a:t>
            </a:r>
            <a:r>
              <a:rPr lang="en-US" sz="2200" i="1" dirty="0">
                <a:solidFill>
                  <a:schemeClr val="tx1"/>
                </a:solidFill>
              </a:rPr>
              <a:t>programs </a:t>
            </a:r>
            <a:r>
              <a:rPr lang="en-US" sz="2200" dirty="0">
                <a:solidFill>
                  <a:schemeClr val="tx1"/>
                </a:solidFill>
              </a:rPr>
              <a:t>directed at physicians can alter their behaviors and thus presumably their practice </a:t>
            </a:r>
            <a:r>
              <a:rPr lang="en-US" sz="2200" dirty="0" smtClean="0">
                <a:solidFill>
                  <a:schemeClr val="tx1"/>
                </a:solidFill>
              </a:rPr>
              <a:t>styles (</a:t>
            </a:r>
            <a:r>
              <a:rPr lang="en-US" sz="2200" dirty="0" err="1" smtClean="0">
                <a:solidFill>
                  <a:schemeClr val="tx1"/>
                </a:solidFill>
              </a:rPr>
              <a:t>Wennberg</a:t>
            </a:r>
            <a:r>
              <a:rPr lang="en-US" sz="2200" dirty="0" smtClean="0">
                <a:solidFill>
                  <a:schemeClr val="tx1"/>
                </a:solidFill>
              </a:rPr>
              <a:t> &amp; Fowler, 1977).</a:t>
            </a:r>
            <a:endParaRPr lang="en-US" sz="22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38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918783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51280" y="457200"/>
            <a:ext cx="8440320" cy="1371600"/>
          </a:xfrm>
        </p:spPr>
        <p:txBody>
          <a:bodyPr>
            <a:normAutofit/>
          </a:bodyPr>
          <a:lstStyle/>
          <a:p>
            <a:r>
              <a:rPr lang="en-US" sz="3600" dirty="0" smtClean="0">
                <a:solidFill>
                  <a:schemeClr val="tx1"/>
                </a:solidFill>
              </a:rPr>
              <a:t>Small Area Variation and the </a:t>
            </a:r>
            <a:r>
              <a:rPr lang="en-US" sz="3600" dirty="0" smtClean="0">
                <a:solidFill>
                  <a:srgbClr val="0000CC"/>
                </a:solidFill>
              </a:rPr>
              <a:t>Social Cost of Inappropriate Utilization</a:t>
            </a:r>
            <a:endParaRPr lang="en-US" sz="3600" dirty="0">
              <a:solidFill>
                <a:srgbClr val="0000CC"/>
              </a:solidFill>
            </a:endParaRPr>
          </a:p>
        </p:txBody>
      </p:sp>
      <p:sp>
        <p:nvSpPr>
          <p:cNvPr id="16387" name="Rectangle 3"/>
          <p:cNvSpPr>
            <a:spLocks noGrp="1" noChangeArrowheads="1"/>
          </p:cNvSpPr>
          <p:nvPr>
            <p:ph type="body" idx="1"/>
          </p:nvPr>
        </p:nvSpPr>
        <p:spPr>
          <a:xfrm>
            <a:off x="838200" y="2057400"/>
            <a:ext cx="7620000" cy="4038600"/>
          </a:xfrm>
        </p:spPr>
        <p:txBody>
          <a:bodyPr>
            <a:normAutofit/>
          </a:bodyPr>
          <a:lstStyle/>
          <a:p>
            <a:pPr>
              <a:spcBef>
                <a:spcPts val="1200"/>
              </a:spcBef>
            </a:pPr>
            <a:r>
              <a:rPr lang="en-US" dirty="0">
                <a:solidFill>
                  <a:schemeClr val="tx1"/>
                </a:solidFill>
              </a:rPr>
              <a:t>The most important issue in the SAV literature is the proposition that </a:t>
            </a:r>
            <a:r>
              <a:rPr lang="en-US" dirty="0">
                <a:solidFill>
                  <a:srgbClr val="0000CC"/>
                </a:solidFill>
              </a:rPr>
              <a:t>substantial variation in utilization rates is an indication of </a:t>
            </a:r>
            <a:r>
              <a:rPr lang="en-US" i="1" dirty="0">
                <a:solidFill>
                  <a:srgbClr val="0000CC"/>
                </a:solidFill>
              </a:rPr>
              <a:t>inappropriate care</a:t>
            </a:r>
            <a:r>
              <a:rPr lang="en-US" dirty="0" smtClean="0">
                <a:solidFill>
                  <a:schemeClr val="tx1"/>
                </a:solidFill>
              </a:rPr>
              <a:t>.</a:t>
            </a:r>
          </a:p>
          <a:p>
            <a:pPr>
              <a:spcBef>
                <a:spcPts val="1200"/>
              </a:spcBef>
            </a:pPr>
            <a:r>
              <a:rPr lang="en-US" sz="2400" dirty="0" smtClean="0">
                <a:solidFill>
                  <a:schemeClr val="tx1"/>
                </a:solidFill>
              </a:rPr>
              <a:t>It </a:t>
            </a:r>
            <a:r>
              <a:rPr lang="en-US" sz="2400" dirty="0">
                <a:solidFill>
                  <a:schemeClr val="tx1"/>
                </a:solidFill>
              </a:rPr>
              <a:t>is necessary to determine </a:t>
            </a:r>
            <a:r>
              <a:rPr lang="en-US" sz="2400" dirty="0" smtClean="0">
                <a:solidFill>
                  <a:schemeClr val="tx1"/>
                </a:solidFill>
              </a:rPr>
              <a:t>the </a:t>
            </a:r>
            <a:r>
              <a:rPr lang="en-US" dirty="0" smtClean="0">
                <a:solidFill>
                  <a:schemeClr val="tx1"/>
                </a:solidFill>
              </a:rPr>
              <a:t>variability due to </a:t>
            </a:r>
            <a:r>
              <a:rPr lang="en-US" dirty="0">
                <a:solidFill>
                  <a:schemeClr val="tx1"/>
                </a:solidFill>
              </a:rPr>
              <a:t>economic, social, demographic and chance </a:t>
            </a:r>
            <a:r>
              <a:rPr lang="en-US" dirty="0" smtClean="0">
                <a:solidFill>
                  <a:schemeClr val="tx1"/>
                </a:solidFill>
              </a:rPr>
              <a:t>reasons,</a:t>
            </a:r>
            <a:r>
              <a:rPr lang="en-US" sz="2400" dirty="0" smtClean="0">
                <a:solidFill>
                  <a:schemeClr val="tx1"/>
                </a:solidFill>
              </a:rPr>
              <a:t> </a:t>
            </a:r>
            <a:r>
              <a:rPr lang="en-US" sz="2400" dirty="0">
                <a:solidFill>
                  <a:schemeClr val="tx1"/>
                </a:solidFill>
              </a:rPr>
              <a:t>in order to determine the residual portion that is due to physician </a:t>
            </a:r>
            <a:r>
              <a:rPr lang="en-US" sz="2400" dirty="0" smtClean="0">
                <a:solidFill>
                  <a:schemeClr val="tx1"/>
                </a:solidFill>
              </a:rPr>
              <a:t>decisions</a:t>
            </a:r>
          </a:p>
          <a:p>
            <a:pPr>
              <a:spcBef>
                <a:spcPts val="1200"/>
              </a:spcBef>
            </a:pPr>
            <a:r>
              <a:rPr lang="en-US" dirty="0">
                <a:solidFill>
                  <a:srgbClr val="0000CC"/>
                </a:solidFill>
              </a:rPr>
              <a:t>What is the </a:t>
            </a:r>
            <a:r>
              <a:rPr lang="en-US" dirty="0">
                <a:solidFill>
                  <a:srgbClr val="FF0000"/>
                </a:solidFill>
              </a:rPr>
              <a:t>economic cost </a:t>
            </a:r>
            <a:r>
              <a:rPr lang="en-US" dirty="0">
                <a:solidFill>
                  <a:srgbClr val="0000CC"/>
                </a:solidFill>
              </a:rPr>
              <a:t>of this </a:t>
            </a:r>
            <a:r>
              <a:rPr lang="en-US" dirty="0" smtClean="0">
                <a:solidFill>
                  <a:srgbClr val="0000CC"/>
                </a:solidFill>
              </a:rPr>
              <a:t>variability (i.e. physician misinformation)</a:t>
            </a:r>
            <a:r>
              <a:rPr lang="en-US" dirty="0" smtClean="0">
                <a:solidFill>
                  <a:schemeClr val="tx1"/>
                </a:solidFill>
              </a:rPr>
              <a:t>?</a:t>
            </a:r>
            <a:endParaRPr lang="en-US"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39</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93874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51280" y="309926"/>
            <a:ext cx="8041440" cy="1442674"/>
          </a:xfrm>
        </p:spPr>
        <p:txBody>
          <a:bodyPr/>
          <a:lstStyle/>
          <a:p>
            <a:r>
              <a:rPr lang="en-US" sz="4000" dirty="0"/>
              <a:t>Variation Causes Welfare Loss</a:t>
            </a:r>
          </a:p>
        </p:txBody>
      </p:sp>
      <p:sp>
        <p:nvSpPr>
          <p:cNvPr id="19459" name="Line 3"/>
          <p:cNvSpPr>
            <a:spLocks noChangeShapeType="1"/>
          </p:cNvSpPr>
          <p:nvPr/>
        </p:nvSpPr>
        <p:spPr bwMode="auto">
          <a:xfrm>
            <a:off x="1524000" y="2260540"/>
            <a:ext cx="0" cy="3505200"/>
          </a:xfrm>
          <a:prstGeom prst="line">
            <a:avLst/>
          </a:prstGeom>
          <a:noFill/>
          <a:ln w="9525">
            <a:solidFill>
              <a:schemeClr val="tx1"/>
            </a:solidFill>
            <a:round/>
            <a:headEnd/>
            <a:tailEnd/>
          </a:ln>
          <a:effectLst/>
        </p:spPr>
        <p:txBody>
          <a:bodyPr/>
          <a:lstStyle/>
          <a:p>
            <a:endParaRPr lang="en-US"/>
          </a:p>
        </p:txBody>
      </p:sp>
      <p:sp>
        <p:nvSpPr>
          <p:cNvPr id="19460" name="Line 4"/>
          <p:cNvSpPr>
            <a:spLocks noChangeShapeType="1"/>
          </p:cNvSpPr>
          <p:nvPr/>
        </p:nvSpPr>
        <p:spPr bwMode="auto">
          <a:xfrm>
            <a:off x="1524000" y="5765740"/>
            <a:ext cx="5943600" cy="0"/>
          </a:xfrm>
          <a:prstGeom prst="line">
            <a:avLst/>
          </a:prstGeom>
          <a:noFill/>
          <a:ln w="9525">
            <a:solidFill>
              <a:schemeClr val="tx1"/>
            </a:solidFill>
            <a:round/>
            <a:headEnd/>
            <a:tailEnd/>
          </a:ln>
          <a:effectLst/>
        </p:spPr>
        <p:txBody>
          <a:bodyPr/>
          <a:lstStyle/>
          <a:p>
            <a:endParaRPr lang="en-US"/>
          </a:p>
        </p:txBody>
      </p:sp>
      <p:sp>
        <p:nvSpPr>
          <p:cNvPr id="19461" name="Line 5"/>
          <p:cNvSpPr>
            <a:spLocks noChangeShapeType="1"/>
          </p:cNvSpPr>
          <p:nvPr/>
        </p:nvSpPr>
        <p:spPr bwMode="auto">
          <a:xfrm>
            <a:off x="2590800" y="2892365"/>
            <a:ext cx="1720056" cy="2422525"/>
          </a:xfrm>
          <a:prstGeom prst="line">
            <a:avLst/>
          </a:prstGeom>
          <a:noFill/>
          <a:ln w="28575">
            <a:solidFill>
              <a:schemeClr val="accent1"/>
            </a:solidFill>
            <a:round/>
            <a:headEnd/>
            <a:tailEnd/>
          </a:ln>
          <a:effectLst/>
        </p:spPr>
        <p:txBody>
          <a:bodyPr/>
          <a:lstStyle/>
          <a:p>
            <a:endParaRPr lang="en-US"/>
          </a:p>
        </p:txBody>
      </p:sp>
      <p:sp>
        <p:nvSpPr>
          <p:cNvPr id="19462" name="Line 6"/>
          <p:cNvSpPr>
            <a:spLocks noChangeShapeType="1"/>
          </p:cNvSpPr>
          <p:nvPr/>
        </p:nvSpPr>
        <p:spPr bwMode="auto">
          <a:xfrm>
            <a:off x="2971800" y="1955740"/>
            <a:ext cx="2514600" cy="3581400"/>
          </a:xfrm>
          <a:prstGeom prst="line">
            <a:avLst/>
          </a:prstGeom>
          <a:noFill/>
          <a:ln w="28575">
            <a:solidFill>
              <a:schemeClr val="tx1"/>
            </a:solidFill>
            <a:round/>
            <a:headEnd/>
            <a:tailEnd/>
          </a:ln>
          <a:effectLst/>
        </p:spPr>
        <p:txBody>
          <a:bodyPr/>
          <a:lstStyle/>
          <a:p>
            <a:endParaRPr lang="en-US"/>
          </a:p>
        </p:txBody>
      </p:sp>
      <p:sp>
        <p:nvSpPr>
          <p:cNvPr id="19463" name="Line 7"/>
          <p:cNvSpPr>
            <a:spLocks noChangeShapeType="1"/>
          </p:cNvSpPr>
          <p:nvPr/>
        </p:nvSpPr>
        <p:spPr bwMode="auto">
          <a:xfrm>
            <a:off x="4419600" y="2717740"/>
            <a:ext cx="1796256" cy="2590800"/>
          </a:xfrm>
          <a:prstGeom prst="line">
            <a:avLst/>
          </a:prstGeom>
          <a:noFill/>
          <a:ln w="28575">
            <a:solidFill>
              <a:srgbClr val="4C216D"/>
            </a:solidFill>
            <a:round/>
            <a:headEnd/>
            <a:tailEnd/>
          </a:ln>
          <a:effectLst/>
        </p:spPr>
        <p:txBody>
          <a:bodyPr/>
          <a:lstStyle/>
          <a:p>
            <a:endParaRPr lang="en-US"/>
          </a:p>
        </p:txBody>
      </p:sp>
      <p:sp>
        <p:nvSpPr>
          <p:cNvPr id="19464" name="Line 8"/>
          <p:cNvSpPr>
            <a:spLocks noChangeShapeType="1"/>
          </p:cNvSpPr>
          <p:nvPr/>
        </p:nvSpPr>
        <p:spPr bwMode="auto">
          <a:xfrm>
            <a:off x="1524000" y="3936940"/>
            <a:ext cx="5105400" cy="0"/>
          </a:xfrm>
          <a:prstGeom prst="line">
            <a:avLst/>
          </a:prstGeom>
          <a:noFill/>
          <a:ln w="9525">
            <a:solidFill>
              <a:schemeClr val="tx1"/>
            </a:solidFill>
            <a:round/>
            <a:headEnd/>
            <a:tailEnd/>
          </a:ln>
          <a:effectLst/>
        </p:spPr>
        <p:txBody>
          <a:bodyPr/>
          <a:lstStyle/>
          <a:p>
            <a:endParaRPr lang="en-US"/>
          </a:p>
        </p:txBody>
      </p:sp>
      <p:sp>
        <p:nvSpPr>
          <p:cNvPr id="19465" name="Text Box 9"/>
          <p:cNvSpPr txBox="1">
            <a:spLocks noChangeArrowheads="1"/>
          </p:cNvSpPr>
          <p:nvPr/>
        </p:nvSpPr>
        <p:spPr bwMode="auto">
          <a:xfrm>
            <a:off x="746125" y="1962090"/>
            <a:ext cx="1006475" cy="396875"/>
          </a:xfrm>
          <a:prstGeom prst="rect">
            <a:avLst/>
          </a:prstGeom>
          <a:noFill/>
          <a:ln w="9525">
            <a:noFill/>
            <a:miter lim="800000"/>
            <a:headEnd/>
            <a:tailEnd/>
          </a:ln>
          <a:effectLst/>
        </p:spPr>
        <p:txBody>
          <a:bodyPr wrap="square">
            <a:spAutoFit/>
          </a:bodyPr>
          <a:lstStyle/>
          <a:p>
            <a:r>
              <a:rPr lang="en-US" sz="2000" dirty="0" smtClean="0"/>
              <a:t>MB, MC</a:t>
            </a:r>
            <a:endParaRPr lang="en-US" sz="2000" dirty="0"/>
          </a:p>
        </p:txBody>
      </p:sp>
      <p:sp>
        <p:nvSpPr>
          <p:cNvPr id="19466" name="Text Box 10"/>
          <p:cNvSpPr txBox="1">
            <a:spLocks noChangeArrowheads="1"/>
          </p:cNvSpPr>
          <p:nvPr/>
        </p:nvSpPr>
        <p:spPr bwMode="auto">
          <a:xfrm>
            <a:off x="6190703" y="5848290"/>
            <a:ext cx="2142510" cy="400110"/>
          </a:xfrm>
          <a:prstGeom prst="rect">
            <a:avLst/>
          </a:prstGeom>
          <a:noFill/>
          <a:ln w="9525">
            <a:noFill/>
            <a:miter lim="800000"/>
            <a:headEnd/>
            <a:tailEnd/>
          </a:ln>
          <a:effectLst/>
        </p:spPr>
        <p:txBody>
          <a:bodyPr wrap="none">
            <a:spAutoFit/>
          </a:bodyPr>
          <a:lstStyle/>
          <a:p>
            <a:r>
              <a:rPr lang="en-US" sz="2000" dirty="0" smtClean="0"/>
              <a:t>Rate of Utilization</a:t>
            </a:r>
            <a:endParaRPr lang="en-US" sz="2000" dirty="0"/>
          </a:p>
        </p:txBody>
      </p:sp>
      <p:sp>
        <p:nvSpPr>
          <p:cNvPr id="19467" name="Text Box 11"/>
          <p:cNvSpPr txBox="1">
            <a:spLocks noChangeArrowheads="1"/>
          </p:cNvSpPr>
          <p:nvPr/>
        </p:nvSpPr>
        <p:spPr bwMode="auto">
          <a:xfrm>
            <a:off x="1123950" y="3714690"/>
            <a:ext cx="323850" cy="396875"/>
          </a:xfrm>
          <a:prstGeom prst="rect">
            <a:avLst/>
          </a:prstGeom>
          <a:noFill/>
          <a:ln w="9525">
            <a:noFill/>
            <a:miter lim="800000"/>
            <a:headEnd/>
            <a:tailEnd/>
          </a:ln>
          <a:effectLst/>
        </p:spPr>
        <p:txBody>
          <a:bodyPr wrap="none">
            <a:spAutoFit/>
          </a:bodyPr>
          <a:lstStyle/>
          <a:p>
            <a:r>
              <a:rPr lang="en-US" sz="2000"/>
              <a:t>P</a:t>
            </a:r>
          </a:p>
        </p:txBody>
      </p:sp>
      <p:sp>
        <p:nvSpPr>
          <p:cNvPr id="19468" name="Text Box 12"/>
          <p:cNvSpPr txBox="1">
            <a:spLocks noChangeArrowheads="1"/>
          </p:cNvSpPr>
          <p:nvPr/>
        </p:nvSpPr>
        <p:spPr bwMode="auto">
          <a:xfrm>
            <a:off x="5600700" y="3540805"/>
            <a:ext cx="855663" cy="396875"/>
          </a:xfrm>
          <a:prstGeom prst="rect">
            <a:avLst/>
          </a:prstGeom>
          <a:noFill/>
          <a:ln w="9525">
            <a:noFill/>
            <a:miter lim="800000"/>
            <a:headEnd/>
            <a:tailEnd/>
          </a:ln>
          <a:effectLst/>
        </p:spPr>
        <p:txBody>
          <a:bodyPr wrap="none">
            <a:spAutoFit/>
          </a:bodyPr>
          <a:lstStyle/>
          <a:p>
            <a:r>
              <a:rPr lang="en-US" sz="2000" dirty="0"/>
              <a:t>P=MC</a:t>
            </a:r>
          </a:p>
        </p:txBody>
      </p:sp>
      <p:sp>
        <p:nvSpPr>
          <p:cNvPr id="19469" name="Text Box 13"/>
          <p:cNvSpPr txBox="1">
            <a:spLocks noChangeArrowheads="1"/>
          </p:cNvSpPr>
          <p:nvPr/>
        </p:nvSpPr>
        <p:spPr bwMode="auto">
          <a:xfrm>
            <a:off x="2951162" y="1581090"/>
            <a:ext cx="1071832" cy="400110"/>
          </a:xfrm>
          <a:prstGeom prst="rect">
            <a:avLst/>
          </a:prstGeom>
          <a:noFill/>
          <a:ln w="9525">
            <a:noFill/>
            <a:miter lim="800000"/>
            <a:headEnd/>
            <a:tailEnd/>
          </a:ln>
          <a:effectLst/>
        </p:spPr>
        <p:txBody>
          <a:bodyPr wrap="none">
            <a:spAutoFit/>
          </a:bodyPr>
          <a:lstStyle/>
          <a:p>
            <a:r>
              <a:rPr lang="en-US" sz="2000" dirty="0" err="1" smtClean="0">
                <a:solidFill>
                  <a:srgbClr val="FF0000"/>
                </a:solidFill>
              </a:rPr>
              <a:t>MB</a:t>
            </a:r>
            <a:r>
              <a:rPr lang="en-US" sz="2000" baseline="-25000" dirty="0" err="1" smtClean="0">
                <a:solidFill>
                  <a:srgbClr val="FF0000"/>
                </a:solidFill>
              </a:rPr>
              <a:t>correct</a:t>
            </a:r>
            <a:endParaRPr lang="en-US" sz="2000" dirty="0">
              <a:solidFill>
                <a:srgbClr val="FF0000"/>
              </a:solidFill>
            </a:endParaRPr>
          </a:p>
        </p:txBody>
      </p:sp>
      <p:sp>
        <p:nvSpPr>
          <p:cNvPr id="19478" name="Line 22"/>
          <p:cNvSpPr>
            <a:spLocks noChangeShapeType="1"/>
          </p:cNvSpPr>
          <p:nvPr/>
        </p:nvSpPr>
        <p:spPr bwMode="auto">
          <a:xfrm>
            <a:off x="3352800" y="3936940"/>
            <a:ext cx="0" cy="1828800"/>
          </a:xfrm>
          <a:prstGeom prst="line">
            <a:avLst/>
          </a:prstGeom>
          <a:noFill/>
          <a:ln w="9525">
            <a:solidFill>
              <a:schemeClr val="tx1"/>
            </a:solidFill>
            <a:prstDash val="dash"/>
            <a:round/>
            <a:headEnd/>
            <a:tailEnd/>
          </a:ln>
          <a:effectLst/>
        </p:spPr>
        <p:txBody>
          <a:bodyPr/>
          <a:lstStyle/>
          <a:p>
            <a:endParaRPr lang="en-US"/>
          </a:p>
        </p:txBody>
      </p:sp>
      <p:sp>
        <p:nvSpPr>
          <p:cNvPr id="19479" name="Line 23"/>
          <p:cNvSpPr>
            <a:spLocks noChangeShapeType="1"/>
          </p:cNvSpPr>
          <p:nvPr/>
        </p:nvSpPr>
        <p:spPr bwMode="auto">
          <a:xfrm>
            <a:off x="5257800" y="3936940"/>
            <a:ext cx="0" cy="1835150"/>
          </a:xfrm>
          <a:prstGeom prst="line">
            <a:avLst/>
          </a:prstGeom>
          <a:noFill/>
          <a:ln w="9525">
            <a:solidFill>
              <a:schemeClr val="tx1"/>
            </a:solidFill>
            <a:prstDash val="dash"/>
            <a:round/>
            <a:headEnd/>
            <a:tailEnd/>
          </a:ln>
          <a:effectLst/>
        </p:spPr>
        <p:txBody>
          <a:bodyPr/>
          <a:lstStyle/>
          <a:p>
            <a:endParaRPr lang="en-US"/>
          </a:p>
        </p:txBody>
      </p:sp>
      <p:sp>
        <p:nvSpPr>
          <p:cNvPr id="19480" name="Line 24"/>
          <p:cNvSpPr>
            <a:spLocks noChangeShapeType="1"/>
          </p:cNvSpPr>
          <p:nvPr/>
        </p:nvSpPr>
        <p:spPr bwMode="auto">
          <a:xfrm>
            <a:off x="4343400" y="3936940"/>
            <a:ext cx="0" cy="1828800"/>
          </a:xfrm>
          <a:prstGeom prst="line">
            <a:avLst/>
          </a:prstGeom>
          <a:noFill/>
          <a:ln w="9525">
            <a:solidFill>
              <a:schemeClr val="tx1"/>
            </a:solidFill>
            <a:prstDash val="dashDot"/>
            <a:round/>
            <a:headEnd/>
            <a:tailEnd/>
          </a:ln>
          <a:effectLst/>
        </p:spPr>
        <p:txBody>
          <a:bodyPr/>
          <a:lstStyle/>
          <a:p>
            <a:endParaRPr lang="en-US"/>
          </a:p>
        </p:txBody>
      </p:sp>
      <p:sp>
        <p:nvSpPr>
          <p:cNvPr id="19481" name="Text Box 25"/>
          <p:cNvSpPr txBox="1">
            <a:spLocks noChangeArrowheads="1"/>
          </p:cNvSpPr>
          <p:nvPr/>
        </p:nvSpPr>
        <p:spPr bwMode="auto">
          <a:xfrm>
            <a:off x="3184525" y="5772090"/>
            <a:ext cx="437940" cy="400110"/>
          </a:xfrm>
          <a:prstGeom prst="rect">
            <a:avLst/>
          </a:prstGeom>
          <a:noFill/>
          <a:ln w="9525">
            <a:noFill/>
            <a:miter lim="800000"/>
            <a:headEnd/>
            <a:tailEnd/>
          </a:ln>
          <a:effectLst/>
        </p:spPr>
        <p:txBody>
          <a:bodyPr wrap="none">
            <a:spAutoFit/>
          </a:bodyPr>
          <a:lstStyle/>
          <a:p>
            <a:r>
              <a:rPr lang="en-US" sz="2000" dirty="0" smtClean="0"/>
              <a:t>R</a:t>
            </a:r>
            <a:r>
              <a:rPr lang="en-US" sz="2000" baseline="-25000" dirty="0" smtClean="0"/>
              <a:t>1</a:t>
            </a:r>
            <a:endParaRPr lang="en-US" sz="2000" dirty="0"/>
          </a:p>
        </p:txBody>
      </p:sp>
      <p:sp>
        <p:nvSpPr>
          <p:cNvPr id="2" name="TextBox 1"/>
          <p:cNvSpPr txBox="1"/>
          <p:nvPr/>
        </p:nvSpPr>
        <p:spPr>
          <a:xfrm>
            <a:off x="1295400" y="5772090"/>
            <a:ext cx="365125" cy="369332"/>
          </a:xfrm>
          <a:prstGeom prst="rect">
            <a:avLst/>
          </a:prstGeom>
          <a:noFill/>
        </p:spPr>
        <p:txBody>
          <a:bodyPr wrap="square" rtlCol="0">
            <a:spAutoFit/>
          </a:bodyPr>
          <a:lstStyle/>
          <a:p>
            <a:r>
              <a:rPr lang="en-US" dirty="0" smtClean="0"/>
              <a:t>0</a:t>
            </a:r>
            <a:endParaRPr lang="en-US" dirty="0"/>
          </a:p>
        </p:txBody>
      </p:sp>
      <p:sp>
        <p:nvSpPr>
          <p:cNvPr id="31" name="Text Box 25"/>
          <p:cNvSpPr txBox="1">
            <a:spLocks noChangeArrowheads="1"/>
          </p:cNvSpPr>
          <p:nvPr/>
        </p:nvSpPr>
        <p:spPr bwMode="auto">
          <a:xfrm>
            <a:off x="4114800" y="5752980"/>
            <a:ext cx="437940" cy="400110"/>
          </a:xfrm>
          <a:prstGeom prst="rect">
            <a:avLst/>
          </a:prstGeom>
          <a:noFill/>
          <a:ln w="9525">
            <a:noFill/>
            <a:miter lim="800000"/>
            <a:headEnd/>
            <a:tailEnd/>
          </a:ln>
          <a:effectLst/>
        </p:spPr>
        <p:txBody>
          <a:bodyPr wrap="none">
            <a:spAutoFit/>
          </a:bodyPr>
          <a:lstStyle/>
          <a:p>
            <a:r>
              <a:rPr lang="en-US" sz="2000" dirty="0" smtClean="0"/>
              <a:t>R</a:t>
            </a:r>
            <a:r>
              <a:rPr lang="en-US" sz="2000" baseline="-25000" dirty="0"/>
              <a:t>2</a:t>
            </a:r>
            <a:endParaRPr lang="en-US" sz="2000" dirty="0"/>
          </a:p>
        </p:txBody>
      </p:sp>
      <p:sp>
        <p:nvSpPr>
          <p:cNvPr id="32" name="Text Box 25"/>
          <p:cNvSpPr txBox="1">
            <a:spLocks noChangeArrowheads="1"/>
          </p:cNvSpPr>
          <p:nvPr/>
        </p:nvSpPr>
        <p:spPr bwMode="auto">
          <a:xfrm>
            <a:off x="5048460" y="5752980"/>
            <a:ext cx="437940" cy="400110"/>
          </a:xfrm>
          <a:prstGeom prst="rect">
            <a:avLst/>
          </a:prstGeom>
          <a:noFill/>
          <a:ln w="9525">
            <a:noFill/>
            <a:miter lim="800000"/>
            <a:headEnd/>
            <a:tailEnd/>
          </a:ln>
          <a:effectLst/>
        </p:spPr>
        <p:txBody>
          <a:bodyPr wrap="none">
            <a:spAutoFit/>
          </a:bodyPr>
          <a:lstStyle/>
          <a:p>
            <a:r>
              <a:rPr lang="en-US" sz="2000" dirty="0" smtClean="0"/>
              <a:t>R</a:t>
            </a:r>
            <a:r>
              <a:rPr lang="en-US" sz="2000" baseline="-25000" dirty="0" smtClean="0"/>
              <a:t>3</a:t>
            </a:r>
            <a:endParaRPr lang="en-US" sz="2000" dirty="0"/>
          </a:p>
        </p:txBody>
      </p:sp>
      <p:sp>
        <p:nvSpPr>
          <p:cNvPr id="23" name="AutoShape 16"/>
          <p:cNvSpPr>
            <a:spLocks noChangeArrowheads="1"/>
          </p:cNvSpPr>
          <p:nvPr/>
        </p:nvSpPr>
        <p:spPr bwMode="auto">
          <a:xfrm>
            <a:off x="3352800" y="2489140"/>
            <a:ext cx="990600" cy="1447800"/>
          </a:xfrm>
          <a:prstGeom prst="rtTriangle">
            <a:avLst/>
          </a:prstGeom>
          <a:solidFill>
            <a:schemeClr val="accent1"/>
          </a:solidFill>
          <a:ln w="9525">
            <a:solidFill>
              <a:schemeClr val="tx1"/>
            </a:solidFill>
            <a:miter lim="800000"/>
            <a:headEnd/>
            <a:tailEnd/>
          </a:ln>
          <a:effectLst/>
        </p:spPr>
        <p:txBody>
          <a:bodyPr wrap="none" anchor="ctr"/>
          <a:lstStyle/>
          <a:p>
            <a:endParaRPr lang="en-US"/>
          </a:p>
        </p:txBody>
      </p:sp>
      <p:sp>
        <p:nvSpPr>
          <p:cNvPr id="24" name="AutoShape 17"/>
          <p:cNvSpPr>
            <a:spLocks noChangeArrowheads="1"/>
          </p:cNvSpPr>
          <p:nvPr/>
        </p:nvSpPr>
        <p:spPr bwMode="auto">
          <a:xfrm rot="10800000">
            <a:off x="4343400" y="3936940"/>
            <a:ext cx="914400" cy="1295400"/>
          </a:xfrm>
          <a:prstGeom prst="rtTriangle">
            <a:avLst/>
          </a:prstGeom>
          <a:solidFill>
            <a:schemeClr val="accent1"/>
          </a:solidFill>
          <a:ln w="9525">
            <a:solidFill>
              <a:schemeClr val="tx1"/>
            </a:solidFill>
            <a:miter lim="800000"/>
            <a:headEnd/>
            <a:tailEnd/>
          </a:ln>
          <a:effectLst/>
        </p:spPr>
        <p:txBody>
          <a:bodyPr wrap="none" anchor="ctr"/>
          <a:lstStyle/>
          <a:p>
            <a:endParaRPr lang="en-US"/>
          </a:p>
        </p:txBody>
      </p:sp>
      <p:sp>
        <p:nvSpPr>
          <p:cNvPr id="25" name="Line 18"/>
          <p:cNvSpPr>
            <a:spLocks noChangeShapeType="1"/>
          </p:cNvSpPr>
          <p:nvPr/>
        </p:nvSpPr>
        <p:spPr bwMode="auto">
          <a:xfrm flipV="1">
            <a:off x="5105400" y="4279840"/>
            <a:ext cx="990600" cy="38100"/>
          </a:xfrm>
          <a:prstGeom prst="line">
            <a:avLst/>
          </a:prstGeom>
          <a:noFill/>
          <a:ln w="9525">
            <a:solidFill>
              <a:schemeClr val="tx1"/>
            </a:solidFill>
            <a:round/>
            <a:headEnd type="triangle" w="med" len="med"/>
            <a:tailEnd/>
          </a:ln>
          <a:effectLst/>
        </p:spPr>
        <p:txBody>
          <a:bodyPr/>
          <a:lstStyle/>
          <a:p>
            <a:endParaRPr lang="en-US"/>
          </a:p>
        </p:txBody>
      </p:sp>
      <p:sp>
        <p:nvSpPr>
          <p:cNvPr id="26" name="Text Box 19"/>
          <p:cNvSpPr txBox="1">
            <a:spLocks noChangeArrowheads="1"/>
          </p:cNvSpPr>
          <p:nvPr/>
        </p:nvSpPr>
        <p:spPr bwMode="auto">
          <a:xfrm>
            <a:off x="6190703" y="4013140"/>
            <a:ext cx="2701925" cy="923330"/>
          </a:xfrm>
          <a:prstGeom prst="rect">
            <a:avLst/>
          </a:prstGeom>
          <a:noFill/>
          <a:ln w="9525">
            <a:noFill/>
            <a:miter lim="800000"/>
            <a:headEnd/>
            <a:tailEnd/>
          </a:ln>
          <a:effectLst/>
        </p:spPr>
        <p:txBody>
          <a:bodyPr wrap="square">
            <a:spAutoFit/>
          </a:bodyPr>
          <a:lstStyle/>
          <a:p>
            <a:r>
              <a:rPr lang="en-US" dirty="0">
                <a:solidFill>
                  <a:srgbClr val="FF0000"/>
                </a:solidFill>
              </a:rPr>
              <a:t>Costs in </a:t>
            </a:r>
            <a:r>
              <a:rPr lang="en-US" dirty="0" smtClean="0">
                <a:solidFill>
                  <a:srgbClr val="FF0000"/>
                </a:solidFill>
              </a:rPr>
              <a:t>excess of </a:t>
            </a:r>
            <a:r>
              <a:rPr lang="en-US" dirty="0">
                <a:solidFill>
                  <a:srgbClr val="FF0000"/>
                </a:solidFill>
              </a:rPr>
              <a:t>value </a:t>
            </a:r>
            <a:r>
              <a:rPr lang="en-US" dirty="0">
                <a:solidFill>
                  <a:srgbClr val="0000CC"/>
                </a:solidFill>
              </a:rPr>
              <a:t>from </a:t>
            </a:r>
            <a:r>
              <a:rPr lang="en-US" dirty="0" smtClean="0">
                <a:solidFill>
                  <a:srgbClr val="0000CC"/>
                </a:solidFill>
              </a:rPr>
              <a:t>producing </a:t>
            </a:r>
            <a:r>
              <a:rPr lang="en-US" dirty="0">
                <a:solidFill>
                  <a:srgbClr val="0000CC"/>
                </a:solidFill>
              </a:rPr>
              <a:t>and</a:t>
            </a:r>
          </a:p>
          <a:p>
            <a:r>
              <a:rPr lang="en-US" dirty="0">
                <a:solidFill>
                  <a:srgbClr val="0000CC"/>
                </a:solidFill>
              </a:rPr>
              <a:t>consuming </a:t>
            </a:r>
            <a:r>
              <a:rPr lang="en-US" dirty="0" smtClean="0">
                <a:solidFill>
                  <a:srgbClr val="0000CC"/>
                </a:solidFill>
              </a:rPr>
              <a:t>too much.</a:t>
            </a:r>
            <a:endParaRPr lang="en-US" dirty="0">
              <a:solidFill>
                <a:srgbClr val="0000CC"/>
              </a:solidFill>
            </a:endParaRPr>
          </a:p>
        </p:txBody>
      </p:sp>
      <p:sp>
        <p:nvSpPr>
          <p:cNvPr id="27" name="Line 20"/>
          <p:cNvSpPr>
            <a:spLocks noChangeShapeType="1"/>
          </p:cNvSpPr>
          <p:nvPr/>
        </p:nvSpPr>
        <p:spPr bwMode="auto">
          <a:xfrm flipH="1">
            <a:off x="3657600" y="2717740"/>
            <a:ext cx="1409700" cy="838200"/>
          </a:xfrm>
          <a:prstGeom prst="line">
            <a:avLst/>
          </a:prstGeom>
          <a:noFill/>
          <a:ln w="9525">
            <a:solidFill>
              <a:schemeClr val="tx1"/>
            </a:solidFill>
            <a:round/>
            <a:headEnd/>
            <a:tailEnd type="triangle" w="med" len="med"/>
          </a:ln>
          <a:effectLst/>
        </p:spPr>
        <p:txBody>
          <a:bodyPr/>
          <a:lstStyle/>
          <a:p>
            <a:endParaRPr lang="en-US"/>
          </a:p>
        </p:txBody>
      </p:sp>
      <p:sp>
        <p:nvSpPr>
          <p:cNvPr id="28" name="Text Box 21"/>
          <p:cNvSpPr txBox="1">
            <a:spLocks noChangeArrowheads="1"/>
          </p:cNvSpPr>
          <p:nvPr/>
        </p:nvSpPr>
        <p:spPr bwMode="auto">
          <a:xfrm>
            <a:off x="5067300" y="1986504"/>
            <a:ext cx="3086100" cy="646331"/>
          </a:xfrm>
          <a:prstGeom prst="rect">
            <a:avLst/>
          </a:prstGeom>
          <a:noFill/>
          <a:ln w="9525">
            <a:noFill/>
            <a:miter lim="800000"/>
            <a:headEnd/>
            <a:tailEnd/>
          </a:ln>
          <a:effectLst/>
        </p:spPr>
        <p:txBody>
          <a:bodyPr wrap="square">
            <a:spAutoFit/>
          </a:bodyPr>
          <a:lstStyle/>
          <a:p>
            <a:r>
              <a:rPr lang="en-US" dirty="0">
                <a:solidFill>
                  <a:srgbClr val="FF0000"/>
                </a:solidFill>
              </a:rPr>
              <a:t>Excess value </a:t>
            </a:r>
            <a:r>
              <a:rPr lang="en-US" dirty="0" smtClean="0">
                <a:solidFill>
                  <a:srgbClr val="0000CC"/>
                </a:solidFill>
              </a:rPr>
              <a:t>that </a:t>
            </a:r>
            <a:r>
              <a:rPr lang="en-US" dirty="0">
                <a:solidFill>
                  <a:srgbClr val="0000CC"/>
                </a:solidFill>
              </a:rPr>
              <a:t>is forgone</a:t>
            </a:r>
          </a:p>
          <a:p>
            <a:r>
              <a:rPr lang="en-US" dirty="0">
                <a:solidFill>
                  <a:srgbClr val="0000CC"/>
                </a:solidFill>
              </a:rPr>
              <a:t>because too little </a:t>
            </a:r>
            <a:r>
              <a:rPr lang="en-US" dirty="0" smtClean="0">
                <a:solidFill>
                  <a:srgbClr val="0000CC"/>
                </a:solidFill>
              </a:rPr>
              <a:t>is produced.</a:t>
            </a:r>
            <a:endParaRPr lang="en-US" dirty="0">
              <a:solidFill>
                <a:srgbClr val="0000CC"/>
              </a:solidFill>
            </a:endParaRPr>
          </a:p>
        </p:txBody>
      </p:sp>
      <p:sp>
        <p:nvSpPr>
          <p:cNvPr id="35" name="Slide Number Placeholder 34"/>
          <p:cNvSpPr>
            <a:spLocks noGrp="1"/>
          </p:cNvSpPr>
          <p:nvPr>
            <p:ph type="sldNum" sz="quarter" idx="12"/>
          </p:nvPr>
        </p:nvSpPr>
        <p:spPr/>
        <p:txBody>
          <a:bodyPr/>
          <a:lstStyle/>
          <a:p>
            <a:fld id="{86CE80BD-4D3B-4FF2-B2A9-D19FBDF22204}" type="slidenum">
              <a:rPr lang="en-US" smtClean="0"/>
              <a:pPr/>
              <a:t>40</a:t>
            </a:fld>
            <a:endParaRPr lang="en-US"/>
          </a:p>
        </p:txBody>
      </p:sp>
      <p:sp>
        <p:nvSpPr>
          <p:cNvPr id="36" name="Footer Placeholder 35"/>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494657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946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7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48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46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947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P spid="19463" grpId="0" animBg="1"/>
      <p:bldP spid="19478" grpId="0" animBg="1"/>
      <p:bldP spid="19479" grpId="0" animBg="1"/>
      <p:bldP spid="19481" grpId="0"/>
      <p:bldP spid="32" grpId="0"/>
      <p:bldP spid="23" grpId="0" animBg="1"/>
      <p:bldP spid="24" grpId="0" animBg="1"/>
      <p:bldP spid="25" grpId="0" animBg="1"/>
      <p:bldP spid="26" grpId="0"/>
      <p:bldP spid="27" grpId="0" animBg="1"/>
      <p:bldP spid="2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533400" y="457200"/>
            <a:ext cx="8458200" cy="1143000"/>
          </a:xfrm>
        </p:spPr>
        <p:txBody>
          <a:bodyPr/>
          <a:lstStyle/>
          <a:p>
            <a:pPr eaLnBrk="1" hangingPunct="1"/>
            <a:r>
              <a:rPr lang="en-US" sz="4400" dirty="0" smtClean="0">
                <a:solidFill>
                  <a:schemeClr val="tx1"/>
                </a:solidFill>
              </a:rPr>
              <a:t>V. Malpractice</a:t>
            </a:r>
          </a:p>
        </p:txBody>
      </p:sp>
      <p:sp>
        <p:nvSpPr>
          <p:cNvPr id="44035" name="Content Placeholder 2"/>
          <p:cNvSpPr>
            <a:spLocks noGrp="1"/>
          </p:cNvSpPr>
          <p:nvPr>
            <p:ph idx="1"/>
          </p:nvPr>
        </p:nvSpPr>
        <p:spPr>
          <a:xfrm>
            <a:off x="762000" y="1752600"/>
            <a:ext cx="7696200" cy="4572000"/>
          </a:xfrm>
        </p:spPr>
        <p:txBody>
          <a:bodyPr/>
          <a:lstStyle/>
          <a:p>
            <a:pPr eaLnBrk="1" hangingPunct="1">
              <a:spcBef>
                <a:spcPts val="1200"/>
              </a:spcBef>
            </a:pPr>
            <a:r>
              <a:rPr lang="en-US" sz="2400" dirty="0" smtClean="0">
                <a:solidFill>
                  <a:srgbClr val="FF0000"/>
                </a:solidFill>
              </a:rPr>
              <a:t>Medical malpractice</a:t>
            </a:r>
            <a:r>
              <a:rPr lang="en-US" sz="2400" dirty="0" smtClean="0">
                <a:solidFill>
                  <a:schemeClr val="tx1"/>
                </a:solidFill>
              </a:rPr>
              <a:t> occurs when a negligent act or omission by a physician or medical professional results in a damage or harm to a patient.</a:t>
            </a:r>
          </a:p>
          <a:p>
            <a:pPr eaLnBrk="1" hangingPunct="1">
              <a:spcBef>
                <a:spcPts val="1200"/>
              </a:spcBef>
            </a:pPr>
            <a:r>
              <a:rPr lang="en-US" sz="2400" dirty="0" smtClean="0">
                <a:solidFill>
                  <a:schemeClr val="tx1"/>
                </a:solidFill>
              </a:rPr>
              <a:t>Many malpractice judgments are very large and malpractice insurance premiums can be very high (at least in developed countries).</a:t>
            </a:r>
          </a:p>
          <a:p>
            <a:pPr>
              <a:spcBef>
                <a:spcPts val="1200"/>
              </a:spcBef>
            </a:pPr>
            <a:r>
              <a:rPr lang="en-US" dirty="0" smtClean="0">
                <a:solidFill>
                  <a:schemeClr val="tx1"/>
                </a:solidFill>
              </a:rPr>
              <a:t>The </a:t>
            </a:r>
            <a:r>
              <a:rPr lang="en-US" dirty="0">
                <a:solidFill>
                  <a:schemeClr val="tx1"/>
                </a:solidFill>
              </a:rPr>
              <a:t>high likelihood of malpractice </a:t>
            </a:r>
            <a:r>
              <a:rPr lang="en-US" dirty="0" smtClean="0">
                <a:solidFill>
                  <a:schemeClr val="tx1"/>
                </a:solidFill>
              </a:rPr>
              <a:t>suits lead to what is called “</a:t>
            </a:r>
            <a:r>
              <a:rPr lang="en-US" dirty="0" smtClean="0">
                <a:solidFill>
                  <a:srgbClr val="0000CC"/>
                </a:solidFill>
              </a:rPr>
              <a:t>negative </a:t>
            </a:r>
            <a:r>
              <a:rPr lang="en-US" dirty="0">
                <a:solidFill>
                  <a:srgbClr val="0000CC"/>
                </a:solidFill>
              </a:rPr>
              <a:t>defensive </a:t>
            </a:r>
            <a:r>
              <a:rPr lang="en-US" dirty="0" smtClean="0">
                <a:solidFill>
                  <a:srgbClr val="0000CC"/>
                </a:solidFill>
              </a:rPr>
              <a:t>medicine</a:t>
            </a:r>
            <a:r>
              <a:rPr lang="en-US" dirty="0" smtClean="0">
                <a:solidFill>
                  <a:schemeClr val="tx1"/>
                </a:solidFill>
              </a:rPr>
              <a:t>” which </a:t>
            </a:r>
            <a:r>
              <a:rPr lang="en-US" dirty="0">
                <a:solidFill>
                  <a:schemeClr val="tx1"/>
                </a:solidFill>
              </a:rPr>
              <a:t>occurs where physicians refuse to perform risky procedures </a:t>
            </a:r>
            <a:r>
              <a:rPr lang="en-US" dirty="0" smtClean="0">
                <a:solidFill>
                  <a:schemeClr val="tx1"/>
                </a:solidFill>
              </a:rPr>
              <a:t>to avoid lawsuits.</a:t>
            </a:r>
            <a:endParaRPr lang="en-US" sz="2400" dirty="0" smtClean="0">
              <a:solidFill>
                <a:schemeClr val="tx1"/>
              </a:solidFill>
            </a:endParaRPr>
          </a:p>
          <a:p>
            <a:pPr eaLnBrk="1" hangingPunct="1">
              <a:spcBef>
                <a:spcPts val="1200"/>
              </a:spcBef>
            </a:pPr>
            <a:endParaRPr lang="en-US" sz="2200" dirty="0" smtClean="0">
              <a:solidFill>
                <a:schemeClr val="tx1"/>
              </a:solidFill>
            </a:endParaRPr>
          </a:p>
          <a:p>
            <a:pPr eaLnBrk="1" hangingPunct="1">
              <a:spcBef>
                <a:spcPts val="1200"/>
              </a:spcBef>
            </a:pPr>
            <a:endParaRPr lang="en-US" sz="2200" dirty="0" smtClean="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41</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2101875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sz="4400" dirty="0" smtClean="0">
                <a:solidFill>
                  <a:schemeClr val="tx1"/>
                </a:solidFill>
                <a:ea typeface="ヒラギノ角ゴ Pro W3" pitchFamily="-65" charset="-128"/>
              </a:rPr>
              <a:t>Labor Markets</a:t>
            </a:r>
            <a:endParaRPr lang="en-US" sz="4000" dirty="0">
              <a:solidFill>
                <a:schemeClr val="tx1"/>
              </a:solidFill>
            </a:endParaRPr>
          </a:p>
        </p:txBody>
      </p:sp>
      <p:sp>
        <p:nvSpPr>
          <p:cNvPr id="6" name="Text Placeholder 5"/>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4" name="Slide Number Placeholder 3"/>
          <p:cNvSpPr>
            <a:spLocks noGrp="1"/>
          </p:cNvSpPr>
          <p:nvPr>
            <p:ph type="sldNum" sz="quarter" idx="12"/>
          </p:nvPr>
        </p:nvSpPr>
        <p:spPr/>
        <p:txBody>
          <a:bodyPr/>
          <a:lstStyle/>
          <a:p>
            <a:fld id="{86CE80BD-4D3B-4FF2-B2A9-D19FBDF22204}" type="slidenum">
              <a:rPr lang="en-US" smtClean="0"/>
              <a:pPr/>
              <a:t>42</a:t>
            </a:fld>
            <a:endParaRPr lang="en-US"/>
          </a:p>
        </p:txBody>
      </p:sp>
    </p:spTree>
    <p:extLst>
      <p:ext uri="{BB962C8B-B14F-4D97-AF65-F5344CB8AC3E}">
        <p14:creationId xmlns:p14="http://schemas.microsoft.com/office/powerpoint/2010/main" val="27389433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436563"/>
            <a:ext cx="8041440" cy="1011237"/>
          </a:xfrm>
        </p:spPr>
        <p:txBody>
          <a:bodyPr/>
          <a:lstStyle/>
          <a:p>
            <a:r>
              <a:rPr lang="en-US" dirty="0" smtClean="0">
                <a:solidFill>
                  <a:schemeClr val="tx1"/>
                </a:solidFill>
              </a:rPr>
              <a:t>Topics</a:t>
            </a:r>
            <a:endParaRPr lang="en-US" dirty="0">
              <a:solidFill>
                <a:schemeClr val="tx1"/>
              </a:solidFill>
            </a:endParaRPr>
          </a:p>
        </p:txBody>
      </p:sp>
      <p:sp>
        <p:nvSpPr>
          <p:cNvPr id="3" name="Content Placeholder 2"/>
          <p:cNvSpPr>
            <a:spLocks noGrp="1"/>
          </p:cNvSpPr>
          <p:nvPr>
            <p:ph idx="1"/>
          </p:nvPr>
        </p:nvSpPr>
        <p:spPr>
          <a:xfrm>
            <a:off x="838200" y="1676400"/>
            <a:ext cx="8001000" cy="4313325"/>
          </a:xfrm>
        </p:spPr>
        <p:txBody>
          <a:bodyPr>
            <a:normAutofit/>
          </a:bodyPr>
          <a:lstStyle/>
          <a:p>
            <a:pPr>
              <a:spcBef>
                <a:spcPts val="1200"/>
              </a:spcBef>
            </a:pPr>
            <a:r>
              <a:rPr lang="en-US" sz="2800" dirty="0">
                <a:solidFill>
                  <a:schemeClr val="tx1"/>
                </a:solidFill>
              </a:rPr>
              <a:t>The Demand for and Supply of Health Care Labor</a:t>
            </a:r>
          </a:p>
          <a:p>
            <a:pPr>
              <a:spcBef>
                <a:spcPts val="1200"/>
              </a:spcBef>
            </a:pPr>
            <a:r>
              <a:rPr lang="en-US" sz="2800" dirty="0">
                <a:solidFill>
                  <a:schemeClr val="tx1"/>
                </a:solidFill>
              </a:rPr>
              <a:t>Factor Productivity and Substitution Among Factors</a:t>
            </a:r>
          </a:p>
          <a:p>
            <a:pPr>
              <a:spcBef>
                <a:spcPts val="1200"/>
              </a:spcBef>
            </a:pPr>
            <a:r>
              <a:rPr lang="en-US" sz="2800" dirty="0" smtClean="0">
                <a:solidFill>
                  <a:schemeClr val="tx1"/>
                </a:solidFill>
              </a:rPr>
              <a:t>Shortages of Health Professionals</a:t>
            </a:r>
          </a:p>
          <a:p>
            <a:pPr>
              <a:spcBef>
                <a:spcPts val="1200"/>
              </a:spcBef>
            </a:pPr>
            <a:r>
              <a:rPr lang="en-US" sz="2800" dirty="0" smtClean="0">
                <a:solidFill>
                  <a:schemeClr val="tx1"/>
                </a:solidFill>
              </a:rPr>
              <a:t>Licensure </a:t>
            </a:r>
            <a:r>
              <a:rPr lang="en-US" sz="2800" dirty="0">
                <a:solidFill>
                  <a:schemeClr val="tx1"/>
                </a:solidFill>
              </a:rPr>
              <a:t>and Monopoly Rents</a:t>
            </a:r>
          </a:p>
          <a:p>
            <a:pPr>
              <a:spcBef>
                <a:spcPts val="1200"/>
              </a:spcBef>
            </a:pPr>
            <a:endParaRPr lang="en-US" sz="28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43</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551280" y="381001"/>
            <a:ext cx="8041440" cy="990600"/>
          </a:xfrm>
        </p:spPr>
        <p:txBody>
          <a:bodyPr>
            <a:normAutofit/>
          </a:bodyPr>
          <a:lstStyle/>
          <a:p>
            <a:pPr eaLnBrk="1" hangingPunct="1"/>
            <a:r>
              <a:rPr lang="en-US" dirty="0" smtClean="0"/>
              <a:t>I. Demand for and Supply of Labor</a:t>
            </a:r>
          </a:p>
        </p:txBody>
      </p:sp>
      <p:sp>
        <p:nvSpPr>
          <p:cNvPr id="20483" name="Content Placeholder 2"/>
          <p:cNvSpPr>
            <a:spLocks noGrp="1"/>
          </p:cNvSpPr>
          <p:nvPr>
            <p:ph idx="1"/>
          </p:nvPr>
        </p:nvSpPr>
        <p:spPr>
          <a:xfrm>
            <a:off x="609600" y="1447800"/>
            <a:ext cx="8077200" cy="5181600"/>
          </a:xfrm>
        </p:spPr>
        <p:txBody>
          <a:bodyPr>
            <a:normAutofit/>
          </a:bodyPr>
          <a:lstStyle/>
          <a:p>
            <a:pPr eaLnBrk="1" hangingPunct="1">
              <a:lnSpc>
                <a:spcPct val="110000"/>
              </a:lnSpc>
            </a:pPr>
            <a:r>
              <a:rPr lang="en-US" dirty="0" smtClean="0">
                <a:solidFill>
                  <a:schemeClr val="tx1"/>
                </a:solidFill>
              </a:rPr>
              <a:t>Health care labor is an important input in the production of health care.  But </a:t>
            </a:r>
            <a:r>
              <a:rPr lang="en-US" dirty="0" smtClean="0">
                <a:solidFill>
                  <a:srgbClr val="512373"/>
                </a:solidFill>
              </a:rPr>
              <a:t>how many of each labor input should the firm (e.g. hospital) demand</a:t>
            </a:r>
            <a:r>
              <a:rPr lang="en-US" dirty="0" smtClean="0">
                <a:solidFill>
                  <a:schemeClr val="tx1"/>
                </a:solidFill>
              </a:rPr>
              <a:t>?</a:t>
            </a:r>
          </a:p>
          <a:p>
            <a:pPr>
              <a:lnSpc>
                <a:spcPct val="110000"/>
              </a:lnSpc>
            </a:pPr>
            <a:r>
              <a:rPr lang="en-US" dirty="0">
                <a:solidFill>
                  <a:schemeClr val="tx1"/>
                </a:solidFill>
              </a:rPr>
              <a:t>The firm hires workers as long as </a:t>
            </a:r>
            <a:r>
              <a:rPr lang="en-US" dirty="0">
                <a:solidFill>
                  <a:srgbClr val="0000CC"/>
                </a:solidFill>
              </a:rPr>
              <a:t>the cost of the additional worker is less than what the firm is able to sell the output that the input produces </a:t>
            </a:r>
            <a:r>
              <a:rPr lang="en-US" dirty="0" smtClean="0">
                <a:solidFill>
                  <a:srgbClr val="0000CC"/>
                </a:solidFill>
              </a:rPr>
              <a:t>for.</a:t>
            </a:r>
            <a:endParaRPr lang="en-US" dirty="0">
              <a:solidFill>
                <a:srgbClr val="0000CC"/>
              </a:solidFill>
            </a:endParaRPr>
          </a:p>
          <a:p>
            <a:pPr>
              <a:lnSpc>
                <a:spcPct val="110000"/>
              </a:lnSpc>
            </a:pPr>
            <a:r>
              <a:rPr lang="en-US" dirty="0" smtClean="0">
                <a:solidFill>
                  <a:schemeClr val="tx1"/>
                </a:solidFill>
              </a:rPr>
              <a:t>Example:</a:t>
            </a:r>
          </a:p>
          <a:p>
            <a:pPr lvl="1">
              <a:lnSpc>
                <a:spcPct val="110000"/>
              </a:lnSpc>
              <a:spcBef>
                <a:spcPts val="0"/>
              </a:spcBef>
            </a:pPr>
            <a:r>
              <a:rPr lang="en-US" sz="2400" dirty="0">
                <a:solidFill>
                  <a:schemeClr val="tx1"/>
                </a:solidFill>
              </a:rPr>
              <a:t>I</a:t>
            </a:r>
            <a:r>
              <a:rPr lang="en-US" sz="2400" dirty="0" smtClean="0">
                <a:solidFill>
                  <a:schemeClr val="tx1"/>
                </a:solidFill>
              </a:rPr>
              <a:t>t </a:t>
            </a:r>
            <a:r>
              <a:rPr lang="en-US" sz="2400" dirty="0" smtClean="0">
                <a:solidFill>
                  <a:srgbClr val="0000CC"/>
                </a:solidFill>
              </a:rPr>
              <a:t>costs</a:t>
            </a:r>
            <a:r>
              <a:rPr lang="en-US" sz="2400" dirty="0" smtClean="0">
                <a:solidFill>
                  <a:schemeClr val="tx1"/>
                </a:solidFill>
              </a:rPr>
              <a:t> </a:t>
            </a:r>
            <a:r>
              <a:rPr lang="en-US" sz="2400" dirty="0">
                <a:solidFill>
                  <a:schemeClr val="tx1"/>
                </a:solidFill>
              </a:rPr>
              <a:t>the firm $100 to hire another worker (L) for a day</a:t>
            </a:r>
          </a:p>
          <a:p>
            <a:pPr lvl="1">
              <a:lnSpc>
                <a:spcPct val="110000"/>
              </a:lnSpc>
              <a:spcBef>
                <a:spcPts val="0"/>
              </a:spcBef>
            </a:pPr>
            <a:r>
              <a:rPr lang="en-US" sz="2400" dirty="0">
                <a:solidFill>
                  <a:schemeClr val="tx1"/>
                </a:solidFill>
              </a:rPr>
              <a:t>The worker produced 10 more units of </a:t>
            </a:r>
            <a:r>
              <a:rPr lang="en-US" sz="2400" dirty="0" smtClean="0">
                <a:solidFill>
                  <a:schemeClr val="tx1"/>
                </a:solidFill>
              </a:rPr>
              <a:t>output: </a:t>
            </a:r>
            <a:r>
              <a:rPr lang="en-US" sz="2400" dirty="0" smtClean="0">
                <a:solidFill>
                  <a:srgbClr val="0000CC"/>
                </a:solidFill>
              </a:rPr>
              <a:t>MP</a:t>
            </a:r>
            <a:r>
              <a:rPr lang="en-US" sz="2400" baseline="-25000" dirty="0" smtClean="0">
                <a:solidFill>
                  <a:srgbClr val="0000CC"/>
                </a:solidFill>
              </a:rPr>
              <a:t>L</a:t>
            </a:r>
            <a:r>
              <a:rPr lang="en-US" sz="2400" dirty="0" smtClean="0">
                <a:solidFill>
                  <a:srgbClr val="0000CC"/>
                </a:solidFill>
              </a:rPr>
              <a:t>= 10</a:t>
            </a:r>
          </a:p>
          <a:p>
            <a:pPr lvl="1">
              <a:lnSpc>
                <a:spcPct val="110000"/>
              </a:lnSpc>
              <a:spcBef>
                <a:spcPts val="0"/>
              </a:spcBef>
            </a:pPr>
            <a:r>
              <a:rPr lang="en-US" sz="2400" dirty="0" smtClean="0">
                <a:solidFill>
                  <a:schemeClr val="tx1"/>
                </a:solidFill>
              </a:rPr>
              <a:t>Marginal </a:t>
            </a:r>
            <a:r>
              <a:rPr lang="en-US" sz="2400" dirty="0">
                <a:solidFill>
                  <a:schemeClr val="tx1"/>
                </a:solidFill>
              </a:rPr>
              <a:t>product t</a:t>
            </a:r>
            <a:r>
              <a:rPr lang="en-US" sz="2400" dirty="0" smtClean="0">
                <a:solidFill>
                  <a:schemeClr val="tx1"/>
                </a:solidFill>
              </a:rPr>
              <a:t>he </a:t>
            </a:r>
            <a:r>
              <a:rPr lang="en-US" sz="2400" dirty="0">
                <a:solidFill>
                  <a:schemeClr val="tx1"/>
                </a:solidFill>
              </a:rPr>
              <a:t>firm was able to sell for $20 </a:t>
            </a:r>
            <a:r>
              <a:rPr lang="en-US" sz="2400" dirty="0" smtClean="0">
                <a:solidFill>
                  <a:schemeClr val="tx1"/>
                </a:solidFill>
              </a:rPr>
              <a:t>each:    </a:t>
            </a:r>
            <a:r>
              <a:rPr lang="en-US" sz="2400" dirty="0" smtClean="0">
                <a:solidFill>
                  <a:srgbClr val="0000FF"/>
                </a:solidFill>
              </a:rPr>
              <a:t>MR = $__</a:t>
            </a:r>
            <a:endParaRPr lang="en-US" sz="2400" dirty="0">
              <a:solidFill>
                <a:srgbClr val="0000FF"/>
              </a:solidFill>
            </a:endParaRPr>
          </a:p>
          <a:p>
            <a:pPr lvl="1">
              <a:lnSpc>
                <a:spcPct val="110000"/>
              </a:lnSpc>
              <a:spcBef>
                <a:spcPts val="0"/>
              </a:spcBef>
            </a:pPr>
            <a:r>
              <a:rPr lang="en-US" sz="2400" dirty="0" smtClean="0">
                <a:solidFill>
                  <a:schemeClr val="tx1"/>
                </a:solidFill>
              </a:rPr>
              <a:t>Additional profits: </a:t>
            </a:r>
            <a:r>
              <a:rPr lang="en-US" sz="2400" dirty="0" smtClean="0">
                <a:solidFill>
                  <a:srgbClr val="0000FF"/>
                </a:solidFill>
              </a:rPr>
              <a:t>________________________</a:t>
            </a:r>
            <a:r>
              <a:rPr lang="en-US" sz="2400" dirty="0" smtClean="0">
                <a:solidFill>
                  <a:schemeClr val="tx1"/>
                </a:solidFill>
              </a:rPr>
              <a:t>.</a:t>
            </a:r>
          </a:p>
        </p:txBody>
      </p:sp>
      <p:sp>
        <p:nvSpPr>
          <p:cNvPr id="4" name="Slide Number Placeholder 3"/>
          <p:cNvSpPr>
            <a:spLocks noGrp="1"/>
          </p:cNvSpPr>
          <p:nvPr>
            <p:ph type="sldNum" sz="quarter" idx="12"/>
          </p:nvPr>
        </p:nvSpPr>
        <p:spPr/>
        <p:txBody>
          <a:bodyPr/>
          <a:lstStyle/>
          <a:p>
            <a:fld id="{86CE80BD-4D3B-4FF2-B2A9-D19FBDF22204}" type="slidenum">
              <a:rPr lang="en-US" smtClean="0"/>
              <a:pPr/>
              <a:t>44</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7503568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048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9160" y="360363"/>
            <a:ext cx="8041440" cy="1316037"/>
          </a:xfrm>
        </p:spPr>
        <p:txBody>
          <a:bodyPr>
            <a:normAutofit/>
          </a:bodyPr>
          <a:lstStyle/>
          <a:p>
            <a:r>
              <a:rPr lang="en-US" dirty="0"/>
              <a:t>Demand for Labor</a:t>
            </a:r>
          </a:p>
        </p:txBody>
      </p:sp>
      <p:sp>
        <p:nvSpPr>
          <p:cNvPr id="3" name="Content Placeholder 2"/>
          <p:cNvSpPr>
            <a:spLocks noGrp="1"/>
          </p:cNvSpPr>
          <p:nvPr>
            <p:ph idx="1"/>
          </p:nvPr>
        </p:nvSpPr>
        <p:spPr>
          <a:xfrm>
            <a:off x="533400" y="1600200"/>
            <a:ext cx="8153400" cy="4953000"/>
          </a:xfrm>
        </p:spPr>
        <p:txBody>
          <a:bodyPr>
            <a:normAutofit/>
          </a:bodyPr>
          <a:lstStyle/>
          <a:p>
            <a:pPr>
              <a:spcBef>
                <a:spcPts val="1200"/>
              </a:spcBef>
            </a:pPr>
            <a:r>
              <a:rPr lang="en-US" dirty="0" smtClean="0">
                <a:solidFill>
                  <a:schemeClr val="tx1"/>
                </a:solidFill>
              </a:rPr>
              <a:t>Thus, </a:t>
            </a:r>
            <a:r>
              <a:rPr lang="en-US" dirty="0">
                <a:solidFill>
                  <a:schemeClr val="tx1"/>
                </a:solidFill>
              </a:rPr>
              <a:t>the firm’s demand for labor (or any other input) is related </a:t>
            </a:r>
            <a:r>
              <a:rPr lang="en-US" dirty="0" smtClean="0">
                <a:solidFill>
                  <a:schemeClr val="tx1"/>
                </a:solidFill>
              </a:rPr>
              <a:t>to: </a:t>
            </a:r>
            <a:endParaRPr lang="en-US" dirty="0">
              <a:solidFill>
                <a:schemeClr val="tx1"/>
              </a:solidFill>
            </a:endParaRPr>
          </a:p>
          <a:p>
            <a:pPr lvl="1">
              <a:spcBef>
                <a:spcPts val="600"/>
              </a:spcBef>
            </a:pPr>
            <a:r>
              <a:rPr lang="en-US" sz="2200" dirty="0" smtClean="0">
                <a:solidFill>
                  <a:schemeClr val="tx1"/>
                </a:solidFill>
              </a:rPr>
              <a:t>The </a:t>
            </a:r>
            <a:r>
              <a:rPr lang="en-US" sz="2200" dirty="0">
                <a:solidFill>
                  <a:schemeClr val="tx1"/>
                </a:solidFill>
              </a:rPr>
              <a:t>input’s </a:t>
            </a:r>
            <a:r>
              <a:rPr lang="en-US" sz="2200" dirty="0">
                <a:solidFill>
                  <a:srgbClr val="0000FF"/>
                </a:solidFill>
              </a:rPr>
              <a:t>marginal </a:t>
            </a:r>
            <a:r>
              <a:rPr lang="en-US" sz="2200" dirty="0" smtClean="0">
                <a:solidFill>
                  <a:srgbClr val="0000FF"/>
                </a:solidFill>
              </a:rPr>
              <a:t>product </a:t>
            </a:r>
            <a:r>
              <a:rPr lang="en-US" sz="2200" dirty="0" smtClean="0">
                <a:solidFill>
                  <a:schemeClr val="tx1"/>
                </a:solidFill>
              </a:rPr>
              <a:t>(what output the input can produce)</a:t>
            </a:r>
            <a:endParaRPr lang="en-US" sz="2200" dirty="0">
              <a:solidFill>
                <a:schemeClr val="tx1"/>
              </a:solidFill>
            </a:endParaRPr>
          </a:p>
          <a:p>
            <a:pPr lvl="1">
              <a:spcBef>
                <a:spcPts val="600"/>
              </a:spcBef>
            </a:pPr>
            <a:r>
              <a:rPr lang="en-US" sz="2200" dirty="0" smtClean="0">
                <a:solidFill>
                  <a:schemeClr val="tx1"/>
                </a:solidFill>
              </a:rPr>
              <a:t>The </a:t>
            </a:r>
            <a:r>
              <a:rPr lang="en-US" sz="2200" dirty="0">
                <a:solidFill>
                  <a:schemeClr val="tx1"/>
                </a:solidFill>
              </a:rPr>
              <a:t>output’s </a:t>
            </a:r>
            <a:r>
              <a:rPr lang="en-US" sz="2200" dirty="0">
                <a:solidFill>
                  <a:srgbClr val="0000FF"/>
                </a:solidFill>
              </a:rPr>
              <a:t>marginal revenue </a:t>
            </a:r>
            <a:r>
              <a:rPr lang="en-US" sz="2200" dirty="0" smtClean="0">
                <a:solidFill>
                  <a:schemeClr val="tx1"/>
                </a:solidFill>
              </a:rPr>
              <a:t>(what the firm can sell the additional output for on the market) </a:t>
            </a:r>
          </a:p>
          <a:p>
            <a:pPr>
              <a:spcBef>
                <a:spcPts val="1200"/>
              </a:spcBef>
            </a:pPr>
            <a:r>
              <a:rPr lang="en-US" dirty="0" smtClean="0">
                <a:solidFill>
                  <a:schemeClr val="tx1"/>
                </a:solidFill>
              </a:rPr>
              <a:t>Specifically</a:t>
            </a:r>
            <a:r>
              <a:rPr lang="en-US" dirty="0">
                <a:solidFill>
                  <a:schemeClr val="tx1"/>
                </a:solidFill>
              </a:rPr>
              <a:t>, the firm’s demand for an input is its </a:t>
            </a:r>
            <a:r>
              <a:rPr lang="en-US" dirty="0">
                <a:solidFill>
                  <a:srgbClr val="FF0000"/>
                </a:solidFill>
              </a:rPr>
              <a:t>marginal revenue product (MRP) </a:t>
            </a:r>
            <a:r>
              <a:rPr lang="en-US" dirty="0" smtClean="0">
                <a:solidFill>
                  <a:srgbClr val="FF0000"/>
                </a:solidFill>
              </a:rPr>
              <a:t>curve</a:t>
            </a:r>
            <a:r>
              <a:rPr lang="en-US" dirty="0" smtClean="0">
                <a:solidFill>
                  <a:schemeClr val="tx1"/>
                </a:solidFill>
              </a:rPr>
              <a:t>, </a:t>
            </a:r>
            <a:r>
              <a:rPr lang="en-US" dirty="0" smtClean="0">
                <a:solidFill>
                  <a:srgbClr val="0000FF"/>
                </a:solidFill>
              </a:rPr>
              <a:t>where </a:t>
            </a:r>
            <a:r>
              <a:rPr lang="en-US" dirty="0">
                <a:solidFill>
                  <a:srgbClr val="0000FF"/>
                </a:solidFill>
              </a:rPr>
              <a:t>MRP is the additional revenue that results from employing one additional worker</a:t>
            </a:r>
            <a:r>
              <a:rPr lang="en-US" dirty="0" smtClean="0">
                <a:solidFill>
                  <a:schemeClr val="tx1"/>
                </a:solidFill>
              </a:rPr>
              <a:t>.</a:t>
            </a:r>
          </a:p>
          <a:p>
            <a:pPr marL="0" indent="0">
              <a:spcBef>
                <a:spcPts val="1200"/>
              </a:spcBef>
              <a:buNone/>
            </a:pPr>
            <a:r>
              <a:rPr lang="en-US" dirty="0">
                <a:solidFill>
                  <a:schemeClr val="tx1"/>
                </a:solidFill>
              </a:rPr>
              <a:t>	</a:t>
            </a:r>
            <a:r>
              <a:rPr lang="en-US" dirty="0" smtClean="0">
                <a:solidFill>
                  <a:schemeClr val="tx1"/>
                </a:solidFill>
              </a:rPr>
              <a:t>		</a:t>
            </a:r>
            <a:r>
              <a:rPr lang="en-US" dirty="0" smtClean="0">
                <a:solidFill>
                  <a:srgbClr val="FF0000"/>
                </a:solidFill>
              </a:rPr>
              <a:t>MRP </a:t>
            </a:r>
            <a:r>
              <a:rPr lang="en-US" dirty="0">
                <a:solidFill>
                  <a:srgbClr val="FF0000"/>
                </a:solidFill>
              </a:rPr>
              <a:t>= </a:t>
            </a:r>
            <a:r>
              <a:rPr lang="en-US" dirty="0" smtClean="0">
                <a:solidFill>
                  <a:srgbClr val="FF0000"/>
                </a:solidFill>
              </a:rPr>
              <a:t>MP</a:t>
            </a:r>
            <a:r>
              <a:rPr lang="en-US" baseline="-25000" dirty="0" smtClean="0">
                <a:solidFill>
                  <a:srgbClr val="FF0000"/>
                </a:solidFill>
              </a:rPr>
              <a:t>L</a:t>
            </a:r>
            <a:r>
              <a:rPr lang="en-US" dirty="0" smtClean="0">
                <a:solidFill>
                  <a:srgbClr val="FF0000"/>
                </a:solidFill>
              </a:rPr>
              <a:t>*MR</a:t>
            </a:r>
            <a:endParaRPr lang="en-US" baseline="-25000" dirty="0">
              <a:solidFill>
                <a:srgbClr val="FF0000"/>
              </a:solidFill>
            </a:endParaRPr>
          </a:p>
          <a:p>
            <a:pPr>
              <a:spcBef>
                <a:spcPts val="1800"/>
              </a:spcBef>
            </a:pPr>
            <a:r>
              <a:rPr lang="en-US" dirty="0" smtClean="0">
                <a:solidFill>
                  <a:schemeClr val="tx1"/>
                </a:solidFill>
              </a:rPr>
              <a:t>It </a:t>
            </a:r>
            <a:r>
              <a:rPr lang="en-US" dirty="0">
                <a:solidFill>
                  <a:schemeClr val="tx1"/>
                </a:solidFill>
              </a:rPr>
              <a:t>is assumed that the </a:t>
            </a:r>
            <a:r>
              <a:rPr lang="en-US" dirty="0" smtClean="0">
                <a:solidFill>
                  <a:schemeClr val="tx1"/>
                </a:solidFill>
              </a:rPr>
              <a:t>MP</a:t>
            </a:r>
            <a:r>
              <a:rPr lang="en-US" baseline="-25000" dirty="0" smtClean="0">
                <a:solidFill>
                  <a:schemeClr val="tx1"/>
                </a:solidFill>
              </a:rPr>
              <a:t>L</a:t>
            </a:r>
            <a:r>
              <a:rPr lang="en-US" dirty="0" smtClean="0">
                <a:solidFill>
                  <a:schemeClr val="tx1"/>
                </a:solidFill>
              </a:rPr>
              <a:t> </a:t>
            </a:r>
            <a:r>
              <a:rPr lang="en-US" dirty="0">
                <a:solidFill>
                  <a:schemeClr val="tx1"/>
                </a:solidFill>
              </a:rPr>
              <a:t>is decreasing with labor, so the </a:t>
            </a:r>
            <a:r>
              <a:rPr lang="en-US" dirty="0">
                <a:solidFill>
                  <a:srgbClr val="0000FF"/>
                </a:solidFill>
              </a:rPr>
              <a:t>MRP curve is also decreasing with </a:t>
            </a:r>
            <a:r>
              <a:rPr lang="en-US" dirty="0" smtClean="0">
                <a:solidFill>
                  <a:srgbClr val="0000FF"/>
                </a:solidFill>
              </a:rPr>
              <a:t>labor</a:t>
            </a:r>
            <a:r>
              <a:rPr lang="en-US" dirty="0" smtClean="0">
                <a:solidFill>
                  <a:schemeClr val="tx1"/>
                </a:solidFill>
              </a:rPr>
              <a:t>.</a:t>
            </a:r>
            <a:endParaRPr lang="en-US"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45</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429587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a:xfrm>
            <a:off x="457200" y="685800"/>
            <a:ext cx="8229600" cy="990600"/>
          </a:xfrm>
        </p:spPr>
        <p:txBody>
          <a:bodyPr>
            <a:normAutofit fontScale="90000"/>
          </a:bodyPr>
          <a:lstStyle/>
          <a:p>
            <a:r>
              <a:rPr lang="en-US" sz="4000" dirty="0">
                <a:solidFill>
                  <a:schemeClr val="tx1"/>
                </a:solidFill>
              </a:rPr>
              <a:t>The Firm’s </a:t>
            </a:r>
            <a:r>
              <a:rPr lang="en-US" sz="4000" dirty="0">
                <a:solidFill>
                  <a:srgbClr val="0000CC"/>
                </a:solidFill>
              </a:rPr>
              <a:t>Marginal Revenue Product </a:t>
            </a:r>
            <a:r>
              <a:rPr lang="en-US" sz="4000" dirty="0" smtClean="0">
                <a:solidFill>
                  <a:srgbClr val="0000CC"/>
                </a:solidFill>
              </a:rPr>
              <a:t> (MRP) </a:t>
            </a:r>
            <a:r>
              <a:rPr lang="en-US" sz="4000" dirty="0" smtClean="0">
                <a:solidFill>
                  <a:schemeClr val="tx1"/>
                </a:solidFill>
              </a:rPr>
              <a:t>Curve </a:t>
            </a:r>
            <a:r>
              <a:rPr lang="en-US" sz="4000" dirty="0">
                <a:solidFill>
                  <a:schemeClr val="tx1"/>
                </a:solidFill>
              </a:rPr>
              <a:t>for Labor</a:t>
            </a:r>
          </a:p>
        </p:txBody>
      </p:sp>
      <p:sp>
        <p:nvSpPr>
          <p:cNvPr id="153603" name="Line 3"/>
          <p:cNvSpPr>
            <a:spLocks noChangeShapeType="1"/>
          </p:cNvSpPr>
          <p:nvPr/>
        </p:nvSpPr>
        <p:spPr bwMode="auto">
          <a:xfrm>
            <a:off x="1981200" y="2133600"/>
            <a:ext cx="0" cy="3657600"/>
          </a:xfrm>
          <a:prstGeom prst="line">
            <a:avLst/>
          </a:prstGeom>
          <a:noFill/>
          <a:ln w="9525">
            <a:solidFill>
              <a:schemeClr val="tx1"/>
            </a:solidFill>
            <a:round/>
            <a:headEnd/>
            <a:tailEnd/>
          </a:ln>
          <a:effectLst/>
        </p:spPr>
        <p:txBody>
          <a:bodyPr/>
          <a:lstStyle/>
          <a:p>
            <a:endParaRPr lang="en-US"/>
          </a:p>
        </p:txBody>
      </p:sp>
      <p:sp>
        <p:nvSpPr>
          <p:cNvPr id="153604" name="Line 4"/>
          <p:cNvSpPr>
            <a:spLocks noChangeShapeType="1"/>
          </p:cNvSpPr>
          <p:nvPr/>
        </p:nvSpPr>
        <p:spPr bwMode="auto">
          <a:xfrm>
            <a:off x="1981200" y="5791200"/>
            <a:ext cx="5562600" cy="0"/>
          </a:xfrm>
          <a:prstGeom prst="line">
            <a:avLst/>
          </a:prstGeom>
          <a:noFill/>
          <a:ln w="9525">
            <a:solidFill>
              <a:schemeClr val="tx1"/>
            </a:solidFill>
            <a:round/>
            <a:headEnd/>
            <a:tailEnd/>
          </a:ln>
          <a:effectLst/>
        </p:spPr>
        <p:txBody>
          <a:bodyPr/>
          <a:lstStyle/>
          <a:p>
            <a:endParaRPr lang="en-US"/>
          </a:p>
        </p:txBody>
      </p:sp>
      <p:sp>
        <p:nvSpPr>
          <p:cNvPr id="153605" name="Line 5"/>
          <p:cNvSpPr>
            <a:spLocks noChangeShapeType="1"/>
          </p:cNvSpPr>
          <p:nvPr/>
        </p:nvSpPr>
        <p:spPr bwMode="auto">
          <a:xfrm>
            <a:off x="2362200" y="2438400"/>
            <a:ext cx="4724400" cy="2895600"/>
          </a:xfrm>
          <a:prstGeom prst="line">
            <a:avLst/>
          </a:prstGeom>
          <a:noFill/>
          <a:ln w="28575">
            <a:solidFill>
              <a:srgbClr val="0000CC"/>
            </a:solidFill>
            <a:round/>
            <a:headEnd/>
            <a:tailEnd/>
          </a:ln>
          <a:effectLst/>
        </p:spPr>
        <p:txBody>
          <a:bodyPr/>
          <a:lstStyle/>
          <a:p>
            <a:endParaRPr lang="en-US"/>
          </a:p>
        </p:txBody>
      </p:sp>
      <p:sp>
        <p:nvSpPr>
          <p:cNvPr id="153606" name="Text Box 6"/>
          <p:cNvSpPr txBox="1">
            <a:spLocks noChangeArrowheads="1"/>
          </p:cNvSpPr>
          <p:nvPr/>
        </p:nvSpPr>
        <p:spPr bwMode="auto">
          <a:xfrm>
            <a:off x="7086600" y="5003800"/>
            <a:ext cx="676275" cy="396875"/>
          </a:xfrm>
          <a:prstGeom prst="rect">
            <a:avLst/>
          </a:prstGeom>
          <a:noFill/>
          <a:ln w="9525">
            <a:noFill/>
            <a:miter lim="800000"/>
            <a:headEnd/>
            <a:tailEnd/>
          </a:ln>
          <a:effectLst/>
        </p:spPr>
        <p:txBody>
          <a:bodyPr wrap="none">
            <a:spAutoFit/>
          </a:bodyPr>
          <a:lstStyle/>
          <a:p>
            <a:r>
              <a:rPr lang="en-US" sz="2000" dirty="0"/>
              <a:t>MRP</a:t>
            </a:r>
          </a:p>
        </p:txBody>
      </p:sp>
      <p:sp>
        <p:nvSpPr>
          <p:cNvPr id="153607" name="Text Box 7"/>
          <p:cNvSpPr txBox="1">
            <a:spLocks noChangeArrowheads="1"/>
          </p:cNvSpPr>
          <p:nvPr/>
        </p:nvSpPr>
        <p:spPr bwMode="auto">
          <a:xfrm>
            <a:off x="1203325" y="1987550"/>
            <a:ext cx="930275" cy="707886"/>
          </a:xfrm>
          <a:prstGeom prst="rect">
            <a:avLst/>
          </a:prstGeom>
          <a:noFill/>
          <a:ln w="9525">
            <a:noFill/>
            <a:miter lim="800000"/>
            <a:headEnd/>
            <a:tailEnd/>
          </a:ln>
          <a:effectLst/>
        </p:spPr>
        <p:txBody>
          <a:bodyPr wrap="square">
            <a:spAutoFit/>
          </a:bodyPr>
          <a:lstStyle/>
          <a:p>
            <a:r>
              <a:rPr lang="en-US" sz="2000" dirty="0" smtClean="0"/>
              <a:t>Wage</a:t>
            </a:r>
          </a:p>
          <a:p>
            <a:r>
              <a:rPr lang="en-US" sz="2000" dirty="0" smtClean="0"/>
              <a:t>($/N)</a:t>
            </a:r>
            <a:endParaRPr lang="en-US" sz="2000" dirty="0"/>
          </a:p>
        </p:txBody>
      </p:sp>
      <p:sp>
        <p:nvSpPr>
          <p:cNvPr id="153608" name="Text Box 8"/>
          <p:cNvSpPr txBox="1">
            <a:spLocks noChangeArrowheads="1"/>
          </p:cNvSpPr>
          <p:nvPr/>
        </p:nvSpPr>
        <p:spPr bwMode="auto">
          <a:xfrm>
            <a:off x="7239000" y="571500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9" name="Slide Number Placeholder 8"/>
          <p:cNvSpPr>
            <a:spLocks noGrp="1"/>
          </p:cNvSpPr>
          <p:nvPr>
            <p:ph type="sldNum" sz="quarter" idx="12"/>
          </p:nvPr>
        </p:nvSpPr>
        <p:spPr/>
        <p:txBody>
          <a:bodyPr/>
          <a:lstStyle/>
          <a:p>
            <a:fld id="{86CE80BD-4D3B-4FF2-B2A9-D19FBDF22204}" type="slidenum">
              <a:rPr lang="en-US" smtClean="0"/>
              <a:pPr/>
              <a:t>46</a:t>
            </a:fld>
            <a:endParaRPr lang="en-US"/>
          </a:p>
        </p:txBody>
      </p:sp>
      <p:sp>
        <p:nvSpPr>
          <p:cNvPr id="10" name="Footer Placeholder 9"/>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32770231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533400" y="228600"/>
            <a:ext cx="8041440" cy="1442674"/>
          </a:xfrm>
        </p:spPr>
        <p:txBody>
          <a:bodyPr/>
          <a:lstStyle/>
          <a:p>
            <a:r>
              <a:rPr lang="en-US" sz="4000" dirty="0" smtClean="0"/>
              <a:t>MRP as </a:t>
            </a:r>
            <a:r>
              <a:rPr lang="en-US" sz="4000" dirty="0"/>
              <a:t>the </a:t>
            </a:r>
            <a:r>
              <a:rPr lang="en-US" sz="4000" dirty="0" smtClean="0"/>
              <a:t>Firm’s </a:t>
            </a:r>
            <a:r>
              <a:rPr lang="en-US" sz="4000" dirty="0"/>
              <a:t>Demand for </a:t>
            </a:r>
            <a:r>
              <a:rPr lang="en-US" sz="4000" dirty="0" smtClean="0"/>
              <a:t>Labor</a:t>
            </a:r>
            <a:endParaRPr lang="en-US" sz="4000" dirty="0"/>
          </a:p>
        </p:txBody>
      </p:sp>
      <p:sp>
        <p:nvSpPr>
          <p:cNvPr id="154627" name="Rectangle 3"/>
          <p:cNvSpPr>
            <a:spLocks noGrp="1" noChangeArrowheads="1"/>
          </p:cNvSpPr>
          <p:nvPr>
            <p:ph type="body" idx="1"/>
          </p:nvPr>
        </p:nvSpPr>
        <p:spPr>
          <a:xfrm>
            <a:off x="685800" y="1524000"/>
            <a:ext cx="7772400" cy="4800600"/>
          </a:xfrm>
        </p:spPr>
        <p:txBody>
          <a:bodyPr>
            <a:normAutofit/>
          </a:bodyPr>
          <a:lstStyle/>
          <a:p>
            <a:pPr>
              <a:spcBef>
                <a:spcPts val="1200"/>
              </a:spcBef>
            </a:pPr>
            <a:r>
              <a:rPr lang="en-US" sz="2400" dirty="0" smtClean="0">
                <a:solidFill>
                  <a:schemeClr val="tx1"/>
                </a:solidFill>
              </a:rPr>
              <a:t>The </a:t>
            </a:r>
            <a:r>
              <a:rPr lang="en-US" sz="2400" dirty="0">
                <a:solidFill>
                  <a:srgbClr val="0000FF"/>
                </a:solidFill>
              </a:rPr>
              <a:t>firm’s demand for labor </a:t>
            </a:r>
            <a:r>
              <a:rPr lang="en-US" sz="2400" dirty="0">
                <a:solidFill>
                  <a:schemeClr val="tx1"/>
                </a:solidFill>
              </a:rPr>
              <a:t>is the relationship between the </a:t>
            </a:r>
            <a:r>
              <a:rPr lang="en-US" sz="2400" dirty="0">
                <a:solidFill>
                  <a:srgbClr val="0000FF"/>
                </a:solidFill>
              </a:rPr>
              <a:t>wage rate </a:t>
            </a:r>
            <a:r>
              <a:rPr lang="en-US" sz="2400" dirty="0">
                <a:solidFill>
                  <a:schemeClr val="tx1"/>
                </a:solidFill>
              </a:rPr>
              <a:t>and the </a:t>
            </a:r>
            <a:r>
              <a:rPr lang="en-US" sz="2400" dirty="0">
                <a:solidFill>
                  <a:srgbClr val="0000FF"/>
                </a:solidFill>
              </a:rPr>
              <a:t>quantity of labor </a:t>
            </a:r>
            <a:r>
              <a:rPr lang="en-US" sz="2400" dirty="0" smtClean="0">
                <a:solidFill>
                  <a:srgbClr val="0000FF"/>
                </a:solidFill>
              </a:rPr>
              <a:t>demanded.</a:t>
            </a:r>
            <a:endParaRPr lang="en-US" sz="2400" dirty="0">
              <a:solidFill>
                <a:srgbClr val="0000FF"/>
              </a:solidFill>
            </a:endParaRPr>
          </a:p>
          <a:p>
            <a:pPr>
              <a:spcBef>
                <a:spcPts val="1200"/>
              </a:spcBef>
            </a:pPr>
            <a:r>
              <a:rPr lang="en-US" sz="2400" dirty="0">
                <a:solidFill>
                  <a:schemeClr val="tx1"/>
                </a:solidFill>
              </a:rPr>
              <a:t>The </a:t>
            </a:r>
            <a:r>
              <a:rPr lang="en-US" sz="2400" dirty="0">
                <a:solidFill>
                  <a:srgbClr val="0000CC"/>
                </a:solidFill>
              </a:rPr>
              <a:t>wage rate </a:t>
            </a:r>
            <a:r>
              <a:rPr lang="en-US" sz="2400" dirty="0">
                <a:solidFill>
                  <a:schemeClr val="tx1"/>
                </a:solidFill>
              </a:rPr>
              <a:t>represents the </a:t>
            </a:r>
            <a:r>
              <a:rPr lang="en-US" sz="2400" dirty="0">
                <a:solidFill>
                  <a:srgbClr val="0000CC"/>
                </a:solidFill>
              </a:rPr>
              <a:t>cost to the firm of purchasing a unit of </a:t>
            </a:r>
            <a:r>
              <a:rPr lang="en-US" sz="2400" dirty="0" smtClean="0">
                <a:solidFill>
                  <a:srgbClr val="0000CC"/>
                </a:solidFill>
              </a:rPr>
              <a:t>labor</a:t>
            </a:r>
            <a:r>
              <a:rPr lang="en-US" sz="2400" dirty="0" smtClean="0">
                <a:solidFill>
                  <a:schemeClr val="tx1"/>
                </a:solidFill>
              </a:rPr>
              <a:t>.</a:t>
            </a:r>
            <a:endParaRPr lang="en-US" sz="2400" dirty="0">
              <a:solidFill>
                <a:schemeClr val="tx1"/>
              </a:solidFill>
            </a:endParaRPr>
          </a:p>
          <a:p>
            <a:pPr>
              <a:spcBef>
                <a:spcPts val="1200"/>
              </a:spcBef>
            </a:pPr>
            <a:r>
              <a:rPr lang="en-US" sz="2400" dirty="0">
                <a:solidFill>
                  <a:schemeClr val="tx1"/>
                </a:solidFill>
              </a:rPr>
              <a:t>As long as the wage rate is less than the MRP, the firm will continue to hire </a:t>
            </a:r>
            <a:r>
              <a:rPr lang="en-US" sz="2400" dirty="0" smtClean="0">
                <a:solidFill>
                  <a:schemeClr val="tx1"/>
                </a:solidFill>
              </a:rPr>
              <a:t>workers.</a:t>
            </a:r>
          </a:p>
          <a:p>
            <a:pPr>
              <a:spcBef>
                <a:spcPts val="1200"/>
              </a:spcBef>
            </a:pPr>
            <a:r>
              <a:rPr lang="en-US" dirty="0" smtClean="0">
                <a:solidFill>
                  <a:schemeClr val="tx1"/>
                </a:solidFill>
              </a:rPr>
              <a:t>The </a:t>
            </a:r>
            <a:r>
              <a:rPr lang="en-US" dirty="0" smtClean="0">
                <a:solidFill>
                  <a:srgbClr val="0000FF"/>
                </a:solidFill>
              </a:rPr>
              <a:t>firm will </a:t>
            </a:r>
            <a:r>
              <a:rPr lang="en-US" dirty="0">
                <a:solidFill>
                  <a:srgbClr val="0000FF"/>
                </a:solidFill>
              </a:rPr>
              <a:t>hire workers up to</a:t>
            </a:r>
            <a:r>
              <a:rPr lang="en-US" dirty="0">
                <a:solidFill>
                  <a:schemeClr val="tx1"/>
                </a:solidFill>
              </a:rPr>
              <a:t> the point </a:t>
            </a:r>
            <a:r>
              <a:rPr lang="en-US" dirty="0" smtClean="0">
                <a:solidFill>
                  <a:schemeClr val="tx1"/>
                </a:solidFill>
              </a:rPr>
              <a:t>where:</a:t>
            </a:r>
          </a:p>
          <a:p>
            <a:pPr marL="0" indent="0">
              <a:spcBef>
                <a:spcPts val="1200"/>
              </a:spcBef>
              <a:buNone/>
            </a:pPr>
            <a:r>
              <a:rPr lang="en-US" dirty="0">
                <a:solidFill>
                  <a:schemeClr val="tx1"/>
                </a:solidFill>
              </a:rPr>
              <a:t>	</a:t>
            </a:r>
            <a:r>
              <a:rPr lang="en-US" dirty="0" smtClean="0">
                <a:solidFill>
                  <a:schemeClr val="tx1"/>
                </a:solidFill>
              </a:rPr>
              <a:t>     </a:t>
            </a:r>
            <a:r>
              <a:rPr lang="en-US" dirty="0" smtClean="0">
                <a:solidFill>
                  <a:srgbClr val="FF0000"/>
                </a:solidFill>
              </a:rPr>
              <a:t> </a:t>
            </a:r>
            <a:r>
              <a:rPr lang="en-US" dirty="0">
                <a:solidFill>
                  <a:srgbClr val="FF0000"/>
                </a:solidFill>
              </a:rPr>
              <a:t>MRP = w</a:t>
            </a:r>
            <a:r>
              <a:rPr lang="en-US" dirty="0" smtClean="0">
                <a:solidFill>
                  <a:srgbClr val="FF0000"/>
                </a:solidFill>
              </a:rPr>
              <a:t>.</a:t>
            </a:r>
            <a:endParaRPr lang="en-US" sz="2400" dirty="0">
              <a:solidFill>
                <a:srgbClr val="FF0000"/>
              </a:solidFill>
            </a:endParaRPr>
          </a:p>
          <a:p>
            <a:pPr>
              <a:spcBef>
                <a:spcPts val="1200"/>
              </a:spcBef>
            </a:pPr>
            <a:r>
              <a:rPr lang="en-US" sz="2400" dirty="0">
                <a:solidFill>
                  <a:schemeClr val="tx1"/>
                </a:solidFill>
              </a:rPr>
              <a:t>The relationship between wages and quantity of labor is therefore the MRP </a:t>
            </a:r>
            <a:r>
              <a:rPr lang="en-US" sz="2400" dirty="0" smtClean="0">
                <a:solidFill>
                  <a:schemeClr val="tx1"/>
                </a:solidFill>
              </a:rPr>
              <a:t>curve.</a:t>
            </a: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47</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406598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4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46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4627">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462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46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551280" y="436563"/>
            <a:ext cx="8041440" cy="1239837"/>
          </a:xfrm>
        </p:spPr>
        <p:txBody>
          <a:bodyPr/>
          <a:lstStyle/>
          <a:p>
            <a:r>
              <a:rPr lang="en-US" sz="4000" dirty="0"/>
              <a:t>Firm Demand for Labor</a:t>
            </a:r>
          </a:p>
        </p:txBody>
      </p:sp>
      <p:sp>
        <p:nvSpPr>
          <p:cNvPr id="152579" name="Line 3"/>
          <p:cNvSpPr>
            <a:spLocks noChangeShapeType="1"/>
          </p:cNvSpPr>
          <p:nvPr/>
        </p:nvSpPr>
        <p:spPr bwMode="auto">
          <a:xfrm>
            <a:off x="1981200" y="2133600"/>
            <a:ext cx="0" cy="3657600"/>
          </a:xfrm>
          <a:prstGeom prst="line">
            <a:avLst/>
          </a:prstGeom>
          <a:noFill/>
          <a:ln w="9525">
            <a:solidFill>
              <a:schemeClr val="tx1"/>
            </a:solidFill>
            <a:round/>
            <a:headEnd/>
            <a:tailEnd/>
          </a:ln>
          <a:effectLst/>
        </p:spPr>
        <p:txBody>
          <a:bodyPr/>
          <a:lstStyle/>
          <a:p>
            <a:endParaRPr lang="en-US"/>
          </a:p>
        </p:txBody>
      </p:sp>
      <p:sp>
        <p:nvSpPr>
          <p:cNvPr id="152580" name="Line 4"/>
          <p:cNvSpPr>
            <a:spLocks noChangeShapeType="1"/>
          </p:cNvSpPr>
          <p:nvPr/>
        </p:nvSpPr>
        <p:spPr bwMode="auto">
          <a:xfrm>
            <a:off x="1981200" y="5791200"/>
            <a:ext cx="5562600" cy="0"/>
          </a:xfrm>
          <a:prstGeom prst="line">
            <a:avLst/>
          </a:prstGeom>
          <a:noFill/>
          <a:ln w="9525">
            <a:solidFill>
              <a:schemeClr val="tx1"/>
            </a:solidFill>
            <a:round/>
            <a:headEnd/>
            <a:tailEnd/>
          </a:ln>
          <a:effectLst/>
        </p:spPr>
        <p:txBody>
          <a:bodyPr/>
          <a:lstStyle/>
          <a:p>
            <a:endParaRPr lang="en-US"/>
          </a:p>
        </p:txBody>
      </p:sp>
      <p:sp>
        <p:nvSpPr>
          <p:cNvPr id="152581" name="Line 5"/>
          <p:cNvSpPr>
            <a:spLocks noChangeShapeType="1"/>
          </p:cNvSpPr>
          <p:nvPr/>
        </p:nvSpPr>
        <p:spPr bwMode="auto">
          <a:xfrm>
            <a:off x="2362200" y="2438400"/>
            <a:ext cx="4724400" cy="2895600"/>
          </a:xfrm>
          <a:prstGeom prst="line">
            <a:avLst/>
          </a:prstGeom>
          <a:noFill/>
          <a:ln w="28575">
            <a:solidFill>
              <a:srgbClr val="0000CC"/>
            </a:solidFill>
            <a:round/>
            <a:headEnd/>
            <a:tailEnd/>
          </a:ln>
          <a:effectLst/>
        </p:spPr>
        <p:txBody>
          <a:bodyPr/>
          <a:lstStyle/>
          <a:p>
            <a:endParaRPr lang="en-US"/>
          </a:p>
        </p:txBody>
      </p:sp>
      <p:sp>
        <p:nvSpPr>
          <p:cNvPr id="152583" name="Text Box 7"/>
          <p:cNvSpPr txBox="1">
            <a:spLocks noChangeArrowheads="1"/>
          </p:cNvSpPr>
          <p:nvPr/>
        </p:nvSpPr>
        <p:spPr bwMode="auto">
          <a:xfrm>
            <a:off x="1282700" y="1828800"/>
            <a:ext cx="785728" cy="707886"/>
          </a:xfrm>
          <a:prstGeom prst="rect">
            <a:avLst/>
          </a:prstGeom>
          <a:noFill/>
          <a:ln w="9525">
            <a:noFill/>
            <a:miter lim="800000"/>
            <a:headEnd/>
            <a:tailEnd/>
          </a:ln>
          <a:effectLst/>
        </p:spPr>
        <p:txBody>
          <a:bodyPr wrap="none">
            <a:spAutoFit/>
          </a:bodyPr>
          <a:lstStyle/>
          <a:p>
            <a:r>
              <a:rPr lang="en-US" sz="2000" dirty="0" smtClean="0"/>
              <a:t>Wage</a:t>
            </a:r>
          </a:p>
          <a:p>
            <a:r>
              <a:rPr lang="en-US" sz="2000" dirty="0" smtClean="0"/>
              <a:t>($/L)</a:t>
            </a:r>
            <a:endParaRPr lang="en-US" sz="2000" dirty="0"/>
          </a:p>
        </p:txBody>
      </p:sp>
      <p:sp>
        <p:nvSpPr>
          <p:cNvPr id="152584" name="Text Box 8"/>
          <p:cNvSpPr txBox="1">
            <a:spLocks noChangeArrowheads="1"/>
          </p:cNvSpPr>
          <p:nvPr/>
        </p:nvSpPr>
        <p:spPr bwMode="auto">
          <a:xfrm>
            <a:off x="6781800" y="571500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52585" name="Text Box 9"/>
          <p:cNvSpPr txBox="1">
            <a:spLocks noChangeArrowheads="1"/>
          </p:cNvSpPr>
          <p:nvPr/>
        </p:nvSpPr>
        <p:spPr bwMode="auto">
          <a:xfrm>
            <a:off x="1431925" y="3054350"/>
            <a:ext cx="463550" cy="1098550"/>
          </a:xfrm>
          <a:prstGeom prst="rect">
            <a:avLst/>
          </a:prstGeom>
          <a:noFill/>
          <a:ln w="9525">
            <a:noFill/>
            <a:miter lim="800000"/>
            <a:headEnd/>
            <a:tailEnd/>
          </a:ln>
          <a:effectLst/>
        </p:spPr>
        <p:txBody>
          <a:bodyPr wrap="none">
            <a:spAutoFit/>
          </a:bodyPr>
          <a:lstStyle/>
          <a:p>
            <a:r>
              <a:rPr lang="en-US" sz="2000" dirty="0"/>
              <a:t>w</a:t>
            </a:r>
            <a:r>
              <a:rPr lang="en-US" sz="2000" baseline="-25000" dirty="0"/>
              <a:t>1</a:t>
            </a:r>
          </a:p>
          <a:p>
            <a:endParaRPr lang="en-US" sz="2000" baseline="-25000" dirty="0"/>
          </a:p>
          <a:p>
            <a:endParaRPr lang="en-US" sz="2000" baseline="-25000" dirty="0"/>
          </a:p>
          <a:p>
            <a:r>
              <a:rPr lang="en-US" sz="2000" dirty="0"/>
              <a:t>w</a:t>
            </a:r>
            <a:r>
              <a:rPr lang="en-US" sz="2000" baseline="-25000" dirty="0"/>
              <a:t>2</a:t>
            </a:r>
            <a:endParaRPr lang="en-US" sz="2000" dirty="0"/>
          </a:p>
        </p:txBody>
      </p:sp>
      <p:sp>
        <p:nvSpPr>
          <p:cNvPr id="152586" name="Line 10"/>
          <p:cNvSpPr>
            <a:spLocks noChangeShapeType="1"/>
          </p:cNvSpPr>
          <p:nvPr/>
        </p:nvSpPr>
        <p:spPr bwMode="auto">
          <a:xfrm>
            <a:off x="1981199" y="3200400"/>
            <a:ext cx="3485773" cy="0"/>
          </a:xfrm>
          <a:prstGeom prst="line">
            <a:avLst/>
          </a:prstGeom>
          <a:noFill/>
          <a:ln w="9525">
            <a:solidFill>
              <a:schemeClr val="tx1"/>
            </a:solidFill>
            <a:prstDash val="dash"/>
            <a:round/>
            <a:headEnd/>
            <a:tailEnd/>
          </a:ln>
          <a:effectLst/>
        </p:spPr>
        <p:txBody>
          <a:bodyPr/>
          <a:lstStyle/>
          <a:p>
            <a:endParaRPr lang="en-US"/>
          </a:p>
        </p:txBody>
      </p:sp>
      <p:sp>
        <p:nvSpPr>
          <p:cNvPr id="152589" name="Oval 13"/>
          <p:cNvSpPr>
            <a:spLocks noChangeArrowheads="1"/>
          </p:cNvSpPr>
          <p:nvPr/>
        </p:nvSpPr>
        <p:spPr bwMode="auto">
          <a:xfrm>
            <a:off x="1933575" y="31527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2590" name="Oval 14"/>
          <p:cNvSpPr>
            <a:spLocks noChangeArrowheads="1"/>
          </p:cNvSpPr>
          <p:nvPr/>
        </p:nvSpPr>
        <p:spPr bwMode="auto">
          <a:xfrm>
            <a:off x="3548063" y="31527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2593" name="Line 17"/>
          <p:cNvSpPr>
            <a:spLocks noChangeShapeType="1"/>
          </p:cNvSpPr>
          <p:nvPr/>
        </p:nvSpPr>
        <p:spPr bwMode="auto">
          <a:xfrm>
            <a:off x="1981200" y="4038600"/>
            <a:ext cx="3485772" cy="0"/>
          </a:xfrm>
          <a:prstGeom prst="line">
            <a:avLst/>
          </a:prstGeom>
          <a:noFill/>
          <a:ln w="9525">
            <a:solidFill>
              <a:schemeClr val="tx1"/>
            </a:solidFill>
            <a:prstDash val="dash"/>
            <a:round/>
            <a:headEnd/>
            <a:tailEnd/>
          </a:ln>
          <a:effectLst/>
        </p:spPr>
        <p:txBody>
          <a:bodyPr/>
          <a:lstStyle/>
          <a:p>
            <a:endParaRPr lang="en-US"/>
          </a:p>
        </p:txBody>
      </p:sp>
      <p:sp>
        <p:nvSpPr>
          <p:cNvPr id="152596" name="Oval 20"/>
          <p:cNvSpPr>
            <a:spLocks noChangeArrowheads="1"/>
          </p:cNvSpPr>
          <p:nvPr/>
        </p:nvSpPr>
        <p:spPr bwMode="auto">
          <a:xfrm>
            <a:off x="1938338" y="39957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52597" name="Oval 21"/>
          <p:cNvSpPr>
            <a:spLocks noChangeArrowheads="1"/>
          </p:cNvSpPr>
          <p:nvPr/>
        </p:nvSpPr>
        <p:spPr bwMode="auto">
          <a:xfrm>
            <a:off x="4848225" y="397668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 name="Slide Number Placeholder 21"/>
          <p:cNvSpPr>
            <a:spLocks noGrp="1"/>
          </p:cNvSpPr>
          <p:nvPr>
            <p:ph type="sldNum" sz="quarter" idx="12"/>
          </p:nvPr>
        </p:nvSpPr>
        <p:spPr/>
        <p:txBody>
          <a:bodyPr/>
          <a:lstStyle/>
          <a:p>
            <a:fld id="{86CE80BD-4D3B-4FF2-B2A9-D19FBDF22204}" type="slidenum">
              <a:rPr lang="en-US" smtClean="0"/>
              <a:pPr/>
              <a:t>48</a:t>
            </a:fld>
            <a:endParaRPr lang="en-US"/>
          </a:p>
        </p:txBody>
      </p:sp>
      <p:sp>
        <p:nvSpPr>
          <p:cNvPr id="23" name="Footer Placeholder 22"/>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830068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25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259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259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259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25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1" grpId="0" animBg="1"/>
      <p:bldP spid="152586" grpId="0" animBg="1"/>
      <p:bldP spid="152590" grpId="0" animBg="1"/>
      <p:bldP spid="152593" grpId="0" animBg="1"/>
      <p:bldP spid="15259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51280" y="304800"/>
            <a:ext cx="8041440" cy="1442674"/>
          </a:xfrm>
        </p:spPr>
        <p:txBody>
          <a:bodyPr>
            <a:normAutofit/>
          </a:bodyPr>
          <a:lstStyle/>
          <a:p>
            <a:r>
              <a:rPr lang="en-US" sz="3600" dirty="0"/>
              <a:t>Market Demand for Labor With Many </a:t>
            </a:r>
            <a:r>
              <a:rPr lang="en-US" sz="3600" dirty="0" smtClean="0"/>
              <a:t>Firms</a:t>
            </a:r>
            <a:endParaRPr lang="en-US" sz="3600" dirty="0"/>
          </a:p>
        </p:txBody>
      </p:sp>
      <p:sp>
        <p:nvSpPr>
          <p:cNvPr id="15363" name="Line 3"/>
          <p:cNvSpPr>
            <a:spLocks noChangeShapeType="1"/>
          </p:cNvSpPr>
          <p:nvPr/>
        </p:nvSpPr>
        <p:spPr bwMode="auto">
          <a:xfrm>
            <a:off x="1981200" y="2133600"/>
            <a:ext cx="0" cy="3657600"/>
          </a:xfrm>
          <a:prstGeom prst="line">
            <a:avLst/>
          </a:prstGeom>
          <a:noFill/>
          <a:ln w="9525">
            <a:solidFill>
              <a:schemeClr val="tx1"/>
            </a:solidFill>
            <a:round/>
            <a:headEnd/>
            <a:tailEnd/>
          </a:ln>
          <a:effectLst/>
        </p:spPr>
        <p:txBody>
          <a:bodyPr/>
          <a:lstStyle/>
          <a:p>
            <a:endParaRPr lang="en-US"/>
          </a:p>
        </p:txBody>
      </p:sp>
      <p:sp>
        <p:nvSpPr>
          <p:cNvPr id="15364" name="Line 4"/>
          <p:cNvSpPr>
            <a:spLocks noChangeShapeType="1"/>
          </p:cNvSpPr>
          <p:nvPr/>
        </p:nvSpPr>
        <p:spPr bwMode="auto">
          <a:xfrm>
            <a:off x="1981200" y="5791200"/>
            <a:ext cx="5562600" cy="0"/>
          </a:xfrm>
          <a:prstGeom prst="line">
            <a:avLst/>
          </a:prstGeom>
          <a:noFill/>
          <a:ln w="9525">
            <a:solidFill>
              <a:schemeClr val="tx1"/>
            </a:solidFill>
            <a:round/>
            <a:headEnd/>
            <a:tailEnd/>
          </a:ln>
          <a:effectLst/>
        </p:spPr>
        <p:txBody>
          <a:bodyPr/>
          <a:lstStyle/>
          <a:p>
            <a:endParaRPr lang="en-US"/>
          </a:p>
        </p:txBody>
      </p:sp>
      <p:sp>
        <p:nvSpPr>
          <p:cNvPr id="15365" name="Line 5"/>
          <p:cNvSpPr>
            <a:spLocks noChangeShapeType="1"/>
          </p:cNvSpPr>
          <p:nvPr/>
        </p:nvSpPr>
        <p:spPr bwMode="auto">
          <a:xfrm>
            <a:off x="2362200" y="2438400"/>
            <a:ext cx="4724400" cy="2895600"/>
          </a:xfrm>
          <a:prstGeom prst="line">
            <a:avLst/>
          </a:prstGeom>
          <a:noFill/>
          <a:ln w="28575">
            <a:solidFill>
              <a:srgbClr val="0000CC"/>
            </a:solidFill>
            <a:round/>
            <a:headEnd/>
            <a:tailEnd/>
          </a:ln>
          <a:effectLst/>
        </p:spPr>
        <p:txBody>
          <a:bodyPr/>
          <a:lstStyle/>
          <a:p>
            <a:endParaRPr lang="en-US"/>
          </a:p>
        </p:txBody>
      </p:sp>
      <p:sp>
        <p:nvSpPr>
          <p:cNvPr id="15367" name="Text Box 7"/>
          <p:cNvSpPr txBox="1">
            <a:spLocks noChangeArrowheads="1"/>
          </p:cNvSpPr>
          <p:nvPr/>
        </p:nvSpPr>
        <p:spPr bwMode="auto">
          <a:xfrm>
            <a:off x="1271672" y="1987550"/>
            <a:ext cx="785728" cy="707886"/>
          </a:xfrm>
          <a:prstGeom prst="rect">
            <a:avLst/>
          </a:prstGeom>
          <a:noFill/>
          <a:ln w="9525">
            <a:noFill/>
            <a:miter lim="800000"/>
            <a:headEnd/>
            <a:tailEnd/>
          </a:ln>
          <a:effectLst/>
        </p:spPr>
        <p:txBody>
          <a:bodyPr wrap="none">
            <a:spAutoFit/>
          </a:bodyPr>
          <a:lstStyle/>
          <a:p>
            <a:r>
              <a:rPr lang="en-US" sz="2000" dirty="0" smtClean="0"/>
              <a:t>Wage</a:t>
            </a:r>
          </a:p>
          <a:p>
            <a:r>
              <a:rPr lang="en-US" sz="2000" dirty="0" smtClean="0"/>
              <a:t>($/L)</a:t>
            </a:r>
            <a:endParaRPr lang="en-US" sz="2000" dirty="0"/>
          </a:p>
        </p:txBody>
      </p:sp>
      <p:sp>
        <p:nvSpPr>
          <p:cNvPr id="15370" name="Text Box 10"/>
          <p:cNvSpPr txBox="1">
            <a:spLocks noChangeArrowheads="1"/>
          </p:cNvSpPr>
          <p:nvPr/>
        </p:nvSpPr>
        <p:spPr bwMode="auto">
          <a:xfrm>
            <a:off x="7010400" y="577209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3" name="Text Box 8"/>
          <p:cNvSpPr txBox="1">
            <a:spLocks noChangeArrowheads="1"/>
          </p:cNvSpPr>
          <p:nvPr/>
        </p:nvSpPr>
        <p:spPr bwMode="auto">
          <a:xfrm>
            <a:off x="2971800" y="2133600"/>
            <a:ext cx="2367186" cy="707886"/>
          </a:xfrm>
          <a:prstGeom prst="rect">
            <a:avLst/>
          </a:prstGeom>
          <a:noFill/>
          <a:ln w="9525">
            <a:noFill/>
            <a:miter lim="800000"/>
            <a:headEnd/>
            <a:tailEnd/>
          </a:ln>
          <a:effectLst/>
        </p:spPr>
        <p:txBody>
          <a:bodyPr wrap="none">
            <a:spAutoFit/>
          </a:bodyPr>
          <a:lstStyle/>
          <a:p>
            <a:r>
              <a:rPr lang="en-US" sz="2000" dirty="0" smtClean="0">
                <a:solidFill>
                  <a:srgbClr val="FF0000"/>
                </a:solidFill>
              </a:rPr>
              <a:t>Market Demand </a:t>
            </a:r>
            <a:r>
              <a:rPr lang="en-US" sz="2000" dirty="0">
                <a:solidFill>
                  <a:srgbClr val="FF0000"/>
                </a:solidFill>
              </a:rPr>
              <a:t>for </a:t>
            </a:r>
          </a:p>
          <a:p>
            <a:r>
              <a:rPr lang="en-US" sz="2000" dirty="0">
                <a:solidFill>
                  <a:srgbClr val="FF0000"/>
                </a:solidFill>
              </a:rPr>
              <a:t>Labor = </a:t>
            </a:r>
            <a:r>
              <a:rPr lang="el-GR" sz="2000" dirty="0">
                <a:solidFill>
                  <a:srgbClr val="FF0000"/>
                </a:solidFill>
              </a:rPr>
              <a:t>∑</a:t>
            </a:r>
            <a:r>
              <a:rPr lang="en-US" sz="2000" dirty="0" err="1">
                <a:solidFill>
                  <a:srgbClr val="FF0000"/>
                </a:solidFill>
              </a:rPr>
              <a:t>MRP</a:t>
            </a:r>
            <a:r>
              <a:rPr lang="en-US" sz="2000" baseline="-25000" dirty="0" err="1">
                <a:solidFill>
                  <a:srgbClr val="FF0000"/>
                </a:solidFill>
              </a:rPr>
              <a:t>j</a:t>
            </a:r>
            <a:endParaRPr lang="en-US" sz="2000" dirty="0">
              <a:solidFill>
                <a:srgbClr val="FF0000"/>
              </a:solidFill>
            </a:endParaRPr>
          </a:p>
        </p:txBody>
      </p:sp>
      <p:sp>
        <p:nvSpPr>
          <p:cNvPr id="9" name="Slide Number Placeholder 8"/>
          <p:cNvSpPr>
            <a:spLocks noGrp="1"/>
          </p:cNvSpPr>
          <p:nvPr>
            <p:ph type="sldNum" sz="quarter" idx="12"/>
          </p:nvPr>
        </p:nvSpPr>
        <p:spPr/>
        <p:txBody>
          <a:bodyPr/>
          <a:lstStyle/>
          <a:p>
            <a:fld id="{86CE80BD-4D3B-4FF2-B2A9-D19FBDF22204}" type="slidenum">
              <a:rPr lang="en-US" smtClean="0"/>
              <a:pPr/>
              <a:t>49</a:t>
            </a:fld>
            <a:endParaRPr lang="en-US"/>
          </a:p>
        </p:txBody>
      </p:sp>
      <p:sp>
        <p:nvSpPr>
          <p:cNvPr id="10" name="Footer Placeholder 9"/>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93297610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551280" y="381000"/>
            <a:ext cx="8041440" cy="1295400"/>
          </a:xfrm>
        </p:spPr>
        <p:txBody>
          <a:bodyPr>
            <a:normAutofit/>
          </a:bodyPr>
          <a:lstStyle/>
          <a:p>
            <a:pPr eaLnBrk="1" hangingPunct="1"/>
            <a:r>
              <a:rPr lang="en-US" dirty="0" smtClean="0"/>
              <a:t>The Supply of Labor</a:t>
            </a:r>
          </a:p>
        </p:txBody>
      </p:sp>
      <p:sp>
        <p:nvSpPr>
          <p:cNvPr id="3" name="Content Placeholder 2"/>
          <p:cNvSpPr>
            <a:spLocks noGrp="1"/>
          </p:cNvSpPr>
          <p:nvPr>
            <p:ph idx="1"/>
          </p:nvPr>
        </p:nvSpPr>
        <p:spPr>
          <a:xfrm>
            <a:off x="685800" y="1676400"/>
            <a:ext cx="7772400" cy="4648200"/>
          </a:xfrm>
        </p:spPr>
        <p:txBody>
          <a:bodyPr>
            <a:normAutofit lnSpcReduction="10000"/>
          </a:bodyPr>
          <a:lstStyle/>
          <a:p>
            <a:pPr>
              <a:spcBef>
                <a:spcPts val="1200"/>
              </a:spcBef>
            </a:pPr>
            <a:r>
              <a:rPr lang="en-US" dirty="0">
                <a:solidFill>
                  <a:schemeClr val="tx1"/>
                </a:solidFill>
              </a:rPr>
              <a:t>The </a:t>
            </a:r>
            <a:r>
              <a:rPr lang="en-US" dirty="0">
                <a:solidFill>
                  <a:srgbClr val="0000FF"/>
                </a:solidFill>
              </a:rPr>
              <a:t>higher the wage rate</a:t>
            </a:r>
            <a:r>
              <a:rPr lang="en-US" dirty="0">
                <a:solidFill>
                  <a:schemeClr val="tx1"/>
                </a:solidFill>
              </a:rPr>
              <a:t>, the </a:t>
            </a:r>
            <a:r>
              <a:rPr lang="en-US" dirty="0">
                <a:solidFill>
                  <a:srgbClr val="0000FF"/>
                </a:solidFill>
              </a:rPr>
              <a:t>greater the quantity of work</a:t>
            </a:r>
            <a:r>
              <a:rPr lang="en-US" dirty="0">
                <a:solidFill>
                  <a:schemeClr val="tx1"/>
                </a:solidFill>
              </a:rPr>
              <a:t> that will be supplied by the existing workers in the labor </a:t>
            </a:r>
            <a:r>
              <a:rPr lang="en-US" dirty="0" smtClean="0">
                <a:solidFill>
                  <a:schemeClr val="tx1"/>
                </a:solidFill>
              </a:rPr>
              <a:t>force.  (</a:t>
            </a:r>
            <a:r>
              <a:rPr lang="en-US" dirty="0" err="1" smtClean="0">
                <a:solidFill>
                  <a:schemeClr val="tx1"/>
                </a:solidFill>
              </a:rPr>
              <a:t>ie</a:t>
            </a:r>
            <a:r>
              <a:rPr lang="en-US" dirty="0" smtClean="0">
                <a:solidFill>
                  <a:schemeClr val="tx1"/>
                </a:solidFill>
              </a:rPr>
              <a:t>. </a:t>
            </a:r>
            <a:r>
              <a:rPr lang="en-US" dirty="0" smtClean="0">
                <a:solidFill>
                  <a:srgbClr val="0000FF"/>
                </a:solidFill>
              </a:rPr>
              <a:t>Upward-sloping</a:t>
            </a:r>
            <a:r>
              <a:rPr lang="en-US" dirty="0" smtClean="0">
                <a:solidFill>
                  <a:schemeClr val="tx1"/>
                </a:solidFill>
              </a:rPr>
              <a:t> curve)</a:t>
            </a:r>
            <a:endParaRPr lang="en-US" dirty="0">
              <a:solidFill>
                <a:schemeClr val="tx1"/>
              </a:solidFill>
            </a:endParaRPr>
          </a:p>
          <a:p>
            <a:pPr lvl="1">
              <a:spcBef>
                <a:spcPts val="0"/>
              </a:spcBef>
            </a:pPr>
            <a:r>
              <a:rPr lang="en-US" sz="2400" dirty="0">
                <a:solidFill>
                  <a:schemeClr val="tx1"/>
                </a:solidFill>
              </a:rPr>
              <a:t>Some workers who are already working will work longer </a:t>
            </a:r>
            <a:r>
              <a:rPr lang="en-US" sz="2400" dirty="0" smtClean="0">
                <a:solidFill>
                  <a:schemeClr val="tx1"/>
                </a:solidFill>
              </a:rPr>
              <a:t>hours.</a:t>
            </a:r>
            <a:endParaRPr lang="en-US" sz="2400" dirty="0">
              <a:solidFill>
                <a:schemeClr val="tx1"/>
              </a:solidFill>
            </a:endParaRPr>
          </a:p>
          <a:p>
            <a:pPr lvl="1">
              <a:spcBef>
                <a:spcPts val="0"/>
              </a:spcBef>
            </a:pPr>
            <a:r>
              <a:rPr lang="en-US" sz="2400" dirty="0" smtClean="0">
                <a:solidFill>
                  <a:schemeClr val="tx1"/>
                </a:solidFill>
              </a:rPr>
              <a:t>Similar </a:t>
            </a:r>
            <a:r>
              <a:rPr lang="en-US" sz="2400" dirty="0">
                <a:solidFill>
                  <a:schemeClr val="tx1"/>
                </a:solidFill>
              </a:rPr>
              <a:t>workers </a:t>
            </a:r>
            <a:r>
              <a:rPr lang="en-US" sz="2400" dirty="0" smtClean="0">
                <a:solidFill>
                  <a:schemeClr val="tx1"/>
                </a:solidFill>
              </a:rPr>
              <a:t>maybe attracted into the market from elsewhere. </a:t>
            </a:r>
          </a:p>
          <a:p>
            <a:pPr lvl="2">
              <a:spcBef>
                <a:spcPts val="600"/>
              </a:spcBef>
              <a:buFont typeface="Wingdings" pitchFamily="2" charset="2"/>
              <a:buChar char="Ø"/>
            </a:pPr>
            <a:r>
              <a:rPr lang="en-US" sz="2400" dirty="0" smtClean="0">
                <a:solidFill>
                  <a:srgbClr val="0000FF"/>
                </a:solidFill>
              </a:rPr>
              <a:t>Movement </a:t>
            </a:r>
            <a:r>
              <a:rPr lang="en-US" sz="2400" dirty="0">
                <a:solidFill>
                  <a:srgbClr val="0000FF"/>
                </a:solidFill>
              </a:rPr>
              <a:t>along </a:t>
            </a:r>
            <a:r>
              <a:rPr lang="en-US" sz="2400" dirty="0">
                <a:solidFill>
                  <a:schemeClr val="tx1"/>
                </a:solidFill>
              </a:rPr>
              <a:t>labor supply </a:t>
            </a:r>
            <a:r>
              <a:rPr lang="en-US" sz="2400" dirty="0" smtClean="0">
                <a:solidFill>
                  <a:schemeClr val="tx1"/>
                </a:solidFill>
              </a:rPr>
              <a:t>curve</a:t>
            </a:r>
          </a:p>
          <a:p>
            <a:pPr marL="228600" lvl="1">
              <a:spcBef>
                <a:spcPts val="1200"/>
              </a:spcBef>
            </a:pPr>
            <a:r>
              <a:rPr lang="en-US" sz="2400" dirty="0" smtClean="0">
                <a:solidFill>
                  <a:schemeClr val="tx1"/>
                </a:solidFill>
              </a:rPr>
              <a:t>New workers </a:t>
            </a:r>
            <a:r>
              <a:rPr lang="en-US" sz="2400" dirty="0">
                <a:solidFill>
                  <a:schemeClr val="tx1"/>
                </a:solidFill>
              </a:rPr>
              <a:t>that </a:t>
            </a:r>
            <a:r>
              <a:rPr lang="en-US" sz="2400" dirty="0" smtClean="0">
                <a:solidFill>
                  <a:schemeClr val="tx1"/>
                </a:solidFill>
              </a:rPr>
              <a:t>have recently joined </a:t>
            </a:r>
            <a:r>
              <a:rPr lang="en-US" sz="2400" dirty="0">
                <a:solidFill>
                  <a:schemeClr val="tx1"/>
                </a:solidFill>
              </a:rPr>
              <a:t>the labor </a:t>
            </a:r>
            <a:r>
              <a:rPr lang="en-US" sz="2400" dirty="0" smtClean="0">
                <a:solidFill>
                  <a:schemeClr val="tx1"/>
                </a:solidFill>
              </a:rPr>
              <a:t>force </a:t>
            </a:r>
            <a:r>
              <a:rPr lang="en-US" sz="2400" dirty="0">
                <a:solidFill>
                  <a:schemeClr val="tx1"/>
                </a:solidFill>
              </a:rPr>
              <a:t>would </a:t>
            </a:r>
            <a:r>
              <a:rPr lang="en-US" sz="2400" dirty="0" smtClean="0">
                <a:solidFill>
                  <a:schemeClr val="tx1"/>
                </a:solidFill>
              </a:rPr>
              <a:t>add more workers at each wage rate </a:t>
            </a:r>
            <a:r>
              <a:rPr lang="en-US" sz="2400" dirty="0">
                <a:solidFill>
                  <a:schemeClr val="tx1"/>
                </a:solidFill>
              </a:rPr>
              <a:t>(add another </a:t>
            </a:r>
            <a:r>
              <a:rPr lang="en-US" sz="2400" dirty="0" err="1">
                <a:solidFill>
                  <a:schemeClr val="tx1"/>
                </a:solidFill>
              </a:rPr>
              <a:t>s</a:t>
            </a:r>
            <a:r>
              <a:rPr lang="en-US" sz="2400" baseline="-25000" dirty="0" err="1">
                <a:solidFill>
                  <a:schemeClr val="tx1"/>
                </a:solidFill>
              </a:rPr>
              <a:t>i</a:t>
            </a:r>
            <a:r>
              <a:rPr lang="en-US" sz="2400" dirty="0">
                <a:solidFill>
                  <a:schemeClr val="tx1"/>
                </a:solidFill>
              </a:rPr>
              <a:t> to the </a:t>
            </a:r>
            <a:r>
              <a:rPr lang="el-GR" sz="2400" dirty="0">
                <a:solidFill>
                  <a:schemeClr val="tx1"/>
                </a:solidFill>
                <a:cs typeface="Tahoma" charset="0"/>
              </a:rPr>
              <a:t>Σ</a:t>
            </a:r>
            <a:r>
              <a:rPr lang="en-US" sz="2400" dirty="0" smtClean="0">
                <a:solidFill>
                  <a:schemeClr val="tx1"/>
                </a:solidFill>
              </a:rPr>
              <a:t>).</a:t>
            </a:r>
          </a:p>
          <a:p>
            <a:pPr lvl="1">
              <a:spcBef>
                <a:spcPts val="1200"/>
              </a:spcBef>
              <a:buFont typeface="Wingdings" pitchFamily="2" charset="2"/>
              <a:buChar char="Ø"/>
            </a:pPr>
            <a:r>
              <a:rPr lang="en-US" sz="2400" dirty="0" smtClean="0">
                <a:solidFill>
                  <a:srgbClr val="0000FF"/>
                </a:solidFill>
              </a:rPr>
              <a:t>Labor supply curve shift</a:t>
            </a: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50</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21592432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a:xfrm>
            <a:off x="381000" y="228600"/>
            <a:ext cx="8382000" cy="1442674"/>
          </a:xfrm>
        </p:spPr>
        <p:txBody>
          <a:bodyPr>
            <a:normAutofit/>
          </a:bodyPr>
          <a:lstStyle/>
          <a:p>
            <a:r>
              <a:rPr lang="en-US" sz="3600" dirty="0"/>
              <a:t>Market for </a:t>
            </a:r>
            <a:r>
              <a:rPr lang="en-US" sz="3600" dirty="0" smtClean="0"/>
              <a:t>Labor With </a:t>
            </a:r>
            <a:r>
              <a:rPr lang="en-US" sz="3600" dirty="0"/>
              <a:t>Many Buyers and Sellers</a:t>
            </a:r>
          </a:p>
        </p:txBody>
      </p:sp>
      <p:sp>
        <p:nvSpPr>
          <p:cNvPr id="7173" name="Line 5"/>
          <p:cNvSpPr>
            <a:spLocks noChangeShapeType="1"/>
          </p:cNvSpPr>
          <p:nvPr/>
        </p:nvSpPr>
        <p:spPr bwMode="auto">
          <a:xfrm>
            <a:off x="1600200" y="1974850"/>
            <a:ext cx="0" cy="3657600"/>
          </a:xfrm>
          <a:prstGeom prst="line">
            <a:avLst/>
          </a:prstGeom>
          <a:noFill/>
          <a:ln w="9525">
            <a:solidFill>
              <a:schemeClr val="tx1"/>
            </a:solidFill>
            <a:round/>
            <a:headEnd/>
            <a:tailEnd/>
          </a:ln>
          <a:effectLst/>
        </p:spPr>
        <p:txBody>
          <a:bodyPr/>
          <a:lstStyle/>
          <a:p>
            <a:endParaRPr lang="en-US"/>
          </a:p>
        </p:txBody>
      </p:sp>
      <p:sp>
        <p:nvSpPr>
          <p:cNvPr id="7174" name="Line 6"/>
          <p:cNvSpPr>
            <a:spLocks noChangeShapeType="1"/>
          </p:cNvSpPr>
          <p:nvPr/>
        </p:nvSpPr>
        <p:spPr bwMode="auto">
          <a:xfrm>
            <a:off x="1600200" y="5632450"/>
            <a:ext cx="5562600" cy="0"/>
          </a:xfrm>
          <a:prstGeom prst="line">
            <a:avLst/>
          </a:prstGeom>
          <a:noFill/>
          <a:ln w="9525">
            <a:solidFill>
              <a:schemeClr val="tx1"/>
            </a:solidFill>
            <a:round/>
            <a:headEnd/>
            <a:tailEnd/>
          </a:ln>
          <a:effectLst/>
        </p:spPr>
        <p:txBody>
          <a:bodyPr/>
          <a:lstStyle/>
          <a:p>
            <a:endParaRPr lang="en-US"/>
          </a:p>
        </p:txBody>
      </p:sp>
      <p:sp>
        <p:nvSpPr>
          <p:cNvPr id="7175" name="Line 7"/>
          <p:cNvSpPr>
            <a:spLocks noChangeShapeType="1"/>
          </p:cNvSpPr>
          <p:nvPr/>
        </p:nvSpPr>
        <p:spPr bwMode="auto">
          <a:xfrm>
            <a:off x="1981200" y="2279650"/>
            <a:ext cx="4724400" cy="2895600"/>
          </a:xfrm>
          <a:prstGeom prst="line">
            <a:avLst/>
          </a:prstGeom>
          <a:noFill/>
          <a:ln w="28575">
            <a:solidFill>
              <a:srgbClr val="0000CC"/>
            </a:solidFill>
            <a:round/>
            <a:headEnd/>
            <a:tailEnd/>
          </a:ln>
          <a:effectLst/>
        </p:spPr>
        <p:txBody>
          <a:bodyPr/>
          <a:lstStyle/>
          <a:p>
            <a:endParaRPr lang="en-US"/>
          </a:p>
        </p:txBody>
      </p:sp>
      <p:sp>
        <p:nvSpPr>
          <p:cNvPr id="7176" name="Text Box 8"/>
          <p:cNvSpPr txBox="1">
            <a:spLocks noChangeArrowheads="1"/>
          </p:cNvSpPr>
          <p:nvPr/>
        </p:nvSpPr>
        <p:spPr bwMode="auto">
          <a:xfrm>
            <a:off x="6781800" y="4768850"/>
            <a:ext cx="1857375" cy="701675"/>
          </a:xfrm>
          <a:prstGeom prst="rect">
            <a:avLst/>
          </a:prstGeom>
          <a:noFill/>
          <a:ln w="9525">
            <a:noFill/>
            <a:miter lim="800000"/>
            <a:headEnd/>
            <a:tailEnd/>
          </a:ln>
          <a:effectLst/>
        </p:spPr>
        <p:txBody>
          <a:bodyPr wrap="none">
            <a:spAutoFit/>
          </a:bodyPr>
          <a:lstStyle/>
          <a:p>
            <a:r>
              <a:rPr lang="en-US" sz="2000" dirty="0"/>
              <a:t>Demand for </a:t>
            </a:r>
          </a:p>
          <a:p>
            <a:r>
              <a:rPr lang="en-US" sz="2000" dirty="0"/>
              <a:t>Labor = </a:t>
            </a:r>
            <a:r>
              <a:rPr lang="el-GR" sz="2000" dirty="0"/>
              <a:t>∑</a:t>
            </a:r>
            <a:r>
              <a:rPr lang="en-US" sz="2000" dirty="0" err="1"/>
              <a:t>MRP</a:t>
            </a:r>
            <a:r>
              <a:rPr lang="en-US" sz="2000" baseline="-25000" dirty="0" err="1"/>
              <a:t>j</a:t>
            </a:r>
            <a:endParaRPr lang="en-US" sz="2000" dirty="0"/>
          </a:p>
        </p:txBody>
      </p:sp>
      <p:sp>
        <p:nvSpPr>
          <p:cNvPr id="7177" name="Text Box 9"/>
          <p:cNvSpPr txBox="1">
            <a:spLocks noChangeArrowheads="1"/>
          </p:cNvSpPr>
          <p:nvPr/>
        </p:nvSpPr>
        <p:spPr bwMode="auto">
          <a:xfrm>
            <a:off x="814472" y="1828800"/>
            <a:ext cx="785728" cy="707886"/>
          </a:xfrm>
          <a:prstGeom prst="rect">
            <a:avLst/>
          </a:prstGeom>
          <a:noFill/>
          <a:ln w="9525">
            <a:noFill/>
            <a:miter lim="800000"/>
            <a:headEnd/>
            <a:tailEnd/>
          </a:ln>
          <a:effectLst/>
        </p:spPr>
        <p:txBody>
          <a:bodyPr wrap="none">
            <a:spAutoFit/>
          </a:bodyPr>
          <a:lstStyle/>
          <a:p>
            <a:r>
              <a:rPr lang="en-US" sz="2000" dirty="0" smtClean="0"/>
              <a:t>Wage</a:t>
            </a:r>
          </a:p>
          <a:p>
            <a:r>
              <a:rPr lang="en-US" sz="2000" dirty="0" smtClean="0"/>
              <a:t>($/L)</a:t>
            </a:r>
            <a:endParaRPr lang="en-US" sz="2000" dirty="0"/>
          </a:p>
        </p:txBody>
      </p:sp>
      <p:sp>
        <p:nvSpPr>
          <p:cNvPr id="7178" name="Line 10"/>
          <p:cNvSpPr>
            <a:spLocks noChangeShapeType="1"/>
          </p:cNvSpPr>
          <p:nvPr/>
        </p:nvSpPr>
        <p:spPr bwMode="auto">
          <a:xfrm flipV="1">
            <a:off x="2133600" y="2279650"/>
            <a:ext cx="4267200" cy="2819400"/>
          </a:xfrm>
          <a:prstGeom prst="line">
            <a:avLst/>
          </a:prstGeom>
          <a:noFill/>
          <a:ln w="28575">
            <a:solidFill>
              <a:schemeClr val="tx1"/>
            </a:solidFill>
            <a:round/>
            <a:headEnd/>
            <a:tailEnd/>
          </a:ln>
          <a:effectLst/>
        </p:spPr>
        <p:txBody>
          <a:bodyPr/>
          <a:lstStyle/>
          <a:p>
            <a:endParaRPr lang="en-US"/>
          </a:p>
        </p:txBody>
      </p:sp>
      <p:sp>
        <p:nvSpPr>
          <p:cNvPr id="7179" name="Text Box 11"/>
          <p:cNvSpPr txBox="1">
            <a:spLocks noChangeArrowheads="1"/>
          </p:cNvSpPr>
          <p:nvPr/>
        </p:nvSpPr>
        <p:spPr bwMode="auto">
          <a:xfrm>
            <a:off x="6629400" y="1905000"/>
            <a:ext cx="1470025" cy="701675"/>
          </a:xfrm>
          <a:prstGeom prst="rect">
            <a:avLst/>
          </a:prstGeom>
          <a:noFill/>
          <a:ln w="9525">
            <a:noFill/>
            <a:miter lim="800000"/>
            <a:headEnd/>
            <a:tailEnd/>
          </a:ln>
          <a:effectLst/>
        </p:spPr>
        <p:txBody>
          <a:bodyPr wrap="none">
            <a:spAutoFit/>
          </a:bodyPr>
          <a:lstStyle/>
          <a:p>
            <a:r>
              <a:rPr lang="en-US" sz="2000" dirty="0"/>
              <a:t>Supply of </a:t>
            </a:r>
          </a:p>
          <a:p>
            <a:r>
              <a:rPr lang="en-US" sz="2000" dirty="0"/>
              <a:t>Labor = ∑</a:t>
            </a:r>
            <a:r>
              <a:rPr lang="en-US" sz="2000" dirty="0" err="1"/>
              <a:t>s</a:t>
            </a:r>
            <a:r>
              <a:rPr lang="en-US" sz="2000" baseline="-25000" dirty="0" err="1"/>
              <a:t>i</a:t>
            </a:r>
            <a:endParaRPr lang="en-US" sz="2000" dirty="0"/>
          </a:p>
        </p:txBody>
      </p:sp>
      <p:sp>
        <p:nvSpPr>
          <p:cNvPr id="7180" name="Text Box 12"/>
          <p:cNvSpPr txBox="1">
            <a:spLocks noChangeArrowheads="1"/>
          </p:cNvSpPr>
          <p:nvPr/>
        </p:nvSpPr>
        <p:spPr bwMode="auto">
          <a:xfrm>
            <a:off x="6918325" y="571500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1" name="Slide Number Placeholder 10"/>
          <p:cNvSpPr>
            <a:spLocks noGrp="1"/>
          </p:cNvSpPr>
          <p:nvPr>
            <p:ph type="sldNum" sz="quarter" idx="12"/>
          </p:nvPr>
        </p:nvSpPr>
        <p:spPr/>
        <p:txBody>
          <a:bodyPr/>
          <a:lstStyle/>
          <a:p>
            <a:fld id="{86CE80BD-4D3B-4FF2-B2A9-D19FBDF22204}" type="slidenum">
              <a:rPr lang="en-US" smtClean="0"/>
              <a:pPr/>
              <a:t>51</a:t>
            </a:fld>
            <a:endParaRPr lang="en-US"/>
          </a:p>
        </p:txBody>
      </p:sp>
      <p:sp>
        <p:nvSpPr>
          <p:cNvPr id="12" name="Footer Placeholder 11"/>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13758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7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17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animBg="1"/>
      <p:bldP spid="7176" grpId="0"/>
      <p:bldP spid="7178" grpId="0" animBg="1"/>
      <p:bldP spid="717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457200" y="228600"/>
            <a:ext cx="8458200" cy="1442674"/>
          </a:xfrm>
        </p:spPr>
        <p:txBody>
          <a:bodyPr>
            <a:normAutofit/>
          </a:bodyPr>
          <a:lstStyle/>
          <a:p>
            <a:r>
              <a:rPr lang="en-US" sz="3600" dirty="0"/>
              <a:t>Market for </a:t>
            </a:r>
            <a:r>
              <a:rPr lang="en-US" sz="3600" dirty="0" smtClean="0"/>
              <a:t>Labor with </a:t>
            </a:r>
            <a:r>
              <a:rPr lang="en-US" sz="3600" dirty="0"/>
              <a:t>Many Buyers and Sellers</a:t>
            </a:r>
          </a:p>
        </p:txBody>
      </p:sp>
      <p:sp>
        <p:nvSpPr>
          <p:cNvPr id="140291" name="Line 3"/>
          <p:cNvSpPr>
            <a:spLocks noChangeShapeType="1"/>
          </p:cNvSpPr>
          <p:nvPr/>
        </p:nvSpPr>
        <p:spPr bwMode="auto">
          <a:xfrm>
            <a:off x="1600200" y="2209800"/>
            <a:ext cx="0" cy="3657600"/>
          </a:xfrm>
          <a:prstGeom prst="line">
            <a:avLst/>
          </a:prstGeom>
          <a:noFill/>
          <a:ln w="9525">
            <a:solidFill>
              <a:schemeClr val="tx1"/>
            </a:solidFill>
            <a:round/>
            <a:headEnd/>
            <a:tailEnd/>
          </a:ln>
          <a:effectLst/>
        </p:spPr>
        <p:txBody>
          <a:bodyPr/>
          <a:lstStyle/>
          <a:p>
            <a:endParaRPr lang="en-US"/>
          </a:p>
        </p:txBody>
      </p:sp>
      <p:sp>
        <p:nvSpPr>
          <p:cNvPr id="140292" name="Line 4"/>
          <p:cNvSpPr>
            <a:spLocks noChangeShapeType="1"/>
          </p:cNvSpPr>
          <p:nvPr/>
        </p:nvSpPr>
        <p:spPr bwMode="auto">
          <a:xfrm>
            <a:off x="1600200" y="5867400"/>
            <a:ext cx="5562600" cy="0"/>
          </a:xfrm>
          <a:prstGeom prst="line">
            <a:avLst/>
          </a:prstGeom>
          <a:noFill/>
          <a:ln w="9525">
            <a:solidFill>
              <a:schemeClr val="tx1"/>
            </a:solidFill>
            <a:round/>
            <a:headEnd/>
            <a:tailEnd/>
          </a:ln>
          <a:effectLst/>
        </p:spPr>
        <p:txBody>
          <a:bodyPr/>
          <a:lstStyle/>
          <a:p>
            <a:endParaRPr lang="en-US"/>
          </a:p>
        </p:txBody>
      </p:sp>
      <p:sp>
        <p:nvSpPr>
          <p:cNvPr id="140293" name="Line 5"/>
          <p:cNvSpPr>
            <a:spLocks noChangeShapeType="1"/>
          </p:cNvSpPr>
          <p:nvPr/>
        </p:nvSpPr>
        <p:spPr bwMode="auto">
          <a:xfrm>
            <a:off x="1981200" y="2514600"/>
            <a:ext cx="4724400" cy="2895600"/>
          </a:xfrm>
          <a:prstGeom prst="line">
            <a:avLst/>
          </a:prstGeom>
          <a:noFill/>
          <a:ln w="28575">
            <a:solidFill>
              <a:srgbClr val="0000CC"/>
            </a:solidFill>
            <a:round/>
            <a:headEnd/>
            <a:tailEnd/>
          </a:ln>
          <a:effectLst/>
        </p:spPr>
        <p:txBody>
          <a:bodyPr/>
          <a:lstStyle/>
          <a:p>
            <a:endParaRPr lang="en-US"/>
          </a:p>
        </p:txBody>
      </p:sp>
      <p:sp>
        <p:nvSpPr>
          <p:cNvPr id="140294" name="Text Box 6"/>
          <p:cNvSpPr txBox="1">
            <a:spLocks noChangeArrowheads="1"/>
          </p:cNvSpPr>
          <p:nvPr/>
        </p:nvSpPr>
        <p:spPr bwMode="auto">
          <a:xfrm>
            <a:off x="6781800" y="5003800"/>
            <a:ext cx="1857375" cy="701675"/>
          </a:xfrm>
          <a:prstGeom prst="rect">
            <a:avLst/>
          </a:prstGeom>
          <a:noFill/>
          <a:ln w="9525">
            <a:noFill/>
            <a:miter lim="800000"/>
            <a:headEnd/>
            <a:tailEnd/>
          </a:ln>
          <a:effectLst/>
        </p:spPr>
        <p:txBody>
          <a:bodyPr wrap="none">
            <a:spAutoFit/>
          </a:bodyPr>
          <a:lstStyle/>
          <a:p>
            <a:r>
              <a:rPr lang="en-US" sz="2000"/>
              <a:t>Demand for </a:t>
            </a:r>
          </a:p>
          <a:p>
            <a:r>
              <a:rPr lang="en-US" sz="2000"/>
              <a:t>Labor = </a:t>
            </a:r>
            <a:r>
              <a:rPr lang="el-GR" sz="2000"/>
              <a:t>∑</a:t>
            </a:r>
            <a:r>
              <a:rPr lang="en-US" sz="2000"/>
              <a:t>MRP</a:t>
            </a:r>
            <a:r>
              <a:rPr lang="en-US" sz="2000" baseline="-25000"/>
              <a:t>j</a:t>
            </a:r>
            <a:endParaRPr lang="en-US" sz="2000"/>
          </a:p>
        </p:txBody>
      </p:sp>
      <p:sp>
        <p:nvSpPr>
          <p:cNvPr id="140295" name="Text Box 7"/>
          <p:cNvSpPr txBox="1">
            <a:spLocks noChangeArrowheads="1"/>
          </p:cNvSpPr>
          <p:nvPr/>
        </p:nvSpPr>
        <p:spPr bwMode="auto">
          <a:xfrm>
            <a:off x="814472" y="1905000"/>
            <a:ext cx="785728" cy="707886"/>
          </a:xfrm>
          <a:prstGeom prst="rect">
            <a:avLst/>
          </a:prstGeom>
          <a:noFill/>
          <a:ln w="9525">
            <a:noFill/>
            <a:miter lim="800000"/>
            <a:headEnd/>
            <a:tailEnd/>
          </a:ln>
          <a:effectLst/>
        </p:spPr>
        <p:txBody>
          <a:bodyPr wrap="none">
            <a:spAutoFit/>
          </a:bodyPr>
          <a:lstStyle/>
          <a:p>
            <a:r>
              <a:rPr lang="en-US" sz="2000" dirty="0" smtClean="0"/>
              <a:t>Wage</a:t>
            </a:r>
          </a:p>
          <a:p>
            <a:r>
              <a:rPr lang="en-US" sz="2000" dirty="0" smtClean="0"/>
              <a:t>($/L)</a:t>
            </a:r>
            <a:endParaRPr lang="en-US" sz="2000" dirty="0"/>
          </a:p>
        </p:txBody>
      </p:sp>
      <p:sp>
        <p:nvSpPr>
          <p:cNvPr id="140296" name="Line 8"/>
          <p:cNvSpPr>
            <a:spLocks noChangeShapeType="1"/>
          </p:cNvSpPr>
          <p:nvPr/>
        </p:nvSpPr>
        <p:spPr bwMode="auto">
          <a:xfrm flipV="1">
            <a:off x="2438400" y="2514600"/>
            <a:ext cx="4267200" cy="2819400"/>
          </a:xfrm>
          <a:prstGeom prst="line">
            <a:avLst/>
          </a:prstGeom>
          <a:noFill/>
          <a:ln w="28575">
            <a:solidFill>
              <a:schemeClr val="tx1"/>
            </a:solidFill>
            <a:round/>
            <a:headEnd/>
            <a:tailEnd/>
          </a:ln>
          <a:effectLst/>
        </p:spPr>
        <p:txBody>
          <a:bodyPr/>
          <a:lstStyle/>
          <a:p>
            <a:endParaRPr lang="en-US"/>
          </a:p>
        </p:txBody>
      </p:sp>
      <p:sp>
        <p:nvSpPr>
          <p:cNvPr id="140297" name="Text Box 9"/>
          <p:cNvSpPr txBox="1">
            <a:spLocks noChangeArrowheads="1"/>
          </p:cNvSpPr>
          <p:nvPr/>
        </p:nvSpPr>
        <p:spPr bwMode="auto">
          <a:xfrm>
            <a:off x="6842125" y="2216150"/>
            <a:ext cx="1470025" cy="701675"/>
          </a:xfrm>
          <a:prstGeom prst="rect">
            <a:avLst/>
          </a:prstGeom>
          <a:noFill/>
          <a:ln w="9525">
            <a:noFill/>
            <a:miter lim="800000"/>
            <a:headEnd/>
            <a:tailEnd/>
          </a:ln>
          <a:effectLst/>
        </p:spPr>
        <p:txBody>
          <a:bodyPr wrap="none">
            <a:spAutoFit/>
          </a:bodyPr>
          <a:lstStyle/>
          <a:p>
            <a:r>
              <a:rPr lang="en-US" sz="2000"/>
              <a:t>Supply of </a:t>
            </a:r>
          </a:p>
          <a:p>
            <a:r>
              <a:rPr lang="en-US" sz="2000"/>
              <a:t>Labor = ∑s</a:t>
            </a:r>
            <a:r>
              <a:rPr lang="en-US" sz="2000" baseline="-25000"/>
              <a:t>i</a:t>
            </a:r>
            <a:endParaRPr lang="en-US" sz="2000"/>
          </a:p>
        </p:txBody>
      </p:sp>
      <p:sp>
        <p:nvSpPr>
          <p:cNvPr id="140298" name="Text Box 10"/>
          <p:cNvSpPr txBox="1">
            <a:spLocks noChangeArrowheads="1"/>
          </p:cNvSpPr>
          <p:nvPr/>
        </p:nvSpPr>
        <p:spPr bwMode="auto">
          <a:xfrm>
            <a:off x="6918325" y="594995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40299" name="Line 11"/>
          <p:cNvSpPr>
            <a:spLocks noChangeShapeType="1"/>
          </p:cNvSpPr>
          <p:nvPr/>
        </p:nvSpPr>
        <p:spPr bwMode="auto">
          <a:xfrm>
            <a:off x="3124200" y="3200400"/>
            <a:ext cx="0" cy="2667000"/>
          </a:xfrm>
          <a:prstGeom prst="line">
            <a:avLst/>
          </a:prstGeom>
          <a:noFill/>
          <a:ln w="9525">
            <a:solidFill>
              <a:schemeClr val="tx1"/>
            </a:solidFill>
            <a:prstDash val="dash"/>
            <a:round/>
            <a:headEnd/>
            <a:tailEnd/>
          </a:ln>
          <a:effectLst/>
        </p:spPr>
        <p:txBody>
          <a:bodyPr/>
          <a:lstStyle/>
          <a:p>
            <a:endParaRPr lang="en-US"/>
          </a:p>
        </p:txBody>
      </p:sp>
      <p:sp>
        <p:nvSpPr>
          <p:cNvPr id="140302" name="Text Box 14"/>
          <p:cNvSpPr txBox="1">
            <a:spLocks noChangeArrowheads="1"/>
          </p:cNvSpPr>
          <p:nvPr/>
        </p:nvSpPr>
        <p:spPr bwMode="auto">
          <a:xfrm>
            <a:off x="2879725" y="5899150"/>
            <a:ext cx="473075" cy="396875"/>
          </a:xfrm>
          <a:prstGeom prst="rect">
            <a:avLst/>
          </a:prstGeom>
          <a:noFill/>
          <a:ln w="9525">
            <a:noFill/>
            <a:miter lim="800000"/>
            <a:headEnd/>
            <a:tailEnd/>
          </a:ln>
          <a:effectLst/>
        </p:spPr>
        <p:txBody>
          <a:bodyPr>
            <a:spAutoFit/>
          </a:bodyPr>
          <a:lstStyle/>
          <a:p>
            <a:r>
              <a:rPr lang="en-US" sz="2000" dirty="0"/>
              <a:t>L</a:t>
            </a:r>
            <a:r>
              <a:rPr lang="en-US" sz="2000" baseline="-25000" dirty="0"/>
              <a:t>0</a:t>
            </a:r>
            <a:endParaRPr lang="en-US" sz="2000" dirty="0"/>
          </a:p>
        </p:txBody>
      </p:sp>
      <p:sp>
        <p:nvSpPr>
          <p:cNvPr id="140303" name="Oval 15"/>
          <p:cNvSpPr>
            <a:spLocks noChangeArrowheads="1"/>
          </p:cNvSpPr>
          <p:nvPr/>
        </p:nvSpPr>
        <p:spPr bwMode="auto">
          <a:xfrm>
            <a:off x="3095625" y="58197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40304" name="Line 16"/>
          <p:cNvSpPr>
            <a:spLocks noChangeShapeType="1"/>
          </p:cNvSpPr>
          <p:nvPr/>
        </p:nvSpPr>
        <p:spPr bwMode="auto">
          <a:xfrm flipH="1">
            <a:off x="1600200" y="4876800"/>
            <a:ext cx="1524000" cy="0"/>
          </a:xfrm>
          <a:prstGeom prst="line">
            <a:avLst/>
          </a:prstGeom>
          <a:noFill/>
          <a:ln w="9525">
            <a:solidFill>
              <a:schemeClr val="tx1"/>
            </a:solidFill>
            <a:prstDash val="dash"/>
            <a:round/>
            <a:headEnd/>
            <a:tailEnd/>
          </a:ln>
          <a:effectLst/>
        </p:spPr>
        <p:txBody>
          <a:bodyPr/>
          <a:lstStyle/>
          <a:p>
            <a:endParaRPr lang="en-US"/>
          </a:p>
        </p:txBody>
      </p:sp>
      <p:sp>
        <p:nvSpPr>
          <p:cNvPr id="140305" name="Line 17"/>
          <p:cNvSpPr>
            <a:spLocks noChangeShapeType="1"/>
          </p:cNvSpPr>
          <p:nvPr/>
        </p:nvSpPr>
        <p:spPr bwMode="auto">
          <a:xfrm flipH="1">
            <a:off x="1600200" y="3200400"/>
            <a:ext cx="1524000" cy="0"/>
          </a:xfrm>
          <a:prstGeom prst="line">
            <a:avLst/>
          </a:prstGeom>
          <a:noFill/>
          <a:ln w="9525">
            <a:solidFill>
              <a:schemeClr val="tx1"/>
            </a:solidFill>
            <a:prstDash val="dash"/>
            <a:round/>
            <a:headEnd/>
            <a:tailEnd/>
          </a:ln>
          <a:effectLst/>
        </p:spPr>
        <p:txBody>
          <a:bodyPr/>
          <a:lstStyle/>
          <a:p>
            <a:endParaRPr lang="en-US"/>
          </a:p>
        </p:txBody>
      </p:sp>
      <p:sp>
        <p:nvSpPr>
          <p:cNvPr id="140307" name="Oval 19"/>
          <p:cNvSpPr>
            <a:spLocks noChangeArrowheads="1"/>
          </p:cNvSpPr>
          <p:nvPr/>
        </p:nvSpPr>
        <p:spPr bwMode="auto">
          <a:xfrm>
            <a:off x="1566863" y="31575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40308" name="Oval 20"/>
          <p:cNvSpPr>
            <a:spLocks noChangeArrowheads="1"/>
          </p:cNvSpPr>
          <p:nvPr/>
        </p:nvSpPr>
        <p:spPr bwMode="auto">
          <a:xfrm>
            <a:off x="3081338" y="31575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40309" name="Oval 21"/>
          <p:cNvSpPr>
            <a:spLocks noChangeArrowheads="1"/>
          </p:cNvSpPr>
          <p:nvPr/>
        </p:nvSpPr>
        <p:spPr bwMode="auto">
          <a:xfrm>
            <a:off x="1571625" y="48482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40310" name="Oval 22"/>
          <p:cNvSpPr>
            <a:spLocks noChangeArrowheads="1"/>
          </p:cNvSpPr>
          <p:nvPr/>
        </p:nvSpPr>
        <p:spPr bwMode="auto">
          <a:xfrm>
            <a:off x="3076575" y="48577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40311" name="Text Box 23"/>
          <p:cNvSpPr txBox="1">
            <a:spLocks noChangeArrowheads="1"/>
          </p:cNvSpPr>
          <p:nvPr/>
        </p:nvSpPr>
        <p:spPr bwMode="auto">
          <a:xfrm>
            <a:off x="762000" y="3003550"/>
            <a:ext cx="914400" cy="400110"/>
          </a:xfrm>
          <a:prstGeom prst="rect">
            <a:avLst/>
          </a:prstGeom>
          <a:noFill/>
          <a:ln w="9525">
            <a:noFill/>
            <a:miter lim="800000"/>
            <a:headEnd/>
            <a:tailEnd/>
          </a:ln>
          <a:effectLst/>
        </p:spPr>
        <p:txBody>
          <a:bodyPr wrap="square">
            <a:spAutoFit/>
          </a:bodyPr>
          <a:lstStyle/>
          <a:p>
            <a:r>
              <a:rPr lang="en-US" sz="2000" dirty="0"/>
              <a:t>MRP</a:t>
            </a:r>
            <a:r>
              <a:rPr lang="en-US" sz="2000" baseline="-25000" dirty="0"/>
              <a:t>L0</a:t>
            </a:r>
            <a:endParaRPr lang="en-US" sz="2000" dirty="0"/>
          </a:p>
        </p:txBody>
      </p:sp>
      <p:sp>
        <p:nvSpPr>
          <p:cNvPr id="140312" name="Text Box 24"/>
          <p:cNvSpPr txBox="1">
            <a:spLocks noChangeArrowheads="1"/>
          </p:cNvSpPr>
          <p:nvPr/>
        </p:nvSpPr>
        <p:spPr bwMode="auto">
          <a:xfrm>
            <a:off x="1050925" y="4648200"/>
            <a:ext cx="625475" cy="396875"/>
          </a:xfrm>
          <a:prstGeom prst="rect">
            <a:avLst/>
          </a:prstGeom>
          <a:noFill/>
          <a:ln w="9525">
            <a:noFill/>
            <a:miter lim="800000"/>
            <a:headEnd/>
            <a:tailEnd/>
          </a:ln>
          <a:effectLst/>
        </p:spPr>
        <p:txBody>
          <a:bodyPr>
            <a:spAutoFit/>
          </a:bodyPr>
          <a:lstStyle/>
          <a:p>
            <a:r>
              <a:rPr lang="en-US" sz="2000" dirty="0"/>
              <a:t>w</a:t>
            </a:r>
            <a:r>
              <a:rPr lang="en-US" sz="2000" baseline="-25000" dirty="0"/>
              <a:t>L0</a:t>
            </a:r>
            <a:endParaRPr lang="en-US" sz="2000" dirty="0"/>
          </a:p>
        </p:txBody>
      </p:sp>
      <p:sp>
        <p:nvSpPr>
          <p:cNvPr id="28" name="Line 12"/>
          <p:cNvSpPr>
            <a:spLocks noChangeShapeType="1"/>
          </p:cNvSpPr>
          <p:nvPr/>
        </p:nvSpPr>
        <p:spPr bwMode="auto">
          <a:xfrm flipV="1">
            <a:off x="3200400" y="5181598"/>
            <a:ext cx="1066800" cy="609601"/>
          </a:xfrm>
          <a:prstGeom prst="line">
            <a:avLst/>
          </a:prstGeom>
          <a:noFill/>
          <a:ln w="9525">
            <a:solidFill>
              <a:srgbClr val="7030A0"/>
            </a:solidFill>
            <a:round/>
            <a:headEnd type="triangle" w="med" len="med"/>
            <a:tailEnd/>
          </a:ln>
          <a:effectLst/>
        </p:spPr>
        <p:txBody>
          <a:bodyPr/>
          <a:lstStyle/>
          <a:p>
            <a:endParaRPr lang="en-US"/>
          </a:p>
        </p:txBody>
      </p:sp>
      <p:sp>
        <p:nvSpPr>
          <p:cNvPr id="29" name="Text Box 13"/>
          <p:cNvSpPr txBox="1">
            <a:spLocks noChangeArrowheads="1"/>
          </p:cNvSpPr>
          <p:nvPr/>
        </p:nvSpPr>
        <p:spPr bwMode="auto">
          <a:xfrm>
            <a:off x="3581400" y="4648200"/>
            <a:ext cx="2089258" cy="646331"/>
          </a:xfrm>
          <a:prstGeom prst="rect">
            <a:avLst/>
          </a:prstGeom>
          <a:noFill/>
          <a:ln w="9525">
            <a:noFill/>
            <a:miter lim="800000"/>
            <a:headEnd/>
            <a:tailEnd/>
          </a:ln>
          <a:effectLst/>
        </p:spPr>
        <p:txBody>
          <a:bodyPr wrap="square">
            <a:spAutoFit/>
          </a:bodyPr>
          <a:lstStyle/>
          <a:p>
            <a:r>
              <a:rPr lang="en-US" dirty="0">
                <a:solidFill>
                  <a:srgbClr val="7030A0"/>
                </a:solidFill>
              </a:rPr>
              <a:t>Would this worker be hired?</a:t>
            </a:r>
          </a:p>
        </p:txBody>
      </p:sp>
      <p:sp>
        <p:nvSpPr>
          <p:cNvPr id="30" name="Line 12"/>
          <p:cNvSpPr>
            <a:spLocks noChangeShapeType="1"/>
          </p:cNvSpPr>
          <p:nvPr/>
        </p:nvSpPr>
        <p:spPr bwMode="auto">
          <a:xfrm>
            <a:off x="4419600" y="4038600"/>
            <a:ext cx="0" cy="1828800"/>
          </a:xfrm>
          <a:prstGeom prst="line">
            <a:avLst/>
          </a:prstGeom>
          <a:noFill/>
          <a:ln w="9525">
            <a:solidFill>
              <a:schemeClr val="tx1"/>
            </a:solidFill>
            <a:prstDash val="dash"/>
            <a:round/>
            <a:headEnd/>
            <a:tailEnd/>
          </a:ln>
          <a:effectLst/>
        </p:spPr>
        <p:txBody>
          <a:bodyPr/>
          <a:lstStyle/>
          <a:p>
            <a:endParaRPr lang="en-US"/>
          </a:p>
        </p:txBody>
      </p:sp>
      <p:sp>
        <p:nvSpPr>
          <p:cNvPr id="31" name="Text Box 17"/>
          <p:cNvSpPr txBox="1">
            <a:spLocks noChangeArrowheads="1"/>
          </p:cNvSpPr>
          <p:nvPr/>
        </p:nvSpPr>
        <p:spPr bwMode="auto">
          <a:xfrm>
            <a:off x="4251325" y="5851525"/>
            <a:ext cx="449263" cy="396875"/>
          </a:xfrm>
          <a:prstGeom prst="rect">
            <a:avLst/>
          </a:prstGeom>
          <a:noFill/>
          <a:ln w="9525">
            <a:noFill/>
            <a:miter lim="800000"/>
            <a:headEnd/>
            <a:tailEnd/>
          </a:ln>
          <a:effectLst/>
        </p:spPr>
        <p:txBody>
          <a:bodyPr wrap="none">
            <a:spAutoFit/>
          </a:bodyPr>
          <a:lstStyle/>
          <a:p>
            <a:r>
              <a:rPr lang="en-US" sz="2000" dirty="0"/>
              <a:t>L*</a:t>
            </a:r>
          </a:p>
        </p:txBody>
      </p:sp>
      <p:sp>
        <p:nvSpPr>
          <p:cNvPr id="32" name="Text Box 17"/>
          <p:cNvSpPr txBox="1">
            <a:spLocks noChangeArrowheads="1"/>
          </p:cNvSpPr>
          <p:nvPr/>
        </p:nvSpPr>
        <p:spPr bwMode="auto">
          <a:xfrm>
            <a:off x="4198937" y="3505200"/>
            <a:ext cx="332142" cy="400110"/>
          </a:xfrm>
          <a:prstGeom prst="rect">
            <a:avLst/>
          </a:prstGeom>
          <a:noFill/>
          <a:ln w="9525">
            <a:noFill/>
            <a:miter lim="800000"/>
            <a:headEnd/>
            <a:tailEnd/>
          </a:ln>
          <a:effectLst/>
        </p:spPr>
        <p:txBody>
          <a:bodyPr wrap="none">
            <a:spAutoFit/>
          </a:bodyPr>
          <a:lstStyle/>
          <a:p>
            <a:r>
              <a:rPr lang="en-US" sz="2000" dirty="0" smtClean="0">
                <a:solidFill>
                  <a:srgbClr val="0000CC"/>
                </a:solidFill>
              </a:rPr>
              <a:t>E</a:t>
            </a:r>
            <a:endParaRPr lang="en-US" sz="2000" dirty="0">
              <a:solidFill>
                <a:srgbClr val="0000CC"/>
              </a:solidFill>
            </a:endParaRPr>
          </a:p>
        </p:txBody>
      </p:sp>
      <p:sp>
        <p:nvSpPr>
          <p:cNvPr id="33" name="Slide Number Placeholder 32"/>
          <p:cNvSpPr>
            <a:spLocks noGrp="1"/>
          </p:cNvSpPr>
          <p:nvPr>
            <p:ph type="sldNum" sz="quarter" idx="12"/>
          </p:nvPr>
        </p:nvSpPr>
        <p:spPr/>
        <p:txBody>
          <a:bodyPr/>
          <a:lstStyle/>
          <a:p>
            <a:fld id="{86CE80BD-4D3B-4FF2-B2A9-D19FBDF22204}" type="slidenum">
              <a:rPr lang="en-US" smtClean="0"/>
              <a:pPr/>
              <a:t>52</a:t>
            </a:fld>
            <a:endParaRPr lang="en-US"/>
          </a:p>
        </p:txBody>
      </p:sp>
      <p:sp>
        <p:nvSpPr>
          <p:cNvPr id="34" name="Footer Placeholder 33"/>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133539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030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030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03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030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029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030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030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03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03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030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030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1" nodeType="click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63" presetClass="path" presetSubtype="0" accel="50000" decel="50000" fill="hold" grpId="0" nodeType="clickEffect">
                                  <p:stCondLst>
                                    <p:cond delay="0"/>
                                  </p:stCondLst>
                                  <p:childTnLst>
                                    <p:animMotion origin="layout" path="M -0.13333 -4.11656E-6 L -3.33333E-6 -4.11656E-6 " pathEditMode="relative" rAng="0" ptsTypes="AA">
                                      <p:cBhvr>
                                        <p:cTn id="40" dur="2000" fill="hold"/>
                                        <p:tgtEl>
                                          <p:spTgt spid="30"/>
                                        </p:tgtEl>
                                        <p:attrNameLst>
                                          <p:attrName>ppt_x</p:attrName>
                                          <p:attrName>ppt_y</p:attrName>
                                        </p:attrNameLst>
                                      </p:cBhvr>
                                      <p:rCtr x="67" y="0"/>
                                    </p:animMotion>
                                  </p:childTnLst>
                                </p:cTn>
                              </p:par>
                              <p:par>
                                <p:cTn id="41" presetID="63" presetClass="path" presetSubtype="0" accel="50000" decel="50000" fill="hold" grpId="0" nodeType="withEffect">
                                  <p:stCondLst>
                                    <p:cond delay="0"/>
                                  </p:stCondLst>
                                  <p:childTnLst>
                                    <p:animMotion origin="layout" path="M -0.14774 0.00347 L 2.77778E-7 3.23774E-6 " pathEditMode="relative" rAng="0" ptsTypes="AA">
                                      <p:cBhvr>
                                        <p:cTn id="42" dur="2000" fill="hold"/>
                                        <p:tgtEl>
                                          <p:spTgt spid="31"/>
                                        </p:tgtEl>
                                        <p:attrNameLst>
                                          <p:attrName>ppt_x</p:attrName>
                                          <p:attrName>ppt_y</p:attrName>
                                        </p:attrNameLst>
                                      </p:cBhvr>
                                      <p:rCtr x="74" y="-2"/>
                                    </p:animMotion>
                                  </p:childTnLst>
                                </p:cTn>
                              </p:par>
                              <p:par>
                                <p:cTn id="43" presetID="1"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9" grpId="0" animBg="1"/>
      <p:bldP spid="140302" grpId="0"/>
      <p:bldP spid="140303" grpId="0" animBg="1"/>
      <p:bldP spid="140304" grpId="0" animBg="1"/>
      <p:bldP spid="140305" grpId="0" animBg="1"/>
      <p:bldP spid="140307" grpId="0" animBg="1"/>
      <p:bldP spid="140308" grpId="0" animBg="1"/>
      <p:bldP spid="140309" grpId="0" animBg="1"/>
      <p:bldP spid="140310" grpId="0" animBg="1"/>
      <p:bldP spid="140311" grpId="0"/>
      <p:bldP spid="140312" grpId="0"/>
      <p:bldP spid="28" grpId="0" animBg="1"/>
      <p:bldP spid="29" grpId="0"/>
      <p:bldP spid="30" grpId="0" animBg="1"/>
      <p:bldP spid="30" grpId="1" animBg="1"/>
      <p:bldP spid="31" grpId="0"/>
      <p:bldP spid="3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51280" y="309926"/>
            <a:ext cx="8135520" cy="1442674"/>
          </a:xfrm>
        </p:spPr>
        <p:txBody>
          <a:bodyPr>
            <a:normAutofit/>
          </a:bodyPr>
          <a:lstStyle/>
          <a:p>
            <a:r>
              <a:rPr lang="en-US" sz="3600" dirty="0"/>
              <a:t>Equilibrium in </a:t>
            </a:r>
            <a:r>
              <a:rPr lang="en-US" sz="3600" dirty="0" smtClean="0"/>
              <a:t>Competitive Market </a:t>
            </a:r>
            <a:r>
              <a:rPr lang="en-US" sz="3600" dirty="0"/>
              <a:t>for Labor</a:t>
            </a:r>
          </a:p>
        </p:txBody>
      </p:sp>
      <p:sp>
        <p:nvSpPr>
          <p:cNvPr id="19459" name="Line 3"/>
          <p:cNvSpPr>
            <a:spLocks noChangeShapeType="1"/>
          </p:cNvSpPr>
          <p:nvPr/>
        </p:nvSpPr>
        <p:spPr bwMode="auto">
          <a:xfrm>
            <a:off x="1524000" y="2133600"/>
            <a:ext cx="0" cy="3657600"/>
          </a:xfrm>
          <a:prstGeom prst="line">
            <a:avLst/>
          </a:prstGeom>
          <a:noFill/>
          <a:ln w="9525">
            <a:solidFill>
              <a:schemeClr val="tx1"/>
            </a:solidFill>
            <a:round/>
            <a:headEnd/>
            <a:tailEnd/>
          </a:ln>
          <a:effectLst/>
        </p:spPr>
        <p:txBody>
          <a:bodyPr/>
          <a:lstStyle/>
          <a:p>
            <a:endParaRPr lang="en-US"/>
          </a:p>
        </p:txBody>
      </p:sp>
      <p:sp>
        <p:nvSpPr>
          <p:cNvPr id="19460" name="Line 4"/>
          <p:cNvSpPr>
            <a:spLocks noChangeShapeType="1"/>
          </p:cNvSpPr>
          <p:nvPr/>
        </p:nvSpPr>
        <p:spPr bwMode="auto">
          <a:xfrm>
            <a:off x="1524000" y="5791200"/>
            <a:ext cx="5562600" cy="0"/>
          </a:xfrm>
          <a:prstGeom prst="line">
            <a:avLst/>
          </a:prstGeom>
          <a:noFill/>
          <a:ln w="9525">
            <a:solidFill>
              <a:schemeClr val="tx1"/>
            </a:solidFill>
            <a:round/>
            <a:headEnd/>
            <a:tailEnd/>
          </a:ln>
          <a:effectLst/>
        </p:spPr>
        <p:txBody>
          <a:bodyPr/>
          <a:lstStyle/>
          <a:p>
            <a:endParaRPr lang="en-US"/>
          </a:p>
        </p:txBody>
      </p:sp>
      <p:sp>
        <p:nvSpPr>
          <p:cNvPr id="19461" name="Line 5"/>
          <p:cNvSpPr>
            <a:spLocks noChangeShapeType="1"/>
          </p:cNvSpPr>
          <p:nvPr/>
        </p:nvSpPr>
        <p:spPr bwMode="auto">
          <a:xfrm>
            <a:off x="1905000" y="2438400"/>
            <a:ext cx="4724400" cy="2895600"/>
          </a:xfrm>
          <a:prstGeom prst="line">
            <a:avLst/>
          </a:prstGeom>
          <a:noFill/>
          <a:ln w="28575">
            <a:solidFill>
              <a:srgbClr val="0000CC"/>
            </a:solidFill>
            <a:round/>
            <a:headEnd/>
            <a:tailEnd/>
          </a:ln>
          <a:effectLst/>
        </p:spPr>
        <p:txBody>
          <a:bodyPr/>
          <a:lstStyle/>
          <a:p>
            <a:endParaRPr lang="en-US"/>
          </a:p>
        </p:txBody>
      </p:sp>
      <p:sp>
        <p:nvSpPr>
          <p:cNvPr id="19462" name="Text Box 6"/>
          <p:cNvSpPr txBox="1">
            <a:spLocks noChangeArrowheads="1"/>
          </p:cNvSpPr>
          <p:nvPr/>
        </p:nvSpPr>
        <p:spPr bwMode="auto">
          <a:xfrm>
            <a:off x="6781800" y="4724400"/>
            <a:ext cx="1828800" cy="1006475"/>
          </a:xfrm>
          <a:prstGeom prst="rect">
            <a:avLst/>
          </a:prstGeom>
          <a:noFill/>
          <a:ln w="9525">
            <a:noFill/>
            <a:miter lim="800000"/>
            <a:headEnd/>
            <a:tailEnd/>
          </a:ln>
          <a:effectLst/>
        </p:spPr>
        <p:txBody>
          <a:bodyPr>
            <a:spAutoFit/>
          </a:bodyPr>
          <a:lstStyle/>
          <a:p>
            <a:r>
              <a:rPr lang="en-US" sz="2000"/>
              <a:t>Demand for </a:t>
            </a:r>
          </a:p>
          <a:p>
            <a:r>
              <a:rPr lang="en-US" sz="2000"/>
              <a:t>Labor =</a:t>
            </a:r>
          </a:p>
          <a:p>
            <a:r>
              <a:rPr lang="en-US" sz="2000"/>
              <a:t>∑MRP</a:t>
            </a:r>
            <a:r>
              <a:rPr lang="en-US" sz="2000" baseline="-25000"/>
              <a:t>j</a:t>
            </a:r>
            <a:endParaRPr lang="en-US" sz="2000"/>
          </a:p>
        </p:txBody>
      </p:sp>
      <p:sp>
        <p:nvSpPr>
          <p:cNvPr id="19463" name="Text Box 7"/>
          <p:cNvSpPr txBox="1">
            <a:spLocks noChangeArrowheads="1"/>
          </p:cNvSpPr>
          <p:nvPr/>
        </p:nvSpPr>
        <p:spPr bwMode="auto">
          <a:xfrm>
            <a:off x="814472" y="1987550"/>
            <a:ext cx="785728" cy="707886"/>
          </a:xfrm>
          <a:prstGeom prst="rect">
            <a:avLst/>
          </a:prstGeom>
          <a:noFill/>
          <a:ln w="9525">
            <a:noFill/>
            <a:miter lim="800000"/>
            <a:headEnd/>
            <a:tailEnd/>
          </a:ln>
          <a:effectLst/>
        </p:spPr>
        <p:txBody>
          <a:bodyPr wrap="none">
            <a:spAutoFit/>
          </a:bodyPr>
          <a:lstStyle/>
          <a:p>
            <a:r>
              <a:rPr lang="en-US" sz="2000" dirty="0" smtClean="0"/>
              <a:t>Wage</a:t>
            </a:r>
          </a:p>
          <a:p>
            <a:r>
              <a:rPr lang="en-US" sz="2000" dirty="0" smtClean="0"/>
              <a:t>($/L)</a:t>
            </a:r>
            <a:endParaRPr lang="en-US" sz="2000" dirty="0"/>
          </a:p>
        </p:txBody>
      </p:sp>
      <p:sp>
        <p:nvSpPr>
          <p:cNvPr id="19464" name="Line 8"/>
          <p:cNvSpPr>
            <a:spLocks noChangeShapeType="1"/>
          </p:cNvSpPr>
          <p:nvPr/>
        </p:nvSpPr>
        <p:spPr bwMode="auto">
          <a:xfrm flipV="1">
            <a:off x="2362200" y="2438400"/>
            <a:ext cx="4267200" cy="2819400"/>
          </a:xfrm>
          <a:prstGeom prst="line">
            <a:avLst/>
          </a:prstGeom>
          <a:noFill/>
          <a:ln w="28575">
            <a:solidFill>
              <a:schemeClr val="tx1"/>
            </a:solidFill>
            <a:round/>
            <a:headEnd/>
            <a:tailEnd/>
          </a:ln>
          <a:effectLst/>
        </p:spPr>
        <p:txBody>
          <a:bodyPr/>
          <a:lstStyle/>
          <a:p>
            <a:endParaRPr lang="en-US"/>
          </a:p>
        </p:txBody>
      </p:sp>
      <p:sp>
        <p:nvSpPr>
          <p:cNvPr id="19465" name="Text Box 9"/>
          <p:cNvSpPr txBox="1">
            <a:spLocks noChangeArrowheads="1"/>
          </p:cNvSpPr>
          <p:nvPr/>
        </p:nvSpPr>
        <p:spPr bwMode="auto">
          <a:xfrm>
            <a:off x="6765925" y="2139950"/>
            <a:ext cx="1470025" cy="701675"/>
          </a:xfrm>
          <a:prstGeom prst="rect">
            <a:avLst/>
          </a:prstGeom>
          <a:noFill/>
          <a:ln w="9525">
            <a:noFill/>
            <a:miter lim="800000"/>
            <a:headEnd/>
            <a:tailEnd/>
          </a:ln>
          <a:effectLst/>
        </p:spPr>
        <p:txBody>
          <a:bodyPr wrap="none">
            <a:spAutoFit/>
          </a:bodyPr>
          <a:lstStyle/>
          <a:p>
            <a:r>
              <a:rPr lang="en-US" sz="2000"/>
              <a:t>Supply of </a:t>
            </a:r>
          </a:p>
          <a:p>
            <a:r>
              <a:rPr lang="en-US" sz="2000"/>
              <a:t>Labor = ∑s</a:t>
            </a:r>
            <a:r>
              <a:rPr lang="en-US" sz="2000" baseline="-25000"/>
              <a:t>i</a:t>
            </a:r>
            <a:endParaRPr lang="en-US" sz="2000"/>
          </a:p>
        </p:txBody>
      </p:sp>
      <p:sp>
        <p:nvSpPr>
          <p:cNvPr id="19466" name="Text Box 10"/>
          <p:cNvSpPr txBox="1">
            <a:spLocks noChangeArrowheads="1"/>
          </p:cNvSpPr>
          <p:nvPr/>
        </p:nvSpPr>
        <p:spPr bwMode="auto">
          <a:xfrm>
            <a:off x="6842125" y="587375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9467" name="Line 11"/>
          <p:cNvSpPr>
            <a:spLocks noChangeShapeType="1"/>
          </p:cNvSpPr>
          <p:nvPr/>
        </p:nvSpPr>
        <p:spPr bwMode="auto">
          <a:xfrm flipH="1">
            <a:off x="1524000" y="3937000"/>
            <a:ext cx="2819400" cy="0"/>
          </a:xfrm>
          <a:prstGeom prst="line">
            <a:avLst/>
          </a:prstGeom>
          <a:noFill/>
          <a:ln w="9525">
            <a:solidFill>
              <a:schemeClr val="tx1"/>
            </a:solidFill>
            <a:prstDash val="dash"/>
            <a:round/>
            <a:headEnd/>
            <a:tailEnd/>
          </a:ln>
          <a:effectLst/>
        </p:spPr>
        <p:txBody>
          <a:bodyPr/>
          <a:lstStyle/>
          <a:p>
            <a:endParaRPr lang="en-US"/>
          </a:p>
        </p:txBody>
      </p:sp>
      <p:sp>
        <p:nvSpPr>
          <p:cNvPr id="19468" name="Line 12"/>
          <p:cNvSpPr>
            <a:spLocks noChangeShapeType="1"/>
          </p:cNvSpPr>
          <p:nvPr/>
        </p:nvSpPr>
        <p:spPr bwMode="auto">
          <a:xfrm>
            <a:off x="4343400" y="3962400"/>
            <a:ext cx="0" cy="1828800"/>
          </a:xfrm>
          <a:prstGeom prst="line">
            <a:avLst/>
          </a:prstGeom>
          <a:noFill/>
          <a:ln w="9525">
            <a:solidFill>
              <a:schemeClr val="tx1"/>
            </a:solidFill>
            <a:prstDash val="dash"/>
            <a:round/>
            <a:headEnd/>
            <a:tailEnd/>
          </a:ln>
          <a:effectLst/>
        </p:spPr>
        <p:txBody>
          <a:bodyPr/>
          <a:lstStyle/>
          <a:p>
            <a:endParaRPr lang="en-US"/>
          </a:p>
        </p:txBody>
      </p:sp>
      <p:sp>
        <p:nvSpPr>
          <p:cNvPr id="19469" name="Oval 13"/>
          <p:cNvSpPr>
            <a:spLocks noChangeArrowheads="1"/>
          </p:cNvSpPr>
          <p:nvPr/>
        </p:nvSpPr>
        <p:spPr bwMode="auto">
          <a:xfrm>
            <a:off x="4318000" y="5753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0" name="Oval 14"/>
          <p:cNvSpPr>
            <a:spLocks noChangeArrowheads="1"/>
          </p:cNvSpPr>
          <p:nvPr/>
        </p:nvSpPr>
        <p:spPr bwMode="auto">
          <a:xfrm>
            <a:off x="1498600" y="38862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1" name="Oval 15"/>
          <p:cNvSpPr>
            <a:spLocks noChangeArrowheads="1"/>
          </p:cNvSpPr>
          <p:nvPr/>
        </p:nvSpPr>
        <p:spPr bwMode="auto">
          <a:xfrm>
            <a:off x="4305300" y="39116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9472" name="Text Box 16"/>
          <p:cNvSpPr txBox="1">
            <a:spLocks noChangeArrowheads="1"/>
          </p:cNvSpPr>
          <p:nvPr/>
        </p:nvSpPr>
        <p:spPr bwMode="auto">
          <a:xfrm>
            <a:off x="1012825" y="3663950"/>
            <a:ext cx="511175" cy="396875"/>
          </a:xfrm>
          <a:prstGeom prst="rect">
            <a:avLst/>
          </a:prstGeom>
          <a:noFill/>
          <a:ln w="9525">
            <a:noFill/>
            <a:miter lim="800000"/>
            <a:headEnd/>
            <a:tailEnd/>
          </a:ln>
          <a:effectLst/>
        </p:spPr>
        <p:txBody>
          <a:bodyPr wrap="none">
            <a:spAutoFit/>
          </a:bodyPr>
          <a:lstStyle/>
          <a:p>
            <a:r>
              <a:rPr lang="en-US" sz="2000" dirty="0"/>
              <a:t>w*</a:t>
            </a:r>
          </a:p>
        </p:txBody>
      </p:sp>
      <p:sp>
        <p:nvSpPr>
          <p:cNvPr id="19473" name="Text Box 17"/>
          <p:cNvSpPr txBox="1">
            <a:spLocks noChangeArrowheads="1"/>
          </p:cNvSpPr>
          <p:nvPr/>
        </p:nvSpPr>
        <p:spPr bwMode="auto">
          <a:xfrm>
            <a:off x="4251325" y="5797550"/>
            <a:ext cx="449263" cy="396875"/>
          </a:xfrm>
          <a:prstGeom prst="rect">
            <a:avLst/>
          </a:prstGeom>
          <a:noFill/>
          <a:ln w="9525">
            <a:noFill/>
            <a:miter lim="800000"/>
            <a:headEnd/>
            <a:tailEnd/>
          </a:ln>
          <a:effectLst/>
        </p:spPr>
        <p:txBody>
          <a:bodyPr wrap="none">
            <a:spAutoFit/>
          </a:bodyPr>
          <a:lstStyle/>
          <a:p>
            <a:r>
              <a:rPr lang="en-US" sz="2000" dirty="0"/>
              <a:t>L*</a:t>
            </a:r>
          </a:p>
        </p:txBody>
      </p:sp>
      <p:sp>
        <p:nvSpPr>
          <p:cNvPr id="19474" name="Text Box 18"/>
          <p:cNvSpPr txBox="1">
            <a:spLocks noChangeArrowheads="1"/>
          </p:cNvSpPr>
          <p:nvPr/>
        </p:nvSpPr>
        <p:spPr bwMode="auto">
          <a:xfrm>
            <a:off x="2955925" y="2063750"/>
            <a:ext cx="3063875" cy="707886"/>
          </a:xfrm>
          <a:prstGeom prst="rect">
            <a:avLst/>
          </a:prstGeom>
          <a:noFill/>
          <a:ln w="9525">
            <a:noFill/>
            <a:miter lim="800000"/>
            <a:headEnd/>
            <a:tailEnd/>
          </a:ln>
          <a:effectLst/>
        </p:spPr>
        <p:txBody>
          <a:bodyPr wrap="square">
            <a:spAutoFit/>
          </a:bodyPr>
          <a:lstStyle/>
          <a:p>
            <a:r>
              <a:rPr lang="en-US" sz="2000" dirty="0">
                <a:solidFill>
                  <a:srgbClr val="C00000"/>
                </a:solidFill>
              </a:rPr>
              <a:t>Equilibrium in a </a:t>
            </a:r>
            <a:r>
              <a:rPr lang="en-US" sz="2000" dirty="0" smtClean="0">
                <a:solidFill>
                  <a:srgbClr val="C00000"/>
                </a:solidFill>
              </a:rPr>
              <a:t>competitive labor </a:t>
            </a:r>
            <a:r>
              <a:rPr lang="en-US" sz="2000" dirty="0">
                <a:solidFill>
                  <a:srgbClr val="C00000"/>
                </a:solidFill>
              </a:rPr>
              <a:t>market</a:t>
            </a:r>
          </a:p>
        </p:txBody>
      </p:sp>
      <p:sp>
        <p:nvSpPr>
          <p:cNvPr id="19475" name="Line 19"/>
          <p:cNvSpPr>
            <a:spLocks noChangeShapeType="1"/>
          </p:cNvSpPr>
          <p:nvPr/>
        </p:nvSpPr>
        <p:spPr bwMode="auto">
          <a:xfrm>
            <a:off x="4191000" y="2819400"/>
            <a:ext cx="76200" cy="685800"/>
          </a:xfrm>
          <a:prstGeom prst="line">
            <a:avLst/>
          </a:prstGeom>
          <a:noFill/>
          <a:ln w="9525">
            <a:solidFill>
              <a:schemeClr val="tx1"/>
            </a:solidFill>
            <a:round/>
            <a:headEnd/>
            <a:tailEnd type="triangle" w="med" len="med"/>
          </a:ln>
          <a:effectLst/>
        </p:spPr>
        <p:txBody>
          <a:bodyPr/>
          <a:lstStyle/>
          <a:p>
            <a:endParaRPr lang="en-US"/>
          </a:p>
        </p:txBody>
      </p:sp>
      <p:sp>
        <p:nvSpPr>
          <p:cNvPr id="23" name="Text Box 17"/>
          <p:cNvSpPr txBox="1">
            <a:spLocks noChangeArrowheads="1"/>
          </p:cNvSpPr>
          <p:nvPr/>
        </p:nvSpPr>
        <p:spPr bwMode="auto">
          <a:xfrm>
            <a:off x="4198937" y="3505200"/>
            <a:ext cx="332142" cy="400110"/>
          </a:xfrm>
          <a:prstGeom prst="rect">
            <a:avLst/>
          </a:prstGeom>
          <a:noFill/>
          <a:ln w="9525">
            <a:noFill/>
            <a:miter lim="800000"/>
            <a:headEnd/>
            <a:tailEnd/>
          </a:ln>
          <a:effectLst/>
        </p:spPr>
        <p:txBody>
          <a:bodyPr wrap="none">
            <a:spAutoFit/>
          </a:bodyPr>
          <a:lstStyle/>
          <a:p>
            <a:r>
              <a:rPr lang="en-US" sz="2000" dirty="0" smtClean="0">
                <a:solidFill>
                  <a:srgbClr val="0000CC"/>
                </a:solidFill>
              </a:rPr>
              <a:t>E</a:t>
            </a:r>
            <a:endParaRPr lang="en-US" sz="2000" dirty="0">
              <a:solidFill>
                <a:srgbClr val="0000CC"/>
              </a:solidFill>
            </a:endParaRPr>
          </a:p>
        </p:txBody>
      </p:sp>
      <p:sp>
        <p:nvSpPr>
          <p:cNvPr id="21" name="Slide Number Placeholder 20"/>
          <p:cNvSpPr>
            <a:spLocks noGrp="1"/>
          </p:cNvSpPr>
          <p:nvPr>
            <p:ph type="sldNum" sz="quarter" idx="12"/>
          </p:nvPr>
        </p:nvSpPr>
        <p:spPr/>
        <p:txBody>
          <a:bodyPr/>
          <a:lstStyle/>
          <a:p>
            <a:fld id="{86CE80BD-4D3B-4FF2-B2A9-D19FBDF22204}" type="slidenum">
              <a:rPr lang="en-US" smtClean="0"/>
              <a:pPr/>
              <a:t>53</a:t>
            </a:fld>
            <a:endParaRPr lang="en-US"/>
          </a:p>
        </p:txBody>
      </p:sp>
      <p:sp>
        <p:nvSpPr>
          <p:cNvPr id="22" name="Footer Placeholder 21"/>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495119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7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7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6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47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46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47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47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47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46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7" grpId="0" animBg="1"/>
      <p:bldP spid="19468" grpId="0" animBg="1"/>
      <p:bldP spid="19469" grpId="0" animBg="1"/>
      <p:bldP spid="19470" grpId="0" animBg="1"/>
      <p:bldP spid="19471" grpId="0" animBg="1"/>
      <p:bldP spid="19472" grpId="0"/>
      <p:bldP spid="19473" grpId="0"/>
      <p:bldP spid="19474" grpId="0"/>
      <p:bldP spid="19475" grpId="0" animBg="1"/>
      <p:bldP spid="2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33400" y="228600"/>
            <a:ext cx="7848600" cy="1295400"/>
          </a:xfrm>
        </p:spPr>
        <p:txBody>
          <a:bodyPr>
            <a:normAutofit/>
          </a:bodyPr>
          <a:lstStyle/>
          <a:p>
            <a:pPr eaLnBrk="1" hangingPunct="1"/>
            <a:r>
              <a:rPr lang="en-US" sz="3500" dirty="0" smtClean="0"/>
              <a:t>II. Factor Productivity and  Substitution among Factors</a:t>
            </a:r>
          </a:p>
        </p:txBody>
      </p:sp>
      <p:sp>
        <p:nvSpPr>
          <p:cNvPr id="26627" name="Content Placeholder 2"/>
          <p:cNvSpPr>
            <a:spLocks noGrp="1"/>
          </p:cNvSpPr>
          <p:nvPr>
            <p:ph idx="1"/>
          </p:nvPr>
        </p:nvSpPr>
        <p:spPr>
          <a:xfrm>
            <a:off x="685800" y="1524000"/>
            <a:ext cx="7620000" cy="4724400"/>
          </a:xfrm>
        </p:spPr>
        <p:txBody>
          <a:bodyPr>
            <a:normAutofit/>
          </a:bodyPr>
          <a:lstStyle/>
          <a:p>
            <a:pPr eaLnBrk="1" hangingPunct="1">
              <a:spcBef>
                <a:spcPts val="1200"/>
              </a:spcBef>
            </a:pPr>
            <a:r>
              <a:rPr lang="en-US" dirty="0" smtClean="0">
                <a:solidFill>
                  <a:srgbClr val="0000CC"/>
                </a:solidFill>
              </a:rPr>
              <a:t>Productivity of labor input </a:t>
            </a:r>
            <a:r>
              <a:rPr lang="en-US" dirty="0" smtClean="0">
                <a:solidFill>
                  <a:schemeClr val="tx1"/>
                </a:solidFill>
              </a:rPr>
              <a:t>is a major determinant of supply.</a:t>
            </a:r>
          </a:p>
          <a:p>
            <a:pPr lvl="1">
              <a:spcBef>
                <a:spcPts val="1200"/>
              </a:spcBef>
            </a:pPr>
            <a:r>
              <a:rPr lang="en-US" sz="2400" dirty="0" smtClean="0">
                <a:solidFill>
                  <a:schemeClr val="tx2"/>
                </a:solidFill>
              </a:rPr>
              <a:t>Productivity improvements increase output (i.e. same level of output can be produced with fewer inputs).</a:t>
            </a:r>
          </a:p>
          <a:p>
            <a:pPr eaLnBrk="1" hangingPunct="1">
              <a:spcBef>
                <a:spcPts val="1200"/>
              </a:spcBef>
            </a:pPr>
            <a:r>
              <a:rPr lang="en-US" dirty="0" smtClean="0">
                <a:solidFill>
                  <a:schemeClr val="tx1"/>
                </a:solidFill>
              </a:rPr>
              <a:t>The </a:t>
            </a:r>
            <a:r>
              <a:rPr lang="en-US" dirty="0" smtClean="0">
                <a:solidFill>
                  <a:srgbClr val="0000FF"/>
                </a:solidFill>
              </a:rPr>
              <a:t>productivity of an input factor </a:t>
            </a:r>
            <a:r>
              <a:rPr lang="en-US" dirty="0" smtClean="0">
                <a:solidFill>
                  <a:schemeClr val="tx1"/>
                </a:solidFill>
              </a:rPr>
              <a:t>can be measured as the </a:t>
            </a:r>
            <a:r>
              <a:rPr lang="en-US" dirty="0" smtClean="0">
                <a:solidFill>
                  <a:srgbClr val="0000FF"/>
                </a:solidFill>
              </a:rPr>
              <a:t>average product (AP) of the factor</a:t>
            </a:r>
            <a:r>
              <a:rPr lang="en-US" i="1" dirty="0" smtClean="0"/>
              <a:t>: </a:t>
            </a:r>
            <a:r>
              <a:rPr lang="en-US" i="1" dirty="0" smtClean="0">
                <a:solidFill>
                  <a:schemeClr val="tx1"/>
                </a:solidFill>
              </a:rPr>
              <a:t> </a:t>
            </a:r>
            <a:r>
              <a:rPr lang="en-US" dirty="0" smtClean="0">
                <a:solidFill>
                  <a:srgbClr val="0000CC"/>
                </a:solidFill>
              </a:rPr>
              <a:t>AP</a:t>
            </a:r>
            <a:r>
              <a:rPr lang="en-US" baseline="-25000" dirty="0" smtClean="0">
                <a:solidFill>
                  <a:srgbClr val="0000CC"/>
                </a:solidFill>
              </a:rPr>
              <a:t>L</a:t>
            </a:r>
            <a:r>
              <a:rPr lang="en-US" dirty="0" smtClean="0">
                <a:solidFill>
                  <a:srgbClr val="0000CC"/>
                </a:solidFill>
              </a:rPr>
              <a:t> = </a:t>
            </a:r>
            <a:r>
              <a:rPr lang="en-US" i="1" dirty="0" smtClean="0">
                <a:solidFill>
                  <a:srgbClr val="0000CC"/>
                </a:solidFill>
              </a:rPr>
              <a:t>Q/L.</a:t>
            </a:r>
          </a:p>
          <a:p>
            <a:pPr>
              <a:spcBef>
                <a:spcPts val="1200"/>
              </a:spcBef>
            </a:pPr>
            <a:r>
              <a:rPr lang="en-US" dirty="0" smtClean="0">
                <a:solidFill>
                  <a:schemeClr val="tx1"/>
                </a:solidFill>
              </a:rPr>
              <a:t>In measuring factor productivity labor, one needs to estimate the </a:t>
            </a:r>
            <a:r>
              <a:rPr lang="en-US" dirty="0" smtClean="0">
                <a:solidFill>
                  <a:srgbClr val="0000CC"/>
                </a:solidFill>
              </a:rPr>
              <a:t>incremental output resulting from the additional unit of that labor</a:t>
            </a:r>
            <a:r>
              <a:rPr lang="en-US" dirty="0" smtClean="0">
                <a:solidFill>
                  <a:schemeClr val="tx1"/>
                </a:solidFill>
              </a:rPr>
              <a:t> in the production process.  This is the </a:t>
            </a:r>
            <a:r>
              <a:rPr lang="en-US" dirty="0" smtClean="0">
                <a:solidFill>
                  <a:srgbClr val="FF0000"/>
                </a:solidFill>
              </a:rPr>
              <a:t>marginal product (MP) </a:t>
            </a:r>
            <a:r>
              <a:rPr lang="en-US" dirty="0" smtClean="0">
                <a:solidFill>
                  <a:schemeClr val="tx1"/>
                </a:solidFill>
              </a:rPr>
              <a:t>of the factor: </a:t>
            </a:r>
          </a:p>
          <a:p>
            <a:pPr>
              <a:spcBef>
                <a:spcPts val="1200"/>
              </a:spcBef>
              <a:buNone/>
            </a:pPr>
            <a:r>
              <a:rPr lang="en-US" dirty="0" smtClean="0"/>
              <a:t>		</a:t>
            </a:r>
            <a:r>
              <a:rPr lang="en-US" i="1" dirty="0" smtClean="0">
                <a:solidFill>
                  <a:srgbClr val="FF0000"/>
                </a:solidFill>
              </a:rPr>
              <a:t>MP</a:t>
            </a:r>
            <a:r>
              <a:rPr lang="en-US" i="1" baseline="-25000" dirty="0" smtClean="0">
                <a:solidFill>
                  <a:srgbClr val="FF0000"/>
                </a:solidFill>
              </a:rPr>
              <a:t>L</a:t>
            </a:r>
            <a:r>
              <a:rPr lang="en-US" i="1" dirty="0" smtClean="0">
                <a:solidFill>
                  <a:srgbClr val="FF0000"/>
                </a:solidFill>
              </a:rPr>
              <a:t> = </a:t>
            </a:r>
            <a:r>
              <a:rPr lang="en-US" i="1" dirty="0" smtClean="0">
                <a:solidFill>
                  <a:srgbClr val="FF0000"/>
                </a:solidFill>
                <a:latin typeface="Calibri"/>
              </a:rPr>
              <a:t>∆</a:t>
            </a:r>
            <a:r>
              <a:rPr lang="en-US" i="1" dirty="0" smtClean="0">
                <a:solidFill>
                  <a:srgbClr val="FF0000"/>
                </a:solidFill>
              </a:rPr>
              <a:t>Q/∆L</a:t>
            </a:r>
          </a:p>
        </p:txBody>
      </p:sp>
      <p:sp>
        <p:nvSpPr>
          <p:cNvPr id="4" name="Slide Number Placeholder 3"/>
          <p:cNvSpPr>
            <a:spLocks noGrp="1"/>
          </p:cNvSpPr>
          <p:nvPr>
            <p:ph type="sldNum" sz="quarter" idx="12"/>
          </p:nvPr>
        </p:nvSpPr>
        <p:spPr/>
        <p:txBody>
          <a:bodyPr/>
          <a:lstStyle/>
          <a:p>
            <a:fld id="{86CE80BD-4D3B-4FF2-B2A9-D19FBDF22204}" type="slidenum">
              <a:rPr lang="en-US" smtClean="0"/>
              <a:pPr/>
              <a:t>54</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7076933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6627">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66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81000" y="381000"/>
            <a:ext cx="8458200" cy="1143000"/>
          </a:xfrm>
        </p:spPr>
        <p:txBody>
          <a:bodyPr>
            <a:normAutofit fontScale="90000"/>
          </a:bodyPr>
          <a:lstStyle/>
          <a:p>
            <a:r>
              <a:rPr lang="en-US" sz="4000" dirty="0">
                <a:ea typeface="Tahoma" pitchFamily="34" charset="0"/>
                <a:cs typeface="Tahoma" pitchFamily="34" charset="0"/>
              </a:rPr>
              <a:t>Marginal Products and </a:t>
            </a:r>
            <a:r>
              <a:rPr lang="en-US" sz="4000" dirty="0" smtClean="0">
                <a:ea typeface="Tahoma" pitchFamily="34" charset="0"/>
                <a:cs typeface="Tahoma" pitchFamily="34" charset="0"/>
              </a:rPr>
              <a:t>Efficiency </a:t>
            </a:r>
            <a:r>
              <a:rPr lang="en-US" sz="4000" dirty="0">
                <a:ea typeface="Tahoma" pitchFamily="34" charset="0"/>
                <a:cs typeface="Tahoma" pitchFamily="34" charset="0"/>
              </a:rPr>
              <a:t>of Input Use</a:t>
            </a:r>
          </a:p>
        </p:txBody>
      </p:sp>
      <p:pic>
        <p:nvPicPr>
          <p:cNvPr id="28676" name="Picture 8" descr="tbl16_01.gif"/>
          <p:cNvPicPr>
            <a:picLocks noChangeAspect="1"/>
          </p:cNvPicPr>
          <p:nvPr/>
        </p:nvPicPr>
        <p:blipFill>
          <a:blip r:embed="rId2" cstate="print"/>
          <a:srcRect/>
          <a:stretch>
            <a:fillRect/>
          </a:stretch>
        </p:blipFill>
        <p:spPr bwMode="auto">
          <a:xfrm>
            <a:off x="609600" y="1752600"/>
            <a:ext cx="7815263" cy="4267200"/>
          </a:xfrm>
          <a:prstGeom prst="rect">
            <a:avLst/>
          </a:prstGeom>
          <a:noFill/>
          <a:ln w="9525">
            <a:noFill/>
            <a:miter lim="800000"/>
            <a:headEnd/>
            <a:tailEnd/>
          </a:ln>
        </p:spPr>
      </p:pic>
      <p:sp>
        <p:nvSpPr>
          <p:cNvPr id="12" name="Slide Number Placeholder 11"/>
          <p:cNvSpPr>
            <a:spLocks noGrp="1"/>
          </p:cNvSpPr>
          <p:nvPr>
            <p:ph type="sldNum" sz="quarter" idx="12"/>
          </p:nvPr>
        </p:nvSpPr>
        <p:spPr/>
        <p:txBody>
          <a:bodyPr/>
          <a:lstStyle/>
          <a:p>
            <a:fld id="{86CE80BD-4D3B-4FF2-B2A9-D19FBDF22204}" type="slidenum">
              <a:rPr lang="en-US" smtClean="0"/>
              <a:pPr/>
              <a:t>55</a:t>
            </a:fld>
            <a:endParaRPr lang="en-US"/>
          </a:p>
        </p:txBody>
      </p:sp>
      <p:sp>
        <p:nvSpPr>
          <p:cNvPr id="13" name="Footer Placeholder 12"/>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1283593008"/>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60363"/>
            <a:ext cx="8041440" cy="1239837"/>
          </a:xfrm>
        </p:spPr>
        <p:txBody>
          <a:bodyPr/>
          <a:lstStyle/>
          <a:p>
            <a:r>
              <a:rPr lang="en-US" sz="4000" dirty="0" smtClean="0"/>
              <a:t>III. Shortages of Health Professionals</a:t>
            </a:r>
            <a:endParaRPr lang="en-US" sz="4000" dirty="0"/>
          </a:p>
        </p:txBody>
      </p:sp>
      <p:sp>
        <p:nvSpPr>
          <p:cNvPr id="6" name="Line 5"/>
          <p:cNvSpPr>
            <a:spLocks noChangeShapeType="1"/>
          </p:cNvSpPr>
          <p:nvPr/>
        </p:nvSpPr>
        <p:spPr bwMode="auto">
          <a:xfrm>
            <a:off x="1600200" y="1974850"/>
            <a:ext cx="0" cy="3657600"/>
          </a:xfrm>
          <a:prstGeom prst="line">
            <a:avLst/>
          </a:prstGeom>
          <a:noFill/>
          <a:ln w="9525">
            <a:solidFill>
              <a:schemeClr val="tx1"/>
            </a:solidFill>
            <a:round/>
            <a:headEnd/>
            <a:tailEnd/>
          </a:ln>
          <a:effectLst/>
        </p:spPr>
        <p:txBody>
          <a:bodyPr/>
          <a:lstStyle/>
          <a:p>
            <a:endParaRPr lang="en-US"/>
          </a:p>
        </p:txBody>
      </p:sp>
      <p:sp>
        <p:nvSpPr>
          <p:cNvPr id="7" name="Line 6"/>
          <p:cNvSpPr>
            <a:spLocks noChangeShapeType="1"/>
          </p:cNvSpPr>
          <p:nvPr/>
        </p:nvSpPr>
        <p:spPr bwMode="auto">
          <a:xfrm>
            <a:off x="1600200" y="5632450"/>
            <a:ext cx="5562600" cy="0"/>
          </a:xfrm>
          <a:prstGeom prst="line">
            <a:avLst/>
          </a:prstGeom>
          <a:noFill/>
          <a:ln w="9525">
            <a:solidFill>
              <a:schemeClr val="tx1"/>
            </a:solidFill>
            <a:round/>
            <a:headEnd/>
            <a:tailEnd/>
          </a:ln>
          <a:effectLst/>
        </p:spPr>
        <p:txBody>
          <a:bodyPr/>
          <a:lstStyle/>
          <a:p>
            <a:endParaRPr lang="en-US"/>
          </a:p>
        </p:txBody>
      </p:sp>
      <p:sp>
        <p:nvSpPr>
          <p:cNvPr id="8" name="Line 7"/>
          <p:cNvSpPr>
            <a:spLocks noChangeShapeType="1"/>
          </p:cNvSpPr>
          <p:nvPr/>
        </p:nvSpPr>
        <p:spPr bwMode="auto">
          <a:xfrm>
            <a:off x="1981200" y="2279650"/>
            <a:ext cx="4724400" cy="2895600"/>
          </a:xfrm>
          <a:prstGeom prst="line">
            <a:avLst/>
          </a:prstGeom>
          <a:noFill/>
          <a:ln w="28575">
            <a:solidFill>
              <a:srgbClr val="0000CC"/>
            </a:solidFill>
            <a:round/>
            <a:headEnd/>
            <a:tailEnd/>
          </a:ln>
          <a:effectLst/>
        </p:spPr>
        <p:txBody>
          <a:bodyPr/>
          <a:lstStyle/>
          <a:p>
            <a:endParaRPr lang="en-US"/>
          </a:p>
        </p:txBody>
      </p:sp>
      <p:sp>
        <p:nvSpPr>
          <p:cNvPr id="9" name="Text Box 9"/>
          <p:cNvSpPr txBox="1">
            <a:spLocks noChangeArrowheads="1"/>
          </p:cNvSpPr>
          <p:nvPr/>
        </p:nvSpPr>
        <p:spPr bwMode="auto">
          <a:xfrm>
            <a:off x="890672" y="1828800"/>
            <a:ext cx="785728" cy="707886"/>
          </a:xfrm>
          <a:prstGeom prst="rect">
            <a:avLst/>
          </a:prstGeom>
          <a:noFill/>
          <a:ln w="9525">
            <a:noFill/>
            <a:miter lim="800000"/>
            <a:headEnd/>
            <a:tailEnd/>
          </a:ln>
          <a:effectLst/>
        </p:spPr>
        <p:txBody>
          <a:bodyPr wrap="none">
            <a:spAutoFit/>
          </a:bodyPr>
          <a:lstStyle/>
          <a:p>
            <a:r>
              <a:rPr lang="en-US" sz="2000" dirty="0" smtClean="0"/>
              <a:t>Wage</a:t>
            </a:r>
          </a:p>
          <a:p>
            <a:r>
              <a:rPr lang="en-US" sz="2000" dirty="0" smtClean="0"/>
              <a:t>($/L)</a:t>
            </a:r>
            <a:endParaRPr lang="en-US" sz="2000" dirty="0"/>
          </a:p>
        </p:txBody>
      </p:sp>
      <p:sp>
        <p:nvSpPr>
          <p:cNvPr id="10" name="Line 10"/>
          <p:cNvSpPr>
            <a:spLocks noChangeShapeType="1"/>
          </p:cNvSpPr>
          <p:nvPr/>
        </p:nvSpPr>
        <p:spPr bwMode="auto">
          <a:xfrm flipV="1">
            <a:off x="2133600" y="2279650"/>
            <a:ext cx="4267200" cy="2819400"/>
          </a:xfrm>
          <a:prstGeom prst="line">
            <a:avLst/>
          </a:prstGeom>
          <a:noFill/>
          <a:ln w="28575">
            <a:solidFill>
              <a:schemeClr val="tx1"/>
            </a:solidFill>
            <a:round/>
            <a:headEnd/>
            <a:tailEnd/>
          </a:ln>
          <a:effectLst/>
        </p:spPr>
        <p:txBody>
          <a:bodyPr/>
          <a:lstStyle/>
          <a:p>
            <a:endParaRPr lang="en-US"/>
          </a:p>
        </p:txBody>
      </p:sp>
      <p:sp>
        <p:nvSpPr>
          <p:cNvPr id="11" name="Text Box 12"/>
          <p:cNvSpPr txBox="1">
            <a:spLocks noChangeArrowheads="1"/>
          </p:cNvSpPr>
          <p:nvPr/>
        </p:nvSpPr>
        <p:spPr bwMode="auto">
          <a:xfrm>
            <a:off x="6918325" y="5638800"/>
            <a:ext cx="830677" cy="400110"/>
          </a:xfrm>
          <a:prstGeom prst="rect">
            <a:avLst/>
          </a:prstGeom>
          <a:noFill/>
          <a:ln w="9525">
            <a:noFill/>
            <a:miter lim="800000"/>
            <a:headEnd/>
            <a:tailEnd/>
          </a:ln>
          <a:effectLst/>
        </p:spPr>
        <p:txBody>
          <a:bodyPr wrap="none">
            <a:spAutoFit/>
          </a:bodyPr>
          <a:lstStyle/>
          <a:p>
            <a:r>
              <a:rPr lang="en-US" sz="2000" dirty="0" smtClean="0"/>
              <a:t>Labor</a:t>
            </a:r>
            <a:endParaRPr lang="en-US" sz="2000" dirty="0"/>
          </a:p>
        </p:txBody>
      </p:sp>
      <p:sp>
        <p:nvSpPr>
          <p:cNvPr id="12" name="Line 11"/>
          <p:cNvSpPr>
            <a:spLocks noChangeShapeType="1"/>
          </p:cNvSpPr>
          <p:nvPr/>
        </p:nvSpPr>
        <p:spPr bwMode="auto">
          <a:xfrm flipH="1">
            <a:off x="1600199" y="4267200"/>
            <a:ext cx="3597275" cy="0"/>
          </a:xfrm>
          <a:prstGeom prst="line">
            <a:avLst/>
          </a:prstGeom>
          <a:noFill/>
          <a:ln w="9525">
            <a:solidFill>
              <a:schemeClr val="tx1"/>
            </a:solidFill>
            <a:prstDash val="dash"/>
            <a:round/>
            <a:headEnd/>
            <a:tailEnd/>
          </a:ln>
          <a:effectLst/>
        </p:spPr>
        <p:txBody>
          <a:bodyPr/>
          <a:lstStyle/>
          <a:p>
            <a:endParaRPr lang="en-US"/>
          </a:p>
        </p:txBody>
      </p:sp>
      <p:sp>
        <p:nvSpPr>
          <p:cNvPr id="13" name="Line 12"/>
          <p:cNvSpPr>
            <a:spLocks noChangeShapeType="1"/>
          </p:cNvSpPr>
          <p:nvPr/>
        </p:nvSpPr>
        <p:spPr bwMode="auto">
          <a:xfrm>
            <a:off x="3352800" y="4267200"/>
            <a:ext cx="0" cy="1371600"/>
          </a:xfrm>
          <a:prstGeom prst="line">
            <a:avLst/>
          </a:prstGeom>
          <a:noFill/>
          <a:ln w="9525">
            <a:solidFill>
              <a:schemeClr val="tx1"/>
            </a:solidFill>
            <a:prstDash val="dash"/>
            <a:round/>
            <a:headEnd/>
            <a:tailEnd/>
          </a:ln>
          <a:effectLst/>
        </p:spPr>
        <p:txBody>
          <a:bodyPr/>
          <a:lstStyle/>
          <a:p>
            <a:endParaRPr lang="en-US"/>
          </a:p>
        </p:txBody>
      </p:sp>
      <p:sp>
        <p:nvSpPr>
          <p:cNvPr id="14" name="Line 12"/>
          <p:cNvSpPr>
            <a:spLocks noChangeShapeType="1"/>
          </p:cNvSpPr>
          <p:nvPr/>
        </p:nvSpPr>
        <p:spPr bwMode="auto">
          <a:xfrm>
            <a:off x="5183757" y="4223474"/>
            <a:ext cx="0" cy="1415326"/>
          </a:xfrm>
          <a:prstGeom prst="line">
            <a:avLst/>
          </a:prstGeom>
          <a:noFill/>
          <a:ln w="9525">
            <a:solidFill>
              <a:schemeClr val="tx1"/>
            </a:solidFill>
            <a:prstDash val="dash"/>
            <a:round/>
            <a:headEnd/>
            <a:tailEnd/>
          </a:ln>
          <a:effectLst/>
        </p:spPr>
        <p:txBody>
          <a:bodyPr/>
          <a:lstStyle/>
          <a:p>
            <a:endParaRPr lang="en-US"/>
          </a:p>
        </p:txBody>
      </p:sp>
      <p:sp>
        <p:nvSpPr>
          <p:cNvPr id="15" name="Text Box 16"/>
          <p:cNvSpPr txBox="1">
            <a:spLocks noChangeArrowheads="1"/>
          </p:cNvSpPr>
          <p:nvPr/>
        </p:nvSpPr>
        <p:spPr bwMode="auto">
          <a:xfrm>
            <a:off x="1140562" y="4026624"/>
            <a:ext cx="478016" cy="400110"/>
          </a:xfrm>
          <a:prstGeom prst="rect">
            <a:avLst/>
          </a:prstGeom>
          <a:noFill/>
          <a:ln w="9525">
            <a:noFill/>
            <a:miter lim="800000"/>
            <a:headEnd/>
            <a:tailEnd/>
          </a:ln>
          <a:effectLst/>
        </p:spPr>
        <p:txBody>
          <a:bodyPr wrap="none">
            <a:spAutoFit/>
          </a:bodyPr>
          <a:lstStyle/>
          <a:p>
            <a:r>
              <a:rPr lang="en-US" sz="2000" dirty="0" smtClean="0"/>
              <a:t>w</a:t>
            </a:r>
            <a:r>
              <a:rPr lang="en-US" sz="2000" baseline="-25000" dirty="0" smtClean="0"/>
              <a:t>1</a:t>
            </a:r>
            <a:endParaRPr lang="en-US" sz="2000" baseline="-25000" dirty="0"/>
          </a:p>
        </p:txBody>
      </p:sp>
      <p:sp>
        <p:nvSpPr>
          <p:cNvPr id="16" name="TextBox 15"/>
          <p:cNvSpPr txBox="1"/>
          <p:nvPr/>
        </p:nvSpPr>
        <p:spPr>
          <a:xfrm>
            <a:off x="6172200" y="1828800"/>
            <a:ext cx="746125" cy="369332"/>
          </a:xfrm>
          <a:prstGeom prst="rect">
            <a:avLst/>
          </a:prstGeom>
          <a:noFill/>
        </p:spPr>
        <p:txBody>
          <a:bodyPr wrap="square" rtlCol="0">
            <a:spAutoFit/>
          </a:bodyPr>
          <a:lstStyle/>
          <a:p>
            <a:r>
              <a:rPr lang="en-US" dirty="0" smtClean="0"/>
              <a:t>S</a:t>
            </a:r>
            <a:endParaRPr lang="en-US" dirty="0"/>
          </a:p>
        </p:txBody>
      </p:sp>
      <p:sp>
        <p:nvSpPr>
          <p:cNvPr id="17" name="TextBox 16"/>
          <p:cNvSpPr txBox="1"/>
          <p:nvPr/>
        </p:nvSpPr>
        <p:spPr>
          <a:xfrm>
            <a:off x="6629400" y="4876800"/>
            <a:ext cx="288925" cy="369332"/>
          </a:xfrm>
          <a:prstGeom prst="rect">
            <a:avLst/>
          </a:prstGeom>
          <a:noFill/>
        </p:spPr>
        <p:txBody>
          <a:bodyPr wrap="square" rtlCol="0">
            <a:spAutoFit/>
          </a:bodyPr>
          <a:lstStyle/>
          <a:p>
            <a:r>
              <a:rPr lang="en-US" dirty="0" smtClean="0"/>
              <a:t>D</a:t>
            </a:r>
            <a:endParaRPr lang="en-US" dirty="0"/>
          </a:p>
        </p:txBody>
      </p:sp>
      <p:sp>
        <p:nvSpPr>
          <p:cNvPr id="19" name="TextBox 18"/>
          <p:cNvSpPr txBox="1"/>
          <p:nvPr/>
        </p:nvSpPr>
        <p:spPr>
          <a:xfrm>
            <a:off x="3200400" y="5638800"/>
            <a:ext cx="609600" cy="369332"/>
          </a:xfrm>
          <a:prstGeom prst="rect">
            <a:avLst/>
          </a:prstGeom>
          <a:noFill/>
        </p:spPr>
        <p:txBody>
          <a:bodyPr wrap="square" rtlCol="0">
            <a:spAutoFit/>
          </a:bodyPr>
          <a:lstStyle/>
          <a:p>
            <a:r>
              <a:rPr lang="en-US" dirty="0" smtClean="0"/>
              <a:t>Ls</a:t>
            </a:r>
            <a:endParaRPr lang="en-US" dirty="0"/>
          </a:p>
        </p:txBody>
      </p:sp>
      <p:sp>
        <p:nvSpPr>
          <p:cNvPr id="20" name="TextBox 19"/>
          <p:cNvSpPr txBox="1"/>
          <p:nvPr/>
        </p:nvSpPr>
        <p:spPr>
          <a:xfrm>
            <a:off x="4953000" y="5638800"/>
            <a:ext cx="609600" cy="369332"/>
          </a:xfrm>
          <a:prstGeom prst="rect">
            <a:avLst/>
          </a:prstGeom>
          <a:noFill/>
        </p:spPr>
        <p:txBody>
          <a:bodyPr wrap="square" rtlCol="0">
            <a:spAutoFit/>
          </a:bodyPr>
          <a:lstStyle/>
          <a:p>
            <a:r>
              <a:rPr lang="en-US" dirty="0" smtClean="0"/>
              <a:t>Ld</a:t>
            </a:r>
            <a:endParaRPr lang="en-US" dirty="0"/>
          </a:p>
        </p:txBody>
      </p:sp>
      <p:sp>
        <p:nvSpPr>
          <p:cNvPr id="22" name="Line 11"/>
          <p:cNvSpPr>
            <a:spLocks noChangeShapeType="1"/>
          </p:cNvSpPr>
          <p:nvPr/>
        </p:nvSpPr>
        <p:spPr bwMode="auto">
          <a:xfrm flipH="1">
            <a:off x="1602636" y="3657600"/>
            <a:ext cx="2664563" cy="11976"/>
          </a:xfrm>
          <a:prstGeom prst="line">
            <a:avLst/>
          </a:prstGeom>
          <a:noFill/>
          <a:ln w="9525">
            <a:solidFill>
              <a:schemeClr val="tx1"/>
            </a:solidFill>
            <a:prstDash val="dash"/>
            <a:round/>
            <a:headEnd/>
            <a:tailEnd/>
          </a:ln>
          <a:effectLst/>
        </p:spPr>
        <p:txBody>
          <a:bodyPr/>
          <a:lstStyle/>
          <a:p>
            <a:endParaRPr lang="en-US"/>
          </a:p>
        </p:txBody>
      </p:sp>
      <p:sp>
        <p:nvSpPr>
          <p:cNvPr id="23" name="Text Box 16"/>
          <p:cNvSpPr txBox="1">
            <a:spLocks noChangeArrowheads="1"/>
          </p:cNvSpPr>
          <p:nvPr/>
        </p:nvSpPr>
        <p:spPr bwMode="auto">
          <a:xfrm>
            <a:off x="1122184" y="3429000"/>
            <a:ext cx="554216" cy="400110"/>
          </a:xfrm>
          <a:prstGeom prst="rect">
            <a:avLst/>
          </a:prstGeom>
          <a:noFill/>
          <a:ln w="9525">
            <a:noFill/>
            <a:miter lim="800000"/>
            <a:headEnd/>
            <a:tailEnd/>
          </a:ln>
          <a:effectLst/>
        </p:spPr>
        <p:txBody>
          <a:bodyPr wrap="square">
            <a:spAutoFit/>
          </a:bodyPr>
          <a:lstStyle/>
          <a:p>
            <a:r>
              <a:rPr lang="en-US" sz="2000" dirty="0" smtClean="0"/>
              <a:t>w*</a:t>
            </a:r>
            <a:endParaRPr lang="en-US" sz="2000" baseline="-25000" dirty="0"/>
          </a:p>
        </p:txBody>
      </p:sp>
      <p:sp>
        <p:nvSpPr>
          <p:cNvPr id="24" name="Slide Number Placeholder 23"/>
          <p:cNvSpPr>
            <a:spLocks noGrp="1"/>
          </p:cNvSpPr>
          <p:nvPr>
            <p:ph type="sldNum" sz="quarter" idx="12"/>
          </p:nvPr>
        </p:nvSpPr>
        <p:spPr/>
        <p:txBody>
          <a:bodyPr/>
          <a:lstStyle/>
          <a:p>
            <a:fld id="{86CE80BD-4D3B-4FF2-B2A9-D19FBDF22204}" type="slidenum">
              <a:rPr lang="en-US" smtClean="0"/>
              <a:pPr/>
              <a:t>56</a:t>
            </a:fld>
            <a:endParaRPr lang="en-US"/>
          </a:p>
        </p:txBody>
      </p:sp>
      <p:sp>
        <p:nvSpPr>
          <p:cNvPr id="25" name="Footer Placeholder 2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34311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9" grpId="0"/>
      <p:bldP spid="20" grpId="0"/>
      <p:bldP spid="22" grpId="0" animBg="1"/>
      <p:bldP spid="2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551280" y="457201"/>
            <a:ext cx="8041440" cy="1066800"/>
          </a:xfrm>
        </p:spPr>
        <p:txBody>
          <a:bodyPr/>
          <a:lstStyle/>
          <a:p>
            <a:pPr eaLnBrk="1" hangingPunct="1"/>
            <a:r>
              <a:rPr lang="en-US" sz="4000" dirty="0" smtClean="0"/>
              <a:t>Rate of Return and Shortage</a:t>
            </a:r>
          </a:p>
        </p:txBody>
      </p:sp>
      <p:sp>
        <p:nvSpPr>
          <p:cNvPr id="37891" name="Content Placeholder 2"/>
          <p:cNvSpPr>
            <a:spLocks noGrp="1"/>
          </p:cNvSpPr>
          <p:nvPr>
            <p:ph idx="1"/>
          </p:nvPr>
        </p:nvSpPr>
        <p:spPr>
          <a:xfrm>
            <a:off x="838200" y="1524000"/>
            <a:ext cx="7467600" cy="4800600"/>
          </a:xfrm>
        </p:spPr>
        <p:txBody>
          <a:bodyPr>
            <a:normAutofit lnSpcReduction="10000"/>
          </a:bodyPr>
          <a:lstStyle/>
          <a:p>
            <a:pPr eaLnBrk="1" hangingPunct="1"/>
            <a:r>
              <a:rPr lang="en-US" sz="2400" dirty="0" smtClean="0">
                <a:solidFill>
                  <a:schemeClr val="tx1"/>
                </a:solidFill>
              </a:rPr>
              <a:t>The </a:t>
            </a:r>
            <a:r>
              <a:rPr lang="en-US" sz="2400" dirty="0" smtClean="0">
                <a:solidFill>
                  <a:srgbClr val="FF0000"/>
                </a:solidFill>
              </a:rPr>
              <a:t>internal rate of return </a:t>
            </a:r>
            <a:r>
              <a:rPr lang="en-US" sz="2400" dirty="0" smtClean="0">
                <a:solidFill>
                  <a:schemeClr val="tx1"/>
                </a:solidFill>
              </a:rPr>
              <a:t>is the </a:t>
            </a:r>
            <a:r>
              <a:rPr lang="en-US" sz="2400" dirty="0" smtClean="0">
                <a:solidFill>
                  <a:srgbClr val="0000FF"/>
                </a:solidFill>
              </a:rPr>
              <a:t>discount rate that equates the present value of the stream of costs to the stream of revenues from education</a:t>
            </a:r>
            <a:r>
              <a:rPr lang="en-US" sz="2400" dirty="0" smtClean="0">
                <a:solidFill>
                  <a:schemeClr val="tx1"/>
                </a:solidFill>
              </a:rPr>
              <a:t>. </a:t>
            </a:r>
          </a:p>
          <a:p>
            <a:pPr eaLnBrk="1" hangingPunct="1"/>
            <a:r>
              <a:rPr lang="en-US" dirty="0" smtClean="0">
                <a:solidFill>
                  <a:schemeClr val="tx1"/>
                </a:solidFill>
              </a:rPr>
              <a:t>Let </a:t>
            </a:r>
            <a:r>
              <a:rPr lang="en-US" i="1" dirty="0" smtClean="0">
                <a:solidFill>
                  <a:schemeClr val="tx1"/>
                </a:solidFill>
              </a:rPr>
              <a:t>R</a:t>
            </a:r>
            <a:r>
              <a:rPr lang="en-US" dirty="0" smtClean="0">
                <a:solidFill>
                  <a:schemeClr val="tx1"/>
                </a:solidFill>
              </a:rPr>
              <a:t> = internal rate of return, then </a:t>
            </a:r>
            <a:r>
              <a:rPr lang="en-US" i="1" dirty="0" smtClean="0">
                <a:solidFill>
                  <a:schemeClr val="tx1"/>
                </a:solidFill>
              </a:rPr>
              <a:t>R</a:t>
            </a:r>
            <a:r>
              <a:rPr lang="en-US" dirty="0" smtClean="0">
                <a:solidFill>
                  <a:schemeClr val="tx1"/>
                </a:solidFill>
              </a:rPr>
              <a:t> satisfies:</a:t>
            </a:r>
            <a:endParaRPr lang="en-US" sz="2400" dirty="0" smtClean="0">
              <a:solidFill>
                <a:schemeClr val="tx1"/>
              </a:solidFill>
            </a:endParaRPr>
          </a:p>
          <a:p>
            <a:pPr eaLnBrk="1" hangingPunct="1"/>
            <a:endParaRPr lang="en-US" sz="2400" dirty="0" smtClean="0">
              <a:solidFill>
                <a:schemeClr val="tx1"/>
              </a:solidFill>
            </a:endParaRPr>
          </a:p>
          <a:p>
            <a:pPr eaLnBrk="1" hangingPunct="1"/>
            <a:endParaRPr lang="en-US" sz="2400" dirty="0" smtClean="0">
              <a:solidFill>
                <a:schemeClr val="tx1"/>
              </a:solidFill>
            </a:endParaRPr>
          </a:p>
          <a:p>
            <a:pPr marL="0" indent="0">
              <a:buNone/>
            </a:pPr>
            <a:r>
              <a:rPr lang="en-US" sz="2400" dirty="0" smtClean="0">
                <a:solidFill>
                  <a:schemeClr val="tx1"/>
                </a:solidFill>
              </a:rPr>
              <a:t>	</a:t>
            </a:r>
            <a:r>
              <a:rPr lang="en-US" sz="2000" dirty="0" smtClean="0">
                <a:solidFill>
                  <a:schemeClr val="tx1"/>
                </a:solidFill>
              </a:rPr>
              <a:t>when </a:t>
            </a:r>
            <a:r>
              <a:rPr lang="en-US" sz="2000" i="1" dirty="0" err="1" smtClean="0">
                <a:solidFill>
                  <a:schemeClr val="tx1"/>
                </a:solidFill>
              </a:rPr>
              <a:t>B</a:t>
            </a:r>
            <a:r>
              <a:rPr lang="en-US" sz="2000" i="1" baseline="-25000" dirty="0" err="1" smtClean="0">
                <a:solidFill>
                  <a:schemeClr val="tx1"/>
                </a:solidFill>
              </a:rPr>
              <a:t>t</a:t>
            </a:r>
            <a:r>
              <a:rPr lang="en-US" sz="2000" dirty="0" smtClean="0">
                <a:solidFill>
                  <a:schemeClr val="tx1"/>
                </a:solidFill>
              </a:rPr>
              <a:t> = Revenue at time </a:t>
            </a:r>
            <a:r>
              <a:rPr lang="en-US" sz="2000" i="1" dirty="0" smtClean="0">
                <a:solidFill>
                  <a:schemeClr val="tx1"/>
                </a:solidFill>
              </a:rPr>
              <a:t>t</a:t>
            </a:r>
            <a:r>
              <a:rPr lang="en-US" sz="2000" dirty="0" smtClean="0">
                <a:solidFill>
                  <a:schemeClr val="tx1"/>
                </a:solidFill>
              </a:rPr>
              <a:t> and </a:t>
            </a:r>
            <a:r>
              <a:rPr lang="en-US" sz="2000" i="1" dirty="0" smtClean="0">
                <a:solidFill>
                  <a:schemeClr val="tx1"/>
                </a:solidFill>
              </a:rPr>
              <a:t>C</a:t>
            </a:r>
            <a:r>
              <a:rPr lang="en-US" sz="2000" i="1" baseline="-25000" dirty="0">
                <a:solidFill>
                  <a:schemeClr val="tx1"/>
                </a:solidFill>
              </a:rPr>
              <a:t>t</a:t>
            </a:r>
            <a:r>
              <a:rPr lang="en-US" sz="2000" dirty="0" smtClean="0">
                <a:solidFill>
                  <a:schemeClr val="tx1"/>
                </a:solidFill>
              </a:rPr>
              <a:t> = Cost at time </a:t>
            </a:r>
            <a:r>
              <a:rPr lang="en-US" sz="2000" i="1" dirty="0" smtClean="0">
                <a:solidFill>
                  <a:schemeClr val="tx1"/>
                </a:solidFill>
              </a:rPr>
              <a:t>t</a:t>
            </a:r>
            <a:r>
              <a:rPr lang="en-US" sz="2000" dirty="0" smtClean="0">
                <a:solidFill>
                  <a:schemeClr val="tx1"/>
                </a:solidFill>
              </a:rPr>
              <a:t>.</a:t>
            </a:r>
          </a:p>
          <a:p>
            <a:pPr>
              <a:lnSpc>
                <a:spcPct val="110000"/>
              </a:lnSpc>
              <a:spcBef>
                <a:spcPts val="1200"/>
              </a:spcBef>
            </a:pPr>
            <a:r>
              <a:rPr lang="en-US" sz="2400" dirty="0" smtClean="0">
                <a:solidFill>
                  <a:srgbClr val="0000CC"/>
                </a:solidFill>
              </a:rPr>
              <a:t>High rates of return </a:t>
            </a:r>
            <a:r>
              <a:rPr lang="en-US" sz="2400" dirty="0" smtClean="0">
                <a:solidFill>
                  <a:schemeClr val="tx1"/>
                </a:solidFill>
              </a:rPr>
              <a:t>may occur because the </a:t>
            </a:r>
            <a:r>
              <a:rPr lang="en-US" sz="2400" dirty="0" smtClean="0">
                <a:solidFill>
                  <a:srgbClr val="0000CC"/>
                </a:solidFill>
              </a:rPr>
              <a:t>supply of labor fails to responds quickly to changes in </a:t>
            </a:r>
            <a:r>
              <a:rPr lang="en-US" dirty="0">
                <a:solidFill>
                  <a:srgbClr val="0000CC"/>
                </a:solidFill>
              </a:rPr>
              <a:t>demand. </a:t>
            </a:r>
            <a:r>
              <a:rPr lang="en-US" dirty="0">
                <a:solidFill>
                  <a:schemeClr val="tx1"/>
                </a:solidFill>
              </a:rPr>
              <a:t>In some cases</a:t>
            </a:r>
            <a:r>
              <a:rPr lang="en-US" dirty="0" smtClean="0">
                <a:solidFill>
                  <a:schemeClr val="tx1"/>
                </a:solidFill>
              </a:rPr>
              <a:t>, this is a </a:t>
            </a:r>
            <a:r>
              <a:rPr lang="en-US" dirty="0" smtClean="0">
                <a:solidFill>
                  <a:srgbClr val="0000CC"/>
                </a:solidFill>
              </a:rPr>
              <a:t>result of barriers to entry </a:t>
            </a:r>
            <a:r>
              <a:rPr lang="en-US" dirty="0" smtClean="0">
                <a:solidFill>
                  <a:schemeClr val="tx1"/>
                </a:solidFill>
              </a:rPr>
              <a:t>faced by potential health professionals.</a:t>
            </a:r>
          </a:p>
          <a:p>
            <a:pPr lvl="1"/>
            <a:r>
              <a:rPr lang="en-US" sz="2200" dirty="0" smtClean="0">
                <a:solidFill>
                  <a:schemeClr val="tx1"/>
                </a:solidFill>
              </a:rPr>
              <a:t>Ex: Licensure Law</a:t>
            </a:r>
          </a:p>
        </p:txBody>
      </p:sp>
      <p:graphicFrame>
        <p:nvGraphicFramePr>
          <p:cNvPr id="2" name="Object 1"/>
          <p:cNvGraphicFramePr>
            <a:graphicFrameLocks noChangeAspect="1"/>
          </p:cNvGraphicFramePr>
          <p:nvPr>
            <p:extLst>
              <p:ext uri="{D42A27DB-BD31-4B8C-83A1-F6EECF244321}">
                <p14:modId xmlns:p14="http://schemas.microsoft.com/office/powerpoint/2010/main" val="1193110523"/>
              </p:ext>
            </p:extLst>
          </p:nvPr>
        </p:nvGraphicFramePr>
        <p:xfrm>
          <a:off x="1371600" y="3027363"/>
          <a:ext cx="6655498" cy="706437"/>
        </p:xfrm>
        <a:graphic>
          <a:graphicData uri="http://schemas.openxmlformats.org/presentationml/2006/ole">
            <mc:AlternateContent xmlns:mc="http://schemas.openxmlformats.org/markup-compatibility/2006">
              <mc:Choice xmlns:v="urn:schemas-microsoft-com:vml" Requires="v">
                <p:oleObj spid="_x0000_s1030" name="Equation" r:id="rId3" imgW="4064000" imgH="431800" progId="Equation.3">
                  <p:embed/>
                </p:oleObj>
              </mc:Choice>
              <mc:Fallback>
                <p:oleObj name="Equation" r:id="rId3" imgW="4064000" imgH="4318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3027363"/>
                        <a:ext cx="6655498" cy="706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Slide Number Placeholder 5"/>
          <p:cNvSpPr>
            <a:spLocks noGrp="1"/>
          </p:cNvSpPr>
          <p:nvPr>
            <p:ph type="sldNum" sz="quarter" idx="12"/>
          </p:nvPr>
        </p:nvSpPr>
        <p:spPr/>
        <p:txBody>
          <a:bodyPr/>
          <a:lstStyle/>
          <a:p>
            <a:fld id="{86CE80BD-4D3B-4FF2-B2A9-D19FBDF22204}" type="slidenum">
              <a:rPr lang="en-US" smtClean="0"/>
              <a:pPr/>
              <a:t>57</a:t>
            </a:fld>
            <a:endParaRPr lang="en-US"/>
          </a:p>
        </p:txBody>
      </p:sp>
      <p:sp>
        <p:nvSpPr>
          <p:cNvPr id="7" name="Footer Placeholder 6"/>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135542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1">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457200"/>
            <a:ext cx="8364120" cy="1087437"/>
          </a:xfrm>
        </p:spPr>
        <p:txBody>
          <a:bodyPr>
            <a:normAutofit fontScale="90000"/>
          </a:bodyPr>
          <a:lstStyle/>
          <a:p>
            <a:r>
              <a:rPr lang="en-US" sz="4000" dirty="0" smtClean="0"/>
              <a:t>Role of Monopsony Power: Shortages of Labor</a:t>
            </a:r>
            <a:endParaRPr lang="en-US" sz="4000" dirty="0"/>
          </a:p>
        </p:txBody>
      </p:sp>
      <p:sp>
        <p:nvSpPr>
          <p:cNvPr id="6147" name="Rectangle 3"/>
          <p:cNvSpPr>
            <a:spLocks noGrp="1" noChangeArrowheads="1"/>
          </p:cNvSpPr>
          <p:nvPr>
            <p:ph type="body" idx="1"/>
          </p:nvPr>
        </p:nvSpPr>
        <p:spPr>
          <a:xfrm>
            <a:off x="609600" y="1676400"/>
            <a:ext cx="7772400" cy="4419600"/>
          </a:xfrm>
        </p:spPr>
        <p:txBody>
          <a:bodyPr>
            <a:normAutofit/>
          </a:bodyPr>
          <a:lstStyle/>
          <a:p>
            <a:pPr>
              <a:spcBef>
                <a:spcPts val="1200"/>
              </a:spcBef>
            </a:pPr>
            <a:r>
              <a:rPr lang="en-US" sz="2400" dirty="0">
                <a:solidFill>
                  <a:schemeClr val="tx1"/>
                </a:solidFill>
              </a:rPr>
              <a:t>A </a:t>
            </a:r>
            <a:r>
              <a:rPr lang="en-US" sz="2400" dirty="0">
                <a:solidFill>
                  <a:srgbClr val="0000FF"/>
                </a:solidFill>
              </a:rPr>
              <a:t>monopolist</a:t>
            </a:r>
            <a:r>
              <a:rPr lang="en-US" sz="2400" dirty="0">
                <a:solidFill>
                  <a:schemeClr val="tx1"/>
                </a:solidFill>
              </a:rPr>
              <a:t> is a </a:t>
            </a:r>
            <a:r>
              <a:rPr lang="en-US" sz="2400" dirty="0">
                <a:solidFill>
                  <a:srgbClr val="0000FF"/>
                </a:solidFill>
              </a:rPr>
              <a:t>single seller </a:t>
            </a:r>
            <a:r>
              <a:rPr lang="en-US" sz="2400" dirty="0">
                <a:solidFill>
                  <a:schemeClr val="tx1"/>
                </a:solidFill>
              </a:rPr>
              <a:t>of a product in a </a:t>
            </a:r>
            <a:r>
              <a:rPr lang="en-US" sz="2400" dirty="0" smtClean="0">
                <a:solidFill>
                  <a:schemeClr val="tx1"/>
                </a:solidFill>
              </a:rPr>
              <a:t>market.</a:t>
            </a:r>
            <a:endParaRPr lang="en-US" sz="2400" dirty="0">
              <a:solidFill>
                <a:schemeClr val="tx1"/>
              </a:solidFill>
            </a:endParaRPr>
          </a:p>
          <a:p>
            <a:pPr>
              <a:spcBef>
                <a:spcPts val="1200"/>
              </a:spcBef>
            </a:pPr>
            <a:r>
              <a:rPr lang="en-US" sz="2400" dirty="0">
                <a:solidFill>
                  <a:schemeClr val="tx1"/>
                </a:solidFill>
              </a:rPr>
              <a:t>A </a:t>
            </a:r>
            <a:r>
              <a:rPr lang="en-US" sz="2400" dirty="0" err="1">
                <a:solidFill>
                  <a:srgbClr val="FF0000"/>
                </a:solidFill>
              </a:rPr>
              <a:t>monopsonist</a:t>
            </a:r>
            <a:r>
              <a:rPr lang="en-US" sz="2400" dirty="0">
                <a:solidFill>
                  <a:schemeClr val="tx1"/>
                </a:solidFill>
              </a:rPr>
              <a:t> is a </a:t>
            </a:r>
            <a:r>
              <a:rPr lang="en-US" sz="2400" dirty="0">
                <a:solidFill>
                  <a:srgbClr val="FF0000"/>
                </a:solidFill>
              </a:rPr>
              <a:t>single buyer </a:t>
            </a:r>
            <a:r>
              <a:rPr lang="en-US" sz="2400" dirty="0">
                <a:solidFill>
                  <a:schemeClr val="tx1"/>
                </a:solidFill>
              </a:rPr>
              <a:t>of an input in the </a:t>
            </a:r>
            <a:r>
              <a:rPr lang="en-US" sz="2400" dirty="0" smtClean="0">
                <a:solidFill>
                  <a:schemeClr val="tx1"/>
                </a:solidFill>
              </a:rPr>
              <a:t>market.</a:t>
            </a:r>
            <a:endParaRPr lang="en-US" sz="2400" dirty="0">
              <a:solidFill>
                <a:schemeClr val="tx1"/>
              </a:solidFill>
            </a:endParaRPr>
          </a:p>
          <a:p>
            <a:pPr>
              <a:spcBef>
                <a:spcPts val="1200"/>
              </a:spcBef>
            </a:pPr>
            <a:r>
              <a:rPr lang="en-US" sz="2400" dirty="0">
                <a:solidFill>
                  <a:schemeClr val="tx1"/>
                </a:solidFill>
              </a:rPr>
              <a:t>The </a:t>
            </a:r>
            <a:r>
              <a:rPr lang="en-US" sz="2400" dirty="0" err="1">
                <a:solidFill>
                  <a:schemeClr val="tx1"/>
                </a:solidFill>
              </a:rPr>
              <a:t>monopsonist</a:t>
            </a:r>
            <a:r>
              <a:rPr lang="en-US" sz="2400" dirty="0">
                <a:solidFill>
                  <a:schemeClr val="tx1"/>
                </a:solidFill>
              </a:rPr>
              <a:t> is able to use its market power to reduce the prices it pays for </a:t>
            </a:r>
            <a:r>
              <a:rPr lang="en-US" sz="2400" dirty="0" smtClean="0">
                <a:solidFill>
                  <a:schemeClr val="tx1"/>
                </a:solidFill>
              </a:rPr>
              <a:t>inputs.</a:t>
            </a:r>
            <a:endParaRPr lang="en-US" sz="2400" dirty="0">
              <a:solidFill>
                <a:schemeClr val="tx1"/>
              </a:solidFill>
            </a:endParaRPr>
          </a:p>
          <a:p>
            <a:pPr>
              <a:spcBef>
                <a:spcPts val="1200"/>
              </a:spcBef>
            </a:pPr>
            <a:r>
              <a:rPr lang="en-US" sz="2400" dirty="0" smtClean="0">
                <a:solidFill>
                  <a:schemeClr val="tx1"/>
                </a:solidFill>
              </a:rPr>
              <a:t>Examples:</a:t>
            </a:r>
          </a:p>
          <a:p>
            <a:pPr lvl="1">
              <a:spcBef>
                <a:spcPts val="600"/>
              </a:spcBef>
            </a:pPr>
            <a:r>
              <a:rPr lang="en-US" sz="2400" dirty="0" smtClean="0">
                <a:solidFill>
                  <a:schemeClr val="tx1"/>
                </a:solidFill>
              </a:rPr>
              <a:t>Hospitals are </a:t>
            </a:r>
            <a:r>
              <a:rPr lang="en-US" sz="2400" dirty="0" err="1" smtClean="0">
                <a:solidFill>
                  <a:schemeClr val="tx1"/>
                </a:solidFill>
              </a:rPr>
              <a:t>monopsonists</a:t>
            </a:r>
            <a:r>
              <a:rPr lang="en-US" sz="2400" dirty="0" smtClean="0">
                <a:solidFill>
                  <a:schemeClr val="tx1"/>
                </a:solidFill>
              </a:rPr>
              <a:t> </a:t>
            </a:r>
            <a:r>
              <a:rPr lang="en-US" sz="2400" dirty="0">
                <a:solidFill>
                  <a:schemeClr val="tx1"/>
                </a:solidFill>
              </a:rPr>
              <a:t>in the market for </a:t>
            </a:r>
            <a:r>
              <a:rPr lang="en-US" sz="2400" dirty="0" smtClean="0">
                <a:solidFill>
                  <a:schemeClr val="tx1"/>
                </a:solidFill>
              </a:rPr>
              <a:t>nurses.</a:t>
            </a:r>
          </a:p>
          <a:p>
            <a:pPr lvl="1">
              <a:spcBef>
                <a:spcPts val="600"/>
              </a:spcBef>
            </a:pPr>
            <a:r>
              <a:rPr lang="en-US" sz="2400" dirty="0" smtClean="0">
                <a:solidFill>
                  <a:schemeClr val="tx1"/>
                </a:solidFill>
              </a:rPr>
              <a:t>Health </a:t>
            </a:r>
            <a:r>
              <a:rPr lang="en-US" sz="2400" dirty="0">
                <a:solidFill>
                  <a:schemeClr val="tx1"/>
                </a:solidFill>
              </a:rPr>
              <a:t>plans </a:t>
            </a:r>
            <a:r>
              <a:rPr lang="en-US" sz="2400" dirty="0" smtClean="0">
                <a:solidFill>
                  <a:schemeClr val="tx1"/>
                </a:solidFill>
              </a:rPr>
              <a:t>are </a:t>
            </a:r>
            <a:r>
              <a:rPr lang="en-US" sz="2400" dirty="0" err="1" smtClean="0">
                <a:solidFill>
                  <a:schemeClr val="tx1"/>
                </a:solidFill>
              </a:rPr>
              <a:t>monopsonists</a:t>
            </a:r>
            <a:r>
              <a:rPr lang="en-US" sz="2400" dirty="0" smtClean="0">
                <a:solidFill>
                  <a:schemeClr val="tx1"/>
                </a:solidFill>
              </a:rPr>
              <a:t> in the market for physicians and hospitals – e.g. Canada’s single-payer health system</a:t>
            </a:r>
          </a:p>
          <a:p>
            <a:pPr>
              <a:spcBef>
                <a:spcPts val="1200"/>
              </a:spcBef>
            </a:pPr>
            <a:endParaRPr lang="en-US" sz="26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58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47">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147">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51280" y="360363"/>
            <a:ext cx="8041440" cy="1087437"/>
          </a:xfrm>
        </p:spPr>
        <p:txBody>
          <a:bodyPr>
            <a:normAutofit/>
          </a:bodyPr>
          <a:lstStyle/>
          <a:p>
            <a:r>
              <a:rPr lang="en-US" dirty="0" err="1" smtClean="0"/>
              <a:t>Monopsonistic</a:t>
            </a:r>
            <a:r>
              <a:rPr lang="en-US" dirty="0" smtClean="0"/>
              <a:t> Labor Market</a:t>
            </a:r>
            <a:endParaRPr lang="en-US" dirty="0"/>
          </a:p>
        </p:txBody>
      </p:sp>
      <p:sp>
        <p:nvSpPr>
          <p:cNvPr id="18435" name="Rectangle 3"/>
          <p:cNvSpPr>
            <a:spLocks noGrp="1" noChangeArrowheads="1"/>
          </p:cNvSpPr>
          <p:nvPr>
            <p:ph type="body" idx="1"/>
          </p:nvPr>
        </p:nvSpPr>
        <p:spPr>
          <a:xfrm>
            <a:off x="762000" y="1676400"/>
            <a:ext cx="7924800" cy="4419600"/>
          </a:xfrm>
        </p:spPr>
        <p:txBody>
          <a:bodyPr/>
          <a:lstStyle/>
          <a:p>
            <a:pPr>
              <a:spcBef>
                <a:spcPts val="1200"/>
              </a:spcBef>
            </a:pPr>
            <a:r>
              <a:rPr lang="en-US" sz="2400" dirty="0">
                <a:solidFill>
                  <a:schemeClr val="tx1"/>
                </a:solidFill>
              </a:rPr>
              <a:t>A monopsony exists if there is a single purchaser of an input in the </a:t>
            </a:r>
            <a:r>
              <a:rPr lang="en-US" sz="2400" dirty="0" smtClean="0">
                <a:solidFill>
                  <a:schemeClr val="tx1"/>
                </a:solidFill>
              </a:rPr>
              <a:t>market.</a:t>
            </a:r>
            <a:endParaRPr lang="en-US" sz="2400" dirty="0">
              <a:solidFill>
                <a:schemeClr val="tx1"/>
              </a:solidFill>
            </a:endParaRPr>
          </a:p>
          <a:p>
            <a:pPr>
              <a:spcBef>
                <a:spcPts val="1200"/>
              </a:spcBef>
            </a:pPr>
            <a:r>
              <a:rPr lang="en-US" sz="2400" dirty="0">
                <a:solidFill>
                  <a:schemeClr val="tx1"/>
                </a:solidFill>
              </a:rPr>
              <a:t>The market then has a </a:t>
            </a:r>
            <a:r>
              <a:rPr lang="en-US" sz="2400" dirty="0">
                <a:solidFill>
                  <a:srgbClr val="0000FF"/>
                </a:solidFill>
              </a:rPr>
              <a:t>single MRP curve </a:t>
            </a:r>
            <a:r>
              <a:rPr lang="en-US" sz="2400" dirty="0">
                <a:solidFill>
                  <a:schemeClr val="tx1"/>
                </a:solidFill>
              </a:rPr>
              <a:t>that represents the </a:t>
            </a:r>
            <a:r>
              <a:rPr lang="en-US" sz="2400" dirty="0">
                <a:solidFill>
                  <a:srgbClr val="7030A0"/>
                </a:solidFill>
              </a:rPr>
              <a:t>demand for a factor or </a:t>
            </a:r>
            <a:r>
              <a:rPr lang="en-US" sz="2400" dirty="0" smtClean="0">
                <a:solidFill>
                  <a:srgbClr val="7030A0"/>
                </a:solidFill>
              </a:rPr>
              <a:t>input</a:t>
            </a:r>
            <a:r>
              <a:rPr lang="en-US" sz="2400" dirty="0" smtClean="0">
                <a:solidFill>
                  <a:schemeClr val="tx1"/>
                </a:solidFill>
              </a:rPr>
              <a:t>.</a:t>
            </a:r>
            <a:endParaRPr lang="en-US" sz="2400" dirty="0">
              <a:solidFill>
                <a:schemeClr val="tx1"/>
              </a:solidFill>
            </a:endParaRPr>
          </a:p>
          <a:p>
            <a:pPr>
              <a:spcBef>
                <a:spcPts val="1200"/>
              </a:spcBef>
            </a:pPr>
            <a:r>
              <a:rPr lang="en-US" sz="2400" dirty="0">
                <a:solidFill>
                  <a:schemeClr val="tx1"/>
                </a:solidFill>
              </a:rPr>
              <a:t>The </a:t>
            </a:r>
            <a:r>
              <a:rPr lang="en-US" sz="2400" dirty="0" err="1">
                <a:solidFill>
                  <a:srgbClr val="FF0066"/>
                </a:solidFill>
              </a:rPr>
              <a:t>monopsonist</a:t>
            </a:r>
            <a:r>
              <a:rPr lang="en-US" sz="2400" dirty="0">
                <a:solidFill>
                  <a:srgbClr val="FF0066"/>
                </a:solidFill>
              </a:rPr>
              <a:t> faces the entire supply of </a:t>
            </a:r>
            <a:r>
              <a:rPr lang="en-US" sz="2400" dirty="0" smtClean="0">
                <a:solidFill>
                  <a:srgbClr val="FF0066"/>
                </a:solidFill>
              </a:rPr>
              <a:t>labor</a:t>
            </a:r>
            <a:r>
              <a:rPr lang="en-US" sz="2400" dirty="0" smtClean="0">
                <a:solidFill>
                  <a:schemeClr val="tx1"/>
                </a:solidFill>
              </a:rPr>
              <a:t>.</a:t>
            </a:r>
            <a:endParaRPr lang="en-US" sz="2400" dirty="0">
              <a:solidFill>
                <a:schemeClr val="tx1"/>
              </a:solidFill>
            </a:endParaRPr>
          </a:p>
          <a:p>
            <a:pPr lvl="1">
              <a:spcBef>
                <a:spcPts val="1200"/>
              </a:spcBef>
            </a:pPr>
            <a:r>
              <a:rPr lang="en-US" sz="2000" dirty="0">
                <a:solidFill>
                  <a:schemeClr val="tx1"/>
                </a:solidFill>
              </a:rPr>
              <a:t>Just like the monopolist faces the entire demand for its output</a:t>
            </a:r>
          </a:p>
          <a:p>
            <a:pPr>
              <a:spcBef>
                <a:spcPts val="1200"/>
              </a:spcBef>
            </a:pPr>
            <a:r>
              <a:rPr lang="en-US" sz="2400" dirty="0">
                <a:solidFill>
                  <a:schemeClr val="tx1"/>
                </a:solidFill>
              </a:rPr>
              <a:t>Because the </a:t>
            </a:r>
            <a:r>
              <a:rPr lang="en-US" sz="2400" dirty="0" err="1">
                <a:solidFill>
                  <a:schemeClr val="tx1"/>
                </a:solidFill>
              </a:rPr>
              <a:t>monopsonist</a:t>
            </a:r>
            <a:r>
              <a:rPr lang="en-US" sz="2400" dirty="0">
                <a:solidFill>
                  <a:schemeClr val="tx1"/>
                </a:solidFill>
              </a:rPr>
              <a:t> faces the entire supply curve, it recognizes that </a:t>
            </a:r>
            <a:r>
              <a:rPr lang="en-US" sz="2400" dirty="0">
                <a:solidFill>
                  <a:srgbClr val="0000FF"/>
                </a:solidFill>
              </a:rPr>
              <a:t>if it wants to hire another worker, it must pay that worker a higher wage rate and also a higher wage rate to all those who would have worked for </a:t>
            </a:r>
            <a:r>
              <a:rPr lang="en-US" sz="2400" dirty="0" smtClean="0">
                <a:solidFill>
                  <a:srgbClr val="0000FF"/>
                </a:solidFill>
              </a:rPr>
              <a:t>less</a:t>
            </a:r>
            <a:r>
              <a:rPr lang="en-US" sz="2400" dirty="0" smtClean="0">
                <a:solidFill>
                  <a:schemeClr val="tx1"/>
                </a:solidFill>
              </a:rPr>
              <a:t>.</a:t>
            </a: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59</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09600" y="381000"/>
            <a:ext cx="8229600" cy="1143000"/>
          </a:xfrm>
        </p:spPr>
        <p:txBody>
          <a:bodyPr/>
          <a:lstStyle/>
          <a:p>
            <a:r>
              <a:rPr lang="en-US" dirty="0"/>
              <a:t>Monopsony Model</a:t>
            </a:r>
          </a:p>
        </p:txBody>
      </p:sp>
      <p:sp>
        <p:nvSpPr>
          <p:cNvPr id="13315" name="Line 3"/>
          <p:cNvSpPr>
            <a:spLocks noChangeShapeType="1"/>
          </p:cNvSpPr>
          <p:nvPr/>
        </p:nvSpPr>
        <p:spPr bwMode="auto">
          <a:xfrm>
            <a:off x="1828800" y="2133600"/>
            <a:ext cx="0" cy="3657600"/>
          </a:xfrm>
          <a:prstGeom prst="line">
            <a:avLst/>
          </a:prstGeom>
          <a:noFill/>
          <a:ln w="9525">
            <a:solidFill>
              <a:schemeClr val="tx1"/>
            </a:solidFill>
            <a:round/>
            <a:headEnd/>
            <a:tailEnd/>
          </a:ln>
          <a:effectLst/>
        </p:spPr>
        <p:txBody>
          <a:bodyPr/>
          <a:lstStyle/>
          <a:p>
            <a:endParaRPr lang="en-US"/>
          </a:p>
        </p:txBody>
      </p:sp>
      <p:sp>
        <p:nvSpPr>
          <p:cNvPr id="13316" name="Line 4"/>
          <p:cNvSpPr>
            <a:spLocks noChangeShapeType="1"/>
          </p:cNvSpPr>
          <p:nvPr/>
        </p:nvSpPr>
        <p:spPr bwMode="auto">
          <a:xfrm>
            <a:off x="1828800" y="5791200"/>
            <a:ext cx="5562600" cy="0"/>
          </a:xfrm>
          <a:prstGeom prst="line">
            <a:avLst/>
          </a:prstGeom>
          <a:noFill/>
          <a:ln w="9525">
            <a:solidFill>
              <a:schemeClr val="tx1"/>
            </a:solidFill>
            <a:round/>
            <a:headEnd/>
            <a:tailEnd/>
          </a:ln>
          <a:effectLst/>
        </p:spPr>
        <p:txBody>
          <a:bodyPr/>
          <a:lstStyle/>
          <a:p>
            <a:endParaRPr lang="en-US"/>
          </a:p>
        </p:txBody>
      </p:sp>
      <p:sp>
        <p:nvSpPr>
          <p:cNvPr id="13317" name="Text Box 5"/>
          <p:cNvSpPr txBox="1">
            <a:spLocks noChangeArrowheads="1"/>
          </p:cNvSpPr>
          <p:nvPr/>
        </p:nvSpPr>
        <p:spPr bwMode="auto">
          <a:xfrm>
            <a:off x="1130300" y="1828800"/>
            <a:ext cx="785728" cy="400110"/>
          </a:xfrm>
          <a:prstGeom prst="rect">
            <a:avLst/>
          </a:prstGeom>
          <a:noFill/>
          <a:ln w="9525">
            <a:noFill/>
            <a:miter lim="800000"/>
            <a:headEnd/>
            <a:tailEnd/>
          </a:ln>
          <a:effectLst/>
        </p:spPr>
        <p:txBody>
          <a:bodyPr wrap="none">
            <a:spAutoFit/>
          </a:bodyPr>
          <a:lstStyle/>
          <a:p>
            <a:r>
              <a:rPr lang="en-US" sz="2000" dirty="0" smtClean="0"/>
              <a:t>Wage</a:t>
            </a:r>
            <a:endParaRPr lang="en-US" sz="2000" dirty="0"/>
          </a:p>
        </p:txBody>
      </p:sp>
      <p:sp>
        <p:nvSpPr>
          <p:cNvPr id="13318" name="Line 6"/>
          <p:cNvSpPr>
            <a:spLocks noChangeShapeType="1"/>
          </p:cNvSpPr>
          <p:nvPr/>
        </p:nvSpPr>
        <p:spPr bwMode="auto">
          <a:xfrm flipV="1">
            <a:off x="2667000" y="2783378"/>
            <a:ext cx="3581400" cy="2474422"/>
          </a:xfrm>
          <a:prstGeom prst="line">
            <a:avLst/>
          </a:prstGeom>
          <a:noFill/>
          <a:ln w="28575">
            <a:solidFill>
              <a:schemeClr val="tx1"/>
            </a:solidFill>
            <a:round/>
            <a:headEnd/>
            <a:tailEnd/>
          </a:ln>
          <a:effectLst/>
        </p:spPr>
        <p:txBody>
          <a:bodyPr/>
          <a:lstStyle/>
          <a:p>
            <a:endParaRPr lang="en-US"/>
          </a:p>
        </p:txBody>
      </p:sp>
      <p:sp>
        <p:nvSpPr>
          <p:cNvPr id="13319" name="Text Box 7"/>
          <p:cNvSpPr txBox="1">
            <a:spLocks noChangeArrowheads="1"/>
          </p:cNvSpPr>
          <p:nvPr/>
        </p:nvSpPr>
        <p:spPr bwMode="auto">
          <a:xfrm>
            <a:off x="5943600" y="2133600"/>
            <a:ext cx="1309688" cy="701675"/>
          </a:xfrm>
          <a:prstGeom prst="rect">
            <a:avLst/>
          </a:prstGeom>
          <a:noFill/>
          <a:ln w="9525">
            <a:noFill/>
            <a:miter lim="800000"/>
            <a:headEnd/>
            <a:tailEnd/>
          </a:ln>
          <a:effectLst/>
        </p:spPr>
        <p:txBody>
          <a:bodyPr wrap="none">
            <a:spAutoFit/>
          </a:bodyPr>
          <a:lstStyle/>
          <a:p>
            <a:r>
              <a:rPr lang="en-US" sz="2000" dirty="0"/>
              <a:t>Supply of </a:t>
            </a:r>
          </a:p>
          <a:p>
            <a:r>
              <a:rPr lang="en-US" sz="2000" dirty="0"/>
              <a:t>Labor</a:t>
            </a:r>
          </a:p>
        </p:txBody>
      </p:sp>
      <p:sp>
        <p:nvSpPr>
          <p:cNvPr id="13320" name="Text Box 8"/>
          <p:cNvSpPr txBox="1">
            <a:spLocks noChangeArrowheads="1"/>
          </p:cNvSpPr>
          <p:nvPr/>
        </p:nvSpPr>
        <p:spPr bwMode="auto">
          <a:xfrm>
            <a:off x="6386884" y="5777053"/>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3321" name="Line 9"/>
          <p:cNvSpPr>
            <a:spLocks noChangeShapeType="1"/>
          </p:cNvSpPr>
          <p:nvPr/>
        </p:nvSpPr>
        <p:spPr bwMode="auto">
          <a:xfrm flipH="1">
            <a:off x="1828800" y="4800600"/>
            <a:ext cx="1524000" cy="0"/>
          </a:xfrm>
          <a:prstGeom prst="line">
            <a:avLst/>
          </a:prstGeom>
          <a:noFill/>
          <a:ln w="9525">
            <a:solidFill>
              <a:schemeClr val="tx1"/>
            </a:solidFill>
            <a:prstDash val="dash"/>
            <a:round/>
            <a:headEnd/>
            <a:tailEnd/>
          </a:ln>
          <a:effectLst/>
        </p:spPr>
        <p:txBody>
          <a:bodyPr/>
          <a:lstStyle/>
          <a:p>
            <a:endParaRPr lang="en-US"/>
          </a:p>
        </p:txBody>
      </p:sp>
      <p:sp>
        <p:nvSpPr>
          <p:cNvPr id="13322" name="Line 10"/>
          <p:cNvSpPr>
            <a:spLocks noChangeShapeType="1"/>
          </p:cNvSpPr>
          <p:nvPr/>
        </p:nvSpPr>
        <p:spPr bwMode="auto">
          <a:xfrm>
            <a:off x="3352800" y="4800600"/>
            <a:ext cx="0" cy="990600"/>
          </a:xfrm>
          <a:prstGeom prst="line">
            <a:avLst/>
          </a:prstGeom>
          <a:noFill/>
          <a:ln w="9525">
            <a:solidFill>
              <a:schemeClr val="tx1"/>
            </a:solidFill>
            <a:prstDash val="dash"/>
            <a:round/>
            <a:headEnd/>
            <a:tailEnd/>
          </a:ln>
          <a:effectLst/>
        </p:spPr>
        <p:txBody>
          <a:bodyPr/>
          <a:lstStyle/>
          <a:p>
            <a:endParaRPr lang="en-US"/>
          </a:p>
        </p:txBody>
      </p:sp>
      <p:sp>
        <p:nvSpPr>
          <p:cNvPr id="13323" name="Text Box 11"/>
          <p:cNvSpPr txBox="1">
            <a:spLocks noChangeArrowheads="1"/>
          </p:cNvSpPr>
          <p:nvPr/>
        </p:nvSpPr>
        <p:spPr bwMode="auto">
          <a:xfrm>
            <a:off x="1219200" y="4546600"/>
            <a:ext cx="460375" cy="396875"/>
          </a:xfrm>
          <a:prstGeom prst="rect">
            <a:avLst/>
          </a:prstGeom>
          <a:noFill/>
          <a:ln w="9525">
            <a:noFill/>
            <a:miter lim="800000"/>
            <a:headEnd/>
            <a:tailEnd/>
          </a:ln>
          <a:effectLst/>
        </p:spPr>
        <p:txBody>
          <a:bodyPr wrap="none">
            <a:spAutoFit/>
          </a:bodyPr>
          <a:lstStyle/>
          <a:p>
            <a:r>
              <a:rPr lang="en-US" sz="2000"/>
              <a:t>$9</a:t>
            </a:r>
          </a:p>
        </p:txBody>
      </p:sp>
      <p:sp>
        <p:nvSpPr>
          <p:cNvPr id="13324" name="Text Box 12"/>
          <p:cNvSpPr txBox="1">
            <a:spLocks noChangeArrowheads="1"/>
          </p:cNvSpPr>
          <p:nvPr/>
        </p:nvSpPr>
        <p:spPr bwMode="auto">
          <a:xfrm>
            <a:off x="3200400" y="5765800"/>
            <a:ext cx="322263" cy="396875"/>
          </a:xfrm>
          <a:prstGeom prst="rect">
            <a:avLst/>
          </a:prstGeom>
          <a:noFill/>
          <a:ln w="9525">
            <a:noFill/>
            <a:miter lim="800000"/>
            <a:headEnd/>
            <a:tailEnd/>
          </a:ln>
          <a:effectLst/>
        </p:spPr>
        <p:txBody>
          <a:bodyPr wrap="none">
            <a:spAutoFit/>
          </a:bodyPr>
          <a:lstStyle/>
          <a:p>
            <a:r>
              <a:rPr lang="en-US" sz="2000"/>
              <a:t>5</a:t>
            </a:r>
          </a:p>
        </p:txBody>
      </p:sp>
      <p:sp>
        <p:nvSpPr>
          <p:cNvPr id="13325" name="Text Box 13"/>
          <p:cNvSpPr txBox="1">
            <a:spLocks noChangeArrowheads="1"/>
          </p:cNvSpPr>
          <p:nvPr/>
        </p:nvSpPr>
        <p:spPr bwMode="auto">
          <a:xfrm>
            <a:off x="1143000" y="4318000"/>
            <a:ext cx="598488" cy="396875"/>
          </a:xfrm>
          <a:prstGeom prst="rect">
            <a:avLst/>
          </a:prstGeom>
          <a:noFill/>
          <a:ln w="9525">
            <a:noFill/>
            <a:miter lim="800000"/>
            <a:headEnd/>
            <a:tailEnd/>
          </a:ln>
          <a:effectLst/>
        </p:spPr>
        <p:txBody>
          <a:bodyPr wrap="none">
            <a:spAutoFit/>
          </a:bodyPr>
          <a:lstStyle/>
          <a:p>
            <a:r>
              <a:rPr lang="en-US" sz="2000"/>
              <a:t>$10</a:t>
            </a:r>
          </a:p>
        </p:txBody>
      </p:sp>
      <p:sp>
        <p:nvSpPr>
          <p:cNvPr id="13326" name="Line 14"/>
          <p:cNvSpPr>
            <a:spLocks noChangeShapeType="1"/>
          </p:cNvSpPr>
          <p:nvPr/>
        </p:nvSpPr>
        <p:spPr bwMode="auto">
          <a:xfrm>
            <a:off x="3657600" y="4572000"/>
            <a:ext cx="0" cy="1219200"/>
          </a:xfrm>
          <a:prstGeom prst="line">
            <a:avLst/>
          </a:prstGeom>
          <a:noFill/>
          <a:ln w="9525">
            <a:solidFill>
              <a:schemeClr val="tx1"/>
            </a:solidFill>
            <a:prstDash val="dash"/>
            <a:round/>
            <a:headEnd/>
            <a:tailEnd/>
          </a:ln>
          <a:effectLst/>
        </p:spPr>
        <p:txBody>
          <a:bodyPr/>
          <a:lstStyle/>
          <a:p>
            <a:endParaRPr lang="en-US"/>
          </a:p>
        </p:txBody>
      </p:sp>
      <p:sp>
        <p:nvSpPr>
          <p:cNvPr id="13327" name="Text Box 15"/>
          <p:cNvSpPr txBox="1">
            <a:spLocks noChangeArrowheads="1"/>
          </p:cNvSpPr>
          <p:nvPr/>
        </p:nvSpPr>
        <p:spPr bwMode="auto">
          <a:xfrm>
            <a:off x="3505200" y="5765800"/>
            <a:ext cx="322263" cy="396875"/>
          </a:xfrm>
          <a:prstGeom prst="rect">
            <a:avLst/>
          </a:prstGeom>
          <a:noFill/>
          <a:ln w="9525">
            <a:noFill/>
            <a:miter lim="800000"/>
            <a:headEnd/>
            <a:tailEnd/>
          </a:ln>
          <a:effectLst/>
        </p:spPr>
        <p:txBody>
          <a:bodyPr wrap="none">
            <a:spAutoFit/>
          </a:bodyPr>
          <a:lstStyle/>
          <a:p>
            <a:r>
              <a:rPr lang="en-US" sz="2000"/>
              <a:t>6</a:t>
            </a:r>
          </a:p>
        </p:txBody>
      </p:sp>
      <p:sp>
        <p:nvSpPr>
          <p:cNvPr id="13328" name="Line 16"/>
          <p:cNvSpPr>
            <a:spLocks noChangeShapeType="1"/>
          </p:cNvSpPr>
          <p:nvPr/>
        </p:nvSpPr>
        <p:spPr bwMode="auto">
          <a:xfrm flipH="1">
            <a:off x="1828800" y="4572000"/>
            <a:ext cx="1828800" cy="0"/>
          </a:xfrm>
          <a:prstGeom prst="line">
            <a:avLst/>
          </a:prstGeom>
          <a:noFill/>
          <a:ln w="9525">
            <a:solidFill>
              <a:schemeClr val="tx1"/>
            </a:solidFill>
            <a:prstDash val="dash"/>
            <a:round/>
            <a:headEnd/>
            <a:tailEnd/>
          </a:ln>
          <a:effectLst/>
        </p:spPr>
        <p:txBody>
          <a:bodyPr/>
          <a:lstStyle/>
          <a:p>
            <a:endParaRPr lang="en-US"/>
          </a:p>
        </p:txBody>
      </p:sp>
      <p:sp>
        <p:nvSpPr>
          <p:cNvPr id="13331" name="Oval 19"/>
          <p:cNvSpPr>
            <a:spLocks noChangeArrowheads="1"/>
          </p:cNvSpPr>
          <p:nvPr/>
        </p:nvSpPr>
        <p:spPr bwMode="auto">
          <a:xfrm>
            <a:off x="3302000" y="47625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3332" name="Oval 20"/>
          <p:cNvSpPr>
            <a:spLocks noChangeArrowheads="1"/>
          </p:cNvSpPr>
          <p:nvPr/>
        </p:nvSpPr>
        <p:spPr bwMode="auto">
          <a:xfrm>
            <a:off x="3606800" y="45466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3336" name="Line 24"/>
          <p:cNvSpPr>
            <a:spLocks noChangeShapeType="1"/>
          </p:cNvSpPr>
          <p:nvPr/>
        </p:nvSpPr>
        <p:spPr bwMode="auto">
          <a:xfrm flipH="1">
            <a:off x="1828800" y="3962400"/>
            <a:ext cx="1828800" cy="0"/>
          </a:xfrm>
          <a:prstGeom prst="line">
            <a:avLst/>
          </a:prstGeom>
          <a:noFill/>
          <a:ln w="9525">
            <a:solidFill>
              <a:schemeClr val="tx1"/>
            </a:solidFill>
            <a:prstDash val="dash"/>
            <a:round/>
            <a:headEnd/>
            <a:tailEnd/>
          </a:ln>
          <a:effectLst/>
        </p:spPr>
        <p:txBody>
          <a:bodyPr/>
          <a:lstStyle/>
          <a:p>
            <a:endParaRPr lang="en-US"/>
          </a:p>
        </p:txBody>
      </p:sp>
      <p:sp>
        <p:nvSpPr>
          <p:cNvPr id="13337" name="Text Box 25"/>
          <p:cNvSpPr txBox="1">
            <a:spLocks noChangeArrowheads="1"/>
          </p:cNvSpPr>
          <p:nvPr/>
        </p:nvSpPr>
        <p:spPr bwMode="auto">
          <a:xfrm>
            <a:off x="1143000" y="3708400"/>
            <a:ext cx="598488" cy="396875"/>
          </a:xfrm>
          <a:prstGeom prst="rect">
            <a:avLst/>
          </a:prstGeom>
          <a:noFill/>
          <a:ln w="9525">
            <a:noFill/>
            <a:miter lim="800000"/>
            <a:headEnd/>
            <a:tailEnd/>
          </a:ln>
          <a:effectLst/>
        </p:spPr>
        <p:txBody>
          <a:bodyPr wrap="none">
            <a:spAutoFit/>
          </a:bodyPr>
          <a:lstStyle/>
          <a:p>
            <a:r>
              <a:rPr lang="en-US" sz="2000" dirty="0"/>
              <a:t>$15</a:t>
            </a:r>
          </a:p>
        </p:txBody>
      </p:sp>
      <p:sp>
        <p:nvSpPr>
          <p:cNvPr id="13338" name="Oval 26"/>
          <p:cNvSpPr>
            <a:spLocks noChangeArrowheads="1"/>
          </p:cNvSpPr>
          <p:nvPr/>
        </p:nvSpPr>
        <p:spPr bwMode="auto">
          <a:xfrm>
            <a:off x="3454400" y="39243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3340" name="Text Box 28"/>
          <p:cNvSpPr txBox="1">
            <a:spLocks noChangeArrowheads="1"/>
          </p:cNvSpPr>
          <p:nvPr/>
        </p:nvSpPr>
        <p:spPr bwMode="auto">
          <a:xfrm>
            <a:off x="3797300" y="5765800"/>
            <a:ext cx="322263" cy="396875"/>
          </a:xfrm>
          <a:prstGeom prst="rect">
            <a:avLst/>
          </a:prstGeom>
          <a:noFill/>
          <a:ln w="9525">
            <a:noFill/>
            <a:miter lim="800000"/>
            <a:headEnd/>
            <a:tailEnd/>
          </a:ln>
          <a:effectLst/>
        </p:spPr>
        <p:txBody>
          <a:bodyPr wrap="none">
            <a:spAutoFit/>
          </a:bodyPr>
          <a:lstStyle/>
          <a:p>
            <a:r>
              <a:rPr lang="en-US" sz="2000"/>
              <a:t>7</a:t>
            </a:r>
          </a:p>
        </p:txBody>
      </p:sp>
      <p:sp>
        <p:nvSpPr>
          <p:cNvPr id="13341" name="Text Box 29"/>
          <p:cNvSpPr txBox="1">
            <a:spLocks noChangeArrowheads="1"/>
          </p:cNvSpPr>
          <p:nvPr/>
        </p:nvSpPr>
        <p:spPr bwMode="auto">
          <a:xfrm>
            <a:off x="1143000" y="4089400"/>
            <a:ext cx="598488" cy="396875"/>
          </a:xfrm>
          <a:prstGeom prst="rect">
            <a:avLst/>
          </a:prstGeom>
          <a:noFill/>
          <a:ln w="9525">
            <a:noFill/>
            <a:miter lim="800000"/>
            <a:headEnd/>
            <a:tailEnd/>
          </a:ln>
          <a:effectLst/>
        </p:spPr>
        <p:txBody>
          <a:bodyPr wrap="none">
            <a:spAutoFit/>
          </a:bodyPr>
          <a:lstStyle/>
          <a:p>
            <a:r>
              <a:rPr lang="en-US" sz="2000" dirty="0"/>
              <a:t>$11</a:t>
            </a:r>
          </a:p>
        </p:txBody>
      </p:sp>
      <p:sp>
        <p:nvSpPr>
          <p:cNvPr id="13344" name="Oval 32"/>
          <p:cNvSpPr>
            <a:spLocks noChangeArrowheads="1"/>
          </p:cNvSpPr>
          <p:nvPr/>
        </p:nvSpPr>
        <p:spPr bwMode="auto">
          <a:xfrm>
            <a:off x="3924300" y="43180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3345" name="Line 33"/>
          <p:cNvSpPr>
            <a:spLocks noChangeShapeType="1"/>
          </p:cNvSpPr>
          <p:nvPr/>
        </p:nvSpPr>
        <p:spPr bwMode="auto">
          <a:xfrm flipH="1">
            <a:off x="1828800" y="4343400"/>
            <a:ext cx="2057400" cy="0"/>
          </a:xfrm>
          <a:prstGeom prst="line">
            <a:avLst/>
          </a:prstGeom>
          <a:noFill/>
          <a:ln w="9525">
            <a:solidFill>
              <a:schemeClr val="tx1"/>
            </a:solidFill>
            <a:prstDash val="dash"/>
            <a:round/>
            <a:headEnd/>
            <a:tailEnd/>
          </a:ln>
          <a:effectLst/>
        </p:spPr>
        <p:txBody>
          <a:bodyPr/>
          <a:lstStyle/>
          <a:p>
            <a:endParaRPr lang="en-US"/>
          </a:p>
        </p:txBody>
      </p:sp>
      <p:sp>
        <p:nvSpPr>
          <p:cNvPr id="13346" name="Line 34"/>
          <p:cNvSpPr>
            <a:spLocks noChangeShapeType="1"/>
          </p:cNvSpPr>
          <p:nvPr/>
        </p:nvSpPr>
        <p:spPr bwMode="auto">
          <a:xfrm>
            <a:off x="3962400" y="4343400"/>
            <a:ext cx="0" cy="1447800"/>
          </a:xfrm>
          <a:prstGeom prst="line">
            <a:avLst/>
          </a:prstGeom>
          <a:noFill/>
          <a:ln w="9525">
            <a:solidFill>
              <a:schemeClr val="tx1"/>
            </a:solidFill>
            <a:prstDash val="dash"/>
            <a:round/>
            <a:headEnd/>
            <a:tailEnd/>
          </a:ln>
          <a:effectLst/>
        </p:spPr>
        <p:txBody>
          <a:bodyPr/>
          <a:lstStyle/>
          <a:p>
            <a:endParaRPr lang="en-US"/>
          </a:p>
        </p:txBody>
      </p:sp>
      <p:sp>
        <p:nvSpPr>
          <p:cNvPr id="13347" name="Line 35"/>
          <p:cNvSpPr>
            <a:spLocks noChangeShapeType="1"/>
          </p:cNvSpPr>
          <p:nvPr/>
        </p:nvSpPr>
        <p:spPr bwMode="auto">
          <a:xfrm flipH="1">
            <a:off x="1828800" y="3505200"/>
            <a:ext cx="2133600" cy="0"/>
          </a:xfrm>
          <a:prstGeom prst="line">
            <a:avLst/>
          </a:prstGeom>
          <a:noFill/>
          <a:ln w="9525">
            <a:solidFill>
              <a:schemeClr val="tx1"/>
            </a:solidFill>
            <a:prstDash val="dash"/>
            <a:round/>
            <a:headEnd/>
            <a:tailEnd/>
          </a:ln>
          <a:effectLst/>
        </p:spPr>
        <p:txBody>
          <a:bodyPr/>
          <a:lstStyle/>
          <a:p>
            <a:endParaRPr lang="en-US"/>
          </a:p>
        </p:txBody>
      </p:sp>
      <p:sp>
        <p:nvSpPr>
          <p:cNvPr id="13348" name="Text Box 36"/>
          <p:cNvSpPr txBox="1">
            <a:spLocks noChangeArrowheads="1"/>
          </p:cNvSpPr>
          <p:nvPr/>
        </p:nvSpPr>
        <p:spPr bwMode="auto">
          <a:xfrm>
            <a:off x="1143000" y="3251200"/>
            <a:ext cx="598488" cy="396875"/>
          </a:xfrm>
          <a:prstGeom prst="rect">
            <a:avLst/>
          </a:prstGeom>
          <a:noFill/>
          <a:ln w="9525">
            <a:noFill/>
            <a:miter lim="800000"/>
            <a:headEnd/>
            <a:tailEnd/>
          </a:ln>
          <a:effectLst/>
        </p:spPr>
        <p:txBody>
          <a:bodyPr wrap="none">
            <a:spAutoFit/>
          </a:bodyPr>
          <a:lstStyle/>
          <a:p>
            <a:r>
              <a:rPr lang="en-US" sz="2000"/>
              <a:t>$17</a:t>
            </a:r>
          </a:p>
        </p:txBody>
      </p:sp>
      <p:sp>
        <p:nvSpPr>
          <p:cNvPr id="13349" name="Oval 37"/>
          <p:cNvSpPr>
            <a:spLocks noChangeArrowheads="1"/>
          </p:cNvSpPr>
          <p:nvPr/>
        </p:nvSpPr>
        <p:spPr bwMode="auto">
          <a:xfrm>
            <a:off x="3784600" y="3467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3351" name="Line 39"/>
          <p:cNvSpPr>
            <a:spLocks noChangeShapeType="1"/>
          </p:cNvSpPr>
          <p:nvPr/>
        </p:nvSpPr>
        <p:spPr bwMode="auto">
          <a:xfrm flipV="1">
            <a:off x="2908300" y="2667000"/>
            <a:ext cx="1511300" cy="2133600"/>
          </a:xfrm>
          <a:prstGeom prst="line">
            <a:avLst/>
          </a:prstGeom>
          <a:noFill/>
          <a:ln w="28575">
            <a:solidFill>
              <a:srgbClr val="0000CC"/>
            </a:solidFill>
            <a:round/>
            <a:headEnd/>
            <a:tailEnd/>
          </a:ln>
          <a:effectLst/>
        </p:spPr>
        <p:txBody>
          <a:bodyPr/>
          <a:lstStyle/>
          <a:p>
            <a:endParaRPr lang="en-US"/>
          </a:p>
        </p:txBody>
      </p:sp>
      <p:sp>
        <p:nvSpPr>
          <p:cNvPr id="13352" name="Text Box 40"/>
          <p:cNvSpPr txBox="1">
            <a:spLocks noChangeArrowheads="1"/>
          </p:cNvSpPr>
          <p:nvPr/>
        </p:nvSpPr>
        <p:spPr bwMode="auto">
          <a:xfrm>
            <a:off x="4403725" y="2216150"/>
            <a:ext cx="663575" cy="396875"/>
          </a:xfrm>
          <a:prstGeom prst="rect">
            <a:avLst/>
          </a:prstGeom>
          <a:noFill/>
          <a:ln w="9525">
            <a:noFill/>
            <a:miter lim="800000"/>
            <a:headEnd/>
            <a:tailEnd/>
          </a:ln>
          <a:effectLst/>
        </p:spPr>
        <p:txBody>
          <a:bodyPr wrap="none">
            <a:spAutoFit/>
          </a:bodyPr>
          <a:lstStyle/>
          <a:p>
            <a:r>
              <a:rPr lang="en-US" sz="2000">
                <a:solidFill>
                  <a:srgbClr val="0000CC"/>
                </a:solidFill>
              </a:rPr>
              <a:t>MFC</a:t>
            </a:r>
          </a:p>
        </p:txBody>
      </p:sp>
      <p:sp>
        <p:nvSpPr>
          <p:cNvPr id="44" name="TextBox 43"/>
          <p:cNvSpPr txBox="1"/>
          <p:nvPr/>
        </p:nvSpPr>
        <p:spPr>
          <a:xfrm>
            <a:off x="4495800" y="4278868"/>
            <a:ext cx="3733800" cy="369332"/>
          </a:xfrm>
          <a:prstGeom prst="rect">
            <a:avLst/>
          </a:prstGeom>
          <a:noFill/>
        </p:spPr>
        <p:txBody>
          <a:bodyPr wrap="square" rtlCol="0">
            <a:spAutoFit/>
          </a:bodyPr>
          <a:lstStyle/>
          <a:p>
            <a:r>
              <a:rPr lang="en-US" dirty="0" smtClean="0"/>
              <a:t>MFC of the 6</a:t>
            </a:r>
            <a:r>
              <a:rPr lang="en-US" baseline="30000" dirty="0" smtClean="0"/>
              <a:t>th</a:t>
            </a:r>
            <a:r>
              <a:rPr lang="en-US" dirty="0" smtClean="0"/>
              <a:t> worker = ________</a:t>
            </a:r>
            <a:endParaRPr lang="en-US" dirty="0"/>
          </a:p>
        </p:txBody>
      </p:sp>
      <p:sp>
        <p:nvSpPr>
          <p:cNvPr id="45" name="TextBox 44"/>
          <p:cNvSpPr txBox="1"/>
          <p:nvPr/>
        </p:nvSpPr>
        <p:spPr>
          <a:xfrm>
            <a:off x="4724400" y="3886200"/>
            <a:ext cx="3733800" cy="369332"/>
          </a:xfrm>
          <a:prstGeom prst="rect">
            <a:avLst/>
          </a:prstGeom>
          <a:noFill/>
        </p:spPr>
        <p:txBody>
          <a:bodyPr wrap="square" rtlCol="0">
            <a:spAutoFit/>
          </a:bodyPr>
          <a:lstStyle/>
          <a:p>
            <a:r>
              <a:rPr lang="en-US" dirty="0" smtClean="0"/>
              <a:t>MFC of the 7</a:t>
            </a:r>
            <a:r>
              <a:rPr lang="en-US" baseline="30000" dirty="0" smtClean="0"/>
              <a:t>th</a:t>
            </a:r>
            <a:r>
              <a:rPr lang="en-US" dirty="0" smtClean="0"/>
              <a:t> worker = ________</a:t>
            </a:r>
            <a:endParaRPr lang="en-US" dirty="0"/>
          </a:p>
        </p:txBody>
      </p:sp>
      <p:cxnSp>
        <p:nvCxnSpPr>
          <p:cNvPr id="47" name="Straight Arrow Connector 46"/>
          <p:cNvCxnSpPr>
            <a:stCxn id="44" idx="1"/>
          </p:cNvCxnSpPr>
          <p:nvPr/>
        </p:nvCxnSpPr>
        <p:spPr>
          <a:xfrm flipH="1" flipV="1">
            <a:off x="3581400" y="4038600"/>
            <a:ext cx="914400" cy="4249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45" idx="1"/>
          </p:cNvCxnSpPr>
          <p:nvPr/>
        </p:nvCxnSpPr>
        <p:spPr>
          <a:xfrm flipH="1" flipV="1">
            <a:off x="3886200" y="3581400"/>
            <a:ext cx="838200" cy="4894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Line 34"/>
          <p:cNvSpPr>
            <a:spLocks noChangeShapeType="1"/>
          </p:cNvSpPr>
          <p:nvPr/>
        </p:nvSpPr>
        <p:spPr bwMode="auto">
          <a:xfrm>
            <a:off x="3962400" y="3505200"/>
            <a:ext cx="0" cy="2286000"/>
          </a:xfrm>
          <a:prstGeom prst="line">
            <a:avLst/>
          </a:prstGeom>
          <a:noFill/>
          <a:ln w="9525">
            <a:solidFill>
              <a:schemeClr val="tx1"/>
            </a:solidFill>
            <a:prstDash val="dash"/>
            <a:round/>
            <a:headEnd/>
            <a:tailEnd/>
          </a:ln>
          <a:effectLst/>
        </p:spPr>
        <p:txBody>
          <a:bodyPr/>
          <a:lstStyle/>
          <a:p>
            <a:endParaRPr lang="en-US"/>
          </a:p>
        </p:txBody>
      </p:sp>
      <p:sp>
        <p:nvSpPr>
          <p:cNvPr id="53" name="Line 10"/>
          <p:cNvSpPr>
            <a:spLocks noChangeShapeType="1"/>
          </p:cNvSpPr>
          <p:nvPr/>
        </p:nvSpPr>
        <p:spPr bwMode="auto">
          <a:xfrm>
            <a:off x="3352800" y="3962400"/>
            <a:ext cx="0" cy="1828800"/>
          </a:xfrm>
          <a:prstGeom prst="line">
            <a:avLst/>
          </a:prstGeom>
          <a:noFill/>
          <a:ln w="9525">
            <a:solidFill>
              <a:schemeClr val="tx1"/>
            </a:solidFill>
            <a:prstDash val="dash"/>
            <a:round/>
            <a:headEnd/>
            <a:tailEnd/>
          </a:ln>
          <a:effectLst/>
        </p:spPr>
        <p:txBody>
          <a:bodyPr/>
          <a:lstStyle/>
          <a:p>
            <a:endParaRPr lang="en-US"/>
          </a:p>
        </p:txBody>
      </p:sp>
      <p:sp>
        <p:nvSpPr>
          <p:cNvPr id="54" name="Line 14"/>
          <p:cNvSpPr>
            <a:spLocks noChangeShapeType="1"/>
          </p:cNvSpPr>
          <p:nvPr/>
        </p:nvSpPr>
        <p:spPr bwMode="auto">
          <a:xfrm>
            <a:off x="3657600" y="3962400"/>
            <a:ext cx="0" cy="1828800"/>
          </a:xfrm>
          <a:prstGeom prst="line">
            <a:avLst/>
          </a:prstGeom>
          <a:noFill/>
          <a:ln w="9525">
            <a:solidFill>
              <a:schemeClr val="tx1"/>
            </a:solidFill>
            <a:prstDash val="dash"/>
            <a:round/>
            <a:headEnd/>
            <a:tailEnd/>
          </a:ln>
          <a:effectLst/>
        </p:spPr>
        <p:txBody>
          <a:bodyPr/>
          <a:lstStyle/>
          <a:p>
            <a:endParaRPr lang="en-US"/>
          </a:p>
        </p:txBody>
      </p:sp>
      <p:sp>
        <p:nvSpPr>
          <p:cNvPr id="39" name="Slide Number Placeholder 38"/>
          <p:cNvSpPr>
            <a:spLocks noGrp="1"/>
          </p:cNvSpPr>
          <p:nvPr>
            <p:ph type="sldNum" sz="quarter" idx="12"/>
          </p:nvPr>
        </p:nvSpPr>
        <p:spPr/>
        <p:txBody>
          <a:bodyPr/>
          <a:lstStyle/>
          <a:p>
            <a:fld id="{86CE80BD-4D3B-4FF2-B2A9-D19FBDF22204}" type="slidenum">
              <a:rPr lang="en-US" smtClean="0"/>
              <a:pPr/>
              <a:t>60</a:t>
            </a:fld>
            <a:endParaRPr lang="en-US"/>
          </a:p>
        </p:txBody>
      </p:sp>
      <p:sp>
        <p:nvSpPr>
          <p:cNvPr id="40" name="Footer Placeholder 39"/>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3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33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3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4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34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34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3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34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34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34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334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335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33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6" grpId="0" animBg="1"/>
      <p:bldP spid="13337" grpId="0"/>
      <p:bldP spid="13338" grpId="0" animBg="1"/>
      <p:bldP spid="13340" grpId="0"/>
      <p:bldP spid="13341" grpId="0"/>
      <p:bldP spid="13344" grpId="0" animBg="1"/>
      <p:bldP spid="13345" grpId="0" animBg="1"/>
      <p:bldP spid="13346" grpId="0" animBg="1"/>
      <p:bldP spid="13347" grpId="0" animBg="1"/>
      <p:bldP spid="13348" grpId="0"/>
      <p:bldP spid="13349" grpId="0" animBg="1"/>
      <p:bldP spid="13351" grpId="0" animBg="1"/>
      <p:bldP spid="13352" grpId="0"/>
      <p:bldP spid="44" grpId="0"/>
      <p:bldP spid="45" grpId="0"/>
      <p:bldP spid="52" grpId="0" animBg="1"/>
      <p:bldP spid="53" grpId="0" animBg="1"/>
      <p:bldP spid="5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304800"/>
            <a:ext cx="8041440" cy="1066800"/>
          </a:xfrm>
        </p:spPr>
        <p:txBody>
          <a:bodyPr>
            <a:normAutofit/>
          </a:bodyPr>
          <a:lstStyle/>
          <a:p>
            <a:r>
              <a:rPr lang="en-US" dirty="0"/>
              <a:t>Monopsony Model</a:t>
            </a:r>
          </a:p>
        </p:txBody>
      </p:sp>
      <p:sp>
        <p:nvSpPr>
          <p:cNvPr id="14339" name="Line 3"/>
          <p:cNvSpPr>
            <a:spLocks noChangeShapeType="1"/>
          </p:cNvSpPr>
          <p:nvPr/>
        </p:nvSpPr>
        <p:spPr bwMode="auto">
          <a:xfrm>
            <a:off x="1600200" y="2209800"/>
            <a:ext cx="0" cy="3657600"/>
          </a:xfrm>
          <a:prstGeom prst="line">
            <a:avLst/>
          </a:prstGeom>
          <a:noFill/>
          <a:ln w="9525">
            <a:solidFill>
              <a:schemeClr val="tx1"/>
            </a:solidFill>
            <a:round/>
            <a:headEnd/>
            <a:tailEnd/>
          </a:ln>
          <a:effectLst/>
        </p:spPr>
        <p:txBody>
          <a:bodyPr/>
          <a:lstStyle/>
          <a:p>
            <a:endParaRPr lang="en-US"/>
          </a:p>
        </p:txBody>
      </p:sp>
      <p:sp>
        <p:nvSpPr>
          <p:cNvPr id="14340" name="Line 4"/>
          <p:cNvSpPr>
            <a:spLocks noChangeShapeType="1"/>
          </p:cNvSpPr>
          <p:nvPr/>
        </p:nvSpPr>
        <p:spPr bwMode="auto">
          <a:xfrm>
            <a:off x="1600200" y="5867400"/>
            <a:ext cx="5562600" cy="0"/>
          </a:xfrm>
          <a:prstGeom prst="line">
            <a:avLst/>
          </a:prstGeom>
          <a:noFill/>
          <a:ln w="9525">
            <a:solidFill>
              <a:schemeClr val="tx1"/>
            </a:solidFill>
            <a:round/>
            <a:headEnd/>
            <a:tailEnd/>
          </a:ln>
          <a:effectLst/>
        </p:spPr>
        <p:txBody>
          <a:bodyPr/>
          <a:lstStyle/>
          <a:p>
            <a:endParaRPr lang="en-US"/>
          </a:p>
        </p:txBody>
      </p:sp>
      <p:sp>
        <p:nvSpPr>
          <p:cNvPr id="14341" name="Line 5"/>
          <p:cNvSpPr>
            <a:spLocks noChangeShapeType="1"/>
          </p:cNvSpPr>
          <p:nvPr/>
        </p:nvSpPr>
        <p:spPr bwMode="auto">
          <a:xfrm>
            <a:off x="1981200" y="2514600"/>
            <a:ext cx="4724400" cy="2895600"/>
          </a:xfrm>
          <a:prstGeom prst="line">
            <a:avLst/>
          </a:prstGeom>
          <a:noFill/>
          <a:ln w="28575">
            <a:solidFill>
              <a:srgbClr val="0000CC"/>
            </a:solidFill>
            <a:round/>
            <a:headEnd/>
            <a:tailEnd/>
          </a:ln>
          <a:effectLst/>
        </p:spPr>
        <p:txBody>
          <a:bodyPr/>
          <a:lstStyle/>
          <a:p>
            <a:endParaRPr lang="en-US"/>
          </a:p>
        </p:txBody>
      </p:sp>
      <p:sp>
        <p:nvSpPr>
          <p:cNvPr id="14342" name="Text Box 6"/>
          <p:cNvSpPr txBox="1">
            <a:spLocks noChangeArrowheads="1"/>
          </p:cNvSpPr>
          <p:nvPr/>
        </p:nvSpPr>
        <p:spPr bwMode="auto">
          <a:xfrm>
            <a:off x="6430651" y="4923286"/>
            <a:ext cx="1066318" cy="400110"/>
          </a:xfrm>
          <a:prstGeom prst="rect">
            <a:avLst/>
          </a:prstGeom>
          <a:noFill/>
          <a:ln w="9525">
            <a:noFill/>
            <a:miter lim="800000"/>
            <a:headEnd/>
            <a:tailEnd/>
          </a:ln>
          <a:effectLst/>
        </p:spPr>
        <p:txBody>
          <a:bodyPr wrap="none">
            <a:spAutoFit/>
          </a:bodyPr>
          <a:lstStyle/>
          <a:p>
            <a:r>
              <a:rPr lang="en-US" sz="2000" dirty="0" smtClean="0"/>
              <a:t>D= </a:t>
            </a:r>
            <a:r>
              <a:rPr lang="en-US" sz="2000" dirty="0"/>
              <a:t>MRP</a:t>
            </a:r>
          </a:p>
        </p:txBody>
      </p:sp>
      <p:sp>
        <p:nvSpPr>
          <p:cNvPr id="14343" name="Text Box 7"/>
          <p:cNvSpPr txBox="1">
            <a:spLocks noChangeArrowheads="1"/>
          </p:cNvSpPr>
          <p:nvPr/>
        </p:nvSpPr>
        <p:spPr bwMode="auto">
          <a:xfrm>
            <a:off x="990600" y="1828800"/>
            <a:ext cx="785728" cy="406460"/>
          </a:xfrm>
          <a:prstGeom prst="rect">
            <a:avLst/>
          </a:prstGeom>
          <a:noFill/>
          <a:ln w="9525">
            <a:noFill/>
            <a:miter lim="800000"/>
            <a:headEnd/>
            <a:tailEnd/>
          </a:ln>
          <a:effectLst/>
        </p:spPr>
        <p:txBody>
          <a:bodyPr wrap="square">
            <a:spAutoFit/>
          </a:bodyPr>
          <a:lstStyle/>
          <a:p>
            <a:r>
              <a:rPr lang="en-US" sz="2000" dirty="0" smtClean="0"/>
              <a:t>Wage</a:t>
            </a:r>
            <a:endParaRPr lang="en-US" sz="2000" dirty="0"/>
          </a:p>
        </p:txBody>
      </p:sp>
      <p:sp>
        <p:nvSpPr>
          <p:cNvPr id="14344" name="Line 8"/>
          <p:cNvSpPr>
            <a:spLocks noChangeShapeType="1"/>
          </p:cNvSpPr>
          <p:nvPr/>
        </p:nvSpPr>
        <p:spPr bwMode="auto">
          <a:xfrm flipV="1">
            <a:off x="2438400" y="2514600"/>
            <a:ext cx="4267200" cy="2819400"/>
          </a:xfrm>
          <a:prstGeom prst="line">
            <a:avLst/>
          </a:prstGeom>
          <a:noFill/>
          <a:ln w="28575">
            <a:solidFill>
              <a:schemeClr val="tx1"/>
            </a:solidFill>
            <a:round/>
            <a:headEnd/>
            <a:tailEnd/>
          </a:ln>
          <a:effectLst/>
        </p:spPr>
        <p:txBody>
          <a:bodyPr/>
          <a:lstStyle/>
          <a:p>
            <a:endParaRPr lang="en-US"/>
          </a:p>
        </p:txBody>
      </p:sp>
      <p:sp>
        <p:nvSpPr>
          <p:cNvPr id="14345" name="Text Box 9"/>
          <p:cNvSpPr txBox="1">
            <a:spLocks noChangeArrowheads="1"/>
          </p:cNvSpPr>
          <p:nvPr/>
        </p:nvSpPr>
        <p:spPr bwMode="auto">
          <a:xfrm>
            <a:off x="6842125" y="2216150"/>
            <a:ext cx="1309688" cy="701675"/>
          </a:xfrm>
          <a:prstGeom prst="rect">
            <a:avLst/>
          </a:prstGeom>
          <a:noFill/>
          <a:ln w="9525">
            <a:noFill/>
            <a:miter lim="800000"/>
            <a:headEnd/>
            <a:tailEnd/>
          </a:ln>
          <a:effectLst/>
        </p:spPr>
        <p:txBody>
          <a:bodyPr wrap="none">
            <a:spAutoFit/>
          </a:bodyPr>
          <a:lstStyle/>
          <a:p>
            <a:r>
              <a:rPr lang="en-US" sz="2000"/>
              <a:t>Supply of </a:t>
            </a:r>
          </a:p>
          <a:p>
            <a:r>
              <a:rPr lang="en-US" sz="2000"/>
              <a:t>Labor</a:t>
            </a:r>
          </a:p>
        </p:txBody>
      </p:sp>
      <p:sp>
        <p:nvSpPr>
          <p:cNvPr id="14346" name="Text Box 10"/>
          <p:cNvSpPr txBox="1">
            <a:spLocks noChangeArrowheads="1"/>
          </p:cNvSpPr>
          <p:nvPr/>
        </p:nvSpPr>
        <p:spPr bwMode="auto">
          <a:xfrm>
            <a:off x="6705600" y="579120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14347" name="Line 11"/>
          <p:cNvSpPr>
            <a:spLocks noChangeShapeType="1"/>
          </p:cNvSpPr>
          <p:nvPr/>
        </p:nvSpPr>
        <p:spPr bwMode="auto">
          <a:xfrm flipV="1">
            <a:off x="2438400" y="1752600"/>
            <a:ext cx="2514600" cy="3048000"/>
          </a:xfrm>
          <a:prstGeom prst="line">
            <a:avLst/>
          </a:prstGeom>
          <a:noFill/>
          <a:ln w="28575">
            <a:solidFill>
              <a:schemeClr val="accent1"/>
            </a:solidFill>
            <a:round/>
            <a:headEnd/>
            <a:tailEnd/>
          </a:ln>
          <a:effectLst/>
        </p:spPr>
        <p:txBody>
          <a:bodyPr/>
          <a:lstStyle/>
          <a:p>
            <a:endParaRPr lang="en-US"/>
          </a:p>
        </p:txBody>
      </p:sp>
      <p:sp>
        <p:nvSpPr>
          <p:cNvPr id="14348" name="Text Box 12"/>
          <p:cNvSpPr txBox="1">
            <a:spLocks noChangeArrowheads="1"/>
          </p:cNvSpPr>
          <p:nvPr/>
        </p:nvSpPr>
        <p:spPr bwMode="auto">
          <a:xfrm>
            <a:off x="5013325" y="1530350"/>
            <a:ext cx="673326" cy="400110"/>
          </a:xfrm>
          <a:prstGeom prst="rect">
            <a:avLst/>
          </a:prstGeom>
          <a:noFill/>
          <a:ln w="9525">
            <a:noFill/>
            <a:miter lim="800000"/>
            <a:headEnd/>
            <a:tailEnd/>
          </a:ln>
          <a:effectLst/>
        </p:spPr>
        <p:txBody>
          <a:bodyPr wrap="none">
            <a:spAutoFit/>
          </a:bodyPr>
          <a:lstStyle/>
          <a:p>
            <a:r>
              <a:rPr lang="en-US" sz="2000" dirty="0" smtClean="0"/>
              <a:t>MFC</a:t>
            </a:r>
            <a:endParaRPr lang="en-US" sz="2000" dirty="0"/>
          </a:p>
        </p:txBody>
      </p:sp>
      <p:sp>
        <p:nvSpPr>
          <p:cNvPr id="17" name="Line 13"/>
          <p:cNvSpPr>
            <a:spLocks noChangeShapeType="1"/>
          </p:cNvSpPr>
          <p:nvPr/>
        </p:nvSpPr>
        <p:spPr bwMode="auto">
          <a:xfrm>
            <a:off x="2971800" y="3101975"/>
            <a:ext cx="0" cy="2743200"/>
          </a:xfrm>
          <a:prstGeom prst="line">
            <a:avLst/>
          </a:prstGeom>
          <a:noFill/>
          <a:ln w="9525">
            <a:solidFill>
              <a:schemeClr val="tx1"/>
            </a:solidFill>
            <a:prstDash val="dash"/>
            <a:round/>
            <a:headEnd/>
            <a:tailEnd/>
          </a:ln>
          <a:effectLst/>
        </p:spPr>
        <p:txBody>
          <a:bodyPr/>
          <a:lstStyle/>
          <a:p>
            <a:endParaRPr lang="en-US"/>
          </a:p>
        </p:txBody>
      </p:sp>
      <p:sp>
        <p:nvSpPr>
          <p:cNvPr id="18" name="Text Box 14"/>
          <p:cNvSpPr txBox="1">
            <a:spLocks noChangeArrowheads="1"/>
          </p:cNvSpPr>
          <p:nvPr/>
        </p:nvSpPr>
        <p:spPr bwMode="auto">
          <a:xfrm>
            <a:off x="2727325" y="5851525"/>
            <a:ext cx="401638" cy="396875"/>
          </a:xfrm>
          <a:prstGeom prst="rect">
            <a:avLst/>
          </a:prstGeom>
          <a:noFill/>
          <a:ln w="9525">
            <a:noFill/>
            <a:miter lim="800000"/>
            <a:headEnd/>
            <a:tailEnd/>
          </a:ln>
          <a:effectLst/>
        </p:spPr>
        <p:txBody>
          <a:bodyPr wrap="none">
            <a:spAutoFit/>
          </a:bodyPr>
          <a:lstStyle/>
          <a:p>
            <a:r>
              <a:rPr lang="en-US" sz="2000"/>
              <a:t>L</a:t>
            </a:r>
            <a:r>
              <a:rPr lang="en-US" sz="2000" baseline="30000"/>
              <a:t>0</a:t>
            </a:r>
            <a:endParaRPr lang="en-US" sz="2000"/>
          </a:p>
        </p:txBody>
      </p:sp>
      <p:sp>
        <p:nvSpPr>
          <p:cNvPr id="19" name="Line 19"/>
          <p:cNvSpPr>
            <a:spLocks noChangeShapeType="1"/>
          </p:cNvSpPr>
          <p:nvPr/>
        </p:nvSpPr>
        <p:spPr bwMode="auto">
          <a:xfrm flipH="1">
            <a:off x="1600200" y="3092450"/>
            <a:ext cx="1371600" cy="0"/>
          </a:xfrm>
          <a:prstGeom prst="line">
            <a:avLst/>
          </a:prstGeom>
          <a:noFill/>
          <a:ln w="9525">
            <a:solidFill>
              <a:schemeClr val="tx1"/>
            </a:solidFill>
            <a:prstDash val="dash"/>
            <a:round/>
            <a:headEnd/>
            <a:tailEnd/>
          </a:ln>
          <a:effectLst/>
        </p:spPr>
        <p:txBody>
          <a:bodyPr/>
          <a:lstStyle/>
          <a:p>
            <a:endParaRPr lang="en-US"/>
          </a:p>
        </p:txBody>
      </p:sp>
      <p:sp>
        <p:nvSpPr>
          <p:cNvPr id="20" name="Line 20"/>
          <p:cNvSpPr>
            <a:spLocks noChangeShapeType="1"/>
          </p:cNvSpPr>
          <p:nvPr/>
        </p:nvSpPr>
        <p:spPr bwMode="auto">
          <a:xfrm flipH="1">
            <a:off x="1600200" y="4121150"/>
            <a:ext cx="1371600" cy="0"/>
          </a:xfrm>
          <a:prstGeom prst="line">
            <a:avLst/>
          </a:prstGeom>
          <a:noFill/>
          <a:ln w="9525">
            <a:solidFill>
              <a:schemeClr val="tx1"/>
            </a:solidFill>
            <a:prstDash val="dash"/>
            <a:round/>
            <a:headEnd/>
            <a:tailEnd/>
          </a:ln>
          <a:effectLst/>
        </p:spPr>
        <p:txBody>
          <a:bodyPr/>
          <a:lstStyle/>
          <a:p>
            <a:endParaRPr lang="en-US"/>
          </a:p>
        </p:txBody>
      </p:sp>
      <p:sp>
        <p:nvSpPr>
          <p:cNvPr id="21" name="Text Box 23"/>
          <p:cNvSpPr txBox="1">
            <a:spLocks noChangeArrowheads="1"/>
          </p:cNvSpPr>
          <p:nvPr/>
        </p:nvSpPr>
        <p:spPr bwMode="auto">
          <a:xfrm>
            <a:off x="685800" y="3962400"/>
            <a:ext cx="911225" cy="396875"/>
          </a:xfrm>
          <a:prstGeom prst="rect">
            <a:avLst/>
          </a:prstGeom>
          <a:noFill/>
          <a:ln w="9525">
            <a:noFill/>
            <a:miter lim="800000"/>
            <a:headEnd/>
            <a:tailEnd/>
          </a:ln>
          <a:effectLst/>
        </p:spPr>
        <p:txBody>
          <a:bodyPr>
            <a:spAutoFit/>
          </a:bodyPr>
          <a:lstStyle/>
          <a:p>
            <a:r>
              <a:rPr lang="en-US" sz="2000" dirty="0"/>
              <a:t>MFC</a:t>
            </a:r>
            <a:r>
              <a:rPr lang="en-US" sz="2000" baseline="-25000" dirty="0"/>
              <a:t>L</a:t>
            </a:r>
            <a:r>
              <a:rPr lang="en-US" sz="2000" baseline="30000" dirty="0"/>
              <a:t>0</a:t>
            </a:r>
            <a:endParaRPr lang="en-US" sz="2000" dirty="0"/>
          </a:p>
        </p:txBody>
      </p:sp>
      <p:sp>
        <p:nvSpPr>
          <p:cNvPr id="22" name="Text Box 24"/>
          <p:cNvSpPr txBox="1">
            <a:spLocks noChangeArrowheads="1"/>
          </p:cNvSpPr>
          <p:nvPr/>
        </p:nvSpPr>
        <p:spPr bwMode="auto">
          <a:xfrm>
            <a:off x="677862" y="2895600"/>
            <a:ext cx="922338" cy="396875"/>
          </a:xfrm>
          <a:prstGeom prst="rect">
            <a:avLst/>
          </a:prstGeom>
          <a:noFill/>
          <a:ln w="9525">
            <a:noFill/>
            <a:miter lim="800000"/>
            <a:headEnd/>
            <a:tailEnd/>
          </a:ln>
          <a:effectLst/>
        </p:spPr>
        <p:txBody>
          <a:bodyPr>
            <a:spAutoFit/>
          </a:bodyPr>
          <a:lstStyle/>
          <a:p>
            <a:r>
              <a:rPr lang="en-US" sz="2000"/>
              <a:t>MRP</a:t>
            </a:r>
            <a:r>
              <a:rPr lang="en-US" sz="2000" baseline="-25000"/>
              <a:t>L</a:t>
            </a:r>
            <a:r>
              <a:rPr lang="en-US" sz="2000" baseline="30000"/>
              <a:t>0</a:t>
            </a:r>
            <a:endParaRPr lang="en-US" sz="2000"/>
          </a:p>
        </p:txBody>
      </p:sp>
      <p:sp>
        <p:nvSpPr>
          <p:cNvPr id="27" name="Text Box 15"/>
          <p:cNvSpPr txBox="1">
            <a:spLocks noChangeArrowheads="1"/>
          </p:cNvSpPr>
          <p:nvPr/>
        </p:nvSpPr>
        <p:spPr bwMode="auto">
          <a:xfrm>
            <a:off x="5562600" y="3657600"/>
            <a:ext cx="2359025" cy="701675"/>
          </a:xfrm>
          <a:prstGeom prst="rect">
            <a:avLst/>
          </a:prstGeom>
          <a:noFill/>
          <a:ln w="9525">
            <a:noFill/>
            <a:miter lim="800000"/>
            <a:headEnd/>
            <a:tailEnd/>
          </a:ln>
          <a:effectLst/>
        </p:spPr>
        <p:txBody>
          <a:bodyPr wrap="none">
            <a:spAutoFit/>
          </a:bodyPr>
          <a:lstStyle/>
          <a:p>
            <a:r>
              <a:rPr lang="en-US" sz="2000" dirty="0">
                <a:solidFill>
                  <a:srgbClr val="0000CC"/>
                </a:solidFill>
              </a:rPr>
              <a:t>Would the firm hire</a:t>
            </a:r>
          </a:p>
          <a:p>
            <a:r>
              <a:rPr lang="en-US" sz="2000" dirty="0">
                <a:solidFill>
                  <a:srgbClr val="0000CC"/>
                </a:solidFill>
              </a:rPr>
              <a:t>the L</a:t>
            </a:r>
            <a:r>
              <a:rPr lang="en-US" sz="2000" baseline="30000" dirty="0">
                <a:solidFill>
                  <a:srgbClr val="0000CC"/>
                </a:solidFill>
              </a:rPr>
              <a:t>0</a:t>
            </a:r>
            <a:r>
              <a:rPr lang="en-US" sz="2000" dirty="0">
                <a:solidFill>
                  <a:srgbClr val="0000CC"/>
                </a:solidFill>
              </a:rPr>
              <a:t>th worker?</a:t>
            </a:r>
          </a:p>
        </p:txBody>
      </p:sp>
      <p:sp>
        <p:nvSpPr>
          <p:cNvPr id="28" name="Line 16"/>
          <p:cNvSpPr>
            <a:spLocks noChangeShapeType="1"/>
          </p:cNvSpPr>
          <p:nvPr/>
        </p:nvSpPr>
        <p:spPr bwMode="auto">
          <a:xfrm flipH="1">
            <a:off x="3048000" y="4114800"/>
            <a:ext cx="2514600" cy="1676400"/>
          </a:xfrm>
          <a:prstGeom prst="line">
            <a:avLst/>
          </a:prstGeom>
          <a:noFill/>
          <a:ln w="9525">
            <a:solidFill>
              <a:srgbClr val="C00000"/>
            </a:solidFill>
            <a:prstDash val="dash"/>
            <a:round/>
            <a:headEnd/>
            <a:tailEnd type="triangle" w="med" len="med"/>
          </a:ln>
          <a:effectLst/>
        </p:spPr>
        <p:txBody>
          <a:bodyPr/>
          <a:lstStyle/>
          <a:p>
            <a:endParaRPr lang="en-US"/>
          </a:p>
        </p:txBody>
      </p:sp>
      <p:sp>
        <p:nvSpPr>
          <p:cNvPr id="29" name="Slide Number Placeholder 28"/>
          <p:cNvSpPr>
            <a:spLocks noGrp="1"/>
          </p:cNvSpPr>
          <p:nvPr>
            <p:ph type="sldNum" sz="quarter" idx="12"/>
          </p:nvPr>
        </p:nvSpPr>
        <p:spPr/>
        <p:txBody>
          <a:bodyPr/>
          <a:lstStyle/>
          <a:p>
            <a:fld id="{86CE80BD-4D3B-4FF2-B2A9-D19FBDF22204}" type="slidenum">
              <a:rPr lang="en-US" smtClean="0"/>
              <a:pPr/>
              <a:t>61</a:t>
            </a:fld>
            <a:endParaRPr lang="en-US"/>
          </a:p>
        </p:txBody>
      </p:sp>
      <p:sp>
        <p:nvSpPr>
          <p:cNvPr id="30" name="Footer Placeholder 29"/>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19" grpId="0" animBg="1"/>
      <p:bldP spid="20" grpId="0" animBg="1"/>
      <p:bldP spid="21" grpId="0"/>
      <p:bldP spid="22" grpId="0"/>
      <p:bldP spid="27" grpId="0"/>
      <p:bldP spid="2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5360" y="298450"/>
            <a:ext cx="8041440" cy="1149350"/>
          </a:xfrm>
        </p:spPr>
        <p:txBody>
          <a:bodyPr>
            <a:normAutofit/>
          </a:bodyPr>
          <a:lstStyle/>
          <a:p>
            <a:r>
              <a:rPr lang="en-US" dirty="0"/>
              <a:t>Monopsony Model</a:t>
            </a:r>
          </a:p>
        </p:txBody>
      </p:sp>
      <p:sp>
        <p:nvSpPr>
          <p:cNvPr id="22531" name="Line 3"/>
          <p:cNvSpPr>
            <a:spLocks noChangeShapeType="1"/>
          </p:cNvSpPr>
          <p:nvPr/>
        </p:nvSpPr>
        <p:spPr bwMode="auto">
          <a:xfrm>
            <a:off x="1525587" y="1989137"/>
            <a:ext cx="0" cy="4008438"/>
          </a:xfrm>
          <a:prstGeom prst="line">
            <a:avLst/>
          </a:prstGeom>
          <a:noFill/>
          <a:ln w="9525">
            <a:solidFill>
              <a:schemeClr val="tx1"/>
            </a:solidFill>
            <a:round/>
            <a:headEnd/>
            <a:tailEnd/>
          </a:ln>
          <a:effectLst/>
        </p:spPr>
        <p:txBody>
          <a:bodyPr/>
          <a:lstStyle/>
          <a:p>
            <a:endParaRPr lang="en-US"/>
          </a:p>
        </p:txBody>
      </p:sp>
      <p:sp>
        <p:nvSpPr>
          <p:cNvPr id="22532" name="Line 4"/>
          <p:cNvSpPr>
            <a:spLocks noChangeShapeType="1"/>
          </p:cNvSpPr>
          <p:nvPr/>
        </p:nvSpPr>
        <p:spPr bwMode="auto">
          <a:xfrm>
            <a:off x="1525587" y="5997575"/>
            <a:ext cx="5562600" cy="0"/>
          </a:xfrm>
          <a:prstGeom prst="line">
            <a:avLst/>
          </a:prstGeom>
          <a:noFill/>
          <a:ln w="9525">
            <a:solidFill>
              <a:schemeClr val="tx1"/>
            </a:solidFill>
            <a:round/>
            <a:headEnd/>
            <a:tailEnd/>
          </a:ln>
          <a:effectLst/>
        </p:spPr>
        <p:txBody>
          <a:bodyPr/>
          <a:lstStyle/>
          <a:p>
            <a:endParaRPr lang="en-US"/>
          </a:p>
        </p:txBody>
      </p:sp>
      <p:sp>
        <p:nvSpPr>
          <p:cNvPr id="22533" name="Line 5"/>
          <p:cNvSpPr>
            <a:spLocks noChangeShapeType="1"/>
          </p:cNvSpPr>
          <p:nvPr/>
        </p:nvSpPr>
        <p:spPr bwMode="auto">
          <a:xfrm>
            <a:off x="1906587" y="2644775"/>
            <a:ext cx="4724400" cy="2895600"/>
          </a:xfrm>
          <a:prstGeom prst="line">
            <a:avLst/>
          </a:prstGeom>
          <a:noFill/>
          <a:ln w="28575">
            <a:solidFill>
              <a:srgbClr val="0000CC"/>
            </a:solidFill>
            <a:round/>
            <a:headEnd/>
            <a:tailEnd/>
          </a:ln>
          <a:effectLst/>
        </p:spPr>
        <p:txBody>
          <a:bodyPr/>
          <a:lstStyle/>
          <a:p>
            <a:endParaRPr lang="en-US"/>
          </a:p>
        </p:txBody>
      </p:sp>
      <p:sp>
        <p:nvSpPr>
          <p:cNvPr id="22534" name="Text Box 6"/>
          <p:cNvSpPr txBox="1">
            <a:spLocks noChangeArrowheads="1"/>
          </p:cNvSpPr>
          <p:nvPr/>
        </p:nvSpPr>
        <p:spPr bwMode="auto">
          <a:xfrm>
            <a:off x="6707187" y="5286375"/>
            <a:ext cx="676275" cy="396875"/>
          </a:xfrm>
          <a:prstGeom prst="rect">
            <a:avLst/>
          </a:prstGeom>
          <a:noFill/>
          <a:ln w="9525">
            <a:noFill/>
            <a:miter lim="800000"/>
            <a:headEnd/>
            <a:tailEnd/>
          </a:ln>
          <a:effectLst/>
        </p:spPr>
        <p:txBody>
          <a:bodyPr wrap="none">
            <a:spAutoFit/>
          </a:bodyPr>
          <a:lstStyle/>
          <a:p>
            <a:r>
              <a:rPr lang="en-US" sz="2000"/>
              <a:t>MRP</a:t>
            </a:r>
          </a:p>
        </p:txBody>
      </p:sp>
      <p:sp>
        <p:nvSpPr>
          <p:cNvPr id="22535" name="Text Box 7"/>
          <p:cNvSpPr txBox="1">
            <a:spLocks noChangeArrowheads="1"/>
          </p:cNvSpPr>
          <p:nvPr/>
        </p:nvSpPr>
        <p:spPr bwMode="auto">
          <a:xfrm>
            <a:off x="979487" y="1730375"/>
            <a:ext cx="785728" cy="400110"/>
          </a:xfrm>
          <a:prstGeom prst="rect">
            <a:avLst/>
          </a:prstGeom>
          <a:noFill/>
          <a:ln w="9525">
            <a:noFill/>
            <a:miter lim="800000"/>
            <a:headEnd/>
            <a:tailEnd/>
          </a:ln>
          <a:effectLst/>
        </p:spPr>
        <p:txBody>
          <a:bodyPr wrap="none">
            <a:spAutoFit/>
          </a:bodyPr>
          <a:lstStyle/>
          <a:p>
            <a:r>
              <a:rPr lang="en-US" sz="2000" dirty="0" smtClean="0"/>
              <a:t>Wage</a:t>
            </a:r>
            <a:endParaRPr lang="en-US" sz="2000" dirty="0"/>
          </a:p>
        </p:txBody>
      </p:sp>
      <p:sp>
        <p:nvSpPr>
          <p:cNvPr id="22536" name="Line 8"/>
          <p:cNvSpPr>
            <a:spLocks noChangeShapeType="1"/>
          </p:cNvSpPr>
          <p:nvPr/>
        </p:nvSpPr>
        <p:spPr bwMode="auto">
          <a:xfrm flipV="1">
            <a:off x="2363787" y="2644775"/>
            <a:ext cx="4267200" cy="2819400"/>
          </a:xfrm>
          <a:prstGeom prst="line">
            <a:avLst/>
          </a:prstGeom>
          <a:noFill/>
          <a:ln w="28575">
            <a:solidFill>
              <a:schemeClr val="tx1"/>
            </a:solidFill>
            <a:round/>
            <a:headEnd/>
            <a:tailEnd/>
          </a:ln>
          <a:effectLst/>
        </p:spPr>
        <p:txBody>
          <a:bodyPr/>
          <a:lstStyle/>
          <a:p>
            <a:endParaRPr lang="en-US"/>
          </a:p>
        </p:txBody>
      </p:sp>
      <p:sp>
        <p:nvSpPr>
          <p:cNvPr id="22537" name="Text Box 9"/>
          <p:cNvSpPr txBox="1">
            <a:spLocks noChangeArrowheads="1"/>
          </p:cNvSpPr>
          <p:nvPr/>
        </p:nvSpPr>
        <p:spPr bwMode="auto">
          <a:xfrm>
            <a:off x="6767512" y="2346325"/>
            <a:ext cx="1309688" cy="701675"/>
          </a:xfrm>
          <a:prstGeom prst="rect">
            <a:avLst/>
          </a:prstGeom>
          <a:noFill/>
          <a:ln w="9525">
            <a:noFill/>
            <a:miter lim="800000"/>
            <a:headEnd/>
            <a:tailEnd/>
          </a:ln>
          <a:effectLst/>
        </p:spPr>
        <p:txBody>
          <a:bodyPr wrap="none">
            <a:spAutoFit/>
          </a:bodyPr>
          <a:lstStyle/>
          <a:p>
            <a:r>
              <a:rPr lang="en-US" sz="2000"/>
              <a:t>Supply of </a:t>
            </a:r>
          </a:p>
          <a:p>
            <a:r>
              <a:rPr lang="en-US" sz="2000"/>
              <a:t>Labor</a:t>
            </a:r>
          </a:p>
        </p:txBody>
      </p:sp>
      <p:sp>
        <p:nvSpPr>
          <p:cNvPr id="22538" name="Text Box 10"/>
          <p:cNvSpPr txBox="1">
            <a:spLocks noChangeArrowheads="1"/>
          </p:cNvSpPr>
          <p:nvPr/>
        </p:nvSpPr>
        <p:spPr bwMode="auto">
          <a:xfrm>
            <a:off x="6478587" y="5921375"/>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22539" name="Line 11"/>
          <p:cNvSpPr>
            <a:spLocks noChangeShapeType="1"/>
          </p:cNvSpPr>
          <p:nvPr/>
        </p:nvSpPr>
        <p:spPr bwMode="auto">
          <a:xfrm flipV="1">
            <a:off x="2363787" y="1989137"/>
            <a:ext cx="2438400" cy="2941638"/>
          </a:xfrm>
          <a:prstGeom prst="line">
            <a:avLst/>
          </a:prstGeom>
          <a:noFill/>
          <a:ln w="28575">
            <a:solidFill>
              <a:schemeClr val="accent1"/>
            </a:solidFill>
            <a:round/>
            <a:headEnd/>
            <a:tailEnd/>
          </a:ln>
          <a:effectLst/>
        </p:spPr>
        <p:txBody>
          <a:bodyPr/>
          <a:lstStyle/>
          <a:p>
            <a:endParaRPr lang="en-US"/>
          </a:p>
        </p:txBody>
      </p:sp>
      <p:sp>
        <p:nvSpPr>
          <p:cNvPr id="22540" name="Text Box 12"/>
          <p:cNvSpPr txBox="1">
            <a:spLocks noChangeArrowheads="1"/>
          </p:cNvSpPr>
          <p:nvPr/>
        </p:nvSpPr>
        <p:spPr bwMode="auto">
          <a:xfrm>
            <a:off x="4725987" y="1790700"/>
            <a:ext cx="663575" cy="396875"/>
          </a:xfrm>
          <a:prstGeom prst="rect">
            <a:avLst/>
          </a:prstGeom>
          <a:noFill/>
          <a:ln w="9525">
            <a:noFill/>
            <a:miter lim="800000"/>
            <a:headEnd/>
            <a:tailEnd/>
          </a:ln>
          <a:effectLst/>
        </p:spPr>
        <p:txBody>
          <a:bodyPr wrap="none">
            <a:spAutoFit/>
          </a:bodyPr>
          <a:lstStyle/>
          <a:p>
            <a:r>
              <a:rPr lang="en-US" sz="2000" dirty="0"/>
              <a:t>MFC</a:t>
            </a:r>
          </a:p>
        </p:txBody>
      </p:sp>
      <p:sp>
        <p:nvSpPr>
          <p:cNvPr id="22542" name="Text Box 14"/>
          <p:cNvSpPr txBox="1">
            <a:spLocks noChangeArrowheads="1"/>
          </p:cNvSpPr>
          <p:nvPr/>
        </p:nvSpPr>
        <p:spPr bwMode="auto">
          <a:xfrm>
            <a:off x="2652712" y="6003925"/>
            <a:ext cx="401638" cy="396875"/>
          </a:xfrm>
          <a:prstGeom prst="rect">
            <a:avLst/>
          </a:prstGeom>
          <a:noFill/>
          <a:ln w="9525">
            <a:noFill/>
            <a:miter lim="800000"/>
            <a:headEnd/>
            <a:tailEnd/>
          </a:ln>
          <a:effectLst/>
        </p:spPr>
        <p:txBody>
          <a:bodyPr wrap="none">
            <a:spAutoFit/>
          </a:bodyPr>
          <a:lstStyle/>
          <a:p>
            <a:r>
              <a:rPr lang="en-US" sz="2000"/>
              <a:t>L</a:t>
            </a:r>
            <a:r>
              <a:rPr lang="en-US" sz="2000" baseline="30000"/>
              <a:t>0</a:t>
            </a:r>
            <a:endParaRPr lang="en-US" sz="2000"/>
          </a:p>
        </p:txBody>
      </p:sp>
      <p:sp>
        <p:nvSpPr>
          <p:cNvPr id="22546" name="Oval 18"/>
          <p:cNvSpPr>
            <a:spLocks noChangeArrowheads="1"/>
          </p:cNvSpPr>
          <p:nvPr/>
        </p:nvSpPr>
        <p:spPr bwMode="auto">
          <a:xfrm>
            <a:off x="2859087" y="595471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553" name="Line 25"/>
          <p:cNvSpPr>
            <a:spLocks noChangeShapeType="1"/>
          </p:cNvSpPr>
          <p:nvPr/>
        </p:nvSpPr>
        <p:spPr bwMode="auto">
          <a:xfrm>
            <a:off x="4330700" y="2568575"/>
            <a:ext cx="0" cy="3429000"/>
          </a:xfrm>
          <a:prstGeom prst="line">
            <a:avLst/>
          </a:prstGeom>
          <a:noFill/>
          <a:ln w="9525">
            <a:solidFill>
              <a:schemeClr val="tx1"/>
            </a:solidFill>
            <a:prstDash val="dash"/>
            <a:round/>
            <a:headEnd/>
            <a:tailEnd/>
          </a:ln>
          <a:effectLst/>
        </p:spPr>
        <p:txBody>
          <a:bodyPr/>
          <a:lstStyle/>
          <a:p>
            <a:endParaRPr lang="en-US"/>
          </a:p>
        </p:txBody>
      </p:sp>
      <p:sp>
        <p:nvSpPr>
          <p:cNvPr id="22554" name="Text Box 26"/>
          <p:cNvSpPr txBox="1">
            <a:spLocks noChangeArrowheads="1"/>
          </p:cNvSpPr>
          <p:nvPr/>
        </p:nvSpPr>
        <p:spPr bwMode="auto">
          <a:xfrm>
            <a:off x="4040187" y="5997575"/>
            <a:ext cx="455613" cy="396875"/>
          </a:xfrm>
          <a:prstGeom prst="rect">
            <a:avLst/>
          </a:prstGeom>
          <a:noFill/>
          <a:ln w="9525">
            <a:noFill/>
            <a:miter lim="800000"/>
            <a:headEnd/>
            <a:tailEnd/>
          </a:ln>
          <a:effectLst/>
        </p:spPr>
        <p:txBody>
          <a:bodyPr>
            <a:spAutoFit/>
          </a:bodyPr>
          <a:lstStyle/>
          <a:p>
            <a:r>
              <a:rPr lang="en-US" sz="2000"/>
              <a:t>L</a:t>
            </a:r>
            <a:r>
              <a:rPr lang="en-US" sz="2000" baseline="30000"/>
              <a:t>e</a:t>
            </a:r>
            <a:endParaRPr lang="en-US" sz="2000"/>
          </a:p>
        </p:txBody>
      </p:sp>
      <p:sp>
        <p:nvSpPr>
          <p:cNvPr id="22555" name="Oval 27"/>
          <p:cNvSpPr>
            <a:spLocks noChangeArrowheads="1"/>
          </p:cNvSpPr>
          <p:nvPr/>
        </p:nvSpPr>
        <p:spPr bwMode="auto">
          <a:xfrm>
            <a:off x="4297362" y="41068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556" name="Oval 28"/>
          <p:cNvSpPr>
            <a:spLocks noChangeArrowheads="1"/>
          </p:cNvSpPr>
          <p:nvPr/>
        </p:nvSpPr>
        <p:spPr bwMode="auto">
          <a:xfrm>
            <a:off x="4297362" y="24923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557" name="Oval 29"/>
          <p:cNvSpPr>
            <a:spLocks noChangeArrowheads="1"/>
          </p:cNvSpPr>
          <p:nvPr/>
        </p:nvSpPr>
        <p:spPr bwMode="auto">
          <a:xfrm>
            <a:off x="4302125" y="594995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4" name="Line 17"/>
          <p:cNvSpPr>
            <a:spLocks noChangeShapeType="1"/>
          </p:cNvSpPr>
          <p:nvPr/>
        </p:nvSpPr>
        <p:spPr bwMode="auto">
          <a:xfrm flipH="1">
            <a:off x="1525587" y="4140200"/>
            <a:ext cx="2819400" cy="0"/>
          </a:xfrm>
          <a:prstGeom prst="line">
            <a:avLst/>
          </a:prstGeom>
          <a:noFill/>
          <a:ln w="9525">
            <a:solidFill>
              <a:schemeClr val="tx1"/>
            </a:solidFill>
            <a:prstDash val="dash"/>
            <a:round/>
            <a:headEnd/>
            <a:tailEnd/>
          </a:ln>
          <a:effectLst/>
        </p:spPr>
        <p:txBody>
          <a:bodyPr/>
          <a:lstStyle/>
          <a:p>
            <a:endParaRPr lang="en-US"/>
          </a:p>
        </p:txBody>
      </p:sp>
      <p:sp>
        <p:nvSpPr>
          <p:cNvPr id="35" name="Line 18"/>
          <p:cNvSpPr>
            <a:spLocks noChangeShapeType="1"/>
          </p:cNvSpPr>
          <p:nvPr/>
        </p:nvSpPr>
        <p:spPr bwMode="auto">
          <a:xfrm flipH="1">
            <a:off x="1525587" y="2492375"/>
            <a:ext cx="2743200" cy="0"/>
          </a:xfrm>
          <a:prstGeom prst="line">
            <a:avLst/>
          </a:prstGeom>
          <a:noFill/>
          <a:ln w="9525">
            <a:solidFill>
              <a:schemeClr val="tx1"/>
            </a:solidFill>
            <a:prstDash val="dash"/>
            <a:round/>
            <a:headEnd/>
            <a:tailEnd/>
          </a:ln>
          <a:effectLst/>
        </p:spPr>
        <p:txBody>
          <a:bodyPr/>
          <a:lstStyle/>
          <a:p>
            <a:endParaRPr lang="en-US"/>
          </a:p>
        </p:txBody>
      </p:sp>
      <p:sp>
        <p:nvSpPr>
          <p:cNvPr id="36" name="Text Box 21"/>
          <p:cNvSpPr txBox="1">
            <a:spLocks noChangeArrowheads="1"/>
          </p:cNvSpPr>
          <p:nvPr/>
        </p:nvSpPr>
        <p:spPr bwMode="auto">
          <a:xfrm>
            <a:off x="611187" y="2263775"/>
            <a:ext cx="911225" cy="396875"/>
          </a:xfrm>
          <a:prstGeom prst="rect">
            <a:avLst/>
          </a:prstGeom>
          <a:noFill/>
          <a:ln w="9525">
            <a:noFill/>
            <a:miter lim="800000"/>
            <a:headEnd/>
            <a:tailEnd/>
          </a:ln>
          <a:effectLst/>
        </p:spPr>
        <p:txBody>
          <a:bodyPr>
            <a:spAutoFit/>
          </a:bodyPr>
          <a:lstStyle/>
          <a:p>
            <a:r>
              <a:rPr lang="en-US" sz="2000"/>
              <a:t>MFC</a:t>
            </a:r>
            <a:r>
              <a:rPr lang="en-US" sz="2000" baseline="-25000"/>
              <a:t>L</a:t>
            </a:r>
            <a:r>
              <a:rPr lang="en-US" sz="2000" baseline="30000"/>
              <a:t>e</a:t>
            </a:r>
            <a:endParaRPr lang="en-US" sz="2000"/>
          </a:p>
        </p:txBody>
      </p:sp>
      <p:sp>
        <p:nvSpPr>
          <p:cNvPr id="37" name="Text Box 22"/>
          <p:cNvSpPr txBox="1">
            <a:spLocks noChangeArrowheads="1"/>
          </p:cNvSpPr>
          <p:nvPr/>
        </p:nvSpPr>
        <p:spPr bwMode="auto">
          <a:xfrm>
            <a:off x="687387" y="3787775"/>
            <a:ext cx="914400" cy="396875"/>
          </a:xfrm>
          <a:prstGeom prst="rect">
            <a:avLst/>
          </a:prstGeom>
          <a:noFill/>
          <a:ln w="9525">
            <a:noFill/>
            <a:miter lim="800000"/>
            <a:headEnd/>
            <a:tailEnd/>
          </a:ln>
          <a:effectLst/>
        </p:spPr>
        <p:txBody>
          <a:bodyPr>
            <a:spAutoFit/>
          </a:bodyPr>
          <a:lstStyle/>
          <a:p>
            <a:r>
              <a:rPr lang="en-US" sz="2000" dirty="0" err="1"/>
              <a:t>MRP</a:t>
            </a:r>
            <a:r>
              <a:rPr lang="en-US" sz="2000" baseline="-25000" dirty="0" err="1"/>
              <a:t>L</a:t>
            </a:r>
            <a:r>
              <a:rPr lang="en-US" sz="2000" baseline="30000" dirty="0" err="1"/>
              <a:t>e</a:t>
            </a:r>
            <a:endParaRPr lang="en-US" sz="2000" dirty="0"/>
          </a:p>
        </p:txBody>
      </p:sp>
      <p:sp>
        <p:nvSpPr>
          <p:cNvPr id="28" name="Text Box 15"/>
          <p:cNvSpPr txBox="1">
            <a:spLocks noChangeArrowheads="1"/>
          </p:cNvSpPr>
          <p:nvPr/>
        </p:nvSpPr>
        <p:spPr bwMode="auto">
          <a:xfrm>
            <a:off x="5700712" y="3946525"/>
            <a:ext cx="2359025" cy="701675"/>
          </a:xfrm>
          <a:prstGeom prst="rect">
            <a:avLst/>
          </a:prstGeom>
          <a:noFill/>
          <a:ln w="9525">
            <a:noFill/>
            <a:miter lim="800000"/>
            <a:headEnd/>
            <a:tailEnd/>
          </a:ln>
          <a:effectLst/>
        </p:spPr>
        <p:txBody>
          <a:bodyPr wrap="none">
            <a:spAutoFit/>
          </a:bodyPr>
          <a:lstStyle/>
          <a:p>
            <a:r>
              <a:rPr lang="en-US" sz="2000" dirty="0">
                <a:solidFill>
                  <a:srgbClr val="0000CC"/>
                </a:solidFill>
              </a:rPr>
              <a:t>Would the firm hire</a:t>
            </a:r>
          </a:p>
          <a:p>
            <a:r>
              <a:rPr lang="en-US" sz="2000" dirty="0">
                <a:solidFill>
                  <a:srgbClr val="0000CC"/>
                </a:solidFill>
              </a:rPr>
              <a:t>the </a:t>
            </a:r>
            <a:r>
              <a:rPr lang="en-US" sz="2000" dirty="0" err="1" smtClean="0">
                <a:solidFill>
                  <a:srgbClr val="0000CC"/>
                </a:solidFill>
              </a:rPr>
              <a:t>L</a:t>
            </a:r>
            <a:r>
              <a:rPr lang="en-US" sz="2000" baseline="30000" dirty="0" err="1">
                <a:solidFill>
                  <a:srgbClr val="0000CC"/>
                </a:solidFill>
              </a:rPr>
              <a:t>e</a:t>
            </a:r>
            <a:r>
              <a:rPr lang="en-US" sz="2000" dirty="0" err="1" smtClean="0">
                <a:solidFill>
                  <a:srgbClr val="0000CC"/>
                </a:solidFill>
              </a:rPr>
              <a:t>th</a:t>
            </a:r>
            <a:r>
              <a:rPr lang="en-US" sz="2000" dirty="0" smtClean="0">
                <a:solidFill>
                  <a:srgbClr val="0000CC"/>
                </a:solidFill>
              </a:rPr>
              <a:t> </a:t>
            </a:r>
            <a:r>
              <a:rPr lang="en-US" sz="2000" dirty="0">
                <a:solidFill>
                  <a:srgbClr val="0000CC"/>
                </a:solidFill>
              </a:rPr>
              <a:t>worker?</a:t>
            </a:r>
          </a:p>
        </p:txBody>
      </p:sp>
      <p:sp>
        <p:nvSpPr>
          <p:cNvPr id="29" name="Line 16"/>
          <p:cNvSpPr>
            <a:spLocks noChangeShapeType="1"/>
          </p:cNvSpPr>
          <p:nvPr/>
        </p:nvSpPr>
        <p:spPr bwMode="auto">
          <a:xfrm flipH="1">
            <a:off x="4421187" y="4473575"/>
            <a:ext cx="1219200" cy="1447800"/>
          </a:xfrm>
          <a:prstGeom prst="line">
            <a:avLst/>
          </a:prstGeom>
          <a:noFill/>
          <a:ln w="9525">
            <a:solidFill>
              <a:srgbClr val="0000CC"/>
            </a:solidFill>
            <a:prstDash val="dash"/>
            <a:round/>
            <a:headEnd/>
            <a:tailEnd type="triangle" w="med" len="med"/>
          </a:ln>
          <a:effectLst/>
        </p:spPr>
        <p:txBody>
          <a:bodyPr/>
          <a:lstStyle/>
          <a:p>
            <a:endParaRPr lang="en-US"/>
          </a:p>
        </p:txBody>
      </p:sp>
      <p:sp>
        <p:nvSpPr>
          <p:cNvPr id="30" name="Line 13"/>
          <p:cNvSpPr>
            <a:spLocks noChangeShapeType="1"/>
          </p:cNvSpPr>
          <p:nvPr/>
        </p:nvSpPr>
        <p:spPr bwMode="auto">
          <a:xfrm>
            <a:off x="2897187" y="3254375"/>
            <a:ext cx="0" cy="2743200"/>
          </a:xfrm>
          <a:prstGeom prst="line">
            <a:avLst/>
          </a:prstGeom>
          <a:noFill/>
          <a:ln w="9525">
            <a:solidFill>
              <a:schemeClr val="tx1"/>
            </a:solidFill>
            <a:prstDash val="dash"/>
            <a:round/>
            <a:headEnd/>
            <a:tailEnd/>
          </a:ln>
          <a:effectLst/>
        </p:spPr>
        <p:txBody>
          <a:bodyPr/>
          <a:lstStyle/>
          <a:p>
            <a:endParaRPr lang="en-US"/>
          </a:p>
        </p:txBody>
      </p:sp>
      <p:sp>
        <p:nvSpPr>
          <p:cNvPr id="31" name="Line 19"/>
          <p:cNvSpPr>
            <a:spLocks noChangeShapeType="1"/>
          </p:cNvSpPr>
          <p:nvPr/>
        </p:nvSpPr>
        <p:spPr bwMode="auto">
          <a:xfrm flipH="1">
            <a:off x="1533525" y="3222625"/>
            <a:ext cx="1371600" cy="0"/>
          </a:xfrm>
          <a:prstGeom prst="line">
            <a:avLst/>
          </a:prstGeom>
          <a:noFill/>
          <a:ln w="9525">
            <a:solidFill>
              <a:srgbClr val="0000FF"/>
            </a:solidFill>
            <a:prstDash val="dash"/>
            <a:round/>
            <a:headEnd/>
            <a:tailEnd/>
          </a:ln>
          <a:effectLst/>
        </p:spPr>
        <p:txBody>
          <a:bodyPr/>
          <a:lstStyle/>
          <a:p>
            <a:endParaRPr lang="en-US"/>
          </a:p>
        </p:txBody>
      </p:sp>
      <p:sp>
        <p:nvSpPr>
          <p:cNvPr id="40" name="Line 20"/>
          <p:cNvSpPr>
            <a:spLocks noChangeShapeType="1"/>
          </p:cNvSpPr>
          <p:nvPr/>
        </p:nvSpPr>
        <p:spPr bwMode="auto">
          <a:xfrm flipH="1">
            <a:off x="1533525" y="4251325"/>
            <a:ext cx="1371600" cy="0"/>
          </a:xfrm>
          <a:prstGeom prst="line">
            <a:avLst/>
          </a:prstGeom>
          <a:noFill/>
          <a:ln w="9525">
            <a:solidFill>
              <a:srgbClr val="0000FF"/>
            </a:solidFill>
            <a:prstDash val="dash"/>
            <a:round/>
            <a:headEnd/>
            <a:tailEnd/>
          </a:ln>
          <a:effectLst/>
        </p:spPr>
        <p:txBody>
          <a:bodyPr/>
          <a:lstStyle/>
          <a:p>
            <a:endParaRPr lang="en-US"/>
          </a:p>
        </p:txBody>
      </p:sp>
      <p:sp>
        <p:nvSpPr>
          <p:cNvPr id="41" name="Text Box 23"/>
          <p:cNvSpPr txBox="1">
            <a:spLocks noChangeArrowheads="1"/>
          </p:cNvSpPr>
          <p:nvPr/>
        </p:nvSpPr>
        <p:spPr bwMode="auto">
          <a:xfrm>
            <a:off x="766762" y="4152900"/>
            <a:ext cx="911225" cy="396875"/>
          </a:xfrm>
          <a:prstGeom prst="rect">
            <a:avLst/>
          </a:prstGeom>
          <a:noFill/>
          <a:ln w="9525">
            <a:noFill/>
            <a:miter lim="800000"/>
            <a:headEnd/>
            <a:tailEnd/>
          </a:ln>
          <a:effectLst/>
        </p:spPr>
        <p:txBody>
          <a:bodyPr>
            <a:spAutoFit/>
          </a:bodyPr>
          <a:lstStyle/>
          <a:p>
            <a:r>
              <a:rPr lang="en-US" sz="2000" dirty="0">
                <a:solidFill>
                  <a:srgbClr val="0000CC"/>
                </a:solidFill>
              </a:rPr>
              <a:t>MFC</a:t>
            </a:r>
            <a:r>
              <a:rPr lang="en-US" sz="2000" baseline="-25000" dirty="0">
                <a:solidFill>
                  <a:srgbClr val="0000CC"/>
                </a:solidFill>
              </a:rPr>
              <a:t>L</a:t>
            </a:r>
            <a:r>
              <a:rPr lang="en-US" sz="2000" baseline="30000" dirty="0">
                <a:solidFill>
                  <a:srgbClr val="0000CC"/>
                </a:solidFill>
              </a:rPr>
              <a:t>0</a:t>
            </a:r>
            <a:endParaRPr lang="en-US" sz="2000" dirty="0">
              <a:solidFill>
                <a:srgbClr val="0000CC"/>
              </a:solidFill>
            </a:endParaRPr>
          </a:p>
        </p:txBody>
      </p:sp>
      <p:sp>
        <p:nvSpPr>
          <p:cNvPr id="42" name="Text Box 24"/>
          <p:cNvSpPr txBox="1">
            <a:spLocks noChangeArrowheads="1"/>
          </p:cNvSpPr>
          <p:nvPr/>
        </p:nvSpPr>
        <p:spPr bwMode="auto">
          <a:xfrm>
            <a:off x="755649" y="3086100"/>
            <a:ext cx="922338" cy="396875"/>
          </a:xfrm>
          <a:prstGeom prst="rect">
            <a:avLst/>
          </a:prstGeom>
          <a:noFill/>
          <a:ln w="9525">
            <a:noFill/>
            <a:miter lim="800000"/>
            <a:headEnd/>
            <a:tailEnd/>
          </a:ln>
          <a:effectLst/>
        </p:spPr>
        <p:txBody>
          <a:bodyPr>
            <a:spAutoFit/>
          </a:bodyPr>
          <a:lstStyle/>
          <a:p>
            <a:r>
              <a:rPr lang="en-US" sz="2000" dirty="0">
                <a:solidFill>
                  <a:srgbClr val="0000CC"/>
                </a:solidFill>
              </a:rPr>
              <a:t>MRP</a:t>
            </a:r>
            <a:r>
              <a:rPr lang="en-US" sz="2000" baseline="-25000" dirty="0">
                <a:solidFill>
                  <a:srgbClr val="0000CC"/>
                </a:solidFill>
              </a:rPr>
              <a:t>L</a:t>
            </a:r>
            <a:r>
              <a:rPr lang="en-US" sz="2000" baseline="30000" dirty="0">
                <a:solidFill>
                  <a:srgbClr val="0000CC"/>
                </a:solidFill>
              </a:rPr>
              <a:t>0</a:t>
            </a:r>
            <a:endParaRPr lang="en-US" sz="2000" dirty="0">
              <a:solidFill>
                <a:srgbClr val="0000CC"/>
              </a:solidFill>
            </a:endParaRPr>
          </a:p>
        </p:txBody>
      </p:sp>
      <p:sp>
        <p:nvSpPr>
          <p:cNvPr id="33" name="Slide Number Placeholder 32"/>
          <p:cNvSpPr>
            <a:spLocks noGrp="1"/>
          </p:cNvSpPr>
          <p:nvPr>
            <p:ph type="sldNum" sz="quarter" idx="12"/>
          </p:nvPr>
        </p:nvSpPr>
        <p:spPr/>
        <p:txBody>
          <a:bodyPr/>
          <a:lstStyle/>
          <a:p>
            <a:fld id="{86CE80BD-4D3B-4FF2-B2A9-D19FBDF22204}" type="slidenum">
              <a:rPr lang="en-US" smtClean="0"/>
              <a:pPr/>
              <a:t>62</a:t>
            </a:fld>
            <a:endParaRPr lang="en-US"/>
          </a:p>
        </p:txBody>
      </p:sp>
      <p:sp>
        <p:nvSpPr>
          <p:cNvPr id="43" name="Footer Placeholder 42"/>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55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56" grpId="0" animBg="1"/>
      <p:bldP spid="34" grpId="0" animBg="1"/>
      <p:bldP spid="35" grpId="0" animBg="1"/>
      <p:bldP spid="36" grpId="0"/>
      <p:bldP spid="37" grpId="0"/>
      <p:bldP spid="28" grpId="0"/>
      <p:bldP spid="29" grpId="0" animBg="1"/>
      <p:bldP spid="30" grpId="0" animBg="1"/>
      <p:bldP spid="31" grpId="0" animBg="1"/>
      <p:bldP spid="40" grpId="0" animBg="1"/>
      <p:bldP spid="41" grpId="0"/>
      <p:bldP spid="4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51280" y="233726"/>
            <a:ext cx="8041440" cy="1442674"/>
          </a:xfrm>
        </p:spPr>
        <p:txBody>
          <a:bodyPr>
            <a:normAutofit/>
          </a:bodyPr>
          <a:lstStyle/>
          <a:p>
            <a:r>
              <a:rPr lang="en-US" dirty="0" err="1"/>
              <a:t>Monopsony</a:t>
            </a:r>
            <a:r>
              <a:rPr lang="en-US" dirty="0"/>
              <a:t> </a:t>
            </a:r>
            <a:r>
              <a:rPr lang="en-US" dirty="0" smtClean="0"/>
              <a:t>Model</a:t>
            </a:r>
            <a:endParaRPr lang="en-US" dirty="0"/>
          </a:p>
        </p:txBody>
      </p:sp>
      <p:sp>
        <p:nvSpPr>
          <p:cNvPr id="23555" name="Line 3"/>
          <p:cNvSpPr>
            <a:spLocks noChangeShapeType="1"/>
          </p:cNvSpPr>
          <p:nvPr/>
        </p:nvSpPr>
        <p:spPr bwMode="auto">
          <a:xfrm>
            <a:off x="1701153" y="1981200"/>
            <a:ext cx="0" cy="3962400"/>
          </a:xfrm>
          <a:prstGeom prst="line">
            <a:avLst/>
          </a:prstGeom>
          <a:noFill/>
          <a:ln w="9525">
            <a:solidFill>
              <a:schemeClr val="tx1"/>
            </a:solidFill>
            <a:round/>
            <a:headEnd/>
            <a:tailEnd/>
          </a:ln>
          <a:effectLst/>
        </p:spPr>
        <p:txBody>
          <a:bodyPr/>
          <a:lstStyle/>
          <a:p>
            <a:endParaRPr lang="en-US"/>
          </a:p>
        </p:txBody>
      </p:sp>
      <p:sp>
        <p:nvSpPr>
          <p:cNvPr id="23556" name="Line 4"/>
          <p:cNvSpPr>
            <a:spLocks noChangeShapeType="1"/>
          </p:cNvSpPr>
          <p:nvPr/>
        </p:nvSpPr>
        <p:spPr bwMode="auto">
          <a:xfrm>
            <a:off x="1701153" y="5943600"/>
            <a:ext cx="5562600" cy="0"/>
          </a:xfrm>
          <a:prstGeom prst="line">
            <a:avLst/>
          </a:prstGeom>
          <a:noFill/>
          <a:ln w="9525">
            <a:solidFill>
              <a:schemeClr val="tx1"/>
            </a:solidFill>
            <a:round/>
            <a:headEnd/>
            <a:tailEnd/>
          </a:ln>
          <a:effectLst/>
        </p:spPr>
        <p:txBody>
          <a:bodyPr/>
          <a:lstStyle/>
          <a:p>
            <a:endParaRPr lang="en-US"/>
          </a:p>
        </p:txBody>
      </p:sp>
      <p:sp>
        <p:nvSpPr>
          <p:cNvPr id="23557" name="Line 5"/>
          <p:cNvSpPr>
            <a:spLocks noChangeShapeType="1"/>
          </p:cNvSpPr>
          <p:nvPr/>
        </p:nvSpPr>
        <p:spPr bwMode="auto">
          <a:xfrm>
            <a:off x="2082153" y="2590800"/>
            <a:ext cx="4724400" cy="2895600"/>
          </a:xfrm>
          <a:prstGeom prst="line">
            <a:avLst/>
          </a:prstGeom>
          <a:noFill/>
          <a:ln w="28575">
            <a:solidFill>
              <a:srgbClr val="0000CC"/>
            </a:solidFill>
            <a:round/>
            <a:headEnd/>
            <a:tailEnd/>
          </a:ln>
          <a:effectLst/>
        </p:spPr>
        <p:txBody>
          <a:bodyPr/>
          <a:lstStyle/>
          <a:p>
            <a:endParaRPr lang="en-US"/>
          </a:p>
        </p:txBody>
      </p:sp>
      <p:sp>
        <p:nvSpPr>
          <p:cNvPr id="23558" name="Text Box 6"/>
          <p:cNvSpPr txBox="1">
            <a:spLocks noChangeArrowheads="1"/>
          </p:cNvSpPr>
          <p:nvPr/>
        </p:nvSpPr>
        <p:spPr bwMode="auto">
          <a:xfrm>
            <a:off x="6882753" y="5232400"/>
            <a:ext cx="676275" cy="396875"/>
          </a:xfrm>
          <a:prstGeom prst="rect">
            <a:avLst/>
          </a:prstGeom>
          <a:noFill/>
          <a:ln w="9525">
            <a:noFill/>
            <a:miter lim="800000"/>
            <a:headEnd/>
            <a:tailEnd/>
          </a:ln>
          <a:effectLst/>
        </p:spPr>
        <p:txBody>
          <a:bodyPr wrap="none">
            <a:spAutoFit/>
          </a:bodyPr>
          <a:lstStyle/>
          <a:p>
            <a:r>
              <a:rPr lang="en-US" sz="2000"/>
              <a:t>MRP</a:t>
            </a:r>
          </a:p>
        </p:txBody>
      </p:sp>
      <p:sp>
        <p:nvSpPr>
          <p:cNvPr id="23559" name="Text Box 7"/>
          <p:cNvSpPr txBox="1">
            <a:spLocks noChangeArrowheads="1"/>
          </p:cNvSpPr>
          <p:nvPr/>
        </p:nvSpPr>
        <p:spPr bwMode="auto">
          <a:xfrm>
            <a:off x="1091553" y="1600200"/>
            <a:ext cx="785728" cy="406460"/>
          </a:xfrm>
          <a:prstGeom prst="rect">
            <a:avLst/>
          </a:prstGeom>
          <a:noFill/>
          <a:ln w="9525">
            <a:noFill/>
            <a:miter lim="800000"/>
            <a:headEnd/>
            <a:tailEnd/>
          </a:ln>
          <a:effectLst/>
        </p:spPr>
        <p:txBody>
          <a:bodyPr wrap="square">
            <a:spAutoFit/>
          </a:bodyPr>
          <a:lstStyle/>
          <a:p>
            <a:r>
              <a:rPr lang="en-US" sz="2000" dirty="0" smtClean="0"/>
              <a:t>Wage</a:t>
            </a:r>
            <a:endParaRPr lang="en-US" sz="2000" dirty="0"/>
          </a:p>
        </p:txBody>
      </p:sp>
      <p:sp>
        <p:nvSpPr>
          <p:cNvPr id="23560" name="Line 8"/>
          <p:cNvSpPr>
            <a:spLocks noChangeShapeType="1"/>
          </p:cNvSpPr>
          <p:nvPr/>
        </p:nvSpPr>
        <p:spPr bwMode="auto">
          <a:xfrm flipV="1">
            <a:off x="2539353" y="2590800"/>
            <a:ext cx="4267200" cy="2819400"/>
          </a:xfrm>
          <a:prstGeom prst="line">
            <a:avLst/>
          </a:prstGeom>
          <a:noFill/>
          <a:ln w="28575">
            <a:solidFill>
              <a:schemeClr val="tx1"/>
            </a:solidFill>
            <a:round/>
            <a:headEnd/>
            <a:tailEnd/>
          </a:ln>
          <a:effectLst/>
        </p:spPr>
        <p:txBody>
          <a:bodyPr/>
          <a:lstStyle/>
          <a:p>
            <a:endParaRPr lang="en-US"/>
          </a:p>
        </p:txBody>
      </p:sp>
      <p:sp>
        <p:nvSpPr>
          <p:cNvPr id="23561" name="Text Box 9"/>
          <p:cNvSpPr txBox="1">
            <a:spLocks noChangeArrowheads="1"/>
          </p:cNvSpPr>
          <p:nvPr/>
        </p:nvSpPr>
        <p:spPr bwMode="auto">
          <a:xfrm>
            <a:off x="6943078" y="2292350"/>
            <a:ext cx="1309688" cy="701675"/>
          </a:xfrm>
          <a:prstGeom prst="rect">
            <a:avLst/>
          </a:prstGeom>
          <a:noFill/>
          <a:ln w="9525">
            <a:noFill/>
            <a:miter lim="800000"/>
            <a:headEnd/>
            <a:tailEnd/>
          </a:ln>
          <a:effectLst/>
        </p:spPr>
        <p:txBody>
          <a:bodyPr wrap="none">
            <a:spAutoFit/>
          </a:bodyPr>
          <a:lstStyle/>
          <a:p>
            <a:r>
              <a:rPr lang="en-US" sz="2000"/>
              <a:t>Supply of </a:t>
            </a:r>
          </a:p>
          <a:p>
            <a:r>
              <a:rPr lang="en-US" sz="2000"/>
              <a:t>Labor</a:t>
            </a:r>
          </a:p>
        </p:txBody>
      </p:sp>
      <p:sp>
        <p:nvSpPr>
          <p:cNvPr id="23562" name="Text Box 10"/>
          <p:cNvSpPr txBox="1">
            <a:spLocks noChangeArrowheads="1"/>
          </p:cNvSpPr>
          <p:nvPr/>
        </p:nvSpPr>
        <p:spPr bwMode="auto">
          <a:xfrm>
            <a:off x="6730353" y="586740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23563" name="Line 11"/>
          <p:cNvSpPr>
            <a:spLocks noChangeShapeType="1"/>
          </p:cNvSpPr>
          <p:nvPr/>
        </p:nvSpPr>
        <p:spPr bwMode="auto">
          <a:xfrm flipV="1">
            <a:off x="2539353" y="1828800"/>
            <a:ext cx="2514600" cy="3048000"/>
          </a:xfrm>
          <a:prstGeom prst="line">
            <a:avLst/>
          </a:prstGeom>
          <a:noFill/>
          <a:ln w="28575">
            <a:solidFill>
              <a:schemeClr val="accent1"/>
            </a:solidFill>
            <a:round/>
            <a:headEnd/>
            <a:tailEnd/>
          </a:ln>
          <a:effectLst/>
        </p:spPr>
        <p:txBody>
          <a:bodyPr/>
          <a:lstStyle/>
          <a:p>
            <a:endParaRPr lang="en-US"/>
          </a:p>
        </p:txBody>
      </p:sp>
      <p:sp>
        <p:nvSpPr>
          <p:cNvPr id="23564" name="Text Box 12"/>
          <p:cNvSpPr txBox="1">
            <a:spLocks noChangeArrowheads="1"/>
          </p:cNvSpPr>
          <p:nvPr/>
        </p:nvSpPr>
        <p:spPr bwMode="auto">
          <a:xfrm>
            <a:off x="5114278" y="1606550"/>
            <a:ext cx="663575" cy="396875"/>
          </a:xfrm>
          <a:prstGeom prst="rect">
            <a:avLst/>
          </a:prstGeom>
          <a:noFill/>
          <a:ln w="9525">
            <a:noFill/>
            <a:miter lim="800000"/>
            <a:headEnd/>
            <a:tailEnd/>
          </a:ln>
          <a:effectLst/>
        </p:spPr>
        <p:txBody>
          <a:bodyPr wrap="none">
            <a:spAutoFit/>
          </a:bodyPr>
          <a:lstStyle/>
          <a:p>
            <a:r>
              <a:rPr lang="en-US" sz="2000" dirty="0"/>
              <a:t>MFC</a:t>
            </a:r>
          </a:p>
        </p:txBody>
      </p:sp>
      <p:sp>
        <p:nvSpPr>
          <p:cNvPr id="23566" name="Text Box 14"/>
          <p:cNvSpPr txBox="1">
            <a:spLocks noChangeArrowheads="1"/>
          </p:cNvSpPr>
          <p:nvPr/>
        </p:nvSpPr>
        <p:spPr bwMode="auto">
          <a:xfrm>
            <a:off x="2828278" y="5949950"/>
            <a:ext cx="401638" cy="396875"/>
          </a:xfrm>
          <a:prstGeom prst="rect">
            <a:avLst/>
          </a:prstGeom>
          <a:noFill/>
          <a:ln w="9525">
            <a:noFill/>
            <a:miter lim="800000"/>
            <a:headEnd/>
            <a:tailEnd/>
          </a:ln>
          <a:effectLst/>
        </p:spPr>
        <p:txBody>
          <a:bodyPr wrap="none">
            <a:spAutoFit/>
          </a:bodyPr>
          <a:lstStyle/>
          <a:p>
            <a:r>
              <a:rPr lang="en-US" sz="2000"/>
              <a:t>L</a:t>
            </a:r>
            <a:r>
              <a:rPr lang="en-US" sz="2000" baseline="30000"/>
              <a:t>0</a:t>
            </a:r>
            <a:endParaRPr lang="en-US" sz="2000"/>
          </a:p>
        </p:txBody>
      </p:sp>
      <p:sp>
        <p:nvSpPr>
          <p:cNvPr id="23570" name="Oval 18"/>
          <p:cNvSpPr>
            <a:spLocks noChangeArrowheads="1"/>
          </p:cNvSpPr>
          <p:nvPr/>
        </p:nvSpPr>
        <p:spPr bwMode="auto">
          <a:xfrm>
            <a:off x="3034653" y="590073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3578" name="Text Box 26"/>
          <p:cNvSpPr txBox="1">
            <a:spLocks noChangeArrowheads="1"/>
          </p:cNvSpPr>
          <p:nvPr/>
        </p:nvSpPr>
        <p:spPr bwMode="auto">
          <a:xfrm>
            <a:off x="4215753" y="5943600"/>
            <a:ext cx="455613" cy="396875"/>
          </a:xfrm>
          <a:prstGeom prst="rect">
            <a:avLst/>
          </a:prstGeom>
          <a:noFill/>
          <a:ln w="9525">
            <a:noFill/>
            <a:miter lim="800000"/>
            <a:headEnd/>
            <a:tailEnd/>
          </a:ln>
          <a:effectLst/>
        </p:spPr>
        <p:txBody>
          <a:bodyPr>
            <a:spAutoFit/>
          </a:bodyPr>
          <a:lstStyle/>
          <a:p>
            <a:r>
              <a:rPr lang="en-US" sz="2000"/>
              <a:t>L</a:t>
            </a:r>
            <a:r>
              <a:rPr lang="en-US" sz="2000" baseline="30000"/>
              <a:t>e</a:t>
            </a:r>
            <a:endParaRPr lang="en-US" sz="2000"/>
          </a:p>
        </p:txBody>
      </p:sp>
      <p:sp>
        <p:nvSpPr>
          <p:cNvPr id="23579" name="Oval 27"/>
          <p:cNvSpPr>
            <a:spLocks noChangeArrowheads="1"/>
          </p:cNvSpPr>
          <p:nvPr/>
        </p:nvSpPr>
        <p:spPr bwMode="auto">
          <a:xfrm>
            <a:off x="4472928" y="405288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3581" name="Oval 29"/>
          <p:cNvSpPr>
            <a:spLocks noChangeArrowheads="1"/>
          </p:cNvSpPr>
          <p:nvPr/>
        </p:nvSpPr>
        <p:spPr bwMode="auto">
          <a:xfrm>
            <a:off x="4477691" y="589597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3582" name="Line 30"/>
          <p:cNvSpPr>
            <a:spLocks noChangeShapeType="1"/>
          </p:cNvSpPr>
          <p:nvPr/>
        </p:nvSpPr>
        <p:spPr bwMode="auto">
          <a:xfrm>
            <a:off x="3649016" y="3581400"/>
            <a:ext cx="0" cy="2362200"/>
          </a:xfrm>
          <a:prstGeom prst="line">
            <a:avLst/>
          </a:prstGeom>
          <a:noFill/>
          <a:ln w="9525">
            <a:solidFill>
              <a:schemeClr val="tx1"/>
            </a:solidFill>
            <a:prstDash val="dash"/>
            <a:round/>
            <a:headEnd/>
            <a:tailEnd/>
          </a:ln>
          <a:effectLst/>
        </p:spPr>
        <p:txBody>
          <a:bodyPr/>
          <a:lstStyle/>
          <a:p>
            <a:endParaRPr lang="en-US"/>
          </a:p>
        </p:txBody>
      </p:sp>
      <p:sp>
        <p:nvSpPr>
          <p:cNvPr id="23583" name="Line 31"/>
          <p:cNvSpPr>
            <a:spLocks noChangeShapeType="1"/>
          </p:cNvSpPr>
          <p:nvPr/>
        </p:nvSpPr>
        <p:spPr bwMode="auto">
          <a:xfrm flipH="1">
            <a:off x="1701153" y="4676775"/>
            <a:ext cx="1905000" cy="0"/>
          </a:xfrm>
          <a:prstGeom prst="line">
            <a:avLst/>
          </a:prstGeom>
          <a:noFill/>
          <a:ln w="9525">
            <a:solidFill>
              <a:schemeClr val="tx1"/>
            </a:solidFill>
            <a:prstDash val="dash"/>
            <a:round/>
            <a:headEnd/>
            <a:tailEnd/>
          </a:ln>
          <a:effectLst/>
        </p:spPr>
        <p:txBody>
          <a:bodyPr/>
          <a:lstStyle/>
          <a:p>
            <a:endParaRPr lang="en-US"/>
          </a:p>
        </p:txBody>
      </p:sp>
      <p:sp>
        <p:nvSpPr>
          <p:cNvPr id="23584" name="Text Box 32"/>
          <p:cNvSpPr txBox="1">
            <a:spLocks noChangeArrowheads="1"/>
          </p:cNvSpPr>
          <p:nvPr/>
        </p:nvSpPr>
        <p:spPr bwMode="auto">
          <a:xfrm>
            <a:off x="3514078" y="5949950"/>
            <a:ext cx="449263" cy="396875"/>
          </a:xfrm>
          <a:prstGeom prst="rect">
            <a:avLst/>
          </a:prstGeom>
          <a:noFill/>
          <a:ln w="9525">
            <a:noFill/>
            <a:miter lim="800000"/>
            <a:headEnd/>
            <a:tailEnd/>
          </a:ln>
          <a:effectLst/>
        </p:spPr>
        <p:txBody>
          <a:bodyPr wrap="none">
            <a:spAutoFit/>
          </a:bodyPr>
          <a:lstStyle/>
          <a:p>
            <a:r>
              <a:rPr lang="en-US" sz="2000" dirty="0"/>
              <a:t>L*</a:t>
            </a:r>
          </a:p>
        </p:txBody>
      </p:sp>
      <p:sp>
        <p:nvSpPr>
          <p:cNvPr id="23585" name="Text Box 33"/>
          <p:cNvSpPr txBox="1">
            <a:spLocks noChangeArrowheads="1"/>
          </p:cNvSpPr>
          <p:nvPr/>
        </p:nvSpPr>
        <p:spPr bwMode="auto">
          <a:xfrm>
            <a:off x="1151878" y="4425950"/>
            <a:ext cx="511175" cy="396875"/>
          </a:xfrm>
          <a:prstGeom prst="rect">
            <a:avLst/>
          </a:prstGeom>
          <a:noFill/>
          <a:ln w="9525">
            <a:noFill/>
            <a:miter lim="800000"/>
            <a:headEnd/>
            <a:tailEnd/>
          </a:ln>
          <a:effectLst/>
        </p:spPr>
        <p:txBody>
          <a:bodyPr wrap="none">
            <a:spAutoFit/>
          </a:bodyPr>
          <a:lstStyle/>
          <a:p>
            <a:r>
              <a:rPr lang="en-US" sz="2000" dirty="0"/>
              <a:t>w*</a:t>
            </a:r>
          </a:p>
        </p:txBody>
      </p:sp>
      <p:sp>
        <p:nvSpPr>
          <p:cNvPr id="23586" name="Oval 34"/>
          <p:cNvSpPr>
            <a:spLocks noChangeArrowheads="1"/>
          </p:cNvSpPr>
          <p:nvPr/>
        </p:nvSpPr>
        <p:spPr bwMode="auto">
          <a:xfrm>
            <a:off x="1653528" y="463391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3587" name="Oval 35"/>
          <p:cNvSpPr>
            <a:spLocks noChangeArrowheads="1"/>
          </p:cNvSpPr>
          <p:nvPr/>
        </p:nvSpPr>
        <p:spPr bwMode="auto">
          <a:xfrm>
            <a:off x="3606153" y="46482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3588" name="Oval 36"/>
          <p:cNvSpPr>
            <a:spLocks noChangeArrowheads="1"/>
          </p:cNvSpPr>
          <p:nvPr/>
        </p:nvSpPr>
        <p:spPr bwMode="auto">
          <a:xfrm>
            <a:off x="3606153" y="35052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3589" name="Oval 37"/>
          <p:cNvSpPr>
            <a:spLocks noChangeArrowheads="1"/>
          </p:cNvSpPr>
          <p:nvPr/>
        </p:nvSpPr>
        <p:spPr bwMode="auto">
          <a:xfrm>
            <a:off x="3606153" y="59102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4" name="Line 25"/>
          <p:cNvSpPr>
            <a:spLocks noChangeShapeType="1"/>
          </p:cNvSpPr>
          <p:nvPr/>
        </p:nvSpPr>
        <p:spPr bwMode="auto">
          <a:xfrm>
            <a:off x="4520553" y="4114800"/>
            <a:ext cx="0" cy="1828800"/>
          </a:xfrm>
          <a:prstGeom prst="line">
            <a:avLst/>
          </a:prstGeom>
          <a:noFill/>
          <a:ln w="9525">
            <a:solidFill>
              <a:schemeClr val="tx1"/>
            </a:solidFill>
            <a:prstDash val="dash"/>
            <a:round/>
            <a:headEnd/>
            <a:tailEnd/>
          </a:ln>
          <a:effectLst/>
        </p:spPr>
        <p:txBody>
          <a:bodyPr/>
          <a:lstStyle/>
          <a:p>
            <a:endParaRPr lang="en-US"/>
          </a:p>
        </p:txBody>
      </p:sp>
      <p:sp>
        <p:nvSpPr>
          <p:cNvPr id="36" name="Text Box 12"/>
          <p:cNvSpPr txBox="1">
            <a:spLocks noChangeArrowheads="1"/>
          </p:cNvSpPr>
          <p:nvPr/>
        </p:nvSpPr>
        <p:spPr bwMode="auto">
          <a:xfrm>
            <a:off x="3377553" y="3048000"/>
            <a:ext cx="401072" cy="400110"/>
          </a:xfrm>
          <a:prstGeom prst="rect">
            <a:avLst/>
          </a:prstGeom>
          <a:noFill/>
          <a:ln w="9525">
            <a:noFill/>
            <a:miter lim="800000"/>
            <a:headEnd/>
            <a:tailEnd/>
          </a:ln>
          <a:effectLst/>
        </p:spPr>
        <p:txBody>
          <a:bodyPr wrap="none">
            <a:spAutoFit/>
          </a:bodyPr>
          <a:lstStyle/>
          <a:p>
            <a:r>
              <a:rPr lang="en-US" sz="2000" b="1" dirty="0" smtClean="0">
                <a:solidFill>
                  <a:srgbClr val="0000CC"/>
                </a:solidFill>
              </a:rPr>
              <a:t>M</a:t>
            </a:r>
            <a:endParaRPr lang="en-US" sz="2000" b="1" dirty="0">
              <a:solidFill>
                <a:srgbClr val="0000CC"/>
              </a:solidFill>
            </a:endParaRPr>
          </a:p>
        </p:txBody>
      </p:sp>
      <p:sp>
        <p:nvSpPr>
          <p:cNvPr id="37" name="Text Box 12"/>
          <p:cNvSpPr txBox="1">
            <a:spLocks noChangeArrowheads="1"/>
          </p:cNvSpPr>
          <p:nvPr/>
        </p:nvSpPr>
        <p:spPr bwMode="auto">
          <a:xfrm>
            <a:off x="4368153" y="3581400"/>
            <a:ext cx="304800" cy="400110"/>
          </a:xfrm>
          <a:prstGeom prst="rect">
            <a:avLst/>
          </a:prstGeom>
          <a:solidFill>
            <a:schemeClr val="bg1">
              <a:alpha val="50000"/>
            </a:schemeClr>
          </a:solidFill>
          <a:ln w="9525">
            <a:noFill/>
            <a:miter lim="800000"/>
            <a:headEnd/>
            <a:tailEnd/>
          </a:ln>
          <a:effectLst/>
        </p:spPr>
        <p:txBody>
          <a:bodyPr wrap="square">
            <a:spAutoFit/>
          </a:bodyPr>
          <a:lstStyle/>
          <a:p>
            <a:r>
              <a:rPr lang="en-US" sz="2000" b="1" dirty="0" smtClean="0">
                <a:solidFill>
                  <a:srgbClr val="0000CC"/>
                </a:solidFill>
              </a:rPr>
              <a:t>E</a:t>
            </a:r>
            <a:endParaRPr lang="en-US" sz="2000" b="1" dirty="0">
              <a:solidFill>
                <a:srgbClr val="0000CC"/>
              </a:solidFill>
            </a:endParaRPr>
          </a:p>
        </p:txBody>
      </p:sp>
      <p:sp>
        <p:nvSpPr>
          <p:cNvPr id="38" name="Line 39"/>
          <p:cNvSpPr>
            <a:spLocks noChangeShapeType="1"/>
          </p:cNvSpPr>
          <p:nvPr/>
        </p:nvSpPr>
        <p:spPr bwMode="auto">
          <a:xfrm flipH="1">
            <a:off x="1624953" y="4105274"/>
            <a:ext cx="2895600" cy="9525"/>
          </a:xfrm>
          <a:prstGeom prst="line">
            <a:avLst/>
          </a:prstGeom>
          <a:noFill/>
          <a:ln w="9525">
            <a:solidFill>
              <a:schemeClr val="tx1"/>
            </a:solidFill>
            <a:prstDash val="dash"/>
            <a:round/>
            <a:headEnd/>
            <a:tailEnd/>
          </a:ln>
          <a:effectLst/>
        </p:spPr>
        <p:txBody>
          <a:bodyPr/>
          <a:lstStyle/>
          <a:p>
            <a:endParaRPr lang="en-US"/>
          </a:p>
        </p:txBody>
      </p:sp>
      <p:sp>
        <p:nvSpPr>
          <p:cNvPr id="39" name="Text Box 40"/>
          <p:cNvSpPr txBox="1">
            <a:spLocks noChangeArrowheads="1"/>
          </p:cNvSpPr>
          <p:nvPr/>
        </p:nvSpPr>
        <p:spPr bwMode="auto">
          <a:xfrm>
            <a:off x="1167753" y="3870325"/>
            <a:ext cx="460375" cy="396875"/>
          </a:xfrm>
          <a:prstGeom prst="rect">
            <a:avLst/>
          </a:prstGeom>
          <a:noFill/>
          <a:ln w="9525">
            <a:noFill/>
            <a:miter lim="800000"/>
            <a:headEnd/>
            <a:tailEnd/>
          </a:ln>
          <a:effectLst/>
        </p:spPr>
        <p:txBody>
          <a:bodyPr wrap="none">
            <a:spAutoFit/>
          </a:bodyPr>
          <a:lstStyle/>
          <a:p>
            <a:r>
              <a:rPr lang="en-US" sz="2000"/>
              <a:t>w</a:t>
            </a:r>
            <a:r>
              <a:rPr lang="en-US" sz="2000" baseline="30000"/>
              <a:t>e</a:t>
            </a:r>
            <a:endParaRPr lang="en-US" sz="2000"/>
          </a:p>
        </p:txBody>
      </p:sp>
      <p:sp>
        <p:nvSpPr>
          <p:cNvPr id="40" name="Oval 41"/>
          <p:cNvSpPr>
            <a:spLocks noChangeArrowheads="1"/>
          </p:cNvSpPr>
          <p:nvPr/>
        </p:nvSpPr>
        <p:spPr bwMode="auto">
          <a:xfrm>
            <a:off x="1624953" y="4048125"/>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1" name="Slide Number Placeholder 40"/>
          <p:cNvSpPr>
            <a:spLocks noGrp="1"/>
          </p:cNvSpPr>
          <p:nvPr>
            <p:ph type="sldNum" sz="quarter" idx="12"/>
          </p:nvPr>
        </p:nvSpPr>
        <p:spPr/>
        <p:txBody>
          <a:bodyPr/>
          <a:lstStyle/>
          <a:p>
            <a:fld id="{86CE80BD-4D3B-4FF2-B2A9-D19FBDF22204}" type="slidenum">
              <a:rPr lang="en-US" smtClean="0"/>
              <a:pPr/>
              <a:t>63</a:t>
            </a:fld>
            <a:endParaRPr lang="en-US"/>
          </a:p>
        </p:txBody>
      </p:sp>
      <p:sp>
        <p:nvSpPr>
          <p:cNvPr id="42" name="Footer Placeholder 41"/>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358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58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5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3" grpId="0" animBg="1"/>
      <p:bldP spid="23585" grpId="0"/>
      <p:bldP spid="2358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51280" y="152400"/>
            <a:ext cx="8041440" cy="1442674"/>
          </a:xfrm>
        </p:spPr>
        <p:txBody>
          <a:bodyPr/>
          <a:lstStyle/>
          <a:p>
            <a:r>
              <a:rPr lang="en-US" dirty="0" err="1"/>
              <a:t>Monopsony</a:t>
            </a:r>
            <a:r>
              <a:rPr lang="en-US" dirty="0"/>
              <a:t> Model</a:t>
            </a:r>
          </a:p>
        </p:txBody>
      </p:sp>
      <p:sp>
        <p:nvSpPr>
          <p:cNvPr id="26627" name="Line 3"/>
          <p:cNvSpPr>
            <a:spLocks noChangeShapeType="1"/>
          </p:cNvSpPr>
          <p:nvPr/>
        </p:nvSpPr>
        <p:spPr bwMode="auto">
          <a:xfrm>
            <a:off x="1676400" y="2133600"/>
            <a:ext cx="0" cy="3657600"/>
          </a:xfrm>
          <a:prstGeom prst="line">
            <a:avLst/>
          </a:prstGeom>
          <a:noFill/>
          <a:ln w="9525">
            <a:solidFill>
              <a:schemeClr val="tx1"/>
            </a:solidFill>
            <a:round/>
            <a:headEnd/>
            <a:tailEnd/>
          </a:ln>
          <a:effectLst/>
        </p:spPr>
        <p:txBody>
          <a:bodyPr/>
          <a:lstStyle/>
          <a:p>
            <a:endParaRPr lang="en-US"/>
          </a:p>
        </p:txBody>
      </p:sp>
      <p:sp>
        <p:nvSpPr>
          <p:cNvPr id="26628" name="Line 4"/>
          <p:cNvSpPr>
            <a:spLocks noChangeShapeType="1"/>
          </p:cNvSpPr>
          <p:nvPr/>
        </p:nvSpPr>
        <p:spPr bwMode="auto">
          <a:xfrm>
            <a:off x="1676400" y="5791200"/>
            <a:ext cx="5562600" cy="0"/>
          </a:xfrm>
          <a:prstGeom prst="line">
            <a:avLst/>
          </a:prstGeom>
          <a:noFill/>
          <a:ln w="9525">
            <a:solidFill>
              <a:schemeClr val="tx1"/>
            </a:solidFill>
            <a:round/>
            <a:headEnd/>
            <a:tailEnd/>
          </a:ln>
          <a:effectLst/>
        </p:spPr>
        <p:txBody>
          <a:bodyPr/>
          <a:lstStyle/>
          <a:p>
            <a:endParaRPr lang="en-US"/>
          </a:p>
        </p:txBody>
      </p:sp>
      <p:sp>
        <p:nvSpPr>
          <p:cNvPr id="26629" name="Line 5"/>
          <p:cNvSpPr>
            <a:spLocks noChangeShapeType="1"/>
          </p:cNvSpPr>
          <p:nvPr/>
        </p:nvSpPr>
        <p:spPr bwMode="auto">
          <a:xfrm>
            <a:off x="2057400" y="2438400"/>
            <a:ext cx="4724400" cy="2895600"/>
          </a:xfrm>
          <a:prstGeom prst="line">
            <a:avLst/>
          </a:prstGeom>
          <a:noFill/>
          <a:ln w="28575">
            <a:solidFill>
              <a:srgbClr val="0000CC"/>
            </a:solidFill>
            <a:round/>
            <a:headEnd/>
            <a:tailEnd/>
          </a:ln>
          <a:effectLst/>
        </p:spPr>
        <p:txBody>
          <a:bodyPr/>
          <a:lstStyle/>
          <a:p>
            <a:endParaRPr lang="en-US"/>
          </a:p>
        </p:txBody>
      </p:sp>
      <p:sp>
        <p:nvSpPr>
          <p:cNvPr id="26630" name="Text Box 6"/>
          <p:cNvSpPr txBox="1">
            <a:spLocks noChangeArrowheads="1"/>
          </p:cNvSpPr>
          <p:nvPr/>
        </p:nvSpPr>
        <p:spPr bwMode="auto">
          <a:xfrm>
            <a:off x="6858000" y="5080000"/>
            <a:ext cx="676275" cy="396875"/>
          </a:xfrm>
          <a:prstGeom prst="rect">
            <a:avLst/>
          </a:prstGeom>
          <a:noFill/>
          <a:ln w="9525">
            <a:noFill/>
            <a:miter lim="800000"/>
            <a:headEnd/>
            <a:tailEnd/>
          </a:ln>
          <a:effectLst/>
        </p:spPr>
        <p:txBody>
          <a:bodyPr wrap="none">
            <a:spAutoFit/>
          </a:bodyPr>
          <a:lstStyle/>
          <a:p>
            <a:r>
              <a:rPr lang="en-US" sz="2000"/>
              <a:t>MRP</a:t>
            </a:r>
          </a:p>
        </p:txBody>
      </p:sp>
      <p:sp>
        <p:nvSpPr>
          <p:cNvPr id="26631" name="Text Box 7"/>
          <p:cNvSpPr txBox="1">
            <a:spLocks noChangeArrowheads="1"/>
          </p:cNvSpPr>
          <p:nvPr/>
        </p:nvSpPr>
        <p:spPr bwMode="auto">
          <a:xfrm>
            <a:off x="966872" y="1752600"/>
            <a:ext cx="785728" cy="400110"/>
          </a:xfrm>
          <a:prstGeom prst="rect">
            <a:avLst/>
          </a:prstGeom>
          <a:noFill/>
          <a:ln w="9525">
            <a:noFill/>
            <a:miter lim="800000"/>
            <a:headEnd/>
            <a:tailEnd/>
          </a:ln>
          <a:effectLst/>
        </p:spPr>
        <p:txBody>
          <a:bodyPr wrap="none">
            <a:spAutoFit/>
          </a:bodyPr>
          <a:lstStyle/>
          <a:p>
            <a:r>
              <a:rPr lang="en-US" sz="2000" dirty="0" smtClean="0"/>
              <a:t>Wage</a:t>
            </a:r>
            <a:endParaRPr lang="en-US" sz="2000" dirty="0"/>
          </a:p>
        </p:txBody>
      </p:sp>
      <p:sp>
        <p:nvSpPr>
          <p:cNvPr id="26632" name="Line 8"/>
          <p:cNvSpPr>
            <a:spLocks noChangeShapeType="1"/>
          </p:cNvSpPr>
          <p:nvPr/>
        </p:nvSpPr>
        <p:spPr bwMode="auto">
          <a:xfrm flipV="1">
            <a:off x="2514600" y="2438400"/>
            <a:ext cx="4267200" cy="2819400"/>
          </a:xfrm>
          <a:prstGeom prst="line">
            <a:avLst/>
          </a:prstGeom>
          <a:noFill/>
          <a:ln w="28575">
            <a:solidFill>
              <a:schemeClr val="tx1"/>
            </a:solidFill>
            <a:round/>
            <a:headEnd/>
            <a:tailEnd/>
          </a:ln>
          <a:effectLst/>
        </p:spPr>
        <p:txBody>
          <a:bodyPr/>
          <a:lstStyle/>
          <a:p>
            <a:endParaRPr lang="en-US"/>
          </a:p>
        </p:txBody>
      </p:sp>
      <p:sp>
        <p:nvSpPr>
          <p:cNvPr id="26633" name="Text Box 9"/>
          <p:cNvSpPr txBox="1">
            <a:spLocks noChangeArrowheads="1"/>
          </p:cNvSpPr>
          <p:nvPr/>
        </p:nvSpPr>
        <p:spPr bwMode="auto">
          <a:xfrm>
            <a:off x="6918325" y="2139950"/>
            <a:ext cx="1309688" cy="701675"/>
          </a:xfrm>
          <a:prstGeom prst="rect">
            <a:avLst/>
          </a:prstGeom>
          <a:noFill/>
          <a:ln w="9525">
            <a:noFill/>
            <a:miter lim="800000"/>
            <a:headEnd/>
            <a:tailEnd/>
          </a:ln>
          <a:effectLst/>
        </p:spPr>
        <p:txBody>
          <a:bodyPr wrap="none">
            <a:spAutoFit/>
          </a:bodyPr>
          <a:lstStyle/>
          <a:p>
            <a:r>
              <a:rPr lang="en-US" sz="2000"/>
              <a:t>Supply of </a:t>
            </a:r>
          </a:p>
          <a:p>
            <a:r>
              <a:rPr lang="en-US" sz="2000"/>
              <a:t>Labor</a:t>
            </a:r>
          </a:p>
        </p:txBody>
      </p:sp>
      <p:sp>
        <p:nvSpPr>
          <p:cNvPr id="26634" name="Text Box 10"/>
          <p:cNvSpPr txBox="1">
            <a:spLocks noChangeArrowheads="1"/>
          </p:cNvSpPr>
          <p:nvPr/>
        </p:nvSpPr>
        <p:spPr bwMode="auto">
          <a:xfrm>
            <a:off x="6629400" y="5715000"/>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26635" name="Line 11"/>
          <p:cNvSpPr>
            <a:spLocks noChangeShapeType="1"/>
          </p:cNvSpPr>
          <p:nvPr/>
        </p:nvSpPr>
        <p:spPr bwMode="auto">
          <a:xfrm flipV="1">
            <a:off x="2514600" y="1676400"/>
            <a:ext cx="2514600" cy="3048000"/>
          </a:xfrm>
          <a:prstGeom prst="line">
            <a:avLst/>
          </a:prstGeom>
          <a:noFill/>
          <a:ln w="28575">
            <a:solidFill>
              <a:schemeClr val="accent1"/>
            </a:solidFill>
            <a:round/>
            <a:headEnd/>
            <a:tailEnd/>
          </a:ln>
          <a:effectLst/>
        </p:spPr>
        <p:txBody>
          <a:bodyPr/>
          <a:lstStyle/>
          <a:p>
            <a:endParaRPr lang="en-US"/>
          </a:p>
        </p:txBody>
      </p:sp>
      <p:sp>
        <p:nvSpPr>
          <p:cNvPr id="26636" name="Text Box 12"/>
          <p:cNvSpPr txBox="1">
            <a:spLocks noChangeArrowheads="1"/>
          </p:cNvSpPr>
          <p:nvPr/>
        </p:nvSpPr>
        <p:spPr bwMode="auto">
          <a:xfrm>
            <a:off x="5089525" y="1454150"/>
            <a:ext cx="663575" cy="396875"/>
          </a:xfrm>
          <a:prstGeom prst="rect">
            <a:avLst/>
          </a:prstGeom>
          <a:noFill/>
          <a:ln w="9525">
            <a:noFill/>
            <a:miter lim="800000"/>
            <a:headEnd/>
            <a:tailEnd/>
          </a:ln>
          <a:effectLst/>
        </p:spPr>
        <p:txBody>
          <a:bodyPr wrap="none">
            <a:spAutoFit/>
          </a:bodyPr>
          <a:lstStyle/>
          <a:p>
            <a:r>
              <a:rPr lang="en-US" sz="2000"/>
              <a:t>MFC</a:t>
            </a:r>
          </a:p>
        </p:txBody>
      </p:sp>
      <p:sp>
        <p:nvSpPr>
          <p:cNvPr id="26649" name="Line 25"/>
          <p:cNvSpPr>
            <a:spLocks noChangeShapeType="1"/>
          </p:cNvSpPr>
          <p:nvPr/>
        </p:nvSpPr>
        <p:spPr bwMode="auto">
          <a:xfrm>
            <a:off x="4500563" y="3962400"/>
            <a:ext cx="0" cy="1828800"/>
          </a:xfrm>
          <a:prstGeom prst="line">
            <a:avLst/>
          </a:prstGeom>
          <a:noFill/>
          <a:ln w="9525">
            <a:solidFill>
              <a:schemeClr val="tx1"/>
            </a:solidFill>
            <a:prstDash val="dash"/>
            <a:round/>
            <a:headEnd/>
            <a:tailEnd/>
          </a:ln>
          <a:effectLst/>
        </p:spPr>
        <p:txBody>
          <a:bodyPr/>
          <a:lstStyle/>
          <a:p>
            <a:endParaRPr lang="en-US"/>
          </a:p>
        </p:txBody>
      </p:sp>
      <p:sp>
        <p:nvSpPr>
          <p:cNvPr id="26650" name="Text Box 26"/>
          <p:cNvSpPr txBox="1">
            <a:spLocks noChangeArrowheads="1"/>
          </p:cNvSpPr>
          <p:nvPr/>
        </p:nvSpPr>
        <p:spPr bwMode="auto">
          <a:xfrm>
            <a:off x="4267200" y="5791200"/>
            <a:ext cx="533400" cy="396875"/>
          </a:xfrm>
          <a:prstGeom prst="rect">
            <a:avLst/>
          </a:prstGeom>
          <a:noFill/>
          <a:ln w="9525">
            <a:noFill/>
            <a:miter lim="800000"/>
            <a:headEnd/>
            <a:tailEnd/>
          </a:ln>
          <a:effectLst/>
        </p:spPr>
        <p:txBody>
          <a:bodyPr>
            <a:spAutoFit/>
          </a:bodyPr>
          <a:lstStyle/>
          <a:p>
            <a:r>
              <a:rPr lang="en-US" sz="2000"/>
              <a:t>L</a:t>
            </a:r>
            <a:r>
              <a:rPr lang="en-US" sz="2000" baseline="30000"/>
              <a:t>e</a:t>
            </a:r>
            <a:endParaRPr lang="en-US" sz="2000"/>
          </a:p>
        </p:txBody>
      </p:sp>
      <p:sp>
        <p:nvSpPr>
          <p:cNvPr id="26653" name="Oval 29"/>
          <p:cNvSpPr>
            <a:spLocks noChangeArrowheads="1"/>
          </p:cNvSpPr>
          <p:nvPr/>
        </p:nvSpPr>
        <p:spPr bwMode="auto">
          <a:xfrm>
            <a:off x="4462463" y="57531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6654" name="Line 30"/>
          <p:cNvSpPr>
            <a:spLocks noChangeShapeType="1"/>
          </p:cNvSpPr>
          <p:nvPr/>
        </p:nvSpPr>
        <p:spPr bwMode="auto">
          <a:xfrm>
            <a:off x="3624263" y="3429000"/>
            <a:ext cx="0" cy="2362200"/>
          </a:xfrm>
          <a:prstGeom prst="line">
            <a:avLst/>
          </a:prstGeom>
          <a:noFill/>
          <a:ln w="9525">
            <a:solidFill>
              <a:schemeClr val="tx1"/>
            </a:solidFill>
            <a:prstDash val="dash"/>
            <a:round/>
            <a:headEnd/>
            <a:tailEnd/>
          </a:ln>
          <a:effectLst/>
        </p:spPr>
        <p:txBody>
          <a:bodyPr/>
          <a:lstStyle/>
          <a:p>
            <a:endParaRPr lang="en-US"/>
          </a:p>
        </p:txBody>
      </p:sp>
      <p:sp>
        <p:nvSpPr>
          <p:cNvPr id="26655" name="Line 31"/>
          <p:cNvSpPr>
            <a:spLocks noChangeShapeType="1"/>
          </p:cNvSpPr>
          <p:nvPr/>
        </p:nvSpPr>
        <p:spPr bwMode="auto">
          <a:xfrm flipH="1">
            <a:off x="1676400" y="4524375"/>
            <a:ext cx="1905000" cy="0"/>
          </a:xfrm>
          <a:prstGeom prst="line">
            <a:avLst/>
          </a:prstGeom>
          <a:noFill/>
          <a:ln w="9525">
            <a:solidFill>
              <a:schemeClr val="tx1"/>
            </a:solidFill>
            <a:prstDash val="dash"/>
            <a:round/>
            <a:headEnd/>
            <a:tailEnd/>
          </a:ln>
          <a:effectLst/>
        </p:spPr>
        <p:txBody>
          <a:bodyPr/>
          <a:lstStyle/>
          <a:p>
            <a:endParaRPr lang="en-US"/>
          </a:p>
        </p:txBody>
      </p:sp>
      <p:sp>
        <p:nvSpPr>
          <p:cNvPr id="26656" name="Text Box 32"/>
          <p:cNvSpPr txBox="1">
            <a:spLocks noChangeArrowheads="1"/>
          </p:cNvSpPr>
          <p:nvPr/>
        </p:nvSpPr>
        <p:spPr bwMode="auto">
          <a:xfrm>
            <a:off x="3489325" y="5797550"/>
            <a:ext cx="449263" cy="396875"/>
          </a:xfrm>
          <a:prstGeom prst="rect">
            <a:avLst/>
          </a:prstGeom>
          <a:noFill/>
          <a:ln w="9525">
            <a:noFill/>
            <a:miter lim="800000"/>
            <a:headEnd/>
            <a:tailEnd/>
          </a:ln>
          <a:effectLst/>
        </p:spPr>
        <p:txBody>
          <a:bodyPr wrap="none">
            <a:spAutoFit/>
          </a:bodyPr>
          <a:lstStyle/>
          <a:p>
            <a:r>
              <a:rPr lang="en-US" sz="2000"/>
              <a:t>L*</a:t>
            </a:r>
          </a:p>
        </p:txBody>
      </p:sp>
      <p:sp>
        <p:nvSpPr>
          <p:cNvPr id="26657" name="Text Box 33"/>
          <p:cNvSpPr txBox="1">
            <a:spLocks noChangeArrowheads="1"/>
          </p:cNvSpPr>
          <p:nvPr/>
        </p:nvSpPr>
        <p:spPr bwMode="auto">
          <a:xfrm>
            <a:off x="1127125" y="4273550"/>
            <a:ext cx="511175" cy="396875"/>
          </a:xfrm>
          <a:prstGeom prst="rect">
            <a:avLst/>
          </a:prstGeom>
          <a:noFill/>
          <a:ln w="9525">
            <a:noFill/>
            <a:miter lim="800000"/>
            <a:headEnd/>
            <a:tailEnd/>
          </a:ln>
          <a:effectLst/>
        </p:spPr>
        <p:txBody>
          <a:bodyPr wrap="none">
            <a:spAutoFit/>
          </a:bodyPr>
          <a:lstStyle/>
          <a:p>
            <a:r>
              <a:rPr lang="en-US" sz="2000"/>
              <a:t>w*</a:t>
            </a:r>
          </a:p>
        </p:txBody>
      </p:sp>
      <p:sp>
        <p:nvSpPr>
          <p:cNvPr id="26658" name="Oval 34"/>
          <p:cNvSpPr>
            <a:spLocks noChangeArrowheads="1"/>
          </p:cNvSpPr>
          <p:nvPr/>
        </p:nvSpPr>
        <p:spPr bwMode="auto">
          <a:xfrm>
            <a:off x="1628775" y="448151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6659" name="Oval 35"/>
          <p:cNvSpPr>
            <a:spLocks noChangeArrowheads="1"/>
          </p:cNvSpPr>
          <p:nvPr/>
        </p:nvSpPr>
        <p:spPr bwMode="auto">
          <a:xfrm>
            <a:off x="3581400" y="44958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6660" name="Oval 36"/>
          <p:cNvSpPr>
            <a:spLocks noChangeArrowheads="1"/>
          </p:cNvSpPr>
          <p:nvPr/>
        </p:nvSpPr>
        <p:spPr bwMode="auto">
          <a:xfrm>
            <a:off x="3581400" y="33528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6661" name="Oval 37"/>
          <p:cNvSpPr>
            <a:spLocks noChangeArrowheads="1"/>
          </p:cNvSpPr>
          <p:nvPr/>
        </p:nvSpPr>
        <p:spPr bwMode="auto">
          <a:xfrm>
            <a:off x="3581400" y="575786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6663" name="Line 39"/>
          <p:cNvSpPr>
            <a:spLocks noChangeShapeType="1"/>
          </p:cNvSpPr>
          <p:nvPr/>
        </p:nvSpPr>
        <p:spPr bwMode="auto">
          <a:xfrm flipH="1">
            <a:off x="1676400" y="3943350"/>
            <a:ext cx="2743200" cy="0"/>
          </a:xfrm>
          <a:prstGeom prst="line">
            <a:avLst/>
          </a:prstGeom>
          <a:noFill/>
          <a:ln w="9525">
            <a:solidFill>
              <a:schemeClr val="tx1"/>
            </a:solidFill>
            <a:prstDash val="dash"/>
            <a:round/>
            <a:headEnd/>
            <a:tailEnd/>
          </a:ln>
          <a:effectLst/>
        </p:spPr>
        <p:txBody>
          <a:bodyPr/>
          <a:lstStyle/>
          <a:p>
            <a:endParaRPr lang="en-US"/>
          </a:p>
        </p:txBody>
      </p:sp>
      <p:sp>
        <p:nvSpPr>
          <p:cNvPr id="26664" name="Text Box 40"/>
          <p:cNvSpPr txBox="1">
            <a:spLocks noChangeArrowheads="1"/>
          </p:cNvSpPr>
          <p:nvPr/>
        </p:nvSpPr>
        <p:spPr bwMode="auto">
          <a:xfrm>
            <a:off x="1143000" y="3708400"/>
            <a:ext cx="460375" cy="396875"/>
          </a:xfrm>
          <a:prstGeom prst="rect">
            <a:avLst/>
          </a:prstGeom>
          <a:noFill/>
          <a:ln w="9525">
            <a:noFill/>
            <a:miter lim="800000"/>
            <a:headEnd/>
            <a:tailEnd/>
          </a:ln>
          <a:effectLst/>
        </p:spPr>
        <p:txBody>
          <a:bodyPr wrap="none">
            <a:spAutoFit/>
          </a:bodyPr>
          <a:lstStyle/>
          <a:p>
            <a:r>
              <a:rPr lang="en-US" sz="2000"/>
              <a:t>w</a:t>
            </a:r>
            <a:r>
              <a:rPr lang="en-US" sz="2000" baseline="30000"/>
              <a:t>e</a:t>
            </a:r>
            <a:endParaRPr lang="en-US" sz="2000"/>
          </a:p>
        </p:txBody>
      </p:sp>
      <p:sp>
        <p:nvSpPr>
          <p:cNvPr id="26665" name="Oval 41"/>
          <p:cNvSpPr>
            <a:spLocks noChangeArrowheads="1"/>
          </p:cNvSpPr>
          <p:nvPr/>
        </p:nvSpPr>
        <p:spPr bwMode="auto">
          <a:xfrm>
            <a:off x="1633538" y="38862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6666" name="Oval 42"/>
          <p:cNvSpPr>
            <a:spLocks noChangeArrowheads="1"/>
          </p:cNvSpPr>
          <p:nvPr/>
        </p:nvSpPr>
        <p:spPr bwMode="auto">
          <a:xfrm>
            <a:off x="4462463" y="390048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8" name="Slide Number Placeholder 27"/>
          <p:cNvSpPr>
            <a:spLocks noGrp="1"/>
          </p:cNvSpPr>
          <p:nvPr>
            <p:ph type="sldNum" sz="quarter" idx="12"/>
          </p:nvPr>
        </p:nvSpPr>
        <p:spPr/>
        <p:txBody>
          <a:bodyPr/>
          <a:lstStyle/>
          <a:p>
            <a:fld id="{86CE80BD-4D3B-4FF2-B2A9-D19FBDF22204}" type="slidenum">
              <a:rPr lang="en-US" smtClean="0"/>
              <a:pPr/>
              <a:t>64</a:t>
            </a:fld>
            <a:endParaRPr lang="en-US"/>
          </a:p>
        </p:txBody>
      </p:sp>
      <p:sp>
        <p:nvSpPr>
          <p:cNvPr id="29" name="Footer Placeholder 28"/>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51280" y="381000"/>
            <a:ext cx="8041440" cy="1066800"/>
          </a:xfrm>
        </p:spPr>
        <p:txBody>
          <a:bodyPr>
            <a:normAutofit/>
          </a:bodyPr>
          <a:lstStyle/>
          <a:p>
            <a:r>
              <a:rPr lang="en-US" dirty="0"/>
              <a:t>Monopsony </a:t>
            </a:r>
            <a:r>
              <a:rPr lang="en-US" dirty="0" smtClean="0"/>
              <a:t>Model: Reported Shortages</a:t>
            </a:r>
            <a:endParaRPr lang="en-US" dirty="0"/>
          </a:p>
        </p:txBody>
      </p:sp>
      <p:sp>
        <p:nvSpPr>
          <p:cNvPr id="27651" name="Line 3"/>
          <p:cNvSpPr>
            <a:spLocks noChangeShapeType="1"/>
          </p:cNvSpPr>
          <p:nvPr/>
        </p:nvSpPr>
        <p:spPr bwMode="auto">
          <a:xfrm>
            <a:off x="1460500" y="1860768"/>
            <a:ext cx="0" cy="3657600"/>
          </a:xfrm>
          <a:prstGeom prst="line">
            <a:avLst/>
          </a:prstGeom>
          <a:noFill/>
          <a:ln w="9525">
            <a:solidFill>
              <a:schemeClr val="tx1"/>
            </a:solidFill>
            <a:round/>
            <a:headEnd/>
            <a:tailEnd/>
          </a:ln>
          <a:effectLst/>
        </p:spPr>
        <p:txBody>
          <a:bodyPr/>
          <a:lstStyle/>
          <a:p>
            <a:endParaRPr lang="en-US"/>
          </a:p>
        </p:txBody>
      </p:sp>
      <p:sp>
        <p:nvSpPr>
          <p:cNvPr id="27652" name="Line 4"/>
          <p:cNvSpPr>
            <a:spLocks noChangeShapeType="1"/>
          </p:cNvSpPr>
          <p:nvPr/>
        </p:nvSpPr>
        <p:spPr bwMode="auto">
          <a:xfrm>
            <a:off x="1447800" y="5523131"/>
            <a:ext cx="5562600" cy="0"/>
          </a:xfrm>
          <a:prstGeom prst="line">
            <a:avLst/>
          </a:prstGeom>
          <a:noFill/>
          <a:ln w="9525">
            <a:solidFill>
              <a:schemeClr val="tx1"/>
            </a:solidFill>
            <a:round/>
            <a:headEnd/>
            <a:tailEnd/>
          </a:ln>
          <a:effectLst/>
        </p:spPr>
        <p:txBody>
          <a:bodyPr/>
          <a:lstStyle/>
          <a:p>
            <a:endParaRPr lang="en-US"/>
          </a:p>
        </p:txBody>
      </p:sp>
      <p:sp>
        <p:nvSpPr>
          <p:cNvPr id="27653" name="Line 5"/>
          <p:cNvSpPr>
            <a:spLocks noChangeShapeType="1"/>
          </p:cNvSpPr>
          <p:nvPr/>
        </p:nvSpPr>
        <p:spPr bwMode="auto">
          <a:xfrm>
            <a:off x="1841500" y="2165568"/>
            <a:ext cx="4724400" cy="2895600"/>
          </a:xfrm>
          <a:prstGeom prst="line">
            <a:avLst/>
          </a:prstGeom>
          <a:noFill/>
          <a:ln w="28575">
            <a:solidFill>
              <a:srgbClr val="0000CC"/>
            </a:solidFill>
            <a:round/>
            <a:headEnd/>
            <a:tailEnd/>
          </a:ln>
          <a:effectLst/>
        </p:spPr>
        <p:txBody>
          <a:bodyPr/>
          <a:lstStyle/>
          <a:p>
            <a:endParaRPr lang="en-US"/>
          </a:p>
        </p:txBody>
      </p:sp>
      <p:sp>
        <p:nvSpPr>
          <p:cNvPr id="27654" name="Text Box 6"/>
          <p:cNvSpPr txBox="1">
            <a:spLocks noChangeArrowheads="1"/>
          </p:cNvSpPr>
          <p:nvPr/>
        </p:nvSpPr>
        <p:spPr bwMode="auto">
          <a:xfrm>
            <a:off x="6642100" y="4807168"/>
            <a:ext cx="676275" cy="396875"/>
          </a:xfrm>
          <a:prstGeom prst="rect">
            <a:avLst/>
          </a:prstGeom>
          <a:noFill/>
          <a:ln w="9525">
            <a:noFill/>
            <a:miter lim="800000"/>
            <a:headEnd/>
            <a:tailEnd/>
          </a:ln>
          <a:effectLst/>
        </p:spPr>
        <p:txBody>
          <a:bodyPr wrap="none">
            <a:spAutoFit/>
          </a:bodyPr>
          <a:lstStyle/>
          <a:p>
            <a:r>
              <a:rPr lang="en-US" sz="2000"/>
              <a:t>MRP</a:t>
            </a:r>
          </a:p>
        </p:txBody>
      </p:sp>
      <p:sp>
        <p:nvSpPr>
          <p:cNvPr id="27655" name="Text Box 7"/>
          <p:cNvSpPr txBox="1">
            <a:spLocks noChangeArrowheads="1"/>
          </p:cNvSpPr>
          <p:nvPr/>
        </p:nvSpPr>
        <p:spPr bwMode="auto">
          <a:xfrm>
            <a:off x="838200" y="1560731"/>
            <a:ext cx="785728" cy="400110"/>
          </a:xfrm>
          <a:prstGeom prst="rect">
            <a:avLst/>
          </a:prstGeom>
          <a:noFill/>
          <a:ln w="9525">
            <a:noFill/>
            <a:miter lim="800000"/>
            <a:headEnd/>
            <a:tailEnd/>
          </a:ln>
          <a:effectLst/>
        </p:spPr>
        <p:txBody>
          <a:bodyPr wrap="none">
            <a:spAutoFit/>
          </a:bodyPr>
          <a:lstStyle/>
          <a:p>
            <a:r>
              <a:rPr lang="en-US" sz="2000" dirty="0" smtClean="0"/>
              <a:t>Wage</a:t>
            </a:r>
            <a:endParaRPr lang="en-US" sz="2000" dirty="0"/>
          </a:p>
        </p:txBody>
      </p:sp>
      <p:sp>
        <p:nvSpPr>
          <p:cNvPr id="27656" name="Line 8"/>
          <p:cNvSpPr>
            <a:spLocks noChangeShapeType="1"/>
          </p:cNvSpPr>
          <p:nvPr/>
        </p:nvSpPr>
        <p:spPr bwMode="auto">
          <a:xfrm flipV="1">
            <a:off x="2298700" y="2165568"/>
            <a:ext cx="4267200" cy="2819400"/>
          </a:xfrm>
          <a:prstGeom prst="line">
            <a:avLst/>
          </a:prstGeom>
          <a:noFill/>
          <a:ln w="28575">
            <a:solidFill>
              <a:schemeClr val="tx1"/>
            </a:solidFill>
            <a:round/>
            <a:headEnd/>
            <a:tailEnd/>
          </a:ln>
          <a:effectLst/>
        </p:spPr>
        <p:txBody>
          <a:bodyPr/>
          <a:lstStyle/>
          <a:p>
            <a:endParaRPr lang="en-US"/>
          </a:p>
        </p:txBody>
      </p:sp>
      <p:sp>
        <p:nvSpPr>
          <p:cNvPr id="27657" name="Text Box 9"/>
          <p:cNvSpPr txBox="1">
            <a:spLocks noChangeArrowheads="1"/>
          </p:cNvSpPr>
          <p:nvPr/>
        </p:nvSpPr>
        <p:spPr bwMode="auto">
          <a:xfrm>
            <a:off x="6515022" y="1867118"/>
            <a:ext cx="1309688" cy="701675"/>
          </a:xfrm>
          <a:prstGeom prst="rect">
            <a:avLst/>
          </a:prstGeom>
          <a:noFill/>
          <a:ln w="9525">
            <a:noFill/>
            <a:miter lim="800000"/>
            <a:headEnd/>
            <a:tailEnd/>
          </a:ln>
          <a:effectLst/>
        </p:spPr>
        <p:txBody>
          <a:bodyPr wrap="none">
            <a:spAutoFit/>
          </a:bodyPr>
          <a:lstStyle/>
          <a:p>
            <a:r>
              <a:rPr lang="en-US" sz="2000" dirty="0"/>
              <a:t>Supply of </a:t>
            </a:r>
          </a:p>
          <a:p>
            <a:r>
              <a:rPr lang="en-US" sz="2000" dirty="0"/>
              <a:t>Labor</a:t>
            </a:r>
          </a:p>
        </p:txBody>
      </p:sp>
      <p:sp>
        <p:nvSpPr>
          <p:cNvPr id="27658" name="Text Box 10"/>
          <p:cNvSpPr txBox="1">
            <a:spLocks noChangeArrowheads="1"/>
          </p:cNvSpPr>
          <p:nvPr/>
        </p:nvSpPr>
        <p:spPr bwMode="auto">
          <a:xfrm>
            <a:off x="6553200" y="5523131"/>
            <a:ext cx="1367682" cy="400110"/>
          </a:xfrm>
          <a:prstGeom prst="rect">
            <a:avLst/>
          </a:prstGeom>
          <a:noFill/>
          <a:ln w="9525">
            <a:noFill/>
            <a:miter lim="800000"/>
            <a:headEnd/>
            <a:tailEnd/>
          </a:ln>
          <a:effectLst/>
        </p:spPr>
        <p:txBody>
          <a:bodyPr wrap="none">
            <a:spAutoFit/>
          </a:bodyPr>
          <a:lstStyle/>
          <a:p>
            <a:r>
              <a:rPr lang="en-US" sz="2000" dirty="0"/>
              <a:t>Labor </a:t>
            </a:r>
            <a:r>
              <a:rPr lang="en-US" sz="2000" dirty="0" smtClean="0"/>
              <a:t>(Ns</a:t>
            </a:r>
            <a:r>
              <a:rPr lang="en-US" sz="2000" dirty="0"/>
              <a:t>)</a:t>
            </a:r>
          </a:p>
        </p:txBody>
      </p:sp>
      <p:sp>
        <p:nvSpPr>
          <p:cNvPr id="27659" name="Line 11"/>
          <p:cNvSpPr>
            <a:spLocks noChangeShapeType="1"/>
          </p:cNvSpPr>
          <p:nvPr/>
        </p:nvSpPr>
        <p:spPr bwMode="auto">
          <a:xfrm flipV="1">
            <a:off x="2298700" y="1714718"/>
            <a:ext cx="2286000" cy="2736850"/>
          </a:xfrm>
          <a:prstGeom prst="line">
            <a:avLst/>
          </a:prstGeom>
          <a:noFill/>
          <a:ln w="28575">
            <a:solidFill>
              <a:schemeClr val="accent1"/>
            </a:solidFill>
            <a:round/>
            <a:headEnd/>
            <a:tailEnd/>
          </a:ln>
          <a:effectLst/>
        </p:spPr>
        <p:txBody>
          <a:bodyPr/>
          <a:lstStyle/>
          <a:p>
            <a:endParaRPr lang="en-US"/>
          </a:p>
        </p:txBody>
      </p:sp>
      <p:sp>
        <p:nvSpPr>
          <p:cNvPr id="27660" name="Text Box 12"/>
          <p:cNvSpPr txBox="1">
            <a:spLocks noChangeArrowheads="1"/>
          </p:cNvSpPr>
          <p:nvPr/>
        </p:nvSpPr>
        <p:spPr bwMode="auto">
          <a:xfrm>
            <a:off x="4606925" y="1546719"/>
            <a:ext cx="663575" cy="396875"/>
          </a:xfrm>
          <a:prstGeom prst="rect">
            <a:avLst/>
          </a:prstGeom>
          <a:noFill/>
          <a:ln w="9525">
            <a:noFill/>
            <a:miter lim="800000"/>
            <a:headEnd/>
            <a:tailEnd/>
          </a:ln>
          <a:effectLst/>
        </p:spPr>
        <p:txBody>
          <a:bodyPr wrap="none">
            <a:spAutoFit/>
          </a:bodyPr>
          <a:lstStyle/>
          <a:p>
            <a:r>
              <a:rPr lang="en-US" sz="2000" dirty="0"/>
              <a:t>MFC</a:t>
            </a:r>
          </a:p>
        </p:txBody>
      </p:sp>
      <p:sp>
        <p:nvSpPr>
          <p:cNvPr id="27661" name="Line 13"/>
          <p:cNvSpPr>
            <a:spLocks noChangeShapeType="1"/>
          </p:cNvSpPr>
          <p:nvPr/>
        </p:nvSpPr>
        <p:spPr bwMode="auto">
          <a:xfrm>
            <a:off x="4279900" y="3689568"/>
            <a:ext cx="0" cy="1828800"/>
          </a:xfrm>
          <a:prstGeom prst="line">
            <a:avLst/>
          </a:prstGeom>
          <a:noFill/>
          <a:ln w="9525">
            <a:solidFill>
              <a:schemeClr val="tx1"/>
            </a:solidFill>
            <a:prstDash val="dash"/>
            <a:round/>
            <a:headEnd/>
            <a:tailEnd/>
          </a:ln>
          <a:effectLst/>
        </p:spPr>
        <p:txBody>
          <a:bodyPr/>
          <a:lstStyle/>
          <a:p>
            <a:endParaRPr lang="en-US"/>
          </a:p>
        </p:txBody>
      </p:sp>
      <p:sp>
        <p:nvSpPr>
          <p:cNvPr id="27662" name="Text Box 14"/>
          <p:cNvSpPr txBox="1">
            <a:spLocks noChangeArrowheads="1"/>
          </p:cNvSpPr>
          <p:nvPr/>
        </p:nvSpPr>
        <p:spPr bwMode="auto">
          <a:xfrm>
            <a:off x="4051300" y="5518368"/>
            <a:ext cx="533400" cy="396875"/>
          </a:xfrm>
          <a:prstGeom prst="rect">
            <a:avLst/>
          </a:prstGeom>
          <a:noFill/>
          <a:ln w="9525">
            <a:noFill/>
            <a:miter lim="800000"/>
            <a:headEnd/>
            <a:tailEnd/>
          </a:ln>
          <a:effectLst/>
        </p:spPr>
        <p:txBody>
          <a:bodyPr>
            <a:spAutoFit/>
          </a:bodyPr>
          <a:lstStyle/>
          <a:p>
            <a:r>
              <a:rPr lang="en-US" sz="2000" dirty="0"/>
              <a:t>L</a:t>
            </a:r>
            <a:r>
              <a:rPr lang="en-US" sz="2000" baseline="30000" dirty="0"/>
              <a:t>e</a:t>
            </a:r>
            <a:endParaRPr lang="en-US" sz="2000" dirty="0"/>
          </a:p>
        </p:txBody>
      </p:sp>
      <p:sp>
        <p:nvSpPr>
          <p:cNvPr id="27663" name="Oval 15"/>
          <p:cNvSpPr>
            <a:spLocks noChangeArrowheads="1"/>
          </p:cNvSpPr>
          <p:nvPr/>
        </p:nvSpPr>
        <p:spPr bwMode="auto">
          <a:xfrm>
            <a:off x="4246563" y="363241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64" name="Oval 16"/>
          <p:cNvSpPr>
            <a:spLocks noChangeArrowheads="1"/>
          </p:cNvSpPr>
          <p:nvPr/>
        </p:nvSpPr>
        <p:spPr bwMode="auto">
          <a:xfrm>
            <a:off x="4259510" y="548026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65" name="Line 17"/>
          <p:cNvSpPr>
            <a:spLocks noChangeShapeType="1"/>
          </p:cNvSpPr>
          <p:nvPr/>
        </p:nvSpPr>
        <p:spPr bwMode="auto">
          <a:xfrm>
            <a:off x="3408363" y="3156168"/>
            <a:ext cx="0" cy="2362200"/>
          </a:xfrm>
          <a:prstGeom prst="line">
            <a:avLst/>
          </a:prstGeom>
          <a:noFill/>
          <a:ln w="9525">
            <a:solidFill>
              <a:schemeClr val="tx1"/>
            </a:solidFill>
            <a:prstDash val="dash"/>
            <a:round/>
            <a:headEnd/>
            <a:tailEnd/>
          </a:ln>
          <a:effectLst/>
        </p:spPr>
        <p:txBody>
          <a:bodyPr/>
          <a:lstStyle/>
          <a:p>
            <a:endParaRPr lang="en-US"/>
          </a:p>
        </p:txBody>
      </p:sp>
      <p:sp>
        <p:nvSpPr>
          <p:cNvPr id="27667" name="Text Box 19"/>
          <p:cNvSpPr txBox="1">
            <a:spLocks noChangeArrowheads="1"/>
          </p:cNvSpPr>
          <p:nvPr/>
        </p:nvSpPr>
        <p:spPr bwMode="auto">
          <a:xfrm>
            <a:off x="3273425" y="5524718"/>
            <a:ext cx="449263" cy="396875"/>
          </a:xfrm>
          <a:prstGeom prst="rect">
            <a:avLst/>
          </a:prstGeom>
          <a:noFill/>
          <a:ln w="9525">
            <a:noFill/>
            <a:miter lim="800000"/>
            <a:headEnd/>
            <a:tailEnd/>
          </a:ln>
          <a:effectLst/>
        </p:spPr>
        <p:txBody>
          <a:bodyPr wrap="none">
            <a:spAutoFit/>
          </a:bodyPr>
          <a:lstStyle/>
          <a:p>
            <a:r>
              <a:rPr lang="en-US" sz="2000"/>
              <a:t>L*</a:t>
            </a:r>
          </a:p>
        </p:txBody>
      </p:sp>
      <p:sp>
        <p:nvSpPr>
          <p:cNvPr id="27668" name="Text Box 20"/>
          <p:cNvSpPr txBox="1">
            <a:spLocks noChangeArrowheads="1"/>
          </p:cNvSpPr>
          <p:nvPr/>
        </p:nvSpPr>
        <p:spPr bwMode="auto">
          <a:xfrm>
            <a:off x="911225" y="4000718"/>
            <a:ext cx="511175" cy="396875"/>
          </a:xfrm>
          <a:prstGeom prst="rect">
            <a:avLst/>
          </a:prstGeom>
          <a:noFill/>
          <a:ln w="9525">
            <a:noFill/>
            <a:miter lim="800000"/>
            <a:headEnd/>
            <a:tailEnd/>
          </a:ln>
          <a:effectLst/>
        </p:spPr>
        <p:txBody>
          <a:bodyPr wrap="none">
            <a:spAutoFit/>
          </a:bodyPr>
          <a:lstStyle/>
          <a:p>
            <a:r>
              <a:rPr lang="en-US" sz="2000" dirty="0"/>
              <a:t>w*</a:t>
            </a:r>
          </a:p>
        </p:txBody>
      </p:sp>
      <p:sp>
        <p:nvSpPr>
          <p:cNvPr id="27669" name="Oval 21"/>
          <p:cNvSpPr>
            <a:spLocks noChangeArrowheads="1"/>
          </p:cNvSpPr>
          <p:nvPr/>
        </p:nvSpPr>
        <p:spPr bwMode="auto">
          <a:xfrm>
            <a:off x="1447800" y="4213444"/>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71" name="Oval 23"/>
          <p:cNvSpPr>
            <a:spLocks noChangeArrowheads="1"/>
          </p:cNvSpPr>
          <p:nvPr/>
        </p:nvSpPr>
        <p:spPr bwMode="auto">
          <a:xfrm>
            <a:off x="3365500" y="307996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72" name="Oval 24"/>
          <p:cNvSpPr>
            <a:spLocks noChangeArrowheads="1"/>
          </p:cNvSpPr>
          <p:nvPr/>
        </p:nvSpPr>
        <p:spPr bwMode="auto">
          <a:xfrm>
            <a:off x="3400425" y="5462807"/>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73" name="Line 25"/>
          <p:cNvSpPr>
            <a:spLocks noChangeShapeType="1"/>
          </p:cNvSpPr>
          <p:nvPr/>
        </p:nvSpPr>
        <p:spPr bwMode="auto">
          <a:xfrm flipH="1">
            <a:off x="1470025" y="3665756"/>
            <a:ext cx="2743200" cy="0"/>
          </a:xfrm>
          <a:prstGeom prst="line">
            <a:avLst/>
          </a:prstGeom>
          <a:noFill/>
          <a:ln w="9525">
            <a:solidFill>
              <a:schemeClr val="tx1"/>
            </a:solidFill>
            <a:prstDash val="dash"/>
            <a:round/>
            <a:headEnd/>
            <a:tailEnd/>
          </a:ln>
          <a:effectLst/>
        </p:spPr>
        <p:txBody>
          <a:bodyPr/>
          <a:lstStyle/>
          <a:p>
            <a:endParaRPr lang="en-US"/>
          </a:p>
        </p:txBody>
      </p:sp>
      <p:sp>
        <p:nvSpPr>
          <p:cNvPr id="27674" name="Text Box 26"/>
          <p:cNvSpPr txBox="1">
            <a:spLocks noChangeArrowheads="1"/>
          </p:cNvSpPr>
          <p:nvPr/>
        </p:nvSpPr>
        <p:spPr bwMode="auto">
          <a:xfrm>
            <a:off x="927100" y="3435568"/>
            <a:ext cx="460375" cy="396875"/>
          </a:xfrm>
          <a:prstGeom prst="rect">
            <a:avLst/>
          </a:prstGeom>
          <a:noFill/>
          <a:ln w="9525">
            <a:noFill/>
            <a:miter lim="800000"/>
            <a:headEnd/>
            <a:tailEnd/>
          </a:ln>
          <a:effectLst/>
        </p:spPr>
        <p:txBody>
          <a:bodyPr wrap="none">
            <a:spAutoFit/>
          </a:bodyPr>
          <a:lstStyle/>
          <a:p>
            <a:r>
              <a:rPr lang="en-US" sz="2000"/>
              <a:t>w</a:t>
            </a:r>
            <a:r>
              <a:rPr lang="en-US" sz="2000" baseline="30000"/>
              <a:t>e</a:t>
            </a:r>
            <a:endParaRPr lang="en-US" sz="2000"/>
          </a:p>
        </p:txBody>
      </p:sp>
      <p:sp>
        <p:nvSpPr>
          <p:cNvPr id="27675" name="Oval 27"/>
          <p:cNvSpPr>
            <a:spLocks noChangeArrowheads="1"/>
          </p:cNvSpPr>
          <p:nvPr/>
        </p:nvSpPr>
        <p:spPr bwMode="auto">
          <a:xfrm>
            <a:off x="1452563" y="3618131"/>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76" name="Line 28"/>
          <p:cNvSpPr>
            <a:spLocks noChangeShapeType="1"/>
          </p:cNvSpPr>
          <p:nvPr/>
        </p:nvSpPr>
        <p:spPr bwMode="auto">
          <a:xfrm>
            <a:off x="1447800" y="4227731"/>
            <a:ext cx="3822700" cy="23812"/>
          </a:xfrm>
          <a:prstGeom prst="line">
            <a:avLst/>
          </a:prstGeom>
          <a:noFill/>
          <a:ln w="28575">
            <a:solidFill>
              <a:schemeClr val="folHlink"/>
            </a:solidFill>
            <a:prstDash val="dash"/>
            <a:round/>
            <a:headEnd/>
            <a:tailEnd/>
          </a:ln>
          <a:effectLst/>
        </p:spPr>
        <p:txBody>
          <a:bodyPr/>
          <a:lstStyle/>
          <a:p>
            <a:endParaRPr lang="en-US"/>
          </a:p>
        </p:txBody>
      </p:sp>
      <p:sp>
        <p:nvSpPr>
          <p:cNvPr id="27679" name="Line 31"/>
          <p:cNvSpPr>
            <a:spLocks noChangeShapeType="1"/>
          </p:cNvSpPr>
          <p:nvPr/>
        </p:nvSpPr>
        <p:spPr bwMode="auto">
          <a:xfrm>
            <a:off x="5241925" y="4222968"/>
            <a:ext cx="0" cy="1295400"/>
          </a:xfrm>
          <a:prstGeom prst="line">
            <a:avLst/>
          </a:prstGeom>
          <a:noFill/>
          <a:ln w="9525">
            <a:solidFill>
              <a:schemeClr val="tx1"/>
            </a:solidFill>
            <a:prstDash val="dash"/>
            <a:round/>
            <a:headEnd/>
            <a:tailEnd/>
          </a:ln>
          <a:effectLst/>
        </p:spPr>
        <p:txBody>
          <a:bodyPr/>
          <a:lstStyle/>
          <a:p>
            <a:endParaRPr lang="en-US"/>
          </a:p>
        </p:txBody>
      </p:sp>
      <p:sp>
        <p:nvSpPr>
          <p:cNvPr id="27680" name="Text Box 32"/>
          <p:cNvSpPr txBox="1">
            <a:spLocks noChangeArrowheads="1"/>
          </p:cNvSpPr>
          <p:nvPr/>
        </p:nvSpPr>
        <p:spPr bwMode="auto">
          <a:xfrm>
            <a:off x="5118100" y="5518368"/>
            <a:ext cx="423863" cy="396875"/>
          </a:xfrm>
          <a:prstGeom prst="rect">
            <a:avLst/>
          </a:prstGeom>
          <a:noFill/>
          <a:ln w="9525">
            <a:noFill/>
            <a:miter lim="800000"/>
            <a:headEnd/>
            <a:tailEnd/>
          </a:ln>
          <a:effectLst/>
        </p:spPr>
        <p:txBody>
          <a:bodyPr wrap="none">
            <a:spAutoFit/>
          </a:bodyPr>
          <a:lstStyle/>
          <a:p>
            <a:r>
              <a:rPr lang="en-US" sz="2000"/>
              <a:t>L</a:t>
            </a:r>
            <a:r>
              <a:rPr lang="en-US" sz="2000" baseline="30000"/>
              <a:t>D</a:t>
            </a:r>
            <a:endParaRPr lang="en-US" sz="2000"/>
          </a:p>
        </p:txBody>
      </p:sp>
      <p:sp>
        <p:nvSpPr>
          <p:cNvPr id="27684" name="Oval 36"/>
          <p:cNvSpPr>
            <a:spLocks noChangeArrowheads="1"/>
          </p:cNvSpPr>
          <p:nvPr/>
        </p:nvSpPr>
        <p:spPr bwMode="auto">
          <a:xfrm>
            <a:off x="5238750" y="4227731"/>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85" name="Oval 37"/>
          <p:cNvSpPr>
            <a:spLocks noChangeArrowheads="1"/>
          </p:cNvSpPr>
          <p:nvPr/>
        </p:nvSpPr>
        <p:spPr bwMode="auto">
          <a:xfrm>
            <a:off x="3365500" y="4222968"/>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7686" name="Oval 38"/>
          <p:cNvSpPr>
            <a:spLocks noChangeArrowheads="1"/>
          </p:cNvSpPr>
          <p:nvPr/>
        </p:nvSpPr>
        <p:spPr bwMode="auto">
          <a:xfrm>
            <a:off x="5238750" y="5480269"/>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 name="Rectangle 1"/>
          <p:cNvSpPr/>
          <p:nvPr/>
        </p:nvSpPr>
        <p:spPr>
          <a:xfrm>
            <a:off x="533400" y="5874603"/>
            <a:ext cx="7848600" cy="707886"/>
          </a:xfrm>
          <a:prstGeom prst="rect">
            <a:avLst/>
          </a:prstGeom>
        </p:spPr>
        <p:txBody>
          <a:bodyPr wrap="square">
            <a:spAutoFit/>
          </a:bodyPr>
          <a:lstStyle/>
          <a:p>
            <a:r>
              <a:rPr lang="en-US" sz="2000" dirty="0" smtClean="0">
                <a:solidFill>
                  <a:srgbClr val="0000FF"/>
                </a:solidFill>
              </a:rPr>
              <a:t>There </a:t>
            </a:r>
            <a:r>
              <a:rPr lang="en-US" sz="2000" dirty="0">
                <a:solidFill>
                  <a:srgbClr val="0000FF"/>
                </a:solidFill>
              </a:rPr>
              <a:t>is not enough nurses willing to </a:t>
            </a:r>
            <a:r>
              <a:rPr lang="en-US" sz="2000" dirty="0" smtClean="0">
                <a:solidFill>
                  <a:srgbClr val="0000FF"/>
                </a:solidFill>
              </a:rPr>
              <a:t>at </a:t>
            </a:r>
            <a:r>
              <a:rPr lang="en-US" sz="2000" dirty="0">
                <a:solidFill>
                  <a:srgbClr val="0000FF"/>
                </a:solidFill>
              </a:rPr>
              <a:t>the </a:t>
            </a:r>
            <a:r>
              <a:rPr lang="en-US" sz="2000" dirty="0">
                <a:solidFill>
                  <a:srgbClr val="FF0000"/>
                </a:solidFill>
              </a:rPr>
              <a:t>low wage rate </a:t>
            </a:r>
            <a:r>
              <a:rPr lang="en-US" sz="2000" dirty="0" smtClean="0">
                <a:solidFill>
                  <a:srgbClr val="FF0000"/>
                </a:solidFill>
              </a:rPr>
              <a:t>that  </a:t>
            </a:r>
            <a:r>
              <a:rPr lang="en-US" sz="2000" dirty="0" err="1">
                <a:solidFill>
                  <a:srgbClr val="FF0000"/>
                </a:solidFill>
              </a:rPr>
              <a:t>monopsonist</a:t>
            </a:r>
            <a:r>
              <a:rPr lang="en-US" sz="2000" dirty="0">
                <a:solidFill>
                  <a:srgbClr val="FF0000"/>
                </a:solidFill>
              </a:rPr>
              <a:t> hospitals are willing to </a:t>
            </a:r>
            <a:r>
              <a:rPr lang="en-US" sz="2000" dirty="0" smtClean="0">
                <a:solidFill>
                  <a:srgbClr val="FF0000"/>
                </a:solidFill>
              </a:rPr>
              <a:t>pay</a:t>
            </a:r>
            <a:r>
              <a:rPr lang="en-US" sz="2000" dirty="0" smtClean="0">
                <a:solidFill>
                  <a:srgbClr val="0000FF"/>
                </a:solidFill>
              </a:rPr>
              <a:t>.</a:t>
            </a:r>
            <a:endParaRPr lang="en-US" sz="2000" dirty="0">
              <a:solidFill>
                <a:srgbClr val="0000FF"/>
              </a:solidFill>
            </a:endParaRPr>
          </a:p>
        </p:txBody>
      </p:sp>
      <p:sp>
        <p:nvSpPr>
          <p:cNvPr id="36" name="Slide Number Placeholder 35"/>
          <p:cNvSpPr>
            <a:spLocks noGrp="1"/>
          </p:cNvSpPr>
          <p:nvPr>
            <p:ph type="sldNum" sz="quarter" idx="12"/>
          </p:nvPr>
        </p:nvSpPr>
        <p:spPr/>
        <p:txBody>
          <a:bodyPr/>
          <a:lstStyle/>
          <a:p>
            <a:fld id="{86CE80BD-4D3B-4FF2-B2A9-D19FBDF22204}" type="slidenum">
              <a:rPr lang="en-US" smtClean="0"/>
              <a:pPr/>
              <a:t>65</a:t>
            </a:fld>
            <a:endParaRPr lang="en-US"/>
          </a:p>
        </p:txBody>
      </p:sp>
      <p:sp>
        <p:nvSpPr>
          <p:cNvPr id="38" name="Footer Placeholder 37"/>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6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68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68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766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67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7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68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766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67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768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7" grpId="0"/>
      <p:bldP spid="27668" grpId="0"/>
      <p:bldP spid="27669" grpId="0" animBg="1"/>
      <p:bldP spid="27672" grpId="0" animBg="1"/>
      <p:bldP spid="27676" grpId="0" animBg="1"/>
      <p:bldP spid="27679" grpId="0" animBg="1"/>
      <p:bldP spid="27680" grpId="0"/>
      <p:bldP spid="27684" grpId="0" animBg="1"/>
      <p:bldP spid="27685" grpId="0" animBg="1"/>
      <p:bldP spid="27686" grpId="0" animBg="1"/>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551280" y="233726"/>
            <a:ext cx="8041440" cy="1442674"/>
          </a:xfrm>
        </p:spPr>
        <p:txBody>
          <a:bodyPr/>
          <a:lstStyle/>
          <a:p>
            <a:pPr eaLnBrk="1" hangingPunct="1"/>
            <a:r>
              <a:rPr lang="en-US" sz="4400" dirty="0" smtClean="0"/>
              <a:t>IV. Licensure and Monopoly Rent</a:t>
            </a:r>
          </a:p>
        </p:txBody>
      </p:sp>
      <p:sp>
        <p:nvSpPr>
          <p:cNvPr id="53251" name="Content Placeholder 2"/>
          <p:cNvSpPr>
            <a:spLocks noGrp="1"/>
          </p:cNvSpPr>
          <p:nvPr>
            <p:ph idx="1"/>
          </p:nvPr>
        </p:nvSpPr>
        <p:spPr>
          <a:xfrm>
            <a:off x="838200" y="1524000"/>
            <a:ext cx="7696200" cy="4648200"/>
          </a:xfrm>
        </p:spPr>
        <p:txBody>
          <a:bodyPr>
            <a:normAutofit/>
          </a:bodyPr>
          <a:lstStyle/>
          <a:p>
            <a:pPr eaLnBrk="1" hangingPunct="1"/>
            <a:r>
              <a:rPr lang="en-US" dirty="0" smtClean="0">
                <a:solidFill>
                  <a:schemeClr val="tx1"/>
                </a:solidFill>
              </a:rPr>
              <a:t>Controversies on the role of health professional licensure:</a:t>
            </a:r>
          </a:p>
          <a:p>
            <a:pPr lvl="1"/>
            <a:r>
              <a:rPr lang="en-US" sz="2200" dirty="0" smtClean="0">
                <a:solidFill>
                  <a:srgbClr val="FF0000"/>
                </a:solidFill>
              </a:rPr>
              <a:t>Self-interest </a:t>
            </a:r>
            <a:r>
              <a:rPr lang="en-US" sz="2200" dirty="0" smtClean="0">
                <a:solidFill>
                  <a:schemeClr val="tx1"/>
                </a:solidFill>
              </a:rPr>
              <a:t>theory: Organized </a:t>
            </a:r>
            <a:r>
              <a:rPr lang="en-US" sz="2200" dirty="0">
                <a:solidFill>
                  <a:schemeClr val="tx1"/>
                </a:solidFill>
              </a:rPr>
              <a:t>medicine has used control of licensure for self-interest by </a:t>
            </a:r>
            <a:r>
              <a:rPr lang="en-US" sz="2200" dirty="0">
                <a:solidFill>
                  <a:srgbClr val="0000FF"/>
                </a:solidFill>
              </a:rPr>
              <a:t>limiting entry</a:t>
            </a:r>
            <a:r>
              <a:rPr lang="en-US" sz="2200" dirty="0">
                <a:solidFill>
                  <a:schemeClr val="tx1"/>
                </a:solidFill>
              </a:rPr>
              <a:t>.</a:t>
            </a:r>
          </a:p>
          <a:p>
            <a:pPr lvl="1"/>
            <a:r>
              <a:rPr lang="en-US" sz="2200" dirty="0" smtClean="0">
                <a:solidFill>
                  <a:srgbClr val="FF0000"/>
                </a:solidFill>
              </a:rPr>
              <a:t>Public-interest </a:t>
            </a:r>
            <a:r>
              <a:rPr lang="en-US" sz="2200" dirty="0" smtClean="0">
                <a:solidFill>
                  <a:schemeClr val="tx1"/>
                </a:solidFill>
              </a:rPr>
              <a:t>theory: Regulatory </a:t>
            </a:r>
            <a:r>
              <a:rPr lang="en-US" sz="2200" dirty="0">
                <a:solidFill>
                  <a:schemeClr val="tx1"/>
                </a:solidFill>
              </a:rPr>
              <a:t>measures, such as </a:t>
            </a:r>
            <a:r>
              <a:rPr lang="en-US" sz="2200" dirty="0" smtClean="0">
                <a:solidFill>
                  <a:schemeClr val="tx1"/>
                </a:solidFill>
              </a:rPr>
              <a:t>licensure, are demanded </a:t>
            </a:r>
            <a:r>
              <a:rPr lang="en-US" sz="2200" dirty="0">
                <a:solidFill>
                  <a:schemeClr val="tx1"/>
                </a:solidFill>
              </a:rPr>
              <a:t>as </a:t>
            </a:r>
            <a:r>
              <a:rPr lang="en-US" sz="2200" dirty="0" smtClean="0">
                <a:solidFill>
                  <a:schemeClr val="tx1"/>
                </a:solidFill>
              </a:rPr>
              <a:t>a result of </a:t>
            </a:r>
            <a:r>
              <a:rPr lang="en-US" sz="2200" dirty="0">
                <a:solidFill>
                  <a:schemeClr val="tx1"/>
                </a:solidFill>
              </a:rPr>
              <a:t>the </a:t>
            </a:r>
            <a:r>
              <a:rPr lang="en-US" sz="2200" dirty="0">
                <a:solidFill>
                  <a:srgbClr val="0000FF"/>
                </a:solidFill>
              </a:rPr>
              <a:t>limited information patients have about quality</a:t>
            </a:r>
            <a:r>
              <a:rPr lang="en-US" sz="2200" dirty="0">
                <a:solidFill>
                  <a:schemeClr val="tx1"/>
                </a:solidFill>
              </a:rPr>
              <a:t> and the relatively high </a:t>
            </a:r>
            <a:r>
              <a:rPr lang="en-US" sz="2200" dirty="0" smtClean="0">
                <a:solidFill>
                  <a:schemeClr val="tx1"/>
                </a:solidFill>
              </a:rPr>
              <a:t>costs </a:t>
            </a:r>
            <a:r>
              <a:rPr lang="en-US" sz="2200" dirty="0">
                <a:solidFill>
                  <a:schemeClr val="tx1"/>
                </a:solidFill>
              </a:rPr>
              <a:t>of obtaining </a:t>
            </a:r>
            <a:r>
              <a:rPr lang="en-US" sz="2200" dirty="0" smtClean="0">
                <a:solidFill>
                  <a:schemeClr val="tx1"/>
                </a:solidFill>
              </a:rPr>
              <a:t>information</a:t>
            </a:r>
            <a:r>
              <a:rPr lang="en-US" dirty="0" smtClean="0">
                <a:solidFill>
                  <a:schemeClr val="tx1"/>
                </a:solidFill>
              </a:rPr>
              <a:t>.</a:t>
            </a:r>
          </a:p>
          <a:p>
            <a:r>
              <a:rPr lang="en-US" dirty="0" smtClean="0">
                <a:solidFill>
                  <a:schemeClr val="tx1"/>
                </a:solidFill>
              </a:rPr>
              <a:t>Some economists argue that licensure and professional control over medical education creates “</a:t>
            </a:r>
            <a:r>
              <a:rPr lang="en-US" dirty="0" smtClean="0">
                <a:solidFill>
                  <a:srgbClr val="0000FF"/>
                </a:solidFill>
              </a:rPr>
              <a:t>economic rents</a:t>
            </a:r>
            <a:r>
              <a:rPr lang="en-US" dirty="0" smtClean="0">
                <a:solidFill>
                  <a:schemeClr val="tx1"/>
                </a:solidFill>
              </a:rPr>
              <a:t>” for physicians.</a:t>
            </a:r>
          </a:p>
          <a:p>
            <a:pPr lvl="1"/>
            <a:r>
              <a:rPr lang="en-US" sz="2400" dirty="0" smtClean="0">
                <a:solidFill>
                  <a:schemeClr val="tx1"/>
                </a:solidFill>
              </a:rPr>
              <a:t>Payment to factors over and above those necessary to induce them to provide their services.</a:t>
            </a:r>
          </a:p>
        </p:txBody>
      </p:sp>
      <p:sp>
        <p:nvSpPr>
          <p:cNvPr id="4" name="Slide Number Placeholder 3"/>
          <p:cNvSpPr>
            <a:spLocks noGrp="1"/>
          </p:cNvSpPr>
          <p:nvPr>
            <p:ph type="sldNum" sz="quarter" idx="12"/>
          </p:nvPr>
        </p:nvSpPr>
        <p:spPr/>
        <p:txBody>
          <a:bodyPr/>
          <a:lstStyle/>
          <a:p>
            <a:fld id="{86CE80BD-4D3B-4FF2-B2A9-D19FBDF22204}" type="slidenum">
              <a:rPr lang="en-US" smtClean="0"/>
              <a:pPr/>
              <a:t>66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32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3251">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325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sz="4400" dirty="0" smtClean="0">
                <a:solidFill>
                  <a:schemeClr val="tx1"/>
                </a:solidFill>
                <a:ea typeface="ヒラギノ角ゴ Pro W3" pitchFamily="-65" charset="-128"/>
              </a:rPr>
              <a:t>Pharmaceutical Industry</a:t>
            </a:r>
            <a:endParaRPr lang="en-US" sz="4000" dirty="0">
              <a:solidFill>
                <a:schemeClr val="tx1"/>
              </a:solidFill>
            </a:endParaRPr>
          </a:p>
        </p:txBody>
      </p:sp>
      <p:sp>
        <p:nvSpPr>
          <p:cNvPr id="6" name="Text Placeholder 5"/>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
        <p:nvSpPr>
          <p:cNvPr id="4" name="Slide Number Placeholder 3"/>
          <p:cNvSpPr>
            <a:spLocks noGrp="1"/>
          </p:cNvSpPr>
          <p:nvPr>
            <p:ph type="sldNum" sz="quarter" idx="12"/>
          </p:nvPr>
        </p:nvSpPr>
        <p:spPr/>
        <p:txBody>
          <a:bodyPr/>
          <a:lstStyle/>
          <a:p>
            <a:fld id="{86CE80BD-4D3B-4FF2-B2A9-D19FBDF22204}" type="slidenum">
              <a:rPr lang="en-US" smtClean="0"/>
              <a:pPr/>
              <a:t>67</a:t>
            </a:fld>
            <a:endParaRPr lang="en-US"/>
          </a:p>
        </p:txBody>
      </p:sp>
    </p:spTree>
    <p:extLst>
      <p:ext uri="{BB962C8B-B14F-4D97-AF65-F5344CB8AC3E}">
        <p14:creationId xmlns:p14="http://schemas.microsoft.com/office/powerpoint/2010/main" val="273894338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152400"/>
            <a:ext cx="8041440" cy="1392237"/>
          </a:xfrm>
        </p:spPr>
        <p:txBody>
          <a:bodyPr/>
          <a:lstStyle/>
          <a:p>
            <a:r>
              <a:rPr lang="en-US" dirty="0" smtClean="0">
                <a:solidFill>
                  <a:schemeClr val="tx1"/>
                </a:solidFill>
              </a:rPr>
              <a:t>Topics</a:t>
            </a:r>
            <a:endParaRPr lang="en-US" dirty="0">
              <a:solidFill>
                <a:schemeClr val="tx1"/>
              </a:solidFill>
            </a:endParaRPr>
          </a:p>
        </p:txBody>
      </p:sp>
      <p:sp>
        <p:nvSpPr>
          <p:cNvPr id="3" name="Content Placeholder 2"/>
          <p:cNvSpPr>
            <a:spLocks noGrp="1"/>
          </p:cNvSpPr>
          <p:nvPr>
            <p:ph idx="1"/>
          </p:nvPr>
        </p:nvSpPr>
        <p:spPr>
          <a:xfrm>
            <a:off x="838200" y="1447800"/>
            <a:ext cx="7467600" cy="4648200"/>
          </a:xfrm>
        </p:spPr>
        <p:txBody>
          <a:bodyPr>
            <a:noAutofit/>
          </a:bodyPr>
          <a:lstStyle/>
          <a:p>
            <a:r>
              <a:rPr lang="en-US" dirty="0" smtClean="0">
                <a:solidFill>
                  <a:schemeClr val="tx1"/>
                </a:solidFill>
              </a:rPr>
              <a:t>The Production of Health and Substitutability</a:t>
            </a:r>
          </a:p>
          <a:p>
            <a:r>
              <a:rPr lang="en-US" dirty="0" smtClean="0"/>
              <a:t>Structure and Regulations in Pharmaceutical Industry</a:t>
            </a:r>
            <a:endParaRPr lang="en-US" dirty="0" smtClean="0">
              <a:solidFill>
                <a:schemeClr val="tx1"/>
              </a:solidFill>
            </a:endParaRPr>
          </a:p>
          <a:p>
            <a:r>
              <a:rPr lang="en-US" dirty="0" smtClean="0">
                <a:solidFill>
                  <a:schemeClr val="tx1"/>
                </a:solidFill>
              </a:rPr>
              <a:t>Drug Pricing and Profits</a:t>
            </a:r>
          </a:p>
          <a:p>
            <a:pPr lvl="1"/>
            <a:r>
              <a:rPr lang="en-US" dirty="0" smtClean="0">
                <a:solidFill>
                  <a:schemeClr val="tx1"/>
                </a:solidFill>
              </a:rPr>
              <a:t>Monopoly pricing </a:t>
            </a:r>
          </a:p>
          <a:p>
            <a:pPr lvl="1"/>
            <a:r>
              <a:rPr lang="en-US" dirty="0" smtClean="0">
                <a:solidFill>
                  <a:schemeClr val="tx1"/>
                </a:solidFill>
              </a:rPr>
              <a:t>Price discrimination</a:t>
            </a:r>
          </a:p>
          <a:p>
            <a:r>
              <a:rPr lang="en-US" dirty="0" smtClean="0">
                <a:solidFill>
                  <a:schemeClr val="tx1"/>
                </a:solidFill>
              </a:rPr>
              <a:t>R&amp;D and Innovation</a:t>
            </a:r>
          </a:p>
          <a:p>
            <a:r>
              <a:rPr lang="en-US" dirty="0" smtClean="0">
                <a:solidFill>
                  <a:schemeClr val="tx1"/>
                </a:solidFill>
              </a:rPr>
              <a:t>Cost Containment</a:t>
            </a:r>
          </a:p>
        </p:txBody>
      </p:sp>
      <p:sp>
        <p:nvSpPr>
          <p:cNvPr id="4" name="Slide Number Placeholder 3"/>
          <p:cNvSpPr>
            <a:spLocks noGrp="1"/>
          </p:cNvSpPr>
          <p:nvPr>
            <p:ph type="sldNum" sz="quarter" idx="12"/>
          </p:nvPr>
        </p:nvSpPr>
        <p:spPr/>
        <p:txBody>
          <a:bodyPr/>
          <a:lstStyle/>
          <a:p>
            <a:fld id="{86CE80BD-4D3B-4FF2-B2A9-D19FBDF22204}" type="slidenum">
              <a:rPr lang="en-US" smtClean="0"/>
              <a:pPr/>
              <a:t>68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533400" y="228600"/>
            <a:ext cx="8041440" cy="1295400"/>
          </a:xfrm>
        </p:spPr>
        <p:txBody>
          <a:bodyPr/>
          <a:lstStyle/>
          <a:p>
            <a:pPr eaLnBrk="1" hangingPunct="1"/>
            <a:r>
              <a:rPr lang="en-US" dirty="0" smtClean="0">
                <a:solidFill>
                  <a:schemeClr val="tx1"/>
                </a:solidFill>
              </a:rPr>
              <a:t>Overview</a:t>
            </a:r>
          </a:p>
        </p:txBody>
      </p:sp>
      <p:sp>
        <p:nvSpPr>
          <p:cNvPr id="17411" name="Content Placeholder 2"/>
          <p:cNvSpPr>
            <a:spLocks noGrp="1"/>
          </p:cNvSpPr>
          <p:nvPr>
            <p:ph idx="1"/>
          </p:nvPr>
        </p:nvSpPr>
        <p:spPr>
          <a:xfrm>
            <a:off x="838200" y="1600200"/>
            <a:ext cx="7467600" cy="4724400"/>
          </a:xfrm>
        </p:spPr>
        <p:txBody>
          <a:bodyPr>
            <a:normAutofit/>
          </a:bodyPr>
          <a:lstStyle/>
          <a:p>
            <a:pPr eaLnBrk="1" hangingPunct="1">
              <a:spcBef>
                <a:spcPts val="1200"/>
              </a:spcBef>
            </a:pPr>
            <a:r>
              <a:rPr lang="en-US" sz="2400" dirty="0" smtClean="0">
                <a:solidFill>
                  <a:schemeClr val="tx1"/>
                </a:solidFill>
              </a:rPr>
              <a:t>Types of drugs:</a:t>
            </a:r>
          </a:p>
          <a:p>
            <a:pPr lvl="1">
              <a:spcBef>
                <a:spcPts val="600"/>
              </a:spcBef>
            </a:pPr>
            <a:r>
              <a:rPr lang="en-US" sz="2400" dirty="0" smtClean="0">
                <a:solidFill>
                  <a:srgbClr val="0000CC"/>
                </a:solidFill>
              </a:rPr>
              <a:t>Over-the-counter</a:t>
            </a:r>
            <a:r>
              <a:rPr lang="en-US" sz="2400" dirty="0" smtClean="0">
                <a:solidFill>
                  <a:schemeClr val="tx1"/>
                </a:solidFill>
              </a:rPr>
              <a:t> (OTC) drugs vs. </a:t>
            </a:r>
            <a:r>
              <a:rPr lang="en-US" sz="2400" dirty="0" smtClean="0">
                <a:solidFill>
                  <a:srgbClr val="0000CC"/>
                </a:solidFill>
              </a:rPr>
              <a:t>prescription</a:t>
            </a:r>
            <a:r>
              <a:rPr lang="en-US" sz="2400" dirty="0" smtClean="0">
                <a:solidFill>
                  <a:schemeClr val="tx1"/>
                </a:solidFill>
              </a:rPr>
              <a:t> drugs</a:t>
            </a:r>
          </a:p>
          <a:p>
            <a:pPr lvl="1">
              <a:spcBef>
                <a:spcPts val="600"/>
              </a:spcBef>
            </a:pPr>
            <a:r>
              <a:rPr lang="en-US" sz="2400" dirty="0" smtClean="0">
                <a:solidFill>
                  <a:srgbClr val="0000CC"/>
                </a:solidFill>
              </a:rPr>
              <a:t>Original</a:t>
            </a:r>
            <a:r>
              <a:rPr lang="en-US" sz="2400" dirty="0" smtClean="0">
                <a:solidFill>
                  <a:schemeClr val="tx1"/>
                </a:solidFill>
              </a:rPr>
              <a:t> drugs vs. </a:t>
            </a:r>
            <a:r>
              <a:rPr lang="en-US" sz="2400" dirty="0" smtClean="0">
                <a:solidFill>
                  <a:srgbClr val="0000CC"/>
                </a:solidFill>
              </a:rPr>
              <a:t>generic</a:t>
            </a:r>
            <a:r>
              <a:rPr lang="en-US" sz="2400" dirty="0" smtClean="0">
                <a:solidFill>
                  <a:schemeClr val="tx1"/>
                </a:solidFill>
              </a:rPr>
              <a:t> drugs</a:t>
            </a:r>
          </a:p>
          <a:p>
            <a:pPr eaLnBrk="1" hangingPunct="1">
              <a:spcBef>
                <a:spcPts val="1200"/>
              </a:spcBef>
            </a:pPr>
            <a:r>
              <a:rPr lang="en-US" dirty="0" smtClean="0">
                <a:solidFill>
                  <a:schemeClr val="tx1"/>
                </a:solidFill>
              </a:rPr>
              <a:t>Main characteristics of the pharmaceutical industry:</a:t>
            </a:r>
          </a:p>
          <a:p>
            <a:pPr lvl="1">
              <a:spcBef>
                <a:spcPts val="600"/>
              </a:spcBef>
            </a:pPr>
            <a:r>
              <a:rPr lang="en-US" sz="2400" dirty="0" smtClean="0">
                <a:solidFill>
                  <a:schemeClr val="tx1"/>
                </a:solidFill>
              </a:rPr>
              <a:t>Significant </a:t>
            </a:r>
            <a:r>
              <a:rPr lang="en-US" sz="2400" dirty="0" smtClean="0">
                <a:solidFill>
                  <a:srgbClr val="0000CC"/>
                </a:solidFill>
              </a:rPr>
              <a:t>barriers to entry </a:t>
            </a:r>
            <a:r>
              <a:rPr lang="en-US" sz="2400" dirty="0" smtClean="0">
                <a:solidFill>
                  <a:schemeClr val="tx1"/>
                </a:solidFill>
              </a:rPr>
              <a:t>and </a:t>
            </a:r>
            <a:r>
              <a:rPr lang="en-US" sz="2400" dirty="0" smtClean="0">
                <a:solidFill>
                  <a:srgbClr val="0000CC"/>
                </a:solidFill>
              </a:rPr>
              <a:t>regulations</a:t>
            </a:r>
          </a:p>
          <a:p>
            <a:pPr lvl="1">
              <a:spcBef>
                <a:spcPts val="600"/>
              </a:spcBef>
            </a:pPr>
            <a:r>
              <a:rPr lang="en-US" sz="2400" dirty="0" smtClean="0">
                <a:solidFill>
                  <a:schemeClr val="tx1"/>
                </a:solidFill>
              </a:rPr>
              <a:t>Substantial opportunities for </a:t>
            </a:r>
            <a:r>
              <a:rPr lang="en-US" sz="2400" dirty="0" smtClean="0">
                <a:solidFill>
                  <a:srgbClr val="0000CC"/>
                </a:solidFill>
              </a:rPr>
              <a:t>price discrimination</a:t>
            </a:r>
          </a:p>
          <a:p>
            <a:pPr lvl="1">
              <a:spcBef>
                <a:spcPts val="600"/>
              </a:spcBef>
            </a:pPr>
            <a:r>
              <a:rPr lang="en-US" sz="2400" dirty="0" smtClean="0">
                <a:solidFill>
                  <a:srgbClr val="0000CC"/>
                </a:solidFill>
              </a:rPr>
              <a:t>Higher-than-normal profits</a:t>
            </a:r>
            <a:r>
              <a:rPr lang="en-US" sz="2400" dirty="0" smtClean="0">
                <a:solidFill>
                  <a:schemeClr val="tx1"/>
                </a:solidFill>
              </a:rPr>
              <a:t> for pharmaceutical firms</a:t>
            </a:r>
          </a:p>
          <a:p>
            <a:pPr lvl="1">
              <a:spcBef>
                <a:spcPts val="600"/>
              </a:spcBef>
            </a:pPr>
            <a:r>
              <a:rPr lang="en-US" sz="2400" dirty="0" smtClean="0">
                <a:solidFill>
                  <a:schemeClr val="tx1"/>
                </a:solidFill>
              </a:rPr>
              <a:t>Large </a:t>
            </a:r>
            <a:r>
              <a:rPr lang="en-US" sz="2400" dirty="0" smtClean="0">
                <a:solidFill>
                  <a:srgbClr val="0000CC"/>
                </a:solidFill>
              </a:rPr>
              <a:t>research and development spending</a:t>
            </a:r>
          </a:p>
          <a:p>
            <a:pPr lvl="1">
              <a:spcBef>
                <a:spcPts val="600"/>
              </a:spcBef>
            </a:pPr>
            <a:r>
              <a:rPr lang="en-US" sz="2400" dirty="0" smtClean="0">
                <a:solidFill>
                  <a:schemeClr val="tx1"/>
                </a:solidFill>
              </a:rPr>
              <a:t>Large spending on drugs requires ‘</a:t>
            </a:r>
            <a:r>
              <a:rPr lang="en-US" sz="2400" dirty="0" smtClean="0">
                <a:solidFill>
                  <a:srgbClr val="0000CC"/>
                </a:solidFill>
              </a:rPr>
              <a:t>cost containment</a:t>
            </a:r>
            <a:r>
              <a:rPr lang="en-US" sz="2400" dirty="0" smtClean="0">
                <a:solidFill>
                  <a:schemeClr val="tx1"/>
                </a:solidFill>
              </a:rPr>
              <a:t>’ strategies</a:t>
            </a:r>
          </a:p>
        </p:txBody>
      </p:sp>
      <p:sp>
        <p:nvSpPr>
          <p:cNvPr id="4" name="Slide Number Placeholder 3"/>
          <p:cNvSpPr>
            <a:spLocks noGrp="1"/>
          </p:cNvSpPr>
          <p:nvPr>
            <p:ph type="sldNum" sz="quarter" idx="12"/>
          </p:nvPr>
        </p:nvSpPr>
        <p:spPr/>
        <p:txBody>
          <a:bodyPr/>
          <a:lstStyle/>
          <a:p>
            <a:fld id="{86CE80BD-4D3B-4FF2-B2A9-D19FBDF22204}" type="slidenum">
              <a:rPr lang="en-US" smtClean="0"/>
              <a:pPr/>
              <a:t>69</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741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7411">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7411">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741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381000" y="457200"/>
            <a:ext cx="8610600" cy="1143000"/>
          </a:xfrm>
        </p:spPr>
        <p:txBody>
          <a:bodyPr>
            <a:normAutofit/>
          </a:bodyPr>
          <a:lstStyle/>
          <a:p>
            <a:pPr eaLnBrk="1" hangingPunct="1"/>
            <a:r>
              <a:rPr lang="en-US" sz="3600" dirty="0" smtClean="0">
                <a:solidFill>
                  <a:schemeClr val="tx1"/>
                </a:solidFill>
              </a:rPr>
              <a:t>I. The Production of Health and Substitutability</a:t>
            </a:r>
          </a:p>
        </p:txBody>
      </p:sp>
      <p:sp>
        <p:nvSpPr>
          <p:cNvPr id="25603" name="Content Placeholder 2"/>
          <p:cNvSpPr>
            <a:spLocks noGrp="1"/>
          </p:cNvSpPr>
          <p:nvPr>
            <p:ph idx="1"/>
          </p:nvPr>
        </p:nvSpPr>
        <p:spPr>
          <a:xfrm>
            <a:off x="609600" y="1676400"/>
            <a:ext cx="7924800" cy="4876800"/>
          </a:xfrm>
        </p:spPr>
        <p:txBody>
          <a:bodyPr>
            <a:noAutofit/>
          </a:bodyPr>
          <a:lstStyle/>
          <a:p>
            <a:pPr eaLnBrk="1" hangingPunct="1"/>
            <a:r>
              <a:rPr lang="en-US" dirty="0" smtClean="0">
                <a:solidFill>
                  <a:schemeClr val="tx1"/>
                </a:solidFill>
              </a:rPr>
              <a:t>Consider the following health production function:</a:t>
            </a:r>
          </a:p>
          <a:p>
            <a:pPr eaLnBrk="1" hangingPunct="1">
              <a:buFontTx/>
              <a:buNone/>
            </a:pPr>
            <a:r>
              <a:rPr lang="en-US" dirty="0" smtClean="0">
                <a:solidFill>
                  <a:schemeClr val="tx1"/>
                </a:solidFill>
              </a:rPr>
              <a:t>				</a:t>
            </a:r>
            <a:r>
              <a:rPr lang="en-US" dirty="0" smtClean="0">
                <a:solidFill>
                  <a:srgbClr val="0000CC"/>
                </a:solidFill>
              </a:rPr>
              <a:t>HS = f(D,M)</a:t>
            </a:r>
          </a:p>
          <a:p>
            <a:pPr eaLnBrk="1" hangingPunct="1">
              <a:spcBef>
                <a:spcPts val="600"/>
              </a:spcBef>
              <a:buFontTx/>
              <a:buNone/>
            </a:pPr>
            <a:r>
              <a:rPr lang="en-US" dirty="0" smtClean="0">
                <a:solidFill>
                  <a:schemeClr val="tx1"/>
                </a:solidFill>
              </a:rPr>
              <a:t>	</a:t>
            </a:r>
            <a:r>
              <a:rPr lang="en-US" sz="2200" dirty="0" smtClean="0">
                <a:solidFill>
                  <a:schemeClr val="tx1"/>
                </a:solidFill>
              </a:rPr>
              <a:t>where HS is health status, D is drugs and M is other health inputs.</a:t>
            </a:r>
          </a:p>
          <a:p>
            <a:pPr>
              <a:spcBef>
                <a:spcPts val="1200"/>
              </a:spcBef>
              <a:defRPr/>
            </a:pPr>
            <a:r>
              <a:rPr lang="en-US" dirty="0" smtClean="0">
                <a:solidFill>
                  <a:schemeClr val="tx1"/>
                </a:solidFill>
              </a:rPr>
              <a:t>Three possibilities of the </a:t>
            </a:r>
            <a:r>
              <a:rPr lang="en-US" dirty="0" smtClean="0">
                <a:solidFill>
                  <a:srgbClr val="0000CC"/>
                </a:solidFill>
              </a:rPr>
              <a:t>relationship between drugs and other medical inputs</a:t>
            </a:r>
            <a:r>
              <a:rPr lang="en-US" dirty="0" smtClean="0">
                <a:solidFill>
                  <a:schemeClr val="tx1"/>
                </a:solidFill>
              </a:rPr>
              <a:t>:</a:t>
            </a:r>
          </a:p>
          <a:p>
            <a:pPr lvl="1">
              <a:spcBef>
                <a:spcPts val="600"/>
              </a:spcBef>
              <a:buFont typeface="Wingdings" pitchFamily="2" charset="2"/>
              <a:buChar char="Ø"/>
              <a:defRPr/>
            </a:pPr>
            <a:r>
              <a:rPr lang="en-US" sz="2400" dirty="0" smtClean="0">
                <a:solidFill>
                  <a:schemeClr val="tx1"/>
                </a:solidFill>
              </a:rPr>
              <a:t>They may have to be </a:t>
            </a:r>
            <a:r>
              <a:rPr lang="en-US" sz="2400" dirty="0" smtClean="0">
                <a:solidFill>
                  <a:srgbClr val="0000CC"/>
                </a:solidFill>
              </a:rPr>
              <a:t>used in fixed proportions</a:t>
            </a:r>
            <a:r>
              <a:rPr lang="en-US" sz="2400" dirty="0" smtClean="0">
                <a:solidFill>
                  <a:schemeClr val="tx1"/>
                </a:solidFill>
              </a:rPr>
              <a:t>.</a:t>
            </a:r>
          </a:p>
          <a:p>
            <a:pPr lvl="1">
              <a:spcBef>
                <a:spcPts val="600"/>
              </a:spcBef>
              <a:buFont typeface="Wingdings" pitchFamily="2" charset="2"/>
              <a:buChar char="Ø"/>
              <a:defRPr/>
            </a:pPr>
            <a:r>
              <a:rPr lang="en-US" sz="2400" dirty="0" smtClean="0">
                <a:solidFill>
                  <a:schemeClr val="tx1"/>
                </a:solidFill>
              </a:rPr>
              <a:t>They may be </a:t>
            </a:r>
            <a:r>
              <a:rPr lang="en-US" sz="2400" dirty="0" smtClean="0">
                <a:solidFill>
                  <a:srgbClr val="0000CC"/>
                </a:solidFill>
              </a:rPr>
              <a:t>perfect substitutes </a:t>
            </a:r>
            <a:r>
              <a:rPr lang="en-US" sz="2400" dirty="0" smtClean="0">
                <a:solidFill>
                  <a:schemeClr val="tx1"/>
                </a:solidFill>
              </a:rPr>
              <a:t>for one another.</a:t>
            </a:r>
          </a:p>
          <a:p>
            <a:pPr lvl="1">
              <a:spcBef>
                <a:spcPts val="600"/>
              </a:spcBef>
              <a:buFont typeface="Wingdings" pitchFamily="2" charset="2"/>
              <a:buChar char="Ø"/>
              <a:defRPr/>
            </a:pPr>
            <a:r>
              <a:rPr lang="en-US" sz="2400" dirty="0" smtClean="0">
                <a:solidFill>
                  <a:schemeClr val="tx1"/>
                </a:solidFill>
              </a:rPr>
              <a:t>They may be able to </a:t>
            </a:r>
            <a:r>
              <a:rPr lang="en-US" sz="2400" dirty="0" smtClean="0">
                <a:solidFill>
                  <a:srgbClr val="0000CC"/>
                </a:solidFill>
              </a:rPr>
              <a:t>be substituted for one another but subject to </a:t>
            </a:r>
            <a:r>
              <a:rPr lang="en-US" sz="2400" dirty="0" smtClean="0">
                <a:solidFill>
                  <a:srgbClr val="FF0000"/>
                </a:solidFill>
              </a:rPr>
              <a:t>diminishing marginal rate of technical substitution (MRTS).</a:t>
            </a:r>
          </a:p>
        </p:txBody>
      </p:sp>
      <p:sp>
        <p:nvSpPr>
          <p:cNvPr id="4" name="Slide Number Placeholder 3"/>
          <p:cNvSpPr>
            <a:spLocks noGrp="1"/>
          </p:cNvSpPr>
          <p:nvPr>
            <p:ph type="sldNum" sz="quarter" idx="12"/>
          </p:nvPr>
        </p:nvSpPr>
        <p:spPr/>
        <p:txBody>
          <a:bodyPr/>
          <a:lstStyle/>
          <a:p>
            <a:fld id="{86CE80BD-4D3B-4FF2-B2A9-D19FBDF22204}" type="slidenum">
              <a:rPr lang="en-US" smtClean="0"/>
              <a:pPr/>
              <a:t>70</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60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60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6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81000" y="309926"/>
            <a:ext cx="8686800" cy="1442674"/>
          </a:xfrm>
        </p:spPr>
        <p:txBody>
          <a:bodyPr>
            <a:normAutofit/>
          </a:bodyPr>
          <a:lstStyle/>
          <a:p>
            <a:pPr eaLnBrk="1" hangingPunct="1"/>
            <a:r>
              <a:rPr lang="en-US" dirty="0" smtClean="0">
                <a:solidFill>
                  <a:schemeClr val="tx1"/>
                </a:solidFill>
              </a:rPr>
              <a:t>Substitution Between Drugs (D)and Other Medical Inputs (M)</a:t>
            </a:r>
          </a:p>
        </p:txBody>
      </p:sp>
      <p:sp>
        <p:nvSpPr>
          <p:cNvPr id="7" name="Freeform 6"/>
          <p:cNvSpPr/>
          <p:nvPr/>
        </p:nvSpPr>
        <p:spPr>
          <a:xfrm>
            <a:off x="2743200" y="2678668"/>
            <a:ext cx="3048000" cy="2971800"/>
          </a:xfrm>
          <a:custGeom>
            <a:avLst/>
            <a:gdLst>
              <a:gd name="connsiteX0" fmla="*/ 257578 w 3271234"/>
              <a:gd name="connsiteY0" fmla="*/ 0 h 3189668"/>
              <a:gd name="connsiteX1" fmla="*/ 77274 w 3271234"/>
              <a:gd name="connsiteY1" fmla="*/ 360608 h 3189668"/>
              <a:gd name="connsiteX2" fmla="*/ 25758 w 3271234"/>
              <a:gd name="connsiteY2" fmla="*/ 824248 h 3189668"/>
              <a:gd name="connsiteX3" fmla="*/ 231820 w 3271234"/>
              <a:gd name="connsiteY3" fmla="*/ 1558343 h 3189668"/>
              <a:gd name="connsiteX4" fmla="*/ 734096 w 3271234"/>
              <a:gd name="connsiteY4" fmla="*/ 2266681 h 3189668"/>
              <a:gd name="connsiteX5" fmla="*/ 1532586 w 3271234"/>
              <a:gd name="connsiteY5" fmla="*/ 2846231 h 3189668"/>
              <a:gd name="connsiteX6" fmla="*/ 2537138 w 3271234"/>
              <a:gd name="connsiteY6" fmla="*/ 3168203 h 3189668"/>
              <a:gd name="connsiteX7" fmla="*/ 3271234 w 3271234"/>
              <a:gd name="connsiteY7" fmla="*/ 2975020 h 318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71234" h="3189668">
                <a:moveTo>
                  <a:pt x="257578" y="0"/>
                </a:moveTo>
                <a:cubicBezTo>
                  <a:pt x="186744" y="111617"/>
                  <a:pt x="115911" y="223234"/>
                  <a:pt x="77274" y="360608"/>
                </a:cubicBezTo>
                <a:cubicBezTo>
                  <a:pt x="38637" y="497982"/>
                  <a:pt x="0" y="624626"/>
                  <a:pt x="25758" y="824248"/>
                </a:cubicBezTo>
                <a:cubicBezTo>
                  <a:pt x="51516" y="1023871"/>
                  <a:pt x="113764" y="1317938"/>
                  <a:pt x="231820" y="1558343"/>
                </a:cubicBezTo>
                <a:cubicBezTo>
                  <a:pt x="349876" y="1798749"/>
                  <a:pt x="517302" y="2052033"/>
                  <a:pt x="734096" y="2266681"/>
                </a:cubicBezTo>
                <a:cubicBezTo>
                  <a:pt x="950890" y="2481329"/>
                  <a:pt x="1232079" y="2695977"/>
                  <a:pt x="1532586" y="2846231"/>
                </a:cubicBezTo>
                <a:cubicBezTo>
                  <a:pt x="1833093" y="2996485"/>
                  <a:pt x="2247363" y="3146738"/>
                  <a:pt x="2537138" y="3168203"/>
                </a:cubicBezTo>
                <a:cubicBezTo>
                  <a:pt x="2826913" y="3189668"/>
                  <a:pt x="3049073" y="3082344"/>
                  <a:pt x="3271234" y="2975020"/>
                </a:cubicBezTo>
              </a:path>
            </a:pathLst>
          </a:cu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9" name="Straight Connector 8"/>
          <p:cNvCxnSpPr/>
          <p:nvPr/>
        </p:nvCxnSpPr>
        <p:spPr>
          <a:xfrm>
            <a:off x="1828800" y="2526268"/>
            <a:ext cx="0" cy="36576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828800" y="6183868"/>
            <a:ext cx="48006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828800" y="3212068"/>
            <a:ext cx="3048000" cy="2971800"/>
          </a:xfrm>
          <a:prstGeom prst="line">
            <a:avLst/>
          </a:prstGeom>
          <a:ln w="28575">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352800" y="2526268"/>
            <a:ext cx="0" cy="220980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352800" y="4736068"/>
            <a:ext cx="2438400"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sp>
        <p:nvSpPr>
          <p:cNvPr id="22" name="Freeform 21"/>
          <p:cNvSpPr/>
          <p:nvPr/>
        </p:nvSpPr>
        <p:spPr>
          <a:xfrm>
            <a:off x="4958366" y="5451919"/>
            <a:ext cx="811369" cy="208208"/>
          </a:xfrm>
          <a:custGeom>
            <a:avLst/>
            <a:gdLst>
              <a:gd name="connsiteX0" fmla="*/ 0 w 811369"/>
              <a:gd name="connsiteY0" fmla="*/ 167425 h 208208"/>
              <a:gd name="connsiteX1" fmla="*/ 360609 w 811369"/>
              <a:gd name="connsiteY1" fmla="*/ 180304 h 208208"/>
              <a:gd name="connsiteX2" fmla="*/ 811369 w 811369"/>
              <a:gd name="connsiteY2" fmla="*/ 0 h 208208"/>
            </a:gdLst>
            <a:ahLst/>
            <a:cxnLst>
              <a:cxn ang="0">
                <a:pos x="connsiteX0" y="connsiteY0"/>
              </a:cxn>
              <a:cxn ang="0">
                <a:pos x="connsiteX1" y="connsiteY1"/>
              </a:cxn>
              <a:cxn ang="0">
                <a:pos x="connsiteX2" y="connsiteY2"/>
              </a:cxn>
            </a:cxnLst>
            <a:rect l="l" t="t" r="r" b="b"/>
            <a:pathLst>
              <a:path w="811369" h="208208">
                <a:moveTo>
                  <a:pt x="0" y="167425"/>
                </a:moveTo>
                <a:cubicBezTo>
                  <a:pt x="112690" y="187816"/>
                  <a:pt x="225381" y="208208"/>
                  <a:pt x="360609" y="180304"/>
                </a:cubicBezTo>
                <a:cubicBezTo>
                  <a:pt x="495837" y="152400"/>
                  <a:pt x="653603" y="76200"/>
                  <a:pt x="811369" y="0"/>
                </a:cubicBezTo>
              </a:path>
            </a:pathLst>
          </a:custGeom>
          <a:ln w="31750">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Freeform 22"/>
          <p:cNvSpPr/>
          <p:nvPr/>
        </p:nvSpPr>
        <p:spPr>
          <a:xfrm>
            <a:off x="2756079" y="2695840"/>
            <a:ext cx="231820" cy="592428"/>
          </a:xfrm>
          <a:custGeom>
            <a:avLst/>
            <a:gdLst>
              <a:gd name="connsiteX0" fmla="*/ 231820 w 231820"/>
              <a:gd name="connsiteY0" fmla="*/ 0 h 592428"/>
              <a:gd name="connsiteX1" fmla="*/ 77273 w 231820"/>
              <a:gd name="connsiteY1" fmla="*/ 244698 h 592428"/>
              <a:gd name="connsiteX2" fmla="*/ 0 w 231820"/>
              <a:gd name="connsiteY2" fmla="*/ 592428 h 592428"/>
            </a:gdLst>
            <a:ahLst/>
            <a:cxnLst>
              <a:cxn ang="0">
                <a:pos x="connsiteX0" y="connsiteY0"/>
              </a:cxn>
              <a:cxn ang="0">
                <a:pos x="connsiteX1" y="connsiteY1"/>
              </a:cxn>
              <a:cxn ang="0">
                <a:pos x="connsiteX2" y="connsiteY2"/>
              </a:cxn>
            </a:cxnLst>
            <a:rect l="l" t="t" r="r" b="b"/>
            <a:pathLst>
              <a:path w="231820" h="592428">
                <a:moveTo>
                  <a:pt x="231820" y="0"/>
                </a:moveTo>
                <a:cubicBezTo>
                  <a:pt x="173865" y="72980"/>
                  <a:pt x="115910" y="145960"/>
                  <a:pt x="77273" y="244698"/>
                </a:cubicBezTo>
                <a:cubicBezTo>
                  <a:pt x="38636" y="343436"/>
                  <a:pt x="19318" y="467932"/>
                  <a:pt x="0" y="592428"/>
                </a:cubicBezTo>
              </a:path>
            </a:pathLst>
          </a:custGeom>
          <a:ln w="31750">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TextBox 23"/>
          <p:cNvSpPr txBox="1"/>
          <p:nvPr/>
        </p:nvSpPr>
        <p:spPr>
          <a:xfrm>
            <a:off x="1371600" y="2450068"/>
            <a:ext cx="609600" cy="369332"/>
          </a:xfrm>
          <a:prstGeom prst="rect">
            <a:avLst/>
          </a:prstGeom>
          <a:noFill/>
        </p:spPr>
        <p:txBody>
          <a:bodyPr wrap="square" rtlCol="0">
            <a:spAutoFit/>
          </a:bodyPr>
          <a:lstStyle/>
          <a:p>
            <a:r>
              <a:rPr lang="en-US" dirty="0" smtClean="0"/>
              <a:t>M</a:t>
            </a:r>
            <a:endParaRPr lang="en-US" dirty="0"/>
          </a:p>
        </p:txBody>
      </p:sp>
      <p:sp>
        <p:nvSpPr>
          <p:cNvPr id="25" name="TextBox 24"/>
          <p:cNvSpPr txBox="1"/>
          <p:nvPr/>
        </p:nvSpPr>
        <p:spPr>
          <a:xfrm>
            <a:off x="6705600" y="5955268"/>
            <a:ext cx="457200" cy="369332"/>
          </a:xfrm>
          <a:prstGeom prst="rect">
            <a:avLst/>
          </a:prstGeom>
          <a:noFill/>
        </p:spPr>
        <p:txBody>
          <a:bodyPr wrap="square" rtlCol="0">
            <a:spAutoFit/>
          </a:bodyPr>
          <a:lstStyle/>
          <a:p>
            <a:r>
              <a:rPr lang="en-US" dirty="0" smtClean="0"/>
              <a:t>D</a:t>
            </a:r>
            <a:endParaRPr lang="en-US" dirty="0"/>
          </a:p>
        </p:txBody>
      </p:sp>
      <p:sp>
        <p:nvSpPr>
          <p:cNvPr id="21" name="TextBox 20"/>
          <p:cNvSpPr txBox="1"/>
          <p:nvPr/>
        </p:nvSpPr>
        <p:spPr>
          <a:xfrm>
            <a:off x="4031271" y="3172378"/>
            <a:ext cx="3962400" cy="646331"/>
          </a:xfrm>
          <a:prstGeom prst="rect">
            <a:avLst/>
          </a:prstGeom>
          <a:noFill/>
        </p:spPr>
        <p:txBody>
          <a:bodyPr wrap="square" rtlCol="0">
            <a:spAutoFit/>
          </a:bodyPr>
          <a:lstStyle/>
          <a:p>
            <a:r>
              <a:rPr lang="en-US" dirty="0" smtClean="0">
                <a:solidFill>
                  <a:srgbClr val="0000CC"/>
                </a:solidFill>
              </a:rPr>
              <a:t>D and M can be substituted for one another subject to diminishing MRTS.  </a:t>
            </a:r>
            <a:endParaRPr lang="en-US" dirty="0">
              <a:solidFill>
                <a:srgbClr val="0000CC"/>
              </a:solidFill>
            </a:endParaRPr>
          </a:p>
        </p:txBody>
      </p:sp>
      <p:cxnSp>
        <p:nvCxnSpPr>
          <p:cNvPr id="26" name="Curved Connector 25"/>
          <p:cNvCxnSpPr/>
          <p:nvPr/>
        </p:nvCxnSpPr>
        <p:spPr>
          <a:xfrm rot="10800000" flipV="1">
            <a:off x="2838699" y="3481135"/>
            <a:ext cx="1255491" cy="337574"/>
          </a:xfrm>
          <a:prstGeom prst="curvedConnector3">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Oval 26"/>
          <p:cNvSpPr/>
          <p:nvPr/>
        </p:nvSpPr>
        <p:spPr>
          <a:xfrm>
            <a:off x="5029200" y="5574268"/>
            <a:ext cx="76200" cy="76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5257800" y="5574268"/>
            <a:ext cx="76200" cy="76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5486400" y="5498068"/>
            <a:ext cx="76200" cy="76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876800" y="5269468"/>
            <a:ext cx="304800" cy="369332"/>
          </a:xfrm>
          <a:prstGeom prst="rect">
            <a:avLst/>
          </a:prstGeom>
          <a:noFill/>
        </p:spPr>
        <p:txBody>
          <a:bodyPr wrap="square" rtlCol="0">
            <a:spAutoFit/>
          </a:bodyPr>
          <a:lstStyle/>
          <a:p>
            <a:r>
              <a:rPr lang="en-US" dirty="0" smtClean="0"/>
              <a:t>F</a:t>
            </a:r>
            <a:endParaRPr lang="en-US" dirty="0"/>
          </a:p>
        </p:txBody>
      </p:sp>
      <p:sp>
        <p:nvSpPr>
          <p:cNvPr id="31" name="TextBox 30"/>
          <p:cNvSpPr txBox="1"/>
          <p:nvPr/>
        </p:nvSpPr>
        <p:spPr>
          <a:xfrm>
            <a:off x="5105400" y="5269468"/>
            <a:ext cx="152400" cy="369332"/>
          </a:xfrm>
          <a:prstGeom prst="rect">
            <a:avLst/>
          </a:prstGeom>
          <a:noFill/>
        </p:spPr>
        <p:txBody>
          <a:bodyPr wrap="square" rtlCol="0">
            <a:spAutoFit/>
          </a:bodyPr>
          <a:lstStyle/>
          <a:p>
            <a:r>
              <a:rPr lang="en-US" dirty="0" smtClean="0"/>
              <a:t>G</a:t>
            </a:r>
            <a:endParaRPr lang="en-US" dirty="0"/>
          </a:p>
        </p:txBody>
      </p:sp>
      <p:sp>
        <p:nvSpPr>
          <p:cNvPr id="32" name="TextBox 31"/>
          <p:cNvSpPr txBox="1"/>
          <p:nvPr/>
        </p:nvSpPr>
        <p:spPr>
          <a:xfrm>
            <a:off x="5334000" y="5204936"/>
            <a:ext cx="228600" cy="369332"/>
          </a:xfrm>
          <a:prstGeom prst="rect">
            <a:avLst/>
          </a:prstGeom>
          <a:noFill/>
        </p:spPr>
        <p:txBody>
          <a:bodyPr wrap="square" rtlCol="0">
            <a:spAutoFit/>
          </a:bodyPr>
          <a:lstStyle/>
          <a:p>
            <a:r>
              <a:rPr lang="en-US" dirty="0" smtClean="0"/>
              <a:t>H</a:t>
            </a:r>
            <a:endParaRPr lang="en-US" dirty="0"/>
          </a:p>
        </p:txBody>
      </p:sp>
      <p:sp>
        <p:nvSpPr>
          <p:cNvPr id="40" name="TextBox 39"/>
          <p:cNvSpPr txBox="1"/>
          <p:nvPr/>
        </p:nvSpPr>
        <p:spPr>
          <a:xfrm>
            <a:off x="2514600" y="2842736"/>
            <a:ext cx="381000" cy="369332"/>
          </a:xfrm>
          <a:prstGeom prst="rect">
            <a:avLst/>
          </a:prstGeom>
          <a:noFill/>
        </p:spPr>
        <p:txBody>
          <a:bodyPr wrap="square" rtlCol="0">
            <a:spAutoFit/>
          </a:bodyPr>
          <a:lstStyle/>
          <a:p>
            <a:r>
              <a:rPr lang="en-US" dirty="0" smtClean="0"/>
              <a:t>I</a:t>
            </a:r>
            <a:endParaRPr lang="en-US" dirty="0"/>
          </a:p>
        </p:txBody>
      </p:sp>
      <p:sp>
        <p:nvSpPr>
          <p:cNvPr id="41" name="TextBox 40"/>
          <p:cNvSpPr txBox="1"/>
          <p:nvPr/>
        </p:nvSpPr>
        <p:spPr>
          <a:xfrm>
            <a:off x="2667000" y="2461736"/>
            <a:ext cx="381000" cy="369332"/>
          </a:xfrm>
          <a:prstGeom prst="rect">
            <a:avLst/>
          </a:prstGeom>
          <a:noFill/>
        </p:spPr>
        <p:txBody>
          <a:bodyPr wrap="square" rtlCol="0">
            <a:spAutoFit/>
          </a:bodyPr>
          <a:lstStyle/>
          <a:p>
            <a:r>
              <a:rPr lang="en-US" dirty="0" smtClean="0"/>
              <a:t>J</a:t>
            </a:r>
            <a:endParaRPr lang="en-US" dirty="0"/>
          </a:p>
        </p:txBody>
      </p:sp>
      <p:sp>
        <p:nvSpPr>
          <p:cNvPr id="42" name="Oval 41"/>
          <p:cNvSpPr/>
          <p:nvPr/>
        </p:nvSpPr>
        <p:spPr>
          <a:xfrm>
            <a:off x="2819400" y="2983468"/>
            <a:ext cx="76200" cy="76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2895600" y="2754868"/>
            <a:ext cx="76200" cy="76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Slide Number Placeholder 43"/>
          <p:cNvSpPr>
            <a:spLocks noGrp="1"/>
          </p:cNvSpPr>
          <p:nvPr>
            <p:ph type="sldNum" sz="quarter" idx="12"/>
          </p:nvPr>
        </p:nvSpPr>
        <p:spPr/>
        <p:txBody>
          <a:bodyPr/>
          <a:lstStyle/>
          <a:p>
            <a:fld id="{86CE80BD-4D3B-4FF2-B2A9-D19FBDF22204}" type="slidenum">
              <a:rPr lang="en-US" smtClean="0"/>
              <a:pPr/>
              <a:t>71</a:t>
            </a:fld>
            <a:endParaRPr lang="en-US"/>
          </a:p>
        </p:txBody>
      </p:sp>
      <p:sp>
        <p:nvSpPr>
          <p:cNvPr id="45" name="Footer Placeholder 4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14"/>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23" grpId="0" animBg="1"/>
      <p:bldP spid="21" grpId="0"/>
      <p:bldP spid="27" grpId="0" animBg="1"/>
      <p:bldP spid="28" grpId="0" animBg="1"/>
      <p:bldP spid="29" grpId="0" animBg="1"/>
      <p:bldP spid="30" grpId="0"/>
      <p:bldP spid="31" grpId="0"/>
      <p:bldP spid="32" grpId="0"/>
      <p:bldP spid="40" grpId="0"/>
      <p:bldP spid="41" grpId="0"/>
      <p:bldP spid="42" grpId="0" animBg="1"/>
      <p:bldP spid="4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551280" y="304800"/>
            <a:ext cx="8041440" cy="1219200"/>
          </a:xfrm>
        </p:spPr>
        <p:txBody>
          <a:bodyPr>
            <a:normAutofit/>
          </a:bodyPr>
          <a:lstStyle/>
          <a:p>
            <a:pPr eaLnBrk="1" hangingPunct="1"/>
            <a:r>
              <a:rPr lang="en-US" dirty="0" smtClean="0">
                <a:solidFill>
                  <a:schemeClr val="tx1"/>
                </a:solidFill>
              </a:rPr>
              <a:t>Least-Cost Production</a:t>
            </a:r>
          </a:p>
        </p:txBody>
      </p:sp>
      <p:cxnSp>
        <p:nvCxnSpPr>
          <p:cNvPr id="6" name="Straight Connector 5"/>
          <p:cNvCxnSpPr/>
          <p:nvPr/>
        </p:nvCxnSpPr>
        <p:spPr>
          <a:xfrm>
            <a:off x="1752600" y="1928336"/>
            <a:ext cx="0" cy="36576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752600" y="5585936"/>
            <a:ext cx="48006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52600" y="2614136"/>
            <a:ext cx="3048000" cy="2971800"/>
          </a:xfrm>
          <a:prstGeom prst="line">
            <a:avLst/>
          </a:prstGeom>
          <a:ln w="28575">
            <a:solidFill>
              <a:srgbClr val="0000CC"/>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95400" y="1852136"/>
            <a:ext cx="609600" cy="369332"/>
          </a:xfrm>
          <a:prstGeom prst="rect">
            <a:avLst/>
          </a:prstGeom>
          <a:noFill/>
        </p:spPr>
        <p:txBody>
          <a:bodyPr wrap="square" rtlCol="0">
            <a:spAutoFit/>
          </a:bodyPr>
          <a:lstStyle/>
          <a:p>
            <a:r>
              <a:rPr lang="en-US" dirty="0" smtClean="0"/>
              <a:t>M</a:t>
            </a:r>
            <a:endParaRPr lang="en-US" dirty="0"/>
          </a:p>
        </p:txBody>
      </p:sp>
      <p:sp>
        <p:nvSpPr>
          <p:cNvPr id="10" name="TextBox 9"/>
          <p:cNvSpPr txBox="1"/>
          <p:nvPr/>
        </p:nvSpPr>
        <p:spPr>
          <a:xfrm>
            <a:off x="6629400" y="5357336"/>
            <a:ext cx="457200" cy="369332"/>
          </a:xfrm>
          <a:prstGeom prst="rect">
            <a:avLst/>
          </a:prstGeom>
          <a:noFill/>
        </p:spPr>
        <p:txBody>
          <a:bodyPr wrap="square" rtlCol="0">
            <a:spAutoFit/>
          </a:bodyPr>
          <a:lstStyle/>
          <a:p>
            <a:r>
              <a:rPr lang="en-US" dirty="0" smtClean="0"/>
              <a:t>D</a:t>
            </a:r>
            <a:endParaRPr lang="en-US" dirty="0"/>
          </a:p>
        </p:txBody>
      </p:sp>
      <p:sp>
        <p:nvSpPr>
          <p:cNvPr id="11" name="Arc 10"/>
          <p:cNvSpPr/>
          <p:nvPr/>
        </p:nvSpPr>
        <p:spPr>
          <a:xfrm rot="10800000">
            <a:off x="2286001" y="-838200"/>
            <a:ext cx="5791200" cy="5638800"/>
          </a:xfrm>
          <a:prstGeom prst="arc">
            <a:avLst>
              <a:gd name="adj1" fmla="val 15753292"/>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TextBox 1"/>
          <p:cNvSpPr txBox="1"/>
          <p:nvPr/>
        </p:nvSpPr>
        <p:spPr>
          <a:xfrm>
            <a:off x="3733800" y="1852136"/>
            <a:ext cx="4953000" cy="400110"/>
          </a:xfrm>
          <a:prstGeom prst="rect">
            <a:avLst/>
          </a:prstGeom>
          <a:noFill/>
        </p:spPr>
        <p:txBody>
          <a:bodyPr wrap="square" rtlCol="0">
            <a:spAutoFit/>
          </a:bodyPr>
          <a:lstStyle/>
          <a:p>
            <a:r>
              <a:rPr lang="en-US" sz="2000" dirty="0" smtClean="0"/>
              <a:t>Suppose P</a:t>
            </a:r>
            <a:r>
              <a:rPr lang="en-US" sz="2000" baseline="-25000" dirty="0" smtClean="0"/>
              <a:t>D</a:t>
            </a:r>
            <a:r>
              <a:rPr lang="en-US" sz="2000" dirty="0" smtClean="0"/>
              <a:t> = $50, P</a:t>
            </a:r>
            <a:r>
              <a:rPr lang="en-US" sz="2000" baseline="-25000" dirty="0" smtClean="0"/>
              <a:t>M</a:t>
            </a:r>
            <a:r>
              <a:rPr lang="en-US" sz="2000" dirty="0" smtClean="0"/>
              <a:t> = $100, D</a:t>
            </a:r>
            <a:r>
              <a:rPr lang="en-US" sz="2000" baseline="-25000" dirty="0" smtClean="0"/>
              <a:t>1</a:t>
            </a:r>
            <a:r>
              <a:rPr lang="en-US" sz="2000" dirty="0" smtClean="0"/>
              <a:t>= 4, M</a:t>
            </a:r>
            <a:r>
              <a:rPr lang="en-US" sz="2000" baseline="-25000" dirty="0" smtClean="0"/>
              <a:t>1</a:t>
            </a:r>
            <a:r>
              <a:rPr lang="en-US" sz="2000" dirty="0" smtClean="0"/>
              <a:t> = 6.</a:t>
            </a:r>
            <a:endParaRPr lang="en-US" sz="2000" dirty="0"/>
          </a:p>
        </p:txBody>
      </p:sp>
      <p:cxnSp>
        <p:nvCxnSpPr>
          <p:cNvPr id="12" name="Straight Connector 11"/>
          <p:cNvCxnSpPr/>
          <p:nvPr/>
        </p:nvCxnSpPr>
        <p:spPr>
          <a:xfrm>
            <a:off x="1752600" y="3909536"/>
            <a:ext cx="1295400" cy="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3048000" y="3909536"/>
            <a:ext cx="0" cy="1664732"/>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2837045" y="5574268"/>
            <a:ext cx="421910" cy="369332"/>
          </a:xfrm>
          <a:prstGeom prst="rect">
            <a:avLst/>
          </a:prstGeom>
        </p:spPr>
        <p:txBody>
          <a:bodyPr wrap="none">
            <a:spAutoFit/>
          </a:bodyPr>
          <a:lstStyle/>
          <a:p>
            <a:r>
              <a:rPr lang="en-US" dirty="0"/>
              <a:t>D</a:t>
            </a:r>
            <a:r>
              <a:rPr lang="en-US" baseline="-25000" dirty="0"/>
              <a:t>1</a:t>
            </a:r>
            <a:endParaRPr lang="en-US" dirty="0"/>
          </a:p>
        </p:txBody>
      </p:sp>
      <p:sp>
        <p:nvSpPr>
          <p:cNvPr id="18" name="Rectangle 17"/>
          <p:cNvSpPr/>
          <p:nvPr/>
        </p:nvSpPr>
        <p:spPr>
          <a:xfrm>
            <a:off x="1295400" y="3724870"/>
            <a:ext cx="482837" cy="369332"/>
          </a:xfrm>
          <a:prstGeom prst="rect">
            <a:avLst/>
          </a:prstGeom>
        </p:spPr>
        <p:txBody>
          <a:bodyPr wrap="square">
            <a:spAutoFit/>
          </a:bodyPr>
          <a:lstStyle/>
          <a:p>
            <a:r>
              <a:rPr lang="en-US" dirty="0" smtClean="0"/>
              <a:t>M</a:t>
            </a:r>
            <a:r>
              <a:rPr lang="en-US" baseline="-25000" dirty="0" smtClean="0"/>
              <a:t>1</a:t>
            </a:r>
            <a:endParaRPr lang="en-US" dirty="0"/>
          </a:p>
        </p:txBody>
      </p:sp>
      <p:sp>
        <p:nvSpPr>
          <p:cNvPr id="19" name="TextBox 18"/>
          <p:cNvSpPr txBox="1"/>
          <p:nvPr/>
        </p:nvSpPr>
        <p:spPr>
          <a:xfrm>
            <a:off x="3048000" y="3616404"/>
            <a:ext cx="457200" cy="369332"/>
          </a:xfrm>
          <a:prstGeom prst="rect">
            <a:avLst/>
          </a:prstGeom>
          <a:noFill/>
        </p:spPr>
        <p:txBody>
          <a:bodyPr wrap="square" rtlCol="0">
            <a:spAutoFit/>
          </a:bodyPr>
          <a:lstStyle/>
          <a:p>
            <a:r>
              <a:rPr lang="en-US" dirty="0" smtClean="0"/>
              <a:t>E</a:t>
            </a:r>
            <a:endParaRPr lang="en-US" dirty="0"/>
          </a:p>
        </p:txBody>
      </p:sp>
      <p:sp>
        <p:nvSpPr>
          <p:cNvPr id="20" name="TextBox 19"/>
          <p:cNvSpPr txBox="1"/>
          <p:nvPr/>
        </p:nvSpPr>
        <p:spPr>
          <a:xfrm>
            <a:off x="1600200" y="5542002"/>
            <a:ext cx="304800" cy="369332"/>
          </a:xfrm>
          <a:prstGeom prst="rect">
            <a:avLst/>
          </a:prstGeom>
          <a:noFill/>
        </p:spPr>
        <p:txBody>
          <a:bodyPr wrap="square" rtlCol="0">
            <a:spAutoFit/>
          </a:bodyPr>
          <a:lstStyle/>
          <a:p>
            <a:r>
              <a:rPr lang="en-US" dirty="0" smtClean="0"/>
              <a:t>0</a:t>
            </a:r>
            <a:endParaRPr lang="en-US" dirty="0"/>
          </a:p>
        </p:txBody>
      </p:sp>
      <p:sp>
        <p:nvSpPr>
          <p:cNvPr id="21" name="TextBox 20"/>
          <p:cNvSpPr txBox="1"/>
          <p:nvPr/>
        </p:nvSpPr>
        <p:spPr>
          <a:xfrm>
            <a:off x="2286000" y="1600200"/>
            <a:ext cx="457200" cy="369332"/>
          </a:xfrm>
          <a:prstGeom prst="rect">
            <a:avLst/>
          </a:prstGeom>
          <a:noFill/>
        </p:spPr>
        <p:txBody>
          <a:bodyPr wrap="square" rtlCol="0">
            <a:spAutoFit/>
          </a:bodyPr>
          <a:lstStyle/>
          <a:p>
            <a:r>
              <a:rPr lang="en-US" dirty="0" smtClean="0"/>
              <a:t>HS</a:t>
            </a:r>
            <a:endParaRPr lang="en-US" dirty="0"/>
          </a:p>
        </p:txBody>
      </p:sp>
      <p:sp>
        <p:nvSpPr>
          <p:cNvPr id="22" name="TextBox 21"/>
          <p:cNvSpPr txBox="1"/>
          <p:nvPr/>
        </p:nvSpPr>
        <p:spPr>
          <a:xfrm>
            <a:off x="4724400" y="4900136"/>
            <a:ext cx="2362200" cy="369332"/>
          </a:xfrm>
          <a:prstGeom prst="rect">
            <a:avLst/>
          </a:prstGeom>
          <a:noFill/>
        </p:spPr>
        <p:txBody>
          <a:bodyPr wrap="square" rtlCol="0">
            <a:spAutoFit/>
          </a:bodyPr>
          <a:lstStyle/>
          <a:p>
            <a:r>
              <a:rPr lang="en-US" dirty="0" smtClean="0">
                <a:solidFill>
                  <a:srgbClr val="0000CC"/>
                </a:solidFill>
              </a:rPr>
              <a:t>M = C/P</a:t>
            </a:r>
            <a:r>
              <a:rPr lang="en-US" baseline="-25000" dirty="0" smtClean="0">
                <a:solidFill>
                  <a:srgbClr val="0000CC"/>
                </a:solidFill>
              </a:rPr>
              <a:t>M</a:t>
            </a:r>
            <a:r>
              <a:rPr lang="en-US" dirty="0" smtClean="0">
                <a:solidFill>
                  <a:srgbClr val="0000CC"/>
                </a:solidFill>
              </a:rPr>
              <a:t> - (P</a:t>
            </a:r>
            <a:r>
              <a:rPr lang="en-US" baseline="-25000" dirty="0" smtClean="0">
                <a:solidFill>
                  <a:srgbClr val="0000CC"/>
                </a:solidFill>
              </a:rPr>
              <a:t>D</a:t>
            </a:r>
            <a:r>
              <a:rPr lang="en-US" dirty="0" smtClean="0">
                <a:solidFill>
                  <a:srgbClr val="0000CC"/>
                </a:solidFill>
              </a:rPr>
              <a:t>/P</a:t>
            </a:r>
            <a:r>
              <a:rPr lang="en-US" baseline="-25000" dirty="0" smtClean="0">
                <a:solidFill>
                  <a:srgbClr val="0000CC"/>
                </a:solidFill>
              </a:rPr>
              <a:t>M</a:t>
            </a:r>
            <a:r>
              <a:rPr lang="en-US" dirty="0" smtClean="0">
                <a:solidFill>
                  <a:srgbClr val="0000CC"/>
                </a:solidFill>
              </a:rPr>
              <a:t>)D</a:t>
            </a:r>
            <a:endParaRPr lang="en-US" dirty="0">
              <a:solidFill>
                <a:srgbClr val="FF0000"/>
              </a:solidFill>
            </a:endParaRPr>
          </a:p>
        </p:txBody>
      </p:sp>
      <p:cxnSp>
        <p:nvCxnSpPr>
          <p:cNvPr id="24" name="Curved Connector 23"/>
          <p:cNvCxnSpPr>
            <a:stCxn id="22" idx="1"/>
          </p:cNvCxnSpPr>
          <p:nvPr/>
        </p:nvCxnSpPr>
        <p:spPr>
          <a:xfrm rot="10800000">
            <a:off x="4152900" y="4900136"/>
            <a:ext cx="571500" cy="184666"/>
          </a:xfrm>
          <a:prstGeom prst="curved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886200" y="2385536"/>
            <a:ext cx="3657600" cy="646331"/>
          </a:xfrm>
          <a:prstGeom prst="rect">
            <a:avLst/>
          </a:prstGeom>
          <a:noFill/>
        </p:spPr>
        <p:txBody>
          <a:bodyPr wrap="square" rtlCol="0">
            <a:spAutoFit/>
          </a:bodyPr>
          <a:lstStyle/>
          <a:p>
            <a:r>
              <a:rPr lang="en-US" dirty="0" smtClean="0">
                <a:solidFill>
                  <a:srgbClr val="0000CC"/>
                </a:solidFill>
              </a:rPr>
              <a:t>Total cost at point E is:</a:t>
            </a:r>
          </a:p>
          <a:p>
            <a:r>
              <a:rPr lang="en-US" dirty="0" smtClean="0">
                <a:solidFill>
                  <a:srgbClr val="0000CC"/>
                </a:solidFill>
              </a:rPr>
              <a:t>C = __________________________.</a:t>
            </a:r>
            <a:endParaRPr lang="en-US" dirty="0">
              <a:solidFill>
                <a:srgbClr val="0000CC"/>
              </a:solidFill>
            </a:endParaRPr>
          </a:p>
        </p:txBody>
      </p:sp>
      <p:sp>
        <p:nvSpPr>
          <p:cNvPr id="13" name="Rectangle 12"/>
          <p:cNvSpPr/>
          <p:nvPr/>
        </p:nvSpPr>
        <p:spPr>
          <a:xfrm>
            <a:off x="5171035" y="5200043"/>
            <a:ext cx="3289683" cy="369332"/>
          </a:xfrm>
          <a:prstGeom prst="rect">
            <a:avLst/>
          </a:prstGeom>
        </p:spPr>
        <p:txBody>
          <a:bodyPr wrap="none">
            <a:spAutoFit/>
          </a:bodyPr>
          <a:lstStyle/>
          <a:p>
            <a:r>
              <a:rPr lang="en-US" dirty="0" smtClean="0">
                <a:solidFill>
                  <a:srgbClr val="FF0000"/>
                </a:solidFill>
                <a:sym typeface="Wingdings" pitchFamily="2" charset="2"/>
              </a:rPr>
              <a:t> </a:t>
            </a:r>
            <a:r>
              <a:rPr lang="en-US" dirty="0" smtClean="0">
                <a:solidFill>
                  <a:srgbClr val="FF0000"/>
                </a:solidFill>
              </a:rPr>
              <a:t>Slope </a:t>
            </a:r>
            <a:r>
              <a:rPr lang="en-US" dirty="0">
                <a:solidFill>
                  <a:srgbClr val="FF0000"/>
                </a:solidFill>
              </a:rPr>
              <a:t>= - (P</a:t>
            </a:r>
            <a:r>
              <a:rPr lang="en-US" baseline="-25000" dirty="0">
                <a:solidFill>
                  <a:srgbClr val="FF0000"/>
                </a:solidFill>
              </a:rPr>
              <a:t>D</a:t>
            </a:r>
            <a:r>
              <a:rPr lang="en-US" dirty="0">
                <a:solidFill>
                  <a:srgbClr val="FF0000"/>
                </a:solidFill>
              </a:rPr>
              <a:t>/P</a:t>
            </a:r>
            <a:r>
              <a:rPr lang="en-US" baseline="-25000" dirty="0">
                <a:solidFill>
                  <a:srgbClr val="FF0000"/>
                </a:solidFill>
              </a:rPr>
              <a:t>M</a:t>
            </a:r>
            <a:r>
              <a:rPr lang="en-US" dirty="0" smtClean="0">
                <a:solidFill>
                  <a:srgbClr val="FF0000"/>
                </a:solidFill>
              </a:rPr>
              <a:t>)=__________</a:t>
            </a:r>
            <a:endParaRPr lang="en-US" dirty="0">
              <a:solidFill>
                <a:srgbClr val="FF0000"/>
              </a:solidFill>
            </a:endParaRPr>
          </a:p>
        </p:txBody>
      </p:sp>
      <p:sp>
        <p:nvSpPr>
          <p:cNvPr id="23" name="Slide Number Placeholder 22"/>
          <p:cNvSpPr>
            <a:spLocks noGrp="1"/>
          </p:cNvSpPr>
          <p:nvPr>
            <p:ph type="sldNum" sz="quarter" idx="12"/>
          </p:nvPr>
        </p:nvSpPr>
        <p:spPr/>
        <p:txBody>
          <a:bodyPr/>
          <a:lstStyle/>
          <a:p>
            <a:fld id="{86CE80BD-4D3B-4FF2-B2A9-D19FBDF22204}" type="slidenum">
              <a:rPr lang="en-US" smtClean="0"/>
              <a:pPr/>
              <a:t>72</a:t>
            </a:fld>
            <a:endParaRPr lang="en-US"/>
          </a:p>
        </p:txBody>
      </p:sp>
      <p:sp>
        <p:nvSpPr>
          <p:cNvPr id="25" name="Footer Placeholder 2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3" grpId="0"/>
      <p:bldP spid="1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533400" y="381000"/>
            <a:ext cx="8041440" cy="1087437"/>
          </a:xfrm>
        </p:spPr>
        <p:txBody>
          <a:bodyPr>
            <a:normAutofit/>
          </a:bodyPr>
          <a:lstStyle/>
          <a:p>
            <a:pPr eaLnBrk="1" hangingPunct="1"/>
            <a:r>
              <a:rPr lang="en-US" dirty="0" smtClean="0">
                <a:solidFill>
                  <a:schemeClr val="tx1"/>
                </a:solidFill>
              </a:rPr>
              <a:t>Insurance and Substitutability</a:t>
            </a:r>
          </a:p>
        </p:txBody>
      </p:sp>
      <p:sp>
        <p:nvSpPr>
          <p:cNvPr id="30723" name="Content Placeholder 2"/>
          <p:cNvSpPr>
            <a:spLocks noGrp="1"/>
          </p:cNvSpPr>
          <p:nvPr>
            <p:ph idx="1"/>
          </p:nvPr>
        </p:nvSpPr>
        <p:spPr>
          <a:xfrm>
            <a:off x="533400" y="1524000"/>
            <a:ext cx="8229600" cy="5181600"/>
          </a:xfrm>
        </p:spPr>
        <p:txBody>
          <a:bodyPr>
            <a:normAutofit fontScale="92500" lnSpcReduction="10000"/>
          </a:bodyPr>
          <a:lstStyle/>
          <a:p>
            <a:pPr eaLnBrk="1" hangingPunct="1"/>
            <a:r>
              <a:rPr lang="en-US" sz="2800" dirty="0" smtClean="0">
                <a:solidFill>
                  <a:schemeClr val="tx1"/>
                </a:solidFill>
              </a:rPr>
              <a:t>Consider 2 different insurance policies:</a:t>
            </a:r>
          </a:p>
          <a:p>
            <a:pPr marL="0" indent="0" eaLnBrk="1" hangingPunct="1">
              <a:spcBef>
                <a:spcPts val="1200"/>
              </a:spcBef>
              <a:buNone/>
            </a:pPr>
            <a:r>
              <a:rPr lang="en-US" sz="2600" dirty="0" smtClean="0">
                <a:solidFill>
                  <a:schemeClr val="tx1"/>
                </a:solidFill>
              </a:rPr>
              <a:t>1</a:t>
            </a:r>
            <a:r>
              <a:rPr lang="en-US" sz="3000" dirty="0" smtClean="0">
                <a:solidFill>
                  <a:schemeClr val="tx1"/>
                </a:solidFill>
              </a:rPr>
              <a:t>.</a:t>
            </a:r>
            <a:r>
              <a:rPr lang="en-US" sz="2600" dirty="0" smtClean="0">
                <a:solidFill>
                  <a:schemeClr val="tx1"/>
                </a:solidFill>
              </a:rPr>
              <a:t> </a:t>
            </a:r>
            <a:r>
              <a:rPr lang="en-US" sz="3000" dirty="0" smtClean="0">
                <a:solidFill>
                  <a:srgbClr val="0000CC"/>
                </a:solidFill>
              </a:rPr>
              <a:t>20% coinsurance on both D and M</a:t>
            </a:r>
            <a:endParaRPr lang="en-US" sz="2600" dirty="0" smtClean="0">
              <a:solidFill>
                <a:srgbClr val="0000CC"/>
              </a:solidFill>
            </a:endParaRPr>
          </a:p>
          <a:p>
            <a:pPr lvl="1"/>
            <a:r>
              <a:rPr lang="en-US" sz="2400" dirty="0" smtClean="0">
                <a:solidFill>
                  <a:schemeClr val="tx1"/>
                </a:solidFill>
              </a:rPr>
              <a:t>Out-of-pocket payment for 1 unit of D </a:t>
            </a:r>
            <a:r>
              <a:rPr lang="en-US" sz="2400" dirty="0" smtClean="0">
                <a:solidFill>
                  <a:srgbClr val="FF0000"/>
                </a:solidFill>
              </a:rPr>
              <a:t>= 0.2*$50 = $10</a:t>
            </a:r>
          </a:p>
          <a:p>
            <a:pPr lvl="1"/>
            <a:r>
              <a:rPr lang="en-US" sz="2400" dirty="0" smtClean="0">
                <a:solidFill>
                  <a:schemeClr val="tx1"/>
                </a:solidFill>
              </a:rPr>
              <a:t>Out-of-pocket payment for </a:t>
            </a:r>
            <a:r>
              <a:rPr lang="en-US" sz="2400" dirty="0">
                <a:solidFill>
                  <a:schemeClr val="tx1"/>
                </a:solidFill>
              </a:rPr>
              <a:t>1 unit of </a:t>
            </a:r>
            <a:r>
              <a:rPr lang="en-US" sz="2400" dirty="0" smtClean="0">
                <a:solidFill>
                  <a:schemeClr val="tx1"/>
                </a:solidFill>
              </a:rPr>
              <a:t>M </a:t>
            </a:r>
            <a:r>
              <a:rPr lang="en-US" sz="2400" dirty="0" smtClean="0">
                <a:solidFill>
                  <a:srgbClr val="FF0000"/>
                </a:solidFill>
              </a:rPr>
              <a:t>= 0.2*$100 = $20</a:t>
            </a:r>
          </a:p>
          <a:p>
            <a:pPr lvl="1"/>
            <a:r>
              <a:rPr lang="en-US" sz="2400" dirty="0" smtClean="0">
                <a:solidFill>
                  <a:schemeClr val="tx1"/>
                </a:solidFill>
              </a:rPr>
              <a:t>Slope of the new budget line </a:t>
            </a:r>
            <a:r>
              <a:rPr lang="en-US" sz="2400" dirty="0" smtClean="0">
                <a:solidFill>
                  <a:srgbClr val="FF0000"/>
                </a:solidFill>
              </a:rPr>
              <a:t>= _______</a:t>
            </a:r>
          </a:p>
          <a:p>
            <a:pPr marL="0" indent="0">
              <a:lnSpc>
                <a:spcPct val="110000"/>
              </a:lnSpc>
              <a:spcBef>
                <a:spcPts val="1200"/>
              </a:spcBef>
              <a:buNone/>
            </a:pPr>
            <a:r>
              <a:rPr lang="en-US" sz="2600" dirty="0" smtClean="0">
                <a:solidFill>
                  <a:schemeClr val="tx1"/>
                </a:solidFill>
              </a:rPr>
              <a:t>2. </a:t>
            </a:r>
            <a:r>
              <a:rPr lang="en-US" sz="2600" dirty="0" smtClean="0">
                <a:solidFill>
                  <a:srgbClr val="0000CC"/>
                </a:solidFill>
              </a:rPr>
              <a:t>20% coinsurance on M only and </a:t>
            </a:r>
            <a:r>
              <a:rPr lang="en-US" sz="2600" dirty="0">
                <a:solidFill>
                  <a:srgbClr val="0000CC"/>
                </a:solidFill>
              </a:rPr>
              <a:t>a deductible of $</a:t>
            </a:r>
            <a:r>
              <a:rPr lang="en-US" sz="2600" dirty="0" smtClean="0">
                <a:solidFill>
                  <a:srgbClr val="0000CC"/>
                </a:solidFill>
              </a:rPr>
              <a:t>5 (fixed copayment) for each D</a:t>
            </a:r>
          </a:p>
          <a:p>
            <a:pPr lvl="1"/>
            <a:r>
              <a:rPr lang="en-US" sz="2400" dirty="0">
                <a:solidFill>
                  <a:schemeClr val="tx1"/>
                </a:solidFill>
              </a:rPr>
              <a:t>Out-of-pocket payment for 1 unit of D </a:t>
            </a:r>
            <a:r>
              <a:rPr lang="en-US" sz="2400" dirty="0">
                <a:solidFill>
                  <a:srgbClr val="FF0000"/>
                </a:solidFill>
              </a:rPr>
              <a:t>= </a:t>
            </a:r>
            <a:r>
              <a:rPr lang="en-US" sz="2400" dirty="0" smtClean="0">
                <a:solidFill>
                  <a:srgbClr val="FF0000"/>
                </a:solidFill>
              </a:rPr>
              <a:t>______</a:t>
            </a:r>
            <a:endParaRPr lang="en-US" sz="2400" dirty="0">
              <a:solidFill>
                <a:srgbClr val="FF0000"/>
              </a:solidFill>
            </a:endParaRPr>
          </a:p>
          <a:p>
            <a:pPr lvl="1"/>
            <a:r>
              <a:rPr lang="en-US" sz="2400" dirty="0">
                <a:solidFill>
                  <a:schemeClr val="tx1"/>
                </a:solidFill>
              </a:rPr>
              <a:t>Out-of-pocket payment for 1 unit of M </a:t>
            </a:r>
            <a:r>
              <a:rPr lang="en-US" sz="2400" dirty="0" smtClean="0">
                <a:solidFill>
                  <a:schemeClr val="tx1"/>
                </a:solidFill>
              </a:rPr>
              <a:t> </a:t>
            </a:r>
            <a:r>
              <a:rPr lang="en-US" sz="2400" dirty="0" smtClean="0">
                <a:solidFill>
                  <a:srgbClr val="FF0000"/>
                </a:solidFill>
              </a:rPr>
              <a:t>= _______</a:t>
            </a:r>
            <a:endParaRPr lang="en-US" sz="2400" dirty="0">
              <a:solidFill>
                <a:schemeClr val="tx1"/>
              </a:solidFill>
            </a:endParaRPr>
          </a:p>
          <a:p>
            <a:pPr lvl="1"/>
            <a:r>
              <a:rPr lang="en-US" sz="2400" dirty="0">
                <a:solidFill>
                  <a:schemeClr val="tx1"/>
                </a:solidFill>
              </a:rPr>
              <a:t>Slope of the new budget line </a:t>
            </a:r>
            <a:r>
              <a:rPr lang="en-US" sz="2400" dirty="0">
                <a:solidFill>
                  <a:srgbClr val="FF0000"/>
                </a:solidFill>
              </a:rPr>
              <a:t>= </a:t>
            </a:r>
            <a:r>
              <a:rPr lang="en-US" sz="2400" dirty="0" smtClean="0">
                <a:solidFill>
                  <a:srgbClr val="FF0000"/>
                </a:solidFill>
              </a:rPr>
              <a:t>_______</a:t>
            </a:r>
            <a:endParaRPr lang="en-US" sz="2400" dirty="0" smtClean="0">
              <a:solidFill>
                <a:schemeClr val="tx1"/>
              </a:solidFill>
            </a:endParaRPr>
          </a:p>
          <a:p>
            <a:pPr eaLnBrk="1" hangingPunct="1">
              <a:lnSpc>
                <a:spcPct val="110000"/>
              </a:lnSpc>
              <a:spcBef>
                <a:spcPts val="1200"/>
              </a:spcBef>
            </a:pPr>
            <a:r>
              <a:rPr lang="en-US" sz="2600" dirty="0" smtClean="0">
                <a:solidFill>
                  <a:srgbClr val="006600"/>
                </a:solidFill>
              </a:rPr>
              <a:t>If insurance policies more generously cover D than they do for M, consumers will </a:t>
            </a:r>
            <a:r>
              <a:rPr lang="en-US" sz="2600" u="sng" dirty="0" smtClean="0">
                <a:solidFill>
                  <a:srgbClr val="006600"/>
                </a:solidFill>
              </a:rPr>
              <a:t>replace</a:t>
            </a:r>
            <a:r>
              <a:rPr lang="en-US" sz="2600" dirty="0" smtClean="0">
                <a:solidFill>
                  <a:srgbClr val="006600"/>
                </a:solidFill>
              </a:rPr>
              <a:t> D for M in the production process.</a:t>
            </a:r>
          </a:p>
        </p:txBody>
      </p:sp>
      <p:sp>
        <p:nvSpPr>
          <p:cNvPr id="4" name="Slide Number Placeholder 3"/>
          <p:cNvSpPr>
            <a:spLocks noGrp="1"/>
          </p:cNvSpPr>
          <p:nvPr>
            <p:ph type="sldNum" sz="quarter" idx="12"/>
          </p:nvPr>
        </p:nvSpPr>
        <p:spPr/>
        <p:txBody>
          <a:bodyPr/>
          <a:lstStyle/>
          <a:p>
            <a:fld id="{86CE80BD-4D3B-4FF2-B2A9-D19FBDF22204}" type="slidenum">
              <a:rPr lang="en-US" smtClean="0"/>
              <a:pPr/>
              <a:t>73</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2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72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72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72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72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551280" y="304800"/>
            <a:ext cx="8041440" cy="1219200"/>
          </a:xfrm>
        </p:spPr>
        <p:txBody>
          <a:bodyPr>
            <a:normAutofit/>
          </a:bodyPr>
          <a:lstStyle/>
          <a:p>
            <a:r>
              <a:rPr lang="en-US" dirty="0">
                <a:solidFill>
                  <a:schemeClr val="tx1"/>
                </a:solidFill>
              </a:rPr>
              <a:t>Insurance and Substitutability</a:t>
            </a:r>
            <a:endParaRPr lang="en-US" dirty="0" smtClean="0">
              <a:solidFill>
                <a:schemeClr val="tx1"/>
              </a:solidFill>
            </a:endParaRPr>
          </a:p>
        </p:txBody>
      </p:sp>
      <p:cxnSp>
        <p:nvCxnSpPr>
          <p:cNvPr id="6" name="Straight Connector 5"/>
          <p:cNvCxnSpPr/>
          <p:nvPr/>
        </p:nvCxnSpPr>
        <p:spPr>
          <a:xfrm>
            <a:off x="1828800" y="2133599"/>
            <a:ext cx="0" cy="36576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828800" y="5791199"/>
            <a:ext cx="48006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828800" y="2819399"/>
            <a:ext cx="3048000" cy="2971800"/>
          </a:xfrm>
          <a:prstGeom prst="line">
            <a:avLst/>
          </a:prstGeom>
          <a:ln w="28575">
            <a:solidFill>
              <a:srgbClr val="0000CC"/>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371600" y="2057399"/>
            <a:ext cx="609600" cy="369332"/>
          </a:xfrm>
          <a:prstGeom prst="rect">
            <a:avLst/>
          </a:prstGeom>
          <a:noFill/>
        </p:spPr>
        <p:txBody>
          <a:bodyPr wrap="square" rtlCol="0">
            <a:spAutoFit/>
          </a:bodyPr>
          <a:lstStyle/>
          <a:p>
            <a:r>
              <a:rPr lang="en-US" dirty="0" smtClean="0"/>
              <a:t>M</a:t>
            </a:r>
            <a:endParaRPr lang="en-US" dirty="0"/>
          </a:p>
        </p:txBody>
      </p:sp>
      <p:sp>
        <p:nvSpPr>
          <p:cNvPr id="10" name="TextBox 9"/>
          <p:cNvSpPr txBox="1"/>
          <p:nvPr/>
        </p:nvSpPr>
        <p:spPr>
          <a:xfrm>
            <a:off x="6705600" y="5562599"/>
            <a:ext cx="457200" cy="369332"/>
          </a:xfrm>
          <a:prstGeom prst="rect">
            <a:avLst/>
          </a:prstGeom>
          <a:noFill/>
        </p:spPr>
        <p:txBody>
          <a:bodyPr wrap="square" rtlCol="0">
            <a:spAutoFit/>
          </a:bodyPr>
          <a:lstStyle/>
          <a:p>
            <a:r>
              <a:rPr lang="en-US" dirty="0" smtClean="0"/>
              <a:t>D</a:t>
            </a:r>
            <a:endParaRPr lang="en-US" dirty="0"/>
          </a:p>
        </p:txBody>
      </p:sp>
      <p:sp>
        <p:nvSpPr>
          <p:cNvPr id="11" name="Arc 10"/>
          <p:cNvSpPr/>
          <p:nvPr/>
        </p:nvSpPr>
        <p:spPr>
          <a:xfrm rot="10800000">
            <a:off x="2286001" y="-685800"/>
            <a:ext cx="5791200" cy="5638800"/>
          </a:xfrm>
          <a:prstGeom prst="arc">
            <a:avLst>
              <a:gd name="adj1" fmla="val 15753292"/>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2" name="Straight Connector 11"/>
          <p:cNvCxnSpPr/>
          <p:nvPr/>
        </p:nvCxnSpPr>
        <p:spPr>
          <a:xfrm>
            <a:off x="1828800" y="4114799"/>
            <a:ext cx="1295400" cy="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3124200" y="4114799"/>
            <a:ext cx="0" cy="1664732"/>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2913245" y="5779531"/>
            <a:ext cx="421910" cy="369332"/>
          </a:xfrm>
          <a:prstGeom prst="rect">
            <a:avLst/>
          </a:prstGeom>
        </p:spPr>
        <p:txBody>
          <a:bodyPr wrap="none">
            <a:spAutoFit/>
          </a:bodyPr>
          <a:lstStyle/>
          <a:p>
            <a:r>
              <a:rPr lang="en-US" dirty="0"/>
              <a:t>D</a:t>
            </a:r>
            <a:r>
              <a:rPr lang="en-US" baseline="-25000" dirty="0"/>
              <a:t>1</a:t>
            </a:r>
            <a:endParaRPr lang="en-US" dirty="0"/>
          </a:p>
        </p:txBody>
      </p:sp>
      <p:sp>
        <p:nvSpPr>
          <p:cNvPr id="18" name="Rectangle 17"/>
          <p:cNvSpPr/>
          <p:nvPr/>
        </p:nvSpPr>
        <p:spPr>
          <a:xfrm>
            <a:off x="1371600" y="3930133"/>
            <a:ext cx="482837" cy="369332"/>
          </a:xfrm>
          <a:prstGeom prst="rect">
            <a:avLst/>
          </a:prstGeom>
        </p:spPr>
        <p:txBody>
          <a:bodyPr wrap="square">
            <a:spAutoFit/>
          </a:bodyPr>
          <a:lstStyle/>
          <a:p>
            <a:r>
              <a:rPr lang="en-US" dirty="0" smtClean="0"/>
              <a:t>M</a:t>
            </a:r>
            <a:r>
              <a:rPr lang="en-US" baseline="-25000" dirty="0" smtClean="0"/>
              <a:t>1</a:t>
            </a:r>
            <a:endParaRPr lang="en-US" dirty="0"/>
          </a:p>
        </p:txBody>
      </p:sp>
      <p:sp>
        <p:nvSpPr>
          <p:cNvPr id="19" name="TextBox 18"/>
          <p:cNvSpPr txBox="1"/>
          <p:nvPr/>
        </p:nvSpPr>
        <p:spPr>
          <a:xfrm>
            <a:off x="3124200" y="3821667"/>
            <a:ext cx="457200" cy="369332"/>
          </a:xfrm>
          <a:prstGeom prst="rect">
            <a:avLst/>
          </a:prstGeom>
          <a:noFill/>
        </p:spPr>
        <p:txBody>
          <a:bodyPr wrap="square" rtlCol="0">
            <a:spAutoFit/>
          </a:bodyPr>
          <a:lstStyle/>
          <a:p>
            <a:r>
              <a:rPr lang="en-US" dirty="0" smtClean="0"/>
              <a:t>E</a:t>
            </a:r>
            <a:endParaRPr lang="en-US" dirty="0"/>
          </a:p>
        </p:txBody>
      </p:sp>
      <p:sp>
        <p:nvSpPr>
          <p:cNvPr id="20" name="TextBox 19"/>
          <p:cNvSpPr txBox="1"/>
          <p:nvPr/>
        </p:nvSpPr>
        <p:spPr>
          <a:xfrm>
            <a:off x="1676400" y="5747265"/>
            <a:ext cx="304800" cy="369332"/>
          </a:xfrm>
          <a:prstGeom prst="rect">
            <a:avLst/>
          </a:prstGeom>
          <a:noFill/>
        </p:spPr>
        <p:txBody>
          <a:bodyPr wrap="square" rtlCol="0">
            <a:spAutoFit/>
          </a:bodyPr>
          <a:lstStyle/>
          <a:p>
            <a:r>
              <a:rPr lang="en-US" dirty="0" smtClean="0"/>
              <a:t>0</a:t>
            </a:r>
            <a:endParaRPr lang="en-US" dirty="0"/>
          </a:p>
        </p:txBody>
      </p:sp>
      <p:sp>
        <p:nvSpPr>
          <p:cNvPr id="21" name="TextBox 20"/>
          <p:cNvSpPr txBox="1"/>
          <p:nvPr/>
        </p:nvSpPr>
        <p:spPr>
          <a:xfrm>
            <a:off x="2286000" y="1828799"/>
            <a:ext cx="457200" cy="369332"/>
          </a:xfrm>
          <a:prstGeom prst="rect">
            <a:avLst/>
          </a:prstGeom>
          <a:noFill/>
        </p:spPr>
        <p:txBody>
          <a:bodyPr wrap="square" rtlCol="0">
            <a:spAutoFit/>
          </a:bodyPr>
          <a:lstStyle/>
          <a:p>
            <a:r>
              <a:rPr lang="en-US" dirty="0" smtClean="0"/>
              <a:t>HS</a:t>
            </a:r>
            <a:endParaRPr lang="en-US" dirty="0"/>
          </a:p>
        </p:txBody>
      </p:sp>
      <p:cxnSp>
        <p:nvCxnSpPr>
          <p:cNvPr id="13" name="Straight Connector 12"/>
          <p:cNvCxnSpPr/>
          <p:nvPr/>
        </p:nvCxnSpPr>
        <p:spPr>
          <a:xfrm>
            <a:off x="2362200" y="4038599"/>
            <a:ext cx="3276600" cy="137160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1854437" y="4736067"/>
            <a:ext cx="2222263" cy="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4038600" y="4736067"/>
            <a:ext cx="0" cy="1055132"/>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880282" y="5779531"/>
            <a:ext cx="421910" cy="369332"/>
          </a:xfrm>
          <a:prstGeom prst="rect">
            <a:avLst/>
          </a:prstGeom>
        </p:spPr>
        <p:txBody>
          <a:bodyPr wrap="none">
            <a:spAutoFit/>
          </a:bodyPr>
          <a:lstStyle/>
          <a:p>
            <a:r>
              <a:rPr lang="en-US" dirty="0" smtClean="0"/>
              <a:t>D</a:t>
            </a:r>
            <a:r>
              <a:rPr lang="en-US" baseline="-25000" dirty="0" smtClean="0"/>
              <a:t>2</a:t>
            </a:r>
            <a:endParaRPr lang="en-US" dirty="0"/>
          </a:p>
        </p:txBody>
      </p:sp>
      <p:sp>
        <p:nvSpPr>
          <p:cNvPr id="28" name="Rectangle 27"/>
          <p:cNvSpPr/>
          <p:nvPr/>
        </p:nvSpPr>
        <p:spPr>
          <a:xfrm>
            <a:off x="1371600" y="4583667"/>
            <a:ext cx="482837" cy="369332"/>
          </a:xfrm>
          <a:prstGeom prst="rect">
            <a:avLst/>
          </a:prstGeom>
        </p:spPr>
        <p:txBody>
          <a:bodyPr wrap="square">
            <a:spAutoFit/>
          </a:bodyPr>
          <a:lstStyle/>
          <a:p>
            <a:r>
              <a:rPr lang="en-US" dirty="0" smtClean="0"/>
              <a:t>M</a:t>
            </a:r>
            <a:r>
              <a:rPr lang="en-US" baseline="-25000" dirty="0"/>
              <a:t>2</a:t>
            </a:r>
            <a:endParaRPr lang="en-US" dirty="0"/>
          </a:p>
        </p:txBody>
      </p:sp>
      <p:sp>
        <p:nvSpPr>
          <p:cNvPr id="29" name="TextBox 28"/>
          <p:cNvSpPr txBox="1"/>
          <p:nvPr/>
        </p:nvSpPr>
        <p:spPr>
          <a:xfrm>
            <a:off x="3886200" y="4355067"/>
            <a:ext cx="457200" cy="369332"/>
          </a:xfrm>
          <a:prstGeom prst="rect">
            <a:avLst/>
          </a:prstGeom>
          <a:noFill/>
        </p:spPr>
        <p:txBody>
          <a:bodyPr wrap="square" rtlCol="0">
            <a:spAutoFit/>
          </a:bodyPr>
          <a:lstStyle/>
          <a:p>
            <a:r>
              <a:rPr lang="en-US" dirty="0" smtClean="0"/>
              <a:t>E’</a:t>
            </a:r>
            <a:endParaRPr lang="en-US" dirty="0"/>
          </a:p>
        </p:txBody>
      </p:sp>
      <p:sp>
        <p:nvSpPr>
          <p:cNvPr id="32" name="TextBox 31"/>
          <p:cNvSpPr txBox="1"/>
          <p:nvPr/>
        </p:nvSpPr>
        <p:spPr>
          <a:xfrm>
            <a:off x="457200" y="2630268"/>
            <a:ext cx="1295400" cy="369332"/>
          </a:xfrm>
          <a:prstGeom prst="rect">
            <a:avLst/>
          </a:prstGeom>
          <a:noFill/>
        </p:spPr>
        <p:txBody>
          <a:bodyPr wrap="square" rtlCol="0">
            <a:spAutoFit/>
          </a:bodyPr>
          <a:lstStyle/>
          <a:p>
            <a:r>
              <a:rPr lang="en-US" dirty="0" smtClean="0">
                <a:solidFill>
                  <a:srgbClr val="0000CC"/>
                </a:solidFill>
              </a:rPr>
              <a:t>Slope =-0.5</a:t>
            </a:r>
            <a:endParaRPr lang="en-US" dirty="0">
              <a:solidFill>
                <a:srgbClr val="0000CC"/>
              </a:solidFill>
            </a:endParaRPr>
          </a:p>
        </p:txBody>
      </p:sp>
      <p:cxnSp>
        <p:nvCxnSpPr>
          <p:cNvPr id="34" name="Curved Connector 33"/>
          <p:cNvCxnSpPr/>
          <p:nvPr/>
        </p:nvCxnSpPr>
        <p:spPr>
          <a:xfrm>
            <a:off x="1447800" y="2895599"/>
            <a:ext cx="685800" cy="228600"/>
          </a:xfrm>
          <a:prstGeom prst="curved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5791200" y="4952999"/>
            <a:ext cx="2667000" cy="707886"/>
          </a:xfrm>
          <a:prstGeom prst="rect">
            <a:avLst/>
          </a:prstGeom>
          <a:noFill/>
        </p:spPr>
        <p:txBody>
          <a:bodyPr wrap="square" rtlCol="0">
            <a:spAutoFit/>
          </a:bodyPr>
          <a:lstStyle/>
          <a:p>
            <a:r>
              <a:rPr lang="en-US" sz="2000" dirty="0" smtClean="0">
                <a:solidFill>
                  <a:srgbClr val="FF0000"/>
                </a:solidFill>
              </a:rPr>
              <a:t>Slope = -(P’</a:t>
            </a:r>
            <a:r>
              <a:rPr lang="en-US" sz="2000" baseline="-25000" dirty="0" smtClean="0">
                <a:solidFill>
                  <a:srgbClr val="FF0000"/>
                </a:solidFill>
              </a:rPr>
              <a:t>D</a:t>
            </a:r>
            <a:r>
              <a:rPr lang="en-US" sz="2000" dirty="0" smtClean="0">
                <a:solidFill>
                  <a:srgbClr val="FF0000"/>
                </a:solidFill>
              </a:rPr>
              <a:t>/P’</a:t>
            </a:r>
            <a:r>
              <a:rPr lang="en-US" sz="2000" baseline="-25000" dirty="0" smtClean="0">
                <a:solidFill>
                  <a:srgbClr val="FF0000"/>
                </a:solidFill>
              </a:rPr>
              <a:t>M</a:t>
            </a:r>
            <a:r>
              <a:rPr lang="en-US" sz="2000" dirty="0" smtClean="0">
                <a:solidFill>
                  <a:srgbClr val="FF0000"/>
                </a:solidFill>
              </a:rPr>
              <a:t>) </a:t>
            </a:r>
          </a:p>
          <a:p>
            <a:r>
              <a:rPr lang="en-US" sz="2000" dirty="0" smtClean="0">
                <a:solidFill>
                  <a:srgbClr val="FF0000"/>
                </a:solidFill>
              </a:rPr>
              <a:t>            = -0.25</a:t>
            </a:r>
            <a:endParaRPr lang="en-US" sz="2000" dirty="0">
              <a:solidFill>
                <a:srgbClr val="FF0000"/>
              </a:solidFill>
            </a:endParaRPr>
          </a:p>
        </p:txBody>
      </p:sp>
      <p:cxnSp>
        <p:nvCxnSpPr>
          <p:cNvPr id="37" name="Curved Connector 36"/>
          <p:cNvCxnSpPr>
            <a:stCxn id="35" idx="1"/>
          </p:cNvCxnSpPr>
          <p:nvPr/>
        </p:nvCxnSpPr>
        <p:spPr>
          <a:xfrm rot="10800000" flipV="1">
            <a:off x="5410200" y="5306941"/>
            <a:ext cx="381000" cy="27057"/>
          </a:xfrm>
          <a:prstGeom prst="curved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3733800" y="1600200"/>
            <a:ext cx="5410200" cy="2246769"/>
          </a:xfrm>
          <a:prstGeom prst="rect">
            <a:avLst/>
          </a:prstGeom>
          <a:noFill/>
        </p:spPr>
        <p:txBody>
          <a:bodyPr wrap="square" rtlCol="0">
            <a:spAutoFit/>
          </a:bodyPr>
          <a:lstStyle/>
          <a:p>
            <a:r>
              <a:rPr lang="en-US" sz="2000" u="sng" dirty="0" smtClean="0">
                <a:solidFill>
                  <a:srgbClr val="0000CC"/>
                </a:solidFill>
              </a:rPr>
              <a:t>Insurance II</a:t>
            </a:r>
            <a:r>
              <a:rPr lang="en-US" sz="2000" dirty="0" smtClean="0">
                <a:solidFill>
                  <a:srgbClr val="0000CC"/>
                </a:solidFill>
              </a:rPr>
              <a:t>: </a:t>
            </a:r>
          </a:p>
          <a:p>
            <a:r>
              <a:rPr lang="en-US" sz="2000" dirty="0" smtClean="0">
                <a:solidFill>
                  <a:srgbClr val="0000CC"/>
                </a:solidFill>
              </a:rPr>
              <a:t>Suppose at P’</a:t>
            </a:r>
            <a:r>
              <a:rPr lang="en-US" sz="2000" baseline="-25000" dirty="0" smtClean="0">
                <a:solidFill>
                  <a:srgbClr val="0000CC"/>
                </a:solidFill>
              </a:rPr>
              <a:t>D</a:t>
            </a:r>
            <a:r>
              <a:rPr lang="en-US" sz="2000" dirty="0" smtClean="0">
                <a:solidFill>
                  <a:srgbClr val="0000CC"/>
                </a:solidFill>
              </a:rPr>
              <a:t> = $5 and P’</a:t>
            </a:r>
            <a:r>
              <a:rPr lang="en-US" sz="2000" baseline="-25000" dirty="0" smtClean="0">
                <a:solidFill>
                  <a:srgbClr val="0000CC"/>
                </a:solidFill>
              </a:rPr>
              <a:t>M</a:t>
            </a:r>
            <a:r>
              <a:rPr lang="en-US" sz="2000" dirty="0" smtClean="0">
                <a:solidFill>
                  <a:srgbClr val="0000CC"/>
                </a:solidFill>
              </a:rPr>
              <a:t> = (0.2*$100)=$20, D</a:t>
            </a:r>
            <a:r>
              <a:rPr lang="en-US" sz="2000" baseline="-25000" dirty="0">
                <a:solidFill>
                  <a:srgbClr val="0000CC"/>
                </a:solidFill>
              </a:rPr>
              <a:t>2</a:t>
            </a:r>
            <a:r>
              <a:rPr lang="en-US" sz="2000" dirty="0" smtClean="0">
                <a:solidFill>
                  <a:srgbClr val="0000CC"/>
                </a:solidFill>
              </a:rPr>
              <a:t>= 5, M</a:t>
            </a:r>
            <a:r>
              <a:rPr lang="en-US" sz="2000" baseline="-25000" dirty="0">
                <a:solidFill>
                  <a:srgbClr val="0000CC"/>
                </a:solidFill>
              </a:rPr>
              <a:t>2</a:t>
            </a:r>
            <a:r>
              <a:rPr lang="en-US" sz="2000" dirty="0" smtClean="0">
                <a:solidFill>
                  <a:srgbClr val="0000CC"/>
                </a:solidFill>
              </a:rPr>
              <a:t> = 5.75.</a:t>
            </a:r>
          </a:p>
          <a:p>
            <a:pPr>
              <a:buFont typeface="Wingdings"/>
              <a:buChar char="è"/>
            </a:pPr>
            <a:r>
              <a:rPr lang="en-US" sz="2000" dirty="0" smtClean="0">
                <a:solidFill>
                  <a:srgbClr val="0000CC"/>
                </a:solidFill>
                <a:sym typeface="Wingdings" pitchFamily="2" charset="2"/>
              </a:rPr>
              <a:t> </a:t>
            </a:r>
            <a:r>
              <a:rPr lang="en-US" sz="2000" dirty="0" smtClean="0">
                <a:solidFill>
                  <a:srgbClr val="0000CC"/>
                </a:solidFill>
                <a:sym typeface="Wingdings" pitchFamily="2" charset="2"/>
              </a:rPr>
              <a:t>  Slope </a:t>
            </a:r>
            <a:r>
              <a:rPr lang="en-US" sz="2000" dirty="0" smtClean="0">
                <a:solidFill>
                  <a:srgbClr val="0000CC"/>
                </a:solidFill>
                <a:sym typeface="Wingdings" pitchFamily="2" charset="2"/>
              </a:rPr>
              <a:t>=-0.25</a:t>
            </a:r>
          </a:p>
          <a:p>
            <a:pPr>
              <a:buFont typeface="Wingdings"/>
              <a:buChar char="è"/>
            </a:pPr>
            <a:r>
              <a:rPr lang="en-US" sz="2000" dirty="0" smtClean="0">
                <a:solidFill>
                  <a:srgbClr val="FF0000"/>
                </a:solidFill>
              </a:rPr>
              <a:t>   </a:t>
            </a:r>
            <a:r>
              <a:rPr lang="en-US" sz="2000" dirty="0" err="1" smtClean="0">
                <a:solidFill>
                  <a:srgbClr val="FF0000"/>
                </a:solidFill>
              </a:rPr>
              <a:t>Cost</a:t>
            </a:r>
            <a:r>
              <a:rPr lang="en-US" sz="2000" baseline="-25000" dirty="0" err="1" smtClean="0">
                <a:solidFill>
                  <a:srgbClr val="FF0000"/>
                </a:solidFill>
              </a:rPr>
              <a:t>consumer</a:t>
            </a:r>
            <a:r>
              <a:rPr lang="en-US" sz="2000" dirty="0" smtClean="0">
                <a:solidFill>
                  <a:srgbClr val="FF0000"/>
                </a:solidFill>
              </a:rPr>
              <a:t> </a:t>
            </a:r>
            <a:r>
              <a:rPr lang="en-US" sz="2000" dirty="0" smtClean="0">
                <a:solidFill>
                  <a:srgbClr val="FF0000"/>
                </a:solidFill>
              </a:rPr>
              <a:t>= _______________________</a:t>
            </a:r>
          </a:p>
          <a:p>
            <a:pPr>
              <a:buFont typeface="Wingdings"/>
              <a:buChar char="è"/>
            </a:pPr>
            <a:r>
              <a:rPr lang="en-US" sz="2000" dirty="0" smtClean="0">
                <a:solidFill>
                  <a:srgbClr val="FF0000"/>
                </a:solidFill>
              </a:rPr>
              <a:t>   Cost </a:t>
            </a:r>
            <a:r>
              <a:rPr lang="en-US" sz="2000" baseline="-25000" dirty="0" smtClean="0">
                <a:solidFill>
                  <a:srgbClr val="FF0000"/>
                </a:solidFill>
              </a:rPr>
              <a:t>insurance</a:t>
            </a:r>
            <a:r>
              <a:rPr lang="en-US" sz="2000" dirty="0" smtClean="0">
                <a:solidFill>
                  <a:srgbClr val="FF0000"/>
                </a:solidFill>
              </a:rPr>
              <a:t>= _______________________</a:t>
            </a:r>
          </a:p>
          <a:p>
            <a:pPr lvl="1">
              <a:buFont typeface="Wingdings"/>
              <a:buChar char="è"/>
            </a:pPr>
            <a:r>
              <a:rPr lang="en-US" sz="2000" dirty="0" smtClean="0">
                <a:solidFill>
                  <a:srgbClr val="FF0000"/>
                </a:solidFill>
              </a:rPr>
              <a:t>   Total </a:t>
            </a:r>
            <a:r>
              <a:rPr lang="en-US" sz="2000" dirty="0" smtClean="0">
                <a:solidFill>
                  <a:srgbClr val="FF0000"/>
                </a:solidFill>
              </a:rPr>
              <a:t>Cost = _______</a:t>
            </a:r>
            <a:endParaRPr lang="en-US" sz="2000" dirty="0">
              <a:solidFill>
                <a:srgbClr val="FF0000"/>
              </a:solidFill>
            </a:endParaRPr>
          </a:p>
        </p:txBody>
      </p:sp>
      <p:sp>
        <p:nvSpPr>
          <p:cNvPr id="30" name="Slide Number Placeholder 29"/>
          <p:cNvSpPr>
            <a:spLocks noGrp="1"/>
          </p:cNvSpPr>
          <p:nvPr>
            <p:ph type="sldNum" sz="quarter" idx="12"/>
          </p:nvPr>
        </p:nvSpPr>
        <p:spPr/>
        <p:txBody>
          <a:bodyPr/>
          <a:lstStyle/>
          <a:p>
            <a:fld id="{86CE80BD-4D3B-4FF2-B2A9-D19FBDF22204}" type="slidenum">
              <a:rPr lang="en-US" smtClean="0"/>
              <a:pPr/>
              <a:t>74</a:t>
            </a:fld>
            <a:endParaRPr lang="en-US"/>
          </a:p>
        </p:txBody>
      </p:sp>
      <p:sp>
        <p:nvSpPr>
          <p:cNvPr id="31" name="Footer Placeholder 30"/>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3958281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8">
                                            <p:txEl>
                                              <p:pRg st="0" end="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8">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8">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8">
                                            <p:txEl>
                                              <p:pRg st="4" end="4"/>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551280" y="233726"/>
            <a:ext cx="8041440" cy="1290274"/>
          </a:xfrm>
        </p:spPr>
        <p:txBody>
          <a:bodyPr>
            <a:normAutofit/>
          </a:bodyPr>
          <a:lstStyle/>
          <a:p>
            <a:pPr eaLnBrk="1" hangingPunct="1"/>
            <a:r>
              <a:rPr lang="en-US" dirty="0" smtClean="0">
                <a:solidFill>
                  <a:schemeClr val="tx1"/>
                </a:solidFill>
              </a:rPr>
              <a:t>II. Structure and Regulation</a:t>
            </a:r>
          </a:p>
        </p:txBody>
      </p:sp>
      <p:sp>
        <p:nvSpPr>
          <p:cNvPr id="22531" name="Content Placeholder 2"/>
          <p:cNvSpPr>
            <a:spLocks noGrp="1"/>
          </p:cNvSpPr>
          <p:nvPr>
            <p:ph idx="1"/>
          </p:nvPr>
        </p:nvSpPr>
        <p:spPr>
          <a:xfrm>
            <a:off x="609600" y="1447800"/>
            <a:ext cx="7848600" cy="5410200"/>
          </a:xfrm>
        </p:spPr>
        <p:txBody>
          <a:bodyPr>
            <a:normAutofit/>
          </a:bodyPr>
          <a:lstStyle/>
          <a:p>
            <a:pPr eaLnBrk="1" hangingPunct="1">
              <a:spcBef>
                <a:spcPts val="1200"/>
              </a:spcBef>
            </a:pPr>
            <a:r>
              <a:rPr lang="en-US" dirty="0" smtClean="0">
                <a:solidFill>
                  <a:schemeClr val="tx1"/>
                </a:solidFill>
              </a:rPr>
              <a:t>Pharmaceutical industry is dominated by significant </a:t>
            </a:r>
            <a:r>
              <a:rPr lang="en-US" i="1" dirty="0" smtClean="0">
                <a:solidFill>
                  <a:schemeClr val="tx1"/>
                </a:solidFill>
              </a:rPr>
              <a:t>barriers to entry</a:t>
            </a:r>
            <a:r>
              <a:rPr lang="en-US" dirty="0" smtClean="0">
                <a:solidFill>
                  <a:schemeClr val="tx1"/>
                </a:solidFill>
              </a:rPr>
              <a:t>.</a:t>
            </a:r>
          </a:p>
          <a:p>
            <a:pPr eaLnBrk="1" hangingPunct="1">
              <a:spcBef>
                <a:spcPts val="1200"/>
              </a:spcBef>
            </a:pPr>
            <a:r>
              <a:rPr lang="en-US" dirty="0" smtClean="0">
                <a:solidFill>
                  <a:schemeClr val="tx1"/>
                </a:solidFill>
              </a:rPr>
              <a:t>A </a:t>
            </a:r>
            <a:r>
              <a:rPr lang="en-US" dirty="0" smtClean="0">
                <a:solidFill>
                  <a:srgbClr val="FF0000"/>
                </a:solidFill>
              </a:rPr>
              <a:t>barrier to entry </a:t>
            </a:r>
            <a:r>
              <a:rPr lang="en-US" dirty="0" smtClean="0">
                <a:solidFill>
                  <a:schemeClr val="tx1"/>
                </a:solidFill>
              </a:rPr>
              <a:t>is any factor that impedes the entry of new firms into an industry or product market. </a:t>
            </a:r>
          </a:p>
          <a:p>
            <a:pPr eaLnBrk="1" hangingPunct="1">
              <a:spcBef>
                <a:spcPts val="1200"/>
              </a:spcBef>
            </a:pPr>
            <a:r>
              <a:rPr lang="en-US" dirty="0" smtClean="0">
                <a:solidFill>
                  <a:schemeClr val="tx1"/>
                </a:solidFill>
              </a:rPr>
              <a:t>3 major types of barriers to entry:</a:t>
            </a:r>
          </a:p>
          <a:p>
            <a:pPr marL="274320" indent="0">
              <a:spcBef>
                <a:spcPts val="600"/>
              </a:spcBef>
              <a:buNone/>
            </a:pPr>
            <a:r>
              <a:rPr lang="en-US" dirty="0" smtClean="0">
                <a:solidFill>
                  <a:schemeClr val="tx1"/>
                </a:solidFill>
              </a:rPr>
              <a:t>1. </a:t>
            </a:r>
            <a:r>
              <a:rPr lang="en-US" dirty="0" smtClean="0">
                <a:solidFill>
                  <a:srgbClr val="0000CC"/>
                </a:solidFill>
              </a:rPr>
              <a:t>Patent protection</a:t>
            </a:r>
            <a:r>
              <a:rPr lang="en-US" dirty="0" smtClean="0">
                <a:solidFill>
                  <a:schemeClr val="tx1"/>
                </a:solidFill>
              </a:rPr>
              <a:t>: </a:t>
            </a:r>
          </a:p>
          <a:p>
            <a:pPr marL="603504" lvl="1" indent="0">
              <a:spcBef>
                <a:spcPts val="600"/>
              </a:spcBef>
              <a:buFont typeface="Wingdings" pitchFamily="2" charset="2"/>
              <a:buChar char="Ø"/>
            </a:pPr>
            <a:r>
              <a:rPr lang="en-US" dirty="0" smtClean="0">
                <a:solidFill>
                  <a:schemeClr val="tx1"/>
                </a:solidFill>
              </a:rPr>
              <a:t> Patent gives firm exclusive rights to produce a drug for up to 20 years</a:t>
            </a:r>
            <a:endParaRPr lang="en-US" sz="2200" dirty="0" smtClean="0">
              <a:solidFill>
                <a:schemeClr val="tx1"/>
              </a:solidFill>
            </a:endParaRPr>
          </a:p>
          <a:p>
            <a:pPr marL="274320" indent="0">
              <a:spcBef>
                <a:spcPts val="600"/>
              </a:spcBef>
              <a:buNone/>
            </a:pPr>
            <a:r>
              <a:rPr lang="en-US" dirty="0" smtClean="0">
                <a:solidFill>
                  <a:schemeClr val="tx1"/>
                </a:solidFill>
              </a:rPr>
              <a:t>2. </a:t>
            </a:r>
            <a:r>
              <a:rPr lang="en-US" dirty="0" smtClean="0">
                <a:solidFill>
                  <a:srgbClr val="0000CC"/>
                </a:solidFill>
              </a:rPr>
              <a:t>Brand loyalty (or first mover) advantage</a:t>
            </a:r>
            <a:r>
              <a:rPr lang="en-US" dirty="0" smtClean="0">
                <a:solidFill>
                  <a:schemeClr val="tx1"/>
                </a:solidFill>
              </a:rPr>
              <a:t>: </a:t>
            </a:r>
          </a:p>
          <a:p>
            <a:pPr marL="603504" lvl="1" indent="0">
              <a:spcBef>
                <a:spcPts val="600"/>
              </a:spcBef>
              <a:buFont typeface="Wingdings" pitchFamily="2" charset="2"/>
              <a:buChar char="Ø"/>
            </a:pPr>
            <a:r>
              <a:rPr lang="en-US" sz="2000" dirty="0" smtClean="0">
                <a:solidFill>
                  <a:schemeClr val="tx1"/>
                </a:solidFill>
              </a:rPr>
              <a:t> </a:t>
            </a:r>
            <a:r>
              <a:rPr lang="en-US" dirty="0" smtClean="0">
                <a:solidFill>
                  <a:schemeClr val="tx1"/>
                </a:solidFill>
              </a:rPr>
              <a:t>Patent creates name recognition and prescribing.</a:t>
            </a:r>
          </a:p>
          <a:p>
            <a:pPr marL="603504" lvl="1" indent="0">
              <a:spcBef>
                <a:spcPts val="600"/>
              </a:spcBef>
              <a:buFont typeface="Wingdings" pitchFamily="2" charset="2"/>
              <a:buChar char="Ø"/>
            </a:pPr>
            <a:r>
              <a:rPr lang="en-US" dirty="0" smtClean="0">
                <a:solidFill>
                  <a:schemeClr val="tx1"/>
                </a:solidFill>
              </a:rPr>
              <a:t> This makes it harder for a generic to penetrate a market. </a:t>
            </a:r>
          </a:p>
          <a:p>
            <a:pPr marL="274320" indent="0">
              <a:spcBef>
                <a:spcPts val="600"/>
              </a:spcBef>
              <a:buNone/>
            </a:pPr>
            <a:r>
              <a:rPr lang="en-US" dirty="0" smtClean="0">
                <a:solidFill>
                  <a:schemeClr val="tx1"/>
                </a:solidFill>
              </a:rPr>
              <a:t>3. </a:t>
            </a:r>
            <a:r>
              <a:rPr lang="en-US" dirty="0" smtClean="0">
                <a:solidFill>
                  <a:srgbClr val="0000CC"/>
                </a:solidFill>
              </a:rPr>
              <a:t>Drug regulation</a:t>
            </a:r>
            <a:r>
              <a:rPr lang="en-US" dirty="0" smtClean="0">
                <a:solidFill>
                  <a:schemeClr val="tx1"/>
                </a:solidFill>
              </a:rPr>
              <a:t>:</a:t>
            </a:r>
          </a:p>
          <a:p>
            <a:pPr marL="603504" lvl="1" indent="0">
              <a:spcBef>
                <a:spcPts val="600"/>
              </a:spcBef>
              <a:buFont typeface="Wingdings" pitchFamily="2" charset="2"/>
              <a:buChar char="Ø"/>
            </a:pPr>
            <a:r>
              <a:rPr lang="en-US" dirty="0" smtClean="0">
                <a:solidFill>
                  <a:schemeClr val="tx1"/>
                </a:solidFill>
              </a:rPr>
              <a:t> FDA approval process for a new drug is costly and time consuming.</a:t>
            </a:r>
            <a:endParaRPr lang="en-US" sz="2200" dirty="0" smtClean="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75</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531">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2531">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2531">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531">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531">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2531">
                                            <p:txEl>
                                              <p:pRg st="8" end="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253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551280" y="304800"/>
            <a:ext cx="8041440" cy="1219200"/>
          </a:xfrm>
        </p:spPr>
        <p:txBody>
          <a:bodyPr>
            <a:normAutofit/>
          </a:bodyPr>
          <a:lstStyle/>
          <a:p>
            <a:pPr eaLnBrk="1" hangingPunct="1"/>
            <a:r>
              <a:rPr lang="en-US" dirty="0" smtClean="0">
                <a:solidFill>
                  <a:schemeClr val="tx1"/>
                </a:solidFill>
              </a:rPr>
              <a:t>Drug Regulation</a:t>
            </a:r>
          </a:p>
        </p:txBody>
      </p:sp>
      <p:sp>
        <p:nvSpPr>
          <p:cNvPr id="24579" name="Content Placeholder 2"/>
          <p:cNvSpPr>
            <a:spLocks noGrp="1"/>
          </p:cNvSpPr>
          <p:nvPr>
            <p:ph idx="1"/>
          </p:nvPr>
        </p:nvSpPr>
        <p:spPr>
          <a:xfrm>
            <a:off x="609600" y="1554075"/>
            <a:ext cx="8001000" cy="4922925"/>
          </a:xfrm>
        </p:spPr>
        <p:txBody>
          <a:bodyPr>
            <a:normAutofit lnSpcReduction="10000"/>
          </a:bodyPr>
          <a:lstStyle/>
          <a:p>
            <a:pPr eaLnBrk="1" hangingPunct="1">
              <a:spcBef>
                <a:spcPts val="1200"/>
              </a:spcBef>
            </a:pPr>
            <a:r>
              <a:rPr lang="en-US" dirty="0" smtClean="0">
                <a:solidFill>
                  <a:schemeClr val="tx1"/>
                </a:solidFill>
              </a:rPr>
              <a:t>The pharmaceutical industry is one of the most </a:t>
            </a:r>
            <a:r>
              <a:rPr lang="en-US" dirty="0" smtClean="0">
                <a:solidFill>
                  <a:srgbClr val="0000CC"/>
                </a:solidFill>
              </a:rPr>
              <a:t>heavily regulated </a:t>
            </a:r>
            <a:r>
              <a:rPr lang="en-US" dirty="0" smtClean="0">
                <a:solidFill>
                  <a:schemeClr val="tx1"/>
                </a:solidFill>
              </a:rPr>
              <a:t>of all industries.</a:t>
            </a:r>
          </a:p>
          <a:p>
            <a:pPr>
              <a:spcBef>
                <a:spcPts val="1200"/>
              </a:spcBef>
            </a:pPr>
            <a:r>
              <a:rPr lang="en-US" dirty="0" smtClean="0">
                <a:solidFill>
                  <a:schemeClr val="tx1"/>
                </a:solidFill>
              </a:rPr>
              <a:t>The Thai </a:t>
            </a:r>
            <a:r>
              <a:rPr lang="en-US" dirty="0" smtClean="0">
                <a:solidFill>
                  <a:srgbClr val="0000CC"/>
                </a:solidFill>
              </a:rPr>
              <a:t>Food and Drug Administration (FDA)</a:t>
            </a:r>
            <a:r>
              <a:rPr lang="en-US" dirty="0" smtClean="0">
                <a:solidFill>
                  <a:schemeClr val="tx1"/>
                </a:solidFill>
              </a:rPr>
              <a:t> was originated to control the widespread counterfeit and contaminated products. </a:t>
            </a:r>
          </a:p>
          <a:p>
            <a:pPr>
              <a:spcBef>
                <a:spcPts val="1200"/>
              </a:spcBef>
            </a:pPr>
            <a:r>
              <a:rPr lang="en-US" dirty="0" smtClean="0">
                <a:solidFill>
                  <a:schemeClr val="tx1"/>
                </a:solidFill>
              </a:rPr>
              <a:t>In other countries, e.g. USA, the FDA plays a very important role in the pharmaceutical industry, as it is responsible for the </a:t>
            </a:r>
            <a:r>
              <a:rPr lang="en-US" dirty="0" smtClean="0">
                <a:solidFill>
                  <a:srgbClr val="0000CC"/>
                </a:solidFill>
              </a:rPr>
              <a:t>approvals of new drugs </a:t>
            </a:r>
            <a:r>
              <a:rPr lang="en-US" dirty="0" smtClean="0">
                <a:solidFill>
                  <a:schemeClr val="tx1"/>
                </a:solidFill>
              </a:rPr>
              <a:t>(which could take ~14 years).  This process involves </a:t>
            </a:r>
            <a:r>
              <a:rPr lang="en-US" dirty="0" smtClean="0">
                <a:solidFill>
                  <a:srgbClr val="0000CC"/>
                </a:solidFill>
              </a:rPr>
              <a:t>trade-offs</a:t>
            </a:r>
            <a:r>
              <a:rPr lang="en-US" dirty="0" smtClean="0">
                <a:solidFill>
                  <a:schemeClr val="tx1"/>
                </a:solidFill>
              </a:rPr>
              <a:t>:</a:t>
            </a:r>
          </a:p>
          <a:p>
            <a:pPr lvl="1">
              <a:spcBef>
                <a:spcPts val="600"/>
              </a:spcBef>
            </a:pPr>
            <a:r>
              <a:rPr lang="en-US" sz="2400" dirty="0" smtClean="0">
                <a:solidFill>
                  <a:srgbClr val="0000CC"/>
                </a:solidFill>
              </a:rPr>
              <a:t>Consumer protection</a:t>
            </a:r>
            <a:r>
              <a:rPr lang="en-US" sz="2400" dirty="0" smtClean="0">
                <a:solidFill>
                  <a:schemeClr val="tx1"/>
                </a:solidFill>
              </a:rPr>
              <a:t>: Gain in safety and efficacy</a:t>
            </a:r>
          </a:p>
          <a:p>
            <a:pPr lvl="1">
              <a:spcBef>
                <a:spcPts val="600"/>
              </a:spcBef>
            </a:pPr>
            <a:r>
              <a:rPr lang="en-US" sz="2400" dirty="0" smtClean="0">
                <a:solidFill>
                  <a:srgbClr val="0000CC"/>
                </a:solidFill>
              </a:rPr>
              <a:t>Rapid innovation</a:t>
            </a:r>
            <a:r>
              <a:rPr lang="en-US" sz="2400" dirty="0" smtClean="0">
                <a:solidFill>
                  <a:schemeClr val="tx1"/>
                </a:solidFill>
              </a:rPr>
              <a:t>: Cost of delaying patients from utilizing useful drugs. </a:t>
            </a:r>
          </a:p>
        </p:txBody>
      </p:sp>
      <p:sp>
        <p:nvSpPr>
          <p:cNvPr id="4" name="Slide Number Placeholder 3"/>
          <p:cNvSpPr>
            <a:spLocks noGrp="1"/>
          </p:cNvSpPr>
          <p:nvPr>
            <p:ph type="sldNum" sz="quarter" idx="12"/>
          </p:nvPr>
        </p:nvSpPr>
        <p:spPr/>
        <p:txBody>
          <a:bodyPr/>
          <a:lstStyle/>
          <a:p>
            <a:fld id="{86CE80BD-4D3B-4FF2-B2A9-D19FBDF22204}" type="slidenum">
              <a:rPr lang="en-US" smtClean="0"/>
              <a:pPr/>
              <a:t>76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51280" y="436563"/>
            <a:ext cx="8041440" cy="1087437"/>
          </a:xfrm>
        </p:spPr>
        <p:txBody>
          <a:bodyPr>
            <a:normAutofit/>
          </a:bodyPr>
          <a:lstStyle/>
          <a:p>
            <a:r>
              <a:rPr lang="en-US" dirty="0" smtClean="0">
                <a:solidFill>
                  <a:schemeClr val="tx1"/>
                </a:solidFill>
              </a:rPr>
              <a:t>Drug </a:t>
            </a:r>
            <a:r>
              <a:rPr lang="en-US" dirty="0">
                <a:solidFill>
                  <a:schemeClr val="tx1"/>
                </a:solidFill>
              </a:rPr>
              <a:t>Regulation</a:t>
            </a:r>
          </a:p>
        </p:txBody>
      </p:sp>
      <p:sp>
        <p:nvSpPr>
          <p:cNvPr id="21507" name="Rectangle 3"/>
          <p:cNvSpPr>
            <a:spLocks noGrp="1" noChangeArrowheads="1"/>
          </p:cNvSpPr>
          <p:nvPr>
            <p:ph type="body" idx="1"/>
          </p:nvPr>
        </p:nvSpPr>
        <p:spPr>
          <a:xfrm>
            <a:off x="381000" y="1524000"/>
            <a:ext cx="8305800" cy="4876800"/>
          </a:xfrm>
        </p:spPr>
        <p:txBody>
          <a:bodyPr/>
          <a:lstStyle/>
          <a:p>
            <a:pPr lvl="1"/>
            <a:r>
              <a:rPr lang="en-US" sz="2400" dirty="0">
                <a:solidFill>
                  <a:schemeClr val="tx1"/>
                </a:solidFill>
              </a:rPr>
              <a:t>Two types of </a:t>
            </a:r>
            <a:r>
              <a:rPr lang="en-US" sz="2400" dirty="0">
                <a:solidFill>
                  <a:srgbClr val="0000CC"/>
                </a:solidFill>
              </a:rPr>
              <a:t>drug approval </a:t>
            </a:r>
            <a:r>
              <a:rPr lang="en-US" sz="2400" dirty="0" smtClean="0">
                <a:solidFill>
                  <a:srgbClr val="0000CC"/>
                </a:solidFill>
              </a:rPr>
              <a:t>errors:</a:t>
            </a:r>
            <a:endParaRPr lang="en-US" sz="2400" dirty="0">
              <a:solidFill>
                <a:srgbClr val="0000CC"/>
              </a:solidFill>
            </a:endParaRPr>
          </a:p>
          <a:p>
            <a:pPr lvl="2"/>
            <a:r>
              <a:rPr lang="en-US" sz="2200" dirty="0">
                <a:solidFill>
                  <a:srgbClr val="0000CC"/>
                </a:solidFill>
              </a:rPr>
              <a:t>Type I errors</a:t>
            </a:r>
            <a:r>
              <a:rPr lang="en-US" sz="2200" dirty="0">
                <a:solidFill>
                  <a:schemeClr val="tx1"/>
                </a:solidFill>
              </a:rPr>
              <a:t>: FDA rejects drug that is actually safe and effective</a:t>
            </a:r>
          </a:p>
          <a:p>
            <a:pPr lvl="2"/>
            <a:r>
              <a:rPr lang="en-US" sz="2200" dirty="0">
                <a:solidFill>
                  <a:srgbClr val="0000CC"/>
                </a:solidFill>
              </a:rPr>
              <a:t>Type II errors</a:t>
            </a:r>
            <a:r>
              <a:rPr lang="en-US" sz="2200" dirty="0">
                <a:solidFill>
                  <a:schemeClr val="tx1"/>
                </a:solidFill>
              </a:rPr>
              <a:t>: FDA approves unsafe, ineffective drug</a:t>
            </a:r>
          </a:p>
          <a:p>
            <a:pPr lvl="1">
              <a:spcBef>
                <a:spcPts val="1200"/>
              </a:spcBef>
            </a:pPr>
            <a:r>
              <a:rPr lang="en-US" sz="2400" dirty="0">
                <a:solidFill>
                  <a:schemeClr val="tx1"/>
                </a:solidFill>
              </a:rPr>
              <a:t>What are the incentives?</a:t>
            </a:r>
          </a:p>
          <a:p>
            <a:pPr lvl="2"/>
            <a:r>
              <a:rPr lang="en-US" sz="2200" dirty="0">
                <a:solidFill>
                  <a:srgbClr val="006600"/>
                </a:solidFill>
              </a:rPr>
              <a:t>FDA has incentive to commit Type I error </a:t>
            </a:r>
            <a:r>
              <a:rPr lang="en-US" sz="2200" dirty="0">
                <a:solidFill>
                  <a:schemeClr val="tx1"/>
                </a:solidFill>
              </a:rPr>
              <a:t>because all costs are external to the FDA from a Type I </a:t>
            </a:r>
            <a:r>
              <a:rPr lang="en-US" sz="2200" dirty="0" smtClean="0">
                <a:solidFill>
                  <a:schemeClr val="tx1"/>
                </a:solidFill>
              </a:rPr>
              <a:t>error.</a:t>
            </a:r>
            <a:endParaRPr lang="en-US" sz="2200" dirty="0">
              <a:solidFill>
                <a:schemeClr val="tx1"/>
              </a:solidFill>
            </a:endParaRPr>
          </a:p>
          <a:p>
            <a:pPr lvl="2"/>
            <a:r>
              <a:rPr lang="en-US" sz="2200" dirty="0">
                <a:solidFill>
                  <a:srgbClr val="006600"/>
                </a:solidFill>
              </a:rPr>
              <a:t>Pharmaceutical firms may have had an incentive to commit Type II error</a:t>
            </a:r>
            <a:r>
              <a:rPr lang="en-US" sz="2200" dirty="0">
                <a:solidFill>
                  <a:schemeClr val="tx1"/>
                </a:solidFill>
              </a:rPr>
              <a:t>, as long as the costs remain external to the </a:t>
            </a:r>
            <a:r>
              <a:rPr lang="en-US" sz="2200" dirty="0" smtClean="0">
                <a:solidFill>
                  <a:schemeClr val="tx1"/>
                </a:solidFill>
              </a:rPr>
              <a:t>firm. </a:t>
            </a:r>
            <a:endParaRPr lang="en-US" sz="2200" dirty="0">
              <a:solidFill>
                <a:schemeClr val="tx1"/>
              </a:solidFill>
            </a:endParaRPr>
          </a:p>
          <a:p>
            <a:pPr lvl="1">
              <a:spcBef>
                <a:spcPts val="1200"/>
              </a:spcBef>
            </a:pPr>
            <a:r>
              <a:rPr lang="en-US" sz="2400" dirty="0" smtClean="0">
                <a:solidFill>
                  <a:schemeClr val="tx1"/>
                </a:solidFill>
              </a:rPr>
              <a:t>So, </a:t>
            </a:r>
            <a:r>
              <a:rPr lang="en-US" sz="2400" dirty="0">
                <a:solidFill>
                  <a:schemeClr val="tx1"/>
                </a:solidFill>
              </a:rPr>
              <a:t>the major unanswered question is </a:t>
            </a:r>
            <a:r>
              <a:rPr lang="en-US" sz="2400" dirty="0">
                <a:solidFill>
                  <a:srgbClr val="006600"/>
                </a:solidFill>
              </a:rPr>
              <a:t>whether the government (FDA) side or the private side </a:t>
            </a:r>
            <a:r>
              <a:rPr lang="en-US" sz="2400" dirty="0" smtClean="0">
                <a:solidFill>
                  <a:srgbClr val="006600"/>
                </a:solidFill>
              </a:rPr>
              <a:t>(pharmaceutical </a:t>
            </a:r>
            <a:r>
              <a:rPr lang="en-US" sz="2400" dirty="0">
                <a:solidFill>
                  <a:srgbClr val="006600"/>
                </a:solidFill>
              </a:rPr>
              <a:t>firms) make the fewest and least costly </a:t>
            </a:r>
            <a:r>
              <a:rPr lang="en-US" sz="2400" dirty="0" smtClean="0">
                <a:solidFill>
                  <a:srgbClr val="006600"/>
                </a:solidFill>
              </a:rPr>
              <a:t>errors</a:t>
            </a:r>
            <a:r>
              <a:rPr lang="en-US" sz="2400" dirty="0" smtClean="0">
                <a:solidFill>
                  <a:schemeClr val="tx1"/>
                </a:solidFill>
              </a:rPr>
              <a:t>.</a:t>
            </a:r>
            <a:endParaRPr lang="en-US" sz="2400" dirty="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77</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51280" y="157526"/>
            <a:ext cx="8041440" cy="1442674"/>
          </a:xfrm>
        </p:spPr>
        <p:txBody>
          <a:bodyPr>
            <a:normAutofit/>
          </a:bodyPr>
          <a:lstStyle/>
          <a:p>
            <a:pPr eaLnBrk="1" hangingPunct="1"/>
            <a:r>
              <a:rPr lang="en-US" dirty="0" smtClean="0">
                <a:solidFill>
                  <a:schemeClr val="tx1"/>
                </a:solidFill>
              </a:rPr>
              <a:t>III. Monopoly Pricing</a:t>
            </a:r>
          </a:p>
        </p:txBody>
      </p:sp>
      <p:cxnSp>
        <p:nvCxnSpPr>
          <p:cNvPr id="7" name="Straight Connector 6"/>
          <p:cNvCxnSpPr/>
          <p:nvPr/>
        </p:nvCxnSpPr>
        <p:spPr>
          <a:xfrm>
            <a:off x="1676400" y="1840468"/>
            <a:ext cx="0" cy="4114799"/>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676400" y="5955267"/>
            <a:ext cx="4800600"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19200" y="1638181"/>
            <a:ext cx="609600" cy="430887"/>
          </a:xfrm>
          <a:prstGeom prst="rect">
            <a:avLst/>
          </a:prstGeom>
          <a:noFill/>
        </p:spPr>
        <p:txBody>
          <a:bodyPr wrap="square" rtlCol="0">
            <a:spAutoFit/>
          </a:bodyPr>
          <a:lstStyle/>
          <a:p>
            <a:r>
              <a:rPr lang="en-US" sz="2200" dirty="0" smtClean="0"/>
              <a:t>P</a:t>
            </a:r>
            <a:endParaRPr lang="en-US" sz="2200" dirty="0"/>
          </a:p>
        </p:txBody>
      </p:sp>
      <p:sp>
        <p:nvSpPr>
          <p:cNvPr id="10" name="TextBox 9"/>
          <p:cNvSpPr txBox="1"/>
          <p:nvPr/>
        </p:nvSpPr>
        <p:spPr>
          <a:xfrm>
            <a:off x="6553200" y="5726667"/>
            <a:ext cx="457200" cy="430887"/>
          </a:xfrm>
          <a:prstGeom prst="rect">
            <a:avLst/>
          </a:prstGeom>
          <a:noFill/>
        </p:spPr>
        <p:txBody>
          <a:bodyPr wrap="square" rtlCol="0">
            <a:spAutoFit/>
          </a:bodyPr>
          <a:lstStyle/>
          <a:p>
            <a:r>
              <a:rPr lang="en-US" sz="2200" dirty="0" smtClean="0"/>
              <a:t>Q</a:t>
            </a:r>
            <a:endParaRPr lang="en-US" sz="2200" dirty="0"/>
          </a:p>
        </p:txBody>
      </p:sp>
      <p:cxnSp>
        <p:nvCxnSpPr>
          <p:cNvPr id="12" name="Straight Connector 11"/>
          <p:cNvCxnSpPr/>
          <p:nvPr/>
        </p:nvCxnSpPr>
        <p:spPr>
          <a:xfrm>
            <a:off x="1676400" y="2373868"/>
            <a:ext cx="4267200" cy="3124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676400" y="2373868"/>
            <a:ext cx="2209800" cy="3581400"/>
          </a:xfrm>
          <a:prstGeom prst="line">
            <a:avLst/>
          </a:prstGeom>
          <a:ln w="317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676400" y="5193268"/>
            <a:ext cx="47244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Freeform 18"/>
          <p:cNvSpPr/>
          <p:nvPr/>
        </p:nvSpPr>
        <p:spPr>
          <a:xfrm>
            <a:off x="1828800" y="2297668"/>
            <a:ext cx="4495800" cy="2667000"/>
          </a:xfrm>
          <a:custGeom>
            <a:avLst/>
            <a:gdLst>
              <a:gd name="connsiteX0" fmla="*/ 40783 w 4084749"/>
              <a:gd name="connsiteY0" fmla="*/ 0 h 3219718"/>
              <a:gd name="connsiteX1" fmla="*/ 40783 w 4084749"/>
              <a:gd name="connsiteY1" fmla="*/ 476518 h 3219718"/>
              <a:gd name="connsiteX2" fmla="*/ 285481 w 4084749"/>
              <a:gd name="connsiteY2" fmla="*/ 1210614 h 3219718"/>
              <a:gd name="connsiteX3" fmla="*/ 1058214 w 4084749"/>
              <a:gd name="connsiteY3" fmla="*/ 2150772 h 3219718"/>
              <a:gd name="connsiteX4" fmla="*/ 2384738 w 4084749"/>
              <a:gd name="connsiteY4" fmla="*/ 2910625 h 3219718"/>
              <a:gd name="connsiteX5" fmla="*/ 4084749 w 4084749"/>
              <a:gd name="connsiteY5" fmla="*/ 3219718 h 3219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84749" h="3219718">
                <a:moveTo>
                  <a:pt x="40783" y="0"/>
                </a:moveTo>
                <a:cubicBezTo>
                  <a:pt x="20391" y="137374"/>
                  <a:pt x="0" y="274749"/>
                  <a:pt x="40783" y="476518"/>
                </a:cubicBezTo>
                <a:cubicBezTo>
                  <a:pt x="81566" y="678287"/>
                  <a:pt x="115909" y="931572"/>
                  <a:pt x="285481" y="1210614"/>
                </a:cubicBezTo>
                <a:cubicBezTo>
                  <a:pt x="455053" y="1489656"/>
                  <a:pt x="708338" y="1867437"/>
                  <a:pt x="1058214" y="2150772"/>
                </a:cubicBezTo>
                <a:cubicBezTo>
                  <a:pt x="1408090" y="2434107"/>
                  <a:pt x="1880316" y="2732467"/>
                  <a:pt x="2384738" y="2910625"/>
                </a:cubicBezTo>
                <a:cubicBezTo>
                  <a:pt x="2889160" y="3088783"/>
                  <a:pt x="3486954" y="3154250"/>
                  <a:pt x="4084749" y="321971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TextBox 28"/>
          <p:cNvSpPr txBox="1"/>
          <p:nvPr/>
        </p:nvSpPr>
        <p:spPr>
          <a:xfrm>
            <a:off x="3581400" y="5345668"/>
            <a:ext cx="838200" cy="400110"/>
          </a:xfrm>
          <a:prstGeom prst="rect">
            <a:avLst/>
          </a:prstGeom>
          <a:noFill/>
        </p:spPr>
        <p:txBody>
          <a:bodyPr wrap="square" rtlCol="0">
            <a:spAutoFit/>
          </a:bodyPr>
          <a:lstStyle/>
          <a:p>
            <a:r>
              <a:rPr lang="en-US" sz="2000" dirty="0" smtClean="0"/>
              <a:t>MR</a:t>
            </a:r>
            <a:endParaRPr lang="en-US" sz="2000" dirty="0"/>
          </a:p>
        </p:txBody>
      </p:sp>
      <p:sp>
        <p:nvSpPr>
          <p:cNvPr id="30" name="TextBox 29"/>
          <p:cNvSpPr txBox="1"/>
          <p:nvPr/>
        </p:nvSpPr>
        <p:spPr>
          <a:xfrm>
            <a:off x="5867400" y="5345668"/>
            <a:ext cx="533400" cy="400110"/>
          </a:xfrm>
          <a:prstGeom prst="rect">
            <a:avLst/>
          </a:prstGeom>
          <a:noFill/>
        </p:spPr>
        <p:txBody>
          <a:bodyPr wrap="square" rtlCol="0">
            <a:spAutoFit/>
          </a:bodyPr>
          <a:lstStyle/>
          <a:p>
            <a:r>
              <a:rPr lang="en-US" sz="2000" dirty="0" smtClean="0"/>
              <a:t>D</a:t>
            </a:r>
            <a:endParaRPr lang="en-US" sz="2000" dirty="0"/>
          </a:p>
        </p:txBody>
      </p:sp>
      <p:sp>
        <p:nvSpPr>
          <p:cNvPr id="31" name="TextBox 30"/>
          <p:cNvSpPr txBox="1"/>
          <p:nvPr/>
        </p:nvSpPr>
        <p:spPr>
          <a:xfrm>
            <a:off x="6400800" y="5040868"/>
            <a:ext cx="685800" cy="400110"/>
          </a:xfrm>
          <a:prstGeom prst="rect">
            <a:avLst/>
          </a:prstGeom>
          <a:noFill/>
        </p:spPr>
        <p:txBody>
          <a:bodyPr wrap="square" rtlCol="0">
            <a:spAutoFit/>
          </a:bodyPr>
          <a:lstStyle/>
          <a:p>
            <a:r>
              <a:rPr lang="en-US" sz="2000" dirty="0" smtClean="0"/>
              <a:t>MC</a:t>
            </a:r>
            <a:endParaRPr lang="en-US" sz="2000" dirty="0"/>
          </a:p>
        </p:txBody>
      </p:sp>
      <p:sp>
        <p:nvSpPr>
          <p:cNvPr id="32" name="TextBox 31"/>
          <p:cNvSpPr txBox="1"/>
          <p:nvPr/>
        </p:nvSpPr>
        <p:spPr>
          <a:xfrm>
            <a:off x="6324600" y="4659868"/>
            <a:ext cx="533400" cy="400110"/>
          </a:xfrm>
          <a:prstGeom prst="rect">
            <a:avLst/>
          </a:prstGeom>
          <a:noFill/>
        </p:spPr>
        <p:txBody>
          <a:bodyPr wrap="square" rtlCol="0">
            <a:spAutoFit/>
          </a:bodyPr>
          <a:lstStyle/>
          <a:p>
            <a:r>
              <a:rPr lang="en-US" sz="2000" dirty="0" smtClean="0"/>
              <a:t>AC</a:t>
            </a:r>
            <a:endParaRPr lang="en-US" sz="2000" dirty="0"/>
          </a:p>
        </p:txBody>
      </p:sp>
      <p:sp>
        <p:nvSpPr>
          <p:cNvPr id="20" name="TextBox 19"/>
          <p:cNvSpPr txBox="1"/>
          <p:nvPr/>
        </p:nvSpPr>
        <p:spPr>
          <a:xfrm>
            <a:off x="2438400" y="1992868"/>
            <a:ext cx="3048000" cy="646331"/>
          </a:xfrm>
          <a:prstGeom prst="rect">
            <a:avLst/>
          </a:prstGeom>
          <a:noFill/>
        </p:spPr>
        <p:txBody>
          <a:bodyPr wrap="square" rtlCol="0">
            <a:spAutoFit/>
          </a:bodyPr>
          <a:lstStyle/>
          <a:p>
            <a:r>
              <a:rPr lang="en-US" dirty="0" smtClean="0"/>
              <a:t>AC is downward sloping b/c of high fixed cost of R&amp;D</a:t>
            </a:r>
            <a:endParaRPr lang="en-US" dirty="0"/>
          </a:p>
        </p:txBody>
      </p:sp>
      <p:cxnSp>
        <p:nvCxnSpPr>
          <p:cNvPr id="23" name="Straight Arrow Connector 22"/>
          <p:cNvCxnSpPr>
            <a:stCxn id="20" idx="1"/>
          </p:cNvCxnSpPr>
          <p:nvPr/>
        </p:nvCxnSpPr>
        <p:spPr>
          <a:xfrm flipH="1">
            <a:off x="1828800" y="2316034"/>
            <a:ext cx="609600" cy="1340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3276600" y="6031468"/>
            <a:ext cx="685800" cy="369332"/>
          </a:xfrm>
          <a:prstGeom prst="rect">
            <a:avLst/>
          </a:prstGeom>
          <a:noFill/>
        </p:spPr>
        <p:txBody>
          <a:bodyPr wrap="square" rtlCol="0">
            <a:spAutoFit/>
          </a:bodyPr>
          <a:lstStyle/>
          <a:p>
            <a:r>
              <a:rPr lang="en-US" dirty="0" smtClean="0"/>
              <a:t>Q</a:t>
            </a:r>
            <a:r>
              <a:rPr lang="en-US" baseline="-25000" dirty="0" smtClean="0"/>
              <a:t>M</a:t>
            </a:r>
            <a:endParaRPr lang="en-US" baseline="-25000" dirty="0"/>
          </a:p>
        </p:txBody>
      </p:sp>
      <p:sp>
        <p:nvSpPr>
          <p:cNvPr id="27" name="Slide Number Placeholder 26"/>
          <p:cNvSpPr>
            <a:spLocks noGrp="1"/>
          </p:cNvSpPr>
          <p:nvPr>
            <p:ph type="sldNum" sz="quarter" idx="12"/>
          </p:nvPr>
        </p:nvSpPr>
        <p:spPr/>
        <p:txBody>
          <a:bodyPr/>
          <a:lstStyle/>
          <a:p>
            <a:fld id="{86CE80BD-4D3B-4FF2-B2A9-D19FBDF22204}" type="slidenum">
              <a:rPr lang="en-US" smtClean="0"/>
              <a:pPr/>
              <a:t>78</a:t>
            </a:fld>
            <a:endParaRPr lang="en-US"/>
          </a:p>
        </p:txBody>
      </p:sp>
      <p:sp>
        <p:nvSpPr>
          <p:cNvPr id="39" name="Footer Placeholder 38"/>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9" grpId="0"/>
      <p:bldP spid="31" grpId="0"/>
      <p:bldP spid="32" grpId="0"/>
      <p:bldP spid="20" grpId="0"/>
      <p:bldP spid="3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551280" y="233726"/>
            <a:ext cx="8364120" cy="1442674"/>
          </a:xfrm>
        </p:spPr>
        <p:txBody>
          <a:bodyPr>
            <a:normAutofit/>
          </a:bodyPr>
          <a:lstStyle/>
          <a:p>
            <a:pPr algn="l" eaLnBrk="1" hangingPunct="1">
              <a:lnSpc>
                <a:spcPct val="80000"/>
              </a:lnSpc>
            </a:pPr>
            <a:r>
              <a:rPr lang="en-US" dirty="0" smtClean="0">
                <a:solidFill>
                  <a:schemeClr val="tx1"/>
                </a:solidFill>
              </a:rPr>
              <a:t>3</a:t>
            </a:r>
            <a:r>
              <a:rPr lang="en-US" baseline="30000" dirty="0" smtClean="0">
                <a:solidFill>
                  <a:schemeClr val="tx1"/>
                </a:solidFill>
              </a:rPr>
              <a:t>rd</a:t>
            </a:r>
            <a:r>
              <a:rPr lang="en-US" dirty="0" smtClean="0">
                <a:solidFill>
                  <a:schemeClr val="tx1"/>
                </a:solidFill>
              </a:rPr>
              <a:t> Degree Price Discrimination</a:t>
            </a:r>
            <a:endParaRPr lang="en-US" sz="2000" dirty="0" smtClean="0">
              <a:solidFill>
                <a:srgbClr val="0000CC"/>
              </a:solidFill>
            </a:endParaRPr>
          </a:p>
        </p:txBody>
      </p:sp>
      <p:cxnSp>
        <p:nvCxnSpPr>
          <p:cNvPr id="6" name="Straight Connector 5"/>
          <p:cNvCxnSpPr/>
          <p:nvPr/>
        </p:nvCxnSpPr>
        <p:spPr>
          <a:xfrm>
            <a:off x="4419600" y="2095382"/>
            <a:ext cx="0" cy="4114799"/>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4419600" y="6183868"/>
            <a:ext cx="3962400" cy="26313"/>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962400" y="1893095"/>
            <a:ext cx="609600" cy="430887"/>
          </a:xfrm>
          <a:prstGeom prst="rect">
            <a:avLst/>
          </a:prstGeom>
          <a:noFill/>
        </p:spPr>
        <p:txBody>
          <a:bodyPr wrap="square" rtlCol="0">
            <a:spAutoFit/>
          </a:bodyPr>
          <a:lstStyle/>
          <a:p>
            <a:r>
              <a:rPr lang="en-US" sz="2200" dirty="0" smtClean="0"/>
              <a:t>P</a:t>
            </a:r>
            <a:endParaRPr lang="en-US" sz="2200" dirty="0"/>
          </a:p>
        </p:txBody>
      </p:sp>
      <p:sp>
        <p:nvSpPr>
          <p:cNvPr id="9" name="TextBox 8"/>
          <p:cNvSpPr txBox="1"/>
          <p:nvPr/>
        </p:nvSpPr>
        <p:spPr>
          <a:xfrm>
            <a:off x="8534400" y="6031468"/>
            <a:ext cx="457200" cy="430887"/>
          </a:xfrm>
          <a:prstGeom prst="rect">
            <a:avLst/>
          </a:prstGeom>
          <a:noFill/>
        </p:spPr>
        <p:txBody>
          <a:bodyPr wrap="square" rtlCol="0">
            <a:spAutoFit/>
          </a:bodyPr>
          <a:lstStyle/>
          <a:p>
            <a:r>
              <a:rPr lang="en-US" sz="2200" dirty="0" smtClean="0"/>
              <a:t>Q</a:t>
            </a:r>
            <a:endParaRPr lang="en-US" sz="2200" dirty="0"/>
          </a:p>
        </p:txBody>
      </p:sp>
      <p:cxnSp>
        <p:nvCxnSpPr>
          <p:cNvPr id="10" name="Straight Connector 9"/>
          <p:cNvCxnSpPr/>
          <p:nvPr/>
        </p:nvCxnSpPr>
        <p:spPr>
          <a:xfrm>
            <a:off x="4419600" y="3135868"/>
            <a:ext cx="4114800" cy="1981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419600" y="3135868"/>
            <a:ext cx="2514600" cy="2590800"/>
          </a:xfrm>
          <a:prstGeom prst="line">
            <a:avLst/>
          </a:prstGeom>
          <a:ln w="317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419600" y="4812268"/>
            <a:ext cx="41910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858000" y="5421868"/>
            <a:ext cx="914400" cy="400110"/>
          </a:xfrm>
          <a:prstGeom prst="rect">
            <a:avLst/>
          </a:prstGeom>
          <a:noFill/>
        </p:spPr>
        <p:txBody>
          <a:bodyPr wrap="square" rtlCol="0">
            <a:spAutoFit/>
          </a:bodyPr>
          <a:lstStyle/>
          <a:p>
            <a:r>
              <a:rPr lang="en-US" sz="2000" dirty="0" smtClean="0"/>
              <a:t>MR</a:t>
            </a:r>
            <a:r>
              <a:rPr lang="en-US" sz="2000" baseline="-25000" dirty="0" smtClean="0"/>
              <a:t>THA</a:t>
            </a:r>
            <a:endParaRPr lang="en-US" sz="2000" baseline="-25000" dirty="0"/>
          </a:p>
        </p:txBody>
      </p:sp>
      <p:sp>
        <p:nvSpPr>
          <p:cNvPr id="14" name="TextBox 13"/>
          <p:cNvSpPr txBox="1"/>
          <p:nvPr/>
        </p:nvSpPr>
        <p:spPr>
          <a:xfrm>
            <a:off x="8153400" y="5040868"/>
            <a:ext cx="685800" cy="400110"/>
          </a:xfrm>
          <a:prstGeom prst="rect">
            <a:avLst/>
          </a:prstGeom>
          <a:noFill/>
        </p:spPr>
        <p:txBody>
          <a:bodyPr wrap="square" rtlCol="0">
            <a:spAutoFit/>
          </a:bodyPr>
          <a:lstStyle/>
          <a:p>
            <a:r>
              <a:rPr lang="en-US" sz="2000" dirty="0" smtClean="0"/>
              <a:t>D</a:t>
            </a:r>
            <a:r>
              <a:rPr lang="en-US" sz="2000" baseline="-25000" dirty="0"/>
              <a:t>THA</a:t>
            </a:r>
            <a:endParaRPr lang="en-US" sz="2000" dirty="0"/>
          </a:p>
        </p:txBody>
      </p:sp>
      <p:sp>
        <p:nvSpPr>
          <p:cNvPr id="15" name="TextBox 14"/>
          <p:cNvSpPr txBox="1"/>
          <p:nvPr/>
        </p:nvSpPr>
        <p:spPr>
          <a:xfrm>
            <a:off x="8153400" y="4431268"/>
            <a:ext cx="685800" cy="400110"/>
          </a:xfrm>
          <a:prstGeom prst="rect">
            <a:avLst/>
          </a:prstGeom>
          <a:noFill/>
        </p:spPr>
        <p:txBody>
          <a:bodyPr wrap="square" rtlCol="0">
            <a:spAutoFit/>
          </a:bodyPr>
          <a:lstStyle/>
          <a:p>
            <a:r>
              <a:rPr lang="en-US" sz="2000" dirty="0" smtClean="0"/>
              <a:t>MC</a:t>
            </a:r>
            <a:endParaRPr lang="en-US" sz="2000" dirty="0"/>
          </a:p>
        </p:txBody>
      </p:sp>
      <p:cxnSp>
        <p:nvCxnSpPr>
          <p:cNvPr id="16" name="Straight Connector 15"/>
          <p:cNvCxnSpPr/>
          <p:nvPr/>
        </p:nvCxnSpPr>
        <p:spPr>
          <a:xfrm>
            <a:off x="609600" y="1688068"/>
            <a:ext cx="0" cy="4522113"/>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533400" y="6183868"/>
            <a:ext cx="3581400" cy="26313"/>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04800" y="1459468"/>
            <a:ext cx="609600" cy="430887"/>
          </a:xfrm>
          <a:prstGeom prst="rect">
            <a:avLst/>
          </a:prstGeom>
          <a:noFill/>
        </p:spPr>
        <p:txBody>
          <a:bodyPr wrap="square" rtlCol="0">
            <a:spAutoFit/>
          </a:bodyPr>
          <a:lstStyle/>
          <a:p>
            <a:r>
              <a:rPr lang="en-US" sz="2200" dirty="0" smtClean="0"/>
              <a:t>P</a:t>
            </a:r>
            <a:endParaRPr lang="en-US" sz="2200" dirty="0"/>
          </a:p>
        </p:txBody>
      </p:sp>
      <p:sp>
        <p:nvSpPr>
          <p:cNvPr id="19" name="TextBox 18"/>
          <p:cNvSpPr txBox="1"/>
          <p:nvPr/>
        </p:nvSpPr>
        <p:spPr>
          <a:xfrm>
            <a:off x="3962400" y="6057781"/>
            <a:ext cx="457200" cy="430887"/>
          </a:xfrm>
          <a:prstGeom prst="rect">
            <a:avLst/>
          </a:prstGeom>
          <a:noFill/>
        </p:spPr>
        <p:txBody>
          <a:bodyPr wrap="square" rtlCol="0">
            <a:spAutoFit/>
          </a:bodyPr>
          <a:lstStyle/>
          <a:p>
            <a:r>
              <a:rPr lang="en-US" sz="2200" dirty="0" smtClean="0"/>
              <a:t>Q</a:t>
            </a:r>
            <a:endParaRPr lang="en-US" sz="2200" dirty="0"/>
          </a:p>
        </p:txBody>
      </p:sp>
      <p:cxnSp>
        <p:nvCxnSpPr>
          <p:cNvPr id="20" name="Straight Connector 19"/>
          <p:cNvCxnSpPr/>
          <p:nvPr/>
        </p:nvCxnSpPr>
        <p:spPr>
          <a:xfrm>
            <a:off x="609600" y="1916668"/>
            <a:ext cx="2362200" cy="3886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09600" y="1916668"/>
            <a:ext cx="1143000" cy="3962400"/>
          </a:xfrm>
          <a:prstGeom prst="line">
            <a:avLst/>
          </a:prstGeom>
          <a:ln w="317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09600" y="4812268"/>
            <a:ext cx="32004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676400" y="5478958"/>
            <a:ext cx="838200" cy="400110"/>
          </a:xfrm>
          <a:prstGeom prst="rect">
            <a:avLst/>
          </a:prstGeom>
          <a:noFill/>
        </p:spPr>
        <p:txBody>
          <a:bodyPr wrap="square" rtlCol="0">
            <a:spAutoFit/>
          </a:bodyPr>
          <a:lstStyle/>
          <a:p>
            <a:r>
              <a:rPr lang="en-US" sz="2000" dirty="0" smtClean="0"/>
              <a:t>MR</a:t>
            </a:r>
            <a:r>
              <a:rPr lang="en-US" sz="2000" baseline="-25000" dirty="0" smtClean="0"/>
              <a:t>US</a:t>
            </a:r>
            <a:endParaRPr lang="en-US" sz="2000" baseline="-25000" dirty="0"/>
          </a:p>
        </p:txBody>
      </p:sp>
      <p:sp>
        <p:nvSpPr>
          <p:cNvPr id="25" name="TextBox 24"/>
          <p:cNvSpPr txBox="1"/>
          <p:nvPr/>
        </p:nvSpPr>
        <p:spPr>
          <a:xfrm>
            <a:off x="3657600" y="4431268"/>
            <a:ext cx="609600" cy="400110"/>
          </a:xfrm>
          <a:prstGeom prst="rect">
            <a:avLst/>
          </a:prstGeom>
          <a:noFill/>
        </p:spPr>
        <p:txBody>
          <a:bodyPr wrap="square" rtlCol="0">
            <a:spAutoFit/>
          </a:bodyPr>
          <a:lstStyle/>
          <a:p>
            <a:r>
              <a:rPr lang="en-US" sz="2000" dirty="0" smtClean="0"/>
              <a:t>MC</a:t>
            </a:r>
            <a:endParaRPr lang="en-US" sz="2000" dirty="0"/>
          </a:p>
        </p:txBody>
      </p:sp>
      <p:cxnSp>
        <p:nvCxnSpPr>
          <p:cNvPr id="34" name="Straight Connector 33"/>
          <p:cNvCxnSpPr/>
          <p:nvPr/>
        </p:nvCxnSpPr>
        <p:spPr>
          <a:xfrm flipV="1">
            <a:off x="6019800" y="3897868"/>
            <a:ext cx="0" cy="22860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09600" y="3288268"/>
            <a:ext cx="838200"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1447800" y="3288268"/>
            <a:ext cx="0" cy="28956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819400" y="5402758"/>
            <a:ext cx="762000" cy="400110"/>
          </a:xfrm>
          <a:prstGeom prst="rect">
            <a:avLst/>
          </a:prstGeom>
          <a:noFill/>
        </p:spPr>
        <p:txBody>
          <a:bodyPr wrap="square" rtlCol="0">
            <a:spAutoFit/>
          </a:bodyPr>
          <a:lstStyle/>
          <a:p>
            <a:r>
              <a:rPr lang="en-US" sz="2000" dirty="0" smtClean="0"/>
              <a:t>D</a:t>
            </a:r>
            <a:r>
              <a:rPr lang="en-US" sz="2000" baseline="-25000" dirty="0"/>
              <a:t>US</a:t>
            </a:r>
            <a:endParaRPr lang="en-US" sz="2000" dirty="0"/>
          </a:p>
        </p:txBody>
      </p:sp>
      <p:cxnSp>
        <p:nvCxnSpPr>
          <p:cNvPr id="29" name="Straight Connector 28"/>
          <p:cNvCxnSpPr/>
          <p:nvPr/>
        </p:nvCxnSpPr>
        <p:spPr>
          <a:xfrm>
            <a:off x="4419600" y="3897868"/>
            <a:ext cx="1600200"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219200" y="6183868"/>
            <a:ext cx="609600" cy="369332"/>
          </a:xfrm>
          <a:prstGeom prst="rect">
            <a:avLst/>
          </a:prstGeom>
          <a:noFill/>
        </p:spPr>
        <p:txBody>
          <a:bodyPr wrap="square" rtlCol="0">
            <a:spAutoFit/>
          </a:bodyPr>
          <a:lstStyle/>
          <a:p>
            <a:r>
              <a:rPr lang="en-US" dirty="0" smtClean="0"/>
              <a:t>Q</a:t>
            </a:r>
            <a:r>
              <a:rPr lang="en-US" baseline="-25000" dirty="0" smtClean="0"/>
              <a:t>US</a:t>
            </a:r>
            <a:endParaRPr lang="en-US" baseline="-25000" dirty="0"/>
          </a:p>
        </p:txBody>
      </p:sp>
      <p:sp>
        <p:nvSpPr>
          <p:cNvPr id="32" name="TextBox 31"/>
          <p:cNvSpPr txBox="1"/>
          <p:nvPr/>
        </p:nvSpPr>
        <p:spPr>
          <a:xfrm>
            <a:off x="152400" y="3135868"/>
            <a:ext cx="609600" cy="369332"/>
          </a:xfrm>
          <a:prstGeom prst="rect">
            <a:avLst/>
          </a:prstGeom>
          <a:noFill/>
        </p:spPr>
        <p:txBody>
          <a:bodyPr wrap="square" rtlCol="0">
            <a:spAutoFit/>
          </a:bodyPr>
          <a:lstStyle/>
          <a:p>
            <a:r>
              <a:rPr lang="en-US" dirty="0" smtClean="0"/>
              <a:t>P</a:t>
            </a:r>
            <a:r>
              <a:rPr lang="en-US" baseline="-25000" dirty="0" smtClean="0"/>
              <a:t>US</a:t>
            </a:r>
            <a:endParaRPr lang="en-US" baseline="-25000" dirty="0"/>
          </a:p>
        </p:txBody>
      </p:sp>
      <p:sp>
        <p:nvSpPr>
          <p:cNvPr id="33" name="TextBox 32"/>
          <p:cNvSpPr txBox="1"/>
          <p:nvPr/>
        </p:nvSpPr>
        <p:spPr>
          <a:xfrm>
            <a:off x="5791200" y="6183868"/>
            <a:ext cx="838200" cy="369332"/>
          </a:xfrm>
          <a:prstGeom prst="rect">
            <a:avLst/>
          </a:prstGeom>
          <a:noFill/>
        </p:spPr>
        <p:txBody>
          <a:bodyPr wrap="square" rtlCol="0">
            <a:spAutoFit/>
          </a:bodyPr>
          <a:lstStyle/>
          <a:p>
            <a:r>
              <a:rPr lang="en-US" dirty="0" smtClean="0"/>
              <a:t>Q</a:t>
            </a:r>
            <a:r>
              <a:rPr lang="en-US" baseline="-25000" dirty="0" smtClean="0"/>
              <a:t>THA</a:t>
            </a:r>
            <a:endParaRPr lang="en-US" baseline="-25000" dirty="0"/>
          </a:p>
        </p:txBody>
      </p:sp>
      <p:sp>
        <p:nvSpPr>
          <p:cNvPr id="36" name="TextBox 35"/>
          <p:cNvSpPr txBox="1"/>
          <p:nvPr/>
        </p:nvSpPr>
        <p:spPr>
          <a:xfrm>
            <a:off x="3886200" y="3722132"/>
            <a:ext cx="609600" cy="369332"/>
          </a:xfrm>
          <a:prstGeom prst="rect">
            <a:avLst/>
          </a:prstGeom>
          <a:noFill/>
        </p:spPr>
        <p:txBody>
          <a:bodyPr wrap="square" rtlCol="0">
            <a:spAutoFit/>
          </a:bodyPr>
          <a:lstStyle/>
          <a:p>
            <a:r>
              <a:rPr lang="en-US" dirty="0" smtClean="0"/>
              <a:t>P</a:t>
            </a:r>
            <a:r>
              <a:rPr lang="en-US" baseline="-25000" dirty="0" smtClean="0"/>
              <a:t>THA</a:t>
            </a:r>
            <a:endParaRPr lang="en-US" baseline="-25000" dirty="0"/>
          </a:p>
        </p:txBody>
      </p:sp>
      <p:sp>
        <p:nvSpPr>
          <p:cNvPr id="2" name="TextBox 1"/>
          <p:cNvSpPr txBox="1"/>
          <p:nvPr/>
        </p:nvSpPr>
        <p:spPr>
          <a:xfrm>
            <a:off x="2209800" y="2201441"/>
            <a:ext cx="1447800" cy="1477328"/>
          </a:xfrm>
          <a:prstGeom prst="rect">
            <a:avLst/>
          </a:prstGeom>
          <a:noFill/>
        </p:spPr>
        <p:txBody>
          <a:bodyPr wrap="square" rtlCol="0">
            <a:spAutoFit/>
          </a:bodyPr>
          <a:lstStyle/>
          <a:p>
            <a:r>
              <a:rPr lang="en-US" dirty="0" smtClean="0"/>
              <a:t>Price is higher for relatively </a:t>
            </a:r>
            <a:r>
              <a:rPr lang="en-US" dirty="0"/>
              <a:t>i</a:t>
            </a:r>
            <a:r>
              <a:rPr lang="en-US" dirty="0" smtClean="0"/>
              <a:t>nelastic Demand.</a:t>
            </a:r>
            <a:endParaRPr lang="en-US" dirty="0"/>
          </a:p>
        </p:txBody>
      </p:sp>
      <p:cxnSp>
        <p:nvCxnSpPr>
          <p:cNvPr id="24" name="Straight Arrow Connector 23"/>
          <p:cNvCxnSpPr>
            <a:stCxn id="2" idx="1"/>
          </p:cNvCxnSpPr>
          <p:nvPr/>
        </p:nvCxnSpPr>
        <p:spPr>
          <a:xfrm flipH="1">
            <a:off x="609600" y="2940105"/>
            <a:ext cx="1600200" cy="3481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7" name="Slide Number Placeholder 36"/>
          <p:cNvSpPr>
            <a:spLocks noGrp="1"/>
          </p:cNvSpPr>
          <p:nvPr>
            <p:ph type="sldNum" sz="quarter" idx="12"/>
          </p:nvPr>
        </p:nvSpPr>
        <p:spPr/>
        <p:txBody>
          <a:bodyPr/>
          <a:lstStyle/>
          <a:p>
            <a:fld id="{86CE80BD-4D3B-4FF2-B2A9-D19FBDF22204}" type="slidenum">
              <a:rPr lang="en-US" smtClean="0"/>
              <a:pPr/>
              <a:t>79</a:t>
            </a:fld>
            <a:endParaRPr lang="en-US"/>
          </a:p>
        </p:txBody>
      </p:sp>
      <p:sp>
        <p:nvSpPr>
          <p:cNvPr id="38" name="Footer Placeholder 37"/>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6" grpId="0"/>
      <p:bldP spid="2"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sz="4000" dirty="0" err="1" smtClean="0">
                <a:solidFill>
                  <a:schemeClr val="tx1"/>
                </a:solidFill>
              </a:rPr>
              <a:t>Monopsony</a:t>
            </a:r>
            <a:r>
              <a:rPr lang="en-US" sz="4000" dirty="0" smtClean="0">
                <a:solidFill>
                  <a:schemeClr val="tx1"/>
                </a:solidFill>
              </a:rPr>
              <a:t> Pricing and Price Controls</a:t>
            </a:r>
          </a:p>
        </p:txBody>
      </p:sp>
      <p:sp>
        <p:nvSpPr>
          <p:cNvPr id="37891" name="Content Placeholder 2"/>
          <p:cNvSpPr>
            <a:spLocks noGrp="1"/>
          </p:cNvSpPr>
          <p:nvPr>
            <p:ph idx="1"/>
          </p:nvPr>
        </p:nvSpPr>
        <p:spPr/>
        <p:txBody>
          <a:bodyPr/>
          <a:lstStyle/>
          <a:p>
            <a:pPr eaLnBrk="1" hangingPunct="1"/>
            <a:r>
              <a:rPr lang="en-US" dirty="0" smtClean="0">
                <a:solidFill>
                  <a:schemeClr val="tx1"/>
                </a:solidFill>
              </a:rPr>
              <a:t>Price discrimination is not the only possible explanation for price differentials. </a:t>
            </a:r>
          </a:p>
          <a:p>
            <a:pPr eaLnBrk="1" hangingPunct="1"/>
            <a:r>
              <a:rPr lang="en-US" dirty="0" smtClean="0">
                <a:solidFill>
                  <a:schemeClr val="tx1"/>
                </a:solidFill>
              </a:rPr>
              <a:t>Prices in some countries can be lower because their </a:t>
            </a:r>
            <a:r>
              <a:rPr lang="en-US" dirty="0" smtClean="0">
                <a:solidFill>
                  <a:srgbClr val="0000CC"/>
                </a:solidFill>
              </a:rPr>
              <a:t>governments regulate prices </a:t>
            </a:r>
            <a:r>
              <a:rPr lang="en-US" dirty="0" smtClean="0">
                <a:solidFill>
                  <a:schemeClr val="tx1"/>
                </a:solidFill>
              </a:rPr>
              <a:t>or their </a:t>
            </a:r>
            <a:r>
              <a:rPr lang="en-US" dirty="0" smtClean="0">
                <a:solidFill>
                  <a:srgbClr val="0000CC"/>
                </a:solidFill>
              </a:rPr>
              <a:t>national health plan serves as a monopsony buyer</a:t>
            </a:r>
            <a:r>
              <a:rPr lang="en-US" dirty="0" smtClean="0">
                <a:solidFill>
                  <a:schemeClr val="tx1"/>
                </a:solidFill>
              </a:rPr>
              <a:t>.</a:t>
            </a:r>
          </a:p>
          <a:p>
            <a:pPr eaLnBrk="1" hangingPunct="1"/>
            <a:r>
              <a:rPr lang="en-US" dirty="0" smtClean="0">
                <a:solidFill>
                  <a:schemeClr val="tx1"/>
                </a:solidFill>
              </a:rPr>
              <a:t>In the previous example, if the Thai government imposes price controls but the US government fails to do so, consumers in the US will be worse off.</a:t>
            </a:r>
          </a:p>
        </p:txBody>
      </p:sp>
      <p:sp>
        <p:nvSpPr>
          <p:cNvPr id="4" name="Slide Number Placeholder 3"/>
          <p:cNvSpPr>
            <a:spLocks noGrp="1"/>
          </p:cNvSpPr>
          <p:nvPr>
            <p:ph type="sldNum" sz="quarter" idx="12"/>
          </p:nvPr>
        </p:nvSpPr>
        <p:spPr/>
        <p:txBody>
          <a:bodyPr/>
          <a:lstStyle/>
          <a:p>
            <a:fld id="{86CE80BD-4D3B-4FF2-B2A9-D19FBDF22204}" type="slidenum">
              <a:rPr lang="en-US" smtClean="0"/>
              <a:pPr/>
              <a:t>80</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551280" y="233726"/>
            <a:ext cx="8364120" cy="1442674"/>
          </a:xfrm>
        </p:spPr>
        <p:txBody>
          <a:bodyPr>
            <a:normAutofit/>
          </a:bodyPr>
          <a:lstStyle/>
          <a:p>
            <a:pPr>
              <a:lnSpc>
                <a:spcPct val="80000"/>
              </a:lnSpc>
            </a:pPr>
            <a:r>
              <a:rPr lang="en-US" dirty="0" smtClean="0">
                <a:solidFill>
                  <a:schemeClr val="tx1"/>
                </a:solidFill>
              </a:rPr>
              <a:t>Price Discrimination &amp; Price Regulation</a:t>
            </a:r>
            <a:endParaRPr lang="en-US" sz="2000" dirty="0" smtClean="0">
              <a:solidFill>
                <a:srgbClr val="0000CC"/>
              </a:solidFill>
            </a:endParaRPr>
          </a:p>
        </p:txBody>
      </p:sp>
      <p:cxnSp>
        <p:nvCxnSpPr>
          <p:cNvPr id="6" name="Straight Connector 5"/>
          <p:cNvCxnSpPr/>
          <p:nvPr/>
        </p:nvCxnSpPr>
        <p:spPr>
          <a:xfrm>
            <a:off x="4419600" y="2095382"/>
            <a:ext cx="0" cy="4114799"/>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4419600" y="6183868"/>
            <a:ext cx="3962400" cy="26313"/>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962400" y="1893095"/>
            <a:ext cx="609600" cy="430887"/>
          </a:xfrm>
          <a:prstGeom prst="rect">
            <a:avLst/>
          </a:prstGeom>
          <a:noFill/>
        </p:spPr>
        <p:txBody>
          <a:bodyPr wrap="square" rtlCol="0">
            <a:spAutoFit/>
          </a:bodyPr>
          <a:lstStyle/>
          <a:p>
            <a:r>
              <a:rPr lang="en-US" sz="2200" dirty="0" smtClean="0"/>
              <a:t>P</a:t>
            </a:r>
            <a:endParaRPr lang="en-US" sz="2200" dirty="0"/>
          </a:p>
        </p:txBody>
      </p:sp>
      <p:sp>
        <p:nvSpPr>
          <p:cNvPr id="9" name="TextBox 8"/>
          <p:cNvSpPr txBox="1"/>
          <p:nvPr/>
        </p:nvSpPr>
        <p:spPr>
          <a:xfrm>
            <a:off x="8534400" y="6031468"/>
            <a:ext cx="457200" cy="430887"/>
          </a:xfrm>
          <a:prstGeom prst="rect">
            <a:avLst/>
          </a:prstGeom>
          <a:noFill/>
        </p:spPr>
        <p:txBody>
          <a:bodyPr wrap="square" rtlCol="0">
            <a:spAutoFit/>
          </a:bodyPr>
          <a:lstStyle/>
          <a:p>
            <a:r>
              <a:rPr lang="en-US" sz="2200" dirty="0" smtClean="0"/>
              <a:t>Q</a:t>
            </a:r>
            <a:endParaRPr lang="en-US" sz="2200" dirty="0"/>
          </a:p>
        </p:txBody>
      </p:sp>
      <p:cxnSp>
        <p:nvCxnSpPr>
          <p:cNvPr id="10" name="Straight Connector 9"/>
          <p:cNvCxnSpPr/>
          <p:nvPr/>
        </p:nvCxnSpPr>
        <p:spPr>
          <a:xfrm>
            <a:off x="4419600" y="3135868"/>
            <a:ext cx="4114800" cy="1981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419600" y="3135868"/>
            <a:ext cx="2514600" cy="2590800"/>
          </a:xfrm>
          <a:prstGeom prst="line">
            <a:avLst/>
          </a:prstGeom>
          <a:ln w="31750">
            <a:solidFill>
              <a:srgbClr val="0000CC"/>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858000" y="5421868"/>
            <a:ext cx="914400" cy="400110"/>
          </a:xfrm>
          <a:prstGeom prst="rect">
            <a:avLst/>
          </a:prstGeom>
          <a:noFill/>
        </p:spPr>
        <p:txBody>
          <a:bodyPr wrap="square" rtlCol="0">
            <a:spAutoFit/>
          </a:bodyPr>
          <a:lstStyle/>
          <a:p>
            <a:r>
              <a:rPr lang="en-US" sz="2000" dirty="0" smtClean="0"/>
              <a:t>MR</a:t>
            </a:r>
            <a:r>
              <a:rPr lang="en-US" sz="2000" baseline="-25000" dirty="0" smtClean="0"/>
              <a:t>THA</a:t>
            </a:r>
            <a:endParaRPr lang="en-US" sz="2000" baseline="-25000" dirty="0"/>
          </a:p>
        </p:txBody>
      </p:sp>
      <p:sp>
        <p:nvSpPr>
          <p:cNvPr id="14" name="TextBox 13"/>
          <p:cNvSpPr txBox="1"/>
          <p:nvPr/>
        </p:nvSpPr>
        <p:spPr>
          <a:xfrm>
            <a:off x="8153400" y="5040868"/>
            <a:ext cx="685800" cy="400110"/>
          </a:xfrm>
          <a:prstGeom prst="rect">
            <a:avLst/>
          </a:prstGeom>
          <a:noFill/>
        </p:spPr>
        <p:txBody>
          <a:bodyPr wrap="square" rtlCol="0">
            <a:spAutoFit/>
          </a:bodyPr>
          <a:lstStyle/>
          <a:p>
            <a:r>
              <a:rPr lang="en-US" sz="2000" dirty="0" smtClean="0"/>
              <a:t>D</a:t>
            </a:r>
            <a:r>
              <a:rPr lang="en-US" sz="2000" baseline="-25000" dirty="0"/>
              <a:t>THA</a:t>
            </a:r>
            <a:endParaRPr lang="en-US" sz="2000" dirty="0"/>
          </a:p>
        </p:txBody>
      </p:sp>
      <p:sp>
        <p:nvSpPr>
          <p:cNvPr id="15" name="TextBox 14"/>
          <p:cNvSpPr txBox="1"/>
          <p:nvPr/>
        </p:nvSpPr>
        <p:spPr>
          <a:xfrm>
            <a:off x="8153400" y="4419600"/>
            <a:ext cx="685800" cy="400110"/>
          </a:xfrm>
          <a:prstGeom prst="rect">
            <a:avLst/>
          </a:prstGeom>
          <a:noFill/>
        </p:spPr>
        <p:txBody>
          <a:bodyPr wrap="square" rtlCol="0">
            <a:spAutoFit/>
          </a:bodyPr>
          <a:lstStyle/>
          <a:p>
            <a:r>
              <a:rPr lang="en-US" sz="2000" dirty="0" smtClean="0"/>
              <a:t>AC</a:t>
            </a:r>
            <a:endParaRPr lang="en-US" sz="2000" dirty="0"/>
          </a:p>
        </p:txBody>
      </p:sp>
      <p:cxnSp>
        <p:nvCxnSpPr>
          <p:cNvPr id="16" name="Straight Connector 15"/>
          <p:cNvCxnSpPr/>
          <p:nvPr/>
        </p:nvCxnSpPr>
        <p:spPr>
          <a:xfrm>
            <a:off x="609600" y="1688068"/>
            <a:ext cx="0" cy="4522113"/>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533400" y="6183868"/>
            <a:ext cx="3581400" cy="26313"/>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04800" y="1459468"/>
            <a:ext cx="609600" cy="430887"/>
          </a:xfrm>
          <a:prstGeom prst="rect">
            <a:avLst/>
          </a:prstGeom>
          <a:noFill/>
        </p:spPr>
        <p:txBody>
          <a:bodyPr wrap="square" rtlCol="0">
            <a:spAutoFit/>
          </a:bodyPr>
          <a:lstStyle/>
          <a:p>
            <a:r>
              <a:rPr lang="en-US" sz="2200" dirty="0" smtClean="0"/>
              <a:t>P</a:t>
            </a:r>
            <a:endParaRPr lang="en-US" sz="2200" dirty="0"/>
          </a:p>
        </p:txBody>
      </p:sp>
      <p:sp>
        <p:nvSpPr>
          <p:cNvPr id="19" name="TextBox 18"/>
          <p:cNvSpPr txBox="1"/>
          <p:nvPr/>
        </p:nvSpPr>
        <p:spPr>
          <a:xfrm>
            <a:off x="3962400" y="6057781"/>
            <a:ext cx="457200" cy="430887"/>
          </a:xfrm>
          <a:prstGeom prst="rect">
            <a:avLst/>
          </a:prstGeom>
          <a:noFill/>
        </p:spPr>
        <p:txBody>
          <a:bodyPr wrap="square" rtlCol="0">
            <a:spAutoFit/>
          </a:bodyPr>
          <a:lstStyle/>
          <a:p>
            <a:r>
              <a:rPr lang="en-US" sz="2200" dirty="0" smtClean="0"/>
              <a:t>Q</a:t>
            </a:r>
            <a:endParaRPr lang="en-US" sz="2200" dirty="0"/>
          </a:p>
        </p:txBody>
      </p:sp>
      <p:cxnSp>
        <p:nvCxnSpPr>
          <p:cNvPr id="20" name="Straight Connector 19"/>
          <p:cNvCxnSpPr/>
          <p:nvPr/>
        </p:nvCxnSpPr>
        <p:spPr>
          <a:xfrm>
            <a:off x="609600" y="1916668"/>
            <a:ext cx="2362200" cy="3886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09600" y="1916668"/>
            <a:ext cx="1143000" cy="3962400"/>
          </a:xfrm>
          <a:prstGeom prst="line">
            <a:avLst/>
          </a:prstGeom>
          <a:ln w="31750">
            <a:solidFill>
              <a:srgbClr val="0000CC"/>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676400" y="5478958"/>
            <a:ext cx="838200" cy="400110"/>
          </a:xfrm>
          <a:prstGeom prst="rect">
            <a:avLst/>
          </a:prstGeom>
          <a:noFill/>
        </p:spPr>
        <p:txBody>
          <a:bodyPr wrap="square" rtlCol="0">
            <a:spAutoFit/>
          </a:bodyPr>
          <a:lstStyle/>
          <a:p>
            <a:r>
              <a:rPr lang="en-US" sz="2000" dirty="0" smtClean="0"/>
              <a:t>MR</a:t>
            </a:r>
            <a:r>
              <a:rPr lang="en-US" sz="2000" baseline="-25000" dirty="0" smtClean="0"/>
              <a:t>US</a:t>
            </a:r>
            <a:endParaRPr lang="en-US" sz="2000" baseline="-25000" dirty="0"/>
          </a:p>
        </p:txBody>
      </p:sp>
      <p:cxnSp>
        <p:nvCxnSpPr>
          <p:cNvPr id="34" name="Straight Connector 33"/>
          <p:cNvCxnSpPr/>
          <p:nvPr/>
        </p:nvCxnSpPr>
        <p:spPr>
          <a:xfrm flipV="1">
            <a:off x="6019800" y="3897868"/>
            <a:ext cx="0" cy="22860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09600" y="3288268"/>
            <a:ext cx="838200"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1447800" y="3288268"/>
            <a:ext cx="0" cy="289560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819400" y="5402758"/>
            <a:ext cx="762000" cy="400110"/>
          </a:xfrm>
          <a:prstGeom prst="rect">
            <a:avLst/>
          </a:prstGeom>
          <a:noFill/>
        </p:spPr>
        <p:txBody>
          <a:bodyPr wrap="square" rtlCol="0">
            <a:spAutoFit/>
          </a:bodyPr>
          <a:lstStyle/>
          <a:p>
            <a:r>
              <a:rPr lang="en-US" sz="2000" dirty="0" smtClean="0"/>
              <a:t>D</a:t>
            </a:r>
            <a:r>
              <a:rPr lang="en-US" sz="2000" baseline="-25000" dirty="0"/>
              <a:t>US</a:t>
            </a:r>
            <a:endParaRPr lang="en-US" sz="2000" dirty="0"/>
          </a:p>
        </p:txBody>
      </p:sp>
      <p:cxnSp>
        <p:nvCxnSpPr>
          <p:cNvPr id="29" name="Straight Connector 28"/>
          <p:cNvCxnSpPr/>
          <p:nvPr/>
        </p:nvCxnSpPr>
        <p:spPr>
          <a:xfrm>
            <a:off x="4419600" y="3897868"/>
            <a:ext cx="1600200"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219200" y="6183868"/>
            <a:ext cx="609600" cy="369332"/>
          </a:xfrm>
          <a:prstGeom prst="rect">
            <a:avLst/>
          </a:prstGeom>
          <a:noFill/>
        </p:spPr>
        <p:txBody>
          <a:bodyPr wrap="square" rtlCol="0">
            <a:spAutoFit/>
          </a:bodyPr>
          <a:lstStyle/>
          <a:p>
            <a:r>
              <a:rPr lang="en-US" dirty="0" smtClean="0"/>
              <a:t>Q</a:t>
            </a:r>
            <a:r>
              <a:rPr lang="en-US" baseline="-25000" dirty="0" smtClean="0"/>
              <a:t>US</a:t>
            </a:r>
            <a:endParaRPr lang="en-US" baseline="-25000" dirty="0"/>
          </a:p>
        </p:txBody>
      </p:sp>
      <p:sp>
        <p:nvSpPr>
          <p:cNvPr id="32" name="TextBox 31"/>
          <p:cNvSpPr txBox="1"/>
          <p:nvPr/>
        </p:nvSpPr>
        <p:spPr>
          <a:xfrm>
            <a:off x="152400" y="3135868"/>
            <a:ext cx="609600" cy="369332"/>
          </a:xfrm>
          <a:prstGeom prst="rect">
            <a:avLst/>
          </a:prstGeom>
          <a:noFill/>
        </p:spPr>
        <p:txBody>
          <a:bodyPr wrap="square" rtlCol="0">
            <a:spAutoFit/>
          </a:bodyPr>
          <a:lstStyle/>
          <a:p>
            <a:r>
              <a:rPr lang="en-US" dirty="0" smtClean="0"/>
              <a:t>P</a:t>
            </a:r>
            <a:r>
              <a:rPr lang="en-US" baseline="-25000" dirty="0" smtClean="0"/>
              <a:t>US</a:t>
            </a:r>
            <a:endParaRPr lang="en-US" baseline="-25000" dirty="0"/>
          </a:p>
        </p:txBody>
      </p:sp>
      <p:sp>
        <p:nvSpPr>
          <p:cNvPr id="33" name="TextBox 32"/>
          <p:cNvSpPr txBox="1"/>
          <p:nvPr/>
        </p:nvSpPr>
        <p:spPr>
          <a:xfrm>
            <a:off x="5791200" y="6183868"/>
            <a:ext cx="838200" cy="369332"/>
          </a:xfrm>
          <a:prstGeom prst="rect">
            <a:avLst/>
          </a:prstGeom>
          <a:noFill/>
        </p:spPr>
        <p:txBody>
          <a:bodyPr wrap="square" rtlCol="0">
            <a:spAutoFit/>
          </a:bodyPr>
          <a:lstStyle/>
          <a:p>
            <a:r>
              <a:rPr lang="en-US" dirty="0" smtClean="0"/>
              <a:t>Q</a:t>
            </a:r>
            <a:r>
              <a:rPr lang="en-US" baseline="-25000" dirty="0" smtClean="0"/>
              <a:t>THA</a:t>
            </a:r>
            <a:endParaRPr lang="en-US" baseline="-25000" dirty="0"/>
          </a:p>
        </p:txBody>
      </p:sp>
      <p:sp>
        <p:nvSpPr>
          <p:cNvPr id="36" name="TextBox 35"/>
          <p:cNvSpPr txBox="1"/>
          <p:nvPr/>
        </p:nvSpPr>
        <p:spPr>
          <a:xfrm>
            <a:off x="4191000" y="3593068"/>
            <a:ext cx="609600" cy="369332"/>
          </a:xfrm>
          <a:prstGeom prst="rect">
            <a:avLst/>
          </a:prstGeom>
          <a:noFill/>
        </p:spPr>
        <p:txBody>
          <a:bodyPr wrap="square" rtlCol="0">
            <a:spAutoFit/>
          </a:bodyPr>
          <a:lstStyle/>
          <a:p>
            <a:r>
              <a:rPr lang="en-US" dirty="0" smtClean="0"/>
              <a:t>P</a:t>
            </a:r>
            <a:r>
              <a:rPr lang="en-US" baseline="-25000" dirty="0" smtClean="0"/>
              <a:t>THA</a:t>
            </a:r>
            <a:endParaRPr lang="en-US" baseline="-25000" dirty="0"/>
          </a:p>
        </p:txBody>
      </p:sp>
      <p:sp>
        <p:nvSpPr>
          <p:cNvPr id="37" name="Slide Number Placeholder 36"/>
          <p:cNvSpPr>
            <a:spLocks noGrp="1"/>
          </p:cNvSpPr>
          <p:nvPr>
            <p:ph type="sldNum" sz="quarter" idx="12"/>
          </p:nvPr>
        </p:nvSpPr>
        <p:spPr/>
        <p:txBody>
          <a:bodyPr/>
          <a:lstStyle/>
          <a:p>
            <a:fld id="{86CE80BD-4D3B-4FF2-B2A9-D19FBDF22204}" type="slidenum">
              <a:rPr lang="en-US" smtClean="0"/>
              <a:pPr/>
              <a:t>81</a:t>
            </a:fld>
            <a:endParaRPr lang="en-US"/>
          </a:p>
        </p:txBody>
      </p:sp>
      <p:sp>
        <p:nvSpPr>
          <p:cNvPr id="38" name="Footer Placeholder 37"/>
          <p:cNvSpPr>
            <a:spLocks noGrp="1"/>
          </p:cNvSpPr>
          <p:nvPr>
            <p:ph type="ftr" sz="quarter" idx="11"/>
          </p:nvPr>
        </p:nvSpPr>
        <p:spPr/>
        <p:txBody>
          <a:bodyPr/>
          <a:lstStyle/>
          <a:p>
            <a:r>
              <a:rPr lang="en-US" smtClean="0"/>
              <a:t>EE474_2/2017_#7_Phatta Kirdruang</a:t>
            </a:r>
            <a:endParaRPr lang="en-US"/>
          </a:p>
        </p:txBody>
      </p:sp>
      <p:sp>
        <p:nvSpPr>
          <p:cNvPr id="39" name="Freeform 38"/>
          <p:cNvSpPr/>
          <p:nvPr/>
        </p:nvSpPr>
        <p:spPr>
          <a:xfrm>
            <a:off x="4495800" y="2956982"/>
            <a:ext cx="3657600" cy="1691218"/>
          </a:xfrm>
          <a:custGeom>
            <a:avLst/>
            <a:gdLst>
              <a:gd name="connsiteX0" fmla="*/ 40783 w 4084749"/>
              <a:gd name="connsiteY0" fmla="*/ 0 h 3219718"/>
              <a:gd name="connsiteX1" fmla="*/ 40783 w 4084749"/>
              <a:gd name="connsiteY1" fmla="*/ 476518 h 3219718"/>
              <a:gd name="connsiteX2" fmla="*/ 285481 w 4084749"/>
              <a:gd name="connsiteY2" fmla="*/ 1210614 h 3219718"/>
              <a:gd name="connsiteX3" fmla="*/ 1058214 w 4084749"/>
              <a:gd name="connsiteY3" fmla="*/ 2150772 h 3219718"/>
              <a:gd name="connsiteX4" fmla="*/ 2384738 w 4084749"/>
              <a:gd name="connsiteY4" fmla="*/ 2910625 h 3219718"/>
              <a:gd name="connsiteX5" fmla="*/ 4084749 w 4084749"/>
              <a:gd name="connsiteY5" fmla="*/ 3219718 h 3219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84749" h="3219718">
                <a:moveTo>
                  <a:pt x="40783" y="0"/>
                </a:moveTo>
                <a:cubicBezTo>
                  <a:pt x="20391" y="137374"/>
                  <a:pt x="0" y="274749"/>
                  <a:pt x="40783" y="476518"/>
                </a:cubicBezTo>
                <a:cubicBezTo>
                  <a:pt x="81566" y="678287"/>
                  <a:pt x="115909" y="931572"/>
                  <a:pt x="285481" y="1210614"/>
                </a:cubicBezTo>
                <a:cubicBezTo>
                  <a:pt x="455053" y="1489656"/>
                  <a:pt x="708338" y="1867437"/>
                  <a:pt x="1058214" y="2150772"/>
                </a:cubicBezTo>
                <a:cubicBezTo>
                  <a:pt x="1408090" y="2434107"/>
                  <a:pt x="1880316" y="2732467"/>
                  <a:pt x="2384738" y="2910625"/>
                </a:cubicBezTo>
                <a:cubicBezTo>
                  <a:pt x="2889160" y="3088783"/>
                  <a:pt x="3486954" y="3154250"/>
                  <a:pt x="4084749" y="321971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 name="TextBox 39"/>
          <p:cNvSpPr txBox="1"/>
          <p:nvPr/>
        </p:nvSpPr>
        <p:spPr>
          <a:xfrm>
            <a:off x="3514725" y="4038600"/>
            <a:ext cx="600075" cy="400110"/>
          </a:xfrm>
          <a:prstGeom prst="rect">
            <a:avLst/>
          </a:prstGeom>
          <a:noFill/>
        </p:spPr>
        <p:txBody>
          <a:bodyPr wrap="square" rtlCol="0">
            <a:spAutoFit/>
          </a:bodyPr>
          <a:lstStyle/>
          <a:p>
            <a:r>
              <a:rPr lang="en-US" sz="2000" dirty="0" smtClean="0"/>
              <a:t>AC</a:t>
            </a:r>
            <a:endParaRPr lang="en-US" sz="2000" dirty="0"/>
          </a:p>
        </p:txBody>
      </p:sp>
      <p:sp>
        <p:nvSpPr>
          <p:cNvPr id="41" name="Freeform 40"/>
          <p:cNvSpPr/>
          <p:nvPr/>
        </p:nvSpPr>
        <p:spPr>
          <a:xfrm>
            <a:off x="685800" y="2804582"/>
            <a:ext cx="3200400" cy="1691218"/>
          </a:xfrm>
          <a:custGeom>
            <a:avLst/>
            <a:gdLst>
              <a:gd name="connsiteX0" fmla="*/ 40783 w 4084749"/>
              <a:gd name="connsiteY0" fmla="*/ 0 h 3219718"/>
              <a:gd name="connsiteX1" fmla="*/ 40783 w 4084749"/>
              <a:gd name="connsiteY1" fmla="*/ 476518 h 3219718"/>
              <a:gd name="connsiteX2" fmla="*/ 285481 w 4084749"/>
              <a:gd name="connsiteY2" fmla="*/ 1210614 h 3219718"/>
              <a:gd name="connsiteX3" fmla="*/ 1058214 w 4084749"/>
              <a:gd name="connsiteY3" fmla="*/ 2150772 h 3219718"/>
              <a:gd name="connsiteX4" fmla="*/ 2384738 w 4084749"/>
              <a:gd name="connsiteY4" fmla="*/ 2910625 h 3219718"/>
              <a:gd name="connsiteX5" fmla="*/ 4084749 w 4084749"/>
              <a:gd name="connsiteY5" fmla="*/ 3219718 h 3219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84749" h="3219718">
                <a:moveTo>
                  <a:pt x="40783" y="0"/>
                </a:moveTo>
                <a:cubicBezTo>
                  <a:pt x="20391" y="137374"/>
                  <a:pt x="0" y="274749"/>
                  <a:pt x="40783" y="476518"/>
                </a:cubicBezTo>
                <a:cubicBezTo>
                  <a:pt x="81566" y="678287"/>
                  <a:pt x="115909" y="931572"/>
                  <a:pt x="285481" y="1210614"/>
                </a:cubicBezTo>
                <a:cubicBezTo>
                  <a:pt x="455053" y="1489656"/>
                  <a:pt x="708338" y="1867437"/>
                  <a:pt x="1058214" y="2150772"/>
                </a:cubicBezTo>
                <a:cubicBezTo>
                  <a:pt x="1408090" y="2434107"/>
                  <a:pt x="1880316" y="2732467"/>
                  <a:pt x="2384738" y="2910625"/>
                </a:cubicBezTo>
                <a:cubicBezTo>
                  <a:pt x="2889160" y="3088783"/>
                  <a:pt x="3486954" y="3154250"/>
                  <a:pt x="4084749" y="321971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42" name="Straight Connector 41"/>
          <p:cNvCxnSpPr/>
          <p:nvPr/>
        </p:nvCxnSpPr>
        <p:spPr>
          <a:xfrm>
            <a:off x="609600" y="4800600"/>
            <a:ext cx="3200400" cy="0"/>
          </a:xfrm>
          <a:prstGeom prst="line">
            <a:avLst/>
          </a:prstGeom>
          <a:ln w="25400">
            <a:solidFill>
              <a:srgbClr val="00B050"/>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3581400" y="4705290"/>
            <a:ext cx="609600" cy="400110"/>
          </a:xfrm>
          <a:prstGeom prst="rect">
            <a:avLst/>
          </a:prstGeom>
          <a:noFill/>
        </p:spPr>
        <p:txBody>
          <a:bodyPr wrap="square" rtlCol="0">
            <a:spAutoFit/>
          </a:bodyPr>
          <a:lstStyle/>
          <a:p>
            <a:r>
              <a:rPr lang="en-US" sz="2000" dirty="0" smtClean="0"/>
              <a:t>MC</a:t>
            </a:r>
            <a:endParaRPr lang="en-US" sz="2000" dirty="0"/>
          </a:p>
        </p:txBody>
      </p:sp>
      <p:cxnSp>
        <p:nvCxnSpPr>
          <p:cNvPr id="44" name="Straight Connector 43"/>
          <p:cNvCxnSpPr>
            <a:endCxn id="15" idx="2"/>
          </p:cNvCxnSpPr>
          <p:nvPr/>
        </p:nvCxnSpPr>
        <p:spPr>
          <a:xfrm>
            <a:off x="4419600" y="4788932"/>
            <a:ext cx="4076700" cy="30778"/>
          </a:xfrm>
          <a:prstGeom prst="line">
            <a:avLst/>
          </a:prstGeom>
          <a:ln w="25400">
            <a:solidFill>
              <a:srgbClr val="00B050"/>
            </a:solid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8458200" y="4705290"/>
            <a:ext cx="609600" cy="400110"/>
          </a:xfrm>
          <a:prstGeom prst="rect">
            <a:avLst/>
          </a:prstGeom>
          <a:noFill/>
        </p:spPr>
        <p:txBody>
          <a:bodyPr wrap="square" rtlCol="0">
            <a:spAutoFit/>
          </a:bodyPr>
          <a:lstStyle/>
          <a:p>
            <a:r>
              <a:rPr lang="en-US" sz="2000" dirty="0" smtClean="0"/>
              <a:t>MC</a:t>
            </a:r>
            <a:endParaRPr lang="en-US" sz="2000" dirty="0"/>
          </a:p>
        </p:txBody>
      </p:sp>
    </p:spTree>
    <p:extLst>
      <p:ext uri="{BB962C8B-B14F-4D97-AF65-F5344CB8AC3E}">
        <p14:creationId xmlns:p14="http://schemas.microsoft.com/office/powerpoint/2010/main" val="2749496402"/>
      </p:ext>
    </p:ext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551280" y="411075"/>
            <a:ext cx="8041440" cy="1316037"/>
          </a:xfrm>
        </p:spPr>
        <p:txBody>
          <a:bodyPr>
            <a:normAutofit/>
          </a:bodyPr>
          <a:lstStyle/>
          <a:p>
            <a:pPr eaLnBrk="1" hangingPunct="1"/>
            <a:r>
              <a:rPr lang="en-US" dirty="0" smtClean="0">
                <a:solidFill>
                  <a:schemeClr val="tx1"/>
                </a:solidFill>
              </a:rPr>
              <a:t>Competition and Generic Entry</a:t>
            </a:r>
          </a:p>
        </p:txBody>
      </p:sp>
      <p:sp>
        <p:nvSpPr>
          <p:cNvPr id="38915" name="Content Placeholder 2"/>
          <p:cNvSpPr>
            <a:spLocks noGrp="1"/>
          </p:cNvSpPr>
          <p:nvPr>
            <p:ph idx="1"/>
          </p:nvPr>
        </p:nvSpPr>
        <p:spPr>
          <a:xfrm>
            <a:off x="762000" y="1676400"/>
            <a:ext cx="7772400" cy="4694325"/>
          </a:xfrm>
        </p:spPr>
        <p:txBody>
          <a:bodyPr>
            <a:normAutofit/>
          </a:bodyPr>
          <a:lstStyle/>
          <a:p>
            <a:pPr eaLnBrk="1" hangingPunct="1"/>
            <a:r>
              <a:rPr lang="en-US" dirty="0" smtClean="0">
                <a:solidFill>
                  <a:schemeClr val="tx1"/>
                </a:solidFill>
              </a:rPr>
              <a:t>Once a patent expires, other firms (generic drug companies) can enter the market.</a:t>
            </a:r>
          </a:p>
          <a:p>
            <a:pPr eaLnBrk="1" hangingPunct="1"/>
            <a:r>
              <a:rPr lang="en-US" dirty="0" smtClean="0">
                <a:solidFill>
                  <a:schemeClr val="tx1"/>
                </a:solidFill>
              </a:rPr>
              <a:t>We would expect to see lower prices and smaller market share for the branded-drug companies after generic entry.  But this is often not the case.  Why?</a:t>
            </a:r>
          </a:p>
          <a:p>
            <a:pPr eaLnBrk="1" hangingPunct="1"/>
            <a:r>
              <a:rPr lang="en-US" dirty="0" smtClean="0">
                <a:solidFill>
                  <a:schemeClr val="tx1"/>
                </a:solidFill>
              </a:rPr>
              <a:t>Branded producers can still </a:t>
            </a:r>
            <a:r>
              <a:rPr lang="en-US" dirty="0" smtClean="0">
                <a:solidFill>
                  <a:srgbClr val="0000CC"/>
                </a:solidFill>
              </a:rPr>
              <a:t>retain some monopoly power </a:t>
            </a:r>
            <a:r>
              <a:rPr lang="en-US" dirty="0" smtClean="0">
                <a:solidFill>
                  <a:schemeClr val="tx1"/>
                </a:solidFill>
              </a:rPr>
              <a:t>by taking advantage of the </a:t>
            </a:r>
            <a:r>
              <a:rPr lang="en-US" dirty="0" smtClean="0">
                <a:solidFill>
                  <a:srgbClr val="0000CC"/>
                </a:solidFill>
              </a:rPr>
              <a:t>market segmentation </a:t>
            </a:r>
            <a:r>
              <a:rPr lang="en-US" dirty="0" smtClean="0">
                <a:solidFill>
                  <a:schemeClr val="tx1"/>
                </a:solidFill>
              </a:rPr>
              <a:t>between the </a:t>
            </a:r>
            <a:r>
              <a:rPr lang="en-US" dirty="0" smtClean="0">
                <a:solidFill>
                  <a:srgbClr val="0000CC"/>
                </a:solidFill>
              </a:rPr>
              <a:t>brand-loyalty customers</a:t>
            </a:r>
            <a:r>
              <a:rPr lang="en-US" dirty="0" smtClean="0">
                <a:solidFill>
                  <a:schemeClr val="tx1"/>
                </a:solidFill>
              </a:rPr>
              <a:t> and other customers.</a:t>
            </a:r>
          </a:p>
          <a:p>
            <a:pPr lvl="1"/>
            <a:r>
              <a:rPr lang="en-US" sz="2400" dirty="0" smtClean="0">
                <a:solidFill>
                  <a:schemeClr val="tx1"/>
                </a:solidFill>
              </a:rPr>
              <a:t>Brand-loyalty customers don’t see generic drugs as close substitutes of branded drugs. </a:t>
            </a:r>
            <a:endParaRPr lang="en-US" sz="2400" dirty="0" smtClean="0">
              <a:solidFill>
                <a:schemeClr val="tx1"/>
              </a:solidFill>
              <a:sym typeface="Wingdings" pitchFamily="2" charset="2"/>
            </a:endParaRPr>
          </a:p>
          <a:p>
            <a:pPr lvl="2">
              <a:buFont typeface="Wingdings" pitchFamily="2" charset="2"/>
              <a:buChar char="Ø"/>
            </a:pPr>
            <a:r>
              <a:rPr lang="en-US" sz="2400" dirty="0" smtClean="0">
                <a:solidFill>
                  <a:srgbClr val="0000CC"/>
                </a:solidFill>
                <a:sym typeface="Wingdings" pitchFamily="2" charset="2"/>
              </a:rPr>
              <a:t>Relatively __________ demand</a:t>
            </a:r>
            <a:r>
              <a:rPr lang="en-US" sz="2400" dirty="0" smtClean="0">
                <a:solidFill>
                  <a:schemeClr val="tx1"/>
                </a:solidFill>
                <a:sym typeface="Wingdings" pitchFamily="2" charset="2"/>
              </a:rPr>
              <a:t>.</a:t>
            </a:r>
            <a:endParaRPr lang="en-US" sz="2200" dirty="0" smtClean="0">
              <a:solidFill>
                <a:schemeClr val="tx1"/>
              </a:solidFill>
            </a:endParaRPr>
          </a:p>
          <a:p>
            <a:pPr lvl="1"/>
            <a:endParaRPr lang="en-US" dirty="0" smtClean="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82</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891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891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9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551280" y="334875"/>
            <a:ext cx="8041440" cy="1295400"/>
          </a:xfrm>
        </p:spPr>
        <p:txBody>
          <a:bodyPr>
            <a:normAutofit/>
          </a:bodyPr>
          <a:lstStyle/>
          <a:p>
            <a:pPr eaLnBrk="1" hangingPunct="1"/>
            <a:r>
              <a:rPr lang="en-US" dirty="0" smtClean="0">
                <a:solidFill>
                  <a:schemeClr val="tx1"/>
                </a:solidFill>
              </a:rPr>
              <a:t>IV. R&amp;D and Innovation</a:t>
            </a:r>
          </a:p>
        </p:txBody>
      </p:sp>
      <p:sp>
        <p:nvSpPr>
          <p:cNvPr id="39939" name="Content Placeholder 2"/>
          <p:cNvSpPr>
            <a:spLocks noGrp="1"/>
          </p:cNvSpPr>
          <p:nvPr>
            <p:ph idx="1"/>
          </p:nvPr>
        </p:nvSpPr>
        <p:spPr>
          <a:xfrm>
            <a:off x="838200" y="1630275"/>
            <a:ext cx="7467600" cy="4922925"/>
          </a:xfrm>
        </p:spPr>
        <p:txBody>
          <a:bodyPr>
            <a:normAutofit lnSpcReduction="10000"/>
          </a:bodyPr>
          <a:lstStyle/>
          <a:p>
            <a:pPr>
              <a:lnSpc>
                <a:spcPct val="110000"/>
              </a:lnSpc>
              <a:spcBef>
                <a:spcPts val="1200"/>
              </a:spcBef>
            </a:pPr>
            <a:r>
              <a:rPr lang="en-US" dirty="0" smtClean="0">
                <a:solidFill>
                  <a:srgbClr val="0000CC"/>
                </a:solidFill>
              </a:rPr>
              <a:t>Product innovation </a:t>
            </a:r>
            <a:r>
              <a:rPr lang="en-US" dirty="0" smtClean="0">
                <a:solidFill>
                  <a:schemeClr val="tx1"/>
                </a:solidFill>
              </a:rPr>
              <a:t>is an important issue in the pharmaceutical industry.</a:t>
            </a:r>
          </a:p>
          <a:p>
            <a:pPr lvl="1">
              <a:lnSpc>
                <a:spcPct val="110000"/>
              </a:lnSpc>
              <a:spcBef>
                <a:spcPts val="0"/>
              </a:spcBef>
            </a:pPr>
            <a:r>
              <a:rPr lang="en-US" sz="2200" dirty="0" smtClean="0">
                <a:solidFill>
                  <a:schemeClr val="tx1"/>
                </a:solidFill>
              </a:rPr>
              <a:t>New drugs can be very effective in improving quality of life and extending lives</a:t>
            </a:r>
            <a:r>
              <a:rPr lang="en-US" sz="2200" dirty="0" smtClean="0">
                <a:solidFill>
                  <a:schemeClr val="tx1"/>
                </a:solidFill>
                <a:sym typeface="Wingdings" pitchFamily="2" charset="2"/>
              </a:rPr>
              <a:t> improve </a:t>
            </a:r>
            <a:r>
              <a:rPr lang="en-US" sz="2200" dirty="0" smtClean="0">
                <a:solidFill>
                  <a:schemeClr val="tx1"/>
                </a:solidFill>
              </a:rPr>
              <a:t>society’s welfare</a:t>
            </a:r>
          </a:p>
          <a:p>
            <a:pPr lvl="1">
              <a:lnSpc>
                <a:spcPct val="110000"/>
              </a:lnSpc>
              <a:spcBef>
                <a:spcPts val="0"/>
              </a:spcBef>
            </a:pPr>
            <a:r>
              <a:rPr lang="en-US" sz="2200" dirty="0" smtClean="0">
                <a:solidFill>
                  <a:schemeClr val="tx1"/>
                </a:solidFill>
              </a:rPr>
              <a:t>Drug companies use the costs of innovation (R&amp;D) to justify the large profits that pharmaceutical firms have earned.</a:t>
            </a:r>
          </a:p>
          <a:p>
            <a:pPr>
              <a:lnSpc>
                <a:spcPct val="110000"/>
              </a:lnSpc>
              <a:spcBef>
                <a:spcPts val="1200"/>
              </a:spcBef>
            </a:pPr>
            <a:r>
              <a:rPr lang="en-US" dirty="0" smtClean="0">
                <a:solidFill>
                  <a:srgbClr val="0000CC"/>
                </a:solidFill>
              </a:rPr>
              <a:t>Patents</a:t>
            </a:r>
            <a:r>
              <a:rPr lang="en-US" dirty="0" smtClean="0">
                <a:solidFill>
                  <a:schemeClr val="tx1"/>
                </a:solidFill>
              </a:rPr>
              <a:t> provide </a:t>
            </a:r>
            <a:r>
              <a:rPr lang="en-US" dirty="0" smtClean="0">
                <a:solidFill>
                  <a:srgbClr val="0000CC"/>
                </a:solidFill>
              </a:rPr>
              <a:t>protection</a:t>
            </a:r>
            <a:r>
              <a:rPr lang="en-US" dirty="0" smtClean="0">
                <a:solidFill>
                  <a:schemeClr val="tx1"/>
                </a:solidFill>
              </a:rPr>
              <a:t> for pharmaceutical companies so they are able to </a:t>
            </a:r>
            <a:r>
              <a:rPr lang="en-US" dirty="0" smtClean="0">
                <a:solidFill>
                  <a:srgbClr val="0000CC"/>
                </a:solidFill>
              </a:rPr>
              <a:t>recover these R&amp;D expenditures</a:t>
            </a:r>
            <a:r>
              <a:rPr lang="en-US" dirty="0" smtClean="0">
                <a:solidFill>
                  <a:schemeClr val="tx1"/>
                </a:solidFill>
              </a:rPr>
              <a:t>.</a:t>
            </a:r>
          </a:p>
          <a:p>
            <a:pPr marL="228600" lvl="1">
              <a:lnSpc>
                <a:spcPct val="110000"/>
              </a:lnSpc>
              <a:spcBef>
                <a:spcPts val="1200"/>
              </a:spcBef>
            </a:pPr>
            <a:r>
              <a:rPr lang="en-US" sz="2400" dirty="0" smtClean="0">
                <a:solidFill>
                  <a:schemeClr val="tx1"/>
                </a:solidFill>
              </a:rPr>
              <a:t>The decision to develop a new drug depends on the </a:t>
            </a:r>
            <a:r>
              <a:rPr lang="en-US" sz="2400" dirty="0" smtClean="0">
                <a:solidFill>
                  <a:srgbClr val="0000CC"/>
                </a:solidFill>
              </a:rPr>
              <a:t>expected revenues of the drug minus the expected costs of the drug innovation process.</a:t>
            </a:r>
          </a:p>
          <a:p>
            <a:pPr eaLnBrk="1" hangingPunct="1">
              <a:lnSpc>
                <a:spcPct val="110000"/>
              </a:lnSpc>
              <a:spcBef>
                <a:spcPts val="1200"/>
              </a:spcBef>
            </a:pPr>
            <a:endParaRPr lang="en-US" dirty="0" smtClean="0">
              <a:solidFill>
                <a:schemeClr val="tx1"/>
              </a:solidFill>
            </a:endParaRPr>
          </a:p>
        </p:txBody>
      </p:sp>
      <p:sp>
        <p:nvSpPr>
          <p:cNvPr id="4" name="Slide Number Placeholder 3"/>
          <p:cNvSpPr>
            <a:spLocks noGrp="1"/>
          </p:cNvSpPr>
          <p:nvPr>
            <p:ph type="sldNum" sz="quarter" idx="12"/>
          </p:nvPr>
        </p:nvSpPr>
        <p:spPr/>
        <p:txBody>
          <a:bodyPr/>
          <a:lstStyle/>
          <a:p>
            <a:fld id="{86CE80BD-4D3B-4FF2-B2A9-D19FBDF22204}" type="slidenum">
              <a:rPr lang="en-US" smtClean="0"/>
              <a:pPr/>
              <a:t>83</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99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551280" y="258676"/>
            <a:ext cx="8041440" cy="1447800"/>
          </a:xfrm>
        </p:spPr>
        <p:txBody>
          <a:bodyPr>
            <a:normAutofit/>
          </a:bodyPr>
          <a:lstStyle/>
          <a:p>
            <a:pPr eaLnBrk="1" hangingPunct="1"/>
            <a:r>
              <a:rPr lang="en-US" dirty="0" smtClean="0">
                <a:solidFill>
                  <a:schemeClr val="tx1"/>
                </a:solidFill>
              </a:rPr>
              <a:t>Investment Decisions</a:t>
            </a:r>
          </a:p>
        </p:txBody>
      </p:sp>
      <p:sp>
        <p:nvSpPr>
          <p:cNvPr id="41987" name="Content Placeholder 2"/>
          <p:cNvSpPr>
            <a:spLocks noGrp="1"/>
          </p:cNvSpPr>
          <p:nvPr>
            <p:ph idx="1"/>
          </p:nvPr>
        </p:nvSpPr>
        <p:spPr>
          <a:xfrm>
            <a:off x="304800" y="1447801"/>
            <a:ext cx="8458200" cy="5105400"/>
          </a:xfrm>
        </p:spPr>
        <p:txBody>
          <a:bodyPr>
            <a:normAutofit/>
          </a:bodyPr>
          <a:lstStyle/>
          <a:p>
            <a:pPr eaLnBrk="1" hangingPunct="1">
              <a:lnSpc>
                <a:spcPct val="120000"/>
              </a:lnSpc>
              <a:spcBef>
                <a:spcPts val="1200"/>
              </a:spcBef>
            </a:pPr>
            <a:r>
              <a:rPr lang="en-US" sz="2600" dirty="0" smtClean="0">
                <a:solidFill>
                  <a:srgbClr val="0000CC"/>
                </a:solidFill>
              </a:rPr>
              <a:t>Net present value </a:t>
            </a:r>
            <a:r>
              <a:rPr lang="en-US" sz="2600" dirty="0" smtClean="0">
                <a:solidFill>
                  <a:schemeClr val="tx1"/>
                </a:solidFill>
              </a:rPr>
              <a:t>is:</a:t>
            </a:r>
          </a:p>
          <a:p>
            <a:pPr eaLnBrk="1" hangingPunct="1">
              <a:lnSpc>
                <a:spcPct val="120000"/>
              </a:lnSpc>
              <a:spcBef>
                <a:spcPts val="1200"/>
              </a:spcBef>
            </a:pPr>
            <a:endParaRPr lang="en-US" dirty="0" smtClean="0">
              <a:solidFill>
                <a:schemeClr val="tx1"/>
              </a:solidFill>
            </a:endParaRPr>
          </a:p>
          <a:p>
            <a:pPr marL="329184" lvl="1" indent="0" eaLnBrk="1" hangingPunct="1">
              <a:lnSpc>
                <a:spcPct val="120000"/>
              </a:lnSpc>
              <a:spcBef>
                <a:spcPts val="1200"/>
              </a:spcBef>
              <a:buNone/>
            </a:pPr>
            <a:r>
              <a:rPr lang="en-US" sz="2200" dirty="0" smtClean="0">
                <a:solidFill>
                  <a:schemeClr val="tx1"/>
                </a:solidFill>
              </a:rPr>
              <a:t>where </a:t>
            </a:r>
            <a:r>
              <a:rPr lang="en-US" sz="2200" dirty="0" err="1" smtClean="0">
                <a:solidFill>
                  <a:schemeClr val="tx1"/>
                </a:solidFill>
              </a:rPr>
              <a:t>R</a:t>
            </a:r>
            <a:r>
              <a:rPr lang="en-US" sz="2200" baseline="-25000" dirty="0" err="1" smtClean="0">
                <a:solidFill>
                  <a:schemeClr val="tx1"/>
                </a:solidFill>
              </a:rPr>
              <a:t>t</a:t>
            </a:r>
            <a:r>
              <a:rPr lang="en-US" sz="2200" dirty="0" smtClean="0">
                <a:solidFill>
                  <a:schemeClr val="tx1"/>
                </a:solidFill>
              </a:rPr>
              <a:t> and C</a:t>
            </a:r>
            <a:r>
              <a:rPr lang="en-US" sz="2200" baseline="-25000" dirty="0" smtClean="0">
                <a:solidFill>
                  <a:schemeClr val="tx1"/>
                </a:solidFill>
              </a:rPr>
              <a:t>t</a:t>
            </a:r>
            <a:r>
              <a:rPr lang="en-US" sz="2200" dirty="0" smtClean="0">
                <a:solidFill>
                  <a:schemeClr val="tx1"/>
                </a:solidFill>
              </a:rPr>
              <a:t> represent the revenue and costs in time t, r is the cost of capital and T is the life of the project  </a:t>
            </a:r>
          </a:p>
          <a:p>
            <a:pPr>
              <a:lnSpc>
                <a:spcPct val="120000"/>
              </a:lnSpc>
              <a:spcBef>
                <a:spcPts val="1200"/>
              </a:spcBef>
            </a:pPr>
            <a:r>
              <a:rPr lang="en-US" sz="2600" dirty="0" smtClean="0">
                <a:solidFill>
                  <a:schemeClr val="tx1"/>
                </a:solidFill>
              </a:rPr>
              <a:t>Pharmaceutical R&amp;D projects can be broken into 3 parts:</a:t>
            </a:r>
          </a:p>
          <a:p>
            <a:pPr marL="365760" lvl="1" indent="-274320">
              <a:spcBef>
                <a:spcPts val="0"/>
              </a:spcBef>
              <a:buNone/>
            </a:pPr>
            <a:r>
              <a:rPr lang="en-US" sz="2400" dirty="0" smtClean="0">
                <a:solidFill>
                  <a:srgbClr val="0000CC"/>
                </a:solidFill>
              </a:rPr>
              <a:t>	a. The research, testing, and review period</a:t>
            </a:r>
            <a:endParaRPr lang="en-US" sz="2400" dirty="0" smtClean="0">
              <a:solidFill>
                <a:schemeClr val="tx1"/>
              </a:solidFill>
            </a:endParaRPr>
          </a:p>
          <a:p>
            <a:pPr marL="365760" lvl="1" indent="-274320">
              <a:spcBef>
                <a:spcPts val="0"/>
              </a:spcBef>
              <a:buNone/>
            </a:pPr>
            <a:r>
              <a:rPr lang="en-US" sz="2400" dirty="0" smtClean="0"/>
              <a:t>	</a:t>
            </a:r>
            <a:r>
              <a:rPr lang="en-US" sz="2400" dirty="0" smtClean="0">
                <a:sym typeface="Wingdings" pitchFamily="2" charset="2"/>
              </a:rPr>
              <a:t> </a:t>
            </a:r>
            <a:r>
              <a:rPr lang="en-US" sz="2400" dirty="0" smtClean="0">
                <a:solidFill>
                  <a:schemeClr val="tx1"/>
                </a:solidFill>
              </a:rPr>
              <a:t>No revenue &amp; large costs</a:t>
            </a:r>
          </a:p>
          <a:p>
            <a:pPr marL="365760" lvl="1" indent="-274320">
              <a:spcBef>
                <a:spcPts val="0"/>
              </a:spcBef>
              <a:buNone/>
            </a:pPr>
            <a:r>
              <a:rPr lang="en-US" sz="2400" dirty="0" smtClean="0">
                <a:solidFill>
                  <a:srgbClr val="0000CC"/>
                </a:solidFill>
              </a:rPr>
              <a:t>	b. The effective period of patent protection</a:t>
            </a:r>
            <a:endParaRPr lang="en-US" sz="2400" dirty="0" smtClean="0">
              <a:solidFill>
                <a:schemeClr val="tx1"/>
              </a:solidFill>
            </a:endParaRPr>
          </a:p>
          <a:p>
            <a:pPr marL="365760" lvl="1" indent="-274320">
              <a:spcBef>
                <a:spcPts val="0"/>
              </a:spcBef>
              <a:buNone/>
            </a:pPr>
            <a:r>
              <a:rPr lang="en-US" sz="2400" dirty="0" smtClean="0"/>
              <a:t>	</a:t>
            </a:r>
            <a:r>
              <a:rPr lang="en-US" sz="2400" dirty="0" smtClean="0">
                <a:sym typeface="Wingdings" pitchFamily="2" charset="2"/>
              </a:rPr>
              <a:t> </a:t>
            </a:r>
            <a:r>
              <a:rPr lang="en-US" sz="2400" dirty="0" smtClean="0">
                <a:solidFill>
                  <a:schemeClr val="tx1"/>
                </a:solidFill>
              </a:rPr>
              <a:t>Highest revenue &amp; moderate cost</a:t>
            </a:r>
          </a:p>
          <a:p>
            <a:pPr marL="365760" lvl="1" indent="-274320">
              <a:spcBef>
                <a:spcPts val="0"/>
              </a:spcBef>
              <a:buNone/>
            </a:pPr>
            <a:r>
              <a:rPr lang="en-US" sz="2400" dirty="0" smtClean="0">
                <a:solidFill>
                  <a:srgbClr val="0000CC"/>
                </a:solidFill>
              </a:rPr>
              <a:t>	c. The post-patent period</a:t>
            </a:r>
            <a:endParaRPr lang="en-US" sz="2400" dirty="0" smtClean="0">
              <a:solidFill>
                <a:schemeClr val="tx1"/>
              </a:solidFill>
            </a:endParaRPr>
          </a:p>
          <a:p>
            <a:pPr marL="365760" lvl="1" indent="-274320">
              <a:spcBef>
                <a:spcPts val="0"/>
              </a:spcBef>
              <a:buNone/>
            </a:pPr>
            <a:r>
              <a:rPr lang="en-US" sz="2400" dirty="0" smtClean="0"/>
              <a:t>	</a:t>
            </a:r>
            <a:r>
              <a:rPr lang="en-US" sz="2400" dirty="0" smtClean="0">
                <a:sym typeface="Wingdings" pitchFamily="2" charset="2"/>
              </a:rPr>
              <a:t> </a:t>
            </a:r>
            <a:r>
              <a:rPr lang="en-US" sz="2400" dirty="0" smtClean="0">
                <a:solidFill>
                  <a:schemeClr val="tx1"/>
                </a:solidFill>
              </a:rPr>
              <a:t>Diminishing revenue &amp; increasing costs</a:t>
            </a:r>
          </a:p>
          <a:p>
            <a:pPr lvl="1" eaLnBrk="1" hangingPunct="1">
              <a:lnSpc>
                <a:spcPct val="120000"/>
              </a:lnSpc>
              <a:spcBef>
                <a:spcPts val="0"/>
              </a:spcBef>
            </a:pPr>
            <a:endParaRPr lang="en-US" sz="2400" dirty="0" smtClean="0">
              <a:solidFill>
                <a:schemeClr val="tx1"/>
              </a:solidFill>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2371330764"/>
              </p:ext>
            </p:extLst>
          </p:nvPr>
        </p:nvGraphicFramePr>
        <p:xfrm>
          <a:off x="2286000" y="1981200"/>
          <a:ext cx="2036763" cy="706438"/>
        </p:xfrm>
        <a:graphic>
          <a:graphicData uri="http://schemas.openxmlformats.org/presentationml/2006/ole">
            <mc:AlternateContent xmlns:mc="http://schemas.openxmlformats.org/markup-compatibility/2006">
              <mc:Choice xmlns:v="urn:schemas-microsoft-com:vml" Requires="v">
                <p:oleObj spid="_x0000_s2054" name="Equation" r:id="rId3" imgW="1244600" imgH="431800" progId="Equation.3">
                  <p:embed/>
                </p:oleObj>
              </mc:Choice>
              <mc:Fallback>
                <p:oleObj name="Equation" r:id="rId3" imgW="1244600" imgH="4318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1981200"/>
                        <a:ext cx="2036763" cy="706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Slide Number Placeholder 6"/>
          <p:cNvSpPr>
            <a:spLocks noGrp="1"/>
          </p:cNvSpPr>
          <p:nvPr>
            <p:ph type="sldNum" sz="quarter" idx="12"/>
          </p:nvPr>
        </p:nvSpPr>
        <p:spPr/>
        <p:txBody>
          <a:bodyPr/>
          <a:lstStyle/>
          <a:p>
            <a:fld id="{86CE80BD-4D3B-4FF2-B2A9-D19FBDF22204}" type="slidenum">
              <a:rPr lang="en-US" smtClean="0"/>
              <a:pPr/>
              <a:t>84</a:t>
            </a:fld>
            <a:endParaRPr lang="en-US"/>
          </a:p>
        </p:txBody>
      </p:sp>
      <p:sp>
        <p:nvSpPr>
          <p:cNvPr id="8" name="Footer Placeholder 7"/>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9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98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98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98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198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1987">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198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7526"/>
            <a:ext cx="8041440" cy="1442674"/>
          </a:xfrm>
        </p:spPr>
        <p:txBody>
          <a:bodyPr>
            <a:normAutofit/>
          </a:bodyPr>
          <a:lstStyle/>
          <a:p>
            <a:r>
              <a:rPr lang="en-US" dirty="0">
                <a:solidFill>
                  <a:schemeClr val="tx1"/>
                </a:solidFill>
              </a:rPr>
              <a:t>Investment Decisions</a:t>
            </a:r>
            <a:endParaRPr lang="en-US" dirty="0"/>
          </a:p>
        </p:txBody>
      </p:sp>
      <p:sp>
        <p:nvSpPr>
          <p:cNvPr id="3" name="Content Placeholder 2"/>
          <p:cNvSpPr>
            <a:spLocks noGrp="1"/>
          </p:cNvSpPr>
          <p:nvPr>
            <p:ph idx="1"/>
          </p:nvPr>
        </p:nvSpPr>
        <p:spPr>
          <a:xfrm>
            <a:off x="533400" y="3535275"/>
            <a:ext cx="7848600" cy="2865525"/>
          </a:xfrm>
        </p:spPr>
        <p:txBody>
          <a:bodyPr>
            <a:normAutofit lnSpcReduction="10000"/>
          </a:bodyPr>
          <a:lstStyle/>
          <a:p>
            <a:r>
              <a:rPr lang="en-US" dirty="0" smtClean="0">
                <a:solidFill>
                  <a:schemeClr val="tx1"/>
                </a:solidFill>
              </a:rPr>
              <a:t>Firms’ decision to investment in R&amp;D depends on:</a:t>
            </a:r>
          </a:p>
          <a:p>
            <a:pPr lvl="1"/>
            <a:r>
              <a:rPr lang="en-US" sz="2400" dirty="0" smtClean="0">
                <a:solidFill>
                  <a:schemeClr val="tx1"/>
                </a:solidFill>
              </a:rPr>
              <a:t>Regulations and testing procedures</a:t>
            </a:r>
          </a:p>
          <a:p>
            <a:pPr lvl="1"/>
            <a:r>
              <a:rPr lang="en-US" sz="2400" dirty="0" smtClean="0">
                <a:solidFill>
                  <a:schemeClr val="tx1"/>
                </a:solidFill>
              </a:rPr>
              <a:t>The length of the research, testing, and review period</a:t>
            </a:r>
          </a:p>
          <a:p>
            <a:pPr lvl="1"/>
            <a:r>
              <a:rPr lang="en-US" sz="2400" dirty="0" smtClean="0">
                <a:solidFill>
                  <a:schemeClr val="tx1"/>
                </a:solidFill>
              </a:rPr>
              <a:t>Firms’ ability to charge high price in period b</a:t>
            </a:r>
          </a:p>
          <a:p>
            <a:pPr lvl="1"/>
            <a:r>
              <a:rPr lang="en-US" sz="2400" dirty="0" smtClean="0">
                <a:solidFill>
                  <a:schemeClr val="tx1"/>
                </a:solidFill>
              </a:rPr>
              <a:t>Firms’ ability to create ‘brand recognition’ after patent expiration </a:t>
            </a:r>
            <a:r>
              <a:rPr lang="en-US" sz="2400" dirty="0" smtClean="0">
                <a:solidFill>
                  <a:srgbClr val="0000CC"/>
                </a:solidFill>
                <a:sym typeface="Wingdings" pitchFamily="2" charset="2"/>
              </a:rPr>
              <a:t> First-mover advantage!</a:t>
            </a:r>
            <a:endParaRPr lang="en-US" sz="2400" dirty="0" smtClean="0">
              <a:solidFill>
                <a:srgbClr val="0000CC"/>
              </a:solidFill>
            </a:endParaRPr>
          </a:p>
          <a:p>
            <a:pPr lvl="1"/>
            <a:r>
              <a:rPr lang="en-US" sz="2400" dirty="0" smtClean="0">
                <a:solidFill>
                  <a:schemeClr val="tx1"/>
                </a:solidFill>
              </a:rPr>
              <a:t>Risk of the projects</a:t>
            </a:r>
            <a:endParaRPr lang="en-US" sz="2400" dirty="0">
              <a:solidFill>
                <a:schemeClr val="tx1"/>
              </a:solidFill>
            </a:endParaRPr>
          </a:p>
        </p:txBody>
      </p:sp>
      <p:sp>
        <p:nvSpPr>
          <p:cNvPr id="6" name="Rectangle 5"/>
          <p:cNvSpPr/>
          <p:nvPr/>
        </p:nvSpPr>
        <p:spPr>
          <a:xfrm>
            <a:off x="914400" y="1669654"/>
            <a:ext cx="2286000" cy="304800"/>
          </a:xfrm>
          <a:prstGeom prst="rect">
            <a:avLst/>
          </a:prstGeom>
          <a:solidFill>
            <a:schemeClr val="tx2">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200400" y="1669654"/>
            <a:ext cx="31242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324600" y="1669654"/>
            <a:ext cx="2057400" cy="3048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85800" y="1325475"/>
            <a:ext cx="533400" cy="369332"/>
          </a:xfrm>
          <a:prstGeom prst="rect">
            <a:avLst/>
          </a:prstGeom>
          <a:noFill/>
        </p:spPr>
        <p:txBody>
          <a:bodyPr wrap="square" rtlCol="0">
            <a:spAutoFit/>
          </a:bodyPr>
          <a:lstStyle/>
          <a:p>
            <a:r>
              <a:rPr lang="en-US" dirty="0" smtClean="0"/>
              <a:t>t=0</a:t>
            </a:r>
            <a:endParaRPr lang="en-US" dirty="0"/>
          </a:p>
        </p:txBody>
      </p:sp>
      <p:sp>
        <p:nvSpPr>
          <p:cNvPr id="12" name="TextBox 11"/>
          <p:cNvSpPr txBox="1"/>
          <p:nvPr/>
        </p:nvSpPr>
        <p:spPr>
          <a:xfrm>
            <a:off x="8115300" y="1260943"/>
            <a:ext cx="685800" cy="369332"/>
          </a:xfrm>
          <a:prstGeom prst="rect">
            <a:avLst/>
          </a:prstGeom>
          <a:noFill/>
        </p:spPr>
        <p:txBody>
          <a:bodyPr wrap="square" rtlCol="0">
            <a:spAutoFit/>
          </a:bodyPr>
          <a:lstStyle/>
          <a:p>
            <a:r>
              <a:rPr lang="en-US" dirty="0" smtClean="0"/>
              <a:t>t= T</a:t>
            </a:r>
            <a:endParaRPr lang="en-US" dirty="0"/>
          </a:p>
        </p:txBody>
      </p:sp>
      <p:sp>
        <p:nvSpPr>
          <p:cNvPr id="13" name="TextBox 12"/>
          <p:cNvSpPr txBox="1"/>
          <p:nvPr/>
        </p:nvSpPr>
        <p:spPr>
          <a:xfrm>
            <a:off x="1828800" y="2022943"/>
            <a:ext cx="457200" cy="369332"/>
          </a:xfrm>
          <a:prstGeom prst="rect">
            <a:avLst/>
          </a:prstGeom>
          <a:noFill/>
        </p:spPr>
        <p:txBody>
          <a:bodyPr wrap="square" rtlCol="0">
            <a:spAutoFit/>
          </a:bodyPr>
          <a:lstStyle/>
          <a:p>
            <a:r>
              <a:rPr lang="en-US" dirty="0" smtClean="0"/>
              <a:t>m</a:t>
            </a:r>
            <a:endParaRPr lang="en-US" dirty="0"/>
          </a:p>
        </p:txBody>
      </p:sp>
      <p:sp>
        <p:nvSpPr>
          <p:cNvPr id="14" name="TextBox 13"/>
          <p:cNvSpPr txBox="1"/>
          <p:nvPr/>
        </p:nvSpPr>
        <p:spPr>
          <a:xfrm>
            <a:off x="4495800" y="1641943"/>
            <a:ext cx="457200" cy="369332"/>
          </a:xfrm>
          <a:prstGeom prst="rect">
            <a:avLst/>
          </a:prstGeom>
          <a:noFill/>
        </p:spPr>
        <p:txBody>
          <a:bodyPr wrap="square" rtlCol="0">
            <a:spAutoFit/>
          </a:bodyPr>
          <a:lstStyle/>
          <a:p>
            <a:r>
              <a:rPr lang="en-US" b="1" dirty="0" smtClean="0"/>
              <a:t>b</a:t>
            </a:r>
            <a:endParaRPr lang="en-US" b="1" dirty="0"/>
          </a:p>
        </p:txBody>
      </p:sp>
      <p:sp>
        <p:nvSpPr>
          <p:cNvPr id="15" name="TextBox 14"/>
          <p:cNvSpPr txBox="1"/>
          <p:nvPr/>
        </p:nvSpPr>
        <p:spPr>
          <a:xfrm>
            <a:off x="7315200" y="1630275"/>
            <a:ext cx="457200" cy="369332"/>
          </a:xfrm>
          <a:prstGeom prst="rect">
            <a:avLst/>
          </a:prstGeom>
          <a:noFill/>
        </p:spPr>
        <p:txBody>
          <a:bodyPr wrap="square" rtlCol="0">
            <a:spAutoFit/>
          </a:bodyPr>
          <a:lstStyle/>
          <a:p>
            <a:r>
              <a:rPr lang="en-US" b="1" dirty="0" smtClean="0"/>
              <a:t>c</a:t>
            </a:r>
            <a:endParaRPr lang="en-US" b="1" dirty="0"/>
          </a:p>
        </p:txBody>
      </p:sp>
      <p:graphicFrame>
        <p:nvGraphicFramePr>
          <p:cNvPr id="16" name="Object 15"/>
          <p:cNvGraphicFramePr>
            <a:graphicFrameLocks noChangeAspect="1"/>
          </p:cNvGraphicFramePr>
          <p:nvPr>
            <p:extLst>
              <p:ext uri="{D42A27DB-BD31-4B8C-83A1-F6EECF244321}">
                <p14:modId xmlns:p14="http://schemas.microsoft.com/office/powerpoint/2010/main" val="280741197"/>
              </p:ext>
            </p:extLst>
          </p:nvPr>
        </p:nvGraphicFramePr>
        <p:xfrm>
          <a:off x="1371600" y="2447837"/>
          <a:ext cx="5984011" cy="706438"/>
        </p:xfrm>
        <a:graphic>
          <a:graphicData uri="http://schemas.openxmlformats.org/presentationml/2006/ole">
            <mc:AlternateContent xmlns:mc="http://schemas.openxmlformats.org/markup-compatibility/2006">
              <mc:Choice xmlns:v="urn:schemas-microsoft-com:vml" Requires="v">
                <p:oleObj spid="_x0000_s3078" name="Equation" r:id="rId3" imgW="3251200" imgH="431800" progId="Equation.3">
                  <p:embed/>
                </p:oleObj>
              </mc:Choice>
              <mc:Fallback>
                <p:oleObj name="Equation" r:id="rId3" imgW="3251200" imgH="4318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2447837"/>
                        <a:ext cx="5984011" cy="706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ight Brace 16"/>
          <p:cNvSpPr/>
          <p:nvPr/>
        </p:nvSpPr>
        <p:spPr>
          <a:xfrm rot="5400000">
            <a:off x="2013466" y="939920"/>
            <a:ext cx="87868" cy="22860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TextBox 17"/>
          <p:cNvSpPr txBox="1"/>
          <p:nvPr/>
        </p:nvSpPr>
        <p:spPr>
          <a:xfrm>
            <a:off x="1905000" y="1630275"/>
            <a:ext cx="457200" cy="369332"/>
          </a:xfrm>
          <a:prstGeom prst="rect">
            <a:avLst/>
          </a:prstGeom>
          <a:noFill/>
        </p:spPr>
        <p:txBody>
          <a:bodyPr wrap="square" rtlCol="0">
            <a:spAutoFit/>
          </a:bodyPr>
          <a:lstStyle/>
          <a:p>
            <a:r>
              <a:rPr lang="en-US" b="1" dirty="0" smtClean="0"/>
              <a:t>a</a:t>
            </a:r>
            <a:endParaRPr lang="en-US" b="1" dirty="0"/>
          </a:p>
        </p:txBody>
      </p:sp>
      <p:sp>
        <p:nvSpPr>
          <p:cNvPr id="19" name="TextBox 18"/>
          <p:cNvSpPr txBox="1"/>
          <p:nvPr/>
        </p:nvSpPr>
        <p:spPr>
          <a:xfrm>
            <a:off x="4572000" y="2011275"/>
            <a:ext cx="457200" cy="369332"/>
          </a:xfrm>
          <a:prstGeom prst="rect">
            <a:avLst/>
          </a:prstGeom>
          <a:noFill/>
        </p:spPr>
        <p:txBody>
          <a:bodyPr wrap="square" rtlCol="0">
            <a:spAutoFit/>
          </a:bodyPr>
          <a:lstStyle/>
          <a:p>
            <a:r>
              <a:rPr lang="en-US" dirty="0" smtClean="0"/>
              <a:t>n</a:t>
            </a:r>
            <a:endParaRPr lang="en-US" dirty="0"/>
          </a:p>
        </p:txBody>
      </p:sp>
      <p:sp>
        <p:nvSpPr>
          <p:cNvPr id="20" name="Right Brace 19"/>
          <p:cNvSpPr/>
          <p:nvPr/>
        </p:nvSpPr>
        <p:spPr>
          <a:xfrm rot="5400000">
            <a:off x="4710454" y="517266"/>
            <a:ext cx="104091" cy="31242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TextBox 20"/>
          <p:cNvSpPr txBox="1"/>
          <p:nvPr/>
        </p:nvSpPr>
        <p:spPr>
          <a:xfrm>
            <a:off x="7117080" y="2011275"/>
            <a:ext cx="426720" cy="369332"/>
          </a:xfrm>
          <a:prstGeom prst="rect">
            <a:avLst/>
          </a:prstGeom>
          <a:noFill/>
        </p:spPr>
        <p:txBody>
          <a:bodyPr wrap="square" rtlCol="0">
            <a:spAutoFit/>
          </a:bodyPr>
          <a:lstStyle/>
          <a:p>
            <a:r>
              <a:rPr lang="en-US" dirty="0" smtClean="0"/>
              <a:t>s</a:t>
            </a:r>
            <a:endParaRPr lang="en-US" dirty="0"/>
          </a:p>
        </p:txBody>
      </p:sp>
      <p:sp>
        <p:nvSpPr>
          <p:cNvPr id="22" name="Right Brace 21"/>
          <p:cNvSpPr/>
          <p:nvPr/>
        </p:nvSpPr>
        <p:spPr>
          <a:xfrm rot="5400000">
            <a:off x="7325499" y="1026419"/>
            <a:ext cx="55602" cy="20574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6" name="Slide Number Placeholder 25"/>
          <p:cNvSpPr>
            <a:spLocks noGrp="1"/>
          </p:cNvSpPr>
          <p:nvPr>
            <p:ph type="sldNum" sz="quarter" idx="12"/>
          </p:nvPr>
        </p:nvSpPr>
        <p:spPr/>
        <p:txBody>
          <a:bodyPr/>
          <a:lstStyle/>
          <a:p>
            <a:fld id="{86CE80BD-4D3B-4FF2-B2A9-D19FBDF22204}" type="slidenum">
              <a:rPr lang="en-US" smtClean="0"/>
              <a:pPr/>
              <a:t>85</a:t>
            </a:fld>
            <a:endParaRPr lang="en-US"/>
          </a:p>
        </p:txBody>
      </p:sp>
      <p:sp>
        <p:nvSpPr>
          <p:cNvPr id="28" name="Footer Placeholder 27"/>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41994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551280" y="304801"/>
            <a:ext cx="8041440" cy="1295400"/>
          </a:xfrm>
        </p:spPr>
        <p:txBody>
          <a:bodyPr/>
          <a:lstStyle/>
          <a:p>
            <a:pPr eaLnBrk="1" hangingPunct="1"/>
            <a:r>
              <a:rPr lang="en-US" sz="4000" dirty="0" smtClean="0">
                <a:solidFill>
                  <a:schemeClr val="tx1"/>
                </a:solidFill>
              </a:rPr>
              <a:t>Prices, Price Regulation, and Innovation</a:t>
            </a:r>
          </a:p>
        </p:txBody>
      </p:sp>
      <p:sp>
        <p:nvSpPr>
          <p:cNvPr id="47107" name="Content Placeholder 2"/>
          <p:cNvSpPr>
            <a:spLocks noGrp="1"/>
          </p:cNvSpPr>
          <p:nvPr>
            <p:ph idx="1"/>
          </p:nvPr>
        </p:nvSpPr>
        <p:spPr>
          <a:xfrm>
            <a:off x="457200" y="1676400"/>
            <a:ext cx="8229600" cy="4648200"/>
          </a:xfrm>
        </p:spPr>
        <p:txBody>
          <a:bodyPr>
            <a:normAutofit/>
          </a:bodyPr>
          <a:lstStyle/>
          <a:p>
            <a:pPr eaLnBrk="1" hangingPunct="1"/>
            <a:r>
              <a:rPr lang="en-US" dirty="0" smtClean="0">
                <a:solidFill>
                  <a:schemeClr val="tx1"/>
                </a:solidFill>
              </a:rPr>
              <a:t>Most important issue related to drug policy is the effects of prices on innovation.</a:t>
            </a:r>
          </a:p>
          <a:p>
            <a:pPr lvl="1"/>
            <a:r>
              <a:rPr lang="en-US" sz="2400" dirty="0" smtClean="0">
                <a:solidFill>
                  <a:srgbClr val="0000CC"/>
                </a:solidFill>
              </a:rPr>
              <a:t>Higher drug prices and potential markets encourage more R&amp;D and innovation</a:t>
            </a:r>
            <a:r>
              <a:rPr lang="en-US" sz="2400" dirty="0" smtClean="0">
                <a:solidFill>
                  <a:schemeClr val="tx1"/>
                </a:solidFill>
              </a:rPr>
              <a:t>.</a:t>
            </a:r>
          </a:p>
          <a:p>
            <a:pPr lvl="1"/>
            <a:r>
              <a:rPr lang="en-US" sz="2400" dirty="0" smtClean="0">
                <a:solidFill>
                  <a:schemeClr val="tx1"/>
                </a:solidFill>
              </a:rPr>
              <a:t>But if prices are too high, there’s a need for regulation.</a:t>
            </a:r>
          </a:p>
          <a:p>
            <a:r>
              <a:rPr lang="en-US" dirty="0" smtClean="0">
                <a:solidFill>
                  <a:schemeClr val="tx1"/>
                </a:solidFill>
              </a:rPr>
              <a:t> Drug price regulation effects innovation and the availability of drugs.</a:t>
            </a:r>
          </a:p>
          <a:p>
            <a:pPr lvl="1"/>
            <a:r>
              <a:rPr lang="en-US" sz="2400" dirty="0" smtClean="0">
                <a:solidFill>
                  <a:srgbClr val="0000CC"/>
                </a:solidFill>
              </a:rPr>
              <a:t>Price regulations reduces investment in R&amp;D, the rate of innovation, and the number of new drugs</a:t>
            </a:r>
            <a:r>
              <a:rPr lang="en-US" sz="2400" dirty="0" smtClean="0">
                <a:solidFill>
                  <a:schemeClr val="tx1"/>
                </a:solidFill>
              </a:rPr>
              <a:t>.</a:t>
            </a:r>
          </a:p>
          <a:p>
            <a:r>
              <a:rPr lang="en-US" dirty="0" smtClean="0">
                <a:solidFill>
                  <a:schemeClr val="tx1"/>
                </a:solidFill>
              </a:rPr>
              <a:t>Thus, drug policy maker needs to address </a:t>
            </a:r>
            <a:r>
              <a:rPr lang="en-US" dirty="0" smtClean="0">
                <a:solidFill>
                  <a:srgbClr val="0000CC"/>
                </a:solidFill>
              </a:rPr>
              <a:t>the trade-offs between controlling price and stimulating innovation</a:t>
            </a:r>
            <a:r>
              <a:rPr lang="en-US" dirty="0" smtClean="0">
                <a:solidFill>
                  <a:schemeClr val="tx1"/>
                </a:solidFill>
              </a:rPr>
              <a:t>.</a:t>
            </a:r>
          </a:p>
        </p:txBody>
      </p:sp>
      <p:sp>
        <p:nvSpPr>
          <p:cNvPr id="4" name="Slide Number Placeholder 3"/>
          <p:cNvSpPr>
            <a:spLocks noGrp="1"/>
          </p:cNvSpPr>
          <p:nvPr>
            <p:ph type="sldNum" sz="quarter" idx="12"/>
          </p:nvPr>
        </p:nvSpPr>
        <p:spPr/>
        <p:txBody>
          <a:bodyPr/>
          <a:lstStyle/>
          <a:p>
            <a:fld id="{86CE80BD-4D3B-4FF2-B2A9-D19FBDF22204}" type="slidenum">
              <a:rPr lang="en-US" smtClean="0"/>
              <a:pPr/>
              <a:t>86</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107">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710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7107">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710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1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551280" y="284163"/>
            <a:ext cx="8041440" cy="1239837"/>
          </a:xfrm>
        </p:spPr>
        <p:txBody>
          <a:bodyPr>
            <a:normAutofit/>
          </a:bodyPr>
          <a:lstStyle/>
          <a:p>
            <a:pPr eaLnBrk="1" hangingPunct="1"/>
            <a:r>
              <a:rPr lang="en-US" dirty="0" smtClean="0">
                <a:solidFill>
                  <a:schemeClr val="tx1"/>
                </a:solidFill>
              </a:rPr>
              <a:t>V. Cost Containment</a:t>
            </a:r>
          </a:p>
        </p:txBody>
      </p:sp>
      <p:sp>
        <p:nvSpPr>
          <p:cNvPr id="49155" name="Content Placeholder 2"/>
          <p:cNvSpPr>
            <a:spLocks noGrp="1"/>
          </p:cNvSpPr>
          <p:nvPr>
            <p:ph idx="1"/>
          </p:nvPr>
        </p:nvSpPr>
        <p:spPr>
          <a:xfrm>
            <a:off x="685800" y="1600200"/>
            <a:ext cx="7924800" cy="4724400"/>
          </a:xfrm>
        </p:spPr>
        <p:txBody>
          <a:bodyPr>
            <a:normAutofit/>
          </a:bodyPr>
          <a:lstStyle/>
          <a:p>
            <a:pPr eaLnBrk="1" hangingPunct="1">
              <a:spcBef>
                <a:spcPts val="1200"/>
              </a:spcBef>
            </a:pPr>
            <a:r>
              <a:rPr lang="en-US" dirty="0" smtClean="0">
                <a:solidFill>
                  <a:schemeClr val="tx1"/>
                </a:solidFill>
              </a:rPr>
              <a:t>The rapid growth in drug expenditures has led to great policy interest in </a:t>
            </a:r>
            <a:r>
              <a:rPr lang="en-US" dirty="0" smtClean="0">
                <a:solidFill>
                  <a:srgbClr val="FF0000"/>
                </a:solidFill>
              </a:rPr>
              <a:t>cost containment </a:t>
            </a:r>
            <a:r>
              <a:rPr lang="en-US" dirty="0" smtClean="0">
                <a:solidFill>
                  <a:schemeClr val="tx1"/>
                </a:solidFill>
              </a:rPr>
              <a:t>(i.e. to restrain expenditure).</a:t>
            </a:r>
          </a:p>
          <a:p>
            <a:pPr eaLnBrk="1" hangingPunct="1">
              <a:spcBef>
                <a:spcPts val="1200"/>
              </a:spcBef>
            </a:pPr>
            <a:r>
              <a:rPr lang="en-US" dirty="0" smtClean="0">
                <a:solidFill>
                  <a:schemeClr val="tx1"/>
                </a:solidFill>
              </a:rPr>
              <a:t>One solution is to exercise </a:t>
            </a:r>
            <a:r>
              <a:rPr lang="en-US" dirty="0" err="1" smtClean="0">
                <a:solidFill>
                  <a:schemeClr val="tx1"/>
                </a:solidFill>
              </a:rPr>
              <a:t>monopsony</a:t>
            </a:r>
            <a:r>
              <a:rPr lang="en-US" dirty="0" smtClean="0">
                <a:solidFill>
                  <a:schemeClr val="tx1"/>
                </a:solidFill>
              </a:rPr>
              <a:t> power.</a:t>
            </a:r>
          </a:p>
          <a:p>
            <a:pPr eaLnBrk="1" hangingPunct="1">
              <a:spcBef>
                <a:spcPts val="1200"/>
              </a:spcBef>
            </a:pPr>
            <a:r>
              <a:rPr lang="en-US" dirty="0" smtClean="0">
                <a:solidFill>
                  <a:schemeClr val="tx1"/>
                </a:solidFill>
              </a:rPr>
              <a:t>Three cost-containment strategies: </a:t>
            </a:r>
          </a:p>
          <a:p>
            <a:pPr lvl="1">
              <a:spcBef>
                <a:spcPts val="600"/>
              </a:spcBef>
            </a:pPr>
            <a:r>
              <a:rPr lang="en-US" sz="2400" dirty="0" smtClean="0">
                <a:solidFill>
                  <a:srgbClr val="0000CC"/>
                </a:solidFill>
              </a:rPr>
              <a:t>Higher copayments</a:t>
            </a:r>
            <a:r>
              <a:rPr lang="en-US" sz="2400" dirty="0" smtClean="0">
                <a:solidFill>
                  <a:schemeClr val="tx1"/>
                </a:solidFill>
              </a:rPr>
              <a:t>: Shift a larger share of the cost burden to the patient and to decrease consumption of marginally beneficial drugs.</a:t>
            </a:r>
          </a:p>
          <a:p>
            <a:pPr lvl="1">
              <a:spcBef>
                <a:spcPts val="600"/>
              </a:spcBef>
            </a:pPr>
            <a:r>
              <a:rPr lang="en-US" sz="2400" dirty="0" smtClean="0">
                <a:solidFill>
                  <a:srgbClr val="0000CC"/>
                </a:solidFill>
              </a:rPr>
              <a:t>Use of generic drugs: </a:t>
            </a:r>
            <a:r>
              <a:rPr lang="en-US" sz="2400" dirty="0" smtClean="0">
                <a:solidFill>
                  <a:schemeClr val="tx1"/>
                </a:solidFill>
              </a:rPr>
              <a:t>Lower prices for the equivalent therapeutic components. </a:t>
            </a:r>
          </a:p>
          <a:p>
            <a:pPr lvl="1">
              <a:spcBef>
                <a:spcPts val="600"/>
              </a:spcBef>
            </a:pPr>
            <a:r>
              <a:rPr lang="en-US" sz="2400" dirty="0" smtClean="0">
                <a:solidFill>
                  <a:srgbClr val="0000CC"/>
                </a:solidFill>
              </a:rPr>
              <a:t>Adoption of drug formularies</a:t>
            </a:r>
            <a:r>
              <a:rPr lang="en-US" sz="2400" dirty="0" smtClean="0">
                <a:solidFill>
                  <a:schemeClr val="tx1"/>
                </a:solidFill>
              </a:rPr>
              <a:t>: Use drug-utilization review program, or develop a list of approved drugs.</a:t>
            </a:r>
          </a:p>
        </p:txBody>
      </p:sp>
      <p:sp>
        <p:nvSpPr>
          <p:cNvPr id="4" name="Slide Number Placeholder 3"/>
          <p:cNvSpPr>
            <a:spLocks noGrp="1"/>
          </p:cNvSpPr>
          <p:nvPr>
            <p:ph type="sldNum" sz="quarter" idx="12"/>
          </p:nvPr>
        </p:nvSpPr>
        <p:spPr/>
        <p:txBody>
          <a:bodyPr/>
          <a:lstStyle/>
          <a:p>
            <a:fld id="{86CE80BD-4D3B-4FF2-B2A9-D19FBDF22204}" type="slidenum">
              <a:rPr lang="en-US" smtClean="0"/>
              <a:pPr/>
              <a:t>87</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1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91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1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915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915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304801"/>
            <a:ext cx="8041440" cy="1066800"/>
          </a:xfrm>
        </p:spPr>
        <p:txBody>
          <a:bodyPr/>
          <a:lstStyle/>
          <a:p>
            <a:r>
              <a:rPr lang="en-US" sz="4400" dirty="0" smtClean="0">
                <a:solidFill>
                  <a:schemeClr val="tx1"/>
                </a:solidFill>
              </a:rPr>
              <a:t>Thai Pharmaceutical Industry</a:t>
            </a:r>
            <a:endParaRPr lang="en-US" sz="4400" dirty="0">
              <a:solidFill>
                <a:schemeClr val="tx1"/>
              </a:solidFill>
            </a:endParaRPr>
          </a:p>
        </p:txBody>
      </p:sp>
      <p:sp>
        <p:nvSpPr>
          <p:cNvPr id="3" name="Content Placeholder 2"/>
          <p:cNvSpPr>
            <a:spLocks noGrp="1"/>
          </p:cNvSpPr>
          <p:nvPr>
            <p:ph idx="1"/>
          </p:nvPr>
        </p:nvSpPr>
        <p:spPr>
          <a:xfrm>
            <a:off x="838200" y="1524000"/>
            <a:ext cx="7467600" cy="4465725"/>
          </a:xfrm>
        </p:spPr>
        <p:txBody>
          <a:bodyPr/>
          <a:lstStyle/>
          <a:p>
            <a:r>
              <a:rPr lang="en-US" dirty="0" smtClean="0">
                <a:solidFill>
                  <a:schemeClr val="tx1"/>
                </a:solidFill>
              </a:rPr>
              <a:t>Is there any monopoly?</a:t>
            </a:r>
          </a:p>
          <a:p>
            <a:pPr lvl="1">
              <a:buFont typeface="Wingdings" pitchFamily="2" charset="2"/>
              <a:buChar char="Ø"/>
            </a:pPr>
            <a:r>
              <a:rPr lang="en-US" sz="2400" dirty="0" smtClean="0">
                <a:solidFill>
                  <a:srgbClr val="0000CC"/>
                </a:solidFill>
              </a:rPr>
              <a:t>Government Pharmaceutical Organization (</a:t>
            </a:r>
            <a:r>
              <a:rPr lang="en-US" sz="2400" dirty="0">
                <a:solidFill>
                  <a:srgbClr val="0000CC"/>
                </a:solidFill>
              </a:rPr>
              <a:t>GPO</a:t>
            </a:r>
            <a:r>
              <a:rPr lang="en-US" sz="2400" dirty="0" smtClean="0">
                <a:solidFill>
                  <a:srgbClr val="0000CC"/>
                </a:solidFill>
              </a:rPr>
              <a:t>)</a:t>
            </a:r>
          </a:p>
          <a:p>
            <a:pPr lvl="2">
              <a:buFont typeface="Wingdings" pitchFamily="2" charset="2"/>
              <a:buChar char="Ø"/>
            </a:pPr>
            <a:r>
              <a:rPr lang="en-US" dirty="0" smtClean="0">
                <a:solidFill>
                  <a:schemeClr val="tx1"/>
                </a:solidFill>
              </a:rPr>
              <a:t> </a:t>
            </a:r>
            <a:r>
              <a:rPr lang="en-US" sz="2200" dirty="0" smtClean="0">
                <a:solidFill>
                  <a:srgbClr val="006600"/>
                </a:solidFill>
              </a:rPr>
              <a:t>Gov’t requires public hospitals to use to give GPO preferences in purchasing medicine.</a:t>
            </a:r>
          </a:p>
          <a:p>
            <a:pPr>
              <a:spcBef>
                <a:spcPts val="1200"/>
              </a:spcBef>
            </a:pPr>
            <a:r>
              <a:rPr lang="en-US" dirty="0" smtClean="0">
                <a:solidFill>
                  <a:schemeClr val="tx1"/>
                </a:solidFill>
              </a:rPr>
              <a:t>Cost-containment strategies?</a:t>
            </a:r>
          </a:p>
          <a:p>
            <a:pPr lvl="1">
              <a:buFont typeface="Wingdings" pitchFamily="2" charset="2"/>
              <a:buChar char="Ø"/>
            </a:pPr>
            <a:r>
              <a:rPr lang="en-US" sz="2400" dirty="0" smtClean="0">
                <a:solidFill>
                  <a:schemeClr val="tx1"/>
                </a:solidFill>
              </a:rPr>
              <a:t>Encourage the use of generic drugs</a:t>
            </a:r>
          </a:p>
          <a:p>
            <a:pPr lvl="1">
              <a:buFont typeface="Wingdings" pitchFamily="2" charset="2"/>
              <a:buChar char="Ø"/>
            </a:pPr>
            <a:r>
              <a:rPr lang="en-US" sz="2400" dirty="0" smtClean="0">
                <a:solidFill>
                  <a:schemeClr val="tx1"/>
                </a:solidFill>
              </a:rPr>
              <a:t>Use of drug formularies: Under </a:t>
            </a:r>
            <a:r>
              <a:rPr lang="en-US" sz="2400" dirty="0">
                <a:solidFill>
                  <a:schemeClr val="tx1"/>
                </a:solidFill>
              </a:rPr>
              <a:t>certain health schemes (UCS and SSS), hospitals are required to prescribe drugs based on </a:t>
            </a:r>
            <a:r>
              <a:rPr lang="en-US" sz="2400" dirty="0" smtClean="0">
                <a:solidFill>
                  <a:schemeClr val="tx1"/>
                </a:solidFill>
              </a:rPr>
              <a:t>the </a:t>
            </a:r>
            <a:r>
              <a:rPr lang="en-US" sz="2400" dirty="0" smtClean="0">
                <a:solidFill>
                  <a:srgbClr val="0000CC"/>
                </a:solidFill>
              </a:rPr>
              <a:t>National </a:t>
            </a:r>
            <a:r>
              <a:rPr lang="en-US" sz="2400" dirty="0">
                <a:solidFill>
                  <a:srgbClr val="0000CC"/>
                </a:solidFill>
              </a:rPr>
              <a:t>List of Essential </a:t>
            </a:r>
            <a:r>
              <a:rPr lang="en-US" sz="2400" dirty="0" smtClean="0">
                <a:solidFill>
                  <a:srgbClr val="0000CC"/>
                </a:solidFill>
              </a:rPr>
              <a:t>Drugs (</a:t>
            </a:r>
            <a:r>
              <a:rPr lang="en-US" sz="2400" dirty="0">
                <a:solidFill>
                  <a:srgbClr val="0000CC"/>
                </a:solidFill>
              </a:rPr>
              <a:t>NLED)</a:t>
            </a:r>
          </a:p>
        </p:txBody>
      </p:sp>
      <p:sp>
        <p:nvSpPr>
          <p:cNvPr id="4" name="Slide Number Placeholder 3"/>
          <p:cNvSpPr>
            <a:spLocks noGrp="1"/>
          </p:cNvSpPr>
          <p:nvPr>
            <p:ph type="sldNum" sz="quarter" idx="12"/>
          </p:nvPr>
        </p:nvSpPr>
        <p:spPr/>
        <p:txBody>
          <a:bodyPr/>
          <a:lstStyle/>
          <a:p>
            <a:fld id="{86CE80BD-4D3B-4FF2-B2A9-D19FBDF22204}" type="slidenum">
              <a:rPr lang="en-US" smtClean="0"/>
              <a:pPr/>
              <a:t>88</a:t>
            </a:fld>
            <a:endParaRPr lang="en-US"/>
          </a:p>
        </p:txBody>
      </p:sp>
      <p:sp>
        <p:nvSpPr>
          <p:cNvPr id="5" name="Footer Placeholder 4"/>
          <p:cNvSpPr>
            <a:spLocks noGrp="1"/>
          </p:cNvSpPr>
          <p:nvPr>
            <p:ph type="ftr" sz="quarter" idx="11"/>
          </p:nvPr>
        </p:nvSpPr>
        <p:spPr/>
        <p:txBody>
          <a:bodyPr/>
          <a:lstStyle/>
          <a:p>
            <a:r>
              <a:rPr lang="en-US" smtClean="0"/>
              <a:t>EE474_2/2017_#7_Phatta Kirdruang</a:t>
            </a:r>
            <a:endParaRPr lang="en-US"/>
          </a:p>
        </p:txBody>
      </p:sp>
    </p:spTree>
    <p:extLst>
      <p:ext uri="{BB962C8B-B14F-4D97-AF65-F5344CB8AC3E}">
        <p14:creationId xmlns:p14="http://schemas.microsoft.com/office/powerpoint/2010/main" val="238709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1839</TotalTime>
  <Words>5039</Words>
  <Application>Microsoft Office PowerPoint</Application>
  <PresentationFormat>On-screen Show (4:3)</PresentationFormat>
  <Paragraphs>965</Paragraphs>
  <Slides>88</Slides>
  <Notes>7</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88</vt:i4>
      </vt:variant>
    </vt:vector>
  </HeadingPairs>
  <TitlesOfParts>
    <vt:vector size="90" baseType="lpstr">
      <vt:lpstr>Clarity</vt:lpstr>
      <vt:lpstr>Equation</vt:lpstr>
      <vt:lpstr>Roadmap After Midterm</vt:lpstr>
      <vt:lpstr>Factors of Health Service Production</vt:lpstr>
      <vt:lpstr>Hospitals</vt:lpstr>
      <vt:lpstr>Topics</vt:lpstr>
      <vt:lpstr>Hospitals in Thailand (2010)</vt:lpstr>
      <vt:lpstr>Hospitals as Non-Profits?</vt:lpstr>
      <vt:lpstr>What Exactly is a Nonprofit Firm? </vt:lpstr>
      <vt:lpstr>Why are Nonprofits Prevalent in Health Care?</vt:lpstr>
      <vt:lpstr>I. The Quality-Quantity Nonprofit Theory</vt:lpstr>
      <vt:lpstr>The Quality-Quantity Nonprofit Theory</vt:lpstr>
      <vt:lpstr>The Quality-Quantity Nonprofit Theory</vt:lpstr>
      <vt:lpstr>The Quality-Quantity Nonprofit Theory</vt:lpstr>
      <vt:lpstr>Hospital Administrator’s Options</vt:lpstr>
      <vt:lpstr>Hospital Administrator’s Options in Terms of Quality and Quantity</vt:lpstr>
      <vt:lpstr>Hospital Administrator’s Utility Maximization</vt:lpstr>
      <vt:lpstr>II. The Profit-Deviating Nonprofit Hospital</vt:lpstr>
      <vt:lpstr>“Traditional” Market Model:  Entry Condition</vt:lpstr>
      <vt:lpstr>Profit Deviating Model</vt:lpstr>
      <vt:lpstr>III. The Hospital as a Physicians’ Cooperative</vt:lpstr>
      <vt:lpstr>Physician Cooperative Model</vt:lpstr>
      <vt:lpstr>Comparing the Quantity-Quality and  the Physicians’ Cooperative Theories</vt:lpstr>
      <vt:lpstr>The Quantity–Quality vs.  The Physicians’ Cooperative Theories</vt:lpstr>
      <vt:lpstr>Effects of Increased Competition</vt:lpstr>
      <vt:lpstr>Summary of Hospital Behavior Model</vt:lpstr>
      <vt:lpstr>Physician’s  Practice</vt:lpstr>
      <vt:lpstr>Topics</vt:lpstr>
      <vt:lpstr>I. Benchmark Model of The Physician’s Practice</vt:lpstr>
      <vt:lpstr>Supply of Physician Labor</vt:lpstr>
      <vt:lpstr>Physician’s Response to Reduced Rate of Profit</vt:lpstr>
      <vt:lpstr>II. Physician Agency and Supply-Induced Demand</vt:lpstr>
      <vt:lpstr>Original Situation </vt:lpstr>
      <vt:lpstr>Some Exogenous Change in the Supply of Physicians Occurs (S increases)</vt:lpstr>
      <vt:lpstr>Supply Induced Demand (SID)</vt:lpstr>
      <vt:lpstr>III. The Target Income Hypothesis</vt:lpstr>
      <vt:lpstr>The McGuire-Pauly Synthesis of SID Benchmark Models</vt:lpstr>
      <vt:lpstr>The Benchmark Model as a Synthesis</vt:lpstr>
      <vt:lpstr>IV. Small Area Variation (SAV)</vt:lpstr>
      <vt:lpstr>Different Views on the Variability</vt:lpstr>
      <vt:lpstr>Small Area Variation and the Social Cost of Inappropriate Utilization</vt:lpstr>
      <vt:lpstr>Variation Causes Welfare Loss</vt:lpstr>
      <vt:lpstr>V. Malpractice</vt:lpstr>
      <vt:lpstr>Labor Markets</vt:lpstr>
      <vt:lpstr>Topics</vt:lpstr>
      <vt:lpstr>I. Demand for and Supply of Labor</vt:lpstr>
      <vt:lpstr>Demand for Labor</vt:lpstr>
      <vt:lpstr>The Firm’s Marginal Revenue Product  (MRP) Curve for Labor</vt:lpstr>
      <vt:lpstr>MRP as the Firm’s Demand for Labor</vt:lpstr>
      <vt:lpstr>Firm Demand for Labor</vt:lpstr>
      <vt:lpstr>Market Demand for Labor With Many Firms</vt:lpstr>
      <vt:lpstr>The Supply of Labor</vt:lpstr>
      <vt:lpstr>Market for Labor With Many Buyers and Sellers</vt:lpstr>
      <vt:lpstr>Market for Labor with Many Buyers and Sellers</vt:lpstr>
      <vt:lpstr>Equilibrium in Competitive Market for Labor</vt:lpstr>
      <vt:lpstr>II. Factor Productivity and  Substitution among Factors</vt:lpstr>
      <vt:lpstr>Marginal Products and Efficiency of Input Use</vt:lpstr>
      <vt:lpstr>III. Shortages of Health Professionals</vt:lpstr>
      <vt:lpstr>Rate of Return and Shortage</vt:lpstr>
      <vt:lpstr>Role of Monopsony Power: Shortages of Labor</vt:lpstr>
      <vt:lpstr>Monopsonistic Labor Market</vt:lpstr>
      <vt:lpstr>Monopsony Model</vt:lpstr>
      <vt:lpstr>Monopsony Model</vt:lpstr>
      <vt:lpstr>Monopsony Model</vt:lpstr>
      <vt:lpstr>Monopsony Model</vt:lpstr>
      <vt:lpstr>Monopsony Model</vt:lpstr>
      <vt:lpstr>Monopsony Model: Reported Shortages</vt:lpstr>
      <vt:lpstr>IV. Licensure and Monopoly Rent</vt:lpstr>
      <vt:lpstr>Pharmaceutical Industry</vt:lpstr>
      <vt:lpstr>Topics</vt:lpstr>
      <vt:lpstr>Overview</vt:lpstr>
      <vt:lpstr>I. The Production of Health and Substitutability</vt:lpstr>
      <vt:lpstr>Substitution Between Drugs (D)and Other Medical Inputs (M)</vt:lpstr>
      <vt:lpstr>Least-Cost Production</vt:lpstr>
      <vt:lpstr>Insurance and Substitutability</vt:lpstr>
      <vt:lpstr>Insurance and Substitutability</vt:lpstr>
      <vt:lpstr>II. Structure and Regulation</vt:lpstr>
      <vt:lpstr>Drug Regulation</vt:lpstr>
      <vt:lpstr>Drug Regulation</vt:lpstr>
      <vt:lpstr>III. Monopoly Pricing</vt:lpstr>
      <vt:lpstr>3rd Degree Price Discrimination</vt:lpstr>
      <vt:lpstr>Monopsony Pricing and Price Controls</vt:lpstr>
      <vt:lpstr>Price Discrimination &amp; Price Regulation</vt:lpstr>
      <vt:lpstr>Competition and Generic Entry</vt:lpstr>
      <vt:lpstr>IV. R&amp;D and Innovation</vt:lpstr>
      <vt:lpstr>Investment Decisions</vt:lpstr>
      <vt:lpstr>Investment Decisions</vt:lpstr>
      <vt:lpstr>Prices, Price Regulation, and Innovation</vt:lpstr>
      <vt:lpstr>V. Cost Containment</vt:lpstr>
      <vt:lpstr>Thai Pharmaceutical Industry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Introduction &amp; Overview of Health Economics</dc:title>
  <dc:creator>Ummie</dc:creator>
  <cp:lastModifiedBy>Phatta Kirdruang</cp:lastModifiedBy>
  <cp:revision>107</cp:revision>
  <dcterms:created xsi:type="dcterms:W3CDTF">2012-08-09T09:37:04Z</dcterms:created>
  <dcterms:modified xsi:type="dcterms:W3CDTF">2018-03-20T11:11:21Z</dcterms:modified>
</cp:coreProperties>
</file>