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21"/>
  </p:notesMasterIdLst>
  <p:sldIdLst>
    <p:sldId id="256" r:id="rId2"/>
    <p:sldId id="257" r:id="rId3"/>
    <p:sldId id="258" r:id="rId4"/>
    <p:sldId id="263" r:id="rId5"/>
    <p:sldId id="265" r:id="rId6"/>
    <p:sldId id="259" r:id="rId7"/>
    <p:sldId id="267" r:id="rId8"/>
    <p:sldId id="268" r:id="rId9"/>
    <p:sldId id="269" r:id="rId10"/>
    <p:sldId id="275" r:id="rId11"/>
    <p:sldId id="260" r:id="rId12"/>
    <p:sldId id="262" r:id="rId13"/>
    <p:sldId id="266" r:id="rId14"/>
    <p:sldId id="270" r:id="rId15"/>
    <p:sldId id="271" r:id="rId16"/>
    <p:sldId id="272" r:id="rId17"/>
    <p:sldId id="273" r:id="rId18"/>
    <p:sldId id="274" r:id="rId19"/>
    <p:sldId id="261"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ตัวแทนวันที่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2DED04-1286-46FA-A0FE-87711ADB3B7C}" type="datetimeFigureOut">
              <a:rPr lang="en-US" smtClean="0"/>
              <a:t>7/30/2017</a:t>
            </a:fld>
            <a:endParaRPr lang="en-US"/>
          </a:p>
        </p:txBody>
      </p:sp>
      <p:sp>
        <p:nvSpPr>
          <p:cNvPr id="4" name="ตัวแทนรูปบนสไลด์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ตัวแทนบันทึกย่อ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6" name="ตัวแทนท้ายกระดา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ตัวแทนหมายเลขสไลด์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9E830E-B66B-45F5-AFA8-D9A030AC1538}" type="slidenum">
              <a:rPr lang="en-US" smtClean="0"/>
              <a:t>‹#›</a:t>
            </a:fld>
            <a:endParaRPr lang="en-US"/>
          </a:p>
        </p:txBody>
      </p:sp>
    </p:spTree>
    <p:extLst>
      <p:ext uri="{BB962C8B-B14F-4D97-AF65-F5344CB8AC3E}">
        <p14:creationId xmlns:p14="http://schemas.microsoft.com/office/powerpoint/2010/main" val="1039290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สไลด์ชื่อเรื่อง">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th-TH"/>
              <a:t>คลิกเพื่อแก้ไขสไตล์ชื่อเรื่องต้นแบบ</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th-TH"/>
              <a:t>คลิกเพื่อแก้ไขสไตล์ชื่อเรื่องรองต้นแบบ</a:t>
            </a:r>
            <a:endParaRPr lang="en-US" dirty="0"/>
          </a:p>
        </p:txBody>
      </p:sp>
      <p:sp>
        <p:nvSpPr>
          <p:cNvPr id="4" name="Date Placeholder 3"/>
          <p:cNvSpPr>
            <a:spLocks noGrp="1"/>
          </p:cNvSpPr>
          <p:nvPr>
            <p:ph type="dt" sz="half" idx="10"/>
          </p:nvPr>
        </p:nvSpPr>
        <p:spPr/>
        <p:txBody>
          <a:bodyPr/>
          <a:lstStyle/>
          <a:p>
            <a:fld id="{783E1CDE-CC88-4CBA-BCA6-F81916DE3CD2}" type="datetime1">
              <a:rPr lang="en-US" smtClean="0"/>
              <a:t>7/30/2017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EB215C66-DAEA-4EBD-8138-A3ED07EF460C}" type="datetime1">
              <a:rPr lang="en-US" smtClean="0"/>
              <a:t>7/30/2017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a:xfrm>
            <a:off x="8593667" y="6272784"/>
            <a:ext cx="2644309" cy="365125"/>
          </a:xfrm>
        </p:spPr>
        <p:txBody>
          <a:bodyPr/>
          <a:lstStyle/>
          <a:p>
            <a:fld id="{03DBA6B4-9265-48F9-83C6-88FF85EEDC0B}" type="datetime1">
              <a:rPr lang="en-US" smtClean="0"/>
              <a:t>7/30/2017</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r>
              <a:rPr lang="en-US"/>
              <a:t>Chanin Mephokee</a:t>
            </a:r>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Date Placeholder 4"/>
          <p:cNvSpPr>
            <a:spLocks noGrp="1"/>
          </p:cNvSpPr>
          <p:nvPr>
            <p:ph type="dt" sz="half" idx="10"/>
          </p:nvPr>
        </p:nvSpPr>
        <p:spPr/>
        <p:txBody>
          <a:bodyPr/>
          <a:lstStyle/>
          <a:p>
            <a:fld id="{DE0601BF-D319-455D-8D34-3BB3465CDB8B}" type="datetime1">
              <a:rPr lang="en-US" smtClean="0"/>
              <a:t>7/30/2017</a:t>
            </a:fld>
            <a:endParaRPr lang="en-US" dirty="0"/>
          </a:p>
        </p:txBody>
      </p:sp>
      <p:sp>
        <p:nvSpPr>
          <p:cNvPr id="6" name="Footer Placeholder 5"/>
          <p:cNvSpPr>
            <a:spLocks noGrp="1"/>
          </p:cNvSpPr>
          <p:nvPr>
            <p:ph type="ftr" sz="quarter" idx="11"/>
          </p:nvPr>
        </p:nvSpPr>
        <p:spPr/>
        <p:txBody>
          <a:bodyPr/>
          <a:lstStyle/>
          <a:p>
            <a:r>
              <a:rPr lang="en-US"/>
              <a:t>Chanin Mephokee</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Date Placeholder 6"/>
          <p:cNvSpPr>
            <a:spLocks noGrp="1"/>
          </p:cNvSpPr>
          <p:nvPr>
            <p:ph type="dt" sz="half" idx="10"/>
          </p:nvPr>
        </p:nvSpPr>
        <p:spPr/>
        <p:txBody>
          <a:bodyPr/>
          <a:lstStyle/>
          <a:p>
            <a:fld id="{5A76515A-E7C7-4BCC-A022-06F199AB8FAC}" type="datetime1">
              <a:rPr lang="en-US" smtClean="0"/>
              <a:t>7/30/2017</a:t>
            </a:fld>
            <a:endParaRPr lang="en-US" dirty="0"/>
          </a:p>
        </p:txBody>
      </p:sp>
      <p:sp>
        <p:nvSpPr>
          <p:cNvPr id="8" name="Footer Placeholder 7"/>
          <p:cNvSpPr>
            <a:spLocks noGrp="1"/>
          </p:cNvSpPr>
          <p:nvPr>
            <p:ph type="ftr" sz="quarter" idx="11"/>
          </p:nvPr>
        </p:nvSpPr>
        <p:spPr/>
        <p:txBody>
          <a:bodyPr/>
          <a:lstStyle/>
          <a:p>
            <a:r>
              <a:rPr lang="en-US"/>
              <a:t>Chanin Mephokee</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th-TH"/>
              <a:t>คลิกเพื่อแก้ไขสไตล์ชื่อเรื่องต้นแบบ</a:t>
            </a:r>
            <a:endParaRPr lang="en-US" dirty="0"/>
          </a:p>
        </p:txBody>
      </p:sp>
      <p:sp>
        <p:nvSpPr>
          <p:cNvPr id="3" name="Date Placeholder 2"/>
          <p:cNvSpPr>
            <a:spLocks noGrp="1"/>
          </p:cNvSpPr>
          <p:nvPr>
            <p:ph type="dt" sz="half" idx="10"/>
          </p:nvPr>
        </p:nvSpPr>
        <p:spPr/>
        <p:txBody>
          <a:bodyPr/>
          <a:lstStyle/>
          <a:p>
            <a:fld id="{F7CF8E92-A9EC-45AD-A506-55F6F329C5F1}" type="datetime1">
              <a:rPr lang="en-US" smtClean="0"/>
              <a:t>7/30/2017</a:t>
            </a:fld>
            <a:endParaRPr lang="en-US" dirty="0"/>
          </a:p>
        </p:txBody>
      </p:sp>
      <p:sp>
        <p:nvSpPr>
          <p:cNvPr id="4" name="Footer Placeholder 3"/>
          <p:cNvSpPr>
            <a:spLocks noGrp="1"/>
          </p:cNvSpPr>
          <p:nvPr>
            <p:ph type="ftr" sz="quarter" idx="11"/>
          </p:nvPr>
        </p:nvSpPr>
        <p:spPr/>
        <p:txBody>
          <a:bodyPr/>
          <a:lstStyle/>
          <a:p>
            <a:r>
              <a:rPr lang="en-US"/>
              <a:t>Chanin Mephokee</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765CF9-8BD4-460D-AE42-904613813158}" type="datetime1">
              <a:rPr lang="en-US" smtClean="0"/>
              <a:t>7/30/2017</a:t>
            </a:fld>
            <a:endParaRPr lang="en-US" dirty="0"/>
          </a:p>
        </p:txBody>
      </p:sp>
      <p:sp>
        <p:nvSpPr>
          <p:cNvPr id="3" name="Footer Placeholder 2"/>
          <p:cNvSpPr>
            <a:spLocks noGrp="1"/>
          </p:cNvSpPr>
          <p:nvPr>
            <p:ph type="ftr" sz="quarter" idx="11"/>
          </p:nvPr>
        </p:nvSpPr>
        <p:spPr/>
        <p:txBody>
          <a:bodyPr/>
          <a:lstStyle/>
          <a:p>
            <a:r>
              <a:rPr lang="en-US"/>
              <a:t>Chanin Mephokee</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6437AB5D-D653-4A5C-BDCD-E92D811E2905}" type="datetime1">
              <a:rPr lang="en-US" smtClean="0"/>
              <a:t>7/30/2017</a:t>
            </a:fld>
            <a:endParaRPr lang="en-US" dirty="0"/>
          </a:p>
        </p:txBody>
      </p:sp>
      <p:sp>
        <p:nvSpPr>
          <p:cNvPr id="6" name="Footer Placeholder 5"/>
          <p:cNvSpPr>
            <a:spLocks noGrp="1"/>
          </p:cNvSpPr>
          <p:nvPr>
            <p:ph type="ftr" sz="quarter" idx="11"/>
          </p:nvPr>
        </p:nvSpPr>
        <p:spPr/>
        <p:txBody>
          <a:bodyPr/>
          <a:lstStyle/>
          <a:p>
            <a:r>
              <a:rPr lang="en-US"/>
              <a:t>Chanin Mephokee</a:t>
            </a:r>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th-TH"/>
              <a:t>คลิกเพื่อแก้ไขสไตล์ชื่อเรื่องต้นแบบ</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E24BEB0D-024D-4E52-9374-C8B99A7ED8E7}" type="datetime1">
              <a:rPr lang="en-US" smtClean="0"/>
              <a:t>7/30/2017</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C7B51125-300E-4EE0-9A4A-7D3D4F1804BE}" type="datetime1">
              <a:rPr lang="en-US" smtClean="0"/>
              <a:t>7/30/2017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DE9457D1-3702-4E58-80C7-B8398442CF22}" type="datetime1">
              <a:rPr lang="en-US" smtClean="0"/>
              <a:t>7/30/2017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53C84541-3F77-4BF9-B015-39B55CD9998F}" type="datetime1">
              <a:rPr lang="en-US" smtClean="0"/>
              <a:t>7/30/2017</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r>
              <a:rPr lang="en-US"/>
              <a:t>Chanin Mephokee</a:t>
            </a:r>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643BC4A-4143-4E2B-89DF-4B82BBFB7113}"/>
              </a:ext>
            </a:extLst>
          </p:cNvPr>
          <p:cNvSpPr>
            <a:spLocks noGrp="1"/>
          </p:cNvSpPr>
          <p:nvPr>
            <p:ph type="ctrTitle"/>
          </p:nvPr>
        </p:nvSpPr>
        <p:spPr/>
        <p:txBody>
          <a:bodyPr/>
          <a:lstStyle/>
          <a:p>
            <a:r>
              <a:rPr lang="en-US" dirty="0"/>
              <a:t>Industrialization and Globalization</a:t>
            </a:r>
          </a:p>
        </p:txBody>
      </p:sp>
      <p:sp>
        <p:nvSpPr>
          <p:cNvPr id="3" name="ชื่อเรื่องรอง 2">
            <a:extLst>
              <a:ext uri="{FF2B5EF4-FFF2-40B4-BE49-F238E27FC236}">
                <a16:creationId xmlns:a16="http://schemas.microsoft.com/office/drawing/2014/main" id="{FAFC433B-5B0C-4622-966B-AAB449248601}"/>
              </a:ext>
            </a:extLst>
          </p:cNvPr>
          <p:cNvSpPr>
            <a:spLocks noGrp="1"/>
          </p:cNvSpPr>
          <p:nvPr>
            <p:ph type="subTitle" idx="1"/>
          </p:nvPr>
        </p:nvSpPr>
        <p:spPr/>
        <p:txBody>
          <a:bodyPr/>
          <a:lstStyle/>
          <a:p>
            <a:r>
              <a:rPr lang="en-US" dirty="0"/>
              <a:t>EE 460</a:t>
            </a:r>
          </a:p>
        </p:txBody>
      </p:sp>
      <p:sp>
        <p:nvSpPr>
          <p:cNvPr id="4" name="ตัวแทนท้ายกระดาษ 3">
            <a:extLst>
              <a:ext uri="{FF2B5EF4-FFF2-40B4-BE49-F238E27FC236}">
                <a16:creationId xmlns:a16="http://schemas.microsoft.com/office/drawing/2014/main" id="{C730A0FE-18C5-49B8-9853-6AB2A5B4B7A9}"/>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903B51CE-83DA-47FA-ADBF-2DFAD88B62B0}"/>
              </a:ext>
            </a:extLst>
          </p:cNvPr>
          <p:cNvSpPr>
            <a:spLocks noGrp="1"/>
          </p:cNvSpPr>
          <p:nvPr>
            <p:ph type="sldNum" sz="quarter" idx="12"/>
          </p:nvPr>
        </p:nvSpPr>
        <p:spPr/>
        <p:txBody>
          <a:bodyPr/>
          <a:lstStyle/>
          <a:p>
            <a:fld id="{4FAB73BC-B049-4115-A692-8D63A059BFB8}" type="slidenum">
              <a:rPr lang="en-US" smtClean="0"/>
              <a:pPr/>
              <a:t>1</a:t>
            </a:fld>
            <a:endParaRPr lang="en-US" dirty="0"/>
          </a:p>
        </p:txBody>
      </p:sp>
    </p:spTree>
    <p:extLst>
      <p:ext uri="{BB962C8B-B14F-4D97-AF65-F5344CB8AC3E}">
        <p14:creationId xmlns:p14="http://schemas.microsoft.com/office/powerpoint/2010/main" val="667698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BE6F59C-5402-443F-881A-C0C49C6B0885}"/>
              </a:ext>
            </a:extLst>
          </p:cNvPr>
          <p:cNvSpPr>
            <a:spLocks noGrp="1"/>
          </p:cNvSpPr>
          <p:nvPr>
            <p:ph type="title"/>
          </p:nvPr>
        </p:nvSpPr>
        <p:spPr/>
        <p:txBody>
          <a:bodyPr/>
          <a:lstStyle/>
          <a:p>
            <a:r>
              <a:rPr lang="en-US" dirty="0"/>
              <a:t>Topics</a:t>
            </a:r>
          </a:p>
        </p:txBody>
      </p:sp>
      <p:sp>
        <p:nvSpPr>
          <p:cNvPr id="3" name="ตัวแทนเนื้อหา 2">
            <a:extLst>
              <a:ext uri="{FF2B5EF4-FFF2-40B4-BE49-F238E27FC236}">
                <a16:creationId xmlns:a16="http://schemas.microsoft.com/office/drawing/2014/main" id="{61AD48AD-672E-4167-BCD6-F1F449B9A759}"/>
              </a:ext>
            </a:extLst>
          </p:cNvPr>
          <p:cNvSpPr>
            <a:spLocks noGrp="1"/>
          </p:cNvSpPr>
          <p:nvPr>
            <p:ph idx="1"/>
          </p:nvPr>
        </p:nvSpPr>
        <p:spPr/>
        <p:txBody>
          <a:bodyPr/>
          <a:lstStyle/>
          <a:p>
            <a:r>
              <a:rPr lang="en-US" dirty="0"/>
              <a:t>Industrial Revolution</a:t>
            </a:r>
          </a:p>
          <a:p>
            <a:r>
              <a:rPr lang="en-US" dirty="0"/>
              <a:t>Industrialization</a:t>
            </a:r>
          </a:p>
          <a:p>
            <a:r>
              <a:rPr lang="en-US" dirty="0"/>
              <a:t>Colonization</a:t>
            </a:r>
          </a:p>
          <a:p>
            <a:r>
              <a:rPr lang="en-US" dirty="0"/>
              <a:t>Globalization</a:t>
            </a:r>
          </a:p>
        </p:txBody>
      </p:sp>
      <p:sp>
        <p:nvSpPr>
          <p:cNvPr id="4" name="ตัวแทนท้ายกระดาษ 3">
            <a:extLst>
              <a:ext uri="{FF2B5EF4-FFF2-40B4-BE49-F238E27FC236}">
                <a16:creationId xmlns:a16="http://schemas.microsoft.com/office/drawing/2014/main" id="{44446026-E0C7-446A-B9F3-36AFEBF1ED3B}"/>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1DCEAA57-19A1-4EEA-8117-7AEB57BAA625}"/>
              </a:ext>
            </a:extLst>
          </p:cNvPr>
          <p:cNvSpPr>
            <a:spLocks noGrp="1"/>
          </p:cNvSpPr>
          <p:nvPr>
            <p:ph type="sldNum" sz="quarter" idx="12"/>
          </p:nvPr>
        </p:nvSpPr>
        <p:spPr/>
        <p:txBody>
          <a:bodyPr/>
          <a:lstStyle/>
          <a:p>
            <a:fld id="{4FAB73BC-B049-4115-A692-8D63A059BFB8}" type="slidenum">
              <a:rPr lang="en-US" smtClean="0"/>
              <a:t>2</a:t>
            </a:fld>
            <a:endParaRPr lang="en-US" dirty="0"/>
          </a:p>
        </p:txBody>
      </p:sp>
    </p:spTree>
    <p:extLst>
      <p:ext uri="{BB962C8B-B14F-4D97-AF65-F5344CB8AC3E}">
        <p14:creationId xmlns:p14="http://schemas.microsoft.com/office/powerpoint/2010/main" val="1534917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602BE630-EAF5-4837-9444-C58FF78FF2D2}"/>
              </a:ext>
            </a:extLst>
          </p:cNvPr>
          <p:cNvSpPr>
            <a:spLocks noGrp="1"/>
          </p:cNvSpPr>
          <p:nvPr>
            <p:ph type="title"/>
          </p:nvPr>
        </p:nvSpPr>
        <p:spPr/>
        <p:txBody>
          <a:bodyPr/>
          <a:lstStyle/>
          <a:p>
            <a:r>
              <a:rPr lang="en-US" dirty="0"/>
              <a:t>Industrial Revolution</a:t>
            </a:r>
          </a:p>
        </p:txBody>
      </p:sp>
      <p:sp>
        <p:nvSpPr>
          <p:cNvPr id="3" name="ตัวแทนเนื้อหา 2">
            <a:extLst>
              <a:ext uri="{FF2B5EF4-FFF2-40B4-BE49-F238E27FC236}">
                <a16:creationId xmlns:a16="http://schemas.microsoft.com/office/drawing/2014/main" id="{2DD7AD3D-92C1-46FA-A301-0CAC82F53C10}"/>
              </a:ext>
            </a:extLst>
          </p:cNvPr>
          <p:cNvSpPr>
            <a:spLocks noGrp="1"/>
          </p:cNvSpPr>
          <p:nvPr>
            <p:ph idx="1"/>
          </p:nvPr>
        </p:nvSpPr>
        <p:spPr/>
        <p:txBody>
          <a:bodyPr/>
          <a:lstStyle/>
          <a:p>
            <a:r>
              <a:rPr lang="en-US" dirty="0"/>
              <a:t>1. The first IR began was a period of major industrialization that took place during the late 1700s and early 1800s. It began in the Great Britain and quickly spread throughout the world</a:t>
            </a:r>
          </a:p>
          <a:p>
            <a:r>
              <a:rPr lang="en-US" dirty="0"/>
              <a:t>2. Economic Impacts</a:t>
            </a:r>
          </a:p>
          <a:p>
            <a:pPr lvl="1"/>
            <a:r>
              <a:rPr lang="en-US" dirty="0"/>
              <a:t>Transportation cost</a:t>
            </a:r>
          </a:p>
          <a:p>
            <a:pPr lvl="1"/>
            <a:r>
              <a:rPr lang="en-US" dirty="0"/>
              <a:t>Factory system and Mass production</a:t>
            </a:r>
          </a:p>
          <a:p>
            <a:pPr lvl="1"/>
            <a:r>
              <a:rPr lang="en-US" dirty="0"/>
              <a:t>International Trade</a:t>
            </a:r>
          </a:p>
          <a:p>
            <a:pPr lvl="1"/>
            <a:r>
              <a:rPr lang="en-US" dirty="0"/>
              <a:t>Capitalism and colonization</a:t>
            </a:r>
          </a:p>
          <a:p>
            <a:r>
              <a:rPr lang="en-US" dirty="0"/>
              <a:t>3</a:t>
            </a:r>
          </a:p>
        </p:txBody>
      </p:sp>
      <p:sp>
        <p:nvSpPr>
          <p:cNvPr id="4" name="ตัวแทนท้ายกระดาษ 3">
            <a:extLst>
              <a:ext uri="{FF2B5EF4-FFF2-40B4-BE49-F238E27FC236}">
                <a16:creationId xmlns:a16="http://schemas.microsoft.com/office/drawing/2014/main" id="{51168B6B-A881-47EF-B647-100E3E105185}"/>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418F3EB6-575D-468C-8ABA-A8698D1947FC}"/>
              </a:ext>
            </a:extLst>
          </p:cNvPr>
          <p:cNvSpPr>
            <a:spLocks noGrp="1"/>
          </p:cNvSpPr>
          <p:nvPr>
            <p:ph type="sldNum" sz="quarter" idx="12"/>
          </p:nvPr>
        </p:nvSpPr>
        <p:spPr/>
        <p:txBody>
          <a:bodyPr/>
          <a:lstStyle/>
          <a:p>
            <a:fld id="{4FAB73BC-B049-4115-A692-8D63A059BFB8}" type="slidenum">
              <a:rPr lang="en-US" smtClean="0"/>
              <a:t>3</a:t>
            </a:fld>
            <a:endParaRPr lang="en-US" dirty="0"/>
          </a:p>
        </p:txBody>
      </p:sp>
    </p:spTree>
    <p:extLst>
      <p:ext uri="{BB962C8B-B14F-4D97-AF65-F5344CB8AC3E}">
        <p14:creationId xmlns:p14="http://schemas.microsoft.com/office/powerpoint/2010/main" val="2834219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ตัวแทนเนื้อหา 6" descr="รูปภาพประกอบด้วย ม้า, รถขนส่ง, วาด, ดึง&#10;&#10;คำอธิบายที่สร้างขึ้นโดยมีความน่าเชื่อถือสูงมาก"/>
          <p:cNvPicPr>
            <a:picLocks noChangeAspect="1"/>
          </p:cNvPicPr>
          <p:nvPr/>
        </p:nvPicPr>
        <p:blipFill>
          <a:blip r:embed="rId2"/>
          <a:stretch>
            <a:fillRect/>
          </a:stretch>
        </p:blipFill>
        <p:spPr>
          <a:xfrm>
            <a:off x="633999" y="3514563"/>
            <a:ext cx="4001315" cy="2000657"/>
          </a:xfrm>
          <a:prstGeom prst="rect">
            <a:avLst/>
          </a:prstGeom>
        </p:spPr>
      </p:pic>
      <p:pic>
        <p:nvPicPr>
          <p:cNvPr id="19" name="ตัวแทนเนื้อหา 7" descr="รูปภาพประกอบด้วย น้ำ, เรือ, ท้องฟ้า, กลางแจ้ง&#10;&#10;คำอธิบายที่สร้างขึ้นโดยมีความน่าเชื่อถือสูงมาก"/>
          <p:cNvPicPr>
            <a:picLocks noChangeAspect="1"/>
          </p:cNvPicPr>
          <p:nvPr/>
        </p:nvPicPr>
        <p:blipFill>
          <a:blip r:embed="rId3"/>
          <a:stretch>
            <a:fillRect/>
          </a:stretch>
        </p:blipFill>
        <p:spPr>
          <a:xfrm>
            <a:off x="633999" y="672815"/>
            <a:ext cx="4001315" cy="2680881"/>
          </a:xfrm>
          <a:prstGeom prst="rect">
            <a:avLst/>
          </a:prstGeom>
        </p:spPr>
      </p:pic>
      <p:sp>
        <p:nvSpPr>
          <p:cNvPr id="2" name="ชื่อเรื่อง 1">
            <a:extLst>
              <a:ext uri="{FF2B5EF4-FFF2-40B4-BE49-F238E27FC236}">
                <a16:creationId xmlns:a16="http://schemas.microsoft.com/office/drawing/2014/main" id="{BF2A3619-0255-48D1-AE4A-5C55D5BF45D7}"/>
              </a:ext>
            </a:extLst>
          </p:cNvPr>
          <p:cNvSpPr>
            <a:spLocks noGrp="1"/>
          </p:cNvSpPr>
          <p:nvPr>
            <p:ph type="title"/>
          </p:nvPr>
        </p:nvSpPr>
        <p:spPr>
          <a:xfrm>
            <a:off x="4935793" y="484632"/>
            <a:ext cx="6607277" cy="1609344"/>
          </a:xfrm>
        </p:spPr>
        <p:txBody>
          <a:bodyPr>
            <a:normAutofit/>
          </a:bodyPr>
          <a:lstStyle/>
          <a:p>
            <a:r>
              <a:rPr lang="en-US"/>
              <a:t>Transportation cost</a:t>
            </a:r>
            <a:endParaRPr lang="en-US" dirty="0"/>
          </a:p>
        </p:txBody>
      </p:sp>
      <p:sp>
        <p:nvSpPr>
          <p:cNvPr id="4" name="ตัวแทนท้ายกระดาษ 3">
            <a:extLst>
              <a:ext uri="{FF2B5EF4-FFF2-40B4-BE49-F238E27FC236}">
                <a16:creationId xmlns:a16="http://schemas.microsoft.com/office/drawing/2014/main" id="{B6A92F89-7E44-4074-96E8-21F4E0A5677F}"/>
              </a:ext>
            </a:extLst>
          </p:cNvPr>
          <p:cNvSpPr>
            <a:spLocks noGrp="1"/>
          </p:cNvSpPr>
          <p:nvPr>
            <p:ph type="ftr" sz="quarter" idx="11"/>
          </p:nvPr>
        </p:nvSpPr>
        <p:spPr>
          <a:xfrm>
            <a:off x="1088136" y="6272784"/>
            <a:ext cx="6327648" cy="365125"/>
          </a:xfrm>
        </p:spPr>
        <p:txBody>
          <a:bodyPr>
            <a:normAutofit/>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25C23EC4-385D-4DD8-A148-6407E7F2B566}"/>
              </a:ext>
            </a:extLst>
          </p:cNvPr>
          <p:cNvSpPr>
            <a:spLocks noGrp="1"/>
          </p:cNvSpPr>
          <p:nvPr>
            <p:ph type="sldNum" sz="quarter" idx="12"/>
          </p:nvPr>
        </p:nvSpPr>
        <p:spPr>
          <a:xfrm>
            <a:off x="11311128" y="6272784"/>
            <a:ext cx="640080" cy="365125"/>
          </a:xfrm>
        </p:spPr>
        <p:txBody>
          <a:bodyPr>
            <a:normAutofit/>
          </a:bodyPr>
          <a:lstStyle/>
          <a:p>
            <a:fld id="{4FAB73BC-B049-4115-A692-8D63A059BFB8}" type="slidenum">
              <a:rPr lang="en-US" smtClean="0"/>
              <a:t>4</a:t>
            </a:fld>
            <a:endParaRPr lang="en-US" dirty="0"/>
          </a:p>
        </p:txBody>
      </p:sp>
      <p:sp>
        <p:nvSpPr>
          <p:cNvPr id="21" name="Content Placeholder 20"/>
          <p:cNvSpPr>
            <a:spLocks noGrp="1"/>
          </p:cNvSpPr>
          <p:nvPr>
            <p:ph idx="1"/>
          </p:nvPr>
        </p:nvSpPr>
        <p:spPr>
          <a:xfrm>
            <a:off x="4935794" y="2121408"/>
            <a:ext cx="6607276" cy="4050792"/>
          </a:xfrm>
        </p:spPr>
        <p:txBody>
          <a:bodyPr>
            <a:normAutofit/>
          </a:bodyPr>
          <a:lstStyle/>
          <a:p>
            <a:r>
              <a:rPr lang="en-US"/>
              <a:t>Reduce in transportation costs led to the possibility of international trade</a:t>
            </a:r>
            <a:endParaRPr lang="en-US" dirty="0"/>
          </a:p>
        </p:txBody>
      </p:sp>
    </p:spTree>
    <p:extLst>
      <p:ext uri="{BB962C8B-B14F-4D97-AF65-F5344CB8AC3E}">
        <p14:creationId xmlns:p14="http://schemas.microsoft.com/office/powerpoint/2010/main" val="3287707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ตัวแทนเนื้อหา 6" descr="รูปภาพประกอบด้วย บุคคล, รูปถ่าย, อาคาร, ฉาก&#10;&#10;คำอธิบายที่สร้างขึ้นโดยมีความน่าเชื่อถือสูงมาก"/>
          <p:cNvPicPr>
            <a:picLocks noChangeAspect="1"/>
          </p:cNvPicPr>
          <p:nvPr/>
        </p:nvPicPr>
        <p:blipFill rotWithShape="1">
          <a:blip r:embed="rId4"/>
          <a:srcRect t="6343" r="-2" b="-2"/>
          <a:stretch/>
        </p:blipFill>
        <p:spPr>
          <a:xfrm>
            <a:off x="3343" y="10"/>
            <a:ext cx="7548923" cy="6857990"/>
          </a:xfrm>
          <a:prstGeom prst="rect">
            <a:avLst/>
          </a:prstGeom>
        </p:spPr>
      </p:pic>
      <p:grpSp>
        <p:nvGrpSpPr>
          <p:cNvPr id="19" name="Group 18"/>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0" name="Oval 19"/>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1" name="Oval 20"/>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ชื่อเรื่อง 1">
            <a:extLst>
              <a:ext uri="{FF2B5EF4-FFF2-40B4-BE49-F238E27FC236}">
                <a16:creationId xmlns:a16="http://schemas.microsoft.com/office/drawing/2014/main" id="{9A5B4319-FA60-4E4E-90F8-7A4351212C62}"/>
              </a:ext>
            </a:extLst>
          </p:cNvPr>
          <p:cNvSpPr>
            <a:spLocks noGrp="1"/>
          </p:cNvSpPr>
          <p:nvPr>
            <p:ph type="title"/>
          </p:nvPr>
        </p:nvSpPr>
        <p:spPr>
          <a:xfrm>
            <a:off x="7883612" y="484632"/>
            <a:ext cx="3816774" cy="1609344"/>
          </a:xfrm>
          <a:ln>
            <a:noFill/>
          </a:ln>
        </p:spPr>
        <p:txBody>
          <a:bodyPr>
            <a:normAutofit/>
          </a:bodyPr>
          <a:lstStyle/>
          <a:p>
            <a:r>
              <a:rPr lang="en-US" sz="3200"/>
              <a:t>Factory in 1800s</a:t>
            </a:r>
          </a:p>
        </p:txBody>
      </p:sp>
      <p:sp>
        <p:nvSpPr>
          <p:cNvPr id="4" name="ตัวแทนท้ายกระดาษ 3">
            <a:extLst>
              <a:ext uri="{FF2B5EF4-FFF2-40B4-BE49-F238E27FC236}">
                <a16:creationId xmlns:a16="http://schemas.microsoft.com/office/drawing/2014/main" id="{7DD7DB18-D024-453A-9FF2-EFAA511CAA05}"/>
              </a:ext>
            </a:extLst>
          </p:cNvPr>
          <p:cNvSpPr>
            <a:spLocks noGrp="1"/>
          </p:cNvSpPr>
          <p:nvPr>
            <p:ph type="ftr" sz="quarter" idx="11"/>
          </p:nvPr>
        </p:nvSpPr>
        <p:spPr>
          <a:xfrm>
            <a:off x="1088136" y="6272784"/>
            <a:ext cx="6327648" cy="365125"/>
          </a:xfrm>
          <a:effectLst/>
        </p:spPr>
        <p:txBody>
          <a:bodyPr>
            <a:normAutofit/>
          </a:bodyPr>
          <a:lstStyle/>
          <a:p>
            <a:r>
              <a:rPr lang="en-US">
                <a:solidFill>
                  <a:srgbClr val="FFFFFF"/>
                </a:solidFill>
              </a:rPr>
              <a:t>Chanin Mephokee</a:t>
            </a:r>
          </a:p>
        </p:txBody>
      </p:sp>
      <p:sp>
        <p:nvSpPr>
          <p:cNvPr id="5" name="ตัวแทนหมายเลขสไลด์ 4">
            <a:extLst>
              <a:ext uri="{FF2B5EF4-FFF2-40B4-BE49-F238E27FC236}">
                <a16:creationId xmlns:a16="http://schemas.microsoft.com/office/drawing/2014/main" id="{ECE7F922-A8EB-40A1-830D-DBE574BE87EA}"/>
              </a:ext>
            </a:extLst>
          </p:cNvPr>
          <p:cNvSpPr>
            <a:spLocks noGrp="1"/>
          </p:cNvSpPr>
          <p:nvPr>
            <p:ph type="sldNum" sz="quarter" idx="12"/>
          </p:nvPr>
        </p:nvSpPr>
        <p:spPr>
          <a:xfrm>
            <a:off x="11311128" y="6272784"/>
            <a:ext cx="640080" cy="365125"/>
          </a:xfrm>
        </p:spPr>
        <p:txBody>
          <a:bodyPr>
            <a:normAutofit/>
          </a:bodyPr>
          <a:lstStyle/>
          <a:p>
            <a:fld id="{4FAB73BC-B049-4115-A692-8D63A059BFB8}" type="slidenum">
              <a:rPr lang="en-US" smtClean="0"/>
              <a:t>5</a:t>
            </a:fld>
            <a:endParaRPr lang="en-US" dirty="0"/>
          </a:p>
        </p:txBody>
      </p:sp>
      <p:sp>
        <p:nvSpPr>
          <p:cNvPr id="12" name="Content Placeholder 11"/>
          <p:cNvSpPr>
            <a:spLocks noGrp="1"/>
          </p:cNvSpPr>
          <p:nvPr>
            <p:ph idx="1"/>
          </p:nvPr>
        </p:nvSpPr>
        <p:spPr>
          <a:xfrm>
            <a:off x="7883611" y="2121408"/>
            <a:ext cx="3816774" cy="4050792"/>
          </a:xfrm>
        </p:spPr>
        <p:txBody>
          <a:bodyPr>
            <a:normAutofit/>
          </a:bodyPr>
          <a:lstStyle/>
          <a:p>
            <a:r>
              <a:rPr lang="en-US" sz="1600" dirty="0"/>
              <a:t>Steam engine made factory system possible</a:t>
            </a:r>
          </a:p>
          <a:p>
            <a:r>
              <a:rPr lang="en-US" sz="1600" dirty="0"/>
              <a:t>Technology improvement created labor surplus in agricultural sectors.</a:t>
            </a:r>
          </a:p>
          <a:p>
            <a:r>
              <a:rPr lang="en-US" sz="1600" dirty="0"/>
              <a:t>Labor movement and urbanization</a:t>
            </a:r>
          </a:p>
          <a:p>
            <a:r>
              <a:rPr lang="en-US" sz="1600" dirty="0"/>
              <a:t>Mass Production</a:t>
            </a:r>
          </a:p>
        </p:txBody>
      </p:sp>
    </p:spTree>
    <p:extLst>
      <p:ext uri="{BB962C8B-B14F-4D97-AF65-F5344CB8AC3E}">
        <p14:creationId xmlns:p14="http://schemas.microsoft.com/office/powerpoint/2010/main" val="40453365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762B817-DF26-4BF3-AD15-D0C34716EE96}"/>
              </a:ext>
            </a:extLst>
          </p:cNvPr>
          <p:cNvSpPr>
            <a:spLocks noGrp="1"/>
          </p:cNvSpPr>
          <p:nvPr>
            <p:ph type="title"/>
          </p:nvPr>
        </p:nvSpPr>
        <p:spPr/>
        <p:txBody>
          <a:bodyPr/>
          <a:lstStyle/>
          <a:p>
            <a:endParaRPr lang="en-US"/>
          </a:p>
        </p:txBody>
      </p:sp>
      <p:sp>
        <p:nvSpPr>
          <p:cNvPr id="5" name="ตัวแทนเนื้อหา 4">
            <a:extLst>
              <a:ext uri="{FF2B5EF4-FFF2-40B4-BE49-F238E27FC236}">
                <a16:creationId xmlns:a16="http://schemas.microsoft.com/office/drawing/2014/main" id="{DE06DC97-6465-4D31-92C6-E4391B950144}"/>
              </a:ext>
            </a:extLst>
          </p:cNvPr>
          <p:cNvSpPr>
            <a:spLocks noGrp="1"/>
          </p:cNvSpPr>
          <p:nvPr>
            <p:ph idx="1"/>
          </p:nvPr>
        </p:nvSpPr>
        <p:spPr/>
        <p:txBody>
          <a:bodyPr/>
          <a:lstStyle/>
          <a:p>
            <a:r>
              <a:rPr lang="en-US" dirty="0"/>
              <a:t>2. The second IR ( the America IR, Technological IR) was a phrase of rapid industrialization during 1870-1914.</a:t>
            </a:r>
          </a:p>
          <a:p>
            <a:pPr lvl="1"/>
            <a:r>
              <a:rPr lang="en-US" dirty="0"/>
              <a:t>Steel Industry ( J.P. Morgan, Andrew Carnegie)</a:t>
            </a:r>
          </a:p>
          <a:p>
            <a:pPr lvl="1"/>
            <a:r>
              <a:rPr lang="en-US" dirty="0"/>
              <a:t>Automobile Industry (Karl Benz, Henry Ford)</a:t>
            </a:r>
          </a:p>
          <a:p>
            <a:pPr lvl="1"/>
            <a:r>
              <a:rPr lang="en-US" dirty="0"/>
              <a:t>Rubber (Charles Goodyear, John Dunlop)</a:t>
            </a:r>
          </a:p>
          <a:p>
            <a:pPr lvl="1"/>
            <a:r>
              <a:rPr lang="en-US" dirty="0"/>
              <a:t>Telecommunication (A. G. Bell, Marconi)</a:t>
            </a:r>
          </a:p>
          <a:p>
            <a:pPr lvl="1"/>
            <a:r>
              <a:rPr lang="en-US" dirty="0"/>
              <a:t>Electricity (</a:t>
            </a:r>
            <a:r>
              <a:rPr lang="en-US" dirty="0" err="1"/>
              <a:t>Mechael</a:t>
            </a:r>
            <a:r>
              <a:rPr lang="en-US" dirty="0"/>
              <a:t> Faraday’s electric motor, Edison’s power plant)</a:t>
            </a:r>
          </a:p>
          <a:p>
            <a:pPr lvl="1"/>
            <a:r>
              <a:rPr lang="en-US" dirty="0"/>
              <a:t>Petroleum Industry (Edwin Drake)</a:t>
            </a:r>
          </a:p>
          <a:p>
            <a:pPr lvl="1"/>
            <a:r>
              <a:rPr lang="en-US" dirty="0"/>
              <a:t>Assembly Line (Ford)</a:t>
            </a:r>
          </a:p>
        </p:txBody>
      </p:sp>
      <p:sp>
        <p:nvSpPr>
          <p:cNvPr id="6" name="ตัวแทนท้ายกระดาษ 5">
            <a:extLst>
              <a:ext uri="{FF2B5EF4-FFF2-40B4-BE49-F238E27FC236}">
                <a16:creationId xmlns:a16="http://schemas.microsoft.com/office/drawing/2014/main" id="{50416D98-8B17-40DB-ABE2-D1678C2980C3}"/>
              </a:ext>
            </a:extLst>
          </p:cNvPr>
          <p:cNvSpPr>
            <a:spLocks noGrp="1"/>
          </p:cNvSpPr>
          <p:nvPr>
            <p:ph type="ftr" sz="quarter" idx="11"/>
          </p:nvPr>
        </p:nvSpPr>
        <p:spPr/>
        <p:txBody>
          <a:bodyPr/>
          <a:lstStyle/>
          <a:p>
            <a:r>
              <a:rPr lang="en-US"/>
              <a:t>Chanin Mephokee</a:t>
            </a:r>
            <a:endParaRPr lang="en-US" dirty="0"/>
          </a:p>
        </p:txBody>
      </p:sp>
      <p:sp>
        <p:nvSpPr>
          <p:cNvPr id="7" name="ตัวแทนหมายเลขสไลด์ 6">
            <a:extLst>
              <a:ext uri="{FF2B5EF4-FFF2-40B4-BE49-F238E27FC236}">
                <a16:creationId xmlns:a16="http://schemas.microsoft.com/office/drawing/2014/main" id="{1074F03B-7DB1-4BD8-93DC-0F9D764FB683}"/>
              </a:ext>
            </a:extLst>
          </p:cNvPr>
          <p:cNvSpPr>
            <a:spLocks noGrp="1"/>
          </p:cNvSpPr>
          <p:nvPr>
            <p:ph type="sldNum" sz="quarter" idx="12"/>
          </p:nvPr>
        </p:nvSpPr>
        <p:spPr/>
        <p:txBody>
          <a:bodyPr/>
          <a:lstStyle/>
          <a:p>
            <a:fld id="{4FAB73BC-B049-4115-A692-8D63A059BFB8}" type="slidenum">
              <a:rPr lang="en-US" smtClean="0"/>
              <a:t>6</a:t>
            </a:fld>
            <a:endParaRPr lang="en-US" dirty="0"/>
          </a:p>
        </p:txBody>
      </p:sp>
    </p:spTree>
    <p:extLst>
      <p:ext uri="{BB962C8B-B14F-4D97-AF65-F5344CB8AC3E}">
        <p14:creationId xmlns:p14="http://schemas.microsoft.com/office/powerpoint/2010/main" val="2867900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Rectangle 63"/>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ตัวแทนเนื้อหา 6" descr="รูปภาพประกอบด้วย กลางแจ้ง, จักรยาน, อาคาร, พื้น&#10;&#10;คำอธิบายที่สร้างขึ้นโดยมีความน่าเชื่อถือสูงมาก"/>
          <p:cNvPicPr>
            <a:picLocks noChangeAspect="1"/>
          </p:cNvPicPr>
          <p:nvPr/>
        </p:nvPicPr>
        <p:blipFill rotWithShape="1">
          <a:blip r:embed="rId4"/>
          <a:srcRect l="13290" r="9107"/>
          <a:stretch/>
        </p:blipFill>
        <p:spPr>
          <a:xfrm>
            <a:off x="3343" y="10"/>
            <a:ext cx="7548923" cy="6857990"/>
          </a:xfrm>
          <a:prstGeom prst="rect">
            <a:avLst/>
          </a:prstGeom>
        </p:spPr>
      </p:pic>
      <p:grpSp>
        <p:nvGrpSpPr>
          <p:cNvPr id="66" name="Group 65"/>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67" name="Oval 66"/>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68" name="Oval 67"/>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ชื่อเรื่อง 1">
            <a:extLst>
              <a:ext uri="{FF2B5EF4-FFF2-40B4-BE49-F238E27FC236}">
                <a16:creationId xmlns:a16="http://schemas.microsoft.com/office/drawing/2014/main" id="{922D04B2-FCE0-4289-AF77-4F10AFEA623D}"/>
              </a:ext>
            </a:extLst>
          </p:cNvPr>
          <p:cNvSpPr>
            <a:spLocks noGrp="1"/>
          </p:cNvSpPr>
          <p:nvPr>
            <p:ph type="title"/>
          </p:nvPr>
        </p:nvSpPr>
        <p:spPr>
          <a:xfrm>
            <a:off x="7883612" y="484632"/>
            <a:ext cx="3816774" cy="1609344"/>
          </a:xfrm>
          <a:ln>
            <a:noFill/>
          </a:ln>
        </p:spPr>
        <p:txBody>
          <a:bodyPr>
            <a:normAutofit/>
          </a:bodyPr>
          <a:lstStyle/>
          <a:p>
            <a:r>
              <a:rPr lang="en-US" sz="3200"/>
              <a:t>Benz in 1886 </a:t>
            </a:r>
          </a:p>
        </p:txBody>
      </p:sp>
      <p:sp>
        <p:nvSpPr>
          <p:cNvPr id="4" name="ตัวแทนท้ายกระดาษ 3">
            <a:extLst>
              <a:ext uri="{FF2B5EF4-FFF2-40B4-BE49-F238E27FC236}">
                <a16:creationId xmlns:a16="http://schemas.microsoft.com/office/drawing/2014/main" id="{80704793-06D1-48F7-89D4-C1DFDDDD71F1}"/>
              </a:ext>
            </a:extLst>
          </p:cNvPr>
          <p:cNvSpPr>
            <a:spLocks noGrp="1"/>
          </p:cNvSpPr>
          <p:nvPr>
            <p:ph type="ftr" sz="quarter" idx="11"/>
          </p:nvPr>
        </p:nvSpPr>
        <p:spPr>
          <a:xfrm>
            <a:off x="1088136" y="6272784"/>
            <a:ext cx="6327648" cy="365125"/>
          </a:xfrm>
          <a:effectLst/>
        </p:spPr>
        <p:txBody>
          <a:bodyPr>
            <a:normAutofit/>
          </a:bodyPr>
          <a:lstStyle/>
          <a:p>
            <a:r>
              <a:rPr lang="en-US">
                <a:solidFill>
                  <a:srgbClr val="FFFFFF"/>
                </a:solidFill>
              </a:rPr>
              <a:t>Chanin Mephokee</a:t>
            </a:r>
          </a:p>
        </p:txBody>
      </p:sp>
      <p:sp>
        <p:nvSpPr>
          <p:cNvPr id="5" name="ตัวแทนหมายเลขสไลด์ 4">
            <a:extLst>
              <a:ext uri="{FF2B5EF4-FFF2-40B4-BE49-F238E27FC236}">
                <a16:creationId xmlns:a16="http://schemas.microsoft.com/office/drawing/2014/main" id="{07EA7BE2-F6B2-4E98-983D-9FE0870F793B}"/>
              </a:ext>
            </a:extLst>
          </p:cNvPr>
          <p:cNvSpPr>
            <a:spLocks noGrp="1"/>
          </p:cNvSpPr>
          <p:nvPr>
            <p:ph type="sldNum" sz="quarter" idx="12"/>
          </p:nvPr>
        </p:nvSpPr>
        <p:spPr>
          <a:xfrm>
            <a:off x="11311128" y="6272784"/>
            <a:ext cx="640080" cy="365125"/>
          </a:xfrm>
        </p:spPr>
        <p:txBody>
          <a:bodyPr>
            <a:normAutofit/>
          </a:bodyPr>
          <a:lstStyle/>
          <a:p>
            <a:fld id="{4FAB73BC-B049-4115-A692-8D63A059BFB8}" type="slidenum">
              <a:rPr lang="en-US" smtClean="0"/>
              <a:t>7</a:t>
            </a:fld>
            <a:endParaRPr lang="en-US" dirty="0"/>
          </a:p>
        </p:txBody>
      </p:sp>
      <p:sp>
        <p:nvSpPr>
          <p:cNvPr id="30" name="Content Placeholder 29"/>
          <p:cNvSpPr>
            <a:spLocks noGrp="1"/>
          </p:cNvSpPr>
          <p:nvPr>
            <p:ph idx="1"/>
          </p:nvPr>
        </p:nvSpPr>
        <p:spPr>
          <a:xfrm>
            <a:off x="7883611" y="2121408"/>
            <a:ext cx="3816774" cy="4050792"/>
          </a:xfrm>
        </p:spPr>
        <p:txBody>
          <a:bodyPr>
            <a:normAutofit/>
          </a:bodyPr>
          <a:lstStyle/>
          <a:p>
            <a:endParaRPr lang="en-US" sz="1600"/>
          </a:p>
        </p:txBody>
      </p:sp>
    </p:spTree>
    <p:extLst>
      <p:ext uri="{BB962C8B-B14F-4D97-AF65-F5344CB8AC3E}">
        <p14:creationId xmlns:p14="http://schemas.microsoft.com/office/powerpoint/2010/main" val="3422109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รูปภาพ 6" descr="รูปภาพประกอบด้วย โต๊ะ, บุคคล, เค้ก, ในอาคาร&#10;&#10;คำอธิบายที่สร้างขึ้นโดยมีความน่าเชื่อถือสูงมาก">
            <a:extLst>
              <a:ext uri="{FF2B5EF4-FFF2-40B4-BE49-F238E27FC236}">
                <a16:creationId xmlns:a16="http://schemas.microsoft.com/office/drawing/2014/main" id="{173C2F1D-B811-42C7-9BFD-753C484FC7E0}"/>
              </a:ext>
            </a:extLst>
          </p:cNvPr>
          <p:cNvPicPr>
            <a:picLocks noChangeAspect="1"/>
          </p:cNvPicPr>
          <p:nvPr/>
        </p:nvPicPr>
        <p:blipFill rotWithShape="1">
          <a:blip r:embed="rId2"/>
          <a:srcRect t="116" r="1" b="6703"/>
          <a:stretch/>
        </p:blipFill>
        <p:spPr>
          <a:xfrm>
            <a:off x="1063942" y="2193036"/>
            <a:ext cx="4773168" cy="3980688"/>
          </a:xfrm>
          <a:prstGeom prst="rect">
            <a:avLst/>
          </a:prstGeom>
        </p:spPr>
      </p:pic>
      <p:sp>
        <p:nvSpPr>
          <p:cNvPr id="2" name="ชื่อเรื่อง 1">
            <a:extLst>
              <a:ext uri="{FF2B5EF4-FFF2-40B4-BE49-F238E27FC236}">
                <a16:creationId xmlns:a16="http://schemas.microsoft.com/office/drawing/2014/main" id="{05B002D7-AA19-4902-8F69-8A56736F574C}"/>
              </a:ext>
            </a:extLst>
          </p:cNvPr>
          <p:cNvSpPr>
            <a:spLocks noGrp="1"/>
          </p:cNvSpPr>
          <p:nvPr>
            <p:ph type="title"/>
          </p:nvPr>
        </p:nvSpPr>
        <p:spPr>
          <a:xfrm>
            <a:off x="1069848" y="484632"/>
            <a:ext cx="10058400" cy="1609344"/>
          </a:xfrm>
        </p:spPr>
        <p:txBody>
          <a:bodyPr>
            <a:normAutofit/>
          </a:bodyPr>
          <a:lstStyle/>
          <a:p>
            <a:r>
              <a:rPr lang="en-US"/>
              <a:t>3. The third industrial revolution</a:t>
            </a:r>
            <a:br>
              <a:rPr lang="en-US"/>
            </a:br>
            <a:endParaRPr lang="en-US"/>
          </a:p>
        </p:txBody>
      </p:sp>
      <p:sp>
        <p:nvSpPr>
          <p:cNvPr id="3" name="ตัวแทนเนื้อหา 2">
            <a:extLst>
              <a:ext uri="{FF2B5EF4-FFF2-40B4-BE49-F238E27FC236}">
                <a16:creationId xmlns:a16="http://schemas.microsoft.com/office/drawing/2014/main" id="{670BDAD4-251F-4767-82B2-D7D59C964C17}"/>
              </a:ext>
            </a:extLst>
          </p:cNvPr>
          <p:cNvSpPr>
            <a:spLocks noGrp="1"/>
          </p:cNvSpPr>
          <p:nvPr>
            <p:ph idx="1"/>
          </p:nvPr>
        </p:nvSpPr>
        <p:spPr>
          <a:xfrm>
            <a:off x="6355080" y="2121408"/>
            <a:ext cx="4773168" cy="4050792"/>
          </a:xfrm>
        </p:spPr>
        <p:txBody>
          <a:bodyPr>
            <a:normAutofit/>
          </a:bodyPr>
          <a:lstStyle/>
          <a:p>
            <a:pPr lvl="1"/>
            <a:r>
              <a:rPr lang="en-US" dirty="0"/>
              <a:t>Manufacturing is going to digital</a:t>
            </a:r>
          </a:p>
          <a:p>
            <a:pPr lvl="1"/>
            <a:r>
              <a:rPr lang="en-US" dirty="0"/>
              <a:t>Society is going to digital</a:t>
            </a:r>
          </a:p>
          <a:p>
            <a:pPr lvl="1"/>
            <a:r>
              <a:rPr lang="en-US" dirty="0"/>
              <a:t>AI</a:t>
            </a:r>
          </a:p>
        </p:txBody>
      </p:sp>
      <p:sp>
        <p:nvSpPr>
          <p:cNvPr id="4" name="ตัวแทนท้ายกระดาษ 3">
            <a:extLst>
              <a:ext uri="{FF2B5EF4-FFF2-40B4-BE49-F238E27FC236}">
                <a16:creationId xmlns:a16="http://schemas.microsoft.com/office/drawing/2014/main" id="{AF3402E5-7ED7-4E9C-A91F-AE859454D9A3}"/>
              </a:ext>
            </a:extLst>
          </p:cNvPr>
          <p:cNvSpPr>
            <a:spLocks noGrp="1"/>
          </p:cNvSpPr>
          <p:nvPr>
            <p:ph type="ftr" sz="quarter" idx="11"/>
          </p:nvPr>
        </p:nvSpPr>
        <p:spPr>
          <a:xfrm>
            <a:off x="1088136" y="6272784"/>
            <a:ext cx="6327648" cy="365125"/>
          </a:xfrm>
        </p:spPr>
        <p:txBody>
          <a:bodyPr>
            <a:normAutofit/>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2C6D5232-4E2B-4792-9F63-5E691A3D4FDF}"/>
              </a:ext>
            </a:extLst>
          </p:cNvPr>
          <p:cNvSpPr>
            <a:spLocks noGrp="1"/>
          </p:cNvSpPr>
          <p:nvPr>
            <p:ph type="sldNum" sz="quarter" idx="12"/>
          </p:nvPr>
        </p:nvSpPr>
        <p:spPr>
          <a:xfrm>
            <a:off x="11311128" y="6272784"/>
            <a:ext cx="640080" cy="365125"/>
          </a:xfrm>
        </p:spPr>
        <p:txBody>
          <a:bodyPr>
            <a:normAutofit/>
          </a:bodyPr>
          <a:lstStyle/>
          <a:p>
            <a:fld id="{4FAB73BC-B049-4115-A692-8D63A059BFB8}" type="slidenum">
              <a:rPr lang="en-US" smtClean="0"/>
              <a:t>8</a:t>
            </a:fld>
            <a:endParaRPr lang="en-US" dirty="0"/>
          </a:p>
        </p:txBody>
      </p:sp>
    </p:spTree>
    <p:extLst>
      <p:ext uri="{BB962C8B-B14F-4D97-AF65-F5344CB8AC3E}">
        <p14:creationId xmlns:p14="http://schemas.microsoft.com/office/powerpoint/2010/main" val="149453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ตัวแทนเนื้อหา 6" descr="รูปภาพประกอบด้วย รถยนต์, ขนส่ง&#10;&#10;คำอธิบายที่สร้างขึ้นโดยมีความน่าเชื่อถือสูง"/>
          <p:cNvPicPr>
            <a:picLocks noChangeAspect="1"/>
          </p:cNvPicPr>
          <p:nvPr/>
        </p:nvPicPr>
        <p:blipFill>
          <a:blip r:embed="rId2"/>
          <a:stretch>
            <a:fillRect/>
          </a:stretch>
        </p:blipFill>
        <p:spPr>
          <a:xfrm>
            <a:off x="633999" y="988934"/>
            <a:ext cx="6912217" cy="4890392"/>
          </a:xfrm>
          <a:prstGeom prst="rect">
            <a:avLst/>
          </a:prstGeom>
        </p:spPr>
      </p:pic>
      <p:sp>
        <p:nvSpPr>
          <p:cNvPr id="2" name="ชื่อเรื่อง 1">
            <a:extLst>
              <a:ext uri="{FF2B5EF4-FFF2-40B4-BE49-F238E27FC236}">
                <a16:creationId xmlns:a16="http://schemas.microsoft.com/office/drawing/2014/main" id="{0A1B5669-F123-46E4-A7AA-73F063DCF55F}"/>
              </a:ext>
            </a:extLst>
          </p:cNvPr>
          <p:cNvSpPr>
            <a:spLocks noGrp="1"/>
          </p:cNvSpPr>
          <p:nvPr>
            <p:ph type="title"/>
          </p:nvPr>
        </p:nvSpPr>
        <p:spPr>
          <a:xfrm>
            <a:off x="7865806" y="1391920"/>
            <a:ext cx="3677264" cy="702056"/>
          </a:xfrm>
        </p:spPr>
        <p:txBody>
          <a:bodyPr>
            <a:normAutofit/>
          </a:bodyPr>
          <a:lstStyle/>
          <a:p>
            <a:r>
              <a:rPr lang="en-US" sz="3600" dirty="0"/>
              <a:t>EV</a:t>
            </a:r>
          </a:p>
        </p:txBody>
      </p:sp>
      <p:sp>
        <p:nvSpPr>
          <p:cNvPr id="4" name="ตัวแทนท้ายกระดาษ 3">
            <a:extLst>
              <a:ext uri="{FF2B5EF4-FFF2-40B4-BE49-F238E27FC236}">
                <a16:creationId xmlns:a16="http://schemas.microsoft.com/office/drawing/2014/main" id="{EA406EEB-1B13-4825-A432-3BF8DF873E98}"/>
              </a:ext>
            </a:extLst>
          </p:cNvPr>
          <p:cNvSpPr>
            <a:spLocks noGrp="1"/>
          </p:cNvSpPr>
          <p:nvPr>
            <p:ph type="ftr" sz="quarter" idx="11"/>
          </p:nvPr>
        </p:nvSpPr>
        <p:spPr>
          <a:xfrm>
            <a:off x="1088136" y="6272784"/>
            <a:ext cx="6327648" cy="365125"/>
          </a:xfrm>
        </p:spPr>
        <p:txBody>
          <a:bodyPr>
            <a:normAutofit/>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75872DFA-3284-4B9D-95C0-4476810A19FA}"/>
              </a:ext>
            </a:extLst>
          </p:cNvPr>
          <p:cNvSpPr>
            <a:spLocks noGrp="1"/>
          </p:cNvSpPr>
          <p:nvPr>
            <p:ph type="sldNum" sz="quarter" idx="12"/>
          </p:nvPr>
        </p:nvSpPr>
        <p:spPr>
          <a:xfrm>
            <a:off x="11311128" y="6272784"/>
            <a:ext cx="640080" cy="365125"/>
          </a:xfrm>
        </p:spPr>
        <p:txBody>
          <a:bodyPr>
            <a:normAutofit/>
          </a:bodyPr>
          <a:lstStyle/>
          <a:p>
            <a:fld id="{4FAB73BC-B049-4115-A692-8D63A059BFB8}" type="slidenum">
              <a:rPr lang="en-US" smtClean="0"/>
              <a:t>9</a:t>
            </a:fld>
            <a:endParaRPr lang="en-US" dirty="0"/>
          </a:p>
        </p:txBody>
      </p:sp>
      <p:pic>
        <p:nvPicPr>
          <p:cNvPr id="8" name="ตัวแทนเนื้อหา 7" descr="รูปภาพประกอบด้วย รถยนต์, กลางแจ้ง, อาคาร, พื้น&#10;&#10;คำอธิบายที่สร้างขึ้นโดยมีความน่าเชื่อถือสูงมาก">
            <a:extLst>
              <a:ext uri="{FF2B5EF4-FFF2-40B4-BE49-F238E27FC236}">
                <a16:creationId xmlns:a16="http://schemas.microsoft.com/office/drawing/2014/main" id="{F226CBD7-B403-4BBB-9E14-B98A76A5E531}"/>
              </a:ext>
            </a:extLst>
          </p:cNvPr>
          <p:cNvPicPr>
            <a:picLocks noGrp="1" noChangeAspect="1"/>
          </p:cNvPicPr>
          <p:nvPr>
            <p:ph idx="1"/>
          </p:nvPr>
        </p:nvPicPr>
        <p:blipFill>
          <a:blip r:embed="rId3"/>
          <a:stretch>
            <a:fillRect/>
          </a:stretch>
        </p:blipFill>
        <p:spPr>
          <a:xfrm>
            <a:off x="7866063" y="2743200"/>
            <a:ext cx="3676650" cy="2458819"/>
          </a:xfrm>
        </p:spPr>
      </p:pic>
    </p:spTree>
    <p:extLst>
      <p:ext uri="{BB962C8B-B14F-4D97-AF65-F5344CB8AC3E}">
        <p14:creationId xmlns:p14="http://schemas.microsoft.com/office/powerpoint/2010/main" val="3504418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61DD6C04-CB8E-40F1-B86F-E1ACC311E091}"/>
              </a:ext>
            </a:extLst>
          </p:cNvPr>
          <p:cNvSpPr>
            <a:spLocks noGrp="1"/>
          </p:cNvSpPr>
          <p:nvPr>
            <p:ph type="title"/>
          </p:nvPr>
        </p:nvSpPr>
        <p:spPr/>
        <p:txBody>
          <a:bodyPr/>
          <a:lstStyle/>
          <a:p>
            <a:r>
              <a:rPr lang="en-US" dirty="0"/>
              <a:t>Economic impacts of IR</a:t>
            </a:r>
          </a:p>
        </p:txBody>
      </p:sp>
      <p:sp>
        <p:nvSpPr>
          <p:cNvPr id="3" name="ตัวแทนเนื้อหา 2">
            <a:extLst>
              <a:ext uri="{FF2B5EF4-FFF2-40B4-BE49-F238E27FC236}">
                <a16:creationId xmlns:a16="http://schemas.microsoft.com/office/drawing/2014/main" id="{C471279C-EF19-40BB-B031-E302068F3319}"/>
              </a:ext>
            </a:extLst>
          </p:cNvPr>
          <p:cNvSpPr>
            <a:spLocks noGrp="1"/>
          </p:cNvSpPr>
          <p:nvPr>
            <p:ph idx="1"/>
          </p:nvPr>
        </p:nvSpPr>
        <p:spPr/>
        <p:txBody>
          <a:bodyPr/>
          <a:lstStyle/>
          <a:p>
            <a:r>
              <a:rPr lang="en-US" dirty="0"/>
              <a:t>1. lower transaction costs</a:t>
            </a:r>
          </a:p>
          <a:p>
            <a:r>
              <a:rPr lang="en-US" dirty="0"/>
              <a:t>2. Factory system and Mass Production</a:t>
            </a:r>
          </a:p>
          <a:p>
            <a:r>
              <a:rPr lang="en-US" dirty="0"/>
              <a:t>3. International trade and Industrialization</a:t>
            </a:r>
          </a:p>
          <a:p>
            <a:r>
              <a:rPr lang="en-US" dirty="0"/>
              <a:t>4. Capitalism and Imperialism</a:t>
            </a:r>
          </a:p>
          <a:p>
            <a:r>
              <a:rPr lang="en-US" dirty="0"/>
              <a:t>5. Globalization</a:t>
            </a:r>
          </a:p>
        </p:txBody>
      </p:sp>
      <p:sp>
        <p:nvSpPr>
          <p:cNvPr id="4" name="ตัวแทนท้ายกระดาษ 3">
            <a:extLst>
              <a:ext uri="{FF2B5EF4-FFF2-40B4-BE49-F238E27FC236}">
                <a16:creationId xmlns:a16="http://schemas.microsoft.com/office/drawing/2014/main" id="{F6A6AD57-AD3F-40BA-B281-D5307E9FBFE9}"/>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8599BC2E-21CD-4D1C-8A26-4DB0F10CD5D6}"/>
              </a:ext>
            </a:extLst>
          </p:cNvPr>
          <p:cNvSpPr>
            <a:spLocks noGrp="1"/>
          </p:cNvSpPr>
          <p:nvPr>
            <p:ph type="sldNum" sz="quarter" idx="12"/>
          </p:nvPr>
        </p:nvSpPr>
        <p:spPr/>
        <p:txBody>
          <a:bodyPr/>
          <a:lstStyle/>
          <a:p>
            <a:fld id="{4FAB73BC-B049-4115-A692-8D63A059BFB8}" type="slidenum">
              <a:rPr lang="en-US" smtClean="0"/>
              <a:t>10</a:t>
            </a:fld>
            <a:endParaRPr lang="en-US" dirty="0"/>
          </a:p>
        </p:txBody>
      </p:sp>
    </p:spTree>
    <p:extLst>
      <p:ext uri="{BB962C8B-B14F-4D97-AF65-F5344CB8AC3E}">
        <p14:creationId xmlns:p14="http://schemas.microsoft.com/office/powerpoint/2010/main" val="1724838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15710A3-DEDD-4BDB-AC61-3BAEBD2A4D8E}"/>
              </a:ext>
            </a:extLst>
          </p:cNvPr>
          <p:cNvSpPr>
            <a:spLocks noGrp="1"/>
          </p:cNvSpPr>
          <p:nvPr>
            <p:ph type="title"/>
          </p:nvPr>
        </p:nvSpPr>
        <p:spPr/>
        <p:txBody>
          <a:bodyPr/>
          <a:lstStyle/>
          <a:p>
            <a:r>
              <a:rPr lang="en-US" dirty="0"/>
              <a:t>Industrialization</a:t>
            </a:r>
          </a:p>
        </p:txBody>
      </p:sp>
      <p:sp>
        <p:nvSpPr>
          <p:cNvPr id="3" name="ตัวแทนเนื้อหา 2">
            <a:extLst>
              <a:ext uri="{FF2B5EF4-FFF2-40B4-BE49-F238E27FC236}">
                <a16:creationId xmlns:a16="http://schemas.microsoft.com/office/drawing/2014/main" id="{513D7DED-7526-4113-A33E-F1DE89E08894}"/>
              </a:ext>
            </a:extLst>
          </p:cNvPr>
          <p:cNvSpPr>
            <a:spLocks noGrp="1"/>
          </p:cNvSpPr>
          <p:nvPr>
            <p:ph idx="1"/>
          </p:nvPr>
        </p:nvSpPr>
        <p:spPr/>
        <p:txBody>
          <a:bodyPr/>
          <a:lstStyle/>
          <a:p>
            <a:r>
              <a:rPr lang="en-US" dirty="0"/>
              <a:t>1. industrialization is a process by which an economy is transformed from primarily agriculture to one based on the manufacturing of goods. Individual labor is replaced by mechanized mass production and craftsmen are replaced by assembly lines.</a:t>
            </a:r>
          </a:p>
        </p:txBody>
      </p:sp>
      <p:sp>
        <p:nvSpPr>
          <p:cNvPr id="4" name="ตัวแทนท้ายกระดาษ 3">
            <a:extLst>
              <a:ext uri="{FF2B5EF4-FFF2-40B4-BE49-F238E27FC236}">
                <a16:creationId xmlns:a16="http://schemas.microsoft.com/office/drawing/2014/main" id="{D68F3E0A-5EED-4A78-AAB7-6B74E5939A0C}"/>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2F7CF6B6-80B2-4489-9297-85EFA9127922}"/>
              </a:ext>
            </a:extLst>
          </p:cNvPr>
          <p:cNvSpPr>
            <a:spLocks noGrp="1"/>
          </p:cNvSpPr>
          <p:nvPr>
            <p:ph type="sldNum" sz="quarter" idx="12"/>
          </p:nvPr>
        </p:nvSpPr>
        <p:spPr/>
        <p:txBody>
          <a:bodyPr/>
          <a:lstStyle/>
          <a:p>
            <a:fld id="{4FAB73BC-B049-4115-A692-8D63A059BFB8}" type="slidenum">
              <a:rPr lang="en-US" smtClean="0"/>
              <a:t>11</a:t>
            </a:fld>
            <a:endParaRPr lang="en-US" dirty="0"/>
          </a:p>
        </p:txBody>
      </p:sp>
    </p:spTree>
    <p:extLst>
      <p:ext uri="{BB962C8B-B14F-4D97-AF65-F5344CB8AC3E}">
        <p14:creationId xmlns:p14="http://schemas.microsoft.com/office/powerpoint/2010/main" val="1225808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0621FF25-A6EA-4099-A3CE-2CC7D14B28ED}"/>
              </a:ext>
            </a:extLst>
          </p:cNvPr>
          <p:cNvSpPr>
            <a:spLocks noGrp="1"/>
          </p:cNvSpPr>
          <p:nvPr>
            <p:ph type="title"/>
          </p:nvPr>
        </p:nvSpPr>
        <p:spPr/>
        <p:txBody>
          <a:bodyPr/>
          <a:lstStyle/>
          <a:p>
            <a:r>
              <a:rPr lang="en-US" dirty="0"/>
              <a:t>Imperialism and Colonialism</a:t>
            </a:r>
          </a:p>
        </p:txBody>
      </p:sp>
      <p:sp>
        <p:nvSpPr>
          <p:cNvPr id="3" name="ตัวแทนเนื้อหา 2">
            <a:extLst>
              <a:ext uri="{FF2B5EF4-FFF2-40B4-BE49-F238E27FC236}">
                <a16:creationId xmlns:a16="http://schemas.microsoft.com/office/drawing/2014/main" id="{2E55DB92-1E96-4B6B-8800-AE2AFB271093}"/>
              </a:ext>
            </a:extLst>
          </p:cNvPr>
          <p:cNvSpPr>
            <a:spLocks noGrp="1"/>
          </p:cNvSpPr>
          <p:nvPr>
            <p:ph idx="1"/>
          </p:nvPr>
        </p:nvSpPr>
        <p:spPr/>
        <p:txBody>
          <a:bodyPr/>
          <a:lstStyle/>
          <a:p>
            <a:r>
              <a:rPr lang="en-US" dirty="0"/>
              <a:t>British Imperialism in India</a:t>
            </a:r>
          </a:p>
          <a:p>
            <a:r>
              <a:rPr lang="en-US" dirty="0"/>
              <a:t>Western Imperialism in China</a:t>
            </a:r>
          </a:p>
          <a:p>
            <a:r>
              <a:rPr lang="en-US" dirty="0"/>
              <a:t>Imperialism in South-east Asia</a:t>
            </a:r>
          </a:p>
        </p:txBody>
      </p:sp>
      <p:sp>
        <p:nvSpPr>
          <p:cNvPr id="4" name="ตัวแทนท้ายกระดาษ 3">
            <a:extLst>
              <a:ext uri="{FF2B5EF4-FFF2-40B4-BE49-F238E27FC236}">
                <a16:creationId xmlns:a16="http://schemas.microsoft.com/office/drawing/2014/main" id="{34BFA915-D144-4C60-BEC8-34456AEB0A51}"/>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A7704D92-4DDD-4F59-ABD2-77951717E566}"/>
              </a:ext>
            </a:extLst>
          </p:cNvPr>
          <p:cNvSpPr>
            <a:spLocks noGrp="1"/>
          </p:cNvSpPr>
          <p:nvPr>
            <p:ph type="sldNum" sz="quarter" idx="12"/>
          </p:nvPr>
        </p:nvSpPr>
        <p:spPr/>
        <p:txBody>
          <a:bodyPr/>
          <a:lstStyle/>
          <a:p>
            <a:fld id="{4FAB73BC-B049-4115-A692-8D63A059BFB8}" type="slidenum">
              <a:rPr lang="en-US" smtClean="0"/>
              <a:t>12</a:t>
            </a:fld>
            <a:endParaRPr lang="en-US" dirty="0"/>
          </a:p>
        </p:txBody>
      </p:sp>
    </p:spTree>
    <p:extLst>
      <p:ext uri="{BB962C8B-B14F-4D97-AF65-F5344CB8AC3E}">
        <p14:creationId xmlns:p14="http://schemas.microsoft.com/office/powerpoint/2010/main" val="28717258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ตัวแทนเนื้อหา 6"/>
          <p:cNvPicPr>
            <a:picLocks noChangeAspect="1"/>
          </p:cNvPicPr>
          <p:nvPr/>
        </p:nvPicPr>
        <p:blipFill>
          <a:blip r:embed="rId2"/>
          <a:stretch>
            <a:fillRect/>
          </a:stretch>
        </p:blipFill>
        <p:spPr>
          <a:xfrm>
            <a:off x="633999" y="1118538"/>
            <a:ext cx="6630401" cy="4631185"/>
          </a:xfrm>
          <a:prstGeom prst="rect">
            <a:avLst/>
          </a:prstGeom>
        </p:spPr>
      </p:pic>
      <p:sp>
        <p:nvSpPr>
          <p:cNvPr id="2" name="ชื่อเรื่อง 1">
            <a:extLst>
              <a:ext uri="{FF2B5EF4-FFF2-40B4-BE49-F238E27FC236}">
                <a16:creationId xmlns:a16="http://schemas.microsoft.com/office/drawing/2014/main" id="{018540CD-D01E-4A84-A0B8-8392F58BF860}"/>
              </a:ext>
            </a:extLst>
          </p:cNvPr>
          <p:cNvSpPr>
            <a:spLocks noGrp="1"/>
          </p:cNvSpPr>
          <p:nvPr>
            <p:ph type="title"/>
          </p:nvPr>
        </p:nvSpPr>
        <p:spPr>
          <a:xfrm>
            <a:off x="7865806" y="484632"/>
            <a:ext cx="3677264" cy="1609344"/>
          </a:xfrm>
        </p:spPr>
        <p:txBody>
          <a:bodyPr>
            <a:normAutofit/>
          </a:bodyPr>
          <a:lstStyle/>
          <a:p>
            <a:r>
              <a:rPr lang="en-US" sz="3600" dirty="0"/>
              <a:t>Motivations</a:t>
            </a:r>
          </a:p>
        </p:txBody>
      </p:sp>
      <p:sp>
        <p:nvSpPr>
          <p:cNvPr id="4" name="ตัวแทนท้ายกระดาษ 3">
            <a:extLst>
              <a:ext uri="{FF2B5EF4-FFF2-40B4-BE49-F238E27FC236}">
                <a16:creationId xmlns:a16="http://schemas.microsoft.com/office/drawing/2014/main" id="{059FDB5D-E1F4-4F59-A7C5-06582982D6B6}"/>
              </a:ext>
            </a:extLst>
          </p:cNvPr>
          <p:cNvSpPr>
            <a:spLocks noGrp="1"/>
          </p:cNvSpPr>
          <p:nvPr>
            <p:ph type="ftr" sz="quarter" idx="11"/>
          </p:nvPr>
        </p:nvSpPr>
        <p:spPr>
          <a:xfrm>
            <a:off x="1088136" y="6272784"/>
            <a:ext cx="6327648" cy="365125"/>
          </a:xfrm>
        </p:spPr>
        <p:txBody>
          <a:bodyPr>
            <a:normAutofit/>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F29C3F61-03DA-45FB-A48B-81A9834AC711}"/>
              </a:ext>
            </a:extLst>
          </p:cNvPr>
          <p:cNvSpPr>
            <a:spLocks noGrp="1"/>
          </p:cNvSpPr>
          <p:nvPr>
            <p:ph type="sldNum" sz="quarter" idx="12"/>
          </p:nvPr>
        </p:nvSpPr>
        <p:spPr>
          <a:xfrm>
            <a:off x="11311128" y="6272784"/>
            <a:ext cx="640080" cy="365125"/>
          </a:xfrm>
        </p:spPr>
        <p:txBody>
          <a:bodyPr>
            <a:normAutofit/>
          </a:bodyPr>
          <a:lstStyle/>
          <a:p>
            <a:fld id="{4FAB73BC-B049-4115-A692-8D63A059BFB8}" type="slidenum">
              <a:rPr lang="en-US" smtClean="0"/>
              <a:t>13</a:t>
            </a:fld>
            <a:endParaRPr lang="en-US" dirty="0"/>
          </a:p>
        </p:txBody>
      </p:sp>
      <p:sp>
        <p:nvSpPr>
          <p:cNvPr id="12" name="Content Placeholder 11"/>
          <p:cNvSpPr>
            <a:spLocks noGrp="1"/>
          </p:cNvSpPr>
          <p:nvPr>
            <p:ph idx="1"/>
          </p:nvPr>
        </p:nvSpPr>
        <p:spPr>
          <a:xfrm>
            <a:off x="7264400" y="1747520"/>
            <a:ext cx="4450079" cy="4348479"/>
          </a:xfrm>
        </p:spPr>
        <p:txBody>
          <a:bodyPr>
            <a:normAutofit fontScale="85000" lnSpcReduction="20000"/>
          </a:bodyPr>
          <a:lstStyle/>
          <a:p>
            <a:r>
              <a:rPr lang="en-US" sz="1600" dirty="0"/>
              <a:t>Raw Materials</a:t>
            </a:r>
          </a:p>
          <a:p>
            <a:r>
              <a:rPr lang="en-US" sz="1600" dirty="0"/>
              <a:t>Land for plantation</a:t>
            </a:r>
          </a:p>
          <a:p>
            <a:r>
              <a:rPr lang="en-US" sz="1600" dirty="0"/>
              <a:t>Large market for Western products</a:t>
            </a:r>
          </a:p>
          <a:p>
            <a:r>
              <a:rPr lang="en-US" sz="1600" dirty="0"/>
              <a:t>Monopolize the sea ports</a:t>
            </a:r>
          </a:p>
          <a:p>
            <a:pPr marL="0" indent="0">
              <a:buNone/>
            </a:pPr>
            <a:endParaRPr lang="en-US" sz="1600" dirty="0"/>
          </a:p>
          <a:p>
            <a:r>
              <a:rPr lang="en-US" sz="2400" b="1" dirty="0"/>
              <a:t>IMPACTS</a:t>
            </a:r>
          </a:p>
          <a:p>
            <a:r>
              <a:rPr lang="en-US" sz="1600" dirty="0"/>
              <a:t>Introduced Western ideas of nationalism , democracy and Christianity</a:t>
            </a:r>
          </a:p>
          <a:p>
            <a:r>
              <a:rPr lang="en-US" sz="1600" dirty="0"/>
              <a:t>Industrialization and infrastructure development</a:t>
            </a:r>
          </a:p>
          <a:p>
            <a:r>
              <a:rPr lang="en-US" sz="1600" dirty="0"/>
              <a:t>Improved social services and public administrations</a:t>
            </a:r>
          </a:p>
          <a:p>
            <a:r>
              <a:rPr lang="en-US" sz="1600" dirty="0"/>
              <a:t>Resource exploitation and elimination of local industries</a:t>
            </a:r>
          </a:p>
          <a:p>
            <a:r>
              <a:rPr lang="en-US" sz="1600" dirty="0"/>
              <a:t>Political unity</a:t>
            </a:r>
          </a:p>
          <a:p>
            <a:r>
              <a:rPr lang="en-US" sz="1600" dirty="0"/>
              <a:t>Feudalism</a:t>
            </a:r>
          </a:p>
          <a:p>
            <a:endParaRPr lang="en-US" sz="1600" dirty="0"/>
          </a:p>
        </p:txBody>
      </p:sp>
    </p:spTree>
    <p:extLst>
      <p:ext uri="{BB962C8B-B14F-4D97-AF65-F5344CB8AC3E}">
        <p14:creationId xmlns:p14="http://schemas.microsoft.com/office/powerpoint/2010/main" val="27879304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9C591021-B13F-480D-B4A6-F9C093E78EB4}"/>
              </a:ext>
            </a:extLst>
          </p:cNvPr>
          <p:cNvSpPr>
            <a:spLocks noGrp="1"/>
          </p:cNvSpPr>
          <p:nvPr>
            <p:ph type="title"/>
          </p:nvPr>
        </p:nvSpPr>
        <p:spPr/>
        <p:txBody>
          <a:bodyPr/>
          <a:lstStyle/>
          <a:p>
            <a:r>
              <a:rPr lang="en-US" dirty="0"/>
              <a:t>Feudalism </a:t>
            </a:r>
          </a:p>
        </p:txBody>
      </p:sp>
      <p:sp>
        <p:nvSpPr>
          <p:cNvPr id="3" name="ตัวแทนเนื้อหา 2">
            <a:extLst>
              <a:ext uri="{FF2B5EF4-FFF2-40B4-BE49-F238E27FC236}">
                <a16:creationId xmlns:a16="http://schemas.microsoft.com/office/drawing/2014/main" id="{0CB68F87-66E0-4F53-8C64-A203A371E80E}"/>
              </a:ext>
            </a:extLst>
          </p:cNvPr>
          <p:cNvSpPr>
            <a:spLocks noGrp="1"/>
          </p:cNvSpPr>
          <p:nvPr>
            <p:ph idx="1"/>
          </p:nvPr>
        </p:nvSpPr>
        <p:spPr/>
        <p:txBody>
          <a:bodyPr/>
          <a:lstStyle/>
          <a:p>
            <a:r>
              <a:rPr lang="en-US" dirty="0"/>
              <a:t>What is Feudalism?</a:t>
            </a:r>
          </a:p>
          <a:p>
            <a:r>
              <a:rPr lang="en-US" dirty="0"/>
              <a:t>Feudalism in Thailand</a:t>
            </a:r>
          </a:p>
        </p:txBody>
      </p:sp>
      <p:sp>
        <p:nvSpPr>
          <p:cNvPr id="4" name="ตัวแทนท้ายกระดาษ 3">
            <a:extLst>
              <a:ext uri="{FF2B5EF4-FFF2-40B4-BE49-F238E27FC236}">
                <a16:creationId xmlns:a16="http://schemas.microsoft.com/office/drawing/2014/main" id="{D1B2AEAC-1BD1-4F99-A81B-EEA3AC3472D6}"/>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501999AC-9E86-4B7C-B885-06BD1FBE4035}"/>
              </a:ext>
            </a:extLst>
          </p:cNvPr>
          <p:cNvSpPr>
            <a:spLocks noGrp="1"/>
          </p:cNvSpPr>
          <p:nvPr>
            <p:ph type="sldNum" sz="quarter" idx="12"/>
          </p:nvPr>
        </p:nvSpPr>
        <p:spPr/>
        <p:txBody>
          <a:bodyPr/>
          <a:lstStyle/>
          <a:p>
            <a:fld id="{4FAB73BC-B049-4115-A692-8D63A059BFB8}" type="slidenum">
              <a:rPr lang="en-US" smtClean="0"/>
              <a:t>14</a:t>
            </a:fld>
            <a:endParaRPr lang="en-US" dirty="0"/>
          </a:p>
        </p:txBody>
      </p:sp>
    </p:spTree>
    <p:extLst>
      <p:ext uri="{BB962C8B-B14F-4D97-AF65-F5344CB8AC3E}">
        <p14:creationId xmlns:p14="http://schemas.microsoft.com/office/powerpoint/2010/main" val="1822735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ตัวแทนเนื้อหา 6"/>
          <p:cNvPicPr>
            <a:picLocks noChangeAspect="1"/>
          </p:cNvPicPr>
          <p:nvPr/>
        </p:nvPicPr>
        <p:blipFill>
          <a:blip r:embed="rId2"/>
          <a:stretch>
            <a:fillRect/>
          </a:stretch>
        </p:blipFill>
        <p:spPr>
          <a:xfrm>
            <a:off x="1088136" y="484632"/>
            <a:ext cx="3890264" cy="5588101"/>
          </a:xfrm>
          <a:prstGeom prst="rect">
            <a:avLst/>
          </a:prstGeom>
        </p:spPr>
      </p:pic>
      <p:sp>
        <p:nvSpPr>
          <p:cNvPr id="2" name="ชื่อเรื่อง 1">
            <a:extLst>
              <a:ext uri="{FF2B5EF4-FFF2-40B4-BE49-F238E27FC236}">
                <a16:creationId xmlns:a16="http://schemas.microsoft.com/office/drawing/2014/main" id="{2EF43243-BA03-44B8-8F1B-508D136850F6}"/>
              </a:ext>
            </a:extLst>
          </p:cNvPr>
          <p:cNvSpPr>
            <a:spLocks noGrp="1"/>
          </p:cNvSpPr>
          <p:nvPr>
            <p:ph type="title"/>
          </p:nvPr>
        </p:nvSpPr>
        <p:spPr>
          <a:xfrm>
            <a:off x="7865806" y="484632"/>
            <a:ext cx="3677264" cy="765048"/>
          </a:xfrm>
        </p:spPr>
        <p:txBody>
          <a:bodyPr>
            <a:normAutofit/>
          </a:bodyPr>
          <a:lstStyle/>
          <a:p>
            <a:r>
              <a:rPr lang="en-US" sz="3600" dirty="0"/>
              <a:t>Feudal System</a:t>
            </a:r>
          </a:p>
        </p:txBody>
      </p:sp>
      <p:sp>
        <p:nvSpPr>
          <p:cNvPr id="4" name="ตัวแทนท้ายกระดาษ 3">
            <a:extLst>
              <a:ext uri="{FF2B5EF4-FFF2-40B4-BE49-F238E27FC236}">
                <a16:creationId xmlns:a16="http://schemas.microsoft.com/office/drawing/2014/main" id="{A28C98B4-381A-41DF-B4F3-5B365132D64F}"/>
              </a:ext>
            </a:extLst>
          </p:cNvPr>
          <p:cNvSpPr>
            <a:spLocks noGrp="1"/>
          </p:cNvSpPr>
          <p:nvPr>
            <p:ph type="ftr" sz="quarter" idx="11"/>
          </p:nvPr>
        </p:nvSpPr>
        <p:spPr>
          <a:xfrm>
            <a:off x="1088136" y="6272784"/>
            <a:ext cx="6327648" cy="365125"/>
          </a:xfrm>
        </p:spPr>
        <p:txBody>
          <a:bodyPr>
            <a:normAutofit/>
          </a:bodyPr>
          <a:lstStyle/>
          <a:p>
            <a:pPr>
              <a:spcAft>
                <a:spcPts val="600"/>
              </a:spcAft>
            </a:pPr>
            <a:r>
              <a:rPr lang="en-US"/>
              <a:t>Chanin Mephokee</a:t>
            </a:r>
          </a:p>
        </p:txBody>
      </p:sp>
      <p:sp>
        <p:nvSpPr>
          <p:cNvPr id="5" name="ตัวแทนหมายเลขสไลด์ 4">
            <a:extLst>
              <a:ext uri="{FF2B5EF4-FFF2-40B4-BE49-F238E27FC236}">
                <a16:creationId xmlns:a16="http://schemas.microsoft.com/office/drawing/2014/main" id="{84025C5E-DD73-4E56-86B6-930A6AEA9294}"/>
              </a:ext>
            </a:extLst>
          </p:cNvPr>
          <p:cNvSpPr>
            <a:spLocks noGrp="1"/>
          </p:cNvSpPr>
          <p:nvPr>
            <p:ph type="sldNum" sz="quarter" idx="12"/>
          </p:nvPr>
        </p:nvSpPr>
        <p:spPr>
          <a:xfrm>
            <a:off x="11311128" y="6272784"/>
            <a:ext cx="640080" cy="365125"/>
          </a:xfrm>
        </p:spPr>
        <p:txBody>
          <a:bodyPr>
            <a:normAutofit/>
          </a:bodyPr>
          <a:lstStyle/>
          <a:p>
            <a:pPr>
              <a:spcAft>
                <a:spcPts val="600"/>
              </a:spcAft>
            </a:pPr>
            <a:fld id="{4FAB73BC-B049-4115-A692-8D63A059BFB8}" type="slidenum">
              <a:rPr lang="en-US" smtClean="0"/>
              <a:pPr>
                <a:spcAft>
                  <a:spcPts val="600"/>
                </a:spcAft>
              </a:pPr>
              <a:t>15</a:t>
            </a:fld>
            <a:endParaRPr lang="en-US"/>
          </a:p>
        </p:txBody>
      </p:sp>
      <p:pic>
        <p:nvPicPr>
          <p:cNvPr id="8" name="ตัวแทนเนื้อหา 7" descr="รูปภาพประกอบด้วย ข้อความ&#10;&#10;คำอธิบายที่สร้างขึ้นโดยมีความน่าเชื่อถือสูงมาก">
            <a:extLst>
              <a:ext uri="{FF2B5EF4-FFF2-40B4-BE49-F238E27FC236}">
                <a16:creationId xmlns:a16="http://schemas.microsoft.com/office/drawing/2014/main" id="{359B7819-E047-438B-A48A-876A4051D6FB}"/>
              </a:ext>
            </a:extLst>
          </p:cNvPr>
          <p:cNvPicPr>
            <a:picLocks noGrp="1" noChangeAspect="1"/>
          </p:cNvPicPr>
          <p:nvPr>
            <p:ph idx="1"/>
          </p:nvPr>
        </p:nvPicPr>
        <p:blipFill>
          <a:blip r:embed="rId3"/>
          <a:stretch>
            <a:fillRect/>
          </a:stretch>
        </p:blipFill>
        <p:spPr>
          <a:xfrm>
            <a:off x="6106160" y="1294283"/>
            <a:ext cx="5436553" cy="4689957"/>
          </a:xfrm>
        </p:spPr>
      </p:pic>
    </p:spTree>
    <p:extLst>
      <p:ext uri="{BB962C8B-B14F-4D97-AF65-F5344CB8AC3E}">
        <p14:creationId xmlns:p14="http://schemas.microsoft.com/office/powerpoint/2010/main" val="38064931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8656" y="0"/>
            <a:ext cx="4653776"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2" name="Rectangle 1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ชื่อเรื่อง 1">
            <a:extLst>
              <a:ext uri="{FF2B5EF4-FFF2-40B4-BE49-F238E27FC236}">
                <a16:creationId xmlns:a16="http://schemas.microsoft.com/office/drawing/2014/main" id="{F4B7E283-D6F2-4360-8D2D-F61945F7024E}"/>
              </a:ext>
            </a:extLst>
          </p:cNvPr>
          <p:cNvSpPr>
            <a:spLocks noGrp="1"/>
          </p:cNvSpPr>
          <p:nvPr>
            <p:ph type="title"/>
          </p:nvPr>
        </p:nvSpPr>
        <p:spPr>
          <a:xfrm>
            <a:off x="1947672" y="1060704"/>
            <a:ext cx="3630168" cy="4736592"/>
          </a:xfrm>
        </p:spPr>
        <p:txBody>
          <a:bodyPr>
            <a:normAutofit/>
          </a:bodyPr>
          <a:lstStyle/>
          <a:p>
            <a:r>
              <a:rPr lang="en-US" sz="3600">
                <a:solidFill>
                  <a:schemeClr val="bg1"/>
                </a:solidFill>
              </a:rPr>
              <a:t>Feudal system in Thailand</a:t>
            </a:r>
          </a:p>
        </p:txBody>
      </p:sp>
      <p:sp>
        <p:nvSpPr>
          <p:cNvPr id="3" name="ตัวแทนเนื้อหา 2">
            <a:extLst>
              <a:ext uri="{FF2B5EF4-FFF2-40B4-BE49-F238E27FC236}">
                <a16:creationId xmlns:a16="http://schemas.microsoft.com/office/drawing/2014/main" id="{50216EE7-2EEC-436E-8F87-B4FC7DAE8C6E}"/>
              </a:ext>
            </a:extLst>
          </p:cNvPr>
          <p:cNvSpPr>
            <a:spLocks noGrp="1"/>
          </p:cNvSpPr>
          <p:nvPr>
            <p:ph idx="1"/>
          </p:nvPr>
        </p:nvSpPr>
        <p:spPr>
          <a:xfrm>
            <a:off x="6548284" y="1060704"/>
            <a:ext cx="5093110" cy="4736592"/>
          </a:xfrm>
        </p:spPr>
        <p:txBody>
          <a:bodyPr anchor="ctr">
            <a:normAutofit/>
          </a:bodyPr>
          <a:lstStyle/>
          <a:p>
            <a:r>
              <a:rPr lang="en-US" sz="1800" dirty="0" err="1"/>
              <a:t>Sakdina</a:t>
            </a:r>
            <a:r>
              <a:rPr lang="en-US" sz="1800" dirty="0"/>
              <a:t> system</a:t>
            </a:r>
          </a:p>
          <a:p>
            <a:r>
              <a:rPr lang="en-US" sz="1800" dirty="0"/>
              <a:t>Kin </a:t>
            </a:r>
            <a:r>
              <a:rPr lang="en-US" sz="1800" dirty="0" err="1"/>
              <a:t>Moung</a:t>
            </a:r>
            <a:r>
              <a:rPr lang="en-US" sz="1800" dirty="0"/>
              <a:t> system</a:t>
            </a:r>
          </a:p>
        </p:txBody>
      </p:sp>
      <p:sp>
        <p:nvSpPr>
          <p:cNvPr id="4" name="ตัวแทนท้ายกระดาษ 3">
            <a:extLst>
              <a:ext uri="{FF2B5EF4-FFF2-40B4-BE49-F238E27FC236}">
                <a16:creationId xmlns:a16="http://schemas.microsoft.com/office/drawing/2014/main" id="{4826C32E-E2BF-408D-9DAC-18677819185E}"/>
              </a:ext>
            </a:extLst>
          </p:cNvPr>
          <p:cNvSpPr>
            <a:spLocks noGrp="1"/>
          </p:cNvSpPr>
          <p:nvPr>
            <p:ph type="ftr" sz="quarter" idx="11"/>
          </p:nvPr>
        </p:nvSpPr>
        <p:spPr>
          <a:xfrm>
            <a:off x="6705600" y="6303542"/>
            <a:ext cx="4452729" cy="320040"/>
          </a:xfrm>
        </p:spPr>
        <p:txBody>
          <a:bodyPr>
            <a:normAutofit/>
          </a:bodyPr>
          <a:lstStyle/>
          <a:p>
            <a:pPr>
              <a:spcAft>
                <a:spcPts val="600"/>
              </a:spcAft>
            </a:pPr>
            <a:r>
              <a:rPr lang="en-US"/>
              <a:t>Chanin Mephokee</a:t>
            </a:r>
          </a:p>
        </p:txBody>
      </p:sp>
      <p:sp>
        <p:nvSpPr>
          <p:cNvPr id="5" name="ตัวแทนหมายเลขสไลด์ 4">
            <a:extLst>
              <a:ext uri="{FF2B5EF4-FFF2-40B4-BE49-F238E27FC236}">
                <a16:creationId xmlns:a16="http://schemas.microsoft.com/office/drawing/2014/main" id="{0C8B0604-1D3D-4A9F-ACCA-01AF405E6F64}"/>
              </a:ext>
            </a:extLst>
          </p:cNvPr>
          <p:cNvSpPr>
            <a:spLocks noGrp="1"/>
          </p:cNvSpPr>
          <p:nvPr>
            <p:ph type="sldNum" sz="quarter" idx="12"/>
          </p:nvPr>
        </p:nvSpPr>
        <p:spPr>
          <a:xfrm>
            <a:off x="11311128" y="6272784"/>
            <a:ext cx="640080" cy="365125"/>
          </a:xfrm>
        </p:spPr>
        <p:txBody>
          <a:bodyPr>
            <a:normAutofit/>
          </a:bodyPr>
          <a:lstStyle/>
          <a:p>
            <a:pPr>
              <a:spcAft>
                <a:spcPts val="600"/>
              </a:spcAft>
            </a:pPr>
            <a:fld id="{4FAB73BC-B049-4115-A692-8D63A059BFB8}" type="slidenum">
              <a:rPr lang="en-US" smtClean="0"/>
              <a:pPr>
                <a:spcAft>
                  <a:spcPts val="600"/>
                </a:spcAft>
              </a:pPr>
              <a:t>16</a:t>
            </a:fld>
            <a:endParaRPr lang="en-US"/>
          </a:p>
        </p:txBody>
      </p:sp>
    </p:spTree>
    <p:extLst>
      <p:ext uri="{BB962C8B-B14F-4D97-AF65-F5344CB8AC3E}">
        <p14:creationId xmlns:p14="http://schemas.microsoft.com/office/powerpoint/2010/main" val="1442938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3ED532EE-66D9-497B-B586-9A44EB4060F6}"/>
              </a:ext>
            </a:extLst>
          </p:cNvPr>
          <p:cNvSpPr>
            <a:spLocks noGrp="1"/>
          </p:cNvSpPr>
          <p:nvPr>
            <p:ph type="title"/>
          </p:nvPr>
        </p:nvSpPr>
        <p:spPr/>
        <p:txBody>
          <a:bodyPr/>
          <a:lstStyle/>
          <a:p>
            <a:r>
              <a:rPr lang="en-US" dirty="0" err="1"/>
              <a:t>Sakdina</a:t>
            </a:r>
            <a:r>
              <a:rPr lang="en-US" dirty="0"/>
              <a:t> system</a:t>
            </a:r>
          </a:p>
        </p:txBody>
      </p:sp>
      <p:sp>
        <p:nvSpPr>
          <p:cNvPr id="3" name="ตัวแทนเนื้อหา 2">
            <a:extLst>
              <a:ext uri="{FF2B5EF4-FFF2-40B4-BE49-F238E27FC236}">
                <a16:creationId xmlns:a16="http://schemas.microsoft.com/office/drawing/2014/main" id="{AA466A69-345D-4D51-81DC-7E280C872F45}"/>
              </a:ext>
            </a:extLst>
          </p:cNvPr>
          <p:cNvSpPr>
            <a:spLocks noGrp="1"/>
          </p:cNvSpPr>
          <p:nvPr>
            <p:ph idx="1"/>
          </p:nvPr>
        </p:nvSpPr>
        <p:spPr/>
        <p:txBody>
          <a:bodyPr>
            <a:normAutofit fontScale="92500" lnSpcReduction="20000"/>
          </a:bodyPr>
          <a:lstStyle/>
          <a:p>
            <a:r>
              <a:rPr lang="en-US" dirty="0"/>
              <a:t>1.Status as shown by land</a:t>
            </a:r>
          </a:p>
          <a:p>
            <a:r>
              <a:rPr lang="en-US" dirty="0"/>
              <a:t>2. King </a:t>
            </a:r>
            <a:r>
              <a:rPr lang="en-US" dirty="0" err="1"/>
              <a:t>Borromatrailokkanart</a:t>
            </a:r>
            <a:r>
              <a:rPr lang="en-US" dirty="0"/>
              <a:t> (1448-1488) established the </a:t>
            </a:r>
            <a:r>
              <a:rPr lang="en-US" dirty="0" err="1"/>
              <a:t>sakdina</a:t>
            </a:r>
            <a:r>
              <a:rPr lang="en-US" dirty="0"/>
              <a:t> system (Law on the Civil </a:t>
            </a:r>
            <a:r>
              <a:rPr lang="en-US" dirty="0" err="1"/>
              <a:t>Hierachy</a:t>
            </a:r>
            <a:r>
              <a:rPr lang="en-US" dirty="0"/>
              <a:t>). </a:t>
            </a:r>
          </a:p>
          <a:p>
            <a:r>
              <a:rPr lang="en-US" dirty="0"/>
              <a:t>3. The Kong granted the land to nobles according to their ranks. The king granted a temporary right over an amount of land to aristocrats and officials (instead of granting slaves, animals, money). The land had to be returned to the king when the grantees died or were disposed.</a:t>
            </a:r>
          </a:p>
          <a:p>
            <a:r>
              <a:rPr lang="en-US" dirty="0"/>
              <a:t>4. </a:t>
            </a:r>
            <a:r>
              <a:rPr lang="en-US" dirty="0" err="1"/>
              <a:t>Sakdina</a:t>
            </a:r>
            <a:r>
              <a:rPr lang="en-US" dirty="0"/>
              <a:t> system separated people according to status (titles). Commoners (</a:t>
            </a:r>
            <a:r>
              <a:rPr lang="en-US" dirty="0" err="1"/>
              <a:t>Phrai</a:t>
            </a:r>
            <a:r>
              <a:rPr lang="en-US" dirty="0"/>
              <a:t>) were able to remain to farm in the land of nobles but the male adults had to spend 6-8 months a year working for or fighting in battles under the command of the noblemen. Later on; especially, after Bowring treaty, </a:t>
            </a:r>
            <a:r>
              <a:rPr lang="en-US" dirty="0" err="1"/>
              <a:t>Phrai</a:t>
            </a:r>
            <a:r>
              <a:rPr lang="en-US" dirty="0"/>
              <a:t> may offer agricultural products instead of providing labor services.</a:t>
            </a:r>
          </a:p>
          <a:p>
            <a:r>
              <a:rPr lang="en-US" dirty="0"/>
              <a:t>5. The king had absolute rights to grant titles. However, the commoners could attain up to the ranks of </a:t>
            </a:r>
            <a:r>
              <a:rPr lang="en-US" dirty="0" err="1"/>
              <a:t>muen</a:t>
            </a:r>
            <a:r>
              <a:rPr lang="en-US" dirty="0"/>
              <a:t> and </a:t>
            </a:r>
            <a:r>
              <a:rPr lang="en-US" dirty="0" err="1"/>
              <a:t>khun</a:t>
            </a:r>
            <a:r>
              <a:rPr lang="en-US" dirty="0"/>
              <a:t>; Chinese up to Phraya; westerners may be promoted up to </a:t>
            </a:r>
            <a:r>
              <a:rPr lang="en-US" dirty="0" err="1"/>
              <a:t>Chaophraya</a:t>
            </a:r>
            <a:r>
              <a:rPr lang="en-US" dirty="0"/>
              <a:t>.</a:t>
            </a:r>
          </a:p>
        </p:txBody>
      </p:sp>
      <p:sp>
        <p:nvSpPr>
          <p:cNvPr id="4" name="ตัวแทนท้ายกระดาษ 3">
            <a:extLst>
              <a:ext uri="{FF2B5EF4-FFF2-40B4-BE49-F238E27FC236}">
                <a16:creationId xmlns:a16="http://schemas.microsoft.com/office/drawing/2014/main" id="{E672D779-7B3B-4752-B1B3-1D49C63D49C9}"/>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358EEEA2-D951-46C5-9E8A-995314CD30F6}"/>
              </a:ext>
            </a:extLst>
          </p:cNvPr>
          <p:cNvSpPr>
            <a:spLocks noGrp="1"/>
          </p:cNvSpPr>
          <p:nvPr>
            <p:ph type="sldNum" sz="quarter" idx="12"/>
          </p:nvPr>
        </p:nvSpPr>
        <p:spPr/>
        <p:txBody>
          <a:bodyPr/>
          <a:lstStyle/>
          <a:p>
            <a:fld id="{4FAB73BC-B049-4115-A692-8D63A059BFB8}" type="slidenum">
              <a:rPr lang="en-US" smtClean="0"/>
              <a:t>17</a:t>
            </a:fld>
            <a:endParaRPr lang="en-US" dirty="0"/>
          </a:p>
        </p:txBody>
      </p:sp>
    </p:spTree>
    <p:extLst>
      <p:ext uri="{BB962C8B-B14F-4D97-AF65-F5344CB8AC3E}">
        <p14:creationId xmlns:p14="http://schemas.microsoft.com/office/powerpoint/2010/main" val="948651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ตัวแทนเนื้อหา 6" descr="รูปภาพประกอบด้วย รูปถ่าย, กลางแจ้ง, พื้น, อาคาร&#10;&#10;คำอธิบายที่สร้างขึ้นโดยมีความน่าเชื่อถือสูงมาก"/>
          <p:cNvPicPr>
            <a:picLocks noChangeAspect="1"/>
          </p:cNvPicPr>
          <p:nvPr/>
        </p:nvPicPr>
        <p:blipFill rotWithShape="1">
          <a:blip r:embed="rId2"/>
          <a:srcRect r="9083" b="-1"/>
          <a:stretch/>
        </p:blipFill>
        <p:spPr>
          <a:xfrm>
            <a:off x="633999" y="640080"/>
            <a:ext cx="6912217" cy="5588101"/>
          </a:xfrm>
          <a:prstGeom prst="rect">
            <a:avLst/>
          </a:prstGeom>
        </p:spPr>
      </p:pic>
      <p:sp>
        <p:nvSpPr>
          <p:cNvPr id="2" name="ชื่อเรื่อง 1">
            <a:extLst>
              <a:ext uri="{FF2B5EF4-FFF2-40B4-BE49-F238E27FC236}">
                <a16:creationId xmlns:a16="http://schemas.microsoft.com/office/drawing/2014/main" id="{BE0F8DE1-4A94-410A-BD68-C089341D83E7}"/>
              </a:ext>
            </a:extLst>
          </p:cNvPr>
          <p:cNvSpPr>
            <a:spLocks noGrp="1"/>
          </p:cNvSpPr>
          <p:nvPr>
            <p:ph type="title"/>
          </p:nvPr>
        </p:nvSpPr>
        <p:spPr>
          <a:xfrm>
            <a:off x="7865806" y="484632"/>
            <a:ext cx="3677264" cy="1609344"/>
          </a:xfrm>
        </p:spPr>
        <p:txBody>
          <a:bodyPr>
            <a:normAutofit/>
          </a:bodyPr>
          <a:lstStyle/>
          <a:p>
            <a:r>
              <a:rPr lang="en-US" sz="3600" dirty="0"/>
              <a:t>Kin </a:t>
            </a:r>
            <a:r>
              <a:rPr lang="en-US" sz="3600" dirty="0" err="1"/>
              <a:t>Moung</a:t>
            </a:r>
            <a:endParaRPr lang="en-US" sz="3600" dirty="0"/>
          </a:p>
        </p:txBody>
      </p:sp>
      <p:sp>
        <p:nvSpPr>
          <p:cNvPr id="4" name="ตัวแทนท้ายกระดาษ 3">
            <a:extLst>
              <a:ext uri="{FF2B5EF4-FFF2-40B4-BE49-F238E27FC236}">
                <a16:creationId xmlns:a16="http://schemas.microsoft.com/office/drawing/2014/main" id="{CA705EBC-8749-4B77-9FB4-D48FB72D13EC}"/>
              </a:ext>
            </a:extLst>
          </p:cNvPr>
          <p:cNvSpPr>
            <a:spLocks noGrp="1"/>
          </p:cNvSpPr>
          <p:nvPr>
            <p:ph type="ftr" sz="quarter" idx="11"/>
          </p:nvPr>
        </p:nvSpPr>
        <p:spPr>
          <a:xfrm>
            <a:off x="1088136" y="6272784"/>
            <a:ext cx="6327648" cy="365125"/>
          </a:xfrm>
        </p:spPr>
        <p:txBody>
          <a:bodyPr>
            <a:normAutofit/>
          </a:bodyPr>
          <a:lstStyle/>
          <a:p>
            <a:pPr>
              <a:spcAft>
                <a:spcPts val="600"/>
              </a:spcAft>
            </a:pPr>
            <a:r>
              <a:rPr lang="en-US"/>
              <a:t>Chanin Mephokee</a:t>
            </a:r>
          </a:p>
        </p:txBody>
      </p:sp>
      <p:sp>
        <p:nvSpPr>
          <p:cNvPr id="5" name="ตัวแทนหมายเลขสไลด์ 4">
            <a:extLst>
              <a:ext uri="{FF2B5EF4-FFF2-40B4-BE49-F238E27FC236}">
                <a16:creationId xmlns:a16="http://schemas.microsoft.com/office/drawing/2014/main" id="{4DEE8B58-5E66-4641-BC77-8566058D47DB}"/>
              </a:ext>
            </a:extLst>
          </p:cNvPr>
          <p:cNvSpPr>
            <a:spLocks noGrp="1"/>
          </p:cNvSpPr>
          <p:nvPr>
            <p:ph type="sldNum" sz="quarter" idx="12"/>
          </p:nvPr>
        </p:nvSpPr>
        <p:spPr>
          <a:xfrm>
            <a:off x="11311128" y="6272784"/>
            <a:ext cx="640080" cy="365125"/>
          </a:xfrm>
        </p:spPr>
        <p:txBody>
          <a:bodyPr>
            <a:normAutofit/>
          </a:bodyPr>
          <a:lstStyle/>
          <a:p>
            <a:pPr>
              <a:spcAft>
                <a:spcPts val="600"/>
              </a:spcAft>
            </a:pPr>
            <a:fld id="{4FAB73BC-B049-4115-A692-8D63A059BFB8}" type="slidenum">
              <a:rPr lang="en-US" smtClean="0"/>
              <a:pPr>
                <a:spcAft>
                  <a:spcPts val="600"/>
                </a:spcAft>
              </a:pPr>
              <a:t>18</a:t>
            </a:fld>
            <a:endParaRPr lang="en-US"/>
          </a:p>
        </p:txBody>
      </p:sp>
      <p:sp>
        <p:nvSpPr>
          <p:cNvPr id="12" name="Content Placeholder 11"/>
          <p:cNvSpPr>
            <a:spLocks noGrp="1"/>
          </p:cNvSpPr>
          <p:nvPr>
            <p:ph idx="1"/>
          </p:nvPr>
        </p:nvSpPr>
        <p:spPr>
          <a:xfrm>
            <a:off x="7865805" y="2121408"/>
            <a:ext cx="3677263" cy="4092579"/>
          </a:xfrm>
        </p:spPr>
        <p:txBody>
          <a:bodyPr>
            <a:normAutofit/>
          </a:bodyPr>
          <a:lstStyle/>
          <a:p>
            <a:endParaRPr lang="en-US" sz="1600"/>
          </a:p>
        </p:txBody>
      </p:sp>
    </p:spTree>
    <p:extLst>
      <p:ext uri="{BB962C8B-B14F-4D97-AF65-F5344CB8AC3E}">
        <p14:creationId xmlns:p14="http://schemas.microsoft.com/office/powerpoint/2010/main" val="2566304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8656" y="0"/>
            <a:ext cx="4653776"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5" name="Rectangle 1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ชื่อเรื่อง 1">
            <a:extLst>
              <a:ext uri="{FF2B5EF4-FFF2-40B4-BE49-F238E27FC236}">
                <a16:creationId xmlns:a16="http://schemas.microsoft.com/office/drawing/2014/main" id="{E7C9D0A8-F979-4938-BF60-054A664F1CA9}"/>
              </a:ext>
            </a:extLst>
          </p:cNvPr>
          <p:cNvSpPr>
            <a:spLocks noGrp="1"/>
          </p:cNvSpPr>
          <p:nvPr>
            <p:ph type="title"/>
          </p:nvPr>
        </p:nvSpPr>
        <p:spPr>
          <a:xfrm>
            <a:off x="1947672" y="1060704"/>
            <a:ext cx="3630168" cy="4736592"/>
          </a:xfrm>
        </p:spPr>
        <p:txBody>
          <a:bodyPr>
            <a:normAutofit/>
          </a:bodyPr>
          <a:lstStyle/>
          <a:p>
            <a:r>
              <a:rPr lang="en-US" sz="3600">
                <a:solidFill>
                  <a:schemeClr val="bg1"/>
                </a:solidFill>
              </a:rPr>
              <a:t>Globalization</a:t>
            </a:r>
          </a:p>
        </p:txBody>
      </p:sp>
      <p:sp>
        <p:nvSpPr>
          <p:cNvPr id="3" name="ตัวแทนเนื้อหา 2">
            <a:extLst>
              <a:ext uri="{FF2B5EF4-FFF2-40B4-BE49-F238E27FC236}">
                <a16:creationId xmlns:a16="http://schemas.microsoft.com/office/drawing/2014/main" id="{1A803149-D62A-467C-AD65-5937571F60DB}"/>
              </a:ext>
            </a:extLst>
          </p:cNvPr>
          <p:cNvSpPr>
            <a:spLocks noGrp="1"/>
          </p:cNvSpPr>
          <p:nvPr>
            <p:ph idx="1"/>
          </p:nvPr>
        </p:nvSpPr>
        <p:spPr>
          <a:xfrm>
            <a:off x="6548284" y="1060704"/>
            <a:ext cx="5093110" cy="4736592"/>
          </a:xfrm>
        </p:spPr>
        <p:txBody>
          <a:bodyPr anchor="ctr">
            <a:normAutofit/>
          </a:bodyPr>
          <a:lstStyle/>
          <a:p>
            <a:pPr>
              <a:lnSpc>
                <a:spcPct val="80000"/>
              </a:lnSpc>
            </a:pPr>
            <a:r>
              <a:rPr lang="en-US" sz="1500"/>
              <a:t>1. globalization is the process of international integration arising from the interchange of views on politics, economics, and culture. Advance of transportation and telecommunications are the major factors in globalization</a:t>
            </a:r>
          </a:p>
          <a:p>
            <a:pPr>
              <a:lnSpc>
                <a:spcPct val="80000"/>
              </a:lnSpc>
            </a:pPr>
            <a:r>
              <a:rPr lang="en-US" sz="1500"/>
              <a:t>2. the term globalization has been increasing used since the mid-1980s. In 2000, the IMF identified four basic aspects of globalization: trade and transactions, capital and investment movement, migration and movement of people, and the dissemination of knowledge.</a:t>
            </a:r>
          </a:p>
          <a:p>
            <a:pPr>
              <a:lnSpc>
                <a:spcPct val="80000"/>
              </a:lnSpc>
            </a:pPr>
            <a:r>
              <a:rPr lang="en-US" sz="1500"/>
              <a:t>3. economic globalization is the increasing economic interdependence of national economies across the world through a rapid increase in cross-border movement of goods, service, technology and capital. Economic globalization comprises the globalization of production, markets, competition, technology, and corporations.</a:t>
            </a:r>
          </a:p>
          <a:p>
            <a:pPr>
              <a:lnSpc>
                <a:spcPct val="80000"/>
              </a:lnSpc>
            </a:pPr>
            <a:r>
              <a:rPr lang="en-US" sz="1500"/>
              <a:t>4.Colonization stimulated globalization</a:t>
            </a:r>
          </a:p>
          <a:p>
            <a:pPr>
              <a:lnSpc>
                <a:spcPct val="80000"/>
              </a:lnSpc>
            </a:pPr>
            <a:r>
              <a:rPr lang="en-US" sz="1500"/>
              <a:t>5.Globalization creates new world order system and/or world capitalist system.</a:t>
            </a:r>
          </a:p>
        </p:txBody>
      </p:sp>
      <p:sp>
        <p:nvSpPr>
          <p:cNvPr id="4" name="ตัวแทนท้ายกระดาษ 3">
            <a:extLst>
              <a:ext uri="{FF2B5EF4-FFF2-40B4-BE49-F238E27FC236}">
                <a16:creationId xmlns:a16="http://schemas.microsoft.com/office/drawing/2014/main" id="{D8F4074C-588A-423C-9F3D-579EB57976FF}"/>
              </a:ext>
            </a:extLst>
          </p:cNvPr>
          <p:cNvSpPr>
            <a:spLocks noGrp="1"/>
          </p:cNvSpPr>
          <p:nvPr>
            <p:ph type="ftr" sz="quarter" idx="11"/>
          </p:nvPr>
        </p:nvSpPr>
        <p:spPr>
          <a:xfrm>
            <a:off x="6705600" y="6303542"/>
            <a:ext cx="4452729" cy="320040"/>
          </a:xfrm>
        </p:spPr>
        <p:txBody>
          <a:bodyPr>
            <a:normAutofit/>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D23564B4-3C4E-448E-AD35-F9902796F555}"/>
              </a:ext>
            </a:extLst>
          </p:cNvPr>
          <p:cNvSpPr>
            <a:spLocks noGrp="1"/>
          </p:cNvSpPr>
          <p:nvPr>
            <p:ph type="sldNum" sz="quarter" idx="12"/>
          </p:nvPr>
        </p:nvSpPr>
        <p:spPr>
          <a:xfrm>
            <a:off x="11311128" y="6272784"/>
            <a:ext cx="640080" cy="365125"/>
          </a:xfrm>
        </p:spPr>
        <p:txBody>
          <a:bodyPr>
            <a:normAutofit/>
          </a:bodyPr>
          <a:lstStyle/>
          <a:p>
            <a:fld id="{4FAB73BC-B049-4115-A692-8D63A059BFB8}" type="slidenum">
              <a:rPr lang="en-US" smtClean="0"/>
              <a:t>19</a:t>
            </a:fld>
            <a:endParaRPr lang="en-US" dirty="0"/>
          </a:p>
        </p:txBody>
      </p:sp>
    </p:spTree>
    <p:extLst>
      <p:ext uri="{BB962C8B-B14F-4D97-AF65-F5344CB8AC3E}">
        <p14:creationId xmlns:p14="http://schemas.microsoft.com/office/powerpoint/2010/main" val="25727355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แบบไม้">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TM03090434[[fn=แบบไม้]]</Template>
  <TotalTime>297</TotalTime>
  <Words>757</Words>
  <Application>Microsoft Office PowerPoint</Application>
  <PresentationFormat>แบบจอกว้าง</PresentationFormat>
  <Paragraphs>119</Paragraphs>
  <Slides>19</Slides>
  <Notes>0</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19</vt:i4>
      </vt:variant>
    </vt:vector>
  </HeadingPairs>
  <TitlesOfParts>
    <vt:vector size="27" baseType="lpstr">
      <vt:lpstr>Calibri</vt:lpstr>
      <vt:lpstr>Cordia New</vt:lpstr>
      <vt:lpstr>JasmineUPC</vt:lpstr>
      <vt:lpstr>Rockwell</vt:lpstr>
      <vt:lpstr>Rockwell Condensed</vt:lpstr>
      <vt:lpstr>Rockwell Extra Bold</vt:lpstr>
      <vt:lpstr>Wingdings</vt:lpstr>
      <vt:lpstr>แบบไม้</vt:lpstr>
      <vt:lpstr>Industrialization and Globalization</vt:lpstr>
      <vt:lpstr>Topics</vt:lpstr>
      <vt:lpstr>Industrial Revolution</vt:lpstr>
      <vt:lpstr>Transportation cost</vt:lpstr>
      <vt:lpstr>Factory in 1800s</vt:lpstr>
      <vt:lpstr>งานนำเสนอ PowerPoint</vt:lpstr>
      <vt:lpstr>Benz in 1886 </vt:lpstr>
      <vt:lpstr>3. The third industrial revolution </vt:lpstr>
      <vt:lpstr>EV</vt:lpstr>
      <vt:lpstr>Economic impacts of IR</vt:lpstr>
      <vt:lpstr>Industrialization</vt:lpstr>
      <vt:lpstr>Imperialism and Colonialism</vt:lpstr>
      <vt:lpstr>Motivations</vt:lpstr>
      <vt:lpstr>Feudalism </vt:lpstr>
      <vt:lpstr>Feudal System</vt:lpstr>
      <vt:lpstr>Feudal system in Thailand</vt:lpstr>
      <vt:lpstr>Sakdina system</vt:lpstr>
      <vt:lpstr>Kin Moung</vt:lpstr>
      <vt:lpstr>Globalization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Industrialization and Globalization</dc:title>
  <dc:creator>chanin Mephokee</dc:creator>
  <cp:lastModifiedBy>chanin Mephokee</cp:lastModifiedBy>
  <cp:revision>31</cp:revision>
  <dcterms:created xsi:type="dcterms:W3CDTF">2017-07-27T04:45:05Z</dcterms:created>
  <dcterms:modified xsi:type="dcterms:W3CDTF">2017-07-30T08:52:16Z</dcterms:modified>
</cp:coreProperties>
</file>