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69" r:id="rId2"/>
    <p:sldId id="256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906000" cy="6858000" type="A4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6600"/>
    <a:srgbClr val="CC0099"/>
    <a:srgbClr val="993300"/>
    <a:srgbClr val="FF3399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48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80DD083-055B-4C1E-99DA-2349DFBFA3A7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4. Economic Boom_Y2012</a:t>
            </a:r>
            <a:endParaRPr lang="th-TH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8D03E2DB-807A-4768-8D21-F882AA56A9F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1BAE99E-B02A-4EE4-867C-4BE0AED8DA3E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14625" y="514350"/>
            <a:ext cx="371475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4. Economic Boom_Y2012</a:t>
            </a:r>
            <a:endParaRPr lang="th-TH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9B328997-CF42-46C2-90F5-1501FDD1AFB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4. Economic Boom_Y2012</a:t>
            </a: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65E1615D-9173-4FA8-AA86-F19B6106C85A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8C2A96-8A02-4F04-808F-030CAD7B245A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AB73C-9734-45F9-8CC3-5ACFF953F25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DB9482-F674-4973-AF6F-1AA7728F1DD8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8F37E-F70D-4FD0-8850-B4A1E6F73D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25DC7-5FB0-4E54-9969-C2BB151D9C46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F53C8-9E3F-48E8-B727-DDCDFF4389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338CCA-78A9-4AAA-B9D1-F92F5B8168A4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C5F8C-C97E-4D48-B898-B068A2BACDE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101558-3594-4B4A-A213-706E972C51BB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06666-397A-4CD7-8FAB-388718AADAE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57F59F-9E2E-407D-9D3B-DAD783C77F8A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17F5F-DD99-49D5-A686-6BCB95590A2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762A45-32B5-469C-AF18-E39D61C2EA95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F3626-E78C-4D75-A0AD-CC130E15A2C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18C7C4-D59D-46F2-ADEF-CAC1BDAF3548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A8933-9659-4AA0-8907-705B702E8B5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1E7C6F-97AF-4161-A2DE-D8BF10B3E913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5FA74-8F2C-441E-9EDE-5F33430D55F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002D7-8F64-4C11-9CFD-98ACFDB5AA18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9A990-FE9F-474F-948D-7CD24EE17CD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B6FE33-EDE9-49B8-9EA7-A1108E4C50E4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3733B-E0E3-4986-931C-8B99B1ECB1B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9F53ECE-3D66-4D6A-A284-DCDEF03E935B}" type="datetimeFigureOut">
              <a:rPr lang="th-TH"/>
              <a:pPr/>
              <a:t>01/09/55</a:t>
            </a:fld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3C9E5B7C-3AA5-4844-94D1-07CA04AC8E4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D03A41-1EA6-47D1-BFB5-A7195BF1E455}" type="slidenum">
              <a:rPr lang="en-US">
                <a:latin typeface="Arial" charset="0"/>
                <a:cs typeface="Angsana New" charset="-34"/>
              </a:rPr>
              <a:pPr/>
              <a:t>1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  <a:cs typeface="Times New Roman" pitchFamily="18" charset="0"/>
              </a:rPr>
              <a:t>Economic Boom (1986-1995)</a:t>
            </a:r>
            <a:endParaRPr lang="th-TH" sz="48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A99D6E-A82C-491B-95A9-0F97780714E0}" type="slidenum">
              <a:rPr lang="en-US">
                <a:latin typeface="Arial" charset="0"/>
                <a:cs typeface="Angsana New" charset="-34"/>
              </a:rPr>
              <a:pPr/>
              <a:t>2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</a:rPr>
              <a:t>The governments of:</a:t>
            </a: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</a:rPr>
              <a:t>Prem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</a:rPr>
              <a:t> (towards the end)</a:t>
            </a: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</a:rPr>
              <a:t>Chartchai</a:t>
            </a:r>
            <a:endParaRPr lang="en-US" sz="40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</a:rPr>
              <a:t>Anand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</a:rPr>
              <a:t> (appointed)</a:t>
            </a: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</a:rPr>
              <a:t>Chuan 1</a:t>
            </a: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</a:rPr>
              <a:t>Banharn</a:t>
            </a:r>
            <a:endParaRPr lang="en-US" sz="40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1066800" lvl="1" indent="-6096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</a:rPr>
              <a:t>Chawalit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A99D6E-A82C-491B-95A9-0F97780714E0}" type="slidenum">
              <a:rPr lang="en-US">
                <a:latin typeface="Arial" charset="0"/>
                <a:cs typeface="Angsana New" charset="-34"/>
              </a:rPr>
              <a:pPr/>
              <a:t>3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</a:rPr>
              <a:t>Decade of unprecedented high economic growth: average 9% p.a. (over 10% in 1988 -90)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</a:rPr>
              <a:t>Sharp fall in world oil prices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sym typeface="Wingdings" pitchFamily="2" charset="2"/>
              </a:rPr>
              <a:t> less burden on deficits and inflation</a:t>
            </a:r>
            <a:endParaRPr lang="en-US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A5987F6-253D-44BE-98BF-4A9C3761198D}" type="slidenum">
              <a:rPr lang="en-US">
                <a:latin typeface="Arial" charset="0"/>
                <a:cs typeface="Angsana New" charset="-34"/>
              </a:rPr>
              <a:pPr/>
              <a:t>4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CC0000"/>
                </a:solidFill>
                <a:latin typeface="Times New Roman" pitchFamily="18" charset="0"/>
              </a:rPr>
              <a:t>Lower world interest rates </a:t>
            </a:r>
            <a:r>
              <a:rPr lang="en-US" sz="4000" b="1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 less debt service burden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Japanese Yen revaluation (Plaza Accord in 1985)  influx of FDI from Japan and NIEs</a:t>
            </a:r>
            <a:endParaRPr lang="en-US" sz="4000" b="1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F6427A8-487B-4360-A00B-0409768C68B5}" type="slidenum">
              <a:rPr lang="en-US">
                <a:latin typeface="Arial" charset="0"/>
                <a:cs typeface="Angsana New" charset="-34"/>
              </a:rPr>
              <a:pPr/>
              <a:t>5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6600CC"/>
                </a:solidFill>
                <a:latin typeface="Times New Roman" pitchFamily="18" charset="0"/>
              </a:rPr>
              <a:t>High rise in manufactured exports + income from tourism and labor export + less oil import bill </a:t>
            </a:r>
            <a:r>
              <a:rPr lang="en-US" sz="4000" b="1">
                <a:solidFill>
                  <a:srgbClr val="6600CC"/>
                </a:solidFill>
                <a:latin typeface="Times New Roman" pitchFamily="18" charset="0"/>
                <a:sym typeface="Wingdings" pitchFamily="2" charset="2"/>
              </a:rPr>
              <a:t> reduce current a/c deficits up to 1989, but the gap widened afterwards</a:t>
            </a:r>
            <a:endParaRPr lang="en-US" sz="4000" b="1">
              <a:solidFill>
                <a:srgbClr val="6600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E1E249-92DD-4BBF-9F49-A145C528269B}" type="slidenum">
              <a:rPr lang="en-US">
                <a:latin typeface="Arial" charset="0"/>
                <a:cs typeface="Angsana New" charset="-34"/>
              </a:rPr>
              <a:pPr/>
              <a:t>6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6148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993300"/>
                </a:solidFill>
                <a:latin typeface="Times New Roman" pitchFamily="18" charset="0"/>
              </a:rPr>
              <a:t>“Structural adjustment” policies (loans from World Bank and IMF):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993300"/>
                </a:solidFill>
                <a:latin typeface="Times New Roman" pitchFamily="18" charset="0"/>
              </a:rPr>
              <a:t>Promotion of exports (esp. manufacturing) and investment in provincial areas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BE92D2-16D0-4584-84B1-550503A417B6}" type="slidenum">
              <a:rPr lang="en-US">
                <a:latin typeface="Arial" charset="0"/>
                <a:cs typeface="Angsana New" charset="-34"/>
              </a:rPr>
              <a:pPr/>
              <a:t>7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FF3399"/>
                </a:solidFill>
                <a:latin typeface="Times New Roman" pitchFamily="18" charset="0"/>
              </a:rPr>
              <a:t>“Structural adjustment” policies: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FF3399"/>
                </a:solidFill>
                <a:latin typeface="Times New Roman" pitchFamily="18" charset="0"/>
              </a:rPr>
              <a:t>Fiscal austerity and debt control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FF3399"/>
                </a:solidFill>
                <a:latin typeface="Times New Roman" pitchFamily="18" charset="0"/>
              </a:rPr>
              <a:t>Tariff reductions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FF3399"/>
                </a:solidFill>
                <a:latin typeface="Times New Roman" pitchFamily="18" charset="0"/>
              </a:rPr>
              <a:t>Reduce oil and transport subsidies; oil price float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7195AF8-CCF5-4B00-9FF7-FFA0E4BBCA03}" type="slidenum">
              <a:rPr lang="en-US">
                <a:latin typeface="Arial" charset="0"/>
                <a:cs typeface="Angsana New" charset="-34"/>
              </a:rPr>
              <a:pPr/>
              <a:t>8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006600"/>
                </a:solidFill>
                <a:latin typeface="Times New Roman" pitchFamily="18" charset="0"/>
              </a:rPr>
              <a:t>“Structural adjustment” policies: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006600"/>
                </a:solidFill>
                <a:latin typeface="Times New Roman" pitchFamily="18" charset="0"/>
              </a:rPr>
              <a:t>Privatization of state enterprises</a:t>
            </a:r>
          </a:p>
          <a:p>
            <a:pPr marL="1371600" lvl="2" indent="-457200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3200" b="1">
                <a:solidFill>
                  <a:srgbClr val="006600"/>
                </a:solidFill>
                <a:latin typeface="Times New Roman" pitchFamily="18" charset="0"/>
              </a:rPr>
              <a:t>Liquidation</a:t>
            </a:r>
          </a:p>
          <a:p>
            <a:pPr marL="1371600" lvl="2" indent="-457200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3200" b="1">
                <a:solidFill>
                  <a:srgbClr val="006600"/>
                </a:solidFill>
                <a:latin typeface="Times New Roman" pitchFamily="18" charset="0"/>
              </a:rPr>
              <a:t>Share selling (Thai International Air)</a:t>
            </a:r>
          </a:p>
          <a:p>
            <a:pPr marL="1371600" lvl="2" indent="-457200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3200" b="1">
                <a:solidFill>
                  <a:srgbClr val="006600"/>
                </a:solidFill>
                <a:latin typeface="Times New Roman" pitchFamily="18" charset="0"/>
              </a:rPr>
              <a:t>Concessions to private sector in telephone, ports, expressways, power, water,…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006600"/>
                </a:solidFill>
                <a:latin typeface="Times New Roman" pitchFamily="18" charset="0"/>
              </a:rPr>
              <a:t> Tax reform: VAT introduced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6DDDAB7-8100-4F93-9021-DFF1CC1A093D}" type="slidenum">
              <a:rPr lang="en-US">
                <a:latin typeface="Arial" charset="0"/>
                <a:cs typeface="Angsana New" charset="-34"/>
              </a:rPr>
              <a:pPr/>
              <a:t>9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 dirty="0">
                <a:solidFill>
                  <a:srgbClr val="CC0099"/>
                </a:solidFill>
                <a:latin typeface="Times New Roman" pitchFamily="18" charset="0"/>
              </a:rPr>
              <a:t>More export-oriented manufacturing: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 dirty="0">
                <a:solidFill>
                  <a:srgbClr val="CC0099"/>
                </a:solidFill>
                <a:latin typeface="Times New Roman" pitchFamily="18" charset="0"/>
              </a:rPr>
              <a:t>Relocation from Japan and NIEs: textiles, electronic, shoes, toys, watches, lenses, car parts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 dirty="0">
                <a:solidFill>
                  <a:srgbClr val="CC0099"/>
                </a:solidFill>
                <a:latin typeface="Times New Roman" pitchFamily="18" charset="0"/>
              </a:rPr>
              <a:t>Exports of electronic, transport equipment and computer parts surpass textiles and agro-based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5C42570-6C56-411D-89E6-52D7A705D2DD}" type="slidenum">
              <a:rPr lang="en-US">
                <a:latin typeface="Arial" charset="0"/>
                <a:cs typeface="Angsana New" charset="-34"/>
              </a:rPr>
              <a:pPr/>
              <a:t>10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6600CC"/>
                </a:solidFill>
                <a:latin typeface="Times New Roman" pitchFamily="18" charset="0"/>
              </a:rPr>
              <a:t>More export-oriented manufacturing: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6600CC"/>
                </a:solidFill>
                <a:latin typeface="Times New Roman" pitchFamily="18" charset="0"/>
              </a:rPr>
              <a:t>Still highly dependent on imported materials, components and machines (60%-90% of value)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F7B7B5-2287-41C1-BC18-74FDE0C48F11}" type="slidenum">
              <a:rPr lang="en-US">
                <a:latin typeface="Arial" charset="0"/>
                <a:cs typeface="Angsana New" charset="-34"/>
              </a:rPr>
              <a:pPr/>
              <a:t>11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chemeClr val="accent2"/>
                </a:solidFill>
                <a:latin typeface="Times New Roman" pitchFamily="18" charset="0"/>
              </a:rPr>
              <a:t>Financial liberalization in early 1990’s (aim: regional financial hub replacing Hong Kong):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chemeClr val="accent2"/>
                </a:solidFill>
                <a:latin typeface="Times New Roman" pitchFamily="18" charset="0"/>
              </a:rPr>
              <a:t>Abandon interest rate ceilings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chemeClr val="accent2"/>
                </a:solidFill>
                <a:latin typeface="Times New Roman" pitchFamily="18" charset="0"/>
              </a:rPr>
              <a:t>Deregulate capital flows and exchange control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FA74F87-2D82-458D-8ABB-BA6687D3E5AA}" type="slidenum">
              <a:rPr lang="en-US">
                <a:latin typeface="Arial" charset="0"/>
                <a:cs typeface="Angsana New" charset="-34"/>
              </a:rPr>
              <a:pPr/>
              <a:t>12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>
                <a:solidFill>
                  <a:srgbClr val="993300"/>
                </a:solidFill>
                <a:latin typeface="Times New Roman" pitchFamily="18" charset="0"/>
              </a:rPr>
              <a:t>Financial liberalization in early 1990’s (aim: regional financial hub):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993300"/>
                </a:solidFill>
                <a:latin typeface="Times New Roman" pitchFamily="18" charset="0"/>
              </a:rPr>
              <a:t>Offshore banking (BIBF) promoting freer flow of international funds</a:t>
            </a:r>
          </a:p>
          <a:p>
            <a:pPr marL="990600" lvl="1" indent="-5334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600" b="1">
                <a:solidFill>
                  <a:srgbClr val="993300"/>
                </a:solidFill>
                <a:latin typeface="Times New Roman" pitchFamily="18" charset="0"/>
              </a:rPr>
              <a:t>Allow both banks and non-banks to borrow abroad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DCCB51B-C4A1-4676-A8C0-F59EF0B6C26A}" type="slidenum">
              <a:rPr lang="en-US">
                <a:latin typeface="Arial" charset="0"/>
                <a:cs typeface="Angsana New" charset="-34"/>
              </a:rPr>
              <a:pPr/>
              <a:t>13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 dirty="0">
                <a:solidFill>
                  <a:schemeClr val="hlink"/>
                </a:solidFill>
                <a:latin typeface="Times New Roman" pitchFamily="18" charset="0"/>
              </a:rPr>
              <a:t>High economic growth + massive capital inflows led to speculation in real estate and stock market   </a:t>
            </a:r>
            <a:r>
              <a:rPr lang="en-US" sz="4000" b="1" dirty="0">
                <a:solidFill>
                  <a:schemeClr val="hlink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sz="4000" b="1" dirty="0" smtClean="0">
                <a:solidFill>
                  <a:schemeClr val="hlink"/>
                </a:solidFill>
                <a:latin typeface="Times New Roman" pitchFamily="18" charset="0"/>
                <a:sym typeface="Wingdings" pitchFamily="2" charset="2"/>
              </a:rPr>
              <a:t>“economic bubble</a:t>
            </a:r>
            <a:r>
              <a:rPr lang="en-US" sz="4000" b="1" dirty="0">
                <a:solidFill>
                  <a:schemeClr val="hlink"/>
                </a:solidFill>
                <a:latin typeface="Times New Roman" pitchFamily="18" charset="0"/>
                <a:sym typeface="Wingdings" pitchFamily="2" charset="2"/>
              </a:rPr>
              <a:t>”</a:t>
            </a:r>
            <a:endParaRPr lang="en-US" sz="4000" b="1" dirty="0">
              <a:solidFill>
                <a:schemeClr val="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21A2BF5-5C5C-405E-AC48-4518A6B2A034}" type="slidenum">
              <a:rPr lang="en-US">
                <a:latin typeface="Arial" charset="0"/>
                <a:cs typeface="Angsana New" charset="-34"/>
              </a:rPr>
              <a:pPr/>
              <a:t>14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 dirty="0">
                <a:solidFill>
                  <a:srgbClr val="FF3399"/>
                </a:solidFill>
                <a:latin typeface="Times New Roman" pitchFamily="18" charset="0"/>
              </a:rPr>
              <a:t>Peter </a:t>
            </a:r>
            <a:r>
              <a:rPr lang="en-US" sz="4000" b="1" dirty="0" err="1">
                <a:solidFill>
                  <a:srgbClr val="FF3399"/>
                </a:solidFill>
                <a:latin typeface="Times New Roman" pitchFamily="18" charset="0"/>
              </a:rPr>
              <a:t>Warr</a:t>
            </a:r>
            <a:r>
              <a:rPr lang="en-US" sz="4000" b="1" dirty="0">
                <a:solidFill>
                  <a:srgbClr val="FF3399"/>
                </a:solidFill>
                <a:latin typeface="Times New Roman" pitchFamily="18" charset="0"/>
              </a:rPr>
              <a:t>: during the boom, more than half of output growth  was accounted for by increases in capital stock (both domestic and foreign)</a:t>
            </a:r>
          </a:p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</a:rPr>
              <a:t>Short-term capital flows </a:t>
            </a:r>
            <a:r>
              <a:rPr lang="en-US" sz="4000" b="1" dirty="0">
                <a:solidFill>
                  <a:srgbClr val="FF3399"/>
                </a:solidFill>
                <a:latin typeface="Times New Roman" pitchFamily="18" charset="0"/>
              </a:rPr>
              <a:t>were more important than FDI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88495F9-4ACE-418F-93A5-98C8D10B83C4}" type="slidenum">
              <a:rPr lang="en-US">
                <a:latin typeface="Arial" charset="0"/>
                <a:cs typeface="Angsana New" charset="-34"/>
              </a:rPr>
              <a:pPr/>
              <a:t>15</a:t>
            </a:fld>
            <a:endParaRPr lang="th-TH">
              <a:latin typeface="Arial" charset="0"/>
              <a:cs typeface="Angsana New" charset="-34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40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Boom (1986-1995)</a:t>
            </a:r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495300" y="1600200"/>
            <a:ext cx="891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</a:rPr>
              <a:t>Peter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</a:rPr>
              <a:t>Warr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</a:rPr>
              <a:t>: Bank of Thailand’s fixed exchange rate and sterilization policy 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sym typeface="Wingdings" pitchFamily="2" charset="2"/>
              </a:rPr>
              <a:t> high interest rate, real appreciation of Baht, attracting short-term capital inflow (exceeding 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sym typeface="Wingdings" pitchFamily="2" charset="2"/>
              </a:rPr>
              <a:t>international reserves 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sym typeface="Wingdings" pitchFamily="2" charset="2"/>
              </a:rPr>
              <a:t>from 1994 on)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483</Words>
  <Application>Microsoft Office PowerPoint</Application>
  <PresentationFormat>A4 Paper (210x297 mm)</PresentationFormat>
  <Paragraphs>71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การออกแบบเริ่มต้น</vt:lpstr>
      <vt:lpstr>Economic 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  <vt:lpstr>Boom (1986-1995)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Boom (1986-1995)</dc:title>
  <dc:creator>praipol</dc:creator>
  <cp:lastModifiedBy>Praipol</cp:lastModifiedBy>
  <cp:revision>11</cp:revision>
  <dcterms:created xsi:type="dcterms:W3CDTF">2006-08-25T05:57:32Z</dcterms:created>
  <dcterms:modified xsi:type="dcterms:W3CDTF">2012-09-01T10:11:09Z</dcterms:modified>
</cp:coreProperties>
</file>