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5" d="100"/>
          <a:sy n="65" d="100"/>
        </p:scale>
        <p:origin x="652"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ADFA9BE-FD71-4C93-BDD6-308A2E84FC3E}" type="datetimeFigureOut">
              <a:rPr lang="en-US" smtClean="0"/>
              <a:t>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F0AF69-3675-4E52-B1D2-D07F601E8EB8}" type="slidenum">
              <a:rPr lang="en-US" smtClean="0"/>
              <a:t>‹#›</a:t>
            </a:fld>
            <a:endParaRPr lang="en-US"/>
          </a:p>
        </p:txBody>
      </p:sp>
    </p:spTree>
    <p:extLst>
      <p:ext uri="{BB962C8B-B14F-4D97-AF65-F5344CB8AC3E}">
        <p14:creationId xmlns:p14="http://schemas.microsoft.com/office/powerpoint/2010/main" val="1172507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DFA9BE-FD71-4C93-BDD6-308A2E84FC3E}" type="datetimeFigureOut">
              <a:rPr lang="en-US" smtClean="0"/>
              <a:t>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F0AF69-3675-4E52-B1D2-D07F601E8EB8}" type="slidenum">
              <a:rPr lang="en-US" smtClean="0"/>
              <a:t>‹#›</a:t>
            </a:fld>
            <a:endParaRPr lang="en-US"/>
          </a:p>
        </p:txBody>
      </p:sp>
    </p:spTree>
    <p:extLst>
      <p:ext uri="{BB962C8B-B14F-4D97-AF65-F5344CB8AC3E}">
        <p14:creationId xmlns:p14="http://schemas.microsoft.com/office/powerpoint/2010/main" val="3110910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ADFA9BE-FD71-4C93-BDD6-308A2E84FC3E}" type="datetimeFigureOut">
              <a:rPr lang="en-US" smtClean="0"/>
              <a:t>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F0AF69-3675-4E52-B1D2-D07F601E8EB8}" type="slidenum">
              <a:rPr lang="en-US" smtClean="0"/>
              <a:t>‹#›</a:t>
            </a:fld>
            <a:endParaRPr lang="en-US"/>
          </a:p>
        </p:txBody>
      </p:sp>
    </p:spTree>
    <p:extLst>
      <p:ext uri="{BB962C8B-B14F-4D97-AF65-F5344CB8AC3E}">
        <p14:creationId xmlns:p14="http://schemas.microsoft.com/office/powerpoint/2010/main" val="2400724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ADFA9BE-FD71-4C93-BDD6-308A2E84FC3E}" type="datetimeFigureOut">
              <a:rPr lang="en-US" smtClean="0"/>
              <a:t>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F0AF69-3675-4E52-B1D2-D07F601E8EB8}" type="slidenum">
              <a:rPr lang="en-US" smtClean="0"/>
              <a:t>‹#›</a:t>
            </a:fld>
            <a:endParaRPr lang="en-US"/>
          </a:p>
        </p:txBody>
      </p:sp>
    </p:spTree>
    <p:extLst>
      <p:ext uri="{BB962C8B-B14F-4D97-AF65-F5344CB8AC3E}">
        <p14:creationId xmlns:p14="http://schemas.microsoft.com/office/powerpoint/2010/main" val="392795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ADFA9BE-FD71-4C93-BDD6-308A2E84FC3E}" type="datetimeFigureOut">
              <a:rPr lang="en-US" smtClean="0"/>
              <a:t>2/5/2017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6F0AF69-3675-4E52-B1D2-D07F601E8EB8}" type="slidenum">
              <a:rPr lang="en-US" smtClean="0"/>
              <a:t>‹#›</a:t>
            </a:fld>
            <a:endParaRPr lang="en-US"/>
          </a:p>
        </p:txBody>
      </p:sp>
    </p:spTree>
    <p:extLst>
      <p:ext uri="{BB962C8B-B14F-4D97-AF65-F5344CB8AC3E}">
        <p14:creationId xmlns:p14="http://schemas.microsoft.com/office/powerpoint/2010/main" val="2403694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ADFA9BE-FD71-4C93-BDD6-308A2E84FC3E}" type="datetimeFigureOut">
              <a:rPr lang="en-US" smtClean="0"/>
              <a:t>2/5/2017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6F0AF69-3675-4E52-B1D2-D07F601E8EB8}" type="slidenum">
              <a:rPr lang="en-US" smtClean="0"/>
              <a:t>‹#›</a:t>
            </a:fld>
            <a:endParaRPr lang="en-US"/>
          </a:p>
        </p:txBody>
      </p:sp>
    </p:spTree>
    <p:extLst>
      <p:ext uri="{BB962C8B-B14F-4D97-AF65-F5344CB8AC3E}">
        <p14:creationId xmlns:p14="http://schemas.microsoft.com/office/powerpoint/2010/main" val="3810358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DFA9BE-FD71-4C93-BDD6-308A2E84FC3E}" type="datetimeFigureOut">
              <a:rPr lang="en-US" smtClean="0"/>
              <a:t>2/5/2017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6F0AF69-3675-4E52-B1D2-D07F601E8EB8}" type="slidenum">
              <a:rPr lang="en-US" smtClean="0"/>
              <a:t>‹#›</a:t>
            </a:fld>
            <a:endParaRPr lang="en-US"/>
          </a:p>
        </p:txBody>
      </p:sp>
    </p:spTree>
    <p:extLst>
      <p:ext uri="{BB962C8B-B14F-4D97-AF65-F5344CB8AC3E}">
        <p14:creationId xmlns:p14="http://schemas.microsoft.com/office/powerpoint/2010/main" val="3798162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ADFA9BE-FD71-4C93-BDD6-308A2E84FC3E}" type="datetimeFigureOut">
              <a:rPr lang="en-US" smtClean="0"/>
              <a:t>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F0AF69-3675-4E52-B1D2-D07F601E8EB8}" type="slidenum">
              <a:rPr lang="en-US" smtClean="0"/>
              <a:t>‹#›</a:t>
            </a:fld>
            <a:endParaRPr lang="en-US"/>
          </a:p>
        </p:txBody>
      </p:sp>
    </p:spTree>
    <p:extLst>
      <p:ext uri="{BB962C8B-B14F-4D97-AF65-F5344CB8AC3E}">
        <p14:creationId xmlns:p14="http://schemas.microsoft.com/office/powerpoint/2010/main" val="2373285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ADFA9BE-FD71-4C93-BDD6-308A2E84FC3E}" type="datetimeFigureOut">
              <a:rPr lang="en-US" smtClean="0"/>
              <a:t>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F0AF69-3675-4E52-B1D2-D07F601E8EB8}" type="slidenum">
              <a:rPr lang="en-US" smtClean="0"/>
              <a:t>‹#›</a:t>
            </a:fld>
            <a:endParaRPr lang="en-US"/>
          </a:p>
        </p:txBody>
      </p:sp>
    </p:spTree>
    <p:extLst>
      <p:ext uri="{BB962C8B-B14F-4D97-AF65-F5344CB8AC3E}">
        <p14:creationId xmlns:p14="http://schemas.microsoft.com/office/powerpoint/2010/main" val="3123901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DFA9BE-FD71-4C93-BDD6-308A2E84FC3E}" type="datetimeFigureOut">
              <a:rPr lang="en-US" smtClean="0"/>
              <a:t>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F0AF69-3675-4E52-B1D2-D07F601E8EB8}" type="slidenum">
              <a:rPr lang="en-US" smtClean="0"/>
              <a:t>‹#›</a:t>
            </a:fld>
            <a:endParaRPr lang="en-US"/>
          </a:p>
        </p:txBody>
      </p:sp>
    </p:spTree>
    <p:extLst>
      <p:ext uri="{BB962C8B-B14F-4D97-AF65-F5344CB8AC3E}">
        <p14:creationId xmlns:p14="http://schemas.microsoft.com/office/powerpoint/2010/main" val="2312447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DFA9BE-FD71-4C93-BDD6-308A2E84FC3E}" type="datetimeFigureOut">
              <a:rPr lang="en-US" smtClean="0"/>
              <a:t>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F0AF69-3675-4E52-B1D2-D07F601E8EB8}" type="slidenum">
              <a:rPr lang="en-US" smtClean="0"/>
              <a:t>‹#›</a:t>
            </a:fld>
            <a:endParaRPr lang="en-US"/>
          </a:p>
        </p:txBody>
      </p:sp>
    </p:spTree>
    <p:extLst>
      <p:ext uri="{BB962C8B-B14F-4D97-AF65-F5344CB8AC3E}">
        <p14:creationId xmlns:p14="http://schemas.microsoft.com/office/powerpoint/2010/main" val="1343244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DFA9BE-FD71-4C93-BDD6-308A2E84FC3E}" type="datetimeFigureOut">
              <a:rPr lang="en-US" smtClean="0"/>
              <a:t>2/5/2017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F0AF69-3675-4E52-B1D2-D07F601E8EB8}" type="slidenum">
              <a:rPr lang="en-US" smtClean="0"/>
              <a:t>‹#›</a:t>
            </a:fld>
            <a:endParaRPr lang="en-US"/>
          </a:p>
        </p:txBody>
      </p:sp>
    </p:spTree>
    <p:extLst>
      <p:ext uri="{BB962C8B-B14F-4D97-AF65-F5344CB8AC3E}">
        <p14:creationId xmlns:p14="http://schemas.microsoft.com/office/powerpoint/2010/main" val="1041125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Linear Models and Matrix Algebra III</a:t>
            </a:r>
          </a:p>
        </p:txBody>
      </p:sp>
      <p:sp>
        <p:nvSpPr>
          <p:cNvPr id="3" name="Subtitle 2"/>
          <p:cNvSpPr>
            <a:spLocks noGrp="1"/>
          </p:cNvSpPr>
          <p:nvPr>
            <p:ph type="subTitle" idx="1"/>
          </p:nvPr>
        </p:nvSpPr>
        <p:spPr/>
        <p:txBody>
          <a:bodyPr/>
          <a:lstStyle/>
          <a:p>
            <a:r>
              <a:rPr lang="en-US" dirty="0"/>
              <a:t>Pawin </a:t>
            </a:r>
            <a:r>
              <a:rPr lang="en-US" dirty="0" err="1"/>
              <a:t>Siriprapanukul</a:t>
            </a:r>
            <a:endParaRPr lang="en-US" dirty="0"/>
          </a:p>
          <a:p>
            <a:r>
              <a:rPr lang="en-US" dirty="0"/>
              <a:t>CW Ch.5</a:t>
            </a:r>
          </a:p>
          <a:p>
            <a:endParaRPr lang="en-US" dirty="0"/>
          </a:p>
        </p:txBody>
      </p:sp>
    </p:spTree>
    <p:extLst>
      <p:ext uri="{BB962C8B-B14F-4D97-AF65-F5344CB8AC3E}">
        <p14:creationId xmlns:p14="http://schemas.microsoft.com/office/powerpoint/2010/main" val="13790899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Outline</a:t>
            </a:r>
          </a:p>
        </p:txBody>
      </p:sp>
      <p:sp>
        <p:nvSpPr>
          <p:cNvPr id="3" name="Content Placeholder 2"/>
          <p:cNvSpPr>
            <a:spLocks noGrp="1"/>
          </p:cNvSpPr>
          <p:nvPr>
            <p:ph idx="1"/>
          </p:nvPr>
        </p:nvSpPr>
        <p:spPr/>
        <p:txBody>
          <a:bodyPr/>
          <a:lstStyle/>
          <a:p>
            <a:r>
              <a:rPr lang="en-US" dirty="0"/>
              <a:t>Conditions for </a:t>
            </a:r>
            <a:r>
              <a:rPr lang="en-US" dirty="0" err="1"/>
              <a:t>Nonsingularity</a:t>
            </a:r>
            <a:r>
              <a:rPr lang="en-US" dirty="0"/>
              <a:t> of a Matrix</a:t>
            </a:r>
          </a:p>
          <a:p>
            <a:r>
              <a:rPr lang="en-US" dirty="0"/>
              <a:t>Test of </a:t>
            </a:r>
            <a:r>
              <a:rPr lang="en-US" dirty="0" err="1"/>
              <a:t>Nonsingularity</a:t>
            </a:r>
            <a:r>
              <a:rPr lang="en-US" dirty="0"/>
              <a:t> by Use of Determinant</a:t>
            </a:r>
          </a:p>
          <a:p>
            <a:r>
              <a:rPr lang="en-US" dirty="0"/>
              <a:t>Basic Properties of Determinants</a:t>
            </a:r>
          </a:p>
          <a:p>
            <a:r>
              <a:rPr lang="en-US" dirty="0"/>
              <a:t>Finding the Inverse Matrix*</a:t>
            </a:r>
          </a:p>
          <a:p>
            <a:r>
              <a:rPr lang="en-US" dirty="0"/>
              <a:t>Cramer’s Rule*</a:t>
            </a:r>
          </a:p>
          <a:p>
            <a:r>
              <a:rPr lang="en-US" dirty="0"/>
              <a:t>Application to Market and National-Income Models*</a:t>
            </a:r>
          </a:p>
          <a:p>
            <a:r>
              <a:rPr lang="en-US" dirty="0"/>
              <a:t>Leontief Input-Output Models*</a:t>
            </a:r>
          </a:p>
        </p:txBody>
      </p:sp>
    </p:spTree>
    <p:extLst>
      <p:ext uri="{BB962C8B-B14F-4D97-AF65-F5344CB8AC3E}">
        <p14:creationId xmlns:p14="http://schemas.microsoft.com/office/powerpoint/2010/main" val="24371595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Necessary Vs Sufficient Conditions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lnSpcReduction="10000"/>
              </a:bodyPr>
              <a:lstStyle/>
              <a:p>
                <a:r>
                  <a:rPr lang="en-US" dirty="0"/>
                  <a:t>We can say that </a:t>
                </a:r>
                <a14:m>
                  <m:oMath xmlns:m="http://schemas.openxmlformats.org/officeDocument/2006/math">
                    <m:r>
                      <a:rPr lang="en-US" b="0" i="1" smtClean="0">
                        <a:latin typeface="Cambria Math" panose="02040503050406030204" pitchFamily="18" charset="0"/>
                      </a:rPr>
                      <m:t>𝑞</m:t>
                    </m:r>
                  </m:oMath>
                </a14:m>
                <a:r>
                  <a:rPr lang="en-US" dirty="0"/>
                  <a:t> is a </a:t>
                </a:r>
                <a:r>
                  <a:rPr lang="en-US" b="1" i="1" dirty="0"/>
                  <a:t>necessary condition</a:t>
                </a:r>
                <a:r>
                  <a:rPr lang="en-US" dirty="0"/>
                  <a:t> of </a:t>
                </a:r>
                <a14:m>
                  <m:oMath xmlns:m="http://schemas.openxmlformats.org/officeDocument/2006/math">
                    <m:r>
                      <a:rPr lang="en-US" b="0" i="1" smtClean="0">
                        <a:latin typeface="Cambria Math" panose="02040503050406030204" pitchFamily="18" charset="0"/>
                      </a:rPr>
                      <m:t>𝑝</m:t>
                    </m:r>
                  </m:oMath>
                </a14:m>
                <a:r>
                  <a:rPr lang="en-US" dirty="0"/>
                  <a:t>, if</a:t>
                </a:r>
              </a:p>
              <a:p>
                <a:pPr marL="0" indent="0">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𝑝</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𝑞</m:t>
                      </m:r>
                    </m:oMath>
                  </m:oMathPara>
                </a14:m>
                <a:endParaRPr lang="en-US" dirty="0"/>
              </a:p>
              <a:p>
                <a:pPr marL="225425" indent="0">
                  <a:buNone/>
                </a:pPr>
                <a:r>
                  <a:rPr lang="en-US" dirty="0"/>
                  <a:t>For example, if </a:t>
                </a:r>
                <a:r>
                  <a:rPr lang="en-US" u="sng" dirty="0"/>
                  <a:t>a person is a father</a:t>
                </a:r>
                <a:r>
                  <a:rPr lang="en-US" dirty="0"/>
                  <a:t>, </a:t>
                </a:r>
                <a:r>
                  <a:rPr lang="en-US" u="sng" dirty="0"/>
                  <a:t>he is male</a:t>
                </a:r>
                <a:r>
                  <a:rPr lang="en-US" dirty="0"/>
                  <a:t>. </a:t>
                </a:r>
              </a:p>
              <a:p>
                <a:pPr marL="225425" indent="0">
                  <a:buNone/>
                </a:pPr>
                <a:r>
                  <a:rPr lang="en-US" dirty="0"/>
                  <a:t>Here, </a:t>
                </a:r>
                <a14:m>
                  <m:oMath xmlns:m="http://schemas.openxmlformats.org/officeDocument/2006/math">
                    <m:r>
                      <a:rPr lang="en-US" b="0" i="1" smtClean="0">
                        <a:latin typeface="Cambria Math" panose="02040503050406030204" pitchFamily="18" charset="0"/>
                      </a:rPr>
                      <m:t>𝑝</m:t>
                    </m:r>
                  </m:oMath>
                </a14:m>
                <a:r>
                  <a:rPr lang="en-US" dirty="0"/>
                  <a:t> can be true only if when </a:t>
                </a:r>
                <a14:m>
                  <m:oMath xmlns:m="http://schemas.openxmlformats.org/officeDocument/2006/math">
                    <m:r>
                      <a:rPr lang="en-US" b="0" i="1" smtClean="0">
                        <a:latin typeface="Cambria Math" panose="02040503050406030204" pitchFamily="18" charset="0"/>
                        <a:ea typeface="Cambria Math" panose="02040503050406030204" pitchFamily="18" charset="0"/>
                      </a:rPr>
                      <m:t>𝑞</m:t>
                    </m:r>
                  </m:oMath>
                </a14:m>
                <a:r>
                  <a:rPr lang="en-US" dirty="0"/>
                  <a:t> is true. However, </a:t>
                </a:r>
                <a14:m>
                  <m:oMath xmlns:m="http://schemas.openxmlformats.org/officeDocument/2006/math">
                    <m:r>
                      <a:rPr lang="en-US" b="0" i="1" smtClean="0">
                        <a:latin typeface="Cambria Math" panose="02040503050406030204" pitchFamily="18" charset="0"/>
                      </a:rPr>
                      <m:t>𝑝</m:t>
                    </m:r>
                  </m:oMath>
                </a14:m>
                <a:r>
                  <a:rPr lang="en-US" dirty="0"/>
                  <a:t> can be false as well, if </a:t>
                </a:r>
                <a14:m>
                  <m:oMath xmlns:m="http://schemas.openxmlformats.org/officeDocument/2006/math">
                    <m:r>
                      <a:rPr lang="en-US" b="0" i="1" smtClean="0">
                        <a:latin typeface="Cambria Math" panose="02040503050406030204" pitchFamily="18" charset="0"/>
                        <a:ea typeface="Cambria Math" panose="02040503050406030204" pitchFamily="18" charset="0"/>
                      </a:rPr>
                      <m:t>𝑞</m:t>
                    </m:r>
                  </m:oMath>
                </a14:m>
                <a:r>
                  <a:rPr lang="en-US" dirty="0"/>
                  <a:t> is true.  </a:t>
                </a:r>
              </a:p>
              <a:p>
                <a:r>
                  <a:rPr lang="en-US" dirty="0"/>
                  <a:t>We can say that </a:t>
                </a:r>
                <a14:m>
                  <m:oMath xmlns:m="http://schemas.openxmlformats.org/officeDocument/2006/math">
                    <m:r>
                      <a:rPr lang="en-US" b="0" i="1" smtClean="0">
                        <a:latin typeface="Cambria Math" panose="02040503050406030204" pitchFamily="18" charset="0"/>
                      </a:rPr>
                      <m:t>𝑞</m:t>
                    </m:r>
                  </m:oMath>
                </a14:m>
                <a:r>
                  <a:rPr lang="en-US" dirty="0"/>
                  <a:t> is a </a:t>
                </a:r>
                <a:r>
                  <a:rPr lang="en-US" b="1" i="1" dirty="0"/>
                  <a:t>sufficient condition</a:t>
                </a:r>
                <a:r>
                  <a:rPr lang="en-US" dirty="0"/>
                  <a:t> of </a:t>
                </a:r>
                <a14:m>
                  <m:oMath xmlns:m="http://schemas.openxmlformats.org/officeDocument/2006/math">
                    <m:r>
                      <a:rPr lang="en-US" b="0" i="1" smtClean="0">
                        <a:latin typeface="Cambria Math" panose="02040503050406030204" pitchFamily="18" charset="0"/>
                      </a:rPr>
                      <m:t>𝑝</m:t>
                    </m:r>
                  </m:oMath>
                </a14:m>
                <a:r>
                  <a:rPr lang="en-US" dirty="0"/>
                  <a:t>, if</a:t>
                </a:r>
              </a:p>
              <a:p>
                <a:pPr marL="0" indent="0">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𝑝</m:t>
                      </m:r>
                      <m:r>
                        <a:rPr lang="en-US" i="1">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𝑞</m:t>
                      </m:r>
                    </m:oMath>
                  </m:oMathPara>
                </a14:m>
                <a:endParaRPr lang="en-US" dirty="0"/>
              </a:p>
              <a:p>
                <a:pPr marL="225425" indent="0">
                  <a:buNone/>
                </a:pPr>
                <a:r>
                  <a:rPr lang="en-US" dirty="0"/>
                  <a:t>For example, </a:t>
                </a:r>
                <a:r>
                  <a:rPr lang="en-US" u="sng" dirty="0"/>
                  <a:t>one can get to Europe</a:t>
                </a:r>
                <a:r>
                  <a:rPr lang="en-US" dirty="0"/>
                  <a:t>, if </a:t>
                </a:r>
                <a:r>
                  <a:rPr lang="en-US" u="sng" dirty="0"/>
                  <a:t>one takes a plane to Europe</a:t>
                </a:r>
                <a:r>
                  <a:rPr lang="en-US" dirty="0"/>
                  <a:t>. </a:t>
                </a:r>
              </a:p>
              <a:p>
                <a:pPr marL="225425" indent="0">
                  <a:buNone/>
                </a:pPr>
                <a:r>
                  <a:rPr lang="en-US" dirty="0"/>
                  <a:t>Here, if </a:t>
                </a:r>
                <a14:m>
                  <m:oMath xmlns:m="http://schemas.openxmlformats.org/officeDocument/2006/math">
                    <m:r>
                      <a:rPr lang="en-US" b="0" i="1" smtClean="0">
                        <a:latin typeface="Cambria Math" panose="02040503050406030204" pitchFamily="18" charset="0"/>
                      </a:rPr>
                      <m:t>𝑞</m:t>
                    </m:r>
                  </m:oMath>
                </a14:m>
                <a:r>
                  <a:rPr lang="en-US" dirty="0"/>
                  <a:t> is true, </a:t>
                </a:r>
                <a14:m>
                  <m:oMath xmlns:m="http://schemas.openxmlformats.org/officeDocument/2006/math">
                    <m:r>
                      <a:rPr lang="en-US" b="0" i="1" smtClean="0">
                        <a:latin typeface="Cambria Math" panose="02040503050406030204" pitchFamily="18" charset="0"/>
                      </a:rPr>
                      <m:t>𝑝</m:t>
                    </m:r>
                  </m:oMath>
                </a14:m>
                <a:r>
                  <a:rPr lang="en-US" dirty="0"/>
                  <a:t> must be true. However, </a:t>
                </a:r>
                <a14:m>
                  <m:oMath xmlns:m="http://schemas.openxmlformats.org/officeDocument/2006/math">
                    <m:r>
                      <a:rPr lang="en-US" b="0" i="1" smtClean="0">
                        <a:latin typeface="Cambria Math" panose="02040503050406030204" pitchFamily="18" charset="0"/>
                      </a:rPr>
                      <m:t>𝑞</m:t>
                    </m:r>
                  </m:oMath>
                </a14:m>
                <a:r>
                  <a:rPr lang="en-US" dirty="0"/>
                  <a:t> can be false, when </a:t>
                </a:r>
                <a14:m>
                  <m:oMath xmlns:m="http://schemas.openxmlformats.org/officeDocument/2006/math">
                    <m:r>
                      <a:rPr lang="en-US" b="0" i="1" smtClean="0">
                        <a:latin typeface="Cambria Math" panose="02040503050406030204" pitchFamily="18" charset="0"/>
                        <a:ea typeface="Cambria Math" panose="02040503050406030204" pitchFamily="18" charset="0"/>
                      </a:rPr>
                      <m:t>𝑝</m:t>
                    </m:r>
                  </m:oMath>
                </a14:m>
                <a:r>
                  <a:rPr lang="en-US" dirty="0"/>
                  <a:t> is true.</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3081" b="-1261"/>
                </a:stretch>
              </a:blipFill>
            </p:spPr>
            <p:txBody>
              <a:bodyPr/>
              <a:lstStyle/>
              <a:p>
                <a:r>
                  <a:rPr lang="en-US">
                    <a:noFill/>
                  </a:rPr>
                  <a:t> </a:t>
                </a:r>
              </a:p>
            </p:txBody>
          </p:sp>
        </mc:Fallback>
      </mc:AlternateContent>
    </p:spTree>
    <p:extLst>
      <p:ext uri="{BB962C8B-B14F-4D97-AF65-F5344CB8AC3E}">
        <p14:creationId xmlns:p14="http://schemas.microsoft.com/office/powerpoint/2010/main" val="31278808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Necessary Vs Sufficient Conditions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a:t>If </a:t>
                </a:r>
                <a14:m>
                  <m:oMath xmlns:m="http://schemas.openxmlformats.org/officeDocument/2006/math">
                    <m:r>
                      <a:rPr lang="en-US" b="0" i="1" smtClean="0">
                        <a:latin typeface="Cambria Math" panose="02040503050406030204" pitchFamily="18" charset="0"/>
                      </a:rPr>
                      <m:t>𝑞</m:t>
                    </m:r>
                  </m:oMath>
                </a14:m>
                <a:r>
                  <a:rPr lang="en-US" dirty="0"/>
                  <a:t> is both necessary and sufficient for </a:t>
                </a:r>
                <a14:m>
                  <m:oMath xmlns:m="http://schemas.openxmlformats.org/officeDocument/2006/math">
                    <m:r>
                      <a:rPr lang="en-US" b="0" i="1" smtClean="0">
                        <a:latin typeface="Cambria Math" panose="02040503050406030204" pitchFamily="18" charset="0"/>
                      </a:rPr>
                      <m:t>𝑝</m:t>
                    </m:r>
                  </m:oMath>
                </a14:m>
                <a:r>
                  <a:rPr lang="en-US" dirty="0"/>
                  <a:t>, we can write</a:t>
                </a:r>
              </a:p>
              <a:p>
                <a:pPr marL="0" indent="0">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𝑝</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rPr>
                        <m:t>𝑞</m:t>
                      </m:r>
                    </m:oMath>
                  </m:oMathPara>
                </a14:m>
                <a:endParaRPr lang="en-US" dirty="0"/>
              </a:p>
              <a:p>
                <a:pPr marL="225425" indent="0">
                  <a:buNone/>
                </a:pPr>
                <a:r>
                  <a:rPr lang="en-US" dirty="0"/>
                  <a:t>(read </a:t>
                </a:r>
                <a14:m>
                  <m:oMath xmlns:m="http://schemas.openxmlformats.org/officeDocument/2006/math">
                    <m:r>
                      <a:rPr lang="en-US" b="0" i="1" smtClean="0">
                        <a:latin typeface="Cambria Math" panose="02040503050406030204" pitchFamily="18" charset="0"/>
                      </a:rPr>
                      <m:t>𝑝</m:t>
                    </m:r>
                  </m:oMath>
                </a14:m>
                <a:r>
                  <a:rPr lang="en-US" dirty="0"/>
                  <a:t> </a:t>
                </a:r>
                <a:r>
                  <a:rPr lang="en-US" b="1" i="1" dirty="0"/>
                  <a:t>if and only if</a:t>
                </a:r>
                <a:r>
                  <a:rPr lang="en-US" dirty="0"/>
                  <a:t> </a:t>
                </a:r>
                <a14:m>
                  <m:oMath xmlns:m="http://schemas.openxmlformats.org/officeDocument/2006/math">
                    <m:r>
                      <a:rPr lang="en-US" b="0" i="1" smtClean="0">
                        <a:latin typeface="Cambria Math" panose="02040503050406030204" pitchFamily="18" charset="0"/>
                      </a:rPr>
                      <m:t>𝑞</m:t>
                    </m:r>
                  </m:oMath>
                </a14:m>
                <a:r>
                  <a:rPr lang="en-US" dirty="0"/>
                  <a:t>)</a:t>
                </a:r>
              </a:p>
              <a:p>
                <a:pPr marL="225425" indent="0">
                  <a:buNone/>
                </a:pPr>
                <a:r>
                  <a:rPr lang="en-US" dirty="0"/>
                  <a:t>For example, </a:t>
                </a:r>
                <a:r>
                  <a:rPr lang="en-US" u="sng" dirty="0"/>
                  <a:t>there are less than 30 days in the month</a:t>
                </a:r>
                <a:r>
                  <a:rPr lang="en-US" dirty="0"/>
                  <a:t> if and only if </a:t>
                </a:r>
                <a:r>
                  <a:rPr lang="en-US" u="sng" dirty="0"/>
                  <a:t>it is the month of February</a:t>
                </a:r>
                <a:r>
                  <a:rPr lang="en-US" dirty="0"/>
                  <a:t>. </a:t>
                </a:r>
              </a:p>
              <a:p>
                <a:r>
                  <a:rPr lang="en-US" dirty="0"/>
                  <a:t>Necessary and sufficient conditions are important as screening devices. </a:t>
                </a:r>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2241"/>
                </a:stretch>
              </a:blipFill>
            </p:spPr>
            <p:txBody>
              <a:bodyPr/>
              <a:lstStyle/>
              <a:p>
                <a:r>
                  <a:rPr lang="en-US">
                    <a:noFill/>
                  </a:rPr>
                  <a:t> </a:t>
                </a:r>
              </a:p>
            </p:txBody>
          </p:sp>
        </mc:Fallback>
      </mc:AlternateContent>
    </p:spTree>
    <p:extLst>
      <p:ext uri="{BB962C8B-B14F-4D97-AF65-F5344CB8AC3E}">
        <p14:creationId xmlns:p14="http://schemas.microsoft.com/office/powerpoint/2010/main" val="3679535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Conditions for </a:t>
            </a:r>
            <a:r>
              <a:rPr lang="en-US" dirty="0" err="1"/>
              <a:t>Nonsingularity</a:t>
            </a:r>
            <a:endParaRPr lang="en-US" dirty="0"/>
          </a:p>
        </p:txBody>
      </p:sp>
      <p:sp>
        <p:nvSpPr>
          <p:cNvPr id="3" name="Content Placeholder 2"/>
          <p:cNvSpPr>
            <a:spLocks noGrp="1"/>
          </p:cNvSpPr>
          <p:nvPr>
            <p:ph idx="1"/>
          </p:nvPr>
        </p:nvSpPr>
        <p:spPr/>
        <p:txBody>
          <a:bodyPr>
            <a:normAutofit/>
          </a:bodyPr>
          <a:lstStyle/>
          <a:p>
            <a:pPr>
              <a:lnSpc>
                <a:spcPct val="120000"/>
              </a:lnSpc>
            </a:pPr>
            <a:r>
              <a:rPr lang="en-US" dirty="0"/>
              <a:t>The </a:t>
            </a:r>
            <a:r>
              <a:rPr lang="en-US" i="1" dirty="0" err="1"/>
              <a:t>squareness</a:t>
            </a:r>
            <a:r>
              <a:rPr lang="en-US" i="1" dirty="0"/>
              <a:t> condition</a:t>
            </a:r>
            <a:r>
              <a:rPr lang="en-US" dirty="0"/>
              <a:t> (the matrix must be square matrix) is a necessary condition for </a:t>
            </a:r>
            <a:r>
              <a:rPr lang="en-US" dirty="0" err="1"/>
              <a:t>nonsingularity</a:t>
            </a:r>
            <a:r>
              <a:rPr lang="en-US" dirty="0"/>
              <a:t>. </a:t>
            </a:r>
          </a:p>
          <a:p>
            <a:pPr>
              <a:lnSpc>
                <a:spcPct val="120000"/>
              </a:lnSpc>
            </a:pPr>
            <a:r>
              <a:rPr lang="en-US" dirty="0"/>
              <a:t>A sufficient condition for the </a:t>
            </a:r>
            <a:r>
              <a:rPr lang="en-US" dirty="0" err="1"/>
              <a:t>nonsingularity</a:t>
            </a:r>
            <a:r>
              <a:rPr lang="en-US" dirty="0"/>
              <a:t> of a matrix is that its </a:t>
            </a:r>
            <a:r>
              <a:rPr lang="en-US" i="1" dirty="0"/>
              <a:t>rows be linearly independent</a:t>
            </a:r>
            <a:r>
              <a:rPr lang="en-US" dirty="0"/>
              <a:t>. </a:t>
            </a:r>
          </a:p>
          <a:p>
            <a:pPr>
              <a:lnSpc>
                <a:spcPct val="120000"/>
              </a:lnSpc>
            </a:pPr>
            <a:r>
              <a:rPr lang="en-US" dirty="0"/>
              <a:t>When the dual conditions are satisfied together, they constitute the </a:t>
            </a:r>
            <a:r>
              <a:rPr lang="en-US" i="1" dirty="0"/>
              <a:t>necessary-and-sufficient condition</a:t>
            </a:r>
            <a:r>
              <a:rPr lang="en-US" dirty="0"/>
              <a:t> for </a:t>
            </a:r>
            <a:r>
              <a:rPr lang="en-US" dirty="0" err="1"/>
              <a:t>nonsingularity</a:t>
            </a:r>
            <a:r>
              <a:rPr lang="en-US" dirty="0"/>
              <a:t>. </a:t>
            </a:r>
          </a:p>
          <a:p>
            <a:pPr>
              <a:lnSpc>
                <a:spcPct val="120000"/>
              </a:lnSpc>
            </a:pPr>
            <a:endParaRPr lang="en-US" dirty="0"/>
          </a:p>
        </p:txBody>
      </p:sp>
    </p:spTree>
    <p:extLst>
      <p:ext uri="{BB962C8B-B14F-4D97-AF65-F5344CB8AC3E}">
        <p14:creationId xmlns:p14="http://schemas.microsoft.com/office/powerpoint/2010/main" val="3016373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Conditions for </a:t>
            </a:r>
            <a:r>
              <a:rPr lang="en-US" dirty="0" err="1"/>
              <a:t>Nonsingularity</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77500" lnSpcReduction="20000"/>
              </a:bodyPr>
              <a:lstStyle/>
              <a:p>
                <a:pPr>
                  <a:lnSpc>
                    <a:spcPct val="120000"/>
                  </a:lnSpc>
                </a:pPr>
                <a:r>
                  <a:rPr lang="en-US" dirty="0"/>
                  <a:t>Let </a:t>
                </a:r>
              </a:p>
              <a:p>
                <a:pPr marL="0" indent="0" algn="ctr">
                  <a:lnSpc>
                    <a:spcPct val="120000"/>
                  </a:lnSpc>
                  <a:buNone/>
                </a:pPr>
                <a14:m>
                  <m:oMath xmlns:m="http://schemas.openxmlformats.org/officeDocument/2006/math">
                    <m:r>
                      <a:rPr lang="en-US" b="0" i="1" smtClean="0">
                        <a:latin typeface="Cambria Math" panose="02040503050406030204" pitchFamily="18" charset="0"/>
                      </a:rPr>
                      <m:t>𝐴</m:t>
                    </m:r>
                    <m:r>
                      <a:rPr lang="en-US" b="0" i="1" smtClean="0">
                        <a:latin typeface="Cambria Math" panose="02040503050406030204" pitchFamily="18" charset="0"/>
                      </a:rPr>
                      <m:t>=</m:t>
                    </m:r>
                    <m:d>
                      <m:dPr>
                        <m:begChr m:val="["/>
                        <m:endChr m:val="]"/>
                        <m:ctrlPr>
                          <a:rPr lang="en-US" b="0" i="1" smtClean="0">
                            <a:latin typeface="Cambria Math" panose="02040503050406030204" pitchFamily="18" charset="0"/>
                          </a:rPr>
                        </m:ctrlPr>
                      </m:dPr>
                      <m:e>
                        <m:m>
                          <m:mPr>
                            <m:mcs>
                              <m:mc>
                                <m:mcPr>
                                  <m:count m:val="3"/>
                                  <m:mcJc m:val="center"/>
                                </m:mcPr>
                              </m:mc>
                            </m:mcs>
                            <m:ctrlPr>
                              <a:rPr lang="en-US" b="0" i="1" smtClean="0">
                                <a:latin typeface="Cambria Math" panose="02040503050406030204" pitchFamily="18" charset="0"/>
                              </a:rPr>
                            </m:ctrlPr>
                          </m:mPr>
                          <m:mr>
                            <m:e>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11</m:t>
                                  </m:r>
                                </m:sub>
                              </m:sSub>
                            </m:e>
                            <m:e>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12</m:t>
                                  </m:r>
                                </m:sub>
                              </m:sSub>
                            </m:e>
                            <m:e>
                              <m:m>
                                <m:mPr>
                                  <m:mcs>
                                    <m:mc>
                                      <m:mcPr>
                                        <m:count m:val="2"/>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m:t>
                                    </m:r>
                                  </m:e>
                                  <m:e>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1</m:t>
                                        </m:r>
                                        <m:r>
                                          <a:rPr lang="en-US" b="0" i="1" smtClean="0">
                                            <a:latin typeface="Cambria Math" panose="02040503050406030204" pitchFamily="18" charset="0"/>
                                          </a:rPr>
                                          <m:t>𝑛</m:t>
                                        </m:r>
                                      </m:sub>
                                    </m:sSub>
                                  </m:e>
                                </m:mr>
                              </m:m>
                            </m:e>
                          </m:mr>
                          <m:mr>
                            <m:e>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21</m:t>
                                  </m:r>
                                </m:sub>
                              </m:sSub>
                            </m:e>
                            <m:e>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22</m:t>
                                  </m:r>
                                </m:sub>
                              </m:sSub>
                            </m:e>
                            <m:e>
                              <m:m>
                                <m:mPr>
                                  <m:mcs>
                                    <m:mc>
                                      <m:mcPr>
                                        <m:count m:val="2"/>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m:t>
                                    </m:r>
                                  </m:e>
                                  <m:e>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2</m:t>
                                        </m:r>
                                        <m:r>
                                          <a:rPr lang="en-US" b="0" i="1" smtClean="0">
                                            <a:latin typeface="Cambria Math" panose="02040503050406030204" pitchFamily="18" charset="0"/>
                                          </a:rPr>
                                          <m:t>𝑛</m:t>
                                        </m:r>
                                      </m:sub>
                                    </m:sSub>
                                  </m:e>
                                </m:mr>
                              </m:m>
                            </m:e>
                          </m:mr>
                          <m:mr>
                            <m:e>
                              <m:m>
                                <m:mPr>
                                  <m:mcs>
                                    <m:mc>
                                      <m:mcPr>
                                        <m:count m:val="1"/>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m:t>
                                    </m:r>
                                  </m:e>
                                </m:mr>
                                <m:mr>
                                  <m:e>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𝑛</m:t>
                                        </m:r>
                                        <m:r>
                                          <a:rPr lang="en-US" b="0" i="1" smtClean="0">
                                            <a:latin typeface="Cambria Math" panose="02040503050406030204" pitchFamily="18" charset="0"/>
                                          </a:rPr>
                                          <m:t>1</m:t>
                                        </m:r>
                                      </m:sub>
                                    </m:sSub>
                                  </m:e>
                                </m:mr>
                              </m:m>
                            </m:e>
                            <m:e>
                              <m:m>
                                <m:mPr>
                                  <m:mcs>
                                    <m:mc>
                                      <m:mcPr>
                                        <m:count m:val="1"/>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m:t>
                                    </m:r>
                                  </m:e>
                                </m:mr>
                                <m:mr>
                                  <m:e>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𝑛</m:t>
                                        </m:r>
                                        <m:r>
                                          <a:rPr lang="en-US" b="0" i="1" smtClean="0">
                                            <a:latin typeface="Cambria Math" panose="02040503050406030204" pitchFamily="18" charset="0"/>
                                          </a:rPr>
                                          <m:t>2</m:t>
                                        </m:r>
                                      </m:sub>
                                    </m:sSub>
                                  </m:e>
                                </m:mr>
                              </m:m>
                            </m:e>
                            <m:e>
                              <m:m>
                                <m:mPr>
                                  <m:mcs>
                                    <m:mc>
                                      <m:mcPr>
                                        <m:count m:val="2"/>
                                        <m:mcJc m:val="center"/>
                                      </m:mcPr>
                                    </m:mc>
                                  </m:mcs>
                                  <m:ctrlPr>
                                    <a:rPr lang="en-US" b="0" i="1" smtClean="0">
                                      <a:latin typeface="Cambria Math" panose="02040503050406030204" pitchFamily="18" charset="0"/>
                                    </a:rPr>
                                  </m:ctrlPr>
                                </m:mPr>
                                <m:mr>
                                  <m:e>
                                    <m:m>
                                      <m:mPr>
                                        <m:mcs>
                                          <m:mc>
                                            <m:mcPr>
                                              <m:count m:val="1"/>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m:t>
                                          </m:r>
                                        </m:e>
                                      </m:mr>
                                      <m:mr>
                                        <m:e>
                                          <m:r>
                                            <a:rPr lang="en-US" b="0" i="1" smtClean="0">
                                              <a:latin typeface="Cambria Math" panose="02040503050406030204" pitchFamily="18" charset="0"/>
                                            </a:rPr>
                                            <m:t>…</m:t>
                                          </m:r>
                                        </m:e>
                                      </m:mr>
                                    </m:m>
                                  </m:e>
                                  <m:e>
                                    <m:m>
                                      <m:mPr>
                                        <m:mcs>
                                          <m:mc>
                                            <m:mcPr>
                                              <m:count m:val="1"/>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m:t>
                                          </m:r>
                                        </m:e>
                                      </m:mr>
                                      <m:mr>
                                        <m:e>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𝑛𝑛</m:t>
                                              </m:r>
                                            </m:sub>
                                          </m:sSub>
                                        </m:e>
                                      </m:mr>
                                    </m:m>
                                  </m:e>
                                </m:mr>
                              </m:m>
                            </m:e>
                          </m:mr>
                        </m:m>
                      </m:e>
                    </m:d>
                    <m:r>
                      <a:rPr lang="en-US" b="0" i="1" smtClean="0">
                        <a:latin typeface="Cambria Math" panose="02040503050406030204" pitchFamily="18" charset="0"/>
                      </a:rPr>
                      <m:t>=</m:t>
                    </m:r>
                    <m:d>
                      <m:dPr>
                        <m:begChr m:val="["/>
                        <m:endChr m:val="]"/>
                        <m:ctrlPr>
                          <a:rPr lang="en-US" b="0" i="1" smtClean="0">
                            <a:latin typeface="Cambria Math" panose="02040503050406030204" pitchFamily="18" charset="0"/>
                          </a:rPr>
                        </m:ctrlPr>
                      </m:dPr>
                      <m:e>
                        <m:m>
                          <m:mPr>
                            <m:mcs>
                              <m:mc>
                                <m:mcPr>
                                  <m:count m:val="1"/>
                                  <m:mcJc m:val="center"/>
                                </m:mcPr>
                              </m:mc>
                            </m:mcs>
                            <m:ctrlPr>
                              <a:rPr lang="en-US" b="0" i="1" smtClean="0">
                                <a:latin typeface="Cambria Math" panose="02040503050406030204" pitchFamily="18" charset="0"/>
                              </a:rPr>
                            </m:ctrlPr>
                          </m:mPr>
                          <m:mr>
                            <m:e>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𝑣</m:t>
                                  </m:r>
                                </m:e>
                                <m:sub>
                                  <m:r>
                                    <a:rPr lang="en-US" b="0" i="1" smtClean="0">
                                      <a:latin typeface="Cambria Math" panose="02040503050406030204" pitchFamily="18" charset="0"/>
                                    </a:rPr>
                                    <m:t>1</m:t>
                                  </m:r>
                                </m:sub>
                                <m:sup>
                                  <m:r>
                                    <a:rPr lang="en-US" b="0" i="1" smtClean="0">
                                      <a:latin typeface="Cambria Math" panose="02040503050406030204" pitchFamily="18" charset="0"/>
                                    </a:rPr>
                                    <m:t>′</m:t>
                                  </m:r>
                                </m:sup>
                              </m:sSubSup>
                            </m:e>
                          </m:mr>
                          <m:mr>
                            <m:e>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𝑣</m:t>
                                  </m:r>
                                </m:e>
                                <m:sub>
                                  <m:r>
                                    <a:rPr lang="en-US" b="0" i="1" smtClean="0">
                                      <a:latin typeface="Cambria Math" panose="02040503050406030204" pitchFamily="18" charset="0"/>
                                    </a:rPr>
                                    <m:t>2</m:t>
                                  </m:r>
                                </m:sub>
                                <m:sup>
                                  <m:r>
                                    <a:rPr lang="en-US" b="0" i="1" smtClean="0">
                                      <a:latin typeface="Cambria Math" panose="02040503050406030204" pitchFamily="18" charset="0"/>
                                    </a:rPr>
                                    <m:t>′</m:t>
                                  </m:r>
                                </m:sup>
                              </m:sSubSup>
                            </m:e>
                          </m:mr>
                          <m:mr>
                            <m:e>
                              <m:m>
                                <m:mPr>
                                  <m:mcs>
                                    <m:mc>
                                      <m:mcPr>
                                        <m:count m:val="1"/>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m:t>
                                    </m:r>
                                  </m:e>
                                </m:mr>
                                <m:mr>
                                  <m:e>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𝑣</m:t>
                                        </m:r>
                                      </m:e>
                                      <m:sub>
                                        <m:r>
                                          <a:rPr lang="en-US" b="0" i="1" smtClean="0">
                                            <a:latin typeface="Cambria Math" panose="02040503050406030204" pitchFamily="18" charset="0"/>
                                          </a:rPr>
                                          <m:t>𝑛</m:t>
                                        </m:r>
                                      </m:sub>
                                      <m:sup>
                                        <m:r>
                                          <a:rPr lang="en-US" b="0" i="1" smtClean="0">
                                            <a:latin typeface="Cambria Math" panose="02040503050406030204" pitchFamily="18" charset="0"/>
                                          </a:rPr>
                                          <m:t>′</m:t>
                                        </m:r>
                                      </m:sup>
                                    </m:sSubSup>
                                  </m:e>
                                </m:mr>
                              </m:m>
                            </m:e>
                          </m:mr>
                        </m:m>
                      </m:e>
                    </m:d>
                  </m:oMath>
                </a14:m>
                <a:r>
                  <a:rPr lang="en-US" dirty="0"/>
                  <a:t>  </a:t>
                </a:r>
              </a:p>
              <a:p>
                <a:pPr marL="225425" indent="0">
                  <a:lnSpc>
                    <a:spcPct val="120000"/>
                  </a:lnSpc>
                  <a:buNone/>
                </a:pPr>
                <a:r>
                  <a:rPr lang="en-US" dirty="0"/>
                  <a:t>where </a:t>
                </a:r>
                <a14:m>
                  <m:oMath xmlns:m="http://schemas.openxmlformats.org/officeDocument/2006/math">
                    <m:sSubSup>
                      <m:sSubSupPr>
                        <m:ctrlPr>
                          <a:rPr lang="en-US" b="0" i="1" smtClean="0">
                            <a:latin typeface="Cambria Math" panose="02040503050406030204" pitchFamily="18" charset="0"/>
                          </a:rPr>
                        </m:ctrlPr>
                      </m:sSubSupPr>
                      <m:e>
                        <m:r>
                          <a:rPr lang="en-US" b="0" i="1" smtClean="0">
                            <a:latin typeface="Cambria Math" panose="02040503050406030204" pitchFamily="18" charset="0"/>
                          </a:rPr>
                          <m:t>𝑣</m:t>
                        </m:r>
                      </m:e>
                      <m:sub>
                        <m:r>
                          <a:rPr lang="en-US" b="0" i="1" smtClean="0">
                            <a:latin typeface="Cambria Math" panose="02040503050406030204" pitchFamily="18" charset="0"/>
                          </a:rPr>
                          <m:t>𝑖</m:t>
                        </m:r>
                      </m:sub>
                      <m:sup>
                        <m:r>
                          <a:rPr lang="en-US" b="0" i="1" smtClean="0">
                            <a:latin typeface="Cambria Math" panose="02040503050406030204" pitchFamily="18" charset="0"/>
                          </a:rPr>
                          <m:t>′</m:t>
                        </m:r>
                      </m:sup>
                    </m:sSubSup>
                    <m:r>
                      <a:rPr lang="en-US" b="0" i="1" smtClean="0">
                        <a:latin typeface="Cambria Math" panose="02040503050406030204" pitchFamily="18" charset="0"/>
                      </a:rPr>
                      <m:t>=</m:t>
                    </m:r>
                    <m:d>
                      <m:dPr>
                        <m:begChr m:val="["/>
                        <m:endChr m:val="]"/>
                        <m:ctrlPr>
                          <a:rPr lang="en-US" b="0" i="1" smtClean="0">
                            <a:latin typeface="Cambria Math" panose="02040503050406030204" pitchFamily="18" charset="0"/>
                          </a:rPr>
                        </m:ctrlPr>
                      </m:dPr>
                      <m:e>
                        <m:m>
                          <m:mPr>
                            <m:mcs>
                              <m:mc>
                                <m:mcPr>
                                  <m:count m:val="3"/>
                                  <m:mcJc m:val="center"/>
                                </m:mcPr>
                              </m:mc>
                            </m:mcs>
                            <m:ctrlPr>
                              <a:rPr lang="en-US" b="0" i="1" smtClean="0">
                                <a:latin typeface="Cambria Math" panose="02040503050406030204" pitchFamily="18" charset="0"/>
                              </a:rPr>
                            </m:ctrlPr>
                          </m:mPr>
                          <m:mr>
                            <m:e>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𝑖</m:t>
                                  </m:r>
                                  <m:r>
                                    <a:rPr lang="en-US" b="0" i="1" smtClean="0">
                                      <a:latin typeface="Cambria Math" panose="02040503050406030204" pitchFamily="18" charset="0"/>
                                    </a:rPr>
                                    <m:t>1</m:t>
                                  </m:r>
                                </m:sub>
                              </m:sSub>
                            </m:e>
                            <m:e>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𝑖</m:t>
                                  </m:r>
                                  <m:r>
                                    <a:rPr lang="en-US" b="0" i="1" smtClean="0">
                                      <a:latin typeface="Cambria Math" panose="02040503050406030204" pitchFamily="18" charset="0"/>
                                    </a:rPr>
                                    <m:t>2</m:t>
                                  </m:r>
                                </m:sub>
                              </m:sSub>
                            </m:e>
                            <m:e>
                              <m:m>
                                <m:mPr>
                                  <m:mcs>
                                    <m:mc>
                                      <m:mcPr>
                                        <m:count m:val="2"/>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m:t>
                                    </m:r>
                                  </m:e>
                                  <m:e>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𝑖𝑛</m:t>
                                        </m:r>
                                      </m:sub>
                                    </m:sSub>
                                  </m:e>
                                </m:mr>
                              </m:m>
                            </m:e>
                          </m:mr>
                        </m:m>
                      </m:e>
                    </m:d>
                    <m:r>
                      <a:rPr lang="en-US" b="0" i="1" smtClean="0">
                        <a:latin typeface="Cambria Math" panose="02040503050406030204" pitchFamily="18" charset="0"/>
                      </a:rPr>
                      <m:t>, </m:t>
                    </m:r>
                    <m:r>
                      <a:rPr lang="en-US" b="0" i="1" smtClean="0">
                        <a:latin typeface="Cambria Math" panose="02040503050406030204" pitchFamily="18" charset="0"/>
                      </a:rPr>
                      <m:t>𝑖</m:t>
                    </m:r>
                    <m:r>
                      <a:rPr lang="en-US" b="0" i="1" smtClean="0">
                        <a:latin typeface="Cambria Math" panose="02040503050406030204" pitchFamily="18" charset="0"/>
                      </a:rPr>
                      <m:t>=</m:t>
                    </m:r>
                    <m:r>
                      <a:rPr lang="en-US" b="0" i="1" smtClean="0">
                        <a:latin typeface="Cambria Math" panose="02040503050406030204" pitchFamily="18" charset="0"/>
                      </a:rPr>
                      <m:t>1</m:t>
                    </m:r>
                    <m:r>
                      <a:rPr lang="en-US" b="0" i="1" smtClean="0">
                        <a:latin typeface="Cambria Math" panose="02040503050406030204" pitchFamily="18" charset="0"/>
                      </a:rPr>
                      <m:t>,</m:t>
                    </m:r>
                    <m:r>
                      <a:rPr lang="en-US" b="0" i="1" smtClean="0">
                        <a:latin typeface="Cambria Math" panose="02040503050406030204" pitchFamily="18" charset="0"/>
                      </a:rPr>
                      <m:t>2</m:t>
                    </m:r>
                    <m:r>
                      <a:rPr lang="en-US" b="0" i="1" smtClean="0">
                        <a:latin typeface="Cambria Math" panose="02040503050406030204" pitchFamily="18" charset="0"/>
                      </a:rPr>
                      <m:t>,…,</m:t>
                    </m:r>
                    <m:r>
                      <a:rPr lang="en-US" b="0" i="1" smtClean="0">
                        <a:latin typeface="Cambria Math" panose="02040503050406030204" pitchFamily="18" charset="0"/>
                      </a:rPr>
                      <m:t>𝑛</m:t>
                    </m:r>
                  </m:oMath>
                </a14:m>
                <a:r>
                  <a:rPr lang="en-US" dirty="0"/>
                  <a:t>. It is required that the only set of scalars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𝑘</m:t>
                        </m:r>
                      </m:e>
                      <m:sub>
                        <m:r>
                          <a:rPr lang="en-US" b="0" i="1" smtClean="0">
                            <a:latin typeface="Cambria Math" panose="02040503050406030204" pitchFamily="18" charset="0"/>
                          </a:rPr>
                          <m:t>𝑖</m:t>
                        </m:r>
                      </m:sub>
                    </m:sSub>
                  </m:oMath>
                </a14:m>
                <a:r>
                  <a:rPr lang="en-US" dirty="0"/>
                  <a:t> which can satisfy the equation</a:t>
                </a:r>
              </a:p>
              <a:p>
                <a:pPr marL="225425" indent="0">
                  <a:lnSpc>
                    <a:spcPct val="120000"/>
                  </a:lnSpc>
                  <a:buNone/>
                </a:pPr>
                <a14:m>
                  <m:oMathPara xmlns:m="http://schemas.openxmlformats.org/officeDocument/2006/math">
                    <m:oMathParaPr>
                      <m:jc m:val="centerGroup"/>
                    </m:oMathParaPr>
                    <m:oMath xmlns:m="http://schemas.openxmlformats.org/officeDocument/2006/math">
                      <m:nary>
                        <m:naryPr>
                          <m:chr m:val="∑"/>
                          <m:ctrlPr>
                            <a:rPr lang="en-US" i="1" smtClean="0">
                              <a:latin typeface="Cambria Math" panose="02040503050406030204" pitchFamily="18" charset="0"/>
                            </a:rPr>
                          </m:ctrlPr>
                        </m:naryPr>
                        <m:sub>
                          <m:r>
                            <m:rPr>
                              <m:brk m:alnAt="23"/>
                            </m:rPr>
                            <a:rPr lang="en-US" b="0" i="1" smtClean="0">
                              <a:latin typeface="Cambria Math" panose="02040503050406030204" pitchFamily="18" charset="0"/>
                            </a:rPr>
                            <m:t>𝑖</m:t>
                          </m:r>
                          <m:r>
                            <a:rPr lang="en-US" b="0" i="1" smtClean="0">
                              <a:latin typeface="Cambria Math" panose="02040503050406030204" pitchFamily="18" charset="0"/>
                            </a:rPr>
                            <m:t>=</m:t>
                          </m:r>
                          <m:r>
                            <a:rPr lang="en-US" b="0" i="1" smtClean="0">
                              <a:latin typeface="Cambria Math" panose="02040503050406030204" pitchFamily="18" charset="0"/>
                            </a:rPr>
                            <m:t>1</m:t>
                          </m:r>
                        </m:sub>
                        <m:sup>
                          <m:r>
                            <a:rPr lang="en-US" b="0" i="1" smtClean="0">
                              <a:latin typeface="Cambria Math" panose="02040503050406030204" pitchFamily="18" charset="0"/>
                            </a:rPr>
                            <m:t>𝑛</m:t>
                          </m:r>
                        </m:sup>
                        <m:e>
                          <m:sSub>
                            <m:sSubPr>
                              <m:ctrlPr>
                                <a:rPr lang="en-US" i="1" smtClean="0">
                                  <a:latin typeface="Cambria Math" panose="02040503050406030204" pitchFamily="18" charset="0"/>
                                </a:rPr>
                              </m:ctrlPr>
                            </m:sSubPr>
                            <m:e>
                              <m:r>
                                <a:rPr lang="en-US" b="0" i="1" smtClean="0">
                                  <a:latin typeface="Cambria Math" panose="02040503050406030204" pitchFamily="18" charset="0"/>
                                </a:rPr>
                                <m:t>𝑘</m:t>
                              </m:r>
                            </m:e>
                            <m:sub>
                              <m:r>
                                <a:rPr lang="en-US" b="0" i="1" smtClean="0">
                                  <a:latin typeface="Cambria Math" panose="02040503050406030204" pitchFamily="18" charset="0"/>
                                </a:rPr>
                                <m:t>𝑖</m:t>
                              </m:r>
                            </m:sub>
                          </m:sSub>
                          <m:sSubSup>
                            <m:sSubSupPr>
                              <m:ctrlPr>
                                <a:rPr lang="en-US" i="1" smtClean="0">
                                  <a:latin typeface="Cambria Math" panose="02040503050406030204" pitchFamily="18" charset="0"/>
                                </a:rPr>
                              </m:ctrlPr>
                            </m:sSubSupPr>
                            <m:e>
                              <m:r>
                                <a:rPr lang="en-US" b="0" i="1" smtClean="0">
                                  <a:latin typeface="Cambria Math" panose="02040503050406030204" pitchFamily="18" charset="0"/>
                                </a:rPr>
                                <m:t>𝑣</m:t>
                              </m:r>
                            </m:e>
                            <m:sub>
                              <m:r>
                                <a:rPr lang="en-US" b="0" i="1" smtClean="0">
                                  <a:latin typeface="Cambria Math" panose="02040503050406030204" pitchFamily="18" charset="0"/>
                                </a:rPr>
                                <m:t>𝑖</m:t>
                              </m:r>
                            </m:sub>
                            <m:sup>
                              <m:r>
                                <a:rPr lang="en-US" b="0" i="1" smtClean="0">
                                  <a:latin typeface="Cambria Math" panose="02040503050406030204" pitchFamily="18" charset="0"/>
                                </a:rPr>
                                <m:t>′</m:t>
                              </m:r>
                            </m:sup>
                          </m:sSubSup>
                        </m:e>
                      </m:nary>
                      <m:r>
                        <a:rPr lang="en-US" b="0" i="1" smtClean="0">
                          <a:latin typeface="Cambria Math" panose="02040503050406030204" pitchFamily="18" charset="0"/>
                        </a:rPr>
                        <m:t>=</m:t>
                      </m:r>
                      <m:r>
                        <a:rPr lang="en-US" b="0" i="1" smtClean="0">
                          <a:latin typeface="Cambria Math" panose="02040503050406030204" pitchFamily="18" charset="0"/>
                        </a:rPr>
                        <m:t>0</m:t>
                      </m:r>
                    </m:oMath>
                  </m:oMathPara>
                </a14:m>
                <a:endParaRPr lang="en-US" dirty="0"/>
              </a:p>
              <a:p>
                <a:pPr marL="225425" indent="0">
                  <a:lnSpc>
                    <a:spcPct val="120000"/>
                  </a:lnSpc>
                  <a:buNone/>
                </a:pPr>
                <a:r>
                  <a:rPr lang="en-US" dirty="0"/>
                  <a:t>be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𝑘</m:t>
                        </m:r>
                      </m:e>
                      <m:sub>
                        <m:r>
                          <a:rPr lang="en-US" b="0" i="1" smtClean="0">
                            <a:latin typeface="Cambria Math" panose="02040503050406030204" pitchFamily="18" charset="0"/>
                          </a:rPr>
                          <m:t>𝑖</m:t>
                        </m:r>
                      </m:sub>
                    </m:sSub>
                    <m:r>
                      <a:rPr lang="en-US" b="0" i="1" smtClean="0">
                        <a:latin typeface="Cambria Math" panose="02040503050406030204" pitchFamily="18" charset="0"/>
                      </a:rPr>
                      <m:t>=</m:t>
                    </m:r>
                    <m:r>
                      <a:rPr lang="en-US" b="0" i="1" smtClean="0">
                        <a:latin typeface="Cambria Math" panose="02040503050406030204" pitchFamily="18" charset="0"/>
                      </a:rPr>
                      <m:t>0</m:t>
                    </m:r>
                  </m:oMath>
                </a14:m>
                <a:r>
                  <a:rPr lang="en-US" dirty="0"/>
                  <a:t> for all </a:t>
                </a:r>
                <a14:m>
                  <m:oMath xmlns:m="http://schemas.openxmlformats.org/officeDocument/2006/math">
                    <m:r>
                      <a:rPr lang="en-US" b="0" i="1" smtClean="0">
                        <a:latin typeface="Cambria Math" panose="02040503050406030204" pitchFamily="18" charset="0"/>
                      </a:rPr>
                      <m:t>𝑖</m:t>
                    </m:r>
                  </m:oMath>
                </a14:m>
                <a:r>
                  <a:rPr lang="en-US" dirty="0"/>
                  <a:t>.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696" t="-840" b="-560"/>
                </a:stretch>
              </a:blipFill>
            </p:spPr>
            <p:txBody>
              <a:bodyPr/>
              <a:lstStyle/>
              <a:p>
                <a:r>
                  <a:rPr lang="en-US">
                    <a:noFill/>
                  </a:rPr>
                  <a:t> </a:t>
                </a:r>
              </a:p>
            </p:txBody>
          </p:sp>
        </mc:Fallback>
      </mc:AlternateContent>
    </p:spTree>
    <p:extLst>
      <p:ext uri="{BB962C8B-B14F-4D97-AF65-F5344CB8AC3E}">
        <p14:creationId xmlns:p14="http://schemas.microsoft.com/office/powerpoint/2010/main" val="3521217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Conditions for </a:t>
            </a:r>
            <a:r>
              <a:rPr lang="en-US" dirty="0" err="1"/>
              <a:t>Nonsingularity</a:t>
            </a:r>
            <a:endParaRPr lang="en-US" dirty="0"/>
          </a:p>
        </p:txBody>
      </p:sp>
      <p:sp>
        <p:nvSpPr>
          <p:cNvPr id="3" name="Content Placeholder 2"/>
          <p:cNvSpPr>
            <a:spLocks noGrp="1"/>
          </p:cNvSpPr>
          <p:nvPr>
            <p:ph idx="1"/>
          </p:nvPr>
        </p:nvSpPr>
        <p:spPr/>
        <p:txBody>
          <a:bodyPr/>
          <a:lstStyle/>
          <a:p>
            <a:r>
              <a:rPr lang="en-US" dirty="0"/>
              <a:t>From the discussion of system of linear equations, recall that we said it is not sufficient to have the same number of equations as unknowns. In addition, the equations must be consistent and functionally independent. </a:t>
            </a:r>
          </a:p>
          <a:p>
            <a:r>
              <a:rPr lang="en-US" dirty="0"/>
              <a:t>It can be tied the “same number of equations and unknowns” to the “</a:t>
            </a:r>
            <a:r>
              <a:rPr lang="en-US" dirty="0" err="1"/>
              <a:t>squareness</a:t>
            </a:r>
            <a:r>
              <a:rPr lang="en-US" dirty="0"/>
              <a:t>” condition. </a:t>
            </a:r>
          </a:p>
          <a:p>
            <a:r>
              <a:rPr lang="en-US" dirty="0"/>
              <a:t>The “consistent and functionally independent” is taken cared of by the “linearly independence among the rows” of the matrix.  </a:t>
            </a:r>
          </a:p>
        </p:txBody>
      </p:sp>
    </p:spTree>
    <p:extLst>
      <p:ext uri="{BB962C8B-B14F-4D97-AF65-F5344CB8AC3E}">
        <p14:creationId xmlns:p14="http://schemas.microsoft.com/office/powerpoint/2010/main" val="2682315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 of </a:t>
            </a:r>
            <a:r>
              <a:rPr lang="en-US" dirty="0" err="1"/>
              <a:t>Nonsingularity</a:t>
            </a:r>
            <a:r>
              <a:rPr lang="en-US" dirty="0"/>
              <a:t> by Use of Determinant</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a:t>The determinant of a square matrix </a:t>
                </a:r>
                <a14:m>
                  <m:oMath xmlns:m="http://schemas.openxmlformats.org/officeDocument/2006/math">
                    <m:r>
                      <a:rPr lang="en-US" b="0" i="1" smtClean="0">
                        <a:latin typeface="Cambria Math" panose="02040503050406030204" pitchFamily="18" charset="0"/>
                      </a:rPr>
                      <m:t>𝐴</m:t>
                    </m:r>
                  </m:oMath>
                </a14:m>
                <a:r>
                  <a:rPr lang="en-US" dirty="0"/>
                  <a:t>, denoted by </a:t>
                </a:r>
                <a14:m>
                  <m:oMath xmlns:m="http://schemas.openxmlformats.org/officeDocument/2006/math">
                    <m:d>
                      <m:dPr>
                        <m:begChr m:val="|"/>
                        <m:endChr m:val="|"/>
                        <m:ctrlPr>
                          <a:rPr lang="en-US" i="1" smtClean="0">
                            <a:latin typeface="Cambria Math" panose="02040503050406030204" pitchFamily="18" charset="0"/>
                          </a:rPr>
                        </m:ctrlPr>
                      </m:dPr>
                      <m:e>
                        <m:r>
                          <a:rPr lang="en-US" b="0" i="1" smtClean="0">
                            <a:latin typeface="Cambria Math" panose="02040503050406030204" pitchFamily="18" charset="0"/>
                          </a:rPr>
                          <m:t>𝐴</m:t>
                        </m:r>
                      </m:e>
                    </m:d>
                  </m:oMath>
                </a14:m>
                <a:r>
                  <a:rPr lang="en-US" dirty="0"/>
                  <a:t>, is a uniquely defined scalar associated with that matrix. </a:t>
                </a:r>
              </a:p>
              <a:p>
                <a:r>
                  <a:rPr lang="en-US" dirty="0"/>
                  <a:t>Determinant is defined only for </a:t>
                </a:r>
                <a:r>
                  <a:rPr lang="en-US" i="1" dirty="0"/>
                  <a:t>square</a:t>
                </a:r>
                <a:r>
                  <a:rPr lang="en-US" dirty="0"/>
                  <a:t> matrices.</a:t>
                </a:r>
              </a:p>
              <a:p>
                <a:r>
                  <a:rPr lang="en-US" dirty="0"/>
                  <a:t>For a </a:t>
                </a:r>
                <a14:m>
                  <m:oMath xmlns:m="http://schemas.openxmlformats.org/officeDocument/2006/math">
                    <m:r>
                      <a:rPr lang="en-US" b="0" i="1" smtClean="0">
                        <a:latin typeface="Cambria Math" panose="02040503050406030204" pitchFamily="18" charset="0"/>
                      </a:rPr>
                      <m:t>2</m:t>
                    </m:r>
                    <m:r>
                      <a:rPr lang="en-US" b="0" i="1" smtClean="0">
                        <a:latin typeface="Cambria Math" panose="02040503050406030204" pitchFamily="18" charset="0"/>
                        <a:ea typeface="Cambria Math" panose="02040503050406030204" pitchFamily="18" charset="0"/>
                      </a:rPr>
                      <m:t>×2</m:t>
                    </m:r>
                  </m:oMath>
                </a14:m>
                <a:r>
                  <a:rPr lang="en-US" dirty="0"/>
                  <a:t> matrix </a:t>
                </a:r>
                <a14:m>
                  <m:oMath xmlns:m="http://schemas.openxmlformats.org/officeDocument/2006/math">
                    <m:r>
                      <a:rPr lang="en-US" b="0" i="1" smtClean="0">
                        <a:latin typeface="Cambria Math" panose="02040503050406030204" pitchFamily="18" charset="0"/>
                      </a:rPr>
                      <m:t>𝐴</m:t>
                    </m:r>
                    <m:r>
                      <a:rPr lang="en-US" b="0" i="1" smtClean="0">
                        <a:latin typeface="Cambria Math" panose="02040503050406030204" pitchFamily="18" charset="0"/>
                      </a:rPr>
                      <m:t>=</m:t>
                    </m:r>
                    <m:d>
                      <m:dPr>
                        <m:begChr m:val="["/>
                        <m:endChr m:val="]"/>
                        <m:ctrlPr>
                          <a:rPr lang="en-US" b="0" i="1" smtClean="0">
                            <a:latin typeface="Cambria Math" panose="02040503050406030204" pitchFamily="18" charset="0"/>
                          </a:rPr>
                        </m:ctrlPr>
                      </m:dPr>
                      <m:e>
                        <m:m>
                          <m:mPr>
                            <m:mcs>
                              <m:mc>
                                <m:mcPr>
                                  <m:count m:val="2"/>
                                  <m:mcJc m:val="center"/>
                                </m:mcPr>
                              </m:mc>
                            </m:mcs>
                            <m:ctrlPr>
                              <a:rPr lang="en-US" b="0" i="1" smtClean="0">
                                <a:latin typeface="Cambria Math" panose="02040503050406030204" pitchFamily="18" charset="0"/>
                              </a:rPr>
                            </m:ctrlPr>
                          </m:mPr>
                          <m:mr>
                            <m:e>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11</m:t>
                                  </m:r>
                                </m:sub>
                              </m:sSub>
                            </m:e>
                            <m:e>
                              <m:sSub>
                                <m:sSubPr>
                                  <m:ctrlPr>
                                    <a:rPr lang="en-US" i="1">
                                      <a:latin typeface="Cambria Math" panose="02040503050406030204" pitchFamily="18" charset="0"/>
                                    </a:rPr>
                                  </m:ctrlPr>
                                </m:sSubPr>
                                <m:e>
                                  <m:r>
                                    <a:rPr lang="en-US" i="1">
                                      <a:latin typeface="Cambria Math" panose="02040503050406030204" pitchFamily="18" charset="0"/>
                                    </a:rPr>
                                    <m:t>𝑎</m:t>
                                  </m:r>
                                </m:e>
                                <m:sub>
                                  <m:r>
                                    <a:rPr lang="en-US" i="1">
                                      <a:latin typeface="Cambria Math" panose="02040503050406030204" pitchFamily="18" charset="0"/>
                                    </a:rPr>
                                    <m:t>1</m:t>
                                  </m:r>
                                  <m:r>
                                    <a:rPr lang="en-US" b="0" i="1" smtClean="0">
                                      <a:latin typeface="Cambria Math" panose="02040503050406030204" pitchFamily="18" charset="0"/>
                                    </a:rPr>
                                    <m:t>2</m:t>
                                  </m:r>
                                </m:sub>
                              </m:sSub>
                            </m:e>
                          </m:mr>
                          <m:mr>
                            <m:e>
                              <m:sSub>
                                <m:sSubPr>
                                  <m:ctrlPr>
                                    <a:rPr lang="en-US" i="1">
                                      <a:latin typeface="Cambria Math" panose="02040503050406030204" pitchFamily="18" charset="0"/>
                                    </a:rPr>
                                  </m:ctrlPr>
                                </m:sSubPr>
                                <m:e>
                                  <m:r>
                                    <a:rPr lang="en-US" i="1">
                                      <a:latin typeface="Cambria Math" panose="02040503050406030204" pitchFamily="18" charset="0"/>
                                    </a:rPr>
                                    <m:t>𝑎</m:t>
                                  </m:r>
                                </m:e>
                                <m:sub>
                                  <m:r>
                                    <a:rPr lang="en-US" b="0" i="1" smtClean="0">
                                      <a:latin typeface="Cambria Math" panose="02040503050406030204" pitchFamily="18" charset="0"/>
                                    </a:rPr>
                                    <m:t>2</m:t>
                                  </m:r>
                                  <m:r>
                                    <a:rPr lang="en-US" i="1">
                                      <a:latin typeface="Cambria Math" panose="02040503050406030204" pitchFamily="18" charset="0"/>
                                    </a:rPr>
                                    <m:t>1</m:t>
                                  </m:r>
                                </m:sub>
                              </m:sSub>
                            </m:e>
                            <m:e>
                              <m:sSub>
                                <m:sSubPr>
                                  <m:ctrlPr>
                                    <a:rPr lang="en-US" i="1">
                                      <a:latin typeface="Cambria Math" panose="02040503050406030204" pitchFamily="18" charset="0"/>
                                    </a:rPr>
                                  </m:ctrlPr>
                                </m:sSubPr>
                                <m:e>
                                  <m:r>
                                    <a:rPr lang="en-US" i="1">
                                      <a:latin typeface="Cambria Math" panose="02040503050406030204" pitchFamily="18" charset="0"/>
                                    </a:rPr>
                                    <m:t>𝑎</m:t>
                                  </m:r>
                                </m:e>
                                <m:sub>
                                  <m:r>
                                    <a:rPr lang="en-US" b="0" i="1" smtClean="0">
                                      <a:latin typeface="Cambria Math" panose="02040503050406030204" pitchFamily="18" charset="0"/>
                                    </a:rPr>
                                    <m:t>22</m:t>
                                  </m:r>
                                </m:sub>
                              </m:sSub>
                            </m:e>
                          </m:mr>
                        </m:m>
                      </m:e>
                    </m:d>
                  </m:oMath>
                </a14:m>
                <a:r>
                  <a:rPr lang="en-US" dirty="0"/>
                  <a:t>, its determinant is defined to be as</a:t>
                </a:r>
              </a:p>
              <a:p>
                <a:pPr marL="225425" indent="0">
                  <a:buNone/>
                </a:pPr>
                <a14:m>
                  <m:oMathPara xmlns:m="http://schemas.openxmlformats.org/officeDocument/2006/math">
                    <m:oMathParaPr>
                      <m:jc m:val="centerGroup"/>
                    </m:oMathParaPr>
                    <m:oMath xmlns:m="http://schemas.openxmlformats.org/officeDocument/2006/math">
                      <m:d>
                        <m:dPr>
                          <m:begChr m:val="|"/>
                          <m:endChr m:val="|"/>
                          <m:ctrlPr>
                            <a:rPr lang="en-US" i="1">
                              <a:latin typeface="Cambria Math" panose="02040503050406030204" pitchFamily="18" charset="0"/>
                            </a:rPr>
                          </m:ctrlPr>
                        </m:dPr>
                        <m:e>
                          <m:r>
                            <a:rPr lang="en-US" i="1">
                              <a:latin typeface="Cambria Math" panose="02040503050406030204" pitchFamily="18" charset="0"/>
                            </a:rPr>
                            <m:t>𝐴</m:t>
                          </m:r>
                        </m:e>
                      </m:d>
                      <m:r>
                        <a:rPr lang="en-US" b="0" i="1" smtClean="0">
                          <a:latin typeface="Cambria Math" panose="02040503050406030204" pitchFamily="18" charset="0"/>
                        </a:rPr>
                        <m:t>=</m:t>
                      </m:r>
                      <m:d>
                        <m:dPr>
                          <m:begChr m:val="|"/>
                          <m:endChr m:val="|"/>
                          <m:ctrlPr>
                            <a:rPr lang="en-US" b="0" i="1" smtClean="0">
                              <a:latin typeface="Cambria Math" panose="02040503050406030204" pitchFamily="18" charset="0"/>
                            </a:rPr>
                          </m:ctrlPr>
                        </m:dPr>
                        <m:e>
                          <m:m>
                            <m:mPr>
                              <m:mcs>
                                <m:mc>
                                  <m:mcPr>
                                    <m:count m:val="2"/>
                                    <m:mcJc m:val="center"/>
                                  </m:mcPr>
                                </m:mc>
                              </m:mcs>
                              <m:ctrlPr>
                                <a:rPr lang="en-US" i="1">
                                  <a:latin typeface="Cambria Math" panose="02040503050406030204" pitchFamily="18" charset="0"/>
                                </a:rPr>
                              </m:ctrlPr>
                            </m:mPr>
                            <m:mr>
                              <m:e>
                                <m:sSub>
                                  <m:sSubPr>
                                    <m:ctrlPr>
                                      <a:rPr lang="en-US" i="1">
                                        <a:latin typeface="Cambria Math" panose="02040503050406030204" pitchFamily="18" charset="0"/>
                                      </a:rPr>
                                    </m:ctrlPr>
                                  </m:sSubPr>
                                  <m:e>
                                    <m:r>
                                      <a:rPr lang="en-US" i="1">
                                        <a:latin typeface="Cambria Math" panose="02040503050406030204" pitchFamily="18" charset="0"/>
                                      </a:rPr>
                                      <m:t>𝑎</m:t>
                                    </m:r>
                                  </m:e>
                                  <m:sub>
                                    <m:r>
                                      <a:rPr lang="en-US" i="1">
                                        <a:latin typeface="Cambria Math" panose="02040503050406030204" pitchFamily="18" charset="0"/>
                                      </a:rPr>
                                      <m:t>11</m:t>
                                    </m:r>
                                  </m:sub>
                                </m:sSub>
                              </m:e>
                              <m:e>
                                <m:sSub>
                                  <m:sSubPr>
                                    <m:ctrlPr>
                                      <a:rPr lang="en-US" i="1">
                                        <a:latin typeface="Cambria Math" panose="02040503050406030204" pitchFamily="18" charset="0"/>
                                      </a:rPr>
                                    </m:ctrlPr>
                                  </m:sSubPr>
                                  <m:e>
                                    <m:r>
                                      <a:rPr lang="en-US" i="1">
                                        <a:latin typeface="Cambria Math" panose="02040503050406030204" pitchFamily="18" charset="0"/>
                                      </a:rPr>
                                      <m:t>𝑎</m:t>
                                    </m:r>
                                  </m:e>
                                  <m:sub>
                                    <m:r>
                                      <a:rPr lang="en-US" i="1">
                                        <a:latin typeface="Cambria Math" panose="02040503050406030204" pitchFamily="18" charset="0"/>
                                      </a:rPr>
                                      <m:t>12</m:t>
                                    </m:r>
                                  </m:sub>
                                </m:sSub>
                              </m:e>
                            </m:mr>
                            <m:mr>
                              <m:e>
                                <m:sSub>
                                  <m:sSubPr>
                                    <m:ctrlPr>
                                      <a:rPr lang="en-US" i="1">
                                        <a:latin typeface="Cambria Math" panose="02040503050406030204" pitchFamily="18" charset="0"/>
                                      </a:rPr>
                                    </m:ctrlPr>
                                  </m:sSubPr>
                                  <m:e>
                                    <m:r>
                                      <a:rPr lang="en-US" i="1">
                                        <a:latin typeface="Cambria Math" panose="02040503050406030204" pitchFamily="18" charset="0"/>
                                      </a:rPr>
                                      <m:t>𝑎</m:t>
                                    </m:r>
                                  </m:e>
                                  <m:sub>
                                    <m:r>
                                      <a:rPr lang="en-US" i="1">
                                        <a:latin typeface="Cambria Math" panose="02040503050406030204" pitchFamily="18" charset="0"/>
                                      </a:rPr>
                                      <m:t>21</m:t>
                                    </m:r>
                                  </m:sub>
                                </m:sSub>
                              </m:e>
                              <m:e>
                                <m:sSub>
                                  <m:sSubPr>
                                    <m:ctrlPr>
                                      <a:rPr lang="en-US" i="1">
                                        <a:latin typeface="Cambria Math" panose="02040503050406030204" pitchFamily="18" charset="0"/>
                                      </a:rPr>
                                    </m:ctrlPr>
                                  </m:sSubPr>
                                  <m:e>
                                    <m:r>
                                      <a:rPr lang="en-US" i="1">
                                        <a:latin typeface="Cambria Math" panose="02040503050406030204" pitchFamily="18" charset="0"/>
                                      </a:rPr>
                                      <m:t>𝑎</m:t>
                                    </m:r>
                                  </m:e>
                                  <m:sub>
                                    <m:r>
                                      <a:rPr lang="en-US" i="1">
                                        <a:latin typeface="Cambria Math" panose="02040503050406030204" pitchFamily="18" charset="0"/>
                                      </a:rPr>
                                      <m:t>22</m:t>
                                    </m:r>
                                  </m:sub>
                                </m:sSub>
                              </m:e>
                            </m:mr>
                          </m:m>
                        </m:e>
                      </m:d>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𝑎</m:t>
                          </m:r>
                        </m:e>
                        <m:sub>
                          <m:r>
                            <a:rPr lang="en-US" i="1">
                              <a:latin typeface="Cambria Math" panose="02040503050406030204" pitchFamily="18" charset="0"/>
                            </a:rPr>
                            <m:t>11</m:t>
                          </m:r>
                        </m:sub>
                      </m:sSub>
                      <m:sSub>
                        <m:sSubPr>
                          <m:ctrlPr>
                            <a:rPr lang="en-US" i="1">
                              <a:latin typeface="Cambria Math" panose="02040503050406030204" pitchFamily="18" charset="0"/>
                            </a:rPr>
                          </m:ctrlPr>
                        </m:sSubPr>
                        <m:e>
                          <m:r>
                            <a:rPr lang="en-US" i="1">
                              <a:latin typeface="Cambria Math" panose="02040503050406030204" pitchFamily="18" charset="0"/>
                            </a:rPr>
                            <m:t>𝑎</m:t>
                          </m:r>
                        </m:e>
                        <m:sub>
                          <m:r>
                            <a:rPr lang="en-US" b="0" i="1" smtClean="0">
                              <a:latin typeface="Cambria Math" panose="02040503050406030204" pitchFamily="18" charset="0"/>
                            </a:rPr>
                            <m:t>22</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𝑎</m:t>
                          </m:r>
                        </m:e>
                        <m:sub>
                          <m:r>
                            <a:rPr lang="en-US" b="0" i="1" smtClean="0">
                              <a:latin typeface="Cambria Math" panose="02040503050406030204" pitchFamily="18" charset="0"/>
                            </a:rPr>
                            <m:t>2</m:t>
                          </m:r>
                          <m:r>
                            <a:rPr lang="en-US" i="1">
                              <a:latin typeface="Cambria Math" panose="02040503050406030204" pitchFamily="18" charset="0"/>
                            </a:rPr>
                            <m:t>1</m:t>
                          </m:r>
                        </m:sub>
                      </m:sSub>
                      <m:sSub>
                        <m:sSubPr>
                          <m:ctrlPr>
                            <a:rPr lang="en-US" i="1">
                              <a:latin typeface="Cambria Math" panose="02040503050406030204" pitchFamily="18" charset="0"/>
                            </a:rPr>
                          </m:ctrlPr>
                        </m:sSubPr>
                        <m:e>
                          <m:r>
                            <a:rPr lang="en-US" i="1">
                              <a:latin typeface="Cambria Math" panose="02040503050406030204" pitchFamily="18" charset="0"/>
                            </a:rPr>
                            <m:t>𝑎</m:t>
                          </m:r>
                        </m:e>
                        <m:sub>
                          <m:r>
                            <a:rPr lang="en-US" i="1">
                              <a:latin typeface="Cambria Math" panose="02040503050406030204" pitchFamily="18" charset="0"/>
                            </a:rPr>
                            <m:t>1</m:t>
                          </m:r>
                          <m:r>
                            <a:rPr lang="en-US" b="0" i="1" smtClean="0">
                              <a:latin typeface="Cambria Math" panose="02040503050406030204" pitchFamily="18" charset="0"/>
                            </a:rPr>
                            <m:t>2</m:t>
                          </m:r>
                        </m:sub>
                      </m:sSub>
                    </m:oMath>
                  </m:oMathPara>
                </a14:m>
                <a:endParaRPr lang="en-US" dirty="0"/>
              </a:p>
              <a:p>
                <a:pPr marL="225425" indent="0">
                  <a:buNone/>
                </a:pPr>
                <a:r>
                  <a:rPr lang="en-US" dirty="0"/>
                  <a:t>This is called a </a:t>
                </a:r>
                <a:r>
                  <a:rPr lang="en-US" b="1" i="1" dirty="0"/>
                  <a:t>second-order determinant</a:t>
                </a:r>
                <a:r>
                  <a:rPr lang="en-US" dirty="0"/>
                  <a:t>.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2241"/>
                </a:stretch>
              </a:blipFill>
            </p:spPr>
            <p:txBody>
              <a:bodyPr/>
              <a:lstStyle/>
              <a:p>
                <a:r>
                  <a:rPr lang="en-US">
                    <a:noFill/>
                  </a:rPr>
                  <a:t> </a:t>
                </a:r>
              </a:p>
            </p:txBody>
          </p:sp>
        </mc:Fallback>
      </mc:AlternateContent>
    </p:spTree>
    <p:extLst>
      <p:ext uri="{BB962C8B-B14F-4D97-AF65-F5344CB8AC3E}">
        <p14:creationId xmlns:p14="http://schemas.microsoft.com/office/powerpoint/2010/main" val="2103513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Evaluating a Third-Order Determinant</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pPr>
                  <a:lnSpc>
                    <a:spcPct val="100000"/>
                  </a:lnSpc>
                </a:pPr>
                <a:r>
                  <a:rPr lang="en-US" sz="2400" dirty="0"/>
                  <a:t>Given </a:t>
                </a:r>
                <a14:m>
                  <m:oMath xmlns:m="http://schemas.openxmlformats.org/officeDocument/2006/math">
                    <m:r>
                      <a:rPr lang="en-US" sz="2400" b="0" i="1" smtClean="0">
                        <a:latin typeface="Cambria Math" panose="02040503050406030204" pitchFamily="18" charset="0"/>
                      </a:rPr>
                      <m:t>𝐴</m:t>
                    </m:r>
                    <m:r>
                      <a:rPr lang="en-US" sz="2400" b="0" i="1" smtClean="0">
                        <a:latin typeface="Cambria Math" panose="02040503050406030204" pitchFamily="18" charset="0"/>
                      </a:rPr>
                      <m:t>=</m:t>
                    </m:r>
                    <m:d>
                      <m:dPr>
                        <m:begChr m:val="["/>
                        <m:endChr m:val="]"/>
                        <m:ctrlPr>
                          <a:rPr lang="en-US" sz="2400" b="0" i="1" smtClean="0">
                            <a:latin typeface="Cambria Math" panose="02040503050406030204" pitchFamily="18" charset="0"/>
                          </a:rPr>
                        </m:ctrlPr>
                      </m:dPr>
                      <m:e>
                        <m:m>
                          <m:mPr>
                            <m:mcs>
                              <m:mc>
                                <m:mcPr>
                                  <m:count m:val="3"/>
                                  <m:mcJc m:val="center"/>
                                </m:mcPr>
                              </m:mc>
                            </m:mcs>
                            <m:ctrlPr>
                              <a:rPr lang="en-US" sz="2400" b="0" i="1" smtClean="0">
                                <a:latin typeface="Cambria Math" panose="02040503050406030204" pitchFamily="18" charset="0"/>
                              </a:rPr>
                            </m:ctrlPr>
                          </m:mPr>
                          <m:mr>
                            <m:e>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𝑎</m:t>
                                  </m:r>
                                </m:e>
                                <m:sub>
                                  <m:r>
                                    <a:rPr lang="en-US" sz="2400" b="0" i="1" smtClean="0">
                                      <a:latin typeface="Cambria Math" panose="02040503050406030204" pitchFamily="18" charset="0"/>
                                    </a:rPr>
                                    <m:t>11</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1</m:t>
                                  </m:r>
                                  <m:r>
                                    <a:rPr lang="en-US" sz="2400" b="0" i="1" smtClean="0">
                                      <a:latin typeface="Cambria Math" panose="02040503050406030204" pitchFamily="18" charset="0"/>
                                    </a:rPr>
                                    <m:t>2</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1</m:t>
                                  </m:r>
                                  <m:r>
                                    <a:rPr lang="en-US" sz="2400" b="0" i="1" smtClean="0">
                                      <a:latin typeface="Cambria Math" panose="02040503050406030204" pitchFamily="18" charset="0"/>
                                    </a:rPr>
                                    <m:t>3</m:t>
                                  </m:r>
                                </m:sub>
                              </m:sSub>
                            </m:e>
                          </m:mr>
                          <m:mr>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2</m:t>
                                  </m:r>
                                  <m:r>
                                    <a:rPr lang="en-US" sz="2400" i="1">
                                      <a:latin typeface="Cambria Math" panose="02040503050406030204" pitchFamily="18" charset="0"/>
                                    </a:rPr>
                                    <m:t>1</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22</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23</m:t>
                                  </m:r>
                                </m:sub>
                              </m:sSub>
                            </m:e>
                          </m:mr>
                          <m:mr>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3</m:t>
                                  </m:r>
                                  <m:r>
                                    <a:rPr lang="en-US" sz="2400" i="1">
                                      <a:latin typeface="Cambria Math" panose="02040503050406030204" pitchFamily="18" charset="0"/>
                                    </a:rPr>
                                    <m:t>1</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32</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33</m:t>
                                  </m:r>
                                </m:sub>
                              </m:sSub>
                            </m:e>
                          </m:mr>
                        </m:m>
                      </m:e>
                    </m:d>
                  </m:oMath>
                </a14:m>
                <a:r>
                  <a:rPr lang="en-US" sz="2400" dirty="0"/>
                  <a:t>, its determinant is</a:t>
                </a:r>
              </a:p>
              <a:p>
                <a:pPr marL="0" indent="0" algn="ctr">
                  <a:lnSpc>
                    <a:spcPct val="100000"/>
                  </a:lnSpc>
                  <a:buNone/>
                </a:pPr>
                <a14:m>
                  <m:oMathPara xmlns:m="http://schemas.openxmlformats.org/officeDocument/2006/math">
                    <m:oMathParaPr>
                      <m:jc m:val="centerGroup"/>
                    </m:oMathParaPr>
                    <m:oMath xmlns:m="http://schemas.openxmlformats.org/officeDocument/2006/math">
                      <m:d>
                        <m:dPr>
                          <m:begChr m:val="|"/>
                          <m:endChr m:val="|"/>
                          <m:ctrlPr>
                            <a:rPr lang="en-US" sz="2400" i="1" smtClean="0">
                              <a:latin typeface="Cambria Math" panose="02040503050406030204" pitchFamily="18" charset="0"/>
                            </a:rPr>
                          </m:ctrlPr>
                        </m:dPr>
                        <m:e>
                          <m:r>
                            <a:rPr lang="en-US" sz="2400" b="0" i="1" smtClean="0">
                              <a:latin typeface="Cambria Math" panose="02040503050406030204" pitchFamily="18" charset="0"/>
                            </a:rPr>
                            <m:t>𝐴</m:t>
                          </m:r>
                        </m:e>
                      </m:d>
                      <m:r>
                        <a:rPr lang="en-US" sz="2400" b="0" i="1" smtClean="0">
                          <a:latin typeface="Cambria Math" panose="02040503050406030204" pitchFamily="18" charset="0"/>
                        </a:rPr>
                        <m:t>=</m:t>
                      </m:r>
                      <m:d>
                        <m:dPr>
                          <m:begChr m:val="|"/>
                          <m:endChr m:val="|"/>
                          <m:ctrlPr>
                            <a:rPr lang="en-US" sz="2400" b="0" i="1" smtClean="0">
                              <a:latin typeface="Cambria Math" panose="02040503050406030204" pitchFamily="18" charset="0"/>
                            </a:rPr>
                          </m:ctrlPr>
                        </m:dPr>
                        <m:e>
                          <m:m>
                            <m:mPr>
                              <m:mcs>
                                <m:mc>
                                  <m:mcPr>
                                    <m:count m:val="3"/>
                                    <m:mcJc m:val="center"/>
                                  </m:mcPr>
                                </m:mc>
                              </m:mcs>
                              <m:ctrlPr>
                                <a:rPr lang="en-US" sz="2400" i="1">
                                  <a:latin typeface="Cambria Math" panose="02040503050406030204" pitchFamily="18" charset="0"/>
                                </a:rPr>
                              </m:ctrlPr>
                            </m:mPr>
                            <m:mr>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11</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12</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13</m:t>
                                    </m:r>
                                  </m:sub>
                                </m:sSub>
                              </m:e>
                            </m:mr>
                            <m:mr>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21</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22</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23</m:t>
                                    </m:r>
                                  </m:sub>
                                </m:sSub>
                              </m:e>
                            </m:mr>
                            <m:mr>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31</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32</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33</m:t>
                                    </m:r>
                                  </m:sub>
                                </m:sSub>
                              </m:e>
                            </m:mr>
                          </m:m>
                        </m:e>
                      </m:d>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11</m:t>
                          </m:r>
                        </m:sub>
                      </m:sSub>
                      <m:d>
                        <m:dPr>
                          <m:begChr m:val="|"/>
                          <m:endChr m:val="|"/>
                          <m:ctrlPr>
                            <a:rPr lang="en-US" sz="2400" i="1" smtClean="0">
                              <a:latin typeface="Cambria Math" panose="02040503050406030204" pitchFamily="18" charset="0"/>
                            </a:rPr>
                          </m:ctrlPr>
                        </m:dPr>
                        <m:e>
                          <m:m>
                            <m:mPr>
                              <m:mcs>
                                <m:mc>
                                  <m:mcPr>
                                    <m:count m:val="2"/>
                                    <m:mcJc m:val="center"/>
                                  </m:mcPr>
                                </m:mc>
                              </m:mcs>
                              <m:ctrlPr>
                                <a:rPr lang="en-US" sz="2400" i="1" smtClean="0">
                                  <a:latin typeface="Cambria Math" panose="02040503050406030204" pitchFamily="18" charset="0"/>
                                </a:rPr>
                              </m:ctrlPr>
                            </m:mPr>
                            <m:mr>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22</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2</m:t>
                                    </m:r>
                                    <m:r>
                                      <a:rPr lang="en-US" sz="2400" b="0" i="1" smtClean="0">
                                        <a:latin typeface="Cambria Math" panose="02040503050406030204" pitchFamily="18" charset="0"/>
                                      </a:rPr>
                                      <m:t>3</m:t>
                                    </m:r>
                                  </m:sub>
                                </m:sSub>
                              </m:e>
                            </m:mr>
                            <m:mr>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3</m:t>
                                    </m:r>
                                    <m:r>
                                      <a:rPr lang="en-US" sz="2400" i="1">
                                        <a:latin typeface="Cambria Math" panose="02040503050406030204" pitchFamily="18" charset="0"/>
                                      </a:rPr>
                                      <m:t>2</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33</m:t>
                                    </m:r>
                                  </m:sub>
                                </m:sSub>
                              </m:e>
                            </m:mr>
                          </m:m>
                        </m:e>
                      </m:d>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1</m:t>
                          </m:r>
                          <m:r>
                            <a:rPr lang="en-US" sz="2400" b="0" i="1" smtClean="0">
                              <a:latin typeface="Cambria Math" panose="02040503050406030204" pitchFamily="18" charset="0"/>
                            </a:rPr>
                            <m:t>2</m:t>
                          </m:r>
                        </m:sub>
                      </m:sSub>
                      <m:d>
                        <m:dPr>
                          <m:begChr m:val="|"/>
                          <m:endChr m:val="|"/>
                          <m:ctrlPr>
                            <a:rPr lang="en-US" sz="2400" i="1">
                              <a:latin typeface="Cambria Math" panose="02040503050406030204" pitchFamily="18" charset="0"/>
                            </a:rPr>
                          </m:ctrlPr>
                        </m:dPr>
                        <m:e>
                          <m:m>
                            <m:mPr>
                              <m:mcs>
                                <m:mc>
                                  <m:mcPr>
                                    <m:count m:val="2"/>
                                    <m:mcJc m:val="center"/>
                                  </m:mcPr>
                                </m:mc>
                              </m:mcs>
                              <m:ctrlPr>
                                <a:rPr lang="en-US" sz="2400" i="1">
                                  <a:latin typeface="Cambria Math" panose="02040503050406030204" pitchFamily="18" charset="0"/>
                                </a:rPr>
                              </m:ctrlPr>
                            </m:mPr>
                            <m:mr>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2</m:t>
                                    </m:r>
                                    <m:r>
                                      <a:rPr lang="en-US" sz="2400" b="0" i="1" smtClean="0">
                                        <a:latin typeface="Cambria Math" panose="02040503050406030204" pitchFamily="18" charset="0"/>
                                      </a:rPr>
                                      <m:t>1</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23</m:t>
                                    </m:r>
                                  </m:sub>
                                </m:sSub>
                              </m:e>
                            </m:mr>
                            <m:mr>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3</m:t>
                                    </m:r>
                                    <m:r>
                                      <a:rPr lang="en-US" sz="2400" b="0" i="1" smtClean="0">
                                        <a:latin typeface="Cambria Math" panose="02040503050406030204" pitchFamily="18" charset="0"/>
                                      </a:rPr>
                                      <m:t>1</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33</m:t>
                                    </m:r>
                                  </m:sub>
                                </m:sSub>
                              </m:e>
                            </m:mr>
                          </m:m>
                        </m:e>
                      </m:d>
                      <m:r>
                        <a:rPr lang="en-US" sz="2400" b="0" i="0"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1</m:t>
                          </m:r>
                          <m:r>
                            <a:rPr lang="en-US" sz="2400" b="0" i="1" smtClean="0">
                              <a:latin typeface="Cambria Math" panose="02040503050406030204" pitchFamily="18" charset="0"/>
                            </a:rPr>
                            <m:t>3</m:t>
                          </m:r>
                        </m:sub>
                      </m:sSub>
                      <m:d>
                        <m:dPr>
                          <m:begChr m:val="|"/>
                          <m:endChr m:val="|"/>
                          <m:ctrlPr>
                            <a:rPr lang="en-US" sz="2400" i="1">
                              <a:latin typeface="Cambria Math" panose="02040503050406030204" pitchFamily="18" charset="0"/>
                            </a:rPr>
                          </m:ctrlPr>
                        </m:dPr>
                        <m:e>
                          <m:m>
                            <m:mPr>
                              <m:mcs>
                                <m:mc>
                                  <m:mcPr>
                                    <m:count m:val="2"/>
                                    <m:mcJc m:val="center"/>
                                  </m:mcPr>
                                </m:mc>
                              </m:mcs>
                              <m:ctrlPr>
                                <a:rPr lang="en-US" sz="2400" i="1">
                                  <a:latin typeface="Cambria Math" panose="02040503050406030204" pitchFamily="18" charset="0"/>
                                </a:rPr>
                              </m:ctrlPr>
                            </m:mPr>
                            <m:mr>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2</m:t>
                                    </m:r>
                                    <m:r>
                                      <a:rPr lang="en-US" sz="2400" b="0" i="1" smtClean="0">
                                        <a:latin typeface="Cambria Math" panose="02040503050406030204" pitchFamily="18" charset="0"/>
                                      </a:rPr>
                                      <m:t>1</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2</m:t>
                                    </m:r>
                                    <m:r>
                                      <a:rPr lang="en-US" sz="2400" b="0" i="1" smtClean="0">
                                        <a:latin typeface="Cambria Math" panose="02040503050406030204" pitchFamily="18" charset="0"/>
                                      </a:rPr>
                                      <m:t>2</m:t>
                                    </m:r>
                                  </m:sub>
                                </m:sSub>
                              </m:e>
                            </m:mr>
                            <m:mr>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3</m:t>
                                    </m:r>
                                    <m:r>
                                      <a:rPr lang="en-US" sz="2400" b="0" i="1" smtClean="0">
                                        <a:latin typeface="Cambria Math" panose="02040503050406030204" pitchFamily="18" charset="0"/>
                                      </a:rPr>
                                      <m:t>1</m:t>
                                    </m:r>
                                  </m:sub>
                                </m:sSub>
                              </m:e>
                              <m:e>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3</m:t>
                                    </m:r>
                                    <m:r>
                                      <a:rPr lang="en-US" sz="2400" b="0" i="1" smtClean="0">
                                        <a:latin typeface="Cambria Math" panose="02040503050406030204" pitchFamily="18" charset="0"/>
                                      </a:rPr>
                                      <m:t>2</m:t>
                                    </m:r>
                                  </m:sub>
                                </m:sSub>
                              </m:e>
                            </m:mr>
                          </m:m>
                        </m:e>
                      </m:d>
                    </m:oMath>
                  </m:oMathPara>
                </a14:m>
                <a:endParaRPr lang="en-US" sz="2400" dirty="0"/>
              </a:p>
              <a:p>
                <a:pPr marL="0" indent="0">
                  <a:lnSpc>
                    <a:spcPct val="100000"/>
                  </a:lnSpc>
                  <a:buNone/>
                </a:pPr>
                <a:r>
                  <a:rPr lang="en-US" sz="2400" dirty="0"/>
                  <a:t>	</a:t>
                </a:r>
                <a14:m>
                  <m:oMath xmlns:m="http://schemas.openxmlformats.org/officeDocument/2006/math">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11</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22</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33</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11</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3</m:t>
                        </m:r>
                        <m:r>
                          <a:rPr lang="en-US" sz="2400" i="1">
                            <a:latin typeface="Cambria Math" panose="02040503050406030204" pitchFamily="18" charset="0"/>
                          </a:rPr>
                          <m:t>2</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2</m:t>
                        </m:r>
                        <m:r>
                          <a:rPr lang="en-US" sz="2400" i="1">
                            <a:latin typeface="Cambria Math" panose="02040503050406030204" pitchFamily="18" charset="0"/>
                          </a:rPr>
                          <m:t>3</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1</m:t>
                        </m:r>
                        <m:r>
                          <a:rPr lang="en-US" sz="2400" b="0" i="1" smtClean="0">
                            <a:latin typeface="Cambria Math" panose="02040503050406030204" pitchFamily="18" charset="0"/>
                          </a:rPr>
                          <m:t>2</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2</m:t>
                        </m:r>
                        <m:r>
                          <a:rPr lang="en-US" sz="2400" b="0" i="1" smtClean="0">
                            <a:latin typeface="Cambria Math" panose="02040503050406030204" pitchFamily="18" charset="0"/>
                          </a:rPr>
                          <m:t>1</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33</m:t>
                        </m:r>
                      </m:sub>
                    </m:sSub>
                  </m:oMath>
                </a14:m>
                <a:endParaRPr lang="en-US" sz="2400" i="1" dirty="0">
                  <a:latin typeface="Cambria Math" panose="02040503050406030204" pitchFamily="18" charset="0"/>
                </a:endParaRPr>
              </a:p>
              <a:p>
                <a:pPr marL="0" indent="0">
                  <a:lnSpc>
                    <a:spcPct val="100000"/>
                  </a:lnSpc>
                  <a:buNone/>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1</m:t>
                          </m:r>
                          <m:r>
                            <a:rPr lang="en-US" sz="2400" b="0" i="1" smtClean="0">
                              <a:latin typeface="Cambria Math" panose="02040503050406030204" pitchFamily="18" charset="0"/>
                            </a:rPr>
                            <m:t>2</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31</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2</m:t>
                          </m:r>
                          <m:r>
                            <a:rPr lang="en-US" sz="2400" i="1">
                              <a:latin typeface="Cambria Math" panose="02040503050406030204" pitchFamily="18" charset="0"/>
                            </a:rPr>
                            <m:t>3</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1</m:t>
                          </m:r>
                          <m:r>
                            <a:rPr lang="en-US" sz="2400" b="0" i="1" smtClean="0">
                              <a:latin typeface="Cambria Math" panose="02040503050406030204" pitchFamily="18" charset="0"/>
                            </a:rPr>
                            <m:t>3</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2</m:t>
                          </m:r>
                          <m:r>
                            <a:rPr lang="en-US" sz="2400" b="0" i="1" smtClean="0">
                              <a:latin typeface="Cambria Math" panose="02040503050406030204" pitchFamily="18" charset="0"/>
                            </a:rPr>
                            <m:t>1</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3</m:t>
                          </m:r>
                          <m:r>
                            <a:rPr lang="en-US" sz="2400" b="0" i="1" smtClean="0">
                              <a:latin typeface="Cambria Math" panose="02040503050406030204" pitchFamily="18" charset="0"/>
                            </a:rPr>
                            <m:t>2</m:t>
                          </m:r>
                        </m:sub>
                      </m:sSub>
                      <m:r>
                        <a:rPr lang="en-US" sz="2400" b="0" i="1" smtClean="0">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i="1">
                              <a:latin typeface="Cambria Math" panose="02040503050406030204" pitchFamily="18" charset="0"/>
                            </a:rPr>
                            <m:t>1</m:t>
                          </m:r>
                          <m:r>
                            <a:rPr lang="en-US" sz="2400" b="0" i="1" smtClean="0">
                              <a:latin typeface="Cambria Math" panose="02040503050406030204" pitchFamily="18" charset="0"/>
                            </a:rPr>
                            <m:t>3</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31</m:t>
                          </m:r>
                        </m:sub>
                      </m:sSub>
                      <m:sSub>
                        <m:sSubPr>
                          <m:ctrlPr>
                            <a:rPr lang="en-US" sz="2400" i="1">
                              <a:latin typeface="Cambria Math" panose="02040503050406030204" pitchFamily="18" charset="0"/>
                            </a:rPr>
                          </m:ctrlPr>
                        </m:sSubPr>
                        <m:e>
                          <m:r>
                            <a:rPr lang="en-US" sz="2400" i="1">
                              <a:latin typeface="Cambria Math" panose="02040503050406030204" pitchFamily="18" charset="0"/>
                            </a:rPr>
                            <m:t>𝑎</m:t>
                          </m:r>
                        </m:e>
                        <m:sub>
                          <m:r>
                            <a:rPr lang="en-US" sz="2400" b="0" i="1" smtClean="0">
                              <a:latin typeface="Cambria Math" panose="02040503050406030204" pitchFamily="18" charset="0"/>
                            </a:rPr>
                            <m:t>22</m:t>
                          </m:r>
                        </m:sub>
                      </m:sSub>
                    </m:oMath>
                  </m:oMathPara>
                </a14:m>
                <a:endParaRPr lang="en-US" sz="2400" dirty="0"/>
              </a:p>
              <a:p>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812"/>
                </a:stretch>
              </a:blipFill>
            </p:spPr>
            <p:txBody>
              <a:bodyPr/>
              <a:lstStyle/>
              <a:p>
                <a:r>
                  <a:rPr lang="en-US">
                    <a:noFill/>
                  </a:rPr>
                  <a:t> </a:t>
                </a:r>
              </a:p>
            </p:txBody>
          </p:sp>
        </mc:Fallback>
      </mc:AlternateContent>
    </p:spTree>
    <p:extLst>
      <p:ext uri="{BB962C8B-B14F-4D97-AF65-F5344CB8AC3E}">
        <p14:creationId xmlns:p14="http://schemas.microsoft.com/office/powerpoint/2010/main" val="34365687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Evaluating an </a:t>
            </a:r>
            <a:r>
              <a:rPr lang="en-US" i="1" dirty="0"/>
              <a:t>n</a:t>
            </a:r>
            <a:r>
              <a:rPr lang="en-US" dirty="0"/>
              <a:t>th-Order Determinant</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lnSpcReduction="20000"/>
              </a:bodyPr>
              <a:lstStyle/>
              <a:p>
                <a:pPr>
                  <a:lnSpc>
                    <a:spcPct val="110000"/>
                  </a:lnSpc>
                </a:pPr>
                <a:r>
                  <a:rPr lang="en-US" dirty="0"/>
                  <a:t>Let </a:t>
                </a:r>
                <a14:m>
                  <m:oMath xmlns:m="http://schemas.openxmlformats.org/officeDocument/2006/math">
                    <m:d>
                      <m:dPr>
                        <m:begChr m:val="|"/>
                        <m:endChr m:val="|"/>
                        <m:ctrlPr>
                          <a:rPr lang="en-US" i="1" smtClean="0">
                            <a:latin typeface="Cambria Math" panose="02040503050406030204" pitchFamily="18" charset="0"/>
                          </a:rPr>
                        </m:ctrlPr>
                      </m:dPr>
                      <m:e>
                        <m:sSub>
                          <m:sSubPr>
                            <m:ctrlPr>
                              <a:rPr lang="en-US" i="1" smtClean="0">
                                <a:latin typeface="Cambria Math" panose="02040503050406030204" pitchFamily="18" charset="0"/>
                              </a:rPr>
                            </m:ctrlPr>
                          </m:sSubPr>
                          <m:e>
                            <m:r>
                              <a:rPr lang="en-US" b="0" i="1" smtClean="0">
                                <a:latin typeface="Cambria Math" panose="02040503050406030204" pitchFamily="18" charset="0"/>
                              </a:rPr>
                              <m:t>𝑀</m:t>
                            </m:r>
                          </m:e>
                          <m:sub>
                            <m:r>
                              <a:rPr lang="en-US" b="0" i="1" smtClean="0">
                                <a:latin typeface="Cambria Math" panose="02040503050406030204" pitchFamily="18" charset="0"/>
                              </a:rPr>
                              <m:t>𝑖𝑗</m:t>
                            </m:r>
                          </m:sub>
                        </m:sSub>
                      </m:e>
                    </m:d>
                  </m:oMath>
                </a14:m>
                <a:r>
                  <a:rPr lang="en-US" dirty="0"/>
                  <a:t> denote the </a:t>
                </a:r>
                <a:r>
                  <a:rPr lang="en-US" b="1" i="1" dirty="0"/>
                  <a:t>minor</a:t>
                </a:r>
                <a:r>
                  <a:rPr lang="en-US" dirty="0"/>
                  <a:t> (</a:t>
                </a:r>
                <a:r>
                  <a:rPr lang="en-US" i="1" dirty="0" err="1"/>
                  <a:t>sub</a:t>
                </a:r>
                <a:r>
                  <a:rPr lang="en-US" dirty="0" err="1"/>
                  <a:t>determinant</a:t>
                </a:r>
                <a:r>
                  <a:rPr lang="en-US" dirty="0"/>
                  <a:t>) obtained by deleting the </a:t>
                </a:r>
                <a14:m>
                  <m:oMath xmlns:m="http://schemas.openxmlformats.org/officeDocument/2006/math">
                    <m:r>
                      <a:rPr lang="en-US" b="0" i="1" smtClean="0">
                        <a:latin typeface="Cambria Math" panose="02040503050406030204" pitchFamily="18" charset="0"/>
                      </a:rPr>
                      <m:t>𝑖</m:t>
                    </m:r>
                  </m:oMath>
                </a14:m>
                <a:r>
                  <a:rPr lang="en-US" dirty="0" err="1"/>
                  <a:t>th</a:t>
                </a:r>
                <a:r>
                  <a:rPr lang="en-US" dirty="0"/>
                  <a:t> row and the </a:t>
                </a:r>
                <a14:m>
                  <m:oMath xmlns:m="http://schemas.openxmlformats.org/officeDocument/2006/math">
                    <m:r>
                      <a:rPr lang="en-US" b="0" i="1" smtClean="0">
                        <a:latin typeface="Cambria Math" panose="02040503050406030204" pitchFamily="18" charset="0"/>
                      </a:rPr>
                      <m:t>𝑗</m:t>
                    </m:r>
                  </m:oMath>
                </a14:m>
                <a:r>
                  <a:rPr lang="en-US" dirty="0" err="1"/>
                  <a:t>th</a:t>
                </a:r>
                <a:r>
                  <a:rPr lang="en-US" dirty="0"/>
                  <a:t> column of a given determinant. </a:t>
                </a:r>
              </a:p>
              <a:p>
                <a:pPr>
                  <a:lnSpc>
                    <a:spcPct val="110000"/>
                  </a:lnSpc>
                </a:pPr>
                <a:r>
                  <a:rPr lang="en-US" dirty="0"/>
                  <a:t>A </a:t>
                </a:r>
                <a:r>
                  <a:rPr lang="en-US" b="1" i="1" dirty="0"/>
                  <a:t>cofactor</a:t>
                </a:r>
                <a:r>
                  <a:rPr lang="en-US" dirty="0"/>
                  <a:t>, denoted by </a:t>
                </a:r>
                <a14:m>
                  <m:oMath xmlns:m="http://schemas.openxmlformats.org/officeDocument/2006/math">
                    <m:d>
                      <m:dPr>
                        <m:begChr m:val="|"/>
                        <m:endChr m:val="|"/>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b="0" i="1" smtClean="0">
                                <a:latin typeface="Cambria Math" panose="02040503050406030204" pitchFamily="18" charset="0"/>
                              </a:rPr>
                              <m:t>𝐶</m:t>
                            </m:r>
                          </m:e>
                          <m:sub>
                            <m:r>
                              <a:rPr lang="en-US" i="1">
                                <a:latin typeface="Cambria Math" panose="02040503050406030204" pitchFamily="18" charset="0"/>
                              </a:rPr>
                              <m:t>𝑖𝑗</m:t>
                            </m:r>
                          </m:sub>
                        </m:sSub>
                      </m:e>
                    </m:d>
                  </m:oMath>
                </a14:m>
                <a:r>
                  <a:rPr lang="en-US" dirty="0"/>
                  <a:t>, is a minor with a prescribed sign attached to it.</a:t>
                </a:r>
              </a:p>
              <a:p>
                <a:pPr marL="0" indent="0">
                  <a:lnSpc>
                    <a:spcPct val="110000"/>
                  </a:lnSpc>
                  <a:buNone/>
                </a:pPr>
                <a14:m>
                  <m:oMathPara xmlns:m="http://schemas.openxmlformats.org/officeDocument/2006/math">
                    <m:oMathParaPr>
                      <m:jc m:val="centerGroup"/>
                    </m:oMathParaPr>
                    <m:oMath xmlns:m="http://schemas.openxmlformats.org/officeDocument/2006/math">
                      <m:d>
                        <m:dPr>
                          <m:begChr m:val="|"/>
                          <m:endChr m:val="|"/>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𝑖𝑗</m:t>
                              </m:r>
                            </m:sub>
                          </m:sSub>
                        </m:e>
                      </m:d>
                      <m:r>
                        <a:rPr lang="en-US" i="1">
                          <a:latin typeface="Cambria Math" panose="02040503050406030204" pitchFamily="18" charset="0"/>
                          <a:ea typeface="Cambria Math" panose="02040503050406030204" pitchFamily="18" charset="0"/>
                        </a:rPr>
                        <m:t>≡</m:t>
                      </m:r>
                      <m:sSup>
                        <m:sSupPr>
                          <m:ctrlPr>
                            <a:rPr lang="en-US"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(−1)</m:t>
                          </m:r>
                        </m:e>
                        <m:sup>
                          <m:r>
                            <a:rPr lang="en-US" b="0" i="1" smtClean="0">
                              <a:latin typeface="Cambria Math" panose="02040503050406030204" pitchFamily="18" charset="0"/>
                              <a:ea typeface="Cambria Math" panose="02040503050406030204" pitchFamily="18" charset="0"/>
                            </a:rPr>
                            <m:t>𝑖</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𝑗</m:t>
                          </m:r>
                        </m:sup>
                      </m:sSup>
                      <m:d>
                        <m:dPr>
                          <m:begChr m:val="|"/>
                          <m:endChr m:val="|"/>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b="0" i="1" smtClean="0">
                                  <a:latin typeface="Cambria Math" panose="02040503050406030204" pitchFamily="18" charset="0"/>
                                </a:rPr>
                                <m:t>𝑀</m:t>
                              </m:r>
                            </m:e>
                            <m:sub>
                              <m:r>
                                <a:rPr lang="en-US" i="1">
                                  <a:latin typeface="Cambria Math" panose="02040503050406030204" pitchFamily="18" charset="0"/>
                                </a:rPr>
                                <m:t>𝑖𝑗</m:t>
                              </m:r>
                            </m:sub>
                          </m:sSub>
                        </m:e>
                      </m:d>
                    </m:oMath>
                  </m:oMathPara>
                </a14:m>
                <a:endParaRPr lang="en-US" dirty="0"/>
              </a:p>
              <a:p>
                <a:pPr>
                  <a:lnSpc>
                    <a:spcPct val="110000"/>
                  </a:lnSpc>
                </a:pPr>
                <a:r>
                  <a:rPr lang="en-US" dirty="0"/>
                  <a:t>Eventually, the value of a determinant </a:t>
                </a:r>
                <a14:m>
                  <m:oMath xmlns:m="http://schemas.openxmlformats.org/officeDocument/2006/math">
                    <m:d>
                      <m:dPr>
                        <m:begChr m:val="|"/>
                        <m:endChr m:val="|"/>
                        <m:ctrlPr>
                          <a:rPr lang="en-US" i="1">
                            <a:latin typeface="Cambria Math" panose="02040503050406030204" pitchFamily="18" charset="0"/>
                          </a:rPr>
                        </m:ctrlPr>
                      </m:dPr>
                      <m:e>
                        <m:r>
                          <a:rPr lang="en-US" b="0" i="1" smtClean="0">
                            <a:latin typeface="Cambria Math" panose="02040503050406030204" pitchFamily="18" charset="0"/>
                          </a:rPr>
                          <m:t>𝐴</m:t>
                        </m:r>
                      </m:e>
                    </m:d>
                  </m:oMath>
                </a14:m>
                <a:r>
                  <a:rPr lang="en-US" dirty="0"/>
                  <a:t> of order </a:t>
                </a:r>
                <a14:m>
                  <m:oMath xmlns:m="http://schemas.openxmlformats.org/officeDocument/2006/math">
                    <m:r>
                      <a:rPr lang="en-US" b="0" i="1" smtClean="0">
                        <a:latin typeface="Cambria Math" panose="02040503050406030204" pitchFamily="18" charset="0"/>
                      </a:rPr>
                      <m:t>𝑛</m:t>
                    </m:r>
                  </m:oMath>
                </a14:m>
                <a:r>
                  <a:rPr lang="en-US" dirty="0"/>
                  <a:t> can be found by the </a:t>
                </a:r>
                <a:r>
                  <a:rPr lang="en-US" b="1" i="1" dirty="0"/>
                  <a:t>Laplace expansion</a:t>
                </a:r>
                <a:r>
                  <a:rPr lang="en-US" dirty="0"/>
                  <a:t> of </a:t>
                </a:r>
                <a:r>
                  <a:rPr lang="en-US" i="1" dirty="0"/>
                  <a:t>any row</a:t>
                </a:r>
                <a:r>
                  <a:rPr lang="en-US" dirty="0"/>
                  <a:t> or </a:t>
                </a:r>
                <a:r>
                  <a:rPr lang="en-US" i="1" dirty="0"/>
                  <a:t>any column</a:t>
                </a:r>
                <a:r>
                  <a:rPr lang="en-US" dirty="0"/>
                  <a:t> as follows:</a:t>
                </a:r>
              </a:p>
              <a:p>
                <a:pPr marL="0" indent="0">
                  <a:lnSpc>
                    <a:spcPct val="110000"/>
                  </a:lnSpc>
                  <a:buNone/>
                </a:pPr>
                <a:r>
                  <a:rPr lang="en-US" dirty="0"/>
                  <a:t>		</a:t>
                </a:r>
                <a14:m>
                  <m:oMath xmlns:m="http://schemas.openxmlformats.org/officeDocument/2006/math">
                    <m:d>
                      <m:dPr>
                        <m:begChr m:val="|"/>
                        <m:endChr m:val="|"/>
                        <m:ctrlPr>
                          <a:rPr lang="en-US" i="1">
                            <a:latin typeface="Cambria Math" panose="02040503050406030204" pitchFamily="18" charset="0"/>
                          </a:rPr>
                        </m:ctrlPr>
                      </m:dPr>
                      <m:e>
                        <m:r>
                          <a:rPr lang="en-US" i="1">
                            <a:latin typeface="Cambria Math" panose="02040503050406030204" pitchFamily="18" charset="0"/>
                          </a:rPr>
                          <m:t>𝐴</m:t>
                        </m:r>
                      </m:e>
                    </m:d>
                    <m:r>
                      <a:rPr lang="en-US" b="0" i="1" smtClean="0">
                        <a:latin typeface="Cambria Math" panose="02040503050406030204" pitchFamily="18" charset="0"/>
                      </a:rPr>
                      <m:t>=</m:t>
                    </m:r>
                    <m:nary>
                      <m:naryPr>
                        <m:chr m:val="∑"/>
                        <m:ctrlPr>
                          <a:rPr lang="en-US" b="0" i="1" smtClean="0">
                            <a:latin typeface="Cambria Math" panose="02040503050406030204" pitchFamily="18" charset="0"/>
                          </a:rPr>
                        </m:ctrlPr>
                      </m:naryPr>
                      <m:sub>
                        <m:r>
                          <m:rPr>
                            <m:brk m:alnAt="23"/>
                          </m:rPr>
                          <a:rPr lang="en-US" b="0" i="1" smtClean="0">
                            <a:latin typeface="Cambria Math" panose="02040503050406030204" pitchFamily="18" charset="0"/>
                          </a:rPr>
                          <m:t>𝑗</m:t>
                        </m:r>
                        <m:r>
                          <a:rPr lang="en-US" b="0" i="1" smtClean="0">
                            <a:latin typeface="Cambria Math" panose="02040503050406030204" pitchFamily="18" charset="0"/>
                          </a:rPr>
                          <m:t>=1</m:t>
                        </m:r>
                      </m:sub>
                      <m:sup>
                        <m:r>
                          <a:rPr lang="en-US" b="0" i="1" smtClean="0">
                            <a:latin typeface="Cambria Math" panose="02040503050406030204" pitchFamily="18" charset="0"/>
                          </a:rPr>
                          <m:t>𝑛</m:t>
                        </m:r>
                      </m:sup>
                      <m:e>
                        <m:sSub>
                          <m:sSubPr>
                            <m:ctrlPr>
                              <a:rPr lang="en-US" b="0" i="1" smtClean="0">
                                <a:latin typeface="Cambria Math" panose="02040503050406030204" pitchFamily="18" charset="0"/>
                              </a:rPr>
                            </m:ctrlPr>
                          </m:sSubPr>
                          <m:e>
                            <m:r>
                              <a:rPr lang="en-US" b="0" i="1" smtClean="0">
                                <a:latin typeface="Cambria Math" panose="02040503050406030204" pitchFamily="18" charset="0"/>
                              </a:rPr>
                              <m:t>𝑎</m:t>
                            </m:r>
                          </m:e>
                          <m:sub>
                            <m:r>
                              <a:rPr lang="en-US" b="0" i="1" smtClean="0">
                                <a:latin typeface="Cambria Math" panose="02040503050406030204" pitchFamily="18" charset="0"/>
                              </a:rPr>
                              <m:t>𝑖𝑗</m:t>
                            </m:r>
                          </m:sub>
                        </m:sSub>
                        <m:d>
                          <m:dPr>
                            <m:begChr m:val="|"/>
                            <m:endChr m:val="|"/>
                            <m:ctrlPr>
                              <a:rPr lang="en-US" i="1">
                                <a:latin typeface="Cambria Math" panose="02040503050406030204" pitchFamily="18" charset="0"/>
                              </a:rPr>
                            </m:ctrlPr>
                          </m:dPr>
                          <m:e>
                            <m:sSub>
                              <m:sSubPr>
                                <m:ctrlPr>
                                  <a:rPr lang="en-US" i="1" smtClean="0">
                                    <a:latin typeface="Cambria Math" panose="02040503050406030204" pitchFamily="18" charset="0"/>
                                  </a:rPr>
                                </m:ctrlPr>
                              </m:sSubPr>
                              <m:e>
                                <m:r>
                                  <a:rPr lang="en-US" b="0" i="1" smtClean="0">
                                    <a:latin typeface="Cambria Math" panose="02040503050406030204" pitchFamily="18" charset="0"/>
                                  </a:rPr>
                                  <m:t>𝐶</m:t>
                                </m:r>
                              </m:e>
                              <m:sub>
                                <m:r>
                                  <a:rPr lang="en-US" b="0" i="1" smtClean="0">
                                    <a:latin typeface="Cambria Math" panose="02040503050406030204" pitchFamily="18" charset="0"/>
                                  </a:rPr>
                                  <m:t>𝑖𝑗</m:t>
                                </m:r>
                              </m:sub>
                            </m:sSub>
                          </m:e>
                        </m:d>
                      </m:e>
                    </m:nary>
                  </m:oMath>
                </a14:m>
                <a:r>
                  <a:rPr lang="en-US" dirty="0"/>
                  <a:t>  (Expansion by the </a:t>
                </a:r>
                <a14:m>
                  <m:oMath xmlns:m="http://schemas.openxmlformats.org/officeDocument/2006/math">
                    <m:r>
                      <a:rPr lang="en-US" b="0" i="1" smtClean="0">
                        <a:latin typeface="Cambria Math" panose="02040503050406030204" pitchFamily="18" charset="0"/>
                      </a:rPr>
                      <m:t>𝑖</m:t>
                    </m:r>
                  </m:oMath>
                </a14:m>
                <a:r>
                  <a:rPr lang="en-US" dirty="0" err="1"/>
                  <a:t>th</a:t>
                </a:r>
                <a:r>
                  <a:rPr lang="en-US" dirty="0"/>
                  <a:t> row)</a:t>
                </a:r>
              </a:p>
              <a:p>
                <a:pPr marL="0" indent="0">
                  <a:lnSpc>
                    <a:spcPct val="110000"/>
                  </a:lnSpc>
                  <a:buNone/>
                </a:pPr>
                <a:r>
                  <a:rPr lang="en-US" dirty="0"/>
                  <a:t>		</a:t>
                </a:r>
                <a14:m>
                  <m:oMath xmlns:m="http://schemas.openxmlformats.org/officeDocument/2006/math">
                    <m:d>
                      <m:dPr>
                        <m:begChr m:val="|"/>
                        <m:endChr m:val="|"/>
                        <m:ctrlPr>
                          <a:rPr lang="en-US" i="1">
                            <a:latin typeface="Cambria Math" panose="02040503050406030204" pitchFamily="18" charset="0"/>
                          </a:rPr>
                        </m:ctrlPr>
                      </m:dPr>
                      <m:e>
                        <m:r>
                          <a:rPr lang="en-US" i="1">
                            <a:latin typeface="Cambria Math" panose="02040503050406030204" pitchFamily="18" charset="0"/>
                          </a:rPr>
                          <m:t>𝐴</m:t>
                        </m:r>
                      </m:e>
                    </m:d>
                    <m:r>
                      <a:rPr lang="en-US" i="1">
                        <a:latin typeface="Cambria Math" panose="02040503050406030204" pitchFamily="18" charset="0"/>
                      </a:rPr>
                      <m:t>=</m:t>
                    </m:r>
                    <m:nary>
                      <m:naryPr>
                        <m:chr m:val="∑"/>
                        <m:ctrlPr>
                          <a:rPr lang="en-US" i="1">
                            <a:latin typeface="Cambria Math" panose="02040503050406030204" pitchFamily="18" charset="0"/>
                          </a:rPr>
                        </m:ctrlPr>
                      </m:naryPr>
                      <m:sub>
                        <m:r>
                          <a:rPr lang="en-US" b="0" i="1" smtClean="0">
                            <a:latin typeface="Cambria Math" panose="02040503050406030204" pitchFamily="18" charset="0"/>
                          </a:rPr>
                          <m:t>𝑖</m:t>
                        </m:r>
                        <m:r>
                          <a:rPr lang="en-US" i="1">
                            <a:latin typeface="Cambria Math" panose="02040503050406030204" pitchFamily="18" charset="0"/>
                          </a:rPr>
                          <m:t>=1</m:t>
                        </m:r>
                      </m:sub>
                      <m:sup>
                        <m:r>
                          <a:rPr lang="en-US" i="1">
                            <a:latin typeface="Cambria Math" panose="02040503050406030204" pitchFamily="18" charset="0"/>
                          </a:rPr>
                          <m:t>𝑛</m:t>
                        </m:r>
                      </m:sup>
                      <m:e>
                        <m:sSub>
                          <m:sSubPr>
                            <m:ctrlPr>
                              <a:rPr lang="en-US" i="1">
                                <a:latin typeface="Cambria Math" panose="02040503050406030204" pitchFamily="18" charset="0"/>
                              </a:rPr>
                            </m:ctrlPr>
                          </m:sSubPr>
                          <m:e>
                            <m:r>
                              <a:rPr lang="en-US" i="1">
                                <a:latin typeface="Cambria Math" panose="02040503050406030204" pitchFamily="18" charset="0"/>
                              </a:rPr>
                              <m:t>𝑎</m:t>
                            </m:r>
                          </m:e>
                          <m:sub>
                            <m:r>
                              <a:rPr lang="en-US" i="1">
                                <a:latin typeface="Cambria Math" panose="02040503050406030204" pitchFamily="18" charset="0"/>
                              </a:rPr>
                              <m:t>𝑖𝑗</m:t>
                            </m:r>
                          </m:sub>
                        </m:sSub>
                        <m:d>
                          <m:dPr>
                            <m:begChr m:val="|"/>
                            <m:endChr m:val="|"/>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𝑖𝑗</m:t>
                                </m:r>
                              </m:sub>
                            </m:sSub>
                          </m:e>
                        </m:d>
                      </m:e>
                    </m:nary>
                  </m:oMath>
                </a14:m>
                <a:r>
                  <a:rPr lang="en-US" dirty="0"/>
                  <a:t>  (Expansion by the </a:t>
                </a:r>
                <a14:m>
                  <m:oMath xmlns:m="http://schemas.openxmlformats.org/officeDocument/2006/math">
                    <m:r>
                      <a:rPr lang="en-US" b="0" i="1" smtClean="0">
                        <a:latin typeface="Cambria Math" panose="02040503050406030204" pitchFamily="18" charset="0"/>
                      </a:rPr>
                      <m:t>𝑗</m:t>
                    </m:r>
                  </m:oMath>
                </a14:m>
                <a:r>
                  <a:rPr lang="en-US" dirty="0" err="1"/>
                  <a:t>th</a:t>
                </a:r>
                <a:r>
                  <a:rPr lang="en-US" dirty="0"/>
                  <a:t> column)</a:t>
                </a:r>
                <a:endParaRPr lang="en-US" dirty="0"/>
              </a:p>
              <a:p>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928" t="-1120"/>
                </a:stretch>
              </a:blipFill>
            </p:spPr>
            <p:txBody>
              <a:bodyPr/>
              <a:lstStyle/>
              <a:p>
                <a:r>
                  <a:rPr lang="en-US">
                    <a:noFill/>
                  </a:rPr>
                  <a:t> </a:t>
                </a:r>
              </a:p>
            </p:txBody>
          </p:sp>
        </mc:Fallback>
      </mc:AlternateContent>
    </p:spTree>
    <p:extLst>
      <p:ext uri="{BB962C8B-B14F-4D97-AF65-F5344CB8AC3E}">
        <p14:creationId xmlns:p14="http://schemas.microsoft.com/office/powerpoint/2010/main" val="11613393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r>
                  <a:rPr lang="en-US" dirty="0"/>
                  <a:t>Evaluating </a:t>
                </a:r>
                <a14:m>
                  <m:oMath xmlns:m="http://schemas.openxmlformats.org/officeDocument/2006/math">
                    <m:d>
                      <m:dPr>
                        <m:begChr m:val="|"/>
                        <m:endChr m:val="|"/>
                        <m:ctrlPr>
                          <a:rPr lang="en-US" i="1">
                            <a:latin typeface="Cambria Math" panose="02040503050406030204" pitchFamily="18" charset="0"/>
                          </a:rPr>
                        </m:ctrlPr>
                      </m:dPr>
                      <m:e>
                        <m:r>
                          <a:rPr lang="en-US" i="1">
                            <a:latin typeface="Cambria Math" panose="02040503050406030204" pitchFamily="18" charset="0"/>
                          </a:rPr>
                          <m:t>𝐴</m:t>
                        </m:r>
                      </m:e>
                    </m:d>
                  </m:oMath>
                </a14:m>
                <a:r>
                  <a:rPr lang="en-US" dirty="0"/>
                  <a:t>, where</a:t>
                </a:r>
              </a:p>
              <a:p>
                <a:pPr marL="0" indent="0">
                  <a:buNone/>
                </a:pPr>
                <a14:m>
                  <m:oMathPara xmlns:m="http://schemas.openxmlformats.org/officeDocument/2006/math">
                    <m:oMathParaPr>
                      <m:jc m:val="centerGroup"/>
                    </m:oMathParaPr>
                    <m:oMath xmlns:m="http://schemas.openxmlformats.org/officeDocument/2006/math">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𝐴</m:t>
                          </m:r>
                        </m:e>
                      </m:d>
                      <m:r>
                        <a:rPr lang="en-US" b="0" i="1" smtClean="0">
                          <a:latin typeface="Cambria Math" panose="02040503050406030204" pitchFamily="18" charset="0"/>
                        </a:rPr>
                        <m:t>=</m:t>
                      </m:r>
                      <m:d>
                        <m:dPr>
                          <m:begChr m:val="|"/>
                          <m:endChr m:val="|"/>
                          <m:ctrlPr>
                            <a:rPr lang="en-US" b="0" i="1" smtClean="0">
                              <a:latin typeface="Cambria Math" panose="02040503050406030204" pitchFamily="18" charset="0"/>
                            </a:rPr>
                          </m:ctrlPr>
                        </m:dPr>
                        <m:e>
                          <m:m>
                            <m:mPr>
                              <m:mcs>
                                <m:mc>
                                  <m:mcPr>
                                    <m:count m:val="3"/>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1</m:t>
                                </m:r>
                              </m:e>
                              <m:e>
                                <m:r>
                                  <a:rPr lang="en-US" b="0" i="1" smtClean="0">
                                    <a:latin typeface="Cambria Math" panose="02040503050406030204" pitchFamily="18" charset="0"/>
                                  </a:rPr>
                                  <m:t>2</m:t>
                                </m:r>
                              </m:e>
                              <m:e>
                                <m:m>
                                  <m:mPr>
                                    <m:mcs>
                                      <m:mc>
                                        <m:mcPr>
                                          <m:count m:val="2"/>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0</m:t>
                                      </m:r>
                                    </m:e>
                                    <m:e>
                                      <m:r>
                                        <a:rPr lang="en-US" b="0" i="1" smtClean="0">
                                          <a:latin typeface="Cambria Math" panose="02040503050406030204" pitchFamily="18" charset="0"/>
                                        </a:rPr>
                                        <m:t>9</m:t>
                                      </m:r>
                                    </m:e>
                                  </m:mr>
                                </m:m>
                              </m:e>
                            </m:mr>
                            <m:mr>
                              <m:e>
                                <m:r>
                                  <a:rPr lang="en-US" b="0" i="1" smtClean="0">
                                    <a:latin typeface="Cambria Math" panose="02040503050406030204" pitchFamily="18" charset="0"/>
                                  </a:rPr>
                                  <m:t>2</m:t>
                                </m:r>
                              </m:e>
                              <m:e>
                                <m:r>
                                  <a:rPr lang="en-US" b="0" i="1" smtClean="0">
                                    <a:latin typeface="Cambria Math" panose="02040503050406030204" pitchFamily="18" charset="0"/>
                                  </a:rPr>
                                  <m:t>3</m:t>
                                </m:r>
                              </m:e>
                              <m:e>
                                <m:m>
                                  <m:mPr>
                                    <m:mcs>
                                      <m:mc>
                                        <m:mcPr>
                                          <m:count m:val="2"/>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4</m:t>
                                      </m:r>
                                    </m:e>
                                    <m:e>
                                      <m:r>
                                        <a:rPr lang="en-US" b="0" i="1" smtClean="0">
                                          <a:latin typeface="Cambria Math" panose="02040503050406030204" pitchFamily="18" charset="0"/>
                                        </a:rPr>
                                        <m:t>6</m:t>
                                      </m:r>
                                    </m:e>
                                  </m:mr>
                                </m:m>
                              </m:e>
                            </m:mr>
                            <m:mr>
                              <m:e>
                                <m:m>
                                  <m:mPr>
                                    <m:mcs>
                                      <m:mc>
                                        <m:mcPr>
                                          <m:count m:val="1"/>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1</m:t>
                                      </m:r>
                                    </m:e>
                                  </m:mr>
                                  <m:mr>
                                    <m:e>
                                      <m:r>
                                        <a:rPr lang="en-US" b="0" i="1" smtClean="0">
                                          <a:latin typeface="Cambria Math" panose="02040503050406030204" pitchFamily="18" charset="0"/>
                                        </a:rPr>
                                        <m:t>0</m:t>
                                      </m:r>
                                    </m:e>
                                  </m:mr>
                                </m:m>
                              </m:e>
                              <m:e>
                                <m:m>
                                  <m:mPr>
                                    <m:mcs>
                                      <m:mc>
                                        <m:mcPr>
                                          <m:count m:val="1"/>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6</m:t>
                                      </m:r>
                                    </m:e>
                                  </m:mr>
                                  <m:mr>
                                    <m:e>
                                      <m:r>
                                        <a:rPr lang="en-US" b="0" i="1" smtClean="0">
                                          <a:latin typeface="Cambria Math" panose="02040503050406030204" pitchFamily="18" charset="0"/>
                                        </a:rPr>
                                        <m:t>−5</m:t>
                                      </m:r>
                                    </m:e>
                                  </m:mr>
                                </m:m>
                              </m:e>
                              <m:e>
                                <m:m>
                                  <m:mPr>
                                    <m:mcs>
                                      <m:mc>
                                        <m:mcPr>
                                          <m:count m:val="2"/>
                                          <m:mcJc m:val="center"/>
                                        </m:mcPr>
                                      </m:mc>
                                    </m:mcs>
                                    <m:ctrlPr>
                                      <a:rPr lang="en-US" b="0" i="1" smtClean="0">
                                        <a:latin typeface="Cambria Math" panose="02040503050406030204" pitchFamily="18" charset="0"/>
                                      </a:rPr>
                                    </m:ctrlPr>
                                  </m:mPr>
                                  <m:mr>
                                    <m:e>
                                      <m:m>
                                        <m:mPr>
                                          <m:mcs>
                                            <m:mc>
                                              <m:mcPr>
                                                <m:count m:val="1"/>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0</m:t>
                                            </m:r>
                                          </m:e>
                                        </m:mr>
                                        <m:mr>
                                          <m:e>
                                            <m:r>
                                              <a:rPr lang="en-US" b="0" i="1" smtClean="0">
                                                <a:latin typeface="Cambria Math" panose="02040503050406030204" pitchFamily="18" charset="0"/>
                                              </a:rPr>
                                              <m:t>0</m:t>
                                            </m:r>
                                          </m:e>
                                        </m:mr>
                                      </m:m>
                                    </m:e>
                                    <m:e>
                                      <m:m>
                                        <m:mPr>
                                          <m:mcs>
                                            <m:mc>
                                              <m:mcPr>
                                                <m:count m:val="1"/>
                                                <m:mcJc m:val="center"/>
                                              </m:mcPr>
                                            </m:mc>
                                          </m:mcs>
                                          <m:ctrlPr>
                                            <a:rPr lang="en-US" b="0" i="1" smtClean="0">
                                              <a:latin typeface="Cambria Math" panose="02040503050406030204" pitchFamily="18" charset="0"/>
                                            </a:rPr>
                                          </m:ctrlPr>
                                        </m:mPr>
                                        <m:mr>
                                          <m:e>
                                            <m:r>
                                              <m:rPr>
                                                <m:brk m:alnAt="7"/>
                                              </m:rPr>
                                              <a:rPr lang="en-US" b="0" i="1" smtClean="0">
                                                <a:latin typeface="Cambria Math" panose="02040503050406030204" pitchFamily="18" charset="0"/>
                                              </a:rPr>
                                              <m:t>−1</m:t>
                                            </m:r>
                                          </m:e>
                                        </m:mr>
                                        <m:mr>
                                          <m:e>
                                            <m:r>
                                              <a:rPr lang="en-US" b="0" i="1" smtClean="0">
                                                <a:latin typeface="Cambria Math" panose="02040503050406030204" pitchFamily="18" charset="0"/>
                                              </a:rPr>
                                              <m:t>8</m:t>
                                            </m:r>
                                          </m:e>
                                        </m:mr>
                                      </m:m>
                                    </m:e>
                                  </m:mr>
                                </m:m>
                              </m:e>
                            </m:mr>
                          </m:m>
                        </m:e>
                      </m:d>
                    </m:oMath>
                  </m:oMathPara>
                </a14:m>
                <a:endParaRPr lang="en-US" dirty="0"/>
              </a:p>
              <a:p>
                <a:pPr marL="0" indent="0">
                  <a:buNone/>
                </a:pP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2241"/>
                </a:stretch>
              </a:blipFill>
            </p:spPr>
            <p:txBody>
              <a:bodyPr/>
              <a:lstStyle/>
              <a:p>
                <a:r>
                  <a:rPr lang="en-US">
                    <a:noFill/>
                  </a:rPr>
                  <a:t> </a:t>
                </a:r>
              </a:p>
            </p:txBody>
          </p:sp>
        </mc:Fallback>
      </mc:AlternateContent>
    </p:spTree>
    <p:extLst>
      <p:ext uri="{BB962C8B-B14F-4D97-AF65-F5344CB8AC3E}">
        <p14:creationId xmlns:p14="http://schemas.microsoft.com/office/powerpoint/2010/main" val="10152938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Properties of Determinants</a:t>
            </a: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r>
                  <a:rPr lang="en-US" b="1" dirty="0"/>
                  <a:t>Property 1</a:t>
                </a:r>
                <a:r>
                  <a:rPr lang="en-US" dirty="0"/>
                  <a:t>:	</a:t>
                </a:r>
                <a14:m>
                  <m:oMath xmlns:m="http://schemas.openxmlformats.org/officeDocument/2006/math">
                    <m:d>
                      <m:dPr>
                        <m:begChr m:val="|"/>
                        <m:endChr m:val="|"/>
                        <m:ctrlPr>
                          <a:rPr lang="en-US" i="1" smtClean="0">
                            <a:latin typeface="Cambria Math" panose="02040503050406030204" pitchFamily="18" charset="0"/>
                          </a:rPr>
                        </m:ctrlPr>
                      </m:dPr>
                      <m:e>
                        <m:r>
                          <a:rPr lang="en-US" b="0" i="1" smtClean="0">
                            <a:latin typeface="Cambria Math" panose="02040503050406030204" pitchFamily="18" charset="0"/>
                          </a:rPr>
                          <m:t>𝐴</m:t>
                        </m:r>
                      </m:e>
                    </m:d>
                    <m:r>
                      <a:rPr lang="en-US" b="0" i="1" smtClean="0">
                        <a:latin typeface="Cambria Math" panose="02040503050406030204" pitchFamily="18" charset="0"/>
                      </a:rPr>
                      <m:t>=</m:t>
                    </m:r>
                    <m:d>
                      <m:dPr>
                        <m:begChr m:val="|"/>
                        <m:endChr m:val="|"/>
                        <m:ctrlPr>
                          <a:rPr lang="en-US" i="1">
                            <a:latin typeface="Cambria Math" panose="02040503050406030204" pitchFamily="18" charset="0"/>
                          </a:rPr>
                        </m:ctrlPr>
                      </m:dPr>
                      <m:e>
                        <m:r>
                          <a:rPr lang="en-US" i="1">
                            <a:latin typeface="Cambria Math" panose="02040503050406030204" pitchFamily="18" charset="0"/>
                          </a:rPr>
                          <m:t>𝐴</m:t>
                        </m:r>
                        <m:r>
                          <a:rPr lang="en-US" b="0" i="1" smtClean="0">
                            <a:latin typeface="Cambria Math" panose="02040503050406030204" pitchFamily="18" charset="0"/>
                          </a:rPr>
                          <m:t>′</m:t>
                        </m:r>
                      </m:e>
                    </m:d>
                  </m:oMath>
                </a14:m>
                <a:endParaRPr lang="en-US" dirty="0"/>
              </a:p>
              <a:p>
                <a:r>
                  <a:rPr lang="en-US" b="1" dirty="0"/>
                  <a:t>Property 2</a:t>
                </a:r>
                <a:r>
                  <a:rPr lang="en-US" dirty="0"/>
                  <a:t>: The interchange of any 2 rows (or any 2 columns) will alter the sign, but not the numerical value, of the determinant. </a:t>
                </a:r>
              </a:p>
              <a:p>
                <a:pPr marL="225425" indent="0">
                  <a:buNone/>
                </a:pPr>
                <a:r>
                  <a:rPr lang="en-US" dirty="0"/>
                  <a:t>Example: </a:t>
                </a:r>
                <a14:m>
                  <m:oMath xmlns:m="http://schemas.openxmlformats.org/officeDocument/2006/math">
                    <m:d>
                      <m:dPr>
                        <m:begChr m:val="|"/>
                        <m:endChr m:val="|"/>
                        <m:ctrlPr>
                          <a:rPr lang="en-US" i="1" smtClean="0">
                            <a:latin typeface="Cambria Math" panose="02040503050406030204" pitchFamily="18" charset="0"/>
                          </a:rPr>
                        </m:ctrlPr>
                      </m:dPr>
                      <m:e>
                        <m:m>
                          <m:mPr>
                            <m:mcs>
                              <m:mc>
                                <m:mcPr>
                                  <m:count m:val="2"/>
                                  <m:mcJc m:val="center"/>
                                </m:mcPr>
                              </m:mc>
                            </m:mcs>
                            <m:ctrlPr>
                              <a:rPr lang="en-US" i="1" smtClean="0">
                                <a:latin typeface="Cambria Math" panose="02040503050406030204" pitchFamily="18" charset="0"/>
                              </a:rPr>
                            </m:ctrlPr>
                          </m:mPr>
                          <m:mr>
                            <m:e>
                              <m:r>
                                <m:rPr>
                                  <m:brk m:alnAt="7"/>
                                </m:rPr>
                                <a:rPr lang="en-US" b="0" i="1" smtClean="0">
                                  <a:latin typeface="Cambria Math" panose="02040503050406030204" pitchFamily="18" charset="0"/>
                                </a:rPr>
                                <m:t>𝑎</m:t>
                              </m:r>
                            </m:e>
                            <m:e>
                              <m:r>
                                <a:rPr lang="en-US" b="0" i="1" smtClean="0">
                                  <a:latin typeface="Cambria Math" panose="02040503050406030204" pitchFamily="18" charset="0"/>
                                </a:rPr>
                                <m:t>𝑏</m:t>
                              </m:r>
                            </m:e>
                          </m:mr>
                          <m:mr>
                            <m:e>
                              <m:r>
                                <a:rPr lang="en-US" b="0" i="1" smtClean="0">
                                  <a:latin typeface="Cambria Math" panose="02040503050406030204" pitchFamily="18" charset="0"/>
                                </a:rPr>
                                <m:t>𝑐</m:t>
                              </m:r>
                            </m:e>
                            <m:e>
                              <m:r>
                                <a:rPr lang="en-US" b="0" i="1" smtClean="0">
                                  <a:latin typeface="Cambria Math" panose="02040503050406030204" pitchFamily="18" charset="0"/>
                                </a:rPr>
                                <m:t>𝑑</m:t>
                              </m:r>
                            </m:e>
                          </m:mr>
                        </m:m>
                      </m:e>
                    </m:d>
                    <m:r>
                      <a:rPr lang="en-US" b="0" i="1" smtClean="0">
                        <a:latin typeface="Cambria Math" panose="02040503050406030204" pitchFamily="18" charset="0"/>
                      </a:rPr>
                      <m:t>=</m:t>
                    </m:r>
                    <m:r>
                      <a:rPr lang="en-US" b="0" i="1" smtClean="0">
                        <a:latin typeface="Cambria Math" panose="02040503050406030204" pitchFamily="18" charset="0"/>
                      </a:rPr>
                      <m:t>𝑎𝑑</m:t>
                    </m:r>
                    <m:r>
                      <a:rPr lang="en-US" b="0" i="1" smtClean="0">
                        <a:latin typeface="Cambria Math" panose="02040503050406030204" pitchFamily="18" charset="0"/>
                      </a:rPr>
                      <m:t>−</m:t>
                    </m:r>
                    <m:r>
                      <a:rPr lang="en-US" b="0" i="1" smtClean="0">
                        <a:latin typeface="Cambria Math" panose="02040503050406030204" pitchFamily="18" charset="0"/>
                      </a:rPr>
                      <m:t>𝑐𝑏</m:t>
                    </m:r>
                  </m:oMath>
                </a14:m>
                <a:r>
                  <a:rPr lang="en-US" dirty="0"/>
                  <a:t>, while </a:t>
                </a:r>
                <a14:m>
                  <m:oMath xmlns:m="http://schemas.openxmlformats.org/officeDocument/2006/math">
                    <m:d>
                      <m:dPr>
                        <m:begChr m:val="|"/>
                        <m:endChr m:val="|"/>
                        <m:ctrlPr>
                          <a:rPr lang="en-US" i="1">
                            <a:latin typeface="Cambria Math" panose="02040503050406030204" pitchFamily="18" charset="0"/>
                          </a:rPr>
                        </m:ctrlPr>
                      </m:dPr>
                      <m:e>
                        <m:m>
                          <m:mPr>
                            <m:mcs>
                              <m:mc>
                                <m:mcPr>
                                  <m:count m:val="2"/>
                                  <m:mcJc m:val="center"/>
                                </m:mcPr>
                              </m:mc>
                            </m:mcs>
                            <m:ctrlPr>
                              <a:rPr lang="en-US" i="1">
                                <a:latin typeface="Cambria Math" panose="02040503050406030204" pitchFamily="18" charset="0"/>
                              </a:rPr>
                            </m:ctrlPr>
                          </m:mPr>
                          <m:mr>
                            <m:e>
                              <m:r>
                                <a:rPr lang="en-US" b="0" i="1" smtClean="0">
                                  <a:latin typeface="Cambria Math" panose="02040503050406030204" pitchFamily="18" charset="0"/>
                                </a:rPr>
                                <m:t>𝑐</m:t>
                              </m:r>
                            </m:e>
                            <m:e>
                              <m:r>
                                <a:rPr lang="en-US" b="0" i="1" smtClean="0">
                                  <a:latin typeface="Cambria Math" panose="02040503050406030204" pitchFamily="18" charset="0"/>
                                </a:rPr>
                                <m:t>𝑑</m:t>
                              </m:r>
                            </m:e>
                          </m:mr>
                          <m:mr>
                            <m:e>
                              <m:r>
                                <a:rPr lang="en-US" b="0" i="1" smtClean="0">
                                  <a:latin typeface="Cambria Math" panose="02040503050406030204" pitchFamily="18" charset="0"/>
                                </a:rPr>
                                <m:t>𝑎</m:t>
                              </m:r>
                            </m:e>
                            <m:e>
                              <m:r>
                                <a:rPr lang="en-US" b="0" i="1" smtClean="0">
                                  <a:latin typeface="Cambria Math" panose="02040503050406030204" pitchFamily="18" charset="0"/>
                                </a:rPr>
                                <m:t>𝑏</m:t>
                              </m:r>
                            </m:e>
                          </m:mr>
                        </m:m>
                      </m:e>
                    </m:d>
                    <m:r>
                      <a:rPr lang="en-US" b="0" i="1" smtClean="0">
                        <a:latin typeface="Cambria Math" panose="02040503050406030204" pitchFamily="18" charset="0"/>
                      </a:rPr>
                      <m:t>=</m:t>
                    </m:r>
                    <m:r>
                      <a:rPr lang="en-US" b="0" i="1" smtClean="0">
                        <a:latin typeface="Cambria Math" panose="02040503050406030204" pitchFamily="18" charset="0"/>
                      </a:rPr>
                      <m:t>𝑐𝑏</m:t>
                    </m:r>
                    <m:r>
                      <a:rPr lang="en-US" b="0" i="1" smtClean="0">
                        <a:latin typeface="Cambria Math" panose="02040503050406030204" pitchFamily="18" charset="0"/>
                      </a:rPr>
                      <m:t>−</m:t>
                    </m:r>
                    <m:r>
                      <a:rPr lang="en-US" b="0" i="1" smtClean="0">
                        <a:latin typeface="Cambria Math" panose="02040503050406030204" pitchFamily="18" charset="0"/>
                      </a:rPr>
                      <m:t>𝑎𝑑</m:t>
                    </m:r>
                    <m:r>
                      <a:rPr lang="en-US" b="0" i="1" smtClean="0">
                        <a:latin typeface="Cambria Math" panose="02040503050406030204" pitchFamily="18" charset="0"/>
                      </a:rPr>
                      <m:t>=−(</m:t>
                    </m:r>
                    <m:r>
                      <a:rPr lang="en-US" b="0" i="1" smtClean="0">
                        <a:latin typeface="Cambria Math" panose="02040503050406030204" pitchFamily="18" charset="0"/>
                      </a:rPr>
                      <m:t>𝑎𝑑</m:t>
                    </m:r>
                    <m:r>
                      <a:rPr lang="en-US" b="0" i="1" smtClean="0">
                        <a:latin typeface="Cambria Math" panose="02040503050406030204" pitchFamily="18" charset="0"/>
                      </a:rPr>
                      <m:t>−</m:t>
                    </m:r>
                    <m:r>
                      <a:rPr lang="en-US" b="0" i="1" smtClean="0">
                        <a:latin typeface="Cambria Math" panose="02040503050406030204" pitchFamily="18" charset="0"/>
                      </a:rPr>
                      <m:t>𝑐𝑏</m:t>
                    </m:r>
                    <m:r>
                      <a:rPr lang="en-US" b="0" i="1" smtClean="0">
                        <a:latin typeface="Cambria Math" panose="02040503050406030204" pitchFamily="18" charset="0"/>
                      </a:rPr>
                      <m:t>)</m:t>
                    </m:r>
                  </m:oMath>
                </a14:m>
                <a:endParaRPr lang="en-US" dirty="0"/>
              </a:p>
              <a:p>
                <a:r>
                  <a:rPr lang="en-US" b="1" dirty="0"/>
                  <a:t>Property 3</a:t>
                </a:r>
                <a:r>
                  <a:rPr lang="en-US" dirty="0"/>
                  <a:t>: The multiplication of any </a:t>
                </a:r>
                <a:r>
                  <a:rPr lang="en-US" i="1" dirty="0"/>
                  <a:t>one</a:t>
                </a:r>
                <a:r>
                  <a:rPr lang="en-US" dirty="0"/>
                  <a:t> row (or </a:t>
                </a:r>
                <a:r>
                  <a:rPr lang="en-US" i="1" dirty="0"/>
                  <a:t>one</a:t>
                </a:r>
                <a:r>
                  <a:rPr lang="en-US" dirty="0"/>
                  <a:t> column) by a scalar </a:t>
                </a:r>
                <a14:m>
                  <m:oMath xmlns:m="http://schemas.openxmlformats.org/officeDocument/2006/math">
                    <m:r>
                      <a:rPr lang="en-US" b="0" i="1" smtClean="0">
                        <a:latin typeface="Cambria Math" panose="02040503050406030204" pitchFamily="18" charset="0"/>
                      </a:rPr>
                      <m:t>𝑘</m:t>
                    </m:r>
                  </m:oMath>
                </a14:m>
                <a:r>
                  <a:rPr lang="en-US" dirty="0"/>
                  <a:t> will change the value of the determinant </a:t>
                </a:r>
                <a14:m>
                  <m:oMath xmlns:m="http://schemas.openxmlformats.org/officeDocument/2006/math">
                    <m:r>
                      <a:rPr lang="en-US" b="0" i="1" smtClean="0">
                        <a:latin typeface="Cambria Math" panose="02040503050406030204" pitchFamily="18" charset="0"/>
                      </a:rPr>
                      <m:t>𝑘</m:t>
                    </m:r>
                  </m:oMath>
                </a14:m>
                <a:r>
                  <a:rPr lang="en-US" dirty="0"/>
                  <a:t>-fold. </a:t>
                </a:r>
              </a:p>
              <a:p>
                <a:pPr marL="225425" indent="0">
                  <a:buNone/>
                </a:pPr>
                <a:r>
                  <a:rPr lang="en-US" dirty="0"/>
                  <a:t>Example: </a:t>
                </a:r>
                <a14:m>
                  <m:oMath xmlns:m="http://schemas.openxmlformats.org/officeDocument/2006/math">
                    <m:d>
                      <m:dPr>
                        <m:begChr m:val="|"/>
                        <m:endChr m:val="|"/>
                        <m:ctrlPr>
                          <a:rPr lang="en-US" i="1">
                            <a:latin typeface="Cambria Math" panose="02040503050406030204" pitchFamily="18" charset="0"/>
                          </a:rPr>
                        </m:ctrlPr>
                      </m:dPr>
                      <m:e>
                        <m:m>
                          <m:mPr>
                            <m:mcs>
                              <m:mc>
                                <m:mcPr>
                                  <m:count m:val="2"/>
                                  <m:mcJc m:val="center"/>
                                </m:mcPr>
                              </m:mc>
                            </m:mcs>
                            <m:ctrlPr>
                              <a:rPr lang="en-US" i="1">
                                <a:latin typeface="Cambria Math" panose="02040503050406030204" pitchFamily="18" charset="0"/>
                              </a:rPr>
                            </m:ctrlPr>
                          </m:mPr>
                          <m:mr>
                            <m:e>
                              <m:r>
                                <m:rPr>
                                  <m:brk m:alnAt="7"/>
                                </m:rPr>
                                <a:rPr lang="en-US" b="0" i="1" smtClean="0">
                                  <a:latin typeface="Cambria Math" panose="02040503050406030204" pitchFamily="18" charset="0"/>
                                </a:rPr>
                                <m:t>𝑘</m:t>
                              </m:r>
                              <m:r>
                                <a:rPr lang="en-US" i="1">
                                  <a:latin typeface="Cambria Math" panose="02040503050406030204" pitchFamily="18" charset="0"/>
                                </a:rPr>
                                <m:t>𝑎</m:t>
                              </m:r>
                            </m:e>
                            <m:e>
                              <m:r>
                                <a:rPr lang="en-US" b="0" i="1" smtClean="0">
                                  <a:latin typeface="Cambria Math" panose="02040503050406030204" pitchFamily="18" charset="0"/>
                                </a:rPr>
                                <m:t>𝑘</m:t>
                              </m:r>
                              <m:r>
                                <a:rPr lang="en-US" i="1">
                                  <a:latin typeface="Cambria Math" panose="02040503050406030204" pitchFamily="18" charset="0"/>
                                </a:rPr>
                                <m:t>𝑏</m:t>
                              </m:r>
                            </m:e>
                          </m:mr>
                          <m:mr>
                            <m:e>
                              <m:r>
                                <a:rPr lang="en-US" i="1">
                                  <a:latin typeface="Cambria Math" panose="02040503050406030204" pitchFamily="18" charset="0"/>
                                </a:rPr>
                                <m:t>𝑐</m:t>
                              </m:r>
                            </m:e>
                            <m:e>
                              <m:r>
                                <a:rPr lang="en-US" i="1">
                                  <a:latin typeface="Cambria Math" panose="02040503050406030204" pitchFamily="18" charset="0"/>
                                </a:rPr>
                                <m:t>𝑑</m:t>
                              </m:r>
                            </m:e>
                          </m:mr>
                        </m:m>
                      </m:e>
                    </m:d>
                    <m:r>
                      <a:rPr lang="en-US" b="0" i="1" smtClean="0">
                        <a:latin typeface="Cambria Math" panose="02040503050406030204" pitchFamily="18" charset="0"/>
                      </a:rPr>
                      <m:t>=</m:t>
                    </m:r>
                    <m:r>
                      <a:rPr lang="en-US" b="0" i="1" smtClean="0">
                        <a:latin typeface="Cambria Math" panose="02040503050406030204" pitchFamily="18" charset="0"/>
                      </a:rPr>
                      <m:t>𝑘𝑎𝑑</m:t>
                    </m:r>
                    <m:r>
                      <a:rPr lang="en-US" b="0" i="1" smtClean="0">
                        <a:latin typeface="Cambria Math" panose="02040503050406030204" pitchFamily="18" charset="0"/>
                      </a:rPr>
                      <m:t>−</m:t>
                    </m:r>
                    <m:r>
                      <a:rPr lang="en-US" b="0" i="1" smtClean="0">
                        <a:latin typeface="Cambria Math" panose="02040503050406030204" pitchFamily="18" charset="0"/>
                      </a:rPr>
                      <m:t>𝑘𝑐𝑏</m:t>
                    </m:r>
                    <m:r>
                      <a:rPr lang="en-US" b="0" i="1" smtClean="0">
                        <a:latin typeface="Cambria Math" panose="02040503050406030204" pitchFamily="18" charset="0"/>
                      </a:rPr>
                      <m:t>=</m:t>
                    </m:r>
                    <m:r>
                      <a:rPr lang="en-US" b="0" i="1" smtClean="0">
                        <a:latin typeface="Cambria Math" panose="02040503050406030204" pitchFamily="18" charset="0"/>
                      </a:rPr>
                      <m:t>𝑘</m:t>
                    </m:r>
                    <m:d>
                      <m:dPr>
                        <m:ctrlPr>
                          <a:rPr lang="en-US" b="0" i="1" smtClean="0">
                            <a:latin typeface="Cambria Math" panose="02040503050406030204" pitchFamily="18" charset="0"/>
                          </a:rPr>
                        </m:ctrlPr>
                      </m:dPr>
                      <m:e>
                        <m:r>
                          <a:rPr lang="en-US" b="0" i="1" smtClean="0">
                            <a:latin typeface="Cambria Math" panose="02040503050406030204" pitchFamily="18" charset="0"/>
                          </a:rPr>
                          <m:t>𝑎𝑑</m:t>
                        </m:r>
                        <m:r>
                          <a:rPr lang="en-US" b="0" i="1" smtClean="0">
                            <a:latin typeface="Cambria Math" panose="02040503050406030204" pitchFamily="18" charset="0"/>
                          </a:rPr>
                          <m:t>−</m:t>
                        </m:r>
                        <m:r>
                          <a:rPr lang="en-US" b="0" i="1" smtClean="0">
                            <a:latin typeface="Cambria Math" panose="02040503050406030204" pitchFamily="18" charset="0"/>
                          </a:rPr>
                          <m:t>𝑐𝑏</m:t>
                        </m:r>
                      </m:e>
                    </m:d>
                    <m:r>
                      <a:rPr lang="en-US" b="0" i="1" smtClean="0">
                        <a:latin typeface="Cambria Math" panose="02040503050406030204" pitchFamily="18" charset="0"/>
                      </a:rPr>
                      <m:t>=</m:t>
                    </m:r>
                    <m:r>
                      <a:rPr lang="en-US" b="0" i="1" smtClean="0">
                        <a:latin typeface="Cambria Math" panose="02040503050406030204" pitchFamily="18" charset="0"/>
                      </a:rPr>
                      <m:t>𝑘</m:t>
                    </m:r>
                    <m:d>
                      <m:dPr>
                        <m:begChr m:val="|"/>
                        <m:endChr m:val="|"/>
                        <m:ctrlPr>
                          <a:rPr lang="en-US" i="1">
                            <a:latin typeface="Cambria Math" panose="02040503050406030204" pitchFamily="18" charset="0"/>
                          </a:rPr>
                        </m:ctrlPr>
                      </m:dPr>
                      <m:e>
                        <m:m>
                          <m:mPr>
                            <m:mcs>
                              <m:mc>
                                <m:mcPr>
                                  <m:count m:val="2"/>
                                  <m:mcJc m:val="center"/>
                                </m:mcPr>
                              </m:mc>
                            </m:mcs>
                            <m:ctrlPr>
                              <a:rPr lang="en-US" i="1">
                                <a:latin typeface="Cambria Math" panose="02040503050406030204" pitchFamily="18" charset="0"/>
                              </a:rPr>
                            </m:ctrlPr>
                          </m:mPr>
                          <m:mr>
                            <m:e>
                              <m:r>
                                <m:rPr>
                                  <m:brk m:alnAt="7"/>
                                </m:rPr>
                                <a:rPr lang="en-US" i="1">
                                  <a:latin typeface="Cambria Math" panose="02040503050406030204" pitchFamily="18" charset="0"/>
                                </a:rPr>
                                <m:t>𝑎</m:t>
                              </m:r>
                            </m:e>
                            <m:e>
                              <m:r>
                                <a:rPr lang="en-US" i="1">
                                  <a:latin typeface="Cambria Math" panose="02040503050406030204" pitchFamily="18" charset="0"/>
                                </a:rPr>
                                <m:t>𝑏</m:t>
                              </m:r>
                            </m:e>
                          </m:mr>
                          <m:mr>
                            <m:e>
                              <m:r>
                                <a:rPr lang="en-US" i="1">
                                  <a:latin typeface="Cambria Math" panose="02040503050406030204" pitchFamily="18" charset="0"/>
                                </a:rPr>
                                <m:t>𝑐</m:t>
                              </m:r>
                            </m:e>
                            <m:e>
                              <m:r>
                                <a:rPr lang="en-US" i="1">
                                  <a:latin typeface="Cambria Math" panose="02040503050406030204" pitchFamily="18" charset="0"/>
                                </a:rPr>
                                <m:t>𝑑</m:t>
                              </m:r>
                            </m:e>
                          </m:mr>
                        </m:m>
                      </m:e>
                    </m:d>
                  </m:oMath>
                </a14:m>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2241"/>
                </a:stretch>
              </a:blipFill>
            </p:spPr>
            <p:txBody>
              <a:bodyPr/>
              <a:lstStyle/>
              <a:p>
                <a:r>
                  <a:rPr lang="en-US">
                    <a:noFill/>
                  </a:rPr>
                  <a:t> </a:t>
                </a:r>
              </a:p>
            </p:txBody>
          </p:sp>
        </mc:Fallback>
      </mc:AlternateContent>
    </p:spTree>
    <p:extLst>
      <p:ext uri="{BB962C8B-B14F-4D97-AF65-F5344CB8AC3E}">
        <p14:creationId xmlns:p14="http://schemas.microsoft.com/office/powerpoint/2010/main" val="30608394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Properties of Determinants</a:t>
            </a:r>
            <a:endParaRPr lang="en-US"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fontScale="92500" lnSpcReduction="20000"/>
              </a:bodyPr>
              <a:lstStyle/>
              <a:p>
                <a:pPr>
                  <a:lnSpc>
                    <a:spcPct val="110000"/>
                  </a:lnSpc>
                </a:pPr>
                <a:r>
                  <a:rPr lang="en-US" b="1" dirty="0"/>
                  <a:t>Property 4</a:t>
                </a:r>
                <a:r>
                  <a:rPr lang="en-US" dirty="0"/>
                  <a:t>: The addition (subtraction) of a multiple of any </a:t>
                </a:r>
                <a:r>
                  <a:rPr lang="en-US" i="1" dirty="0"/>
                  <a:t>row</a:t>
                </a:r>
                <a:r>
                  <a:rPr lang="en-US" dirty="0"/>
                  <a:t> to (from) another </a:t>
                </a:r>
                <a:r>
                  <a:rPr lang="en-US" i="1" dirty="0"/>
                  <a:t>row</a:t>
                </a:r>
                <a:r>
                  <a:rPr lang="en-US" dirty="0"/>
                  <a:t> will leave the value of the determinant unaltered. The same holds true if we replace the word </a:t>
                </a:r>
                <a:r>
                  <a:rPr lang="en-US" i="1" dirty="0"/>
                  <a:t>row</a:t>
                </a:r>
                <a:r>
                  <a:rPr lang="en-US" dirty="0"/>
                  <a:t> by </a:t>
                </a:r>
                <a:r>
                  <a:rPr lang="en-US" i="1" dirty="0"/>
                  <a:t>column</a:t>
                </a:r>
                <a:r>
                  <a:rPr lang="en-US" dirty="0"/>
                  <a:t>. </a:t>
                </a:r>
              </a:p>
              <a:p>
                <a:pPr marL="225425" indent="0">
                  <a:lnSpc>
                    <a:spcPct val="110000"/>
                  </a:lnSpc>
                  <a:buNone/>
                </a:pPr>
                <a:r>
                  <a:rPr lang="en-US" dirty="0"/>
                  <a:t>Example:	</a:t>
                </a:r>
                <a14:m>
                  <m:oMath xmlns:m="http://schemas.openxmlformats.org/officeDocument/2006/math">
                    <m:d>
                      <m:dPr>
                        <m:begChr m:val="|"/>
                        <m:endChr m:val="|"/>
                        <m:ctrlPr>
                          <a:rPr lang="en-US" i="1">
                            <a:latin typeface="Cambria Math" panose="02040503050406030204" pitchFamily="18" charset="0"/>
                          </a:rPr>
                        </m:ctrlPr>
                      </m:dPr>
                      <m:e>
                        <m:m>
                          <m:mPr>
                            <m:mcs>
                              <m:mc>
                                <m:mcPr>
                                  <m:count m:val="2"/>
                                  <m:mcJc m:val="center"/>
                                </m:mcPr>
                              </m:mc>
                            </m:mcs>
                            <m:ctrlPr>
                              <a:rPr lang="en-US" i="1">
                                <a:latin typeface="Cambria Math" panose="02040503050406030204" pitchFamily="18" charset="0"/>
                              </a:rPr>
                            </m:ctrlPr>
                          </m:mPr>
                          <m:mr>
                            <m:e>
                              <m:r>
                                <m:rPr>
                                  <m:brk m:alnAt="7"/>
                                </m:rPr>
                                <a:rPr lang="en-US" i="1">
                                  <a:latin typeface="Cambria Math" panose="02040503050406030204" pitchFamily="18" charset="0"/>
                                </a:rPr>
                                <m:t>𝑎</m:t>
                              </m:r>
                            </m:e>
                            <m:e>
                              <m:r>
                                <a:rPr lang="en-US" i="1">
                                  <a:latin typeface="Cambria Math" panose="02040503050406030204" pitchFamily="18" charset="0"/>
                                </a:rPr>
                                <m:t>𝑏</m:t>
                              </m:r>
                            </m:e>
                          </m:mr>
                          <m:mr>
                            <m:e>
                              <m:r>
                                <a:rPr lang="en-US" i="1">
                                  <a:latin typeface="Cambria Math" panose="02040503050406030204" pitchFamily="18" charset="0"/>
                                </a:rPr>
                                <m:t>𝑐</m:t>
                              </m:r>
                              <m:r>
                                <a:rPr lang="en-US" b="0" i="1" smtClean="0">
                                  <a:latin typeface="Cambria Math" panose="02040503050406030204" pitchFamily="18" charset="0"/>
                                </a:rPr>
                                <m:t>+</m:t>
                              </m:r>
                              <m:r>
                                <a:rPr lang="en-US" b="0" i="1" smtClean="0">
                                  <a:latin typeface="Cambria Math" panose="02040503050406030204" pitchFamily="18" charset="0"/>
                                </a:rPr>
                                <m:t>𝑘𝑎</m:t>
                              </m:r>
                            </m:e>
                            <m:e>
                              <m:r>
                                <a:rPr lang="en-US" i="1">
                                  <a:latin typeface="Cambria Math" panose="02040503050406030204" pitchFamily="18" charset="0"/>
                                </a:rPr>
                                <m:t>𝑑</m:t>
                              </m:r>
                              <m:r>
                                <a:rPr lang="en-US" b="0" i="1" smtClean="0">
                                  <a:latin typeface="Cambria Math" panose="02040503050406030204" pitchFamily="18" charset="0"/>
                                </a:rPr>
                                <m:t>+</m:t>
                              </m:r>
                              <m:r>
                                <a:rPr lang="en-US" b="0" i="1" smtClean="0">
                                  <a:latin typeface="Cambria Math" panose="02040503050406030204" pitchFamily="18" charset="0"/>
                                </a:rPr>
                                <m:t>𝑘𝑏</m:t>
                              </m:r>
                            </m:e>
                          </m:mr>
                        </m:m>
                      </m:e>
                    </m:d>
                    <m:r>
                      <a:rPr lang="en-US" b="0" i="1" smtClean="0">
                        <a:latin typeface="Cambria Math" panose="02040503050406030204" pitchFamily="18" charset="0"/>
                      </a:rPr>
                      <m:t>=</m:t>
                    </m:r>
                    <m:r>
                      <a:rPr lang="en-US" b="0" i="1" smtClean="0">
                        <a:latin typeface="Cambria Math" panose="02040503050406030204" pitchFamily="18" charset="0"/>
                      </a:rPr>
                      <m:t>𝑎</m:t>
                    </m:r>
                    <m:d>
                      <m:dPr>
                        <m:ctrlPr>
                          <a:rPr lang="en-US" b="0" i="1" smtClean="0">
                            <a:latin typeface="Cambria Math" panose="02040503050406030204" pitchFamily="18" charset="0"/>
                          </a:rPr>
                        </m:ctrlPr>
                      </m:dPr>
                      <m:e>
                        <m:r>
                          <a:rPr lang="en-US" b="0" i="1" smtClean="0">
                            <a:latin typeface="Cambria Math" panose="02040503050406030204" pitchFamily="18" charset="0"/>
                          </a:rPr>
                          <m:t>𝑑</m:t>
                        </m:r>
                        <m:r>
                          <a:rPr lang="en-US" b="0" i="1" smtClean="0">
                            <a:latin typeface="Cambria Math" panose="02040503050406030204" pitchFamily="18" charset="0"/>
                          </a:rPr>
                          <m:t>+</m:t>
                        </m:r>
                        <m:r>
                          <a:rPr lang="en-US" b="0" i="1" smtClean="0">
                            <a:latin typeface="Cambria Math" panose="02040503050406030204" pitchFamily="18" charset="0"/>
                          </a:rPr>
                          <m:t>𝑘𝑏</m:t>
                        </m:r>
                      </m:e>
                    </m:d>
                    <m:r>
                      <a:rPr lang="en-US" b="0" i="1" smtClean="0">
                        <a:latin typeface="Cambria Math" panose="02040503050406030204" pitchFamily="18" charset="0"/>
                      </a:rPr>
                      <m:t>−</m:t>
                    </m:r>
                    <m:d>
                      <m:dPr>
                        <m:ctrlPr>
                          <a:rPr lang="en-US" b="0" i="1" smtClean="0">
                            <a:latin typeface="Cambria Math" panose="02040503050406030204" pitchFamily="18" charset="0"/>
                          </a:rPr>
                        </m:ctrlPr>
                      </m:dPr>
                      <m:e>
                        <m:r>
                          <a:rPr lang="en-US" b="0" i="1" smtClean="0">
                            <a:latin typeface="Cambria Math" panose="02040503050406030204" pitchFamily="18" charset="0"/>
                          </a:rPr>
                          <m:t>𝑐</m:t>
                        </m:r>
                        <m:r>
                          <a:rPr lang="en-US" b="0" i="1" smtClean="0">
                            <a:latin typeface="Cambria Math" panose="02040503050406030204" pitchFamily="18" charset="0"/>
                          </a:rPr>
                          <m:t>+</m:t>
                        </m:r>
                        <m:r>
                          <a:rPr lang="en-US" b="0" i="1" smtClean="0">
                            <a:latin typeface="Cambria Math" panose="02040503050406030204" pitchFamily="18" charset="0"/>
                          </a:rPr>
                          <m:t>𝑘𝑎</m:t>
                        </m:r>
                      </m:e>
                    </m:d>
                    <m:r>
                      <a:rPr lang="en-US" b="0" i="1" smtClean="0">
                        <a:latin typeface="Cambria Math" panose="02040503050406030204" pitchFamily="18" charset="0"/>
                      </a:rPr>
                      <m:t>𝑏</m:t>
                    </m:r>
                    <m:r>
                      <a:rPr lang="en-US" b="0" i="1" smtClean="0">
                        <a:latin typeface="Cambria Math" panose="02040503050406030204" pitchFamily="18" charset="0"/>
                      </a:rPr>
                      <m:t>=</m:t>
                    </m:r>
                    <m:r>
                      <a:rPr lang="en-US" b="0" i="1" smtClean="0">
                        <a:latin typeface="Cambria Math" panose="02040503050406030204" pitchFamily="18" charset="0"/>
                      </a:rPr>
                      <m:t>𝑎𝑑</m:t>
                    </m:r>
                    <m:r>
                      <a:rPr lang="en-US" b="0" i="1" smtClean="0">
                        <a:latin typeface="Cambria Math" panose="02040503050406030204" pitchFamily="18" charset="0"/>
                      </a:rPr>
                      <m:t>−</m:t>
                    </m:r>
                    <m:r>
                      <a:rPr lang="en-US" b="0" i="1" smtClean="0">
                        <a:latin typeface="Cambria Math" panose="02040503050406030204" pitchFamily="18" charset="0"/>
                      </a:rPr>
                      <m:t>𝑐𝑏</m:t>
                    </m:r>
                  </m:oMath>
                </a14:m>
                <a:endParaRPr lang="en-US" dirty="0"/>
              </a:p>
              <a:p>
                <a:pPr>
                  <a:lnSpc>
                    <a:spcPct val="110000"/>
                  </a:lnSpc>
                </a:pPr>
                <a:r>
                  <a:rPr lang="en-US" b="1" dirty="0"/>
                  <a:t>Property 5</a:t>
                </a:r>
                <a:r>
                  <a:rPr lang="en-US" dirty="0"/>
                  <a:t>: If one row (or column) is a multiple of another row (or column), the value of the determinant will be zero. </a:t>
                </a:r>
              </a:p>
              <a:p>
                <a:pPr marL="225425" indent="0">
                  <a:lnSpc>
                    <a:spcPct val="110000"/>
                  </a:lnSpc>
                  <a:buNone/>
                </a:pPr>
                <a:r>
                  <a:rPr lang="en-US" dirty="0"/>
                  <a:t>Example: 	</a:t>
                </a:r>
                <a14:m>
                  <m:oMath xmlns:m="http://schemas.openxmlformats.org/officeDocument/2006/math">
                    <m:d>
                      <m:dPr>
                        <m:begChr m:val="|"/>
                        <m:endChr m:val="|"/>
                        <m:ctrlPr>
                          <a:rPr lang="en-US" i="1">
                            <a:latin typeface="Cambria Math" panose="02040503050406030204" pitchFamily="18" charset="0"/>
                          </a:rPr>
                        </m:ctrlPr>
                      </m:dPr>
                      <m:e>
                        <m:m>
                          <m:mPr>
                            <m:mcs>
                              <m:mc>
                                <m:mcPr>
                                  <m:count m:val="2"/>
                                  <m:mcJc m:val="center"/>
                                </m:mcPr>
                              </m:mc>
                            </m:mcs>
                            <m:ctrlPr>
                              <a:rPr lang="en-US" i="1">
                                <a:latin typeface="Cambria Math" panose="02040503050406030204" pitchFamily="18" charset="0"/>
                              </a:rPr>
                            </m:ctrlPr>
                          </m:mPr>
                          <m:mr>
                            <m:e>
                              <m:r>
                                <m:rPr>
                                  <m:brk m:alnAt="7"/>
                                </m:rPr>
                                <a:rPr lang="en-US" i="1">
                                  <a:latin typeface="Cambria Math" panose="02040503050406030204" pitchFamily="18" charset="0"/>
                                </a:rPr>
                                <m:t>𝑎</m:t>
                              </m:r>
                            </m:e>
                            <m:e>
                              <m:r>
                                <a:rPr lang="en-US" i="1">
                                  <a:latin typeface="Cambria Math" panose="02040503050406030204" pitchFamily="18" charset="0"/>
                                </a:rPr>
                                <m:t>𝑏</m:t>
                              </m:r>
                            </m:e>
                          </m:mr>
                          <m:mr>
                            <m:e>
                              <m:r>
                                <a:rPr lang="en-US" b="0" i="1" smtClean="0">
                                  <a:latin typeface="Cambria Math" panose="02040503050406030204" pitchFamily="18" charset="0"/>
                                </a:rPr>
                                <m:t>1.5</m:t>
                              </m:r>
                              <m:r>
                                <a:rPr lang="en-US" b="0" i="1" smtClean="0">
                                  <a:latin typeface="Cambria Math" panose="02040503050406030204" pitchFamily="18" charset="0"/>
                                </a:rPr>
                                <m:t>𝑎</m:t>
                              </m:r>
                            </m:e>
                            <m:e>
                              <m:r>
                                <a:rPr lang="en-US" b="0" i="1" smtClean="0">
                                  <a:latin typeface="Cambria Math" panose="02040503050406030204" pitchFamily="18" charset="0"/>
                                </a:rPr>
                                <m:t>1.5</m:t>
                              </m:r>
                              <m:r>
                                <a:rPr lang="en-US" b="0" i="1" smtClean="0">
                                  <a:latin typeface="Cambria Math" panose="02040503050406030204" pitchFamily="18" charset="0"/>
                                </a:rPr>
                                <m:t>𝑏</m:t>
                              </m:r>
                            </m:e>
                          </m:mr>
                        </m:m>
                      </m:e>
                    </m:d>
                    <m:r>
                      <a:rPr lang="en-US" b="0" i="1" smtClean="0">
                        <a:latin typeface="Cambria Math" panose="02040503050406030204" pitchFamily="18" charset="0"/>
                      </a:rPr>
                      <m:t>=1.5</m:t>
                    </m:r>
                    <m:r>
                      <a:rPr lang="en-US" b="0" i="1" smtClean="0">
                        <a:latin typeface="Cambria Math" panose="02040503050406030204" pitchFamily="18" charset="0"/>
                      </a:rPr>
                      <m:t>𝑎𝑏</m:t>
                    </m:r>
                    <m:r>
                      <a:rPr lang="en-US" b="0" i="1" smtClean="0">
                        <a:latin typeface="Cambria Math" panose="02040503050406030204" pitchFamily="18" charset="0"/>
                      </a:rPr>
                      <m:t>−1.5</m:t>
                    </m:r>
                    <m:r>
                      <a:rPr lang="en-US" b="0" i="1" smtClean="0">
                        <a:latin typeface="Cambria Math" panose="02040503050406030204" pitchFamily="18" charset="0"/>
                      </a:rPr>
                      <m:t>𝑎𝑏</m:t>
                    </m:r>
                    <m:r>
                      <a:rPr lang="en-US" b="0" i="1" smtClean="0">
                        <a:latin typeface="Cambria Math" panose="02040503050406030204" pitchFamily="18" charset="0"/>
                      </a:rPr>
                      <m:t>=0</m:t>
                    </m:r>
                  </m:oMath>
                </a14:m>
                <a:endParaRPr lang="en-US" b="0" i="1" dirty="0">
                  <a:latin typeface="Cambria Math" panose="02040503050406030204" pitchFamily="18" charset="0"/>
                </a:endParaRPr>
              </a:p>
              <a:p>
                <a:pPr marL="225425" indent="0">
                  <a:lnSpc>
                    <a:spcPct val="110000"/>
                  </a:lnSpc>
                  <a:buNone/>
                </a:pPr>
                <a:r>
                  <a:rPr lang="en-US" dirty="0"/>
                  <a:t>		</a:t>
                </a:r>
                <a14:m>
                  <m:oMath xmlns:m="http://schemas.openxmlformats.org/officeDocument/2006/math">
                    <m:d>
                      <m:dPr>
                        <m:begChr m:val="|"/>
                        <m:endChr m:val="|"/>
                        <m:ctrlPr>
                          <a:rPr lang="en-US" i="1">
                            <a:latin typeface="Cambria Math" panose="02040503050406030204" pitchFamily="18" charset="0"/>
                          </a:rPr>
                        </m:ctrlPr>
                      </m:dPr>
                      <m:e>
                        <m:m>
                          <m:mPr>
                            <m:mcs>
                              <m:mc>
                                <m:mcPr>
                                  <m:count m:val="2"/>
                                  <m:mcJc m:val="center"/>
                                </m:mcPr>
                              </m:mc>
                            </m:mcs>
                            <m:ctrlPr>
                              <a:rPr lang="en-US" i="1">
                                <a:latin typeface="Cambria Math" panose="02040503050406030204" pitchFamily="18" charset="0"/>
                              </a:rPr>
                            </m:ctrlPr>
                          </m:mPr>
                          <m:mr>
                            <m:e>
                              <m:r>
                                <m:rPr>
                                  <m:brk m:alnAt="7"/>
                                </m:rPr>
                                <a:rPr lang="en-US" i="1">
                                  <a:latin typeface="Cambria Math" panose="02040503050406030204" pitchFamily="18" charset="0"/>
                                </a:rPr>
                                <m:t>𝑎</m:t>
                              </m:r>
                            </m:e>
                            <m:e>
                              <m:r>
                                <a:rPr lang="en-US" b="0" i="1" smtClean="0">
                                  <a:latin typeface="Cambria Math" panose="02040503050406030204" pitchFamily="18" charset="0"/>
                                </a:rPr>
                                <m:t>2</m:t>
                              </m:r>
                              <m:r>
                                <a:rPr lang="en-US" b="0" i="1" smtClean="0">
                                  <a:latin typeface="Cambria Math" panose="02040503050406030204" pitchFamily="18" charset="0"/>
                                </a:rPr>
                                <m:t>𝑎</m:t>
                              </m:r>
                            </m:e>
                          </m:mr>
                          <m:mr>
                            <m:e>
                              <m:r>
                                <a:rPr lang="en-US" b="0" i="1" smtClean="0">
                                  <a:latin typeface="Cambria Math" panose="02040503050406030204" pitchFamily="18" charset="0"/>
                                </a:rPr>
                                <m:t>𝑐</m:t>
                              </m:r>
                            </m:e>
                            <m:e>
                              <m:r>
                                <a:rPr lang="en-US" b="0" i="1" smtClean="0">
                                  <a:latin typeface="Cambria Math" panose="02040503050406030204" pitchFamily="18" charset="0"/>
                                </a:rPr>
                                <m:t>2</m:t>
                              </m:r>
                              <m:r>
                                <a:rPr lang="en-US" b="0" i="1" smtClean="0">
                                  <a:latin typeface="Cambria Math" panose="02040503050406030204" pitchFamily="18" charset="0"/>
                                </a:rPr>
                                <m:t>𝑐</m:t>
                              </m:r>
                            </m:e>
                          </m:mr>
                        </m:m>
                      </m:e>
                    </m:d>
                    <m:r>
                      <a:rPr lang="en-US" i="1">
                        <a:latin typeface="Cambria Math" panose="02040503050406030204" pitchFamily="18" charset="0"/>
                      </a:rPr>
                      <m:t>=</m:t>
                    </m:r>
                    <m:r>
                      <a:rPr lang="en-US" b="0" i="1" smtClean="0">
                        <a:latin typeface="Cambria Math" panose="02040503050406030204" pitchFamily="18" charset="0"/>
                      </a:rPr>
                      <m:t>2</m:t>
                    </m:r>
                    <m:r>
                      <a:rPr lang="en-US" b="0" i="1" smtClean="0">
                        <a:latin typeface="Cambria Math" panose="02040503050406030204" pitchFamily="18" charset="0"/>
                      </a:rPr>
                      <m:t>𝑎𝑐</m:t>
                    </m:r>
                    <m:r>
                      <a:rPr lang="en-US" i="1">
                        <a:latin typeface="Cambria Math" panose="02040503050406030204" pitchFamily="18" charset="0"/>
                      </a:rPr>
                      <m:t>−</m:t>
                    </m:r>
                    <m:r>
                      <a:rPr lang="en-US" b="0" i="1" smtClean="0">
                        <a:latin typeface="Cambria Math" panose="02040503050406030204" pitchFamily="18" charset="0"/>
                      </a:rPr>
                      <m:t>2</m:t>
                    </m:r>
                    <m:r>
                      <a:rPr lang="en-US" b="0" i="1" smtClean="0">
                        <a:latin typeface="Cambria Math" panose="02040503050406030204" pitchFamily="18" charset="0"/>
                      </a:rPr>
                      <m:t>𝑎𝑐</m:t>
                    </m:r>
                    <m:r>
                      <a:rPr lang="en-US" i="1">
                        <a:latin typeface="Cambria Math" panose="02040503050406030204" pitchFamily="18" charset="0"/>
                      </a:rPr>
                      <m:t>=0</m:t>
                    </m:r>
                  </m:oMath>
                </a14:m>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928" t="-2101"/>
                </a:stretch>
              </a:blipFill>
            </p:spPr>
            <p:txBody>
              <a:bodyPr/>
              <a:lstStyle/>
              <a:p>
                <a:r>
                  <a:rPr lang="en-US">
                    <a:noFill/>
                  </a:rPr>
                  <a:t> </a:t>
                </a:r>
              </a:p>
            </p:txBody>
          </p:sp>
        </mc:Fallback>
      </mc:AlternateContent>
    </p:spTree>
    <p:extLst>
      <p:ext uri="{BB962C8B-B14F-4D97-AF65-F5344CB8AC3E}">
        <p14:creationId xmlns:p14="http://schemas.microsoft.com/office/powerpoint/2010/main" val="3296268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Determinantal Criterion for </a:t>
            </a:r>
            <a:r>
              <a:rPr lang="en-US" dirty="0" err="1"/>
              <a:t>Nonsingularity</a:t>
            </a:r>
            <a:endParaRPr lang="en-US"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r>
                  <a:rPr lang="en-US" dirty="0"/>
                  <a:t>Given a linear-equation system </a:t>
                </a:r>
                <a14:m>
                  <m:oMath xmlns:m="http://schemas.openxmlformats.org/officeDocument/2006/math">
                    <m:r>
                      <a:rPr lang="en-US" b="0" i="1" smtClean="0">
                        <a:latin typeface="Cambria Math" panose="02040503050406030204" pitchFamily="18" charset="0"/>
                      </a:rPr>
                      <m:t>𝐴𝑥</m:t>
                    </m:r>
                    <m:r>
                      <a:rPr lang="en-US" b="0" i="1" smtClean="0">
                        <a:latin typeface="Cambria Math" panose="02040503050406030204" pitchFamily="18" charset="0"/>
                      </a:rPr>
                      <m:t>=</m:t>
                    </m:r>
                    <m:r>
                      <a:rPr lang="en-US" b="0" i="1" smtClean="0">
                        <a:latin typeface="Cambria Math" panose="02040503050406030204" pitchFamily="18" charset="0"/>
                      </a:rPr>
                      <m:t>𝑑</m:t>
                    </m:r>
                  </m:oMath>
                </a14:m>
                <a:r>
                  <a:rPr lang="en-US" dirty="0"/>
                  <a:t>, where </a:t>
                </a:r>
                <a14:m>
                  <m:oMath xmlns:m="http://schemas.openxmlformats.org/officeDocument/2006/math">
                    <m:r>
                      <a:rPr lang="en-US" b="0" i="1" smtClean="0">
                        <a:latin typeface="Cambria Math" panose="02040503050406030204" pitchFamily="18" charset="0"/>
                      </a:rPr>
                      <m:t>𝐴</m:t>
                    </m:r>
                  </m:oMath>
                </a14:m>
                <a:r>
                  <a:rPr lang="en-US" dirty="0"/>
                  <a:t> is an </a:t>
                </a:r>
                <a14:m>
                  <m:oMath xmlns:m="http://schemas.openxmlformats.org/officeDocument/2006/math">
                    <m:r>
                      <a:rPr lang="en-US" b="0" i="1" smtClean="0">
                        <a:latin typeface="Cambria Math" panose="02040503050406030204" pitchFamily="18" charset="0"/>
                      </a:rPr>
                      <m:t>𝑛</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𝑛</m:t>
                    </m:r>
                  </m:oMath>
                </a14:m>
                <a:r>
                  <a:rPr lang="en-US" dirty="0"/>
                  <a:t> coefficient matrix,</a:t>
                </a:r>
              </a:p>
              <a:p>
                <a:pPr marL="0" indent="0">
                  <a:buNone/>
                </a:pPr>
                <a:r>
                  <a:rPr lang="en-US" dirty="0"/>
                  <a:t>	       </a:t>
                </a:r>
                <a14:m>
                  <m:oMath xmlns:m="http://schemas.openxmlformats.org/officeDocument/2006/math">
                    <m:d>
                      <m:dPr>
                        <m:begChr m:val="|"/>
                        <m:endChr m:val="|"/>
                        <m:ctrlPr>
                          <a:rPr lang="en-US" i="1" smtClean="0">
                            <a:latin typeface="Cambria Math" panose="02040503050406030204" pitchFamily="18" charset="0"/>
                          </a:rPr>
                        </m:ctrlPr>
                      </m:dPr>
                      <m:e>
                        <m:r>
                          <a:rPr lang="en-US" b="0" i="1" smtClean="0">
                            <a:latin typeface="Cambria Math" panose="02040503050406030204" pitchFamily="18" charset="0"/>
                          </a:rPr>
                          <m:t>𝐴</m:t>
                        </m:r>
                      </m:e>
                    </m:d>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0</m:t>
                    </m:r>
                  </m:oMath>
                </a14:m>
                <a:r>
                  <a:rPr lang="en-US" dirty="0"/>
                  <a:t> 	</a:t>
                </a:r>
                <a14:m>
                  <m:oMath xmlns:m="http://schemas.openxmlformats.org/officeDocument/2006/math">
                    <m:r>
                      <a:rPr lang="en-US" i="1" dirty="0" smtClean="0">
                        <a:latin typeface="Cambria Math" panose="02040503050406030204" pitchFamily="18" charset="0"/>
                        <a:ea typeface="Cambria Math" panose="02040503050406030204" pitchFamily="18" charset="0"/>
                      </a:rPr>
                      <m:t>↔</m:t>
                    </m:r>
                  </m:oMath>
                </a14:m>
                <a:r>
                  <a:rPr lang="en-US" dirty="0"/>
                  <a:t> there is row (column) independence in matrix </a:t>
                </a:r>
                <a14:m>
                  <m:oMath xmlns:m="http://schemas.openxmlformats.org/officeDocument/2006/math">
                    <m:r>
                      <a:rPr lang="en-US" b="0" i="1" smtClean="0">
                        <a:latin typeface="Cambria Math" panose="02040503050406030204" pitchFamily="18" charset="0"/>
                      </a:rPr>
                      <m:t>𝐴</m:t>
                    </m:r>
                  </m:oMath>
                </a14:m>
                <a:endParaRPr lang="en-US" dirty="0"/>
              </a:p>
              <a:p>
                <a:pPr marL="0" indent="0">
                  <a:buNone/>
                </a:pPr>
                <a:r>
                  <a:rPr lang="en-US" dirty="0"/>
                  <a:t>			</a:t>
                </a:r>
                <a14:m>
                  <m:oMath xmlns:m="http://schemas.openxmlformats.org/officeDocument/2006/math">
                    <m:r>
                      <a:rPr lang="en-US" i="1" dirty="0">
                        <a:latin typeface="Cambria Math" panose="02040503050406030204" pitchFamily="18" charset="0"/>
                        <a:ea typeface="Cambria Math" panose="02040503050406030204" pitchFamily="18" charset="0"/>
                      </a:rPr>
                      <m:t>↔</m:t>
                    </m:r>
                    <m:r>
                      <a:rPr lang="en-US" b="0" i="1" dirty="0" smtClean="0">
                        <a:latin typeface="Cambria Math" panose="02040503050406030204" pitchFamily="18" charset="0"/>
                        <a:ea typeface="Cambria Math" panose="02040503050406030204" pitchFamily="18" charset="0"/>
                      </a:rPr>
                      <m:t>𝐴</m:t>
                    </m:r>
                  </m:oMath>
                </a14:m>
                <a:r>
                  <a:rPr lang="en-US" dirty="0"/>
                  <a:t> is nonsingular</a:t>
                </a:r>
              </a:p>
              <a:p>
                <a:pPr marL="0" indent="0">
                  <a:buNone/>
                </a:pPr>
                <a:r>
                  <a:rPr lang="en-US" dirty="0"/>
                  <a:t>			</a:t>
                </a:r>
                <a14:m>
                  <m:oMath xmlns:m="http://schemas.openxmlformats.org/officeDocument/2006/math">
                    <m:r>
                      <a:rPr lang="en-US" i="1" dirty="0">
                        <a:latin typeface="Cambria Math" panose="02040503050406030204" pitchFamily="18" charset="0"/>
                        <a:ea typeface="Cambria Math" panose="02040503050406030204" pitchFamily="18" charset="0"/>
                      </a:rPr>
                      <m:t>↔</m:t>
                    </m:r>
                  </m:oMath>
                </a14:m>
                <a:r>
                  <a:rPr lang="en-US" dirty="0"/>
                  <a:t> </a:t>
                </a:r>
                <a14:m>
                  <m:oMath xmlns:m="http://schemas.openxmlformats.org/officeDocument/2006/math">
                    <m:sSup>
                      <m:sSupPr>
                        <m:ctrlPr>
                          <a:rPr lang="en-US" i="1" dirty="0" smtClean="0">
                            <a:latin typeface="Cambria Math" panose="02040503050406030204" pitchFamily="18" charset="0"/>
                          </a:rPr>
                        </m:ctrlPr>
                      </m:sSupPr>
                      <m:e>
                        <m:r>
                          <a:rPr lang="en-US" b="0" i="1" dirty="0" smtClean="0">
                            <a:latin typeface="Cambria Math" panose="02040503050406030204" pitchFamily="18" charset="0"/>
                          </a:rPr>
                          <m:t>𝐴</m:t>
                        </m:r>
                      </m:e>
                      <m:sup>
                        <m:r>
                          <a:rPr lang="en-US" b="0" i="1" dirty="0" smtClean="0">
                            <a:latin typeface="Cambria Math" panose="02040503050406030204" pitchFamily="18" charset="0"/>
                          </a:rPr>
                          <m:t>−1</m:t>
                        </m:r>
                      </m:sup>
                    </m:sSup>
                  </m:oMath>
                </a14:m>
                <a:r>
                  <a:rPr lang="en-US" dirty="0"/>
                  <a:t> exists</a:t>
                </a:r>
              </a:p>
              <a:p>
                <a:pPr marL="0" indent="0">
                  <a:buNone/>
                </a:pPr>
                <a:r>
                  <a:rPr lang="en-US" dirty="0"/>
                  <a:t>			</a:t>
                </a:r>
                <a14:m>
                  <m:oMath xmlns:m="http://schemas.openxmlformats.org/officeDocument/2006/math">
                    <m:r>
                      <a:rPr lang="en-US" i="1" dirty="0">
                        <a:latin typeface="Cambria Math" panose="02040503050406030204" pitchFamily="18" charset="0"/>
                        <a:ea typeface="Cambria Math" panose="02040503050406030204" pitchFamily="18" charset="0"/>
                      </a:rPr>
                      <m:t>↔</m:t>
                    </m:r>
                  </m:oMath>
                </a14:m>
                <a:r>
                  <a:rPr lang="en-US" dirty="0"/>
                  <a:t> a unique solution </a:t>
                </a:r>
                <a14:m>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𝑥</m:t>
                        </m:r>
                      </m:e>
                      <m:sup>
                        <m:r>
                          <a:rPr lang="en-US" b="0" i="1" smtClean="0">
                            <a:latin typeface="Cambria Math" panose="02040503050406030204" pitchFamily="18" charset="0"/>
                          </a:rPr>
                          <m:t>∗</m:t>
                        </m:r>
                      </m:sup>
                    </m:sSup>
                    <m:r>
                      <a:rPr lang="en-US" b="0" i="1" smtClean="0">
                        <a:latin typeface="Cambria Math" panose="02040503050406030204" pitchFamily="18" charset="0"/>
                      </a:rPr>
                      <m:t>=</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𝐴</m:t>
                        </m:r>
                      </m:e>
                      <m:sup>
                        <m:r>
                          <a:rPr lang="en-US" b="0" i="1" smtClean="0">
                            <a:latin typeface="Cambria Math" panose="02040503050406030204" pitchFamily="18" charset="0"/>
                          </a:rPr>
                          <m:t>−1</m:t>
                        </m:r>
                      </m:sup>
                    </m:sSup>
                    <m:r>
                      <a:rPr lang="en-US" b="0" i="1" smtClean="0">
                        <a:latin typeface="Cambria Math" panose="02040503050406030204" pitchFamily="18" charset="0"/>
                      </a:rPr>
                      <m:t>𝑑</m:t>
                    </m:r>
                  </m:oMath>
                </a14:m>
                <a:r>
                  <a:rPr lang="en-US" dirty="0"/>
                  <a:t> exists. </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043" t="-2241"/>
                </a:stretch>
              </a:blipFill>
            </p:spPr>
            <p:txBody>
              <a:bodyPr/>
              <a:lstStyle/>
              <a:p>
                <a:r>
                  <a:rPr lang="en-US">
                    <a:noFill/>
                  </a:rPr>
                  <a:t> </a:t>
                </a:r>
              </a:p>
            </p:txBody>
          </p:sp>
        </mc:Fallback>
      </mc:AlternateContent>
    </p:spTree>
    <p:extLst>
      <p:ext uri="{BB962C8B-B14F-4D97-AF65-F5344CB8AC3E}">
        <p14:creationId xmlns:p14="http://schemas.microsoft.com/office/powerpoint/2010/main" val="1850775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283</TotalTime>
  <Words>670</Words>
  <Application>Microsoft Office PowerPoint</Application>
  <PresentationFormat>Widescreen</PresentationFormat>
  <Paragraphs>79</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Cambria Math</vt:lpstr>
      <vt:lpstr>Office Theme</vt:lpstr>
      <vt:lpstr>Linear Models and Matrix Algebra III</vt:lpstr>
      <vt:lpstr>Outline</vt:lpstr>
      <vt:lpstr>Necessary Vs Sufficient Conditions</vt:lpstr>
      <vt:lpstr>Necessary Vs Sufficient Conditions</vt:lpstr>
      <vt:lpstr>Conditions for Nonsingularity</vt:lpstr>
      <vt:lpstr>Conditions for Nonsingularity</vt:lpstr>
      <vt:lpstr>Conditions for Nonsingularity</vt:lpstr>
      <vt:lpstr>Test of Nonsingularity by Use of Determinant</vt:lpstr>
      <vt:lpstr>Evaluating a Third-Order Determinant</vt:lpstr>
      <vt:lpstr>Evaluating an nth-Order Determinant</vt:lpstr>
      <vt:lpstr>Example</vt:lpstr>
      <vt:lpstr>Basic Properties of Determinants</vt:lpstr>
      <vt:lpstr>Basic Properties of Determinants</vt:lpstr>
      <vt:lpstr>Determinantal Criterion for Nonsingularity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Linear Models and Matrix Algebra III</dc:title>
  <dc:creator>Pawin S</dc:creator>
  <cp:lastModifiedBy>Pawin S</cp:lastModifiedBy>
  <cp:revision>12</cp:revision>
  <dcterms:created xsi:type="dcterms:W3CDTF">2017-02-04T10:53:10Z</dcterms:created>
  <dcterms:modified xsi:type="dcterms:W3CDTF">2017-02-05T02:34:19Z</dcterms:modified>
</cp:coreProperties>
</file>