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266" r:id="rId3"/>
    <p:sldId id="267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E721D125-7C21-4007-A5A2-5793D222A7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686CE5CA-3A68-484B-A7B1-B9F6D4E1DF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3AEAB755-2639-4929-B32C-F46B4AC4F1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ABC5DD5B-D638-45D6-A947-8B80E084A0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BDD70CED-503A-491D-9187-9BDD6E8CF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831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B1468FC-D8A7-491E-BEA6-7AB2B7769A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FBC10F3-68DC-47E2-8F9B-3F0C58762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8579C19B-6329-4A95-A08D-4CE321F541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9A387AF9-1A64-455B-BE4F-5112D3D43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3D688833-36E8-4753-8557-EC41689B0D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833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9C052D5-8A20-4305-92AB-2446FD647C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038CEF51-8CEA-40F1-8583-20B6BE249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5AB6C730-03D2-4550-8113-31AB41AC3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5AECCDF-9B90-44BD-AF35-5C3D3B18E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17C67809-3300-4B86-B071-192CBFD05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29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8A23275-FBD1-4913-AC01-FB756E4DB7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5F98D86-058B-4DE5-A987-C6695E1ED1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245D21F9-1B0F-46D9-A6A7-7279D46C9E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72C48027-5D48-47CF-9DC2-7D8FB27BF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4BF72E78-1888-493C-912C-0B149D9DE5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B02ADF20-ACFE-4213-9885-A6EDCCFDA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6640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FA46B80C-9C3D-439C-A950-AF9355BDA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F82CB6A8-0A79-4F2A-BDA5-B7A1B4FEB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4" name="ตัวแทนเนื้อหา 3">
            <a:extLst>
              <a:ext uri="{FF2B5EF4-FFF2-40B4-BE49-F238E27FC236}">
                <a16:creationId xmlns:a16="http://schemas.microsoft.com/office/drawing/2014/main" id="{5A751A6E-1FFD-4C16-B152-E6B9839797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5" name="ตัวแทนข้อความ 4">
            <a:extLst>
              <a:ext uri="{FF2B5EF4-FFF2-40B4-BE49-F238E27FC236}">
                <a16:creationId xmlns:a16="http://schemas.microsoft.com/office/drawing/2014/main" id="{DCB724A9-6B8D-4DC1-94B9-AA2945C199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6" name="ตัวแทนเนื้อหา 5">
            <a:extLst>
              <a:ext uri="{FF2B5EF4-FFF2-40B4-BE49-F238E27FC236}">
                <a16:creationId xmlns:a16="http://schemas.microsoft.com/office/drawing/2014/main" id="{838C5928-235F-43D2-8282-359869DC4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7" name="ตัวแทนวันที่ 6">
            <a:extLst>
              <a:ext uri="{FF2B5EF4-FFF2-40B4-BE49-F238E27FC236}">
                <a16:creationId xmlns:a16="http://schemas.microsoft.com/office/drawing/2014/main" id="{99E22A6E-AC4E-4A1D-8059-91D2E09CD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8" name="ตัวแทนท้ายกระดาษ 7">
            <a:extLst>
              <a:ext uri="{FF2B5EF4-FFF2-40B4-BE49-F238E27FC236}">
                <a16:creationId xmlns:a16="http://schemas.microsoft.com/office/drawing/2014/main" id="{C43CE1EF-220F-4949-A654-B1F895682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ตัวแทนหมายเลขสไลด์ 8">
            <a:extLst>
              <a:ext uri="{FF2B5EF4-FFF2-40B4-BE49-F238E27FC236}">
                <a16:creationId xmlns:a16="http://schemas.microsoft.com/office/drawing/2014/main" id="{26A382F7-C548-461E-B1E1-8A8E0146E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309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141593E-2D7A-4C03-A667-5E69A2CD0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วันที่ 2">
            <a:extLst>
              <a:ext uri="{FF2B5EF4-FFF2-40B4-BE49-F238E27FC236}">
                <a16:creationId xmlns:a16="http://schemas.microsoft.com/office/drawing/2014/main" id="{C187B4CE-1EC5-46C1-B05D-CA778E8E4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4" name="ตัวแทนท้ายกระดาษ 3">
            <a:extLst>
              <a:ext uri="{FF2B5EF4-FFF2-40B4-BE49-F238E27FC236}">
                <a16:creationId xmlns:a16="http://schemas.microsoft.com/office/drawing/2014/main" id="{3E025EB8-4AD7-412F-8179-491796CFA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ตัวแทนหมายเลขสไลด์ 4">
            <a:extLst>
              <a:ext uri="{FF2B5EF4-FFF2-40B4-BE49-F238E27FC236}">
                <a16:creationId xmlns:a16="http://schemas.microsoft.com/office/drawing/2014/main" id="{84CADAD3-781C-4F3D-BE3E-5F94BEC53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225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วันที่ 1">
            <a:extLst>
              <a:ext uri="{FF2B5EF4-FFF2-40B4-BE49-F238E27FC236}">
                <a16:creationId xmlns:a16="http://schemas.microsoft.com/office/drawing/2014/main" id="{F15E974F-3F84-4EC2-994A-FCD43F9EE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3" name="ตัวแทนท้ายกระดาษ 2">
            <a:extLst>
              <a:ext uri="{FF2B5EF4-FFF2-40B4-BE49-F238E27FC236}">
                <a16:creationId xmlns:a16="http://schemas.microsoft.com/office/drawing/2014/main" id="{030C2BAA-FC19-433A-ADEC-3B3F09BDF5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C021B632-FBB8-4B45-A89A-74C17794DC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9316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9D3FA4D-004C-447D-ADA3-0B7CE46E75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FB2BFA9-9540-475F-8A2B-6F19349E30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DA538B3B-00DD-4326-B239-1F18F803E1F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4CB2A523-0A4C-40F6-9977-1BB55A82E1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5F6331C9-41D6-4D0A-AA30-D7CB680ED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E4A2DD7B-1BEB-401A-A013-080905F69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849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9D6B0FA-2365-4956-A566-71A9C4465A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รูปภาพ 2">
            <a:extLst>
              <a:ext uri="{FF2B5EF4-FFF2-40B4-BE49-F238E27FC236}">
                <a16:creationId xmlns:a16="http://schemas.microsoft.com/office/drawing/2014/main" id="{0C2CA191-29D0-45B4-9D88-AC1C0C78A91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ตัวแทนข้อความ 3">
            <a:extLst>
              <a:ext uri="{FF2B5EF4-FFF2-40B4-BE49-F238E27FC236}">
                <a16:creationId xmlns:a16="http://schemas.microsoft.com/office/drawing/2014/main" id="{7045C10D-105B-4D6E-A85D-E9E7A7E674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แก้ไขสไตล์ของข้อความต้นแบบ</a:t>
            </a:r>
          </a:p>
        </p:txBody>
      </p:sp>
      <p:sp>
        <p:nvSpPr>
          <p:cNvPr id="5" name="ตัวแทนวันที่ 4">
            <a:extLst>
              <a:ext uri="{FF2B5EF4-FFF2-40B4-BE49-F238E27FC236}">
                <a16:creationId xmlns:a16="http://schemas.microsoft.com/office/drawing/2014/main" id="{3AD6180D-BA5E-4449-9034-ACDEF72DB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6" name="ตัวแทนท้ายกระดาษ 5">
            <a:extLst>
              <a:ext uri="{FF2B5EF4-FFF2-40B4-BE49-F238E27FC236}">
                <a16:creationId xmlns:a16="http://schemas.microsoft.com/office/drawing/2014/main" id="{115356C4-1905-48F1-AD40-43216CACEC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ตัวแทนหมายเลขสไลด์ 6">
            <a:extLst>
              <a:ext uri="{FF2B5EF4-FFF2-40B4-BE49-F238E27FC236}">
                <a16:creationId xmlns:a16="http://schemas.microsoft.com/office/drawing/2014/main" id="{4A0D73D9-B29D-42B7-8EA4-B93618A830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364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CEDC897-0D7E-43DD-9855-CC3F2D923F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0BC61C23-4380-4A84-B95B-B29FB3E16D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96E164F-A996-4E58-8707-65018A596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5E4780BE-8B54-49BE-84F5-E36BC8520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6F6AD618-33C6-4E44-96D3-F383C0706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61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>
            <a:extLst>
              <a:ext uri="{FF2B5EF4-FFF2-40B4-BE49-F238E27FC236}">
                <a16:creationId xmlns:a16="http://schemas.microsoft.com/office/drawing/2014/main" id="{2552FD13-47CD-4BC1-BBC3-8248081CEC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แนวตั้ง 2">
            <a:extLst>
              <a:ext uri="{FF2B5EF4-FFF2-40B4-BE49-F238E27FC236}">
                <a16:creationId xmlns:a16="http://schemas.microsoft.com/office/drawing/2014/main" id="{0CFF1482-CDE8-41F0-8997-6F1A397F89C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13E137AA-779E-45BF-B98A-83FE42D48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8FD3AC39-8252-4F8A-A663-55DDC90FB2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829357CC-CEE5-45B8-A4DC-79351C86B4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309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ชื่อเรื่อง 1">
            <a:extLst>
              <a:ext uri="{FF2B5EF4-FFF2-40B4-BE49-F238E27FC236}">
                <a16:creationId xmlns:a16="http://schemas.microsoft.com/office/drawing/2014/main" id="{ED1A734B-4E30-43AD-BBE3-384763A831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/>
          </a:p>
        </p:txBody>
      </p:sp>
      <p:sp>
        <p:nvSpPr>
          <p:cNvPr id="3" name="ตัวแทนข้อความ 2">
            <a:extLst>
              <a:ext uri="{FF2B5EF4-FFF2-40B4-BE49-F238E27FC236}">
                <a16:creationId xmlns:a16="http://schemas.microsoft.com/office/drawing/2014/main" id="{FF523B3F-23FB-432A-9D03-66AF563963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4" name="ตัวแทนวันที่ 3">
            <a:extLst>
              <a:ext uri="{FF2B5EF4-FFF2-40B4-BE49-F238E27FC236}">
                <a16:creationId xmlns:a16="http://schemas.microsoft.com/office/drawing/2014/main" id="{654B9905-5401-4FB8-B578-96097F0177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FA5E2-C2FF-4174-926A-DA04655F9163}" type="datetimeFigureOut">
              <a:rPr lang="en-US" smtClean="0"/>
              <a:t>7/11/2021</a:t>
            </a:fld>
            <a:endParaRPr lang="en-US"/>
          </a:p>
        </p:txBody>
      </p:sp>
      <p:sp>
        <p:nvSpPr>
          <p:cNvPr id="5" name="ตัวแทนท้ายกระดาษ 4">
            <a:extLst>
              <a:ext uri="{FF2B5EF4-FFF2-40B4-BE49-F238E27FC236}">
                <a16:creationId xmlns:a16="http://schemas.microsoft.com/office/drawing/2014/main" id="{1D1AD249-0663-4AC2-A2E4-2877A09058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ตัวแทนหมายเลขสไลด์ 5">
            <a:extLst>
              <a:ext uri="{FF2B5EF4-FFF2-40B4-BE49-F238E27FC236}">
                <a16:creationId xmlns:a16="http://schemas.microsoft.com/office/drawing/2014/main" id="{5961EACF-95C7-4857-BB5C-072DB91AF1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27A7B-943C-4BAA-BC8D-3A5BDBC55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505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48683" y="75460"/>
            <a:ext cx="10515600" cy="1325563"/>
          </a:xfrm>
        </p:spPr>
        <p:txBody>
          <a:bodyPr/>
          <a:lstStyle/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 Assignment: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77661" y="1125816"/>
            <a:ext cx="10515600" cy="508855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    Applying </a:t>
            </a:r>
            <a:r>
              <a:rPr lang="en-US" sz="20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new-product development process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you’ve studied, </a:t>
            </a:r>
            <a:r>
              <a:rPr lang="en-US" sz="2000" u="sng" dirty="0">
                <a:latin typeface="Arial" charset="0"/>
                <a:ea typeface="Arial" charset="0"/>
                <a:cs typeface="Arial" charset="0"/>
              </a:rPr>
              <a:t>develop an idea for an innovative new consumer product never launched in the market in the category you have chosen.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Then you are to develop a brief plan for launching (introducing) it to the market. </a:t>
            </a:r>
          </a:p>
          <a:p>
            <a:pPr>
              <a:buNone/>
            </a:pPr>
            <a:r>
              <a:rPr lang="en-US" sz="2000" b="1" dirty="0">
                <a:latin typeface="Arial" charset="0"/>
                <a:ea typeface="Arial" charset="0"/>
                <a:cs typeface="Arial" charset="0"/>
              </a:rPr>
              <a:t>  You do not need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to put all steps of the New Product Development Process in the presentation, but the impact is how you could </a:t>
            </a:r>
            <a:r>
              <a:rPr lang="en-US" sz="36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"Wow" 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consumers with your new product. Please feel free to use charts, graphs, visuals in your presentation. Loosen up and have fun with this. </a:t>
            </a:r>
          </a:p>
          <a:p>
            <a:pPr>
              <a:buNone/>
            </a:pPr>
            <a:endParaRPr lang="en-US" sz="2000" dirty="0">
              <a:latin typeface="Arial" charset="0"/>
              <a:ea typeface="Arial" charset="0"/>
              <a:cs typeface="Arial" charset="0"/>
            </a:endParaRPr>
          </a:p>
          <a:p>
            <a:pPr>
              <a:buNone/>
            </a:pPr>
            <a:r>
              <a:rPr lang="en-US" sz="2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Due next class on Wed. July 14</a:t>
            </a:r>
            <a:r>
              <a:rPr lang="en-US" sz="2000" b="1" baseline="30000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</a:t>
            </a:r>
            <a:r>
              <a:rPr lang="en-US" sz="20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, 2021</a:t>
            </a: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Submission and group consultation only ( I will discuss with each team individually to give feedback)</a:t>
            </a:r>
          </a:p>
          <a:p>
            <a:pPr>
              <a:buFontTx/>
              <a:buChar char="-"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10 power point slides maximum (excluding cover page ,positioning statement and appendix …see next page for positioning statement)</a:t>
            </a:r>
          </a:p>
          <a:p>
            <a:pPr>
              <a:buFontTx/>
              <a:buChar char="-"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Should design new innovative product with packaging</a:t>
            </a:r>
          </a:p>
          <a:p>
            <a:pPr>
              <a:buFontTx/>
              <a:buChar char="-"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Should give  the new product a brand name, logo, slogan, etc.</a:t>
            </a:r>
          </a:p>
          <a:p>
            <a:pPr>
              <a:buFontTx/>
              <a:buChar char="-"/>
            </a:pPr>
            <a:r>
              <a:rPr lang="en-US" sz="2000" dirty="0">
                <a:latin typeface="Arial" charset="0"/>
                <a:ea typeface="Arial" charset="0"/>
                <a:cs typeface="Arial" charset="0"/>
              </a:rPr>
              <a:t>Each team must use your previous consumer in-depth research insights/ findings for the development of your new product</a:t>
            </a:r>
          </a:p>
          <a:p>
            <a:pPr marL="0" indent="0">
              <a:buNone/>
            </a:pPr>
            <a:endParaRPr lang="en-US" sz="2000" dirty="0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ตัวยึดเนื้อหา 2"/>
          <p:cNvSpPr>
            <a:spLocks noGrp="1"/>
          </p:cNvSpPr>
          <p:nvPr>
            <p:ph idx="1"/>
          </p:nvPr>
        </p:nvSpPr>
        <p:spPr>
          <a:xfrm>
            <a:off x="1390650" y="1495426"/>
            <a:ext cx="8686800" cy="4525963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endParaRPr lang="en-US" dirty="0"/>
          </a:p>
          <a:p>
            <a:pPr>
              <a:buFont typeface="Wingdings 2" pitchFamily="18" charset="2"/>
              <a:buNone/>
            </a:pPr>
            <a:r>
              <a:rPr lang="en-US" sz="2400" dirty="0"/>
              <a:t>We are </a:t>
            </a:r>
            <a:r>
              <a:rPr lang="en-US" sz="2400" i="1" dirty="0"/>
              <a:t>(name of brand).</a:t>
            </a:r>
            <a:endParaRPr lang="en-US" sz="2400" dirty="0"/>
          </a:p>
          <a:p>
            <a:pPr>
              <a:buFont typeface="Wingdings 2" pitchFamily="18" charset="2"/>
              <a:buNone/>
            </a:pPr>
            <a:r>
              <a:rPr lang="en-US" sz="2400" dirty="0"/>
              <a:t>We produce </a:t>
            </a:r>
            <a:r>
              <a:rPr lang="en-US" sz="2400" i="1" dirty="0"/>
              <a:t>(type of offering)</a:t>
            </a:r>
            <a:r>
              <a:rPr lang="en-US" sz="2400" dirty="0"/>
              <a:t> for </a:t>
            </a:r>
            <a:r>
              <a:rPr lang="en-US" sz="2400" i="1" dirty="0"/>
              <a:t>(target consumer)</a:t>
            </a:r>
            <a:endParaRPr lang="en-US" sz="2400" dirty="0"/>
          </a:p>
          <a:p>
            <a:pPr>
              <a:buFont typeface="Wingdings 2" pitchFamily="18" charset="2"/>
              <a:buNone/>
            </a:pPr>
            <a:r>
              <a:rPr lang="en-US" sz="2400" dirty="0"/>
              <a:t>This market offering provides benefits that satisfy</a:t>
            </a:r>
            <a:r>
              <a:rPr lang="en-US" sz="2400" i="1" dirty="0"/>
              <a:t>(consumer needs)</a:t>
            </a:r>
            <a:endParaRPr lang="en-US" sz="2400" dirty="0"/>
          </a:p>
          <a:p>
            <a:pPr>
              <a:buFont typeface="Wingdings 2" pitchFamily="18" charset="2"/>
              <a:buNone/>
            </a:pPr>
            <a:r>
              <a:rPr lang="en-US" sz="2400" dirty="0"/>
              <a:t>Our offering uniquely attracts our target consumer</a:t>
            </a:r>
          </a:p>
          <a:p>
            <a:pPr>
              <a:buFont typeface="Wingdings 2" pitchFamily="18" charset="2"/>
              <a:buNone/>
            </a:pPr>
            <a:r>
              <a:rPr lang="en-US" sz="2400" dirty="0"/>
              <a:t>Because </a:t>
            </a:r>
            <a:r>
              <a:rPr lang="en-US" sz="2400" i="1" dirty="0"/>
              <a:t>(source of competitive uniqueness).</a:t>
            </a:r>
            <a:endParaRPr lang="en-US" sz="2400" dirty="0"/>
          </a:p>
          <a:p>
            <a:pPr>
              <a:buFont typeface="Wingdings 2" pitchFamily="18" charset="2"/>
              <a:buNone/>
            </a:pPr>
            <a:r>
              <a:rPr lang="en-US" sz="2400" dirty="0"/>
              <a:t>Our benefits differ from competitors’ benefits in the following</a:t>
            </a:r>
          </a:p>
          <a:p>
            <a:pPr>
              <a:buFont typeface="Wingdings 2" pitchFamily="18" charset="2"/>
              <a:buNone/>
            </a:pPr>
            <a:r>
              <a:rPr lang="en-US" sz="2400" dirty="0"/>
              <a:t>Way(s): </a:t>
            </a:r>
            <a:r>
              <a:rPr lang="en-US" sz="2400" i="1" dirty="0"/>
              <a:t>(points of differentiation).</a:t>
            </a:r>
            <a:endParaRPr lang="en-US" sz="2400" dirty="0"/>
          </a:p>
          <a:p>
            <a:pPr>
              <a:buFont typeface="Wingdings 2" pitchFamily="18" charset="2"/>
              <a:buNone/>
            </a:pPr>
            <a:endParaRPr lang="th-TH" sz="2400" dirty="0"/>
          </a:p>
        </p:txBody>
      </p:sp>
      <p:sp>
        <p:nvSpPr>
          <p:cNvPr id="4" name="ชื่อเรื่อง 1">
            <a:extLst>
              <a:ext uri="{FF2B5EF4-FFF2-40B4-BE49-F238E27FC236}">
                <a16:creationId xmlns:a16="http://schemas.microsoft.com/office/drawing/2014/main" id="{F76883B2-A0A3-49C9-9A13-325A19D26F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6195" y="549845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Positioning Statement</a:t>
            </a:r>
            <a:endParaRPr lang="th-TH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ชื่อเรื่อง 1"/>
          <p:cNvSpPr>
            <a:spLocks noGrp="1"/>
          </p:cNvSpPr>
          <p:nvPr>
            <p:ph type="title"/>
          </p:nvPr>
        </p:nvSpPr>
        <p:spPr>
          <a:xfrm>
            <a:off x="695400" y="383566"/>
            <a:ext cx="8229600" cy="11430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Positioning Statement: Example</a:t>
            </a:r>
            <a:endParaRPr lang="th-TH" dirty="0">
              <a:solidFill>
                <a:srgbClr val="FF0000"/>
              </a:solidFill>
            </a:endParaRPr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1825625" y="1527175"/>
            <a:ext cx="8504238" cy="4572000"/>
          </a:xfrm>
        </p:spPr>
        <p:txBody>
          <a:bodyPr>
            <a:normAutofit fontScale="70000" lnSpcReduction="20000"/>
          </a:bodyPr>
          <a:lstStyle/>
          <a:p>
            <a:pPr marL="274320" indent="-274320" algn="ctr">
              <a:buNone/>
              <a:defRPr/>
            </a:pPr>
            <a:r>
              <a:rPr lang="en-US" b="1" dirty="0"/>
              <a:t>Gatorade</a:t>
            </a:r>
          </a:p>
          <a:p>
            <a:pPr marL="274320" indent="-274320" algn="ctr">
              <a:buNone/>
              <a:defRPr/>
            </a:pPr>
            <a:endParaRPr lang="en-US" dirty="0"/>
          </a:p>
          <a:p>
            <a:pPr marL="274320" indent="-274320">
              <a:buNone/>
              <a:defRPr/>
            </a:pPr>
            <a:r>
              <a:rPr lang="en-US" dirty="0"/>
              <a:t>We are Gatorade.  We produce sports drinks for physical </a:t>
            </a:r>
          </a:p>
          <a:p>
            <a:pPr marL="274320" indent="-274320">
              <a:buNone/>
              <a:defRPr/>
            </a:pPr>
            <a:r>
              <a:rPr lang="en-US" dirty="0"/>
              <a:t>activity enthusiasts who consider themselves to be </a:t>
            </a:r>
          </a:p>
          <a:p>
            <a:pPr marL="274320" indent="-274320">
              <a:buNone/>
              <a:defRPr/>
            </a:pPr>
            <a:r>
              <a:rPr lang="en-US" u="sng" dirty="0"/>
              <a:t>accomplished, but not necessarily competitive, athletes.</a:t>
            </a:r>
            <a:endParaRPr lang="en-US" dirty="0"/>
          </a:p>
          <a:p>
            <a:pPr marL="274320" indent="-274320">
              <a:buNone/>
              <a:defRPr/>
            </a:pPr>
            <a:r>
              <a:rPr lang="en-US" dirty="0"/>
              <a:t>This market offering provides </a:t>
            </a:r>
            <a:r>
              <a:rPr lang="en-US" u="sng" dirty="0"/>
              <a:t>benefits that satisfy our </a:t>
            </a:r>
            <a:endParaRPr lang="en-US" dirty="0"/>
          </a:p>
          <a:p>
            <a:pPr marL="274320" indent="-274320">
              <a:buNone/>
              <a:defRPr/>
            </a:pPr>
            <a:r>
              <a:rPr lang="en-US" u="sng" dirty="0"/>
              <a:t>Consumer’s need to quench thirst in a healthy and fun</a:t>
            </a:r>
            <a:endParaRPr lang="en-US" dirty="0"/>
          </a:p>
          <a:p>
            <a:pPr marL="274320" indent="-274320">
              <a:buNone/>
              <a:defRPr/>
            </a:pPr>
            <a:r>
              <a:rPr lang="en-US" u="sng" dirty="0"/>
              <a:t>(but not frivolous)way.</a:t>
            </a:r>
            <a:r>
              <a:rPr lang="en-US" dirty="0"/>
              <a:t>  Our offering uniquely attracts</a:t>
            </a:r>
          </a:p>
          <a:p>
            <a:pPr marL="274320" indent="-274320">
              <a:buNone/>
              <a:defRPr/>
            </a:pPr>
            <a:r>
              <a:rPr lang="en-US" dirty="0"/>
              <a:t>Our target consumer </a:t>
            </a:r>
            <a:r>
              <a:rPr lang="en-US" u="sng" dirty="0"/>
              <a:t>because it is absorbed in the body</a:t>
            </a:r>
            <a:endParaRPr lang="en-US" dirty="0"/>
          </a:p>
          <a:p>
            <a:pPr marL="274320" indent="-274320">
              <a:buNone/>
              <a:defRPr/>
            </a:pPr>
            <a:r>
              <a:rPr lang="en-US" u="sng" dirty="0"/>
              <a:t>12 times faster than water</a:t>
            </a:r>
            <a:r>
              <a:rPr lang="en-US" dirty="0"/>
              <a:t> and because it is heavily promoted</a:t>
            </a:r>
          </a:p>
          <a:p>
            <a:pPr marL="274320" indent="-274320">
              <a:buNone/>
              <a:defRPr/>
            </a:pPr>
            <a:r>
              <a:rPr lang="en-US" dirty="0"/>
              <a:t>Using imagery of everyday athletes working up a sweat.</a:t>
            </a:r>
          </a:p>
          <a:p>
            <a:pPr marL="274320" indent="-274320">
              <a:buNone/>
              <a:defRPr/>
            </a:pPr>
            <a:r>
              <a:rPr lang="en-US" dirty="0"/>
              <a:t>Our benefits differ from competitors’ benefits in the following</a:t>
            </a:r>
          </a:p>
          <a:p>
            <a:pPr marL="274320" indent="-274320">
              <a:buNone/>
              <a:defRPr/>
            </a:pPr>
            <a:r>
              <a:rPr lang="en-US" dirty="0"/>
              <a:t> ways: </a:t>
            </a:r>
            <a:r>
              <a:rPr lang="en-US" u="sng" dirty="0"/>
              <a:t>fun, scientifically-backed quenching.</a:t>
            </a:r>
            <a:endParaRPr lang="en-US" dirty="0"/>
          </a:p>
          <a:p>
            <a:pPr marL="274320" indent="-274320">
              <a:buNone/>
              <a:defRPr/>
            </a:pPr>
            <a:endParaRPr lang="th-TH" dirty="0"/>
          </a:p>
        </p:txBody>
      </p:sp>
      <p:pic>
        <p:nvPicPr>
          <p:cNvPr id="2050" name="Picture 2" descr="Amazon.com : Gatorade Classic Thirst Quencher, Variety Pack, 12 ...">
            <a:extLst>
              <a:ext uri="{FF2B5EF4-FFF2-40B4-BE49-F238E27FC236}">
                <a16:creationId xmlns:a16="http://schemas.microsoft.com/office/drawing/2014/main" id="{1F796A10-DC54-4091-9CC2-C3A66AA76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5619" y="383566"/>
            <a:ext cx="2681511" cy="2681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371</Words>
  <Application>Microsoft Office PowerPoint</Application>
  <PresentationFormat>แบบจอกว้าง</PresentationFormat>
  <Paragraphs>32</Paragraphs>
  <Slides>3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Wingdings 2</vt:lpstr>
      <vt:lpstr>ธีมของ Office</vt:lpstr>
      <vt:lpstr>Group Assignment:</vt:lpstr>
      <vt:lpstr>Positioning Statement</vt:lpstr>
      <vt:lpstr>Positioning Statement: Example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31</dc:title>
  <dc:creator>user</dc:creator>
  <cp:lastModifiedBy>Suwalya Khem</cp:lastModifiedBy>
  <cp:revision>9</cp:revision>
  <dcterms:created xsi:type="dcterms:W3CDTF">2020-07-17T05:58:43Z</dcterms:created>
  <dcterms:modified xsi:type="dcterms:W3CDTF">2021-07-11T12:56:01Z</dcterms:modified>
</cp:coreProperties>
</file>