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7" r:id="rId1"/>
  </p:sldMasterIdLst>
  <p:notesMasterIdLst>
    <p:notesMasterId r:id="rId47"/>
  </p:notesMasterIdLst>
  <p:sldIdLst>
    <p:sldId id="256" r:id="rId2"/>
    <p:sldId id="261" r:id="rId3"/>
    <p:sldId id="263" r:id="rId4"/>
    <p:sldId id="264" r:id="rId5"/>
    <p:sldId id="273" r:id="rId6"/>
    <p:sldId id="389" r:id="rId7"/>
    <p:sldId id="267" r:id="rId8"/>
    <p:sldId id="265" r:id="rId9"/>
    <p:sldId id="268" r:id="rId10"/>
    <p:sldId id="269" r:id="rId11"/>
    <p:sldId id="271" r:id="rId12"/>
    <p:sldId id="282" r:id="rId13"/>
    <p:sldId id="283" r:id="rId14"/>
    <p:sldId id="287" r:id="rId15"/>
    <p:sldId id="288" r:id="rId16"/>
    <p:sldId id="290" r:id="rId17"/>
    <p:sldId id="292" r:id="rId18"/>
    <p:sldId id="298" r:id="rId19"/>
    <p:sldId id="299" r:id="rId20"/>
    <p:sldId id="300" r:id="rId21"/>
    <p:sldId id="362" r:id="rId22"/>
    <p:sldId id="364" r:id="rId23"/>
    <p:sldId id="366" r:id="rId24"/>
    <p:sldId id="367" r:id="rId25"/>
    <p:sldId id="368" r:id="rId26"/>
    <p:sldId id="378" r:id="rId27"/>
    <p:sldId id="380" r:id="rId28"/>
    <p:sldId id="381" r:id="rId29"/>
    <p:sldId id="382" r:id="rId30"/>
    <p:sldId id="316" r:id="rId31"/>
    <p:sldId id="317" r:id="rId32"/>
    <p:sldId id="318" r:id="rId33"/>
    <p:sldId id="319" r:id="rId34"/>
    <p:sldId id="385" r:id="rId35"/>
    <p:sldId id="320" r:id="rId36"/>
    <p:sldId id="321" r:id="rId37"/>
    <p:sldId id="322" r:id="rId38"/>
    <p:sldId id="327" r:id="rId39"/>
    <p:sldId id="386" r:id="rId40"/>
    <p:sldId id="388" r:id="rId41"/>
    <p:sldId id="336" r:id="rId42"/>
    <p:sldId id="387" r:id="rId43"/>
    <p:sldId id="390" r:id="rId44"/>
    <p:sldId id="391" r:id="rId45"/>
    <p:sldId id="392" r:id="rId4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688" userDrawn="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1F5C"/>
    <a:srgbClr val="E3DEC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72" autoAdjust="0"/>
    <p:restoredTop sz="92883" autoAdjust="0"/>
  </p:normalViewPr>
  <p:slideViewPr>
    <p:cSldViewPr>
      <p:cViewPr varScale="1">
        <p:scale>
          <a:sx n="73" d="100"/>
          <a:sy n="73" d="100"/>
        </p:scale>
        <p:origin x="-684" y="-102"/>
      </p:cViewPr>
      <p:guideLst>
        <p:guide orient="horz" pos="2688"/>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image" Target="../media/image4.emf"/><Relationship Id="rId4" Type="http://schemas.openxmlformats.org/officeDocument/2006/relationships/image" Target="../media/image7.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CBE42EF3-1267-4E75-973F-EC7AB22312BB}" type="datetimeFigureOut">
              <a:rPr lang="en-US"/>
              <a:pPr>
                <a:defRPr/>
              </a:pPr>
              <a:t>2/22/2017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26C6ACAD-F438-4729-AB9A-DA2CD87D2C20}" type="slidenum">
              <a:rPr lang="en-US"/>
              <a:pPr>
                <a:defRPr/>
              </a:pPr>
              <a:t>‹#›</a:t>
            </a:fld>
            <a:endParaRPr lang="en-US"/>
          </a:p>
        </p:txBody>
      </p:sp>
    </p:spTree>
    <p:extLst>
      <p:ext uri="{BB962C8B-B14F-4D97-AF65-F5344CB8AC3E}">
        <p14:creationId xmlns:p14="http://schemas.microsoft.com/office/powerpoint/2010/main" val="360695307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itchFamily="18" charset="0"/>
              </a:rPr>
              <a:t>This chapter discusses exchange-traded currency futures contracts, options contracts, and options on currency futures.</a:t>
            </a:r>
          </a:p>
          <a:p>
            <a:pPr eaLnBrk="1" hangingPunct="1">
              <a:spcBef>
                <a:spcPct val="0"/>
              </a:spcBef>
            </a:pPr>
            <a:endParaRPr lang="en-US" altLang="en-US" smtClean="0"/>
          </a:p>
        </p:txBody>
      </p:sp>
      <p:sp>
        <p:nvSpPr>
          <p:cNvPr id="491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CCA648E-FBB6-409D-91CE-47A458B1FEC6}" type="slidenum">
              <a:rPr lang="en-US" altLang="en-US" smtClean="0"/>
              <a:pPr eaLnBrk="1" hangingPunct="1"/>
              <a:t>1</a:t>
            </a:fld>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smtClean="0"/>
              <a:t>BIG chapter</a:t>
            </a:r>
          </a:p>
        </p:txBody>
      </p:sp>
      <p:sp>
        <p:nvSpPr>
          <p:cNvPr id="501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ABF7C9D-7F3B-40E7-A898-B568800CEE1A}" type="slidenum">
              <a:rPr lang="en-US" altLang="en-US" smtClean="0"/>
              <a:pPr eaLnBrk="1" hangingPunct="1"/>
              <a:t>2</a:t>
            </a:fld>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1D233D9-DF93-47BE-9BE9-6C8AC246E2DD}" type="slidenum">
              <a:rPr lang="en-US" altLang="en-US" smtClean="0"/>
              <a:pPr eaLnBrk="1" hangingPunct="1"/>
              <a:t>5</a:t>
            </a:fld>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50000"/>
              </a:spcBef>
            </a:pPr>
            <a:r>
              <a:rPr lang="en-US" altLang="en-US" sz="1200" dirty="0" smtClean="0">
                <a:latin typeface="Arial Unicode MS" panose="020B0604020202020204" pitchFamily="34" charset="-128"/>
                <a:ea typeface="Arial Unicode MS" panose="020B0604020202020204" pitchFamily="34" charset="-128"/>
                <a:cs typeface="Arial Unicode MS" panose="020B0604020202020204" pitchFamily="34" charset="-128"/>
              </a:rPr>
              <a:t>Open interest refers to the number of contracts outstanding for a particular delivery month—it’s a good proxy for demand for a contract. Notice that open interest is greatest in the nearby contract.</a:t>
            </a:r>
          </a:p>
          <a:p>
            <a:pPr>
              <a:spcBef>
                <a:spcPct val="50000"/>
              </a:spcBef>
            </a:pPr>
            <a:r>
              <a:rPr lang="en-US" altLang="en-US" sz="1200" dirty="0" smtClean="0">
                <a:latin typeface="Arial Unicode MS" panose="020B0604020202020204" pitchFamily="34" charset="-128"/>
                <a:ea typeface="Arial Unicode MS" panose="020B0604020202020204" pitchFamily="34" charset="-128"/>
                <a:cs typeface="Arial Unicode MS" panose="020B0604020202020204" pitchFamily="34" charset="-128"/>
              </a:rPr>
              <a:t>In general, open interest typically decreases with term to maturity of most futures contracts.</a:t>
            </a:r>
          </a:p>
          <a:p>
            <a:endParaRPr lang="en-US" dirty="0"/>
          </a:p>
        </p:txBody>
      </p:sp>
      <p:sp>
        <p:nvSpPr>
          <p:cNvPr id="4" name="Slide Number Placeholder 3"/>
          <p:cNvSpPr>
            <a:spLocks noGrp="1"/>
          </p:cNvSpPr>
          <p:nvPr>
            <p:ph type="sldNum" sz="quarter" idx="10"/>
          </p:nvPr>
        </p:nvSpPr>
        <p:spPr/>
        <p:txBody>
          <a:bodyPr/>
          <a:lstStyle/>
          <a:p>
            <a:pPr>
              <a:defRPr/>
            </a:pPr>
            <a:fld id="{26C6ACAD-F438-4729-AB9A-DA2CD87D2C20}" type="slidenum">
              <a:rPr lang="en-US" smtClean="0"/>
              <a:pPr>
                <a:defRPr/>
              </a:pPr>
              <a:t>6</a:t>
            </a:fld>
            <a:endParaRPr lang="en-US"/>
          </a:p>
        </p:txBody>
      </p:sp>
    </p:spTree>
    <p:extLst>
      <p:ext uri="{BB962C8B-B14F-4D97-AF65-F5344CB8AC3E}">
        <p14:creationId xmlns:p14="http://schemas.microsoft.com/office/powerpoint/2010/main" val="15158734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dirty="0" smtClean="0"/>
              <a:t>This means that you get a margin call when your position erodes by $325.</a:t>
            </a:r>
          </a:p>
          <a:p>
            <a:pPr eaLnBrk="1" hangingPunct="1"/>
            <a:r>
              <a:rPr lang="en-US" altLang="en-US" dirty="0" smtClean="0"/>
              <a:t>Longs get margin calls when the settle price falls.</a:t>
            </a:r>
          </a:p>
          <a:p>
            <a:pPr eaLnBrk="1" hangingPunct="1"/>
            <a:r>
              <a:rPr lang="en-US" altLang="en-US" dirty="0" smtClean="0"/>
              <a:t>Shorts get margin calls when the settle price rises.</a:t>
            </a:r>
          </a:p>
        </p:txBody>
      </p:sp>
      <p:sp>
        <p:nvSpPr>
          <p:cNvPr id="51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9FB215C-A8B1-413D-B4B5-AAF5787F216B}" type="slidenum">
              <a:rPr lang="en-US" altLang="en-US" smtClean="0"/>
              <a:pPr eaLnBrk="1" hangingPunct="1"/>
              <a:t>8</a:t>
            </a:fld>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By the way a $325 loss would correspond to a</a:t>
            </a:r>
            <a:r>
              <a:rPr lang="en-US" baseline="0" dirty="0" smtClean="0"/>
              <a:t> price movement of only 52 x .0001 or a bit more than half a penny</a:t>
            </a:r>
            <a:endParaRPr lang="en-US" dirty="0"/>
          </a:p>
        </p:txBody>
      </p:sp>
      <p:sp>
        <p:nvSpPr>
          <p:cNvPr id="4" name="Slide Number Placeholder 3"/>
          <p:cNvSpPr>
            <a:spLocks noGrp="1"/>
          </p:cNvSpPr>
          <p:nvPr>
            <p:ph type="sldNum" sz="quarter" idx="10"/>
          </p:nvPr>
        </p:nvSpPr>
        <p:spPr/>
        <p:txBody>
          <a:bodyPr/>
          <a:lstStyle/>
          <a:p>
            <a:pPr>
              <a:defRPr/>
            </a:pPr>
            <a:fld id="{26C6ACAD-F438-4729-AB9A-DA2CD87D2C20}" type="slidenum">
              <a:rPr lang="en-US" smtClean="0"/>
              <a:pPr>
                <a:defRPr/>
              </a:pPr>
              <a:t>9</a:t>
            </a:fld>
            <a:endParaRPr lang="en-US"/>
          </a:p>
        </p:txBody>
      </p:sp>
    </p:spTree>
    <p:extLst>
      <p:ext uri="{BB962C8B-B14F-4D97-AF65-F5344CB8AC3E}">
        <p14:creationId xmlns:p14="http://schemas.microsoft.com/office/powerpoint/2010/main" val="26895264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$62.50 = ($1.3010 - $1.3000) x 62,500</a:t>
            </a:r>
            <a:endParaRPr lang="en-US" dirty="0"/>
          </a:p>
        </p:txBody>
      </p:sp>
      <p:sp>
        <p:nvSpPr>
          <p:cNvPr id="4" name="Slide Number Placeholder 3"/>
          <p:cNvSpPr>
            <a:spLocks noGrp="1"/>
          </p:cNvSpPr>
          <p:nvPr>
            <p:ph type="sldNum" sz="quarter" idx="10"/>
          </p:nvPr>
        </p:nvSpPr>
        <p:spPr/>
        <p:txBody>
          <a:bodyPr/>
          <a:lstStyle/>
          <a:p>
            <a:pPr>
              <a:defRPr/>
            </a:pPr>
            <a:fld id="{26C6ACAD-F438-4729-AB9A-DA2CD87D2C20}" type="slidenum">
              <a:rPr lang="en-US" smtClean="0"/>
              <a:pPr>
                <a:defRPr/>
              </a:pPr>
              <a:t>10</a:t>
            </a:fld>
            <a:endParaRPr lang="en-US"/>
          </a:p>
        </p:txBody>
      </p:sp>
    </p:spTree>
    <p:extLst>
      <p:ext uri="{BB962C8B-B14F-4D97-AF65-F5344CB8AC3E}">
        <p14:creationId xmlns:p14="http://schemas.microsoft.com/office/powerpoint/2010/main" val="36996372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The holder of the option bought that right by paying the seller (aka the “writer”) of the option at initiation of the contract an option premium.</a:t>
            </a:r>
          </a:p>
        </p:txBody>
      </p:sp>
      <p:sp>
        <p:nvSpPr>
          <p:cNvPr id="542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6572BC2-18D7-42F3-B468-57D62A2E3E4C}" type="slidenum">
              <a:rPr lang="en-US" altLang="en-US" smtClean="0"/>
              <a:pPr eaLnBrk="1" hangingPunct="1"/>
              <a:t>12</a:t>
            </a:fld>
            <a:endParaRPr lang="en-US"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There’s also Asian options, by the way</a:t>
            </a:r>
          </a:p>
        </p:txBody>
      </p:sp>
      <p:sp>
        <p:nvSpPr>
          <p:cNvPr id="553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0187DD5-15E7-4B0E-A16A-B937D5386CCB}" type="slidenum">
              <a:rPr lang="en-US" altLang="en-US" smtClean="0"/>
              <a:pPr eaLnBrk="1" hangingPunct="1"/>
              <a:t>13</a:t>
            </a:fld>
            <a:endParaRPr lang="en-US"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341313" indent="-341313" defTabSz="912813" eaLnBrk="1" hangingPunct="1">
              <a:spcBef>
                <a:spcPct val="20000"/>
              </a:spcBef>
              <a:buClr>
                <a:schemeClr val="tx2"/>
              </a:buClr>
              <a:buSzPct val="70000"/>
              <a:buFont typeface="Wingdings" pitchFamily="2" charset="2"/>
              <a:buChar char="l"/>
            </a:pPr>
            <a:r>
              <a:rPr lang="en-US" altLang="en-US" smtClean="0">
                <a:latin typeface="Palatino Linotype" pitchFamily="18" charset="0"/>
              </a:rPr>
              <a:t>Consider a call option on </a:t>
            </a:r>
            <a:r>
              <a:rPr lang="en-US" altLang="en-US" smtClean="0">
                <a:latin typeface="Palatino Linotype" pitchFamily="18" charset="0"/>
                <a:cs typeface="Times New Roman" pitchFamily="18" charset="0"/>
              </a:rPr>
              <a:t>€10,000. </a:t>
            </a:r>
          </a:p>
          <a:p>
            <a:pPr marL="341313" indent="-341313" defTabSz="912813" eaLnBrk="1" hangingPunct="1">
              <a:spcBef>
                <a:spcPct val="20000"/>
              </a:spcBef>
              <a:buClr>
                <a:schemeClr val="tx2"/>
              </a:buClr>
              <a:buSzPct val="70000"/>
              <a:buFont typeface="Wingdings" pitchFamily="2" charset="2"/>
              <a:buChar char="l"/>
            </a:pPr>
            <a:r>
              <a:rPr lang="en-US" altLang="en-US" smtClean="0">
                <a:latin typeface="Palatino Linotype" pitchFamily="18" charset="0"/>
                <a:cs typeface="Times New Roman" pitchFamily="18" charset="0"/>
              </a:rPr>
              <a:t>The option premium is $0.25 per € </a:t>
            </a:r>
          </a:p>
          <a:p>
            <a:pPr marL="341313" indent="-341313" defTabSz="912813" eaLnBrk="1" hangingPunct="1">
              <a:spcBef>
                <a:spcPct val="20000"/>
              </a:spcBef>
              <a:buClr>
                <a:schemeClr val="tx2"/>
              </a:buClr>
              <a:buSzPct val="70000"/>
              <a:buFont typeface="Wingdings" pitchFamily="2" charset="2"/>
              <a:buChar char="l"/>
            </a:pPr>
            <a:r>
              <a:rPr lang="en-US" altLang="en-US" smtClean="0">
                <a:latin typeface="Palatino Linotype" pitchFamily="18" charset="0"/>
                <a:cs typeface="Times New Roman" pitchFamily="18" charset="0"/>
              </a:rPr>
              <a:t>The exercise price is $1.50 per €</a:t>
            </a:r>
          </a:p>
          <a:p>
            <a:pPr marL="341313" indent="-341313" defTabSz="912813" eaLnBrk="1" hangingPunct="1">
              <a:spcBef>
                <a:spcPct val="20000"/>
              </a:spcBef>
              <a:buClr>
                <a:schemeClr val="tx2"/>
              </a:buClr>
              <a:buSzPct val="70000"/>
              <a:buFont typeface="Wingdings" pitchFamily="2" charset="2"/>
              <a:buChar char="l"/>
            </a:pPr>
            <a:r>
              <a:rPr lang="en-US" altLang="en-US" smtClean="0">
                <a:latin typeface="Palatino Linotype" pitchFamily="18" charset="0"/>
                <a:cs typeface="Times New Roman" pitchFamily="18" charset="0"/>
              </a:rPr>
              <a:t>The option costs </a:t>
            </a:r>
            <a:r>
              <a:rPr lang="en-US" altLang="en-US" smtClean="0">
                <a:latin typeface="Times New Roman" pitchFamily="18" charset="0"/>
                <a:cs typeface="Times New Roman" pitchFamily="18" charset="0"/>
              </a:rPr>
              <a:t>$2,500 today and the break-even exchange rate is $1.75 </a:t>
            </a:r>
            <a:r>
              <a:rPr lang="en-US" altLang="en-US" smtClean="0">
                <a:latin typeface="Palatino Linotype" pitchFamily="18" charset="0"/>
                <a:cs typeface="Times New Roman" pitchFamily="18" charset="0"/>
              </a:rPr>
              <a:t>per €</a:t>
            </a:r>
            <a:endParaRPr lang="en-US" altLang="en-US" baseline="-25000" smtClean="0">
              <a:latin typeface="Times New Roman" pitchFamily="18" charset="0"/>
              <a:cs typeface="Times New Roman" pitchFamily="18" charset="0"/>
            </a:endParaRPr>
          </a:p>
          <a:p>
            <a:pPr marL="341313" indent="-341313" defTabSz="912813" eaLnBrk="1" hangingPunct="1">
              <a:spcBef>
                <a:spcPct val="20000"/>
              </a:spcBef>
              <a:buClr>
                <a:schemeClr val="tx2"/>
              </a:buClr>
              <a:buSzPct val="70000"/>
              <a:buFont typeface="Wingdings" pitchFamily="2" charset="2"/>
              <a:buChar char="l"/>
            </a:pPr>
            <a:endParaRPr lang="en-US" altLang="en-US" smtClean="0"/>
          </a:p>
        </p:txBody>
      </p:sp>
      <p:sp>
        <p:nvSpPr>
          <p:cNvPr id="563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8AF5C06-6583-4166-97AB-395E10769C5A}" type="slidenum">
              <a:rPr lang="en-US" altLang="en-US" smtClean="0"/>
              <a:pPr eaLnBrk="1" hangingPunct="1"/>
              <a:t>16</a:t>
            </a:fld>
            <a:endParaRPr lang="en-US"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marL="341313" indent="-341313" defTabSz="912813" eaLnBrk="1" hangingPunct="1">
              <a:spcBef>
                <a:spcPct val="20000"/>
              </a:spcBef>
              <a:buClr>
                <a:schemeClr val="tx2"/>
              </a:buClr>
              <a:buSzPct val="70000"/>
              <a:buFont typeface="Wingdings" pitchFamily="2" charset="2"/>
              <a:buChar char="l"/>
              <a:defRPr/>
            </a:pPr>
            <a:r>
              <a:rPr lang="en-US" dirty="0" smtClean="0">
                <a:latin typeface="Palatino Linotype" pitchFamily="18" charset="0"/>
              </a:rPr>
              <a:t>Consider a put option on </a:t>
            </a:r>
            <a:r>
              <a:rPr lang="en-US" dirty="0" smtClean="0">
                <a:latin typeface="Palatino Linotype" pitchFamily="18" charset="0"/>
                <a:cs typeface="Times New Roman" pitchFamily="18" charset="0"/>
              </a:rPr>
              <a:t>€10,000. </a:t>
            </a:r>
          </a:p>
          <a:p>
            <a:pPr marL="341313" indent="-341313" defTabSz="912813" eaLnBrk="1" hangingPunct="1">
              <a:spcBef>
                <a:spcPct val="20000"/>
              </a:spcBef>
              <a:buClr>
                <a:schemeClr val="tx2"/>
              </a:buClr>
              <a:buSzPct val="70000"/>
              <a:buFont typeface="Wingdings" pitchFamily="2" charset="2"/>
              <a:buChar char="l"/>
              <a:defRPr/>
            </a:pPr>
            <a:r>
              <a:rPr lang="en-US" dirty="0" smtClean="0">
                <a:latin typeface="Palatino Linotype" pitchFamily="18" charset="0"/>
                <a:cs typeface="Times New Roman" pitchFamily="18" charset="0"/>
              </a:rPr>
              <a:t>The option premium is $0.15 per €. </a:t>
            </a:r>
          </a:p>
          <a:p>
            <a:pPr marL="341313" indent="-341313" defTabSz="912813" eaLnBrk="1" hangingPunct="1">
              <a:spcBef>
                <a:spcPct val="20000"/>
              </a:spcBef>
              <a:buClr>
                <a:schemeClr val="tx2"/>
              </a:buClr>
              <a:buSzPct val="70000"/>
              <a:buFont typeface="Wingdings" pitchFamily="2" charset="2"/>
              <a:buChar char="l"/>
              <a:defRPr/>
            </a:pPr>
            <a:r>
              <a:rPr lang="en-US" dirty="0" smtClean="0">
                <a:latin typeface="Palatino Linotype" pitchFamily="18" charset="0"/>
                <a:cs typeface="Times New Roman" pitchFamily="18" charset="0"/>
              </a:rPr>
              <a:t>The exercise price is $1.50 per euro.</a:t>
            </a:r>
          </a:p>
          <a:p>
            <a:pPr marL="341313" indent="-341313" defTabSz="912813" eaLnBrk="1" hangingPunct="1">
              <a:spcBef>
                <a:spcPct val="20000"/>
              </a:spcBef>
              <a:buClr>
                <a:schemeClr val="tx2"/>
              </a:buClr>
              <a:buSzPct val="70000"/>
              <a:defRPr/>
            </a:pPr>
            <a:r>
              <a:rPr lang="en-US" dirty="0" smtClean="0">
                <a:latin typeface="Palatino Linotype" pitchFamily="18" charset="0"/>
              </a:rPr>
              <a:t>What is the maximum gain on this put option?</a:t>
            </a:r>
            <a:r>
              <a:rPr lang="en-US" b="1" dirty="0" smtClean="0">
                <a:latin typeface="Bradley Hand ITC" pitchFamily="66" charset="0"/>
                <a:cs typeface="Times New Roman" pitchFamily="18" charset="0"/>
              </a:rPr>
              <a:t> $13,500 = </a:t>
            </a:r>
            <a:r>
              <a:rPr lang="en-US" b="1" dirty="0" smtClean="0">
                <a:latin typeface="Bradley Hand ITC" pitchFamily="66" charset="0"/>
              </a:rPr>
              <a:t>€10,000</a:t>
            </a:r>
            <a:r>
              <a:rPr lang="en-US" b="1" dirty="0" smtClean="0">
                <a:latin typeface="Bradley Hand ITC" pitchFamily="66" charset="0"/>
                <a:cs typeface="Times New Roman" pitchFamily="18" charset="0"/>
              </a:rPr>
              <a:t>×($1.50 – $0.15)/</a:t>
            </a:r>
            <a:r>
              <a:rPr lang="en-US" b="1" dirty="0" smtClean="0">
                <a:latin typeface="Bradley Hand ITC" pitchFamily="66" charset="0"/>
              </a:rPr>
              <a:t>€</a:t>
            </a:r>
          </a:p>
          <a:p>
            <a:pPr marL="341313" indent="-341313" defTabSz="912813" eaLnBrk="1" hangingPunct="1">
              <a:spcBef>
                <a:spcPct val="20000"/>
              </a:spcBef>
              <a:buClr>
                <a:schemeClr val="tx2"/>
              </a:buClr>
              <a:buSzPct val="70000"/>
              <a:defRPr/>
            </a:pPr>
            <a:r>
              <a:rPr lang="en-US" dirty="0" smtClean="0">
                <a:latin typeface="Palatino Linotype" pitchFamily="18" charset="0"/>
              </a:rPr>
              <a:t>At what exchange rate do you break even? </a:t>
            </a:r>
          </a:p>
          <a:p>
            <a:pPr marL="341313" indent="-341313" defTabSz="912813" eaLnBrk="1" hangingPunct="1">
              <a:spcBef>
                <a:spcPct val="20000"/>
              </a:spcBef>
              <a:buClr>
                <a:schemeClr val="tx2"/>
              </a:buClr>
              <a:buSzPct val="70000"/>
              <a:defRPr/>
            </a:pPr>
            <a:r>
              <a:rPr lang="en-US" dirty="0" smtClean="0">
                <a:latin typeface="Times New Roman" pitchFamily="18" charset="0"/>
                <a:cs typeface="Times New Roman" pitchFamily="18" charset="0"/>
              </a:rPr>
              <a:t>$1.35 per euro</a:t>
            </a:r>
            <a:endParaRPr lang="en-US" baseline="-25000" dirty="0" smtClean="0">
              <a:latin typeface="Times New Roman" pitchFamily="18" charset="0"/>
              <a:cs typeface="Times New Roman" pitchFamily="18" charset="0"/>
            </a:endParaRPr>
          </a:p>
          <a:p>
            <a:pPr marL="341313" indent="-341313" defTabSz="912813" eaLnBrk="1" hangingPunct="1">
              <a:spcBef>
                <a:spcPct val="20000"/>
              </a:spcBef>
              <a:buClr>
                <a:schemeClr val="tx2"/>
              </a:buClr>
              <a:buSzPct val="70000"/>
              <a:defRPr/>
            </a:pPr>
            <a:endParaRPr lang="en-US" dirty="0" smtClean="0">
              <a:latin typeface="Palatino Linotype" pitchFamily="18" charset="0"/>
              <a:cs typeface="Times New Roman" pitchFamily="18" charset="0"/>
            </a:endParaRPr>
          </a:p>
          <a:p>
            <a:pPr marL="341313" indent="-341313" defTabSz="912813" eaLnBrk="1" hangingPunct="1">
              <a:spcBef>
                <a:spcPct val="20000"/>
              </a:spcBef>
              <a:buClr>
                <a:schemeClr val="tx2"/>
              </a:buClr>
              <a:buSzPct val="70000"/>
              <a:buFont typeface="Wingdings" pitchFamily="2" charset="2"/>
              <a:buChar char="l"/>
              <a:defRPr/>
            </a:pPr>
            <a:endParaRPr lang="en-US" dirty="0" smtClean="0">
              <a:latin typeface="Palatino Linotype" pitchFamily="18" charset="0"/>
              <a:cs typeface="Times New Roman" pitchFamily="18" charset="0"/>
            </a:endParaRPr>
          </a:p>
          <a:p>
            <a:pPr eaLnBrk="1" hangingPunct="1">
              <a:defRPr/>
            </a:pPr>
            <a:endParaRPr lang="en-US" dirty="0"/>
          </a:p>
        </p:txBody>
      </p:sp>
      <p:sp>
        <p:nvSpPr>
          <p:cNvPr id="573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719BADB-3B1E-407D-B23C-A7039BC8D1AE}" type="slidenum">
              <a:rPr lang="en-US" altLang="en-US" smtClean="0"/>
              <a:pPr eaLnBrk="1" hangingPunct="1"/>
              <a:t>17</a:t>
            </a:fld>
            <a:endParaRPr lang="en-US"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smtClean="0"/>
              <a:t>With an American option, you can do everything that you can do with a European option AND you can exercise prior to expiry—this option to exercise early has value, thus:</a:t>
            </a:r>
          </a:p>
          <a:p>
            <a:pPr algn="ctr" eaLnBrk="1" hangingPunct="1">
              <a:buFont typeface="Wingdings" pitchFamily="2" charset="2"/>
              <a:buNone/>
            </a:pPr>
            <a:r>
              <a:rPr lang="en-US" altLang="en-US" i="1" smtClean="0"/>
              <a:t>C</a:t>
            </a:r>
            <a:r>
              <a:rPr lang="en-US" altLang="en-US" i="1" baseline="-25000" smtClean="0"/>
              <a:t>aT</a:t>
            </a:r>
            <a:r>
              <a:rPr lang="en-US" altLang="en-US" i="1" smtClean="0"/>
              <a:t> </a:t>
            </a:r>
            <a:r>
              <a:rPr lang="en-US" altLang="en-US" u="sng" smtClean="0"/>
              <a:t>&gt;</a:t>
            </a:r>
            <a:r>
              <a:rPr lang="en-US" altLang="en-US" smtClean="0"/>
              <a:t> </a:t>
            </a:r>
            <a:r>
              <a:rPr lang="en-US" altLang="en-US" i="1" smtClean="0"/>
              <a:t>C</a:t>
            </a:r>
            <a:r>
              <a:rPr lang="en-US" altLang="en-US" i="1" baseline="-25000" smtClean="0"/>
              <a:t>eT </a:t>
            </a:r>
            <a:r>
              <a:rPr lang="en-US" altLang="en-US" i="1" smtClean="0"/>
              <a:t>= Max</a:t>
            </a:r>
            <a:r>
              <a:rPr lang="en-US" altLang="en-US" smtClean="0"/>
              <a:t>[</a:t>
            </a:r>
            <a:r>
              <a:rPr lang="en-US" altLang="en-US" i="1" smtClean="0"/>
              <a:t>S</a:t>
            </a:r>
            <a:r>
              <a:rPr lang="en-US" altLang="en-US" i="1" baseline="-25000" smtClean="0"/>
              <a:t>T</a:t>
            </a:r>
            <a:r>
              <a:rPr lang="en-US" altLang="en-US" i="1" smtClean="0"/>
              <a:t> – E, </a:t>
            </a:r>
            <a:r>
              <a:rPr lang="en-US" altLang="en-US" smtClean="0"/>
              <a:t>0]</a:t>
            </a:r>
          </a:p>
          <a:p>
            <a:pPr algn="ctr" eaLnBrk="1" hangingPunct="1">
              <a:buFont typeface="Wingdings" pitchFamily="2" charset="2"/>
              <a:buNone/>
            </a:pPr>
            <a:r>
              <a:rPr lang="en-US" altLang="en-US" i="1" smtClean="0"/>
              <a:t>P</a:t>
            </a:r>
            <a:r>
              <a:rPr lang="en-US" altLang="en-US" i="1" baseline="-25000" smtClean="0"/>
              <a:t>aT</a:t>
            </a:r>
            <a:r>
              <a:rPr lang="en-US" altLang="en-US" i="1" smtClean="0"/>
              <a:t> </a:t>
            </a:r>
            <a:r>
              <a:rPr lang="en-US" altLang="en-US" u="sng" smtClean="0"/>
              <a:t>&gt;</a:t>
            </a:r>
            <a:r>
              <a:rPr lang="en-US" altLang="en-US" smtClean="0"/>
              <a:t> </a:t>
            </a:r>
            <a:r>
              <a:rPr lang="en-US" altLang="en-US" i="1" smtClean="0"/>
              <a:t>P</a:t>
            </a:r>
            <a:r>
              <a:rPr lang="en-US" altLang="en-US" i="1" baseline="-25000" smtClean="0"/>
              <a:t>eT </a:t>
            </a:r>
            <a:r>
              <a:rPr lang="en-US" altLang="en-US" i="1" smtClean="0"/>
              <a:t>= Max</a:t>
            </a:r>
            <a:r>
              <a:rPr lang="en-US" altLang="en-US" smtClean="0"/>
              <a:t>[</a:t>
            </a:r>
            <a:r>
              <a:rPr lang="en-US" altLang="en-US" i="1" smtClean="0"/>
              <a:t>E – S</a:t>
            </a:r>
            <a:r>
              <a:rPr lang="en-US" altLang="en-US" i="1" baseline="-25000" smtClean="0"/>
              <a:t>T</a:t>
            </a:r>
            <a:r>
              <a:rPr lang="en-US" altLang="en-US" i="1" smtClean="0"/>
              <a:t>, </a:t>
            </a:r>
            <a:r>
              <a:rPr lang="en-US" altLang="en-US" smtClean="0"/>
              <a:t>0]</a:t>
            </a:r>
          </a:p>
          <a:p>
            <a:pPr eaLnBrk="1" hangingPunct="1"/>
            <a:endParaRPr lang="en-US" altLang="en-US" smtClean="0"/>
          </a:p>
        </p:txBody>
      </p:sp>
      <p:sp>
        <p:nvSpPr>
          <p:cNvPr id="583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6A39FC0-EB23-49B6-A7CE-3F7F78D94724}" type="slidenum">
              <a:rPr lang="en-US" altLang="en-US" smtClean="0"/>
              <a:pPr eaLnBrk="1" hangingPunct="1"/>
              <a:t>18</a:t>
            </a:fld>
            <a:endParaRPr lang="en-US"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smtClean="0"/>
              <a:t>Contrast this with the exact pricing equations found later in this presentation.</a:t>
            </a:r>
          </a:p>
        </p:txBody>
      </p:sp>
      <p:sp>
        <p:nvSpPr>
          <p:cNvPr id="59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F4B69B0-96B6-4B54-AA50-154F31D9BA01}" type="slidenum">
              <a:rPr lang="en-US" altLang="en-US" smtClean="0"/>
              <a:pPr eaLnBrk="1" hangingPunct="1"/>
              <a:t>20</a:t>
            </a:fld>
            <a:endParaRPr lang="en-US"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At </a:t>
            </a:r>
            <a:r>
              <a:rPr lang="en-US" altLang="en-US" smtClean="0">
                <a:latin typeface="Times New Roman" pitchFamily="18" charset="0"/>
                <a:cs typeface="Times New Roman" pitchFamily="18" charset="0"/>
              </a:rPr>
              <a:t>$1.20/€ the option is out-of-the-money because no one would pay $15,000 for an asset only worth $12,000</a:t>
            </a:r>
          </a:p>
          <a:p>
            <a:pPr eaLnBrk="1" hangingPunct="1">
              <a:spcBef>
                <a:spcPct val="0"/>
              </a:spcBef>
            </a:pPr>
            <a:r>
              <a:rPr lang="en-US" altLang="en-US" smtClean="0"/>
              <a:t>By the way, the standard size option contract on the Philadelphia exchange is €10,000, but at NYBoT it’s  €31,250 and other amounts on other exchanges.</a:t>
            </a:r>
          </a:p>
        </p:txBody>
      </p:sp>
      <p:sp>
        <p:nvSpPr>
          <p:cNvPr id="604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7C188BC-A675-4B14-8D61-FEA164A21E92}" type="slidenum">
              <a:rPr lang="en-US" altLang="en-US" smtClean="0"/>
              <a:pPr eaLnBrk="1" hangingPunct="1"/>
              <a:t>21</a:t>
            </a:fld>
            <a:endParaRPr lang="en-US"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smtClean="0"/>
              <a:t>Where do the </a:t>
            </a:r>
            <a:r>
              <a:rPr lang="en-US" altLang="en-US" smtClean="0">
                <a:cs typeface="Times New Roman" pitchFamily="18" charset="0"/>
              </a:rPr>
              <a:t>€5,000 and $6,000 come from? The Hedge Ratio. (see later slide) The point is that t</a:t>
            </a:r>
            <a:r>
              <a:rPr lang="en-US" altLang="en-US" smtClean="0">
                <a:latin typeface="Palatino Linotype" pitchFamily="18" charset="0"/>
                <a:cs typeface="Times New Roman" pitchFamily="18" charset="0"/>
              </a:rPr>
              <a:t>he portfolio has precisely the call option’s payoff, so the portfolio is worth the same as the option today.</a:t>
            </a:r>
          </a:p>
          <a:p>
            <a:pPr eaLnBrk="1" hangingPunct="1"/>
            <a:endParaRPr lang="en-US" altLang="en-US" smtClean="0"/>
          </a:p>
        </p:txBody>
      </p:sp>
      <p:sp>
        <p:nvSpPr>
          <p:cNvPr id="614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B4230BA-762D-409E-B941-23AD1CE7B149}" type="slidenum">
              <a:rPr lang="en-US" altLang="en-US" smtClean="0"/>
              <a:pPr eaLnBrk="1" hangingPunct="1"/>
              <a:t>22</a:t>
            </a:fld>
            <a:endParaRPr lang="en-US"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Here we see that </a:t>
            </a:r>
            <a:r>
              <a:rPr lang="en-US" altLang="en-US" smtClean="0">
                <a:latin typeface="Times New Roman" pitchFamily="18" charset="0"/>
                <a:cs typeface="Times New Roman" pitchFamily="18" charset="0"/>
              </a:rPr>
              <a:t>the most a willing buyer should pay for the call option is $1,540.62 – you can also prove to yourself that the least that a willing seller will accept is $1,540.62</a:t>
            </a:r>
            <a:endParaRPr lang="en-US" altLang="en-US" smtClean="0"/>
          </a:p>
        </p:txBody>
      </p:sp>
      <p:sp>
        <p:nvSpPr>
          <p:cNvPr id="624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50F4E74-F525-4E59-A874-D91D3020102B}" type="slidenum">
              <a:rPr lang="en-US" altLang="en-US" smtClean="0"/>
              <a:pPr eaLnBrk="1" hangingPunct="1"/>
              <a:t>23</a:t>
            </a:fld>
            <a:endParaRPr lang="en-US" alt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smtClean="0"/>
              <a:t>$5,602.24  = $6,000 / 1.071</a:t>
            </a:r>
          </a:p>
          <a:p>
            <a:pPr eaLnBrk="1" hangingPunct="1">
              <a:spcBef>
                <a:spcPct val="0"/>
              </a:spcBef>
            </a:pPr>
            <a:r>
              <a:rPr lang="en-US" altLang="en-US" dirty="0" smtClean="0"/>
              <a:t>€4,761.90  = €5,000 / 1.05</a:t>
            </a:r>
          </a:p>
          <a:p>
            <a:pPr eaLnBrk="1" hangingPunct="1">
              <a:spcBef>
                <a:spcPct val="0"/>
              </a:spcBef>
            </a:pPr>
            <a:r>
              <a:rPr lang="en-US" altLang="en-US" dirty="0" smtClean="0"/>
              <a:t>To replicate the call, first calculate the hedge ratio as ½--this tells us that the call option only moves half as fast as the underlying asset.</a:t>
            </a:r>
          </a:p>
          <a:p>
            <a:pPr eaLnBrk="1" hangingPunct="1">
              <a:spcBef>
                <a:spcPct val="0"/>
              </a:spcBef>
            </a:pPr>
            <a:r>
              <a:rPr lang="en-US" altLang="en-US" dirty="0" smtClean="0"/>
              <a:t>With a hedge ratio of ½ we need a long position in ½ of €10,000 or €5,000.</a:t>
            </a:r>
          </a:p>
          <a:p>
            <a:pPr eaLnBrk="1" hangingPunct="1">
              <a:spcBef>
                <a:spcPct val="0"/>
              </a:spcBef>
            </a:pPr>
            <a:r>
              <a:rPr lang="en-US" altLang="en-US" dirty="0" smtClean="0"/>
              <a:t>Now we have something that’s worth either $9,000 or $6,000 in one period when the spot $1.80 or $1.20/€ respectively.</a:t>
            </a:r>
          </a:p>
          <a:p>
            <a:pPr eaLnBrk="1" hangingPunct="1">
              <a:spcBef>
                <a:spcPct val="0"/>
              </a:spcBef>
            </a:pPr>
            <a:r>
              <a:rPr lang="en-US" altLang="en-US" dirty="0" smtClean="0"/>
              <a:t>At the down state rate of $1.20 we need to owe $6,000 to replicate the zero payoff of the call.</a:t>
            </a:r>
          </a:p>
          <a:p>
            <a:pPr eaLnBrk="1" hangingPunct="1">
              <a:spcBef>
                <a:spcPct val="0"/>
              </a:spcBef>
            </a:pPr>
            <a:r>
              <a:rPr lang="en-US" altLang="en-US" dirty="0" smtClean="0"/>
              <a:t>At the up state exchange rate of $1.80 our portfolio also perfectly replicates the call payoff of $3,000.</a:t>
            </a:r>
          </a:p>
          <a:p>
            <a:pPr eaLnBrk="1" hangingPunct="1">
              <a:spcBef>
                <a:spcPct val="0"/>
              </a:spcBef>
            </a:pPr>
            <a:r>
              <a:rPr lang="en-US" altLang="en-US" dirty="0" smtClean="0"/>
              <a:t>Pretty cool—eh?</a:t>
            </a:r>
          </a:p>
        </p:txBody>
      </p:sp>
      <p:sp>
        <p:nvSpPr>
          <p:cNvPr id="634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D0BE9D0-557F-479D-AD0D-D749E55D6CEF}" type="slidenum">
              <a:rPr lang="en-US" altLang="en-US" smtClean="0"/>
              <a:pPr eaLnBrk="1" hangingPunct="1"/>
              <a:t>24</a:t>
            </a:fld>
            <a:endParaRPr lang="en-US"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8984740-DBB0-46B1-ABC3-B87626358F47}" type="slidenum">
              <a:rPr lang="en-US" altLang="en-US" smtClean="0"/>
              <a:pPr eaLnBrk="1" hangingPunct="1"/>
              <a:t>27</a:t>
            </a:fld>
            <a:endParaRPr lang="en-US" altLang="en-US" smtClean="0"/>
          </a:p>
        </p:txBody>
      </p:sp>
      <p:sp>
        <p:nvSpPr>
          <p:cNvPr id="64515" name="Rectangle 2"/>
          <p:cNvSpPr>
            <a:spLocks noGrp="1" noRot="1" noChangeAspect="1" noChangeArrowheads="1" noTextEdit="1"/>
          </p:cNvSpPr>
          <p:nvPr>
            <p:ph type="sldImg"/>
          </p:nvPr>
        </p:nvSpPr>
        <p:spPr bwMode="auto">
          <a:xfrm>
            <a:off x="1144588" y="687388"/>
            <a:ext cx="4568825" cy="3425825"/>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6451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2075" tIns="46038" rIns="92075" bIns="46038" numCol="1" anchor="t" anchorCtr="0" compatLnSpc="1">
            <a:prstTxWarp prst="textNoShape">
              <a:avLst/>
            </a:prstTxWarp>
          </a:bodyPr>
          <a:lstStyle/>
          <a:p>
            <a:pPr eaLnBrk="1" hangingPunct="1">
              <a:spcBef>
                <a:spcPct val="0"/>
              </a:spcBef>
            </a:pPr>
            <a:r>
              <a:rPr lang="en-US" altLang="en-US" sz="2400" smtClean="0"/>
              <a:t>A cash amount equal to the excess of the futures price over the strike price is like a daily resettlement.</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505E47F-2D1E-42AD-9CC2-E230F1516C4F}" type="slidenum">
              <a:rPr lang="en-US" altLang="en-US" smtClean="0"/>
              <a:pPr eaLnBrk="1" hangingPunct="1"/>
              <a:t>28</a:t>
            </a:fld>
            <a:endParaRPr lang="en-US" altLang="en-US" smtClean="0"/>
          </a:p>
        </p:txBody>
      </p:sp>
      <p:sp>
        <p:nvSpPr>
          <p:cNvPr id="65539" name="Rectangle 2"/>
          <p:cNvSpPr>
            <a:spLocks noGrp="1" noRot="1" noChangeAspect="1" noChangeArrowheads="1" noTextEdit="1"/>
          </p:cNvSpPr>
          <p:nvPr>
            <p:ph type="sldImg"/>
          </p:nvPr>
        </p:nvSpPr>
        <p:spPr bwMode="auto">
          <a:xfrm>
            <a:off x="1144588" y="687388"/>
            <a:ext cx="4568825" cy="3425825"/>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6554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2075" tIns="46038" rIns="92075" bIns="46038" numCol="1" anchor="t" anchorCtr="0" compatLnSpc="1">
            <a:prstTxWarp prst="textNoShape">
              <a:avLst/>
            </a:prstTxWarp>
            <a:normAutofit fontScale="92500" lnSpcReduction="20000"/>
          </a:bodyPr>
          <a:lstStyle/>
          <a:p>
            <a:pPr marL="385763" indent="-385763" defTabSz="912813" eaLnBrk="1" hangingPunct="1">
              <a:spcBef>
                <a:spcPct val="20000"/>
              </a:spcBef>
              <a:buClr>
                <a:srgbClr val="671739"/>
              </a:buClr>
            </a:pPr>
            <a:r>
              <a:rPr lang="en-US" altLang="en-US" sz="2400" smtClean="0">
                <a:latin typeface="Times New Roman" pitchFamily="18" charset="0"/>
              </a:rPr>
              <a:t>When a call futures option is exercised the holder acquires: </a:t>
            </a:r>
          </a:p>
          <a:p>
            <a:pPr marL="385763" indent="-385763" defTabSz="912813" eaLnBrk="1" hangingPunct="1">
              <a:spcBef>
                <a:spcPct val="20000"/>
              </a:spcBef>
              <a:buClr>
                <a:srgbClr val="671739"/>
              </a:buClr>
            </a:pPr>
            <a:r>
              <a:rPr lang="en-US" altLang="en-US" sz="2400" smtClean="0">
                <a:latin typeface="Times New Roman" pitchFamily="18" charset="0"/>
              </a:rPr>
              <a:t>1.  A long position in the futures contract.</a:t>
            </a:r>
          </a:p>
          <a:p>
            <a:pPr marL="385763" indent="-385763" defTabSz="912813" eaLnBrk="1" hangingPunct="1">
              <a:spcBef>
                <a:spcPct val="20000"/>
              </a:spcBef>
              <a:buClr>
                <a:srgbClr val="671739"/>
              </a:buClr>
            </a:pPr>
            <a:r>
              <a:rPr lang="en-US" altLang="en-US" sz="2400" smtClean="0">
                <a:latin typeface="Times New Roman" pitchFamily="18" charset="0"/>
              </a:rPr>
              <a:t>2.  A cash amount equal to the excess of the futures price over the strike price.  </a:t>
            </a:r>
          </a:p>
          <a:p>
            <a:pPr marL="385763" indent="-385763" defTabSz="912813" eaLnBrk="1" hangingPunct="1">
              <a:spcBef>
                <a:spcPct val="0"/>
              </a:spcBef>
            </a:pPr>
            <a:r>
              <a:rPr lang="en-US" altLang="en-US" sz="2400" smtClean="0"/>
              <a:t>In this case the holder of the futures call receives </a:t>
            </a:r>
            <a:r>
              <a:rPr lang="en-US" altLang="en-US" sz="2400" smtClean="0">
                <a:latin typeface="Times New Roman" pitchFamily="18" charset="0"/>
              </a:rPr>
              <a:t>$0.3060 = $1.8360 - $1.5300.</a:t>
            </a:r>
          </a:p>
          <a:p>
            <a:pPr marL="385763" indent="-385763" defTabSz="912813" eaLnBrk="1" hangingPunct="1">
              <a:spcBef>
                <a:spcPct val="0"/>
              </a:spcBef>
            </a:pPr>
            <a:r>
              <a:rPr lang="en-US" altLang="en-US" sz="2400" smtClean="0">
                <a:latin typeface="Times New Roman" pitchFamily="18" charset="0"/>
              </a:rPr>
              <a:t>When you go long in a futures contract at $1.53 you settle up if the underlying goes up or down:</a:t>
            </a:r>
          </a:p>
          <a:p>
            <a:pPr marL="385763" indent="-385763" defTabSz="912813" eaLnBrk="1" hangingPunct="1">
              <a:spcBef>
                <a:spcPct val="0"/>
              </a:spcBef>
            </a:pPr>
            <a:r>
              <a:rPr lang="en-US" altLang="en-US" sz="2400" smtClean="0">
                <a:latin typeface="Times New Roman" pitchFamily="18" charset="0"/>
              </a:rPr>
              <a:t>if S1 = $1.80, you receive $0.27 = $1.80 - $1.53.</a:t>
            </a:r>
          </a:p>
          <a:p>
            <a:pPr marL="385763" indent="-385763" defTabSz="912813" eaLnBrk="1" hangingPunct="1">
              <a:spcBef>
                <a:spcPct val="0"/>
              </a:spcBef>
            </a:pPr>
            <a:r>
              <a:rPr lang="en-US" altLang="en-US" sz="2400" smtClean="0">
                <a:latin typeface="Times New Roman" pitchFamily="18" charset="0"/>
              </a:rPr>
              <a:t>If S1 = $1.20, you lose $.33 = $1.53 - $1.20.</a:t>
            </a:r>
            <a:endParaRPr lang="en-US" altLang="en-US" sz="240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smtClean="0"/>
              <a:t>Notice that this risk-neutral probability is different from the risk neutral probability that we calculated earlier.</a:t>
            </a:r>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C31BAAB-4FA3-4FCE-BD73-1BC494A391EA}" type="slidenum">
              <a:rPr lang="en-US" altLang="en-US" smtClean="0"/>
              <a:pPr eaLnBrk="1" hangingPunct="1"/>
              <a:t>36</a:t>
            </a:fld>
            <a:endParaRPr lang="en-US" alt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marL="342900" indent="-342900" eaLnBrk="1" hangingPunct="1">
              <a:spcBef>
                <a:spcPct val="20000"/>
              </a:spcBef>
              <a:buFont typeface="Wingdings" pitchFamily="2" charset="2"/>
              <a:buChar char="§"/>
              <a:defRPr/>
            </a:pPr>
            <a:r>
              <a:rPr lang="en-US" dirty="0" smtClean="0">
                <a:latin typeface="Palatino Linotype" pitchFamily="18" charset="0"/>
              </a:rPr>
              <a:t>The value of a call option on €10,000 with a strike price of $15,000 is $1,540.62</a:t>
            </a:r>
          </a:p>
          <a:p>
            <a:pPr marL="342900" indent="-342900" eaLnBrk="1" hangingPunct="1">
              <a:spcBef>
                <a:spcPct val="20000"/>
              </a:spcBef>
              <a:buFont typeface="Wingdings" pitchFamily="2" charset="2"/>
              <a:buChar char="§"/>
              <a:defRPr/>
            </a:pPr>
            <a:r>
              <a:rPr lang="en-US" dirty="0" smtClean="0">
                <a:latin typeface="Palatino Linotype" pitchFamily="18" charset="0"/>
              </a:rPr>
              <a:t>The value of a put option on $15,000 with a strike price of €10,000 is €1,027.08</a:t>
            </a:r>
          </a:p>
          <a:p>
            <a:pPr marL="342900" indent="-342900" eaLnBrk="1" hangingPunct="1">
              <a:spcBef>
                <a:spcPct val="20000"/>
              </a:spcBef>
              <a:buFont typeface="Wingdings" pitchFamily="2" charset="2"/>
              <a:buChar char="§"/>
              <a:defRPr/>
            </a:pPr>
            <a:r>
              <a:rPr lang="en-US" dirty="0" smtClean="0">
                <a:latin typeface="Palatino Linotype" pitchFamily="18" charset="0"/>
              </a:rPr>
              <a:t>At the spot exchange rate these values are the same: $1,540.62 = €1,027.08 × $1.50/€1</a:t>
            </a:r>
          </a:p>
          <a:p>
            <a:pPr eaLnBrk="1" hangingPunct="1">
              <a:defRPr/>
            </a:pPr>
            <a:endParaRPr lang="en-US" dirty="0" smtClean="0"/>
          </a:p>
          <a:p>
            <a:pPr eaLnBrk="1" hangingPunct="1">
              <a:defRPr/>
            </a:pPr>
            <a:endParaRPr lang="en-US" dirty="0"/>
          </a:p>
        </p:txBody>
      </p:sp>
      <p:sp>
        <p:nvSpPr>
          <p:cNvPr id="675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F4BFE68-1270-4AE2-932D-0F49E490A2AF}" type="slidenum">
              <a:rPr lang="en-US" altLang="en-US" smtClean="0"/>
              <a:pPr eaLnBrk="1" hangingPunct="1"/>
              <a:t>37</a:t>
            </a:fld>
            <a:endParaRPr lang="en-US" alt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dirty="0" smtClean="0"/>
              <a:t>By the way, a call option on €10,000 with a strike price of £8,000 is worth </a:t>
            </a:r>
            <a:r>
              <a:rPr lang="en-US" kern="0" dirty="0" smtClean="0">
                <a:solidFill>
                  <a:srgbClr val="000000"/>
                </a:solidFill>
                <a:latin typeface="Times New Roman"/>
                <a:cs typeface="Times New Roman" pitchFamily="18" charset="0"/>
              </a:rPr>
              <a:t>£900.43  (the risk-neutral probability for the call is .52)</a:t>
            </a:r>
          </a:p>
          <a:p>
            <a:pPr eaLnBrk="1" fontAlgn="auto" hangingPunct="1">
              <a:spcBef>
                <a:spcPts val="0"/>
              </a:spcBef>
              <a:spcAft>
                <a:spcPts val="0"/>
              </a:spcAft>
              <a:defRPr/>
            </a:pPr>
            <a:r>
              <a:rPr lang="en-US" kern="0" dirty="0" smtClean="0">
                <a:solidFill>
                  <a:srgbClr val="000000"/>
                </a:solidFill>
                <a:latin typeface="Times New Roman"/>
                <a:cs typeface="Times New Roman" pitchFamily="18" charset="0"/>
              </a:rPr>
              <a:t>AND £900.43 = €1,125.54 × </a:t>
            </a:r>
            <a:r>
              <a:rPr lang="en-US" dirty="0" smtClean="0"/>
              <a:t> £.80/€ </a:t>
            </a:r>
          </a:p>
          <a:p>
            <a:pPr eaLnBrk="1" fontAlgn="auto" hangingPunct="1">
              <a:spcBef>
                <a:spcPts val="0"/>
              </a:spcBef>
              <a:spcAft>
                <a:spcPts val="0"/>
              </a:spcAft>
              <a:defRPr/>
            </a:pPr>
            <a:r>
              <a:rPr lang="en-US" dirty="0" smtClean="0"/>
              <a:t>Sweet.</a:t>
            </a:r>
            <a:endParaRPr lang="en-US" smtClean="0"/>
          </a:p>
          <a:p>
            <a:pPr eaLnBrk="1" fontAlgn="auto" hangingPunct="1">
              <a:spcBef>
                <a:spcPts val="0"/>
              </a:spcBef>
              <a:spcAft>
                <a:spcPts val="0"/>
              </a:spcAft>
              <a:defRPr/>
            </a:pPr>
            <a:r>
              <a:rPr lang="en-US" smtClean="0"/>
              <a:t>Also </a:t>
            </a:r>
            <a:r>
              <a:rPr lang="en-US" dirty="0" smtClean="0"/>
              <a:t>recall that the IRP forward price is £.88/€ </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endParaRPr lang="en-US" dirty="0"/>
          </a:p>
        </p:txBody>
      </p:sp>
      <p:sp>
        <p:nvSpPr>
          <p:cNvPr id="686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F859E58-FA72-45F6-A380-6B3F9D34AE2C}" type="slidenum">
              <a:rPr lang="en-US" altLang="en-US" smtClean="0"/>
              <a:pPr eaLnBrk="1" hangingPunct="1"/>
              <a:t>38</a:t>
            </a:fld>
            <a:endParaRPr lang="en-US" alt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smtClean="0"/>
              <a:t>In the early 1970s, Fischer Black, Myron Scholes, and Robert Merton made a major breakthrough in the pricing of options. In 1997, the importance of this work was recognized with the Nobel Prize. Basically, the EOPM uses the same intuitions as the BOPM, but uses the normal approximation to the binomial process.</a:t>
            </a:r>
          </a:p>
          <a:p>
            <a:pPr eaLnBrk="1" hangingPunct="1"/>
            <a:endParaRPr lang="en-US" altLang="en-US" smtClean="0"/>
          </a:p>
        </p:txBody>
      </p:sp>
      <p:sp>
        <p:nvSpPr>
          <p:cNvPr id="696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1FAB810-7BEC-4961-94F1-CC8A0254568D}" type="slidenum">
              <a:rPr lang="en-US" altLang="en-US" smtClean="0"/>
              <a:pPr eaLnBrk="1" hangingPunct="1"/>
              <a:t>41</a:t>
            </a:fld>
            <a:endParaRPr lang="en-US" alt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i="1" smtClean="0"/>
              <a:t>N</a:t>
            </a:r>
            <a:r>
              <a:rPr lang="en-US" altLang="en-US" smtClean="0"/>
              <a:t>(</a:t>
            </a:r>
            <a:r>
              <a:rPr lang="en-US" altLang="en-US" i="1" smtClean="0"/>
              <a:t>d</a:t>
            </a:r>
            <a:r>
              <a:rPr lang="en-US" altLang="en-US" smtClean="0"/>
              <a:t>) was calculated using NORMSDIST in excel</a:t>
            </a:r>
          </a:p>
          <a:p>
            <a:pPr eaLnBrk="1" hangingPunct="1">
              <a:spcBef>
                <a:spcPct val="0"/>
              </a:spcBef>
            </a:pPr>
            <a:r>
              <a:rPr lang="en-US" altLang="en-US" smtClean="0"/>
              <a:t>And none of the intermediate steps were rounded—use the memory function of your calculator</a:t>
            </a:r>
          </a:p>
          <a:p>
            <a:endParaRPr lang="en-US" altLang="en-US" smtClean="0"/>
          </a:p>
        </p:txBody>
      </p:sp>
      <p:sp>
        <p:nvSpPr>
          <p:cNvPr id="706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1B3F4DE-D787-44E8-8851-10678CA26943}" type="slidenum">
              <a:rPr lang="en-US" altLang="en-US" smtClean="0"/>
              <a:pPr eaLnBrk="1" hangingPunct="1"/>
              <a:t>42</a:t>
            </a:fld>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1447800" y="5791200"/>
            <a:ext cx="6400800" cy="876300"/>
          </a:xfrm>
          <a:prstGeom prst="rect">
            <a:avLst/>
          </a:prstGeom>
        </p:spPr>
        <p:txBody>
          <a:bodyPr/>
          <a:lstStyle>
            <a:lvl1pPr marL="0" indent="0" algn="ctr">
              <a:buNone/>
              <a:defRPr sz="4000">
                <a:solidFill>
                  <a:schemeClr val="tx1"/>
                </a:solidFill>
                <a:latin typeface="Arial Narrow" panose="020B060602020203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Chapter #</a:t>
            </a:r>
            <a:endParaRPr lang="en-US" dirty="0"/>
          </a:p>
        </p:txBody>
      </p:sp>
      <p:sp>
        <p:nvSpPr>
          <p:cNvPr id="5" name="Footer Placeholder 4"/>
          <p:cNvSpPr>
            <a:spLocks noGrp="1"/>
          </p:cNvSpPr>
          <p:nvPr>
            <p:ph type="ftr" sz="quarter" idx="11"/>
          </p:nvPr>
        </p:nvSpPr>
        <p:spPr>
          <a:xfrm>
            <a:off x="5867400" y="6477000"/>
            <a:ext cx="2895600" cy="514794"/>
          </a:xfrm>
        </p:spPr>
        <p:txBody>
          <a:bodyPr/>
          <a:lstStyle/>
          <a:p>
            <a:r>
              <a:rPr lang="en-US" dirty="0" smtClean="0"/>
              <a:t>Copyright © 2018 by the McGraw-Hill Companies, Inc. All rights reserved.</a:t>
            </a:r>
          </a:p>
          <a:p>
            <a:endParaRPr lang="en-US" dirty="0"/>
          </a:p>
        </p:txBody>
      </p:sp>
      <p:sp>
        <p:nvSpPr>
          <p:cNvPr id="6" name="Slide Number Placeholder 5"/>
          <p:cNvSpPr>
            <a:spLocks noGrp="1"/>
          </p:cNvSpPr>
          <p:nvPr>
            <p:ph type="sldNum" sz="quarter" idx="12"/>
          </p:nvPr>
        </p:nvSpPr>
        <p:spPr/>
        <p:txBody>
          <a:bodyPr/>
          <a:lstStyle/>
          <a:p>
            <a:fld id="{998838B0-B1EB-4CFB-B949-0A81B5280E76}" type="slidenum">
              <a:rPr lang="en-US" smtClean="0"/>
              <a:t>‹#›</a:t>
            </a:fld>
            <a:endParaRPr lang="en-US" dirty="0"/>
          </a:p>
        </p:txBody>
      </p:sp>
      <p:sp>
        <p:nvSpPr>
          <p:cNvPr id="7" name="Title Placeholder 1"/>
          <p:cNvSpPr>
            <a:spLocks noGrp="1"/>
          </p:cNvSpPr>
          <p:nvPr>
            <p:ph type="title"/>
          </p:nvPr>
        </p:nvSpPr>
        <p:spPr>
          <a:xfrm>
            <a:off x="457200" y="5029200"/>
            <a:ext cx="8229600" cy="990600"/>
          </a:xfrm>
          <a:prstGeom prst="rect">
            <a:avLst/>
          </a:prstGeom>
        </p:spPr>
        <p:txBody>
          <a:bodyPr vert="horz" lIns="91440" tIns="45720" rIns="91440" bIns="45720" rtlCol="0" anchor="t">
            <a:noAutofit/>
          </a:bodyPr>
          <a:lstStyle>
            <a:lvl1pPr>
              <a:defRPr sz="5400" b="1">
                <a:solidFill>
                  <a:srgbClr val="C00000"/>
                </a:solidFill>
                <a:latin typeface="Arial Narrow" panose="020B0606020202030204" pitchFamily="34" charset="0"/>
              </a:defRPr>
            </a:lvl1pPr>
          </a:lstStyle>
          <a:p>
            <a:r>
              <a:rPr lang="en-US" smtClean="0"/>
              <a:t>Click to edit Master title style</a:t>
            </a:r>
            <a:endParaRPr lang="en-US" dirty="0"/>
          </a:p>
        </p:txBody>
      </p:sp>
      <p:sp>
        <p:nvSpPr>
          <p:cNvPr id="8" name="Rectangle 7"/>
          <p:cNvSpPr/>
          <p:nvPr userDrawn="1"/>
        </p:nvSpPr>
        <p:spPr>
          <a:xfrm>
            <a:off x="0" y="0"/>
            <a:ext cx="9144000" cy="381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6"/>
          </a:lnRef>
          <a:fillRef idx="1">
            <a:schemeClr val="lt1"/>
          </a:fillRef>
          <a:effectRef idx="0">
            <a:schemeClr val="accent6"/>
          </a:effectRef>
          <a:fontRef idx="minor">
            <a:schemeClr val="dk1"/>
          </a:fontRef>
        </p:style>
        <p:txBody>
          <a:bodyPr anchor="ctr"/>
          <a:lstStyle/>
          <a:p>
            <a:pPr algn="ctr">
              <a:defRPr/>
            </a:pPr>
            <a:endParaRPr lang="en-US"/>
          </a:p>
        </p:txBody>
      </p:sp>
      <p:pic>
        <p:nvPicPr>
          <p:cNvPr id="10" name="Picture 9"/>
          <p:cNvPicPr>
            <a:picLocks noChangeAspect="1"/>
          </p:cNvPicPr>
          <p:nvPr userDrawn="1"/>
        </p:nvPicPr>
        <p:blipFill rotWithShape="1">
          <a:blip r:embed="rId2"/>
          <a:srcRect l="34978" t="26029" r="35061" b="24074"/>
          <a:stretch/>
        </p:blipFill>
        <p:spPr>
          <a:xfrm>
            <a:off x="2213810" y="497940"/>
            <a:ext cx="4716379" cy="4418330"/>
          </a:xfrm>
          <a:prstGeom prst="rect">
            <a:avLst/>
          </a:prstGeom>
        </p:spPr>
      </p:pic>
    </p:spTree>
    <p:extLst>
      <p:ext uri="{BB962C8B-B14F-4D97-AF65-F5344CB8AC3E}">
        <p14:creationId xmlns:p14="http://schemas.microsoft.com/office/powerpoint/2010/main" val="198857839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914400"/>
            <a:ext cx="8229600" cy="990600"/>
          </a:xfrm>
        </p:spPr>
        <p:txBody>
          <a:bodyPr>
            <a:normAutofit/>
          </a:bodyPr>
          <a:lstStyle>
            <a:lvl1pPr>
              <a:defRPr sz="4800">
                <a:solidFill>
                  <a:srgbClr val="C00000"/>
                </a:solidFill>
              </a:defRPr>
            </a:lvl1pPr>
          </a:lstStyle>
          <a:p>
            <a:r>
              <a:rPr lang="en-US" dirty="0" smtClean="0"/>
              <a:t>Title of slide</a:t>
            </a:r>
            <a:endParaRPr lang="en-US" dirty="0"/>
          </a:p>
        </p:txBody>
      </p:sp>
      <p:sp>
        <p:nvSpPr>
          <p:cNvPr id="3" name="Content Placeholder 2"/>
          <p:cNvSpPr>
            <a:spLocks noGrp="1"/>
          </p:cNvSpPr>
          <p:nvPr>
            <p:ph idx="1"/>
          </p:nvPr>
        </p:nvSpPr>
        <p:spPr>
          <a:xfrm>
            <a:off x="457200" y="1905000"/>
            <a:ext cx="8229600" cy="4525963"/>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vl2pPr>
              <a:defRPr>
                <a:latin typeface="Arial Unicode MS" panose="020B0604020202020204" pitchFamily="34" charset="-128"/>
                <a:ea typeface="Arial Unicode MS" panose="020B0604020202020204" pitchFamily="34" charset="-128"/>
                <a:cs typeface="Arial Unicode MS" panose="020B0604020202020204" pitchFamily="34" charset="-128"/>
              </a:defRPr>
            </a:lvl2pPr>
            <a:lvl3pPr>
              <a:defRPr>
                <a:latin typeface="Arial Unicode MS" panose="020B0604020202020204" pitchFamily="34" charset="-128"/>
                <a:ea typeface="Arial Unicode MS" panose="020B0604020202020204" pitchFamily="34" charset="-128"/>
                <a:cs typeface="Arial Unicode MS" panose="020B0604020202020204" pitchFamily="34" charset="-128"/>
              </a:defRPr>
            </a:lvl3pPr>
            <a:lvl4pPr>
              <a:defRPr>
                <a:latin typeface="Arial Unicode MS" panose="020B0604020202020204" pitchFamily="34" charset="-128"/>
                <a:ea typeface="Arial Unicode MS" panose="020B0604020202020204" pitchFamily="34" charset="-128"/>
                <a:cs typeface="Arial Unicode MS" panose="020B0604020202020204" pitchFamily="34" charset="-128"/>
              </a:defRPr>
            </a:lvl4pPr>
            <a:lvl5pPr>
              <a:defRPr>
                <a:latin typeface="Arial Unicode MS" panose="020B0604020202020204" pitchFamily="34" charset="-128"/>
                <a:ea typeface="Arial Unicode MS" panose="020B0604020202020204" pitchFamily="34" charset="-128"/>
                <a:cs typeface="Arial Unicode MS" panose="020B0604020202020204" pitchFamily="34" charset="-128"/>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11"/>
          </p:nvPr>
        </p:nvSpPr>
        <p:spPr>
          <a:xfrm>
            <a:off x="5867400" y="6526795"/>
            <a:ext cx="2895600" cy="362394"/>
          </a:xfrm>
        </p:spPr>
        <p:txBody>
          <a:bodyPr/>
          <a:lstStyle/>
          <a:p>
            <a:r>
              <a:rPr lang="en-US" dirty="0" smtClean="0"/>
              <a:t>Copyright © 2018 by the McGraw-Hill Companies, Inc. All rights reserved.</a:t>
            </a:r>
          </a:p>
          <a:p>
            <a:endParaRPr lang="en-US" dirty="0" smtClean="0"/>
          </a:p>
          <a:p>
            <a:endParaRPr lang="en-US" dirty="0"/>
          </a:p>
        </p:txBody>
      </p:sp>
      <p:sp>
        <p:nvSpPr>
          <p:cNvPr id="6" name="Slide Number Placeholder 5"/>
          <p:cNvSpPr>
            <a:spLocks noGrp="1"/>
          </p:cNvSpPr>
          <p:nvPr>
            <p:ph type="sldNum" sz="quarter" idx="12"/>
          </p:nvPr>
        </p:nvSpPr>
        <p:spPr>
          <a:xfrm>
            <a:off x="7010400" y="6418447"/>
            <a:ext cx="2133600" cy="365125"/>
          </a:xfrm>
        </p:spPr>
        <p:txBody>
          <a:bodyPr/>
          <a:lstStyle/>
          <a:p>
            <a:fld id="{998838B0-B1EB-4CFB-B949-0A81B5280E76}" type="slidenum">
              <a:rPr lang="en-US" smtClean="0"/>
              <a:t>‹#›</a:t>
            </a:fld>
            <a:endParaRPr lang="en-US" dirty="0"/>
          </a:p>
        </p:txBody>
      </p:sp>
      <p:sp>
        <p:nvSpPr>
          <p:cNvPr id="17" name="TextBox 16"/>
          <p:cNvSpPr txBox="1"/>
          <p:nvPr/>
        </p:nvSpPr>
        <p:spPr>
          <a:xfrm>
            <a:off x="0" y="6781800"/>
            <a:ext cx="9144000" cy="91440"/>
          </a:xfrm>
          <a:prstGeom prst="rect">
            <a:avLst/>
          </a:prstGeom>
          <a:solidFill>
            <a:schemeClr val="tx2">
              <a:lumMod val="50000"/>
            </a:schemeClr>
          </a:solidFill>
        </p:spPr>
        <p:txBody>
          <a:bodyPr wrap="square" rtlCol="0">
            <a:spAutoFit/>
          </a:bodyPr>
          <a:lstStyle/>
          <a:p>
            <a:endParaRPr lang="en-US" dirty="0"/>
          </a:p>
        </p:txBody>
      </p:sp>
      <p:pic>
        <p:nvPicPr>
          <p:cNvPr id="8" name="Picture 5"/>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32656"/>
            <a:ext cx="9144000" cy="7798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9346007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defRPr/>
            </a:pPr>
            <a:r>
              <a:rPr lang="en-US" smtClean="0"/>
              <a:t>#-</a:t>
            </a:r>
            <a:fld id="{6DA59DAD-3B74-48BD-9F4A-5BCEDCCFE082}" type="slidenum">
              <a:rPr lang="en-US" smtClean="0"/>
              <a:pPr>
                <a:defRPr/>
              </a:pPr>
              <a:t>‹#›</a:t>
            </a:fld>
            <a:endParaRPr lang="en-US"/>
          </a:p>
        </p:txBody>
      </p:sp>
    </p:spTree>
    <p:extLst>
      <p:ext uri="{BB962C8B-B14F-4D97-AF65-F5344CB8AC3E}">
        <p14:creationId xmlns:p14="http://schemas.microsoft.com/office/powerpoint/2010/main" val="378144721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a:defRPr/>
            </a:pPr>
            <a:r>
              <a:rPr lang="en-US" smtClean="0"/>
              <a:t>#-</a:t>
            </a:r>
            <a:fld id="{10A13099-A067-4979-ADBA-F9F4B89BB27F}" type="slidenum">
              <a:rPr lang="en-US" smtClean="0"/>
              <a:pPr>
                <a:defRPr/>
              </a:pPr>
              <a:t>‹#›</a:t>
            </a:fld>
            <a:endParaRPr lang="en-US"/>
          </a:p>
        </p:txBody>
      </p:sp>
    </p:spTree>
    <p:extLst>
      <p:ext uri="{BB962C8B-B14F-4D97-AF65-F5344CB8AC3E}">
        <p14:creationId xmlns:p14="http://schemas.microsoft.com/office/powerpoint/2010/main" val="1205746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a:defRPr/>
            </a:pPr>
            <a:r>
              <a:rPr lang="en-US" smtClean="0"/>
              <a:t>#-</a:t>
            </a:r>
            <a:fld id="{141491C9-3636-42BB-9DCB-9B7CB3A7C41D}" type="slidenum">
              <a:rPr lang="en-US" smtClean="0"/>
              <a:pPr>
                <a:defRPr/>
              </a:pPr>
              <a:t>‹#›</a:t>
            </a:fld>
            <a:endParaRPr lang="en-US"/>
          </a:p>
        </p:txBody>
      </p:sp>
    </p:spTree>
    <p:extLst>
      <p:ext uri="{BB962C8B-B14F-4D97-AF65-F5344CB8AC3E}">
        <p14:creationId xmlns:p14="http://schemas.microsoft.com/office/powerpoint/2010/main" val="1031751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a:defRPr/>
            </a:pPr>
            <a:r>
              <a:rPr lang="en-US" smtClean="0"/>
              <a:t>#-</a:t>
            </a:r>
            <a:fld id="{E3B7FC96-7834-4F76-9967-140E4A6D4BAD}" type="slidenum">
              <a:rPr lang="en-US" smtClean="0"/>
              <a:pPr>
                <a:defRPr/>
              </a:pPr>
              <a:t>‹#›</a:t>
            </a:fld>
            <a:endParaRPr lang="en-US"/>
          </a:p>
        </p:txBody>
      </p:sp>
    </p:spTree>
    <p:extLst>
      <p:ext uri="{BB962C8B-B14F-4D97-AF65-F5344CB8AC3E}">
        <p14:creationId xmlns:p14="http://schemas.microsoft.com/office/powerpoint/2010/main" val="1283017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pPr>
              <a:defRPr/>
            </a:pPr>
            <a:r>
              <a:rPr lang="en-US" smtClean="0"/>
              <a:t>#-</a:t>
            </a:r>
            <a:fld id="{3B5371D7-0AB5-456A-89E1-F717C9A2192F}" type="slidenum">
              <a:rPr lang="en-US" smtClean="0"/>
              <a:pPr>
                <a:defRPr/>
              </a:pPr>
              <a:t>‹#›</a:t>
            </a:fld>
            <a:endParaRPr lang="en-US"/>
          </a:p>
        </p:txBody>
      </p:sp>
    </p:spTree>
    <p:extLst>
      <p:ext uri="{BB962C8B-B14F-4D97-AF65-F5344CB8AC3E}">
        <p14:creationId xmlns:p14="http://schemas.microsoft.com/office/powerpoint/2010/main" val="17251015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a:defRPr/>
            </a:pPr>
            <a:r>
              <a:rPr lang="en-US" smtClean="0"/>
              <a:t>#-</a:t>
            </a:r>
            <a:fld id="{CA71D7EC-569C-4C3F-BF66-46E9FACF8CD6}" type="slidenum">
              <a:rPr lang="en-US" smtClean="0"/>
              <a:pPr>
                <a:defRPr/>
              </a:pPr>
              <a:t>‹#›</a:t>
            </a:fld>
            <a:endParaRPr lang="en-US"/>
          </a:p>
        </p:txBody>
      </p:sp>
    </p:spTree>
    <p:extLst>
      <p:ext uri="{BB962C8B-B14F-4D97-AF65-F5344CB8AC3E}">
        <p14:creationId xmlns:p14="http://schemas.microsoft.com/office/powerpoint/2010/main" val="13031199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a:defRPr/>
            </a:pPr>
            <a:r>
              <a:rPr lang="en-US" smtClean="0"/>
              <a:t>#-</a:t>
            </a:r>
            <a:fld id="{7D528F5A-5882-46FF-ABDA-0DFBDC839FBF}" type="slidenum">
              <a:rPr lang="en-US" smtClean="0"/>
              <a:pPr>
                <a:defRPr/>
              </a:pPr>
              <a:t>‹#›</a:t>
            </a:fld>
            <a:endParaRPr lang="en-US"/>
          </a:p>
        </p:txBody>
      </p:sp>
    </p:spTree>
    <p:extLst>
      <p:ext uri="{BB962C8B-B14F-4D97-AF65-F5344CB8AC3E}">
        <p14:creationId xmlns:p14="http://schemas.microsoft.com/office/powerpoint/2010/main" val="9866850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066800" y="838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defRPr/>
            </a:pPr>
            <a:r>
              <a:rPr lang="en-US" smtClean="0"/>
              <a:t>#-</a:t>
            </a:r>
            <a:fld id="{29D3C38D-920D-4519-AB56-1AC9D0B46253}" type="slidenum">
              <a:rPr lang="en-US" smtClean="0"/>
              <a:pPr>
                <a:defRPr/>
              </a:pPr>
              <a:t>‹#›</a:t>
            </a:fld>
            <a:endParaRPr lang="en-US"/>
          </a:p>
        </p:txBody>
      </p:sp>
    </p:spTree>
    <p:extLst>
      <p:ext uri="{BB962C8B-B14F-4D97-AF65-F5344CB8AC3E}">
        <p14:creationId xmlns:p14="http://schemas.microsoft.com/office/powerpoint/2010/main" val="7619851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defRPr/>
            </a:pPr>
            <a:r>
              <a:rPr lang="en-US" smtClean="0"/>
              <a:t>#-</a:t>
            </a:r>
            <a:fld id="{8FC12368-3499-466D-8C49-7BE59315F92D}" type="slidenum">
              <a:rPr lang="en-US" smtClean="0"/>
              <a:pPr>
                <a:defRPr/>
              </a:pPr>
              <a:t>‹#›</a:t>
            </a:fld>
            <a:endParaRPr lang="en-US"/>
          </a:p>
        </p:txBody>
      </p:sp>
    </p:spTree>
    <p:extLst>
      <p:ext uri="{BB962C8B-B14F-4D97-AF65-F5344CB8AC3E}">
        <p14:creationId xmlns:p14="http://schemas.microsoft.com/office/powerpoint/2010/main" val="8274577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6848" y="122727"/>
            <a:ext cx="8517819" cy="1295033"/>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6848" y="1719996"/>
            <a:ext cx="8230306" cy="4410808"/>
          </a:xfrm>
          <a:prstGeom prst="rect">
            <a:avLst/>
          </a:prstGeom>
        </p:spPr>
        <p:txBody>
          <a:bodyPr/>
          <a:lstStyle/>
          <a:p>
            <a:pPr lvl="0"/>
            <a:endParaRPr lang="en-US" noProof="0" smtClean="0"/>
          </a:p>
        </p:txBody>
      </p:sp>
      <p:sp>
        <p:nvSpPr>
          <p:cNvPr id="4" name="Rectangle 5"/>
          <p:cNvSpPr>
            <a:spLocks noGrp="1" noChangeArrowheads="1"/>
          </p:cNvSpPr>
          <p:nvPr>
            <p:ph type="dt" sz="half" idx="10"/>
          </p:nvPr>
        </p:nvSpPr>
        <p:spPr>
          <a:xfrm>
            <a:off x="66675" y="6248400"/>
            <a:ext cx="2135188" cy="457200"/>
          </a:xfrm>
          <a:prstGeom prst="rect">
            <a:avLst/>
          </a:prstGeom>
        </p:spPr>
        <p:txBody>
          <a:bodyPr lIns="103236" tIns="51618" rIns="103236" bIns="51618"/>
          <a:lstStyle>
            <a:lvl1pPr>
              <a:defRPr/>
            </a:lvl1pPr>
          </a:lstStyle>
          <a:p>
            <a:pPr>
              <a:defRPr/>
            </a:pPr>
            <a:endParaRPr lang="en-US" altLang="en-US"/>
          </a:p>
        </p:txBody>
      </p:sp>
    </p:spTree>
    <p:extLst>
      <p:ext uri="{BB962C8B-B14F-4D97-AF65-F5344CB8AC3E}">
        <p14:creationId xmlns:p14="http://schemas.microsoft.com/office/powerpoint/2010/main" val="4995369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5029200"/>
            <a:ext cx="8229600" cy="990600"/>
          </a:xfrm>
          <a:prstGeom prst="rect">
            <a:avLst/>
          </a:prstGeom>
        </p:spPr>
        <p:txBody>
          <a:bodyPr vert="horz" lIns="91440" tIns="45720" rIns="91440" bIns="45720" rtlCol="0" anchor="t">
            <a:normAutofit/>
          </a:bodyPr>
          <a:lstStyle/>
          <a:p>
            <a:r>
              <a:rPr lang="en-US" dirty="0" smtClean="0"/>
              <a:t>Chapter Title</a:t>
            </a:r>
            <a:endParaRPr lang="en-US" dirty="0"/>
          </a:p>
        </p:txBody>
      </p:sp>
      <p:sp>
        <p:nvSpPr>
          <p:cNvPr id="5" name="Footer Placeholder 4"/>
          <p:cNvSpPr>
            <a:spLocks noGrp="1"/>
          </p:cNvSpPr>
          <p:nvPr>
            <p:ph type="ftr" sz="quarter" idx="3"/>
          </p:nvPr>
        </p:nvSpPr>
        <p:spPr>
          <a:xfrm>
            <a:off x="5867400" y="6629400"/>
            <a:ext cx="2895600" cy="362394"/>
          </a:xfrm>
          <a:prstGeom prst="rect">
            <a:avLst/>
          </a:prstGeom>
        </p:spPr>
        <p:txBody>
          <a:bodyPr vert="horz" lIns="91440" tIns="45720" rIns="91440" bIns="45720" rtlCol="0" anchor="ctr"/>
          <a:lstStyle>
            <a:lvl1pPr algn="r">
              <a:defRPr sz="900">
                <a:solidFill>
                  <a:schemeClr val="tx1"/>
                </a:solidFill>
              </a:defRPr>
            </a:lvl1pPr>
          </a:lstStyle>
          <a:p>
            <a:pPr>
              <a:defRPr/>
            </a:pPr>
            <a:r>
              <a:rPr lang="en-US" dirty="0" smtClean="0"/>
              <a:t>Copyright © 2018 by the McGraw-Hill Companies, Inc. All rights reserved.</a:t>
            </a:r>
          </a:p>
          <a:p>
            <a:pPr>
              <a:defRPr/>
            </a:pPr>
            <a:endParaRPr lang="en-US" dirty="0" smtClean="0"/>
          </a:p>
          <a:p>
            <a:endParaRPr lang="en-US" dirty="0"/>
          </a:p>
        </p:txBody>
      </p:sp>
      <p:sp>
        <p:nvSpPr>
          <p:cNvPr id="6" name="Slide Number Placeholder 5"/>
          <p:cNvSpPr>
            <a:spLocks noGrp="1"/>
          </p:cNvSpPr>
          <p:nvPr>
            <p:ph type="sldNum" sz="quarter" idx="4"/>
          </p:nvPr>
        </p:nvSpPr>
        <p:spPr>
          <a:xfrm>
            <a:off x="7010400" y="6492875"/>
            <a:ext cx="2133600" cy="365125"/>
          </a:xfrm>
          <a:prstGeom prst="rect">
            <a:avLst/>
          </a:prstGeom>
        </p:spPr>
        <p:txBody>
          <a:bodyPr vert="horz" lIns="91440" tIns="45720" rIns="91440" bIns="45720" rtlCol="0" anchor="ctr"/>
          <a:lstStyle>
            <a:lvl1pPr algn="r">
              <a:defRPr sz="1000">
                <a:solidFill>
                  <a:schemeClr val="tx1"/>
                </a:solidFill>
              </a:defRPr>
            </a:lvl1pPr>
          </a:lstStyle>
          <a:p>
            <a:pPr>
              <a:defRPr/>
            </a:pPr>
            <a:r>
              <a:rPr lang="en-US" smtClean="0"/>
              <a:t>#-</a:t>
            </a:r>
            <a:fld id="{73F0F454-1FD0-426A-80C1-8FB5D6BF6098}" type="slidenum">
              <a:rPr lang="en-US" smtClean="0"/>
              <a:pPr>
                <a:defRPr/>
              </a:pPr>
              <a:t>‹#›</a:t>
            </a:fld>
            <a:endParaRPr lang="en-US"/>
          </a:p>
        </p:txBody>
      </p:sp>
    </p:spTree>
    <p:extLst>
      <p:ext uri="{BB962C8B-B14F-4D97-AF65-F5344CB8AC3E}">
        <p14:creationId xmlns:p14="http://schemas.microsoft.com/office/powerpoint/2010/main" val="1706669638"/>
      </p:ext>
    </p:extLst>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 id="2147483729" r:id="rId12"/>
  </p:sldLayoutIdLst>
  <p:txStyles>
    <p:titleStyle>
      <a:lvl1pPr algn="ctr" defTabSz="914400" rtl="0" eaLnBrk="1" latinLnBrk="0" hangingPunct="1">
        <a:spcBef>
          <a:spcPct val="0"/>
        </a:spcBef>
        <a:buNone/>
        <a:defRPr sz="5400" b="1" kern="1200">
          <a:solidFill>
            <a:srgbClr val="C05533"/>
          </a:solidFill>
          <a:latin typeface="Arial Narrow" panose="020B0606020202030204"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notesSlide" Target="../notesSlides/notesSlide23.xml"/><Relationship Id="rId7" Type="http://schemas.openxmlformats.org/officeDocument/2006/relationships/image" Target="../media/image5.e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2.bin"/><Relationship Id="rId11" Type="http://schemas.openxmlformats.org/officeDocument/2006/relationships/image" Target="../media/image7.emf"/><Relationship Id="rId5" Type="http://schemas.openxmlformats.org/officeDocument/2006/relationships/image" Target="../media/image4.emf"/><Relationship Id="rId10" Type="http://schemas.openxmlformats.org/officeDocument/2006/relationships/oleObject" Target="../embeddings/oleObject4.bin"/><Relationship Id="rId4" Type="http://schemas.openxmlformats.org/officeDocument/2006/relationships/oleObject" Target="../embeddings/oleObject1.bin"/><Relationship Id="rId9" Type="http://schemas.openxmlformats.org/officeDocument/2006/relationships/image" Target="../media/image6.emf"/></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8.wmf"/><Relationship Id="rId4" Type="http://schemas.openxmlformats.org/officeDocument/2006/relationships/oleObject" Target="../embeddings/oleObject5.bin"/></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a:xfrm>
            <a:off x="0" y="5181600"/>
            <a:ext cx="9144000" cy="838200"/>
          </a:xfrm>
        </p:spPr>
        <p:txBody>
          <a:bodyPr/>
          <a:lstStyle/>
          <a:p>
            <a:pPr eaLnBrk="1" hangingPunct="1"/>
            <a:r>
              <a:rPr lang="en-US" altLang="en-US" sz="4000" dirty="0" smtClean="0"/>
              <a:t>Futures and Options on Foreign Exchange</a:t>
            </a:r>
          </a:p>
        </p:txBody>
      </p:sp>
      <p:sp>
        <p:nvSpPr>
          <p:cNvPr id="2" name="Subtitle 1"/>
          <p:cNvSpPr>
            <a:spLocks noGrp="1"/>
          </p:cNvSpPr>
          <p:nvPr>
            <p:ph type="subTitle" idx="1"/>
          </p:nvPr>
        </p:nvSpPr>
        <p:spPr/>
        <p:txBody>
          <a:bodyPr/>
          <a:lstStyle/>
          <a:p>
            <a:r>
              <a:rPr lang="en-US" dirty="0" smtClean="0"/>
              <a:t>Chapter 7</a:t>
            </a:r>
            <a:endParaRPr lang="en-US" dirty="0"/>
          </a:p>
        </p:txBody>
      </p:sp>
      <p:sp>
        <p:nvSpPr>
          <p:cNvPr id="6" name="Rectangle 20"/>
          <p:cNvSpPr>
            <a:spLocks noGrp="1" noChangeArrowheads="1"/>
          </p:cNvSpPr>
          <p:nvPr>
            <p:ph type="ftr" sz="quarter" idx="4294967295"/>
          </p:nvPr>
        </p:nvSpPr>
        <p:spPr bwMode="auto">
          <a:xfrm>
            <a:off x="6096000" y="6477000"/>
            <a:ext cx="3068638" cy="5143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US" altLang="en-US" dirty="0" smtClean="0"/>
              <a:t>Chapter Outline</a:t>
            </a:r>
          </a:p>
        </p:txBody>
      </p:sp>
      <p:sp>
        <p:nvSpPr>
          <p:cNvPr id="5123" name="Rectangle 3"/>
          <p:cNvSpPr>
            <a:spLocks noGrp="1" noChangeArrowheads="1"/>
          </p:cNvSpPr>
          <p:nvPr>
            <p:ph idx="1"/>
          </p:nvPr>
        </p:nvSpPr>
        <p:spPr/>
        <p:txBody>
          <a:bodyPr/>
          <a:lstStyle/>
          <a:p>
            <a:pPr eaLnBrk="1" hangingPunct="1"/>
            <a:r>
              <a:rPr lang="en-US" altLang="en-US" sz="2000" dirty="0" smtClean="0"/>
              <a:t>Futures Contracts: Preliminaries</a:t>
            </a:r>
          </a:p>
          <a:p>
            <a:pPr eaLnBrk="1" hangingPunct="1"/>
            <a:r>
              <a:rPr lang="en-US" altLang="en-US" sz="2000" dirty="0" smtClean="0"/>
              <a:t>Currency Futures Markets</a:t>
            </a:r>
          </a:p>
          <a:p>
            <a:pPr eaLnBrk="1" hangingPunct="1"/>
            <a:r>
              <a:rPr lang="en-US" altLang="en-US" sz="2000" dirty="0" smtClean="0"/>
              <a:t>Basic Currency Futures Relationships</a:t>
            </a:r>
          </a:p>
          <a:p>
            <a:pPr eaLnBrk="1" hangingPunct="1"/>
            <a:r>
              <a:rPr lang="en-US" altLang="en-US" sz="2000" dirty="0" smtClean="0"/>
              <a:t>Options Contracts: Preliminaries</a:t>
            </a:r>
          </a:p>
          <a:p>
            <a:pPr eaLnBrk="1" hangingPunct="1"/>
            <a:r>
              <a:rPr lang="en-US" altLang="en-US" sz="2000" dirty="0" smtClean="0"/>
              <a:t>Currency Options Markets</a:t>
            </a:r>
          </a:p>
          <a:p>
            <a:pPr eaLnBrk="1" hangingPunct="1"/>
            <a:r>
              <a:rPr lang="en-US" altLang="en-US" sz="2000" dirty="0" smtClean="0"/>
              <a:t>Currency Futures Options</a:t>
            </a:r>
          </a:p>
          <a:p>
            <a:pPr eaLnBrk="1" hangingPunct="1"/>
            <a:r>
              <a:rPr lang="en-US" altLang="en-US" sz="2000" dirty="0" smtClean="0"/>
              <a:t>Basic Option Pricing Relationships at Expiry</a:t>
            </a:r>
          </a:p>
          <a:p>
            <a:pPr eaLnBrk="1" hangingPunct="1"/>
            <a:r>
              <a:rPr lang="en-US" altLang="en-US" sz="2000" dirty="0" smtClean="0"/>
              <a:t>American Option Pricing Relationships</a:t>
            </a:r>
          </a:p>
          <a:p>
            <a:pPr eaLnBrk="1" hangingPunct="1"/>
            <a:r>
              <a:rPr lang="en-US" altLang="en-US" sz="2000" dirty="0" smtClean="0"/>
              <a:t>European Option Pricing Relationships</a:t>
            </a:r>
          </a:p>
          <a:p>
            <a:pPr eaLnBrk="1" hangingPunct="1"/>
            <a:r>
              <a:rPr lang="en-US" altLang="en-US" sz="2000" dirty="0" smtClean="0"/>
              <a:t>Binomial Option Pricing Model</a:t>
            </a:r>
          </a:p>
          <a:p>
            <a:pPr eaLnBrk="1" hangingPunct="1"/>
            <a:r>
              <a:rPr lang="en-US" altLang="en-US" sz="2000" dirty="0" smtClean="0"/>
              <a:t>European Option Pricing Model</a:t>
            </a:r>
          </a:p>
          <a:p>
            <a:pPr eaLnBrk="1" hangingPunct="1"/>
            <a:r>
              <a:rPr lang="en-US" altLang="en-US" sz="2000" dirty="0" smtClean="0"/>
              <a:t>Empirical Tests of Currency Option Models</a:t>
            </a:r>
          </a:p>
          <a:p>
            <a:pPr eaLnBrk="1" hangingPunct="1"/>
            <a:r>
              <a:rPr lang="en-US" altLang="en-US" sz="2000" dirty="0" smtClean="0"/>
              <a:t>Summary</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2</a:t>
            </a:fld>
            <a:endParaRPr lang="en-US" altLang="en-US" sz="1000" dirty="0">
              <a:cs typeface="Arial" charset="0"/>
            </a:endParaRPr>
          </a:p>
        </p:txBody>
      </p:sp>
      <p:sp>
        <p:nvSpPr>
          <p:cNvPr id="8" name="Rectangle 20"/>
          <p:cNvSpPr>
            <a:spLocks noGrp="1" noChangeArrowheads="1"/>
          </p:cNvSpPr>
          <p:nvPr>
            <p:ph type="ftr" sz="quarter" idx="4294967295"/>
          </p:nvPr>
        </p:nvSpPr>
        <p:spPr bwMode="auto">
          <a:xfrm>
            <a:off x="4572000" y="6553200"/>
            <a:ext cx="41910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altLang="en-US" smtClean="0"/>
              <a:t>Futures Contracts: Preliminaries</a:t>
            </a:r>
          </a:p>
        </p:txBody>
      </p:sp>
      <p:sp>
        <p:nvSpPr>
          <p:cNvPr id="6147" name="Rectangle 3"/>
          <p:cNvSpPr>
            <a:spLocks noGrp="1" noChangeArrowheads="1"/>
          </p:cNvSpPr>
          <p:nvPr>
            <p:ph idx="1"/>
          </p:nvPr>
        </p:nvSpPr>
        <p:spPr/>
        <p:txBody>
          <a:bodyPr/>
          <a:lstStyle/>
          <a:p>
            <a:pPr eaLnBrk="1" hangingPunct="1"/>
            <a:r>
              <a:rPr lang="en-US" altLang="en-US" sz="2800" dirty="0" smtClean="0"/>
              <a:t>A futures contract is </a:t>
            </a:r>
            <a:r>
              <a:rPr lang="en-US" altLang="en-US" sz="2800" i="1" dirty="0" smtClean="0"/>
              <a:t>like</a:t>
            </a:r>
            <a:r>
              <a:rPr lang="en-US" altLang="en-US" sz="2800" dirty="0" smtClean="0"/>
              <a:t> a forward contract in that it specifies that a certain currency will be exchanged for another at a specified time in the future at prices specified today.</a:t>
            </a:r>
          </a:p>
          <a:p>
            <a:pPr eaLnBrk="1" hangingPunct="1"/>
            <a:r>
              <a:rPr lang="en-US" altLang="en-US" sz="2800" dirty="0" smtClean="0"/>
              <a:t>A futures contract is </a:t>
            </a:r>
            <a:r>
              <a:rPr lang="en-US" altLang="en-US" sz="2800" i="1" dirty="0" smtClean="0"/>
              <a:t>different from</a:t>
            </a:r>
            <a:r>
              <a:rPr lang="en-US" altLang="en-US" sz="2800" dirty="0" smtClean="0"/>
              <a:t> a forward contract in that futures are standardized contracts trading on organized exchanges with daily resettlement through a clearinghouse.</a:t>
            </a:r>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3</a:t>
            </a:fld>
            <a:endParaRPr lang="en-US" altLang="en-US" sz="1000" dirty="0">
              <a:cs typeface="Arial" charset="0"/>
            </a:endParaRPr>
          </a:p>
        </p:txBody>
      </p:sp>
      <p:sp>
        <p:nvSpPr>
          <p:cNvPr id="7" name="Rectangle 20"/>
          <p:cNvSpPr>
            <a:spLocks noGrp="1" noChangeArrowheads="1"/>
          </p:cNvSpPr>
          <p:nvPr>
            <p:ph type="ftr" sz="quarter" idx="4294967295"/>
          </p:nvPr>
        </p:nvSpPr>
        <p:spPr bwMode="auto">
          <a:xfrm>
            <a:off x="4800600" y="6553200"/>
            <a:ext cx="39624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0" y="914400"/>
            <a:ext cx="9144000" cy="990600"/>
          </a:xfrm>
        </p:spPr>
        <p:txBody>
          <a:bodyPr>
            <a:normAutofit/>
          </a:bodyPr>
          <a:lstStyle/>
          <a:p>
            <a:pPr eaLnBrk="1" hangingPunct="1"/>
            <a:r>
              <a:rPr lang="en-US" altLang="en-US" sz="4000" dirty="0" smtClean="0"/>
              <a:t>Futures Contracts: Preliminaries (continued)</a:t>
            </a:r>
          </a:p>
        </p:txBody>
      </p:sp>
      <p:sp>
        <p:nvSpPr>
          <p:cNvPr id="7171" name="Rectangle 3"/>
          <p:cNvSpPr>
            <a:spLocks noGrp="1" noChangeArrowheads="1"/>
          </p:cNvSpPr>
          <p:nvPr>
            <p:ph idx="1"/>
          </p:nvPr>
        </p:nvSpPr>
        <p:spPr/>
        <p:txBody>
          <a:bodyPr/>
          <a:lstStyle/>
          <a:p>
            <a:pPr eaLnBrk="1" hangingPunct="1"/>
            <a:r>
              <a:rPr lang="en-US" altLang="en-US" smtClean="0"/>
              <a:t>Standardizing features:</a:t>
            </a:r>
          </a:p>
          <a:p>
            <a:pPr lvl="1" eaLnBrk="1" hangingPunct="1"/>
            <a:r>
              <a:rPr lang="en-US" altLang="en-US" smtClean="0"/>
              <a:t>Contract size</a:t>
            </a:r>
          </a:p>
          <a:p>
            <a:pPr lvl="1" eaLnBrk="1" hangingPunct="1"/>
            <a:r>
              <a:rPr lang="en-US" altLang="en-US" smtClean="0"/>
              <a:t>Delivery month</a:t>
            </a:r>
          </a:p>
          <a:p>
            <a:pPr lvl="1" eaLnBrk="1" hangingPunct="1"/>
            <a:r>
              <a:rPr lang="en-US" altLang="en-US" smtClean="0"/>
              <a:t>Daily resettlement</a:t>
            </a:r>
          </a:p>
          <a:p>
            <a:pPr eaLnBrk="1" hangingPunct="1"/>
            <a:r>
              <a:rPr lang="en-US" altLang="en-US" smtClean="0"/>
              <a:t>Initial performance bond (about 2 percent of contract value, cash or T-bills, held in a street name at your brokerage)</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4</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4724400" y="6553200"/>
            <a:ext cx="40386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US" altLang="en-US" smtClean="0"/>
              <a:t>Currency Futures Markets</a:t>
            </a:r>
          </a:p>
        </p:txBody>
      </p:sp>
      <p:sp>
        <p:nvSpPr>
          <p:cNvPr id="14339" name="Rectangle 3"/>
          <p:cNvSpPr>
            <a:spLocks noGrp="1" noChangeArrowheads="1"/>
          </p:cNvSpPr>
          <p:nvPr>
            <p:ph idx="1"/>
          </p:nvPr>
        </p:nvSpPr>
        <p:spPr/>
        <p:txBody>
          <a:bodyPr/>
          <a:lstStyle/>
          <a:p>
            <a:pPr eaLnBrk="1" hangingPunct="1">
              <a:lnSpc>
                <a:spcPct val="90000"/>
              </a:lnSpc>
            </a:pPr>
            <a:r>
              <a:rPr lang="en-US" altLang="en-US" sz="2000" dirty="0" smtClean="0"/>
              <a:t>The CME Group (formerly Chicago Mercantile Exchange) is by far the largest currency futures market.</a:t>
            </a:r>
          </a:p>
          <a:p>
            <a:pPr eaLnBrk="1" hangingPunct="1"/>
            <a:r>
              <a:rPr lang="en-US" altLang="en-US" sz="2000" dirty="0" smtClean="0"/>
              <a:t>The Singapore Exchange offers interchangeable contracts.</a:t>
            </a:r>
          </a:p>
          <a:p>
            <a:pPr eaLnBrk="1" hangingPunct="1"/>
            <a:r>
              <a:rPr lang="en-US" altLang="en-US" sz="2000" dirty="0" smtClean="0"/>
              <a:t>There are other markets, but none are close to CME and SIMEX trading volume.</a:t>
            </a:r>
          </a:p>
          <a:p>
            <a:pPr eaLnBrk="1" hangingPunct="1"/>
            <a:r>
              <a:rPr lang="en-US" altLang="en-US" sz="2000" dirty="0" smtClean="0"/>
              <a:t>Expiry cycle: March, June, September, December.</a:t>
            </a:r>
          </a:p>
          <a:p>
            <a:pPr eaLnBrk="1" hangingPunct="1"/>
            <a:r>
              <a:rPr lang="en-US" altLang="en-US" sz="2000" dirty="0" smtClean="0"/>
              <a:t>The delivery date is the third Wednesday of delivery month.</a:t>
            </a:r>
          </a:p>
          <a:p>
            <a:pPr eaLnBrk="1" hangingPunct="1"/>
            <a:r>
              <a:rPr lang="en-US" altLang="en-US" sz="2000" dirty="0" smtClean="0"/>
              <a:t>The last trading day is the second business day preceding the delivery day.</a:t>
            </a:r>
          </a:p>
          <a:p>
            <a:pPr eaLnBrk="1" hangingPunct="1"/>
            <a:endParaRPr lang="en-US" altLang="en-US" sz="2000" dirty="0" smtClean="0"/>
          </a:p>
          <a:p>
            <a:pPr eaLnBrk="1" hangingPunct="1">
              <a:lnSpc>
                <a:spcPct val="90000"/>
              </a:lnSpc>
            </a:pPr>
            <a:endParaRPr lang="en-US" altLang="en-US" sz="2000" dirty="0" smtClean="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5</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4800600" y="6553200"/>
            <a:ext cx="39624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62000"/>
            <a:ext cx="9144000" cy="990600"/>
          </a:xfrm>
        </p:spPr>
        <p:txBody>
          <a:bodyPr>
            <a:noAutofit/>
          </a:bodyPr>
          <a:lstStyle/>
          <a:p>
            <a:r>
              <a:rPr lang="en-US" sz="3200" dirty="0"/>
              <a:t>EXHIBIT </a:t>
            </a:r>
            <a:r>
              <a:rPr lang="en-US" sz="3200" dirty="0" smtClean="0"/>
              <a:t>7.3 </a:t>
            </a:r>
            <a:r>
              <a:rPr lang="en-US" sz="2000" dirty="0" smtClean="0"/>
              <a:t>CME </a:t>
            </a:r>
            <a:r>
              <a:rPr lang="en-US" sz="2000" dirty="0"/>
              <a:t>Group Currency Futures Contract Quotations</a:t>
            </a:r>
            <a:br>
              <a:rPr lang="en-US" sz="2000" dirty="0"/>
            </a:br>
            <a:endParaRPr lang="en-US" sz="3200" dirty="0"/>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4C70B5FE-676E-4B6D-AA05-D168DFD03DB1}" type="slidenum">
              <a:rPr lang="en-US" altLang="en-US" sz="900" smtClean="0">
                <a:cs typeface="Arial" charset="0"/>
              </a:rPr>
              <a:t>6</a:t>
            </a:fld>
            <a:endParaRPr lang="en-US" altLang="en-US" sz="1000" dirty="0">
              <a:cs typeface="Arial" charset="0"/>
            </a:endParaRPr>
          </a:p>
        </p:txBody>
      </p:sp>
      <p:sp>
        <p:nvSpPr>
          <p:cNvPr id="5" name="Rectangle 20"/>
          <p:cNvSpPr>
            <a:spLocks noGrp="1" noChangeArrowheads="1"/>
          </p:cNvSpPr>
          <p:nvPr>
            <p:ph type="ftr" sz="quarter" idx="4294967295"/>
          </p:nvPr>
        </p:nvSpPr>
        <p:spPr bwMode="auto">
          <a:xfrm>
            <a:off x="4724400" y="6553200"/>
            <a:ext cx="40386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pic>
        <p:nvPicPr>
          <p:cNvPr id="481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1370683"/>
            <a:ext cx="6429375" cy="51825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353043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US" altLang="en-US" dirty="0" smtClean="0"/>
              <a:t>Daily Resettlement</a:t>
            </a:r>
          </a:p>
        </p:txBody>
      </p:sp>
      <p:sp>
        <p:nvSpPr>
          <p:cNvPr id="9219" name="Rectangle 3"/>
          <p:cNvSpPr>
            <a:spLocks noGrp="1" noChangeArrowheads="1"/>
          </p:cNvSpPr>
          <p:nvPr>
            <p:ph idx="1"/>
          </p:nvPr>
        </p:nvSpPr>
        <p:spPr/>
        <p:txBody>
          <a:bodyPr/>
          <a:lstStyle/>
          <a:p>
            <a:pPr eaLnBrk="1" hangingPunct="1"/>
            <a:r>
              <a:rPr lang="en-US" altLang="en-US" sz="2800" dirty="0" smtClean="0"/>
              <a:t>With futures contracts, we have daily resettlement of gains and losses rather than one big settlement at maturity.</a:t>
            </a:r>
          </a:p>
          <a:p>
            <a:pPr eaLnBrk="1" hangingPunct="1"/>
            <a:r>
              <a:rPr lang="en-US" altLang="en-US" sz="2800" dirty="0" smtClean="0"/>
              <a:t>Every trading day:</a:t>
            </a:r>
          </a:p>
          <a:p>
            <a:pPr lvl="1" eaLnBrk="1" hangingPunct="1"/>
            <a:r>
              <a:rPr lang="en-US" altLang="en-US" sz="2400" dirty="0" smtClean="0"/>
              <a:t>If the price goes down, the long pays the short.</a:t>
            </a:r>
          </a:p>
          <a:p>
            <a:pPr lvl="1" eaLnBrk="1" hangingPunct="1"/>
            <a:r>
              <a:rPr lang="en-US" altLang="en-US" sz="2400" dirty="0" smtClean="0"/>
              <a:t>If the price goes up, the short pays the long.</a:t>
            </a:r>
          </a:p>
          <a:p>
            <a:pPr eaLnBrk="1" hangingPunct="1"/>
            <a:r>
              <a:rPr lang="en-US" altLang="en-US" sz="2800" dirty="0" smtClean="0"/>
              <a:t>After the daily resettlement, each party has a new contract at the new price with one-day-shorter maturity.</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7</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4800600" y="6553200"/>
            <a:ext cx="39624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altLang="en-US" smtClean="0"/>
              <a:t>Daily Resettlement: An Example</a:t>
            </a:r>
          </a:p>
        </p:txBody>
      </p:sp>
      <p:sp>
        <p:nvSpPr>
          <p:cNvPr id="8195" name="Rectangle 3"/>
          <p:cNvSpPr>
            <a:spLocks noGrp="1" noChangeArrowheads="1"/>
          </p:cNvSpPr>
          <p:nvPr>
            <p:ph idx="1"/>
          </p:nvPr>
        </p:nvSpPr>
        <p:spPr>
          <a:xfrm>
            <a:off x="152400" y="1905000"/>
            <a:ext cx="8991600" cy="4525963"/>
          </a:xfrm>
        </p:spPr>
        <p:txBody>
          <a:bodyPr/>
          <a:lstStyle/>
          <a:p>
            <a:pPr eaLnBrk="1" hangingPunct="1"/>
            <a:r>
              <a:rPr lang="en-US" altLang="en-US" sz="2400" dirty="0" smtClean="0"/>
              <a:t>Consider a long position in a CME British pound futures contract.</a:t>
            </a:r>
          </a:p>
          <a:p>
            <a:r>
              <a:rPr lang="en-US" altLang="en-US" sz="2400" dirty="0" smtClean="0"/>
              <a:t>It is written on £</a:t>
            </a:r>
            <a:r>
              <a:rPr lang="en-US" sz="2400" dirty="0" smtClean="0"/>
              <a:t>62,500 </a:t>
            </a:r>
            <a:r>
              <a:rPr lang="en-US" altLang="en-US" sz="2400" dirty="0" smtClean="0"/>
              <a:t>and price is quoted in dollars and cents per £, out to 4 decimal points</a:t>
            </a:r>
            <a:r>
              <a:rPr lang="en-US" altLang="en-US" sz="2400" dirty="0" smtClean="0">
                <a:cs typeface="Times New Roman" pitchFamily="18" charset="0"/>
              </a:rPr>
              <a:t>.</a:t>
            </a:r>
          </a:p>
          <a:p>
            <a:r>
              <a:rPr lang="en-US" sz="2400" dirty="0" smtClean="0"/>
              <a:t>The minimum price increment is $0.0001 </a:t>
            </a:r>
            <a:r>
              <a:rPr lang="en-US" sz="2400" dirty="0"/>
              <a:t>per British pound </a:t>
            </a:r>
            <a:r>
              <a:rPr lang="en-US" sz="2400" dirty="0" smtClean="0"/>
              <a:t>(corresponds to $6.25/contract)</a:t>
            </a:r>
            <a:endParaRPr lang="en-US" sz="2400" dirty="0">
              <a:cs typeface="Times New Roman" pitchFamily="18" charset="0"/>
            </a:endParaRPr>
          </a:p>
          <a:p>
            <a:r>
              <a:rPr lang="en-US" altLang="en-US" sz="2400" dirty="0" smtClean="0">
                <a:cs typeface="Times New Roman" pitchFamily="18" charset="0"/>
              </a:rPr>
              <a:t>We went long the futures contract at a price of $1.3000</a:t>
            </a:r>
            <a:r>
              <a:rPr lang="en-US" altLang="en-US" sz="2400" dirty="0" smtClean="0"/>
              <a:t> per £</a:t>
            </a:r>
            <a:r>
              <a:rPr lang="en-US" altLang="en-US" sz="2400" dirty="0" smtClean="0">
                <a:cs typeface="Times New Roman" pitchFamily="18" charset="0"/>
              </a:rPr>
              <a:t>.</a:t>
            </a:r>
          </a:p>
          <a:p>
            <a:pPr eaLnBrk="1" hangingPunct="1"/>
            <a:r>
              <a:rPr lang="en-US" altLang="en-US" sz="2400" dirty="0" smtClean="0">
                <a:cs typeface="Times New Roman" pitchFamily="18" charset="0"/>
              </a:rPr>
              <a:t>At initiation of the contract, the long posts an initial performance bond of $1,625.</a:t>
            </a:r>
          </a:p>
          <a:p>
            <a:pPr eaLnBrk="1" hangingPunct="1"/>
            <a:r>
              <a:rPr lang="en-US" altLang="en-US" sz="2400" dirty="0" smtClean="0">
                <a:cs typeface="Times New Roman" pitchFamily="18" charset="0"/>
              </a:rPr>
              <a:t>The maintenance performance bond is $1,300.</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8</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4572000" y="6553200"/>
            <a:ext cx="41910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US" altLang="en-US" smtClean="0"/>
              <a:t>Performance Bond Money</a:t>
            </a:r>
          </a:p>
        </p:txBody>
      </p:sp>
      <p:sp>
        <p:nvSpPr>
          <p:cNvPr id="10243" name="Rectangle 3"/>
          <p:cNvSpPr>
            <a:spLocks noGrp="1" noChangeArrowheads="1"/>
          </p:cNvSpPr>
          <p:nvPr>
            <p:ph idx="1"/>
          </p:nvPr>
        </p:nvSpPr>
        <p:spPr/>
        <p:txBody>
          <a:bodyPr/>
          <a:lstStyle/>
          <a:p>
            <a:pPr eaLnBrk="1" hangingPunct="1">
              <a:lnSpc>
                <a:spcPct val="90000"/>
              </a:lnSpc>
            </a:pPr>
            <a:r>
              <a:rPr lang="en-US" altLang="en-US" sz="2800" dirty="0" smtClean="0">
                <a:cs typeface="Times New Roman" pitchFamily="18" charset="0"/>
              </a:rPr>
              <a:t>Each day’s losses are subtracted from the investor’s account.</a:t>
            </a:r>
          </a:p>
          <a:p>
            <a:pPr eaLnBrk="1" hangingPunct="1">
              <a:lnSpc>
                <a:spcPct val="90000"/>
              </a:lnSpc>
            </a:pPr>
            <a:r>
              <a:rPr lang="en-US" altLang="en-US" sz="2800" dirty="0" smtClean="0">
                <a:cs typeface="Times New Roman" pitchFamily="18" charset="0"/>
              </a:rPr>
              <a:t>Each day’s gains are added to the account.</a:t>
            </a:r>
          </a:p>
          <a:p>
            <a:pPr eaLnBrk="1" hangingPunct="1">
              <a:lnSpc>
                <a:spcPct val="90000"/>
              </a:lnSpc>
            </a:pPr>
            <a:r>
              <a:rPr lang="en-US" altLang="en-US" sz="2800" dirty="0" smtClean="0">
                <a:cs typeface="Times New Roman" pitchFamily="18" charset="0"/>
              </a:rPr>
              <a:t>In this example, at initiation the long posts an initial performance bond of $1,625.</a:t>
            </a:r>
          </a:p>
          <a:p>
            <a:pPr eaLnBrk="1" hangingPunct="1">
              <a:lnSpc>
                <a:spcPct val="90000"/>
              </a:lnSpc>
            </a:pPr>
            <a:r>
              <a:rPr lang="en-US" altLang="en-US" sz="2800" dirty="0" smtClean="0">
                <a:cs typeface="Times New Roman" pitchFamily="18" charset="0"/>
              </a:rPr>
              <a:t>The maintenance level is $1,300.</a:t>
            </a:r>
          </a:p>
          <a:p>
            <a:pPr lvl="1" eaLnBrk="1" hangingPunct="1">
              <a:lnSpc>
                <a:spcPct val="90000"/>
              </a:lnSpc>
            </a:pPr>
            <a:r>
              <a:rPr lang="en-US" altLang="en-US" sz="2400" dirty="0" smtClean="0">
                <a:cs typeface="Times New Roman" pitchFamily="18" charset="0"/>
              </a:rPr>
              <a:t>If this investor loses more than $325, he has a decision to make; he can maintain his long position only by adding more funds, and if he fails to do so his position will be closed out with an offsetting short position.</a:t>
            </a:r>
            <a:endParaRPr lang="en-US" altLang="en-US" sz="2400" dirty="0" smtClean="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9</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4800600" y="6553200"/>
            <a:ext cx="39624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US" altLang="en-US" dirty="0" smtClean="0"/>
              <a:t>Daily Resettlement: first 3 days</a:t>
            </a:r>
          </a:p>
        </p:txBody>
      </p:sp>
      <p:sp>
        <p:nvSpPr>
          <p:cNvPr id="11267" name="Rectangle 3"/>
          <p:cNvSpPr>
            <a:spLocks noGrp="1" noChangeArrowheads="1"/>
          </p:cNvSpPr>
          <p:nvPr>
            <p:ph idx="1"/>
          </p:nvPr>
        </p:nvSpPr>
        <p:spPr>
          <a:xfrm>
            <a:off x="0" y="1829593"/>
            <a:ext cx="9144000" cy="4525963"/>
          </a:xfrm>
        </p:spPr>
        <p:txBody>
          <a:bodyPr/>
          <a:lstStyle/>
          <a:p>
            <a:pPr eaLnBrk="1" hangingPunct="1">
              <a:lnSpc>
                <a:spcPct val="90000"/>
              </a:lnSpc>
            </a:pPr>
            <a:r>
              <a:rPr lang="en-US" altLang="en-US" dirty="0" smtClean="0"/>
              <a:t>Over the first 3 days, the pound strengthens then depreciates in dollar terms:</a:t>
            </a:r>
          </a:p>
        </p:txBody>
      </p:sp>
      <p:sp>
        <p:nvSpPr>
          <p:cNvPr id="11268" name="Text Box 4"/>
          <p:cNvSpPr txBox="1">
            <a:spLocks noChangeArrowheads="1"/>
          </p:cNvSpPr>
          <p:nvPr/>
        </p:nvSpPr>
        <p:spPr bwMode="auto">
          <a:xfrm>
            <a:off x="1947863" y="3442930"/>
            <a:ext cx="6662737" cy="966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ts val="0"/>
              </a:spcBef>
            </a:pPr>
            <a:r>
              <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800" dirty="0" smtClean="0">
                <a:latin typeface="Arial Unicode MS" panose="020B0604020202020204" pitchFamily="34" charset="-128"/>
                <a:ea typeface="Arial Unicode MS" panose="020B0604020202020204" pitchFamily="34" charset="-128"/>
                <a:cs typeface="Arial Unicode MS" panose="020B0604020202020204" pitchFamily="34" charset="-128"/>
              </a:rPr>
              <a:t>62.50</a:t>
            </a:r>
          </a:p>
          <a:p>
            <a:pPr>
              <a:spcBef>
                <a:spcPts val="0"/>
              </a:spcBef>
            </a:pPr>
            <a:r>
              <a:rPr lang="en-US" altLang="en-US" sz="2800" dirty="0" smtClean="0">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800" dirty="0" smtClean="0">
                <a:latin typeface="Arial Unicode MS" panose="020B0604020202020204" pitchFamily="34" charset="-128"/>
                <a:ea typeface="Arial Unicode MS" panose="020B0604020202020204" pitchFamily="34" charset="-128"/>
                <a:cs typeface="Arial Unicode MS" panose="020B0604020202020204" pitchFamily="34" charset="-128"/>
              </a:rPr>
              <a:t>1.3010/£ </a:t>
            </a:r>
            <a:r>
              <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rPr>
              <a:t>– $1.3000/£) × </a:t>
            </a:r>
            <a:r>
              <a:rPr lang="en-US" altLang="en-US" sz="2800" dirty="0" smtClean="0">
                <a:latin typeface="Arial Unicode MS" panose="020B0604020202020204" pitchFamily="34" charset="-128"/>
                <a:ea typeface="Arial Unicode MS" panose="020B0604020202020204" pitchFamily="34" charset="-128"/>
                <a:cs typeface="Arial Unicode MS" panose="020B0604020202020204" pitchFamily="34" charset="-128"/>
              </a:rPr>
              <a:t>£62,500</a:t>
            </a:r>
            <a:endPar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1269" name="Text Box 5"/>
          <p:cNvSpPr txBox="1">
            <a:spLocks noChangeArrowheads="1"/>
          </p:cNvSpPr>
          <p:nvPr/>
        </p:nvSpPr>
        <p:spPr bwMode="auto">
          <a:xfrm>
            <a:off x="1585912" y="4429125"/>
            <a:ext cx="1800226" cy="535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800" dirty="0" smtClean="0">
                <a:latin typeface="Arial Unicode MS" panose="020B0604020202020204" pitchFamily="34" charset="-128"/>
                <a:ea typeface="Arial Unicode MS" panose="020B0604020202020204" pitchFamily="34" charset="-128"/>
                <a:cs typeface="Arial Unicode MS" panose="020B0604020202020204" pitchFamily="34" charset="-128"/>
              </a:rPr>
              <a:t>–$187.50</a:t>
            </a:r>
            <a:endPar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1270" name="Text Box 10"/>
          <p:cNvSpPr txBox="1">
            <a:spLocks noChangeArrowheads="1"/>
          </p:cNvSpPr>
          <p:nvPr/>
        </p:nvSpPr>
        <p:spPr bwMode="auto">
          <a:xfrm>
            <a:off x="-84138" y="3429000"/>
            <a:ext cx="1593850" cy="535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800" dirty="0" smtClean="0">
                <a:latin typeface="Arial Unicode MS" panose="020B0604020202020204" pitchFamily="34" charset="-128"/>
                <a:ea typeface="Arial Unicode MS" panose="020B0604020202020204" pitchFamily="34" charset="-128"/>
                <a:cs typeface="Arial Unicode MS" panose="020B0604020202020204" pitchFamily="34" charset="-128"/>
              </a:rPr>
              <a:t>1.3010</a:t>
            </a:r>
            <a:endPar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1271" name="Text Box 11"/>
          <p:cNvSpPr txBox="1">
            <a:spLocks noChangeArrowheads="1"/>
          </p:cNvSpPr>
          <p:nvPr/>
        </p:nvSpPr>
        <p:spPr bwMode="auto">
          <a:xfrm>
            <a:off x="-84139" y="4494073"/>
            <a:ext cx="1789243" cy="535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800" dirty="0" smtClean="0">
                <a:latin typeface="Arial Unicode MS" panose="020B0604020202020204" pitchFamily="34" charset="-128"/>
                <a:ea typeface="Arial Unicode MS" panose="020B0604020202020204" pitchFamily="34" charset="-128"/>
                <a:cs typeface="Arial Unicode MS" panose="020B0604020202020204" pitchFamily="34" charset="-128"/>
              </a:rPr>
              <a:t>1.2980</a:t>
            </a:r>
            <a:endPar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1272" name="Text Box 12"/>
          <p:cNvSpPr txBox="1">
            <a:spLocks noChangeArrowheads="1"/>
          </p:cNvSpPr>
          <p:nvPr/>
        </p:nvSpPr>
        <p:spPr bwMode="auto">
          <a:xfrm>
            <a:off x="-84138" y="5018087"/>
            <a:ext cx="1670050" cy="535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800" dirty="0" smtClean="0">
                <a:latin typeface="Arial Unicode MS" panose="020B0604020202020204" pitchFamily="34" charset="-128"/>
                <a:ea typeface="Arial Unicode MS" panose="020B0604020202020204" pitchFamily="34" charset="-128"/>
                <a:cs typeface="Arial Unicode MS" panose="020B0604020202020204" pitchFamily="34" charset="-128"/>
              </a:rPr>
              <a:t>1.2948</a:t>
            </a:r>
            <a:endPar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1273" name="Text Box 15"/>
          <p:cNvSpPr txBox="1">
            <a:spLocks noChangeArrowheads="1"/>
          </p:cNvSpPr>
          <p:nvPr/>
        </p:nvSpPr>
        <p:spPr bwMode="auto">
          <a:xfrm>
            <a:off x="1585912" y="5026025"/>
            <a:ext cx="1800226" cy="535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800" dirty="0" smtClean="0">
                <a:latin typeface="Arial Unicode MS" panose="020B0604020202020204" pitchFamily="34" charset="-128"/>
                <a:ea typeface="Arial Unicode MS" panose="020B0604020202020204" pitchFamily="34" charset="-128"/>
                <a:cs typeface="Arial Unicode MS" panose="020B0604020202020204" pitchFamily="34" charset="-128"/>
              </a:rPr>
              <a:t>–$200.00</a:t>
            </a:r>
            <a:endPar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1274" name="Text Box 23"/>
          <p:cNvSpPr txBox="1">
            <a:spLocks noChangeArrowheads="1"/>
          </p:cNvSpPr>
          <p:nvPr/>
        </p:nvSpPr>
        <p:spPr bwMode="auto">
          <a:xfrm>
            <a:off x="2227263" y="2813050"/>
            <a:ext cx="2116137" cy="53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rPr>
              <a:t>Gain/Loss</a:t>
            </a:r>
          </a:p>
        </p:txBody>
      </p:sp>
      <p:sp>
        <p:nvSpPr>
          <p:cNvPr id="11275" name="Text Box 24"/>
          <p:cNvSpPr txBox="1">
            <a:spLocks noChangeArrowheads="1"/>
          </p:cNvSpPr>
          <p:nvPr/>
        </p:nvSpPr>
        <p:spPr bwMode="auto">
          <a:xfrm>
            <a:off x="338138" y="2813050"/>
            <a:ext cx="1439862" cy="53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rPr>
              <a:t>Settle</a:t>
            </a:r>
          </a:p>
        </p:txBody>
      </p:sp>
      <p:sp>
        <p:nvSpPr>
          <p:cNvPr id="11277" name="Rectangle 30"/>
          <p:cNvSpPr>
            <a:spLocks noChangeArrowheads="1"/>
          </p:cNvSpPr>
          <p:nvPr/>
        </p:nvSpPr>
        <p:spPr bwMode="auto">
          <a:xfrm>
            <a:off x="4029869" y="2186385"/>
            <a:ext cx="4741862" cy="1055687"/>
          </a:xfrm>
          <a:prstGeom prst="rect">
            <a:avLst/>
          </a:prstGeom>
          <a:noFill/>
          <a:ln>
            <a:noFill/>
          </a:ln>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2800"/>
          </a:p>
        </p:txBody>
      </p:sp>
      <p:sp>
        <p:nvSpPr>
          <p:cNvPr id="11278" name="Text Box 18"/>
          <p:cNvSpPr txBox="1">
            <a:spLocks noChangeArrowheads="1"/>
          </p:cNvSpPr>
          <p:nvPr/>
        </p:nvSpPr>
        <p:spPr bwMode="auto">
          <a:xfrm>
            <a:off x="4191000" y="3429000"/>
            <a:ext cx="2057400" cy="535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800" dirty="0" smtClean="0">
                <a:latin typeface="Arial Unicode MS" panose="020B0604020202020204" pitchFamily="34" charset="-128"/>
                <a:ea typeface="Arial Unicode MS" panose="020B0604020202020204" pitchFamily="34" charset="-128"/>
                <a:cs typeface="Arial Unicode MS" panose="020B0604020202020204" pitchFamily="34" charset="-128"/>
              </a:rPr>
              <a:t>$1,687.50</a:t>
            </a:r>
            <a:endPar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1279" name="Text Box 19"/>
          <p:cNvSpPr txBox="1">
            <a:spLocks noChangeArrowheads="1"/>
          </p:cNvSpPr>
          <p:nvPr/>
        </p:nvSpPr>
        <p:spPr bwMode="auto">
          <a:xfrm>
            <a:off x="4522787" y="4429125"/>
            <a:ext cx="1608138" cy="53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800" dirty="0" smtClean="0">
                <a:latin typeface="Arial Unicode MS" panose="020B0604020202020204" pitchFamily="34" charset="-128"/>
                <a:ea typeface="Arial Unicode MS" panose="020B0604020202020204" pitchFamily="34" charset="-128"/>
                <a:cs typeface="Arial Unicode MS" panose="020B0604020202020204" pitchFamily="34" charset="-128"/>
              </a:rPr>
              <a:t>$1,500</a:t>
            </a:r>
            <a:endPar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1280" name="Text Box 20"/>
          <p:cNvSpPr txBox="1">
            <a:spLocks noChangeArrowheads="1"/>
          </p:cNvSpPr>
          <p:nvPr/>
        </p:nvSpPr>
        <p:spPr bwMode="auto">
          <a:xfrm>
            <a:off x="4522787" y="5026025"/>
            <a:ext cx="1608138" cy="53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800" dirty="0" smtClean="0">
                <a:latin typeface="Arial Unicode MS" panose="020B0604020202020204" pitchFamily="34" charset="-128"/>
                <a:ea typeface="Arial Unicode MS" panose="020B0604020202020204" pitchFamily="34" charset="-128"/>
                <a:cs typeface="Arial Unicode MS" panose="020B0604020202020204" pitchFamily="34" charset="-128"/>
              </a:rPr>
              <a:t>$1,300</a:t>
            </a:r>
            <a:endPar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1281" name="Text Box 25"/>
          <p:cNvSpPr txBox="1">
            <a:spLocks noChangeArrowheads="1"/>
          </p:cNvSpPr>
          <p:nvPr/>
        </p:nvSpPr>
        <p:spPr bwMode="auto">
          <a:xfrm>
            <a:off x="4783138" y="2813050"/>
            <a:ext cx="3446462" cy="53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rPr>
              <a:t>Account Balance</a:t>
            </a:r>
          </a:p>
        </p:txBody>
      </p:sp>
      <p:sp>
        <p:nvSpPr>
          <p:cNvPr id="11282" name="Text Box 31"/>
          <p:cNvSpPr txBox="1">
            <a:spLocks noChangeArrowheads="1"/>
          </p:cNvSpPr>
          <p:nvPr/>
        </p:nvSpPr>
        <p:spPr bwMode="auto">
          <a:xfrm>
            <a:off x="5914895" y="3426797"/>
            <a:ext cx="3302000" cy="53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800" dirty="0" smtClean="0">
                <a:latin typeface="Arial Unicode MS" panose="020B0604020202020204" pitchFamily="34" charset="-128"/>
                <a:ea typeface="Arial Unicode MS" panose="020B0604020202020204" pitchFamily="34" charset="-128"/>
                <a:cs typeface="Arial Unicode MS" panose="020B0604020202020204" pitchFamily="34" charset="-128"/>
              </a:rPr>
              <a:t>$1,625 </a:t>
            </a:r>
            <a:r>
              <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800" dirty="0" smtClean="0">
                <a:latin typeface="Arial Unicode MS" panose="020B0604020202020204" pitchFamily="34" charset="-128"/>
                <a:ea typeface="Arial Unicode MS" panose="020B0604020202020204" pitchFamily="34" charset="-128"/>
                <a:cs typeface="Arial Unicode MS" panose="020B0604020202020204" pitchFamily="34" charset="-128"/>
              </a:rPr>
              <a:t>$62.50</a:t>
            </a:r>
            <a:endPar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1283" name="Text Box 32"/>
          <p:cNvSpPr txBox="1">
            <a:spLocks noChangeArrowheads="1"/>
          </p:cNvSpPr>
          <p:nvPr/>
        </p:nvSpPr>
        <p:spPr bwMode="auto">
          <a:xfrm>
            <a:off x="76200" y="5637198"/>
            <a:ext cx="9151938" cy="535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rPr>
              <a:t>On day three </a:t>
            </a:r>
            <a:r>
              <a:rPr lang="en-US" altLang="en-US" sz="2800" dirty="0" smtClean="0">
                <a:latin typeface="Arial Unicode MS" panose="020B0604020202020204" pitchFamily="34" charset="-128"/>
                <a:ea typeface="Arial Unicode MS" panose="020B0604020202020204" pitchFamily="34" charset="-128"/>
                <a:cs typeface="Arial Unicode MS" panose="020B0604020202020204" pitchFamily="34" charset="-128"/>
              </a:rPr>
              <a:t>we receive a margin call, having lost $325.</a:t>
            </a:r>
            <a:endPar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1285" name="Line 36"/>
          <p:cNvSpPr>
            <a:spLocks noChangeShapeType="1"/>
          </p:cNvSpPr>
          <p:nvPr/>
        </p:nvSpPr>
        <p:spPr bwMode="auto">
          <a:xfrm>
            <a:off x="338138" y="3429000"/>
            <a:ext cx="76200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3"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10</a:t>
            </a:fld>
            <a:endParaRPr lang="en-US" altLang="en-US" sz="1000" dirty="0">
              <a:cs typeface="Arial" charset="0"/>
            </a:endParaRPr>
          </a:p>
        </p:txBody>
      </p:sp>
      <p:sp>
        <p:nvSpPr>
          <p:cNvPr id="24" name="Rectangle 20"/>
          <p:cNvSpPr>
            <a:spLocks noGrp="1" noChangeArrowheads="1"/>
          </p:cNvSpPr>
          <p:nvPr>
            <p:ph type="ftr" sz="quarter" idx="4294967295"/>
          </p:nvPr>
        </p:nvSpPr>
        <p:spPr bwMode="auto">
          <a:xfrm>
            <a:off x="4783138" y="6553200"/>
            <a:ext cx="3979862"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270"/>
                                        </p:tgtEl>
                                        <p:attrNameLst>
                                          <p:attrName>style.visibility</p:attrName>
                                        </p:attrNameLst>
                                      </p:cBhvr>
                                      <p:to>
                                        <p:strVal val="visible"/>
                                      </p:to>
                                    </p:set>
                                    <p:animEffect transition="in" filter="fade">
                                      <p:cBhvr>
                                        <p:cTn id="7" dur="1000"/>
                                        <p:tgtEl>
                                          <p:spTgt spid="11270"/>
                                        </p:tgtEl>
                                      </p:cBhvr>
                                    </p:animEffect>
                                    <p:anim calcmode="lin" valueType="num">
                                      <p:cBhvr>
                                        <p:cTn id="8" dur="1000" fill="hold"/>
                                        <p:tgtEl>
                                          <p:spTgt spid="11270"/>
                                        </p:tgtEl>
                                        <p:attrNameLst>
                                          <p:attrName>ppt_x</p:attrName>
                                        </p:attrNameLst>
                                      </p:cBhvr>
                                      <p:tavLst>
                                        <p:tav tm="0">
                                          <p:val>
                                            <p:strVal val="#ppt_x"/>
                                          </p:val>
                                        </p:tav>
                                        <p:tav tm="100000">
                                          <p:val>
                                            <p:strVal val="#ppt_x"/>
                                          </p:val>
                                        </p:tav>
                                      </p:tavLst>
                                    </p:anim>
                                    <p:anim calcmode="lin" valueType="num">
                                      <p:cBhvr>
                                        <p:cTn id="9" dur="1000" fill="hold"/>
                                        <p:tgtEl>
                                          <p:spTgt spid="1127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268"/>
                                        </p:tgtEl>
                                        <p:attrNameLst>
                                          <p:attrName>style.visibility</p:attrName>
                                        </p:attrNameLst>
                                      </p:cBhvr>
                                      <p:to>
                                        <p:strVal val="visible"/>
                                      </p:to>
                                    </p:set>
                                    <p:animEffect transition="in" filter="fade">
                                      <p:cBhvr>
                                        <p:cTn id="14" dur="1000"/>
                                        <p:tgtEl>
                                          <p:spTgt spid="11268"/>
                                        </p:tgtEl>
                                      </p:cBhvr>
                                    </p:animEffect>
                                    <p:anim calcmode="lin" valueType="num">
                                      <p:cBhvr>
                                        <p:cTn id="15" dur="1000" fill="hold"/>
                                        <p:tgtEl>
                                          <p:spTgt spid="11268"/>
                                        </p:tgtEl>
                                        <p:attrNameLst>
                                          <p:attrName>ppt_x</p:attrName>
                                        </p:attrNameLst>
                                      </p:cBhvr>
                                      <p:tavLst>
                                        <p:tav tm="0">
                                          <p:val>
                                            <p:strVal val="#ppt_x"/>
                                          </p:val>
                                        </p:tav>
                                        <p:tav tm="100000">
                                          <p:val>
                                            <p:strVal val="#ppt_x"/>
                                          </p:val>
                                        </p:tav>
                                      </p:tavLst>
                                    </p:anim>
                                    <p:anim calcmode="lin" valueType="num">
                                      <p:cBhvr>
                                        <p:cTn id="16" dur="1000" fill="hold"/>
                                        <p:tgtEl>
                                          <p:spTgt spid="1126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278"/>
                                        </p:tgtEl>
                                        <p:attrNameLst>
                                          <p:attrName>style.visibility</p:attrName>
                                        </p:attrNameLst>
                                      </p:cBhvr>
                                      <p:to>
                                        <p:strVal val="visible"/>
                                      </p:to>
                                    </p:set>
                                    <p:animEffect transition="in" filter="fade">
                                      <p:cBhvr>
                                        <p:cTn id="21" dur="1000"/>
                                        <p:tgtEl>
                                          <p:spTgt spid="11278"/>
                                        </p:tgtEl>
                                      </p:cBhvr>
                                    </p:animEffect>
                                    <p:anim calcmode="lin" valueType="num">
                                      <p:cBhvr>
                                        <p:cTn id="22" dur="1000" fill="hold"/>
                                        <p:tgtEl>
                                          <p:spTgt spid="11278"/>
                                        </p:tgtEl>
                                        <p:attrNameLst>
                                          <p:attrName>ppt_x</p:attrName>
                                        </p:attrNameLst>
                                      </p:cBhvr>
                                      <p:tavLst>
                                        <p:tav tm="0">
                                          <p:val>
                                            <p:strVal val="#ppt_x"/>
                                          </p:val>
                                        </p:tav>
                                        <p:tav tm="100000">
                                          <p:val>
                                            <p:strVal val="#ppt_x"/>
                                          </p:val>
                                        </p:tav>
                                      </p:tavLst>
                                    </p:anim>
                                    <p:anim calcmode="lin" valueType="num">
                                      <p:cBhvr>
                                        <p:cTn id="23" dur="1000" fill="hold"/>
                                        <p:tgtEl>
                                          <p:spTgt spid="1127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1282"/>
                                        </p:tgtEl>
                                        <p:attrNameLst>
                                          <p:attrName>style.visibility</p:attrName>
                                        </p:attrNameLst>
                                      </p:cBhvr>
                                      <p:to>
                                        <p:strVal val="visible"/>
                                      </p:to>
                                    </p:set>
                                    <p:animEffect transition="in" filter="fade">
                                      <p:cBhvr>
                                        <p:cTn id="28" dur="1000"/>
                                        <p:tgtEl>
                                          <p:spTgt spid="11282"/>
                                        </p:tgtEl>
                                      </p:cBhvr>
                                    </p:animEffect>
                                    <p:anim calcmode="lin" valueType="num">
                                      <p:cBhvr>
                                        <p:cTn id="29" dur="1000" fill="hold"/>
                                        <p:tgtEl>
                                          <p:spTgt spid="11282"/>
                                        </p:tgtEl>
                                        <p:attrNameLst>
                                          <p:attrName>ppt_x</p:attrName>
                                        </p:attrNameLst>
                                      </p:cBhvr>
                                      <p:tavLst>
                                        <p:tav tm="0">
                                          <p:val>
                                            <p:strVal val="#ppt_x"/>
                                          </p:val>
                                        </p:tav>
                                        <p:tav tm="100000">
                                          <p:val>
                                            <p:strVal val="#ppt_x"/>
                                          </p:val>
                                        </p:tav>
                                      </p:tavLst>
                                    </p:anim>
                                    <p:anim calcmode="lin" valueType="num">
                                      <p:cBhvr>
                                        <p:cTn id="30" dur="1000" fill="hold"/>
                                        <p:tgtEl>
                                          <p:spTgt spid="1128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1269"/>
                                        </p:tgtEl>
                                        <p:attrNameLst>
                                          <p:attrName>style.visibility</p:attrName>
                                        </p:attrNameLst>
                                      </p:cBhvr>
                                      <p:to>
                                        <p:strVal val="visible"/>
                                      </p:to>
                                    </p:set>
                                    <p:animEffect transition="in" filter="fade">
                                      <p:cBhvr>
                                        <p:cTn id="35" dur="1000"/>
                                        <p:tgtEl>
                                          <p:spTgt spid="11269"/>
                                        </p:tgtEl>
                                      </p:cBhvr>
                                    </p:animEffect>
                                    <p:anim calcmode="lin" valueType="num">
                                      <p:cBhvr>
                                        <p:cTn id="36" dur="1000" fill="hold"/>
                                        <p:tgtEl>
                                          <p:spTgt spid="11269"/>
                                        </p:tgtEl>
                                        <p:attrNameLst>
                                          <p:attrName>ppt_x</p:attrName>
                                        </p:attrNameLst>
                                      </p:cBhvr>
                                      <p:tavLst>
                                        <p:tav tm="0">
                                          <p:val>
                                            <p:strVal val="#ppt_x"/>
                                          </p:val>
                                        </p:tav>
                                        <p:tav tm="100000">
                                          <p:val>
                                            <p:strVal val="#ppt_x"/>
                                          </p:val>
                                        </p:tav>
                                      </p:tavLst>
                                    </p:anim>
                                    <p:anim calcmode="lin" valueType="num">
                                      <p:cBhvr>
                                        <p:cTn id="37" dur="1000" fill="hold"/>
                                        <p:tgtEl>
                                          <p:spTgt spid="11269"/>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1271"/>
                                        </p:tgtEl>
                                        <p:attrNameLst>
                                          <p:attrName>style.visibility</p:attrName>
                                        </p:attrNameLst>
                                      </p:cBhvr>
                                      <p:to>
                                        <p:strVal val="visible"/>
                                      </p:to>
                                    </p:set>
                                    <p:animEffect transition="in" filter="fade">
                                      <p:cBhvr>
                                        <p:cTn id="40" dur="1000"/>
                                        <p:tgtEl>
                                          <p:spTgt spid="11271"/>
                                        </p:tgtEl>
                                      </p:cBhvr>
                                    </p:animEffect>
                                    <p:anim calcmode="lin" valueType="num">
                                      <p:cBhvr>
                                        <p:cTn id="41" dur="1000" fill="hold"/>
                                        <p:tgtEl>
                                          <p:spTgt spid="11271"/>
                                        </p:tgtEl>
                                        <p:attrNameLst>
                                          <p:attrName>ppt_x</p:attrName>
                                        </p:attrNameLst>
                                      </p:cBhvr>
                                      <p:tavLst>
                                        <p:tav tm="0">
                                          <p:val>
                                            <p:strVal val="#ppt_x"/>
                                          </p:val>
                                        </p:tav>
                                        <p:tav tm="100000">
                                          <p:val>
                                            <p:strVal val="#ppt_x"/>
                                          </p:val>
                                        </p:tav>
                                      </p:tavLst>
                                    </p:anim>
                                    <p:anim calcmode="lin" valueType="num">
                                      <p:cBhvr>
                                        <p:cTn id="42" dur="1000" fill="hold"/>
                                        <p:tgtEl>
                                          <p:spTgt spid="11271"/>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11279"/>
                                        </p:tgtEl>
                                        <p:attrNameLst>
                                          <p:attrName>style.visibility</p:attrName>
                                        </p:attrNameLst>
                                      </p:cBhvr>
                                      <p:to>
                                        <p:strVal val="visible"/>
                                      </p:to>
                                    </p:set>
                                    <p:animEffect transition="in" filter="fade">
                                      <p:cBhvr>
                                        <p:cTn id="45" dur="1000"/>
                                        <p:tgtEl>
                                          <p:spTgt spid="11279"/>
                                        </p:tgtEl>
                                      </p:cBhvr>
                                    </p:animEffect>
                                    <p:anim calcmode="lin" valueType="num">
                                      <p:cBhvr>
                                        <p:cTn id="46" dur="1000" fill="hold"/>
                                        <p:tgtEl>
                                          <p:spTgt spid="11279"/>
                                        </p:tgtEl>
                                        <p:attrNameLst>
                                          <p:attrName>ppt_x</p:attrName>
                                        </p:attrNameLst>
                                      </p:cBhvr>
                                      <p:tavLst>
                                        <p:tav tm="0">
                                          <p:val>
                                            <p:strVal val="#ppt_x"/>
                                          </p:val>
                                        </p:tav>
                                        <p:tav tm="100000">
                                          <p:val>
                                            <p:strVal val="#ppt_x"/>
                                          </p:val>
                                        </p:tav>
                                      </p:tavLst>
                                    </p:anim>
                                    <p:anim calcmode="lin" valueType="num">
                                      <p:cBhvr>
                                        <p:cTn id="47" dur="1000" fill="hold"/>
                                        <p:tgtEl>
                                          <p:spTgt spid="11279"/>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11272"/>
                                        </p:tgtEl>
                                        <p:attrNameLst>
                                          <p:attrName>style.visibility</p:attrName>
                                        </p:attrNameLst>
                                      </p:cBhvr>
                                      <p:to>
                                        <p:strVal val="visible"/>
                                      </p:to>
                                    </p:set>
                                    <p:animEffect transition="in" filter="fade">
                                      <p:cBhvr>
                                        <p:cTn id="52" dur="1000"/>
                                        <p:tgtEl>
                                          <p:spTgt spid="11272"/>
                                        </p:tgtEl>
                                      </p:cBhvr>
                                    </p:animEffect>
                                    <p:anim calcmode="lin" valueType="num">
                                      <p:cBhvr>
                                        <p:cTn id="53" dur="1000" fill="hold"/>
                                        <p:tgtEl>
                                          <p:spTgt spid="11272"/>
                                        </p:tgtEl>
                                        <p:attrNameLst>
                                          <p:attrName>ppt_x</p:attrName>
                                        </p:attrNameLst>
                                      </p:cBhvr>
                                      <p:tavLst>
                                        <p:tav tm="0">
                                          <p:val>
                                            <p:strVal val="#ppt_x"/>
                                          </p:val>
                                        </p:tav>
                                        <p:tav tm="100000">
                                          <p:val>
                                            <p:strVal val="#ppt_x"/>
                                          </p:val>
                                        </p:tav>
                                      </p:tavLst>
                                    </p:anim>
                                    <p:anim calcmode="lin" valueType="num">
                                      <p:cBhvr>
                                        <p:cTn id="54" dur="1000" fill="hold"/>
                                        <p:tgtEl>
                                          <p:spTgt spid="11272"/>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1273"/>
                                        </p:tgtEl>
                                        <p:attrNameLst>
                                          <p:attrName>style.visibility</p:attrName>
                                        </p:attrNameLst>
                                      </p:cBhvr>
                                      <p:to>
                                        <p:strVal val="visible"/>
                                      </p:to>
                                    </p:set>
                                    <p:animEffect transition="in" filter="fade">
                                      <p:cBhvr>
                                        <p:cTn id="57" dur="1000"/>
                                        <p:tgtEl>
                                          <p:spTgt spid="11273"/>
                                        </p:tgtEl>
                                      </p:cBhvr>
                                    </p:animEffect>
                                    <p:anim calcmode="lin" valueType="num">
                                      <p:cBhvr>
                                        <p:cTn id="58" dur="1000" fill="hold"/>
                                        <p:tgtEl>
                                          <p:spTgt spid="11273"/>
                                        </p:tgtEl>
                                        <p:attrNameLst>
                                          <p:attrName>ppt_x</p:attrName>
                                        </p:attrNameLst>
                                      </p:cBhvr>
                                      <p:tavLst>
                                        <p:tav tm="0">
                                          <p:val>
                                            <p:strVal val="#ppt_x"/>
                                          </p:val>
                                        </p:tav>
                                        <p:tav tm="100000">
                                          <p:val>
                                            <p:strVal val="#ppt_x"/>
                                          </p:val>
                                        </p:tav>
                                      </p:tavLst>
                                    </p:anim>
                                    <p:anim calcmode="lin" valueType="num">
                                      <p:cBhvr>
                                        <p:cTn id="59" dur="1000" fill="hold"/>
                                        <p:tgtEl>
                                          <p:spTgt spid="11273"/>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1280"/>
                                        </p:tgtEl>
                                        <p:attrNameLst>
                                          <p:attrName>style.visibility</p:attrName>
                                        </p:attrNameLst>
                                      </p:cBhvr>
                                      <p:to>
                                        <p:strVal val="visible"/>
                                      </p:to>
                                    </p:set>
                                    <p:animEffect transition="in" filter="fade">
                                      <p:cBhvr>
                                        <p:cTn id="62" dur="1000"/>
                                        <p:tgtEl>
                                          <p:spTgt spid="11280"/>
                                        </p:tgtEl>
                                      </p:cBhvr>
                                    </p:animEffect>
                                    <p:anim calcmode="lin" valueType="num">
                                      <p:cBhvr>
                                        <p:cTn id="63" dur="1000" fill="hold"/>
                                        <p:tgtEl>
                                          <p:spTgt spid="11280"/>
                                        </p:tgtEl>
                                        <p:attrNameLst>
                                          <p:attrName>ppt_x</p:attrName>
                                        </p:attrNameLst>
                                      </p:cBhvr>
                                      <p:tavLst>
                                        <p:tav tm="0">
                                          <p:val>
                                            <p:strVal val="#ppt_x"/>
                                          </p:val>
                                        </p:tav>
                                        <p:tav tm="100000">
                                          <p:val>
                                            <p:strVal val="#ppt_x"/>
                                          </p:val>
                                        </p:tav>
                                      </p:tavLst>
                                    </p:anim>
                                    <p:anim calcmode="lin" valueType="num">
                                      <p:cBhvr>
                                        <p:cTn id="64" dur="1000" fill="hold"/>
                                        <p:tgtEl>
                                          <p:spTgt spid="11280"/>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1283"/>
                                        </p:tgtEl>
                                        <p:attrNameLst>
                                          <p:attrName>style.visibility</p:attrName>
                                        </p:attrNameLst>
                                      </p:cBhvr>
                                      <p:to>
                                        <p:strVal val="visible"/>
                                      </p:to>
                                    </p:set>
                                    <p:animEffect transition="in" filter="fade">
                                      <p:cBhvr>
                                        <p:cTn id="67" dur="1000"/>
                                        <p:tgtEl>
                                          <p:spTgt spid="11283"/>
                                        </p:tgtEl>
                                      </p:cBhvr>
                                    </p:animEffect>
                                    <p:anim calcmode="lin" valueType="num">
                                      <p:cBhvr>
                                        <p:cTn id="68" dur="1000" fill="hold"/>
                                        <p:tgtEl>
                                          <p:spTgt spid="11283"/>
                                        </p:tgtEl>
                                        <p:attrNameLst>
                                          <p:attrName>ppt_x</p:attrName>
                                        </p:attrNameLst>
                                      </p:cBhvr>
                                      <p:tavLst>
                                        <p:tav tm="0">
                                          <p:val>
                                            <p:strVal val="#ppt_x"/>
                                          </p:val>
                                        </p:tav>
                                        <p:tav tm="100000">
                                          <p:val>
                                            <p:strVal val="#ppt_x"/>
                                          </p:val>
                                        </p:tav>
                                      </p:tavLst>
                                    </p:anim>
                                    <p:anim calcmode="lin" valueType="num">
                                      <p:cBhvr>
                                        <p:cTn id="69" dur="1000" fill="hold"/>
                                        <p:tgtEl>
                                          <p:spTgt spid="1128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p:bldP spid="11269" grpId="0"/>
      <p:bldP spid="11270" grpId="0"/>
      <p:bldP spid="11271" grpId="0"/>
      <p:bldP spid="11272" grpId="0"/>
      <p:bldP spid="11273" grpId="0"/>
      <p:bldP spid="11278" grpId="0"/>
      <p:bldP spid="11279" grpId="0"/>
      <p:bldP spid="11280" grpId="0"/>
      <p:bldP spid="11282" grpId="0"/>
      <p:bldP spid="11283" grpId="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altLang="en-US" smtClean="0"/>
              <a:t>Toting Up </a:t>
            </a:r>
          </a:p>
        </p:txBody>
      </p:sp>
      <p:sp>
        <p:nvSpPr>
          <p:cNvPr id="13315" name="Rectangle 3"/>
          <p:cNvSpPr>
            <a:spLocks noGrp="1" noChangeArrowheads="1"/>
          </p:cNvSpPr>
          <p:nvPr>
            <p:ph idx="1"/>
          </p:nvPr>
        </p:nvSpPr>
        <p:spPr/>
        <p:txBody>
          <a:bodyPr/>
          <a:lstStyle/>
          <a:p>
            <a:pPr marL="0" indent="0" eaLnBrk="1" hangingPunct="1">
              <a:lnSpc>
                <a:spcPct val="90000"/>
              </a:lnSpc>
            </a:pPr>
            <a:r>
              <a:rPr lang="en-US" altLang="en-US" sz="2800" dirty="0" smtClean="0"/>
              <a:t>At the end of this adventure, we have three ways of computing gains and losses:</a:t>
            </a:r>
          </a:p>
          <a:p>
            <a:pPr marL="642938" lvl="1" indent="-514350" eaLnBrk="1" hangingPunct="1">
              <a:lnSpc>
                <a:spcPct val="90000"/>
              </a:lnSpc>
              <a:buFont typeface="Palatino Linotype" pitchFamily="18" charset="0"/>
              <a:buAutoNum type="arabicPeriod"/>
            </a:pPr>
            <a:r>
              <a:rPr lang="en-US" altLang="en-US" sz="2400" dirty="0" smtClean="0"/>
              <a:t>Sum of daily gains and losses.</a:t>
            </a:r>
          </a:p>
          <a:p>
            <a:pPr marL="642938" lvl="1" indent="-514350" eaLnBrk="1" hangingPunct="1">
              <a:lnSpc>
                <a:spcPct val="90000"/>
              </a:lnSpc>
              <a:buFontTx/>
              <a:buNone/>
            </a:pPr>
            <a:r>
              <a:rPr lang="en-US" altLang="en-US" sz="2400" dirty="0" smtClean="0">
                <a:cs typeface="Times New Roman" pitchFamily="18" charset="0"/>
              </a:rPr>
              <a:t>– $325 </a:t>
            </a:r>
            <a:r>
              <a:rPr lang="en-US" altLang="en-US" sz="2400" dirty="0" smtClean="0"/>
              <a:t>= $62.50 </a:t>
            </a:r>
            <a:r>
              <a:rPr lang="en-US" altLang="en-US" sz="2400" dirty="0" smtClean="0">
                <a:cs typeface="Times New Roman" pitchFamily="18" charset="0"/>
              </a:rPr>
              <a:t>– </a:t>
            </a:r>
            <a:r>
              <a:rPr lang="en-US" altLang="en-US" sz="2400" dirty="0" smtClean="0"/>
              <a:t>$187.50 </a:t>
            </a:r>
            <a:r>
              <a:rPr lang="en-US" altLang="en-US" sz="2400" dirty="0" smtClean="0">
                <a:cs typeface="Times New Roman" pitchFamily="18" charset="0"/>
              </a:rPr>
              <a:t>– </a:t>
            </a:r>
            <a:r>
              <a:rPr lang="en-US" altLang="en-US" sz="2400" dirty="0" smtClean="0"/>
              <a:t>$200</a:t>
            </a:r>
            <a:endParaRPr lang="en-US" altLang="en-US" dirty="0" smtClean="0"/>
          </a:p>
          <a:p>
            <a:pPr marL="642938" lvl="1" indent="-514350" eaLnBrk="1" hangingPunct="1">
              <a:lnSpc>
                <a:spcPct val="90000"/>
              </a:lnSpc>
              <a:buFont typeface="Palatino Linotype" pitchFamily="18" charset="0"/>
              <a:buAutoNum type="arabicPeriod" startAt="2"/>
            </a:pPr>
            <a:r>
              <a:rPr lang="en-US" altLang="en-US" sz="2400" dirty="0" smtClean="0"/>
              <a:t>Contract size times the difference between initial contract price and last settlement price.</a:t>
            </a:r>
          </a:p>
          <a:p>
            <a:pPr marL="0" indent="0">
              <a:lnSpc>
                <a:spcPct val="90000"/>
              </a:lnSpc>
              <a:buNone/>
            </a:pPr>
            <a:r>
              <a:rPr lang="en-US" altLang="en-US" sz="2400" dirty="0" smtClean="0">
                <a:cs typeface="Times New Roman" pitchFamily="18" charset="0"/>
              </a:rPr>
              <a:t> – $325 </a:t>
            </a:r>
            <a:r>
              <a:rPr lang="en-US" altLang="en-US" sz="2400" dirty="0" smtClean="0"/>
              <a:t>= ($1.2948</a:t>
            </a:r>
            <a:r>
              <a:rPr lang="en-US" altLang="en-US" sz="2400" dirty="0" smtClean="0">
                <a:cs typeface="Times New Roman" pitchFamily="18" charset="0"/>
              </a:rPr>
              <a:t>/£</a:t>
            </a:r>
            <a:r>
              <a:rPr lang="en-US" altLang="en-US" sz="2400" dirty="0" smtClean="0"/>
              <a:t> </a:t>
            </a:r>
            <a:r>
              <a:rPr lang="en-US" altLang="en-US" sz="2400" dirty="0">
                <a:cs typeface="Times New Roman" pitchFamily="18" charset="0"/>
              </a:rPr>
              <a:t>– $1.3000/£) × £62,500</a:t>
            </a:r>
          </a:p>
          <a:p>
            <a:pPr marL="642938" lvl="1" indent="-514350" eaLnBrk="1" hangingPunct="1">
              <a:lnSpc>
                <a:spcPct val="90000"/>
              </a:lnSpc>
              <a:buFont typeface="Palatino Linotype" pitchFamily="18" charset="0"/>
              <a:buAutoNum type="arabicPeriod" startAt="3"/>
            </a:pPr>
            <a:r>
              <a:rPr lang="en-US" altLang="en-US" sz="2400" dirty="0" smtClean="0"/>
              <a:t>Ending balance on the account minus beginning balance on the account, adjusted for deposits or withdrawals.</a:t>
            </a:r>
          </a:p>
          <a:p>
            <a:pPr marL="0" indent="0">
              <a:lnSpc>
                <a:spcPct val="90000"/>
              </a:lnSpc>
              <a:buNone/>
            </a:pPr>
            <a:r>
              <a:rPr lang="en-US" altLang="en-US" sz="2400" dirty="0" smtClean="0">
                <a:cs typeface="Times New Roman" pitchFamily="18" charset="0"/>
              </a:rPr>
              <a:t> – $325 </a:t>
            </a:r>
            <a:r>
              <a:rPr lang="en-US" altLang="en-US" sz="2400" dirty="0" smtClean="0"/>
              <a:t>= </a:t>
            </a:r>
            <a:r>
              <a:rPr lang="en-US" altLang="en-US" sz="2400" dirty="0">
                <a:cs typeface="Times New Roman" pitchFamily="18" charset="0"/>
              </a:rPr>
              <a:t>$1,300 </a:t>
            </a:r>
            <a:r>
              <a:rPr lang="en-US" altLang="en-US" sz="2400" dirty="0" smtClean="0">
                <a:cs typeface="Times New Roman" pitchFamily="18" charset="0"/>
              </a:rPr>
              <a:t>– $</a:t>
            </a:r>
            <a:r>
              <a:rPr lang="en-US" altLang="en-US" sz="2400" dirty="0">
                <a:cs typeface="Times New Roman" pitchFamily="18" charset="0"/>
              </a:rPr>
              <a:t>1,625</a:t>
            </a:r>
            <a:endParaRPr lang="en-US" altLang="en-US" sz="2400" dirty="0" smtClean="0">
              <a:cs typeface="Times New Roman" pitchFamily="18" charset="0"/>
            </a:endParaRP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11</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4572000" y="6553200"/>
            <a:ext cx="41910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fade">
                                      <p:cBhvr>
                                        <p:cTn id="7" dur="1000"/>
                                        <p:tgtEl>
                                          <p:spTgt spid="13315">
                                            <p:txEl>
                                              <p:pRg st="0" end="0"/>
                                            </p:txEl>
                                          </p:spTgt>
                                        </p:tgtEl>
                                      </p:cBhvr>
                                    </p:animEffect>
                                    <p:anim calcmode="lin" valueType="num">
                                      <p:cBhvr>
                                        <p:cTn id="8" dur="1000" fill="hold"/>
                                        <p:tgtEl>
                                          <p:spTgt spid="1331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331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315">
                                            <p:txEl>
                                              <p:pRg st="1" end="1"/>
                                            </p:txEl>
                                          </p:spTgt>
                                        </p:tgtEl>
                                        <p:attrNameLst>
                                          <p:attrName>style.visibility</p:attrName>
                                        </p:attrNameLst>
                                      </p:cBhvr>
                                      <p:to>
                                        <p:strVal val="visible"/>
                                      </p:to>
                                    </p:set>
                                    <p:animEffect transition="in" filter="fade">
                                      <p:cBhvr>
                                        <p:cTn id="14" dur="1000"/>
                                        <p:tgtEl>
                                          <p:spTgt spid="13315">
                                            <p:txEl>
                                              <p:pRg st="1" end="1"/>
                                            </p:txEl>
                                          </p:spTgt>
                                        </p:tgtEl>
                                      </p:cBhvr>
                                    </p:animEffect>
                                    <p:anim calcmode="lin" valueType="num">
                                      <p:cBhvr>
                                        <p:cTn id="15" dur="1000" fill="hold"/>
                                        <p:tgtEl>
                                          <p:spTgt spid="1331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331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3315">
                                            <p:txEl>
                                              <p:pRg st="2" end="2"/>
                                            </p:txEl>
                                          </p:spTgt>
                                        </p:tgtEl>
                                        <p:attrNameLst>
                                          <p:attrName>style.visibility</p:attrName>
                                        </p:attrNameLst>
                                      </p:cBhvr>
                                      <p:to>
                                        <p:strVal val="visible"/>
                                      </p:to>
                                    </p:set>
                                    <p:animEffect transition="in" filter="fade">
                                      <p:cBhvr>
                                        <p:cTn id="21" dur="1000"/>
                                        <p:tgtEl>
                                          <p:spTgt spid="13315">
                                            <p:txEl>
                                              <p:pRg st="2" end="2"/>
                                            </p:txEl>
                                          </p:spTgt>
                                        </p:tgtEl>
                                      </p:cBhvr>
                                    </p:animEffect>
                                    <p:anim calcmode="lin" valueType="num">
                                      <p:cBhvr>
                                        <p:cTn id="22" dur="1000" fill="hold"/>
                                        <p:tgtEl>
                                          <p:spTgt spid="1331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331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3315">
                                            <p:txEl>
                                              <p:pRg st="3" end="3"/>
                                            </p:txEl>
                                          </p:spTgt>
                                        </p:tgtEl>
                                        <p:attrNameLst>
                                          <p:attrName>style.visibility</p:attrName>
                                        </p:attrNameLst>
                                      </p:cBhvr>
                                      <p:to>
                                        <p:strVal val="visible"/>
                                      </p:to>
                                    </p:set>
                                    <p:animEffect transition="in" filter="fade">
                                      <p:cBhvr>
                                        <p:cTn id="28" dur="1000"/>
                                        <p:tgtEl>
                                          <p:spTgt spid="13315">
                                            <p:txEl>
                                              <p:pRg st="3" end="3"/>
                                            </p:txEl>
                                          </p:spTgt>
                                        </p:tgtEl>
                                      </p:cBhvr>
                                    </p:animEffect>
                                    <p:anim calcmode="lin" valueType="num">
                                      <p:cBhvr>
                                        <p:cTn id="29" dur="1000" fill="hold"/>
                                        <p:tgtEl>
                                          <p:spTgt spid="1331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331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3315">
                                            <p:txEl>
                                              <p:pRg st="4" end="4"/>
                                            </p:txEl>
                                          </p:spTgt>
                                        </p:tgtEl>
                                        <p:attrNameLst>
                                          <p:attrName>style.visibility</p:attrName>
                                        </p:attrNameLst>
                                      </p:cBhvr>
                                      <p:to>
                                        <p:strVal val="visible"/>
                                      </p:to>
                                    </p:set>
                                    <p:animEffect transition="in" filter="fade">
                                      <p:cBhvr>
                                        <p:cTn id="35" dur="1000"/>
                                        <p:tgtEl>
                                          <p:spTgt spid="13315">
                                            <p:txEl>
                                              <p:pRg st="4" end="4"/>
                                            </p:txEl>
                                          </p:spTgt>
                                        </p:tgtEl>
                                      </p:cBhvr>
                                    </p:animEffect>
                                    <p:anim calcmode="lin" valueType="num">
                                      <p:cBhvr>
                                        <p:cTn id="36" dur="1000" fill="hold"/>
                                        <p:tgtEl>
                                          <p:spTgt spid="13315">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1331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3315">
                                            <p:txEl>
                                              <p:pRg st="5" end="5"/>
                                            </p:txEl>
                                          </p:spTgt>
                                        </p:tgtEl>
                                        <p:attrNameLst>
                                          <p:attrName>style.visibility</p:attrName>
                                        </p:attrNameLst>
                                      </p:cBhvr>
                                      <p:to>
                                        <p:strVal val="visible"/>
                                      </p:to>
                                    </p:set>
                                    <p:animEffect transition="in" filter="fade">
                                      <p:cBhvr>
                                        <p:cTn id="42" dur="1000"/>
                                        <p:tgtEl>
                                          <p:spTgt spid="13315">
                                            <p:txEl>
                                              <p:pRg st="5" end="5"/>
                                            </p:txEl>
                                          </p:spTgt>
                                        </p:tgtEl>
                                      </p:cBhvr>
                                    </p:animEffect>
                                    <p:anim calcmode="lin" valueType="num">
                                      <p:cBhvr>
                                        <p:cTn id="43" dur="1000" fill="hold"/>
                                        <p:tgtEl>
                                          <p:spTgt spid="13315">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1331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3315">
                                            <p:txEl>
                                              <p:pRg st="6" end="6"/>
                                            </p:txEl>
                                          </p:spTgt>
                                        </p:tgtEl>
                                        <p:attrNameLst>
                                          <p:attrName>style.visibility</p:attrName>
                                        </p:attrNameLst>
                                      </p:cBhvr>
                                      <p:to>
                                        <p:strVal val="visible"/>
                                      </p:to>
                                    </p:set>
                                    <p:animEffect transition="in" filter="fade">
                                      <p:cBhvr>
                                        <p:cTn id="49" dur="1000"/>
                                        <p:tgtEl>
                                          <p:spTgt spid="13315">
                                            <p:txEl>
                                              <p:pRg st="6" end="6"/>
                                            </p:txEl>
                                          </p:spTgt>
                                        </p:tgtEl>
                                      </p:cBhvr>
                                    </p:animEffect>
                                    <p:anim calcmode="lin" valueType="num">
                                      <p:cBhvr>
                                        <p:cTn id="50" dur="1000" fill="hold"/>
                                        <p:tgtEl>
                                          <p:spTgt spid="13315">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13315">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bldLvl="3"/>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altLang="en-US" dirty="0" smtClean="0"/>
              <a:t>Options Contracts: Calls vs. Puts</a:t>
            </a:r>
          </a:p>
        </p:txBody>
      </p:sp>
      <p:sp>
        <p:nvSpPr>
          <p:cNvPr id="16387" name="Rectangle 3"/>
          <p:cNvSpPr>
            <a:spLocks noGrp="1" noChangeArrowheads="1"/>
          </p:cNvSpPr>
          <p:nvPr>
            <p:ph idx="1"/>
          </p:nvPr>
        </p:nvSpPr>
        <p:spPr/>
        <p:txBody>
          <a:bodyPr/>
          <a:lstStyle/>
          <a:p>
            <a:pPr eaLnBrk="1" hangingPunct="1"/>
            <a:r>
              <a:rPr lang="en-US" altLang="en-US" sz="2800" smtClean="0"/>
              <a:t>An option gives the holder the right, </a:t>
            </a:r>
            <a:r>
              <a:rPr lang="en-US" altLang="en-US" sz="2800" i="1" smtClean="0"/>
              <a:t>but not the obligation</a:t>
            </a:r>
            <a:r>
              <a:rPr lang="en-US" altLang="en-US" sz="2800" smtClean="0"/>
              <a:t>, to buy or sell a given quantity of an asset in the future at prices agreed upon today.</a:t>
            </a:r>
          </a:p>
          <a:p>
            <a:pPr eaLnBrk="1" hangingPunct="1"/>
            <a:r>
              <a:rPr lang="en-US" altLang="en-US" sz="2800" smtClean="0"/>
              <a:t>Calls vs. Puts:</a:t>
            </a:r>
          </a:p>
          <a:p>
            <a:pPr lvl="1" eaLnBrk="1" hangingPunct="1"/>
            <a:r>
              <a:rPr lang="en-US" altLang="en-US" sz="2400" smtClean="0"/>
              <a:t>Call options give the holder the right, but not the obligation, to </a:t>
            </a:r>
            <a:r>
              <a:rPr lang="en-US" altLang="en-US" sz="2400" smtClean="0">
                <a:solidFill>
                  <a:srgbClr val="CC3300"/>
                </a:solidFill>
              </a:rPr>
              <a:t>buy</a:t>
            </a:r>
            <a:r>
              <a:rPr lang="en-US" altLang="en-US" sz="2400" smtClean="0"/>
              <a:t> a given quantity of some asset at some time in the future at prices agreed upon today.</a:t>
            </a:r>
          </a:p>
          <a:p>
            <a:pPr lvl="1" eaLnBrk="1" hangingPunct="1"/>
            <a:r>
              <a:rPr lang="en-US" altLang="en-US" sz="2400" smtClean="0"/>
              <a:t>Put options give the holder the right, but not the obligation, to </a:t>
            </a:r>
            <a:r>
              <a:rPr lang="en-US" altLang="en-US" sz="2400" smtClean="0">
                <a:solidFill>
                  <a:srgbClr val="CC3300"/>
                </a:solidFill>
              </a:rPr>
              <a:t>sell</a:t>
            </a:r>
            <a:r>
              <a:rPr lang="en-US" altLang="en-US" sz="2400" smtClean="0"/>
              <a:t> a given quantity of some asset at some time in the future at prices agreed upon today.</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12</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4800600" y="6553200"/>
            <a:ext cx="39624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US" altLang="en-US" smtClean="0"/>
              <a:t>Options Contracts: Preliminaries</a:t>
            </a:r>
          </a:p>
        </p:txBody>
      </p:sp>
      <p:sp>
        <p:nvSpPr>
          <p:cNvPr id="17411" name="Rectangle 3"/>
          <p:cNvSpPr>
            <a:spLocks noGrp="1" noChangeArrowheads="1"/>
          </p:cNvSpPr>
          <p:nvPr>
            <p:ph idx="1"/>
          </p:nvPr>
        </p:nvSpPr>
        <p:spPr/>
        <p:txBody>
          <a:bodyPr/>
          <a:lstStyle/>
          <a:p>
            <a:pPr eaLnBrk="1" hangingPunct="1"/>
            <a:r>
              <a:rPr lang="en-US" altLang="en-US" sz="2800" dirty="0" smtClean="0"/>
              <a:t>European versus American options:</a:t>
            </a:r>
          </a:p>
          <a:p>
            <a:pPr lvl="1" eaLnBrk="1" hangingPunct="1"/>
            <a:r>
              <a:rPr lang="en-US" altLang="en-US" sz="2400" dirty="0" smtClean="0"/>
              <a:t>European options can only be exercised on the expiration date while American options can be exercised at any time up to and including the expiration date.</a:t>
            </a:r>
          </a:p>
          <a:p>
            <a:pPr lvl="1" eaLnBrk="1" hangingPunct="1"/>
            <a:r>
              <a:rPr lang="en-US" altLang="en-US" sz="2400" dirty="0" smtClean="0"/>
              <a:t>American options are usually worth more than European options, other things equal.</a:t>
            </a:r>
          </a:p>
          <a:p>
            <a:pPr eaLnBrk="1" hangingPunct="1"/>
            <a:r>
              <a:rPr lang="en-US" altLang="en-US" sz="2800" dirty="0" err="1" smtClean="0"/>
              <a:t>Moneyness</a:t>
            </a:r>
            <a:endParaRPr lang="en-US" altLang="en-US" sz="2800" dirty="0" smtClean="0"/>
          </a:p>
          <a:p>
            <a:pPr lvl="1" eaLnBrk="1" hangingPunct="1"/>
            <a:r>
              <a:rPr lang="en-US" altLang="en-US" sz="2400" dirty="0" smtClean="0"/>
              <a:t>If immediate exercise is profitable, an option is “in the money.”</a:t>
            </a:r>
          </a:p>
          <a:p>
            <a:pPr lvl="1" eaLnBrk="1" hangingPunct="1"/>
            <a:r>
              <a:rPr lang="en-US" altLang="en-US" sz="2400" dirty="0" smtClean="0"/>
              <a:t>Out of the money options can still have value.</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13</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4724400" y="6553200"/>
            <a:ext cx="40386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US" altLang="en-US" sz="3800" smtClean="0"/>
              <a:t>PHLX Currency Option Specifications</a:t>
            </a:r>
          </a:p>
        </p:txBody>
      </p:sp>
      <p:graphicFrame>
        <p:nvGraphicFramePr>
          <p:cNvPr id="33838" name="Group 46"/>
          <p:cNvGraphicFramePr>
            <a:graphicFrameLocks noGrp="1"/>
          </p:cNvGraphicFramePr>
          <p:nvPr/>
        </p:nvGraphicFramePr>
        <p:xfrm>
          <a:off x="1524000" y="1828800"/>
          <a:ext cx="5486400" cy="3657600"/>
        </p:xfrm>
        <a:graphic>
          <a:graphicData uri="http://schemas.openxmlformats.org/drawingml/2006/table">
            <a:tbl>
              <a:tblPr/>
              <a:tblGrid>
                <a:gridCol w="3048000">
                  <a:extLst>
                    <a:ext uri="{9D8B030D-6E8A-4147-A177-3AD203B41FA5}">
                      <a16:colId xmlns:a16="http://schemas.microsoft.com/office/drawing/2014/main" xmlns="" val="20000"/>
                    </a:ext>
                  </a:extLst>
                </a:gridCol>
                <a:gridCol w="2438400">
                  <a:extLst>
                    <a:ext uri="{9D8B030D-6E8A-4147-A177-3AD203B41FA5}">
                      <a16:colId xmlns:a16="http://schemas.microsoft.com/office/drawing/2014/main" xmlns="" val="20001"/>
                    </a:ext>
                  </a:extLst>
                </a:gridCol>
              </a:tblGrid>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Palatino Linotype" pitchFamily="18" charset="0"/>
                        </a:rPr>
                        <a:t>Currency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Palatino Linotype" pitchFamily="18" charset="0"/>
                        </a:rPr>
                        <a:t>Contract Size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xmlns="" val="10000"/>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Palatino Linotype" pitchFamily="18" charset="0"/>
                        </a:rPr>
                        <a:t>Australian dollar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Palatino Linotype" pitchFamily="18" charset="0"/>
                        </a:rPr>
                        <a:t>AUD 10,000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xmlns="" val="10001"/>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Palatino Linotype" pitchFamily="18" charset="0"/>
                        </a:rPr>
                        <a:t>British pound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Palatino Linotype" pitchFamily="18" charset="0"/>
                        </a:rPr>
                        <a:t>GBP 10,000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xmlns="" val="10002"/>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Palatino Linotype" pitchFamily="18" charset="0"/>
                        </a:rPr>
                        <a:t>Canadian dollar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Palatino Linotype" pitchFamily="18" charset="0"/>
                        </a:rPr>
                        <a:t>CAD 10,000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xmlns="" val="10003"/>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Palatino Linotype" pitchFamily="18" charset="0"/>
                        </a:rPr>
                        <a:t>Euro</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Palatino Linotype" pitchFamily="18" charset="0"/>
                        </a:rPr>
                        <a:t>EUR 10,000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xmlns="" val="10004"/>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Palatino Linotype" pitchFamily="18" charset="0"/>
                        </a:rPr>
                        <a:t>Japanese yen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Palatino Linotype" pitchFamily="18" charset="0"/>
                        </a:rPr>
                        <a:t>JPY 1,000,000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xmlns="" val="10005"/>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Palatino Linotype" pitchFamily="18" charset="0"/>
                        </a:rPr>
                        <a:t>New Zealand dollar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000000"/>
                          </a:solidFill>
                          <a:effectLst/>
                          <a:latin typeface="Palatino Linotype" pitchFamily="18" charset="0"/>
                        </a:rPr>
                        <a:t>NZD </a:t>
                      </a:r>
                      <a:r>
                        <a:rPr kumimoji="0" lang="en-US" sz="2400" b="0" i="0" u="none" strike="noStrike" cap="none" normalizeH="0" baseline="0" dirty="0" smtClean="0">
                          <a:ln>
                            <a:noFill/>
                          </a:ln>
                          <a:solidFill>
                            <a:schemeClr val="tx1"/>
                          </a:solidFill>
                          <a:effectLst/>
                          <a:latin typeface="Palatino Linotype" pitchFamily="18" charset="0"/>
                        </a:rPr>
                        <a:t>10,000</a:t>
                      </a:r>
                      <a:endParaRPr kumimoji="0" lang="en-US" sz="2400" b="0" i="0" u="none" strike="noStrike" cap="none" normalizeH="0" baseline="0" dirty="0" smtClean="0">
                        <a:ln>
                          <a:noFill/>
                        </a:ln>
                        <a:solidFill>
                          <a:srgbClr val="000000"/>
                        </a:solidFill>
                        <a:effectLst/>
                        <a:latin typeface="Palatino Linotype"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xmlns="" val="10006"/>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Palatino Linotype" pitchFamily="18" charset="0"/>
                        </a:rPr>
                        <a:t>Swiss franc</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Palatino Linotype" pitchFamily="18" charset="0"/>
                        </a:rPr>
                        <a:t>CHF 10,000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xmlns="" val="10007"/>
                  </a:ext>
                </a:extLst>
              </a:tr>
            </a:tbl>
          </a:graphicData>
        </a:graphic>
      </p:graphicFrame>
      <p:sp>
        <p:nvSpPr>
          <p:cNvPr id="7"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14</a:t>
            </a:fld>
            <a:endParaRPr lang="en-US" altLang="en-US" sz="1000" dirty="0">
              <a:cs typeface="Arial" charset="0"/>
            </a:endParaRPr>
          </a:p>
        </p:txBody>
      </p:sp>
      <p:sp>
        <p:nvSpPr>
          <p:cNvPr id="8" name="Rectangle 20"/>
          <p:cNvSpPr>
            <a:spLocks noGrp="1" noChangeArrowheads="1"/>
          </p:cNvSpPr>
          <p:nvPr>
            <p:ph type="ftr" sz="quarter" idx="4294967295"/>
          </p:nvPr>
        </p:nvSpPr>
        <p:spPr bwMode="auto">
          <a:xfrm>
            <a:off x="4724400" y="6553200"/>
            <a:ext cx="40386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normAutofit fontScale="90000"/>
          </a:bodyPr>
          <a:lstStyle/>
          <a:p>
            <a:pPr eaLnBrk="1" hangingPunct="1"/>
            <a:r>
              <a:rPr lang="en-US" altLang="en-US" sz="4000" dirty="0" smtClean="0"/>
              <a:t>Basic Option Pricing Relationships at Expiry</a:t>
            </a:r>
          </a:p>
        </p:txBody>
      </p:sp>
      <p:sp>
        <p:nvSpPr>
          <p:cNvPr id="19459" name="Rectangle 3"/>
          <p:cNvSpPr>
            <a:spLocks noGrp="1" noChangeArrowheads="1"/>
          </p:cNvSpPr>
          <p:nvPr>
            <p:ph idx="1"/>
          </p:nvPr>
        </p:nvSpPr>
        <p:spPr/>
        <p:txBody>
          <a:bodyPr/>
          <a:lstStyle/>
          <a:p>
            <a:pPr eaLnBrk="1" hangingPunct="1"/>
            <a:r>
              <a:rPr lang="en-US" altLang="en-US" sz="2800" dirty="0" smtClean="0"/>
              <a:t>At expiry, an American option is worth the same as a European option with the same characteristics.</a:t>
            </a:r>
          </a:p>
          <a:p>
            <a:pPr eaLnBrk="1" hangingPunct="1"/>
            <a:r>
              <a:rPr lang="en-US" altLang="en-US" sz="2800" dirty="0" smtClean="0"/>
              <a:t>If the call is in-the-money, it is worth </a:t>
            </a:r>
            <a:r>
              <a:rPr lang="en-US" altLang="en-US" sz="2800" i="1" dirty="0" smtClean="0"/>
              <a:t>S</a:t>
            </a:r>
            <a:r>
              <a:rPr lang="en-US" altLang="en-US" sz="2800" i="1" baseline="-25000" dirty="0" smtClean="0"/>
              <a:t>T</a:t>
            </a:r>
            <a:r>
              <a:rPr lang="en-US" altLang="en-US" sz="2800" i="1" dirty="0" smtClean="0"/>
              <a:t> – E</a:t>
            </a:r>
            <a:r>
              <a:rPr lang="en-US" altLang="en-US" sz="2800" dirty="0" smtClean="0"/>
              <a:t>.</a:t>
            </a:r>
          </a:p>
          <a:p>
            <a:pPr eaLnBrk="1" hangingPunct="1"/>
            <a:r>
              <a:rPr lang="en-US" altLang="en-US" sz="2800" dirty="0" smtClean="0"/>
              <a:t>If the call is out-of-the-money, it is worthless.</a:t>
            </a:r>
          </a:p>
          <a:p>
            <a:pPr algn="ctr" eaLnBrk="1" hangingPunct="1">
              <a:buFont typeface="Wingdings" pitchFamily="2" charset="2"/>
              <a:buNone/>
            </a:pPr>
            <a:r>
              <a:rPr lang="en-US" altLang="en-US" sz="2800" i="1" dirty="0" err="1" smtClean="0"/>
              <a:t>C</a:t>
            </a:r>
            <a:r>
              <a:rPr lang="en-US" altLang="en-US" sz="2800" i="1" baseline="-25000" dirty="0" err="1" smtClean="0"/>
              <a:t>aT</a:t>
            </a:r>
            <a:r>
              <a:rPr lang="en-US" altLang="en-US" sz="2800" dirty="0" smtClean="0"/>
              <a:t> = </a:t>
            </a:r>
            <a:r>
              <a:rPr lang="en-US" altLang="en-US" sz="2800" i="1" dirty="0" err="1" smtClean="0"/>
              <a:t>C</a:t>
            </a:r>
            <a:r>
              <a:rPr lang="en-US" altLang="en-US" sz="2800" i="1" baseline="-25000" dirty="0" err="1" smtClean="0"/>
              <a:t>eT</a:t>
            </a:r>
            <a:r>
              <a:rPr lang="en-US" altLang="en-US" sz="2800" baseline="-25000" dirty="0" smtClean="0"/>
              <a:t> </a:t>
            </a:r>
            <a:r>
              <a:rPr lang="en-US" altLang="en-US" sz="2800" dirty="0" smtClean="0"/>
              <a:t>= </a:t>
            </a:r>
            <a:r>
              <a:rPr lang="en-US" altLang="en-US" sz="2800" i="1" dirty="0" smtClean="0"/>
              <a:t>Max</a:t>
            </a:r>
            <a:r>
              <a:rPr lang="en-US" altLang="en-US" sz="2800" dirty="0" smtClean="0"/>
              <a:t>[</a:t>
            </a:r>
            <a:r>
              <a:rPr lang="en-US" altLang="en-US" sz="2800" i="1" dirty="0" smtClean="0"/>
              <a:t>S</a:t>
            </a:r>
            <a:r>
              <a:rPr lang="en-US" altLang="en-US" sz="2800" i="1" baseline="-25000" dirty="0" smtClean="0"/>
              <a:t>T</a:t>
            </a:r>
            <a:r>
              <a:rPr lang="en-US" altLang="en-US" sz="2800" i="1" dirty="0" smtClean="0"/>
              <a:t> – E</a:t>
            </a:r>
            <a:r>
              <a:rPr lang="en-US" altLang="en-US" sz="2800" dirty="0" smtClean="0"/>
              <a:t>, 0]</a:t>
            </a:r>
          </a:p>
          <a:p>
            <a:pPr eaLnBrk="1" hangingPunct="1"/>
            <a:r>
              <a:rPr lang="en-US" altLang="en-US" sz="2800" dirty="0" smtClean="0"/>
              <a:t>If the put is in-the-money, it is worth </a:t>
            </a:r>
            <a:r>
              <a:rPr lang="en-US" altLang="en-US" sz="2800" i="1" dirty="0" smtClean="0"/>
              <a:t>E – S</a:t>
            </a:r>
            <a:r>
              <a:rPr lang="en-US" altLang="en-US" sz="2800" i="1" baseline="-25000" dirty="0" smtClean="0"/>
              <a:t>T</a:t>
            </a:r>
            <a:r>
              <a:rPr lang="en-US" altLang="en-US" sz="2800" dirty="0" smtClean="0"/>
              <a:t>.</a:t>
            </a:r>
          </a:p>
          <a:p>
            <a:pPr eaLnBrk="1" hangingPunct="1"/>
            <a:r>
              <a:rPr lang="en-US" altLang="en-US" sz="2800" dirty="0" smtClean="0"/>
              <a:t>If the put is out-of-the-money, it is worthless.</a:t>
            </a:r>
          </a:p>
          <a:p>
            <a:pPr algn="ctr" eaLnBrk="1" hangingPunct="1">
              <a:buFont typeface="Wingdings" pitchFamily="2" charset="2"/>
              <a:buNone/>
            </a:pPr>
            <a:r>
              <a:rPr lang="en-US" altLang="en-US" sz="2800" i="1" dirty="0" err="1" smtClean="0"/>
              <a:t>P</a:t>
            </a:r>
            <a:r>
              <a:rPr lang="en-US" altLang="en-US" sz="2800" i="1" baseline="-25000" dirty="0" err="1" smtClean="0"/>
              <a:t>aT</a:t>
            </a:r>
            <a:r>
              <a:rPr lang="en-US" altLang="en-US" sz="2800" dirty="0" smtClean="0"/>
              <a:t> = </a:t>
            </a:r>
            <a:r>
              <a:rPr lang="en-US" altLang="en-US" sz="2800" i="1" dirty="0" err="1" smtClean="0"/>
              <a:t>P</a:t>
            </a:r>
            <a:r>
              <a:rPr lang="en-US" altLang="en-US" sz="2800" i="1" baseline="-25000" dirty="0" err="1" smtClean="0"/>
              <a:t>eT</a:t>
            </a:r>
            <a:r>
              <a:rPr lang="en-US" altLang="en-US" sz="2800" baseline="-25000" dirty="0" smtClean="0"/>
              <a:t> </a:t>
            </a:r>
            <a:r>
              <a:rPr lang="en-US" altLang="en-US" sz="2800" dirty="0" smtClean="0"/>
              <a:t>= </a:t>
            </a:r>
            <a:r>
              <a:rPr lang="en-US" altLang="en-US" sz="2800" i="1" dirty="0" smtClean="0"/>
              <a:t>Max</a:t>
            </a:r>
            <a:r>
              <a:rPr lang="en-US" altLang="en-US" sz="2800" dirty="0" smtClean="0"/>
              <a:t>[</a:t>
            </a:r>
            <a:r>
              <a:rPr lang="en-US" altLang="en-US" sz="2800" i="1" dirty="0" smtClean="0"/>
              <a:t>E – S</a:t>
            </a:r>
            <a:r>
              <a:rPr lang="en-US" altLang="en-US" sz="2800" i="1" baseline="-25000" dirty="0" smtClean="0"/>
              <a:t>T</a:t>
            </a:r>
            <a:r>
              <a:rPr lang="en-US" altLang="en-US" sz="2800" dirty="0" smtClean="0"/>
              <a:t>, 0]</a:t>
            </a:r>
          </a:p>
          <a:p>
            <a:pPr algn="ctr" eaLnBrk="1" hangingPunct="1">
              <a:buFont typeface="Wingdings" pitchFamily="2" charset="2"/>
              <a:buNone/>
            </a:pPr>
            <a:endParaRPr lang="en-US" altLang="en-US" sz="2800" dirty="0" smtClean="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15</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4724400" y="6553200"/>
            <a:ext cx="40386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Grp="1" noChangeArrowheads="1"/>
          </p:cNvSpPr>
          <p:nvPr>
            <p:ph type="title"/>
          </p:nvPr>
        </p:nvSpPr>
        <p:spPr>
          <a:xfrm>
            <a:off x="457200" y="837406"/>
            <a:ext cx="8229600" cy="990600"/>
          </a:xfrm>
        </p:spPr>
        <p:txBody>
          <a:bodyPr>
            <a:normAutofit/>
          </a:bodyPr>
          <a:lstStyle/>
          <a:p>
            <a:pPr eaLnBrk="1" hangingPunct="1"/>
            <a:r>
              <a:rPr lang="en-US" altLang="en-US" sz="4400" dirty="0" smtClean="0"/>
              <a:t>Basic Call Option Profit Profiles</a:t>
            </a:r>
          </a:p>
        </p:txBody>
      </p:sp>
      <p:sp>
        <p:nvSpPr>
          <p:cNvPr id="20483" name="Line 8"/>
          <p:cNvSpPr>
            <a:spLocks noChangeShapeType="1"/>
          </p:cNvSpPr>
          <p:nvPr/>
        </p:nvSpPr>
        <p:spPr bwMode="auto">
          <a:xfrm flipV="1">
            <a:off x="3132138" y="4343400"/>
            <a:ext cx="508000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20484" name="Line 13"/>
          <p:cNvSpPr>
            <a:spLocks noChangeShapeType="1"/>
          </p:cNvSpPr>
          <p:nvPr/>
        </p:nvSpPr>
        <p:spPr bwMode="auto">
          <a:xfrm flipH="1" flipV="1">
            <a:off x="5334000" y="3962400"/>
            <a:ext cx="7938" cy="1136650"/>
          </a:xfrm>
          <a:prstGeom prst="line">
            <a:avLst/>
          </a:prstGeom>
          <a:noFill/>
          <a:ln w="19050">
            <a:solidFill>
              <a:schemeClr val="tx1"/>
            </a:solidFill>
            <a:prstDash val="dash"/>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20485" name="Text Box 14"/>
          <p:cNvSpPr txBox="1">
            <a:spLocks noChangeArrowheads="1"/>
          </p:cNvSpPr>
          <p:nvPr/>
        </p:nvSpPr>
        <p:spPr bwMode="auto">
          <a:xfrm>
            <a:off x="4953000" y="5011738"/>
            <a:ext cx="8382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400" i="1">
                <a:latin typeface="Times New Roman" pitchFamily="18" charset="0"/>
              </a:rPr>
              <a:t>E</a:t>
            </a:r>
          </a:p>
        </p:txBody>
      </p:sp>
      <p:sp>
        <p:nvSpPr>
          <p:cNvPr id="20486" name="Line 7"/>
          <p:cNvSpPr>
            <a:spLocks noChangeShapeType="1"/>
          </p:cNvSpPr>
          <p:nvPr/>
        </p:nvSpPr>
        <p:spPr bwMode="auto">
          <a:xfrm rot="5400000" flipH="1" flipV="1">
            <a:off x="5288757" y="2636043"/>
            <a:ext cx="2133600" cy="2043113"/>
          </a:xfrm>
          <a:prstGeom prst="line">
            <a:avLst/>
          </a:prstGeom>
          <a:noFill/>
          <a:ln w="38100">
            <a:solidFill>
              <a:srgbClr val="FF3300"/>
            </a:solidFill>
            <a:round/>
            <a:headEnd/>
            <a:tailEnd/>
          </a:ln>
          <a:extLst>
            <a:ext uri="{909E8E84-426E-40DD-AFC4-6F175D3DCCD1}">
              <a14:hiddenFill xmlns:a14="http://schemas.microsoft.com/office/drawing/2010/main">
                <a:noFill/>
              </a14:hiddenFill>
            </a:ext>
          </a:extLst>
        </p:spPr>
        <p:txBody>
          <a:bodyPr wrap="none" lIns="103236" tIns="51618" rIns="103236" bIns="51618" anchor="ctr"/>
          <a:lstStyle/>
          <a:p>
            <a:endParaRPr lang="en-US"/>
          </a:p>
        </p:txBody>
      </p:sp>
      <p:sp>
        <p:nvSpPr>
          <p:cNvPr id="20487" name="Line 20"/>
          <p:cNvSpPr>
            <a:spLocks noChangeShapeType="1"/>
          </p:cNvSpPr>
          <p:nvPr/>
        </p:nvSpPr>
        <p:spPr bwMode="auto">
          <a:xfrm>
            <a:off x="3048000" y="4724400"/>
            <a:ext cx="2274888" cy="0"/>
          </a:xfrm>
          <a:prstGeom prst="line">
            <a:avLst/>
          </a:prstGeom>
          <a:noFill/>
          <a:ln w="38100">
            <a:solidFill>
              <a:srgbClr val="FF3300"/>
            </a:solidFill>
            <a:round/>
            <a:headEnd/>
            <a:tailEnd/>
          </a:ln>
          <a:extLst>
            <a:ext uri="{909E8E84-426E-40DD-AFC4-6F175D3DCCD1}">
              <a14:hiddenFill xmlns:a14="http://schemas.microsoft.com/office/drawing/2010/main">
                <a:noFill/>
              </a14:hiddenFill>
            </a:ext>
          </a:extLst>
        </p:spPr>
        <p:txBody>
          <a:bodyPr wrap="none" lIns="103236" tIns="51618" rIns="103236" bIns="51618" anchor="ctr"/>
          <a:lstStyle/>
          <a:p>
            <a:endParaRPr lang="en-US"/>
          </a:p>
        </p:txBody>
      </p:sp>
      <p:sp>
        <p:nvSpPr>
          <p:cNvPr id="20488" name="Line 21"/>
          <p:cNvSpPr>
            <a:spLocks noChangeShapeType="1"/>
          </p:cNvSpPr>
          <p:nvPr/>
        </p:nvSpPr>
        <p:spPr bwMode="auto">
          <a:xfrm flipV="1">
            <a:off x="3132138" y="2022475"/>
            <a:ext cx="0" cy="4132263"/>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lIns="103236" tIns="51618" rIns="103236" bIns="51618"/>
          <a:lstStyle/>
          <a:p>
            <a:endParaRPr lang="en-US"/>
          </a:p>
        </p:txBody>
      </p:sp>
      <p:sp>
        <p:nvSpPr>
          <p:cNvPr id="20489" name="Text Box 25"/>
          <p:cNvSpPr txBox="1">
            <a:spLocks noChangeArrowheads="1"/>
          </p:cNvSpPr>
          <p:nvPr/>
        </p:nvSpPr>
        <p:spPr bwMode="auto">
          <a:xfrm>
            <a:off x="7848600" y="4283075"/>
            <a:ext cx="609600"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i="1">
                <a:solidFill>
                  <a:srgbClr val="644A1A"/>
                </a:solidFill>
                <a:latin typeface="Times New Roman" pitchFamily="18" charset="0"/>
              </a:rPr>
              <a:t>S</a:t>
            </a:r>
            <a:r>
              <a:rPr lang="en-US" altLang="en-US" sz="2400" i="1" baseline="-25000">
                <a:solidFill>
                  <a:srgbClr val="644A1A"/>
                </a:solidFill>
                <a:latin typeface="Times New Roman" pitchFamily="18" charset="0"/>
              </a:rPr>
              <a:t>T</a:t>
            </a:r>
          </a:p>
        </p:txBody>
      </p:sp>
      <p:sp>
        <p:nvSpPr>
          <p:cNvPr id="20490" name="Text Box 26"/>
          <p:cNvSpPr txBox="1">
            <a:spLocks noChangeArrowheads="1"/>
          </p:cNvSpPr>
          <p:nvPr/>
        </p:nvSpPr>
        <p:spPr bwMode="auto">
          <a:xfrm>
            <a:off x="2286000" y="1600200"/>
            <a:ext cx="1016000" cy="45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300">
                <a:latin typeface="Times New Roman" pitchFamily="18" charset="0"/>
              </a:rPr>
              <a:t>Profit</a:t>
            </a:r>
          </a:p>
        </p:txBody>
      </p:sp>
      <p:sp>
        <p:nvSpPr>
          <p:cNvPr id="20491" name="Text Box 27"/>
          <p:cNvSpPr txBox="1">
            <a:spLocks noChangeArrowheads="1"/>
          </p:cNvSpPr>
          <p:nvPr/>
        </p:nvSpPr>
        <p:spPr bwMode="auto">
          <a:xfrm>
            <a:off x="2286000" y="6096000"/>
            <a:ext cx="1016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300">
                <a:latin typeface="Times New Roman" pitchFamily="18" charset="0"/>
              </a:rPr>
              <a:t>Loss</a:t>
            </a:r>
          </a:p>
        </p:txBody>
      </p:sp>
      <p:sp>
        <p:nvSpPr>
          <p:cNvPr id="20492" name="Text Box 28"/>
          <p:cNvSpPr txBox="1">
            <a:spLocks noChangeArrowheads="1"/>
          </p:cNvSpPr>
          <p:nvPr/>
        </p:nvSpPr>
        <p:spPr bwMode="auto">
          <a:xfrm>
            <a:off x="2540000" y="4465638"/>
            <a:ext cx="7620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a:latin typeface="Times New Roman" pitchFamily="18" charset="0"/>
                <a:cs typeface="Times New Roman" pitchFamily="18" charset="0"/>
              </a:rPr>
              <a:t>–</a:t>
            </a:r>
            <a:r>
              <a:rPr lang="en-US" altLang="en-US" sz="2300" i="1">
                <a:latin typeface="Times New Roman" pitchFamily="18" charset="0"/>
                <a:cs typeface="Times New Roman" pitchFamily="18" charset="0"/>
              </a:rPr>
              <a:t>c</a:t>
            </a:r>
            <a:r>
              <a:rPr lang="en-US" altLang="en-US" sz="2300" baseline="-25000">
                <a:latin typeface="Times New Roman" pitchFamily="18" charset="0"/>
                <a:cs typeface="Times New Roman" pitchFamily="18" charset="0"/>
              </a:rPr>
              <a:t>0</a:t>
            </a:r>
          </a:p>
        </p:txBody>
      </p:sp>
      <p:sp>
        <p:nvSpPr>
          <p:cNvPr id="20493" name="Line 15"/>
          <p:cNvSpPr>
            <a:spLocks noChangeShapeType="1"/>
          </p:cNvSpPr>
          <p:nvPr/>
        </p:nvSpPr>
        <p:spPr bwMode="auto">
          <a:xfrm flipV="1">
            <a:off x="5715000" y="4343400"/>
            <a:ext cx="0" cy="404813"/>
          </a:xfrm>
          <a:prstGeom prst="line">
            <a:avLst/>
          </a:prstGeom>
          <a:noFill/>
          <a:ln w="19050">
            <a:solidFill>
              <a:schemeClr val="tx1"/>
            </a:solidFill>
            <a:prstDash val="dash"/>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20494" name="Text Box 29"/>
          <p:cNvSpPr txBox="1">
            <a:spLocks noChangeArrowheads="1"/>
          </p:cNvSpPr>
          <p:nvPr/>
        </p:nvSpPr>
        <p:spPr bwMode="auto">
          <a:xfrm>
            <a:off x="5334000" y="4659313"/>
            <a:ext cx="10160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i="1">
                <a:latin typeface="Times New Roman" pitchFamily="18" charset="0"/>
                <a:cs typeface="Times New Roman" pitchFamily="18" charset="0"/>
              </a:rPr>
              <a:t>E </a:t>
            </a:r>
            <a:r>
              <a:rPr lang="en-US" altLang="en-US" sz="2300">
                <a:latin typeface="Times New Roman" pitchFamily="18" charset="0"/>
                <a:cs typeface="Times New Roman" pitchFamily="18" charset="0"/>
              </a:rPr>
              <a:t>+ </a:t>
            </a:r>
            <a:r>
              <a:rPr lang="en-US" altLang="en-US" sz="2300" i="1">
                <a:latin typeface="Times New Roman" pitchFamily="18" charset="0"/>
                <a:cs typeface="Times New Roman" pitchFamily="18" charset="0"/>
              </a:rPr>
              <a:t>c</a:t>
            </a:r>
            <a:r>
              <a:rPr lang="en-US" altLang="en-US" sz="2300" baseline="-25000">
                <a:latin typeface="Times New Roman" pitchFamily="18" charset="0"/>
                <a:cs typeface="Times New Roman" pitchFamily="18" charset="0"/>
              </a:rPr>
              <a:t>0</a:t>
            </a:r>
          </a:p>
        </p:txBody>
      </p:sp>
      <p:sp>
        <p:nvSpPr>
          <p:cNvPr id="20495" name="Text Box 36"/>
          <p:cNvSpPr txBox="1">
            <a:spLocks noChangeArrowheads="1"/>
          </p:cNvSpPr>
          <p:nvPr/>
        </p:nvSpPr>
        <p:spPr bwMode="auto">
          <a:xfrm rot="-2667560">
            <a:off x="7245350" y="1614488"/>
            <a:ext cx="1778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a:solidFill>
                  <a:srgbClr val="FF0000"/>
                </a:solidFill>
                <a:latin typeface="Times New Roman" pitchFamily="18" charset="0"/>
              </a:rPr>
              <a:t>Long 1 call</a:t>
            </a:r>
          </a:p>
        </p:txBody>
      </p:sp>
      <p:sp>
        <p:nvSpPr>
          <p:cNvPr id="20496" name="Rectangle 39"/>
          <p:cNvSpPr>
            <a:spLocks noChangeArrowheads="1"/>
          </p:cNvSpPr>
          <p:nvPr/>
        </p:nvSpPr>
        <p:spPr bwMode="auto">
          <a:xfrm>
            <a:off x="152400" y="2057400"/>
            <a:ext cx="2413000" cy="362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buClr>
                <a:schemeClr val="accent1"/>
              </a:buClr>
              <a:buSzPct val="65000"/>
              <a:buFont typeface="Wingdings" pitchFamily="2" charset="2"/>
              <a:buNone/>
            </a:pPr>
            <a:r>
              <a:rPr lang="en-US" altLang="en-US" sz="2200">
                <a:latin typeface="Palatino Linotype" pitchFamily="18" charset="0"/>
              </a:rPr>
              <a:t>If the call is in-the-money, it is worth </a:t>
            </a:r>
            <a:r>
              <a:rPr lang="en-US" altLang="en-US" sz="2200" i="1">
                <a:latin typeface="Palatino Linotype" pitchFamily="18" charset="0"/>
              </a:rPr>
              <a:t>S</a:t>
            </a:r>
            <a:r>
              <a:rPr lang="en-US" altLang="en-US" sz="2200" i="1" baseline="-25000">
                <a:latin typeface="Palatino Linotype" pitchFamily="18" charset="0"/>
              </a:rPr>
              <a:t>T</a:t>
            </a:r>
            <a:r>
              <a:rPr lang="en-US" altLang="en-US" sz="2200" i="1">
                <a:latin typeface="Palatino Linotype" pitchFamily="18" charset="0"/>
              </a:rPr>
              <a:t> – E</a:t>
            </a:r>
            <a:r>
              <a:rPr lang="en-US" altLang="en-US" sz="2200">
                <a:latin typeface="Palatino Linotype" pitchFamily="18" charset="0"/>
              </a:rPr>
              <a:t>. </a:t>
            </a:r>
          </a:p>
          <a:p>
            <a:pPr>
              <a:spcBef>
                <a:spcPct val="50000"/>
              </a:spcBef>
              <a:buClr>
                <a:schemeClr val="accent1"/>
              </a:buClr>
              <a:buSzPct val="65000"/>
              <a:buFont typeface="Wingdings" pitchFamily="2" charset="2"/>
              <a:buNone/>
            </a:pPr>
            <a:r>
              <a:rPr lang="en-US" altLang="en-US" sz="2200">
                <a:latin typeface="Palatino Linotype" pitchFamily="18" charset="0"/>
              </a:rPr>
              <a:t>If the call is out-of-the-money, it is worthless, and the buyer of the call loses his entire investment of </a:t>
            </a:r>
            <a:r>
              <a:rPr lang="en-US" altLang="en-US" sz="2200" i="1">
                <a:latin typeface="Palatino Linotype" pitchFamily="18" charset="0"/>
              </a:rPr>
              <a:t>c</a:t>
            </a:r>
            <a:r>
              <a:rPr lang="en-US" altLang="en-US" sz="2200" baseline="-25000">
                <a:latin typeface="Palatino Linotype" pitchFamily="18" charset="0"/>
              </a:rPr>
              <a:t>0</a:t>
            </a:r>
            <a:r>
              <a:rPr lang="en-US" altLang="en-US" sz="2200">
                <a:latin typeface="Palatino Linotype" pitchFamily="18" charset="0"/>
              </a:rPr>
              <a:t>.</a:t>
            </a:r>
          </a:p>
        </p:txBody>
      </p:sp>
      <p:grpSp>
        <p:nvGrpSpPr>
          <p:cNvPr id="20497" name="Group 40"/>
          <p:cNvGrpSpPr>
            <a:grpSpLocks/>
          </p:cNvGrpSpPr>
          <p:nvPr/>
        </p:nvGrpSpPr>
        <p:grpSpPr bwMode="auto">
          <a:xfrm>
            <a:off x="5334000" y="5837237"/>
            <a:ext cx="2286000" cy="792163"/>
            <a:chOff x="3168" y="2880"/>
            <a:chExt cx="1296" cy="432"/>
          </a:xfrm>
        </p:grpSpPr>
        <p:sp>
          <p:nvSpPr>
            <p:cNvPr id="20506" name="Text Box 41"/>
            <p:cNvSpPr txBox="1">
              <a:spLocks noChangeArrowheads="1"/>
            </p:cNvSpPr>
            <p:nvPr/>
          </p:nvSpPr>
          <p:spPr bwMode="auto">
            <a:xfrm>
              <a:off x="3211" y="2971"/>
              <a:ext cx="1152"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a:solidFill>
                    <a:schemeClr val="bg2"/>
                  </a:solidFill>
                  <a:latin typeface="Times New Roman" pitchFamily="18" charset="0"/>
                </a:rPr>
                <a:t>In-the-money</a:t>
              </a:r>
            </a:p>
          </p:txBody>
        </p:sp>
        <p:sp>
          <p:nvSpPr>
            <p:cNvPr id="20507" name="AutoShape 42"/>
            <p:cNvSpPr>
              <a:spLocks noChangeArrowheads="1"/>
            </p:cNvSpPr>
            <p:nvPr/>
          </p:nvSpPr>
          <p:spPr bwMode="auto">
            <a:xfrm>
              <a:off x="3168" y="2880"/>
              <a:ext cx="1296" cy="432"/>
            </a:xfrm>
            <a:prstGeom prst="rightArrow">
              <a:avLst>
                <a:gd name="adj1" fmla="val 50000"/>
                <a:gd name="adj2" fmla="val 750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20498" name="Group 43"/>
          <p:cNvGrpSpPr>
            <a:grpSpLocks/>
          </p:cNvGrpSpPr>
          <p:nvPr/>
        </p:nvGrpSpPr>
        <p:grpSpPr bwMode="auto">
          <a:xfrm>
            <a:off x="3048000" y="5837237"/>
            <a:ext cx="2370138" cy="792163"/>
            <a:chOff x="1776" y="2880"/>
            <a:chExt cx="1344" cy="432"/>
          </a:xfrm>
        </p:grpSpPr>
        <p:sp>
          <p:nvSpPr>
            <p:cNvPr id="20504" name="Text Box 44"/>
            <p:cNvSpPr txBox="1">
              <a:spLocks noChangeArrowheads="1"/>
            </p:cNvSpPr>
            <p:nvPr/>
          </p:nvSpPr>
          <p:spPr bwMode="auto">
            <a:xfrm>
              <a:off x="1776" y="2971"/>
              <a:ext cx="1344" cy="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200">
                  <a:solidFill>
                    <a:schemeClr val="bg2"/>
                  </a:solidFill>
                  <a:latin typeface="Times New Roman" pitchFamily="18" charset="0"/>
                </a:rPr>
                <a:t>Out-of-the-money</a:t>
              </a:r>
            </a:p>
          </p:txBody>
        </p:sp>
        <p:sp>
          <p:nvSpPr>
            <p:cNvPr id="20505" name="AutoShape 45"/>
            <p:cNvSpPr>
              <a:spLocks noChangeArrowheads="1"/>
            </p:cNvSpPr>
            <p:nvPr/>
          </p:nvSpPr>
          <p:spPr bwMode="auto">
            <a:xfrm>
              <a:off x="1848" y="2880"/>
              <a:ext cx="1224" cy="432"/>
            </a:xfrm>
            <a:prstGeom prst="leftArrow">
              <a:avLst>
                <a:gd name="adj1" fmla="val 50000"/>
                <a:gd name="adj2" fmla="val 70833"/>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20500" name="Group 19"/>
          <p:cNvGrpSpPr>
            <a:grpSpLocks/>
          </p:cNvGrpSpPr>
          <p:nvPr/>
        </p:nvGrpSpPr>
        <p:grpSpPr bwMode="auto">
          <a:xfrm flipV="1">
            <a:off x="3124200" y="3960813"/>
            <a:ext cx="4248150" cy="2135187"/>
            <a:chOff x="1702" y="1459"/>
            <a:chExt cx="2523" cy="1165"/>
          </a:xfrm>
        </p:grpSpPr>
        <p:sp>
          <p:nvSpPr>
            <p:cNvPr id="20502" name="Line 20"/>
            <p:cNvSpPr>
              <a:spLocks noChangeShapeType="1"/>
            </p:cNvSpPr>
            <p:nvPr/>
          </p:nvSpPr>
          <p:spPr bwMode="auto">
            <a:xfrm>
              <a:off x="1702" y="2624"/>
              <a:ext cx="1312" cy="0"/>
            </a:xfrm>
            <a:prstGeom prst="line">
              <a:avLst/>
            </a:prstGeom>
            <a:noFill/>
            <a:ln w="38100">
              <a:solidFill>
                <a:srgbClr val="0070C0"/>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0503" name="Line 21"/>
            <p:cNvSpPr>
              <a:spLocks noChangeShapeType="1"/>
            </p:cNvSpPr>
            <p:nvPr/>
          </p:nvSpPr>
          <p:spPr bwMode="auto">
            <a:xfrm rot="5400000" flipH="1" flipV="1">
              <a:off x="3037" y="1437"/>
              <a:ext cx="1165" cy="1210"/>
            </a:xfrm>
            <a:prstGeom prst="line">
              <a:avLst/>
            </a:prstGeom>
            <a:noFill/>
            <a:ln w="38100">
              <a:solidFill>
                <a:srgbClr val="0070C0"/>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grpSp>
      <p:sp>
        <p:nvSpPr>
          <p:cNvPr id="20501" name="Text Box 18"/>
          <p:cNvSpPr txBox="1">
            <a:spLocks noChangeArrowheads="1"/>
          </p:cNvSpPr>
          <p:nvPr/>
        </p:nvSpPr>
        <p:spPr bwMode="auto">
          <a:xfrm rot="2905542">
            <a:off x="5755769" y="4767621"/>
            <a:ext cx="1849866" cy="51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700" dirty="0">
                <a:solidFill>
                  <a:srgbClr val="0070C0"/>
                </a:solidFill>
                <a:latin typeface="Times New Roman" pitchFamily="18" charset="0"/>
              </a:rPr>
              <a:t>Short 1 call</a:t>
            </a:r>
          </a:p>
        </p:txBody>
      </p:sp>
      <p:sp>
        <p:nvSpPr>
          <p:cNvPr id="30"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16</a:t>
            </a:fld>
            <a:endParaRPr lang="en-US" altLang="en-US" sz="1000" dirty="0">
              <a:cs typeface="Arial" charset="0"/>
            </a:endParaRPr>
          </a:p>
        </p:txBody>
      </p:sp>
      <p:sp>
        <p:nvSpPr>
          <p:cNvPr id="31" name="Rectangle 20"/>
          <p:cNvSpPr>
            <a:spLocks noGrp="1" noChangeArrowheads="1"/>
          </p:cNvSpPr>
          <p:nvPr>
            <p:ph type="ftr" sz="quarter" idx="4294967295"/>
          </p:nvPr>
        </p:nvSpPr>
        <p:spPr bwMode="auto">
          <a:xfrm>
            <a:off x="4572000" y="6553200"/>
            <a:ext cx="41910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2" name="TextBox 1"/>
          <p:cNvSpPr txBox="1"/>
          <p:nvPr/>
        </p:nvSpPr>
        <p:spPr>
          <a:xfrm>
            <a:off x="3386138" y="6065695"/>
            <a:ext cx="2074325" cy="369332"/>
          </a:xfrm>
          <a:prstGeom prst="rect">
            <a:avLst/>
          </a:prstGeom>
          <a:noFill/>
        </p:spPr>
        <p:txBody>
          <a:bodyPr wrap="square" rtlCol="0">
            <a:spAutoFit/>
          </a:bodyPr>
          <a:lstStyle/>
          <a:p>
            <a:r>
              <a:rPr lang="en-US" dirty="0" smtClean="0"/>
              <a:t>Out-of-the-money</a:t>
            </a:r>
            <a:endParaRPr lang="en-US" dirty="0"/>
          </a:p>
        </p:txBody>
      </p:sp>
      <p:sp>
        <p:nvSpPr>
          <p:cNvPr id="32" name="TextBox 31"/>
          <p:cNvSpPr txBox="1"/>
          <p:nvPr/>
        </p:nvSpPr>
        <p:spPr>
          <a:xfrm>
            <a:off x="5367522" y="6052908"/>
            <a:ext cx="2074325" cy="369332"/>
          </a:xfrm>
          <a:prstGeom prst="rect">
            <a:avLst/>
          </a:prstGeom>
          <a:noFill/>
        </p:spPr>
        <p:txBody>
          <a:bodyPr wrap="square" rtlCol="0">
            <a:spAutoFit/>
          </a:bodyPr>
          <a:lstStyle/>
          <a:p>
            <a:r>
              <a:rPr lang="en-US" dirty="0"/>
              <a:t>I</a:t>
            </a:r>
            <a:r>
              <a:rPr lang="en-US" dirty="0" smtClean="0"/>
              <a:t>n-the-money</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457200" y="838200"/>
            <a:ext cx="8229600" cy="1066800"/>
          </a:xfrm>
        </p:spPr>
        <p:txBody>
          <a:bodyPr>
            <a:normAutofit/>
          </a:bodyPr>
          <a:lstStyle/>
          <a:p>
            <a:pPr eaLnBrk="1" hangingPunct="1"/>
            <a:r>
              <a:rPr lang="en-US" altLang="en-US" sz="4400" dirty="0" smtClean="0"/>
              <a:t>Basic Put Option Profit Profiles</a:t>
            </a:r>
          </a:p>
        </p:txBody>
      </p:sp>
      <p:sp>
        <p:nvSpPr>
          <p:cNvPr id="21507" name="Line 3"/>
          <p:cNvSpPr>
            <a:spLocks noChangeShapeType="1"/>
          </p:cNvSpPr>
          <p:nvPr/>
        </p:nvSpPr>
        <p:spPr bwMode="auto">
          <a:xfrm flipV="1">
            <a:off x="3302000" y="4471988"/>
            <a:ext cx="4927600" cy="127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p>
        </p:txBody>
      </p:sp>
      <p:grpSp>
        <p:nvGrpSpPr>
          <p:cNvPr id="21508" name="Group 4"/>
          <p:cNvGrpSpPr>
            <a:grpSpLocks/>
          </p:cNvGrpSpPr>
          <p:nvPr/>
        </p:nvGrpSpPr>
        <p:grpSpPr bwMode="auto">
          <a:xfrm>
            <a:off x="4953000" y="4471988"/>
            <a:ext cx="838200" cy="1619250"/>
            <a:chOff x="2808" y="2393"/>
            <a:chExt cx="475" cy="933"/>
          </a:xfrm>
        </p:grpSpPr>
        <p:sp>
          <p:nvSpPr>
            <p:cNvPr id="21535" name="Line 5"/>
            <p:cNvSpPr>
              <a:spLocks noChangeShapeType="1"/>
            </p:cNvSpPr>
            <p:nvPr/>
          </p:nvSpPr>
          <p:spPr bwMode="auto">
            <a:xfrm flipH="1" flipV="1">
              <a:off x="3056" y="2393"/>
              <a:ext cx="11" cy="665"/>
            </a:xfrm>
            <a:prstGeom prst="line">
              <a:avLst/>
            </a:prstGeom>
            <a:noFill/>
            <a:ln w="19050">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21536" name="Text Box 6"/>
            <p:cNvSpPr txBox="1">
              <a:spLocks noChangeArrowheads="1"/>
            </p:cNvSpPr>
            <p:nvPr/>
          </p:nvSpPr>
          <p:spPr bwMode="auto">
            <a:xfrm>
              <a:off x="2808" y="3058"/>
              <a:ext cx="475" cy="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984" tIns="40492" rIns="80984" bIns="40492">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400" i="1">
                  <a:latin typeface="Times New Roman" pitchFamily="18" charset="0"/>
                </a:rPr>
                <a:t>E</a:t>
              </a:r>
            </a:p>
          </p:txBody>
        </p:sp>
      </p:grpSp>
      <p:sp>
        <p:nvSpPr>
          <p:cNvPr id="21509" name="Text Box 8"/>
          <p:cNvSpPr txBox="1">
            <a:spLocks noChangeArrowheads="1"/>
          </p:cNvSpPr>
          <p:nvPr/>
        </p:nvSpPr>
        <p:spPr bwMode="auto">
          <a:xfrm>
            <a:off x="7848600" y="4457700"/>
            <a:ext cx="609600"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i="1">
                <a:solidFill>
                  <a:srgbClr val="644A1A"/>
                </a:solidFill>
                <a:latin typeface="Times New Roman" pitchFamily="18" charset="0"/>
              </a:rPr>
              <a:t>S</a:t>
            </a:r>
            <a:r>
              <a:rPr lang="en-US" altLang="en-US" sz="2400" i="1" baseline="-25000">
                <a:solidFill>
                  <a:srgbClr val="644A1A"/>
                </a:solidFill>
                <a:latin typeface="Times New Roman" pitchFamily="18" charset="0"/>
              </a:rPr>
              <a:t>T</a:t>
            </a:r>
          </a:p>
        </p:txBody>
      </p:sp>
      <p:sp>
        <p:nvSpPr>
          <p:cNvPr id="21510" name="Text Box 9"/>
          <p:cNvSpPr txBox="1">
            <a:spLocks noChangeArrowheads="1"/>
          </p:cNvSpPr>
          <p:nvPr/>
        </p:nvSpPr>
        <p:spPr bwMode="auto">
          <a:xfrm>
            <a:off x="2438400" y="1600200"/>
            <a:ext cx="1016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300">
                <a:latin typeface="Times New Roman" pitchFamily="18" charset="0"/>
              </a:rPr>
              <a:t>Profit</a:t>
            </a:r>
          </a:p>
        </p:txBody>
      </p:sp>
      <p:sp>
        <p:nvSpPr>
          <p:cNvPr id="21511" name="Text Box 10"/>
          <p:cNvSpPr txBox="1">
            <a:spLocks noChangeArrowheads="1"/>
          </p:cNvSpPr>
          <p:nvPr/>
        </p:nvSpPr>
        <p:spPr bwMode="auto">
          <a:xfrm>
            <a:off x="2438400" y="6096000"/>
            <a:ext cx="1016000" cy="45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300">
                <a:latin typeface="Times New Roman" pitchFamily="18" charset="0"/>
              </a:rPr>
              <a:t>Loss</a:t>
            </a:r>
          </a:p>
        </p:txBody>
      </p:sp>
      <p:sp>
        <p:nvSpPr>
          <p:cNvPr id="21512" name="Text Box 11"/>
          <p:cNvSpPr txBox="1">
            <a:spLocks noChangeArrowheads="1"/>
          </p:cNvSpPr>
          <p:nvPr/>
        </p:nvSpPr>
        <p:spPr bwMode="auto">
          <a:xfrm>
            <a:off x="2455863" y="4572000"/>
            <a:ext cx="762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300" i="1">
                <a:latin typeface="Times New Roman" pitchFamily="18" charset="0"/>
                <a:cs typeface="Times New Roman" pitchFamily="18" charset="0"/>
              </a:rPr>
              <a:t>– p</a:t>
            </a:r>
            <a:r>
              <a:rPr lang="en-US" altLang="en-US" sz="2300" baseline="-25000">
                <a:latin typeface="Times New Roman" pitchFamily="18" charset="0"/>
                <a:cs typeface="Times New Roman" pitchFamily="18" charset="0"/>
              </a:rPr>
              <a:t>0</a:t>
            </a:r>
          </a:p>
        </p:txBody>
      </p:sp>
      <p:grpSp>
        <p:nvGrpSpPr>
          <p:cNvPr id="21513" name="Group 23"/>
          <p:cNvGrpSpPr>
            <a:grpSpLocks/>
          </p:cNvGrpSpPr>
          <p:nvPr/>
        </p:nvGrpSpPr>
        <p:grpSpPr bwMode="auto">
          <a:xfrm>
            <a:off x="4572000" y="4484688"/>
            <a:ext cx="1016000" cy="984250"/>
            <a:chOff x="2592" y="2448"/>
            <a:chExt cx="576" cy="538"/>
          </a:xfrm>
        </p:grpSpPr>
        <p:sp>
          <p:nvSpPr>
            <p:cNvPr id="21533" name="Line 13"/>
            <p:cNvSpPr>
              <a:spLocks noChangeShapeType="1"/>
            </p:cNvSpPr>
            <p:nvPr/>
          </p:nvSpPr>
          <p:spPr bwMode="auto">
            <a:xfrm flipV="1">
              <a:off x="2880" y="2448"/>
              <a:ext cx="0" cy="320"/>
            </a:xfrm>
            <a:prstGeom prst="line">
              <a:avLst/>
            </a:prstGeom>
            <a:noFill/>
            <a:ln w="19050">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21534" name="Text Box 14"/>
            <p:cNvSpPr txBox="1">
              <a:spLocks noChangeArrowheads="1"/>
            </p:cNvSpPr>
            <p:nvPr/>
          </p:nvSpPr>
          <p:spPr bwMode="auto">
            <a:xfrm>
              <a:off x="2592" y="2736"/>
              <a:ext cx="57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i="1">
                  <a:latin typeface="Times New Roman" pitchFamily="18" charset="0"/>
                  <a:cs typeface="Times New Roman" pitchFamily="18" charset="0"/>
                </a:rPr>
                <a:t>E </a:t>
              </a:r>
              <a:r>
                <a:rPr lang="en-US" altLang="en-US" sz="2300">
                  <a:latin typeface="Times New Roman" pitchFamily="18" charset="0"/>
                  <a:cs typeface="Times New Roman" pitchFamily="18" charset="0"/>
                </a:rPr>
                <a:t>– </a:t>
              </a:r>
              <a:r>
                <a:rPr lang="en-US" altLang="en-US" sz="2300" i="1">
                  <a:latin typeface="Times New Roman" pitchFamily="18" charset="0"/>
                  <a:cs typeface="Times New Roman" pitchFamily="18" charset="0"/>
                </a:rPr>
                <a:t>p</a:t>
              </a:r>
              <a:r>
                <a:rPr lang="en-US" altLang="en-US" sz="2300" baseline="-25000">
                  <a:latin typeface="Times New Roman" pitchFamily="18" charset="0"/>
                  <a:cs typeface="Times New Roman" pitchFamily="18" charset="0"/>
                </a:rPr>
                <a:t>0</a:t>
              </a:r>
            </a:p>
          </p:txBody>
        </p:sp>
      </p:grpSp>
      <p:sp>
        <p:nvSpPr>
          <p:cNvPr id="21514" name="Text Box 16"/>
          <p:cNvSpPr txBox="1">
            <a:spLocks noChangeArrowheads="1"/>
          </p:cNvSpPr>
          <p:nvPr/>
        </p:nvSpPr>
        <p:spPr bwMode="auto">
          <a:xfrm>
            <a:off x="6858000" y="4724400"/>
            <a:ext cx="2286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700">
                <a:solidFill>
                  <a:srgbClr val="FF0000"/>
                </a:solidFill>
                <a:latin typeface="Times New Roman" pitchFamily="18" charset="0"/>
              </a:rPr>
              <a:t>Long 1 put</a:t>
            </a:r>
          </a:p>
        </p:txBody>
      </p:sp>
      <p:grpSp>
        <p:nvGrpSpPr>
          <p:cNvPr id="21515" name="Group 17"/>
          <p:cNvGrpSpPr>
            <a:grpSpLocks/>
          </p:cNvGrpSpPr>
          <p:nvPr/>
        </p:nvGrpSpPr>
        <p:grpSpPr bwMode="auto">
          <a:xfrm rot="10800000" flipV="1">
            <a:off x="3276600" y="2701925"/>
            <a:ext cx="4267200" cy="2133600"/>
            <a:chOff x="1858" y="1475"/>
            <a:chExt cx="2419" cy="1165"/>
          </a:xfrm>
        </p:grpSpPr>
        <p:sp>
          <p:nvSpPr>
            <p:cNvPr id="21531" name="Line 18"/>
            <p:cNvSpPr>
              <a:spLocks noChangeShapeType="1"/>
            </p:cNvSpPr>
            <p:nvPr/>
          </p:nvSpPr>
          <p:spPr bwMode="auto">
            <a:xfrm>
              <a:off x="1858" y="2640"/>
              <a:ext cx="1209" cy="0"/>
            </a:xfrm>
            <a:prstGeom prst="line">
              <a:avLst/>
            </a:prstGeom>
            <a:noFill/>
            <a:ln w="38100">
              <a:solidFill>
                <a:srgbClr val="FF3300"/>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532" name="Line 19"/>
            <p:cNvSpPr>
              <a:spLocks noChangeShapeType="1"/>
            </p:cNvSpPr>
            <p:nvPr/>
          </p:nvSpPr>
          <p:spPr bwMode="auto">
            <a:xfrm rot="5400000" flipH="1" flipV="1">
              <a:off x="3089" y="1453"/>
              <a:ext cx="1165" cy="1210"/>
            </a:xfrm>
            <a:prstGeom prst="line">
              <a:avLst/>
            </a:prstGeom>
            <a:noFill/>
            <a:ln w="38100">
              <a:solidFill>
                <a:srgbClr val="FF3300"/>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grpSp>
      <p:sp>
        <p:nvSpPr>
          <p:cNvPr id="21516" name="Line 20"/>
          <p:cNvSpPr>
            <a:spLocks noChangeShapeType="1"/>
          </p:cNvSpPr>
          <p:nvPr/>
        </p:nvSpPr>
        <p:spPr bwMode="auto">
          <a:xfrm flipH="1">
            <a:off x="3302000" y="4835525"/>
            <a:ext cx="2116138" cy="0"/>
          </a:xfrm>
          <a:prstGeom prst="line">
            <a:avLst/>
          </a:prstGeom>
          <a:noFill/>
          <a:ln w="12700">
            <a:solidFill>
              <a:schemeClr val="tx1"/>
            </a:solidFill>
            <a:prstDash val="dash"/>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21517" name="Rectangle 22"/>
          <p:cNvSpPr>
            <a:spLocks noChangeArrowheads="1"/>
          </p:cNvSpPr>
          <p:nvPr/>
        </p:nvSpPr>
        <p:spPr bwMode="auto">
          <a:xfrm>
            <a:off x="2324100" y="2462213"/>
            <a:ext cx="9286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i="1">
                <a:latin typeface="Times New Roman" pitchFamily="18" charset="0"/>
                <a:cs typeface="Times New Roman" pitchFamily="18" charset="0"/>
              </a:rPr>
              <a:t>E </a:t>
            </a:r>
            <a:r>
              <a:rPr lang="en-US" altLang="en-US" sz="2300">
                <a:latin typeface="Times New Roman" pitchFamily="18" charset="0"/>
                <a:cs typeface="Times New Roman" pitchFamily="18" charset="0"/>
              </a:rPr>
              <a:t>– </a:t>
            </a:r>
            <a:r>
              <a:rPr lang="en-US" altLang="en-US" sz="2300" i="1">
                <a:latin typeface="Times New Roman" pitchFamily="18" charset="0"/>
                <a:cs typeface="Times New Roman" pitchFamily="18" charset="0"/>
              </a:rPr>
              <a:t>p</a:t>
            </a:r>
            <a:r>
              <a:rPr lang="en-US" altLang="en-US" sz="2300" baseline="-25000">
                <a:latin typeface="Times New Roman" pitchFamily="18" charset="0"/>
                <a:cs typeface="Times New Roman" pitchFamily="18" charset="0"/>
              </a:rPr>
              <a:t>0</a:t>
            </a:r>
          </a:p>
        </p:txBody>
      </p:sp>
      <p:sp>
        <p:nvSpPr>
          <p:cNvPr id="21518" name="Rectangle 24"/>
          <p:cNvSpPr>
            <a:spLocks noChangeArrowheads="1"/>
          </p:cNvSpPr>
          <p:nvPr/>
        </p:nvSpPr>
        <p:spPr bwMode="auto">
          <a:xfrm>
            <a:off x="152400" y="2057400"/>
            <a:ext cx="2278063" cy="4113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buClr>
                <a:schemeClr val="accent1"/>
              </a:buClr>
              <a:buSzPct val="65000"/>
              <a:buFont typeface="Wingdings" pitchFamily="2" charset="2"/>
              <a:buNone/>
            </a:pPr>
            <a:r>
              <a:rPr lang="en-US" altLang="en-US" sz="2100">
                <a:latin typeface="Palatino Linotype" pitchFamily="18" charset="0"/>
              </a:rPr>
              <a:t>If the put is in-the-money, it is worth </a:t>
            </a:r>
            <a:r>
              <a:rPr lang="en-US" altLang="en-US" sz="2100" i="1">
                <a:latin typeface="Palatino Linotype" pitchFamily="18" charset="0"/>
              </a:rPr>
              <a:t>E</a:t>
            </a:r>
            <a:r>
              <a:rPr lang="en-US" altLang="en-US" sz="2100">
                <a:latin typeface="Palatino Linotype" pitchFamily="18" charset="0"/>
              </a:rPr>
              <a:t> </a:t>
            </a:r>
            <a:r>
              <a:rPr lang="en-US" altLang="en-US" sz="2100" i="1">
                <a:latin typeface="Palatino Linotype" pitchFamily="18" charset="0"/>
              </a:rPr>
              <a:t>– S</a:t>
            </a:r>
            <a:r>
              <a:rPr lang="en-US" altLang="en-US" sz="2100" i="1" baseline="-25000">
                <a:latin typeface="Palatino Linotype" pitchFamily="18" charset="0"/>
              </a:rPr>
              <a:t>T</a:t>
            </a:r>
            <a:r>
              <a:rPr lang="en-US" altLang="en-US" sz="2100">
                <a:latin typeface="Palatino Linotype" pitchFamily="18" charset="0"/>
              </a:rPr>
              <a:t>. The maximum gain is </a:t>
            </a:r>
            <a:r>
              <a:rPr lang="en-US" altLang="en-US" sz="2100" i="1">
                <a:latin typeface="Palatino Linotype" pitchFamily="18" charset="0"/>
                <a:cs typeface="Times New Roman" pitchFamily="18" charset="0"/>
              </a:rPr>
              <a:t>E </a:t>
            </a:r>
            <a:r>
              <a:rPr lang="en-US" altLang="en-US" sz="2100">
                <a:latin typeface="Palatino Linotype" pitchFamily="18" charset="0"/>
                <a:cs typeface="Times New Roman" pitchFamily="18" charset="0"/>
              </a:rPr>
              <a:t>– </a:t>
            </a:r>
            <a:r>
              <a:rPr lang="en-US" altLang="en-US" sz="2100" i="1">
                <a:latin typeface="Palatino Linotype" pitchFamily="18" charset="0"/>
                <a:cs typeface="Times New Roman" pitchFamily="18" charset="0"/>
              </a:rPr>
              <a:t>p</a:t>
            </a:r>
            <a:r>
              <a:rPr lang="en-US" altLang="en-US" sz="2100" baseline="-25000">
                <a:latin typeface="Palatino Linotype" pitchFamily="18" charset="0"/>
                <a:cs typeface="Times New Roman" pitchFamily="18" charset="0"/>
              </a:rPr>
              <a:t>0</a:t>
            </a:r>
            <a:r>
              <a:rPr lang="en-US" altLang="en-US" sz="2100">
                <a:latin typeface="Palatino Linotype" pitchFamily="18" charset="0"/>
                <a:cs typeface="Times New Roman" pitchFamily="18" charset="0"/>
              </a:rPr>
              <a:t>.</a:t>
            </a:r>
          </a:p>
          <a:p>
            <a:pPr>
              <a:spcBef>
                <a:spcPct val="50000"/>
              </a:spcBef>
              <a:buClr>
                <a:schemeClr val="accent1"/>
              </a:buClr>
              <a:buSzPct val="65000"/>
              <a:buFont typeface="Wingdings" pitchFamily="2" charset="2"/>
              <a:buNone/>
            </a:pPr>
            <a:r>
              <a:rPr lang="en-US" altLang="en-US" sz="2100">
                <a:latin typeface="Palatino Linotype" pitchFamily="18" charset="0"/>
              </a:rPr>
              <a:t>If the put is out-of-the-money, it is worthless, and the buyer of the put loses his entire investment of </a:t>
            </a:r>
            <a:r>
              <a:rPr lang="en-US" altLang="en-US" sz="2100" i="1">
                <a:latin typeface="Palatino Linotype" pitchFamily="18" charset="0"/>
              </a:rPr>
              <a:t>p</a:t>
            </a:r>
            <a:r>
              <a:rPr lang="en-US" altLang="en-US" sz="2100" baseline="-25000">
                <a:latin typeface="Palatino Linotype" pitchFamily="18" charset="0"/>
              </a:rPr>
              <a:t>0</a:t>
            </a:r>
            <a:r>
              <a:rPr lang="en-US" altLang="en-US" sz="2100">
                <a:latin typeface="Palatino Linotype" pitchFamily="18" charset="0"/>
              </a:rPr>
              <a:t>.</a:t>
            </a:r>
          </a:p>
        </p:txBody>
      </p:sp>
      <p:sp>
        <p:nvSpPr>
          <p:cNvPr id="21519" name="Line 25"/>
          <p:cNvSpPr>
            <a:spLocks noChangeShapeType="1"/>
          </p:cNvSpPr>
          <p:nvPr/>
        </p:nvSpPr>
        <p:spPr bwMode="auto">
          <a:xfrm flipV="1">
            <a:off x="3302000" y="2022475"/>
            <a:ext cx="0" cy="4132263"/>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lIns="103236" tIns="51618" rIns="103236" bIns="51618"/>
          <a:lstStyle/>
          <a:p>
            <a:endParaRPr lang="en-US"/>
          </a:p>
        </p:txBody>
      </p:sp>
      <p:grpSp>
        <p:nvGrpSpPr>
          <p:cNvPr id="21520" name="Group 26"/>
          <p:cNvGrpSpPr>
            <a:grpSpLocks/>
          </p:cNvGrpSpPr>
          <p:nvPr/>
        </p:nvGrpSpPr>
        <p:grpSpPr bwMode="auto">
          <a:xfrm>
            <a:off x="5486400" y="5791196"/>
            <a:ext cx="2370138" cy="609034"/>
            <a:chOff x="3168" y="2880"/>
            <a:chExt cx="1296" cy="346"/>
          </a:xfrm>
        </p:grpSpPr>
        <p:sp>
          <p:nvSpPr>
            <p:cNvPr id="21529" name="Text Box 27"/>
            <p:cNvSpPr txBox="1">
              <a:spLocks noChangeArrowheads="1"/>
            </p:cNvSpPr>
            <p:nvPr/>
          </p:nvSpPr>
          <p:spPr bwMode="auto">
            <a:xfrm>
              <a:off x="3240" y="2971"/>
              <a:ext cx="1152"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solidFill>
                    <a:schemeClr val="bg2"/>
                  </a:solidFill>
                  <a:latin typeface="Times New Roman" pitchFamily="18" charset="0"/>
                </a:rPr>
                <a:t>Out-of-the-money</a:t>
              </a:r>
            </a:p>
          </p:txBody>
        </p:sp>
        <p:sp>
          <p:nvSpPr>
            <p:cNvPr id="21530" name="AutoShape 28"/>
            <p:cNvSpPr>
              <a:spLocks noChangeArrowheads="1"/>
            </p:cNvSpPr>
            <p:nvPr/>
          </p:nvSpPr>
          <p:spPr bwMode="auto">
            <a:xfrm>
              <a:off x="3168" y="2880"/>
              <a:ext cx="1296" cy="346"/>
            </a:xfrm>
            <a:prstGeom prst="rightArrow">
              <a:avLst>
                <a:gd name="adj1" fmla="val 50000"/>
                <a:gd name="adj2" fmla="val 750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21521" name="Group 29"/>
          <p:cNvGrpSpPr>
            <a:grpSpLocks/>
          </p:cNvGrpSpPr>
          <p:nvPr/>
        </p:nvGrpSpPr>
        <p:grpSpPr bwMode="auto">
          <a:xfrm>
            <a:off x="3200400" y="5791196"/>
            <a:ext cx="2217738" cy="609034"/>
            <a:chOff x="1719" y="2880"/>
            <a:chExt cx="1353" cy="346"/>
          </a:xfrm>
        </p:grpSpPr>
        <p:sp>
          <p:nvSpPr>
            <p:cNvPr id="21527" name="Text Box 30"/>
            <p:cNvSpPr txBox="1">
              <a:spLocks noChangeArrowheads="1"/>
            </p:cNvSpPr>
            <p:nvPr/>
          </p:nvSpPr>
          <p:spPr bwMode="auto">
            <a:xfrm>
              <a:off x="1719" y="2971"/>
              <a:ext cx="1344"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a:solidFill>
                    <a:schemeClr val="bg2"/>
                  </a:solidFill>
                  <a:latin typeface="Times New Roman" pitchFamily="18" charset="0"/>
                </a:rPr>
                <a:t>In-the-money</a:t>
              </a:r>
            </a:p>
          </p:txBody>
        </p:sp>
        <p:sp>
          <p:nvSpPr>
            <p:cNvPr id="21528" name="AutoShape 31"/>
            <p:cNvSpPr>
              <a:spLocks noChangeArrowheads="1"/>
            </p:cNvSpPr>
            <p:nvPr/>
          </p:nvSpPr>
          <p:spPr bwMode="auto">
            <a:xfrm>
              <a:off x="1848" y="2880"/>
              <a:ext cx="1224" cy="346"/>
            </a:xfrm>
            <a:prstGeom prst="leftArrow">
              <a:avLst>
                <a:gd name="adj1" fmla="val 50000"/>
                <a:gd name="adj2" fmla="val 70833"/>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21523" name="Group 16"/>
          <p:cNvGrpSpPr>
            <a:grpSpLocks/>
          </p:cNvGrpSpPr>
          <p:nvPr/>
        </p:nvGrpSpPr>
        <p:grpSpPr bwMode="auto">
          <a:xfrm rot="10800000">
            <a:off x="3276600" y="4132263"/>
            <a:ext cx="4267200" cy="2133600"/>
            <a:chOff x="1858" y="1475"/>
            <a:chExt cx="2419" cy="1165"/>
          </a:xfrm>
        </p:grpSpPr>
        <p:sp>
          <p:nvSpPr>
            <p:cNvPr id="21525" name="Line 17"/>
            <p:cNvSpPr>
              <a:spLocks noChangeShapeType="1"/>
            </p:cNvSpPr>
            <p:nvPr/>
          </p:nvSpPr>
          <p:spPr bwMode="auto">
            <a:xfrm>
              <a:off x="1858" y="2640"/>
              <a:ext cx="1209" cy="0"/>
            </a:xfrm>
            <a:prstGeom prst="line">
              <a:avLst/>
            </a:prstGeom>
            <a:noFill/>
            <a:ln w="38100">
              <a:solidFill>
                <a:srgbClr val="0070C0"/>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526" name="Line 18"/>
            <p:cNvSpPr>
              <a:spLocks noChangeShapeType="1"/>
            </p:cNvSpPr>
            <p:nvPr/>
          </p:nvSpPr>
          <p:spPr bwMode="auto">
            <a:xfrm rot="5400000" flipH="1" flipV="1">
              <a:off x="3089" y="1453"/>
              <a:ext cx="1165" cy="1210"/>
            </a:xfrm>
            <a:prstGeom prst="line">
              <a:avLst/>
            </a:prstGeom>
            <a:noFill/>
            <a:ln w="38100">
              <a:solidFill>
                <a:srgbClr val="0070C0"/>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grpSp>
      <p:sp>
        <p:nvSpPr>
          <p:cNvPr id="21524" name="Text Box 15"/>
          <p:cNvSpPr txBox="1">
            <a:spLocks noChangeArrowheads="1"/>
          </p:cNvSpPr>
          <p:nvPr/>
        </p:nvSpPr>
        <p:spPr bwMode="auto">
          <a:xfrm>
            <a:off x="6858000" y="3810000"/>
            <a:ext cx="2286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700">
                <a:solidFill>
                  <a:srgbClr val="0070C0"/>
                </a:solidFill>
                <a:latin typeface="Times New Roman" pitchFamily="18" charset="0"/>
              </a:rPr>
              <a:t>Short 1 put</a:t>
            </a:r>
          </a:p>
        </p:txBody>
      </p:sp>
      <p:sp>
        <p:nvSpPr>
          <p:cNvPr id="3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17</a:t>
            </a:fld>
            <a:endParaRPr lang="en-US" altLang="en-US" sz="1000" dirty="0">
              <a:cs typeface="Arial" charset="0"/>
            </a:endParaRPr>
          </a:p>
        </p:txBody>
      </p:sp>
      <p:sp>
        <p:nvSpPr>
          <p:cNvPr id="36" name="Rectangle 20"/>
          <p:cNvSpPr>
            <a:spLocks noGrp="1" noChangeArrowheads="1"/>
          </p:cNvSpPr>
          <p:nvPr>
            <p:ph type="ftr" sz="quarter" idx="4294967295"/>
          </p:nvPr>
        </p:nvSpPr>
        <p:spPr bwMode="auto">
          <a:xfrm>
            <a:off x="4724400" y="6553200"/>
            <a:ext cx="40386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34" name="TextBox 33"/>
          <p:cNvSpPr txBox="1"/>
          <p:nvPr/>
        </p:nvSpPr>
        <p:spPr>
          <a:xfrm>
            <a:off x="5565975" y="5901221"/>
            <a:ext cx="2074325" cy="369332"/>
          </a:xfrm>
          <a:prstGeom prst="rect">
            <a:avLst/>
          </a:prstGeom>
          <a:noFill/>
        </p:spPr>
        <p:txBody>
          <a:bodyPr wrap="square" rtlCol="0">
            <a:spAutoFit/>
          </a:bodyPr>
          <a:lstStyle/>
          <a:p>
            <a:r>
              <a:rPr lang="en-US" dirty="0" smtClean="0"/>
              <a:t>Out-of-the-money</a:t>
            </a:r>
            <a:endParaRPr lang="en-US" dirty="0"/>
          </a:p>
        </p:txBody>
      </p:sp>
      <p:sp>
        <p:nvSpPr>
          <p:cNvPr id="37" name="TextBox 36"/>
          <p:cNvSpPr txBox="1"/>
          <p:nvPr/>
        </p:nvSpPr>
        <p:spPr>
          <a:xfrm>
            <a:off x="3666491" y="5903280"/>
            <a:ext cx="2074325" cy="369332"/>
          </a:xfrm>
          <a:prstGeom prst="rect">
            <a:avLst/>
          </a:prstGeom>
          <a:noFill/>
        </p:spPr>
        <p:txBody>
          <a:bodyPr wrap="square" rtlCol="0">
            <a:spAutoFit/>
          </a:bodyPr>
          <a:lstStyle/>
          <a:p>
            <a:r>
              <a:rPr lang="en-US" dirty="0"/>
              <a:t>I</a:t>
            </a:r>
            <a:r>
              <a:rPr lang="en-US" dirty="0" smtClean="0"/>
              <a:t>n-the-money</a:t>
            </a: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Line 45"/>
          <p:cNvSpPr>
            <a:spLocks noChangeShapeType="1"/>
          </p:cNvSpPr>
          <p:nvPr/>
        </p:nvSpPr>
        <p:spPr bwMode="auto">
          <a:xfrm>
            <a:off x="3217863" y="4308475"/>
            <a:ext cx="4486275"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22531" name="Rectangle 2"/>
          <p:cNvSpPr>
            <a:spLocks noGrp="1" noChangeArrowheads="1"/>
          </p:cNvSpPr>
          <p:nvPr>
            <p:ph type="title"/>
          </p:nvPr>
        </p:nvSpPr>
        <p:spPr/>
        <p:txBody>
          <a:bodyPr>
            <a:normAutofit fontScale="90000"/>
          </a:bodyPr>
          <a:lstStyle/>
          <a:p>
            <a:pPr eaLnBrk="1" hangingPunct="1"/>
            <a:r>
              <a:rPr lang="en-US" altLang="en-US" sz="3600" smtClean="0"/>
              <a:t>Market Value, Time Value, and Intrinsic Value for an American Call</a:t>
            </a:r>
          </a:p>
        </p:txBody>
      </p:sp>
      <p:sp>
        <p:nvSpPr>
          <p:cNvPr id="22532" name="Line 5"/>
          <p:cNvSpPr>
            <a:spLocks noChangeShapeType="1"/>
          </p:cNvSpPr>
          <p:nvPr/>
        </p:nvSpPr>
        <p:spPr bwMode="auto">
          <a:xfrm flipH="1" flipV="1">
            <a:off x="5475288" y="4295775"/>
            <a:ext cx="28575" cy="1682750"/>
          </a:xfrm>
          <a:prstGeom prst="line">
            <a:avLst/>
          </a:prstGeom>
          <a:noFill/>
          <a:ln w="19050">
            <a:solidFill>
              <a:schemeClr val="tx1"/>
            </a:solidFill>
            <a:prstDash val="dash"/>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22533" name="Text Box 6"/>
          <p:cNvSpPr txBox="1">
            <a:spLocks noChangeArrowheads="1"/>
          </p:cNvSpPr>
          <p:nvPr/>
        </p:nvSpPr>
        <p:spPr bwMode="auto">
          <a:xfrm>
            <a:off x="5249863" y="5978525"/>
            <a:ext cx="508000"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i="1">
                <a:latin typeface="Times New Roman" pitchFamily="18" charset="0"/>
              </a:rPr>
              <a:t>E</a:t>
            </a:r>
          </a:p>
        </p:txBody>
      </p:sp>
      <p:sp>
        <p:nvSpPr>
          <p:cNvPr id="22534" name="Line 8"/>
          <p:cNvSpPr>
            <a:spLocks noChangeShapeType="1"/>
          </p:cNvSpPr>
          <p:nvPr/>
        </p:nvSpPr>
        <p:spPr bwMode="auto">
          <a:xfrm rot="5400000" flipH="1" flipV="1">
            <a:off x="5453856" y="2142332"/>
            <a:ext cx="2198687" cy="2133600"/>
          </a:xfrm>
          <a:prstGeom prst="line">
            <a:avLst/>
          </a:prstGeom>
          <a:noFill/>
          <a:ln w="38100">
            <a:solidFill>
              <a:srgbClr val="FF3300"/>
            </a:solidFill>
            <a:round/>
            <a:headEnd/>
            <a:tailEnd/>
          </a:ln>
          <a:extLst>
            <a:ext uri="{909E8E84-426E-40DD-AFC4-6F175D3DCCD1}">
              <a14:hiddenFill xmlns:a14="http://schemas.microsoft.com/office/drawing/2010/main">
                <a:noFill/>
              </a14:hiddenFill>
            </a:ext>
          </a:extLst>
        </p:spPr>
        <p:txBody>
          <a:bodyPr wrap="none" lIns="103236" tIns="51618" rIns="103236" bIns="51618" anchor="ctr"/>
          <a:lstStyle/>
          <a:p>
            <a:endParaRPr lang="en-US"/>
          </a:p>
        </p:txBody>
      </p:sp>
      <p:sp>
        <p:nvSpPr>
          <p:cNvPr id="22535" name="Line 9"/>
          <p:cNvSpPr>
            <a:spLocks noChangeShapeType="1"/>
          </p:cNvSpPr>
          <p:nvPr/>
        </p:nvSpPr>
        <p:spPr bwMode="auto">
          <a:xfrm>
            <a:off x="3217863" y="4308475"/>
            <a:ext cx="2286000" cy="0"/>
          </a:xfrm>
          <a:prstGeom prst="line">
            <a:avLst/>
          </a:prstGeom>
          <a:noFill/>
          <a:ln w="38100">
            <a:solidFill>
              <a:srgbClr val="FF3300"/>
            </a:solidFill>
            <a:round/>
            <a:headEnd/>
            <a:tailEnd/>
          </a:ln>
          <a:extLst>
            <a:ext uri="{909E8E84-426E-40DD-AFC4-6F175D3DCCD1}">
              <a14:hiddenFill xmlns:a14="http://schemas.microsoft.com/office/drawing/2010/main">
                <a:noFill/>
              </a14:hiddenFill>
            </a:ext>
          </a:extLst>
        </p:spPr>
        <p:txBody>
          <a:bodyPr wrap="none" lIns="103236" tIns="51618" rIns="103236" bIns="51618" anchor="ctr"/>
          <a:lstStyle/>
          <a:p>
            <a:endParaRPr lang="en-US"/>
          </a:p>
        </p:txBody>
      </p:sp>
      <p:sp>
        <p:nvSpPr>
          <p:cNvPr id="22536" name="Text Box 11"/>
          <p:cNvSpPr txBox="1">
            <a:spLocks noChangeArrowheads="1"/>
          </p:cNvSpPr>
          <p:nvPr/>
        </p:nvSpPr>
        <p:spPr bwMode="auto">
          <a:xfrm>
            <a:off x="7848600" y="4175125"/>
            <a:ext cx="609600"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91431" tIns="45715" rIns="91431" bIns="45715">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i="1">
                <a:solidFill>
                  <a:srgbClr val="644A1A"/>
                </a:solidFill>
                <a:latin typeface="Times New Roman" pitchFamily="18" charset="0"/>
              </a:rPr>
              <a:t>S</a:t>
            </a:r>
            <a:r>
              <a:rPr lang="en-US" altLang="en-US" sz="2400" i="1" baseline="-25000">
                <a:solidFill>
                  <a:srgbClr val="644A1A"/>
                </a:solidFill>
                <a:latin typeface="Times New Roman" pitchFamily="18" charset="0"/>
              </a:rPr>
              <a:t>T</a:t>
            </a:r>
          </a:p>
        </p:txBody>
      </p:sp>
      <p:sp>
        <p:nvSpPr>
          <p:cNvPr id="22537" name="Text Box 12"/>
          <p:cNvSpPr txBox="1">
            <a:spLocks noChangeArrowheads="1"/>
          </p:cNvSpPr>
          <p:nvPr/>
        </p:nvSpPr>
        <p:spPr bwMode="auto">
          <a:xfrm>
            <a:off x="2201863" y="1739900"/>
            <a:ext cx="10160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300">
                <a:latin typeface="Times New Roman" pitchFamily="18" charset="0"/>
              </a:rPr>
              <a:t>Profit</a:t>
            </a:r>
          </a:p>
        </p:txBody>
      </p:sp>
      <p:sp>
        <p:nvSpPr>
          <p:cNvPr id="22538" name="Text Box 13"/>
          <p:cNvSpPr txBox="1">
            <a:spLocks noChangeArrowheads="1"/>
          </p:cNvSpPr>
          <p:nvPr/>
        </p:nvSpPr>
        <p:spPr bwMode="auto">
          <a:xfrm>
            <a:off x="2201863" y="5961063"/>
            <a:ext cx="1016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300">
                <a:latin typeface="Times New Roman" pitchFamily="18" charset="0"/>
              </a:rPr>
              <a:t>Loss</a:t>
            </a:r>
          </a:p>
        </p:txBody>
      </p:sp>
      <p:sp>
        <p:nvSpPr>
          <p:cNvPr id="22539" name="Text Box 18"/>
          <p:cNvSpPr txBox="1">
            <a:spLocks noChangeArrowheads="1"/>
          </p:cNvSpPr>
          <p:nvPr/>
        </p:nvSpPr>
        <p:spPr bwMode="auto">
          <a:xfrm>
            <a:off x="7196138" y="2462213"/>
            <a:ext cx="177800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a:solidFill>
                  <a:srgbClr val="FF0000"/>
                </a:solidFill>
                <a:latin typeface="Times New Roman" pitchFamily="18" charset="0"/>
              </a:rPr>
              <a:t>Long 1 call</a:t>
            </a:r>
          </a:p>
        </p:txBody>
      </p:sp>
      <p:sp>
        <p:nvSpPr>
          <p:cNvPr id="22540" name="Rectangle 19"/>
          <p:cNvSpPr>
            <a:spLocks noChangeArrowheads="1"/>
          </p:cNvSpPr>
          <p:nvPr/>
        </p:nvSpPr>
        <p:spPr bwMode="auto">
          <a:xfrm>
            <a:off x="338138" y="2373313"/>
            <a:ext cx="2794000" cy="298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buClr>
                <a:schemeClr val="accent1"/>
              </a:buClr>
              <a:buSzPct val="65000"/>
              <a:buFont typeface="Wingdings" pitchFamily="2" charset="2"/>
              <a:buNone/>
            </a:pPr>
            <a:r>
              <a:rPr lang="en-US" altLang="en-US" sz="2200">
                <a:latin typeface="Palatino Linotype" pitchFamily="18" charset="0"/>
              </a:rPr>
              <a:t>The red line shows the payoff at maturity, not profit, of a call option.</a:t>
            </a:r>
          </a:p>
          <a:p>
            <a:pPr>
              <a:spcBef>
                <a:spcPct val="50000"/>
              </a:spcBef>
              <a:buClr>
                <a:schemeClr val="accent1"/>
              </a:buClr>
              <a:buSzPct val="65000"/>
              <a:buFont typeface="Wingdings" pitchFamily="2" charset="2"/>
              <a:buNone/>
            </a:pPr>
            <a:r>
              <a:rPr lang="en-US" altLang="en-US" sz="2200">
                <a:latin typeface="Palatino Linotype" pitchFamily="18" charset="0"/>
              </a:rPr>
              <a:t>Note that even an out-of-the-money option has value—time value.</a:t>
            </a:r>
          </a:p>
        </p:txBody>
      </p:sp>
      <p:sp>
        <p:nvSpPr>
          <p:cNvPr id="22541" name="AutoShape 21"/>
          <p:cNvSpPr>
            <a:spLocks/>
          </p:cNvSpPr>
          <p:nvPr/>
        </p:nvSpPr>
        <p:spPr bwMode="auto">
          <a:xfrm>
            <a:off x="6011863" y="3781425"/>
            <a:ext cx="254000" cy="527050"/>
          </a:xfrm>
          <a:prstGeom prst="rightBrace">
            <a:avLst>
              <a:gd name="adj1" fmla="val 16648"/>
              <a:gd name="adj2" fmla="val 50000"/>
            </a:avLst>
          </a:prstGeom>
          <a:noFill/>
          <a:ln w="19050">
            <a:solidFill>
              <a:srgbClr val="990000"/>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2542" name="Text Box 22"/>
          <p:cNvSpPr txBox="1">
            <a:spLocks noChangeArrowheads="1"/>
          </p:cNvSpPr>
          <p:nvPr/>
        </p:nvSpPr>
        <p:spPr bwMode="auto">
          <a:xfrm>
            <a:off x="6180138" y="3781425"/>
            <a:ext cx="2201862"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a:solidFill>
                  <a:srgbClr val="990000"/>
                </a:solidFill>
                <a:latin typeface="Times New Roman" pitchFamily="18" charset="0"/>
              </a:rPr>
              <a:t>Intrinsic value</a:t>
            </a:r>
          </a:p>
        </p:txBody>
      </p:sp>
      <p:sp>
        <p:nvSpPr>
          <p:cNvPr id="22543" name="Text Box 23"/>
          <p:cNvSpPr txBox="1">
            <a:spLocks noChangeArrowheads="1"/>
          </p:cNvSpPr>
          <p:nvPr/>
        </p:nvSpPr>
        <p:spPr bwMode="auto">
          <a:xfrm>
            <a:off x="5503863" y="4484688"/>
            <a:ext cx="1778000" cy="5270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a:solidFill>
                  <a:srgbClr val="006600"/>
                </a:solidFill>
                <a:latin typeface="Times New Roman" pitchFamily="18" charset="0"/>
              </a:rPr>
              <a:t>Time value</a:t>
            </a:r>
          </a:p>
        </p:txBody>
      </p:sp>
      <p:sp>
        <p:nvSpPr>
          <p:cNvPr id="22544" name="Arc 26"/>
          <p:cNvSpPr>
            <a:spLocks/>
          </p:cNvSpPr>
          <p:nvPr/>
        </p:nvSpPr>
        <p:spPr bwMode="auto">
          <a:xfrm rot="-2390973" flipH="1" flipV="1">
            <a:off x="2773363" y="1687513"/>
            <a:ext cx="4454525" cy="2357437"/>
          </a:xfrm>
          <a:custGeom>
            <a:avLst/>
            <a:gdLst>
              <a:gd name="T0" fmla="*/ 0 w 19472"/>
              <a:gd name="T1" fmla="*/ 2147483647 h 21600"/>
              <a:gd name="T2" fmla="*/ 2147483647 w 19472"/>
              <a:gd name="T3" fmla="*/ 2147483647 h 21600"/>
              <a:gd name="T4" fmla="*/ 2147483647 w 19472"/>
              <a:gd name="T5" fmla="*/ 2147483647 h 21600"/>
              <a:gd name="T6" fmla="*/ 0 60000 65536"/>
              <a:gd name="T7" fmla="*/ 0 60000 65536"/>
              <a:gd name="T8" fmla="*/ 0 60000 65536"/>
              <a:gd name="T9" fmla="*/ 0 w 19472"/>
              <a:gd name="T10" fmla="*/ 0 h 21600"/>
              <a:gd name="T11" fmla="*/ 19472 w 19472"/>
              <a:gd name="T12" fmla="*/ 21600 h 21600"/>
            </a:gdLst>
            <a:ahLst/>
            <a:cxnLst>
              <a:cxn ang="T6">
                <a:pos x="T0" y="T1"/>
              </a:cxn>
              <a:cxn ang="T7">
                <a:pos x="T2" y="T3"/>
              </a:cxn>
              <a:cxn ang="T8">
                <a:pos x="T4" y="T5"/>
              </a:cxn>
            </a:cxnLst>
            <a:rect l="T9" t="T10" r="T11" b="T12"/>
            <a:pathLst>
              <a:path w="19472" h="21600" fill="none" extrusionOk="0">
                <a:moveTo>
                  <a:pt x="0" y="4"/>
                </a:moveTo>
                <a:cubicBezTo>
                  <a:pt x="141" y="1"/>
                  <a:pt x="283" y="-1"/>
                  <a:pt x="425" y="0"/>
                </a:cubicBezTo>
                <a:cubicBezTo>
                  <a:pt x="8392" y="0"/>
                  <a:pt x="15713" y="4386"/>
                  <a:pt x="19471" y="11412"/>
                </a:cubicBezTo>
              </a:path>
              <a:path w="19472" h="21600" stroke="0" extrusionOk="0">
                <a:moveTo>
                  <a:pt x="0" y="4"/>
                </a:moveTo>
                <a:cubicBezTo>
                  <a:pt x="141" y="1"/>
                  <a:pt x="283" y="-1"/>
                  <a:pt x="425" y="0"/>
                </a:cubicBezTo>
                <a:cubicBezTo>
                  <a:pt x="8392" y="0"/>
                  <a:pt x="15713" y="4386"/>
                  <a:pt x="19471" y="11412"/>
                </a:cubicBezTo>
                <a:lnTo>
                  <a:pt x="425" y="21600"/>
                </a:lnTo>
                <a:lnTo>
                  <a:pt x="0" y="4"/>
                </a:lnTo>
                <a:close/>
              </a:path>
            </a:pathLst>
          </a:custGeom>
          <a:noFill/>
          <a:ln w="38100">
            <a:solidFill>
              <a:srgbClr val="006600"/>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p>
            <a:endParaRPr lang="en-US"/>
          </a:p>
        </p:txBody>
      </p:sp>
      <p:sp>
        <p:nvSpPr>
          <p:cNvPr id="22545" name="AutoShape 27"/>
          <p:cNvSpPr>
            <a:spLocks noChangeArrowheads="1"/>
          </p:cNvSpPr>
          <p:nvPr/>
        </p:nvSpPr>
        <p:spPr bwMode="auto">
          <a:xfrm flipV="1">
            <a:off x="5164138" y="3781425"/>
            <a:ext cx="423862" cy="1054100"/>
          </a:xfrm>
          <a:prstGeom prst="curvedRightArrow">
            <a:avLst>
              <a:gd name="adj1" fmla="val 47896"/>
              <a:gd name="adj2" fmla="val 95791"/>
              <a:gd name="adj3" fmla="val 33333"/>
            </a:avLst>
          </a:prstGeom>
          <a:gradFill rotWithShape="1">
            <a:gsLst>
              <a:gs pos="0">
                <a:srgbClr val="006600"/>
              </a:gs>
              <a:gs pos="100000">
                <a:schemeClr val="bg1"/>
              </a:gs>
            </a:gsLst>
            <a:lin ang="5400000" scaled="1"/>
          </a:gradFill>
          <a:ln w="9525">
            <a:solidFill>
              <a:srgbClr val="006600"/>
            </a:solidFill>
            <a:miter lim="800000"/>
            <a:headEnd/>
            <a:tailEnd/>
          </a:ln>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2546" name="Text Box 31"/>
          <p:cNvSpPr txBox="1">
            <a:spLocks noChangeArrowheads="1"/>
          </p:cNvSpPr>
          <p:nvPr/>
        </p:nvSpPr>
        <p:spPr bwMode="auto">
          <a:xfrm rot="-1679523">
            <a:off x="4656138" y="2901950"/>
            <a:ext cx="18637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300" i="1">
                <a:solidFill>
                  <a:srgbClr val="006600"/>
                </a:solidFill>
                <a:latin typeface="Times New Roman" pitchFamily="18" charset="0"/>
              </a:rPr>
              <a:t>Market Value</a:t>
            </a:r>
            <a:endParaRPr lang="en-US" altLang="en-US" sz="2300" i="1" baseline="-25000">
              <a:solidFill>
                <a:srgbClr val="006600"/>
              </a:solidFill>
              <a:latin typeface="Times New Roman" pitchFamily="18" charset="0"/>
            </a:endParaRPr>
          </a:p>
        </p:txBody>
      </p:sp>
      <p:grpSp>
        <p:nvGrpSpPr>
          <p:cNvPr id="22547" name="Group 38"/>
          <p:cNvGrpSpPr>
            <a:grpSpLocks/>
          </p:cNvGrpSpPr>
          <p:nvPr/>
        </p:nvGrpSpPr>
        <p:grpSpPr bwMode="auto">
          <a:xfrm>
            <a:off x="5588000" y="5275263"/>
            <a:ext cx="2286000" cy="792162"/>
            <a:chOff x="3168" y="2880"/>
            <a:chExt cx="1296" cy="432"/>
          </a:xfrm>
        </p:grpSpPr>
        <p:sp>
          <p:nvSpPr>
            <p:cNvPr id="22554" name="Text Box 34"/>
            <p:cNvSpPr txBox="1">
              <a:spLocks noChangeArrowheads="1"/>
            </p:cNvSpPr>
            <p:nvPr/>
          </p:nvSpPr>
          <p:spPr bwMode="auto">
            <a:xfrm>
              <a:off x="3240" y="2971"/>
              <a:ext cx="1152"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a:solidFill>
                    <a:schemeClr val="bg2"/>
                  </a:solidFill>
                  <a:latin typeface="Times New Roman" pitchFamily="18" charset="0"/>
                </a:rPr>
                <a:t>In-the-money</a:t>
              </a:r>
            </a:p>
          </p:txBody>
        </p:sp>
        <p:sp>
          <p:nvSpPr>
            <p:cNvPr id="22555" name="AutoShape 37"/>
            <p:cNvSpPr>
              <a:spLocks noChangeArrowheads="1"/>
            </p:cNvSpPr>
            <p:nvPr/>
          </p:nvSpPr>
          <p:spPr bwMode="auto">
            <a:xfrm>
              <a:off x="3168" y="2880"/>
              <a:ext cx="1296" cy="432"/>
            </a:xfrm>
            <a:prstGeom prst="rightArrow">
              <a:avLst>
                <a:gd name="adj1" fmla="val 50000"/>
                <a:gd name="adj2" fmla="val 750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22548" name="Group 40"/>
          <p:cNvGrpSpPr>
            <a:grpSpLocks/>
          </p:cNvGrpSpPr>
          <p:nvPr/>
        </p:nvGrpSpPr>
        <p:grpSpPr bwMode="auto">
          <a:xfrm>
            <a:off x="3132138" y="5275263"/>
            <a:ext cx="2371725" cy="792162"/>
            <a:chOff x="1776" y="2880"/>
            <a:chExt cx="1344" cy="432"/>
          </a:xfrm>
        </p:grpSpPr>
        <p:sp>
          <p:nvSpPr>
            <p:cNvPr id="22552" name="Text Box 33"/>
            <p:cNvSpPr txBox="1">
              <a:spLocks noChangeArrowheads="1"/>
            </p:cNvSpPr>
            <p:nvPr/>
          </p:nvSpPr>
          <p:spPr bwMode="auto">
            <a:xfrm>
              <a:off x="1776" y="2971"/>
              <a:ext cx="1344" cy="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200">
                  <a:solidFill>
                    <a:schemeClr val="bg2"/>
                  </a:solidFill>
                  <a:latin typeface="Times New Roman" pitchFamily="18" charset="0"/>
                </a:rPr>
                <a:t>Out-of-the-money</a:t>
              </a:r>
            </a:p>
          </p:txBody>
        </p:sp>
        <p:sp>
          <p:nvSpPr>
            <p:cNvPr id="22553" name="AutoShape 39"/>
            <p:cNvSpPr>
              <a:spLocks noChangeArrowheads="1"/>
            </p:cNvSpPr>
            <p:nvPr/>
          </p:nvSpPr>
          <p:spPr bwMode="auto">
            <a:xfrm>
              <a:off x="1848" y="2880"/>
              <a:ext cx="1224" cy="432"/>
            </a:xfrm>
            <a:prstGeom prst="leftArrow">
              <a:avLst>
                <a:gd name="adj1" fmla="val 50000"/>
                <a:gd name="adj2" fmla="val 70833"/>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22549" name="Line 43"/>
          <p:cNvSpPr>
            <a:spLocks noChangeShapeType="1"/>
          </p:cNvSpPr>
          <p:nvPr/>
        </p:nvSpPr>
        <p:spPr bwMode="auto">
          <a:xfrm flipV="1">
            <a:off x="5672138" y="3516313"/>
            <a:ext cx="0" cy="615950"/>
          </a:xfrm>
          <a:prstGeom prst="line">
            <a:avLst/>
          </a:prstGeom>
          <a:noFill/>
          <a:ln w="381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22550" name="Line 46"/>
          <p:cNvSpPr>
            <a:spLocks noChangeShapeType="1"/>
          </p:cNvSpPr>
          <p:nvPr/>
        </p:nvSpPr>
        <p:spPr bwMode="auto">
          <a:xfrm flipV="1">
            <a:off x="3217863" y="2022475"/>
            <a:ext cx="0" cy="4132263"/>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lIns="103236" tIns="51618" rIns="103236" bIns="51618"/>
          <a:lstStyle/>
          <a:p>
            <a:endParaRPr lang="en-US"/>
          </a:p>
        </p:txBody>
      </p:sp>
      <p:sp>
        <p:nvSpPr>
          <p:cNvPr id="30"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18</a:t>
            </a:fld>
            <a:endParaRPr lang="en-US" altLang="en-US" sz="1000" dirty="0">
              <a:cs typeface="Arial" charset="0"/>
            </a:endParaRPr>
          </a:p>
        </p:txBody>
      </p:sp>
      <p:sp>
        <p:nvSpPr>
          <p:cNvPr id="31" name="Rectangle 20"/>
          <p:cNvSpPr>
            <a:spLocks noGrp="1" noChangeArrowheads="1"/>
          </p:cNvSpPr>
          <p:nvPr>
            <p:ph type="ftr" sz="quarter" idx="4294967295"/>
          </p:nvPr>
        </p:nvSpPr>
        <p:spPr bwMode="auto">
          <a:xfrm>
            <a:off x="4572000" y="6553200"/>
            <a:ext cx="41910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29" name="TextBox 28"/>
          <p:cNvSpPr txBox="1"/>
          <p:nvPr/>
        </p:nvSpPr>
        <p:spPr>
          <a:xfrm>
            <a:off x="3522287" y="5510231"/>
            <a:ext cx="2074325" cy="369332"/>
          </a:xfrm>
          <a:prstGeom prst="rect">
            <a:avLst/>
          </a:prstGeom>
          <a:noFill/>
        </p:spPr>
        <p:txBody>
          <a:bodyPr wrap="square" rtlCol="0">
            <a:spAutoFit/>
          </a:bodyPr>
          <a:lstStyle/>
          <a:p>
            <a:r>
              <a:rPr lang="en-US" dirty="0" smtClean="0"/>
              <a:t>Out-of-the-money</a:t>
            </a:r>
            <a:endParaRPr lang="en-US" dirty="0"/>
          </a:p>
        </p:txBody>
      </p:sp>
      <p:sp>
        <p:nvSpPr>
          <p:cNvPr id="32" name="TextBox 31"/>
          <p:cNvSpPr txBox="1"/>
          <p:nvPr/>
        </p:nvSpPr>
        <p:spPr>
          <a:xfrm>
            <a:off x="5503671" y="5497444"/>
            <a:ext cx="2074325" cy="369332"/>
          </a:xfrm>
          <a:prstGeom prst="rect">
            <a:avLst/>
          </a:prstGeom>
          <a:noFill/>
        </p:spPr>
        <p:txBody>
          <a:bodyPr wrap="square" rtlCol="0">
            <a:spAutoFit/>
          </a:bodyPr>
          <a:lstStyle/>
          <a:p>
            <a:r>
              <a:rPr lang="en-US" dirty="0"/>
              <a:t>I</a:t>
            </a:r>
            <a:r>
              <a:rPr lang="en-US" dirty="0" smtClean="0"/>
              <a:t>n-the-money</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altLang="en-US" sz="4000" smtClean="0"/>
              <a:t>European Option Pricing Relationships</a:t>
            </a:r>
          </a:p>
        </p:txBody>
      </p:sp>
      <p:sp>
        <p:nvSpPr>
          <p:cNvPr id="23555" name="Rectangle 3"/>
          <p:cNvSpPr>
            <a:spLocks noGrp="1" noChangeArrowheads="1"/>
          </p:cNvSpPr>
          <p:nvPr>
            <p:ph idx="1"/>
          </p:nvPr>
        </p:nvSpPr>
        <p:spPr/>
        <p:txBody>
          <a:bodyPr/>
          <a:lstStyle/>
          <a:p>
            <a:pPr marL="601663" indent="-601663" eaLnBrk="1" hangingPunct="1">
              <a:buFont typeface="Wingdings" pitchFamily="2" charset="2"/>
              <a:buNone/>
            </a:pPr>
            <a:r>
              <a:rPr lang="en-US" altLang="en-US" sz="2400" dirty="0" smtClean="0"/>
              <a:t>Consider two investments:</a:t>
            </a:r>
          </a:p>
          <a:p>
            <a:pPr marL="601663" indent="-601663" eaLnBrk="1" hangingPunct="1">
              <a:buFont typeface="Wingdings" pitchFamily="2" charset="2"/>
              <a:buAutoNum type="arabicPlain"/>
            </a:pPr>
            <a:r>
              <a:rPr lang="en-US" altLang="en-US" sz="2400" dirty="0" smtClean="0"/>
              <a:t>Buy a European call option on the British pound futures contract. The cash flow today is </a:t>
            </a:r>
            <a:r>
              <a:rPr lang="en-US" altLang="en-US" sz="2400" dirty="0" smtClean="0">
                <a:cs typeface="Times New Roman" pitchFamily="18" charset="0"/>
              </a:rPr>
              <a:t>–</a:t>
            </a:r>
            <a:r>
              <a:rPr lang="en-US" altLang="en-US" sz="2400" i="1" dirty="0" err="1" smtClean="0"/>
              <a:t>C</a:t>
            </a:r>
            <a:r>
              <a:rPr lang="en-US" altLang="en-US" sz="2400" i="1" baseline="-25000" dirty="0" err="1" smtClean="0"/>
              <a:t>e</a:t>
            </a:r>
            <a:r>
              <a:rPr lang="en-US" altLang="en-US" sz="2400" i="1" dirty="0" smtClean="0"/>
              <a:t>.</a:t>
            </a:r>
          </a:p>
          <a:p>
            <a:pPr marL="601663" indent="-601663" eaLnBrk="1" hangingPunct="1">
              <a:buFont typeface="Wingdings" pitchFamily="2" charset="2"/>
              <a:buAutoNum type="arabicPlain"/>
            </a:pPr>
            <a:r>
              <a:rPr lang="en-US" altLang="en-US" sz="2400" dirty="0" smtClean="0"/>
              <a:t>Replicate the upside payoff of the call by:</a:t>
            </a:r>
          </a:p>
          <a:p>
            <a:pPr marL="1343025" lvl="2" indent="-649288" eaLnBrk="1" hangingPunct="1">
              <a:buFont typeface="Wingdings" pitchFamily="2" charset="2"/>
              <a:buChar char="§"/>
            </a:pPr>
            <a:r>
              <a:rPr lang="en-US" altLang="en-US" sz="2000" dirty="0" smtClean="0"/>
              <a:t>Borrowing the present value of the dollar, exercise price of the call in the U.S. at </a:t>
            </a:r>
            <a:r>
              <a:rPr lang="en-US" altLang="en-US" sz="2000" i="1" dirty="0" err="1" smtClean="0"/>
              <a:t>i</a:t>
            </a:r>
            <a:r>
              <a:rPr lang="en-US" altLang="en-US" sz="2000" baseline="-25000" dirty="0" smtClean="0"/>
              <a:t>$ </a:t>
            </a:r>
            <a:r>
              <a:rPr lang="en-US" altLang="en-US" sz="2000" dirty="0" smtClean="0"/>
              <a:t>, the cash flow today is </a:t>
            </a:r>
          </a:p>
          <a:p>
            <a:pPr marL="1343025" lvl="2" indent="-649288" eaLnBrk="1" hangingPunct="1">
              <a:buFont typeface="Wingdings" pitchFamily="2" charset="2"/>
              <a:buChar char="§"/>
            </a:pPr>
            <a:endParaRPr lang="en-US" altLang="en-US" sz="2000" dirty="0" smtClean="0"/>
          </a:p>
          <a:p>
            <a:pPr marL="1343025" lvl="2" indent="-649288" eaLnBrk="1" hangingPunct="1">
              <a:buFont typeface="Wingdings" pitchFamily="2" charset="2"/>
              <a:buChar char="§"/>
            </a:pPr>
            <a:endParaRPr lang="en-US" altLang="en-US" sz="2000" dirty="0" smtClean="0"/>
          </a:p>
          <a:p>
            <a:pPr marL="1343025" lvl="2" indent="-649288" eaLnBrk="1" hangingPunct="1">
              <a:buFont typeface="Wingdings" pitchFamily="2" charset="2"/>
              <a:buChar char="§"/>
            </a:pPr>
            <a:r>
              <a:rPr lang="en-US" altLang="en-US" sz="2000" dirty="0" smtClean="0"/>
              <a:t>Lending the present value of </a:t>
            </a:r>
            <a:r>
              <a:rPr lang="en-US" altLang="en-US" sz="2000" i="1" dirty="0" smtClean="0"/>
              <a:t>S</a:t>
            </a:r>
            <a:r>
              <a:rPr lang="en-US" altLang="en-US" sz="2000" i="1" baseline="-25000" dirty="0" smtClean="0"/>
              <a:t>T</a:t>
            </a:r>
            <a:r>
              <a:rPr lang="en-US" altLang="en-US" sz="2000" dirty="0" smtClean="0"/>
              <a:t> at </a:t>
            </a:r>
            <a:r>
              <a:rPr lang="en-US" altLang="en-US" sz="2000" i="1" dirty="0" err="1" smtClean="0"/>
              <a:t>i</a:t>
            </a:r>
            <a:r>
              <a:rPr lang="en-US" altLang="en-US" sz="2000" baseline="-25000" dirty="0" smtClean="0"/>
              <a:t>£</a:t>
            </a:r>
            <a:r>
              <a:rPr lang="en-US" altLang="en-US" sz="2000" dirty="0" smtClean="0"/>
              <a:t>, the cash flow today is</a:t>
            </a:r>
          </a:p>
          <a:p>
            <a:pPr marL="1343025" lvl="2" indent="-649288" algn="r" eaLnBrk="1" hangingPunct="1">
              <a:buFontTx/>
              <a:buNone/>
            </a:pPr>
            <a:endParaRPr lang="en-US" altLang="en-US" sz="2000" dirty="0" smtClean="0">
              <a:cs typeface="Times New Roman" pitchFamily="18" charset="0"/>
            </a:endParaRPr>
          </a:p>
        </p:txBody>
      </p:sp>
      <p:grpSp>
        <p:nvGrpSpPr>
          <p:cNvPr id="23556" name="Group 9"/>
          <p:cNvGrpSpPr>
            <a:grpSpLocks/>
          </p:cNvGrpSpPr>
          <p:nvPr/>
        </p:nvGrpSpPr>
        <p:grpSpPr bwMode="auto">
          <a:xfrm>
            <a:off x="1143000" y="4114800"/>
            <a:ext cx="4567740" cy="910031"/>
            <a:chOff x="2556" y="2528"/>
            <a:chExt cx="2404" cy="353"/>
          </a:xfrm>
        </p:grpSpPr>
        <p:grpSp>
          <p:nvGrpSpPr>
            <p:cNvPr id="23565" name="Group 7"/>
            <p:cNvGrpSpPr>
              <a:grpSpLocks/>
            </p:cNvGrpSpPr>
            <p:nvPr/>
          </p:nvGrpSpPr>
          <p:grpSpPr bwMode="auto">
            <a:xfrm>
              <a:off x="4303" y="2528"/>
              <a:ext cx="657" cy="353"/>
              <a:chOff x="4303" y="1881"/>
              <a:chExt cx="657" cy="353"/>
            </a:xfrm>
          </p:grpSpPr>
          <p:sp>
            <p:nvSpPr>
              <p:cNvPr id="23567" name="Rectangle 4"/>
              <p:cNvSpPr>
                <a:spLocks noChangeArrowheads="1"/>
              </p:cNvSpPr>
              <p:nvPr/>
            </p:nvSpPr>
            <p:spPr bwMode="auto">
              <a:xfrm>
                <a:off x="4479" y="1881"/>
                <a:ext cx="223" cy="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800" i="1">
                    <a:latin typeface="Arial Unicode MS" panose="020B0604020202020204" pitchFamily="34" charset="-128"/>
                    <a:ea typeface="Arial Unicode MS" panose="020B0604020202020204" pitchFamily="34" charset="-128"/>
                    <a:cs typeface="Arial Unicode MS" panose="020B0604020202020204" pitchFamily="34" charset="-128"/>
                  </a:rPr>
                  <a:t>E</a:t>
                </a:r>
                <a:endPar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3568" name="Rectangle 5"/>
              <p:cNvSpPr>
                <a:spLocks noChangeArrowheads="1"/>
              </p:cNvSpPr>
              <p:nvPr/>
            </p:nvSpPr>
            <p:spPr bwMode="auto">
              <a:xfrm>
                <a:off x="4303" y="2031"/>
                <a:ext cx="657" cy="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rPr>
                  <a:t>(1 + </a:t>
                </a:r>
                <a:r>
                  <a:rPr lang="en-US" altLang="en-US" sz="2800" i="1">
                    <a:latin typeface="Arial Unicode MS" panose="020B0604020202020204" pitchFamily="34" charset="-128"/>
                    <a:ea typeface="Arial Unicode MS" panose="020B0604020202020204" pitchFamily="34" charset="-128"/>
                    <a:cs typeface="Arial Unicode MS" panose="020B0604020202020204" pitchFamily="34" charset="-128"/>
                  </a:rPr>
                  <a:t>i</a:t>
                </a:r>
                <a:r>
                  <a:rPr lang="en-US" altLang="en-US" sz="2800" baseline="-2500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rPr>
                  <a:t>)</a:t>
                </a:r>
              </a:p>
            </p:txBody>
          </p:sp>
          <p:sp>
            <p:nvSpPr>
              <p:cNvPr id="23569" name="Line 6"/>
              <p:cNvSpPr>
                <a:spLocks noChangeShapeType="1"/>
              </p:cNvSpPr>
              <p:nvPr/>
            </p:nvSpPr>
            <p:spPr bwMode="auto">
              <a:xfrm>
                <a:off x="4368" y="2064"/>
                <a:ext cx="432"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23566" name="Rectangle 8"/>
            <p:cNvSpPr>
              <a:spLocks noChangeArrowheads="1"/>
            </p:cNvSpPr>
            <p:nvPr/>
          </p:nvSpPr>
          <p:spPr bwMode="auto">
            <a:xfrm>
              <a:off x="2556" y="2582"/>
              <a:ext cx="578"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rPr>
                <a:t>	</a:t>
              </a:r>
            </a:p>
          </p:txBody>
        </p:sp>
      </p:grpSp>
      <p:grpSp>
        <p:nvGrpSpPr>
          <p:cNvPr id="23557" name="Group 18"/>
          <p:cNvGrpSpPr>
            <a:grpSpLocks/>
          </p:cNvGrpSpPr>
          <p:nvPr/>
        </p:nvGrpSpPr>
        <p:grpSpPr bwMode="auto">
          <a:xfrm>
            <a:off x="896468" y="5378299"/>
            <a:ext cx="4799185" cy="979982"/>
            <a:chOff x="2506" y="3078"/>
            <a:chExt cx="2721" cy="534"/>
          </a:xfrm>
        </p:grpSpPr>
        <p:grpSp>
          <p:nvGrpSpPr>
            <p:cNvPr id="23559" name="Group 11"/>
            <p:cNvGrpSpPr>
              <a:grpSpLocks/>
            </p:cNvGrpSpPr>
            <p:nvPr/>
          </p:nvGrpSpPr>
          <p:grpSpPr bwMode="auto">
            <a:xfrm>
              <a:off x="4520" y="3078"/>
              <a:ext cx="707" cy="534"/>
              <a:chOff x="4303" y="1782"/>
              <a:chExt cx="707" cy="534"/>
            </a:xfrm>
          </p:grpSpPr>
          <p:sp>
            <p:nvSpPr>
              <p:cNvPr id="23562" name="Rectangle 12"/>
              <p:cNvSpPr>
                <a:spLocks noChangeArrowheads="1"/>
              </p:cNvSpPr>
              <p:nvPr/>
            </p:nvSpPr>
            <p:spPr bwMode="auto">
              <a:xfrm>
                <a:off x="4459" y="1782"/>
                <a:ext cx="323" cy="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800" i="1">
                    <a:latin typeface="Arial Unicode MS" panose="020B0604020202020204" pitchFamily="34" charset="-128"/>
                    <a:ea typeface="Arial Unicode MS" panose="020B0604020202020204" pitchFamily="34" charset="-128"/>
                    <a:cs typeface="Arial Unicode MS" panose="020B0604020202020204" pitchFamily="34" charset="-128"/>
                  </a:rPr>
                  <a:t>S</a:t>
                </a:r>
                <a:r>
                  <a:rPr lang="en-US" altLang="en-US" sz="2800" i="1" baseline="-25000">
                    <a:latin typeface="Arial Unicode MS" panose="020B0604020202020204" pitchFamily="34" charset="-128"/>
                    <a:ea typeface="Arial Unicode MS" panose="020B0604020202020204" pitchFamily="34" charset="-128"/>
                    <a:cs typeface="Arial Unicode MS" panose="020B0604020202020204" pitchFamily="34" charset="-128"/>
                  </a:rPr>
                  <a:t>T</a:t>
                </a:r>
              </a:p>
            </p:txBody>
          </p:sp>
          <p:sp>
            <p:nvSpPr>
              <p:cNvPr id="23563" name="Rectangle 13"/>
              <p:cNvSpPr>
                <a:spLocks noChangeArrowheads="1"/>
              </p:cNvSpPr>
              <p:nvPr/>
            </p:nvSpPr>
            <p:spPr bwMode="auto">
              <a:xfrm>
                <a:off x="4303" y="2031"/>
                <a:ext cx="707" cy="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rPr>
                  <a:t>(1 + </a:t>
                </a:r>
                <a:r>
                  <a:rPr lang="en-US" altLang="en-US" sz="2800" i="1">
                    <a:latin typeface="Arial Unicode MS" panose="020B0604020202020204" pitchFamily="34" charset="-128"/>
                    <a:ea typeface="Arial Unicode MS" panose="020B0604020202020204" pitchFamily="34" charset="-128"/>
                    <a:cs typeface="Arial Unicode MS" panose="020B0604020202020204" pitchFamily="34" charset="-128"/>
                  </a:rPr>
                  <a:t>i</a:t>
                </a:r>
                <a:r>
                  <a:rPr lang="en-US" altLang="en-US" sz="2800" baseline="-2500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rPr>
                  <a:t>)</a:t>
                </a:r>
              </a:p>
            </p:txBody>
          </p:sp>
          <p:sp>
            <p:nvSpPr>
              <p:cNvPr id="23564" name="Line 14"/>
              <p:cNvSpPr>
                <a:spLocks noChangeShapeType="1"/>
              </p:cNvSpPr>
              <p:nvPr/>
            </p:nvSpPr>
            <p:spPr bwMode="auto">
              <a:xfrm>
                <a:off x="4368" y="2064"/>
                <a:ext cx="432"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23560" name="Rectangle 15"/>
            <p:cNvSpPr>
              <a:spLocks noChangeArrowheads="1"/>
            </p:cNvSpPr>
            <p:nvPr/>
          </p:nvSpPr>
          <p:spPr bwMode="auto">
            <a:xfrm>
              <a:off x="2506" y="3231"/>
              <a:ext cx="623" cy="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rPr>
                <a:t>	</a:t>
              </a:r>
            </a:p>
          </p:txBody>
        </p:sp>
        <p:sp>
          <p:nvSpPr>
            <p:cNvPr id="23561" name="Rectangle 17"/>
            <p:cNvSpPr>
              <a:spLocks noChangeArrowheads="1"/>
            </p:cNvSpPr>
            <p:nvPr/>
          </p:nvSpPr>
          <p:spPr bwMode="auto">
            <a:xfrm>
              <a:off x="4364" y="3216"/>
              <a:ext cx="206" cy="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rPr>
                <a:t>–</a:t>
              </a:r>
            </a:p>
          </p:txBody>
        </p:sp>
      </p:grpSp>
      <p:sp>
        <p:nvSpPr>
          <p:cNvPr id="18"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19</a:t>
            </a:fld>
            <a:endParaRPr lang="en-US" altLang="en-US" sz="1000" dirty="0">
              <a:cs typeface="Arial" charset="0"/>
            </a:endParaRPr>
          </a:p>
        </p:txBody>
      </p:sp>
      <p:sp>
        <p:nvSpPr>
          <p:cNvPr id="19" name="Rectangle 20"/>
          <p:cNvSpPr>
            <a:spLocks noGrp="1" noChangeArrowheads="1"/>
          </p:cNvSpPr>
          <p:nvPr>
            <p:ph type="ftr" sz="quarter" idx="4294967295"/>
          </p:nvPr>
        </p:nvSpPr>
        <p:spPr bwMode="auto">
          <a:xfrm>
            <a:off x="4038600" y="6553200"/>
            <a:ext cx="47244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0" y="914400"/>
            <a:ext cx="9144000" cy="990600"/>
          </a:xfrm>
        </p:spPr>
        <p:txBody>
          <a:bodyPr>
            <a:normAutofit/>
          </a:bodyPr>
          <a:lstStyle/>
          <a:p>
            <a:pPr eaLnBrk="1" hangingPunct="1"/>
            <a:r>
              <a:rPr lang="en-US" altLang="en-US" sz="3200" dirty="0" smtClean="0"/>
              <a:t>European Option Pricing Relationships (concluded)</a:t>
            </a:r>
          </a:p>
        </p:txBody>
      </p:sp>
      <p:grpSp>
        <p:nvGrpSpPr>
          <p:cNvPr id="24580" name="Group 27"/>
          <p:cNvGrpSpPr>
            <a:grpSpLocks/>
          </p:cNvGrpSpPr>
          <p:nvPr/>
        </p:nvGrpSpPr>
        <p:grpSpPr bwMode="auto">
          <a:xfrm>
            <a:off x="304800" y="1676400"/>
            <a:ext cx="8686800" cy="4724400"/>
            <a:chOff x="304800" y="1219200"/>
            <a:chExt cx="8686800" cy="5181600"/>
          </a:xfrm>
        </p:grpSpPr>
        <p:grpSp>
          <p:nvGrpSpPr>
            <p:cNvPr id="24581" name="Group 17"/>
            <p:cNvGrpSpPr>
              <a:grpSpLocks/>
            </p:cNvGrpSpPr>
            <p:nvPr/>
          </p:nvGrpSpPr>
          <p:grpSpPr bwMode="auto">
            <a:xfrm>
              <a:off x="2133600" y="3200400"/>
              <a:ext cx="5503863" cy="1143000"/>
              <a:chOff x="1200" y="2304"/>
              <a:chExt cx="3120" cy="624"/>
            </a:xfrm>
          </p:grpSpPr>
          <p:sp>
            <p:nvSpPr>
              <p:cNvPr id="24594" name="Rectangle 6"/>
              <p:cNvSpPr>
                <a:spLocks noChangeArrowheads="1"/>
              </p:cNvSpPr>
              <p:nvPr/>
            </p:nvSpPr>
            <p:spPr bwMode="auto">
              <a:xfrm>
                <a:off x="1200" y="2496"/>
                <a:ext cx="944" cy="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buClr>
                    <a:schemeClr val="accent1"/>
                  </a:buClr>
                  <a:buSzPct val="65000"/>
                  <a:buFont typeface="Wingdings" pitchFamily="2" charset="2"/>
                  <a:buNone/>
                </a:pPr>
                <a:r>
                  <a:rPr lang="en-US" altLang="en-US" sz="2800" i="1">
                    <a:latin typeface="Arial Unicode MS" panose="020B0604020202020204" pitchFamily="34" charset="-128"/>
                    <a:ea typeface="Arial Unicode MS" panose="020B0604020202020204" pitchFamily="34" charset="-128"/>
                    <a:cs typeface="Arial Unicode MS" panose="020B0604020202020204" pitchFamily="34" charset="-128"/>
                  </a:rPr>
                  <a:t>C</a:t>
                </a:r>
                <a:r>
                  <a:rPr lang="en-US" altLang="en-US" sz="2800" i="1" baseline="-25000">
                    <a:latin typeface="Arial Unicode MS" panose="020B0604020202020204" pitchFamily="34" charset="-128"/>
                    <a:ea typeface="Arial Unicode MS" panose="020B0604020202020204" pitchFamily="34" charset="-128"/>
                    <a:cs typeface="Arial Unicode MS" panose="020B0604020202020204" pitchFamily="34" charset="-128"/>
                  </a:rPr>
                  <a:t>e</a:t>
                </a:r>
                <a:r>
                  <a:rPr lang="en-US" altLang="en-US" sz="2800" i="1">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800" u="sng">
                    <a:latin typeface="Arial Unicode MS" panose="020B0604020202020204" pitchFamily="34" charset="-128"/>
                    <a:ea typeface="Arial Unicode MS" panose="020B0604020202020204" pitchFamily="34" charset="-128"/>
                    <a:cs typeface="Arial Unicode MS" panose="020B0604020202020204" pitchFamily="34" charset="-128"/>
                  </a:rPr>
                  <a:t>&gt;</a:t>
                </a:r>
                <a:r>
                  <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800" i="1">
                    <a:latin typeface="Arial Unicode MS" panose="020B0604020202020204" pitchFamily="34" charset="-128"/>
                    <a:ea typeface="Arial Unicode MS" panose="020B0604020202020204" pitchFamily="34" charset="-128"/>
                    <a:cs typeface="Arial Unicode MS" panose="020B0604020202020204" pitchFamily="34" charset="-128"/>
                  </a:rPr>
                  <a:t>Max</a:t>
                </a:r>
                <a:endPar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4595" name="Rectangle 8"/>
              <p:cNvSpPr>
                <a:spLocks noChangeArrowheads="1"/>
              </p:cNvSpPr>
              <p:nvPr/>
            </p:nvSpPr>
            <p:spPr bwMode="auto">
              <a:xfrm>
                <a:off x="2492" y="2304"/>
                <a:ext cx="379" cy="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buClr>
                    <a:schemeClr val="accent1"/>
                  </a:buClr>
                  <a:buSzPct val="65000"/>
                  <a:buFont typeface="Wingdings" pitchFamily="2" charset="2"/>
                  <a:buNone/>
                </a:pPr>
                <a:r>
                  <a:rPr lang="en-US" altLang="en-US" sz="2800" i="1">
                    <a:latin typeface="Arial Unicode MS" panose="020B0604020202020204" pitchFamily="34" charset="-128"/>
                    <a:ea typeface="Arial Unicode MS" panose="020B0604020202020204" pitchFamily="34" charset="-128"/>
                    <a:cs typeface="Arial Unicode MS" panose="020B0604020202020204" pitchFamily="34" charset="-128"/>
                  </a:rPr>
                  <a:t>S</a:t>
                </a:r>
                <a:r>
                  <a:rPr lang="en-US" altLang="en-US" sz="2800" i="1" baseline="-25000">
                    <a:latin typeface="Arial Unicode MS" panose="020B0604020202020204" pitchFamily="34" charset="-128"/>
                    <a:ea typeface="Arial Unicode MS" panose="020B0604020202020204" pitchFamily="34" charset="-128"/>
                    <a:cs typeface="Arial Unicode MS" panose="020B0604020202020204" pitchFamily="34" charset="-128"/>
                  </a:rPr>
                  <a:t>T</a:t>
                </a:r>
                <a:r>
                  <a:rPr lang="en-US" altLang="en-US" sz="2800" i="1">
                    <a:latin typeface="Arial Unicode MS" panose="020B0604020202020204" pitchFamily="34" charset="-128"/>
                    <a:ea typeface="Arial Unicode MS" panose="020B0604020202020204" pitchFamily="34" charset="-128"/>
                    <a:cs typeface="Arial Unicode MS" panose="020B0604020202020204" pitchFamily="34" charset="-128"/>
                  </a:rPr>
                  <a:t> </a:t>
                </a:r>
                <a:endPar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4596" name="Rectangle 9"/>
              <p:cNvSpPr>
                <a:spLocks noChangeArrowheads="1"/>
              </p:cNvSpPr>
              <p:nvPr/>
            </p:nvSpPr>
            <p:spPr bwMode="auto">
              <a:xfrm>
                <a:off x="3386" y="2304"/>
                <a:ext cx="296" cy="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buClr>
                    <a:schemeClr val="accent1"/>
                  </a:buClr>
                  <a:buSzPct val="65000"/>
                  <a:buFont typeface="Wingdings" pitchFamily="2" charset="2"/>
                  <a:buNone/>
                </a:pPr>
                <a:r>
                  <a:rPr lang="en-US" altLang="en-US" sz="2800" i="1">
                    <a:latin typeface="Arial Unicode MS" panose="020B0604020202020204" pitchFamily="34" charset="-128"/>
                    <a:ea typeface="Arial Unicode MS" panose="020B0604020202020204" pitchFamily="34" charset="-128"/>
                    <a:cs typeface="Arial Unicode MS" panose="020B0604020202020204" pitchFamily="34" charset="-128"/>
                  </a:rPr>
                  <a:t>E </a:t>
                </a:r>
                <a:endPar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4597" name="Text Box 10"/>
              <p:cNvSpPr txBox="1">
                <a:spLocks noChangeArrowheads="1"/>
              </p:cNvSpPr>
              <p:nvPr/>
            </p:nvSpPr>
            <p:spPr bwMode="auto">
              <a:xfrm>
                <a:off x="2280" y="2592"/>
                <a:ext cx="792" cy="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rPr>
                  <a:t>(1 + </a:t>
                </a:r>
                <a:r>
                  <a:rPr lang="en-US" altLang="en-US" sz="2800" i="1">
                    <a:latin typeface="Arial Unicode MS" panose="020B0604020202020204" pitchFamily="34" charset="-128"/>
                    <a:ea typeface="Arial Unicode MS" panose="020B0604020202020204" pitchFamily="34" charset="-128"/>
                    <a:cs typeface="Arial Unicode MS" panose="020B0604020202020204" pitchFamily="34" charset="-128"/>
                  </a:rPr>
                  <a:t>i</a:t>
                </a:r>
                <a:r>
                  <a:rPr lang="en-US" altLang="en-US" sz="2800" baseline="-2500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rPr>
                  <a:t>)</a:t>
                </a:r>
              </a:p>
            </p:txBody>
          </p:sp>
          <p:sp>
            <p:nvSpPr>
              <p:cNvPr id="24598" name="Text Box 11"/>
              <p:cNvSpPr txBox="1">
                <a:spLocks noChangeArrowheads="1"/>
              </p:cNvSpPr>
              <p:nvPr/>
            </p:nvSpPr>
            <p:spPr bwMode="auto">
              <a:xfrm>
                <a:off x="3144" y="2592"/>
                <a:ext cx="792" cy="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rPr>
                  <a:t>(1 + </a:t>
                </a:r>
                <a:r>
                  <a:rPr lang="en-US" altLang="en-US" sz="2800" i="1">
                    <a:latin typeface="Arial Unicode MS" panose="020B0604020202020204" pitchFamily="34" charset="-128"/>
                    <a:ea typeface="Arial Unicode MS" panose="020B0604020202020204" pitchFamily="34" charset="-128"/>
                    <a:cs typeface="Arial Unicode MS" panose="020B0604020202020204" pitchFamily="34" charset="-128"/>
                  </a:rPr>
                  <a:t>i</a:t>
                </a:r>
                <a:r>
                  <a:rPr lang="en-US" altLang="en-US" sz="2800" baseline="-2500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rPr>
                  <a:t>)</a:t>
                </a:r>
              </a:p>
            </p:txBody>
          </p:sp>
          <p:sp>
            <p:nvSpPr>
              <p:cNvPr id="24599" name="Line 12"/>
              <p:cNvSpPr>
                <a:spLocks noChangeShapeType="1"/>
              </p:cNvSpPr>
              <p:nvPr/>
            </p:nvSpPr>
            <p:spPr bwMode="auto">
              <a:xfrm>
                <a:off x="2352" y="2640"/>
                <a:ext cx="576"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4600" name="Line 13"/>
              <p:cNvSpPr>
                <a:spLocks noChangeShapeType="1"/>
              </p:cNvSpPr>
              <p:nvPr/>
            </p:nvSpPr>
            <p:spPr bwMode="auto">
              <a:xfrm>
                <a:off x="3264" y="2616"/>
                <a:ext cx="576"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4601" name="Text Box 14"/>
              <p:cNvSpPr txBox="1">
                <a:spLocks noChangeArrowheads="1"/>
              </p:cNvSpPr>
              <p:nvPr/>
            </p:nvSpPr>
            <p:spPr bwMode="auto">
              <a:xfrm>
                <a:off x="2976" y="2457"/>
                <a:ext cx="288" cy="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rPr>
                  <a:t>–</a:t>
                </a:r>
              </a:p>
            </p:txBody>
          </p:sp>
          <p:sp>
            <p:nvSpPr>
              <p:cNvPr id="24602" name="Text Box 15"/>
              <p:cNvSpPr txBox="1">
                <a:spLocks noChangeArrowheads="1"/>
              </p:cNvSpPr>
              <p:nvPr/>
            </p:nvSpPr>
            <p:spPr bwMode="auto">
              <a:xfrm>
                <a:off x="3840" y="2457"/>
                <a:ext cx="480" cy="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rPr>
                  <a:t>, 0</a:t>
                </a:r>
              </a:p>
            </p:txBody>
          </p:sp>
          <p:sp>
            <p:nvSpPr>
              <p:cNvPr id="24603" name="AutoShape 16"/>
              <p:cNvSpPr>
                <a:spLocks noChangeArrowheads="1"/>
              </p:cNvSpPr>
              <p:nvPr/>
            </p:nvSpPr>
            <p:spPr bwMode="auto">
              <a:xfrm>
                <a:off x="2160" y="2304"/>
                <a:ext cx="2016" cy="624"/>
              </a:xfrm>
              <a:prstGeom prst="bracketPair">
                <a:avLst>
                  <a:gd name="adj" fmla="val 16667"/>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lIns="91436" tIns="45718" rIns="91436" bIns="457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24582" name="Rectangle 3"/>
            <p:cNvSpPr>
              <a:spLocks noChangeArrowheads="1"/>
            </p:cNvSpPr>
            <p:nvPr/>
          </p:nvSpPr>
          <p:spPr bwMode="auto">
            <a:xfrm>
              <a:off x="304800" y="1219200"/>
              <a:ext cx="86868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buFont typeface="Wingdings" pitchFamily="2" charset="2"/>
                <a:buChar char="§"/>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When the option is in-the-money, both strategies have the same payoff.</a:t>
              </a:r>
            </a:p>
            <a:p>
              <a:pPr eaLnBrk="1" hangingPunct="1">
                <a:spcBef>
                  <a:spcPct val="20000"/>
                </a:spcBef>
                <a:buFont typeface="Wingdings" pitchFamily="2" charset="2"/>
                <a:buChar char="§"/>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When the option is out-of-the-money, it has a higher payoff than the borrowing and lending strategy.</a:t>
              </a:r>
            </a:p>
            <a:p>
              <a:pPr eaLnBrk="1" hangingPunct="1">
                <a:spcBef>
                  <a:spcPct val="20000"/>
                </a:spcBef>
                <a:buFont typeface="Wingdings" pitchFamily="2" charset="2"/>
                <a:buChar char="§"/>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Thus, </a:t>
              </a:r>
            </a:p>
            <a:p>
              <a:pPr eaLnBrk="1" hangingPunct="1">
                <a:spcBef>
                  <a:spcPct val="20000"/>
                </a:spcBef>
                <a:buFont typeface="Wingdings" pitchFamily="2" charset="2"/>
                <a:buChar char="§"/>
              </a:pPr>
              <a:endParaRPr lang="en-US" altLang="en-US" sz="1600" dirty="0" smtClean="0">
                <a:latin typeface="Arial Unicode MS" panose="020B0604020202020204" pitchFamily="34" charset="-128"/>
                <a:ea typeface="Arial Unicode MS" panose="020B0604020202020204" pitchFamily="34" charset="-128"/>
                <a:cs typeface="Arial Unicode MS" panose="020B0604020202020204" pitchFamily="34" charset="-128"/>
              </a:endParaRPr>
            </a:p>
            <a:p>
              <a:pPr eaLnBrk="1" hangingPunct="1">
                <a:spcBef>
                  <a:spcPct val="20000"/>
                </a:spcBef>
                <a:buFont typeface="Wingdings" pitchFamily="2" charset="2"/>
                <a:buChar char="§"/>
              </a:pPr>
              <a:endParaRPr lang="en-US" altLang="en-US" sz="1600" dirty="0" smtClean="0">
                <a:latin typeface="Arial Unicode MS" panose="020B0604020202020204" pitchFamily="34" charset="-128"/>
                <a:ea typeface="Arial Unicode MS" panose="020B0604020202020204" pitchFamily="34" charset="-128"/>
                <a:cs typeface="Arial Unicode MS" panose="020B0604020202020204" pitchFamily="34" charset="-128"/>
              </a:endParaRPr>
            </a:p>
            <a:p>
              <a:pPr eaLnBrk="1" hangingPunct="1">
                <a:spcBef>
                  <a:spcPct val="20000"/>
                </a:spcBef>
                <a:buFont typeface="Wingdings" pitchFamily="2" charset="2"/>
                <a:buChar char="§"/>
              </a:pPr>
              <a:endParaRPr lang="en-US" altLang="en-US" sz="1600" dirty="0">
                <a:latin typeface="Arial Unicode MS" panose="020B0604020202020204" pitchFamily="34" charset="-128"/>
                <a:ea typeface="Arial Unicode MS" panose="020B0604020202020204" pitchFamily="34" charset="-128"/>
                <a:cs typeface="Arial Unicode MS" panose="020B0604020202020204" pitchFamily="34" charset="-128"/>
              </a:endParaRPr>
            </a:p>
            <a:p>
              <a:pPr eaLnBrk="1" hangingPunct="1">
                <a:spcBef>
                  <a:spcPct val="20000"/>
                </a:spcBef>
                <a:buFont typeface="Wingdings" pitchFamily="2" charset="2"/>
                <a:buChar char="§"/>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Using a similar portfolio to replicate the upside potential of a put, we can show that:</a:t>
              </a:r>
            </a:p>
            <a:p>
              <a:pPr eaLnBrk="1" hangingPunct="1">
                <a:spcBef>
                  <a:spcPct val="20000"/>
                </a:spcBef>
                <a:buFont typeface="Wingdings" pitchFamily="2" charset="2"/>
                <a:buChar char="§"/>
              </a:pPr>
              <a:endPar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nvGrpSpPr>
            <p:cNvPr id="24583" name="Group 16"/>
            <p:cNvGrpSpPr>
              <a:grpSpLocks/>
            </p:cNvGrpSpPr>
            <p:nvPr/>
          </p:nvGrpSpPr>
          <p:grpSpPr bwMode="auto">
            <a:xfrm>
              <a:off x="1778000" y="5257800"/>
              <a:ext cx="5503863" cy="1143000"/>
              <a:chOff x="1008" y="2784"/>
              <a:chExt cx="3120" cy="624"/>
            </a:xfrm>
          </p:grpSpPr>
          <p:sp>
            <p:nvSpPr>
              <p:cNvPr id="24584" name="Rectangle 6"/>
              <p:cNvSpPr>
                <a:spLocks noChangeArrowheads="1"/>
              </p:cNvSpPr>
              <p:nvPr/>
            </p:nvSpPr>
            <p:spPr bwMode="auto">
              <a:xfrm>
                <a:off x="1008" y="2976"/>
                <a:ext cx="933" cy="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buClr>
                    <a:schemeClr val="accent1"/>
                  </a:buClr>
                  <a:buSzPct val="65000"/>
                  <a:buFont typeface="Wingdings" pitchFamily="2" charset="2"/>
                  <a:buNone/>
                </a:pPr>
                <a:r>
                  <a:rPr lang="en-US" altLang="en-US" sz="2800" i="1">
                    <a:latin typeface="Arial Unicode MS" panose="020B0604020202020204" pitchFamily="34" charset="-128"/>
                    <a:ea typeface="Arial Unicode MS" panose="020B0604020202020204" pitchFamily="34" charset="-128"/>
                    <a:cs typeface="Arial Unicode MS" panose="020B0604020202020204" pitchFamily="34" charset="-128"/>
                  </a:rPr>
                  <a:t>P</a:t>
                </a:r>
                <a:r>
                  <a:rPr lang="en-US" altLang="en-US" sz="2800" i="1" baseline="-25000">
                    <a:latin typeface="Arial Unicode MS" panose="020B0604020202020204" pitchFamily="34" charset="-128"/>
                    <a:ea typeface="Arial Unicode MS" panose="020B0604020202020204" pitchFamily="34" charset="-128"/>
                    <a:cs typeface="Arial Unicode MS" panose="020B0604020202020204" pitchFamily="34" charset="-128"/>
                  </a:rPr>
                  <a:t>e</a:t>
                </a:r>
                <a:r>
                  <a:rPr lang="en-US" altLang="en-US" sz="2800" i="1">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800" u="sng">
                    <a:latin typeface="Arial Unicode MS" panose="020B0604020202020204" pitchFamily="34" charset="-128"/>
                    <a:ea typeface="Arial Unicode MS" panose="020B0604020202020204" pitchFamily="34" charset="-128"/>
                    <a:cs typeface="Arial Unicode MS" panose="020B0604020202020204" pitchFamily="34" charset="-128"/>
                  </a:rPr>
                  <a:t>&gt;</a:t>
                </a:r>
                <a:r>
                  <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800" i="1">
                    <a:latin typeface="Arial Unicode MS" panose="020B0604020202020204" pitchFamily="34" charset="-128"/>
                    <a:ea typeface="Arial Unicode MS" panose="020B0604020202020204" pitchFamily="34" charset="-128"/>
                    <a:cs typeface="Arial Unicode MS" panose="020B0604020202020204" pitchFamily="34" charset="-128"/>
                  </a:rPr>
                  <a:t>Max</a:t>
                </a:r>
                <a:endPar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4585" name="Rectangle 7"/>
              <p:cNvSpPr>
                <a:spLocks noChangeArrowheads="1"/>
              </p:cNvSpPr>
              <p:nvPr/>
            </p:nvSpPr>
            <p:spPr bwMode="auto">
              <a:xfrm>
                <a:off x="3164" y="2784"/>
                <a:ext cx="379" cy="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buClr>
                    <a:schemeClr val="accent1"/>
                  </a:buClr>
                  <a:buSzPct val="65000"/>
                  <a:buFont typeface="Wingdings" pitchFamily="2" charset="2"/>
                  <a:buNone/>
                </a:pPr>
                <a:r>
                  <a:rPr lang="en-US" altLang="en-US" sz="2800" i="1">
                    <a:latin typeface="Arial Unicode MS" panose="020B0604020202020204" pitchFamily="34" charset="-128"/>
                    <a:ea typeface="Arial Unicode MS" panose="020B0604020202020204" pitchFamily="34" charset="-128"/>
                    <a:cs typeface="Arial Unicode MS" panose="020B0604020202020204" pitchFamily="34" charset="-128"/>
                  </a:rPr>
                  <a:t>S</a:t>
                </a:r>
                <a:r>
                  <a:rPr lang="en-US" altLang="en-US" sz="2800" i="1" baseline="-25000">
                    <a:latin typeface="Arial Unicode MS" panose="020B0604020202020204" pitchFamily="34" charset="-128"/>
                    <a:ea typeface="Arial Unicode MS" panose="020B0604020202020204" pitchFamily="34" charset="-128"/>
                    <a:cs typeface="Arial Unicode MS" panose="020B0604020202020204" pitchFamily="34" charset="-128"/>
                  </a:rPr>
                  <a:t>T</a:t>
                </a:r>
                <a:r>
                  <a:rPr lang="en-US" altLang="en-US" sz="2800" i="1">
                    <a:latin typeface="Arial Unicode MS" panose="020B0604020202020204" pitchFamily="34" charset="-128"/>
                    <a:ea typeface="Arial Unicode MS" panose="020B0604020202020204" pitchFamily="34" charset="-128"/>
                    <a:cs typeface="Arial Unicode MS" panose="020B0604020202020204" pitchFamily="34" charset="-128"/>
                  </a:rPr>
                  <a:t> </a:t>
                </a:r>
                <a:endPar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4586" name="Rectangle 8"/>
              <p:cNvSpPr>
                <a:spLocks noChangeArrowheads="1"/>
              </p:cNvSpPr>
              <p:nvPr/>
            </p:nvSpPr>
            <p:spPr bwMode="auto">
              <a:xfrm>
                <a:off x="2306" y="2784"/>
                <a:ext cx="296" cy="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buClr>
                    <a:schemeClr val="accent1"/>
                  </a:buClr>
                  <a:buSzPct val="65000"/>
                  <a:buFont typeface="Wingdings" pitchFamily="2" charset="2"/>
                  <a:buNone/>
                </a:pPr>
                <a:r>
                  <a:rPr lang="en-US" altLang="en-US" sz="2800" i="1">
                    <a:latin typeface="Arial Unicode MS" panose="020B0604020202020204" pitchFamily="34" charset="-128"/>
                    <a:ea typeface="Arial Unicode MS" panose="020B0604020202020204" pitchFamily="34" charset="-128"/>
                    <a:cs typeface="Arial Unicode MS" panose="020B0604020202020204" pitchFamily="34" charset="-128"/>
                  </a:rPr>
                  <a:t>E </a:t>
                </a:r>
                <a:endPar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4587" name="Text Box 9"/>
              <p:cNvSpPr txBox="1">
                <a:spLocks noChangeArrowheads="1"/>
              </p:cNvSpPr>
              <p:nvPr/>
            </p:nvSpPr>
            <p:spPr bwMode="auto">
              <a:xfrm>
                <a:off x="2952" y="3072"/>
                <a:ext cx="792" cy="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rPr>
                  <a:t>(1 + </a:t>
                </a:r>
                <a:r>
                  <a:rPr lang="en-US" altLang="en-US" sz="2800" i="1">
                    <a:latin typeface="Arial Unicode MS" panose="020B0604020202020204" pitchFamily="34" charset="-128"/>
                    <a:ea typeface="Arial Unicode MS" panose="020B0604020202020204" pitchFamily="34" charset="-128"/>
                    <a:cs typeface="Arial Unicode MS" panose="020B0604020202020204" pitchFamily="34" charset="-128"/>
                  </a:rPr>
                  <a:t>i</a:t>
                </a:r>
                <a:r>
                  <a:rPr lang="en-US" altLang="en-US" sz="2800" baseline="-2500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rPr>
                  <a:t>)</a:t>
                </a:r>
              </a:p>
            </p:txBody>
          </p:sp>
          <p:sp>
            <p:nvSpPr>
              <p:cNvPr id="24588" name="Text Box 10"/>
              <p:cNvSpPr txBox="1">
                <a:spLocks noChangeArrowheads="1"/>
              </p:cNvSpPr>
              <p:nvPr/>
            </p:nvSpPr>
            <p:spPr bwMode="auto">
              <a:xfrm>
                <a:off x="2064" y="3072"/>
                <a:ext cx="792" cy="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rPr>
                  <a:t>(1 + </a:t>
                </a:r>
                <a:r>
                  <a:rPr lang="en-US" altLang="en-US" sz="2800" i="1">
                    <a:latin typeface="Arial Unicode MS" panose="020B0604020202020204" pitchFamily="34" charset="-128"/>
                    <a:ea typeface="Arial Unicode MS" panose="020B0604020202020204" pitchFamily="34" charset="-128"/>
                    <a:cs typeface="Arial Unicode MS" panose="020B0604020202020204" pitchFamily="34" charset="-128"/>
                  </a:rPr>
                  <a:t>i</a:t>
                </a:r>
                <a:r>
                  <a:rPr lang="en-US" altLang="en-US" sz="2800" baseline="-2500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rPr>
                  <a:t>)</a:t>
                </a:r>
              </a:p>
            </p:txBody>
          </p:sp>
          <p:sp>
            <p:nvSpPr>
              <p:cNvPr id="24589" name="Line 11"/>
              <p:cNvSpPr>
                <a:spLocks noChangeShapeType="1"/>
              </p:cNvSpPr>
              <p:nvPr/>
            </p:nvSpPr>
            <p:spPr bwMode="auto">
              <a:xfrm>
                <a:off x="3024" y="3120"/>
                <a:ext cx="576"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4590" name="Line 12"/>
              <p:cNvSpPr>
                <a:spLocks noChangeShapeType="1"/>
              </p:cNvSpPr>
              <p:nvPr/>
            </p:nvSpPr>
            <p:spPr bwMode="auto">
              <a:xfrm>
                <a:off x="2184" y="3096"/>
                <a:ext cx="576"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4591" name="Text Box 13"/>
              <p:cNvSpPr txBox="1">
                <a:spLocks noChangeArrowheads="1"/>
              </p:cNvSpPr>
              <p:nvPr/>
            </p:nvSpPr>
            <p:spPr bwMode="auto">
              <a:xfrm>
                <a:off x="2784" y="2937"/>
                <a:ext cx="288" cy="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rPr>
                  <a:t>–</a:t>
                </a:r>
              </a:p>
            </p:txBody>
          </p:sp>
          <p:sp>
            <p:nvSpPr>
              <p:cNvPr id="24592" name="Text Box 14"/>
              <p:cNvSpPr txBox="1">
                <a:spLocks noChangeArrowheads="1"/>
              </p:cNvSpPr>
              <p:nvPr/>
            </p:nvSpPr>
            <p:spPr bwMode="auto">
              <a:xfrm>
                <a:off x="3648" y="2937"/>
                <a:ext cx="480" cy="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rPr>
                  <a:t>, 0</a:t>
                </a:r>
              </a:p>
            </p:txBody>
          </p:sp>
          <p:sp>
            <p:nvSpPr>
              <p:cNvPr id="24593" name="AutoShape 15"/>
              <p:cNvSpPr>
                <a:spLocks noChangeArrowheads="1"/>
              </p:cNvSpPr>
              <p:nvPr/>
            </p:nvSpPr>
            <p:spPr bwMode="auto">
              <a:xfrm>
                <a:off x="1968" y="2784"/>
                <a:ext cx="2016" cy="624"/>
              </a:xfrm>
              <a:prstGeom prst="bracketPair">
                <a:avLst>
                  <a:gd name="adj" fmla="val 16667"/>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lIns="91436" tIns="45718" rIns="91436" bIns="457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280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grpSp>
      <p:sp>
        <p:nvSpPr>
          <p:cNvPr id="30"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20</a:t>
            </a:fld>
            <a:endParaRPr lang="en-US" altLang="en-US" sz="1000" dirty="0">
              <a:cs typeface="Arial" charset="0"/>
            </a:endParaRPr>
          </a:p>
        </p:txBody>
      </p:sp>
      <p:sp>
        <p:nvSpPr>
          <p:cNvPr id="31" name="Rectangle 20"/>
          <p:cNvSpPr>
            <a:spLocks noGrp="1" noChangeArrowheads="1"/>
          </p:cNvSpPr>
          <p:nvPr>
            <p:ph type="ftr" sz="quarter" idx="4294967295"/>
          </p:nvPr>
        </p:nvSpPr>
        <p:spPr bwMode="auto">
          <a:xfrm>
            <a:off x="4572000" y="6553200"/>
            <a:ext cx="41910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altLang="en-US" dirty="0" smtClean="0"/>
              <a:t>Binomial Option Pricing</a:t>
            </a:r>
          </a:p>
        </p:txBody>
      </p:sp>
      <p:sp>
        <p:nvSpPr>
          <p:cNvPr id="25603" name="Rectangle 3"/>
          <p:cNvSpPr>
            <a:spLocks noGrp="1" noChangeArrowheads="1"/>
          </p:cNvSpPr>
          <p:nvPr>
            <p:ph idx="1"/>
          </p:nvPr>
        </p:nvSpPr>
        <p:spPr>
          <a:xfrm>
            <a:off x="199868" y="1734394"/>
            <a:ext cx="8944131" cy="4525963"/>
          </a:xfrm>
        </p:spPr>
        <p:txBody>
          <a:bodyPr/>
          <a:lstStyle/>
          <a:p>
            <a:pPr marL="0" indent="0">
              <a:lnSpc>
                <a:spcPct val="90000"/>
              </a:lnSpc>
              <a:buNone/>
            </a:pPr>
            <a:r>
              <a:rPr lang="en-US" altLang="en-US" sz="2000" dirty="0" smtClean="0"/>
              <a:t>Imagine a world where the spot exchange rate is </a:t>
            </a:r>
            <a:r>
              <a:rPr lang="en-US" altLang="en-US" sz="2000" i="1" dirty="0" smtClean="0"/>
              <a:t>S</a:t>
            </a:r>
            <a:r>
              <a:rPr lang="en-US" altLang="en-US" sz="2000" baseline="-25000" dirty="0" smtClean="0"/>
              <a:t>0</a:t>
            </a:r>
            <a:r>
              <a:rPr lang="en-US" altLang="en-US" sz="2000" dirty="0" smtClean="0"/>
              <a:t>($/€) = $1.50/€ today and in the next year </a:t>
            </a:r>
            <a:r>
              <a:rPr lang="en-US" altLang="en-US" sz="2000" i="1" dirty="0" smtClean="0"/>
              <a:t>S</a:t>
            </a:r>
            <a:r>
              <a:rPr lang="en-US" altLang="en-US" sz="2000" baseline="-25000" dirty="0" smtClean="0"/>
              <a:t>1</a:t>
            </a:r>
            <a:r>
              <a:rPr lang="en-US" altLang="en-US" sz="2000" dirty="0" smtClean="0"/>
              <a:t>($/€) is either $1.80/€ or $1.20/€.</a:t>
            </a:r>
          </a:p>
          <a:p>
            <a:pPr marL="0" indent="0">
              <a:lnSpc>
                <a:spcPct val="90000"/>
              </a:lnSpc>
              <a:buNone/>
            </a:pPr>
            <a:r>
              <a:rPr lang="en-US" altLang="en-US" sz="2000" dirty="0" smtClean="0"/>
              <a:t>€10,000 will change from $15,000 to either $18,000 or $12,000. </a:t>
            </a:r>
          </a:p>
          <a:p>
            <a:pPr marL="0" indent="0">
              <a:lnSpc>
                <a:spcPct val="90000"/>
              </a:lnSpc>
              <a:buNone/>
            </a:pPr>
            <a:r>
              <a:rPr lang="en-US" altLang="en-US" sz="2000" dirty="0" smtClean="0"/>
              <a:t>A call option on €10,000 with strike price </a:t>
            </a:r>
            <a:r>
              <a:rPr lang="en-US" altLang="en-US" sz="2000" i="1" dirty="0" smtClean="0"/>
              <a:t>S</a:t>
            </a:r>
            <a:r>
              <a:rPr lang="en-US" altLang="en-US" sz="2000" baseline="-25000" dirty="0" smtClean="0"/>
              <a:t>0</a:t>
            </a:r>
            <a:r>
              <a:rPr lang="en-US" altLang="en-US" sz="2000" dirty="0" smtClean="0"/>
              <a:t>($/€) = $1.50 will payoff either $3,000 or zero. </a:t>
            </a:r>
          </a:p>
          <a:p>
            <a:pPr marL="0" indent="0">
              <a:lnSpc>
                <a:spcPct val="90000"/>
              </a:lnSpc>
              <a:buNone/>
            </a:pPr>
            <a:r>
              <a:rPr lang="en-US" altLang="en-US" sz="2000" dirty="0" smtClean="0"/>
              <a:t>If </a:t>
            </a:r>
            <a:r>
              <a:rPr lang="en-US" altLang="en-US" sz="2000" i="1" dirty="0" smtClean="0"/>
              <a:t>S</a:t>
            </a:r>
            <a:r>
              <a:rPr lang="en-US" altLang="en-US" sz="2000" baseline="-25000" dirty="0" smtClean="0"/>
              <a:t>1</a:t>
            </a:r>
            <a:r>
              <a:rPr lang="en-US" altLang="en-US" sz="2000" dirty="0" smtClean="0"/>
              <a:t>($/€) = $1.800/€ the option is in-the-money since you can buy €10,000 (worth $18,000 at </a:t>
            </a:r>
            <a:r>
              <a:rPr lang="en-US" altLang="en-US" sz="2000" i="1" dirty="0" smtClean="0"/>
              <a:t>S</a:t>
            </a:r>
            <a:r>
              <a:rPr lang="en-US" altLang="en-US" sz="2000" baseline="-25000" dirty="0" smtClean="0"/>
              <a:t>1</a:t>
            </a:r>
            <a:r>
              <a:rPr lang="en-US" altLang="en-US" sz="2000" dirty="0" smtClean="0"/>
              <a:t>($/€) = $1.80/€ ) for only $15,000.</a:t>
            </a:r>
          </a:p>
        </p:txBody>
      </p:sp>
      <p:grpSp>
        <p:nvGrpSpPr>
          <p:cNvPr id="25604" name="Group 21"/>
          <p:cNvGrpSpPr>
            <a:grpSpLocks/>
          </p:cNvGrpSpPr>
          <p:nvPr/>
        </p:nvGrpSpPr>
        <p:grpSpPr bwMode="auto">
          <a:xfrm>
            <a:off x="228600" y="3997376"/>
            <a:ext cx="7916863" cy="2160928"/>
            <a:chOff x="8467" y="4124980"/>
            <a:chExt cx="7916334" cy="2688356"/>
          </a:xfrm>
        </p:grpSpPr>
        <p:grpSp>
          <p:nvGrpSpPr>
            <p:cNvPr id="25608" name="Group 16"/>
            <p:cNvGrpSpPr>
              <a:grpSpLocks/>
            </p:cNvGrpSpPr>
            <p:nvPr/>
          </p:nvGrpSpPr>
          <p:grpSpPr bwMode="auto">
            <a:xfrm>
              <a:off x="1608667" y="4500563"/>
              <a:ext cx="2201333" cy="1747837"/>
              <a:chOff x="816" y="2256"/>
              <a:chExt cx="1248" cy="1056"/>
            </a:xfrm>
          </p:grpSpPr>
          <p:sp>
            <p:nvSpPr>
              <p:cNvPr id="25620" name="Line 4"/>
              <p:cNvSpPr>
                <a:spLocks noChangeShapeType="1"/>
              </p:cNvSpPr>
              <p:nvPr/>
            </p:nvSpPr>
            <p:spPr bwMode="auto">
              <a:xfrm flipV="1">
                <a:off x="816" y="2256"/>
                <a:ext cx="1248" cy="576"/>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5621" name="Line 5"/>
              <p:cNvSpPr>
                <a:spLocks noChangeShapeType="1"/>
              </p:cNvSpPr>
              <p:nvPr/>
            </p:nvSpPr>
            <p:spPr bwMode="auto">
              <a:xfrm>
                <a:off x="816" y="2832"/>
                <a:ext cx="1248" cy="48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25609" name="Text Box 6"/>
            <p:cNvSpPr txBox="1">
              <a:spLocks noChangeArrowheads="1"/>
            </p:cNvSpPr>
            <p:nvPr/>
          </p:nvSpPr>
          <p:spPr bwMode="auto">
            <a:xfrm>
              <a:off x="8467" y="5182103"/>
              <a:ext cx="1668351" cy="589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$15,000</a:t>
              </a:r>
            </a:p>
          </p:txBody>
        </p:sp>
        <p:grpSp>
          <p:nvGrpSpPr>
            <p:cNvPr id="25610" name="Group 15"/>
            <p:cNvGrpSpPr>
              <a:grpSpLocks/>
            </p:cNvGrpSpPr>
            <p:nvPr/>
          </p:nvGrpSpPr>
          <p:grpSpPr bwMode="auto">
            <a:xfrm>
              <a:off x="3859539" y="4124980"/>
              <a:ext cx="4065262" cy="945936"/>
              <a:chOff x="3859539" y="4124980"/>
              <a:chExt cx="4065262" cy="945936"/>
            </a:xfrm>
          </p:grpSpPr>
          <p:sp>
            <p:nvSpPr>
              <p:cNvPr id="25616" name="Text Box 8"/>
              <p:cNvSpPr txBox="1">
                <a:spLocks noChangeArrowheads="1"/>
              </p:cNvSpPr>
              <p:nvPr/>
            </p:nvSpPr>
            <p:spPr bwMode="auto">
              <a:xfrm>
                <a:off x="3859539" y="4253107"/>
                <a:ext cx="3101323" cy="589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$18,000 = €10,000 ×</a:t>
                </a:r>
              </a:p>
            </p:txBody>
          </p:sp>
          <p:sp>
            <p:nvSpPr>
              <p:cNvPr id="12" name="Rectangle 11"/>
              <p:cNvSpPr/>
              <p:nvPr/>
            </p:nvSpPr>
            <p:spPr>
              <a:xfrm>
                <a:off x="6948553" y="4124980"/>
                <a:ext cx="955647" cy="574346"/>
              </a:xfrm>
              <a:prstGeom prst="rect">
                <a:avLst/>
              </a:prstGeom>
            </p:spPr>
            <p:txBody>
              <a:bodyPr wrap="none">
                <a:spAutoFit/>
              </a:bodyPr>
              <a:lstStyle/>
              <a:p>
                <a:pPr>
                  <a:defRPr/>
                </a:pPr>
                <a:r>
                  <a:rPr lang="en-US" sz="24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$1.80</a:t>
                </a:r>
                <a:endParaRPr 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5618" name="Rectangle 12"/>
              <p:cNvSpPr>
                <a:spLocks noChangeArrowheads="1"/>
              </p:cNvSpPr>
              <p:nvPr/>
            </p:nvSpPr>
            <p:spPr bwMode="auto">
              <a:xfrm>
                <a:off x="6934499" y="4496570"/>
                <a:ext cx="955647" cy="574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€1.00</a:t>
                </a:r>
              </a:p>
            </p:txBody>
          </p:sp>
          <p:cxnSp>
            <p:nvCxnSpPr>
              <p:cNvPr id="15" name="Straight Connector 14"/>
              <p:cNvCxnSpPr/>
              <p:nvPr/>
            </p:nvCxnSpPr>
            <p:spPr>
              <a:xfrm rot="10800000">
                <a:off x="6934267" y="4572591"/>
                <a:ext cx="99053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5611" name="Group 16"/>
            <p:cNvGrpSpPr>
              <a:grpSpLocks/>
            </p:cNvGrpSpPr>
            <p:nvPr/>
          </p:nvGrpSpPr>
          <p:grpSpPr bwMode="auto">
            <a:xfrm>
              <a:off x="3874778" y="5867804"/>
              <a:ext cx="4050023" cy="945532"/>
              <a:chOff x="3874778" y="4125384"/>
              <a:chExt cx="4050023" cy="945532"/>
            </a:xfrm>
          </p:grpSpPr>
          <p:sp>
            <p:nvSpPr>
              <p:cNvPr id="25612" name="Text Box 8"/>
              <p:cNvSpPr txBox="1">
                <a:spLocks noChangeArrowheads="1"/>
              </p:cNvSpPr>
              <p:nvPr/>
            </p:nvSpPr>
            <p:spPr bwMode="auto">
              <a:xfrm>
                <a:off x="3874778" y="4227050"/>
                <a:ext cx="3886201" cy="589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$12,000 = €10,000 ×</a:t>
                </a:r>
              </a:p>
            </p:txBody>
          </p:sp>
          <p:sp>
            <p:nvSpPr>
              <p:cNvPr id="19" name="Rectangle 18"/>
              <p:cNvSpPr/>
              <p:nvPr/>
            </p:nvSpPr>
            <p:spPr>
              <a:xfrm>
                <a:off x="6948553" y="4125384"/>
                <a:ext cx="955647" cy="574346"/>
              </a:xfrm>
              <a:prstGeom prst="rect">
                <a:avLst/>
              </a:prstGeom>
            </p:spPr>
            <p:txBody>
              <a:bodyPr wrap="none">
                <a:spAutoFit/>
              </a:bodyPr>
              <a:lstStyle/>
              <a:p>
                <a:pPr>
                  <a:defRPr/>
                </a:pPr>
                <a:r>
                  <a:rPr lang="en-US" sz="24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$1.20</a:t>
                </a:r>
                <a:endParaRPr 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5614" name="Rectangle 19"/>
              <p:cNvSpPr>
                <a:spLocks noChangeArrowheads="1"/>
              </p:cNvSpPr>
              <p:nvPr/>
            </p:nvSpPr>
            <p:spPr bwMode="auto">
              <a:xfrm>
                <a:off x="6934499" y="4496570"/>
                <a:ext cx="955647" cy="574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€1.00</a:t>
                </a:r>
              </a:p>
            </p:txBody>
          </p:sp>
          <p:cxnSp>
            <p:nvCxnSpPr>
              <p:cNvPr id="21" name="Straight Connector 20"/>
              <p:cNvCxnSpPr/>
              <p:nvPr/>
            </p:nvCxnSpPr>
            <p:spPr>
              <a:xfrm rot="10800000">
                <a:off x="6934267" y="4572995"/>
                <a:ext cx="99053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25606" name="Rectangle 19"/>
          <p:cNvSpPr>
            <a:spLocks noChangeArrowheads="1"/>
          </p:cNvSpPr>
          <p:nvPr/>
        </p:nvSpPr>
        <p:spPr bwMode="auto">
          <a:xfrm>
            <a:off x="4038600" y="4495800"/>
            <a:ext cx="170912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000" i="1"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C</a:t>
            </a:r>
            <a:r>
              <a:rPr lang="en-US" altLang="en-US" sz="2000" baseline="-250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a:t>
            </a:r>
            <a:r>
              <a:rPr lang="en-US" altLang="en-US" baseline="300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up</a:t>
            </a:r>
            <a:r>
              <a:rPr lang="en-US" altLang="en-US" sz="20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 $3,000</a:t>
            </a:r>
          </a:p>
        </p:txBody>
      </p:sp>
      <p:sp>
        <p:nvSpPr>
          <p:cNvPr id="25607" name="Rectangle 21"/>
          <p:cNvSpPr>
            <a:spLocks noChangeArrowheads="1"/>
          </p:cNvSpPr>
          <p:nvPr/>
        </p:nvSpPr>
        <p:spPr bwMode="auto">
          <a:xfrm>
            <a:off x="4030387" y="5918953"/>
            <a:ext cx="140615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000" i="1"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C</a:t>
            </a:r>
            <a:r>
              <a:rPr lang="en-US" altLang="en-US" sz="2000" baseline="-250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a:t>
            </a:r>
            <a:r>
              <a:rPr lang="en-US" altLang="en-US" baseline="300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down</a:t>
            </a:r>
            <a:r>
              <a:rPr lang="en-US" altLang="en-US" sz="20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 $0</a:t>
            </a:r>
          </a:p>
        </p:txBody>
      </p:sp>
      <p:sp>
        <p:nvSpPr>
          <p:cNvPr id="22"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21</a:t>
            </a:fld>
            <a:endParaRPr lang="en-US" altLang="en-US" sz="1000" dirty="0">
              <a:cs typeface="Arial" charset="0"/>
            </a:endParaRPr>
          </a:p>
        </p:txBody>
      </p:sp>
      <p:sp>
        <p:nvSpPr>
          <p:cNvPr id="23" name="Rectangle 20"/>
          <p:cNvSpPr>
            <a:spLocks noGrp="1" noChangeArrowheads="1"/>
          </p:cNvSpPr>
          <p:nvPr>
            <p:ph type="ftr" sz="quarter" idx="4294967295"/>
          </p:nvPr>
        </p:nvSpPr>
        <p:spPr bwMode="auto">
          <a:xfrm>
            <a:off x="4724400" y="6553200"/>
            <a:ext cx="40386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3"/>
          <p:cNvSpPr>
            <a:spLocks noGrp="1" noChangeArrowheads="1"/>
          </p:cNvSpPr>
          <p:nvPr>
            <p:ph type="title"/>
          </p:nvPr>
        </p:nvSpPr>
        <p:spPr/>
        <p:txBody>
          <a:bodyPr>
            <a:normAutofit/>
          </a:bodyPr>
          <a:lstStyle/>
          <a:p>
            <a:pPr eaLnBrk="1" hangingPunct="1"/>
            <a:r>
              <a:rPr lang="en-US" altLang="en-US" smtClean="0"/>
              <a:t>Binomial Option Pricing Model</a:t>
            </a:r>
          </a:p>
        </p:txBody>
      </p:sp>
      <p:sp>
        <p:nvSpPr>
          <p:cNvPr id="26627" name="Rectangle 4"/>
          <p:cNvSpPr>
            <a:spLocks noGrp="1" noChangeArrowheads="1"/>
          </p:cNvSpPr>
          <p:nvPr>
            <p:ph idx="1"/>
          </p:nvPr>
        </p:nvSpPr>
        <p:spPr>
          <a:xfrm>
            <a:off x="152400" y="1676400"/>
            <a:ext cx="8839200" cy="4525963"/>
          </a:xfrm>
        </p:spPr>
        <p:txBody>
          <a:bodyPr/>
          <a:lstStyle/>
          <a:p>
            <a:pPr marL="0" indent="0" eaLnBrk="1" hangingPunct="1">
              <a:buFont typeface="Wingdings" pitchFamily="2" charset="2"/>
              <a:buNone/>
            </a:pPr>
            <a:r>
              <a:rPr lang="en-US" altLang="en-US" sz="2400" dirty="0" smtClean="0"/>
              <a:t>We can replicate the payoffs of the call option b</a:t>
            </a:r>
            <a:r>
              <a:rPr lang="en-US" altLang="en-US" sz="2400" dirty="0" smtClean="0">
                <a:cs typeface="Times New Roman" pitchFamily="18" charset="0"/>
              </a:rPr>
              <a:t>y taking a long position in a bond with FV = €5,000 along with the right amount of dollar-denominated borrowing (in this case borrow the PV of $6,000).</a:t>
            </a:r>
          </a:p>
          <a:p>
            <a:pPr marL="0" indent="0" eaLnBrk="1" hangingPunct="1">
              <a:buFont typeface="Wingdings" pitchFamily="2" charset="2"/>
              <a:buNone/>
            </a:pPr>
            <a:r>
              <a:rPr lang="en-US" altLang="en-US" sz="2400" dirty="0" smtClean="0">
                <a:cs typeface="Times New Roman" pitchFamily="18" charset="0"/>
              </a:rPr>
              <a:t>The portfolio payoff in one period matches the option payoffs:</a:t>
            </a:r>
          </a:p>
        </p:txBody>
      </p:sp>
      <p:sp>
        <p:nvSpPr>
          <p:cNvPr id="26628" name="Line 5"/>
          <p:cNvSpPr>
            <a:spLocks noChangeShapeType="1"/>
          </p:cNvSpPr>
          <p:nvPr/>
        </p:nvSpPr>
        <p:spPr bwMode="auto">
          <a:xfrm flipV="1">
            <a:off x="1439863" y="4013994"/>
            <a:ext cx="2200275" cy="10541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lIns="103236" tIns="51618" rIns="103236" bIns="51618"/>
          <a:lstStyle/>
          <a:p>
            <a:endParaRPr 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6629" name="Text Box 6"/>
          <p:cNvSpPr txBox="1">
            <a:spLocks noChangeArrowheads="1"/>
          </p:cNvSpPr>
          <p:nvPr/>
        </p:nvSpPr>
        <p:spPr bwMode="auto">
          <a:xfrm>
            <a:off x="3733800" y="5684044"/>
            <a:ext cx="1582738" cy="473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$6,000</a:t>
            </a:r>
          </a:p>
        </p:txBody>
      </p:sp>
      <p:sp>
        <p:nvSpPr>
          <p:cNvPr id="26630" name="Text Box 7"/>
          <p:cNvSpPr txBox="1">
            <a:spLocks noChangeArrowheads="1"/>
          </p:cNvSpPr>
          <p:nvPr/>
        </p:nvSpPr>
        <p:spPr bwMode="auto">
          <a:xfrm>
            <a:off x="3741738" y="3750469"/>
            <a:ext cx="1439862" cy="473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$9,000</a:t>
            </a:r>
          </a:p>
        </p:txBody>
      </p:sp>
      <p:sp>
        <p:nvSpPr>
          <p:cNvPr id="26632" name="Text Box 13"/>
          <p:cNvSpPr txBox="1">
            <a:spLocks noChangeArrowheads="1"/>
          </p:cNvSpPr>
          <p:nvPr/>
        </p:nvSpPr>
        <p:spPr bwMode="auto">
          <a:xfrm>
            <a:off x="0" y="4804569"/>
            <a:ext cx="1439863" cy="473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$15,000</a:t>
            </a:r>
          </a:p>
        </p:txBody>
      </p:sp>
      <p:sp>
        <p:nvSpPr>
          <p:cNvPr id="26633" name="Line 14"/>
          <p:cNvSpPr>
            <a:spLocks noChangeShapeType="1"/>
          </p:cNvSpPr>
          <p:nvPr/>
        </p:nvSpPr>
        <p:spPr bwMode="auto">
          <a:xfrm>
            <a:off x="1439863" y="5068094"/>
            <a:ext cx="2200275" cy="879475"/>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lIns="103236" tIns="51618" rIns="103236" bIns="51618"/>
          <a:lstStyle/>
          <a:p>
            <a:endParaRPr 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6634" name="Text Box 16"/>
          <p:cNvSpPr txBox="1">
            <a:spLocks noChangeArrowheads="1"/>
          </p:cNvSpPr>
          <p:nvPr/>
        </p:nvSpPr>
        <p:spPr bwMode="auto">
          <a:xfrm>
            <a:off x="4826000" y="3750469"/>
            <a:ext cx="1524000" cy="473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 $6,000</a:t>
            </a:r>
          </a:p>
        </p:txBody>
      </p:sp>
      <p:sp>
        <p:nvSpPr>
          <p:cNvPr id="26635" name="Text Box 17"/>
          <p:cNvSpPr txBox="1">
            <a:spLocks noChangeArrowheads="1"/>
          </p:cNvSpPr>
          <p:nvPr/>
        </p:nvSpPr>
        <p:spPr bwMode="auto">
          <a:xfrm>
            <a:off x="4826000" y="5701507"/>
            <a:ext cx="1524000" cy="473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 $6,000</a:t>
            </a:r>
          </a:p>
        </p:txBody>
      </p:sp>
      <p:sp>
        <p:nvSpPr>
          <p:cNvPr id="26636" name="Text Box 19"/>
          <p:cNvSpPr txBox="1">
            <a:spLocks noChangeArrowheads="1"/>
          </p:cNvSpPr>
          <p:nvPr/>
        </p:nvSpPr>
        <p:spPr bwMode="auto">
          <a:xfrm>
            <a:off x="6164263" y="3750469"/>
            <a:ext cx="1608137" cy="473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 $3,000</a:t>
            </a:r>
          </a:p>
        </p:txBody>
      </p:sp>
      <p:sp>
        <p:nvSpPr>
          <p:cNvPr id="26637" name="Text Box 20"/>
          <p:cNvSpPr txBox="1">
            <a:spLocks noChangeArrowheads="1"/>
          </p:cNvSpPr>
          <p:nvPr/>
        </p:nvSpPr>
        <p:spPr bwMode="auto">
          <a:xfrm>
            <a:off x="6154738" y="5701507"/>
            <a:ext cx="931862" cy="473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 $0</a:t>
            </a:r>
          </a:p>
        </p:txBody>
      </p:sp>
      <p:sp>
        <p:nvSpPr>
          <p:cNvPr id="26638" name="Text Box 22"/>
          <p:cNvSpPr txBox="1">
            <a:spLocks noChangeArrowheads="1"/>
          </p:cNvSpPr>
          <p:nvPr/>
        </p:nvSpPr>
        <p:spPr bwMode="auto">
          <a:xfrm>
            <a:off x="7692262" y="3750469"/>
            <a:ext cx="1439862" cy="473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400" i="1"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C</a:t>
            </a:r>
            <a:r>
              <a:rPr lang="en-US" altLang="en-US" sz="2400" baseline="-250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a:t>
            </a:r>
            <a:r>
              <a:rPr lang="en-US" altLang="en-US" sz="2000" baseline="300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up</a:t>
            </a:r>
            <a:endPar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6639" name="Text Box 23"/>
          <p:cNvSpPr txBox="1">
            <a:spLocks noChangeArrowheads="1"/>
          </p:cNvSpPr>
          <p:nvPr/>
        </p:nvSpPr>
        <p:spPr bwMode="auto">
          <a:xfrm>
            <a:off x="7391400" y="5684044"/>
            <a:ext cx="1414463" cy="473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1" tIns="51616" rIns="103231" bIns="51616">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400" i="1"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C</a:t>
            </a:r>
            <a:r>
              <a:rPr lang="en-US" altLang="en-US" sz="2400" baseline="-250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a:t>
            </a:r>
            <a:r>
              <a:rPr lang="en-US" altLang="en-US" sz="2000" baseline="300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down</a:t>
            </a:r>
            <a:endPar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7"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22</a:t>
            </a:fld>
            <a:endParaRPr lang="en-US" altLang="en-US" sz="1000" dirty="0">
              <a:cs typeface="Arial" charset="0"/>
            </a:endParaRPr>
          </a:p>
        </p:txBody>
      </p:sp>
      <p:sp>
        <p:nvSpPr>
          <p:cNvPr id="18" name="Rectangle 20"/>
          <p:cNvSpPr>
            <a:spLocks noGrp="1" noChangeArrowheads="1"/>
          </p:cNvSpPr>
          <p:nvPr>
            <p:ph type="ftr" sz="quarter" idx="4294967295"/>
          </p:nvPr>
        </p:nvSpPr>
        <p:spPr bwMode="auto">
          <a:xfrm>
            <a:off x="4826000" y="6553200"/>
            <a:ext cx="39370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3"/>
          <p:cNvSpPr>
            <a:spLocks noGrp="1" noChangeArrowheads="1"/>
          </p:cNvSpPr>
          <p:nvPr>
            <p:ph type="title"/>
          </p:nvPr>
        </p:nvSpPr>
        <p:spPr>
          <a:xfrm>
            <a:off x="0" y="914400"/>
            <a:ext cx="9144000" cy="990600"/>
          </a:xfrm>
        </p:spPr>
        <p:txBody>
          <a:bodyPr>
            <a:normAutofit/>
          </a:bodyPr>
          <a:lstStyle/>
          <a:p>
            <a:pPr eaLnBrk="1" hangingPunct="1"/>
            <a:r>
              <a:rPr lang="en-US" altLang="en-US" sz="4000" dirty="0" smtClean="0"/>
              <a:t>Binomial Option Pricing Replicating Portfolio</a:t>
            </a:r>
          </a:p>
        </p:txBody>
      </p:sp>
      <p:sp>
        <p:nvSpPr>
          <p:cNvPr id="27651" name="Rectangle 4"/>
          <p:cNvSpPr>
            <a:spLocks noGrp="1" noChangeArrowheads="1"/>
          </p:cNvSpPr>
          <p:nvPr>
            <p:ph idx="1"/>
          </p:nvPr>
        </p:nvSpPr>
        <p:spPr/>
        <p:txBody>
          <a:bodyPr/>
          <a:lstStyle/>
          <a:p>
            <a:pPr marL="0" indent="0" eaLnBrk="1" hangingPunct="1">
              <a:lnSpc>
                <a:spcPct val="80000"/>
              </a:lnSpc>
              <a:buFont typeface="Wingdings" pitchFamily="2" charset="2"/>
              <a:buNone/>
            </a:pPr>
            <a:r>
              <a:rPr lang="en-US" altLang="en-US" sz="2400" dirty="0" smtClean="0">
                <a:cs typeface="Times New Roman" pitchFamily="18" charset="0"/>
              </a:rPr>
              <a:t>The replicating portfolio’s dollar cost today is the</a:t>
            </a:r>
            <a:r>
              <a:rPr lang="en-US" altLang="en-US" sz="2400" dirty="0" smtClean="0"/>
              <a:t> </a:t>
            </a:r>
            <a:r>
              <a:rPr lang="en-US" altLang="en-US" sz="2400" dirty="0" smtClean="0">
                <a:cs typeface="Times New Roman" pitchFamily="18" charset="0"/>
              </a:rPr>
              <a:t>sum of today’s dollar cost of the present value of </a:t>
            </a:r>
            <a:r>
              <a:rPr lang="en-US" altLang="en-US" sz="2400" dirty="0" smtClean="0"/>
              <a:t>€5,000 less the cash inflow from borrowing the present value of $6,000:</a:t>
            </a:r>
            <a:endParaRPr lang="en-US" altLang="en-US" sz="2400" dirty="0" smtClean="0">
              <a:cs typeface="Times New Roman" pitchFamily="18" charset="0"/>
            </a:endParaRPr>
          </a:p>
        </p:txBody>
      </p:sp>
      <p:sp>
        <p:nvSpPr>
          <p:cNvPr id="33" name="Rectangle 4"/>
          <p:cNvSpPr txBox="1">
            <a:spLocks noChangeArrowheads="1"/>
          </p:cNvSpPr>
          <p:nvPr/>
        </p:nvSpPr>
        <p:spPr bwMode="auto">
          <a:xfrm>
            <a:off x="381000" y="3924300"/>
            <a:ext cx="8551863" cy="1263650"/>
          </a:xfrm>
          <a:prstGeom prst="rect">
            <a:avLst/>
          </a:prstGeom>
          <a:noFill/>
          <a:ln w="9525">
            <a:noFill/>
            <a:miter lim="800000"/>
            <a:headEnd/>
            <a:tailEnd/>
          </a:ln>
          <a:effectLst/>
        </p:spPr>
        <p:txBody>
          <a:bodyPr/>
          <a:lstStyle/>
          <a:p>
            <a:pPr>
              <a:lnSpc>
                <a:spcPct val="80000"/>
              </a:lnSpc>
              <a:spcBef>
                <a:spcPct val="20000"/>
              </a:spcBef>
              <a:buFont typeface="Wingdings" pitchFamily="2" charset="2"/>
              <a:buNone/>
              <a:defRPr/>
            </a:pPr>
            <a:endParaRPr lang="en-US" sz="2800" kern="0" dirty="0">
              <a:latin typeface="Times New Roman" pitchFamily="18" charset="0"/>
            </a:endParaRPr>
          </a:p>
        </p:txBody>
      </p:sp>
      <p:grpSp>
        <p:nvGrpSpPr>
          <p:cNvPr id="27653" name="Group 37"/>
          <p:cNvGrpSpPr>
            <a:grpSpLocks/>
          </p:cNvGrpSpPr>
          <p:nvPr/>
        </p:nvGrpSpPr>
        <p:grpSpPr bwMode="auto">
          <a:xfrm>
            <a:off x="2396331" y="2892302"/>
            <a:ext cx="4521200" cy="945848"/>
            <a:chOff x="2362200" y="2819400"/>
            <a:chExt cx="4521553" cy="945482"/>
          </a:xfrm>
        </p:grpSpPr>
        <p:sp>
          <p:nvSpPr>
            <p:cNvPr id="27657" name="Rectangle 30"/>
            <p:cNvSpPr>
              <a:spLocks noChangeArrowheads="1"/>
            </p:cNvSpPr>
            <p:nvPr/>
          </p:nvSpPr>
          <p:spPr bwMode="auto">
            <a:xfrm>
              <a:off x="4011741" y="2819400"/>
              <a:ext cx="955778" cy="461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buClr>
                  <a:schemeClr val="accent1"/>
                </a:buClr>
                <a:buSzPct val="65000"/>
                <a:buFont typeface="Wingdings" pitchFamily="2" charset="2"/>
                <a:buNone/>
              </a:pP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$1.50</a:t>
              </a:r>
            </a:p>
          </p:txBody>
        </p:sp>
        <p:sp>
          <p:nvSpPr>
            <p:cNvPr id="27658" name="Rectangle 32"/>
            <p:cNvSpPr>
              <a:spLocks noChangeArrowheads="1"/>
            </p:cNvSpPr>
            <p:nvPr/>
          </p:nvSpPr>
          <p:spPr bwMode="auto">
            <a:xfrm>
              <a:off x="5610479" y="2819400"/>
              <a:ext cx="1127312" cy="461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buClr>
                  <a:schemeClr val="accent1"/>
                </a:buClr>
                <a:buSzPct val="65000"/>
                <a:buFont typeface="Wingdings" pitchFamily="2" charset="2"/>
                <a:buNone/>
              </a:pP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$6,000</a:t>
              </a:r>
            </a:p>
          </p:txBody>
        </p:sp>
        <p:sp>
          <p:nvSpPr>
            <p:cNvPr id="27659" name="Text Box 34"/>
            <p:cNvSpPr txBox="1">
              <a:spLocks noChangeArrowheads="1"/>
            </p:cNvSpPr>
            <p:nvPr/>
          </p:nvSpPr>
          <p:spPr bwMode="auto">
            <a:xfrm>
              <a:off x="5529510" y="3303400"/>
              <a:ext cx="1354243" cy="461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(1 + </a:t>
              </a:r>
              <a:r>
                <a:rPr lang="en-US" altLang="en-US" sz="2400" i="1">
                  <a:latin typeface="Arial Unicode MS" panose="020B0604020202020204" pitchFamily="34" charset="-128"/>
                  <a:ea typeface="Arial Unicode MS" panose="020B0604020202020204" pitchFamily="34" charset="-128"/>
                  <a:cs typeface="Arial Unicode MS" panose="020B0604020202020204" pitchFamily="34" charset="-128"/>
                </a:rPr>
                <a:t>i</a:t>
              </a:r>
              <a:r>
                <a:rPr lang="en-US" altLang="en-US" sz="2400" baseline="-2500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a:t>
              </a:r>
            </a:p>
          </p:txBody>
        </p:sp>
        <p:sp>
          <p:nvSpPr>
            <p:cNvPr id="27660" name="Line 36"/>
            <p:cNvSpPr>
              <a:spLocks noChangeShapeType="1"/>
            </p:cNvSpPr>
            <p:nvPr/>
          </p:nvSpPr>
          <p:spPr bwMode="auto">
            <a:xfrm flipV="1">
              <a:off x="5698420" y="3352800"/>
              <a:ext cx="101600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4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7661" name="Rectangle 54"/>
            <p:cNvSpPr>
              <a:spLocks noChangeArrowheads="1"/>
            </p:cNvSpPr>
            <p:nvPr/>
          </p:nvSpPr>
          <p:spPr bwMode="auto">
            <a:xfrm>
              <a:off x="4011741" y="3303400"/>
              <a:ext cx="955778" cy="461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buClr>
                  <a:schemeClr val="accent1"/>
                </a:buClr>
                <a:buSzPct val="65000"/>
                <a:buFont typeface="Wingdings" pitchFamily="2" charset="2"/>
                <a:buNone/>
              </a:pP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€1.00</a:t>
              </a:r>
            </a:p>
          </p:txBody>
        </p:sp>
        <p:sp>
          <p:nvSpPr>
            <p:cNvPr id="27662" name="Rectangle 55"/>
            <p:cNvSpPr>
              <a:spLocks noChangeArrowheads="1"/>
            </p:cNvSpPr>
            <p:nvPr/>
          </p:nvSpPr>
          <p:spPr bwMode="auto">
            <a:xfrm>
              <a:off x="2514612" y="2819400"/>
              <a:ext cx="1127312" cy="461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buClr>
                  <a:schemeClr val="accent1"/>
                </a:buClr>
                <a:buSzPct val="65000"/>
                <a:buFont typeface="Wingdings" pitchFamily="2" charset="2"/>
                <a:buNone/>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€5,000</a:t>
              </a:r>
            </a:p>
          </p:txBody>
        </p:sp>
        <p:sp>
          <p:nvSpPr>
            <p:cNvPr id="27663" name="Line 58"/>
            <p:cNvSpPr>
              <a:spLocks noChangeShapeType="1"/>
            </p:cNvSpPr>
            <p:nvPr/>
          </p:nvSpPr>
          <p:spPr bwMode="auto">
            <a:xfrm>
              <a:off x="4093281" y="3314700"/>
              <a:ext cx="931333"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4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7664" name="Rectangle 59"/>
            <p:cNvSpPr>
              <a:spLocks noChangeArrowheads="1"/>
            </p:cNvSpPr>
            <p:nvPr/>
          </p:nvSpPr>
          <p:spPr bwMode="auto">
            <a:xfrm>
              <a:off x="3662464" y="3044738"/>
              <a:ext cx="364222" cy="461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buClr>
                  <a:schemeClr val="accent1"/>
                </a:buClr>
                <a:buSzPct val="65000"/>
                <a:buFont typeface="Wingdings" pitchFamily="2" charset="2"/>
                <a:buNone/>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a:t>
              </a:r>
            </a:p>
          </p:txBody>
        </p:sp>
        <p:sp>
          <p:nvSpPr>
            <p:cNvPr id="27665" name="Rectangle 60"/>
            <p:cNvSpPr>
              <a:spLocks noChangeArrowheads="1"/>
            </p:cNvSpPr>
            <p:nvPr/>
          </p:nvSpPr>
          <p:spPr bwMode="auto">
            <a:xfrm>
              <a:off x="5105614" y="3044738"/>
              <a:ext cx="338572" cy="461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buClr>
                  <a:schemeClr val="accent1"/>
                </a:buClr>
                <a:buSzPct val="65000"/>
                <a:buFont typeface="Wingdings" pitchFamily="2" charset="2"/>
                <a:buNone/>
              </a:pP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a:t>
              </a:r>
            </a:p>
          </p:txBody>
        </p:sp>
        <p:sp>
          <p:nvSpPr>
            <p:cNvPr id="27666" name="Text Box 34"/>
            <p:cNvSpPr txBox="1">
              <a:spLocks noChangeArrowheads="1"/>
            </p:cNvSpPr>
            <p:nvPr/>
          </p:nvSpPr>
          <p:spPr bwMode="auto">
            <a:xfrm>
              <a:off x="2362200" y="3303400"/>
              <a:ext cx="1354243" cy="461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(1 + </a:t>
              </a:r>
              <a:r>
                <a:rPr lang="en-US" altLang="en-US" sz="2400" i="1">
                  <a:latin typeface="Arial Unicode MS" panose="020B0604020202020204" pitchFamily="34" charset="-128"/>
                  <a:ea typeface="Arial Unicode MS" panose="020B0604020202020204" pitchFamily="34" charset="-128"/>
                  <a:cs typeface="Arial Unicode MS" panose="020B0604020202020204" pitchFamily="34" charset="-128"/>
                </a:rPr>
                <a:t>i</a:t>
              </a:r>
              <a:r>
                <a:rPr lang="en-US" altLang="en-US" sz="2400" baseline="-2500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 )</a:t>
              </a:r>
            </a:p>
          </p:txBody>
        </p:sp>
        <p:sp>
          <p:nvSpPr>
            <p:cNvPr id="27667" name="Line 36"/>
            <p:cNvSpPr>
              <a:spLocks noChangeShapeType="1"/>
            </p:cNvSpPr>
            <p:nvPr/>
          </p:nvSpPr>
          <p:spPr bwMode="auto">
            <a:xfrm flipV="1">
              <a:off x="2514600" y="3314700"/>
              <a:ext cx="101600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40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27654" name="TextBox 36"/>
          <p:cNvSpPr txBox="1">
            <a:spLocks noChangeArrowheads="1"/>
          </p:cNvSpPr>
          <p:nvPr/>
        </p:nvSpPr>
        <p:spPr bwMode="auto">
          <a:xfrm>
            <a:off x="349332" y="3936175"/>
            <a:ext cx="861060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When S</a:t>
            </a:r>
            <a:r>
              <a:rPr lang="en-US" altLang="en-US" sz="2400" baseline="-25000" dirty="0">
                <a:latin typeface="Arial Unicode MS" panose="020B0604020202020204" pitchFamily="34" charset="-128"/>
                <a:ea typeface="Arial Unicode MS" panose="020B0604020202020204" pitchFamily="34" charset="-128"/>
                <a:cs typeface="Arial Unicode MS" panose="020B0604020202020204" pitchFamily="34" charset="-128"/>
              </a:rPr>
              <a:t>0</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 = $1.50/€, </a:t>
            </a:r>
            <a:r>
              <a:rPr lang="en-US" altLang="en-US" sz="2400" i="1" dirty="0" err="1">
                <a:latin typeface="Arial Unicode MS" panose="020B0604020202020204" pitchFamily="34" charset="-128"/>
                <a:ea typeface="Arial Unicode MS" panose="020B0604020202020204" pitchFamily="34" charset="-128"/>
                <a:cs typeface="Arial Unicode MS" panose="020B0604020202020204" pitchFamily="34" charset="-128"/>
              </a:rPr>
              <a:t>i</a:t>
            </a:r>
            <a:r>
              <a:rPr lang="en-US" altLang="en-US" sz="2400" baseline="-25000" dirty="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 = 7.1%, and </a:t>
            </a:r>
            <a:r>
              <a:rPr lang="en-US" altLang="en-US" sz="2400" i="1" dirty="0" err="1">
                <a:latin typeface="Arial Unicode MS" panose="020B0604020202020204" pitchFamily="34" charset="-128"/>
                <a:ea typeface="Arial Unicode MS" panose="020B0604020202020204" pitchFamily="34" charset="-128"/>
                <a:cs typeface="Arial Unicode MS" panose="020B0604020202020204" pitchFamily="34" charset="-128"/>
              </a:rPr>
              <a:t>i</a:t>
            </a:r>
            <a:r>
              <a:rPr lang="en-US" altLang="en-US" sz="2400" baseline="-25000" dirty="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 = 5%, the most a willing buyer should pay for the call option is $1,540.62. That’s what it would cost him today to build a portfolio that perfectly replicates the call option payoffs—why pay more to buy a ready-made option?</a:t>
            </a:r>
          </a:p>
        </p:txBody>
      </p:sp>
      <p:sp>
        <p:nvSpPr>
          <p:cNvPr id="27655" name="Rectangle 18"/>
          <p:cNvSpPr>
            <a:spLocks noChangeArrowheads="1"/>
          </p:cNvSpPr>
          <p:nvPr/>
        </p:nvSpPr>
        <p:spPr bwMode="auto">
          <a:xfrm>
            <a:off x="2031881" y="5882934"/>
            <a:ext cx="50802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4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$1,540.62 = $7,142.86 − $5,602.24 </a:t>
            </a:r>
          </a:p>
        </p:txBody>
      </p:sp>
      <p:sp>
        <p:nvSpPr>
          <p:cNvPr id="20"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23</a:t>
            </a:fld>
            <a:endParaRPr lang="en-US" altLang="en-US" sz="1000" dirty="0">
              <a:cs typeface="Arial" charset="0"/>
            </a:endParaRPr>
          </a:p>
        </p:txBody>
      </p:sp>
      <p:sp>
        <p:nvSpPr>
          <p:cNvPr id="21" name="Footer Placeholder 20"/>
          <p:cNvSpPr>
            <a:spLocks noGrp="1" noChangeArrowheads="1"/>
          </p:cNvSpPr>
          <p:nvPr>
            <p:ph type="ftr" sz="quarter" idx="4294967295"/>
          </p:nvPr>
        </p:nvSpPr>
        <p:spPr bwMode="auto">
          <a:xfrm>
            <a:off x="4267200" y="6553200"/>
            <a:ext cx="44958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defTabSz="1031875" eaLnBrk="1" hangingPunct="1"/>
            <a:r>
              <a:rPr lang="en-US" altLang="en-US" smtClean="0"/>
              <a:t>The Hedge Ratio</a:t>
            </a:r>
          </a:p>
        </p:txBody>
      </p:sp>
      <p:sp>
        <p:nvSpPr>
          <p:cNvPr id="28675" name="Rectangle 3"/>
          <p:cNvSpPr>
            <a:spLocks noGrp="1" noChangeArrowheads="1"/>
          </p:cNvSpPr>
          <p:nvPr>
            <p:ph idx="1"/>
          </p:nvPr>
        </p:nvSpPr>
        <p:spPr>
          <a:xfrm>
            <a:off x="457200" y="1828800"/>
            <a:ext cx="8229600" cy="4602163"/>
          </a:xfrm>
        </p:spPr>
        <p:txBody>
          <a:bodyPr/>
          <a:lstStyle/>
          <a:p>
            <a:pPr marL="385763" indent="-385763" defTabSz="1031875" eaLnBrk="1" hangingPunct="1">
              <a:lnSpc>
                <a:spcPct val="90000"/>
              </a:lnSpc>
            </a:pPr>
            <a:r>
              <a:rPr lang="en-US" altLang="en-US" sz="2400" dirty="0" smtClean="0"/>
              <a:t>We replicated the payoffs of the call option with a levered position in the underlying asset (in this case, borrowing $5,602.24 to buy €4,761.90 at the spot).</a:t>
            </a:r>
          </a:p>
        </p:txBody>
      </p:sp>
      <p:sp>
        <p:nvSpPr>
          <p:cNvPr id="28676" name="Rectangle 4"/>
          <p:cNvSpPr>
            <a:spLocks noChangeArrowheads="1"/>
          </p:cNvSpPr>
          <p:nvPr/>
        </p:nvSpPr>
        <p:spPr bwMode="auto">
          <a:xfrm>
            <a:off x="914400" y="5105400"/>
            <a:ext cx="79248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91435" tIns="45718" rIns="91435" bIns="45718"/>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lnSpc>
                <a:spcPct val="90000"/>
              </a:lnSpc>
              <a:spcBef>
                <a:spcPct val="20000"/>
              </a:spcBef>
              <a:buClr>
                <a:srgbClr val="671739"/>
              </a:buClr>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This ratio gives the number of units of the underlying asset we should hold and the amount of borrowing in order to create a replicating portfolio. </a:t>
            </a:r>
          </a:p>
        </p:txBody>
      </p:sp>
      <p:grpSp>
        <p:nvGrpSpPr>
          <p:cNvPr id="28677" name="Group 21"/>
          <p:cNvGrpSpPr>
            <a:grpSpLocks/>
          </p:cNvGrpSpPr>
          <p:nvPr/>
        </p:nvGrpSpPr>
        <p:grpSpPr bwMode="auto">
          <a:xfrm>
            <a:off x="854431" y="2819399"/>
            <a:ext cx="7543800" cy="2132727"/>
            <a:chOff x="484" y="1680"/>
            <a:chExt cx="4277" cy="1164"/>
          </a:xfrm>
        </p:grpSpPr>
        <p:sp>
          <p:nvSpPr>
            <p:cNvPr id="28679" name="Rectangle 9"/>
            <p:cNvSpPr>
              <a:spLocks noChangeArrowheads="1"/>
            </p:cNvSpPr>
            <p:nvPr/>
          </p:nvSpPr>
          <p:spPr bwMode="auto">
            <a:xfrm>
              <a:off x="484" y="1680"/>
              <a:ext cx="4277" cy="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buSzPct val="200000"/>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The </a:t>
              </a:r>
              <a:r>
                <a:rPr lang="en-US" altLang="en-US" sz="2400" i="1" dirty="0">
                  <a:latin typeface="Arial Unicode MS" panose="020B0604020202020204" pitchFamily="34" charset="-128"/>
                  <a:ea typeface="Arial Unicode MS" panose="020B0604020202020204" pitchFamily="34" charset="-128"/>
                  <a:cs typeface="Arial Unicode MS" panose="020B0604020202020204" pitchFamily="34" charset="-128"/>
                </a:rPr>
                <a:t>hedge ratio</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 of a option is the ratio of change in the price of the option to the change in the price of the underlying asset:</a:t>
              </a:r>
            </a:p>
          </p:txBody>
        </p:sp>
        <p:grpSp>
          <p:nvGrpSpPr>
            <p:cNvPr id="28680" name="Group 20"/>
            <p:cNvGrpSpPr>
              <a:grpSpLocks/>
            </p:cNvGrpSpPr>
            <p:nvPr/>
          </p:nvGrpSpPr>
          <p:grpSpPr bwMode="auto">
            <a:xfrm>
              <a:off x="1680" y="2284"/>
              <a:ext cx="1572" cy="560"/>
              <a:chOff x="1680" y="2284"/>
              <a:chExt cx="1572" cy="560"/>
            </a:xfrm>
          </p:grpSpPr>
          <p:sp>
            <p:nvSpPr>
              <p:cNvPr id="28681" name="Text Box 10"/>
              <p:cNvSpPr txBox="1">
                <a:spLocks noChangeArrowheads="1"/>
              </p:cNvSpPr>
              <p:nvPr/>
            </p:nvSpPr>
            <p:spPr bwMode="auto">
              <a:xfrm>
                <a:off x="1680" y="2452"/>
                <a:ext cx="81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400" i="1">
                    <a:latin typeface="Arial Unicode MS" panose="020B0604020202020204" pitchFamily="34" charset="-128"/>
                    <a:ea typeface="Arial Unicode MS" panose="020B0604020202020204" pitchFamily="34" charset="-128"/>
                    <a:cs typeface="Arial Unicode MS" panose="020B0604020202020204" pitchFamily="34" charset="-128"/>
                  </a:rPr>
                  <a:t>H =</a:t>
                </a:r>
              </a:p>
            </p:txBody>
          </p:sp>
          <p:sp>
            <p:nvSpPr>
              <p:cNvPr id="28682" name="Text Box 11"/>
              <p:cNvSpPr txBox="1">
                <a:spLocks noChangeArrowheads="1"/>
              </p:cNvSpPr>
              <p:nvPr/>
            </p:nvSpPr>
            <p:spPr bwMode="auto">
              <a:xfrm>
                <a:off x="2078" y="2352"/>
                <a:ext cx="1090"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400" i="1">
                    <a:latin typeface="Arial Unicode MS" panose="020B0604020202020204" pitchFamily="34" charset="-128"/>
                    <a:ea typeface="Arial Unicode MS" panose="020B0604020202020204" pitchFamily="34" charset="-128"/>
                    <a:cs typeface="Arial Unicode MS" panose="020B0604020202020204" pitchFamily="34" charset="-128"/>
                  </a:rPr>
                  <a:t>C   – C</a:t>
                </a:r>
                <a:endParaRPr lang="en-US" altLang="en-US" sz="2400" i="1" baseline="-250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8683" name="Text Box 12"/>
              <p:cNvSpPr txBox="1">
                <a:spLocks noChangeArrowheads="1"/>
              </p:cNvSpPr>
              <p:nvPr/>
            </p:nvSpPr>
            <p:spPr bwMode="auto">
              <a:xfrm>
                <a:off x="2126" y="2592"/>
                <a:ext cx="1090"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400" i="1">
                    <a:latin typeface="Arial Unicode MS" panose="020B0604020202020204" pitchFamily="34" charset="-128"/>
                    <a:ea typeface="Arial Unicode MS" panose="020B0604020202020204" pitchFamily="34" charset="-128"/>
                    <a:cs typeface="Arial Unicode MS" panose="020B0604020202020204" pitchFamily="34" charset="-128"/>
                  </a:rPr>
                  <a:t>S</a:t>
                </a:r>
                <a:r>
                  <a:rPr lang="en-US" altLang="en-US" sz="2400" i="1" baseline="-25000">
                    <a:latin typeface="Arial Unicode MS" panose="020B0604020202020204" pitchFamily="34" charset="-128"/>
                    <a:ea typeface="Arial Unicode MS" panose="020B0604020202020204" pitchFamily="34" charset="-128"/>
                    <a:cs typeface="Arial Unicode MS" panose="020B0604020202020204" pitchFamily="34" charset="-128"/>
                  </a:rPr>
                  <a:t>1</a:t>
                </a:r>
                <a:r>
                  <a:rPr lang="en-US" altLang="en-US" sz="2400" i="1">
                    <a:latin typeface="Arial Unicode MS" panose="020B0604020202020204" pitchFamily="34" charset="-128"/>
                    <a:ea typeface="Arial Unicode MS" panose="020B0604020202020204" pitchFamily="34" charset="-128"/>
                    <a:cs typeface="Arial Unicode MS" panose="020B0604020202020204" pitchFamily="34" charset="-128"/>
                  </a:rPr>
                  <a:t>   – S</a:t>
                </a:r>
                <a:r>
                  <a:rPr lang="en-US" altLang="en-US" sz="2400" i="1" baseline="-25000">
                    <a:latin typeface="Arial Unicode MS" panose="020B0604020202020204" pitchFamily="34" charset="-128"/>
                    <a:ea typeface="Arial Unicode MS" panose="020B0604020202020204" pitchFamily="34" charset="-128"/>
                    <a:cs typeface="Arial Unicode MS" panose="020B0604020202020204" pitchFamily="34" charset="-128"/>
                  </a:rPr>
                  <a:t>1</a:t>
                </a:r>
              </a:p>
            </p:txBody>
          </p:sp>
          <p:sp>
            <p:nvSpPr>
              <p:cNvPr id="28684" name="Rectangle 14"/>
              <p:cNvSpPr>
                <a:spLocks noChangeArrowheads="1"/>
              </p:cNvSpPr>
              <p:nvPr/>
            </p:nvSpPr>
            <p:spPr bwMode="auto">
              <a:xfrm>
                <a:off x="2870" y="2284"/>
                <a:ext cx="382" cy="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400" i="1" baseline="-25000">
                    <a:latin typeface="Arial Unicode MS" panose="020B0604020202020204" pitchFamily="34" charset="-128"/>
                    <a:ea typeface="Arial Unicode MS" panose="020B0604020202020204" pitchFamily="34" charset="-128"/>
                    <a:cs typeface="Arial Unicode MS" panose="020B0604020202020204" pitchFamily="34" charset="-128"/>
                  </a:rPr>
                  <a:t>down</a:t>
                </a:r>
              </a:p>
            </p:txBody>
          </p:sp>
          <p:sp>
            <p:nvSpPr>
              <p:cNvPr id="28685" name="Rectangle 16"/>
              <p:cNvSpPr>
                <a:spLocks noChangeArrowheads="1"/>
              </p:cNvSpPr>
              <p:nvPr/>
            </p:nvSpPr>
            <p:spPr bwMode="auto">
              <a:xfrm>
                <a:off x="2449" y="2284"/>
                <a:ext cx="234" cy="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400" i="1" baseline="-25000">
                    <a:latin typeface="Arial Unicode MS" panose="020B0604020202020204" pitchFamily="34" charset="-128"/>
                    <a:ea typeface="Arial Unicode MS" panose="020B0604020202020204" pitchFamily="34" charset="-128"/>
                    <a:cs typeface="Arial Unicode MS" panose="020B0604020202020204" pitchFamily="34" charset="-128"/>
                  </a:rPr>
                  <a:t>up</a:t>
                </a:r>
              </a:p>
            </p:txBody>
          </p:sp>
          <p:sp>
            <p:nvSpPr>
              <p:cNvPr id="28686" name="Rectangle 17"/>
              <p:cNvSpPr>
                <a:spLocks noChangeArrowheads="1"/>
              </p:cNvSpPr>
              <p:nvPr/>
            </p:nvSpPr>
            <p:spPr bwMode="auto">
              <a:xfrm>
                <a:off x="2870" y="2524"/>
                <a:ext cx="382" cy="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400" i="1" baseline="-25000">
                    <a:latin typeface="Arial Unicode MS" panose="020B0604020202020204" pitchFamily="34" charset="-128"/>
                    <a:ea typeface="Arial Unicode MS" panose="020B0604020202020204" pitchFamily="34" charset="-128"/>
                    <a:cs typeface="Arial Unicode MS" panose="020B0604020202020204" pitchFamily="34" charset="-128"/>
                  </a:rPr>
                  <a:t>down</a:t>
                </a:r>
              </a:p>
            </p:txBody>
          </p:sp>
          <p:sp>
            <p:nvSpPr>
              <p:cNvPr id="28687" name="Rectangle 18"/>
              <p:cNvSpPr>
                <a:spLocks noChangeArrowheads="1"/>
              </p:cNvSpPr>
              <p:nvPr/>
            </p:nvSpPr>
            <p:spPr bwMode="auto">
              <a:xfrm>
                <a:off x="2449" y="2524"/>
                <a:ext cx="234" cy="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400" i="1" baseline="-25000">
                    <a:latin typeface="Arial Unicode MS" panose="020B0604020202020204" pitchFamily="34" charset="-128"/>
                    <a:ea typeface="Arial Unicode MS" panose="020B0604020202020204" pitchFamily="34" charset="-128"/>
                    <a:cs typeface="Arial Unicode MS" panose="020B0604020202020204" pitchFamily="34" charset="-128"/>
                  </a:rPr>
                  <a:t>up</a:t>
                </a:r>
              </a:p>
            </p:txBody>
          </p:sp>
          <p:sp>
            <p:nvSpPr>
              <p:cNvPr id="28688" name="Line 19"/>
              <p:cNvSpPr>
                <a:spLocks noChangeShapeType="1"/>
              </p:cNvSpPr>
              <p:nvPr/>
            </p:nvSpPr>
            <p:spPr bwMode="auto">
              <a:xfrm>
                <a:off x="2304" y="2592"/>
                <a:ext cx="91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grpSp>
      <p:sp>
        <p:nvSpPr>
          <p:cNvPr id="17"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24</a:t>
            </a:fld>
            <a:endParaRPr lang="en-US" altLang="en-US" sz="1000" dirty="0">
              <a:cs typeface="Arial" charset="0"/>
            </a:endParaRPr>
          </a:p>
        </p:txBody>
      </p:sp>
      <p:sp>
        <p:nvSpPr>
          <p:cNvPr id="18" name="Rectangle 20"/>
          <p:cNvSpPr>
            <a:spLocks noGrp="1" noChangeArrowheads="1"/>
          </p:cNvSpPr>
          <p:nvPr>
            <p:ph type="ftr" sz="quarter" idx="4294967295"/>
          </p:nvPr>
        </p:nvSpPr>
        <p:spPr bwMode="auto">
          <a:xfrm>
            <a:off x="4733041" y="6553200"/>
            <a:ext cx="4029959"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defTabSz="1031875" eaLnBrk="1" hangingPunct="1"/>
            <a:r>
              <a:rPr lang="en-US" altLang="en-US" dirty="0" smtClean="0"/>
              <a:t>Hedge Ratio (continued)</a:t>
            </a:r>
          </a:p>
        </p:txBody>
      </p:sp>
      <p:sp>
        <p:nvSpPr>
          <p:cNvPr id="29699" name="Rectangle 3"/>
          <p:cNvSpPr>
            <a:spLocks noGrp="1" noChangeArrowheads="1"/>
          </p:cNvSpPr>
          <p:nvPr>
            <p:ph idx="1"/>
          </p:nvPr>
        </p:nvSpPr>
        <p:spPr/>
        <p:txBody>
          <a:bodyPr/>
          <a:lstStyle/>
          <a:p>
            <a:pPr marL="385763" indent="-385763" defTabSz="1031875" eaLnBrk="1" hangingPunct="1"/>
            <a:r>
              <a:rPr lang="en-US" altLang="en-US" sz="2800" dirty="0" smtClean="0"/>
              <a:t>This practice of constructing a riskless hedge is sometimes called </a:t>
            </a:r>
            <a:r>
              <a:rPr lang="en-US" altLang="en-US" sz="2800" i="1" dirty="0" smtClean="0"/>
              <a:t>delta hedging</a:t>
            </a:r>
            <a:r>
              <a:rPr lang="en-US" altLang="en-US" sz="2800" dirty="0" smtClean="0"/>
              <a:t>.</a:t>
            </a:r>
          </a:p>
          <a:p>
            <a:pPr marL="385763" indent="-385763" defTabSz="1031875" eaLnBrk="1" hangingPunct="1"/>
            <a:r>
              <a:rPr lang="en-US" altLang="en-US" sz="2800" dirty="0" smtClean="0"/>
              <a:t>The hedge ratio of a call option is positive.</a:t>
            </a:r>
          </a:p>
          <a:p>
            <a:pPr marL="838200" lvl="1" indent="-322263" defTabSz="1031875" eaLnBrk="1" hangingPunct="1"/>
            <a:r>
              <a:rPr lang="en-US" altLang="en-US" sz="2400" dirty="0" smtClean="0"/>
              <a:t>Recall from the example:</a:t>
            </a:r>
          </a:p>
        </p:txBody>
      </p:sp>
      <p:sp>
        <p:nvSpPr>
          <p:cNvPr id="29700" name="Rectangle 5"/>
          <p:cNvSpPr>
            <a:spLocks noChangeArrowheads="1"/>
          </p:cNvSpPr>
          <p:nvPr/>
        </p:nvSpPr>
        <p:spPr bwMode="auto">
          <a:xfrm>
            <a:off x="838200" y="4876800"/>
            <a:ext cx="8153400" cy="103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91435" tIns="45718" rIns="91435" bIns="45718">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20000"/>
              </a:spcBef>
              <a:buClr>
                <a:srgbClr val="671739"/>
              </a:buClr>
            </a:pPr>
            <a:r>
              <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rPr>
              <a:t>   The hedge ratio of a put option is negative. </a:t>
            </a:r>
          </a:p>
          <a:p>
            <a:pPr eaLnBrk="1" hangingPunct="1">
              <a:spcBef>
                <a:spcPct val="20000"/>
              </a:spcBef>
              <a:buClr>
                <a:srgbClr val="671739"/>
              </a:buClr>
            </a:pPr>
            <a:r>
              <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rPr>
              <a:t>   These hedge ratios change through time. </a:t>
            </a:r>
          </a:p>
        </p:txBody>
      </p:sp>
      <p:grpSp>
        <p:nvGrpSpPr>
          <p:cNvPr id="29701" name="Group 33"/>
          <p:cNvGrpSpPr>
            <a:grpSpLocks/>
          </p:cNvGrpSpPr>
          <p:nvPr/>
        </p:nvGrpSpPr>
        <p:grpSpPr bwMode="auto">
          <a:xfrm>
            <a:off x="838200" y="3657600"/>
            <a:ext cx="7246938" cy="1073150"/>
            <a:chOff x="475" y="1904"/>
            <a:chExt cx="4109" cy="586"/>
          </a:xfrm>
        </p:grpSpPr>
        <p:grpSp>
          <p:nvGrpSpPr>
            <p:cNvPr id="29703" name="Group 9"/>
            <p:cNvGrpSpPr>
              <a:grpSpLocks/>
            </p:cNvGrpSpPr>
            <p:nvPr/>
          </p:nvGrpSpPr>
          <p:grpSpPr bwMode="auto">
            <a:xfrm>
              <a:off x="475" y="1904"/>
              <a:ext cx="1642" cy="583"/>
              <a:chOff x="1680" y="2284"/>
              <a:chExt cx="1642" cy="583"/>
            </a:xfrm>
          </p:grpSpPr>
          <p:sp>
            <p:nvSpPr>
              <p:cNvPr id="29714" name="Text Box 10"/>
              <p:cNvSpPr txBox="1">
                <a:spLocks noChangeArrowheads="1"/>
              </p:cNvSpPr>
              <p:nvPr/>
            </p:nvSpPr>
            <p:spPr bwMode="auto">
              <a:xfrm>
                <a:off x="1680" y="2452"/>
                <a:ext cx="816" cy="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i="1">
                    <a:latin typeface="Times New Roman" pitchFamily="18" charset="0"/>
                  </a:rPr>
                  <a:t>H =</a:t>
                </a:r>
              </a:p>
            </p:txBody>
          </p:sp>
          <p:sp>
            <p:nvSpPr>
              <p:cNvPr id="29715" name="Text Box 11"/>
              <p:cNvSpPr txBox="1">
                <a:spLocks noChangeArrowheads="1"/>
              </p:cNvSpPr>
              <p:nvPr/>
            </p:nvSpPr>
            <p:spPr bwMode="auto">
              <a:xfrm>
                <a:off x="2145" y="2352"/>
                <a:ext cx="1090" cy="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i="1">
                    <a:latin typeface="Times New Roman" pitchFamily="18" charset="0"/>
                  </a:rPr>
                  <a:t>C</a:t>
                </a:r>
                <a:r>
                  <a:rPr lang="en-US" altLang="en-US" sz="2700" i="1" baseline="-25000">
                    <a:latin typeface="Times New Roman" pitchFamily="18" charset="0"/>
                  </a:rPr>
                  <a:t>1</a:t>
                </a:r>
                <a:r>
                  <a:rPr lang="en-US" altLang="en-US" sz="2700" i="1">
                    <a:latin typeface="Times New Roman" pitchFamily="18" charset="0"/>
                  </a:rPr>
                  <a:t>   – C</a:t>
                </a:r>
                <a:r>
                  <a:rPr lang="en-US" altLang="en-US" sz="2700" i="1" baseline="-25000">
                    <a:latin typeface="Times New Roman" pitchFamily="18" charset="0"/>
                  </a:rPr>
                  <a:t>1</a:t>
                </a:r>
              </a:p>
            </p:txBody>
          </p:sp>
          <p:sp>
            <p:nvSpPr>
              <p:cNvPr id="29716" name="Text Box 12"/>
              <p:cNvSpPr txBox="1">
                <a:spLocks noChangeArrowheads="1"/>
              </p:cNvSpPr>
              <p:nvPr/>
            </p:nvSpPr>
            <p:spPr bwMode="auto">
              <a:xfrm>
                <a:off x="2126" y="2592"/>
                <a:ext cx="1090" cy="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i="1">
                    <a:latin typeface="Times New Roman" pitchFamily="18" charset="0"/>
                  </a:rPr>
                  <a:t>S</a:t>
                </a:r>
                <a:r>
                  <a:rPr lang="en-US" altLang="en-US" sz="2700" i="1" baseline="-25000">
                    <a:latin typeface="Times New Roman" pitchFamily="18" charset="0"/>
                  </a:rPr>
                  <a:t>1</a:t>
                </a:r>
                <a:r>
                  <a:rPr lang="en-US" altLang="en-US" sz="2700" i="1">
                    <a:latin typeface="Times New Roman" pitchFamily="18" charset="0"/>
                  </a:rPr>
                  <a:t>   – S</a:t>
                </a:r>
                <a:r>
                  <a:rPr lang="en-US" altLang="en-US" sz="2700" i="1" baseline="-25000">
                    <a:latin typeface="Times New Roman" pitchFamily="18" charset="0"/>
                  </a:rPr>
                  <a:t>1</a:t>
                </a:r>
              </a:p>
            </p:txBody>
          </p:sp>
          <p:sp>
            <p:nvSpPr>
              <p:cNvPr id="29717" name="Rectangle 13"/>
              <p:cNvSpPr>
                <a:spLocks noChangeArrowheads="1"/>
              </p:cNvSpPr>
              <p:nvPr/>
            </p:nvSpPr>
            <p:spPr bwMode="auto">
              <a:xfrm>
                <a:off x="2937" y="2284"/>
                <a:ext cx="385"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700" i="1" baseline="-25000">
                    <a:latin typeface="Times New Roman" pitchFamily="18" charset="0"/>
                  </a:rPr>
                  <a:t>down</a:t>
                </a:r>
              </a:p>
            </p:txBody>
          </p:sp>
          <p:sp>
            <p:nvSpPr>
              <p:cNvPr id="29718" name="Rectangle 14"/>
              <p:cNvSpPr>
                <a:spLocks noChangeArrowheads="1"/>
              </p:cNvSpPr>
              <p:nvPr/>
            </p:nvSpPr>
            <p:spPr bwMode="auto">
              <a:xfrm>
                <a:off x="2449" y="2284"/>
                <a:ext cx="234"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700" i="1" baseline="-25000">
                    <a:latin typeface="Times New Roman" pitchFamily="18" charset="0"/>
                  </a:rPr>
                  <a:t>up</a:t>
                </a:r>
              </a:p>
            </p:txBody>
          </p:sp>
          <p:sp>
            <p:nvSpPr>
              <p:cNvPr id="29719" name="Rectangle 15"/>
              <p:cNvSpPr>
                <a:spLocks noChangeArrowheads="1"/>
              </p:cNvSpPr>
              <p:nvPr/>
            </p:nvSpPr>
            <p:spPr bwMode="auto">
              <a:xfrm>
                <a:off x="2884" y="2524"/>
                <a:ext cx="385"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700" i="1" baseline="-25000">
                    <a:latin typeface="Times New Roman" pitchFamily="18" charset="0"/>
                  </a:rPr>
                  <a:t>down</a:t>
                </a:r>
              </a:p>
            </p:txBody>
          </p:sp>
          <p:sp>
            <p:nvSpPr>
              <p:cNvPr id="29720" name="Rectangle 16"/>
              <p:cNvSpPr>
                <a:spLocks noChangeArrowheads="1"/>
              </p:cNvSpPr>
              <p:nvPr/>
            </p:nvSpPr>
            <p:spPr bwMode="auto">
              <a:xfrm>
                <a:off x="2449" y="2524"/>
                <a:ext cx="234"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700" i="1" baseline="-25000">
                    <a:latin typeface="Times New Roman" pitchFamily="18" charset="0"/>
                  </a:rPr>
                  <a:t>up</a:t>
                </a:r>
              </a:p>
            </p:txBody>
          </p:sp>
          <p:sp>
            <p:nvSpPr>
              <p:cNvPr id="29721" name="Line 17"/>
              <p:cNvSpPr>
                <a:spLocks noChangeShapeType="1"/>
              </p:cNvSpPr>
              <p:nvPr/>
            </p:nvSpPr>
            <p:spPr bwMode="auto">
              <a:xfrm>
                <a:off x="2304" y="2592"/>
                <a:ext cx="91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29704" name="Group 32"/>
            <p:cNvGrpSpPr>
              <a:grpSpLocks/>
            </p:cNvGrpSpPr>
            <p:nvPr/>
          </p:nvGrpSpPr>
          <p:grpSpPr bwMode="auto">
            <a:xfrm>
              <a:off x="2055" y="1920"/>
              <a:ext cx="2529" cy="570"/>
              <a:chOff x="2055" y="1920"/>
              <a:chExt cx="2529" cy="570"/>
            </a:xfrm>
          </p:grpSpPr>
          <p:grpSp>
            <p:nvGrpSpPr>
              <p:cNvPr id="29705" name="Group 21"/>
              <p:cNvGrpSpPr>
                <a:grpSpLocks/>
              </p:cNvGrpSpPr>
              <p:nvPr/>
            </p:nvGrpSpPr>
            <p:grpSpPr bwMode="auto">
              <a:xfrm>
                <a:off x="2304" y="1928"/>
                <a:ext cx="1584" cy="562"/>
                <a:chOff x="2304" y="1928"/>
                <a:chExt cx="1584" cy="562"/>
              </a:xfrm>
            </p:grpSpPr>
            <p:sp>
              <p:nvSpPr>
                <p:cNvPr id="29711" name="Text Box 18"/>
                <p:cNvSpPr txBox="1">
                  <a:spLocks noChangeArrowheads="1"/>
                </p:cNvSpPr>
                <p:nvPr/>
              </p:nvSpPr>
              <p:spPr bwMode="auto">
                <a:xfrm>
                  <a:off x="2467" y="1928"/>
                  <a:ext cx="1248" cy="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$3,000 – $0</a:t>
                  </a:r>
                </a:p>
              </p:txBody>
            </p:sp>
            <p:sp>
              <p:nvSpPr>
                <p:cNvPr id="29712" name="Text Box 19"/>
                <p:cNvSpPr txBox="1">
                  <a:spLocks noChangeArrowheads="1"/>
                </p:cNvSpPr>
                <p:nvPr/>
              </p:nvSpPr>
              <p:spPr bwMode="auto">
                <a:xfrm>
                  <a:off x="2304" y="2216"/>
                  <a:ext cx="1584" cy="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$18,000 – $12,000</a:t>
                  </a:r>
                </a:p>
              </p:txBody>
            </p:sp>
            <p:sp>
              <p:nvSpPr>
                <p:cNvPr id="29713" name="Line 20"/>
                <p:cNvSpPr>
                  <a:spLocks noChangeShapeType="1"/>
                </p:cNvSpPr>
                <p:nvPr/>
              </p:nvSpPr>
              <p:spPr bwMode="auto">
                <a:xfrm flipV="1">
                  <a:off x="2419" y="2205"/>
                  <a:ext cx="1339"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29706" name="Text Box 26"/>
              <p:cNvSpPr txBox="1">
                <a:spLocks noChangeArrowheads="1"/>
              </p:cNvSpPr>
              <p:nvPr/>
            </p:nvSpPr>
            <p:spPr bwMode="auto">
              <a:xfrm>
                <a:off x="3888" y="1920"/>
                <a:ext cx="696" cy="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a:t>
                </a:r>
              </a:p>
            </p:txBody>
          </p:sp>
          <p:sp>
            <p:nvSpPr>
              <p:cNvPr id="29707" name="Text Box 27"/>
              <p:cNvSpPr txBox="1">
                <a:spLocks noChangeArrowheads="1"/>
              </p:cNvSpPr>
              <p:nvPr/>
            </p:nvSpPr>
            <p:spPr bwMode="auto">
              <a:xfrm>
                <a:off x="3888" y="2208"/>
                <a:ext cx="696" cy="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2</a:t>
                </a:r>
              </a:p>
            </p:txBody>
          </p:sp>
          <p:sp>
            <p:nvSpPr>
              <p:cNvPr id="29708" name="Line 28"/>
              <p:cNvSpPr>
                <a:spLocks noChangeShapeType="1"/>
              </p:cNvSpPr>
              <p:nvPr/>
            </p:nvSpPr>
            <p:spPr bwMode="auto">
              <a:xfrm>
                <a:off x="4104" y="2208"/>
                <a:ext cx="24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9709" name="Text Box 30"/>
              <p:cNvSpPr txBox="1">
                <a:spLocks noChangeArrowheads="1"/>
              </p:cNvSpPr>
              <p:nvPr/>
            </p:nvSpPr>
            <p:spPr bwMode="auto">
              <a:xfrm>
                <a:off x="3802" y="2064"/>
                <a:ext cx="348" cy="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a:t>
                </a:r>
              </a:p>
            </p:txBody>
          </p:sp>
          <p:sp>
            <p:nvSpPr>
              <p:cNvPr id="29710" name="Text Box 31"/>
              <p:cNvSpPr txBox="1">
                <a:spLocks noChangeArrowheads="1"/>
              </p:cNvSpPr>
              <p:nvPr/>
            </p:nvSpPr>
            <p:spPr bwMode="auto">
              <a:xfrm>
                <a:off x="2055" y="2072"/>
                <a:ext cx="348" cy="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a:t>
                </a:r>
              </a:p>
            </p:txBody>
          </p:sp>
        </p:grpSp>
      </p:grpSp>
      <p:sp>
        <p:nvSpPr>
          <p:cNvPr id="2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25</a:t>
            </a:fld>
            <a:endParaRPr lang="en-US" altLang="en-US" sz="1000" dirty="0">
              <a:cs typeface="Arial" charset="0"/>
            </a:endParaRPr>
          </a:p>
        </p:txBody>
      </p:sp>
      <p:sp>
        <p:nvSpPr>
          <p:cNvPr id="27" name="Rectangle 20"/>
          <p:cNvSpPr>
            <a:spLocks noGrp="1" noChangeArrowheads="1"/>
          </p:cNvSpPr>
          <p:nvPr>
            <p:ph type="ftr" sz="quarter" idx="4294967295"/>
          </p:nvPr>
        </p:nvSpPr>
        <p:spPr bwMode="auto">
          <a:xfrm>
            <a:off x="4572000" y="6553200"/>
            <a:ext cx="41910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n-US" altLang="en-US" smtClean="0"/>
              <a:t>Currency Futures Options</a:t>
            </a:r>
          </a:p>
        </p:txBody>
      </p:sp>
      <p:sp>
        <p:nvSpPr>
          <p:cNvPr id="30723" name="Rectangle 3"/>
          <p:cNvSpPr>
            <a:spLocks noGrp="1" noChangeArrowheads="1"/>
          </p:cNvSpPr>
          <p:nvPr>
            <p:ph idx="1"/>
          </p:nvPr>
        </p:nvSpPr>
        <p:spPr/>
        <p:txBody>
          <a:bodyPr/>
          <a:lstStyle/>
          <a:p>
            <a:pPr eaLnBrk="1" hangingPunct="1">
              <a:lnSpc>
                <a:spcPct val="90000"/>
              </a:lnSpc>
            </a:pPr>
            <a:r>
              <a:rPr lang="en-US" altLang="en-US" sz="2800" dirty="0" smtClean="0"/>
              <a:t>Currency futures options are options on a currency futures contract.</a:t>
            </a:r>
          </a:p>
          <a:p>
            <a:pPr eaLnBrk="1" hangingPunct="1">
              <a:lnSpc>
                <a:spcPct val="90000"/>
              </a:lnSpc>
            </a:pPr>
            <a:r>
              <a:rPr lang="en-US" altLang="en-US" sz="2800" dirty="0" smtClean="0"/>
              <a:t>Exercise of a currency futures option results in a long futures position for the holder of a call or the writer of a put.</a:t>
            </a:r>
          </a:p>
          <a:p>
            <a:pPr eaLnBrk="1" hangingPunct="1">
              <a:lnSpc>
                <a:spcPct val="90000"/>
              </a:lnSpc>
            </a:pPr>
            <a:r>
              <a:rPr lang="en-US" altLang="en-US" sz="2800" dirty="0" smtClean="0"/>
              <a:t>Exercise of a currency futures option results in a short futures position for the seller of a call or the buyer of a put.</a:t>
            </a:r>
          </a:p>
          <a:p>
            <a:pPr eaLnBrk="1" hangingPunct="1">
              <a:lnSpc>
                <a:spcPct val="90000"/>
              </a:lnSpc>
            </a:pPr>
            <a:r>
              <a:rPr lang="en-US" altLang="en-US" sz="2800" dirty="0" smtClean="0"/>
              <a:t>If the futures position is not offset prior to its expiration, foreign currency will change hands.</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26</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4572000" y="6553200"/>
            <a:ext cx="41910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p:cNvSpPr>
            <a:spLocks noChangeArrowheads="1"/>
          </p:cNvSpPr>
          <p:nvPr/>
        </p:nvSpPr>
        <p:spPr bwMode="auto">
          <a:xfrm>
            <a:off x="5164282" y="2930148"/>
            <a:ext cx="40005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1" tIns="46036" rIns="92071" bIns="46036">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r>
              <a:rPr lang="en-US" altLang="en-US" sz="2400">
                <a:latin typeface="Times New Roman" pitchFamily="18" charset="0"/>
              </a:rPr>
              <a:t>Call Option Payoff = $0.3060</a:t>
            </a:r>
          </a:p>
        </p:txBody>
      </p:sp>
      <p:sp>
        <p:nvSpPr>
          <p:cNvPr id="31747" name="Rectangle 5"/>
          <p:cNvSpPr>
            <a:spLocks noChangeArrowheads="1"/>
          </p:cNvSpPr>
          <p:nvPr/>
        </p:nvSpPr>
        <p:spPr bwMode="auto">
          <a:xfrm>
            <a:off x="6354907" y="4662110"/>
            <a:ext cx="2809875"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1" tIns="46036" rIns="92071" bIns="46036">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r>
              <a:rPr lang="en-US" altLang="en-US" sz="2400">
                <a:latin typeface="Times New Roman" pitchFamily="18" charset="0"/>
              </a:rPr>
              <a:t>Option Payoff = $0</a:t>
            </a:r>
          </a:p>
        </p:txBody>
      </p:sp>
      <p:sp>
        <p:nvSpPr>
          <p:cNvPr id="31748" name="Rectangle 6"/>
          <p:cNvSpPr>
            <a:spLocks noChangeArrowheads="1"/>
          </p:cNvSpPr>
          <p:nvPr/>
        </p:nvSpPr>
        <p:spPr bwMode="auto">
          <a:xfrm>
            <a:off x="962170" y="3981073"/>
            <a:ext cx="31115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1" tIns="46036" rIns="92071" bIns="46036">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r>
              <a:rPr lang="en-US" altLang="en-US" sz="2400">
                <a:latin typeface="Times New Roman" pitchFamily="18" charset="0"/>
              </a:rPr>
              <a:t>Option Price = ?</a:t>
            </a:r>
          </a:p>
        </p:txBody>
      </p:sp>
      <p:sp>
        <p:nvSpPr>
          <p:cNvPr id="31749" name="Rectangle 7"/>
          <p:cNvSpPr>
            <a:spLocks noGrp="1" noChangeArrowheads="1"/>
          </p:cNvSpPr>
          <p:nvPr>
            <p:ph type="title"/>
          </p:nvPr>
        </p:nvSpPr>
        <p:spPr/>
        <p:txBody>
          <a:bodyPr lIns="92071" tIns="46036" rIns="92071" bIns="46036">
            <a:normAutofit/>
          </a:bodyPr>
          <a:lstStyle/>
          <a:p>
            <a:pPr defTabSz="1031875" eaLnBrk="1" hangingPunct="1"/>
            <a:r>
              <a:rPr lang="en-US" altLang="en-US" dirty="0" smtClean="0"/>
              <a:t>Binomial Futures Option Pricing</a:t>
            </a:r>
          </a:p>
        </p:txBody>
      </p:sp>
      <p:sp>
        <p:nvSpPr>
          <p:cNvPr id="31750" name="Rectangle 8"/>
          <p:cNvSpPr>
            <a:spLocks noGrp="1" noChangeArrowheads="1"/>
          </p:cNvSpPr>
          <p:nvPr>
            <p:ph idx="1"/>
          </p:nvPr>
        </p:nvSpPr>
        <p:spPr>
          <a:xfrm>
            <a:off x="103633" y="1753659"/>
            <a:ext cx="8692033" cy="4606925"/>
          </a:xfrm>
        </p:spPr>
        <p:txBody>
          <a:bodyPr lIns="92071" tIns="46036" rIns="92071" bIns="46036"/>
          <a:lstStyle/>
          <a:p>
            <a:pPr marL="0" indent="0" defTabSz="1031875" eaLnBrk="1" hangingPunct="1">
              <a:buFont typeface="Wingdings" pitchFamily="2" charset="2"/>
              <a:buNone/>
            </a:pPr>
            <a:r>
              <a:rPr lang="en-US" altLang="en-US" sz="2400" dirty="0" smtClean="0"/>
              <a:t>A 1-period at-the-money call option on euro futures has a strike price of </a:t>
            </a:r>
            <a:r>
              <a:rPr lang="en-US" altLang="en-US" sz="2400" i="1" dirty="0" smtClean="0"/>
              <a:t>F</a:t>
            </a:r>
            <a:r>
              <a:rPr lang="en-US" altLang="en-US" sz="2400" baseline="-25000" dirty="0" smtClean="0"/>
              <a:t>1</a:t>
            </a:r>
            <a:r>
              <a:rPr lang="en-US" altLang="en-US" sz="2400" dirty="0" smtClean="0"/>
              <a:t>($|€) = $1.5300/€ </a:t>
            </a:r>
          </a:p>
        </p:txBody>
      </p:sp>
      <p:sp>
        <p:nvSpPr>
          <p:cNvPr id="31751" name="Rectangle 9"/>
          <p:cNvSpPr>
            <a:spLocks noChangeArrowheads="1"/>
          </p:cNvSpPr>
          <p:nvPr/>
        </p:nvSpPr>
        <p:spPr bwMode="auto">
          <a:xfrm>
            <a:off x="84138" y="5029200"/>
            <a:ext cx="9059862" cy="1717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91435" tIns="45718" rIns="91435" bIns="45718">
            <a:spAutoFit/>
          </a:bodyPr>
          <a:lstStyle>
            <a:lvl1pPr marL="385763" indent="-385763"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20000"/>
              </a:spcBef>
              <a:buClr>
                <a:srgbClr val="671739"/>
              </a:buClr>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When a call futures option is exercised the holder acquires: </a:t>
            </a:r>
          </a:p>
          <a:p>
            <a:pPr eaLnBrk="1" hangingPunct="1">
              <a:spcBef>
                <a:spcPct val="20000"/>
              </a:spcBef>
              <a:buClr>
                <a:srgbClr val="671739"/>
              </a:buClr>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1.  A long position in the futures contract.</a:t>
            </a:r>
          </a:p>
          <a:p>
            <a:pPr eaLnBrk="1" hangingPunct="1">
              <a:spcBef>
                <a:spcPct val="20000"/>
              </a:spcBef>
              <a:buClr>
                <a:srgbClr val="671739"/>
              </a:buClr>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2.  A cash amount equal to the excess of the futures price over the strike price.  </a:t>
            </a:r>
          </a:p>
        </p:txBody>
      </p:sp>
      <p:grpSp>
        <p:nvGrpSpPr>
          <p:cNvPr id="31752" name="Group 37"/>
          <p:cNvGrpSpPr>
            <a:grpSpLocks/>
          </p:cNvGrpSpPr>
          <p:nvPr/>
        </p:nvGrpSpPr>
        <p:grpSpPr bwMode="auto">
          <a:xfrm>
            <a:off x="-6206" y="2217684"/>
            <a:ext cx="9186863" cy="2560637"/>
            <a:chOff x="0" y="996"/>
            <a:chExt cx="5208" cy="1398"/>
          </a:xfrm>
        </p:grpSpPr>
        <p:sp>
          <p:nvSpPr>
            <p:cNvPr id="31754" name="Line 2"/>
            <p:cNvSpPr>
              <a:spLocks noChangeShapeType="1"/>
            </p:cNvSpPr>
            <p:nvPr/>
          </p:nvSpPr>
          <p:spPr bwMode="auto">
            <a:xfrm flipV="1">
              <a:off x="2298" y="1297"/>
              <a:ext cx="630" cy="425"/>
            </a:xfrm>
            <a:prstGeom prst="line">
              <a:avLst/>
            </a:prstGeom>
            <a:noFill/>
            <a:ln w="25400">
              <a:solidFill>
                <a:schemeClr val="tx1"/>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31755" name="Line 3"/>
            <p:cNvSpPr>
              <a:spLocks noChangeShapeType="1"/>
            </p:cNvSpPr>
            <p:nvPr/>
          </p:nvSpPr>
          <p:spPr bwMode="auto">
            <a:xfrm>
              <a:off x="2298" y="1713"/>
              <a:ext cx="630" cy="437"/>
            </a:xfrm>
            <a:prstGeom prst="line">
              <a:avLst/>
            </a:prstGeom>
            <a:noFill/>
            <a:ln w="25400">
              <a:solidFill>
                <a:schemeClr val="tx1"/>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grpSp>
          <p:nvGrpSpPr>
            <p:cNvPr id="31756" name="Group 10"/>
            <p:cNvGrpSpPr>
              <a:grpSpLocks/>
            </p:cNvGrpSpPr>
            <p:nvPr/>
          </p:nvGrpSpPr>
          <p:grpSpPr bwMode="auto">
            <a:xfrm>
              <a:off x="0" y="1512"/>
              <a:ext cx="2310" cy="436"/>
              <a:chOff x="0" y="1512"/>
              <a:chExt cx="2310" cy="436"/>
            </a:xfrm>
          </p:grpSpPr>
          <p:sp>
            <p:nvSpPr>
              <p:cNvPr id="31775" name="Rectangle 11"/>
              <p:cNvSpPr>
                <a:spLocks noChangeArrowheads="1"/>
              </p:cNvSpPr>
              <p:nvPr/>
            </p:nvSpPr>
            <p:spPr bwMode="auto">
              <a:xfrm>
                <a:off x="648" y="1526"/>
                <a:ext cx="952"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300">
                    <a:latin typeface="Times New Roman" pitchFamily="18" charset="0"/>
                  </a:rPr>
                  <a:t>$1.50×1.071</a:t>
                </a:r>
              </a:p>
            </p:txBody>
          </p:sp>
          <p:sp>
            <p:nvSpPr>
              <p:cNvPr id="31776" name="Rectangle 12"/>
              <p:cNvSpPr>
                <a:spLocks noChangeArrowheads="1"/>
              </p:cNvSpPr>
              <p:nvPr/>
            </p:nvSpPr>
            <p:spPr bwMode="auto">
              <a:xfrm>
                <a:off x="648" y="1704"/>
                <a:ext cx="868"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300">
                    <a:latin typeface="Times New Roman" pitchFamily="18" charset="0"/>
                  </a:rPr>
                  <a:t>€1.00×1.05</a:t>
                </a:r>
              </a:p>
            </p:txBody>
          </p:sp>
          <p:sp>
            <p:nvSpPr>
              <p:cNvPr id="31777" name="Line 13"/>
              <p:cNvSpPr>
                <a:spLocks noChangeShapeType="1"/>
              </p:cNvSpPr>
              <p:nvPr/>
            </p:nvSpPr>
            <p:spPr bwMode="auto">
              <a:xfrm>
                <a:off x="762" y="1729"/>
                <a:ext cx="75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78" name="Rectangle 14"/>
              <p:cNvSpPr>
                <a:spLocks noChangeArrowheads="1"/>
              </p:cNvSpPr>
              <p:nvPr/>
            </p:nvSpPr>
            <p:spPr bwMode="auto">
              <a:xfrm>
                <a:off x="0" y="1605"/>
                <a:ext cx="710"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300" i="1">
                    <a:latin typeface="Times New Roman" pitchFamily="18" charset="0"/>
                  </a:rPr>
                  <a:t>F</a:t>
                </a:r>
                <a:r>
                  <a:rPr lang="en-US" altLang="en-US" sz="2300" baseline="-25000">
                    <a:latin typeface="Times New Roman" pitchFamily="18" charset="0"/>
                  </a:rPr>
                  <a:t>1</a:t>
                </a:r>
                <a:r>
                  <a:rPr lang="en-US" altLang="en-US" sz="2300">
                    <a:latin typeface="Times New Roman" pitchFamily="18" charset="0"/>
                  </a:rPr>
                  <a:t>($|€) =</a:t>
                </a:r>
              </a:p>
            </p:txBody>
          </p:sp>
          <p:sp>
            <p:nvSpPr>
              <p:cNvPr id="31779" name="Rectangle 15"/>
              <p:cNvSpPr>
                <a:spLocks noChangeArrowheads="1"/>
              </p:cNvSpPr>
              <p:nvPr/>
            </p:nvSpPr>
            <p:spPr bwMode="auto">
              <a:xfrm>
                <a:off x="1662" y="1512"/>
                <a:ext cx="648"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300">
                    <a:latin typeface="Times New Roman" pitchFamily="18" charset="0"/>
                  </a:rPr>
                  <a:t>$1.5300</a:t>
                </a:r>
              </a:p>
            </p:txBody>
          </p:sp>
          <p:sp>
            <p:nvSpPr>
              <p:cNvPr id="31780" name="Rectangle 16"/>
              <p:cNvSpPr>
                <a:spLocks noChangeArrowheads="1"/>
              </p:cNvSpPr>
              <p:nvPr/>
            </p:nvSpPr>
            <p:spPr bwMode="auto">
              <a:xfrm>
                <a:off x="1742" y="1704"/>
                <a:ext cx="481"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300">
                    <a:latin typeface="Times New Roman" pitchFamily="18" charset="0"/>
                  </a:rPr>
                  <a:t>€1.00</a:t>
                </a:r>
              </a:p>
            </p:txBody>
          </p:sp>
          <p:sp>
            <p:nvSpPr>
              <p:cNvPr id="31781" name="Line 17"/>
              <p:cNvSpPr>
                <a:spLocks noChangeShapeType="1"/>
              </p:cNvSpPr>
              <p:nvPr/>
            </p:nvSpPr>
            <p:spPr bwMode="auto">
              <a:xfrm flipV="1">
                <a:off x="1742" y="1729"/>
                <a:ext cx="476" cy="1"/>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82" name="Rectangle 18"/>
              <p:cNvSpPr>
                <a:spLocks noChangeArrowheads="1"/>
              </p:cNvSpPr>
              <p:nvPr/>
            </p:nvSpPr>
            <p:spPr bwMode="auto">
              <a:xfrm>
                <a:off x="1565" y="1604"/>
                <a:ext cx="20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300">
                    <a:latin typeface="Times New Roman" pitchFamily="18" charset="0"/>
                  </a:rPr>
                  <a:t>=</a:t>
                </a:r>
              </a:p>
            </p:txBody>
          </p:sp>
        </p:grpSp>
        <p:grpSp>
          <p:nvGrpSpPr>
            <p:cNvPr id="31757" name="Group 19"/>
            <p:cNvGrpSpPr>
              <a:grpSpLocks/>
            </p:cNvGrpSpPr>
            <p:nvPr/>
          </p:nvGrpSpPr>
          <p:grpSpPr bwMode="auto">
            <a:xfrm>
              <a:off x="2922" y="996"/>
              <a:ext cx="2274" cy="476"/>
              <a:chOff x="438" y="2095"/>
              <a:chExt cx="2274" cy="476"/>
            </a:xfrm>
          </p:grpSpPr>
          <p:sp>
            <p:nvSpPr>
              <p:cNvPr id="31767" name="Rectangle 20"/>
              <p:cNvSpPr>
                <a:spLocks noChangeArrowheads="1"/>
              </p:cNvSpPr>
              <p:nvPr/>
            </p:nvSpPr>
            <p:spPr bwMode="auto">
              <a:xfrm>
                <a:off x="1076" y="2095"/>
                <a:ext cx="952"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300">
                    <a:latin typeface="Times New Roman" pitchFamily="18" charset="0"/>
                  </a:rPr>
                  <a:t>$1.80×1.071</a:t>
                </a:r>
              </a:p>
            </p:txBody>
          </p:sp>
          <p:sp>
            <p:nvSpPr>
              <p:cNvPr id="31768" name="Rectangle 21"/>
              <p:cNvSpPr>
                <a:spLocks noChangeArrowheads="1"/>
              </p:cNvSpPr>
              <p:nvPr/>
            </p:nvSpPr>
            <p:spPr bwMode="auto">
              <a:xfrm>
                <a:off x="1116" y="2327"/>
                <a:ext cx="868"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300">
                    <a:latin typeface="Times New Roman" pitchFamily="18" charset="0"/>
                  </a:rPr>
                  <a:t>€1.00×1.05</a:t>
                </a:r>
              </a:p>
            </p:txBody>
          </p:sp>
          <p:sp>
            <p:nvSpPr>
              <p:cNvPr id="31769" name="Line 22"/>
              <p:cNvSpPr>
                <a:spLocks noChangeShapeType="1"/>
              </p:cNvSpPr>
              <p:nvPr/>
            </p:nvSpPr>
            <p:spPr bwMode="auto">
              <a:xfrm>
                <a:off x="1164" y="2352"/>
                <a:ext cx="75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70" name="Rectangle 23"/>
              <p:cNvSpPr>
                <a:spLocks noChangeArrowheads="1"/>
              </p:cNvSpPr>
              <p:nvPr/>
            </p:nvSpPr>
            <p:spPr bwMode="auto">
              <a:xfrm>
                <a:off x="438" y="2228"/>
                <a:ext cx="710"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300" i="1">
                    <a:latin typeface="Times New Roman" pitchFamily="18" charset="0"/>
                  </a:rPr>
                  <a:t>F</a:t>
                </a:r>
                <a:r>
                  <a:rPr lang="en-US" altLang="en-US" sz="2300" baseline="-25000">
                    <a:latin typeface="Times New Roman" pitchFamily="18" charset="0"/>
                  </a:rPr>
                  <a:t>1</a:t>
                </a:r>
                <a:r>
                  <a:rPr lang="en-US" altLang="en-US" sz="2300">
                    <a:latin typeface="Times New Roman" pitchFamily="18" charset="0"/>
                  </a:rPr>
                  <a:t>($|€) =</a:t>
                </a:r>
              </a:p>
            </p:txBody>
          </p:sp>
          <p:sp>
            <p:nvSpPr>
              <p:cNvPr id="31771" name="Rectangle 24"/>
              <p:cNvSpPr>
                <a:spLocks noChangeArrowheads="1"/>
              </p:cNvSpPr>
              <p:nvPr/>
            </p:nvSpPr>
            <p:spPr bwMode="auto">
              <a:xfrm>
                <a:off x="2064" y="2135"/>
                <a:ext cx="648"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300">
                    <a:latin typeface="Times New Roman" pitchFamily="18" charset="0"/>
                  </a:rPr>
                  <a:t>$1.8360</a:t>
                </a:r>
              </a:p>
            </p:txBody>
          </p:sp>
          <p:sp>
            <p:nvSpPr>
              <p:cNvPr id="31772" name="Rectangle 25"/>
              <p:cNvSpPr>
                <a:spLocks noChangeArrowheads="1"/>
              </p:cNvSpPr>
              <p:nvPr/>
            </p:nvSpPr>
            <p:spPr bwMode="auto">
              <a:xfrm>
                <a:off x="2144" y="2327"/>
                <a:ext cx="481"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300">
                    <a:latin typeface="Times New Roman" pitchFamily="18" charset="0"/>
                  </a:rPr>
                  <a:t>€1.00</a:t>
                </a:r>
              </a:p>
            </p:txBody>
          </p:sp>
          <p:sp>
            <p:nvSpPr>
              <p:cNvPr id="31773" name="Line 26"/>
              <p:cNvSpPr>
                <a:spLocks noChangeShapeType="1"/>
              </p:cNvSpPr>
              <p:nvPr/>
            </p:nvSpPr>
            <p:spPr bwMode="auto">
              <a:xfrm flipV="1">
                <a:off x="2144" y="2352"/>
                <a:ext cx="476" cy="1"/>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74" name="Rectangle 27"/>
              <p:cNvSpPr>
                <a:spLocks noChangeArrowheads="1"/>
              </p:cNvSpPr>
              <p:nvPr/>
            </p:nvSpPr>
            <p:spPr bwMode="auto">
              <a:xfrm>
                <a:off x="1920" y="2227"/>
                <a:ext cx="20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300">
                    <a:latin typeface="Times New Roman" pitchFamily="18" charset="0"/>
                  </a:rPr>
                  <a:t>=</a:t>
                </a:r>
              </a:p>
            </p:txBody>
          </p:sp>
        </p:grpSp>
        <p:grpSp>
          <p:nvGrpSpPr>
            <p:cNvPr id="31758" name="Group 28"/>
            <p:cNvGrpSpPr>
              <a:grpSpLocks/>
            </p:cNvGrpSpPr>
            <p:nvPr/>
          </p:nvGrpSpPr>
          <p:grpSpPr bwMode="auto">
            <a:xfrm>
              <a:off x="2934" y="1918"/>
              <a:ext cx="2274" cy="476"/>
              <a:chOff x="438" y="2095"/>
              <a:chExt cx="2274" cy="476"/>
            </a:xfrm>
          </p:grpSpPr>
          <p:sp>
            <p:nvSpPr>
              <p:cNvPr id="31759" name="Rectangle 29"/>
              <p:cNvSpPr>
                <a:spLocks noChangeArrowheads="1"/>
              </p:cNvSpPr>
              <p:nvPr/>
            </p:nvSpPr>
            <p:spPr bwMode="auto">
              <a:xfrm>
                <a:off x="1116" y="2095"/>
                <a:ext cx="952"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300">
                    <a:latin typeface="Times New Roman" pitchFamily="18" charset="0"/>
                  </a:rPr>
                  <a:t>$1.20×1.071</a:t>
                </a:r>
              </a:p>
            </p:txBody>
          </p:sp>
          <p:sp>
            <p:nvSpPr>
              <p:cNvPr id="31760" name="Rectangle 30"/>
              <p:cNvSpPr>
                <a:spLocks noChangeArrowheads="1"/>
              </p:cNvSpPr>
              <p:nvPr/>
            </p:nvSpPr>
            <p:spPr bwMode="auto">
              <a:xfrm>
                <a:off x="1116" y="2327"/>
                <a:ext cx="868"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300">
                    <a:latin typeface="Times New Roman" pitchFamily="18" charset="0"/>
                  </a:rPr>
                  <a:t>€1.00×1.05</a:t>
                </a:r>
              </a:p>
            </p:txBody>
          </p:sp>
          <p:sp>
            <p:nvSpPr>
              <p:cNvPr id="31761" name="Line 31"/>
              <p:cNvSpPr>
                <a:spLocks noChangeShapeType="1"/>
              </p:cNvSpPr>
              <p:nvPr/>
            </p:nvSpPr>
            <p:spPr bwMode="auto">
              <a:xfrm>
                <a:off x="1164" y="2352"/>
                <a:ext cx="75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62" name="Rectangle 32"/>
              <p:cNvSpPr>
                <a:spLocks noChangeArrowheads="1"/>
              </p:cNvSpPr>
              <p:nvPr/>
            </p:nvSpPr>
            <p:spPr bwMode="auto">
              <a:xfrm>
                <a:off x="438" y="2228"/>
                <a:ext cx="710"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300" i="1">
                    <a:latin typeface="Times New Roman" pitchFamily="18" charset="0"/>
                  </a:rPr>
                  <a:t>F</a:t>
                </a:r>
                <a:r>
                  <a:rPr lang="en-US" altLang="en-US" sz="2300" baseline="-25000">
                    <a:latin typeface="Times New Roman" pitchFamily="18" charset="0"/>
                  </a:rPr>
                  <a:t>1</a:t>
                </a:r>
                <a:r>
                  <a:rPr lang="en-US" altLang="en-US" sz="2300">
                    <a:latin typeface="Times New Roman" pitchFamily="18" charset="0"/>
                  </a:rPr>
                  <a:t>($|€) =</a:t>
                </a:r>
              </a:p>
            </p:txBody>
          </p:sp>
          <p:sp>
            <p:nvSpPr>
              <p:cNvPr id="31763" name="Rectangle 33"/>
              <p:cNvSpPr>
                <a:spLocks noChangeArrowheads="1"/>
              </p:cNvSpPr>
              <p:nvPr/>
            </p:nvSpPr>
            <p:spPr bwMode="auto">
              <a:xfrm>
                <a:off x="2064" y="2135"/>
                <a:ext cx="648"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300">
                    <a:latin typeface="Times New Roman" pitchFamily="18" charset="0"/>
                  </a:rPr>
                  <a:t>$1.2240</a:t>
                </a:r>
              </a:p>
            </p:txBody>
          </p:sp>
          <p:sp>
            <p:nvSpPr>
              <p:cNvPr id="31764" name="Rectangle 34"/>
              <p:cNvSpPr>
                <a:spLocks noChangeArrowheads="1"/>
              </p:cNvSpPr>
              <p:nvPr/>
            </p:nvSpPr>
            <p:spPr bwMode="auto">
              <a:xfrm>
                <a:off x="2144" y="2327"/>
                <a:ext cx="481"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300">
                    <a:latin typeface="Times New Roman" pitchFamily="18" charset="0"/>
                  </a:rPr>
                  <a:t>€1.00</a:t>
                </a:r>
              </a:p>
            </p:txBody>
          </p:sp>
          <p:sp>
            <p:nvSpPr>
              <p:cNvPr id="31765" name="Line 35"/>
              <p:cNvSpPr>
                <a:spLocks noChangeShapeType="1"/>
              </p:cNvSpPr>
              <p:nvPr/>
            </p:nvSpPr>
            <p:spPr bwMode="auto">
              <a:xfrm flipV="1">
                <a:off x="2144" y="2352"/>
                <a:ext cx="476" cy="1"/>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66" name="Rectangle 36"/>
              <p:cNvSpPr>
                <a:spLocks noChangeArrowheads="1"/>
              </p:cNvSpPr>
              <p:nvPr/>
            </p:nvSpPr>
            <p:spPr bwMode="auto">
              <a:xfrm>
                <a:off x="1920" y="2227"/>
                <a:ext cx="20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300">
                    <a:latin typeface="Times New Roman" pitchFamily="18" charset="0"/>
                  </a:rPr>
                  <a:t>=</a:t>
                </a:r>
              </a:p>
            </p:txBody>
          </p:sp>
        </p:grpSp>
      </p:grpSp>
      <p:sp>
        <p:nvSpPr>
          <p:cNvPr id="39"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27</a:t>
            </a:fld>
            <a:endParaRPr lang="en-US" altLang="en-US" sz="1000" dirty="0">
              <a:cs typeface="Arial" charset="0"/>
            </a:endParaRPr>
          </a:p>
        </p:txBody>
      </p:sp>
      <p:sp>
        <p:nvSpPr>
          <p:cNvPr id="40" name="Rectangle 20"/>
          <p:cNvSpPr>
            <a:spLocks noGrp="1" noChangeArrowheads="1"/>
          </p:cNvSpPr>
          <p:nvPr>
            <p:ph type="ftr" sz="quarter" idx="4294967295"/>
          </p:nvPr>
        </p:nvSpPr>
        <p:spPr bwMode="auto">
          <a:xfrm>
            <a:off x="4572000" y="6552861"/>
            <a:ext cx="4191000" cy="30513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4"/>
          <p:cNvSpPr>
            <a:spLocks noGrp="1" noChangeArrowheads="1"/>
          </p:cNvSpPr>
          <p:nvPr>
            <p:ph type="title"/>
          </p:nvPr>
        </p:nvSpPr>
        <p:spPr>
          <a:xfrm>
            <a:off x="63499" y="914400"/>
            <a:ext cx="9041698" cy="990600"/>
          </a:xfrm>
        </p:spPr>
        <p:txBody>
          <a:bodyPr lIns="92071" tIns="46036" rIns="92071" bIns="46036">
            <a:normAutofit/>
          </a:bodyPr>
          <a:lstStyle/>
          <a:p>
            <a:pPr defTabSz="1031875" eaLnBrk="1" hangingPunct="1"/>
            <a:r>
              <a:rPr lang="en-US" altLang="en-US" sz="4000" dirty="0" smtClean="0"/>
              <a:t>Binomial Futures Option Pricing (continued)</a:t>
            </a:r>
          </a:p>
        </p:txBody>
      </p:sp>
      <p:sp>
        <p:nvSpPr>
          <p:cNvPr id="431107" name="Rectangle 3"/>
          <p:cNvSpPr>
            <a:spLocks noGrp="1" noChangeArrowheads="1"/>
          </p:cNvSpPr>
          <p:nvPr>
            <p:ph idx="1"/>
          </p:nvPr>
        </p:nvSpPr>
        <p:spPr>
          <a:xfrm>
            <a:off x="25021" y="1693068"/>
            <a:ext cx="8229600" cy="4627563"/>
          </a:xfrm>
        </p:spPr>
        <p:txBody>
          <a:bodyPr lIns="92071" tIns="46036" rIns="92071" bIns="46036"/>
          <a:lstStyle/>
          <a:p>
            <a:pPr marL="385763" indent="-385763" defTabSz="1031875" eaLnBrk="1" hangingPunct="1">
              <a:lnSpc>
                <a:spcPct val="80000"/>
              </a:lnSpc>
              <a:buFont typeface="Wingdings" pitchFamily="2" charset="2"/>
              <a:buNone/>
            </a:pPr>
            <a:r>
              <a:rPr lang="en-US" altLang="en-US" sz="2000" dirty="0" smtClean="0"/>
              <a:t>Consider the portfolio: </a:t>
            </a:r>
          </a:p>
          <a:p>
            <a:pPr marL="838200" lvl="1" indent="-322263" defTabSz="1031875" eaLnBrk="1" hangingPunct="1">
              <a:lnSpc>
                <a:spcPct val="80000"/>
              </a:lnSpc>
              <a:buFontTx/>
              <a:buNone/>
            </a:pPr>
            <a:r>
              <a:rPr lang="en-US" altLang="en-US" sz="2000" dirty="0" smtClean="0"/>
              <a:t>Long </a:t>
            </a:r>
            <a:r>
              <a:rPr lang="en-US" altLang="en-US" sz="2000" i="1" dirty="0" smtClean="0"/>
              <a:t>H</a:t>
            </a:r>
            <a:r>
              <a:rPr lang="en-US" altLang="en-US" sz="2000" dirty="0" smtClean="0"/>
              <a:t>  futures contracts</a:t>
            </a:r>
          </a:p>
          <a:p>
            <a:pPr marL="838200" lvl="1" indent="-322263" defTabSz="1031875" eaLnBrk="1" hangingPunct="1">
              <a:lnSpc>
                <a:spcPct val="80000"/>
              </a:lnSpc>
              <a:buFontTx/>
              <a:buNone/>
            </a:pPr>
            <a:r>
              <a:rPr lang="en-US" altLang="en-US" sz="2000" dirty="0" smtClean="0"/>
              <a:t>Short 1 futures call option</a:t>
            </a:r>
          </a:p>
        </p:txBody>
      </p:sp>
      <p:sp>
        <p:nvSpPr>
          <p:cNvPr id="431109" name="Rectangle 5"/>
          <p:cNvSpPr>
            <a:spLocks noChangeArrowheads="1"/>
          </p:cNvSpPr>
          <p:nvPr/>
        </p:nvSpPr>
        <p:spPr bwMode="auto">
          <a:xfrm>
            <a:off x="5270335" y="3393281"/>
            <a:ext cx="3860800" cy="77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1" tIns="46036" rIns="92071" bIns="46036">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spcBef>
                <a:spcPct val="20000"/>
              </a:spcBef>
            </a:pP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Portfolio Cash Flow =</a:t>
            </a:r>
          </a:p>
          <a:p>
            <a:pPr algn="r">
              <a:spcBef>
                <a:spcPct val="20000"/>
              </a:spcBef>
            </a:pP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000" i="1" dirty="0">
                <a:latin typeface="Arial Unicode MS" panose="020B0604020202020204" pitchFamily="34" charset="-128"/>
                <a:ea typeface="Arial Unicode MS" panose="020B0604020202020204" pitchFamily="34" charset="-128"/>
                <a:cs typeface="Arial Unicode MS" panose="020B0604020202020204" pitchFamily="34" charset="-128"/>
              </a:rPr>
              <a:t>H</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 × $0.2700 – $0.3060</a:t>
            </a:r>
          </a:p>
        </p:txBody>
      </p:sp>
      <p:sp>
        <p:nvSpPr>
          <p:cNvPr id="32773" name="Rectangle 7"/>
          <p:cNvSpPr>
            <a:spLocks noChangeArrowheads="1"/>
          </p:cNvSpPr>
          <p:nvPr/>
        </p:nvSpPr>
        <p:spPr bwMode="auto">
          <a:xfrm>
            <a:off x="2481263" y="3038475"/>
            <a:ext cx="1158875" cy="70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14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431112" name="Rectangle 8"/>
          <p:cNvSpPr>
            <a:spLocks noChangeArrowheads="1"/>
          </p:cNvSpPr>
          <p:nvPr/>
        </p:nvSpPr>
        <p:spPr bwMode="auto">
          <a:xfrm>
            <a:off x="63499" y="4006850"/>
            <a:ext cx="4928103" cy="2074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80000"/>
              </a:lnSpc>
              <a:spcBef>
                <a:spcPct val="20000"/>
              </a:spcBef>
              <a:buClr>
                <a:schemeClr val="tx2"/>
              </a:buClr>
              <a:buSzPct val="70000"/>
              <a:buFont typeface="Wingdings" pitchFamily="2" charset="2"/>
              <a:buNone/>
            </a:pP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Portfolio is riskless when the portfolio payoffs in the “up” state equal the payoffs in the “down” state: </a:t>
            </a:r>
          </a:p>
          <a:p>
            <a:pPr algn="r">
              <a:spcBef>
                <a:spcPct val="20000"/>
              </a:spcBef>
            </a:pPr>
            <a:r>
              <a:rPr lang="en-US" altLang="en-US" sz="2000" i="1" dirty="0" smtClean="0">
                <a:latin typeface="Arial Unicode MS" panose="020B0604020202020204" pitchFamily="34" charset="-128"/>
                <a:ea typeface="Arial Unicode MS" panose="020B0604020202020204" pitchFamily="34" charset="-128"/>
                <a:cs typeface="Arial Unicode MS" panose="020B0604020202020204" pitchFamily="34" charset="-128"/>
              </a:rPr>
              <a:t>H </a:t>
            </a:r>
            <a:r>
              <a:rPr lang="en-US" altLang="en-US" sz="2000" dirty="0" smtClean="0">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0.2700 – $0.3060 = –</a:t>
            </a:r>
            <a:r>
              <a:rPr lang="en-US" altLang="en-US" sz="2000" i="1" dirty="0" smtClean="0">
                <a:latin typeface="Arial Unicode MS" panose="020B0604020202020204" pitchFamily="34" charset="-128"/>
                <a:ea typeface="Arial Unicode MS" panose="020B0604020202020204" pitchFamily="34" charset="-128"/>
                <a:cs typeface="Arial Unicode MS" panose="020B0604020202020204" pitchFamily="34" charset="-128"/>
              </a:rPr>
              <a:t>H </a:t>
            </a:r>
            <a:r>
              <a:rPr lang="en-US" altLang="en-US" sz="2000" dirty="0" smtClean="0">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0.3300</a:t>
            </a:r>
          </a:p>
          <a:p>
            <a:pPr eaLnBrk="1" hangingPunct="1">
              <a:lnSpc>
                <a:spcPct val="80000"/>
              </a:lnSpc>
              <a:spcBef>
                <a:spcPct val="20000"/>
              </a:spcBef>
              <a:buClr>
                <a:schemeClr val="tx2"/>
              </a:buClr>
              <a:buSzPct val="70000"/>
              <a:buFont typeface="Wingdings" pitchFamily="2" charset="2"/>
              <a:buNone/>
            </a:pPr>
            <a:endParaRPr lang="en-US" altLang="en-US" sz="2000" dirty="0" smtClean="0">
              <a:latin typeface="Arial Unicode MS" panose="020B0604020202020204" pitchFamily="34" charset="-128"/>
              <a:ea typeface="Arial Unicode MS" panose="020B0604020202020204" pitchFamily="34" charset="-128"/>
              <a:cs typeface="Arial Unicode MS" panose="020B0604020202020204" pitchFamily="34" charset="-128"/>
            </a:endParaRPr>
          </a:p>
          <a:p>
            <a:pPr eaLnBrk="1" hangingPunct="1">
              <a:lnSpc>
                <a:spcPct val="80000"/>
              </a:lnSpc>
              <a:spcBef>
                <a:spcPct val="20000"/>
              </a:spcBef>
              <a:buClr>
                <a:schemeClr val="tx2"/>
              </a:buClr>
              <a:buSzPct val="70000"/>
              <a:buFont typeface="Wingdings" pitchFamily="2" charset="2"/>
              <a:buNone/>
            </a:pPr>
            <a:r>
              <a:rPr lang="en-US" altLang="en-US" sz="2000" dirty="0" smtClean="0">
                <a:latin typeface="Arial Unicode MS" panose="020B0604020202020204" pitchFamily="34" charset="-128"/>
                <a:ea typeface="Arial Unicode MS" panose="020B0604020202020204" pitchFamily="34" charset="-128"/>
                <a:cs typeface="Arial Unicode MS" panose="020B0604020202020204" pitchFamily="34" charset="-128"/>
              </a:rPr>
              <a:t>The </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“right” amount of futures contracts is </a:t>
            </a:r>
            <a:r>
              <a:rPr lang="en-US" altLang="en-US" sz="2000" i="1" dirty="0">
                <a:latin typeface="Arial Unicode MS" panose="020B0604020202020204" pitchFamily="34" charset="-128"/>
                <a:ea typeface="Arial Unicode MS" panose="020B0604020202020204" pitchFamily="34" charset="-128"/>
                <a:cs typeface="Arial Unicode MS" panose="020B0604020202020204" pitchFamily="34" charset="-128"/>
              </a:rPr>
              <a:t>H</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 = 0.510000.</a:t>
            </a:r>
          </a:p>
        </p:txBody>
      </p:sp>
      <p:sp>
        <p:nvSpPr>
          <p:cNvPr id="431113" name="Rectangle 9"/>
          <p:cNvSpPr>
            <a:spLocks noChangeArrowheads="1"/>
          </p:cNvSpPr>
          <p:nvPr/>
        </p:nvSpPr>
        <p:spPr bwMode="auto">
          <a:xfrm>
            <a:off x="4765043" y="2551153"/>
            <a:ext cx="4440238" cy="400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1" tIns="46036" rIns="92071" bIns="46036">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Futures Call Payoff = –$0.3060</a:t>
            </a:r>
          </a:p>
        </p:txBody>
      </p:sp>
      <p:sp>
        <p:nvSpPr>
          <p:cNvPr id="431115" name="Rectangle 11"/>
          <p:cNvSpPr>
            <a:spLocks noChangeArrowheads="1"/>
          </p:cNvSpPr>
          <p:nvPr/>
        </p:nvSpPr>
        <p:spPr bwMode="auto">
          <a:xfrm>
            <a:off x="381000" y="3411538"/>
            <a:ext cx="3671888" cy="369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1" tIns="46036" rIns="92071" bIns="46036">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Option Price =  $0.1714</a:t>
            </a:r>
          </a:p>
        </p:txBody>
      </p:sp>
      <p:grpSp>
        <p:nvGrpSpPr>
          <p:cNvPr id="2" name="Group 12"/>
          <p:cNvGrpSpPr>
            <a:grpSpLocks/>
          </p:cNvGrpSpPr>
          <p:nvPr/>
        </p:nvGrpSpPr>
        <p:grpSpPr bwMode="auto">
          <a:xfrm>
            <a:off x="63500" y="2601912"/>
            <a:ext cx="3979858" cy="750894"/>
            <a:chOff x="36" y="1512"/>
            <a:chExt cx="2256" cy="410"/>
          </a:xfrm>
        </p:grpSpPr>
        <p:sp>
          <p:nvSpPr>
            <p:cNvPr id="32804" name="Rectangle 13"/>
            <p:cNvSpPr>
              <a:spLocks noChangeArrowheads="1"/>
            </p:cNvSpPr>
            <p:nvPr/>
          </p:nvSpPr>
          <p:spPr bwMode="auto">
            <a:xfrm>
              <a:off x="648" y="1526"/>
              <a:ext cx="916"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$1.50×1.071</a:t>
              </a:r>
            </a:p>
          </p:txBody>
        </p:sp>
        <p:sp>
          <p:nvSpPr>
            <p:cNvPr id="32805" name="Rectangle 14"/>
            <p:cNvSpPr>
              <a:spLocks noChangeArrowheads="1"/>
            </p:cNvSpPr>
            <p:nvPr/>
          </p:nvSpPr>
          <p:spPr bwMode="auto">
            <a:xfrm>
              <a:off x="714" y="1704"/>
              <a:ext cx="835"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€1.00×1.05</a:t>
              </a:r>
            </a:p>
          </p:txBody>
        </p:sp>
        <p:sp>
          <p:nvSpPr>
            <p:cNvPr id="32806" name="Line 15"/>
            <p:cNvSpPr>
              <a:spLocks noChangeShapeType="1"/>
            </p:cNvSpPr>
            <p:nvPr/>
          </p:nvSpPr>
          <p:spPr bwMode="auto">
            <a:xfrm>
              <a:off x="756" y="1714"/>
              <a:ext cx="75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2807" name="Rectangle 16"/>
            <p:cNvSpPr>
              <a:spLocks noChangeArrowheads="1"/>
            </p:cNvSpPr>
            <p:nvPr/>
          </p:nvSpPr>
          <p:spPr bwMode="auto">
            <a:xfrm>
              <a:off x="36" y="1605"/>
              <a:ext cx="668"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i="1">
                  <a:latin typeface="Arial Unicode MS" panose="020B0604020202020204" pitchFamily="34" charset="-128"/>
                  <a:ea typeface="Arial Unicode MS" panose="020B0604020202020204" pitchFamily="34" charset="-128"/>
                  <a:cs typeface="Arial Unicode MS" panose="020B0604020202020204" pitchFamily="34" charset="-128"/>
                </a:rPr>
                <a:t>F</a:t>
              </a:r>
              <a:r>
                <a:rPr lang="en-US" altLang="en-US" sz="2000" baseline="-25000">
                  <a:latin typeface="Arial Unicode MS" panose="020B0604020202020204" pitchFamily="34" charset="-128"/>
                  <a:ea typeface="Arial Unicode MS" panose="020B0604020202020204" pitchFamily="34" charset="-128"/>
                  <a:cs typeface="Arial Unicode MS" panose="020B0604020202020204" pitchFamily="34" charset="-128"/>
                </a:rPr>
                <a:t>1</a:t>
              </a: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 =</a:t>
              </a:r>
            </a:p>
          </p:txBody>
        </p:sp>
        <p:sp>
          <p:nvSpPr>
            <p:cNvPr id="32808" name="Rectangle 17"/>
            <p:cNvSpPr>
              <a:spLocks noChangeArrowheads="1"/>
            </p:cNvSpPr>
            <p:nvPr/>
          </p:nvSpPr>
          <p:spPr bwMode="auto">
            <a:xfrm>
              <a:off x="1662" y="1512"/>
              <a:ext cx="630"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$1.5300</a:t>
              </a:r>
            </a:p>
          </p:txBody>
        </p:sp>
        <p:sp>
          <p:nvSpPr>
            <p:cNvPr id="32809" name="Rectangle 18"/>
            <p:cNvSpPr>
              <a:spLocks noChangeArrowheads="1"/>
            </p:cNvSpPr>
            <p:nvPr/>
          </p:nvSpPr>
          <p:spPr bwMode="auto">
            <a:xfrm>
              <a:off x="1742" y="1704"/>
              <a:ext cx="468"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€1.00</a:t>
              </a:r>
            </a:p>
          </p:txBody>
        </p:sp>
        <p:sp>
          <p:nvSpPr>
            <p:cNvPr id="32810" name="Line 19"/>
            <p:cNvSpPr>
              <a:spLocks noChangeShapeType="1"/>
            </p:cNvSpPr>
            <p:nvPr/>
          </p:nvSpPr>
          <p:spPr bwMode="auto">
            <a:xfrm flipV="1">
              <a:off x="1728" y="1714"/>
              <a:ext cx="476" cy="1"/>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2811" name="Rectangle 20"/>
            <p:cNvSpPr>
              <a:spLocks noChangeArrowheads="1"/>
            </p:cNvSpPr>
            <p:nvPr/>
          </p:nvSpPr>
          <p:spPr bwMode="auto">
            <a:xfrm>
              <a:off x="1518" y="1604"/>
              <a:ext cx="189"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a:t>
              </a:r>
            </a:p>
          </p:txBody>
        </p:sp>
      </p:grpSp>
      <p:grpSp>
        <p:nvGrpSpPr>
          <p:cNvPr id="3" name="Group 21"/>
          <p:cNvGrpSpPr>
            <a:grpSpLocks/>
          </p:cNvGrpSpPr>
          <p:nvPr/>
        </p:nvGrpSpPr>
        <p:grpSpPr bwMode="auto">
          <a:xfrm>
            <a:off x="5178363" y="1729498"/>
            <a:ext cx="3978283" cy="752525"/>
            <a:chOff x="438" y="2135"/>
            <a:chExt cx="2256" cy="411"/>
          </a:xfrm>
        </p:grpSpPr>
        <p:sp>
          <p:nvSpPr>
            <p:cNvPr id="32796" name="Rectangle 22"/>
            <p:cNvSpPr>
              <a:spLocks noChangeArrowheads="1"/>
            </p:cNvSpPr>
            <p:nvPr/>
          </p:nvSpPr>
          <p:spPr bwMode="auto">
            <a:xfrm>
              <a:off x="1076" y="2137"/>
              <a:ext cx="916" cy="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$1.80×1.071</a:t>
              </a:r>
            </a:p>
          </p:txBody>
        </p:sp>
        <p:sp>
          <p:nvSpPr>
            <p:cNvPr id="32797" name="Rectangle 23"/>
            <p:cNvSpPr>
              <a:spLocks noChangeArrowheads="1"/>
            </p:cNvSpPr>
            <p:nvPr/>
          </p:nvSpPr>
          <p:spPr bwMode="auto">
            <a:xfrm>
              <a:off x="1116" y="2327"/>
              <a:ext cx="836" cy="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€1.00×1.05</a:t>
              </a:r>
            </a:p>
          </p:txBody>
        </p:sp>
        <p:sp>
          <p:nvSpPr>
            <p:cNvPr id="32798" name="Line 24"/>
            <p:cNvSpPr>
              <a:spLocks noChangeShapeType="1"/>
            </p:cNvSpPr>
            <p:nvPr/>
          </p:nvSpPr>
          <p:spPr bwMode="auto">
            <a:xfrm>
              <a:off x="1164" y="2352"/>
              <a:ext cx="75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2799" name="Rectangle 25"/>
            <p:cNvSpPr>
              <a:spLocks noChangeArrowheads="1"/>
            </p:cNvSpPr>
            <p:nvPr/>
          </p:nvSpPr>
          <p:spPr bwMode="auto">
            <a:xfrm>
              <a:off x="438" y="2228"/>
              <a:ext cx="668" cy="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i="1" dirty="0">
                  <a:latin typeface="Arial Unicode MS" panose="020B0604020202020204" pitchFamily="34" charset="-128"/>
                  <a:ea typeface="Arial Unicode MS" panose="020B0604020202020204" pitchFamily="34" charset="-128"/>
                  <a:cs typeface="Arial Unicode MS" panose="020B0604020202020204" pitchFamily="34" charset="-128"/>
                </a:rPr>
                <a:t>F</a:t>
              </a:r>
              <a:r>
                <a:rPr lang="en-US" altLang="en-US" sz="2000" baseline="-25000" dirty="0">
                  <a:latin typeface="Arial Unicode MS" panose="020B0604020202020204" pitchFamily="34" charset="-128"/>
                  <a:ea typeface="Arial Unicode MS" panose="020B0604020202020204" pitchFamily="34" charset="-128"/>
                  <a:cs typeface="Arial Unicode MS" panose="020B0604020202020204" pitchFamily="34" charset="-128"/>
                </a:rPr>
                <a:t>1</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 =</a:t>
              </a:r>
            </a:p>
          </p:txBody>
        </p:sp>
        <p:sp>
          <p:nvSpPr>
            <p:cNvPr id="32800" name="Rectangle 26"/>
            <p:cNvSpPr>
              <a:spLocks noChangeArrowheads="1"/>
            </p:cNvSpPr>
            <p:nvPr/>
          </p:nvSpPr>
          <p:spPr bwMode="auto">
            <a:xfrm>
              <a:off x="2064" y="2135"/>
              <a:ext cx="630" cy="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$1.8360</a:t>
              </a:r>
            </a:p>
          </p:txBody>
        </p:sp>
        <p:sp>
          <p:nvSpPr>
            <p:cNvPr id="32801" name="Rectangle 27"/>
            <p:cNvSpPr>
              <a:spLocks noChangeArrowheads="1"/>
            </p:cNvSpPr>
            <p:nvPr/>
          </p:nvSpPr>
          <p:spPr bwMode="auto">
            <a:xfrm>
              <a:off x="2144" y="2327"/>
              <a:ext cx="468" cy="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€1.00</a:t>
              </a:r>
            </a:p>
          </p:txBody>
        </p:sp>
        <p:sp>
          <p:nvSpPr>
            <p:cNvPr id="32802" name="Line 28"/>
            <p:cNvSpPr>
              <a:spLocks noChangeShapeType="1"/>
            </p:cNvSpPr>
            <p:nvPr/>
          </p:nvSpPr>
          <p:spPr bwMode="auto">
            <a:xfrm flipV="1">
              <a:off x="2144" y="2352"/>
              <a:ext cx="476" cy="1"/>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2803" name="Rectangle 29"/>
            <p:cNvSpPr>
              <a:spLocks noChangeArrowheads="1"/>
            </p:cNvSpPr>
            <p:nvPr/>
          </p:nvSpPr>
          <p:spPr bwMode="auto">
            <a:xfrm>
              <a:off x="1920" y="2227"/>
              <a:ext cx="189" cy="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a:t>
              </a:r>
            </a:p>
          </p:txBody>
        </p:sp>
      </p:grpSp>
      <p:grpSp>
        <p:nvGrpSpPr>
          <p:cNvPr id="4" name="Group 30"/>
          <p:cNvGrpSpPr>
            <a:grpSpLocks/>
          </p:cNvGrpSpPr>
          <p:nvPr/>
        </p:nvGrpSpPr>
        <p:grpSpPr bwMode="auto">
          <a:xfrm>
            <a:off x="5175250" y="4430693"/>
            <a:ext cx="3979858" cy="778158"/>
            <a:chOff x="438" y="2121"/>
            <a:chExt cx="2256" cy="425"/>
          </a:xfrm>
        </p:grpSpPr>
        <p:sp>
          <p:nvSpPr>
            <p:cNvPr id="32788" name="Rectangle 31"/>
            <p:cNvSpPr>
              <a:spLocks noChangeArrowheads="1"/>
            </p:cNvSpPr>
            <p:nvPr/>
          </p:nvSpPr>
          <p:spPr bwMode="auto">
            <a:xfrm>
              <a:off x="1116" y="2121"/>
              <a:ext cx="916" cy="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$1.20×1.071</a:t>
              </a:r>
            </a:p>
          </p:txBody>
        </p:sp>
        <p:sp>
          <p:nvSpPr>
            <p:cNvPr id="32789" name="Rectangle 32"/>
            <p:cNvSpPr>
              <a:spLocks noChangeArrowheads="1"/>
            </p:cNvSpPr>
            <p:nvPr/>
          </p:nvSpPr>
          <p:spPr bwMode="auto">
            <a:xfrm>
              <a:off x="1116" y="2327"/>
              <a:ext cx="835" cy="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€1.00×1.05</a:t>
              </a:r>
            </a:p>
          </p:txBody>
        </p:sp>
        <p:sp>
          <p:nvSpPr>
            <p:cNvPr id="32790" name="Line 33"/>
            <p:cNvSpPr>
              <a:spLocks noChangeShapeType="1"/>
            </p:cNvSpPr>
            <p:nvPr/>
          </p:nvSpPr>
          <p:spPr bwMode="auto">
            <a:xfrm>
              <a:off x="1164" y="2331"/>
              <a:ext cx="75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2791" name="Rectangle 34"/>
            <p:cNvSpPr>
              <a:spLocks noChangeArrowheads="1"/>
            </p:cNvSpPr>
            <p:nvPr/>
          </p:nvSpPr>
          <p:spPr bwMode="auto">
            <a:xfrm>
              <a:off x="438" y="2228"/>
              <a:ext cx="668" cy="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i="1">
                  <a:latin typeface="Arial Unicode MS" panose="020B0604020202020204" pitchFamily="34" charset="-128"/>
                  <a:ea typeface="Arial Unicode MS" panose="020B0604020202020204" pitchFamily="34" charset="-128"/>
                  <a:cs typeface="Arial Unicode MS" panose="020B0604020202020204" pitchFamily="34" charset="-128"/>
                </a:rPr>
                <a:t>F</a:t>
              </a:r>
              <a:r>
                <a:rPr lang="en-US" altLang="en-US" sz="2000" baseline="-25000">
                  <a:latin typeface="Arial Unicode MS" panose="020B0604020202020204" pitchFamily="34" charset="-128"/>
                  <a:ea typeface="Arial Unicode MS" panose="020B0604020202020204" pitchFamily="34" charset="-128"/>
                  <a:cs typeface="Arial Unicode MS" panose="020B0604020202020204" pitchFamily="34" charset="-128"/>
                </a:rPr>
                <a:t>1</a:t>
              </a: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 =</a:t>
              </a:r>
            </a:p>
          </p:txBody>
        </p:sp>
        <p:sp>
          <p:nvSpPr>
            <p:cNvPr id="32792" name="Rectangle 35"/>
            <p:cNvSpPr>
              <a:spLocks noChangeArrowheads="1"/>
            </p:cNvSpPr>
            <p:nvPr/>
          </p:nvSpPr>
          <p:spPr bwMode="auto">
            <a:xfrm>
              <a:off x="2064" y="2135"/>
              <a:ext cx="630" cy="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$1.2240</a:t>
              </a:r>
            </a:p>
          </p:txBody>
        </p:sp>
        <p:sp>
          <p:nvSpPr>
            <p:cNvPr id="32793" name="Rectangle 36"/>
            <p:cNvSpPr>
              <a:spLocks noChangeArrowheads="1"/>
            </p:cNvSpPr>
            <p:nvPr/>
          </p:nvSpPr>
          <p:spPr bwMode="auto">
            <a:xfrm>
              <a:off x="2144" y="2327"/>
              <a:ext cx="468" cy="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€1.00</a:t>
              </a:r>
            </a:p>
          </p:txBody>
        </p:sp>
        <p:sp>
          <p:nvSpPr>
            <p:cNvPr id="32794" name="Line 37"/>
            <p:cNvSpPr>
              <a:spLocks noChangeShapeType="1"/>
            </p:cNvSpPr>
            <p:nvPr/>
          </p:nvSpPr>
          <p:spPr bwMode="auto">
            <a:xfrm flipV="1">
              <a:off x="2144" y="2331"/>
              <a:ext cx="476" cy="1"/>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2795" name="Rectangle 38"/>
            <p:cNvSpPr>
              <a:spLocks noChangeArrowheads="1"/>
            </p:cNvSpPr>
            <p:nvPr/>
          </p:nvSpPr>
          <p:spPr bwMode="auto">
            <a:xfrm>
              <a:off x="1920" y="2227"/>
              <a:ext cx="189" cy="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a:t>
              </a:r>
            </a:p>
          </p:txBody>
        </p:sp>
      </p:grpSp>
      <p:grpSp>
        <p:nvGrpSpPr>
          <p:cNvPr id="5" name="Group 43"/>
          <p:cNvGrpSpPr>
            <a:grpSpLocks/>
          </p:cNvGrpSpPr>
          <p:nvPr/>
        </p:nvGrpSpPr>
        <p:grpSpPr bwMode="auto">
          <a:xfrm>
            <a:off x="4043380" y="2100191"/>
            <a:ext cx="1135398" cy="2727640"/>
            <a:chOff x="2292" y="926"/>
            <a:chExt cx="644" cy="1489"/>
          </a:xfrm>
        </p:grpSpPr>
        <p:cxnSp>
          <p:nvCxnSpPr>
            <p:cNvPr id="32786" name="AutoShape 39"/>
            <p:cNvCxnSpPr>
              <a:cxnSpLocks noChangeShapeType="1"/>
              <a:stCxn id="32808" idx="3"/>
              <a:endCxn id="32791" idx="1"/>
            </p:cNvCxnSpPr>
            <p:nvPr/>
          </p:nvCxnSpPr>
          <p:spPr bwMode="auto">
            <a:xfrm>
              <a:off x="2292" y="1309"/>
              <a:ext cx="642" cy="1106"/>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32787" name="AutoShape 40"/>
            <p:cNvCxnSpPr>
              <a:cxnSpLocks noChangeShapeType="1"/>
              <a:stCxn id="32808" idx="3"/>
              <a:endCxn id="32799" idx="1"/>
            </p:cNvCxnSpPr>
            <p:nvPr/>
          </p:nvCxnSpPr>
          <p:spPr bwMode="auto">
            <a:xfrm flipV="1">
              <a:off x="2292" y="926"/>
              <a:ext cx="644" cy="383"/>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grpSp>
      <p:sp>
        <p:nvSpPr>
          <p:cNvPr id="431145" name="Rectangle 41"/>
          <p:cNvSpPr>
            <a:spLocks noChangeArrowheads="1"/>
          </p:cNvSpPr>
          <p:nvPr/>
        </p:nvSpPr>
        <p:spPr bwMode="auto">
          <a:xfrm>
            <a:off x="5200485" y="2971865"/>
            <a:ext cx="4000500" cy="400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1" tIns="46036" rIns="92071" bIns="46036">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Futures Payoff = </a:t>
            </a:r>
            <a:r>
              <a:rPr lang="en-US" altLang="en-US" sz="2000" i="1" dirty="0">
                <a:latin typeface="Arial Unicode MS" panose="020B0604020202020204" pitchFamily="34" charset="-128"/>
                <a:ea typeface="Arial Unicode MS" panose="020B0604020202020204" pitchFamily="34" charset="-128"/>
                <a:cs typeface="Arial Unicode MS" panose="020B0604020202020204" pitchFamily="34" charset="-128"/>
              </a:rPr>
              <a:t>H</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 × $0.2700</a:t>
            </a:r>
          </a:p>
        </p:txBody>
      </p:sp>
      <p:grpSp>
        <p:nvGrpSpPr>
          <p:cNvPr id="6" name="Group 44"/>
          <p:cNvGrpSpPr>
            <a:grpSpLocks/>
          </p:cNvGrpSpPr>
          <p:nvPr/>
        </p:nvGrpSpPr>
        <p:grpSpPr bwMode="auto">
          <a:xfrm>
            <a:off x="4457700" y="5123790"/>
            <a:ext cx="4686300" cy="1322116"/>
            <a:chOff x="2549" y="2660"/>
            <a:chExt cx="2657" cy="721"/>
          </a:xfrm>
        </p:grpSpPr>
        <p:sp>
          <p:nvSpPr>
            <p:cNvPr id="32783" name="Rectangle 6"/>
            <p:cNvSpPr>
              <a:spLocks noChangeArrowheads="1"/>
            </p:cNvSpPr>
            <p:nvPr/>
          </p:nvSpPr>
          <p:spPr bwMode="auto">
            <a:xfrm>
              <a:off x="2549" y="3168"/>
              <a:ext cx="2657"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1551" tIns="40776" rIns="81551" bIns="40776">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spcBef>
                  <a:spcPct val="20000"/>
                </a:spcBef>
              </a:pP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Portfolio Cash Flow = –</a:t>
              </a:r>
              <a:r>
                <a:rPr lang="en-US" altLang="en-US" sz="2000" i="1">
                  <a:latin typeface="Arial Unicode MS" panose="020B0604020202020204" pitchFamily="34" charset="-128"/>
                  <a:ea typeface="Arial Unicode MS" panose="020B0604020202020204" pitchFamily="34" charset="-128"/>
                  <a:cs typeface="Arial Unicode MS" panose="020B0604020202020204" pitchFamily="34" charset="-128"/>
                </a:rPr>
                <a:t>H </a:t>
              </a: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 $0.3300</a:t>
              </a:r>
            </a:p>
          </p:txBody>
        </p:sp>
        <p:sp>
          <p:nvSpPr>
            <p:cNvPr id="32784" name="Rectangle 10"/>
            <p:cNvSpPr>
              <a:spLocks noChangeArrowheads="1"/>
            </p:cNvSpPr>
            <p:nvPr/>
          </p:nvSpPr>
          <p:spPr bwMode="auto">
            <a:xfrm>
              <a:off x="3591" y="2914"/>
              <a:ext cx="1593"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1551" tIns="40776" rIns="81551" bIns="40776">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Option Payoff = $0</a:t>
              </a:r>
            </a:p>
          </p:txBody>
        </p:sp>
        <p:sp>
          <p:nvSpPr>
            <p:cNvPr id="32785" name="Rectangle 42"/>
            <p:cNvSpPr>
              <a:spLocks noChangeArrowheads="1"/>
            </p:cNvSpPr>
            <p:nvPr/>
          </p:nvSpPr>
          <p:spPr bwMode="auto">
            <a:xfrm>
              <a:off x="2848" y="2660"/>
              <a:ext cx="2268"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1551" tIns="40776" rIns="81551" bIns="40776">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Futures Payoff = –</a:t>
              </a:r>
              <a:r>
                <a:rPr lang="en-US" altLang="en-US" sz="2000" i="1">
                  <a:latin typeface="Arial Unicode MS" panose="020B0604020202020204" pitchFamily="34" charset="-128"/>
                  <a:ea typeface="Arial Unicode MS" panose="020B0604020202020204" pitchFamily="34" charset="-128"/>
                  <a:cs typeface="Arial Unicode MS" panose="020B0604020202020204" pitchFamily="34" charset="-128"/>
                </a:rPr>
                <a:t>H </a:t>
              </a: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 $0.3300</a:t>
              </a:r>
            </a:p>
          </p:txBody>
        </p:sp>
      </p:grpSp>
      <p:sp>
        <p:nvSpPr>
          <p:cNvPr id="4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1000" dirty="0" smtClean="0">
                <a:latin typeface="Arial Unicode MS" panose="020B0604020202020204" pitchFamily="34" charset="-128"/>
                <a:ea typeface="Arial Unicode MS" panose="020B0604020202020204" pitchFamily="34" charset="-128"/>
                <a:cs typeface="Arial Unicode MS" panose="020B0604020202020204" pitchFamily="34" charset="-128"/>
              </a:rPr>
              <a:t>7-</a:t>
            </a:r>
            <a:fld id="{377F7980-62BE-4998-84E9-19EC6A6E0016}" type="slidenum">
              <a:rPr lang="en-US" altLang="en-US" sz="1000" smtClean="0">
                <a:latin typeface="Arial Unicode MS" panose="020B0604020202020204" pitchFamily="34" charset="-128"/>
                <a:ea typeface="Arial Unicode MS" panose="020B0604020202020204" pitchFamily="34" charset="-128"/>
                <a:cs typeface="Arial Unicode MS" panose="020B0604020202020204" pitchFamily="34" charset="-128"/>
              </a:rPr>
              <a:pPr algn="r" eaLnBrk="1" hangingPunct="1"/>
              <a:t>28</a:t>
            </a:fld>
            <a:endParaRPr lang="en-US" altLang="en-US" sz="105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45" name="Rectangle 20"/>
          <p:cNvSpPr>
            <a:spLocks noGrp="1" noChangeArrowheads="1"/>
          </p:cNvSpPr>
          <p:nvPr>
            <p:ph type="ftr" sz="quarter" idx="4294967295"/>
          </p:nvPr>
        </p:nvSpPr>
        <p:spPr bwMode="auto">
          <a:xfrm>
            <a:off x="4052888" y="6553200"/>
            <a:ext cx="4710112"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dirty="0" smtClean="0">
                <a:latin typeface="Arial Unicode MS" panose="020B0604020202020204" pitchFamily="34" charset="-128"/>
                <a:ea typeface="Arial Unicode MS" panose="020B0604020202020204" pitchFamily="34" charset="-128"/>
                <a:cs typeface="Arial Unicode MS" panose="020B0604020202020204" pitchFamily="34" charset="-128"/>
              </a:rPr>
              <a:t>Copyright © 2018 by the McGraw-Hill Companies, Inc. All rights reserved.</a:t>
            </a:r>
          </a:p>
          <a:p>
            <a:pPr algn="r" eaLnBrk="1" hangingPunct="1"/>
            <a:endParaRPr lang="en-US" altLang="en-US" dirty="0" smtClean="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31107">
                                            <p:txEl>
                                              <p:pRg st="0" end="0"/>
                                            </p:txEl>
                                          </p:spTgt>
                                        </p:tgtEl>
                                        <p:attrNameLst>
                                          <p:attrName>style.visibility</p:attrName>
                                        </p:attrNameLst>
                                      </p:cBhvr>
                                      <p:to>
                                        <p:strVal val="visible"/>
                                      </p:to>
                                    </p:set>
                                    <p:animEffect transition="in" filter="fade">
                                      <p:cBhvr>
                                        <p:cTn id="7" dur="1000"/>
                                        <p:tgtEl>
                                          <p:spTgt spid="431107">
                                            <p:txEl>
                                              <p:pRg st="0" end="0"/>
                                            </p:txEl>
                                          </p:spTgt>
                                        </p:tgtEl>
                                      </p:cBhvr>
                                    </p:animEffect>
                                    <p:anim calcmode="lin" valueType="num">
                                      <p:cBhvr>
                                        <p:cTn id="8" dur="1000" fill="hold"/>
                                        <p:tgtEl>
                                          <p:spTgt spid="43110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31107">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31107">
                                            <p:txEl>
                                              <p:pRg st="1" end="1"/>
                                            </p:txEl>
                                          </p:spTgt>
                                        </p:tgtEl>
                                        <p:attrNameLst>
                                          <p:attrName>style.visibility</p:attrName>
                                        </p:attrNameLst>
                                      </p:cBhvr>
                                      <p:to>
                                        <p:strVal val="visible"/>
                                      </p:to>
                                    </p:set>
                                    <p:animEffect transition="in" filter="fade">
                                      <p:cBhvr>
                                        <p:cTn id="12" dur="1000"/>
                                        <p:tgtEl>
                                          <p:spTgt spid="431107">
                                            <p:txEl>
                                              <p:pRg st="1" end="1"/>
                                            </p:txEl>
                                          </p:spTgt>
                                        </p:tgtEl>
                                      </p:cBhvr>
                                    </p:animEffect>
                                    <p:anim calcmode="lin" valueType="num">
                                      <p:cBhvr>
                                        <p:cTn id="13" dur="1000" fill="hold"/>
                                        <p:tgtEl>
                                          <p:spTgt spid="431107">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31107">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31107">
                                            <p:txEl>
                                              <p:pRg st="2" end="2"/>
                                            </p:txEl>
                                          </p:spTgt>
                                        </p:tgtEl>
                                        <p:attrNameLst>
                                          <p:attrName>style.visibility</p:attrName>
                                        </p:attrNameLst>
                                      </p:cBhvr>
                                      <p:to>
                                        <p:strVal val="visible"/>
                                      </p:to>
                                    </p:set>
                                    <p:animEffect transition="in" filter="fade">
                                      <p:cBhvr>
                                        <p:cTn id="17" dur="1000"/>
                                        <p:tgtEl>
                                          <p:spTgt spid="431107">
                                            <p:txEl>
                                              <p:pRg st="2" end="2"/>
                                            </p:txEl>
                                          </p:spTgt>
                                        </p:tgtEl>
                                      </p:cBhvr>
                                    </p:animEffect>
                                    <p:anim calcmode="lin" valueType="num">
                                      <p:cBhvr>
                                        <p:cTn id="18" dur="1000" fill="hold"/>
                                        <p:tgtEl>
                                          <p:spTgt spid="431107">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3110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nodeType="clickEffect">
                                  <p:stCondLst>
                                    <p:cond delay="0"/>
                                  </p:stCondLst>
                                  <p:childTnLst>
                                    <p:set>
                                      <p:cBhvr>
                                        <p:cTn id="23" dur="1" fill="hold">
                                          <p:stCondLst>
                                            <p:cond delay="0"/>
                                          </p:stCondLst>
                                        </p:cTn>
                                        <p:tgtEl>
                                          <p:spTgt spid="2"/>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8"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left)">
                                      <p:cBhvr>
                                        <p:cTn id="28" dur="500"/>
                                        <p:tgtEl>
                                          <p:spTgt spid="5"/>
                                        </p:tgtEl>
                                      </p:cBhvr>
                                    </p:animEffect>
                                  </p:childTnLst>
                                </p:cTn>
                              </p:par>
                            </p:childTnLst>
                          </p:cTn>
                        </p:par>
                        <p:par>
                          <p:cTn id="29" fill="hold" nodeType="afterGroup">
                            <p:stCondLst>
                              <p:cond delay="500"/>
                            </p:stCondLst>
                            <p:childTnLst>
                              <p:par>
                                <p:cTn id="30" presetID="1" presetClass="entr" presetSubtype="0"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childTnLst>
                                </p:cTn>
                              </p:par>
                            </p:childTnLst>
                          </p:cTn>
                        </p:par>
                        <p:par>
                          <p:cTn id="32" fill="hold" nodeType="afterGroup">
                            <p:stCondLst>
                              <p:cond delay="500"/>
                            </p:stCondLst>
                            <p:childTnLst>
                              <p:par>
                                <p:cTn id="33" presetID="1" presetClass="entr" presetSubtype="0"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31113"/>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31145"/>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31109"/>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nodeType="clickEffect">
                                  <p:stCondLst>
                                    <p:cond delay="0"/>
                                  </p:stCondLst>
                                  <p:childTnLst>
                                    <p:set>
                                      <p:cBhvr>
                                        <p:cTn id="50" dur="1" fill="hold">
                                          <p:stCondLst>
                                            <p:cond delay="0"/>
                                          </p:stCondLst>
                                        </p:cTn>
                                        <p:tgtEl>
                                          <p:spTgt spid="6"/>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431112">
                                            <p:txEl>
                                              <p:pRg st="0" end="0"/>
                                            </p:txEl>
                                          </p:spTgt>
                                        </p:tgtEl>
                                        <p:attrNameLst>
                                          <p:attrName>style.visibility</p:attrName>
                                        </p:attrNameLst>
                                      </p:cBhvr>
                                      <p:to>
                                        <p:strVal val="visible"/>
                                      </p:to>
                                    </p:set>
                                  </p:childTnLst>
                                </p:cTn>
                              </p:par>
                            </p:childTnLst>
                          </p:cTn>
                        </p:par>
                      </p:childTnLst>
                    </p:cTn>
                  </p:par>
                  <p:par>
                    <p:cTn id="55" fill="hold" nodeType="clickPar">
                      <p:stCondLst>
                        <p:cond delay="indefinite"/>
                      </p:stCondLst>
                      <p:childTnLst>
                        <p:par>
                          <p:cTn id="56" fill="hold" nodeType="withGroup">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431112">
                                            <p:txEl>
                                              <p:pRg st="1" end="1"/>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431112">
                                            <p:txEl>
                                              <p:pRg st="3" end="3"/>
                                            </p:txEl>
                                          </p:spTgt>
                                        </p:tgtEl>
                                        <p:attrNameLst>
                                          <p:attrName>style.visibility</p:attrName>
                                        </p:attrNameLst>
                                      </p:cBhvr>
                                      <p:to>
                                        <p:strVal val="visible"/>
                                      </p:to>
                                    </p:set>
                                  </p:childTnLst>
                                </p:cTn>
                              </p:par>
                            </p:childTnLst>
                          </p:cTn>
                        </p:par>
                      </p:childTnLst>
                    </p:cTn>
                  </p:par>
                  <p:par>
                    <p:cTn id="63" fill="hold" nodeType="clickPar">
                      <p:stCondLst>
                        <p:cond delay="indefinite"/>
                      </p:stCondLst>
                      <p:childTnLst>
                        <p:par>
                          <p:cTn id="64" fill="hold" nodeType="withGroup">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4311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1107" grpId="0" build="p"/>
      <p:bldP spid="431109" grpId="0"/>
      <p:bldP spid="431112" grpId="0" build="p"/>
      <p:bldP spid="431113" grpId="0"/>
      <p:bldP spid="431115" grpId="0"/>
      <p:bldP spid="43114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Grp="1" noChangeArrowheads="1"/>
          </p:cNvSpPr>
          <p:nvPr>
            <p:ph type="title"/>
          </p:nvPr>
        </p:nvSpPr>
        <p:spPr>
          <a:xfrm>
            <a:off x="-31750" y="822372"/>
            <a:ext cx="8794750" cy="990600"/>
          </a:xfrm>
        </p:spPr>
        <p:txBody>
          <a:bodyPr>
            <a:noAutofit/>
          </a:bodyPr>
          <a:lstStyle/>
          <a:p>
            <a:pPr eaLnBrk="1" hangingPunct="1"/>
            <a:r>
              <a:rPr lang="en-US" altLang="en-US" sz="3600" dirty="0" smtClean="0"/>
              <a:t>Binomial Futures Option Pricing (conclusion)</a:t>
            </a:r>
          </a:p>
        </p:txBody>
      </p:sp>
      <p:sp>
        <p:nvSpPr>
          <p:cNvPr id="33795" name="Rectangle 4"/>
          <p:cNvSpPr>
            <a:spLocks noGrp="1" noChangeArrowheads="1"/>
          </p:cNvSpPr>
          <p:nvPr>
            <p:ph idx="1"/>
          </p:nvPr>
        </p:nvSpPr>
        <p:spPr>
          <a:xfrm>
            <a:off x="152400" y="1905000"/>
            <a:ext cx="4191000" cy="3918785"/>
          </a:xfrm>
        </p:spPr>
        <p:txBody>
          <a:bodyPr/>
          <a:lstStyle/>
          <a:p>
            <a:pPr marL="0" indent="0" eaLnBrk="1" hangingPunct="1">
              <a:buFont typeface="Wingdings" pitchFamily="2" charset="2"/>
              <a:buNone/>
            </a:pPr>
            <a:r>
              <a:rPr lang="en-US" altLang="en-US" sz="2000" dirty="0" smtClean="0"/>
              <a:t>The payoffs of the portfolio are –$0.1683 in both the up and down states. </a:t>
            </a:r>
          </a:p>
        </p:txBody>
      </p:sp>
      <p:sp>
        <p:nvSpPr>
          <p:cNvPr id="33796" name="Line 5"/>
          <p:cNvSpPr>
            <a:spLocks noChangeShapeType="1"/>
          </p:cNvSpPr>
          <p:nvPr/>
        </p:nvSpPr>
        <p:spPr bwMode="auto">
          <a:xfrm flipV="1">
            <a:off x="4052889" y="1869731"/>
            <a:ext cx="1170420" cy="1297331"/>
          </a:xfrm>
          <a:prstGeom prst="line">
            <a:avLst/>
          </a:prstGeom>
          <a:noFill/>
          <a:ln w="25400">
            <a:solidFill>
              <a:schemeClr val="tx1"/>
            </a:solidFill>
            <a:round/>
            <a:headEnd type="none" w="sm" len="sm"/>
            <a:tailEnd type="stealth" w="med" len="lg"/>
          </a:ln>
          <a:extLst>
            <a:ext uri="{909E8E84-426E-40DD-AFC4-6F175D3DCCD1}">
              <a14:hiddenFill xmlns:a14="http://schemas.microsoft.com/office/drawing/2010/main">
                <a:noFill/>
              </a14:hiddenFill>
            </a:ext>
          </a:extLst>
        </p:spPr>
        <p:txBody>
          <a:bodyPr wrap="none" lIns="103236" tIns="51618" rIns="103236" bIns="51618" anchor="ctr"/>
          <a:lstStyle/>
          <a:p>
            <a:endParaRPr lang="en-US" sz="20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3797" name="Line 6"/>
          <p:cNvSpPr>
            <a:spLocks noChangeShapeType="1"/>
          </p:cNvSpPr>
          <p:nvPr/>
        </p:nvSpPr>
        <p:spPr bwMode="auto">
          <a:xfrm>
            <a:off x="4052888" y="3167063"/>
            <a:ext cx="1101725" cy="1695450"/>
          </a:xfrm>
          <a:prstGeom prst="line">
            <a:avLst/>
          </a:prstGeom>
          <a:noFill/>
          <a:ln w="25400">
            <a:solidFill>
              <a:schemeClr val="tx1"/>
            </a:solidFill>
            <a:round/>
            <a:headEnd type="none" w="sm" len="sm"/>
            <a:tailEnd type="stealth" w="med" len="lg"/>
          </a:ln>
          <a:extLst>
            <a:ext uri="{909E8E84-426E-40DD-AFC4-6F175D3DCCD1}">
              <a14:hiddenFill xmlns:a14="http://schemas.microsoft.com/office/drawing/2010/main">
                <a:noFill/>
              </a14:hiddenFill>
            </a:ext>
          </a:extLst>
        </p:spPr>
        <p:txBody>
          <a:bodyPr wrap="none" lIns="103236" tIns="51618" rIns="103236" bIns="51618" anchor="ctr"/>
          <a:lstStyle/>
          <a:p>
            <a:endParaRPr lang="en-US" sz="20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433159" name="Rectangle 7"/>
          <p:cNvSpPr>
            <a:spLocks noChangeArrowheads="1"/>
          </p:cNvSpPr>
          <p:nvPr/>
        </p:nvSpPr>
        <p:spPr bwMode="auto">
          <a:xfrm>
            <a:off x="169863" y="3717925"/>
            <a:ext cx="4318000" cy="193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1" tIns="46036" rIns="92071" bIns="46036">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With futures there is no cash flow at initiation. Without an arbitrage, it must be the case that the call option income today is equal to the present value of $0.1683 discounted at </a:t>
            </a:r>
            <a:r>
              <a:rPr lang="en-US" altLang="en-US" sz="2000" i="1">
                <a:latin typeface="Arial Unicode MS" panose="020B0604020202020204" pitchFamily="34" charset="-128"/>
                <a:ea typeface="Arial Unicode MS" panose="020B0604020202020204" pitchFamily="34" charset="-128"/>
                <a:cs typeface="Arial Unicode MS" panose="020B0604020202020204" pitchFamily="34" charset="-128"/>
              </a:rPr>
              <a:t>i</a:t>
            </a:r>
            <a:r>
              <a:rPr lang="en-US" altLang="en-US" sz="2000" baseline="-2500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 = 7.10%:</a:t>
            </a:r>
          </a:p>
        </p:txBody>
      </p:sp>
      <p:sp>
        <p:nvSpPr>
          <p:cNvPr id="433160" name="Rectangle 8"/>
          <p:cNvSpPr>
            <a:spLocks noChangeArrowheads="1"/>
          </p:cNvSpPr>
          <p:nvPr/>
        </p:nvSpPr>
        <p:spPr bwMode="auto">
          <a:xfrm>
            <a:off x="4507074" y="3118651"/>
            <a:ext cx="4554537" cy="1139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1" tIns="46036" rIns="92071" bIns="46036">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spcBef>
                <a:spcPct val="20000"/>
              </a:spcBef>
            </a:pP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Portfolio Cash Flow =</a:t>
            </a:r>
          </a:p>
          <a:p>
            <a:pPr algn="r">
              <a:spcBef>
                <a:spcPct val="20000"/>
              </a:spcBef>
            </a:pP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 0.510 × $0.2700 – $0.3060</a:t>
            </a:r>
          </a:p>
          <a:p>
            <a:pPr algn="r">
              <a:spcBef>
                <a:spcPct val="20000"/>
              </a:spcBef>
            </a:pP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 –$0.1683 </a:t>
            </a:r>
          </a:p>
        </p:txBody>
      </p:sp>
      <p:sp>
        <p:nvSpPr>
          <p:cNvPr id="433161" name="Rectangle 9"/>
          <p:cNvSpPr>
            <a:spLocks noChangeArrowheads="1"/>
          </p:cNvSpPr>
          <p:nvPr/>
        </p:nvSpPr>
        <p:spPr bwMode="auto">
          <a:xfrm>
            <a:off x="3657600" y="5783120"/>
            <a:ext cx="5524500" cy="77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1" tIns="46036" rIns="92071" bIns="46036">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spcBef>
                <a:spcPct val="20000"/>
              </a:spcBef>
            </a:pP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Portfolio Cash Flow = </a:t>
            </a:r>
          </a:p>
          <a:p>
            <a:pPr algn="r">
              <a:spcBef>
                <a:spcPct val="20000"/>
              </a:spcBef>
            </a:pP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–0.510×$0.3300 = –$0.1683 </a:t>
            </a:r>
          </a:p>
        </p:txBody>
      </p:sp>
      <p:sp>
        <p:nvSpPr>
          <p:cNvPr id="33801" name="Rectangle 10"/>
          <p:cNvSpPr>
            <a:spLocks noChangeArrowheads="1"/>
          </p:cNvSpPr>
          <p:nvPr/>
        </p:nvSpPr>
        <p:spPr bwMode="auto">
          <a:xfrm>
            <a:off x="5143356" y="2422683"/>
            <a:ext cx="4000500" cy="400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1" tIns="46036" rIns="92071" bIns="46036">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Call Option Payoff = –$0.3060</a:t>
            </a:r>
          </a:p>
        </p:txBody>
      </p:sp>
      <p:sp>
        <p:nvSpPr>
          <p:cNvPr id="33802" name="Rectangle 11"/>
          <p:cNvSpPr>
            <a:spLocks noChangeArrowheads="1"/>
          </p:cNvSpPr>
          <p:nvPr/>
        </p:nvSpPr>
        <p:spPr bwMode="auto">
          <a:xfrm>
            <a:off x="6334125" y="5638800"/>
            <a:ext cx="2809875" cy="400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1" tIns="46036" rIns="92071" bIns="46036">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Option Payoff = $0</a:t>
            </a:r>
          </a:p>
        </p:txBody>
      </p:sp>
      <p:grpSp>
        <p:nvGrpSpPr>
          <p:cNvPr id="33803" name="Group 12"/>
          <p:cNvGrpSpPr>
            <a:grpSpLocks/>
          </p:cNvGrpSpPr>
          <p:nvPr/>
        </p:nvGrpSpPr>
        <p:grpSpPr bwMode="auto">
          <a:xfrm>
            <a:off x="5154613" y="1701285"/>
            <a:ext cx="3978283" cy="752526"/>
            <a:chOff x="438" y="2135"/>
            <a:chExt cx="2256" cy="411"/>
          </a:xfrm>
        </p:grpSpPr>
        <p:sp>
          <p:nvSpPr>
            <p:cNvPr id="33829" name="Rectangle 13"/>
            <p:cNvSpPr>
              <a:spLocks noChangeArrowheads="1"/>
            </p:cNvSpPr>
            <p:nvPr/>
          </p:nvSpPr>
          <p:spPr bwMode="auto">
            <a:xfrm>
              <a:off x="1076" y="2152"/>
              <a:ext cx="916" cy="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$1.80×1.071</a:t>
              </a:r>
            </a:p>
          </p:txBody>
        </p:sp>
        <p:sp>
          <p:nvSpPr>
            <p:cNvPr id="33830" name="Rectangle 14"/>
            <p:cNvSpPr>
              <a:spLocks noChangeArrowheads="1"/>
            </p:cNvSpPr>
            <p:nvPr/>
          </p:nvSpPr>
          <p:spPr bwMode="auto">
            <a:xfrm>
              <a:off x="1116" y="2327"/>
              <a:ext cx="836" cy="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€1.00×1.05</a:t>
              </a:r>
            </a:p>
          </p:txBody>
        </p:sp>
        <p:sp>
          <p:nvSpPr>
            <p:cNvPr id="33831" name="Line 15"/>
            <p:cNvSpPr>
              <a:spLocks noChangeShapeType="1"/>
            </p:cNvSpPr>
            <p:nvPr/>
          </p:nvSpPr>
          <p:spPr bwMode="auto">
            <a:xfrm>
              <a:off x="1164" y="2352"/>
              <a:ext cx="75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3832" name="Rectangle 16"/>
            <p:cNvSpPr>
              <a:spLocks noChangeArrowheads="1"/>
            </p:cNvSpPr>
            <p:nvPr/>
          </p:nvSpPr>
          <p:spPr bwMode="auto">
            <a:xfrm>
              <a:off x="438" y="2228"/>
              <a:ext cx="668" cy="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i="1">
                  <a:latin typeface="Arial Unicode MS" panose="020B0604020202020204" pitchFamily="34" charset="-128"/>
                  <a:ea typeface="Arial Unicode MS" panose="020B0604020202020204" pitchFamily="34" charset="-128"/>
                  <a:cs typeface="Arial Unicode MS" panose="020B0604020202020204" pitchFamily="34" charset="-128"/>
                </a:rPr>
                <a:t>F</a:t>
              </a:r>
              <a:r>
                <a:rPr lang="en-US" altLang="en-US" sz="2000" baseline="-25000">
                  <a:latin typeface="Arial Unicode MS" panose="020B0604020202020204" pitchFamily="34" charset="-128"/>
                  <a:ea typeface="Arial Unicode MS" panose="020B0604020202020204" pitchFamily="34" charset="-128"/>
                  <a:cs typeface="Arial Unicode MS" panose="020B0604020202020204" pitchFamily="34" charset="-128"/>
                </a:rPr>
                <a:t>1</a:t>
              </a: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 =</a:t>
              </a:r>
            </a:p>
          </p:txBody>
        </p:sp>
        <p:sp>
          <p:nvSpPr>
            <p:cNvPr id="33833" name="Rectangle 17"/>
            <p:cNvSpPr>
              <a:spLocks noChangeArrowheads="1"/>
            </p:cNvSpPr>
            <p:nvPr/>
          </p:nvSpPr>
          <p:spPr bwMode="auto">
            <a:xfrm>
              <a:off x="2064" y="2135"/>
              <a:ext cx="630" cy="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$1.8360</a:t>
              </a:r>
            </a:p>
          </p:txBody>
        </p:sp>
        <p:sp>
          <p:nvSpPr>
            <p:cNvPr id="33834" name="Rectangle 18"/>
            <p:cNvSpPr>
              <a:spLocks noChangeArrowheads="1"/>
            </p:cNvSpPr>
            <p:nvPr/>
          </p:nvSpPr>
          <p:spPr bwMode="auto">
            <a:xfrm>
              <a:off x="2144" y="2327"/>
              <a:ext cx="468" cy="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€1.00</a:t>
              </a:r>
            </a:p>
          </p:txBody>
        </p:sp>
        <p:sp>
          <p:nvSpPr>
            <p:cNvPr id="33835" name="Line 19"/>
            <p:cNvSpPr>
              <a:spLocks noChangeShapeType="1"/>
            </p:cNvSpPr>
            <p:nvPr/>
          </p:nvSpPr>
          <p:spPr bwMode="auto">
            <a:xfrm flipV="1">
              <a:off x="2144" y="2352"/>
              <a:ext cx="476" cy="1"/>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3836" name="Rectangle 20"/>
            <p:cNvSpPr>
              <a:spLocks noChangeArrowheads="1"/>
            </p:cNvSpPr>
            <p:nvPr/>
          </p:nvSpPr>
          <p:spPr bwMode="auto">
            <a:xfrm>
              <a:off x="1920" y="2227"/>
              <a:ext cx="189" cy="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a:t>
              </a:r>
            </a:p>
          </p:txBody>
        </p:sp>
      </p:grpSp>
      <p:grpSp>
        <p:nvGrpSpPr>
          <p:cNvPr id="33804" name="Group 21"/>
          <p:cNvGrpSpPr>
            <a:grpSpLocks/>
          </p:cNvGrpSpPr>
          <p:nvPr/>
        </p:nvGrpSpPr>
        <p:grpSpPr bwMode="auto">
          <a:xfrm>
            <a:off x="5175250" y="4464266"/>
            <a:ext cx="3979859" cy="752526"/>
            <a:chOff x="438" y="2135"/>
            <a:chExt cx="2256" cy="411"/>
          </a:xfrm>
        </p:grpSpPr>
        <p:sp>
          <p:nvSpPr>
            <p:cNvPr id="33821" name="Rectangle 22"/>
            <p:cNvSpPr>
              <a:spLocks noChangeArrowheads="1"/>
            </p:cNvSpPr>
            <p:nvPr/>
          </p:nvSpPr>
          <p:spPr bwMode="auto">
            <a:xfrm>
              <a:off x="1116" y="2141"/>
              <a:ext cx="916" cy="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$1.20×1.071</a:t>
              </a:r>
            </a:p>
          </p:txBody>
        </p:sp>
        <p:sp>
          <p:nvSpPr>
            <p:cNvPr id="33822" name="Rectangle 23"/>
            <p:cNvSpPr>
              <a:spLocks noChangeArrowheads="1"/>
            </p:cNvSpPr>
            <p:nvPr/>
          </p:nvSpPr>
          <p:spPr bwMode="auto">
            <a:xfrm>
              <a:off x="1116" y="2327"/>
              <a:ext cx="835" cy="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€1.00×1.05</a:t>
              </a:r>
            </a:p>
          </p:txBody>
        </p:sp>
        <p:sp>
          <p:nvSpPr>
            <p:cNvPr id="33823" name="Line 24"/>
            <p:cNvSpPr>
              <a:spLocks noChangeShapeType="1"/>
            </p:cNvSpPr>
            <p:nvPr/>
          </p:nvSpPr>
          <p:spPr bwMode="auto">
            <a:xfrm>
              <a:off x="1164" y="2352"/>
              <a:ext cx="75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3824" name="Rectangle 25"/>
            <p:cNvSpPr>
              <a:spLocks noChangeArrowheads="1"/>
            </p:cNvSpPr>
            <p:nvPr/>
          </p:nvSpPr>
          <p:spPr bwMode="auto">
            <a:xfrm>
              <a:off x="438" y="2228"/>
              <a:ext cx="668" cy="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i="1">
                  <a:latin typeface="Arial Unicode MS" panose="020B0604020202020204" pitchFamily="34" charset="-128"/>
                  <a:ea typeface="Arial Unicode MS" panose="020B0604020202020204" pitchFamily="34" charset="-128"/>
                  <a:cs typeface="Arial Unicode MS" panose="020B0604020202020204" pitchFamily="34" charset="-128"/>
                </a:rPr>
                <a:t>F</a:t>
              </a:r>
              <a:r>
                <a:rPr lang="en-US" altLang="en-US" sz="2000" baseline="-25000">
                  <a:latin typeface="Arial Unicode MS" panose="020B0604020202020204" pitchFamily="34" charset="-128"/>
                  <a:ea typeface="Arial Unicode MS" panose="020B0604020202020204" pitchFamily="34" charset="-128"/>
                  <a:cs typeface="Arial Unicode MS" panose="020B0604020202020204" pitchFamily="34" charset="-128"/>
                </a:rPr>
                <a:t>1</a:t>
              </a: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 =</a:t>
              </a:r>
            </a:p>
          </p:txBody>
        </p:sp>
        <p:sp>
          <p:nvSpPr>
            <p:cNvPr id="33825" name="Rectangle 26"/>
            <p:cNvSpPr>
              <a:spLocks noChangeArrowheads="1"/>
            </p:cNvSpPr>
            <p:nvPr/>
          </p:nvSpPr>
          <p:spPr bwMode="auto">
            <a:xfrm>
              <a:off x="2064" y="2135"/>
              <a:ext cx="630" cy="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$1.2240</a:t>
              </a:r>
            </a:p>
          </p:txBody>
        </p:sp>
        <p:sp>
          <p:nvSpPr>
            <p:cNvPr id="33826" name="Rectangle 27"/>
            <p:cNvSpPr>
              <a:spLocks noChangeArrowheads="1"/>
            </p:cNvSpPr>
            <p:nvPr/>
          </p:nvSpPr>
          <p:spPr bwMode="auto">
            <a:xfrm>
              <a:off x="2144" y="2327"/>
              <a:ext cx="468" cy="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€1.00</a:t>
              </a:r>
            </a:p>
          </p:txBody>
        </p:sp>
        <p:sp>
          <p:nvSpPr>
            <p:cNvPr id="33827" name="Line 28"/>
            <p:cNvSpPr>
              <a:spLocks noChangeShapeType="1"/>
            </p:cNvSpPr>
            <p:nvPr/>
          </p:nvSpPr>
          <p:spPr bwMode="auto">
            <a:xfrm flipV="1">
              <a:off x="2144" y="2352"/>
              <a:ext cx="476" cy="1"/>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3828" name="Rectangle 29"/>
            <p:cNvSpPr>
              <a:spLocks noChangeArrowheads="1"/>
            </p:cNvSpPr>
            <p:nvPr/>
          </p:nvSpPr>
          <p:spPr bwMode="auto">
            <a:xfrm>
              <a:off x="1920" y="2227"/>
              <a:ext cx="189" cy="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a:t>
              </a:r>
            </a:p>
          </p:txBody>
        </p:sp>
      </p:grpSp>
      <p:sp>
        <p:nvSpPr>
          <p:cNvPr id="33805" name="Rectangle 30"/>
          <p:cNvSpPr>
            <a:spLocks noChangeArrowheads="1"/>
          </p:cNvSpPr>
          <p:nvPr/>
        </p:nvSpPr>
        <p:spPr bwMode="auto">
          <a:xfrm>
            <a:off x="5223308" y="2767013"/>
            <a:ext cx="4000500" cy="400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1" tIns="46036" rIns="92071" bIns="46036">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Futures Payoff = 0.510 × $0.2700</a:t>
            </a:r>
          </a:p>
        </p:txBody>
      </p:sp>
      <p:sp>
        <p:nvSpPr>
          <p:cNvPr id="33806" name="Rectangle 31"/>
          <p:cNvSpPr>
            <a:spLocks noChangeArrowheads="1"/>
          </p:cNvSpPr>
          <p:nvPr/>
        </p:nvSpPr>
        <p:spPr bwMode="auto">
          <a:xfrm>
            <a:off x="4148138" y="5284788"/>
            <a:ext cx="4875212" cy="400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1" tIns="46036" rIns="92071" bIns="46036">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Futures Payoff = –0.510 × $0.3300</a:t>
            </a:r>
          </a:p>
        </p:txBody>
      </p:sp>
      <p:grpSp>
        <p:nvGrpSpPr>
          <p:cNvPr id="33807" name="Group 32"/>
          <p:cNvGrpSpPr>
            <a:grpSpLocks/>
          </p:cNvGrpSpPr>
          <p:nvPr/>
        </p:nvGrpSpPr>
        <p:grpSpPr bwMode="auto">
          <a:xfrm>
            <a:off x="63500" y="2767012"/>
            <a:ext cx="3979859" cy="750894"/>
            <a:chOff x="36" y="1512"/>
            <a:chExt cx="2256" cy="410"/>
          </a:xfrm>
        </p:grpSpPr>
        <p:sp>
          <p:nvSpPr>
            <p:cNvPr id="33813" name="Rectangle 33"/>
            <p:cNvSpPr>
              <a:spLocks noChangeArrowheads="1"/>
            </p:cNvSpPr>
            <p:nvPr/>
          </p:nvSpPr>
          <p:spPr bwMode="auto">
            <a:xfrm>
              <a:off x="648" y="1526"/>
              <a:ext cx="916"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$1.50×1.071</a:t>
              </a:r>
            </a:p>
          </p:txBody>
        </p:sp>
        <p:sp>
          <p:nvSpPr>
            <p:cNvPr id="33814" name="Rectangle 34"/>
            <p:cNvSpPr>
              <a:spLocks noChangeArrowheads="1"/>
            </p:cNvSpPr>
            <p:nvPr/>
          </p:nvSpPr>
          <p:spPr bwMode="auto">
            <a:xfrm>
              <a:off x="714" y="1704"/>
              <a:ext cx="835"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€1.00×1.05</a:t>
              </a:r>
            </a:p>
          </p:txBody>
        </p:sp>
        <p:sp>
          <p:nvSpPr>
            <p:cNvPr id="33815" name="Line 35"/>
            <p:cNvSpPr>
              <a:spLocks noChangeShapeType="1"/>
            </p:cNvSpPr>
            <p:nvPr/>
          </p:nvSpPr>
          <p:spPr bwMode="auto">
            <a:xfrm>
              <a:off x="762" y="1729"/>
              <a:ext cx="75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3816" name="Rectangle 36"/>
            <p:cNvSpPr>
              <a:spLocks noChangeArrowheads="1"/>
            </p:cNvSpPr>
            <p:nvPr/>
          </p:nvSpPr>
          <p:spPr bwMode="auto">
            <a:xfrm>
              <a:off x="36" y="1605"/>
              <a:ext cx="668"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i="1">
                  <a:latin typeface="Arial Unicode MS" panose="020B0604020202020204" pitchFamily="34" charset="-128"/>
                  <a:ea typeface="Arial Unicode MS" panose="020B0604020202020204" pitchFamily="34" charset="-128"/>
                  <a:cs typeface="Arial Unicode MS" panose="020B0604020202020204" pitchFamily="34" charset="-128"/>
                </a:rPr>
                <a:t>F</a:t>
              </a:r>
              <a:r>
                <a:rPr lang="en-US" altLang="en-US" sz="2000" baseline="-25000">
                  <a:latin typeface="Arial Unicode MS" panose="020B0604020202020204" pitchFamily="34" charset="-128"/>
                  <a:ea typeface="Arial Unicode MS" panose="020B0604020202020204" pitchFamily="34" charset="-128"/>
                  <a:cs typeface="Arial Unicode MS" panose="020B0604020202020204" pitchFamily="34" charset="-128"/>
                </a:rPr>
                <a:t>1</a:t>
              </a: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 =</a:t>
              </a:r>
            </a:p>
          </p:txBody>
        </p:sp>
        <p:sp>
          <p:nvSpPr>
            <p:cNvPr id="33817" name="Rectangle 37"/>
            <p:cNvSpPr>
              <a:spLocks noChangeArrowheads="1"/>
            </p:cNvSpPr>
            <p:nvPr/>
          </p:nvSpPr>
          <p:spPr bwMode="auto">
            <a:xfrm>
              <a:off x="1662" y="1512"/>
              <a:ext cx="630"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$1.5300</a:t>
              </a:r>
            </a:p>
          </p:txBody>
        </p:sp>
        <p:sp>
          <p:nvSpPr>
            <p:cNvPr id="33818" name="Rectangle 38"/>
            <p:cNvSpPr>
              <a:spLocks noChangeArrowheads="1"/>
            </p:cNvSpPr>
            <p:nvPr/>
          </p:nvSpPr>
          <p:spPr bwMode="auto">
            <a:xfrm>
              <a:off x="1742" y="1704"/>
              <a:ext cx="468"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€1.00</a:t>
              </a:r>
            </a:p>
          </p:txBody>
        </p:sp>
        <p:sp>
          <p:nvSpPr>
            <p:cNvPr id="33819" name="Line 39"/>
            <p:cNvSpPr>
              <a:spLocks noChangeShapeType="1"/>
            </p:cNvSpPr>
            <p:nvPr/>
          </p:nvSpPr>
          <p:spPr bwMode="auto">
            <a:xfrm flipV="1">
              <a:off x="1742" y="1729"/>
              <a:ext cx="476" cy="1"/>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3820" name="Rectangle 40"/>
            <p:cNvSpPr>
              <a:spLocks noChangeArrowheads="1"/>
            </p:cNvSpPr>
            <p:nvPr/>
          </p:nvSpPr>
          <p:spPr bwMode="auto">
            <a:xfrm>
              <a:off x="1518" y="1604"/>
              <a:ext cx="189"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a:t>
              </a:r>
            </a:p>
          </p:txBody>
        </p:sp>
      </p:grpSp>
      <p:grpSp>
        <p:nvGrpSpPr>
          <p:cNvPr id="5" name="Group 41"/>
          <p:cNvGrpSpPr>
            <a:grpSpLocks/>
          </p:cNvGrpSpPr>
          <p:nvPr/>
        </p:nvGrpSpPr>
        <p:grpSpPr bwMode="auto">
          <a:xfrm>
            <a:off x="152400" y="5547054"/>
            <a:ext cx="3149600" cy="751010"/>
            <a:chOff x="86" y="3158"/>
            <a:chExt cx="1786" cy="410"/>
          </a:xfrm>
        </p:grpSpPr>
        <p:sp>
          <p:nvSpPr>
            <p:cNvPr id="33809" name="Text Box 42"/>
            <p:cNvSpPr txBox="1">
              <a:spLocks noChangeArrowheads="1"/>
            </p:cNvSpPr>
            <p:nvPr/>
          </p:nvSpPr>
          <p:spPr bwMode="auto">
            <a:xfrm>
              <a:off x="1104" y="3158"/>
              <a:ext cx="768"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$0.1683</a:t>
              </a:r>
            </a:p>
          </p:txBody>
        </p:sp>
        <p:sp>
          <p:nvSpPr>
            <p:cNvPr id="33810" name="Text Box 43"/>
            <p:cNvSpPr txBox="1">
              <a:spLocks noChangeArrowheads="1"/>
            </p:cNvSpPr>
            <p:nvPr/>
          </p:nvSpPr>
          <p:spPr bwMode="auto">
            <a:xfrm>
              <a:off x="1104" y="3350"/>
              <a:ext cx="768"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1.071</a:t>
              </a:r>
            </a:p>
          </p:txBody>
        </p:sp>
        <p:sp>
          <p:nvSpPr>
            <p:cNvPr id="33811" name="Line 44"/>
            <p:cNvSpPr>
              <a:spLocks noChangeShapeType="1"/>
            </p:cNvSpPr>
            <p:nvPr/>
          </p:nvSpPr>
          <p:spPr bwMode="auto">
            <a:xfrm>
              <a:off x="1248" y="3360"/>
              <a:ext cx="494"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0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3812" name="Text Box 45"/>
            <p:cNvSpPr txBox="1">
              <a:spLocks noChangeArrowheads="1"/>
            </p:cNvSpPr>
            <p:nvPr/>
          </p:nvSpPr>
          <p:spPr bwMode="auto">
            <a:xfrm>
              <a:off x="86" y="3254"/>
              <a:ext cx="1152"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C</a:t>
              </a:r>
              <a:r>
                <a:rPr lang="en-US" altLang="en-US" sz="2000" baseline="-25000">
                  <a:latin typeface="Arial Unicode MS" panose="020B0604020202020204" pitchFamily="34" charset="-128"/>
                  <a:ea typeface="Arial Unicode MS" panose="020B0604020202020204" pitchFamily="34" charset="-128"/>
                  <a:cs typeface="Arial Unicode MS" panose="020B0604020202020204" pitchFamily="34" charset="-128"/>
                </a:rPr>
                <a:t>0</a:t>
              </a: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 = $0.1572 =</a:t>
              </a:r>
            </a:p>
          </p:txBody>
        </p:sp>
      </p:grpSp>
      <p:sp>
        <p:nvSpPr>
          <p:cNvPr id="4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29</a:t>
            </a:fld>
            <a:endParaRPr lang="en-US" altLang="en-US" sz="1000" dirty="0">
              <a:cs typeface="Arial" charset="0"/>
            </a:endParaRPr>
          </a:p>
        </p:txBody>
      </p:sp>
      <p:sp>
        <p:nvSpPr>
          <p:cNvPr id="46" name="Rectangle 20"/>
          <p:cNvSpPr>
            <a:spLocks noGrp="1" noChangeArrowheads="1"/>
          </p:cNvSpPr>
          <p:nvPr>
            <p:ph type="ftr" sz="quarter" idx="4294967295"/>
          </p:nvPr>
        </p:nvSpPr>
        <p:spPr bwMode="auto">
          <a:xfrm>
            <a:off x="4572000" y="6553200"/>
            <a:ext cx="41910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3316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3316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33159"/>
                                        </p:tgtEl>
                                        <p:attrNameLst>
                                          <p:attrName>style.visibility</p:attrName>
                                        </p:attrNameLst>
                                      </p:cBhvr>
                                      <p:to>
                                        <p:strVal val="visible"/>
                                      </p:to>
                                    </p:set>
                                  </p:childTnLst>
                                </p:cTn>
                              </p:par>
                              <p:par>
                                <p:cTn id="15" presetID="42"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3159" grpId="0"/>
      <p:bldP spid="433160" grpId="0"/>
      <p:bldP spid="43316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5"/>
          <p:cNvSpPr>
            <a:spLocks noGrp="1" noChangeArrowheads="1"/>
          </p:cNvSpPr>
          <p:nvPr>
            <p:ph type="title"/>
          </p:nvPr>
        </p:nvSpPr>
        <p:spPr/>
        <p:txBody>
          <a:bodyPr/>
          <a:lstStyle/>
          <a:p>
            <a:pPr eaLnBrk="1" hangingPunct="1"/>
            <a:r>
              <a:rPr lang="en-US" altLang="en-US" dirty="0" smtClean="0"/>
              <a:t>Risk Neutral Valuation</a:t>
            </a:r>
          </a:p>
        </p:txBody>
      </p:sp>
      <p:sp>
        <p:nvSpPr>
          <p:cNvPr id="34819" name="Rectangle 6"/>
          <p:cNvSpPr>
            <a:spLocks noGrp="1" noChangeArrowheads="1"/>
          </p:cNvSpPr>
          <p:nvPr>
            <p:ph idx="1"/>
          </p:nvPr>
        </p:nvSpPr>
        <p:spPr/>
        <p:txBody>
          <a:bodyPr/>
          <a:lstStyle/>
          <a:p>
            <a:pPr eaLnBrk="1" hangingPunct="1"/>
            <a:r>
              <a:rPr lang="en-US" altLang="en-US" sz="2400" dirty="0" smtClean="0"/>
              <a:t>Calculating the hedge ratio is vitally important if you are going to </a:t>
            </a:r>
            <a:r>
              <a:rPr lang="en-US" altLang="en-US" sz="2400" i="1" dirty="0" smtClean="0"/>
              <a:t>use</a:t>
            </a:r>
            <a:r>
              <a:rPr lang="en-US" altLang="en-US" sz="2400" dirty="0" smtClean="0"/>
              <a:t> options.</a:t>
            </a:r>
          </a:p>
          <a:p>
            <a:pPr lvl="1" eaLnBrk="1" hangingPunct="1"/>
            <a:r>
              <a:rPr lang="en-US" altLang="en-US" sz="2400" dirty="0" smtClean="0"/>
              <a:t>The seller needs to know the hedge ratio if he wants to protect his profits or eliminate his downside risk.</a:t>
            </a:r>
          </a:p>
          <a:p>
            <a:pPr lvl="1" eaLnBrk="1" hangingPunct="1"/>
            <a:r>
              <a:rPr lang="en-US" altLang="en-US" sz="2400" dirty="0" smtClean="0"/>
              <a:t>The buyer needs to know the hedge ratio to decide how many options to buy.</a:t>
            </a:r>
          </a:p>
          <a:p>
            <a:pPr eaLnBrk="1" hangingPunct="1"/>
            <a:r>
              <a:rPr lang="en-US" altLang="en-US" sz="2400" dirty="0" smtClean="0"/>
              <a:t>Knowing what the hedge ratio is isn’t especially important if you are only trying to value options.</a:t>
            </a:r>
          </a:p>
          <a:p>
            <a:pPr eaLnBrk="1" hangingPunct="1"/>
            <a:r>
              <a:rPr lang="en-US" altLang="en-US" sz="2400" dirty="0" smtClean="0"/>
              <a:t>Risk Neutral Valuation is a very handy shortcut to valuation.</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30</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4572000" y="6553200"/>
            <a:ext cx="41910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normAutofit fontScale="90000"/>
          </a:bodyPr>
          <a:lstStyle/>
          <a:p>
            <a:pPr eaLnBrk="1" hangingPunct="1"/>
            <a:r>
              <a:rPr lang="en-US" altLang="en-US" sz="4000" dirty="0" smtClean="0"/>
              <a:t>Risk Neutral Valuation of Options: Example</a:t>
            </a:r>
          </a:p>
        </p:txBody>
      </p:sp>
      <p:sp>
        <p:nvSpPr>
          <p:cNvPr id="391171" name="Rectangle 3"/>
          <p:cNvSpPr>
            <a:spLocks noGrp="1" noChangeArrowheads="1"/>
          </p:cNvSpPr>
          <p:nvPr>
            <p:ph idx="1"/>
          </p:nvPr>
        </p:nvSpPr>
        <p:spPr>
          <a:xfrm>
            <a:off x="0" y="1440064"/>
            <a:ext cx="8686800" cy="4492988"/>
          </a:xfrm>
        </p:spPr>
        <p:txBody>
          <a:bodyPr/>
          <a:lstStyle/>
          <a:p>
            <a:pPr marL="0" indent="0" eaLnBrk="1" hangingPunct="1">
              <a:buFont typeface="Wingdings" pitchFamily="2" charset="2"/>
              <a:buNone/>
            </a:pPr>
            <a:r>
              <a:rPr lang="en-US" altLang="en-US" sz="2400" dirty="0" smtClean="0"/>
              <a:t>We can safely assume that IRP holds: </a:t>
            </a:r>
          </a:p>
        </p:txBody>
      </p:sp>
      <p:grpSp>
        <p:nvGrpSpPr>
          <p:cNvPr id="2" name="Group 41"/>
          <p:cNvGrpSpPr>
            <a:grpSpLocks/>
          </p:cNvGrpSpPr>
          <p:nvPr/>
        </p:nvGrpSpPr>
        <p:grpSpPr bwMode="auto">
          <a:xfrm>
            <a:off x="4393334" y="1558275"/>
            <a:ext cx="4793310" cy="795704"/>
            <a:chOff x="259" y="816"/>
            <a:chExt cx="2717" cy="557"/>
          </a:xfrm>
        </p:grpSpPr>
        <p:sp>
          <p:nvSpPr>
            <p:cNvPr id="35872" name="Rectangle 33"/>
            <p:cNvSpPr>
              <a:spLocks noChangeArrowheads="1"/>
            </p:cNvSpPr>
            <p:nvPr/>
          </p:nvSpPr>
          <p:spPr bwMode="auto">
            <a:xfrm>
              <a:off x="259" y="978"/>
              <a:ext cx="670" cy="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F</a:t>
              </a:r>
              <a:r>
                <a:rPr lang="en-US" altLang="en-US" sz="2000" baseline="-25000">
                  <a:latin typeface="Arial Unicode MS" panose="020B0604020202020204" pitchFamily="34" charset="-128"/>
                  <a:ea typeface="Arial Unicode MS" panose="020B0604020202020204" pitchFamily="34" charset="-128"/>
                  <a:cs typeface="Arial Unicode MS" panose="020B0604020202020204" pitchFamily="34" charset="-128"/>
                </a:rPr>
                <a:t>1</a:t>
              </a: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 =</a:t>
              </a:r>
            </a:p>
          </p:txBody>
        </p:sp>
        <p:sp>
          <p:nvSpPr>
            <p:cNvPr id="35873" name="Rectangle 34"/>
            <p:cNvSpPr>
              <a:spLocks noChangeArrowheads="1"/>
            </p:cNvSpPr>
            <p:nvPr/>
          </p:nvSpPr>
          <p:spPr bwMode="auto">
            <a:xfrm>
              <a:off x="1067" y="834"/>
              <a:ext cx="630" cy="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$1.5300</a:t>
              </a:r>
            </a:p>
          </p:txBody>
        </p:sp>
        <p:sp>
          <p:nvSpPr>
            <p:cNvPr id="35874" name="Rectangle 35"/>
            <p:cNvSpPr>
              <a:spLocks noChangeArrowheads="1"/>
            </p:cNvSpPr>
            <p:nvPr/>
          </p:nvSpPr>
          <p:spPr bwMode="auto">
            <a:xfrm>
              <a:off x="1163" y="1093"/>
              <a:ext cx="468" cy="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€1.00</a:t>
              </a:r>
            </a:p>
          </p:txBody>
        </p:sp>
        <p:sp>
          <p:nvSpPr>
            <p:cNvPr id="35875" name="Line 36"/>
            <p:cNvSpPr>
              <a:spLocks noChangeShapeType="1"/>
            </p:cNvSpPr>
            <p:nvPr/>
          </p:nvSpPr>
          <p:spPr bwMode="auto">
            <a:xfrm>
              <a:off x="1119" y="1114"/>
              <a:ext cx="619"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5876" name="Rectangle 37"/>
            <p:cNvSpPr>
              <a:spLocks noChangeArrowheads="1"/>
            </p:cNvSpPr>
            <p:nvPr/>
          </p:nvSpPr>
          <p:spPr bwMode="auto">
            <a:xfrm>
              <a:off x="1952" y="816"/>
              <a:ext cx="1012" cy="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$1.50×(1.071)</a:t>
              </a:r>
            </a:p>
          </p:txBody>
        </p:sp>
        <p:sp>
          <p:nvSpPr>
            <p:cNvPr id="35877" name="Rectangle 38"/>
            <p:cNvSpPr>
              <a:spLocks noChangeArrowheads="1"/>
            </p:cNvSpPr>
            <p:nvPr/>
          </p:nvSpPr>
          <p:spPr bwMode="auto">
            <a:xfrm>
              <a:off x="1952" y="1075"/>
              <a:ext cx="932" cy="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€1.00×(1.05)</a:t>
              </a:r>
            </a:p>
          </p:txBody>
        </p:sp>
        <p:sp>
          <p:nvSpPr>
            <p:cNvPr id="35878" name="Line 39"/>
            <p:cNvSpPr>
              <a:spLocks noChangeShapeType="1"/>
            </p:cNvSpPr>
            <p:nvPr/>
          </p:nvSpPr>
          <p:spPr bwMode="auto">
            <a:xfrm>
              <a:off x="1998" y="1096"/>
              <a:ext cx="97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5879" name="Rectangle 40"/>
            <p:cNvSpPr>
              <a:spLocks noChangeArrowheads="1"/>
            </p:cNvSpPr>
            <p:nvPr/>
          </p:nvSpPr>
          <p:spPr bwMode="auto">
            <a:xfrm>
              <a:off x="1744" y="970"/>
              <a:ext cx="189" cy="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a:t>
              </a:r>
            </a:p>
          </p:txBody>
        </p:sp>
      </p:grpSp>
      <p:grpSp>
        <p:nvGrpSpPr>
          <p:cNvPr id="3" name="Group 49"/>
          <p:cNvGrpSpPr>
            <a:grpSpLocks/>
          </p:cNvGrpSpPr>
          <p:nvPr/>
        </p:nvGrpSpPr>
        <p:grpSpPr bwMode="auto">
          <a:xfrm>
            <a:off x="457200" y="2611006"/>
            <a:ext cx="7500938" cy="2280835"/>
            <a:chOff x="-125" y="1344"/>
            <a:chExt cx="4253" cy="1360"/>
          </a:xfrm>
        </p:grpSpPr>
        <p:sp>
          <p:nvSpPr>
            <p:cNvPr id="35855" name="Rectangle 4"/>
            <p:cNvSpPr>
              <a:spLocks noChangeArrowheads="1"/>
            </p:cNvSpPr>
            <p:nvPr/>
          </p:nvSpPr>
          <p:spPr bwMode="auto">
            <a:xfrm>
              <a:off x="-125" y="1910"/>
              <a:ext cx="1421"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€10,000 = $15,000</a:t>
              </a:r>
            </a:p>
          </p:txBody>
        </p:sp>
        <p:grpSp>
          <p:nvGrpSpPr>
            <p:cNvPr id="35856" name="Group 46"/>
            <p:cNvGrpSpPr>
              <a:grpSpLocks/>
            </p:cNvGrpSpPr>
            <p:nvPr/>
          </p:nvGrpSpPr>
          <p:grpSpPr bwMode="auto">
            <a:xfrm>
              <a:off x="2760" y="2256"/>
              <a:ext cx="1368" cy="448"/>
              <a:chOff x="1968" y="2448"/>
              <a:chExt cx="1368" cy="448"/>
            </a:xfrm>
          </p:grpSpPr>
          <p:sp>
            <p:nvSpPr>
              <p:cNvPr id="35867" name="Rectangle 13"/>
              <p:cNvSpPr>
                <a:spLocks noChangeArrowheads="1"/>
              </p:cNvSpPr>
              <p:nvPr/>
            </p:nvSpPr>
            <p:spPr bwMode="auto">
              <a:xfrm>
                <a:off x="1968" y="2448"/>
                <a:ext cx="576"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$1.20</a:t>
                </a:r>
              </a:p>
            </p:txBody>
          </p:sp>
          <p:sp>
            <p:nvSpPr>
              <p:cNvPr id="35868" name="Rectangle 14"/>
              <p:cNvSpPr>
                <a:spLocks noChangeArrowheads="1"/>
              </p:cNvSpPr>
              <p:nvPr/>
            </p:nvSpPr>
            <p:spPr bwMode="auto">
              <a:xfrm>
                <a:off x="1968" y="2678"/>
                <a:ext cx="576"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€1.00</a:t>
                </a:r>
              </a:p>
            </p:txBody>
          </p:sp>
          <p:sp>
            <p:nvSpPr>
              <p:cNvPr id="35869" name="Line 15"/>
              <p:cNvSpPr>
                <a:spLocks noChangeShapeType="1"/>
              </p:cNvSpPr>
              <p:nvPr/>
            </p:nvSpPr>
            <p:spPr bwMode="auto">
              <a:xfrm>
                <a:off x="2016" y="2688"/>
                <a:ext cx="43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5870" name="Rectangle 17"/>
              <p:cNvSpPr>
                <a:spLocks noChangeArrowheads="1"/>
              </p:cNvSpPr>
              <p:nvPr/>
            </p:nvSpPr>
            <p:spPr bwMode="auto">
              <a:xfrm>
                <a:off x="2520" y="2544"/>
                <a:ext cx="816"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€10,000</a:t>
                </a:r>
              </a:p>
            </p:txBody>
          </p:sp>
          <p:sp>
            <p:nvSpPr>
              <p:cNvPr id="35871" name="Rectangle 20"/>
              <p:cNvSpPr>
                <a:spLocks noChangeArrowheads="1"/>
              </p:cNvSpPr>
              <p:nvPr/>
            </p:nvSpPr>
            <p:spPr bwMode="auto">
              <a:xfrm>
                <a:off x="2424" y="2544"/>
                <a:ext cx="216"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a:t>
                </a:r>
              </a:p>
            </p:txBody>
          </p:sp>
        </p:grpSp>
        <p:sp>
          <p:nvSpPr>
            <p:cNvPr id="35857" name="Rectangle 25"/>
            <p:cNvSpPr>
              <a:spLocks noChangeArrowheads="1"/>
            </p:cNvSpPr>
            <p:nvPr/>
          </p:nvSpPr>
          <p:spPr bwMode="auto">
            <a:xfrm>
              <a:off x="2016" y="2371"/>
              <a:ext cx="839"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$12,000 =</a:t>
              </a:r>
            </a:p>
          </p:txBody>
        </p:sp>
        <p:grpSp>
          <p:nvGrpSpPr>
            <p:cNvPr id="35858" name="Group 47"/>
            <p:cNvGrpSpPr>
              <a:grpSpLocks/>
            </p:cNvGrpSpPr>
            <p:nvPr/>
          </p:nvGrpSpPr>
          <p:grpSpPr bwMode="auto">
            <a:xfrm>
              <a:off x="2732" y="1344"/>
              <a:ext cx="1344" cy="448"/>
              <a:chOff x="1968" y="1488"/>
              <a:chExt cx="1344" cy="448"/>
            </a:xfrm>
          </p:grpSpPr>
          <p:sp>
            <p:nvSpPr>
              <p:cNvPr id="35862" name="Rectangle 9"/>
              <p:cNvSpPr>
                <a:spLocks noChangeArrowheads="1"/>
              </p:cNvSpPr>
              <p:nvPr/>
            </p:nvSpPr>
            <p:spPr bwMode="auto">
              <a:xfrm>
                <a:off x="1968" y="1488"/>
                <a:ext cx="576"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$1.80</a:t>
                </a:r>
              </a:p>
            </p:txBody>
          </p:sp>
          <p:sp>
            <p:nvSpPr>
              <p:cNvPr id="35863" name="Rectangle 11"/>
              <p:cNvSpPr>
                <a:spLocks noChangeArrowheads="1"/>
              </p:cNvSpPr>
              <p:nvPr/>
            </p:nvSpPr>
            <p:spPr bwMode="auto">
              <a:xfrm>
                <a:off x="1968" y="1718"/>
                <a:ext cx="576"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€1.00</a:t>
                </a:r>
              </a:p>
            </p:txBody>
          </p:sp>
          <p:sp>
            <p:nvSpPr>
              <p:cNvPr id="35864" name="Line 12"/>
              <p:cNvSpPr>
                <a:spLocks noChangeShapeType="1"/>
              </p:cNvSpPr>
              <p:nvPr/>
            </p:nvSpPr>
            <p:spPr bwMode="auto">
              <a:xfrm>
                <a:off x="2016" y="1728"/>
                <a:ext cx="43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5865" name="Rectangle 18"/>
              <p:cNvSpPr>
                <a:spLocks noChangeArrowheads="1"/>
              </p:cNvSpPr>
              <p:nvPr/>
            </p:nvSpPr>
            <p:spPr bwMode="auto">
              <a:xfrm>
                <a:off x="2544" y="1584"/>
                <a:ext cx="768"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€10,000</a:t>
                </a:r>
              </a:p>
            </p:txBody>
          </p:sp>
          <p:sp>
            <p:nvSpPr>
              <p:cNvPr id="35866" name="Rectangle 21"/>
              <p:cNvSpPr>
                <a:spLocks noChangeArrowheads="1"/>
              </p:cNvSpPr>
              <p:nvPr/>
            </p:nvSpPr>
            <p:spPr bwMode="auto">
              <a:xfrm>
                <a:off x="2424" y="1584"/>
                <a:ext cx="216"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a:t>
                </a:r>
              </a:p>
            </p:txBody>
          </p:sp>
        </p:grpSp>
        <p:sp>
          <p:nvSpPr>
            <p:cNvPr id="35859" name="Rectangle 26"/>
            <p:cNvSpPr>
              <a:spLocks noChangeArrowheads="1"/>
            </p:cNvSpPr>
            <p:nvPr/>
          </p:nvSpPr>
          <p:spPr bwMode="auto">
            <a:xfrm>
              <a:off x="1949" y="1459"/>
              <a:ext cx="835"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$18,000 =</a:t>
              </a:r>
            </a:p>
          </p:txBody>
        </p:sp>
        <p:cxnSp>
          <p:nvCxnSpPr>
            <p:cNvPr id="35860" name="AutoShape 44"/>
            <p:cNvCxnSpPr>
              <a:cxnSpLocks noChangeShapeType="1"/>
              <a:stCxn id="35855" idx="3"/>
              <a:endCxn id="35859" idx="1"/>
            </p:cNvCxnSpPr>
            <p:nvPr/>
          </p:nvCxnSpPr>
          <p:spPr bwMode="auto">
            <a:xfrm flipV="1">
              <a:off x="1296" y="1568"/>
              <a:ext cx="653" cy="451"/>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35861" name="AutoShape 45"/>
            <p:cNvCxnSpPr>
              <a:cxnSpLocks noChangeShapeType="1"/>
              <a:stCxn id="35855" idx="3"/>
              <a:endCxn id="35857" idx="1"/>
            </p:cNvCxnSpPr>
            <p:nvPr/>
          </p:nvCxnSpPr>
          <p:spPr bwMode="auto">
            <a:xfrm>
              <a:off x="1296" y="2019"/>
              <a:ext cx="720" cy="461"/>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grpSp>
      <p:sp>
        <p:nvSpPr>
          <p:cNvPr id="391216" name="Text Box 48"/>
          <p:cNvSpPr txBox="1">
            <a:spLocks noChangeArrowheads="1"/>
          </p:cNvSpPr>
          <p:nvPr/>
        </p:nvSpPr>
        <p:spPr bwMode="auto">
          <a:xfrm>
            <a:off x="265888" y="4891841"/>
            <a:ext cx="8890000" cy="719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Set the value of €10,000 bought forward at $1.5300/€ equal to the expected value of the two possibilities shown above:</a:t>
            </a:r>
          </a:p>
        </p:txBody>
      </p:sp>
      <p:grpSp>
        <p:nvGrpSpPr>
          <p:cNvPr id="6" name="Group 62"/>
          <p:cNvGrpSpPr>
            <a:grpSpLocks/>
          </p:cNvGrpSpPr>
          <p:nvPr/>
        </p:nvGrpSpPr>
        <p:grpSpPr bwMode="auto">
          <a:xfrm>
            <a:off x="616621" y="5645882"/>
            <a:ext cx="7965722" cy="754918"/>
            <a:chOff x="-43" y="3101"/>
            <a:chExt cx="4516" cy="552"/>
          </a:xfrm>
        </p:grpSpPr>
        <p:sp>
          <p:nvSpPr>
            <p:cNvPr id="35849" name="Rectangle 51"/>
            <p:cNvSpPr>
              <a:spLocks noChangeArrowheads="1"/>
            </p:cNvSpPr>
            <p:nvPr/>
          </p:nvSpPr>
          <p:spPr bwMode="auto">
            <a:xfrm>
              <a:off x="1643" y="3216"/>
              <a:ext cx="2830" cy="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$15,300 = </a:t>
              </a:r>
              <a:r>
                <a:rPr lang="en-US" altLang="en-US" sz="2000" i="1" dirty="0">
                  <a:latin typeface="Arial Unicode MS" panose="020B0604020202020204" pitchFamily="34" charset="-128"/>
                  <a:ea typeface="Arial Unicode MS" panose="020B0604020202020204" pitchFamily="34" charset="-128"/>
                  <a:cs typeface="Arial Unicode MS" panose="020B0604020202020204" pitchFamily="34" charset="-128"/>
                </a:rPr>
                <a:t>q ×</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 $18,000 + (1 – </a:t>
              </a:r>
              <a:r>
                <a:rPr lang="en-US" altLang="en-US" sz="2000" i="1" dirty="0">
                  <a:latin typeface="Arial Unicode MS" panose="020B0604020202020204" pitchFamily="34" charset="-128"/>
                  <a:ea typeface="Arial Unicode MS" panose="020B0604020202020204" pitchFamily="34" charset="-128"/>
                  <a:cs typeface="Arial Unicode MS" panose="020B0604020202020204" pitchFamily="34" charset="-128"/>
                </a:rPr>
                <a:t>q</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 × $12,000</a:t>
              </a:r>
            </a:p>
          </p:txBody>
        </p:sp>
        <p:sp>
          <p:nvSpPr>
            <p:cNvPr id="35850" name="Rectangle 53"/>
            <p:cNvSpPr>
              <a:spLocks noChangeArrowheads="1"/>
            </p:cNvSpPr>
            <p:nvPr/>
          </p:nvSpPr>
          <p:spPr bwMode="auto">
            <a:xfrm>
              <a:off x="-43" y="3264"/>
              <a:ext cx="754" cy="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€10,000 ×</a:t>
              </a:r>
            </a:p>
          </p:txBody>
        </p:sp>
        <p:sp>
          <p:nvSpPr>
            <p:cNvPr id="35851" name="Rectangle 54"/>
            <p:cNvSpPr>
              <a:spLocks noChangeArrowheads="1"/>
            </p:cNvSpPr>
            <p:nvPr/>
          </p:nvSpPr>
          <p:spPr bwMode="auto">
            <a:xfrm>
              <a:off x="748" y="3101"/>
              <a:ext cx="630" cy="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$1.5300</a:t>
              </a:r>
            </a:p>
          </p:txBody>
        </p:sp>
        <p:sp>
          <p:nvSpPr>
            <p:cNvPr id="35852" name="Rectangle 55"/>
            <p:cNvSpPr>
              <a:spLocks noChangeArrowheads="1"/>
            </p:cNvSpPr>
            <p:nvPr/>
          </p:nvSpPr>
          <p:spPr bwMode="auto">
            <a:xfrm>
              <a:off x="844" y="3360"/>
              <a:ext cx="468" cy="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€1.00</a:t>
              </a:r>
            </a:p>
          </p:txBody>
        </p:sp>
        <p:sp>
          <p:nvSpPr>
            <p:cNvPr id="35853" name="Line 56"/>
            <p:cNvSpPr>
              <a:spLocks noChangeShapeType="1"/>
            </p:cNvSpPr>
            <p:nvPr/>
          </p:nvSpPr>
          <p:spPr bwMode="auto">
            <a:xfrm>
              <a:off x="800" y="3381"/>
              <a:ext cx="619"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5854" name="Rectangle 60"/>
            <p:cNvSpPr>
              <a:spLocks noChangeArrowheads="1"/>
            </p:cNvSpPr>
            <p:nvPr/>
          </p:nvSpPr>
          <p:spPr bwMode="auto">
            <a:xfrm>
              <a:off x="1461" y="3237"/>
              <a:ext cx="189" cy="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a:t>
              </a:r>
            </a:p>
          </p:txBody>
        </p:sp>
      </p:grpSp>
      <p:sp>
        <p:nvSpPr>
          <p:cNvPr id="40"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31</a:t>
            </a:fld>
            <a:endParaRPr lang="en-US" altLang="en-US" sz="1000" dirty="0">
              <a:cs typeface="Arial" charset="0"/>
            </a:endParaRPr>
          </a:p>
        </p:txBody>
      </p:sp>
      <p:sp>
        <p:nvSpPr>
          <p:cNvPr id="41" name="Rectangle 20"/>
          <p:cNvSpPr>
            <a:spLocks noGrp="1" noChangeArrowheads="1"/>
          </p:cNvSpPr>
          <p:nvPr>
            <p:ph type="ftr" sz="quarter" idx="4294967295"/>
          </p:nvPr>
        </p:nvSpPr>
        <p:spPr bwMode="auto">
          <a:xfrm>
            <a:off x="4393334" y="6553200"/>
            <a:ext cx="4369666"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91171">
                                            <p:txEl>
                                              <p:pRg st="0" end="0"/>
                                            </p:txEl>
                                          </p:spTgt>
                                        </p:tgtEl>
                                        <p:attrNameLst>
                                          <p:attrName>style.visibility</p:attrName>
                                        </p:attrNameLst>
                                      </p:cBhvr>
                                      <p:to>
                                        <p:strVal val="visible"/>
                                      </p:to>
                                    </p:set>
                                    <p:animEffect transition="in" filter="fade">
                                      <p:cBhvr>
                                        <p:cTn id="7" dur="1000"/>
                                        <p:tgtEl>
                                          <p:spTgt spid="391171">
                                            <p:txEl>
                                              <p:pRg st="0" end="0"/>
                                            </p:txEl>
                                          </p:spTgt>
                                        </p:tgtEl>
                                      </p:cBhvr>
                                    </p:animEffect>
                                    <p:anim calcmode="lin" valueType="num">
                                      <p:cBhvr>
                                        <p:cTn id="8" dur="1000" fill="hold"/>
                                        <p:tgtEl>
                                          <p:spTgt spid="39117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91171">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8"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500"/>
                                        <p:tgtEl>
                                          <p:spTgt spid="3"/>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391216"/>
                                        </p:tgtEl>
                                        <p:attrNameLst>
                                          <p:attrName>style.visibility</p:attrName>
                                        </p:attrNameLst>
                                      </p:cBhvr>
                                      <p:to>
                                        <p:strVal val="visible"/>
                                      </p:to>
                                    </p:set>
                                    <p:animEffect transition="in" filter="fade">
                                      <p:cBhvr>
                                        <p:cTn id="24" dur="1000"/>
                                        <p:tgtEl>
                                          <p:spTgt spid="391216"/>
                                        </p:tgtEl>
                                      </p:cBhvr>
                                    </p:animEffect>
                                    <p:anim calcmode="lin" valueType="num">
                                      <p:cBhvr>
                                        <p:cTn id="25" dur="1000" fill="hold"/>
                                        <p:tgtEl>
                                          <p:spTgt spid="391216"/>
                                        </p:tgtEl>
                                        <p:attrNameLst>
                                          <p:attrName>ppt_x</p:attrName>
                                        </p:attrNameLst>
                                      </p:cBhvr>
                                      <p:tavLst>
                                        <p:tav tm="0">
                                          <p:val>
                                            <p:strVal val="#ppt_x"/>
                                          </p:val>
                                        </p:tav>
                                        <p:tav tm="100000">
                                          <p:val>
                                            <p:strVal val="#ppt_x"/>
                                          </p:val>
                                        </p:tav>
                                      </p:tavLst>
                                    </p:anim>
                                    <p:anim calcmode="lin" valueType="num">
                                      <p:cBhvr>
                                        <p:cTn id="26" dur="1000" fill="hold"/>
                                        <p:tgtEl>
                                          <p:spTgt spid="391216"/>
                                        </p:tgtEl>
                                        <p:attrNameLst>
                                          <p:attrName>ppt_y</p:attrName>
                                        </p:attrNameLst>
                                      </p:cBhvr>
                                      <p:tavLst>
                                        <p:tav tm="0">
                                          <p:val>
                                            <p:strVal val="#ppt_y+.1"/>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42" presetClass="entr" presetSubtype="0"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1171" grpId="0" build="p"/>
      <p:bldP spid="39121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9" name="Rectangle 11"/>
          <p:cNvSpPr>
            <a:spLocks noGrp="1" noChangeArrowheads="1"/>
          </p:cNvSpPr>
          <p:nvPr>
            <p:ph type="title"/>
          </p:nvPr>
        </p:nvSpPr>
        <p:spPr/>
        <p:txBody>
          <a:bodyPr>
            <a:normAutofit/>
          </a:bodyPr>
          <a:lstStyle/>
          <a:p>
            <a:pPr defTabSz="1031875" eaLnBrk="1" hangingPunct="1"/>
            <a:r>
              <a:rPr lang="en-US" altLang="en-US" dirty="0" smtClean="0"/>
              <a:t>Risk Neutral Probability</a:t>
            </a:r>
          </a:p>
        </p:txBody>
      </p:sp>
      <p:sp>
        <p:nvSpPr>
          <p:cNvPr id="36866" name="Rectangle 3"/>
          <p:cNvSpPr>
            <a:spLocks noGrp="1" noChangeArrowheads="1"/>
          </p:cNvSpPr>
          <p:nvPr>
            <p:ph idx="1"/>
          </p:nvPr>
        </p:nvSpPr>
        <p:spPr/>
        <p:txBody>
          <a:bodyPr/>
          <a:lstStyle/>
          <a:p>
            <a:pPr marL="0" indent="0" eaLnBrk="1" hangingPunct="1">
              <a:spcBef>
                <a:spcPct val="50000"/>
              </a:spcBef>
              <a:buFont typeface="Wingdings" pitchFamily="2" charset="2"/>
              <a:buNone/>
            </a:pPr>
            <a:r>
              <a:rPr lang="en-US" altLang="en-US" sz="2800" dirty="0" smtClean="0"/>
              <a:t>Solving for </a:t>
            </a:r>
            <a:r>
              <a:rPr lang="en-US" altLang="en-US" sz="2800" i="1" dirty="0" smtClean="0"/>
              <a:t>q</a:t>
            </a:r>
            <a:r>
              <a:rPr lang="en-US" altLang="en-US" sz="2800" dirty="0" smtClean="0"/>
              <a:t> gives the risk-neutral probability of an “up” move in the exchange rate:</a:t>
            </a:r>
          </a:p>
          <a:p>
            <a:pPr marL="0" indent="0" algn="ctr" eaLnBrk="1" hangingPunct="1">
              <a:spcBef>
                <a:spcPct val="50000"/>
              </a:spcBef>
              <a:buFont typeface="Wingdings" pitchFamily="2" charset="2"/>
              <a:buNone/>
            </a:pPr>
            <a:r>
              <a:rPr lang="en-US" altLang="en-US" sz="2800" dirty="0" smtClean="0"/>
              <a:t>$15,300 = </a:t>
            </a:r>
            <a:r>
              <a:rPr lang="en-US" altLang="en-US" sz="2800" i="1" dirty="0" smtClean="0"/>
              <a:t>q ×</a:t>
            </a:r>
            <a:r>
              <a:rPr lang="en-US" altLang="en-US" sz="2800" dirty="0" smtClean="0"/>
              <a:t> $18,000 + (1 – </a:t>
            </a:r>
            <a:r>
              <a:rPr lang="en-US" altLang="en-US" sz="2800" i="1" dirty="0" smtClean="0"/>
              <a:t>q</a:t>
            </a:r>
            <a:r>
              <a:rPr lang="en-US" altLang="en-US" sz="2800" dirty="0" smtClean="0"/>
              <a:t>) × $12,000</a:t>
            </a:r>
          </a:p>
        </p:txBody>
      </p:sp>
      <p:sp>
        <p:nvSpPr>
          <p:cNvPr id="36867" name="Rectangle 5"/>
          <p:cNvSpPr>
            <a:spLocks noChangeArrowheads="1"/>
          </p:cNvSpPr>
          <p:nvPr/>
        </p:nvSpPr>
        <p:spPr bwMode="auto">
          <a:xfrm>
            <a:off x="2438400" y="4848225"/>
            <a:ext cx="3668713"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3000" i="1">
                <a:latin typeface="Arial Unicode MS" panose="020B0604020202020204" pitchFamily="34" charset="-128"/>
                <a:ea typeface="Arial Unicode MS" panose="020B0604020202020204" pitchFamily="34" charset="-128"/>
                <a:cs typeface="Arial Unicode MS" panose="020B0604020202020204" pitchFamily="34" charset="-128"/>
              </a:rPr>
              <a:t>q =</a:t>
            </a:r>
            <a:r>
              <a:rPr lang="en-US" altLang="en-US" sz="3000">
                <a:latin typeface="Arial Unicode MS" panose="020B0604020202020204" pitchFamily="34" charset="-128"/>
                <a:ea typeface="Arial Unicode MS" panose="020B0604020202020204" pitchFamily="34" charset="-128"/>
                <a:cs typeface="Arial Unicode MS" panose="020B0604020202020204" pitchFamily="34" charset="-128"/>
              </a:rPr>
              <a:t> 11/20 = 0.55000</a:t>
            </a:r>
          </a:p>
        </p:txBody>
      </p:sp>
      <p:grpSp>
        <p:nvGrpSpPr>
          <p:cNvPr id="36868" name="Group 10"/>
          <p:cNvGrpSpPr>
            <a:grpSpLocks/>
          </p:cNvGrpSpPr>
          <p:nvPr/>
        </p:nvGrpSpPr>
        <p:grpSpPr bwMode="auto">
          <a:xfrm>
            <a:off x="2436636" y="3705225"/>
            <a:ext cx="4442002" cy="1103313"/>
            <a:chOff x="1658" y="2112"/>
            <a:chExt cx="2518" cy="602"/>
          </a:xfrm>
        </p:grpSpPr>
        <p:sp>
          <p:nvSpPr>
            <p:cNvPr id="36871" name="Rectangle 6"/>
            <p:cNvSpPr>
              <a:spLocks noChangeArrowheads="1"/>
            </p:cNvSpPr>
            <p:nvPr/>
          </p:nvSpPr>
          <p:spPr bwMode="auto">
            <a:xfrm>
              <a:off x="1658" y="2256"/>
              <a:ext cx="414" cy="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000" i="1" dirty="0">
                  <a:latin typeface="Arial Unicode MS" panose="020B0604020202020204" pitchFamily="34" charset="-128"/>
                  <a:ea typeface="Arial Unicode MS" panose="020B0604020202020204" pitchFamily="34" charset="-128"/>
                  <a:cs typeface="Arial Unicode MS" panose="020B0604020202020204" pitchFamily="34" charset="-128"/>
                </a:rPr>
                <a:t>q =</a:t>
              </a:r>
              <a:endParaRPr lang="en-US" altLang="en-US" sz="30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6872" name="Rectangle 7"/>
            <p:cNvSpPr>
              <a:spLocks noChangeArrowheads="1"/>
            </p:cNvSpPr>
            <p:nvPr/>
          </p:nvSpPr>
          <p:spPr bwMode="auto">
            <a:xfrm>
              <a:off x="1872" y="2112"/>
              <a:ext cx="2304" cy="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000">
                  <a:latin typeface="Arial Unicode MS" panose="020B0604020202020204" pitchFamily="34" charset="-128"/>
                  <a:ea typeface="Arial Unicode MS" panose="020B0604020202020204" pitchFamily="34" charset="-128"/>
                  <a:cs typeface="Arial Unicode MS" panose="020B0604020202020204" pitchFamily="34" charset="-128"/>
                </a:rPr>
                <a:t>$15,300 – $12,000 </a:t>
              </a:r>
            </a:p>
          </p:txBody>
        </p:sp>
        <p:sp>
          <p:nvSpPr>
            <p:cNvPr id="36873" name="Rectangle 8"/>
            <p:cNvSpPr>
              <a:spLocks noChangeArrowheads="1"/>
            </p:cNvSpPr>
            <p:nvPr/>
          </p:nvSpPr>
          <p:spPr bwMode="auto">
            <a:xfrm>
              <a:off x="1872" y="2414"/>
              <a:ext cx="2304" cy="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000">
                  <a:latin typeface="Arial Unicode MS" panose="020B0604020202020204" pitchFamily="34" charset="-128"/>
                  <a:ea typeface="Arial Unicode MS" panose="020B0604020202020204" pitchFamily="34" charset="-128"/>
                  <a:cs typeface="Arial Unicode MS" panose="020B0604020202020204" pitchFamily="34" charset="-128"/>
                </a:rPr>
                <a:t>$18,000 – $12,000 </a:t>
              </a:r>
            </a:p>
          </p:txBody>
        </p:sp>
        <p:sp>
          <p:nvSpPr>
            <p:cNvPr id="36874" name="Line 9"/>
            <p:cNvSpPr>
              <a:spLocks noChangeShapeType="1"/>
            </p:cNvSpPr>
            <p:nvPr/>
          </p:nvSpPr>
          <p:spPr bwMode="auto">
            <a:xfrm>
              <a:off x="2112" y="2429"/>
              <a:ext cx="187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11"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32</a:t>
            </a:fld>
            <a:endParaRPr lang="en-US" altLang="en-US" sz="1000" dirty="0">
              <a:cs typeface="Arial" charset="0"/>
            </a:endParaRPr>
          </a:p>
        </p:txBody>
      </p:sp>
      <p:sp>
        <p:nvSpPr>
          <p:cNvPr id="12" name="Rectangle 20"/>
          <p:cNvSpPr>
            <a:spLocks noGrp="1" noChangeArrowheads="1"/>
          </p:cNvSpPr>
          <p:nvPr>
            <p:ph type="ftr" sz="quarter" idx="4294967295"/>
          </p:nvPr>
        </p:nvSpPr>
        <p:spPr bwMode="auto">
          <a:xfrm>
            <a:off x="4495800" y="6553200"/>
            <a:ext cx="42672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4"/>
          <p:cNvSpPr>
            <a:spLocks noGrp="1" noChangeArrowheads="1"/>
          </p:cNvSpPr>
          <p:nvPr>
            <p:ph type="title"/>
          </p:nvPr>
        </p:nvSpPr>
        <p:spPr>
          <a:xfrm>
            <a:off x="0" y="914400"/>
            <a:ext cx="9144000" cy="990600"/>
          </a:xfrm>
        </p:spPr>
        <p:txBody>
          <a:bodyPr>
            <a:normAutofit fontScale="90000"/>
          </a:bodyPr>
          <a:lstStyle/>
          <a:p>
            <a:pPr defTabSz="1031875" eaLnBrk="1" hangingPunct="1"/>
            <a:r>
              <a:rPr lang="en-US" altLang="en-US" sz="4000" dirty="0" smtClean="0"/>
              <a:t>Risk Neutral Valuation of Options (continued)</a:t>
            </a:r>
          </a:p>
        </p:txBody>
      </p:sp>
      <p:sp>
        <p:nvSpPr>
          <p:cNvPr id="37890" name="Rectangle 3"/>
          <p:cNvSpPr>
            <a:spLocks noGrp="1" noChangeArrowheads="1"/>
          </p:cNvSpPr>
          <p:nvPr>
            <p:ph idx="1"/>
          </p:nvPr>
        </p:nvSpPr>
        <p:spPr>
          <a:xfrm>
            <a:off x="76200" y="1720568"/>
            <a:ext cx="9067800" cy="4525963"/>
          </a:xfrm>
        </p:spPr>
        <p:txBody>
          <a:bodyPr/>
          <a:lstStyle/>
          <a:p>
            <a:pPr marL="0" indent="0" eaLnBrk="1" hangingPunct="1">
              <a:buFont typeface="Wingdings" pitchFamily="2" charset="2"/>
              <a:buNone/>
            </a:pPr>
            <a:r>
              <a:rPr lang="en-US" altLang="en-US" sz="2400" dirty="0" smtClean="0"/>
              <a:t>Now we can value the call option as the present value (discounted at the USD risk-free rate) of the expected value of the option payoffs, calculated using the risk-neutral probabilities.</a:t>
            </a:r>
          </a:p>
        </p:txBody>
      </p:sp>
      <p:grpSp>
        <p:nvGrpSpPr>
          <p:cNvPr id="2" name="Group 36"/>
          <p:cNvGrpSpPr>
            <a:grpSpLocks/>
          </p:cNvGrpSpPr>
          <p:nvPr/>
        </p:nvGrpSpPr>
        <p:grpSpPr bwMode="auto">
          <a:xfrm>
            <a:off x="-380272" y="2901567"/>
            <a:ext cx="9484753" cy="2394159"/>
            <a:chOff x="-216" y="1488"/>
            <a:chExt cx="5378" cy="1404"/>
          </a:xfrm>
        </p:grpSpPr>
        <p:sp>
          <p:nvSpPr>
            <p:cNvPr id="37907" name="Rectangle 5"/>
            <p:cNvSpPr>
              <a:spLocks noChangeArrowheads="1"/>
            </p:cNvSpPr>
            <p:nvPr/>
          </p:nvSpPr>
          <p:spPr bwMode="auto">
            <a:xfrm>
              <a:off x="-216" y="2086"/>
              <a:ext cx="1555" cy="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€10,000 = $15,000</a:t>
              </a:r>
            </a:p>
          </p:txBody>
        </p:sp>
        <p:grpSp>
          <p:nvGrpSpPr>
            <p:cNvPr id="37908" name="Group 6"/>
            <p:cNvGrpSpPr>
              <a:grpSpLocks/>
            </p:cNvGrpSpPr>
            <p:nvPr/>
          </p:nvGrpSpPr>
          <p:grpSpPr bwMode="auto">
            <a:xfrm>
              <a:off x="2520" y="2400"/>
              <a:ext cx="1368" cy="492"/>
              <a:chOff x="1968" y="2448"/>
              <a:chExt cx="1368" cy="492"/>
            </a:xfrm>
          </p:grpSpPr>
          <p:sp>
            <p:nvSpPr>
              <p:cNvPr id="37921" name="Rectangle 7"/>
              <p:cNvSpPr>
                <a:spLocks noChangeArrowheads="1"/>
              </p:cNvSpPr>
              <p:nvPr/>
            </p:nvSpPr>
            <p:spPr bwMode="auto">
              <a:xfrm>
                <a:off x="1968" y="2448"/>
                <a:ext cx="576"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300">
                    <a:latin typeface="Arial Unicode MS" panose="020B0604020202020204" pitchFamily="34" charset="-128"/>
                    <a:ea typeface="Arial Unicode MS" panose="020B0604020202020204" pitchFamily="34" charset="-128"/>
                    <a:cs typeface="Arial Unicode MS" panose="020B0604020202020204" pitchFamily="34" charset="-128"/>
                  </a:rPr>
                  <a:t>$1.20</a:t>
                </a:r>
              </a:p>
            </p:txBody>
          </p:sp>
          <p:sp>
            <p:nvSpPr>
              <p:cNvPr id="37922" name="Rectangle 8"/>
              <p:cNvSpPr>
                <a:spLocks noChangeArrowheads="1"/>
              </p:cNvSpPr>
              <p:nvPr/>
            </p:nvSpPr>
            <p:spPr bwMode="auto">
              <a:xfrm>
                <a:off x="1968" y="2678"/>
                <a:ext cx="576"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300">
                    <a:latin typeface="Arial Unicode MS" panose="020B0604020202020204" pitchFamily="34" charset="-128"/>
                    <a:ea typeface="Arial Unicode MS" panose="020B0604020202020204" pitchFamily="34" charset="-128"/>
                    <a:cs typeface="Arial Unicode MS" panose="020B0604020202020204" pitchFamily="34" charset="-128"/>
                  </a:rPr>
                  <a:t>€1.00</a:t>
                </a:r>
              </a:p>
            </p:txBody>
          </p:sp>
          <p:sp>
            <p:nvSpPr>
              <p:cNvPr id="37923" name="Line 9"/>
              <p:cNvSpPr>
                <a:spLocks noChangeShapeType="1"/>
              </p:cNvSpPr>
              <p:nvPr/>
            </p:nvSpPr>
            <p:spPr bwMode="auto">
              <a:xfrm>
                <a:off x="2016" y="2688"/>
                <a:ext cx="43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7924" name="Rectangle 10"/>
              <p:cNvSpPr>
                <a:spLocks noChangeArrowheads="1"/>
              </p:cNvSpPr>
              <p:nvPr/>
            </p:nvSpPr>
            <p:spPr bwMode="auto">
              <a:xfrm>
                <a:off x="2520" y="2544"/>
                <a:ext cx="816"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300">
                    <a:latin typeface="Arial Unicode MS" panose="020B0604020202020204" pitchFamily="34" charset="-128"/>
                    <a:ea typeface="Arial Unicode MS" panose="020B0604020202020204" pitchFamily="34" charset="-128"/>
                    <a:cs typeface="Arial Unicode MS" panose="020B0604020202020204" pitchFamily="34" charset="-128"/>
                  </a:rPr>
                  <a:t>€10,000</a:t>
                </a:r>
              </a:p>
            </p:txBody>
          </p:sp>
          <p:sp>
            <p:nvSpPr>
              <p:cNvPr id="37925" name="Rectangle 11"/>
              <p:cNvSpPr>
                <a:spLocks noChangeArrowheads="1"/>
              </p:cNvSpPr>
              <p:nvPr/>
            </p:nvSpPr>
            <p:spPr bwMode="auto">
              <a:xfrm>
                <a:off x="2424" y="2544"/>
                <a:ext cx="216"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300">
                    <a:latin typeface="Arial Unicode MS" panose="020B0604020202020204" pitchFamily="34" charset="-128"/>
                    <a:ea typeface="Arial Unicode MS" panose="020B0604020202020204" pitchFamily="34" charset="-128"/>
                    <a:cs typeface="Arial Unicode MS" panose="020B0604020202020204" pitchFamily="34" charset="-128"/>
                  </a:rPr>
                  <a:t>×</a:t>
                </a:r>
              </a:p>
            </p:txBody>
          </p:sp>
        </p:grpSp>
        <p:sp>
          <p:nvSpPr>
            <p:cNvPr id="37909" name="Rectangle 12"/>
            <p:cNvSpPr>
              <a:spLocks noChangeArrowheads="1"/>
            </p:cNvSpPr>
            <p:nvPr/>
          </p:nvSpPr>
          <p:spPr bwMode="auto">
            <a:xfrm>
              <a:off x="1702" y="2515"/>
              <a:ext cx="913"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300" dirty="0">
                  <a:latin typeface="Arial Unicode MS" panose="020B0604020202020204" pitchFamily="34" charset="-128"/>
                  <a:ea typeface="Arial Unicode MS" panose="020B0604020202020204" pitchFamily="34" charset="-128"/>
                  <a:cs typeface="Arial Unicode MS" panose="020B0604020202020204" pitchFamily="34" charset="-128"/>
                </a:rPr>
                <a:t>$12,000 =</a:t>
              </a:r>
            </a:p>
          </p:txBody>
        </p:sp>
        <p:grpSp>
          <p:nvGrpSpPr>
            <p:cNvPr id="37910" name="Group 13"/>
            <p:cNvGrpSpPr>
              <a:grpSpLocks/>
            </p:cNvGrpSpPr>
            <p:nvPr/>
          </p:nvGrpSpPr>
          <p:grpSpPr bwMode="auto">
            <a:xfrm>
              <a:off x="2492" y="1488"/>
              <a:ext cx="1344" cy="492"/>
              <a:chOff x="1968" y="1488"/>
              <a:chExt cx="1344" cy="492"/>
            </a:xfrm>
          </p:grpSpPr>
          <p:sp>
            <p:nvSpPr>
              <p:cNvPr id="37916" name="Rectangle 14"/>
              <p:cNvSpPr>
                <a:spLocks noChangeArrowheads="1"/>
              </p:cNvSpPr>
              <p:nvPr/>
            </p:nvSpPr>
            <p:spPr bwMode="auto">
              <a:xfrm>
                <a:off x="1968" y="1488"/>
                <a:ext cx="576"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300">
                    <a:latin typeface="Arial Unicode MS" panose="020B0604020202020204" pitchFamily="34" charset="-128"/>
                    <a:ea typeface="Arial Unicode MS" panose="020B0604020202020204" pitchFamily="34" charset="-128"/>
                    <a:cs typeface="Arial Unicode MS" panose="020B0604020202020204" pitchFamily="34" charset="-128"/>
                  </a:rPr>
                  <a:t>$1.80</a:t>
                </a:r>
              </a:p>
            </p:txBody>
          </p:sp>
          <p:sp>
            <p:nvSpPr>
              <p:cNvPr id="37917" name="Rectangle 15"/>
              <p:cNvSpPr>
                <a:spLocks noChangeArrowheads="1"/>
              </p:cNvSpPr>
              <p:nvPr/>
            </p:nvSpPr>
            <p:spPr bwMode="auto">
              <a:xfrm>
                <a:off x="1968" y="1718"/>
                <a:ext cx="576"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300">
                    <a:latin typeface="Arial Unicode MS" panose="020B0604020202020204" pitchFamily="34" charset="-128"/>
                    <a:ea typeface="Arial Unicode MS" panose="020B0604020202020204" pitchFamily="34" charset="-128"/>
                    <a:cs typeface="Arial Unicode MS" panose="020B0604020202020204" pitchFamily="34" charset="-128"/>
                  </a:rPr>
                  <a:t>€1.00</a:t>
                </a:r>
              </a:p>
            </p:txBody>
          </p:sp>
          <p:sp>
            <p:nvSpPr>
              <p:cNvPr id="37918" name="Line 16"/>
              <p:cNvSpPr>
                <a:spLocks noChangeShapeType="1"/>
              </p:cNvSpPr>
              <p:nvPr/>
            </p:nvSpPr>
            <p:spPr bwMode="auto">
              <a:xfrm>
                <a:off x="2016" y="1728"/>
                <a:ext cx="43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7919" name="Rectangle 17"/>
              <p:cNvSpPr>
                <a:spLocks noChangeArrowheads="1"/>
              </p:cNvSpPr>
              <p:nvPr/>
            </p:nvSpPr>
            <p:spPr bwMode="auto">
              <a:xfrm>
                <a:off x="2544" y="1584"/>
                <a:ext cx="768"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300">
                    <a:latin typeface="Arial Unicode MS" panose="020B0604020202020204" pitchFamily="34" charset="-128"/>
                    <a:ea typeface="Arial Unicode MS" panose="020B0604020202020204" pitchFamily="34" charset="-128"/>
                    <a:cs typeface="Arial Unicode MS" panose="020B0604020202020204" pitchFamily="34" charset="-128"/>
                  </a:rPr>
                  <a:t>€10,000</a:t>
                </a:r>
              </a:p>
            </p:txBody>
          </p:sp>
          <p:sp>
            <p:nvSpPr>
              <p:cNvPr id="37920" name="Rectangle 18"/>
              <p:cNvSpPr>
                <a:spLocks noChangeArrowheads="1"/>
              </p:cNvSpPr>
              <p:nvPr/>
            </p:nvSpPr>
            <p:spPr bwMode="auto">
              <a:xfrm>
                <a:off x="2424" y="1584"/>
                <a:ext cx="216"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300">
                    <a:latin typeface="Arial Unicode MS" panose="020B0604020202020204" pitchFamily="34" charset="-128"/>
                    <a:ea typeface="Arial Unicode MS" panose="020B0604020202020204" pitchFamily="34" charset="-128"/>
                    <a:cs typeface="Arial Unicode MS" panose="020B0604020202020204" pitchFamily="34" charset="-128"/>
                  </a:rPr>
                  <a:t>×</a:t>
                </a:r>
              </a:p>
            </p:txBody>
          </p:sp>
        </p:grpSp>
        <p:sp>
          <p:nvSpPr>
            <p:cNvPr id="37911" name="Rectangle 19"/>
            <p:cNvSpPr>
              <a:spLocks noChangeArrowheads="1"/>
            </p:cNvSpPr>
            <p:nvPr/>
          </p:nvSpPr>
          <p:spPr bwMode="auto">
            <a:xfrm>
              <a:off x="1634" y="1603"/>
              <a:ext cx="910"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300" dirty="0">
                  <a:latin typeface="Arial Unicode MS" panose="020B0604020202020204" pitchFamily="34" charset="-128"/>
                  <a:ea typeface="Arial Unicode MS" panose="020B0604020202020204" pitchFamily="34" charset="-128"/>
                  <a:cs typeface="Arial Unicode MS" panose="020B0604020202020204" pitchFamily="34" charset="-128"/>
                </a:rPr>
                <a:t>$18,000 =</a:t>
              </a:r>
            </a:p>
          </p:txBody>
        </p:sp>
        <p:cxnSp>
          <p:nvCxnSpPr>
            <p:cNvPr id="37912" name="AutoShape 20"/>
            <p:cNvCxnSpPr>
              <a:cxnSpLocks noChangeShapeType="1"/>
              <a:stCxn id="37907" idx="3"/>
              <a:endCxn id="37911" idx="1"/>
            </p:cNvCxnSpPr>
            <p:nvPr/>
          </p:nvCxnSpPr>
          <p:spPr bwMode="auto">
            <a:xfrm flipV="1">
              <a:off x="1339" y="1734"/>
              <a:ext cx="295" cy="469"/>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37913" name="AutoShape 21"/>
            <p:cNvCxnSpPr>
              <a:cxnSpLocks noChangeShapeType="1"/>
              <a:stCxn id="37907" idx="3"/>
              <a:endCxn id="37909" idx="1"/>
            </p:cNvCxnSpPr>
            <p:nvPr/>
          </p:nvCxnSpPr>
          <p:spPr bwMode="auto">
            <a:xfrm>
              <a:off x="1339" y="2203"/>
              <a:ext cx="363" cy="443"/>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37914" name="Rectangle 34"/>
            <p:cNvSpPr>
              <a:spLocks noChangeArrowheads="1"/>
            </p:cNvSpPr>
            <p:nvPr/>
          </p:nvSpPr>
          <p:spPr bwMode="auto">
            <a:xfrm>
              <a:off x="3705" y="1584"/>
              <a:ext cx="1457"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300" dirty="0">
                  <a:latin typeface="Arial Unicode MS" panose="020B0604020202020204" pitchFamily="34" charset="-128"/>
                  <a:ea typeface="Arial Unicode MS" panose="020B0604020202020204" pitchFamily="34" charset="-128"/>
                  <a:cs typeface="Arial Unicode MS" panose="020B0604020202020204" pitchFamily="34" charset="-128"/>
                </a:rPr>
                <a:t>←value of €10,000</a:t>
              </a:r>
            </a:p>
          </p:txBody>
        </p:sp>
        <p:sp>
          <p:nvSpPr>
            <p:cNvPr id="37915" name="Rectangle 35"/>
            <p:cNvSpPr>
              <a:spLocks noChangeArrowheads="1"/>
            </p:cNvSpPr>
            <p:nvPr/>
          </p:nvSpPr>
          <p:spPr bwMode="auto">
            <a:xfrm>
              <a:off x="3705" y="2496"/>
              <a:ext cx="1457"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300">
                  <a:latin typeface="Arial Unicode MS" panose="020B0604020202020204" pitchFamily="34" charset="-128"/>
                  <a:ea typeface="Arial Unicode MS" panose="020B0604020202020204" pitchFamily="34" charset="-128"/>
                  <a:cs typeface="Arial Unicode MS" panose="020B0604020202020204" pitchFamily="34" charset="-128"/>
                </a:rPr>
                <a:t>←value of €10,000</a:t>
              </a:r>
            </a:p>
          </p:txBody>
        </p:sp>
      </p:grpSp>
      <p:sp>
        <p:nvSpPr>
          <p:cNvPr id="397349" name="Rectangle 37"/>
          <p:cNvSpPr>
            <a:spLocks noChangeArrowheads="1"/>
          </p:cNvSpPr>
          <p:nvPr/>
        </p:nvSpPr>
        <p:spPr bwMode="auto">
          <a:xfrm>
            <a:off x="2895600" y="3530600"/>
            <a:ext cx="6316663" cy="45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300" dirty="0">
                <a:latin typeface="Arial Unicode MS" panose="020B0604020202020204" pitchFamily="34" charset="-128"/>
                <a:ea typeface="Arial Unicode MS" panose="020B0604020202020204" pitchFamily="34" charset="-128"/>
                <a:cs typeface="Arial Unicode MS" panose="020B0604020202020204" pitchFamily="34" charset="-128"/>
              </a:rPr>
              <a:t>$3,000= </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payoff of right to buy €10,000 for $15,000</a:t>
            </a:r>
          </a:p>
        </p:txBody>
      </p:sp>
      <p:sp>
        <p:nvSpPr>
          <p:cNvPr id="397350" name="Rectangle 38"/>
          <p:cNvSpPr>
            <a:spLocks noChangeArrowheads="1"/>
          </p:cNvSpPr>
          <p:nvPr/>
        </p:nvSpPr>
        <p:spPr bwMode="auto">
          <a:xfrm>
            <a:off x="3132138" y="5081588"/>
            <a:ext cx="6164262" cy="45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300" dirty="0">
                <a:latin typeface="Arial Unicode MS" panose="020B0604020202020204" pitchFamily="34" charset="-128"/>
                <a:ea typeface="Arial Unicode MS" panose="020B0604020202020204" pitchFamily="34" charset="-128"/>
                <a:cs typeface="Arial Unicode MS" panose="020B0604020202020204" pitchFamily="34" charset="-128"/>
              </a:rPr>
              <a:t>$0 = </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payoff of right to buy €10,000 for $15,000</a:t>
            </a:r>
          </a:p>
        </p:txBody>
      </p:sp>
      <p:grpSp>
        <p:nvGrpSpPr>
          <p:cNvPr id="5" name="Group 39"/>
          <p:cNvGrpSpPr>
            <a:grpSpLocks/>
          </p:cNvGrpSpPr>
          <p:nvPr/>
        </p:nvGrpSpPr>
        <p:grpSpPr bwMode="auto">
          <a:xfrm>
            <a:off x="752475" y="3758956"/>
            <a:ext cx="2379663" cy="1551231"/>
            <a:chOff x="427" y="2052"/>
            <a:chExt cx="1349" cy="847"/>
          </a:xfrm>
        </p:grpSpPr>
        <p:cxnSp>
          <p:nvCxnSpPr>
            <p:cNvPr id="37904" name="AutoShape 40"/>
            <p:cNvCxnSpPr>
              <a:cxnSpLocks noChangeShapeType="1"/>
              <a:stCxn id="397349" idx="1"/>
              <a:endCxn id="37905" idx="3"/>
            </p:cNvCxnSpPr>
            <p:nvPr/>
          </p:nvCxnSpPr>
          <p:spPr bwMode="auto">
            <a:xfrm flipH="1">
              <a:off x="1296" y="2052"/>
              <a:ext cx="346" cy="378"/>
            </a:xfrm>
            <a:prstGeom prst="straightConnector1">
              <a:avLst/>
            </a:prstGeom>
            <a:noFill/>
            <a:ln w="9525">
              <a:solidFill>
                <a:schemeClr val="tx1"/>
              </a:solidFill>
              <a:prstDash val="dash"/>
              <a:round/>
              <a:headEnd/>
              <a:tailEnd type="arrow" w="med" len="med"/>
            </a:ln>
            <a:extLst>
              <a:ext uri="{909E8E84-426E-40DD-AFC4-6F175D3DCCD1}">
                <a14:hiddenFill xmlns:a14="http://schemas.microsoft.com/office/drawing/2010/main">
                  <a:noFill/>
                </a14:hiddenFill>
              </a:ext>
            </a:extLst>
          </p:spPr>
        </p:cxnSp>
        <p:sp>
          <p:nvSpPr>
            <p:cNvPr id="37905" name="Rectangle 41"/>
            <p:cNvSpPr>
              <a:spLocks noChangeArrowheads="1"/>
            </p:cNvSpPr>
            <p:nvPr/>
          </p:nvSpPr>
          <p:spPr bwMode="auto">
            <a:xfrm>
              <a:off x="427" y="2304"/>
              <a:ext cx="86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30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1,540.62 </a:t>
              </a:r>
              <a:endParaRPr lang="en-US" altLang="en-US" sz="2300">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37906" name="AutoShape 42"/>
            <p:cNvCxnSpPr>
              <a:cxnSpLocks noChangeShapeType="1"/>
              <a:stCxn id="397350" idx="1"/>
              <a:endCxn id="37905" idx="3"/>
            </p:cNvCxnSpPr>
            <p:nvPr/>
          </p:nvCxnSpPr>
          <p:spPr bwMode="auto">
            <a:xfrm flipH="1" flipV="1">
              <a:off x="1296" y="2430"/>
              <a:ext cx="480" cy="469"/>
            </a:xfrm>
            <a:prstGeom prst="straightConnector1">
              <a:avLst/>
            </a:prstGeom>
            <a:noFill/>
            <a:ln w="9525">
              <a:solidFill>
                <a:schemeClr val="tx1"/>
              </a:solidFill>
              <a:prstDash val="dash"/>
              <a:round/>
              <a:headEnd/>
              <a:tailEnd type="arrow" w="med" len="med"/>
            </a:ln>
            <a:extLst>
              <a:ext uri="{909E8E84-426E-40DD-AFC4-6F175D3DCCD1}">
                <a14:hiddenFill xmlns:a14="http://schemas.microsoft.com/office/drawing/2010/main">
                  <a:noFill/>
                </a14:hiddenFill>
              </a:ext>
            </a:extLst>
          </p:spPr>
        </p:cxnSp>
      </p:grpSp>
      <p:grpSp>
        <p:nvGrpSpPr>
          <p:cNvPr id="6" name="Group 43"/>
          <p:cNvGrpSpPr>
            <a:grpSpLocks/>
          </p:cNvGrpSpPr>
          <p:nvPr/>
        </p:nvGrpSpPr>
        <p:grpSpPr bwMode="auto">
          <a:xfrm>
            <a:off x="0" y="5627688"/>
            <a:ext cx="7189788" cy="1079500"/>
            <a:chOff x="1012" y="2986"/>
            <a:chExt cx="4076" cy="590"/>
          </a:xfrm>
        </p:grpSpPr>
        <p:sp>
          <p:nvSpPr>
            <p:cNvPr id="37900" name="Rectangle 44"/>
            <p:cNvSpPr>
              <a:spLocks noChangeArrowheads="1"/>
            </p:cNvSpPr>
            <p:nvPr/>
          </p:nvSpPr>
          <p:spPr bwMode="auto">
            <a:xfrm>
              <a:off x="1012" y="3159"/>
              <a:ext cx="1576" cy="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i="1">
                  <a:latin typeface="Arial Unicode MS" panose="020B0604020202020204" pitchFamily="34" charset="-128"/>
                  <a:ea typeface="Arial Unicode MS" panose="020B0604020202020204" pitchFamily="34" charset="-128"/>
                  <a:cs typeface="Arial Unicode MS" panose="020B0604020202020204" pitchFamily="34" charset="-128"/>
                </a:rPr>
                <a:t>C</a:t>
              </a:r>
              <a:r>
                <a:rPr lang="en-US" altLang="en-US" sz="2700" baseline="-25000">
                  <a:latin typeface="Arial Unicode MS" panose="020B0604020202020204" pitchFamily="34" charset="-128"/>
                  <a:ea typeface="Arial Unicode MS" panose="020B0604020202020204" pitchFamily="34" charset="-128"/>
                  <a:cs typeface="Arial Unicode MS" panose="020B0604020202020204" pitchFamily="34" charset="-128"/>
                </a:rPr>
                <a:t>0</a:t>
              </a:r>
              <a:r>
                <a:rPr lang="en-US" altLang="en-US" sz="2700">
                  <a:latin typeface="Arial Unicode MS" panose="020B0604020202020204" pitchFamily="34" charset="-128"/>
                  <a:ea typeface="Arial Unicode MS" panose="020B0604020202020204" pitchFamily="34" charset="-128"/>
                  <a:cs typeface="Arial Unicode MS" panose="020B0604020202020204" pitchFamily="34" charset="-128"/>
                </a:rPr>
                <a:t> = $1,540.62 = </a:t>
              </a:r>
            </a:p>
          </p:txBody>
        </p:sp>
        <p:sp>
          <p:nvSpPr>
            <p:cNvPr id="37901" name="Rectangle 45"/>
            <p:cNvSpPr>
              <a:spLocks noChangeArrowheads="1"/>
            </p:cNvSpPr>
            <p:nvPr/>
          </p:nvSpPr>
          <p:spPr bwMode="auto">
            <a:xfrm>
              <a:off x="2380" y="2986"/>
              <a:ext cx="270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dirty="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700" baseline="30000" dirty="0">
                  <a:latin typeface="Arial Unicode MS" panose="020B0604020202020204" pitchFamily="34" charset="-128"/>
                  <a:ea typeface="Arial Unicode MS" panose="020B0604020202020204" pitchFamily="34" charset="-128"/>
                  <a:cs typeface="Arial Unicode MS" panose="020B0604020202020204" pitchFamily="34" charset="-128"/>
                </a:rPr>
                <a:t>11</a:t>
              </a:r>
              <a:r>
                <a:rPr lang="en-US" altLang="en-US" sz="2700" dirty="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700" baseline="-25000" dirty="0">
                  <a:latin typeface="Arial Unicode MS" panose="020B0604020202020204" pitchFamily="34" charset="-128"/>
                  <a:ea typeface="Arial Unicode MS" panose="020B0604020202020204" pitchFamily="34" charset="-128"/>
                  <a:cs typeface="Arial Unicode MS" panose="020B0604020202020204" pitchFamily="34" charset="-128"/>
                </a:rPr>
                <a:t>20</a:t>
              </a:r>
              <a:r>
                <a:rPr lang="en-US" altLang="en-US" sz="27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700" dirty="0" smtClean="0">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700" dirty="0">
                  <a:latin typeface="Arial Unicode MS" panose="020B0604020202020204" pitchFamily="34" charset="-128"/>
                  <a:ea typeface="Arial Unicode MS" panose="020B0604020202020204" pitchFamily="34" charset="-128"/>
                  <a:cs typeface="Arial Unicode MS" panose="020B0604020202020204" pitchFamily="34" charset="-128"/>
                </a:rPr>
                <a:t>3,000 + (</a:t>
              </a:r>
              <a:r>
                <a:rPr lang="en-US" altLang="en-US" sz="2700" baseline="30000" dirty="0">
                  <a:latin typeface="Arial Unicode MS" panose="020B0604020202020204" pitchFamily="34" charset="-128"/>
                  <a:ea typeface="Arial Unicode MS" panose="020B0604020202020204" pitchFamily="34" charset="-128"/>
                  <a:cs typeface="Arial Unicode MS" panose="020B0604020202020204" pitchFamily="34" charset="-128"/>
                </a:rPr>
                <a:t>9</a:t>
              </a:r>
              <a:r>
                <a:rPr lang="en-US" altLang="en-US" sz="2700" dirty="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700" baseline="-25000" dirty="0">
                  <a:latin typeface="Arial Unicode MS" panose="020B0604020202020204" pitchFamily="34" charset="-128"/>
                  <a:ea typeface="Arial Unicode MS" panose="020B0604020202020204" pitchFamily="34" charset="-128"/>
                  <a:cs typeface="Arial Unicode MS" panose="020B0604020202020204" pitchFamily="34" charset="-128"/>
                </a:rPr>
                <a:t>20</a:t>
              </a:r>
              <a:r>
                <a:rPr lang="en-US" altLang="en-US" sz="2700" dirty="0">
                  <a:latin typeface="Arial Unicode MS" panose="020B0604020202020204" pitchFamily="34" charset="-128"/>
                  <a:ea typeface="Arial Unicode MS" panose="020B0604020202020204" pitchFamily="34" charset="-128"/>
                  <a:cs typeface="Arial Unicode MS" panose="020B0604020202020204" pitchFamily="34" charset="-128"/>
                </a:rPr>
                <a:t>)×$0</a:t>
              </a:r>
            </a:p>
          </p:txBody>
        </p:sp>
        <p:sp>
          <p:nvSpPr>
            <p:cNvPr id="37902" name="Rectangle 46"/>
            <p:cNvSpPr>
              <a:spLocks noChangeArrowheads="1"/>
            </p:cNvSpPr>
            <p:nvPr/>
          </p:nvSpPr>
          <p:spPr bwMode="auto">
            <a:xfrm>
              <a:off x="2380" y="3288"/>
              <a:ext cx="230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Arial Unicode MS" panose="020B0604020202020204" pitchFamily="34" charset="-128"/>
                  <a:ea typeface="Arial Unicode MS" panose="020B0604020202020204" pitchFamily="34" charset="-128"/>
                  <a:cs typeface="Arial Unicode MS" panose="020B0604020202020204" pitchFamily="34" charset="-128"/>
                </a:rPr>
                <a:t>1.071</a:t>
              </a:r>
            </a:p>
          </p:txBody>
        </p:sp>
        <p:sp>
          <p:nvSpPr>
            <p:cNvPr id="37903" name="Line 47"/>
            <p:cNvSpPr>
              <a:spLocks noChangeShapeType="1"/>
            </p:cNvSpPr>
            <p:nvPr/>
          </p:nvSpPr>
          <p:spPr bwMode="auto">
            <a:xfrm>
              <a:off x="2620" y="3303"/>
              <a:ext cx="230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35" name="Rectangle 34"/>
          <p:cNvSpPr>
            <a:spLocks noChangeArrowheads="1"/>
          </p:cNvSpPr>
          <p:nvPr/>
        </p:nvSpPr>
        <p:spPr bwMode="auto">
          <a:xfrm rot="-3336685">
            <a:off x="2270296" y="3429277"/>
            <a:ext cx="5886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baseline="30000">
                <a:latin typeface="Arial Unicode MS" panose="020B0604020202020204" pitchFamily="34" charset="-128"/>
                <a:ea typeface="Arial Unicode MS" panose="020B0604020202020204" pitchFamily="34" charset="-128"/>
                <a:cs typeface="Arial Unicode MS" panose="020B0604020202020204" pitchFamily="34" charset="-128"/>
              </a:rPr>
              <a:t>11</a:t>
            </a:r>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baseline="-25000">
                <a:latin typeface="Arial Unicode MS" panose="020B0604020202020204" pitchFamily="34" charset="-128"/>
                <a:ea typeface="Arial Unicode MS" panose="020B0604020202020204" pitchFamily="34" charset="-128"/>
                <a:cs typeface="Arial Unicode MS" panose="020B0604020202020204" pitchFamily="34" charset="-128"/>
              </a:rPr>
              <a:t>20</a:t>
            </a:r>
          </a:p>
        </p:txBody>
      </p:sp>
      <p:sp>
        <p:nvSpPr>
          <p:cNvPr id="36" name="Rectangle 35"/>
          <p:cNvSpPr>
            <a:spLocks noChangeArrowheads="1"/>
          </p:cNvSpPr>
          <p:nvPr/>
        </p:nvSpPr>
        <p:spPr bwMode="auto">
          <a:xfrm rot="2751668">
            <a:off x="2822362" y="4278591"/>
            <a:ext cx="50366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baseline="30000">
                <a:latin typeface="Arial Unicode MS" panose="020B0604020202020204" pitchFamily="34" charset="-128"/>
                <a:ea typeface="Arial Unicode MS" panose="020B0604020202020204" pitchFamily="34" charset="-128"/>
                <a:cs typeface="Arial Unicode MS" panose="020B0604020202020204" pitchFamily="34" charset="-128"/>
              </a:rPr>
              <a:t>9</a:t>
            </a:r>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baseline="-25000">
                <a:latin typeface="Arial Unicode MS" panose="020B0604020202020204" pitchFamily="34" charset="-128"/>
                <a:ea typeface="Arial Unicode MS" panose="020B0604020202020204" pitchFamily="34" charset="-128"/>
                <a:cs typeface="Arial Unicode MS" panose="020B0604020202020204" pitchFamily="34" charset="-128"/>
              </a:rPr>
              <a:t>20</a:t>
            </a:r>
          </a:p>
        </p:txBody>
      </p:sp>
      <p:sp>
        <p:nvSpPr>
          <p:cNvPr id="38"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latin typeface="Arial Unicode MS" panose="020B0604020202020204" pitchFamily="34" charset="-128"/>
                <a:ea typeface="Arial Unicode MS" panose="020B0604020202020204" pitchFamily="34" charset="-128"/>
                <a:cs typeface="Arial Unicode MS" panose="020B0604020202020204" pitchFamily="34" charset="-128"/>
              </a:rPr>
              <a:t>7-</a:t>
            </a:r>
            <a:fld id="{377F7980-62BE-4998-84E9-19EC6A6E0016}" type="slidenum">
              <a:rPr lang="en-US" altLang="en-US" sz="900" smtClean="0">
                <a:latin typeface="Arial Unicode MS" panose="020B0604020202020204" pitchFamily="34" charset="-128"/>
                <a:ea typeface="Arial Unicode MS" panose="020B0604020202020204" pitchFamily="34" charset="-128"/>
                <a:cs typeface="Arial Unicode MS" panose="020B0604020202020204" pitchFamily="34" charset="-128"/>
              </a:rPr>
              <a:pPr algn="r" eaLnBrk="1" hangingPunct="1"/>
              <a:t>33</a:t>
            </a:fld>
            <a:endParaRPr lang="en-US" altLang="en-US" sz="10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9" name="Rectangle 20"/>
          <p:cNvSpPr>
            <a:spLocks noGrp="1" noChangeArrowheads="1"/>
          </p:cNvSpPr>
          <p:nvPr>
            <p:ph type="ftr" sz="quarter" idx="4294967295"/>
          </p:nvPr>
        </p:nvSpPr>
        <p:spPr bwMode="auto">
          <a:xfrm>
            <a:off x="4724400" y="6553200"/>
            <a:ext cx="40386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latin typeface="Arial Unicode MS" panose="020B0604020202020204" pitchFamily="34" charset="-128"/>
                <a:ea typeface="Arial Unicode MS" panose="020B0604020202020204" pitchFamily="34" charset="-128"/>
                <a:cs typeface="Arial Unicode MS" panose="020B0604020202020204" pitchFamily="34" charset="-128"/>
              </a:rPr>
              <a:t>Copyright © 2018 by the McGraw-Hill Companies, Inc. All rights reserved.</a:t>
            </a:r>
          </a:p>
          <a:p>
            <a:pPr algn="r" eaLnBrk="1" hangingPunct="1"/>
            <a:endParaRPr lang="en-US" altLang="en-US" sz="900" dirty="0" smtClean="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 presetClass="entr" presetSubtype="0" fill="hold" grpId="0" nodeType="withEffect">
                                  <p:stCondLst>
                                    <p:cond delay="0"/>
                                  </p:stCondLst>
                                  <p:childTnLst>
                                    <p:set>
                                      <p:cBhvr>
                                        <p:cTn id="9" dur="1" fill="hold">
                                          <p:stCondLst>
                                            <p:cond delay="0"/>
                                          </p:stCondLst>
                                        </p:cTn>
                                        <p:tgtEl>
                                          <p:spTgt spid="35"/>
                                        </p:tgtEl>
                                        <p:attrNameLst>
                                          <p:attrName>style.visibility</p:attrName>
                                        </p:attrNameLst>
                                      </p:cBhvr>
                                      <p:to>
                                        <p:strVal val="visible"/>
                                      </p:to>
                                    </p:set>
                                  </p:childTnLst>
                                </p:cTn>
                              </p:par>
                              <p:par>
                                <p:cTn id="10" presetID="1" presetClass="entr" presetSubtype="0" fill="hold" grpId="0" nodeType="withEffect">
                                  <p:stCondLst>
                                    <p:cond delay="0"/>
                                  </p:stCondLst>
                                  <p:childTnLst>
                                    <p:set>
                                      <p:cBhvr>
                                        <p:cTn id="11" dur="1" fill="hold">
                                          <p:stCondLst>
                                            <p:cond delay="0"/>
                                          </p:stCondLst>
                                        </p:cTn>
                                        <p:tgtEl>
                                          <p:spTgt spid="36"/>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97349"/>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397350"/>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2"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right)">
                                      <p:cBhvr>
                                        <p:cTn id="24" dur="500"/>
                                        <p:tgtEl>
                                          <p:spTgt spid="5"/>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7349" grpId="0"/>
      <p:bldP spid="397350" grpId="0"/>
      <p:bldP spid="35" grpId="0"/>
      <p:bldP spid="3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101600" y="914400"/>
            <a:ext cx="9042400" cy="990600"/>
          </a:xfrm>
        </p:spPr>
        <p:txBody>
          <a:bodyPr>
            <a:normAutofit fontScale="90000"/>
          </a:bodyPr>
          <a:lstStyle/>
          <a:p>
            <a:r>
              <a:rPr lang="en-US" altLang="en-US" dirty="0" smtClean="0"/>
              <a:t>Duality of Calls and Puts on Currencies</a:t>
            </a:r>
          </a:p>
        </p:txBody>
      </p:sp>
      <p:sp>
        <p:nvSpPr>
          <p:cNvPr id="3" name="Content Placeholder 2"/>
          <p:cNvSpPr txBox="1">
            <a:spLocks/>
          </p:cNvSpPr>
          <p:nvPr/>
        </p:nvSpPr>
        <p:spPr bwMode="auto">
          <a:xfrm>
            <a:off x="0" y="1828800"/>
            <a:ext cx="4505325" cy="143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buFont typeface="Wingdings" pitchFamily="2" charset="2"/>
              <a:buNone/>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The value of a call option on €10,000 with a strike price of $15,000 is $1,540.62</a:t>
            </a:r>
            <a:r>
              <a:rPr lang="en-US" altLang="en-US" sz="24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a:t>
            </a:r>
            <a:endPar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nvGrpSpPr>
          <p:cNvPr id="4" name="Group 3"/>
          <p:cNvGrpSpPr>
            <a:grpSpLocks/>
          </p:cNvGrpSpPr>
          <p:nvPr/>
        </p:nvGrpSpPr>
        <p:grpSpPr bwMode="auto">
          <a:xfrm>
            <a:off x="84138" y="3505201"/>
            <a:ext cx="4421187" cy="1435432"/>
            <a:chOff x="76200" y="3842162"/>
            <a:chExt cx="3978275" cy="1244367"/>
          </a:xfrm>
        </p:grpSpPr>
        <p:sp>
          <p:nvSpPr>
            <p:cNvPr id="38928" name="TextBox 4"/>
            <p:cNvSpPr txBox="1">
              <a:spLocks noChangeArrowheads="1"/>
            </p:cNvSpPr>
            <p:nvPr/>
          </p:nvSpPr>
          <p:spPr bwMode="auto">
            <a:xfrm>
              <a:off x="76200" y="3886200"/>
              <a:ext cx="1265238" cy="1200329"/>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80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Call Option Seller</a:t>
              </a:r>
            </a:p>
          </p:txBody>
        </p:sp>
        <p:sp>
          <p:nvSpPr>
            <p:cNvPr id="38929" name="TextBox 5"/>
            <p:cNvSpPr txBox="1">
              <a:spLocks noChangeArrowheads="1"/>
            </p:cNvSpPr>
            <p:nvPr/>
          </p:nvSpPr>
          <p:spPr bwMode="auto">
            <a:xfrm>
              <a:off x="2789238" y="3886200"/>
              <a:ext cx="1265237" cy="1200329"/>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80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Call Option Owner</a:t>
              </a:r>
            </a:p>
          </p:txBody>
        </p:sp>
        <p:grpSp>
          <p:nvGrpSpPr>
            <p:cNvPr id="38930" name="Group 11"/>
            <p:cNvGrpSpPr>
              <a:grpSpLocks/>
            </p:cNvGrpSpPr>
            <p:nvPr/>
          </p:nvGrpSpPr>
          <p:grpSpPr bwMode="auto">
            <a:xfrm>
              <a:off x="1438275" y="4514567"/>
              <a:ext cx="1350963" cy="523875"/>
              <a:chOff x="1772546" y="4514639"/>
              <a:chExt cx="1351653" cy="523220"/>
            </a:xfrm>
          </p:grpSpPr>
          <p:sp>
            <p:nvSpPr>
              <p:cNvPr id="11" name="Rectangle 10"/>
              <p:cNvSpPr/>
              <p:nvPr/>
            </p:nvSpPr>
            <p:spPr>
              <a:xfrm>
                <a:off x="1780638" y="4601784"/>
                <a:ext cx="1245730" cy="399714"/>
              </a:xfrm>
              <a:prstGeom prst="rect">
                <a:avLst/>
              </a:prstGeom>
            </p:spPr>
            <p:txBody>
              <a:bodyPr wrap="none">
                <a:spAutoFit/>
              </a:bodyPr>
              <a:lstStyle/>
              <a:p>
                <a:pPr algn="ctr">
                  <a:defRPr/>
                </a:pPr>
                <a:r>
                  <a:rPr lang="en-US" sz="24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€10,000 </a:t>
                </a:r>
                <a:endParaRPr lang="en-US" sz="24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8935" name="Right Arrow 7"/>
              <p:cNvSpPr>
                <a:spLocks noChangeArrowheads="1"/>
              </p:cNvSpPr>
              <p:nvPr/>
            </p:nvSpPr>
            <p:spPr bwMode="auto">
              <a:xfrm>
                <a:off x="1772546" y="4514639"/>
                <a:ext cx="1351653" cy="523220"/>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sz="240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grpSp>
          <p:nvGrpSpPr>
            <p:cNvPr id="38931" name="Group 9"/>
            <p:cNvGrpSpPr>
              <a:grpSpLocks/>
            </p:cNvGrpSpPr>
            <p:nvPr/>
          </p:nvGrpSpPr>
          <p:grpSpPr bwMode="auto">
            <a:xfrm>
              <a:off x="1341437" y="3842162"/>
              <a:ext cx="1440726" cy="523875"/>
              <a:chOff x="1676400" y="3842217"/>
              <a:chExt cx="1439944" cy="523220"/>
            </a:xfrm>
          </p:grpSpPr>
          <p:sp>
            <p:nvSpPr>
              <p:cNvPr id="9" name="Rectangle 8"/>
              <p:cNvSpPr/>
              <p:nvPr/>
            </p:nvSpPr>
            <p:spPr>
              <a:xfrm>
                <a:off x="1871927" y="3916439"/>
                <a:ext cx="1244417" cy="399714"/>
              </a:xfrm>
              <a:prstGeom prst="rect">
                <a:avLst/>
              </a:prstGeom>
            </p:spPr>
            <p:txBody>
              <a:bodyPr wrap="none">
                <a:spAutoFit/>
              </a:bodyPr>
              <a:lstStyle/>
              <a:p>
                <a:pPr algn="ctr">
                  <a:defRPr/>
                </a:pPr>
                <a:r>
                  <a:rPr lang="en-US" sz="24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$15,000 </a:t>
                </a:r>
                <a:endParaRPr lang="en-US" sz="24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8933" name="Left Arrow 8"/>
              <p:cNvSpPr>
                <a:spLocks noChangeArrowheads="1"/>
              </p:cNvSpPr>
              <p:nvPr/>
            </p:nvSpPr>
            <p:spPr bwMode="auto">
              <a:xfrm>
                <a:off x="1676400" y="3842217"/>
                <a:ext cx="1358031" cy="523220"/>
              </a:xfrm>
              <a:prstGeom prst="leftArrow">
                <a:avLst>
                  <a:gd name="adj1" fmla="val 50000"/>
                  <a:gd name="adj2" fmla="val 50000"/>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sz="240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grpSp>
      <p:grpSp>
        <p:nvGrpSpPr>
          <p:cNvPr id="13" name="Group 12"/>
          <p:cNvGrpSpPr>
            <a:grpSpLocks/>
          </p:cNvGrpSpPr>
          <p:nvPr/>
        </p:nvGrpSpPr>
        <p:grpSpPr bwMode="auto">
          <a:xfrm>
            <a:off x="4656138" y="3505201"/>
            <a:ext cx="4421187" cy="1435432"/>
            <a:chOff x="4191000" y="3842162"/>
            <a:chExt cx="3978275" cy="1244367"/>
          </a:xfrm>
        </p:grpSpPr>
        <p:sp>
          <p:nvSpPr>
            <p:cNvPr id="38920" name="TextBox 13"/>
            <p:cNvSpPr txBox="1">
              <a:spLocks noChangeArrowheads="1"/>
            </p:cNvSpPr>
            <p:nvPr/>
          </p:nvSpPr>
          <p:spPr bwMode="auto">
            <a:xfrm>
              <a:off x="4191000" y="3886200"/>
              <a:ext cx="1265238" cy="1200329"/>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80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Put Option Seller</a:t>
              </a:r>
            </a:p>
          </p:txBody>
        </p:sp>
        <p:sp>
          <p:nvSpPr>
            <p:cNvPr id="38921" name="TextBox 14"/>
            <p:cNvSpPr txBox="1">
              <a:spLocks noChangeArrowheads="1"/>
            </p:cNvSpPr>
            <p:nvPr/>
          </p:nvSpPr>
          <p:spPr bwMode="auto">
            <a:xfrm>
              <a:off x="6904038" y="3886200"/>
              <a:ext cx="1265237" cy="1200329"/>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80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Put Option Owner</a:t>
              </a:r>
            </a:p>
          </p:txBody>
        </p:sp>
        <p:grpSp>
          <p:nvGrpSpPr>
            <p:cNvPr id="38922" name="Group 14"/>
            <p:cNvGrpSpPr>
              <a:grpSpLocks/>
            </p:cNvGrpSpPr>
            <p:nvPr/>
          </p:nvGrpSpPr>
          <p:grpSpPr bwMode="auto">
            <a:xfrm>
              <a:off x="5553075" y="4514566"/>
              <a:ext cx="1350963" cy="523875"/>
              <a:chOff x="1772546" y="4514638"/>
              <a:chExt cx="1351653" cy="523220"/>
            </a:xfrm>
          </p:grpSpPr>
          <p:sp>
            <p:nvSpPr>
              <p:cNvPr id="20" name="Rectangle 19"/>
              <p:cNvSpPr/>
              <p:nvPr/>
            </p:nvSpPr>
            <p:spPr>
              <a:xfrm>
                <a:off x="1780638" y="4601784"/>
                <a:ext cx="1245730" cy="399714"/>
              </a:xfrm>
              <a:prstGeom prst="rect">
                <a:avLst/>
              </a:prstGeom>
            </p:spPr>
            <p:txBody>
              <a:bodyPr wrap="none">
                <a:spAutoFit/>
              </a:bodyPr>
              <a:lstStyle/>
              <a:p>
                <a:pPr algn="ctr">
                  <a:defRPr/>
                </a:pPr>
                <a:r>
                  <a:rPr lang="en-US" sz="24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€10,000 </a:t>
                </a:r>
                <a:endParaRPr lang="en-US" sz="24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8927" name="Right Arrow 16"/>
              <p:cNvSpPr>
                <a:spLocks noChangeArrowheads="1"/>
              </p:cNvSpPr>
              <p:nvPr/>
            </p:nvSpPr>
            <p:spPr bwMode="auto">
              <a:xfrm>
                <a:off x="1772546" y="4514638"/>
                <a:ext cx="1351653" cy="523220"/>
              </a:xfrm>
              <a:prstGeom prst="rightArrow">
                <a:avLst>
                  <a:gd name="adj1" fmla="val 50000"/>
                  <a:gd name="adj2" fmla="val 50004"/>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sz="240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grpSp>
          <p:nvGrpSpPr>
            <p:cNvPr id="38923" name="Group 17"/>
            <p:cNvGrpSpPr>
              <a:grpSpLocks/>
            </p:cNvGrpSpPr>
            <p:nvPr/>
          </p:nvGrpSpPr>
          <p:grpSpPr bwMode="auto">
            <a:xfrm>
              <a:off x="5456237" y="3842162"/>
              <a:ext cx="1440726" cy="523875"/>
              <a:chOff x="1676400" y="3842217"/>
              <a:chExt cx="1439944" cy="523220"/>
            </a:xfrm>
          </p:grpSpPr>
          <p:sp>
            <p:nvSpPr>
              <p:cNvPr id="18" name="Rectangle 17"/>
              <p:cNvSpPr/>
              <p:nvPr/>
            </p:nvSpPr>
            <p:spPr>
              <a:xfrm>
                <a:off x="1871927" y="3916438"/>
                <a:ext cx="1244417" cy="399714"/>
              </a:xfrm>
              <a:prstGeom prst="rect">
                <a:avLst/>
              </a:prstGeom>
            </p:spPr>
            <p:txBody>
              <a:bodyPr wrap="none">
                <a:spAutoFit/>
              </a:bodyPr>
              <a:lstStyle/>
              <a:p>
                <a:pPr algn="ctr">
                  <a:defRPr/>
                </a:pPr>
                <a:r>
                  <a:rPr lang="en-US" sz="24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$15,000 </a:t>
                </a:r>
                <a:endParaRPr lang="en-US" sz="24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8925" name="Left Arrow 19"/>
              <p:cNvSpPr>
                <a:spLocks noChangeArrowheads="1"/>
              </p:cNvSpPr>
              <p:nvPr/>
            </p:nvSpPr>
            <p:spPr bwMode="auto">
              <a:xfrm>
                <a:off x="1676400" y="3842217"/>
                <a:ext cx="1358031" cy="523220"/>
              </a:xfrm>
              <a:prstGeom prst="leftArrow">
                <a:avLst>
                  <a:gd name="adj1" fmla="val 50000"/>
                  <a:gd name="adj2" fmla="val 50000"/>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sz="240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grpSp>
      <p:sp>
        <p:nvSpPr>
          <p:cNvPr id="22" name="Content Placeholder 2"/>
          <p:cNvSpPr txBox="1">
            <a:spLocks/>
          </p:cNvSpPr>
          <p:nvPr/>
        </p:nvSpPr>
        <p:spPr bwMode="auto">
          <a:xfrm>
            <a:off x="101600" y="5270500"/>
            <a:ext cx="8890000"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6" tIns="45713" rIns="91426" bIns="45713"/>
          <a:lstStyle>
            <a:lvl1pPr defTabSz="809625" eaLnBrk="0" hangingPunct="0">
              <a:defRPr>
                <a:solidFill>
                  <a:schemeClr val="tx1"/>
                </a:solidFill>
                <a:latin typeface="Arial" charset="0"/>
              </a:defRPr>
            </a:lvl1pPr>
            <a:lvl2pPr marL="742950" indent="-285750" defTabSz="809625" eaLnBrk="0" hangingPunct="0">
              <a:defRPr>
                <a:solidFill>
                  <a:schemeClr val="tx1"/>
                </a:solidFill>
                <a:latin typeface="Arial" charset="0"/>
              </a:defRPr>
            </a:lvl2pPr>
            <a:lvl3pPr marL="1143000" indent="-228600" defTabSz="809625" eaLnBrk="0" hangingPunct="0">
              <a:defRPr>
                <a:solidFill>
                  <a:schemeClr val="tx1"/>
                </a:solidFill>
                <a:latin typeface="Arial" charset="0"/>
              </a:defRPr>
            </a:lvl3pPr>
            <a:lvl4pPr marL="1600200" indent="-228600" defTabSz="809625" eaLnBrk="0" hangingPunct="0">
              <a:defRPr>
                <a:solidFill>
                  <a:schemeClr val="tx1"/>
                </a:solidFill>
                <a:latin typeface="Arial" charset="0"/>
              </a:defRPr>
            </a:lvl4pPr>
            <a:lvl5pPr marL="2057400" indent="-228600" defTabSz="809625" eaLnBrk="0" hangingPunct="0">
              <a:defRPr>
                <a:solidFill>
                  <a:schemeClr val="tx1"/>
                </a:solidFill>
                <a:latin typeface="Arial" charset="0"/>
              </a:defRPr>
            </a:lvl5pPr>
            <a:lvl6pPr marL="2514600" indent="-228600" defTabSz="809625" eaLnBrk="0" fontAlgn="base" hangingPunct="0">
              <a:spcBef>
                <a:spcPct val="0"/>
              </a:spcBef>
              <a:spcAft>
                <a:spcPct val="0"/>
              </a:spcAft>
              <a:defRPr>
                <a:solidFill>
                  <a:schemeClr val="tx1"/>
                </a:solidFill>
                <a:latin typeface="Arial" charset="0"/>
              </a:defRPr>
            </a:lvl6pPr>
            <a:lvl7pPr marL="2971800" indent="-228600" defTabSz="809625" eaLnBrk="0" fontAlgn="base" hangingPunct="0">
              <a:spcBef>
                <a:spcPct val="0"/>
              </a:spcBef>
              <a:spcAft>
                <a:spcPct val="0"/>
              </a:spcAft>
              <a:defRPr>
                <a:solidFill>
                  <a:schemeClr val="tx1"/>
                </a:solidFill>
                <a:latin typeface="Arial" charset="0"/>
              </a:defRPr>
            </a:lvl7pPr>
            <a:lvl8pPr marL="3429000" indent="-228600" defTabSz="809625" eaLnBrk="0" fontAlgn="base" hangingPunct="0">
              <a:spcBef>
                <a:spcPct val="0"/>
              </a:spcBef>
              <a:spcAft>
                <a:spcPct val="0"/>
              </a:spcAft>
              <a:defRPr>
                <a:solidFill>
                  <a:schemeClr val="tx1"/>
                </a:solidFill>
                <a:latin typeface="Arial" charset="0"/>
              </a:defRPr>
            </a:lvl8pPr>
            <a:lvl9pPr marL="3886200" indent="-228600" defTabSz="809625" eaLnBrk="0" fontAlgn="base" hangingPunct="0">
              <a:spcBef>
                <a:spcPct val="0"/>
              </a:spcBef>
              <a:spcAft>
                <a:spcPct val="0"/>
              </a:spcAft>
              <a:defRPr>
                <a:solidFill>
                  <a:schemeClr val="tx1"/>
                </a:solidFill>
                <a:latin typeface="Arial" charset="0"/>
              </a:defRPr>
            </a:lvl9pPr>
          </a:lstStyle>
          <a:p>
            <a:pPr eaLnBrk="1" hangingPunct="1">
              <a:spcBef>
                <a:spcPct val="20000"/>
              </a:spcBef>
              <a:buClr>
                <a:srgbClr val="330066"/>
              </a:buClr>
              <a:buSzPct val="70000"/>
              <a:buFont typeface="Wingdings" pitchFamily="2" charset="2"/>
              <a:buNone/>
            </a:pPr>
            <a:r>
              <a:rPr lang="en-US" altLang="en-US" sz="240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If the options finish in-the-money they have the same cash flows. So they should have the same value today.</a:t>
            </a:r>
          </a:p>
        </p:txBody>
      </p:sp>
      <p:sp>
        <p:nvSpPr>
          <p:cNvPr id="23" name="Rectangle 22"/>
          <p:cNvSpPr/>
          <p:nvPr/>
        </p:nvSpPr>
        <p:spPr>
          <a:xfrm>
            <a:off x="4352925" y="1814512"/>
            <a:ext cx="4724400" cy="1581568"/>
          </a:xfrm>
          <a:prstGeom prst="rect">
            <a:avLst/>
          </a:prstGeom>
        </p:spPr>
        <p:txBody>
          <a:bodyPr lIns="103231" tIns="51616" rIns="103231" bIns="51616">
            <a:spAutoFit/>
          </a:bodyPr>
          <a:lstStyle/>
          <a:p>
            <a:pPr algn="r">
              <a:defRPr/>
            </a:pPr>
            <a:r>
              <a:rPr lang="en-US" sz="24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The value of a </a:t>
            </a:r>
            <a:r>
              <a:rPr lang="en-US" sz="2400" b="1"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put</a:t>
            </a:r>
            <a:r>
              <a:rPr lang="en-US" sz="24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option on $15,000 with a strike price of €10,000 is also </a:t>
            </a:r>
            <a:r>
              <a:rPr lang="en-US" sz="2400" dirty="0">
                <a:latin typeface="Arial Unicode MS" panose="020B0604020202020204" pitchFamily="34" charset="-128"/>
                <a:ea typeface="Arial Unicode MS" panose="020B0604020202020204" pitchFamily="34" charset="-128"/>
                <a:cs typeface="Arial Unicode MS" panose="020B0604020202020204" pitchFamily="34" charset="-128"/>
              </a:rPr>
              <a:t>$1,540.62 </a:t>
            </a:r>
            <a:endParaRPr lang="en-US" sz="24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endParaRPr>
          </a:p>
          <a:p>
            <a:pPr algn="ctr">
              <a:defRPr/>
            </a:pPr>
            <a:r>
              <a:rPr lang="en-US" sz="24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a:t>
            </a:r>
            <a:endParaRPr lang="en-US" sz="14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34</a:t>
            </a:fld>
            <a:endParaRPr lang="en-US" altLang="en-US" sz="1000" dirty="0">
              <a:cs typeface="Arial" charset="0"/>
            </a:endParaRPr>
          </a:p>
        </p:txBody>
      </p:sp>
      <p:sp>
        <p:nvSpPr>
          <p:cNvPr id="27" name="Rectangle 20"/>
          <p:cNvSpPr>
            <a:spLocks noGrp="1" noChangeArrowheads="1"/>
          </p:cNvSpPr>
          <p:nvPr>
            <p:ph type="ftr" sz="quarter" idx="4294967295"/>
          </p:nvPr>
        </p:nvSpPr>
        <p:spPr bwMode="auto">
          <a:xfrm>
            <a:off x="4656138" y="6553200"/>
            <a:ext cx="4106862"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1000"/>
                                        <p:tgtEl>
                                          <p:spTgt spid="23"/>
                                        </p:tgtEl>
                                      </p:cBhvr>
                                    </p:animEffect>
                                    <p:anim calcmode="lin" valueType="num">
                                      <p:cBhvr>
                                        <p:cTn id="22" dur="1000" fill="hold"/>
                                        <p:tgtEl>
                                          <p:spTgt spid="23"/>
                                        </p:tgtEl>
                                        <p:attrNameLst>
                                          <p:attrName>ppt_x</p:attrName>
                                        </p:attrNameLst>
                                      </p:cBhvr>
                                      <p:tavLst>
                                        <p:tav tm="0">
                                          <p:val>
                                            <p:strVal val="#ppt_x"/>
                                          </p:val>
                                        </p:tav>
                                        <p:tav tm="100000">
                                          <p:val>
                                            <p:strVal val="#ppt_x"/>
                                          </p:val>
                                        </p:tav>
                                      </p:tavLst>
                                    </p:anim>
                                    <p:anim calcmode="lin" valueType="num">
                                      <p:cBhvr>
                                        <p:cTn id="23"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2">
                                            <p:txEl>
                                              <p:pRg st="0" end="0"/>
                                            </p:txEl>
                                          </p:spTgt>
                                        </p:tgtEl>
                                        <p:attrNameLst>
                                          <p:attrName>style.visibility</p:attrName>
                                        </p:attrNameLst>
                                      </p:cBhvr>
                                      <p:to>
                                        <p:strVal val="visible"/>
                                      </p:to>
                                    </p:set>
                                    <p:animEffect transition="in" filter="fade">
                                      <p:cBhvr>
                                        <p:cTn id="35" dur="1000"/>
                                        <p:tgtEl>
                                          <p:spTgt spid="22">
                                            <p:txEl>
                                              <p:pRg st="0" end="0"/>
                                            </p:txEl>
                                          </p:spTgt>
                                        </p:tgtEl>
                                      </p:cBhvr>
                                    </p:animEffect>
                                    <p:anim calcmode="lin" valueType="num">
                                      <p:cBhvr>
                                        <p:cTn id="36" dur="1000" fill="hold"/>
                                        <p:tgtEl>
                                          <p:spTgt spid="22">
                                            <p:txEl>
                                              <p:pRg st="0" end="0"/>
                                            </p:txEl>
                                          </p:spTgt>
                                        </p:tgtEl>
                                        <p:attrNameLst>
                                          <p:attrName>ppt_x</p:attrName>
                                        </p:attrNameLst>
                                      </p:cBhvr>
                                      <p:tavLst>
                                        <p:tav tm="0">
                                          <p:val>
                                            <p:strVal val="#ppt_x"/>
                                          </p:val>
                                        </p:tav>
                                        <p:tav tm="100000">
                                          <p:val>
                                            <p:strVal val="#ppt_x"/>
                                          </p:val>
                                        </p:tav>
                                      </p:tavLst>
                                    </p:anim>
                                    <p:anim calcmode="lin" valueType="num">
                                      <p:cBhvr>
                                        <p:cTn id="37" dur="1000" fill="hold"/>
                                        <p:tgtEl>
                                          <p:spTgt spid="2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2" grpId="0" build="p"/>
      <p:bldP spid="2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r>
              <a:rPr lang="en-US" altLang="en-US" smtClean="0"/>
              <a:t>Test Your Intuition</a:t>
            </a:r>
          </a:p>
        </p:txBody>
      </p:sp>
      <p:sp>
        <p:nvSpPr>
          <p:cNvPr id="39939" name="Rectangle 3"/>
          <p:cNvSpPr>
            <a:spLocks noGrp="1" noChangeArrowheads="1"/>
          </p:cNvSpPr>
          <p:nvPr>
            <p:ph idx="1"/>
          </p:nvPr>
        </p:nvSpPr>
        <p:spPr>
          <a:xfrm>
            <a:off x="228600" y="1793409"/>
            <a:ext cx="8229600" cy="4525963"/>
          </a:xfrm>
        </p:spPr>
        <p:txBody>
          <a:bodyPr/>
          <a:lstStyle/>
          <a:p>
            <a:pPr marL="0" indent="0" eaLnBrk="1" hangingPunct="1">
              <a:buFont typeface="Wingdings" pitchFamily="2" charset="2"/>
              <a:buNone/>
            </a:pPr>
            <a:r>
              <a:rPr lang="en-US" altLang="en-US" sz="2800" dirty="0" smtClean="0"/>
              <a:t>Use risk neutral valuation to find the value of a </a:t>
            </a:r>
            <a:r>
              <a:rPr lang="en-US" altLang="en-US" sz="2800" i="1" dirty="0" smtClean="0"/>
              <a:t>put</a:t>
            </a:r>
            <a:r>
              <a:rPr lang="en-US" altLang="en-US" sz="2800" dirty="0" smtClean="0"/>
              <a:t> option on $15,000 with a strike price of €10,000.</a:t>
            </a:r>
          </a:p>
          <a:p>
            <a:pPr marL="0" indent="0" eaLnBrk="1" hangingPunct="1">
              <a:buFont typeface="Wingdings" pitchFamily="2" charset="2"/>
              <a:buNone/>
            </a:pPr>
            <a:r>
              <a:rPr lang="en-US" altLang="en-US" sz="2800" i="1" dirty="0" smtClean="0"/>
              <a:t>Hint:</a:t>
            </a:r>
            <a:r>
              <a:rPr lang="en-US" altLang="en-US" sz="2800" dirty="0" smtClean="0"/>
              <a:t> Given that we just found the value of a call option on €10,000 with a strike price of $15,000 to be $1,540.62, this should be easy in the sense that we already know the right answer.</a:t>
            </a:r>
          </a:p>
        </p:txBody>
      </p:sp>
      <p:grpSp>
        <p:nvGrpSpPr>
          <p:cNvPr id="39940" name="Group 48"/>
          <p:cNvGrpSpPr>
            <a:grpSpLocks/>
          </p:cNvGrpSpPr>
          <p:nvPr/>
        </p:nvGrpSpPr>
        <p:grpSpPr bwMode="auto">
          <a:xfrm>
            <a:off x="447675" y="5553077"/>
            <a:ext cx="4877153" cy="886558"/>
            <a:chOff x="254" y="2936"/>
            <a:chExt cx="2765" cy="484"/>
          </a:xfrm>
        </p:grpSpPr>
        <p:sp>
          <p:nvSpPr>
            <p:cNvPr id="39949" name="Rectangle 12"/>
            <p:cNvSpPr>
              <a:spLocks noChangeArrowheads="1"/>
            </p:cNvSpPr>
            <p:nvPr/>
          </p:nvSpPr>
          <p:spPr bwMode="auto">
            <a:xfrm>
              <a:off x="1043" y="2936"/>
              <a:ext cx="1081"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$1.50×1.071</a:t>
              </a:r>
            </a:p>
          </p:txBody>
        </p:sp>
        <p:sp>
          <p:nvSpPr>
            <p:cNvPr id="39950" name="Rectangle 13"/>
            <p:cNvSpPr>
              <a:spLocks noChangeArrowheads="1"/>
            </p:cNvSpPr>
            <p:nvPr/>
          </p:nvSpPr>
          <p:spPr bwMode="auto">
            <a:xfrm>
              <a:off x="1043" y="3168"/>
              <a:ext cx="983"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€1.00×1.05</a:t>
              </a:r>
            </a:p>
          </p:txBody>
        </p:sp>
        <p:sp>
          <p:nvSpPr>
            <p:cNvPr id="39951" name="Line 14"/>
            <p:cNvSpPr>
              <a:spLocks noChangeShapeType="1"/>
            </p:cNvSpPr>
            <p:nvPr/>
          </p:nvSpPr>
          <p:spPr bwMode="auto">
            <a:xfrm>
              <a:off x="1075" y="3191"/>
              <a:ext cx="96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9952" name="Rectangle 15"/>
            <p:cNvSpPr>
              <a:spLocks noChangeArrowheads="1"/>
            </p:cNvSpPr>
            <p:nvPr/>
          </p:nvSpPr>
          <p:spPr bwMode="auto">
            <a:xfrm>
              <a:off x="254" y="3073"/>
              <a:ext cx="784"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i="1">
                  <a:latin typeface="Arial Unicode MS" panose="020B0604020202020204" pitchFamily="34" charset="-128"/>
                  <a:ea typeface="Arial Unicode MS" panose="020B0604020202020204" pitchFamily="34" charset="-128"/>
                  <a:cs typeface="Arial Unicode MS" panose="020B0604020202020204" pitchFamily="34" charset="-128"/>
                </a:rPr>
                <a:t>F</a:t>
              </a:r>
              <a:r>
                <a:rPr lang="en-US" altLang="en-US" sz="2400" baseline="-25000">
                  <a:latin typeface="Arial Unicode MS" panose="020B0604020202020204" pitchFamily="34" charset="-128"/>
                  <a:ea typeface="Arial Unicode MS" panose="020B0604020202020204" pitchFamily="34" charset="-128"/>
                  <a:cs typeface="Arial Unicode MS" panose="020B0604020202020204" pitchFamily="34" charset="-128"/>
                </a:rPr>
                <a:t>1</a:t>
              </a: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 =</a:t>
              </a:r>
            </a:p>
          </p:txBody>
        </p:sp>
        <p:sp>
          <p:nvSpPr>
            <p:cNvPr id="39953" name="Rectangle 17"/>
            <p:cNvSpPr>
              <a:spLocks noChangeArrowheads="1"/>
            </p:cNvSpPr>
            <p:nvPr/>
          </p:nvSpPr>
          <p:spPr bwMode="auto">
            <a:xfrm>
              <a:off x="2283" y="2976"/>
              <a:ext cx="73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$1.5300</a:t>
              </a:r>
            </a:p>
          </p:txBody>
        </p:sp>
        <p:sp>
          <p:nvSpPr>
            <p:cNvPr id="39954" name="Rectangle 18"/>
            <p:cNvSpPr>
              <a:spLocks noChangeArrowheads="1"/>
            </p:cNvSpPr>
            <p:nvPr/>
          </p:nvSpPr>
          <p:spPr bwMode="auto">
            <a:xfrm>
              <a:off x="2332" y="3168"/>
              <a:ext cx="542"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€1.00</a:t>
              </a:r>
            </a:p>
          </p:txBody>
        </p:sp>
        <p:sp>
          <p:nvSpPr>
            <p:cNvPr id="39955" name="Line 19"/>
            <p:cNvSpPr>
              <a:spLocks noChangeShapeType="1"/>
            </p:cNvSpPr>
            <p:nvPr/>
          </p:nvSpPr>
          <p:spPr bwMode="auto">
            <a:xfrm flipV="1">
              <a:off x="2335" y="3216"/>
              <a:ext cx="57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9956" name="Rectangle 20"/>
            <p:cNvSpPr>
              <a:spLocks noChangeArrowheads="1"/>
            </p:cNvSpPr>
            <p:nvPr/>
          </p:nvSpPr>
          <p:spPr bwMode="auto">
            <a:xfrm>
              <a:off x="2059" y="3064"/>
              <a:ext cx="20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a:t>
              </a:r>
            </a:p>
          </p:txBody>
        </p:sp>
      </p:grpSp>
      <p:grpSp>
        <p:nvGrpSpPr>
          <p:cNvPr id="39941" name="Group 49"/>
          <p:cNvGrpSpPr>
            <a:grpSpLocks/>
          </p:cNvGrpSpPr>
          <p:nvPr/>
        </p:nvGrpSpPr>
        <p:grpSpPr bwMode="auto">
          <a:xfrm>
            <a:off x="541338" y="4379303"/>
            <a:ext cx="6862736" cy="919529"/>
            <a:chOff x="130" y="2391"/>
            <a:chExt cx="3891" cy="502"/>
          </a:xfrm>
        </p:grpSpPr>
        <p:grpSp>
          <p:nvGrpSpPr>
            <p:cNvPr id="39943" name="Group 10"/>
            <p:cNvGrpSpPr>
              <a:grpSpLocks/>
            </p:cNvGrpSpPr>
            <p:nvPr/>
          </p:nvGrpSpPr>
          <p:grpSpPr bwMode="auto">
            <a:xfrm>
              <a:off x="2549" y="2391"/>
              <a:ext cx="1472" cy="502"/>
              <a:chOff x="264" y="2111"/>
              <a:chExt cx="1472" cy="502"/>
            </a:xfrm>
          </p:grpSpPr>
          <p:sp>
            <p:nvSpPr>
              <p:cNvPr id="39945" name="Rectangle 5"/>
              <p:cNvSpPr>
                <a:spLocks noChangeArrowheads="1"/>
              </p:cNvSpPr>
              <p:nvPr/>
            </p:nvSpPr>
            <p:spPr bwMode="auto">
              <a:xfrm>
                <a:off x="1119" y="2111"/>
                <a:ext cx="595" cy="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dirty="0">
                    <a:latin typeface="Arial Unicode MS" panose="020B0604020202020204" pitchFamily="34" charset="-128"/>
                    <a:ea typeface="Arial Unicode MS" panose="020B0604020202020204" pitchFamily="34" charset="-128"/>
                    <a:cs typeface="Arial Unicode MS" panose="020B0604020202020204" pitchFamily="34" charset="-128"/>
                  </a:rPr>
                  <a:t>$1.50</a:t>
                </a:r>
              </a:p>
            </p:txBody>
          </p:sp>
          <p:sp>
            <p:nvSpPr>
              <p:cNvPr id="39946" name="Rectangle 6"/>
              <p:cNvSpPr>
                <a:spLocks noChangeArrowheads="1"/>
              </p:cNvSpPr>
              <p:nvPr/>
            </p:nvSpPr>
            <p:spPr bwMode="auto">
              <a:xfrm>
                <a:off x="1141" y="2336"/>
                <a:ext cx="595" cy="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dirty="0">
                    <a:latin typeface="Arial Unicode MS" panose="020B0604020202020204" pitchFamily="34" charset="-128"/>
                    <a:ea typeface="Arial Unicode MS" panose="020B0604020202020204" pitchFamily="34" charset="-128"/>
                    <a:cs typeface="Arial Unicode MS" panose="020B0604020202020204" pitchFamily="34" charset="-128"/>
                  </a:rPr>
                  <a:t>€1.00</a:t>
                </a:r>
              </a:p>
            </p:txBody>
          </p:sp>
          <p:sp>
            <p:nvSpPr>
              <p:cNvPr id="39947" name="Line 7"/>
              <p:cNvSpPr>
                <a:spLocks noChangeShapeType="1"/>
              </p:cNvSpPr>
              <p:nvPr/>
            </p:nvSpPr>
            <p:spPr bwMode="auto">
              <a:xfrm>
                <a:off x="1210" y="2360"/>
                <a:ext cx="43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9948" name="Rectangle 9"/>
              <p:cNvSpPr>
                <a:spLocks noChangeArrowheads="1"/>
              </p:cNvSpPr>
              <p:nvPr/>
            </p:nvSpPr>
            <p:spPr bwMode="auto">
              <a:xfrm>
                <a:off x="264" y="2208"/>
                <a:ext cx="935" cy="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i="1" dirty="0" smtClean="0">
                    <a:latin typeface="Arial Unicode MS" panose="020B0604020202020204" pitchFamily="34" charset="-128"/>
                    <a:ea typeface="Arial Unicode MS" panose="020B0604020202020204" pitchFamily="34" charset="-128"/>
                    <a:cs typeface="Arial Unicode MS" panose="020B0604020202020204" pitchFamily="34" charset="-128"/>
                  </a:rPr>
                  <a:t> S</a:t>
                </a:r>
                <a:r>
                  <a:rPr lang="en-US" altLang="en-US" sz="2700" baseline="-25000" dirty="0" smtClean="0">
                    <a:latin typeface="Arial Unicode MS" panose="020B0604020202020204" pitchFamily="34" charset="-128"/>
                    <a:ea typeface="Arial Unicode MS" panose="020B0604020202020204" pitchFamily="34" charset="-128"/>
                    <a:cs typeface="Arial Unicode MS" panose="020B0604020202020204" pitchFamily="34" charset="-128"/>
                  </a:rPr>
                  <a:t>0</a:t>
                </a:r>
                <a:r>
                  <a:rPr lang="en-US" altLang="en-US" sz="2700" dirty="0">
                    <a:latin typeface="Arial Unicode MS" panose="020B0604020202020204" pitchFamily="34" charset="-128"/>
                    <a:ea typeface="Arial Unicode MS" panose="020B0604020202020204" pitchFamily="34" charset="-128"/>
                    <a:cs typeface="Arial Unicode MS" panose="020B0604020202020204" pitchFamily="34" charset="-128"/>
                  </a:rPr>
                  <a:t>($/€) =</a:t>
                </a:r>
              </a:p>
            </p:txBody>
          </p:sp>
        </p:grpSp>
        <p:sp>
          <p:nvSpPr>
            <p:cNvPr id="39944" name="Rectangle 23"/>
            <p:cNvSpPr>
              <a:spLocks noChangeArrowheads="1"/>
            </p:cNvSpPr>
            <p:nvPr/>
          </p:nvSpPr>
          <p:spPr bwMode="auto">
            <a:xfrm>
              <a:off x="130" y="2488"/>
              <a:ext cx="2566" cy="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500">
                  <a:latin typeface="Arial Unicode MS" panose="020B0604020202020204" pitchFamily="34" charset="-128"/>
                  <a:ea typeface="Arial Unicode MS" panose="020B0604020202020204" pitchFamily="34" charset="-128"/>
                  <a:cs typeface="Arial Unicode MS" panose="020B0604020202020204" pitchFamily="34" charset="-128"/>
                </a:rPr>
                <a:t>As before</a:t>
              </a:r>
              <a:r>
                <a:rPr lang="en-US" altLang="en-US" sz="2700">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700" i="1">
                  <a:latin typeface="Arial Unicode MS" panose="020B0604020202020204" pitchFamily="34" charset="-128"/>
                  <a:ea typeface="Arial Unicode MS" panose="020B0604020202020204" pitchFamily="34" charset="-128"/>
                  <a:cs typeface="Arial Unicode MS" panose="020B0604020202020204" pitchFamily="34" charset="-128"/>
                </a:rPr>
                <a:t>i</a:t>
              </a:r>
              <a:r>
                <a:rPr lang="en-US" altLang="en-US" sz="2700" baseline="-2500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700">
                  <a:latin typeface="Arial Unicode MS" panose="020B0604020202020204" pitchFamily="34" charset="-128"/>
                  <a:ea typeface="Arial Unicode MS" panose="020B0604020202020204" pitchFamily="34" charset="-128"/>
                  <a:cs typeface="Arial Unicode MS" panose="020B0604020202020204" pitchFamily="34" charset="-128"/>
                </a:rPr>
                <a:t> = 7.1%, </a:t>
              </a:r>
              <a:r>
                <a:rPr lang="en-US" altLang="en-US" sz="2700" i="1">
                  <a:latin typeface="Arial Unicode MS" panose="020B0604020202020204" pitchFamily="34" charset="-128"/>
                  <a:ea typeface="Arial Unicode MS" panose="020B0604020202020204" pitchFamily="34" charset="-128"/>
                  <a:cs typeface="Arial Unicode MS" panose="020B0604020202020204" pitchFamily="34" charset="-128"/>
                </a:rPr>
                <a:t>i</a:t>
              </a:r>
              <a:r>
                <a:rPr lang="en-US" altLang="en-US" sz="2700" baseline="-2500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700">
                  <a:latin typeface="Arial Unicode MS" panose="020B0604020202020204" pitchFamily="34" charset="-128"/>
                  <a:ea typeface="Arial Unicode MS" panose="020B0604020202020204" pitchFamily="34" charset="-128"/>
                  <a:cs typeface="Arial Unicode MS" panose="020B0604020202020204" pitchFamily="34" charset="-128"/>
                </a:rPr>
                <a:t> = 5%,</a:t>
              </a:r>
            </a:p>
          </p:txBody>
        </p:sp>
      </p:grpSp>
      <p:sp>
        <p:nvSpPr>
          <p:cNvPr id="21"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35</a:t>
            </a:fld>
            <a:endParaRPr lang="en-US" altLang="en-US" sz="1000" dirty="0">
              <a:cs typeface="Arial" charset="0"/>
            </a:endParaRPr>
          </a:p>
        </p:txBody>
      </p:sp>
      <p:sp>
        <p:nvSpPr>
          <p:cNvPr id="22" name="Rectangle 20"/>
          <p:cNvSpPr>
            <a:spLocks noGrp="1" noChangeArrowheads="1"/>
          </p:cNvSpPr>
          <p:nvPr>
            <p:ph type="ftr" sz="quarter" idx="4294967295"/>
          </p:nvPr>
        </p:nvSpPr>
        <p:spPr bwMode="auto">
          <a:xfrm>
            <a:off x="4572000" y="6553200"/>
            <a:ext cx="41910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r>
              <a:rPr lang="en-US" altLang="en-US" smtClean="0"/>
              <a:t>Test Your Intuition (continued)</a:t>
            </a:r>
          </a:p>
        </p:txBody>
      </p:sp>
      <p:grpSp>
        <p:nvGrpSpPr>
          <p:cNvPr id="40963" name="Group 53"/>
          <p:cNvGrpSpPr>
            <a:grpSpLocks/>
          </p:cNvGrpSpPr>
          <p:nvPr/>
        </p:nvGrpSpPr>
        <p:grpSpPr bwMode="auto">
          <a:xfrm>
            <a:off x="196093" y="1946325"/>
            <a:ext cx="4682207" cy="721784"/>
            <a:chOff x="151" y="959"/>
            <a:chExt cx="2654" cy="520"/>
          </a:xfrm>
        </p:grpSpPr>
        <p:sp>
          <p:nvSpPr>
            <p:cNvPr id="41000" name="Rectangle 9"/>
            <p:cNvSpPr>
              <a:spLocks noChangeArrowheads="1"/>
            </p:cNvSpPr>
            <p:nvPr/>
          </p:nvSpPr>
          <p:spPr bwMode="auto">
            <a:xfrm>
              <a:off x="935" y="959"/>
              <a:ext cx="91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$1.50×1.071</a:t>
              </a:r>
            </a:p>
          </p:txBody>
        </p:sp>
        <p:sp>
          <p:nvSpPr>
            <p:cNvPr id="41001" name="Rectangle 10"/>
            <p:cNvSpPr>
              <a:spLocks noChangeArrowheads="1"/>
            </p:cNvSpPr>
            <p:nvPr/>
          </p:nvSpPr>
          <p:spPr bwMode="auto">
            <a:xfrm>
              <a:off x="935" y="1191"/>
              <a:ext cx="83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€1.00×1.05</a:t>
              </a:r>
            </a:p>
          </p:txBody>
        </p:sp>
        <p:sp>
          <p:nvSpPr>
            <p:cNvPr id="41002" name="Line 11"/>
            <p:cNvSpPr>
              <a:spLocks noChangeShapeType="1"/>
            </p:cNvSpPr>
            <p:nvPr/>
          </p:nvSpPr>
          <p:spPr bwMode="auto">
            <a:xfrm>
              <a:off x="967" y="1240"/>
              <a:ext cx="96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41003" name="Rectangle 12"/>
            <p:cNvSpPr>
              <a:spLocks noChangeArrowheads="1"/>
            </p:cNvSpPr>
            <p:nvPr/>
          </p:nvSpPr>
          <p:spPr bwMode="auto">
            <a:xfrm>
              <a:off x="151" y="1096"/>
              <a:ext cx="67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F</a:t>
              </a:r>
              <a:r>
                <a:rPr lang="en-US" altLang="en-US" sz="2000" baseline="-25000">
                  <a:latin typeface="Arial Unicode MS" panose="020B0604020202020204" pitchFamily="34" charset="-128"/>
                  <a:ea typeface="Arial Unicode MS" panose="020B0604020202020204" pitchFamily="34" charset="-128"/>
                  <a:cs typeface="Arial Unicode MS" panose="020B0604020202020204" pitchFamily="34" charset="-128"/>
                </a:rPr>
                <a:t>1</a:t>
              </a: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 =</a:t>
              </a:r>
            </a:p>
          </p:txBody>
        </p:sp>
        <p:sp>
          <p:nvSpPr>
            <p:cNvPr id="41004" name="Rectangle 13"/>
            <p:cNvSpPr>
              <a:spLocks noChangeArrowheads="1"/>
            </p:cNvSpPr>
            <p:nvPr/>
          </p:nvSpPr>
          <p:spPr bwMode="auto">
            <a:xfrm>
              <a:off x="2175" y="999"/>
              <a:ext cx="63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$1.5300</a:t>
              </a:r>
            </a:p>
          </p:txBody>
        </p:sp>
        <p:sp>
          <p:nvSpPr>
            <p:cNvPr id="41005" name="Rectangle 14"/>
            <p:cNvSpPr>
              <a:spLocks noChangeArrowheads="1"/>
            </p:cNvSpPr>
            <p:nvPr/>
          </p:nvSpPr>
          <p:spPr bwMode="auto">
            <a:xfrm>
              <a:off x="2224" y="1191"/>
              <a:ext cx="46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€1.00</a:t>
              </a:r>
            </a:p>
          </p:txBody>
        </p:sp>
        <p:sp>
          <p:nvSpPr>
            <p:cNvPr id="41006" name="Line 15"/>
            <p:cNvSpPr>
              <a:spLocks noChangeShapeType="1"/>
            </p:cNvSpPr>
            <p:nvPr/>
          </p:nvSpPr>
          <p:spPr bwMode="auto">
            <a:xfrm flipV="1">
              <a:off x="2227" y="1239"/>
              <a:ext cx="57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41007" name="Rectangle 16"/>
            <p:cNvSpPr>
              <a:spLocks noChangeArrowheads="1"/>
            </p:cNvSpPr>
            <p:nvPr/>
          </p:nvSpPr>
          <p:spPr bwMode="auto">
            <a:xfrm>
              <a:off x="1951" y="1087"/>
              <a:ext cx="189"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a:t>
              </a:r>
            </a:p>
          </p:txBody>
        </p:sp>
      </p:grpSp>
      <p:grpSp>
        <p:nvGrpSpPr>
          <p:cNvPr id="3" name="Group 63"/>
          <p:cNvGrpSpPr>
            <a:grpSpLocks/>
          </p:cNvGrpSpPr>
          <p:nvPr/>
        </p:nvGrpSpPr>
        <p:grpSpPr bwMode="auto">
          <a:xfrm>
            <a:off x="-208621" y="2699842"/>
            <a:ext cx="9126361" cy="2322200"/>
            <a:chOff x="-178" y="1440"/>
            <a:chExt cx="5174" cy="1673"/>
          </a:xfrm>
        </p:grpSpPr>
        <p:sp>
          <p:nvSpPr>
            <p:cNvPr id="40981" name="Rectangle 18"/>
            <p:cNvSpPr>
              <a:spLocks noChangeArrowheads="1"/>
            </p:cNvSpPr>
            <p:nvPr/>
          </p:nvSpPr>
          <p:spPr bwMode="auto">
            <a:xfrm>
              <a:off x="-178" y="2006"/>
              <a:ext cx="1474" cy="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€10,000 = $15,000</a:t>
              </a:r>
            </a:p>
          </p:txBody>
        </p:sp>
        <p:grpSp>
          <p:nvGrpSpPr>
            <p:cNvPr id="40982" name="Group 19"/>
            <p:cNvGrpSpPr>
              <a:grpSpLocks/>
            </p:cNvGrpSpPr>
            <p:nvPr/>
          </p:nvGrpSpPr>
          <p:grpSpPr bwMode="auto">
            <a:xfrm>
              <a:off x="2424" y="2352"/>
              <a:ext cx="1368" cy="496"/>
              <a:chOff x="1968" y="2448"/>
              <a:chExt cx="1368" cy="496"/>
            </a:xfrm>
          </p:grpSpPr>
          <p:sp>
            <p:nvSpPr>
              <p:cNvPr id="40995" name="Rectangle 20"/>
              <p:cNvSpPr>
                <a:spLocks noChangeArrowheads="1"/>
              </p:cNvSpPr>
              <p:nvPr/>
            </p:nvSpPr>
            <p:spPr bwMode="auto">
              <a:xfrm>
                <a:off x="1968" y="2448"/>
                <a:ext cx="576" cy="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€1.00</a:t>
                </a:r>
              </a:p>
            </p:txBody>
          </p:sp>
          <p:sp>
            <p:nvSpPr>
              <p:cNvPr id="40996" name="Rectangle 21"/>
              <p:cNvSpPr>
                <a:spLocks noChangeArrowheads="1"/>
              </p:cNvSpPr>
              <p:nvPr/>
            </p:nvSpPr>
            <p:spPr bwMode="auto">
              <a:xfrm>
                <a:off x="1968" y="2678"/>
                <a:ext cx="576" cy="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$1.80</a:t>
                </a:r>
              </a:p>
            </p:txBody>
          </p:sp>
          <p:sp>
            <p:nvSpPr>
              <p:cNvPr id="40997" name="Line 22"/>
              <p:cNvSpPr>
                <a:spLocks noChangeShapeType="1"/>
              </p:cNvSpPr>
              <p:nvPr/>
            </p:nvSpPr>
            <p:spPr bwMode="auto">
              <a:xfrm>
                <a:off x="2016" y="2688"/>
                <a:ext cx="43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40998" name="Rectangle 23"/>
              <p:cNvSpPr>
                <a:spLocks noChangeArrowheads="1"/>
              </p:cNvSpPr>
              <p:nvPr/>
            </p:nvSpPr>
            <p:spPr bwMode="auto">
              <a:xfrm>
                <a:off x="2520" y="2544"/>
                <a:ext cx="816" cy="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$15,000</a:t>
                </a:r>
              </a:p>
            </p:txBody>
          </p:sp>
          <p:sp>
            <p:nvSpPr>
              <p:cNvPr id="40999" name="Rectangle 24"/>
              <p:cNvSpPr>
                <a:spLocks noChangeArrowheads="1"/>
              </p:cNvSpPr>
              <p:nvPr/>
            </p:nvSpPr>
            <p:spPr bwMode="auto">
              <a:xfrm>
                <a:off x="2424" y="2544"/>
                <a:ext cx="216" cy="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a:t>
                </a:r>
              </a:p>
            </p:txBody>
          </p:sp>
        </p:grpSp>
        <p:sp>
          <p:nvSpPr>
            <p:cNvPr id="40983" name="Rectangle 25"/>
            <p:cNvSpPr>
              <a:spLocks noChangeArrowheads="1"/>
            </p:cNvSpPr>
            <p:nvPr/>
          </p:nvSpPr>
          <p:spPr bwMode="auto">
            <a:xfrm>
              <a:off x="1594" y="2467"/>
              <a:ext cx="935" cy="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€8,333.33 =</a:t>
              </a:r>
            </a:p>
          </p:txBody>
        </p:sp>
        <p:grpSp>
          <p:nvGrpSpPr>
            <p:cNvPr id="40984" name="Group 26"/>
            <p:cNvGrpSpPr>
              <a:grpSpLocks/>
            </p:cNvGrpSpPr>
            <p:nvPr/>
          </p:nvGrpSpPr>
          <p:grpSpPr bwMode="auto">
            <a:xfrm>
              <a:off x="2492" y="1440"/>
              <a:ext cx="1344" cy="496"/>
              <a:chOff x="1968" y="1488"/>
              <a:chExt cx="1344" cy="496"/>
            </a:xfrm>
          </p:grpSpPr>
          <p:sp>
            <p:nvSpPr>
              <p:cNvPr id="40990" name="Rectangle 27"/>
              <p:cNvSpPr>
                <a:spLocks noChangeArrowheads="1"/>
              </p:cNvSpPr>
              <p:nvPr/>
            </p:nvSpPr>
            <p:spPr bwMode="auto">
              <a:xfrm>
                <a:off x="1968" y="1488"/>
                <a:ext cx="576" cy="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€1.00</a:t>
                </a:r>
              </a:p>
            </p:txBody>
          </p:sp>
          <p:sp>
            <p:nvSpPr>
              <p:cNvPr id="40991" name="Rectangle 28"/>
              <p:cNvSpPr>
                <a:spLocks noChangeArrowheads="1"/>
              </p:cNvSpPr>
              <p:nvPr/>
            </p:nvSpPr>
            <p:spPr bwMode="auto">
              <a:xfrm>
                <a:off x="1968" y="1718"/>
                <a:ext cx="576" cy="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$1.20</a:t>
                </a:r>
              </a:p>
            </p:txBody>
          </p:sp>
          <p:sp>
            <p:nvSpPr>
              <p:cNvPr id="40992" name="Line 29"/>
              <p:cNvSpPr>
                <a:spLocks noChangeShapeType="1"/>
              </p:cNvSpPr>
              <p:nvPr/>
            </p:nvSpPr>
            <p:spPr bwMode="auto">
              <a:xfrm>
                <a:off x="2016" y="1728"/>
                <a:ext cx="43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40993" name="Rectangle 30"/>
              <p:cNvSpPr>
                <a:spLocks noChangeArrowheads="1"/>
              </p:cNvSpPr>
              <p:nvPr/>
            </p:nvSpPr>
            <p:spPr bwMode="auto">
              <a:xfrm>
                <a:off x="2544" y="1584"/>
                <a:ext cx="768" cy="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$15,000</a:t>
                </a:r>
              </a:p>
            </p:txBody>
          </p:sp>
          <p:sp>
            <p:nvSpPr>
              <p:cNvPr id="40994" name="Rectangle 31"/>
              <p:cNvSpPr>
                <a:spLocks noChangeArrowheads="1"/>
              </p:cNvSpPr>
              <p:nvPr/>
            </p:nvSpPr>
            <p:spPr bwMode="auto">
              <a:xfrm>
                <a:off x="2424" y="1584"/>
                <a:ext cx="216" cy="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a:t>
                </a:r>
              </a:p>
            </p:txBody>
          </p:sp>
        </p:grpSp>
        <p:sp>
          <p:nvSpPr>
            <p:cNvPr id="40985" name="Rectangle 32"/>
            <p:cNvSpPr>
              <a:spLocks noChangeArrowheads="1"/>
            </p:cNvSpPr>
            <p:nvPr/>
          </p:nvSpPr>
          <p:spPr bwMode="auto">
            <a:xfrm>
              <a:off x="1636" y="1555"/>
              <a:ext cx="994" cy="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€12,500 =</a:t>
              </a:r>
            </a:p>
          </p:txBody>
        </p:sp>
        <p:cxnSp>
          <p:nvCxnSpPr>
            <p:cNvPr id="40986" name="AutoShape 33"/>
            <p:cNvCxnSpPr>
              <a:cxnSpLocks noChangeShapeType="1"/>
              <a:stCxn id="40981" idx="3"/>
            </p:cNvCxnSpPr>
            <p:nvPr/>
          </p:nvCxnSpPr>
          <p:spPr bwMode="auto">
            <a:xfrm flipV="1">
              <a:off x="1296" y="1754"/>
              <a:ext cx="298" cy="385"/>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40987" name="AutoShape 34"/>
            <p:cNvCxnSpPr>
              <a:cxnSpLocks noChangeShapeType="1"/>
              <a:stCxn id="40981" idx="3"/>
              <a:endCxn id="40983" idx="1"/>
            </p:cNvCxnSpPr>
            <p:nvPr/>
          </p:nvCxnSpPr>
          <p:spPr bwMode="auto">
            <a:xfrm>
              <a:off x="1296" y="2139"/>
              <a:ext cx="298" cy="461"/>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76826" name="Rectangle 40"/>
            <p:cNvSpPr>
              <a:spLocks noChangeArrowheads="1"/>
            </p:cNvSpPr>
            <p:nvPr/>
          </p:nvSpPr>
          <p:spPr bwMode="auto">
            <a:xfrm>
              <a:off x="3624" y="1536"/>
              <a:ext cx="1372" cy="466"/>
            </a:xfrm>
            <a:prstGeom prst="rect">
              <a:avLst/>
            </a:prstGeom>
            <a:noFill/>
            <a:ln w="9525">
              <a:noFill/>
              <a:miter lim="800000"/>
              <a:headEnd/>
              <a:tailEnd/>
            </a:ln>
          </p:spPr>
          <p:txBody>
            <a:bodyPr wrap="none">
              <a:spAutoFit/>
            </a:bodyPr>
            <a:lstStyle/>
            <a:p>
              <a:pPr>
                <a:defRPr/>
              </a:pPr>
              <a:r>
                <a:rPr lang="en-US" dirty="0">
                  <a:latin typeface="Arial Unicode MS" panose="020B0604020202020204" pitchFamily="34" charset="-128"/>
                  <a:ea typeface="Arial Unicode MS" panose="020B0604020202020204" pitchFamily="34" charset="-128"/>
                  <a:cs typeface="Arial Unicode MS" panose="020B0604020202020204" pitchFamily="34" charset="-128"/>
                </a:rPr>
                <a:t>←€ value of $15,000</a:t>
              </a:r>
            </a:p>
            <a:p>
              <a:pPr indent="346075">
                <a:defRPr/>
              </a:pPr>
              <a:r>
                <a:rPr lang="en-US" dirty="0">
                  <a:latin typeface="Arial Unicode MS" panose="020B0604020202020204" pitchFamily="34" charset="-128"/>
                  <a:ea typeface="Arial Unicode MS" panose="020B0604020202020204" pitchFamily="34" charset="-128"/>
                  <a:cs typeface="Arial Unicode MS" panose="020B0604020202020204" pitchFamily="34" charset="-128"/>
                </a:rPr>
                <a:t>when S</a:t>
              </a:r>
              <a:r>
                <a:rPr lang="en-US" baseline="-25000" dirty="0">
                  <a:latin typeface="Arial Unicode MS" panose="020B0604020202020204" pitchFamily="34" charset="-128"/>
                  <a:ea typeface="Arial Unicode MS" panose="020B0604020202020204" pitchFamily="34" charset="-128"/>
                  <a:cs typeface="Arial Unicode MS" panose="020B0604020202020204" pitchFamily="34" charset="-128"/>
                </a:rPr>
                <a:t>1</a:t>
              </a:r>
              <a:r>
                <a:rPr lang="en-US" dirty="0">
                  <a:latin typeface="Arial Unicode MS" panose="020B0604020202020204" pitchFamily="34" charset="-128"/>
                  <a:ea typeface="Arial Unicode MS" panose="020B0604020202020204" pitchFamily="34" charset="-128"/>
                  <a:cs typeface="Arial Unicode MS" panose="020B0604020202020204" pitchFamily="34" charset="-128"/>
                </a:rPr>
                <a:t> = $1.20/€</a:t>
              </a:r>
            </a:p>
          </p:txBody>
        </p:sp>
        <p:sp>
          <p:nvSpPr>
            <p:cNvPr id="76827" name="Rectangle 41"/>
            <p:cNvSpPr>
              <a:spLocks noChangeArrowheads="1"/>
            </p:cNvSpPr>
            <p:nvPr/>
          </p:nvSpPr>
          <p:spPr bwMode="auto">
            <a:xfrm>
              <a:off x="3581" y="2448"/>
              <a:ext cx="1400" cy="665"/>
            </a:xfrm>
            <a:prstGeom prst="rect">
              <a:avLst/>
            </a:prstGeom>
            <a:noFill/>
            <a:ln w="9525">
              <a:noFill/>
              <a:miter lim="800000"/>
              <a:headEnd/>
              <a:tailEnd/>
            </a:ln>
          </p:spPr>
          <p:txBody>
            <a:bodyPr wrap="none">
              <a:spAutoFit/>
            </a:bodyPr>
            <a:lstStyle/>
            <a:p>
              <a:pPr>
                <a:defRPr/>
              </a:pPr>
              <a:r>
                <a:rPr lang="en-US" dirty="0">
                  <a:latin typeface="Arial Unicode MS" panose="020B0604020202020204" pitchFamily="34" charset="-128"/>
                  <a:ea typeface="Arial Unicode MS" panose="020B0604020202020204" pitchFamily="34" charset="-128"/>
                  <a:cs typeface="Arial Unicode MS" panose="020B0604020202020204" pitchFamily="34" charset="-128"/>
                </a:rPr>
                <a:t>←€ value of $15,000</a:t>
              </a:r>
            </a:p>
            <a:p>
              <a:pPr indent="393700">
                <a:defRPr/>
              </a:pPr>
              <a:r>
                <a:rPr lang="en-US" dirty="0">
                  <a:latin typeface="Arial Unicode MS" panose="020B0604020202020204" pitchFamily="34" charset="-128"/>
                  <a:ea typeface="Arial Unicode MS" panose="020B0604020202020204" pitchFamily="34" charset="-128"/>
                  <a:cs typeface="Arial Unicode MS" panose="020B0604020202020204" pitchFamily="34" charset="-128"/>
                </a:rPr>
                <a:t>when S</a:t>
              </a:r>
              <a:r>
                <a:rPr lang="en-US" baseline="-25000" dirty="0">
                  <a:latin typeface="Arial Unicode MS" panose="020B0604020202020204" pitchFamily="34" charset="-128"/>
                  <a:ea typeface="Arial Unicode MS" panose="020B0604020202020204" pitchFamily="34" charset="-128"/>
                  <a:cs typeface="Arial Unicode MS" panose="020B0604020202020204" pitchFamily="34" charset="-128"/>
                </a:rPr>
                <a:t>1</a:t>
              </a:r>
              <a:r>
                <a:rPr lang="en-US" dirty="0">
                  <a:latin typeface="Arial Unicode MS" panose="020B0604020202020204" pitchFamily="34" charset="-128"/>
                  <a:ea typeface="Arial Unicode MS" panose="020B0604020202020204" pitchFamily="34" charset="-128"/>
                  <a:cs typeface="Arial Unicode MS" panose="020B0604020202020204" pitchFamily="34" charset="-128"/>
                </a:rPr>
                <a:t> = $1.80/€</a:t>
              </a:r>
            </a:p>
            <a:p>
              <a:pPr>
                <a:defRPr/>
              </a:pP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399405" name="Rectangle 45"/>
          <p:cNvSpPr>
            <a:spLocks noChangeArrowheads="1"/>
          </p:cNvSpPr>
          <p:nvPr/>
        </p:nvSpPr>
        <p:spPr bwMode="auto">
          <a:xfrm>
            <a:off x="1620179" y="5169067"/>
            <a:ext cx="5512826" cy="41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€ 9,803.92 = </a:t>
            </a:r>
            <a:r>
              <a:rPr lang="en-US" altLang="en-US" sz="2000" i="1" dirty="0">
                <a:latin typeface="Arial Unicode MS" panose="020B0604020202020204" pitchFamily="34" charset="-128"/>
                <a:ea typeface="Arial Unicode MS" panose="020B0604020202020204" pitchFamily="34" charset="-128"/>
                <a:cs typeface="Arial Unicode MS" panose="020B0604020202020204" pitchFamily="34" charset="-128"/>
              </a:rPr>
              <a:t>q ×</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 €12,500 + (1 – </a:t>
            </a:r>
            <a:r>
              <a:rPr lang="en-US" altLang="en-US" sz="2000" i="1" dirty="0">
                <a:latin typeface="Arial Unicode MS" panose="020B0604020202020204" pitchFamily="34" charset="-128"/>
                <a:ea typeface="Arial Unicode MS" panose="020B0604020202020204" pitchFamily="34" charset="-128"/>
                <a:cs typeface="Arial Unicode MS" panose="020B0604020202020204" pitchFamily="34" charset="-128"/>
              </a:rPr>
              <a:t>q</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 × €</a:t>
            </a:r>
            <a:r>
              <a:rPr lang="en-US" altLang="en-US" sz="2000" dirty="0" smtClean="0">
                <a:latin typeface="Arial Unicode MS" panose="020B0604020202020204" pitchFamily="34" charset="-128"/>
                <a:ea typeface="Arial Unicode MS" panose="020B0604020202020204" pitchFamily="34" charset="-128"/>
                <a:cs typeface="Arial Unicode MS" panose="020B0604020202020204" pitchFamily="34" charset="-128"/>
              </a:rPr>
              <a:t>8,333.33</a:t>
            </a:r>
            <a:endPar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nvGrpSpPr>
          <p:cNvPr id="6" name="Group 62"/>
          <p:cNvGrpSpPr>
            <a:grpSpLocks/>
          </p:cNvGrpSpPr>
          <p:nvPr/>
        </p:nvGrpSpPr>
        <p:grpSpPr bwMode="auto">
          <a:xfrm>
            <a:off x="285092" y="4540552"/>
            <a:ext cx="3606316" cy="632048"/>
            <a:chOff x="1574" y="1911"/>
            <a:chExt cx="2045" cy="455"/>
          </a:xfrm>
        </p:grpSpPr>
        <p:sp>
          <p:nvSpPr>
            <p:cNvPr id="40976" name="Rectangle 47"/>
            <p:cNvSpPr>
              <a:spLocks noChangeArrowheads="1"/>
            </p:cNvSpPr>
            <p:nvPr/>
          </p:nvSpPr>
          <p:spPr bwMode="auto">
            <a:xfrm>
              <a:off x="1574" y="2004"/>
              <a:ext cx="690" cy="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$15,000 ×</a:t>
              </a:r>
            </a:p>
          </p:txBody>
        </p:sp>
        <p:sp>
          <p:nvSpPr>
            <p:cNvPr id="40977" name="Rectangle 48"/>
            <p:cNvSpPr>
              <a:spLocks noChangeArrowheads="1"/>
            </p:cNvSpPr>
            <p:nvPr/>
          </p:nvSpPr>
          <p:spPr bwMode="auto">
            <a:xfrm>
              <a:off x="2244" y="2100"/>
              <a:ext cx="577" cy="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$1.5300</a:t>
              </a:r>
            </a:p>
          </p:txBody>
        </p:sp>
        <p:sp>
          <p:nvSpPr>
            <p:cNvPr id="40978" name="Rectangle 49"/>
            <p:cNvSpPr>
              <a:spLocks noChangeArrowheads="1"/>
            </p:cNvSpPr>
            <p:nvPr/>
          </p:nvSpPr>
          <p:spPr bwMode="auto">
            <a:xfrm>
              <a:off x="2324" y="1911"/>
              <a:ext cx="432" cy="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€1.00</a:t>
              </a:r>
            </a:p>
          </p:txBody>
        </p:sp>
        <p:sp>
          <p:nvSpPr>
            <p:cNvPr id="40979" name="Line 50"/>
            <p:cNvSpPr>
              <a:spLocks noChangeShapeType="1"/>
            </p:cNvSpPr>
            <p:nvPr/>
          </p:nvSpPr>
          <p:spPr bwMode="auto">
            <a:xfrm flipV="1">
              <a:off x="2328" y="2120"/>
              <a:ext cx="46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40980" name="Rectangle 51"/>
            <p:cNvSpPr>
              <a:spLocks noChangeArrowheads="1"/>
            </p:cNvSpPr>
            <p:nvPr/>
          </p:nvSpPr>
          <p:spPr bwMode="auto">
            <a:xfrm>
              <a:off x="2820" y="2016"/>
              <a:ext cx="799" cy="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 €9,803.92</a:t>
              </a:r>
            </a:p>
          </p:txBody>
        </p:sp>
      </p:grpSp>
      <p:sp>
        <p:nvSpPr>
          <p:cNvPr id="399415" name="Rectangle 55"/>
          <p:cNvSpPr>
            <a:spLocks noChangeArrowheads="1"/>
          </p:cNvSpPr>
          <p:nvPr/>
        </p:nvSpPr>
        <p:spPr bwMode="auto">
          <a:xfrm>
            <a:off x="4744378" y="5810919"/>
            <a:ext cx="1155864" cy="473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400" i="1">
                <a:latin typeface="Arial Unicode MS" panose="020B0604020202020204" pitchFamily="34" charset="-128"/>
                <a:ea typeface="Arial Unicode MS" panose="020B0604020202020204" pitchFamily="34" charset="-128"/>
                <a:cs typeface="Arial Unicode MS" panose="020B0604020202020204" pitchFamily="34" charset="-128"/>
              </a:rPr>
              <a:t>q =</a:t>
            </a: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400" baseline="30000">
                <a:latin typeface="Arial Unicode MS" panose="020B0604020202020204" pitchFamily="34" charset="-128"/>
                <a:ea typeface="Arial Unicode MS" panose="020B0604020202020204" pitchFamily="34" charset="-128"/>
                <a:cs typeface="Arial Unicode MS" panose="020B0604020202020204" pitchFamily="34" charset="-128"/>
              </a:rPr>
              <a:t>6</a:t>
            </a: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400" baseline="-25000">
                <a:latin typeface="Arial Unicode MS" panose="020B0604020202020204" pitchFamily="34" charset="-128"/>
                <a:ea typeface="Arial Unicode MS" panose="020B0604020202020204" pitchFamily="34" charset="-128"/>
                <a:cs typeface="Arial Unicode MS" panose="020B0604020202020204" pitchFamily="34" charset="-128"/>
              </a:rPr>
              <a:t>17</a:t>
            </a:r>
          </a:p>
        </p:txBody>
      </p:sp>
      <p:grpSp>
        <p:nvGrpSpPr>
          <p:cNvPr id="7" name="Group 61"/>
          <p:cNvGrpSpPr>
            <a:grpSpLocks/>
          </p:cNvGrpSpPr>
          <p:nvPr/>
        </p:nvGrpSpPr>
        <p:grpSpPr bwMode="auto">
          <a:xfrm>
            <a:off x="309498" y="5688473"/>
            <a:ext cx="4302125" cy="758695"/>
            <a:chOff x="1560" y="3168"/>
            <a:chExt cx="2439" cy="547"/>
          </a:xfrm>
        </p:grpSpPr>
        <p:sp>
          <p:nvSpPr>
            <p:cNvPr id="40972" name="Rectangle 57"/>
            <p:cNvSpPr>
              <a:spLocks noChangeArrowheads="1"/>
            </p:cNvSpPr>
            <p:nvPr/>
          </p:nvSpPr>
          <p:spPr bwMode="auto">
            <a:xfrm>
              <a:off x="1560" y="3269"/>
              <a:ext cx="352" cy="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400" i="1">
                  <a:latin typeface="Arial Unicode MS" panose="020B0604020202020204" pitchFamily="34" charset="-128"/>
                  <a:ea typeface="Arial Unicode MS" panose="020B0604020202020204" pitchFamily="34" charset="-128"/>
                  <a:cs typeface="Arial Unicode MS" panose="020B0604020202020204" pitchFamily="34" charset="-128"/>
                </a:rPr>
                <a:t>q =</a:t>
              </a:r>
              <a:endPar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40973" name="Rectangle 58"/>
            <p:cNvSpPr>
              <a:spLocks noChangeArrowheads="1"/>
            </p:cNvSpPr>
            <p:nvPr/>
          </p:nvSpPr>
          <p:spPr bwMode="auto">
            <a:xfrm>
              <a:off x="2014" y="3168"/>
              <a:ext cx="198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€9,803.92– €8,333.33</a:t>
              </a:r>
            </a:p>
          </p:txBody>
        </p:sp>
        <p:sp>
          <p:nvSpPr>
            <p:cNvPr id="40974" name="Rectangle 59"/>
            <p:cNvSpPr>
              <a:spLocks noChangeArrowheads="1"/>
            </p:cNvSpPr>
            <p:nvPr/>
          </p:nvSpPr>
          <p:spPr bwMode="auto">
            <a:xfrm>
              <a:off x="2014" y="3427"/>
              <a:ext cx="185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€12,500 – €8,333.33 </a:t>
              </a:r>
            </a:p>
          </p:txBody>
        </p:sp>
        <p:sp>
          <p:nvSpPr>
            <p:cNvPr id="40975" name="Line 60"/>
            <p:cNvSpPr>
              <a:spLocks noChangeShapeType="1"/>
            </p:cNvSpPr>
            <p:nvPr/>
          </p:nvSpPr>
          <p:spPr bwMode="auto">
            <a:xfrm flipV="1">
              <a:off x="2014" y="3427"/>
              <a:ext cx="1471" cy="1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40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52" name="Rectangle 51"/>
          <p:cNvSpPr>
            <a:spLocks noChangeArrowheads="1"/>
          </p:cNvSpPr>
          <p:nvPr/>
        </p:nvSpPr>
        <p:spPr bwMode="auto">
          <a:xfrm>
            <a:off x="2205008" y="2973286"/>
            <a:ext cx="46839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1600" baseline="3000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6</a:t>
            </a:r>
            <a:r>
              <a:rPr lang="en-US" altLang="en-US" sz="160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1600" baseline="-2500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17</a:t>
            </a:r>
          </a:p>
        </p:txBody>
      </p:sp>
      <p:sp>
        <p:nvSpPr>
          <p:cNvPr id="53" name="Rectangle 52"/>
          <p:cNvSpPr>
            <a:spLocks noChangeArrowheads="1"/>
          </p:cNvSpPr>
          <p:nvPr/>
        </p:nvSpPr>
        <p:spPr bwMode="auto">
          <a:xfrm>
            <a:off x="2134838" y="4030888"/>
            <a:ext cx="54373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1600" baseline="300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11</a:t>
            </a:r>
            <a:r>
              <a:rPr lang="en-US" altLang="en-US" sz="16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1600" baseline="-250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17</a:t>
            </a:r>
          </a:p>
        </p:txBody>
      </p:sp>
      <p:sp>
        <p:nvSpPr>
          <p:cNvPr id="50"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36</a:t>
            </a:fld>
            <a:endParaRPr lang="en-US" altLang="en-US" sz="1000" dirty="0">
              <a:cs typeface="Arial" charset="0"/>
            </a:endParaRPr>
          </a:p>
        </p:txBody>
      </p:sp>
      <p:sp>
        <p:nvSpPr>
          <p:cNvPr id="51" name="Rectangle 20"/>
          <p:cNvSpPr>
            <a:spLocks noGrp="1" noChangeArrowheads="1"/>
          </p:cNvSpPr>
          <p:nvPr>
            <p:ph type="ftr" sz="quarter" idx="4294967295"/>
          </p:nvPr>
        </p:nvSpPr>
        <p:spPr bwMode="auto">
          <a:xfrm>
            <a:off x="4572000" y="6553200"/>
            <a:ext cx="41910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399405"/>
                                        </p:tgtEl>
                                        <p:attrNameLst>
                                          <p:attrName>style.visibility</p:attrName>
                                        </p:attrNameLst>
                                      </p:cBhvr>
                                      <p:to>
                                        <p:strVal val="visible"/>
                                      </p:to>
                                    </p:set>
                                    <p:animEffect transition="in" filter="fade">
                                      <p:cBhvr>
                                        <p:cTn id="16" dur="1000"/>
                                        <p:tgtEl>
                                          <p:spTgt spid="399405"/>
                                        </p:tgtEl>
                                      </p:cBhvr>
                                    </p:animEffect>
                                    <p:anim calcmode="lin" valueType="num">
                                      <p:cBhvr>
                                        <p:cTn id="17" dur="1000" fill="hold"/>
                                        <p:tgtEl>
                                          <p:spTgt spid="399405"/>
                                        </p:tgtEl>
                                        <p:attrNameLst>
                                          <p:attrName>ppt_x</p:attrName>
                                        </p:attrNameLst>
                                      </p:cBhvr>
                                      <p:tavLst>
                                        <p:tav tm="0">
                                          <p:val>
                                            <p:strVal val="#ppt_x"/>
                                          </p:val>
                                        </p:tav>
                                        <p:tav tm="100000">
                                          <p:val>
                                            <p:strVal val="#ppt_x"/>
                                          </p:val>
                                        </p:tav>
                                      </p:tavLst>
                                    </p:anim>
                                    <p:anim calcmode="lin" valueType="num">
                                      <p:cBhvr>
                                        <p:cTn id="18" dur="1000" fill="hold"/>
                                        <p:tgtEl>
                                          <p:spTgt spid="399405"/>
                                        </p:tgtEl>
                                        <p:attrNameLst>
                                          <p:attrName>ppt_y</p:attrName>
                                        </p:attrNameLst>
                                      </p:cBhvr>
                                      <p:tavLst>
                                        <p:tav tm="0">
                                          <p:val>
                                            <p:strVal val="#ppt_y+.1"/>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42"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399415"/>
                                        </p:tgtEl>
                                        <p:attrNameLst>
                                          <p:attrName>style.visibility</p:attrName>
                                        </p:attrNameLst>
                                      </p:cBhvr>
                                      <p:to>
                                        <p:strVal val="visible"/>
                                      </p:to>
                                    </p:set>
                                    <p:animEffect transition="in" filter="fade">
                                      <p:cBhvr>
                                        <p:cTn id="30" dur="1000"/>
                                        <p:tgtEl>
                                          <p:spTgt spid="399415"/>
                                        </p:tgtEl>
                                      </p:cBhvr>
                                    </p:animEffect>
                                    <p:anim calcmode="lin" valueType="num">
                                      <p:cBhvr>
                                        <p:cTn id="31" dur="1000" fill="hold"/>
                                        <p:tgtEl>
                                          <p:spTgt spid="399415"/>
                                        </p:tgtEl>
                                        <p:attrNameLst>
                                          <p:attrName>ppt_x</p:attrName>
                                        </p:attrNameLst>
                                      </p:cBhvr>
                                      <p:tavLst>
                                        <p:tav tm="0">
                                          <p:val>
                                            <p:strVal val="#ppt_x"/>
                                          </p:val>
                                        </p:tav>
                                        <p:tav tm="100000">
                                          <p:val>
                                            <p:strVal val="#ppt_x"/>
                                          </p:val>
                                        </p:tav>
                                      </p:tavLst>
                                    </p:anim>
                                    <p:anim calcmode="lin" valueType="num">
                                      <p:cBhvr>
                                        <p:cTn id="32" dur="1000" fill="hold"/>
                                        <p:tgtEl>
                                          <p:spTgt spid="399415"/>
                                        </p:tgtEl>
                                        <p:attrNameLst>
                                          <p:attrName>ppt_y</p:attrName>
                                        </p:attrNameLst>
                                      </p:cBhvr>
                                      <p:tavLst>
                                        <p:tav tm="0">
                                          <p:val>
                                            <p:strVal val="#ppt_y+.1"/>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52"/>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05" grpId="0"/>
      <p:bldP spid="399415" grpId="0"/>
      <p:bldP spid="52" grpId="0"/>
      <p:bldP spid="5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449086" y="825472"/>
            <a:ext cx="8229600" cy="990600"/>
          </a:xfrm>
        </p:spPr>
        <p:txBody>
          <a:bodyPr/>
          <a:lstStyle/>
          <a:p>
            <a:pPr eaLnBrk="1" hangingPunct="1"/>
            <a:r>
              <a:rPr lang="en-US" altLang="en-US" dirty="0" smtClean="0"/>
              <a:t>Test Your Intuition (concluded)</a:t>
            </a:r>
          </a:p>
        </p:txBody>
      </p:sp>
      <p:sp>
        <p:nvSpPr>
          <p:cNvPr id="41987" name="Rectangle 18"/>
          <p:cNvSpPr>
            <a:spLocks noChangeArrowheads="1"/>
          </p:cNvSpPr>
          <p:nvPr/>
        </p:nvSpPr>
        <p:spPr bwMode="auto">
          <a:xfrm>
            <a:off x="-228600" y="2532063"/>
            <a:ext cx="2667000" cy="41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€10,000 = $15,000</a:t>
            </a:r>
          </a:p>
        </p:txBody>
      </p:sp>
      <p:grpSp>
        <p:nvGrpSpPr>
          <p:cNvPr id="41988" name="Group 19"/>
          <p:cNvGrpSpPr>
            <a:grpSpLocks/>
          </p:cNvGrpSpPr>
          <p:nvPr/>
        </p:nvGrpSpPr>
        <p:grpSpPr bwMode="auto">
          <a:xfrm>
            <a:off x="4275138" y="3340975"/>
            <a:ext cx="2413000" cy="731768"/>
            <a:chOff x="1968" y="2448"/>
            <a:chExt cx="1368" cy="508"/>
          </a:xfrm>
        </p:grpSpPr>
        <p:sp>
          <p:nvSpPr>
            <p:cNvPr id="42020" name="Rectangle 20"/>
            <p:cNvSpPr>
              <a:spLocks noChangeArrowheads="1"/>
            </p:cNvSpPr>
            <p:nvPr/>
          </p:nvSpPr>
          <p:spPr bwMode="auto">
            <a:xfrm>
              <a:off x="1968" y="2448"/>
              <a:ext cx="576" cy="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€1.00</a:t>
              </a:r>
            </a:p>
          </p:txBody>
        </p:sp>
        <p:sp>
          <p:nvSpPr>
            <p:cNvPr id="42021" name="Rectangle 21"/>
            <p:cNvSpPr>
              <a:spLocks noChangeArrowheads="1"/>
            </p:cNvSpPr>
            <p:nvPr/>
          </p:nvSpPr>
          <p:spPr bwMode="auto">
            <a:xfrm>
              <a:off x="1968" y="2678"/>
              <a:ext cx="576" cy="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$1.80</a:t>
              </a:r>
            </a:p>
          </p:txBody>
        </p:sp>
        <p:sp>
          <p:nvSpPr>
            <p:cNvPr id="42022" name="Line 22"/>
            <p:cNvSpPr>
              <a:spLocks noChangeShapeType="1"/>
            </p:cNvSpPr>
            <p:nvPr/>
          </p:nvSpPr>
          <p:spPr bwMode="auto">
            <a:xfrm>
              <a:off x="2016" y="2688"/>
              <a:ext cx="43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42023" name="Rectangle 23"/>
            <p:cNvSpPr>
              <a:spLocks noChangeArrowheads="1"/>
            </p:cNvSpPr>
            <p:nvPr/>
          </p:nvSpPr>
          <p:spPr bwMode="auto">
            <a:xfrm>
              <a:off x="2520" y="2544"/>
              <a:ext cx="816" cy="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$15,000</a:t>
              </a:r>
            </a:p>
          </p:txBody>
        </p:sp>
        <p:sp>
          <p:nvSpPr>
            <p:cNvPr id="42024" name="Rectangle 24"/>
            <p:cNvSpPr>
              <a:spLocks noChangeArrowheads="1"/>
            </p:cNvSpPr>
            <p:nvPr/>
          </p:nvSpPr>
          <p:spPr bwMode="auto">
            <a:xfrm>
              <a:off x="2424" y="2544"/>
              <a:ext cx="216" cy="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a:t>
              </a:r>
            </a:p>
          </p:txBody>
        </p:sp>
      </p:grpSp>
      <p:sp>
        <p:nvSpPr>
          <p:cNvPr id="41989" name="Rectangle 25"/>
          <p:cNvSpPr>
            <a:spLocks noChangeArrowheads="1"/>
          </p:cNvSpPr>
          <p:nvPr/>
        </p:nvSpPr>
        <p:spPr bwMode="auto">
          <a:xfrm>
            <a:off x="2747088" y="3499352"/>
            <a:ext cx="1793875" cy="41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€8,333.33 =</a:t>
            </a:r>
          </a:p>
        </p:txBody>
      </p:sp>
      <p:grpSp>
        <p:nvGrpSpPr>
          <p:cNvPr id="41990" name="Group 26"/>
          <p:cNvGrpSpPr>
            <a:grpSpLocks/>
          </p:cNvGrpSpPr>
          <p:nvPr/>
        </p:nvGrpSpPr>
        <p:grpSpPr bwMode="auto">
          <a:xfrm>
            <a:off x="4395788" y="1470979"/>
            <a:ext cx="2370137" cy="730449"/>
            <a:chOff x="1968" y="1488"/>
            <a:chExt cx="1344" cy="508"/>
          </a:xfrm>
        </p:grpSpPr>
        <p:sp>
          <p:nvSpPr>
            <p:cNvPr id="42015" name="Rectangle 27"/>
            <p:cNvSpPr>
              <a:spLocks noChangeArrowheads="1"/>
            </p:cNvSpPr>
            <p:nvPr/>
          </p:nvSpPr>
          <p:spPr bwMode="auto">
            <a:xfrm>
              <a:off x="1968" y="1488"/>
              <a:ext cx="576" cy="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€1.00</a:t>
              </a:r>
            </a:p>
          </p:txBody>
        </p:sp>
        <p:sp>
          <p:nvSpPr>
            <p:cNvPr id="42016" name="Rectangle 28"/>
            <p:cNvSpPr>
              <a:spLocks noChangeArrowheads="1"/>
            </p:cNvSpPr>
            <p:nvPr/>
          </p:nvSpPr>
          <p:spPr bwMode="auto">
            <a:xfrm>
              <a:off x="1968" y="1718"/>
              <a:ext cx="576" cy="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$1.20</a:t>
              </a:r>
            </a:p>
          </p:txBody>
        </p:sp>
        <p:sp>
          <p:nvSpPr>
            <p:cNvPr id="42017" name="Line 29"/>
            <p:cNvSpPr>
              <a:spLocks noChangeShapeType="1"/>
            </p:cNvSpPr>
            <p:nvPr/>
          </p:nvSpPr>
          <p:spPr bwMode="auto">
            <a:xfrm>
              <a:off x="2016" y="1728"/>
              <a:ext cx="43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42018" name="Rectangle 30"/>
            <p:cNvSpPr>
              <a:spLocks noChangeArrowheads="1"/>
            </p:cNvSpPr>
            <p:nvPr/>
          </p:nvSpPr>
          <p:spPr bwMode="auto">
            <a:xfrm>
              <a:off x="2544" y="1584"/>
              <a:ext cx="768" cy="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$15,000</a:t>
              </a:r>
            </a:p>
          </p:txBody>
        </p:sp>
        <p:sp>
          <p:nvSpPr>
            <p:cNvPr id="42019" name="Rectangle 31"/>
            <p:cNvSpPr>
              <a:spLocks noChangeArrowheads="1"/>
            </p:cNvSpPr>
            <p:nvPr/>
          </p:nvSpPr>
          <p:spPr bwMode="auto">
            <a:xfrm>
              <a:off x="2424" y="1584"/>
              <a:ext cx="216" cy="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a:t>
              </a:r>
            </a:p>
          </p:txBody>
        </p:sp>
      </p:grpSp>
      <p:sp>
        <p:nvSpPr>
          <p:cNvPr id="41991" name="Rectangle 32"/>
          <p:cNvSpPr>
            <a:spLocks noChangeArrowheads="1"/>
          </p:cNvSpPr>
          <p:nvPr/>
        </p:nvSpPr>
        <p:spPr bwMode="auto">
          <a:xfrm>
            <a:off x="2850356" y="1600563"/>
            <a:ext cx="1897062" cy="41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€12,500 =</a:t>
            </a:r>
          </a:p>
        </p:txBody>
      </p:sp>
      <p:cxnSp>
        <p:nvCxnSpPr>
          <p:cNvPr id="41992" name="AutoShape 33"/>
          <p:cNvCxnSpPr>
            <a:cxnSpLocks noChangeShapeType="1"/>
            <a:stCxn id="41987" idx="3"/>
          </p:cNvCxnSpPr>
          <p:nvPr/>
        </p:nvCxnSpPr>
        <p:spPr bwMode="auto">
          <a:xfrm flipV="1">
            <a:off x="2438400" y="1762125"/>
            <a:ext cx="693738" cy="975949"/>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41993" name="AutoShape 34"/>
          <p:cNvCxnSpPr>
            <a:cxnSpLocks noChangeShapeType="1"/>
            <a:stCxn id="41987" idx="3"/>
          </p:cNvCxnSpPr>
          <p:nvPr/>
        </p:nvCxnSpPr>
        <p:spPr bwMode="auto">
          <a:xfrm>
            <a:off x="2438400" y="2738074"/>
            <a:ext cx="609600" cy="832214"/>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400419" name="Rectangle 35"/>
          <p:cNvSpPr>
            <a:spLocks noChangeArrowheads="1"/>
          </p:cNvSpPr>
          <p:nvPr/>
        </p:nvSpPr>
        <p:spPr bwMode="auto">
          <a:xfrm>
            <a:off x="2901950" y="2320630"/>
            <a:ext cx="6181725" cy="41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€0 = payoff of right to sell $15,000 for €10,000</a:t>
            </a:r>
          </a:p>
        </p:txBody>
      </p:sp>
      <p:sp>
        <p:nvSpPr>
          <p:cNvPr id="400420" name="Rectangle 36"/>
          <p:cNvSpPr>
            <a:spLocks noChangeArrowheads="1"/>
          </p:cNvSpPr>
          <p:nvPr/>
        </p:nvSpPr>
        <p:spPr bwMode="auto">
          <a:xfrm>
            <a:off x="2590800" y="3960813"/>
            <a:ext cx="6570663" cy="41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€1,666.67= payoff of right to sell $15,000 for €10,000 </a:t>
            </a:r>
          </a:p>
        </p:txBody>
      </p:sp>
      <p:cxnSp>
        <p:nvCxnSpPr>
          <p:cNvPr id="41996" name="AutoShape 37"/>
          <p:cNvCxnSpPr>
            <a:cxnSpLocks noChangeShapeType="1"/>
            <a:endCxn id="41997" idx="3"/>
          </p:cNvCxnSpPr>
          <p:nvPr/>
        </p:nvCxnSpPr>
        <p:spPr bwMode="auto">
          <a:xfrm flipH="1">
            <a:off x="1990725" y="2552240"/>
            <a:ext cx="1227138" cy="914496"/>
          </a:xfrm>
          <a:prstGeom prst="straightConnector1">
            <a:avLst/>
          </a:prstGeom>
          <a:noFill/>
          <a:ln w="9525">
            <a:solidFill>
              <a:schemeClr val="tx1"/>
            </a:solidFill>
            <a:prstDash val="dash"/>
            <a:round/>
            <a:headEnd/>
            <a:tailEnd type="arrow" w="med" len="med"/>
          </a:ln>
          <a:extLst>
            <a:ext uri="{909E8E84-426E-40DD-AFC4-6F175D3DCCD1}">
              <a14:hiddenFill xmlns:a14="http://schemas.microsoft.com/office/drawing/2010/main">
                <a:noFill/>
              </a14:hiddenFill>
            </a:ext>
          </a:extLst>
        </p:spPr>
      </p:cxnSp>
      <p:sp>
        <p:nvSpPr>
          <p:cNvPr id="41997" name="Rectangle 38"/>
          <p:cNvSpPr>
            <a:spLocks noChangeArrowheads="1"/>
          </p:cNvSpPr>
          <p:nvPr/>
        </p:nvSpPr>
        <p:spPr bwMode="auto">
          <a:xfrm>
            <a:off x="457200" y="3260725"/>
            <a:ext cx="1533525" cy="41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€1,027.08</a:t>
            </a:r>
          </a:p>
        </p:txBody>
      </p:sp>
      <p:cxnSp>
        <p:nvCxnSpPr>
          <p:cNvPr id="41998" name="AutoShape 39"/>
          <p:cNvCxnSpPr>
            <a:cxnSpLocks noChangeShapeType="1"/>
            <a:endCxn id="41997" idx="3"/>
          </p:cNvCxnSpPr>
          <p:nvPr/>
        </p:nvCxnSpPr>
        <p:spPr bwMode="auto">
          <a:xfrm flipH="1" flipV="1">
            <a:off x="1990725" y="3466736"/>
            <a:ext cx="775391" cy="656452"/>
          </a:xfrm>
          <a:prstGeom prst="straightConnector1">
            <a:avLst/>
          </a:prstGeom>
          <a:noFill/>
          <a:ln w="9525">
            <a:solidFill>
              <a:schemeClr val="tx1"/>
            </a:solidFill>
            <a:prstDash val="dash"/>
            <a:round/>
            <a:headEnd/>
            <a:tailEnd type="arrow" w="med" len="med"/>
          </a:ln>
          <a:extLst>
            <a:ext uri="{909E8E84-426E-40DD-AFC4-6F175D3DCCD1}">
              <a14:hiddenFill xmlns:a14="http://schemas.microsoft.com/office/drawing/2010/main">
                <a:noFill/>
              </a14:hiddenFill>
            </a:ext>
          </a:extLst>
        </p:spPr>
      </p:cxnSp>
      <p:sp>
        <p:nvSpPr>
          <p:cNvPr id="41999" name="Rectangle 40"/>
          <p:cNvSpPr>
            <a:spLocks noChangeArrowheads="1"/>
          </p:cNvSpPr>
          <p:nvPr/>
        </p:nvSpPr>
        <p:spPr bwMode="auto">
          <a:xfrm>
            <a:off x="6579316" y="1566579"/>
            <a:ext cx="2285980" cy="41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←value of $15,000</a:t>
            </a:r>
          </a:p>
        </p:txBody>
      </p:sp>
      <p:sp>
        <p:nvSpPr>
          <p:cNvPr id="42000" name="Rectangle 41"/>
          <p:cNvSpPr>
            <a:spLocks noChangeArrowheads="1"/>
          </p:cNvSpPr>
          <p:nvPr/>
        </p:nvSpPr>
        <p:spPr bwMode="auto">
          <a:xfrm>
            <a:off x="6407228" y="3439101"/>
            <a:ext cx="2285980" cy="41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←value of $15,000</a:t>
            </a:r>
          </a:p>
        </p:txBody>
      </p:sp>
      <p:grpSp>
        <p:nvGrpSpPr>
          <p:cNvPr id="4" name="Group 61"/>
          <p:cNvGrpSpPr>
            <a:grpSpLocks/>
          </p:cNvGrpSpPr>
          <p:nvPr/>
        </p:nvGrpSpPr>
        <p:grpSpPr bwMode="auto">
          <a:xfrm>
            <a:off x="0" y="4876352"/>
            <a:ext cx="7215188" cy="896039"/>
            <a:chOff x="0" y="2634"/>
            <a:chExt cx="4090" cy="622"/>
          </a:xfrm>
        </p:grpSpPr>
        <p:sp>
          <p:nvSpPr>
            <p:cNvPr id="42011" name="Rectangle 44"/>
            <p:cNvSpPr>
              <a:spLocks noChangeArrowheads="1"/>
            </p:cNvSpPr>
            <p:nvPr/>
          </p:nvSpPr>
          <p:spPr bwMode="auto">
            <a:xfrm>
              <a:off x="0" y="2807"/>
              <a:ext cx="1536" cy="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400" i="1">
                  <a:latin typeface="Arial Unicode MS" panose="020B0604020202020204" pitchFamily="34" charset="-128"/>
                  <a:ea typeface="Arial Unicode MS" panose="020B0604020202020204" pitchFamily="34" charset="-128"/>
                  <a:cs typeface="Arial Unicode MS" panose="020B0604020202020204" pitchFamily="34" charset="-128"/>
                </a:rPr>
                <a:t>P</a:t>
              </a:r>
              <a:r>
                <a:rPr lang="en-US" altLang="en-US" sz="2400" baseline="-25000">
                  <a:latin typeface="Arial Unicode MS" panose="020B0604020202020204" pitchFamily="34" charset="-128"/>
                  <a:ea typeface="Arial Unicode MS" panose="020B0604020202020204" pitchFamily="34" charset="-128"/>
                  <a:cs typeface="Arial Unicode MS" panose="020B0604020202020204" pitchFamily="34" charset="-128"/>
                </a:rPr>
                <a:t>0</a:t>
              </a: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 = €1,027.08 = </a:t>
              </a:r>
            </a:p>
          </p:txBody>
        </p:sp>
        <p:sp>
          <p:nvSpPr>
            <p:cNvPr id="42012" name="Rectangle 45"/>
            <p:cNvSpPr>
              <a:spLocks noChangeArrowheads="1"/>
            </p:cNvSpPr>
            <p:nvPr/>
          </p:nvSpPr>
          <p:spPr bwMode="auto">
            <a:xfrm>
              <a:off x="1382" y="2634"/>
              <a:ext cx="2708" cy="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400" baseline="30000">
                  <a:latin typeface="Arial Unicode MS" panose="020B0604020202020204" pitchFamily="34" charset="-128"/>
                  <a:ea typeface="Arial Unicode MS" panose="020B0604020202020204" pitchFamily="34" charset="-128"/>
                  <a:cs typeface="Arial Unicode MS" panose="020B0604020202020204" pitchFamily="34" charset="-128"/>
                </a:rPr>
                <a:t>6</a:t>
              </a: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400" baseline="-25000">
                  <a:latin typeface="Arial Unicode MS" panose="020B0604020202020204" pitchFamily="34" charset="-128"/>
                  <a:ea typeface="Arial Unicode MS" panose="020B0604020202020204" pitchFamily="34" charset="-128"/>
                  <a:cs typeface="Arial Unicode MS" panose="020B0604020202020204" pitchFamily="34" charset="-128"/>
                </a:rPr>
                <a:t>17</a:t>
              </a: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 €0 + (</a:t>
              </a:r>
              <a:r>
                <a:rPr lang="en-US" altLang="en-US" sz="2400" baseline="30000">
                  <a:latin typeface="Arial Unicode MS" panose="020B0604020202020204" pitchFamily="34" charset="-128"/>
                  <a:ea typeface="Arial Unicode MS" panose="020B0604020202020204" pitchFamily="34" charset="-128"/>
                  <a:cs typeface="Arial Unicode MS" panose="020B0604020202020204" pitchFamily="34" charset="-128"/>
                </a:rPr>
                <a:t>11</a:t>
              </a: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400" baseline="-25000">
                  <a:latin typeface="Arial Unicode MS" panose="020B0604020202020204" pitchFamily="34" charset="-128"/>
                  <a:ea typeface="Arial Unicode MS" panose="020B0604020202020204" pitchFamily="34" charset="-128"/>
                  <a:cs typeface="Arial Unicode MS" panose="020B0604020202020204" pitchFamily="34" charset="-128"/>
                </a:rPr>
                <a:t>17</a:t>
              </a: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)×€1,666.67</a:t>
              </a:r>
            </a:p>
          </p:txBody>
        </p:sp>
        <p:sp>
          <p:nvSpPr>
            <p:cNvPr id="42013" name="Rectangle 46"/>
            <p:cNvSpPr>
              <a:spLocks noChangeArrowheads="1"/>
            </p:cNvSpPr>
            <p:nvPr/>
          </p:nvSpPr>
          <p:spPr bwMode="auto">
            <a:xfrm>
              <a:off x="1328" y="2936"/>
              <a:ext cx="2304" cy="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1.05</a:t>
              </a:r>
            </a:p>
          </p:txBody>
        </p:sp>
        <p:sp>
          <p:nvSpPr>
            <p:cNvPr id="42014" name="Line 47"/>
            <p:cNvSpPr>
              <a:spLocks noChangeShapeType="1"/>
            </p:cNvSpPr>
            <p:nvPr/>
          </p:nvSpPr>
          <p:spPr bwMode="auto">
            <a:xfrm>
              <a:off x="1568" y="2951"/>
              <a:ext cx="230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grpSp>
        <p:nvGrpSpPr>
          <p:cNvPr id="5" name="Group 60"/>
          <p:cNvGrpSpPr>
            <a:grpSpLocks/>
          </p:cNvGrpSpPr>
          <p:nvPr/>
        </p:nvGrpSpPr>
        <p:grpSpPr bwMode="auto">
          <a:xfrm>
            <a:off x="201789" y="5973187"/>
            <a:ext cx="5279319" cy="726317"/>
            <a:chOff x="0" y="3224"/>
            <a:chExt cx="2993" cy="504"/>
          </a:xfrm>
        </p:grpSpPr>
        <p:sp>
          <p:nvSpPr>
            <p:cNvPr id="42006" name="Rectangle 49"/>
            <p:cNvSpPr>
              <a:spLocks noChangeArrowheads="1"/>
            </p:cNvSpPr>
            <p:nvPr/>
          </p:nvSpPr>
          <p:spPr bwMode="auto">
            <a:xfrm>
              <a:off x="0" y="3316"/>
              <a:ext cx="2531" cy="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400" i="1">
                  <a:latin typeface="Arial Unicode MS" panose="020B0604020202020204" pitchFamily="34" charset="-128"/>
                  <a:ea typeface="Arial Unicode MS" panose="020B0604020202020204" pitchFamily="34" charset="-128"/>
                  <a:cs typeface="Arial Unicode MS" panose="020B0604020202020204" pitchFamily="34" charset="-128"/>
                </a:rPr>
                <a:t>P</a:t>
              </a:r>
              <a:r>
                <a:rPr lang="en-US" altLang="en-US" sz="2400" baseline="-25000">
                  <a:latin typeface="Arial Unicode MS" panose="020B0604020202020204" pitchFamily="34" charset="-128"/>
                  <a:ea typeface="Arial Unicode MS" panose="020B0604020202020204" pitchFamily="34" charset="-128"/>
                  <a:cs typeface="Arial Unicode MS" panose="020B0604020202020204" pitchFamily="34" charset="-128"/>
                </a:rPr>
                <a:t>0</a:t>
              </a: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 = $1,540.62 = €1,027.08 × </a:t>
              </a:r>
            </a:p>
          </p:txBody>
        </p:sp>
        <p:grpSp>
          <p:nvGrpSpPr>
            <p:cNvPr id="42007" name="Group 59"/>
            <p:cNvGrpSpPr>
              <a:grpSpLocks/>
            </p:cNvGrpSpPr>
            <p:nvPr/>
          </p:nvGrpSpPr>
          <p:grpSpPr bwMode="auto">
            <a:xfrm>
              <a:off x="2451" y="3224"/>
              <a:ext cx="542" cy="504"/>
              <a:chOff x="3419" y="3216"/>
              <a:chExt cx="542" cy="504"/>
            </a:xfrm>
          </p:grpSpPr>
          <p:sp>
            <p:nvSpPr>
              <p:cNvPr id="42008" name="Rectangle 51"/>
              <p:cNvSpPr>
                <a:spLocks noChangeArrowheads="1"/>
              </p:cNvSpPr>
              <p:nvPr/>
            </p:nvSpPr>
            <p:spPr bwMode="auto">
              <a:xfrm>
                <a:off x="3419" y="3216"/>
                <a:ext cx="542" cy="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$1.50</a:t>
                </a:r>
              </a:p>
            </p:txBody>
          </p:sp>
          <p:sp>
            <p:nvSpPr>
              <p:cNvPr id="42009" name="Rectangle 52"/>
              <p:cNvSpPr>
                <a:spLocks noChangeArrowheads="1"/>
              </p:cNvSpPr>
              <p:nvPr/>
            </p:nvSpPr>
            <p:spPr bwMode="auto">
              <a:xfrm>
                <a:off x="3419" y="3400"/>
                <a:ext cx="542" cy="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€1.00</a:t>
                </a:r>
              </a:p>
            </p:txBody>
          </p:sp>
          <p:sp>
            <p:nvSpPr>
              <p:cNvPr id="42010" name="Line 53"/>
              <p:cNvSpPr>
                <a:spLocks noChangeShapeType="1"/>
              </p:cNvSpPr>
              <p:nvPr/>
            </p:nvSpPr>
            <p:spPr bwMode="auto">
              <a:xfrm>
                <a:off x="3456" y="3449"/>
                <a:ext cx="457"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grpSp>
      <p:sp>
        <p:nvSpPr>
          <p:cNvPr id="42004" name="Rectangle 2"/>
          <p:cNvSpPr>
            <a:spLocks noChangeArrowheads="1"/>
          </p:cNvSpPr>
          <p:nvPr/>
        </p:nvSpPr>
        <p:spPr bwMode="auto">
          <a:xfrm>
            <a:off x="1886300" y="2984974"/>
            <a:ext cx="50366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baseline="300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6</a:t>
            </a:r>
            <a:r>
              <a:rPr lang="en-US" altLang="en-US"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baseline="-250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17</a:t>
            </a:r>
          </a:p>
        </p:txBody>
      </p:sp>
      <p:sp>
        <p:nvSpPr>
          <p:cNvPr id="42005" name="Rectangle 43"/>
          <p:cNvSpPr>
            <a:spLocks noChangeArrowheads="1"/>
          </p:cNvSpPr>
          <p:nvPr/>
        </p:nvSpPr>
        <p:spPr bwMode="auto">
          <a:xfrm>
            <a:off x="1978025" y="3846513"/>
            <a:ext cx="5886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baseline="3000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11</a:t>
            </a:r>
            <a:r>
              <a:rPr lang="en-US" altLang="en-US">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baseline="-2500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17</a:t>
            </a:r>
          </a:p>
        </p:txBody>
      </p:sp>
      <p:sp>
        <p:nvSpPr>
          <p:cNvPr id="43"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37</a:t>
            </a:fld>
            <a:endParaRPr lang="en-US" altLang="en-US" sz="1000" dirty="0">
              <a:cs typeface="Arial" charset="0"/>
            </a:endParaRPr>
          </a:p>
        </p:txBody>
      </p:sp>
      <p:sp>
        <p:nvSpPr>
          <p:cNvPr id="44" name="Rectangle 20"/>
          <p:cNvSpPr>
            <a:spLocks noGrp="1" noChangeArrowheads="1"/>
          </p:cNvSpPr>
          <p:nvPr>
            <p:ph type="ftr" sz="quarter" idx="4294967295"/>
          </p:nvPr>
        </p:nvSpPr>
        <p:spPr bwMode="auto">
          <a:xfrm>
            <a:off x="4590344" y="6553200"/>
            <a:ext cx="4172656"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041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042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42"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42"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0419" grpId="0"/>
      <p:bldP spid="40042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6"/>
          <p:cNvGrpSpPr>
            <a:grpSpLocks/>
          </p:cNvGrpSpPr>
          <p:nvPr/>
        </p:nvGrpSpPr>
        <p:grpSpPr bwMode="auto">
          <a:xfrm>
            <a:off x="4878316" y="5554896"/>
            <a:ext cx="4541838" cy="914400"/>
            <a:chOff x="4216913" y="4953566"/>
            <a:chExt cx="4088887" cy="792090"/>
          </a:xfrm>
        </p:grpSpPr>
        <p:sp>
          <p:nvSpPr>
            <p:cNvPr id="43038" name="Rectangle 6"/>
            <p:cNvSpPr>
              <a:spLocks noChangeArrowheads="1"/>
            </p:cNvSpPr>
            <p:nvPr/>
          </p:nvSpPr>
          <p:spPr bwMode="auto">
            <a:xfrm>
              <a:off x="4216913" y="5186135"/>
              <a:ext cx="1951413" cy="386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300" i="1">
                  <a:latin typeface="Times New Roman" pitchFamily="18" charset="0"/>
                  <a:cs typeface="Times New Roman" pitchFamily="18" charset="0"/>
                </a:rPr>
                <a:t>p</a:t>
              </a:r>
              <a:r>
                <a:rPr lang="en-US" altLang="en-US" sz="2300" i="1" baseline="-25000">
                  <a:latin typeface="Times New Roman" pitchFamily="18" charset="0"/>
                  <a:cs typeface="Times New Roman" pitchFamily="18" charset="0"/>
                </a:rPr>
                <a:t>0</a:t>
              </a:r>
              <a:r>
                <a:rPr lang="en-US" altLang="en-US" sz="2300">
                  <a:latin typeface="Times New Roman" pitchFamily="18" charset="0"/>
                  <a:cs typeface="Times New Roman" pitchFamily="18" charset="0"/>
                </a:rPr>
                <a:t> = €1,125.54= </a:t>
              </a:r>
            </a:p>
          </p:txBody>
        </p:sp>
        <p:sp>
          <p:nvSpPr>
            <p:cNvPr id="43039" name="Rectangle 7"/>
            <p:cNvSpPr>
              <a:spLocks noChangeArrowheads="1"/>
            </p:cNvSpPr>
            <p:nvPr/>
          </p:nvSpPr>
          <p:spPr bwMode="auto">
            <a:xfrm>
              <a:off x="5747249" y="4953566"/>
              <a:ext cx="2558551"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300" baseline="30000" dirty="0">
                  <a:latin typeface="Times New Roman" pitchFamily="18" charset="0"/>
                  <a:cs typeface="Times New Roman" pitchFamily="18" charset="0"/>
                </a:rPr>
                <a:t>13</a:t>
              </a:r>
              <a:r>
                <a:rPr lang="en-US" altLang="en-US" sz="2300" dirty="0">
                  <a:latin typeface="Times New Roman" pitchFamily="18" charset="0"/>
                  <a:cs typeface="Times New Roman" pitchFamily="18" charset="0"/>
                </a:rPr>
                <a:t>/</a:t>
              </a:r>
              <a:r>
                <a:rPr lang="en-US" altLang="en-US" sz="2300" baseline="-25000" dirty="0">
                  <a:latin typeface="Times New Roman" pitchFamily="18" charset="0"/>
                  <a:cs typeface="Times New Roman" pitchFamily="18" charset="0"/>
                </a:rPr>
                <a:t>22</a:t>
              </a:r>
              <a:r>
                <a:rPr lang="en-US" altLang="en-US" sz="2300" dirty="0">
                  <a:latin typeface="Times New Roman" pitchFamily="18" charset="0"/>
                  <a:cs typeface="Times New Roman" pitchFamily="18" charset="0"/>
                </a:rPr>
                <a:t> × €2,000 </a:t>
              </a:r>
            </a:p>
          </p:txBody>
        </p:sp>
        <p:sp>
          <p:nvSpPr>
            <p:cNvPr id="43040" name="Rectangle 8"/>
            <p:cNvSpPr>
              <a:spLocks noChangeArrowheads="1"/>
            </p:cNvSpPr>
            <p:nvPr/>
          </p:nvSpPr>
          <p:spPr bwMode="auto">
            <a:xfrm>
              <a:off x="5747249" y="5345606"/>
              <a:ext cx="2558551"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300">
                  <a:latin typeface="Times New Roman" pitchFamily="18" charset="0"/>
                  <a:cs typeface="Times New Roman" pitchFamily="18" charset="0"/>
                </a:rPr>
                <a:t>1.05</a:t>
              </a:r>
            </a:p>
          </p:txBody>
        </p:sp>
        <p:sp>
          <p:nvSpPr>
            <p:cNvPr id="43041" name="Line 9"/>
            <p:cNvSpPr>
              <a:spLocks noChangeShapeType="1"/>
            </p:cNvSpPr>
            <p:nvPr/>
          </p:nvSpPr>
          <p:spPr bwMode="auto">
            <a:xfrm>
              <a:off x="6166165" y="5353050"/>
              <a:ext cx="175863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4" name="Group 48"/>
          <p:cNvGrpSpPr>
            <a:grpSpLocks/>
          </p:cNvGrpSpPr>
          <p:nvPr/>
        </p:nvGrpSpPr>
        <p:grpSpPr bwMode="auto">
          <a:xfrm>
            <a:off x="309563" y="5693895"/>
            <a:ext cx="4214812" cy="746125"/>
            <a:chOff x="278720" y="5010212"/>
            <a:chExt cx="3793648" cy="647700"/>
          </a:xfrm>
        </p:grpSpPr>
        <p:grpSp>
          <p:nvGrpSpPr>
            <p:cNvPr id="43032" name="Group 10"/>
            <p:cNvGrpSpPr>
              <a:grpSpLocks/>
            </p:cNvGrpSpPr>
            <p:nvPr/>
          </p:nvGrpSpPr>
          <p:grpSpPr bwMode="auto">
            <a:xfrm>
              <a:off x="278720" y="5010212"/>
              <a:ext cx="2921682" cy="647700"/>
              <a:chOff x="1545" y="2184"/>
              <a:chExt cx="2631" cy="408"/>
            </a:xfrm>
          </p:grpSpPr>
          <p:sp>
            <p:nvSpPr>
              <p:cNvPr id="43034" name="Rectangle 6"/>
              <p:cNvSpPr>
                <a:spLocks noChangeArrowheads="1"/>
              </p:cNvSpPr>
              <p:nvPr/>
            </p:nvSpPr>
            <p:spPr bwMode="auto">
              <a:xfrm>
                <a:off x="1545" y="2256"/>
                <a:ext cx="490" cy="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300" i="1">
                    <a:latin typeface="Times New Roman" pitchFamily="18" charset="0"/>
                    <a:cs typeface="Times New Roman" pitchFamily="18" charset="0"/>
                  </a:rPr>
                  <a:t>q =</a:t>
                </a:r>
                <a:endParaRPr lang="en-US" altLang="en-US" sz="2300">
                  <a:latin typeface="Times New Roman" pitchFamily="18" charset="0"/>
                  <a:cs typeface="Times New Roman" pitchFamily="18" charset="0"/>
                </a:endParaRPr>
              </a:p>
            </p:txBody>
          </p:sp>
          <p:sp>
            <p:nvSpPr>
              <p:cNvPr id="43035" name="Rectangle 7"/>
              <p:cNvSpPr>
                <a:spLocks noChangeArrowheads="1"/>
              </p:cNvSpPr>
              <p:nvPr/>
            </p:nvSpPr>
            <p:spPr bwMode="auto">
              <a:xfrm>
                <a:off x="1872" y="2184"/>
                <a:ext cx="2304"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300">
                    <a:latin typeface="Times New Roman" pitchFamily="18" charset="0"/>
                    <a:cs typeface="Times New Roman" pitchFamily="18" charset="0"/>
                  </a:rPr>
                  <a:t>€9,090.91– €8,000</a:t>
                </a:r>
              </a:p>
            </p:txBody>
          </p:sp>
          <p:sp>
            <p:nvSpPr>
              <p:cNvPr id="43036" name="Rectangle 8"/>
              <p:cNvSpPr>
                <a:spLocks noChangeArrowheads="1"/>
              </p:cNvSpPr>
              <p:nvPr/>
            </p:nvSpPr>
            <p:spPr bwMode="auto">
              <a:xfrm>
                <a:off x="1872" y="2340"/>
                <a:ext cx="2304"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300" dirty="0">
                    <a:latin typeface="Times New Roman" pitchFamily="18" charset="0"/>
                    <a:cs typeface="Times New Roman" pitchFamily="18" charset="0"/>
                  </a:rPr>
                  <a:t>€10,666.67– €8,000</a:t>
                </a:r>
              </a:p>
            </p:txBody>
          </p:sp>
          <p:sp>
            <p:nvSpPr>
              <p:cNvPr id="43037" name="Line 9"/>
              <p:cNvSpPr>
                <a:spLocks noChangeShapeType="1"/>
              </p:cNvSpPr>
              <p:nvPr/>
            </p:nvSpPr>
            <p:spPr bwMode="auto">
              <a:xfrm>
                <a:off x="2112" y="2388"/>
                <a:ext cx="187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43033" name="Rectangle 6"/>
            <p:cNvSpPr>
              <a:spLocks noChangeArrowheads="1"/>
            </p:cNvSpPr>
            <p:nvPr/>
          </p:nvSpPr>
          <p:spPr bwMode="auto">
            <a:xfrm>
              <a:off x="2674389" y="5132018"/>
              <a:ext cx="139797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300">
                  <a:latin typeface="Times New Roman" pitchFamily="18" charset="0"/>
                  <a:cs typeface="Times New Roman" pitchFamily="18" charset="0"/>
                </a:rPr>
                <a:t>= </a:t>
              </a:r>
              <a:r>
                <a:rPr lang="en-US" altLang="en-US" sz="2300" baseline="30000">
                  <a:latin typeface="Times New Roman" pitchFamily="18" charset="0"/>
                  <a:cs typeface="Times New Roman" pitchFamily="18" charset="0"/>
                </a:rPr>
                <a:t>9</a:t>
              </a:r>
              <a:r>
                <a:rPr lang="en-US" altLang="en-US" sz="2300">
                  <a:latin typeface="Times New Roman" pitchFamily="18" charset="0"/>
                  <a:cs typeface="Times New Roman" pitchFamily="18" charset="0"/>
                </a:rPr>
                <a:t>/</a:t>
              </a:r>
              <a:r>
                <a:rPr lang="en-US" altLang="en-US" sz="2300" baseline="-25000">
                  <a:latin typeface="Times New Roman" pitchFamily="18" charset="0"/>
                  <a:cs typeface="Times New Roman" pitchFamily="18" charset="0"/>
                </a:rPr>
                <a:t>22</a:t>
              </a:r>
            </a:p>
          </p:txBody>
        </p:sp>
      </p:grpSp>
      <p:sp>
        <p:nvSpPr>
          <p:cNvPr id="42" name="Rectangle 41"/>
          <p:cNvSpPr/>
          <p:nvPr/>
        </p:nvSpPr>
        <p:spPr>
          <a:xfrm>
            <a:off x="132352" y="5071269"/>
            <a:ext cx="6764337" cy="457200"/>
          </a:xfrm>
          <a:prstGeom prst="rect">
            <a:avLst/>
          </a:prstGeom>
        </p:spPr>
        <p:txBody>
          <a:bodyPr lIns="103236" tIns="51618" rIns="103236" bIns="51618">
            <a:spAutoFit/>
          </a:bodyPr>
          <a:lstStyle/>
          <a:p>
            <a:pPr defTabSz="914067">
              <a:spcBef>
                <a:spcPct val="50000"/>
              </a:spcBef>
              <a:defRPr/>
            </a:pPr>
            <a:r>
              <a:rPr lang="en-US" sz="2300" kern="0" dirty="0">
                <a:solidFill>
                  <a:srgbClr val="000000"/>
                </a:solidFill>
                <a:latin typeface="Times New Roman" pitchFamily="18" charset="0"/>
                <a:cs typeface="Times New Roman" pitchFamily="18" charset="0"/>
              </a:rPr>
              <a:t>€9,090.91 = </a:t>
            </a:r>
            <a:r>
              <a:rPr lang="en-US" sz="2300" i="1" kern="0" dirty="0">
                <a:solidFill>
                  <a:srgbClr val="000000"/>
                </a:solidFill>
                <a:latin typeface="Times New Roman" pitchFamily="18" charset="0"/>
                <a:cs typeface="Times New Roman" pitchFamily="18" charset="0"/>
              </a:rPr>
              <a:t>q ×</a:t>
            </a:r>
            <a:r>
              <a:rPr lang="en-US" sz="2300" kern="0" dirty="0">
                <a:solidFill>
                  <a:srgbClr val="000000"/>
                </a:solidFill>
                <a:latin typeface="Times New Roman" pitchFamily="18" charset="0"/>
                <a:cs typeface="Times New Roman" pitchFamily="18" charset="0"/>
              </a:rPr>
              <a:t> €10,666.67+ (1 – </a:t>
            </a:r>
            <a:r>
              <a:rPr lang="en-US" sz="2300" i="1" kern="0" dirty="0">
                <a:solidFill>
                  <a:srgbClr val="000000"/>
                </a:solidFill>
                <a:latin typeface="Times New Roman" pitchFamily="18" charset="0"/>
                <a:cs typeface="Times New Roman" pitchFamily="18" charset="0"/>
              </a:rPr>
              <a:t>q</a:t>
            </a:r>
            <a:r>
              <a:rPr lang="en-US" sz="2300" kern="0" dirty="0">
                <a:solidFill>
                  <a:srgbClr val="000000"/>
                </a:solidFill>
                <a:latin typeface="Times New Roman" pitchFamily="18" charset="0"/>
                <a:cs typeface="Times New Roman" pitchFamily="18" charset="0"/>
              </a:rPr>
              <a:t>) × €8,000</a:t>
            </a:r>
          </a:p>
        </p:txBody>
      </p:sp>
      <p:sp>
        <p:nvSpPr>
          <p:cNvPr id="32" name="Rectangle 31"/>
          <p:cNvSpPr>
            <a:spLocks noChangeArrowheads="1"/>
          </p:cNvSpPr>
          <p:nvPr/>
        </p:nvSpPr>
        <p:spPr bwMode="auto">
          <a:xfrm rot="-2081665">
            <a:off x="6349155" y="2208885"/>
            <a:ext cx="657329" cy="381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9/22</a:t>
            </a:r>
          </a:p>
        </p:txBody>
      </p:sp>
      <p:sp>
        <p:nvSpPr>
          <p:cNvPr id="33" name="Rectangle 32"/>
          <p:cNvSpPr>
            <a:spLocks noChangeArrowheads="1"/>
          </p:cNvSpPr>
          <p:nvPr/>
        </p:nvSpPr>
        <p:spPr bwMode="auto">
          <a:xfrm rot="1727917">
            <a:off x="6439022" y="3809085"/>
            <a:ext cx="785569" cy="381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13/22</a:t>
            </a:r>
          </a:p>
        </p:txBody>
      </p:sp>
      <p:sp>
        <p:nvSpPr>
          <p:cNvPr id="43015" name="Title 1"/>
          <p:cNvSpPr>
            <a:spLocks noGrp="1"/>
          </p:cNvSpPr>
          <p:nvPr>
            <p:ph type="title"/>
          </p:nvPr>
        </p:nvSpPr>
        <p:spPr>
          <a:xfrm>
            <a:off x="409575" y="762000"/>
            <a:ext cx="8229600" cy="990600"/>
          </a:xfrm>
        </p:spPr>
        <p:txBody>
          <a:bodyPr/>
          <a:lstStyle/>
          <a:p>
            <a:pPr eaLnBrk="1" hangingPunct="1"/>
            <a:r>
              <a:rPr lang="en-US" altLang="en-US" dirty="0" smtClean="0"/>
              <a:t>Risk Neutral Valuation Practice </a:t>
            </a:r>
          </a:p>
        </p:txBody>
      </p:sp>
      <p:sp>
        <p:nvSpPr>
          <p:cNvPr id="43016" name="Content Placeholder 2"/>
          <p:cNvSpPr>
            <a:spLocks noGrp="1"/>
          </p:cNvSpPr>
          <p:nvPr>
            <p:ph idx="1"/>
          </p:nvPr>
        </p:nvSpPr>
        <p:spPr>
          <a:xfrm>
            <a:off x="132352" y="1524000"/>
            <a:ext cx="8554448" cy="4906963"/>
          </a:xfrm>
        </p:spPr>
        <p:txBody>
          <a:bodyPr/>
          <a:lstStyle/>
          <a:p>
            <a:pPr marL="0" indent="0" eaLnBrk="1" hangingPunct="1">
              <a:buFont typeface="Wingdings" pitchFamily="2" charset="2"/>
              <a:buNone/>
            </a:pPr>
            <a:r>
              <a:rPr lang="en-US" altLang="en-US" sz="1800" dirty="0" smtClean="0"/>
              <a:t>Use risk neutral valuation to value a PUT option on £8,000 with a strike price of €10,000.</a:t>
            </a:r>
          </a:p>
          <a:p>
            <a:pPr marL="0" indent="0" eaLnBrk="1" hangingPunct="1">
              <a:buFont typeface="Wingdings" pitchFamily="2" charset="2"/>
              <a:buNone/>
            </a:pPr>
            <a:r>
              <a:rPr lang="en-US" altLang="en-US" sz="1800" dirty="0" smtClean="0"/>
              <a:t>S</a:t>
            </a:r>
            <a:r>
              <a:rPr lang="en-US" altLang="en-US" sz="1800" baseline="-25000" dirty="0" smtClean="0"/>
              <a:t>0</a:t>
            </a:r>
            <a:r>
              <a:rPr lang="en-US" altLang="en-US" sz="1800" dirty="0" smtClean="0"/>
              <a:t>(£/€) = £0.80/€, </a:t>
            </a:r>
            <a:r>
              <a:rPr lang="en-US" altLang="en-US" sz="1800" i="1" dirty="0" err="1" smtClean="0">
                <a:cs typeface="Times New Roman" pitchFamily="18" charset="0"/>
              </a:rPr>
              <a:t>i</a:t>
            </a:r>
            <a:r>
              <a:rPr lang="en-US" altLang="en-US" sz="1800" baseline="-25000" dirty="0" smtClean="0">
                <a:cs typeface="Times New Roman" pitchFamily="18" charset="0"/>
              </a:rPr>
              <a:t>£</a:t>
            </a:r>
            <a:r>
              <a:rPr lang="en-US" altLang="en-US" sz="1800" dirty="0" smtClean="0">
                <a:cs typeface="Times New Roman" pitchFamily="18" charset="0"/>
              </a:rPr>
              <a:t> = 15½% and </a:t>
            </a:r>
            <a:r>
              <a:rPr lang="en-US" altLang="en-US" sz="1800" i="1" dirty="0" err="1" smtClean="0">
                <a:cs typeface="Times New Roman" pitchFamily="18" charset="0"/>
              </a:rPr>
              <a:t>i</a:t>
            </a:r>
            <a:r>
              <a:rPr lang="en-US" altLang="en-US" sz="1800" baseline="-25000" dirty="0" smtClean="0">
                <a:cs typeface="Times New Roman" pitchFamily="18" charset="0"/>
              </a:rPr>
              <a:t>€</a:t>
            </a:r>
            <a:r>
              <a:rPr lang="en-US" altLang="en-US" sz="1800" dirty="0" smtClean="0">
                <a:cs typeface="Times New Roman" pitchFamily="18" charset="0"/>
              </a:rPr>
              <a:t> = 5% </a:t>
            </a:r>
          </a:p>
          <a:p>
            <a:pPr marL="0" indent="0" eaLnBrk="1" hangingPunct="1">
              <a:buFont typeface="Wingdings" pitchFamily="2" charset="2"/>
              <a:buNone/>
            </a:pPr>
            <a:r>
              <a:rPr lang="en-US" altLang="en-US" sz="1800" dirty="0" smtClean="0"/>
              <a:t>In the next year, there are two possibilities:</a:t>
            </a:r>
          </a:p>
          <a:p>
            <a:pPr lvl="1" eaLnBrk="1" hangingPunct="1">
              <a:buFont typeface="Wingdings" pitchFamily="2" charset="2"/>
              <a:buNone/>
            </a:pPr>
            <a:r>
              <a:rPr lang="en-US" altLang="en-US" sz="1800" dirty="0" smtClean="0">
                <a:solidFill>
                  <a:srgbClr val="000000"/>
                </a:solidFill>
              </a:rPr>
              <a:t>S</a:t>
            </a:r>
            <a:r>
              <a:rPr lang="en-US" altLang="en-US" sz="1800" baseline="-25000" dirty="0" smtClean="0">
                <a:solidFill>
                  <a:srgbClr val="000000"/>
                </a:solidFill>
              </a:rPr>
              <a:t>1</a:t>
            </a:r>
            <a:r>
              <a:rPr lang="en-US" altLang="en-US" sz="1800" dirty="0" smtClean="0">
                <a:solidFill>
                  <a:srgbClr val="000000"/>
                </a:solidFill>
              </a:rPr>
              <a:t>(£/€) = £1.00/€ or</a:t>
            </a:r>
          </a:p>
          <a:p>
            <a:pPr lvl="1" eaLnBrk="1" hangingPunct="1">
              <a:buFont typeface="Wingdings" pitchFamily="2" charset="2"/>
              <a:buNone/>
            </a:pPr>
            <a:r>
              <a:rPr lang="en-US" altLang="en-US" sz="1800" dirty="0" smtClean="0">
                <a:solidFill>
                  <a:srgbClr val="000000"/>
                </a:solidFill>
              </a:rPr>
              <a:t>S</a:t>
            </a:r>
            <a:r>
              <a:rPr lang="en-US" altLang="en-US" sz="1800" baseline="-25000" dirty="0" smtClean="0">
                <a:solidFill>
                  <a:srgbClr val="000000"/>
                </a:solidFill>
              </a:rPr>
              <a:t>1</a:t>
            </a:r>
            <a:r>
              <a:rPr lang="en-US" altLang="en-US" sz="1800" dirty="0" smtClean="0">
                <a:solidFill>
                  <a:srgbClr val="000000"/>
                </a:solidFill>
              </a:rPr>
              <a:t>(£/€) = £0.75/€</a:t>
            </a:r>
          </a:p>
          <a:p>
            <a:pPr marL="0" indent="0" eaLnBrk="1" hangingPunct="1">
              <a:buFont typeface="Wingdings" pitchFamily="2" charset="2"/>
              <a:buNone/>
            </a:pPr>
            <a:endParaRPr lang="en-US" altLang="en-US" sz="1800" dirty="0" smtClean="0"/>
          </a:p>
        </p:txBody>
      </p:sp>
      <p:grpSp>
        <p:nvGrpSpPr>
          <p:cNvPr id="14" name="Group 23"/>
          <p:cNvGrpSpPr>
            <a:grpSpLocks/>
          </p:cNvGrpSpPr>
          <p:nvPr/>
        </p:nvGrpSpPr>
        <p:grpSpPr bwMode="auto">
          <a:xfrm>
            <a:off x="6889470" y="4753620"/>
            <a:ext cx="2186817" cy="536277"/>
            <a:chOff x="4949440" y="5040867"/>
            <a:chExt cx="1968558" cy="464152"/>
          </a:xfrm>
        </p:grpSpPr>
        <p:sp>
          <p:nvSpPr>
            <p:cNvPr id="8" name="Rectangle 7"/>
            <p:cNvSpPr/>
            <p:nvPr/>
          </p:nvSpPr>
          <p:spPr>
            <a:xfrm>
              <a:off x="4949440" y="5105444"/>
              <a:ext cx="1968558" cy="399575"/>
            </a:xfrm>
            <a:prstGeom prst="rect">
              <a:avLst/>
            </a:prstGeom>
          </p:spPr>
          <p:txBody>
            <a:bodyPr wrap="none">
              <a:spAutoFit/>
            </a:bodyPr>
            <a:lstStyle/>
            <a:p>
              <a:pPr marL="342327" indent="-342327" defTabSz="914067" eaLnBrk="0" hangingPunct="0">
                <a:spcBef>
                  <a:spcPct val="20000"/>
                </a:spcBef>
                <a:buClr>
                  <a:srgbClr val="330066"/>
                </a:buClr>
                <a:buSzPct val="70000"/>
                <a:defRPr/>
              </a:pPr>
              <a:r>
                <a:rPr lang="en-US" sz="2400" i="1" kern="0" dirty="0">
                  <a:latin typeface="Arial Unicode MS" panose="020B0604020202020204" pitchFamily="34" charset="-128"/>
                  <a:ea typeface="Arial Unicode MS" panose="020B0604020202020204" pitchFamily="34" charset="-128"/>
                  <a:cs typeface="Arial Unicode MS" panose="020B0604020202020204" pitchFamily="34" charset="-128"/>
                </a:rPr>
                <a:t>p</a:t>
              </a:r>
              <a:r>
                <a:rPr lang="en-US" sz="2400" kern="0" baseline="-25000" dirty="0">
                  <a:latin typeface="Arial Unicode MS" panose="020B0604020202020204" pitchFamily="34" charset="-128"/>
                  <a:ea typeface="Arial Unicode MS" panose="020B0604020202020204" pitchFamily="34" charset="-128"/>
                  <a:cs typeface="Arial Unicode MS" panose="020B0604020202020204" pitchFamily="34" charset="-128"/>
                </a:rPr>
                <a:t>1</a:t>
              </a:r>
              <a:r>
                <a:rPr lang="en-US" sz="2400" kern="0" dirty="0">
                  <a:latin typeface="Arial Unicode MS" panose="020B0604020202020204" pitchFamily="34" charset="-128"/>
                  <a:ea typeface="Arial Unicode MS" panose="020B0604020202020204" pitchFamily="34" charset="-128"/>
                  <a:cs typeface="Arial Unicode MS" panose="020B0604020202020204" pitchFamily="34" charset="-128"/>
                </a:rPr>
                <a:t>      = </a:t>
              </a:r>
              <a:r>
                <a:rPr lang="en-US" sz="24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€2,00</a:t>
              </a:r>
              <a:r>
                <a:rPr lang="en-US" sz="2400" kern="0" dirty="0">
                  <a:latin typeface="Arial Unicode MS" panose="020B0604020202020204" pitchFamily="34" charset="-128"/>
                  <a:ea typeface="Arial Unicode MS" panose="020B0604020202020204" pitchFamily="34" charset="-128"/>
                  <a:cs typeface="Arial Unicode MS" panose="020B0604020202020204" pitchFamily="34" charset="-128"/>
                </a:rPr>
                <a:t>0</a:t>
              </a:r>
            </a:p>
          </p:txBody>
        </p:sp>
        <p:sp>
          <p:nvSpPr>
            <p:cNvPr id="9" name="TextBox 8"/>
            <p:cNvSpPr txBox="1"/>
            <p:nvPr/>
          </p:nvSpPr>
          <p:spPr>
            <a:xfrm>
              <a:off x="5102349" y="5040867"/>
              <a:ext cx="753113" cy="293021"/>
            </a:xfrm>
            <a:prstGeom prst="rect">
              <a:avLst/>
            </a:prstGeom>
            <a:noFill/>
          </p:spPr>
          <p:txBody>
            <a:bodyPr>
              <a:spAutoFit/>
            </a:bodyPr>
            <a:lstStyle/>
            <a:p>
              <a:pPr>
                <a:defRPr/>
              </a:pPr>
              <a:r>
                <a:rPr lang="en-US" sz="1600" i="1" dirty="0">
                  <a:latin typeface="Arial Unicode MS" panose="020B0604020202020204" pitchFamily="34" charset="-128"/>
                  <a:ea typeface="Arial Unicode MS" panose="020B0604020202020204" pitchFamily="34" charset="-128"/>
                  <a:cs typeface="Arial Unicode MS" panose="020B0604020202020204" pitchFamily="34" charset="-128"/>
                </a:rPr>
                <a:t>down</a:t>
              </a:r>
            </a:p>
          </p:txBody>
        </p:sp>
      </p:grpSp>
      <p:grpSp>
        <p:nvGrpSpPr>
          <p:cNvPr id="15" name="Group 38"/>
          <p:cNvGrpSpPr>
            <a:grpSpLocks/>
          </p:cNvGrpSpPr>
          <p:nvPr/>
        </p:nvGrpSpPr>
        <p:grpSpPr bwMode="auto">
          <a:xfrm>
            <a:off x="4191000" y="1906588"/>
            <a:ext cx="4967084" cy="2970043"/>
            <a:chOff x="3006804" y="2286000"/>
            <a:chExt cx="4471803" cy="2573280"/>
          </a:xfrm>
        </p:grpSpPr>
        <p:sp>
          <p:nvSpPr>
            <p:cNvPr id="26" name="Rectangle 25"/>
            <p:cNvSpPr/>
            <p:nvPr/>
          </p:nvSpPr>
          <p:spPr>
            <a:xfrm>
              <a:off x="5753738" y="2286000"/>
              <a:ext cx="1724869" cy="439991"/>
            </a:xfrm>
            <a:prstGeom prst="rect">
              <a:avLst/>
            </a:prstGeom>
          </p:spPr>
          <p:txBody>
            <a:bodyPr wrap="none">
              <a:spAutoFit/>
            </a:bodyPr>
            <a:lstStyle/>
            <a:p>
              <a:pPr marL="342327" indent="-342327" defTabSz="914067" eaLnBrk="0" hangingPunct="0">
                <a:spcBef>
                  <a:spcPct val="20000"/>
                </a:spcBef>
                <a:buClr>
                  <a:srgbClr val="330066"/>
                </a:buClr>
                <a:buSzPct val="70000"/>
                <a:defRPr/>
              </a:pPr>
              <a:r>
                <a:rPr lang="en-US" sz="27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€10,666.67</a:t>
              </a:r>
            </a:p>
          </p:txBody>
        </p:sp>
        <p:sp>
          <p:nvSpPr>
            <p:cNvPr id="27" name="Rectangle 26"/>
            <p:cNvSpPr/>
            <p:nvPr/>
          </p:nvSpPr>
          <p:spPr>
            <a:xfrm>
              <a:off x="6099606" y="4419289"/>
              <a:ext cx="1118740" cy="439991"/>
            </a:xfrm>
            <a:prstGeom prst="rect">
              <a:avLst/>
            </a:prstGeom>
          </p:spPr>
          <p:txBody>
            <a:bodyPr wrap="none">
              <a:spAutoFit/>
            </a:bodyPr>
            <a:lstStyle/>
            <a:p>
              <a:pPr marL="342327" indent="-342327" defTabSz="914067" eaLnBrk="0" hangingPunct="0">
                <a:spcBef>
                  <a:spcPct val="20000"/>
                </a:spcBef>
                <a:buClr>
                  <a:srgbClr val="330066"/>
                </a:buClr>
                <a:buSzPct val="70000"/>
                <a:defRPr/>
              </a:pPr>
              <a:r>
                <a:rPr lang="en-US" sz="27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€8,000</a:t>
              </a:r>
            </a:p>
          </p:txBody>
        </p:sp>
        <p:sp>
          <p:nvSpPr>
            <p:cNvPr id="28" name="Rectangle 27"/>
            <p:cNvSpPr/>
            <p:nvPr/>
          </p:nvSpPr>
          <p:spPr>
            <a:xfrm>
              <a:off x="3006804" y="3353332"/>
              <a:ext cx="1291920" cy="439991"/>
            </a:xfrm>
            <a:prstGeom prst="rect">
              <a:avLst/>
            </a:prstGeom>
          </p:spPr>
          <p:txBody>
            <a:bodyPr wrap="none">
              <a:spAutoFit/>
            </a:bodyPr>
            <a:lstStyle/>
            <a:p>
              <a:pPr marL="342327" indent="-342327" defTabSz="914067" eaLnBrk="0" hangingPunct="0">
                <a:spcBef>
                  <a:spcPct val="20000"/>
                </a:spcBef>
                <a:buClr>
                  <a:srgbClr val="330066"/>
                </a:buClr>
                <a:buSzPct val="70000"/>
                <a:defRPr/>
              </a:pPr>
              <a:r>
                <a:rPr lang="en-US" sz="27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€10,000</a:t>
              </a:r>
            </a:p>
          </p:txBody>
        </p:sp>
        <p:cxnSp>
          <p:nvCxnSpPr>
            <p:cNvPr id="43028" name="Straight Arrow Connector 7"/>
            <p:cNvCxnSpPr>
              <a:cxnSpLocks noChangeShapeType="1"/>
              <a:stCxn id="28" idx="3"/>
              <a:endCxn id="26" idx="1"/>
            </p:cNvCxnSpPr>
            <p:nvPr/>
          </p:nvCxnSpPr>
          <p:spPr bwMode="auto">
            <a:xfrm flipV="1">
              <a:off x="4298724" y="2505996"/>
              <a:ext cx="1455015" cy="1067332"/>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43029" name="Straight Arrow Connector 9"/>
            <p:cNvCxnSpPr>
              <a:cxnSpLocks noChangeShapeType="1"/>
              <a:stCxn id="28" idx="3"/>
              <a:endCxn id="27" idx="1"/>
            </p:cNvCxnSpPr>
            <p:nvPr/>
          </p:nvCxnSpPr>
          <p:spPr bwMode="auto">
            <a:xfrm>
              <a:off x="4298724" y="3573327"/>
              <a:ext cx="1800883" cy="1065958"/>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grpSp>
      <p:sp>
        <p:nvSpPr>
          <p:cNvPr id="40" name="Rectangle 39"/>
          <p:cNvSpPr>
            <a:spLocks noChangeArrowheads="1"/>
          </p:cNvSpPr>
          <p:nvPr/>
        </p:nvSpPr>
        <p:spPr bwMode="auto">
          <a:xfrm>
            <a:off x="169863" y="3662949"/>
            <a:ext cx="5854228" cy="381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Step 1: Calculate risk neutral probabilities.</a:t>
            </a:r>
            <a:endPar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41" name="Rectangle 40"/>
          <p:cNvSpPr>
            <a:spLocks noChangeArrowheads="1"/>
          </p:cNvSpPr>
          <p:nvPr/>
        </p:nvSpPr>
        <p:spPr bwMode="auto">
          <a:xfrm>
            <a:off x="169863" y="4118938"/>
            <a:ext cx="5697537" cy="658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Step 2: Calculate option value as the present value of the expected value of the option payoffs.</a:t>
            </a:r>
            <a:endPar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nvGrpSpPr>
          <p:cNvPr id="16" name="Group 24"/>
          <p:cNvGrpSpPr>
            <a:grpSpLocks/>
          </p:cNvGrpSpPr>
          <p:nvPr/>
        </p:nvGrpSpPr>
        <p:grpSpPr bwMode="auto">
          <a:xfrm>
            <a:off x="7281861" y="2257431"/>
            <a:ext cx="1247457" cy="555329"/>
            <a:chOff x="5187013" y="2971792"/>
            <a:chExt cx="1122497" cy="481298"/>
          </a:xfrm>
        </p:grpSpPr>
        <p:sp>
          <p:nvSpPr>
            <p:cNvPr id="5" name="Rectangle 4"/>
            <p:cNvSpPr/>
            <p:nvPr/>
          </p:nvSpPr>
          <p:spPr>
            <a:xfrm>
              <a:off x="5187013" y="3052969"/>
              <a:ext cx="1122497" cy="400121"/>
            </a:xfrm>
            <a:prstGeom prst="rect">
              <a:avLst/>
            </a:prstGeom>
          </p:spPr>
          <p:txBody>
            <a:bodyPr wrap="none">
              <a:spAutoFit/>
            </a:bodyPr>
            <a:lstStyle/>
            <a:p>
              <a:pPr marL="342327" indent="-342327" defTabSz="914067" eaLnBrk="0" hangingPunct="0">
                <a:spcBef>
                  <a:spcPct val="20000"/>
                </a:spcBef>
                <a:buClr>
                  <a:srgbClr val="330066"/>
                </a:buClr>
                <a:buSzPct val="70000"/>
                <a:defRPr/>
              </a:pPr>
              <a:r>
                <a:rPr lang="en-US" sz="2400" i="1" kern="0" dirty="0">
                  <a:latin typeface="Arial Unicode MS" panose="020B0604020202020204" pitchFamily="34" charset="-128"/>
                  <a:ea typeface="Arial Unicode MS" panose="020B0604020202020204" pitchFamily="34" charset="-128"/>
                  <a:cs typeface="Arial Unicode MS" panose="020B0604020202020204" pitchFamily="34" charset="-128"/>
                </a:rPr>
                <a:t>p</a:t>
              </a:r>
              <a:r>
                <a:rPr lang="en-US" sz="2400" kern="0" baseline="-25000" dirty="0">
                  <a:latin typeface="Arial Unicode MS" panose="020B0604020202020204" pitchFamily="34" charset="-128"/>
                  <a:ea typeface="Arial Unicode MS" panose="020B0604020202020204" pitchFamily="34" charset="-128"/>
                  <a:cs typeface="Arial Unicode MS" panose="020B0604020202020204" pitchFamily="34" charset="-128"/>
                </a:rPr>
                <a:t>1</a:t>
              </a:r>
              <a:r>
                <a:rPr lang="en-US" sz="2400" kern="0" dirty="0">
                  <a:latin typeface="Arial Unicode MS" panose="020B0604020202020204" pitchFamily="34" charset="-128"/>
                  <a:ea typeface="Arial Unicode MS" panose="020B0604020202020204" pitchFamily="34" charset="-128"/>
                  <a:cs typeface="Arial Unicode MS" panose="020B0604020202020204" pitchFamily="34" charset="-128"/>
                </a:rPr>
                <a:t>  = </a:t>
              </a:r>
              <a:r>
                <a:rPr lang="en-US" sz="24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a:t>
              </a:r>
              <a:r>
                <a:rPr lang="en-US" sz="2400" kern="0" dirty="0">
                  <a:latin typeface="Arial Unicode MS" panose="020B0604020202020204" pitchFamily="34" charset="-128"/>
                  <a:ea typeface="Arial Unicode MS" panose="020B0604020202020204" pitchFamily="34" charset="-128"/>
                  <a:cs typeface="Arial Unicode MS" panose="020B0604020202020204" pitchFamily="34" charset="-128"/>
                </a:rPr>
                <a:t>0</a:t>
              </a:r>
            </a:p>
          </p:txBody>
        </p:sp>
        <p:sp>
          <p:nvSpPr>
            <p:cNvPr id="43024" name="TextBox 5"/>
            <p:cNvSpPr txBox="1">
              <a:spLocks noChangeArrowheads="1"/>
            </p:cNvSpPr>
            <p:nvPr/>
          </p:nvSpPr>
          <p:spPr bwMode="auto">
            <a:xfrm>
              <a:off x="5258429" y="2971792"/>
              <a:ext cx="532761" cy="293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600" i="1">
                  <a:latin typeface="Arial Unicode MS" panose="020B0604020202020204" pitchFamily="34" charset="-128"/>
                  <a:ea typeface="Arial Unicode MS" panose="020B0604020202020204" pitchFamily="34" charset="-128"/>
                  <a:cs typeface="Arial Unicode MS" panose="020B0604020202020204" pitchFamily="34" charset="-128"/>
                </a:rPr>
                <a:t>up</a:t>
              </a:r>
            </a:p>
          </p:txBody>
        </p:sp>
      </p:grpSp>
      <p:sp>
        <p:nvSpPr>
          <p:cNvPr id="3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38</a:t>
            </a:fld>
            <a:endParaRPr lang="en-US" altLang="en-US" sz="1000" dirty="0">
              <a:cs typeface="Arial" charset="0"/>
            </a:endParaRPr>
          </a:p>
        </p:txBody>
      </p:sp>
      <p:sp>
        <p:nvSpPr>
          <p:cNvPr id="35" name="Rectangle 20"/>
          <p:cNvSpPr>
            <a:spLocks noGrp="1" noChangeArrowheads="1"/>
          </p:cNvSpPr>
          <p:nvPr>
            <p:ph type="ftr" sz="quarter" idx="4294967295"/>
          </p:nvPr>
        </p:nvSpPr>
        <p:spPr bwMode="auto">
          <a:xfrm>
            <a:off x="4572000" y="6553200"/>
            <a:ext cx="41910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nodeType="clickEffect">
                                  <p:stCondLst>
                                    <p:cond delay="0"/>
                                  </p:stCondLst>
                                  <p:childTnLst>
                                    <p:set>
                                      <p:cBhvr>
                                        <p:cTn id="15" dur="1" fill="hold">
                                          <p:stCondLst>
                                            <p:cond delay="0"/>
                                          </p:stCondLst>
                                        </p:cTn>
                                        <p:tgtEl>
                                          <p:spTgt spid="14"/>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0"/>
                                        </p:tgtEl>
                                        <p:attrNameLst>
                                          <p:attrName>style.visibility</p:attrName>
                                        </p:attrNameLst>
                                      </p:cBhvr>
                                      <p:to>
                                        <p:strVal val="visible"/>
                                      </p:to>
                                    </p:set>
                                    <p:animEffect transition="in" filter="fade">
                                      <p:cBhvr>
                                        <p:cTn id="20" dur="1000"/>
                                        <p:tgtEl>
                                          <p:spTgt spid="40"/>
                                        </p:tgtEl>
                                      </p:cBhvr>
                                    </p:animEffect>
                                    <p:anim calcmode="lin" valueType="num">
                                      <p:cBhvr>
                                        <p:cTn id="21" dur="1000" fill="hold"/>
                                        <p:tgtEl>
                                          <p:spTgt spid="40"/>
                                        </p:tgtEl>
                                        <p:attrNameLst>
                                          <p:attrName>ppt_x</p:attrName>
                                        </p:attrNameLst>
                                      </p:cBhvr>
                                      <p:tavLst>
                                        <p:tav tm="0">
                                          <p:val>
                                            <p:strVal val="#ppt_x"/>
                                          </p:val>
                                        </p:tav>
                                        <p:tav tm="100000">
                                          <p:val>
                                            <p:strVal val="#ppt_x"/>
                                          </p:val>
                                        </p:tav>
                                      </p:tavLst>
                                    </p:anim>
                                    <p:anim calcmode="lin" valueType="num">
                                      <p:cBhvr>
                                        <p:cTn id="22"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1000"/>
                                        <p:tgtEl>
                                          <p:spTgt spid="41"/>
                                        </p:tgtEl>
                                      </p:cBhvr>
                                    </p:animEffect>
                                    <p:anim calcmode="lin" valueType="num">
                                      <p:cBhvr>
                                        <p:cTn id="28" dur="1000" fill="hold"/>
                                        <p:tgtEl>
                                          <p:spTgt spid="41"/>
                                        </p:tgtEl>
                                        <p:attrNameLst>
                                          <p:attrName>ppt_x</p:attrName>
                                        </p:attrNameLst>
                                      </p:cBhvr>
                                      <p:tavLst>
                                        <p:tav tm="0">
                                          <p:val>
                                            <p:strVal val="#ppt_x"/>
                                          </p:val>
                                        </p:tav>
                                        <p:tav tm="100000">
                                          <p:val>
                                            <p:strVal val="#ppt_x"/>
                                          </p:val>
                                        </p:tav>
                                      </p:tavLst>
                                    </p:anim>
                                    <p:anim calcmode="lin" valueType="num">
                                      <p:cBhvr>
                                        <p:cTn id="29"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fade">
                                      <p:cBhvr>
                                        <p:cTn id="34" dur="1000"/>
                                        <p:tgtEl>
                                          <p:spTgt spid="42"/>
                                        </p:tgtEl>
                                      </p:cBhvr>
                                    </p:animEffect>
                                    <p:anim calcmode="lin" valueType="num">
                                      <p:cBhvr>
                                        <p:cTn id="35" dur="1000" fill="hold"/>
                                        <p:tgtEl>
                                          <p:spTgt spid="42"/>
                                        </p:tgtEl>
                                        <p:attrNameLst>
                                          <p:attrName>ppt_x</p:attrName>
                                        </p:attrNameLst>
                                      </p:cBhvr>
                                      <p:tavLst>
                                        <p:tav tm="0">
                                          <p:val>
                                            <p:strVal val="#ppt_x"/>
                                          </p:val>
                                        </p:tav>
                                        <p:tav tm="100000">
                                          <p:val>
                                            <p:strVal val="#ppt_x"/>
                                          </p:val>
                                        </p:tav>
                                      </p:tavLst>
                                    </p:anim>
                                    <p:anim calcmode="lin" valueType="num">
                                      <p:cBhvr>
                                        <p:cTn id="36"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42" presetClass="entr" presetSubtype="0" fill="hold" nodeType="click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1000"/>
                                        <p:tgtEl>
                                          <p:spTgt spid="4"/>
                                        </p:tgtEl>
                                      </p:cBhvr>
                                    </p:animEffect>
                                    <p:anim calcmode="lin" valueType="num">
                                      <p:cBhvr>
                                        <p:cTn id="42" dur="1000" fill="hold"/>
                                        <p:tgtEl>
                                          <p:spTgt spid="4"/>
                                        </p:tgtEl>
                                        <p:attrNameLst>
                                          <p:attrName>ppt_x</p:attrName>
                                        </p:attrNameLst>
                                      </p:cBhvr>
                                      <p:tavLst>
                                        <p:tav tm="0">
                                          <p:val>
                                            <p:strVal val="#ppt_x"/>
                                          </p:val>
                                        </p:tav>
                                        <p:tav tm="100000">
                                          <p:val>
                                            <p:strVal val="#ppt_x"/>
                                          </p:val>
                                        </p:tav>
                                      </p:tavLst>
                                    </p:anim>
                                    <p:anim calcmode="lin" valueType="num">
                                      <p:cBhvr>
                                        <p:cTn id="4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42" presetClass="entr" presetSubtype="0" fill="hold" nodeType="click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fade">
                                      <p:cBhvr>
                                        <p:cTn id="48" dur="1000"/>
                                        <p:tgtEl>
                                          <p:spTgt spid="2"/>
                                        </p:tgtEl>
                                      </p:cBhvr>
                                    </p:animEffect>
                                    <p:anim calcmode="lin" valueType="num">
                                      <p:cBhvr>
                                        <p:cTn id="49" dur="1000" fill="hold"/>
                                        <p:tgtEl>
                                          <p:spTgt spid="2"/>
                                        </p:tgtEl>
                                        <p:attrNameLst>
                                          <p:attrName>ppt_x</p:attrName>
                                        </p:attrNameLst>
                                      </p:cBhvr>
                                      <p:tavLst>
                                        <p:tav tm="0">
                                          <p:val>
                                            <p:strVal val="#ppt_x"/>
                                          </p:val>
                                        </p:tav>
                                        <p:tav tm="100000">
                                          <p:val>
                                            <p:strVal val="#ppt_x"/>
                                          </p:val>
                                        </p:tav>
                                      </p:tavLst>
                                    </p:anim>
                                    <p:anim calcmode="lin" valueType="num">
                                      <p:cBhvr>
                                        <p:cTn id="5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2"/>
                                        </p:tgtEl>
                                        <p:attrNameLst>
                                          <p:attrName>style.visibility</p:attrName>
                                        </p:attrNameLst>
                                      </p:cBhvr>
                                      <p:to>
                                        <p:strVal val="visible"/>
                                      </p:to>
                                    </p:set>
                                  </p:childTnLst>
                                </p:cTn>
                              </p:par>
                            </p:childTnLst>
                          </p:cTn>
                        </p:par>
                      </p:childTnLst>
                    </p:cTn>
                  </p:par>
                  <p:par>
                    <p:cTn id="55" fill="hold" nodeType="clickPar">
                      <p:stCondLst>
                        <p:cond delay="indefinite"/>
                      </p:stCondLst>
                      <p:childTnLst>
                        <p:par>
                          <p:cTn id="56" fill="hold" nodeType="withGroup">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32" grpId="0"/>
      <p:bldP spid="33" grpId="0"/>
      <p:bldP spid="40" grpId="0"/>
      <p:bldP spid="41"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0" y="819397"/>
            <a:ext cx="9144000" cy="990600"/>
          </a:xfrm>
        </p:spPr>
        <p:txBody>
          <a:bodyPr>
            <a:normAutofit/>
          </a:bodyPr>
          <a:lstStyle/>
          <a:p>
            <a:r>
              <a:rPr lang="en-US" altLang="en-US" sz="4000" dirty="0" smtClean="0"/>
              <a:t>Risk Neutral Valuation Practice (continued) </a:t>
            </a:r>
          </a:p>
        </p:txBody>
      </p:sp>
      <p:sp>
        <p:nvSpPr>
          <p:cNvPr id="3" name="Rectangle 2"/>
          <p:cNvSpPr/>
          <p:nvPr/>
        </p:nvSpPr>
        <p:spPr>
          <a:xfrm>
            <a:off x="76200" y="1496223"/>
            <a:ext cx="9144000" cy="1569660"/>
          </a:xfrm>
          <a:prstGeom prst="rect">
            <a:avLst/>
          </a:prstGeom>
        </p:spPr>
        <p:txBody>
          <a:bodyPr>
            <a:spAutoFit/>
          </a:bodyPr>
          <a:lstStyle/>
          <a:p>
            <a:pPr defTabSz="809625" eaLnBrk="0" hangingPunct="0">
              <a:spcBef>
                <a:spcPct val="20000"/>
              </a:spcBef>
              <a:buClr>
                <a:srgbClr val="330066"/>
              </a:buClr>
              <a:buSzPct val="70000"/>
              <a:defRPr/>
            </a:pPr>
            <a:r>
              <a:rPr lang="en-US"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Check your work by finding the value of an at-the-money 1-period call option on €10,000 with a strike of £8,000. </a:t>
            </a:r>
          </a:p>
          <a:p>
            <a:pPr defTabSz="809625" eaLnBrk="0" hangingPunct="0">
              <a:spcBef>
                <a:spcPct val="20000"/>
              </a:spcBef>
              <a:buClr>
                <a:srgbClr val="330066"/>
              </a:buClr>
              <a:buSzPct val="70000"/>
              <a:defRPr/>
            </a:pPr>
            <a:r>
              <a:rPr lang="en-US" i="1" kern="0" dirty="0" err="1">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S</a:t>
            </a:r>
            <a:r>
              <a:rPr lang="en-US" kern="0" baseline="-25000" dirty="0" err="1">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0</a:t>
            </a:r>
            <a:r>
              <a:rPr lang="en-US"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 £0.80/€, </a:t>
            </a:r>
            <a:r>
              <a:rPr lang="en-US" i="1"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i</a:t>
            </a:r>
            <a:r>
              <a:rPr lang="en-US" kern="0" baseline="-250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a:t>
            </a:r>
            <a:r>
              <a:rPr lang="en-US"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 15½%, </a:t>
            </a:r>
            <a:r>
              <a:rPr lang="en-US" i="1"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i</a:t>
            </a:r>
            <a:r>
              <a:rPr lang="en-US" kern="0" baseline="-250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a:t>
            </a:r>
            <a:r>
              <a:rPr lang="en-US"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 5%, so </a:t>
            </a:r>
            <a:r>
              <a:rPr lang="en-US" i="1" dirty="0" err="1">
                <a:latin typeface="Arial Unicode MS" panose="020B0604020202020204" pitchFamily="34" charset="-128"/>
                <a:ea typeface="Arial Unicode MS" panose="020B0604020202020204" pitchFamily="34" charset="-128"/>
                <a:cs typeface="Arial Unicode MS" panose="020B0604020202020204" pitchFamily="34" charset="-128"/>
              </a:rPr>
              <a:t>F</a:t>
            </a:r>
            <a:r>
              <a:rPr lang="en-US" baseline="-25000" dirty="0" err="1">
                <a:latin typeface="Arial Unicode MS" panose="020B0604020202020204" pitchFamily="34" charset="-128"/>
                <a:ea typeface="Arial Unicode MS" panose="020B0604020202020204" pitchFamily="34" charset="-128"/>
                <a:cs typeface="Arial Unicode MS" panose="020B0604020202020204" pitchFamily="34" charset="-128"/>
              </a:rPr>
              <a:t>1</a:t>
            </a:r>
            <a:r>
              <a:rPr lang="en-US" dirty="0">
                <a:latin typeface="Arial Unicode MS" panose="020B0604020202020204" pitchFamily="34" charset="-128"/>
                <a:ea typeface="Arial Unicode MS" panose="020B0604020202020204" pitchFamily="34" charset="-128"/>
                <a:cs typeface="Arial Unicode MS" panose="020B0604020202020204" pitchFamily="34" charset="-128"/>
              </a:rPr>
              <a:t>(£/€) = £0.8800/€</a:t>
            </a:r>
            <a:r>
              <a:rPr lang="en-US"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a:t>
            </a:r>
          </a:p>
          <a:p>
            <a:pPr defTabSz="809625" eaLnBrk="0" hangingPunct="0">
              <a:spcBef>
                <a:spcPct val="20000"/>
              </a:spcBef>
              <a:buClr>
                <a:srgbClr val="330066"/>
              </a:buClr>
              <a:buSzPct val="70000"/>
              <a:defRPr/>
            </a:pPr>
            <a:r>
              <a:rPr lang="en-US" sz="16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In the next year, there are two possibilities: </a:t>
            </a:r>
          </a:p>
          <a:p>
            <a:pPr marL="0" lvl="1" defTabSz="809625" eaLnBrk="0" hangingPunct="0">
              <a:spcBef>
                <a:spcPct val="20000"/>
              </a:spcBef>
              <a:buClr>
                <a:srgbClr val="669999"/>
              </a:buClr>
              <a:buSzPct val="70000"/>
              <a:defRPr/>
            </a:pPr>
            <a:r>
              <a:rPr lang="en-US" sz="1600" i="1" kern="0" dirty="0" err="1">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S</a:t>
            </a:r>
            <a:r>
              <a:rPr lang="en-US" sz="1600" kern="0" baseline="-25000" dirty="0" err="1">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a:t>
            </a:r>
            <a:r>
              <a:rPr lang="en-US" sz="16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 £1.00/€  </a:t>
            </a:r>
            <a:r>
              <a:rPr lang="en-US" sz="1600" i="1"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or </a:t>
            </a:r>
            <a:r>
              <a:rPr lang="en-US" sz="1600" i="1" kern="0" dirty="0" err="1">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S</a:t>
            </a:r>
            <a:r>
              <a:rPr lang="en-US" sz="1600" kern="0" baseline="-25000" dirty="0" err="1">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a:t>
            </a:r>
            <a:r>
              <a:rPr lang="en-US" sz="16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 £0.75/€</a:t>
            </a:r>
          </a:p>
        </p:txBody>
      </p:sp>
      <p:grpSp>
        <p:nvGrpSpPr>
          <p:cNvPr id="4" name="Group 24"/>
          <p:cNvGrpSpPr>
            <a:grpSpLocks/>
          </p:cNvGrpSpPr>
          <p:nvPr/>
        </p:nvGrpSpPr>
        <p:grpSpPr bwMode="auto">
          <a:xfrm>
            <a:off x="4668565" y="3028953"/>
            <a:ext cx="1829347" cy="461665"/>
            <a:chOff x="5235201" y="3052674"/>
            <a:chExt cx="1828754" cy="460931"/>
          </a:xfrm>
        </p:grpSpPr>
        <p:sp>
          <p:nvSpPr>
            <p:cNvPr id="5" name="Rectangle 4"/>
            <p:cNvSpPr/>
            <p:nvPr/>
          </p:nvSpPr>
          <p:spPr>
            <a:xfrm>
              <a:off x="5235201" y="3052674"/>
              <a:ext cx="1828754" cy="460931"/>
            </a:xfrm>
            <a:prstGeom prst="rect">
              <a:avLst/>
            </a:prstGeom>
          </p:spPr>
          <p:txBody>
            <a:bodyPr wrap="none">
              <a:spAutoFit/>
            </a:bodyPr>
            <a:lstStyle/>
            <a:p>
              <a:pPr marL="303213" indent="-303213" algn="ctr" defTabSz="809625" eaLnBrk="0" hangingPunct="0">
                <a:spcBef>
                  <a:spcPct val="20000"/>
                </a:spcBef>
                <a:buClr>
                  <a:srgbClr val="330066"/>
                </a:buClr>
                <a:buSzPct val="70000"/>
                <a:defRPr/>
              </a:pPr>
              <a:r>
                <a:rPr lang="en-US" sz="2400" i="1"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c</a:t>
              </a:r>
              <a:r>
                <a:rPr lang="en-US" sz="2400" kern="0" baseline="-250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a:t>
              </a:r>
              <a:r>
                <a:rPr lang="en-US" sz="24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 £2,000</a:t>
              </a:r>
            </a:p>
          </p:txBody>
        </p:sp>
        <p:sp>
          <p:nvSpPr>
            <p:cNvPr id="6" name="TextBox 5"/>
            <p:cNvSpPr txBox="1"/>
            <p:nvPr/>
          </p:nvSpPr>
          <p:spPr>
            <a:xfrm>
              <a:off x="5314824" y="3090713"/>
              <a:ext cx="533227" cy="277372"/>
            </a:xfrm>
            <a:prstGeom prst="rect">
              <a:avLst/>
            </a:prstGeom>
            <a:noFill/>
          </p:spPr>
          <p:txBody>
            <a:bodyPr>
              <a:spAutoFit/>
            </a:bodyPr>
            <a:lstStyle/>
            <a:p>
              <a:pPr algn="ctr">
                <a:defRPr/>
              </a:pPr>
              <a:r>
                <a:rPr lang="en-US" i="1" baseline="30000" dirty="0">
                  <a:latin typeface="Arial Unicode MS" panose="020B0604020202020204" pitchFamily="34" charset="-128"/>
                  <a:ea typeface="Arial Unicode MS" panose="020B0604020202020204" pitchFamily="34" charset="-128"/>
                  <a:cs typeface="Arial Unicode MS" panose="020B0604020202020204" pitchFamily="34" charset="-128"/>
                </a:rPr>
                <a:t>u</a:t>
              </a:r>
            </a:p>
          </p:txBody>
        </p:sp>
      </p:grpSp>
      <p:grpSp>
        <p:nvGrpSpPr>
          <p:cNvPr id="7" name="Group 23"/>
          <p:cNvGrpSpPr>
            <a:grpSpLocks/>
          </p:cNvGrpSpPr>
          <p:nvPr/>
        </p:nvGrpSpPr>
        <p:grpSpPr bwMode="auto">
          <a:xfrm>
            <a:off x="4789339" y="5181601"/>
            <a:ext cx="982962" cy="400110"/>
            <a:chOff x="5399507" y="5106046"/>
            <a:chExt cx="981563" cy="400790"/>
          </a:xfrm>
        </p:grpSpPr>
        <p:sp>
          <p:nvSpPr>
            <p:cNvPr id="8" name="Rectangle 7"/>
            <p:cNvSpPr/>
            <p:nvPr/>
          </p:nvSpPr>
          <p:spPr>
            <a:xfrm>
              <a:off x="5399507" y="5106046"/>
              <a:ext cx="981563" cy="400790"/>
            </a:xfrm>
            <a:prstGeom prst="rect">
              <a:avLst/>
            </a:prstGeom>
          </p:spPr>
          <p:txBody>
            <a:bodyPr wrap="none">
              <a:spAutoFit/>
            </a:bodyPr>
            <a:lstStyle/>
            <a:p>
              <a:pPr marL="303213" indent="-303213" algn="ctr" defTabSz="809625" eaLnBrk="0" hangingPunct="0">
                <a:spcBef>
                  <a:spcPct val="20000"/>
                </a:spcBef>
                <a:buClr>
                  <a:srgbClr val="330066"/>
                </a:buClr>
                <a:buSzPct val="70000"/>
                <a:defRPr/>
              </a:pPr>
              <a:r>
                <a:rPr lang="en-US" sz="2000" i="1" kern="0" dirty="0" err="1">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c</a:t>
              </a:r>
              <a:r>
                <a:rPr lang="en-US" sz="2000" kern="0" baseline="-25000" dirty="0" err="1">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a:t>
              </a:r>
              <a:r>
                <a:rPr lang="en-US" sz="20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 £0</a:t>
              </a:r>
            </a:p>
          </p:txBody>
        </p:sp>
        <p:sp>
          <p:nvSpPr>
            <p:cNvPr id="9" name="TextBox 8"/>
            <p:cNvSpPr txBox="1"/>
            <p:nvPr/>
          </p:nvSpPr>
          <p:spPr>
            <a:xfrm>
              <a:off x="5463066" y="5141030"/>
              <a:ext cx="480327" cy="257612"/>
            </a:xfrm>
            <a:prstGeom prst="rect">
              <a:avLst/>
            </a:prstGeom>
            <a:noFill/>
          </p:spPr>
          <p:txBody>
            <a:bodyPr>
              <a:spAutoFit/>
            </a:bodyPr>
            <a:lstStyle/>
            <a:p>
              <a:pPr algn="ctr">
                <a:defRPr/>
              </a:pPr>
              <a:r>
                <a:rPr lang="en-US" sz="1600" i="1" baseline="30000" dirty="0">
                  <a:latin typeface="Arial Unicode MS" panose="020B0604020202020204" pitchFamily="34" charset="-128"/>
                  <a:ea typeface="Arial Unicode MS" panose="020B0604020202020204" pitchFamily="34" charset="-128"/>
                  <a:cs typeface="Arial Unicode MS" panose="020B0604020202020204" pitchFamily="34" charset="-128"/>
                </a:rPr>
                <a:t>d</a:t>
              </a:r>
            </a:p>
          </p:txBody>
        </p:sp>
      </p:grpSp>
      <p:grpSp>
        <p:nvGrpSpPr>
          <p:cNvPr id="10" name="Group 31"/>
          <p:cNvGrpSpPr>
            <a:grpSpLocks/>
          </p:cNvGrpSpPr>
          <p:nvPr/>
        </p:nvGrpSpPr>
        <p:grpSpPr bwMode="auto">
          <a:xfrm>
            <a:off x="-228600" y="3429000"/>
            <a:ext cx="3519488" cy="709673"/>
            <a:chOff x="61209" y="4034135"/>
            <a:chExt cx="3520176" cy="709184"/>
          </a:xfrm>
        </p:grpSpPr>
        <p:sp>
          <p:nvSpPr>
            <p:cNvPr id="11" name="Rectangle 10"/>
            <p:cNvSpPr/>
            <p:nvPr/>
          </p:nvSpPr>
          <p:spPr>
            <a:xfrm>
              <a:off x="61209" y="4188017"/>
              <a:ext cx="3520176" cy="399774"/>
            </a:xfrm>
            <a:prstGeom prst="rect">
              <a:avLst/>
            </a:prstGeom>
          </p:spPr>
          <p:txBody>
            <a:bodyPr>
              <a:spAutoFit/>
            </a:bodyPr>
            <a:lstStyle/>
            <a:p>
              <a:pPr algn="r">
                <a:defRPr/>
              </a:pPr>
              <a:r>
                <a:rPr lang="en-US" sz="20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€10,000 ×            = £8,000 </a:t>
              </a:r>
              <a:endParaRPr lang="en-US" sz="16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2" name="Rectangle 11"/>
            <p:cNvSpPr/>
            <p:nvPr/>
          </p:nvSpPr>
          <p:spPr>
            <a:xfrm>
              <a:off x="1814152" y="4034135"/>
              <a:ext cx="826028" cy="399834"/>
            </a:xfrm>
            <a:prstGeom prst="rect">
              <a:avLst/>
            </a:prstGeom>
          </p:spPr>
          <p:txBody>
            <a:bodyPr wrap="none">
              <a:spAutoFit/>
            </a:bodyPr>
            <a:lstStyle/>
            <a:p>
              <a:pPr>
                <a:defRPr/>
              </a:pPr>
              <a:r>
                <a:rPr lang="en-US" sz="20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£0.80</a:t>
              </a:r>
              <a:endParaRPr lang="en-US" sz="16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3" name="Rectangle 12"/>
            <p:cNvSpPr/>
            <p:nvPr/>
          </p:nvSpPr>
          <p:spPr>
            <a:xfrm>
              <a:off x="1814152" y="4343485"/>
              <a:ext cx="826028" cy="399834"/>
            </a:xfrm>
            <a:prstGeom prst="rect">
              <a:avLst/>
            </a:prstGeom>
          </p:spPr>
          <p:txBody>
            <a:bodyPr wrap="none">
              <a:spAutoFit/>
            </a:bodyPr>
            <a:lstStyle/>
            <a:p>
              <a:pPr>
                <a:defRPr/>
              </a:pPr>
              <a:r>
                <a:rPr lang="en-US" sz="20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€1.00</a:t>
              </a:r>
              <a:endParaRPr lang="en-US" sz="16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44086" name="Straight Connector 29"/>
            <p:cNvCxnSpPr>
              <a:cxnSpLocks noChangeShapeType="1"/>
            </p:cNvCxnSpPr>
            <p:nvPr/>
          </p:nvCxnSpPr>
          <p:spPr bwMode="auto">
            <a:xfrm>
              <a:off x="1942487" y="4400564"/>
              <a:ext cx="557599"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grpSp>
      <p:grpSp>
        <p:nvGrpSpPr>
          <p:cNvPr id="15" name="Group 32"/>
          <p:cNvGrpSpPr>
            <a:grpSpLocks/>
          </p:cNvGrpSpPr>
          <p:nvPr/>
        </p:nvGrpSpPr>
        <p:grpSpPr bwMode="auto">
          <a:xfrm>
            <a:off x="4813300" y="2286000"/>
            <a:ext cx="3416300" cy="709673"/>
            <a:chOff x="137424" y="4034135"/>
            <a:chExt cx="3415755" cy="709185"/>
          </a:xfrm>
        </p:grpSpPr>
        <p:sp>
          <p:nvSpPr>
            <p:cNvPr id="16" name="Rectangle 15"/>
            <p:cNvSpPr/>
            <p:nvPr/>
          </p:nvSpPr>
          <p:spPr>
            <a:xfrm>
              <a:off x="137424" y="4188017"/>
              <a:ext cx="3415755" cy="399775"/>
            </a:xfrm>
            <a:prstGeom prst="rect">
              <a:avLst/>
            </a:prstGeom>
          </p:spPr>
          <p:txBody>
            <a:bodyPr>
              <a:spAutoFit/>
            </a:bodyPr>
            <a:lstStyle/>
            <a:p>
              <a:pPr>
                <a:defRPr/>
              </a:pPr>
              <a:r>
                <a:rPr lang="en-US" sz="20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£10,000 =	  × €10,000 </a:t>
              </a:r>
              <a:endParaRPr lang="en-US" sz="16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7" name="Rectangle 16"/>
            <p:cNvSpPr/>
            <p:nvPr/>
          </p:nvSpPr>
          <p:spPr>
            <a:xfrm>
              <a:off x="1343732" y="4034135"/>
              <a:ext cx="825735" cy="399835"/>
            </a:xfrm>
            <a:prstGeom prst="rect">
              <a:avLst/>
            </a:prstGeom>
          </p:spPr>
          <p:txBody>
            <a:bodyPr wrap="none">
              <a:spAutoFit/>
            </a:bodyPr>
            <a:lstStyle/>
            <a:p>
              <a:pPr>
                <a:defRPr/>
              </a:pPr>
              <a:r>
                <a:rPr lang="en-US" sz="20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£1.00</a:t>
              </a:r>
              <a:endParaRPr lang="en-US" sz="16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8" name="Rectangle 17"/>
            <p:cNvSpPr/>
            <p:nvPr/>
          </p:nvSpPr>
          <p:spPr>
            <a:xfrm>
              <a:off x="1343732" y="4343485"/>
              <a:ext cx="825735" cy="399835"/>
            </a:xfrm>
            <a:prstGeom prst="rect">
              <a:avLst/>
            </a:prstGeom>
          </p:spPr>
          <p:txBody>
            <a:bodyPr wrap="none">
              <a:spAutoFit/>
            </a:bodyPr>
            <a:lstStyle/>
            <a:p>
              <a:pPr>
                <a:defRPr/>
              </a:pPr>
              <a:r>
                <a:rPr lang="en-US" sz="20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€1.00</a:t>
              </a:r>
              <a:endParaRPr lang="en-US" sz="16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44082" name="Straight Connector 36"/>
            <p:cNvCxnSpPr>
              <a:cxnSpLocks noChangeShapeType="1"/>
            </p:cNvCxnSpPr>
            <p:nvPr/>
          </p:nvCxnSpPr>
          <p:spPr bwMode="auto">
            <a:xfrm>
              <a:off x="1403977" y="4388832"/>
              <a:ext cx="690082"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grpSp>
      <p:grpSp>
        <p:nvGrpSpPr>
          <p:cNvPr id="20" name="Group 38"/>
          <p:cNvGrpSpPr>
            <a:grpSpLocks/>
          </p:cNvGrpSpPr>
          <p:nvPr/>
        </p:nvGrpSpPr>
        <p:grpSpPr bwMode="auto">
          <a:xfrm>
            <a:off x="4786313" y="4495799"/>
            <a:ext cx="4129087" cy="709673"/>
            <a:chOff x="351778" y="4034135"/>
            <a:chExt cx="4129895" cy="709185"/>
          </a:xfrm>
        </p:grpSpPr>
        <p:sp>
          <p:nvSpPr>
            <p:cNvPr id="21" name="Rectangle 20"/>
            <p:cNvSpPr/>
            <p:nvPr/>
          </p:nvSpPr>
          <p:spPr>
            <a:xfrm>
              <a:off x="351778" y="4188017"/>
              <a:ext cx="4129895" cy="399835"/>
            </a:xfrm>
            <a:prstGeom prst="rect">
              <a:avLst/>
            </a:prstGeom>
          </p:spPr>
          <p:txBody>
            <a:bodyPr wrap="square">
              <a:spAutoFit/>
            </a:bodyPr>
            <a:lstStyle/>
            <a:p>
              <a:pPr>
                <a:defRPr/>
              </a:pPr>
              <a:r>
                <a:rPr lang="en-US" sz="20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£7,500 =	 </a:t>
              </a:r>
              <a:r>
                <a:rPr lang="en-US" sz="2000" kern="0" dirty="0" smtClean="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a:t>
              </a:r>
              <a:r>
                <a:rPr lang="en-US" sz="20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€10,000 </a:t>
              </a:r>
              <a:endParaRPr lang="en-US" sz="16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2" name="Rectangle 21"/>
            <p:cNvSpPr/>
            <p:nvPr/>
          </p:nvSpPr>
          <p:spPr>
            <a:xfrm>
              <a:off x="1433076" y="4034135"/>
              <a:ext cx="826029" cy="399835"/>
            </a:xfrm>
            <a:prstGeom prst="rect">
              <a:avLst/>
            </a:prstGeom>
          </p:spPr>
          <p:txBody>
            <a:bodyPr wrap="none">
              <a:spAutoFit/>
            </a:bodyPr>
            <a:lstStyle/>
            <a:p>
              <a:pPr>
                <a:defRPr/>
              </a:pPr>
              <a:r>
                <a:rPr lang="en-US" sz="20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£0.75</a:t>
              </a:r>
              <a:endParaRPr lang="en-US" sz="16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3" name="Rectangle 22"/>
            <p:cNvSpPr/>
            <p:nvPr/>
          </p:nvSpPr>
          <p:spPr>
            <a:xfrm>
              <a:off x="1433076" y="4343485"/>
              <a:ext cx="826029" cy="399835"/>
            </a:xfrm>
            <a:prstGeom prst="rect">
              <a:avLst/>
            </a:prstGeom>
          </p:spPr>
          <p:txBody>
            <a:bodyPr wrap="none">
              <a:spAutoFit/>
            </a:bodyPr>
            <a:lstStyle/>
            <a:p>
              <a:pPr>
                <a:defRPr/>
              </a:pPr>
              <a:r>
                <a:rPr lang="en-US" sz="20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€1.00</a:t>
              </a:r>
              <a:endParaRPr lang="en-US" sz="16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44078" name="Straight Connector 42"/>
            <p:cNvCxnSpPr>
              <a:cxnSpLocks noChangeShapeType="1"/>
            </p:cNvCxnSpPr>
            <p:nvPr/>
          </p:nvCxnSpPr>
          <p:spPr bwMode="auto">
            <a:xfrm>
              <a:off x="1498657" y="4399457"/>
              <a:ext cx="685681"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grpSp>
      <p:grpSp>
        <p:nvGrpSpPr>
          <p:cNvPr id="25" name="Group 51"/>
          <p:cNvGrpSpPr>
            <a:grpSpLocks/>
          </p:cNvGrpSpPr>
          <p:nvPr/>
        </p:nvGrpSpPr>
        <p:grpSpPr bwMode="auto">
          <a:xfrm>
            <a:off x="3290888" y="2667000"/>
            <a:ext cx="1522412" cy="2182841"/>
            <a:chOff x="3367085" y="2928935"/>
            <a:chExt cx="1522417" cy="2183499"/>
          </a:xfrm>
        </p:grpSpPr>
        <p:cxnSp>
          <p:nvCxnSpPr>
            <p:cNvPr id="44073" name="Straight Arrow Connector 43"/>
            <p:cNvCxnSpPr>
              <a:cxnSpLocks noChangeShapeType="1"/>
            </p:cNvCxnSpPr>
            <p:nvPr/>
          </p:nvCxnSpPr>
          <p:spPr bwMode="auto">
            <a:xfrm flipV="1">
              <a:off x="3367085" y="2928935"/>
              <a:ext cx="1522417" cy="114334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44074" name="Straight Arrow Connector 47"/>
            <p:cNvCxnSpPr>
              <a:cxnSpLocks noChangeShapeType="1"/>
              <a:stCxn id="11" idx="3"/>
              <a:endCxn id="21" idx="1"/>
            </p:cNvCxnSpPr>
            <p:nvPr/>
          </p:nvCxnSpPr>
          <p:spPr bwMode="auto">
            <a:xfrm>
              <a:off x="3367085" y="4045284"/>
              <a:ext cx="1495430" cy="106715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grpSp>
      <p:grpSp>
        <p:nvGrpSpPr>
          <p:cNvPr id="28" name="Group 61"/>
          <p:cNvGrpSpPr>
            <a:grpSpLocks/>
          </p:cNvGrpSpPr>
          <p:nvPr/>
        </p:nvGrpSpPr>
        <p:grpSpPr bwMode="auto">
          <a:xfrm>
            <a:off x="1357448" y="3259786"/>
            <a:ext cx="3431891" cy="2121870"/>
            <a:chOff x="1433673" y="3472266"/>
            <a:chExt cx="3432359" cy="2122157"/>
          </a:xfrm>
        </p:grpSpPr>
        <p:cxnSp>
          <p:nvCxnSpPr>
            <p:cNvPr id="44070" name="Straight Arrow Connector 53"/>
            <p:cNvCxnSpPr>
              <a:cxnSpLocks noChangeShapeType="1"/>
              <a:stCxn id="5" idx="1"/>
              <a:endCxn id="44072" idx="3"/>
            </p:cNvCxnSpPr>
            <p:nvPr/>
          </p:nvCxnSpPr>
          <p:spPr bwMode="auto">
            <a:xfrm flipH="1">
              <a:off x="3284459" y="3472266"/>
              <a:ext cx="1460782" cy="1054807"/>
            </a:xfrm>
            <a:prstGeom prst="straightConnector1">
              <a:avLst/>
            </a:prstGeom>
            <a:noFill/>
            <a:ln w="9525" algn="ctr">
              <a:solidFill>
                <a:schemeClr val="tx1"/>
              </a:solidFill>
              <a:prstDash val="dash"/>
              <a:round/>
              <a:headEnd/>
              <a:tailEnd type="arrow" w="med" len="med"/>
            </a:ln>
            <a:extLst>
              <a:ext uri="{909E8E84-426E-40DD-AFC4-6F175D3DCCD1}">
                <a14:hiddenFill xmlns:a14="http://schemas.microsoft.com/office/drawing/2010/main">
                  <a:noFill/>
                </a14:hiddenFill>
              </a:ext>
            </a:extLst>
          </p:spPr>
        </p:cxnSp>
        <p:cxnSp>
          <p:nvCxnSpPr>
            <p:cNvPr id="44071" name="Straight Arrow Connector 55"/>
            <p:cNvCxnSpPr>
              <a:cxnSpLocks noChangeShapeType="1"/>
              <a:stCxn id="8" idx="1"/>
              <a:endCxn id="44072" idx="3"/>
            </p:cNvCxnSpPr>
            <p:nvPr/>
          </p:nvCxnSpPr>
          <p:spPr bwMode="auto">
            <a:xfrm flipH="1" flipV="1">
              <a:off x="3284459" y="4527073"/>
              <a:ext cx="1581573" cy="1067350"/>
            </a:xfrm>
            <a:prstGeom prst="straightConnector1">
              <a:avLst/>
            </a:prstGeom>
            <a:noFill/>
            <a:ln w="9525" algn="ctr">
              <a:solidFill>
                <a:schemeClr val="tx1"/>
              </a:solidFill>
              <a:prstDash val="dash"/>
              <a:round/>
              <a:headEnd/>
              <a:tailEnd type="arrow" w="med" len="med"/>
            </a:ln>
            <a:extLst>
              <a:ext uri="{909E8E84-426E-40DD-AFC4-6F175D3DCCD1}">
                <a14:hiddenFill xmlns:a14="http://schemas.microsoft.com/office/drawing/2010/main">
                  <a:noFill/>
                </a14:hiddenFill>
              </a:ext>
            </a:extLst>
          </p:spPr>
        </p:cxnSp>
        <p:sp>
          <p:nvSpPr>
            <p:cNvPr id="44072" name="Rectangle 58"/>
            <p:cNvSpPr>
              <a:spLocks noChangeArrowheads="1"/>
            </p:cNvSpPr>
            <p:nvPr/>
          </p:nvSpPr>
          <p:spPr bwMode="auto">
            <a:xfrm>
              <a:off x="1433673" y="4326991"/>
              <a:ext cx="1850786" cy="4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2000" i="1"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c</a:t>
              </a:r>
              <a:r>
                <a:rPr lang="en-US" altLang="en-US" sz="2000" baseline="-250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0</a:t>
              </a:r>
              <a:r>
                <a:rPr lang="en-US" altLang="en-US" sz="200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 £900.43</a:t>
              </a:r>
            </a:p>
          </p:txBody>
        </p:sp>
      </p:grpSp>
      <p:grpSp>
        <p:nvGrpSpPr>
          <p:cNvPr id="32" name="Group 31"/>
          <p:cNvGrpSpPr>
            <a:grpSpLocks/>
          </p:cNvGrpSpPr>
          <p:nvPr/>
        </p:nvGrpSpPr>
        <p:grpSpPr bwMode="auto">
          <a:xfrm>
            <a:off x="0" y="4422775"/>
            <a:ext cx="3133725" cy="911225"/>
            <a:chOff x="1473243" y="914400"/>
            <a:chExt cx="3133682" cy="910491"/>
          </a:xfrm>
        </p:grpSpPr>
        <p:grpSp>
          <p:nvGrpSpPr>
            <p:cNvPr id="44062" name="Group 55"/>
            <p:cNvGrpSpPr>
              <a:grpSpLocks/>
            </p:cNvGrpSpPr>
            <p:nvPr/>
          </p:nvGrpSpPr>
          <p:grpSpPr bwMode="auto">
            <a:xfrm>
              <a:off x="1473243" y="1021616"/>
              <a:ext cx="3133682" cy="803275"/>
              <a:chOff x="439652" y="4128786"/>
              <a:chExt cx="3133682" cy="803275"/>
            </a:xfrm>
          </p:grpSpPr>
          <p:grpSp>
            <p:nvGrpSpPr>
              <p:cNvPr id="44065" name="Group 43"/>
              <p:cNvGrpSpPr>
                <a:grpSpLocks/>
              </p:cNvGrpSpPr>
              <p:nvPr/>
            </p:nvGrpSpPr>
            <p:grpSpPr bwMode="auto">
              <a:xfrm>
                <a:off x="638046" y="4128786"/>
                <a:ext cx="2935288" cy="803275"/>
                <a:chOff x="2835" y="3034"/>
                <a:chExt cx="1849" cy="506"/>
              </a:xfrm>
            </p:grpSpPr>
            <p:sp>
              <p:nvSpPr>
                <p:cNvPr id="38" name="Rectangle 45"/>
                <p:cNvSpPr>
                  <a:spLocks noChangeArrowheads="1"/>
                </p:cNvSpPr>
                <p:nvPr/>
              </p:nvSpPr>
              <p:spPr bwMode="auto">
                <a:xfrm>
                  <a:off x="2838" y="3034"/>
                  <a:ext cx="1761" cy="252"/>
                </a:xfrm>
                <a:prstGeom prst="rect">
                  <a:avLst/>
                </a:prstGeom>
                <a:noFill/>
                <a:ln w="9525">
                  <a:noFill/>
                  <a:miter lim="800000"/>
                  <a:headEnd/>
                  <a:tailEnd/>
                </a:ln>
              </p:spPr>
              <p:txBody>
                <a:bodyPr>
                  <a:spAutoFit/>
                </a:bodyPr>
                <a:lstStyle/>
                <a:p>
                  <a:pPr algn="ctr">
                    <a:spcBef>
                      <a:spcPct val="50000"/>
                    </a:spcBef>
                    <a:defRPr/>
                  </a:pPr>
                  <a:r>
                    <a:rPr lang="en-US" sz="2000" i="1"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q </a:t>
                  </a:r>
                  <a:r>
                    <a:rPr lang="en-US" sz="2000" dirty="0">
                      <a:latin typeface="Arial Unicode MS" panose="020B0604020202020204" pitchFamily="34" charset="-128"/>
                      <a:ea typeface="Arial Unicode MS" panose="020B0604020202020204" pitchFamily="34" charset="-128"/>
                      <a:cs typeface="Arial Unicode MS" panose="020B0604020202020204" pitchFamily="34" charset="-128"/>
                    </a:rPr>
                    <a:t>×</a:t>
                  </a:r>
                  <a:r>
                    <a:rPr lang="en-US" sz="2000" i="1"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n-US" sz="2000" i="1" dirty="0" err="1">
                      <a:latin typeface="Arial Unicode MS" panose="020B0604020202020204" pitchFamily="34" charset="-128"/>
                      <a:ea typeface="Arial Unicode MS" panose="020B0604020202020204" pitchFamily="34" charset="-128"/>
                      <a:cs typeface="Arial Unicode MS" panose="020B0604020202020204" pitchFamily="34" charset="-128"/>
                    </a:rPr>
                    <a:t>c</a:t>
                  </a:r>
                  <a:r>
                    <a:rPr lang="en-US" sz="2000" baseline="-25000" dirty="0" err="1">
                      <a:latin typeface="Arial Unicode MS" panose="020B0604020202020204" pitchFamily="34" charset="-128"/>
                      <a:ea typeface="Arial Unicode MS" panose="020B0604020202020204" pitchFamily="34" charset="-128"/>
                      <a:cs typeface="Arial Unicode MS" panose="020B0604020202020204" pitchFamily="34" charset="-128"/>
                    </a:rPr>
                    <a:t>1</a:t>
                  </a:r>
                  <a:r>
                    <a:rPr lang="en-US" sz="2000" dirty="0">
                      <a:latin typeface="Arial Unicode MS" panose="020B0604020202020204" pitchFamily="34" charset="-128"/>
                      <a:ea typeface="Arial Unicode MS" panose="020B0604020202020204" pitchFamily="34" charset="-128"/>
                      <a:cs typeface="Arial Unicode MS" panose="020B0604020202020204" pitchFamily="34" charset="-128"/>
                    </a:rPr>
                    <a:t>  + (1 – </a:t>
                  </a:r>
                  <a:r>
                    <a:rPr lang="en-US" sz="2000" i="1" dirty="0">
                      <a:latin typeface="Arial Unicode MS" panose="020B0604020202020204" pitchFamily="34" charset="-128"/>
                      <a:ea typeface="Arial Unicode MS" panose="020B0604020202020204" pitchFamily="34" charset="-128"/>
                      <a:cs typeface="Arial Unicode MS" panose="020B0604020202020204" pitchFamily="34" charset="-128"/>
                    </a:rPr>
                    <a:t>q</a:t>
                  </a:r>
                  <a:r>
                    <a:rPr lang="en-US" sz="20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n-US" sz="20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a:t>
                  </a:r>
                  <a:r>
                    <a:rPr lang="en-US" sz="2000" i="1" dirty="0" err="1">
                      <a:latin typeface="Arial Unicode MS" panose="020B0604020202020204" pitchFamily="34" charset="-128"/>
                      <a:ea typeface="Arial Unicode MS" panose="020B0604020202020204" pitchFamily="34" charset="-128"/>
                      <a:cs typeface="Arial Unicode MS" panose="020B0604020202020204" pitchFamily="34" charset="-128"/>
                    </a:rPr>
                    <a:t>c</a:t>
                  </a:r>
                  <a:r>
                    <a:rPr lang="en-US" sz="2000" baseline="-25000" dirty="0" err="1">
                      <a:latin typeface="Arial Unicode MS" panose="020B0604020202020204" pitchFamily="34" charset="-128"/>
                      <a:ea typeface="Arial Unicode MS" panose="020B0604020202020204" pitchFamily="34" charset="-128"/>
                      <a:cs typeface="Arial Unicode MS" panose="020B0604020202020204" pitchFamily="34" charset="-128"/>
                    </a:rPr>
                    <a:t>1</a:t>
                  </a:r>
                  <a:endParaRPr lang="en-US" sz="20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44068" name="Rectangle 46"/>
                <p:cNvSpPr>
                  <a:spLocks noChangeArrowheads="1"/>
                </p:cNvSpPr>
                <p:nvPr/>
              </p:nvSpPr>
              <p:spPr bwMode="auto">
                <a:xfrm>
                  <a:off x="2835" y="3288"/>
                  <a:ext cx="18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 + </a:t>
                  </a:r>
                  <a:r>
                    <a:rPr lang="en-US" altLang="en-US" sz="2000" i="1">
                      <a:latin typeface="Arial Unicode MS" panose="020B0604020202020204" pitchFamily="34" charset="-128"/>
                      <a:ea typeface="Arial Unicode MS" panose="020B0604020202020204" pitchFamily="34" charset="-128"/>
                      <a:cs typeface="Arial Unicode MS" panose="020B0604020202020204" pitchFamily="34" charset="-128"/>
                    </a:rPr>
                    <a:t>r</a:t>
                  </a:r>
                  <a:r>
                    <a:rPr lang="en-US" altLang="en-US" sz="2000" baseline="-25000">
                      <a:latin typeface="Arial Unicode MS" panose="020B0604020202020204" pitchFamily="34" charset="-128"/>
                      <a:ea typeface="Arial Unicode MS" panose="020B0604020202020204" pitchFamily="34" charset="-128"/>
                      <a:cs typeface="Arial Unicode MS" panose="020B0604020202020204" pitchFamily="34" charset="-128"/>
                    </a:rPr>
                    <a:t>₤</a:t>
                  </a:r>
                </a:p>
              </p:txBody>
            </p:sp>
            <p:sp>
              <p:nvSpPr>
                <p:cNvPr id="44069" name="Line 47"/>
                <p:cNvSpPr>
                  <a:spLocks noChangeShapeType="1"/>
                </p:cNvSpPr>
                <p:nvPr/>
              </p:nvSpPr>
              <p:spPr bwMode="auto">
                <a:xfrm>
                  <a:off x="3045" y="3313"/>
                  <a:ext cx="1421"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44066" name="Rectangle 59"/>
              <p:cNvSpPr>
                <a:spLocks noChangeArrowheads="1"/>
              </p:cNvSpPr>
              <p:nvPr/>
            </p:nvSpPr>
            <p:spPr bwMode="auto">
              <a:xfrm>
                <a:off x="439652" y="4378877"/>
                <a:ext cx="647925" cy="369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i="1">
                    <a:latin typeface="Arial Unicode MS" panose="020B0604020202020204" pitchFamily="34" charset="-128"/>
                    <a:ea typeface="Arial Unicode MS" panose="020B0604020202020204" pitchFamily="34" charset="-128"/>
                    <a:cs typeface="Arial Unicode MS" panose="020B0604020202020204" pitchFamily="34" charset="-128"/>
                  </a:rPr>
                  <a:t>c</a:t>
                </a:r>
                <a:r>
                  <a:rPr lang="en-US" altLang="en-US" baseline="-25000">
                    <a:latin typeface="Arial Unicode MS" panose="020B0604020202020204" pitchFamily="34" charset="-128"/>
                    <a:ea typeface="Arial Unicode MS" panose="020B0604020202020204" pitchFamily="34" charset="-128"/>
                    <a:cs typeface="Arial Unicode MS" panose="020B0604020202020204" pitchFamily="34" charset="-128"/>
                  </a:rPr>
                  <a:t>0</a:t>
                </a:r>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 = </a:t>
                </a:r>
              </a:p>
            </p:txBody>
          </p:sp>
        </p:grpSp>
        <p:sp>
          <p:nvSpPr>
            <p:cNvPr id="44063" name="Rectangle 13"/>
            <p:cNvSpPr>
              <a:spLocks noChangeArrowheads="1"/>
            </p:cNvSpPr>
            <p:nvPr/>
          </p:nvSpPr>
          <p:spPr bwMode="auto">
            <a:xfrm>
              <a:off x="3962409" y="935038"/>
              <a:ext cx="279240" cy="297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i="1" baseline="-25000">
                  <a:latin typeface="Arial Unicode MS" panose="020B0604020202020204" pitchFamily="34" charset="-128"/>
                  <a:ea typeface="Arial Unicode MS" panose="020B0604020202020204" pitchFamily="34" charset="-128"/>
                  <a:cs typeface="Arial Unicode MS" panose="020B0604020202020204" pitchFamily="34" charset="-128"/>
                </a:rPr>
                <a:t>d</a:t>
              </a:r>
            </a:p>
          </p:txBody>
        </p:sp>
        <p:sp>
          <p:nvSpPr>
            <p:cNvPr id="44064" name="Rectangle 14"/>
            <p:cNvSpPr>
              <a:spLocks noChangeArrowheads="1"/>
            </p:cNvSpPr>
            <p:nvPr/>
          </p:nvSpPr>
          <p:spPr bwMode="auto">
            <a:xfrm>
              <a:off x="2462179" y="914400"/>
              <a:ext cx="279240" cy="297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i="1" baseline="-25000">
                  <a:latin typeface="Arial Unicode MS" panose="020B0604020202020204" pitchFamily="34" charset="-128"/>
                  <a:ea typeface="Arial Unicode MS" panose="020B0604020202020204" pitchFamily="34" charset="-128"/>
                  <a:cs typeface="Arial Unicode MS" panose="020B0604020202020204" pitchFamily="34" charset="-128"/>
                </a:rPr>
                <a:t>u</a:t>
              </a:r>
            </a:p>
          </p:txBody>
        </p:sp>
      </p:grpSp>
      <p:grpSp>
        <p:nvGrpSpPr>
          <p:cNvPr id="41" name="Group 40"/>
          <p:cNvGrpSpPr>
            <a:grpSpLocks/>
          </p:cNvGrpSpPr>
          <p:nvPr/>
        </p:nvGrpSpPr>
        <p:grpSpPr bwMode="auto">
          <a:xfrm>
            <a:off x="1143000" y="5888038"/>
            <a:ext cx="4682709" cy="727075"/>
            <a:chOff x="457200" y="5022183"/>
            <a:chExt cx="4682709" cy="727076"/>
          </a:xfrm>
        </p:grpSpPr>
        <p:grpSp>
          <p:nvGrpSpPr>
            <p:cNvPr id="44055" name="Group 64"/>
            <p:cNvGrpSpPr>
              <a:grpSpLocks/>
            </p:cNvGrpSpPr>
            <p:nvPr/>
          </p:nvGrpSpPr>
          <p:grpSpPr bwMode="auto">
            <a:xfrm>
              <a:off x="457200" y="5022183"/>
              <a:ext cx="3670280" cy="727076"/>
              <a:chOff x="177693" y="4204993"/>
              <a:chExt cx="3670280" cy="727076"/>
            </a:xfrm>
          </p:grpSpPr>
          <p:grpSp>
            <p:nvGrpSpPr>
              <p:cNvPr id="44057" name="Group 43"/>
              <p:cNvGrpSpPr>
                <a:grpSpLocks/>
              </p:cNvGrpSpPr>
              <p:nvPr/>
            </p:nvGrpSpPr>
            <p:grpSpPr bwMode="auto">
              <a:xfrm>
                <a:off x="638047" y="4204993"/>
                <a:ext cx="3209926" cy="727076"/>
                <a:chOff x="2835" y="3082"/>
                <a:chExt cx="2022" cy="458"/>
              </a:xfrm>
            </p:grpSpPr>
            <p:sp>
              <p:nvSpPr>
                <p:cNvPr id="46" name="Rectangle 45"/>
                <p:cNvSpPr>
                  <a:spLocks noChangeArrowheads="1"/>
                </p:cNvSpPr>
                <p:nvPr/>
              </p:nvSpPr>
              <p:spPr bwMode="auto">
                <a:xfrm>
                  <a:off x="2838" y="3082"/>
                  <a:ext cx="2019" cy="233"/>
                </a:xfrm>
                <a:prstGeom prst="rect">
                  <a:avLst/>
                </a:prstGeom>
                <a:noFill/>
                <a:ln w="9525">
                  <a:noFill/>
                  <a:miter lim="800000"/>
                  <a:headEnd/>
                  <a:tailEnd/>
                </a:ln>
              </p:spPr>
              <p:txBody>
                <a:bodyPr wrap="square">
                  <a:spAutoFit/>
                </a:bodyPr>
                <a:lstStyle/>
                <a:p>
                  <a:pPr>
                    <a:spcBef>
                      <a:spcPct val="50000"/>
                    </a:spcBef>
                    <a:defRPr/>
                  </a:pPr>
                  <a:r>
                    <a:rPr lang="en-US"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0.52</a:t>
                  </a:r>
                  <a:r>
                    <a:rPr lang="en-US" i="1"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a:t>
                  </a:r>
                  <a:r>
                    <a:rPr lang="en-US" dirty="0">
                      <a:latin typeface="Arial Unicode MS" panose="020B0604020202020204" pitchFamily="34" charset="-128"/>
                      <a:ea typeface="Arial Unicode MS" panose="020B0604020202020204" pitchFamily="34" charset="-128"/>
                      <a:cs typeface="Arial Unicode MS" panose="020B0604020202020204" pitchFamily="34" charset="-128"/>
                    </a:rPr>
                    <a:t>×</a:t>
                  </a:r>
                  <a:r>
                    <a:rPr lang="en-US" i="1"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n-US"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£2,000 </a:t>
                  </a:r>
                  <a:r>
                    <a:rPr lang="en-US" dirty="0">
                      <a:latin typeface="Arial Unicode MS" panose="020B0604020202020204" pitchFamily="34" charset="-128"/>
                      <a:ea typeface="Arial Unicode MS" panose="020B0604020202020204" pitchFamily="34" charset="-128"/>
                      <a:cs typeface="Arial Unicode MS" panose="020B0604020202020204" pitchFamily="34" charset="-128"/>
                    </a:rPr>
                    <a:t> + 0.48 ×</a:t>
                  </a:r>
                  <a:r>
                    <a:rPr lang="en-US"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£0</a:t>
                  </a: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44060" name="Rectangle 46"/>
                <p:cNvSpPr>
                  <a:spLocks noChangeArrowheads="1"/>
                </p:cNvSpPr>
                <p:nvPr/>
              </p:nvSpPr>
              <p:spPr bwMode="auto">
                <a:xfrm>
                  <a:off x="2835" y="3288"/>
                  <a:ext cx="1849"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1.155 </a:t>
                  </a:r>
                  <a:endParaRPr lang="en-US" altLang="en-US" sz="2000" baseline="-250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44061" name="Line 47"/>
                <p:cNvSpPr>
                  <a:spLocks noChangeShapeType="1"/>
                </p:cNvSpPr>
                <p:nvPr/>
              </p:nvSpPr>
              <p:spPr bwMode="auto">
                <a:xfrm flipV="1">
                  <a:off x="2929" y="3308"/>
                  <a:ext cx="1680" cy="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44058" name="Rectangle 68"/>
              <p:cNvSpPr>
                <a:spLocks noChangeArrowheads="1"/>
              </p:cNvSpPr>
              <p:nvPr/>
            </p:nvSpPr>
            <p:spPr bwMode="auto">
              <a:xfrm>
                <a:off x="177693" y="4378877"/>
                <a:ext cx="647934" cy="369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i="1">
                    <a:latin typeface="Arial Unicode MS" panose="020B0604020202020204" pitchFamily="34" charset="-128"/>
                    <a:ea typeface="Arial Unicode MS" panose="020B0604020202020204" pitchFamily="34" charset="-128"/>
                    <a:cs typeface="Arial Unicode MS" panose="020B0604020202020204" pitchFamily="34" charset="-128"/>
                  </a:rPr>
                  <a:t>c</a:t>
                </a:r>
                <a:r>
                  <a:rPr lang="en-US" altLang="en-US" baseline="-25000">
                    <a:latin typeface="Arial Unicode MS" panose="020B0604020202020204" pitchFamily="34" charset="-128"/>
                    <a:ea typeface="Arial Unicode MS" panose="020B0604020202020204" pitchFamily="34" charset="-128"/>
                    <a:cs typeface="Arial Unicode MS" panose="020B0604020202020204" pitchFamily="34" charset="-128"/>
                  </a:rPr>
                  <a:t>0</a:t>
                </a:r>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 = </a:t>
                </a:r>
              </a:p>
            </p:txBody>
          </p:sp>
        </p:grpSp>
        <p:sp>
          <p:nvSpPr>
            <p:cNvPr id="43" name="Rectangle 42"/>
            <p:cNvSpPr/>
            <p:nvPr/>
          </p:nvSpPr>
          <p:spPr>
            <a:xfrm>
              <a:off x="3738563" y="5204746"/>
              <a:ext cx="1401346" cy="400111"/>
            </a:xfrm>
            <a:prstGeom prst="rect">
              <a:avLst/>
            </a:prstGeom>
          </p:spPr>
          <p:txBody>
            <a:bodyPr wrap="none">
              <a:spAutoFit/>
            </a:bodyPr>
            <a:lstStyle/>
            <a:p>
              <a:pPr>
                <a:defRPr/>
              </a:pPr>
              <a:r>
                <a:rPr lang="en-US" sz="20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n-US" sz="20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£900.43</a:t>
              </a:r>
              <a:r>
                <a:rPr lang="en-US" sz="2000" dirty="0">
                  <a:latin typeface="Arial Unicode MS" panose="020B0604020202020204" pitchFamily="34" charset="-128"/>
                  <a:ea typeface="Arial Unicode MS" panose="020B0604020202020204" pitchFamily="34" charset="-128"/>
                  <a:cs typeface="Arial Unicode MS" panose="020B0604020202020204" pitchFamily="34" charset="-128"/>
                </a:rPr>
                <a:t> </a:t>
              </a:r>
            </a:p>
          </p:txBody>
        </p:sp>
      </p:grpSp>
      <p:grpSp>
        <p:nvGrpSpPr>
          <p:cNvPr id="49" name="Group 48"/>
          <p:cNvGrpSpPr>
            <a:grpSpLocks/>
          </p:cNvGrpSpPr>
          <p:nvPr/>
        </p:nvGrpSpPr>
        <p:grpSpPr bwMode="auto">
          <a:xfrm>
            <a:off x="258763" y="5257798"/>
            <a:ext cx="3547614" cy="939649"/>
            <a:chOff x="5157644" y="5204223"/>
            <a:chExt cx="3093589" cy="941337"/>
          </a:xfrm>
        </p:grpSpPr>
        <p:sp>
          <p:nvSpPr>
            <p:cNvPr id="44051" name="Text Box 10"/>
            <p:cNvSpPr txBox="1">
              <a:spLocks noChangeArrowheads="1"/>
            </p:cNvSpPr>
            <p:nvPr/>
          </p:nvSpPr>
          <p:spPr bwMode="auto">
            <a:xfrm>
              <a:off x="5157644" y="5362575"/>
              <a:ext cx="15479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i="1">
                  <a:latin typeface="Arial Unicode MS" panose="020B0604020202020204" pitchFamily="34" charset="-128"/>
                  <a:ea typeface="Arial Unicode MS" panose="020B0604020202020204" pitchFamily="34" charset="-128"/>
                  <a:cs typeface="Arial Unicode MS" panose="020B0604020202020204" pitchFamily="34" charset="-128"/>
                </a:rPr>
                <a:t>q </a:t>
              </a:r>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 0.5200 =</a:t>
              </a:r>
            </a:p>
          </p:txBody>
        </p:sp>
        <p:sp>
          <p:nvSpPr>
            <p:cNvPr id="44052" name="Text Box 10"/>
            <p:cNvSpPr txBox="1">
              <a:spLocks noChangeArrowheads="1"/>
            </p:cNvSpPr>
            <p:nvPr/>
          </p:nvSpPr>
          <p:spPr bwMode="auto">
            <a:xfrm>
              <a:off x="6607766" y="5204223"/>
              <a:ext cx="1621833" cy="647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£.88/€ − £.75/€</a:t>
              </a:r>
            </a:p>
          </p:txBody>
        </p:sp>
        <p:sp>
          <p:nvSpPr>
            <p:cNvPr id="44053" name="Text Box 10"/>
            <p:cNvSpPr txBox="1">
              <a:spLocks noChangeArrowheads="1"/>
            </p:cNvSpPr>
            <p:nvPr/>
          </p:nvSpPr>
          <p:spPr bwMode="auto">
            <a:xfrm>
              <a:off x="6629400" y="5498068"/>
              <a:ext cx="1621833" cy="647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£1.0/€ − £.75/€</a:t>
              </a:r>
            </a:p>
          </p:txBody>
        </p:sp>
        <p:sp>
          <p:nvSpPr>
            <p:cNvPr id="44054" name="Line 47"/>
            <p:cNvSpPr>
              <a:spLocks noChangeShapeType="1"/>
            </p:cNvSpPr>
            <p:nvPr/>
          </p:nvSpPr>
          <p:spPr bwMode="auto">
            <a:xfrm flipV="1">
              <a:off x="6651265" y="5539701"/>
              <a:ext cx="1523999" cy="1337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54" name="Rectangle 53"/>
          <p:cNvSpPr/>
          <p:nvPr/>
        </p:nvSpPr>
        <p:spPr>
          <a:xfrm>
            <a:off x="5064125" y="3440113"/>
            <a:ext cx="3005951" cy="369332"/>
          </a:xfrm>
          <a:prstGeom prst="rect">
            <a:avLst/>
          </a:prstGeom>
        </p:spPr>
        <p:txBody>
          <a:bodyPr wrap="none">
            <a:spAutoFit/>
          </a:bodyPr>
          <a:lstStyle/>
          <a:p>
            <a:pPr>
              <a:defRPr/>
            </a:pPr>
            <a:r>
              <a:rPr lang="en-US"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max[0, £10,000 −</a:t>
            </a:r>
            <a:r>
              <a:rPr lang="en-US"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n-US"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£8,000]</a:t>
            </a: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55" name="Rectangle 54"/>
          <p:cNvSpPr/>
          <p:nvPr/>
        </p:nvSpPr>
        <p:spPr>
          <a:xfrm>
            <a:off x="5334000" y="5497513"/>
            <a:ext cx="2877711" cy="369332"/>
          </a:xfrm>
          <a:prstGeom prst="rect">
            <a:avLst/>
          </a:prstGeom>
        </p:spPr>
        <p:txBody>
          <a:bodyPr wrap="none">
            <a:spAutoFit/>
          </a:bodyPr>
          <a:lstStyle/>
          <a:p>
            <a:pPr>
              <a:defRPr/>
            </a:pPr>
            <a:r>
              <a:rPr lang="en-US"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max[0, £7,500 −</a:t>
            </a:r>
            <a:r>
              <a:rPr lang="en-US"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n-US"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£8,000]</a:t>
            </a: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56" name="Rectangle 55"/>
          <p:cNvSpPr/>
          <p:nvPr/>
        </p:nvSpPr>
        <p:spPr bwMode="auto">
          <a:xfrm>
            <a:off x="5562600" y="6061922"/>
            <a:ext cx="2971800" cy="400050"/>
          </a:xfrm>
          <a:prstGeom prst="rect">
            <a:avLst/>
          </a:prstGeom>
        </p:spPr>
        <p:txBody>
          <a:bodyPr>
            <a:spAutoFit/>
          </a:bodyPr>
          <a:lstStyle/>
          <a:p>
            <a:pPr>
              <a:defRPr/>
            </a:pPr>
            <a:r>
              <a:rPr lang="en-US" sz="2000" dirty="0">
                <a:latin typeface="Arial Unicode MS" panose="020B0604020202020204" pitchFamily="34" charset="-128"/>
                <a:ea typeface="Arial Unicode MS" panose="020B0604020202020204" pitchFamily="34" charset="-128"/>
                <a:cs typeface="Arial Unicode MS" panose="020B0604020202020204" pitchFamily="34" charset="-128"/>
              </a:rPr>
              <a:t>= €1,125.54 </a:t>
            </a:r>
            <a:r>
              <a:rPr lang="en-US" sz="2000" kern="0" dirty="0">
                <a:solidFill>
                  <a:srgbClr val="000000"/>
                </a:solidFill>
                <a:latin typeface="Arial Unicode MS" panose="020B0604020202020204" pitchFamily="34" charset="-128"/>
                <a:ea typeface="Arial Unicode MS" panose="020B0604020202020204" pitchFamily="34" charset="-128"/>
                <a:cs typeface="Arial Unicode MS" panose="020B0604020202020204" pitchFamily="34" charset="-128"/>
              </a:rPr>
              <a:t>× £0.80/€</a:t>
            </a:r>
            <a:endParaRPr lang="en-US" sz="20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57" name="Text Box 10"/>
          <p:cNvSpPr txBox="1">
            <a:spLocks noChangeArrowheads="1"/>
          </p:cNvSpPr>
          <p:nvPr/>
        </p:nvSpPr>
        <p:spPr bwMode="auto">
          <a:xfrm rot="-2265781">
            <a:off x="3613150" y="2841625"/>
            <a:ext cx="9445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 0.52</a:t>
            </a:r>
          </a:p>
        </p:txBody>
      </p:sp>
      <p:sp>
        <p:nvSpPr>
          <p:cNvPr id="58" name="Text Box 10"/>
          <p:cNvSpPr txBox="1">
            <a:spLocks noChangeArrowheads="1"/>
          </p:cNvSpPr>
          <p:nvPr/>
        </p:nvSpPr>
        <p:spPr bwMode="auto">
          <a:xfrm rot="2210360">
            <a:off x="3595688" y="4029075"/>
            <a:ext cx="9445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 0.48</a:t>
            </a:r>
          </a:p>
        </p:txBody>
      </p:sp>
      <p:sp>
        <p:nvSpPr>
          <p:cNvPr id="61"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39</a:t>
            </a:fld>
            <a:endParaRPr lang="en-US" altLang="en-US" sz="1000" dirty="0">
              <a:cs typeface="Arial" charset="0"/>
            </a:endParaRPr>
          </a:p>
        </p:txBody>
      </p:sp>
      <p:sp>
        <p:nvSpPr>
          <p:cNvPr id="62" name="Rectangle 20"/>
          <p:cNvSpPr>
            <a:spLocks noGrp="1" noChangeArrowheads="1"/>
          </p:cNvSpPr>
          <p:nvPr>
            <p:ph type="ftr" sz="quarter" idx="4294967295"/>
          </p:nvPr>
        </p:nvSpPr>
        <p:spPr bwMode="auto">
          <a:xfrm>
            <a:off x="4813300" y="6553200"/>
            <a:ext cx="39497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2" presetClass="entr" presetSubtype="8" fill="hold" nodeType="click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nodeType="clickEffect">
                                  <p:stCondLst>
                                    <p:cond delay="0"/>
                                  </p:stCondLst>
                                  <p:childTnLst>
                                    <p:set>
                                      <p:cBhvr>
                                        <p:cTn id="15" dur="1" fill="hold">
                                          <p:stCondLst>
                                            <p:cond delay="0"/>
                                          </p:stCondLst>
                                        </p:cTn>
                                        <p:tgtEl>
                                          <p:spTgt spid="15"/>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nodeType="clickEffect">
                                  <p:stCondLst>
                                    <p:cond delay="0"/>
                                  </p:stCondLst>
                                  <p:childTnLst>
                                    <p:set>
                                      <p:cBhvr>
                                        <p:cTn id="19" dur="1" fill="hold">
                                          <p:stCondLst>
                                            <p:cond delay="0"/>
                                          </p:stCondLst>
                                        </p:cTn>
                                        <p:tgtEl>
                                          <p:spTgt spid="20"/>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nodeType="clickEffect">
                                  <p:stCondLst>
                                    <p:cond delay="0"/>
                                  </p:stCondLst>
                                  <p:childTnLst>
                                    <p:set>
                                      <p:cBhvr>
                                        <p:cTn id="23" dur="1" fill="hold">
                                          <p:stCondLst>
                                            <p:cond delay="0"/>
                                          </p:stCondLst>
                                        </p:cTn>
                                        <p:tgtEl>
                                          <p:spTgt spid="4"/>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2" presetClass="entr" presetSubtype="2" fill="hold" grpId="0" nodeType="clickEffect">
                                  <p:stCondLst>
                                    <p:cond delay="0"/>
                                  </p:stCondLst>
                                  <p:childTnLst>
                                    <p:set>
                                      <p:cBhvr>
                                        <p:cTn id="27" dur="1" fill="hold">
                                          <p:stCondLst>
                                            <p:cond delay="0"/>
                                          </p:stCondLst>
                                        </p:cTn>
                                        <p:tgtEl>
                                          <p:spTgt spid="54"/>
                                        </p:tgtEl>
                                        <p:attrNameLst>
                                          <p:attrName>style.visibility</p:attrName>
                                        </p:attrNameLst>
                                      </p:cBhvr>
                                      <p:to>
                                        <p:strVal val="visible"/>
                                      </p:to>
                                    </p:set>
                                    <p:anim calcmode="lin" valueType="num">
                                      <p:cBhvr additive="base">
                                        <p:cTn id="28" dur="500" fill="hold"/>
                                        <p:tgtEl>
                                          <p:spTgt spid="54"/>
                                        </p:tgtEl>
                                        <p:attrNameLst>
                                          <p:attrName>ppt_x</p:attrName>
                                        </p:attrNameLst>
                                      </p:cBhvr>
                                      <p:tavLst>
                                        <p:tav tm="0">
                                          <p:val>
                                            <p:strVal val="1+#ppt_w/2"/>
                                          </p:val>
                                        </p:tav>
                                        <p:tav tm="100000">
                                          <p:val>
                                            <p:strVal val="#ppt_x"/>
                                          </p:val>
                                        </p:tav>
                                      </p:tavLst>
                                    </p:anim>
                                    <p:anim calcmode="lin" valueType="num">
                                      <p:cBhvr additive="base">
                                        <p:cTn id="29" dur="500" fill="hold"/>
                                        <p:tgtEl>
                                          <p:spTgt spid="54"/>
                                        </p:tgtEl>
                                        <p:attrNameLst>
                                          <p:attrName>ppt_y</p:attrName>
                                        </p:attrNameLst>
                                      </p:cBhvr>
                                      <p:tavLst>
                                        <p:tav tm="0">
                                          <p:val>
                                            <p:strVal val="#ppt_y"/>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1" presetClass="entr" presetSubtype="0" fill="hold" nodeType="clickEffect">
                                  <p:stCondLst>
                                    <p:cond delay="0"/>
                                  </p:stCondLst>
                                  <p:childTnLst>
                                    <p:set>
                                      <p:cBhvr>
                                        <p:cTn id="33" dur="1" fill="hold">
                                          <p:stCondLst>
                                            <p:cond delay="0"/>
                                          </p:stCondLst>
                                        </p:cTn>
                                        <p:tgtEl>
                                          <p:spTgt spid="7"/>
                                        </p:tgtEl>
                                        <p:attrNameLst>
                                          <p:attrName>style.visibility</p:attrName>
                                        </p:attrNameLst>
                                      </p:cBhvr>
                                      <p:to>
                                        <p:strVal val="visible"/>
                                      </p:to>
                                    </p:set>
                                  </p:child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2" fill="hold" grpId="0" nodeType="click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additive="base">
                                        <p:cTn id="38" dur="500" fill="hold"/>
                                        <p:tgtEl>
                                          <p:spTgt spid="55"/>
                                        </p:tgtEl>
                                        <p:attrNameLst>
                                          <p:attrName>ppt_x</p:attrName>
                                        </p:attrNameLst>
                                      </p:cBhvr>
                                      <p:tavLst>
                                        <p:tav tm="0">
                                          <p:val>
                                            <p:strVal val="1+#ppt_w/2"/>
                                          </p:val>
                                        </p:tav>
                                        <p:tav tm="100000">
                                          <p:val>
                                            <p:strVal val="#ppt_x"/>
                                          </p:val>
                                        </p:tav>
                                      </p:tavLst>
                                    </p:anim>
                                    <p:anim calcmode="lin" valueType="num">
                                      <p:cBhvr additive="base">
                                        <p:cTn id="39" dur="500" fill="hold"/>
                                        <p:tgtEl>
                                          <p:spTgt spid="55"/>
                                        </p:tgtEl>
                                        <p:attrNameLst>
                                          <p:attrName>ppt_y</p:attrName>
                                        </p:attrNameLst>
                                      </p:cBhvr>
                                      <p:tavLst>
                                        <p:tav tm="0">
                                          <p:val>
                                            <p:strVal val="#ppt_y"/>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42" presetClass="entr" presetSubtype="0" fill="hold" nodeType="clickEffect">
                                  <p:stCondLst>
                                    <p:cond delay="0"/>
                                  </p:stCondLst>
                                  <p:childTnLst>
                                    <p:set>
                                      <p:cBhvr>
                                        <p:cTn id="43" dur="1" fill="hold">
                                          <p:stCondLst>
                                            <p:cond delay="0"/>
                                          </p:stCondLst>
                                        </p:cTn>
                                        <p:tgtEl>
                                          <p:spTgt spid="32"/>
                                        </p:tgtEl>
                                        <p:attrNameLst>
                                          <p:attrName>style.visibility</p:attrName>
                                        </p:attrNameLst>
                                      </p:cBhvr>
                                      <p:to>
                                        <p:strVal val="visible"/>
                                      </p:to>
                                    </p:set>
                                    <p:animEffect transition="in" filter="fade">
                                      <p:cBhvr>
                                        <p:cTn id="44" dur="1000"/>
                                        <p:tgtEl>
                                          <p:spTgt spid="32"/>
                                        </p:tgtEl>
                                      </p:cBhvr>
                                    </p:animEffect>
                                    <p:anim calcmode="lin" valueType="num">
                                      <p:cBhvr>
                                        <p:cTn id="45" dur="1000" fill="hold"/>
                                        <p:tgtEl>
                                          <p:spTgt spid="32"/>
                                        </p:tgtEl>
                                        <p:attrNameLst>
                                          <p:attrName>ppt_x</p:attrName>
                                        </p:attrNameLst>
                                      </p:cBhvr>
                                      <p:tavLst>
                                        <p:tav tm="0">
                                          <p:val>
                                            <p:strVal val="#ppt_x"/>
                                          </p:val>
                                        </p:tav>
                                        <p:tav tm="100000">
                                          <p:val>
                                            <p:strVal val="#ppt_x"/>
                                          </p:val>
                                        </p:tav>
                                      </p:tavLst>
                                    </p:anim>
                                    <p:anim calcmode="lin" valueType="num">
                                      <p:cBhvr>
                                        <p:cTn id="46"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47" fill="hold" nodeType="clickPar">
                      <p:stCondLst>
                        <p:cond delay="indefinite"/>
                      </p:stCondLst>
                      <p:childTnLst>
                        <p:par>
                          <p:cTn id="48" fill="hold" nodeType="withGroup">
                            <p:stCondLst>
                              <p:cond delay="0"/>
                            </p:stCondLst>
                            <p:childTnLst>
                              <p:par>
                                <p:cTn id="49" presetID="2" presetClass="entr" presetSubtype="4" fill="hold" nodeType="clickEffect">
                                  <p:stCondLst>
                                    <p:cond delay="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500" fill="hold"/>
                                        <p:tgtEl>
                                          <p:spTgt spid="49"/>
                                        </p:tgtEl>
                                        <p:attrNameLst>
                                          <p:attrName>ppt_x</p:attrName>
                                        </p:attrNameLst>
                                      </p:cBhvr>
                                      <p:tavLst>
                                        <p:tav tm="0">
                                          <p:val>
                                            <p:strVal val="#ppt_x"/>
                                          </p:val>
                                        </p:tav>
                                        <p:tav tm="100000">
                                          <p:val>
                                            <p:strVal val="#ppt_x"/>
                                          </p:val>
                                        </p:tav>
                                      </p:tavLst>
                                    </p:anim>
                                    <p:anim calcmode="lin" valueType="num">
                                      <p:cBhvr additive="base">
                                        <p:cTn id="52"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53" fill="hold" nodeType="clickPar">
                      <p:stCondLst>
                        <p:cond delay="indefinite"/>
                      </p:stCondLst>
                      <p:childTnLst>
                        <p:par>
                          <p:cTn id="54" fill="hold" nodeType="withGroup">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57"/>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58"/>
                                        </p:tgtEl>
                                        <p:attrNameLst>
                                          <p:attrName>style.visibility</p:attrName>
                                        </p:attrNameLst>
                                      </p:cBhvr>
                                      <p:to>
                                        <p:strVal val="visible"/>
                                      </p:to>
                                    </p:set>
                                  </p:childTnLst>
                                </p:cTn>
                              </p:par>
                            </p:childTnLst>
                          </p:cTn>
                        </p:par>
                      </p:childTnLst>
                    </p:cTn>
                  </p:par>
                  <p:par>
                    <p:cTn id="59" fill="hold" nodeType="clickPar">
                      <p:stCondLst>
                        <p:cond delay="indefinite"/>
                      </p:stCondLst>
                      <p:childTnLst>
                        <p:par>
                          <p:cTn id="60" fill="hold" nodeType="withGroup">
                            <p:stCondLst>
                              <p:cond delay="0"/>
                            </p:stCondLst>
                            <p:childTnLst>
                              <p:par>
                                <p:cTn id="61" presetID="2" presetClass="entr" presetSubtype="4" fill="hold" nodeType="clickEffect">
                                  <p:stCondLst>
                                    <p:cond delay="0"/>
                                  </p:stCondLst>
                                  <p:childTnLst>
                                    <p:set>
                                      <p:cBhvr>
                                        <p:cTn id="62" dur="1" fill="hold">
                                          <p:stCondLst>
                                            <p:cond delay="0"/>
                                          </p:stCondLst>
                                        </p:cTn>
                                        <p:tgtEl>
                                          <p:spTgt spid="41"/>
                                        </p:tgtEl>
                                        <p:attrNameLst>
                                          <p:attrName>style.visibility</p:attrName>
                                        </p:attrNameLst>
                                      </p:cBhvr>
                                      <p:to>
                                        <p:strVal val="visible"/>
                                      </p:to>
                                    </p:set>
                                    <p:anim calcmode="lin" valueType="num">
                                      <p:cBhvr additive="base">
                                        <p:cTn id="63" dur="500" fill="hold"/>
                                        <p:tgtEl>
                                          <p:spTgt spid="41"/>
                                        </p:tgtEl>
                                        <p:attrNameLst>
                                          <p:attrName>ppt_x</p:attrName>
                                        </p:attrNameLst>
                                      </p:cBhvr>
                                      <p:tavLst>
                                        <p:tav tm="0">
                                          <p:val>
                                            <p:strVal val="#ppt_x"/>
                                          </p:val>
                                        </p:tav>
                                        <p:tav tm="100000">
                                          <p:val>
                                            <p:strVal val="#ppt_x"/>
                                          </p:val>
                                        </p:tav>
                                      </p:tavLst>
                                    </p:anim>
                                    <p:anim calcmode="lin" valueType="num">
                                      <p:cBhvr additive="base">
                                        <p:cTn id="64"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65" fill="hold" nodeType="clickPar">
                      <p:stCondLst>
                        <p:cond delay="indefinite"/>
                      </p:stCondLst>
                      <p:childTnLst>
                        <p:par>
                          <p:cTn id="66" fill="hold" nodeType="withGroup">
                            <p:stCondLst>
                              <p:cond delay="0"/>
                            </p:stCondLst>
                            <p:childTnLst>
                              <p:par>
                                <p:cTn id="67" presetID="22" presetClass="entr" presetSubtype="2" fill="hold" nodeType="click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wipe(right)">
                                      <p:cBhvr>
                                        <p:cTn id="69" dur="500"/>
                                        <p:tgtEl>
                                          <p:spTgt spid="28"/>
                                        </p:tgtEl>
                                      </p:cBhvr>
                                    </p:animEffect>
                                  </p:childTnLst>
                                </p:cTn>
                              </p:par>
                            </p:childTnLst>
                          </p:cTn>
                        </p:par>
                      </p:childTnLst>
                    </p:cTn>
                  </p:par>
                  <p:par>
                    <p:cTn id="70" fill="hold" nodeType="clickPar">
                      <p:stCondLst>
                        <p:cond delay="indefinite"/>
                      </p:stCondLst>
                      <p:childTnLst>
                        <p:par>
                          <p:cTn id="71" fill="hold" nodeType="withGroup">
                            <p:stCondLst>
                              <p:cond delay="0"/>
                            </p:stCondLst>
                            <p:childTnLst>
                              <p:par>
                                <p:cTn id="72" presetID="42" presetClass="entr" presetSubtype="0" fill="hold" grpId="0" nodeType="clickEffect">
                                  <p:stCondLst>
                                    <p:cond delay="0"/>
                                  </p:stCondLst>
                                  <p:childTnLst>
                                    <p:set>
                                      <p:cBhvr>
                                        <p:cTn id="73" dur="1" fill="hold">
                                          <p:stCondLst>
                                            <p:cond delay="0"/>
                                          </p:stCondLst>
                                        </p:cTn>
                                        <p:tgtEl>
                                          <p:spTgt spid="56"/>
                                        </p:tgtEl>
                                        <p:attrNameLst>
                                          <p:attrName>style.visibility</p:attrName>
                                        </p:attrNameLst>
                                      </p:cBhvr>
                                      <p:to>
                                        <p:strVal val="visible"/>
                                      </p:to>
                                    </p:set>
                                    <p:animEffect transition="in" filter="fade">
                                      <p:cBhvr>
                                        <p:cTn id="74" dur="1000"/>
                                        <p:tgtEl>
                                          <p:spTgt spid="56"/>
                                        </p:tgtEl>
                                      </p:cBhvr>
                                    </p:animEffect>
                                    <p:anim calcmode="lin" valueType="num">
                                      <p:cBhvr>
                                        <p:cTn id="75" dur="1000" fill="hold"/>
                                        <p:tgtEl>
                                          <p:spTgt spid="56"/>
                                        </p:tgtEl>
                                        <p:attrNameLst>
                                          <p:attrName>ppt_x</p:attrName>
                                        </p:attrNameLst>
                                      </p:cBhvr>
                                      <p:tavLst>
                                        <p:tav tm="0">
                                          <p:val>
                                            <p:strVal val="#ppt_x"/>
                                          </p:val>
                                        </p:tav>
                                        <p:tav tm="100000">
                                          <p:val>
                                            <p:strVal val="#ppt_x"/>
                                          </p:val>
                                        </p:tav>
                                      </p:tavLst>
                                    </p:anim>
                                    <p:anim calcmode="lin" valueType="num">
                                      <p:cBhvr>
                                        <p:cTn id="76"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56" grpId="0"/>
      <p:bldP spid="57" grpId="0"/>
      <p:bldP spid="5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en-US" altLang="en-US" smtClean="0"/>
              <a:t>Things to be Careful About</a:t>
            </a:r>
          </a:p>
        </p:txBody>
      </p:sp>
      <p:sp>
        <p:nvSpPr>
          <p:cNvPr id="402435" name="Rectangle 3"/>
          <p:cNvSpPr>
            <a:spLocks noGrp="1" noChangeArrowheads="1"/>
          </p:cNvSpPr>
          <p:nvPr>
            <p:ph idx="1"/>
          </p:nvPr>
        </p:nvSpPr>
        <p:spPr/>
        <p:txBody>
          <a:bodyPr/>
          <a:lstStyle/>
          <a:p>
            <a:pPr marL="257175" indent="-257175">
              <a:lnSpc>
                <a:spcPct val="90000"/>
              </a:lnSpc>
            </a:pPr>
            <a:r>
              <a:rPr lang="en-US" altLang="en-US" sz="2400" dirty="0" smtClean="0"/>
              <a:t>Convert future values from one currency to another using forward exchange rates. </a:t>
            </a:r>
          </a:p>
          <a:p>
            <a:pPr marL="257175" indent="-257175">
              <a:lnSpc>
                <a:spcPct val="90000"/>
              </a:lnSpc>
            </a:pPr>
            <a:r>
              <a:rPr lang="en-US" altLang="en-US" sz="2400" dirty="0" smtClean="0"/>
              <a:t>Convert present values using spot exchange rates.</a:t>
            </a:r>
          </a:p>
          <a:p>
            <a:pPr marL="257175" indent="-257175">
              <a:lnSpc>
                <a:spcPct val="90000"/>
              </a:lnSpc>
            </a:pPr>
            <a:r>
              <a:rPr lang="en-US" altLang="en-US" sz="2400" dirty="0" smtClean="0"/>
              <a:t>Discount future values to present values using the correct interest rate, </a:t>
            </a:r>
            <a:r>
              <a:rPr lang="en-US" altLang="en-US" sz="2400" i="1" dirty="0" smtClean="0"/>
              <a:t>e.g</a:t>
            </a:r>
            <a:r>
              <a:rPr lang="en-US" altLang="en-US" sz="2400" dirty="0" smtClean="0"/>
              <a:t>. </a:t>
            </a:r>
            <a:r>
              <a:rPr lang="en-US" altLang="en-US" sz="2400" i="1" dirty="0" err="1" smtClean="0"/>
              <a:t>i</a:t>
            </a:r>
            <a:r>
              <a:rPr lang="en-US" altLang="en-US" sz="2400" baseline="-25000" dirty="0" smtClean="0"/>
              <a:t>$</a:t>
            </a:r>
            <a:r>
              <a:rPr lang="en-US" altLang="en-US" sz="2400" dirty="0" smtClean="0"/>
              <a:t> discounts dollar amounts and </a:t>
            </a:r>
            <a:r>
              <a:rPr lang="en-US" altLang="en-US" sz="2400" i="1" dirty="0" err="1" smtClean="0"/>
              <a:t>i</a:t>
            </a:r>
            <a:r>
              <a:rPr lang="en-US" altLang="en-US" sz="2400" baseline="-25000" dirty="0" smtClean="0"/>
              <a:t>€ </a:t>
            </a:r>
            <a:r>
              <a:rPr lang="en-US" altLang="en-US" sz="2400" dirty="0" smtClean="0"/>
              <a:t>discounts amounts in euro.</a:t>
            </a:r>
          </a:p>
          <a:p>
            <a:pPr marL="257175" indent="-257175">
              <a:lnSpc>
                <a:spcPct val="90000"/>
              </a:lnSpc>
            </a:pPr>
            <a:r>
              <a:rPr lang="en-US" altLang="en-US" sz="2400" dirty="0" smtClean="0"/>
              <a:t>To find the risk-neutral probability, set the forward price derived from IRP equal to the expected value of the payoffs calculated using </a:t>
            </a:r>
            <a:r>
              <a:rPr lang="en-US" altLang="en-US" sz="2400" i="1" dirty="0" smtClean="0"/>
              <a:t>q </a:t>
            </a:r>
            <a:r>
              <a:rPr lang="en-US" altLang="en-US" sz="2400" dirty="0" smtClean="0"/>
              <a:t>and solve for </a:t>
            </a:r>
            <a:r>
              <a:rPr lang="en-US" altLang="en-US" sz="2400" i="1" dirty="0" smtClean="0"/>
              <a:t>q</a:t>
            </a:r>
            <a:r>
              <a:rPr lang="en-US" altLang="en-US" sz="2400" dirty="0" smtClean="0"/>
              <a:t>.</a:t>
            </a:r>
          </a:p>
          <a:p>
            <a:pPr marL="257175" indent="-257175">
              <a:lnSpc>
                <a:spcPct val="90000"/>
              </a:lnSpc>
            </a:pPr>
            <a:r>
              <a:rPr lang="en-US" altLang="en-US" sz="2400" dirty="0" smtClean="0"/>
              <a:t>To find the option value discount the expected value of the option payoffs calculated using the risk neutral probabilities at the correct risk free rate.</a:t>
            </a:r>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40</a:t>
            </a:fld>
            <a:endParaRPr lang="en-US" altLang="en-US" sz="1000" dirty="0">
              <a:cs typeface="Arial" charset="0"/>
            </a:endParaRPr>
          </a:p>
        </p:txBody>
      </p:sp>
      <p:sp>
        <p:nvSpPr>
          <p:cNvPr id="5" name="Rectangle 20"/>
          <p:cNvSpPr>
            <a:spLocks noGrp="1" noChangeArrowheads="1"/>
          </p:cNvSpPr>
          <p:nvPr>
            <p:ph type="ftr" sz="quarter" idx="4294967295"/>
          </p:nvPr>
        </p:nvSpPr>
        <p:spPr bwMode="auto">
          <a:xfrm>
            <a:off x="4572000" y="6553200"/>
            <a:ext cx="41910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02435">
                                            <p:txEl>
                                              <p:pRg st="0" end="0"/>
                                            </p:txEl>
                                          </p:spTgt>
                                        </p:tgtEl>
                                        <p:attrNameLst>
                                          <p:attrName>style.visibility</p:attrName>
                                        </p:attrNameLst>
                                      </p:cBhvr>
                                      <p:to>
                                        <p:strVal val="visible"/>
                                      </p:to>
                                    </p:set>
                                    <p:animEffect transition="in" filter="fade">
                                      <p:cBhvr>
                                        <p:cTn id="7" dur="1000"/>
                                        <p:tgtEl>
                                          <p:spTgt spid="402435">
                                            <p:txEl>
                                              <p:pRg st="0" end="0"/>
                                            </p:txEl>
                                          </p:spTgt>
                                        </p:tgtEl>
                                      </p:cBhvr>
                                    </p:animEffect>
                                    <p:anim calcmode="lin" valueType="num">
                                      <p:cBhvr>
                                        <p:cTn id="8" dur="1000" fill="hold"/>
                                        <p:tgtEl>
                                          <p:spTgt spid="40243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0243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02435">
                                            <p:txEl>
                                              <p:pRg st="1" end="1"/>
                                            </p:txEl>
                                          </p:spTgt>
                                        </p:tgtEl>
                                        <p:attrNameLst>
                                          <p:attrName>style.visibility</p:attrName>
                                        </p:attrNameLst>
                                      </p:cBhvr>
                                      <p:to>
                                        <p:strVal val="visible"/>
                                      </p:to>
                                    </p:set>
                                    <p:animEffect transition="in" filter="fade">
                                      <p:cBhvr>
                                        <p:cTn id="14" dur="1000"/>
                                        <p:tgtEl>
                                          <p:spTgt spid="402435">
                                            <p:txEl>
                                              <p:pRg st="1" end="1"/>
                                            </p:txEl>
                                          </p:spTgt>
                                        </p:tgtEl>
                                      </p:cBhvr>
                                    </p:animEffect>
                                    <p:anim calcmode="lin" valueType="num">
                                      <p:cBhvr>
                                        <p:cTn id="15" dur="1000" fill="hold"/>
                                        <p:tgtEl>
                                          <p:spTgt spid="40243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0243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02435">
                                            <p:txEl>
                                              <p:pRg st="2" end="2"/>
                                            </p:txEl>
                                          </p:spTgt>
                                        </p:tgtEl>
                                        <p:attrNameLst>
                                          <p:attrName>style.visibility</p:attrName>
                                        </p:attrNameLst>
                                      </p:cBhvr>
                                      <p:to>
                                        <p:strVal val="visible"/>
                                      </p:to>
                                    </p:set>
                                    <p:animEffect transition="in" filter="fade">
                                      <p:cBhvr>
                                        <p:cTn id="21" dur="1000"/>
                                        <p:tgtEl>
                                          <p:spTgt spid="402435">
                                            <p:txEl>
                                              <p:pRg st="2" end="2"/>
                                            </p:txEl>
                                          </p:spTgt>
                                        </p:tgtEl>
                                      </p:cBhvr>
                                    </p:animEffect>
                                    <p:anim calcmode="lin" valueType="num">
                                      <p:cBhvr>
                                        <p:cTn id="22" dur="1000" fill="hold"/>
                                        <p:tgtEl>
                                          <p:spTgt spid="40243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0243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02435">
                                            <p:txEl>
                                              <p:pRg st="3" end="3"/>
                                            </p:txEl>
                                          </p:spTgt>
                                        </p:tgtEl>
                                        <p:attrNameLst>
                                          <p:attrName>style.visibility</p:attrName>
                                        </p:attrNameLst>
                                      </p:cBhvr>
                                      <p:to>
                                        <p:strVal val="visible"/>
                                      </p:to>
                                    </p:set>
                                    <p:animEffect transition="in" filter="fade">
                                      <p:cBhvr>
                                        <p:cTn id="28" dur="1000"/>
                                        <p:tgtEl>
                                          <p:spTgt spid="402435">
                                            <p:txEl>
                                              <p:pRg st="3" end="3"/>
                                            </p:txEl>
                                          </p:spTgt>
                                        </p:tgtEl>
                                      </p:cBhvr>
                                    </p:animEffect>
                                    <p:anim calcmode="lin" valueType="num">
                                      <p:cBhvr>
                                        <p:cTn id="29" dur="1000" fill="hold"/>
                                        <p:tgtEl>
                                          <p:spTgt spid="40243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0243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02435">
                                            <p:txEl>
                                              <p:pRg st="4" end="4"/>
                                            </p:txEl>
                                          </p:spTgt>
                                        </p:tgtEl>
                                        <p:attrNameLst>
                                          <p:attrName>style.visibility</p:attrName>
                                        </p:attrNameLst>
                                      </p:cBhvr>
                                      <p:to>
                                        <p:strVal val="visible"/>
                                      </p:to>
                                    </p:set>
                                    <p:animEffect transition="in" filter="fade">
                                      <p:cBhvr>
                                        <p:cTn id="35" dur="1000"/>
                                        <p:tgtEl>
                                          <p:spTgt spid="402435">
                                            <p:txEl>
                                              <p:pRg st="4" end="4"/>
                                            </p:txEl>
                                          </p:spTgt>
                                        </p:tgtEl>
                                      </p:cBhvr>
                                    </p:animEffect>
                                    <p:anim calcmode="lin" valueType="num">
                                      <p:cBhvr>
                                        <p:cTn id="36" dur="1000" fill="hold"/>
                                        <p:tgtEl>
                                          <p:spTgt spid="402435">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0243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2435" grpId="0" build="p"/>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eaLnBrk="1" hangingPunct="1"/>
            <a:r>
              <a:rPr lang="en-US" altLang="en-US" sz="4000" smtClean="0"/>
              <a:t>Black</a:t>
            </a:r>
            <a:r>
              <a:rPr lang="en-US" altLang="en-US" sz="3200" smtClean="0">
                <a:cs typeface="Times New Roman" pitchFamily="18" charset="0"/>
              </a:rPr>
              <a:t>–</a:t>
            </a:r>
            <a:r>
              <a:rPr lang="en-US" altLang="en-US" sz="4000" smtClean="0"/>
              <a:t>Scholes Pricing Formulae</a:t>
            </a:r>
          </a:p>
        </p:txBody>
      </p:sp>
      <p:sp>
        <p:nvSpPr>
          <p:cNvPr id="46083" name="Rectangle 3"/>
          <p:cNvSpPr>
            <a:spLocks noGrp="1" noChangeArrowheads="1"/>
          </p:cNvSpPr>
          <p:nvPr>
            <p:ph idx="1"/>
          </p:nvPr>
        </p:nvSpPr>
        <p:spPr>
          <a:xfrm>
            <a:off x="457200" y="1676400"/>
            <a:ext cx="8229600" cy="4754563"/>
          </a:xfrm>
        </p:spPr>
        <p:txBody>
          <a:bodyPr/>
          <a:lstStyle/>
          <a:p>
            <a:pPr marL="0" indent="0" eaLnBrk="1" hangingPunct="1">
              <a:buFont typeface="Wingdings" pitchFamily="2" charset="2"/>
              <a:buNone/>
            </a:pPr>
            <a:r>
              <a:rPr lang="en-US" altLang="en-US" sz="2000" dirty="0" smtClean="0"/>
              <a:t>The Black-Scholes formulae for the price of a European call and a put written on currency are:</a:t>
            </a:r>
          </a:p>
        </p:txBody>
      </p:sp>
      <p:graphicFrame>
        <p:nvGraphicFramePr>
          <p:cNvPr id="46084" name="Object 4"/>
          <p:cNvGraphicFramePr>
            <a:graphicFrameLocks noChangeAspect="1"/>
          </p:cNvGraphicFramePr>
          <p:nvPr/>
        </p:nvGraphicFramePr>
        <p:xfrm>
          <a:off x="1981200" y="2209800"/>
          <a:ext cx="5167313" cy="620713"/>
        </p:xfrm>
        <a:graphic>
          <a:graphicData uri="http://schemas.openxmlformats.org/presentationml/2006/ole">
            <mc:AlternateContent xmlns:mc="http://schemas.openxmlformats.org/markup-compatibility/2006">
              <mc:Choice xmlns:v="urn:schemas-microsoft-com:vml" Requires="v">
                <p:oleObj spid="_x0000_s46154" name="Equation" r:id="rId4" imgW="2805480" imgH="317520" progId="Equation.3">
                  <p:embed/>
                </p:oleObj>
              </mc:Choice>
              <mc:Fallback>
                <p:oleObj name="Equation" r:id="rId4" imgW="2805480" imgH="317520" progId="Equation.3">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1200" y="2209800"/>
                        <a:ext cx="5167313" cy="62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46085" name="Object 5"/>
          <p:cNvGraphicFramePr>
            <a:graphicFrameLocks noChangeAspect="1"/>
          </p:cNvGraphicFramePr>
          <p:nvPr/>
        </p:nvGraphicFramePr>
        <p:xfrm>
          <a:off x="1905000" y="3505200"/>
          <a:ext cx="2847975" cy="1381125"/>
        </p:xfrm>
        <a:graphic>
          <a:graphicData uri="http://schemas.openxmlformats.org/presentationml/2006/ole">
            <mc:AlternateContent xmlns:mc="http://schemas.openxmlformats.org/markup-compatibility/2006">
              <mc:Choice xmlns:v="urn:schemas-microsoft-com:vml" Requires="v">
                <p:oleObj spid="_x0000_s46155" name="Equation" r:id="rId6" imgW="1713600" imgH="825480" progId="Equation.3">
                  <p:embed/>
                </p:oleObj>
              </mc:Choice>
              <mc:Fallback>
                <p:oleObj name="Equation" r:id="rId6" imgW="1713600" imgH="825480" progId="Equation.3">
                  <p:embed/>
                  <p:pic>
                    <p:nvPicPr>
                      <p:cNvPr id="0"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05000" y="3505200"/>
                        <a:ext cx="2847975"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46086" name="Object 6"/>
          <p:cNvGraphicFramePr>
            <a:graphicFrameLocks noChangeAspect="1"/>
          </p:cNvGraphicFramePr>
          <p:nvPr/>
        </p:nvGraphicFramePr>
        <p:xfrm>
          <a:off x="1905000" y="4953000"/>
          <a:ext cx="1828800" cy="525463"/>
        </p:xfrm>
        <a:graphic>
          <a:graphicData uri="http://schemas.openxmlformats.org/presentationml/2006/ole">
            <mc:AlternateContent xmlns:mc="http://schemas.openxmlformats.org/markup-compatibility/2006">
              <mc:Choice xmlns:v="urn:schemas-microsoft-com:vml" Requires="v">
                <p:oleObj spid="_x0000_s46156" name="Equation" r:id="rId8" imgW="1206000" imgH="291960" progId="Equation.3">
                  <p:embed/>
                </p:oleObj>
              </mc:Choice>
              <mc:Fallback>
                <p:oleObj name="Equation" r:id="rId8" imgW="1206000" imgH="291960" progId="Equation.3">
                  <p:embed/>
                  <p:pic>
                    <p:nvPicPr>
                      <p:cNvPr id="0" name="Object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05000" y="4953000"/>
                        <a:ext cx="1828800" cy="52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72039" name="Text Box 7"/>
          <p:cNvSpPr txBox="1">
            <a:spLocks noChangeArrowheads="1"/>
          </p:cNvSpPr>
          <p:nvPr/>
        </p:nvSpPr>
        <p:spPr bwMode="auto">
          <a:xfrm>
            <a:off x="457200" y="5654675"/>
            <a:ext cx="8077200" cy="800100"/>
          </a:xfrm>
          <a:prstGeom prst="rect">
            <a:avLst/>
          </a:prstGeom>
          <a:noFill/>
          <a:ln w="12700">
            <a:noFill/>
            <a:miter lim="800000"/>
            <a:headEnd type="none" w="sm" len="sm"/>
            <a:tailEnd type="none" w="sm" len="sm"/>
          </a:ln>
        </p:spPr>
        <p:txBody>
          <a:bodyPr lIns="91435" tIns="45718" rIns="91435" bIns="45718">
            <a:spAutoFit/>
          </a:bodyPr>
          <a:lstStyle/>
          <a:p>
            <a:pPr eaLnBrk="0" hangingPunct="0">
              <a:spcBef>
                <a:spcPct val="50000"/>
              </a:spcBef>
              <a:defRPr/>
            </a:pPr>
            <a:r>
              <a:rPr lang="en-US" sz="2300" dirty="0">
                <a:latin typeface="+mj-lt"/>
              </a:rPr>
              <a:t>N(</a:t>
            </a:r>
            <a:r>
              <a:rPr lang="en-US" sz="2300" i="1" dirty="0">
                <a:latin typeface="+mj-lt"/>
              </a:rPr>
              <a:t>d</a:t>
            </a:r>
            <a:r>
              <a:rPr lang="en-US" sz="2300" dirty="0">
                <a:latin typeface="+mj-lt"/>
              </a:rPr>
              <a:t>) = Probability that a standardized, normally distributed, random variable will be less than or equal to </a:t>
            </a:r>
            <a:r>
              <a:rPr lang="en-US" sz="2300" i="1" dirty="0">
                <a:latin typeface="+mj-lt"/>
              </a:rPr>
              <a:t>d</a:t>
            </a:r>
            <a:r>
              <a:rPr lang="en-US" sz="2300" dirty="0">
                <a:latin typeface="+mj-lt"/>
              </a:rPr>
              <a:t>.</a:t>
            </a:r>
          </a:p>
        </p:txBody>
      </p:sp>
      <p:graphicFrame>
        <p:nvGraphicFramePr>
          <p:cNvPr id="46088" name="Object 8"/>
          <p:cNvGraphicFramePr>
            <a:graphicFrameLocks noChangeAspect="1"/>
          </p:cNvGraphicFramePr>
          <p:nvPr/>
        </p:nvGraphicFramePr>
        <p:xfrm>
          <a:off x="1905000" y="2819400"/>
          <a:ext cx="5295900" cy="587375"/>
        </p:xfrm>
        <a:graphic>
          <a:graphicData uri="http://schemas.openxmlformats.org/presentationml/2006/ole">
            <mc:AlternateContent xmlns:mc="http://schemas.openxmlformats.org/markup-compatibility/2006">
              <mc:Choice xmlns:v="urn:schemas-microsoft-com:vml" Requires="v">
                <p:oleObj spid="_x0000_s46157" name="Equation" r:id="rId10" imgW="2868840" imgH="291960" progId="Equation.3">
                  <p:embed/>
                </p:oleObj>
              </mc:Choice>
              <mc:Fallback>
                <p:oleObj name="Equation" r:id="rId10" imgW="2868840" imgH="291960" progId="Equation.3">
                  <p:embed/>
                  <p:pic>
                    <p:nvPicPr>
                      <p:cNvPr id="0" name="Object 8"/>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905000" y="2819400"/>
                        <a:ext cx="5295900"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41</a:t>
            </a:fld>
            <a:endParaRPr lang="en-US" altLang="en-US" sz="1000" dirty="0">
              <a:cs typeface="Arial" charset="0"/>
            </a:endParaRPr>
          </a:p>
        </p:txBody>
      </p:sp>
      <p:sp>
        <p:nvSpPr>
          <p:cNvPr id="11" name="Rectangle 20"/>
          <p:cNvSpPr>
            <a:spLocks noGrp="1" noChangeArrowheads="1"/>
          </p:cNvSpPr>
          <p:nvPr>
            <p:ph type="ftr" sz="quarter" idx="4294967295"/>
          </p:nvPr>
        </p:nvSpPr>
        <p:spPr bwMode="auto">
          <a:xfrm>
            <a:off x="4752975" y="6553200"/>
            <a:ext cx="4010025"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06" name="Object 1"/>
          <p:cNvGraphicFramePr>
            <a:graphicFrameLocks noChangeAspect="1"/>
          </p:cNvGraphicFramePr>
          <p:nvPr/>
        </p:nvGraphicFramePr>
        <p:xfrm>
          <a:off x="76200" y="3048000"/>
          <a:ext cx="9026525" cy="3276600"/>
        </p:xfrm>
        <a:graphic>
          <a:graphicData uri="http://schemas.openxmlformats.org/presentationml/2006/ole">
            <mc:AlternateContent xmlns:mc="http://schemas.openxmlformats.org/markup-compatibility/2006">
              <mc:Choice xmlns:v="urn:schemas-microsoft-com:vml" Requires="v">
                <p:oleObj spid="_x0000_s47126" name="Equation" r:id="rId4" imgW="5245100" imgH="1905000" progId="Equation.3">
                  <p:embed/>
                </p:oleObj>
              </mc:Choice>
              <mc:Fallback>
                <p:oleObj name="Equation" r:id="rId4" imgW="5245100" imgH="1905000"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200" y="3048000"/>
                        <a:ext cx="9026525"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7108" name="Title 1"/>
          <p:cNvSpPr>
            <a:spLocks noGrp="1"/>
          </p:cNvSpPr>
          <p:nvPr>
            <p:ph type="title"/>
          </p:nvPr>
        </p:nvSpPr>
        <p:spPr/>
        <p:txBody>
          <a:bodyPr/>
          <a:lstStyle/>
          <a:p>
            <a:r>
              <a:rPr lang="en-US" altLang="en-US" smtClean="0"/>
              <a:t>Black</a:t>
            </a:r>
            <a:r>
              <a:rPr lang="en-US" altLang="en-US" sz="3600" smtClean="0">
                <a:cs typeface="Times New Roman" pitchFamily="18" charset="0"/>
              </a:rPr>
              <a:t>–</a:t>
            </a:r>
            <a:r>
              <a:rPr lang="en-US" altLang="en-US" smtClean="0"/>
              <a:t>Scholes Pricing Formula</a:t>
            </a:r>
          </a:p>
        </p:txBody>
      </p:sp>
      <p:sp>
        <p:nvSpPr>
          <p:cNvPr id="3" name="Content Placeholder 2"/>
          <p:cNvSpPr>
            <a:spLocks noGrp="1"/>
          </p:cNvSpPr>
          <p:nvPr>
            <p:ph idx="1"/>
          </p:nvPr>
        </p:nvSpPr>
        <p:spPr>
          <a:xfrm>
            <a:off x="457200" y="1752600"/>
            <a:ext cx="8229600" cy="4678363"/>
          </a:xfrm>
        </p:spPr>
        <p:txBody>
          <a:bodyPr/>
          <a:lstStyle/>
          <a:p>
            <a:pPr marL="0" indent="0">
              <a:buFont typeface="Wingdings" pitchFamily="2" charset="2"/>
              <a:buNone/>
              <a:defRPr/>
            </a:pPr>
            <a:r>
              <a:rPr lang="en-US" sz="1800" dirty="0" smtClean="0"/>
              <a:t>Use the European option pricing formula to find the value of a six-month call option on Japanese yen. </a:t>
            </a:r>
          </a:p>
          <a:p>
            <a:pPr marL="0" indent="0">
              <a:buFont typeface="Wingdings" pitchFamily="2" charset="2"/>
              <a:buNone/>
              <a:defRPr/>
            </a:pPr>
            <a:r>
              <a:rPr lang="en-US" sz="1800" dirty="0" smtClean="0"/>
              <a:t>The strike price is $1 = ¥100. The volatility is 25 percent per annum; </a:t>
            </a:r>
            <a:r>
              <a:rPr lang="en-US" sz="1800" i="1" dirty="0" smtClean="0"/>
              <a:t>r</a:t>
            </a:r>
            <a:r>
              <a:rPr lang="en-US" sz="1800" baseline="-25000" dirty="0" smtClean="0"/>
              <a:t>$</a:t>
            </a:r>
            <a:r>
              <a:rPr lang="en-US" sz="1800" dirty="0" smtClean="0"/>
              <a:t> = 5.5% and </a:t>
            </a:r>
            <a:r>
              <a:rPr lang="en-US" sz="1800" i="1" dirty="0" smtClean="0"/>
              <a:t>r</a:t>
            </a:r>
            <a:r>
              <a:rPr lang="en-US" sz="1800" baseline="-25000" dirty="0" smtClean="0"/>
              <a:t>¥</a:t>
            </a:r>
            <a:r>
              <a:rPr lang="en-US" sz="1800" dirty="0" smtClean="0"/>
              <a:t> = 6%.</a:t>
            </a:r>
          </a:p>
          <a:p>
            <a:pPr>
              <a:buFont typeface="Wingdings" pitchFamily="2" charset="2"/>
              <a:buNone/>
              <a:defRPr/>
            </a:pPr>
            <a:endParaRPr lang="en-US" sz="1800" dirty="0"/>
          </a:p>
        </p:txBody>
      </p:sp>
      <p:sp>
        <p:nvSpPr>
          <p:cNvPr id="47109" name="Rectangle 2"/>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377F7980-62BE-4998-84E9-19EC6A6E0016}" type="slidenum">
              <a:rPr lang="en-US" altLang="en-US" sz="900" smtClean="0">
                <a:cs typeface="Arial" charset="0"/>
              </a:rPr>
              <a:pPr algn="r" eaLnBrk="1" hangingPunct="1"/>
              <a:t>42</a:t>
            </a:fld>
            <a:endParaRPr lang="en-US" altLang="en-US" sz="1000" dirty="0">
              <a:cs typeface="Arial" charset="0"/>
            </a:endParaRPr>
          </a:p>
        </p:txBody>
      </p:sp>
      <p:sp>
        <p:nvSpPr>
          <p:cNvPr id="7" name="Rectangle 20"/>
          <p:cNvSpPr>
            <a:spLocks noGrp="1" noChangeArrowheads="1"/>
          </p:cNvSpPr>
          <p:nvPr>
            <p:ph type="ftr" sz="quarter" idx="4294967295"/>
          </p:nvPr>
        </p:nvSpPr>
        <p:spPr bwMode="auto">
          <a:xfrm>
            <a:off x="4724400" y="6553200"/>
            <a:ext cx="40386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990600"/>
          </a:xfrm>
        </p:spPr>
        <p:txBody>
          <a:bodyPr/>
          <a:lstStyle/>
          <a:p>
            <a:r>
              <a:rPr lang="en-US" dirty="0" smtClean="0"/>
              <a:t>Summary</a:t>
            </a:r>
            <a:endParaRPr lang="en-US" dirty="0"/>
          </a:p>
        </p:txBody>
      </p:sp>
      <p:sp>
        <p:nvSpPr>
          <p:cNvPr id="3" name="Content Placeholder 2"/>
          <p:cNvSpPr>
            <a:spLocks noGrp="1"/>
          </p:cNvSpPr>
          <p:nvPr>
            <p:ph idx="1"/>
          </p:nvPr>
        </p:nvSpPr>
        <p:spPr>
          <a:xfrm>
            <a:off x="228600" y="1524000"/>
            <a:ext cx="8915400" cy="5257800"/>
          </a:xfrm>
        </p:spPr>
        <p:txBody>
          <a:bodyPr/>
          <a:lstStyle/>
          <a:p>
            <a:r>
              <a:rPr lang="en-US" sz="2400" dirty="0"/>
              <a:t>Forward, futures, and options contracts are </a:t>
            </a:r>
            <a:r>
              <a:rPr lang="en-US" sz="2400" dirty="0" smtClean="0"/>
              <a:t>derivative </a:t>
            </a:r>
            <a:r>
              <a:rPr lang="en-US" sz="2400" dirty="0"/>
              <a:t>securities. </a:t>
            </a:r>
            <a:endParaRPr lang="en-US" sz="2400" dirty="0" smtClean="0"/>
          </a:p>
          <a:p>
            <a:pPr lvl="1"/>
            <a:r>
              <a:rPr lang="en-US" sz="2000" dirty="0" smtClean="0"/>
              <a:t>Their value </a:t>
            </a:r>
            <a:r>
              <a:rPr lang="en-US" sz="2000" dirty="0"/>
              <a:t>is derived </a:t>
            </a:r>
            <a:r>
              <a:rPr lang="en-US" sz="2000" dirty="0" smtClean="0"/>
              <a:t>from the </a:t>
            </a:r>
            <a:r>
              <a:rPr lang="en-US" sz="2000" dirty="0"/>
              <a:t>value of the asset </a:t>
            </a:r>
            <a:r>
              <a:rPr lang="en-US" sz="2000" dirty="0" smtClean="0"/>
              <a:t>that underlies </a:t>
            </a:r>
            <a:r>
              <a:rPr lang="en-US" sz="2000" dirty="0"/>
              <a:t>these </a:t>
            </a:r>
            <a:r>
              <a:rPr lang="en-US" sz="2000" dirty="0" smtClean="0"/>
              <a:t>securities.</a:t>
            </a:r>
          </a:p>
          <a:p>
            <a:r>
              <a:rPr lang="en-US" sz="2400" dirty="0" smtClean="0"/>
              <a:t>Forward </a:t>
            </a:r>
            <a:r>
              <a:rPr lang="en-US" sz="2400" dirty="0"/>
              <a:t>and futures contracts are similar instruments, but there are differences. </a:t>
            </a:r>
            <a:endParaRPr lang="en-US" sz="2400" dirty="0" smtClean="0"/>
          </a:p>
          <a:p>
            <a:pPr lvl="1"/>
            <a:r>
              <a:rPr lang="en-US" sz="2000" dirty="0" smtClean="0"/>
              <a:t>Both are </a:t>
            </a:r>
            <a:r>
              <a:rPr lang="en-US" sz="2000" dirty="0"/>
              <a:t>contracts to buy or sell a certain quantity of a specific underlying asset at </a:t>
            </a:r>
            <a:r>
              <a:rPr lang="en-US" sz="2000" dirty="0" smtClean="0"/>
              <a:t>some specific </a:t>
            </a:r>
            <a:r>
              <a:rPr lang="en-US" sz="2000" dirty="0"/>
              <a:t>price in the future. </a:t>
            </a:r>
            <a:endParaRPr lang="en-US" sz="2000" dirty="0" smtClean="0"/>
          </a:p>
          <a:p>
            <a:pPr lvl="1"/>
            <a:r>
              <a:rPr lang="en-US" sz="2000" dirty="0" smtClean="0"/>
              <a:t>Futures </a:t>
            </a:r>
            <a:r>
              <a:rPr lang="en-US" sz="2000" dirty="0"/>
              <a:t>contracts, however, are exchange-traded, and there</a:t>
            </a:r>
            <a:br>
              <a:rPr lang="en-US" sz="2000" dirty="0"/>
            </a:br>
            <a:r>
              <a:rPr lang="en-US" sz="2000" dirty="0"/>
              <a:t>are standardized features that distinguish them from the tailor-made terms of </a:t>
            </a:r>
            <a:r>
              <a:rPr lang="en-US" sz="2000" dirty="0" smtClean="0"/>
              <a:t>forward contracts</a:t>
            </a:r>
            <a:r>
              <a:rPr lang="en-US" sz="2000" dirty="0"/>
              <a:t>. </a:t>
            </a:r>
            <a:endParaRPr lang="en-US" sz="2000" dirty="0" smtClean="0"/>
          </a:p>
          <a:p>
            <a:pPr lvl="1"/>
            <a:r>
              <a:rPr lang="en-US" sz="2000" dirty="0" smtClean="0"/>
              <a:t>The </a:t>
            </a:r>
            <a:r>
              <a:rPr lang="en-US" sz="2000" dirty="0"/>
              <a:t>two main standardized features are contract size and maturity </a:t>
            </a:r>
            <a:r>
              <a:rPr lang="en-US" sz="2000" dirty="0" smtClean="0"/>
              <a:t>date.</a:t>
            </a:r>
          </a:p>
          <a:p>
            <a:pPr lvl="1"/>
            <a:r>
              <a:rPr lang="en-US" sz="2000" dirty="0"/>
              <a:t>Futures contracts are marked-to-market on a daily basis at the new settlement price</a:t>
            </a:r>
            <a:r>
              <a:rPr lang="en-US" sz="2000" dirty="0" smtClean="0"/>
              <a:t>.</a:t>
            </a:r>
            <a:endParaRPr lang="en-US" sz="2000" dirty="0"/>
          </a:p>
          <a:p>
            <a:pPr lvl="1"/>
            <a:endParaRPr lang="en-US" sz="2000" dirty="0"/>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DCD19777-C651-469A-A2F6-2B68FDE831FB}" type="slidenum">
              <a:rPr lang="en-US" altLang="en-US" sz="900" smtClean="0">
                <a:cs typeface="Arial" charset="0"/>
              </a:rPr>
              <a:t>43</a:t>
            </a:fld>
            <a:endParaRPr lang="en-US" altLang="en-US" sz="1000" dirty="0">
              <a:cs typeface="Arial" charset="0"/>
            </a:endParaRPr>
          </a:p>
        </p:txBody>
      </p:sp>
      <p:sp>
        <p:nvSpPr>
          <p:cNvPr id="5" name="Rectangle 20"/>
          <p:cNvSpPr>
            <a:spLocks noGrp="1" noChangeArrowheads="1"/>
          </p:cNvSpPr>
          <p:nvPr>
            <p:ph type="ftr" sz="quarter" idx="4294967295"/>
          </p:nvPr>
        </p:nvSpPr>
        <p:spPr bwMode="auto">
          <a:xfrm>
            <a:off x="4724400" y="6553200"/>
            <a:ext cx="40386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extLst>
      <p:ext uri="{BB962C8B-B14F-4D97-AF65-F5344CB8AC3E}">
        <p14:creationId xmlns:p14="http://schemas.microsoft.com/office/powerpoint/2010/main" val="233092628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(continued)</a:t>
            </a:r>
            <a:endParaRPr lang="en-US" dirty="0"/>
          </a:p>
        </p:txBody>
      </p:sp>
      <p:sp>
        <p:nvSpPr>
          <p:cNvPr id="3" name="Content Placeholder 2"/>
          <p:cNvSpPr>
            <a:spLocks noGrp="1"/>
          </p:cNvSpPr>
          <p:nvPr>
            <p:ph idx="1"/>
          </p:nvPr>
        </p:nvSpPr>
        <p:spPr>
          <a:xfrm>
            <a:off x="228600" y="1600200"/>
            <a:ext cx="8915400" cy="4525963"/>
          </a:xfrm>
        </p:spPr>
        <p:txBody>
          <a:bodyPr/>
          <a:lstStyle/>
          <a:p>
            <a:r>
              <a:rPr lang="en-US" sz="2400" dirty="0" smtClean="0"/>
              <a:t>A </a:t>
            </a:r>
            <a:r>
              <a:rPr lang="en-US" sz="2400" dirty="0"/>
              <a:t>futures market requires speculators and hedgers to effectively operate. </a:t>
            </a:r>
            <a:r>
              <a:rPr lang="en-US" sz="2400" dirty="0" smtClean="0"/>
              <a:t>Hedgers attempt </a:t>
            </a:r>
            <a:r>
              <a:rPr lang="en-US" sz="2400" dirty="0"/>
              <a:t>to avoid the risk of price change of the underlying asset, and </a:t>
            </a:r>
            <a:r>
              <a:rPr lang="en-US" sz="2400" dirty="0" smtClean="0"/>
              <a:t>speculators attempt </a:t>
            </a:r>
            <a:r>
              <a:rPr lang="en-US" sz="2400" dirty="0"/>
              <a:t>to profit from anticipating the direction of future price </a:t>
            </a:r>
            <a:r>
              <a:rPr lang="en-US" sz="2400" dirty="0" smtClean="0"/>
              <a:t>changes.</a:t>
            </a:r>
            <a:endParaRPr lang="en-US" sz="2400" dirty="0"/>
          </a:p>
          <a:p>
            <a:r>
              <a:rPr lang="en-US" sz="2400" dirty="0" smtClean="0"/>
              <a:t>The </a:t>
            </a:r>
            <a:r>
              <a:rPr lang="en-US" sz="2400" dirty="0"/>
              <a:t>CME Group and the NASDAQ OMX Futures Exchange are the two </a:t>
            </a:r>
            <a:r>
              <a:rPr lang="en-US" sz="2400" dirty="0" smtClean="0"/>
              <a:t>largest currency </a:t>
            </a:r>
            <a:r>
              <a:rPr lang="en-US" sz="2400" dirty="0"/>
              <a:t>futures </a:t>
            </a:r>
            <a:r>
              <a:rPr lang="en-US" sz="2400" dirty="0" smtClean="0"/>
              <a:t>exchanges.</a:t>
            </a:r>
            <a:endParaRPr lang="en-US" sz="2400" dirty="0"/>
          </a:p>
          <a:p>
            <a:r>
              <a:rPr lang="en-US" sz="2400" dirty="0" smtClean="0"/>
              <a:t>The </a:t>
            </a:r>
            <a:r>
              <a:rPr lang="en-US" sz="2400" dirty="0"/>
              <a:t>pricing equation typically used to price currency futures is the IRP relationship, which is also used to price currency forward contracts</a:t>
            </a:r>
            <a:r>
              <a:rPr lang="en-US" sz="2400" dirty="0" smtClean="0"/>
              <a:t>.</a:t>
            </a:r>
            <a:endParaRPr lang="en-US" sz="2400" dirty="0"/>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9BB64A18-B638-4335-B21A-75300527D757}" type="slidenum">
              <a:rPr lang="en-US" altLang="en-US" sz="900" smtClean="0">
                <a:cs typeface="Arial" charset="0"/>
              </a:rPr>
              <a:t>44</a:t>
            </a:fld>
            <a:endParaRPr lang="en-US" altLang="en-US" sz="1000" dirty="0">
              <a:cs typeface="Arial" charset="0"/>
            </a:endParaRPr>
          </a:p>
        </p:txBody>
      </p:sp>
      <p:sp>
        <p:nvSpPr>
          <p:cNvPr id="5" name="Rectangle 20"/>
          <p:cNvSpPr>
            <a:spLocks noGrp="1" noChangeArrowheads="1"/>
          </p:cNvSpPr>
          <p:nvPr>
            <p:ph type="ftr" sz="quarter" idx="4294967295"/>
          </p:nvPr>
        </p:nvSpPr>
        <p:spPr bwMode="auto">
          <a:xfrm>
            <a:off x="4724400" y="6553200"/>
            <a:ext cx="40386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extLst>
      <p:ext uri="{BB962C8B-B14F-4D97-AF65-F5344CB8AC3E}">
        <p14:creationId xmlns:p14="http://schemas.microsoft.com/office/powerpoint/2010/main" val="51071936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(concluded)</a:t>
            </a:r>
            <a:endParaRPr lang="en-US" dirty="0"/>
          </a:p>
        </p:txBody>
      </p:sp>
      <p:sp>
        <p:nvSpPr>
          <p:cNvPr id="3" name="Content Placeholder 2"/>
          <p:cNvSpPr>
            <a:spLocks noGrp="1"/>
          </p:cNvSpPr>
          <p:nvPr>
            <p:ph idx="1"/>
          </p:nvPr>
        </p:nvSpPr>
        <p:spPr>
          <a:xfrm>
            <a:off x="228600" y="1600200"/>
            <a:ext cx="8915400" cy="4525963"/>
          </a:xfrm>
        </p:spPr>
        <p:txBody>
          <a:bodyPr/>
          <a:lstStyle/>
          <a:p>
            <a:r>
              <a:rPr lang="en-US" sz="2800" dirty="0" smtClean="0"/>
              <a:t>An </a:t>
            </a:r>
            <a:r>
              <a:rPr lang="en-US" sz="2800" dirty="0"/>
              <a:t>option is the right, but not the obligation, to buy or sell the underlying </a:t>
            </a:r>
            <a:r>
              <a:rPr lang="en-US" sz="2800" dirty="0" smtClean="0"/>
              <a:t>asset for </a:t>
            </a:r>
            <a:r>
              <a:rPr lang="en-US" sz="2800" dirty="0"/>
              <a:t>a stated price over a stated time period. </a:t>
            </a:r>
            <a:endParaRPr lang="en-US" sz="2800" dirty="0" smtClean="0"/>
          </a:p>
          <a:p>
            <a:pPr lvl="1"/>
            <a:r>
              <a:rPr lang="en-US" sz="2400" dirty="0" smtClean="0"/>
              <a:t>Call </a:t>
            </a:r>
            <a:r>
              <a:rPr lang="en-US" sz="2400" dirty="0"/>
              <a:t>options give the owner the </a:t>
            </a:r>
            <a:r>
              <a:rPr lang="en-US" sz="2400" dirty="0" smtClean="0"/>
              <a:t>right to </a:t>
            </a:r>
            <a:r>
              <a:rPr lang="en-US" sz="2400" dirty="0"/>
              <a:t>buy, put options the right to sell. </a:t>
            </a:r>
            <a:endParaRPr lang="en-US" sz="2400" dirty="0" smtClean="0"/>
          </a:p>
          <a:p>
            <a:pPr lvl="1"/>
            <a:r>
              <a:rPr lang="en-US" sz="2400" dirty="0" smtClean="0"/>
              <a:t>American </a:t>
            </a:r>
            <a:r>
              <a:rPr lang="en-US" sz="2400" dirty="0"/>
              <a:t>options can be exercised at any </a:t>
            </a:r>
            <a:r>
              <a:rPr lang="en-US" sz="2400" dirty="0" smtClean="0"/>
              <a:t>time during </a:t>
            </a:r>
            <a:r>
              <a:rPr lang="en-US" sz="2400" dirty="0"/>
              <a:t>their life; European options can only be exercised at </a:t>
            </a:r>
            <a:r>
              <a:rPr lang="en-US" sz="2400" dirty="0" smtClean="0"/>
              <a:t>maturity.</a:t>
            </a:r>
            <a:endParaRPr lang="en-US" sz="2400" dirty="0"/>
          </a:p>
          <a:p>
            <a:r>
              <a:rPr lang="en-US" sz="2800" dirty="0" smtClean="0"/>
              <a:t>Exchange-traded </a:t>
            </a:r>
            <a:r>
              <a:rPr lang="en-US" sz="2800" dirty="0"/>
              <a:t>options with standardized features are traded on two </a:t>
            </a:r>
            <a:r>
              <a:rPr lang="en-US" sz="2800" dirty="0" smtClean="0"/>
              <a:t>exchanges.</a:t>
            </a:r>
            <a:endParaRPr lang="en-US" sz="2800" dirty="0"/>
          </a:p>
          <a:p>
            <a:pPr lvl="1"/>
            <a:r>
              <a:rPr lang="en-US" sz="2400" dirty="0" smtClean="0"/>
              <a:t>Options </a:t>
            </a:r>
            <a:r>
              <a:rPr lang="en-US" sz="2400" dirty="0"/>
              <a:t>on spot foreign exchange are traded at the NASDAQ OMX PHLX, </a:t>
            </a:r>
            <a:r>
              <a:rPr lang="en-US" sz="2400" dirty="0" smtClean="0"/>
              <a:t>and options </a:t>
            </a:r>
            <a:r>
              <a:rPr lang="en-US" sz="2400" dirty="0"/>
              <a:t>on currency futures are traded at the CME.</a:t>
            </a:r>
            <a:br>
              <a:rPr lang="en-US" sz="2400" dirty="0"/>
            </a:br>
            <a:endParaRPr lang="en-US" sz="2400" dirty="0"/>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7-</a:t>
            </a:r>
            <a:fld id="{A73B8EB9-587A-485A-ACF5-9D477CEFB090}" type="slidenum">
              <a:rPr lang="en-US" altLang="en-US" sz="900" smtClean="0">
                <a:cs typeface="Arial" charset="0"/>
              </a:rPr>
              <a:t>45</a:t>
            </a:fld>
            <a:endParaRPr lang="en-US" altLang="en-US" sz="1000" dirty="0">
              <a:cs typeface="Arial" charset="0"/>
            </a:endParaRPr>
          </a:p>
        </p:txBody>
      </p:sp>
      <p:sp>
        <p:nvSpPr>
          <p:cNvPr id="5" name="Rectangle 20"/>
          <p:cNvSpPr>
            <a:spLocks noGrp="1" noChangeArrowheads="1"/>
          </p:cNvSpPr>
          <p:nvPr>
            <p:ph type="ftr" sz="quarter" idx="4294967295"/>
          </p:nvPr>
        </p:nvSpPr>
        <p:spPr bwMode="auto">
          <a:xfrm>
            <a:off x="4724400" y="6553200"/>
            <a:ext cx="4038600" cy="381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extLst>
      <p:ext uri="{BB962C8B-B14F-4D97-AF65-F5344CB8AC3E}">
        <p14:creationId xmlns:p14="http://schemas.microsoft.com/office/powerpoint/2010/main" val="2791969507"/>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template</Template>
  <TotalTime>1464</TotalTime>
  <Words>5717</Words>
  <Application>Microsoft Office PowerPoint</Application>
  <PresentationFormat>On-screen Show (4:3)</PresentationFormat>
  <Paragraphs>769</Paragraphs>
  <Slides>45</Slides>
  <Notes>24</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45</vt:i4>
      </vt:variant>
    </vt:vector>
  </HeadingPairs>
  <TitlesOfParts>
    <vt:vector size="47" baseType="lpstr">
      <vt:lpstr>template</vt:lpstr>
      <vt:lpstr>Equation</vt:lpstr>
      <vt:lpstr>Futures and Options on Foreign Exchange</vt:lpstr>
      <vt:lpstr>Chapter Outline</vt:lpstr>
      <vt:lpstr>Futures Contracts: Preliminaries</vt:lpstr>
      <vt:lpstr>Futures Contracts: Preliminaries (continued)</vt:lpstr>
      <vt:lpstr>Currency Futures Markets</vt:lpstr>
      <vt:lpstr>EXHIBIT 7.3 CME Group Currency Futures Contract Quotations </vt:lpstr>
      <vt:lpstr>Daily Resettlement</vt:lpstr>
      <vt:lpstr>Daily Resettlement: An Example</vt:lpstr>
      <vt:lpstr>Performance Bond Money</vt:lpstr>
      <vt:lpstr>Daily Resettlement: first 3 days</vt:lpstr>
      <vt:lpstr>Toting Up </vt:lpstr>
      <vt:lpstr>Options Contracts: Calls vs. Puts</vt:lpstr>
      <vt:lpstr>Options Contracts: Preliminaries</vt:lpstr>
      <vt:lpstr>PHLX Currency Option Specifications</vt:lpstr>
      <vt:lpstr>Basic Option Pricing Relationships at Expiry</vt:lpstr>
      <vt:lpstr>Basic Call Option Profit Profiles</vt:lpstr>
      <vt:lpstr>Basic Put Option Profit Profiles</vt:lpstr>
      <vt:lpstr>Market Value, Time Value, and Intrinsic Value for an American Call</vt:lpstr>
      <vt:lpstr>European Option Pricing Relationships</vt:lpstr>
      <vt:lpstr>European Option Pricing Relationships (concluded)</vt:lpstr>
      <vt:lpstr>Binomial Option Pricing</vt:lpstr>
      <vt:lpstr>Binomial Option Pricing Model</vt:lpstr>
      <vt:lpstr>Binomial Option Pricing Replicating Portfolio</vt:lpstr>
      <vt:lpstr>The Hedge Ratio</vt:lpstr>
      <vt:lpstr>Hedge Ratio (continued)</vt:lpstr>
      <vt:lpstr>Currency Futures Options</vt:lpstr>
      <vt:lpstr>Binomial Futures Option Pricing</vt:lpstr>
      <vt:lpstr>Binomial Futures Option Pricing (continued)</vt:lpstr>
      <vt:lpstr>Binomial Futures Option Pricing (conclusion)</vt:lpstr>
      <vt:lpstr>Risk Neutral Valuation</vt:lpstr>
      <vt:lpstr>Risk Neutral Valuation of Options: Example</vt:lpstr>
      <vt:lpstr>Risk Neutral Probability</vt:lpstr>
      <vt:lpstr>Risk Neutral Valuation of Options (continued)</vt:lpstr>
      <vt:lpstr>Duality of Calls and Puts on Currencies</vt:lpstr>
      <vt:lpstr>Test Your Intuition</vt:lpstr>
      <vt:lpstr>Test Your Intuition (continued)</vt:lpstr>
      <vt:lpstr>Test Your Intuition (concluded)</vt:lpstr>
      <vt:lpstr>Risk Neutral Valuation Practice </vt:lpstr>
      <vt:lpstr>Risk Neutral Valuation Practice (continued) </vt:lpstr>
      <vt:lpstr>Things to be Careful About</vt:lpstr>
      <vt:lpstr>Black–Scholes Pricing Formulae</vt:lpstr>
      <vt:lpstr>Black–Scholes Pricing Formula</vt:lpstr>
      <vt:lpstr>Summary</vt:lpstr>
      <vt:lpstr>Summary (continued)</vt:lpstr>
      <vt:lpstr>Summary (concluded)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tsonly</dc:creator>
  <cp:lastModifiedBy>Bathurst, Noelle</cp:lastModifiedBy>
  <cp:revision>133</cp:revision>
  <dcterms:created xsi:type="dcterms:W3CDTF">2010-12-17T11:54:02Z</dcterms:created>
  <dcterms:modified xsi:type="dcterms:W3CDTF">2017-02-22T15:26:48Z</dcterms:modified>
</cp:coreProperties>
</file>