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F34E9-9CCE-42DC-B0F7-F33493A5A7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EC0DF2-65B0-409E-8B70-421F090F0B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6FF90F-9D77-4939-88C7-53EEB0DC9F81}"/>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CB3E09EA-DB50-4F0A-AC65-6803878CD2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5F1DC4-D300-4430-9AD3-B062A3307E45}"/>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054816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EF7D0-5123-49C9-9A97-153195D6CC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D2CF60-5309-4843-9334-7F83CFDDFC7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1DEBA8-A464-498A-BBBA-FD4DA8DF0B44}"/>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E32F4FEA-DBAE-4E1A-8076-72E6B2DC33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C4C653-196F-458B-95CB-A7CD93F0B2E9}"/>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0693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F8259-D50D-4A3B-8EBD-6F03BDAA21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DEB689-F297-40AD-BBBB-47BB289168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BE1C0C-DBB8-4CAE-BBCC-347EDCC1F2F4}"/>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CEE5219E-4F57-4DAD-B63C-9620565FBA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F75F83-5AFA-4303-9B6A-0806BA15E6CB}"/>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1853926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3C6E2-E5E1-47A5-9F49-FF6402B3CE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50A490-1268-4886-814F-DA462E00C82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1B8F71-1D1B-4AD8-89EB-A5787EC15F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6638B56-CB2C-4332-95E1-CBDDED8B9339}"/>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004BAED9-97BD-450C-BF91-8A48DCA0EA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EA8C83-F2A9-4ABC-808B-ED904F50D03F}"/>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80114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3E04F-3480-420C-8416-627A4CB5392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BDF876C-512E-4214-8913-32AC0545A3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28E54F9-8219-4F39-A6C9-7C3B10239D9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09483E-85EE-441A-991B-B42846C331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3F7299B-48BB-473F-87FF-B9D41E53BAA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EE5BA91-6403-4617-948B-7AB534FAEBE0}"/>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8" name="Footer Placeholder 7">
            <a:extLst>
              <a:ext uri="{FF2B5EF4-FFF2-40B4-BE49-F238E27FC236}">
                <a16:creationId xmlns:a16="http://schemas.microsoft.com/office/drawing/2014/main" id="{C0C63704-0DE2-48C9-967F-6045785C58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91CF50-ADF9-4987-8223-EC8D5B1910AA}"/>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4104724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1F8BF-C0A6-4C2D-877C-74D0270646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55F7507-68CF-49D8-8F67-E0D6F0089AF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4" name="Footer Placeholder 3">
            <a:extLst>
              <a:ext uri="{FF2B5EF4-FFF2-40B4-BE49-F238E27FC236}">
                <a16:creationId xmlns:a16="http://schemas.microsoft.com/office/drawing/2014/main" id="{6D796905-34D7-402B-BFBC-84918F3F29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1CC14C9-24FC-477E-AB5A-1C5352C67C3F}"/>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963914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C4B357-A3A2-473D-BAE4-E0040FCF097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3" name="Footer Placeholder 2">
            <a:extLst>
              <a:ext uri="{FF2B5EF4-FFF2-40B4-BE49-F238E27FC236}">
                <a16:creationId xmlns:a16="http://schemas.microsoft.com/office/drawing/2014/main" id="{AB741929-A250-49C1-8856-DA2CEE949E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C4AEB2-E874-482F-97EA-0A217ECA1204}"/>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898994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CF050-D144-4030-9763-3E21F7653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73D3BC-37B2-4A91-BBDB-365E5315B2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FA9E7C0-A119-4D37-ABDC-2D7EBC9EEC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4E697A-9FB6-4F3C-915D-C6767B34E37E}"/>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B9336DF7-68F4-4FA4-AFA0-9384C8EE0F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F2C551-B434-4284-97F5-2BB24F8CE39C}"/>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015886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60157-5E22-42C9-BD80-7F0D4BF20F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A080040-A1B1-4496-B73D-17C0AB287C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1800B0-3DCE-40C3-B6C4-7B8259245A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F6F06B-A740-4FA2-AA2F-0F6396F38A37}"/>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6" name="Footer Placeholder 5">
            <a:extLst>
              <a:ext uri="{FF2B5EF4-FFF2-40B4-BE49-F238E27FC236}">
                <a16:creationId xmlns:a16="http://schemas.microsoft.com/office/drawing/2014/main" id="{B8F53888-229A-4016-A8F2-29E8C2D845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BEAADC-3BDD-44DC-A601-45D2A1117B0B}"/>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168966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B020F-7AC1-483D-9B3F-922DCBBE027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585B79-A270-4D89-8BE4-E15F8BE232B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083AF2-F1D8-4A17-8C0C-E383D59E7CDA}"/>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E643799D-CF8E-4A5C-BEFC-9E0948BD6C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70F8FA-B920-4331-961B-43AC76EF96AC}"/>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3250107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3D4BBE1-BD1B-4011-82FB-552B47EF22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2B724F-CB83-4CF6-8B47-3F1BF4052D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8C1484-49DC-4E13-9AA6-98786082772B}"/>
              </a:ext>
            </a:extLst>
          </p:cNvPr>
          <p:cNvSpPr>
            <a:spLocks noGrp="1"/>
          </p:cNvSpPr>
          <p:nvPr>
            <p:ph type="dt" sz="half" idx="10"/>
          </p:nvPr>
        </p:nvSpPr>
        <p:spPr/>
        <p:txBody>
          <a:body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5F55756D-B291-4B2B-AEB5-BA009E2553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438ECA-F967-4C2F-8648-0C337957BBFE}"/>
              </a:ext>
            </a:extLst>
          </p:cNvPr>
          <p:cNvSpPr>
            <a:spLocks noGrp="1"/>
          </p:cNvSpPr>
          <p:nvPr>
            <p:ph type="sldNum" sz="quarter" idx="12"/>
          </p:nvPr>
        </p:nvSpPr>
        <p:spPr/>
        <p:txBody>
          <a:bodyPr/>
          <a:lstStyle/>
          <a:p>
            <a:fld id="{A2EA2150-BC7B-44C1-A255-29DCCE0401D8}" type="slidenum">
              <a:rPr lang="en-US" smtClean="0"/>
              <a:t>‹#›</a:t>
            </a:fld>
            <a:endParaRPr lang="en-US"/>
          </a:p>
        </p:txBody>
      </p:sp>
    </p:spTree>
    <p:extLst>
      <p:ext uri="{BB962C8B-B14F-4D97-AF65-F5344CB8AC3E}">
        <p14:creationId xmlns:p14="http://schemas.microsoft.com/office/powerpoint/2010/main" val="2596966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288780-BE1A-4E10-BF3F-3386CD0378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741312-31C8-4029-90AC-3253C09682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F938C2-A829-4087-98F7-B6FDEEC3C0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DE3986-3949-439B-B079-3E9C23A98481}" type="datetimeFigureOut">
              <a:rPr lang="en-US" smtClean="0"/>
              <a:t>1/15/2018</a:t>
            </a:fld>
            <a:endParaRPr lang="en-US"/>
          </a:p>
        </p:txBody>
      </p:sp>
      <p:sp>
        <p:nvSpPr>
          <p:cNvPr id="5" name="Footer Placeholder 4">
            <a:extLst>
              <a:ext uri="{FF2B5EF4-FFF2-40B4-BE49-F238E27FC236}">
                <a16:creationId xmlns:a16="http://schemas.microsoft.com/office/drawing/2014/main" id="{8FE84D7B-60AD-41AA-914B-1F57DE976D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646E78B-D1FD-482E-A6B4-DD98ABE0BD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EA2150-BC7B-44C1-A255-29DCCE0401D8}" type="slidenum">
              <a:rPr lang="en-US" smtClean="0"/>
              <a:t>‹#›</a:t>
            </a:fld>
            <a:endParaRPr lang="en-US"/>
          </a:p>
        </p:txBody>
      </p:sp>
    </p:spTree>
    <p:extLst>
      <p:ext uri="{BB962C8B-B14F-4D97-AF65-F5344CB8AC3E}">
        <p14:creationId xmlns:p14="http://schemas.microsoft.com/office/powerpoint/2010/main" val="173217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lounkaew@econ.tu.ac.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pic>
        <p:nvPicPr>
          <p:cNvPr id="4" name="Picture 3" descr="A large machine in a field&#10;&#10;Description generated with high confidence">
            <a:extLst>
              <a:ext uri="{FF2B5EF4-FFF2-40B4-BE49-F238E27FC236}">
                <a16:creationId xmlns:a16="http://schemas.microsoft.com/office/drawing/2014/main" id="{79227DE9-86A0-45FC-8021-FA8E68C1E4B2}"/>
              </a:ext>
            </a:extLst>
          </p:cNvPr>
          <p:cNvPicPr>
            <a:picLocks noChangeAspect="1"/>
          </p:cNvPicPr>
          <p:nvPr/>
        </p:nvPicPr>
        <p:blipFill rotWithShape="1">
          <a:blip r:embed="rId2"/>
          <a:srcRect t="21466"/>
          <a:stretch/>
        </p:blipFill>
        <p:spPr>
          <a:xfrm>
            <a:off x="20" y="10"/>
            <a:ext cx="12191980" cy="4571990"/>
          </a:xfrm>
          <a:prstGeom prst="rect">
            <a:avLst/>
          </a:prstGeom>
        </p:spPr>
      </p:pic>
      <p:cxnSp>
        <p:nvCxnSpPr>
          <p:cNvPr id="22" name="Straight Connector 21">
            <a:extLst>
              <a:ext uri="{FF2B5EF4-FFF2-40B4-BE49-F238E27FC236}">
                <a16:creationId xmlns:a16="http://schemas.microsoft.com/office/drawing/2014/main" id="{E126E481-B945-4179-BD79-05E96E9B29E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C577D26-340D-483E-B2FC-3EC0A965D53C}"/>
              </a:ext>
            </a:extLst>
          </p:cNvPr>
          <p:cNvSpPr>
            <a:spLocks noGrp="1"/>
          </p:cNvSpPr>
          <p:nvPr>
            <p:ph type="ctrTitle"/>
          </p:nvPr>
        </p:nvSpPr>
        <p:spPr>
          <a:xfrm>
            <a:off x="132519" y="4903942"/>
            <a:ext cx="8666922" cy="1784350"/>
          </a:xfrm>
        </p:spPr>
        <p:txBody>
          <a:bodyPr anchor="ctr">
            <a:normAutofit fontScale="90000"/>
          </a:bodyPr>
          <a:lstStyle/>
          <a:p>
            <a:pPr algn="l"/>
            <a:r>
              <a:rPr lang="en-US" sz="2000" dirty="0">
                <a:latin typeface="+mn-lt"/>
              </a:rPr>
              <a:t>EE390 </a:t>
            </a:r>
            <a:br>
              <a:rPr lang="en-US" sz="2000" dirty="0">
                <a:latin typeface="+mn-lt"/>
              </a:rPr>
            </a:br>
            <a:r>
              <a:rPr lang="en-US" sz="2000" dirty="0">
                <a:latin typeface="+mn-lt"/>
              </a:rPr>
              <a:t>Economics of Agricultural and Rural Development </a:t>
            </a:r>
            <a:br>
              <a:rPr lang="en-US" sz="2000" dirty="0">
                <a:latin typeface="+mn-lt"/>
              </a:rPr>
            </a:br>
            <a:r>
              <a:rPr lang="en-US" sz="2000" dirty="0">
                <a:latin typeface="+mn-lt"/>
              </a:rPr>
              <a:t>Lecture 2: Global Agricultural and Rural Development Part 1</a:t>
            </a:r>
            <a:br>
              <a:rPr lang="en-US" sz="2000" dirty="0">
                <a:latin typeface="+mn-lt"/>
              </a:rPr>
            </a:br>
            <a:br>
              <a:rPr lang="en-US" sz="2000" dirty="0">
                <a:latin typeface="+mn-lt"/>
              </a:rPr>
            </a:br>
            <a:r>
              <a:rPr lang="en-US" sz="2000" dirty="0"/>
              <a:t>(The materials used in this lecture was prepared by </a:t>
            </a:r>
            <a:r>
              <a:rPr lang="en-US" sz="2000" dirty="0" err="1"/>
              <a:t>Ajarn</a:t>
            </a:r>
            <a:r>
              <a:rPr lang="en-US" sz="2000" dirty="0"/>
              <a:t> Chol </a:t>
            </a:r>
            <a:r>
              <a:rPr lang="en-US" sz="2000" dirty="0" err="1"/>
              <a:t>Bunnag</a:t>
            </a:r>
            <a:br>
              <a:rPr lang="en-US" sz="2000" dirty="0"/>
            </a:br>
            <a:r>
              <a:rPr lang="en-US" sz="2000" dirty="0"/>
              <a:t>Faculty of Economics,  Thammasat University)</a:t>
            </a:r>
            <a:br>
              <a:rPr lang="en-US" sz="2400" dirty="0"/>
            </a:br>
            <a:endParaRPr lang="en-US" sz="2400" dirty="0">
              <a:latin typeface="+mn-lt"/>
            </a:endParaRPr>
          </a:p>
        </p:txBody>
      </p:sp>
      <p:sp>
        <p:nvSpPr>
          <p:cNvPr id="3" name="Subtitle 2">
            <a:extLst>
              <a:ext uri="{FF2B5EF4-FFF2-40B4-BE49-F238E27FC236}">
                <a16:creationId xmlns:a16="http://schemas.microsoft.com/office/drawing/2014/main" id="{33EEA28B-6E4F-4B09-A0ED-9F1EBEA60DE1}"/>
              </a:ext>
            </a:extLst>
          </p:cNvPr>
          <p:cNvSpPr>
            <a:spLocks noGrp="1"/>
          </p:cNvSpPr>
          <p:nvPr>
            <p:ph type="subTitle" idx="1"/>
          </p:nvPr>
        </p:nvSpPr>
        <p:spPr>
          <a:xfrm>
            <a:off x="8499107" y="5091763"/>
            <a:ext cx="2974207" cy="1264587"/>
          </a:xfrm>
        </p:spPr>
        <p:txBody>
          <a:bodyPr anchor="ctr">
            <a:normAutofit/>
          </a:bodyPr>
          <a:lstStyle/>
          <a:p>
            <a:pPr algn="l"/>
            <a:r>
              <a:rPr lang="en-US" sz="1600" dirty="0"/>
              <a:t>Kiatanantha Lounkaew</a:t>
            </a:r>
          </a:p>
          <a:p>
            <a:pPr algn="l"/>
            <a:r>
              <a:rPr lang="en-US" sz="1600" u="sng" dirty="0">
                <a:hlinkClick r:id="rId3"/>
              </a:rPr>
              <a:t>Email: klounkaew@econ.tu.ac.th</a:t>
            </a:r>
            <a:endParaRPr lang="en-US" sz="1600" u="sng" dirty="0"/>
          </a:p>
          <a:p>
            <a:pPr algn="l"/>
            <a:r>
              <a:rPr lang="en-US" sz="1600" dirty="0"/>
              <a:t>Line: </a:t>
            </a:r>
            <a:r>
              <a:rPr lang="en-US" sz="1600" dirty="0" err="1"/>
              <a:t>k_lounkaew</a:t>
            </a:r>
            <a:endParaRPr lang="en-US" sz="1600" dirty="0"/>
          </a:p>
        </p:txBody>
      </p:sp>
      <p:sp>
        <p:nvSpPr>
          <p:cNvPr id="6" name="Rectangle 5">
            <a:extLst>
              <a:ext uri="{FF2B5EF4-FFF2-40B4-BE49-F238E27FC236}">
                <a16:creationId xmlns:a16="http://schemas.microsoft.com/office/drawing/2014/main" id="{B16731FE-5F14-403D-AC98-D2E8B7214504}"/>
              </a:ext>
            </a:extLst>
          </p:cNvPr>
          <p:cNvSpPr/>
          <p:nvPr/>
        </p:nvSpPr>
        <p:spPr>
          <a:xfrm>
            <a:off x="132519" y="6580991"/>
            <a:ext cx="11215511" cy="276999"/>
          </a:xfrm>
          <a:prstGeom prst="rect">
            <a:avLst/>
          </a:prstGeom>
        </p:spPr>
        <p:txBody>
          <a:bodyPr wrap="square">
            <a:spAutoFit/>
          </a:bodyPr>
          <a:lstStyle/>
          <a:p>
            <a:r>
              <a:rPr lang="th-TH" sz="1200" dirty="0"/>
              <a:t>ที่มาของรูป </a:t>
            </a:r>
            <a:r>
              <a:rPr lang="en-US" sz="1200" dirty="0"/>
              <a:t>https://www.hexagongeospatial.com/industries/natural-resources/agriculture</a:t>
            </a:r>
          </a:p>
        </p:txBody>
      </p:sp>
    </p:spTree>
    <p:extLst>
      <p:ext uri="{BB962C8B-B14F-4D97-AF65-F5344CB8AC3E}">
        <p14:creationId xmlns:p14="http://schemas.microsoft.com/office/powerpoint/2010/main" val="193718210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Economics of being poor</a:t>
            </a:r>
          </a:p>
        </p:txBody>
      </p:sp>
      <p:sp>
        <p:nvSpPr>
          <p:cNvPr id="3" name="Content Placeholder 2"/>
          <p:cNvSpPr>
            <a:spLocks noGrp="1"/>
          </p:cNvSpPr>
          <p:nvPr>
            <p:ph idx="1"/>
          </p:nvPr>
        </p:nvSpPr>
        <p:spPr/>
        <p:txBody>
          <a:bodyPr/>
          <a:lstStyle/>
          <a:p>
            <a:pPr marL="0" lvl="0" indent="0">
              <a:lnSpc>
                <a:spcPct val="100000"/>
              </a:lnSpc>
              <a:spcBef>
                <a:spcPts val="0"/>
              </a:spcBef>
              <a:spcAft>
                <a:spcPts val="0"/>
              </a:spcAft>
              <a:buClrTx/>
              <a:buSzTx/>
              <a:buNone/>
              <a:defRPr/>
            </a:pPr>
            <a:r>
              <a:rPr lang="en-US" dirty="0"/>
              <a:t>“Most of the people in the world are poor, so if we knew the economics of being poor, we would know much of the economics that really matters. Most of the world’s poor people earn their living from agriculture, so if we knew the economics of agriculture we would know much of the economics of being poor”</a:t>
            </a:r>
          </a:p>
          <a:p>
            <a:pPr marL="0" lvl="0" indent="0">
              <a:lnSpc>
                <a:spcPct val="100000"/>
              </a:lnSpc>
              <a:spcBef>
                <a:spcPts val="0"/>
              </a:spcBef>
              <a:spcAft>
                <a:spcPts val="0"/>
              </a:spcAft>
              <a:buClrTx/>
              <a:buSzTx/>
              <a:buNone/>
              <a:defRPr/>
            </a:pPr>
            <a:endParaRPr lang="en-US" dirty="0"/>
          </a:p>
          <a:p>
            <a:pPr marL="0" lvl="0" indent="0" algn="r">
              <a:lnSpc>
                <a:spcPct val="100000"/>
              </a:lnSpc>
              <a:spcBef>
                <a:spcPts val="0"/>
              </a:spcBef>
              <a:spcAft>
                <a:spcPts val="0"/>
              </a:spcAft>
              <a:buClrTx/>
              <a:buSzTx/>
              <a:buNone/>
              <a:defRPr/>
            </a:pPr>
            <a:r>
              <a:rPr lang="en-US" dirty="0"/>
              <a:t>T.W. Schultz </a:t>
            </a:r>
          </a:p>
          <a:p>
            <a:pPr marL="0" lvl="0" indent="0" algn="r">
              <a:lnSpc>
                <a:spcPct val="100000"/>
              </a:lnSpc>
              <a:spcBef>
                <a:spcPts val="0"/>
              </a:spcBef>
              <a:spcAft>
                <a:spcPts val="0"/>
              </a:spcAft>
              <a:buClrTx/>
              <a:buSzTx/>
              <a:buNone/>
              <a:defRPr/>
            </a:pPr>
            <a:r>
              <a:rPr lang="en-US" dirty="0"/>
              <a:t>1979 Nobel Prize lecture</a:t>
            </a:r>
          </a:p>
          <a:p>
            <a:endParaRPr lang="en-US" dirty="0"/>
          </a:p>
        </p:txBody>
      </p:sp>
    </p:spTree>
    <p:extLst>
      <p:ext uri="{BB962C8B-B14F-4D97-AF65-F5344CB8AC3E}">
        <p14:creationId xmlns:p14="http://schemas.microsoft.com/office/powerpoint/2010/main" val="1828485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the periods of Agricultural Development ideas</a:t>
            </a:r>
          </a:p>
        </p:txBody>
      </p:sp>
      <p:sp>
        <p:nvSpPr>
          <p:cNvPr id="4" name="Right Arrow 3"/>
          <p:cNvSpPr/>
          <p:nvPr/>
        </p:nvSpPr>
        <p:spPr>
          <a:xfrm>
            <a:off x="1240221" y="3752193"/>
            <a:ext cx="10142483" cy="325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20110" y="3410606"/>
            <a:ext cx="1008994" cy="1008993"/>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25821" y="2721050"/>
            <a:ext cx="1597572" cy="646331"/>
          </a:xfrm>
          <a:prstGeom prst="rect">
            <a:avLst/>
          </a:prstGeom>
          <a:noFill/>
        </p:spPr>
        <p:txBody>
          <a:bodyPr wrap="square" rtlCol="0">
            <a:spAutoFit/>
          </a:bodyPr>
          <a:lstStyle/>
          <a:p>
            <a:r>
              <a:rPr lang="en-US" dirty="0"/>
              <a:t>World War II (1939 </a:t>
            </a:r>
            <a:r>
              <a:rPr lang="mr-IN" dirty="0"/>
              <a:t>–</a:t>
            </a:r>
            <a:r>
              <a:rPr lang="en-US" dirty="0"/>
              <a:t> 1945)</a:t>
            </a:r>
          </a:p>
        </p:txBody>
      </p:sp>
      <p:sp>
        <p:nvSpPr>
          <p:cNvPr id="7" name="Rectangle 6"/>
          <p:cNvSpPr/>
          <p:nvPr/>
        </p:nvSpPr>
        <p:spPr>
          <a:xfrm>
            <a:off x="2123090" y="3626067"/>
            <a:ext cx="2490952"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1950s &amp; 1960s</a:t>
            </a:r>
          </a:p>
        </p:txBody>
      </p:sp>
      <p:sp>
        <p:nvSpPr>
          <p:cNvPr id="8" name="TextBox 7"/>
          <p:cNvSpPr txBox="1"/>
          <p:nvPr/>
        </p:nvSpPr>
        <p:spPr>
          <a:xfrm>
            <a:off x="1491719" y="4375245"/>
            <a:ext cx="3893310" cy="369332"/>
          </a:xfrm>
          <a:prstGeom prst="rect">
            <a:avLst/>
          </a:prstGeom>
          <a:noFill/>
        </p:spPr>
        <p:txBody>
          <a:bodyPr wrap="none" rtlCol="0">
            <a:spAutoFit/>
          </a:bodyPr>
          <a:lstStyle/>
          <a:p>
            <a:r>
              <a:rPr lang="en-US" dirty="0"/>
              <a:t>Economic-growth-and-modernization era</a:t>
            </a:r>
          </a:p>
        </p:txBody>
      </p:sp>
      <p:sp>
        <p:nvSpPr>
          <p:cNvPr id="9" name="Rectangle 8"/>
          <p:cNvSpPr/>
          <p:nvPr/>
        </p:nvSpPr>
        <p:spPr>
          <a:xfrm>
            <a:off x="4851219" y="3626067"/>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1970s</a:t>
            </a:r>
          </a:p>
        </p:txBody>
      </p:sp>
      <p:sp>
        <p:nvSpPr>
          <p:cNvPr id="10" name="TextBox 9"/>
          <p:cNvSpPr txBox="1"/>
          <p:nvPr/>
        </p:nvSpPr>
        <p:spPr>
          <a:xfrm>
            <a:off x="4743376" y="3135132"/>
            <a:ext cx="1955920" cy="369332"/>
          </a:xfrm>
          <a:prstGeom prst="rect">
            <a:avLst/>
          </a:prstGeom>
          <a:noFill/>
        </p:spPr>
        <p:txBody>
          <a:bodyPr wrap="none" rtlCol="0">
            <a:spAutoFit/>
          </a:bodyPr>
          <a:lstStyle/>
          <a:p>
            <a:r>
              <a:rPr lang="en-US"/>
              <a:t>Growth-with-equity</a:t>
            </a:r>
          </a:p>
        </p:txBody>
      </p:sp>
      <p:sp>
        <p:nvSpPr>
          <p:cNvPr id="11" name="Rectangle 10"/>
          <p:cNvSpPr/>
          <p:nvPr/>
        </p:nvSpPr>
        <p:spPr>
          <a:xfrm>
            <a:off x="6828631" y="3611881"/>
            <a:ext cx="2199756"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1980s &amp; 1990s</a:t>
            </a:r>
          </a:p>
        </p:txBody>
      </p:sp>
      <p:sp>
        <p:nvSpPr>
          <p:cNvPr id="12" name="TextBox 11"/>
          <p:cNvSpPr txBox="1"/>
          <p:nvPr/>
        </p:nvSpPr>
        <p:spPr>
          <a:xfrm>
            <a:off x="6828631" y="4283071"/>
            <a:ext cx="3306354" cy="646331"/>
          </a:xfrm>
          <a:prstGeom prst="rect">
            <a:avLst/>
          </a:prstGeom>
          <a:noFill/>
        </p:spPr>
        <p:txBody>
          <a:bodyPr wrap="none" rtlCol="0">
            <a:spAutoFit/>
          </a:bodyPr>
          <a:lstStyle/>
          <a:p>
            <a:r>
              <a:rPr lang="en-US" dirty="0"/>
              <a:t>Macroeconomic and policy reform</a:t>
            </a:r>
          </a:p>
          <a:p>
            <a:r>
              <a:rPr lang="en-US" dirty="0"/>
              <a:t>Institutional restructuring</a:t>
            </a:r>
          </a:p>
        </p:txBody>
      </p:sp>
      <p:sp>
        <p:nvSpPr>
          <p:cNvPr id="13" name="Rectangle 12"/>
          <p:cNvSpPr/>
          <p:nvPr/>
        </p:nvSpPr>
        <p:spPr>
          <a:xfrm>
            <a:off x="9265564" y="3619234"/>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2000s</a:t>
            </a:r>
          </a:p>
        </p:txBody>
      </p:sp>
      <p:sp>
        <p:nvSpPr>
          <p:cNvPr id="14" name="TextBox 13"/>
          <p:cNvSpPr txBox="1"/>
          <p:nvPr/>
        </p:nvSpPr>
        <p:spPr>
          <a:xfrm>
            <a:off x="9260611" y="2503498"/>
            <a:ext cx="2683940" cy="923330"/>
          </a:xfrm>
          <a:prstGeom prst="rect">
            <a:avLst/>
          </a:prstGeom>
          <a:noFill/>
        </p:spPr>
        <p:txBody>
          <a:bodyPr wrap="none" rtlCol="0">
            <a:spAutoFit/>
          </a:bodyPr>
          <a:lstStyle/>
          <a:p>
            <a:r>
              <a:rPr lang="en-US" dirty="0"/>
              <a:t>Food security</a:t>
            </a:r>
          </a:p>
          <a:p>
            <a:r>
              <a:rPr lang="en-US" dirty="0"/>
              <a:t>Food price crisis</a:t>
            </a:r>
          </a:p>
          <a:p>
            <a:r>
              <a:rPr lang="en-US" dirty="0"/>
              <a:t>Environmental sustainability</a:t>
            </a:r>
          </a:p>
        </p:txBody>
      </p:sp>
    </p:spTree>
    <p:extLst>
      <p:ext uri="{BB962C8B-B14F-4D97-AF65-F5344CB8AC3E}">
        <p14:creationId xmlns:p14="http://schemas.microsoft.com/office/powerpoint/2010/main" val="1294977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Academic themes in economics of agricultural development</a:t>
            </a:r>
          </a:p>
        </p:txBody>
      </p:sp>
      <p:sp>
        <p:nvSpPr>
          <p:cNvPr id="4" name="Rectangle 3"/>
          <p:cNvSpPr/>
          <p:nvPr/>
        </p:nvSpPr>
        <p:spPr>
          <a:xfrm>
            <a:off x="746296" y="2787951"/>
            <a:ext cx="4687552" cy="145042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Inter-sectoral linkages and agriculture in the </a:t>
            </a:r>
            <a:r>
              <a:rPr lang="en-US" dirty="0" err="1"/>
              <a:t>Macroeconomy</a:t>
            </a:r>
            <a:endParaRPr lang="en-US" dirty="0"/>
          </a:p>
          <a:p>
            <a:pPr marL="285750" indent="-285750">
              <a:buFont typeface="Arial" charset="0"/>
              <a:buChar char="•"/>
            </a:pPr>
            <a:r>
              <a:rPr lang="en-US" dirty="0"/>
              <a:t>Political Economy of Agricultural Development</a:t>
            </a:r>
          </a:p>
        </p:txBody>
      </p:sp>
      <p:sp>
        <p:nvSpPr>
          <p:cNvPr id="5" name="TextBox 4"/>
          <p:cNvSpPr txBox="1"/>
          <p:nvPr/>
        </p:nvSpPr>
        <p:spPr>
          <a:xfrm>
            <a:off x="656895" y="2080214"/>
            <a:ext cx="3410671" cy="646331"/>
          </a:xfrm>
          <a:prstGeom prst="rect">
            <a:avLst/>
          </a:prstGeom>
          <a:noFill/>
        </p:spPr>
        <p:txBody>
          <a:bodyPr wrap="square" rtlCol="0">
            <a:spAutoFit/>
          </a:bodyPr>
          <a:lstStyle/>
          <a:p>
            <a:r>
              <a:rPr lang="en-US" dirty="0"/>
              <a:t>Agricultural Development and Economic Growth</a:t>
            </a:r>
          </a:p>
        </p:txBody>
      </p:sp>
      <p:sp>
        <p:nvSpPr>
          <p:cNvPr id="6" name="Rectangle 5"/>
          <p:cNvSpPr/>
          <p:nvPr/>
        </p:nvSpPr>
        <p:spPr>
          <a:xfrm>
            <a:off x="6448157" y="2787952"/>
            <a:ext cx="4682297" cy="14504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Market Performance and Participation</a:t>
            </a:r>
          </a:p>
          <a:p>
            <a:pPr marL="285750" indent="-285750">
              <a:buFont typeface="Arial" charset="0"/>
              <a:buChar char="•"/>
            </a:pPr>
            <a:r>
              <a:rPr lang="en-US" dirty="0"/>
              <a:t>Agricultural Household Models and the Institutions of Exchange</a:t>
            </a:r>
          </a:p>
          <a:p>
            <a:pPr marL="285750" indent="-285750">
              <a:buFont typeface="Arial" charset="0"/>
              <a:buChar char="•"/>
            </a:pPr>
            <a:r>
              <a:rPr lang="en-US" dirty="0"/>
              <a:t>Agrarian Contracts</a:t>
            </a:r>
          </a:p>
        </p:txBody>
      </p:sp>
      <p:sp>
        <p:nvSpPr>
          <p:cNvPr id="7" name="TextBox 6"/>
          <p:cNvSpPr txBox="1"/>
          <p:nvPr/>
        </p:nvSpPr>
        <p:spPr>
          <a:xfrm>
            <a:off x="6448158" y="2080214"/>
            <a:ext cx="3042746" cy="646331"/>
          </a:xfrm>
          <a:prstGeom prst="rect">
            <a:avLst/>
          </a:prstGeom>
          <a:noFill/>
        </p:spPr>
        <p:txBody>
          <a:bodyPr wrap="square" rtlCol="0">
            <a:spAutoFit/>
          </a:bodyPr>
          <a:lstStyle/>
          <a:p>
            <a:r>
              <a:rPr lang="en-US" dirty="0"/>
              <a:t>Microeconomics of Markets and Institutions</a:t>
            </a:r>
          </a:p>
        </p:txBody>
      </p:sp>
      <p:sp>
        <p:nvSpPr>
          <p:cNvPr id="8" name="Rectangle 7"/>
          <p:cNvSpPr/>
          <p:nvPr/>
        </p:nvSpPr>
        <p:spPr>
          <a:xfrm>
            <a:off x="783018" y="5249259"/>
            <a:ext cx="4650830" cy="14504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Technological Change</a:t>
            </a:r>
          </a:p>
          <a:p>
            <a:pPr marL="285750" indent="-285750">
              <a:buFont typeface="Arial" charset="0"/>
              <a:buChar char="•"/>
            </a:pPr>
            <a:r>
              <a:rPr lang="en-US" dirty="0"/>
              <a:t>Adoption</a:t>
            </a:r>
          </a:p>
          <a:p>
            <a:pPr marL="285750" indent="-285750">
              <a:buFont typeface="Arial" charset="0"/>
              <a:buChar char="•"/>
            </a:pPr>
            <a:r>
              <a:rPr lang="en-US" dirty="0"/>
              <a:t>Risk</a:t>
            </a:r>
          </a:p>
          <a:p>
            <a:pPr marL="285750" indent="-285750">
              <a:buFont typeface="Arial" charset="0"/>
              <a:buChar char="•"/>
            </a:pPr>
            <a:r>
              <a:rPr lang="en-US" dirty="0"/>
              <a:t>Efficiency</a:t>
            </a:r>
          </a:p>
        </p:txBody>
      </p:sp>
      <p:sp>
        <p:nvSpPr>
          <p:cNvPr id="9" name="TextBox 8"/>
          <p:cNvSpPr txBox="1"/>
          <p:nvPr/>
        </p:nvSpPr>
        <p:spPr>
          <a:xfrm>
            <a:off x="656895" y="4541522"/>
            <a:ext cx="3699641" cy="646331"/>
          </a:xfrm>
          <a:prstGeom prst="rect">
            <a:avLst/>
          </a:prstGeom>
          <a:noFill/>
        </p:spPr>
        <p:txBody>
          <a:bodyPr wrap="square" rtlCol="0">
            <a:spAutoFit/>
          </a:bodyPr>
          <a:lstStyle/>
          <a:p>
            <a:r>
              <a:rPr lang="en-US" dirty="0"/>
              <a:t>Technology and Agricultural Development</a:t>
            </a:r>
          </a:p>
        </p:txBody>
      </p:sp>
      <p:sp>
        <p:nvSpPr>
          <p:cNvPr id="10" name="TextBox 9"/>
          <p:cNvSpPr txBox="1"/>
          <p:nvPr/>
        </p:nvSpPr>
        <p:spPr>
          <a:xfrm>
            <a:off x="6432331" y="4514005"/>
            <a:ext cx="3499945" cy="646331"/>
          </a:xfrm>
          <a:prstGeom prst="rect">
            <a:avLst/>
          </a:prstGeom>
          <a:noFill/>
        </p:spPr>
        <p:txBody>
          <a:bodyPr wrap="square" rtlCol="0">
            <a:spAutoFit/>
          </a:bodyPr>
          <a:lstStyle/>
          <a:p>
            <a:r>
              <a:rPr lang="en-US" dirty="0"/>
              <a:t>Agricultural Development and other Development Issues</a:t>
            </a:r>
          </a:p>
        </p:txBody>
      </p:sp>
      <p:sp>
        <p:nvSpPr>
          <p:cNvPr id="11" name="Rectangle 10"/>
          <p:cNvSpPr/>
          <p:nvPr/>
        </p:nvSpPr>
        <p:spPr>
          <a:xfrm>
            <a:off x="6432330" y="5249258"/>
            <a:ext cx="4698123" cy="1450427"/>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charset="0"/>
              <a:buChar char="•"/>
            </a:pPr>
            <a:r>
              <a:rPr lang="en-US" dirty="0"/>
              <a:t>Poverty</a:t>
            </a:r>
          </a:p>
          <a:p>
            <a:pPr marL="285750" indent="-285750">
              <a:buFont typeface="Arial" charset="0"/>
              <a:buChar char="•"/>
            </a:pPr>
            <a:r>
              <a:rPr lang="en-US" dirty="0"/>
              <a:t>Food Insecurity</a:t>
            </a:r>
          </a:p>
          <a:p>
            <a:pPr marL="285750" indent="-285750">
              <a:buFont typeface="Arial" charset="0"/>
              <a:buChar char="•"/>
            </a:pPr>
            <a:r>
              <a:rPr lang="en-US" dirty="0"/>
              <a:t>Gender</a:t>
            </a:r>
          </a:p>
        </p:txBody>
      </p:sp>
    </p:spTree>
    <p:extLst>
      <p:ext uri="{BB962C8B-B14F-4D97-AF65-F5344CB8AC3E}">
        <p14:creationId xmlns:p14="http://schemas.microsoft.com/office/powerpoint/2010/main" val="1852893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the periods of Agricultural Development Thinking</a:t>
            </a:r>
          </a:p>
        </p:txBody>
      </p:sp>
      <p:sp>
        <p:nvSpPr>
          <p:cNvPr id="4" name="Right Arrow 3"/>
          <p:cNvSpPr/>
          <p:nvPr/>
        </p:nvSpPr>
        <p:spPr>
          <a:xfrm>
            <a:off x="1240221" y="2942908"/>
            <a:ext cx="10142483" cy="325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20110" y="2601321"/>
            <a:ext cx="1008994" cy="1008993"/>
          </a:xfrm>
          <a:prstGeom prst="ellipse">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25821" y="1911765"/>
            <a:ext cx="1597572" cy="646331"/>
          </a:xfrm>
          <a:prstGeom prst="rect">
            <a:avLst/>
          </a:prstGeom>
          <a:noFill/>
        </p:spPr>
        <p:txBody>
          <a:bodyPr wrap="square" rtlCol="0">
            <a:spAutoFit/>
          </a:bodyPr>
          <a:lstStyle/>
          <a:p>
            <a:r>
              <a:rPr lang="en-US" dirty="0"/>
              <a:t>World War II (1939 </a:t>
            </a:r>
            <a:r>
              <a:rPr lang="mr-IN" dirty="0"/>
              <a:t>–</a:t>
            </a:r>
            <a:r>
              <a:rPr lang="en-US" dirty="0"/>
              <a:t> 1945)</a:t>
            </a:r>
          </a:p>
        </p:txBody>
      </p:sp>
      <p:sp>
        <p:nvSpPr>
          <p:cNvPr id="7" name="Rectangle 6"/>
          <p:cNvSpPr/>
          <p:nvPr/>
        </p:nvSpPr>
        <p:spPr>
          <a:xfrm>
            <a:off x="2123090" y="2816782"/>
            <a:ext cx="2490952"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1950s &amp; 1960s</a:t>
            </a:r>
          </a:p>
        </p:txBody>
      </p:sp>
      <p:sp>
        <p:nvSpPr>
          <p:cNvPr id="8" name="TextBox 7"/>
          <p:cNvSpPr txBox="1"/>
          <p:nvPr/>
        </p:nvSpPr>
        <p:spPr>
          <a:xfrm>
            <a:off x="1491719" y="3565960"/>
            <a:ext cx="3893310" cy="369332"/>
          </a:xfrm>
          <a:prstGeom prst="rect">
            <a:avLst/>
          </a:prstGeom>
          <a:noFill/>
        </p:spPr>
        <p:txBody>
          <a:bodyPr wrap="none" rtlCol="0">
            <a:spAutoFit/>
          </a:bodyPr>
          <a:lstStyle/>
          <a:p>
            <a:r>
              <a:rPr lang="en-US" dirty="0"/>
              <a:t>Economic-growth-and-modernization era</a:t>
            </a:r>
          </a:p>
        </p:txBody>
      </p:sp>
      <p:sp>
        <p:nvSpPr>
          <p:cNvPr id="9" name="Rectangle 8"/>
          <p:cNvSpPr/>
          <p:nvPr/>
        </p:nvSpPr>
        <p:spPr>
          <a:xfrm>
            <a:off x="4851219" y="2816782"/>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1970s</a:t>
            </a:r>
          </a:p>
        </p:txBody>
      </p:sp>
      <p:sp>
        <p:nvSpPr>
          <p:cNvPr id="10" name="TextBox 9"/>
          <p:cNvSpPr txBox="1"/>
          <p:nvPr/>
        </p:nvSpPr>
        <p:spPr>
          <a:xfrm>
            <a:off x="4743376" y="2325847"/>
            <a:ext cx="1955920" cy="369332"/>
          </a:xfrm>
          <a:prstGeom prst="rect">
            <a:avLst/>
          </a:prstGeom>
          <a:noFill/>
        </p:spPr>
        <p:txBody>
          <a:bodyPr wrap="none" rtlCol="0">
            <a:spAutoFit/>
          </a:bodyPr>
          <a:lstStyle/>
          <a:p>
            <a:r>
              <a:rPr lang="en-US"/>
              <a:t>Growth-with-equity</a:t>
            </a:r>
          </a:p>
        </p:txBody>
      </p:sp>
      <p:sp>
        <p:nvSpPr>
          <p:cNvPr id="11" name="Rectangle 10"/>
          <p:cNvSpPr/>
          <p:nvPr/>
        </p:nvSpPr>
        <p:spPr>
          <a:xfrm>
            <a:off x="6828631" y="2802596"/>
            <a:ext cx="2199756"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1980s &amp; 1990s</a:t>
            </a:r>
          </a:p>
        </p:txBody>
      </p:sp>
      <p:sp>
        <p:nvSpPr>
          <p:cNvPr id="12" name="TextBox 11"/>
          <p:cNvSpPr txBox="1"/>
          <p:nvPr/>
        </p:nvSpPr>
        <p:spPr>
          <a:xfrm>
            <a:off x="6828631" y="3473786"/>
            <a:ext cx="3306354" cy="646331"/>
          </a:xfrm>
          <a:prstGeom prst="rect">
            <a:avLst/>
          </a:prstGeom>
          <a:noFill/>
        </p:spPr>
        <p:txBody>
          <a:bodyPr wrap="none" rtlCol="0">
            <a:spAutoFit/>
          </a:bodyPr>
          <a:lstStyle/>
          <a:p>
            <a:r>
              <a:rPr lang="en-US" dirty="0"/>
              <a:t>Macroeconomic and policy reform</a:t>
            </a:r>
          </a:p>
          <a:p>
            <a:r>
              <a:rPr lang="en-US" dirty="0"/>
              <a:t>Institutional restructuring</a:t>
            </a:r>
          </a:p>
        </p:txBody>
      </p:sp>
      <p:sp>
        <p:nvSpPr>
          <p:cNvPr id="13" name="Rectangle 12"/>
          <p:cNvSpPr/>
          <p:nvPr/>
        </p:nvSpPr>
        <p:spPr>
          <a:xfrm>
            <a:off x="9265564" y="2809949"/>
            <a:ext cx="1740235" cy="578069"/>
          </a:xfrm>
          <a:prstGeom prst="rect">
            <a:avLst/>
          </a:prstGeom>
          <a:solidFill>
            <a:srgbClr val="27CED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2000s</a:t>
            </a:r>
          </a:p>
        </p:txBody>
      </p:sp>
      <p:sp>
        <p:nvSpPr>
          <p:cNvPr id="14" name="TextBox 13"/>
          <p:cNvSpPr txBox="1"/>
          <p:nvPr/>
        </p:nvSpPr>
        <p:spPr>
          <a:xfrm>
            <a:off x="9260611" y="1694213"/>
            <a:ext cx="2683940" cy="923330"/>
          </a:xfrm>
          <a:prstGeom prst="rect">
            <a:avLst/>
          </a:prstGeom>
          <a:noFill/>
        </p:spPr>
        <p:txBody>
          <a:bodyPr wrap="none" rtlCol="0">
            <a:spAutoFit/>
          </a:bodyPr>
          <a:lstStyle/>
          <a:p>
            <a:r>
              <a:rPr lang="en-US" dirty="0"/>
              <a:t>Food security</a:t>
            </a:r>
          </a:p>
          <a:p>
            <a:r>
              <a:rPr lang="en-US" dirty="0"/>
              <a:t>Food price crisis</a:t>
            </a:r>
          </a:p>
          <a:p>
            <a:r>
              <a:rPr lang="en-US" dirty="0"/>
              <a:t>Environmental sustainability</a:t>
            </a:r>
          </a:p>
        </p:txBody>
      </p:sp>
      <p:sp>
        <p:nvSpPr>
          <p:cNvPr id="15" name="Rectangle 14"/>
          <p:cNvSpPr/>
          <p:nvPr/>
        </p:nvSpPr>
        <p:spPr>
          <a:xfrm>
            <a:off x="2123090" y="4106402"/>
            <a:ext cx="2728129" cy="57069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Economic Growth</a:t>
            </a:r>
          </a:p>
        </p:txBody>
      </p:sp>
      <p:sp>
        <p:nvSpPr>
          <p:cNvPr id="16" name="Rectangle 15"/>
          <p:cNvSpPr/>
          <p:nvPr/>
        </p:nvSpPr>
        <p:spPr>
          <a:xfrm>
            <a:off x="3897174" y="4755354"/>
            <a:ext cx="3194215" cy="6412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Microeconomics of Markets and Institutions</a:t>
            </a:r>
            <a:endParaRPr lang="en-US" dirty="0"/>
          </a:p>
        </p:txBody>
      </p:sp>
      <p:sp>
        <p:nvSpPr>
          <p:cNvPr id="17" name="Rectangle 16"/>
          <p:cNvSpPr/>
          <p:nvPr/>
        </p:nvSpPr>
        <p:spPr>
          <a:xfrm>
            <a:off x="3897174" y="5536888"/>
            <a:ext cx="4899985" cy="55697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Technology and Agricultural Development</a:t>
            </a:r>
            <a:endParaRPr lang="en-US" dirty="0"/>
          </a:p>
        </p:txBody>
      </p:sp>
      <p:sp>
        <p:nvSpPr>
          <p:cNvPr id="18" name="Rectangle 17"/>
          <p:cNvSpPr/>
          <p:nvPr/>
        </p:nvSpPr>
        <p:spPr>
          <a:xfrm>
            <a:off x="3897174" y="6256370"/>
            <a:ext cx="7521700" cy="502756"/>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other Development Issues</a:t>
            </a:r>
          </a:p>
        </p:txBody>
      </p:sp>
      <p:sp>
        <p:nvSpPr>
          <p:cNvPr id="19" name="Rectangle 18"/>
          <p:cNvSpPr/>
          <p:nvPr/>
        </p:nvSpPr>
        <p:spPr>
          <a:xfrm>
            <a:off x="6828630" y="4109023"/>
            <a:ext cx="4554073" cy="57069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Agricultural Development and Economic Growth</a:t>
            </a:r>
          </a:p>
        </p:txBody>
      </p:sp>
      <p:sp>
        <p:nvSpPr>
          <p:cNvPr id="20" name="Rectangle 19"/>
          <p:cNvSpPr/>
          <p:nvPr/>
        </p:nvSpPr>
        <p:spPr>
          <a:xfrm>
            <a:off x="8460828" y="4753796"/>
            <a:ext cx="2958046" cy="6412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Microeconomics of Markets and Institutions</a:t>
            </a:r>
            <a:endParaRPr lang="en-US" dirty="0"/>
          </a:p>
        </p:txBody>
      </p:sp>
    </p:spTree>
    <p:extLst>
      <p:ext uri="{BB962C8B-B14F-4D97-AF65-F5344CB8AC3E}">
        <p14:creationId xmlns:p14="http://schemas.microsoft.com/office/powerpoint/2010/main" val="1870287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nchor="ctr"/>
          <a:lstStyle/>
          <a:p>
            <a:r>
              <a:rPr lang="en-US" sz="2400" dirty="0"/>
              <a:t>“It is fairly obvious from reading their works that the leading development economists of the 1950s knew little about tropical agriculture or rural life. They had no time for rural rides and there was no considerable body of empirical grassroots literature on which they could draw” </a:t>
            </a:r>
          </a:p>
          <a:p>
            <a:pPr algn="r"/>
            <a:r>
              <a:rPr lang="en-US" dirty="0"/>
              <a:t>(Little 1982, 106: cited from </a:t>
            </a:r>
            <a:r>
              <a:rPr lang="en-US" dirty="0" err="1"/>
              <a:t>Staatz</a:t>
            </a:r>
            <a:r>
              <a:rPr lang="en-US" dirty="0"/>
              <a:t> and </a:t>
            </a:r>
            <a:r>
              <a:rPr lang="en-US" dirty="0" err="1"/>
              <a:t>Eicher</a:t>
            </a:r>
            <a:r>
              <a:rPr lang="en-US" dirty="0"/>
              <a:t> 1998)</a:t>
            </a:r>
          </a:p>
        </p:txBody>
      </p:sp>
    </p:spTree>
    <p:extLst>
      <p:ext uri="{BB962C8B-B14F-4D97-AF65-F5344CB8AC3E}">
        <p14:creationId xmlns:p14="http://schemas.microsoft.com/office/powerpoint/2010/main" val="1050871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dirty="0"/>
              <a:t>In the 1950s and 1960s </a:t>
            </a:r>
          </a:p>
        </p:txBody>
      </p:sp>
      <p:sp>
        <p:nvSpPr>
          <p:cNvPr id="5" name="U-Turn Arrow 4"/>
          <p:cNvSpPr/>
          <p:nvPr/>
        </p:nvSpPr>
        <p:spPr>
          <a:xfrm>
            <a:off x="1292772" y="3706524"/>
            <a:ext cx="2911365" cy="888860"/>
          </a:xfrm>
          <a:prstGeom prst="uturnArrow">
            <a:avLst>
              <a:gd name="adj1" fmla="val 25000"/>
              <a:gd name="adj2" fmla="val 25000"/>
              <a:gd name="adj3" fmla="val 29730"/>
              <a:gd name="adj4" fmla="val 43750"/>
              <a:gd name="adj5" fmla="val 98649"/>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U-Turn Arrow 5"/>
          <p:cNvSpPr/>
          <p:nvPr/>
        </p:nvSpPr>
        <p:spPr>
          <a:xfrm rot="10800000">
            <a:off x="1219197" y="5545415"/>
            <a:ext cx="2858815" cy="888860"/>
          </a:xfrm>
          <a:prstGeom prst="uturnArrow">
            <a:avLst>
              <a:gd name="adj1" fmla="val 25000"/>
              <a:gd name="adj2" fmla="val 25000"/>
              <a:gd name="adj3" fmla="val 29730"/>
              <a:gd name="adj4" fmla="val 43750"/>
              <a:gd name="adj5" fmla="val 98649"/>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ounded Rectangle 6"/>
          <p:cNvSpPr/>
          <p:nvPr/>
        </p:nvSpPr>
        <p:spPr>
          <a:xfrm>
            <a:off x="388882" y="4666724"/>
            <a:ext cx="2112579" cy="847291"/>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Economic Growth</a:t>
            </a:r>
          </a:p>
        </p:txBody>
      </p:sp>
      <p:sp>
        <p:nvSpPr>
          <p:cNvPr id="8" name="Rounded Rectangle 7"/>
          <p:cNvSpPr/>
          <p:nvPr/>
        </p:nvSpPr>
        <p:spPr>
          <a:xfrm>
            <a:off x="2893970" y="4646754"/>
            <a:ext cx="2112579" cy="84729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Structural Transformation</a:t>
            </a:r>
          </a:p>
        </p:txBody>
      </p:sp>
      <p:sp>
        <p:nvSpPr>
          <p:cNvPr id="9" name="TextBox 8"/>
          <p:cNvSpPr txBox="1"/>
          <p:nvPr/>
        </p:nvSpPr>
        <p:spPr>
          <a:xfrm>
            <a:off x="1045488" y="2982136"/>
            <a:ext cx="3405932" cy="523220"/>
          </a:xfrm>
          <a:prstGeom prst="rect">
            <a:avLst/>
          </a:prstGeom>
          <a:noFill/>
        </p:spPr>
        <p:txBody>
          <a:bodyPr wrap="none" rtlCol="0">
            <a:spAutoFit/>
          </a:bodyPr>
          <a:lstStyle/>
          <a:p>
            <a:r>
              <a:rPr lang="en-US" sz="2800"/>
              <a:t>Economic Development</a:t>
            </a:r>
          </a:p>
        </p:txBody>
      </p:sp>
      <p:sp>
        <p:nvSpPr>
          <p:cNvPr id="10" name="TextBox 9"/>
          <p:cNvSpPr txBox="1"/>
          <p:nvPr/>
        </p:nvSpPr>
        <p:spPr>
          <a:xfrm>
            <a:off x="6159063" y="2286000"/>
            <a:ext cx="5783250" cy="461665"/>
          </a:xfrm>
          <a:prstGeom prst="rect">
            <a:avLst/>
          </a:prstGeom>
          <a:noFill/>
        </p:spPr>
        <p:txBody>
          <a:bodyPr wrap="none" rtlCol="0">
            <a:spAutoFit/>
          </a:bodyPr>
          <a:lstStyle/>
          <a:p>
            <a:r>
              <a:rPr lang="en-US" sz="2400" dirty="0"/>
              <a:t>Processes that </a:t>
            </a:r>
            <a:r>
              <a:rPr lang="en-US" sz="2400"/>
              <a:t>define structural transformation</a:t>
            </a:r>
          </a:p>
        </p:txBody>
      </p:sp>
      <p:sp>
        <p:nvSpPr>
          <p:cNvPr id="11" name="TextBox 10"/>
          <p:cNvSpPr txBox="1"/>
          <p:nvPr/>
        </p:nvSpPr>
        <p:spPr>
          <a:xfrm>
            <a:off x="6229823" y="2935521"/>
            <a:ext cx="4915584" cy="3139321"/>
          </a:xfrm>
          <a:prstGeom prst="rect">
            <a:avLst/>
          </a:prstGeom>
          <a:noFill/>
        </p:spPr>
        <p:txBody>
          <a:bodyPr wrap="square" rtlCol="0">
            <a:spAutoFit/>
          </a:bodyPr>
          <a:lstStyle/>
          <a:p>
            <a:pPr marL="342900" indent="-342900">
              <a:buFont typeface="+mj-lt"/>
              <a:buAutoNum type="arabicPeriod"/>
            </a:pPr>
            <a:r>
              <a:rPr lang="en-US" dirty="0"/>
              <a:t>A declining share of agriculture in GDP and employment; </a:t>
            </a:r>
          </a:p>
          <a:p>
            <a:pPr marL="342900" indent="-342900">
              <a:buFont typeface="+mj-lt"/>
              <a:buAutoNum type="arabicPeriod"/>
            </a:pPr>
            <a:r>
              <a:rPr lang="en-US" dirty="0"/>
              <a:t>Rural-to-urban migration that stimulates urbanization; </a:t>
            </a:r>
          </a:p>
          <a:p>
            <a:pPr marL="342900" indent="-342900">
              <a:buFont typeface="+mj-lt"/>
              <a:buAutoNum type="arabicPeriod"/>
            </a:pPr>
            <a:r>
              <a:rPr lang="en-US" dirty="0"/>
              <a:t>The rise of a modern industrial and service economy; </a:t>
            </a:r>
          </a:p>
          <a:p>
            <a:pPr marL="342900" indent="-342900">
              <a:buFont typeface="+mj-lt"/>
              <a:buAutoNum type="arabicPeriod"/>
            </a:pPr>
            <a:r>
              <a:rPr lang="en-US" dirty="0"/>
              <a:t>A demographic transition from high birth and death rates common in backward rural areas to lower ones associated with better health standards in urban areas </a:t>
            </a:r>
          </a:p>
          <a:p>
            <a:r>
              <a:rPr lang="en-US" dirty="0"/>
              <a:t>(</a:t>
            </a:r>
            <a:r>
              <a:rPr lang="en-US" dirty="0" err="1"/>
              <a:t>Timmer</a:t>
            </a:r>
            <a:r>
              <a:rPr lang="en-US" dirty="0"/>
              <a:t> 2002, chapter 8, 2009).</a:t>
            </a:r>
          </a:p>
        </p:txBody>
      </p:sp>
      <p:cxnSp>
        <p:nvCxnSpPr>
          <p:cNvPr id="13" name="Elbow Connector 12"/>
          <p:cNvCxnSpPr>
            <a:stCxn id="8" idx="3"/>
            <a:endCxn id="10" idx="1"/>
          </p:cNvCxnSpPr>
          <p:nvPr/>
        </p:nvCxnSpPr>
        <p:spPr>
          <a:xfrm flipV="1">
            <a:off x="5006549" y="2516833"/>
            <a:ext cx="1152514" cy="2553567"/>
          </a:xfrm>
          <a:prstGeom prst="bentConnector3">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7767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4" name="Oval 3"/>
          <p:cNvSpPr/>
          <p:nvPr/>
        </p:nvSpPr>
        <p:spPr>
          <a:xfrm>
            <a:off x="7168055" y="4297680"/>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67363" y="5612944"/>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3742992" y="3494410"/>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52203" y="5612944"/>
            <a:ext cx="2315479" cy="646331"/>
          </a:xfrm>
          <a:prstGeom prst="rect">
            <a:avLst/>
          </a:prstGeom>
          <a:noFill/>
        </p:spPr>
        <p:txBody>
          <a:bodyPr wrap="square" rtlCol="0">
            <a:spAutoFit/>
          </a:bodyPr>
          <a:lstStyle/>
          <a:p>
            <a:pPr algn="ctr"/>
            <a:r>
              <a:rPr lang="en-US" dirty="0"/>
              <a:t>An indigenous non-capitalist sector</a:t>
            </a:r>
          </a:p>
        </p:txBody>
      </p:sp>
      <p:sp>
        <p:nvSpPr>
          <p:cNvPr id="8" name="TextBox 7"/>
          <p:cNvSpPr txBox="1"/>
          <p:nvPr/>
        </p:nvSpPr>
        <p:spPr>
          <a:xfrm>
            <a:off x="8996856" y="3794234"/>
            <a:ext cx="3037490" cy="646331"/>
          </a:xfrm>
          <a:prstGeom prst="rect">
            <a:avLst/>
          </a:prstGeom>
          <a:noFill/>
        </p:spPr>
        <p:txBody>
          <a:bodyPr wrap="square" rtlCol="0">
            <a:spAutoFit/>
          </a:bodyPr>
          <a:lstStyle/>
          <a:p>
            <a:r>
              <a:rPr lang="en-US" dirty="0"/>
              <a:t>Facilitate economic </a:t>
            </a:r>
            <a:r>
              <a:rPr lang="en-US"/>
              <a:t>growth through reinvestment of profits</a:t>
            </a:r>
          </a:p>
        </p:txBody>
      </p:sp>
      <p:cxnSp>
        <p:nvCxnSpPr>
          <p:cNvPr id="10" name="Straight Connector 9"/>
          <p:cNvCxnSpPr>
            <a:stCxn id="4" idx="7"/>
            <a:endCxn id="8" idx="1"/>
          </p:cNvCxnSpPr>
          <p:nvPr/>
        </p:nvCxnSpPr>
        <p:spPr>
          <a:xfrm flipV="1">
            <a:off x="8118996" y="4117400"/>
            <a:ext cx="877860" cy="3434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stCxn id="6" idx="2"/>
            <a:endCxn id="13" idx="3"/>
          </p:cNvCxnSpPr>
          <p:nvPr/>
        </p:nvCxnSpPr>
        <p:spPr>
          <a:xfrm flipH="1">
            <a:off x="2911365" y="4460836"/>
            <a:ext cx="831627" cy="256728"/>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83927" y="4117399"/>
            <a:ext cx="2727438" cy="1200329"/>
          </a:xfrm>
          <a:prstGeom prst="rect">
            <a:avLst/>
          </a:prstGeom>
          <a:noFill/>
        </p:spPr>
        <p:txBody>
          <a:bodyPr wrap="square" rtlCol="0">
            <a:spAutoFit/>
          </a:bodyPr>
          <a:lstStyle/>
          <a:p>
            <a:r>
              <a:rPr lang="en-US" dirty="0"/>
              <a:t>Resources, especially labor, abundance</a:t>
            </a:r>
          </a:p>
          <a:p>
            <a:r>
              <a:rPr lang="en-US" dirty="0"/>
              <a:t>Labor productivity approaches zero</a:t>
            </a:r>
          </a:p>
        </p:txBody>
      </p:sp>
      <p:sp>
        <p:nvSpPr>
          <p:cNvPr id="21" name="TextBox 20"/>
          <p:cNvSpPr txBox="1"/>
          <p:nvPr/>
        </p:nvSpPr>
        <p:spPr>
          <a:xfrm>
            <a:off x="2371860" y="6309360"/>
            <a:ext cx="2292102" cy="369332"/>
          </a:xfrm>
          <a:prstGeom prst="rect">
            <a:avLst/>
          </a:prstGeom>
          <a:noFill/>
        </p:spPr>
        <p:txBody>
          <a:bodyPr wrap="none" rtlCol="0">
            <a:spAutoFit/>
          </a:bodyPr>
          <a:lstStyle/>
          <a:p>
            <a:r>
              <a:rPr lang="en-US"/>
              <a:t>Traditional agriculture?</a:t>
            </a:r>
          </a:p>
        </p:txBody>
      </p:sp>
      <p:sp>
        <p:nvSpPr>
          <p:cNvPr id="22" name="TextBox 21"/>
          <p:cNvSpPr txBox="1"/>
          <p:nvPr/>
        </p:nvSpPr>
        <p:spPr>
          <a:xfrm>
            <a:off x="8900951" y="6259275"/>
            <a:ext cx="1048685" cy="369332"/>
          </a:xfrm>
          <a:prstGeom prst="rect">
            <a:avLst/>
          </a:prstGeom>
          <a:noFill/>
        </p:spPr>
        <p:txBody>
          <a:bodyPr wrap="none" rtlCol="0">
            <a:spAutoFit/>
          </a:bodyPr>
          <a:lstStyle/>
          <a:p>
            <a:r>
              <a:rPr lang="en-US"/>
              <a:t>Industry? </a:t>
            </a:r>
          </a:p>
        </p:txBody>
      </p:sp>
    </p:spTree>
    <p:extLst>
      <p:ext uri="{BB962C8B-B14F-4D97-AF65-F5344CB8AC3E}">
        <p14:creationId xmlns:p14="http://schemas.microsoft.com/office/powerpoint/2010/main" val="204986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47090" y="6256809"/>
            <a:ext cx="3531474" cy="45719"/>
          </a:xfrm>
          <a:prstGeom prst="rect">
            <a:avLst/>
          </a:prstGeom>
          <a:noFill/>
          <a:ln w="3175">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647090" y="5623034"/>
            <a:ext cx="1881348" cy="686326"/>
          </a:xfrm>
          <a:prstGeom prst="rect">
            <a:avLst/>
          </a:prstGeom>
          <a:noFill/>
          <a:ln w="3175">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cxnSp>
        <p:nvCxnSpPr>
          <p:cNvPr id="11" name="Straight Arrow Connector 10"/>
          <p:cNvCxnSpPr/>
          <p:nvPr/>
        </p:nvCxnSpPr>
        <p:spPr>
          <a:xfrm flipV="1">
            <a:off x="3647090" y="3510455"/>
            <a:ext cx="0" cy="27989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647090" y="6309360"/>
            <a:ext cx="508700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675237" y="3325789"/>
            <a:ext cx="866135" cy="369332"/>
          </a:xfrm>
          <a:prstGeom prst="rect">
            <a:avLst/>
          </a:prstGeom>
          <a:noFill/>
        </p:spPr>
        <p:txBody>
          <a:bodyPr wrap="none" rtlCol="0">
            <a:spAutoFit/>
          </a:bodyPr>
          <a:lstStyle/>
          <a:p>
            <a:r>
              <a:rPr lang="en-US" dirty="0"/>
              <a:t>Product</a:t>
            </a:r>
          </a:p>
        </p:txBody>
      </p:sp>
      <p:sp>
        <p:nvSpPr>
          <p:cNvPr id="27" name="TextBox 26"/>
          <p:cNvSpPr txBox="1"/>
          <p:nvPr/>
        </p:nvSpPr>
        <p:spPr>
          <a:xfrm>
            <a:off x="8423918" y="6325862"/>
            <a:ext cx="718466" cy="369332"/>
          </a:xfrm>
          <a:prstGeom prst="rect">
            <a:avLst/>
          </a:prstGeom>
          <a:noFill/>
        </p:spPr>
        <p:txBody>
          <a:bodyPr wrap="none" rtlCol="0">
            <a:spAutoFit/>
          </a:bodyPr>
          <a:lstStyle/>
          <a:p>
            <a:r>
              <a:rPr lang="en-US" dirty="0"/>
              <a:t>Labor</a:t>
            </a:r>
          </a:p>
        </p:txBody>
      </p:sp>
      <p:sp>
        <p:nvSpPr>
          <p:cNvPr id="4" name="Freeform 3"/>
          <p:cNvSpPr/>
          <p:nvPr/>
        </p:nvSpPr>
        <p:spPr>
          <a:xfrm>
            <a:off x="3657600" y="3602421"/>
            <a:ext cx="3510455" cy="2693276"/>
          </a:xfrm>
          <a:custGeom>
            <a:avLst/>
            <a:gdLst>
              <a:gd name="connsiteX0" fmla="*/ 0 w 3510455"/>
              <a:gd name="connsiteY0" fmla="*/ 2693276 h 2693276"/>
              <a:gd name="connsiteX1" fmla="*/ 546538 w 3510455"/>
              <a:gd name="connsiteY1" fmla="*/ 2293882 h 2693276"/>
              <a:gd name="connsiteX2" fmla="*/ 935421 w 3510455"/>
              <a:gd name="connsiteY2" fmla="*/ 1852448 h 2693276"/>
              <a:gd name="connsiteX3" fmla="*/ 1135117 w 3510455"/>
              <a:gd name="connsiteY3" fmla="*/ 1274379 h 2693276"/>
              <a:gd name="connsiteX4" fmla="*/ 1292772 w 3510455"/>
              <a:gd name="connsiteY4" fmla="*/ 769882 h 2693276"/>
              <a:gd name="connsiteX5" fmla="*/ 1587062 w 3510455"/>
              <a:gd name="connsiteY5" fmla="*/ 475593 h 2693276"/>
              <a:gd name="connsiteX6" fmla="*/ 2186152 w 3510455"/>
              <a:gd name="connsiteY6" fmla="*/ 128751 h 2693276"/>
              <a:gd name="connsiteX7" fmla="*/ 2806262 w 3510455"/>
              <a:gd name="connsiteY7" fmla="*/ 13138 h 2693276"/>
              <a:gd name="connsiteX8" fmla="*/ 3510455 w 3510455"/>
              <a:gd name="connsiteY8" fmla="*/ 2627 h 2693276"/>
              <a:gd name="connsiteX9" fmla="*/ 3510455 w 3510455"/>
              <a:gd name="connsiteY9" fmla="*/ 2627 h 2693276"/>
              <a:gd name="connsiteX10" fmla="*/ 3510455 w 3510455"/>
              <a:gd name="connsiteY10" fmla="*/ 2627 h 2693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10455" h="2693276">
                <a:moveTo>
                  <a:pt x="0" y="2693276"/>
                </a:moveTo>
                <a:cubicBezTo>
                  <a:pt x="195317" y="2563648"/>
                  <a:pt x="390634" y="2434020"/>
                  <a:pt x="546538" y="2293882"/>
                </a:cubicBezTo>
                <a:cubicBezTo>
                  <a:pt x="702442" y="2153744"/>
                  <a:pt x="837325" y="2022365"/>
                  <a:pt x="935421" y="1852448"/>
                </a:cubicBezTo>
                <a:cubicBezTo>
                  <a:pt x="1033517" y="1682531"/>
                  <a:pt x="1075559" y="1454807"/>
                  <a:pt x="1135117" y="1274379"/>
                </a:cubicBezTo>
                <a:cubicBezTo>
                  <a:pt x="1194676" y="1093951"/>
                  <a:pt x="1217448" y="903013"/>
                  <a:pt x="1292772" y="769882"/>
                </a:cubicBezTo>
                <a:cubicBezTo>
                  <a:pt x="1368096" y="636751"/>
                  <a:pt x="1438165" y="582448"/>
                  <a:pt x="1587062" y="475593"/>
                </a:cubicBezTo>
                <a:cubicBezTo>
                  <a:pt x="1735959" y="368738"/>
                  <a:pt x="1982952" y="205827"/>
                  <a:pt x="2186152" y="128751"/>
                </a:cubicBezTo>
                <a:cubicBezTo>
                  <a:pt x="2389352" y="51675"/>
                  <a:pt x="2585545" y="34159"/>
                  <a:pt x="2806262" y="13138"/>
                </a:cubicBezTo>
                <a:cubicBezTo>
                  <a:pt x="3026979" y="-7883"/>
                  <a:pt x="3510455" y="2627"/>
                  <a:pt x="3510455" y="2627"/>
                </a:cubicBezTo>
                <a:lnTo>
                  <a:pt x="3510455" y="2627"/>
                </a:lnTo>
                <a:lnTo>
                  <a:pt x="3510455" y="2627"/>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p:cNvSpPr/>
          <p:nvPr/>
        </p:nvSpPr>
        <p:spPr>
          <a:xfrm>
            <a:off x="3678621" y="5318219"/>
            <a:ext cx="3815255" cy="958792"/>
          </a:xfrm>
          <a:custGeom>
            <a:avLst/>
            <a:gdLst>
              <a:gd name="connsiteX0" fmla="*/ 0 w 4256689"/>
              <a:gd name="connsiteY0" fmla="*/ 956457 h 958792"/>
              <a:gd name="connsiteX1" fmla="*/ 472965 w 4256689"/>
              <a:gd name="connsiteY1" fmla="*/ 767271 h 958792"/>
              <a:gd name="connsiteX2" fmla="*/ 893379 w 4256689"/>
              <a:gd name="connsiteY2" fmla="*/ 483491 h 958792"/>
              <a:gd name="connsiteX3" fmla="*/ 1114096 w 4256689"/>
              <a:gd name="connsiteY3" fmla="*/ 168181 h 958792"/>
              <a:gd name="connsiteX4" fmla="*/ 1376855 w 4256689"/>
              <a:gd name="connsiteY4" fmla="*/ 21036 h 958792"/>
              <a:gd name="connsiteX5" fmla="*/ 1692165 w 4256689"/>
              <a:gd name="connsiteY5" fmla="*/ 31547 h 958792"/>
              <a:gd name="connsiteX6" fmla="*/ 2060027 w 4256689"/>
              <a:gd name="connsiteY6" fmla="*/ 304815 h 958792"/>
              <a:gd name="connsiteX7" fmla="*/ 2385848 w 4256689"/>
              <a:gd name="connsiteY7" fmla="*/ 557064 h 958792"/>
              <a:gd name="connsiteX8" fmla="*/ 2827282 w 4256689"/>
              <a:gd name="connsiteY8" fmla="*/ 788291 h 958792"/>
              <a:gd name="connsiteX9" fmla="*/ 3268717 w 4256689"/>
              <a:gd name="connsiteY9" fmla="*/ 924926 h 958792"/>
              <a:gd name="connsiteX10" fmla="*/ 3762703 w 4256689"/>
              <a:gd name="connsiteY10" fmla="*/ 956457 h 958792"/>
              <a:gd name="connsiteX11" fmla="*/ 4256689 w 4256689"/>
              <a:gd name="connsiteY11" fmla="*/ 956457 h 958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56689" h="958792">
                <a:moveTo>
                  <a:pt x="0" y="956457"/>
                </a:moveTo>
                <a:cubicBezTo>
                  <a:pt x="162034" y="901278"/>
                  <a:pt x="324069" y="846099"/>
                  <a:pt x="472965" y="767271"/>
                </a:cubicBezTo>
                <a:cubicBezTo>
                  <a:pt x="621861" y="688443"/>
                  <a:pt x="786524" y="583339"/>
                  <a:pt x="893379" y="483491"/>
                </a:cubicBezTo>
                <a:cubicBezTo>
                  <a:pt x="1000234" y="383643"/>
                  <a:pt x="1033517" y="245257"/>
                  <a:pt x="1114096" y="168181"/>
                </a:cubicBezTo>
                <a:cubicBezTo>
                  <a:pt x="1194675" y="91105"/>
                  <a:pt x="1280510" y="43808"/>
                  <a:pt x="1376855" y="21036"/>
                </a:cubicBezTo>
                <a:cubicBezTo>
                  <a:pt x="1473200" y="-1736"/>
                  <a:pt x="1578303" y="-15750"/>
                  <a:pt x="1692165" y="31547"/>
                </a:cubicBezTo>
                <a:cubicBezTo>
                  <a:pt x="1806027" y="78844"/>
                  <a:pt x="1944413" y="217229"/>
                  <a:pt x="2060027" y="304815"/>
                </a:cubicBezTo>
                <a:cubicBezTo>
                  <a:pt x="2175641" y="392401"/>
                  <a:pt x="2257972" y="476485"/>
                  <a:pt x="2385848" y="557064"/>
                </a:cubicBezTo>
                <a:cubicBezTo>
                  <a:pt x="2513724" y="637643"/>
                  <a:pt x="2680137" y="726981"/>
                  <a:pt x="2827282" y="788291"/>
                </a:cubicBezTo>
                <a:cubicBezTo>
                  <a:pt x="2974427" y="849601"/>
                  <a:pt x="3112814" y="896898"/>
                  <a:pt x="3268717" y="924926"/>
                </a:cubicBezTo>
                <a:cubicBezTo>
                  <a:pt x="3424620" y="952954"/>
                  <a:pt x="3598041" y="951202"/>
                  <a:pt x="3762703" y="956457"/>
                </a:cubicBezTo>
                <a:cubicBezTo>
                  <a:pt x="3927365" y="961712"/>
                  <a:pt x="4256689" y="956457"/>
                  <a:pt x="4256689" y="956457"/>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168055" y="3617444"/>
            <a:ext cx="1379865" cy="369332"/>
          </a:xfrm>
          <a:prstGeom prst="rect">
            <a:avLst/>
          </a:prstGeom>
          <a:noFill/>
        </p:spPr>
        <p:txBody>
          <a:bodyPr wrap="none" rtlCol="0">
            <a:spAutoFit/>
          </a:bodyPr>
          <a:lstStyle/>
          <a:p>
            <a:r>
              <a:rPr lang="en-US"/>
              <a:t>Total product</a:t>
            </a:r>
          </a:p>
        </p:txBody>
      </p:sp>
      <p:sp>
        <p:nvSpPr>
          <p:cNvPr id="15" name="TextBox 14"/>
          <p:cNvSpPr txBox="1"/>
          <p:nvPr/>
        </p:nvSpPr>
        <p:spPr>
          <a:xfrm>
            <a:off x="7070205" y="5797615"/>
            <a:ext cx="1779846" cy="369332"/>
          </a:xfrm>
          <a:prstGeom prst="rect">
            <a:avLst/>
          </a:prstGeom>
          <a:noFill/>
        </p:spPr>
        <p:txBody>
          <a:bodyPr wrap="none" rtlCol="0">
            <a:spAutoFit/>
          </a:bodyPr>
          <a:lstStyle/>
          <a:p>
            <a:r>
              <a:rPr lang="en-US" dirty="0"/>
              <a:t>Marginal product</a:t>
            </a:r>
          </a:p>
        </p:txBody>
      </p:sp>
      <p:sp>
        <p:nvSpPr>
          <p:cNvPr id="7" name="Oval 6"/>
          <p:cNvSpPr/>
          <p:nvPr/>
        </p:nvSpPr>
        <p:spPr>
          <a:xfrm>
            <a:off x="7094481" y="6211614"/>
            <a:ext cx="168166" cy="16816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454865" y="6209103"/>
            <a:ext cx="168166" cy="16816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999669" y="6419424"/>
            <a:ext cx="357790" cy="369332"/>
          </a:xfrm>
          <a:prstGeom prst="rect">
            <a:avLst/>
          </a:prstGeom>
          <a:noFill/>
        </p:spPr>
        <p:txBody>
          <a:bodyPr wrap="none" rtlCol="0">
            <a:spAutoFit/>
          </a:bodyPr>
          <a:lstStyle/>
          <a:p>
            <a:r>
              <a:rPr lang="en-US" dirty="0"/>
              <a:t>L</a:t>
            </a:r>
            <a:r>
              <a:rPr lang="en-US" baseline="-25000" dirty="0"/>
              <a:t>1</a:t>
            </a:r>
          </a:p>
        </p:txBody>
      </p:sp>
      <p:sp>
        <p:nvSpPr>
          <p:cNvPr id="19" name="TextBox 18"/>
          <p:cNvSpPr txBox="1"/>
          <p:nvPr/>
        </p:nvSpPr>
        <p:spPr>
          <a:xfrm>
            <a:off x="5420331" y="6452405"/>
            <a:ext cx="357790" cy="369332"/>
          </a:xfrm>
          <a:prstGeom prst="rect">
            <a:avLst/>
          </a:prstGeom>
          <a:noFill/>
        </p:spPr>
        <p:txBody>
          <a:bodyPr wrap="none" rtlCol="0">
            <a:spAutoFit/>
          </a:bodyPr>
          <a:lstStyle/>
          <a:p>
            <a:r>
              <a:rPr lang="en-US"/>
              <a:t>L</a:t>
            </a:r>
            <a:r>
              <a:rPr lang="en-US" baseline="-25000" dirty="0"/>
              <a:t>2</a:t>
            </a:r>
          </a:p>
        </p:txBody>
      </p:sp>
      <p:sp>
        <p:nvSpPr>
          <p:cNvPr id="10" name="TextBox 9"/>
          <p:cNvSpPr txBox="1"/>
          <p:nvPr/>
        </p:nvSpPr>
        <p:spPr>
          <a:xfrm>
            <a:off x="3039781" y="6050092"/>
            <a:ext cx="562975" cy="369332"/>
          </a:xfrm>
          <a:prstGeom prst="rect">
            <a:avLst/>
          </a:prstGeom>
          <a:noFill/>
        </p:spPr>
        <p:txBody>
          <a:bodyPr wrap="none" rtlCol="0">
            <a:spAutoFit/>
          </a:bodyPr>
          <a:lstStyle/>
          <a:p>
            <a:r>
              <a:rPr lang="en-US" dirty="0"/>
              <a:t>MP</a:t>
            </a:r>
            <a:r>
              <a:rPr lang="en-US" baseline="-25000" dirty="0"/>
              <a:t>1</a:t>
            </a:r>
          </a:p>
        </p:txBody>
      </p:sp>
      <p:sp>
        <p:nvSpPr>
          <p:cNvPr id="25" name="TextBox 24"/>
          <p:cNvSpPr txBox="1"/>
          <p:nvPr/>
        </p:nvSpPr>
        <p:spPr>
          <a:xfrm>
            <a:off x="3000033" y="5425658"/>
            <a:ext cx="562975" cy="369332"/>
          </a:xfrm>
          <a:prstGeom prst="rect">
            <a:avLst/>
          </a:prstGeom>
          <a:noFill/>
        </p:spPr>
        <p:txBody>
          <a:bodyPr wrap="none" rtlCol="0">
            <a:spAutoFit/>
          </a:bodyPr>
          <a:lstStyle/>
          <a:p>
            <a:r>
              <a:rPr lang="en-US" dirty="0"/>
              <a:t>MP</a:t>
            </a:r>
            <a:r>
              <a:rPr lang="en-US" baseline="-25000" dirty="0"/>
              <a:t>2</a:t>
            </a:r>
          </a:p>
        </p:txBody>
      </p:sp>
      <p:sp>
        <p:nvSpPr>
          <p:cNvPr id="12" name="Left Arrow 11"/>
          <p:cNvSpPr/>
          <p:nvPr/>
        </p:nvSpPr>
        <p:spPr>
          <a:xfrm>
            <a:off x="6141902" y="6464976"/>
            <a:ext cx="493986" cy="2782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954815" y="4109545"/>
            <a:ext cx="2858814" cy="923330"/>
          </a:xfrm>
          <a:prstGeom prst="rect">
            <a:avLst/>
          </a:prstGeom>
          <a:noFill/>
        </p:spPr>
        <p:txBody>
          <a:bodyPr wrap="square" rtlCol="0">
            <a:spAutoFit/>
          </a:bodyPr>
          <a:lstStyle/>
          <a:p>
            <a:r>
              <a:rPr lang="en-US" dirty="0"/>
              <a:t>- Earning in the subsistence sector is very </a:t>
            </a:r>
            <a:r>
              <a:rPr lang="en-US"/>
              <a:t>low because of the low marginal productivity</a:t>
            </a:r>
          </a:p>
        </p:txBody>
      </p:sp>
    </p:spTree>
    <p:extLst>
      <p:ext uri="{BB962C8B-B14F-4D97-AF65-F5344CB8AC3E}">
        <p14:creationId xmlns:p14="http://schemas.microsoft.com/office/powerpoint/2010/main" val="1142405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cxnSp>
        <p:nvCxnSpPr>
          <p:cNvPr id="11" name="Straight Arrow Connector 10"/>
          <p:cNvCxnSpPr/>
          <p:nvPr/>
        </p:nvCxnSpPr>
        <p:spPr>
          <a:xfrm flipV="1">
            <a:off x="3647090" y="3605045"/>
            <a:ext cx="0" cy="27989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647090" y="6403950"/>
            <a:ext cx="508700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909848" y="3888824"/>
            <a:ext cx="3237186" cy="210206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647090" y="5602010"/>
            <a:ext cx="454046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421200" y="5004497"/>
            <a:ext cx="2562176" cy="369332"/>
          </a:xfrm>
          <a:prstGeom prst="rect">
            <a:avLst/>
          </a:prstGeom>
          <a:noFill/>
        </p:spPr>
        <p:txBody>
          <a:bodyPr wrap="none" rtlCol="0">
            <a:spAutoFit/>
          </a:bodyPr>
          <a:lstStyle/>
          <a:p>
            <a:r>
              <a:rPr lang="en-US"/>
              <a:t>Unlimited Supply </a:t>
            </a:r>
            <a:r>
              <a:rPr lang="en-US" dirty="0"/>
              <a:t>of labor</a:t>
            </a:r>
          </a:p>
        </p:txBody>
      </p:sp>
      <p:sp>
        <p:nvSpPr>
          <p:cNvPr id="24" name="TextBox 23"/>
          <p:cNvSpPr txBox="1"/>
          <p:nvPr/>
        </p:nvSpPr>
        <p:spPr>
          <a:xfrm>
            <a:off x="4612478" y="3735428"/>
            <a:ext cx="2152581" cy="646331"/>
          </a:xfrm>
          <a:prstGeom prst="rect">
            <a:avLst/>
          </a:prstGeom>
          <a:noFill/>
        </p:spPr>
        <p:txBody>
          <a:bodyPr wrap="square" rtlCol="0">
            <a:spAutoFit/>
          </a:bodyPr>
          <a:lstStyle/>
          <a:p>
            <a:r>
              <a:rPr lang="en-US" dirty="0"/>
              <a:t>Demand for labor from capitalist sector</a:t>
            </a:r>
          </a:p>
        </p:txBody>
      </p:sp>
      <p:sp>
        <p:nvSpPr>
          <p:cNvPr id="26" name="TextBox 25"/>
          <p:cNvSpPr txBox="1"/>
          <p:nvPr/>
        </p:nvSpPr>
        <p:spPr>
          <a:xfrm>
            <a:off x="2675237" y="3420379"/>
            <a:ext cx="763671" cy="369332"/>
          </a:xfrm>
          <a:prstGeom prst="rect">
            <a:avLst/>
          </a:prstGeom>
          <a:noFill/>
        </p:spPr>
        <p:txBody>
          <a:bodyPr wrap="none" rtlCol="0">
            <a:spAutoFit/>
          </a:bodyPr>
          <a:lstStyle/>
          <a:p>
            <a:r>
              <a:rPr lang="en-US"/>
              <a:t>Wage</a:t>
            </a:r>
          </a:p>
        </p:txBody>
      </p:sp>
      <p:sp>
        <p:nvSpPr>
          <p:cNvPr id="27" name="TextBox 26"/>
          <p:cNvSpPr txBox="1"/>
          <p:nvPr/>
        </p:nvSpPr>
        <p:spPr>
          <a:xfrm>
            <a:off x="8423918" y="6420452"/>
            <a:ext cx="718466" cy="369332"/>
          </a:xfrm>
          <a:prstGeom prst="rect">
            <a:avLst/>
          </a:prstGeom>
          <a:noFill/>
        </p:spPr>
        <p:txBody>
          <a:bodyPr wrap="none" rtlCol="0">
            <a:spAutoFit/>
          </a:bodyPr>
          <a:lstStyle/>
          <a:p>
            <a:r>
              <a:rPr lang="en-US" dirty="0"/>
              <a:t>Labor</a:t>
            </a:r>
          </a:p>
        </p:txBody>
      </p:sp>
      <p:sp>
        <p:nvSpPr>
          <p:cNvPr id="28" name="TextBox 27"/>
          <p:cNvSpPr txBox="1"/>
          <p:nvPr/>
        </p:nvSpPr>
        <p:spPr>
          <a:xfrm>
            <a:off x="8586953" y="3254633"/>
            <a:ext cx="1933902" cy="646331"/>
          </a:xfrm>
          <a:prstGeom prst="rect">
            <a:avLst/>
          </a:prstGeom>
          <a:noFill/>
          <a:ln>
            <a:solidFill>
              <a:schemeClr val="tx1"/>
            </a:solidFill>
          </a:ln>
        </p:spPr>
        <p:txBody>
          <a:bodyPr wrap="square" rtlCol="0">
            <a:spAutoFit/>
          </a:bodyPr>
          <a:lstStyle/>
          <a:p>
            <a:r>
              <a:rPr lang="en-US"/>
              <a:t>Labor market in the capitalist sector</a:t>
            </a:r>
          </a:p>
        </p:txBody>
      </p:sp>
    </p:spTree>
    <p:extLst>
      <p:ext uri="{BB962C8B-B14F-4D97-AF65-F5344CB8AC3E}">
        <p14:creationId xmlns:p14="http://schemas.microsoft.com/office/powerpoint/2010/main" val="764591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4" name="Oval 3"/>
          <p:cNvSpPr/>
          <p:nvPr/>
        </p:nvSpPr>
        <p:spPr>
          <a:xfrm>
            <a:off x="7168055" y="4297680"/>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67363" y="5612944"/>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3742992" y="3494410"/>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552203" y="5612944"/>
            <a:ext cx="2315479" cy="646331"/>
          </a:xfrm>
          <a:prstGeom prst="rect">
            <a:avLst/>
          </a:prstGeom>
          <a:noFill/>
        </p:spPr>
        <p:txBody>
          <a:bodyPr wrap="square" rtlCol="0">
            <a:spAutoFit/>
          </a:bodyPr>
          <a:lstStyle/>
          <a:p>
            <a:pPr algn="ctr"/>
            <a:r>
              <a:rPr lang="en-US" dirty="0"/>
              <a:t>An indigenous non-capitalist sector</a:t>
            </a:r>
          </a:p>
        </p:txBody>
      </p:sp>
      <p:sp>
        <p:nvSpPr>
          <p:cNvPr id="9" name="Striped Right Arrow 8"/>
          <p:cNvSpPr/>
          <p:nvPr/>
        </p:nvSpPr>
        <p:spPr>
          <a:xfrm>
            <a:off x="5867682" y="4382814"/>
            <a:ext cx="890470" cy="578069"/>
          </a:xfrm>
          <a:prstGeom prst="strip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510893" y="3395474"/>
            <a:ext cx="5681107" cy="369332"/>
          </a:xfrm>
          <a:prstGeom prst="rect">
            <a:avLst/>
          </a:prstGeom>
          <a:noFill/>
        </p:spPr>
        <p:txBody>
          <a:bodyPr wrap="none" rtlCol="0">
            <a:spAutoFit/>
          </a:bodyPr>
          <a:lstStyle/>
          <a:p>
            <a:r>
              <a:rPr lang="en-US" dirty="0"/>
              <a:t>Transfer of labor and other resources to </a:t>
            </a:r>
            <a:r>
              <a:rPr lang="en-US"/>
              <a:t>the capitalist sector</a:t>
            </a:r>
          </a:p>
        </p:txBody>
      </p:sp>
      <p:cxnSp>
        <p:nvCxnSpPr>
          <p:cNvPr id="15" name="Straight Connector 14"/>
          <p:cNvCxnSpPr>
            <a:stCxn id="11" idx="1"/>
          </p:cNvCxnSpPr>
          <p:nvPr/>
        </p:nvCxnSpPr>
        <p:spPr>
          <a:xfrm flipH="1">
            <a:off x="6201103" y="3580140"/>
            <a:ext cx="309790" cy="8806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606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lstStyle/>
          <a:p>
            <a:r>
              <a:rPr lang="en-US" sz="3200" dirty="0"/>
              <a:t>How to achieve structural transformation ?</a:t>
            </a:r>
          </a:p>
          <a:p>
            <a:r>
              <a:rPr lang="en-US" dirty="0"/>
              <a:t>W. Arthur Lewis (1954) </a:t>
            </a:r>
            <a:r>
              <a:rPr lang="mr-IN" dirty="0"/>
              <a:t>–</a:t>
            </a:r>
            <a:r>
              <a:rPr lang="en-US" dirty="0"/>
              <a:t> Dual-Sector Model</a:t>
            </a:r>
          </a:p>
          <a:p>
            <a:r>
              <a:rPr lang="en-US" dirty="0"/>
              <a:t> </a:t>
            </a:r>
          </a:p>
        </p:txBody>
      </p:sp>
      <p:sp>
        <p:nvSpPr>
          <p:cNvPr id="5" name="TextBox 4"/>
          <p:cNvSpPr txBox="1"/>
          <p:nvPr/>
        </p:nvSpPr>
        <p:spPr>
          <a:xfrm>
            <a:off x="4726424" y="5537402"/>
            <a:ext cx="2315479" cy="646331"/>
          </a:xfrm>
          <a:prstGeom prst="rect">
            <a:avLst/>
          </a:prstGeom>
          <a:noFill/>
        </p:spPr>
        <p:txBody>
          <a:bodyPr wrap="square" rtlCol="0">
            <a:spAutoFit/>
          </a:bodyPr>
          <a:lstStyle/>
          <a:p>
            <a:pPr algn="ctr"/>
            <a:r>
              <a:rPr lang="en-US" dirty="0"/>
              <a:t>One-sector Neoclassical Model</a:t>
            </a:r>
          </a:p>
        </p:txBody>
      </p:sp>
      <p:sp>
        <p:nvSpPr>
          <p:cNvPr id="6" name="Oval 5"/>
          <p:cNvSpPr/>
          <p:nvPr/>
        </p:nvSpPr>
        <p:spPr>
          <a:xfrm>
            <a:off x="4921152" y="3478924"/>
            <a:ext cx="1926024" cy="193285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626727" y="3983685"/>
            <a:ext cx="4281493" cy="923330"/>
          </a:xfrm>
          <a:prstGeom prst="rect">
            <a:avLst/>
          </a:prstGeom>
          <a:noFill/>
        </p:spPr>
        <p:txBody>
          <a:bodyPr wrap="square" rtlCol="0">
            <a:spAutoFit/>
          </a:bodyPr>
          <a:lstStyle/>
          <a:p>
            <a:r>
              <a:rPr lang="en-US"/>
              <a:t>Capital and labor productivity in agriculture is equalized with other sectors through well-functioning labor and capital markets</a:t>
            </a:r>
          </a:p>
        </p:txBody>
      </p:sp>
      <p:cxnSp>
        <p:nvCxnSpPr>
          <p:cNvPr id="14" name="Straight Connector 13"/>
          <p:cNvCxnSpPr>
            <a:stCxn id="9" idx="1"/>
            <a:endCxn id="6" idx="6"/>
          </p:cNvCxnSpPr>
          <p:nvPr/>
        </p:nvCxnSpPr>
        <p:spPr>
          <a:xfrm flipH="1">
            <a:off x="6847176" y="4445350"/>
            <a:ext cx="77955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8667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p:txBody>
          <a:bodyPr>
            <a:normAutofit fontScale="92500" lnSpcReduction="10000"/>
          </a:bodyPr>
          <a:lstStyle/>
          <a:p>
            <a:r>
              <a:rPr lang="en-US" sz="3200" dirty="0"/>
              <a:t>How to achieve structural transformation ?</a:t>
            </a:r>
          </a:p>
          <a:p>
            <a:r>
              <a:rPr lang="en-US" dirty="0"/>
              <a:t>W. Arthur Lewis (1954) </a:t>
            </a:r>
            <a:r>
              <a:rPr lang="mr-IN" dirty="0"/>
              <a:t>–</a:t>
            </a:r>
            <a:r>
              <a:rPr lang="en-US" dirty="0"/>
              <a:t> Dual-Sector Model</a:t>
            </a:r>
          </a:p>
          <a:p>
            <a:endParaRPr lang="en-US" dirty="0"/>
          </a:p>
          <a:p>
            <a:r>
              <a:rPr lang="en-US" dirty="0"/>
              <a:t>This framework leads to </a:t>
            </a:r>
            <a:r>
              <a:rPr lang="mr-IN" dirty="0"/>
              <a:t>…</a:t>
            </a:r>
            <a:endParaRPr lang="en-US" dirty="0"/>
          </a:p>
          <a:p>
            <a:pPr>
              <a:buFont typeface="Arial" charset="0"/>
              <a:buChar char="•"/>
            </a:pPr>
            <a:r>
              <a:rPr lang="en-US" dirty="0"/>
              <a:t> Neglect the agricultural sector</a:t>
            </a:r>
          </a:p>
          <a:p>
            <a:pPr>
              <a:buFont typeface="Arial" charset="0"/>
              <a:buChar char="•"/>
            </a:pPr>
            <a:r>
              <a:rPr lang="en-US" dirty="0"/>
              <a:t> Readily assume that a surplus can and should be extracted from agriculture</a:t>
            </a:r>
          </a:p>
          <a:p>
            <a:pPr>
              <a:buFont typeface="Arial" charset="0"/>
              <a:buChar char="•"/>
            </a:pPr>
            <a:r>
              <a:rPr lang="en-US" dirty="0"/>
              <a:t> Neglect the difficult requirements that must be met if agriculture is to play a positive role in facilitating overall economic growth</a:t>
            </a:r>
          </a:p>
          <a:p>
            <a:r>
              <a:rPr lang="en-US" dirty="0"/>
              <a:t> </a:t>
            </a:r>
          </a:p>
        </p:txBody>
      </p:sp>
    </p:spTree>
    <p:extLst>
      <p:ext uri="{BB962C8B-B14F-4D97-AF65-F5344CB8AC3E}">
        <p14:creationId xmlns:p14="http://schemas.microsoft.com/office/powerpoint/2010/main" val="166857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9917141" cy="4023360"/>
          </a:xfrm>
        </p:spPr>
        <p:txBody>
          <a:bodyPr>
            <a:normAutofit/>
          </a:bodyPr>
          <a:lstStyle/>
          <a:p>
            <a:r>
              <a:rPr lang="en-US" sz="3200" dirty="0"/>
              <a:t>Other similar ideas</a:t>
            </a:r>
          </a:p>
          <a:p>
            <a:endParaRPr lang="en-US" sz="2400" dirty="0"/>
          </a:p>
          <a:p>
            <a:pPr>
              <a:buFont typeface="Arial" charset="0"/>
              <a:buChar char="•"/>
            </a:pPr>
            <a:r>
              <a:rPr lang="en-US" sz="2400" dirty="0"/>
              <a:t> Raul </a:t>
            </a:r>
            <a:r>
              <a:rPr lang="en-US" sz="2400" dirty="0" err="1"/>
              <a:t>Prebisch</a:t>
            </a:r>
            <a:r>
              <a:rPr lang="en-US" sz="2400" dirty="0"/>
              <a:t> and Hans Singer (1949): The Secular-decline hypothesis”</a:t>
            </a:r>
            <a:endParaRPr lang="en-US" sz="1600" dirty="0"/>
          </a:p>
          <a:p>
            <a:pPr marL="0" indent="0">
              <a:buNone/>
            </a:pPr>
            <a:r>
              <a:rPr lang="en-US" sz="1600" dirty="0"/>
              <a:t>	</a:t>
            </a:r>
            <a:r>
              <a:rPr lang="en-US" sz="2000" dirty="0"/>
              <a:t>Overtime </a:t>
            </a:r>
            <a:r>
              <a:rPr lang="en-US" sz="2000" b="1" u="sng" dirty="0"/>
              <a:t>the terms of trade </a:t>
            </a:r>
            <a:r>
              <a:rPr lang="en-US" sz="2000" dirty="0"/>
              <a:t>would turn against countries that export primary products 	and import manufactures.</a:t>
            </a:r>
          </a:p>
          <a:p>
            <a:pPr marL="0" indent="0">
              <a:buNone/>
            </a:pPr>
            <a:r>
              <a:rPr lang="en-US" sz="2000" dirty="0"/>
              <a:t>	This hypothesis reinforced the tendency to downplay agriculture’s potential role in 	development.</a:t>
            </a:r>
            <a:endParaRPr lang="en-US" sz="2400" dirty="0"/>
          </a:p>
        </p:txBody>
      </p:sp>
    </p:spTree>
    <p:extLst>
      <p:ext uri="{BB962C8B-B14F-4D97-AF65-F5344CB8AC3E}">
        <p14:creationId xmlns:p14="http://schemas.microsoft.com/office/powerpoint/2010/main" val="1165379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6333113" cy="4023360"/>
          </a:xfrm>
        </p:spPr>
        <p:txBody>
          <a:bodyPr>
            <a:normAutofit/>
          </a:bodyPr>
          <a:lstStyle/>
          <a:p>
            <a:r>
              <a:rPr lang="en-US" sz="3200" dirty="0"/>
              <a:t>Other similar ideas</a:t>
            </a:r>
          </a:p>
          <a:p>
            <a:endParaRPr lang="en-US" sz="2400" dirty="0"/>
          </a:p>
          <a:p>
            <a:pPr>
              <a:buFont typeface="Arial" charset="0"/>
              <a:buChar char="•"/>
            </a:pPr>
            <a:r>
              <a:rPr lang="en-US" sz="2400" dirty="0"/>
              <a:t> Albert Hirschman (1958) </a:t>
            </a:r>
            <a:r>
              <a:rPr lang="mr-IN" sz="2400" dirty="0"/>
              <a:t>–</a:t>
            </a:r>
            <a:r>
              <a:rPr lang="en-US" sz="2400" dirty="0"/>
              <a:t> “Concept of Linkage”</a:t>
            </a:r>
            <a:endParaRPr lang="en-US" sz="2000" dirty="0"/>
          </a:p>
          <a:p>
            <a:pPr marL="0" indent="0">
              <a:buNone/>
            </a:pPr>
            <a:r>
              <a:rPr lang="en-US" sz="2000" dirty="0"/>
              <a:t>	“Agriculture certainly stand convicted on the count of its lack of direct stimulus to the setting up of new activities through linkage effects–the superiority of manufacturing </a:t>
            </a:r>
            <a:r>
              <a:rPr lang="en-US" sz="2000" dirty="0" err="1"/>
              <a:t>int</a:t>
            </a:r>
            <a:r>
              <a:rPr lang="en-US" sz="2000" dirty="0"/>
              <a:t> his respect is crushing”. </a:t>
            </a:r>
          </a:p>
          <a:p>
            <a:pPr marL="0" indent="0">
              <a:buNone/>
            </a:pPr>
            <a:r>
              <a:rPr lang="en-US" sz="2000" dirty="0"/>
              <a:t>	Investment in industry would lead to more rapid and broadly based economic growth than would investment in agriculture.</a:t>
            </a:r>
            <a:endParaRPr lang="en-US" sz="2400" dirty="0"/>
          </a:p>
        </p:txBody>
      </p:sp>
      <p:sp>
        <p:nvSpPr>
          <p:cNvPr id="5" name="Oval 4"/>
          <p:cNvSpPr/>
          <p:nvPr/>
        </p:nvSpPr>
        <p:spPr>
          <a:xfrm>
            <a:off x="9217572" y="3425321"/>
            <a:ext cx="872359" cy="87235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flipH="1">
            <a:off x="8765627" y="4297680"/>
            <a:ext cx="451945"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9648496" y="4560964"/>
            <a:ext cx="10510" cy="692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0089930" y="4297680"/>
            <a:ext cx="536028"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8334703" y="5004501"/>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9398875" y="5389074"/>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0494579" y="5001768"/>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8334703" y="2007791"/>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9409385" y="1718284"/>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10484067" y="1981410"/>
            <a:ext cx="499242" cy="4981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flipH="1">
            <a:off x="10042634" y="2630266"/>
            <a:ext cx="451945"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723585" y="2603202"/>
            <a:ext cx="536028" cy="609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9653751" y="2401929"/>
            <a:ext cx="10510" cy="692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692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ideas in 1950s and 1960s</a:t>
            </a:r>
          </a:p>
        </p:txBody>
      </p:sp>
      <p:sp>
        <p:nvSpPr>
          <p:cNvPr id="3" name="Content Placeholder 2"/>
          <p:cNvSpPr>
            <a:spLocks noGrp="1"/>
          </p:cNvSpPr>
          <p:nvPr>
            <p:ph idx="1"/>
          </p:nvPr>
        </p:nvSpPr>
        <p:spPr>
          <a:xfrm>
            <a:off x="1024128" y="2286000"/>
            <a:ext cx="9917141" cy="4023360"/>
          </a:xfrm>
        </p:spPr>
        <p:txBody>
          <a:bodyPr>
            <a:normAutofit/>
          </a:bodyPr>
          <a:lstStyle/>
          <a:p>
            <a:r>
              <a:rPr lang="en-US" sz="3200" dirty="0"/>
              <a:t>Other similar ideas</a:t>
            </a:r>
            <a:endParaRPr lang="en-US" sz="2400" dirty="0"/>
          </a:p>
          <a:p>
            <a:pPr>
              <a:buFont typeface="Arial" charset="0"/>
              <a:buChar char="•"/>
            </a:pPr>
            <a:r>
              <a:rPr lang="en-US" sz="2400" dirty="0"/>
              <a:t> Johnston and Mellor (1961): Importance of agriculture in economic growth</a:t>
            </a:r>
            <a:endParaRPr lang="en-US" sz="1600" dirty="0"/>
          </a:p>
          <a:p>
            <a:pPr marL="0" indent="0">
              <a:buNone/>
            </a:pPr>
            <a:r>
              <a:rPr lang="en-US" sz="1600" dirty="0"/>
              <a:t>	</a:t>
            </a:r>
            <a:endParaRPr lang="en-US" sz="2400" dirty="0"/>
          </a:p>
        </p:txBody>
      </p:sp>
      <p:sp>
        <p:nvSpPr>
          <p:cNvPr id="4" name="Oval 3"/>
          <p:cNvSpPr/>
          <p:nvPr/>
        </p:nvSpPr>
        <p:spPr>
          <a:xfrm>
            <a:off x="4449191" y="4623501"/>
            <a:ext cx="1114097" cy="11140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48499" y="5938765"/>
            <a:ext cx="2315479" cy="646331"/>
          </a:xfrm>
          <a:prstGeom prst="rect">
            <a:avLst/>
          </a:prstGeom>
          <a:noFill/>
        </p:spPr>
        <p:txBody>
          <a:bodyPr wrap="square" rtlCol="0">
            <a:spAutoFit/>
          </a:bodyPr>
          <a:lstStyle/>
          <a:p>
            <a:pPr algn="ctr"/>
            <a:r>
              <a:rPr lang="en-US" dirty="0"/>
              <a:t>A modern </a:t>
            </a:r>
            <a:r>
              <a:rPr lang="en-US"/>
              <a:t>capitalist exchange sector</a:t>
            </a:r>
          </a:p>
        </p:txBody>
      </p:sp>
      <p:sp>
        <p:nvSpPr>
          <p:cNvPr id="6" name="Oval 5"/>
          <p:cNvSpPr/>
          <p:nvPr/>
        </p:nvSpPr>
        <p:spPr>
          <a:xfrm>
            <a:off x="1024128" y="3820231"/>
            <a:ext cx="1926024" cy="193285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3339" y="5938765"/>
            <a:ext cx="2315479" cy="646331"/>
          </a:xfrm>
          <a:prstGeom prst="rect">
            <a:avLst/>
          </a:prstGeom>
          <a:noFill/>
        </p:spPr>
        <p:txBody>
          <a:bodyPr wrap="square" rtlCol="0">
            <a:spAutoFit/>
          </a:bodyPr>
          <a:lstStyle/>
          <a:p>
            <a:pPr algn="ctr"/>
            <a:r>
              <a:rPr lang="en-US" dirty="0"/>
              <a:t>An indigenous non-capitalist sector</a:t>
            </a:r>
          </a:p>
        </p:txBody>
      </p:sp>
      <p:sp>
        <p:nvSpPr>
          <p:cNvPr id="8" name="Striped Right Arrow 7"/>
          <p:cNvSpPr/>
          <p:nvPr/>
        </p:nvSpPr>
        <p:spPr>
          <a:xfrm>
            <a:off x="3148818" y="4708635"/>
            <a:ext cx="890470" cy="578069"/>
          </a:xfrm>
          <a:prstGeom prst="strip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a:stCxn id="10" idx="1"/>
          </p:cNvCxnSpPr>
          <p:nvPr/>
        </p:nvCxnSpPr>
        <p:spPr>
          <a:xfrm flipH="1">
            <a:off x="4237955" y="4071847"/>
            <a:ext cx="2500458" cy="681237"/>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738413" y="3471682"/>
            <a:ext cx="4476125" cy="1200329"/>
          </a:xfrm>
          <a:prstGeom prst="rect">
            <a:avLst/>
          </a:prstGeom>
          <a:noFill/>
        </p:spPr>
        <p:txBody>
          <a:bodyPr wrap="square" rtlCol="0">
            <a:spAutoFit/>
          </a:bodyPr>
          <a:lstStyle/>
          <a:p>
            <a:pPr marL="285750" indent="-285750">
              <a:buFontTx/>
              <a:buChar char="-"/>
            </a:pPr>
            <a:r>
              <a:rPr lang="en-US" dirty="0"/>
              <a:t>Provide labor, capital, foreign exchange, and food</a:t>
            </a:r>
          </a:p>
          <a:p>
            <a:pPr marL="285750" indent="-285750">
              <a:buFontTx/>
              <a:buChar char="-"/>
            </a:pPr>
            <a:r>
              <a:rPr lang="en-US" dirty="0"/>
              <a:t>Market for domestically produced industrial goods</a:t>
            </a:r>
          </a:p>
        </p:txBody>
      </p:sp>
    </p:spTree>
    <p:extLst>
      <p:ext uri="{BB962C8B-B14F-4D97-AF65-F5344CB8AC3E}">
        <p14:creationId xmlns:p14="http://schemas.microsoft.com/office/powerpoint/2010/main" val="1885375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1024128" y="2264979"/>
            <a:ext cx="5786575" cy="4230414"/>
          </a:xfrm>
        </p:spPr>
        <p:txBody>
          <a:bodyPr>
            <a:normAutofit fontScale="92500" lnSpcReduction="10000"/>
          </a:bodyPr>
          <a:lstStyle/>
          <a:p>
            <a:pPr marL="0" indent="0">
              <a:buNone/>
            </a:pPr>
            <a:r>
              <a:rPr lang="en-US" sz="2800" dirty="0"/>
              <a:t>Influence of the “Marshall Plan”</a:t>
            </a:r>
            <a:endParaRPr lang="en-US" sz="2400" dirty="0"/>
          </a:p>
          <a:p>
            <a:pPr>
              <a:buFont typeface="Arial" charset="0"/>
              <a:buChar char="•"/>
            </a:pPr>
            <a:r>
              <a:rPr lang="en-US" dirty="0"/>
              <a:t>Assuming that agricultural technologies and models of agricultural extension could be transferred directly from high-income to low-income countries. </a:t>
            </a:r>
          </a:p>
          <a:p>
            <a:pPr>
              <a:buFont typeface="Arial" charset="0"/>
              <a:buChar char="•"/>
            </a:pPr>
            <a:r>
              <a:rPr lang="en-US" dirty="0"/>
              <a:t> Community development program would help solving the problems of poverty, inequitable land tenure systems. Food aid could serve humanitarian needs and provide jobs for the rural poor</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2952" t="35185" r="43024" b="43896"/>
          <a:stretch/>
        </p:blipFill>
        <p:spPr>
          <a:xfrm>
            <a:off x="6978869" y="3788980"/>
            <a:ext cx="2076488" cy="1277006"/>
          </a:xfrm>
          <a:prstGeom prst="rect">
            <a:avLst/>
          </a:prstGeom>
        </p:spPr>
      </p:pic>
      <p:sp>
        <p:nvSpPr>
          <p:cNvPr id="5" name="Striped Right Arrow 4"/>
          <p:cNvSpPr/>
          <p:nvPr/>
        </p:nvSpPr>
        <p:spPr>
          <a:xfrm>
            <a:off x="9207062" y="4038600"/>
            <a:ext cx="788276" cy="77776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44612" t="59836" r="38456" b="17887"/>
          <a:stretch/>
        </p:blipFill>
        <p:spPr>
          <a:xfrm>
            <a:off x="10147043" y="3618186"/>
            <a:ext cx="1677095" cy="1558281"/>
          </a:xfrm>
          <a:prstGeom prst="rect">
            <a:avLst/>
          </a:prstGeom>
        </p:spPr>
      </p:pic>
      <p:pic>
        <p:nvPicPr>
          <p:cNvPr id="7" name="Picture 6"/>
          <p:cNvPicPr>
            <a:picLocks noChangeAspect="1"/>
          </p:cNvPicPr>
          <p:nvPr/>
        </p:nvPicPr>
        <p:blipFill>
          <a:blip r:embed="rId3">
            <a:lum bright="70000" contrast="-70000"/>
            <a:alphaModFix amt="85000"/>
            <a:extLst>
              <a:ext uri="{28A0092B-C50C-407E-A947-70E740481C1C}">
                <a14:useLocalDpi xmlns:a14="http://schemas.microsoft.com/office/drawing/2010/main" val="0"/>
              </a:ext>
            </a:extLst>
          </a:blip>
          <a:stretch>
            <a:fillRect/>
          </a:stretch>
        </p:blipFill>
        <p:spPr>
          <a:xfrm>
            <a:off x="8457505" y="1876872"/>
            <a:ext cx="1888359" cy="1949274"/>
          </a:xfrm>
          <a:prstGeom prst="rect">
            <a:avLst/>
          </a:prstGeom>
        </p:spPr>
      </p:pic>
    </p:spTree>
    <p:extLst>
      <p:ext uri="{BB962C8B-B14F-4D97-AF65-F5344CB8AC3E}">
        <p14:creationId xmlns:p14="http://schemas.microsoft.com/office/powerpoint/2010/main" val="211349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1024128" y="2183524"/>
            <a:ext cx="6385665" cy="2843049"/>
          </a:xfrm>
        </p:spPr>
        <p:txBody>
          <a:bodyPr>
            <a:normAutofit fontScale="92500" lnSpcReduction="20000"/>
          </a:bodyPr>
          <a:lstStyle/>
          <a:p>
            <a:pPr marL="0" indent="0">
              <a:buNone/>
            </a:pPr>
            <a:r>
              <a:rPr lang="en-US" sz="2800" dirty="0"/>
              <a:t>Diffusion model of Agricultural Development</a:t>
            </a:r>
          </a:p>
          <a:p>
            <a:pPr>
              <a:buFont typeface="Arial" charset="0"/>
              <a:buChar char="•"/>
            </a:pPr>
            <a:r>
              <a:rPr lang="en-US" dirty="0"/>
              <a:t> Assuming that farmers have not allocated their existing resources efficiently. </a:t>
            </a:r>
          </a:p>
          <a:p>
            <a:pPr>
              <a:buFont typeface="Arial" charset="0"/>
              <a:buChar char="•"/>
            </a:pPr>
            <a:r>
              <a:rPr lang="en-US" dirty="0"/>
              <a:t> Farmers could substantially increase their agricultural productivity by allocating existing resources more efficiently and by adopting agricultural practices and technologies from the industrial countries. </a:t>
            </a:r>
          </a:p>
        </p:txBody>
      </p:sp>
      <p:grpSp>
        <p:nvGrpSpPr>
          <p:cNvPr id="5" name="Group 4"/>
          <p:cNvGrpSpPr/>
          <p:nvPr/>
        </p:nvGrpSpPr>
        <p:grpSpPr>
          <a:xfrm>
            <a:off x="8462457" y="2102944"/>
            <a:ext cx="2077545" cy="4040987"/>
            <a:chOff x="8462457" y="2102944"/>
            <a:chExt cx="2077545" cy="4040987"/>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458" y="5026573"/>
              <a:ext cx="1117358" cy="1117358"/>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62457" y="2102944"/>
              <a:ext cx="2077545" cy="2077545"/>
            </a:xfrm>
            <a:prstGeom prst="rect">
              <a:avLst/>
            </a:prstGeom>
          </p:spPr>
        </p:pic>
        <p:sp>
          <p:nvSpPr>
            <p:cNvPr id="10" name="Down Arrow 9"/>
            <p:cNvSpPr/>
            <p:nvPr/>
          </p:nvSpPr>
          <p:spPr>
            <a:xfrm>
              <a:off x="9280634" y="4361793"/>
              <a:ext cx="515007" cy="4834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Content Placeholder 2"/>
          <p:cNvSpPr txBox="1">
            <a:spLocks/>
          </p:cNvSpPr>
          <p:nvPr/>
        </p:nvSpPr>
        <p:spPr>
          <a:xfrm>
            <a:off x="1024127" y="5125266"/>
            <a:ext cx="6385665" cy="1559314"/>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L="0" indent="0">
              <a:buFont typeface="Tw Cen MT" panose="020B0602020104020603" pitchFamily="34" charset="0"/>
              <a:buNone/>
            </a:pPr>
            <a:r>
              <a:rPr lang="en-US" sz="2800" dirty="0"/>
              <a:t>Community development</a:t>
            </a:r>
          </a:p>
          <a:p>
            <a:pPr>
              <a:buFont typeface="Arial" charset="0"/>
              <a:buChar char="•"/>
            </a:pPr>
            <a:r>
              <a:rPr lang="en-US" dirty="0"/>
              <a:t> Western Specialists can help rural people design and implement self-help program aimed at promoting rural development.</a:t>
            </a:r>
          </a:p>
        </p:txBody>
      </p:sp>
    </p:spTree>
    <p:extLst>
      <p:ext uri="{BB962C8B-B14F-4D97-AF65-F5344CB8AC3E}">
        <p14:creationId xmlns:p14="http://schemas.microsoft.com/office/powerpoint/2010/main" val="1917064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2952" t="35185" r="43024" b="43896"/>
          <a:stretch/>
        </p:blipFill>
        <p:spPr>
          <a:xfrm>
            <a:off x="111806" y="4222348"/>
            <a:ext cx="2076488" cy="1277006"/>
          </a:xfrm>
          <a:prstGeom prst="rect">
            <a:avLst/>
          </a:prstGeom>
        </p:spPr>
      </p:pic>
      <p:sp>
        <p:nvSpPr>
          <p:cNvPr id="6" name="Striped Right Arrow 5"/>
          <p:cNvSpPr/>
          <p:nvPr/>
        </p:nvSpPr>
        <p:spPr>
          <a:xfrm>
            <a:off x="2339999" y="4471968"/>
            <a:ext cx="788276" cy="77776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4612" t="59836" r="38456" b="17887"/>
          <a:stretch/>
        </p:blipFill>
        <p:spPr>
          <a:xfrm>
            <a:off x="3279980" y="4051554"/>
            <a:ext cx="1677095" cy="1558281"/>
          </a:xfrm>
          <a:prstGeom prst="rect">
            <a:avLst/>
          </a:prstGeom>
        </p:spPr>
      </p:pic>
      <p:pic>
        <p:nvPicPr>
          <p:cNvPr id="8" name="Picture 7"/>
          <p:cNvPicPr>
            <a:picLocks noChangeAspect="1"/>
          </p:cNvPicPr>
          <p:nvPr/>
        </p:nvPicPr>
        <p:blipFill>
          <a:blip r:embed="rId3">
            <a:lum bright="70000" contrast="-70000"/>
            <a:alphaModFix amt="85000"/>
            <a:extLst>
              <a:ext uri="{28A0092B-C50C-407E-A947-70E740481C1C}">
                <a14:useLocalDpi xmlns:a14="http://schemas.microsoft.com/office/drawing/2010/main" val="0"/>
              </a:ext>
            </a:extLst>
          </a:blip>
          <a:stretch>
            <a:fillRect/>
          </a:stretch>
        </p:blipFill>
        <p:spPr>
          <a:xfrm>
            <a:off x="1590442" y="2310240"/>
            <a:ext cx="1888359" cy="1949274"/>
          </a:xfrm>
          <a:prstGeom prst="rect">
            <a:avLst/>
          </a:prstGeom>
        </p:spPr>
      </p:pic>
      <p:sp>
        <p:nvSpPr>
          <p:cNvPr id="2" name="Title 1"/>
          <p:cNvSpPr>
            <a:spLocks noGrp="1"/>
          </p:cNvSpPr>
          <p:nvPr>
            <p:ph type="title"/>
          </p:nvPr>
        </p:nvSpPr>
        <p:spPr/>
        <p:txBody>
          <a:bodyPr/>
          <a:lstStyle/>
          <a:p>
            <a:r>
              <a:rPr lang="en-US" dirty="0"/>
              <a:t>Agricultural Development Experience in the 1950s and 1960s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25781" y="5105598"/>
            <a:ext cx="1117358" cy="1117358"/>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8780" y="2181969"/>
            <a:ext cx="2077545" cy="2077545"/>
          </a:xfrm>
          <a:prstGeom prst="rect">
            <a:avLst/>
          </a:prstGeom>
        </p:spPr>
      </p:pic>
      <p:sp>
        <p:nvSpPr>
          <p:cNvPr id="11" name="Down Arrow 10"/>
          <p:cNvSpPr/>
          <p:nvPr/>
        </p:nvSpPr>
        <p:spPr>
          <a:xfrm>
            <a:off x="5926957" y="4440818"/>
            <a:ext cx="515007" cy="4834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rotWithShape="1">
          <a:blip r:embed="rId6">
            <a:alphaModFix amt="50000"/>
            <a:extLst>
              <a:ext uri="{28A0092B-C50C-407E-A947-70E740481C1C}">
                <a14:useLocalDpi xmlns:a14="http://schemas.microsoft.com/office/drawing/2010/main" val="0"/>
              </a:ext>
            </a:extLst>
          </a:blip>
          <a:srcRect l="6310" t="23906" r="6080" b="24362"/>
          <a:stretch/>
        </p:blipFill>
        <p:spPr>
          <a:xfrm>
            <a:off x="1021919" y="3139839"/>
            <a:ext cx="5307725" cy="2081048"/>
          </a:xfrm>
        </p:spPr>
      </p:pic>
      <p:sp>
        <p:nvSpPr>
          <p:cNvPr id="12" name="TextBox 11"/>
          <p:cNvSpPr txBox="1"/>
          <p:nvPr/>
        </p:nvSpPr>
        <p:spPr>
          <a:xfrm>
            <a:off x="7882759" y="2490952"/>
            <a:ext cx="4099034" cy="2985433"/>
          </a:xfrm>
          <a:prstGeom prst="rect">
            <a:avLst/>
          </a:prstGeom>
          <a:noFill/>
        </p:spPr>
        <p:txBody>
          <a:bodyPr wrap="square" rtlCol="0">
            <a:spAutoFit/>
          </a:bodyPr>
          <a:lstStyle/>
          <a:p>
            <a:r>
              <a:rPr lang="en-US" sz="2800" dirty="0"/>
              <a:t>Why?</a:t>
            </a:r>
          </a:p>
          <a:p>
            <a:endParaRPr lang="en-US" sz="2000" dirty="0"/>
          </a:p>
          <a:p>
            <a:pPr marL="285750" indent="-285750">
              <a:buFontTx/>
              <a:buChar char="-"/>
            </a:pPr>
            <a:r>
              <a:rPr lang="en-US" sz="2000" dirty="0"/>
              <a:t>Structural barrier to rural development, such as highly concentrated political power and asset ownership.</a:t>
            </a:r>
          </a:p>
          <a:p>
            <a:pPr marL="285750" indent="-285750">
              <a:buFontTx/>
              <a:buChar char="-"/>
            </a:pPr>
            <a:endParaRPr lang="en-US" sz="2000" dirty="0"/>
          </a:p>
          <a:p>
            <a:pPr marL="285750" indent="-285750">
              <a:buFontTx/>
              <a:buChar char="-"/>
            </a:pPr>
            <a:r>
              <a:rPr lang="en-US" sz="2000" dirty="0"/>
              <a:t>Wrong assumption about the farmers</a:t>
            </a:r>
          </a:p>
        </p:txBody>
      </p:sp>
    </p:spTree>
    <p:extLst>
      <p:ext uri="{BB962C8B-B14F-4D97-AF65-F5344CB8AC3E}">
        <p14:creationId xmlns:p14="http://schemas.microsoft.com/office/powerpoint/2010/main" val="1246333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84026" y="2084832"/>
            <a:ext cx="8303173" cy="4773168"/>
          </a:xfrm>
        </p:spPr>
        <p:txBody>
          <a:bodyPr>
            <a:normAutofit fontScale="92500" lnSpcReduction="20000"/>
          </a:bodyPr>
          <a:lstStyle/>
          <a:p>
            <a:r>
              <a:rPr lang="en-US" sz="2800" dirty="0"/>
              <a:t>“Efficient But Poor” argument</a:t>
            </a:r>
          </a:p>
          <a:p>
            <a:pPr>
              <a:buFont typeface="Arial" charset="0"/>
              <a:buChar char="•"/>
            </a:pPr>
            <a:r>
              <a:rPr lang="en-US" dirty="0"/>
              <a:t> Farmers and herders are far from being irrational</a:t>
            </a:r>
            <a:r>
              <a:rPr lang="mr-IN" dirty="0"/>
              <a:t>…</a:t>
            </a:r>
            <a:endParaRPr lang="en-US" dirty="0"/>
          </a:p>
          <a:p>
            <a:pPr>
              <a:buFont typeface="Arial" charset="0"/>
              <a:buChar char="•"/>
            </a:pPr>
            <a:r>
              <a:rPr lang="en-US" dirty="0"/>
              <a:t> They are calculating economic agents who carefully weigh the marginal costs and benefits associated with different agricultural techniques. </a:t>
            </a:r>
          </a:p>
          <a:p>
            <a:pPr>
              <a:buFont typeface="Arial" charset="0"/>
              <a:buChar char="•"/>
            </a:pPr>
            <a:r>
              <a:rPr lang="en-US" dirty="0"/>
              <a:t> “An outside expert, however skilled </a:t>
            </a:r>
            <a:r>
              <a:rPr lang="mr-IN" dirty="0"/>
              <a:t>…</a:t>
            </a:r>
            <a:r>
              <a:rPr lang="en-US" dirty="0"/>
              <a:t> will not discover any major inefficiency in the allocation of factors.”  Schultz (1964)</a:t>
            </a:r>
          </a:p>
          <a:p>
            <a:pPr>
              <a:buFont typeface="Arial" charset="0"/>
              <a:buChar char="•"/>
            </a:pPr>
            <a:endParaRPr lang="en-US" dirty="0"/>
          </a:p>
          <a:p>
            <a:pPr marL="0" indent="0">
              <a:buNone/>
            </a:pPr>
            <a:r>
              <a:rPr lang="en-US" dirty="0"/>
              <a:t>The Key to agricultural development: </a:t>
            </a:r>
          </a:p>
          <a:p>
            <a:pPr>
              <a:buFont typeface="Arial" charset="0"/>
              <a:buChar char="•"/>
            </a:pPr>
            <a:r>
              <a:rPr lang="en-US" dirty="0"/>
              <a:t> Gain access to new and more productive factors of production</a:t>
            </a:r>
          </a:p>
          <a:p>
            <a:pPr>
              <a:buFont typeface="Arial" charset="0"/>
              <a:buChar char="•"/>
            </a:pPr>
            <a:r>
              <a:rPr lang="en-US" dirty="0"/>
              <a:t> Gain new skills needed to exploit them.</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238489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76145" y="2210956"/>
            <a:ext cx="8303173" cy="4773168"/>
          </a:xfrm>
        </p:spPr>
        <p:txBody>
          <a:bodyPr>
            <a:normAutofit fontScale="92500" lnSpcReduction="20000"/>
          </a:bodyPr>
          <a:lstStyle/>
          <a:p>
            <a:r>
              <a:rPr lang="en-US" sz="2800" dirty="0"/>
              <a:t>“Efficient But Poor” argument</a:t>
            </a:r>
          </a:p>
          <a:p>
            <a:pPr>
              <a:buFont typeface="Arial" charset="0"/>
              <a:buChar char="•"/>
            </a:pPr>
            <a:r>
              <a:rPr lang="en-US" dirty="0"/>
              <a:t> This idea called for a shift towards investment in agricultural research and human capital. </a:t>
            </a:r>
          </a:p>
          <a:p>
            <a:pPr>
              <a:buFont typeface="Arial" charset="0"/>
              <a:buChar char="•"/>
            </a:pPr>
            <a:r>
              <a:rPr lang="en-US" dirty="0"/>
              <a:t> Establishment of </a:t>
            </a:r>
          </a:p>
          <a:p>
            <a:pPr lvl="1">
              <a:buFont typeface="Arial" charset="0"/>
              <a:buChar char="•"/>
            </a:pPr>
            <a:r>
              <a:rPr lang="en-US" dirty="0"/>
              <a:t>International Rice Research Institute (IRRI) in the Philippines</a:t>
            </a:r>
          </a:p>
          <a:p>
            <a:pPr lvl="1">
              <a:buFont typeface="Arial" charset="0"/>
              <a:buChar char="•"/>
            </a:pPr>
            <a:r>
              <a:rPr lang="en-US" dirty="0"/>
              <a:t>International Maize and Wheat Improvement Center (CIMMYT) in Mexico</a:t>
            </a:r>
          </a:p>
          <a:p>
            <a:pPr>
              <a:buFont typeface="Arial" charset="0"/>
              <a:buChar char="•"/>
            </a:pPr>
            <a:r>
              <a:rPr lang="en-US" dirty="0"/>
              <a:t> The “Green Revolution” (high-payoff input) model </a:t>
            </a:r>
          </a:p>
          <a:p>
            <a:pPr lvl="1">
              <a:buFont typeface="Arial" charset="0"/>
              <a:buChar char="•"/>
            </a:pPr>
            <a:r>
              <a:rPr lang="en-US" dirty="0"/>
              <a:t>High-yield, fertilizer-responsive varieties</a:t>
            </a:r>
          </a:p>
          <a:p>
            <a:pPr>
              <a:buFont typeface="Arial" charset="0"/>
              <a:buChar char="•"/>
            </a:pPr>
            <a:r>
              <a:rPr lang="en-US" dirty="0"/>
              <a:t>Down-sides of Green revolution</a:t>
            </a:r>
          </a:p>
          <a:p>
            <a:pPr lvl="1">
              <a:buFont typeface="Arial" charset="0"/>
              <a:buChar char="•"/>
            </a:pPr>
            <a:r>
              <a:rPr lang="en-US" dirty="0"/>
              <a:t>Benefit mainly landlords and larger farmers in ecologically favored area..</a:t>
            </a:r>
          </a:p>
          <a:p>
            <a:pPr lvl="1">
              <a:buFont typeface="Arial" charset="0"/>
              <a:buChar char="•"/>
            </a:pPr>
            <a:r>
              <a:rPr lang="en-US" dirty="0"/>
              <a:t>Lower grain prices </a:t>
            </a:r>
          </a:p>
          <a:p>
            <a:pPr lvl="1">
              <a:buFont typeface="Arial" charset="0"/>
              <a:buChar char="•"/>
            </a:pPr>
            <a:r>
              <a:rPr lang="en-US" dirty="0"/>
              <a:t>Eviction from the land as landlords found it profitable to farm the land themselves through mechanization</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79248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Agricultural Development Experience in the 1950s and 1960s</a:t>
            </a:r>
          </a:p>
        </p:txBody>
      </p:sp>
      <p:sp>
        <p:nvSpPr>
          <p:cNvPr id="3" name="Content Placeholder 2"/>
          <p:cNvSpPr>
            <a:spLocks noGrp="1"/>
          </p:cNvSpPr>
          <p:nvPr>
            <p:ph idx="1"/>
          </p:nvPr>
        </p:nvSpPr>
        <p:spPr>
          <a:xfrm>
            <a:off x="3576145" y="2210956"/>
            <a:ext cx="8615855" cy="4773168"/>
          </a:xfrm>
        </p:spPr>
        <p:txBody>
          <a:bodyPr>
            <a:normAutofit/>
          </a:bodyPr>
          <a:lstStyle/>
          <a:p>
            <a:r>
              <a:rPr lang="en-US" sz="2800" dirty="0"/>
              <a:t>“Efficient But Poor” argument </a:t>
            </a:r>
            <a:r>
              <a:rPr lang="mr-IN" sz="2800" dirty="0"/>
              <a:t>–</a:t>
            </a:r>
            <a:r>
              <a:rPr lang="en-US" sz="2800" dirty="0"/>
              <a:t> </a:t>
            </a:r>
            <a:r>
              <a:rPr lang="en-US" sz="2000" dirty="0"/>
              <a:t>Stressing role of technological change</a:t>
            </a:r>
            <a:endParaRPr lang="en-US" sz="1800" dirty="0"/>
          </a:p>
          <a:p>
            <a:pPr marL="0" indent="0">
              <a:buNone/>
            </a:pPr>
            <a:r>
              <a:rPr lang="en-US" sz="2400" u="sng" dirty="0"/>
              <a:t>Down-sides of Green revolution</a:t>
            </a:r>
          </a:p>
          <a:p>
            <a:pPr>
              <a:buFont typeface="Arial" charset="0"/>
              <a:buChar char="•"/>
            </a:pPr>
            <a:r>
              <a:rPr lang="en-US" sz="2000" dirty="0"/>
              <a:t>Benefit mainly landlords and larger farmers in ecologically favored area..</a:t>
            </a:r>
          </a:p>
          <a:p>
            <a:pPr>
              <a:buFont typeface="Arial" charset="0"/>
              <a:buChar char="•"/>
            </a:pPr>
            <a:r>
              <a:rPr lang="en-US" sz="2000" dirty="0"/>
              <a:t>Lower grain prices </a:t>
            </a:r>
          </a:p>
          <a:p>
            <a:pPr>
              <a:buFont typeface="Arial" charset="0"/>
              <a:buChar char="•"/>
            </a:pPr>
            <a:r>
              <a:rPr lang="en-US" sz="2000" dirty="0"/>
              <a:t>Eviction from the land as landlords found it profitable to farm the land themselves through mechanization</a:t>
            </a:r>
          </a:p>
          <a:p>
            <a:pPr marL="0" indent="0">
              <a:buNone/>
            </a:pPr>
            <a:r>
              <a:rPr lang="en-US" sz="2400" u="sng" dirty="0"/>
              <a:t>Up-side of the Green revolution</a:t>
            </a:r>
          </a:p>
          <a:p>
            <a:pPr>
              <a:buFont typeface="Arial" charset="0"/>
              <a:buChar char="•"/>
            </a:pPr>
            <a:r>
              <a:rPr lang="en-US" dirty="0"/>
              <a:t> </a:t>
            </a:r>
            <a:r>
              <a:rPr lang="en-US" sz="2000" dirty="0"/>
              <a:t>More grains and cereals for food. </a:t>
            </a:r>
          </a:p>
          <a:p>
            <a:pPr>
              <a:buFont typeface="Arial" charset="0"/>
              <a:buChar char="•"/>
            </a:pPr>
            <a:r>
              <a:rPr lang="en-US" sz="2000" dirty="0"/>
              <a:t> Reduce real price of food for the poor</a:t>
            </a:r>
          </a:p>
          <a:p>
            <a:pPr>
              <a:buFont typeface="Arial" charset="0"/>
              <a:buChar char="•"/>
            </a:pPr>
            <a:r>
              <a:rPr lang="en-US" sz="2000" dirty="0"/>
              <a:t> Reduce the needs to cultivate environmentally fragile areas.</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620" y="2954283"/>
            <a:ext cx="2132724" cy="2132724"/>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3421" y="5087007"/>
            <a:ext cx="1289269" cy="1289269"/>
          </a:xfrm>
          <a:prstGeom prst="rect">
            <a:avLst/>
          </a:prstGeom>
        </p:spPr>
      </p:pic>
    </p:spTree>
    <p:extLst>
      <p:ext uri="{BB962C8B-B14F-4D97-AF65-F5344CB8AC3E}">
        <p14:creationId xmlns:p14="http://schemas.microsoft.com/office/powerpoint/2010/main" val="1413182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Radical Political Economy and Dependency Perspectives on Agriculture</a:t>
            </a:r>
          </a:p>
        </p:txBody>
      </p:sp>
      <p:sp>
        <p:nvSpPr>
          <p:cNvPr id="3" name="Content Placeholder 2"/>
          <p:cNvSpPr>
            <a:spLocks noGrp="1"/>
          </p:cNvSpPr>
          <p:nvPr>
            <p:ph idx="1"/>
          </p:nvPr>
        </p:nvSpPr>
        <p:spPr>
          <a:xfrm>
            <a:off x="1024128" y="2286000"/>
            <a:ext cx="7342106" cy="4023360"/>
          </a:xfrm>
        </p:spPr>
        <p:txBody>
          <a:bodyPr>
            <a:normAutofit fontScale="85000" lnSpcReduction="20000"/>
          </a:bodyPr>
          <a:lstStyle/>
          <a:p>
            <a:pPr>
              <a:buFont typeface="Arial" charset="0"/>
              <a:buChar char="•"/>
            </a:pPr>
            <a:r>
              <a:rPr lang="en-US" dirty="0"/>
              <a:t> </a:t>
            </a:r>
            <a:r>
              <a:rPr lang="en-US" dirty="0" err="1"/>
              <a:t>Baran</a:t>
            </a:r>
            <a:r>
              <a:rPr lang="en-US" dirty="0"/>
              <a:t> (1952): </a:t>
            </a:r>
          </a:p>
          <a:p>
            <a:pPr lvl="1">
              <a:buFont typeface="Arial" charset="0"/>
              <a:buChar char="•"/>
            </a:pPr>
            <a:r>
              <a:rPr lang="en-US" dirty="0"/>
              <a:t>Institutional and structural barrier to development and the effective demand</a:t>
            </a:r>
          </a:p>
          <a:p>
            <a:pPr lvl="1">
              <a:buFont typeface="Arial" charset="0"/>
              <a:buChar char="•"/>
            </a:pPr>
            <a:r>
              <a:rPr lang="en-US" dirty="0"/>
              <a:t>His perspective downplays the role of agriculture in development.</a:t>
            </a:r>
          </a:p>
          <a:p>
            <a:pPr lvl="1">
              <a:buFont typeface="Arial" charset="0"/>
              <a:buChar char="•"/>
            </a:pPr>
            <a:endParaRPr lang="en-US" dirty="0"/>
          </a:p>
          <a:p>
            <a:pPr>
              <a:buFont typeface="Arial" charset="0"/>
              <a:buChar char="•"/>
            </a:pPr>
            <a:r>
              <a:rPr lang="en-US" dirty="0"/>
              <a:t> Dependency Theory: </a:t>
            </a:r>
          </a:p>
          <a:p>
            <a:pPr lvl="1">
              <a:buFont typeface="Arial" charset="0"/>
              <a:buChar char="•"/>
            </a:pPr>
            <a:r>
              <a:rPr lang="en-US" dirty="0"/>
              <a:t>“By dependency we mean a situation in which the economy of certain countries is conditioned by the development and expansion of another economy in which the former subjected” (Dos Santos (1970))</a:t>
            </a:r>
          </a:p>
          <a:p>
            <a:pPr lvl="1">
              <a:buFont typeface="Arial" charset="0"/>
              <a:buChar char="•"/>
            </a:pPr>
            <a:r>
              <a:rPr lang="en-US" dirty="0"/>
              <a:t>Trade was often a “zero-sum game” because of the unequal exchange between the low-income countries (the periphery) and the industrialized countries (the center). </a:t>
            </a:r>
          </a:p>
          <a:p>
            <a:pPr>
              <a:buFont typeface="Arial" charset="0"/>
              <a:buChar char="•"/>
            </a:pPr>
            <a:endParaRPr lang="en-US" dirty="0"/>
          </a:p>
        </p:txBody>
      </p:sp>
      <p:grpSp>
        <p:nvGrpSpPr>
          <p:cNvPr id="9" name="Group 8"/>
          <p:cNvGrpSpPr/>
          <p:nvPr/>
        </p:nvGrpSpPr>
        <p:grpSpPr>
          <a:xfrm>
            <a:off x="8132378" y="3100552"/>
            <a:ext cx="3825769" cy="2974845"/>
            <a:chOff x="8132378" y="3100552"/>
            <a:chExt cx="3825769" cy="2974845"/>
          </a:xfrm>
        </p:grpSpPr>
        <p:sp>
          <p:nvSpPr>
            <p:cNvPr id="4" name="Oval 3"/>
            <p:cNvSpPr/>
            <p:nvPr/>
          </p:nvSpPr>
          <p:spPr>
            <a:xfrm>
              <a:off x="9396249" y="3100552"/>
              <a:ext cx="1481958" cy="1450427"/>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Center</a:t>
              </a:r>
            </a:p>
          </p:txBody>
        </p:sp>
        <p:sp>
          <p:nvSpPr>
            <p:cNvPr id="5" name="Oval 4"/>
            <p:cNvSpPr/>
            <p:nvPr/>
          </p:nvSpPr>
          <p:spPr>
            <a:xfrm>
              <a:off x="8132378"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920655"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0628586"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1458905"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a:off x="8764313" y="4172607"/>
              <a:ext cx="483476" cy="1250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9396249" y="4482662"/>
              <a:ext cx="241738" cy="4014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0472246" y="4546775"/>
              <a:ext cx="271954" cy="337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0905141" y="4003916"/>
              <a:ext cx="553764" cy="168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8764313" y="3920359"/>
              <a:ext cx="483476" cy="1282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9200493" y="4421702"/>
              <a:ext cx="316625" cy="31425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10351377" y="4582510"/>
              <a:ext cx="256846" cy="3993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flipV="1">
              <a:off x="10913352" y="4139500"/>
              <a:ext cx="440449" cy="1891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216260" y="5706065"/>
              <a:ext cx="1600118" cy="369332"/>
            </a:xfrm>
            <a:prstGeom prst="rect">
              <a:avLst/>
            </a:prstGeom>
            <a:noFill/>
          </p:spPr>
          <p:txBody>
            <a:bodyPr wrap="none" rtlCol="0">
              <a:spAutoFit/>
            </a:bodyPr>
            <a:lstStyle/>
            <a:p>
              <a:r>
                <a:rPr lang="en-US"/>
                <a:t>The peripheries</a:t>
              </a:r>
            </a:p>
          </p:txBody>
        </p:sp>
      </p:grpSp>
    </p:spTree>
    <p:extLst>
      <p:ext uri="{BB962C8B-B14F-4D97-AF65-F5344CB8AC3E}">
        <p14:creationId xmlns:p14="http://schemas.microsoft.com/office/powerpoint/2010/main" val="836997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a:stCxn id="25" idx="0"/>
            <a:endCxn id="5" idx="4"/>
          </p:cNvCxnSpPr>
          <p:nvPr/>
        </p:nvCxnSpPr>
        <p:spPr>
          <a:xfrm flipH="1" flipV="1">
            <a:off x="8381999" y="4546775"/>
            <a:ext cx="1634320" cy="115929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Radical Political Economy and Dependency Perspectives on Agriculture</a:t>
            </a:r>
          </a:p>
        </p:txBody>
      </p:sp>
      <p:sp>
        <p:nvSpPr>
          <p:cNvPr id="3" name="Content Placeholder 2"/>
          <p:cNvSpPr>
            <a:spLocks noGrp="1"/>
          </p:cNvSpPr>
          <p:nvPr>
            <p:ph idx="1"/>
          </p:nvPr>
        </p:nvSpPr>
        <p:spPr>
          <a:xfrm>
            <a:off x="1024128" y="2286000"/>
            <a:ext cx="7342106" cy="4023360"/>
          </a:xfrm>
        </p:spPr>
        <p:txBody>
          <a:bodyPr>
            <a:normAutofit fontScale="85000" lnSpcReduction="20000"/>
          </a:bodyPr>
          <a:lstStyle/>
          <a:p>
            <a:pPr marL="0" indent="0">
              <a:buNone/>
            </a:pPr>
            <a:r>
              <a:rPr lang="en-US" dirty="0"/>
              <a:t> </a:t>
            </a:r>
            <a:r>
              <a:rPr lang="en-US" sz="2800" dirty="0"/>
              <a:t>Important contributions</a:t>
            </a:r>
          </a:p>
          <a:p>
            <a:pPr>
              <a:buFont typeface="Arial" charset="0"/>
              <a:buChar char="•"/>
            </a:pPr>
            <a:r>
              <a:rPr lang="en-US" dirty="0"/>
              <a:t> Each country’s economic development had to be understood in the context of that country’s historical experience.</a:t>
            </a:r>
          </a:p>
          <a:p>
            <a:pPr>
              <a:buFont typeface="Arial" charset="0"/>
              <a:buChar char="•"/>
            </a:pPr>
            <a:r>
              <a:rPr lang="en-US" dirty="0"/>
              <a:t> Stress the importance of linkages and exchange arrangements that tied villages to the global economy. </a:t>
            </a:r>
          </a:p>
          <a:p>
            <a:pPr>
              <a:buFont typeface="Arial" charset="0"/>
              <a:buChar char="•"/>
            </a:pPr>
            <a:r>
              <a:rPr lang="en-US" dirty="0"/>
              <a:t> Development involved restructuring institutional and political relationships. </a:t>
            </a:r>
          </a:p>
          <a:p>
            <a:pPr>
              <a:buFont typeface="Arial" charset="0"/>
              <a:buChar char="•"/>
            </a:pPr>
            <a:endParaRPr lang="en-US" dirty="0"/>
          </a:p>
          <a:p>
            <a:pPr marL="0" indent="0">
              <a:buNone/>
            </a:pPr>
            <a:r>
              <a:rPr lang="en-US" sz="2600" dirty="0"/>
              <a:t>“Economic policy without political economy is a useless and utopian </a:t>
            </a:r>
            <a:r>
              <a:rPr lang="en-US" sz="2600" dirty="0" err="1"/>
              <a:t>exercies</a:t>
            </a:r>
            <a:r>
              <a:rPr lang="en-US" sz="2600" dirty="0"/>
              <a:t>.” </a:t>
            </a:r>
          </a:p>
          <a:p>
            <a:pPr marL="0" indent="0" algn="r">
              <a:buNone/>
            </a:pPr>
            <a:r>
              <a:rPr lang="en-US" dirty="0"/>
              <a:t>De </a:t>
            </a:r>
            <a:r>
              <a:rPr lang="en-US" dirty="0" err="1"/>
              <a:t>Janvry</a:t>
            </a:r>
            <a:r>
              <a:rPr lang="en-US" dirty="0"/>
              <a:t> 1981</a:t>
            </a:r>
          </a:p>
        </p:txBody>
      </p:sp>
      <p:sp>
        <p:nvSpPr>
          <p:cNvPr id="4" name="Oval 3"/>
          <p:cNvSpPr/>
          <p:nvPr/>
        </p:nvSpPr>
        <p:spPr>
          <a:xfrm>
            <a:off x="9396249" y="3100552"/>
            <a:ext cx="1481958" cy="1450427"/>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 Center</a:t>
            </a:r>
          </a:p>
        </p:txBody>
      </p:sp>
      <p:sp>
        <p:nvSpPr>
          <p:cNvPr id="5" name="Oval 4"/>
          <p:cNvSpPr/>
          <p:nvPr/>
        </p:nvSpPr>
        <p:spPr>
          <a:xfrm>
            <a:off x="8132378"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8920655"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0628586" y="4884157"/>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1458905" y="4048585"/>
            <a:ext cx="499242" cy="49819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a:off x="8764313" y="4172607"/>
            <a:ext cx="483476" cy="1250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9396249" y="4482662"/>
            <a:ext cx="241738" cy="4014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0472246" y="4546775"/>
            <a:ext cx="271954" cy="337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0905141" y="4003916"/>
            <a:ext cx="553764" cy="168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8764313" y="3920359"/>
            <a:ext cx="483476" cy="1282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9200493" y="4421702"/>
            <a:ext cx="316625" cy="31425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10351377" y="4582510"/>
            <a:ext cx="256846" cy="3993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flipV="1">
            <a:off x="10913352" y="4139500"/>
            <a:ext cx="440449" cy="18918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216260" y="5706065"/>
            <a:ext cx="1600118" cy="369332"/>
          </a:xfrm>
          <a:prstGeom prst="rect">
            <a:avLst/>
          </a:prstGeom>
          <a:noFill/>
        </p:spPr>
        <p:txBody>
          <a:bodyPr wrap="none" rtlCol="0">
            <a:spAutoFit/>
          </a:bodyPr>
          <a:lstStyle/>
          <a:p>
            <a:r>
              <a:rPr lang="en-US"/>
              <a:t>The peripheries</a:t>
            </a:r>
          </a:p>
        </p:txBody>
      </p:sp>
      <p:cxnSp>
        <p:nvCxnSpPr>
          <p:cNvPr id="28" name="Straight Connector 27"/>
          <p:cNvCxnSpPr>
            <a:stCxn id="25" idx="0"/>
            <a:endCxn id="6" idx="4"/>
          </p:cNvCxnSpPr>
          <p:nvPr/>
        </p:nvCxnSpPr>
        <p:spPr>
          <a:xfrm flipH="1" flipV="1">
            <a:off x="9170276" y="5382347"/>
            <a:ext cx="846043" cy="32371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7" idx="4"/>
            <a:endCxn id="25" idx="0"/>
          </p:cNvCxnSpPr>
          <p:nvPr/>
        </p:nvCxnSpPr>
        <p:spPr>
          <a:xfrm flipH="1">
            <a:off x="10016319" y="5382347"/>
            <a:ext cx="861888" cy="32371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8" idx="4"/>
            <a:endCxn id="25" idx="0"/>
          </p:cNvCxnSpPr>
          <p:nvPr/>
        </p:nvCxnSpPr>
        <p:spPr>
          <a:xfrm flipH="1">
            <a:off x="10016319" y="4546775"/>
            <a:ext cx="1692207" cy="115929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7415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1462</Words>
  <Application>Microsoft Office PowerPoint</Application>
  <PresentationFormat>Widescreen</PresentationFormat>
  <Paragraphs>215</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Calibri Light</vt:lpstr>
      <vt:lpstr>Cordia New</vt:lpstr>
      <vt:lpstr>Mangal</vt:lpstr>
      <vt:lpstr>Tw Cen MT</vt:lpstr>
      <vt:lpstr>Office Theme</vt:lpstr>
      <vt:lpstr>EE390  Economics of Agricultural and Rural Development  Lecture 2: Global Agricultural and Rural Development Part 1  (The materials used in this lecture was prepared by Ajarn Chol Bunnag Faculty of Economics,  Thammasat University) </vt:lpstr>
      <vt:lpstr>Economics of being poor</vt:lpstr>
      <vt:lpstr>Overview: the periods of Agricultural Development ideas</vt:lpstr>
      <vt:lpstr>Overview of Academic themes in economics of agricultural development</vt:lpstr>
      <vt:lpstr>Overview the periods of Agricultural Development Thinking</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ideas in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Agricultural Development Experience in the 1950s and 1960s</vt:lpstr>
      <vt:lpstr>Radical Political Economy and Dependency Perspectives on Agriculture</vt:lpstr>
      <vt:lpstr>Radical Political Economy and Dependency Perspectives on Agriculture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Kiatanantha Lounkaew</dc:creator>
  <cp:lastModifiedBy>Kiatanantha Lounkaew</cp:lastModifiedBy>
  <cp:revision>23</cp:revision>
  <dcterms:created xsi:type="dcterms:W3CDTF">2018-01-08T07:28:28Z</dcterms:created>
  <dcterms:modified xsi:type="dcterms:W3CDTF">2018-01-15T14:13:06Z</dcterms:modified>
</cp:coreProperties>
</file>