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76" r:id="rId3"/>
    <p:sldMasterId id="2147483690" r:id="rId4"/>
    <p:sldMasterId id="2147483703" r:id="rId5"/>
    <p:sldMasterId id="2147483715" r:id="rId6"/>
  </p:sldMasterIdLst>
  <p:notesMasterIdLst>
    <p:notesMasterId r:id="rId60"/>
  </p:notesMasterIdLst>
  <p:sldIdLst>
    <p:sldId id="256" r:id="rId7"/>
    <p:sldId id="379" r:id="rId8"/>
    <p:sldId id="276" r:id="rId9"/>
    <p:sldId id="312" r:id="rId10"/>
    <p:sldId id="329" r:id="rId11"/>
    <p:sldId id="283" r:id="rId12"/>
    <p:sldId id="359" r:id="rId13"/>
    <p:sldId id="339" r:id="rId14"/>
    <p:sldId id="382" r:id="rId15"/>
    <p:sldId id="340" r:id="rId16"/>
    <p:sldId id="366" r:id="rId17"/>
    <p:sldId id="344" r:id="rId18"/>
    <p:sldId id="318" r:id="rId19"/>
    <p:sldId id="319" r:id="rId20"/>
    <p:sldId id="320" r:id="rId21"/>
    <p:sldId id="383" r:id="rId22"/>
    <p:sldId id="384" r:id="rId23"/>
    <p:sldId id="385" r:id="rId24"/>
    <p:sldId id="348" r:id="rId25"/>
    <p:sldId id="393" r:id="rId26"/>
    <p:sldId id="355" r:id="rId27"/>
    <p:sldId id="331" r:id="rId28"/>
    <p:sldId id="364" r:id="rId29"/>
    <p:sldId id="365" r:id="rId30"/>
    <p:sldId id="368" r:id="rId31"/>
    <p:sldId id="387" r:id="rId32"/>
    <p:sldId id="373" r:id="rId33"/>
    <p:sldId id="353" r:id="rId34"/>
    <p:sldId id="354" r:id="rId35"/>
    <p:sldId id="356" r:id="rId36"/>
    <p:sldId id="358" r:id="rId37"/>
    <p:sldId id="389" r:id="rId38"/>
    <p:sldId id="407" r:id="rId39"/>
    <p:sldId id="408" r:id="rId40"/>
    <p:sldId id="409" r:id="rId41"/>
    <p:sldId id="433" r:id="rId42"/>
    <p:sldId id="434" r:id="rId43"/>
    <p:sldId id="410" r:id="rId44"/>
    <p:sldId id="411" r:id="rId45"/>
    <p:sldId id="375" r:id="rId46"/>
    <p:sldId id="376" r:id="rId47"/>
    <p:sldId id="377" r:id="rId48"/>
    <p:sldId id="378" r:id="rId49"/>
    <p:sldId id="390" r:id="rId50"/>
    <p:sldId id="391" r:id="rId51"/>
    <p:sldId id="392" r:id="rId52"/>
    <p:sldId id="332" r:id="rId53"/>
    <p:sldId id="371" r:id="rId54"/>
    <p:sldId id="333" r:id="rId55"/>
    <p:sldId id="374" r:id="rId56"/>
    <p:sldId id="367" r:id="rId57"/>
    <p:sldId id="372" r:id="rId58"/>
    <p:sldId id="394" r:id="rId59"/>
  </p:sldIdLst>
  <p:sldSz cx="9144000" cy="6858000" type="screen4x3"/>
  <p:notesSz cx="6735763" cy="98663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8889" autoAdjust="0"/>
  </p:normalViewPr>
  <p:slideViewPr>
    <p:cSldViewPr snapToGrid="0" showGuides="1">
      <p:cViewPr>
        <p:scale>
          <a:sx n="60" d="100"/>
          <a:sy n="60" d="100"/>
        </p:scale>
        <p:origin x="-157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198B4-A7B0-41B1-8463-3172A4349675}" type="datetimeFigureOut">
              <a:rPr lang="th-TH" smtClean="0"/>
              <a:pPr/>
              <a:t>29/06/58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C65A8-4C1A-4180-B6A0-1F0938FCFC0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89675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does</a:t>
            </a:r>
            <a:r>
              <a:rPr lang="en-US" baseline="0" dirty="0" smtClean="0"/>
              <a:t> </a:t>
            </a:r>
            <a:r>
              <a:rPr lang="en-US" dirty="0" smtClean="0"/>
              <a:t>ASEAN stand for?</a:t>
            </a:r>
          </a:p>
          <a:p>
            <a:r>
              <a:rPr lang="en-US" dirty="0" smtClean="0"/>
              <a:t>And, what is AEC?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800" dirty="0" smtClean="0"/>
              <a:t>1961 </a:t>
            </a:r>
            <a:r>
              <a:rPr lang="en-US" sz="1800" dirty="0" smtClean="0"/>
              <a:t>Association of Southeast Asians</a:t>
            </a:r>
            <a:r>
              <a:rPr lang="th-TH" sz="1800" dirty="0" smtClean="0"/>
              <a:t> </a:t>
            </a:r>
            <a:r>
              <a:rPr lang="en-US" sz="1800" dirty="0" smtClean="0"/>
              <a:t>Nations</a:t>
            </a:r>
            <a:r>
              <a:rPr lang="th-TH" sz="1800" dirty="0" smtClean="0"/>
              <a:t>-</a:t>
            </a:r>
            <a:r>
              <a:rPr lang="th-TH" sz="1800" b="1" dirty="0" smtClean="0">
                <a:solidFill>
                  <a:srgbClr val="FF0000"/>
                </a:solidFill>
              </a:rPr>
              <a:t> </a:t>
            </a:r>
            <a:r>
              <a:rPr lang="th-TH" sz="1800" dirty="0" smtClean="0"/>
              <a:t>(</a:t>
            </a:r>
            <a:r>
              <a:rPr lang="en-US" sz="1800" dirty="0" smtClean="0"/>
              <a:t>Thailand Philippines Malaysia-</a:t>
            </a:r>
            <a:r>
              <a:rPr lang="th-TH" sz="1800" dirty="0" smtClean="0"/>
              <a:t> </a:t>
            </a:r>
            <a:r>
              <a:rPr lang="en-US" sz="2000" dirty="0" smtClean="0"/>
              <a:t>Ending </a:t>
            </a:r>
            <a:r>
              <a:rPr lang="th-TH" sz="2000" dirty="0" smtClean="0"/>
              <a:t>1963 </a:t>
            </a:r>
            <a:r>
              <a:rPr lang="en-US" sz="1600" dirty="0" smtClean="0"/>
              <a:t>(conflicts between Malaysia and Indonesia and Thailand and Cambodia). Normalization of the relations between Malaysia and Indonesia in 1966 led</a:t>
            </a:r>
            <a:r>
              <a:rPr lang="en-US" sz="1600" baseline="0" dirty="0" smtClean="0"/>
              <a:t> to the formation of ASEN in 1967. a bulwark against Communism.</a:t>
            </a:r>
            <a:r>
              <a:rPr lang="en-US" sz="2000" dirty="0" smtClean="0"/>
              <a:t> </a:t>
            </a:r>
            <a:endParaRPr lang="en-US" dirty="0" smtClean="0"/>
          </a:p>
          <a:p>
            <a:r>
              <a:rPr lang="en-US" dirty="0" smtClean="0"/>
              <a:t>America</a:t>
            </a:r>
            <a:r>
              <a:rPr lang="en-US" baseline="0" dirty="0" smtClean="0"/>
              <a:t> withdrew from Vietnam in 1975, End of Cold War in 1991, AFTA 1992,  ARF 1994. 2003 formed ASEAN Community.</a:t>
            </a:r>
          </a:p>
          <a:p>
            <a:r>
              <a:rPr lang="en-US" baseline="0" dirty="0" smtClean="0"/>
              <a:t>Bangkok Declaration 1967 – Formulation of ASEAN 5.</a:t>
            </a:r>
            <a:endParaRPr lang="th-TH" dirty="0" smtClean="0"/>
          </a:p>
          <a:p>
            <a:r>
              <a:rPr lang="th-TH" dirty="0" smtClean="0"/>
              <a:t>ก่อนจะมาถึง</a:t>
            </a:r>
            <a:r>
              <a:rPr lang="en-US" baseline="0" dirty="0" smtClean="0"/>
              <a:t> AEC </a:t>
            </a:r>
            <a:r>
              <a:rPr lang="th-TH" baseline="0" dirty="0" smtClean="0"/>
              <a:t>ก็มี </a:t>
            </a:r>
            <a:r>
              <a:rPr lang="en-US" baseline="0" dirty="0" smtClean="0"/>
              <a:t>ASEAN Regional Forum: ARF (1994) </a:t>
            </a:r>
            <a:r>
              <a:rPr lang="th-TH" baseline="0" dirty="0" smtClean="0"/>
              <a:t>และ </a:t>
            </a:r>
            <a:r>
              <a:rPr lang="en-US" baseline="0" dirty="0" smtClean="0"/>
              <a:t>ASEAN Charter (2007)</a:t>
            </a:r>
          </a:p>
          <a:p>
            <a:r>
              <a:rPr lang="th-TH" baseline="0" dirty="0" smtClean="0"/>
              <a:t>ในปี 2002 (2545) โก๊ะ จก ตง ริเริ่มให้ตั้ง </a:t>
            </a:r>
            <a:r>
              <a:rPr lang="en-US" baseline="0" dirty="0" smtClean="0"/>
              <a:t>AEC (Singh) </a:t>
            </a:r>
            <a:r>
              <a:rPr lang="th-TH" baseline="0" dirty="0" smtClean="0"/>
              <a:t>ซึ่งมีความต่อเนื่องกับการประชุมผู้นำอาเซียนในพนมเป็ญ ในพฤศจิกายน 2545</a:t>
            </a:r>
          </a:p>
          <a:p>
            <a:r>
              <a:rPr lang="th-TH" baseline="0" dirty="0" smtClean="0"/>
              <a:t>แนวคิดดังกล่าวสืบเนื่องมาถึงการประชุมสุดยอดในบาหลีในปีต่อมา 2546 ซึ่ง</a:t>
            </a:r>
            <a:r>
              <a:rPr lang="en-US" baseline="0" dirty="0" smtClean="0"/>
              <a:t>Bali Concord II </a:t>
            </a:r>
            <a:r>
              <a:rPr lang="th-TH" baseline="0" dirty="0" smtClean="0"/>
              <a:t>กำหนดเป้าหมายเป็นปี 2563 </a:t>
            </a:r>
            <a:r>
              <a:rPr lang="en-US" baseline="0" dirty="0" smtClean="0"/>
              <a:t>(Singh)</a:t>
            </a:r>
            <a:endParaRPr lang="th-TH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C0E73-E1F4-4752-8F4A-F62DCEDFD86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(AEC Scorecard 2012, 1)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Which pillar is directly concerned with free flow of services and skilled </a:t>
            </a:r>
            <a:r>
              <a:rPr lang="en-US" dirty="0" err="1" smtClean="0"/>
              <a:t>labour</a:t>
            </a:r>
            <a:r>
              <a:rPr lang="en-US" dirty="0" smtClean="0"/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formal establishment of the ASEAN Economic Community (AEC) at the end of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2015 will ceremonially mark a milestone in the process of economic integration in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Southeast Asia. The ambition of the AEC is that it will “transform ASEAN into a region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with free movement of goods, services, investment, skilled </a:t>
            </a:r>
            <a:r>
              <a:rPr lang="en-US" dirty="0" err="1" smtClean="0"/>
              <a:t>labour</a:t>
            </a:r>
            <a:r>
              <a:rPr lang="en-US" dirty="0" smtClean="0"/>
              <a:t>, and freer flow of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capital.” The ASEAN Economic Community Blueprint, launched in 2008 outlines the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vision for the AEC and the steps towards its realization (ASEAN 2008).2 ASEAN is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committed to the achievement of “Free Flow of Skilled </a:t>
            </a:r>
            <a:r>
              <a:rPr lang="en-US" dirty="0" err="1" smtClean="0"/>
              <a:t>Labour</a:t>
            </a:r>
            <a:r>
              <a:rPr lang="en-US" dirty="0" smtClean="0"/>
              <a:t>” under Pillar A (“Single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Market and Production Base”). Despite the ambition, actions required to be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undertaken of member states in pursuit of this are relatively limited when compared to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extensive actions and commitments given in relation, for example, to trade in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goods and services, or trade facilitation. (</a:t>
            </a:r>
            <a:r>
              <a:rPr lang="en-US" dirty="0" err="1" smtClean="0"/>
              <a:t>Huelser</a:t>
            </a:r>
            <a:r>
              <a:rPr lang="en-US" dirty="0" smtClean="0"/>
              <a:t> &amp; Heal 2014, 5)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Fukunaga</a:t>
            </a:r>
            <a:r>
              <a:rPr lang="en-US" dirty="0" smtClean="0"/>
              <a:t> &amp; </a:t>
            </a:r>
            <a:r>
              <a:rPr lang="en-US" dirty="0" err="1" smtClean="0"/>
              <a:t>Ishido</a:t>
            </a:r>
            <a:r>
              <a:rPr lang="en-US" dirty="0" smtClean="0"/>
              <a:t>, 2015); (</a:t>
            </a:r>
            <a:r>
              <a:rPr lang="en-US" dirty="0" err="1" smtClean="0"/>
              <a:t>nccr</a:t>
            </a:r>
            <a:r>
              <a:rPr lang="en-US" dirty="0" smtClean="0"/>
              <a:t>, 2015, 9) – Mobility of lower-skilled </a:t>
            </a:r>
            <a:r>
              <a:rPr lang="en-US" dirty="0" err="1" smtClean="0"/>
              <a:t>labour</a:t>
            </a:r>
            <a:r>
              <a:rPr lang="en-US" dirty="0" smtClean="0"/>
              <a:t>; </a:t>
            </a:r>
          </a:p>
          <a:p>
            <a:r>
              <a:rPr lang="en-US" dirty="0" smtClean="0"/>
              <a:t>ACIA</a:t>
            </a:r>
            <a:r>
              <a:rPr lang="en-US" baseline="0" dirty="0" smtClean="0"/>
              <a:t> = ASEAN Comprehensive Investment Agreement grants entry, temporary stay, and work authorization to investors, executives, managers, and board members of corporations in the process of “committing a substantial amount of capital or other resources.(</a:t>
            </a:r>
            <a:r>
              <a:rPr lang="en-US" dirty="0" err="1" smtClean="0"/>
              <a:t>Sugiyarto</a:t>
            </a:r>
            <a:r>
              <a:rPr lang="en-US" dirty="0" smtClean="0"/>
              <a:t> &amp; </a:t>
            </a:r>
            <a:r>
              <a:rPr lang="en-US" dirty="0" err="1" smtClean="0"/>
              <a:t>Agunias</a:t>
            </a:r>
            <a:r>
              <a:rPr lang="en-US" dirty="0" smtClean="0"/>
              <a:t> 2014, 4)</a:t>
            </a:r>
            <a:endParaRPr lang="en-US" baseline="0" dirty="0" smtClean="0"/>
          </a:p>
          <a:p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Irregular migration is defined by the International Organization for Migration as “Movement that takes place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outside the regulatory norms of the sending, transit and receiving countries.” This policy brief follows that usage.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Usage of the term </a:t>
            </a:r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illegal migration is usually restricted to cases of smuggling of migrants and trafficking in persons.(</a:t>
            </a:r>
            <a:r>
              <a:rPr lang="en-US" sz="18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Huelser</a:t>
            </a:r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&amp; Heal 2014, 2)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8</a:t>
            </a:fld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Ref: (</a:t>
            </a:r>
            <a:r>
              <a:rPr lang="en-US" dirty="0" err="1" smtClean="0"/>
              <a:t>nccr</a:t>
            </a:r>
            <a:r>
              <a:rPr lang="en-US" dirty="0" smtClean="0"/>
              <a:t>, 2015); (</a:t>
            </a:r>
            <a:r>
              <a:rPr lang="en-US" dirty="0" err="1" smtClean="0"/>
              <a:t>Orbeta</a:t>
            </a:r>
            <a:r>
              <a:rPr lang="en-US" dirty="0" smtClean="0"/>
              <a:t>, 2013)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10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BEAAE8-B621-4472-84F2-CF582191BCD1}" type="slidenum">
              <a:rPr lang="en-US" smtClean="0"/>
              <a:pPr>
                <a:defRPr/>
              </a:pPr>
              <a:t>12</a:t>
            </a:fld>
            <a:endParaRPr lang="th-TH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/>
              <a:t>Ref.: (Manning &amp; </a:t>
            </a:r>
            <a:r>
              <a:rPr lang="en-US" dirty="0" err="1" smtClean="0"/>
              <a:t>Bhatnagar</a:t>
            </a:r>
            <a:r>
              <a:rPr lang="en-US" smtClean="0"/>
              <a:t> 2004,</a:t>
            </a:r>
            <a:r>
              <a:rPr lang="en-US" baseline="0" smtClean="0"/>
              <a:t> page 4-5</a:t>
            </a:r>
            <a:r>
              <a:rPr lang="en-US" smtClean="0"/>
              <a:t>)</a:t>
            </a:r>
            <a:endParaRPr lang="en-US" dirty="0" smtClean="0"/>
          </a:p>
          <a:p>
            <a:pPr eaLnBrk="1" hangingPunct="1"/>
            <a:r>
              <a:rPr lang="th-TH" dirty="0" smtClean="0"/>
              <a:t>เช่น 1) </a:t>
            </a:r>
            <a:r>
              <a:rPr lang="en-US" dirty="0" smtClean="0"/>
              <a:t>Accounting/auditing,</a:t>
            </a:r>
            <a:r>
              <a:rPr lang="en-US" baseline="0" dirty="0" smtClean="0"/>
              <a:t> designing; </a:t>
            </a:r>
            <a:r>
              <a:rPr lang="th-TH" dirty="0" smtClean="0"/>
              <a:t>2) ไปทำจมูก ดึงเหนียงที่เกาหลี 3) เข้ามาตั้งบริษัทที่ปรึกษาในไทย 4) สถาปนิกเข้าไปทำงานให้บริษัทต่างประเทศในประเทศ ก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It is Pillar 1 that is concerned with free flow of services and skilled </a:t>
            </a:r>
            <a:r>
              <a:rPr lang="en-US" dirty="0" err="1" smtClean="0"/>
              <a:t>labour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There 5 elements that</a:t>
            </a:r>
            <a:r>
              <a:rPr lang="en-US" baseline="0" dirty="0" smtClean="0"/>
              <a:t> are concerned with movement of skilled </a:t>
            </a:r>
            <a:r>
              <a:rPr lang="en-US" baseline="0" dirty="0" err="1" smtClean="0"/>
              <a:t>labour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Fukunaga</a:t>
            </a:r>
            <a:r>
              <a:rPr lang="en-US" dirty="0" smtClean="0"/>
              <a:t> &amp; </a:t>
            </a:r>
            <a:r>
              <a:rPr lang="en-US" dirty="0" err="1" smtClean="0"/>
              <a:t>Ishido</a:t>
            </a:r>
            <a:r>
              <a:rPr lang="en-US" dirty="0" smtClean="0"/>
              <a:t>, 2015); (</a:t>
            </a:r>
            <a:r>
              <a:rPr lang="en-US" dirty="0" err="1" smtClean="0"/>
              <a:t>nccr</a:t>
            </a:r>
            <a:r>
              <a:rPr lang="en-US" dirty="0" smtClean="0"/>
              <a:t>, 2015, 9) – Mobility of lower-skilled </a:t>
            </a:r>
            <a:r>
              <a:rPr lang="en-US" dirty="0" err="1" smtClean="0"/>
              <a:t>labour</a:t>
            </a:r>
            <a:r>
              <a:rPr lang="en-US" dirty="0" smtClean="0"/>
              <a:t>; </a:t>
            </a:r>
          </a:p>
          <a:p>
            <a:r>
              <a:rPr lang="en-US" dirty="0" smtClean="0"/>
              <a:t>ACIA</a:t>
            </a:r>
            <a:r>
              <a:rPr lang="en-US" baseline="0" dirty="0" smtClean="0"/>
              <a:t> = ASEAN Comprehensive Investment Agreement grants entry, temporary stay, and work authorization to investors, executives, managers, and board members of corporations in the process of “committing a substantial amount of capital or other resources.(</a:t>
            </a:r>
            <a:r>
              <a:rPr lang="en-US" dirty="0" err="1" smtClean="0"/>
              <a:t>Sugiyarto</a:t>
            </a:r>
            <a:r>
              <a:rPr lang="en-US" dirty="0" smtClean="0"/>
              <a:t> &amp; </a:t>
            </a:r>
            <a:r>
              <a:rPr lang="en-US" dirty="0" err="1" smtClean="0"/>
              <a:t>Agunias</a:t>
            </a:r>
            <a:r>
              <a:rPr lang="en-US" dirty="0" smtClean="0"/>
              <a:t> 2014, 4)</a:t>
            </a:r>
            <a:endParaRPr lang="en-US" baseline="0" dirty="0" smtClean="0"/>
          </a:p>
          <a:p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Irregular migration is defined by the International Organization for Migration as “Movement that takes place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outside the regulatory norms of the sending, transit and receiving countries.” This policy brief follows that usage.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Usage of the term </a:t>
            </a:r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illegal migration is usually restricted to cases of smuggling of migrants and trafficking in persons.(</a:t>
            </a:r>
            <a:r>
              <a:rPr lang="en-US" sz="1800" i="1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Huelser</a:t>
            </a:r>
            <a:r>
              <a:rPr lang="en-US" sz="18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&amp; Heal 2014, 2)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(AEC Scorecard</a:t>
            </a:r>
            <a:r>
              <a:rPr lang="en-US" baseline="0" dirty="0" smtClean="0"/>
              <a:t> 2014)</a:t>
            </a:r>
          </a:p>
          <a:p>
            <a:r>
              <a:rPr lang="en-US" baseline="0" dirty="0" smtClean="0"/>
              <a:t>First of all, ASEAN sets up agreements among AMS to pursue the 5 core elements, two of which are applied to the free flow of skilled </a:t>
            </a:r>
            <a:r>
              <a:rPr lang="en-US" baseline="0" dirty="0" err="1" smtClean="0"/>
              <a:t>labour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We will skip other elements but elements2 and 5.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/>
              <a:t>จัดทำข้อตกลงการยอมรับคุณสมบัติวิชาชีพที่กำลังเจรจาอยู่ให้แล้วเสร็จ ซึ่งรวมบริการ</a:t>
            </a:r>
          </a:p>
          <a:p>
            <a:r>
              <a:rPr lang="th-TH" dirty="0" smtClean="0"/>
              <a:t>สถาปัตยกรรม บริการด้านบัญชี คุณสมบัติผู้สำรวจ บุคลากรด้านการแพทย์ ภายในปี 2008 (2551) และ</a:t>
            </a:r>
          </a:p>
          <a:p>
            <a:r>
              <a:rPr lang="th-TH" dirty="0" smtClean="0"/>
              <a:t>บุคลากรด้านทันตกรรมภายในปี 2009 (2552)</a:t>
            </a:r>
          </a:p>
          <a:p>
            <a:r>
              <a:rPr lang="th-TH" dirty="0" smtClean="0"/>
              <a:t>(จากสุวรรณา </a:t>
            </a:r>
            <a:r>
              <a:rPr lang="en-US" dirty="0" smtClean="0"/>
              <a:t>PPT</a:t>
            </a:r>
            <a:r>
              <a:rPr lang="th-TH" dirty="0" smtClean="0"/>
              <a:t> 9อุตสาหกรรม เสนอที่ กพร ปช)</a:t>
            </a:r>
          </a:p>
          <a:p>
            <a:endParaRPr lang="th-TH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Huelser</a:t>
            </a:r>
            <a:r>
              <a:rPr lang="en-US" dirty="0" smtClean="0"/>
              <a:t> &amp; Heal, 2014, 6)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surveying. Negotiation of MRAs can be complicated by wide variations in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educational standards and practices. There are further problems related to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determining the equivalence of on-the-job training and formal training in some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professions e.g. chefs or IT workers. Further, implementation of these MRAs does not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equate to market access; permission to work is still subject to domestic rules and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regulations which, as seen above, are highly restrictive in many ASEAN members.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ASEAN ‘scorecard’ for 2011 judged that ASEAN has ‘fully implemented’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required measures on the free flow of </a:t>
            </a:r>
            <a:r>
              <a:rPr lang="en-US" sz="18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labour</a:t>
            </a:r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no assessment or report has been</a:t>
            </a:r>
          </a:p>
          <a:p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undertaken on the implementation of MRAs or their effectiveness (</a:t>
            </a:r>
            <a:r>
              <a:rPr lang="en-US" sz="18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Chia</a:t>
            </a:r>
            <a:r>
              <a:rPr lang="en-US" sz="18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2013).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25</a:t>
            </a:fld>
            <a:endParaRPr lang="th-T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31</a:t>
            </a:fld>
            <a:endParaRPr lang="th-T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34</a:t>
            </a:fld>
            <a:endParaRPr lang="th-TH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Source: Ministry of Tourism and Sports,  2/7 May 2014 Reports of the Meeting of TPCB 1/2557</a:t>
            </a:r>
          </a:p>
          <a:p>
            <a:r>
              <a:rPr lang="en-US" dirty="0" smtClean="0"/>
              <a:t>MC= MRA Certification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>
                <a:solidFill>
                  <a:prstClr val="black"/>
                </a:solidFill>
              </a:rPr>
              <a:pPr/>
              <a:t>36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Form tt-3 to apply for work permit on behalf of the prospective employee. In theory, WP authority will follow</a:t>
            </a:r>
            <a:r>
              <a:rPr lang="en-US" baseline="0" dirty="0" smtClean="0"/>
              <a:t> MRA-TP and TP- certification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>
                <a:solidFill>
                  <a:prstClr val="black"/>
                </a:solidFill>
              </a:rPr>
              <a:pPr/>
              <a:t>37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Tansinsin</a:t>
            </a:r>
            <a:r>
              <a:rPr lang="en-US" dirty="0" smtClean="0"/>
              <a:t> 2014)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40</a:t>
            </a:fld>
            <a:endParaRPr lang="th-TH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MC= Monitoring Committee;  PRC = Professional Regulatory Committee?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45</a:t>
            </a:fld>
            <a:endParaRPr lang="th-TH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46</a:t>
            </a:fld>
            <a:endParaRPr lang="th-T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Fukunaga</a:t>
            </a:r>
            <a:r>
              <a:rPr lang="en-US" baseline="0" dirty="0" smtClean="0"/>
              <a:t> &amp; </a:t>
            </a:r>
            <a:r>
              <a:rPr lang="en-US" baseline="0" dirty="0" err="1" smtClean="0"/>
              <a:t>Ishido</a:t>
            </a:r>
            <a:r>
              <a:rPr lang="en-US" baseline="0" dirty="0" smtClean="0"/>
              <a:t>, 2015, 2)</a:t>
            </a:r>
          </a:p>
          <a:p>
            <a:endParaRPr lang="en-US" baseline="0" dirty="0" smtClean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47</a:t>
            </a:fld>
            <a:endParaRPr lang="th-TH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Sineenat</a:t>
            </a:r>
            <a:r>
              <a:rPr lang="en-US" dirty="0" smtClean="0"/>
              <a:t>: 2014)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49</a:t>
            </a:fld>
            <a:endParaRPr lang="th-TH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51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95086" y="2522764"/>
            <a:ext cx="4858656" cy="1771650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7636" y="5127171"/>
            <a:ext cx="6858000" cy="88990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8F24-586C-4DC0-A569-BF553F1D0C5B}" type="datetime1">
              <a:rPr lang="th-TH" smtClean="0"/>
              <a:pPr/>
              <a:t>29/06/58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62719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2017" y="81493"/>
            <a:ext cx="6487583" cy="896408"/>
          </a:xfrm>
        </p:spPr>
        <p:txBody>
          <a:bodyPr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1600"/>
            <a:ext cx="7886700" cy="48053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2D093-6E49-4269-ABDF-A38EF505F828}" type="datetime1">
              <a:rPr lang="th-TH" smtClean="0"/>
              <a:pPr/>
              <a:t>29/06/58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0826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4588" y="-195261"/>
            <a:ext cx="7886700" cy="1122361"/>
          </a:xfrm>
        </p:spPr>
        <p:txBody>
          <a:bodyPr anchor="b">
            <a:normAutofit/>
          </a:bodyPr>
          <a:lstStyle>
            <a:lvl1pPr algn="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1346200"/>
            <a:ext cx="7886700" cy="47434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963E-3026-4D4C-8DC6-FDB4BBA7BE41}" type="datetime1">
              <a:rPr lang="th-TH" smtClean="0"/>
              <a:pPr/>
              <a:t>29/06/58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11356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981200"/>
            <a:ext cx="4044462" cy="38862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2338" y="1981200"/>
            <a:ext cx="4044462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E0E09-76F7-4DB9-ABC8-E8247E9D5A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981200"/>
            <a:ext cx="4044462" cy="38862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2338" y="1981200"/>
            <a:ext cx="4044462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E0E09-76F7-4DB9-ABC8-E8247E9D5A9C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3917" y="1465792"/>
            <a:ext cx="6487583" cy="41095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26E7D-1B20-4116-B863-92C411DC6A96}" type="datetime1">
              <a:rPr lang="th-TH" smtClean="0"/>
              <a:pPr/>
              <a:t>29/06/58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686DA-F90B-4DB4-A0E1-976CDB2064A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96336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9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/>
              <a:pPr/>
              <a:t>29/06/58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>
                <a:solidFill>
                  <a:prstClr val="black"/>
                </a:solidFill>
              </a:rPr>
              <a:pPr/>
              <a:t>29/06/58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9697" y="5316357"/>
            <a:ext cx="8384303" cy="889908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Srawooth Paitoonpong, Ph.D.</a:t>
            </a:r>
          </a:p>
          <a:p>
            <a:r>
              <a:rPr lang="en-US" sz="2000" i="1" dirty="0" smtClean="0">
                <a:solidFill>
                  <a:schemeClr val="bg1"/>
                </a:solidFill>
              </a:rPr>
              <a:t>Senior Research Fellow, Thailand Development Research Institute </a:t>
            </a:r>
            <a:endParaRPr lang="th-TH" sz="2000" i="1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1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41412" y="668742"/>
            <a:ext cx="7757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2 July 2015, Economics Department, </a:t>
            </a:r>
            <a:r>
              <a:rPr lang="en-US" sz="2000" b="1" dirty="0" err="1" smtClean="0"/>
              <a:t>Thammasart</a:t>
            </a:r>
            <a:endParaRPr lang="th-TH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0" y="2002214"/>
            <a:ext cx="9144000" cy="20652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An Integrated </a:t>
            </a:r>
            <a:r>
              <a:rPr lang="en-US" sz="3600" dirty="0" err="1" smtClean="0">
                <a:solidFill>
                  <a:schemeClr val="bg1"/>
                </a:solidFill>
              </a:rPr>
              <a:t>Labour</a:t>
            </a:r>
            <a:r>
              <a:rPr lang="en-US" sz="3600" dirty="0" smtClean="0">
                <a:solidFill>
                  <a:schemeClr val="bg1"/>
                </a:solidFill>
              </a:rPr>
              <a:t> Market  in ASEAN and CLMV Migrant Workers in Thailand</a:t>
            </a:r>
            <a:endParaRPr lang="th-TH" sz="3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247" y="4351283"/>
            <a:ext cx="6905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(Part 1 A: Free flow of </a:t>
            </a:r>
            <a:r>
              <a:rPr lang="en-US" dirty="0" err="1" smtClean="0">
                <a:solidFill>
                  <a:srgbClr val="FF0000"/>
                </a:solidFill>
              </a:rPr>
              <a:t>labour</a:t>
            </a:r>
            <a:r>
              <a:rPr lang="en-US" dirty="0" smtClean="0">
                <a:solidFill>
                  <a:srgbClr val="FF0000"/>
                </a:solidFill>
              </a:rPr>
              <a:t> in ASEAN)</a:t>
            </a:r>
            <a:endParaRPr lang="th-T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836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5" name="Rounded Rectangle 4"/>
          <p:cNvSpPr/>
          <p:nvPr/>
        </p:nvSpPr>
        <p:spPr>
          <a:xfrm>
            <a:off x="441433" y="583324"/>
            <a:ext cx="8292663" cy="151349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An integrated </a:t>
            </a:r>
            <a:r>
              <a:rPr lang="en-US" dirty="0" err="1" smtClean="0">
                <a:solidFill>
                  <a:schemeClr val="tx1"/>
                </a:solidFill>
              </a:rPr>
              <a:t>labour</a:t>
            </a:r>
            <a:r>
              <a:rPr lang="en-US" dirty="0" smtClean="0">
                <a:solidFill>
                  <a:schemeClr val="tx1"/>
                </a:solidFill>
              </a:rPr>
              <a:t> market in ASEAN is….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…the </a:t>
            </a:r>
            <a:r>
              <a:rPr lang="en-US" dirty="0" err="1" smtClean="0">
                <a:solidFill>
                  <a:schemeClr val="tx1"/>
                </a:solidFill>
              </a:rPr>
              <a:t>labour</a:t>
            </a:r>
            <a:r>
              <a:rPr lang="en-US" dirty="0" smtClean="0">
                <a:solidFill>
                  <a:schemeClr val="tx1"/>
                </a:solidFill>
              </a:rPr>
              <a:t> market where workers can move freely from one country to another in ASEAN.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3475" y="3163613"/>
            <a:ext cx="8297918" cy="270115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Why?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To achieve the goal of AEC, the single market and production base, there is a need for free flow of skilled </a:t>
            </a:r>
            <a:r>
              <a:rPr lang="en-US" dirty="0" err="1" smtClean="0">
                <a:solidFill>
                  <a:schemeClr val="tx1"/>
                </a:solidFill>
              </a:rPr>
              <a:t>labour</a:t>
            </a:r>
            <a:r>
              <a:rPr lang="en-US" dirty="0" smtClean="0">
                <a:solidFill>
                  <a:schemeClr val="tx1"/>
                </a:solidFill>
              </a:rPr>
              <a:t> to facilitate the free flows of goods, services, investment and capital.</a:t>
            </a:r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171208" y="2690944"/>
            <a:ext cx="4858656" cy="177165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ASEAN, AEC</a:t>
            </a:r>
            <a:br>
              <a:rPr lang="en-US" dirty="0" smtClean="0"/>
            </a:br>
            <a:r>
              <a:rPr lang="en-US" dirty="0" smtClean="0"/>
              <a:t>and Free Flow of skilled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150601" y="1359212"/>
            <a:ext cx="6858000" cy="889908"/>
          </a:xfrm>
        </p:spPr>
        <p:txBody>
          <a:bodyPr/>
          <a:lstStyle/>
          <a:p>
            <a:pPr algn="ctr"/>
            <a:endParaRPr lang="th-TH" sz="36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285185" y="167736"/>
            <a:ext cx="882869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ASA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255595" y="103634"/>
            <a:ext cx="7710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/>
              <a:t>1961 </a:t>
            </a:r>
            <a:r>
              <a:rPr lang="en-US" sz="1800" dirty="0" smtClean="0"/>
              <a:t>Association of Southeast Asians</a:t>
            </a:r>
            <a:r>
              <a:rPr lang="th-TH" sz="1800" dirty="0" smtClean="0"/>
              <a:t>-</a:t>
            </a:r>
            <a:r>
              <a:rPr lang="th-TH" sz="1800" b="1" dirty="0" smtClean="0">
                <a:solidFill>
                  <a:srgbClr val="FF0000"/>
                </a:solidFill>
              </a:rPr>
              <a:t> </a:t>
            </a:r>
            <a:r>
              <a:rPr lang="th-TH" sz="1800" dirty="0" smtClean="0"/>
              <a:t>(</a:t>
            </a:r>
            <a:r>
              <a:rPr lang="en-US" sz="1800" dirty="0" smtClean="0"/>
              <a:t>Thailand Philippines Malaysia) Ending </a:t>
            </a:r>
            <a:r>
              <a:rPr lang="th-TH" sz="1800" dirty="0" smtClean="0"/>
              <a:t>1963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32204" y="1089080"/>
            <a:ext cx="114300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ASEAN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117454" y="1102270"/>
            <a:ext cx="6821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1967: Indonesia, Malaysia, Philippines, Thailand, </a:t>
            </a:r>
            <a:r>
              <a:rPr lang="th-TH" sz="1800" dirty="0" smtClean="0"/>
              <a:t> </a:t>
            </a:r>
            <a:r>
              <a:rPr lang="en-US" sz="1800" dirty="0" smtClean="0"/>
              <a:t>Singapore, Brunei(1984)</a:t>
            </a:r>
            <a:endParaRPr lang="en-US" sz="1800" dirty="0"/>
          </a:p>
        </p:txBody>
      </p:sp>
      <p:cxnSp>
        <p:nvCxnSpPr>
          <p:cNvPr id="13" name="Straight Arrow Connector 12"/>
          <p:cNvCxnSpPr>
            <a:stCxn id="5" idx="4"/>
          </p:cNvCxnSpPr>
          <p:nvPr/>
        </p:nvCxnSpPr>
        <p:spPr>
          <a:xfrm rot="16200000" flipH="1">
            <a:off x="591367" y="945931"/>
            <a:ext cx="428628" cy="1581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130609" y="2168492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Vietnam </a:t>
            </a:r>
            <a:r>
              <a:rPr lang="th-TH" sz="1800" dirty="0" smtClean="0"/>
              <a:t>(1995) </a:t>
            </a:r>
            <a:r>
              <a:rPr lang="en-US" sz="1800" dirty="0" smtClean="0"/>
              <a:t>Laos, Myanmar </a:t>
            </a:r>
            <a:r>
              <a:rPr lang="th-TH" sz="1800" dirty="0" smtClean="0"/>
              <a:t>(1997) </a:t>
            </a:r>
            <a:r>
              <a:rPr lang="en-US" sz="1800" dirty="0" smtClean="0"/>
              <a:t>Cambodia </a:t>
            </a:r>
            <a:r>
              <a:rPr lang="th-TH" sz="1800" dirty="0" smtClean="0"/>
              <a:t>(1999) </a:t>
            </a:r>
            <a:endParaRPr lang="en-US" sz="1800" dirty="0"/>
          </a:p>
        </p:txBody>
      </p:sp>
      <p:sp>
        <p:nvSpPr>
          <p:cNvPr id="23" name="TextBox 22"/>
          <p:cNvSpPr txBox="1"/>
          <p:nvPr/>
        </p:nvSpPr>
        <p:spPr>
          <a:xfrm>
            <a:off x="6137264" y="3824912"/>
            <a:ext cx="29479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/>
              <a:t>2005 </a:t>
            </a:r>
            <a:r>
              <a:rPr lang="en-US" sz="1600" dirty="0" smtClean="0"/>
              <a:t>at KL change to 2015</a:t>
            </a:r>
          </a:p>
          <a:p>
            <a:endParaRPr lang="th-TH" sz="1600" dirty="0" smtClean="0"/>
          </a:p>
          <a:p>
            <a:r>
              <a:rPr lang="th-TH" sz="1600" dirty="0" smtClean="0"/>
              <a:t>2006 </a:t>
            </a:r>
            <a:r>
              <a:rPr lang="en-US" sz="1600" dirty="0" smtClean="0">
                <a:solidFill>
                  <a:srgbClr val="FF0000"/>
                </a:solidFill>
              </a:rPr>
              <a:t>: </a:t>
            </a:r>
            <a:r>
              <a:rPr lang="en-US" sz="1600" b="1" dirty="0" smtClean="0">
                <a:solidFill>
                  <a:srgbClr val="FF0000"/>
                </a:solidFill>
              </a:rPr>
              <a:t>AEC Blueprint</a:t>
            </a:r>
          </a:p>
          <a:p>
            <a:r>
              <a:rPr lang="en-US" sz="1600" dirty="0" smtClean="0"/>
              <a:t>2007: Cebu Declaration to confirm AEC; </a:t>
            </a:r>
          </a:p>
          <a:p>
            <a:r>
              <a:rPr lang="en-US" sz="1600" dirty="0" smtClean="0"/>
              <a:t>ASEAN Charter</a:t>
            </a:r>
          </a:p>
          <a:p>
            <a:endParaRPr lang="th-TH" sz="1600" dirty="0" smtClean="0"/>
          </a:p>
          <a:p>
            <a:r>
              <a:rPr lang="th-TH" sz="1600" dirty="0" smtClean="0"/>
              <a:t>2012 </a:t>
            </a:r>
            <a:r>
              <a:rPr lang="en-US" sz="1600" dirty="0" smtClean="0"/>
              <a:t>(Nov): @ Phnom Penh changed to </a:t>
            </a:r>
            <a:r>
              <a:rPr lang="en-US" sz="1600" b="1" dirty="0" smtClean="0">
                <a:solidFill>
                  <a:srgbClr val="FF0000"/>
                </a:solidFill>
              </a:rPr>
              <a:t>31 December 2015</a:t>
            </a:r>
            <a:endParaRPr lang="th-TH" sz="1600" b="1" dirty="0" smtClean="0">
              <a:solidFill>
                <a:srgbClr val="FF0000"/>
              </a:solidFill>
            </a:endParaRPr>
          </a:p>
        </p:txBody>
      </p:sp>
      <p:sp>
        <p:nvSpPr>
          <p:cNvPr id="31" name="สี่เหลี่ยมผืนผ้า 10"/>
          <p:cNvSpPr/>
          <p:nvPr/>
        </p:nvSpPr>
        <p:spPr>
          <a:xfrm>
            <a:off x="367674" y="5110334"/>
            <a:ext cx="1285884" cy="52322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glow rad="101600">
                    <a:schemeClr val="accent5">
                      <a:lumMod val="40000"/>
                      <a:lumOff val="6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ASC</a:t>
            </a:r>
            <a:endParaRPr lang="th-TH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glow rad="101600">
                  <a:schemeClr val="accent5">
                    <a:lumMod val="40000"/>
                    <a:lumOff val="60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5" name="สี่เหลี่ยมผืนผ้า 13"/>
          <p:cNvSpPr/>
          <p:nvPr/>
        </p:nvSpPr>
        <p:spPr>
          <a:xfrm>
            <a:off x="2485671" y="5103457"/>
            <a:ext cx="1285884" cy="52322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5">
                      <a:lumMod val="40000"/>
                      <a:lumOff val="6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AEC</a:t>
            </a:r>
            <a:endParaRPr lang="th-TH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accent5">
                    <a:lumMod val="40000"/>
                    <a:lumOff val="60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7" name="สี่เหลี่ยมผืนผ้า 12"/>
          <p:cNvSpPr/>
          <p:nvPr/>
        </p:nvSpPr>
        <p:spPr>
          <a:xfrm>
            <a:off x="4655716" y="5126545"/>
            <a:ext cx="1285884" cy="52322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glow rad="101600">
                    <a:schemeClr val="accent5">
                      <a:lumMod val="40000"/>
                      <a:lumOff val="6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ASCC</a:t>
            </a:r>
            <a:endParaRPr lang="th-TH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glow rad="101600">
                  <a:schemeClr val="accent5">
                    <a:lumMod val="40000"/>
                    <a:lumOff val="60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325418" y="2916621"/>
            <a:ext cx="5770180" cy="504497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 Pillars of ASEAN -2015</a:t>
            </a:r>
            <a:endParaRPr lang="th-TH" dirty="0"/>
          </a:p>
        </p:txBody>
      </p:sp>
      <p:sp>
        <p:nvSpPr>
          <p:cNvPr id="42" name="สี่เหลี่ยมผืนผ้า 5"/>
          <p:cNvSpPr/>
          <p:nvPr/>
        </p:nvSpPr>
        <p:spPr>
          <a:xfrm>
            <a:off x="620312" y="3474123"/>
            <a:ext cx="785819" cy="157163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3" name="สี่เหลี่ยมผืนผ้า 5"/>
          <p:cNvSpPr/>
          <p:nvPr/>
        </p:nvSpPr>
        <p:spPr>
          <a:xfrm>
            <a:off x="2767407" y="3468868"/>
            <a:ext cx="785819" cy="157163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4" name="สี่เหลี่ยมผืนผ้า 5"/>
          <p:cNvSpPr/>
          <p:nvPr/>
        </p:nvSpPr>
        <p:spPr>
          <a:xfrm>
            <a:off x="4889320" y="3495143"/>
            <a:ext cx="785819" cy="157163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5" name="Rectangle 44"/>
          <p:cNvSpPr/>
          <p:nvPr/>
        </p:nvSpPr>
        <p:spPr>
          <a:xfrm>
            <a:off x="1103586" y="5885004"/>
            <a:ext cx="5754413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chemeClr val="accent6">
                  <a:lumMod val="50000"/>
                </a:schemeClr>
              </a:buClr>
              <a:buSzPct val="80000"/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ASC</a:t>
            </a:r>
            <a:r>
              <a:rPr lang="en-US" sz="1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SEAN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ecurity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ommunity</a:t>
            </a:r>
            <a:r>
              <a:rPr lang="th-TH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 </a:t>
            </a:r>
            <a:endParaRPr lang="th-TH" sz="18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>
              <a:lnSpc>
                <a:spcPct val="90000"/>
              </a:lnSpc>
              <a:buClr>
                <a:srgbClr val="2A2C74"/>
              </a:buClr>
              <a:buSzPct val="80000"/>
              <a:defRPr/>
            </a:pP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AEC</a:t>
            </a:r>
            <a:r>
              <a:rPr lang="th-TH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SEAN 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conomic 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</a:t>
            </a:r>
            <a:r>
              <a:rPr lang="en-US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ommunity</a:t>
            </a:r>
            <a:r>
              <a:rPr lang="th-TH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r>
              <a:rPr lang="th-TH" sz="18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 - </a:t>
            </a:r>
            <a:r>
              <a:rPr lang="en-U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(2015)</a:t>
            </a:r>
            <a:r>
              <a:rPr lang="th-TH" sz="1800" b="1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endParaRPr lang="th-TH" sz="1800" b="1" dirty="0" smtClean="0">
              <a:solidFill>
                <a:srgbClr val="1A46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lnSpc>
                <a:spcPct val="90000"/>
              </a:lnSpc>
              <a:buClr>
                <a:srgbClr val="2A2C74"/>
              </a:buClr>
              <a:buSzPct val="80000"/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ASCC</a:t>
            </a:r>
            <a:r>
              <a:rPr lang="th-TH" sz="18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SEAN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ocio-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ulture 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</a:t>
            </a:r>
            <a:r>
              <a:rPr lang="en-US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ommunity</a:t>
            </a:r>
            <a:r>
              <a:rPr lang="th-TH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</a:t>
            </a:r>
            <a:endParaRPr lang="en-US" sz="1800" b="1" dirty="0" smtClean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2207173" y="1734208"/>
            <a:ext cx="5912069" cy="33107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End of Cold War 1991; AFTA 1992; ASEAN Regional Forum (ARF) 1994 </a:t>
            </a:r>
            <a:endParaRPr lang="th-TH" sz="1400" dirty="0">
              <a:solidFill>
                <a:schemeClr val="tx1"/>
              </a:solidFill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1040546" y="2695905"/>
            <a:ext cx="4162078" cy="15765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>
            <a:off x="638503" y="2151993"/>
            <a:ext cx="1056290" cy="1588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Left Arrow 29"/>
          <p:cNvSpPr/>
          <p:nvPr/>
        </p:nvSpPr>
        <p:spPr>
          <a:xfrm>
            <a:off x="6369265" y="2680138"/>
            <a:ext cx="2538251" cy="1040524"/>
          </a:xfrm>
          <a:prstGeom prst="lef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2003 Bali Declaration on ASEAN Community 2020</a:t>
            </a:r>
            <a:endParaRPr lang="th-TH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3063" y="1135117"/>
            <a:ext cx="8907517" cy="5407573"/>
          </a:xfrm>
        </p:spPr>
        <p:txBody>
          <a:bodyPr>
            <a:normAutofit/>
          </a:bodyPr>
          <a:lstStyle/>
          <a:p>
            <a:r>
              <a:rPr lang="en-US" dirty="0" smtClean="0"/>
              <a:t>AEC Blueprint, signed by ASEAN Leaders at the 13th ASEAN Summit on November 20, 2007, lays the foundation for </a:t>
            </a:r>
            <a:r>
              <a:rPr lang="en-US" dirty="0" err="1" smtClean="0"/>
              <a:t>realising</a:t>
            </a:r>
            <a:r>
              <a:rPr lang="en-US" dirty="0" smtClean="0"/>
              <a:t> the goal of ASEAN as an </a:t>
            </a:r>
            <a:r>
              <a:rPr lang="en-US" dirty="0" smtClean="0">
                <a:solidFill>
                  <a:srgbClr val="FF0000"/>
                </a:solidFill>
              </a:rPr>
              <a:t>integrated economic region </a:t>
            </a:r>
            <a:r>
              <a:rPr lang="en-US" dirty="0" smtClean="0"/>
              <a:t>by 2015.</a:t>
            </a:r>
          </a:p>
          <a:p>
            <a:r>
              <a:rPr lang="en-US" dirty="0" smtClean="0"/>
              <a:t>The AEC is </a:t>
            </a:r>
            <a:r>
              <a:rPr lang="en-US" dirty="0" err="1" smtClean="0"/>
              <a:t>characterised</a:t>
            </a:r>
            <a:r>
              <a:rPr lang="en-US" dirty="0" smtClean="0"/>
              <a:t> by four pillars: </a:t>
            </a:r>
          </a:p>
          <a:p>
            <a:pPr lvl="1"/>
            <a:r>
              <a:rPr lang="en-US" sz="2800" dirty="0" smtClean="0">
                <a:solidFill>
                  <a:srgbClr val="FF0000"/>
                </a:solidFill>
              </a:rPr>
              <a:t>single market and production base</a:t>
            </a:r>
            <a:r>
              <a:rPr lang="en-US" sz="2800" dirty="0" smtClean="0"/>
              <a:t>, *</a:t>
            </a:r>
          </a:p>
          <a:p>
            <a:pPr lvl="1"/>
            <a:r>
              <a:rPr lang="en-US" sz="2800" dirty="0" smtClean="0"/>
              <a:t>highly competitive economic region, </a:t>
            </a:r>
          </a:p>
          <a:p>
            <a:pPr lvl="1"/>
            <a:r>
              <a:rPr lang="en-US" sz="2800" dirty="0" smtClean="0"/>
              <a:t>a region of equitable economic development, and </a:t>
            </a:r>
          </a:p>
          <a:p>
            <a:pPr lvl="1"/>
            <a:r>
              <a:rPr lang="en-US" sz="2800" dirty="0" smtClean="0"/>
              <a:t>a region that is fully integrated with the global economy</a:t>
            </a:r>
            <a:r>
              <a:rPr lang="en-US" dirty="0" smtClean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6616"/>
            <a:ext cx="9144000" cy="1143000"/>
          </a:xfrm>
        </p:spPr>
        <p:txBody>
          <a:bodyPr/>
          <a:lstStyle/>
          <a:p>
            <a:r>
              <a:rPr lang="en-US" dirty="0" smtClean="0"/>
              <a:t>AEC Blueprint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409575" y="142875"/>
            <a:ext cx="8286750" cy="1000125"/>
          </a:xfrm>
          <a:ln w="12700">
            <a:solidFill>
              <a:schemeClr val="bg1">
                <a:lumMod val="65000"/>
              </a:schemeClr>
            </a:solidFill>
          </a:ln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5400" dirty="0" smtClean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AEC is a matter of free trade agreement</a:t>
            </a:r>
            <a:endParaRPr lang="th-TH" sz="5400" b="1" dirty="0" smtClean="0">
              <a:solidFill>
                <a:srgbClr val="1A46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49263" y="1744663"/>
            <a:ext cx="8205787" cy="4857750"/>
          </a:xfrm>
          <a:solidFill>
            <a:schemeClr val="bg2">
              <a:lumMod val="90000"/>
            </a:schemeClr>
          </a:solidFill>
          <a:ln w="3175"/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th-TH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4941888" y="2613025"/>
            <a:ext cx="3344862" cy="3240088"/>
          </a:xfrm>
          <a:prstGeom prst="ellipse">
            <a:avLst/>
          </a:prstGeom>
          <a:solidFill>
            <a:schemeClr val="bg2">
              <a:lumMod val="75000"/>
            </a:schemeClr>
          </a:solidFill>
          <a:ln w="114300" cap="rnd" cmpd="thickThin">
            <a:solidFill>
              <a:schemeClr val="bg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en-US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en-US" b="1" u="sng" dirty="0">
                <a:solidFill>
                  <a:srgbClr val="1A46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AEC 2015</a:t>
            </a:r>
          </a:p>
          <a:p>
            <a:pPr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Free Flow of: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Goods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Services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Investment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Capital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Skilled Labor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n-US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>
              <a:defRPr/>
            </a:pPr>
            <a:endParaRPr lang="th-TH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928688" y="2298700"/>
            <a:ext cx="3465512" cy="857250"/>
          </a:xfrm>
          <a:prstGeom prst="ellipse">
            <a:avLst/>
          </a:prstGeom>
          <a:solidFill>
            <a:srgbClr val="1A469E"/>
          </a:solidFill>
          <a:ln w="38100">
            <a:solidFill>
              <a:schemeClr val="bg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Single Market and Production Base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8" name="วงรี 7"/>
          <p:cNvSpPr/>
          <p:nvPr/>
        </p:nvSpPr>
        <p:spPr>
          <a:xfrm>
            <a:off x="857250" y="3298825"/>
            <a:ext cx="3486150" cy="857250"/>
          </a:xfrm>
          <a:prstGeom prst="ellipse">
            <a:avLst/>
          </a:prstGeom>
          <a:solidFill>
            <a:srgbClr val="1A469E"/>
          </a:solidFill>
          <a:ln w="38100">
            <a:solidFill>
              <a:schemeClr val="bg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Competitive Economic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Dev.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9" name="วงรี 8"/>
          <p:cNvSpPr/>
          <p:nvPr/>
        </p:nvSpPr>
        <p:spPr>
          <a:xfrm>
            <a:off x="928688" y="4298950"/>
            <a:ext cx="3375025" cy="854075"/>
          </a:xfrm>
          <a:prstGeom prst="ellipse">
            <a:avLst/>
          </a:prstGeom>
          <a:solidFill>
            <a:srgbClr val="1A469E"/>
          </a:solidFill>
          <a:ln w="38100">
            <a:solidFill>
              <a:schemeClr val="bg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Equitable Economic Region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928688" y="5299075"/>
            <a:ext cx="3403600" cy="854075"/>
          </a:xfrm>
          <a:prstGeom prst="ellipse">
            <a:avLst/>
          </a:prstGeom>
          <a:solidFill>
            <a:srgbClr val="1A469E"/>
          </a:solidFill>
          <a:ln w="38100">
            <a:solidFill>
              <a:schemeClr val="bg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Integration into Global Economy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1" name="ลูกศรขวา 10"/>
          <p:cNvSpPr/>
          <p:nvPr/>
        </p:nvSpPr>
        <p:spPr>
          <a:xfrm rot="1981573">
            <a:off x="4425481" y="2758595"/>
            <a:ext cx="857649" cy="558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A469E"/>
          </a:solidFill>
          <a:ln w="12700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>
              <a:solidFill>
                <a:srgbClr val="1A469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785" y="1146412"/>
            <a:ext cx="8243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4 Pillars of AEC</a:t>
            </a:r>
            <a:endParaRPr lang="th-TH" b="1" dirty="0"/>
          </a:p>
        </p:txBody>
      </p:sp>
      <p:sp>
        <p:nvSpPr>
          <p:cNvPr id="12" name="Oval 11"/>
          <p:cNvSpPr/>
          <p:nvPr/>
        </p:nvSpPr>
        <p:spPr>
          <a:xfrm>
            <a:off x="5423339" y="4146330"/>
            <a:ext cx="1450427" cy="3153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5407572" y="5029199"/>
            <a:ext cx="2286000" cy="44143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achieve </a:t>
            </a:r>
            <a:br>
              <a:rPr lang="en-US" dirty="0" smtClean="0"/>
            </a:br>
            <a:r>
              <a:rPr lang="en-US" dirty="0" smtClean="0"/>
              <a:t>free flow of </a:t>
            </a:r>
            <a:r>
              <a:rPr lang="en-US" dirty="0" err="1" smtClean="0"/>
              <a:t>labour</a:t>
            </a:r>
            <a:r>
              <a:rPr lang="en-US" dirty="0" smtClean="0"/>
              <a:t>?</a:t>
            </a:r>
            <a:endParaRPr lang="th-TH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2382"/>
            <a:ext cx="9144000" cy="923549"/>
          </a:xfrm>
        </p:spPr>
        <p:txBody>
          <a:bodyPr>
            <a:noAutofit/>
          </a:bodyPr>
          <a:lstStyle/>
          <a:p>
            <a:r>
              <a:rPr lang="en-US" sz="3200" dirty="0" smtClean="0"/>
              <a:t>Cross-border movement of </a:t>
            </a:r>
            <a:r>
              <a:rPr lang="en-US" sz="3200" dirty="0" err="1" smtClean="0"/>
              <a:t>labour</a:t>
            </a:r>
            <a:r>
              <a:rPr lang="en-US" sz="3200" dirty="0" smtClean="0"/>
              <a:t> in ASEAN</a:t>
            </a:r>
            <a:endParaRPr lang="th-TH" sz="3200" dirty="0"/>
          </a:p>
        </p:txBody>
      </p:sp>
      <p:sp>
        <p:nvSpPr>
          <p:cNvPr id="6" name="Rectangle 5"/>
          <p:cNvSpPr/>
          <p:nvPr/>
        </p:nvSpPr>
        <p:spPr>
          <a:xfrm>
            <a:off x="283779" y="1513490"/>
            <a:ext cx="1434662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WTO/GATS</a:t>
            </a:r>
          </a:p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1995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74276" y="1508230"/>
            <a:ext cx="1891862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AFAS (1995)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84124" y="1492481"/>
            <a:ext cx="1702676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CLMV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7007" y="94593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Skilled </a:t>
            </a:r>
            <a:r>
              <a:rPr lang="en-US" sz="2400" dirty="0" err="1" smtClean="0"/>
              <a:t>labour</a:t>
            </a:r>
            <a:endParaRPr lang="th-TH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258919" y="909145"/>
            <a:ext cx="2680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Low-skilled </a:t>
            </a:r>
            <a:r>
              <a:rPr lang="en-US" sz="2400" dirty="0" err="1" smtClean="0"/>
              <a:t>labour</a:t>
            </a:r>
            <a:endParaRPr lang="th-TH" sz="2400" dirty="0"/>
          </a:p>
        </p:txBody>
      </p:sp>
      <p:sp>
        <p:nvSpPr>
          <p:cNvPr id="11" name="Rectangle 10"/>
          <p:cNvSpPr/>
          <p:nvPr/>
        </p:nvSpPr>
        <p:spPr>
          <a:xfrm>
            <a:off x="2144092" y="4051768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AMNP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2012</a:t>
            </a:r>
            <a:endParaRPr lang="th-TH" sz="12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52324" y="3242472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MRAs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7351" y="2879865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4 Modes of supply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7350" y="3778497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Mode 4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4162078" y="2396359"/>
            <a:ext cx="252248" cy="851338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Down Arrow 15"/>
          <p:cNvSpPr/>
          <p:nvPr/>
        </p:nvSpPr>
        <p:spPr>
          <a:xfrm>
            <a:off x="3358055" y="2380593"/>
            <a:ext cx="189186" cy="1623848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ectangle 16"/>
          <p:cNvSpPr/>
          <p:nvPr/>
        </p:nvSpPr>
        <p:spPr>
          <a:xfrm>
            <a:off x="7315201" y="2743200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Irregular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25710" y="3179380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Registration</a:t>
            </a:r>
            <a:endParaRPr lang="th-TH" sz="14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20456" y="3647092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NV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315200" y="4099038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MOU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22" name="Left-Right Arrow 21"/>
          <p:cNvSpPr/>
          <p:nvPr/>
        </p:nvSpPr>
        <p:spPr>
          <a:xfrm>
            <a:off x="1671145" y="3815255"/>
            <a:ext cx="1702676" cy="204952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0" y="4840006"/>
            <a:ext cx="9144000" cy="224676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For skilled workers, there are 3 ways for cross-border movement of </a:t>
            </a:r>
            <a:r>
              <a:rPr lang="en-US" dirty="0" err="1" smtClean="0"/>
              <a:t>labour</a:t>
            </a:r>
            <a:r>
              <a:rPr lang="en-US" dirty="0" smtClean="0"/>
              <a:t> legally: GATS Mode 4, AFAS (AMNP and MRAs), and ACIA</a:t>
            </a:r>
          </a:p>
          <a:p>
            <a:r>
              <a:rPr lang="en-US" dirty="0" smtClean="0"/>
              <a:t>The low-skilled workers are not the concern of AEC. </a:t>
            </a:r>
          </a:p>
          <a:p>
            <a:endParaRPr lang="th-TH" dirty="0"/>
          </a:p>
        </p:txBody>
      </p:sp>
      <p:sp>
        <p:nvSpPr>
          <p:cNvPr id="24" name="TextBox 23"/>
          <p:cNvSpPr txBox="1"/>
          <p:nvPr/>
        </p:nvSpPr>
        <p:spPr>
          <a:xfrm>
            <a:off x="4272437" y="2774734"/>
            <a:ext cx="1166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(Article V)</a:t>
            </a:r>
            <a:endParaRPr lang="th-TH" sz="1400" dirty="0"/>
          </a:p>
        </p:txBody>
      </p:sp>
      <p:sp>
        <p:nvSpPr>
          <p:cNvPr id="25" name="Rectangle 24"/>
          <p:cNvSpPr/>
          <p:nvPr/>
        </p:nvSpPr>
        <p:spPr>
          <a:xfrm>
            <a:off x="5076497" y="1513490"/>
            <a:ext cx="1192912" cy="846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ACIA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2012</a:t>
            </a:r>
            <a:endParaRPr lang="th-TH" sz="12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39561" y="2364825"/>
            <a:ext cx="11508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(Investors)</a:t>
            </a:r>
            <a:endParaRPr lang="th-TH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WTO/GATS Mode 4</a:t>
            </a:r>
            <a:endParaRPr lang="th-TH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1886" y="1072055"/>
            <a:ext cx="8891752" cy="5029199"/>
          </a:xfrm>
        </p:spPr>
        <p:txBody>
          <a:bodyPr>
            <a:normAutofit/>
          </a:bodyPr>
          <a:lstStyle/>
          <a:p>
            <a:r>
              <a:rPr lang="en-US" dirty="0" smtClean="0"/>
              <a:t>The General Agreement on </a:t>
            </a:r>
            <a:r>
              <a:rPr lang="en-US" b="1" dirty="0" smtClean="0">
                <a:solidFill>
                  <a:srgbClr val="FF0000"/>
                </a:solidFill>
              </a:rPr>
              <a:t>Trade in Services </a:t>
            </a:r>
            <a:r>
              <a:rPr lang="en-US" dirty="0" smtClean="0"/>
              <a:t>(GATS), entered into force in 1995. </a:t>
            </a:r>
          </a:p>
          <a:p>
            <a:r>
              <a:rPr lang="en-US" dirty="0" smtClean="0"/>
              <a:t>Under GATS,  services can be traded internationally in four different ways — known as the </a:t>
            </a:r>
            <a:r>
              <a:rPr lang="en-US" dirty="0" smtClean="0">
                <a:solidFill>
                  <a:srgbClr val="FF0000"/>
                </a:solidFill>
              </a:rPr>
              <a:t>four modes</a:t>
            </a:r>
            <a:r>
              <a:rPr lang="en-US" dirty="0" smtClean="0"/>
              <a:t>.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Mode 1: Cross-border supply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Mode 2: consumption abroad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Mode 3: Commercial presence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Mode 4: Movement of natural persons</a:t>
            </a:r>
            <a:r>
              <a:rPr lang="en-US" dirty="0" smtClean="0"/>
              <a:t>. (An extension of Mode 3. It is considered as facilitating business visits &amp; movement of high-level personnel within multinational corporations (</a:t>
            </a:r>
            <a:r>
              <a:rPr lang="en-US" dirty="0" err="1" smtClean="0"/>
              <a:t>Orbeta</a:t>
            </a:r>
            <a:r>
              <a:rPr lang="en-US" dirty="0" smtClean="0"/>
              <a:t> 2013, 13)).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4952" y="22382"/>
            <a:ext cx="8939048" cy="1143000"/>
          </a:xfrm>
        </p:spPr>
        <p:txBody>
          <a:bodyPr/>
          <a:lstStyle/>
          <a:p>
            <a:r>
              <a:rPr lang="en-US" dirty="0" smtClean="0"/>
              <a:t>WTO/GATS Mode 4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99545" y="425669"/>
            <a:ext cx="8387255" cy="608548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Mode 4 refers to the presence of persons of one WTO member in the territory of another </a:t>
            </a:r>
            <a:r>
              <a:rPr lang="en-US" sz="3200" dirty="0" smtClean="0">
                <a:solidFill>
                  <a:srgbClr val="FF0000"/>
                </a:solidFill>
              </a:rPr>
              <a:t>for the purpose of providing a service. </a:t>
            </a:r>
          </a:p>
          <a:p>
            <a:r>
              <a:rPr lang="en-US" sz="3200" dirty="0" smtClean="0"/>
              <a:t>It does not concern persons </a:t>
            </a:r>
            <a:r>
              <a:rPr lang="en-US" sz="3200" dirty="0" smtClean="0">
                <a:solidFill>
                  <a:srgbClr val="FF0000"/>
                </a:solidFill>
              </a:rPr>
              <a:t>seeking job </a:t>
            </a:r>
            <a:r>
              <a:rPr lang="en-US" sz="3200" dirty="0" smtClean="0"/>
              <a:t>in the host member, nor does it affect measures regarding </a:t>
            </a:r>
            <a:r>
              <a:rPr lang="en-US" sz="3200" dirty="0" smtClean="0">
                <a:solidFill>
                  <a:srgbClr val="FF0000"/>
                </a:solidFill>
              </a:rPr>
              <a:t>citizenship</a:t>
            </a:r>
            <a:r>
              <a:rPr lang="en-US" sz="3200" dirty="0" smtClean="0"/>
              <a:t>, </a:t>
            </a:r>
            <a:r>
              <a:rPr lang="en-US" sz="3200" dirty="0" smtClean="0">
                <a:solidFill>
                  <a:srgbClr val="FF0000"/>
                </a:solidFill>
              </a:rPr>
              <a:t>residence</a:t>
            </a:r>
            <a:r>
              <a:rPr lang="en-US" sz="3200" dirty="0" smtClean="0"/>
              <a:t> or employment on a permanent basis. </a:t>
            </a:r>
          </a:p>
          <a:p>
            <a:r>
              <a:rPr lang="en-US" sz="3200" dirty="0" smtClean="0"/>
              <a:t>Winters et al (2003) proposed extension to medium and less skilled workers (</a:t>
            </a:r>
            <a:r>
              <a:rPr lang="en-US" sz="3200" dirty="0" err="1" smtClean="0"/>
              <a:t>Orbeta</a:t>
            </a:r>
            <a:r>
              <a:rPr lang="en-US" sz="3200" dirty="0" smtClean="0"/>
              <a:t> 2013, 13)</a:t>
            </a:r>
            <a:endParaRPr lang="th-TH" sz="3200" dirty="0" smtClean="0"/>
          </a:p>
          <a:p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2"/>
          <p:cNvSpPr txBox="1">
            <a:spLocks noChangeArrowheads="1"/>
          </p:cNvSpPr>
          <p:nvPr/>
        </p:nvSpPr>
        <p:spPr bwMode="auto">
          <a:xfrm>
            <a:off x="1952625" y="242888"/>
            <a:ext cx="205740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/>
              <a:t>Country A</a:t>
            </a:r>
          </a:p>
        </p:txBody>
      </p:sp>
      <p:sp>
        <p:nvSpPr>
          <p:cNvPr id="1030" name="Rectangle 3"/>
          <p:cNvSpPr>
            <a:spLocks noChangeArrowheads="1"/>
          </p:cNvSpPr>
          <p:nvPr/>
        </p:nvSpPr>
        <p:spPr bwMode="auto">
          <a:xfrm>
            <a:off x="4953000" y="762000"/>
            <a:ext cx="3886200" cy="1447800"/>
          </a:xfrm>
          <a:prstGeom prst="rect">
            <a:avLst/>
          </a:prstGeom>
          <a:solidFill>
            <a:srgbClr val="CCFFCC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4984531" y="2209800"/>
            <a:ext cx="3886200" cy="1447800"/>
          </a:xfrm>
          <a:prstGeom prst="rect">
            <a:avLst/>
          </a:prstGeom>
          <a:solidFill>
            <a:srgbClr val="CCFFCC">
              <a:alpha val="50195"/>
            </a:srgb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2" name="Rectangle 5"/>
          <p:cNvSpPr>
            <a:spLocks noChangeArrowheads="1"/>
          </p:cNvSpPr>
          <p:nvPr/>
        </p:nvSpPr>
        <p:spPr bwMode="auto">
          <a:xfrm>
            <a:off x="4953000" y="3657600"/>
            <a:ext cx="3886200" cy="1447800"/>
          </a:xfrm>
          <a:prstGeom prst="rect">
            <a:avLst/>
          </a:prstGeom>
          <a:solidFill>
            <a:srgbClr val="CCFFCC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3" name="Rectangle 6"/>
          <p:cNvSpPr>
            <a:spLocks noChangeArrowheads="1"/>
          </p:cNvSpPr>
          <p:nvPr/>
        </p:nvSpPr>
        <p:spPr bwMode="auto">
          <a:xfrm>
            <a:off x="4953000" y="5105400"/>
            <a:ext cx="3886200" cy="1447800"/>
          </a:xfrm>
          <a:prstGeom prst="rect">
            <a:avLst/>
          </a:prstGeom>
          <a:solidFill>
            <a:srgbClr val="CCFFCC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4" name="Rectangle 7"/>
          <p:cNvSpPr>
            <a:spLocks noChangeArrowheads="1"/>
          </p:cNvSpPr>
          <p:nvPr/>
        </p:nvSpPr>
        <p:spPr bwMode="auto">
          <a:xfrm>
            <a:off x="1066800" y="762000"/>
            <a:ext cx="3886200" cy="1447800"/>
          </a:xfrm>
          <a:prstGeom prst="rect">
            <a:avLst/>
          </a:prstGeom>
          <a:solidFill>
            <a:srgbClr val="FFFF99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5" name="Rectangle 8"/>
          <p:cNvSpPr>
            <a:spLocks noChangeArrowheads="1"/>
          </p:cNvSpPr>
          <p:nvPr/>
        </p:nvSpPr>
        <p:spPr bwMode="auto">
          <a:xfrm>
            <a:off x="1066800" y="2209800"/>
            <a:ext cx="3886200" cy="1447800"/>
          </a:xfrm>
          <a:prstGeom prst="rect">
            <a:avLst/>
          </a:prstGeom>
          <a:solidFill>
            <a:srgbClr val="FFFF99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6" name="Rectangle 9"/>
          <p:cNvSpPr>
            <a:spLocks noChangeArrowheads="1"/>
          </p:cNvSpPr>
          <p:nvPr/>
        </p:nvSpPr>
        <p:spPr bwMode="auto">
          <a:xfrm>
            <a:off x="1066800" y="3657600"/>
            <a:ext cx="3886200" cy="1447800"/>
          </a:xfrm>
          <a:prstGeom prst="rect">
            <a:avLst/>
          </a:prstGeom>
          <a:solidFill>
            <a:srgbClr val="FFFF99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7" name="Rectangle 10"/>
          <p:cNvSpPr>
            <a:spLocks noChangeArrowheads="1"/>
          </p:cNvSpPr>
          <p:nvPr/>
        </p:nvSpPr>
        <p:spPr bwMode="auto">
          <a:xfrm>
            <a:off x="1066800" y="5105400"/>
            <a:ext cx="3886200" cy="1447800"/>
          </a:xfrm>
          <a:prstGeom prst="rect">
            <a:avLst/>
          </a:prstGeom>
          <a:solidFill>
            <a:srgbClr val="FFFF99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38" name="Oval 11"/>
          <p:cNvSpPr>
            <a:spLocks noChangeArrowheads="1"/>
          </p:cNvSpPr>
          <p:nvPr/>
        </p:nvSpPr>
        <p:spPr bwMode="auto">
          <a:xfrm>
            <a:off x="1266825" y="1095375"/>
            <a:ext cx="1473200" cy="88582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Supplier</a:t>
            </a:r>
            <a:endParaRPr lang="en-US" sz="2000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9" name="AutoShape 12"/>
          <p:cNvSpPr>
            <a:spLocks noChangeArrowheads="1"/>
          </p:cNvSpPr>
          <p:nvPr/>
        </p:nvSpPr>
        <p:spPr bwMode="auto">
          <a:xfrm>
            <a:off x="6753225" y="1143000"/>
            <a:ext cx="1781175" cy="838200"/>
          </a:xfrm>
          <a:prstGeom prst="roundRect">
            <a:avLst>
              <a:gd name="adj" fmla="val 16667"/>
            </a:avLst>
          </a:prstGeom>
          <a:solidFill>
            <a:srgbClr val="33CC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User  in B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40" name="Oval 14"/>
          <p:cNvSpPr>
            <a:spLocks noChangeArrowheads="1"/>
          </p:cNvSpPr>
          <p:nvPr/>
        </p:nvSpPr>
        <p:spPr bwMode="auto">
          <a:xfrm>
            <a:off x="1266825" y="2466975"/>
            <a:ext cx="1473200" cy="88582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supplier </a:t>
            </a:r>
            <a:endParaRPr lang="en-US" sz="2000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41" name="AutoShape 16"/>
          <p:cNvSpPr>
            <a:spLocks noChangeArrowheads="1"/>
          </p:cNvSpPr>
          <p:nvPr/>
        </p:nvSpPr>
        <p:spPr bwMode="auto">
          <a:xfrm>
            <a:off x="6858000" y="2667000"/>
            <a:ext cx="1752600" cy="685800"/>
          </a:xfrm>
          <a:prstGeom prst="roundRect">
            <a:avLst>
              <a:gd name="adj" fmla="val 16667"/>
            </a:avLst>
          </a:prstGeom>
          <a:solidFill>
            <a:srgbClr val="33CC33">
              <a:alpha val="50195"/>
            </a:srgbClr>
          </a:solidFill>
          <a:ln w="6350">
            <a:solidFill>
              <a:schemeClr val="bg2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User from B </a:t>
            </a:r>
            <a:endParaRPr lang="en-US" sz="2000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94" name="Line 17"/>
          <p:cNvSpPr>
            <a:spLocks noChangeShapeType="1"/>
          </p:cNvSpPr>
          <p:nvPr/>
        </p:nvSpPr>
        <p:spPr bwMode="auto">
          <a:xfrm flipH="1" flipV="1">
            <a:off x="3200400" y="2979681"/>
            <a:ext cx="3581400" cy="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43" name="Oval 20"/>
          <p:cNvSpPr>
            <a:spLocks noChangeArrowheads="1"/>
          </p:cNvSpPr>
          <p:nvPr/>
        </p:nvSpPr>
        <p:spPr bwMode="auto">
          <a:xfrm>
            <a:off x="1268413" y="3914775"/>
            <a:ext cx="1474787" cy="885825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Supplier</a:t>
            </a:r>
            <a:endParaRPr lang="en-US" sz="2000" dirty="0"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2667000" y="3810000"/>
            <a:ext cx="4467225" cy="1143000"/>
            <a:chOff x="2667000" y="3810000"/>
            <a:chExt cx="4467225" cy="1143000"/>
          </a:xfrm>
        </p:grpSpPr>
        <p:sp>
          <p:nvSpPr>
            <p:cNvPr id="1087" name="Text Box 24"/>
            <p:cNvSpPr txBox="1">
              <a:spLocks noChangeArrowheads="1"/>
            </p:cNvSpPr>
            <p:nvPr/>
          </p:nvSpPr>
          <p:spPr bwMode="auto">
            <a:xfrm>
              <a:off x="2667000" y="3810000"/>
              <a:ext cx="28194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sz="2000" dirty="0" smtClean="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Commercial presence</a:t>
              </a:r>
              <a:endParaRPr lang="en-US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grpSp>
          <p:nvGrpSpPr>
            <p:cNvPr id="3" name="Group 70"/>
            <p:cNvGrpSpPr>
              <a:grpSpLocks/>
            </p:cNvGrpSpPr>
            <p:nvPr/>
          </p:nvGrpSpPr>
          <p:grpSpPr bwMode="auto">
            <a:xfrm>
              <a:off x="2867025" y="3810000"/>
              <a:ext cx="4267200" cy="1143000"/>
              <a:chOff x="2867025" y="3810000"/>
              <a:chExt cx="4267200" cy="1143000"/>
            </a:xfrm>
          </p:grpSpPr>
          <p:sp>
            <p:nvSpPr>
              <p:cNvPr id="1089" name="AutoShape 22"/>
              <p:cNvSpPr>
                <a:spLocks noChangeArrowheads="1"/>
              </p:cNvSpPr>
              <p:nvPr/>
            </p:nvSpPr>
            <p:spPr bwMode="auto">
              <a:xfrm>
                <a:off x="6400800" y="4724400"/>
                <a:ext cx="733425" cy="228600"/>
              </a:xfrm>
              <a:prstGeom prst="curvedUpArrow">
                <a:avLst>
                  <a:gd name="adj1" fmla="val 75827"/>
                  <a:gd name="adj2" fmla="val 151668"/>
                  <a:gd name="adj3" fmla="val 33333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>
                  <a:lnSpc>
                    <a:spcPct val="90000"/>
                  </a:lnSpc>
                  <a:spcBef>
                    <a:spcPct val="20000"/>
                  </a:spcBef>
                  <a:buFontTx/>
                  <a:buChar char="•"/>
                </a:pPr>
                <a:endParaRPr lang="th-TH"/>
              </a:p>
            </p:txBody>
          </p:sp>
          <p:grpSp>
            <p:nvGrpSpPr>
              <p:cNvPr id="4" name="Group 68"/>
              <p:cNvGrpSpPr>
                <a:grpSpLocks/>
              </p:cNvGrpSpPr>
              <p:nvPr/>
            </p:nvGrpSpPr>
            <p:grpSpPr bwMode="auto">
              <a:xfrm>
                <a:off x="2867025" y="3810000"/>
                <a:ext cx="3933825" cy="989013"/>
                <a:chOff x="2867025" y="3810000"/>
                <a:chExt cx="3933825" cy="989013"/>
              </a:xfrm>
            </p:grpSpPr>
            <p:sp>
              <p:nvSpPr>
                <p:cNvPr id="1091" name="Line 23"/>
                <p:cNvSpPr>
                  <a:spLocks noChangeShapeType="1"/>
                </p:cNvSpPr>
                <p:nvPr/>
              </p:nvSpPr>
              <p:spPr bwMode="auto">
                <a:xfrm>
                  <a:off x="2867025" y="4343400"/>
                  <a:ext cx="2286000" cy="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lg" len="lg"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graphicFrame>
              <p:nvGraphicFramePr>
                <p:cNvPr id="1028" name="Object 25"/>
                <p:cNvGraphicFramePr>
                  <a:graphicFrameLocks noChangeAspect="1"/>
                </p:cNvGraphicFramePr>
                <p:nvPr/>
              </p:nvGraphicFramePr>
              <p:xfrm>
                <a:off x="5181600" y="3810000"/>
                <a:ext cx="1619250" cy="989013"/>
              </p:xfrm>
              <a:graphic>
                <a:graphicData uri="http://schemas.openxmlformats.org/presentationml/2006/ole">
                  <p:oleObj spid="_x0000_s180226" name="Clip" r:id="rId4" imgW="5267420" imgH="2419415" progId="">
                    <p:embed/>
                  </p:oleObj>
                </a:graphicData>
              </a:graphic>
            </p:graphicFrame>
          </p:grpSp>
        </p:grpSp>
      </p:grpSp>
      <p:graphicFrame>
        <p:nvGraphicFramePr>
          <p:cNvPr id="1026" name="Object 30"/>
          <p:cNvGraphicFramePr>
            <a:graphicFrameLocks noChangeAspect="1"/>
          </p:cNvGraphicFramePr>
          <p:nvPr/>
        </p:nvGraphicFramePr>
        <p:xfrm>
          <a:off x="1571625" y="5249863"/>
          <a:ext cx="765175" cy="998537"/>
        </p:xfrm>
        <a:graphic>
          <a:graphicData uri="http://schemas.openxmlformats.org/presentationml/2006/ole">
            <p:oleObj spid="_x0000_s180227" name="Clip" r:id="rId5" imgW="809625" imgH="1057330" progId="">
              <p:embed/>
            </p:oleObj>
          </a:graphicData>
        </a:graphic>
      </p:graphicFrame>
      <p:sp>
        <p:nvSpPr>
          <p:cNvPr id="1045" name="Rectangle 33"/>
          <p:cNvSpPr>
            <a:spLocks noChangeArrowheads="1"/>
          </p:cNvSpPr>
          <p:nvPr/>
        </p:nvSpPr>
        <p:spPr bwMode="auto">
          <a:xfrm>
            <a:off x="352425" y="762000"/>
            <a:ext cx="685800" cy="14478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endParaRPr lang="th-TH"/>
          </a:p>
        </p:txBody>
      </p:sp>
      <p:sp>
        <p:nvSpPr>
          <p:cNvPr id="10274" name="Text Box 34"/>
          <p:cNvSpPr txBox="1">
            <a:spLocks noChangeArrowheads="1"/>
          </p:cNvSpPr>
          <p:nvPr/>
        </p:nvSpPr>
        <p:spPr bwMode="auto">
          <a:xfrm rot="16200000">
            <a:off x="15876" y="1316037"/>
            <a:ext cx="1295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Mode 1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47" name="Rectangle 35"/>
          <p:cNvSpPr>
            <a:spLocks noChangeArrowheads="1"/>
          </p:cNvSpPr>
          <p:nvPr/>
        </p:nvSpPr>
        <p:spPr bwMode="auto">
          <a:xfrm>
            <a:off x="352425" y="2209800"/>
            <a:ext cx="685800" cy="14478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48" name="Rectangle 36"/>
          <p:cNvSpPr>
            <a:spLocks noChangeArrowheads="1"/>
          </p:cNvSpPr>
          <p:nvPr/>
        </p:nvSpPr>
        <p:spPr bwMode="auto">
          <a:xfrm>
            <a:off x="352425" y="3657600"/>
            <a:ext cx="685800" cy="14478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 sz="240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49" name="Rectangle 37"/>
          <p:cNvSpPr>
            <a:spLocks noChangeArrowheads="1"/>
          </p:cNvSpPr>
          <p:nvPr/>
        </p:nvSpPr>
        <p:spPr bwMode="auto">
          <a:xfrm>
            <a:off x="352425" y="5105400"/>
            <a:ext cx="685800" cy="14478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/>
          </a:p>
        </p:txBody>
      </p:sp>
      <p:sp>
        <p:nvSpPr>
          <p:cNvPr id="10281" name="Rectangle 41"/>
          <p:cNvSpPr>
            <a:spLocks noChangeArrowheads="1"/>
          </p:cNvSpPr>
          <p:nvPr/>
        </p:nvSpPr>
        <p:spPr bwMode="auto">
          <a:xfrm>
            <a:off x="1066800" y="304800"/>
            <a:ext cx="3886200" cy="4572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Country 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82" name="Rectangle 42"/>
          <p:cNvSpPr>
            <a:spLocks noChangeArrowheads="1"/>
          </p:cNvSpPr>
          <p:nvPr/>
        </p:nvSpPr>
        <p:spPr bwMode="auto">
          <a:xfrm>
            <a:off x="4953000" y="304800"/>
            <a:ext cx="3886200" cy="457200"/>
          </a:xfrm>
          <a:prstGeom prst="rect">
            <a:avLst/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Country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</a:t>
            </a:r>
          </a:p>
        </p:txBody>
      </p:sp>
      <p:sp>
        <p:nvSpPr>
          <p:cNvPr id="1052" name="Line 44"/>
          <p:cNvSpPr>
            <a:spLocks noChangeShapeType="1"/>
          </p:cNvSpPr>
          <p:nvPr/>
        </p:nvSpPr>
        <p:spPr bwMode="auto">
          <a:xfrm flipV="1">
            <a:off x="3781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3" name="Line 46"/>
          <p:cNvSpPr>
            <a:spLocks noChangeShapeType="1"/>
          </p:cNvSpPr>
          <p:nvPr/>
        </p:nvSpPr>
        <p:spPr bwMode="auto">
          <a:xfrm flipV="1">
            <a:off x="3933825" y="1447800"/>
            <a:ext cx="76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4" name="Line 49"/>
          <p:cNvSpPr>
            <a:spLocks noChangeShapeType="1"/>
          </p:cNvSpPr>
          <p:nvPr/>
        </p:nvSpPr>
        <p:spPr bwMode="auto">
          <a:xfrm>
            <a:off x="4162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5" name="Line 51"/>
          <p:cNvSpPr>
            <a:spLocks noChangeShapeType="1"/>
          </p:cNvSpPr>
          <p:nvPr/>
        </p:nvSpPr>
        <p:spPr bwMode="auto">
          <a:xfrm flipV="1">
            <a:off x="4543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6" name="Line 54"/>
          <p:cNvSpPr>
            <a:spLocks noChangeShapeType="1"/>
          </p:cNvSpPr>
          <p:nvPr/>
        </p:nvSpPr>
        <p:spPr bwMode="auto">
          <a:xfrm>
            <a:off x="4772025" y="1447800"/>
            <a:ext cx="76200" cy="152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7" name="Line 56"/>
          <p:cNvSpPr>
            <a:spLocks noChangeShapeType="1"/>
          </p:cNvSpPr>
          <p:nvPr/>
        </p:nvSpPr>
        <p:spPr bwMode="auto">
          <a:xfrm>
            <a:off x="4924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8" name="Line 58"/>
          <p:cNvSpPr>
            <a:spLocks noChangeShapeType="1"/>
          </p:cNvSpPr>
          <p:nvPr/>
        </p:nvSpPr>
        <p:spPr bwMode="auto">
          <a:xfrm flipV="1">
            <a:off x="5305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59" name="Line 59"/>
          <p:cNvSpPr>
            <a:spLocks noChangeShapeType="1"/>
          </p:cNvSpPr>
          <p:nvPr/>
        </p:nvSpPr>
        <p:spPr bwMode="auto">
          <a:xfrm>
            <a:off x="5381625" y="1447800"/>
            <a:ext cx="76200" cy="152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60" name="Line 60"/>
          <p:cNvSpPr>
            <a:spLocks noChangeShapeType="1"/>
          </p:cNvSpPr>
          <p:nvPr/>
        </p:nvSpPr>
        <p:spPr bwMode="auto">
          <a:xfrm>
            <a:off x="5534025" y="1447800"/>
            <a:ext cx="76200" cy="1524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61" name="Line 63"/>
          <p:cNvSpPr>
            <a:spLocks noChangeShapeType="1"/>
          </p:cNvSpPr>
          <p:nvPr/>
        </p:nvSpPr>
        <p:spPr bwMode="auto">
          <a:xfrm>
            <a:off x="5686425" y="1447800"/>
            <a:ext cx="76200" cy="76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grpSp>
        <p:nvGrpSpPr>
          <p:cNvPr id="5" name="Group 63"/>
          <p:cNvGrpSpPr>
            <a:grpSpLocks/>
          </p:cNvGrpSpPr>
          <p:nvPr/>
        </p:nvGrpSpPr>
        <p:grpSpPr bwMode="auto">
          <a:xfrm>
            <a:off x="2638425" y="914400"/>
            <a:ext cx="4191000" cy="685800"/>
            <a:chOff x="2638425" y="914400"/>
            <a:chExt cx="4191000" cy="685800"/>
          </a:xfrm>
        </p:grpSpPr>
        <p:sp>
          <p:nvSpPr>
            <p:cNvPr id="1073" name="Text Box 13"/>
            <p:cNvSpPr txBox="1">
              <a:spLocks noChangeArrowheads="1"/>
            </p:cNvSpPr>
            <p:nvPr/>
          </p:nvSpPr>
          <p:spPr bwMode="auto">
            <a:xfrm>
              <a:off x="2638425" y="914400"/>
              <a:ext cx="4191000" cy="477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ct val="140000"/>
                </a:lnSpc>
                <a:spcBef>
                  <a:spcPct val="50000"/>
                </a:spcBef>
              </a:pPr>
              <a:r>
                <a:rPr lang="en-US" sz="2000" dirty="0" smtClean="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Cross-border service</a:t>
              </a:r>
              <a:endParaRPr lang="en-US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grpSp>
          <p:nvGrpSpPr>
            <p:cNvPr id="6" name="Group 62"/>
            <p:cNvGrpSpPr>
              <a:grpSpLocks/>
            </p:cNvGrpSpPr>
            <p:nvPr/>
          </p:nvGrpSpPr>
          <p:grpSpPr bwMode="auto">
            <a:xfrm>
              <a:off x="2813050" y="1447800"/>
              <a:ext cx="3863975" cy="152400"/>
              <a:chOff x="2813050" y="1447800"/>
              <a:chExt cx="3863975" cy="152400"/>
            </a:xfrm>
          </p:grpSpPr>
          <p:sp>
            <p:nvSpPr>
              <p:cNvPr id="1075" name="Line 43"/>
              <p:cNvSpPr>
                <a:spLocks noChangeShapeType="1"/>
              </p:cNvSpPr>
              <p:nvPr/>
            </p:nvSpPr>
            <p:spPr bwMode="auto">
              <a:xfrm>
                <a:off x="2813050" y="1524000"/>
                <a:ext cx="968375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76" name="Line 45"/>
              <p:cNvSpPr>
                <a:spLocks noChangeShapeType="1"/>
              </p:cNvSpPr>
              <p:nvPr/>
            </p:nvSpPr>
            <p:spPr bwMode="auto">
              <a:xfrm>
                <a:off x="38576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77" name="Line 47"/>
              <p:cNvSpPr>
                <a:spLocks noChangeShapeType="1"/>
              </p:cNvSpPr>
              <p:nvPr/>
            </p:nvSpPr>
            <p:spPr bwMode="auto">
              <a:xfrm>
                <a:off x="4010025" y="1447800"/>
                <a:ext cx="76200" cy="15240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78" name="Line 48"/>
              <p:cNvSpPr>
                <a:spLocks noChangeShapeType="1"/>
              </p:cNvSpPr>
              <p:nvPr/>
            </p:nvSpPr>
            <p:spPr bwMode="auto">
              <a:xfrm flipV="1">
                <a:off x="40862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79" name="Line 50"/>
              <p:cNvSpPr>
                <a:spLocks noChangeShapeType="1"/>
              </p:cNvSpPr>
              <p:nvPr/>
            </p:nvSpPr>
            <p:spPr bwMode="auto">
              <a:xfrm>
                <a:off x="4238625" y="1524000"/>
                <a:ext cx="30480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0" name="Line 52"/>
              <p:cNvSpPr>
                <a:spLocks noChangeShapeType="1"/>
              </p:cNvSpPr>
              <p:nvPr/>
            </p:nvSpPr>
            <p:spPr bwMode="auto">
              <a:xfrm>
                <a:off x="4619625" y="1447800"/>
                <a:ext cx="76200" cy="15240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1" name="Line 53"/>
              <p:cNvSpPr>
                <a:spLocks noChangeShapeType="1"/>
              </p:cNvSpPr>
              <p:nvPr/>
            </p:nvSpPr>
            <p:spPr bwMode="auto">
              <a:xfrm flipV="1">
                <a:off x="46958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2" name="Line 55"/>
              <p:cNvSpPr>
                <a:spLocks noChangeShapeType="1"/>
              </p:cNvSpPr>
              <p:nvPr/>
            </p:nvSpPr>
            <p:spPr bwMode="auto">
              <a:xfrm flipV="1">
                <a:off x="48482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3" name="Line 57"/>
              <p:cNvSpPr>
                <a:spLocks noChangeShapeType="1"/>
              </p:cNvSpPr>
              <p:nvPr/>
            </p:nvSpPr>
            <p:spPr bwMode="auto">
              <a:xfrm>
                <a:off x="5000625" y="1524000"/>
                <a:ext cx="30480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4" name="Line 61"/>
              <p:cNvSpPr>
                <a:spLocks noChangeShapeType="1"/>
              </p:cNvSpPr>
              <p:nvPr/>
            </p:nvSpPr>
            <p:spPr bwMode="auto">
              <a:xfrm flipV="1">
                <a:off x="54578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5" name="Line 62"/>
              <p:cNvSpPr>
                <a:spLocks noChangeShapeType="1"/>
              </p:cNvSpPr>
              <p:nvPr/>
            </p:nvSpPr>
            <p:spPr bwMode="auto">
              <a:xfrm flipV="1">
                <a:off x="5610225" y="1447800"/>
                <a:ext cx="76200" cy="1524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86" name="Line 64"/>
              <p:cNvSpPr>
                <a:spLocks noChangeShapeType="1"/>
              </p:cNvSpPr>
              <p:nvPr/>
            </p:nvSpPr>
            <p:spPr bwMode="auto">
              <a:xfrm>
                <a:off x="5762625" y="1524000"/>
                <a:ext cx="91440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</p:grpSp>
      </p:grpSp>
      <p:sp>
        <p:nvSpPr>
          <p:cNvPr id="66" name="Text Box 34"/>
          <p:cNvSpPr txBox="1">
            <a:spLocks noChangeArrowheads="1"/>
          </p:cNvSpPr>
          <p:nvPr/>
        </p:nvSpPr>
        <p:spPr bwMode="auto">
          <a:xfrm rot="16200000">
            <a:off x="-7937" y="2763837"/>
            <a:ext cx="1295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Mode 2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7" name="Text Box 34"/>
          <p:cNvSpPr txBox="1">
            <a:spLocks noChangeArrowheads="1"/>
          </p:cNvSpPr>
          <p:nvPr/>
        </p:nvSpPr>
        <p:spPr bwMode="auto">
          <a:xfrm rot="16200000">
            <a:off x="-7937" y="4211637"/>
            <a:ext cx="1295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Mode 3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8" name="Text Box 34"/>
          <p:cNvSpPr txBox="1">
            <a:spLocks noChangeArrowheads="1"/>
          </p:cNvSpPr>
          <p:nvPr/>
        </p:nvSpPr>
        <p:spPr bwMode="auto">
          <a:xfrm rot="16200000">
            <a:off x="-7937" y="5659437"/>
            <a:ext cx="1295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Mode 4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7" name="Group 73"/>
          <p:cNvGrpSpPr>
            <a:grpSpLocks/>
          </p:cNvGrpSpPr>
          <p:nvPr/>
        </p:nvGrpSpPr>
        <p:grpSpPr bwMode="auto">
          <a:xfrm>
            <a:off x="2320925" y="5257800"/>
            <a:ext cx="4841875" cy="1143000"/>
            <a:chOff x="2320925" y="5257800"/>
            <a:chExt cx="4841875" cy="1143000"/>
          </a:xfrm>
        </p:grpSpPr>
        <p:sp>
          <p:nvSpPr>
            <p:cNvPr id="1069" name="AutoShape 28"/>
            <p:cNvSpPr>
              <a:spLocks noChangeArrowheads="1"/>
            </p:cNvSpPr>
            <p:nvPr/>
          </p:nvSpPr>
          <p:spPr bwMode="auto">
            <a:xfrm>
              <a:off x="6629400" y="6248400"/>
              <a:ext cx="533400" cy="152400"/>
            </a:xfrm>
            <a:prstGeom prst="curvedUpArrow">
              <a:avLst>
                <a:gd name="adj1" fmla="val 75833"/>
                <a:gd name="adj2" fmla="val 151667"/>
                <a:gd name="adj3" fmla="val 33333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endParaRPr lang="th-TH"/>
            </a:p>
          </p:txBody>
        </p:sp>
        <p:grpSp>
          <p:nvGrpSpPr>
            <p:cNvPr id="8" name="Group 69"/>
            <p:cNvGrpSpPr>
              <a:grpSpLocks/>
            </p:cNvGrpSpPr>
            <p:nvPr/>
          </p:nvGrpSpPr>
          <p:grpSpPr bwMode="auto">
            <a:xfrm>
              <a:off x="2320925" y="5257800"/>
              <a:ext cx="4235450" cy="998538"/>
              <a:chOff x="2320925" y="5257800"/>
              <a:chExt cx="4235450" cy="998538"/>
            </a:xfrm>
          </p:grpSpPr>
          <p:sp>
            <p:nvSpPr>
              <p:cNvPr id="1071" name="Line 29"/>
              <p:cNvSpPr>
                <a:spLocks noChangeShapeType="1"/>
              </p:cNvSpPr>
              <p:nvPr/>
            </p:nvSpPr>
            <p:spPr bwMode="auto">
              <a:xfrm>
                <a:off x="2320925" y="5715000"/>
                <a:ext cx="34417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072" name="Text Box 32"/>
              <p:cNvSpPr txBox="1">
                <a:spLocks noChangeArrowheads="1"/>
              </p:cNvSpPr>
              <p:nvPr/>
            </p:nvSpPr>
            <p:spPr bwMode="auto">
              <a:xfrm>
                <a:off x="2438400" y="5334000"/>
                <a:ext cx="3048000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lnSpc>
                    <a:spcPts val="2400"/>
                  </a:lnSpc>
                  <a:spcBef>
                    <a:spcPts val="600"/>
                  </a:spcBef>
                </a:pPr>
                <a:r>
                  <a:rPr lang="en-US" sz="2000" dirty="0" smtClean="0">
                    <a:latin typeface="Arial Unicode MS" pitchFamily="34" charset="-128"/>
                    <a:ea typeface="Arial Unicode MS" pitchFamily="34" charset="-128"/>
                    <a:cs typeface="Arial Unicode MS" pitchFamily="34" charset="-128"/>
                  </a:rPr>
                  <a:t>Presence of a natural person</a:t>
                </a:r>
                <a:endParaRPr lang="en-US" sz="2000" dirty="0"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endParaRPr>
              </a:p>
            </p:txBody>
          </p:sp>
          <p:graphicFrame>
            <p:nvGraphicFramePr>
              <p:cNvPr id="1027" name="Object 4"/>
              <p:cNvGraphicFramePr>
                <a:graphicFrameLocks noChangeAspect="1"/>
              </p:cNvGraphicFramePr>
              <p:nvPr/>
            </p:nvGraphicFramePr>
            <p:xfrm>
              <a:off x="5791200" y="5257800"/>
              <a:ext cx="765175" cy="998538"/>
            </p:xfrm>
            <a:graphic>
              <a:graphicData uri="http://schemas.openxmlformats.org/presentationml/2006/ole">
                <p:oleObj spid="_x0000_s180228" name="Clip" r:id="rId6" imgW="809625" imgH="1057330" progId="">
                  <p:embed/>
                </p:oleObj>
              </a:graphicData>
            </a:graphic>
          </p:graphicFrame>
        </p:grpSp>
      </p:grpSp>
      <p:sp>
        <p:nvSpPr>
          <p:cNvPr id="1067" name="AutoShape 12"/>
          <p:cNvSpPr>
            <a:spLocks noChangeArrowheads="1"/>
          </p:cNvSpPr>
          <p:nvPr/>
        </p:nvSpPr>
        <p:spPr bwMode="auto">
          <a:xfrm>
            <a:off x="6934200" y="3886200"/>
            <a:ext cx="1781175" cy="838200"/>
          </a:xfrm>
          <a:prstGeom prst="roundRect">
            <a:avLst>
              <a:gd name="adj" fmla="val 16667"/>
            </a:avLst>
          </a:prstGeom>
          <a:solidFill>
            <a:srgbClr val="33CC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US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User  in B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68" name="AutoShape 12"/>
          <p:cNvSpPr>
            <a:spLocks noChangeArrowheads="1"/>
          </p:cNvSpPr>
          <p:nvPr/>
        </p:nvSpPr>
        <p:spPr bwMode="auto">
          <a:xfrm>
            <a:off x="6858000" y="5334000"/>
            <a:ext cx="1781175" cy="838200"/>
          </a:xfrm>
          <a:prstGeom prst="roundRect">
            <a:avLst>
              <a:gd name="adj" fmla="val 16667"/>
            </a:avLst>
          </a:prstGeom>
          <a:solidFill>
            <a:srgbClr val="33CC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th-TH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User in B</a:t>
            </a:r>
            <a:endParaRPr lang="en-US" sz="2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2" name="Rectangle 5"/>
          <p:cNvSpPr>
            <a:spLocks noChangeArrowheads="1"/>
          </p:cNvSpPr>
          <p:nvPr/>
        </p:nvSpPr>
        <p:spPr bwMode="auto">
          <a:xfrm>
            <a:off x="438150" y="6588060"/>
            <a:ext cx="791274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th-TH" sz="1600" b="1" dirty="0">
                <a:cs typeface="+mj-cs"/>
              </a:rPr>
              <a:t>ที่มา</a:t>
            </a:r>
            <a:r>
              <a:rPr lang="en-US" sz="1600" b="1" dirty="0">
                <a:cs typeface="+mj-cs"/>
              </a:rPr>
              <a:t>: </a:t>
            </a:r>
            <a:r>
              <a:rPr lang="th-TH" sz="1600" b="1" dirty="0">
                <a:cs typeface="+mj-cs"/>
              </a:rPr>
              <a:t>รณรงค์  พูล</a:t>
            </a:r>
            <a:r>
              <a:rPr lang="th-TH" sz="1600" b="1" dirty="0" smtClean="0">
                <a:cs typeface="+mj-cs"/>
              </a:rPr>
              <a:t>พิพัฒน์.</a:t>
            </a:r>
            <a:r>
              <a:rPr lang="en-US" sz="1600" b="1" dirty="0">
                <a:cs typeface="+mj-cs"/>
              </a:rPr>
              <a:t> Free Flow of </a:t>
            </a:r>
            <a:r>
              <a:rPr lang="en-US" sz="1600" b="1" dirty="0" smtClean="0">
                <a:cs typeface="+mj-cs"/>
              </a:rPr>
              <a:t>Services. </a:t>
            </a:r>
            <a:r>
              <a:rPr lang="th-TH" sz="1600" b="1" dirty="0" smtClean="0">
                <a:cs typeface="+mj-cs"/>
              </a:rPr>
              <a:t>กรมเจรจาการค้าระหว่างประเทศ.</a:t>
            </a:r>
            <a:endParaRPr lang="th-TH" sz="1600" b="1" dirty="0">
              <a:cs typeface="+mj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373821" y="2569779"/>
            <a:ext cx="32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Consumption abroad</a:t>
            </a:r>
            <a:endParaRPr lang="th-TH" sz="2000" dirty="0"/>
          </a:p>
        </p:txBody>
      </p:sp>
      <p:sp>
        <p:nvSpPr>
          <p:cNvPr id="79" name="TextBox 78"/>
          <p:cNvSpPr txBox="1"/>
          <p:nvPr/>
        </p:nvSpPr>
        <p:spPr>
          <a:xfrm>
            <a:off x="3184634" y="1655378"/>
            <a:ext cx="31846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Consultant trips abroad to improve services provided from abroad;  auditing services through internet, Skype, etc.</a:t>
            </a:r>
            <a:endParaRPr lang="th-TH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3042745" y="3137338"/>
            <a:ext cx="3563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Travel agents and tour-guides servicing their country people in destination country</a:t>
            </a:r>
            <a:endParaRPr lang="th-TH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2702257" y="4493172"/>
            <a:ext cx="37531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Inter-country transfer, business migration and temporary movement of highly skilled professionals</a:t>
            </a:r>
            <a:endParaRPr lang="th-TH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2333297" y="5924774"/>
            <a:ext cx="48044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Temporary travel for a limited period by workers to perform  a specific service abroad in connection with other foreign funded</a:t>
            </a:r>
            <a:endParaRPr lang="th-TH" sz="1400" dirty="0"/>
          </a:p>
        </p:txBody>
      </p:sp>
    </p:spTree>
    <p:extLst>
      <p:ext uri="{BB962C8B-B14F-4D97-AF65-F5344CB8AC3E}">
        <p14:creationId xmlns:p14="http://schemas.microsoft.com/office/powerpoint/2010/main" xmlns="" val="48226442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D90EB79-1E3A-4A8A-BEEF-A524016C1046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title"/>
          </p:nvPr>
        </p:nvSpPr>
        <p:spPr>
          <a:xfrm>
            <a:off x="422031" y="457200"/>
            <a:ext cx="8405446" cy="838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800" dirty="0" smtClean="0">
                <a:latin typeface="Tahoma" pitchFamily="34" charset="0"/>
                <a:cs typeface="Tahoma" pitchFamily="34" charset="0"/>
              </a:rPr>
              <a:t>Visa facilitation for Natural Persons</a:t>
            </a:r>
            <a:endParaRPr lang="th-TH" sz="38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17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81354" y="1447800"/>
            <a:ext cx="4038600" cy="4876800"/>
          </a:xfrm>
        </p:spPr>
        <p:txBody>
          <a:bodyPr/>
          <a:lstStyle/>
          <a:p>
            <a:pPr eaLnBrk="1" hangingPunct="1"/>
            <a:r>
              <a:rPr lang="en-US" sz="2600" smtClean="0">
                <a:latin typeface="Tahoma" pitchFamily="34" charset="0"/>
                <a:cs typeface="Tahoma" pitchFamily="34" charset="0"/>
              </a:rPr>
              <a:t>Independent foreign natural persons e.g.</a:t>
            </a:r>
            <a:endParaRPr lang="th-TH" sz="2600" smtClean="0">
              <a:latin typeface="Tahoma" pitchFamily="34" charset="0"/>
              <a:cs typeface="Tahoma" pitchFamily="34" charset="0"/>
            </a:endParaRPr>
          </a:p>
          <a:p>
            <a:pPr lvl="1" eaLnBrk="1" hangingPunct="1"/>
            <a:r>
              <a:rPr lang="en-US" sz="2000" i="1" smtClean="0">
                <a:latin typeface="Tahoma" pitchFamily="34" charset="0"/>
                <a:cs typeface="Tahoma" pitchFamily="34" charset="0"/>
              </a:rPr>
              <a:t>Business visitors</a:t>
            </a:r>
          </a:p>
          <a:p>
            <a:pPr lvl="1" eaLnBrk="1" hangingPunct="1"/>
            <a:r>
              <a:rPr lang="en-US" sz="2000" i="1" smtClean="0">
                <a:latin typeface="Tahoma" pitchFamily="34" charset="0"/>
                <a:cs typeface="Tahoma" pitchFamily="34" charset="0"/>
              </a:rPr>
              <a:t>Service sellers</a:t>
            </a:r>
          </a:p>
          <a:p>
            <a:pPr lvl="1" eaLnBrk="1" hangingPunct="1"/>
            <a:r>
              <a:rPr lang="en-US" sz="2000" i="1" smtClean="0">
                <a:latin typeface="Tahoma" pitchFamily="34" charset="0"/>
                <a:cs typeface="Tahoma" pitchFamily="34" charset="0"/>
              </a:rPr>
              <a:t>Independent contractual service supplier</a:t>
            </a:r>
            <a:endParaRPr lang="th-TH" sz="2000" i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173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01661" y="1447800"/>
            <a:ext cx="4360985" cy="5257800"/>
          </a:xfrm>
        </p:spPr>
        <p:txBody>
          <a:bodyPr/>
          <a:lstStyle/>
          <a:p>
            <a:pPr eaLnBrk="1" hangingPunct="1"/>
            <a:r>
              <a:rPr lang="en-GB" sz="2600" smtClean="0">
                <a:latin typeface="Tahoma" pitchFamily="34" charset="0"/>
                <a:cs typeface="Tahoma" pitchFamily="34" charset="0"/>
              </a:rPr>
              <a:t>Foreign natural persons who are employed at home and sent abroad to supply a service:</a:t>
            </a:r>
          </a:p>
          <a:p>
            <a:pPr lvl="1" eaLnBrk="1" hangingPunct="1"/>
            <a:r>
              <a:rPr lang="en-GB" sz="2000" smtClean="0">
                <a:latin typeface="Tahoma" pitchFamily="34" charset="0"/>
                <a:cs typeface="Tahoma" pitchFamily="34" charset="0"/>
              </a:rPr>
              <a:t>for the ‘same’ company which has commercial presence in another Member’s territory </a:t>
            </a:r>
            <a:r>
              <a:rPr lang="en-GB" sz="2000" i="1" smtClean="0">
                <a:latin typeface="Tahoma" pitchFamily="34" charset="0"/>
                <a:cs typeface="Tahoma" pitchFamily="34" charset="0"/>
              </a:rPr>
              <a:t>(Intra-corporate Transferees)</a:t>
            </a:r>
          </a:p>
          <a:p>
            <a:pPr lvl="1" eaLnBrk="1" hangingPunct="1"/>
            <a:r>
              <a:rPr lang="en-GB" sz="2000" smtClean="0">
                <a:latin typeface="Tahoma" pitchFamily="34" charset="0"/>
                <a:cs typeface="Tahoma" pitchFamily="34" charset="0"/>
              </a:rPr>
              <a:t>to a consumer in the territory of another Member. The contract is made between the home and host companies </a:t>
            </a:r>
            <a:r>
              <a:rPr lang="en-GB" sz="2000" i="1" smtClean="0">
                <a:latin typeface="Tahoma" pitchFamily="34" charset="0"/>
                <a:cs typeface="Tahoma" pitchFamily="34" charset="0"/>
              </a:rPr>
              <a:t>(juridical contractual service supplier)</a:t>
            </a:r>
            <a:endParaRPr lang="th-TH" sz="2000" i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4419600" y="1447800"/>
            <a:ext cx="0" cy="480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FAA1A41-E58F-4998-980B-4A764391078F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4343400" cy="1371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600" dirty="0" smtClean="0">
                <a:latin typeface="Tahoma" pitchFamily="34" charset="0"/>
                <a:cs typeface="Tahoma" pitchFamily="34" charset="0"/>
              </a:rPr>
              <a:t> Commitment of  Thailand on Mode 4 (GATS/WTO) </a:t>
            </a:r>
            <a:r>
              <a:rPr lang="th-TH" sz="2600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th-TH" sz="2600" dirty="0" smtClean="0">
                <a:latin typeface="Tahoma" pitchFamily="34" charset="0"/>
                <a:cs typeface="Tahoma" pitchFamily="34" charset="0"/>
              </a:rPr>
            </a:br>
            <a:r>
              <a:rPr lang="en-US" sz="2600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en-US" sz="2600" dirty="0" smtClean="0">
                <a:latin typeface="Tahoma" pitchFamily="34" charset="0"/>
                <a:cs typeface="Tahoma" pitchFamily="34" charset="0"/>
              </a:rPr>
            </a:br>
            <a:r>
              <a:rPr lang="en-US" sz="2600" dirty="0" smtClean="0">
                <a:latin typeface="Tahoma" pitchFamily="34" charset="0"/>
                <a:cs typeface="Tahoma" pitchFamily="34" charset="0"/>
              </a:rPr>
              <a:t> 1. </a:t>
            </a:r>
            <a:r>
              <a:rPr lang="en-US" sz="2600" u="sng" dirty="0" smtClean="0">
                <a:latin typeface="Tahoma" pitchFamily="34" charset="0"/>
                <a:cs typeface="Tahoma" pitchFamily="34" charset="0"/>
              </a:rPr>
              <a:t>Business visitors</a:t>
            </a:r>
            <a:endParaRPr lang="th-TH" sz="2600" u="sng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2944" y="1424153"/>
            <a:ext cx="4028090" cy="385729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Qualification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Natural persons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h-TH" sz="2000" b="1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Duration of stay</a:t>
            </a:r>
            <a:endParaRPr lang="th-TH" sz="22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h-TH" sz="2000" dirty="0" smtClean="0">
                <a:latin typeface="Tahoma" pitchFamily="34" charset="0"/>
                <a:cs typeface="Tahoma" pitchFamily="34" charset="0"/>
              </a:rPr>
              <a:t>90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days – 1 year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sz="2400" b="1" dirty="0" smtClean="0">
                <a:latin typeface="Tahoma" pitchFamily="34" charset="0"/>
                <a:cs typeface="Tahoma" pitchFamily="34" charset="0"/>
              </a:rPr>
              <a:t>Purpose of visit:</a:t>
            </a:r>
            <a:endParaRPr lang="th-TH" sz="24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Meeting, business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Negotiation on Services contract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Business visit or related activities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h-TH" sz="2000" b="1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197" name="Picture 4" descr="AGREE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2576514"/>
            <a:ext cx="3810000" cy="2922587"/>
          </a:xfrm>
          <a:noFill/>
        </p:spPr>
      </p:pic>
      <p:sp>
        <p:nvSpPr>
          <p:cNvPr id="8198" name="Rectangle 5"/>
          <p:cNvSpPr>
            <a:spLocks noChangeArrowheads="1"/>
          </p:cNvSpPr>
          <p:nvPr/>
        </p:nvSpPr>
        <p:spPr bwMode="auto">
          <a:xfrm>
            <a:off x="6119446" y="5943601"/>
            <a:ext cx="21101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sz="1200">
                <a:latin typeface="Tahoma" pitchFamily="34" charset="0"/>
                <a:cs typeface="Tahoma" pitchFamily="34" charset="0"/>
              </a:rPr>
              <a:t>สำนักเจรจาการค้าบริการ</a:t>
            </a:r>
          </a:p>
          <a:p>
            <a:pPr algn="r"/>
            <a:r>
              <a:rPr lang="th-TH" sz="1200">
                <a:latin typeface="Tahoma" pitchFamily="34" charset="0"/>
                <a:cs typeface="Tahoma" pitchFamily="34" charset="0"/>
              </a:rPr>
              <a:t>กรมเจรจาการค้าระหว่างประเทศ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6B6E0F-B438-42AF-9D5A-C3BB486120C8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84076" y="283779"/>
            <a:ext cx="4419600" cy="1773621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600" dirty="0" smtClean="0">
                <a:latin typeface="Tahoma" pitchFamily="34" charset="0"/>
                <a:cs typeface="Tahoma" pitchFamily="34" charset="0"/>
              </a:rPr>
              <a:t>Commitment of Thailand on Mode 4 (GATS/WTO):</a:t>
            </a:r>
            <a:br>
              <a:rPr lang="en-US" sz="2600" dirty="0" smtClean="0">
                <a:latin typeface="Tahoma" pitchFamily="34" charset="0"/>
                <a:cs typeface="Tahoma" pitchFamily="34" charset="0"/>
              </a:rPr>
            </a:br>
            <a:r>
              <a:rPr lang="en-US" sz="2600" dirty="0" smtClean="0">
                <a:latin typeface="Tahoma" pitchFamily="34" charset="0"/>
                <a:cs typeface="Tahoma" pitchFamily="34" charset="0"/>
              </a:rPr>
              <a:t> 2. </a:t>
            </a:r>
            <a:r>
              <a:rPr lang="en-US" sz="2600" u="sng" dirty="0" smtClean="0">
                <a:latin typeface="Tahoma" pitchFamily="34" charset="0"/>
                <a:cs typeface="Tahoma" pitchFamily="34" charset="0"/>
              </a:rPr>
              <a:t>Intra-corporate Transferees</a:t>
            </a:r>
            <a:endParaRPr lang="th-TH" sz="26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51283" y="785642"/>
            <a:ext cx="4792717" cy="54102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None/>
            </a:pPr>
            <a:r>
              <a:rPr lang="en-US" sz="2400" b="1" dirty="0" smtClean="0">
                <a:latin typeface="Tahoma" pitchFamily="34" charset="0"/>
                <a:cs typeface="Tahoma" pitchFamily="34" charset="0"/>
              </a:rPr>
              <a:t>Qualification:</a:t>
            </a:r>
          </a:p>
          <a:p>
            <a:pPr>
              <a:lnSpc>
                <a:spcPct val="80000"/>
              </a:lnSpc>
              <a:buNone/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Manager, Executives, specialists or working with the company more than a year; qualified under “management needs” of the Department of Employment, MOL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th-TH" sz="2000" b="1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Duration of stay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1 year, extendable to 3 years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th-TH" sz="2000" b="1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Thai regulation on work permit</a:t>
            </a:r>
            <a:endParaRPr lang="th-TH" sz="2200" b="1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dirty="0" smtClean="0">
                <a:latin typeface="Tahoma" pitchFamily="34" charset="0"/>
                <a:cs typeface="Tahoma" pitchFamily="34" charset="0"/>
              </a:rPr>
              <a:t>Qualified under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Management needs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 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of DOE –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1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Size of registered capital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Employment generation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3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FDI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4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Export promotion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5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Technological transfer and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6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Special needs of the management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221" name="Picture 4" descr="MEETING2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2667000"/>
            <a:ext cx="3810000" cy="2935288"/>
          </a:xfrm>
          <a:noFill/>
        </p:spPr>
      </p:pic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6049108" y="6172201"/>
            <a:ext cx="21101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sz="1200">
                <a:latin typeface="Tahoma" pitchFamily="34" charset="0"/>
                <a:cs typeface="Tahoma" pitchFamily="34" charset="0"/>
              </a:rPr>
              <a:t>สำนักเจรจาการค้าบริการ</a:t>
            </a:r>
          </a:p>
          <a:p>
            <a:pPr algn="r"/>
            <a:r>
              <a:rPr lang="th-TH" sz="1200">
                <a:latin typeface="Tahoma" pitchFamily="34" charset="0"/>
                <a:cs typeface="Tahoma" pitchFamily="34" charset="0"/>
              </a:rPr>
              <a:t>กรมเจรจาการค้าระหว่างประเทศ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Movement of skilled </a:t>
            </a:r>
            <a:r>
              <a:rPr lang="en-US" dirty="0" err="1" smtClean="0"/>
              <a:t>labour</a:t>
            </a:r>
            <a:r>
              <a:rPr lang="en-US" dirty="0" smtClean="0"/>
              <a:t> under AEC</a:t>
            </a:r>
            <a:endParaRPr lang="th-TH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E0E09-76F7-4DB9-ABC8-E8247E9D5A9C}" type="slidenum">
              <a:rPr lang="en-US" smtClean="0"/>
              <a:pPr>
                <a:defRPr/>
              </a:pPr>
              <a:t>16</a:t>
            </a:fld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283779" y="157652"/>
            <a:ext cx="8592207" cy="91440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>
              <a:solidFill>
                <a:schemeClr val="tx1"/>
              </a:solidFill>
            </a:endParaRPr>
          </a:p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Pillar 1: Single market &amp; production base</a:t>
            </a:r>
            <a:endParaRPr lang="th-TH" sz="3600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99544" y="2033754"/>
            <a:ext cx="4335518" cy="81980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>
                <a:solidFill>
                  <a:schemeClr val="tx1"/>
                </a:solidFill>
              </a:rPr>
              <a:t>       Free flow of goods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24910" y="2942897"/>
            <a:ext cx="4451131" cy="819807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       </a:t>
            </a:r>
            <a:r>
              <a:rPr lang="en-US" dirty="0" smtClean="0">
                <a:solidFill>
                  <a:schemeClr val="tx1"/>
                </a:solidFill>
              </a:rPr>
              <a:t>Free flow of services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10207" y="3883575"/>
            <a:ext cx="5402317" cy="81980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         </a:t>
            </a:r>
            <a:r>
              <a:rPr lang="en-US" dirty="0" smtClean="0">
                <a:solidFill>
                  <a:schemeClr val="tx1"/>
                </a:solidFill>
              </a:rPr>
              <a:t>Free flow of investment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14400" y="4840016"/>
            <a:ext cx="4524703" cy="81980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       </a:t>
            </a:r>
            <a:r>
              <a:rPr lang="en-US" dirty="0" smtClean="0">
                <a:solidFill>
                  <a:schemeClr val="tx1"/>
                </a:solidFill>
              </a:rPr>
              <a:t>Free flow of capital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78372" y="2096815"/>
            <a:ext cx="709449" cy="64638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th-TH" dirty="0"/>
          </a:p>
        </p:txBody>
      </p:sp>
      <p:sp>
        <p:nvSpPr>
          <p:cNvPr id="12" name="Oval 11"/>
          <p:cNvSpPr/>
          <p:nvPr/>
        </p:nvSpPr>
        <p:spPr>
          <a:xfrm>
            <a:off x="1003738" y="3037490"/>
            <a:ext cx="709449" cy="64638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th-TH" dirty="0"/>
          </a:p>
        </p:txBody>
      </p:sp>
      <p:sp>
        <p:nvSpPr>
          <p:cNvPr id="13" name="Oval 12"/>
          <p:cNvSpPr/>
          <p:nvPr/>
        </p:nvSpPr>
        <p:spPr>
          <a:xfrm>
            <a:off x="388883" y="3936126"/>
            <a:ext cx="709449" cy="64638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th-TH" dirty="0"/>
          </a:p>
        </p:txBody>
      </p:sp>
      <p:sp>
        <p:nvSpPr>
          <p:cNvPr id="14" name="Oval 13"/>
          <p:cNvSpPr/>
          <p:nvPr/>
        </p:nvSpPr>
        <p:spPr>
          <a:xfrm>
            <a:off x="956441" y="4897823"/>
            <a:ext cx="709449" cy="64638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th-TH" dirty="0"/>
          </a:p>
        </p:txBody>
      </p:sp>
      <p:sp>
        <p:nvSpPr>
          <p:cNvPr id="16" name="Rounded Rectangle 15"/>
          <p:cNvSpPr/>
          <p:nvPr/>
        </p:nvSpPr>
        <p:spPr>
          <a:xfrm>
            <a:off x="262759" y="5764924"/>
            <a:ext cx="5460124" cy="819807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        </a:t>
            </a:r>
            <a:r>
              <a:rPr lang="en-US" dirty="0" smtClean="0">
                <a:solidFill>
                  <a:schemeClr val="tx1"/>
                </a:solidFill>
              </a:rPr>
              <a:t>Free flow of skilled </a:t>
            </a:r>
            <a:r>
              <a:rPr lang="en-US" dirty="0" err="1" smtClean="0">
                <a:solidFill>
                  <a:schemeClr val="tx1"/>
                </a:solidFill>
              </a:rPr>
              <a:t>labour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399393" y="5838497"/>
            <a:ext cx="709449" cy="64638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th-TH" dirty="0"/>
          </a:p>
        </p:txBody>
      </p:sp>
      <p:sp>
        <p:nvSpPr>
          <p:cNvPr id="15" name="Down Arrow 14"/>
          <p:cNvSpPr/>
          <p:nvPr/>
        </p:nvSpPr>
        <p:spPr>
          <a:xfrm>
            <a:off x="898623" y="1135117"/>
            <a:ext cx="7299434" cy="7725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 core elements</a:t>
            </a:r>
            <a:endParaRPr lang="th-TH" dirty="0"/>
          </a:p>
        </p:txBody>
      </p:sp>
      <p:sp>
        <p:nvSpPr>
          <p:cNvPr id="19" name="Cloud Callout 18"/>
          <p:cNvSpPr/>
          <p:nvPr/>
        </p:nvSpPr>
        <p:spPr>
          <a:xfrm>
            <a:off x="6085489" y="2207173"/>
            <a:ext cx="2837793" cy="3720662"/>
          </a:xfrm>
          <a:prstGeom prst="cloudCallout">
            <a:avLst>
              <a:gd name="adj1" fmla="val 48368"/>
              <a:gd name="adj2" fmla="val 64278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Skilled </a:t>
            </a:r>
            <a:r>
              <a:rPr lang="en-US" sz="2400" dirty="0" err="1" smtClean="0">
                <a:solidFill>
                  <a:schemeClr val="tx1"/>
                </a:solidFill>
              </a:rPr>
              <a:t>labour</a:t>
            </a:r>
            <a:r>
              <a:rPr lang="en-US" sz="2400" dirty="0" smtClean="0">
                <a:solidFill>
                  <a:schemeClr val="tx1"/>
                </a:solidFill>
              </a:rPr>
              <a:t> can work in AMS under 2, 5 and 3</a:t>
            </a:r>
            <a:endParaRPr lang="th-TH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/>
              <a:pPr/>
              <a:t>18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2382"/>
            <a:ext cx="9144000" cy="923549"/>
          </a:xfrm>
        </p:spPr>
        <p:txBody>
          <a:bodyPr>
            <a:noAutofit/>
          </a:bodyPr>
          <a:lstStyle/>
          <a:p>
            <a:r>
              <a:rPr lang="en-US" sz="3200" dirty="0" smtClean="0"/>
              <a:t>Cross-border movement of </a:t>
            </a:r>
            <a:r>
              <a:rPr lang="en-US" sz="3200" dirty="0" err="1" smtClean="0"/>
              <a:t>labour</a:t>
            </a:r>
            <a:r>
              <a:rPr lang="en-US" sz="3200" dirty="0" smtClean="0"/>
              <a:t> in ASEAN</a:t>
            </a:r>
            <a:endParaRPr lang="th-TH" sz="3200" dirty="0"/>
          </a:p>
        </p:txBody>
      </p:sp>
      <p:sp>
        <p:nvSpPr>
          <p:cNvPr id="6" name="Rectangle 5"/>
          <p:cNvSpPr/>
          <p:nvPr/>
        </p:nvSpPr>
        <p:spPr>
          <a:xfrm>
            <a:off x="283779" y="1513490"/>
            <a:ext cx="1434662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WTO/GATS</a:t>
            </a:r>
          </a:p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1995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74276" y="1508230"/>
            <a:ext cx="1891862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AFAS (1995)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84124" y="1492481"/>
            <a:ext cx="1702676" cy="867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CLMV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7007" y="94593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Skilled </a:t>
            </a:r>
            <a:r>
              <a:rPr lang="en-US" sz="2400" dirty="0" err="1" smtClean="0"/>
              <a:t>labour</a:t>
            </a:r>
            <a:endParaRPr lang="th-TH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258919" y="909145"/>
            <a:ext cx="2680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Low-skilled </a:t>
            </a:r>
            <a:r>
              <a:rPr lang="en-US" sz="2400" dirty="0" err="1" smtClean="0"/>
              <a:t>labour</a:t>
            </a:r>
            <a:endParaRPr lang="th-TH" sz="2400" dirty="0"/>
          </a:p>
        </p:txBody>
      </p:sp>
      <p:sp>
        <p:nvSpPr>
          <p:cNvPr id="11" name="Rectangle 10"/>
          <p:cNvSpPr/>
          <p:nvPr/>
        </p:nvSpPr>
        <p:spPr>
          <a:xfrm>
            <a:off x="2144092" y="4051768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AMNP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2012</a:t>
            </a:r>
            <a:endParaRPr lang="th-TH" sz="12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52324" y="3242472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MRAs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7351" y="2879865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4 Modes of supply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7350" y="3778497"/>
            <a:ext cx="1229711" cy="5044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Mode 4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4162078" y="2396359"/>
            <a:ext cx="252248" cy="851338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Down Arrow 15"/>
          <p:cNvSpPr/>
          <p:nvPr/>
        </p:nvSpPr>
        <p:spPr>
          <a:xfrm>
            <a:off x="3358055" y="2380593"/>
            <a:ext cx="189186" cy="1623848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ectangle 16"/>
          <p:cNvSpPr/>
          <p:nvPr/>
        </p:nvSpPr>
        <p:spPr>
          <a:xfrm>
            <a:off x="7315201" y="2743200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Irregular</a:t>
            </a:r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25710" y="3179380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Registration</a:t>
            </a:r>
            <a:endParaRPr lang="th-TH" sz="14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20456" y="3647092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NV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315200" y="4099038"/>
            <a:ext cx="1135118" cy="3468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MOU</a:t>
            </a:r>
            <a:endParaRPr lang="th-TH" sz="2000" dirty="0">
              <a:solidFill>
                <a:schemeClr val="tx1"/>
              </a:solidFill>
            </a:endParaRPr>
          </a:p>
        </p:txBody>
      </p:sp>
      <p:sp>
        <p:nvSpPr>
          <p:cNvPr id="22" name="Left-Right Arrow 21"/>
          <p:cNvSpPr/>
          <p:nvPr/>
        </p:nvSpPr>
        <p:spPr>
          <a:xfrm>
            <a:off x="1671145" y="3815255"/>
            <a:ext cx="1702676" cy="204952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0" y="4840006"/>
            <a:ext cx="9144000" cy="224676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For skilled workers, there are 3 ways for cross-border movement of </a:t>
            </a:r>
            <a:r>
              <a:rPr lang="en-US" dirty="0" err="1" smtClean="0"/>
              <a:t>labour</a:t>
            </a:r>
            <a:r>
              <a:rPr lang="en-US" dirty="0" smtClean="0"/>
              <a:t> legally: GATS Mode 4, AFAS (AMNP and MRAs), and ACIA</a:t>
            </a:r>
          </a:p>
          <a:p>
            <a:r>
              <a:rPr lang="en-US" dirty="0" smtClean="0"/>
              <a:t>The low-skilled workers are not the concern of AEC. </a:t>
            </a:r>
          </a:p>
          <a:p>
            <a:endParaRPr lang="th-TH" dirty="0"/>
          </a:p>
        </p:txBody>
      </p:sp>
      <p:sp>
        <p:nvSpPr>
          <p:cNvPr id="24" name="TextBox 23"/>
          <p:cNvSpPr txBox="1"/>
          <p:nvPr/>
        </p:nvSpPr>
        <p:spPr>
          <a:xfrm>
            <a:off x="4272437" y="2774734"/>
            <a:ext cx="1166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(Article V)</a:t>
            </a:r>
            <a:endParaRPr lang="th-TH" sz="1400" dirty="0"/>
          </a:p>
        </p:txBody>
      </p:sp>
      <p:sp>
        <p:nvSpPr>
          <p:cNvPr id="25" name="Rectangle 24"/>
          <p:cNvSpPr/>
          <p:nvPr/>
        </p:nvSpPr>
        <p:spPr>
          <a:xfrm>
            <a:off x="5076497" y="1513490"/>
            <a:ext cx="1192912" cy="846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ACIA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2012</a:t>
            </a:r>
            <a:endParaRPr lang="th-TH" sz="12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39561" y="2364825"/>
            <a:ext cx="11508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(Investors)</a:t>
            </a:r>
            <a:endParaRPr lang="th-TH" sz="1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2211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34" y="804066"/>
            <a:ext cx="8791899" cy="603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Oval 9"/>
          <p:cNvSpPr/>
          <p:nvPr/>
        </p:nvSpPr>
        <p:spPr>
          <a:xfrm>
            <a:off x="551796" y="2144123"/>
            <a:ext cx="8355724" cy="99322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Oval 10"/>
          <p:cNvSpPr/>
          <p:nvPr/>
        </p:nvSpPr>
        <p:spPr>
          <a:xfrm>
            <a:off x="499242" y="4850533"/>
            <a:ext cx="8355724" cy="99322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ounded Rectangle 5"/>
          <p:cNvSpPr/>
          <p:nvPr/>
        </p:nvSpPr>
        <p:spPr>
          <a:xfrm>
            <a:off x="268014" y="189186"/>
            <a:ext cx="8671034" cy="80404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The 5 core elements are facilitated by these</a:t>
            </a:r>
            <a:endParaRPr lang="th-TH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268014" y="189186"/>
            <a:ext cx="8671034" cy="80404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The 5 core elements are facilitated by agreements 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99545" y="1340069"/>
            <a:ext cx="8607971" cy="9774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ounded Rectangle 4"/>
          <p:cNvSpPr/>
          <p:nvPr/>
        </p:nvSpPr>
        <p:spPr>
          <a:xfrm>
            <a:off x="325821" y="2564524"/>
            <a:ext cx="8607971" cy="9774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ounded Rectangle 5"/>
          <p:cNvSpPr/>
          <p:nvPr/>
        </p:nvSpPr>
        <p:spPr>
          <a:xfrm>
            <a:off x="241738" y="3678621"/>
            <a:ext cx="8607971" cy="9774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ounded Rectangle 6"/>
          <p:cNvSpPr/>
          <p:nvPr/>
        </p:nvSpPr>
        <p:spPr>
          <a:xfrm>
            <a:off x="268014" y="4934607"/>
            <a:ext cx="8607971" cy="977462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q"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</a:rPr>
              <a:t>AMNP: </a:t>
            </a:r>
            <a:r>
              <a:rPr lang="en-US" sz="2000" dirty="0" smtClean="0">
                <a:solidFill>
                  <a:schemeClr val="tx1"/>
                </a:solidFill>
              </a:rPr>
              <a:t>ASEAN</a:t>
            </a: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Agreement on Movement of Natural Persons</a:t>
            </a: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chemeClr val="tx1"/>
                </a:solidFill>
              </a:rPr>
              <a:t>                    </a:t>
            </a:r>
            <a:r>
              <a:rPr lang="en-US" sz="2000" dirty="0" smtClean="0">
                <a:solidFill>
                  <a:schemeClr val="tx1"/>
                </a:solidFill>
              </a:rPr>
              <a:t>(Signed on 19 November 2012) </a:t>
            </a:r>
            <a:endParaRPr lang="th-TH" sz="2400" dirty="0">
              <a:solidFill>
                <a:schemeClr val="tx1"/>
              </a:solidFill>
            </a:endParaRPr>
          </a:p>
        </p:txBody>
      </p:sp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7152" y="1365192"/>
            <a:ext cx="67913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6824" y="2647623"/>
            <a:ext cx="597217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7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7315" y="3773212"/>
            <a:ext cx="72009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2242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92" y="150853"/>
            <a:ext cx="8944212" cy="618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ounded Rectangle 3"/>
          <p:cNvSpPr/>
          <p:nvPr/>
        </p:nvSpPr>
        <p:spPr>
          <a:xfrm>
            <a:off x="599090" y="4508938"/>
            <a:ext cx="8024648" cy="1623848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6274676" y="5738648"/>
            <a:ext cx="1213945" cy="268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ounded Rectangle 5"/>
          <p:cNvSpPr/>
          <p:nvPr/>
        </p:nvSpPr>
        <p:spPr>
          <a:xfrm>
            <a:off x="6385034" y="5880538"/>
            <a:ext cx="2554014" cy="69368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Under AFAS</a:t>
            </a:r>
            <a:endParaRPr lang="th-TH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292" y="180658"/>
            <a:ext cx="8849642" cy="6165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298" y="1166650"/>
            <a:ext cx="8954814" cy="4981902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Each Member State may </a:t>
            </a:r>
            <a:r>
              <a:rPr lang="en-US" sz="32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recognise</a:t>
            </a:r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education or experience obtained</a:t>
            </a:r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requirements</a:t>
            </a:r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met, or licenses or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certifications</a:t>
            </a:r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granted in another Member State, for the purpose of licensing or certification of service suppliers. </a:t>
            </a:r>
          </a:p>
          <a:p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Such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recognition</a:t>
            </a:r>
            <a:r>
              <a:rPr lang="en-US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may be based upon an agreement or arrangement with the Member State concerned or may be accorded autonomously.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th-TH" sz="3600" dirty="0">
              <a:latin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AFAS Article V: Mutual recognition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786050" y="3357562"/>
            <a:ext cx="2286000" cy="2667000"/>
            <a:chOff x="720" y="1950"/>
            <a:chExt cx="1440" cy="1680"/>
          </a:xfrm>
        </p:grpSpPr>
        <p:sp>
          <p:nvSpPr>
            <p:cNvPr id="11285" name="AutoShape 4"/>
            <p:cNvSpPr>
              <a:spLocks noChangeArrowheads="1"/>
            </p:cNvSpPr>
            <p:nvPr/>
          </p:nvSpPr>
          <p:spPr bwMode="auto">
            <a:xfrm>
              <a:off x="720" y="1950"/>
              <a:ext cx="1440" cy="168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38100">
              <a:solidFill>
                <a:srgbClr val="3366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th-TH">
                <a:latin typeface="Verdana" pitchFamily="34" charset="0"/>
                <a:cs typeface="Angsana New" pitchFamily="18" charset="-34"/>
              </a:endParaRPr>
            </a:p>
          </p:txBody>
        </p:sp>
        <p:sp>
          <p:nvSpPr>
            <p:cNvPr id="11286" name="Text Box 5"/>
            <p:cNvSpPr txBox="1">
              <a:spLocks noChangeArrowheads="1"/>
            </p:cNvSpPr>
            <p:nvPr/>
          </p:nvSpPr>
          <p:spPr bwMode="gray">
            <a:xfrm>
              <a:off x="788" y="2230"/>
              <a:ext cx="1284" cy="1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400" dirty="0" smtClean="0"/>
                <a:t>ASEAN Framework Agreement on Services</a:t>
              </a:r>
              <a:endParaRPr lang="th-TH" sz="2400" dirty="0" smtClean="0"/>
            </a:p>
            <a:p>
              <a:pPr algn="ctr"/>
              <a:r>
                <a:rPr lang="en-US" sz="2400" b="1" dirty="0" smtClean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</a:t>
              </a:r>
              <a:r>
                <a:rPr lang="en-US" sz="2400" b="1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AFAS)</a:t>
              </a:r>
            </a:p>
          </p:txBody>
        </p:sp>
      </p:grpSp>
      <p:sp>
        <p:nvSpPr>
          <p:cNvPr id="11268" name="AutoShape 6"/>
          <p:cNvSpPr>
            <a:spLocks noChangeAspect="1" noChangeArrowheads="1" noTextEdit="1"/>
          </p:cNvSpPr>
          <p:nvPr/>
        </p:nvSpPr>
        <p:spPr bwMode="gray">
          <a:xfrm>
            <a:off x="3222625" y="2995613"/>
            <a:ext cx="909638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1270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29956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357950" y="3857628"/>
            <a:ext cx="2286000" cy="2667000"/>
            <a:chOff x="3510" y="2385"/>
            <a:chExt cx="1440" cy="1680"/>
          </a:xfrm>
          <a:solidFill>
            <a:srgbClr val="92D050"/>
          </a:solidFill>
        </p:grpSpPr>
        <p:sp>
          <p:nvSpPr>
            <p:cNvPr id="11274" name="AutoShape 20"/>
            <p:cNvSpPr>
              <a:spLocks noChangeArrowheads="1"/>
            </p:cNvSpPr>
            <p:nvPr/>
          </p:nvSpPr>
          <p:spPr bwMode="auto">
            <a:xfrm>
              <a:off x="3510" y="2385"/>
              <a:ext cx="1440" cy="1680"/>
            </a:xfrm>
            <a:prstGeom prst="roundRect">
              <a:avLst>
                <a:gd name="adj" fmla="val 16667"/>
              </a:avLst>
            </a:prstGeom>
            <a:grpFill/>
            <a:ln w="38100">
              <a:solidFill>
                <a:srgbClr val="3366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th-TH">
                <a:latin typeface="Verdana" pitchFamily="34" charset="0"/>
                <a:cs typeface="Angsana New" pitchFamily="18" charset="-34"/>
              </a:endParaRPr>
            </a:p>
          </p:txBody>
        </p:sp>
        <p:sp>
          <p:nvSpPr>
            <p:cNvPr id="11275" name="Text Box 21"/>
            <p:cNvSpPr txBox="1">
              <a:spLocks noChangeArrowheads="1"/>
            </p:cNvSpPr>
            <p:nvPr/>
          </p:nvSpPr>
          <p:spPr bwMode="gray">
            <a:xfrm>
              <a:off x="3557" y="2466"/>
              <a:ext cx="1362" cy="15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th-TH" sz="2400" dirty="0" smtClean="0"/>
                <a:t>Mutual Recognition Arrangements</a:t>
              </a:r>
              <a:endParaRPr 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en-US" sz="2400" b="1" dirty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(MRAs</a:t>
              </a:r>
              <a:r>
                <a:rPr lang="en-US" sz="2400" b="1" dirty="0" smtClean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)</a:t>
              </a:r>
            </a:p>
            <a:p>
              <a:pPr algn="ctr"/>
              <a:r>
                <a:rPr lang="en-US" sz="2000" dirty="0" smtClean="0">
                  <a:solidFill>
                    <a:srgbClr val="00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(Article  V of AFAS)</a:t>
              </a:r>
              <a:endParaRPr lang="th-TH" sz="20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endParaRPr lang="en-US" sz="16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61462" name="Freeform 22"/>
          <p:cNvSpPr>
            <a:spLocks/>
          </p:cNvSpPr>
          <p:nvPr/>
        </p:nvSpPr>
        <p:spPr bwMode="gray">
          <a:xfrm flipH="1">
            <a:off x="5108028" y="4477407"/>
            <a:ext cx="1182412" cy="2067263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FF0000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  <a:cs typeface="+mn-cs"/>
            </a:endParaRPr>
          </a:p>
        </p:txBody>
      </p:sp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39" y="404664"/>
            <a:ext cx="2926061" cy="2186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3275856" y="404664"/>
            <a:ext cx="5544616" cy="216024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0"/>
            <a:r>
              <a:rPr lang="en-US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AEC agreements on cross-border movement of natural persons</a:t>
            </a:r>
            <a:endParaRPr lang="th-TH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Freeform 22"/>
          <p:cNvSpPr>
            <a:spLocks/>
          </p:cNvSpPr>
          <p:nvPr/>
        </p:nvSpPr>
        <p:spPr bwMode="gray">
          <a:xfrm rot="4455057" flipH="1">
            <a:off x="3885329" y="1850812"/>
            <a:ext cx="683295" cy="2097248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rgbClr val="FF0000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  <a:cs typeface="+mn-cs"/>
            </a:endParaRPr>
          </a:p>
        </p:txBody>
      </p:sp>
      <p:sp>
        <p:nvSpPr>
          <p:cNvPr id="17" name="Cloud Callout 16"/>
          <p:cNvSpPr/>
          <p:nvPr/>
        </p:nvSpPr>
        <p:spPr>
          <a:xfrm>
            <a:off x="283779" y="2774731"/>
            <a:ext cx="2270235" cy="2711669"/>
          </a:xfrm>
          <a:prstGeom prst="cloudCallout">
            <a:avLst>
              <a:gd name="adj1" fmla="val -52777"/>
              <a:gd name="adj2" fmla="val 7733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There are 2 means for working in other AMS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37793" y="6053959"/>
            <a:ext cx="22229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Movement  of business men or staff with trade and /or investment</a:t>
            </a:r>
            <a:endParaRPr lang="th-TH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6400800" y="3421124"/>
            <a:ext cx="2475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Movement of professional</a:t>
            </a:r>
            <a:endParaRPr lang="th-TH" sz="1400" dirty="0"/>
          </a:p>
        </p:txBody>
      </p:sp>
    </p:spTree>
    <p:extLst>
      <p:ext uri="{BB962C8B-B14F-4D97-AF65-F5344CB8AC3E}">
        <p14:creationId xmlns="" xmlns:p14="http://schemas.microsoft.com/office/powerpoint/2010/main" val="15457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" y="882869"/>
            <a:ext cx="9034818" cy="5463341"/>
          </a:xfrm>
        </p:spPr>
        <p:txBody>
          <a:bodyPr>
            <a:normAutofit/>
          </a:bodyPr>
          <a:lstStyle/>
          <a:p>
            <a:r>
              <a:rPr lang="en-US" dirty="0" smtClean="0"/>
              <a:t>MRA is an </a:t>
            </a:r>
            <a:r>
              <a:rPr lang="en-US" dirty="0" smtClean="0">
                <a:solidFill>
                  <a:srgbClr val="FF0000"/>
                </a:solidFill>
              </a:rPr>
              <a:t>arrangement</a:t>
            </a:r>
            <a:r>
              <a:rPr lang="en-US" dirty="0" smtClean="0"/>
              <a:t> among ASEAN countries designed </a:t>
            </a:r>
            <a:r>
              <a:rPr lang="en-US" dirty="0" smtClean="0">
                <a:solidFill>
                  <a:srgbClr val="FF0000"/>
                </a:solidFill>
              </a:rPr>
              <a:t>to facilitate the free movement and employment of qualified and certified personnel between ASEAN Member States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Through MRAs, ASEAN members may recognize the</a:t>
            </a:r>
          </a:p>
          <a:p>
            <a:pPr>
              <a:buNone/>
            </a:pPr>
            <a:r>
              <a:rPr lang="en-US" dirty="0" smtClean="0"/>
              <a:t>education or experience obtained, requirements met, and certification or licensing granted by other ASEAN members. </a:t>
            </a:r>
          </a:p>
          <a:p>
            <a:pPr>
              <a:buNone/>
            </a:pPr>
            <a:r>
              <a:rPr lang="en-US" dirty="0" smtClean="0"/>
              <a:t>MRAs have been completed in accountancy, engineering, medicine, dentistry, and nursing. MRA frameworks (which provide the agreed platform for negotiation of a future MRA) are expected by 2015 in architecture</a:t>
            </a:r>
          </a:p>
          <a:p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397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is MRA?</a:t>
            </a:r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pPr algn="ctr"/>
            <a:r>
              <a:rPr lang="en-US" dirty="0" smtClean="0"/>
              <a:t>Bali Concord II</a:t>
            </a:r>
            <a:endParaRPr lang="th-TH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17" y="1644540"/>
            <a:ext cx="8898165" cy="446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310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310" y="110363"/>
            <a:ext cx="8358576" cy="6315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Hexagon 5"/>
          <p:cNvSpPr/>
          <p:nvPr/>
        </p:nvSpPr>
        <p:spPr>
          <a:xfrm>
            <a:off x="6668814" y="4430110"/>
            <a:ext cx="1686911" cy="1403131"/>
          </a:xfrm>
          <a:prstGeom prst="hexag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Tourism</a:t>
            </a:r>
          </a:p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professionals</a:t>
            </a:r>
            <a:endParaRPr lang="th-TH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225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730" y="425669"/>
            <a:ext cx="8722574" cy="5975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648607" y="5344510"/>
            <a:ext cx="6195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Tourism Profession 9 November 2012</a:t>
            </a:r>
            <a:endParaRPr lang="th-TH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630621"/>
            <a:ext cx="5234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Under AFAS Article V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472966" y="6022428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(Scorecard 2014)</a:t>
            </a:r>
            <a:endParaRPr lang="th-TH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083" y="898633"/>
            <a:ext cx="8248143" cy="5533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952" y="455626"/>
            <a:ext cx="8939048" cy="5960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ounded Rectangle 4"/>
          <p:cNvSpPr/>
          <p:nvPr/>
        </p:nvSpPr>
        <p:spPr>
          <a:xfrm>
            <a:off x="4146331" y="3452645"/>
            <a:ext cx="4792717" cy="165538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600" dirty="0" smtClean="0">
                <a:solidFill>
                  <a:prstClr val="black"/>
                </a:solidFill>
              </a:rPr>
              <a:t>ACIA grants entry, temporary stay, and work authorization to investors, executives, managers, and board members of corporations in the process of committing a substantial amount of capital or other resources (</a:t>
            </a:r>
            <a:r>
              <a:rPr lang="en-US" sz="1600" dirty="0" err="1" smtClean="0">
                <a:solidFill>
                  <a:prstClr val="black"/>
                </a:solidFill>
              </a:rPr>
              <a:t>Sugiyaro</a:t>
            </a:r>
            <a:r>
              <a:rPr lang="en-US" sz="1600" dirty="0" smtClean="0">
                <a:solidFill>
                  <a:prstClr val="black"/>
                </a:solidFill>
              </a:rPr>
              <a:t> 2014)</a:t>
            </a:r>
            <a:endParaRPr lang="th-TH" sz="16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138" y="394137"/>
            <a:ext cx="8536323" cy="5943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630621" y="5029200"/>
            <a:ext cx="8135007" cy="115088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</a:rPr>
              <a:t>These procedures are linked with AFAS, AMNP (as well as GATS Mode 4) and MRA but also deal with competency standard, accreditation, and </a:t>
            </a:r>
            <a:r>
              <a:rPr lang="en-US" sz="2000" dirty="0" err="1" smtClean="0">
                <a:solidFill>
                  <a:schemeClr val="tx1"/>
                </a:solidFill>
              </a:rPr>
              <a:t>labour</a:t>
            </a:r>
            <a:r>
              <a:rPr lang="en-US" sz="2000" dirty="0" smtClean="0">
                <a:solidFill>
                  <a:schemeClr val="tx1"/>
                </a:solidFill>
              </a:rPr>
              <a:t> market information</a:t>
            </a:r>
            <a:endParaRPr lang="th-TH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MRA requirements</a:t>
            </a:r>
            <a:endParaRPr lang="th-TH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9181" y="191069"/>
            <a:ext cx="8980227" cy="64144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In order for a Professional (in 8 disciplines) to be </a:t>
            </a:r>
            <a:r>
              <a:rPr lang="en-US" sz="2400" dirty="0" err="1" smtClean="0"/>
              <a:t>recognised</a:t>
            </a:r>
            <a:r>
              <a:rPr lang="en-US" sz="2400" dirty="0" smtClean="0"/>
              <a:t> by other AMS and to be eligible to work in a host country, they will </a:t>
            </a:r>
            <a:r>
              <a:rPr lang="en-US" sz="2400" dirty="0" smtClean="0">
                <a:solidFill>
                  <a:srgbClr val="FF0000"/>
                </a:solidFill>
              </a:rPr>
              <a:t>need to possess a valid competency certificate as well as other requirements </a:t>
            </a:r>
            <a:r>
              <a:rPr lang="en-US" sz="2400" dirty="0" smtClean="0"/>
              <a:t>as specified by the </a:t>
            </a:r>
            <a:r>
              <a:rPr lang="en-US" sz="2400" dirty="0" smtClean="0">
                <a:solidFill>
                  <a:srgbClr val="FF0000"/>
                </a:solidFill>
              </a:rPr>
              <a:t>Professional Certification Board (PCB) </a:t>
            </a:r>
            <a:r>
              <a:rPr lang="en-US" sz="2400" dirty="0" smtClean="0"/>
              <a:t>in an AMS. 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In general, the mechanism for certifying qualification </a:t>
            </a:r>
            <a:r>
              <a:rPr lang="en-US" sz="2400" i="1" dirty="0" smtClean="0"/>
              <a:t>(as in the case of Tourism Professionals) </a:t>
            </a:r>
            <a:r>
              <a:rPr lang="en-US" sz="2800" dirty="0" smtClean="0"/>
              <a:t>consists of</a:t>
            </a:r>
          </a:p>
          <a:p>
            <a:pPr lvl="1">
              <a:buFont typeface="Wingdings" pitchFamily="2" charset="2"/>
              <a:buChar char="q"/>
            </a:pPr>
            <a:r>
              <a:rPr lang="en-US" sz="2400" dirty="0" smtClean="0"/>
              <a:t>Professional Monitoring Committee (MC)</a:t>
            </a:r>
          </a:p>
          <a:p>
            <a:pPr lvl="1">
              <a:buFont typeface="Wingdings" pitchFamily="2" charset="2"/>
              <a:buChar char="q"/>
            </a:pPr>
            <a:r>
              <a:rPr lang="en-US" sz="2400" dirty="0" smtClean="0"/>
              <a:t>Professional Registration System (RS)</a:t>
            </a:r>
          </a:p>
          <a:p>
            <a:pPr lvl="1">
              <a:buFont typeface="Wingdings" pitchFamily="2" charset="2"/>
              <a:buChar char="q"/>
            </a:pPr>
            <a:r>
              <a:rPr lang="en-US" sz="2400" dirty="0" smtClean="0"/>
              <a:t>National Professional Board (PB)</a:t>
            </a:r>
          </a:p>
          <a:p>
            <a:pPr lvl="1">
              <a:buFont typeface="Wingdings" pitchFamily="2" charset="2"/>
              <a:buChar char="q"/>
            </a:pPr>
            <a:r>
              <a:rPr lang="en-US" sz="2400" dirty="0" smtClean="0"/>
              <a:t>Professional Certification Board (CB)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252243" y="252248"/>
            <a:ext cx="8702566" cy="2128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71" y="1213952"/>
            <a:ext cx="9111735" cy="490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 flipH="1">
            <a:off x="0" y="63064"/>
            <a:ext cx="87656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 of competency certifying  mechanism for Tourism Professionals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4950372" y="6432339"/>
            <a:ext cx="39729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NTO= National Tourism Organizations</a:t>
            </a:r>
            <a:endParaRPr lang="th-TH" sz="1600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4193628" y="5596759"/>
            <a:ext cx="4225158" cy="157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6180" y="5954111"/>
            <a:ext cx="4225158" cy="157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168869" y="1150883"/>
            <a:ext cx="4303986" cy="6936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Oval 15"/>
          <p:cNvSpPr/>
          <p:nvPr/>
        </p:nvSpPr>
        <p:spPr>
          <a:xfrm>
            <a:off x="3005958" y="2044262"/>
            <a:ext cx="4303986" cy="6936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Oval 16"/>
          <p:cNvSpPr/>
          <p:nvPr/>
        </p:nvSpPr>
        <p:spPr>
          <a:xfrm>
            <a:off x="2927131" y="3358055"/>
            <a:ext cx="3710152" cy="5938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Oval 17"/>
          <p:cNvSpPr/>
          <p:nvPr/>
        </p:nvSpPr>
        <p:spPr>
          <a:xfrm>
            <a:off x="1949669" y="4635061"/>
            <a:ext cx="4303986" cy="51500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168" y="31533"/>
            <a:ext cx="8837886" cy="674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 flipH="1">
            <a:off x="394137" y="4477406"/>
            <a:ext cx="22229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</a:rPr>
              <a:t>ASEAN-TP competency certifying  Mechanism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621517" y="5092262"/>
            <a:ext cx="1387366" cy="37837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DOE, MOL</a:t>
            </a:r>
            <a:endParaRPr lang="th-TH" sz="14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44963" y="1639614"/>
            <a:ext cx="12770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Registration sys</a:t>
            </a:r>
            <a:endParaRPr lang="th-TH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686DA-F90B-4DB4-A0E1-976CDB2064A7}" type="slidenum">
              <a:rPr lang="th-TH" smtClean="0">
                <a:solidFill>
                  <a:prstClr val="black"/>
                </a:solidFill>
              </a:rPr>
              <a:pPr/>
              <a:t>36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3999" cy="806824"/>
          </a:xfrm>
        </p:spPr>
        <p:txBody>
          <a:bodyPr/>
          <a:lstStyle/>
          <a:p>
            <a:pPr algn="ctr"/>
            <a:r>
              <a:rPr lang="en-US" sz="4000" dirty="0" smtClean="0">
                <a:latin typeface="TH SarabunPSK" pitchFamily="34" charset="-34"/>
                <a:cs typeface="TH SarabunPSK" pitchFamily="34" charset="-34"/>
              </a:rPr>
              <a:t>Framework of Thailand’s preparation for 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MRA-TP</a:t>
            </a:r>
            <a:endParaRPr lang="th-TH" sz="3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8830" y="788276"/>
            <a:ext cx="8923283" cy="520262"/>
          </a:xfrm>
          <a:prstGeom prst="round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ASEAN ON LINE Database is being developed for (</a:t>
            </a:r>
            <a:r>
              <a:rPr lang="en-US" sz="1400" dirty="0" err="1" smtClean="0">
                <a:solidFill>
                  <a:prstClr val="black"/>
                </a:solidFill>
              </a:rPr>
              <a:t>i</a:t>
            </a:r>
            <a:r>
              <a:rPr lang="en-US" sz="1400" dirty="0" smtClean="0">
                <a:solidFill>
                  <a:prstClr val="black"/>
                </a:solidFill>
              </a:rPr>
              <a:t>) members (ii) employers (iii) trainers and (iv) assessors. </a:t>
            </a:r>
            <a:endParaRPr lang="th-TH" sz="14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082" y="1686910"/>
            <a:ext cx="1039053" cy="1630815"/>
          </a:xfrm>
          <a:prstGeom prst="rect">
            <a:avLst/>
          </a:prstGeom>
          <a:noFill/>
        </p:spPr>
      </p:pic>
      <p:pic>
        <p:nvPicPr>
          <p:cNvPr id="1029" name="Picture 5" descr="C:\Users\Srawooth\AppData\Local\Microsoft\Windows\Temporary Internet Files\Content.IE5\TRPGFH6T\suited woman with bag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14520" y="1833212"/>
            <a:ext cx="1066057" cy="1461782"/>
          </a:xfrm>
          <a:prstGeom prst="rect">
            <a:avLst/>
          </a:prstGeom>
          <a:noFill/>
        </p:spPr>
      </p:pic>
      <p:pic>
        <p:nvPicPr>
          <p:cNvPr id="1030" name="Picture 6" descr="C:\Users\Srawooth\AppData\Local\Microsoft\Windows\Temporary Internet Files\Content.IE5\TRPGFH6T\training_icon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0076" y="1923393"/>
            <a:ext cx="1320352" cy="132035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569778" y="3216162"/>
            <a:ext cx="15292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MRA Training</a:t>
            </a:r>
            <a:endParaRPr lang="th-TH" sz="1400" dirty="0">
              <a:solidFill>
                <a:prstClr val="black"/>
              </a:solidFill>
            </a:endParaRPr>
          </a:p>
        </p:txBody>
      </p:sp>
      <p:pic>
        <p:nvPicPr>
          <p:cNvPr id="1031" name="Picture 7" descr="C:\Users\Srawooth\AppData\Local\Microsoft\Windows\Temporary Internet Files\Content.IE5\B7QNU8YE\Kirkpyrimid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7303" y="1985604"/>
            <a:ext cx="1306398" cy="1151736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114801" y="3216164"/>
            <a:ext cx="1529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MRA Assessment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306201" y="2017985"/>
            <a:ext cx="1813035" cy="1072054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Send to TPCB for approval for ASEAN MRA certification (MC)</a:t>
            </a:r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17" name="Straight Arrow Connector 16"/>
          <p:cNvCxnSpPr>
            <a:endCxn id="1030" idx="1"/>
          </p:cNvCxnSpPr>
          <p:nvPr/>
        </p:nvCxnSpPr>
        <p:spPr>
          <a:xfrm>
            <a:off x="2254469" y="2554014"/>
            <a:ext cx="295607" cy="2955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030" idx="3"/>
            <a:endCxn id="1031" idx="1"/>
          </p:cNvCxnSpPr>
          <p:nvPr/>
        </p:nvCxnSpPr>
        <p:spPr>
          <a:xfrm flipV="1">
            <a:off x="3870428" y="2561472"/>
            <a:ext cx="356875" cy="2209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031" idx="3"/>
          </p:cNvCxnSpPr>
          <p:nvPr/>
        </p:nvCxnSpPr>
        <p:spPr>
          <a:xfrm>
            <a:off x="5533701" y="2561472"/>
            <a:ext cx="709444" cy="830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691352" y="2128345"/>
            <a:ext cx="599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Pass</a:t>
            </a:r>
            <a:endParaRPr lang="th-TH" sz="1400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Srawooth\AppData\Local\Microsoft\Windows\Temporary Internet Files\Content.IE5\584OJWZQ\large-boy-kid-graduation-hat-university-college-faculty-0-11093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05627" y="1950570"/>
            <a:ext cx="501889" cy="1174420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6022427" y="3326524"/>
            <a:ext cx="2837793" cy="1135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To receive ASEAN MC, workers must  take ASEAN MRA courses both  technical and practice (emphasizing skill &amp; competency  of selected subject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04952" y="3752193"/>
            <a:ext cx="5628289" cy="1040524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83777" y="3988676"/>
            <a:ext cx="1702676" cy="50449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Trainees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54620" y="3983421"/>
            <a:ext cx="1702676" cy="50449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Curriculum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957145" y="3993930"/>
            <a:ext cx="1786761" cy="50449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MOT or Training institute/assessment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52244" y="4934607"/>
            <a:ext cx="1702676" cy="1734207"/>
          </a:xfrm>
          <a:prstGeom prst="roundRect">
            <a:avLst/>
          </a:prstGeom>
          <a:solidFill>
            <a:srgbClr val="FFFC84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Trainer must be  MOT (Master of Trainer) or MOT graduates 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170383" y="4929352"/>
            <a:ext cx="1702676" cy="1734207"/>
          </a:xfrm>
          <a:prstGeom prst="roundRect">
            <a:avLst/>
          </a:prstGeom>
          <a:solidFill>
            <a:srgbClr val="FFFC84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Must be ASEAN MRA only. Min of  Tourism/Sports will provide curriculum and toolbox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056989" y="4924096"/>
            <a:ext cx="4771697" cy="1734207"/>
          </a:xfrm>
          <a:prstGeom prst="roundRect">
            <a:avLst/>
          </a:prstGeom>
          <a:solidFill>
            <a:srgbClr val="FFFC84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31" name="Straight Arrow Connector 30"/>
          <p:cNvCxnSpPr>
            <a:stCxn id="25" idx="0"/>
          </p:cNvCxnSpPr>
          <p:nvPr/>
        </p:nvCxnSpPr>
        <p:spPr>
          <a:xfrm rot="5400000" flipH="1" flipV="1">
            <a:off x="2798379" y="3770586"/>
            <a:ext cx="420414" cy="525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 flipH="1" flipV="1">
            <a:off x="4637690" y="3718035"/>
            <a:ext cx="420414" cy="525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>
            <a:off x="4162093" y="5044966"/>
            <a:ext cx="1466193" cy="7725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Academic institute teaching tourism and hotel services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701861" y="5039708"/>
            <a:ext cx="2953408" cy="746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Gov or private institute or agency  as juristic person related to tourism and hotel services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193628" y="5849005"/>
            <a:ext cx="44301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Having qualifications required by  TPCB sub committee 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572000" y="6132787"/>
            <a:ext cx="3657600" cy="236483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Apply for permission from TPCB</a:t>
            </a:r>
            <a:endParaRPr lang="th-TH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11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1"/>
            <a:ext cx="9143999" cy="8068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US" sz="4000" b="1" dirty="0" smtClean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Framework of Thailand’s preparation for MRA-TP</a:t>
            </a:r>
            <a:endParaRPr lang="th-TH" sz="3800" b="1" dirty="0">
              <a:solidFill>
                <a:srgbClr val="464646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Pentagon 6"/>
          <p:cNvSpPr/>
          <p:nvPr/>
        </p:nvSpPr>
        <p:spPr>
          <a:xfrm>
            <a:off x="457200" y="1040523"/>
            <a:ext cx="1497724" cy="1072055"/>
          </a:xfrm>
          <a:prstGeom prst="homePlate">
            <a:avLst/>
          </a:prstGeom>
          <a:solidFill>
            <a:srgbClr val="80F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TP Register &amp; apply for certification  in country A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8" name="Horizontal Scroll 7"/>
          <p:cNvSpPr/>
          <p:nvPr/>
        </p:nvSpPr>
        <p:spPr>
          <a:xfrm>
            <a:off x="1813034" y="2443651"/>
            <a:ext cx="1340069" cy="536029"/>
          </a:xfrm>
          <a:prstGeom prst="horizontalScroll">
            <a:avLst/>
          </a:prstGeom>
          <a:solidFill>
            <a:srgbClr val="80F8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NTPB Thailand</a:t>
            </a:r>
            <a:endParaRPr lang="th-TH" sz="1200" dirty="0">
              <a:solidFill>
                <a:prstClr val="black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>
            <a:off x="2406198" y="2307674"/>
            <a:ext cx="32713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3894083" y="914400"/>
            <a:ext cx="4997669" cy="40517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98579" y="1040524"/>
            <a:ext cx="3137338" cy="77251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prstClr val="black"/>
                </a:solidFill>
              </a:rPr>
              <a:t>Employer/Thailand sends contract to employee in A &amp;</a:t>
            </a:r>
          </a:p>
          <a:p>
            <a:pPr algn="ctr"/>
            <a:r>
              <a:rPr lang="en-US" sz="1600" dirty="0" smtClean="0">
                <a:solidFill>
                  <a:prstClr val="black"/>
                </a:solidFill>
              </a:rPr>
              <a:t>Thai embassy</a:t>
            </a:r>
            <a:endParaRPr lang="th-TH" sz="1600" dirty="0">
              <a:solidFill>
                <a:prstClr val="black"/>
              </a:solidFill>
            </a:endParaRPr>
          </a:p>
        </p:txBody>
      </p:sp>
      <p:sp>
        <p:nvSpPr>
          <p:cNvPr id="18" name="Diamond 17"/>
          <p:cNvSpPr/>
          <p:nvPr/>
        </p:nvSpPr>
        <p:spPr>
          <a:xfrm>
            <a:off x="5123785" y="2081048"/>
            <a:ext cx="1481959" cy="1277007"/>
          </a:xfrm>
          <a:prstGeom prst="diamond">
            <a:avLst/>
          </a:prstGeom>
          <a:solidFill>
            <a:srgbClr val="98C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MOFA/Embassy checks</a:t>
            </a:r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20" name="Straight Arrow Connector 19"/>
          <p:cNvCxnSpPr>
            <a:stCxn id="18" idx="3"/>
          </p:cNvCxnSpPr>
          <p:nvPr/>
        </p:nvCxnSpPr>
        <p:spPr>
          <a:xfrm flipV="1">
            <a:off x="6605744" y="2695903"/>
            <a:ext cx="520270" cy="236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574221" y="2364828"/>
            <a:ext cx="583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Yes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157545" y="2285999"/>
            <a:ext cx="1529254" cy="614856"/>
          </a:xfrm>
          <a:prstGeom prst="rect">
            <a:avLst/>
          </a:prstGeom>
          <a:solidFill>
            <a:srgbClr val="98C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Issued non-immigrant visa B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157545" y="3121570"/>
            <a:ext cx="1529254" cy="583324"/>
          </a:xfrm>
          <a:prstGeom prst="rect">
            <a:avLst/>
          </a:prstGeom>
          <a:solidFill>
            <a:srgbClr val="98C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Employee comes to Thailand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173311" y="3941379"/>
            <a:ext cx="1497724" cy="583324"/>
          </a:xfrm>
          <a:prstGeom prst="rect">
            <a:avLst/>
          </a:prstGeom>
          <a:solidFill>
            <a:srgbClr val="98C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Report to DOE within 30 days for WP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430109" y="3941379"/>
            <a:ext cx="2017987" cy="662152"/>
          </a:xfrm>
          <a:prstGeom prst="rect">
            <a:avLst/>
          </a:prstGeom>
          <a:solidFill>
            <a:srgbClr val="98C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Report to Immigration for working visa</a:t>
            </a:r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27" name="Straight Arrow Connector 26"/>
          <p:cNvCxnSpPr>
            <a:stCxn id="22" idx="2"/>
            <a:endCxn id="23" idx="0"/>
          </p:cNvCxnSpPr>
          <p:nvPr/>
        </p:nvCxnSpPr>
        <p:spPr>
          <a:xfrm rot="5400000">
            <a:off x="7811815" y="3011212"/>
            <a:ext cx="22071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3" idx="2"/>
            <a:endCxn id="24" idx="0"/>
          </p:cNvCxnSpPr>
          <p:nvPr/>
        </p:nvCxnSpPr>
        <p:spPr>
          <a:xfrm rot="16200000" flipH="1">
            <a:off x="7803930" y="3823135"/>
            <a:ext cx="236485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4" idx="1"/>
            <a:endCxn id="25" idx="3"/>
          </p:cNvCxnSpPr>
          <p:nvPr/>
        </p:nvCxnSpPr>
        <p:spPr>
          <a:xfrm rot="10800000" flipV="1">
            <a:off x="6448097" y="4233041"/>
            <a:ext cx="725215" cy="394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endCxn id="18" idx="0"/>
          </p:cNvCxnSpPr>
          <p:nvPr/>
        </p:nvCxnSpPr>
        <p:spPr>
          <a:xfrm rot="16200000" flipH="1">
            <a:off x="5707114" y="1923396"/>
            <a:ext cx="299545" cy="15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18" idx="2"/>
          </p:cNvCxnSpPr>
          <p:nvPr/>
        </p:nvCxnSpPr>
        <p:spPr>
          <a:xfrm rot="16200000" flipH="1">
            <a:off x="5699230" y="3523589"/>
            <a:ext cx="331076" cy="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990897" y="3358055"/>
            <a:ext cx="441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No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93628" y="3137340"/>
            <a:ext cx="1166648" cy="64638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Employer submits Form-3</a:t>
            </a:r>
            <a:endParaRPr lang="th-TH" sz="1400" dirty="0">
              <a:solidFill>
                <a:prstClr val="black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rot="10800000">
            <a:off x="5407572" y="3641834"/>
            <a:ext cx="4729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7" idx="0"/>
          </p:cNvCxnSpPr>
          <p:nvPr/>
        </p:nvCxnSpPr>
        <p:spPr>
          <a:xfrm rot="5400000" flipH="1" flipV="1">
            <a:off x="4122682" y="2483070"/>
            <a:ext cx="130854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loud Callout 43"/>
          <p:cNvSpPr/>
          <p:nvPr/>
        </p:nvSpPr>
        <p:spPr>
          <a:xfrm>
            <a:off x="961698" y="5234152"/>
            <a:ext cx="7567448" cy="1261241"/>
          </a:xfrm>
          <a:prstGeom prst="cloudCallout">
            <a:avLst>
              <a:gd name="adj1" fmla="val 51667"/>
              <a:gd name="adj2" fmla="val 6375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prstClr val="black"/>
                </a:solidFill>
              </a:rPr>
              <a:t>MRA-TP facilitates the cross-border recruitment process by screening the competency of prospective employees.</a:t>
            </a:r>
            <a:endParaRPr lang="th-TH" sz="1800" dirty="0">
              <a:solidFill>
                <a:prstClr val="black"/>
              </a:solidFill>
            </a:endParaRPr>
          </a:p>
        </p:txBody>
      </p:sp>
      <p:sp>
        <p:nvSpPr>
          <p:cNvPr id="45" name="Striped Right Arrow 44"/>
          <p:cNvSpPr/>
          <p:nvPr/>
        </p:nvSpPr>
        <p:spPr>
          <a:xfrm>
            <a:off x="3247698" y="1308535"/>
            <a:ext cx="630620" cy="583324"/>
          </a:xfrm>
          <a:prstGeom prst="striped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pic>
        <p:nvPicPr>
          <p:cNvPr id="46" name="Picture 2" descr="C:\Users\nanhrs\AppData\Local\Microsoft\Windows\Temporary Internet Files\Content.IE5\GSVS0I7X\MC9000158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417" y="1011762"/>
            <a:ext cx="887758" cy="715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http://www.worldflags.me/Bottons/ASEAN_Fla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5" y="799261"/>
            <a:ext cx="444041" cy="4440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Pentagon 29"/>
          <p:cNvSpPr/>
          <p:nvPr/>
        </p:nvSpPr>
        <p:spPr>
          <a:xfrm>
            <a:off x="1792018" y="1082564"/>
            <a:ext cx="1497724" cy="1072055"/>
          </a:xfrm>
          <a:prstGeom prst="homePlate">
            <a:avLst/>
          </a:prstGeom>
          <a:solidFill>
            <a:srgbClr val="80F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Contact MOTS, Thailand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32" name="Horizontal Scroll 31"/>
          <p:cNvSpPr/>
          <p:nvPr/>
        </p:nvSpPr>
        <p:spPr>
          <a:xfrm>
            <a:off x="278522" y="2201909"/>
            <a:ext cx="1340069" cy="536029"/>
          </a:xfrm>
          <a:prstGeom prst="horizontalScroll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black"/>
                </a:solidFill>
              </a:rPr>
              <a:t>TPCB –Country A</a:t>
            </a:r>
            <a:endParaRPr lang="th-TH" sz="1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6483" y="1166648"/>
            <a:ext cx="8671034" cy="4997669"/>
          </a:xfrm>
        </p:spPr>
        <p:txBody>
          <a:bodyPr/>
          <a:lstStyle/>
          <a:p>
            <a:r>
              <a:rPr lang="en-US" b="1" dirty="0" smtClean="0"/>
              <a:t>Qualifications to Apply to be an </a:t>
            </a:r>
            <a:r>
              <a:rPr lang="en-US" b="1" dirty="0" smtClean="0">
                <a:solidFill>
                  <a:srgbClr val="FF0000"/>
                </a:solidFill>
              </a:rPr>
              <a:t>ASEAN Chartered Professional Accountant </a:t>
            </a:r>
            <a:r>
              <a:rPr lang="en-US" b="1" dirty="0" smtClean="0"/>
              <a:t>(ACPA) </a:t>
            </a:r>
          </a:p>
          <a:p>
            <a:r>
              <a:rPr lang="en-US" dirty="0" smtClean="0"/>
              <a:t>A Professional Accountant is eligible to apply through the </a:t>
            </a:r>
            <a:r>
              <a:rPr lang="en-US" dirty="0" smtClean="0">
                <a:solidFill>
                  <a:srgbClr val="FF0000"/>
                </a:solidFill>
              </a:rPr>
              <a:t>Monitoring Committee </a:t>
            </a:r>
            <a:r>
              <a:rPr lang="en-US" dirty="0" smtClean="0"/>
              <a:t>of his or her Country of Origin, to be registered as an ASEAN Chartered Professional Accountant (ACPA) on the ASEAN </a:t>
            </a:r>
            <a:r>
              <a:rPr lang="en-US" dirty="0" smtClean="0">
                <a:solidFill>
                  <a:srgbClr val="FF0000"/>
                </a:solidFill>
              </a:rPr>
              <a:t>Chartered Professional Accountant Register </a:t>
            </a:r>
            <a:r>
              <a:rPr lang="en-US" dirty="0" smtClean="0"/>
              <a:t>(ACPAR) provided that he or she possesses the following qualifications: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dirty="0" smtClean="0"/>
              <a:t>Accountant</a:t>
            </a:r>
            <a:endParaRPr lang="th-TH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0717" y="268014"/>
            <a:ext cx="8623738" cy="6211614"/>
          </a:xfrm>
        </p:spPr>
        <p:txBody>
          <a:bodyPr/>
          <a:lstStyle/>
          <a:p>
            <a:r>
              <a:rPr lang="en-US" dirty="0" smtClean="0"/>
              <a:t>an accredited </a:t>
            </a:r>
            <a:r>
              <a:rPr lang="en-US" dirty="0" smtClean="0">
                <a:solidFill>
                  <a:srgbClr val="FF0000"/>
                </a:solidFill>
              </a:rPr>
              <a:t>accountancy degree </a:t>
            </a:r>
            <a:r>
              <a:rPr lang="en-US" dirty="0" smtClean="0"/>
              <a:t>or professional accountancy examination </a:t>
            </a:r>
            <a:r>
              <a:rPr lang="en-US" dirty="0" err="1" smtClean="0"/>
              <a:t>programme</a:t>
            </a:r>
            <a:r>
              <a:rPr lang="en-US" dirty="0" smtClean="0"/>
              <a:t> </a:t>
            </a:r>
            <a:r>
              <a:rPr lang="en-US" dirty="0" err="1" smtClean="0"/>
              <a:t>recognised</a:t>
            </a:r>
            <a:r>
              <a:rPr lang="en-US" dirty="0" smtClean="0"/>
              <a:t> by the </a:t>
            </a:r>
            <a:r>
              <a:rPr lang="en-US" dirty="0" smtClean="0">
                <a:solidFill>
                  <a:srgbClr val="FF0000"/>
                </a:solidFill>
              </a:rPr>
              <a:t>National Accountancy Body </a:t>
            </a:r>
            <a:r>
              <a:rPr lang="en-US" dirty="0" smtClean="0"/>
              <a:t>(NAB) and/or </a:t>
            </a:r>
            <a:r>
              <a:rPr lang="en-US" dirty="0" smtClean="0">
                <a:solidFill>
                  <a:srgbClr val="FF0000"/>
                </a:solidFill>
              </a:rPr>
              <a:t>Professional Regulatory Authority </a:t>
            </a:r>
            <a:r>
              <a:rPr lang="en-US" dirty="0" smtClean="0"/>
              <a:t>(PRA) of the CO or HC, or has been assessed and </a:t>
            </a:r>
            <a:r>
              <a:rPr lang="en-US" dirty="0" err="1" smtClean="0"/>
              <a:t>recognised</a:t>
            </a:r>
            <a:r>
              <a:rPr lang="en-US" dirty="0" smtClean="0"/>
              <a:t> by the NAB and/or PRA as having the equivalent of such a degree;</a:t>
            </a:r>
          </a:p>
          <a:p>
            <a:r>
              <a:rPr lang="en-US" dirty="0" smtClean="0"/>
              <a:t>current and valid professional registration </a:t>
            </a:r>
            <a:r>
              <a:rPr lang="en-US" dirty="0" smtClean="0">
                <a:solidFill>
                  <a:srgbClr val="FF0000"/>
                </a:solidFill>
              </a:rPr>
              <a:t>certificate</a:t>
            </a:r>
            <a:r>
              <a:rPr lang="en-US" dirty="0" smtClean="0"/>
              <a:t> in the CO issued by the NAB) or PRA;</a:t>
            </a:r>
          </a:p>
          <a:p>
            <a:r>
              <a:rPr lang="en-US" dirty="0" smtClean="0"/>
              <a:t>practical </a:t>
            </a:r>
            <a:r>
              <a:rPr lang="en-US" dirty="0" smtClean="0">
                <a:solidFill>
                  <a:srgbClr val="FF0000"/>
                </a:solidFill>
              </a:rPr>
              <a:t>experience</a:t>
            </a:r>
            <a:r>
              <a:rPr lang="en-US" dirty="0" smtClean="0"/>
              <a:t> of not less than 3 years;</a:t>
            </a:r>
          </a:p>
          <a:p>
            <a:r>
              <a:rPr lang="en-US" dirty="0" smtClean="0"/>
              <a:t>complied with the Continuing Professional Development (CPD) policy of the CO;</a:t>
            </a:r>
          </a:p>
          <a:p>
            <a:r>
              <a:rPr lang="en-US" dirty="0" smtClean="0"/>
              <a:t>no </a:t>
            </a:r>
            <a:r>
              <a:rPr lang="en-US" dirty="0" smtClean="0">
                <a:solidFill>
                  <a:srgbClr val="FF0000"/>
                </a:solidFill>
              </a:rPr>
              <a:t>record of any serious violation </a:t>
            </a:r>
            <a:r>
              <a:rPr lang="en-US" dirty="0" smtClean="0"/>
              <a:t>of technical, professional or ethical standards,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6616"/>
            <a:ext cx="9144000" cy="844714"/>
          </a:xfrm>
        </p:spPr>
        <p:txBody>
          <a:bodyPr>
            <a:normAutofit/>
          </a:bodyPr>
          <a:lstStyle/>
          <a:p>
            <a:r>
              <a:rPr lang="en-US" dirty="0" smtClean="0"/>
              <a:t>Engineering MRA requirements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189186" y="882869"/>
            <a:ext cx="857644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To be registered as ASEAN Chartered Professional Engineer (ACPE) </a:t>
            </a:r>
          </a:p>
          <a:p>
            <a:pPr marL="342900" indent="-342900">
              <a:buAutoNum type="arabicPeriod"/>
            </a:pPr>
            <a:r>
              <a:rPr lang="en-US" sz="1800" dirty="0" smtClean="0"/>
              <a:t>completed an </a:t>
            </a:r>
            <a:r>
              <a:rPr lang="en-US" sz="1800" b="1" dirty="0" smtClean="0">
                <a:solidFill>
                  <a:srgbClr val="FF0000"/>
                </a:solidFill>
              </a:rPr>
              <a:t>accredited engineering degree </a:t>
            </a:r>
            <a:r>
              <a:rPr lang="en-US" sz="1800" dirty="0" smtClean="0"/>
              <a:t>recognized by the professional </a:t>
            </a:r>
            <a:r>
              <a:rPr lang="en-US" sz="1800" dirty="0" err="1" smtClean="0"/>
              <a:t>engr</a:t>
            </a:r>
            <a:r>
              <a:rPr lang="en-US" sz="1800" dirty="0" smtClean="0"/>
              <a:t> accreditation body in Country of Origin (CO) or HC or assessed &amp; </a:t>
            </a:r>
            <a:r>
              <a:rPr lang="en-US" sz="1800" dirty="0" err="1" smtClean="0"/>
              <a:t>recognised</a:t>
            </a:r>
            <a:r>
              <a:rPr lang="en-US" sz="1800" dirty="0" smtClean="0"/>
              <a:t> as equivalent degree .</a:t>
            </a:r>
          </a:p>
          <a:p>
            <a:pPr marL="342900" indent="-342900">
              <a:buAutoNum type="arabicPeriod"/>
            </a:pPr>
            <a:endParaRPr lang="en-US" sz="1800" dirty="0" smtClean="0"/>
          </a:p>
          <a:p>
            <a:r>
              <a:rPr lang="en-US" sz="1800" dirty="0" smtClean="0"/>
              <a:t>2. possess a current &amp; valid </a:t>
            </a:r>
            <a:r>
              <a:rPr lang="en-US" sz="1800" dirty="0" err="1" smtClean="0"/>
              <a:t>prof’l</a:t>
            </a:r>
            <a:r>
              <a:rPr lang="en-US" sz="1800" dirty="0" smtClean="0"/>
              <a:t> reg. or </a:t>
            </a:r>
            <a:r>
              <a:rPr lang="en-US" sz="1800" b="1" dirty="0" smtClean="0">
                <a:solidFill>
                  <a:srgbClr val="FF0000"/>
                </a:solidFill>
              </a:rPr>
              <a:t>licensing cert to practice eng </a:t>
            </a:r>
            <a:r>
              <a:rPr lang="en-US" sz="1800" dirty="0" smtClean="0"/>
              <a:t>in CO Origin by Profession Regulatory Authority (PRA) of AMC</a:t>
            </a:r>
          </a:p>
          <a:p>
            <a:endParaRPr lang="th-TH" sz="1800" dirty="0" smtClean="0"/>
          </a:p>
          <a:p>
            <a:r>
              <a:rPr lang="en-US" sz="1800" dirty="0" smtClean="0"/>
              <a:t>3. acquired </a:t>
            </a:r>
            <a:r>
              <a:rPr lang="en-US" sz="1800" b="1" dirty="0" smtClean="0">
                <a:solidFill>
                  <a:srgbClr val="FF0000"/>
                </a:solidFill>
              </a:rPr>
              <a:t>practical &amp; diversified experience </a:t>
            </a:r>
            <a:r>
              <a:rPr lang="en-US" sz="1800" dirty="0" smtClean="0"/>
              <a:t>of not less than </a:t>
            </a:r>
            <a:r>
              <a:rPr lang="en-US" sz="1800" b="1" dirty="0" smtClean="0">
                <a:solidFill>
                  <a:srgbClr val="FF0000"/>
                </a:solidFill>
              </a:rPr>
              <a:t>seven (7) years </a:t>
            </a:r>
            <a:r>
              <a:rPr lang="en-US" sz="1800" dirty="0" smtClean="0"/>
              <a:t>after graduation, at least two (@) years in responsible charge of significant eng work </a:t>
            </a:r>
          </a:p>
          <a:p>
            <a:endParaRPr lang="th-TH" sz="1800" dirty="0" smtClean="0"/>
          </a:p>
          <a:p>
            <a:r>
              <a:rPr lang="en-US" sz="1800" dirty="0" smtClean="0"/>
              <a:t>4. Compliance with </a:t>
            </a:r>
            <a:r>
              <a:rPr lang="en-US" sz="1800" b="1" dirty="0" smtClean="0">
                <a:solidFill>
                  <a:srgbClr val="FF0000"/>
                </a:solidFill>
              </a:rPr>
              <a:t>Continuing Professional Development(CPD</a:t>
            </a:r>
            <a:r>
              <a:rPr lang="en-US" sz="1800" dirty="0" smtClean="0"/>
              <a:t>) policy, Country of Origin at a satisfactory level </a:t>
            </a:r>
          </a:p>
          <a:p>
            <a:endParaRPr lang="th-TH" sz="1800" dirty="0" smtClean="0"/>
          </a:p>
          <a:p>
            <a:r>
              <a:rPr lang="en-US" sz="1800" dirty="0" smtClean="0"/>
              <a:t>5. obtained cert , </a:t>
            </a:r>
            <a:r>
              <a:rPr lang="en-US" sz="1800" b="1" dirty="0" smtClean="0">
                <a:solidFill>
                  <a:srgbClr val="FF0000"/>
                </a:solidFill>
              </a:rPr>
              <a:t>Professional Regulatory Authority (PRA), </a:t>
            </a:r>
            <a:r>
              <a:rPr lang="en-US" sz="1800" dirty="0" smtClean="0"/>
              <a:t>Country of Origin with no record of serious violation on </a:t>
            </a:r>
            <a:r>
              <a:rPr lang="en-US" sz="1800" b="1" dirty="0" smtClean="0">
                <a:solidFill>
                  <a:srgbClr val="FF0000"/>
                </a:solidFill>
              </a:rPr>
              <a:t>technical, </a:t>
            </a:r>
            <a:r>
              <a:rPr lang="en-US" sz="1800" b="1" dirty="0" err="1" smtClean="0">
                <a:solidFill>
                  <a:srgbClr val="FF0000"/>
                </a:solidFill>
              </a:rPr>
              <a:t>prof’l</a:t>
            </a:r>
            <a:r>
              <a:rPr lang="en-US" sz="1800" b="1" dirty="0" smtClean="0">
                <a:solidFill>
                  <a:srgbClr val="FF0000"/>
                </a:solidFill>
              </a:rPr>
              <a:t> or ethical standards</a:t>
            </a:r>
            <a:r>
              <a:rPr lang="en-US" sz="1800" dirty="0" smtClean="0"/>
              <a:t>, local &amp; international, for the practice of engineering. 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09904" y="252248"/>
            <a:ext cx="832419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His/Her</a:t>
            </a:r>
            <a:r>
              <a:rPr lang="en-US" sz="2400" dirty="0" smtClean="0"/>
              <a:t> application include a </a:t>
            </a:r>
            <a:r>
              <a:rPr lang="en-US" sz="2400" dirty="0" smtClean="0">
                <a:solidFill>
                  <a:srgbClr val="FF0000"/>
                </a:solidFill>
              </a:rPr>
              <a:t>sworn statement </a:t>
            </a:r>
            <a:r>
              <a:rPr lang="en-US" sz="2400" dirty="0" smtClean="0"/>
              <a:t>undertaking to : </a:t>
            </a:r>
          </a:p>
          <a:p>
            <a:r>
              <a:rPr lang="en-US" sz="2400" dirty="0" smtClean="0"/>
              <a:t>a. bound by local &amp; int’l codes of </a:t>
            </a:r>
            <a:r>
              <a:rPr lang="en-US" sz="2400" dirty="0" err="1" smtClean="0"/>
              <a:t>prof’l</a:t>
            </a:r>
            <a:r>
              <a:rPr lang="en-US" sz="2400" dirty="0" smtClean="0"/>
              <a:t> conduct in accordance with policy on ethics and conduct established &amp; enforced by the CO.</a:t>
            </a:r>
          </a:p>
          <a:p>
            <a:r>
              <a:rPr lang="en-US" sz="2400" dirty="0" smtClean="0"/>
              <a:t>b. Bound by the prevailing laws &amp; regulations of the HC. </a:t>
            </a:r>
          </a:p>
          <a:p>
            <a:r>
              <a:rPr lang="en-US" sz="2400" dirty="0" smtClean="0"/>
              <a:t>c. </a:t>
            </a:r>
            <a:r>
              <a:rPr lang="en-US" sz="2400" dirty="0" smtClean="0">
                <a:solidFill>
                  <a:srgbClr val="FF0000"/>
                </a:solidFill>
              </a:rPr>
              <a:t>Work in collaboration with local </a:t>
            </a:r>
            <a:r>
              <a:rPr lang="en-US" sz="2400" dirty="0" err="1" smtClean="0">
                <a:solidFill>
                  <a:srgbClr val="FF0000"/>
                </a:solidFill>
              </a:rPr>
              <a:t>Prof’l</a:t>
            </a:r>
            <a:r>
              <a:rPr lang="en-US" sz="2400" dirty="0" smtClean="0">
                <a:solidFill>
                  <a:srgbClr val="FF0000"/>
                </a:solidFill>
              </a:rPr>
              <a:t> Eng in the HC </a:t>
            </a:r>
            <a:r>
              <a:rPr lang="en-US" sz="2400" dirty="0" smtClean="0"/>
              <a:t>subject to domestic laws &amp; regulations of HC governing the practice of engineering.</a:t>
            </a:r>
          </a:p>
          <a:p>
            <a:r>
              <a:rPr lang="en-US" sz="2400" dirty="0" smtClean="0"/>
              <a:t>Upon approval , RFPE (Registered Foreign Professional Engineer), </a:t>
            </a:r>
            <a:r>
              <a:rPr lang="en-US" sz="2400" dirty="0" smtClean="0">
                <a:solidFill>
                  <a:srgbClr val="FF0000"/>
                </a:solidFill>
              </a:rPr>
              <a:t>not in independent practice</a:t>
            </a:r>
            <a:r>
              <a:rPr lang="en-US" sz="2400" dirty="0" smtClean="0"/>
              <a:t>, but in collaboration with designated </a:t>
            </a:r>
            <a:r>
              <a:rPr lang="en-US" sz="2400" dirty="0" err="1" smtClean="0"/>
              <a:t>prof’l</a:t>
            </a:r>
            <a:r>
              <a:rPr lang="en-US" sz="2400" dirty="0" smtClean="0"/>
              <a:t> Eng in HC, with area of his own competency as recognized &amp; approved by PRA of HC.</a:t>
            </a:r>
          </a:p>
          <a:p>
            <a:endParaRPr lang="en-US" sz="1800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99545" y="299545"/>
            <a:ext cx="8434551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/>
              <a:t>Nurse MRA</a:t>
            </a:r>
          </a:p>
          <a:p>
            <a:pPr algn="ctr"/>
            <a:endParaRPr lang="en-US" sz="3200" dirty="0" smtClean="0"/>
          </a:p>
          <a:p>
            <a:r>
              <a:rPr lang="en-US" sz="2400" dirty="0" smtClean="0"/>
              <a:t>3.1 Granted a </a:t>
            </a:r>
            <a:r>
              <a:rPr lang="en-US" sz="2400" dirty="0" smtClean="0">
                <a:solidFill>
                  <a:srgbClr val="FF0000"/>
                </a:solidFill>
              </a:rPr>
              <a:t>Nursing Qualification </a:t>
            </a:r>
          </a:p>
          <a:p>
            <a:r>
              <a:rPr lang="en-US" sz="2400" dirty="0" smtClean="0"/>
              <a:t>3.2 Possession of valid </a:t>
            </a:r>
            <a:r>
              <a:rPr lang="en-US" sz="2400" dirty="0" err="1" smtClean="0">
                <a:solidFill>
                  <a:srgbClr val="FF0000"/>
                </a:solidFill>
              </a:rPr>
              <a:t>prof’l</a:t>
            </a:r>
            <a:r>
              <a:rPr lang="en-US" sz="2400" dirty="0" smtClean="0">
                <a:solidFill>
                  <a:srgbClr val="FF0000"/>
                </a:solidFill>
              </a:rPr>
              <a:t> registration and/or license from CO </a:t>
            </a:r>
            <a:r>
              <a:rPr lang="en-US" sz="2400" dirty="0" smtClean="0"/>
              <a:t>&amp; </a:t>
            </a:r>
            <a:r>
              <a:rPr lang="en-US" sz="2400" dirty="0" smtClean="0">
                <a:solidFill>
                  <a:srgbClr val="FF0000"/>
                </a:solidFill>
              </a:rPr>
              <a:t>current </a:t>
            </a:r>
            <a:r>
              <a:rPr lang="en-US" sz="2400" dirty="0" err="1" smtClean="0">
                <a:solidFill>
                  <a:srgbClr val="FF0000"/>
                </a:solidFill>
              </a:rPr>
              <a:t>licence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or cert or any relevant certifying documents </a:t>
            </a:r>
          </a:p>
          <a:p>
            <a:r>
              <a:rPr lang="en-US" sz="2400" dirty="0" smtClean="0"/>
              <a:t>3.3 Minimum practice </a:t>
            </a:r>
            <a:r>
              <a:rPr lang="en-US" sz="2400" dirty="0" smtClean="0">
                <a:solidFill>
                  <a:srgbClr val="FF0000"/>
                </a:solidFill>
              </a:rPr>
              <a:t>experience not less three (3) yr </a:t>
            </a:r>
          </a:p>
          <a:p>
            <a:r>
              <a:rPr lang="en-US" sz="2400" dirty="0" smtClean="0"/>
              <a:t>3.4 Compliance satisfactory </a:t>
            </a:r>
            <a:r>
              <a:rPr lang="en-US" sz="2400" dirty="0" smtClean="0">
                <a:solidFill>
                  <a:srgbClr val="FF0000"/>
                </a:solidFill>
              </a:rPr>
              <a:t>CPD</a:t>
            </a:r>
            <a:r>
              <a:rPr lang="en-US" sz="2400" dirty="0" smtClean="0"/>
              <a:t> as mandated by NRA of the CO </a:t>
            </a:r>
          </a:p>
          <a:p>
            <a:r>
              <a:rPr lang="en-US" sz="2400" dirty="0" smtClean="0"/>
              <a:t>3.5 Certification CO of no record or pending investigation of having violated any </a:t>
            </a:r>
            <a:r>
              <a:rPr lang="en-US" sz="2400" dirty="0" smtClean="0">
                <a:solidFill>
                  <a:srgbClr val="FF0000"/>
                </a:solidFill>
              </a:rPr>
              <a:t>technical, </a:t>
            </a:r>
            <a:r>
              <a:rPr lang="en-US" sz="2400" dirty="0" err="1" smtClean="0">
                <a:solidFill>
                  <a:srgbClr val="FF0000"/>
                </a:solidFill>
              </a:rPr>
              <a:t>prof’l</a:t>
            </a:r>
            <a:r>
              <a:rPr lang="en-US" sz="2400" dirty="0" smtClean="0">
                <a:solidFill>
                  <a:srgbClr val="FF0000"/>
                </a:solidFill>
              </a:rPr>
              <a:t> or ethical standards, </a:t>
            </a:r>
            <a:r>
              <a:rPr lang="en-US" sz="2400" dirty="0" smtClean="0"/>
              <a:t>local &amp; international, practice of nursing </a:t>
            </a:r>
          </a:p>
          <a:p>
            <a:r>
              <a:rPr lang="en-US" sz="2400" dirty="0" smtClean="0"/>
              <a:t>3.6 Submit medical examination or undergo an induction program or </a:t>
            </a:r>
            <a:r>
              <a:rPr lang="en-US" sz="2400" dirty="0" smtClean="0">
                <a:solidFill>
                  <a:srgbClr val="FF0000"/>
                </a:solidFill>
              </a:rPr>
              <a:t>competency assessment</a:t>
            </a:r>
            <a:r>
              <a:rPr lang="en-US" sz="2400" dirty="0" smtClean="0"/>
              <a:t>, as imposed by NRA OR any relevant authority of HC s continuous yrs prior to application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72966" y="0"/>
            <a:ext cx="821383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Eligibility of foreign Nurse -</a:t>
            </a:r>
            <a:r>
              <a:rPr lang="en-US" dirty="0" smtClean="0">
                <a:solidFill>
                  <a:srgbClr val="FF0000"/>
                </a:solidFill>
              </a:rPr>
              <a:t>Complying to domestic laws &amp; regulations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Undertaking of a Foreign Nurse – </a:t>
            </a:r>
          </a:p>
          <a:p>
            <a:r>
              <a:rPr lang="en-US" dirty="0" smtClean="0"/>
              <a:t>1. conduct in accordance to policy on ethics the practice of HC </a:t>
            </a:r>
          </a:p>
          <a:p>
            <a:r>
              <a:rPr lang="en-US" dirty="0" smtClean="0"/>
              <a:t>2. observance of prevailing domestic laws &amp; regulations of HC &amp; the practice of nursing </a:t>
            </a:r>
          </a:p>
          <a:p>
            <a:r>
              <a:rPr lang="en-US" dirty="0" smtClean="0"/>
              <a:t>3.3 Subscribe to any requirements for an insurance liability scheme of the Host Country </a:t>
            </a:r>
          </a:p>
          <a:p>
            <a:r>
              <a:rPr lang="en-US" dirty="0" smtClean="0"/>
              <a:t>3.4 Respect the culture and religion of </a:t>
            </a:r>
            <a:r>
              <a:rPr lang="en-US" dirty="0" err="1" smtClean="0"/>
              <a:t>th</a:t>
            </a:r>
            <a:r>
              <a:rPr lang="en-US" dirty="0" smtClean="0"/>
              <a:t> Host Country 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44</a:t>
            </a:fld>
            <a:endParaRPr lang="en-US"/>
          </a:p>
        </p:txBody>
      </p:sp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483" y="141884"/>
            <a:ext cx="8776440" cy="6122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108028" y="6258911"/>
            <a:ext cx="1970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Tansinsin</a:t>
            </a:r>
            <a:r>
              <a:rPr lang="en-US" sz="1400" dirty="0" smtClean="0"/>
              <a:t>  (no date)</a:t>
            </a:r>
            <a:endParaRPr lang="th-TH" sz="1400" dirty="0"/>
          </a:p>
        </p:txBody>
      </p:sp>
      <p:sp>
        <p:nvSpPr>
          <p:cNvPr id="7" name="Cloud Callout 6"/>
          <p:cNvSpPr/>
          <p:nvPr/>
        </p:nvSpPr>
        <p:spPr>
          <a:xfrm>
            <a:off x="6889531" y="2506717"/>
            <a:ext cx="2033752" cy="1844565"/>
          </a:xfrm>
          <a:prstGeom prst="cloudCallout">
            <a:avLst>
              <a:gd name="adj1" fmla="val -3004"/>
              <a:gd name="adj2" fmla="val 118056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No Thai?</a:t>
            </a:r>
            <a:endParaRPr lang="th-TH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45</a:t>
            </a:fld>
            <a:endParaRPr lang="en-US"/>
          </a:p>
        </p:txBody>
      </p:sp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903" y="47298"/>
            <a:ext cx="8664823" cy="6598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6400803" y="6243145"/>
            <a:ext cx="2364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Tansinsin</a:t>
            </a:r>
            <a:r>
              <a:rPr lang="en-US" sz="1400" dirty="0" smtClean="0"/>
              <a:t> (no date)</a:t>
            </a:r>
            <a:endParaRPr lang="th-TH" sz="1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3064" y="1229710"/>
            <a:ext cx="8891752" cy="4918842"/>
          </a:xfrm>
        </p:spPr>
        <p:txBody>
          <a:bodyPr>
            <a:normAutofit/>
          </a:bodyPr>
          <a:lstStyle/>
          <a:p>
            <a:r>
              <a:rPr lang="en-US" dirty="0" smtClean="0"/>
              <a:t>MRAs on </a:t>
            </a:r>
            <a:r>
              <a:rPr lang="en-US" dirty="0" smtClean="0">
                <a:solidFill>
                  <a:srgbClr val="FF0000"/>
                </a:solidFill>
              </a:rPr>
              <a:t>Architectural and Engineering Services </a:t>
            </a:r>
            <a:r>
              <a:rPr lang="en-US" dirty="0" smtClean="0"/>
              <a:t>have made steady progress, incl. the setting up of regional registration systems. </a:t>
            </a:r>
            <a:r>
              <a:rPr lang="en-US" sz="2000" dirty="0" smtClean="0"/>
              <a:t>(Not resulted in a large-scale movement of these professionals- existence of alternative legal schemes and small additional benefits of MRAs).</a:t>
            </a:r>
            <a:endParaRPr lang="en-US" dirty="0" smtClean="0"/>
          </a:p>
          <a:p>
            <a:r>
              <a:rPr lang="en-US" dirty="0" smtClean="0"/>
              <a:t>MRA on </a:t>
            </a:r>
            <a:r>
              <a:rPr lang="en-US" dirty="0" smtClean="0">
                <a:solidFill>
                  <a:srgbClr val="FF0000"/>
                </a:solidFill>
              </a:rPr>
              <a:t>Nursing Services </a:t>
            </a:r>
            <a:r>
              <a:rPr lang="en-US" dirty="0" smtClean="0"/>
              <a:t>has facilitated movement of nurses in only a few countries.</a:t>
            </a:r>
          </a:p>
          <a:p>
            <a:r>
              <a:rPr lang="en-US" dirty="0" smtClean="0"/>
              <a:t>Further efforts being made on : Agreement on the Movement of Natural Persons (</a:t>
            </a:r>
            <a:r>
              <a:rPr lang="en-US" dirty="0" smtClean="0">
                <a:solidFill>
                  <a:srgbClr val="FF0000"/>
                </a:solidFill>
              </a:rPr>
              <a:t>AMNP</a:t>
            </a:r>
            <a:r>
              <a:rPr lang="en-US" dirty="0" smtClean="0"/>
              <a:t>), MRAs on </a:t>
            </a:r>
            <a:r>
              <a:rPr lang="en-US" dirty="0" smtClean="0">
                <a:solidFill>
                  <a:srgbClr val="FF0000"/>
                </a:solidFill>
              </a:rPr>
              <a:t>Accountancy</a:t>
            </a:r>
            <a:r>
              <a:rPr lang="en-US" dirty="0" smtClean="0"/>
              <a:t> Services and </a:t>
            </a:r>
            <a:r>
              <a:rPr lang="en-US" dirty="0" smtClean="0">
                <a:solidFill>
                  <a:srgbClr val="FF0000"/>
                </a:solidFill>
              </a:rPr>
              <a:t>Tourism Professionals</a:t>
            </a:r>
            <a:r>
              <a:rPr lang="en-US" dirty="0" smtClean="0"/>
              <a:t>, and ASEAN Qualifications Reference Framework (</a:t>
            </a:r>
            <a:r>
              <a:rPr lang="en-US" dirty="0" smtClean="0">
                <a:solidFill>
                  <a:srgbClr val="FF0000"/>
                </a:solidFill>
              </a:rPr>
              <a:t>AQRF</a:t>
            </a:r>
            <a:r>
              <a:rPr lang="en-US" dirty="0" smtClean="0"/>
              <a:t>)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6616"/>
            <a:ext cx="91440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Progress of MRAs 2015 </a:t>
            </a:r>
            <a:r>
              <a:rPr lang="en-US" sz="1600" b="0" dirty="0" smtClean="0"/>
              <a:t>(</a:t>
            </a:r>
            <a:r>
              <a:rPr lang="en-US" sz="1600" b="0" dirty="0" err="1" smtClean="0"/>
              <a:t>Fukunaga</a:t>
            </a:r>
            <a:r>
              <a:rPr lang="en-US" sz="1600" b="0" dirty="0" smtClean="0"/>
              <a:t> 2015)</a:t>
            </a:r>
            <a:endParaRPr lang="th-TH" sz="1600" b="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47</a:t>
            </a:fld>
            <a:endParaRPr lang="en-US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315342"/>
            <a:ext cx="9094164" cy="5962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36483" y="5754414"/>
            <a:ext cx="3720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</a:t>
            </a:r>
            <a:r>
              <a:rPr lang="en-US" sz="1600" dirty="0" err="1" smtClean="0"/>
              <a:t>Sineenat</a:t>
            </a:r>
            <a:r>
              <a:rPr lang="en-US" sz="1600" dirty="0" smtClean="0"/>
              <a:t> 2014)</a:t>
            </a:r>
            <a:endParaRPr lang="th-TH" sz="1600" dirty="0"/>
          </a:p>
        </p:txBody>
      </p:sp>
      <p:sp>
        <p:nvSpPr>
          <p:cNvPr id="7" name="Rounded Rectangle 6"/>
          <p:cNvSpPr/>
          <p:nvPr/>
        </p:nvSpPr>
        <p:spPr>
          <a:xfrm>
            <a:off x="1008993" y="2995448"/>
            <a:ext cx="4745421" cy="1245476"/>
          </a:xfrm>
          <a:prstGeom prst="roundRect">
            <a:avLst/>
          </a:prstGeom>
          <a:noFill/>
          <a:ln>
            <a:solidFill>
              <a:srgbClr val="33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31075" y="519632"/>
            <a:ext cx="8229600" cy="4525963"/>
          </a:xfrm>
        </p:spPr>
        <p:txBody>
          <a:bodyPr/>
          <a:lstStyle/>
          <a:p>
            <a:r>
              <a:rPr lang="en-US" dirty="0" smtClean="0"/>
              <a:t>ASEAN started negotiations on its own MNP Agreement in 2010 and the Agreement was signed in November 2012. In 2015, only 7 countries have either ratified or notified completion of necessary domestic procedure, and thus </a:t>
            </a:r>
            <a:r>
              <a:rPr lang="en-US" dirty="0" smtClean="0">
                <a:solidFill>
                  <a:srgbClr val="FF0000"/>
                </a:solidFill>
              </a:rPr>
              <a:t>the agreement has not come into force</a:t>
            </a:r>
            <a:r>
              <a:rPr lang="en-US" dirty="0" smtClean="0"/>
              <a:t>. (</a:t>
            </a:r>
            <a:r>
              <a:rPr lang="en-US" dirty="0" err="1" smtClean="0"/>
              <a:t>Fukunaga</a:t>
            </a:r>
            <a:r>
              <a:rPr lang="en-US" dirty="0" smtClean="0"/>
              <a:t> &amp; </a:t>
            </a:r>
            <a:r>
              <a:rPr lang="en-US" dirty="0" err="1" smtClean="0"/>
              <a:t>Ishido</a:t>
            </a:r>
            <a:r>
              <a:rPr lang="en-US" dirty="0" smtClean="0"/>
              <a:t>, 2015, 3)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49</a:t>
            </a:fld>
            <a:endParaRPr lang="en-US"/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672" y="464024"/>
            <a:ext cx="8407529" cy="5779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311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40" y="36178"/>
            <a:ext cx="8931209" cy="669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026979" y="6085490"/>
            <a:ext cx="22387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(</a:t>
            </a:r>
            <a:r>
              <a:rPr lang="en-US" sz="1600" dirty="0" err="1" smtClean="0"/>
              <a:t>Sermcheep</a:t>
            </a:r>
            <a:r>
              <a:rPr lang="en-US" sz="1600" dirty="0" smtClean="0"/>
              <a:t> 2014)</a:t>
            </a:r>
            <a:endParaRPr lang="th-TH" sz="16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4952" y="1481328"/>
            <a:ext cx="8718331" cy="507712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AEC targets the free movement of </a:t>
            </a:r>
            <a:r>
              <a:rPr lang="en-US" dirty="0" smtClean="0">
                <a:solidFill>
                  <a:srgbClr val="FF0000"/>
                </a:solidFill>
              </a:rPr>
              <a:t>‘skilled’ </a:t>
            </a:r>
            <a:r>
              <a:rPr lang="en-US" dirty="0" err="1" smtClean="0">
                <a:solidFill>
                  <a:srgbClr val="FF0000"/>
                </a:solidFill>
              </a:rPr>
              <a:t>labour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across AMS. </a:t>
            </a:r>
          </a:p>
          <a:p>
            <a:r>
              <a:rPr lang="en-US" dirty="0" smtClean="0"/>
              <a:t>It does not include provisions for </a:t>
            </a:r>
            <a:r>
              <a:rPr lang="en-US" dirty="0" smtClean="0">
                <a:solidFill>
                  <a:srgbClr val="FF0000"/>
                </a:solidFill>
              </a:rPr>
              <a:t>unskilled </a:t>
            </a:r>
            <a:r>
              <a:rPr lang="en-US" dirty="0" err="1" smtClean="0">
                <a:solidFill>
                  <a:srgbClr val="FF0000"/>
                </a:solidFill>
              </a:rPr>
              <a:t>labour</a:t>
            </a:r>
            <a:r>
              <a:rPr lang="en-US" dirty="0" smtClean="0">
                <a:solidFill>
                  <a:srgbClr val="FF0000"/>
                </a:solidFill>
              </a:rPr>
              <a:t> migration</a:t>
            </a:r>
            <a:r>
              <a:rPr lang="en-US" dirty="0" smtClean="0"/>
              <a:t>, its impact on improving </a:t>
            </a:r>
            <a:r>
              <a:rPr lang="en-US" dirty="0" err="1" smtClean="0"/>
              <a:t>labour</a:t>
            </a:r>
            <a:r>
              <a:rPr lang="en-US" dirty="0" smtClean="0"/>
              <a:t> conditions will be limited. </a:t>
            </a:r>
          </a:p>
          <a:p>
            <a:r>
              <a:rPr lang="en-US" dirty="0" smtClean="0"/>
              <a:t>AEC will only allow the </a:t>
            </a:r>
            <a:r>
              <a:rPr lang="en-US" dirty="0" smtClean="0">
                <a:solidFill>
                  <a:srgbClr val="FF0000"/>
                </a:solidFill>
              </a:rPr>
              <a:t>temporary movement </a:t>
            </a:r>
            <a:r>
              <a:rPr lang="en-US" dirty="0" smtClean="0"/>
              <a:t>of skilled workers across companies within the region. Permanent workers’ relocation is not yet permitted. </a:t>
            </a:r>
          </a:p>
          <a:p>
            <a:r>
              <a:rPr lang="en-US" dirty="0" smtClean="0"/>
              <a:t>Given the still </a:t>
            </a:r>
            <a:r>
              <a:rPr lang="en-US" dirty="0" smtClean="0">
                <a:solidFill>
                  <a:srgbClr val="FF0000"/>
                </a:solidFill>
              </a:rPr>
              <a:t>large differences in existing regulations </a:t>
            </a:r>
            <a:r>
              <a:rPr lang="en-US" dirty="0" smtClean="0"/>
              <a:t>across ASEAN member countries, policies are needed to facilitate the issuance of visas and employment passes for skilled workers engaged in intraregional trade and investment flows. </a:t>
            </a:r>
          </a:p>
          <a:p>
            <a:r>
              <a:rPr lang="en-US" dirty="0" smtClean="0"/>
              <a:t>(</a:t>
            </a:r>
            <a:r>
              <a:rPr lang="en-US" dirty="0" err="1" smtClean="0"/>
              <a:t>Capannelli</a:t>
            </a:r>
            <a:r>
              <a:rPr lang="en-US" dirty="0" smtClean="0"/>
              <a:t> 2014)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69680"/>
            <a:ext cx="8229600" cy="1143000"/>
          </a:xfrm>
        </p:spPr>
        <p:txBody>
          <a:bodyPr/>
          <a:lstStyle/>
          <a:p>
            <a:r>
              <a:rPr lang="en-US" dirty="0" smtClean="0"/>
              <a:t>Conclusion</a:t>
            </a:r>
            <a:endParaRPr lang="th-TH" dirty="0"/>
          </a:p>
        </p:txBody>
      </p:sp>
      <p:sp>
        <p:nvSpPr>
          <p:cNvPr id="5" name="Rounded Rectangle 4"/>
          <p:cNvSpPr/>
          <p:nvPr/>
        </p:nvSpPr>
        <p:spPr>
          <a:xfrm>
            <a:off x="362603" y="204952"/>
            <a:ext cx="8655269" cy="10720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68014" y="315310"/>
            <a:ext cx="8418786" cy="5691981"/>
          </a:xfrm>
        </p:spPr>
        <p:txBody>
          <a:bodyPr/>
          <a:lstStyle/>
          <a:p>
            <a:r>
              <a:rPr lang="en-US" dirty="0" smtClean="0"/>
              <a:t>A clear definition of </a:t>
            </a:r>
            <a:r>
              <a:rPr lang="en-US" dirty="0" smtClean="0">
                <a:solidFill>
                  <a:srgbClr val="FF0000"/>
                </a:solidFill>
              </a:rPr>
              <a:t>core competencies </a:t>
            </a:r>
            <a:r>
              <a:rPr lang="en-US" dirty="0" smtClean="0"/>
              <a:t>for occupational skills is also urgently required, especially in services.</a:t>
            </a:r>
          </a:p>
          <a:p>
            <a:r>
              <a:rPr lang="en-US" dirty="0" smtClean="0"/>
              <a:t>Eventually, ASEAN leaders should expand the AEC beyond skilled </a:t>
            </a:r>
            <a:r>
              <a:rPr lang="en-US" dirty="0" err="1" smtClean="0"/>
              <a:t>labour</a:t>
            </a:r>
            <a:r>
              <a:rPr lang="en-US" dirty="0" smtClean="0"/>
              <a:t> to include proper management of </a:t>
            </a:r>
            <a:r>
              <a:rPr lang="en-US" dirty="0" smtClean="0">
                <a:solidFill>
                  <a:srgbClr val="FF0000"/>
                </a:solidFill>
              </a:rPr>
              <a:t>unskilled </a:t>
            </a:r>
            <a:r>
              <a:rPr lang="en-US" dirty="0" err="1" smtClean="0">
                <a:solidFill>
                  <a:srgbClr val="FF0000"/>
                </a:solidFill>
              </a:rPr>
              <a:t>labour</a:t>
            </a:r>
            <a:r>
              <a:rPr lang="en-US" dirty="0" smtClean="0">
                <a:solidFill>
                  <a:srgbClr val="FF0000"/>
                </a:solidFill>
              </a:rPr>
              <a:t> movement</a:t>
            </a:r>
            <a:r>
              <a:rPr lang="en-US" dirty="0" smtClean="0"/>
              <a:t>. Creating MRAs for jobs in sectors such as </a:t>
            </a:r>
            <a:r>
              <a:rPr lang="en-US" dirty="0" smtClean="0">
                <a:solidFill>
                  <a:srgbClr val="FF0000"/>
                </a:solidFill>
              </a:rPr>
              <a:t>construction, garments, fishing, and plantations </a:t>
            </a:r>
            <a:r>
              <a:rPr lang="en-US" dirty="0" smtClean="0"/>
              <a:t>could be the next logical step.</a:t>
            </a:r>
          </a:p>
          <a:p>
            <a:pPr>
              <a:buNone/>
            </a:pPr>
            <a:r>
              <a:rPr lang="en-US" sz="2000" i="1" dirty="0" smtClean="0"/>
              <a:t>(Giovanni </a:t>
            </a:r>
            <a:r>
              <a:rPr lang="en-US" sz="2000" i="1" dirty="0" err="1" smtClean="0"/>
              <a:t>Capannelli</a:t>
            </a:r>
            <a:r>
              <a:rPr lang="en-US" sz="2000" i="1" dirty="0" smtClean="0"/>
              <a:t> is the Principal Economist of the Central and West Asia Department of the Asian Development Bank.)</a:t>
            </a:r>
          </a:p>
          <a:p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0" dirty="0" smtClean="0"/>
              <a:t>End of Part </a:t>
            </a:r>
            <a:r>
              <a:rPr lang="en-US" b="0" dirty="0" smtClean="0"/>
              <a:t> A (slide 1-52).</a:t>
            </a:r>
            <a:endParaRPr lang="th-TH" b="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DRI_Presentatio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DRI_FontType">
      <a:majorFont>
        <a:latin typeface="DB Ozone X"/>
        <a:ea typeface=""/>
        <a:cs typeface="DB Ozone X"/>
      </a:majorFont>
      <a:minorFont>
        <a:latin typeface="DB Ozone X"/>
        <a:ea typeface=""/>
        <a:cs typeface="DB Ozone X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2" id="{FBE8CBCB-30AC-4BB2-AB0B-151413B12C17}" vid="{F3C50701-B468-4FF8-9BEB-57A1261B8DB7}"/>
    </a:ext>
  </a:extLst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ahoma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TDRI_Presentation</Template>
  <TotalTime>7669</TotalTime>
  <Words>3822</Words>
  <Application>Microsoft Office PowerPoint</Application>
  <PresentationFormat>On-screen Show (4:3)</PresentationFormat>
  <Paragraphs>455</Paragraphs>
  <Slides>53</Slides>
  <Notes>22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TDRI_Presentation</vt:lpstr>
      <vt:lpstr>Concourse</vt:lpstr>
      <vt:lpstr>3_Concourse</vt:lpstr>
      <vt:lpstr>4_Concourse</vt:lpstr>
      <vt:lpstr>5_Concourse</vt:lpstr>
      <vt:lpstr>6_Concourse</vt:lpstr>
      <vt:lpstr>Clip</vt:lpstr>
      <vt:lpstr>Slide 1</vt:lpstr>
      <vt:lpstr>Slide 2</vt:lpstr>
      <vt:lpstr>ASEAN, AEC and Free Flow of skilled Labour </vt:lpstr>
      <vt:lpstr>Slide 4</vt:lpstr>
      <vt:lpstr>AEC Blueprint</vt:lpstr>
      <vt:lpstr>AEC is a matter of free trade agreement</vt:lpstr>
      <vt:lpstr>How to achieve  free flow of labour?</vt:lpstr>
      <vt:lpstr>Cross-border movement of labour in ASEAN</vt:lpstr>
      <vt:lpstr>WTO/GATS Mode 4</vt:lpstr>
      <vt:lpstr>WTO/GATS Mode 4</vt:lpstr>
      <vt:lpstr>Slide 11</vt:lpstr>
      <vt:lpstr>Slide 12</vt:lpstr>
      <vt:lpstr>Visa facilitation for Natural Persons</vt:lpstr>
      <vt:lpstr> Commitment of  Thailand on Mode 4 (GATS/WTO)    1. Business visitors</vt:lpstr>
      <vt:lpstr>Commitment of Thailand on Mode 4 (GATS/WTO):  2. Intra-corporate Transferees</vt:lpstr>
      <vt:lpstr>Movement of skilled labour under AEC</vt:lpstr>
      <vt:lpstr>Slide 17</vt:lpstr>
      <vt:lpstr>Cross-border movement of labour in ASEAN</vt:lpstr>
      <vt:lpstr>Slide 19</vt:lpstr>
      <vt:lpstr>Slide 20</vt:lpstr>
      <vt:lpstr>Slide 21</vt:lpstr>
      <vt:lpstr>Slide 22</vt:lpstr>
      <vt:lpstr>AFAS Article V: Mutual recognition</vt:lpstr>
      <vt:lpstr>AEC agreements on cross-border movement of natural persons</vt:lpstr>
      <vt:lpstr>What is MRA?</vt:lpstr>
      <vt:lpstr>Bali Concord II</vt:lpstr>
      <vt:lpstr>Slide 27</vt:lpstr>
      <vt:lpstr>Slide 28</vt:lpstr>
      <vt:lpstr>Slide 29</vt:lpstr>
      <vt:lpstr>Slide 30</vt:lpstr>
      <vt:lpstr>Slide 31</vt:lpstr>
      <vt:lpstr>MRA requirements</vt:lpstr>
      <vt:lpstr>Slide 33</vt:lpstr>
      <vt:lpstr>Slide 34</vt:lpstr>
      <vt:lpstr>Slide 35</vt:lpstr>
      <vt:lpstr>Framework of Thailand’s preparation for MRA-TP</vt:lpstr>
      <vt:lpstr>Slide 37</vt:lpstr>
      <vt:lpstr>Accountant</vt:lpstr>
      <vt:lpstr>Slide 39</vt:lpstr>
      <vt:lpstr>Engineering MRA requirements</vt:lpstr>
      <vt:lpstr>Slide 41</vt:lpstr>
      <vt:lpstr>Slide 42</vt:lpstr>
      <vt:lpstr>Slide 43</vt:lpstr>
      <vt:lpstr>Slide 44</vt:lpstr>
      <vt:lpstr>Slide 45</vt:lpstr>
      <vt:lpstr>Progress of MRAs 2015 (Fukunaga 2015)</vt:lpstr>
      <vt:lpstr>Slide 47</vt:lpstr>
      <vt:lpstr>Slide 48</vt:lpstr>
      <vt:lpstr>Slide 49</vt:lpstr>
      <vt:lpstr>Slide 50</vt:lpstr>
      <vt:lpstr>Conclusion</vt:lpstr>
      <vt:lpstr>Slide 52</vt:lpstr>
      <vt:lpstr>End of Part  A (slide 1-52).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Title</dc:title>
  <dc:creator>nong</dc:creator>
  <cp:lastModifiedBy>Srawooth</cp:lastModifiedBy>
  <cp:revision>408</cp:revision>
  <cp:lastPrinted>2014-06-19T09:05:38Z</cp:lastPrinted>
  <dcterms:created xsi:type="dcterms:W3CDTF">2014-06-17T14:28:18Z</dcterms:created>
  <dcterms:modified xsi:type="dcterms:W3CDTF">2015-06-28T23:53:18Z</dcterms:modified>
</cp:coreProperties>
</file>