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57" r:id="rId2"/>
    <p:sldId id="288" r:id="rId3"/>
    <p:sldId id="289" r:id="rId4"/>
    <p:sldId id="292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71" r:id="rId14"/>
    <p:sldId id="267" r:id="rId15"/>
    <p:sldId id="272" r:id="rId16"/>
    <p:sldId id="273" r:id="rId17"/>
    <p:sldId id="274" r:id="rId18"/>
    <p:sldId id="277" r:id="rId19"/>
    <p:sldId id="275" r:id="rId20"/>
    <p:sldId id="276" r:id="rId21"/>
    <p:sldId id="268" r:id="rId22"/>
    <p:sldId id="269" r:id="rId23"/>
    <p:sldId id="278" r:id="rId24"/>
    <p:sldId id="270" r:id="rId25"/>
    <p:sldId id="279" r:id="rId26"/>
    <p:sldId id="280" r:id="rId27"/>
    <p:sldId id="281" r:id="rId28"/>
    <p:sldId id="282" r:id="rId29"/>
    <p:sldId id="290" r:id="rId30"/>
    <p:sldId id="283" r:id="rId31"/>
    <p:sldId id="284" r:id="rId32"/>
    <p:sldId id="285" r:id="rId33"/>
    <p:sldId id="260" r:id="rId34"/>
    <p:sldId id="286" r:id="rId35"/>
    <p:sldId id="287" r:id="rId36"/>
    <p:sldId id="291" r:id="rId37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2611"/>
    <a:srgbClr val="3333FF"/>
    <a:srgbClr val="00CC00"/>
    <a:srgbClr val="CC00CC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4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F:\EC460%20Sem1-2552\Thai%20GDP%20Data%201994-2009Q1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F:\Macroeconomic%20Variables\CPI%20Annual%20Quarterly%20Monthly.xls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F:\EC460%20Sem1-2552\Thai%20GDP%20Data%201994-2009Q1.xls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en-US"/>
            </a:pPr>
            <a:r>
              <a:rPr lang="en-US"/>
              <a:t>Annual GDP Growth 1994 - 2008</a:t>
            </a:r>
          </a:p>
        </c:rich>
      </c:tx>
    </c:title>
    <c:plotArea>
      <c:layout>
        <c:manualLayout>
          <c:layoutTarget val="inner"/>
          <c:xMode val="edge"/>
          <c:yMode val="edge"/>
          <c:x val="2.0226919825192192E-2"/>
          <c:y val="7.753449088094784E-2"/>
          <c:w val="0.9444997050368158"/>
          <c:h val="0.89613904031226777"/>
        </c:manualLayout>
      </c:layout>
      <c:barChart>
        <c:barDir val="col"/>
        <c:grouping val="clustered"/>
        <c:ser>
          <c:idx val="0"/>
          <c:order val="0"/>
          <c:spPr>
            <a:solidFill>
              <a:srgbClr val="FF0000"/>
            </a:solidFill>
          </c:spPr>
          <c:dLbls>
            <c:txPr>
              <a:bodyPr/>
              <a:lstStyle/>
              <a:p>
                <a:pPr>
                  <a:defRPr lang="en-US"/>
                </a:pPr>
                <a:endParaRPr lang="th-TH"/>
              </a:p>
            </c:txPr>
            <c:showVal val="1"/>
          </c:dLbls>
          <c:cat>
            <c:strRef>
              <c:f>Sheet2!$A$13:$A$27</c:f>
              <c:strCache>
                <c:ptCount val="15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2007p</c:v>
                </c:pt>
                <c:pt idx="14">
                  <c:v>2008p1</c:v>
                </c:pt>
              </c:strCache>
            </c:strRef>
          </c:cat>
          <c:val>
            <c:numRef>
              <c:f>Sheet2!$B$13:$B$27</c:f>
              <c:numCache>
                <c:formatCode>#,##0.0</c:formatCode>
                <c:ptCount val="15"/>
                <c:pt idx="0">
                  <c:v>9</c:v>
                </c:pt>
                <c:pt idx="1">
                  <c:v>9.2000000000000011</c:v>
                </c:pt>
                <c:pt idx="2">
                  <c:v>5.9</c:v>
                </c:pt>
                <c:pt idx="3">
                  <c:v>-1.4</c:v>
                </c:pt>
                <c:pt idx="4">
                  <c:v>-10.5</c:v>
                </c:pt>
                <c:pt idx="5">
                  <c:v>4.4000000000000004</c:v>
                </c:pt>
                <c:pt idx="6">
                  <c:v>4.8</c:v>
                </c:pt>
                <c:pt idx="7">
                  <c:v>2.2000000000000002</c:v>
                </c:pt>
                <c:pt idx="8">
                  <c:v>5.3</c:v>
                </c:pt>
                <c:pt idx="9">
                  <c:v>7.1</c:v>
                </c:pt>
                <c:pt idx="10">
                  <c:v>6.3</c:v>
                </c:pt>
                <c:pt idx="11">
                  <c:v>4.5999999999999996</c:v>
                </c:pt>
                <c:pt idx="12">
                  <c:v>5.2</c:v>
                </c:pt>
                <c:pt idx="13">
                  <c:v>4.9000000000000004</c:v>
                </c:pt>
                <c:pt idx="14">
                  <c:v>2.6</c:v>
                </c:pt>
              </c:numCache>
            </c:numRef>
          </c:val>
        </c:ser>
        <c:dLbls>
          <c:showVal val="1"/>
        </c:dLbls>
        <c:overlap val="-25"/>
        <c:axId val="39298944"/>
        <c:axId val="39300480"/>
      </c:barChart>
      <c:catAx>
        <c:axId val="3929894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en-US" sz="1600" b="1">
                <a:latin typeface="Angsana New" pitchFamily="18" charset="-34"/>
                <a:cs typeface="Angsana New" pitchFamily="18" charset="-34"/>
              </a:defRPr>
            </a:pPr>
            <a:endParaRPr lang="th-TH"/>
          </a:p>
        </c:txPr>
        <c:crossAx val="39300480"/>
        <c:crosses val="autoZero"/>
        <c:auto val="1"/>
        <c:lblAlgn val="ctr"/>
        <c:lblOffset val="100"/>
      </c:catAx>
      <c:valAx>
        <c:axId val="39300480"/>
        <c:scaling>
          <c:orientation val="minMax"/>
        </c:scaling>
        <c:delete val="1"/>
        <c:axPos val="l"/>
        <c:numFmt formatCode="#,##0.0" sourceLinked="1"/>
        <c:tickLblPos val="none"/>
        <c:crossAx val="39298944"/>
        <c:crosses val="autoZero"/>
        <c:crossBetween val="between"/>
      </c:valAx>
    </c:plotArea>
    <c:plotVisOnly val="1"/>
    <c:dispBlanksAs val="gap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style val="15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en-US"/>
            </a:pPr>
            <a:r>
              <a:rPr lang="en-US"/>
              <a:t>Consumer Price Index</a:t>
            </a:r>
          </a:p>
        </c:rich>
      </c:tx>
    </c:title>
    <c:plotArea>
      <c:layout/>
      <c:barChart>
        <c:barDir val="col"/>
        <c:grouping val="stacked"/>
        <c:ser>
          <c:idx val="0"/>
          <c:order val="0"/>
          <c:tx>
            <c:strRef>
              <c:f>Annual!$E$20</c:f>
              <c:strCache>
                <c:ptCount val="1"/>
                <c:pt idx="0">
                  <c:v>CPI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solidFill>
                <a:schemeClr val="accent6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dLbls>
            <c:txPr>
              <a:bodyPr/>
              <a:lstStyle/>
              <a:p>
                <a:pPr>
                  <a:defRPr lang="en-US" sz="1050"/>
                </a:pPr>
                <a:endParaRPr lang="th-TH"/>
              </a:p>
            </c:txPr>
            <c:dLblPos val="inEnd"/>
            <c:showVal val="1"/>
          </c:dLbls>
          <c:cat>
            <c:numRef>
              <c:f>Annual!$F$21:$F$29</c:f>
              <c:numCache>
                <c:formatCode>General</c:formatCode>
                <c:ptCount val="9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</c:numCache>
            </c:numRef>
          </c:cat>
          <c:val>
            <c:numRef>
              <c:f>Annual!$E$21:$E$29</c:f>
              <c:numCache>
                <c:formatCode>0.0%</c:formatCode>
                <c:ptCount val="9"/>
                <c:pt idx="0">
                  <c:v>1.6632016632016581E-2</c:v>
                </c:pt>
                <c:pt idx="1">
                  <c:v>1.6359918200409086E-2</c:v>
                </c:pt>
                <c:pt idx="2">
                  <c:v>6.0362173038229017E-3</c:v>
                </c:pt>
                <c:pt idx="3">
                  <c:v>1.7999999999999964E-2</c:v>
                </c:pt>
                <c:pt idx="4">
                  <c:v>2.7504911591355621E-2</c:v>
                </c:pt>
                <c:pt idx="5">
                  <c:v>4.4933078393881484E-2</c:v>
                </c:pt>
                <c:pt idx="6">
                  <c:v>4.6660567246111798E-2</c:v>
                </c:pt>
                <c:pt idx="7">
                  <c:v>2.2727272727272766E-2</c:v>
                </c:pt>
                <c:pt idx="8">
                  <c:v>5.4273504273504226E-2</c:v>
                </c:pt>
              </c:numCache>
            </c:numRef>
          </c:val>
        </c:ser>
        <c:overlap val="100"/>
        <c:axId val="39768064"/>
        <c:axId val="39769600"/>
      </c:barChart>
      <c:catAx>
        <c:axId val="3976806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en-US" sz="2400" b="1"/>
            </a:pPr>
            <a:endParaRPr lang="th-TH"/>
          </a:p>
        </c:txPr>
        <c:crossAx val="39769600"/>
        <c:crosses val="autoZero"/>
        <c:auto val="1"/>
        <c:lblAlgn val="ctr"/>
        <c:lblOffset val="100"/>
      </c:catAx>
      <c:valAx>
        <c:axId val="39769600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lang="en-US" sz="1600"/>
            </a:pPr>
            <a:endParaRPr lang="th-TH"/>
          </a:p>
        </c:txPr>
        <c:crossAx val="3976806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th-TH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lang="en-US"/>
            </a:pPr>
            <a:r>
              <a:rPr lang="en-US"/>
              <a:t>Quarterly GDP Growth 1994-2009Q1</a:t>
            </a:r>
          </a:p>
        </c:rich>
      </c:tx>
    </c:title>
    <c:plotArea>
      <c:layout/>
      <c:barChart>
        <c:barDir val="col"/>
        <c:grouping val="clustered"/>
        <c:ser>
          <c:idx val="0"/>
          <c:order val="0"/>
          <c:spPr>
            <a:solidFill>
              <a:srgbClr val="C00000"/>
            </a:solidFill>
          </c:spPr>
          <c:cat>
            <c:strRef>
              <c:f>Sheet4!$A$13:$A$73</c:f>
              <c:strCache>
                <c:ptCount val="61"/>
                <c:pt idx="0">
                  <c:v>94</c:v>
                </c:pt>
                <c:pt idx="4">
                  <c:v>95</c:v>
                </c:pt>
                <c:pt idx="8">
                  <c:v>96</c:v>
                </c:pt>
                <c:pt idx="12">
                  <c:v>97</c:v>
                </c:pt>
                <c:pt idx="16">
                  <c:v>98</c:v>
                </c:pt>
                <c:pt idx="20">
                  <c:v>99</c:v>
                </c:pt>
                <c:pt idx="24">
                  <c:v>2000</c:v>
                </c:pt>
                <c:pt idx="28">
                  <c:v>01</c:v>
                </c:pt>
                <c:pt idx="32">
                  <c:v>02</c:v>
                </c:pt>
                <c:pt idx="36">
                  <c:v>03</c:v>
                </c:pt>
                <c:pt idx="40">
                  <c:v>04</c:v>
                </c:pt>
                <c:pt idx="44">
                  <c:v>05</c:v>
                </c:pt>
                <c:pt idx="48">
                  <c:v>06</c:v>
                </c:pt>
                <c:pt idx="52">
                  <c:v>07</c:v>
                </c:pt>
                <c:pt idx="56">
                  <c:v>08</c:v>
                </c:pt>
                <c:pt idx="60">
                  <c:v>09</c:v>
                </c:pt>
              </c:strCache>
            </c:strRef>
          </c:cat>
          <c:val>
            <c:numRef>
              <c:f>Sheet4!$B$13:$B$73</c:f>
              <c:numCache>
                <c:formatCode>#,##0.0</c:formatCode>
                <c:ptCount val="61"/>
                <c:pt idx="0">
                  <c:v>10.9</c:v>
                </c:pt>
                <c:pt idx="1">
                  <c:v>9.9</c:v>
                </c:pt>
                <c:pt idx="2">
                  <c:v>5.5</c:v>
                </c:pt>
                <c:pt idx="3">
                  <c:v>9.7000000000000011</c:v>
                </c:pt>
                <c:pt idx="4">
                  <c:v>9.6</c:v>
                </c:pt>
                <c:pt idx="5">
                  <c:v>12.3</c:v>
                </c:pt>
                <c:pt idx="6">
                  <c:v>9.6</c:v>
                </c:pt>
                <c:pt idx="7">
                  <c:v>5.9</c:v>
                </c:pt>
                <c:pt idx="8">
                  <c:v>4.7</c:v>
                </c:pt>
                <c:pt idx="9">
                  <c:v>6.5</c:v>
                </c:pt>
                <c:pt idx="10">
                  <c:v>7.8</c:v>
                </c:pt>
                <c:pt idx="11">
                  <c:v>4.5999999999999996</c:v>
                </c:pt>
                <c:pt idx="12">
                  <c:v>1</c:v>
                </c:pt>
                <c:pt idx="13">
                  <c:v>-0.60000000000000064</c:v>
                </c:pt>
                <c:pt idx="14">
                  <c:v>-1.6</c:v>
                </c:pt>
                <c:pt idx="15">
                  <c:v>-4.2</c:v>
                </c:pt>
                <c:pt idx="16">
                  <c:v>-7.1</c:v>
                </c:pt>
                <c:pt idx="17">
                  <c:v>-13.9</c:v>
                </c:pt>
                <c:pt idx="18">
                  <c:v>-13.9</c:v>
                </c:pt>
                <c:pt idx="19">
                  <c:v>-7.2</c:v>
                </c:pt>
                <c:pt idx="20">
                  <c:v>-0.2</c:v>
                </c:pt>
                <c:pt idx="21">
                  <c:v>3.4</c:v>
                </c:pt>
                <c:pt idx="22">
                  <c:v>8.4</c:v>
                </c:pt>
                <c:pt idx="23">
                  <c:v>6.4</c:v>
                </c:pt>
                <c:pt idx="24">
                  <c:v>6.5</c:v>
                </c:pt>
                <c:pt idx="25">
                  <c:v>6.1</c:v>
                </c:pt>
                <c:pt idx="26">
                  <c:v>2.4</c:v>
                </c:pt>
                <c:pt idx="27">
                  <c:v>4</c:v>
                </c:pt>
                <c:pt idx="28">
                  <c:v>1.7</c:v>
                </c:pt>
                <c:pt idx="29">
                  <c:v>2.2000000000000002</c:v>
                </c:pt>
                <c:pt idx="30">
                  <c:v>2.1</c:v>
                </c:pt>
                <c:pt idx="31">
                  <c:v>2.7</c:v>
                </c:pt>
                <c:pt idx="32">
                  <c:v>4.5</c:v>
                </c:pt>
                <c:pt idx="33">
                  <c:v>5</c:v>
                </c:pt>
                <c:pt idx="34">
                  <c:v>5.8</c:v>
                </c:pt>
                <c:pt idx="35">
                  <c:v>6</c:v>
                </c:pt>
                <c:pt idx="36">
                  <c:v>6.9</c:v>
                </c:pt>
                <c:pt idx="37">
                  <c:v>6.6</c:v>
                </c:pt>
                <c:pt idx="38">
                  <c:v>6.7</c:v>
                </c:pt>
                <c:pt idx="39">
                  <c:v>8.3000000000000007</c:v>
                </c:pt>
                <c:pt idx="40">
                  <c:v>6.7</c:v>
                </c:pt>
                <c:pt idx="41">
                  <c:v>6.6</c:v>
                </c:pt>
                <c:pt idx="42">
                  <c:v>6.3</c:v>
                </c:pt>
                <c:pt idx="43">
                  <c:v>5.9</c:v>
                </c:pt>
                <c:pt idx="44">
                  <c:v>3.6</c:v>
                </c:pt>
                <c:pt idx="45">
                  <c:v>4.7</c:v>
                </c:pt>
                <c:pt idx="46">
                  <c:v>5.5</c:v>
                </c:pt>
                <c:pt idx="47">
                  <c:v>4.7</c:v>
                </c:pt>
                <c:pt idx="48">
                  <c:v>6.4</c:v>
                </c:pt>
                <c:pt idx="49">
                  <c:v>5.3</c:v>
                </c:pt>
                <c:pt idx="50">
                  <c:v>4.8</c:v>
                </c:pt>
                <c:pt idx="51">
                  <c:v>4.5</c:v>
                </c:pt>
                <c:pt idx="52">
                  <c:v>4.4000000000000004</c:v>
                </c:pt>
                <c:pt idx="53">
                  <c:v>4.4000000000000004</c:v>
                </c:pt>
                <c:pt idx="54">
                  <c:v>5.0999999999999996</c:v>
                </c:pt>
                <c:pt idx="55">
                  <c:v>5.7</c:v>
                </c:pt>
                <c:pt idx="56">
                  <c:v>6</c:v>
                </c:pt>
                <c:pt idx="57">
                  <c:v>5.3</c:v>
                </c:pt>
                <c:pt idx="58">
                  <c:v>3.9</c:v>
                </c:pt>
                <c:pt idx="59">
                  <c:v>-4.2</c:v>
                </c:pt>
                <c:pt idx="60">
                  <c:v>-7.1</c:v>
                </c:pt>
              </c:numCache>
            </c:numRef>
          </c:val>
        </c:ser>
        <c:axId val="35002624"/>
        <c:axId val="35004416"/>
      </c:barChart>
      <c:catAx>
        <c:axId val="3500262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lang="en-US" sz="2800" b="1"/>
            </a:pPr>
            <a:endParaRPr lang="th-TH"/>
          </a:p>
        </c:txPr>
        <c:crossAx val="35004416"/>
        <c:crosses val="autoZero"/>
        <c:auto val="1"/>
        <c:lblAlgn val="ctr"/>
        <c:lblOffset val="100"/>
        <c:tickLblSkip val="1"/>
      </c:catAx>
      <c:valAx>
        <c:axId val="35004416"/>
        <c:scaling>
          <c:orientation val="minMax"/>
          <c:min val="-15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lang="en-US"/>
            </a:pPr>
            <a:endParaRPr lang="th-TH"/>
          </a:p>
        </c:txPr>
        <c:crossAx val="35002624"/>
        <c:crosses val="autoZero"/>
        <c:crossBetween val="between"/>
      </c:valAx>
    </c:plotArea>
    <c:plotVisOnly val="1"/>
  </c:chart>
  <c:externalData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1DC54F1E-9535-4A6E-9023-B08291817920}" type="datetimeFigureOut">
              <a:rPr lang="th-TH"/>
              <a:pPr>
                <a:defRPr/>
              </a:pPr>
              <a:t>14/09/55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394DFC36-6154-4AAA-9F82-6433188FDD4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8E809099-BEA5-4AB4-92B1-A876929BE740}" type="datetimeFigureOut">
              <a:rPr lang="th-TH"/>
              <a:pPr>
                <a:defRPr/>
              </a:pPr>
              <a:t>14/09/55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81143889-AF84-4428-B993-9678311F1D5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17F3374-B548-4885-8B5D-DC60EE83B0A8}" type="slidenum">
              <a:rPr lang="en-US" smtClean="0">
                <a:latin typeface="Arial" charset="0"/>
                <a:cs typeface="Angsana New" charset="-34"/>
              </a:rPr>
              <a:pPr/>
              <a:t>29</a:t>
            </a:fld>
            <a:endParaRPr lang="th-TH" smtClean="0">
              <a:latin typeface="Arial" charset="0"/>
              <a:cs typeface="Angsana New" charset="-34"/>
            </a:endParaRPr>
          </a:p>
        </p:txBody>
      </p:sp>
      <p:sp>
        <p:nvSpPr>
          <p:cNvPr id="49154" name="Rectangle 2"/>
          <p:cNvSpPr>
            <a:spLocks noGrp="1"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0B01B-80CA-46DF-BDE1-4A088708DB3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ACA02-C7F5-4ADC-94B8-1D47271D0E1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480B6-0C9D-4BE3-A197-3479E8CF75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32DC8-9440-473E-9B3B-CF31E83B25A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3135DD-3ECD-43E9-AF45-88CC4F1D295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65448-7955-433A-965B-4FD6E48DB8A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45E79-2568-4804-B954-5597D1931B8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D2F817-05D9-47F2-90F1-9AF3407B893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547B0-FCF1-4652-B360-8E8A088E63F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D2962B-BCDB-4B14-873F-41AB1B20F42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B222F-F574-4E81-B535-6F49CB6D2AB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7CD37E9B-42A9-4FA6-B4C2-7F9987C192D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/>
          <p:cNvSpPr>
            <a:spLocks noChangeArrowheads="1"/>
          </p:cNvSpPr>
          <p:nvPr/>
        </p:nvSpPr>
        <p:spPr bwMode="auto">
          <a:xfrm>
            <a:off x="1116013" y="1268413"/>
            <a:ext cx="7056437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30000"/>
              </a:spcBef>
            </a:pPr>
            <a:endParaRPr lang="en-US" sz="4800" b="1">
              <a:latin typeface="Times New Roman" pitchFamily="18" charset="0"/>
              <a:cs typeface="Tahoma" pitchFamily="34" charset="0"/>
            </a:endParaRPr>
          </a:p>
          <a:p>
            <a:pPr marL="342900" indent="-342900" algn="ctr">
              <a:spcBef>
                <a:spcPct val="30000"/>
              </a:spcBef>
            </a:pPr>
            <a:r>
              <a:rPr lang="en-US" sz="4800" b="1">
                <a:solidFill>
                  <a:srgbClr val="C00000"/>
                </a:solidFill>
                <a:latin typeface="Times New Roman" pitchFamily="18" charset="0"/>
                <a:cs typeface="Tahoma" pitchFamily="34" charset="0"/>
              </a:rPr>
              <a:t>From “East Asian” Crisis </a:t>
            </a:r>
          </a:p>
          <a:p>
            <a:pPr marL="342900" indent="-342900" algn="ctr">
              <a:spcBef>
                <a:spcPct val="30000"/>
              </a:spcBef>
            </a:pPr>
            <a:r>
              <a:rPr lang="en-US" sz="4800" b="1">
                <a:solidFill>
                  <a:srgbClr val="C00000"/>
                </a:solidFill>
                <a:latin typeface="Times New Roman" pitchFamily="18" charset="0"/>
                <a:cs typeface="Tahoma" pitchFamily="34" charset="0"/>
              </a:rPr>
              <a:t>To “Hamburger” Crisis</a:t>
            </a:r>
            <a:endParaRPr lang="th-TH" sz="4800" b="1">
              <a:solidFill>
                <a:srgbClr val="C00000"/>
              </a:solidFill>
              <a:latin typeface="Times New Roman" pitchFamily="18" charset="0"/>
              <a:cs typeface="Tahoma" pitchFamily="34" charset="0"/>
            </a:endParaRPr>
          </a:p>
        </p:txBody>
      </p:sp>
      <p:sp>
        <p:nvSpPr>
          <p:cNvPr id="1536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2FD92A-0993-426F-8C10-C87C9A8239E0}" type="slidenum">
              <a:rPr lang="en-US" smtClean="0">
                <a:latin typeface="Arial" charset="0"/>
                <a:cs typeface="Angsana New" charset="-34"/>
              </a:rPr>
              <a:pPr/>
              <a:t>1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7799218-59A1-4876-BB13-373C545D7961}" type="slidenum">
              <a:rPr lang="en-US" smtClean="0">
                <a:latin typeface="Arial" charset="0"/>
                <a:cs typeface="Angsana New" charset="-34"/>
              </a:rPr>
              <a:pPr/>
              <a:t>2</a:t>
            </a:fld>
            <a:endParaRPr lang="th-TH" smtClean="0">
              <a:latin typeface="Arial" charset="0"/>
              <a:cs typeface="Angsana New" charset="-34"/>
            </a:endParaRPr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306723"/>
                </a:solidFill>
                <a:latin typeface="Angsana New" charset="-34"/>
              </a:rPr>
              <a:t>References</a:t>
            </a:r>
            <a:endParaRPr lang="th-TH" sz="6600" b="1" smtClean="0">
              <a:solidFill>
                <a:srgbClr val="306723"/>
              </a:solidFill>
              <a:latin typeface="Angsana New" charset="-34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eaLnBrk="1" hangingPunct="1">
              <a:buFont typeface="Symbol" pitchFamily="18" charset="2"/>
              <a:buChar char=""/>
            </a:pPr>
            <a:r>
              <a:rPr lang="th-TH" sz="4400" b="1" smtClean="0">
                <a:solidFill>
                  <a:schemeClr val="accent2"/>
                </a:solidFill>
                <a:latin typeface="Angsana New" charset="-34"/>
              </a:rPr>
              <a:t>รังสรรค์ ธนะพรพันธุ์ </a:t>
            </a:r>
            <a:r>
              <a:rPr lang="en-US" sz="4400" b="1" smtClean="0">
                <a:solidFill>
                  <a:schemeClr val="accent2"/>
                </a:solidFill>
                <a:latin typeface="Angsana New" charset="-34"/>
              </a:rPr>
              <a:t>“</a:t>
            </a:r>
            <a:r>
              <a:rPr lang="th-TH" sz="4400" b="1" smtClean="0">
                <a:solidFill>
                  <a:schemeClr val="accent2"/>
                </a:solidFill>
                <a:latin typeface="Angsana New" charset="-34"/>
              </a:rPr>
              <a:t>เศรษฐกิจไทยหลังวิกฤตการณ์ปี 2540</a:t>
            </a:r>
            <a:r>
              <a:rPr lang="en-US" sz="4400" b="1" smtClean="0">
                <a:solidFill>
                  <a:schemeClr val="accent2"/>
                </a:solidFill>
                <a:latin typeface="Angsana New" charset="-34"/>
              </a:rPr>
              <a:t>”</a:t>
            </a:r>
            <a:r>
              <a:rPr lang="th-TH" sz="4400" b="1" smtClean="0">
                <a:solidFill>
                  <a:schemeClr val="accent2"/>
                </a:solidFill>
                <a:latin typeface="Angsana New" charset="-34"/>
              </a:rPr>
              <a:t> โครงการจัดพิมพ์คบไฟ 2545</a:t>
            </a:r>
          </a:p>
          <a:p>
            <a:pPr eaLnBrk="1" hangingPunct="1">
              <a:buFont typeface="Symbol" pitchFamily="18" charset="2"/>
              <a:buChar char=""/>
            </a:pPr>
            <a:r>
              <a:rPr lang="th-TH" sz="4400" b="1" smtClean="0">
                <a:solidFill>
                  <a:schemeClr val="accent2"/>
                </a:solidFill>
                <a:latin typeface="Angsana New" charset="-34"/>
              </a:rPr>
              <a:t>ดร. ทรงธรรม ปิ่นโต “วิกฤติการเงินสหรัฐ</a:t>
            </a:r>
            <a:r>
              <a:rPr lang="en-US" sz="4400" b="1" smtClean="0">
                <a:solidFill>
                  <a:schemeClr val="accent2"/>
                </a:solidFill>
                <a:latin typeface="Angsana New" charset="-34"/>
              </a:rPr>
              <a:t>: </a:t>
            </a:r>
            <a:r>
              <a:rPr lang="th-TH" sz="4400" b="1" smtClean="0">
                <a:solidFill>
                  <a:schemeClr val="accent2"/>
                </a:solidFill>
                <a:latin typeface="Angsana New" charset="-34"/>
              </a:rPr>
              <a:t>กระทบไทยเพียงใด” ตุลาคม 2551</a:t>
            </a:r>
          </a:p>
          <a:p>
            <a:pPr eaLnBrk="1" hangingPunct="1">
              <a:buFont typeface="Symbol" pitchFamily="18" charset="2"/>
              <a:buChar char=""/>
            </a:pPr>
            <a:r>
              <a:rPr lang="th-TH" sz="4400" b="1" smtClean="0">
                <a:solidFill>
                  <a:srgbClr val="002060"/>
                </a:solidFill>
                <a:latin typeface="Angsana New" charset="-34"/>
              </a:rPr>
              <a:t>ดร. อัจนา ไวความดี “จะหวังพึ่งนโยบายมหภาคได้มากแค่ไหน” ธันวาคม 2551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FD8548B-2EC5-4CC0-90B1-AE918AE469F4}" type="slidenum">
              <a:rPr lang="en-US" smtClean="0">
                <a:latin typeface="Arial" charset="0"/>
                <a:cs typeface="Angsana New" charset="-34"/>
              </a:rPr>
              <a:pPr/>
              <a:t>3</a:t>
            </a:fld>
            <a:endParaRPr lang="th-TH" smtClean="0">
              <a:latin typeface="Arial" charset="0"/>
              <a:cs typeface="Angsana New" charset="-34"/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306723"/>
                </a:solidFill>
                <a:latin typeface="Angsana New" charset="-34"/>
              </a:rPr>
              <a:t>References</a:t>
            </a:r>
            <a:endParaRPr lang="th-TH" sz="6600" b="1" smtClean="0">
              <a:solidFill>
                <a:srgbClr val="306723"/>
              </a:solidFill>
              <a:latin typeface="Angsana New" charset="-34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eaLnBrk="1" hangingPunct="1"/>
            <a:r>
              <a:rPr lang="th-TH" sz="4400" smtClean="0"/>
              <a:t> </a:t>
            </a:r>
            <a:r>
              <a:rPr lang="th-TH" sz="4400" b="1" smtClean="0"/>
              <a:t>เกศสรินทร์ ตันสุวรรณรัตน์ “</a:t>
            </a:r>
            <a:r>
              <a:rPr lang="th-TH" sz="4400" b="1" smtClean="0">
                <a:solidFill>
                  <a:srgbClr val="000000"/>
                </a:solidFill>
                <a:latin typeface="Angsana New" charset="-34"/>
              </a:rPr>
              <a:t>วิกฤติการเงินสหรัฐ: กระทบการท่องเที่ยวไทยเพียงใด” พฤศจิกายน 2551</a:t>
            </a:r>
          </a:p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Brunnermeier, M. K. 2009. “Deciphering the Liquidity and Credit Crunch 2007–2008.” </a:t>
            </a: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Journal of Economic Perspectives 23 (1): 77–100.</a:t>
            </a:r>
            <a:endParaRPr lang="th-TH" b="1" smtClean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5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CB054C8A-375D-44AA-B5DB-DF9E9416D8B7}" type="slidenum">
              <a:rPr lang="en-US" sz="1400"/>
              <a:pPr algn="r"/>
              <a:t>4</a:t>
            </a:fld>
            <a:endParaRPr lang="th-TH" sz="1400"/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FF3300"/>
                </a:solidFill>
                <a:latin typeface="Angsana New" charset="-34"/>
              </a:rPr>
              <a:t>Issues:</a:t>
            </a:r>
          </a:p>
        </p:txBody>
      </p:sp>
      <p:sp>
        <p:nvSpPr>
          <p:cNvPr id="5734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r>
              <a:rPr lang="th-TH" sz="4400" smtClean="0">
                <a:latin typeface="Angsana New" charset="-34"/>
              </a:rPr>
              <a:t> </a:t>
            </a:r>
            <a:r>
              <a:rPr lang="en-US" sz="4400" b="1" smtClean="0">
                <a:latin typeface="Angsana New" charset="-34"/>
              </a:rPr>
              <a:t>How has the Thai economy recovered after the 1997 crisis?</a:t>
            </a:r>
            <a:endParaRPr lang="th-TH" sz="4400" b="1" smtClean="0">
              <a:latin typeface="Angsana New" charset="-34"/>
            </a:endParaRPr>
          </a:p>
          <a:p>
            <a:r>
              <a:rPr lang="en-US" sz="4400" b="1" smtClean="0">
                <a:solidFill>
                  <a:srgbClr val="C00000"/>
                </a:solidFill>
                <a:latin typeface="Angsana New" charset="-34"/>
              </a:rPr>
              <a:t>How has the subprime (Hamburger) crisis affected the Thai economy and has the Thai reduced its impacts?</a:t>
            </a:r>
            <a:endParaRPr lang="th-TH" sz="4400" b="1" smtClean="0">
              <a:solidFill>
                <a:srgbClr val="C00000"/>
              </a:solidFill>
              <a:latin typeface="Angsana New" charset="-34"/>
            </a:endParaRPr>
          </a:p>
          <a:p>
            <a:r>
              <a:rPr lang="en-US" sz="4400" b="1" smtClean="0">
                <a:solidFill>
                  <a:srgbClr val="0606FA"/>
                </a:solidFill>
                <a:latin typeface="Angsana New" charset="-34"/>
              </a:rPr>
              <a:t>Are the two crises different or similar?</a:t>
            </a:r>
            <a:endParaRPr lang="th-TH" sz="4400" b="1" smtClean="0">
              <a:solidFill>
                <a:srgbClr val="002060"/>
              </a:solidFill>
              <a:latin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Slow recovery since 1999 after the 1997 crisis: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	1999: 4.4%         	2004: 6.3%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   2000: 4.8% 		2005: 4.6%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	2001: 2.2%		2006: 5.2%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	2002: 5.3%		2007: 4.9%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	2003: 7.1%</a:t>
            </a:r>
            <a:endParaRPr lang="th-TH" sz="3600" smtClean="0">
              <a:solidFill>
                <a:srgbClr val="FF0000"/>
              </a:solidFill>
            </a:endParaRPr>
          </a:p>
        </p:txBody>
      </p:sp>
      <p:sp>
        <p:nvSpPr>
          <p:cNvPr id="2048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5D748C7-2D53-4D0E-A217-35D403687D5A}" type="slidenum">
              <a:rPr lang="en-US" smtClean="0">
                <a:latin typeface="Arial" charset="0"/>
                <a:cs typeface="Angsana New" charset="-34"/>
              </a:rPr>
              <a:pPr/>
              <a:t>5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533400" y="457200"/>
          <a:ext cx="8077200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AE04F88-5690-4B9E-A8ED-9DF9C544650A}" type="slidenum">
              <a:rPr lang="en-US" smtClean="0">
                <a:latin typeface="Arial" charset="0"/>
                <a:cs typeface="Angsana New" charset="-34"/>
              </a:rPr>
              <a:pPr/>
              <a:t>6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b="1" smtClean="0">
                <a:latin typeface="Times New Roman" pitchFamily="18" charset="0"/>
              </a:rPr>
              <a:t>Non-performing loans declined and financial institutions recovered</a:t>
            </a:r>
          </a:p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7030A0"/>
                </a:solidFill>
                <a:latin typeface="Times New Roman" pitchFamily="18" charset="0"/>
              </a:rPr>
              <a:t> Exports became an important</a:t>
            </a:r>
            <a:r>
              <a:rPr lang="th-TH" sz="4000" b="1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n-US" sz="4000" b="1" smtClean="0">
                <a:solidFill>
                  <a:srgbClr val="7030A0"/>
                </a:solidFill>
                <a:latin typeface="Times New Roman" pitchFamily="18" charset="0"/>
              </a:rPr>
              <a:t>stimulus for the economy again</a:t>
            </a:r>
          </a:p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002060"/>
                </a:solidFill>
                <a:latin typeface="Times New Roman" pitchFamily="18" charset="0"/>
              </a:rPr>
              <a:t> Weaker baht boosted exports, imports fell because of low investment</a:t>
            </a:r>
            <a:endParaRPr lang="th-TH" sz="4000" b="1" smtClean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F02627A-754E-40D8-B901-E187DDC250DE}" type="slidenum">
              <a:rPr lang="en-US" smtClean="0">
                <a:latin typeface="Arial" charset="0"/>
                <a:cs typeface="Angsana New" charset="-34"/>
              </a:rPr>
              <a:pPr/>
              <a:t>7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</a:rPr>
              <a:t> Surpluses in trade and current accounts from 1998 to 2004</a:t>
            </a:r>
          </a:p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</a:rPr>
              <a:t> But a deficit in 2005 when world oil price went up sharply</a:t>
            </a:r>
          </a:p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C00000"/>
                </a:solidFill>
                <a:latin typeface="Times New Roman" pitchFamily="18" charset="0"/>
              </a:rPr>
              <a:t> And another</a:t>
            </a:r>
            <a:r>
              <a:rPr lang="th-TH" sz="4000" b="1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sz="4000" b="1" smtClean="0">
                <a:solidFill>
                  <a:srgbClr val="C00000"/>
                </a:solidFill>
                <a:latin typeface="Times New Roman" pitchFamily="18" charset="0"/>
              </a:rPr>
              <a:t>deficit in service and current accounts in 2008 when political violence adversely affected tourism</a:t>
            </a:r>
            <a:endParaRPr lang="th-TH" sz="4000" b="1" smtClean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2355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2B2B687-5052-4778-A162-5483771A0070}" type="slidenum">
              <a:rPr lang="en-US" smtClean="0">
                <a:latin typeface="Arial" charset="0"/>
                <a:cs typeface="Angsana New" charset="-34"/>
              </a:rPr>
              <a:pPr/>
              <a:t>8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</a:rPr>
              <a:t>Foreign debt repayments caused deficits in capital account</a:t>
            </a:r>
            <a:endParaRPr lang="th-TH" sz="4000" b="1" smtClean="0">
              <a:solidFill>
                <a:srgbClr val="3333FF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00CC00"/>
                </a:solidFill>
                <a:latin typeface="Times New Roman" pitchFamily="18" charset="0"/>
              </a:rPr>
              <a:t>But the overall balance of payments was mostly in surpluses, adding international reserves continuously</a:t>
            </a:r>
            <a:endParaRPr lang="th-TH" sz="4000" b="1" smtClean="0">
              <a:solidFill>
                <a:srgbClr val="00CC00"/>
              </a:solidFill>
              <a:latin typeface="Times New Roman" pitchFamily="18" charset="0"/>
            </a:endParaRPr>
          </a:p>
        </p:txBody>
      </p:sp>
      <p:sp>
        <p:nvSpPr>
          <p:cNvPr id="245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A3571CB-2CF7-4A9E-986D-8822CA9D233E}" type="slidenum">
              <a:rPr lang="en-US" smtClean="0">
                <a:latin typeface="Arial" charset="0"/>
                <a:cs typeface="Angsana New" charset="-34"/>
              </a:rPr>
              <a:pPr/>
              <a:t>9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</a:rPr>
              <a:t>In 2006, the baht gained much strength + large short-term capital inflows, prompting the BOT to adopt the 30% reserve requirement to discourage the inflows</a:t>
            </a:r>
            <a:endParaRPr lang="th-TH" sz="4000" b="1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560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B779FA9-0427-4420-88B0-A39EB15ECFBE}" type="slidenum">
              <a:rPr lang="en-US" smtClean="0">
                <a:latin typeface="Arial" charset="0"/>
                <a:cs typeface="Angsana New" charset="-34"/>
              </a:rPr>
              <a:pPr/>
              <a:t>10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54D8D08C-6A92-41AD-AA3E-125350CEC729}" type="slidenum">
              <a:rPr lang="en-US" sz="1400"/>
              <a:pPr algn="r"/>
              <a:t>11</a:t>
            </a:fld>
            <a:endParaRPr lang="th-TH" sz="1400"/>
          </a:p>
        </p:txBody>
      </p:sp>
      <p:sp>
        <p:nvSpPr>
          <p:cNvPr id="1028" name="Text Box 2"/>
          <p:cNvSpPr txBox="1">
            <a:spLocks noChangeArrowheads="1"/>
          </p:cNvSpPr>
          <p:nvPr/>
        </p:nvSpPr>
        <p:spPr bwMode="auto">
          <a:xfrm>
            <a:off x="533400" y="223838"/>
            <a:ext cx="8074025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>
                <a:latin typeface="Angsana New" charset="-34"/>
              </a:rPr>
              <a:t>Thailand’s Balance of Payments 1997-2008, (bill. Baht)</a:t>
            </a:r>
            <a:endParaRPr lang="th-TH" sz="4000" b="1">
              <a:latin typeface="Angsana New" charset="-34"/>
            </a:endParaRP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695325" y="1411288"/>
          <a:ext cx="8070850" cy="4810125"/>
        </p:xfrm>
        <a:graphic>
          <a:graphicData uri="http://schemas.openxmlformats.org/presentationml/2006/ole">
            <p:oleObj spid="_x0000_s1026" name="แผ่นงาน" r:id="rId3" imgW="4448175" imgH="2647950" progId="Excel.Sheet.8">
              <p:embed/>
            </p:oleObj>
          </a:graphicData>
        </a:graphic>
      </p:graphicFrame>
      <p:sp>
        <p:nvSpPr>
          <p:cNvPr id="1029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B452F21-B4A9-4445-80EF-655F5F20D87C}" type="slidenum">
              <a:rPr lang="en-US" smtClean="0">
                <a:latin typeface="Arial" charset="0"/>
                <a:cs typeface="Angsana New" charset="-34"/>
              </a:rPr>
              <a:pPr/>
              <a:t>11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64DDD8CC-2515-4DBE-8D08-8B5EB7847319}" type="slidenum">
              <a:rPr lang="en-US" sz="1400"/>
              <a:pPr algn="r"/>
              <a:t>12</a:t>
            </a:fld>
            <a:endParaRPr lang="th-TH" sz="140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698500" y="1408113"/>
          <a:ext cx="8035925" cy="4740275"/>
        </p:xfrm>
        <a:graphic>
          <a:graphicData uri="http://schemas.openxmlformats.org/presentationml/2006/ole">
            <p:oleObj spid="_x0000_s2050" name="Worksheet" r:id="rId3" imgW="4448250" imgH="2648040" progId="Excel.Sheet.8">
              <p:embed/>
            </p:oleObj>
          </a:graphicData>
        </a:graphic>
      </p:graphicFrame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533400" y="223838"/>
            <a:ext cx="8074025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>
                <a:latin typeface="Angsana New" charset="-34"/>
              </a:rPr>
              <a:t>Thailand’s Balance of Payments 1997-2008, (bill. Baht)</a:t>
            </a:r>
            <a:endParaRPr lang="th-TH" sz="4000" b="1">
              <a:latin typeface="Angsana New" charset="-34"/>
            </a:endParaRPr>
          </a:p>
        </p:txBody>
      </p:sp>
      <p:sp>
        <p:nvSpPr>
          <p:cNvPr id="205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9CAF1A4-121E-4CA0-94B3-136DA2E16EF6}" type="slidenum">
              <a:rPr lang="en-US" smtClean="0">
                <a:latin typeface="Arial" charset="0"/>
                <a:cs typeface="Angsana New" charset="-34"/>
              </a:rPr>
              <a:pPr/>
              <a:t>12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</a:rPr>
              <a:t>Low inflation, except during 2005 and 2008 when world oil prices climbed (peaked at $147</a:t>
            </a:r>
            <a:r>
              <a:rPr lang="th-TH" sz="4000" b="1" smtClean="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</a:rPr>
              <a:t>per barrel in July 2008)</a:t>
            </a:r>
            <a:endParaRPr lang="th-TH" sz="4000" b="1" smtClean="0">
              <a:solidFill>
                <a:srgbClr val="3333FF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h-TH" sz="4000" b="1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n-US" sz="4000" b="1" smtClean="0">
                <a:solidFill>
                  <a:srgbClr val="7030A0"/>
                </a:solidFill>
                <a:latin typeface="Times New Roman" pitchFamily="18" charset="0"/>
              </a:rPr>
              <a:t>Higher, but not serious, inflation</a:t>
            </a:r>
            <a:endParaRPr lang="th-TH" sz="4000" b="1" smtClean="0">
              <a:solidFill>
                <a:srgbClr val="7030A0"/>
              </a:solidFill>
              <a:latin typeface="Times New Roman" pitchFamily="18" charset="0"/>
            </a:endParaRPr>
          </a:p>
        </p:txBody>
      </p:sp>
      <p:sp>
        <p:nvSpPr>
          <p:cNvPr id="307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BC4F2A-B5BF-4C4E-BBD9-8B46DE6D9969}" type="slidenum">
              <a:rPr lang="en-US" smtClean="0">
                <a:latin typeface="Arial" charset="0"/>
                <a:cs typeface="Angsana New" charset="-34"/>
              </a:rPr>
              <a:pPr/>
              <a:t>13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D6C25953-A625-411F-9353-EA71B76E9080}" type="slidenum">
              <a:rPr lang="en-US" sz="1400"/>
              <a:pPr algn="r"/>
              <a:t>14</a:t>
            </a:fld>
            <a:endParaRPr lang="th-TH" sz="1400"/>
          </a:p>
        </p:txBody>
      </p:sp>
      <p:graphicFrame>
        <p:nvGraphicFramePr>
          <p:cNvPr id="3" name="Chart 2"/>
          <p:cNvGraphicFramePr/>
          <p:nvPr/>
        </p:nvGraphicFramePr>
        <p:xfrm>
          <a:off x="838200" y="533400"/>
          <a:ext cx="7391400" cy="556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17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1581949-C81F-42C4-8FD6-477A6162A99E}" type="slidenum">
              <a:rPr lang="en-US" smtClean="0">
                <a:latin typeface="Arial" charset="0"/>
                <a:cs typeface="Angsana New" charset="-34"/>
              </a:rPr>
              <a:pPr/>
              <a:t>14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</a:rPr>
              <a:t>Most serious problem for the Thai economy in recent years was the impacts from the “hamburger” or subprime mortgage crisis</a:t>
            </a:r>
          </a:p>
          <a:p>
            <a:pPr eaLnBrk="1" hangingPunct="1">
              <a:lnSpc>
                <a:spcPct val="90000"/>
              </a:lnSpc>
            </a:pPr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</a:rPr>
              <a:t> High loan defaults in U.S. real estate weakened financial institutions in U.S. and other countries, reduced total credits, and caused economic recession worldwide, starting in 2007</a:t>
            </a:r>
            <a:endParaRPr lang="th-TH" sz="3600" b="1" smtClean="0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327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7559CCA-712B-4E55-9FF0-29A5D17B2520}" type="slidenum">
              <a:rPr lang="en-US" smtClean="0">
                <a:latin typeface="Arial" charset="0"/>
                <a:cs typeface="Angsana New" charset="-34"/>
              </a:rPr>
              <a:pPr/>
              <a:t>15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 </a:t>
            </a:r>
            <a:r>
              <a:rPr lang="th-TH" sz="4000" b="1" smtClean="0">
                <a:latin typeface="Times New Roman" pitchFamily="18" charset="0"/>
              </a:rPr>
              <a:t> </a:t>
            </a:r>
            <a:r>
              <a:rPr lang="en-US" sz="4000" b="1" smtClean="0">
                <a:latin typeface="Times New Roman" pitchFamily="18" charset="0"/>
              </a:rPr>
              <a:t>The Thai economy had felt the impacts of the crisis since the later part of 2008: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 </a:t>
            </a:r>
            <a:r>
              <a:rPr lang="en-US" sz="3200" b="1" smtClean="0">
                <a:solidFill>
                  <a:srgbClr val="7030A0"/>
                </a:solidFill>
                <a:latin typeface="Times New Roman" pitchFamily="18" charset="0"/>
              </a:rPr>
              <a:t>Large withdrawals of funds by</a:t>
            </a:r>
            <a:r>
              <a:rPr lang="th-TH" sz="3200" b="1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n-US" sz="3200" b="1" smtClean="0">
                <a:solidFill>
                  <a:srgbClr val="7030A0"/>
                </a:solidFill>
                <a:latin typeface="Times New Roman" pitchFamily="18" charset="0"/>
              </a:rPr>
              <a:t>foreign investors from the stock market led to sharp drops of stock prices (SET index from &gt;800</a:t>
            </a:r>
            <a:r>
              <a:rPr lang="th-TH" sz="3200" b="1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n-US" sz="3200" b="1" smtClean="0">
                <a:solidFill>
                  <a:srgbClr val="7030A0"/>
                </a:solidFill>
                <a:latin typeface="Times New Roman" pitchFamily="18" charset="0"/>
              </a:rPr>
              <a:t>in mid-2008 to &lt;400 in early 2009)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solidFill>
                  <a:srgbClr val="7030A0"/>
                </a:solidFill>
                <a:latin typeface="Times New Roman" pitchFamily="18" charset="0"/>
              </a:rPr>
              <a:t> Foreign direct investment also decreased</a:t>
            </a:r>
            <a:endParaRPr lang="th-TH" sz="3200" b="1" smtClean="0">
              <a:solidFill>
                <a:srgbClr val="7030A0"/>
              </a:solidFill>
              <a:latin typeface="Times New Roman" pitchFamily="18" charset="0"/>
            </a:endParaRPr>
          </a:p>
        </p:txBody>
      </p:sp>
      <p:sp>
        <p:nvSpPr>
          <p:cNvPr id="337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5C85FD7-4C92-4F7B-96FA-4E7A1773AD1D}" type="slidenum">
              <a:rPr lang="en-US" smtClean="0">
                <a:latin typeface="Arial" charset="0"/>
                <a:cs typeface="Angsana New" charset="-34"/>
              </a:rPr>
              <a:pPr/>
              <a:t>16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 </a:t>
            </a:r>
            <a:r>
              <a:rPr lang="th-TH" sz="4000" b="1" smtClean="0">
                <a:latin typeface="Times New Roman" pitchFamily="18" charset="0"/>
              </a:rPr>
              <a:t> </a:t>
            </a:r>
            <a:r>
              <a:rPr lang="en-US" sz="4000" b="1" smtClean="0">
                <a:latin typeface="Times New Roman" pitchFamily="18" charset="0"/>
              </a:rPr>
              <a:t>The Thai economy had felt the impacts of the crisis since the later part of 2008:</a:t>
            </a:r>
          </a:p>
          <a:p>
            <a:pPr lvl="1" eaLnBrk="1" hangingPunct="1"/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</a:rPr>
              <a:t>World trade shrank, and Thailand’s exports declined in every market for most products – a decline of about 20% in 2009, and even bigger decline for imports, causing a trade surplus</a:t>
            </a:r>
            <a:endParaRPr lang="th-TH" sz="3200" b="1" smtClean="0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232FEE9-5D23-44DC-8214-2BDA8F666710}" type="slidenum">
              <a:rPr lang="en-US" smtClean="0">
                <a:latin typeface="Arial" charset="0"/>
                <a:cs typeface="Angsana New" charset="-34"/>
              </a:rPr>
              <a:pPr/>
              <a:t>17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 </a:t>
            </a:r>
            <a:r>
              <a:rPr lang="th-TH" sz="4000" b="1" smtClean="0">
                <a:latin typeface="Times New Roman" pitchFamily="18" charset="0"/>
              </a:rPr>
              <a:t> </a:t>
            </a:r>
            <a:r>
              <a:rPr lang="en-US" sz="4000" b="1" smtClean="0">
                <a:latin typeface="Times New Roman" pitchFamily="18" charset="0"/>
              </a:rPr>
              <a:t>The Thai economy had felt the impacts of the crisis since the later part of 2008:</a:t>
            </a:r>
          </a:p>
          <a:p>
            <a:pPr lvl="1" eaLnBrk="1" hangingPunct="1">
              <a:buFontTx/>
              <a:buChar char="•"/>
            </a:pPr>
            <a:r>
              <a:rPr lang="en-US" sz="320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</a:rPr>
              <a:t>Less foreign tourists visited Thailand, not  only because of world economic crisis, but also because of Thailand’s political violent protests, and the new 2009 flu</a:t>
            </a:r>
            <a:endParaRPr lang="th-TH" sz="3200" b="1" smtClean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12C54C-6DC7-4890-A4DB-BAD7DE4FAF8D}" type="slidenum">
              <a:rPr lang="en-US" smtClean="0">
                <a:latin typeface="Arial" charset="0"/>
                <a:cs typeface="Angsana New" charset="-34"/>
              </a:rPr>
              <a:pPr/>
              <a:t>18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428750"/>
            <a:ext cx="8643938" cy="4829175"/>
          </a:xfrm>
        </p:spPr>
        <p:txBody>
          <a:bodyPr/>
          <a:lstStyle/>
          <a:p>
            <a:pPr eaLnBrk="1" hangingPunct="1"/>
            <a:r>
              <a:rPr lang="en-US" sz="3600" b="1" smtClean="0">
                <a:latin typeface="Times New Roman" pitchFamily="18" charset="0"/>
              </a:rPr>
              <a:t> </a:t>
            </a:r>
            <a:r>
              <a:rPr lang="th-TH" sz="4400" b="1" smtClean="0">
                <a:latin typeface="Times New Roman" pitchFamily="18" charset="0"/>
              </a:rPr>
              <a:t> </a:t>
            </a: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The Thai economy shrank for 4 quarters consecutively  since Q4 of 2008: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2008 Q4  : -4.2%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2009 Q1  : -7.1%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2009 Q2  :  -4.9%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2009 Q3  :  -2.7%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2009 Q4  :   5.8%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all year 2009 : -2.3%</a:t>
            </a:r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B1C9832-30BA-49F8-B169-9C98C556A15E}" type="slidenum">
              <a:rPr lang="en-US" smtClean="0">
                <a:latin typeface="Arial" charset="0"/>
                <a:cs typeface="Angsana New" charset="-34"/>
              </a:rPr>
              <a:pPr/>
              <a:t>19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</a:rPr>
              <a:t>High unemployment in export manufacturing sector</a:t>
            </a:r>
          </a:p>
          <a:p>
            <a:pPr eaLnBrk="1" hangingPunct="1"/>
            <a:r>
              <a:rPr lang="en-US" sz="4000" b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Large negative impacts on tourism sector, particularly small/medium operators</a:t>
            </a:r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C1B5CED-612A-43CF-B2EC-4B82A8ED5610}" type="slidenum">
              <a:rPr lang="en-US" smtClean="0">
                <a:latin typeface="Arial" charset="0"/>
                <a:cs typeface="Angsana New" charset="-34"/>
              </a:rPr>
              <a:pPr/>
              <a:t>20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0C97F250-70E0-4452-AF34-A9DCC7CB7F79}" type="slidenum">
              <a:rPr lang="en-US" sz="1400"/>
              <a:pPr algn="r"/>
              <a:t>21</a:t>
            </a:fld>
            <a:endParaRPr lang="th-TH" sz="140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971800" y="457200"/>
          <a:ext cx="2743200" cy="5546725"/>
        </p:xfrm>
        <a:graphic>
          <a:graphicData uri="http://schemas.openxmlformats.org/drawingml/2006/table">
            <a:tbl>
              <a:tblPr/>
              <a:tblGrid>
                <a:gridCol w="914400"/>
                <a:gridCol w="914400"/>
                <a:gridCol w="914400"/>
              </a:tblGrid>
              <a:tr h="381000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5.1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5.7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5.3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3.9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Q4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-4.2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-7.1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-4.9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-2.8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3897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1EE9448-EAA9-4340-B1BD-F979CE1972CC}" type="slidenum">
              <a:rPr lang="en-US" smtClean="0">
                <a:latin typeface="Arial" charset="0"/>
                <a:cs typeface="Angsana New" charset="-34"/>
              </a:rPr>
              <a:pPr/>
              <a:t>21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22D185A8-58AA-4BE7-AADA-A367BC964189}" type="slidenum">
              <a:rPr lang="en-US" sz="1400"/>
              <a:pPr algn="r"/>
              <a:t>22</a:t>
            </a:fld>
            <a:endParaRPr lang="th-TH" sz="1400"/>
          </a:p>
        </p:txBody>
      </p:sp>
      <p:graphicFrame>
        <p:nvGraphicFramePr>
          <p:cNvPr id="3" name="Chart 2"/>
          <p:cNvGraphicFramePr/>
          <p:nvPr/>
        </p:nvGraphicFramePr>
        <p:xfrm>
          <a:off x="533400" y="381000"/>
          <a:ext cx="8001000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99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CFDAB4C-ADF4-487C-9EE6-D8FCD0AC7767}" type="slidenum">
              <a:rPr lang="en-US" smtClean="0">
                <a:latin typeface="Arial" charset="0"/>
                <a:cs typeface="Angsana New" charset="-34"/>
              </a:rPr>
              <a:pPr/>
              <a:t>22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Negative inflation as many prices fell</a:t>
            </a:r>
          </a:p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 Economic recession in Thailand is largely due to falls in exports (X), private investment (I), and household consumption (C)</a:t>
            </a:r>
            <a:endParaRPr lang="th-TH" sz="4000" b="1" smtClean="0">
              <a:latin typeface="Times New Roman" pitchFamily="18" charset="0"/>
            </a:endParaRPr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7AD701-30BB-4D79-98DC-C064F5D403B3}" type="slidenum">
              <a:rPr lang="en-US" smtClean="0">
                <a:latin typeface="Arial" charset="0"/>
                <a:cs typeface="Angsana New" charset="-34"/>
              </a:rPr>
              <a:pPr/>
              <a:t>23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51F54310-F03C-47D4-86E2-B0ED2ED9EFC9}" type="slidenum">
              <a:rPr lang="en-US" sz="1400"/>
              <a:pPr algn="r"/>
              <a:t>24</a:t>
            </a:fld>
            <a:endParaRPr lang="th-TH" sz="1400"/>
          </a:p>
        </p:txBody>
      </p:sp>
      <p:graphicFrame>
        <p:nvGraphicFramePr>
          <p:cNvPr id="3" name="Group 163"/>
          <p:cNvGraphicFramePr>
            <a:graphicFrameLocks noGrp="1"/>
          </p:cNvGraphicFramePr>
          <p:nvPr/>
        </p:nvGraphicFramePr>
        <p:xfrm>
          <a:off x="228600" y="762000"/>
          <a:ext cx="8686800" cy="4800600"/>
        </p:xfrm>
        <a:graphic>
          <a:graphicData uri="http://schemas.openxmlformats.org/drawingml/2006/table">
            <a:tbl>
              <a:tblPr/>
              <a:tblGrid>
                <a:gridCol w="3009900"/>
                <a:gridCol w="1166813"/>
                <a:gridCol w="1165225"/>
                <a:gridCol w="1079500"/>
                <a:gridCol w="1131887"/>
                <a:gridCol w="1133475"/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Components of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2551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2552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GDP (million baht)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Q1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Q2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Q3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Q4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Q1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Private Consumption (C)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560,505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570,995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556,681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574,892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545,923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Government Spending (G)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90,650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92,413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111,578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92,986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93,219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Private Investment (I)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258,950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237,715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253,488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271,137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135,633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Exports (X)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795,574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793,584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833,240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725,422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664,705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Imports (M)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602,443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610,640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656,104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606,187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413,235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GDP at constant prices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1,129,471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1,074,430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1,080,679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1,085,476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1,049,110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20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E45B88-46FA-486A-A099-83499822D4B7}" type="slidenum">
              <a:rPr lang="en-US" smtClean="0">
                <a:latin typeface="Arial" charset="0"/>
                <a:cs typeface="Angsana New" charset="-34"/>
              </a:rPr>
              <a:pPr/>
              <a:t>24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Governments in several countries, including Thailand, tried to lessen the impacts of this crisis by boosting government spending to add to aggregate demand as an economic stimulus (following Keynes’ idea)</a:t>
            </a:r>
            <a:endParaRPr lang="th-TH" sz="4000" b="1" smtClean="0">
              <a:solidFill>
                <a:srgbClr val="3333FF"/>
              </a:solidFill>
            </a:endParaRPr>
          </a:p>
        </p:txBody>
      </p:sp>
      <p:sp>
        <p:nvSpPr>
          <p:cNvPr id="4301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77E2593-B2A5-4641-81C6-55E8C68DAEA4}" type="slidenum">
              <a:rPr lang="en-US" smtClean="0">
                <a:latin typeface="Arial" charset="0"/>
                <a:cs typeface="Angsana New" charset="-34"/>
              </a:rPr>
              <a:pPr/>
              <a:t>25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First stimulus package (SP1): Midyear 2009 budget increase of over 100,000 million baht, running a budget deficit of 4.9% of GDP, spending on free education (15 years), 2000 baht handout, free buses, trains, electricity and water, 500-baht-a month for the old, a labor training program, etc. </a:t>
            </a:r>
            <a:endParaRPr lang="th-TH" sz="3600" b="1" smtClean="0">
              <a:solidFill>
                <a:srgbClr val="C00000"/>
              </a:solidFill>
            </a:endParaRP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5E9ADBF-CED3-4D06-A6EB-C77B89AC30FA}" type="slidenum">
              <a:rPr lang="en-US" smtClean="0">
                <a:latin typeface="Arial" charset="0"/>
                <a:cs typeface="Angsana New" charset="-34"/>
              </a:rPr>
              <a:pPr/>
              <a:t>26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SP2: (Thai Kem Kaeng </a:t>
            </a:r>
            <a:r>
              <a:rPr lang="th-TH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ไทยเข้มแข็ง) </a:t>
            </a:r>
            <a:r>
              <a:rPr lang="en-US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government spending of 1.43 trillion baht over the next 3 years in “long-term” investment projects, e.g. roads, railway, water supply and irrigation, education, energy, etc.</a:t>
            </a:r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791F833-8041-4932-9DA1-976FDC4952E6}" type="slidenum">
              <a:rPr lang="en-US" smtClean="0">
                <a:latin typeface="Arial" charset="0"/>
                <a:cs typeface="Angsana New" charset="-34"/>
              </a:rPr>
              <a:pPr/>
              <a:t>27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Government needs to borrow heavily, expected to push up public debt  to over 50% of GDP</a:t>
            </a:r>
          </a:p>
          <a:p>
            <a:pPr eaLnBrk="1" hangingPunct="1"/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But the actual spending and borrowing by the Abhisit government were less than previously planned</a:t>
            </a:r>
            <a:endParaRPr lang="th-TH" sz="3600" b="1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4E17D67-E420-4BAF-B851-BFAE9C49C3AE}" type="slidenum">
              <a:rPr lang="en-US" smtClean="0">
                <a:latin typeface="Arial" charset="0"/>
                <a:cs typeface="Angsana New" charset="-34"/>
              </a:rPr>
              <a:pPr/>
              <a:t>28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5"/>
          <p:cNvGraphicFramePr>
            <a:graphicFrameLocks noChangeAspect="1"/>
          </p:cNvGraphicFramePr>
          <p:nvPr/>
        </p:nvGraphicFramePr>
        <p:xfrm>
          <a:off x="-36513" y="333375"/>
          <a:ext cx="9180513" cy="6858000"/>
        </p:xfrm>
        <a:graphic>
          <a:graphicData uri="http://schemas.openxmlformats.org/presentationml/2006/ole">
            <p:oleObj spid="_x0000_s3074" name="Chart" r:id="rId4" imgW="8772525" imgH="6362700" progId="MSGraph.Chart.8">
              <p:embed followColorScheme="full"/>
            </p:oleObj>
          </a:graphicData>
        </a:graphic>
      </p:graphicFrame>
      <p:sp>
        <p:nvSpPr>
          <p:cNvPr id="3075" name="Text Box 7"/>
          <p:cNvSpPr txBox="1">
            <a:spLocks noChangeArrowheads="1"/>
          </p:cNvSpPr>
          <p:nvPr/>
        </p:nvSpPr>
        <p:spPr bwMode="auto">
          <a:xfrm>
            <a:off x="34925" y="620713"/>
            <a:ext cx="755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800" b="1">
                <a:latin typeface="Browallia New" pitchFamily="34" charset="-34"/>
                <a:cs typeface="Browallia New" pitchFamily="34" charset="-34"/>
              </a:rPr>
              <a:t>ร้อยละ</a:t>
            </a:r>
          </a:p>
        </p:txBody>
      </p:sp>
      <p:sp>
        <p:nvSpPr>
          <p:cNvPr id="3076" name="Text Box 9"/>
          <p:cNvSpPr txBox="1">
            <a:spLocks noChangeArrowheads="1"/>
          </p:cNvSpPr>
          <p:nvPr/>
        </p:nvSpPr>
        <p:spPr bwMode="auto">
          <a:xfrm>
            <a:off x="3779838" y="6019800"/>
            <a:ext cx="4175125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600" b="1" u="sng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สมมติฐาน</a:t>
            </a: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  </a:t>
            </a:r>
            <a:r>
              <a:rPr lang="en-US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GDP             -3.5</a:t>
            </a: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     4.5      6.5     7.5     8.5     9.0</a:t>
            </a:r>
          </a:p>
          <a:p>
            <a:pPr>
              <a:spcBef>
                <a:spcPct val="50000"/>
              </a:spcBef>
            </a:pPr>
            <a:r>
              <a:rPr lang="th-TH" sz="1600" b="1" u="sng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สมมติฐาน</a:t>
            </a: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  อัตราเงินเฟ้อ   0     2.0      2.5     3.0     3.5     3.5</a:t>
            </a:r>
          </a:p>
        </p:txBody>
      </p:sp>
      <p:sp>
        <p:nvSpPr>
          <p:cNvPr id="3077" name="Text Box 10"/>
          <p:cNvSpPr txBox="1">
            <a:spLocks noChangeArrowheads="1"/>
          </p:cNvSpPr>
          <p:nvPr/>
        </p:nvSpPr>
        <p:spPr bwMode="auto">
          <a:xfrm>
            <a:off x="250825" y="6045200"/>
            <a:ext cx="3529013" cy="712788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¯"/>
            </a:pP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หนี้สาธารณะ เดือน มี.ค. 52 </a:t>
            </a:r>
            <a:r>
              <a:rPr lang="en-US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= </a:t>
            </a: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 3.6926 ล้านล้านบาท</a:t>
            </a:r>
          </a:p>
          <a:p>
            <a:pPr>
              <a:spcBef>
                <a:spcPct val="50000"/>
              </a:spcBef>
              <a:buFont typeface="Wingdings" pitchFamily="2" charset="2"/>
              <a:buChar char="¯"/>
            </a:pP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หนี้สาธารณะ/</a:t>
            </a:r>
            <a:r>
              <a:rPr lang="en-US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GDP                = </a:t>
            </a: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 ร้อยละ 41.81 </a:t>
            </a:r>
          </a:p>
        </p:txBody>
      </p:sp>
      <p:sp>
        <p:nvSpPr>
          <p:cNvPr id="2059" name="WordArt 11"/>
          <p:cNvSpPr>
            <a:spLocks noChangeArrowheads="1" noChangeShapeType="1" noTextEdit="1"/>
          </p:cNvSpPr>
          <p:nvPr/>
        </p:nvSpPr>
        <p:spPr bwMode="auto">
          <a:xfrm>
            <a:off x="1476375" y="46038"/>
            <a:ext cx="6408738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th-TH" sz="3600" kern="10">
                <a:ln w="635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Browallia New"/>
                <a:cs typeface="Browallia New"/>
              </a:rPr>
              <a:t>ประมาณการหนี้สาธารณะ / </a:t>
            </a:r>
            <a:r>
              <a:rPr lang="en-US" sz="3600" kern="10">
                <a:ln w="635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Browallia New"/>
                <a:cs typeface="Browallia New"/>
              </a:rPr>
              <a:t>GDP</a:t>
            </a:r>
            <a:endParaRPr lang="th-TH" sz="3600" kern="10">
              <a:ln w="6350">
                <a:solidFill>
                  <a:srgbClr val="000099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Browallia New"/>
              <a:cs typeface="Browallia New"/>
            </a:endParaRPr>
          </a:p>
        </p:txBody>
      </p:sp>
      <p:sp>
        <p:nvSpPr>
          <p:cNvPr id="3079" name="Rectangle 13"/>
          <p:cNvSpPr>
            <a:spLocks noChangeArrowheads="1"/>
          </p:cNvSpPr>
          <p:nvPr/>
        </p:nvSpPr>
        <p:spPr bwMode="auto">
          <a:xfrm>
            <a:off x="5292725" y="5589588"/>
            <a:ext cx="358775" cy="288925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80" name="Rectangle 14"/>
          <p:cNvSpPr>
            <a:spLocks noChangeArrowheads="1"/>
          </p:cNvSpPr>
          <p:nvPr/>
        </p:nvSpPr>
        <p:spPr bwMode="auto">
          <a:xfrm>
            <a:off x="712788" y="5589588"/>
            <a:ext cx="358775" cy="288925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501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Monetary Policy Committee eased monetary policy, reducing  the policy interest rate from 3.75%  in end of 2008 to 1.25% by first half of 2009</a:t>
            </a:r>
          </a:p>
          <a:p>
            <a:pPr eaLnBrk="1" hangingPunct="1"/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High liquidity  in the money market, but banks were cautious in lending to small/medium businesses</a:t>
            </a:r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9EAF8F8-3AF4-4F59-88B7-A8CA1A3D615E}" type="slidenum">
              <a:rPr lang="en-US" smtClean="0">
                <a:latin typeface="Arial" charset="0"/>
                <a:cs typeface="Angsana New" charset="-34"/>
              </a:rPr>
              <a:pPr/>
              <a:t>30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solidFill>
                  <a:srgbClr val="33CC33"/>
                </a:solidFill>
                <a:latin typeface="Times New Roman" pitchFamily="18" charset="0"/>
                <a:cs typeface="Times New Roman" pitchFamily="18" charset="0"/>
              </a:rPr>
              <a:t>Fast track credit special program by government-owned banks, e.g. Government Savings Bank, SME Bank, Government Housing Bank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Thai banks were not directly affected because they did not invest in “subprime” debts, but NPLs in the country tended to rise with recession</a:t>
            </a:r>
          </a:p>
        </p:txBody>
      </p:sp>
      <p:sp>
        <p:nvSpPr>
          <p:cNvPr id="5120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FB75F6-322E-4C92-B0BC-CC1DAC824739}" type="slidenum">
              <a:rPr lang="en-US" smtClean="0">
                <a:latin typeface="Arial" charset="0"/>
                <a:cs typeface="Angsana New" charset="-34"/>
              </a:rPr>
              <a:pPr/>
              <a:t>31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522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43925" cy="4525963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The world economy  slowly recovered, beginning the end of 2009; the Thai economy benefited from recovered demand for Thai exports, and positive growth of over 7% was achieved in 2010</a:t>
            </a:r>
          </a:p>
          <a:p>
            <a:pPr eaLnBrk="1" hangingPunct="1"/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High economic growth in China and India played some role in world recovery</a:t>
            </a:r>
            <a:endParaRPr lang="th-TH" sz="3600" b="1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DC5E975-BA65-452B-A040-7E8BCB2DCFF0}" type="slidenum">
              <a:rPr lang="en-US" smtClean="0">
                <a:latin typeface="Arial" charset="0"/>
                <a:cs typeface="Angsana New" charset="-34"/>
              </a:rPr>
              <a:pPr/>
              <a:t>32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582862"/>
          </a:xfrm>
        </p:spPr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Any differences between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East Asian Crisis and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“Hamburger” Crisis?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endParaRPr lang="th-TH" b="1" smtClean="0"/>
          </a:p>
        </p:txBody>
      </p:sp>
      <p:sp>
        <p:nvSpPr>
          <p:cNvPr id="532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852738"/>
            <a:ext cx="8229600" cy="3054350"/>
          </a:xfrm>
        </p:spPr>
        <p:txBody>
          <a:bodyPr/>
          <a:lstStyle/>
          <a:p>
            <a:pPr eaLnBrk="1" hangingPunct="1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Different kinds of causes and origins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 Thailand, impacts from external sources  through export and investment, not serious for financial institutions</a:t>
            </a:r>
          </a:p>
        </p:txBody>
      </p:sp>
      <p:sp>
        <p:nvSpPr>
          <p:cNvPr id="532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9E9F888-B45D-4846-8A09-0DE2CFEC0053}" type="slidenum">
              <a:rPr lang="en-US" smtClean="0">
                <a:latin typeface="Arial" charset="0"/>
                <a:cs typeface="Angsana New" charset="-34"/>
              </a:rPr>
              <a:pPr/>
              <a:t>33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582862"/>
          </a:xfrm>
        </p:spPr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Any differences between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East Asian Crisis and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“Hamburger” Crisis?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endParaRPr lang="th-TH" b="1" smtClean="0"/>
          </a:p>
        </p:txBody>
      </p:sp>
      <p:sp>
        <p:nvSpPr>
          <p:cNvPr id="542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781300"/>
            <a:ext cx="8229600" cy="3054350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 Impacts on the baht, foreign reserves, and foreign debts are completely different</a:t>
            </a:r>
          </a:p>
          <a:p>
            <a:pPr eaLnBrk="1" hangingPunct="1"/>
            <a:r>
              <a:rPr lang="en-US" sz="3600" b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Inflation and interest rates move down this time</a:t>
            </a:r>
            <a:endParaRPr lang="th-TH" sz="3600" b="1" smtClean="0">
              <a:solidFill>
                <a:srgbClr val="00CC00"/>
              </a:solidFill>
              <a:latin typeface="Times New Roman" pitchFamily="18" charset="0"/>
            </a:endParaRPr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27EB971-4200-4073-BEE7-5DA3FFC43D10}" type="slidenum">
              <a:rPr lang="en-US" smtClean="0">
                <a:latin typeface="Arial" charset="0"/>
                <a:cs typeface="Angsana New" charset="-34"/>
              </a:rPr>
              <a:pPr/>
              <a:t>34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582862"/>
          </a:xfrm>
        </p:spPr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Any differences between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East Asian Crisis and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“Hamburger” Crisis?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endParaRPr lang="th-TH" b="1" smtClean="0"/>
          </a:p>
        </p:txBody>
      </p:sp>
      <p:sp>
        <p:nvSpPr>
          <p:cNvPr id="552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781300"/>
            <a:ext cx="8258175" cy="3571875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Government  is more ready and willing to spend and stimulate this time to offset economic slowdown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Worldwide impact is serious, but less impact on the Thai economy (compared with the 1997 crisis)</a:t>
            </a:r>
            <a:endParaRPr lang="th-TH" sz="3600" b="1" smtClean="0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5529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753D336-3003-4D5E-B62D-0A253C8A0A7E}" type="slidenum">
              <a:rPr lang="en-US" smtClean="0">
                <a:latin typeface="Arial" charset="0"/>
                <a:cs typeface="Angsana New" charset="-34"/>
              </a:rPr>
              <a:pPr/>
              <a:t>35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563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43925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The Thai economy  suffered from the serious flood in many provinces in   2011 (October – December), and gained no growth (-0.1%</a:t>
            </a:r>
            <a:r>
              <a:rPr lang="th-TH" sz="3600" b="1" smtClean="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</a:rPr>
              <a:t>GDP growth)</a:t>
            </a:r>
            <a:r>
              <a:rPr lang="en-US" sz="3600" b="1" smtClean="0">
                <a:solidFill>
                  <a:srgbClr val="EF2611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en-US" sz="3600" b="1" smtClean="0">
                <a:solidFill>
                  <a:srgbClr val="EF2611"/>
                </a:solidFill>
                <a:latin typeface="Times New Roman" pitchFamily="18" charset="0"/>
                <a:cs typeface="Times New Roman" pitchFamily="18" charset="0"/>
              </a:rPr>
              <a:t>Expected recovery in 2012, and </a:t>
            </a:r>
            <a:r>
              <a:rPr lang="en-US" sz="3600" b="1" smtClean="0">
                <a:solidFill>
                  <a:srgbClr val="EF2611"/>
                </a:solidFill>
                <a:latin typeface="Times New Roman" pitchFamily="18" charset="0"/>
              </a:rPr>
              <a:t>to grow 5% -6% in 2012</a:t>
            </a:r>
            <a:endParaRPr lang="en-US" sz="3600" b="1" smtClean="0">
              <a:solidFill>
                <a:srgbClr val="EF261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 world economy is now threatened by the public debt crisis in the Euro zone</a:t>
            </a:r>
            <a:endParaRPr lang="th-TH" sz="3600" b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0A1B2BB-54D4-43F5-ADD4-6FE4C7B6C66D}" type="slidenum">
              <a:rPr lang="en-US" smtClean="0">
                <a:latin typeface="Arial" charset="0"/>
                <a:cs typeface="Angsana New" charset="-34"/>
              </a:rPr>
              <a:pPr/>
              <a:t>36</a:t>
            </a:fld>
            <a:endParaRPr lang="th-TH" smtClean="0">
              <a:latin typeface="Arial" charset="0"/>
              <a:cs typeface="Angsana New" charset="-3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fault Design">
    <a:majorFont>
      <a:latin typeface="Arial"/>
      <a:ea typeface=""/>
      <a:cs typeface="Angsana New"/>
    </a:majorFont>
    <a:minorFont>
      <a:latin typeface="Arial"/>
      <a:ea typeface=""/>
      <a:cs typeface="Angsana New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fault Design">
    <a:majorFont>
      <a:latin typeface="Arial"/>
      <a:ea typeface=""/>
      <a:cs typeface="Angsana New"/>
    </a:majorFont>
    <a:minorFont>
      <a:latin typeface="Arial"/>
      <a:ea typeface=""/>
      <a:cs typeface="Angsana New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fault Design">
    <a:majorFont>
      <a:latin typeface="Arial"/>
      <a:ea typeface=""/>
      <a:cs typeface="Angsana New"/>
    </a:majorFont>
    <a:minorFont>
      <a:latin typeface="Arial"/>
      <a:ea typeface=""/>
      <a:cs typeface="Angsana New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1201</Words>
  <Application>Microsoft Office PowerPoint</Application>
  <PresentationFormat>On-screen Show (4:3)</PresentationFormat>
  <Paragraphs>226</Paragraphs>
  <Slides>36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Design Template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36</vt:i4>
      </vt:variant>
    </vt:vector>
  </HeadingPairs>
  <TitlesOfParts>
    <vt:vector size="49" baseType="lpstr">
      <vt:lpstr>Arial</vt:lpstr>
      <vt:lpstr>Angsana New</vt:lpstr>
      <vt:lpstr>Calibri</vt:lpstr>
      <vt:lpstr>Cordia New</vt:lpstr>
      <vt:lpstr>Times New Roman</vt:lpstr>
      <vt:lpstr>Tahoma</vt:lpstr>
      <vt:lpstr>Symbol</vt:lpstr>
      <vt:lpstr>Browallia New</vt:lpstr>
      <vt:lpstr>Wingdings</vt:lpstr>
      <vt:lpstr>Default Design</vt:lpstr>
      <vt:lpstr>แผ่นงาน</vt:lpstr>
      <vt:lpstr>Worksheet</vt:lpstr>
      <vt:lpstr>Chart</vt:lpstr>
      <vt:lpstr>Slide 1</vt:lpstr>
      <vt:lpstr>References</vt:lpstr>
      <vt:lpstr>References</vt:lpstr>
      <vt:lpstr>Issues:</vt:lpstr>
      <vt:lpstr>After the 1997 Crisis</vt:lpstr>
      <vt:lpstr>Slide 6</vt:lpstr>
      <vt:lpstr>After the 1997 Crisis</vt:lpstr>
      <vt:lpstr>After the 1997 Crisis</vt:lpstr>
      <vt:lpstr>After the 1997 Crisis</vt:lpstr>
      <vt:lpstr>After the 1997 Crisis</vt:lpstr>
      <vt:lpstr>Slide 11</vt:lpstr>
      <vt:lpstr>Slide 12</vt:lpstr>
      <vt:lpstr>After the 1997 Crisis</vt:lpstr>
      <vt:lpstr>Slide 14</vt:lpstr>
      <vt:lpstr>The “hamburger” Crisis</vt:lpstr>
      <vt:lpstr>The “hamburger” Crisis</vt:lpstr>
      <vt:lpstr>The “hamburger” Crisis</vt:lpstr>
      <vt:lpstr>The “hamburger” Crisis</vt:lpstr>
      <vt:lpstr>The “hamburger” Crisis</vt:lpstr>
      <vt:lpstr>The “hamburger” Crisis</vt:lpstr>
      <vt:lpstr>Slide 21</vt:lpstr>
      <vt:lpstr>Slide 22</vt:lpstr>
      <vt:lpstr>The “hamburger” Crisis</vt:lpstr>
      <vt:lpstr>Slide 24</vt:lpstr>
      <vt:lpstr>The “hamburger” Crisis</vt:lpstr>
      <vt:lpstr>The “hamburger” Crisis</vt:lpstr>
      <vt:lpstr>The “hamburger” Crisis</vt:lpstr>
      <vt:lpstr>The “hamburger” Crisis</vt:lpstr>
      <vt:lpstr>Slide 29</vt:lpstr>
      <vt:lpstr>The “hamburger” Crisis</vt:lpstr>
      <vt:lpstr>The “hamburger” Crisis</vt:lpstr>
      <vt:lpstr>The “hamburger” Crisis</vt:lpstr>
      <vt:lpstr> Any differences between  the East Asian Crisis and  the “Hamburger” Crisis? </vt:lpstr>
      <vt:lpstr> Any differences between  the East Asian Crisis and  the “Hamburger” Crisis? </vt:lpstr>
      <vt:lpstr> Any differences between  the East Asian Crisis and  the “Hamburger” Crisis? </vt:lpstr>
      <vt:lpstr>After the “hamburger” Crisis</vt:lpstr>
    </vt:vector>
  </TitlesOfParts>
  <Company>nzn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WincoolV5</dc:creator>
  <cp:lastModifiedBy>WincoolV5</cp:lastModifiedBy>
  <cp:revision>21</cp:revision>
  <dcterms:created xsi:type="dcterms:W3CDTF">2010-02-14T13:31:02Z</dcterms:created>
  <dcterms:modified xsi:type="dcterms:W3CDTF">2012-09-14T05:11:59Z</dcterms:modified>
</cp:coreProperties>
</file>