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13" d="100"/>
          <a:sy n="113" d="100"/>
        </p:scale>
        <p:origin x="-99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printerSettings" Target="printerSettings/printerSettings1.bin"/><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9/11/16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8321579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9/11/16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2883822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D605332-1BD5-4B4A-B29F-3CB2E0DA6C7C}" type="datetimeFigureOut">
              <a:rPr lang="en-US" smtClean="0"/>
              <a:t>9/11/16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24137563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D605332-1BD5-4B4A-B29F-3CB2E0DA6C7C}" type="datetimeFigureOut">
              <a:rPr lang="en-US" smtClean="0"/>
              <a:t>9/11/16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4800325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D605332-1BD5-4B4A-B29F-3CB2E0DA6C7C}" type="datetimeFigureOut">
              <a:rPr lang="en-US" smtClean="0"/>
              <a:t>9/11/16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41067638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D605332-1BD5-4B4A-B29F-3CB2E0DA6C7C}" type="datetimeFigureOut">
              <a:rPr lang="en-US" smtClean="0"/>
              <a:t>9/11/16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1186523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605332-1BD5-4B4A-B29F-3CB2E0DA6C7C}" type="datetimeFigureOut">
              <a:rPr lang="en-US" smtClean="0"/>
              <a:t>9/11/16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42482713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D605332-1BD5-4B4A-B29F-3CB2E0DA6C7C}" type="datetimeFigureOut">
              <a:rPr lang="en-US" smtClean="0"/>
              <a:t>9/11/16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1620303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D605332-1BD5-4B4A-B29F-3CB2E0DA6C7C}" type="datetimeFigureOut">
              <a:rPr lang="en-US" smtClean="0"/>
              <a:t>9/11/16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3179996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9/11/16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11453399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605332-1BD5-4B4A-B29F-3CB2E0DA6C7C}" type="datetimeFigureOut">
              <a:rPr lang="en-US" smtClean="0"/>
              <a:t>9/11/16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C259DB0-DCA8-0A45-9CC4-34898D5E9D79}" type="slidenum">
              <a:rPr lang="en-US" smtClean="0"/>
              <a:t>‹#›</a:t>
            </a:fld>
            <a:endParaRPr lang="en-US"/>
          </a:p>
        </p:txBody>
      </p:sp>
    </p:spTree>
    <p:extLst>
      <p:ext uri="{BB962C8B-B14F-4D97-AF65-F5344CB8AC3E}">
        <p14:creationId xmlns:p14="http://schemas.microsoft.com/office/powerpoint/2010/main" val="219166653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605332-1BD5-4B4A-B29F-3CB2E0DA6C7C}" type="datetimeFigureOut">
              <a:rPr lang="en-US" smtClean="0"/>
              <a:t>9/11/16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C259DB0-DCA8-0A45-9CC4-34898D5E9D79}" type="slidenum">
              <a:rPr lang="en-US" smtClean="0"/>
              <a:t>‹#›</a:t>
            </a:fld>
            <a:endParaRPr lang="en-US"/>
          </a:p>
        </p:txBody>
      </p:sp>
    </p:spTree>
    <p:extLst>
      <p:ext uri="{BB962C8B-B14F-4D97-AF65-F5344CB8AC3E}">
        <p14:creationId xmlns:p14="http://schemas.microsoft.com/office/powerpoint/2010/main" val="7658358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Development Macroeconomics</a:t>
            </a:r>
            <a:endParaRPr lang="en-US" dirty="0"/>
          </a:p>
        </p:txBody>
      </p:sp>
      <p:sp>
        <p:nvSpPr>
          <p:cNvPr id="3" name="Subtitle 2"/>
          <p:cNvSpPr>
            <a:spLocks noGrp="1"/>
          </p:cNvSpPr>
          <p:nvPr>
            <p:ph type="subTitle" idx="1"/>
          </p:nvPr>
        </p:nvSpPr>
        <p:spPr/>
        <p:txBody>
          <a:bodyPr>
            <a:normAutofit/>
          </a:bodyPr>
          <a:lstStyle/>
          <a:p>
            <a:r>
              <a:rPr lang="en-US" dirty="0" smtClean="0"/>
              <a:t>Discussion Week 4</a:t>
            </a:r>
          </a:p>
          <a:p>
            <a:r>
              <a:rPr lang="en-US" dirty="0" smtClean="0"/>
              <a:t>Thailand ADB </a:t>
            </a:r>
            <a:r>
              <a:rPr lang="en-US" dirty="0"/>
              <a:t>C</a:t>
            </a:r>
            <a:r>
              <a:rPr lang="en-US" dirty="0" smtClean="0"/>
              <a:t>ountry Study</a:t>
            </a:r>
          </a:p>
        </p:txBody>
      </p:sp>
    </p:spTree>
    <p:extLst>
      <p:ext uri="{BB962C8B-B14F-4D97-AF65-F5344CB8AC3E}">
        <p14:creationId xmlns:p14="http://schemas.microsoft.com/office/powerpoint/2010/main" val="9312058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Questions for Discussion</a:t>
            </a:r>
            <a:br>
              <a:rPr lang="en-US" dirty="0" smtClean="0"/>
            </a:br>
            <a:r>
              <a:rPr lang="en-US" dirty="0" smtClean="0"/>
              <a:t>Round 1 </a:t>
            </a:r>
            <a:endParaRPr lang="en-US" dirty="0"/>
          </a:p>
        </p:txBody>
      </p:sp>
      <p:sp>
        <p:nvSpPr>
          <p:cNvPr id="3" name="Content Placeholder 2"/>
          <p:cNvSpPr>
            <a:spLocks noGrp="1"/>
          </p:cNvSpPr>
          <p:nvPr>
            <p:ph idx="1"/>
          </p:nvPr>
        </p:nvSpPr>
        <p:spPr>
          <a:xfrm>
            <a:off x="457200" y="1600200"/>
            <a:ext cx="8229600" cy="5161718"/>
          </a:xfrm>
        </p:spPr>
        <p:txBody>
          <a:bodyPr>
            <a:normAutofit fontScale="62500" lnSpcReduction="20000"/>
          </a:bodyPr>
          <a:lstStyle/>
          <a:p>
            <a:r>
              <a:rPr lang="en-US" dirty="0" smtClean="0"/>
              <a:t>Think of the theories of growth.  </a:t>
            </a:r>
          </a:p>
          <a:p>
            <a:pPr lvl="1"/>
            <a:r>
              <a:rPr lang="en-US" dirty="0" smtClean="0"/>
              <a:t>What factors from those theories are seen here in the discussion of Thailand’s growth</a:t>
            </a:r>
            <a:r>
              <a:rPr lang="en-US" dirty="0" smtClean="0"/>
              <a:t>? </a:t>
            </a:r>
            <a:r>
              <a:rPr lang="en-US" i="1" dirty="0" smtClean="0"/>
              <a:t>Certainly K, some discussion of labor (but not a lot) and one references to TFP</a:t>
            </a:r>
            <a:endParaRPr lang="en-US" i="1" dirty="0" smtClean="0"/>
          </a:p>
          <a:p>
            <a:pPr lvl="1"/>
            <a:r>
              <a:rPr lang="en-US" dirty="0" smtClean="0"/>
              <a:t> </a:t>
            </a:r>
            <a:r>
              <a:rPr lang="en-US" dirty="0"/>
              <a:t>W</a:t>
            </a:r>
            <a:r>
              <a:rPr lang="en-US" dirty="0" smtClean="0"/>
              <a:t>hat factors are presented here but not discussed in growth theory</a:t>
            </a:r>
            <a:r>
              <a:rPr lang="en-US" dirty="0" smtClean="0"/>
              <a:t>? </a:t>
            </a:r>
            <a:r>
              <a:rPr lang="en-US" i="1" dirty="0" smtClean="0"/>
              <a:t>Upgrading and value added, regional inequality (which might be related to convergence), shocks (coup, floods, AFC, GFC), competitiveness and wages, structural transformation or transition from agriculture to industry. </a:t>
            </a:r>
            <a:endParaRPr lang="en-US" i="1" dirty="0"/>
          </a:p>
          <a:p>
            <a:r>
              <a:rPr lang="en-US" dirty="0" smtClean="0"/>
              <a:t>What does the report  say about the relationship between TFP and capital accumulation (main </a:t>
            </a:r>
            <a:r>
              <a:rPr lang="en-US" dirty="0" err="1" smtClean="0"/>
              <a:t>para</a:t>
            </a:r>
            <a:r>
              <a:rPr lang="en-US" dirty="0" smtClean="0"/>
              <a:t>, p. 5)? </a:t>
            </a:r>
            <a:r>
              <a:rPr lang="en-US" dirty="0" smtClean="0"/>
              <a:t>How </a:t>
            </a:r>
            <a:r>
              <a:rPr lang="en-US" dirty="0" smtClean="0"/>
              <a:t>can we explain that relationship</a:t>
            </a:r>
            <a:r>
              <a:rPr lang="en-US" dirty="0" smtClean="0"/>
              <a:t>?</a:t>
            </a:r>
          </a:p>
          <a:p>
            <a:pPr lvl="1"/>
            <a:r>
              <a:rPr lang="en-US" dirty="0" smtClean="0"/>
              <a:t>K and TFP are usually considered separately in theory but here there is a link.  It says falling TFP has reduced investment (K accumulation).  This is probably because falling TFP means investment is less profitable and that reduced the incentives for investors to make new investments (because they are unlikely to get goo returns.  </a:t>
            </a:r>
            <a:endParaRPr lang="en-US" dirty="0"/>
          </a:p>
          <a:p>
            <a:r>
              <a:rPr lang="en-US" dirty="0"/>
              <a:t>Why has growth slowed</a:t>
            </a:r>
            <a:r>
              <a:rPr lang="en-US" dirty="0" smtClean="0"/>
              <a:t>? </a:t>
            </a:r>
          </a:p>
          <a:p>
            <a:pPr lvl="1"/>
            <a:r>
              <a:rPr lang="en-US" dirty="0" smtClean="0"/>
              <a:t>Investment dropped considerably since the AFC and has taken long to recover, not recovered to pre-crisis level; TFP have fallen considerably</a:t>
            </a:r>
            <a:r>
              <a:rPr lang="en-US" dirty="0" smtClean="0"/>
              <a:t>, the country has faced shocks as noted above; FDI is lower and also domestic investment. Structural transformation has slowed. </a:t>
            </a:r>
            <a:endParaRPr lang="en-US" dirty="0"/>
          </a:p>
          <a:p>
            <a:endParaRPr lang="en-US" dirty="0"/>
          </a:p>
          <a:p>
            <a:endParaRPr lang="en-US" dirty="0"/>
          </a:p>
        </p:txBody>
      </p:sp>
    </p:spTree>
    <p:extLst>
      <p:ext uri="{BB962C8B-B14F-4D97-AF65-F5344CB8AC3E}">
        <p14:creationId xmlns:p14="http://schemas.microsoft.com/office/powerpoint/2010/main" val="975849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Questions for Discussion</a:t>
            </a:r>
            <a:br>
              <a:rPr lang="en-US" dirty="0"/>
            </a:br>
            <a:r>
              <a:rPr lang="en-US" sz="3100" dirty="0"/>
              <a:t>Round 2</a:t>
            </a:r>
            <a:r>
              <a:rPr lang="en-US" sz="3100" dirty="0" smtClean="0"/>
              <a:t> </a:t>
            </a:r>
            <a:endParaRPr lang="en-US" sz="3100" dirty="0"/>
          </a:p>
        </p:txBody>
      </p:sp>
      <p:sp>
        <p:nvSpPr>
          <p:cNvPr id="3" name="Content Placeholder 2"/>
          <p:cNvSpPr>
            <a:spLocks noGrp="1"/>
          </p:cNvSpPr>
          <p:nvPr>
            <p:ph idx="1"/>
          </p:nvPr>
        </p:nvSpPr>
        <p:spPr/>
        <p:txBody>
          <a:bodyPr>
            <a:normAutofit fontScale="85000" lnSpcReduction="20000"/>
          </a:bodyPr>
          <a:lstStyle/>
          <a:p>
            <a:r>
              <a:rPr lang="en-US" dirty="0" smtClean="0"/>
              <a:t>Has there been divergence or convergence in  income between the regions of Thailand over time</a:t>
            </a:r>
            <a:r>
              <a:rPr lang="en-US" dirty="0" smtClean="0"/>
              <a:t>?</a:t>
            </a:r>
          </a:p>
          <a:p>
            <a:pPr lvl="1"/>
            <a:r>
              <a:rPr lang="en-US" dirty="0" smtClean="0"/>
              <a:t>Divergence. Income per capita in and near Bangkok growth faster than areas in the north. </a:t>
            </a:r>
            <a:endParaRPr lang="en-US" dirty="0" smtClean="0"/>
          </a:p>
          <a:p>
            <a:endParaRPr lang="en-US" dirty="0"/>
          </a:p>
          <a:p>
            <a:r>
              <a:rPr lang="en-US" dirty="0" smtClean="0"/>
              <a:t>What can account for differences in income level between the regions</a:t>
            </a:r>
            <a:r>
              <a:rPr lang="en-US" dirty="0" smtClean="0"/>
              <a:t>?</a:t>
            </a:r>
          </a:p>
          <a:p>
            <a:pPr lvl="1"/>
            <a:r>
              <a:rPr lang="en-US" dirty="0" smtClean="0"/>
              <a:t>Less government investment in physical infrastructure (such as roads, etc.) and in social infrastructure (health and social services). This is seen in how the government budget is spent regionally with more money going to higher income areas</a:t>
            </a:r>
          </a:p>
          <a:p>
            <a:pPr lvl="1"/>
            <a:r>
              <a:rPr lang="en-US" dirty="0" smtClean="0"/>
              <a:t>Investment not been attracted to outlying regions. </a:t>
            </a:r>
            <a:endParaRPr lang="en-US" dirty="0" smtClean="0"/>
          </a:p>
        </p:txBody>
      </p:sp>
    </p:spTree>
    <p:extLst>
      <p:ext uri="{BB962C8B-B14F-4D97-AF65-F5344CB8AC3E}">
        <p14:creationId xmlns:p14="http://schemas.microsoft.com/office/powerpoint/2010/main" val="12900786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Questions for Discussion</a:t>
            </a:r>
            <a:br>
              <a:rPr lang="en-US" dirty="0"/>
            </a:br>
            <a:r>
              <a:rPr lang="en-US" sz="3100" dirty="0"/>
              <a:t>Round 3</a:t>
            </a:r>
            <a:endParaRPr lang="en-US" dirty="0"/>
          </a:p>
        </p:txBody>
      </p:sp>
      <p:sp>
        <p:nvSpPr>
          <p:cNvPr id="3" name="Content Placeholder 2"/>
          <p:cNvSpPr>
            <a:spLocks noGrp="1"/>
          </p:cNvSpPr>
          <p:nvPr>
            <p:ph idx="1"/>
          </p:nvPr>
        </p:nvSpPr>
        <p:spPr/>
        <p:txBody>
          <a:bodyPr>
            <a:normAutofit fontScale="77500" lnSpcReduction="20000"/>
          </a:bodyPr>
          <a:lstStyle/>
          <a:p>
            <a:r>
              <a:rPr lang="en-US" dirty="0"/>
              <a:t>W</a:t>
            </a:r>
            <a:r>
              <a:rPr lang="en-US" dirty="0" smtClean="0"/>
              <a:t>hat roles have domestic investment (capital formation/capital accumulation) and FDI each played in past and current growth</a:t>
            </a:r>
            <a:r>
              <a:rPr lang="en-US" dirty="0" smtClean="0"/>
              <a:t>?</a:t>
            </a:r>
          </a:p>
          <a:p>
            <a:pPr lvl="1"/>
            <a:r>
              <a:rPr lang="en-US" dirty="0" smtClean="0"/>
              <a:t>Both are important (FDI in particular for higher value manufacturing)</a:t>
            </a:r>
          </a:p>
          <a:p>
            <a:pPr lvl="1"/>
            <a:r>
              <a:rPr lang="en-US" dirty="0" smtClean="0"/>
              <a:t>Domestic investment fell significantly after AFC and FDI helped to fill some of the gap. </a:t>
            </a:r>
          </a:p>
          <a:p>
            <a:pPr lvl="1"/>
            <a:r>
              <a:rPr lang="en-US" dirty="0" smtClean="0"/>
              <a:t>FDI then fell around the time of the GFC but has recovered.  Its share of total investment </a:t>
            </a:r>
            <a:r>
              <a:rPr lang="en-US" dirty="0" smtClean="0"/>
              <a:t>has not reached the 2007 level but that is partly because domestic investment has picked up in recent years</a:t>
            </a:r>
          </a:p>
          <a:p>
            <a:pPr lvl="1"/>
            <a:r>
              <a:rPr lang="en-US" dirty="0" smtClean="0"/>
              <a:t>See Figure 1.5.  </a:t>
            </a:r>
            <a:r>
              <a:rPr lang="en-US" dirty="0" smtClean="0"/>
              <a:t>When FDI is high (bars) but share is lower (line) it is because the other part of investment (domestic, which is not shown) is picking up. </a:t>
            </a:r>
            <a:endParaRPr lang="en-US" dirty="0" smtClean="0"/>
          </a:p>
          <a:p>
            <a:endParaRPr lang="en-US" dirty="0"/>
          </a:p>
          <a:p>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3587259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525</TotalTime>
  <Words>475</Words>
  <Application>Microsoft Macintosh PowerPoint</Application>
  <PresentationFormat>On-screen Show (4:3)</PresentationFormat>
  <Paragraphs>26</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Development Macroeconomics</vt:lpstr>
      <vt:lpstr>Questions for Discussion Round 1 </vt:lpstr>
      <vt:lpstr>Questions for Discussion Round 2 </vt:lpstr>
      <vt:lpstr>Questions for Discussion Round 3</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Development Macroeconomics</dc:title>
  <dc:creator>Akiko Vandenberg</dc:creator>
  <cp:lastModifiedBy>Akiko Vandenberg</cp:lastModifiedBy>
  <cp:revision>27</cp:revision>
  <cp:lastPrinted>2016-09-02T01:32:46Z</cp:lastPrinted>
  <dcterms:created xsi:type="dcterms:W3CDTF">2016-08-17T11:19:23Z</dcterms:created>
  <dcterms:modified xsi:type="dcterms:W3CDTF">2016-09-11T04:51:31Z</dcterms:modified>
</cp:coreProperties>
</file>