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6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7" r:id="rId10"/>
    <p:sldId id="264" r:id="rId11"/>
    <p:sldId id="265" r:id="rId12"/>
    <p:sldId id="266" r:id="rId13"/>
    <p:sldId id="271" r:id="rId14"/>
    <p:sldId id="269" r:id="rId15"/>
    <p:sldId id="270" r:id="rId16"/>
    <p:sldId id="272" r:id="rId17"/>
    <p:sldId id="273" r:id="rId18"/>
    <p:sldId id="274" r:id="rId19"/>
    <p:sldId id="277" r:id="rId20"/>
    <p:sldId id="278" r:id="rId21"/>
    <p:sldId id="279" r:id="rId22"/>
    <p:sldId id="280" r:id="rId23"/>
    <p:sldId id="289" r:id="rId24"/>
    <p:sldId id="282" r:id="rId25"/>
    <p:sldId id="283" r:id="rId26"/>
    <p:sldId id="284" r:id="rId27"/>
    <p:sldId id="286" r:id="rId28"/>
    <p:sldId id="290" r:id="rId29"/>
    <p:sldId id="292" r:id="rId30"/>
    <p:sldId id="291" r:id="rId31"/>
    <p:sldId id="295" r:id="rId32"/>
    <p:sldId id="296" r:id="rId33"/>
    <p:sldId id="294" r:id="rId34"/>
    <p:sldId id="297" r:id="rId35"/>
    <p:sldId id="298" r:id="rId36"/>
    <p:sldId id="299" r:id="rId37"/>
    <p:sldId id="301" r:id="rId38"/>
    <p:sldId id="302" r:id="rId39"/>
    <p:sldId id="303" r:id="rId40"/>
    <p:sldId id="304" r:id="rId41"/>
    <p:sldId id="305" r:id="rId42"/>
    <p:sldId id="311" r:id="rId43"/>
    <p:sldId id="306" r:id="rId44"/>
    <p:sldId id="307" r:id="rId45"/>
    <p:sldId id="308" r:id="rId46"/>
    <p:sldId id="309" r:id="rId47"/>
    <p:sldId id="310" r:id="rId48"/>
    <p:sldId id="313" r:id="rId49"/>
    <p:sldId id="314" r:id="rId50"/>
    <p:sldId id="315" r:id="rId51"/>
    <p:sldId id="317" r:id="rId52"/>
    <p:sldId id="316" r:id="rId53"/>
    <p:sldId id="318" r:id="rId54"/>
    <p:sldId id="319" r:id="rId55"/>
    <p:sldId id="320" r:id="rId56"/>
    <p:sldId id="321" r:id="rId57"/>
    <p:sldId id="322" r:id="rId58"/>
    <p:sldId id="323" r:id="rId59"/>
    <p:sldId id="324" r:id="rId6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CC33"/>
    <a:srgbClr val="FF3300"/>
    <a:srgbClr val="00FFFF"/>
    <a:srgbClr val="F976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528" y="72"/>
      </p:cViewPr>
      <p:guideLst>
        <p:guide orient="horz" pos="2448"/>
        <p:guide pos="24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Relationship Id="rId4" Type="http://schemas.openxmlformats.org/officeDocument/2006/relationships/image" Target="../media/image15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image" Target="../media/image16.emf"/><Relationship Id="rId4" Type="http://schemas.openxmlformats.org/officeDocument/2006/relationships/image" Target="../media/image19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4" Type="http://schemas.openxmlformats.org/officeDocument/2006/relationships/image" Target="../media/image29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Relationship Id="rId4" Type="http://schemas.openxmlformats.org/officeDocument/2006/relationships/image" Target="../media/image35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emf"/><Relationship Id="rId6" Type="http://schemas.openxmlformats.org/officeDocument/2006/relationships/image" Target="../media/image41.emf"/><Relationship Id="rId5" Type="http://schemas.openxmlformats.org/officeDocument/2006/relationships/image" Target="../media/image40.emf"/><Relationship Id="rId4" Type="http://schemas.openxmlformats.org/officeDocument/2006/relationships/image" Target="../media/image39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4" Type="http://schemas.openxmlformats.org/officeDocument/2006/relationships/image" Target="../media/image45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Relationship Id="rId4" Type="http://schemas.openxmlformats.org/officeDocument/2006/relationships/image" Target="../media/image51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Relationship Id="rId4" Type="http://schemas.openxmlformats.org/officeDocument/2006/relationships/image" Target="../media/image55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emf"/><Relationship Id="rId1" Type="http://schemas.openxmlformats.org/officeDocument/2006/relationships/image" Target="../media/image56.emf"/><Relationship Id="rId4" Type="http://schemas.openxmlformats.org/officeDocument/2006/relationships/image" Target="../media/image59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image" Target="../media/image60.emf"/><Relationship Id="rId4" Type="http://schemas.openxmlformats.org/officeDocument/2006/relationships/image" Target="../media/image63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image" Target="../media/image64.emf"/><Relationship Id="rId4" Type="http://schemas.openxmlformats.org/officeDocument/2006/relationships/image" Target="../media/image67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Relationship Id="rId4" Type="http://schemas.openxmlformats.org/officeDocument/2006/relationships/image" Target="../media/image71.e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79.emf"/><Relationship Id="rId3" Type="http://schemas.openxmlformats.org/officeDocument/2006/relationships/image" Target="../media/image74.emf"/><Relationship Id="rId7" Type="http://schemas.openxmlformats.org/officeDocument/2006/relationships/image" Target="../media/image78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Relationship Id="rId6" Type="http://schemas.openxmlformats.org/officeDocument/2006/relationships/image" Target="../media/image77.emf"/><Relationship Id="rId5" Type="http://schemas.openxmlformats.org/officeDocument/2006/relationships/image" Target="../media/image76.emf"/><Relationship Id="rId4" Type="http://schemas.openxmlformats.org/officeDocument/2006/relationships/image" Target="../media/image75.emf"/></Relationships>
</file>

<file path=ppt/drawings/_rels/vmlDrawing22.vml.rels><?xml version="1.0" encoding="UTF-8" standalone="yes"?>
<Relationships xmlns="http://schemas.openxmlformats.org/package/2006/relationships"><Relationship Id="rId8" Type="http://schemas.openxmlformats.org/officeDocument/2006/relationships/image" Target="../media/image87.emf"/><Relationship Id="rId3" Type="http://schemas.openxmlformats.org/officeDocument/2006/relationships/image" Target="../media/image82.emf"/><Relationship Id="rId7" Type="http://schemas.openxmlformats.org/officeDocument/2006/relationships/image" Target="../media/image86.emf"/><Relationship Id="rId2" Type="http://schemas.openxmlformats.org/officeDocument/2006/relationships/image" Target="../media/image81.emf"/><Relationship Id="rId1" Type="http://schemas.openxmlformats.org/officeDocument/2006/relationships/image" Target="../media/image80.emf"/><Relationship Id="rId6" Type="http://schemas.openxmlformats.org/officeDocument/2006/relationships/image" Target="../media/image85.emf"/><Relationship Id="rId5" Type="http://schemas.openxmlformats.org/officeDocument/2006/relationships/image" Target="../media/image84.emf"/><Relationship Id="rId4" Type="http://schemas.openxmlformats.org/officeDocument/2006/relationships/image" Target="../media/image83.e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95.emf"/><Relationship Id="rId3" Type="http://schemas.openxmlformats.org/officeDocument/2006/relationships/image" Target="../media/image90.emf"/><Relationship Id="rId7" Type="http://schemas.openxmlformats.org/officeDocument/2006/relationships/image" Target="../media/image94.emf"/><Relationship Id="rId2" Type="http://schemas.openxmlformats.org/officeDocument/2006/relationships/image" Target="../media/image89.emf"/><Relationship Id="rId1" Type="http://schemas.openxmlformats.org/officeDocument/2006/relationships/image" Target="../media/image88.emf"/><Relationship Id="rId6" Type="http://schemas.openxmlformats.org/officeDocument/2006/relationships/image" Target="../media/image93.emf"/><Relationship Id="rId5" Type="http://schemas.openxmlformats.org/officeDocument/2006/relationships/image" Target="../media/image92.emf"/><Relationship Id="rId4" Type="http://schemas.openxmlformats.org/officeDocument/2006/relationships/image" Target="../media/image91.emf"/></Relationships>
</file>

<file path=ppt/drawings/_rels/vmlDrawing2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emf"/><Relationship Id="rId3" Type="http://schemas.openxmlformats.org/officeDocument/2006/relationships/image" Target="../media/image98.emf"/><Relationship Id="rId7" Type="http://schemas.openxmlformats.org/officeDocument/2006/relationships/image" Target="../media/image102.emf"/><Relationship Id="rId2" Type="http://schemas.openxmlformats.org/officeDocument/2006/relationships/image" Target="../media/image97.emf"/><Relationship Id="rId1" Type="http://schemas.openxmlformats.org/officeDocument/2006/relationships/image" Target="../media/image96.emf"/><Relationship Id="rId6" Type="http://schemas.openxmlformats.org/officeDocument/2006/relationships/image" Target="../media/image101.emf"/><Relationship Id="rId5" Type="http://schemas.openxmlformats.org/officeDocument/2006/relationships/image" Target="../media/image100.emf"/><Relationship Id="rId4" Type="http://schemas.openxmlformats.org/officeDocument/2006/relationships/image" Target="../media/image99.emf"/></Relationships>
</file>

<file path=ppt/drawings/_rels/vmlDrawing2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emf"/><Relationship Id="rId3" Type="http://schemas.openxmlformats.org/officeDocument/2006/relationships/image" Target="../media/image106.emf"/><Relationship Id="rId7" Type="http://schemas.openxmlformats.org/officeDocument/2006/relationships/image" Target="../media/image110.emf"/><Relationship Id="rId2" Type="http://schemas.openxmlformats.org/officeDocument/2006/relationships/image" Target="../media/image105.emf"/><Relationship Id="rId1" Type="http://schemas.openxmlformats.org/officeDocument/2006/relationships/image" Target="../media/image104.emf"/><Relationship Id="rId6" Type="http://schemas.openxmlformats.org/officeDocument/2006/relationships/image" Target="../media/image109.emf"/><Relationship Id="rId5" Type="http://schemas.openxmlformats.org/officeDocument/2006/relationships/image" Target="../media/image108.emf"/><Relationship Id="rId4" Type="http://schemas.openxmlformats.org/officeDocument/2006/relationships/image" Target="../media/image107.emf"/></Relationships>
</file>

<file path=ppt/drawings/_rels/vmlDrawing2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emf"/><Relationship Id="rId3" Type="http://schemas.openxmlformats.org/officeDocument/2006/relationships/image" Target="../media/image114.emf"/><Relationship Id="rId7" Type="http://schemas.openxmlformats.org/officeDocument/2006/relationships/image" Target="../media/image118.emf"/><Relationship Id="rId2" Type="http://schemas.openxmlformats.org/officeDocument/2006/relationships/image" Target="../media/image113.emf"/><Relationship Id="rId1" Type="http://schemas.openxmlformats.org/officeDocument/2006/relationships/image" Target="../media/image112.emf"/><Relationship Id="rId6" Type="http://schemas.openxmlformats.org/officeDocument/2006/relationships/image" Target="../media/image117.emf"/><Relationship Id="rId5" Type="http://schemas.openxmlformats.org/officeDocument/2006/relationships/image" Target="../media/image116.emf"/><Relationship Id="rId4" Type="http://schemas.openxmlformats.org/officeDocument/2006/relationships/image" Target="../media/image115.e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emf"/><Relationship Id="rId3" Type="http://schemas.openxmlformats.org/officeDocument/2006/relationships/image" Target="../media/image122.emf"/><Relationship Id="rId7" Type="http://schemas.openxmlformats.org/officeDocument/2006/relationships/image" Target="../media/image126.emf"/><Relationship Id="rId2" Type="http://schemas.openxmlformats.org/officeDocument/2006/relationships/image" Target="../media/image121.emf"/><Relationship Id="rId1" Type="http://schemas.openxmlformats.org/officeDocument/2006/relationships/image" Target="../media/image120.emf"/><Relationship Id="rId6" Type="http://schemas.openxmlformats.org/officeDocument/2006/relationships/image" Target="../media/image125.emf"/><Relationship Id="rId5" Type="http://schemas.openxmlformats.org/officeDocument/2006/relationships/image" Target="../media/image124.emf"/><Relationship Id="rId4" Type="http://schemas.openxmlformats.org/officeDocument/2006/relationships/image" Target="../media/image123.emf"/></Relationships>
</file>

<file path=ppt/drawings/_rels/vmlDrawing2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emf"/><Relationship Id="rId3" Type="http://schemas.openxmlformats.org/officeDocument/2006/relationships/image" Target="../media/image130.emf"/><Relationship Id="rId7" Type="http://schemas.openxmlformats.org/officeDocument/2006/relationships/image" Target="../media/image134.emf"/><Relationship Id="rId2" Type="http://schemas.openxmlformats.org/officeDocument/2006/relationships/image" Target="../media/image129.emf"/><Relationship Id="rId1" Type="http://schemas.openxmlformats.org/officeDocument/2006/relationships/image" Target="../media/image128.emf"/><Relationship Id="rId6" Type="http://schemas.openxmlformats.org/officeDocument/2006/relationships/image" Target="../media/image133.emf"/><Relationship Id="rId5" Type="http://schemas.openxmlformats.org/officeDocument/2006/relationships/image" Target="../media/image132.emf"/><Relationship Id="rId4" Type="http://schemas.openxmlformats.org/officeDocument/2006/relationships/image" Target="../media/image131.e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emf"/><Relationship Id="rId3" Type="http://schemas.openxmlformats.org/officeDocument/2006/relationships/image" Target="../media/image138.emf"/><Relationship Id="rId7" Type="http://schemas.openxmlformats.org/officeDocument/2006/relationships/image" Target="../media/image142.emf"/><Relationship Id="rId2" Type="http://schemas.openxmlformats.org/officeDocument/2006/relationships/image" Target="../media/image137.emf"/><Relationship Id="rId1" Type="http://schemas.openxmlformats.org/officeDocument/2006/relationships/image" Target="../media/image136.emf"/><Relationship Id="rId6" Type="http://schemas.openxmlformats.org/officeDocument/2006/relationships/image" Target="../media/image141.emf"/><Relationship Id="rId5" Type="http://schemas.openxmlformats.org/officeDocument/2006/relationships/image" Target="../media/image140.emf"/><Relationship Id="rId4" Type="http://schemas.openxmlformats.org/officeDocument/2006/relationships/image" Target="../media/image139.emf"/></Relationships>
</file>

<file path=ppt/drawings/_rels/vmlDrawing3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emf"/><Relationship Id="rId3" Type="http://schemas.openxmlformats.org/officeDocument/2006/relationships/image" Target="../media/image146.emf"/><Relationship Id="rId7" Type="http://schemas.openxmlformats.org/officeDocument/2006/relationships/image" Target="../media/image150.emf"/><Relationship Id="rId2" Type="http://schemas.openxmlformats.org/officeDocument/2006/relationships/image" Target="../media/image145.emf"/><Relationship Id="rId1" Type="http://schemas.openxmlformats.org/officeDocument/2006/relationships/image" Target="../media/image144.emf"/><Relationship Id="rId6" Type="http://schemas.openxmlformats.org/officeDocument/2006/relationships/image" Target="../media/image149.emf"/><Relationship Id="rId5" Type="http://schemas.openxmlformats.org/officeDocument/2006/relationships/image" Target="../media/image148.emf"/><Relationship Id="rId4" Type="http://schemas.openxmlformats.org/officeDocument/2006/relationships/image" Target="../media/image147.emf"/></Relationships>
</file>

<file path=ppt/drawings/_rels/vmlDrawing3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emf"/><Relationship Id="rId3" Type="http://schemas.openxmlformats.org/officeDocument/2006/relationships/image" Target="../media/image154.emf"/><Relationship Id="rId7" Type="http://schemas.openxmlformats.org/officeDocument/2006/relationships/image" Target="../media/image158.emf"/><Relationship Id="rId2" Type="http://schemas.openxmlformats.org/officeDocument/2006/relationships/image" Target="../media/image153.emf"/><Relationship Id="rId1" Type="http://schemas.openxmlformats.org/officeDocument/2006/relationships/image" Target="../media/image152.emf"/><Relationship Id="rId6" Type="http://schemas.openxmlformats.org/officeDocument/2006/relationships/image" Target="../media/image157.emf"/><Relationship Id="rId5" Type="http://schemas.openxmlformats.org/officeDocument/2006/relationships/image" Target="../media/image156.emf"/><Relationship Id="rId4" Type="http://schemas.openxmlformats.org/officeDocument/2006/relationships/image" Target="../media/image155.emf"/></Relationships>
</file>

<file path=ppt/drawings/_rels/vmlDrawing3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7.emf"/><Relationship Id="rId3" Type="http://schemas.openxmlformats.org/officeDocument/2006/relationships/image" Target="../media/image162.emf"/><Relationship Id="rId7" Type="http://schemas.openxmlformats.org/officeDocument/2006/relationships/image" Target="../media/image166.emf"/><Relationship Id="rId2" Type="http://schemas.openxmlformats.org/officeDocument/2006/relationships/image" Target="../media/image161.emf"/><Relationship Id="rId1" Type="http://schemas.openxmlformats.org/officeDocument/2006/relationships/image" Target="../media/image160.emf"/><Relationship Id="rId6" Type="http://schemas.openxmlformats.org/officeDocument/2006/relationships/image" Target="../media/image165.emf"/><Relationship Id="rId5" Type="http://schemas.openxmlformats.org/officeDocument/2006/relationships/image" Target="../media/image164.emf"/><Relationship Id="rId4" Type="http://schemas.openxmlformats.org/officeDocument/2006/relationships/image" Target="../media/image163.emf"/></Relationships>
</file>

<file path=ppt/drawings/_rels/vmlDrawing3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5.emf"/><Relationship Id="rId3" Type="http://schemas.openxmlformats.org/officeDocument/2006/relationships/image" Target="../media/image170.emf"/><Relationship Id="rId7" Type="http://schemas.openxmlformats.org/officeDocument/2006/relationships/image" Target="../media/image174.emf"/><Relationship Id="rId2" Type="http://schemas.openxmlformats.org/officeDocument/2006/relationships/image" Target="../media/image169.emf"/><Relationship Id="rId1" Type="http://schemas.openxmlformats.org/officeDocument/2006/relationships/image" Target="../media/image168.emf"/><Relationship Id="rId6" Type="http://schemas.openxmlformats.org/officeDocument/2006/relationships/image" Target="../media/image173.emf"/><Relationship Id="rId5" Type="http://schemas.openxmlformats.org/officeDocument/2006/relationships/image" Target="../media/image172.emf"/><Relationship Id="rId4" Type="http://schemas.openxmlformats.org/officeDocument/2006/relationships/image" Target="../media/image17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91" name="Group 19"/>
          <p:cNvGrpSpPr>
            <a:grpSpLocks/>
          </p:cNvGrpSpPr>
          <p:nvPr/>
        </p:nvGrpSpPr>
        <p:grpSpPr bwMode="auto">
          <a:xfrm>
            <a:off x="0" y="2760663"/>
            <a:ext cx="9151938" cy="4113212"/>
            <a:chOff x="0" y="1739"/>
            <a:chExt cx="5765" cy="2591"/>
          </a:xfrm>
        </p:grpSpPr>
        <p:grpSp>
          <p:nvGrpSpPr>
            <p:cNvPr id="3089" name="Group 17"/>
            <p:cNvGrpSpPr>
              <a:grpSpLocks/>
            </p:cNvGrpSpPr>
            <p:nvPr/>
          </p:nvGrpSpPr>
          <p:grpSpPr bwMode="auto">
            <a:xfrm>
              <a:off x="0" y="3652"/>
              <a:ext cx="5765" cy="678"/>
              <a:chOff x="0" y="3652"/>
              <a:chExt cx="5765" cy="678"/>
            </a:xfrm>
          </p:grpSpPr>
          <p:sp>
            <p:nvSpPr>
              <p:cNvPr id="3074" name="Rectangle 2"/>
              <p:cNvSpPr>
                <a:spLocks noChangeArrowheads="1"/>
              </p:cNvSpPr>
              <p:nvPr/>
            </p:nvSpPr>
            <p:spPr bwMode="ltGray">
              <a:xfrm>
                <a:off x="0" y="3676"/>
                <a:ext cx="5764" cy="643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088" name="Group 16"/>
              <p:cNvGrpSpPr>
                <a:grpSpLocks/>
              </p:cNvGrpSpPr>
              <p:nvPr/>
            </p:nvGrpSpPr>
            <p:grpSpPr bwMode="auto">
              <a:xfrm>
                <a:off x="0" y="3652"/>
                <a:ext cx="5765" cy="678"/>
                <a:chOff x="0" y="3652"/>
                <a:chExt cx="5765" cy="678"/>
              </a:xfrm>
            </p:grpSpPr>
            <p:sp useBgFill="1">
              <p:nvSpPr>
                <p:cNvPr id="3075" name="Freeform 3"/>
                <p:cNvSpPr>
                  <a:spLocks/>
                </p:cNvSpPr>
                <p:nvPr/>
              </p:nvSpPr>
              <p:spPr bwMode="white">
                <a:xfrm>
                  <a:off x="0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6" name="Freeform 4"/>
                <p:cNvSpPr>
                  <a:spLocks/>
                </p:cNvSpPr>
                <p:nvPr/>
              </p:nvSpPr>
              <p:spPr bwMode="white">
                <a:xfrm>
                  <a:off x="433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7" name="Freeform 5"/>
                <p:cNvSpPr>
                  <a:spLocks/>
                </p:cNvSpPr>
                <p:nvPr/>
              </p:nvSpPr>
              <p:spPr bwMode="white">
                <a:xfrm>
                  <a:off x="878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8" name="Freeform 6"/>
                <p:cNvSpPr>
                  <a:spLocks/>
                </p:cNvSpPr>
                <p:nvPr/>
              </p:nvSpPr>
              <p:spPr bwMode="white">
                <a:xfrm>
                  <a:off x="1323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9" name="Freeform 7"/>
                <p:cNvSpPr>
                  <a:spLocks/>
                </p:cNvSpPr>
                <p:nvPr/>
              </p:nvSpPr>
              <p:spPr bwMode="white">
                <a:xfrm>
                  <a:off x="1768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0" name="Freeform 8"/>
                <p:cNvSpPr>
                  <a:spLocks/>
                </p:cNvSpPr>
                <p:nvPr/>
              </p:nvSpPr>
              <p:spPr bwMode="white">
                <a:xfrm>
                  <a:off x="2213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1" name="Freeform 9"/>
                <p:cNvSpPr>
                  <a:spLocks/>
                </p:cNvSpPr>
                <p:nvPr/>
              </p:nvSpPr>
              <p:spPr bwMode="white">
                <a:xfrm>
                  <a:off x="2646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2" name="Freeform 10"/>
                <p:cNvSpPr>
                  <a:spLocks/>
                </p:cNvSpPr>
                <p:nvPr/>
              </p:nvSpPr>
              <p:spPr bwMode="white">
                <a:xfrm>
                  <a:off x="3090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3" name="Freeform 11"/>
                <p:cNvSpPr>
                  <a:spLocks/>
                </p:cNvSpPr>
                <p:nvPr/>
              </p:nvSpPr>
              <p:spPr bwMode="white">
                <a:xfrm>
                  <a:off x="3547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4" name="Freeform 12"/>
                <p:cNvSpPr>
                  <a:spLocks/>
                </p:cNvSpPr>
                <p:nvPr/>
              </p:nvSpPr>
              <p:spPr bwMode="white">
                <a:xfrm>
                  <a:off x="4004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5" name="Freeform 13"/>
                <p:cNvSpPr>
                  <a:spLocks/>
                </p:cNvSpPr>
                <p:nvPr/>
              </p:nvSpPr>
              <p:spPr bwMode="white">
                <a:xfrm>
                  <a:off x="4473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6" name="Freeform 14"/>
                <p:cNvSpPr>
                  <a:spLocks/>
                </p:cNvSpPr>
                <p:nvPr/>
              </p:nvSpPr>
              <p:spPr bwMode="white">
                <a:xfrm>
                  <a:off x="4930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7" name="Freeform 15"/>
                <p:cNvSpPr>
                  <a:spLocks/>
                </p:cNvSpPr>
                <p:nvPr/>
              </p:nvSpPr>
              <p:spPr bwMode="white">
                <a:xfrm>
                  <a:off x="5403" y="3825"/>
                  <a:ext cx="362" cy="505"/>
                </a:xfrm>
                <a:custGeom>
                  <a:avLst/>
                  <a:gdLst>
                    <a:gd name="T0" fmla="*/ 0 w 362"/>
                    <a:gd name="T1" fmla="*/ 504 h 505"/>
                    <a:gd name="T2" fmla="*/ 361 w 362"/>
                    <a:gd name="T3" fmla="*/ 0 h 505"/>
                    <a:gd name="T4" fmla="*/ 361 w 362"/>
                    <a:gd name="T5" fmla="*/ 122 h 505"/>
                    <a:gd name="T6" fmla="*/ 96 w 362"/>
                    <a:gd name="T7" fmla="*/ 504 h 505"/>
                    <a:gd name="T8" fmla="*/ 0 w 362"/>
                    <a:gd name="T9" fmla="*/ 504 h 5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2" h="505">
                      <a:moveTo>
                        <a:pt x="0" y="504"/>
                      </a:moveTo>
                      <a:lnTo>
                        <a:pt x="361" y="0"/>
                      </a:lnTo>
                      <a:lnTo>
                        <a:pt x="361" y="122"/>
                      </a:lnTo>
                      <a:lnTo>
                        <a:pt x="96" y="504"/>
                      </a:lnTo>
                      <a:lnTo>
                        <a:pt x="0" y="504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3090" name="Freeform 18"/>
            <p:cNvSpPr>
              <a:spLocks/>
            </p:cNvSpPr>
            <p:nvPr/>
          </p:nvSpPr>
          <p:spPr bwMode="ltGray">
            <a:xfrm>
              <a:off x="0" y="1739"/>
              <a:ext cx="516" cy="913"/>
            </a:xfrm>
            <a:custGeom>
              <a:avLst/>
              <a:gdLst>
                <a:gd name="T0" fmla="*/ 0 w 516"/>
                <a:gd name="T1" fmla="*/ 0 h 913"/>
                <a:gd name="T2" fmla="*/ 515 w 516"/>
                <a:gd name="T3" fmla="*/ 0 h 913"/>
                <a:gd name="T4" fmla="*/ 0 w 516"/>
                <a:gd name="T5" fmla="*/ 912 h 913"/>
                <a:gd name="T6" fmla="*/ 0 w 516"/>
                <a:gd name="T7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6" h="913">
                  <a:moveTo>
                    <a:pt x="0" y="0"/>
                  </a:moveTo>
                  <a:lnTo>
                    <a:pt x="515" y="0"/>
                  </a:lnTo>
                  <a:lnTo>
                    <a:pt x="0" y="912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3094" name="Rectangle 2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095" name="Rectangle 2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096" name="Rectangle 2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243AFBB-3590-4AF0-AC73-D75725AAA76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A3AE9-E4FE-444A-A582-0CA8257F03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804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32640D-35FD-468C-9CDF-053C0AEDFCB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7919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14500"/>
            <a:ext cx="3810000" cy="41529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4500"/>
            <a:ext cx="3810000" cy="41529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8151E-FEF6-4C4B-97D8-52A71183A84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8104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5A2F9-A385-4026-8530-98435B59C0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8235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4FBC2-2E20-4347-ADC7-23E8FFE8BE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1711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3B484-187F-455B-B7F7-2ADD6C4064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9352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7E6F4F-F691-4845-AA29-929697AA13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4359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BFA039-7215-4BBF-B12F-B7F3B59C545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4895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42B42-FF4E-497C-806F-5F7592965D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9464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4288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4288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5E4509-63C8-49BD-AF20-6C26BC4802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3952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1" name="Group 17"/>
          <p:cNvGrpSpPr>
            <a:grpSpLocks/>
          </p:cNvGrpSpPr>
          <p:nvPr/>
        </p:nvGrpSpPr>
        <p:grpSpPr bwMode="auto">
          <a:xfrm>
            <a:off x="0" y="5797550"/>
            <a:ext cx="9167813" cy="1076325"/>
            <a:chOff x="0" y="3652"/>
            <a:chExt cx="5775" cy="678"/>
          </a:xfrm>
        </p:grpSpPr>
        <p:sp>
          <p:nvSpPr>
            <p:cNvPr id="1026" name="Rectangle 2"/>
            <p:cNvSpPr>
              <a:spLocks noChangeArrowheads="1"/>
            </p:cNvSpPr>
            <p:nvPr/>
          </p:nvSpPr>
          <p:spPr bwMode="ltGray">
            <a:xfrm>
              <a:off x="0" y="3676"/>
              <a:ext cx="5774" cy="643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40" name="Group 16"/>
            <p:cNvGrpSpPr>
              <a:grpSpLocks/>
            </p:cNvGrpSpPr>
            <p:nvPr/>
          </p:nvGrpSpPr>
          <p:grpSpPr bwMode="auto">
            <a:xfrm>
              <a:off x="0" y="3652"/>
              <a:ext cx="5775" cy="678"/>
              <a:chOff x="0" y="3652"/>
              <a:chExt cx="5775" cy="678"/>
            </a:xfrm>
          </p:grpSpPr>
          <p:sp useBgFill="1">
            <p:nvSpPr>
              <p:cNvPr id="1027" name="Freeform 3"/>
              <p:cNvSpPr>
                <a:spLocks/>
              </p:cNvSpPr>
              <p:nvPr/>
            </p:nvSpPr>
            <p:spPr bwMode="white">
              <a:xfrm>
                <a:off x="0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28" name="Freeform 4"/>
              <p:cNvSpPr>
                <a:spLocks/>
              </p:cNvSpPr>
              <p:nvPr/>
            </p:nvSpPr>
            <p:spPr bwMode="white">
              <a:xfrm>
                <a:off x="434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29" name="Freeform 5"/>
              <p:cNvSpPr>
                <a:spLocks/>
              </p:cNvSpPr>
              <p:nvPr/>
            </p:nvSpPr>
            <p:spPr bwMode="white">
              <a:xfrm>
                <a:off x="879" y="3652"/>
                <a:ext cx="580" cy="678"/>
              </a:xfrm>
              <a:custGeom>
                <a:avLst/>
                <a:gdLst>
                  <a:gd name="T0" fmla="*/ 0 w 580"/>
                  <a:gd name="T1" fmla="*/ 677 h 678"/>
                  <a:gd name="T2" fmla="*/ 482 w 580"/>
                  <a:gd name="T3" fmla="*/ 0 h 678"/>
                  <a:gd name="T4" fmla="*/ 579 w 580"/>
                  <a:gd name="T5" fmla="*/ 0 h 678"/>
                  <a:gd name="T6" fmla="*/ 96 w 580"/>
                  <a:gd name="T7" fmla="*/ 677 h 678"/>
                  <a:gd name="T8" fmla="*/ 0 w 580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678">
                    <a:moveTo>
                      <a:pt x="0" y="677"/>
                    </a:moveTo>
                    <a:lnTo>
                      <a:pt x="482" y="0"/>
                    </a:lnTo>
                    <a:lnTo>
                      <a:pt x="579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0" name="Freeform 6"/>
              <p:cNvSpPr>
                <a:spLocks/>
              </p:cNvSpPr>
              <p:nvPr/>
            </p:nvSpPr>
            <p:spPr bwMode="white">
              <a:xfrm>
                <a:off x="1325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1" name="Freeform 7"/>
              <p:cNvSpPr>
                <a:spLocks/>
              </p:cNvSpPr>
              <p:nvPr/>
            </p:nvSpPr>
            <p:spPr bwMode="white">
              <a:xfrm>
                <a:off x="1771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2" name="Freeform 8"/>
              <p:cNvSpPr>
                <a:spLocks/>
              </p:cNvSpPr>
              <p:nvPr/>
            </p:nvSpPr>
            <p:spPr bwMode="white">
              <a:xfrm>
                <a:off x="2216" y="3652"/>
                <a:ext cx="580" cy="678"/>
              </a:xfrm>
              <a:custGeom>
                <a:avLst/>
                <a:gdLst>
                  <a:gd name="T0" fmla="*/ 0 w 580"/>
                  <a:gd name="T1" fmla="*/ 677 h 678"/>
                  <a:gd name="T2" fmla="*/ 482 w 580"/>
                  <a:gd name="T3" fmla="*/ 0 h 678"/>
                  <a:gd name="T4" fmla="*/ 579 w 580"/>
                  <a:gd name="T5" fmla="*/ 0 h 678"/>
                  <a:gd name="T6" fmla="*/ 96 w 580"/>
                  <a:gd name="T7" fmla="*/ 677 h 678"/>
                  <a:gd name="T8" fmla="*/ 0 w 580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678">
                    <a:moveTo>
                      <a:pt x="0" y="677"/>
                    </a:moveTo>
                    <a:lnTo>
                      <a:pt x="482" y="0"/>
                    </a:lnTo>
                    <a:lnTo>
                      <a:pt x="579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3" name="Freeform 9"/>
              <p:cNvSpPr>
                <a:spLocks/>
              </p:cNvSpPr>
              <p:nvPr/>
            </p:nvSpPr>
            <p:spPr bwMode="white">
              <a:xfrm>
                <a:off x="2650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4" name="Freeform 10"/>
              <p:cNvSpPr>
                <a:spLocks/>
              </p:cNvSpPr>
              <p:nvPr/>
            </p:nvSpPr>
            <p:spPr bwMode="white">
              <a:xfrm>
                <a:off x="3096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5" name="Freeform 11"/>
              <p:cNvSpPr>
                <a:spLocks/>
              </p:cNvSpPr>
              <p:nvPr/>
            </p:nvSpPr>
            <p:spPr bwMode="white">
              <a:xfrm>
                <a:off x="3554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6" name="Freeform 12"/>
              <p:cNvSpPr>
                <a:spLocks/>
              </p:cNvSpPr>
              <p:nvPr/>
            </p:nvSpPr>
            <p:spPr bwMode="white">
              <a:xfrm>
                <a:off x="4011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7" name="Freeform 13"/>
              <p:cNvSpPr>
                <a:spLocks/>
              </p:cNvSpPr>
              <p:nvPr/>
            </p:nvSpPr>
            <p:spPr bwMode="white">
              <a:xfrm>
                <a:off x="4481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8" name="Freeform 14"/>
              <p:cNvSpPr>
                <a:spLocks/>
              </p:cNvSpPr>
              <p:nvPr/>
            </p:nvSpPr>
            <p:spPr bwMode="white">
              <a:xfrm>
                <a:off x="4939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9" name="Freeform 15"/>
              <p:cNvSpPr>
                <a:spLocks/>
              </p:cNvSpPr>
              <p:nvPr/>
            </p:nvSpPr>
            <p:spPr bwMode="white">
              <a:xfrm>
                <a:off x="5413" y="3825"/>
                <a:ext cx="362" cy="505"/>
              </a:xfrm>
              <a:custGeom>
                <a:avLst/>
                <a:gdLst>
                  <a:gd name="T0" fmla="*/ 0 w 362"/>
                  <a:gd name="T1" fmla="*/ 504 h 505"/>
                  <a:gd name="T2" fmla="*/ 361 w 362"/>
                  <a:gd name="T3" fmla="*/ 0 h 505"/>
                  <a:gd name="T4" fmla="*/ 361 w 362"/>
                  <a:gd name="T5" fmla="*/ 122 h 505"/>
                  <a:gd name="T6" fmla="*/ 96 w 362"/>
                  <a:gd name="T7" fmla="*/ 504 h 505"/>
                  <a:gd name="T8" fmla="*/ 0 w 362"/>
                  <a:gd name="T9" fmla="*/ 504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2" h="505">
                    <a:moveTo>
                      <a:pt x="0" y="504"/>
                    </a:moveTo>
                    <a:lnTo>
                      <a:pt x="361" y="0"/>
                    </a:lnTo>
                    <a:lnTo>
                      <a:pt x="361" y="122"/>
                    </a:lnTo>
                    <a:lnTo>
                      <a:pt x="96" y="504"/>
                    </a:lnTo>
                    <a:lnTo>
                      <a:pt x="0" y="504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042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4288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14500"/>
            <a:ext cx="7772400" cy="415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44" name="Rectangle 2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en-US"/>
          </a:p>
        </p:txBody>
      </p:sp>
      <p:sp>
        <p:nvSpPr>
          <p:cNvPr id="1045" name="Rectangle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en-US"/>
          </a:p>
        </p:txBody>
      </p:sp>
      <p:sp>
        <p:nvSpPr>
          <p:cNvPr id="1046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6848EB20-0966-4B54-9D24-71B5B667DE1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u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v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0000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emf"/><Relationship Id="rId4" Type="http://schemas.openxmlformats.org/officeDocument/2006/relationships/image" Target="../media/image1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5.emf"/><Relationship Id="rId4" Type="http://schemas.openxmlformats.org/officeDocument/2006/relationships/image" Target="../media/image12.emf"/><Relationship Id="rId9" Type="http://schemas.openxmlformats.org/officeDocument/2006/relationships/oleObject" Target="../embeddings/oleObject15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19.emf"/><Relationship Id="rId4" Type="http://schemas.openxmlformats.org/officeDocument/2006/relationships/image" Target="../media/image16.emf"/><Relationship Id="rId9" Type="http://schemas.openxmlformats.org/officeDocument/2006/relationships/oleObject" Target="../embeddings/oleObject19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5.e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24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13" Type="http://schemas.openxmlformats.org/officeDocument/2006/relationships/oleObject" Target="../embeddings/oleObject31.bin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30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7.e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7.bin"/><Relationship Id="rId10" Type="http://schemas.openxmlformats.org/officeDocument/2006/relationships/image" Target="../media/image29.emf"/><Relationship Id="rId4" Type="http://schemas.openxmlformats.org/officeDocument/2006/relationships/image" Target="../media/image26.emf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31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3.emf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35.emf"/><Relationship Id="rId4" Type="http://schemas.openxmlformats.org/officeDocument/2006/relationships/image" Target="../media/image32.emf"/><Relationship Id="rId9" Type="http://schemas.openxmlformats.org/officeDocument/2006/relationships/oleObject" Target="../embeddings/oleObject35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13" Type="http://schemas.openxmlformats.org/officeDocument/2006/relationships/oleObject" Target="../embeddings/oleObject41.bin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12" Type="http://schemas.openxmlformats.org/officeDocument/2006/relationships/image" Target="../media/image40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7.emf"/><Relationship Id="rId11" Type="http://schemas.openxmlformats.org/officeDocument/2006/relationships/oleObject" Target="../embeddings/oleObject40.bin"/><Relationship Id="rId5" Type="http://schemas.openxmlformats.org/officeDocument/2006/relationships/oleObject" Target="../embeddings/oleObject37.bin"/><Relationship Id="rId10" Type="http://schemas.openxmlformats.org/officeDocument/2006/relationships/image" Target="../media/image39.emf"/><Relationship Id="rId4" Type="http://schemas.openxmlformats.org/officeDocument/2006/relationships/image" Target="../media/image36.emf"/><Relationship Id="rId9" Type="http://schemas.openxmlformats.org/officeDocument/2006/relationships/oleObject" Target="../embeddings/oleObject39.bin"/><Relationship Id="rId14" Type="http://schemas.openxmlformats.org/officeDocument/2006/relationships/image" Target="../media/image4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13" Type="http://schemas.openxmlformats.org/officeDocument/2006/relationships/oleObject" Target="../embeddings/oleObject47.bin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12" Type="http://schemas.openxmlformats.org/officeDocument/2006/relationships/image" Target="../media/image46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3.emf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45.emf"/><Relationship Id="rId4" Type="http://schemas.openxmlformats.org/officeDocument/2006/relationships/image" Target="../media/image42.emf"/><Relationship Id="rId9" Type="http://schemas.openxmlformats.org/officeDocument/2006/relationships/oleObject" Target="../embeddings/oleObject45.bin"/><Relationship Id="rId14" Type="http://schemas.openxmlformats.org/officeDocument/2006/relationships/image" Target="../media/image47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9.emf"/><Relationship Id="rId5" Type="http://schemas.openxmlformats.org/officeDocument/2006/relationships/oleObject" Target="../embeddings/oleObject49.bin"/><Relationship Id="rId10" Type="http://schemas.openxmlformats.org/officeDocument/2006/relationships/image" Target="../media/image51.emf"/><Relationship Id="rId4" Type="http://schemas.openxmlformats.org/officeDocument/2006/relationships/image" Target="../media/image48.emf"/><Relationship Id="rId9" Type="http://schemas.openxmlformats.org/officeDocument/2006/relationships/oleObject" Target="../embeddings/oleObject51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oleObject" Target="../embeddings/oleObject52.bin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53.emf"/><Relationship Id="rId5" Type="http://schemas.openxmlformats.org/officeDocument/2006/relationships/oleObject" Target="../embeddings/oleObject53.bin"/><Relationship Id="rId10" Type="http://schemas.openxmlformats.org/officeDocument/2006/relationships/image" Target="../media/image55.emf"/><Relationship Id="rId4" Type="http://schemas.openxmlformats.org/officeDocument/2006/relationships/image" Target="../media/image52.emf"/><Relationship Id="rId9" Type="http://schemas.openxmlformats.org/officeDocument/2006/relationships/oleObject" Target="../embeddings/oleObject55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emf"/><Relationship Id="rId3" Type="http://schemas.openxmlformats.org/officeDocument/2006/relationships/oleObject" Target="../embeddings/oleObject56.bin"/><Relationship Id="rId7" Type="http://schemas.openxmlformats.org/officeDocument/2006/relationships/oleObject" Target="../embeddings/oleObject5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57.emf"/><Relationship Id="rId5" Type="http://schemas.openxmlformats.org/officeDocument/2006/relationships/oleObject" Target="../embeddings/oleObject57.bin"/><Relationship Id="rId10" Type="http://schemas.openxmlformats.org/officeDocument/2006/relationships/image" Target="../media/image59.emf"/><Relationship Id="rId4" Type="http://schemas.openxmlformats.org/officeDocument/2006/relationships/image" Target="../media/image56.emf"/><Relationship Id="rId9" Type="http://schemas.openxmlformats.org/officeDocument/2006/relationships/oleObject" Target="../embeddings/oleObject59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emf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61.emf"/><Relationship Id="rId5" Type="http://schemas.openxmlformats.org/officeDocument/2006/relationships/oleObject" Target="../embeddings/oleObject61.bin"/><Relationship Id="rId10" Type="http://schemas.openxmlformats.org/officeDocument/2006/relationships/image" Target="../media/image63.emf"/><Relationship Id="rId4" Type="http://schemas.openxmlformats.org/officeDocument/2006/relationships/image" Target="../media/image60.emf"/><Relationship Id="rId9" Type="http://schemas.openxmlformats.org/officeDocument/2006/relationships/oleObject" Target="../embeddings/oleObject63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emf"/><Relationship Id="rId3" Type="http://schemas.openxmlformats.org/officeDocument/2006/relationships/oleObject" Target="../embeddings/oleObject64.bin"/><Relationship Id="rId7" Type="http://schemas.openxmlformats.org/officeDocument/2006/relationships/oleObject" Target="../embeddings/oleObject6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65.emf"/><Relationship Id="rId5" Type="http://schemas.openxmlformats.org/officeDocument/2006/relationships/oleObject" Target="../embeddings/oleObject65.bin"/><Relationship Id="rId10" Type="http://schemas.openxmlformats.org/officeDocument/2006/relationships/image" Target="../media/image67.emf"/><Relationship Id="rId4" Type="http://schemas.openxmlformats.org/officeDocument/2006/relationships/image" Target="../media/image64.emf"/><Relationship Id="rId9" Type="http://schemas.openxmlformats.org/officeDocument/2006/relationships/oleObject" Target="../embeddings/oleObject67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emf"/><Relationship Id="rId3" Type="http://schemas.openxmlformats.org/officeDocument/2006/relationships/oleObject" Target="../embeddings/oleObject68.bin"/><Relationship Id="rId7" Type="http://schemas.openxmlformats.org/officeDocument/2006/relationships/oleObject" Target="../embeddings/oleObject7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9.emf"/><Relationship Id="rId5" Type="http://schemas.openxmlformats.org/officeDocument/2006/relationships/oleObject" Target="../embeddings/oleObject69.bin"/><Relationship Id="rId10" Type="http://schemas.openxmlformats.org/officeDocument/2006/relationships/image" Target="../media/image71.emf"/><Relationship Id="rId4" Type="http://schemas.openxmlformats.org/officeDocument/2006/relationships/image" Target="../media/image68.emf"/><Relationship Id="rId9" Type="http://schemas.openxmlformats.org/officeDocument/2006/relationships/oleObject" Target="../embeddings/oleObject71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emf"/><Relationship Id="rId13" Type="http://schemas.openxmlformats.org/officeDocument/2006/relationships/oleObject" Target="../embeddings/oleObject77.bin"/><Relationship Id="rId18" Type="http://schemas.openxmlformats.org/officeDocument/2006/relationships/image" Target="../media/image79.emf"/><Relationship Id="rId3" Type="http://schemas.openxmlformats.org/officeDocument/2006/relationships/oleObject" Target="../embeddings/oleObject72.bin"/><Relationship Id="rId7" Type="http://schemas.openxmlformats.org/officeDocument/2006/relationships/oleObject" Target="../embeddings/oleObject74.bin"/><Relationship Id="rId12" Type="http://schemas.openxmlformats.org/officeDocument/2006/relationships/image" Target="../media/image76.emf"/><Relationship Id="rId17" Type="http://schemas.openxmlformats.org/officeDocument/2006/relationships/oleObject" Target="../embeddings/oleObject79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78.emf"/><Relationship Id="rId1" Type="http://schemas.openxmlformats.org/officeDocument/2006/relationships/vmlDrawing" Target="../drawings/vmlDrawing21.vml"/><Relationship Id="rId6" Type="http://schemas.openxmlformats.org/officeDocument/2006/relationships/image" Target="../media/image73.emf"/><Relationship Id="rId11" Type="http://schemas.openxmlformats.org/officeDocument/2006/relationships/oleObject" Target="../embeddings/oleObject76.bin"/><Relationship Id="rId5" Type="http://schemas.openxmlformats.org/officeDocument/2006/relationships/oleObject" Target="../embeddings/oleObject73.bin"/><Relationship Id="rId15" Type="http://schemas.openxmlformats.org/officeDocument/2006/relationships/oleObject" Target="../embeddings/oleObject78.bin"/><Relationship Id="rId10" Type="http://schemas.openxmlformats.org/officeDocument/2006/relationships/image" Target="../media/image75.emf"/><Relationship Id="rId4" Type="http://schemas.openxmlformats.org/officeDocument/2006/relationships/image" Target="../media/image72.emf"/><Relationship Id="rId9" Type="http://schemas.openxmlformats.org/officeDocument/2006/relationships/oleObject" Target="../embeddings/oleObject75.bin"/><Relationship Id="rId14" Type="http://schemas.openxmlformats.org/officeDocument/2006/relationships/image" Target="../media/image7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emf"/><Relationship Id="rId13" Type="http://schemas.openxmlformats.org/officeDocument/2006/relationships/oleObject" Target="../embeddings/oleObject85.bin"/><Relationship Id="rId18" Type="http://schemas.openxmlformats.org/officeDocument/2006/relationships/image" Target="../media/image87.emf"/><Relationship Id="rId3" Type="http://schemas.openxmlformats.org/officeDocument/2006/relationships/oleObject" Target="../embeddings/oleObject80.bin"/><Relationship Id="rId7" Type="http://schemas.openxmlformats.org/officeDocument/2006/relationships/oleObject" Target="../embeddings/oleObject82.bin"/><Relationship Id="rId12" Type="http://schemas.openxmlformats.org/officeDocument/2006/relationships/image" Target="../media/image84.emf"/><Relationship Id="rId17" Type="http://schemas.openxmlformats.org/officeDocument/2006/relationships/oleObject" Target="../embeddings/oleObject87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86.emf"/><Relationship Id="rId1" Type="http://schemas.openxmlformats.org/officeDocument/2006/relationships/vmlDrawing" Target="../drawings/vmlDrawing22.vml"/><Relationship Id="rId6" Type="http://schemas.openxmlformats.org/officeDocument/2006/relationships/image" Target="../media/image81.emf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81.bin"/><Relationship Id="rId15" Type="http://schemas.openxmlformats.org/officeDocument/2006/relationships/oleObject" Target="../embeddings/oleObject86.bin"/><Relationship Id="rId10" Type="http://schemas.openxmlformats.org/officeDocument/2006/relationships/image" Target="../media/image83.emf"/><Relationship Id="rId4" Type="http://schemas.openxmlformats.org/officeDocument/2006/relationships/image" Target="../media/image80.emf"/><Relationship Id="rId9" Type="http://schemas.openxmlformats.org/officeDocument/2006/relationships/oleObject" Target="../embeddings/oleObject83.bin"/><Relationship Id="rId14" Type="http://schemas.openxmlformats.org/officeDocument/2006/relationships/image" Target="../media/image85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emf"/><Relationship Id="rId13" Type="http://schemas.openxmlformats.org/officeDocument/2006/relationships/oleObject" Target="../embeddings/oleObject93.bin"/><Relationship Id="rId18" Type="http://schemas.openxmlformats.org/officeDocument/2006/relationships/image" Target="../media/image95.emf"/><Relationship Id="rId3" Type="http://schemas.openxmlformats.org/officeDocument/2006/relationships/oleObject" Target="../embeddings/oleObject88.bin"/><Relationship Id="rId7" Type="http://schemas.openxmlformats.org/officeDocument/2006/relationships/oleObject" Target="../embeddings/oleObject90.bin"/><Relationship Id="rId12" Type="http://schemas.openxmlformats.org/officeDocument/2006/relationships/image" Target="../media/image92.emf"/><Relationship Id="rId17" Type="http://schemas.openxmlformats.org/officeDocument/2006/relationships/oleObject" Target="../embeddings/oleObject95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94.emf"/><Relationship Id="rId1" Type="http://schemas.openxmlformats.org/officeDocument/2006/relationships/vmlDrawing" Target="../drawings/vmlDrawing23.vml"/><Relationship Id="rId6" Type="http://schemas.openxmlformats.org/officeDocument/2006/relationships/image" Target="../media/image89.emf"/><Relationship Id="rId11" Type="http://schemas.openxmlformats.org/officeDocument/2006/relationships/oleObject" Target="../embeddings/oleObject92.bin"/><Relationship Id="rId5" Type="http://schemas.openxmlformats.org/officeDocument/2006/relationships/oleObject" Target="../embeddings/oleObject89.bin"/><Relationship Id="rId15" Type="http://schemas.openxmlformats.org/officeDocument/2006/relationships/oleObject" Target="../embeddings/oleObject94.bin"/><Relationship Id="rId10" Type="http://schemas.openxmlformats.org/officeDocument/2006/relationships/image" Target="../media/image91.emf"/><Relationship Id="rId4" Type="http://schemas.openxmlformats.org/officeDocument/2006/relationships/image" Target="../media/image88.emf"/><Relationship Id="rId9" Type="http://schemas.openxmlformats.org/officeDocument/2006/relationships/oleObject" Target="../embeddings/oleObject91.bin"/><Relationship Id="rId14" Type="http://schemas.openxmlformats.org/officeDocument/2006/relationships/image" Target="../media/image93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emf"/><Relationship Id="rId13" Type="http://schemas.openxmlformats.org/officeDocument/2006/relationships/oleObject" Target="../embeddings/oleObject101.bin"/><Relationship Id="rId18" Type="http://schemas.openxmlformats.org/officeDocument/2006/relationships/image" Target="../media/image103.emf"/><Relationship Id="rId3" Type="http://schemas.openxmlformats.org/officeDocument/2006/relationships/oleObject" Target="../embeddings/oleObject96.bin"/><Relationship Id="rId7" Type="http://schemas.openxmlformats.org/officeDocument/2006/relationships/oleObject" Target="../embeddings/oleObject98.bin"/><Relationship Id="rId12" Type="http://schemas.openxmlformats.org/officeDocument/2006/relationships/image" Target="../media/image100.emf"/><Relationship Id="rId17" Type="http://schemas.openxmlformats.org/officeDocument/2006/relationships/oleObject" Target="../embeddings/oleObject103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02.emf"/><Relationship Id="rId1" Type="http://schemas.openxmlformats.org/officeDocument/2006/relationships/vmlDrawing" Target="../drawings/vmlDrawing24.vml"/><Relationship Id="rId6" Type="http://schemas.openxmlformats.org/officeDocument/2006/relationships/image" Target="../media/image97.emf"/><Relationship Id="rId11" Type="http://schemas.openxmlformats.org/officeDocument/2006/relationships/oleObject" Target="../embeddings/oleObject100.bin"/><Relationship Id="rId5" Type="http://schemas.openxmlformats.org/officeDocument/2006/relationships/oleObject" Target="../embeddings/oleObject97.bin"/><Relationship Id="rId15" Type="http://schemas.openxmlformats.org/officeDocument/2006/relationships/oleObject" Target="../embeddings/oleObject102.bin"/><Relationship Id="rId10" Type="http://schemas.openxmlformats.org/officeDocument/2006/relationships/image" Target="../media/image99.emf"/><Relationship Id="rId4" Type="http://schemas.openxmlformats.org/officeDocument/2006/relationships/image" Target="../media/image96.emf"/><Relationship Id="rId9" Type="http://schemas.openxmlformats.org/officeDocument/2006/relationships/oleObject" Target="../embeddings/oleObject99.bin"/><Relationship Id="rId14" Type="http://schemas.openxmlformats.org/officeDocument/2006/relationships/image" Target="../media/image101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emf"/><Relationship Id="rId13" Type="http://schemas.openxmlformats.org/officeDocument/2006/relationships/oleObject" Target="../embeddings/oleObject109.bin"/><Relationship Id="rId18" Type="http://schemas.openxmlformats.org/officeDocument/2006/relationships/image" Target="../media/image111.emf"/><Relationship Id="rId3" Type="http://schemas.openxmlformats.org/officeDocument/2006/relationships/oleObject" Target="../embeddings/oleObject104.bin"/><Relationship Id="rId7" Type="http://schemas.openxmlformats.org/officeDocument/2006/relationships/oleObject" Target="../embeddings/oleObject106.bin"/><Relationship Id="rId12" Type="http://schemas.openxmlformats.org/officeDocument/2006/relationships/image" Target="../media/image108.emf"/><Relationship Id="rId17" Type="http://schemas.openxmlformats.org/officeDocument/2006/relationships/oleObject" Target="../embeddings/oleObject111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10.emf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05.emf"/><Relationship Id="rId11" Type="http://schemas.openxmlformats.org/officeDocument/2006/relationships/oleObject" Target="../embeddings/oleObject108.bin"/><Relationship Id="rId5" Type="http://schemas.openxmlformats.org/officeDocument/2006/relationships/oleObject" Target="../embeddings/oleObject105.bin"/><Relationship Id="rId15" Type="http://schemas.openxmlformats.org/officeDocument/2006/relationships/oleObject" Target="../embeddings/oleObject110.bin"/><Relationship Id="rId10" Type="http://schemas.openxmlformats.org/officeDocument/2006/relationships/image" Target="../media/image107.emf"/><Relationship Id="rId4" Type="http://schemas.openxmlformats.org/officeDocument/2006/relationships/image" Target="../media/image104.emf"/><Relationship Id="rId9" Type="http://schemas.openxmlformats.org/officeDocument/2006/relationships/oleObject" Target="../embeddings/oleObject107.bin"/><Relationship Id="rId14" Type="http://schemas.openxmlformats.org/officeDocument/2006/relationships/image" Target="../media/image109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emf"/><Relationship Id="rId13" Type="http://schemas.openxmlformats.org/officeDocument/2006/relationships/oleObject" Target="../embeddings/oleObject117.bin"/><Relationship Id="rId18" Type="http://schemas.openxmlformats.org/officeDocument/2006/relationships/image" Target="../media/image119.emf"/><Relationship Id="rId3" Type="http://schemas.openxmlformats.org/officeDocument/2006/relationships/oleObject" Target="../embeddings/oleObject112.bin"/><Relationship Id="rId7" Type="http://schemas.openxmlformats.org/officeDocument/2006/relationships/oleObject" Target="../embeddings/oleObject114.bin"/><Relationship Id="rId12" Type="http://schemas.openxmlformats.org/officeDocument/2006/relationships/image" Target="../media/image116.emf"/><Relationship Id="rId17" Type="http://schemas.openxmlformats.org/officeDocument/2006/relationships/oleObject" Target="../embeddings/oleObject119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18.emf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3.emf"/><Relationship Id="rId11" Type="http://schemas.openxmlformats.org/officeDocument/2006/relationships/oleObject" Target="../embeddings/oleObject116.bin"/><Relationship Id="rId5" Type="http://schemas.openxmlformats.org/officeDocument/2006/relationships/oleObject" Target="../embeddings/oleObject113.bin"/><Relationship Id="rId15" Type="http://schemas.openxmlformats.org/officeDocument/2006/relationships/oleObject" Target="../embeddings/oleObject118.bin"/><Relationship Id="rId10" Type="http://schemas.openxmlformats.org/officeDocument/2006/relationships/image" Target="../media/image115.emf"/><Relationship Id="rId4" Type="http://schemas.openxmlformats.org/officeDocument/2006/relationships/image" Target="../media/image112.emf"/><Relationship Id="rId9" Type="http://schemas.openxmlformats.org/officeDocument/2006/relationships/oleObject" Target="../embeddings/oleObject115.bin"/><Relationship Id="rId14" Type="http://schemas.openxmlformats.org/officeDocument/2006/relationships/image" Target="../media/image117.e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emf"/><Relationship Id="rId13" Type="http://schemas.openxmlformats.org/officeDocument/2006/relationships/oleObject" Target="../embeddings/oleObject125.bin"/><Relationship Id="rId18" Type="http://schemas.openxmlformats.org/officeDocument/2006/relationships/image" Target="../media/image127.emf"/><Relationship Id="rId3" Type="http://schemas.openxmlformats.org/officeDocument/2006/relationships/oleObject" Target="../embeddings/oleObject120.bin"/><Relationship Id="rId7" Type="http://schemas.openxmlformats.org/officeDocument/2006/relationships/oleObject" Target="../embeddings/oleObject122.bin"/><Relationship Id="rId12" Type="http://schemas.openxmlformats.org/officeDocument/2006/relationships/image" Target="../media/image124.emf"/><Relationship Id="rId17" Type="http://schemas.openxmlformats.org/officeDocument/2006/relationships/oleObject" Target="../embeddings/oleObject127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26.emf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21.emf"/><Relationship Id="rId11" Type="http://schemas.openxmlformats.org/officeDocument/2006/relationships/oleObject" Target="../embeddings/oleObject124.bin"/><Relationship Id="rId5" Type="http://schemas.openxmlformats.org/officeDocument/2006/relationships/oleObject" Target="../embeddings/oleObject121.bin"/><Relationship Id="rId15" Type="http://schemas.openxmlformats.org/officeDocument/2006/relationships/oleObject" Target="../embeddings/oleObject126.bin"/><Relationship Id="rId10" Type="http://schemas.openxmlformats.org/officeDocument/2006/relationships/image" Target="../media/image123.emf"/><Relationship Id="rId4" Type="http://schemas.openxmlformats.org/officeDocument/2006/relationships/image" Target="../media/image120.emf"/><Relationship Id="rId9" Type="http://schemas.openxmlformats.org/officeDocument/2006/relationships/oleObject" Target="../embeddings/oleObject123.bin"/><Relationship Id="rId14" Type="http://schemas.openxmlformats.org/officeDocument/2006/relationships/image" Target="../media/image125.e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emf"/><Relationship Id="rId13" Type="http://schemas.openxmlformats.org/officeDocument/2006/relationships/oleObject" Target="../embeddings/oleObject133.bin"/><Relationship Id="rId18" Type="http://schemas.openxmlformats.org/officeDocument/2006/relationships/image" Target="../media/image135.emf"/><Relationship Id="rId3" Type="http://schemas.openxmlformats.org/officeDocument/2006/relationships/oleObject" Target="../embeddings/oleObject128.bin"/><Relationship Id="rId7" Type="http://schemas.openxmlformats.org/officeDocument/2006/relationships/oleObject" Target="../embeddings/oleObject130.bin"/><Relationship Id="rId12" Type="http://schemas.openxmlformats.org/officeDocument/2006/relationships/image" Target="../media/image132.emf"/><Relationship Id="rId17" Type="http://schemas.openxmlformats.org/officeDocument/2006/relationships/oleObject" Target="../embeddings/oleObject135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34.emf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29.emf"/><Relationship Id="rId11" Type="http://schemas.openxmlformats.org/officeDocument/2006/relationships/oleObject" Target="../embeddings/oleObject132.bin"/><Relationship Id="rId5" Type="http://schemas.openxmlformats.org/officeDocument/2006/relationships/oleObject" Target="../embeddings/oleObject129.bin"/><Relationship Id="rId15" Type="http://schemas.openxmlformats.org/officeDocument/2006/relationships/oleObject" Target="../embeddings/oleObject134.bin"/><Relationship Id="rId10" Type="http://schemas.openxmlformats.org/officeDocument/2006/relationships/image" Target="../media/image131.emf"/><Relationship Id="rId4" Type="http://schemas.openxmlformats.org/officeDocument/2006/relationships/image" Target="../media/image128.emf"/><Relationship Id="rId9" Type="http://schemas.openxmlformats.org/officeDocument/2006/relationships/oleObject" Target="../embeddings/oleObject131.bin"/><Relationship Id="rId14" Type="http://schemas.openxmlformats.org/officeDocument/2006/relationships/image" Target="../media/image133.emf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emf"/><Relationship Id="rId13" Type="http://schemas.openxmlformats.org/officeDocument/2006/relationships/oleObject" Target="../embeddings/oleObject141.bin"/><Relationship Id="rId18" Type="http://schemas.openxmlformats.org/officeDocument/2006/relationships/image" Target="../media/image143.emf"/><Relationship Id="rId3" Type="http://schemas.openxmlformats.org/officeDocument/2006/relationships/oleObject" Target="../embeddings/oleObject136.bin"/><Relationship Id="rId7" Type="http://schemas.openxmlformats.org/officeDocument/2006/relationships/oleObject" Target="../embeddings/oleObject138.bin"/><Relationship Id="rId12" Type="http://schemas.openxmlformats.org/officeDocument/2006/relationships/image" Target="../media/image140.emf"/><Relationship Id="rId17" Type="http://schemas.openxmlformats.org/officeDocument/2006/relationships/oleObject" Target="../embeddings/oleObject143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42.emf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37.emf"/><Relationship Id="rId11" Type="http://schemas.openxmlformats.org/officeDocument/2006/relationships/oleObject" Target="../embeddings/oleObject140.bin"/><Relationship Id="rId5" Type="http://schemas.openxmlformats.org/officeDocument/2006/relationships/oleObject" Target="../embeddings/oleObject137.bin"/><Relationship Id="rId15" Type="http://schemas.openxmlformats.org/officeDocument/2006/relationships/oleObject" Target="../embeddings/oleObject142.bin"/><Relationship Id="rId10" Type="http://schemas.openxmlformats.org/officeDocument/2006/relationships/image" Target="../media/image139.emf"/><Relationship Id="rId4" Type="http://schemas.openxmlformats.org/officeDocument/2006/relationships/image" Target="../media/image136.emf"/><Relationship Id="rId9" Type="http://schemas.openxmlformats.org/officeDocument/2006/relationships/oleObject" Target="../embeddings/oleObject139.bin"/><Relationship Id="rId14" Type="http://schemas.openxmlformats.org/officeDocument/2006/relationships/image" Target="../media/image141.e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emf"/><Relationship Id="rId13" Type="http://schemas.openxmlformats.org/officeDocument/2006/relationships/oleObject" Target="../embeddings/oleObject149.bin"/><Relationship Id="rId18" Type="http://schemas.openxmlformats.org/officeDocument/2006/relationships/image" Target="../media/image151.emf"/><Relationship Id="rId3" Type="http://schemas.openxmlformats.org/officeDocument/2006/relationships/oleObject" Target="../embeddings/oleObject144.bin"/><Relationship Id="rId7" Type="http://schemas.openxmlformats.org/officeDocument/2006/relationships/oleObject" Target="../embeddings/oleObject146.bin"/><Relationship Id="rId12" Type="http://schemas.openxmlformats.org/officeDocument/2006/relationships/image" Target="../media/image148.emf"/><Relationship Id="rId17" Type="http://schemas.openxmlformats.org/officeDocument/2006/relationships/oleObject" Target="../embeddings/oleObject151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50.emf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45.emf"/><Relationship Id="rId11" Type="http://schemas.openxmlformats.org/officeDocument/2006/relationships/oleObject" Target="../embeddings/oleObject148.bin"/><Relationship Id="rId5" Type="http://schemas.openxmlformats.org/officeDocument/2006/relationships/oleObject" Target="../embeddings/oleObject145.bin"/><Relationship Id="rId15" Type="http://schemas.openxmlformats.org/officeDocument/2006/relationships/oleObject" Target="../embeddings/oleObject150.bin"/><Relationship Id="rId10" Type="http://schemas.openxmlformats.org/officeDocument/2006/relationships/image" Target="../media/image147.emf"/><Relationship Id="rId4" Type="http://schemas.openxmlformats.org/officeDocument/2006/relationships/image" Target="../media/image144.emf"/><Relationship Id="rId9" Type="http://schemas.openxmlformats.org/officeDocument/2006/relationships/oleObject" Target="../embeddings/oleObject147.bin"/><Relationship Id="rId14" Type="http://schemas.openxmlformats.org/officeDocument/2006/relationships/image" Target="../media/image149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emf"/><Relationship Id="rId13" Type="http://schemas.openxmlformats.org/officeDocument/2006/relationships/oleObject" Target="../embeddings/oleObject157.bin"/><Relationship Id="rId18" Type="http://schemas.openxmlformats.org/officeDocument/2006/relationships/image" Target="../media/image159.emf"/><Relationship Id="rId3" Type="http://schemas.openxmlformats.org/officeDocument/2006/relationships/oleObject" Target="../embeddings/oleObject152.bin"/><Relationship Id="rId7" Type="http://schemas.openxmlformats.org/officeDocument/2006/relationships/oleObject" Target="../embeddings/oleObject154.bin"/><Relationship Id="rId12" Type="http://schemas.openxmlformats.org/officeDocument/2006/relationships/image" Target="../media/image156.emf"/><Relationship Id="rId17" Type="http://schemas.openxmlformats.org/officeDocument/2006/relationships/oleObject" Target="../embeddings/oleObject159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58.emf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53.emf"/><Relationship Id="rId11" Type="http://schemas.openxmlformats.org/officeDocument/2006/relationships/oleObject" Target="../embeddings/oleObject156.bin"/><Relationship Id="rId5" Type="http://schemas.openxmlformats.org/officeDocument/2006/relationships/oleObject" Target="../embeddings/oleObject153.bin"/><Relationship Id="rId15" Type="http://schemas.openxmlformats.org/officeDocument/2006/relationships/oleObject" Target="../embeddings/oleObject158.bin"/><Relationship Id="rId10" Type="http://schemas.openxmlformats.org/officeDocument/2006/relationships/image" Target="../media/image155.emf"/><Relationship Id="rId4" Type="http://schemas.openxmlformats.org/officeDocument/2006/relationships/image" Target="../media/image152.emf"/><Relationship Id="rId9" Type="http://schemas.openxmlformats.org/officeDocument/2006/relationships/oleObject" Target="../embeddings/oleObject155.bin"/><Relationship Id="rId14" Type="http://schemas.openxmlformats.org/officeDocument/2006/relationships/image" Target="../media/image157.e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emf"/><Relationship Id="rId13" Type="http://schemas.openxmlformats.org/officeDocument/2006/relationships/oleObject" Target="../embeddings/oleObject165.bin"/><Relationship Id="rId18" Type="http://schemas.openxmlformats.org/officeDocument/2006/relationships/image" Target="../media/image167.emf"/><Relationship Id="rId3" Type="http://schemas.openxmlformats.org/officeDocument/2006/relationships/oleObject" Target="../embeddings/oleObject160.bin"/><Relationship Id="rId7" Type="http://schemas.openxmlformats.org/officeDocument/2006/relationships/oleObject" Target="../embeddings/oleObject162.bin"/><Relationship Id="rId12" Type="http://schemas.openxmlformats.org/officeDocument/2006/relationships/image" Target="../media/image164.emf"/><Relationship Id="rId17" Type="http://schemas.openxmlformats.org/officeDocument/2006/relationships/oleObject" Target="../embeddings/oleObject167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66.emf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61.emf"/><Relationship Id="rId11" Type="http://schemas.openxmlformats.org/officeDocument/2006/relationships/oleObject" Target="../embeddings/oleObject164.bin"/><Relationship Id="rId5" Type="http://schemas.openxmlformats.org/officeDocument/2006/relationships/oleObject" Target="../embeddings/oleObject161.bin"/><Relationship Id="rId15" Type="http://schemas.openxmlformats.org/officeDocument/2006/relationships/oleObject" Target="../embeddings/oleObject166.bin"/><Relationship Id="rId10" Type="http://schemas.openxmlformats.org/officeDocument/2006/relationships/image" Target="../media/image163.emf"/><Relationship Id="rId4" Type="http://schemas.openxmlformats.org/officeDocument/2006/relationships/image" Target="../media/image160.emf"/><Relationship Id="rId9" Type="http://schemas.openxmlformats.org/officeDocument/2006/relationships/oleObject" Target="../embeddings/oleObject163.bin"/><Relationship Id="rId14" Type="http://schemas.openxmlformats.org/officeDocument/2006/relationships/image" Target="../media/image165.em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emf"/><Relationship Id="rId13" Type="http://schemas.openxmlformats.org/officeDocument/2006/relationships/oleObject" Target="../embeddings/oleObject173.bin"/><Relationship Id="rId18" Type="http://schemas.openxmlformats.org/officeDocument/2006/relationships/image" Target="../media/image175.emf"/><Relationship Id="rId3" Type="http://schemas.openxmlformats.org/officeDocument/2006/relationships/oleObject" Target="../embeddings/oleObject168.bin"/><Relationship Id="rId7" Type="http://schemas.openxmlformats.org/officeDocument/2006/relationships/oleObject" Target="../embeddings/oleObject170.bin"/><Relationship Id="rId12" Type="http://schemas.openxmlformats.org/officeDocument/2006/relationships/image" Target="../media/image172.emf"/><Relationship Id="rId17" Type="http://schemas.openxmlformats.org/officeDocument/2006/relationships/oleObject" Target="../embeddings/oleObject175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74.emf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69.emf"/><Relationship Id="rId11" Type="http://schemas.openxmlformats.org/officeDocument/2006/relationships/oleObject" Target="../embeddings/oleObject172.bin"/><Relationship Id="rId5" Type="http://schemas.openxmlformats.org/officeDocument/2006/relationships/oleObject" Target="../embeddings/oleObject169.bin"/><Relationship Id="rId15" Type="http://schemas.openxmlformats.org/officeDocument/2006/relationships/oleObject" Target="../embeddings/oleObject174.bin"/><Relationship Id="rId10" Type="http://schemas.openxmlformats.org/officeDocument/2006/relationships/image" Target="../media/image171.emf"/><Relationship Id="rId4" Type="http://schemas.openxmlformats.org/officeDocument/2006/relationships/image" Target="../media/image168.emf"/><Relationship Id="rId9" Type="http://schemas.openxmlformats.org/officeDocument/2006/relationships/oleObject" Target="../embeddings/oleObject171.bin"/><Relationship Id="rId14" Type="http://schemas.openxmlformats.org/officeDocument/2006/relationships/image" Target="../media/image173.emf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Chapter Thirty-One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noFill/>
          <a:ln/>
        </p:spPr>
        <p:txBody>
          <a:bodyPr/>
          <a:lstStyle/>
          <a:p>
            <a:r>
              <a:rPr lang="en-US" altLang="en-US" sz="4000"/>
              <a:t>Exchange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Exchange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85875"/>
            <a:ext cx="7772400" cy="4648200"/>
          </a:xfrm>
          <a:noFill/>
          <a:ln/>
        </p:spPr>
        <p:txBody>
          <a:bodyPr/>
          <a:lstStyle/>
          <a:p>
            <a:r>
              <a:rPr lang="en-US" altLang="en-US"/>
              <a:t>Two consumers, A and B.</a:t>
            </a:r>
          </a:p>
          <a:p>
            <a:r>
              <a:rPr lang="en-US" altLang="en-US"/>
              <a:t>Their  endowments of goods 1 and 2 are </a:t>
            </a:r>
            <a:br>
              <a:rPr lang="en-US" altLang="en-US"/>
            </a:br>
            <a:endParaRPr lang="en-US" altLang="en-US"/>
          </a:p>
          <a:p>
            <a:r>
              <a:rPr lang="en-US" altLang="en-US"/>
              <a:t>E.g. </a:t>
            </a:r>
          </a:p>
          <a:p>
            <a:r>
              <a:rPr lang="en-US" altLang="en-US"/>
              <a:t>The total quantities available</a:t>
            </a:r>
          </a:p>
        </p:txBody>
      </p:sp>
      <p:graphicFrame>
        <p:nvGraphicFramePr>
          <p:cNvPr id="5124" name="Object 4"/>
          <p:cNvGraphicFramePr>
            <a:graphicFrameLocks/>
          </p:cNvGraphicFramePr>
          <p:nvPr/>
        </p:nvGraphicFramePr>
        <p:xfrm>
          <a:off x="1828800" y="2587625"/>
          <a:ext cx="272415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" name="Equation" r:id="rId3" imgW="2463480" imgH="545760" progId="Equation.2">
                  <p:embed/>
                </p:oleObj>
              </mc:Choice>
              <mc:Fallback>
                <p:oleObj name="Equation" r:id="rId3" imgW="2463480" imgH="54576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587625"/>
                        <a:ext cx="272415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5"/>
          <p:cNvGraphicFramePr>
            <a:graphicFrameLocks/>
          </p:cNvGraphicFramePr>
          <p:nvPr/>
        </p:nvGraphicFramePr>
        <p:xfrm>
          <a:off x="5659438" y="2597150"/>
          <a:ext cx="2671762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Equation" r:id="rId5" imgW="2425680" imgH="545760" progId="Equation.2">
                  <p:embed/>
                </p:oleObj>
              </mc:Choice>
              <mc:Fallback>
                <p:oleObj name="Equation" r:id="rId5" imgW="242568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9438" y="2597150"/>
                        <a:ext cx="2671762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4708525" y="2617788"/>
            <a:ext cx="906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and</a:t>
            </a:r>
          </a:p>
        </p:txBody>
      </p:sp>
      <p:graphicFrame>
        <p:nvGraphicFramePr>
          <p:cNvPr id="5127" name="Object 7"/>
          <p:cNvGraphicFramePr>
            <a:graphicFrameLocks/>
          </p:cNvGraphicFramePr>
          <p:nvPr/>
        </p:nvGraphicFramePr>
        <p:xfrm>
          <a:off x="2230438" y="3403600"/>
          <a:ext cx="18732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Equation" r:id="rId7" imgW="1701720" imgH="533160" progId="Equation.2">
                  <p:embed/>
                </p:oleObj>
              </mc:Choice>
              <mc:Fallback>
                <p:oleObj name="Equation" r:id="rId7" imgW="1701720" imgH="533160" progId="Equation.2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0438" y="3403600"/>
                        <a:ext cx="1873250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8" name="Object 8"/>
          <p:cNvGraphicFramePr>
            <a:graphicFrameLocks/>
          </p:cNvGraphicFramePr>
          <p:nvPr/>
        </p:nvGraphicFramePr>
        <p:xfrm>
          <a:off x="5330825" y="3413125"/>
          <a:ext cx="190817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Equation" r:id="rId9" imgW="1739880" imgH="533160" progId="Equation.2">
                  <p:embed/>
                </p:oleObj>
              </mc:Choice>
              <mc:Fallback>
                <p:oleObj name="Equation" r:id="rId9" imgW="1739880" imgH="5331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0825" y="3413125"/>
                        <a:ext cx="1908175" cy="56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4246563" y="3427413"/>
            <a:ext cx="904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and</a:t>
            </a:r>
          </a:p>
        </p:txBody>
      </p:sp>
      <p:graphicFrame>
        <p:nvGraphicFramePr>
          <p:cNvPr id="5130" name="Object 10"/>
          <p:cNvGraphicFramePr>
            <a:graphicFrameLocks/>
          </p:cNvGraphicFramePr>
          <p:nvPr/>
        </p:nvGraphicFramePr>
        <p:xfrm>
          <a:off x="1936750" y="4564063"/>
          <a:ext cx="34036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6" name="Equation" r:id="rId11" imgW="3085920" imgH="545760" progId="Equation.2">
                  <p:embed/>
                </p:oleObj>
              </mc:Choice>
              <mc:Fallback>
                <p:oleObj name="Equation" r:id="rId11" imgW="308592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6750" y="4564063"/>
                        <a:ext cx="340360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1" name="Object 11"/>
          <p:cNvGraphicFramePr>
            <a:graphicFrameLocks/>
          </p:cNvGraphicFramePr>
          <p:nvPr/>
        </p:nvGraphicFramePr>
        <p:xfrm>
          <a:off x="1936750" y="5278438"/>
          <a:ext cx="34036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7" name="Equation" r:id="rId13" imgW="3085920" imgH="545760" progId="Equation.2">
                  <p:embed/>
                </p:oleObj>
              </mc:Choice>
              <mc:Fallback>
                <p:oleObj name="Equation" r:id="rId13" imgW="308592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6750" y="5278438"/>
                        <a:ext cx="340360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5481638" y="4565650"/>
            <a:ext cx="3089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units of good 1</a:t>
            </a:r>
          </a:p>
        </p:txBody>
      </p:sp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5481638" y="5280025"/>
            <a:ext cx="32019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units of good 2.</a:t>
            </a:r>
          </a:p>
        </p:txBody>
      </p:sp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979488" y="5327650"/>
            <a:ext cx="9064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and</a:t>
            </a:r>
          </a:p>
        </p:txBody>
      </p:sp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979488" y="4613275"/>
            <a:ext cx="793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Exchange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Edgeworth and Bowley devised a diagram, called an </a:t>
            </a:r>
            <a:r>
              <a:rPr lang="en-US" altLang="en-US">
                <a:solidFill>
                  <a:schemeClr val="tx2"/>
                </a:solidFill>
              </a:rPr>
              <a:t>Edgeworth box</a:t>
            </a:r>
            <a:r>
              <a:rPr lang="en-US" altLang="en-US"/>
              <a:t>, to show all possible allocations of the available quantities of goods 1 and 2 between the two consumers.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Starting an Edgeworth Box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Starting an Edgeworth Box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2190750" y="5453063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217613" y="5827713"/>
            <a:ext cx="17764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Width = </a:t>
            </a:r>
          </a:p>
        </p:txBody>
      </p:sp>
      <p:graphicFrame>
        <p:nvGraphicFramePr>
          <p:cNvPr id="8198" name="Object 6"/>
          <p:cNvGraphicFramePr>
            <a:graphicFrameLocks/>
          </p:cNvGraphicFramePr>
          <p:nvPr/>
        </p:nvGraphicFramePr>
        <p:xfrm>
          <a:off x="2960688" y="5707063"/>
          <a:ext cx="34036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Equation" r:id="rId3" imgW="3085920" imgH="545760" progId="Equation.2">
                  <p:embed/>
                </p:oleObj>
              </mc:Choice>
              <mc:Fallback>
                <p:oleObj name="Equation" r:id="rId3" imgW="3085920" imgH="54576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0688" y="5707063"/>
                        <a:ext cx="340360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Starting an Edgeworth Box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2190750" y="5453063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217613" y="5827713"/>
            <a:ext cx="17764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Width = </a:t>
            </a:r>
          </a:p>
        </p:txBody>
      </p:sp>
      <p:graphicFrame>
        <p:nvGraphicFramePr>
          <p:cNvPr id="9222" name="Object 6"/>
          <p:cNvGraphicFramePr>
            <a:graphicFrameLocks/>
          </p:cNvGraphicFramePr>
          <p:nvPr/>
        </p:nvGraphicFramePr>
        <p:xfrm>
          <a:off x="2960688" y="5707063"/>
          <a:ext cx="34036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Equation" r:id="rId3" imgW="3085920" imgH="545760" progId="Equation.2">
                  <p:embed/>
                </p:oleObj>
              </mc:Choice>
              <mc:Fallback>
                <p:oleObj name="Equation" r:id="rId3" imgW="3085920" imgH="54576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0688" y="5707063"/>
                        <a:ext cx="340360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1785938" y="1690688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3175" y="2112963"/>
            <a:ext cx="17986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Height =</a:t>
            </a:r>
          </a:p>
        </p:txBody>
      </p:sp>
      <p:graphicFrame>
        <p:nvGraphicFramePr>
          <p:cNvPr id="9225" name="Object 9"/>
          <p:cNvGraphicFramePr>
            <a:graphicFrameLocks/>
          </p:cNvGraphicFramePr>
          <p:nvPr/>
        </p:nvGraphicFramePr>
        <p:xfrm>
          <a:off x="98425" y="2651125"/>
          <a:ext cx="1544638" cy="164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name="Equation" r:id="rId5" imgW="1409400" imgH="1536480" progId="Equation.2">
                  <p:embed/>
                </p:oleObj>
              </mc:Choice>
              <mc:Fallback>
                <p:oleObj name="Equation" r:id="rId5" imgW="1409400" imgH="153648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425" y="2651125"/>
                        <a:ext cx="1544638" cy="1643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Starting an Edgeworth Box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2190750" y="5453063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217613" y="5827713"/>
            <a:ext cx="17764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Width = </a:t>
            </a:r>
          </a:p>
        </p:txBody>
      </p:sp>
      <p:graphicFrame>
        <p:nvGraphicFramePr>
          <p:cNvPr id="10246" name="Object 6"/>
          <p:cNvGraphicFramePr>
            <a:graphicFrameLocks/>
          </p:cNvGraphicFramePr>
          <p:nvPr/>
        </p:nvGraphicFramePr>
        <p:xfrm>
          <a:off x="2960688" y="5707063"/>
          <a:ext cx="34036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Equation" r:id="rId3" imgW="3085920" imgH="545760" progId="Equation.2">
                  <p:embed/>
                </p:oleObj>
              </mc:Choice>
              <mc:Fallback>
                <p:oleObj name="Equation" r:id="rId3" imgW="3085920" imgH="54576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0688" y="5707063"/>
                        <a:ext cx="340360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7" name="Line 7"/>
          <p:cNvSpPr>
            <a:spLocks noChangeShapeType="1"/>
          </p:cNvSpPr>
          <p:nvPr/>
        </p:nvSpPr>
        <p:spPr bwMode="auto">
          <a:xfrm>
            <a:off x="1785938" y="1690688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3175" y="2112963"/>
            <a:ext cx="17986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Height =</a:t>
            </a:r>
          </a:p>
        </p:txBody>
      </p:sp>
      <p:graphicFrame>
        <p:nvGraphicFramePr>
          <p:cNvPr id="10249" name="Object 9"/>
          <p:cNvGraphicFramePr>
            <a:graphicFrameLocks/>
          </p:cNvGraphicFramePr>
          <p:nvPr/>
        </p:nvGraphicFramePr>
        <p:xfrm>
          <a:off x="98425" y="2651125"/>
          <a:ext cx="1544638" cy="164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4" name="Equation" r:id="rId5" imgW="1409400" imgH="1536480" progId="Equation.2">
                  <p:embed/>
                </p:oleObj>
              </mc:Choice>
              <mc:Fallback>
                <p:oleObj name="Equation" r:id="rId5" imgW="1409400" imgH="153648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425" y="2651125"/>
                        <a:ext cx="1544638" cy="1643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2589213" y="2351088"/>
            <a:ext cx="39243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 dimensions of</a:t>
            </a:r>
            <a:br>
              <a:rPr lang="en-US" altLang="en-US"/>
            </a:br>
            <a:r>
              <a:rPr lang="en-US" altLang="en-US"/>
              <a:t>the box are the</a:t>
            </a:r>
            <a:br>
              <a:rPr lang="en-US" altLang="en-US"/>
            </a:br>
            <a:r>
              <a:rPr lang="en-US" altLang="en-US"/>
              <a:t>quantities available</a:t>
            </a:r>
            <a:br>
              <a:rPr lang="en-US" altLang="en-US"/>
            </a:br>
            <a:r>
              <a:rPr lang="en-US" altLang="en-US"/>
              <a:t>of the goods.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Feasible Allocations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57313"/>
            <a:ext cx="7772400" cy="4667250"/>
          </a:xfrm>
          <a:noFill/>
          <a:ln/>
        </p:spPr>
        <p:txBody>
          <a:bodyPr/>
          <a:lstStyle/>
          <a:p>
            <a:r>
              <a:rPr lang="en-US" altLang="en-US"/>
              <a:t>What allocations of the 8 units of good 1 and the 6 units of good 2 are feasible?</a:t>
            </a:r>
          </a:p>
          <a:p>
            <a:r>
              <a:rPr lang="en-US" altLang="en-US"/>
              <a:t>How can all of the feasible allocations be depicted by the Edgeworth box diagram?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Feasible Allocations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57313"/>
            <a:ext cx="7772400" cy="4667250"/>
          </a:xfrm>
          <a:noFill/>
          <a:ln/>
        </p:spPr>
        <p:txBody>
          <a:bodyPr/>
          <a:lstStyle/>
          <a:p>
            <a:r>
              <a:rPr lang="en-US" altLang="en-US"/>
              <a:t>What allocations of the 8 units of good 1 and the 6 units of good 2 are feasible?</a:t>
            </a:r>
          </a:p>
          <a:p>
            <a:r>
              <a:rPr lang="en-US" altLang="en-US"/>
              <a:t>How can all of the feasible allocations be depicted by the Edgeworth box diagram?</a:t>
            </a:r>
          </a:p>
          <a:p>
            <a:r>
              <a:rPr lang="en-US" altLang="en-US"/>
              <a:t>One feasible allocation is the before-trade allocation; i.e. the </a:t>
            </a:r>
            <a:r>
              <a:rPr lang="en-US" altLang="en-US">
                <a:solidFill>
                  <a:schemeClr val="tx2"/>
                </a:solidFill>
              </a:rPr>
              <a:t>endowment allocation</a:t>
            </a:r>
            <a:r>
              <a:rPr lang="en-US" altLang="en-US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>
            <a:off x="2190750" y="5453063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217613" y="5827713"/>
            <a:ext cx="17764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Width = </a:t>
            </a:r>
          </a:p>
        </p:txBody>
      </p:sp>
      <p:graphicFrame>
        <p:nvGraphicFramePr>
          <p:cNvPr id="13317" name="Object 5"/>
          <p:cNvGraphicFramePr>
            <a:graphicFrameLocks/>
          </p:cNvGraphicFramePr>
          <p:nvPr/>
        </p:nvGraphicFramePr>
        <p:xfrm>
          <a:off x="2960688" y="5754688"/>
          <a:ext cx="34036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0" name="Equation" r:id="rId3" imgW="3085920" imgH="545760" progId="Equation.2">
                  <p:embed/>
                </p:oleObj>
              </mc:Choice>
              <mc:Fallback>
                <p:oleObj name="Equation" r:id="rId3" imgW="308592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0688" y="5754688"/>
                        <a:ext cx="340360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1785938" y="1690688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3175" y="2112963"/>
            <a:ext cx="17986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Height =</a:t>
            </a:r>
          </a:p>
        </p:txBody>
      </p:sp>
      <p:graphicFrame>
        <p:nvGraphicFramePr>
          <p:cNvPr id="13320" name="Object 8"/>
          <p:cNvGraphicFramePr>
            <a:graphicFrameLocks/>
          </p:cNvGraphicFramePr>
          <p:nvPr/>
        </p:nvGraphicFramePr>
        <p:xfrm>
          <a:off x="98425" y="2698750"/>
          <a:ext cx="1544638" cy="164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1" name="Equation" r:id="rId5" imgW="1409400" imgH="1536480" progId="Equation.2">
                  <p:embed/>
                </p:oleObj>
              </mc:Choice>
              <mc:Fallback>
                <p:oleObj name="Equation" r:id="rId5" imgW="1409400" imgH="153648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425" y="2698750"/>
                        <a:ext cx="1544638" cy="1643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2408238" y="1993900"/>
            <a:ext cx="32781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 endowment</a:t>
            </a:r>
            <a:br>
              <a:rPr lang="en-US" altLang="en-US"/>
            </a:br>
            <a:r>
              <a:rPr lang="en-US" altLang="en-US"/>
              <a:t>allocation is</a:t>
            </a:r>
          </a:p>
        </p:txBody>
      </p:sp>
      <p:graphicFrame>
        <p:nvGraphicFramePr>
          <p:cNvPr id="13322" name="Object 10"/>
          <p:cNvGraphicFramePr>
            <a:graphicFrameLocks/>
          </p:cNvGraphicFramePr>
          <p:nvPr/>
        </p:nvGraphicFramePr>
        <p:xfrm>
          <a:off x="2408238" y="3022600"/>
          <a:ext cx="18732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2" name="Equation" r:id="rId7" imgW="1701720" imgH="533160" progId="Equation.2">
                  <p:embed/>
                </p:oleObj>
              </mc:Choice>
              <mc:Fallback>
                <p:oleObj name="Equation" r:id="rId7" imgW="1701720" imgH="5331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8238" y="3022600"/>
                        <a:ext cx="1873250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3" name="Object 11"/>
          <p:cNvGraphicFramePr>
            <a:graphicFrameLocks/>
          </p:cNvGraphicFramePr>
          <p:nvPr/>
        </p:nvGraphicFramePr>
        <p:xfrm>
          <a:off x="2408238" y="4032250"/>
          <a:ext cx="190817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3" name="Equation" r:id="rId9" imgW="1739880" imgH="533160" progId="Equation.2">
                  <p:embed/>
                </p:oleObj>
              </mc:Choice>
              <mc:Fallback>
                <p:oleObj name="Equation" r:id="rId9" imgW="1739880" imgH="5331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8238" y="4032250"/>
                        <a:ext cx="1908175" cy="56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2408238" y="3470275"/>
            <a:ext cx="9064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and</a:t>
            </a:r>
          </a:p>
        </p:txBody>
      </p:sp>
      <p:sp>
        <p:nvSpPr>
          <p:cNvPr id="13325" name="Rectangle 1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Endowment Allocation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9" name="Line 3"/>
          <p:cNvSpPr>
            <a:spLocks noChangeShapeType="1"/>
          </p:cNvSpPr>
          <p:nvPr/>
        </p:nvSpPr>
        <p:spPr bwMode="auto">
          <a:xfrm>
            <a:off x="2190750" y="5453063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217613" y="5827713"/>
            <a:ext cx="17764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Width = </a:t>
            </a:r>
          </a:p>
        </p:txBody>
      </p:sp>
      <p:graphicFrame>
        <p:nvGraphicFramePr>
          <p:cNvPr id="14341" name="Object 5"/>
          <p:cNvGraphicFramePr>
            <a:graphicFrameLocks/>
          </p:cNvGraphicFramePr>
          <p:nvPr/>
        </p:nvGraphicFramePr>
        <p:xfrm>
          <a:off x="2960688" y="5754688"/>
          <a:ext cx="34036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2" name="Equation" r:id="rId3" imgW="3085920" imgH="545760" progId="Equation.2">
                  <p:embed/>
                </p:oleObj>
              </mc:Choice>
              <mc:Fallback>
                <p:oleObj name="Equation" r:id="rId3" imgW="308592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0688" y="5754688"/>
                        <a:ext cx="340360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2" name="Line 6"/>
          <p:cNvSpPr>
            <a:spLocks noChangeShapeType="1"/>
          </p:cNvSpPr>
          <p:nvPr/>
        </p:nvSpPr>
        <p:spPr bwMode="auto">
          <a:xfrm>
            <a:off x="1785938" y="1690688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3175" y="2112963"/>
            <a:ext cx="17986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Height =</a:t>
            </a:r>
          </a:p>
        </p:txBody>
      </p:sp>
      <p:graphicFrame>
        <p:nvGraphicFramePr>
          <p:cNvPr id="14344" name="Object 8"/>
          <p:cNvGraphicFramePr>
            <a:graphicFrameLocks/>
          </p:cNvGraphicFramePr>
          <p:nvPr/>
        </p:nvGraphicFramePr>
        <p:xfrm>
          <a:off x="98425" y="2698750"/>
          <a:ext cx="1544638" cy="164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3" name="Equation" r:id="rId5" imgW="1409400" imgH="1536480" progId="Equation.2">
                  <p:embed/>
                </p:oleObj>
              </mc:Choice>
              <mc:Fallback>
                <p:oleObj name="Equation" r:id="rId5" imgW="1409400" imgH="153648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425" y="2698750"/>
                        <a:ext cx="1544638" cy="1643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5" name="Object 9"/>
          <p:cNvGraphicFramePr>
            <a:graphicFrameLocks/>
          </p:cNvGraphicFramePr>
          <p:nvPr/>
        </p:nvGraphicFramePr>
        <p:xfrm>
          <a:off x="7075488" y="5141913"/>
          <a:ext cx="18732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" name="Equation" r:id="rId7" imgW="1701720" imgH="533160" progId="Equation.2">
                  <p:embed/>
                </p:oleObj>
              </mc:Choice>
              <mc:Fallback>
                <p:oleObj name="Equation" r:id="rId7" imgW="1701720" imgH="5331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5488" y="5141913"/>
                        <a:ext cx="1873250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6" name="Object 10"/>
          <p:cNvGraphicFramePr>
            <a:graphicFrameLocks/>
          </p:cNvGraphicFramePr>
          <p:nvPr/>
        </p:nvGraphicFramePr>
        <p:xfrm>
          <a:off x="7075488" y="5651500"/>
          <a:ext cx="1814512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5" name="Equation" r:id="rId9" imgW="1663560" imgH="533160" progId="Equation.2">
                  <p:embed/>
                </p:oleObj>
              </mc:Choice>
              <mc:Fallback>
                <p:oleObj name="Equation" r:id="rId9" imgW="1663560" imgH="5331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5488" y="5651500"/>
                        <a:ext cx="1814512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7" name="Rectangle 11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Endowment Allocation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3" name="Line 3"/>
          <p:cNvSpPr>
            <a:spLocks noChangeShapeType="1"/>
          </p:cNvSpPr>
          <p:nvPr/>
        </p:nvSpPr>
        <p:spPr bwMode="auto">
          <a:xfrm>
            <a:off x="2190750" y="6238875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361950" y="1666875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5365" name="Object 5"/>
          <p:cNvGraphicFramePr>
            <a:graphicFrameLocks/>
          </p:cNvGraphicFramePr>
          <p:nvPr/>
        </p:nvGraphicFramePr>
        <p:xfrm>
          <a:off x="7075488" y="5141913"/>
          <a:ext cx="18732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4" name="Equation" r:id="rId3" imgW="1701720" imgH="533160" progId="Equation.2">
                  <p:embed/>
                </p:oleObj>
              </mc:Choice>
              <mc:Fallback>
                <p:oleObj name="Equation" r:id="rId3" imgW="1701720" imgH="5331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5488" y="5141913"/>
                        <a:ext cx="1873250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717675" y="4827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6804025" y="12461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 useBgFill="1">
        <p:nvSpPr>
          <p:cNvPr id="15368" name="Rectangle 8"/>
          <p:cNvSpPr>
            <a:spLocks noChangeArrowheads="1"/>
          </p:cNvSpPr>
          <p:nvPr/>
        </p:nvSpPr>
        <p:spPr bwMode="auto">
          <a:xfrm>
            <a:off x="146050" y="3089275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</a:t>
            </a:r>
          </a:p>
        </p:txBody>
      </p:sp>
      <p:sp useBgFill="1">
        <p:nvSpPr>
          <p:cNvPr id="15369" name="Rectangle 9"/>
          <p:cNvSpPr>
            <a:spLocks noChangeArrowheads="1"/>
          </p:cNvSpPr>
          <p:nvPr/>
        </p:nvSpPr>
        <p:spPr bwMode="auto">
          <a:xfrm>
            <a:off x="4456113" y="5970588"/>
            <a:ext cx="409575" cy="579437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8</a:t>
            </a:r>
          </a:p>
        </p:txBody>
      </p:sp>
      <p:graphicFrame>
        <p:nvGraphicFramePr>
          <p:cNvPr id="15370" name="Object 10"/>
          <p:cNvGraphicFramePr>
            <a:graphicFrameLocks/>
          </p:cNvGraphicFramePr>
          <p:nvPr/>
        </p:nvGraphicFramePr>
        <p:xfrm>
          <a:off x="7075488" y="5651500"/>
          <a:ext cx="1814512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5" name="Equation" r:id="rId5" imgW="1663560" imgH="533160" progId="Equation.2">
                  <p:embed/>
                </p:oleObj>
              </mc:Choice>
              <mc:Fallback>
                <p:oleObj name="Equation" r:id="rId5" imgW="1663560" imgH="5331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5488" y="5651500"/>
                        <a:ext cx="1814512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1" name="Rectangle 11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Endowment Allocation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87" name="Line 3"/>
          <p:cNvSpPr>
            <a:spLocks noChangeShapeType="1"/>
          </p:cNvSpPr>
          <p:nvPr/>
        </p:nvSpPr>
        <p:spPr bwMode="auto">
          <a:xfrm>
            <a:off x="2190750" y="6238875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361950" y="1666875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6389" name="Object 5"/>
          <p:cNvGraphicFramePr>
            <a:graphicFrameLocks/>
          </p:cNvGraphicFramePr>
          <p:nvPr/>
        </p:nvGraphicFramePr>
        <p:xfrm>
          <a:off x="7075488" y="5141913"/>
          <a:ext cx="18732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4" name="Equation" r:id="rId3" imgW="1701720" imgH="533160" progId="Equation.2">
                  <p:embed/>
                </p:oleObj>
              </mc:Choice>
              <mc:Fallback>
                <p:oleObj name="Equation" r:id="rId3" imgW="1701720" imgH="5331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5488" y="5141913"/>
                        <a:ext cx="1873250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0" name="Line 6"/>
          <p:cNvSpPr>
            <a:spLocks noChangeShapeType="1"/>
          </p:cNvSpPr>
          <p:nvPr/>
        </p:nvSpPr>
        <p:spPr bwMode="auto">
          <a:xfrm>
            <a:off x="5715000" y="2876550"/>
            <a:ext cx="0" cy="213360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auto">
          <a:xfrm flipH="1">
            <a:off x="2228850" y="2895600"/>
            <a:ext cx="3467100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2" name="Oval 8"/>
          <p:cNvSpPr>
            <a:spLocks noChangeArrowheads="1"/>
          </p:cNvSpPr>
          <p:nvPr/>
        </p:nvSpPr>
        <p:spPr bwMode="auto">
          <a:xfrm>
            <a:off x="5624513" y="49339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3" name="Oval 9"/>
          <p:cNvSpPr>
            <a:spLocks noChangeArrowheads="1"/>
          </p:cNvSpPr>
          <p:nvPr/>
        </p:nvSpPr>
        <p:spPr bwMode="auto">
          <a:xfrm>
            <a:off x="2133600" y="28003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1717675" y="4827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6804025" y="12461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 useBgFill="1">
        <p:nvSpPr>
          <p:cNvPr id="16396" name="Rectangle 12"/>
          <p:cNvSpPr>
            <a:spLocks noChangeArrowheads="1"/>
          </p:cNvSpPr>
          <p:nvPr/>
        </p:nvSpPr>
        <p:spPr bwMode="auto">
          <a:xfrm>
            <a:off x="146050" y="3089275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</a:t>
            </a:r>
          </a:p>
        </p:txBody>
      </p:sp>
      <p:sp useBgFill="1">
        <p:nvSpPr>
          <p:cNvPr id="16397" name="Rectangle 13"/>
          <p:cNvSpPr>
            <a:spLocks noChangeArrowheads="1"/>
          </p:cNvSpPr>
          <p:nvPr/>
        </p:nvSpPr>
        <p:spPr bwMode="auto">
          <a:xfrm>
            <a:off x="4456113" y="5970588"/>
            <a:ext cx="409575" cy="579437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8</a:t>
            </a:r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>
            <a:off x="1433513" y="2881313"/>
            <a:ext cx="0" cy="21193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6399" name="Rectangle 15"/>
          <p:cNvSpPr>
            <a:spLocks noChangeArrowheads="1"/>
          </p:cNvSpPr>
          <p:nvPr/>
        </p:nvSpPr>
        <p:spPr bwMode="auto">
          <a:xfrm>
            <a:off x="1211263" y="3689350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</a:t>
            </a:r>
          </a:p>
        </p:txBody>
      </p:sp>
      <p:sp>
        <p:nvSpPr>
          <p:cNvPr id="16400" name="Line 16"/>
          <p:cNvSpPr>
            <a:spLocks noChangeShapeType="1"/>
          </p:cNvSpPr>
          <p:nvPr/>
        </p:nvSpPr>
        <p:spPr bwMode="auto">
          <a:xfrm>
            <a:off x="2205038" y="5688013"/>
            <a:ext cx="35067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6401" name="Rectangle 17"/>
          <p:cNvSpPr>
            <a:spLocks noChangeArrowheads="1"/>
          </p:cNvSpPr>
          <p:nvPr/>
        </p:nvSpPr>
        <p:spPr bwMode="auto">
          <a:xfrm>
            <a:off x="3862388" y="5399088"/>
            <a:ext cx="409575" cy="579437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</a:t>
            </a:r>
          </a:p>
        </p:txBody>
      </p:sp>
      <p:sp>
        <p:nvSpPr>
          <p:cNvPr id="16402" name="Rectangle 18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Endowment Allocation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2190750" y="6238875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361950" y="1666875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7413" name="Object 5"/>
          <p:cNvGraphicFramePr>
            <a:graphicFrameLocks/>
          </p:cNvGraphicFramePr>
          <p:nvPr/>
        </p:nvGraphicFramePr>
        <p:xfrm>
          <a:off x="7075488" y="5651500"/>
          <a:ext cx="1814512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6" name="Equation" r:id="rId3" imgW="1663560" imgH="533160" progId="Equation.2">
                  <p:embed/>
                </p:oleObj>
              </mc:Choice>
              <mc:Fallback>
                <p:oleObj name="Equation" r:id="rId3" imgW="1663560" imgH="5331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5488" y="5651500"/>
                        <a:ext cx="1814512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5715000" y="2876550"/>
            <a:ext cx="0" cy="21336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 flipH="1">
            <a:off x="2228850" y="2895600"/>
            <a:ext cx="3467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6" name="Oval 8"/>
          <p:cNvSpPr>
            <a:spLocks noChangeArrowheads="1"/>
          </p:cNvSpPr>
          <p:nvPr/>
        </p:nvSpPr>
        <p:spPr bwMode="auto">
          <a:xfrm>
            <a:off x="5624513" y="49339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7" name="Oval 9"/>
          <p:cNvSpPr>
            <a:spLocks noChangeArrowheads="1"/>
          </p:cNvSpPr>
          <p:nvPr/>
        </p:nvSpPr>
        <p:spPr bwMode="auto">
          <a:xfrm>
            <a:off x="2133600" y="28003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1717675" y="4827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6804025" y="12461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 useBgFill="1">
        <p:nvSpPr>
          <p:cNvPr id="17420" name="Rectangle 12"/>
          <p:cNvSpPr>
            <a:spLocks noChangeArrowheads="1"/>
          </p:cNvSpPr>
          <p:nvPr/>
        </p:nvSpPr>
        <p:spPr bwMode="auto">
          <a:xfrm>
            <a:off x="146050" y="3089275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</a:t>
            </a:r>
          </a:p>
        </p:txBody>
      </p:sp>
      <p:sp useBgFill="1">
        <p:nvSpPr>
          <p:cNvPr id="17421" name="Rectangle 13"/>
          <p:cNvSpPr>
            <a:spLocks noChangeArrowheads="1"/>
          </p:cNvSpPr>
          <p:nvPr/>
        </p:nvSpPr>
        <p:spPr bwMode="auto">
          <a:xfrm>
            <a:off x="4456113" y="5970588"/>
            <a:ext cx="409575" cy="579437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8</a:t>
            </a:r>
          </a:p>
        </p:txBody>
      </p:sp>
      <p:sp>
        <p:nvSpPr>
          <p:cNvPr id="17422" name="Line 14"/>
          <p:cNvSpPr>
            <a:spLocks noChangeShapeType="1"/>
          </p:cNvSpPr>
          <p:nvPr/>
        </p:nvSpPr>
        <p:spPr bwMode="auto">
          <a:xfrm>
            <a:off x="1433513" y="2881313"/>
            <a:ext cx="0" cy="21193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7423" name="Rectangle 15"/>
          <p:cNvSpPr>
            <a:spLocks noChangeArrowheads="1"/>
          </p:cNvSpPr>
          <p:nvPr/>
        </p:nvSpPr>
        <p:spPr bwMode="auto">
          <a:xfrm>
            <a:off x="1211263" y="3689350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</a:t>
            </a:r>
          </a:p>
        </p:txBody>
      </p:sp>
      <p:sp>
        <p:nvSpPr>
          <p:cNvPr id="17424" name="Line 16"/>
          <p:cNvSpPr>
            <a:spLocks noChangeShapeType="1"/>
          </p:cNvSpPr>
          <p:nvPr/>
        </p:nvSpPr>
        <p:spPr bwMode="auto">
          <a:xfrm>
            <a:off x="2205038" y="5688013"/>
            <a:ext cx="35067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7425" name="Rectangle 17"/>
          <p:cNvSpPr>
            <a:spLocks noChangeArrowheads="1"/>
          </p:cNvSpPr>
          <p:nvPr/>
        </p:nvSpPr>
        <p:spPr bwMode="auto">
          <a:xfrm>
            <a:off x="3862388" y="5399088"/>
            <a:ext cx="409575" cy="579437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</a:t>
            </a:r>
          </a:p>
        </p:txBody>
      </p:sp>
      <p:sp>
        <p:nvSpPr>
          <p:cNvPr id="17426" name="Line 18"/>
          <p:cNvSpPr>
            <a:spLocks noChangeShapeType="1"/>
          </p:cNvSpPr>
          <p:nvPr/>
        </p:nvSpPr>
        <p:spPr bwMode="auto">
          <a:xfrm>
            <a:off x="7548563" y="1727200"/>
            <a:ext cx="0" cy="1177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7427" name="Rectangle 19"/>
          <p:cNvSpPr>
            <a:spLocks noChangeArrowheads="1"/>
          </p:cNvSpPr>
          <p:nvPr/>
        </p:nvSpPr>
        <p:spPr bwMode="auto">
          <a:xfrm>
            <a:off x="7348538" y="1965325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2</a:t>
            </a:r>
          </a:p>
        </p:txBody>
      </p:sp>
      <p:sp>
        <p:nvSpPr>
          <p:cNvPr id="17428" name="Line 20"/>
          <p:cNvSpPr>
            <a:spLocks noChangeShapeType="1"/>
          </p:cNvSpPr>
          <p:nvPr/>
        </p:nvSpPr>
        <p:spPr bwMode="auto">
          <a:xfrm flipH="1">
            <a:off x="5705475" y="1290638"/>
            <a:ext cx="1177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7429" name="Rectangle 21"/>
          <p:cNvSpPr>
            <a:spLocks noChangeArrowheads="1"/>
          </p:cNvSpPr>
          <p:nvPr/>
        </p:nvSpPr>
        <p:spPr bwMode="auto">
          <a:xfrm>
            <a:off x="6137275" y="1012825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2</a:t>
            </a:r>
          </a:p>
        </p:txBody>
      </p:sp>
      <p:sp>
        <p:nvSpPr>
          <p:cNvPr id="17430" name="Line 22"/>
          <p:cNvSpPr>
            <a:spLocks noChangeShapeType="1"/>
          </p:cNvSpPr>
          <p:nvPr/>
        </p:nvSpPr>
        <p:spPr bwMode="auto">
          <a:xfrm flipV="1">
            <a:off x="5711825" y="1727200"/>
            <a:ext cx="0" cy="1173163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31" name="Line 23"/>
          <p:cNvSpPr>
            <a:spLocks noChangeShapeType="1"/>
          </p:cNvSpPr>
          <p:nvPr/>
        </p:nvSpPr>
        <p:spPr bwMode="auto">
          <a:xfrm flipH="1">
            <a:off x="5697538" y="2895600"/>
            <a:ext cx="1184275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32" name="Oval 24"/>
          <p:cNvSpPr>
            <a:spLocks noChangeArrowheads="1"/>
          </p:cNvSpPr>
          <p:nvPr/>
        </p:nvSpPr>
        <p:spPr bwMode="auto">
          <a:xfrm>
            <a:off x="5626100" y="16446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33" name="Oval 25"/>
          <p:cNvSpPr>
            <a:spLocks noChangeArrowheads="1"/>
          </p:cNvSpPr>
          <p:nvPr/>
        </p:nvSpPr>
        <p:spPr bwMode="auto">
          <a:xfrm>
            <a:off x="6792913" y="28130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34" name="Rectangle 26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Endowment Allocation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35" name="Line 3"/>
          <p:cNvSpPr>
            <a:spLocks noChangeShapeType="1"/>
          </p:cNvSpPr>
          <p:nvPr/>
        </p:nvSpPr>
        <p:spPr bwMode="auto">
          <a:xfrm>
            <a:off x="2190750" y="6238875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361950" y="1666875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8437" name="Object 5"/>
          <p:cNvGraphicFramePr>
            <a:graphicFrameLocks/>
          </p:cNvGraphicFramePr>
          <p:nvPr/>
        </p:nvGraphicFramePr>
        <p:xfrm>
          <a:off x="7075488" y="5141913"/>
          <a:ext cx="18732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5" name="Equation" r:id="rId3" imgW="1701720" imgH="533160" progId="Equation.2">
                  <p:embed/>
                </p:oleObj>
              </mc:Choice>
              <mc:Fallback>
                <p:oleObj name="Equation" r:id="rId3" imgW="1701720" imgH="5331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5488" y="5141913"/>
                        <a:ext cx="1873250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8" name="Object 6"/>
          <p:cNvGraphicFramePr>
            <a:graphicFrameLocks/>
          </p:cNvGraphicFramePr>
          <p:nvPr/>
        </p:nvGraphicFramePr>
        <p:xfrm>
          <a:off x="7075488" y="5651500"/>
          <a:ext cx="1814512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6" name="Equation" r:id="rId5" imgW="1663560" imgH="533160" progId="Equation.2">
                  <p:embed/>
                </p:oleObj>
              </mc:Choice>
              <mc:Fallback>
                <p:oleObj name="Equation" r:id="rId5" imgW="1663560" imgH="53316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5488" y="5651500"/>
                        <a:ext cx="1814512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9" name="Line 7"/>
          <p:cNvSpPr>
            <a:spLocks noChangeShapeType="1"/>
          </p:cNvSpPr>
          <p:nvPr/>
        </p:nvSpPr>
        <p:spPr bwMode="auto">
          <a:xfrm>
            <a:off x="5715000" y="2876550"/>
            <a:ext cx="0" cy="213360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 flipH="1">
            <a:off x="2228850" y="2895600"/>
            <a:ext cx="3467100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1" name="Oval 9"/>
          <p:cNvSpPr>
            <a:spLocks noChangeArrowheads="1"/>
          </p:cNvSpPr>
          <p:nvPr/>
        </p:nvSpPr>
        <p:spPr bwMode="auto">
          <a:xfrm>
            <a:off x="5624513" y="49339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2" name="Oval 10"/>
          <p:cNvSpPr>
            <a:spLocks noChangeArrowheads="1"/>
          </p:cNvSpPr>
          <p:nvPr/>
        </p:nvSpPr>
        <p:spPr bwMode="auto">
          <a:xfrm>
            <a:off x="2133600" y="28003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717675" y="4827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804025" y="12461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 useBgFill="1">
        <p:nvSpPr>
          <p:cNvPr id="18445" name="Rectangle 13"/>
          <p:cNvSpPr>
            <a:spLocks noChangeArrowheads="1"/>
          </p:cNvSpPr>
          <p:nvPr/>
        </p:nvSpPr>
        <p:spPr bwMode="auto">
          <a:xfrm>
            <a:off x="146050" y="3089275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</a:t>
            </a:r>
          </a:p>
        </p:txBody>
      </p:sp>
      <p:sp useBgFill="1">
        <p:nvSpPr>
          <p:cNvPr id="18446" name="Rectangle 14"/>
          <p:cNvSpPr>
            <a:spLocks noChangeArrowheads="1"/>
          </p:cNvSpPr>
          <p:nvPr/>
        </p:nvSpPr>
        <p:spPr bwMode="auto">
          <a:xfrm>
            <a:off x="4456113" y="5970588"/>
            <a:ext cx="409575" cy="579437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8</a:t>
            </a:r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1433513" y="2881313"/>
            <a:ext cx="0" cy="21193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8448" name="Rectangle 16"/>
          <p:cNvSpPr>
            <a:spLocks noChangeArrowheads="1"/>
          </p:cNvSpPr>
          <p:nvPr/>
        </p:nvSpPr>
        <p:spPr bwMode="auto">
          <a:xfrm>
            <a:off x="1211263" y="3689350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</a:t>
            </a:r>
          </a:p>
        </p:txBody>
      </p:sp>
      <p:sp>
        <p:nvSpPr>
          <p:cNvPr id="18449" name="Line 17"/>
          <p:cNvSpPr>
            <a:spLocks noChangeShapeType="1"/>
          </p:cNvSpPr>
          <p:nvPr/>
        </p:nvSpPr>
        <p:spPr bwMode="auto">
          <a:xfrm>
            <a:off x="2205038" y="5688013"/>
            <a:ext cx="35067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8450" name="Rectangle 18"/>
          <p:cNvSpPr>
            <a:spLocks noChangeArrowheads="1"/>
          </p:cNvSpPr>
          <p:nvPr/>
        </p:nvSpPr>
        <p:spPr bwMode="auto">
          <a:xfrm>
            <a:off x="3862388" y="5399088"/>
            <a:ext cx="409575" cy="579437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</a:t>
            </a:r>
          </a:p>
        </p:txBody>
      </p:sp>
      <p:sp>
        <p:nvSpPr>
          <p:cNvPr id="18451" name="Line 19"/>
          <p:cNvSpPr>
            <a:spLocks noChangeShapeType="1"/>
          </p:cNvSpPr>
          <p:nvPr/>
        </p:nvSpPr>
        <p:spPr bwMode="auto">
          <a:xfrm>
            <a:off x="7548563" y="1727200"/>
            <a:ext cx="0" cy="1177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8452" name="Rectangle 20"/>
          <p:cNvSpPr>
            <a:spLocks noChangeArrowheads="1"/>
          </p:cNvSpPr>
          <p:nvPr/>
        </p:nvSpPr>
        <p:spPr bwMode="auto">
          <a:xfrm>
            <a:off x="7348538" y="1965325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2</a:t>
            </a:r>
          </a:p>
        </p:txBody>
      </p:sp>
      <p:sp>
        <p:nvSpPr>
          <p:cNvPr id="18453" name="Line 21"/>
          <p:cNvSpPr>
            <a:spLocks noChangeShapeType="1"/>
          </p:cNvSpPr>
          <p:nvPr/>
        </p:nvSpPr>
        <p:spPr bwMode="auto">
          <a:xfrm flipH="1">
            <a:off x="5705475" y="1290638"/>
            <a:ext cx="1177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8454" name="Rectangle 22"/>
          <p:cNvSpPr>
            <a:spLocks noChangeArrowheads="1"/>
          </p:cNvSpPr>
          <p:nvPr/>
        </p:nvSpPr>
        <p:spPr bwMode="auto">
          <a:xfrm>
            <a:off x="6137275" y="1012825"/>
            <a:ext cx="409575" cy="579438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2</a:t>
            </a:r>
          </a:p>
        </p:txBody>
      </p:sp>
      <p:sp>
        <p:nvSpPr>
          <p:cNvPr id="18455" name="Line 23"/>
          <p:cNvSpPr>
            <a:spLocks noChangeShapeType="1"/>
          </p:cNvSpPr>
          <p:nvPr/>
        </p:nvSpPr>
        <p:spPr bwMode="auto">
          <a:xfrm flipV="1">
            <a:off x="5711825" y="1727200"/>
            <a:ext cx="0" cy="1173163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6" name="Line 24"/>
          <p:cNvSpPr>
            <a:spLocks noChangeShapeType="1"/>
          </p:cNvSpPr>
          <p:nvPr/>
        </p:nvSpPr>
        <p:spPr bwMode="auto">
          <a:xfrm flipH="1">
            <a:off x="5697538" y="2895600"/>
            <a:ext cx="1184275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7" name="Oval 25"/>
          <p:cNvSpPr>
            <a:spLocks noChangeArrowheads="1"/>
          </p:cNvSpPr>
          <p:nvPr/>
        </p:nvSpPr>
        <p:spPr bwMode="auto">
          <a:xfrm>
            <a:off x="5580063" y="2752725"/>
            <a:ext cx="261937" cy="261938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8" name="Oval 26"/>
          <p:cNvSpPr>
            <a:spLocks noChangeArrowheads="1"/>
          </p:cNvSpPr>
          <p:nvPr/>
        </p:nvSpPr>
        <p:spPr bwMode="auto">
          <a:xfrm>
            <a:off x="5626100" y="16446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9" name="Oval 27"/>
          <p:cNvSpPr>
            <a:spLocks noChangeArrowheads="1"/>
          </p:cNvSpPr>
          <p:nvPr/>
        </p:nvSpPr>
        <p:spPr bwMode="auto">
          <a:xfrm>
            <a:off x="6792913" y="28130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60" name="Rectangle 28"/>
          <p:cNvSpPr>
            <a:spLocks noChangeArrowheads="1"/>
          </p:cNvSpPr>
          <p:nvPr/>
        </p:nvSpPr>
        <p:spPr bwMode="auto">
          <a:xfrm>
            <a:off x="2551113" y="3279775"/>
            <a:ext cx="2441575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</a:t>
            </a:r>
            <a:br>
              <a:rPr lang="en-US" altLang="en-US"/>
            </a:br>
            <a:r>
              <a:rPr lang="en-US" altLang="en-US"/>
              <a:t>endowment</a:t>
            </a:r>
            <a:br>
              <a:rPr lang="en-US" altLang="en-US"/>
            </a:br>
            <a:r>
              <a:rPr lang="en-US" altLang="en-US"/>
              <a:t>allocation</a:t>
            </a:r>
          </a:p>
        </p:txBody>
      </p:sp>
      <p:sp>
        <p:nvSpPr>
          <p:cNvPr id="18461" name="Line 29"/>
          <p:cNvSpPr>
            <a:spLocks noChangeShapeType="1"/>
          </p:cNvSpPr>
          <p:nvPr/>
        </p:nvSpPr>
        <p:spPr bwMode="auto">
          <a:xfrm flipV="1">
            <a:off x="4667250" y="3048000"/>
            <a:ext cx="881063" cy="6429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62" name="Rectangle 30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Endowment Allocation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1908175" y="2922588"/>
            <a:ext cx="3684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More generally, …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Endowment Allocation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Endowment Allocation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2190750" y="6238875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>
            <a:off x="361950" y="1666875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5715000" y="2876550"/>
            <a:ext cx="0" cy="213360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 flipH="1">
            <a:off x="2228850" y="2895600"/>
            <a:ext cx="3467100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8" name="Oval 8"/>
          <p:cNvSpPr>
            <a:spLocks noChangeArrowheads="1"/>
          </p:cNvSpPr>
          <p:nvPr/>
        </p:nvSpPr>
        <p:spPr bwMode="auto">
          <a:xfrm>
            <a:off x="5624513" y="49339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2133600" y="28003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1717675" y="4827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6804025" y="12461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>
            <a:off x="1433513" y="2881313"/>
            <a:ext cx="0" cy="21193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>
            <a:off x="2205038" y="5688013"/>
            <a:ext cx="35067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7548563" y="1727200"/>
            <a:ext cx="0" cy="1177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 flipH="1">
            <a:off x="5705475" y="1290638"/>
            <a:ext cx="1177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6" name="Line 16"/>
          <p:cNvSpPr>
            <a:spLocks noChangeShapeType="1"/>
          </p:cNvSpPr>
          <p:nvPr/>
        </p:nvSpPr>
        <p:spPr bwMode="auto">
          <a:xfrm flipV="1">
            <a:off x="5711825" y="1727200"/>
            <a:ext cx="0" cy="1173163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7" name="Line 17"/>
          <p:cNvSpPr>
            <a:spLocks noChangeShapeType="1"/>
          </p:cNvSpPr>
          <p:nvPr/>
        </p:nvSpPr>
        <p:spPr bwMode="auto">
          <a:xfrm flipH="1">
            <a:off x="5697538" y="2895600"/>
            <a:ext cx="1184275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8" name="Oval 18"/>
          <p:cNvSpPr>
            <a:spLocks noChangeArrowheads="1"/>
          </p:cNvSpPr>
          <p:nvPr/>
        </p:nvSpPr>
        <p:spPr bwMode="auto">
          <a:xfrm>
            <a:off x="5580063" y="2752725"/>
            <a:ext cx="261937" cy="261938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9" name="Oval 19"/>
          <p:cNvSpPr>
            <a:spLocks noChangeArrowheads="1"/>
          </p:cNvSpPr>
          <p:nvPr/>
        </p:nvSpPr>
        <p:spPr bwMode="auto">
          <a:xfrm>
            <a:off x="5626100" y="16446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00" name="Oval 20"/>
          <p:cNvSpPr>
            <a:spLocks noChangeArrowheads="1"/>
          </p:cNvSpPr>
          <p:nvPr/>
        </p:nvSpPr>
        <p:spPr bwMode="auto">
          <a:xfrm>
            <a:off x="6792913" y="28130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01" name="Rectangle 21"/>
          <p:cNvSpPr>
            <a:spLocks noChangeArrowheads="1"/>
          </p:cNvSpPr>
          <p:nvPr/>
        </p:nvSpPr>
        <p:spPr bwMode="auto">
          <a:xfrm>
            <a:off x="2551113" y="3279775"/>
            <a:ext cx="2441575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</a:t>
            </a:r>
            <a:br>
              <a:rPr lang="en-US" altLang="en-US"/>
            </a:br>
            <a:r>
              <a:rPr lang="en-US" altLang="en-US"/>
              <a:t>endowment</a:t>
            </a:r>
            <a:br>
              <a:rPr lang="en-US" altLang="en-US"/>
            </a:br>
            <a:r>
              <a:rPr lang="en-US" altLang="en-US"/>
              <a:t>allocation</a:t>
            </a:r>
          </a:p>
        </p:txBody>
      </p:sp>
      <p:sp>
        <p:nvSpPr>
          <p:cNvPr id="20502" name="Line 22"/>
          <p:cNvSpPr>
            <a:spLocks noChangeShapeType="1"/>
          </p:cNvSpPr>
          <p:nvPr/>
        </p:nvSpPr>
        <p:spPr bwMode="auto">
          <a:xfrm flipV="1">
            <a:off x="4667250" y="3048000"/>
            <a:ext cx="881063" cy="6429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0503" name="Object 23"/>
          <p:cNvGraphicFramePr>
            <a:graphicFrameLocks/>
          </p:cNvGraphicFramePr>
          <p:nvPr/>
        </p:nvGraphicFramePr>
        <p:xfrm>
          <a:off x="3568700" y="5921375"/>
          <a:ext cx="1724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5" name="Equation" r:id="rId3" imgW="1409400" imgH="545760" progId="Equation.2">
                  <p:embed/>
                </p:oleObj>
              </mc:Choice>
              <mc:Fallback>
                <p:oleObj name="Equation" r:id="rId3" imgW="1409400" imgH="545760" progId="Equation.2">
                  <p:embed/>
                  <p:pic>
                    <p:nvPicPr>
                      <p:cNvPr id="0" name="Object 2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8700" y="5921375"/>
                        <a:ext cx="1724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04" name="Object 24"/>
          <p:cNvGraphicFramePr>
            <a:graphicFrameLocks/>
          </p:cNvGraphicFramePr>
          <p:nvPr/>
        </p:nvGraphicFramePr>
        <p:xfrm>
          <a:off x="1150938" y="3468688"/>
          <a:ext cx="665162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6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0938" y="3468688"/>
                        <a:ext cx="665162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05" name="Object 25"/>
          <p:cNvGraphicFramePr>
            <a:graphicFrameLocks/>
          </p:cNvGraphicFramePr>
          <p:nvPr/>
        </p:nvGraphicFramePr>
        <p:xfrm>
          <a:off x="174625" y="2130425"/>
          <a:ext cx="665163" cy="207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7" name="Equation" r:id="rId7" imgW="545760" imgH="1752480" progId="Equation.2">
                  <p:embed/>
                </p:oleObj>
              </mc:Choice>
              <mc:Fallback>
                <p:oleObj name="Equation" r:id="rId7" imgW="545760" imgH="1752480" progId="Equation.2">
                  <p:embed/>
                  <p:pic>
                    <p:nvPicPr>
                      <p:cNvPr id="0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2130425"/>
                        <a:ext cx="665163" cy="207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06" name="Object 26"/>
          <p:cNvGraphicFramePr>
            <a:graphicFrameLocks/>
          </p:cNvGraphicFramePr>
          <p:nvPr/>
        </p:nvGraphicFramePr>
        <p:xfrm>
          <a:off x="3865563" y="5278438"/>
          <a:ext cx="665162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8" name="Equation" r:id="rId9" imgW="545760" imgH="545760" progId="Equation.2">
                  <p:embed/>
                </p:oleObj>
              </mc:Choice>
              <mc:Fallback>
                <p:oleObj name="Equation" r:id="rId9" imgW="545760" imgH="545760" progId="Equation.2">
                  <p:embed/>
                  <p:pic>
                    <p:nvPicPr>
                      <p:cNvPr id="0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5563" y="5278438"/>
                        <a:ext cx="665162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07" name="Object 27"/>
          <p:cNvGraphicFramePr>
            <a:graphicFrameLocks/>
          </p:cNvGraphicFramePr>
          <p:nvPr/>
        </p:nvGraphicFramePr>
        <p:xfrm>
          <a:off x="6078538" y="849313"/>
          <a:ext cx="619125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9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8538" y="849313"/>
                        <a:ext cx="619125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08" name="Object 28"/>
          <p:cNvGraphicFramePr>
            <a:graphicFrameLocks/>
          </p:cNvGraphicFramePr>
          <p:nvPr/>
        </p:nvGraphicFramePr>
        <p:xfrm>
          <a:off x="7258050" y="1897063"/>
          <a:ext cx="619125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0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8050" y="1897063"/>
                        <a:ext cx="619125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Other Feasible Allocations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57313"/>
            <a:ext cx="7772400" cy="4152900"/>
          </a:xfrm>
          <a:noFill/>
          <a:ln/>
        </p:spPr>
        <p:txBody>
          <a:bodyPr/>
          <a:lstStyle/>
          <a:p>
            <a:r>
              <a:rPr lang="en-US" altLang="en-US"/>
              <a:t>                denotes an allocation to consumer A.</a:t>
            </a:r>
          </a:p>
          <a:p>
            <a:r>
              <a:rPr lang="en-US" altLang="en-US"/>
              <a:t>                denotes an allocation to consumer B.</a:t>
            </a:r>
          </a:p>
          <a:p>
            <a:r>
              <a:rPr lang="en-US" altLang="en-US"/>
              <a:t>An allocation is </a:t>
            </a:r>
            <a:r>
              <a:rPr lang="en-US" altLang="en-US">
                <a:solidFill>
                  <a:schemeClr val="hlink"/>
                </a:solidFill>
              </a:rPr>
              <a:t>feasible</a:t>
            </a:r>
            <a:r>
              <a:rPr lang="en-US" altLang="en-US"/>
              <a:t> if and only if</a:t>
            </a:r>
          </a:p>
        </p:txBody>
      </p:sp>
      <p:graphicFrame>
        <p:nvGraphicFramePr>
          <p:cNvPr id="21508" name="Object 4"/>
          <p:cNvGraphicFramePr>
            <a:graphicFrameLocks/>
          </p:cNvGraphicFramePr>
          <p:nvPr/>
        </p:nvGraphicFramePr>
        <p:xfrm>
          <a:off x="1182688" y="1284288"/>
          <a:ext cx="1674812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7" name="Equation" r:id="rId3" imgW="1396800" imgH="545760" progId="Equation.2">
                  <p:embed/>
                </p:oleObj>
              </mc:Choice>
              <mc:Fallback>
                <p:oleObj name="Equation" r:id="rId3" imgW="1396800" imgH="54576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2688" y="1284288"/>
                        <a:ext cx="1674812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9" name="Object 5"/>
          <p:cNvGraphicFramePr>
            <a:graphicFrameLocks/>
          </p:cNvGraphicFramePr>
          <p:nvPr/>
        </p:nvGraphicFramePr>
        <p:xfrm>
          <a:off x="1182688" y="2355850"/>
          <a:ext cx="1584325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8" name="Equation" r:id="rId5" imgW="1320480" imgH="545760" progId="Equation.2">
                  <p:embed/>
                </p:oleObj>
              </mc:Choice>
              <mc:Fallback>
                <p:oleObj name="Equation" r:id="rId5" imgW="132048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2688" y="2355850"/>
                        <a:ext cx="1584325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0" name="Object 6"/>
          <p:cNvGraphicFramePr>
            <a:graphicFrameLocks/>
          </p:cNvGraphicFramePr>
          <p:nvPr/>
        </p:nvGraphicFramePr>
        <p:xfrm>
          <a:off x="2136775" y="4113213"/>
          <a:ext cx="36449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9" name="Equation" r:id="rId7" imgW="3047760" imgH="545760" progId="Equation.2">
                  <p:embed/>
                </p:oleObj>
              </mc:Choice>
              <mc:Fallback>
                <p:oleObj name="Equation" r:id="rId7" imgW="3047760" imgH="54576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6775" y="4113213"/>
                        <a:ext cx="364490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1" name="Object 7"/>
          <p:cNvGraphicFramePr>
            <a:graphicFrameLocks/>
          </p:cNvGraphicFramePr>
          <p:nvPr/>
        </p:nvGraphicFramePr>
        <p:xfrm>
          <a:off x="2068513" y="4803775"/>
          <a:ext cx="3773487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0" name="Equation" r:id="rId9" imgW="3162240" imgH="545760" progId="Equation.2">
                  <p:embed/>
                </p:oleObj>
              </mc:Choice>
              <mc:Fallback>
                <p:oleObj name="Equation" r:id="rId9" imgW="3162240" imgH="545760" progId="Equation.2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8513" y="4803775"/>
                        <a:ext cx="3773487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1003300" y="4870450"/>
            <a:ext cx="9048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and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Feasible Reallocations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2190750" y="6238875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361950" y="1666875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5715000" y="2876550"/>
            <a:ext cx="0" cy="21336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 flipH="1">
            <a:off x="2228850" y="2895600"/>
            <a:ext cx="3467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1717675" y="4827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6804025" y="12461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>
            <a:off x="1433513" y="3803650"/>
            <a:ext cx="0" cy="11969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2205038" y="5688013"/>
            <a:ext cx="20208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7548563" y="1727200"/>
            <a:ext cx="0" cy="20907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 flipH="1">
            <a:off x="4225925" y="1290638"/>
            <a:ext cx="26574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42" name="Line 14"/>
          <p:cNvSpPr>
            <a:spLocks noChangeShapeType="1"/>
          </p:cNvSpPr>
          <p:nvPr/>
        </p:nvSpPr>
        <p:spPr bwMode="auto">
          <a:xfrm flipV="1">
            <a:off x="5711825" y="1727200"/>
            <a:ext cx="0" cy="1173163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43" name="Line 15"/>
          <p:cNvSpPr>
            <a:spLocks noChangeShapeType="1"/>
          </p:cNvSpPr>
          <p:nvPr/>
        </p:nvSpPr>
        <p:spPr bwMode="auto">
          <a:xfrm flipH="1">
            <a:off x="5697538" y="2895600"/>
            <a:ext cx="11842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44" name="Oval 16"/>
          <p:cNvSpPr>
            <a:spLocks noChangeArrowheads="1"/>
          </p:cNvSpPr>
          <p:nvPr/>
        </p:nvSpPr>
        <p:spPr bwMode="auto">
          <a:xfrm>
            <a:off x="5580063" y="2752725"/>
            <a:ext cx="261937" cy="261938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2545" name="Object 17"/>
          <p:cNvGraphicFramePr>
            <a:graphicFrameLocks/>
          </p:cNvGraphicFramePr>
          <p:nvPr/>
        </p:nvGraphicFramePr>
        <p:xfrm>
          <a:off x="3568700" y="5921375"/>
          <a:ext cx="1724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4" name="Equation" r:id="rId3" imgW="1409400" imgH="545760" progId="Equation.2">
                  <p:embed/>
                </p:oleObj>
              </mc:Choice>
              <mc:Fallback>
                <p:oleObj name="Equation" r:id="rId3" imgW="140940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8700" y="5921375"/>
                        <a:ext cx="1724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6" name="Object 18"/>
          <p:cNvGraphicFramePr>
            <a:graphicFrameLocks/>
          </p:cNvGraphicFramePr>
          <p:nvPr/>
        </p:nvGraphicFramePr>
        <p:xfrm>
          <a:off x="1189038" y="4183063"/>
          <a:ext cx="577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5" name="Equation" r:id="rId5" imgW="482400" imgH="545760" progId="Equation.2">
                  <p:embed/>
                </p:oleObj>
              </mc:Choice>
              <mc:Fallback>
                <p:oleObj name="Equation" r:id="rId5" imgW="48240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9038" y="4183063"/>
                        <a:ext cx="57785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7" name="Object 19"/>
          <p:cNvGraphicFramePr>
            <a:graphicFrameLocks/>
          </p:cNvGraphicFramePr>
          <p:nvPr/>
        </p:nvGraphicFramePr>
        <p:xfrm>
          <a:off x="174625" y="2130425"/>
          <a:ext cx="665163" cy="207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6" name="Equation" r:id="rId7" imgW="545760" imgH="1752480" progId="Equation.2">
                  <p:embed/>
                </p:oleObj>
              </mc:Choice>
              <mc:Fallback>
                <p:oleObj name="Equation" r:id="rId7" imgW="545760" imgH="1752480" progId="Equation.2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2130425"/>
                        <a:ext cx="665163" cy="207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8" name="Object 20"/>
          <p:cNvGraphicFramePr>
            <a:graphicFrameLocks/>
          </p:cNvGraphicFramePr>
          <p:nvPr/>
        </p:nvGraphicFramePr>
        <p:xfrm>
          <a:off x="3003550" y="5278438"/>
          <a:ext cx="577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7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3550" y="5278438"/>
                        <a:ext cx="57785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9" name="Object 21"/>
          <p:cNvGraphicFramePr>
            <a:graphicFrameLocks/>
          </p:cNvGraphicFramePr>
          <p:nvPr/>
        </p:nvGraphicFramePr>
        <p:xfrm>
          <a:off x="5445125" y="849313"/>
          <a:ext cx="5334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8" name="Equation" r:id="rId11" imgW="444240" imgH="545760" progId="Equation.2">
                  <p:embed/>
                </p:oleObj>
              </mc:Choice>
              <mc:Fallback>
                <p:oleObj name="Equation" r:id="rId11" imgW="444240" imgH="545760" progId="Equation.2">
                  <p:embed/>
                  <p:pic>
                    <p:nvPicPr>
                      <p:cNvPr id="0" name="Object 2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5125" y="849313"/>
                        <a:ext cx="53340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50" name="Object 22"/>
          <p:cNvGraphicFramePr>
            <a:graphicFrameLocks/>
          </p:cNvGraphicFramePr>
          <p:nvPr/>
        </p:nvGraphicFramePr>
        <p:xfrm>
          <a:off x="7296150" y="2282825"/>
          <a:ext cx="53181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9" name="Equation" r:id="rId13" imgW="444240" imgH="545760" progId="Equation.2">
                  <p:embed/>
                </p:oleObj>
              </mc:Choice>
              <mc:Fallback>
                <p:oleObj name="Equation" r:id="rId13" imgW="444240" imgH="545760" progId="Equation.2">
                  <p:embed/>
                  <p:pic>
                    <p:nvPicPr>
                      <p:cNvPr id="0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96150" y="2282825"/>
                        <a:ext cx="531813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51" name="Line 23"/>
          <p:cNvSpPr>
            <a:spLocks noChangeShapeType="1"/>
          </p:cNvSpPr>
          <p:nvPr/>
        </p:nvSpPr>
        <p:spPr bwMode="auto">
          <a:xfrm>
            <a:off x="4225925" y="1741488"/>
            <a:ext cx="0" cy="3275012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52" name="Line 24"/>
          <p:cNvSpPr>
            <a:spLocks noChangeShapeType="1"/>
          </p:cNvSpPr>
          <p:nvPr/>
        </p:nvSpPr>
        <p:spPr bwMode="auto">
          <a:xfrm>
            <a:off x="2205038" y="3819525"/>
            <a:ext cx="4675187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53" name="Oval 25"/>
          <p:cNvSpPr>
            <a:spLocks noChangeArrowheads="1"/>
          </p:cNvSpPr>
          <p:nvPr/>
        </p:nvSpPr>
        <p:spPr bwMode="auto">
          <a:xfrm>
            <a:off x="4079875" y="3681413"/>
            <a:ext cx="261938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54" name="Oval 26"/>
          <p:cNvSpPr>
            <a:spLocks noChangeArrowheads="1"/>
          </p:cNvSpPr>
          <p:nvPr/>
        </p:nvSpPr>
        <p:spPr bwMode="auto">
          <a:xfrm>
            <a:off x="4138613" y="49339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55" name="Oval 27"/>
          <p:cNvSpPr>
            <a:spLocks noChangeArrowheads="1"/>
          </p:cNvSpPr>
          <p:nvPr/>
        </p:nvSpPr>
        <p:spPr bwMode="auto">
          <a:xfrm>
            <a:off x="2133600" y="37147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56" name="Oval 28"/>
          <p:cNvSpPr>
            <a:spLocks noChangeArrowheads="1"/>
          </p:cNvSpPr>
          <p:nvPr/>
        </p:nvSpPr>
        <p:spPr bwMode="auto">
          <a:xfrm>
            <a:off x="4125913" y="16446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57" name="Oval 29"/>
          <p:cNvSpPr>
            <a:spLocks noChangeArrowheads="1"/>
          </p:cNvSpPr>
          <p:nvPr/>
        </p:nvSpPr>
        <p:spPr bwMode="auto">
          <a:xfrm>
            <a:off x="6792913" y="3713163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Feasible Reallocations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2216150" y="1739900"/>
            <a:ext cx="4664075" cy="325913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2190750" y="6238875"/>
            <a:ext cx="4714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>
            <a:off x="361950" y="1666875"/>
            <a:ext cx="0" cy="3333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>
            <a:off x="5715000" y="2876550"/>
            <a:ext cx="0" cy="21336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 flipH="1">
            <a:off x="2228850" y="2895600"/>
            <a:ext cx="3467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1717675" y="4827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6804025" y="12461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>
            <a:off x="1433513" y="3154363"/>
            <a:ext cx="0" cy="18462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3" name="Line 11"/>
          <p:cNvSpPr>
            <a:spLocks noChangeShapeType="1"/>
          </p:cNvSpPr>
          <p:nvPr/>
        </p:nvSpPr>
        <p:spPr bwMode="auto">
          <a:xfrm>
            <a:off x="2205038" y="5688013"/>
            <a:ext cx="12414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4" name="Line 12"/>
          <p:cNvSpPr>
            <a:spLocks noChangeShapeType="1"/>
          </p:cNvSpPr>
          <p:nvPr/>
        </p:nvSpPr>
        <p:spPr bwMode="auto">
          <a:xfrm>
            <a:off x="7548563" y="1727200"/>
            <a:ext cx="0" cy="14271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Line 13"/>
          <p:cNvSpPr>
            <a:spLocks noChangeShapeType="1"/>
          </p:cNvSpPr>
          <p:nvPr/>
        </p:nvSpPr>
        <p:spPr bwMode="auto">
          <a:xfrm flipH="1">
            <a:off x="3460750" y="1290638"/>
            <a:ext cx="34226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 flipV="1">
            <a:off x="5711825" y="1727200"/>
            <a:ext cx="0" cy="1173163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7" name="Line 15"/>
          <p:cNvSpPr>
            <a:spLocks noChangeShapeType="1"/>
          </p:cNvSpPr>
          <p:nvPr/>
        </p:nvSpPr>
        <p:spPr bwMode="auto">
          <a:xfrm flipH="1">
            <a:off x="5697538" y="2895600"/>
            <a:ext cx="11842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8" name="Oval 16"/>
          <p:cNvSpPr>
            <a:spLocks noChangeArrowheads="1"/>
          </p:cNvSpPr>
          <p:nvPr/>
        </p:nvSpPr>
        <p:spPr bwMode="auto">
          <a:xfrm>
            <a:off x="5580063" y="2752725"/>
            <a:ext cx="261937" cy="261938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3569" name="Object 17"/>
          <p:cNvGraphicFramePr>
            <a:graphicFrameLocks/>
          </p:cNvGraphicFramePr>
          <p:nvPr/>
        </p:nvGraphicFramePr>
        <p:xfrm>
          <a:off x="3568700" y="5921375"/>
          <a:ext cx="1724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8" name="Equation" r:id="rId3" imgW="1409400" imgH="545760" progId="Equation.2">
                  <p:embed/>
                </p:oleObj>
              </mc:Choice>
              <mc:Fallback>
                <p:oleObj name="Equation" r:id="rId3" imgW="140940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8700" y="5921375"/>
                        <a:ext cx="1724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70" name="Object 18"/>
          <p:cNvGraphicFramePr>
            <a:graphicFrameLocks/>
          </p:cNvGraphicFramePr>
          <p:nvPr/>
        </p:nvGraphicFramePr>
        <p:xfrm>
          <a:off x="1189038" y="3840163"/>
          <a:ext cx="577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9" name="Equation" r:id="rId5" imgW="482400" imgH="545760" progId="Equation.2">
                  <p:embed/>
                </p:oleObj>
              </mc:Choice>
              <mc:Fallback>
                <p:oleObj name="Equation" r:id="rId5" imgW="48240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9038" y="3840163"/>
                        <a:ext cx="57785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71" name="Object 19"/>
          <p:cNvGraphicFramePr>
            <a:graphicFrameLocks/>
          </p:cNvGraphicFramePr>
          <p:nvPr/>
        </p:nvGraphicFramePr>
        <p:xfrm>
          <a:off x="174625" y="2130425"/>
          <a:ext cx="665163" cy="207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0" name="Equation" r:id="rId7" imgW="545760" imgH="1752480" progId="Equation.2">
                  <p:embed/>
                </p:oleObj>
              </mc:Choice>
              <mc:Fallback>
                <p:oleObj name="Equation" r:id="rId7" imgW="545760" imgH="1752480" progId="Equation.2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2130425"/>
                        <a:ext cx="665163" cy="207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72" name="Object 20"/>
          <p:cNvGraphicFramePr>
            <a:graphicFrameLocks/>
          </p:cNvGraphicFramePr>
          <p:nvPr/>
        </p:nvGraphicFramePr>
        <p:xfrm>
          <a:off x="2460625" y="5278438"/>
          <a:ext cx="577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1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0625" y="5278438"/>
                        <a:ext cx="57785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73" name="Object 21"/>
          <p:cNvGraphicFramePr>
            <a:graphicFrameLocks/>
          </p:cNvGraphicFramePr>
          <p:nvPr/>
        </p:nvGraphicFramePr>
        <p:xfrm>
          <a:off x="4973638" y="849313"/>
          <a:ext cx="5334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2" name="Equation" r:id="rId11" imgW="444240" imgH="545760" progId="Equation.2">
                  <p:embed/>
                </p:oleObj>
              </mc:Choice>
              <mc:Fallback>
                <p:oleObj name="Equation" r:id="rId11" imgW="444240" imgH="545760" progId="Equation.2">
                  <p:embed/>
                  <p:pic>
                    <p:nvPicPr>
                      <p:cNvPr id="0" name="Object 2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3638" y="849313"/>
                        <a:ext cx="53340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74" name="Object 22"/>
          <p:cNvGraphicFramePr>
            <a:graphicFrameLocks/>
          </p:cNvGraphicFramePr>
          <p:nvPr/>
        </p:nvGraphicFramePr>
        <p:xfrm>
          <a:off x="7296150" y="2097088"/>
          <a:ext cx="53181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3" name="Equation" r:id="rId13" imgW="444240" imgH="545760" progId="Equation.2">
                  <p:embed/>
                </p:oleObj>
              </mc:Choice>
              <mc:Fallback>
                <p:oleObj name="Equation" r:id="rId13" imgW="444240" imgH="545760" progId="Equation.2">
                  <p:embed/>
                  <p:pic>
                    <p:nvPicPr>
                      <p:cNvPr id="0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96150" y="2097088"/>
                        <a:ext cx="531813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75" name="Line 23"/>
          <p:cNvSpPr>
            <a:spLocks noChangeShapeType="1"/>
          </p:cNvSpPr>
          <p:nvPr/>
        </p:nvSpPr>
        <p:spPr bwMode="auto">
          <a:xfrm>
            <a:off x="3440113" y="1741488"/>
            <a:ext cx="0" cy="3275012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6" name="Line 24"/>
          <p:cNvSpPr>
            <a:spLocks noChangeShapeType="1"/>
          </p:cNvSpPr>
          <p:nvPr/>
        </p:nvSpPr>
        <p:spPr bwMode="auto">
          <a:xfrm>
            <a:off x="2205038" y="3133725"/>
            <a:ext cx="4675187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7" name="Oval 25"/>
          <p:cNvSpPr>
            <a:spLocks noChangeArrowheads="1"/>
          </p:cNvSpPr>
          <p:nvPr/>
        </p:nvSpPr>
        <p:spPr bwMode="auto">
          <a:xfrm>
            <a:off x="3300413" y="298926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8" name="Oval 26"/>
          <p:cNvSpPr>
            <a:spLocks noChangeArrowheads="1"/>
          </p:cNvSpPr>
          <p:nvPr/>
        </p:nvSpPr>
        <p:spPr bwMode="auto">
          <a:xfrm>
            <a:off x="3367088" y="49339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9" name="Oval 27"/>
          <p:cNvSpPr>
            <a:spLocks noChangeArrowheads="1"/>
          </p:cNvSpPr>
          <p:nvPr/>
        </p:nvSpPr>
        <p:spPr bwMode="auto">
          <a:xfrm>
            <a:off x="2133600" y="3057525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0" name="Oval 28"/>
          <p:cNvSpPr>
            <a:spLocks noChangeArrowheads="1"/>
          </p:cNvSpPr>
          <p:nvPr/>
        </p:nvSpPr>
        <p:spPr bwMode="auto">
          <a:xfrm>
            <a:off x="3354388" y="1644650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1" name="Oval 29"/>
          <p:cNvSpPr>
            <a:spLocks noChangeArrowheads="1"/>
          </p:cNvSpPr>
          <p:nvPr/>
        </p:nvSpPr>
        <p:spPr bwMode="auto">
          <a:xfrm>
            <a:off x="6792913" y="3055938"/>
            <a:ext cx="171450" cy="1714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Feasible Reallocations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All points in the box, including the boundary, represent feasible allocations of the combined endowments.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Feasible Reallocations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All points in the box, including the boundary, represent feasible allocations of the combined endowments.</a:t>
            </a:r>
          </a:p>
          <a:p>
            <a:r>
              <a:rPr lang="en-US" altLang="en-US"/>
              <a:t>Which allocations will be blocked by one or both consumers?</a:t>
            </a:r>
          </a:p>
          <a:p>
            <a:r>
              <a:rPr lang="en-US" altLang="en-US"/>
              <a:t>Which allocations make both consumers better off?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Adding Preferences to the Box</a:t>
            </a:r>
          </a:p>
        </p:txBody>
      </p:sp>
      <p:sp>
        <p:nvSpPr>
          <p:cNvPr id="26627" name="Line 3"/>
          <p:cNvSpPr>
            <a:spLocks noChangeShapeType="1"/>
          </p:cNvSpPr>
          <p:nvPr/>
        </p:nvSpPr>
        <p:spPr bwMode="auto">
          <a:xfrm>
            <a:off x="1833563" y="1238250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1843088" y="53673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5884863" y="4886325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 flipH="1">
            <a:off x="1830388" y="4914900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1" name="Oval 7"/>
          <p:cNvSpPr>
            <a:spLocks noChangeArrowheads="1"/>
          </p:cNvSpPr>
          <p:nvPr/>
        </p:nvSpPr>
        <p:spPr bwMode="auto">
          <a:xfrm>
            <a:off x="5746750" y="4767263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6632" name="Object 8"/>
          <p:cNvGraphicFramePr>
            <a:graphicFrameLocks/>
          </p:cNvGraphicFramePr>
          <p:nvPr/>
        </p:nvGraphicFramePr>
        <p:xfrm>
          <a:off x="1095375" y="4454525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3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5" y="4454525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3" name="Object 9"/>
          <p:cNvGraphicFramePr>
            <a:graphicFrameLocks/>
          </p:cNvGraphicFramePr>
          <p:nvPr/>
        </p:nvGraphicFramePr>
        <p:xfrm>
          <a:off x="5521325" y="5435600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4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5435600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4" name="Object 10"/>
          <p:cNvGraphicFramePr>
            <a:graphicFrameLocks/>
          </p:cNvGraphicFramePr>
          <p:nvPr/>
        </p:nvGraphicFramePr>
        <p:xfrm>
          <a:off x="1160463" y="1027113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5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0463" y="1027113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5" name="Object 11"/>
          <p:cNvGraphicFramePr>
            <a:graphicFrameLocks/>
          </p:cNvGraphicFramePr>
          <p:nvPr/>
        </p:nvGraphicFramePr>
        <p:xfrm>
          <a:off x="7553325" y="5448300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6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3325" y="5448300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1336675" y="5208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4051300" y="898525"/>
            <a:ext cx="3413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For consumer A.</a:t>
            </a:r>
          </a:p>
        </p:txBody>
      </p:sp>
      <p:sp>
        <p:nvSpPr>
          <p:cNvPr id="26638" name="Arc 14"/>
          <p:cNvSpPr>
            <a:spLocks/>
          </p:cNvSpPr>
          <p:nvPr/>
        </p:nvSpPr>
        <p:spPr bwMode="auto">
          <a:xfrm rot="10800000">
            <a:off x="2474913" y="2092325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Adding Preferences to the Box</a:t>
            </a:r>
          </a:p>
        </p:txBody>
      </p:sp>
      <p:sp>
        <p:nvSpPr>
          <p:cNvPr id="27651" name="Line 3"/>
          <p:cNvSpPr>
            <a:spLocks noChangeShapeType="1"/>
          </p:cNvSpPr>
          <p:nvPr/>
        </p:nvSpPr>
        <p:spPr bwMode="auto">
          <a:xfrm>
            <a:off x="1833563" y="1238250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1843088" y="53673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53" name="Line 5"/>
          <p:cNvSpPr>
            <a:spLocks noChangeShapeType="1"/>
          </p:cNvSpPr>
          <p:nvPr/>
        </p:nvSpPr>
        <p:spPr bwMode="auto">
          <a:xfrm>
            <a:off x="5884863" y="4886325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54" name="Line 6"/>
          <p:cNvSpPr>
            <a:spLocks noChangeShapeType="1"/>
          </p:cNvSpPr>
          <p:nvPr/>
        </p:nvSpPr>
        <p:spPr bwMode="auto">
          <a:xfrm flipH="1">
            <a:off x="1830388" y="4914900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55" name="Oval 7"/>
          <p:cNvSpPr>
            <a:spLocks noChangeArrowheads="1"/>
          </p:cNvSpPr>
          <p:nvPr/>
        </p:nvSpPr>
        <p:spPr bwMode="auto">
          <a:xfrm>
            <a:off x="5746750" y="4767263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7656" name="Object 8"/>
          <p:cNvGraphicFramePr>
            <a:graphicFrameLocks/>
          </p:cNvGraphicFramePr>
          <p:nvPr/>
        </p:nvGraphicFramePr>
        <p:xfrm>
          <a:off x="1095375" y="4454525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1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5" y="4454525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7" name="Object 9"/>
          <p:cNvGraphicFramePr>
            <a:graphicFrameLocks/>
          </p:cNvGraphicFramePr>
          <p:nvPr/>
        </p:nvGraphicFramePr>
        <p:xfrm>
          <a:off x="5521325" y="5435600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2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5435600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8" name="Object 10"/>
          <p:cNvGraphicFramePr>
            <a:graphicFrameLocks/>
          </p:cNvGraphicFramePr>
          <p:nvPr/>
        </p:nvGraphicFramePr>
        <p:xfrm>
          <a:off x="1160463" y="1027113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3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0463" y="1027113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9" name="Object 11"/>
          <p:cNvGraphicFramePr>
            <a:graphicFrameLocks/>
          </p:cNvGraphicFramePr>
          <p:nvPr/>
        </p:nvGraphicFramePr>
        <p:xfrm>
          <a:off x="7553325" y="5448300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4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3325" y="5448300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0" name="Line 12"/>
          <p:cNvSpPr>
            <a:spLocks noChangeShapeType="1"/>
          </p:cNvSpPr>
          <p:nvPr/>
        </p:nvSpPr>
        <p:spPr bwMode="auto">
          <a:xfrm flipV="1">
            <a:off x="3417888" y="2840038"/>
            <a:ext cx="0" cy="101600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61" name="Line 13"/>
          <p:cNvSpPr>
            <a:spLocks noChangeShapeType="1"/>
          </p:cNvSpPr>
          <p:nvPr/>
        </p:nvSpPr>
        <p:spPr bwMode="auto">
          <a:xfrm>
            <a:off x="3421063" y="3859213"/>
            <a:ext cx="1016000" cy="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62" name="Line 14"/>
          <p:cNvSpPr>
            <a:spLocks noChangeShapeType="1"/>
          </p:cNvSpPr>
          <p:nvPr/>
        </p:nvSpPr>
        <p:spPr bwMode="auto">
          <a:xfrm flipV="1">
            <a:off x="3417888" y="2840038"/>
            <a:ext cx="1006475" cy="1006475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 rot="2400000">
            <a:off x="3478213" y="2168525"/>
            <a:ext cx="30495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More preferred</a:t>
            </a:r>
          </a:p>
        </p:txBody>
      </p:sp>
      <p:sp>
        <p:nvSpPr>
          <p:cNvPr id="27664" name="Rectangle 16"/>
          <p:cNvSpPr>
            <a:spLocks noChangeArrowheads="1"/>
          </p:cNvSpPr>
          <p:nvPr/>
        </p:nvSpPr>
        <p:spPr bwMode="auto">
          <a:xfrm>
            <a:off x="4051300" y="898525"/>
            <a:ext cx="3413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For consumer A.</a:t>
            </a:r>
          </a:p>
        </p:txBody>
      </p:sp>
      <p:sp>
        <p:nvSpPr>
          <p:cNvPr id="27665" name="Rectangle 17"/>
          <p:cNvSpPr>
            <a:spLocks noChangeArrowheads="1"/>
          </p:cNvSpPr>
          <p:nvPr/>
        </p:nvSpPr>
        <p:spPr bwMode="auto">
          <a:xfrm>
            <a:off x="1336675" y="5208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27666" name="Arc 18"/>
          <p:cNvSpPr>
            <a:spLocks/>
          </p:cNvSpPr>
          <p:nvPr/>
        </p:nvSpPr>
        <p:spPr bwMode="auto">
          <a:xfrm rot="10800000">
            <a:off x="2474913" y="2092325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Adding Preferences to the Box</a:t>
            </a:r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1833563" y="1238250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>
            <a:off x="1843088" y="53673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>
            <a:off x="2706688" y="3313113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8" name="Line 6"/>
          <p:cNvSpPr>
            <a:spLocks noChangeShapeType="1"/>
          </p:cNvSpPr>
          <p:nvPr/>
        </p:nvSpPr>
        <p:spPr bwMode="auto">
          <a:xfrm flipH="1">
            <a:off x="1830388" y="3311525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8679" name="Object 7"/>
          <p:cNvGraphicFramePr>
            <a:graphicFrameLocks/>
          </p:cNvGraphicFramePr>
          <p:nvPr/>
        </p:nvGraphicFramePr>
        <p:xfrm>
          <a:off x="1131888" y="2924175"/>
          <a:ext cx="588962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" name="Equation" r:id="rId3" imgW="507960" imgH="545760" progId="Equation.2">
                  <p:embed/>
                </p:oleObj>
              </mc:Choice>
              <mc:Fallback>
                <p:oleObj name="Equation" r:id="rId3" imgW="507960" imgH="545760" progId="Equation.2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1888" y="2924175"/>
                        <a:ext cx="588962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0" name="Object 8"/>
          <p:cNvGraphicFramePr>
            <a:graphicFrameLocks/>
          </p:cNvGraphicFramePr>
          <p:nvPr/>
        </p:nvGraphicFramePr>
        <p:xfrm>
          <a:off x="2433638" y="54356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2" name="Equation" r:id="rId5" imgW="507960" imgH="545760" progId="Equation.2">
                  <p:embed/>
                </p:oleObj>
              </mc:Choice>
              <mc:Fallback>
                <p:oleObj name="Equation" r:id="rId5" imgW="5079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3638" y="54356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1" name="Object 9"/>
          <p:cNvGraphicFramePr>
            <a:graphicFrameLocks/>
          </p:cNvGraphicFramePr>
          <p:nvPr/>
        </p:nvGraphicFramePr>
        <p:xfrm>
          <a:off x="1182688" y="1027113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3" name="Equation" r:id="rId7" imgW="444240" imgH="545760" progId="Equation.2">
                  <p:embed/>
                </p:oleObj>
              </mc:Choice>
              <mc:Fallback>
                <p:oleObj name="Equation" r:id="rId7" imgW="44424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2688" y="1027113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2" name="Object 10"/>
          <p:cNvGraphicFramePr>
            <a:graphicFrameLocks/>
          </p:cNvGraphicFramePr>
          <p:nvPr/>
        </p:nvGraphicFramePr>
        <p:xfrm>
          <a:off x="7575550" y="544830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4" name="Equation" r:id="rId9" imgW="444240" imgH="545760" progId="Equation.2">
                  <p:embed/>
                </p:oleObj>
              </mc:Choice>
              <mc:Fallback>
                <p:oleObj name="Equation" r:id="rId9" imgW="44424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75550" y="544830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4051300" y="898525"/>
            <a:ext cx="3413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For consumer B.</a:t>
            </a:r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1336675" y="5208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28685" name="Arc 13"/>
          <p:cNvSpPr>
            <a:spLocks/>
          </p:cNvSpPr>
          <p:nvPr/>
        </p:nvSpPr>
        <p:spPr bwMode="auto">
          <a:xfrm rot="10800000">
            <a:off x="2260600" y="2192338"/>
            <a:ext cx="4738688" cy="257175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6" name="Oval 14"/>
          <p:cNvSpPr>
            <a:spLocks noChangeArrowheads="1"/>
          </p:cNvSpPr>
          <p:nvPr/>
        </p:nvSpPr>
        <p:spPr bwMode="auto">
          <a:xfrm>
            <a:off x="2579688" y="3171825"/>
            <a:ext cx="261937" cy="261938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Adding Preferences to the Box</a:t>
            </a:r>
          </a:p>
        </p:txBody>
      </p:sp>
      <p:sp>
        <p:nvSpPr>
          <p:cNvPr id="29699" name="Line 3"/>
          <p:cNvSpPr>
            <a:spLocks noChangeShapeType="1"/>
          </p:cNvSpPr>
          <p:nvPr/>
        </p:nvSpPr>
        <p:spPr bwMode="auto">
          <a:xfrm>
            <a:off x="1833563" y="1238250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>
            <a:off x="1843088" y="53673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9701" name="Object 5"/>
          <p:cNvGraphicFramePr>
            <a:graphicFrameLocks/>
          </p:cNvGraphicFramePr>
          <p:nvPr/>
        </p:nvGraphicFramePr>
        <p:xfrm>
          <a:off x="1182688" y="1027113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9" name="Equation" r:id="rId3" imgW="444240" imgH="545760" progId="Equation.2">
                  <p:embed/>
                </p:oleObj>
              </mc:Choice>
              <mc:Fallback>
                <p:oleObj name="Equation" r:id="rId3" imgW="44424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2688" y="1027113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2" name="Object 6"/>
          <p:cNvGraphicFramePr>
            <a:graphicFrameLocks/>
          </p:cNvGraphicFramePr>
          <p:nvPr/>
        </p:nvGraphicFramePr>
        <p:xfrm>
          <a:off x="7575550" y="544830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0" name="Equation" r:id="rId5" imgW="444240" imgH="545760" progId="Equation.2">
                  <p:embed/>
                </p:oleObj>
              </mc:Choice>
              <mc:Fallback>
                <p:oleObj name="Equation" r:id="rId5" imgW="444240" imgH="54576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75550" y="544830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3" name="Line 7"/>
          <p:cNvSpPr>
            <a:spLocks noChangeShapeType="1"/>
          </p:cNvSpPr>
          <p:nvPr/>
        </p:nvSpPr>
        <p:spPr bwMode="auto">
          <a:xfrm flipV="1">
            <a:off x="3513138" y="2830513"/>
            <a:ext cx="0" cy="101600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4" name="Line 8"/>
          <p:cNvSpPr>
            <a:spLocks noChangeShapeType="1"/>
          </p:cNvSpPr>
          <p:nvPr/>
        </p:nvSpPr>
        <p:spPr bwMode="auto">
          <a:xfrm>
            <a:off x="3468688" y="3802063"/>
            <a:ext cx="1016000" cy="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5" name="Line 9"/>
          <p:cNvSpPr>
            <a:spLocks noChangeShapeType="1"/>
          </p:cNvSpPr>
          <p:nvPr/>
        </p:nvSpPr>
        <p:spPr bwMode="auto">
          <a:xfrm flipV="1">
            <a:off x="3489325" y="2806700"/>
            <a:ext cx="1006475" cy="1006475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 rot="2400000">
            <a:off x="3478213" y="2208213"/>
            <a:ext cx="30527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More preferred</a:t>
            </a:r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4051300" y="898525"/>
            <a:ext cx="3413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For consumer B.</a:t>
            </a: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1336675" y="5208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29709" name="Line 13"/>
          <p:cNvSpPr>
            <a:spLocks noChangeShapeType="1"/>
          </p:cNvSpPr>
          <p:nvPr/>
        </p:nvSpPr>
        <p:spPr bwMode="auto">
          <a:xfrm>
            <a:off x="2706688" y="3313113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0" name="Line 14"/>
          <p:cNvSpPr>
            <a:spLocks noChangeShapeType="1"/>
          </p:cNvSpPr>
          <p:nvPr/>
        </p:nvSpPr>
        <p:spPr bwMode="auto">
          <a:xfrm flipH="1">
            <a:off x="1830388" y="3311525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9711" name="Object 15"/>
          <p:cNvGraphicFramePr>
            <a:graphicFrameLocks/>
          </p:cNvGraphicFramePr>
          <p:nvPr/>
        </p:nvGraphicFramePr>
        <p:xfrm>
          <a:off x="1131888" y="2924175"/>
          <a:ext cx="588962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1" name="Equation" r:id="rId7" imgW="507960" imgH="545760" progId="Equation.2">
                  <p:embed/>
                </p:oleObj>
              </mc:Choice>
              <mc:Fallback>
                <p:oleObj name="Equation" r:id="rId7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1888" y="2924175"/>
                        <a:ext cx="588962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12" name="Object 16"/>
          <p:cNvGraphicFramePr>
            <a:graphicFrameLocks/>
          </p:cNvGraphicFramePr>
          <p:nvPr/>
        </p:nvGraphicFramePr>
        <p:xfrm>
          <a:off x="2433638" y="54356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" name="Equation" r:id="rId9" imgW="507960" imgH="545760" progId="Equation.2">
                  <p:embed/>
                </p:oleObj>
              </mc:Choice>
              <mc:Fallback>
                <p:oleObj name="Equation" r:id="rId9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3638" y="54356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13" name="Arc 17"/>
          <p:cNvSpPr>
            <a:spLocks/>
          </p:cNvSpPr>
          <p:nvPr/>
        </p:nvSpPr>
        <p:spPr bwMode="auto">
          <a:xfrm rot="10800000">
            <a:off x="2260600" y="2192338"/>
            <a:ext cx="4738688" cy="257175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4" name="Oval 18"/>
          <p:cNvSpPr>
            <a:spLocks noChangeArrowheads="1"/>
          </p:cNvSpPr>
          <p:nvPr/>
        </p:nvSpPr>
        <p:spPr bwMode="auto">
          <a:xfrm>
            <a:off x="2578100" y="3171825"/>
            <a:ext cx="261938" cy="261938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Adding Preferences to the Box</a:t>
            </a:r>
          </a:p>
        </p:txBody>
      </p:sp>
      <p:sp>
        <p:nvSpPr>
          <p:cNvPr id="30723" name="Line 3"/>
          <p:cNvSpPr>
            <a:spLocks noChangeShapeType="1"/>
          </p:cNvSpPr>
          <p:nvPr/>
        </p:nvSpPr>
        <p:spPr bwMode="auto">
          <a:xfrm>
            <a:off x="7786688" y="1549400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Line 4"/>
          <p:cNvSpPr>
            <a:spLocks noChangeShapeType="1"/>
          </p:cNvSpPr>
          <p:nvPr/>
        </p:nvSpPr>
        <p:spPr bwMode="auto">
          <a:xfrm flipH="1">
            <a:off x="1628775" y="15573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0725" name="Object 5"/>
          <p:cNvGraphicFramePr>
            <a:graphicFrameLocks/>
          </p:cNvGraphicFramePr>
          <p:nvPr/>
        </p:nvGraphicFramePr>
        <p:xfrm>
          <a:off x="7870825" y="3186113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3" name="Equation" r:id="rId3" imgW="507960" imgH="545760" progId="Equation.2">
                  <p:embed/>
                </p:oleObj>
              </mc:Choice>
              <mc:Fallback>
                <p:oleObj name="Equation" r:id="rId3" imgW="50796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0825" y="3186113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6" name="Object 6"/>
          <p:cNvGraphicFramePr>
            <a:graphicFrameLocks/>
          </p:cNvGraphicFramePr>
          <p:nvPr/>
        </p:nvGraphicFramePr>
        <p:xfrm>
          <a:off x="6624638" y="839788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4" name="Equation" r:id="rId5" imgW="507960" imgH="545760" progId="Equation.2">
                  <p:embed/>
                </p:oleObj>
              </mc:Choice>
              <mc:Fallback>
                <p:oleObj name="Equation" r:id="rId5" imgW="507960" imgH="54576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4638" y="839788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7" name="Object 7"/>
          <p:cNvGraphicFramePr>
            <a:graphicFrameLocks/>
          </p:cNvGraphicFramePr>
          <p:nvPr/>
        </p:nvGraphicFramePr>
        <p:xfrm>
          <a:off x="1111250" y="1027113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5" name="Equation" r:id="rId7" imgW="444240" imgH="545760" progId="Equation.2">
                  <p:embed/>
                </p:oleObj>
              </mc:Choice>
              <mc:Fallback>
                <p:oleObj name="Equation" r:id="rId7" imgW="444240" imgH="545760" progId="Equation.2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1250" y="1027113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8" name="Object 8"/>
          <p:cNvGraphicFramePr>
            <a:graphicFrameLocks/>
          </p:cNvGraphicFramePr>
          <p:nvPr/>
        </p:nvGraphicFramePr>
        <p:xfrm>
          <a:off x="7837488" y="544830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6" name="Equation" r:id="rId9" imgW="444240" imgH="545760" progId="Equation.2">
                  <p:embed/>
                </p:oleObj>
              </mc:Choice>
              <mc:Fallback>
                <p:oleObj name="Equation" r:id="rId9" imgW="44424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7488" y="544830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9" name="Line 9"/>
          <p:cNvSpPr>
            <a:spLocks noChangeShapeType="1"/>
          </p:cNvSpPr>
          <p:nvPr/>
        </p:nvSpPr>
        <p:spPr bwMode="auto">
          <a:xfrm>
            <a:off x="6084888" y="3044825"/>
            <a:ext cx="0" cy="101600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0" name="Line 10"/>
          <p:cNvSpPr>
            <a:spLocks noChangeShapeType="1"/>
          </p:cNvSpPr>
          <p:nvPr/>
        </p:nvSpPr>
        <p:spPr bwMode="auto">
          <a:xfrm flipH="1">
            <a:off x="5064125" y="3040063"/>
            <a:ext cx="1016000" cy="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1" name="Line 11"/>
          <p:cNvSpPr>
            <a:spLocks noChangeShapeType="1"/>
          </p:cNvSpPr>
          <p:nvPr/>
        </p:nvSpPr>
        <p:spPr bwMode="auto">
          <a:xfrm flipH="1">
            <a:off x="5108575" y="2997200"/>
            <a:ext cx="1006475" cy="1006475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 rot="2400000">
            <a:off x="3263900" y="4017963"/>
            <a:ext cx="30527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More preferred</a:t>
            </a:r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3027363" y="898525"/>
            <a:ext cx="3413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For consumer B.</a:t>
            </a:r>
          </a:p>
        </p:txBody>
      </p:sp>
      <p:sp>
        <p:nvSpPr>
          <p:cNvPr id="30734" name="Rectangle 14"/>
          <p:cNvSpPr>
            <a:spLocks noChangeArrowheads="1"/>
          </p:cNvSpPr>
          <p:nvPr/>
        </p:nvSpPr>
        <p:spPr bwMode="auto">
          <a:xfrm>
            <a:off x="7694613" y="106521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30735" name="Line 15"/>
          <p:cNvSpPr>
            <a:spLocks noChangeShapeType="1"/>
          </p:cNvSpPr>
          <p:nvPr/>
        </p:nvSpPr>
        <p:spPr bwMode="auto">
          <a:xfrm flipV="1">
            <a:off x="6850063" y="1550988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6" name="Line 16"/>
          <p:cNvSpPr>
            <a:spLocks noChangeShapeType="1"/>
          </p:cNvSpPr>
          <p:nvPr/>
        </p:nvSpPr>
        <p:spPr bwMode="auto">
          <a:xfrm>
            <a:off x="6902450" y="3597275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7" name="Arc 17"/>
          <p:cNvSpPr>
            <a:spLocks/>
          </p:cNvSpPr>
          <p:nvPr/>
        </p:nvSpPr>
        <p:spPr bwMode="auto">
          <a:xfrm>
            <a:off x="2520950" y="2025650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8" name="Oval 18"/>
          <p:cNvSpPr>
            <a:spLocks noChangeArrowheads="1"/>
          </p:cNvSpPr>
          <p:nvPr/>
        </p:nvSpPr>
        <p:spPr bwMode="auto">
          <a:xfrm>
            <a:off x="6723063" y="3505200"/>
            <a:ext cx="261937" cy="261938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Adding Preferences to the Box</a:t>
            </a:r>
          </a:p>
        </p:txBody>
      </p:sp>
      <p:sp>
        <p:nvSpPr>
          <p:cNvPr id="31747" name="Line 3"/>
          <p:cNvSpPr>
            <a:spLocks noChangeShapeType="1"/>
          </p:cNvSpPr>
          <p:nvPr/>
        </p:nvSpPr>
        <p:spPr bwMode="auto">
          <a:xfrm>
            <a:off x="1833563" y="1238250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48" name="Line 4"/>
          <p:cNvSpPr>
            <a:spLocks noChangeShapeType="1"/>
          </p:cNvSpPr>
          <p:nvPr/>
        </p:nvSpPr>
        <p:spPr bwMode="auto">
          <a:xfrm>
            <a:off x="1843088" y="53673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49" name="Line 5"/>
          <p:cNvSpPr>
            <a:spLocks noChangeShapeType="1"/>
          </p:cNvSpPr>
          <p:nvPr/>
        </p:nvSpPr>
        <p:spPr bwMode="auto">
          <a:xfrm>
            <a:off x="5884863" y="4886325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0" name="Line 6"/>
          <p:cNvSpPr>
            <a:spLocks noChangeShapeType="1"/>
          </p:cNvSpPr>
          <p:nvPr/>
        </p:nvSpPr>
        <p:spPr bwMode="auto">
          <a:xfrm flipH="1">
            <a:off x="1830388" y="4914900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1" name="Oval 7"/>
          <p:cNvSpPr>
            <a:spLocks noChangeArrowheads="1"/>
          </p:cNvSpPr>
          <p:nvPr/>
        </p:nvSpPr>
        <p:spPr bwMode="auto">
          <a:xfrm>
            <a:off x="5746750" y="4767263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1752" name="Object 8"/>
          <p:cNvGraphicFramePr>
            <a:graphicFrameLocks/>
          </p:cNvGraphicFramePr>
          <p:nvPr/>
        </p:nvGraphicFramePr>
        <p:xfrm>
          <a:off x="1095375" y="4454525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3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5" y="4454525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3" name="Object 9"/>
          <p:cNvGraphicFramePr>
            <a:graphicFrameLocks/>
          </p:cNvGraphicFramePr>
          <p:nvPr/>
        </p:nvGraphicFramePr>
        <p:xfrm>
          <a:off x="5521325" y="5435600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4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5435600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4" name="Object 10"/>
          <p:cNvGraphicFramePr>
            <a:graphicFrameLocks/>
          </p:cNvGraphicFramePr>
          <p:nvPr/>
        </p:nvGraphicFramePr>
        <p:xfrm>
          <a:off x="1160463" y="1027113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5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0463" y="1027113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5" name="Object 11"/>
          <p:cNvGraphicFramePr>
            <a:graphicFrameLocks/>
          </p:cNvGraphicFramePr>
          <p:nvPr/>
        </p:nvGraphicFramePr>
        <p:xfrm>
          <a:off x="7553325" y="5448300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6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3325" y="5448300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1336675" y="5208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4051300" y="898525"/>
            <a:ext cx="3413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For consumer A.</a:t>
            </a:r>
          </a:p>
        </p:txBody>
      </p:sp>
      <p:sp>
        <p:nvSpPr>
          <p:cNvPr id="31758" name="Arc 14"/>
          <p:cNvSpPr>
            <a:spLocks/>
          </p:cNvSpPr>
          <p:nvPr/>
        </p:nvSpPr>
        <p:spPr bwMode="auto">
          <a:xfrm rot="10800000">
            <a:off x="2474913" y="2101850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Adding Preferences to the Box</a:t>
            </a:r>
          </a:p>
        </p:txBody>
      </p:sp>
      <p:sp>
        <p:nvSpPr>
          <p:cNvPr id="32771" name="Line 3"/>
          <p:cNvSpPr>
            <a:spLocks noChangeShapeType="1"/>
          </p:cNvSpPr>
          <p:nvPr/>
        </p:nvSpPr>
        <p:spPr bwMode="auto">
          <a:xfrm>
            <a:off x="1833563" y="1238250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2" name="Line 4"/>
          <p:cNvSpPr>
            <a:spLocks noChangeShapeType="1"/>
          </p:cNvSpPr>
          <p:nvPr/>
        </p:nvSpPr>
        <p:spPr bwMode="auto">
          <a:xfrm>
            <a:off x="1843088" y="53673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5884863" y="4886325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4" name="Line 6"/>
          <p:cNvSpPr>
            <a:spLocks noChangeShapeType="1"/>
          </p:cNvSpPr>
          <p:nvPr/>
        </p:nvSpPr>
        <p:spPr bwMode="auto">
          <a:xfrm flipH="1">
            <a:off x="1830388" y="4914900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5" name="Oval 7"/>
          <p:cNvSpPr>
            <a:spLocks noChangeArrowheads="1"/>
          </p:cNvSpPr>
          <p:nvPr/>
        </p:nvSpPr>
        <p:spPr bwMode="auto">
          <a:xfrm>
            <a:off x="5746750" y="4767263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2776" name="Object 8"/>
          <p:cNvGraphicFramePr>
            <a:graphicFrameLocks/>
          </p:cNvGraphicFramePr>
          <p:nvPr/>
        </p:nvGraphicFramePr>
        <p:xfrm>
          <a:off x="1095375" y="4454525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1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5" y="4454525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7" name="Object 9"/>
          <p:cNvGraphicFramePr>
            <a:graphicFrameLocks/>
          </p:cNvGraphicFramePr>
          <p:nvPr/>
        </p:nvGraphicFramePr>
        <p:xfrm>
          <a:off x="5521325" y="5435600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2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5435600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8" name="Object 10"/>
          <p:cNvGraphicFramePr>
            <a:graphicFrameLocks/>
          </p:cNvGraphicFramePr>
          <p:nvPr/>
        </p:nvGraphicFramePr>
        <p:xfrm>
          <a:off x="1160463" y="1027113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3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0463" y="1027113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9" name="Object 11"/>
          <p:cNvGraphicFramePr>
            <a:graphicFrameLocks/>
          </p:cNvGraphicFramePr>
          <p:nvPr/>
        </p:nvGraphicFramePr>
        <p:xfrm>
          <a:off x="7553325" y="5448300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4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3325" y="5448300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1336675" y="5208588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32781" name="Arc 13"/>
          <p:cNvSpPr>
            <a:spLocks/>
          </p:cNvSpPr>
          <p:nvPr/>
        </p:nvSpPr>
        <p:spPr bwMode="auto">
          <a:xfrm rot="10800000">
            <a:off x="2474913" y="2101850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82" name="Line 14"/>
          <p:cNvSpPr>
            <a:spLocks noChangeShapeType="1"/>
          </p:cNvSpPr>
          <p:nvPr/>
        </p:nvSpPr>
        <p:spPr bwMode="auto">
          <a:xfrm>
            <a:off x="7262813" y="2192338"/>
            <a:ext cx="0" cy="411956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83" name="Line 15"/>
          <p:cNvSpPr>
            <a:spLocks noChangeShapeType="1"/>
          </p:cNvSpPr>
          <p:nvPr/>
        </p:nvSpPr>
        <p:spPr bwMode="auto">
          <a:xfrm flipH="1">
            <a:off x="1104900" y="2200275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2784" name="Object 16"/>
          <p:cNvGraphicFramePr>
            <a:graphicFrameLocks/>
          </p:cNvGraphicFramePr>
          <p:nvPr/>
        </p:nvGraphicFramePr>
        <p:xfrm>
          <a:off x="7346950" y="3829050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5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6950" y="3829050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5" name="Object 17"/>
          <p:cNvGraphicFramePr>
            <a:graphicFrameLocks/>
          </p:cNvGraphicFramePr>
          <p:nvPr/>
        </p:nvGraphicFramePr>
        <p:xfrm>
          <a:off x="6100763" y="1482725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6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0763" y="1482725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6" name="Object 18"/>
          <p:cNvGraphicFramePr>
            <a:graphicFrameLocks/>
          </p:cNvGraphicFramePr>
          <p:nvPr/>
        </p:nvGraphicFramePr>
        <p:xfrm>
          <a:off x="587375" y="16700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7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375" y="16700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7" name="Object 19"/>
          <p:cNvGraphicFramePr>
            <a:graphicFrameLocks/>
          </p:cNvGraphicFramePr>
          <p:nvPr/>
        </p:nvGraphicFramePr>
        <p:xfrm>
          <a:off x="7313613" y="6091238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8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3613" y="6091238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88" name="Rectangle 20"/>
          <p:cNvSpPr>
            <a:spLocks noChangeArrowheads="1"/>
          </p:cNvSpPr>
          <p:nvPr/>
        </p:nvSpPr>
        <p:spPr bwMode="auto">
          <a:xfrm>
            <a:off x="7170738" y="1708150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32789" name="Line 21"/>
          <p:cNvSpPr>
            <a:spLocks noChangeShapeType="1"/>
          </p:cNvSpPr>
          <p:nvPr/>
        </p:nvSpPr>
        <p:spPr bwMode="auto">
          <a:xfrm flipV="1">
            <a:off x="6326188" y="2193925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90" name="Line 22"/>
          <p:cNvSpPr>
            <a:spLocks noChangeShapeType="1"/>
          </p:cNvSpPr>
          <p:nvPr/>
        </p:nvSpPr>
        <p:spPr bwMode="auto">
          <a:xfrm>
            <a:off x="6378575" y="4240213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91" name="Arc 23"/>
          <p:cNvSpPr>
            <a:spLocks/>
          </p:cNvSpPr>
          <p:nvPr/>
        </p:nvSpPr>
        <p:spPr bwMode="auto">
          <a:xfrm>
            <a:off x="1997075" y="266858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92" name="Oval 24"/>
          <p:cNvSpPr>
            <a:spLocks noChangeArrowheads="1"/>
          </p:cNvSpPr>
          <p:nvPr/>
        </p:nvSpPr>
        <p:spPr bwMode="auto">
          <a:xfrm>
            <a:off x="6199188" y="4148138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Edgeworth’s Box</a:t>
            </a:r>
          </a:p>
        </p:txBody>
      </p:sp>
      <p:sp>
        <p:nvSpPr>
          <p:cNvPr id="33795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6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7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8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9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3800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5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1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6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2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7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3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8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33805" name="Arc 13"/>
          <p:cNvSpPr>
            <a:spLocks/>
          </p:cNvSpPr>
          <p:nvPr/>
        </p:nvSpPr>
        <p:spPr bwMode="auto">
          <a:xfrm rot="10800000">
            <a:off x="2903538" y="1858963"/>
            <a:ext cx="3786187" cy="283368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6" name="Line 14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7" name="Line 15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3808" name="Object 16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9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9" name="Object 17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0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10" name="Object 18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1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11" name="Object 19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2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12" name="Rectangle 20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33813" name="Line 21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14" name="Line 22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15" name="Arc 23"/>
          <p:cNvSpPr>
            <a:spLocks/>
          </p:cNvSpPr>
          <p:nvPr/>
        </p:nvSpPr>
        <p:spPr bwMode="auto">
          <a:xfrm>
            <a:off x="1971675" y="3071813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16" name="Oval 24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Pareto-Improvement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An allocation of the endowment that improves the welfare of a consumer without reducing the welfare of another is a </a:t>
            </a:r>
            <a:r>
              <a:rPr lang="en-US" altLang="en-US">
                <a:solidFill>
                  <a:schemeClr val="tx2"/>
                </a:solidFill>
              </a:rPr>
              <a:t>Pareto-improving allocation</a:t>
            </a:r>
            <a:r>
              <a:rPr lang="en-US" altLang="en-US"/>
              <a:t>.</a:t>
            </a:r>
          </a:p>
          <a:p>
            <a:r>
              <a:rPr lang="en-US" altLang="en-US"/>
              <a:t>Where are the Pareto-improving allocations?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Edgeworth’s Box</a:t>
            </a:r>
          </a:p>
        </p:txBody>
      </p:sp>
      <p:sp>
        <p:nvSpPr>
          <p:cNvPr id="35843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4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5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6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7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5848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3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9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4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50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5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51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6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2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35853" name="Arc 13"/>
          <p:cNvSpPr>
            <a:spLocks/>
          </p:cNvSpPr>
          <p:nvPr/>
        </p:nvSpPr>
        <p:spPr bwMode="auto">
          <a:xfrm rot="10800000">
            <a:off x="2903538" y="1858963"/>
            <a:ext cx="3786187" cy="283368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4" name="Line 14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5" name="Line 15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5856" name="Object 16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7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57" name="Object 17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8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58" name="Object 18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9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59" name="Object 19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80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60" name="Rectangle 20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35861" name="Line 21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62" name="Line 22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63" name="Arc 23"/>
          <p:cNvSpPr>
            <a:spLocks/>
          </p:cNvSpPr>
          <p:nvPr/>
        </p:nvSpPr>
        <p:spPr bwMode="auto">
          <a:xfrm>
            <a:off x="1971675" y="3071813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64" name="Oval 24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92" name="Freeform 28"/>
          <p:cNvSpPr>
            <a:spLocks/>
          </p:cNvSpPr>
          <p:nvPr/>
        </p:nvSpPr>
        <p:spPr bwMode="auto">
          <a:xfrm>
            <a:off x="3352800" y="3187700"/>
            <a:ext cx="3028950" cy="1517650"/>
          </a:xfrm>
          <a:custGeom>
            <a:avLst/>
            <a:gdLst>
              <a:gd name="T0" fmla="*/ 0 w 1908"/>
              <a:gd name="T1" fmla="*/ 0 h 956"/>
              <a:gd name="T2" fmla="*/ 128 w 1908"/>
              <a:gd name="T3" fmla="*/ 176 h 956"/>
              <a:gd name="T4" fmla="*/ 292 w 1908"/>
              <a:gd name="T5" fmla="*/ 332 h 956"/>
              <a:gd name="T6" fmla="*/ 472 w 1908"/>
              <a:gd name="T7" fmla="*/ 480 h 956"/>
              <a:gd name="T8" fmla="*/ 700 w 1908"/>
              <a:gd name="T9" fmla="*/ 612 h 956"/>
              <a:gd name="T10" fmla="*/ 928 w 1908"/>
              <a:gd name="T11" fmla="*/ 732 h 956"/>
              <a:gd name="T12" fmla="*/ 1136 w 1908"/>
              <a:gd name="T13" fmla="*/ 804 h 956"/>
              <a:gd name="T14" fmla="*/ 1432 w 1908"/>
              <a:gd name="T15" fmla="*/ 888 h 956"/>
              <a:gd name="T16" fmla="*/ 1688 w 1908"/>
              <a:gd name="T17" fmla="*/ 932 h 956"/>
              <a:gd name="T18" fmla="*/ 1908 w 1908"/>
              <a:gd name="T19" fmla="*/ 956 h 956"/>
              <a:gd name="T20" fmla="*/ 1736 w 1908"/>
              <a:gd name="T21" fmla="*/ 764 h 956"/>
              <a:gd name="T22" fmla="*/ 1536 w 1908"/>
              <a:gd name="T23" fmla="*/ 600 h 956"/>
              <a:gd name="T24" fmla="*/ 1348 w 1908"/>
              <a:gd name="T25" fmla="*/ 472 h 956"/>
              <a:gd name="T26" fmla="*/ 1132 w 1908"/>
              <a:gd name="T27" fmla="*/ 356 h 956"/>
              <a:gd name="T28" fmla="*/ 912 w 1908"/>
              <a:gd name="T29" fmla="*/ 252 h 956"/>
              <a:gd name="T30" fmla="*/ 680 w 1908"/>
              <a:gd name="T31" fmla="*/ 172 h 956"/>
              <a:gd name="T32" fmla="*/ 440 w 1908"/>
              <a:gd name="T33" fmla="*/ 100 h 956"/>
              <a:gd name="T34" fmla="*/ 268 w 1908"/>
              <a:gd name="T35" fmla="*/ 52 h 956"/>
              <a:gd name="T36" fmla="*/ 0 w 1908"/>
              <a:gd name="T37" fmla="*/ 0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08" h="956">
                <a:moveTo>
                  <a:pt x="0" y="0"/>
                </a:moveTo>
                <a:lnTo>
                  <a:pt x="128" y="176"/>
                </a:lnTo>
                <a:lnTo>
                  <a:pt x="292" y="332"/>
                </a:lnTo>
                <a:lnTo>
                  <a:pt x="472" y="480"/>
                </a:lnTo>
                <a:lnTo>
                  <a:pt x="700" y="612"/>
                </a:lnTo>
                <a:lnTo>
                  <a:pt x="928" y="732"/>
                </a:lnTo>
                <a:lnTo>
                  <a:pt x="1136" y="804"/>
                </a:lnTo>
                <a:lnTo>
                  <a:pt x="1432" y="888"/>
                </a:lnTo>
                <a:lnTo>
                  <a:pt x="1688" y="932"/>
                </a:lnTo>
                <a:lnTo>
                  <a:pt x="1908" y="956"/>
                </a:lnTo>
                <a:lnTo>
                  <a:pt x="1736" y="764"/>
                </a:lnTo>
                <a:lnTo>
                  <a:pt x="1536" y="600"/>
                </a:lnTo>
                <a:lnTo>
                  <a:pt x="1348" y="472"/>
                </a:lnTo>
                <a:lnTo>
                  <a:pt x="1132" y="356"/>
                </a:lnTo>
                <a:lnTo>
                  <a:pt x="912" y="252"/>
                </a:lnTo>
                <a:lnTo>
                  <a:pt x="680" y="172"/>
                </a:lnTo>
                <a:lnTo>
                  <a:pt x="440" y="100"/>
                </a:lnTo>
                <a:lnTo>
                  <a:pt x="268" y="5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Pareto-Improvements</a:t>
            </a:r>
          </a:p>
        </p:txBody>
      </p:sp>
      <p:sp>
        <p:nvSpPr>
          <p:cNvPr id="36867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68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69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0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1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6872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1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73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2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74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3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75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4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36877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8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6879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5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80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6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81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7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82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8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83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36884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5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7" name="Arc 23"/>
          <p:cNvSpPr>
            <a:spLocks/>
          </p:cNvSpPr>
          <p:nvPr/>
        </p:nvSpPr>
        <p:spPr bwMode="auto">
          <a:xfrm rot="10800000">
            <a:off x="2903538" y="1882775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8" name="Arc 24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9" name="Oval 25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90" name="Rectangle 26"/>
          <p:cNvSpPr>
            <a:spLocks noChangeArrowheads="1"/>
          </p:cNvSpPr>
          <p:nvPr/>
        </p:nvSpPr>
        <p:spPr bwMode="auto">
          <a:xfrm>
            <a:off x="812800" y="5589588"/>
            <a:ext cx="43767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 set of Pareto-</a:t>
            </a:r>
            <a:br>
              <a:rPr lang="en-US" altLang="en-US"/>
            </a:br>
            <a:r>
              <a:rPr lang="en-US" altLang="en-US"/>
              <a:t>improving allocations</a:t>
            </a:r>
          </a:p>
        </p:txBody>
      </p:sp>
      <p:sp>
        <p:nvSpPr>
          <p:cNvPr id="36891" name="Line 27"/>
          <p:cNvSpPr>
            <a:spLocks noChangeShapeType="1"/>
          </p:cNvSpPr>
          <p:nvPr/>
        </p:nvSpPr>
        <p:spPr bwMode="auto">
          <a:xfrm flipV="1">
            <a:off x="4214813" y="3929063"/>
            <a:ext cx="762000" cy="1714500"/>
          </a:xfrm>
          <a:prstGeom prst="line">
            <a:avLst/>
          </a:prstGeom>
          <a:noFill/>
          <a:ln w="50800">
            <a:solidFill>
              <a:srgbClr val="FF33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Pareto-Improvements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Since each consumer can refuse to trade, the only possible outcomes from exchange are Pareto-improving allocations.</a:t>
            </a:r>
          </a:p>
          <a:p>
            <a:r>
              <a:rPr lang="en-US" altLang="en-US"/>
              <a:t>But which particular Pareto-improving allocation will be the outcome of trade?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40" name="Freeform 28"/>
          <p:cNvSpPr>
            <a:spLocks/>
          </p:cNvSpPr>
          <p:nvPr/>
        </p:nvSpPr>
        <p:spPr bwMode="auto">
          <a:xfrm>
            <a:off x="3352800" y="3187700"/>
            <a:ext cx="3028950" cy="1517650"/>
          </a:xfrm>
          <a:custGeom>
            <a:avLst/>
            <a:gdLst>
              <a:gd name="T0" fmla="*/ 0 w 1908"/>
              <a:gd name="T1" fmla="*/ 0 h 956"/>
              <a:gd name="T2" fmla="*/ 128 w 1908"/>
              <a:gd name="T3" fmla="*/ 176 h 956"/>
              <a:gd name="T4" fmla="*/ 292 w 1908"/>
              <a:gd name="T5" fmla="*/ 332 h 956"/>
              <a:gd name="T6" fmla="*/ 472 w 1908"/>
              <a:gd name="T7" fmla="*/ 480 h 956"/>
              <a:gd name="T8" fmla="*/ 700 w 1908"/>
              <a:gd name="T9" fmla="*/ 612 h 956"/>
              <a:gd name="T10" fmla="*/ 928 w 1908"/>
              <a:gd name="T11" fmla="*/ 732 h 956"/>
              <a:gd name="T12" fmla="*/ 1136 w 1908"/>
              <a:gd name="T13" fmla="*/ 804 h 956"/>
              <a:gd name="T14" fmla="*/ 1432 w 1908"/>
              <a:gd name="T15" fmla="*/ 888 h 956"/>
              <a:gd name="T16" fmla="*/ 1688 w 1908"/>
              <a:gd name="T17" fmla="*/ 932 h 956"/>
              <a:gd name="T18" fmla="*/ 1908 w 1908"/>
              <a:gd name="T19" fmla="*/ 956 h 956"/>
              <a:gd name="T20" fmla="*/ 1736 w 1908"/>
              <a:gd name="T21" fmla="*/ 764 h 956"/>
              <a:gd name="T22" fmla="*/ 1536 w 1908"/>
              <a:gd name="T23" fmla="*/ 600 h 956"/>
              <a:gd name="T24" fmla="*/ 1348 w 1908"/>
              <a:gd name="T25" fmla="*/ 472 h 956"/>
              <a:gd name="T26" fmla="*/ 1132 w 1908"/>
              <a:gd name="T27" fmla="*/ 356 h 956"/>
              <a:gd name="T28" fmla="*/ 912 w 1908"/>
              <a:gd name="T29" fmla="*/ 252 h 956"/>
              <a:gd name="T30" fmla="*/ 680 w 1908"/>
              <a:gd name="T31" fmla="*/ 172 h 956"/>
              <a:gd name="T32" fmla="*/ 440 w 1908"/>
              <a:gd name="T33" fmla="*/ 100 h 956"/>
              <a:gd name="T34" fmla="*/ 268 w 1908"/>
              <a:gd name="T35" fmla="*/ 52 h 956"/>
              <a:gd name="T36" fmla="*/ 0 w 1908"/>
              <a:gd name="T37" fmla="*/ 0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08" h="956">
                <a:moveTo>
                  <a:pt x="0" y="0"/>
                </a:moveTo>
                <a:lnTo>
                  <a:pt x="128" y="176"/>
                </a:lnTo>
                <a:lnTo>
                  <a:pt x="292" y="332"/>
                </a:lnTo>
                <a:lnTo>
                  <a:pt x="472" y="480"/>
                </a:lnTo>
                <a:lnTo>
                  <a:pt x="700" y="612"/>
                </a:lnTo>
                <a:lnTo>
                  <a:pt x="928" y="732"/>
                </a:lnTo>
                <a:lnTo>
                  <a:pt x="1136" y="804"/>
                </a:lnTo>
                <a:lnTo>
                  <a:pt x="1432" y="888"/>
                </a:lnTo>
                <a:lnTo>
                  <a:pt x="1688" y="932"/>
                </a:lnTo>
                <a:lnTo>
                  <a:pt x="1908" y="956"/>
                </a:lnTo>
                <a:lnTo>
                  <a:pt x="1736" y="764"/>
                </a:lnTo>
                <a:lnTo>
                  <a:pt x="1536" y="600"/>
                </a:lnTo>
                <a:lnTo>
                  <a:pt x="1348" y="472"/>
                </a:lnTo>
                <a:lnTo>
                  <a:pt x="1132" y="356"/>
                </a:lnTo>
                <a:lnTo>
                  <a:pt x="912" y="252"/>
                </a:lnTo>
                <a:lnTo>
                  <a:pt x="680" y="172"/>
                </a:lnTo>
                <a:lnTo>
                  <a:pt x="440" y="100"/>
                </a:lnTo>
                <a:lnTo>
                  <a:pt x="268" y="5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Pareto-Improvements</a:t>
            </a:r>
          </a:p>
        </p:txBody>
      </p:sp>
      <p:sp>
        <p:nvSpPr>
          <p:cNvPr id="38915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6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7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8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8920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9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1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0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2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1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3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2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4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38925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6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8927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3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8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4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9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5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30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6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31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38932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33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35" name="Arc 23"/>
          <p:cNvSpPr>
            <a:spLocks/>
          </p:cNvSpPr>
          <p:nvPr/>
        </p:nvSpPr>
        <p:spPr bwMode="auto">
          <a:xfrm rot="10800000">
            <a:off x="2903538" y="1901825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36" name="Arc 24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37" name="Oval 25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38" name="Rectangle 26"/>
          <p:cNvSpPr>
            <a:spLocks noChangeArrowheads="1"/>
          </p:cNvSpPr>
          <p:nvPr/>
        </p:nvSpPr>
        <p:spPr bwMode="auto">
          <a:xfrm>
            <a:off x="812800" y="5589588"/>
            <a:ext cx="47688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 set of Pareto-</a:t>
            </a:r>
            <a:br>
              <a:rPr lang="en-US" altLang="en-US"/>
            </a:br>
            <a:r>
              <a:rPr lang="en-US" altLang="en-US"/>
              <a:t>improving reallocations</a:t>
            </a:r>
          </a:p>
        </p:txBody>
      </p:sp>
      <p:sp>
        <p:nvSpPr>
          <p:cNvPr id="38939" name="Line 27"/>
          <p:cNvSpPr>
            <a:spLocks noChangeShapeType="1"/>
          </p:cNvSpPr>
          <p:nvPr/>
        </p:nvSpPr>
        <p:spPr bwMode="auto">
          <a:xfrm flipV="1">
            <a:off x="4214813" y="3929063"/>
            <a:ext cx="762000" cy="1714500"/>
          </a:xfrm>
          <a:prstGeom prst="line">
            <a:avLst/>
          </a:prstGeom>
          <a:noFill/>
          <a:ln w="50800">
            <a:solidFill>
              <a:srgbClr val="FF33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4" name="Freeform 8"/>
          <p:cNvSpPr>
            <a:spLocks/>
          </p:cNvSpPr>
          <p:nvPr/>
        </p:nvSpPr>
        <p:spPr bwMode="auto">
          <a:xfrm>
            <a:off x="1333500" y="1524000"/>
            <a:ext cx="7143750" cy="4048125"/>
          </a:xfrm>
          <a:custGeom>
            <a:avLst/>
            <a:gdLst>
              <a:gd name="T0" fmla="*/ 0 w 4500"/>
              <a:gd name="T1" fmla="*/ 0 h 2550"/>
              <a:gd name="T2" fmla="*/ 60 w 4500"/>
              <a:gd name="T3" fmla="*/ 220 h 2550"/>
              <a:gd name="T4" fmla="*/ 120 w 4500"/>
              <a:gd name="T5" fmla="*/ 370 h 2550"/>
              <a:gd name="T6" fmla="*/ 240 w 4500"/>
              <a:gd name="T7" fmla="*/ 600 h 2550"/>
              <a:gd name="T8" fmla="*/ 350 w 4500"/>
              <a:gd name="T9" fmla="*/ 770 h 2550"/>
              <a:gd name="T10" fmla="*/ 500 w 4500"/>
              <a:gd name="T11" fmla="*/ 960 h 2550"/>
              <a:gd name="T12" fmla="*/ 690 w 4500"/>
              <a:gd name="T13" fmla="*/ 1150 h 2550"/>
              <a:gd name="T14" fmla="*/ 870 w 4500"/>
              <a:gd name="T15" fmla="*/ 1320 h 2550"/>
              <a:gd name="T16" fmla="*/ 1080 w 4500"/>
              <a:gd name="T17" fmla="*/ 1480 h 2550"/>
              <a:gd name="T18" fmla="*/ 1290 w 4500"/>
              <a:gd name="T19" fmla="*/ 1620 h 2550"/>
              <a:gd name="T20" fmla="*/ 1540 w 4500"/>
              <a:gd name="T21" fmla="*/ 1770 h 2550"/>
              <a:gd name="T22" fmla="*/ 1770 w 4500"/>
              <a:gd name="T23" fmla="*/ 1900 h 2550"/>
              <a:gd name="T24" fmla="*/ 1980 w 4500"/>
              <a:gd name="T25" fmla="*/ 1990 h 2550"/>
              <a:gd name="T26" fmla="*/ 2200 w 4500"/>
              <a:gd name="T27" fmla="*/ 2090 h 2550"/>
              <a:gd name="T28" fmla="*/ 2480 w 4500"/>
              <a:gd name="T29" fmla="*/ 2190 h 2550"/>
              <a:gd name="T30" fmla="*/ 2720 w 4500"/>
              <a:gd name="T31" fmla="*/ 2260 h 2550"/>
              <a:gd name="T32" fmla="*/ 3020 w 4500"/>
              <a:gd name="T33" fmla="*/ 2340 h 2550"/>
              <a:gd name="T34" fmla="*/ 3320 w 4500"/>
              <a:gd name="T35" fmla="*/ 2400 h 2550"/>
              <a:gd name="T36" fmla="*/ 3630 w 4500"/>
              <a:gd name="T37" fmla="*/ 2460 h 2550"/>
              <a:gd name="T38" fmla="*/ 3920 w 4500"/>
              <a:gd name="T39" fmla="*/ 2510 h 2550"/>
              <a:gd name="T40" fmla="*/ 4240 w 4500"/>
              <a:gd name="T41" fmla="*/ 2540 h 2550"/>
              <a:gd name="T42" fmla="*/ 4500 w 4500"/>
              <a:gd name="T43" fmla="*/ 2550 h 2550"/>
              <a:gd name="T44" fmla="*/ 4430 w 4500"/>
              <a:gd name="T45" fmla="*/ 2310 h 2550"/>
              <a:gd name="T46" fmla="*/ 4340 w 4500"/>
              <a:gd name="T47" fmla="*/ 2100 h 2550"/>
              <a:gd name="T48" fmla="*/ 4250 w 4500"/>
              <a:gd name="T49" fmla="*/ 1930 h 2550"/>
              <a:gd name="T50" fmla="*/ 4110 w 4500"/>
              <a:gd name="T51" fmla="*/ 1740 h 2550"/>
              <a:gd name="T52" fmla="*/ 3930 w 4500"/>
              <a:gd name="T53" fmla="*/ 1510 h 2550"/>
              <a:gd name="T54" fmla="*/ 3720 w 4500"/>
              <a:gd name="T55" fmla="*/ 1320 h 2550"/>
              <a:gd name="T56" fmla="*/ 3480 w 4500"/>
              <a:gd name="T57" fmla="*/ 1120 h 2550"/>
              <a:gd name="T58" fmla="*/ 3300 w 4500"/>
              <a:gd name="T59" fmla="*/ 980 h 2550"/>
              <a:gd name="T60" fmla="*/ 3080 w 4500"/>
              <a:gd name="T61" fmla="*/ 840 h 2550"/>
              <a:gd name="T62" fmla="*/ 2800 w 4500"/>
              <a:gd name="T63" fmla="*/ 690 h 2550"/>
              <a:gd name="T64" fmla="*/ 2500 w 4500"/>
              <a:gd name="T65" fmla="*/ 560 h 2550"/>
              <a:gd name="T66" fmla="*/ 2240 w 4500"/>
              <a:gd name="T67" fmla="*/ 450 h 2550"/>
              <a:gd name="T68" fmla="*/ 1960 w 4500"/>
              <a:gd name="T69" fmla="*/ 350 h 2550"/>
              <a:gd name="T70" fmla="*/ 1720 w 4500"/>
              <a:gd name="T71" fmla="*/ 270 h 2550"/>
              <a:gd name="T72" fmla="*/ 1410 w 4500"/>
              <a:gd name="T73" fmla="*/ 200 h 2550"/>
              <a:gd name="T74" fmla="*/ 1090 w 4500"/>
              <a:gd name="T75" fmla="*/ 130 h 2550"/>
              <a:gd name="T76" fmla="*/ 740 w 4500"/>
              <a:gd name="T77" fmla="*/ 70 h 2550"/>
              <a:gd name="T78" fmla="*/ 340 w 4500"/>
              <a:gd name="T79" fmla="*/ 20 h 2550"/>
              <a:gd name="T80" fmla="*/ 0 w 4500"/>
              <a:gd name="T81" fmla="*/ 0 h 2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500" h="2550">
                <a:moveTo>
                  <a:pt x="0" y="0"/>
                </a:moveTo>
                <a:lnTo>
                  <a:pt x="60" y="220"/>
                </a:lnTo>
                <a:lnTo>
                  <a:pt x="120" y="370"/>
                </a:lnTo>
                <a:lnTo>
                  <a:pt x="240" y="600"/>
                </a:lnTo>
                <a:lnTo>
                  <a:pt x="350" y="770"/>
                </a:lnTo>
                <a:lnTo>
                  <a:pt x="500" y="960"/>
                </a:lnTo>
                <a:lnTo>
                  <a:pt x="690" y="1150"/>
                </a:lnTo>
                <a:lnTo>
                  <a:pt x="870" y="1320"/>
                </a:lnTo>
                <a:lnTo>
                  <a:pt x="1080" y="1480"/>
                </a:lnTo>
                <a:lnTo>
                  <a:pt x="1290" y="1620"/>
                </a:lnTo>
                <a:lnTo>
                  <a:pt x="1540" y="1770"/>
                </a:lnTo>
                <a:lnTo>
                  <a:pt x="1770" y="1900"/>
                </a:lnTo>
                <a:lnTo>
                  <a:pt x="1980" y="1990"/>
                </a:lnTo>
                <a:lnTo>
                  <a:pt x="2200" y="2090"/>
                </a:lnTo>
                <a:lnTo>
                  <a:pt x="2480" y="2190"/>
                </a:lnTo>
                <a:lnTo>
                  <a:pt x="2720" y="2260"/>
                </a:lnTo>
                <a:lnTo>
                  <a:pt x="3020" y="2340"/>
                </a:lnTo>
                <a:lnTo>
                  <a:pt x="3320" y="2400"/>
                </a:lnTo>
                <a:lnTo>
                  <a:pt x="3630" y="2460"/>
                </a:lnTo>
                <a:lnTo>
                  <a:pt x="3920" y="2510"/>
                </a:lnTo>
                <a:lnTo>
                  <a:pt x="4240" y="2540"/>
                </a:lnTo>
                <a:lnTo>
                  <a:pt x="4500" y="2550"/>
                </a:lnTo>
                <a:lnTo>
                  <a:pt x="4430" y="2310"/>
                </a:lnTo>
                <a:lnTo>
                  <a:pt x="4340" y="2100"/>
                </a:lnTo>
                <a:lnTo>
                  <a:pt x="4250" y="1930"/>
                </a:lnTo>
                <a:lnTo>
                  <a:pt x="4110" y="1740"/>
                </a:lnTo>
                <a:lnTo>
                  <a:pt x="3930" y="1510"/>
                </a:lnTo>
                <a:lnTo>
                  <a:pt x="3720" y="1320"/>
                </a:lnTo>
                <a:lnTo>
                  <a:pt x="3480" y="1120"/>
                </a:lnTo>
                <a:lnTo>
                  <a:pt x="3300" y="980"/>
                </a:lnTo>
                <a:lnTo>
                  <a:pt x="3080" y="840"/>
                </a:lnTo>
                <a:lnTo>
                  <a:pt x="2800" y="690"/>
                </a:lnTo>
                <a:lnTo>
                  <a:pt x="2500" y="560"/>
                </a:lnTo>
                <a:lnTo>
                  <a:pt x="2240" y="450"/>
                </a:lnTo>
                <a:lnTo>
                  <a:pt x="1960" y="350"/>
                </a:lnTo>
                <a:lnTo>
                  <a:pt x="1720" y="270"/>
                </a:lnTo>
                <a:lnTo>
                  <a:pt x="1410" y="200"/>
                </a:lnTo>
                <a:lnTo>
                  <a:pt x="1090" y="130"/>
                </a:lnTo>
                <a:lnTo>
                  <a:pt x="740" y="70"/>
                </a:lnTo>
                <a:lnTo>
                  <a:pt x="340" y="2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Pareto-Improvements</a:t>
            </a:r>
          </a:p>
        </p:txBody>
      </p:sp>
      <p:sp>
        <p:nvSpPr>
          <p:cNvPr id="39940" name="Arc 4"/>
          <p:cNvSpPr>
            <a:spLocks/>
          </p:cNvSpPr>
          <p:nvPr/>
        </p:nvSpPr>
        <p:spPr bwMode="auto">
          <a:xfrm rot="10800000">
            <a:off x="1265238" y="908050"/>
            <a:ext cx="7854950" cy="4691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600"/>
              <a:gd name="T1" fmla="*/ 0 h 21599"/>
              <a:gd name="T2" fmla="*/ 21600 w 21600"/>
              <a:gd name="T3" fmla="*/ 21599 h 21599"/>
              <a:gd name="T4" fmla="*/ 0 w 21600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99" fill="none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</a:path>
              <a:path w="21600" h="21599" stroke="0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  <a:lnTo>
                  <a:pt x="0" y="21599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1" name="Arc 5"/>
          <p:cNvSpPr>
            <a:spLocks/>
          </p:cNvSpPr>
          <p:nvPr/>
        </p:nvSpPr>
        <p:spPr bwMode="auto">
          <a:xfrm>
            <a:off x="738188" y="1501775"/>
            <a:ext cx="7812087" cy="4691063"/>
          </a:xfrm>
          <a:custGeom>
            <a:avLst/>
            <a:gdLst>
              <a:gd name="G0" fmla="+- 4 0 0"/>
              <a:gd name="G1" fmla="+- 21600 0 0"/>
              <a:gd name="G2" fmla="+- 21600 0 0"/>
              <a:gd name="T0" fmla="*/ 0 w 21604"/>
              <a:gd name="T1" fmla="*/ 0 h 21600"/>
              <a:gd name="T2" fmla="*/ 21604 w 21604"/>
              <a:gd name="T3" fmla="*/ 21600 h 21600"/>
              <a:gd name="T4" fmla="*/ 4 w 2160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4" h="21600" fill="none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</a:path>
              <a:path w="21604" h="21600" stroke="0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  <a:lnTo>
                  <a:pt x="4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2" name="Oval 6"/>
          <p:cNvSpPr>
            <a:spLocks noChangeArrowheads="1"/>
          </p:cNvSpPr>
          <p:nvPr/>
        </p:nvSpPr>
        <p:spPr bwMode="auto">
          <a:xfrm>
            <a:off x="8126413" y="5222875"/>
            <a:ext cx="539750" cy="539750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9" name="Freeform 9"/>
          <p:cNvSpPr>
            <a:spLocks/>
          </p:cNvSpPr>
          <p:nvPr/>
        </p:nvSpPr>
        <p:spPr bwMode="auto">
          <a:xfrm>
            <a:off x="1333500" y="1524000"/>
            <a:ext cx="7143750" cy="4048125"/>
          </a:xfrm>
          <a:custGeom>
            <a:avLst/>
            <a:gdLst>
              <a:gd name="T0" fmla="*/ 0 w 4500"/>
              <a:gd name="T1" fmla="*/ 0 h 2550"/>
              <a:gd name="T2" fmla="*/ 60 w 4500"/>
              <a:gd name="T3" fmla="*/ 220 h 2550"/>
              <a:gd name="T4" fmla="*/ 120 w 4500"/>
              <a:gd name="T5" fmla="*/ 370 h 2550"/>
              <a:gd name="T6" fmla="*/ 240 w 4500"/>
              <a:gd name="T7" fmla="*/ 600 h 2550"/>
              <a:gd name="T8" fmla="*/ 350 w 4500"/>
              <a:gd name="T9" fmla="*/ 770 h 2550"/>
              <a:gd name="T10" fmla="*/ 500 w 4500"/>
              <a:gd name="T11" fmla="*/ 960 h 2550"/>
              <a:gd name="T12" fmla="*/ 690 w 4500"/>
              <a:gd name="T13" fmla="*/ 1150 h 2550"/>
              <a:gd name="T14" fmla="*/ 870 w 4500"/>
              <a:gd name="T15" fmla="*/ 1320 h 2550"/>
              <a:gd name="T16" fmla="*/ 1080 w 4500"/>
              <a:gd name="T17" fmla="*/ 1480 h 2550"/>
              <a:gd name="T18" fmla="*/ 1290 w 4500"/>
              <a:gd name="T19" fmla="*/ 1620 h 2550"/>
              <a:gd name="T20" fmla="*/ 1540 w 4500"/>
              <a:gd name="T21" fmla="*/ 1770 h 2550"/>
              <a:gd name="T22" fmla="*/ 1770 w 4500"/>
              <a:gd name="T23" fmla="*/ 1900 h 2550"/>
              <a:gd name="T24" fmla="*/ 1980 w 4500"/>
              <a:gd name="T25" fmla="*/ 1990 h 2550"/>
              <a:gd name="T26" fmla="*/ 2200 w 4500"/>
              <a:gd name="T27" fmla="*/ 2090 h 2550"/>
              <a:gd name="T28" fmla="*/ 2480 w 4500"/>
              <a:gd name="T29" fmla="*/ 2190 h 2550"/>
              <a:gd name="T30" fmla="*/ 2720 w 4500"/>
              <a:gd name="T31" fmla="*/ 2260 h 2550"/>
              <a:gd name="T32" fmla="*/ 3020 w 4500"/>
              <a:gd name="T33" fmla="*/ 2340 h 2550"/>
              <a:gd name="T34" fmla="*/ 3320 w 4500"/>
              <a:gd name="T35" fmla="*/ 2400 h 2550"/>
              <a:gd name="T36" fmla="*/ 3630 w 4500"/>
              <a:gd name="T37" fmla="*/ 2460 h 2550"/>
              <a:gd name="T38" fmla="*/ 3920 w 4500"/>
              <a:gd name="T39" fmla="*/ 2510 h 2550"/>
              <a:gd name="T40" fmla="*/ 4240 w 4500"/>
              <a:gd name="T41" fmla="*/ 2540 h 2550"/>
              <a:gd name="T42" fmla="*/ 4500 w 4500"/>
              <a:gd name="T43" fmla="*/ 2550 h 2550"/>
              <a:gd name="T44" fmla="*/ 4430 w 4500"/>
              <a:gd name="T45" fmla="*/ 2310 h 2550"/>
              <a:gd name="T46" fmla="*/ 4340 w 4500"/>
              <a:gd name="T47" fmla="*/ 2100 h 2550"/>
              <a:gd name="T48" fmla="*/ 4250 w 4500"/>
              <a:gd name="T49" fmla="*/ 1930 h 2550"/>
              <a:gd name="T50" fmla="*/ 4110 w 4500"/>
              <a:gd name="T51" fmla="*/ 1740 h 2550"/>
              <a:gd name="T52" fmla="*/ 3930 w 4500"/>
              <a:gd name="T53" fmla="*/ 1510 h 2550"/>
              <a:gd name="T54" fmla="*/ 3720 w 4500"/>
              <a:gd name="T55" fmla="*/ 1320 h 2550"/>
              <a:gd name="T56" fmla="*/ 3480 w 4500"/>
              <a:gd name="T57" fmla="*/ 1120 h 2550"/>
              <a:gd name="T58" fmla="*/ 3300 w 4500"/>
              <a:gd name="T59" fmla="*/ 980 h 2550"/>
              <a:gd name="T60" fmla="*/ 3080 w 4500"/>
              <a:gd name="T61" fmla="*/ 840 h 2550"/>
              <a:gd name="T62" fmla="*/ 2800 w 4500"/>
              <a:gd name="T63" fmla="*/ 690 h 2550"/>
              <a:gd name="T64" fmla="*/ 2500 w 4500"/>
              <a:gd name="T65" fmla="*/ 560 h 2550"/>
              <a:gd name="T66" fmla="*/ 2240 w 4500"/>
              <a:gd name="T67" fmla="*/ 450 h 2550"/>
              <a:gd name="T68" fmla="*/ 1960 w 4500"/>
              <a:gd name="T69" fmla="*/ 350 h 2550"/>
              <a:gd name="T70" fmla="*/ 1720 w 4500"/>
              <a:gd name="T71" fmla="*/ 270 h 2550"/>
              <a:gd name="T72" fmla="*/ 1410 w 4500"/>
              <a:gd name="T73" fmla="*/ 200 h 2550"/>
              <a:gd name="T74" fmla="*/ 1090 w 4500"/>
              <a:gd name="T75" fmla="*/ 130 h 2550"/>
              <a:gd name="T76" fmla="*/ 740 w 4500"/>
              <a:gd name="T77" fmla="*/ 70 h 2550"/>
              <a:gd name="T78" fmla="*/ 340 w 4500"/>
              <a:gd name="T79" fmla="*/ 20 h 2550"/>
              <a:gd name="T80" fmla="*/ 0 w 4500"/>
              <a:gd name="T81" fmla="*/ 0 h 2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500" h="2550">
                <a:moveTo>
                  <a:pt x="0" y="0"/>
                </a:moveTo>
                <a:lnTo>
                  <a:pt x="60" y="220"/>
                </a:lnTo>
                <a:lnTo>
                  <a:pt x="120" y="370"/>
                </a:lnTo>
                <a:lnTo>
                  <a:pt x="240" y="600"/>
                </a:lnTo>
                <a:lnTo>
                  <a:pt x="350" y="770"/>
                </a:lnTo>
                <a:lnTo>
                  <a:pt x="500" y="960"/>
                </a:lnTo>
                <a:lnTo>
                  <a:pt x="690" y="1150"/>
                </a:lnTo>
                <a:lnTo>
                  <a:pt x="870" y="1320"/>
                </a:lnTo>
                <a:lnTo>
                  <a:pt x="1080" y="1480"/>
                </a:lnTo>
                <a:lnTo>
                  <a:pt x="1290" y="1620"/>
                </a:lnTo>
                <a:lnTo>
                  <a:pt x="1540" y="1770"/>
                </a:lnTo>
                <a:lnTo>
                  <a:pt x="1770" y="1900"/>
                </a:lnTo>
                <a:lnTo>
                  <a:pt x="1980" y="1990"/>
                </a:lnTo>
                <a:lnTo>
                  <a:pt x="2200" y="2090"/>
                </a:lnTo>
                <a:lnTo>
                  <a:pt x="2480" y="2190"/>
                </a:lnTo>
                <a:lnTo>
                  <a:pt x="2720" y="2260"/>
                </a:lnTo>
                <a:lnTo>
                  <a:pt x="3020" y="2340"/>
                </a:lnTo>
                <a:lnTo>
                  <a:pt x="3320" y="2400"/>
                </a:lnTo>
                <a:lnTo>
                  <a:pt x="3630" y="2460"/>
                </a:lnTo>
                <a:lnTo>
                  <a:pt x="3920" y="2510"/>
                </a:lnTo>
                <a:lnTo>
                  <a:pt x="4240" y="2540"/>
                </a:lnTo>
                <a:lnTo>
                  <a:pt x="4500" y="2550"/>
                </a:lnTo>
                <a:lnTo>
                  <a:pt x="4430" y="2310"/>
                </a:lnTo>
                <a:lnTo>
                  <a:pt x="4340" y="2100"/>
                </a:lnTo>
                <a:lnTo>
                  <a:pt x="4250" y="1930"/>
                </a:lnTo>
                <a:lnTo>
                  <a:pt x="4110" y="1740"/>
                </a:lnTo>
                <a:lnTo>
                  <a:pt x="3930" y="1510"/>
                </a:lnTo>
                <a:lnTo>
                  <a:pt x="3720" y="1320"/>
                </a:lnTo>
                <a:lnTo>
                  <a:pt x="3480" y="1120"/>
                </a:lnTo>
                <a:lnTo>
                  <a:pt x="3300" y="980"/>
                </a:lnTo>
                <a:lnTo>
                  <a:pt x="3080" y="840"/>
                </a:lnTo>
                <a:lnTo>
                  <a:pt x="2800" y="690"/>
                </a:lnTo>
                <a:lnTo>
                  <a:pt x="2500" y="560"/>
                </a:lnTo>
                <a:lnTo>
                  <a:pt x="2240" y="450"/>
                </a:lnTo>
                <a:lnTo>
                  <a:pt x="1960" y="350"/>
                </a:lnTo>
                <a:lnTo>
                  <a:pt x="1720" y="270"/>
                </a:lnTo>
                <a:lnTo>
                  <a:pt x="1410" y="200"/>
                </a:lnTo>
                <a:lnTo>
                  <a:pt x="1090" y="130"/>
                </a:lnTo>
                <a:lnTo>
                  <a:pt x="740" y="70"/>
                </a:lnTo>
                <a:lnTo>
                  <a:pt x="340" y="2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Pareto-Improvements</a:t>
            </a:r>
          </a:p>
        </p:txBody>
      </p:sp>
      <p:sp>
        <p:nvSpPr>
          <p:cNvPr id="40964" name="Arc 4"/>
          <p:cNvSpPr>
            <a:spLocks/>
          </p:cNvSpPr>
          <p:nvPr/>
        </p:nvSpPr>
        <p:spPr bwMode="auto">
          <a:xfrm rot="10800000">
            <a:off x="1265238" y="908050"/>
            <a:ext cx="7854950" cy="4691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600"/>
              <a:gd name="T1" fmla="*/ 0 h 21599"/>
              <a:gd name="T2" fmla="*/ 21600 w 21600"/>
              <a:gd name="T3" fmla="*/ 21599 h 21599"/>
              <a:gd name="T4" fmla="*/ 0 w 21600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99" fill="none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</a:path>
              <a:path w="21600" h="21599" stroke="0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  <a:lnTo>
                  <a:pt x="0" y="21599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5" name="Arc 5"/>
          <p:cNvSpPr>
            <a:spLocks/>
          </p:cNvSpPr>
          <p:nvPr/>
        </p:nvSpPr>
        <p:spPr bwMode="auto">
          <a:xfrm>
            <a:off x="738188" y="1501775"/>
            <a:ext cx="7812087" cy="4691063"/>
          </a:xfrm>
          <a:custGeom>
            <a:avLst/>
            <a:gdLst>
              <a:gd name="G0" fmla="+- 4 0 0"/>
              <a:gd name="G1" fmla="+- 21600 0 0"/>
              <a:gd name="G2" fmla="+- 21600 0 0"/>
              <a:gd name="T0" fmla="*/ 0 w 21604"/>
              <a:gd name="T1" fmla="*/ 0 h 21600"/>
              <a:gd name="T2" fmla="*/ 21604 w 21604"/>
              <a:gd name="T3" fmla="*/ 21600 h 21600"/>
              <a:gd name="T4" fmla="*/ 4 w 2160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4" h="21600" fill="none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</a:path>
              <a:path w="21604" h="21600" stroke="0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  <a:lnTo>
                  <a:pt x="4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6" name="Oval 6"/>
          <p:cNvSpPr>
            <a:spLocks noChangeArrowheads="1"/>
          </p:cNvSpPr>
          <p:nvPr/>
        </p:nvSpPr>
        <p:spPr bwMode="auto">
          <a:xfrm>
            <a:off x="8126413" y="5222875"/>
            <a:ext cx="539750" cy="539750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7" name="Oval 7"/>
          <p:cNvSpPr>
            <a:spLocks noChangeArrowheads="1"/>
          </p:cNvSpPr>
          <p:nvPr/>
        </p:nvSpPr>
        <p:spPr bwMode="auto">
          <a:xfrm>
            <a:off x="6935788" y="4508500"/>
            <a:ext cx="539750" cy="539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70" name="Line 10"/>
          <p:cNvSpPr>
            <a:spLocks noChangeShapeType="1"/>
          </p:cNvSpPr>
          <p:nvPr/>
        </p:nvSpPr>
        <p:spPr bwMode="auto">
          <a:xfrm flipH="1" flipV="1">
            <a:off x="7453313" y="4938713"/>
            <a:ext cx="690562" cy="3714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6" name="Freeform 12"/>
          <p:cNvSpPr>
            <a:spLocks/>
          </p:cNvSpPr>
          <p:nvPr/>
        </p:nvSpPr>
        <p:spPr bwMode="auto">
          <a:xfrm>
            <a:off x="1333500" y="1524000"/>
            <a:ext cx="7143750" cy="4048125"/>
          </a:xfrm>
          <a:custGeom>
            <a:avLst/>
            <a:gdLst>
              <a:gd name="T0" fmla="*/ 0 w 4500"/>
              <a:gd name="T1" fmla="*/ 0 h 2550"/>
              <a:gd name="T2" fmla="*/ 60 w 4500"/>
              <a:gd name="T3" fmla="*/ 220 h 2550"/>
              <a:gd name="T4" fmla="*/ 120 w 4500"/>
              <a:gd name="T5" fmla="*/ 370 h 2550"/>
              <a:gd name="T6" fmla="*/ 240 w 4500"/>
              <a:gd name="T7" fmla="*/ 600 h 2550"/>
              <a:gd name="T8" fmla="*/ 350 w 4500"/>
              <a:gd name="T9" fmla="*/ 770 h 2550"/>
              <a:gd name="T10" fmla="*/ 500 w 4500"/>
              <a:gd name="T11" fmla="*/ 960 h 2550"/>
              <a:gd name="T12" fmla="*/ 690 w 4500"/>
              <a:gd name="T13" fmla="*/ 1150 h 2550"/>
              <a:gd name="T14" fmla="*/ 870 w 4500"/>
              <a:gd name="T15" fmla="*/ 1320 h 2550"/>
              <a:gd name="T16" fmla="*/ 1080 w 4500"/>
              <a:gd name="T17" fmla="*/ 1480 h 2550"/>
              <a:gd name="T18" fmla="*/ 1290 w 4500"/>
              <a:gd name="T19" fmla="*/ 1620 h 2550"/>
              <a:gd name="T20" fmla="*/ 1540 w 4500"/>
              <a:gd name="T21" fmla="*/ 1770 h 2550"/>
              <a:gd name="T22" fmla="*/ 1770 w 4500"/>
              <a:gd name="T23" fmla="*/ 1900 h 2550"/>
              <a:gd name="T24" fmla="*/ 1980 w 4500"/>
              <a:gd name="T25" fmla="*/ 1990 h 2550"/>
              <a:gd name="T26" fmla="*/ 2200 w 4500"/>
              <a:gd name="T27" fmla="*/ 2090 h 2550"/>
              <a:gd name="T28" fmla="*/ 2480 w 4500"/>
              <a:gd name="T29" fmla="*/ 2190 h 2550"/>
              <a:gd name="T30" fmla="*/ 2720 w 4500"/>
              <a:gd name="T31" fmla="*/ 2260 h 2550"/>
              <a:gd name="T32" fmla="*/ 3020 w 4500"/>
              <a:gd name="T33" fmla="*/ 2340 h 2550"/>
              <a:gd name="T34" fmla="*/ 3320 w 4500"/>
              <a:gd name="T35" fmla="*/ 2400 h 2550"/>
              <a:gd name="T36" fmla="*/ 3630 w 4500"/>
              <a:gd name="T37" fmla="*/ 2460 h 2550"/>
              <a:gd name="T38" fmla="*/ 3920 w 4500"/>
              <a:gd name="T39" fmla="*/ 2510 h 2550"/>
              <a:gd name="T40" fmla="*/ 4240 w 4500"/>
              <a:gd name="T41" fmla="*/ 2540 h 2550"/>
              <a:gd name="T42" fmla="*/ 4500 w 4500"/>
              <a:gd name="T43" fmla="*/ 2550 h 2550"/>
              <a:gd name="T44" fmla="*/ 4430 w 4500"/>
              <a:gd name="T45" fmla="*/ 2310 h 2550"/>
              <a:gd name="T46" fmla="*/ 4340 w 4500"/>
              <a:gd name="T47" fmla="*/ 2100 h 2550"/>
              <a:gd name="T48" fmla="*/ 4250 w 4500"/>
              <a:gd name="T49" fmla="*/ 1930 h 2550"/>
              <a:gd name="T50" fmla="*/ 4110 w 4500"/>
              <a:gd name="T51" fmla="*/ 1740 h 2550"/>
              <a:gd name="T52" fmla="*/ 3930 w 4500"/>
              <a:gd name="T53" fmla="*/ 1510 h 2550"/>
              <a:gd name="T54" fmla="*/ 3720 w 4500"/>
              <a:gd name="T55" fmla="*/ 1320 h 2550"/>
              <a:gd name="T56" fmla="*/ 3480 w 4500"/>
              <a:gd name="T57" fmla="*/ 1120 h 2550"/>
              <a:gd name="T58" fmla="*/ 3300 w 4500"/>
              <a:gd name="T59" fmla="*/ 980 h 2550"/>
              <a:gd name="T60" fmla="*/ 3080 w 4500"/>
              <a:gd name="T61" fmla="*/ 840 h 2550"/>
              <a:gd name="T62" fmla="*/ 2800 w 4500"/>
              <a:gd name="T63" fmla="*/ 690 h 2550"/>
              <a:gd name="T64" fmla="*/ 2500 w 4500"/>
              <a:gd name="T65" fmla="*/ 560 h 2550"/>
              <a:gd name="T66" fmla="*/ 2240 w 4500"/>
              <a:gd name="T67" fmla="*/ 450 h 2550"/>
              <a:gd name="T68" fmla="*/ 1960 w 4500"/>
              <a:gd name="T69" fmla="*/ 350 h 2550"/>
              <a:gd name="T70" fmla="*/ 1720 w 4500"/>
              <a:gd name="T71" fmla="*/ 270 h 2550"/>
              <a:gd name="T72" fmla="*/ 1410 w 4500"/>
              <a:gd name="T73" fmla="*/ 200 h 2550"/>
              <a:gd name="T74" fmla="*/ 1090 w 4500"/>
              <a:gd name="T75" fmla="*/ 130 h 2550"/>
              <a:gd name="T76" fmla="*/ 740 w 4500"/>
              <a:gd name="T77" fmla="*/ 70 h 2550"/>
              <a:gd name="T78" fmla="*/ 340 w 4500"/>
              <a:gd name="T79" fmla="*/ 20 h 2550"/>
              <a:gd name="T80" fmla="*/ 0 w 4500"/>
              <a:gd name="T81" fmla="*/ 0 h 2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500" h="2550">
                <a:moveTo>
                  <a:pt x="0" y="0"/>
                </a:moveTo>
                <a:lnTo>
                  <a:pt x="60" y="220"/>
                </a:lnTo>
                <a:lnTo>
                  <a:pt x="120" y="370"/>
                </a:lnTo>
                <a:lnTo>
                  <a:pt x="240" y="600"/>
                </a:lnTo>
                <a:lnTo>
                  <a:pt x="350" y="770"/>
                </a:lnTo>
                <a:lnTo>
                  <a:pt x="500" y="960"/>
                </a:lnTo>
                <a:lnTo>
                  <a:pt x="690" y="1150"/>
                </a:lnTo>
                <a:lnTo>
                  <a:pt x="870" y="1320"/>
                </a:lnTo>
                <a:lnTo>
                  <a:pt x="1080" y="1480"/>
                </a:lnTo>
                <a:lnTo>
                  <a:pt x="1290" y="1620"/>
                </a:lnTo>
                <a:lnTo>
                  <a:pt x="1540" y="1770"/>
                </a:lnTo>
                <a:lnTo>
                  <a:pt x="1770" y="1900"/>
                </a:lnTo>
                <a:lnTo>
                  <a:pt x="1980" y="1990"/>
                </a:lnTo>
                <a:lnTo>
                  <a:pt x="2200" y="2090"/>
                </a:lnTo>
                <a:lnTo>
                  <a:pt x="2480" y="2190"/>
                </a:lnTo>
                <a:lnTo>
                  <a:pt x="2720" y="2260"/>
                </a:lnTo>
                <a:lnTo>
                  <a:pt x="3020" y="2340"/>
                </a:lnTo>
                <a:lnTo>
                  <a:pt x="3320" y="2400"/>
                </a:lnTo>
                <a:lnTo>
                  <a:pt x="3630" y="2460"/>
                </a:lnTo>
                <a:lnTo>
                  <a:pt x="3920" y="2510"/>
                </a:lnTo>
                <a:lnTo>
                  <a:pt x="4240" y="2540"/>
                </a:lnTo>
                <a:lnTo>
                  <a:pt x="4500" y="2550"/>
                </a:lnTo>
                <a:lnTo>
                  <a:pt x="4430" y="2310"/>
                </a:lnTo>
                <a:lnTo>
                  <a:pt x="4340" y="2100"/>
                </a:lnTo>
                <a:lnTo>
                  <a:pt x="4250" y="1930"/>
                </a:lnTo>
                <a:lnTo>
                  <a:pt x="4110" y="1740"/>
                </a:lnTo>
                <a:lnTo>
                  <a:pt x="3930" y="1510"/>
                </a:lnTo>
                <a:lnTo>
                  <a:pt x="3720" y="1320"/>
                </a:lnTo>
                <a:lnTo>
                  <a:pt x="3480" y="1120"/>
                </a:lnTo>
                <a:lnTo>
                  <a:pt x="3300" y="980"/>
                </a:lnTo>
                <a:lnTo>
                  <a:pt x="3080" y="840"/>
                </a:lnTo>
                <a:lnTo>
                  <a:pt x="2800" y="690"/>
                </a:lnTo>
                <a:lnTo>
                  <a:pt x="2500" y="560"/>
                </a:lnTo>
                <a:lnTo>
                  <a:pt x="2240" y="450"/>
                </a:lnTo>
                <a:lnTo>
                  <a:pt x="1960" y="350"/>
                </a:lnTo>
                <a:lnTo>
                  <a:pt x="1720" y="270"/>
                </a:lnTo>
                <a:lnTo>
                  <a:pt x="1410" y="200"/>
                </a:lnTo>
                <a:lnTo>
                  <a:pt x="1090" y="130"/>
                </a:lnTo>
                <a:lnTo>
                  <a:pt x="740" y="70"/>
                </a:lnTo>
                <a:lnTo>
                  <a:pt x="340" y="2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Pareto-Improvements</a:t>
            </a:r>
          </a:p>
        </p:txBody>
      </p:sp>
      <p:sp>
        <p:nvSpPr>
          <p:cNvPr id="41988" name="Arc 4"/>
          <p:cNvSpPr>
            <a:spLocks/>
          </p:cNvSpPr>
          <p:nvPr/>
        </p:nvSpPr>
        <p:spPr bwMode="auto">
          <a:xfrm rot="10800000">
            <a:off x="1265238" y="908050"/>
            <a:ext cx="7854950" cy="4691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600"/>
              <a:gd name="T1" fmla="*/ 0 h 21599"/>
              <a:gd name="T2" fmla="*/ 21600 w 21600"/>
              <a:gd name="T3" fmla="*/ 21599 h 21599"/>
              <a:gd name="T4" fmla="*/ 0 w 21600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99" fill="none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</a:path>
              <a:path w="21600" h="21599" stroke="0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  <a:lnTo>
                  <a:pt x="0" y="21599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89" name="Arc 5"/>
          <p:cNvSpPr>
            <a:spLocks/>
          </p:cNvSpPr>
          <p:nvPr/>
        </p:nvSpPr>
        <p:spPr bwMode="auto">
          <a:xfrm>
            <a:off x="738188" y="1501775"/>
            <a:ext cx="7812087" cy="4691063"/>
          </a:xfrm>
          <a:custGeom>
            <a:avLst/>
            <a:gdLst>
              <a:gd name="G0" fmla="+- 4 0 0"/>
              <a:gd name="G1" fmla="+- 21600 0 0"/>
              <a:gd name="G2" fmla="+- 21600 0 0"/>
              <a:gd name="T0" fmla="*/ 0 w 21604"/>
              <a:gd name="T1" fmla="*/ 0 h 21600"/>
              <a:gd name="T2" fmla="*/ 21604 w 21604"/>
              <a:gd name="T3" fmla="*/ 21600 h 21600"/>
              <a:gd name="T4" fmla="*/ 4 w 2160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4" h="21600" fill="none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</a:path>
              <a:path w="21604" h="21600" stroke="0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  <a:lnTo>
                  <a:pt x="4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0" name="Oval 6"/>
          <p:cNvSpPr>
            <a:spLocks noChangeArrowheads="1"/>
          </p:cNvSpPr>
          <p:nvPr/>
        </p:nvSpPr>
        <p:spPr bwMode="auto">
          <a:xfrm>
            <a:off x="8126413" y="5222875"/>
            <a:ext cx="539750" cy="539750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2" name="Arc 8"/>
          <p:cNvSpPr>
            <a:spLocks/>
          </p:cNvSpPr>
          <p:nvPr/>
        </p:nvSpPr>
        <p:spPr bwMode="auto">
          <a:xfrm rot="10800000">
            <a:off x="1738313" y="290513"/>
            <a:ext cx="7404100" cy="4711700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5 w 21599"/>
              <a:gd name="T1" fmla="*/ 0 h 21599"/>
              <a:gd name="T2" fmla="*/ 21599 w 21599"/>
              <a:gd name="T3" fmla="*/ 21359 h 21599"/>
              <a:gd name="T4" fmla="*/ 0 w 21599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99" h="21599" fill="none" extrusionOk="0">
                <a:moveTo>
                  <a:pt x="185" y="-1"/>
                </a:moveTo>
                <a:cubicBezTo>
                  <a:pt x="11948" y="100"/>
                  <a:pt x="21467" y="9596"/>
                  <a:pt x="21598" y="21359"/>
                </a:cubicBezTo>
              </a:path>
              <a:path w="21599" h="21599" stroke="0" extrusionOk="0">
                <a:moveTo>
                  <a:pt x="185" y="-1"/>
                </a:moveTo>
                <a:cubicBezTo>
                  <a:pt x="11948" y="100"/>
                  <a:pt x="21467" y="9596"/>
                  <a:pt x="21598" y="21359"/>
                </a:cubicBezTo>
                <a:lnTo>
                  <a:pt x="0" y="21599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3" name="Arc 9"/>
          <p:cNvSpPr>
            <a:spLocks/>
          </p:cNvSpPr>
          <p:nvPr/>
        </p:nvSpPr>
        <p:spPr bwMode="auto">
          <a:xfrm>
            <a:off x="546100" y="2097088"/>
            <a:ext cx="7359650" cy="4476750"/>
          </a:xfrm>
          <a:custGeom>
            <a:avLst/>
            <a:gdLst>
              <a:gd name="G0" fmla="+- 5 0 0"/>
              <a:gd name="G1" fmla="+- 21600 0 0"/>
              <a:gd name="G2" fmla="+- 21600 0 0"/>
              <a:gd name="T0" fmla="*/ 0 w 21605"/>
              <a:gd name="T1" fmla="*/ 0 h 21600"/>
              <a:gd name="T2" fmla="*/ 21605 w 21605"/>
              <a:gd name="T3" fmla="*/ 21600 h 21600"/>
              <a:gd name="T4" fmla="*/ 5 w 2160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5" h="21600" fill="none" extrusionOk="0">
                <a:moveTo>
                  <a:pt x="0" y="0"/>
                </a:moveTo>
                <a:cubicBezTo>
                  <a:pt x="1" y="0"/>
                  <a:pt x="3" y="0"/>
                  <a:pt x="5" y="0"/>
                </a:cubicBezTo>
                <a:cubicBezTo>
                  <a:pt x="11934" y="0"/>
                  <a:pt x="21605" y="9670"/>
                  <a:pt x="21605" y="21600"/>
                </a:cubicBezTo>
              </a:path>
              <a:path w="21605" h="21600" stroke="0" extrusionOk="0">
                <a:moveTo>
                  <a:pt x="0" y="0"/>
                </a:moveTo>
                <a:cubicBezTo>
                  <a:pt x="1" y="0"/>
                  <a:pt x="3" y="0"/>
                  <a:pt x="5" y="0"/>
                </a:cubicBezTo>
                <a:cubicBezTo>
                  <a:pt x="11934" y="0"/>
                  <a:pt x="21605" y="9670"/>
                  <a:pt x="21605" y="21600"/>
                </a:cubicBezTo>
                <a:lnTo>
                  <a:pt x="5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4" name="Oval 10"/>
          <p:cNvSpPr>
            <a:spLocks noChangeArrowheads="1"/>
          </p:cNvSpPr>
          <p:nvPr/>
        </p:nvSpPr>
        <p:spPr bwMode="auto">
          <a:xfrm>
            <a:off x="6935788" y="4508500"/>
            <a:ext cx="539750" cy="539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336550" y="3827463"/>
            <a:ext cx="6246813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Trade</a:t>
            </a:r>
            <a:br>
              <a:rPr lang="en-US" altLang="en-US"/>
            </a:br>
            <a:r>
              <a:rPr lang="en-US" altLang="en-US"/>
              <a:t>improves both</a:t>
            </a:r>
            <a:br>
              <a:rPr lang="en-US" altLang="en-US"/>
            </a:br>
            <a:r>
              <a:rPr lang="en-US" altLang="en-US"/>
              <a:t>A’s and B’s welfares.</a:t>
            </a:r>
            <a:br>
              <a:rPr lang="en-US" altLang="en-US"/>
            </a:br>
            <a:r>
              <a:rPr lang="en-US" altLang="en-US"/>
              <a:t>This is a </a:t>
            </a:r>
            <a:r>
              <a:rPr lang="en-US" altLang="en-US">
                <a:solidFill>
                  <a:schemeClr val="tx2"/>
                </a:solidFill>
              </a:rPr>
              <a:t>Pareto-improvement</a:t>
            </a:r>
            <a:r>
              <a:rPr lang="en-US" altLang="en-US"/>
              <a:t/>
            </a:r>
            <a:br>
              <a:rPr lang="en-US" altLang="en-US"/>
            </a:br>
            <a:r>
              <a:rPr lang="en-US" altLang="en-US"/>
              <a:t>over the endowment allocation.</a:t>
            </a:r>
          </a:p>
        </p:txBody>
      </p:sp>
      <p:sp>
        <p:nvSpPr>
          <p:cNvPr id="41997" name="Line 13"/>
          <p:cNvSpPr>
            <a:spLocks noChangeShapeType="1"/>
          </p:cNvSpPr>
          <p:nvPr/>
        </p:nvSpPr>
        <p:spPr bwMode="auto">
          <a:xfrm flipH="1" flipV="1">
            <a:off x="7453313" y="4938713"/>
            <a:ext cx="690562" cy="3714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4" name="Freeform 16"/>
          <p:cNvSpPr>
            <a:spLocks/>
          </p:cNvSpPr>
          <p:nvPr/>
        </p:nvSpPr>
        <p:spPr bwMode="auto">
          <a:xfrm>
            <a:off x="1333500" y="1524000"/>
            <a:ext cx="7143750" cy="4048125"/>
          </a:xfrm>
          <a:custGeom>
            <a:avLst/>
            <a:gdLst>
              <a:gd name="T0" fmla="*/ 0 w 4500"/>
              <a:gd name="T1" fmla="*/ 0 h 2550"/>
              <a:gd name="T2" fmla="*/ 60 w 4500"/>
              <a:gd name="T3" fmla="*/ 220 h 2550"/>
              <a:gd name="T4" fmla="*/ 120 w 4500"/>
              <a:gd name="T5" fmla="*/ 370 h 2550"/>
              <a:gd name="T6" fmla="*/ 240 w 4500"/>
              <a:gd name="T7" fmla="*/ 600 h 2550"/>
              <a:gd name="T8" fmla="*/ 350 w 4500"/>
              <a:gd name="T9" fmla="*/ 770 h 2550"/>
              <a:gd name="T10" fmla="*/ 500 w 4500"/>
              <a:gd name="T11" fmla="*/ 960 h 2550"/>
              <a:gd name="T12" fmla="*/ 690 w 4500"/>
              <a:gd name="T13" fmla="*/ 1150 h 2550"/>
              <a:gd name="T14" fmla="*/ 870 w 4500"/>
              <a:gd name="T15" fmla="*/ 1320 h 2550"/>
              <a:gd name="T16" fmla="*/ 1080 w 4500"/>
              <a:gd name="T17" fmla="*/ 1480 h 2550"/>
              <a:gd name="T18" fmla="*/ 1290 w 4500"/>
              <a:gd name="T19" fmla="*/ 1620 h 2550"/>
              <a:gd name="T20" fmla="*/ 1540 w 4500"/>
              <a:gd name="T21" fmla="*/ 1770 h 2550"/>
              <a:gd name="T22" fmla="*/ 1770 w 4500"/>
              <a:gd name="T23" fmla="*/ 1900 h 2550"/>
              <a:gd name="T24" fmla="*/ 1980 w 4500"/>
              <a:gd name="T25" fmla="*/ 1990 h 2550"/>
              <a:gd name="T26" fmla="*/ 2200 w 4500"/>
              <a:gd name="T27" fmla="*/ 2090 h 2550"/>
              <a:gd name="T28" fmla="*/ 2480 w 4500"/>
              <a:gd name="T29" fmla="*/ 2190 h 2550"/>
              <a:gd name="T30" fmla="*/ 2720 w 4500"/>
              <a:gd name="T31" fmla="*/ 2260 h 2550"/>
              <a:gd name="T32" fmla="*/ 3020 w 4500"/>
              <a:gd name="T33" fmla="*/ 2340 h 2550"/>
              <a:gd name="T34" fmla="*/ 3320 w 4500"/>
              <a:gd name="T35" fmla="*/ 2400 h 2550"/>
              <a:gd name="T36" fmla="*/ 3630 w 4500"/>
              <a:gd name="T37" fmla="*/ 2460 h 2550"/>
              <a:gd name="T38" fmla="*/ 3920 w 4500"/>
              <a:gd name="T39" fmla="*/ 2510 h 2550"/>
              <a:gd name="T40" fmla="*/ 4240 w 4500"/>
              <a:gd name="T41" fmla="*/ 2540 h 2550"/>
              <a:gd name="T42" fmla="*/ 4500 w 4500"/>
              <a:gd name="T43" fmla="*/ 2550 h 2550"/>
              <a:gd name="T44" fmla="*/ 4430 w 4500"/>
              <a:gd name="T45" fmla="*/ 2310 h 2550"/>
              <a:gd name="T46" fmla="*/ 4340 w 4500"/>
              <a:gd name="T47" fmla="*/ 2100 h 2550"/>
              <a:gd name="T48" fmla="*/ 4250 w 4500"/>
              <a:gd name="T49" fmla="*/ 1930 h 2550"/>
              <a:gd name="T50" fmla="*/ 4110 w 4500"/>
              <a:gd name="T51" fmla="*/ 1740 h 2550"/>
              <a:gd name="T52" fmla="*/ 3930 w 4500"/>
              <a:gd name="T53" fmla="*/ 1510 h 2550"/>
              <a:gd name="T54" fmla="*/ 3720 w 4500"/>
              <a:gd name="T55" fmla="*/ 1320 h 2550"/>
              <a:gd name="T56" fmla="*/ 3480 w 4500"/>
              <a:gd name="T57" fmla="*/ 1120 h 2550"/>
              <a:gd name="T58" fmla="*/ 3300 w 4500"/>
              <a:gd name="T59" fmla="*/ 980 h 2550"/>
              <a:gd name="T60" fmla="*/ 3080 w 4500"/>
              <a:gd name="T61" fmla="*/ 840 h 2550"/>
              <a:gd name="T62" fmla="*/ 2800 w 4500"/>
              <a:gd name="T63" fmla="*/ 690 h 2550"/>
              <a:gd name="T64" fmla="*/ 2500 w 4500"/>
              <a:gd name="T65" fmla="*/ 560 h 2550"/>
              <a:gd name="T66" fmla="*/ 2240 w 4500"/>
              <a:gd name="T67" fmla="*/ 450 h 2550"/>
              <a:gd name="T68" fmla="*/ 1960 w 4500"/>
              <a:gd name="T69" fmla="*/ 350 h 2550"/>
              <a:gd name="T70" fmla="*/ 1720 w 4500"/>
              <a:gd name="T71" fmla="*/ 270 h 2550"/>
              <a:gd name="T72" fmla="*/ 1410 w 4500"/>
              <a:gd name="T73" fmla="*/ 200 h 2550"/>
              <a:gd name="T74" fmla="*/ 1090 w 4500"/>
              <a:gd name="T75" fmla="*/ 130 h 2550"/>
              <a:gd name="T76" fmla="*/ 740 w 4500"/>
              <a:gd name="T77" fmla="*/ 70 h 2550"/>
              <a:gd name="T78" fmla="*/ 340 w 4500"/>
              <a:gd name="T79" fmla="*/ 20 h 2550"/>
              <a:gd name="T80" fmla="*/ 0 w 4500"/>
              <a:gd name="T81" fmla="*/ 0 h 2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500" h="2550">
                <a:moveTo>
                  <a:pt x="0" y="0"/>
                </a:moveTo>
                <a:lnTo>
                  <a:pt x="60" y="220"/>
                </a:lnTo>
                <a:lnTo>
                  <a:pt x="120" y="370"/>
                </a:lnTo>
                <a:lnTo>
                  <a:pt x="240" y="600"/>
                </a:lnTo>
                <a:lnTo>
                  <a:pt x="350" y="770"/>
                </a:lnTo>
                <a:lnTo>
                  <a:pt x="500" y="960"/>
                </a:lnTo>
                <a:lnTo>
                  <a:pt x="690" y="1150"/>
                </a:lnTo>
                <a:lnTo>
                  <a:pt x="870" y="1320"/>
                </a:lnTo>
                <a:lnTo>
                  <a:pt x="1080" y="1480"/>
                </a:lnTo>
                <a:lnTo>
                  <a:pt x="1290" y="1620"/>
                </a:lnTo>
                <a:lnTo>
                  <a:pt x="1540" y="1770"/>
                </a:lnTo>
                <a:lnTo>
                  <a:pt x="1770" y="1900"/>
                </a:lnTo>
                <a:lnTo>
                  <a:pt x="1980" y="1990"/>
                </a:lnTo>
                <a:lnTo>
                  <a:pt x="2200" y="2090"/>
                </a:lnTo>
                <a:lnTo>
                  <a:pt x="2480" y="2190"/>
                </a:lnTo>
                <a:lnTo>
                  <a:pt x="2720" y="2260"/>
                </a:lnTo>
                <a:lnTo>
                  <a:pt x="3020" y="2340"/>
                </a:lnTo>
                <a:lnTo>
                  <a:pt x="3320" y="2400"/>
                </a:lnTo>
                <a:lnTo>
                  <a:pt x="3630" y="2460"/>
                </a:lnTo>
                <a:lnTo>
                  <a:pt x="3920" y="2510"/>
                </a:lnTo>
                <a:lnTo>
                  <a:pt x="4240" y="2540"/>
                </a:lnTo>
                <a:lnTo>
                  <a:pt x="4500" y="2550"/>
                </a:lnTo>
                <a:lnTo>
                  <a:pt x="4430" y="2310"/>
                </a:lnTo>
                <a:lnTo>
                  <a:pt x="4340" y="2100"/>
                </a:lnTo>
                <a:lnTo>
                  <a:pt x="4250" y="1930"/>
                </a:lnTo>
                <a:lnTo>
                  <a:pt x="4110" y="1740"/>
                </a:lnTo>
                <a:lnTo>
                  <a:pt x="3930" y="1510"/>
                </a:lnTo>
                <a:lnTo>
                  <a:pt x="3720" y="1320"/>
                </a:lnTo>
                <a:lnTo>
                  <a:pt x="3480" y="1120"/>
                </a:lnTo>
                <a:lnTo>
                  <a:pt x="3300" y="980"/>
                </a:lnTo>
                <a:lnTo>
                  <a:pt x="3080" y="840"/>
                </a:lnTo>
                <a:lnTo>
                  <a:pt x="2800" y="690"/>
                </a:lnTo>
                <a:lnTo>
                  <a:pt x="2500" y="560"/>
                </a:lnTo>
                <a:lnTo>
                  <a:pt x="2240" y="450"/>
                </a:lnTo>
                <a:lnTo>
                  <a:pt x="1960" y="350"/>
                </a:lnTo>
                <a:lnTo>
                  <a:pt x="1720" y="270"/>
                </a:lnTo>
                <a:lnTo>
                  <a:pt x="1410" y="200"/>
                </a:lnTo>
                <a:lnTo>
                  <a:pt x="1090" y="130"/>
                </a:lnTo>
                <a:lnTo>
                  <a:pt x="740" y="70"/>
                </a:lnTo>
                <a:lnTo>
                  <a:pt x="340" y="2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5" name="Freeform 17"/>
          <p:cNvSpPr>
            <a:spLocks/>
          </p:cNvSpPr>
          <p:nvPr/>
        </p:nvSpPr>
        <p:spPr bwMode="auto">
          <a:xfrm>
            <a:off x="2413000" y="2235200"/>
            <a:ext cx="4940300" cy="2628900"/>
          </a:xfrm>
          <a:custGeom>
            <a:avLst/>
            <a:gdLst>
              <a:gd name="T0" fmla="*/ 0 w 3112"/>
              <a:gd name="T1" fmla="*/ 0 h 1656"/>
              <a:gd name="T2" fmla="*/ 152 w 3112"/>
              <a:gd name="T3" fmla="*/ 200 h 1656"/>
              <a:gd name="T4" fmla="*/ 368 w 3112"/>
              <a:gd name="T5" fmla="*/ 432 h 1656"/>
              <a:gd name="T6" fmla="*/ 568 w 3112"/>
              <a:gd name="T7" fmla="*/ 600 h 1656"/>
              <a:gd name="T8" fmla="*/ 800 w 3112"/>
              <a:gd name="T9" fmla="*/ 768 h 1656"/>
              <a:gd name="T10" fmla="*/ 1080 w 3112"/>
              <a:gd name="T11" fmla="*/ 952 h 1656"/>
              <a:gd name="T12" fmla="*/ 1384 w 3112"/>
              <a:gd name="T13" fmla="*/ 1112 h 1656"/>
              <a:gd name="T14" fmla="*/ 1736 w 3112"/>
              <a:gd name="T15" fmla="*/ 1264 h 1656"/>
              <a:gd name="T16" fmla="*/ 2080 w 3112"/>
              <a:gd name="T17" fmla="*/ 1400 h 1656"/>
              <a:gd name="T18" fmla="*/ 2512 w 3112"/>
              <a:gd name="T19" fmla="*/ 1528 h 1656"/>
              <a:gd name="T20" fmla="*/ 2800 w 3112"/>
              <a:gd name="T21" fmla="*/ 1592 h 1656"/>
              <a:gd name="T22" fmla="*/ 3112 w 3112"/>
              <a:gd name="T23" fmla="*/ 1656 h 1656"/>
              <a:gd name="T24" fmla="*/ 2848 w 3112"/>
              <a:gd name="T25" fmla="*/ 1320 h 1656"/>
              <a:gd name="T26" fmla="*/ 2648 w 3112"/>
              <a:gd name="T27" fmla="*/ 1144 h 1656"/>
              <a:gd name="T28" fmla="*/ 2440 w 3112"/>
              <a:gd name="T29" fmla="*/ 976 h 1656"/>
              <a:gd name="T30" fmla="*/ 2248 w 3112"/>
              <a:gd name="T31" fmla="*/ 832 h 1656"/>
              <a:gd name="T32" fmla="*/ 1944 w 3112"/>
              <a:gd name="T33" fmla="*/ 640 h 1656"/>
              <a:gd name="T34" fmla="*/ 1616 w 3112"/>
              <a:gd name="T35" fmla="*/ 480 h 1656"/>
              <a:gd name="T36" fmla="*/ 1360 w 3112"/>
              <a:gd name="T37" fmla="*/ 360 h 1656"/>
              <a:gd name="T38" fmla="*/ 1056 w 3112"/>
              <a:gd name="T39" fmla="*/ 248 h 1656"/>
              <a:gd name="T40" fmla="*/ 704 w 3112"/>
              <a:gd name="T41" fmla="*/ 144 h 1656"/>
              <a:gd name="T42" fmla="*/ 432 w 3112"/>
              <a:gd name="T43" fmla="*/ 80 h 1656"/>
              <a:gd name="T44" fmla="*/ 0 w 3112"/>
              <a:gd name="T45" fmla="*/ 0 h 1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112" h="1656">
                <a:moveTo>
                  <a:pt x="0" y="0"/>
                </a:moveTo>
                <a:lnTo>
                  <a:pt x="152" y="200"/>
                </a:lnTo>
                <a:lnTo>
                  <a:pt x="368" y="432"/>
                </a:lnTo>
                <a:lnTo>
                  <a:pt x="568" y="600"/>
                </a:lnTo>
                <a:lnTo>
                  <a:pt x="800" y="768"/>
                </a:lnTo>
                <a:lnTo>
                  <a:pt x="1080" y="952"/>
                </a:lnTo>
                <a:lnTo>
                  <a:pt x="1384" y="1112"/>
                </a:lnTo>
                <a:lnTo>
                  <a:pt x="1736" y="1264"/>
                </a:lnTo>
                <a:lnTo>
                  <a:pt x="2080" y="1400"/>
                </a:lnTo>
                <a:lnTo>
                  <a:pt x="2512" y="1528"/>
                </a:lnTo>
                <a:lnTo>
                  <a:pt x="2800" y="1592"/>
                </a:lnTo>
                <a:lnTo>
                  <a:pt x="3112" y="1656"/>
                </a:lnTo>
                <a:lnTo>
                  <a:pt x="2848" y="1320"/>
                </a:lnTo>
                <a:lnTo>
                  <a:pt x="2648" y="1144"/>
                </a:lnTo>
                <a:lnTo>
                  <a:pt x="2440" y="976"/>
                </a:lnTo>
                <a:lnTo>
                  <a:pt x="2248" y="832"/>
                </a:lnTo>
                <a:lnTo>
                  <a:pt x="1944" y="640"/>
                </a:lnTo>
                <a:lnTo>
                  <a:pt x="1616" y="480"/>
                </a:lnTo>
                <a:lnTo>
                  <a:pt x="1360" y="360"/>
                </a:lnTo>
                <a:lnTo>
                  <a:pt x="1056" y="248"/>
                </a:lnTo>
                <a:lnTo>
                  <a:pt x="704" y="144"/>
                </a:lnTo>
                <a:lnTo>
                  <a:pt x="432" y="8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Pareto-Improvements</a:t>
            </a:r>
          </a:p>
        </p:txBody>
      </p:sp>
      <p:sp>
        <p:nvSpPr>
          <p:cNvPr id="43012" name="Arc 4"/>
          <p:cNvSpPr>
            <a:spLocks/>
          </p:cNvSpPr>
          <p:nvPr/>
        </p:nvSpPr>
        <p:spPr bwMode="auto">
          <a:xfrm rot="10800000">
            <a:off x="1265238" y="908050"/>
            <a:ext cx="7854950" cy="4691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600"/>
              <a:gd name="T1" fmla="*/ 0 h 21599"/>
              <a:gd name="T2" fmla="*/ 21600 w 21600"/>
              <a:gd name="T3" fmla="*/ 21599 h 21599"/>
              <a:gd name="T4" fmla="*/ 0 w 21600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99" fill="none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</a:path>
              <a:path w="21600" h="21599" stroke="0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3" name="Arc 5"/>
          <p:cNvSpPr>
            <a:spLocks/>
          </p:cNvSpPr>
          <p:nvPr/>
        </p:nvSpPr>
        <p:spPr bwMode="auto">
          <a:xfrm>
            <a:off x="738188" y="1501775"/>
            <a:ext cx="7812087" cy="4691063"/>
          </a:xfrm>
          <a:custGeom>
            <a:avLst/>
            <a:gdLst>
              <a:gd name="G0" fmla="+- 4 0 0"/>
              <a:gd name="G1" fmla="+- 21600 0 0"/>
              <a:gd name="G2" fmla="+- 21600 0 0"/>
              <a:gd name="T0" fmla="*/ 0 w 21604"/>
              <a:gd name="T1" fmla="*/ 0 h 21600"/>
              <a:gd name="T2" fmla="*/ 21604 w 21604"/>
              <a:gd name="T3" fmla="*/ 21600 h 21600"/>
              <a:gd name="T4" fmla="*/ 4 w 2160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4" h="21600" fill="none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</a:path>
              <a:path w="21604" h="21600" stroke="0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  <a:lnTo>
                  <a:pt x="4" y="21600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4" name="Oval 6"/>
          <p:cNvSpPr>
            <a:spLocks noChangeArrowheads="1"/>
          </p:cNvSpPr>
          <p:nvPr/>
        </p:nvSpPr>
        <p:spPr bwMode="auto">
          <a:xfrm>
            <a:off x="8126413" y="5222875"/>
            <a:ext cx="539750" cy="539750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8" name="Arc 10"/>
          <p:cNvSpPr>
            <a:spLocks/>
          </p:cNvSpPr>
          <p:nvPr/>
        </p:nvSpPr>
        <p:spPr bwMode="auto">
          <a:xfrm rot="10800000">
            <a:off x="1738313" y="290513"/>
            <a:ext cx="7404100" cy="4711700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5 w 21599"/>
              <a:gd name="T1" fmla="*/ 0 h 21599"/>
              <a:gd name="T2" fmla="*/ 21599 w 21599"/>
              <a:gd name="T3" fmla="*/ 21359 h 21599"/>
              <a:gd name="T4" fmla="*/ 0 w 21599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99" h="21599" fill="none" extrusionOk="0">
                <a:moveTo>
                  <a:pt x="185" y="-1"/>
                </a:moveTo>
                <a:cubicBezTo>
                  <a:pt x="11948" y="100"/>
                  <a:pt x="21467" y="9596"/>
                  <a:pt x="21598" y="21359"/>
                </a:cubicBezTo>
              </a:path>
              <a:path w="21599" h="21599" stroke="0" extrusionOk="0">
                <a:moveTo>
                  <a:pt x="185" y="-1"/>
                </a:moveTo>
                <a:cubicBezTo>
                  <a:pt x="11948" y="100"/>
                  <a:pt x="21467" y="9596"/>
                  <a:pt x="21598" y="21359"/>
                </a:cubicBezTo>
                <a:lnTo>
                  <a:pt x="0" y="21599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9" name="Arc 11"/>
          <p:cNvSpPr>
            <a:spLocks/>
          </p:cNvSpPr>
          <p:nvPr/>
        </p:nvSpPr>
        <p:spPr bwMode="auto">
          <a:xfrm>
            <a:off x="546100" y="2097088"/>
            <a:ext cx="7359650" cy="4476750"/>
          </a:xfrm>
          <a:custGeom>
            <a:avLst/>
            <a:gdLst>
              <a:gd name="G0" fmla="+- 5 0 0"/>
              <a:gd name="G1" fmla="+- 21600 0 0"/>
              <a:gd name="G2" fmla="+- 21600 0 0"/>
              <a:gd name="T0" fmla="*/ 0 w 21605"/>
              <a:gd name="T1" fmla="*/ 0 h 21600"/>
              <a:gd name="T2" fmla="*/ 21605 w 21605"/>
              <a:gd name="T3" fmla="*/ 21600 h 21600"/>
              <a:gd name="T4" fmla="*/ 5 w 2160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5" h="21600" fill="none" extrusionOk="0">
                <a:moveTo>
                  <a:pt x="0" y="0"/>
                </a:moveTo>
                <a:cubicBezTo>
                  <a:pt x="1" y="0"/>
                  <a:pt x="3" y="0"/>
                  <a:pt x="5" y="0"/>
                </a:cubicBezTo>
                <a:cubicBezTo>
                  <a:pt x="11934" y="0"/>
                  <a:pt x="21605" y="9670"/>
                  <a:pt x="21605" y="21600"/>
                </a:cubicBezTo>
              </a:path>
              <a:path w="21605" h="21600" stroke="0" extrusionOk="0">
                <a:moveTo>
                  <a:pt x="0" y="0"/>
                </a:moveTo>
                <a:cubicBezTo>
                  <a:pt x="1" y="0"/>
                  <a:pt x="3" y="0"/>
                  <a:pt x="5" y="0"/>
                </a:cubicBezTo>
                <a:cubicBezTo>
                  <a:pt x="11934" y="0"/>
                  <a:pt x="21605" y="9670"/>
                  <a:pt x="21605" y="21600"/>
                </a:cubicBezTo>
                <a:lnTo>
                  <a:pt x="5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0" name="Oval 12"/>
          <p:cNvSpPr>
            <a:spLocks noChangeArrowheads="1"/>
          </p:cNvSpPr>
          <p:nvPr/>
        </p:nvSpPr>
        <p:spPr bwMode="auto">
          <a:xfrm>
            <a:off x="6935788" y="4508500"/>
            <a:ext cx="539750" cy="539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1" name="Rectangle 13"/>
          <p:cNvSpPr>
            <a:spLocks noChangeArrowheads="1"/>
          </p:cNvSpPr>
          <p:nvPr/>
        </p:nvSpPr>
        <p:spPr bwMode="auto">
          <a:xfrm>
            <a:off x="2244725" y="827088"/>
            <a:ext cx="6845300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New mutual gains-to-trade region</a:t>
            </a:r>
            <a:br>
              <a:rPr lang="en-US" altLang="en-US"/>
            </a:br>
            <a:r>
              <a:rPr lang="en-US" altLang="en-US"/>
              <a:t>        is the set of all further Pareto-</a:t>
            </a:r>
            <a:br>
              <a:rPr lang="en-US" altLang="en-US"/>
            </a:br>
            <a:r>
              <a:rPr lang="en-US" altLang="en-US"/>
              <a:t>                             improving</a:t>
            </a:r>
            <a:br>
              <a:rPr lang="en-US" altLang="en-US"/>
            </a:br>
            <a:r>
              <a:rPr lang="en-US" altLang="en-US"/>
              <a:t>                                   reallocations.</a:t>
            </a:r>
            <a:br>
              <a:rPr lang="en-US" altLang="en-US"/>
            </a:br>
            <a:r>
              <a:rPr lang="en-US" altLang="en-US"/>
              <a:t>                              </a:t>
            </a:r>
          </a:p>
        </p:txBody>
      </p:sp>
      <p:sp>
        <p:nvSpPr>
          <p:cNvPr id="43022" name="Line 14"/>
          <p:cNvSpPr>
            <a:spLocks noChangeShapeType="1"/>
          </p:cNvSpPr>
          <p:nvPr/>
        </p:nvSpPr>
        <p:spPr bwMode="auto">
          <a:xfrm flipH="1">
            <a:off x="4810125" y="2000250"/>
            <a:ext cx="500063" cy="152400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3" name="Rectangle 15"/>
          <p:cNvSpPr>
            <a:spLocks noChangeArrowheads="1"/>
          </p:cNvSpPr>
          <p:nvPr/>
        </p:nvSpPr>
        <p:spPr bwMode="auto">
          <a:xfrm>
            <a:off x="336550" y="3827463"/>
            <a:ext cx="6246813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Trade</a:t>
            </a:r>
            <a:br>
              <a:rPr lang="en-US" altLang="en-US"/>
            </a:br>
            <a:r>
              <a:rPr lang="en-US" altLang="en-US"/>
              <a:t>improves both</a:t>
            </a:r>
            <a:br>
              <a:rPr lang="en-US" altLang="en-US"/>
            </a:br>
            <a:r>
              <a:rPr lang="en-US" altLang="en-US"/>
              <a:t>A’s and B’s welfares.</a:t>
            </a:r>
            <a:br>
              <a:rPr lang="en-US" altLang="en-US"/>
            </a:br>
            <a:r>
              <a:rPr lang="en-US" altLang="en-US"/>
              <a:t>This is a </a:t>
            </a:r>
            <a:r>
              <a:rPr lang="en-US" altLang="en-US">
                <a:solidFill>
                  <a:schemeClr val="tx2"/>
                </a:solidFill>
              </a:rPr>
              <a:t>Pareto-improvement</a:t>
            </a:r>
            <a:r>
              <a:rPr lang="en-US" altLang="en-US"/>
              <a:t/>
            </a:r>
            <a:br>
              <a:rPr lang="en-US" altLang="en-US"/>
            </a:br>
            <a:r>
              <a:rPr lang="en-US" altLang="en-US"/>
              <a:t>over the endowment allocation.</a:t>
            </a:r>
          </a:p>
        </p:txBody>
      </p:sp>
      <p:sp>
        <p:nvSpPr>
          <p:cNvPr id="43026" name="Line 18"/>
          <p:cNvSpPr>
            <a:spLocks noChangeShapeType="1"/>
          </p:cNvSpPr>
          <p:nvPr/>
        </p:nvSpPr>
        <p:spPr bwMode="auto">
          <a:xfrm flipH="1" flipV="1">
            <a:off x="7453313" y="4938713"/>
            <a:ext cx="690562" cy="3714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50" name="Freeform 18"/>
          <p:cNvSpPr>
            <a:spLocks/>
          </p:cNvSpPr>
          <p:nvPr/>
        </p:nvSpPr>
        <p:spPr bwMode="auto">
          <a:xfrm>
            <a:off x="1333500" y="1524000"/>
            <a:ext cx="7143750" cy="4048125"/>
          </a:xfrm>
          <a:custGeom>
            <a:avLst/>
            <a:gdLst>
              <a:gd name="T0" fmla="*/ 0 w 4500"/>
              <a:gd name="T1" fmla="*/ 0 h 2550"/>
              <a:gd name="T2" fmla="*/ 60 w 4500"/>
              <a:gd name="T3" fmla="*/ 220 h 2550"/>
              <a:gd name="T4" fmla="*/ 120 w 4500"/>
              <a:gd name="T5" fmla="*/ 370 h 2550"/>
              <a:gd name="T6" fmla="*/ 240 w 4500"/>
              <a:gd name="T7" fmla="*/ 600 h 2550"/>
              <a:gd name="T8" fmla="*/ 350 w 4500"/>
              <a:gd name="T9" fmla="*/ 770 h 2550"/>
              <a:gd name="T10" fmla="*/ 500 w 4500"/>
              <a:gd name="T11" fmla="*/ 960 h 2550"/>
              <a:gd name="T12" fmla="*/ 690 w 4500"/>
              <a:gd name="T13" fmla="*/ 1150 h 2550"/>
              <a:gd name="T14" fmla="*/ 870 w 4500"/>
              <a:gd name="T15" fmla="*/ 1320 h 2550"/>
              <a:gd name="T16" fmla="*/ 1080 w 4500"/>
              <a:gd name="T17" fmla="*/ 1480 h 2550"/>
              <a:gd name="T18" fmla="*/ 1290 w 4500"/>
              <a:gd name="T19" fmla="*/ 1620 h 2550"/>
              <a:gd name="T20" fmla="*/ 1540 w 4500"/>
              <a:gd name="T21" fmla="*/ 1770 h 2550"/>
              <a:gd name="T22" fmla="*/ 1770 w 4500"/>
              <a:gd name="T23" fmla="*/ 1900 h 2550"/>
              <a:gd name="T24" fmla="*/ 1980 w 4500"/>
              <a:gd name="T25" fmla="*/ 1990 h 2550"/>
              <a:gd name="T26" fmla="*/ 2200 w 4500"/>
              <a:gd name="T27" fmla="*/ 2090 h 2550"/>
              <a:gd name="T28" fmla="*/ 2480 w 4500"/>
              <a:gd name="T29" fmla="*/ 2190 h 2550"/>
              <a:gd name="T30" fmla="*/ 2720 w 4500"/>
              <a:gd name="T31" fmla="*/ 2260 h 2550"/>
              <a:gd name="T32" fmla="*/ 3020 w 4500"/>
              <a:gd name="T33" fmla="*/ 2340 h 2550"/>
              <a:gd name="T34" fmla="*/ 3320 w 4500"/>
              <a:gd name="T35" fmla="*/ 2400 h 2550"/>
              <a:gd name="T36" fmla="*/ 3630 w 4500"/>
              <a:gd name="T37" fmla="*/ 2460 h 2550"/>
              <a:gd name="T38" fmla="*/ 3920 w 4500"/>
              <a:gd name="T39" fmla="*/ 2510 h 2550"/>
              <a:gd name="T40" fmla="*/ 4240 w 4500"/>
              <a:gd name="T41" fmla="*/ 2540 h 2550"/>
              <a:gd name="T42" fmla="*/ 4500 w 4500"/>
              <a:gd name="T43" fmla="*/ 2550 h 2550"/>
              <a:gd name="T44" fmla="*/ 4430 w 4500"/>
              <a:gd name="T45" fmla="*/ 2310 h 2550"/>
              <a:gd name="T46" fmla="*/ 4340 w 4500"/>
              <a:gd name="T47" fmla="*/ 2100 h 2550"/>
              <a:gd name="T48" fmla="*/ 4250 w 4500"/>
              <a:gd name="T49" fmla="*/ 1930 h 2550"/>
              <a:gd name="T50" fmla="*/ 4110 w 4500"/>
              <a:gd name="T51" fmla="*/ 1740 h 2550"/>
              <a:gd name="T52" fmla="*/ 3930 w 4500"/>
              <a:gd name="T53" fmla="*/ 1510 h 2550"/>
              <a:gd name="T54" fmla="*/ 3720 w 4500"/>
              <a:gd name="T55" fmla="*/ 1320 h 2550"/>
              <a:gd name="T56" fmla="*/ 3480 w 4500"/>
              <a:gd name="T57" fmla="*/ 1120 h 2550"/>
              <a:gd name="T58" fmla="*/ 3300 w 4500"/>
              <a:gd name="T59" fmla="*/ 980 h 2550"/>
              <a:gd name="T60" fmla="*/ 3080 w 4500"/>
              <a:gd name="T61" fmla="*/ 840 h 2550"/>
              <a:gd name="T62" fmla="*/ 2800 w 4500"/>
              <a:gd name="T63" fmla="*/ 690 h 2550"/>
              <a:gd name="T64" fmla="*/ 2500 w 4500"/>
              <a:gd name="T65" fmla="*/ 560 h 2550"/>
              <a:gd name="T66" fmla="*/ 2240 w 4500"/>
              <a:gd name="T67" fmla="*/ 450 h 2550"/>
              <a:gd name="T68" fmla="*/ 1960 w 4500"/>
              <a:gd name="T69" fmla="*/ 350 h 2550"/>
              <a:gd name="T70" fmla="*/ 1720 w 4500"/>
              <a:gd name="T71" fmla="*/ 270 h 2550"/>
              <a:gd name="T72" fmla="*/ 1410 w 4500"/>
              <a:gd name="T73" fmla="*/ 200 h 2550"/>
              <a:gd name="T74" fmla="*/ 1090 w 4500"/>
              <a:gd name="T75" fmla="*/ 130 h 2550"/>
              <a:gd name="T76" fmla="*/ 740 w 4500"/>
              <a:gd name="T77" fmla="*/ 70 h 2550"/>
              <a:gd name="T78" fmla="*/ 340 w 4500"/>
              <a:gd name="T79" fmla="*/ 20 h 2550"/>
              <a:gd name="T80" fmla="*/ 0 w 4500"/>
              <a:gd name="T81" fmla="*/ 0 h 2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500" h="2550">
                <a:moveTo>
                  <a:pt x="0" y="0"/>
                </a:moveTo>
                <a:lnTo>
                  <a:pt x="60" y="220"/>
                </a:lnTo>
                <a:lnTo>
                  <a:pt x="120" y="370"/>
                </a:lnTo>
                <a:lnTo>
                  <a:pt x="240" y="600"/>
                </a:lnTo>
                <a:lnTo>
                  <a:pt x="350" y="770"/>
                </a:lnTo>
                <a:lnTo>
                  <a:pt x="500" y="960"/>
                </a:lnTo>
                <a:lnTo>
                  <a:pt x="690" y="1150"/>
                </a:lnTo>
                <a:lnTo>
                  <a:pt x="870" y="1320"/>
                </a:lnTo>
                <a:lnTo>
                  <a:pt x="1080" y="1480"/>
                </a:lnTo>
                <a:lnTo>
                  <a:pt x="1290" y="1620"/>
                </a:lnTo>
                <a:lnTo>
                  <a:pt x="1540" y="1770"/>
                </a:lnTo>
                <a:lnTo>
                  <a:pt x="1770" y="1900"/>
                </a:lnTo>
                <a:lnTo>
                  <a:pt x="1980" y="1990"/>
                </a:lnTo>
                <a:lnTo>
                  <a:pt x="2200" y="2090"/>
                </a:lnTo>
                <a:lnTo>
                  <a:pt x="2480" y="2190"/>
                </a:lnTo>
                <a:lnTo>
                  <a:pt x="2720" y="2260"/>
                </a:lnTo>
                <a:lnTo>
                  <a:pt x="3020" y="2340"/>
                </a:lnTo>
                <a:lnTo>
                  <a:pt x="3320" y="2400"/>
                </a:lnTo>
                <a:lnTo>
                  <a:pt x="3630" y="2460"/>
                </a:lnTo>
                <a:lnTo>
                  <a:pt x="3920" y="2510"/>
                </a:lnTo>
                <a:lnTo>
                  <a:pt x="4240" y="2540"/>
                </a:lnTo>
                <a:lnTo>
                  <a:pt x="4500" y="2550"/>
                </a:lnTo>
                <a:lnTo>
                  <a:pt x="4430" y="2310"/>
                </a:lnTo>
                <a:lnTo>
                  <a:pt x="4340" y="2100"/>
                </a:lnTo>
                <a:lnTo>
                  <a:pt x="4250" y="1930"/>
                </a:lnTo>
                <a:lnTo>
                  <a:pt x="4110" y="1740"/>
                </a:lnTo>
                <a:lnTo>
                  <a:pt x="3930" y="1510"/>
                </a:lnTo>
                <a:lnTo>
                  <a:pt x="3720" y="1320"/>
                </a:lnTo>
                <a:lnTo>
                  <a:pt x="3480" y="1120"/>
                </a:lnTo>
                <a:lnTo>
                  <a:pt x="3300" y="980"/>
                </a:lnTo>
                <a:lnTo>
                  <a:pt x="3080" y="840"/>
                </a:lnTo>
                <a:lnTo>
                  <a:pt x="2800" y="690"/>
                </a:lnTo>
                <a:lnTo>
                  <a:pt x="2500" y="560"/>
                </a:lnTo>
                <a:lnTo>
                  <a:pt x="2240" y="450"/>
                </a:lnTo>
                <a:lnTo>
                  <a:pt x="1960" y="350"/>
                </a:lnTo>
                <a:lnTo>
                  <a:pt x="1720" y="270"/>
                </a:lnTo>
                <a:lnTo>
                  <a:pt x="1410" y="200"/>
                </a:lnTo>
                <a:lnTo>
                  <a:pt x="1090" y="130"/>
                </a:lnTo>
                <a:lnTo>
                  <a:pt x="740" y="70"/>
                </a:lnTo>
                <a:lnTo>
                  <a:pt x="340" y="2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1" name="Freeform 19"/>
          <p:cNvSpPr>
            <a:spLocks/>
          </p:cNvSpPr>
          <p:nvPr/>
        </p:nvSpPr>
        <p:spPr bwMode="auto">
          <a:xfrm>
            <a:off x="2413000" y="2235200"/>
            <a:ext cx="4940300" cy="2628900"/>
          </a:xfrm>
          <a:custGeom>
            <a:avLst/>
            <a:gdLst>
              <a:gd name="T0" fmla="*/ 0 w 3112"/>
              <a:gd name="T1" fmla="*/ 0 h 1656"/>
              <a:gd name="T2" fmla="*/ 152 w 3112"/>
              <a:gd name="T3" fmla="*/ 200 h 1656"/>
              <a:gd name="T4" fmla="*/ 368 w 3112"/>
              <a:gd name="T5" fmla="*/ 432 h 1656"/>
              <a:gd name="T6" fmla="*/ 568 w 3112"/>
              <a:gd name="T7" fmla="*/ 600 h 1656"/>
              <a:gd name="T8" fmla="*/ 800 w 3112"/>
              <a:gd name="T9" fmla="*/ 768 h 1656"/>
              <a:gd name="T10" fmla="*/ 1080 w 3112"/>
              <a:gd name="T11" fmla="*/ 952 h 1656"/>
              <a:gd name="T12" fmla="*/ 1384 w 3112"/>
              <a:gd name="T13" fmla="*/ 1112 h 1656"/>
              <a:gd name="T14" fmla="*/ 1736 w 3112"/>
              <a:gd name="T15" fmla="*/ 1264 h 1656"/>
              <a:gd name="T16" fmla="*/ 2080 w 3112"/>
              <a:gd name="T17" fmla="*/ 1400 h 1656"/>
              <a:gd name="T18" fmla="*/ 2512 w 3112"/>
              <a:gd name="T19" fmla="*/ 1528 h 1656"/>
              <a:gd name="T20" fmla="*/ 2800 w 3112"/>
              <a:gd name="T21" fmla="*/ 1592 h 1656"/>
              <a:gd name="T22" fmla="*/ 3112 w 3112"/>
              <a:gd name="T23" fmla="*/ 1656 h 1656"/>
              <a:gd name="T24" fmla="*/ 2848 w 3112"/>
              <a:gd name="T25" fmla="*/ 1320 h 1656"/>
              <a:gd name="T26" fmla="*/ 2648 w 3112"/>
              <a:gd name="T27" fmla="*/ 1144 h 1656"/>
              <a:gd name="T28" fmla="*/ 2440 w 3112"/>
              <a:gd name="T29" fmla="*/ 976 h 1656"/>
              <a:gd name="T30" fmla="*/ 2248 w 3112"/>
              <a:gd name="T31" fmla="*/ 832 h 1656"/>
              <a:gd name="T32" fmla="*/ 1944 w 3112"/>
              <a:gd name="T33" fmla="*/ 640 h 1656"/>
              <a:gd name="T34" fmla="*/ 1616 w 3112"/>
              <a:gd name="T35" fmla="*/ 480 h 1656"/>
              <a:gd name="T36" fmla="*/ 1360 w 3112"/>
              <a:gd name="T37" fmla="*/ 360 h 1656"/>
              <a:gd name="T38" fmla="*/ 1056 w 3112"/>
              <a:gd name="T39" fmla="*/ 248 h 1656"/>
              <a:gd name="T40" fmla="*/ 704 w 3112"/>
              <a:gd name="T41" fmla="*/ 144 h 1656"/>
              <a:gd name="T42" fmla="*/ 432 w 3112"/>
              <a:gd name="T43" fmla="*/ 80 h 1656"/>
              <a:gd name="T44" fmla="*/ 0 w 3112"/>
              <a:gd name="T45" fmla="*/ 0 h 1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112" h="1656">
                <a:moveTo>
                  <a:pt x="0" y="0"/>
                </a:moveTo>
                <a:lnTo>
                  <a:pt x="152" y="200"/>
                </a:lnTo>
                <a:lnTo>
                  <a:pt x="368" y="432"/>
                </a:lnTo>
                <a:lnTo>
                  <a:pt x="568" y="600"/>
                </a:lnTo>
                <a:lnTo>
                  <a:pt x="800" y="768"/>
                </a:lnTo>
                <a:lnTo>
                  <a:pt x="1080" y="952"/>
                </a:lnTo>
                <a:lnTo>
                  <a:pt x="1384" y="1112"/>
                </a:lnTo>
                <a:lnTo>
                  <a:pt x="1736" y="1264"/>
                </a:lnTo>
                <a:lnTo>
                  <a:pt x="2080" y="1400"/>
                </a:lnTo>
                <a:lnTo>
                  <a:pt x="2512" y="1528"/>
                </a:lnTo>
                <a:lnTo>
                  <a:pt x="2800" y="1592"/>
                </a:lnTo>
                <a:lnTo>
                  <a:pt x="3112" y="1656"/>
                </a:lnTo>
                <a:lnTo>
                  <a:pt x="2848" y="1320"/>
                </a:lnTo>
                <a:lnTo>
                  <a:pt x="2648" y="1144"/>
                </a:lnTo>
                <a:lnTo>
                  <a:pt x="2440" y="976"/>
                </a:lnTo>
                <a:lnTo>
                  <a:pt x="2248" y="832"/>
                </a:lnTo>
                <a:lnTo>
                  <a:pt x="1944" y="640"/>
                </a:lnTo>
                <a:lnTo>
                  <a:pt x="1616" y="480"/>
                </a:lnTo>
                <a:lnTo>
                  <a:pt x="1360" y="360"/>
                </a:lnTo>
                <a:lnTo>
                  <a:pt x="1056" y="248"/>
                </a:lnTo>
                <a:lnTo>
                  <a:pt x="704" y="144"/>
                </a:lnTo>
                <a:lnTo>
                  <a:pt x="432" y="8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Pareto-Improvements</a:t>
            </a:r>
          </a:p>
        </p:txBody>
      </p:sp>
      <p:sp>
        <p:nvSpPr>
          <p:cNvPr id="44036" name="Arc 4"/>
          <p:cNvSpPr>
            <a:spLocks/>
          </p:cNvSpPr>
          <p:nvPr/>
        </p:nvSpPr>
        <p:spPr bwMode="auto">
          <a:xfrm rot="10800000">
            <a:off x="1265238" y="908050"/>
            <a:ext cx="7854950" cy="4691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600"/>
              <a:gd name="T1" fmla="*/ 0 h 21599"/>
              <a:gd name="T2" fmla="*/ 21600 w 21600"/>
              <a:gd name="T3" fmla="*/ 21599 h 21599"/>
              <a:gd name="T4" fmla="*/ 0 w 21600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99" fill="none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</a:path>
              <a:path w="21600" h="21599" stroke="0" extrusionOk="0">
                <a:moveTo>
                  <a:pt x="188" y="-1"/>
                </a:moveTo>
                <a:cubicBezTo>
                  <a:pt x="12043" y="103"/>
                  <a:pt x="21600" y="9743"/>
                  <a:pt x="21600" y="21599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7" name="Arc 5"/>
          <p:cNvSpPr>
            <a:spLocks/>
          </p:cNvSpPr>
          <p:nvPr/>
        </p:nvSpPr>
        <p:spPr bwMode="auto">
          <a:xfrm>
            <a:off x="738188" y="1501775"/>
            <a:ext cx="7812087" cy="4691063"/>
          </a:xfrm>
          <a:custGeom>
            <a:avLst/>
            <a:gdLst>
              <a:gd name="G0" fmla="+- 4 0 0"/>
              <a:gd name="G1" fmla="+- 21600 0 0"/>
              <a:gd name="G2" fmla="+- 21600 0 0"/>
              <a:gd name="T0" fmla="*/ 0 w 21604"/>
              <a:gd name="T1" fmla="*/ 0 h 21600"/>
              <a:gd name="T2" fmla="*/ 21604 w 21604"/>
              <a:gd name="T3" fmla="*/ 21600 h 21600"/>
              <a:gd name="T4" fmla="*/ 4 w 2160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4" h="21600" fill="none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</a:path>
              <a:path w="21604" h="21600" stroke="0" extrusionOk="0">
                <a:moveTo>
                  <a:pt x="0" y="0"/>
                </a:moveTo>
                <a:cubicBezTo>
                  <a:pt x="1" y="0"/>
                  <a:pt x="2" y="0"/>
                  <a:pt x="4" y="0"/>
                </a:cubicBezTo>
                <a:cubicBezTo>
                  <a:pt x="11933" y="0"/>
                  <a:pt x="21604" y="9670"/>
                  <a:pt x="21604" y="21600"/>
                </a:cubicBezTo>
                <a:lnTo>
                  <a:pt x="4" y="21600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8" name="Oval 6"/>
          <p:cNvSpPr>
            <a:spLocks noChangeArrowheads="1"/>
          </p:cNvSpPr>
          <p:nvPr/>
        </p:nvSpPr>
        <p:spPr bwMode="auto">
          <a:xfrm>
            <a:off x="8126413" y="5222875"/>
            <a:ext cx="539750" cy="539750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1" name="Freeform 9"/>
          <p:cNvSpPr>
            <a:spLocks/>
          </p:cNvSpPr>
          <p:nvPr/>
        </p:nvSpPr>
        <p:spPr bwMode="auto">
          <a:xfrm>
            <a:off x="2524125" y="2305050"/>
            <a:ext cx="211138" cy="182563"/>
          </a:xfrm>
          <a:custGeom>
            <a:avLst/>
            <a:gdLst>
              <a:gd name="T0" fmla="*/ 0 w 133"/>
              <a:gd name="T1" fmla="*/ 0 h 115"/>
              <a:gd name="T2" fmla="*/ 18 w 133"/>
              <a:gd name="T3" fmla="*/ 24 h 115"/>
              <a:gd name="T4" fmla="*/ 24 w 133"/>
              <a:gd name="T5" fmla="*/ 42 h 115"/>
              <a:gd name="T6" fmla="*/ 42 w 133"/>
              <a:gd name="T7" fmla="*/ 60 h 115"/>
              <a:gd name="T8" fmla="*/ 60 w 133"/>
              <a:gd name="T9" fmla="*/ 78 h 115"/>
              <a:gd name="T10" fmla="*/ 78 w 133"/>
              <a:gd name="T11" fmla="*/ 96 h 115"/>
              <a:gd name="T12" fmla="*/ 96 w 133"/>
              <a:gd name="T13" fmla="*/ 114 h 115"/>
              <a:gd name="T14" fmla="*/ 114 w 133"/>
              <a:gd name="T15" fmla="*/ 114 h 115"/>
              <a:gd name="T16" fmla="*/ 126 w 133"/>
              <a:gd name="T17" fmla="*/ 96 h 115"/>
              <a:gd name="T18" fmla="*/ 132 w 133"/>
              <a:gd name="T19" fmla="*/ 78 h 115"/>
              <a:gd name="T20" fmla="*/ 132 w 133"/>
              <a:gd name="T21" fmla="*/ 60 h 115"/>
              <a:gd name="T22" fmla="*/ 132 w 133"/>
              <a:gd name="T23" fmla="*/ 42 h 115"/>
              <a:gd name="T24" fmla="*/ 132 w 133"/>
              <a:gd name="T25" fmla="*/ 24 h 115"/>
              <a:gd name="T26" fmla="*/ 132 w 133"/>
              <a:gd name="T27" fmla="*/ 6 h 115"/>
              <a:gd name="T28" fmla="*/ 114 w 133"/>
              <a:gd name="T29" fmla="*/ 0 h 115"/>
              <a:gd name="T30" fmla="*/ 90 w 133"/>
              <a:gd name="T31" fmla="*/ 0 h 115"/>
              <a:gd name="T32" fmla="*/ 66 w 133"/>
              <a:gd name="T33" fmla="*/ 0 h 115"/>
              <a:gd name="T34" fmla="*/ 48 w 133"/>
              <a:gd name="T35" fmla="*/ 0 h 115"/>
              <a:gd name="T36" fmla="*/ 30 w 133"/>
              <a:gd name="T37" fmla="*/ 0 h 115"/>
              <a:gd name="T38" fmla="*/ 0 w 133"/>
              <a:gd name="T39" fmla="*/ 0 h 115"/>
              <a:gd name="T40" fmla="*/ 0 w 133"/>
              <a:gd name="T41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3" h="115">
                <a:moveTo>
                  <a:pt x="0" y="0"/>
                </a:moveTo>
                <a:lnTo>
                  <a:pt x="18" y="24"/>
                </a:lnTo>
                <a:lnTo>
                  <a:pt x="24" y="42"/>
                </a:lnTo>
                <a:lnTo>
                  <a:pt x="42" y="60"/>
                </a:lnTo>
                <a:lnTo>
                  <a:pt x="60" y="78"/>
                </a:lnTo>
                <a:lnTo>
                  <a:pt x="78" y="96"/>
                </a:lnTo>
                <a:lnTo>
                  <a:pt x="96" y="114"/>
                </a:lnTo>
                <a:lnTo>
                  <a:pt x="114" y="114"/>
                </a:lnTo>
                <a:lnTo>
                  <a:pt x="126" y="96"/>
                </a:lnTo>
                <a:lnTo>
                  <a:pt x="132" y="78"/>
                </a:lnTo>
                <a:lnTo>
                  <a:pt x="132" y="60"/>
                </a:lnTo>
                <a:lnTo>
                  <a:pt x="132" y="42"/>
                </a:lnTo>
                <a:lnTo>
                  <a:pt x="132" y="24"/>
                </a:lnTo>
                <a:lnTo>
                  <a:pt x="132" y="6"/>
                </a:lnTo>
                <a:lnTo>
                  <a:pt x="114" y="0"/>
                </a:lnTo>
                <a:lnTo>
                  <a:pt x="90" y="0"/>
                </a:lnTo>
                <a:lnTo>
                  <a:pt x="66" y="0"/>
                </a:lnTo>
                <a:lnTo>
                  <a:pt x="48" y="0"/>
                </a:lnTo>
                <a:lnTo>
                  <a:pt x="3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2" name="Arc 10"/>
          <p:cNvSpPr>
            <a:spLocks/>
          </p:cNvSpPr>
          <p:nvPr/>
        </p:nvSpPr>
        <p:spPr bwMode="auto">
          <a:xfrm rot="10800000">
            <a:off x="1738313" y="290513"/>
            <a:ext cx="7404100" cy="4711700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5 w 21599"/>
              <a:gd name="T1" fmla="*/ 0 h 21599"/>
              <a:gd name="T2" fmla="*/ 21599 w 21599"/>
              <a:gd name="T3" fmla="*/ 21359 h 21599"/>
              <a:gd name="T4" fmla="*/ 0 w 21599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99" h="21599" fill="none" extrusionOk="0">
                <a:moveTo>
                  <a:pt x="185" y="-1"/>
                </a:moveTo>
                <a:cubicBezTo>
                  <a:pt x="11948" y="100"/>
                  <a:pt x="21467" y="9596"/>
                  <a:pt x="21598" y="21359"/>
                </a:cubicBezTo>
              </a:path>
              <a:path w="21599" h="21599" stroke="0" extrusionOk="0">
                <a:moveTo>
                  <a:pt x="185" y="-1"/>
                </a:moveTo>
                <a:cubicBezTo>
                  <a:pt x="11948" y="100"/>
                  <a:pt x="21467" y="9596"/>
                  <a:pt x="21598" y="21359"/>
                </a:cubicBezTo>
                <a:lnTo>
                  <a:pt x="0" y="21599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3" name="Arc 11"/>
          <p:cNvSpPr>
            <a:spLocks/>
          </p:cNvSpPr>
          <p:nvPr/>
        </p:nvSpPr>
        <p:spPr bwMode="auto">
          <a:xfrm>
            <a:off x="546100" y="2097088"/>
            <a:ext cx="7359650" cy="4476750"/>
          </a:xfrm>
          <a:custGeom>
            <a:avLst/>
            <a:gdLst>
              <a:gd name="G0" fmla="+- 5 0 0"/>
              <a:gd name="G1" fmla="+- 21600 0 0"/>
              <a:gd name="G2" fmla="+- 21600 0 0"/>
              <a:gd name="T0" fmla="*/ 0 w 21605"/>
              <a:gd name="T1" fmla="*/ 0 h 21600"/>
              <a:gd name="T2" fmla="*/ 21605 w 21605"/>
              <a:gd name="T3" fmla="*/ 21600 h 21600"/>
              <a:gd name="T4" fmla="*/ 5 w 2160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5" h="21600" fill="none" extrusionOk="0">
                <a:moveTo>
                  <a:pt x="0" y="0"/>
                </a:moveTo>
                <a:cubicBezTo>
                  <a:pt x="1" y="0"/>
                  <a:pt x="3" y="0"/>
                  <a:pt x="5" y="0"/>
                </a:cubicBezTo>
                <a:cubicBezTo>
                  <a:pt x="11934" y="0"/>
                  <a:pt x="21605" y="9670"/>
                  <a:pt x="21605" y="21600"/>
                </a:cubicBezTo>
              </a:path>
              <a:path w="21605" h="21600" stroke="0" extrusionOk="0">
                <a:moveTo>
                  <a:pt x="0" y="0"/>
                </a:moveTo>
                <a:cubicBezTo>
                  <a:pt x="1" y="0"/>
                  <a:pt x="3" y="0"/>
                  <a:pt x="5" y="0"/>
                </a:cubicBezTo>
                <a:cubicBezTo>
                  <a:pt x="11934" y="0"/>
                  <a:pt x="21605" y="9670"/>
                  <a:pt x="21605" y="21600"/>
                </a:cubicBezTo>
                <a:lnTo>
                  <a:pt x="5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4" name="Oval 12"/>
          <p:cNvSpPr>
            <a:spLocks noChangeArrowheads="1"/>
          </p:cNvSpPr>
          <p:nvPr/>
        </p:nvSpPr>
        <p:spPr bwMode="auto">
          <a:xfrm>
            <a:off x="6935788" y="4508500"/>
            <a:ext cx="539750" cy="539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5" name="Arc 13"/>
          <p:cNvSpPr>
            <a:spLocks/>
          </p:cNvSpPr>
          <p:nvPr/>
        </p:nvSpPr>
        <p:spPr bwMode="auto">
          <a:xfrm>
            <a:off x="476250" y="2738438"/>
            <a:ext cx="6834188" cy="3811587"/>
          </a:xfrm>
          <a:custGeom>
            <a:avLst/>
            <a:gdLst>
              <a:gd name="G0" fmla="+- 0 0 0"/>
              <a:gd name="G1" fmla="+- 21492 0 0"/>
              <a:gd name="G2" fmla="+- 21600 0 0"/>
              <a:gd name="T0" fmla="*/ 2159 w 21521"/>
              <a:gd name="T1" fmla="*/ 0 h 21492"/>
              <a:gd name="T2" fmla="*/ 21521 w 21521"/>
              <a:gd name="T3" fmla="*/ 19648 h 21492"/>
              <a:gd name="T4" fmla="*/ 0 w 21521"/>
              <a:gd name="T5" fmla="*/ 21492 h 2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21" h="21492" fill="none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</a:path>
              <a:path w="21521" h="21492" stroke="0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  <a:lnTo>
                  <a:pt x="0" y="21492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6" name="Arc 14"/>
          <p:cNvSpPr>
            <a:spLocks/>
          </p:cNvSpPr>
          <p:nvPr/>
        </p:nvSpPr>
        <p:spPr bwMode="auto">
          <a:xfrm rot="10800000">
            <a:off x="2643188" y="288925"/>
            <a:ext cx="6286500" cy="4310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271"/>
              <a:gd name="T1" fmla="*/ 0 h 21599"/>
              <a:gd name="T2" fmla="*/ 21271 w 21271"/>
              <a:gd name="T3" fmla="*/ 17843 h 21599"/>
              <a:gd name="T4" fmla="*/ 0 w 21271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71" h="21599" fill="none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</a:path>
              <a:path w="21271" h="21599" stroke="0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7" name="Oval 15"/>
          <p:cNvSpPr>
            <a:spLocks noChangeArrowheads="1"/>
          </p:cNvSpPr>
          <p:nvPr/>
        </p:nvSpPr>
        <p:spPr bwMode="auto">
          <a:xfrm>
            <a:off x="4675188" y="3378200"/>
            <a:ext cx="539750" cy="539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8" name="Line 16"/>
          <p:cNvSpPr>
            <a:spLocks noChangeShapeType="1"/>
          </p:cNvSpPr>
          <p:nvPr/>
        </p:nvSpPr>
        <p:spPr bwMode="auto">
          <a:xfrm flipH="1" flipV="1">
            <a:off x="5905500" y="4138613"/>
            <a:ext cx="1000125" cy="48101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9" name="Rectangle 17"/>
          <p:cNvSpPr>
            <a:spLocks noChangeArrowheads="1"/>
          </p:cNvSpPr>
          <p:nvPr/>
        </p:nvSpPr>
        <p:spPr bwMode="auto">
          <a:xfrm>
            <a:off x="3194050" y="1065213"/>
            <a:ext cx="5851525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Further trade cannot improve</a:t>
            </a:r>
            <a:br>
              <a:rPr lang="en-US" altLang="en-US"/>
            </a:br>
            <a:r>
              <a:rPr lang="en-US" altLang="en-US"/>
              <a:t>                 both A and B’s</a:t>
            </a:r>
            <a:br>
              <a:rPr lang="en-US" altLang="en-US"/>
            </a:br>
            <a:r>
              <a:rPr lang="en-US" altLang="en-US"/>
              <a:t>                            welfares.</a:t>
            </a:r>
          </a:p>
        </p:txBody>
      </p:sp>
      <p:sp>
        <p:nvSpPr>
          <p:cNvPr id="44052" name="Line 20"/>
          <p:cNvSpPr>
            <a:spLocks noChangeShapeType="1"/>
          </p:cNvSpPr>
          <p:nvPr/>
        </p:nvSpPr>
        <p:spPr bwMode="auto">
          <a:xfrm flipH="1" flipV="1">
            <a:off x="7453313" y="4938713"/>
            <a:ext cx="690562" cy="3714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45059" name="Arc 3"/>
          <p:cNvSpPr>
            <a:spLocks/>
          </p:cNvSpPr>
          <p:nvPr/>
        </p:nvSpPr>
        <p:spPr bwMode="auto">
          <a:xfrm>
            <a:off x="476250" y="2738438"/>
            <a:ext cx="6834188" cy="3811587"/>
          </a:xfrm>
          <a:custGeom>
            <a:avLst/>
            <a:gdLst>
              <a:gd name="G0" fmla="+- 0 0 0"/>
              <a:gd name="G1" fmla="+- 21492 0 0"/>
              <a:gd name="G2" fmla="+- 21600 0 0"/>
              <a:gd name="T0" fmla="*/ 2159 w 21521"/>
              <a:gd name="T1" fmla="*/ 0 h 21492"/>
              <a:gd name="T2" fmla="*/ 21521 w 21521"/>
              <a:gd name="T3" fmla="*/ 19648 h 21492"/>
              <a:gd name="T4" fmla="*/ 0 w 21521"/>
              <a:gd name="T5" fmla="*/ 21492 h 2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21" h="21492" fill="none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</a:path>
              <a:path w="21521" h="21492" stroke="0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  <a:lnTo>
                  <a:pt x="0" y="21492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0" name="Arc 4"/>
          <p:cNvSpPr>
            <a:spLocks/>
          </p:cNvSpPr>
          <p:nvPr/>
        </p:nvSpPr>
        <p:spPr bwMode="auto">
          <a:xfrm rot="10800000">
            <a:off x="2643188" y="288925"/>
            <a:ext cx="6286500" cy="4310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271"/>
              <a:gd name="T1" fmla="*/ 0 h 21599"/>
              <a:gd name="T2" fmla="*/ 21271 w 21271"/>
              <a:gd name="T3" fmla="*/ 17843 h 21599"/>
              <a:gd name="T4" fmla="*/ 0 w 21271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71" h="21599" fill="none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</a:path>
              <a:path w="21271" h="21599" stroke="0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1" name="Oval 5"/>
          <p:cNvSpPr>
            <a:spLocks noChangeArrowheads="1"/>
          </p:cNvSpPr>
          <p:nvPr/>
        </p:nvSpPr>
        <p:spPr bwMode="auto">
          <a:xfrm>
            <a:off x="4675188" y="3378200"/>
            <a:ext cx="539750" cy="539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2" name="AutoShape 6"/>
          <p:cNvSpPr>
            <a:spLocks noChangeArrowheads="1"/>
          </p:cNvSpPr>
          <p:nvPr/>
        </p:nvSpPr>
        <p:spPr bwMode="auto">
          <a:xfrm rot="18660000">
            <a:off x="2771776" y="4500562"/>
            <a:ext cx="2000250" cy="714375"/>
          </a:xfrm>
          <a:prstGeom prst="leftArrow">
            <a:avLst>
              <a:gd name="adj1" fmla="val 50000"/>
              <a:gd name="adj2" fmla="val 139987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808038" y="5122863"/>
            <a:ext cx="25304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Better for</a:t>
            </a:r>
            <a:br>
              <a:rPr lang="en-US" altLang="en-US"/>
            </a:br>
            <a:r>
              <a:rPr lang="en-US" altLang="en-US"/>
              <a:t>consumer B</a:t>
            </a:r>
          </a:p>
        </p:txBody>
      </p:sp>
      <p:sp>
        <p:nvSpPr>
          <p:cNvPr id="45064" name="AutoShape 8"/>
          <p:cNvSpPr>
            <a:spLocks noChangeArrowheads="1"/>
          </p:cNvSpPr>
          <p:nvPr/>
        </p:nvSpPr>
        <p:spPr bwMode="auto">
          <a:xfrm rot="18780000" flipH="1">
            <a:off x="5033963" y="2024062"/>
            <a:ext cx="2000250" cy="714375"/>
          </a:xfrm>
          <a:prstGeom prst="leftArrow">
            <a:avLst>
              <a:gd name="adj1" fmla="val 50000"/>
              <a:gd name="adj2" fmla="val 139987"/>
            </a:avLst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6718300" y="1350963"/>
            <a:ext cx="25336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Better for</a:t>
            </a:r>
            <a:br>
              <a:rPr lang="en-US" altLang="en-US"/>
            </a:br>
            <a:r>
              <a:rPr lang="en-US" altLang="en-US"/>
              <a:t>consumer A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46083" name="Arc 3"/>
          <p:cNvSpPr>
            <a:spLocks/>
          </p:cNvSpPr>
          <p:nvPr/>
        </p:nvSpPr>
        <p:spPr bwMode="auto">
          <a:xfrm>
            <a:off x="476250" y="2738438"/>
            <a:ext cx="6834188" cy="3811587"/>
          </a:xfrm>
          <a:custGeom>
            <a:avLst/>
            <a:gdLst>
              <a:gd name="G0" fmla="+- 0 0 0"/>
              <a:gd name="G1" fmla="+- 21492 0 0"/>
              <a:gd name="G2" fmla="+- 21600 0 0"/>
              <a:gd name="T0" fmla="*/ 2159 w 21521"/>
              <a:gd name="T1" fmla="*/ 0 h 21492"/>
              <a:gd name="T2" fmla="*/ 21521 w 21521"/>
              <a:gd name="T3" fmla="*/ 19648 h 21492"/>
              <a:gd name="T4" fmla="*/ 0 w 21521"/>
              <a:gd name="T5" fmla="*/ 21492 h 2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21" h="21492" fill="none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</a:path>
              <a:path w="21521" h="21492" stroke="0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  <a:lnTo>
                  <a:pt x="0" y="21492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4" name="Arc 4"/>
          <p:cNvSpPr>
            <a:spLocks/>
          </p:cNvSpPr>
          <p:nvPr/>
        </p:nvSpPr>
        <p:spPr bwMode="auto">
          <a:xfrm rot="10800000">
            <a:off x="2643188" y="288925"/>
            <a:ext cx="6286500" cy="4310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271"/>
              <a:gd name="T1" fmla="*/ 0 h 21599"/>
              <a:gd name="T2" fmla="*/ 21271 w 21271"/>
              <a:gd name="T3" fmla="*/ 17843 h 21599"/>
              <a:gd name="T4" fmla="*/ 0 w 21271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71" h="21599" fill="none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</a:path>
              <a:path w="21271" h="21599" stroke="0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5" name="Oval 5"/>
          <p:cNvSpPr>
            <a:spLocks noChangeArrowheads="1"/>
          </p:cNvSpPr>
          <p:nvPr/>
        </p:nvSpPr>
        <p:spPr bwMode="auto">
          <a:xfrm>
            <a:off x="4675188" y="3378200"/>
            <a:ext cx="539750" cy="539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6" name="Line 6"/>
          <p:cNvSpPr>
            <a:spLocks noChangeShapeType="1"/>
          </p:cNvSpPr>
          <p:nvPr/>
        </p:nvSpPr>
        <p:spPr bwMode="auto">
          <a:xfrm flipH="1" flipV="1">
            <a:off x="4310063" y="1905000"/>
            <a:ext cx="690562" cy="1333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7" name="Line 7"/>
          <p:cNvSpPr>
            <a:spLocks noChangeShapeType="1"/>
          </p:cNvSpPr>
          <p:nvPr/>
        </p:nvSpPr>
        <p:spPr bwMode="auto">
          <a:xfrm flipV="1">
            <a:off x="5191125" y="2309813"/>
            <a:ext cx="619125" cy="10001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8" name="Line 8"/>
          <p:cNvSpPr>
            <a:spLocks noChangeShapeType="1"/>
          </p:cNvSpPr>
          <p:nvPr/>
        </p:nvSpPr>
        <p:spPr bwMode="auto">
          <a:xfrm flipV="1">
            <a:off x="5453063" y="3143250"/>
            <a:ext cx="1547812" cy="285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9" name="Rectangle 9"/>
          <p:cNvSpPr>
            <a:spLocks noChangeArrowheads="1"/>
          </p:cNvSpPr>
          <p:nvPr/>
        </p:nvSpPr>
        <p:spPr bwMode="auto">
          <a:xfrm>
            <a:off x="4289425" y="1160463"/>
            <a:ext cx="4859338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 is strictly better off</a:t>
            </a:r>
            <a:br>
              <a:rPr lang="en-US" altLang="en-US"/>
            </a:br>
            <a:r>
              <a:rPr lang="en-US" altLang="en-US"/>
              <a:t>    but B is strictly worse</a:t>
            </a:r>
            <a:br>
              <a:rPr lang="en-US" altLang="en-US"/>
            </a:br>
            <a:r>
              <a:rPr lang="en-US" altLang="en-US"/>
              <a:t>                       off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47107" name="Arc 3"/>
          <p:cNvSpPr>
            <a:spLocks/>
          </p:cNvSpPr>
          <p:nvPr/>
        </p:nvSpPr>
        <p:spPr bwMode="auto">
          <a:xfrm>
            <a:off x="476250" y="2738438"/>
            <a:ext cx="6834188" cy="3811587"/>
          </a:xfrm>
          <a:custGeom>
            <a:avLst/>
            <a:gdLst>
              <a:gd name="G0" fmla="+- 0 0 0"/>
              <a:gd name="G1" fmla="+- 21492 0 0"/>
              <a:gd name="G2" fmla="+- 21600 0 0"/>
              <a:gd name="T0" fmla="*/ 2159 w 21521"/>
              <a:gd name="T1" fmla="*/ 0 h 21492"/>
              <a:gd name="T2" fmla="*/ 21521 w 21521"/>
              <a:gd name="T3" fmla="*/ 19648 h 21492"/>
              <a:gd name="T4" fmla="*/ 0 w 21521"/>
              <a:gd name="T5" fmla="*/ 21492 h 2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21" h="21492" fill="none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</a:path>
              <a:path w="21521" h="21492" stroke="0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  <a:lnTo>
                  <a:pt x="0" y="21492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08" name="Arc 4"/>
          <p:cNvSpPr>
            <a:spLocks/>
          </p:cNvSpPr>
          <p:nvPr/>
        </p:nvSpPr>
        <p:spPr bwMode="auto">
          <a:xfrm rot="10800000">
            <a:off x="2643188" y="288925"/>
            <a:ext cx="6286500" cy="4310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271"/>
              <a:gd name="T1" fmla="*/ 0 h 21599"/>
              <a:gd name="T2" fmla="*/ 21271 w 21271"/>
              <a:gd name="T3" fmla="*/ 17843 h 21599"/>
              <a:gd name="T4" fmla="*/ 0 w 21271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71" h="21599" fill="none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</a:path>
              <a:path w="21271" h="21599" stroke="0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09" name="Oval 5"/>
          <p:cNvSpPr>
            <a:spLocks noChangeArrowheads="1"/>
          </p:cNvSpPr>
          <p:nvPr/>
        </p:nvSpPr>
        <p:spPr bwMode="auto">
          <a:xfrm>
            <a:off x="4675188" y="3378200"/>
            <a:ext cx="539750" cy="539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10" name="Line 6"/>
          <p:cNvSpPr>
            <a:spLocks noChangeShapeType="1"/>
          </p:cNvSpPr>
          <p:nvPr/>
        </p:nvSpPr>
        <p:spPr bwMode="auto">
          <a:xfrm flipH="1" flipV="1">
            <a:off x="4310063" y="1905000"/>
            <a:ext cx="690562" cy="1333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11" name="Line 7"/>
          <p:cNvSpPr>
            <a:spLocks noChangeShapeType="1"/>
          </p:cNvSpPr>
          <p:nvPr/>
        </p:nvSpPr>
        <p:spPr bwMode="auto">
          <a:xfrm flipV="1">
            <a:off x="5191125" y="2309813"/>
            <a:ext cx="619125" cy="10001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12" name="Line 8"/>
          <p:cNvSpPr>
            <a:spLocks noChangeShapeType="1"/>
          </p:cNvSpPr>
          <p:nvPr/>
        </p:nvSpPr>
        <p:spPr bwMode="auto">
          <a:xfrm flipV="1">
            <a:off x="5453063" y="3143250"/>
            <a:ext cx="1547812" cy="285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4289425" y="1160463"/>
            <a:ext cx="4859338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 is strictly better off</a:t>
            </a:r>
            <a:br>
              <a:rPr lang="en-US" altLang="en-US"/>
            </a:br>
            <a:r>
              <a:rPr lang="en-US" altLang="en-US"/>
              <a:t>    but B is strictly worse</a:t>
            </a:r>
            <a:br>
              <a:rPr lang="en-US" altLang="en-US"/>
            </a:br>
            <a:r>
              <a:rPr lang="en-US" altLang="en-US"/>
              <a:t>                       off</a:t>
            </a:r>
          </a:p>
        </p:txBody>
      </p:sp>
      <p:sp>
        <p:nvSpPr>
          <p:cNvPr id="47114" name="Line 10"/>
          <p:cNvSpPr>
            <a:spLocks noChangeShapeType="1"/>
          </p:cNvSpPr>
          <p:nvPr/>
        </p:nvSpPr>
        <p:spPr bwMode="auto">
          <a:xfrm flipH="1">
            <a:off x="2786063" y="3762375"/>
            <a:ext cx="1643062" cy="238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15" name="Line 11"/>
          <p:cNvSpPr>
            <a:spLocks noChangeShapeType="1"/>
          </p:cNvSpPr>
          <p:nvPr/>
        </p:nvSpPr>
        <p:spPr bwMode="auto">
          <a:xfrm flipH="1">
            <a:off x="4286250" y="3952875"/>
            <a:ext cx="381000" cy="666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16" name="Line 12"/>
          <p:cNvSpPr>
            <a:spLocks noChangeShapeType="1"/>
          </p:cNvSpPr>
          <p:nvPr/>
        </p:nvSpPr>
        <p:spPr bwMode="auto">
          <a:xfrm>
            <a:off x="5000625" y="4167188"/>
            <a:ext cx="381000" cy="8810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527050" y="4684713"/>
            <a:ext cx="3751263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B is strictly better</a:t>
            </a:r>
            <a:br>
              <a:rPr lang="en-US" altLang="en-US"/>
            </a:br>
            <a:r>
              <a:rPr lang="en-US" altLang="en-US"/>
              <a:t>off but A is strictly</a:t>
            </a:r>
            <a:br>
              <a:rPr lang="en-US" altLang="en-US"/>
            </a:br>
            <a:r>
              <a:rPr lang="en-US" altLang="en-US"/>
              <a:t>worse off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48131" name="Arc 3"/>
          <p:cNvSpPr>
            <a:spLocks/>
          </p:cNvSpPr>
          <p:nvPr/>
        </p:nvSpPr>
        <p:spPr bwMode="auto">
          <a:xfrm>
            <a:off x="476250" y="2738438"/>
            <a:ext cx="6834188" cy="3811587"/>
          </a:xfrm>
          <a:custGeom>
            <a:avLst/>
            <a:gdLst>
              <a:gd name="G0" fmla="+- 0 0 0"/>
              <a:gd name="G1" fmla="+- 21492 0 0"/>
              <a:gd name="G2" fmla="+- 21600 0 0"/>
              <a:gd name="T0" fmla="*/ 2159 w 21521"/>
              <a:gd name="T1" fmla="*/ 0 h 21492"/>
              <a:gd name="T2" fmla="*/ 21521 w 21521"/>
              <a:gd name="T3" fmla="*/ 19648 h 21492"/>
              <a:gd name="T4" fmla="*/ 0 w 21521"/>
              <a:gd name="T5" fmla="*/ 21492 h 2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21" h="21492" fill="none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</a:path>
              <a:path w="21521" h="21492" stroke="0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  <a:lnTo>
                  <a:pt x="0" y="21492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2" name="Arc 4"/>
          <p:cNvSpPr>
            <a:spLocks/>
          </p:cNvSpPr>
          <p:nvPr/>
        </p:nvSpPr>
        <p:spPr bwMode="auto">
          <a:xfrm rot="10800000">
            <a:off x="2643188" y="288925"/>
            <a:ext cx="6286500" cy="4310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271"/>
              <a:gd name="T1" fmla="*/ 0 h 21599"/>
              <a:gd name="T2" fmla="*/ 21271 w 21271"/>
              <a:gd name="T3" fmla="*/ 17843 h 21599"/>
              <a:gd name="T4" fmla="*/ 0 w 21271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71" h="21599" fill="none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</a:path>
              <a:path w="21271" h="21599" stroke="0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3" name="Oval 5"/>
          <p:cNvSpPr>
            <a:spLocks noChangeArrowheads="1"/>
          </p:cNvSpPr>
          <p:nvPr/>
        </p:nvSpPr>
        <p:spPr bwMode="auto">
          <a:xfrm>
            <a:off x="4675188" y="3378200"/>
            <a:ext cx="539750" cy="539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4" name="Line 6"/>
          <p:cNvSpPr>
            <a:spLocks noChangeShapeType="1"/>
          </p:cNvSpPr>
          <p:nvPr/>
        </p:nvSpPr>
        <p:spPr bwMode="auto">
          <a:xfrm flipH="1" flipV="1">
            <a:off x="4310063" y="1905000"/>
            <a:ext cx="690562" cy="1333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5" name="Line 7"/>
          <p:cNvSpPr>
            <a:spLocks noChangeShapeType="1"/>
          </p:cNvSpPr>
          <p:nvPr/>
        </p:nvSpPr>
        <p:spPr bwMode="auto">
          <a:xfrm flipV="1">
            <a:off x="5191125" y="2309813"/>
            <a:ext cx="619125" cy="10001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6" name="Line 8"/>
          <p:cNvSpPr>
            <a:spLocks noChangeShapeType="1"/>
          </p:cNvSpPr>
          <p:nvPr/>
        </p:nvSpPr>
        <p:spPr bwMode="auto">
          <a:xfrm flipV="1">
            <a:off x="5453063" y="3143250"/>
            <a:ext cx="1547812" cy="285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7" name="Rectangle 9"/>
          <p:cNvSpPr>
            <a:spLocks noChangeArrowheads="1"/>
          </p:cNvSpPr>
          <p:nvPr/>
        </p:nvSpPr>
        <p:spPr bwMode="auto">
          <a:xfrm>
            <a:off x="4289425" y="1160463"/>
            <a:ext cx="4859338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 is strictly better off</a:t>
            </a:r>
            <a:br>
              <a:rPr lang="en-US" altLang="en-US"/>
            </a:br>
            <a:r>
              <a:rPr lang="en-US" altLang="en-US"/>
              <a:t>    but B is strictly worse</a:t>
            </a:r>
            <a:br>
              <a:rPr lang="en-US" altLang="en-US"/>
            </a:br>
            <a:r>
              <a:rPr lang="en-US" altLang="en-US"/>
              <a:t>                       off</a:t>
            </a:r>
          </a:p>
        </p:txBody>
      </p:sp>
      <p:sp>
        <p:nvSpPr>
          <p:cNvPr id="48138" name="Line 10"/>
          <p:cNvSpPr>
            <a:spLocks noChangeShapeType="1"/>
          </p:cNvSpPr>
          <p:nvPr/>
        </p:nvSpPr>
        <p:spPr bwMode="auto">
          <a:xfrm flipH="1">
            <a:off x="2786063" y="3762375"/>
            <a:ext cx="1643062" cy="238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9" name="Line 11"/>
          <p:cNvSpPr>
            <a:spLocks noChangeShapeType="1"/>
          </p:cNvSpPr>
          <p:nvPr/>
        </p:nvSpPr>
        <p:spPr bwMode="auto">
          <a:xfrm flipH="1">
            <a:off x="4286250" y="3952875"/>
            <a:ext cx="381000" cy="666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0" name="Line 12"/>
          <p:cNvSpPr>
            <a:spLocks noChangeShapeType="1"/>
          </p:cNvSpPr>
          <p:nvPr/>
        </p:nvSpPr>
        <p:spPr bwMode="auto">
          <a:xfrm>
            <a:off x="5000625" y="4167188"/>
            <a:ext cx="381000" cy="8810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527050" y="4684713"/>
            <a:ext cx="3751263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B is strictly better</a:t>
            </a:r>
            <a:br>
              <a:rPr lang="en-US" altLang="en-US"/>
            </a:br>
            <a:r>
              <a:rPr lang="en-US" altLang="en-US"/>
              <a:t>off but A is strictly</a:t>
            </a:r>
            <a:br>
              <a:rPr lang="en-US" altLang="en-US"/>
            </a:br>
            <a:r>
              <a:rPr lang="en-US" altLang="en-US"/>
              <a:t>worse off</a:t>
            </a:r>
          </a:p>
        </p:txBody>
      </p:sp>
      <p:sp>
        <p:nvSpPr>
          <p:cNvPr id="48142" name="Line 14"/>
          <p:cNvSpPr>
            <a:spLocks noChangeShapeType="1"/>
          </p:cNvSpPr>
          <p:nvPr/>
        </p:nvSpPr>
        <p:spPr bwMode="auto">
          <a:xfrm flipH="1" flipV="1">
            <a:off x="3167063" y="2667000"/>
            <a:ext cx="714375" cy="4286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193675" y="779463"/>
            <a:ext cx="2487613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Both A and</a:t>
            </a:r>
            <a:br>
              <a:rPr lang="en-US" altLang="en-US"/>
            </a:br>
            <a:r>
              <a:rPr lang="en-US" altLang="en-US"/>
              <a:t>B are worse</a:t>
            </a:r>
            <a:br>
              <a:rPr lang="en-US" altLang="en-US"/>
            </a:br>
            <a:r>
              <a:rPr lang="en-US" altLang="en-US"/>
              <a:t>off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49155" name="Arc 3"/>
          <p:cNvSpPr>
            <a:spLocks/>
          </p:cNvSpPr>
          <p:nvPr/>
        </p:nvSpPr>
        <p:spPr bwMode="auto">
          <a:xfrm>
            <a:off x="476250" y="2738438"/>
            <a:ext cx="6834188" cy="3811587"/>
          </a:xfrm>
          <a:custGeom>
            <a:avLst/>
            <a:gdLst>
              <a:gd name="G0" fmla="+- 0 0 0"/>
              <a:gd name="G1" fmla="+- 21492 0 0"/>
              <a:gd name="G2" fmla="+- 21600 0 0"/>
              <a:gd name="T0" fmla="*/ 2159 w 21521"/>
              <a:gd name="T1" fmla="*/ 0 h 21492"/>
              <a:gd name="T2" fmla="*/ 21521 w 21521"/>
              <a:gd name="T3" fmla="*/ 19648 h 21492"/>
              <a:gd name="T4" fmla="*/ 0 w 21521"/>
              <a:gd name="T5" fmla="*/ 21492 h 2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21" h="21492" fill="none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</a:path>
              <a:path w="21521" h="21492" stroke="0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  <a:lnTo>
                  <a:pt x="0" y="21492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6" name="Arc 4"/>
          <p:cNvSpPr>
            <a:spLocks/>
          </p:cNvSpPr>
          <p:nvPr/>
        </p:nvSpPr>
        <p:spPr bwMode="auto">
          <a:xfrm rot="10800000">
            <a:off x="2643188" y="288925"/>
            <a:ext cx="6286500" cy="4310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271"/>
              <a:gd name="T1" fmla="*/ 0 h 21599"/>
              <a:gd name="T2" fmla="*/ 21271 w 21271"/>
              <a:gd name="T3" fmla="*/ 17843 h 21599"/>
              <a:gd name="T4" fmla="*/ 0 w 21271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71" h="21599" fill="none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</a:path>
              <a:path w="21271" h="21599" stroke="0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7" name="Oval 5"/>
          <p:cNvSpPr>
            <a:spLocks noChangeArrowheads="1"/>
          </p:cNvSpPr>
          <p:nvPr/>
        </p:nvSpPr>
        <p:spPr bwMode="auto">
          <a:xfrm>
            <a:off x="4675188" y="3378200"/>
            <a:ext cx="539750" cy="539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 flipH="1" flipV="1">
            <a:off x="4310063" y="1905000"/>
            <a:ext cx="690562" cy="1333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9" name="Line 7"/>
          <p:cNvSpPr>
            <a:spLocks noChangeShapeType="1"/>
          </p:cNvSpPr>
          <p:nvPr/>
        </p:nvSpPr>
        <p:spPr bwMode="auto">
          <a:xfrm flipV="1">
            <a:off x="5191125" y="2309813"/>
            <a:ext cx="619125" cy="10001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0" name="Line 8"/>
          <p:cNvSpPr>
            <a:spLocks noChangeShapeType="1"/>
          </p:cNvSpPr>
          <p:nvPr/>
        </p:nvSpPr>
        <p:spPr bwMode="auto">
          <a:xfrm flipV="1">
            <a:off x="5453063" y="3143250"/>
            <a:ext cx="1547812" cy="285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1" name="Rectangle 9"/>
          <p:cNvSpPr>
            <a:spLocks noChangeArrowheads="1"/>
          </p:cNvSpPr>
          <p:nvPr/>
        </p:nvSpPr>
        <p:spPr bwMode="auto">
          <a:xfrm>
            <a:off x="4289425" y="1160463"/>
            <a:ext cx="4859338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 is strictly better off</a:t>
            </a:r>
            <a:br>
              <a:rPr lang="en-US" altLang="en-US"/>
            </a:br>
            <a:r>
              <a:rPr lang="en-US" altLang="en-US"/>
              <a:t>    but B is strictly worse</a:t>
            </a:r>
            <a:br>
              <a:rPr lang="en-US" altLang="en-US"/>
            </a:br>
            <a:r>
              <a:rPr lang="en-US" altLang="en-US"/>
              <a:t>                       off</a:t>
            </a:r>
          </a:p>
        </p:txBody>
      </p:sp>
      <p:sp>
        <p:nvSpPr>
          <p:cNvPr id="49162" name="Line 10"/>
          <p:cNvSpPr>
            <a:spLocks noChangeShapeType="1"/>
          </p:cNvSpPr>
          <p:nvPr/>
        </p:nvSpPr>
        <p:spPr bwMode="auto">
          <a:xfrm flipH="1">
            <a:off x="2786063" y="3762375"/>
            <a:ext cx="1643062" cy="238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3" name="Line 11"/>
          <p:cNvSpPr>
            <a:spLocks noChangeShapeType="1"/>
          </p:cNvSpPr>
          <p:nvPr/>
        </p:nvSpPr>
        <p:spPr bwMode="auto">
          <a:xfrm flipH="1">
            <a:off x="4286250" y="3952875"/>
            <a:ext cx="381000" cy="666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4" name="Line 12"/>
          <p:cNvSpPr>
            <a:spLocks noChangeShapeType="1"/>
          </p:cNvSpPr>
          <p:nvPr/>
        </p:nvSpPr>
        <p:spPr bwMode="auto">
          <a:xfrm>
            <a:off x="5000625" y="4167188"/>
            <a:ext cx="381000" cy="8810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5" name="Rectangle 13"/>
          <p:cNvSpPr>
            <a:spLocks noChangeArrowheads="1"/>
          </p:cNvSpPr>
          <p:nvPr/>
        </p:nvSpPr>
        <p:spPr bwMode="auto">
          <a:xfrm>
            <a:off x="527050" y="4684713"/>
            <a:ext cx="3751263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B is strictly better</a:t>
            </a:r>
            <a:br>
              <a:rPr lang="en-US" altLang="en-US"/>
            </a:br>
            <a:r>
              <a:rPr lang="en-US" altLang="en-US"/>
              <a:t>off but A is strictly</a:t>
            </a:r>
            <a:br>
              <a:rPr lang="en-US" altLang="en-US"/>
            </a:br>
            <a:r>
              <a:rPr lang="en-US" altLang="en-US"/>
              <a:t>worse off</a:t>
            </a:r>
          </a:p>
        </p:txBody>
      </p:sp>
      <p:sp>
        <p:nvSpPr>
          <p:cNvPr id="49166" name="Line 14"/>
          <p:cNvSpPr>
            <a:spLocks noChangeShapeType="1"/>
          </p:cNvSpPr>
          <p:nvPr/>
        </p:nvSpPr>
        <p:spPr bwMode="auto">
          <a:xfrm>
            <a:off x="6405563" y="4357688"/>
            <a:ext cx="833437" cy="3571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7" name="Rectangle 15"/>
          <p:cNvSpPr>
            <a:spLocks noChangeArrowheads="1"/>
          </p:cNvSpPr>
          <p:nvPr/>
        </p:nvSpPr>
        <p:spPr bwMode="auto">
          <a:xfrm>
            <a:off x="7146925" y="4803775"/>
            <a:ext cx="2036763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Both A</a:t>
            </a:r>
            <a:br>
              <a:rPr lang="en-US" altLang="en-US"/>
            </a:br>
            <a:r>
              <a:rPr lang="en-US" altLang="en-US"/>
              <a:t>and B are</a:t>
            </a:r>
            <a:br>
              <a:rPr lang="en-US" altLang="en-US"/>
            </a:br>
            <a:r>
              <a:rPr lang="en-US" altLang="en-US"/>
              <a:t>    worse</a:t>
            </a:r>
            <a:br>
              <a:rPr lang="en-US" altLang="en-US"/>
            </a:br>
            <a:r>
              <a:rPr lang="en-US" altLang="en-US"/>
              <a:t>       off</a:t>
            </a:r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 flipH="1" flipV="1">
            <a:off x="3167063" y="2667000"/>
            <a:ext cx="714375" cy="4286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9" name="Rectangle 17"/>
          <p:cNvSpPr>
            <a:spLocks noChangeArrowheads="1"/>
          </p:cNvSpPr>
          <p:nvPr/>
        </p:nvSpPr>
        <p:spPr bwMode="auto">
          <a:xfrm>
            <a:off x="193675" y="779463"/>
            <a:ext cx="2487613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Both A and</a:t>
            </a:r>
            <a:br>
              <a:rPr lang="en-US" altLang="en-US"/>
            </a:br>
            <a:r>
              <a:rPr lang="en-US" altLang="en-US"/>
              <a:t>B are worse</a:t>
            </a:r>
            <a:br>
              <a:rPr lang="en-US" altLang="en-US"/>
            </a:br>
            <a:r>
              <a:rPr lang="en-US" altLang="en-US"/>
              <a:t>off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50179" name="Arc 3"/>
          <p:cNvSpPr>
            <a:spLocks/>
          </p:cNvSpPr>
          <p:nvPr/>
        </p:nvSpPr>
        <p:spPr bwMode="auto">
          <a:xfrm>
            <a:off x="476250" y="2738438"/>
            <a:ext cx="6834188" cy="3811587"/>
          </a:xfrm>
          <a:custGeom>
            <a:avLst/>
            <a:gdLst>
              <a:gd name="G0" fmla="+- 0 0 0"/>
              <a:gd name="G1" fmla="+- 21492 0 0"/>
              <a:gd name="G2" fmla="+- 21600 0 0"/>
              <a:gd name="T0" fmla="*/ 2159 w 21521"/>
              <a:gd name="T1" fmla="*/ 0 h 21492"/>
              <a:gd name="T2" fmla="*/ 21521 w 21521"/>
              <a:gd name="T3" fmla="*/ 19648 h 21492"/>
              <a:gd name="T4" fmla="*/ 0 w 21521"/>
              <a:gd name="T5" fmla="*/ 21492 h 2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21" h="21492" fill="none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</a:path>
              <a:path w="21521" h="21492" stroke="0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  <a:lnTo>
                  <a:pt x="0" y="21492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0" name="Arc 4"/>
          <p:cNvSpPr>
            <a:spLocks/>
          </p:cNvSpPr>
          <p:nvPr/>
        </p:nvSpPr>
        <p:spPr bwMode="auto">
          <a:xfrm rot="10800000">
            <a:off x="2643188" y="288925"/>
            <a:ext cx="6286500" cy="4310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271"/>
              <a:gd name="T1" fmla="*/ 0 h 21599"/>
              <a:gd name="T2" fmla="*/ 21271 w 21271"/>
              <a:gd name="T3" fmla="*/ 17843 h 21599"/>
              <a:gd name="T4" fmla="*/ 0 w 21271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71" h="21599" fill="none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</a:path>
              <a:path w="21271" h="21599" stroke="0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1" name="Oval 5"/>
          <p:cNvSpPr>
            <a:spLocks noChangeArrowheads="1"/>
          </p:cNvSpPr>
          <p:nvPr/>
        </p:nvSpPr>
        <p:spPr bwMode="auto">
          <a:xfrm>
            <a:off x="4675188" y="3378200"/>
            <a:ext cx="539750" cy="539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146050" y="3422650"/>
            <a:ext cx="6530975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 allocation is</a:t>
            </a:r>
            <a:br>
              <a:rPr lang="en-US" altLang="en-US"/>
            </a:br>
            <a:r>
              <a:rPr lang="en-US" altLang="en-US">
                <a:solidFill>
                  <a:schemeClr val="tx2"/>
                </a:solidFill>
              </a:rPr>
              <a:t>Pareto-optimal</a:t>
            </a:r>
            <a:r>
              <a:rPr lang="en-US" altLang="en-US"/>
              <a:t> since the</a:t>
            </a:r>
            <a:br>
              <a:rPr lang="en-US" altLang="en-US"/>
            </a:br>
            <a:r>
              <a:rPr lang="en-US" altLang="en-US"/>
              <a:t>only way one consumer’s</a:t>
            </a:r>
          </a:p>
          <a:p>
            <a:r>
              <a:rPr lang="en-US" altLang="en-US"/>
              <a:t>welfare can be increased is to</a:t>
            </a:r>
            <a:br>
              <a:rPr lang="en-US" altLang="en-US"/>
            </a:br>
            <a:r>
              <a:rPr lang="en-US" altLang="en-US"/>
              <a:t>decrease the welfare of the other</a:t>
            </a:r>
            <a:br>
              <a:rPr lang="en-US" altLang="en-US"/>
            </a:br>
            <a:r>
              <a:rPr lang="en-US" altLang="en-US"/>
              <a:t>consumer.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51203" name="Arc 3"/>
          <p:cNvSpPr>
            <a:spLocks/>
          </p:cNvSpPr>
          <p:nvPr/>
        </p:nvSpPr>
        <p:spPr bwMode="auto">
          <a:xfrm>
            <a:off x="476250" y="2738438"/>
            <a:ext cx="6834188" cy="3811587"/>
          </a:xfrm>
          <a:custGeom>
            <a:avLst/>
            <a:gdLst>
              <a:gd name="G0" fmla="+- 0 0 0"/>
              <a:gd name="G1" fmla="+- 21492 0 0"/>
              <a:gd name="G2" fmla="+- 21600 0 0"/>
              <a:gd name="T0" fmla="*/ 2159 w 21521"/>
              <a:gd name="T1" fmla="*/ 0 h 21492"/>
              <a:gd name="T2" fmla="*/ 21521 w 21521"/>
              <a:gd name="T3" fmla="*/ 19648 h 21492"/>
              <a:gd name="T4" fmla="*/ 0 w 21521"/>
              <a:gd name="T5" fmla="*/ 21492 h 2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21" h="21492" fill="none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</a:path>
              <a:path w="21521" h="21492" stroke="0" extrusionOk="0">
                <a:moveTo>
                  <a:pt x="2158" y="0"/>
                </a:moveTo>
                <a:cubicBezTo>
                  <a:pt x="12499" y="1038"/>
                  <a:pt x="20633" y="9293"/>
                  <a:pt x="21521" y="19647"/>
                </a:cubicBezTo>
                <a:lnTo>
                  <a:pt x="0" y="21492"/>
                </a:lnTo>
                <a:close/>
              </a:path>
            </a:pathLst>
          </a:custGeom>
          <a:noFill/>
          <a:ln w="508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4" name="Arc 4"/>
          <p:cNvSpPr>
            <a:spLocks/>
          </p:cNvSpPr>
          <p:nvPr/>
        </p:nvSpPr>
        <p:spPr bwMode="auto">
          <a:xfrm rot="10800000">
            <a:off x="2643188" y="288925"/>
            <a:ext cx="6286500" cy="4310063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88 w 21271"/>
              <a:gd name="T1" fmla="*/ 0 h 21599"/>
              <a:gd name="T2" fmla="*/ 21271 w 21271"/>
              <a:gd name="T3" fmla="*/ 17843 h 21599"/>
              <a:gd name="T4" fmla="*/ 0 w 21271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71" h="21599" fill="none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</a:path>
              <a:path w="21271" h="21599" stroke="0" extrusionOk="0">
                <a:moveTo>
                  <a:pt x="188" y="-1"/>
                </a:moveTo>
                <a:cubicBezTo>
                  <a:pt x="10597" y="90"/>
                  <a:pt x="19460" y="7592"/>
                  <a:pt x="21270" y="17843"/>
                </a:cubicBezTo>
                <a:lnTo>
                  <a:pt x="0" y="21599"/>
                </a:lnTo>
                <a:close/>
              </a:path>
            </a:pathLst>
          </a:custGeom>
          <a:noFill/>
          <a:ln w="508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5" name="Oval 5"/>
          <p:cNvSpPr>
            <a:spLocks noChangeArrowheads="1"/>
          </p:cNvSpPr>
          <p:nvPr/>
        </p:nvSpPr>
        <p:spPr bwMode="auto">
          <a:xfrm>
            <a:off x="4675188" y="3378200"/>
            <a:ext cx="539750" cy="539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146050" y="3422650"/>
            <a:ext cx="6530975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 allocation is</a:t>
            </a:r>
            <a:br>
              <a:rPr lang="en-US" altLang="en-US"/>
            </a:br>
            <a:r>
              <a:rPr lang="en-US" altLang="en-US"/>
              <a:t>Pareto-optimal since the</a:t>
            </a:r>
            <a:br>
              <a:rPr lang="en-US" altLang="en-US"/>
            </a:br>
            <a:r>
              <a:rPr lang="en-US" altLang="en-US"/>
              <a:t>only way one consumer’s</a:t>
            </a:r>
          </a:p>
          <a:p>
            <a:r>
              <a:rPr lang="en-US" altLang="en-US"/>
              <a:t>welfare can be increased is to</a:t>
            </a:r>
            <a:br>
              <a:rPr lang="en-US" altLang="en-US"/>
            </a:br>
            <a:r>
              <a:rPr lang="en-US" altLang="en-US"/>
              <a:t>decrease the welfare of the other</a:t>
            </a:r>
            <a:br>
              <a:rPr lang="en-US" altLang="en-US"/>
            </a:br>
            <a:r>
              <a:rPr lang="en-US" altLang="en-US"/>
              <a:t>consumer.</a:t>
            </a: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3194050" y="1065213"/>
            <a:ext cx="5786438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An allocation where convex</a:t>
            </a:r>
            <a:br>
              <a:rPr lang="en-US" altLang="en-US"/>
            </a:br>
            <a:r>
              <a:rPr lang="en-US" altLang="en-US"/>
              <a:t>indifference curves are “only</a:t>
            </a:r>
            <a:br>
              <a:rPr lang="en-US" altLang="en-US"/>
            </a:br>
            <a:r>
              <a:rPr lang="en-US" altLang="en-US"/>
              <a:t>     just back-to-back” is</a:t>
            </a:r>
            <a:br>
              <a:rPr lang="en-US" altLang="en-US"/>
            </a:br>
            <a:r>
              <a:rPr lang="en-US" altLang="en-US"/>
              <a:t>            Pareto-optimal.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Where are all of the Pareto-optimal allocations of the endowment?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53251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2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3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5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3256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89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7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0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8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1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9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2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60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53261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2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3263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3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64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4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65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5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66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6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67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53268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9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0" name="Arc 22"/>
          <p:cNvSpPr>
            <a:spLocks/>
          </p:cNvSpPr>
          <p:nvPr/>
        </p:nvSpPr>
        <p:spPr bwMode="auto">
          <a:xfrm rot="10800000">
            <a:off x="2970213" y="1863725"/>
            <a:ext cx="3730625" cy="2833688"/>
          </a:xfrm>
          <a:custGeom>
            <a:avLst/>
            <a:gdLst>
              <a:gd name="G0" fmla="+- 9 0 0"/>
              <a:gd name="G1" fmla="+- 21600 0 0"/>
              <a:gd name="G2" fmla="+- 21600 0 0"/>
              <a:gd name="T0" fmla="*/ 0 w 21281"/>
              <a:gd name="T1" fmla="*/ 0 h 21600"/>
              <a:gd name="T2" fmla="*/ 21281 w 21281"/>
              <a:gd name="T3" fmla="*/ 17848 h 21600"/>
              <a:gd name="T4" fmla="*/ 9 w 2128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81" h="21600" fill="none" extrusionOk="0">
                <a:moveTo>
                  <a:pt x="0" y="0"/>
                </a:moveTo>
                <a:cubicBezTo>
                  <a:pt x="3" y="0"/>
                  <a:pt x="6" y="0"/>
                  <a:pt x="9" y="0"/>
                </a:cubicBezTo>
                <a:cubicBezTo>
                  <a:pt x="10490" y="0"/>
                  <a:pt x="19459" y="7525"/>
                  <a:pt x="21280" y="17848"/>
                </a:cubicBezTo>
              </a:path>
              <a:path w="21281" h="21600" stroke="0" extrusionOk="0">
                <a:moveTo>
                  <a:pt x="0" y="0"/>
                </a:moveTo>
                <a:cubicBezTo>
                  <a:pt x="3" y="0"/>
                  <a:pt x="6" y="0"/>
                  <a:pt x="9" y="0"/>
                </a:cubicBezTo>
                <a:cubicBezTo>
                  <a:pt x="10490" y="0"/>
                  <a:pt x="19459" y="7525"/>
                  <a:pt x="21280" y="17848"/>
                </a:cubicBezTo>
                <a:lnTo>
                  <a:pt x="9" y="2160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1" name="Arc 23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2" name="Oval 24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3" name="Arc 25"/>
          <p:cNvSpPr>
            <a:spLocks/>
          </p:cNvSpPr>
          <p:nvPr/>
        </p:nvSpPr>
        <p:spPr bwMode="auto">
          <a:xfrm>
            <a:off x="3733800" y="2940050"/>
            <a:ext cx="3146425" cy="2192338"/>
          </a:xfrm>
          <a:custGeom>
            <a:avLst/>
            <a:gdLst>
              <a:gd name="G0" fmla="+- 11 0 0"/>
              <a:gd name="G1" fmla="+- 21600 0 0"/>
              <a:gd name="G2" fmla="+- 21600 0 0"/>
              <a:gd name="T0" fmla="*/ 0 w 21611"/>
              <a:gd name="T1" fmla="*/ 0 h 21600"/>
              <a:gd name="T2" fmla="*/ 21611 w 21611"/>
              <a:gd name="T3" fmla="*/ 21600 h 21600"/>
              <a:gd name="T4" fmla="*/ 11 w 2161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11" h="21600" fill="none" extrusionOk="0">
                <a:moveTo>
                  <a:pt x="0" y="0"/>
                </a:moveTo>
                <a:cubicBezTo>
                  <a:pt x="3" y="0"/>
                  <a:pt x="7" y="0"/>
                  <a:pt x="11" y="0"/>
                </a:cubicBezTo>
                <a:cubicBezTo>
                  <a:pt x="11940" y="0"/>
                  <a:pt x="21611" y="9670"/>
                  <a:pt x="21611" y="21600"/>
                </a:cubicBezTo>
              </a:path>
              <a:path w="21611" h="21600" stroke="0" extrusionOk="0">
                <a:moveTo>
                  <a:pt x="0" y="0"/>
                </a:moveTo>
                <a:cubicBezTo>
                  <a:pt x="3" y="0"/>
                  <a:pt x="7" y="0"/>
                  <a:pt x="11" y="0"/>
                </a:cubicBezTo>
                <a:cubicBezTo>
                  <a:pt x="11940" y="0"/>
                  <a:pt x="21611" y="9670"/>
                  <a:pt x="21611" y="21600"/>
                </a:cubicBezTo>
                <a:lnTo>
                  <a:pt x="11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4" name="Arc 26"/>
          <p:cNvSpPr>
            <a:spLocks/>
          </p:cNvSpPr>
          <p:nvPr/>
        </p:nvSpPr>
        <p:spPr bwMode="auto">
          <a:xfrm>
            <a:off x="5032375" y="2852738"/>
            <a:ext cx="1949450" cy="1862137"/>
          </a:xfrm>
          <a:custGeom>
            <a:avLst/>
            <a:gdLst>
              <a:gd name="G0" fmla="+- 18 0 0"/>
              <a:gd name="G1" fmla="+- 21600 0 0"/>
              <a:gd name="G2" fmla="+- 21600 0 0"/>
              <a:gd name="T0" fmla="*/ 0 w 21618"/>
              <a:gd name="T1" fmla="*/ 0 h 21600"/>
              <a:gd name="T2" fmla="*/ 21618 w 21618"/>
              <a:gd name="T3" fmla="*/ 21600 h 21600"/>
              <a:gd name="T4" fmla="*/ 18 w 2161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18" h="21600" fill="none" extrusionOk="0">
                <a:moveTo>
                  <a:pt x="0" y="0"/>
                </a:moveTo>
                <a:cubicBezTo>
                  <a:pt x="6" y="0"/>
                  <a:pt x="12" y="0"/>
                  <a:pt x="18" y="0"/>
                </a:cubicBezTo>
                <a:cubicBezTo>
                  <a:pt x="11947" y="0"/>
                  <a:pt x="21618" y="9670"/>
                  <a:pt x="21618" y="21600"/>
                </a:cubicBezTo>
              </a:path>
              <a:path w="21618" h="21600" stroke="0" extrusionOk="0">
                <a:moveTo>
                  <a:pt x="0" y="0"/>
                </a:moveTo>
                <a:cubicBezTo>
                  <a:pt x="6" y="0"/>
                  <a:pt x="12" y="0"/>
                  <a:pt x="18" y="0"/>
                </a:cubicBezTo>
                <a:cubicBezTo>
                  <a:pt x="11947" y="0"/>
                  <a:pt x="21618" y="9670"/>
                  <a:pt x="21618" y="21600"/>
                </a:cubicBezTo>
                <a:lnTo>
                  <a:pt x="18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5" name="Arc 27"/>
          <p:cNvSpPr>
            <a:spLocks/>
          </p:cNvSpPr>
          <p:nvPr/>
        </p:nvSpPr>
        <p:spPr bwMode="auto">
          <a:xfrm>
            <a:off x="863600" y="3513138"/>
            <a:ext cx="5138738" cy="2851150"/>
          </a:xfrm>
          <a:custGeom>
            <a:avLst/>
            <a:gdLst>
              <a:gd name="G0" fmla="+- 0 0 0"/>
              <a:gd name="G1" fmla="+- 21191 0 0"/>
              <a:gd name="G2" fmla="+- 21600 0 0"/>
              <a:gd name="T0" fmla="*/ 4183 w 20281"/>
              <a:gd name="T1" fmla="*/ 0 h 21191"/>
              <a:gd name="T2" fmla="*/ 20281 w 20281"/>
              <a:gd name="T3" fmla="*/ 13758 h 21191"/>
              <a:gd name="T4" fmla="*/ 0 w 20281"/>
              <a:gd name="T5" fmla="*/ 21191 h 21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281" h="21191" fill="none" extrusionOk="0">
                <a:moveTo>
                  <a:pt x="4183" y="-1"/>
                </a:moveTo>
                <a:cubicBezTo>
                  <a:pt x="11583" y="1460"/>
                  <a:pt x="17685" y="6675"/>
                  <a:pt x="20280" y="13758"/>
                </a:cubicBezTo>
              </a:path>
              <a:path w="20281" h="21191" stroke="0" extrusionOk="0">
                <a:moveTo>
                  <a:pt x="4183" y="-1"/>
                </a:moveTo>
                <a:cubicBezTo>
                  <a:pt x="11583" y="1460"/>
                  <a:pt x="17685" y="6675"/>
                  <a:pt x="20280" y="13758"/>
                </a:cubicBezTo>
                <a:lnTo>
                  <a:pt x="0" y="21191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6" name="Arc 28"/>
          <p:cNvSpPr>
            <a:spLocks/>
          </p:cNvSpPr>
          <p:nvPr/>
        </p:nvSpPr>
        <p:spPr bwMode="auto">
          <a:xfrm>
            <a:off x="0" y="3876675"/>
            <a:ext cx="5192713" cy="2981325"/>
          </a:xfrm>
          <a:custGeom>
            <a:avLst/>
            <a:gdLst>
              <a:gd name="G0" fmla="+- 0 0 0"/>
              <a:gd name="G1" fmla="+- 21191 0 0"/>
              <a:gd name="G2" fmla="+- 21600 0 0"/>
              <a:gd name="T0" fmla="*/ 4184 w 20279"/>
              <a:gd name="T1" fmla="*/ 0 h 21191"/>
              <a:gd name="T2" fmla="*/ 20279 w 20279"/>
              <a:gd name="T3" fmla="*/ 13754 h 21191"/>
              <a:gd name="T4" fmla="*/ 0 w 20279"/>
              <a:gd name="T5" fmla="*/ 21191 h 21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279" h="21191" fill="none" extrusionOk="0">
                <a:moveTo>
                  <a:pt x="4183" y="0"/>
                </a:moveTo>
                <a:cubicBezTo>
                  <a:pt x="11582" y="1460"/>
                  <a:pt x="17682" y="6674"/>
                  <a:pt x="20279" y="13753"/>
                </a:cubicBezTo>
              </a:path>
              <a:path w="20279" h="21191" stroke="0" extrusionOk="0">
                <a:moveTo>
                  <a:pt x="4183" y="0"/>
                </a:moveTo>
                <a:cubicBezTo>
                  <a:pt x="11582" y="1460"/>
                  <a:pt x="17682" y="6674"/>
                  <a:pt x="20279" y="13753"/>
                </a:cubicBezTo>
                <a:lnTo>
                  <a:pt x="0" y="21191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7" name="Arc 29"/>
          <p:cNvSpPr>
            <a:spLocks/>
          </p:cNvSpPr>
          <p:nvPr/>
        </p:nvSpPr>
        <p:spPr bwMode="auto">
          <a:xfrm rot="10800000">
            <a:off x="2563813" y="2897188"/>
            <a:ext cx="2073275" cy="190817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8" name="Arc 30"/>
          <p:cNvSpPr>
            <a:spLocks/>
          </p:cNvSpPr>
          <p:nvPr/>
        </p:nvSpPr>
        <p:spPr bwMode="auto">
          <a:xfrm rot="10800000">
            <a:off x="3597275" y="1304925"/>
            <a:ext cx="3914775" cy="2963863"/>
          </a:xfrm>
          <a:custGeom>
            <a:avLst/>
            <a:gdLst>
              <a:gd name="G0" fmla="+- 0 0 0"/>
              <a:gd name="G1" fmla="+- 21510 0 0"/>
              <a:gd name="G2" fmla="+- 21600 0 0"/>
              <a:gd name="T0" fmla="*/ 1968 w 20487"/>
              <a:gd name="T1" fmla="*/ 0 h 21510"/>
              <a:gd name="T2" fmla="*/ 20487 w 20487"/>
              <a:gd name="T3" fmla="*/ 14667 h 21510"/>
              <a:gd name="T4" fmla="*/ 0 w 20487"/>
              <a:gd name="T5" fmla="*/ 21510 h 21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487" h="21510" fill="none" extrusionOk="0">
                <a:moveTo>
                  <a:pt x="1968" y="-1"/>
                </a:moveTo>
                <a:cubicBezTo>
                  <a:pt x="10504" y="780"/>
                  <a:pt x="17771" y="6536"/>
                  <a:pt x="20487" y="14666"/>
                </a:cubicBezTo>
              </a:path>
              <a:path w="20487" h="21510" stroke="0" extrusionOk="0">
                <a:moveTo>
                  <a:pt x="1968" y="-1"/>
                </a:moveTo>
                <a:cubicBezTo>
                  <a:pt x="10504" y="780"/>
                  <a:pt x="17771" y="6536"/>
                  <a:pt x="20487" y="14666"/>
                </a:cubicBezTo>
                <a:lnTo>
                  <a:pt x="0" y="2151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9" name="Arc 31"/>
          <p:cNvSpPr>
            <a:spLocks/>
          </p:cNvSpPr>
          <p:nvPr/>
        </p:nvSpPr>
        <p:spPr bwMode="auto">
          <a:xfrm rot="10800000">
            <a:off x="4348163" y="939800"/>
            <a:ext cx="3675062" cy="2963863"/>
          </a:xfrm>
          <a:custGeom>
            <a:avLst/>
            <a:gdLst>
              <a:gd name="G0" fmla="+- 0 0 0"/>
              <a:gd name="G1" fmla="+- 21510 0 0"/>
              <a:gd name="G2" fmla="+- 21600 0 0"/>
              <a:gd name="T0" fmla="*/ 1968 w 19230"/>
              <a:gd name="T1" fmla="*/ 0 h 21510"/>
              <a:gd name="T2" fmla="*/ 19230 w 19230"/>
              <a:gd name="T3" fmla="*/ 11673 h 21510"/>
              <a:gd name="T4" fmla="*/ 0 w 19230"/>
              <a:gd name="T5" fmla="*/ 21510 h 21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230" h="21510" fill="none" extrusionOk="0">
                <a:moveTo>
                  <a:pt x="1968" y="-1"/>
                </a:moveTo>
                <a:cubicBezTo>
                  <a:pt x="9342" y="674"/>
                  <a:pt x="15857" y="5080"/>
                  <a:pt x="19230" y="11672"/>
                </a:cubicBezTo>
              </a:path>
              <a:path w="19230" h="21510" stroke="0" extrusionOk="0">
                <a:moveTo>
                  <a:pt x="1968" y="-1"/>
                </a:moveTo>
                <a:cubicBezTo>
                  <a:pt x="9342" y="674"/>
                  <a:pt x="15857" y="5080"/>
                  <a:pt x="19230" y="11672"/>
                </a:cubicBezTo>
                <a:lnTo>
                  <a:pt x="0" y="2151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80" name="Arc 32"/>
          <p:cNvSpPr>
            <a:spLocks/>
          </p:cNvSpPr>
          <p:nvPr/>
        </p:nvSpPr>
        <p:spPr bwMode="auto">
          <a:xfrm rot="10800000">
            <a:off x="4973638" y="795338"/>
            <a:ext cx="3676650" cy="2874962"/>
          </a:xfrm>
          <a:custGeom>
            <a:avLst/>
            <a:gdLst>
              <a:gd name="G0" fmla="+- 0 0 0"/>
              <a:gd name="G1" fmla="+- 20867 0 0"/>
              <a:gd name="G2" fmla="+- 21600 0 0"/>
              <a:gd name="T0" fmla="*/ 5581 w 19241"/>
              <a:gd name="T1" fmla="*/ 0 h 20867"/>
              <a:gd name="T2" fmla="*/ 19241 w 19241"/>
              <a:gd name="T3" fmla="*/ 11052 h 20867"/>
              <a:gd name="T4" fmla="*/ 0 w 19241"/>
              <a:gd name="T5" fmla="*/ 20867 h 20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241" h="20867" fill="none" extrusionOk="0">
                <a:moveTo>
                  <a:pt x="5580" y="0"/>
                </a:moveTo>
                <a:cubicBezTo>
                  <a:pt x="11494" y="1582"/>
                  <a:pt x="16459" y="5598"/>
                  <a:pt x="19241" y="11051"/>
                </a:cubicBezTo>
              </a:path>
              <a:path w="19241" h="20867" stroke="0" extrusionOk="0">
                <a:moveTo>
                  <a:pt x="5580" y="0"/>
                </a:moveTo>
                <a:cubicBezTo>
                  <a:pt x="11494" y="1582"/>
                  <a:pt x="16459" y="5598"/>
                  <a:pt x="19241" y="11051"/>
                </a:cubicBezTo>
                <a:lnTo>
                  <a:pt x="0" y="20867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54275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6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8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9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4280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0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81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1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82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2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83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3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54285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4287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4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88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5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89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6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90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7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91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54292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3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4" name="Arc 22"/>
          <p:cNvSpPr>
            <a:spLocks/>
          </p:cNvSpPr>
          <p:nvPr/>
        </p:nvSpPr>
        <p:spPr bwMode="auto">
          <a:xfrm rot="10800000">
            <a:off x="2970213" y="1863725"/>
            <a:ext cx="3730625" cy="2833688"/>
          </a:xfrm>
          <a:custGeom>
            <a:avLst/>
            <a:gdLst>
              <a:gd name="G0" fmla="+- 9 0 0"/>
              <a:gd name="G1" fmla="+- 21600 0 0"/>
              <a:gd name="G2" fmla="+- 21600 0 0"/>
              <a:gd name="T0" fmla="*/ 0 w 21281"/>
              <a:gd name="T1" fmla="*/ 0 h 21600"/>
              <a:gd name="T2" fmla="*/ 21281 w 21281"/>
              <a:gd name="T3" fmla="*/ 17848 h 21600"/>
              <a:gd name="T4" fmla="*/ 9 w 2128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81" h="21600" fill="none" extrusionOk="0">
                <a:moveTo>
                  <a:pt x="0" y="0"/>
                </a:moveTo>
                <a:cubicBezTo>
                  <a:pt x="3" y="0"/>
                  <a:pt x="6" y="0"/>
                  <a:pt x="9" y="0"/>
                </a:cubicBezTo>
                <a:cubicBezTo>
                  <a:pt x="10490" y="0"/>
                  <a:pt x="19459" y="7525"/>
                  <a:pt x="21280" y="17848"/>
                </a:cubicBezTo>
              </a:path>
              <a:path w="21281" h="21600" stroke="0" extrusionOk="0">
                <a:moveTo>
                  <a:pt x="0" y="0"/>
                </a:moveTo>
                <a:cubicBezTo>
                  <a:pt x="3" y="0"/>
                  <a:pt x="6" y="0"/>
                  <a:pt x="9" y="0"/>
                </a:cubicBezTo>
                <a:cubicBezTo>
                  <a:pt x="10490" y="0"/>
                  <a:pt x="19459" y="7525"/>
                  <a:pt x="21280" y="17848"/>
                </a:cubicBezTo>
                <a:lnTo>
                  <a:pt x="9" y="2160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5" name="Arc 23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6" name="Oval 24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7" name="Arc 25"/>
          <p:cNvSpPr>
            <a:spLocks/>
          </p:cNvSpPr>
          <p:nvPr/>
        </p:nvSpPr>
        <p:spPr bwMode="auto">
          <a:xfrm>
            <a:off x="3733800" y="2940050"/>
            <a:ext cx="3146425" cy="2192338"/>
          </a:xfrm>
          <a:custGeom>
            <a:avLst/>
            <a:gdLst>
              <a:gd name="G0" fmla="+- 11 0 0"/>
              <a:gd name="G1" fmla="+- 21600 0 0"/>
              <a:gd name="G2" fmla="+- 21600 0 0"/>
              <a:gd name="T0" fmla="*/ 0 w 21611"/>
              <a:gd name="T1" fmla="*/ 0 h 21600"/>
              <a:gd name="T2" fmla="*/ 21611 w 21611"/>
              <a:gd name="T3" fmla="*/ 21600 h 21600"/>
              <a:gd name="T4" fmla="*/ 11 w 2161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11" h="21600" fill="none" extrusionOk="0">
                <a:moveTo>
                  <a:pt x="0" y="0"/>
                </a:moveTo>
                <a:cubicBezTo>
                  <a:pt x="3" y="0"/>
                  <a:pt x="7" y="0"/>
                  <a:pt x="11" y="0"/>
                </a:cubicBezTo>
                <a:cubicBezTo>
                  <a:pt x="11940" y="0"/>
                  <a:pt x="21611" y="9670"/>
                  <a:pt x="21611" y="21600"/>
                </a:cubicBezTo>
              </a:path>
              <a:path w="21611" h="21600" stroke="0" extrusionOk="0">
                <a:moveTo>
                  <a:pt x="0" y="0"/>
                </a:moveTo>
                <a:cubicBezTo>
                  <a:pt x="3" y="0"/>
                  <a:pt x="7" y="0"/>
                  <a:pt x="11" y="0"/>
                </a:cubicBezTo>
                <a:cubicBezTo>
                  <a:pt x="11940" y="0"/>
                  <a:pt x="21611" y="9670"/>
                  <a:pt x="21611" y="21600"/>
                </a:cubicBezTo>
                <a:lnTo>
                  <a:pt x="11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8" name="Arc 26"/>
          <p:cNvSpPr>
            <a:spLocks/>
          </p:cNvSpPr>
          <p:nvPr/>
        </p:nvSpPr>
        <p:spPr bwMode="auto">
          <a:xfrm>
            <a:off x="5032375" y="2852738"/>
            <a:ext cx="1949450" cy="1862137"/>
          </a:xfrm>
          <a:custGeom>
            <a:avLst/>
            <a:gdLst>
              <a:gd name="G0" fmla="+- 18 0 0"/>
              <a:gd name="G1" fmla="+- 21600 0 0"/>
              <a:gd name="G2" fmla="+- 21600 0 0"/>
              <a:gd name="T0" fmla="*/ 0 w 21618"/>
              <a:gd name="T1" fmla="*/ 0 h 21600"/>
              <a:gd name="T2" fmla="*/ 21618 w 21618"/>
              <a:gd name="T3" fmla="*/ 21600 h 21600"/>
              <a:gd name="T4" fmla="*/ 18 w 2161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18" h="21600" fill="none" extrusionOk="0">
                <a:moveTo>
                  <a:pt x="0" y="0"/>
                </a:moveTo>
                <a:cubicBezTo>
                  <a:pt x="6" y="0"/>
                  <a:pt x="12" y="0"/>
                  <a:pt x="18" y="0"/>
                </a:cubicBezTo>
                <a:cubicBezTo>
                  <a:pt x="11947" y="0"/>
                  <a:pt x="21618" y="9670"/>
                  <a:pt x="21618" y="21600"/>
                </a:cubicBezTo>
              </a:path>
              <a:path w="21618" h="21600" stroke="0" extrusionOk="0">
                <a:moveTo>
                  <a:pt x="0" y="0"/>
                </a:moveTo>
                <a:cubicBezTo>
                  <a:pt x="6" y="0"/>
                  <a:pt x="12" y="0"/>
                  <a:pt x="18" y="0"/>
                </a:cubicBezTo>
                <a:cubicBezTo>
                  <a:pt x="11947" y="0"/>
                  <a:pt x="21618" y="9670"/>
                  <a:pt x="21618" y="21600"/>
                </a:cubicBezTo>
                <a:lnTo>
                  <a:pt x="18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9" name="Arc 27"/>
          <p:cNvSpPr>
            <a:spLocks/>
          </p:cNvSpPr>
          <p:nvPr/>
        </p:nvSpPr>
        <p:spPr bwMode="auto">
          <a:xfrm>
            <a:off x="863600" y="3513138"/>
            <a:ext cx="5138738" cy="2851150"/>
          </a:xfrm>
          <a:custGeom>
            <a:avLst/>
            <a:gdLst>
              <a:gd name="G0" fmla="+- 0 0 0"/>
              <a:gd name="G1" fmla="+- 21191 0 0"/>
              <a:gd name="G2" fmla="+- 21600 0 0"/>
              <a:gd name="T0" fmla="*/ 4183 w 20281"/>
              <a:gd name="T1" fmla="*/ 0 h 21191"/>
              <a:gd name="T2" fmla="*/ 20281 w 20281"/>
              <a:gd name="T3" fmla="*/ 13758 h 21191"/>
              <a:gd name="T4" fmla="*/ 0 w 20281"/>
              <a:gd name="T5" fmla="*/ 21191 h 21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281" h="21191" fill="none" extrusionOk="0">
                <a:moveTo>
                  <a:pt x="4183" y="-1"/>
                </a:moveTo>
                <a:cubicBezTo>
                  <a:pt x="11583" y="1460"/>
                  <a:pt x="17685" y="6675"/>
                  <a:pt x="20280" y="13758"/>
                </a:cubicBezTo>
              </a:path>
              <a:path w="20281" h="21191" stroke="0" extrusionOk="0">
                <a:moveTo>
                  <a:pt x="4183" y="-1"/>
                </a:moveTo>
                <a:cubicBezTo>
                  <a:pt x="11583" y="1460"/>
                  <a:pt x="17685" y="6675"/>
                  <a:pt x="20280" y="13758"/>
                </a:cubicBezTo>
                <a:lnTo>
                  <a:pt x="0" y="21191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0" name="Arc 28"/>
          <p:cNvSpPr>
            <a:spLocks/>
          </p:cNvSpPr>
          <p:nvPr/>
        </p:nvSpPr>
        <p:spPr bwMode="auto">
          <a:xfrm>
            <a:off x="0" y="3876675"/>
            <a:ext cx="5192713" cy="2981325"/>
          </a:xfrm>
          <a:custGeom>
            <a:avLst/>
            <a:gdLst>
              <a:gd name="G0" fmla="+- 0 0 0"/>
              <a:gd name="G1" fmla="+- 21191 0 0"/>
              <a:gd name="G2" fmla="+- 21600 0 0"/>
              <a:gd name="T0" fmla="*/ 4184 w 20279"/>
              <a:gd name="T1" fmla="*/ 0 h 21191"/>
              <a:gd name="T2" fmla="*/ 20279 w 20279"/>
              <a:gd name="T3" fmla="*/ 13754 h 21191"/>
              <a:gd name="T4" fmla="*/ 0 w 20279"/>
              <a:gd name="T5" fmla="*/ 21191 h 21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279" h="21191" fill="none" extrusionOk="0">
                <a:moveTo>
                  <a:pt x="4183" y="0"/>
                </a:moveTo>
                <a:cubicBezTo>
                  <a:pt x="11582" y="1460"/>
                  <a:pt x="17682" y="6674"/>
                  <a:pt x="20279" y="13753"/>
                </a:cubicBezTo>
              </a:path>
              <a:path w="20279" h="21191" stroke="0" extrusionOk="0">
                <a:moveTo>
                  <a:pt x="4183" y="0"/>
                </a:moveTo>
                <a:cubicBezTo>
                  <a:pt x="11582" y="1460"/>
                  <a:pt x="17682" y="6674"/>
                  <a:pt x="20279" y="13753"/>
                </a:cubicBezTo>
                <a:lnTo>
                  <a:pt x="0" y="21191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1" name="Arc 29"/>
          <p:cNvSpPr>
            <a:spLocks/>
          </p:cNvSpPr>
          <p:nvPr/>
        </p:nvSpPr>
        <p:spPr bwMode="auto">
          <a:xfrm rot="10800000">
            <a:off x="2563813" y="2897188"/>
            <a:ext cx="2073275" cy="190817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2" name="Arc 30"/>
          <p:cNvSpPr>
            <a:spLocks/>
          </p:cNvSpPr>
          <p:nvPr/>
        </p:nvSpPr>
        <p:spPr bwMode="auto">
          <a:xfrm rot="10800000">
            <a:off x="3597275" y="1304925"/>
            <a:ext cx="3914775" cy="2963863"/>
          </a:xfrm>
          <a:custGeom>
            <a:avLst/>
            <a:gdLst>
              <a:gd name="G0" fmla="+- 0 0 0"/>
              <a:gd name="G1" fmla="+- 21510 0 0"/>
              <a:gd name="G2" fmla="+- 21600 0 0"/>
              <a:gd name="T0" fmla="*/ 1968 w 20487"/>
              <a:gd name="T1" fmla="*/ 0 h 21510"/>
              <a:gd name="T2" fmla="*/ 20487 w 20487"/>
              <a:gd name="T3" fmla="*/ 14667 h 21510"/>
              <a:gd name="T4" fmla="*/ 0 w 20487"/>
              <a:gd name="T5" fmla="*/ 21510 h 21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487" h="21510" fill="none" extrusionOk="0">
                <a:moveTo>
                  <a:pt x="1968" y="-1"/>
                </a:moveTo>
                <a:cubicBezTo>
                  <a:pt x="10504" y="780"/>
                  <a:pt x="17771" y="6536"/>
                  <a:pt x="20487" y="14666"/>
                </a:cubicBezTo>
              </a:path>
              <a:path w="20487" h="21510" stroke="0" extrusionOk="0">
                <a:moveTo>
                  <a:pt x="1968" y="-1"/>
                </a:moveTo>
                <a:cubicBezTo>
                  <a:pt x="10504" y="780"/>
                  <a:pt x="17771" y="6536"/>
                  <a:pt x="20487" y="14666"/>
                </a:cubicBezTo>
                <a:lnTo>
                  <a:pt x="0" y="2151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3" name="Arc 31"/>
          <p:cNvSpPr>
            <a:spLocks/>
          </p:cNvSpPr>
          <p:nvPr/>
        </p:nvSpPr>
        <p:spPr bwMode="auto">
          <a:xfrm rot="10800000">
            <a:off x="4348163" y="939800"/>
            <a:ext cx="3675062" cy="2963863"/>
          </a:xfrm>
          <a:custGeom>
            <a:avLst/>
            <a:gdLst>
              <a:gd name="G0" fmla="+- 0 0 0"/>
              <a:gd name="G1" fmla="+- 21510 0 0"/>
              <a:gd name="G2" fmla="+- 21600 0 0"/>
              <a:gd name="T0" fmla="*/ 1968 w 19230"/>
              <a:gd name="T1" fmla="*/ 0 h 21510"/>
              <a:gd name="T2" fmla="*/ 19230 w 19230"/>
              <a:gd name="T3" fmla="*/ 11673 h 21510"/>
              <a:gd name="T4" fmla="*/ 0 w 19230"/>
              <a:gd name="T5" fmla="*/ 21510 h 21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230" h="21510" fill="none" extrusionOk="0">
                <a:moveTo>
                  <a:pt x="1968" y="-1"/>
                </a:moveTo>
                <a:cubicBezTo>
                  <a:pt x="9342" y="674"/>
                  <a:pt x="15857" y="5080"/>
                  <a:pt x="19230" y="11672"/>
                </a:cubicBezTo>
              </a:path>
              <a:path w="19230" h="21510" stroke="0" extrusionOk="0">
                <a:moveTo>
                  <a:pt x="1968" y="-1"/>
                </a:moveTo>
                <a:cubicBezTo>
                  <a:pt x="9342" y="674"/>
                  <a:pt x="15857" y="5080"/>
                  <a:pt x="19230" y="11672"/>
                </a:cubicBezTo>
                <a:lnTo>
                  <a:pt x="0" y="2151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4" name="Arc 32"/>
          <p:cNvSpPr>
            <a:spLocks/>
          </p:cNvSpPr>
          <p:nvPr/>
        </p:nvSpPr>
        <p:spPr bwMode="auto">
          <a:xfrm rot="10800000">
            <a:off x="4973638" y="795338"/>
            <a:ext cx="3676650" cy="2874962"/>
          </a:xfrm>
          <a:custGeom>
            <a:avLst/>
            <a:gdLst>
              <a:gd name="G0" fmla="+- 0 0 0"/>
              <a:gd name="G1" fmla="+- 20867 0 0"/>
              <a:gd name="G2" fmla="+- 21600 0 0"/>
              <a:gd name="T0" fmla="*/ 5581 w 19241"/>
              <a:gd name="T1" fmla="*/ 0 h 20867"/>
              <a:gd name="T2" fmla="*/ 19241 w 19241"/>
              <a:gd name="T3" fmla="*/ 11052 h 20867"/>
              <a:gd name="T4" fmla="*/ 0 w 19241"/>
              <a:gd name="T5" fmla="*/ 20867 h 20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241" h="20867" fill="none" extrusionOk="0">
                <a:moveTo>
                  <a:pt x="5580" y="0"/>
                </a:moveTo>
                <a:cubicBezTo>
                  <a:pt x="11494" y="1582"/>
                  <a:pt x="16459" y="5598"/>
                  <a:pt x="19241" y="11051"/>
                </a:cubicBezTo>
              </a:path>
              <a:path w="19241" h="20867" stroke="0" extrusionOk="0">
                <a:moveTo>
                  <a:pt x="5580" y="0"/>
                </a:moveTo>
                <a:cubicBezTo>
                  <a:pt x="11494" y="1582"/>
                  <a:pt x="16459" y="5598"/>
                  <a:pt x="19241" y="11051"/>
                </a:cubicBezTo>
                <a:lnTo>
                  <a:pt x="0" y="20867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5" name="Oval 33"/>
          <p:cNvSpPr>
            <a:spLocks noChangeArrowheads="1"/>
          </p:cNvSpPr>
          <p:nvPr/>
        </p:nvSpPr>
        <p:spPr bwMode="auto">
          <a:xfrm>
            <a:off x="3516313" y="443706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6" name="Oval 34"/>
          <p:cNvSpPr>
            <a:spLocks noChangeArrowheads="1"/>
          </p:cNvSpPr>
          <p:nvPr/>
        </p:nvSpPr>
        <p:spPr bwMode="auto">
          <a:xfrm>
            <a:off x="4468813" y="411321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7" name="Oval 35"/>
          <p:cNvSpPr>
            <a:spLocks noChangeArrowheads="1"/>
          </p:cNvSpPr>
          <p:nvPr/>
        </p:nvSpPr>
        <p:spPr bwMode="auto">
          <a:xfrm>
            <a:off x="5021263" y="360838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8" name="Oval 36"/>
          <p:cNvSpPr>
            <a:spLocks noChangeArrowheads="1"/>
          </p:cNvSpPr>
          <p:nvPr/>
        </p:nvSpPr>
        <p:spPr bwMode="auto">
          <a:xfrm>
            <a:off x="5507038" y="324643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09" name="Oval 37"/>
          <p:cNvSpPr>
            <a:spLocks noChangeArrowheads="1"/>
          </p:cNvSpPr>
          <p:nvPr/>
        </p:nvSpPr>
        <p:spPr bwMode="auto">
          <a:xfrm>
            <a:off x="5907088" y="298926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310" name="Rectangle 38"/>
          <p:cNvSpPr>
            <a:spLocks noChangeArrowheads="1"/>
          </p:cNvSpPr>
          <p:nvPr/>
        </p:nvSpPr>
        <p:spPr bwMode="auto">
          <a:xfrm>
            <a:off x="2908300" y="946150"/>
            <a:ext cx="58070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All the allocations marked by</a:t>
            </a:r>
            <a:br>
              <a:rPr lang="en-US" altLang="en-US"/>
            </a:br>
            <a:r>
              <a:rPr lang="en-US" altLang="en-US"/>
              <a:t>a         are Pareto-optimal.</a:t>
            </a:r>
          </a:p>
        </p:txBody>
      </p:sp>
      <p:sp>
        <p:nvSpPr>
          <p:cNvPr id="54311" name="Oval 39"/>
          <p:cNvSpPr>
            <a:spLocks noChangeArrowheads="1"/>
          </p:cNvSpPr>
          <p:nvPr/>
        </p:nvSpPr>
        <p:spPr bwMode="auto">
          <a:xfrm>
            <a:off x="3611563" y="162718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</a:t>
            </a:r>
            <a:r>
              <a:rPr lang="en-US" altLang="en-US">
                <a:solidFill>
                  <a:schemeClr val="tx2"/>
                </a:solidFill>
              </a:rPr>
              <a:t>contract curve</a:t>
            </a:r>
            <a:r>
              <a:rPr lang="en-US" altLang="en-US"/>
              <a:t> is the set of all Pareto-optimal allocations.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56323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4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6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7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6328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2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9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3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30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4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31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5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56333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4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6335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6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36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7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37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8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38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9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39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56340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1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2" name="Arc 22"/>
          <p:cNvSpPr>
            <a:spLocks/>
          </p:cNvSpPr>
          <p:nvPr/>
        </p:nvSpPr>
        <p:spPr bwMode="auto">
          <a:xfrm rot="10800000">
            <a:off x="2970213" y="1863725"/>
            <a:ext cx="3730625" cy="2833688"/>
          </a:xfrm>
          <a:custGeom>
            <a:avLst/>
            <a:gdLst>
              <a:gd name="G0" fmla="+- 9 0 0"/>
              <a:gd name="G1" fmla="+- 21600 0 0"/>
              <a:gd name="G2" fmla="+- 21600 0 0"/>
              <a:gd name="T0" fmla="*/ 0 w 21281"/>
              <a:gd name="T1" fmla="*/ 0 h 21600"/>
              <a:gd name="T2" fmla="*/ 21281 w 21281"/>
              <a:gd name="T3" fmla="*/ 17848 h 21600"/>
              <a:gd name="T4" fmla="*/ 9 w 2128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281" h="21600" fill="none" extrusionOk="0">
                <a:moveTo>
                  <a:pt x="0" y="0"/>
                </a:moveTo>
                <a:cubicBezTo>
                  <a:pt x="3" y="0"/>
                  <a:pt x="6" y="0"/>
                  <a:pt x="9" y="0"/>
                </a:cubicBezTo>
                <a:cubicBezTo>
                  <a:pt x="10490" y="0"/>
                  <a:pt x="19459" y="7525"/>
                  <a:pt x="21280" y="17848"/>
                </a:cubicBezTo>
              </a:path>
              <a:path w="21281" h="21600" stroke="0" extrusionOk="0">
                <a:moveTo>
                  <a:pt x="0" y="0"/>
                </a:moveTo>
                <a:cubicBezTo>
                  <a:pt x="3" y="0"/>
                  <a:pt x="6" y="0"/>
                  <a:pt x="9" y="0"/>
                </a:cubicBezTo>
                <a:cubicBezTo>
                  <a:pt x="10490" y="0"/>
                  <a:pt x="19459" y="7525"/>
                  <a:pt x="21280" y="17848"/>
                </a:cubicBezTo>
                <a:lnTo>
                  <a:pt x="9" y="2160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3" name="Arc 23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4" name="Oval 24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5" name="Arc 25"/>
          <p:cNvSpPr>
            <a:spLocks/>
          </p:cNvSpPr>
          <p:nvPr/>
        </p:nvSpPr>
        <p:spPr bwMode="auto">
          <a:xfrm>
            <a:off x="3733800" y="2940050"/>
            <a:ext cx="3146425" cy="2192338"/>
          </a:xfrm>
          <a:custGeom>
            <a:avLst/>
            <a:gdLst>
              <a:gd name="G0" fmla="+- 11 0 0"/>
              <a:gd name="G1" fmla="+- 21600 0 0"/>
              <a:gd name="G2" fmla="+- 21600 0 0"/>
              <a:gd name="T0" fmla="*/ 0 w 21611"/>
              <a:gd name="T1" fmla="*/ 0 h 21600"/>
              <a:gd name="T2" fmla="*/ 21611 w 21611"/>
              <a:gd name="T3" fmla="*/ 21600 h 21600"/>
              <a:gd name="T4" fmla="*/ 11 w 2161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11" h="21600" fill="none" extrusionOk="0">
                <a:moveTo>
                  <a:pt x="0" y="0"/>
                </a:moveTo>
                <a:cubicBezTo>
                  <a:pt x="3" y="0"/>
                  <a:pt x="7" y="0"/>
                  <a:pt x="11" y="0"/>
                </a:cubicBezTo>
                <a:cubicBezTo>
                  <a:pt x="11940" y="0"/>
                  <a:pt x="21611" y="9670"/>
                  <a:pt x="21611" y="21600"/>
                </a:cubicBezTo>
              </a:path>
              <a:path w="21611" h="21600" stroke="0" extrusionOk="0">
                <a:moveTo>
                  <a:pt x="0" y="0"/>
                </a:moveTo>
                <a:cubicBezTo>
                  <a:pt x="3" y="0"/>
                  <a:pt x="7" y="0"/>
                  <a:pt x="11" y="0"/>
                </a:cubicBezTo>
                <a:cubicBezTo>
                  <a:pt x="11940" y="0"/>
                  <a:pt x="21611" y="9670"/>
                  <a:pt x="21611" y="21600"/>
                </a:cubicBezTo>
                <a:lnTo>
                  <a:pt x="11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6" name="Arc 26"/>
          <p:cNvSpPr>
            <a:spLocks/>
          </p:cNvSpPr>
          <p:nvPr/>
        </p:nvSpPr>
        <p:spPr bwMode="auto">
          <a:xfrm>
            <a:off x="5032375" y="2852738"/>
            <a:ext cx="1949450" cy="1862137"/>
          </a:xfrm>
          <a:custGeom>
            <a:avLst/>
            <a:gdLst>
              <a:gd name="G0" fmla="+- 18 0 0"/>
              <a:gd name="G1" fmla="+- 21600 0 0"/>
              <a:gd name="G2" fmla="+- 21600 0 0"/>
              <a:gd name="T0" fmla="*/ 0 w 21618"/>
              <a:gd name="T1" fmla="*/ 0 h 21600"/>
              <a:gd name="T2" fmla="*/ 21618 w 21618"/>
              <a:gd name="T3" fmla="*/ 21600 h 21600"/>
              <a:gd name="T4" fmla="*/ 18 w 2161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18" h="21600" fill="none" extrusionOk="0">
                <a:moveTo>
                  <a:pt x="0" y="0"/>
                </a:moveTo>
                <a:cubicBezTo>
                  <a:pt x="6" y="0"/>
                  <a:pt x="12" y="0"/>
                  <a:pt x="18" y="0"/>
                </a:cubicBezTo>
                <a:cubicBezTo>
                  <a:pt x="11947" y="0"/>
                  <a:pt x="21618" y="9670"/>
                  <a:pt x="21618" y="21600"/>
                </a:cubicBezTo>
              </a:path>
              <a:path w="21618" h="21600" stroke="0" extrusionOk="0">
                <a:moveTo>
                  <a:pt x="0" y="0"/>
                </a:moveTo>
                <a:cubicBezTo>
                  <a:pt x="6" y="0"/>
                  <a:pt x="12" y="0"/>
                  <a:pt x="18" y="0"/>
                </a:cubicBezTo>
                <a:cubicBezTo>
                  <a:pt x="11947" y="0"/>
                  <a:pt x="21618" y="9670"/>
                  <a:pt x="21618" y="21600"/>
                </a:cubicBezTo>
                <a:lnTo>
                  <a:pt x="18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7" name="Arc 27"/>
          <p:cNvSpPr>
            <a:spLocks/>
          </p:cNvSpPr>
          <p:nvPr/>
        </p:nvSpPr>
        <p:spPr bwMode="auto">
          <a:xfrm>
            <a:off x="863600" y="3513138"/>
            <a:ext cx="5138738" cy="2851150"/>
          </a:xfrm>
          <a:custGeom>
            <a:avLst/>
            <a:gdLst>
              <a:gd name="G0" fmla="+- 0 0 0"/>
              <a:gd name="G1" fmla="+- 21191 0 0"/>
              <a:gd name="G2" fmla="+- 21600 0 0"/>
              <a:gd name="T0" fmla="*/ 4183 w 20281"/>
              <a:gd name="T1" fmla="*/ 0 h 21191"/>
              <a:gd name="T2" fmla="*/ 20281 w 20281"/>
              <a:gd name="T3" fmla="*/ 13758 h 21191"/>
              <a:gd name="T4" fmla="*/ 0 w 20281"/>
              <a:gd name="T5" fmla="*/ 21191 h 21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281" h="21191" fill="none" extrusionOk="0">
                <a:moveTo>
                  <a:pt x="4183" y="-1"/>
                </a:moveTo>
                <a:cubicBezTo>
                  <a:pt x="11583" y="1460"/>
                  <a:pt x="17685" y="6675"/>
                  <a:pt x="20280" y="13758"/>
                </a:cubicBezTo>
              </a:path>
              <a:path w="20281" h="21191" stroke="0" extrusionOk="0">
                <a:moveTo>
                  <a:pt x="4183" y="-1"/>
                </a:moveTo>
                <a:cubicBezTo>
                  <a:pt x="11583" y="1460"/>
                  <a:pt x="17685" y="6675"/>
                  <a:pt x="20280" y="13758"/>
                </a:cubicBezTo>
                <a:lnTo>
                  <a:pt x="0" y="21191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8" name="Arc 28"/>
          <p:cNvSpPr>
            <a:spLocks/>
          </p:cNvSpPr>
          <p:nvPr/>
        </p:nvSpPr>
        <p:spPr bwMode="auto">
          <a:xfrm>
            <a:off x="0" y="3876675"/>
            <a:ext cx="5192713" cy="2981325"/>
          </a:xfrm>
          <a:custGeom>
            <a:avLst/>
            <a:gdLst>
              <a:gd name="G0" fmla="+- 0 0 0"/>
              <a:gd name="G1" fmla="+- 21191 0 0"/>
              <a:gd name="G2" fmla="+- 21600 0 0"/>
              <a:gd name="T0" fmla="*/ 4184 w 20279"/>
              <a:gd name="T1" fmla="*/ 0 h 21191"/>
              <a:gd name="T2" fmla="*/ 20279 w 20279"/>
              <a:gd name="T3" fmla="*/ 13754 h 21191"/>
              <a:gd name="T4" fmla="*/ 0 w 20279"/>
              <a:gd name="T5" fmla="*/ 21191 h 21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279" h="21191" fill="none" extrusionOk="0">
                <a:moveTo>
                  <a:pt x="4183" y="0"/>
                </a:moveTo>
                <a:cubicBezTo>
                  <a:pt x="11582" y="1460"/>
                  <a:pt x="17682" y="6674"/>
                  <a:pt x="20279" y="13753"/>
                </a:cubicBezTo>
              </a:path>
              <a:path w="20279" h="21191" stroke="0" extrusionOk="0">
                <a:moveTo>
                  <a:pt x="4183" y="0"/>
                </a:moveTo>
                <a:cubicBezTo>
                  <a:pt x="11582" y="1460"/>
                  <a:pt x="17682" y="6674"/>
                  <a:pt x="20279" y="13753"/>
                </a:cubicBezTo>
                <a:lnTo>
                  <a:pt x="0" y="21191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9" name="Arc 29"/>
          <p:cNvSpPr>
            <a:spLocks/>
          </p:cNvSpPr>
          <p:nvPr/>
        </p:nvSpPr>
        <p:spPr bwMode="auto">
          <a:xfrm rot="10800000">
            <a:off x="2563813" y="2897188"/>
            <a:ext cx="2073275" cy="190817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50" name="Arc 30"/>
          <p:cNvSpPr>
            <a:spLocks/>
          </p:cNvSpPr>
          <p:nvPr/>
        </p:nvSpPr>
        <p:spPr bwMode="auto">
          <a:xfrm rot="10800000">
            <a:off x="3597275" y="1304925"/>
            <a:ext cx="3914775" cy="2963863"/>
          </a:xfrm>
          <a:custGeom>
            <a:avLst/>
            <a:gdLst>
              <a:gd name="G0" fmla="+- 0 0 0"/>
              <a:gd name="G1" fmla="+- 21510 0 0"/>
              <a:gd name="G2" fmla="+- 21600 0 0"/>
              <a:gd name="T0" fmla="*/ 1968 w 20487"/>
              <a:gd name="T1" fmla="*/ 0 h 21510"/>
              <a:gd name="T2" fmla="*/ 20487 w 20487"/>
              <a:gd name="T3" fmla="*/ 14667 h 21510"/>
              <a:gd name="T4" fmla="*/ 0 w 20487"/>
              <a:gd name="T5" fmla="*/ 21510 h 21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487" h="21510" fill="none" extrusionOk="0">
                <a:moveTo>
                  <a:pt x="1968" y="-1"/>
                </a:moveTo>
                <a:cubicBezTo>
                  <a:pt x="10504" y="780"/>
                  <a:pt x="17771" y="6536"/>
                  <a:pt x="20487" y="14666"/>
                </a:cubicBezTo>
              </a:path>
              <a:path w="20487" h="21510" stroke="0" extrusionOk="0">
                <a:moveTo>
                  <a:pt x="1968" y="-1"/>
                </a:moveTo>
                <a:cubicBezTo>
                  <a:pt x="10504" y="780"/>
                  <a:pt x="17771" y="6536"/>
                  <a:pt x="20487" y="14666"/>
                </a:cubicBezTo>
                <a:lnTo>
                  <a:pt x="0" y="2151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51" name="Arc 31"/>
          <p:cNvSpPr>
            <a:spLocks/>
          </p:cNvSpPr>
          <p:nvPr/>
        </p:nvSpPr>
        <p:spPr bwMode="auto">
          <a:xfrm rot="10800000">
            <a:off x="4348163" y="939800"/>
            <a:ext cx="3675062" cy="2963863"/>
          </a:xfrm>
          <a:custGeom>
            <a:avLst/>
            <a:gdLst>
              <a:gd name="G0" fmla="+- 0 0 0"/>
              <a:gd name="G1" fmla="+- 21510 0 0"/>
              <a:gd name="G2" fmla="+- 21600 0 0"/>
              <a:gd name="T0" fmla="*/ 1968 w 19230"/>
              <a:gd name="T1" fmla="*/ 0 h 21510"/>
              <a:gd name="T2" fmla="*/ 19230 w 19230"/>
              <a:gd name="T3" fmla="*/ 11673 h 21510"/>
              <a:gd name="T4" fmla="*/ 0 w 19230"/>
              <a:gd name="T5" fmla="*/ 21510 h 21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230" h="21510" fill="none" extrusionOk="0">
                <a:moveTo>
                  <a:pt x="1968" y="-1"/>
                </a:moveTo>
                <a:cubicBezTo>
                  <a:pt x="9342" y="674"/>
                  <a:pt x="15857" y="5080"/>
                  <a:pt x="19230" y="11672"/>
                </a:cubicBezTo>
              </a:path>
              <a:path w="19230" h="21510" stroke="0" extrusionOk="0">
                <a:moveTo>
                  <a:pt x="1968" y="-1"/>
                </a:moveTo>
                <a:cubicBezTo>
                  <a:pt x="9342" y="674"/>
                  <a:pt x="15857" y="5080"/>
                  <a:pt x="19230" y="11672"/>
                </a:cubicBezTo>
                <a:lnTo>
                  <a:pt x="0" y="21510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52" name="Arc 32"/>
          <p:cNvSpPr>
            <a:spLocks/>
          </p:cNvSpPr>
          <p:nvPr/>
        </p:nvSpPr>
        <p:spPr bwMode="auto">
          <a:xfrm rot="10800000">
            <a:off x="4973638" y="795338"/>
            <a:ext cx="3676650" cy="2874962"/>
          </a:xfrm>
          <a:custGeom>
            <a:avLst/>
            <a:gdLst>
              <a:gd name="G0" fmla="+- 0 0 0"/>
              <a:gd name="G1" fmla="+- 20867 0 0"/>
              <a:gd name="G2" fmla="+- 21600 0 0"/>
              <a:gd name="T0" fmla="*/ 5581 w 19241"/>
              <a:gd name="T1" fmla="*/ 0 h 20867"/>
              <a:gd name="T2" fmla="*/ 19241 w 19241"/>
              <a:gd name="T3" fmla="*/ 11052 h 20867"/>
              <a:gd name="T4" fmla="*/ 0 w 19241"/>
              <a:gd name="T5" fmla="*/ 20867 h 20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241" h="20867" fill="none" extrusionOk="0">
                <a:moveTo>
                  <a:pt x="5580" y="0"/>
                </a:moveTo>
                <a:cubicBezTo>
                  <a:pt x="11494" y="1582"/>
                  <a:pt x="16459" y="5598"/>
                  <a:pt x="19241" y="11051"/>
                </a:cubicBezTo>
              </a:path>
              <a:path w="19241" h="20867" stroke="0" extrusionOk="0">
                <a:moveTo>
                  <a:pt x="5580" y="0"/>
                </a:moveTo>
                <a:cubicBezTo>
                  <a:pt x="11494" y="1582"/>
                  <a:pt x="16459" y="5598"/>
                  <a:pt x="19241" y="11051"/>
                </a:cubicBezTo>
                <a:lnTo>
                  <a:pt x="0" y="20867"/>
                </a:lnTo>
                <a:close/>
              </a:path>
            </a:pathLst>
          </a:custGeom>
          <a:noFill/>
          <a:ln w="254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54" name="Rectangle 34"/>
          <p:cNvSpPr>
            <a:spLocks noChangeArrowheads="1"/>
          </p:cNvSpPr>
          <p:nvPr/>
        </p:nvSpPr>
        <p:spPr bwMode="auto">
          <a:xfrm>
            <a:off x="2908300" y="946150"/>
            <a:ext cx="58070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All the allocations marked by</a:t>
            </a:r>
            <a:br>
              <a:rPr lang="en-US" altLang="en-US"/>
            </a:br>
            <a:r>
              <a:rPr lang="en-US" altLang="en-US"/>
              <a:t>a         are Pareto-optimal.</a:t>
            </a:r>
          </a:p>
        </p:txBody>
      </p:sp>
      <p:sp>
        <p:nvSpPr>
          <p:cNvPr id="56355" name="Oval 35"/>
          <p:cNvSpPr>
            <a:spLocks noChangeArrowheads="1"/>
          </p:cNvSpPr>
          <p:nvPr/>
        </p:nvSpPr>
        <p:spPr bwMode="auto">
          <a:xfrm>
            <a:off x="3611563" y="162718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56" name="Rectangle 36"/>
          <p:cNvSpPr>
            <a:spLocks noChangeArrowheads="1"/>
          </p:cNvSpPr>
          <p:nvPr/>
        </p:nvSpPr>
        <p:spPr bwMode="auto">
          <a:xfrm>
            <a:off x="1169988" y="5780088"/>
            <a:ext cx="38211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 contract curve</a:t>
            </a:r>
          </a:p>
        </p:txBody>
      </p:sp>
      <p:sp>
        <p:nvSpPr>
          <p:cNvPr id="56357" name="Line 37"/>
          <p:cNvSpPr>
            <a:spLocks noChangeShapeType="1"/>
          </p:cNvSpPr>
          <p:nvPr/>
        </p:nvSpPr>
        <p:spPr bwMode="auto">
          <a:xfrm flipV="1">
            <a:off x="3857625" y="4419600"/>
            <a:ext cx="376238" cy="13906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58" name="Oval 38"/>
          <p:cNvSpPr>
            <a:spLocks noChangeArrowheads="1"/>
          </p:cNvSpPr>
          <p:nvPr/>
        </p:nvSpPr>
        <p:spPr bwMode="auto">
          <a:xfrm>
            <a:off x="3516313" y="443706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59" name="Oval 39"/>
          <p:cNvSpPr>
            <a:spLocks noChangeArrowheads="1"/>
          </p:cNvSpPr>
          <p:nvPr/>
        </p:nvSpPr>
        <p:spPr bwMode="auto">
          <a:xfrm>
            <a:off x="4468813" y="411321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60" name="Oval 40"/>
          <p:cNvSpPr>
            <a:spLocks noChangeArrowheads="1"/>
          </p:cNvSpPr>
          <p:nvPr/>
        </p:nvSpPr>
        <p:spPr bwMode="auto">
          <a:xfrm>
            <a:off x="5021263" y="360838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61" name="Oval 41"/>
          <p:cNvSpPr>
            <a:spLocks noChangeArrowheads="1"/>
          </p:cNvSpPr>
          <p:nvPr/>
        </p:nvSpPr>
        <p:spPr bwMode="auto">
          <a:xfrm>
            <a:off x="5507038" y="324643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62" name="Oval 42"/>
          <p:cNvSpPr>
            <a:spLocks noChangeArrowheads="1"/>
          </p:cNvSpPr>
          <p:nvPr/>
        </p:nvSpPr>
        <p:spPr bwMode="auto">
          <a:xfrm>
            <a:off x="5907088" y="298926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63" name="Freeform 43"/>
          <p:cNvSpPr>
            <a:spLocks/>
          </p:cNvSpPr>
          <p:nvPr/>
        </p:nvSpPr>
        <p:spPr bwMode="auto">
          <a:xfrm>
            <a:off x="2743200" y="2762250"/>
            <a:ext cx="3943350" cy="2162175"/>
          </a:xfrm>
          <a:custGeom>
            <a:avLst/>
            <a:gdLst>
              <a:gd name="T0" fmla="*/ 0 w 2484"/>
              <a:gd name="T1" fmla="*/ 1362 h 1362"/>
              <a:gd name="T2" fmla="*/ 576 w 2484"/>
              <a:gd name="T3" fmla="*/ 1134 h 1362"/>
              <a:gd name="T4" fmla="*/ 1176 w 2484"/>
              <a:gd name="T5" fmla="*/ 924 h 1362"/>
              <a:gd name="T6" fmla="*/ 1524 w 2484"/>
              <a:gd name="T7" fmla="*/ 612 h 1362"/>
              <a:gd name="T8" fmla="*/ 1824 w 2484"/>
              <a:gd name="T9" fmla="*/ 384 h 1362"/>
              <a:gd name="T10" fmla="*/ 2076 w 2484"/>
              <a:gd name="T11" fmla="*/ 216 h 1362"/>
              <a:gd name="T12" fmla="*/ 2484 w 2484"/>
              <a:gd name="T13" fmla="*/ 0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84" h="1362">
                <a:moveTo>
                  <a:pt x="0" y="1362"/>
                </a:moveTo>
                <a:cubicBezTo>
                  <a:pt x="190" y="1284"/>
                  <a:pt x="380" y="1207"/>
                  <a:pt x="576" y="1134"/>
                </a:cubicBezTo>
                <a:cubicBezTo>
                  <a:pt x="772" y="1061"/>
                  <a:pt x="1018" y="1011"/>
                  <a:pt x="1176" y="924"/>
                </a:cubicBezTo>
                <a:cubicBezTo>
                  <a:pt x="1334" y="837"/>
                  <a:pt x="1416" y="702"/>
                  <a:pt x="1524" y="612"/>
                </a:cubicBezTo>
                <a:cubicBezTo>
                  <a:pt x="1632" y="522"/>
                  <a:pt x="1732" y="450"/>
                  <a:pt x="1824" y="384"/>
                </a:cubicBezTo>
                <a:cubicBezTo>
                  <a:pt x="1916" y="318"/>
                  <a:pt x="1966" y="280"/>
                  <a:pt x="2076" y="216"/>
                </a:cubicBezTo>
                <a:cubicBezTo>
                  <a:pt x="2186" y="152"/>
                  <a:pt x="2335" y="76"/>
                  <a:pt x="2484" y="0"/>
                </a:cubicBez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Pareto-Optimality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But to which of the many allocations on the contract curve will consumers trade?</a:t>
            </a:r>
          </a:p>
          <a:p>
            <a:r>
              <a:rPr lang="en-US" altLang="en-US"/>
              <a:t>That depends upon how trade is conducted.</a:t>
            </a:r>
          </a:p>
          <a:p>
            <a:r>
              <a:rPr lang="en-US" altLang="en-US"/>
              <a:t>In perfectly competitive markets?  By one-on-one bargaining?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96" name="Freeform 28"/>
          <p:cNvSpPr>
            <a:spLocks/>
          </p:cNvSpPr>
          <p:nvPr/>
        </p:nvSpPr>
        <p:spPr bwMode="auto">
          <a:xfrm>
            <a:off x="3352800" y="3187700"/>
            <a:ext cx="3028950" cy="1517650"/>
          </a:xfrm>
          <a:custGeom>
            <a:avLst/>
            <a:gdLst>
              <a:gd name="T0" fmla="*/ 0 w 1908"/>
              <a:gd name="T1" fmla="*/ 0 h 956"/>
              <a:gd name="T2" fmla="*/ 128 w 1908"/>
              <a:gd name="T3" fmla="*/ 176 h 956"/>
              <a:gd name="T4" fmla="*/ 292 w 1908"/>
              <a:gd name="T5" fmla="*/ 332 h 956"/>
              <a:gd name="T6" fmla="*/ 472 w 1908"/>
              <a:gd name="T7" fmla="*/ 480 h 956"/>
              <a:gd name="T8" fmla="*/ 700 w 1908"/>
              <a:gd name="T9" fmla="*/ 612 h 956"/>
              <a:gd name="T10" fmla="*/ 928 w 1908"/>
              <a:gd name="T11" fmla="*/ 732 h 956"/>
              <a:gd name="T12" fmla="*/ 1136 w 1908"/>
              <a:gd name="T13" fmla="*/ 804 h 956"/>
              <a:gd name="T14" fmla="*/ 1432 w 1908"/>
              <a:gd name="T15" fmla="*/ 888 h 956"/>
              <a:gd name="T16" fmla="*/ 1688 w 1908"/>
              <a:gd name="T17" fmla="*/ 932 h 956"/>
              <a:gd name="T18" fmla="*/ 1908 w 1908"/>
              <a:gd name="T19" fmla="*/ 956 h 956"/>
              <a:gd name="T20" fmla="*/ 1736 w 1908"/>
              <a:gd name="T21" fmla="*/ 764 h 956"/>
              <a:gd name="T22" fmla="*/ 1536 w 1908"/>
              <a:gd name="T23" fmla="*/ 600 h 956"/>
              <a:gd name="T24" fmla="*/ 1348 w 1908"/>
              <a:gd name="T25" fmla="*/ 472 h 956"/>
              <a:gd name="T26" fmla="*/ 1132 w 1908"/>
              <a:gd name="T27" fmla="*/ 356 h 956"/>
              <a:gd name="T28" fmla="*/ 912 w 1908"/>
              <a:gd name="T29" fmla="*/ 252 h 956"/>
              <a:gd name="T30" fmla="*/ 680 w 1908"/>
              <a:gd name="T31" fmla="*/ 172 h 956"/>
              <a:gd name="T32" fmla="*/ 440 w 1908"/>
              <a:gd name="T33" fmla="*/ 100 h 956"/>
              <a:gd name="T34" fmla="*/ 268 w 1908"/>
              <a:gd name="T35" fmla="*/ 52 h 956"/>
              <a:gd name="T36" fmla="*/ 0 w 1908"/>
              <a:gd name="T37" fmla="*/ 0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08" h="956">
                <a:moveTo>
                  <a:pt x="0" y="0"/>
                </a:moveTo>
                <a:lnTo>
                  <a:pt x="128" y="176"/>
                </a:lnTo>
                <a:lnTo>
                  <a:pt x="292" y="332"/>
                </a:lnTo>
                <a:lnTo>
                  <a:pt x="472" y="480"/>
                </a:lnTo>
                <a:lnTo>
                  <a:pt x="700" y="612"/>
                </a:lnTo>
                <a:lnTo>
                  <a:pt x="928" y="732"/>
                </a:lnTo>
                <a:lnTo>
                  <a:pt x="1136" y="804"/>
                </a:lnTo>
                <a:lnTo>
                  <a:pt x="1432" y="888"/>
                </a:lnTo>
                <a:lnTo>
                  <a:pt x="1688" y="932"/>
                </a:lnTo>
                <a:lnTo>
                  <a:pt x="1908" y="956"/>
                </a:lnTo>
                <a:lnTo>
                  <a:pt x="1736" y="764"/>
                </a:lnTo>
                <a:lnTo>
                  <a:pt x="1536" y="600"/>
                </a:lnTo>
                <a:lnTo>
                  <a:pt x="1348" y="472"/>
                </a:lnTo>
                <a:lnTo>
                  <a:pt x="1132" y="356"/>
                </a:lnTo>
                <a:lnTo>
                  <a:pt x="912" y="252"/>
                </a:lnTo>
                <a:lnTo>
                  <a:pt x="680" y="172"/>
                </a:lnTo>
                <a:lnTo>
                  <a:pt x="440" y="100"/>
                </a:lnTo>
                <a:lnTo>
                  <a:pt x="268" y="5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Core</a:t>
            </a:r>
          </a:p>
        </p:txBody>
      </p:sp>
      <p:sp>
        <p:nvSpPr>
          <p:cNvPr id="58371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72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73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74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75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8376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96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7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97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8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98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9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99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80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58381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82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8383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00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84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01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85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02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86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03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87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58388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89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91" name="Arc 23"/>
          <p:cNvSpPr>
            <a:spLocks/>
          </p:cNvSpPr>
          <p:nvPr/>
        </p:nvSpPr>
        <p:spPr bwMode="auto">
          <a:xfrm rot="10800000">
            <a:off x="2903538" y="1901825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92" name="Arc 24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93" name="Oval 25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94" name="Rectangle 26"/>
          <p:cNvSpPr>
            <a:spLocks noChangeArrowheads="1"/>
          </p:cNvSpPr>
          <p:nvPr/>
        </p:nvSpPr>
        <p:spPr bwMode="auto">
          <a:xfrm>
            <a:off x="812800" y="5589588"/>
            <a:ext cx="47688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The set of Pareto-</a:t>
            </a:r>
            <a:br>
              <a:rPr lang="en-US" altLang="en-US"/>
            </a:br>
            <a:r>
              <a:rPr lang="en-US" altLang="en-US"/>
              <a:t>improving reallocations</a:t>
            </a:r>
          </a:p>
        </p:txBody>
      </p:sp>
      <p:sp>
        <p:nvSpPr>
          <p:cNvPr id="58395" name="Line 27"/>
          <p:cNvSpPr>
            <a:spLocks noChangeShapeType="1"/>
          </p:cNvSpPr>
          <p:nvPr/>
        </p:nvSpPr>
        <p:spPr bwMode="auto">
          <a:xfrm flipV="1">
            <a:off x="4214813" y="3929063"/>
            <a:ext cx="762000" cy="1714500"/>
          </a:xfrm>
          <a:prstGeom prst="line">
            <a:avLst/>
          </a:prstGeom>
          <a:noFill/>
          <a:ln w="50800">
            <a:solidFill>
              <a:srgbClr val="FF33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21" name="Freeform 29"/>
          <p:cNvSpPr>
            <a:spLocks/>
          </p:cNvSpPr>
          <p:nvPr/>
        </p:nvSpPr>
        <p:spPr bwMode="auto">
          <a:xfrm>
            <a:off x="3352800" y="3187700"/>
            <a:ext cx="3028950" cy="1517650"/>
          </a:xfrm>
          <a:custGeom>
            <a:avLst/>
            <a:gdLst>
              <a:gd name="T0" fmla="*/ 0 w 1908"/>
              <a:gd name="T1" fmla="*/ 0 h 956"/>
              <a:gd name="T2" fmla="*/ 128 w 1908"/>
              <a:gd name="T3" fmla="*/ 176 h 956"/>
              <a:gd name="T4" fmla="*/ 292 w 1908"/>
              <a:gd name="T5" fmla="*/ 332 h 956"/>
              <a:gd name="T6" fmla="*/ 472 w 1908"/>
              <a:gd name="T7" fmla="*/ 480 h 956"/>
              <a:gd name="T8" fmla="*/ 700 w 1908"/>
              <a:gd name="T9" fmla="*/ 612 h 956"/>
              <a:gd name="T10" fmla="*/ 928 w 1908"/>
              <a:gd name="T11" fmla="*/ 732 h 956"/>
              <a:gd name="T12" fmla="*/ 1136 w 1908"/>
              <a:gd name="T13" fmla="*/ 804 h 956"/>
              <a:gd name="T14" fmla="*/ 1432 w 1908"/>
              <a:gd name="T15" fmla="*/ 888 h 956"/>
              <a:gd name="T16" fmla="*/ 1688 w 1908"/>
              <a:gd name="T17" fmla="*/ 932 h 956"/>
              <a:gd name="T18" fmla="*/ 1908 w 1908"/>
              <a:gd name="T19" fmla="*/ 956 h 956"/>
              <a:gd name="T20" fmla="*/ 1736 w 1908"/>
              <a:gd name="T21" fmla="*/ 764 h 956"/>
              <a:gd name="T22" fmla="*/ 1536 w 1908"/>
              <a:gd name="T23" fmla="*/ 600 h 956"/>
              <a:gd name="T24" fmla="*/ 1348 w 1908"/>
              <a:gd name="T25" fmla="*/ 472 h 956"/>
              <a:gd name="T26" fmla="*/ 1132 w 1908"/>
              <a:gd name="T27" fmla="*/ 356 h 956"/>
              <a:gd name="T28" fmla="*/ 912 w 1908"/>
              <a:gd name="T29" fmla="*/ 252 h 956"/>
              <a:gd name="T30" fmla="*/ 680 w 1908"/>
              <a:gd name="T31" fmla="*/ 172 h 956"/>
              <a:gd name="T32" fmla="*/ 440 w 1908"/>
              <a:gd name="T33" fmla="*/ 100 h 956"/>
              <a:gd name="T34" fmla="*/ 268 w 1908"/>
              <a:gd name="T35" fmla="*/ 52 h 956"/>
              <a:gd name="T36" fmla="*/ 0 w 1908"/>
              <a:gd name="T37" fmla="*/ 0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08" h="956">
                <a:moveTo>
                  <a:pt x="0" y="0"/>
                </a:moveTo>
                <a:lnTo>
                  <a:pt x="128" y="176"/>
                </a:lnTo>
                <a:lnTo>
                  <a:pt x="292" y="332"/>
                </a:lnTo>
                <a:lnTo>
                  <a:pt x="472" y="480"/>
                </a:lnTo>
                <a:lnTo>
                  <a:pt x="700" y="612"/>
                </a:lnTo>
                <a:lnTo>
                  <a:pt x="928" y="732"/>
                </a:lnTo>
                <a:lnTo>
                  <a:pt x="1136" y="804"/>
                </a:lnTo>
                <a:lnTo>
                  <a:pt x="1432" y="888"/>
                </a:lnTo>
                <a:lnTo>
                  <a:pt x="1688" y="932"/>
                </a:lnTo>
                <a:lnTo>
                  <a:pt x="1908" y="956"/>
                </a:lnTo>
                <a:lnTo>
                  <a:pt x="1736" y="764"/>
                </a:lnTo>
                <a:lnTo>
                  <a:pt x="1536" y="600"/>
                </a:lnTo>
                <a:lnTo>
                  <a:pt x="1348" y="472"/>
                </a:lnTo>
                <a:lnTo>
                  <a:pt x="1132" y="356"/>
                </a:lnTo>
                <a:lnTo>
                  <a:pt x="912" y="252"/>
                </a:lnTo>
                <a:lnTo>
                  <a:pt x="680" y="172"/>
                </a:lnTo>
                <a:lnTo>
                  <a:pt x="440" y="100"/>
                </a:lnTo>
                <a:lnTo>
                  <a:pt x="268" y="5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Core</a:t>
            </a:r>
          </a:p>
        </p:txBody>
      </p:sp>
      <p:sp>
        <p:nvSpPr>
          <p:cNvPr id="59395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6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7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8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9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9400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20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1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21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2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22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3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23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404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59405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6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9407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24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8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25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9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26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10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27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411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59412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3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5" name="Arc 23"/>
          <p:cNvSpPr>
            <a:spLocks/>
          </p:cNvSpPr>
          <p:nvPr/>
        </p:nvSpPr>
        <p:spPr bwMode="auto">
          <a:xfrm rot="10800000">
            <a:off x="2903538" y="1901825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6" name="Arc 24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7" name="Oval 25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9" name="Oval 27"/>
          <p:cNvSpPr>
            <a:spLocks noChangeArrowheads="1"/>
          </p:cNvSpPr>
          <p:nvPr/>
        </p:nvSpPr>
        <p:spPr bwMode="auto">
          <a:xfrm>
            <a:off x="4468813" y="411321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20" name="Oval 28"/>
          <p:cNvSpPr>
            <a:spLocks noChangeArrowheads="1"/>
          </p:cNvSpPr>
          <p:nvPr/>
        </p:nvSpPr>
        <p:spPr bwMode="auto">
          <a:xfrm>
            <a:off x="5021263" y="360838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22" name="Freeform 30"/>
          <p:cNvSpPr>
            <a:spLocks/>
          </p:cNvSpPr>
          <p:nvPr/>
        </p:nvSpPr>
        <p:spPr bwMode="auto">
          <a:xfrm>
            <a:off x="2743200" y="2762250"/>
            <a:ext cx="3943350" cy="2162175"/>
          </a:xfrm>
          <a:custGeom>
            <a:avLst/>
            <a:gdLst>
              <a:gd name="T0" fmla="*/ 0 w 2484"/>
              <a:gd name="T1" fmla="*/ 1362 h 1362"/>
              <a:gd name="T2" fmla="*/ 576 w 2484"/>
              <a:gd name="T3" fmla="*/ 1134 h 1362"/>
              <a:gd name="T4" fmla="*/ 1176 w 2484"/>
              <a:gd name="T5" fmla="*/ 924 h 1362"/>
              <a:gd name="T6" fmla="*/ 1524 w 2484"/>
              <a:gd name="T7" fmla="*/ 612 h 1362"/>
              <a:gd name="T8" fmla="*/ 1824 w 2484"/>
              <a:gd name="T9" fmla="*/ 384 h 1362"/>
              <a:gd name="T10" fmla="*/ 2076 w 2484"/>
              <a:gd name="T11" fmla="*/ 216 h 1362"/>
              <a:gd name="T12" fmla="*/ 2484 w 2484"/>
              <a:gd name="T13" fmla="*/ 0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84" h="1362">
                <a:moveTo>
                  <a:pt x="0" y="1362"/>
                </a:moveTo>
                <a:cubicBezTo>
                  <a:pt x="190" y="1284"/>
                  <a:pt x="380" y="1207"/>
                  <a:pt x="576" y="1134"/>
                </a:cubicBezTo>
                <a:cubicBezTo>
                  <a:pt x="772" y="1061"/>
                  <a:pt x="1018" y="1011"/>
                  <a:pt x="1176" y="924"/>
                </a:cubicBezTo>
                <a:cubicBezTo>
                  <a:pt x="1334" y="837"/>
                  <a:pt x="1416" y="702"/>
                  <a:pt x="1524" y="612"/>
                </a:cubicBezTo>
                <a:cubicBezTo>
                  <a:pt x="1632" y="522"/>
                  <a:pt x="1732" y="450"/>
                  <a:pt x="1824" y="384"/>
                </a:cubicBezTo>
                <a:cubicBezTo>
                  <a:pt x="1916" y="318"/>
                  <a:pt x="1966" y="280"/>
                  <a:pt x="2076" y="216"/>
                </a:cubicBezTo>
                <a:cubicBezTo>
                  <a:pt x="2186" y="152"/>
                  <a:pt x="2335" y="76"/>
                  <a:pt x="2484" y="0"/>
                </a:cubicBez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49" name="Freeform 33"/>
          <p:cNvSpPr>
            <a:spLocks/>
          </p:cNvSpPr>
          <p:nvPr/>
        </p:nvSpPr>
        <p:spPr bwMode="auto">
          <a:xfrm>
            <a:off x="3352800" y="3187700"/>
            <a:ext cx="3028950" cy="1517650"/>
          </a:xfrm>
          <a:custGeom>
            <a:avLst/>
            <a:gdLst>
              <a:gd name="T0" fmla="*/ 0 w 1908"/>
              <a:gd name="T1" fmla="*/ 0 h 956"/>
              <a:gd name="T2" fmla="*/ 128 w 1908"/>
              <a:gd name="T3" fmla="*/ 176 h 956"/>
              <a:gd name="T4" fmla="*/ 292 w 1908"/>
              <a:gd name="T5" fmla="*/ 332 h 956"/>
              <a:gd name="T6" fmla="*/ 472 w 1908"/>
              <a:gd name="T7" fmla="*/ 480 h 956"/>
              <a:gd name="T8" fmla="*/ 700 w 1908"/>
              <a:gd name="T9" fmla="*/ 612 h 956"/>
              <a:gd name="T10" fmla="*/ 928 w 1908"/>
              <a:gd name="T11" fmla="*/ 732 h 956"/>
              <a:gd name="T12" fmla="*/ 1136 w 1908"/>
              <a:gd name="T13" fmla="*/ 804 h 956"/>
              <a:gd name="T14" fmla="*/ 1432 w 1908"/>
              <a:gd name="T15" fmla="*/ 888 h 956"/>
              <a:gd name="T16" fmla="*/ 1688 w 1908"/>
              <a:gd name="T17" fmla="*/ 932 h 956"/>
              <a:gd name="T18" fmla="*/ 1908 w 1908"/>
              <a:gd name="T19" fmla="*/ 956 h 956"/>
              <a:gd name="T20" fmla="*/ 1736 w 1908"/>
              <a:gd name="T21" fmla="*/ 764 h 956"/>
              <a:gd name="T22" fmla="*/ 1536 w 1908"/>
              <a:gd name="T23" fmla="*/ 600 h 956"/>
              <a:gd name="T24" fmla="*/ 1348 w 1908"/>
              <a:gd name="T25" fmla="*/ 472 h 956"/>
              <a:gd name="T26" fmla="*/ 1132 w 1908"/>
              <a:gd name="T27" fmla="*/ 356 h 956"/>
              <a:gd name="T28" fmla="*/ 912 w 1908"/>
              <a:gd name="T29" fmla="*/ 252 h 956"/>
              <a:gd name="T30" fmla="*/ 680 w 1908"/>
              <a:gd name="T31" fmla="*/ 172 h 956"/>
              <a:gd name="T32" fmla="*/ 440 w 1908"/>
              <a:gd name="T33" fmla="*/ 100 h 956"/>
              <a:gd name="T34" fmla="*/ 268 w 1908"/>
              <a:gd name="T35" fmla="*/ 52 h 956"/>
              <a:gd name="T36" fmla="*/ 0 w 1908"/>
              <a:gd name="T37" fmla="*/ 0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08" h="956">
                <a:moveTo>
                  <a:pt x="0" y="0"/>
                </a:moveTo>
                <a:lnTo>
                  <a:pt x="128" y="176"/>
                </a:lnTo>
                <a:lnTo>
                  <a:pt x="292" y="332"/>
                </a:lnTo>
                <a:lnTo>
                  <a:pt x="472" y="480"/>
                </a:lnTo>
                <a:lnTo>
                  <a:pt x="700" y="612"/>
                </a:lnTo>
                <a:lnTo>
                  <a:pt x="928" y="732"/>
                </a:lnTo>
                <a:lnTo>
                  <a:pt x="1136" y="804"/>
                </a:lnTo>
                <a:lnTo>
                  <a:pt x="1432" y="888"/>
                </a:lnTo>
                <a:lnTo>
                  <a:pt x="1688" y="932"/>
                </a:lnTo>
                <a:lnTo>
                  <a:pt x="1908" y="956"/>
                </a:lnTo>
                <a:lnTo>
                  <a:pt x="1736" y="764"/>
                </a:lnTo>
                <a:lnTo>
                  <a:pt x="1536" y="600"/>
                </a:lnTo>
                <a:lnTo>
                  <a:pt x="1348" y="472"/>
                </a:lnTo>
                <a:lnTo>
                  <a:pt x="1132" y="356"/>
                </a:lnTo>
                <a:lnTo>
                  <a:pt x="912" y="252"/>
                </a:lnTo>
                <a:lnTo>
                  <a:pt x="680" y="172"/>
                </a:lnTo>
                <a:lnTo>
                  <a:pt x="440" y="100"/>
                </a:lnTo>
                <a:lnTo>
                  <a:pt x="268" y="5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Core</a:t>
            </a:r>
          </a:p>
        </p:txBody>
      </p:sp>
      <p:sp>
        <p:nvSpPr>
          <p:cNvPr id="60419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20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21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22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23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0424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9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5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0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6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1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7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2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8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60429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30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0431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3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32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4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33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5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34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6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35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60436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37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39" name="Arc 23"/>
          <p:cNvSpPr>
            <a:spLocks/>
          </p:cNvSpPr>
          <p:nvPr/>
        </p:nvSpPr>
        <p:spPr bwMode="auto">
          <a:xfrm rot="10800000">
            <a:off x="2903538" y="1901825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40" name="Arc 24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41" name="Oval 25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43" name="Oval 27"/>
          <p:cNvSpPr>
            <a:spLocks noChangeArrowheads="1"/>
          </p:cNvSpPr>
          <p:nvPr/>
        </p:nvSpPr>
        <p:spPr bwMode="auto">
          <a:xfrm>
            <a:off x="4468813" y="411321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44" name="Oval 28"/>
          <p:cNvSpPr>
            <a:spLocks noChangeArrowheads="1"/>
          </p:cNvSpPr>
          <p:nvPr/>
        </p:nvSpPr>
        <p:spPr bwMode="auto">
          <a:xfrm>
            <a:off x="5021263" y="360838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45" name="Rectangle 29"/>
          <p:cNvSpPr>
            <a:spLocks noChangeArrowheads="1"/>
          </p:cNvSpPr>
          <p:nvPr/>
        </p:nvSpPr>
        <p:spPr bwMode="auto">
          <a:xfrm>
            <a:off x="2312988" y="1017588"/>
            <a:ext cx="60102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Pareto-optimal trades blocked</a:t>
            </a:r>
            <a:br>
              <a:rPr lang="en-US" altLang="en-US"/>
            </a:br>
            <a:r>
              <a:rPr lang="en-US" altLang="en-US"/>
              <a:t>       by B</a:t>
            </a:r>
          </a:p>
        </p:txBody>
      </p:sp>
      <p:sp>
        <p:nvSpPr>
          <p:cNvPr id="60446" name="Line 30"/>
          <p:cNvSpPr>
            <a:spLocks noChangeShapeType="1"/>
          </p:cNvSpPr>
          <p:nvPr/>
        </p:nvSpPr>
        <p:spPr bwMode="auto">
          <a:xfrm>
            <a:off x="5143500" y="1619250"/>
            <a:ext cx="542925" cy="16668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47" name="Rectangle 31"/>
          <p:cNvSpPr>
            <a:spLocks noChangeArrowheads="1"/>
          </p:cNvSpPr>
          <p:nvPr/>
        </p:nvSpPr>
        <p:spPr bwMode="auto">
          <a:xfrm>
            <a:off x="336550" y="5661025"/>
            <a:ext cx="60102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Pareto-optimal trades blocked</a:t>
            </a:r>
            <a:br>
              <a:rPr lang="en-US" altLang="en-US"/>
            </a:br>
            <a:r>
              <a:rPr lang="en-US" altLang="en-US"/>
              <a:t> by A</a:t>
            </a:r>
          </a:p>
        </p:txBody>
      </p:sp>
      <p:sp>
        <p:nvSpPr>
          <p:cNvPr id="60448" name="Line 32"/>
          <p:cNvSpPr>
            <a:spLocks noChangeShapeType="1"/>
          </p:cNvSpPr>
          <p:nvPr/>
        </p:nvSpPr>
        <p:spPr bwMode="auto">
          <a:xfrm flipH="1" flipV="1">
            <a:off x="3786188" y="4552950"/>
            <a:ext cx="309562" cy="11144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50" name="Freeform 34"/>
          <p:cNvSpPr>
            <a:spLocks/>
          </p:cNvSpPr>
          <p:nvPr/>
        </p:nvSpPr>
        <p:spPr bwMode="auto">
          <a:xfrm>
            <a:off x="2743200" y="2762250"/>
            <a:ext cx="3943350" cy="2162175"/>
          </a:xfrm>
          <a:custGeom>
            <a:avLst/>
            <a:gdLst>
              <a:gd name="T0" fmla="*/ 0 w 2484"/>
              <a:gd name="T1" fmla="*/ 1362 h 1362"/>
              <a:gd name="T2" fmla="*/ 576 w 2484"/>
              <a:gd name="T3" fmla="*/ 1134 h 1362"/>
              <a:gd name="T4" fmla="*/ 1176 w 2484"/>
              <a:gd name="T5" fmla="*/ 924 h 1362"/>
              <a:gd name="T6" fmla="*/ 1524 w 2484"/>
              <a:gd name="T7" fmla="*/ 612 h 1362"/>
              <a:gd name="T8" fmla="*/ 1824 w 2484"/>
              <a:gd name="T9" fmla="*/ 384 h 1362"/>
              <a:gd name="T10" fmla="*/ 2076 w 2484"/>
              <a:gd name="T11" fmla="*/ 216 h 1362"/>
              <a:gd name="T12" fmla="*/ 2484 w 2484"/>
              <a:gd name="T13" fmla="*/ 0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84" h="1362">
                <a:moveTo>
                  <a:pt x="0" y="1362"/>
                </a:moveTo>
                <a:cubicBezTo>
                  <a:pt x="190" y="1284"/>
                  <a:pt x="380" y="1207"/>
                  <a:pt x="576" y="1134"/>
                </a:cubicBezTo>
                <a:cubicBezTo>
                  <a:pt x="772" y="1061"/>
                  <a:pt x="1018" y="1011"/>
                  <a:pt x="1176" y="924"/>
                </a:cubicBezTo>
                <a:cubicBezTo>
                  <a:pt x="1334" y="837"/>
                  <a:pt x="1416" y="702"/>
                  <a:pt x="1524" y="612"/>
                </a:cubicBezTo>
                <a:cubicBezTo>
                  <a:pt x="1632" y="522"/>
                  <a:pt x="1732" y="450"/>
                  <a:pt x="1824" y="384"/>
                </a:cubicBezTo>
                <a:cubicBezTo>
                  <a:pt x="1916" y="318"/>
                  <a:pt x="1966" y="280"/>
                  <a:pt x="2076" y="216"/>
                </a:cubicBezTo>
                <a:cubicBezTo>
                  <a:pt x="2186" y="152"/>
                  <a:pt x="2335" y="76"/>
                  <a:pt x="2484" y="0"/>
                </a:cubicBez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1" name="Freeform 31"/>
          <p:cNvSpPr>
            <a:spLocks/>
          </p:cNvSpPr>
          <p:nvPr/>
        </p:nvSpPr>
        <p:spPr bwMode="auto">
          <a:xfrm>
            <a:off x="3352800" y="3187700"/>
            <a:ext cx="3028950" cy="1517650"/>
          </a:xfrm>
          <a:custGeom>
            <a:avLst/>
            <a:gdLst>
              <a:gd name="T0" fmla="*/ 0 w 1908"/>
              <a:gd name="T1" fmla="*/ 0 h 956"/>
              <a:gd name="T2" fmla="*/ 128 w 1908"/>
              <a:gd name="T3" fmla="*/ 176 h 956"/>
              <a:gd name="T4" fmla="*/ 292 w 1908"/>
              <a:gd name="T5" fmla="*/ 332 h 956"/>
              <a:gd name="T6" fmla="*/ 472 w 1908"/>
              <a:gd name="T7" fmla="*/ 480 h 956"/>
              <a:gd name="T8" fmla="*/ 700 w 1908"/>
              <a:gd name="T9" fmla="*/ 612 h 956"/>
              <a:gd name="T10" fmla="*/ 928 w 1908"/>
              <a:gd name="T11" fmla="*/ 732 h 956"/>
              <a:gd name="T12" fmla="*/ 1136 w 1908"/>
              <a:gd name="T13" fmla="*/ 804 h 956"/>
              <a:gd name="T14" fmla="*/ 1432 w 1908"/>
              <a:gd name="T15" fmla="*/ 888 h 956"/>
              <a:gd name="T16" fmla="*/ 1688 w 1908"/>
              <a:gd name="T17" fmla="*/ 932 h 956"/>
              <a:gd name="T18" fmla="*/ 1908 w 1908"/>
              <a:gd name="T19" fmla="*/ 956 h 956"/>
              <a:gd name="T20" fmla="*/ 1736 w 1908"/>
              <a:gd name="T21" fmla="*/ 764 h 956"/>
              <a:gd name="T22" fmla="*/ 1536 w 1908"/>
              <a:gd name="T23" fmla="*/ 600 h 956"/>
              <a:gd name="T24" fmla="*/ 1348 w 1908"/>
              <a:gd name="T25" fmla="*/ 472 h 956"/>
              <a:gd name="T26" fmla="*/ 1132 w 1908"/>
              <a:gd name="T27" fmla="*/ 356 h 956"/>
              <a:gd name="T28" fmla="*/ 912 w 1908"/>
              <a:gd name="T29" fmla="*/ 252 h 956"/>
              <a:gd name="T30" fmla="*/ 680 w 1908"/>
              <a:gd name="T31" fmla="*/ 172 h 956"/>
              <a:gd name="T32" fmla="*/ 440 w 1908"/>
              <a:gd name="T33" fmla="*/ 100 h 956"/>
              <a:gd name="T34" fmla="*/ 268 w 1908"/>
              <a:gd name="T35" fmla="*/ 52 h 956"/>
              <a:gd name="T36" fmla="*/ 0 w 1908"/>
              <a:gd name="T37" fmla="*/ 0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08" h="956">
                <a:moveTo>
                  <a:pt x="0" y="0"/>
                </a:moveTo>
                <a:lnTo>
                  <a:pt x="128" y="176"/>
                </a:lnTo>
                <a:lnTo>
                  <a:pt x="292" y="332"/>
                </a:lnTo>
                <a:lnTo>
                  <a:pt x="472" y="480"/>
                </a:lnTo>
                <a:lnTo>
                  <a:pt x="700" y="612"/>
                </a:lnTo>
                <a:lnTo>
                  <a:pt x="928" y="732"/>
                </a:lnTo>
                <a:lnTo>
                  <a:pt x="1136" y="804"/>
                </a:lnTo>
                <a:lnTo>
                  <a:pt x="1432" y="888"/>
                </a:lnTo>
                <a:lnTo>
                  <a:pt x="1688" y="932"/>
                </a:lnTo>
                <a:lnTo>
                  <a:pt x="1908" y="956"/>
                </a:lnTo>
                <a:lnTo>
                  <a:pt x="1736" y="764"/>
                </a:lnTo>
                <a:lnTo>
                  <a:pt x="1536" y="600"/>
                </a:lnTo>
                <a:lnTo>
                  <a:pt x="1348" y="472"/>
                </a:lnTo>
                <a:lnTo>
                  <a:pt x="1132" y="356"/>
                </a:lnTo>
                <a:lnTo>
                  <a:pt x="912" y="252"/>
                </a:lnTo>
                <a:lnTo>
                  <a:pt x="680" y="172"/>
                </a:lnTo>
                <a:lnTo>
                  <a:pt x="440" y="100"/>
                </a:lnTo>
                <a:lnTo>
                  <a:pt x="268" y="5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Core</a:t>
            </a:r>
          </a:p>
        </p:txBody>
      </p:sp>
      <p:sp>
        <p:nvSpPr>
          <p:cNvPr id="61443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4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5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6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7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1448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0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9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1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50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2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51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3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52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61453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54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1455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4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56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5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57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6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58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7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61460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61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63" name="Arc 23"/>
          <p:cNvSpPr>
            <a:spLocks/>
          </p:cNvSpPr>
          <p:nvPr/>
        </p:nvSpPr>
        <p:spPr bwMode="auto">
          <a:xfrm rot="10800000">
            <a:off x="2903538" y="1901825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64" name="Arc 24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65" name="Oval 25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66" name="Freeform 26"/>
          <p:cNvSpPr>
            <a:spLocks/>
          </p:cNvSpPr>
          <p:nvPr/>
        </p:nvSpPr>
        <p:spPr bwMode="auto">
          <a:xfrm>
            <a:off x="4600575" y="3732213"/>
            <a:ext cx="506413" cy="506412"/>
          </a:xfrm>
          <a:custGeom>
            <a:avLst/>
            <a:gdLst>
              <a:gd name="T0" fmla="*/ 0 w 319"/>
              <a:gd name="T1" fmla="*/ 318 h 319"/>
              <a:gd name="T2" fmla="*/ 37 w 319"/>
              <a:gd name="T3" fmla="*/ 300 h 319"/>
              <a:gd name="T4" fmla="*/ 64 w 319"/>
              <a:gd name="T5" fmla="*/ 282 h 319"/>
              <a:gd name="T6" fmla="*/ 73 w 319"/>
              <a:gd name="T7" fmla="*/ 263 h 319"/>
              <a:gd name="T8" fmla="*/ 100 w 319"/>
              <a:gd name="T9" fmla="*/ 245 h 319"/>
              <a:gd name="T10" fmla="*/ 127 w 319"/>
              <a:gd name="T11" fmla="*/ 227 h 319"/>
              <a:gd name="T12" fmla="*/ 146 w 319"/>
              <a:gd name="T13" fmla="*/ 209 h 319"/>
              <a:gd name="T14" fmla="*/ 173 w 319"/>
              <a:gd name="T15" fmla="*/ 182 h 319"/>
              <a:gd name="T16" fmla="*/ 191 w 319"/>
              <a:gd name="T17" fmla="*/ 163 h 319"/>
              <a:gd name="T18" fmla="*/ 218 w 319"/>
              <a:gd name="T19" fmla="*/ 136 h 319"/>
              <a:gd name="T20" fmla="*/ 237 w 319"/>
              <a:gd name="T21" fmla="*/ 118 h 319"/>
              <a:gd name="T22" fmla="*/ 264 w 319"/>
              <a:gd name="T23" fmla="*/ 91 h 319"/>
              <a:gd name="T24" fmla="*/ 282 w 319"/>
              <a:gd name="T25" fmla="*/ 63 h 319"/>
              <a:gd name="T26" fmla="*/ 300 w 319"/>
              <a:gd name="T27" fmla="*/ 36 h 319"/>
              <a:gd name="T28" fmla="*/ 318 w 319"/>
              <a:gd name="T29" fmla="*/ 9 h 319"/>
              <a:gd name="T30" fmla="*/ 318 w 319"/>
              <a:gd name="T31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9">
                <a:moveTo>
                  <a:pt x="0" y="318"/>
                </a:moveTo>
                <a:lnTo>
                  <a:pt x="37" y="300"/>
                </a:lnTo>
                <a:lnTo>
                  <a:pt x="64" y="282"/>
                </a:lnTo>
                <a:lnTo>
                  <a:pt x="73" y="263"/>
                </a:lnTo>
                <a:lnTo>
                  <a:pt x="100" y="245"/>
                </a:lnTo>
                <a:lnTo>
                  <a:pt x="127" y="227"/>
                </a:lnTo>
                <a:lnTo>
                  <a:pt x="146" y="209"/>
                </a:lnTo>
                <a:lnTo>
                  <a:pt x="173" y="182"/>
                </a:lnTo>
                <a:lnTo>
                  <a:pt x="191" y="163"/>
                </a:lnTo>
                <a:lnTo>
                  <a:pt x="218" y="136"/>
                </a:lnTo>
                <a:lnTo>
                  <a:pt x="237" y="118"/>
                </a:lnTo>
                <a:lnTo>
                  <a:pt x="264" y="91"/>
                </a:lnTo>
                <a:lnTo>
                  <a:pt x="282" y="63"/>
                </a:lnTo>
                <a:lnTo>
                  <a:pt x="300" y="36"/>
                </a:lnTo>
                <a:lnTo>
                  <a:pt x="318" y="9"/>
                </a:lnTo>
                <a:lnTo>
                  <a:pt x="318" y="0"/>
                </a:lnTo>
              </a:path>
            </a:pathLst>
          </a:custGeom>
          <a:noFill/>
          <a:ln w="762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7" name="Oval 27"/>
          <p:cNvSpPr>
            <a:spLocks noChangeArrowheads="1"/>
          </p:cNvSpPr>
          <p:nvPr/>
        </p:nvSpPr>
        <p:spPr bwMode="auto">
          <a:xfrm>
            <a:off x="4468813" y="411321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68" name="Oval 28"/>
          <p:cNvSpPr>
            <a:spLocks noChangeArrowheads="1"/>
          </p:cNvSpPr>
          <p:nvPr/>
        </p:nvSpPr>
        <p:spPr bwMode="auto">
          <a:xfrm>
            <a:off x="5021263" y="360838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69" name="Line 29"/>
          <p:cNvSpPr>
            <a:spLocks noChangeShapeType="1"/>
          </p:cNvSpPr>
          <p:nvPr/>
        </p:nvSpPr>
        <p:spPr bwMode="auto">
          <a:xfrm>
            <a:off x="4595813" y="1809750"/>
            <a:ext cx="166687" cy="2214563"/>
          </a:xfrm>
          <a:prstGeom prst="line">
            <a:avLst/>
          </a:prstGeom>
          <a:noFill/>
          <a:ln w="50800">
            <a:solidFill>
              <a:srgbClr val="FF33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70" name="Rectangle 30"/>
          <p:cNvSpPr>
            <a:spLocks noChangeArrowheads="1"/>
          </p:cNvSpPr>
          <p:nvPr/>
        </p:nvSpPr>
        <p:spPr bwMode="auto">
          <a:xfrm>
            <a:off x="2384425" y="827088"/>
            <a:ext cx="67548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Pareto-optimal trades not blocked</a:t>
            </a:r>
            <a:br>
              <a:rPr lang="en-US" altLang="en-US"/>
            </a:br>
            <a:r>
              <a:rPr lang="en-US" altLang="en-US"/>
              <a:t>     by A or B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95" name="Freeform 31"/>
          <p:cNvSpPr>
            <a:spLocks/>
          </p:cNvSpPr>
          <p:nvPr/>
        </p:nvSpPr>
        <p:spPr bwMode="auto">
          <a:xfrm>
            <a:off x="3352800" y="3187700"/>
            <a:ext cx="3028950" cy="1517650"/>
          </a:xfrm>
          <a:custGeom>
            <a:avLst/>
            <a:gdLst>
              <a:gd name="T0" fmla="*/ 0 w 1908"/>
              <a:gd name="T1" fmla="*/ 0 h 956"/>
              <a:gd name="T2" fmla="*/ 128 w 1908"/>
              <a:gd name="T3" fmla="*/ 176 h 956"/>
              <a:gd name="T4" fmla="*/ 292 w 1908"/>
              <a:gd name="T5" fmla="*/ 332 h 956"/>
              <a:gd name="T6" fmla="*/ 472 w 1908"/>
              <a:gd name="T7" fmla="*/ 480 h 956"/>
              <a:gd name="T8" fmla="*/ 700 w 1908"/>
              <a:gd name="T9" fmla="*/ 612 h 956"/>
              <a:gd name="T10" fmla="*/ 928 w 1908"/>
              <a:gd name="T11" fmla="*/ 732 h 956"/>
              <a:gd name="T12" fmla="*/ 1136 w 1908"/>
              <a:gd name="T13" fmla="*/ 804 h 956"/>
              <a:gd name="T14" fmla="*/ 1432 w 1908"/>
              <a:gd name="T15" fmla="*/ 888 h 956"/>
              <a:gd name="T16" fmla="*/ 1688 w 1908"/>
              <a:gd name="T17" fmla="*/ 932 h 956"/>
              <a:gd name="T18" fmla="*/ 1908 w 1908"/>
              <a:gd name="T19" fmla="*/ 956 h 956"/>
              <a:gd name="T20" fmla="*/ 1736 w 1908"/>
              <a:gd name="T21" fmla="*/ 764 h 956"/>
              <a:gd name="T22" fmla="*/ 1536 w 1908"/>
              <a:gd name="T23" fmla="*/ 600 h 956"/>
              <a:gd name="T24" fmla="*/ 1348 w 1908"/>
              <a:gd name="T25" fmla="*/ 472 h 956"/>
              <a:gd name="T26" fmla="*/ 1132 w 1908"/>
              <a:gd name="T27" fmla="*/ 356 h 956"/>
              <a:gd name="T28" fmla="*/ 912 w 1908"/>
              <a:gd name="T29" fmla="*/ 252 h 956"/>
              <a:gd name="T30" fmla="*/ 680 w 1908"/>
              <a:gd name="T31" fmla="*/ 172 h 956"/>
              <a:gd name="T32" fmla="*/ 440 w 1908"/>
              <a:gd name="T33" fmla="*/ 100 h 956"/>
              <a:gd name="T34" fmla="*/ 268 w 1908"/>
              <a:gd name="T35" fmla="*/ 52 h 956"/>
              <a:gd name="T36" fmla="*/ 0 w 1908"/>
              <a:gd name="T37" fmla="*/ 0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08" h="956">
                <a:moveTo>
                  <a:pt x="0" y="0"/>
                </a:moveTo>
                <a:lnTo>
                  <a:pt x="128" y="176"/>
                </a:lnTo>
                <a:lnTo>
                  <a:pt x="292" y="332"/>
                </a:lnTo>
                <a:lnTo>
                  <a:pt x="472" y="480"/>
                </a:lnTo>
                <a:lnTo>
                  <a:pt x="700" y="612"/>
                </a:lnTo>
                <a:lnTo>
                  <a:pt x="928" y="732"/>
                </a:lnTo>
                <a:lnTo>
                  <a:pt x="1136" y="804"/>
                </a:lnTo>
                <a:lnTo>
                  <a:pt x="1432" y="888"/>
                </a:lnTo>
                <a:lnTo>
                  <a:pt x="1688" y="932"/>
                </a:lnTo>
                <a:lnTo>
                  <a:pt x="1908" y="956"/>
                </a:lnTo>
                <a:lnTo>
                  <a:pt x="1736" y="764"/>
                </a:lnTo>
                <a:lnTo>
                  <a:pt x="1536" y="600"/>
                </a:lnTo>
                <a:lnTo>
                  <a:pt x="1348" y="472"/>
                </a:lnTo>
                <a:lnTo>
                  <a:pt x="1132" y="356"/>
                </a:lnTo>
                <a:lnTo>
                  <a:pt x="912" y="252"/>
                </a:lnTo>
                <a:lnTo>
                  <a:pt x="680" y="172"/>
                </a:lnTo>
                <a:lnTo>
                  <a:pt x="440" y="100"/>
                </a:lnTo>
                <a:lnTo>
                  <a:pt x="268" y="5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Core</a:t>
            </a:r>
          </a:p>
        </p:txBody>
      </p:sp>
      <p:sp>
        <p:nvSpPr>
          <p:cNvPr id="62467" name="Line 3"/>
          <p:cNvSpPr>
            <a:spLocks noChangeShapeType="1"/>
          </p:cNvSpPr>
          <p:nvPr/>
        </p:nvSpPr>
        <p:spPr bwMode="auto">
          <a:xfrm>
            <a:off x="2262188" y="1000125"/>
            <a:ext cx="0" cy="41195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68" name="Line 4"/>
          <p:cNvSpPr>
            <a:spLocks noChangeShapeType="1"/>
          </p:cNvSpPr>
          <p:nvPr/>
        </p:nvSpPr>
        <p:spPr bwMode="auto">
          <a:xfrm>
            <a:off x="2271713" y="5129213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69" name="Line 5"/>
          <p:cNvSpPr>
            <a:spLocks noChangeShapeType="1"/>
          </p:cNvSpPr>
          <p:nvPr/>
        </p:nvSpPr>
        <p:spPr bwMode="auto">
          <a:xfrm>
            <a:off x="6313488" y="4648200"/>
            <a:ext cx="0" cy="4762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0" name="Line 6"/>
          <p:cNvSpPr>
            <a:spLocks noChangeShapeType="1"/>
          </p:cNvSpPr>
          <p:nvPr/>
        </p:nvSpPr>
        <p:spPr bwMode="auto">
          <a:xfrm flipH="1">
            <a:off x="2259013" y="4676775"/>
            <a:ext cx="408305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1" name="Oval 7"/>
          <p:cNvSpPr>
            <a:spLocks noChangeArrowheads="1"/>
          </p:cNvSpPr>
          <p:nvPr/>
        </p:nvSpPr>
        <p:spPr bwMode="auto">
          <a:xfrm>
            <a:off x="6175375" y="4529138"/>
            <a:ext cx="261938" cy="261937"/>
          </a:xfrm>
          <a:prstGeom prst="ellipse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2472" name="Object 8"/>
          <p:cNvGraphicFramePr>
            <a:graphicFrameLocks/>
          </p:cNvGraphicFramePr>
          <p:nvPr/>
        </p:nvGraphicFramePr>
        <p:xfrm>
          <a:off x="1524000" y="4216400"/>
          <a:ext cx="6429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4" name="Equation" r:id="rId3" imgW="545760" imgH="545760" progId="Equation.2">
                  <p:embed/>
                </p:oleObj>
              </mc:Choice>
              <mc:Fallback>
                <p:oleObj name="Equation" r:id="rId3" imgW="545760" imgH="54576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16400"/>
                        <a:ext cx="642938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73" name="Object 9"/>
          <p:cNvGraphicFramePr>
            <a:graphicFrameLocks/>
          </p:cNvGraphicFramePr>
          <p:nvPr/>
        </p:nvGraphicFramePr>
        <p:xfrm>
          <a:off x="5949950" y="5197475"/>
          <a:ext cx="6445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5" name="Equation" r:id="rId5" imgW="545760" imgH="545760" progId="Equation.2">
                  <p:embed/>
                </p:oleObj>
              </mc:Choice>
              <mc:Fallback>
                <p:oleObj name="Equation" r:id="rId5" imgW="545760" imgH="54576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950" y="5197475"/>
                        <a:ext cx="6445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74" name="Object 10"/>
          <p:cNvGraphicFramePr>
            <a:graphicFrameLocks/>
          </p:cNvGraphicFramePr>
          <p:nvPr/>
        </p:nvGraphicFramePr>
        <p:xfrm>
          <a:off x="1589088" y="788988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6" name="Equation" r:id="rId7" imgW="482400" imgH="545760" progId="Equation.2">
                  <p:embed/>
                </p:oleObj>
              </mc:Choice>
              <mc:Fallback>
                <p:oleObj name="Equation" r:id="rId7" imgW="482400" imgH="54576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788988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75" name="Object 11"/>
          <p:cNvGraphicFramePr>
            <a:graphicFrameLocks/>
          </p:cNvGraphicFramePr>
          <p:nvPr/>
        </p:nvGraphicFramePr>
        <p:xfrm>
          <a:off x="7981950" y="5210175"/>
          <a:ext cx="558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7" name="Equation" r:id="rId9" imgW="482400" imgH="545760" progId="Equation.2">
                  <p:embed/>
                </p:oleObj>
              </mc:Choice>
              <mc:Fallback>
                <p:oleObj name="Equation" r:id="rId9" imgW="482400" imgH="54576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1950" y="5210175"/>
                        <a:ext cx="5588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6" name="Rectangle 12"/>
          <p:cNvSpPr>
            <a:spLocks noChangeArrowheads="1"/>
          </p:cNvSpPr>
          <p:nvPr/>
        </p:nvSpPr>
        <p:spPr bwMode="auto">
          <a:xfrm>
            <a:off x="1765300" y="4970463"/>
            <a:ext cx="69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A</a:t>
            </a:r>
          </a:p>
        </p:txBody>
      </p:sp>
      <p:sp>
        <p:nvSpPr>
          <p:cNvPr id="62477" name="Line 13"/>
          <p:cNvSpPr>
            <a:spLocks noChangeShapeType="1"/>
          </p:cNvSpPr>
          <p:nvPr/>
        </p:nvSpPr>
        <p:spPr bwMode="auto">
          <a:xfrm>
            <a:off x="7237413" y="2551113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8" name="Line 14"/>
          <p:cNvSpPr>
            <a:spLocks noChangeShapeType="1"/>
          </p:cNvSpPr>
          <p:nvPr/>
        </p:nvSpPr>
        <p:spPr bwMode="auto">
          <a:xfrm flipH="1">
            <a:off x="1079500" y="2560638"/>
            <a:ext cx="614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2479" name="Object 15"/>
          <p:cNvGraphicFramePr>
            <a:graphicFrameLocks/>
          </p:cNvGraphicFramePr>
          <p:nvPr/>
        </p:nvGraphicFramePr>
        <p:xfrm>
          <a:off x="7321550" y="4213225"/>
          <a:ext cx="5889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8" name="Equation" r:id="rId11" imgW="507960" imgH="545760" progId="Equation.2">
                  <p:embed/>
                </p:oleObj>
              </mc:Choice>
              <mc:Fallback>
                <p:oleObj name="Equation" r:id="rId11" imgW="507960" imgH="545760" progId="Equation.2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1550" y="4213225"/>
                        <a:ext cx="588963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80" name="Object 16"/>
          <p:cNvGraphicFramePr>
            <a:graphicFrameLocks/>
          </p:cNvGraphicFramePr>
          <p:nvPr/>
        </p:nvGraphicFramePr>
        <p:xfrm>
          <a:off x="6075363" y="1866900"/>
          <a:ext cx="59055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9" name="Equation" r:id="rId13" imgW="507960" imgH="545760" progId="Equation.2">
                  <p:embed/>
                </p:oleObj>
              </mc:Choice>
              <mc:Fallback>
                <p:oleObj name="Equation" r:id="rId13" imgW="50796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5363" y="1866900"/>
                        <a:ext cx="59055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81" name="Object 17"/>
          <p:cNvGraphicFramePr>
            <a:graphicFrameLocks/>
          </p:cNvGraphicFramePr>
          <p:nvPr/>
        </p:nvGraphicFramePr>
        <p:xfrm>
          <a:off x="561975" y="2054225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0" name="Equation" r:id="rId15" imgW="444240" imgH="545760" progId="Equation.2">
                  <p:embed/>
                </p:oleObj>
              </mc:Choice>
              <mc:Fallback>
                <p:oleObj name="Equation" r:id="rId15" imgW="444240" imgH="54576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2054225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82" name="Object 18"/>
          <p:cNvGraphicFramePr>
            <a:graphicFrameLocks/>
          </p:cNvGraphicFramePr>
          <p:nvPr/>
        </p:nvGraphicFramePr>
        <p:xfrm>
          <a:off x="7288213" y="6165850"/>
          <a:ext cx="5048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1" name="Equation" r:id="rId17" imgW="444240" imgH="545760" progId="Equation.2">
                  <p:embed/>
                </p:oleObj>
              </mc:Choice>
              <mc:Fallback>
                <p:oleObj name="Equation" r:id="rId17" imgW="444240" imgH="545760" progId="Equation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6165850"/>
                        <a:ext cx="504825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83" name="Rectangle 19"/>
          <p:cNvSpPr>
            <a:spLocks noChangeArrowheads="1"/>
          </p:cNvSpPr>
          <p:nvPr/>
        </p:nvSpPr>
        <p:spPr bwMode="auto">
          <a:xfrm>
            <a:off x="7145338" y="2092325"/>
            <a:ext cx="692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O</a:t>
            </a:r>
            <a:r>
              <a:rPr lang="en-US" altLang="en-US" baseline="-25000"/>
              <a:t>B</a:t>
            </a:r>
          </a:p>
        </p:txBody>
      </p:sp>
      <p:sp>
        <p:nvSpPr>
          <p:cNvPr id="62484" name="Line 20"/>
          <p:cNvSpPr>
            <a:spLocks noChangeShapeType="1"/>
          </p:cNvSpPr>
          <p:nvPr/>
        </p:nvSpPr>
        <p:spPr bwMode="auto">
          <a:xfrm flipV="1">
            <a:off x="6300788" y="2578100"/>
            <a:ext cx="0" cy="20351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5" name="Line 21"/>
          <p:cNvSpPr>
            <a:spLocks noChangeShapeType="1"/>
          </p:cNvSpPr>
          <p:nvPr/>
        </p:nvSpPr>
        <p:spPr bwMode="auto">
          <a:xfrm>
            <a:off x="6353175" y="4687888"/>
            <a:ext cx="86677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7" name="Arc 23"/>
          <p:cNvSpPr>
            <a:spLocks/>
          </p:cNvSpPr>
          <p:nvPr/>
        </p:nvSpPr>
        <p:spPr bwMode="auto">
          <a:xfrm rot="10800000">
            <a:off x="2903538" y="1901825"/>
            <a:ext cx="3786187" cy="28336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33CC33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8" name="Arc 24"/>
          <p:cNvSpPr>
            <a:spLocks/>
          </p:cNvSpPr>
          <p:nvPr/>
        </p:nvSpPr>
        <p:spPr bwMode="auto">
          <a:xfrm>
            <a:off x="1971675" y="3081338"/>
            <a:ext cx="4740275" cy="2571750"/>
          </a:xfrm>
          <a:custGeom>
            <a:avLst/>
            <a:gdLst>
              <a:gd name="G0" fmla="+- 7 0 0"/>
              <a:gd name="G1" fmla="+- 21600 0 0"/>
              <a:gd name="G2" fmla="+- 21600 0 0"/>
              <a:gd name="T0" fmla="*/ 0 w 21607"/>
              <a:gd name="T1" fmla="*/ 0 h 21600"/>
              <a:gd name="T2" fmla="*/ 21607 w 21607"/>
              <a:gd name="T3" fmla="*/ 21600 h 21600"/>
              <a:gd name="T4" fmla="*/ 7 w 216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7" h="21600" fill="none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</a:path>
              <a:path w="21607" h="21600" stroke="0" extrusionOk="0">
                <a:moveTo>
                  <a:pt x="0" y="0"/>
                </a:moveTo>
                <a:cubicBezTo>
                  <a:pt x="2" y="0"/>
                  <a:pt x="4" y="0"/>
                  <a:pt x="7" y="0"/>
                </a:cubicBezTo>
                <a:cubicBezTo>
                  <a:pt x="11936" y="0"/>
                  <a:pt x="21607" y="9670"/>
                  <a:pt x="21607" y="21600"/>
                </a:cubicBezTo>
                <a:lnTo>
                  <a:pt x="7" y="21600"/>
                </a:lnTo>
                <a:close/>
              </a:path>
            </a:pathLst>
          </a:custGeom>
          <a:noFill/>
          <a:ln w="762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9" name="Oval 25"/>
          <p:cNvSpPr>
            <a:spLocks noChangeArrowheads="1"/>
          </p:cNvSpPr>
          <p:nvPr/>
        </p:nvSpPr>
        <p:spPr bwMode="auto">
          <a:xfrm>
            <a:off x="6173788" y="4532313"/>
            <a:ext cx="261937" cy="261937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90" name="Line 26"/>
          <p:cNvSpPr>
            <a:spLocks noChangeShapeType="1"/>
          </p:cNvSpPr>
          <p:nvPr/>
        </p:nvSpPr>
        <p:spPr bwMode="auto">
          <a:xfrm>
            <a:off x="4595813" y="1809750"/>
            <a:ext cx="166687" cy="2214563"/>
          </a:xfrm>
          <a:prstGeom prst="line">
            <a:avLst/>
          </a:prstGeom>
          <a:noFill/>
          <a:ln w="50800">
            <a:solidFill>
              <a:srgbClr val="FF33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91" name="Freeform 27"/>
          <p:cNvSpPr>
            <a:spLocks/>
          </p:cNvSpPr>
          <p:nvPr/>
        </p:nvSpPr>
        <p:spPr bwMode="auto">
          <a:xfrm>
            <a:off x="4600575" y="3732213"/>
            <a:ext cx="506413" cy="506412"/>
          </a:xfrm>
          <a:custGeom>
            <a:avLst/>
            <a:gdLst>
              <a:gd name="T0" fmla="*/ 0 w 319"/>
              <a:gd name="T1" fmla="*/ 318 h 319"/>
              <a:gd name="T2" fmla="*/ 37 w 319"/>
              <a:gd name="T3" fmla="*/ 300 h 319"/>
              <a:gd name="T4" fmla="*/ 64 w 319"/>
              <a:gd name="T5" fmla="*/ 282 h 319"/>
              <a:gd name="T6" fmla="*/ 73 w 319"/>
              <a:gd name="T7" fmla="*/ 263 h 319"/>
              <a:gd name="T8" fmla="*/ 100 w 319"/>
              <a:gd name="T9" fmla="*/ 245 h 319"/>
              <a:gd name="T10" fmla="*/ 127 w 319"/>
              <a:gd name="T11" fmla="*/ 227 h 319"/>
              <a:gd name="T12" fmla="*/ 146 w 319"/>
              <a:gd name="T13" fmla="*/ 209 h 319"/>
              <a:gd name="T14" fmla="*/ 173 w 319"/>
              <a:gd name="T15" fmla="*/ 182 h 319"/>
              <a:gd name="T16" fmla="*/ 191 w 319"/>
              <a:gd name="T17" fmla="*/ 163 h 319"/>
              <a:gd name="T18" fmla="*/ 218 w 319"/>
              <a:gd name="T19" fmla="*/ 136 h 319"/>
              <a:gd name="T20" fmla="*/ 237 w 319"/>
              <a:gd name="T21" fmla="*/ 118 h 319"/>
              <a:gd name="T22" fmla="*/ 264 w 319"/>
              <a:gd name="T23" fmla="*/ 91 h 319"/>
              <a:gd name="T24" fmla="*/ 282 w 319"/>
              <a:gd name="T25" fmla="*/ 63 h 319"/>
              <a:gd name="T26" fmla="*/ 300 w 319"/>
              <a:gd name="T27" fmla="*/ 36 h 319"/>
              <a:gd name="T28" fmla="*/ 318 w 319"/>
              <a:gd name="T29" fmla="*/ 9 h 319"/>
              <a:gd name="T30" fmla="*/ 318 w 319"/>
              <a:gd name="T31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9">
                <a:moveTo>
                  <a:pt x="0" y="318"/>
                </a:moveTo>
                <a:lnTo>
                  <a:pt x="37" y="300"/>
                </a:lnTo>
                <a:lnTo>
                  <a:pt x="64" y="282"/>
                </a:lnTo>
                <a:lnTo>
                  <a:pt x="73" y="263"/>
                </a:lnTo>
                <a:lnTo>
                  <a:pt x="100" y="245"/>
                </a:lnTo>
                <a:lnTo>
                  <a:pt x="127" y="227"/>
                </a:lnTo>
                <a:lnTo>
                  <a:pt x="146" y="209"/>
                </a:lnTo>
                <a:lnTo>
                  <a:pt x="173" y="182"/>
                </a:lnTo>
                <a:lnTo>
                  <a:pt x="191" y="163"/>
                </a:lnTo>
                <a:lnTo>
                  <a:pt x="218" y="136"/>
                </a:lnTo>
                <a:lnTo>
                  <a:pt x="237" y="118"/>
                </a:lnTo>
                <a:lnTo>
                  <a:pt x="264" y="91"/>
                </a:lnTo>
                <a:lnTo>
                  <a:pt x="282" y="63"/>
                </a:lnTo>
                <a:lnTo>
                  <a:pt x="300" y="36"/>
                </a:lnTo>
                <a:lnTo>
                  <a:pt x="318" y="9"/>
                </a:lnTo>
                <a:lnTo>
                  <a:pt x="318" y="0"/>
                </a:lnTo>
              </a:path>
            </a:pathLst>
          </a:custGeom>
          <a:noFill/>
          <a:ln w="762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92" name="Oval 28"/>
          <p:cNvSpPr>
            <a:spLocks noChangeArrowheads="1"/>
          </p:cNvSpPr>
          <p:nvPr/>
        </p:nvSpPr>
        <p:spPr bwMode="auto">
          <a:xfrm>
            <a:off x="4468813" y="4113213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93" name="Oval 29"/>
          <p:cNvSpPr>
            <a:spLocks noChangeArrowheads="1"/>
          </p:cNvSpPr>
          <p:nvPr/>
        </p:nvSpPr>
        <p:spPr bwMode="auto">
          <a:xfrm>
            <a:off x="5021263" y="3608388"/>
            <a:ext cx="261937" cy="261937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94" name="Rectangle 30"/>
          <p:cNvSpPr>
            <a:spLocks noChangeArrowheads="1"/>
          </p:cNvSpPr>
          <p:nvPr/>
        </p:nvSpPr>
        <p:spPr bwMode="auto">
          <a:xfrm>
            <a:off x="2384425" y="827088"/>
            <a:ext cx="67548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Pareto-optimal trades not blocked</a:t>
            </a:r>
            <a:br>
              <a:rPr lang="en-US" altLang="en-US"/>
            </a:br>
            <a:r>
              <a:rPr lang="en-US" altLang="en-US"/>
              <a:t>     by A or B are the </a:t>
            </a:r>
            <a:r>
              <a:rPr lang="en-US" altLang="en-US">
                <a:solidFill>
                  <a:schemeClr val="tx2"/>
                </a:solidFill>
              </a:rPr>
              <a:t>core</a:t>
            </a:r>
            <a:r>
              <a:rPr lang="en-US" altLang="en-US"/>
              <a:t>.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/>
              <a:t>The Core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19188"/>
            <a:ext cx="7772400" cy="4152900"/>
          </a:xfrm>
          <a:noFill/>
          <a:ln/>
        </p:spPr>
        <p:txBody>
          <a:bodyPr/>
          <a:lstStyle/>
          <a:p>
            <a:r>
              <a:rPr lang="en-US" altLang="en-US"/>
              <a:t>The </a:t>
            </a:r>
            <a:r>
              <a:rPr lang="en-US" altLang="en-US">
                <a:solidFill>
                  <a:schemeClr val="tx2"/>
                </a:solidFill>
              </a:rPr>
              <a:t>core</a:t>
            </a:r>
            <a:r>
              <a:rPr lang="en-US" altLang="en-US"/>
              <a:t> is the set of all Pareto-optimal allocations that are welfare-improving for both consumers relative to their own endowments.</a:t>
            </a:r>
          </a:p>
          <a:p>
            <a:r>
              <a:rPr lang="en-US" altLang="en-US"/>
              <a:t>Rational trade should achieve a core allocation.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ines On Blue">
  <a:themeElements>
    <a:clrScheme name="Lines On Blue 1">
      <a:dk1>
        <a:srgbClr val="000000"/>
      </a:dk1>
      <a:lt1>
        <a:srgbClr val="FFFFFF"/>
      </a:lt1>
      <a:dk2>
        <a:srgbClr val="000000"/>
      </a:dk2>
      <a:lt2>
        <a:srgbClr val="FFFF00"/>
      </a:lt2>
      <a:accent1>
        <a:srgbClr val="FF9933"/>
      </a:accent1>
      <a:accent2>
        <a:srgbClr val="0000FF"/>
      </a:accent2>
      <a:accent3>
        <a:srgbClr val="AAAAAA"/>
      </a:accent3>
      <a:accent4>
        <a:srgbClr val="DADADA"/>
      </a:accent4>
      <a:accent5>
        <a:srgbClr val="FFCAAD"/>
      </a:accent5>
      <a:accent6>
        <a:srgbClr val="0000E7"/>
      </a:accent6>
      <a:hlink>
        <a:srgbClr val="FF33CC"/>
      </a:hlink>
      <a:folHlink>
        <a:srgbClr val="000080"/>
      </a:folHlink>
    </a:clrScheme>
    <a:fontScheme name="Lines On Blue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Lines On Blue 1">
        <a:dk1>
          <a:srgbClr val="000000"/>
        </a:dk1>
        <a:lt1>
          <a:srgbClr val="FFFFFF"/>
        </a:lt1>
        <a:dk2>
          <a:srgbClr val="000000"/>
        </a:dk2>
        <a:lt2>
          <a:srgbClr val="FFFF00"/>
        </a:lt2>
        <a:accent1>
          <a:srgbClr val="FF9933"/>
        </a:accent1>
        <a:accent2>
          <a:srgbClr val="0000FF"/>
        </a:accent2>
        <a:accent3>
          <a:srgbClr val="AAAAAA"/>
        </a:accent3>
        <a:accent4>
          <a:srgbClr val="DADADA"/>
        </a:accent4>
        <a:accent5>
          <a:srgbClr val="FFCAAD"/>
        </a:accent5>
        <a:accent6>
          <a:srgbClr val="0000E7"/>
        </a:accent6>
        <a:hlink>
          <a:srgbClr val="FF33CC"/>
        </a:hlink>
        <a:folHlink>
          <a:srgbClr val="000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es On Blue 2">
        <a:dk1>
          <a:srgbClr val="000000"/>
        </a:dk1>
        <a:lt1>
          <a:srgbClr val="CCCCFF"/>
        </a:lt1>
        <a:dk2>
          <a:srgbClr val="660066"/>
        </a:dk2>
        <a:lt2>
          <a:srgbClr val="99CCFF"/>
        </a:lt2>
        <a:accent1>
          <a:srgbClr val="33CCFF"/>
        </a:accent1>
        <a:accent2>
          <a:srgbClr val="6699FF"/>
        </a:accent2>
        <a:accent3>
          <a:srgbClr val="E2E2FF"/>
        </a:accent3>
        <a:accent4>
          <a:srgbClr val="000000"/>
        </a:accent4>
        <a:accent5>
          <a:srgbClr val="ADE2FF"/>
        </a:accent5>
        <a:accent6>
          <a:srgbClr val="5C8AE7"/>
        </a:accent6>
        <a:hlink>
          <a:srgbClr val="6666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nes On Blu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nes On Blue 4">
        <a:dk1>
          <a:srgbClr val="000066"/>
        </a:dk1>
        <a:lt1>
          <a:srgbClr val="EAEAEA"/>
        </a:lt1>
        <a:dk2>
          <a:srgbClr val="660066"/>
        </a:dk2>
        <a:lt2>
          <a:srgbClr val="CBCBCB"/>
        </a:lt2>
        <a:accent1>
          <a:srgbClr val="330099"/>
        </a:accent1>
        <a:accent2>
          <a:srgbClr val="FF7C80"/>
        </a:accent2>
        <a:accent3>
          <a:srgbClr val="B8AAB8"/>
        </a:accent3>
        <a:accent4>
          <a:srgbClr val="C8C8C8"/>
        </a:accent4>
        <a:accent5>
          <a:srgbClr val="ADAACA"/>
        </a:accent5>
        <a:accent6>
          <a:srgbClr val="E77073"/>
        </a:accent6>
        <a:hlink>
          <a:srgbClr val="6666FF"/>
        </a:hlink>
        <a:folHlink>
          <a:srgbClr val="D6009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es On Blue 5">
        <a:dk1>
          <a:srgbClr val="000080"/>
        </a:dk1>
        <a:lt1>
          <a:srgbClr val="EAEAEA"/>
        </a:lt1>
        <a:dk2>
          <a:srgbClr val="9933FF"/>
        </a:dk2>
        <a:lt2>
          <a:srgbClr val="CBCBCB"/>
        </a:lt2>
        <a:accent1>
          <a:srgbClr val="00CC99"/>
        </a:accent1>
        <a:accent2>
          <a:srgbClr val="00CCFF"/>
        </a:accent2>
        <a:accent3>
          <a:srgbClr val="CAADFF"/>
        </a:accent3>
        <a:accent4>
          <a:srgbClr val="C8C8C8"/>
        </a:accent4>
        <a:accent5>
          <a:srgbClr val="AAE2CA"/>
        </a:accent5>
        <a:accent6>
          <a:srgbClr val="00B9E7"/>
        </a:accent6>
        <a:hlink>
          <a:srgbClr val="6666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es On Blue 6">
        <a:dk1>
          <a:srgbClr val="000000"/>
        </a:dk1>
        <a:lt1>
          <a:srgbClr val="FFFFCC"/>
        </a:lt1>
        <a:dk2>
          <a:srgbClr val="660066"/>
        </a:dk2>
        <a:lt2>
          <a:srgbClr val="FFFFFF"/>
        </a:lt2>
        <a:accent1>
          <a:srgbClr val="99CCFF"/>
        </a:accent1>
        <a:accent2>
          <a:srgbClr val="FFCC99"/>
        </a:accent2>
        <a:accent3>
          <a:srgbClr val="FFFFE2"/>
        </a:accent3>
        <a:accent4>
          <a:srgbClr val="000000"/>
        </a:accent4>
        <a:accent5>
          <a:srgbClr val="CAE2FF"/>
        </a:accent5>
        <a:accent6>
          <a:srgbClr val="E7B98A"/>
        </a:accent6>
        <a:hlink>
          <a:srgbClr val="CC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Lines On Blue 1">
    <a:dk1>
      <a:srgbClr val="000000"/>
    </a:dk1>
    <a:lt1>
      <a:srgbClr val="FFFFFF"/>
    </a:lt1>
    <a:dk2>
      <a:srgbClr val="000000"/>
    </a:dk2>
    <a:lt2>
      <a:srgbClr val="FFFF00"/>
    </a:lt2>
    <a:accent1>
      <a:srgbClr val="FF9933"/>
    </a:accent1>
    <a:accent2>
      <a:srgbClr val="0000FF"/>
    </a:accent2>
    <a:accent3>
      <a:srgbClr val="AAAAAA"/>
    </a:accent3>
    <a:accent4>
      <a:srgbClr val="DADADA"/>
    </a:accent4>
    <a:accent5>
      <a:srgbClr val="FFCAAD"/>
    </a:accent5>
    <a:accent6>
      <a:srgbClr val="0000E7"/>
    </a:accent6>
    <a:hlink>
      <a:srgbClr val="FF33CC"/>
    </a:hlink>
    <a:folHlink>
      <a:srgbClr val="0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C:\MSOffice\Templates\Presentation Designs\Lines On Blue.pot</Template>
  <TotalTime>1208</TotalTime>
  <Words>723</Words>
  <Application>Microsoft Office PowerPoint</Application>
  <PresentationFormat>On-screen Show (4:3)</PresentationFormat>
  <Paragraphs>214</Paragraphs>
  <Slides>59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5" baseType="lpstr">
      <vt:lpstr>Times New Roman</vt:lpstr>
      <vt:lpstr>Arial</vt:lpstr>
      <vt:lpstr>Monotype Sorts</vt:lpstr>
      <vt:lpstr>Symbol</vt:lpstr>
      <vt:lpstr>Lines On Blue</vt:lpstr>
      <vt:lpstr>Equation</vt:lpstr>
      <vt:lpstr>Chapter Thirty-One</vt:lpstr>
      <vt:lpstr>Exchange</vt:lpstr>
      <vt:lpstr>Exchange</vt:lpstr>
      <vt:lpstr>Starting an Edgeworth Box</vt:lpstr>
      <vt:lpstr>Starting an Edgeworth Box</vt:lpstr>
      <vt:lpstr>Starting an Edgeworth Box</vt:lpstr>
      <vt:lpstr>Starting an Edgeworth Box</vt:lpstr>
      <vt:lpstr>Feasible Allocations</vt:lpstr>
      <vt:lpstr>Feasible Allocations</vt:lpstr>
      <vt:lpstr>The Endowment Allocation</vt:lpstr>
      <vt:lpstr>The Endowment Allocation</vt:lpstr>
      <vt:lpstr>The Endowment Allocation</vt:lpstr>
      <vt:lpstr>The Endowment Allocation</vt:lpstr>
      <vt:lpstr>The Endowment Allocation</vt:lpstr>
      <vt:lpstr>The Endowment Allocation</vt:lpstr>
      <vt:lpstr>The Endowment Allocation</vt:lpstr>
      <vt:lpstr>The Endowment Allocation</vt:lpstr>
      <vt:lpstr>Other Feasible Allocations</vt:lpstr>
      <vt:lpstr>Feasible Reallocations</vt:lpstr>
      <vt:lpstr>Feasible Reallocations</vt:lpstr>
      <vt:lpstr>Feasible Reallocations</vt:lpstr>
      <vt:lpstr>Feasible Reallocations</vt:lpstr>
      <vt:lpstr>Adding Preferences to the Box</vt:lpstr>
      <vt:lpstr>Adding Preferences to the Box</vt:lpstr>
      <vt:lpstr>Adding Preferences to the Box</vt:lpstr>
      <vt:lpstr>Adding Preferences to the Box</vt:lpstr>
      <vt:lpstr>Adding Preferences to the Box</vt:lpstr>
      <vt:lpstr>Adding Preferences to the Box</vt:lpstr>
      <vt:lpstr>Adding Preferences to the Box</vt:lpstr>
      <vt:lpstr>Edgeworth’s Box</vt:lpstr>
      <vt:lpstr>Pareto-Improvement</vt:lpstr>
      <vt:lpstr>Edgeworth’s Box</vt:lpstr>
      <vt:lpstr>Pareto-Improvements</vt:lpstr>
      <vt:lpstr>Pareto-Improvements</vt:lpstr>
      <vt:lpstr>Pareto-Improvements</vt:lpstr>
      <vt:lpstr>Pareto-Improvements</vt:lpstr>
      <vt:lpstr>Pareto-Improvements</vt:lpstr>
      <vt:lpstr>Pareto-Improvements</vt:lpstr>
      <vt:lpstr>Pareto-Improvements</vt:lpstr>
      <vt:lpstr>Pareto-Improvements</vt:lpstr>
      <vt:lpstr>Pareto-Optimality</vt:lpstr>
      <vt:lpstr>Pareto-Optimality</vt:lpstr>
      <vt:lpstr>Pareto-Optimality</vt:lpstr>
      <vt:lpstr>Pareto-Optimality</vt:lpstr>
      <vt:lpstr>Pareto-Optimality</vt:lpstr>
      <vt:lpstr>Pareto-Optimality</vt:lpstr>
      <vt:lpstr>Pareto-Optimality</vt:lpstr>
      <vt:lpstr>Pareto-Optimality</vt:lpstr>
      <vt:lpstr>Pareto-Optimality</vt:lpstr>
      <vt:lpstr>Pareto-Optimality</vt:lpstr>
      <vt:lpstr>Pareto-Optimality</vt:lpstr>
      <vt:lpstr>Pareto-Optimality</vt:lpstr>
      <vt:lpstr>Pareto-Optimality</vt:lpstr>
      <vt:lpstr>The Core</vt:lpstr>
      <vt:lpstr>The Core</vt:lpstr>
      <vt:lpstr>The Core</vt:lpstr>
      <vt:lpstr>The Core</vt:lpstr>
      <vt:lpstr>The Core</vt:lpstr>
      <vt:lpstr>The Core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28</dc:title>
  <dc:creator>LSA Media Services, PC-69</dc:creator>
  <cp:lastModifiedBy>BEETHOVEN</cp:lastModifiedBy>
  <cp:revision>51</cp:revision>
  <dcterms:created xsi:type="dcterms:W3CDTF">1995-05-28T16:18:48Z</dcterms:created>
  <dcterms:modified xsi:type="dcterms:W3CDTF">2017-12-11T01:25:35Z</dcterms:modified>
</cp:coreProperties>
</file>