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1"/>
  </p:notesMasterIdLst>
  <p:sldIdLst>
    <p:sldId id="257" r:id="rId2"/>
    <p:sldId id="318" r:id="rId3"/>
    <p:sldId id="320" r:id="rId4"/>
    <p:sldId id="321" r:id="rId5"/>
    <p:sldId id="352" r:id="rId6"/>
    <p:sldId id="353" r:id="rId7"/>
    <p:sldId id="354" r:id="rId8"/>
    <p:sldId id="355" r:id="rId9"/>
    <p:sldId id="356" r:id="rId10"/>
    <p:sldId id="357" r:id="rId11"/>
    <p:sldId id="358" r:id="rId12"/>
    <p:sldId id="359" r:id="rId13"/>
    <p:sldId id="360" r:id="rId14"/>
    <p:sldId id="361" r:id="rId15"/>
    <p:sldId id="362" r:id="rId16"/>
    <p:sldId id="363" r:id="rId17"/>
    <p:sldId id="364" r:id="rId18"/>
    <p:sldId id="365" r:id="rId19"/>
    <p:sldId id="366" r:id="rId20"/>
    <p:sldId id="322" r:id="rId21"/>
    <p:sldId id="323" r:id="rId22"/>
    <p:sldId id="324" r:id="rId23"/>
    <p:sldId id="325" r:id="rId24"/>
    <p:sldId id="326" r:id="rId25"/>
    <p:sldId id="368" r:id="rId26"/>
    <p:sldId id="378" r:id="rId27"/>
    <p:sldId id="379" r:id="rId28"/>
    <p:sldId id="369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70" r:id="rId39"/>
    <p:sldId id="336" r:id="rId40"/>
    <p:sldId id="337" r:id="rId41"/>
    <p:sldId id="338" r:id="rId42"/>
    <p:sldId id="339" r:id="rId43"/>
    <p:sldId id="340" r:id="rId44"/>
    <p:sldId id="341" r:id="rId45"/>
    <p:sldId id="381" r:id="rId46"/>
    <p:sldId id="382" r:id="rId47"/>
    <p:sldId id="347" r:id="rId48"/>
    <p:sldId id="348" r:id="rId49"/>
    <p:sldId id="380" r:id="rId50"/>
    <p:sldId id="349" r:id="rId51"/>
    <p:sldId id="350" r:id="rId52"/>
    <p:sldId id="351" r:id="rId53"/>
    <p:sldId id="371" r:id="rId54"/>
    <p:sldId id="372" r:id="rId55"/>
    <p:sldId id="373" r:id="rId56"/>
    <p:sldId id="374" r:id="rId57"/>
    <p:sldId id="375" r:id="rId58"/>
    <p:sldId id="376" r:id="rId59"/>
    <p:sldId id="377" r:id="rId60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488" autoAdjust="0"/>
  </p:normalViewPr>
  <p:slideViewPr>
    <p:cSldViewPr>
      <p:cViewPr varScale="1">
        <p:scale>
          <a:sx n="137" d="100"/>
          <a:sy n="137" d="100"/>
        </p:scale>
        <p:origin x="-120" y="-2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presProps" Target="presProps.xml"/><Relationship Id="rId64" Type="http://schemas.openxmlformats.org/officeDocument/2006/relationships/viewProps" Target="viewProps.xml"/><Relationship Id="rId65" Type="http://schemas.openxmlformats.org/officeDocument/2006/relationships/theme" Target="theme/theme1.xml"/><Relationship Id="rId66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notesMaster" Target="notesMasters/notesMaster1.xml"/><Relationship Id="rId62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2A645CB-A8B3-4330-8A5E-51375BA56EC8}" type="slidenum">
              <a:rPr lang="en-US" sz="1200"/>
              <a:pPr eaLnBrk="1" hangingPunct="1"/>
              <a:t>8</a:t>
            </a:fld>
            <a:endParaRPr 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81A2B77E-3076-45C8-A9B8-9806B85C29EF}" type="slidenum">
              <a:rPr lang="en-US" sz="1200"/>
              <a:pPr eaLnBrk="1" hangingPunct="1"/>
              <a:t>43</a:t>
            </a:fld>
            <a:endParaRPr lang="en-US" sz="120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1BDBBCC-9600-4303-BF81-C536B2D5018C}" type="slidenum">
              <a:rPr lang="en-US" sz="1200"/>
              <a:pPr eaLnBrk="1" hangingPunct="1"/>
              <a:t>51</a:t>
            </a:fld>
            <a:endParaRPr lang="th-TH" sz="120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546" y="4343508"/>
            <a:ext cx="5028908" cy="411501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3600" dirty="0" smtClean="0"/>
              <a:t>Learning to see behind an event- to its fundamental drivers</a:t>
            </a:r>
          </a:p>
          <a:p>
            <a:pPr eaLnBrk="1" hangingPunct="1"/>
            <a:r>
              <a:rPr lang="en-GB" sz="3600" dirty="0" smtClean="0"/>
              <a:t>DRIVERS </a:t>
            </a:r>
          </a:p>
          <a:p>
            <a:pPr eaLnBrk="1" hangingPunct="1"/>
            <a:r>
              <a:rPr lang="en-GB" sz="3600" dirty="0" smtClean="0"/>
              <a:t>TRENDS </a:t>
            </a:r>
          </a:p>
          <a:p>
            <a:pPr eaLnBrk="1" hangingPunct="1"/>
            <a:r>
              <a:rPr lang="en-GB" sz="3600" dirty="0" smtClean="0"/>
              <a:t>MANIFESTATIONS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23/03/16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image" Target="../media/image16.png"/><Relationship Id="rId5" Type="http://schemas.openxmlformats.org/officeDocument/2006/relationships/image" Target="../media/image17.jpeg"/><Relationship Id="rId1" Type="http://schemas.microsoft.com/office/2007/relationships/media" Target="file:///C:\Documents%20and%20Settings\anna.castillo\My%20Documents\UNILEVER\SHOPPER\2008%20Files\Shopper%20DNA\New%20Folder\Approaching%20Store%20EMR%20-%20Tesco%20Clip%202%20-%20Resp%206.mpg" TargetMode="External"/><Relationship Id="rId2" Type="http://schemas.openxmlformats.org/officeDocument/2006/relationships/video" Target="file:///C:\Documents%20and%20Settings\anna.castillo\My%20Documents\UNILEVER\SHOPPER\2008%20Files\Shopper%20DNA\New%20Folder\Approaching%20Store%20EMR%20-%20Tesco%20Clip%202%20-%20Resp%206.mpg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emf"/><Relationship Id="rId3" Type="http://schemas.openxmlformats.org/officeDocument/2006/relationships/image" Target="../media/image19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xZe1rVgT0WE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066800" y="1071565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</a:t>
            </a:r>
            <a:r>
              <a:rPr lang="fr-CA" i="1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fr-CA" dirty="0" smtClean="0">
                <a:solidFill>
                  <a:schemeClr val="bg1"/>
                </a:solidFill>
              </a:rPr>
              <a:t>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676400" y="2114550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</a:t>
            </a:r>
            <a:r>
              <a:rPr lang="fr-CA" dirty="0" smtClean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fr-CA" dirty="0" smtClean="0">
                <a:solidFill>
                  <a:schemeClr val="bg1"/>
                </a:solidFill>
              </a:rPr>
              <a:t>a Franca</a:t>
            </a:r>
          </a:p>
          <a:p>
            <a:pPr algn="r"/>
            <a:r>
              <a:rPr lang="fr-CA" sz="1600" dirty="0" err="1" smtClean="0">
                <a:solidFill>
                  <a:schemeClr val="bg1"/>
                </a:solidFill>
              </a:rPr>
              <a:t>Lesson</a:t>
            </a:r>
            <a:r>
              <a:rPr lang="fr-CA" sz="1600" dirty="0" smtClean="0">
                <a:solidFill>
                  <a:schemeClr val="bg1"/>
                </a:solidFill>
              </a:rPr>
              <a:t> 7</a:t>
            </a:r>
          </a:p>
        </p:txBody>
      </p:sp>
      <p:pic>
        <p:nvPicPr>
          <p:cNvPr id="4" name="Picture 4" descr="http://thumbs.dreamstime.com/t/blue-painting-brush-stroke-white-background-3777524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216" r="899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729" y="3979245"/>
            <a:ext cx="1851105" cy="12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01750" y="4380397"/>
            <a:ext cx="824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PassionTea" panose="02000603000000000000" pitchFamily="2" charset="0"/>
                <a:ea typeface="PassionTea" panose="02000603000000000000" pitchFamily="2" charset="0"/>
              </a:rPr>
              <a:t>A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WP</a:t>
            </a:r>
            <a:endParaRPr lang="en-US" sz="3200" b="1" dirty="0">
              <a:solidFill>
                <a:schemeClr val="accent1">
                  <a:lumMod val="20000"/>
                  <a:lumOff val="80000"/>
                </a:schemeClr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1955" y="-171450"/>
            <a:ext cx="9681210" cy="5400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5884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Last session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/>
              <a:t>What is the brief; why is the brief important?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/>
              <a:t>What</a:t>
            </a:r>
            <a:r>
              <a:rPr lang="en-US" altLang="en-US" dirty="0" smtClean="0"/>
              <a:t>’</a:t>
            </a:r>
            <a:r>
              <a:rPr lang="en-US" dirty="0" smtClean="0"/>
              <a:t>s in it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/>
              <a:t>Jobs to be done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/>
              <a:t>Marketing/Communication Objectives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/>
              <a:t>SMART objectives</a:t>
            </a:r>
          </a:p>
        </p:txBody>
      </p:sp>
    </p:spTree>
    <p:extLst>
      <p:ext uri="{BB962C8B-B14F-4D97-AF65-F5344CB8AC3E}">
        <p14:creationId xmlns:p14="http://schemas.microsoft.com/office/powerpoint/2010/main" val="2599307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800600" y="3468291"/>
            <a:ext cx="4038600" cy="7000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  <a:cs typeface="+mj-cs"/>
              </a:rPr>
              <a:t>Into the details of the standard </a:t>
            </a:r>
            <a:r>
              <a:rPr lang="en-US" dirty="0" smtClean="0">
                <a:ea typeface="+mj-ea"/>
                <a:cs typeface="+mj-cs"/>
              </a:rPr>
              <a:t>brief</a:t>
            </a:r>
            <a:endParaRPr lang="th-TH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0749761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831254"/>
              </p:ext>
            </p:extLst>
          </p:nvPr>
        </p:nvGraphicFramePr>
        <p:xfrm>
          <a:off x="2627313" y="1344930"/>
          <a:ext cx="6121400" cy="3436620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70866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66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3018949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1506855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2047399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2533174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4045267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45081" name="TextBox 3"/>
          <p:cNvSpPr txBox="1">
            <a:spLocks noChangeArrowheads="1"/>
          </p:cNvSpPr>
          <p:nvPr/>
        </p:nvSpPr>
        <p:spPr bwMode="auto">
          <a:xfrm>
            <a:off x="179389" y="1562814"/>
            <a:ext cx="2376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45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Today we will focus on:</a:t>
            </a:r>
          </a:p>
        </p:txBody>
      </p:sp>
      <p:sp>
        <p:nvSpPr>
          <p:cNvPr id="45083" name="TextBox 5"/>
          <p:cNvSpPr txBox="1">
            <a:spLocks noChangeArrowheads="1"/>
          </p:cNvSpPr>
          <p:nvPr/>
        </p:nvSpPr>
        <p:spPr bwMode="auto">
          <a:xfrm>
            <a:off x="179389" y="2148602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45084" name="TextBox 6"/>
          <p:cNvSpPr txBox="1">
            <a:spLocks noChangeArrowheads="1"/>
          </p:cNvSpPr>
          <p:nvPr/>
        </p:nvSpPr>
        <p:spPr bwMode="auto">
          <a:xfrm>
            <a:off x="179389" y="2580798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45085" name="TextBox 7"/>
          <p:cNvSpPr txBox="1">
            <a:spLocks noChangeArrowheads="1"/>
          </p:cNvSpPr>
          <p:nvPr/>
        </p:nvSpPr>
        <p:spPr bwMode="auto">
          <a:xfrm>
            <a:off x="179388" y="3073717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45086" name="TextBox 8"/>
          <p:cNvSpPr txBox="1">
            <a:spLocks noChangeArrowheads="1"/>
          </p:cNvSpPr>
          <p:nvPr/>
        </p:nvSpPr>
        <p:spPr bwMode="auto">
          <a:xfrm>
            <a:off x="179388" y="4200048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  <p:extLst>
      <p:ext uri="{BB962C8B-B14F-4D97-AF65-F5344CB8AC3E}">
        <p14:creationId xmlns:p14="http://schemas.microsoft.com/office/powerpoint/2010/main" val="81589280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907127">
            <a:off x="4305300" y="248395"/>
            <a:ext cx="3124200" cy="538609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4400" dirty="0">
                <a:solidFill>
                  <a:schemeClr val="bg2">
                    <a:lumMod val="90000"/>
                  </a:schemeClr>
                </a:solidFill>
                <a:ea typeface="ＭＳ Ｐゴシック" charset="0"/>
                <a:cs typeface="ＭＳ Ｐゴシック" charset="0"/>
              </a:rPr>
              <a:t>?</a:t>
            </a:r>
          </a:p>
        </p:txBody>
      </p:sp>
      <p:sp>
        <p:nvSpPr>
          <p:cNvPr id="67587" name="Title 3"/>
          <p:cNvSpPr>
            <a:spLocks noGrp="1"/>
          </p:cNvSpPr>
          <p:nvPr>
            <p:ph type="title"/>
          </p:nvPr>
        </p:nvSpPr>
        <p:spPr>
          <a:xfrm>
            <a:off x="457200" y="1543050"/>
            <a:ext cx="8229600" cy="857250"/>
          </a:xfrm>
        </p:spPr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Target: the starting point of any promotional activity</a:t>
            </a:r>
          </a:p>
        </p:txBody>
      </p:sp>
      <p:sp>
        <p:nvSpPr>
          <p:cNvPr id="67588" name="Rectangle 5"/>
          <p:cNvSpPr>
            <a:spLocks noChangeArrowheads="1"/>
          </p:cNvSpPr>
          <p:nvPr/>
        </p:nvSpPr>
        <p:spPr bwMode="auto">
          <a:xfrm>
            <a:off x="3657601" y="3600450"/>
            <a:ext cx="112960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why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10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Remember communication process? Encoding and decoding the message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Talk to relevant people that are interested in what the brand wants to say</a:t>
            </a:r>
          </a:p>
          <a:p>
            <a:pPr>
              <a:defRPr/>
            </a:pPr>
            <a:endParaRPr lang="en-US" dirty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What we will say in the communication depends on what we know about them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Talk differently and in different channels to different people</a:t>
            </a:r>
          </a:p>
          <a:p>
            <a:pPr>
              <a:defRPr/>
            </a:pPr>
            <a:endParaRPr 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68649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0" y="1160859"/>
            <a:ext cx="7086600" cy="3849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big picture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8600" y="3848040"/>
            <a:ext cx="23622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ＭＳ Ｐゴシック" charset="0"/>
              </a:rPr>
              <a:t>One to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8600" y="2876550"/>
            <a:ext cx="18288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ＭＳ Ｐゴシック" charset="0"/>
              </a:rPr>
              <a:t>Narrowly defined groups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8600" y="2155686"/>
            <a:ext cx="18288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ＭＳ Ｐゴシック" charset="0"/>
              </a:rPr>
              <a:t>Segments with similar needs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600" y="1428750"/>
            <a:ext cx="2286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ＭＳ Ｐゴシック" charset="0"/>
              </a:rPr>
              <a:t>General </a:t>
            </a:r>
            <a:endParaRPr lang="en-US" sz="2000" b="1" dirty="0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r>
              <a:rPr lang="en-US" sz="2000" b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ＭＳ Ｐゴシック" charset="0"/>
              </a:rPr>
              <a:t>Audience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424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Geography</a:t>
            </a:r>
            <a:r>
              <a:rPr lang="en-US" dirty="0" smtClean="0">
                <a:ea typeface="ＭＳ Ｐゴシック" pitchFamily="34" charset="-128"/>
              </a:rPr>
              <a:t>: we might need to address the specific needs of a specific area (for example: think </a:t>
            </a:r>
            <a:r>
              <a:rPr lang="en-US" dirty="0" err="1" smtClean="0">
                <a:ea typeface="ＭＳ Ｐゴシック" pitchFamily="34" charset="-128"/>
              </a:rPr>
              <a:t>sim</a:t>
            </a:r>
            <a:r>
              <a:rPr lang="en-US" dirty="0" smtClean="0">
                <a:ea typeface="ＭＳ Ｐゴシック" pitchFamily="34" charset="-128"/>
              </a:rPr>
              <a:t>-cards in BKK and upcountry)</a:t>
            </a: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Demographic</a:t>
            </a:r>
            <a:r>
              <a:rPr lang="en-US" dirty="0" smtClean="0">
                <a:ea typeface="ＭＳ Ｐゴシック" pitchFamily="34" charset="-128"/>
              </a:rPr>
              <a:t>: gender, age, </a:t>
            </a:r>
            <a:r>
              <a:rPr lang="en-US" dirty="0" err="1" smtClean="0">
                <a:ea typeface="ＭＳ Ｐゴシック" pitchFamily="34" charset="-128"/>
              </a:rPr>
              <a:t>lifestages</a:t>
            </a:r>
            <a:r>
              <a:rPr lang="en-US" dirty="0" smtClean="0">
                <a:ea typeface="ＭＳ Ｐゴシック" pitchFamily="34" charset="-128"/>
              </a:rPr>
              <a:t>, Birth Era (Gen Y, Z), </a:t>
            </a: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Socioeconomic</a:t>
            </a:r>
            <a:r>
              <a:rPr lang="en-US" dirty="0" smtClean="0">
                <a:ea typeface="ＭＳ Ｐゴシック" pitchFamily="34" charset="-128"/>
              </a:rPr>
              <a:t>: income, education, occupation</a:t>
            </a:r>
          </a:p>
          <a:p>
            <a:pPr>
              <a:defRPr/>
            </a:pPr>
            <a:r>
              <a:rPr lang="en-US" dirty="0" err="1" smtClean="0">
                <a:solidFill>
                  <a:srgbClr val="FF0000"/>
                </a:solidFill>
                <a:ea typeface="ＭＳ Ｐゴシック" pitchFamily="34" charset="-128"/>
              </a:rPr>
              <a:t>Psycographic</a:t>
            </a:r>
            <a:r>
              <a:rPr lang="en-US" dirty="0" smtClean="0">
                <a:ea typeface="ＭＳ Ｐゴシック" pitchFamily="34" charset="-128"/>
              </a:rPr>
              <a:t>: personality (extroverted, ambitious), values (achievers, gregarious), attitudes (</a:t>
            </a:r>
            <a:r>
              <a:rPr lang="en-US" dirty="0" err="1" smtClean="0">
                <a:ea typeface="ＭＳ Ｐゴシック" pitchFamily="34" charset="-128"/>
              </a:rPr>
              <a:t>rejectors</a:t>
            </a:r>
            <a:r>
              <a:rPr lang="en-US" dirty="0" smtClean="0">
                <a:ea typeface="ＭＳ Ｐゴシック" pitchFamily="34" charset="-128"/>
              </a:rPr>
              <a:t>, lovers)</a:t>
            </a:r>
          </a:p>
          <a:p>
            <a:pPr>
              <a:defRPr/>
            </a:pPr>
            <a:r>
              <a:rPr lang="en-US" dirty="0" err="1" smtClean="0">
                <a:solidFill>
                  <a:srgbClr val="FF0000"/>
                </a:solidFill>
                <a:ea typeface="ＭＳ Ｐゴシック" pitchFamily="34" charset="-128"/>
              </a:rPr>
              <a:t>Behaviour</a:t>
            </a:r>
            <a:r>
              <a:rPr lang="en-US" dirty="0" smtClean="0">
                <a:ea typeface="ＭＳ Ｐゴシック" pitchFamily="34" charset="-128"/>
              </a:rPr>
              <a:t>: heavy or light users of a product, loyal, non-users</a:t>
            </a: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Lifestyle</a:t>
            </a:r>
          </a:p>
        </p:txBody>
      </p:sp>
      <p:sp>
        <p:nvSpPr>
          <p:cNvPr id="7065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are they defined?</a:t>
            </a:r>
          </a:p>
        </p:txBody>
      </p:sp>
    </p:spTree>
    <p:extLst>
      <p:ext uri="{BB962C8B-B14F-4D97-AF65-F5344CB8AC3E}">
        <p14:creationId xmlns:p14="http://schemas.microsoft.com/office/powerpoint/2010/main" val="2782667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lnSpc>
                <a:spcPct val="120000"/>
              </a:lnSpc>
              <a:buFont typeface="Arial" charset="0"/>
              <a:buNone/>
            </a:pPr>
            <a:r>
              <a:rPr lang="en-US" dirty="0" smtClean="0"/>
              <a:t>Target describes the chooser of the brand, who may be the buyer or the user. This is the person for whom the brand is – or wants to be – the first choice. </a:t>
            </a:r>
          </a:p>
          <a:p>
            <a:pPr marL="0" indent="0" eaLnBrk="1" hangingPunct="1">
              <a:lnSpc>
                <a:spcPct val="120000"/>
              </a:lnSpc>
              <a:buFont typeface="Arial" charset="0"/>
              <a:buNone/>
            </a:pPr>
            <a:endParaRPr lang="en-US" dirty="0" smtClean="0"/>
          </a:p>
          <a:p>
            <a:pPr marL="0" indent="0" eaLnBrk="1" hangingPunct="1">
              <a:lnSpc>
                <a:spcPct val="120000"/>
              </a:lnSpc>
              <a:buFont typeface="Arial" charset="0"/>
              <a:buNone/>
            </a:pPr>
            <a:r>
              <a:rPr lang="en-US" dirty="0" smtClean="0"/>
              <a:t>The </a:t>
            </a:r>
            <a:r>
              <a:rPr lang="en-US" altLang="en-US" dirty="0" smtClean="0"/>
              <a:t>‘</a:t>
            </a:r>
            <a:r>
              <a:rPr lang="en-US" dirty="0" smtClean="0"/>
              <a:t>chooser</a:t>
            </a:r>
            <a:r>
              <a:rPr lang="en-US" altLang="en-US" dirty="0" smtClean="0"/>
              <a:t>’</a:t>
            </a:r>
            <a:r>
              <a:rPr lang="en-US" dirty="0" smtClean="0"/>
              <a:t> should be defined in terms of attitudes, </a:t>
            </a:r>
            <a:r>
              <a:rPr lang="en-US" dirty="0" err="1" smtClean="0"/>
              <a:t>behaviour</a:t>
            </a:r>
            <a:r>
              <a:rPr lang="en-US" dirty="0" smtClean="0"/>
              <a:t> and values as well as in socio-economics. Sometimes it can also be helpful to specify the situation in which the brand will be the first choice. </a:t>
            </a:r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Define the Key Target</a:t>
            </a:r>
            <a:endParaRPr lang="th-TH" smtClean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6516283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dirty="0" smtClean="0"/>
              <a:t>There</a:t>
            </a:r>
            <a:r>
              <a:rPr lang="en-US" altLang="en-US" dirty="0" smtClean="0"/>
              <a:t>’</a:t>
            </a:r>
            <a:r>
              <a:rPr lang="en-US" dirty="0" smtClean="0"/>
              <a:t>s a lot of confusion with the word target: be clear what you mean.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en-US" dirty="0" smtClean="0"/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dirty="0" smtClean="0"/>
              <a:t>The most important: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FF0000"/>
                </a:solidFill>
              </a:rPr>
              <a:t> Target users/buyers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FF0000"/>
                </a:solidFill>
              </a:rPr>
              <a:t> Communication target (bulls eye)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dirty="0" smtClean="0">
                <a:solidFill>
                  <a:srgbClr val="FF0000"/>
                </a:solidFill>
              </a:rPr>
              <a:t> Media target</a:t>
            </a:r>
          </a:p>
          <a:p>
            <a:pPr marL="0" indent="0" eaLnBrk="1" hangingPunct="1">
              <a:lnSpc>
                <a:spcPct val="80000"/>
              </a:lnSpc>
            </a:pPr>
            <a:endParaRPr lang="en-US" dirty="0" smtClean="0"/>
          </a:p>
          <a:p>
            <a:pPr marL="0" indent="0" eaLnBrk="1" hangingPunct="1">
              <a:lnSpc>
                <a:spcPct val="80000"/>
              </a:lnSpc>
            </a:pPr>
            <a:r>
              <a:rPr lang="en-US" dirty="0" smtClean="0"/>
              <a:t>Watch out: The 3 above might not be the same for the same category</a:t>
            </a:r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 abused term</a:t>
            </a:r>
            <a:endParaRPr lang="th-TH" smtClean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8308091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Those people who actually buy and use the product/service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Information coming from market data and analysis (scan, loyalty cards, researches)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The ones who use the product are not always the same than the one who buy it (wives buying shampoo for husbands)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Can be quantified</a:t>
            </a:r>
          </a:p>
        </p:txBody>
      </p:sp>
      <p:sp>
        <p:nvSpPr>
          <p:cNvPr id="737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Users - Buyers</a:t>
            </a:r>
          </a:p>
        </p:txBody>
      </p:sp>
    </p:spTree>
    <p:extLst>
      <p:ext uri="{BB962C8B-B14F-4D97-AF65-F5344CB8AC3E}">
        <p14:creationId xmlns:p14="http://schemas.microsoft.com/office/powerpoint/2010/main" val="4224611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en-US" sz="2200" dirty="0" smtClean="0"/>
              <a:t>Those people which we want to communicate to</a:t>
            </a:r>
          </a:p>
          <a:p>
            <a:pPr>
              <a:lnSpc>
                <a:spcPct val="110000"/>
              </a:lnSpc>
            </a:pPr>
            <a:endParaRPr lang="en-US" sz="2200" dirty="0" smtClean="0"/>
          </a:p>
          <a:p>
            <a:pPr>
              <a:lnSpc>
                <a:spcPct val="110000"/>
              </a:lnSpc>
            </a:pPr>
            <a:r>
              <a:rPr lang="en-US" sz="2200" dirty="0" smtClean="0"/>
              <a:t>They</a:t>
            </a:r>
            <a:r>
              <a:rPr lang="en-US" altLang="en-US" sz="2200" dirty="0" smtClean="0"/>
              <a:t>’</a:t>
            </a:r>
            <a:r>
              <a:rPr lang="en-US" sz="2200" dirty="0" smtClean="0"/>
              <a:t>re not always the same than those who use the product 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Influencers - Bull</a:t>
            </a:r>
            <a:r>
              <a:rPr lang="en-US" altLang="en-US" sz="2000" dirty="0" smtClean="0"/>
              <a:t>’</a:t>
            </a:r>
            <a:r>
              <a:rPr lang="en-US" sz="2000" dirty="0" smtClean="0"/>
              <a:t>s eye target: a very narrowly defined group of people who are the key influencers or motivators for the decision of the mass 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Aspirational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Rejuvenating / refreshing activities</a:t>
            </a:r>
          </a:p>
          <a:p>
            <a:pPr>
              <a:lnSpc>
                <a:spcPct val="110000"/>
              </a:lnSpc>
            </a:pPr>
            <a:endParaRPr lang="en-US" sz="2200" dirty="0" smtClean="0"/>
          </a:p>
          <a:p>
            <a:pPr>
              <a:lnSpc>
                <a:spcPct val="110000"/>
              </a:lnSpc>
            </a:pPr>
            <a:r>
              <a:rPr lang="en-US" sz="2200" dirty="0" smtClean="0"/>
              <a:t>Mainly used in the communication brief, they tend to be defined more in terms of psychographic values and attitudes more than figures.</a:t>
            </a:r>
          </a:p>
        </p:txBody>
      </p:sp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Communication target</a:t>
            </a:r>
          </a:p>
        </p:txBody>
      </p:sp>
    </p:spTree>
    <p:extLst>
      <p:ext uri="{BB962C8B-B14F-4D97-AF65-F5344CB8AC3E}">
        <p14:creationId xmlns:p14="http://schemas.microsoft.com/office/powerpoint/2010/main" val="1925853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The group of people that use a specific media that a brand want to target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men 18-24 at futsal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Media agencies provide data and detailed description of who use a specific media, how much and when.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It becomes relevant to decide what channels are more relevant to reach a specific group of people with a specific message.</a:t>
            </a:r>
            <a:endParaRPr lang="en-US" dirty="0">
              <a:ea typeface="ＭＳ Ｐゴシック" pitchFamily="34" charset="-128"/>
            </a:endParaRPr>
          </a:p>
        </p:txBody>
      </p:sp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Media target</a:t>
            </a:r>
          </a:p>
        </p:txBody>
      </p:sp>
    </p:spTree>
    <p:extLst>
      <p:ext uri="{BB962C8B-B14F-4D97-AF65-F5344CB8AC3E}">
        <p14:creationId xmlns:p14="http://schemas.microsoft.com/office/powerpoint/2010/main" val="1185941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/>
          <p:cNvCxnSpPr>
            <a:endCxn id="6" idx="0"/>
          </p:cNvCxnSpPr>
          <p:nvPr/>
        </p:nvCxnSpPr>
        <p:spPr>
          <a:xfrm>
            <a:off x="1257300" y="1878330"/>
            <a:ext cx="0" cy="2000250"/>
          </a:xfrm>
          <a:prstGeom prst="straightConnector1">
            <a:avLst/>
          </a:prstGeom>
          <a:ln w="57150" cmpd="sng">
            <a:solidFill>
              <a:srgbClr val="00336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So, where to start?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02402" name="Rectangle 3"/>
          <p:cNvSpPr>
            <a:spLocks noGrp="1" noChangeArrowheads="1"/>
          </p:cNvSpPr>
          <p:nvPr>
            <p:ph idx="1"/>
          </p:nvPr>
        </p:nvSpPr>
        <p:spPr>
          <a:xfrm>
            <a:off x="2438400" y="1200151"/>
            <a:ext cx="6248400" cy="3394472"/>
          </a:xfrm>
        </p:spPr>
        <p:txBody>
          <a:bodyPr>
            <a:normAutofit fontScale="55000" lnSpcReduction="20000"/>
          </a:bodyPr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Start </a:t>
            </a:r>
            <a:r>
              <a:rPr lang="en-US" sz="2800" dirty="0">
                <a:ea typeface="ＭＳ Ｐゴシック" charset="0"/>
              </a:rPr>
              <a:t>from </a:t>
            </a:r>
            <a:r>
              <a:rPr lang="en-US" sz="2800" dirty="0" smtClean="0">
                <a:ea typeface="ＭＳ Ｐゴシック" charset="0"/>
              </a:rPr>
              <a:t>the key </a:t>
            </a:r>
            <a:r>
              <a:rPr lang="en-US" sz="2800" dirty="0">
                <a:ea typeface="ＭＳ Ｐゴシック" charset="0"/>
              </a:rPr>
              <a:t>users: who are them? </a:t>
            </a:r>
            <a:endParaRPr lang="en-US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endParaRPr lang="en-US" sz="2800" dirty="0">
              <a:ea typeface="ＭＳ Ｐゴシック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Once </a:t>
            </a:r>
            <a:r>
              <a:rPr lang="en-US" sz="2800" dirty="0">
                <a:ea typeface="ＭＳ Ｐゴシック" charset="0"/>
              </a:rPr>
              <a:t>defined them, ask </a:t>
            </a:r>
            <a:r>
              <a:rPr lang="en-US" sz="2800" dirty="0" smtClean="0">
                <a:ea typeface="ＭＳ Ｐゴシック" charset="0"/>
              </a:rPr>
              <a:t>yourself: </a:t>
            </a:r>
          </a:p>
          <a:p>
            <a:pPr marL="914400" lvl="1" indent="-514350">
              <a:lnSpc>
                <a:spcPct val="120000"/>
              </a:lnSpc>
              <a:defRPr/>
            </a:pPr>
            <a:r>
              <a:rPr lang="en-US" sz="2400" dirty="0">
                <a:ea typeface="ＭＳ Ｐゴシック" charset="0"/>
              </a:rPr>
              <a:t>Are they the main source of business?  </a:t>
            </a:r>
            <a:r>
              <a:rPr lang="en-GB" sz="2400" dirty="0">
                <a:ea typeface="ＭＳ Ｐゴシック" charset="0"/>
              </a:rPr>
              <a:t>Who else could you get? Who would you most like to get? </a:t>
            </a:r>
          </a:p>
          <a:p>
            <a:pPr marL="914400" lvl="1" indent="-514350" eaLnBrk="1" hangingPunct="1">
              <a:lnSpc>
                <a:spcPct val="120000"/>
              </a:lnSpc>
              <a:defRPr/>
            </a:pPr>
            <a:r>
              <a:rPr lang="en-US" sz="2400" dirty="0" smtClean="0">
                <a:ea typeface="ＭＳ Ｐゴシック" charset="0"/>
              </a:rPr>
              <a:t>Are </a:t>
            </a:r>
            <a:r>
              <a:rPr lang="en-US" sz="2400" dirty="0">
                <a:ea typeface="ＭＳ Ｐゴシック" charset="0"/>
              </a:rPr>
              <a:t>they the key people to focus our communication on</a:t>
            </a:r>
            <a:r>
              <a:rPr lang="en-US" sz="2400" dirty="0" smtClean="0">
                <a:ea typeface="ＭＳ Ｐゴシック" charset="0"/>
              </a:rPr>
              <a:t>?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endParaRPr lang="en-GB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O</a:t>
            </a:r>
            <a:r>
              <a:rPr lang="en-GB" sz="2800" dirty="0" err="1" smtClean="0">
                <a:ea typeface="ＭＳ Ｐゴシック" charset="0"/>
              </a:rPr>
              <a:t>nce</a:t>
            </a:r>
            <a:r>
              <a:rPr lang="en-GB" sz="2800" dirty="0" smtClean="0">
                <a:ea typeface="ＭＳ Ｐゴシック" charset="0"/>
              </a:rPr>
              <a:t> defined the target group you want to talk to, describe them in an inspiring way for t</a:t>
            </a:r>
            <a:r>
              <a:rPr lang="en-US" sz="2800" dirty="0" smtClean="0">
                <a:ea typeface="ＭＳ Ｐゴシック" charset="0"/>
              </a:rPr>
              <a:t>he</a:t>
            </a:r>
            <a:r>
              <a:rPr lang="en-GB" sz="2800" dirty="0" smtClean="0">
                <a:ea typeface="ＭＳ Ｐゴシック" charset="0"/>
              </a:rPr>
              <a:t> agency to develop communication to influence them.</a:t>
            </a: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endParaRPr lang="en-GB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GB" sz="2800" dirty="0" smtClean="0">
                <a:ea typeface="ＭＳ Ｐゴシック" charset="0"/>
              </a:rPr>
              <a:t>Media </a:t>
            </a:r>
            <a:r>
              <a:rPr lang="en-GB" sz="2800" dirty="0">
                <a:ea typeface="ＭＳ Ｐゴシック" charset="0"/>
              </a:rPr>
              <a:t>target gets relevant at the end of the process when you want to define what media to </a:t>
            </a:r>
            <a:r>
              <a:rPr lang="en-GB" sz="2800" dirty="0" smtClean="0">
                <a:ea typeface="ＭＳ Ｐゴシック" charset="0"/>
              </a:rPr>
              <a:t>buy.</a:t>
            </a:r>
            <a:endParaRPr lang="en-GB" sz="2800" dirty="0">
              <a:ea typeface="ＭＳ Ｐゴシック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04800" y="1390650"/>
            <a:ext cx="1905000" cy="51435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Calibri Light" panose="020F0302020204030204" pitchFamily="34" charset="0"/>
              </a:rPr>
              <a:t>Users or others?</a:t>
            </a:r>
            <a:endParaRPr lang="en-US" b="1" dirty="0">
              <a:latin typeface="Calibri Light" panose="020F030202020403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42900" y="2419350"/>
            <a:ext cx="1828800" cy="3429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Calibri Light" panose="020F0302020204030204" pitchFamily="34" charset="0"/>
              </a:rPr>
              <a:t>Comms</a:t>
            </a:r>
            <a:endParaRPr lang="en-US" b="1" dirty="0">
              <a:latin typeface="Calibri Light" panose="020F03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2900" y="3878580"/>
            <a:ext cx="1828800" cy="3429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Calibri Light" panose="020F0302020204030204" pitchFamily="34" charset="0"/>
              </a:rPr>
              <a:t>Media</a:t>
            </a:r>
            <a:endParaRPr lang="en-US" b="1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49700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0" y="205979"/>
            <a:ext cx="4495800" cy="857250"/>
          </a:xfrm>
        </p:spPr>
        <p:txBody>
          <a:bodyPr/>
          <a:lstStyle/>
          <a:p>
            <a:pPr eaLnBrk="1" hangingPunct="1"/>
            <a:r>
              <a:rPr lang="en-US" smtClean="0"/>
              <a:t>Remember…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3886200" y="1257300"/>
            <a:ext cx="5029200" cy="3657600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rgbClr val="FF0000"/>
                </a:solidFill>
              </a:rPr>
              <a:t>How could you describe them in a meaningful way?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Demographics are important but not enough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What</a:t>
            </a:r>
            <a:r>
              <a:rPr lang="en-US" altLang="en-US" sz="1800" dirty="0" smtClean="0"/>
              <a:t>’</a:t>
            </a:r>
            <a:r>
              <a:rPr lang="en-US" sz="1800" dirty="0" smtClean="0"/>
              <a:t>s their behavior: current users, non users, </a:t>
            </a:r>
            <a:r>
              <a:rPr lang="en-US" sz="1800" dirty="0" err="1" smtClean="0"/>
              <a:t>rejectors</a:t>
            </a:r>
            <a:r>
              <a:rPr lang="en-US" sz="1800" dirty="0" smtClean="0"/>
              <a:t>, loyal, light or heavy users?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No marketing jargons, we</a:t>
            </a:r>
            <a:r>
              <a:rPr lang="en-US" altLang="en-US" sz="1800" dirty="0" smtClean="0"/>
              <a:t>’</a:t>
            </a:r>
            <a:r>
              <a:rPr lang="en-US" sz="1800" dirty="0" smtClean="0"/>
              <a:t>re talking about people…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rgbClr val="FF0000"/>
                </a:solidFill>
              </a:rPr>
              <a:t>What insight do we know about them?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What does explain their behavior?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Remember insight answer the question, why do they behave this way?</a:t>
            </a:r>
          </a:p>
          <a:p>
            <a:pPr eaLnBrk="1" hangingPunct="1">
              <a:lnSpc>
                <a:spcPct val="120000"/>
              </a:lnSpc>
              <a:buFont typeface="Arial" pitchFamily="34" charset="0"/>
              <a:buChar char="•"/>
              <a:defRPr/>
            </a:pPr>
            <a:endParaRPr lang="en-US" sz="2000" dirty="0" smtClean="0"/>
          </a:p>
          <a:p>
            <a:pPr eaLnBrk="1" hangingPunct="1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rgbClr val="FF0000"/>
                </a:solidFill>
              </a:rPr>
              <a:t>Focus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The more precise is the target the biggest the chances of success</a:t>
            </a:r>
          </a:p>
          <a:p>
            <a:pPr lvl="1" eaLnBrk="1" hangingPunct="1">
              <a:lnSpc>
                <a:spcPct val="120000"/>
              </a:lnSpc>
              <a:buFont typeface="Arial" pitchFamily="34" charset="0"/>
              <a:buChar char="–"/>
              <a:defRPr/>
            </a:pPr>
            <a:r>
              <a:rPr lang="en-US" sz="1800" dirty="0" smtClean="0"/>
              <a:t>You can</a:t>
            </a:r>
            <a:r>
              <a:rPr lang="en-US" altLang="en-US" sz="1800" dirty="0" smtClean="0"/>
              <a:t>’</a:t>
            </a:r>
            <a:r>
              <a:rPr lang="en-US" sz="1800" dirty="0" smtClean="0"/>
              <a:t>t please everyone all the time but you must please your key target</a:t>
            </a:r>
          </a:p>
          <a:p>
            <a:pPr lvl="1" eaLnBrk="1" hangingPunct="1">
              <a:lnSpc>
                <a:spcPct val="120000"/>
              </a:lnSpc>
              <a:buFontTx/>
              <a:buNone/>
              <a:defRPr/>
            </a:pPr>
            <a:endParaRPr lang="th-TH" sz="1800" dirty="0" smtClean="0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0600" y="0"/>
            <a:ext cx="46482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615816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useful exercises</a:t>
            </a:r>
          </a:p>
        </p:txBody>
      </p:sp>
      <p:sp>
        <p:nvSpPr>
          <p:cNvPr id="9113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lnSpc>
                <a:spcPct val="110000"/>
              </a:lnSpc>
              <a:buFont typeface="Arial" pitchFamily="34" charset="0"/>
              <a:buChar char="•"/>
              <a:defRPr/>
            </a:pPr>
            <a:r>
              <a:rPr lang="en-US" sz="2500" dirty="0" smtClean="0">
                <a:solidFill>
                  <a:srgbClr val="FF0000"/>
                </a:solidFill>
              </a:rPr>
              <a:t>What is our Target </a:t>
            </a:r>
            <a:r>
              <a:rPr lang="en-US" altLang="en-US" sz="2500" dirty="0" smtClean="0">
                <a:solidFill>
                  <a:srgbClr val="FF0000"/>
                </a:solidFill>
              </a:rPr>
              <a:t>‘</a:t>
            </a:r>
            <a:r>
              <a:rPr lang="en-US" sz="2500" dirty="0" smtClean="0">
                <a:solidFill>
                  <a:srgbClr val="FF0000"/>
                </a:solidFill>
              </a:rPr>
              <a:t>For</a:t>
            </a:r>
            <a:r>
              <a:rPr lang="en-US" altLang="en-US" sz="2500" dirty="0" smtClean="0">
                <a:solidFill>
                  <a:srgbClr val="FF0000"/>
                </a:solidFill>
              </a:rPr>
              <a:t>’</a:t>
            </a:r>
            <a:r>
              <a:rPr lang="en-US" sz="2500" dirty="0" smtClean="0">
                <a:solidFill>
                  <a:srgbClr val="FF0000"/>
                </a:solidFill>
              </a:rPr>
              <a:t> and </a:t>
            </a:r>
            <a:r>
              <a:rPr lang="en-US" altLang="en-US" sz="2500" dirty="0" smtClean="0">
                <a:solidFill>
                  <a:srgbClr val="FF0000"/>
                </a:solidFill>
              </a:rPr>
              <a:t>‘</a:t>
            </a:r>
            <a:r>
              <a:rPr lang="en-US" sz="2500" dirty="0" smtClean="0">
                <a:solidFill>
                  <a:srgbClr val="FF0000"/>
                </a:solidFill>
              </a:rPr>
              <a:t>Against</a:t>
            </a:r>
            <a:r>
              <a:rPr lang="en-US" altLang="en-US" sz="2500" dirty="0" smtClean="0">
                <a:solidFill>
                  <a:srgbClr val="FF0000"/>
                </a:solidFill>
              </a:rPr>
              <a:t>’</a:t>
            </a:r>
            <a:r>
              <a:rPr lang="en-US" sz="2500" dirty="0" smtClean="0">
                <a:solidFill>
                  <a:srgbClr val="FF0000"/>
                </a:solidFill>
              </a:rPr>
              <a:t>?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Draw up a list what our core target consumers are </a:t>
            </a:r>
            <a:r>
              <a:rPr lang="en-US" altLang="en-US" sz="2200" dirty="0" smtClean="0"/>
              <a:t>‘</a:t>
            </a:r>
            <a:r>
              <a:rPr lang="en-US" sz="2200" dirty="0" smtClean="0"/>
              <a:t>For</a:t>
            </a:r>
            <a:r>
              <a:rPr lang="en-US" altLang="en-US" sz="2200" dirty="0" smtClean="0"/>
              <a:t>’</a:t>
            </a:r>
            <a:r>
              <a:rPr lang="en-US" sz="2200" dirty="0" smtClean="0"/>
              <a:t> and </a:t>
            </a:r>
            <a:r>
              <a:rPr lang="en-US" altLang="en-US" sz="2200" dirty="0" smtClean="0"/>
              <a:t>‘</a:t>
            </a:r>
            <a:r>
              <a:rPr lang="en-US" sz="2200" dirty="0" smtClean="0"/>
              <a:t>Against</a:t>
            </a:r>
            <a:r>
              <a:rPr lang="en-US" altLang="en-US" sz="2200" dirty="0" smtClean="0"/>
              <a:t>’</a:t>
            </a:r>
            <a:r>
              <a:rPr lang="en-US" sz="2200" dirty="0" smtClean="0"/>
              <a:t> so that we understand them in the wider context of their lives.</a:t>
            </a:r>
          </a:p>
          <a:p>
            <a:pPr eaLnBrk="1" hangingPunct="1">
              <a:lnSpc>
                <a:spcPct val="110000"/>
              </a:lnSpc>
              <a:buFont typeface="Arial" pitchFamily="34" charset="0"/>
              <a:buChar char="•"/>
              <a:defRPr/>
            </a:pPr>
            <a:endParaRPr lang="en-US" sz="25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110000"/>
              </a:lnSpc>
              <a:buFont typeface="Arial" pitchFamily="34" charset="0"/>
              <a:buChar char="•"/>
              <a:defRPr/>
            </a:pPr>
            <a:r>
              <a:rPr lang="en-US" sz="2500" dirty="0" smtClean="0">
                <a:solidFill>
                  <a:srgbClr val="FF0000"/>
                </a:solidFill>
              </a:rPr>
              <a:t>24-hour clock </a:t>
            </a:r>
            <a:r>
              <a:rPr lang="en-US" sz="2500" dirty="0" smtClean="0"/>
              <a:t>– a day in the life to understand them holistically, tracking: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Time of day?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Doing what?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Where?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Brand messages exposed?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Impact?</a:t>
            </a:r>
          </a:p>
          <a:p>
            <a:pPr lvl="1" eaLnBrk="1" hangingPunct="1">
              <a:lnSpc>
                <a:spcPct val="110000"/>
              </a:lnSpc>
              <a:buFont typeface="Arial" pitchFamily="34" charset="0"/>
              <a:buChar char="–"/>
              <a:defRPr/>
            </a:pPr>
            <a:r>
              <a:rPr lang="en-US" sz="2200" dirty="0" smtClean="0"/>
              <a:t>Receptiveness to message?</a:t>
            </a:r>
          </a:p>
        </p:txBody>
      </p:sp>
    </p:spTree>
    <p:extLst>
      <p:ext uri="{BB962C8B-B14F-4D97-AF65-F5344CB8AC3E}">
        <p14:creationId xmlns:p14="http://schemas.microsoft.com/office/powerpoint/2010/main" val="115936597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000" dirty="0" smtClean="0"/>
              <a:t>Successful business men who spend about 1/8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of their waking life in their car</a:t>
            </a:r>
          </a:p>
          <a:p>
            <a:pPr eaLnBrk="1" hangingPunct="1">
              <a:lnSpc>
                <a:spcPct val="90000"/>
              </a:lnSpc>
            </a:pPr>
            <a:endParaRPr lang="en-US" sz="2000" dirty="0" smtClean="0"/>
          </a:p>
          <a:p>
            <a:pPr eaLnBrk="1" hangingPunct="1"/>
            <a:r>
              <a:rPr lang="en-US" sz="2000" dirty="0" smtClean="0"/>
              <a:t>14-25 </a:t>
            </a:r>
            <a:r>
              <a:rPr lang="th-TH" sz="2000" dirty="0" smtClean="0">
                <a:cs typeface="Cordia New" pitchFamily="34" charset="-34"/>
              </a:rPr>
              <a:t>year-old men, fairly cool but still limited in</a:t>
            </a:r>
            <a:r>
              <a:rPr lang="en-US" sz="2000" dirty="0" smtClean="0"/>
              <a:t> </a:t>
            </a:r>
            <a:r>
              <a:rPr lang="th-TH" sz="2000" dirty="0" smtClean="0">
                <a:cs typeface="Cordia New" pitchFamily="34" charset="-34"/>
              </a:rPr>
              <a:t>experience of women. Chasing girls, getting chased by</a:t>
            </a:r>
            <a:r>
              <a:rPr lang="en-US" sz="2000" dirty="0" smtClean="0"/>
              <a:t> </a:t>
            </a:r>
            <a:r>
              <a:rPr lang="th-TH" sz="2000" dirty="0" smtClean="0">
                <a:cs typeface="Cordia New" pitchFamily="34" charset="-34"/>
              </a:rPr>
              <a:t>girls, getting girls is a way of defining themselves as</a:t>
            </a:r>
            <a:r>
              <a:rPr lang="en-US" sz="2000" dirty="0" smtClean="0"/>
              <a:t> </a:t>
            </a:r>
            <a:r>
              <a:rPr lang="th-TH" sz="2000" dirty="0" smtClean="0">
                <a:cs typeface="Cordia New" pitchFamily="34" charset="-34"/>
              </a:rPr>
              <a:t>individuals and men. Peer group approval is critical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1900" i="1" dirty="0" smtClean="0">
                <a:solidFill>
                  <a:srgbClr val="FF0000"/>
                </a:solidFill>
              </a:rPr>
              <a:t>14-65 years old who like drinking beer (too broad, who are them? when do they drink? Why do they drink?)</a:t>
            </a:r>
          </a:p>
          <a:p>
            <a:pPr eaLnBrk="1" hangingPunct="1"/>
            <a:endParaRPr lang="en-US" sz="1900" i="1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en-US" sz="1900" i="1" dirty="0" smtClean="0">
                <a:solidFill>
                  <a:srgbClr val="FF0000"/>
                </a:solidFill>
              </a:rPr>
              <a:t>Shoppers who have the member card and shoppers who don</a:t>
            </a:r>
            <a:r>
              <a:rPr lang="en-US" altLang="en-US" sz="1900" i="1" dirty="0" smtClean="0">
                <a:solidFill>
                  <a:srgbClr val="FF0000"/>
                </a:solidFill>
              </a:rPr>
              <a:t>’</a:t>
            </a:r>
            <a:r>
              <a:rPr lang="en-US" sz="1900" i="1" dirty="0" smtClean="0">
                <a:solidFill>
                  <a:srgbClr val="FF0000"/>
                </a:solidFill>
              </a:rPr>
              <a:t>t (need to choose, we can</a:t>
            </a:r>
            <a:r>
              <a:rPr lang="en-US" altLang="en-US" sz="1900" i="1" dirty="0" smtClean="0">
                <a:solidFill>
                  <a:srgbClr val="FF0000"/>
                </a:solidFill>
              </a:rPr>
              <a:t>’</a:t>
            </a:r>
            <a:r>
              <a:rPr lang="en-US" sz="1900" i="1" dirty="0" smtClean="0">
                <a:solidFill>
                  <a:srgbClr val="FF0000"/>
                </a:solidFill>
              </a:rPr>
              <a:t>t talk to both with the same message) </a:t>
            </a:r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Some example</a:t>
            </a:r>
            <a:endParaRPr lang="th-TH" dirty="0" smtClean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7705590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2282" y="228600"/>
            <a:ext cx="3766254" cy="224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680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2282" y="2557462"/>
            <a:ext cx="3756026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680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9505" y="2594292"/>
            <a:ext cx="4218353" cy="2304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5139" y="590550"/>
            <a:ext cx="4089261" cy="1384995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THE POWER OF CHOOSING</a:t>
            </a:r>
          </a:p>
          <a:p>
            <a:endParaRPr lang="en-US" sz="2800" dirty="0" smtClean="0">
              <a:solidFill>
                <a:schemeClr val="bg1"/>
              </a:solidFill>
              <a:latin typeface="Calibri Light" panose="020F0302020204030204" pitchFamily="34" charset="0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YORKIE IN UK</a:t>
            </a:r>
            <a:endParaRPr lang="en-US" sz="28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95807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479045"/>
              </p:ext>
            </p:extLst>
          </p:nvPr>
        </p:nvGraphicFramePr>
        <p:xfrm>
          <a:off x="2627313" y="1276350"/>
          <a:ext cx="6121400" cy="3436620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70866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66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2950369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1438275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1978819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2464594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3976687"/>
            <a:ext cx="2305050" cy="432197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5081" name="TextBox 3"/>
          <p:cNvSpPr txBox="1">
            <a:spLocks noChangeArrowheads="1"/>
          </p:cNvSpPr>
          <p:nvPr/>
        </p:nvSpPr>
        <p:spPr bwMode="auto">
          <a:xfrm>
            <a:off x="179389" y="1494234"/>
            <a:ext cx="2376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45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Today we will focus on:</a:t>
            </a:r>
          </a:p>
        </p:txBody>
      </p:sp>
      <p:sp>
        <p:nvSpPr>
          <p:cNvPr id="45083" name="TextBox 5"/>
          <p:cNvSpPr txBox="1">
            <a:spLocks noChangeArrowheads="1"/>
          </p:cNvSpPr>
          <p:nvPr/>
        </p:nvSpPr>
        <p:spPr bwMode="auto">
          <a:xfrm>
            <a:off x="179389" y="2080022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dirty="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45084" name="TextBox 6"/>
          <p:cNvSpPr txBox="1">
            <a:spLocks noChangeArrowheads="1"/>
          </p:cNvSpPr>
          <p:nvPr/>
        </p:nvSpPr>
        <p:spPr bwMode="auto">
          <a:xfrm>
            <a:off x="179389" y="2512218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45085" name="TextBox 7"/>
          <p:cNvSpPr txBox="1">
            <a:spLocks noChangeArrowheads="1"/>
          </p:cNvSpPr>
          <p:nvPr/>
        </p:nvSpPr>
        <p:spPr bwMode="auto">
          <a:xfrm>
            <a:off x="179388" y="3005137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45086" name="TextBox 8"/>
          <p:cNvSpPr txBox="1">
            <a:spLocks noChangeArrowheads="1"/>
          </p:cNvSpPr>
          <p:nvPr/>
        </p:nvSpPr>
        <p:spPr bwMode="auto">
          <a:xfrm>
            <a:off x="179388" y="4131468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  <p:extLst>
      <p:ext uri="{BB962C8B-B14F-4D97-AF65-F5344CB8AC3E}">
        <p14:creationId xmlns:p14="http://schemas.microsoft.com/office/powerpoint/2010/main" val="278497341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1" y="3305176"/>
            <a:ext cx="5522913" cy="1021556"/>
          </a:xfrm>
        </p:spPr>
        <p:txBody>
          <a:bodyPr/>
          <a:lstStyle/>
          <a:p>
            <a:pPr algn="l">
              <a:defRPr/>
            </a:pPr>
            <a:r>
              <a:rPr lang="en-US" dirty="0">
                <a:ea typeface="ＭＳ Ｐゴシック" pitchFamily="34" charset="-128"/>
              </a:rPr>
              <a:t>The insight</a:t>
            </a:r>
            <a:endParaRPr lang="en-US" dirty="0">
              <a:ea typeface="ＭＳ Ｐゴシック" pitchFamily="34" charset="-128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971801" y="2180035"/>
            <a:ext cx="5522913" cy="1125140"/>
          </a:xfrm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 dirty="0">
              <a:ea typeface="ＭＳ Ｐゴシック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613255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1282700" y="1352550"/>
            <a:ext cx="69469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600" i="1" baseline="300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A </a:t>
            </a:r>
            <a:r>
              <a:rPr lang="en-US" sz="3600" i="1" baseline="300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penetrating </a:t>
            </a:r>
            <a:r>
              <a:rPr lang="da-DK" sz="3600" i="1" baseline="300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understanding</a:t>
            </a:r>
            <a:r>
              <a:rPr lang="en-US" sz="3600" i="1" baseline="300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 of a complex situation or problem</a:t>
            </a:r>
            <a:r>
              <a:rPr lang="en-US" sz="3600" i="1" baseline="300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.</a:t>
            </a:r>
            <a:endParaRPr lang="en-US" sz="3600" i="1" baseline="30000" dirty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</a:endParaRPr>
          </a:p>
          <a:p>
            <a:endParaRPr lang="en-US" sz="3600" i="1" baseline="30000" dirty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693739" y="884635"/>
            <a:ext cx="8125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Insight</a:t>
            </a:r>
          </a:p>
        </p:txBody>
      </p:sp>
      <p:sp>
        <p:nvSpPr>
          <p:cNvPr id="2" name="Rectangle 1"/>
          <p:cNvSpPr/>
          <p:nvPr/>
        </p:nvSpPr>
        <p:spPr>
          <a:xfrm>
            <a:off x="103934" y="1676839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“</a:t>
            </a:r>
            <a:endParaRPr lang="en-US" sz="23900" i="1" baseline="30000" dirty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201" y="2244364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7000" y="3371850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i="1" baseline="300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The </a:t>
            </a:r>
            <a:r>
              <a:rPr lang="en-US" sz="3600" i="1" baseline="300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ability to perceive clearly or deeply the inner nature of things.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600201" y="3314700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“</a:t>
            </a:r>
            <a:endParaRPr lang="en-US" sz="23900" i="1" baseline="30000" dirty="0">
              <a:solidFill>
                <a:schemeClr val="tx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5000" y="4294664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0205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200" dirty="0" smtClean="0">
                <a:solidFill>
                  <a:srgbClr val="262626"/>
                </a:solidFill>
              </a:rPr>
              <a:t>	</a:t>
            </a:r>
            <a:r>
              <a:rPr lang="en-US" sz="3200" dirty="0" smtClean="0">
                <a:solidFill>
                  <a:srgbClr val="FF0000"/>
                </a:solidFill>
              </a:rPr>
              <a:t>Insight</a:t>
            </a:r>
            <a:r>
              <a:rPr lang="en-US" sz="3200" dirty="0" smtClean="0">
                <a:solidFill>
                  <a:srgbClr val="262626"/>
                </a:solidFill>
              </a:rPr>
              <a:t>: deep understanding of consumers</a:t>
            </a:r>
            <a:r>
              <a:rPr lang="en-US" altLang="en-US" sz="3200" dirty="0" smtClean="0">
                <a:solidFill>
                  <a:srgbClr val="262626"/>
                </a:solidFill>
              </a:rPr>
              <a:t>’</a:t>
            </a:r>
            <a:r>
              <a:rPr lang="en-US" sz="3200" dirty="0" smtClean="0">
                <a:solidFill>
                  <a:srgbClr val="262626"/>
                </a:solidFill>
              </a:rPr>
              <a:t> on which the brand builds a unique proposition. </a:t>
            </a:r>
          </a:p>
          <a:p>
            <a:pPr eaLnBrk="1" hangingPunct="1">
              <a:lnSpc>
                <a:spcPct val="110000"/>
              </a:lnSpc>
            </a:pPr>
            <a:endParaRPr lang="en-US" sz="2200" dirty="0" smtClean="0">
              <a:solidFill>
                <a:srgbClr val="262626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en-US" sz="2200" dirty="0" smtClean="0">
                <a:solidFill>
                  <a:srgbClr val="262626"/>
                </a:solidFill>
              </a:rPr>
              <a:t>A Deeply Felt Human Truth That Bonds Our Consumer To Our Brand</a:t>
            </a:r>
          </a:p>
          <a:p>
            <a:pPr eaLnBrk="1" hangingPunct="1">
              <a:lnSpc>
                <a:spcPct val="110000"/>
              </a:lnSpc>
            </a:pPr>
            <a:r>
              <a:rPr lang="en-US" sz="2200" dirty="0" smtClean="0">
                <a:solidFill>
                  <a:srgbClr val="262626"/>
                </a:solidFill>
              </a:rPr>
              <a:t>Foundation on which a communication strategy is built</a:t>
            </a:r>
          </a:p>
          <a:p>
            <a:pPr eaLnBrk="1" hangingPunct="1">
              <a:lnSpc>
                <a:spcPct val="110000"/>
              </a:lnSpc>
            </a:pPr>
            <a:r>
              <a:rPr lang="en-US" sz="2200" dirty="0" smtClean="0">
                <a:solidFill>
                  <a:srgbClr val="262626"/>
                </a:solidFill>
              </a:rPr>
              <a:t>Can come from observation of a behavior but must answer the question WHY?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1900" dirty="0" smtClean="0">
                <a:solidFill>
                  <a:srgbClr val="262626"/>
                </a:solidFill>
              </a:rPr>
              <a:t>Observation = How do people behave? 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1900" dirty="0" smtClean="0">
                <a:solidFill>
                  <a:srgbClr val="262626"/>
                </a:solidFill>
              </a:rPr>
              <a:t>Insight = Why do people behave this way?</a:t>
            </a:r>
          </a:p>
          <a:p>
            <a:pPr eaLnBrk="1" hangingPunct="1">
              <a:lnSpc>
                <a:spcPct val="110000"/>
              </a:lnSpc>
            </a:pPr>
            <a:r>
              <a:rPr lang="en-US" sz="2300" dirty="0" smtClean="0">
                <a:solidFill>
                  <a:srgbClr val="262626"/>
                </a:solidFill>
              </a:rPr>
              <a:t>Can come in the form of an unmet need (ex. </a:t>
            </a:r>
            <a:r>
              <a:rPr lang="en-US" sz="2300" i="1" dirty="0" smtClean="0">
                <a:solidFill>
                  <a:srgbClr val="262626"/>
                </a:solidFill>
              </a:rPr>
              <a:t>I wish I could eat chocolate without getting fat</a:t>
            </a:r>
            <a:r>
              <a:rPr lang="en-US" sz="2300" dirty="0" smtClean="0">
                <a:solidFill>
                  <a:srgbClr val="262626"/>
                </a:solidFill>
              </a:rPr>
              <a:t>) </a:t>
            </a: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Insight</a:t>
            </a:r>
            <a:endParaRPr lang="th-TH" smtClean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8510582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Insight</a:t>
            </a:r>
            <a:endParaRPr lang="th-TH" smtClean="0">
              <a:cs typeface="Angsana New" pitchFamily="18" charset="-34"/>
            </a:endParaRPr>
          </a:p>
        </p:txBody>
      </p:sp>
      <p:grpSp>
        <p:nvGrpSpPr>
          <p:cNvPr id="169988" name="Group 4"/>
          <p:cNvGrpSpPr>
            <a:grpSpLocks/>
          </p:cNvGrpSpPr>
          <p:nvPr/>
        </p:nvGrpSpPr>
        <p:grpSpPr bwMode="auto">
          <a:xfrm>
            <a:off x="381000" y="2800350"/>
            <a:ext cx="8458200" cy="1891903"/>
            <a:chOff x="240" y="2741"/>
            <a:chExt cx="5328" cy="1589"/>
          </a:xfrm>
        </p:grpSpPr>
        <p:sp>
          <p:nvSpPr>
            <p:cNvPr id="169989" name="AutoShape 5"/>
            <p:cNvSpPr>
              <a:spLocks noChangeArrowheads="1"/>
            </p:cNvSpPr>
            <p:nvPr/>
          </p:nvSpPr>
          <p:spPr bwMode="auto">
            <a:xfrm>
              <a:off x="288" y="2741"/>
              <a:ext cx="5280" cy="158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BBB59"/>
                </a:gs>
                <a:gs pos="100000">
                  <a:srgbClr val="3172C4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69990" name="Text Box 6"/>
            <p:cNvSpPr txBox="1">
              <a:spLocks noChangeArrowheads="1"/>
            </p:cNvSpPr>
            <p:nvPr/>
          </p:nvSpPr>
          <p:spPr bwMode="auto">
            <a:xfrm>
              <a:off x="240" y="3177"/>
              <a:ext cx="1724" cy="11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I enjoy driving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high performance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cars</a:t>
              </a:r>
              <a:b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</a:br>
              <a:endParaRPr lang="en-GB" sz="1600" b="1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1" name="Text Box 7"/>
            <p:cNvSpPr txBox="1">
              <a:spLocks noChangeArrowheads="1"/>
            </p:cNvSpPr>
            <p:nvPr/>
          </p:nvSpPr>
          <p:spPr bwMode="auto">
            <a:xfrm>
              <a:off x="3216" y="3125"/>
              <a:ext cx="2352" cy="10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marL="342900" indent="-342900">
                <a:defRPr sz="2800">
                  <a:solidFill>
                    <a:schemeClr val="tx1"/>
                  </a:solidFill>
                  <a:latin typeface="Arial" charset="0"/>
                  <a:ea typeface="ＭＳ Ｐゴシック" charset="0"/>
                  <a:cs typeface="Angsana New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2pPr>
              <a:lvl3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3pPr>
              <a:lvl4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4pPr>
              <a:lvl5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"/>
                  <a:cs typeface="Calibri"/>
                </a:rPr>
                <a:t>Driving a high performance 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"/>
                  <a:cs typeface="Calibri"/>
                </a:rPr>
                <a:t>car is a clear signal to others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"/>
                  <a:cs typeface="Calibri"/>
                </a:rPr>
                <a:t>that I am on the road to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dirty="0" smtClean="0">
                  <a:solidFill>
                    <a:srgbClr val="FFFF00"/>
                  </a:solidFill>
                  <a:latin typeface="Calibri"/>
                  <a:cs typeface="Calibri"/>
                </a:rPr>
                <a:t>success</a:t>
              </a:r>
            </a:p>
          </p:txBody>
        </p:sp>
        <p:sp>
          <p:nvSpPr>
            <p:cNvPr id="169992" name="Text Box 8"/>
            <p:cNvSpPr txBox="1">
              <a:spLocks noChangeArrowheads="1"/>
            </p:cNvSpPr>
            <p:nvPr/>
          </p:nvSpPr>
          <p:spPr bwMode="auto">
            <a:xfrm>
              <a:off x="480" y="2793"/>
              <a:ext cx="1488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dirty="0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Observation</a:t>
              </a:r>
              <a:endParaRPr lang="th-TH" dirty="0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3" name="Text Box 9"/>
            <p:cNvSpPr txBox="1">
              <a:spLocks noChangeArrowheads="1"/>
            </p:cNvSpPr>
            <p:nvPr/>
          </p:nvSpPr>
          <p:spPr bwMode="auto">
            <a:xfrm>
              <a:off x="3600" y="2741"/>
              <a:ext cx="1488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Insight</a:t>
              </a:r>
              <a:endParaRPr lang="th-TH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4" name="AutoShape 10"/>
            <p:cNvSpPr>
              <a:spLocks noChangeArrowheads="1"/>
            </p:cNvSpPr>
            <p:nvPr/>
          </p:nvSpPr>
          <p:spPr bwMode="auto">
            <a:xfrm>
              <a:off x="2112" y="3077"/>
              <a:ext cx="1200" cy="768"/>
            </a:xfrm>
            <a:prstGeom prst="rightArrow">
              <a:avLst>
                <a:gd name="adj1" fmla="val 50000"/>
                <a:gd name="adj2" fmla="val 3906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Arial Unicode MS" charset="0"/>
                  <a:ea typeface="ＭＳ Ｐゴシック" charset="0"/>
                  <a:cs typeface="Arial Unicode MS" charset="0"/>
                </a:rPr>
                <a:t>WHY?</a:t>
              </a:r>
              <a:endParaRPr lang="th-TH">
                <a:latin typeface="Arial Unicode MS" charset="0"/>
                <a:ea typeface="ＭＳ Ｐゴシック" charset="0"/>
                <a:cs typeface="Arial Unicode MS" charset="0"/>
              </a:endParaRPr>
            </a:p>
          </p:txBody>
        </p:sp>
      </p:grp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907473" y="1543050"/>
            <a:ext cx="748145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ＭＳ Ｐゴシック" pitchFamily="34" charset="-128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Insight is </a:t>
            </a:r>
            <a:r>
              <a:rPr lang="en-US" b="1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different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 from observation or fact</a:t>
            </a:r>
            <a:endParaRPr lang="th-TH" b="1" dirty="0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13823170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Insight is a </a:t>
            </a:r>
            <a:r>
              <a:rPr lang="en-US" dirty="0"/>
              <a:t>word with many meanings depending on what is associated </a:t>
            </a:r>
            <a:r>
              <a:rPr lang="en-US" dirty="0" smtClean="0"/>
              <a:t>with.</a:t>
            </a:r>
          </a:p>
          <a:p>
            <a:r>
              <a:rPr lang="en-US" dirty="0" smtClean="0"/>
              <a:t>It is about understanding something in depth. Providing an explanation of something that is not obvious in the surface.</a:t>
            </a:r>
          </a:p>
          <a:p>
            <a:r>
              <a:rPr lang="en-US" dirty="0" smtClean="0"/>
              <a:t>It is powerful because it is universal, most people can </a:t>
            </a:r>
            <a:r>
              <a:rPr lang="en-US" dirty="0" err="1" smtClean="0"/>
              <a:t>recognise</a:t>
            </a:r>
            <a:r>
              <a:rPr lang="en-US" dirty="0" smtClean="0"/>
              <a:t> it. It’s like we know but we’re not conscious.</a:t>
            </a:r>
          </a:p>
          <a:p>
            <a:r>
              <a:rPr lang="en-US" dirty="0" smtClean="0"/>
              <a:t>And it has a “wow” effect.</a:t>
            </a:r>
          </a:p>
          <a:p>
            <a:r>
              <a:rPr lang="en-US" dirty="0" smtClean="0"/>
              <a:t>That’s why is so used in advertising: </a:t>
            </a:r>
          </a:p>
          <a:p>
            <a:pPr lvl="1"/>
            <a:r>
              <a:rPr lang="en-US" dirty="0" smtClean="0"/>
              <a:t>its surprising but not completely</a:t>
            </a:r>
          </a:p>
          <a:p>
            <a:pPr lvl="1"/>
            <a:r>
              <a:rPr lang="en-US" dirty="0" smtClean="0"/>
              <a:t>it’s simple and easy to relate to; and mostly everyone can relate to it</a:t>
            </a:r>
          </a:p>
          <a:p>
            <a:pPr lvl="1"/>
            <a:r>
              <a:rPr lang="en-US" dirty="0" smtClean="0"/>
              <a:t> it’s relevant because it says something about the way we live</a:t>
            </a:r>
          </a:p>
          <a:p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word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7548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Someone said…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17" y="1345908"/>
            <a:ext cx="7350366" cy="3511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31920" y="1809750"/>
            <a:ext cx="4023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Insight is like a refrigerator because the moment you look into it, a light comes on.</a:t>
            </a:r>
            <a:endParaRPr lang="en-US" sz="24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8064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Facts, insights and observation</a:t>
            </a:r>
            <a:endParaRPr lang="en-US" dirty="0"/>
          </a:p>
        </p:txBody>
      </p:sp>
      <p:pic>
        <p:nvPicPr>
          <p:cNvPr id="2050" name="Picture 2" descr="http://cdn.sheknows.com/articles/2011/04/woman-feeding-dog-fo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" y="1262380"/>
            <a:ext cx="57150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02960" y="1504950"/>
            <a:ext cx="30886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FACT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: people feed pets twice a day</a:t>
            </a:r>
          </a:p>
          <a:p>
            <a:endParaRPr lang="en-US" dirty="0" smtClean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  <a:p>
            <a:r>
              <a:rPr lang="en-US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OBSERVATION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: people feed pets during lunch and dinner time</a:t>
            </a:r>
            <a:b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</a:br>
            <a:endParaRPr lang="en-US" dirty="0" smtClean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  <a:p>
            <a:r>
              <a:rPr lang="en-US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INSIGHT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: people feel guilty eating in front of their pets</a:t>
            </a:r>
          </a:p>
        </p:txBody>
      </p:sp>
    </p:spTree>
    <p:extLst>
      <p:ext uri="{BB962C8B-B14F-4D97-AF65-F5344CB8AC3E}">
        <p14:creationId xmlns:p14="http://schemas.microsoft.com/office/powerpoint/2010/main" val="40597366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use insights?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4239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Consumer</a:t>
            </a:r>
            <a:r>
              <a:rPr lang="en-US" dirty="0" smtClean="0">
                <a:ea typeface="ＭＳ Ｐゴシック" pitchFamily="34" charset="-128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insight</a:t>
            </a:r>
            <a:r>
              <a:rPr lang="en-US" dirty="0" smtClean="0">
                <a:ea typeface="ＭＳ Ｐゴシック" pitchFamily="34" charset="-128"/>
              </a:rPr>
              <a:t>: a profound understanding of the consumers, their needs, wants, expectations, frustrations…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Comes from deep understanding of the way the consumers relate to the category and the products.</a:t>
            </a:r>
          </a:p>
          <a:p>
            <a:pPr marL="0" indent="0">
              <a:buNone/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Execution insight</a:t>
            </a:r>
            <a:r>
              <a:rPr lang="en-US" dirty="0" smtClean="0">
                <a:ea typeface="ＭＳ Ｐゴシック" pitchFamily="34" charset="-128"/>
              </a:rPr>
              <a:t>: the element upon which the communication is built on.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Comes from a deep understanding of how people relate to the product AND understanding of culture, trends, society, people…</a:t>
            </a:r>
          </a:p>
        </p:txBody>
      </p:sp>
      <p:sp>
        <p:nvSpPr>
          <p:cNvPr id="4915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Consumer and execution insight</a:t>
            </a:r>
          </a:p>
        </p:txBody>
      </p:sp>
    </p:spTree>
    <p:extLst>
      <p:ext uri="{BB962C8B-B14F-4D97-AF65-F5344CB8AC3E}">
        <p14:creationId xmlns:p14="http://schemas.microsoft.com/office/powerpoint/2010/main" val="49805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Shopper insight</a:t>
            </a:r>
            <a:r>
              <a:rPr lang="en-US" dirty="0" smtClean="0">
                <a:ea typeface="ＭＳ Ｐゴシック" pitchFamily="34" charset="-128"/>
              </a:rPr>
              <a:t>: a profound understanding of the shopper (as person who shops in the point of sale)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Product insight</a:t>
            </a:r>
            <a:r>
              <a:rPr lang="en-US" dirty="0" smtClean="0">
                <a:ea typeface="ＭＳ Ｐゴシック" pitchFamily="34" charset="-128"/>
              </a:rPr>
              <a:t>: that key element of the product that makes it unique and different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Media insight</a:t>
            </a:r>
            <a:r>
              <a:rPr lang="en-US" dirty="0" smtClean="0">
                <a:ea typeface="ＭＳ Ｐゴシック" pitchFamily="34" charset="-128"/>
              </a:rPr>
              <a:t>: that specific element of that media channel that makes it unique and different</a:t>
            </a:r>
            <a:endParaRPr lang="en-US" dirty="0">
              <a:ea typeface="ＭＳ Ｐゴシック" pitchFamily="34" charset="-128"/>
            </a:endParaRPr>
          </a:p>
        </p:txBody>
      </p:sp>
      <p:sp>
        <p:nvSpPr>
          <p:cNvPr id="4915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Shopper, product and media insight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3390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</a:rPr>
              <a:t>Consumer insight</a:t>
            </a:r>
            <a:r>
              <a:rPr lang="en-US" dirty="0" smtClean="0"/>
              <a:t>: that deep understanding of the </a:t>
            </a:r>
            <a:r>
              <a:rPr lang="en-US" dirty="0" smtClean="0">
                <a:solidFill>
                  <a:srgbClr val="FF0000"/>
                </a:solidFill>
              </a:rPr>
              <a:t>underlying reasons</a:t>
            </a:r>
            <a:r>
              <a:rPr lang="en-US" dirty="0" smtClean="0"/>
              <a:t> of people’s behaviors</a:t>
            </a:r>
          </a:p>
          <a:p>
            <a:pPr lvl="1">
              <a:defRPr/>
            </a:pPr>
            <a:r>
              <a:rPr lang="en-US" dirty="0" smtClean="0"/>
              <a:t>Used as a leverage to try and change behaviors</a:t>
            </a:r>
            <a:endParaRPr lang="en-US" dirty="0"/>
          </a:p>
          <a:p>
            <a:pPr lvl="1">
              <a:defRPr/>
            </a:pPr>
            <a:r>
              <a:rPr lang="en-US" dirty="0" smtClean="0"/>
              <a:t>Related to how people relate to the brand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</a:rPr>
              <a:t>Execution insight</a:t>
            </a:r>
            <a:r>
              <a:rPr lang="en-US" dirty="0" smtClean="0"/>
              <a:t>: directly related to a specific execution (example: something related to local culture or usage of a specific media)</a:t>
            </a:r>
          </a:p>
          <a:p>
            <a:pPr lvl="1">
              <a:defRPr/>
            </a:pPr>
            <a:r>
              <a:rPr lang="en-US" dirty="0" smtClean="0"/>
              <a:t>The insight that is at the core of the creative idea</a:t>
            </a: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Our focus</a:t>
            </a:r>
          </a:p>
        </p:txBody>
      </p:sp>
      <p:sp>
        <p:nvSpPr>
          <p:cNvPr id="41988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4767263"/>
            <a:ext cx="2133600" cy="2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932401C-B294-4995-90EA-2DEF315641A2}" type="slidenum">
              <a:rPr lang="en-US" sz="1400" smtClean="0">
                <a:latin typeface="Times New Roman" pitchFamily="18" charset="0"/>
                <a:cs typeface="Angsana New" pitchFamily="18" charset="-34"/>
              </a:rPr>
              <a:pPr eaLnBrk="1" hangingPunct="1"/>
              <a:t>31</a:t>
            </a:fld>
            <a:endParaRPr lang="en-US" sz="1400" smtClean="0">
              <a:latin typeface="Times New Roman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88392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600700" y="1371600"/>
            <a:ext cx="3238500" cy="2057400"/>
          </a:xfrm>
          <a:prstGeom prst="wedgeRoundRectCallout">
            <a:avLst>
              <a:gd name="adj1" fmla="val -54035"/>
              <a:gd name="adj2" fmla="val -21680"/>
              <a:gd name="adj3" fmla="val 16667"/>
            </a:avLst>
          </a:prstGeom>
          <a:solidFill>
            <a:schemeClr val="accent1"/>
          </a:solidFill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20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200" dirty="0" smtClean="0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5943600" y="1485900"/>
            <a:ext cx="27432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i="1">
                <a:solidFill>
                  <a:schemeClr val="bg2"/>
                </a:solidFill>
                <a:latin typeface="Calibri" pitchFamily="34" charset="0"/>
              </a:rPr>
              <a:t>White teeth are as important as my make-up or hair - its part of looking fantastic and turning heads. </a:t>
            </a:r>
            <a:endParaRPr lang="en-US" i="1">
              <a:solidFill>
                <a:schemeClr val="bg2"/>
              </a:solidFill>
            </a:endParaRPr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685152"/>
            <a:ext cx="5132578" cy="3067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569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1"/>
          <p:cNvGrpSpPr>
            <a:grpSpLocks/>
          </p:cNvGrpSpPr>
          <p:nvPr/>
        </p:nvGrpSpPr>
        <p:grpSpPr bwMode="auto">
          <a:xfrm>
            <a:off x="1295400" y="216694"/>
            <a:ext cx="6972300" cy="2187179"/>
            <a:chOff x="762000" y="288235"/>
            <a:chExt cx="7962900" cy="2917349"/>
          </a:xfrm>
        </p:grpSpPr>
        <p:pic>
          <p:nvPicPr>
            <p:cNvPr id="46087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288235"/>
              <a:ext cx="3886200" cy="2917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3"/>
            <p:cNvSpPr txBox="1">
              <a:spLocks noChangeArrowheads="1"/>
            </p:cNvSpPr>
            <p:nvPr/>
          </p:nvSpPr>
          <p:spPr bwMode="auto">
            <a:xfrm>
              <a:off x="5486400" y="380345"/>
              <a:ext cx="3238500" cy="1400708"/>
            </a:xfrm>
            <a:prstGeom prst="wedgeRoundRectCallout">
              <a:avLst>
                <a:gd name="adj1" fmla="val -54035"/>
                <a:gd name="adj2" fmla="val -21680"/>
                <a:gd name="adj3" fmla="val 16667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ＭＳ Ｐゴシック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80000"/>
                </a:lnSpc>
                <a:buFontTx/>
                <a:buNone/>
                <a:defRPr/>
              </a:pPr>
              <a:endParaRPr lang="en-US" sz="2200" smtClean="0"/>
            </a:p>
            <a:p>
              <a:pPr eaLnBrk="1" hangingPunct="1">
                <a:lnSpc>
                  <a:spcPct val="80000"/>
                </a:lnSpc>
                <a:defRPr/>
              </a:pPr>
              <a:endParaRPr lang="en-US" sz="2200" dirty="0" smtClean="0"/>
            </a:p>
          </p:txBody>
        </p:sp>
      </p:grp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5715000" y="342901"/>
            <a:ext cx="27432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i="1">
                <a:solidFill>
                  <a:schemeClr val="bg2"/>
                </a:solidFill>
                <a:latin typeface="Calibri" pitchFamily="34" charset="0"/>
              </a:rPr>
              <a:t>Ladies room is where girls transform, check their look and adjust make up…</a:t>
            </a:r>
            <a:endParaRPr lang="en-US" sz="2000" i="1">
              <a:solidFill>
                <a:schemeClr val="bg2"/>
              </a:solidFill>
            </a:endParaRPr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4937" y="1620441"/>
            <a:ext cx="2732764" cy="3694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019300" y="3407569"/>
            <a:ext cx="3238500" cy="764381"/>
          </a:xfrm>
          <a:prstGeom prst="wedgeRoundRectCallout">
            <a:avLst>
              <a:gd name="adj1" fmla="val 53177"/>
              <a:gd name="adj2" fmla="val -24521"/>
              <a:gd name="adj3" fmla="val 16667"/>
            </a:avLst>
          </a:prstGeom>
          <a:solidFill>
            <a:schemeClr val="accent1"/>
          </a:solidFill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200" dirty="0" smtClean="0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2159000" y="3512344"/>
            <a:ext cx="27432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i="1" dirty="0">
                <a:solidFill>
                  <a:schemeClr val="bg2"/>
                </a:solidFill>
                <a:latin typeface="Calibri" pitchFamily="34" charset="0"/>
              </a:rPr>
              <a:t>Bright smile is a seduction weapon.</a:t>
            </a:r>
            <a:endParaRPr lang="en-US" sz="2000" i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605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200" y="971550"/>
            <a:ext cx="6096000" cy="399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37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235" name="AutoShape 3"/>
          <p:cNvSpPr>
            <a:spLocks noChangeArrowheads="1"/>
          </p:cNvSpPr>
          <p:nvPr/>
        </p:nvSpPr>
        <p:spPr bwMode="auto">
          <a:xfrm>
            <a:off x="152400" y="4764881"/>
            <a:ext cx="3429000" cy="400050"/>
          </a:xfrm>
          <a:prstGeom prst="homePlate">
            <a:avLst>
              <a:gd name="adj" fmla="val 3631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2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*source: </a:t>
            </a:r>
            <a:r>
              <a:rPr lang="en-US" sz="1200" b="1" dirty="0" err="1">
                <a:solidFill>
                  <a:srgbClr val="000000"/>
                </a:solidFill>
                <a:latin typeface="Calibri" pitchFamily="34" charset="0"/>
                <a:ea typeface="+mn-ea"/>
              </a:rPr>
              <a:t>tesco</a:t>
            </a:r>
            <a:r>
              <a:rPr lang="en-US" sz="12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 shopper study</a:t>
            </a:r>
            <a:endParaRPr lang="en-GB" sz="12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MEDIA insight</a:t>
            </a:r>
            <a:endParaRPr lang="en-US" dirty="0"/>
          </a:p>
        </p:txBody>
      </p:sp>
      <p:pic>
        <p:nvPicPr>
          <p:cNvPr id="277514" name="Approaching Store EMR - Tesco Clip 2 - Resp 6.mpg">
            <a:hlinkClick r:id="" action="ppaction://media"/>
          </p:cNvPr>
          <p:cNvPicPr>
            <a:picLocks noGrp="1" noRot="1" noChangeAspect="1" noChangeArrowheads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06206" y="621665"/>
            <a:ext cx="3099594" cy="1857375"/>
          </a:xfrm>
        </p:spPr>
      </p:pic>
      <p:pic>
        <p:nvPicPr>
          <p:cNvPr id="40964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9880" y="2828925"/>
            <a:ext cx="2743200" cy="195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75242" name="AutoShape 10"/>
          <p:cNvSpPr>
            <a:spLocks noChangeArrowheads="1"/>
          </p:cNvSpPr>
          <p:nvPr/>
        </p:nvSpPr>
        <p:spPr bwMode="auto">
          <a:xfrm>
            <a:off x="152400" y="2457450"/>
            <a:ext cx="4267200" cy="742950"/>
          </a:xfrm>
          <a:prstGeom prst="roundRect">
            <a:avLst>
              <a:gd name="adj" fmla="val 12019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Calibri Light" panose="020F0302020204030204" pitchFamily="34" charset="0"/>
              </a:rPr>
              <a:t>Thus, communication approaching the store is generally ignored. </a:t>
            </a:r>
          </a:p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Calibri Light" panose="020F0302020204030204" pitchFamily="34" charset="0"/>
              </a:rPr>
              <a:t>At most, 1% of shoppers look at them.</a:t>
            </a:r>
            <a:endParaRPr lang="en-GB" sz="1600" b="1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375244" name="AutoShape 12"/>
          <p:cNvSpPr>
            <a:spLocks noChangeArrowheads="1"/>
          </p:cNvSpPr>
          <p:nvPr/>
        </p:nvSpPr>
        <p:spPr bwMode="auto">
          <a:xfrm>
            <a:off x="152400" y="3636169"/>
            <a:ext cx="4267200" cy="742950"/>
          </a:xfrm>
          <a:prstGeom prst="roundRect">
            <a:avLst>
              <a:gd name="adj" fmla="val 12019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Calibri Light" panose="020F0302020204030204" pitchFamily="34" charset="0"/>
              </a:rPr>
              <a:t>IMPLICATION: Do NOT invest in communication outside the store.</a:t>
            </a:r>
            <a:endParaRPr lang="en-GB" sz="1600" b="1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375247" name="AutoShape 15"/>
          <p:cNvSpPr>
            <a:spLocks noChangeArrowheads="1"/>
          </p:cNvSpPr>
          <p:nvPr/>
        </p:nvSpPr>
        <p:spPr bwMode="auto">
          <a:xfrm>
            <a:off x="152400" y="1371600"/>
            <a:ext cx="4267200" cy="742950"/>
          </a:xfrm>
          <a:prstGeom prst="roundRect">
            <a:avLst>
              <a:gd name="adj" fmla="val 12019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Calibri Light" panose="020F0302020204030204" pitchFamily="34" charset="0"/>
              </a:rPr>
              <a:t>When shoppers are approaching the store, they are observed to be looking for parking, fixing their things.</a:t>
            </a:r>
            <a:endParaRPr lang="en-GB" sz="1600" b="1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01063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77514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Shopper Insight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black">
          <a:xfrm>
            <a:off x="914400" y="1295400"/>
            <a:ext cx="4343400" cy="3714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68432" tIns="34216" rIns="68432" bIns="34216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5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538163" indent="-2682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1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6450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4738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 sz="15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 sz="15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00988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6pPr>
            <a:lvl7pPr marL="2843164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7pPr>
            <a:lvl8pPr marL="3185341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8pPr>
            <a:lvl9pPr marL="3527519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Shopper Insight: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People do not usually start shopping until they are a few meters in the store</a:t>
            </a:r>
            <a:endParaRPr lang="en-US" sz="1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Implication: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Leverage the landing strip to disrupt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shopper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and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make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them adjust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to shopping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mode quickly</a:t>
            </a:r>
            <a:endParaRPr lang="en-US" sz="18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en-US" sz="1800" dirty="0" smtClean="0">
                <a:solidFill>
                  <a:srgbClr val="FF0000"/>
                </a:solidFill>
              </a:rPr>
              <a:t>Examples:</a:t>
            </a:r>
            <a:endParaRPr lang="en-US" sz="1800" dirty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Exclusive/innovative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items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(imagine use iPhone5!) to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surprise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shopper </a:t>
            </a:r>
            <a:endParaRPr lang="en-US" sz="1600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Create shocking savings “check price carts” and place them in the landing strip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86400" y="1345406"/>
            <a:ext cx="3086100" cy="343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 bwMode="auto">
          <a:xfrm>
            <a:off x="6629400" y="3117056"/>
            <a:ext cx="76200" cy="1657350"/>
          </a:xfrm>
          <a:prstGeom prst="straightConnector1">
            <a:avLst/>
          </a:prstGeom>
          <a:solidFill>
            <a:schemeClr val="tx1"/>
          </a:solidFill>
          <a:ln w="57150" cap="flat" cmpd="sng" algn="ctr">
            <a:solidFill>
              <a:schemeClr val="tx1"/>
            </a:solidFill>
            <a:prstDash val="sysDot"/>
            <a:round/>
            <a:headEnd type="triangle" w="med" len="med"/>
            <a:tailEnd type="triangle"/>
          </a:ln>
          <a:effectLst/>
        </p:spPr>
      </p:cxnSp>
      <p:sp>
        <p:nvSpPr>
          <p:cNvPr id="6" name="TextBox 5"/>
          <p:cNvSpPr txBox="1"/>
          <p:nvPr/>
        </p:nvSpPr>
        <p:spPr>
          <a:xfrm>
            <a:off x="6733736" y="4202906"/>
            <a:ext cx="13227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Landing strip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735186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1" y="1276350"/>
            <a:ext cx="3733800" cy="3650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AutoShape 4" descr="data:image/jpeg;base64,/9j/4AAQSkZJRgABAQAAAQABAAD/2wCEAAkGBhMSERQUExQUFRUVFxsYGBQYGBoaGBwaGBcYGhsbGh0XGyceIBkjHxcYHy8iJCgqLCwsFx4xNTAqNSgrLCkBCQoKBQUFDQUFDSkYEhgpKSkpKSkpKSkpKSkpKSkpKSkpKSkpKSkpKSkpKSkpKSkpKSkpKSkpKSkpKSkpKSkpKf/AABEIAOoAyAMBIgACEQEDEQH/xAAcAAACAwEBAQEAAAAAAAAAAAAABgQFBwEDAgj/xABWEAACAQMDAgMEBgIJEAgHAQABAgMABBEFEiEGMRNBUQcUImEjMkJxgZFSoVVicoKTsbPC0ggVFhckJTNTVGR0kpTB0dMYQ2NzpLLh4jVEoqO01PA0/8QAFAEBAAAAAAAAAAAAAAAAAAAAAP/EABQRAQAAAAAAAAAAAAAAAAAAAAD/2gAMAwEAAhEDEQA/ANxooooCiuFqAaDtFcJqqv8Aqyzgk8Oa5gjkxnY8iq2D2OGPnQW1FeFpepKivGwdGGVZSCCPUEcYr130H1RXN1dzQFFGaM0BRXM0FqDtFU39mFp4rQmZRIjhGBDAB2xhdxG3ccjjPmPWrjdQdor53V0Gg7RRRQFFFFAUUUUHwqmivuigKKKKBN6k1G8OowWtvMkCSW8km9oRLlo3AK4LrjAZT+NSBomp/sjF/sS/86jVk/vzYn/Nrvj7mt/+NNIoFX+seqfsjF/sS/8APqNF0lqCySSDUIt0uzd/cS4+AEL/ANd869tQ6/jE/u9tFLeTAjesGCsYOeZJCdinj6uc1HuPaUiasunNEwLBQJtwI3uu5VK47YB5z38vOgkaN0vfW0McKX0JSNQqg2YzgDzInGSe5PzqfJp+oHOLuBePK0P583Jr16p6g9ztzIFMjnCRRD60krHCIPPk8nHYAnyrlzrxt7NZ7pdkm1d0SHeTI3Ajj/SLNwvrxQRoNHv92ZL9Svolqin82kf+KpY0qf8AyyX+Dgx/J1zpyK68MvdsDLId3hqBsiUjiNSOW2+bHuflS/0NqEh1LV4JHZhHNG8alidqyK3C57D4V4HFAwNpU4/+ck/g4MfydfEuk3WPhvXB+cMJ/iUfOrphWcaNoF2yXfhX9wLiG6lWNXcPDjcJFV1K5IZXAPPGcigYG0bUsnGoxgeQNmhP5iYZ/KpkWjXRUB758+ZSGFRn5BkbH4k0n9I9RSXGrRSbmEV1pyymHcSiyJJsbaM4HKtyO4NabigT5vZ87iRTqF5iVxI4xb8su3BH0HGNi9vSpw6Yuf2TvP8AUtf/ANemOq3XtaS0haVwzAFVCrjcWdgqgbiBkkjuRQV1zo17geFfnjuZLaKTP+oY8V4aLqN3HfG0unjlDQeNHMkZiJ2ybHQrvYfDuQjHk3Oat9D1dLuFZkDBWyNrAZBUlWBxxwQRwSOODVBrF0V1ywUdntrlSPxib+aKBxBrtcWu0BRRRQFFFFAUUUUBRRRQK2vrt1PTXzwRcxfLLRI4/kjVvrmipdQtDIZAjY3bHKEjP1Sy87SOCPMVV9V8XWmN/nTD/Wtp/wDhVpr3j+7y+7FRPsPh7uV3eQI+eMfjQZz0tpyWXUlxbxKscM1ojrGv1Rs2eXrw/PzJ86hdQXC++a3MXSNrb3KSJmOMywh3VR82AKYHPxVO0TUhf65bXCRyRSQ2jpdRujLsfJATJxnljj5AVZ9KdKRT317fzRHxPenSJXztAjVUEgU8bjg4byB4oPPWZL69ksL3T1t3i8JyDM2BHJLhS5CnJZVBUYz3b1rwXSbq+nks7y53G1EU63VsvhOk0gkHh85DDwyTnAIytXWk6BeWUFzDbeAwa4L25kLYSOUguHC8/AScAHmrnSOnfd4HRZWMshZ5LgqpdpX7uVIK+gC9gAB5UCPr/RyW/gJFcXk2oSyKsEkk7lkUMDK5UYURBO4IwTtFXOiRiPqC/H+NtoJAOOdpKH9dXHT2j28UkrCY3Fzws0sjhpQPrKhC8Rp5hAB6nJ5rl3Jax6jE2xmu5ojGNuTthVtxd+cKgYAbvMnA86BkzWaar1WbLUL+CNDJcXPgSW0QH1pGi8Ni3kFXwkYnPam/Vuqo7e5tbZlYyXbMqYAwNi5YsSfmBx617jRYfeTdbB45jEe8k8ICTtHkOe5HpQI2m9PNZappkfLAWMsLvg43q29jnyyzGnGbqRVu1ttjnOAZONis6uyKeckkRscgY7DvVmt2hbaGUsPs5GR+HelHVtStWvo5UeZ5Lc7JUhglmRjztR3jGxXRnLcngFge9A7Bqzr2iag008VrAbdnUq3hy/Full+GL6P7QRd8pz8IAQnParHWOorxpDHFZ3awnaTOqR+IPrlwqu4GeEUEjjLHHC0v9D2kp1B/e1ZJfjlj8WIJNISfDyZEJSQRxADAxgysccZoNH0fSltoI4U+rGgUHzOO5PzJyT8yaVupHxrmlZ+1Hdr/APQlO5pP6ugH9cNJl9J5Y8/u4HIH5pQOArtcFdoCiiigKKKKAooooCiiigWusB9Npv8Apq//AI89MYWlbruba+nH/P4gfxSUf76ahQeN3KI42fuEUtj9yM+f3VB6b1gXdtDcBSglQOFJyRnyJHBr56ul22F2w4K28xz90TVA6SuI7fSbR5GWNEtYizMcKv0anJP40C/7T7m6e70+1tJzDJJ48gbyLRxjYG9VJLAg8c5wcVPu+uc6VHdKUSWXbEN52rHOzeG2/J+FY23MQfJMedL2qXLanqmnyWsrwKbadxKYx4mwsYyyh/0vsse3erXSunreG4utOmQyW0saXaCZi/IISbczHOQ6o5Oftmg9NH6s0yyiEMUxlJY7p1VnWSZgSd8qAoZXIPGTVf0h1gjo9wsNxdXlwQZY4Y22xKCRHCZJNqKFHOC2SWJ5zxP0pk1G4heBFTT7Ni8RA2LNOBtBRcD6KMMeccsflVjrusy3Er2NkWVwB7xdd1gVh2X1uCOy/Zzk9qBVv+por+fRbuNWTF5JEVcchjGMjPY9hyOK0HqPS5J4GjikEZYrkndgqGBZSY2VhuHGVIPzpM610LwTo1vaROUhu1bCqThExvdyB+2JJJGSTWlAUC1oXRNvbyCYrG0wBAdY0jRAe4jRBhfvJZj5saOgYAlqYvtQzTxv6lhMxyfmysrZ+YplIpZ6ebbqOpR+RaCb+EhKH9cFAy7KX+o483OngfW94c/vRbTbvw7fqq5v71IUaSR1REGWdiAoHqSaT7rWZZ7m2ngtLmWGISHcVSLeZQiqV8V1baBvbJHp60DzSr1yuJNNf9G/jz+/imT9W7P4VOtuq4jKsUiywSMSESZNu8gZ+BhlG+4Nn5VA67+tpx9L+H9ayD/fQNS12uCu0BRRRQFFFFAUUUUBRRRQKPtHH0dk36OoWp/OTb/OptpS9pwb3NCiPIyXVs+xFLMdsyk4A5PANVcvtdIYgaXqjAE4b3cjIzwcHnnvzQNHWkUj6fdJEheR4XRVHcl1K8fPml7RujJbhYX1IAiNVEVkDmKPaoG6X/Gy/M/CPKov9t9v2K1T+A/9aLj2xpGu6SzuI+cYkeFD+TyA0Db/AGOr76LrJ3Lbm3CYG0AyB8+ueMfdVkYAe6g8Ecgdj3H3Gs5s/bekwJi07UJVBwWjjDqD6ZViM8j869/7cB/YrVP4D/1oH+C2VFCIoVVAAVQAAB2AA4FdihAJIABPJPqcAc+vGBz6VmF17foImKSWV7Gw7q6KrfkzA15H+qJtP8lu/wAo/wCnQazRWTf9Iu0/yW6/KP8Ap0f9Iu0/yW6/KP8Ap0GsE0sWjbdYuR5PaW5+XwS3A/nH8qSJf6om3yNtnOR5ksin8OSKgdX9WG/s2u7GK7hkK+DLJuRV8IuRsYBixBZsB1ACkkFhzQPllqMWpXTMhEltZtt7ZSS49R5Msa4x6tJn7INOCtxWS9J6RLZ6Tb3NvF7w4jDiHLKA8rP4spCAl2CFEAAyAjY717x+0XU/DjzZxK80/hR7/GjVeSAG8RQW3dwU7DuFoNI1LT4542jmUMjDBU/qPqCDyCOR3pD1C6YpYRSMXeHVVhLk5ZhGsjKzY+0UKk/PPrUa/wDaLf8AvD2ZsSsoXtFMTIfiCh4i0JQrzuBb4QAdxHaljou2MuuMrzbo47iSYRRjEfihHBfGSByDn1LcEjkhvC12vlDX1QFFFFAUUUUBRRRQFFFFBwrmgLXaKDmKRvbVFnRrn5GM/wD3F5p6pU9qabtIvABkmPAHzLKBQLX9T4uNNk+c5b84460/FZb/AFPP/wAOl/78/wAlHWp0HyEru37/AM67RQc20ba7RQeckIPfnByM84PqM+dZ51HoG7UYoIzxc+JNOPtJDtEc6ggf4OcmNdvkwLAg1ozUm645t9Vtp8ZWeCS1Hf8AwgdZkHAJ+IK/l9mgh9ee0Madttre3aebwt+wZ2RxrwGbaCcDHbjAHcVn3THtSlhuZZLy2nnnkX6HYSQuWJZY1JIVG45XP1ADmnf2q6WXhgvbeQwXEEqj3g5QCNmxiT/s9+3uMYY8YJpAver50k8GXRo/eXUhiquvjPjAcxxr4cgz8RHxKc8EUDR0T7RrlrmRL1FWKdwUQMW2bm2NtLFlZQxRWTcCpbIUfEBM6N6aAkEUceBa3LGS4MaKR4TMqQxuBvkLIU3sxIA4AB7eHs+0ZrqO4ubkI0sjqkcKNtiC24R/DTkjwzIF3BDjKd6fulHDpNIPqS3ErIfVQQoP3EqSPkaC7SvquAV2gKKKKAooooCiiigKKKKAooooFLXOtzBP4KWtxOVAL+GpJwwz8AwQ5Hc8qB2yTxXesJluNLdsOEmEQIYFGCPNGCCGwVbBPeudZ64yRSwQic3Bt2lUxBfhVWAJLOwAyeOMkZJFQ9O6b0+6O0i4d/ChmbfcXHIlDFDkSbS3wHOPQUFf7DrEwWMisQSXSTsRgSW8Lgc+gPf5VozTKO5A++s+m6YFnfRJYphXgaSRDcypnwZrcJgkP2BKYOBtYjNVttb2Rt3a7tEmu1S4lbxfj+Jbl4xFvJOBuZF4GADmgdtK6pSeRF8ORBKpeF3wBIq4yVAOQcEMAwBKnPkQPDX/AGiWNrgPMruSQEjIdsr5Ng4TnC/ERyfvwow6EEj0u4s4rWC4ll+NlR1jG+CXMbIH3MBjb3BBTPqKv9Hi8HTbv4I/Eja63KihkLhpGGFIyRyMBgTQTenuvra7lMMYcSKGJBGUypwwDqSrd1PHcMMU0L2rIbu1miT3qxSGzklsHnmXwuSbZ1OEHAXf4hHI7BeK1STUUSIySMqIq7mdiAoGM5J9KD0urxI0Z3ZVVRlmY4AHqSewrPtav31QxmGKU2EDiZ50yskzRglRbDG84bncMZ7DOa87vUIr+Vbi58RdMTBhRkbbNICxM0qopKwKOB4m0HAJpxi1mMyxRx7THIsgV1PAeLb9GMDH1SxGD/1Z4oF636jSGJo5l8YSAeAyhdt1FgDCg4j8cAtmIAFsDAycCAmlaT4BzqEvhhssGvCqg+atESFHHw+HtAwSMU5X/TFtPFLDJGGjlO5l5A3H7a/otkA5Hnk+ZziXtC6AGmRPIkYkiZRGJQg3q+/cruxyVbGF3Jw+MEKeSDj1f1mYrYCyt5xE7CHO3wRtX6wgRl3qxTIDFQB3wTzTj0P1Ta3tuGtfhWMBDF2aMgYCkDjGAMEEg0v3MUl1payvGkcjvHOoTfkO5X428RAQcvngEYHBIpN0Cyks4JtTtsgpKzTQfYktpGB2+YEkbblGPJaDds0VXaFrsN3As8DiSN+xHy7gjuGHmKsaAooooCiiigKKKKAooooCivG5nCKzMQFUFmJ7AAZJPyABNRDrkAWJjNGomG6PcwXeNu74ckZ4OaCDdIBqMB/Ttp1/1JbZh/5mql6GWTxYm2nZ7ikTPjgtBcSooz6hSx/GvTrLXfAnsniMbyGVoypccJIoLN3HYR57+VHTPV9lDE8Ul1bRmOedQGmjB2mZmU8t2w36qC1nH99I+e9pJx908P8Ax/UKXtKsFkv5UkXcjrfI4IyCDdW7AE/MOaresuvEW5SWznhmZICMRukm7dcREodpJ5SNuR245GRmZoPXdtHLcGZ9gl8GUBY5XG94I/FAKoezKMjyNAxalZRwPp8aKFjSfaq+n9zzAd/n3J9TXv039a8HpdP+tIz/AL8/jST1p7Qo3aza0dmMc5dyYZgoHhOo3bowdpLDkdu9c6c6maW6968K4EbbjKi29wxDPbW64ASMg4kiccnsaC86zm+kuf2mmT8k8fTOqj8vCP50v9da3A9uxuZnWyjfwUhhx411JDwx35+GJHGOO5XJPYV6dV69JKbww2d+3i2QgQmznGX8SUkfV4G1xz649KoP60wXFzcLd6fqJt1jjis2S2nBjRB8QA28OxOSxznn1oF5+ubZFU2ltDDKAFjaPxnmUjcVPjFlDAkDKFCCGOc9qvvZ7Fq9ztniW2S1WSVkjdSsZMm7f4ez6THxsoOSB5ZxUbU7VooPBsdM1IZyxZ7ZlIb3d4Q2QhZny5kz5E4AXg1oPR3Xa+BHFe28ljIiqn0sTxwHA2jY7jaucY2kjtxmgtLGDVT9JJNaK3nbCJymM/47fv3Y89uM/ZqlSd9Ue4tZvDkgMbpIEhlUQSqyiP6SbaXlG5mxtAG1T979HIGGQQQexB4/A9vypR01jc6k9xD4a28Q8FpFVt1w2DldxIUrE2MMASDkA4JoPq916yWzkt1urd3SExgCRSd6IVHAJIO5e3yrNun7+JkdTdrG954vhBpCY4y7v9BNEGzFyUkSUAENkE8bTbWM9xZXl1bSSuAJN8KJdw28QjlJfCR3AyTknJGQKZtC1WRrqNZGJWTcAj3NnJkgZyFjQSEj0B44NAp6FcX9lHAYFkiWWZlmiuhGbSORnYHY8b+InxbRggglvLtWjaD1c0kxtriEQXAUuqhw8cseSN8TgDcBxkEAjParPW0gNvKLnZ4BQ+Jvxt2/PP8A/ZxX586P6iaaRI1GZxd2z2wjUjhcxzscDhXjVS/IyRk0H6WooooCiiigKKKKArm6oGu6zHa28k8m7ZGMnaMtyQAAPUkgUnWvtCupblYYrOKXJzIEuQzwr2+mKoYg/wC0Dk/x0DH1kQ9lexIw8Q2svwZG7DI4U49CVYZ+R9KXtau7QXlnJcIJI5rSQIDCZgMSW7glQjEZD98eVW/UcJhmW8UbkWMxXKAZJhLbg4x3MZ3EjzVn88Zq9d0KJIdPYFJ1geK3VZFR45I5zHGWOQQGAVWVl9Mcg0HnN1RoMZy62qEHGTaspyOfOHvVxa9a6SyKVurIKRwDJEhx81Ygg/IgVD1/SbZHgt4LaySacsQzwxkKkYBdgnBdviUBcj62ScA18iYaeWW4SF4vDkkjligWM5iXc8bJk5YqCysO+CD2FBap1rpo7XtkPuni/jDV9/2c6f8A5bak+izxsfwCsSfwqjtZr+CN7q6S3MQJd7VUw8MYxkrIOHYDLMCOcYBp0S3XuAoPrgZoKafrqwTvcxn9yS3f9wDUQ+03Tv8AHn+Cm/5dNG2jbQJ9x7VdOX/rJG+SwTH+OMCo39uHT/8AOP8AZpf6NPW2jFAh/wBufTeeZ+O/9zycffxXpH7XNNchS8qhhwXgl2n8lOfyq11DX5/GlitoVlMEYeUs5XJYFkjQBTlyozk8DIqAOo724kf3NLYxxrEw8ZpA8gmjEgK7OEGDtywPINAs61r1msMqWN3cxmQPtt4oykfiuMLh5oh4KFyNxV1HJ7ZNaZpFmsMEUaqECIq7R2GB2H41nftO60kGjRzwYX3ljE4YbiFZJA4HlnK4yQeKv7z+uXulu1kbbPu6bkmVixbanKsCF7Z4NBe63oMN3HsmXIDBkYHDKynIZSOQQfwqri6OdMeFeXEfqxS2dj97vAW8/WqXTr/VBNBlblwzgTpNDbJEqnO5o3gk3ZXyzvzTrqWnJOmyUFkJBKgsAeezbSMr2yDwaBI659m/vNnMTPcTXATdGXcBMpk7RHGFi+LkZ25yRzUj2W9IWVvaxXNsCzzxKxlc5fnug4AAByOBzt5zV1pye6yNBtbwnkUQLkttBjJkUZOdilCflvx6VD9ma7bSWMfViu7mNB6Is74H4UDfRRRQFFFFAUUUUHncQK6lWAZWGCpAII9CDwRSn1R1BFpyRwQLBE0m4rvxHBGsYG+R9uM4yoCjliwFOFRbzS4ZdvixRybDld6htp9RkcGgVfZ9pErx++XU08s027bvJRFiLHZthHwqWXaxzkjOM1L6h06OC3t0jGEW7t8LkkAGccDdnABbgDtwBxTQBVF1iv0CH0ubY/8AiYh/voPfWtD8YxSI4jmhYtHKVDgbl2srLkZRhwQCDwCCMVDh6WaRy95KLk7GjVAnhxKsgw527mJdh8JYseOABk0xEVXazrcVsqmQks52pGoLSO2CQqKOSf1DuSBzQVMvSUjp4Ml5O8G3Y0e2MO6foyShd5GBtJG0kE5JPNXt3qEcKlpXjjUAks7KoAHmSSBiqA2d3cruuJTaRHnwIWHi49JZiCFPyjA8/jNLnh6eN4sdPOoyA4MrfSRhs9jcXLEceewtjPlQNQ68tmz4XjTgEqWgt5pUBHcb0Qr+uvp+urZVLSePCoIBM1tPGOfm0eP10vQJrgAENtptshJJVnkkIz67MDP3VK05NeJJlbTRg/VVZueP0g3H5GgadP1yCcZhmilGcZjkV+R3Hwk8ipu6s11PU5o8nUNHjZd3NxbsjgZPLksFdFwfrEjsc4qw027spCnu91dWryZ2q0jbWIGMItwHhfGQfo89u9Ax6t0jbXLh5FcPjaWjlkiLKM4VzEy7gMnAOcZPqa5e9H2soQFGTYuxfCd4js/QJiZSU4HwnIqMby7tf8KPeogOZI02zLjuWjBw48z4eD6KauNN1FJ0Ekbq6MMhlOQfu+7BH35HcUGf+2LTIzZ2Noo2Ry3sEIC4G1SGHwjGOBxTZeX7Qz2VtHg+Jv37hz4UMR5GOx3mMZ+Zpe9p9t4k+mjDlIrg3EmxWYhIQvxYVST8TqP335T4bwQs97dqUmmxFBb95BGMssSKOWmc/EwHAOAThM0Dfsru2oelyytGjTKqSEZZFO4LnJ258yBgEjuQccVLc0HjJAu4PtG4Ajd5gEgkD0zj8cClb2YXAe0lPn75dFhjGCZ3bGPLgg4qxGozRu0l1JbQQLwqb/iPPDu7FVHbhQPPk0vaJrcCaxJHbzxSxXsZlKxuj7J4QFfOwnG9Np5PdTQaDRRRQFFFFAUUUUBRRRQcLYqj6vb6BB+lcW4/8RGf91RuoPpb6ygLFUxLcsASC7QGMIvB5UGUuR57Fr26uGY7cDzu7f8AVID/ABA0Fnq+qx28LyyZ2qOwGSSTgKo82YkADzJFUNrEtrFLf3xAl2FnPdYY+4hj+7gMRy7fLAHvq4E17bQH6sQa6cfNCEhB/fs7/fEKqepGF9qEGn4zDCourkeTBTiGI/IsdxHmAPnQQ9O0KbVnW6vwyWne3sCSAy+UlxjuTwQtXfTnUscs0trHA8SwblU4UL8BCn4VOY8knaGHxAEire01hXuJoFU5hVCz/Z3SbiEH7baAx+TCp5XNB9lwPOvhbpDjDKcjIwRyPUfKs79qZuyUijZhFOvgqFeJFMzli3jmUE+EI1zhQc/Fn50fsrtZLq6lcpGIoJTIs4iRZXdgyiMPGdnggFm2qozlfI8hsRakbqboOy1BZBEY1lVvjMZIQsPKZIyOe3xcMOMccF5WOqfXdPOBPGPpocsMZy6d3iPqGGcA8Btp9aBJ0rW59Hnjtb+bxbaU4iuGPxIf0ST3QHgk8rkN9XO1ukAtbpXHww3TFZB5LPjKSD03hWVvVvDPckn76n6ej1G0Me4AnbJFLjO1hgowB4I5wQe4JFK3S+ptdaLKpGJrNmXaeSHtWEiKc8n6qpnuQPWgsutnAuIWLTBhbziJIXMbvI8lsqKCDg5znDDA2ljwDVVaatdqytvtrmTaIo5TCwllYH6YReFx4CnA8TCr3yeM1f3qx3F1EWTxE9ykk2YycSyQkAcjkhCPnzX30hfW8xnMUUsUqOElWZQJF+EMi8EqE2kYUYA9KCB1B1deWolDQ230UDTs/iybNoYKFI8PO5iTj9yazm/9qeqXFvPIhit1iKL9GmXZpFJ5MhO3hWYYAPYZNNHtF1EOsqAFjPIF2jHMVpgBf39xIEH7o+hpSTp6abSF8EIZJmuLl9xwvhQBYRtbHICn4c+pNBI9msOj3MHi6lLHJd7nB95nP1c8YDsFx39T3rS9N1LRbY5hm02IgYykkIOPTIbNZ57J+kxJamUXUcQ8eRRm3tnYqu0ZDTKWGfQZFOR0nTo5CJdSyR3iaa1T59ookYfgaBgf2hacBn3uEg45U7u/b6oNfI9ounkEi5QgYydr4GTjLHbgDPmcCqa16h0u2bxFvZHKggIbmeUHjssbOVLHyAHep+j9PG5b3u9XdIxDQ27ElIEXlBtztaXnczEfW4GNtA2q2a7Xyq4r6oCiiigK+XNfVcNBl2t65Hd6bdXEjILm1aaSBYm23Fvsfw034O4EkAvkBcHGOAab9dBK2O4gn3mHJHYkI5JHyPeqnX9MT+utv4kSNFcW88A2gBt7DdIZMDLIY0VQcnBzxzVjqGni3i0+JWZliuIkDOQWIEcijcQBzjHlQe2nAnU7wn7MFqo+XNwxH6wagdDwb5tRuiOZbtowfPZbgRAfduDn8an6Wf75Xo8/Dtm/DEw/jU/lXj0AuLaXPf3y7z9/vUh/4UEf2dMz2slw3MlzcTSE+WA/hoOOwCxqPwNSejJrxkdrvdk7cBkSMhsHxAAhJ8MNwpbkgZ86h9H36wRtbPx4d7PAPQbmaaIH0yjjHzIFOIUUEa+0mGdds0aSpkHY6hlyOxwwNSUjA7ccYx5fhX1RQecsm0EnGAMn/jzxiounapFcIJIZFkTONynIyO4+8V96nZiWN4ySBIjISuNwDAg4yCM8+YP3GvPS9NSCPapY5JZnYgszHuzYAGcAdh2AFBX2V74NiJABtiUnByB4aORn8EGfwFKfs3iaN9a8QAD3yU88jlSxzjy2lT+NNXU1wkVt4XCh1KYHAWJRmU/ILGDz6laTOn97aNcyZw+oTvsPqbl1i4+QGcfJaC96X/wlsTn4dLgyfMZYn+YfypI6c1SRVt44mkV3nluoWZ9rSQNJsCzAfDLLK428rlEG7jGK0M3KW91duR9HBZwAKMdla6YAZ8zhVHzx60p2N1JPNJqEzRh4Qbe2gBBjtpXBaQufMxptZ247OBwASHzJpqPPLufci4hMj/CoESsZH74wC88xP6XgiibqGDTmjiW3eaW6jKwWKDBSF5HID7icbhsyuOMNnzqjv/aDGf8A/LA8kaYENzchxEREM4SJPilYsPEO77WGYKFGLj2UdKe8Ttqs5ZpGLqu87mLg7ZJDj4QOCqKuQF8zxQWPS3QsFvaxRXGmC4mUbnl2W7jc3xbQ0koJ2525x9nimRoWwRb2KwSgfRyyxQeGrDtu8GXfyOPh9RTMldxQZt0zrDm9MerSlbtHb3aIgx25Qjh4sEq74ZlyzFgBgc5zo61Xa9oEF3EY54w65yPJlbyZGHKsPIis80a+n98MNzJJcZuTaALPJEyCKPxBKUjIR1aMqWbghjjsaDVc11TSZ1b0vEtpPKkU00iRMyx+8T5LBTgcSZ+fHPGPSlfR9aurWC1kkuXlVovFH0qyxyRI0STIR4SssqrLuU7jypBoNcooooCiiigq9U0QTTW8u5le3dmXB4YOhRkbP2SCD+9FR+ph8Nt/pUP/AJsVeVR9Vn4IP9Kg/lBQRb3MOpwyH6lxA8BPkJI28WMfipl/1fuz5aPP4GoXVq2As/8AdcPzyFjmX7w6qxHpITVxr2ji4hZN2xuGSQd0kQhkcfuWAOPMZHnS9dJ7/H4bf3Pf2xDoRnKSDgSIT9e3fsccEEg4IoLK50ANLLhMx3O1nZSFdJY1AWQZ9Qq8jlWQcEMce9jqTKRDc7Vl8n7JLjA3J5BvVO4J4yOajdLdVePvhnTwLuH/AAsJ7EeUkZ+1EfI+XY179Vah4VuzeGsmWVdr8RjcwAZztOEXuSBngUEKy6uL37WvhjCsUJ3fSBhGJN5TbgQkHaGz9YYpqqh6X1JpLe3aSBoHkQ/R4ZgoXsC234cjBAbB57Zq9JoO1F1C/SGN5JGCrGpdieAAoyTXlquuQ24BlbG76qhWZ2PHCogLMeRwAe9Z51h1dmSNZonOSrQ6avM87ggo9xsyI4VOCIySSRz2xQevUl88lmifVv8AU1WOOEnPhRvtLjgcIq5LE8sT54AF/Fp6C4s7SPmOyj8Vvkdpihzj7RzK+P2mapNI0+S0Lahe4m1C5xFFApGF3fVhj7gY7u/YAMfXLh09pTQq7ysHnmYPK4GF3YACpnkRooCgfee5NBjvtX6nMOpSo0kigLD9HEFJYKrEMXb6kimR8cMBkHuBhV1f2s3D2wtLaOK0t9u0pHl3YH62525y2Tk9yTyaie0yUDWrwyqXUS8qG2kjauADg44x5GlieeI52xuvJxlw3HGAfgGcYPpnNBq3s1kjlgMLvL4x2xpuDOngNICNsS7cx7w4cliMhQQQ2KbvZB1rETJYOQssckrR/ZDK0rHaBx8a57DPGPQ1k3swvpo76NkI2s6xMCAeJXGCoY4zuVTny4OKqepklt7+cEGKWOZm4YkqSxYYYY5AIGRjOKD9gBwa7ur8vQe3DVUQL4qNgfWaJSx+ZPmaZOl+ouodVBa3uYUVDgnEK8/NQrP5+n50G46vq8NtE0s0ixxqMlmOPwHqfQDk1mHShEV0up3JCrfGUEFlIg8V4zBuGfh3pGEJ8iFzjNU2o+xXVryUPd30T5PLFnbaP2q7Qv4DFXVt/U72vaW4mYY+wqxkn1Ynfn8hQafc6jEil3kRExnezALj1yTjFIPSfRaTTTXhLe7zTmWGI8FlEgcMxbtG0i+KEAUn4CxOAAwaJ7M7C1VAsCyMhyrzfSMP3JbhR8lAFNCrig+qKKKAooooCl/rM/RQf6Xbfy6UwUv9Xn4LfPb3y3z/AAgx+vFBfsuRiq3WNCjnC7tyuhzHKh2yI3qp7c+anKt2INWea4RQImtaa7hReRSyGI5i1CzBWZM8ZaNCXB552B0PfaOwjWfU97EdsLwarGO4V1hvFGM/GhO1jjHkp+VaJtFV+p6JBcf4WJHx2JUbh81b6wPzBoEy29ras4Q6dqQl7GMQ5IIHI7jt64H4Vd3PUl83EGmy5xndPNDGgPHHwO7H8hUq36Mt4wQhuFB8hd3QH5eNXzb9C2aHIjZv3cs0n8pI1AtXa6hJn37UbawTkmK3K+LtH/aynI8+VFe3T9lBACNNtWmkfh72csqt8zLIPEkHyjXb8xTZadN2kWPDt4Fx2IjXPPzxmrLigptI6e8OQzTOZrhhtMhGFRf0Ik5CIe55LMfrMcDFztruRXGNB+UfbEgGs3ePNlP5xpSco7U5+2Nw2s3eMcMo4+Ua/rpLoNh9lvQFu8HvUtykcwlBtm3L8PhtnxGRyMhyMbTjgfPi5659n/v8okN3pwclQZgXRyqrjJXxWRjx5AH51guasLCBJPhJjQjne7MAR2xgKfXP4UG8p7ErOaxhieYeNGCPeYtvxZYnBBPxKM+oPzqHoOhvoCykT6bKHIy8rvFMMdkARHZgcBtoHfOM5rFpYFRTtuEJBOI18UfkSoXHzrQfZD0JBc3Ja7eGT4CyQrOjue3xMIn3DbwefWg2bo7Xbi4ieS5WKPc+YkUsD4e1eWEmGyTuIyBxjgUyRuD2IP3VRW/Q1iibBaxFSS2GXecn5vk/rqy0rQ7e2UrbwxxKxyQihQTjGTjzwKCdRRRQFFFFAUUUUBS31v0vLfQeHFcNbsGDKyqp+JSCpJI3qQRkFCDTJRQZla9Ha+FXOrRqV4A8FH4HA3MyAscc/Fnn86kf2Ka/+y8X+yxf0K0WigzodKa/+y8X+yxf0KlWug66h+LUbaQft7YfzNtPdFAi3mha44G3UbWPHmlqCT9/iFh+VQX6O145/vwnIxxboPywOD8xWkUUGVR+zDVz9bW5u/l4n9Op39q+/wD2cvfyP/MrR6KDOP7V9/8As5e/kf8AmV7RezG7x8es6gefstt/jJrQaKDPYvYfpxcyTCe4dsljLM3xMTksfD2nJ+/FFx7CdKbtDIn7mZ/55NaFRQZp/wBH7TPS4/hf/bQPYDpg7e8A/wDe/wDsrS6KBCsfYnpceMwM7BtwZ5ZM988hGCkceYpwtNIhiJMcUSE9yqKp/MCptFAUUUUBRRRQFFFFB//Z"/>
          <p:cNvSpPr>
            <a:spLocks noChangeAspect="1" noChangeArrowheads="1"/>
          </p:cNvSpPr>
          <p:nvPr/>
        </p:nvSpPr>
        <p:spPr bwMode="auto">
          <a:xfrm>
            <a:off x="176213" y="-800100"/>
            <a:ext cx="1905000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1581150"/>
            <a:ext cx="3505200" cy="3250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9371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learn how this is used in advertising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62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222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FC1527A3-BFBA-42FA-8B1C-5D2CFE8A842E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39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295400" y="1771650"/>
            <a:ext cx="6400800" cy="1314450"/>
          </a:xfrm>
        </p:spPr>
        <p:txBody>
          <a:bodyPr>
            <a:normAutofit fontScale="92500" lnSpcReduction="10000"/>
          </a:bodyPr>
          <a:lstStyle/>
          <a:p>
            <a:pPr marL="185738" indent="-185738" algn="ctr">
              <a:buFont typeface="Wingdings" pitchFamily="2" charset="2"/>
              <a:buNone/>
            </a:pPr>
            <a:endParaRPr lang="en-GB" sz="4000" dirty="0" smtClean="0">
              <a:solidFill>
                <a:schemeClr val="accent1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dirty="0" smtClean="0">
                <a:solidFill>
                  <a:schemeClr val="accent1"/>
                </a:solidFill>
              </a:rPr>
              <a:t>Milk Goes With Many Things</a:t>
            </a:r>
          </a:p>
        </p:txBody>
      </p:sp>
    </p:spTree>
    <p:extLst>
      <p:ext uri="{BB962C8B-B14F-4D97-AF65-F5344CB8AC3E}">
        <p14:creationId xmlns:p14="http://schemas.microsoft.com/office/powerpoint/2010/main" val="130950893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61D6743-3596-40E9-8503-4495838B489A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40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066800" y="1771650"/>
            <a:ext cx="7162800" cy="1314450"/>
          </a:xfrm>
        </p:spPr>
        <p:txBody>
          <a:bodyPr>
            <a:normAutofit fontScale="70000" lnSpcReduction="20000"/>
          </a:bodyPr>
          <a:lstStyle/>
          <a:p>
            <a:pPr marL="185738" indent="-185738" algn="ctr">
              <a:buFont typeface="Wingdings" pitchFamily="2" charset="2"/>
              <a:buNone/>
            </a:pPr>
            <a:endParaRPr lang="en-GB" sz="4000" dirty="0" smtClean="0">
              <a:solidFill>
                <a:schemeClr val="accent1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dirty="0" smtClean="0">
                <a:solidFill>
                  <a:schemeClr val="accent1"/>
                </a:solidFill>
              </a:rPr>
              <a:t>You Only Notice Milk When It Isn</a:t>
            </a:r>
            <a:r>
              <a:rPr lang="en-GB" altLang="en-US" sz="4000" dirty="0" smtClean="0">
                <a:solidFill>
                  <a:schemeClr val="accent1"/>
                </a:solidFill>
              </a:rPr>
              <a:t>’</a:t>
            </a:r>
            <a:r>
              <a:rPr lang="en-GB" sz="4000" dirty="0" smtClean="0">
                <a:solidFill>
                  <a:schemeClr val="accent1"/>
                </a:solidFill>
              </a:rPr>
              <a:t>t There</a:t>
            </a:r>
          </a:p>
        </p:txBody>
      </p:sp>
    </p:spTree>
    <p:extLst>
      <p:ext uri="{BB962C8B-B14F-4D97-AF65-F5344CB8AC3E}">
        <p14:creationId xmlns:p14="http://schemas.microsoft.com/office/powerpoint/2010/main" val="334956651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famous case</a:t>
            </a:r>
          </a:p>
        </p:txBody>
      </p:sp>
      <p:pic>
        <p:nvPicPr>
          <p:cNvPr id="10240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350169"/>
            <a:ext cx="6154738" cy="2821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7715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529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83DDBFA-43C0-432F-9411-BBD1EBFF4698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42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1314450"/>
            <a:ext cx="6400800" cy="1314450"/>
          </a:xfrm>
        </p:spPr>
        <p:txBody>
          <a:bodyPr>
            <a:normAutofit fontScale="70000" lnSpcReduction="20000"/>
          </a:bodyPr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accent1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accent1"/>
                </a:solidFill>
              </a:rPr>
              <a:t>Men think about sex every 3 seconds</a:t>
            </a:r>
          </a:p>
        </p:txBody>
      </p:sp>
    </p:spTree>
    <p:extLst>
      <p:ext uri="{BB962C8B-B14F-4D97-AF65-F5344CB8AC3E}">
        <p14:creationId xmlns:p14="http://schemas.microsoft.com/office/powerpoint/2010/main" val="107138843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632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06CE7320-2088-4F4E-8BE8-BC62A24A6768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43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600200" y="1485900"/>
            <a:ext cx="6400800" cy="1314450"/>
          </a:xfrm>
        </p:spPr>
        <p:txBody>
          <a:bodyPr>
            <a:normAutofit fontScale="85000" lnSpcReduction="10000"/>
          </a:bodyPr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accent1"/>
                </a:solidFill>
              </a:rPr>
              <a:t>when it comes to girls, I whish they would make the first move</a:t>
            </a:r>
          </a:p>
        </p:txBody>
      </p:sp>
    </p:spTree>
    <p:extLst>
      <p:ext uri="{BB962C8B-B14F-4D97-AF65-F5344CB8AC3E}">
        <p14:creationId xmlns:p14="http://schemas.microsoft.com/office/powerpoint/2010/main" val="307582760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571501"/>
            <a:ext cx="56388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9274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Volvo interception: </a:t>
            </a:r>
            <a:r>
              <a:rPr lang="en-US" sz="1800" dirty="0">
                <a:hlinkClick r:id="rId2"/>
              </a:rPr>
              <a:t>https://</a:t>
            </a:r>
            <a:r>
              <a:rPr lang="en-US" sz="1800" dirty="0" smtClean="0">
                <a:hlinkClick r:id="rId2"/>
              </a:rPr>
              <a:t>www.youtube.com/watch?v=xZe1rVgT0WE</a:t>
            </a:r>
            <a:endParaRPr lang="en-US" sz="1800" dirty="0" smtClean="0"/>
          </a:p>
          <a:p>
            <a:r>
              <a:rPr lang="en-US" dirty="0" smtClean="0"/>
              <a:t>Same executional insight: </a:t>
            </a:r>
            <a:r>
              <a:rPr lang="en-US" dirty="0" err="1" smtClean="0"/>
              <a:t>pepsi</a:t>
            </a:r>
            <a:r>
              <a:rPr lang="en-US" dirty="0" smtClean="0"/>
              <a:t> max and telecom </a:t>
            </a:r>
            <a:r>
              <a:rPr lang="en-US" dirty="0" err="1" smtClean="0"/>
              <a:t>argentina</a:t>
            </a:r>
            <a:endParaRPr lang="en-US" dirty="0" smtClean="0"/>
          </a:p>
          <a:p>
            <a:r>
              <a:rPr lang="en-US" dirty="0" smtClean="0"/>
              <a:t>True</a:t>
            </a:r>
          </a:p>
          <a:p>
            <a:r>
              <a:rPr lang="en-US" dirty="0" err="1" smtClean="0"/>
              <a:t>Dtac</a:t>
            </a:r>
            <a:r>
              <a:rPr lang="en-US" dirty="0" smtClean="0"/>
              <a:t> Disconnect to connect</a:t>
            </a:r>
          </a:p>
          <a:p>
            <a:r>
              <a:rPr lang="en-US" dirty="0" smtClean="0"/>
              <a:t>Reebok sofa</a:t>
            </a:r>
          </a:p>
          <a:p>
            <a:r>
              <a:rPr lang="en-US" dirty="0" smtClean="0"/>
              <a:t>Snickers You’re not you</a:t>
            </a:r>
          </a:p>
          <a:p>
            <a:r>
              <a:rPr lang="en-US" dirty="0" smtClean="0"/>
              <a:t>Novartis shoelace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9144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89050"/>
            <a:ext cx="4191000" cy="3305175"/>
          </a:xfrm>
        </p:spPr>
        <p:txBody>
          <a:bodyPr/>
          <a:lstStyle/>
          <a:p>
            <a:r>
              <a:rPr lang="en-US" dirty="0" smtClean="0"/>
              <a:t>The past doesn’t count</a:t>
            </a:r>
          </a:p>
          <a:p>
            <a:pPr marL="44450" indent="0">
              <a:buNone/>
            </a:pPr>
            <a:r>
              <a:rPr lang="en-US" sz="1200" dirty="0" smtClean="0"/>
              <a:t>https</a:t>
            </a:r>
            <a:r>
              <a:rPr lang="en-US" sz="1200" dirty="0"/>
              <a:t>://</a:t>
            </a:r>
            <a:r>
              <a:rPr lang="en-US" sz="1200" dirty="0" err="1"/>
              <a:t>www.youtube.com</a:t>
            </a:r>
            <a:r>
              <a:rPr lang="en-US" sz="1200" dirty="0"/>
              <a:t>/</a:t>
            </a:r>
            <a:r>
              <a:rPr lang="en-US" sz="1200" dirty="0" err="1"/>
              <a:t>watch?v</a:t>
            </a:r>
            <a:r>
              <a:rPr lang="en-US" sz="1200" dirty="0"/>
              <a:t>=</a:t>
            </a:r>
            <a:r>
              <a:rPr lang="en-US" sz="1200" dirty="0" err="1"/>
              <a:t>ZURapJovVJU</a:t>
            </a:r>
            <a:endParaRPr lang="en-US" sz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powerful insight lasts long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724400" y="3867150"/>
            <a:ext cx="4572000" cy="62170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3050" indent="-228600">
              <a:spcBef>
                <a:spcPct val="20000"/>
              </a:spcBef>
              <a:buClr>
                <a:schemeClr val="accent1"/>
              </a:buClr>
              <a:buFont typeface="Wingdings 2" charset="0"/>
              <a:buChar char=""/>
            </a:pPr>
            <a:r>
              <a:rPr lang="en-US" sz="2000" spc="150" dirty="0">
                <a:solidFill>
                  <a:srgbClr val="182C4B"/>
                </a:solidFill>
                <a:latin typeface="Calibri Light" panose="020F0302020204030204" pitchFamily="34" charset="0"/>
              </a:rPr>
              <a:t>Today is for grab</a:t>
            </a:r>
          </a:p>
          <a:p>
            <a:pPr marL="44450">
              <a:spcBef>
                <a:spcPct val="20000"/>
              </a:spcBef>
              <a:buClr>
                <a:schemeClr val="accent1"/>
              </a:buClr>
            </a:pPr>
            <a:r>
              <a:rPr lang="en-US" sz="1200" spc="150" dirty="0">
                <a:solidFill>
                  <a:srgbClr val="182C4B"/>
                </a:solidFill>
                <a:latin typeface="Calibri Light" panose="020F0302020204030204" pitchFamily="34" charset="0"/>
              </a:rPr>
              <a:t>https</a:t>
            </a:r>
            <a:r>
              <a:rPr lang="en-US" sz="1200" spc="150" dirty="0">
                <a:solidFill>
                  <a:srgbClr val="182C4B"/>
                </a:solidFill>
                <a:latin typeface="Calibri Light" panose="020F0302020204030204" pitchFamily="34" charset="0"/>
              </a:rPr>
              <a:t>://</a:t>
            </a:r>
            <a:r>
              <a:rPr lang="en-US" sz="1200" spc="150" dirty="0" err="1">
                <a:solidFill>
                  <a:srgbClr val="182C4B"/>
                </a:solidFill>
                <a:latin typeface="Calibri Light" panose="020F0302020204030204" pitchFamily="34" charset="0"/>
              </a:rPr>
              <a:t>www.youtube.com</a:t>
            </a:r>
            <a:r>
              <a:rPr lang="en-US" sz="1200" spc="150" dirty="0">
                <a:solidFill>
                  <a:srgbClr val="182C4B"/>
                </a:solidFill>
                <a:latin typeface="Calibri Light" panose="020F0302020204030204" pitchFamily="34" charset="0"/>
              </a:rPr>
              <a:t>/</a:t>
            </a:r>
            <a:r>
              <a:rPr lang="en-US" sz="1200" spc="150" dirty="0" err="1">
                <a:solidFill>
                  <a:srgbClr val="182C4B"/>
                </a:solidFill>
                <a:latin typeface="Calibri Light" panose="020F0302020204030204" pitchFamily="34" charset="0"/>
              </a:rPr>
              <a:t>watch?v</a:t>
            </a:r>
            <a:r>
              <a:rPr lang="en-US" sz="1200" spc="150" dirty="0">
                <a:solidFill>
                  <a:srgbClr val="182C4B"/>
                </a:solidFill>
                <a:latin typeface="Calibri Light" panose="020F0302020204030204" pitchFamily="34" charset="0"/>
              </a:rPr>
              <a:t>=bXRnfX7JQD8</a:t>
            </a:r>
          </a:p>
        </p:txBody>
      </p:sp>
      <p:pic>
        <p:nvPicPr>
          <p:cNvPr id="5" name="Picture 4" descr="Screen Shot 2016-03-23 at 14.38.4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90750"/>
            <a:ext cx="4222116" cy="2399480"/>
          </a:xfrm>
          <a:prstGeom prst="rect">
            <a:avLst/>
          </a:prstGeom>
        </p:spPr>
      </p:pic>
      <p:pic>
        <p:nvPicPr>
          <p:cNvPr id="6" name="Picture 5" descr="Screen Shot 2016-03-23 at 14.37.0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391470"/>
            <a:ext cx="4184695" cy="239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1101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Facts are Cold!</a:t>
            </a:r>
          </a:p>
        </p:txBody>
      </p:sp>
      <p:sp>
        <p:nvSpPr>
          <p:cNvPr id="6246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50EB1E71-EE78-4FA3-A3AC-16DC5AC722F4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47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1085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5450" y="1139429"/>
            <a:ext cx="5753100" cy="286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2469" name="Rectangle 2"/>
          <p:cNvSpPr txBox="1">
            <a:spLocks noChangeArrowheads="1"/>
          </p:cNvSpPr>
          <p:nvPr/>
        </p:nvSpPr>
        <p:spPr bwMode="auto">
          <a:xfrm>
            <a:off x="638175" y="3973116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sz="4400" dirty="0">
                <a:solidFill>
                  <a:schemeClr val="accent1"/>
                </a:solidFill>
                <a:latin typeface="Calibri Light" panose="020F0302020204030204" pitchFamily="34" charset="0"/>
              </a:rPr>
              <a:t>Insights are electrifying!</a:t>
            </a:r>
          </a:p>
        </p:txBody>
      </p:sp>
    </p:spTree>
    <p:extLst>
      <p:ext uri="{BB962C8B-B14F-4D97-AF65-F5344CB8AC3E}">
        <p14:creationId xmlns:p14="http://schemas.microsoft.com/office/powerpoint/2010/main" val="65232953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U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RIGOUR</a:t>
            </a:r>
            <a:r>
              <a:rPr lang="en-US" sz="16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n-US" sz="1600" dirty="0" smtClean="0">
                <a:solidFill>
                  <a:schemeClr val="accent1"/>
                </a:solidFill>
              </a:rPr>
              <a:t> Is it based on a deep understanding of consumer behavior, emotion or attitudes?</a:t>
            </a:r>
          </a:p>
          <a:p>
            <a:pPr>
              <a:buFont typeface="Arial" pitchFamily="34" charset="0"/>
              <a:buChar char="•"/>
              <a:defRPr/>
            </a:pPr>
            <a:endParaRPr lang="en-US" sz="1600" dirty="0" smtClean="0">
              <a:solidFill>
                <a:schemeClr val="accent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RELEVANCE</a:t>
            </a:r>
            <a:r>
              <a:rPr lang="en-US" sz="16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</a:t>
            </a:r>
            <a:r>
              <a:rPr lang="en-US" sz="1600" dirty="0" smtClean="0">
                <a:solidFill>
                  <a:schemeClr val="accent1"/>
                </a:solidFill>
              </a:rPr>
              <a:t>Is it relevant to the brand and communication challenge?</a:t>
            </a:r>
          </a:p>
          <a:p>
            <a:pPr>
              <a:buFont typeface="Arial" pitchFamily="34" charset="0"/>
              <a:buChar char="•"/>
              <a:defRPr/>
            </a:pPr>
            <a:endParaRPr lang="en-US" sz="1600" dirty="0" smtClean="0">
              <a:solidFill>
                <a:schemeClr val="accent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HUMAN</a:t>
            </a:r>
            <a:r>
              <a:rPr lang="en-US" sz="16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TRUTH</a:t>
            </a:r>
            <a:r>
              <a:rPr lang="en-US" sz="16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n-US" sz="1600" dirty="0" smtClean="0">
                <a:solidFill>
                  <a:schemeClr val="accent1"/>
                </a:solidFill>
              </a:rPr>
              <a:t> Will it </a:t>
            </a:r>
            <a:r>
              <a:rPr lang="en-US" altLang="en-US" sz="1600" dirty="0" smtClean="0">
                <a:solidFill>
                  <a:schemeClr val="accent1"/>
                </a:solidFill>
              </a:rPr>
              <a:t>“</a:t>
            </a:r>
            <a:r>
              <a:rPr lang="en-US" sz="1600" dirty="0" smtClean="0">
                <a:solidFill>
                  <a:schemeClr val="accent1"/>
                </a:solidFill>
              </a:rPr>
              <a:t>Ring True</a:t>
            </a:r>
            <a:r>
              <a:rPr lang="en-US" altLang="en-US" sz="1600" dirty="0" smtClean="0">
                <a:solidFill>
                  <a:schemeClr val="accent1"/>
                </a:solidFill>
              </a:rPr>
              <a:t>”</a:t>
            </a:r>
            <a:r>
              <a:rPr lang="en-US" sz="1600" dirty="0" smtClean="0">
                <a:solidFill>
                  <a:schemeClr val="accent1"/>
                </a:solidFill>
              </a:rPr>
              <a:t> in the minds of our target consumer?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dirty="0" smtClean="0">
                <a:solidFill>
                  <a:schemeClr val="accent1"/>
                </a:solidFill>
              </a:rPr>
              <a:t>Will it feel personally relevant?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dirty="0" smtClean="0">
                <a:solidFill>
                  <a:schemeClr val="accent1"/>
                </a:solidFill>
              </a:rPr>
              <a:t>Will it move them closer to the brand?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dirty="0" smtClean="0">
                <a:solidFill>
                  <a:schemeClr val="accent1"/>
                </a:solidFill>
              </a:rPr>
              <a:t>Is it simple and single minded, so that it can be easily understood and assimilated?</a:t>
            </a:r>
          </a:p>
          <a:p>
            <a:pPr>
              <a:buFont typeface="Arial" pitchFamily="34" charset="0"/>
              <a:buNone/>
              <a:defRPr/>
            </a:pPr>
            <a:endParaRPr lang="en-US" sz="1600" dirty="0" smtClean="0">
              <a:solidFill>
                <a:schemeClr val="accent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SPRINGBOARD</a:t>
            </a:r>
            <a:r>
              <a:rPr lang="en-US" sz="16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POTENTIAL</a:t>
            </a:r>
            <a:r>
              <a:rPr lang="en-US" sz="16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en-US" sz="1600" dirty="0" smtClean="0">
                <a:solidFill>
                  <a:schemeClr val="accent1"/>
                </a:solidFill>
              </a:rPr>
              <a:t>Will it challenge the agency to come up with breakthrough creative ideas?</a:t>
            </a:r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How do we know we have a good consumer insight?</a:t>
            </a:r>
          </a:p>
        </p:txBody>
      </p:sp>
      <p:sp>
        <p:nvSpPr>
          <p:cNvPr id="64516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561388" y="4765675"/>
            <a:ext cx="582612" cy="20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DCDF5489-8A1F-4848-BCD7-DC1946DA5CE4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48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03957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do we look for insights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08285" y="1516618"/>
            <a:ext cx="1363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RESEARCHES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9995" y="2375416"/>
            <a:ext cx="750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NEWS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28579" y="4280416"/>
            <a:ext cx="2646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CONSUMERS BEHAVIOURS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5482" y="3530084"/>
            <a:ext cx="1467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POP CULTURE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6200" y="158115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SOCIAL MEDIA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10400" y="1796058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TRENDS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2800" y="2888218"/>
            <a:ext cx="750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NEWS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0" y="2190750"/>
            <a:ext cx="48435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i="1" dirty="0" smtClean="0">
                <a:latin typeface="Calibri Light" panose="020F0302020204030204" pitchFamily="34" charset="0"/>
              </a:rPr>
              <a:t>EVERYWHERE</a:t>
            </a:r>
            <a:endParaRPr lang="en-US" sz="6600" i="1" dirty="0">
              <a:latin typeface="Calibri Light" panose="020F03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06520" y="3565128"/>
            <a:ext cx="3318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ASK THE EXPERTS AND THE NAIVE</a:t>
            </a:r>
            <a:endParaRPr lang="en-US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6323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Does our Insight describe a relevant human truth and how it opens the door to the brand?</a:t>
            </a:r>
          </a:p>
          <a:p>
            <a:pPr eaLnBrk="1" hangingPunct="1">
              <a:lnSpc>
                <a:spcPct val="120000"/>
              </a:lnSpc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Is it fresh and is it inspiring for us?</a:t>
            </a:r>
          </a:p>
          <a:p>
            <a:pPr eaLnBrk="1" hangingPunct="1">
              <a:lnSpc>
                <a:spcPct val="120000"/>
              </a:lnSpc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Is this just an observation or a deeper Insight?</a:t>
            </a:r>
          </a:p>
          <a:p>
            <a:pPr eaLnBrk="1" hangingPunct="1">
              <a:lnSpc>
                <a:spcPct val="120000"/>
              </a:lnSpc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Does it create some sort of tension?</a:t>
            </a:r>
          </a:p>
          <a:p>
            <a:pPr eaLnBrk="1" hangingPunct="1">
              <a:lnSpc>
                <a:spcPct val="120000"/>
              </a:lnSpc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Does it hook back into the brand?</a:t>
            </a:r>
          </a:p>
          <a:p>
            <a:pPr eaLnBrk="1" hangingPunct="1">
              <a:lnSpc>
                <a:spcPct val="120000"/>
              </a:lnSpc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Is it enduring?</a:t>
            </a:r>
          </a:p>
          <a:p>
            <a:pPr eaLnBrk="1" hangingPunct="1">
              <a:lnSpc>
                <a:spcPct val="120000"/>
              </a:lnSpc>
            </a:pPr>
            <a:endParaRPr lang="en-US" sz="1800" dirty="0" smtClean="0"/>
          </a:p>
          <a:p>
            <a:pPr eaLnBrk="1" hangingPunct="1">
              <a:lnSpc>
                <a:spcPct val="120000"/>
              </a:lnSpc>
            </a:pPr>
            <a:r>
              <a:rPr lang="en-US" sz="1800" dirty="0" smtClean="0"/>
              <a:t>Keep asking why people use the brand / category and </a:t>
            </a:r>
            <a:r>
              <a:rPr lang="en-US" altLang="en-US" sz="1800" dirty="0" smtClean="0"/>
              <a:t>‘</a:t>
            </a:r>
            <a:r>
              <a:rPr lang="en-US" sz="1800" dirty="0" smtClean="0"/>
              <a:t>so what?</a:t>
            </a:r>
            <a:r>
              <a:rPr lang="en-US" altLang="en-US" sz="1800" dirty="0" smtClean="0"/>
              <a:t>’</a:t>
            </a:r>
            <a:r>
              <a:rPr lang="en-US" sz="1800" dirty="0" smtClean="0"/>
              <a:t> until we get to a deep level of understanding of why the brand is important to consumers.</a:t>
            </a:r>
          </a:p>
        </p:txBody>
      </p:sp>
      <p:sp>
        <p:nvSpPr>
          <p:cNvPr id="634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practical questions</a:t>
            </a:r>
          </a:p>
        </p:txBody>
      </p:sp>
    </p:spTree>
    <p:extLst>
      <p:ext uri="{BB962C8B-B14F-4D97-AF65-F5344CB8AC3E}">
        <p14:creationId xmlns:p14="http://schemas.microsoft.com/office/powerpoint/2010/main" val="38436886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Title 3"/>
          <p:cNvSpPr>
            <a:spLocks/>
          </p:cNvSpPr>
          <p:nvPr/>
        </p:nvSpPr>
        <p:spPr bwMode="auto">
          <a:xfrm>
            <a:off x="212725" y="64294"/>
            <a:ext cx="8553450" cy="406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defRPr/>
            </a:pPr>
            <a:r>
              <a:rPr lang="en-GB" b="1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Arial Unicode MS" charset="0"/>
                <a:cs typeface="Angsana New" charset="0"/>
              </a:rPr>
              <a:t>Dig deeper to get to a real insight. Probe for meaning</a:t>
            </a:r>
          </a:p>
        </p:txBody>
      </p:sp>
      <p:sp>
        <p:nvSpPr>
          <p:cNvPr id="96258" name="Text Box 11"/>
          <p:cNvSpPr txBox="1">
            <a:spLocks noChangeArrowheads="1"/>
          </p:cNvSpPr>
          <p:nvPr/>
        </p:nvSpPr>
        <p:spPr bwMode="auto">
          <a:xfrm>
            <a:off x="2890838" y="1563291"/>
            <a:ext cx="6616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cs typeface="Arial" pitchFamily="34" charset="0"/>
              </a:rPr>
              <a:t>Why?</a:t>
            </a:r>
            <a:endParaRPr lang="en-US" sz="1600" b="1" i="1" dirty="0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111620" name="Text Box 12"/>
          <p:cNvSpPr txBox="1">
            <a:spLocks noChangeArrowheads="1"/>
          </p:cNvSpPr>
          <p:nvPr/>
        </p:nvSpPr>
        <p:spPr bwMode="auto">
          <a:xfrm>
            <a:off x="6781800" y="1003697"/>
            <a:ext cx="79220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1600" b="1" i="1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cs typeface="Arial" charset="0"/>
              </a:rPr>
              <a:t>So…….?</a:t>
            </a:r>
            <a:endParaRPr lang="en-US" sz="1600" b="1" i="1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cs typeface="Arial" charset="0"/>
            </a:endParaRPr>
          </a:p>
        </p:txBody>
      </p:sp>
      <p:sp>
        <p:nvSpPr>
          <p:cNvPr id="96260" name="Text Box 13"/>
          <p:cNvSpPr txBox="1">
            <a:spLocks noChangeArrowheads="1"/>
          </p:cNvSpPr>
          <p:nvPr/>
        </p:nvSpPr>
        <p:spPr bwMode="auto">
          <a:xfrm>
            <a:off x="7707314" y="2445544"/>
            <a:ext cx="5966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cs typeface="Arial" pitchFamily="34" charset="0"/>
              </a:rPr>
              <a:t>And?</a:t>
            </a:r>
            <a:endParaRPr lang="en-US" sz="1600" b="1" i="1" dirty="0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96261" name="Text Box 14"/>
          <p:cNvSpPr txBox="1">
            <a:spLocks noChangeArrowheads="1"/>
          </p:cNvSpPr>
          <p:nvPr/>
        </p:nvSpPr>
        <p:spPr bwMode="auto">
          <a:xfrm>
            <a:off x="6715125" y="3492103"/>
            <a:ext cx="9717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cs typeface="Arial" pitchFamily="34" charset="0"/>
              </a:rPr>
              <a:t> So what?</a:t>
            </a:r>
            <a:endParaRPr lang="en-US" sz="1600" b="1" i="1" dirty="0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96262" name="Line 15"/>
          <p:cNvSpPr>
            <a:spLocks noChangeShapeType="1"/>
          </p:cNvSpPr>
          <p:nvPr/>
        </p:nvSpPr>
        <p:spPr bwMode="auto">
          <a:xfrm flipV="1">
            <a:off x="3168650" y="1563292"/>
            <a:ext cx="831850" cy="43100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</a:endParaRPr>
          </a:p>
        </p:txBody>
      </p:sp>
      <p:sp>
        <p:nvSpPr>
          <p:cNvPr id="96263" name="Line 16"/>
          <p:cNvSpPr>
            <a:spLocks noChangeShapeType="1"/>
          </p:cNvSpPr>
          <p:nvPr/>
        </p:nvSpPr>
        <p:spPr bwMode="auto">
          <a:xfrm>
            <a:off x="5572126" y="1340644"/>
            <a:ext cx="1489075" cy="32980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</a:endParaRPr>
          </a:p>
        </p:txBody>
      </p:sp>
      <p:sp>
        <p:nvSpPr>
          <p:cNvPr id="96264" name="Line 17"/>
          <p:cNvSpPr>
            <a:spLocks noChangeShapeType="1"/>
          </p:cNvSpPr>
          <p:nvPr/>
        </p:nvSpPr>
        <p:spPr bwMode="auto">
          <a:xfrm>
            <a:off x="7094538" y="1772841"/>
            <a:ext cx="406400" cy="102274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</a:endParaRPr>
          </a:p>
        </p:txBody>
      </p:sp>
      <p:sp>
        <p:nvSpPr>
          <p:cNvPr id="96265" name="Line 18"/>
          <p:cNvSpPr>
            <a:spLocks noChangeShapeType="1"/>
          </p:cNvSpPr>
          <p:nvPr/>
        </p:nvSpPr>
        <p:spPr bwMode="auto">
          <a:xfrm flipH="1">
            <a:off x="6500814" y="3224213"/>
            <a:ext cx="714375" cy="428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</a:endParaRPr>
          </a:p>
        </p:txBody>
      </p:sp>
      <p:sp>
        <p:nvSpPr>
          <p:cNvPr id="96266" name="Line 20"/>
          <p:cNvSpPr>
            <a:spLocks noChangeShapeType="1"/>
          </p:cNvSpPr>
          <p:nvPr/>
        </p:nvSpPr>
        <p:spPr bwMode="auto">
          <a:xfrm rot="1215756" flipH="1">
            <a:off x="2427289" y="3650456"/>
            <a:ext cx="15716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</a:endParaRPr>
          </a:p>
        </p:txBody>
      </p:sp>
      <p:sp>
        <p:nvSpPr>
          <p:cNvPr id="96267" name="Text Box 21"/>
          <p:cNvSpPr txBox="1">
            <a:spLocks noChangeArrowheads="1"/>
          </p:cNvSpPr>
          <p:nvPr/>
        </p:nvSpPr>
        <p:spPr bwMode="auto">
          <a:xfrm>
            <a:off x="2616201" y="3844528"/>
            <a:ext cx="10839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cs typeface="Arial" pitchFamily="34" charset="0"/>
              </a:rPr>
              <a:t>What else?</a:t>
            </a:r>
            <a:endParaRPr lang="en-US" sz="1600" b="1" i="1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96268" name="Text Box 7"/>
          <p:cNvSpPr>
            <a:spLocks noChangeArrowheads="1"/>
          </p:cNvSpPr>
          <p:nvPr/>
        </p:nvSpPr>
        <p:spPr bwMode="auto">
          <a:xfrm>
            <a:off x="3851275" y="1175147"/>
            <a:ext cx="1680666" cy="646986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00" b="1" dirty="0">
                <a:solidFill>
                  <a:schemeClr val="bg1"/>
                </a:solidFill>
                <a:latin typeface="Calibri Light" panose="020F0302020204030204" pitchFamily="34" charset="0"/>
                <a:ea typeface="ＭＳ Ｐゴシック" pitchFamily="34" charset="-128"/>
                <a:cs typeface="Arial" pitchFamily="34" charset="0"/>
              </a:rPr>
              <a:t>Well, I work really</a:t>
            </a:r>
          </a:p>
          <a:p>
            <a:pPr>
              <a:defRPr/>
            </a:pPr>
            <a:r>
              <a:rPr lang="en-GB" sz="1600" b="1" dirty="0">
                <a:solidFill>
                  <a:schemeClr val="bg1"/>
                </a:solidFill>
                <a:latin typeface="Calibri Light" panose="020F0302020204030204" pitchFamily="34" charset="0"/>
                <a:ea typeface="ＭＳ Ｐゴシック" pitchFamily="34" charset="-128"/>
                <a:cs typeface="Arial" pitchFamily="34" charset="0"/>
              </a:rPr>
              <a:t>hard</a:t>
            </a:r>
            <a:endParaRPr lang="en-US" sz="1600" b="1" dirty="0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96269" name="Text Box 8"/>
          <p:cNvSpPr>
            <a:spLocks noChangeArrowheads="1"/>
          </p:cNvSpPr>
          <p:nvPr/>
        </p:nvSpPr>
        <p:spPr bwMode="auto">
          <a:xfrm>
            <a:off x="6236464" y="1658541"/>
            <a:ext cx="1665347" cy="646986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ea typeface="ＭＳ Ｐゴシック" pitchFamily="34" charset="-128"/>
                <a:cs typeface="Arial" pitchFamily="34" charset="0"/>
              </a:rPr>
              <a:t>I feel the need to </a:t>
            </a:r>
          </a:p>
          <a:p>
            <a:pPr algn="ctr">
              <a:defRPr/>
            </a:pPr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ea typeface="ＭＳ Ｐゴシック" pitchFamily="34" charset="-128"/>
                <a:cs typeface="Arial" pitchFamily="34" charset="0"/>
              </a:rPr>
              <a:t>reward myself!!</a:t>
            </a:r>
            <a:endParaRPr lang="en-US" sz="1600" b="1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1631" name="Text Box 9"/>
          <p:cNvSpPr>
            <a:spLocks noChangeArrowheads="1"/>
          </p:cNvSpPr>
          <p:nvPr/>
        </p:nvSpPr>
        <p:spPr bwMode="auto">
          <a:xfrm>
            <a:off x="6518204" y="2793207"/>
            <a:ext cx="1949591" cy="646986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I often reward myself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with </a:t>
            </a:r>
            <a:r>
              <a:rPr lang="en-GB" altLang="en-US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‘</a:t>
            </a:r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bad</a:t>
            </a:r>
            <a:r>
              <a:rPr lang="en-GB" altLang="en-US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’</a:t>
            </a:r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 snacks</a:t>
            </a:r>
            <a:endParaRPr lang="en-US" sz="1600" b="1">
              <a:solidFill>
                <a:schemeClr val="bg1"/>
              </a:solidFill>
              <a:latin typeface="Calibri Light" panose="020F0302020204030204" pitchFamily="34" charset="0"/>
              <a:cs typeface="Arial" charset="0"/>
            </a:endParaRPr>
          </a:p>
        </p:txBody>
      </p:sp>
      <p:sp>
        <p:nvSpPr>
          <p:cNvPr id="96271" name="Text Box 10"/>
          <p:cNvSpPr>
            <a:spLocks noChangeArrowheads="1"/>
          </p:cNvSpPr>
          <p:nvPr/>
        </p:nvSpPr>
        <p:spPr bwMode="auto">
          <a:xfrm>
            <a:off x="4245447" y="3602832"/>
            <a:ext cx="1959620" cy="646986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Calibri Light" panose="020F0302020204030204" pitchFamily="34" charset="0"/>
                <a:ea typeface="ＭＳ Ｐゴシック" pitchFamily="34" charset="-128"/>
                <a:cs typeface="Arial" pitchFamily="34" charset="0"/>
              </a:rPr>
              <a:t>Well, they are usually</a:t>
            </a:r>
          </a:p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Calibri Light" panose="020F0302020204030204" pitchFamily="34" charset="0"/>
                <a:ea typeface="ＭＳ Ｐゴシック" pitchFamily="34" charset="-128"/>
                <a:cs typeface="Arial" pitchFamily="34" charset="0"/>
              </a:rPr>
              <a:t>tasty and fulfilling</a:t>
            </a:r>
            <a:endParaRPr lang="en-US" sz="1600" b="1" dirty="0">
              <a:solidFill>
                <a:schemeClr val="bg1"/>
              </a:solidFill>
              <a:latin typeface="Calibri Light" panose="020F0302020204030204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1633" name="Text Box 19"/>
          <p:cNvSpPr>
            <a:spLocks noChangeArrowheads="1"/>
          </p:cNvSpPr>
          <p:nvPr/>
        </p:nvSpPr>
        <p:spPr bwMode="auto">
          <a:xfrm>
            <a:off x="800573" y="3136107"/>
            <a:ext cx="1481779" cy="919401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…..but they are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usually bad for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the figure</a:t>
            </a:r>
            <a:endParaRPr lang="en-US" sz="1600" b="1">
              <a:solidFill>
                <a:schemeClr val="bg1"/>
              </a:solidFill>
              <a:latin typeface="Calibri Light" panose="020F0302020204030204" pitchFamily="34" charset="0"/>
              <a:cs typeface="Arial" charset="0"/>
            </a:endParaRPr>
          </a:p>
        </p:txBody>
      </p:sp>
      <p:sp>
        <p:nvSpPr>
          <p:cNvPr id="194578" name="Oval 18"/>
          <p:cNvSpPr>
            <a:spLocks noChangeArrowheads="1"/>
          </p:cNvSpPr>
          <p:nvPr/>
        </p:nvSpPr>
        <p:spPr bwMode="auto">
          <a:xfrm>
            <a:off x="1430338" y="1759744"/>
            <a:ext cx="2349500" cy="108227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Calibri Light" panose="020F0302020204030204" pitchFamily="34" charset="0"/>
                <a:ea typeface="ＭＳ Ｐゴシック" charset="0"/>
                <a:cs typeface="Arial" charset="0"/>
              </a:rPr>
              <a:t>The longer the day goes on, the more tempted I am to snack</a:t>
            </a:r>
          </a:p>
        </p:txBody>
      </p:sp>
      <p:sp>
        <p:nvSpPr>
          <p:cNvPr id="194579" name="Oval 19"/>
          <p:cNvSpPr>
            <a:spLocks noChangeArrowheads="1"/>
          </p:cNvSpPr>
          <p:nvPr/>
        </p:nvSpPr>
        <p:spPr bwMode="auto">
          <a:xfrm>
            <a:off x="5508625" y="1273969"/>
            <a:ext cx="3024188" cy="1026319"/>
          </a:xfrm>
          <a:prstGeom prst="ellipse">
            <a:avLst/>
          </a:prstGeom>
          <a:noFill/>
          <a:ln w="50800">
            <a:solidFill>
              <a:schemeClr val="bg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94580" name="Oval 20"/>
          <p:cNvSpPr>
            <a:spLocks noChangeArrowheads="1"/>
          </p:cNvSpPr>
          <p:nvPr/>
        </p:nvSpPr>
        <p:spPr bwMode="auto">
          <a:xfrm>
            <a:off x="179388" y="2945607"/>
            <a:ext cx="2736850" cy="1026319"/>
          </a:xfrm>
          <a:prstGeom prst="ellipse">
            <a:avLst/>
          </a:prstGeom>
          <a:noFill/>
          <a:ln w="50800">
            <a:solidFill>
              <a:schemeClr val="bg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94581" name="Text Box 21"/>
          <p:cNvSpPr txBox="1">
            <a:spLocks noChangeArrowheads="1"/>
          </p:cNvSpPr>
          <p:nvPr/>
        </p:nvSpPr>
        <p:spPr bwMode="auto">
          <a:xfrm>
            <a:off x="444500" y="681038"/>
            <a:ext cx="227081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eaLnBrk="0" hangingPunct="0">
              <a:buClr>
                <a:schemeClr val="tx1"/>
              </a:buClr>
              <a:defRPr/>
            </a:pPr>
            <a:r>
              <a:rPr lang="en-GB" sz="2000" b="1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WHY BECAUSE TOOL</a:t>
            </a:r>
            <a:endParaRPr lang="en-US" sz="2000" b="1" dirty="0" smtClean="0">
              <a:solidFill>
                <a:schemeClr val="tx2">
                  <a:lumMod val="5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94582" name="Text Box 22"/>
          <p:cNvSpPr txBox="1">
            <a:spLocks noChangeArrowheads="1"/>
          </p:cNvSpPr>
          <p:nvPr/>
        </p:nvSpPr>
        <p:spPr bwMode="auto">
          <a:xfrm>
            <a:off x="589170" y="4366022"/>
            <a:ext cx="7902163" cy="646331"/>
          </a:xfrm>
          <a:prstGeom prst="rect">
            <a:avLst/>
          </a:prstGeom>
          <a:solidFill>
            <a:schemeClr val="accent1"/>
          </a:solidFill>
          <a:ln/>
          <a:ex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algn="ctr" eaLnBrk="0" hangingPunct="0">
              <a:buClr>
                <a:schemeClr val="tx1"/>
              </a:buClr>
              <a:defRPr/>
            </a:pPr>
            <a:r>
              <a:rPr lang="en-GB" sz="1800" b="1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The longer the day goes on, the more tempted I am to reward myself with something</a:t>
            </a:r>
          </a:p>
          <a:p>
            <a:pPr algn="ctr" eaLnBrk="0" hangingPunct="0">
              <a:buClr>
                <a:schemeClr val="tx1"/>
              </a:buClr>
              <a:defRPr/>
            </a:pPr>
            <a:r>
              <a:rPr lang="en-GB" sz="1800" b="1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nice to eat, often something naughty, and my figure suffers!</a:t>
            </a:r>
            <a:endParaRPr lang="en-US" sz="1800" b="1" dirty="0" smtClean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94583" name="AutoShape 23"/>
          <p:cNvSpPr>
            <a:spLocks noChangeArrowheads="1"/>
          </p:cNvSpPr>
          <p:nvPr/>
        </p:nvSpPr>
        <p:spPr bwMode="auto">
          <a:xfrm>
            <a:off x="1349376" y="4010502"/>
            <a:ext cx="366960" cy="426482"/>
          </a:xfrm>
          <a:prstGeom prst="downArrow">
            <a:avLst>
              <a:gd name="adj1" fmla="val 50000"/>
              <a:gd name="adj2" fmla="val 30079"/>
            </a:avLst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94584" name="Text Box 24"/>
          <p:cNvSpPr txBox="1">
            <a:spLocks noChangeArrowheads="1"/>
          </p:cNvSpPr>
          <p:nvPr/>
        </p:nvSpPr>
        <p:spPr bwMode="auto">
          <a:xfrm>
            <a:off x="576263" y="983457"/>
            <a:ext cx="214994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eaLnBrk="0" hangingPunct="0">
              <a:buClr>
                <a:schemeClr val="tx1"/>
              </a:buClr>
              <a:defRPr/>
            </a:pPr>
            <a:r>
              <a:rPr lang="en-GB" sz="1400" b="1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Keep probing: why why why</a:t>
            </a:r>
          </a:p>
        </p:txBody>
      </p:sp>
    </p:spTree>
    <p:extLst>
      <p:ext uri="{BB962C8B-B14F-4D97-AF65-F5344CB8AC3E}">
        <p14:creationId xmlns:p14="http://schemas.microsoft.com/office/powerpoint/2010/main" val="290188316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  <p:bldP spid="96260" grpId="0"/>
      <p:bldP spid="96261" grpId="0"/>
      <p:bldP spid="96267" grpId="0"/>
      <p:bldP spid="96268" grpId="0" animBg="1"/>
      <p:bldP spid="96269" grpId="0" animBg="1"/>
      <p:bldP spid="111631" grpId="0" animBg="1"/>
      <p:bldP spid="96271" grpId="0" animBg="1"/>
      <p:bldP spid="111633" grpId="0" animBg="1"/>
      <p:bldP spid="194579" grpId="0" animBg="1"/>
      <p:bldP spid="194580" grpId="0" animBg="1"/>
      <p:bldP spid="194582" grpId="0" animBg="1"/>
      <p:bldP spid="19458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75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  <a:cs typeface="Angsana New" charset="0"/>
            </a:endParaRPr>
          </a:p>
        </p:txBody>
      </p:sp>
      <p:pic>
        <p:nvPicPr>
          <p:cNvPr id="66563" name="Picture 3" descr="UL_GCD_013_v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1" y="2057400"/>
            <a:ext cx="2443163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304800" y="2402682"/>
            <a:ext cx="5715000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Kellogg</a:t>
            </a:r>
            <a:r>
              <a:rPr lang="en-GB" altLang="en-US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’</a:t>
            </a:r>
            <a:r>
              <a:rPr lang="en-GB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s Special K Bliss</a:t>
            </a:r>
            <a:r>
              <a:rPr lang="en-GB" i="1">
                <a:latin typeface="Calibri" pitchFamily="34" charset="0"/>
                <a:cs typeface="Angsana New" pitchFamily="18" charset="-34"/>
              </a:rPr>
              <a:t> are crunchy rice and wheat flakes with strawberries and smooth dark chocolate flakes. </a:t>
            </a:r>
          </a:p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" pitchFamily="34" charset="0"/>
                <a:cs typeface="Angsana New" pitchFamily="18" charset="-34"/>
              </a:rPr>
              <a:t>A delicious treat served with ice cold milk, but low in calories and fat at the same time. </a:t>
            </a:r>
          </a:p>
        </p:txBody>
      </p:sp>
      <p:pic>
        <p:nvPicPr>
          <p:cNvPr id="66565" name="Picture 3" descr="10010965, Flip Chalfant /Ri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" y="171450"/>
            <a:ext cx="15621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1" y="514350"/>
            <a:ext cx="1712913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5" name="Rectangle 7"/>
          <p:cNvSpPr>
            <a:spLocks noChangeArrowheads="1"/>
          </p:cNvSpPr>
          <p:nvPr/>
        </p:nvSpPr>
        <p:spPr bwMode="auto">
          <a:xfrm>
            <a:off x="1828800" y="673894"/>
            <a:ext cx="5334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The longer the day goes on, the more tempted I am to </a:t>
            </a:r>
            <a:r>
              <a:rPr lang="en-US" sz="2000">
                <a:solidFill>
                  <a:srgbClr val="FF0000"/>
                </a:solidFill>
                <a:latin typeface="Calibri" charset="0"/>
                <a:ea typeface="ＭＳ Ｐゴシック" charset="0"/>
                <a:cs typeface="Angsana New" charset="0"/>
              </a:rPr>
              <a:t>reward myself</a:t>
            </a: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 with something nice to eat. </a:t>
            </a:r>
          </a:p>
          <a:p>
            <a:pPr algn="ctr">
              <a:defRPr/>
            </a:pPr>
            <a:endParaRPr lang="en-US" sz="2000">
              <a:latin typeface="Calibri" charset="0"/>
              <a:ea typeface="ＭＳ Ｐゴシック" charset="0"/>
              <a:cs typeface="Angsana New" charset="0"/>
            </a:endParaRPr>
          </a:p>
          <a:p>
            <a:pPr algn="ctr">
              <a:defRPr/>
            </a:pP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Unfortunately, nice is often naughty and my figure often suffers!</a:t>
            </a:r>
            <a:br>
              <a:rPr lang="en-US" sz="2000">
                <a:latin typeface="Calibri" charset="0"/>
                <a:ea typeface="ＭＳ Ｐゴシック" charset="0"/>
                <a:cs typeface="Angsana New" charset="0"/>
              </a:rPr>
            </a:br>
            <a:endParaRPr lang="th-TH" sz="2000"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1676400" y="4705350"/>
            <a:ext cx="33345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" charset="0"/>
                <a:ea typeface="ＭＳ Ｐゴシック" charset="0"/>
                <a:cs typeface="Angsana New" charset="0"/>
              </a:rPr>
              <a:t>Spoil yourself and not your figure.</a:t>
            </a:r>
          </a:p>
        </p:txBody>
      </p:sp>
      <p:sp>
        <p:nvSpPr>
          <p:cNvPr id="171017" name="Rectangle 9"/>
          <p:cNvSpPr>
            <a:spLocks noChangeArrowheads="1"/>
          </p:cNvSpPr>
          <p:nvPr/>
        </p:nvSpPr>
        <p:spPr bwMode="auto">
          <a:xfrm>
            <a:off x="1981201" y="122635"/>
            <a:ext cx="31901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>
                <a:latin typeface="Calibri" charset="0"/>
                <a:ea typeface="ＭＳ Ｐゴシック" charset="0"/>
                <a:cs typeface="Angsana New" charset="0"/>
              </a:rPr>
              <a:t>Pleasure that can </a:t>
            </a:r>
            <a:r>
              <a:rPr lang="en-GB">
                <a:solidFill>
                  <a:srgbClr val="FF0000"/>
                </a:solidFill>
                <a:latin typeface="Calibri" charset="0"/>
                <a:ea typeface="ＭＳ Ｐゴシック" charset="0"/>
                <a:cs typeface="Angsana New" charset="0"/>
              </a:rPr>
              <a:t>enjoy anytime</a:t>
            </a:r>
          </a:p>
        </p:txBody>
      </p:sp>
    </p:spTree>
    <p:extLst>
      <p:ext uri="{BB962C8B-B14F-4D97-AF65-F5344CB8AC3E}">
        <p14:creationId xmlns:p14="http://schemas.microsoft.com/office/powerpoint/2010/main" val="3824394005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618" y="400050"/>
            <a:ext cx="5964382" cy="422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90600" y="4629150"/>
            <a:ext cx="7239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Electra Silent Air-Conditioning - Hear every little sound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5101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85750"/>
            <a:ext cx="6165421" cy="422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60765" y="4686300"/>
            <a:ext cx="4138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Biothymus</a:t>
            </a:r>
            <a:r>
              <a:rPr lang="en-US" dirty="0" smtClean="0"/>
              <a:t> F Anti Hair Loss Scalp Serum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3442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14350"/>
            <a:ext cx="7013695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20160" y="4686300"/>
            <a:ext cx="3026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Leave your problems behind.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435018" y="171450"/>
            <a:ext cx="2402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SKY DIVING COMPANY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720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5" y="566737"/>
            <a:ext cx="5172075" cy="421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22601" y="4800600"/>
            <a:ext cx="4056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Just as beautiful. Just not as expensive.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828800" y="171450"/>
            <a:ext cx="556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Department Of Tourism Philippines: Limestone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2845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64344"/>
            <a:ext cx="3352800" cy="421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1" y="4743450"/>
            <a:ext cx="65531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There's a reason our crash test dummies last longer than most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82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80182"/>
            <a:ext cx="4267200" cy="460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714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Diamond Coffee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2133600" y="4717018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When everyone depends on you to stay awake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72317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464344"/>
            <a:ext cx="3314700" cy="4214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0" y="1714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Listerine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89431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5900</TotalTime>
  <Words>2568</Words>
  <Application>Microsoft Macintosh PowerPoint</Application>
  <PresentationFormat>On-screen Show (16:9)</PresentationFormat>
  <Paragraphs>357</Paragraphs>
  <Slides>59</Slides>
  <Notes>3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0" baseType="lpstr">
      <vt:lpstr>Grid</vt:lpstr>
      <vt:lpstr>INTEGRATED BRAND COMMUNICATION</vt:lpstr>
      <vt:lpstr>PowerPoint Presentation</vt:lpstr>
      <vt:lpstr>Last session recap</vt:lpstr>
      <vt:lpstr>Into the details of the standard brief</vt:lpstr>
      <vt:lpstr>Today we will focus on:</vt:lpstr>
      <vt:lpstr>Target: the starting point of any promotional activity</vt:lpstr>
      <vt:lpstr>Why?</vt:lpstr>
      <vt:lpstr>The big picture</vt:lpstr>
      <vt:lpstr>How are they defined?</vt:lpstr>
      <vt:lpstr>Define the Key Target</vt:lpstr>
      <vt:lpstr>An abused term</vt:lpstr>
      <vt:lpstr>Users - Buyers</vt:lpstr>
      <vt:lpstr>Communication target</vt:lpstr>
      <vt:lpstr>Media target</vt:lpstr>
      <vt:lpstr>So, where to start?</vt:lpstr>
      <vt:lpstr>Remember…</vt:lpstr>
      <vt:lpstr>Some useful exercises</vt:lpstr>
      <vt:lpstr>Some example</vt:lpstr>
      <vt:lpstr>PowerPoint Presentation</vt:lpstr>
      <vt:lpstr>Today we will focus on:</vt:lpstr>
      <vt:lpstr>The insight</vt:lpstr>
      <vt:lpstr>PowerPoint Presentation</vt:lpstr>
      <vt:lpstr>Insight</vt:lpstr>
      <vt:lpstr>Insight</vt:lpstr>
      <vt:lpstr>The word insight</vt:lpstr>
      <vt:lpstr>Someone said…</vt:lpstr>
      <vt:lpstr>Facts, insights and observation</vt:lpstr>
      <vt:lpstr>How do we use insights?</vt:lpstr>
      <vt:lpstr>Consumer and execution insight</vt:lpstr>
      <vt:lpstr>Shopper, product and media insight</vt:lpstr>
      <vt:lpstr>Our focus</vt:lpstr>
      <vt:lpstr>PowerPoint Presentation</vt:lpstr>
      <vt:lpstr>PowerPoint Presentation</vt:lpstr>
      <vt:lpstr>MEDIA Insight</vt:lpstr>
      <vt:lpstr>MEDIA insight</vt:lpstr>
      <vt:lpstr>Shopper Insight</vt:lpstr>
      <vt:lpstr>Product Insight</vt:lpstr>
      <vt:lpstr>Let’s learn how this is used in advertising</vt:lpstr>
      <vt:lpstr>Fact</vt:lpstr>
      <vt:lpstr>Insight</vt:lpstr>
      <vt:lpstr>A famous case</vt:lpstr>
      <vt:lpstr>Fact</vt:lpstr>
      <vt:lpstr>Insight</vt:lpstr>
      <vt:lpstr>PowerPoint Presentation</vt:lpstr>
      <vt:lpstr>examples</vt:lpstr>
      <vt:lpstr>A powerful insight lasts long</vt:lpstr>
      <vt:lpstr>Facts are Cold!</vt:lpstr>
      <vt:lpstr>How do we know we have a good consumer insight?</vt:lpstr>
      <vt:lpstr>Where do we look for insights</vt:lpstr>
      <vt:lpstr>Some practical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Massimiliano La Franca</cp:lastModifiedBy>
  <cp:revision>112</cp:revision>
  <dcterms:created xsi:type="dcterms:W3CDTF">2015-08-03T08:39:20Z</dcterms:created>
  <dcterms:modified xsi:type="dcterms:W3CDTF">2016-03-23T13:15:45Z</dcterms:modified>
</cp:coreProperties>
</file>