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63" r:id="rId4"/>
    <p:sldId id="257" r:id="rId5"/>
    <p:sldId id="258" r:id="rId6"/>
    <p:sldId id="259" r:id="rId7"/>
    <p:sldId id="260" r:id="rId8"/>
    <p:sldId id="261" r:id="rId9"/>
    <p:sldId id="262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8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BF34E9-9CCE-42DC-B0F7-F33493A5A7A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7EC0DF2-65B0-409E-8B70-421F090F0B2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6FF90F-9D77-4939-88C7-53EEB0DC9F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3/26/2018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3E09EA-DB50-4F0A-AC65-6803878CD2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5F1DC4-D300-4430-9AD3-B062A3307E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48162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2EF7D0-5123-49C9-9A97-153195D6CC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D2CF60-5309-4843-9334-7F83CFDDFC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1DEBA8-A464-498A-BBBA-FD4DA8DF0B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3/26/2018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2F4FEA-DBAE-4E1A-8076-72E6B2DC33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C4C653-196F-458B-95CB-A7CD93F0B2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69328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CF8259-D50D-4A3B-8EBD-6F03BDAA21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DEB689-F297-40AD-BBBB-47BB289168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BE1C0C-DBB8-4CAE-BBCC-347EDCC1F2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3/26/2018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E5219E-4F57-4DAD-B63C-9620565FBA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F75F83-5AFA-4303-9B6A-0806BA15E6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39266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43C6E2-E5E1-47A5-9F49-FF6402B3CE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50A490-1268-4886-814F-DA462E00C8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E1B8F71-1D1B-4AD8-89EB-A5787EC15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6638B56-CB2C-4332-95E1-CBDDED8B93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3/26/2018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04BAED9-97BD-450C-BF91-8A48DCA0E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EA8C83-F2A9-4ABC-808B-ED904F50D0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01147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73E04F-3480-420C-8416-627A4CB539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DF876C-512E-4214-8913-32AC0545A3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8E54F9-8219-4F39-A6C9-7C3B10239D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609483E-85EE-441A-991B-B42846C331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3F7299B-48BB-473F-87FF-B9D41E53BAA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EE5BA91-6403-4617-948B-7AB534FAEB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3/26/2018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0C63704-0DE2-48C9-967F-6045785C58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691CF50-ADF9-4987-8223-EC8D5B1910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7247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21F8BF-C0A6-4C2D-877C-74D0270646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55F7507-68CF-49D8-8F67-E0D6F0089A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3/26/2018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D796905-34D7-402B-BFBC-84918F3F29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1CC14C9-24FC-477E-AB5A-1C5352C67C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39149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5C4B357-A3A2-473D-BAE4-E0040FCF09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3/26/2018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B741929-A250-49C1-8856-DA2CEE949E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CC4AEB2-E874-482F-97EA-0A217ECA12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9946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1CF050-D144-4030-9763-3E21F76539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73D3BC-37B2-4A91-BBDB-365E5315B2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FA9E7C0-A119-4D37-ABDC-2D7EBC9EEC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44E697A-9FB6-4F3C-915D-C6767B34E3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3/26/2018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336DF7-68F4-4FA4-AFA0-9384C8EE0F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F2C551-B434-4284-97F5-2BB24F8CE3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8863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C60157-5E22-42C9-BD80-7F0D4BF20F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A080040-A1B1-4496-B73D-17C0AB287C7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01800B0-3DCE-40C3-B6C4-7B8259245A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DF6F06B-A740-4FA2-AA2F-0F6396F38A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3/26/2018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8F53888-229A-4016-A8F2-29E8C2D845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BEAADC-3BDD-44DC-A601-45D2A1117B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89665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9B020F-7AC1-483D-9B3F-922DCBBE02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585B79-A270-4D89-8BE4-E15F8BE232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083AF2-F1D8-4A17-8C0C-E383D59E7C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3/26/2018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43799D-CF8E-4A5C-BEFC-9E0948BD6C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70F8FA-B920-4331-961B-43AC76EF96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01073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3D4BBE1-BD1B-4011-82FB-552B47EF22A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E2B724F-CB83-4CF6-8B47-3F1BF4052D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8C1484-49DC-4E13-9AA6-9878608277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3/26/2018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55756D-B291-4B2B-AEB5-BA009E2553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438ECA-F967-4C2F-8648-0C337957BB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6966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5288780-BE1A-4E10-BF3F-3386CD0378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741312-31C8-4029-90AC-3253C09682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F938C2-A829-4087-98F7-B6FDEEC3C0A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DE3986-3949-439B-B079-3E9C23A98481}" type="datetimeFigureOut">
              <a:rPr lang="en-US" smtClean="0"/>
              <a:t>3/26/2018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E84D7B-60AD-41AA-914B-1F57DE976D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46E78B-D1FD-482E-A6B4-DD98ABE0BD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2172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klounkaew@econ.tu.ac.th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blur, transport&#10;&#10;Description generated with high confidence">
            <a:extLst>
              <a:ext uri="{FF2B5EF4-FFF2-40B4-BE49-F238E27FC236}">
                <a16:creationId xmlns:a16="http://schemas.microsoft.com/office/drawing/2014/main" id="{6F7F3A88-842A-4C5F-83C3-248B6A3B6EF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76" b="26322"/>
          <a:stretch/>
        </p:blipFill>
        <p:spPr>
          <a:xfrm>
            <a:off x="20" y="10"/>
            <a:ext cx="12191980" cy="4571990"/>
          </a:xfrm>
          <a:prstGeom prst="rect">
            <a:avLst/>
          </a:prstGeom>
        </p:spPr>
      </p:pic>
      <p:cxnSp>
        <p:nvCxnSpPr>
          <p:cNvPr id="17" name="Straight Connector 9">
            <a:extLst>
              <a:ext uri="{FF2B5EF4-FFF2-40B4-BE49-F238E27FC236}">
                <a16:creationId xmlns:a16="http://schemas.microsoft.com/office/drawing/2014/main" id="{E126E481-B945-4179-BD79-05E96E9B29E1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rgbClr val="FFFFFF">
                <a:alpha val="8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4C577D26-340D-483E-B2FC-3EC0A965D5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3136" y="5091762"/>
            <a:ext cx="7834193" cy="1264588"/>
          </a:xfrm>
        </p:spPr>
        <p:txBody>
          <a:bodyPr anchor="ctr">
            <a:normAutofit fontScale="90000"/>
          </a:bodyPr>
          <a:lstStyle/>
          <a:p>
            <a:pPr algn="l"/>
            <a:r>
              <a:rPr lang="en-US" dirty="0">
                <a:latin typeface="+mn-lt"/>
              </a:rPr>
              <a:t>EE460 Thai Economy</a:t>
            </a:r>
            <a:br>
              <a:rPr lang="en-US" dirty="0">
                <a:latin typeface="+mn-lt"/>
              </a:rPr>
            </a:br>
            <a:r>
              <a:rPr lang="en-US" sz="3900" dirty="0">
                <a:latin typeface="+mn-lt"/>
              </a:rPr>
              <a:t>Lecture 3: Human Capital and Competitiveness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3EEA28B-6E4F-4B09-A0ED-9F1EBEA60DE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99107" y="5091763"/>
            <a:ext cx="3692891" cy="1264587"/>
          </a:xfrm>
        </p:spPr>
        <p:txBody>
          <a:bodyPr anchor="ctr">
            <a:normAutofit/>
          </a:bodyPr>
          <a:lstStyle/>
          <a:p>
            <a:pPr algn="l"/>
            <a:r>
              <a:rPr lang="en-US" sz="2000" dirty="0"/>
              <a:t>Kiatanantha Lounkaew</a:t>
            </a:r>
          </a:p>
          <a:p>
            <a:pPr algn="l"/>
            <a:r>
              <a:rPr lang="en-US" sz="2000" u="sng" dirty="0">
                <a:hlinkClick r:id="rId3"/>
              </a:rPr>
              <a:t>Email: klounkaew@econ.tu.ac.th</a:t>
            </a:r>
            <a:endParaRPr lang="en-US" sz="2000" u="sng" dirty="0"/>
          </a:p>
          <a:p>
            <a:pPr algn="l"/>
            <a:r>
              <a:rPr lang="en-US" sz="2000" dirty="0"/>
              <a:t>Line: </a:t>
            </a:r>
            <a:r>
              <a:rPr lang="en-US" sz="2000" dirty="0" err="1"/>
              <a:t>k_lounkaew</a:t>
            </a:r>
            <a:endParaRPr lang="en-US" sz="2000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84737F0-DF15-4DE8-8661-94155F383E06}"/>
              </a:ext>
            </a:extLst>
          </p:cNvPr>
          <p:cNvSpPr/>
          <p:nvPr/>
        </p:nvSpPr>
        <p:spPr>
          <a:xfrm>
            <a:off x="141388" y="6580991"/>
            <a:ext cx="420884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1200" dirty="0"/>
              <a:t>ที่มาของรูป </a:t>
            </a:r>
            <a:r>
              <a:rPr lang="en-US" sz="1200" dirty="0"/>
              <a:t>https://www.worldtravelguide.net/guides/asia/thailand/</a:t>
            </a:r>
          </a:p>
        </p:txBody>
      </p:sp>
    </p:spTree>
    <p:extLst>
      <p:ext uri="{BB962C8B-B14F-4D97-AF65-F5344CB8AC3E}">
        <p14:creationId xmlns:p14="http://schemas.microsoft.com/office/powerpoint/2010/main" val="193718210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32BC26D8-82FB-445E-AA49-62A77D7C1EE0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957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B44330D-EA18-4254-AA95-EB49948539B8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Content Placeholder 4">
            <a:extLst>
              <a:ext uri="{FF2B5EF4-FFF2-40B4-BE49-F238E27FC236}">
                <a16:creationId xmlns:a16="http://schemas.microsoft.com/office/drawing/2014/main" id="{A7D10641-6528-4ECF-B3C8-5D2F91FF64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1002622"/>
            <a:ext cx="10905066" cy="4852755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831D93DE-0DB9-4016-85A2-BE165AB0A274}"/>
              </a:ext>
            </a:extLst>
          </p:cNvPr>
          <p:cNvSpPr/>
          <p:nvPr/>
        </p:nvSpPr>
        <p:spPr>
          <a:xfrm>
            <a:off x="643467" y="5966105"/>
            <a:ext cx="831869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Source: http://www.bcmcom.com/solutions_application_industry40.htm</a:t>
            </a:r>
          </a:p>
        </p:txBody>
      </p:sp>
    </p:spTree>
    <p:extLst>
      <p:ext uri="{BB962C8B-B14F-4D97-AF65-F5344CB8AC3E}">
        <p14:creationId xmlns:p14="http://schemas.microsoft.com/office/powerpoint/2010/main" val="12322318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International comparison of skill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labour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 force</a:t>
            </a:r>
          </a:p>
        </p:txBody>
      </p:sp>
      <p:pic>
        <p:nvPicPr>
          <p:cNvPr id="17410" name="Picture 3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6269" y="1793979"/>
            <a:ext cx="6986881" cy="5064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peech Bubble: Rectangle 2"/>
          <p:cNvSpPr/>
          <p:nvPr/>
        </p:nvSpPr>
        <p:spPr>
          <a:xfrm>
            <a:off x="9978887" y="1793979"/>
            <a:ext cx="1775791" cy="1121499"/>
          </a:xfrm>
          <a:prstGeom prst="wedgeRectCallout">
            <a:avLst>
              <a:gd name="adj1" fmla="val -126857"/>
              <a:gd name="adj2" fmla="val 81406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500" dirty="0">
                <a:latin typeface="FreesiaUPC" panose="020B0604020202020204" pitchFamily="34" charset="-34"/>
                <a:cs typeface="FreesiaUPC" panose="020B0604020202020204" pitchFamily="34" charset="-34"/>
              </a:rPr>
              <a:t>Economy </a:t>
            </a:r>
            <a:r>
              <a:rPr lang="th-TH" sz="3500" dirty="0">
                <a:latin typeface="FreesiaUPC" panose="020B0604020202020204" pitchFamily="34" charset="-34"/>
                <a:cs typeface="FreesiaUPC" panose="020B0604020202020204" pitchFamily="34" charset="-34"/>
              </a:rPr>
              <a:t>4.0</a:t>
            </a:r>
            <a:endParaRPr lang="en-US" sz="3500" dirty="0"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1500666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960" y="107547"/>
            <a:ext cx="10515600" cy="652307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>
                <a:latin typeface="BrowalliaUPC" panose="020B0604020202020204" pitchFamily="34" charset="-34"/>
                <a:cs typeface="BrowalliaUPC" panose="020B0604020202020204" pitchFamily="34" charset="-34"/>
              </a:rPr>
              <a:t>Are we really that competitive?</a:t>
            </a:r>
            <a:endParaRPr lang="th-TH" dirty="0">
              <a:latin typeface="BrowalliaUPC" panose="020B0604020202020204" pitchFamily="34" charset="-34"/>
              <a:cs typeface="BrowalliaUPC" panose="020B0604020202020204" pitchFamily="34" charset="-34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3803" y="754279"/>
            <a:ext cx="7881870" cy="51529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497559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6828" y="820285"/>
            <a:ext cx="9309855" cy="607053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466829" y="313470"/>
            <a:ext cx="26544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BrowalliaUPC" panose="020B0604020202020204" pitchFamily="34" charset="-34"/>
                <a:cs typeface="BrowalliaUPC" panose="020B0604020202020204" pitchFamily="34" charset="-34"/>
              </a:rPr>
              <a:t>Human Capital Index (HCI)</a:t>
            </a:r>
            <a:endParaRPr lang="th-TH" dirty="0">
              <a:latin typeface="BrowalliaUPC" panose="020B0604020202020204" pitchFamily="34" charset="-34"/>
              <a:cs typeface="BrowalliaUPC" panose="020B0604020202020204" pitchFamily="34" charset="-34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615319" y="836690"/>
            <a:ext cx="1012874" cy="5232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" name="Rectangle 12"/>
          <p:cNvSpPr/>
          <p:nvPr/>
        </p:nvSpPr>
        <p:spPr>
          <a:xfrm>
            <a:off x="1944710" y="815607"/>
            <a:ext cx="2021983" cy="5582470"/>
          </a:xfrm>
          <a:prstGeom prst="rect">
            <a:avLst/>
          </a:prstGeom>
          <a:solidFill>
            <a:schemeClr val="accent2">
              <a:lumMod val="60000"/>
              <a:lumOff val="40000"/>
              <a:alpha val="4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" name="Rectangle 13"/>
          <p:cNvSpPr/>
          <p:nvPr/>
        </p:nvSpPr>
        <p:spPr>
          <a:xfrm>
            <a:off x="3980759" y="815607"/>
            <a:ext cx="6387129" cy="5582470"/>
          </a:xfrm>
          <a:prstGeom prst="rect">
            <a:avLst/>
          </a:prstGeom>
          <a:solidFill>
            <a:schemeClr val="accent1">
              <a:alpha val="4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5" name="TextBox 14"/>
          <p:cNvSpPr txBox="1"/>
          <p:nvPr/>
        </p:nvSpPr>
        <p:spPr>
          <a:xfrm>
            <a:off x="2096086" y="850763"/>
            <a:ext cx="1589649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500" dirty="0">
                <a:latin typeface="BrowalliaUPC" panose="020B0604020202020204" pitchFamily="34" charset="-34"/>
                <a:cs typeface="BrowalliaUPC" panose="020B0604020202020204" pitchFamily="34" charset="-34"/>
              </a:rPr>
              <a:t>Economy 2.0-3.0</a:t>
            </a:r>
            <a:endParaRPr lang="th-TH" sz="3500" dirty="0">
              <a:latin typeface="BrowalliaUPC" panose="020B0604020202020204" pitchFamily="34" charset="-34"/>
              <a:cs typeface="BrowalliaUPC" panose="020B0604020202020204" pitchFamily="34" charset="-34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844238" y="918777"/>
            <a:ext cx="466017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500" dirty="0">
                <a:latin typeface="BrowalliaUPC" panose="020B0604020202020204" pitchFamily="34" charset="-34"/>
                <a:cs typeface="BrowalliaUPC" panose="020B0604020202020204" pitchFamily="34" charset="-34"/>
              </a:rPr>
              <a:t>Economy 3.0</a:t>
            </a:r>
            <a:r>
              <a:rPr lang="th-TH" sz="3500" dirty="0">
                <a:latin typeface="BrowalliaUPC" panose="020B0604020202020204" pitchFamily="34" charset="-34"/>
                <a:cs typeface="BrowalliaUPC" panose="020B0604020202020204" pitchFamily="34" charset="-34"/>
              </a:rPr>
              <a:t> </a:t>
            </a:r>
            <a:r>
              <a:rPr lang="en-US" sz="3500" dirty="0">
                <a:latin typeface="BrowalliaUPC" panose="020B0604020202020204" pitchFamily="34" charset="-34"/>
                <a:cs typeface="BrowalliaUPC" panose="020B0604020202020204" pitchFamily="34" charset="-34"/>
              </a:rPr>
              <a:t>moving towards 4.0</a:t>
            </a:r>
            <a:endParaRPr lang="th-TH" sz="3500" dirty="0">
              <a:latin typeface="BrowalliaUPC" panose="020B0604020202020204" pitchFamily="34" charset="-34"/>
              <a:cs typeface="BrowalliaUPC" panose="020B0604020202020204" pitchFamily="34" charset="-34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533256" y="5850243"/>
            <a:ext cx="26544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BrowalliaUPC" panose="020B0604020202020204" pitchFamily="34" charset="-34"/>
                <a:cs typeface="BrowalliaUPC" panose="020B0604020202020204" pitchFamily="34" charset="-34"/>
              </a:rPr>
              <a:t>Income per capita($)</a:t>
            </a:r>
            <a:endParaRPr lang="th-TH" dirty="0">
              <a:latin typeface="BrowalliaUPC" panose="020B0604020202020204" pitchFamily="34" charset="-34"/>
              <a:cs typeface="BrowalliaUPC" panose="020B0604020202020204" pitchFamily="34" charset="-34"/>
            </a:endParaRPr>
          </a:p>
        </p:txBody>
      </p:sp>
      <p:sp>
        <p:nvSpPr>
          <p:cNvPr id="18" name="Title 1"/>
          <p:cNvSpPr>
            <a:spLocks noGrp="1"/>
          </p:cNvSpPr>
          <p:nvPr>
            <p:ph type="title"/>
          </p:nvPr>
        </p:nvSpPr>
        <p:spPr>
          <a:xfrm>
            <a:off x="963960" y="107547"/>
            <a:ext cx="10515600" cy="652307"/>
          </a:xfrm>
        </p:spPr>
        <p:txBody>
          <a:bodyPr>
            <a:normAutofit fontScale="90000"/>
          </a:bodyPr>
          <a:lstStyle/>
          <a:p>
            <a:pPr algn="ctr"/>
            <a:r>
              <a:rPr lang="th-TH" dirty="0">
                <a:latin typeface="BrowalliaUPC" panose="020B0604020202020204" pitchFamily="34" charset="-34"/>
                <a:cs typeface="BrowalliaUPC" panose="020B0604020202020204" pitchFamily="34" charset="-34"/>
              </a:rPr>
              <a:t>ทุนมนุษย์กับรายได้ต่อหัว</a:t>
            </a:r>
          </a:p>
        </p:txBody>
      </p:sp>
      <p:sp>
        <p:nvSpPr>
          <p:cNvPr id="20" name="Rectangular Callout 19"/>
          <p:cNvSpPr/>
          <p:nvPr/>
        </p:nvSpPr>
        <p:spPr>
          <a:xfrm>
            <a:off x="3685735" y="4079631"/>
            <a:ext cx="1041010" cy="365760"/>
          </a:xfrm>
          <a:prstGeom prst="wedgeRectCallout">
            <a:avLst>
              <a:gd name="adj1" fmla="val -97409"/>
              <a:gd name="adj2" fmla="val -26811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/>
              <a:t>ไทย</a:t>
            </a:r>
          </a:p>
        </p:txBody>
      </p:sp>
    </p:spTree>
    <p:extLst>
      <p:ext uri="{BB962C8B-B14F-4D97-AF65-F5344CB8AC3E}">
        <p14:creationId xmlns:p14="http://schemas.microsoft.com/office/powerpoint/2010/main" val="10103800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466829" y="313470"/>
            <a:ext cx="26544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BrowalliaUPC" panose="020B0604020202020204" pitchFamily="34" charset="-34"/>
                <a:cs typeface="BrowalliaUPC" panose="020B0604020202020204" pitchFamily="34" charset="-34"/>
              </a:rPr>
              <a:t>HCI</a:t>
            </a:r>
            <a:endParaRPr lang="th-TH" dirty="0">
              <a:latin typeface="BrowalliaUPC" panose="020B0604020202020204" pitchFamily="34" charset="-34"/>
              <a:cs typeface="BrowalliaUPC" panose="020B0604020202020204" pitchFamily="34" charset="-34"/>
            </a:endParaRPr>
          </a:p>
        </p:txBody>
      </p:sp>
      <p:sp>
        <p:nvSpPr>
          <p:cNvPr id="18" name="Title 1"/>
          <p:cNvSpPr>
            <a:spLocks noGrp="1"/>
          </p:cNvSpPr>
          <p:nvPr>
            <p:ph type="title"/>
          </p:nvPr>
        </p:nvSpPr>
        <p:spPr>
          <a:xfrm>
            <a:off x="963960" y="107547"/>
            <a:ext cx="10515600" cy="652307"/>
          </a:xfrm>
        </p:spPr>
        <p:txBody>
          <a:bodyPr>
            <a:normAutofit fontScale="90000"/>
          </a:bodyPr>
          <a:lstStyle/>
          <a:p>
            <a:pPr algn="ctr"/>
            <a:r>
              <a:rPr lang="th-TH" dirty="0">
                <a:latin typeface="BrowalliaUPC" panose="020B0604020202020204" pitchFamily="34" charset="-34"/>
                <a:cs typeface="BrowalliaUPC" panose="020B0604020202020204" pitchFamily="34" charset="-34"/>
              </a:rPr>
              <a:t>ทุนมนุษย์กับการศึกษาของประชากร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6829" y="836690"/>
            <a:ext cx="9309855" cy="6070534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8287315" y="5516172"/>
            <a:ext cx="26573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BrowalliaUPC" panose="020B0604020202020204" pitchFamily="34" charset="-34"/>
                <a:cs typeface="BrowalliaUPC" panose="020B0604020202020204" pitchFamily="34" charset="-34"/>
              </a:rPr>
              <a:t>% of </a:t>
            </a:r>
            <a:r>
              <a:rPr lang="en-US" dirty="0" err="1">
                <a:latin typeface="BrowalliaUPC" panose="020B0604020202020204" pitchFamily="34" charset="-34"/>
                <a:cs typeface="BrowalliaUPC" panose="020B0604020202020204" pitchFamily="34" charset="-34"/>
              </a:rPr>
              <a:t>labour</a:t>
            </a:r>
            <a:r>
              <a:rPr lang="en-US" dirty="0">
                <a:latin typeface="BrowalliaUPC" panose="020B0604020202020204" pitchFamily="34" charset="-34"/>
                <a:cs typeface="BrowalliaUPC" panose="020B0604020202020204" pitchFamily="34" charset="-34"/>
              </a:rPr>
              <a:t> force with tertiary education</a:t>
            </a:r>
            <a:endParaRPr lang="th-TH" dirty="0">
              <a:latin typeface="BrowalliaUPC" panose="020B0604020202020204" pitchFamily="34" charset="-34"/>
              <a:cs typeface="BrowalliaUPC" panose="020B0604020202020204" pitchFamily="34" charset="-34"/>
            </a:endParaRPr>
          </a:p>
        </p:txBody>
      </p:sp>
      <p:sp>
        <p:nvSpPr>
          <p:cNvPr id="22" name="Rectangular Callout 21"/>
          <p:cNvSpPr/>
          <p:nvPr/>
        </p:nvSpPr>
        <p:spPr>
          <a:xfrm>
            <a:off x="6221760" y="3041012"/>
            <a:ext cx="661181" cy="686926"/>
          </a:xfrm>
          <a:prstGeom prst="wedgeRectCallout">
            <a:avLst>
              <a:gd name="adj1" fmla="val -203811"/>
              <a:gd name="adj2" fmla="val -6093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>
                <a:latin typeface="BrowalliaUPC" panose="020B0604020202020204" pitchFamily="34" charset="-34"/>
                <a:cs typeface="BrowalliaUPC" panose="020B0604020202020204" pitchFamily="34" charset="-34"/>
              </a:rPr>
              <a:t>ไทย</a:t>
            </a:r>
          </a:p>
        </p:txBody>
      </p:sp>
    </p:spTree>
    <p:extLst>
      <p:ext uri="{BB962C8B-B14F-4D97-AF65-F5344CB8AC3E}">
        <p14:creationId xmlns:p14="http://schemas.microsoft.com/office/powerpoint/2010/main" val="19339109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1072" y="787466"/>
            <a:ext cx="9309855" cy="607053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466829" y="313470"/>
            <a:ext cx="26544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>
                <a:latin typeface="BrowalliaUPC" panose="020B0604020202020204" pitchFamily="34" charset="-34"/>
                <a:cs typeface="BrowalliaUPC" panose="020B0604020202020204" pitchFamily="34" charset="-34"/>
              </a:rPr>
              <a:t>ดัชนีทุนมนุษย์ </a:t>
            </a:r>
            <a:r>
              <a:rPr lang="en-US" dirty="0">
                <a:latin typeface="BrowalliaUPC" panose="020B0604020202020204" pitchFamily="34" charset="-34"/>
                <a:cs typeface="BrowalliaUPC" panose="020B0604020202020204" pitchFamily="34" charset="-34"/>
              </a:rPr>
              <a:t>(HCI)</a:t>
            </a:r>
            <a:endParaRPr lang="th-TH" dirty="0">
              <a:latin typeface="BrowalliaUPC" panose="020B0604020202020204" pitchFamily="34" charset="-34"/>
              <a:cs typeface="BrowalliaUPC" panose="020B0604020202020204" pitchFamily="34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14007" y="5502103"/>
            <a:ext cx="25696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>
                <a:latin typeface="BrowalliaUPC" panose="020B0604020202020204" pitchFamily="34" charset="-34"/>
                <a:cs typeface="BrowalliaUPC" panose="020B0604020202020204" pitchFamily="34" charset="-34"/>
              </a:rPr>
              <a:t>ร้อยละของงบประมาณด้านการศึกษาต่อ </a:t>
            </a:r>
            <a:r>
              <a:rPr lang="en-US" dirty="0">
                <a:latin typeface="BrowalliaUPC" panose="020B0604020202020204" pitchFamily="34" charset="-34"/>
                <a:cs typeface="BrowalliaUPC" panose="020B0604020202020204" pitchFamily="34" charset="-34"/>
              </a:rPr>
              <a:t>GDP</a:t>
            </a:r>
            <a:endParaRPr lang="th-TH" dirty="0">
              <a:latin typeface="BrowalliaUPC" panose="020B0604020202020204" pitchFamily="34" charset="-34"/>
              <a:cs typeface="BrowalliaUPC" panose="020B0604020202020204" pitchFamily="34" charset="-34"/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920563" y="135159"/>
            <a:ext cx="10515600" cy="652307"/>
          </a:xfrm>
        </p:spPr>
        <p:txBody>
          <a:bodyPr>
            <a:normAutofit fontScale="90000"/>
          </a:bodyPr>
          <a:lstStyle/>
          <a:p>
            <a:pPr algn="ctr"/>
            <a:r>
              <a:rPr lang="th-TH" dirty="0">
                <a:latin typeface="BrowalliaUPC" panose="020B0604020202020204" pitchFamily="34" charset="-34"/>
                <a:cs typeface="BrowalliaUPC" panose="020B0604020202020204" pitchFamily="34" charset="-34"/>
              </a:rPr>
              <a:t>ทุนมนุษย์กับงบประมาณด้านการศึกษาต่อ </a:t>
            </a:r>
            <a:r>
              <a:rPr lang="en-US" dirty="0">
                <a:latin typeface="BrowalliaUPC" panose="020B0604020202020204" pitchFamily="34" charset="-34"/>
                <a:cs typeface="BrowalliaUPC" panose="020B0604020202020204" pitchFamily="34" charset="-34"/>
              </a:rPr>
              <a:t>GDP</a:t>
            </a:r>
            <a:endParaRPr lang="th-TH" dirty="0">
              <a:latin typeface="BrowalliaUPC" panose="020B0604020202020204" pitchFamily="34" charset="-34"/>
              <a:cs typeface="BrowalliaUPC" panose="020B0604020202020204" pitchFamily="34" charset="-34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443324" y="787466"/>
            <a:ext cx="1240024" cy="5582470"/>
          </a:xfrm>
          <a:prstGeom prst="rect">
            <a:avLst/>
          </a:prstGeom>
          <a:solidFill>
            <a:schemeClr val="accent2">
              <a:lumMod val="60000"/>
              <a:lumOff val="40000"/>
              <a:alpha val="4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Rectangular Callout 8"/>
          <p:cNvSpPr/>
          <p:nvPr/>
        </p:nvSpPr>
        <p:spPr>
          <a:xfrm>
            <a:off x="3263705" y="1310686"/>
            <a:ext cx="661181" cy="686926"/>
          </a:xfrm>
          <a:prstGeom prst="wedgeRectCallout">
            <a:avLst>
              <a:gd name="adj1" fmla="val 177040"/>
              <a:gd name="adj2" fmla="val 9880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>
                <a:latin typeface="BrowalliaUPC" panose="020B0604020202020204" pitchFamily="34" charset="-34"/>
                <a:cs typeface="BrowalliaUPC" panose="020B0604020202020204" pitchFamily="34" charset="-34"/>
              </a:rPr>
              <a:t>ไทย</a:t>
            </a:r>
          </a:p>
        </p:txBody>
      </p:sp>
    </p:spTree>
    <p:extLst>
      <p:ext uri="{BB962C8B-B14F-4D97-AF65-F5344CB8AC3E}">
        <p14:creationId xmlns:p14="http://schemas.microsoft.com/office/powerpoint/2010/main" val="32293062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1411" y="787466"/>
            <a:ext cx="9309855" cy="6070534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963960" y="107547"/>
            <a:ext cx="10515600" cy="652307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>
                <a:latin typeface="BrowalliaUPC" panose="020B0604020202020204" pitchFamily="34" charset="-34"/>
                <a:cs typeface="BrowalliaUPC" panose="020B0604020202020204" pitchFamily="34" charset="-34"/>
              </a:rPr>
              <a:t>Even the seemingly top performers didn’t do that well</a:t>
            </a:r>
            <a:endParaRPr lang="th-TH" dirty="0">
              <a:latin typeface="BrowalliaUPC" panose="020B0604020202020204" pitchFamily="34" charset="-34"/>
              <a:cs typeface="Browallia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1064785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963960" y="107547"/>
            <a:ext cx="10515600" cy="652307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>
                <a:latin typeface="BrowalliaUPC" panose="020B0604020202020204" pitchFamily="34" charset="-34"/>
                <a:cs typeface="BrowalliaUPC" panose="020B0604020202020204" pitchFamily="34" charset="-34"/>
              </a:rPr>
              <a:t>Thailand is not the only one having this problem</a:t>
            </a:r>
            <a:endParaRPr lang="th-TH" dirty="0">
              <a:latin typeface="BrowalliaUPC" panose="020B0604020202020204" pitchFamily="34" charset="-34"/>
              <a:cs typeface="BrowalliaUPC" panose="020B0604020202020204" pitchFamily="34" charset="-34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1072" y="787466"/>
            <a:ext cx="9309855" cy="6070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9303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</TotalTime>
  <Words>149</Words>
  <Application>Microsoft Office PowerPoint</Application>
  <PresentationFormat>Widescreen</PresentationFormat>
  <Paragraphs>25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Arial</vt:lpstr>
      <vt:lpstr>BrowalliaUPC</vt:lpstr>
      <vt:lpstr>Calibri</vt:lpstr>
      <vt:lpstr>Calibri Light</vt:lpstr>
      <vt:lpstr>Cordia New</vt:lpstr>
      <vt:lpstr>FreesiaUPC</vt:lpstr>
      <vt:lpstr>Office Theme</vt:lpstr>
      <vt:lpstr>EE460 Thai Economy Lecture 3: Human Capital and Competitiveness</vt:lpstr>
      <vt:lpstr>PowerPoint Presentation</vt:lpstr>
      <vt:lpstr>International comparison of skill labour force</vt:lpstr>
      <vt:lpstr>Are we really that competitive?</vt:lpstr>
      <vt:lpstr>ทุนมนุษย์กับรายได้ต่อหัว</vt:lpstr>
      <vt:lpstr>ทุนมนุษย์กับการศึกษาของประชากร</vt:lpstr>
      <vt:lpstr>ทุนมนุษย์กับงบประมาณด้านการศึกษาต่อ GDP</vt:lpstr>
      <vt:lpstr>Even the seemingly top performers didn’t do that well</vt:lpstr>
      <vt:lpstr>Thailand is not the only one having this problem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Kiatanantha Lounkaew</dc:creator>
  <cp:lastModifiedBy>Kiatanantha Lounkaew</cp:lastModifiedBy>
  <cp:revision>27</cp:revision>
  <dcterms:created xsi:type="dcterms:W3CDTF">2018-01-08T07:28:28Z</dcterms:created>
  <dcterms:modified xsi:type="dcterms:W3CDTF">2018-03-26T02:10:28Z</dcterms:modified>
</cp:coreProperties>
</file>