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xlsx" ContentType="application/kset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8" r:id="rId2"/>
  </p:sldMasterIdLst>
  <p:sldIdLst>
    <p:sldId id="272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9580" autoAdjust="0"/>
  </p:normalViewPr>
  <p:slideViewPr>
    <p:cSldViewPr>
      <p:cViewPr varScale="1">
        <p:scale>
          <a:sx n="95" d="100"/>
          <a:sy n="95" d="100"/>
        </p:scale>
        <p:origin x="-344" y="-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package" Target="../embeddings/Microsoft_Office_Excel_2007_Workbook99911111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package" Target="../embeddings/Microsoft_Office_Excel_2007_Workbook66611221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Workbook99911111111311311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Workbook66611211211411411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DATA</c:v>
                </c:pt>
              </c:strCache>
            </c:strRef>
          </c:tx>
          <c:spPr>
            <a:ln>
              <a:noFill/>
            </a:ln>
          </c:spPr>
          <c:explosion val="36"/>
          <c:dPt>
            <c:idx val="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cat>
            <c:numRef>
              <c:f>Sheet1!$A$2:$A$51</c:f>
              <c:numCache>
                <c:formatCode>General</c:formatCode>
                <c:ptCount val="50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  <c:pt idx="4">
                  <c:v>5.0</c:v>
                </c:pt>
                <c:pt idx="5">
                  <c:v>6.0</c:v>
                </c:pt>
                <c:pt idx="6">
                  <c:v>7.0</c:v>
                </c:pt>
                <c:pt idx="7">
                  <c:v>8.0</c:v>
                </c:pt>
                <c:pt idx="8">
                  <c:v>9.0</c:v>
                </c:pt>
                <c:pt idx="9">
                  <c:v>10.0</c:v>
                </c:pt>
                <c:pt idx="10">
                  <c:v>11.0</c:v>
                </c:pt>
                <c:pt idx="11">
                  <c:v>12.0</c:v>
                </c:pt>
                <c:pt idx="12">
                  <c:v>13.0</c:v>
                </c:pt>
                <c:pt idx="13">
                  <c:v>14.0</c:v>
                </c:pt>
                <c:pt idx="14">
                  <c:v>15.0</c:v>
                </c:pt>
                <c:pt idx="15">
                  <c:v>16.0</c:v>
                </c:pt>
                <c:pt idx="16">
                  <c:v>17.0</c:v>
                </c:pt>
                <c:pt idx="17">
                  <c:v>18.0</c:v>
                </c:pt>
                <c:pt idx="18">
                  <c:v>19.0</c:v>
                </c:pt>
                <c:pt idx="19">
                  <c:v>20.0</c:v>
                </c:pt>
              </c:numCache>
            </c:numRef>
          </c:cat>
          <c:val>
            <c:numRef>
              <c:f>Sheet1!$B$2:$B$51</c:f>
              <c:numCache>
                <c:formatCode>0%</c:formatCode>
                <c:ptCount val="50"/>
                <c:pt idx="0">
                  <c:v>0.02</c:v>
                </c:pt>
                <c:pt idx="1">
                  <c:v>0.02</c:v>
                </c:pt>
                <c:pt idx="2">
                  <c:v>0.02</c:v>
                </c:pt>
                <c:pt idx="3">
                  <c:v>0.02</c:v>
                </c:pt>
                <c:pt idx="4">
                  <c:v>0.02</c:v>
                </c:pt>
                <c:pt idx="5">
                  <c:v>0.02</c:v>
                </c:pt>
                <c:pt idx="6">
                  <c:v>0.02</c:v>
                </c:pt>
                <c:pt idx="7">
                  <c:v>0.02</c:v>
                </c:pt>
                <c:pt idx="8">
                  <c:v>0.02</c:v>
                </c:pt>
                <c:pt idx="9">
                  <c:v>0.02</c:v>
                </c:pt>
                <c:pt idx="10">
                  <c:v>0.02</c:v>
                </c:pt>
                <c:pt idx="11">
                  <c:v>0.02</c:v>
                </c:pt>
                <c:pt idx="12">
                  <c:v>0.02</c:v>
                </c:pt>
                <c:pt idx="13">
                  <c:v>0.02</c:v>
                </c:pt>
                <c:pt idx="14">
                  <c:v>0.02</c:v>
                </c:pt>
                <c:pt idx="15">
                  <c:v>0.02</c:v>
                </c:pt>
                <c:pt idx="16">
                  <c:v>0.02</c:v>
                </c:pt>
                <c:pt idx="17">
                  <c:v>0.02</c:v>
                </c:pt>
                <c:pt idx="18">
                  <c:v>0.02</c:v>
                </c:pt>
                <c:pt idx="19">
                  <c:v>0.02</c:v>
                </c:pt>
                <c:pt idx="20">
                  <c:v>0.02</c:v>
                </c:pt>
                <c:pt idx="21">
                  <c:v>0.02</c:v>
                </c:pt>
                <c:pt idx="22">
                  <c:v>0.02</c:v>
                </c:pt>
                <c:pt idx="23">
                  <c:v>0.02</c:v>
                </c:pt>
                <c:pt idx="24">
                  <c:v>0.02</c:v>
                </c:pt>
                <c:pt idx="25">
                  <c:v>0.02</c:v>
                </c:pt>
                <c:pt idx="26">
                  <c:v>0.02</c:v>
                </c:pt>
                <c:pt idx="27">
                  <c:v>0.02</c:v>
                </c:pt>
                <c:pt idx="28">
                  <c:v>0.02</c:v>
                </c:pt>
                <c:pt idx="29">
                  <c:v>0.02</c:v>
                </c:pt>
                <c:pt idx="30">
                  <c:v>0.02</c:v>
                </c:pt>
                <c:pt idx="31">
                  <c:v>0.02</c:v>
                </c:pt>
                <c:pt idx="32">
                  <c:v>0.02</c:v>
                </c:pt>
                <c:pt idx="33">
                  <c:v>0.02</c:v>
                </c:pt>
                <c:pt idx="34">
                  <c:v>0.02</c:v>
                </c:pt>
                <c:pt idx="35">
                  <c:v>0.02</c:v>
                </c:pt>
                <c:pt idx="36">
                  <c:v>0.02</c:v>
                </c:pt>
                <c:pt idx="37">
                  <c:v>0.02</c:v>
                </c:pt>
                <c:pt idx="38">
                  <c:v>0.02</c:v>
                </c:pt>
                <c:pt idx="39">
                  <c:v>0.02</c:v>
                </c:pt>
                <c:pt idx="40">
                  <c:v>0.02</c:v>
                </c:pt>
                <c:pt idx="41">
                  <c:v>0.02</c:v>
                </c:pt>
                <c:pt idx="42">
                  <c:v>0.02</c:v>
                </c:pt>
                <c:pt idx="43">
                  <c:v>0.02</c:v>
                </c:pt>
                <c:pt idx="44">
                  <c:v>0.02</c:v>
                </c:pt>
                <c:pt idx="45">
                  <c:v>0.02</c:v>
                </c:pt>
                <c:pt idx="46">
                  <c:v>0.02</c:v>
                </c:pt>
                <c:pt idx="47">
                  <c:v>0.02</c:v>
                </c:pt>
                <c:pt idx="48">
                  <c:v>0.02</c:v>
                </c:pt>
                <c:pt idx="49">
                  <c:v>0.02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DATA</c:v>
                </c:pt>
              </c:strCache>
            </c:strRef>
          </c:tx>
          <c:spPr>
            <a:solidFill>
              <a:srgbClr val="10B349"/>
            </a:solidFill>
            <a:ln>
              <a:noFill/>
            </a:ln>
            <a:effectLst/>
          </c:spPr>
          <c:cat>
            <c:strRef>
              <c:f>Sheet1!$A$2:$A$9</c:f>
              <c:strCache>
                <c:ptCount val="8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  <c:pt idx="5">
                  <c:v>F</c:v>
                </c:pt>
                <c:pt idx="6">
                  <c:v>G</c:v>
                </c:pt>
                <c:pt idx="7">
                  <c:v>H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0.0</c:v>
                </c:pt>
                <c:pt idx="1">
                  <c:v>12.0</c:v>
                </c:pt>
                <c:pt idx="2">
                  <c:v>10.0</c:v>
                </c:pt>
                <c:pt idx="3">
                  <c:v>18.0</c:v>
                </c:pt>
                <c:pt idx="4">
                  <c:v>14.0</c:v>
                </c:pt>
                <c:pt idx="5">
                  <c:v>26.0</c:v>
                </c:pt>
                <c:pt idx="6">
                  <c:v>13.0</c:v>
                </c:pt>
                <c:pt idx="7">
                  <c:v>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67873848"/>
        <c:axId val="2067870056"/>
      </c:areaChart>
      <c:catAx>
        <c:axId val="20678738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67870056"/>
        <c:crosses val="autoZero"/>
        <c:auto val="1"/>
        <c:lblAlgn val="ctr"/>
        <c:lblOffset val="100"/>
        <c:noMultiLvlLbl val="0"/>
      </c:catAx>
      <c:valAx>
        <c:axId val="20678700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6787384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DATA</c:v>
                </c:pt>
              </c:strCache>
            </c:strRef>
          </c:tx>
          <c:spPr>
            <a:ln>
              <a:noFill/>
            </a:ln>
          </c:spPr>
          <c:explosion val="36"/>
          <c:dPt>
            <c:idx val="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cat>
            <c:numRef>
              <c:f>Sheet1!$A$2:$A$51</c:f>
              <c:numCache>
                <c:formatCode>General</c:formatCode>
                <c:ptCount val="50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  <c:pt idx="4">
                  <c:v>5.0</c:v>
                </c:pt>
                <c:pt idx="5">
                  <c:v>6.0</c:v>
                </c:pt>
                <c:pt idx="6">
                  <c:v>7.0</c:v>
                </c:pt>
                <c:pt idx="7">
                  <c:v>8.0</c:v>
                </c:pt>
                <c:pt idx="8">
                  <c:v>9.0</c:v>
                </c:pt>
                <c:pt idx="9">
                  <c:v>10.0</c:v>
                </c:pt>
                <c:pt idx="10">
                  <c:v>11.0</c:v>
                </c:pt>
                <c:pt idx="11">
                  <c:v>12.0</c:v>
                </c:pt>
                <c:pt idx="12">
                  <c:v>13.0</c:v>
                </c:pt>
                <c:pt idx="13">
                  <c:v>14.0</c:v>
                </c:pt>
                <c:pt idx="14">
                  <c:v>15.0</c:v>
                </c:pt>
                <c:pt idx="15">
                  <c:v>16.0</c:v>
                </c:pt>
                <c:pt idx="16">
                  <c:v>17.0</c:v>
                </c:pt>
                <c:pt idx="17">
                  <c:v>18.0</c:v>
                </c:pt>
                <c:pt idx="18">
                  <c:v>19.0</c:v>
                </c:pt>
                <c:pt idx="19">
                  <c:v>20.0</c:v>
                </c:pt>
              </c:numCache>
            </c:numRef>
          </c:cat>
          <c:val>
            <c:numRef>
              <c:f>Sheet1!$B$2:$B$51</c:f>
              <c:numCache>
                <c:formatCode>0%</c:formatCode>
                <c:ptCount val="50"/>
                <c:pt idx="0">
                  <c:v>0.02</c:v>
                </c:pt>
                <c:pt idx="1">
                  <c:v>0.02</c:v>
                </c:pt>
                <c:pt idx="2">
                  <c:v>0.02</c:v>
                </c:pt>
                <c:pt idx="3">
                  <c:v>0.02</c:v>
                </c:pt>
                <c:pt idx="4">
                  <c:v>0.02</c:v>
                </c:pt>
                <c:pt idx="5">
                  <c:v>0.02</c:v>
                </c:pt>
                <c:pt idx="6">
                  <c:v>0.02</c:v>
                </c:pt>
                <c:pt idx="7">
                  <c:v>0.02</c:v>
                </c:pt>
                <c:pt idx="8">
                  <c:v>0.02</c:v>
                </c:pt>
                <c:pt idx="9">
                  <c:v>0.02</c:v>
                </c:pt>
                <c:pt idx="10">
                  <c:v>0.02</c:v>
                </c:pt>
                <c:pt idx="11">
                  <c:v>0.02</c:v>
                </c:pt>
                <c:pt idx="12">
                  <c:v>0.02</c:v>
                </c:pt>
                <c:pt idx="13">
                  <c:v>0.02</c:v>
                </c:pt>
                <c:pt idx="14">
                  <c:v>0.02</c:v>
                </c:pt>
                <c:pt idx="15">
                  <c:v>0.02</c:v>
                </c:pt>
                <c:pt idx="16">
                  <c:v>0.02</c:v>
                </c:pt>
                <c:pt idx="17">
                  <c:v>0.02</c:v>
                </c:pt>
                <c:pt idx="18">
                  <c:v>0.02</c:v>
                </c:pt>
                <c:pt idx="19">
                  <c:v>0.02</c:v>
                </c:pt>
                <c:pt idx="20">
                  <c:v>0.02</c:v>
                </c:pt>
                <c:pt idx="21">
                  <c:v>0.02</c:v>
                </c:pt>
                <c:pt idx="22">
                  <c:v>0.02</c:v>
                </c:pt>
                <c:pt idx="23">
                  <c:v>0.02</c:v>
                </c:pt>
                <c:pt idx="24">
                  <c:v>0.02</c:v>
                </c:pt>
                <c:pt idx="25">
                  <c:v>0.02</c:v>
                </c:pt>
                <c:pt idx="26">
                  <c:v>0.02</c:v>
                </c:pt>
                <c:pt idx="27">
                  <c:v>0.02</c:v>
                </c:pt>
                <c:pt idx="28">
                  <c:v>0.02</c:v>
                </c:pt>
                <c:pt idx="29">
                  <c:v>0.02</c:v>
                </c:pt>
                <c:pt idx="30">
                  <c:v>0.02</c:v>
                </c:pt>
                <c:pt idx="31">
                  <c:v>0.02</c:v>
                </c:pt>
                <c:pt idx="32">
                  <c:v>0.02</c:v>
                </c:pt>
                <c:pt idx="33">
                  <c:v>0.02</c:v>
                </c:pt>
                <c:pt idx="34">
                  <c:v>0.02</c:v>
                </c:pt>
                <c:pt idx="35">
                  <c:v>0.02</c:v>
                </c:pt>
                <c:pt idx="36">
                  <c:v>0.02</c:v>
                </c:pt>
                <c:pt idx="37">
                  <c:v>0.02</c:v>
                </c:pt>
                <c:pt idx="38">
                  <c:v>0.02</c:v>
                </c:pt>
                <c:pt idx="39">
                  <c:v>0.02</c:v>
                </c:pt>
                <c:pt idx="40">
                  <c:v>0.02</c:v>
                </c:pt>
                <c:pt idx="41">
                  <c:v>0.02</c:v>
                </c:pt>
                <c:pt idx="42">
                  <c:v>0.02</c:v>
                </c:pt>
                <c:pt idx="43">
                  <c:v>0.02</c:v>
                </c:pt>
                <c:pt idx="44">
                  <c:v>0.02</c:v>
                </c:pt>
                <c:pt idx="45">
                  <c:v>0.02</c:v>
                </c:pt>
                <c:pt idx="46">
                  <c:v>0.02</c:v>
                </c:pt>
                <c:pt idx="47">
                  <c:v>0.02</c:v>
                </c:pt>
                <c:pt idx="48">
                  <c:v>0.02</c:v>
                </c:pt>
                <c:pt idx="49">
                  <c:v>0.02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DATA</c:v>
                </c:pt>
              </c:strCache>
            </c:strRef>
          </c:tx>
          <c:spPr>
            <a:solidFill>
              <a:srgbClr val="10B349"/>
            </a:solidFill>
            <a:ln>
              <a:noFill/>
            </a:ln>
            <a:effectLst/>
          </c:spPr>
          <c:cat>
            <c:strRef>
              <c:f>Sheet1!$A$2:$A$9</c:f>
              <c:strCache>
                <c:ptCount val="8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  <c:pt idx="5">
                  <c:v>F</c:v>
                </c:pt>
                <c:pt idx="6">
                  <c:v>G</c:v>
                </c:pt>
                <c:pt idx="7">
                  <c:v>H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0.0</c:v>
                </c:pt>
                <c:pt idx="1">
                  <c:v>12.0</c:v>
                </c:pt>
                <c:pt idx="2">
                  <c:v>10.0</c:v>
                </c:pt>
                <c:pt idx="3">
                  <c:v>18.0</c:v>
                </c:pt>
                <c:pt idx="4">
                  <c:v>14.0</c:v>
                </c:pt>
                <c:pt idx="5">
                  <c:v>26.0</c:v>
                </c:pt>
                <c:pt idx="6">
                  <c:v>13.0</c:v>
                </c:pt>
                <c:pt idx="7">
                  <c:v>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26874936"/>
        <c:axId val="2126878616"/>
      </c:areaChart>
      <c:catAx>
        <c:axId val="21268749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26878616"/>
        <c:crosses val="autoZero"/>
        <c:auto val="1"/>
        <c:lblAlgn val="ctr"/>
        <c:lblOffset val="100"/>
        <c:noMultiLvlLbl val="0"/>
      </c:catAx>
      <c:valAx>
        <c:axId val="21268786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2687493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chart" Target="../charts/chart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chart" Target="../charts/chart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chart" Target="../charts/chart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chart" Target="../charts/chart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924432" y="2119184"/>
            <a:ext cx="3550509" cy="3039762"/>
            <a:chOff x="2924432" y="2119184"/>
            <a:chExt cx="3550509" cy="3039762"/>
          </a:xfrm>
        </p:grpSpPr>
        <p:grpSp>
          <p:nvGrpSpPr>
            <p:cNvPr id="8" name="组合 7"/>
            <p:cNvGrpSpPr/>
            <p:nvPr/>
          </p:nvGrpSpPr>
          <p:grpSpPr>
            <a:xfrm>
              <a:off x="3149483" y="3866799"/>
              <a:ext cx="3317063" cy="1145063"/>
              <a:chOff x="3149483" y="3866799"/>
              <a:chExt cx="3317063" cy="1145063"/>
            </a:xfrm>
          </p:grpSpPr>
          <p:sp>
            <p:nvSpPr>
              <p:cNvPr id="12" name="平行四边形 11"/>
              <p:cNvSpPr/>
              <p:nvPr/>
            </p:nvSpPr>
            <p:spPr>
              <a:xfrm rot="5400000" flipH="1">
                <a:off x="5525019" y="3927033"/>
                <a:ext cx="1001762" cy="881293"/>
              </a:xfrm>
              <a:prstGeom prst="parallelogram">
                <a:avLst>
                  <a:gd name="adj" fmla="val 31206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平行四边形 12"/>
              <p:cNvSpPr/>
              <p:nvPr/>
            </p:nvSpPr>
            <p:spPr>
              <a:xfrm rot="7663103" flipH="1">
                <a:off x="3112610" y="3969578"/>
                <a:ext cx="1079157" cy="1005411"/>
              </a:xfrm>
              <a:prstGeom prst="parallelogram">
                <a:avLst>
                  <a:gd name="adj" fmla="val 38684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2924432" y="2119184"/>
              <a:ext cx="3550509" cy="3039762"/>
              <a:chOff x="2924432" y="2119184"/>
              <a:chExt cx="3550509" cy="303976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3179806" y="2119184"/>
                <a:ext cx="3039762" cy="3039762"/>
              </a:xfrm>
              <a:prstGeom prst="ellipse">
                <a:avLst/>
              </a:prstGeom>
              <a:solidFill>
                <a:srgbClr val="10B349"/>
              </a:solidFill>
              <a:ln>
                <a:noFill/>
              </a:ln>
              <a:effectLst>
                <a:outerShdw blurRad="1905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924432" y="3737918"/>
                <a:ext cx="3550509" cy="856735"/>
              </a:xfrm>
              <a:prstGeom prst="rect">
                <a:avLst/>
              </a:prstGeom>
              <a:solidFill>
                <a:srgbClr val="93D050"/>
              </a:solidFill>
              <a:ln>
                <a:noFill/>
              </a:ln>
              <a:effectLst>
                <a:outerShdw blurRad="63500" dist="25400" dir="5400000" algn="t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88027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708454"/>
            <a:ext cx="238897" cy="749643"/>
          </a:xfrm>
          <a:prstGeom prst="rec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8606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/>
        </p:nvSpPr>
        <p:spPr>
          <a:xfrm flipV="1">
            <a:off x="3070824" y="-6178"/>
            <a:ext cx="3002352" cy="897924"/>
          </a:xfrm>
          <a:prstGeom prst="triangle">
            <a:avLst/>
          </a:prstGeom>
          <a:solidFill>
            <a:srgbClr val="12B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478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流程图: 手动输入 6"/>
          <p:cNvSpPr/>
          <p:nvPr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625664" y="704515"/>
            <a:ext cx="6648346" cy="4036363"/>
            <a:chOff x="625664" y="704515"/>
            <a:chExt cx="6648346" cy="4036363"/>
          </a:xfrm>
        </p:grpSpPr>
        <p:sp>
          <p:nvSpPr>
            <p:cNvPr id="9" name="椭圆 8"/>
            <p:cNvSpPr/>
            <p:nvPr/>
          </p:nvSpPr>
          <p:spPr>
            <a:xfrm>
              <a:off x="6334896" y="1753005"/>
              <a:ext cx="510746" cy="5107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6417275" y="3351144"/>
              <a:ext cx="856735" cy="8567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625664" y="2234820"/>
              <a:ext cx="724930" cy="7249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5350475" y="704515"/>
              <a:ext cx="296562" cy="2965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523113" y="3842950"/>
              <a:ext cx="897928" cy="8979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542278" y="2413687"/>
            <a:ext cx="1886456" cy="1881331"/>
            <a:chOff x="3542278" y="2413687"/>
            <a:chExt cx="1886456" cy="1881331"/>
          </a:xfrm>
        </p:grpSpPr>
        <p:sp>
          <p:nvSpPr>
            <p:cNvPr id="15" name="椭圆 14"/>
            <p:cNvSpPr/>
            <p:nvPr/>
          </p:nvSpPr>
          <p:spPr>
            <a:xfrm>
              <a:off x="3550507" y="2413687"/>
              <a:ext cx="1878227" cy="1878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饼形 15"/>
            <p:cNvSpPr/>
            <p:nvPr/>
          </p:nvSpPr>
          <p:spPr>
            <a:xfrm rot="4943627">
              <a:off x="3542278" y="2414877"/>
              <a:ext cx="1880141" cy="1880141"/>
            </a:xfrm>
            <a:prstGeom prst="pie">
              <a:avLst>
                <a:gd name="adj1" fmla="val 21544367"/>
                <a:gd name="adj2" fmla="val 10771244"/>
              </a:avLst>
            </a:prstGeom>
            <a:solidFill>
              <a:srgbClr val="94CF5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6905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708454"/>
            <a:ext cx="238897" cy="749643"/>
          </a:xfrm>
          <a:prstGeom prst="rec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840263" y="2619632"/>
            <a:ext cx="3970639" cy="4530815"/>
            <a:chOff x="1112112" y="2331307"/>
            <a:chExt cx="3970639" cy="4530815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946" t="7061" r="4505" b="8463"/>
            <a:stretch/>
          </p:blipFill>
          <p:spPr>
            <a:xfrm rot="16200000">
              <a:off x="832024" y="2611395"/>
              <a:ext cx="4530815" cy="3970639"/>
            </a:xfrm>
            <a:prstGeom prst="rect">
              <a:avLst/>
            </a:prstGeom>
          </p:spPr>
        </p:pic>
        <p:sp>
          <p:nvSpPr>
            <p:cNvPr id="11" name="矩形 10"/>
            <p:cNvSpPr/>
            <p:nvPr/>
          </p:nvSpPr>
          <p:spPr>
            <a:xfrm>
              <a:off x="1573427" y="3558746"/>
              <a:ext cx="3146854" cy="32992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22586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1/10/16</a:t>
            </a:fld>
            <a:endParaRPr lang="en-US"/>
          </a:p>
        </p:txBody>
      </p:sp>
      <p:sp>
        <p:nvSpPr>
          <p:cNvPr id="10" name="流程图: 手动输入 9"/>
          <p:cNvSpPr/>
          <p:nvPr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6ECD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204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1/10/16</a:t>
            </a:fld>
            <a:endParaRPr lang="en-US"/>
          </a:p>
        </p:txBody>
      </p:sp>
      <p:sp>
        <p:nvSpPr>
          <p:cNvPr id="10" name="流程图: 手动输入 9"/>
          <p:cNvSpPr/>
          <p:nvPr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6ECD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097220443"/>
              </p:ext>
            </p:extLst>
          </p:nvPr>
        </p:nvGraphicFramePr>
        <p:xfrm>
          <a:off x="2755557" y="2286688"/>
          <a:ext cx="3539181" cy="2359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92759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-10274" y="1780401"/>
            <a:ext cx="1662732" cy="3297196"/>
          </a:xfrm>
          <a:custGeom>
            <a:avLst/>
            <a:gdLst>
              <a:gd name="connsiteX0" fmla="*/ 10274 w 1662732"/>
              <a:gd name="connsiteY0" fmla="*/ 0 h 3297196"/>
              <a:gd name="connsiteX1" fmla="*/ 1662732 w 1662732"/>
              <a:gd name="connsiteY1" fmla="*/ 1648598 h 3297196"/>
              <a:gd name="connsiteX2" fmla="*/ 10274 w 1662732"/>
              <a:gd name="connsiteY2" fmla="*/ 3297196 h 3297196"/>
              <a:gd name="connsiteX3" fmla="*/ 0 w 1662732"/>
              <a:gd name="connsiteY3" fmla="*/ 3296679 h 3297196"/>
              <a:gd name="connsiteX4" fmla="*/ 0 w 1662732"/>
              <a:gd name="connsiteY4" fmla="*/ 518 h 3297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62732" h="3297196">
                <a:moveTo>
                  <a:pt x="10274" y="0"/>
                </a:moveTo>
                <a:cubicBezTo>
                  <a:pt x="922901" y="0"/>
                  <a:pt x="1662732" y="738102"/>
                  <a:pt x="1662732" y="1648598"/>
                </a:cubicBezTo>
                <a:cubicBezTo>
                  <a:pt x="1662732" y="2559094"/>
                  <a:pt x="922901" y="3297196"/>
                  <a:pt x="10274" y="3297196"/>
                </a:cubicBezTo>
                <a:lnTo>
                  <a:pt x="0" y="3296679"/>
                </a:lnTo>
                <a:lnTo>
                  <a:pt x="0" y="518"/>
                </a:lnTo>
                <a:close/>
              </a:path>
            </a:pathLst>
          </a:custGeom>
          <a:solidFill>
            <a:srgbClr val="94C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3229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1/10/16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3513177929"/>
              </p:ext>
            </p:extLst>
          </p:nvPr>
        </p:nvGraphicFramePr>
        <p:xfrm>
          <a:off x="0" y="4596714"/>
          <a:ext cx="9259330" cy="2121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70352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989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zh-CN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749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4596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2924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5129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2924432" y="2119184"/>
            <a:ext cx="3550509" cy="3039762"/>
            <a:chOff x="2924432" y="2119184"/>
            <a:chExt cx="3550509" cy="3039762"/>
          </a:xfrm>
        </p:grpSpPr>
        <p:grpSp>
          <p:nvGrpSpPr>
            <p:cNvPr id="8" name="组合 7"/>
            <p:cNvGrpSpPr/>
            <p:nvPr/>
          </p:nvGrpSpPr>
          <p:grpSpPr>
            <a:xfrm>
              <a:off x="3149483" y="3866799"/>
              <a:ext cx="3317063" cy="1145063"/>
              <a:chOff x="3149483" y="3866799"/>
              <a:chExt cx="3317063" cy="1145063"/>
            </a:xfrm>
          </p:grpSpPr>
          <p:sp>
            <p:nvSpPr>
              <p:cNvPr id="12" name="平行四边形 11"/>
              <p:cNvSpPr/>
              <p:nvPr/>
            </p:nvSpPr>
            <p:spPr>
              <a:xfrm rot="5400000" flipH="1">
                <a:off x="5525019" y="3927033"/>
                <a:ext cx="1001762" cy="881293"/>
              </a:xfrm>
              <a:prstGeom prst="parallelogram">
                <a:avLst>
                  <a:gd name="adj" fmla="val 31206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3" name="平行四边形 12"/>
              <p:cNvSpPr/>
              <p:nvPr/>
            </p:nvSpPr>
            <p:spPr>
              <a:xfrm rot="7663103" flipH="1">
                <a:off x="3112610" y="3969578"/>
                <a:ext cx="1079157" cy="1005411"/>
              </a:xfrm>
              <a:prstGeom prst="parallelogram">
                <a:avLst>
                  <a:gd name="adj" fmla="val 38684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2924432" y="2119184"/>
              <a:ext cx="3550509" cy="3039762"/>
              <a:chOff x="2924432" y="2119184"/>
              <a:chExt cx="3550509" cy="303976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3179806" y="2119184"/>
                <a:ext cx="3039762" cy="3039762"/>
              </a:xfrm>
              <a:prstGeom prst="ellipse">
                <a:avLst/>
              </a:prstGeom>
              <a:solidFill>
                <a:srgbClr val="10B349"/>
              </a:solidFill>
              <a:ln>
                <a:noFill/>
              </a:ln>
              <a:effectLst>
                <a:outerShdw blurRad="1905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924432" y="3737918"/>
                <a:ext cx="3550509" cy="856735"/>
              </a:xfrm>
              <a:prstGeom prst="rect">
                <a:avLst/>
              </a:prstGeom>
              <a:solidFill>
                <a:srgbClr val="93D050"/>
              </a:solidFill>
              <a:ln>
                <a:noFill/>
              </a:ln>
              <a:effectLst>
                <a:outerShdw blurRad="63500" dist="25400" dir="5400000" algn="t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464015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708454"/>
            <a:ext cx="238897" cy="749643"/>
          </a:xfrm>
          <a:prstGeom prst="rec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9445739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 userDrawn="1"/>
        </p:nvSpPr>
        <p:spPr>
          <a:xfrm flipV="1">
            <a:off x="3070824" y="-6178"/>
            <a:ext cx="3002352" cy="897924"/>
          </a:xfrm>
          <a:prstGeom prst="triangle">
            <a:avLst/>
          </a:prstGeom>
          <a:solidFill>
            <a:srgbClr val="12B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2337012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流程图: 手动输入 6"/>
          <p:cNvSpPr/>
          <p:nvPr userDrawn="1"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grpSp>
        <p:nvGrpSpPr>
          <p:cNvPr id="8" name="组合 7"/>
          <p:cNvGrpSpPr/>
          <p:nvPr userDrawn="1"/>
        </p:nvGrpSpPr>
        <p:grpSpPr>
          <a:xfrm>
            <a:off x="625664" y="704515"/>
            <a:ext cx="6648346" cy="4036363"/>
            <a:chOff x="625664" y="704515"/>
            <a:chExt cx="6648346" cy="4036363"/>
          </a:xfrm>
        </p:grpSpPr>
        <p:sp>
          <p:nvSpPr>
            <p:cNvPr id="9" name="椭圆 8"/>
            <p:cNvSpPr/>
            <p:nvPr/>
          </p:nvSpPr>
          <p:spPr>
            <a:xfrm>
              <a:off x="6334896" y="1753005"/>
              <a:ext cx="510746" cy="5107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6417275" y="3351144"/>
              <a:ext cx="856735" cy="8567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625664" y="2234820"/>
              <a:ext cx="724930" cy="7249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5350475" y="704515"/>
              <a:ext cx="296562" cy="2965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523113" y="3842950"/>
              <a:ext cx="897928" cy="8979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4" name="组合 13"/>
          <p:cNvGrpSpPr/>
          <p:nvPr userDrawn="1"/>
        </p:nvGrpSpPr>
        <p:grpSpPr>
          <a:xfrm>
            <a:off x="3542278" y="2413687"/>
            <a:ext cx="1886456" cy="1881331"/>
            <a:chOff x="3542278" y="2413687"/>
            <a:chExt cx="1886456" cy="1881331"/>
          </a:xfrm>
        </p:grpSpPr>
        <p:sp>
          <p:nvSpPr>
            <p:cNvPr id="15" name="椭圆 14"/>
            <p:cNvSpPr/>
            <p:nvPr/>
          </p:nvSpPr>
          <p:spPr>
            <a:xfrm>
              <a:off x="3550507" y="2413687"/>
              <a:ext cx="1878227" cy="1878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6" name="饼形 15"/>
            <p:cNvSpPr/>
            <p:nvPr/>
          </p:nvSpPr>
          <p:spPr>
            <a:xfrm rot="4943627">
              <a:off x="3542278" y="2414877"/>
              <a:ext cx="1880141" cy="1880141"/>
            </a:xfrm>
            <a:prstGeom prst="pie">
              <a:avLst>
                <a:gd name="adj1" fmla="val 21544367"/>
                <a:gd name="adj2" fmla="val 10771244"/>
              </a:avLst>
            </a:prstGeom>
            <a:solidFill>
              <a:srgbClr val="94CF5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Calibri"/>
                <a:ea typeface="宋体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70100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708454"/>
            <a:ext cx="238897" cy="749643"/>
          </a:xfrm>
          <a:prstGeom prst="rec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grpSp>
        <p:nvGrpSpPr>
          <p:cNvPr id="9" name="组合 8"/>
          <p:cNvGrpSpPr/>
          <p:nvPr userDrawn="1"/>
        </p:nvGrpSpPr>
        <p:grpSpPr>
          <a:xfrm>
            <a:off x="840263" y="2619632"/>
            <a:ext cx="3970639" cy="4530815"/>
            <a:chOff x="1112112" y="2331307"/>
            <a:chExt cx="3970639" cy="4530815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946" t="7061" r="4505" b="8463"/>
            <a:stretch/>
          </p:blipFill>
          <p:spPr>
            <a:xfrm rot="16200000">
              <a:off x="832024" y="2611395"/>
              <a:ext cx="4530815" cy="3970639"/>
            </a:xfrm>
            <a:prstGeom prst="rect">
              <a:avLst/>
            </a:prstGeom>
          </p:spPr>
        </p:pic>
        <p:sp>
          <p:nvSpPr>
            <p:cNvPr id="11" name="矩形 10"/>
            <p:cNvSpPr/>
            <p:nvPr/>
          </p:nvSpPr>
          <p:spPr>
            <a:xfrm>
              <a:off x="1573427" y="3558746"/>
              <a:ext cx="3146854" cy="32992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587090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3C649-3CBF-C34F-AFEB-C688D063BBD1}" type="datetime1">
              <a:rPr lang="en-US" altLang="zh-CN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1/10/16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10" name="流程图: 手动输入 9"/>
          <p:cNvSpPr/>
          <p:nvPr userDrawn="1"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6ECD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8024716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725C7-E8C8-964B-BD60-E795C55DDEF9}" type="datetime1">
              <a:rPr lang="en-US" altLang="zh-CN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1/10/16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10" name="流程图: 手动输入 9"/>
          <p:cNvSpPr/>
          <p:nvPr userDrawn="1"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6ECD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graphicFrame>
        <p:nvGraphicFramePr>
          <p:cNvPr id="4" name="图表 3"/>
          <p:cNvGraphicFramePr/>
          <p:nvPr userDrawn="1">
            <p:extLst>
              <p:ext uri="{D42A27DB-BD31-4B8C-83A1-F6EECF244321}">
                <p14:modId xmlns:p14="http://schemas.microsoft.com/office/powerpoint/2010/main" val="3198397427"/>
              </p:ext>
            </p:extLst>
          </p:nvPr>
        </p:nvGraphicFramePr>
        <p:xfrm>
          <a:off x="2755557" y="2286688"/>
          <a:ext cx="3539181" cy="2359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975028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/>
        </p:nvSpPr>
        <p:spPr>
          <a:xfrm>
            <a:off x="-10274" y="1780401"/>
            <a:ext cx="1662732" cy="3297196"/>
          </a:xfrm>
          <a:custGeom>
            <a:avLst/>
            <a:gdLst>
              <a:gd name="connsiteX0" fmla="*/ 10274 w 1662732"/>
              <a:gd name="connsiteY0" fmla="*/ 0 h 3297196"/>
              <a:gd name="connsiteX1" fmla="*/ 1662732 w 1662732"/>
              <a:gd name="connsiteY1" fmla="*/ 1648598 h 3297196"/>
              <a:gd name="connsiteX2" fmla="*/ 10274 w 1662732"/>
              <a:gd name="connsiteY2" fmla="*/ 3297196 h 3297196"/>
              <a:gd name="connsiteX3" fmla="*/ 0 w 1662732"/>
              <a:gd name="connsiteY3" fmla="*/ 3296679 h 3297196"/>
              <a:gd name="connsiteX4" fmla="*/ 0 w 1662732"/>
              <a:gd name="connsiteY4" fmla="*/ 518 h 3297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62732" h="3297196">
                <a:moveTo>
                  <a:pt x="10274" y="0"/>
                </a:moveTo>
                <a:cubicBezTo>
                  <a:pt x="922901" y="0"/>
                  <a:pt x="1662732" y="738102"/>
                  <a:pt x="1662732" y="1648598"/>
                </a:cubicBezTo>
                <a:cubicBezTo>
                  <a:pt x="1662732" y="2559094"/>
                  <a:pt x="922901" y="3297196"/>
                  <a:pt x="10274" y="3297196"/>
                </a:cubicBezTo>
                <a:lnTo>
                  <a:pt x="0" y="3296679"/>
                </a:lnTo>
                <a:lnTo>
                  <a:pt x="0" y="518"/>
                </a:lnTo>
                <a:close/>
              </a:path>
            </a:pathLst>
          </a:custGeom>
          <a:solidFill>
            <a:srgbClr val="94C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7722986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9908F-AF2E-0B48-9547-9E34C090A4FD}" type="datetime1">
              <a:rPr lang="en-US" altLang="zh-CN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1/10/16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graphicFrame>
        <p:nvGraphicFramePr>
          <p:cNvPr id="5" name="图表 4"/>
          <p:cNvGraphicFramePr/>
          <p:nvPr userDrawn="1">
            <p:extLst>
              <p:ext uri="{D42A27DB-BD31-4B8C-83A1-F6EECF244321}">
                <p14:modId xmlns:p14="http://schemas.microsoft.com/office/powerpoint/2010/main" val="1836820193"/>
              </p:ext>
            </p:extLst>
          </p:nvPr>
        </p:nvGraphicFramePr>
        <p:xfrm>
          <a:off x="0" y="4596714"/>
          <a:ext cx="9259330" cy="2121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630033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607C0-9A6D-D94E-AC54-ED061B00D849}" type="datetime1">
              <a:rPr lang="en-US" altLang="zh-CN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1/10/16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7672479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64CD-7C06-2C4A-AD3B-BBFC49E05543}" type="datetime1">
              <a:rPr lang="en-US" altLang="zh-CN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1/10/16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591495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F7440-8CEA-3849-A66C-59C4EEF7AD9A}" type="datetime1">
              <a:rPr lang="en-US" altLang="zh-CN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1/10/16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0443991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FCA3F-4EE2-E94D-ACF9-C334E7918145}" type="datetime1">
              <a:rPr lang="en-US" altLang="zh-CN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1/10/16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1316318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B6249-360E-E34D-B0A7-D925D93F758D}" type="datetime1">
              <a:rPr lang="en-US" smtClean="0">
                <a:solidFill>
                  <a:prstClr val="black">
                    <a:tint val="75000"/>
                  </a:prstClr>
                </a:solidFill>
                <a:latin typeface="Cordia New"/>
              </a:rPr>
              <a:pPr/>
              <a:t>1/10/16</a:t>
            </a:fld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C682-89B0-406D-B99D-C29695E35E1E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ordia New"/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</p:spTree>
    <p:extLst>
      <p:ext uri="{BB962C8B-B14F-4D97-AF65-F5344CB8AC3E}">
        <p14:creationId xmlns:p14="http://schemas.microsoft.com/office/powerpoint/2010/main" val="3273803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611BE-BA77-FA43-8492-63060D99AC06}" type="datetime1">
              <a:rPr lang="en-US" smtClean="0">
                <a:solidFill>
                  <a:prstClr val="black">
                    <a:tint val="75000"/>
                  </a:prstClr>
                </a:solidFill>
                <a:latin typeface="Cordia New"/>
              </a:rPr>
              <a:pPr/>
              <a:t>1/10/16</a:t>
            </a:fld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C682-89B0-406D-B99D-C29695E35E1E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ordia New"/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</p:spTree>
    <p:extLst>
      <p:ext uri="{BB962C8B-B14F-4D97-AF65-F5344CB8AC3E}">
        <p14:creationId xmlns:p14="http://schemas.microsoft.com/office/powerpoint/2010/main" val="31751648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9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0" y="6448425"/>
            <a:ext cx="1898650" cy="1809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033758-928D-1440-892A-21B4F50C2024}" type="datetime1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1/10/16</a:t>
            </a:fld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</p:spTree>
    <p:extLst>
      <p:ext uri="{BB962C8B-B14F-4D97-AF65-F5344CB8AC3E}">
        <p14:creationId xmlns:p14="http://schemas.microsoft.com/office/powerpoint/2010/main" val="3308027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28.xml"/><Relationship Id="rId15" Type="http://schemas.openxmlformats.org/officeDocument/2006/relationships/slideLayout" Target="../slideLayouts/slideLayout29.xml"/><Relationship Id="rId16" Type="http://schemas.openxmlformats.org/officeDocument/2006/relationships/slideLayout" Target="../slideLayouts/slideLayout30.xml"/><Relationship Id="rId17" Type="http://schemas.openxmlformats.org/officeDocument/2006/relationships/theme" Target="../theme/theme2.xml"/><Relationship Id="rId1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4FD16-D1CE-47F2-8C24-60B6085C8028}" type="datetimeFigureOut">
              <a:rPr lang="en-US" smtClean="0"/>
              <a:pPr/>
              <a:t>1/10/16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888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C21D0-72D9-DF4C-9F9E-DBB601F188A6}" type="datetime1">
              <a:rPr lang="en-US" altLang="zh-CN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1/10/16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151595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  <p:sldLayoutId id="2147483704" r:id="rId16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tile tx="-717550" ty="-279400" sx="52000" sy="52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981200" y="1143000"/>
            <a:ext cx="5433936" cy="4652255"/>
            <a:chOff x="2924432" y="2119184"/>
            <a:chExt cx="3550509" cy="3039762"/>
          </a:xfrm>
        </p:grpSpPr>
        <p:grpSp>
          <p:nvGrpSpPr>
            <p:cNvPr id="12" name="组合 11"/>
            <p:cNvGrpSpPr/>
            <p:nvPr/>
          </p:nvGrpSpPr>
          <p:grpSpPr>
            <a:xfrm>
              <a:off x="3149483" y="3866799"/>
              <a:ext cx="3317063" cy="1145063"/>
              <a:chOff x="3149483" y="3866799"/>
              <a:chExt cx="3317063" cy="1145063"/>
            </a:xfrm>
          </p:grpSpPr>
          <p:sp>
            <p:nvSpPr>
              <p:cNvPr id="10" name="平行四边形 9"/>
              <p:cNvSpPr/>
              <p:nvPr/>
            </p:nvSpPr>
            <p:spPr>
              <a:xfrm rot="5400000" flipH="1">
                <a:off x="5525019" y="3927033"/>
                <a:ext cx="1001762" cy="881293"/>
              </a:xfrm>
              <a:prstGeom prst="parallelogram">
                <a:avLst>
                  <a:gd name="adj" fmla="val 31206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9" name="平行四边形 8"/>
              <p:cNvSpPr/>
              <p:nvPr/>
            </p:nvSpPr>
            <p:spPr>
              <a:xfrm rot="7663103" flipH="1">
                <a:off x="3112610" y="3969578"/>
                <a:ext cx="1079157" cy="1005411"/>
              </a:xfrm>
              <a:prstGeom prst="parallelogram">
                <a:avLst>
                  <a:gd name="adj" fmla="val 38684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2924432" y="2119184"/>
              <a:ext cx="3550509" cy="3039762"/>
              <a:chOff x="2924432" y="2119184"/>
              <a:chExt cx="3550509" cy="3039762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3179806" y="2119184"/>
                <a:ext cx="3039762" cy="3039762"/>
              </a:xfrm>
              <a:prstGeom prst="ellipse">
                <a:avLst/>
              </a:prstGeom>
              <a:solidFill>
                <a:srgbClr val="10B349"/>
              </a:solidFill>
              <a:ln>
                <a:noFill/>
              </a:ln>
              <a:effectLst>
                <a:outerShdw blurRad="1905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2924432" y="3737918"/>
                <a:ext cx="3550509" cy="856735"/>
              </a:xfrm>
              <a:prstGeom prst="rect">
                <a:avLst/>
              </a:prstGeom>
              <a:solidFill>
                <a:srgbClr val="93D050"/>
              </a:solidFill>
              <a:ln>
                <a:noFill/>
              </a:ln>
              <a:effectLst>
                <a:outerShdw blurRad="63500" dist="25400" dir="5400000" algn="t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400" dirty="0">
                    <a:solidFill>
                      <a:prstClr val="white"/>
                    </a:solidFill>
                  </a:rPr>
                  <a:t>08/20/</a:t>
                </a:r>
                <a:r>
                  <a:rPr lang="en-US" altLang="zh-CN" sz="2400" dirty="0" smtClean="0">
                    <a:solidFill>
                      <a:prstClr val="white"/>
                    </a:solidFill>
                  </a:rPr>
                  <a:t>2015</a:t>
                </a:r>
                <a:endParaRPr lang="en-US" altLang="zh-CN" sz="2400" dirty="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5" name="文本框 14"/>
          <p:cNvSpPr txBox="1"/>
          <p:nvPr/>
        </p:nvSpPr>
        <p:spPr>
          <a:xfrm>
            <a:off x="2819400" y="1752600"/>
            <a:ext cx="3744983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prstClr val="white"/>
                </a:solidFill>
                <a:latin typeface="Candara" panose="020E0502030303020204" pitchFamily="34" charset="0"/>
              </a:rPr>
              <a:t>The Political economy of industrial policy</a:t>
            </a:r>
            <a:endParaRPr lang="zh-CN" altLang="en-US" sz="3600" b="1" dirty="0">
              <a:solidFill>
                <a:prstClr val="white"/>
              </a:solidFill>
              <a:latin typeface="Candara" panose="020E0502030303020204" pitchFamily="34" charset="0"/>
              <a:ea typeface="宋体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691680" y="3645024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4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3906188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476672"/>
            <a:ext cx="8915400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31207" y="457200"/>
            <a:ext cx="323528" cy="10081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Industrial Policy Debates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Does Manufacturing still matter for Thailand and for the world?</a:t>
            </a:r>
          </a:p>
          <a:p>
            <a:pPr lvl="1"/>
            <a:r>
              <a:rPr lang="en-US" dirty="0" smtClean="0"/>
              <a:t>Post </a:t>
            </a:r>
            <a:r>
              <a:rPr lang="en-US" dirty="0" smtClean="0"/>
              <a:t>Industrialization</a:t>
            </a:r>
            <a:endParaRPr lang="en-US" dirty="0" smtClean="0"/>
          </a:p>
          <a:p>
            <a:pPr lvl="1"/>
            <a:r>
              <a:rPr lang="en-US" dirty="0" smtClean="0"/>
              <a:t>Cost and Demand for services </a:t>
            </a:r>
            <a:r>
              <a:rPr lang="en-US" dirty="0" smtClean="0"/>
              <a:t>sector</a:t>
            </a:r>
            <a:endParaRPr lang="en-US" dirty="0" smtClean="0"/>
          </a:p>
          <a:p>
            <a:pPr lvl="1"/>
            <a:r>
              <a:rPr lang="en-US" dirty="0" smtClean="0"/>
              <a:t>Deindustrialization and Industry Decline are not the same </a:t>
            </a:r>
            <a:r>
              <a:rPr lang="en-US" dirty="0" smtClean="0"/>
              <a:t>thing</a:t>
            </a:r>
            <a:endParaRPr lang="en-US" dirty="0" smtClean="0"/>
          </a:p>
          <a:p>
            <a:pPr lvl="1"/>
            <a:r>
              <a:rPr lang="en-US" dirty="0" smtClean="0"/>
              <a:t>Long-term trend of manufacturing decline since service are non-</a:t>
            </a:r>
            <a:r>
              <a:rPr lang="en-US" dirty="0" smtClean="0"/>
              <a:t>tradable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6845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10598-NMK1Y7.jpg"/>
          <p:cNvPicPr>
            <a:picLocks noChangeAspect="1"/>
          </p:cNvPicPr>
          <p:nvPr/>
        </p:nvPicPr>
        <p:blipFill rotWithShape="1">
          <a:blip r:embed="rId2" cstate="print">
            <a:alphaModFix am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16" b="1248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8600" y="476672"/>
            <a:ext cx="8915400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31207" y="457200"/>
            <a:ext cx="323528" cy="10081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Industry Policy Definition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Favoring promising </a:t>
            </a:r>
            <a:r>
              <a:rPr lang="en-US" dirty="0" smtClean="0"/>
              <a:t>industries</a:t>
            </a:r>
            <a:endParaRPr lang="en-US" dirty="0" smtClean="0"/>
          </a:p>
          <a:p>
            <a:r>
              <a:rPr lang="en-US" dirty="0" smtClean="0"/>
              <a:t>Creating skilled </a:t>
            </a:r>
            <a:r>
              <a:rPr lang="en-US" dirty="0" smtClean="0"/>
              <a:t>workforce</a:t>
            </a:r>
            <a:endParaRPr lang="en-US" dirty="0" smtClean="0"/>
          </a:p>
          <a:p>
            <a:r>
              <a:rPr lang="en-US" dirty="0" smtClean="0"/>
              <a:t>Developing </a:t>
            </a:r>
            <a:r>
              <a:rPr lang="en-US" dirty="0" smtClean="0"/>
              <a:t>infrastructure</a:t>
            </a:r>
            <a:endParaRPr lang="en-US" dirty="0" smtClean="0"/>
          </a:p>
          <a:p>
            <a:r>
              <a:rPr lang="en-US" dirty="0" smtClean="0"/>
              <a:t>Regional </a:t>
            </a:r>
            <a:r>
              <a:rPr lang="en-US" dirty="0" smtClean="0"/>
              <a:t>policy</a:t>
            </a:r>
            <a:endParaRPr lang="en-US" dirty="0" smtClean="0"/>
          </a:p>
          <a:p>
            <a:r>
              <a:rPr lang="en-US" dirty="0" smtClean="0"/>
              <a:t>Fundamentalism and </a:t>
            </a:r>
            <a:r>
              <a:rPr lang="en-US" dirty="0" smtClean="0"/>
              <a:t>Selective</a:t>
            </a:r>
            <a:endParaRPr lang="en-US" dirty="0" smtClean="0"/>
          </a:p>
          <a:p>
            <a:r>
              <a:rPr lang="en-US" dirty="0" smtClean="0"/>
              <a:t>Should we include?</a:t>
            </a:r>
          </a:p>
          <a:p>
            <a:pPr lvl="1"/>
            <a:r>
              <a:rPr lang="en-US" dirty="0" smtClean="0"/>
              <a:t>Fiscal and Financial policy</a:t>
            </a:r>
          </a:p>
          <a:p>
            <a:pPr lvl="1"/>
            <a:r>
              <a:rPr lang="en-US" dirty="0" smtClean="0"/>
              <a:t>Macroeconomics policy</a:t>
            </a:r>
          </a:p>
          <a:p>
            <a:pPr lvl="1"/>
            <a:r>
              <a:rPr lang="en-US" dirty="0" smtClean="0"/>
              <a:t>R&amp;D</a:t>
            </a:r>
          </a:p>
          <a:p>
            <a:pPr lvl="1"/>
            <a:r>
              <a:rPr lang="en-US" dirty="0" smtClean="0"/>
              <a:t>Etc.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9576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51520" y="476672"/>
            <a:ext cx="8892480" cy="1008112"/>
          </a:xfrm>
          <a:prstGeom prst="rect">
            <a:avLst/>
          </a:prstGeom>
          <a:solidFill>
            <a:srgbClr val="FF7C7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-7870" y="476672"/>
            <a:ext cx="323528" cy="1008112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Keywords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Particular Industries. Crony capitalism or state-promoted </a:t>
            </a:r>
            <a:r>
              <a:rPr lang="en-US" dirty="0" smtClean="0"/>
              <a:t>enterprises</a:t>
            </a:r>
            <a:endParaRPr lang="en-US" dirty="0" smtClean="0"/>
          </a:p>
          <a:p>
            <a:r>
              <a:rPr lang="en-US" dirty="0" smtClean="0"/>
              <a:t>Efficiency</a:t>
            </a:r>
            <a:endParaRPr lang="en-US" dirty="0" smtClean="0"/>
          </a:p>
          <a:p>
            <a:r>
              <a:rPr lang="en-US" dirty="0" smtClean="0"/>
              <a:t>Economy as a </a:t>
            </a:r>
            <a:r>
              <a:rPr lang="en-US" dirty="0" smtClean="0"/>
              <a:t>whole</a:t>
            </a:r>
            <a:endParaRPr lang="en-US" dirty="0" smtClean="0"/>
          </a:p>
          <a:p>
            <a:r>
              <a:rPr lang="en-US" dirty="0" smtClean="0"/>
              <a:t>Perceived by Nation </a:t>
            </a:r>
            <a:r>
              <a:rPr lang="en-US" dirty="0" smtClean="0"/>
              <a:t>State</a:t>
            </a:r>
            <a:endParaRPr lang="en-US" dirty="0"/>
          </a:p>
          <a:p>
            <a:r>
              <a:rPr lang="en-US" dirty="0" smtClean="0"/>
              <a:t>Nation State</a:t>
            </a:r>
          </a:p>
          <a:p>
            <a:pPr lvl="1"/>
            <a:r>
              <a:rPr lang="en-US" dirty="0" smtClean="0"/>
              <a:t>Boundary</a:t>
            </a:r>
          </a:p>
          <a:p>
            <a:pPr lvl="1"/>
            <a:r>
              <a:rPr lang="en-US" dirty="0" smtClean="0"/>
              <a:t>People</a:t>
            </a:r>
          </a:p>
          <a:p>
            <a:pPr lvl="1"/>
            <a:r>
              <a:rPr lang="en-US" dirty="0" smtClean="0"/>
              <a:t>Sovereignty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492162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476672"/>
            <a:ext cx="8892480" cy="100811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7870" y="476672"/>
            <a:ext cx="323528" cy="1008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Logic of Industrial Policy: Static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nature of coordination problem</a:t>
            </a:r>
          </a:p>
          <a:p>
            <a:pPr lvl="1"/>
            <a:r>
              <a:rPr lang="en-US" dirty="0" smtClean="0"/>
              <a:t>Decreasing </a:t>
            </a:r>
            <a:r>
              <a:rPr lang="en-US" dirty="0" smtClean="0"/>
              <a:t>Return</a:t>
            </a:r>
            <a:endParaRPr lang="en-US" dirty="0" smtClean="0"/>
          </a:p>
          <a:p>
            <a:pPr lvl="1"/>
            <a:r>
              <a:rPr lang="en-US" dirty="0" smtClean="0"/>
              <a:t>Constant </a:t>
            </a:r>
            <a:r>
              <a:rPr lang="en-US" dirty="0" smtClean="0"/>
              <a:t>Return</a:t>
            </a:r>
            <a:endParaRPr lang="en-US" dirty="0" smtClean="0"/>
          </a:p>
          <a:p>
            <a:pPr lvl="1"/>
            <a:r>
              <a:rPr lang="en-US" dirty="0" smtClean="0"/>
              <a:t>Increasing </a:t>
            </a:r>
            <a:r>
              <a:rPr lang="en-US" dirty="0" smtClean="0"/>
              <a:t>Return</a:t>
            </a:r>
            <a:endParaRPr lang="en-US" dirty="0" smtClean="0"/>
          </a:p>
          <a:p>
            <a:pPr lvl="1"/>
            <a:r>
              <a:rPr lang="en-US" dirty="0" smtClean="0"/>
              <a:t>Marx, Hayek and Schumpeter</a:t>
            </a:r>
          </a:p>
          <a:p>
            <a:pPr lvl="2"/>
            <a:r>
              <a:rPr lang="en-US" dirty="0" smtClean="0"/>
              <a:t>Wasteful investment</a:t>
            </a:r>
          </a:p>
          <a:p>
            <a:pPr lvl="2"/>
            <a:r>
              <a:rPr lang="en-US" dirty="0" smtClean="0"/>
              <a:t>Firm chance</a:t>
            </a:r>
          </a:p>
          <a:p>
            <a:pPr lvl="2"/>
            <a:r>
              <a:rPr lang="en-US" dirty="0" smtClean="0"/>
              <a:t>Evolutionary and Selection</a:t>
            </a:r>
          </a:p>
          <a:p>
            <a:pPr lvl="2"/>
            <a:r>
              <a:rPr lang="en-US" dirty="0" smtClean="0"/>
              <a:t>Fixed cost, sunk cost and recoverability</a:t>
            </a:r>
          </a:p>
        </p:txBody>
      </p:sp>
    </p:spTree>
    <p:extLst>
      <p:ext uri="{BB962C8B-B14F-4D97-AF65-F5344CB8AC3E}">
        <p14:creationId xmlns:p14="http://schemas.microsoft.com/office/powerpoint/2010/main" val="36827093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476672"/>
            <a:ext cx="8892480" cy="100811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7870" y="476672"/>
            <a:ext cx="323528" cy="1008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Solving Coordination </a:t>
            </a:r>
            <a:r>
              <a:rPr lang="en-US" dirty="0" smtClean="0"/>
              <a:t>Problem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Investment Coordination</a:t>
            </a:r>
          </a:p>
          <a:p>
            <a:pPr lvl="1"/>
            <a:r>
              <a:rPr lang="en-US" dirty="0" smtClean="0"/>
              <a:t>Over and under Investment</a:t>
            </a:r>
          </a:p>
          <a:p>
            <a:pPr lvl="1"/>
            <a:r>
              <a:rPr lang="en-US" dirty="0" smtClean="0"/>
              <a:t>Over investment</a:t>
            </a:r>
          </a:p>
          <a:p>
            <a:pPr lvl="2"/>
            <a:r>
              <a:rPr lang="en-US" dirty="0" smtClean="0"/>
              <a:t>Why?</a:t>
            </a:r>
          </a:p>
          <a:p>
            <a:pPr lvl="2"/>
            <a:endParaRPr lang="en-US" dirty="0" smtClean="0"/>
          </a:p>
          <a:p>
            <a:pPr lvl="1"/>
            <a:r>
              <a:rPr lang="en-US" dirty="0" smtClean="0"/>
              <a:t>Under investment</a:t>
            </a:r>
          </a:p>
          <a:p>
            <a:pPr lvl="2"/>
            <a:r>
              <a:rPr lang="en-US" dirty="0" smtClean="0"/>
              <a:t>Why?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4425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476672"/>
            <a:ext cx="8892480" cy="100811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7870" y="476672"/>
            <a:ext cx="323528" cy="1008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Solving Coordination </a:t>
            </a:r>
            <a:r>
              <a:rPr lang="en-US" dirty="0" smtClean="0"/>
              <a:t>Problem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Negotiated Exit/Capacity Scrapping</a:t>
            </a:r>
          </a:p>
          <a:p>
            <a:pPr lvl="1"/>
            <a:r>
              <a:rPr lang="en-US" dirty="0" smtClean="0"/>
              <a:t>Economic management of bad </a:t>
            </a:r>
            <a:r>
              <a:rPr lang="en-US" dirty="0" smtClean="0"/>
              <a:t>time</a:t>
            </a:r>
            <a:endParaRPr lang="en-US" dirty="0" smtClean="0"/>
          </a:p>
          <a:p>
            <a:pPr lvl="1"/>
            <a:r>
              <a:rPr lang="en-US" dirty="0" smtClean="0"/>
              <a:t>Bad </a:t>
            </a:r>
            <a:r>
              <a:rPr lang="en-US" dirty="0" smtClean="0"/>
              <a:t>situation</a:t>
            </a:r>
            <a:endParaRPr lang="en-US" dirty="0" smtClean="0"/>
          </a:p>
          <a:p>
            <a:pPr lvl="1"/>
            <a:r>
              <a:rPr lang="en-US" dirty="0" smtClean="0"/>
              <a:t>Methods</a:t>
            </a:r>
          </a:p>
          <a:p>
            <a:pPr lvl="2"/>
            <a:r>
              <a:rPr lang="en-US" dirty="0" smtClean="0"/>
              <a:t>Side Payments</a:t>
            </a:r>
          </a:p>
          <a:p>
            <a:pPr lvl="2"/>
            <a:r>
              <a:rPr lang="en-US" dirty="0" smtClean="0"/>
              <a:t>Agreement on Capacity Scrapping</a:t>
            </a:r>
          </a:p>
          <a:p>
            <a:pPr lvl="2"/>
            <a:r>
              <a:rPr lang="en-US" dirty="0" smtClean="0"/>
              <a:t>Mothballing</a:t>
            </a:r>
          </a:p>
          <a:p>
            <a:pPr lvl="2"/>
            <a:r>
              <a:rPr lang="en-US" dirty="0" smtClean="0"/>
              <a:t>Market segmentation by government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6034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476672"/>
            <a:ext cx="8892480" cy="100811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7870" y="476672"/>
            <a:ext cx="323528" cy="1008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0000"/>
                </a:solidFill>
              </a:rPr>
              <a:t>Solving Coordination </a:t>
            </a:r>
            <a:r>
              <a:rPr lang="en-US" dirty="0" smtClean="0">
                <a:solidFill>
                  <a:srgbClr val="000000"/>
                </a:solidFill>
              </a:rPr>
              <a:t>Problem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Recession Cartel</a:t>
            </a:r>
          </a:p>
          <a:p>
            <a:pPr lvl="1"/>
            <a:r>
              <a:rPr lang="en-US" dirty="0" smtClean="0"/>
              <a:t>Avoiding price war</a:t>
            </a:r>
          </a:p>
          <a:p>
            <a:pPr lvl="1"/>
            <a:r>
              <a:rPr lang="en-US" dirty="0" smtClean="0"/>
              <a:t>Reducing bargaining cost among firms</a:t>
            </a:r>
          </a:p>
          <a:p>
            <a:pPr lvl="2"/>
            <a:r>
              <a:rPr lang="en-US" dirty="0" smtClean="0"/>
              <a:t>Why?</a:t>
            </a:r>
          </a:p>
          <a:p>
            <a:pPr marL="27432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00195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51520" y="476672"/>
            <a:ext cx="8892480" cy="100811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-7870" y="476672"/>
            <a:ext cx="323528" cy="1008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Static discourse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Credibility</a:t>
            </a:r>
            <a:endParaRPr lang="en-US" dirty="0" smtClean="0"/>
          </a:p>
          <a:p>
            <a:r>
              <a:rPr lang="en-US" dirty="0" smtClean="0"/>
              <a:t>Fairness</a:t>
            </a:r>
            <a:endParaRPr lang="en-US" dirty="0" smtClean="0"/>
          </a:p>
          <a:p>
            <a:r>
              <a:rPr lang="en-US" dirty="0" smtClean="0"/>
              <a:t>Flexibility</a:t>
            </a:r>
            <a:endParaRPr lang="en-US" dirty="0" smtClean="0"/>
          </a:p>
          <a:p>
            <a:pPr lvl="1"/>
            <a:r>
              <a:rPr lang="en-US" dirty="0" smtClean="0"/>
              <a:t>Limited human cognition</a:t>
            </a:r>
          </a:p>
          <a:p>
            <a:pPr lvl="1"/>
            <a:r>
              <a:rPr lang="en-US" dirty="0" smtClean="0"/>
              <a:t>Bounded Rationality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10630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476672"/>
            <a:ext cx="8892480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31207" y="457200"/>
            <a:ext cx="323528" cy="100811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0000"/>
                </a:solidFill>
              </a:rPr>
              <a:t>Logic of Industrial Policy: </a:t>
            </a:r>
            <a:r>
              <a:rPr lang="en-US" dirty="0" smtClean="0">
                <a:solidFill>
                  <a:srgbClr val="000000"/>
                </a:solidFill>
              </a:rPr>
              <a:t>Dynamic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Knowledge</a:t>
            </a:r>
          </a:p>
          <a:p>
            <a:pPr lvl="1"/>
            <a:r>
              <a:rPr lang="en-US" dirty="0" smtClean="0"/>
              <a:t>Cannot all be codify</a:t>
            </a:r>
          </a:p>
          <a:p>
            <a:r>
              <a:rPr lang="en-US" dirty="0" smtClean="0"/>
              <a:t>Change</a:t>
            </a:r>
          </a:p>
          <a:p>
            <a:pPr lvl="1"/>
            <a:r>
              <a:rPr lang="en-US" dirty="0" smtClean="0"/>
              <a:t>Change is common: What should we do?</a:t>
            </a:r>
          </a:p>
          <a:p>
            <a:r>
              <a:rPr lang="en-US" dirty="0" smtClean="0"/>
              <a:t>Evolution</a:t>
            </a:r>
          </a:p>
          <a:p>
            <a:pPr lvl="1"/>
            <a:r>
              <a:rPr lang="en-US" dirty="0" smtClean="0"/>
              <a:t>Natural Selection and Human </a:t>
            </a:r>
            <a:r>
              <a:rPr lang="en-US" dirty="0" smtClean="0"/>
              <a:t>Selection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9843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09.jpg"/>
          <p:cNvPicPr>
            <a:picLocks noChangeAspect="1"/>
          </p:cNvPicPr>
          <p:nvPr/>
        </p:nvPicPr>
        <p:blipFill rotWithShape="1">
          <a:blip r:embed="rId2" cstate="print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87" b="13739"/>
          <a:stretch/>
        </p:blipFill>
        <p:spPr>
          <a:xfrm>
            <a:off x="-1" y="0"/>
            <a:ext cx="9171741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51520" y="476672"/>
            <a:ext cx="8892480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-31207" y="457200"/>
            <a:ext cx="323528" cy="100811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65126"/>
            <a:ext cx="8763000" cy="1325563"/>
          </a:xfrm>
        </p:spPr>
        <p:txBody>
          <a:bodyPr>
            <a:normAutofit/>
          </a:bodyPr>
          <a:lstStyle/>
          <a:p>
            <a:r>
              <a:rPr lang="en-US" sz="3400" dirty="0" smtClean="0"/>
              <a:t>Industrial Policy as a Device to Promote Change</a:t>
            </a:r>
            <a:endParaRPr lang="en-US" sz="3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Economic Change, Coordination and Industrial </a:t>
            </a:r>
            <a:r>
              <a:rPr lang="en-US" dirty="0" smtClean="0"/>
              <a:t>Policy</a:t>
            </a:r>
            <a:endParaRPr lang="en-US" dirty="0" smtClean="0"/>
          </a:p>
          <a:p>
            <a:r>
              <a:rPr lang="en-US" dirty="0" err="1" smtClean="0"/>
              <a:t>Codifiability</a:t>
            </a:r>
            <a:r>
              <a:rPr lang="en-US" dirty="0" smtClean="0"/>
              <a:t> of Knowledge, Product Cycle and Industrial </a:t>
            </a:r>
            <a:r>
              <a:rPr lang="en-US" dirty="0" smtClean="0"/>
              <a:t>Policy</a:t>
            </a:r>
            <a:endParaRPr lang="en-US" dirty="0" smtClean="0"/>
          </a:p>
          <a:p>
            <a:r>
              <a:rPr lang="en-US" dirty="0" smtClean="0"/>
              <a:t>Diversity of Innovatory Sources and Industrial </a:t>
            </a:r>
            <a:r>
              <a:rPr lang="en-US" dirty="0" smtClean="0"/>
              <a:t>Polity</a:t>
            </a:r>
            <a:endParaRPr lang="en-US" dirty="0" smtClean="0"/>
          </a:p>
          <a:p>
            <a:r>
              <a:rPr lang="en-US" dirty="0" smtClean="0"/>
              <a:t>Solicitation of </a:t>
            </a:r>
            <a:r>
              <a:rPr lang="en-US" dirty="0" smtClean="0"/>
              <a:t>Risk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14013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476672"/>
            <a:ext cx="8892480" cy="1008112"/>
          </a:xfrm>
          <a:prstGeom prst="rect">
            <a:avLst/>
          </a:prstGeom>
          <a:solidFill>
            <a:srgbClr val="BEA3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7870" y="476672"/>
            <a:ext cx="323528" cy="1008112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65126"/>
            <a:ext cx="8763000" cy="1325563"/>
          </a:xfrm>
        </p:spPr>
        <p:txBody>
          <a:bodyPr>
            <a:normAutofit/>
          </a:bodyPr>
          <a:lstStyle/>
          <a:p>
            <a:r>
              <a:rPr lang="en-US" dirty="0" smtClean="0"/>
              <a:t>Possible Problem of Industrial Policy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Problems of Information</a:t>
            </a:r>
          </a:p>
          <a:p>
            <a:pPr lvl="1"/>
            <a:r>
              <a:rPr lang="en-US" dirty="0" smtClean="0"/>
              <a:t>Insufficient Information</a:t>
            </a:r>
          </a:p>
          <a:p>
            <a:pPr lvl="1"/>
            <a:r>
              <a:rPr lang="en-US" dirty="0" smtClean="0"/>
              <a:t>Asymmetric Information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27903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12089-NNY4D4.jpg"/>
          <p:cNvPicPr>
            <a:picLocks noChangeAspect="1"/>
          </p:cNvPicPr>
          <p:nvPr/>
        </p:nvPicPr>
        <p:blipFill rotWithShape="1">
          <a:blip r:embed="rId2" cstate="print">
            <a:alphaModFix amt="1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45" b="15645"/>
          <a:stretch/>
        </p:blipFill>
        <p:spPr>
          <a:xfrm>
            <a:off x="-11760" y="0"/>
            <a:ext cx="9216425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1520" y="476672"/>
            <a:ext cx="8892480" cy="1008112"/>
          </a:xfrm>
          <a:prstGeom prst="rect">
            <a:avLst/>
          </a:prstGeom>
          <a:solidFill>
            <a:srgbClr val="BEA3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7870" y="476672"/>
            <a:ext cx="323528" cy="1008112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65126"/>
            <a:ext cx="8763000" cy="1325563"/>
          </a:xfrm>
        </p:spPr>
        <p:txBody>
          <a:bodyPr>
            <a:normAutofit/>
          </a:bodyPr>
          <a:lstStyle/>
          <a:p>
            <a:r>
              <a:rPr lang="en-US" sz="3400" dirty="0" smtClean="0"/>
              <a:t>Problems of Rent-Seeking and Entrepreneurship</a:t>
            </a:r>
            <a:endParaRPr lang="en-US" sz="3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Ever-changing </a:t>
            </a:r>
            <a:r>
              <a:rPr lang="en-US" dirty="0" smtClean="0"/>
              <a:t>Nature</a:t>
            </a:r>
            <a:endParaRPr lang="en-US" dirty="0"/>
          </a:p>
          <a:p>
            <a:r>
              <a:rPr lang="en-US" dirty="0" smtClean="0"/>
              <a:t> Creative Destruction</a:t>
            </a:r>
            <a:endParaRPr lang="en-US" dirty="0" smtClean="0"/>
          </a:p>
          <a:p>
            <a:r>
              <a:rPr lang="en-US" dirty="0" smtClean="0"/>
              <a:t>Diversion from unproductive to productive is possible or </a:t>
            </a:r>
            <a:r>
              <a:rPr lang="en-US" dirty="0" smtClean="0"/>
              <a:t>not</a:t>
            </a:r>
            <a:endParaRPr lang="en-US" dirty="0" smtClean="0"/>
          </a:p>
          <a:p>
            <a:r>
              <a:rPr lang="en-US" dirty="0" smtClean="0"/>
              <a:t>What will you do with rent?</a:t>
            </a:r>
          </a:p>
          <a:p>
            <a:pPr lvl="1"/>
            <a:r>
              <a:rPr lang="en-US" dirty="0" smtClean="0"/>
              <a:t>Patent</a:t>
            </a:r>
          </a:p>
          <a:p>
            <a:pPr lvl="1"/>
            <a:r>
              <a:rPr lang="en-US" dirty="0" smtClean="0"/>
              <a:t>Revenue Sharing: PTT</a:t>
            </a:r>
            <a:r>
              <a:rPr lang="en-US" dirty="0"/>
              <a:t> </a:t>
            </a:r>
            <a:r>
              <a:rPr lang="en-US" dirty="0" smtClean="0"/>
              <a:t>and others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0225740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476672"/>
            <a:ext cx="8892480" cy="1008112"/>
          </a:xfrm>
          <a:prstGeom prst="rect">
            <a:avLst/>
          </a:prstGeom>
          <a:solidFill>
            <a:srgbClr val="BEA3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7870" y="476672"/>
            <a:ext cx="323528" cy="1008112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Political Problems: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Legitimacy</a:t>
            </a:r>
          </a:p>
          <a:p>
            <a:pPr lvl="1"/>
            <a:r>
              <a:rPr lang="en-US" dirty="0" smtClean="0"/>
              <a:t>Socio-economic system</a:t>
            </a:r>
          </a:p>
          <a:p>
            <a:pPr lvl="1"/>
            <a:r>
              <a:rPr lang="en-US" dirty="0" smtClean="0"/>
              <a:t>1 vs 99, red vs yellow, and etc.</a:t>
            </a:r>
          </a:p>
          <a:p>
            <a:r>
              <a:rPr lang="en-US" dirty="0" smtClean="0"/>
              <a:t>Democratic Control</a:t>
            </a:r>
          </a:p>
          <a:p>
            <a:pPr lvl="1"/>
            <a:r>
              <a:rPr lang="en-US" dirty="0" smtClean="0"/>
              <a:t>Should we let our economy run by a few bureaucrat, elite, and etc.</a:t>
            </a:r>
          </a:p>
          <a:p>
            <a:pPr lvl="2"/>
            <a:r>
              <a:rPr lang="en-US" dirty="0" smtClean="0"/>
              <a:t>Central Bank Vs. politician</a:t>
            </a:r>
          </a:p>
          <a:p>
            <a:pPr lvl="2"/>
            <a:r>
              <a:rPr lang="en-US" dirty="0" smtClean="0"/>
              <a:t>Politician Vs. good man</a:t>
            </a:r>
          </a:p>
          <a:p>
            <a:pPr lvl="1"/>
            <a:r>
              <a:rPr lang="en-US" dirty="0" smtClean="0"/>
              <a:t>Why?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14157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476672"/>
            <a:ext cx="8892480" cy="1008112"/>
          </a:xfrm>
          <a:prstGeom prst="rect">
            <a:avLst/>
          </a:prstGeom>
          <a:solidFill>
            <a:srgbClr val="BEA3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7870" y="476672"/>
            <a:ext cx="323528" cy="1008112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382000" cy="1325563"/>
          </a:xfrm>
        </p:spPr>
        <p:txBody>
          <a:bodyPr/>
          <a:lstStyle/>
          <a:p>
            <a:r>
              <a:rPr lang="en-US" dirty="0" smtClean="0"/>
              <a:t>Problems of Supporting Institutions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Norms</a:t>
            </a:r>
            <a:endParaRPr lang="en-US" dirty="0" smtClean="0"/>
          </a:p>
          <a:p>
            <a:r>
              <a:rPr lang="en-US" dirty="0" smtClean="0"/>
              <a:t>Culture</a:t>
            </a:r>
            <a:endParaRPr lang="en-US" dirty="0" smtClean="0"/>
          </a:p>
          <a:p>
            <a:r>
              <a:rPr lang="en-US" dirty="0" smtClean="0"/>
              <a:t>Bureaucratic </a:t>
            </a:r>
            <a:r>
              <a:rPr lang="en-US" dirty="0" smtClean="0"/>
              <a:t>Structure</a:t>
            </a:r>
            <a:endParaRPr lang="en-US" dirty="0" smtClean="0"/>
          </a:p>
          <a:p>
            <a:r>
              <a:rPr lang="en-US" dirty="0" smtClean="0"/>
              <a:t>Laws</a:t>
            </a:r>
            <a:endParaRPr lang="en-US" dirty="0" smtClean="0"/>
          </a:p>
          <a:p>
            <a:r>
              <a:rPr lang="en-US" dirty="0" smtClean="0"/>
              <a:t>Corruption</a:t>
            </a:r>
            <a:endParaRPr lang="en-US" dirty="0" smtClean="0"/>
          </a:p>
          <a:p>
            <a:r>
              <a:rPr lang="en-US" dirty="0" smtClean="0"/>
              <a:t>Macro </a:t>
            </a:r>
            <a:r>
              <a:rPr lang="en-US" dirty="0" smtClean="0"/>
              <a:t>environment</a:t>
            </a:r>
            <a:endParaRPr lang="en-US" dirty="0" smtClean="0"/>
          </a:p>
          <a:p>
            <a:r>
              <a:rPr lang="en-US" dirty="0" smtClean="0"/>
              <a:t>People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37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482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演示文稿1" id="{AA1CBBF3-5167-4087-BFAE-78FB9154F143}" vid="{7647476C-A5FC-4CA7-A3C8-1DF0DD194B10}"/>
    </a:ext>
  </a:extLst>
</a:theme>
</file>

<file path=ppt/theme/theme2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演示文稿1" id="{AA1CBBF3-5167-4087-BFAE-78FB9154F143}" vid="{7647476C-A5FC-4CA7-A3C8-1DF0DD194B10}"/>
    </a:ext>
  </a:extLst>
</a:theme>
</file>

<file path=ppt/theme/themeOverride1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 主题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主题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 主题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主题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482.thmx</Template>
  <TotalTime>111</TotalTime>
  <Words>388</Words>
  <Application>Microsoft Macintosh PowerPoint</Application>
  <PresentationFormat>On-screen Show (4:3)</PresentationFormat>
  <Paragraphs>106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17" baseType="lpstr">
      <vt:lpstr>482</vt:lpstr>
      <vt:lpstr>Office 主题</vt:lpstr>
      <vt:lpstr>PowerPoint Presentation</vt:lpstr>
      <vt:lpstr>Industrial Policy Debates</vt:lpstr>
      <vt:lpstr>Industry Policy Definition</vt:lpstr>
      <vt:lpstr>Keywords</vt:lpstr>
      <vt:lpstr>Logic of Industrial Policy: Static</vt:lpstr>
      <vt:lpstr>Solving Coordination Problem</vt:lpstr>
      <vt:lpstr>Solving Coordination Problem</vt:lpstr>
      <vt:lpstr>Solving Coordination Problem</vt:lpstr>
      <vt:lpstr>Static discourse</vt:lpstr>
      <vt:lpstr>Logic of Industrial Policy: Dynamic</vt:lpstr>
      <vt:lpstr>Industrial Policy as a Device to Promote Change</vt:lpstr>
      <vt:lpstr>Possible Problem of Industrial Policy </vt:lpstr>
      <vt:lpstr>Problems of Rent-Seeking and Entrepreneurship</vt:lpstr>
      <vt:lpstr>Political Problems:</vt:lpstr>
      <vt:lpstr>Problems of Supporting Institutions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Industry and Development</dc:title>
  <dc:creator>Monthien</dc:creator>
  <cp:lastModifiedBy>Nan Yotkhruea</cp:lastModifiedBy>
  <cp:revision>11</cp:revision>
  <dcterms:created xsi:type="dcterms:W3CDTF">2014-01-24T04:35:23Z</dcterms:created>
  <dcterms:modified xsi:type="dcterms:W3CDTF">2016-01-10T15:47:34Z</dcterms:modified>
</cp:coreProperties>
</file>