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6" r:id="rId3"/>
    <p:sldId id="297" r:id="rId4"/>
    <p:sldId id="258" r:id="rId5"/>
    <p:sldId id="293" r:id="rId6"/>
    <p:sldId id="260" r:id="rId7"/>
    <p:sldId id="262" r:id="rId8"/>
    <p:sldId id="298" r:id="rId9"/>
    <p:sldId id="282" r:id="rId10"/>
    <p:sldId id="264" r:id="rId11"/>
    <p:sldId id="274" r:id="rId12"/>
    <p:sldId id="300" r:id="rId13"/>
    <p:sldId id="299" r:id="rId14"/>
    <p:sldId id="303" r:id="rId15"/>
    <p:sldId id="281" r:id="rId16"/>
    <p:sldId id="305" r:id="rId17"/>
    <p:sldId id="306" r:id="rId18"/>
    <p:sldId id="307" r:id="rId19"/>
    <p:sldId id="308" r:id="rId20"/>
    <p:sldId id="309" r:id="rId21"/>
    <p:sldId id="310" r:id="rId22"/>
    <p:sldId id="311" r:id="rId2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22C5DE-8738-459F-A95D-8B95C2994528}" type="doc">
      <dgm:prSet loTypeId="urn:microsoft.com/office/officeart/2005/8/layout/cycle8" loCatId="cycle" qsTypeId="urn:microsoft.com/office/officeart/2005/8/quickstyle/simple1" qsCatId="simple" csTypeId="urn:microsoft.com/office/officeart/2005/8/colors/colorful3" csCatId="colorful" phldr="1"/>
      <dgm:spPr/>
    </dgm:pt>
    <dgm:pt modelId="{F5084D6E-A748-4BCA-B9C0-4B10C425F3E3}">
      <dgm:prSet phldrT="[ข้อความ]"/>
      <dgm:spPr/>
      <dgm:t>
        <a:bodyPr/>
        <a:lstStyle/>
        <a:p>
          <a:r>
            <a:rPr lang="en-US" dirty="0" smtClean="0"/>
            <a:t>State</a:t>
          </a:r>
          <a:endParaRPr lang="th-TH" dirty="0"/>
        </a:p>
      </dgm:t>
    </dgm:pt>
    <dgm:pt modelId="{734BC9C7-1E73-4ADC-83B2-0F8B2280022D}" type="parTrans" cxnId="{08D22950-10BF-4400-926E-B1D889F075CF}">
      <dgm:prSet/>
      <dgm:spPr/>
      <dgm:t>
        <a:bodyPr/>
        <a:lstStyle/>
        <a:p>
          <a:endParaRPr lang="th-TH"/>
        </a:p>
      </dgm:t>
    </dgm:pt>
    <dgm:pt modelId="{58368131-7EBA-44B3-A82F-0D642E41A60D}" type="sibTrans" cxnId="{08D22950-10BF-4400-926E-B1D889F075CF}">
      <dgm:prSet/>
      <dgm:spPr/>
      <dgm:t>
        <a:bodyPr/>
        <a:lstStyle/>
        <a:p>
          <a:endParaRPr lang="th-TH"/>
        </a:p>
      </dgm:t>
    </dgm:pt>
    <dgm:pt modelId="{A178F1EA-0092-4478-9DD0-9728FF053152}">
      <dgm:prSet phldrT="[ข้อความ]"/>
      <dgm:spPr/>
      <dgm:t>
        <a:bodyPr/>
        <a:lstStyle/>
        <a:p>
          <a:r>
            <a:rPr lang="en-US" dirty="0" smtClean="0"/>
            <a:t>Community</a:t>
          </a:r>
          <a:endParaRPr lang="th-TH" dirty="0"/>
        </a:p>
      </dgm:t>
    </dgm:pt>
    <dgm:pt modelId="{D770BCF8-BDD9-4359-8764-018B0EBB106C}" type="parTrans" cxnId="{014BE8E1-FE36-40C9-8BC0-DBBA9D70D816}">
      <dgm:prSet/>
      <dgm:spPr/>
      <dgm:t>
        <a:bodyPr/>
        <a:lstStyle/>
        <a:p>
          <a:endParaRPr lang="th-TH"/>
        </a:p>
      </dgm:t>
    </dgm:pt>
    <dgm:pt modelId="{228E1950-245F-4955-AE4A-5A2ABE756A60}" type="sibTrans" cxnId="{014BE8E1-FE36-40C9-8BC0-DBBA9D70D816}">
      <dgm:prSet/>
      <dgm:spPr/>
      <dgm:t>
        <a:bodyPr/>
        <a:lstStyle/>
        <a:p>
          <a:endParaRPr lang="th-TH"/>
        </a:p>
      </dgm:t>
    </dgm:pt>
    <dgm:pt modelId="{5C7FAF52-CB64-49B0-B520-2F60F53AF392}">
      <dgm:prSet phldrT="[ข้อความ]"/>
      <dgm:spPr/>
      <dgm:t>
        <a:bodyPr/>
        <a:lstStyle/>
        <a:p>
          <a:r>
            <a:rPr lang="en-US" dirty="0" smtClean="0"/>
            <a:t>Market</a:t>
          </a:r>
          <a:endParaRPr lang="th-TH" dirty="0"/>
        </a:p>
      </dgm:t>
    </dgm:pt>
    <dgm:pt modelId="{2FD3143E-FF47-44FC-BFE2-629ED89E8687}" type="parTrans" cxnId="{0BA692EF-7E71-4BF4-AF6D-B3D61B9C5BD0}">
      <dgm:prSet/>
      <dgm:spPr/>
      <dgm:t>
        <a:bodyPr/>
        <a:lstStyle/>
        <a:p>
          <a:endParaRPr lang="th-TH"/>
        </a:p>
      </dgm:t>
    </dgm:pt>
    <dgm:pt modelId="{2FE3F553-3B7D-426C-B216-38AE93701B83}" type="sibTrans" cxnId="{0BA692EF-7E71-4BF4-AF6D-B3D61B9C5BD0}">
      <dgm:prSet/>
      <dgm:spPr/>
      <dgm:t>
        <a:bodyPr/>
        <a:lstStyle/>
        <a:p>
          <a:endParaRPr lang="th-TH"/>
        </a:p>
      </dgm:t>
    </dgm:pt>
    <dgm:pt modelId="{A22384E9-F27B-478B-9418-F6F61C2AC894}" type="pres">
      <dgm:prSet presAssocID="{BC22C5DE-8738-459F-A95D-8B95C2994528}" presName="compositeShape" presStyleCnt="0">
        <dgm:presLayoutVars>
          <dgm:chMax val="7"/>
          <dgm:dir/>
          <dgm:resizeHandles val="exact"/>
        </dgm:presLayoutVars>
      </dgm:prSet>
      <dgm:spPr/>
    </dgm:pt>
    <dgm:pt modelId="{255C0438-AFC0-4602-9C64-8D02770EB005}" type="pres">
      <dgm:prSet presAssocID="{BC22C5DE-8738-459F-A95D-8B95C2994528}" presName="wedge1" presStyleLbl="node1" presStyleIdx="0" presStyleCnt="3"/>
      <dgm:spPr/>
      <dgm:t>
        <a:bodyPr/>
        <a:lstStyle/>
        <a:p>
          <a:endParaRPr lang="th-TH"/>
        </a:p>
      </dgm:t>
    </dgm:pt>
    <dgm:pt modelId="{C7D6076D-D0ED-40BB-996E-0554128496D6}" type="pres">
      <dgm:prSet presAssocID="{BC22C5DE-8738-459F-A95D-8B95C2994528}" presName="dummy1a" presStyleCnt="0"/>
      <dgm:spPr/>
    </dgm:pt>
    <dgm:pt modelId="{E56F058D-F028-41F9-AC96-CEA7E50EDF27}" type="pres">
      <dgm:prSet presAssocID="{BC22C5DE-8738-459F-A95D-8B95C2994528}" presName="dummy1b" presStyleCnt="0"/>
      <dgm:spPr/>
    </dgm:pt>
    <dgm:pt modelId="{32BB8E95-BA40-42CB-B7F5-2CC7EB2FBCE6}" type="pres">
      <dgm:prSet presAssocID="{BC22C5DE-8738-459F-A95D-8B95C2994528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5BC1EB2-49DF-45A1-A247-FB0CB3E1F5CC}" type="pres">
      <dgm:prSet presAssocID="{BC22C5DE-8738-459F-A95D-8B95C2994528}" presName="wedge2" presStyleLbl="node1" presStyleIdx="1" presStyleCnt="3"/>
      <dgm:spPr/>
      <dgm:t>
        <a:bodyPr/>
        <a:lstStyle/>
        <a:p>
          <a:endParaRPr lang="th-TH"/>
        </a:p>
      </dgm:t>
    </dgm:pt>
    <dgm:pt modelId="{A7268EF5-3B41-4FEA-8507-EB74CD006D4D}" type="pres">
      <dgm:prSet presAssocID="{BC22C5DE-8738-459F-A95D-8B95C2994528}" presName="dummy2a" presStyleCnt="0"/>
      <dgm:spPr/>
    </dgm:pt>
    <dgm:pt modelId="{F7EBF1F0-2E32-4824-8A85-C9B6AC547A9C}" type="pres">
      <dgm:prSet presAssocID="{BC22C5DE-8738-459F-A95D-8B95C2994528}" presName="dummy2b" presStyleCnt="0"/>
      <dgm:spPr/>
    </dgm:pt>
    <dgm:pt modelId="{5849DF6C-95E1-4F16-8AC3-58E86E47D00D}" type="pres">
      <dgm:prSet presAssocID="{BC22C5DE-8738-459F-A95D-8B95C2994528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6541D82-883E-4016-894A-C5771BB1B197}" type="pres">
      <dgm:prSet presAssocID="{BC22C5DE-8738-459F-A95D-8B95C2994528}" presName="wedge3" presStyleLbl="node1" presStyleIdx="2" presStyleCnt="3"/>
      <dgm:spPr/>
      <dgm:t>
        <a:bodyPr/>
        <a:lstStyle/>
        <a:p>
          <a:endParaRPr lang="th-TH"/>
        </a:p>
      </dgm:t>
    </dgm:pt>
    <dgm:pt modelId="{CC03226F-DCBC-4C5F-A2C8-A1657E007F50}" type="pres">
      <dgm:prSet presAssocID="{BC22C5DE-8738-459F-A95D-8B95C2994528}" presName="dummy3a" presStyleCnt="0"/>
      <dgm:spPr/>
    </dgm:pt>
    <dgm:pt modelId="{8308149C-DB8B-4AB8-B65B-CBC074C371BC}" type="pres">
      <dgm:prSet presAssocID="{BC22C5DE-8738-459F-A95D-8B95C2994528}" presName="dummy3b" presStyleCnt="0"/>
      <dgm:spPr/>
    </dgm:pt>
    <dgm:pt modelId="{A0B6EC07-3F3E-4C7A-88F3-7228A9EB12F9}" type="pres">
      <dgm:prSet presAssocID="{BC22C5DE-8738-459F-A95D-8B95C2994528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C0D9CAA-8D66-42A7-B9A1-790E02868663}" type="pres">
      <dgm:prSet presAssocID="{58368131-7EBA-44B3-A82F-0D642E41A60D}" presName="arrowWedge1" presStyleLbl="fgSibTrans2D1" presStyleIdx="0" presStyleCnt="3"/>
      <dgm:spPr/>
    </dgm:pt>
    <dgm:pt modelId="{0C0201C7-9EB6-46F4-8BBF-3B44972CE226}" type="pres">
      <dgm:prSet presAssocID="{228E1950-245F-4955-AE4A-5A2ABE756A60}" presName="arrowWedge2" presStyleLbl="fgSibTrans2D1" presStyleIdx="1" presStyleCnt="3"/>
      <dgm:spPr/>
    </dgm:pt>
    <dgm:pt modelId="{5BCFEF17-3A95-4A0D-82E6-BB6ECEA9125E}" type="pres">
      <dgm:prSet presAssocID="{2FE3F553-3B7D-426C-B216-38AE93701B83}" presName="arrowWedge3" presStyleLbl="fgSibTrans2D1" presStyleIdx="2" presStyleCnt="3"/>
      <dgm:spPr/>
    </dgm:pt>
  </dgm:ptLst>
  <dgm:cxnLst>
    <dgm:cxn modelId="{9CE6095A-3542-41A8-8303-A16357F2EBC3}" type="presOf" srcId="{BC22C5DE-8738-459F-A95D-8B95C2994528}" destId="{A22384E9-F27B-478B-9418-F6F61C2AC894}" srcOrd="0" destOrd="0" presId="urn:microsoft.com/office/officeart/2005/8/layout/cycle8"/>
    <dgm:cxn modelId="{1A04E4C3-F77B-41AF-AEBE-5CE0BC0F32AC}" type="presOf" srcId="{F5084D6E-A748-4BCA-B9C0-4B10C425F3E3}" destId="{32BB8E95-BA40-42CB-B7F5-2CC7EB2FBCE6}" srcOrd="1" destOrd="0" presId="urn:microsoft.com/office/officeart/2005/8/layout/cycle8"/>
    <dgm:cxn modelId="{AB32DDC0-5811-4E95-8375-0F5D678F7221}" type="presOf" srcId="{A178F1EA-0092-4478-9DD0-9728FF053152}" destId="{5849DF6C-95E1-4F16-8AC3-58E86E47D00D}" srcOrd="1" destOrd="0" presId="urn:microsoft.com/office/officeart/2005/8/layout/cycle8"/>
    <dgm:cxn modelId="{08D22950-10BF-4400-926E-B1D889F075CF}" srcId="{BC22C5DE-8738-459F-A95D-8B95C2994528}" destId="{F5084D6E-A748-4BCA-B9C0-4B10C425F3E3}" srcOrd="0" destOrd="0" parTransId="{734BC9C7-1E73-4ADC-83B2-0F8B2280022D}" sibTransId="{58368131-7EBA-44B3-A82F-0D642E41A60D}"/>
    <dgm:cxn modelId="{6B831CFF-0DF1-4B2C-A74A-CA671AB8ADE2}" type="presOf" srcId="{F5084D6E-A748-4BCA-B9C0-4B10C425F3E3}" destId="{255C0438-AFC0-4602-9C64-8D02770EB005}" srcOrd="0" destOrd="0" presId="urn:microsoft.com/office/officeart/2005/8/layout/cycle8"/>
    <dgm:cxn modelId="{014BE8E1-FE36-40C9-8BC0-DBBA9D70D816}" srcId="{BC22C5DE-8738-459F-A95D-8B95C2994528}" destId="{A178F1EA-0092-4478-9DD0-9728FF053152}" srcOrd="1" destOrd="0" parTransId="{D770BCF8-BDD9-4359-8764-018B0EBB106C}" sibTransId="{228E1950-245F-4955-AE4A-5A2ABE756A60}"/>
    <dgm:cxn modelId="{0BA692EF-7E71-4BF4-AF6D-B3D61B9C5BD0}" srcId="{BC22C5DE-8738-459F-A95D-8B95C2994528}" destId="{5C7FAF52-CB64-49B0-B520-2F60F53AF392}" srcOrd="2" destOrd="0" parTransId="{2FD3143E-FF47-44FC-BFE2-629ED89E8687}" sibTransId="{2FE3F553-3B7D-426C-B216-38AE93701B83}"/>
    <dgm:cxn modelId="{3AE04761-A011-4255-8D75-30C02037573D}" type="presOf" srcId="{5C7FAF52-CB64-49B0-B520-2F60F53AF392}" destId="{A0B6EC07-3F3E-4C7A-88F3-7228A9EB12F9}" srcOrd="1" destOrd="0" presId="urn:microsoft.com/office/officeart/2005/8/layout/cycle8"/>
    <dgm:cxn modelId="{C3CC9145-E8F8-438A-9EB0-EB419A0B274D}" type="presOf" srcId="{5C7FAF52-CB64-49B0-B520-2F60F53AF392}" destId="{F6541D82-883E-4016-894A-C5771BB1B197}" srcOrd="0" destOrd="0" presId="urn:microsoft.com/office/officeart/2005/8/layout/cycle8"/>
    <dgm:cxn modelId="{8C195F55-0756-4E33-9187-19DB41586482}" type="presOf" srcId="{A178F1EA-0092-4478-9DD0-9728FF053152}" destId="{15BC1EB2-49DF-45A1-A247-FB0CB3E1F5CC}" srcOrd="0" destOrd="0" presId="urn:microsoft.com/office/officeart/2005/8/layout/cycle8"/>
    <dgm:cxn modelId="{2F4F6358-C5EE-4C9C-B96B-A0E776727A06}" type="presParOf" srcId="{A22384E9-F27B-478B-9418-F6F61C2AC894}" destId="{255C0438-AFC0-4602-9C64-8D02770EB005}" srcOrd="0" destOrd="0" presId="urn:microsoft.com/office/officeart/2005/8/layout/cycle8"/>
    <dgm:cxn modelId="{D882DECA-AF78-462F-A144-961DD3E00E07}" type="presParOf" srcId="{A22384E9-F27B-478B-9418-F6F61C2AC894}" destId="{C7D6076D-D0ED-40BB-996E-0554128496D6}" srcOrd="1" destOrd="0" presId="urn:microsoft.com/office/officeart/2005/8/layout/cycle8"/>
    <dgm:cxn modelId="{96A2CF61-47DC-461D-A986-881E274BC00F}" type="presParOf" srcId="{A22384E9-F27B-478B-9418-F6F61C2AC894}" destId="{E56F058D-F028-41F9-AC96-CEA7E50EDF27}" srcOrd="2" destOrd="0" presId="urn:microsoft.com/office/officeart/2005/8/layout/cycle8"/>
    <dgm:cxn modelId="{D7C42F56-C524-4239-B817-2DA00088A1C4}" type="presParOf" srcId="{A22384E9-F27B-478B-9418-F6F61C2AC894}" destId="{32BB8E95-BA40-42CB-B7F5-2CC7EB2FBCE6}" srcOrd="3" destOrd="0" presId="urn:microsoft.com/office/officeart/2005/8/layout/cycle8"/>
    <dgm:cxn modelId="{D5DBC766-9223-4432-B8FB-8AA6A11F401A}" type="presParOf" srcId="{A22384E9-F27B-478B-9418-F6F61C2AC894}" destId="{15BC1EB2-49DF-45A1-A247-FB0CB3E1F5CC}" srcOrd="4" destOrd="0" presId="urn:microsoft.com/office/officeart/2005/8/layout/cycle8"/>
    <dgm:cxn modelId="{E5AE5225-7497-48EE-BF9F-D09ADD8C89B4}" type="presParOf" srcId="{A22384E9-F27B-478B-9418-F6F61C2AC894}" destId="{A7268EF5-3B41-4FEA-8507-EB74CD006D4D}" srcOrd="5" destOrd="0" presId="urn:microsoft.com/office/officeart/2005/8/layout/cycle8"/>
    <dgm:cxn modelId="{EB900E7D-48B7-497E-9067-25C196224197}" type="presParOf" srcId="{A22384E9-F27B-478B-9418-F6F61C2AC894}" destId="{F7EBF1F0-2E32-4824-8A85-C9B6AC547A9C}" srcOrd="6" destOrd="0" presId="urn:microsoft.com/office/officeart/2005/8/layout/cycle8"/>
    <dgm:cxn modelId="{574D8729-C22E-44A7-957A-ABF693B53199}" type="presParOf" srcId="{A22384E9-F27B-478B-9418-F6F61C2AC894}" destId="{5849DF6C-95E1-4F16-8AC3-58E86E47D00D}" srcOrd="7" destOrd="0" presId="urn:microsoft.com/office/officeart/2005/8/layout/cycle8"/>
    <dgm:cxn modelId="{7FF8E1BC-55B1-4D06-9626-07A9F60C5DC2}" type="presParOf" srcId="{A22384E9-F27B-478B-9418-F6F61C2AC894}" destId="{F6541D82-883E-4016-894A-C5771BB1B197}" srcOrd="8" destOrd="0" presId="urn:microsoft.com/office/officeart/2005/8/layout/cycle8"/>
    <dgm:cxn modelId="{F4C18134-9EBE-445A-8787-AED21725FC7D}" type="presParOf" srcId="{A22384E9-F27B-478B-9418-F6F61C2AC894}" destId="{CC03226F-DCBC-4C5F-A2C8-A1657E007F50}" srcOrd="9" destOrd="0" presId="urn:microsoft.com/office/officeart/2005/8/layout/cycle8"/>
    <dgm:cxn modelId="{A39AA1A3-B800-49B5-8825-52F696CB9224}" type="presParOf" srcId="{A22384E9-F27B-478B-9418-F6F61C2AC894}" destId="{8308149C-DB8B-4AB8-B65B-CBC074C371BC}" srcOrd="10" destOrd="0" presId="urn:microsoft.com/office/officeart/2005/8/layout/cycle8"/>
    <dgm:cxn modelId="{C8E7FB99-D61E-48C3-8833-384147828D66}" type="presParOf" srcId="{A22384E9-F27B-478B-9418-F6F61C2AC894}" destId="{A0B6EC07-3F3E-4C7A-88F3-7228A9EB12F9}" srcOrd="11" destOrd="0" presId="urn:microsoft.com/office/officeart/2005/8/layout/cycle8"/>
    <dgm:cxn modelId="{F6174695-3464-4B08-934D-29CC3FC23626}" type="presParOf" srcId="{A22384E9-F27B-478B-9418-F6F61C2AC894}" destId="{4C0D9CAA-8D66-42A7-B9A1-790E02868663}" srcOrd="12" destOrd="0" presId="urn:microsoft.com/office/officeart/2005/8/layout/cycle8"/>
    <dgm:cxn modelId="{730FE4DA-98B7-4FF2-8B53-1AAD8E7DEB76}" type="presParOf" srcId="{A22384E9-F27B-478B-9418-F6F61C2AC894}" destId="{0C0201C7-9EB6-46F4-8BBF-3B44972CE226}" srcOrd="13" destOrd="0" presId="urn:microsoft.com/office/officeart/2005/8/layout/cycle8"/>
    <dgm:cxn modelId="{9D85F93D-477B-47BE-82A8-011EC8AB4AAB}" type="presParOf" srcId="{A22384E9-F27B-478B-9418-F6F61C2AC894}" destId="{5BCFEF17-3A95-4A0D-82E6-BB6ECEA9125E}" srcOrd="14" destOrd="0" presId="urn:microsoft.com/office/officeart/2005/8/layout/cycle8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669463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88636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97956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352457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702012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8912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68961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8374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569907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21526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324237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11F33-5A9B-47A7-B9E7-C85AAD34AFA1}" type="datetimeFigureOut">
              <a:rPr lang="th-TH" smtClean="0"/>
              <a:pPr/>
              <a:t>04/04/56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DE421-693B-41A5-92CE-B4CD3BB81F5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691063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100" y="2500306"/>
            <a:ext cx="7429520" cy="1470025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666633"/>
                </a:solidFill>
                <a:cs typeface="+mn-cs"/>
              </a:rPr>
              <a:t>Community-based</a:t>
            </a:r>
            <a:br>
              <a:rPr lang="en-US" b="1" dirty="0" smtClean="0">
                <a:solidFill>
                  <a:srgbClr val="666633"/>
                </a:solidFill>
                <a:cs typeface="+mn-cs"/>
              </a:rPr>
            </a:br>
            <a:r>
              <a:rPr lang="en-US" b="1" dirty="0" smtClean="0">
                <a:solidFill>
                  <a:srgbClr val="666633"/>
                </a:solidFill>
                <a:cs typeface="+mn-cs"/>
              </a:rPr>
              <a:t> Resource Management</a:t>
            </a:r>
            <a:endParaRPr lang="th-TH" sz="6700" b="1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4774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ัวยึดเนื้อหา 3"/>
          <p:cNvGraphicFramePr>
            <a:graphicFrameLocks noGrp="1"/>
          </p:cNvGraphicFramePr>
          <p:nvPr>
            <p:ph idx="1"/>
          </p:nvPr>
        </p:nvGraphicFramePr>
        <p:xfrm>
          <a:off x="500034" y="121442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cs typeface="+mn-cs"/>
              </a:rPr>
              <a:t>Type of Goods</a:t>
            </a:r>
            <a:endParaRPr lang="th-TH" b="1" dirty="0">
              <a:cs typeface="+mn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b="10227"/>
          <a:stretch>
            <a:fillRect/>
          </a:stretch>
        </p:blipFill>
        <p:spPr bwMode="auto">
          <a:xfrm>
            <a:off x="71406" y="2571744"/>
            <a:ext cx="8876975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ตัวเชื่อมต่อตรง 4"/>
          <p:cNvCxnSpPr/>
          <p:nvPr/>
        </p:nvCxnSpPr>
        <p:spPr>
          <a:xfrm>
            <a:off x="642910" y="1428736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cs typeface="+mn-cs"/>
              </a:rPr>
              <a:t>Market-based management</a:t>
            </a:r>
            <a:endParaRPr lang="th-TH" b="1" dirty="0">
              <a:solidFill>
                <a:srgbClr val="C00000"/>
              </a:solidFill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525963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Browallia New" pitchFamily="34" charset="-34"/>
              </a:rPr>
              <a:t>Most natural resources –&gt; “Common-pool resources”</a:t>
            </a:r>
            <a:r>
              <a:rPr lang="th-TH" sz="3600" dirty="0" smtClean="0">
                <a:latin typeface="Browallia New" pitchFamily="34" charset="-34"/>
              </a:rPr>
              <a:t> </a:t>
            </a:r>
          </a:p>
          <a:p>
            <a:r>
              <a:rPr lang="en-US" sz="3600" dirty="0" smtClean="0">
                <a:latin typeface="Browallia New" pitchFamily="34" charset="-34"/>
              </a:rPr>
              <a:t>Non-excludable &amp; Non-</a:t>
            </a:r>
            <a:r>
              <a:rPr lang="en-US" sz="3600" dirty="0" err="1" smtClean="0">
                <a:latin typeface="Browallia New" pitchFamily="34" charset="-34"/>
              </a:rPr>
              <a:t>rivalrous</a:t>
            </a:r>
            <a:endParaRPr lang="en-US" sz="3600" dirty="0" smtClean="0">
              <a:latin typeface="Browallia New" pitchFamily="34" charset="-34"/>
            </a:endParaRPr>
          </a:p>
          <a:p>
            <a:pPr algn="thaiDist"/>
            <a:r>
              <a:rPr lang="en-US" sz="3600" dirty="0" smtClean="0">
                <a:latin typeface="Browallia New" pitchFamily="34" charset="-34"/>
              </a:rPr>
              <a:t>Forest, Fish stocks, Open water </a:t>
            </a:r>
            <a:r>
              <a:rPr lang="en-US" sz="3600" dirty="0" smtClean="0">
                <a:latin typeface="Browallia New" pitchFamily="34" charset="-34"/>
                <a:sym typeface="Wingdings" pitchFamily="2" charset="2"/>
              </a:rPr>
              <a:t> Renewable resources</a:t>
            </a:r>
            <a:endParaRPr lang="en-US" sz="3600" dirty="0" smtClean="0">
              <a:latin typeface="Browallia New" pitchFamily="34" charset="-34"/>
            </a:endParaRPr>
          </a:p>
          <a:p>
            <a:pPr algn="thaiDist"/>
            <a:r>
              <a:rPr lang="en-US" sz="3600" dirty="0" smtClean="0">
                <a:latin typeface="Browallia New" pitchFamily="34" charset="-34"/>
              </a:rPr>
              <a:t>Global CPR </a:t>
            </a:r>
            <a:r>
              <a:rPr lang="en-US" sz="3600" dirty="0" smtClean="0">
                <a:latin typeface="Browallia New" pitchFamily="34" charset="-34"/>
                <a:sym typeface="Wingdings" pitchFamily="2" charset="2"/>
              </a:rPr>
              <a:t> Ocean, Ozone layer</a:t>
            </a:r>
            <a:endParaRPr lang="th-TH" sz="3600" dirty="0" smtClean="0">
              <a:latin typeface="Browallia New" pitchFamily="34" charset="-34"/>
            </a:endParaRPr>
          </a:p>
          <a:p>
            <a:endParaRPr lang="en-US" sz="3600" dirty="0" smtClean="0">
              <a:latin typeface="Browallia New" pitchFamily="34" charset="-34"/>
            </a:endParaRP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29135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4525963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Browallia New" pitchFamily="34" charset="-34"/>
              </a:rPr>
              <a:t>Market Failure</a:t>
            </a:r>
          </a:p>
          <a:p>
            <a:r>
              <a:rPr lang="en-US" sz="3600" dirty="0" smtClean="0">
                <a:latin typeface="Browallia New" pitchFamily="34" charset="-34"/>
              </a:rPr>
              <a:t>Open access </a:t>
            </a:r>
            <a:r>
              <a:rPr lang="en-US" sz="3600" dirty="0" smtClean="0">
                <a:latin typeface="Browallia New" pitchFamily="34" charset="-34"/>
                <a:sym typeface="Wingdings" pitchFamily="2" charset="2"/>
              </a:rPr>
              <a:t> over-exploitation/ pollution </a:t>
            </a:r>
          </a:p>
          <a:p>
            <a:pPr algn="thaiDist"/>
            <a:r>
              <a:rPr lang="en-US" sz="3600" dirty="0" smtClean="0">
                <a:latin typeface="Browallia New" pitchFamily="34" charset="-34"/>
              </a:rPr>
              <a:t>No management incentives</a:t>
            </a:r>
            <a:endParaRPr lang="th-TH" sz="3600" dirty="0" smtClean="0">
              <a:latin typeface="Browallia New" pitchFamily="34" charset="-34"/>
            </a:endParaRPr>
          </a:p>
          <a:p>
            <a:pPr algn="thaiDist"/>
            <a:r>
              <a:rPr lang="en-US" sz="3600" dirty="0" smtClean="0">
                <a:latin typeface="Browallia New" pitchFamily="34" charset="-34"/>
              </a:rPr>
              <a:t>“Tragedies of the Commons” by Garrett Hardin in 1968 </a:t>
            </a:r>
          </a:p>
          <a:p>
            <a:endParaRPr lang="th-TH" sz="3600" dirty="0"/>
          </a:p>
        </p:txBody>
      </p:sp>
      <p:cxnSp>
        <p:nvCxnSpPr>
          <p:cNvPr id="9" name="ตัวเชื่อมต่อตรง 8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cs typeface="+mn-cs"/>
              </a:rPr>
              <a:t>Market-based management</a:t>
            </a:r>
            <a:endParaRPr lang="th-TH" b="1" dirty="0">
              <a:solidFill>
                <a:srgbClr val="C00000"/>
              </a:solidFill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525963"/>
          </a:xfrm>
        </p:spPr>
        <p:txBody>
          <a:bodyPr>
            <a:normAutofit/>
          </a:bodyPr>
          <a:lstStyle/>
          <a:p>
            <a:pPr algn="thaiDist"/>
            <a:r>
              <a:rPr lang="en-US" dirty="0" smtClean="0">
                <a:latin typeface="Browallia New" pitchFamily="34" charset="-34"/>
              </a:rPr>
              <a:t>Graze land </a:t>
            </a:r>
            <a:r>
              <a:rPr lang="en-US" dirty="0" smtClean="0">
                <a:latin typeface="Browallia New" pitchFamily="34" charset="-34"/>
                <a:sym typeface="Wingdings" pitchFamily="2" charset="2"/>
              </a:rPr>
              <a:t> </a:t>
            </a:r>
            <a:r>
              <a:rPr lang="en-US" dirty="0" smtClean="0">
                <a:latin typeface="Browallia New" pitchFamily="34" charset="-34"/>
              </a:rPr>
              <a:t>Open Access </a:t>
            </a:r>
            <a:r>
              <a:rPr lang="en-US" dirty="0">
                <a:latin typeface="Browallia New" pitchFamily="34" charset="-34"/>
              </a:rPr>
              <a:t>to </a:t>
            </a:r>
            <a:r>
              <a:rPr lang="en-US" dirty="0" smtClean="0">
                <a:latin typeface="Browallia New" pitchFamily="34" charset="-34"/>
              </a:rPr>
              <a:t>All</a:t>
            </a:r>
          </a:p>
          <a:p>
            <a:r>
              <a:rPr lang="en-US" dirty="0" smtClean="0">
                <a:latin typeface="Browallia New" pitchFamily="34" charset="-34"/>
              </a:rPr>
              <a:t>Sheepherders </a:t>
            </a:r>
            <a:r>
              <a:rPr lang="en-US" dirty="0" smtClean="0">
                <a:latin typeface="Browallia New" pitchFamily="34" charset="-34"/>
                <a:sym typeface="Wingdings" pitchFamily="2" charset="2"/>
              </a:rPr>
              <a:t> free access but future cost from land degradation</a:t>
            </a:r>
            <a:endParaRPr lang="th-TH" dirty="0" smtClean="0">
              <a:latin typeface="Browallia New" pitchFamily="34" charset="-34"/>
            </a:endParaRPr>
          </a:p>
          <a:p>
            <a:r>
              <a:rPr lang="en-US" dirty="0" smtClean="0">
                <a:latin typeface="Browallia New" pitchFamily="34" charset="-34"/>
              </a:rPr>
              <a:t>Equal share of this cost</a:t>
            </a:r>
            <a:endParaRPr lang="th-TH" dirty="0" smtClean="0">
              <a:latin typeface="Browallia New" pitchFamily="34" charset="-34"/>
            </a:endParaRPr>
          </a:p>
          <a:p>
            <a:pPr algn="thaiDist"/>
            <a:r>
              <a:rPr lang="en-US" dirty="0" smtClean="0">
                <a:latin typeface="Browallia New" pitchFamily="34" charset="-34"/>
              </a:rPr>
              <a:t>If sheepherders are rational </a:t>
            </a:r>
            <a:r>
              <a:rPr lang="en-US" dirty="0" smtClean="0">
                <a:latin typeface="Browallia New" pitchFamily="34" charset="-34"/>
                <a:sym typeface="Wingdings" pitchFamily="2" charset="2"/>
              </a:rPr>
              <a:t> maximize benefits today before degradation</a:t>
            </a:r>
            <a:r>
              <a:rPr lang="en-US" dirty="0" smtClean="0">
                <a:latin typeface="Browallia New" pitchFamily="34" charset="-34"/>
              </a:rPr>
              <a:t> </a:t>
            </a:r>
            <a:endParaRPr lang="th-TH" dirty="0" smtClean="0">
              <a:latin typeface="Browallia New" pitchFamily="34" charset="-34"/>
            </a:endParaRPr>
          </a:p>
          <a:p>
            <a:pPr algn="thaiDist"/>
            <a:endParaRPr lang="th-TH" dirty="0">
              <a:latin typeface="Browallia New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cs typeface="+mn-cs"/>
              </a:rPr>
              <a:t>Market-based management</a:t>
            </a:r>
            <a:endParaRPr lang="th-TH" b="1" dirty="0">
              <a:solidFill>
                <a:srgbClr val="C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1312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Browallia New" pitchFamily="34" charset="-34"/>
              </a:rPr>
              <a:t>Game with Prisoner Dilemma </a:t>
            </a:r>
            <a:r>
              <a:rPr lang="en-US" dirty="0">
                <a:latin typeface="Browallia New" pitchFamily="34" charset="-34"/>
              </a:rPr>
              <a:t>(PD</a:t>
            </a:r>
            <a:r>
              <a:rPr lang="en-US" dirty="0" smtClean="0">
                <a:latin typeface="Browallia New" pitchFamily="34" charset="-34"/>
              </a:rPr>
              <a:t>) </a:t>
            </a:r>
            <a:r>
              <a:rPr lang="th-TH" dirty="0" smtClean="0">
                <a:latin typeface="Browallia New" pitchFamily="34" charset="-34"/>
              </a:rPr>
              <a:t> </a:t>
            </a:r>
          </a:p>
          <a:p>
            <a:r>
              <a:rPr lang="en-US" dirty="0" smtClean="0">
                <a:latin typeface="Browallia New" pitchFamily="34" charset="-34"/>
              </a:rPr>
              <a:t>2 herders with their own sheep</a:t>
            </a:r>
          </a:p>
          <a:p>
            <a:r>
              <a:rPr lang="en-US" dirty="0" smtClean="0">
                <a:latin typeface="Browallia New" pitchFamily="34" charset="-34"/>
              </a:rPr>
              <a:t>Land carrying capacity </a:t>
            </a:r>
            <a:r>
              <a:rPr lang="en-US" dirty="0" smtClean="0">
                <a:latin typeface="Browallia New" pitchFamily="34" charset="-34"/>
                <a:sym typeface="Wingdings" pitchFamily="2" charset="2"/>
              </a:rPr>
              <a:t> L sheep</a:t>
            </a:r>
            <a:endParaRPr lang="th-TH" dirty="0" smtClean="0">
              <a:latin typeface="Browallia New" pitchFamily="34" charset="-34"/>
            </a:endParaRPr>
          </a:p>
          <a:p>
            <a:r>
              <a:rPr lang="en-US" dirty="0" smtClean="0">
                <a:latin typeface="Browallia New" pitchFamily="34" charset="-34"/>
              </a:rPr>
              <a:t>If each herders bring </a:t>
            </a:r>
            <a:r>
              <a:rPr lang="th-TH" dirty="0" smtClean="0">
                <a:latin typeface="Browallia New" pitchFamily="34" charset="-34"/>
              </a:rPr>
              <a:t> </a:t>
            </a:r>
            <a:r>
              <a:rPr lang="en-US" dirty="0" smtClean="0">
                <a:latin typeface="Browallia New" pitchFamily="34" charset="-34"/>
              </a:rPr>
              <a:t>L/2 sheep, each gains 10 units of benefit </a:t>
            </a:r>
            <a:endParaRPr lang="th-TH" dirty="0" smtClean="0">
              <a:latin typeface="Browallia New" pitchFamily="34" charset="-34"/>
            </a:endParaRPr>
          </a:p>
          <a:p>
            <a:pPr algn="thaiDist"/>
            <a:r>
              <a:rPr lang="en-US" dirty="0" smtClean="0">
                <a:latin typeface="Browallia New" pitchFamily="34" charset="-34"/>
              </a:rPr>
              <a:t>But if one of them increases the number of sheep, both tend to maximize number of their sheep, </a:t>
            </a:r>
          </a:p>
          <a:p>
            <a:pPr algn="thaiDist"/>
            <a:r>
              <a:rPr lang="en-US" dirty="0" smtClean="0">
                <a:latin typeface="Browallia New" pitchFamily="34" charset="-34"/>
              </a:rPr>
              <a:t>Then, over-exploitation </a:t>
            </a:r>
            <a:r>
              <a:rPr lang="en-US" dirty="0" smtClean="0">
                <a:latin typeface="Browallia New" pitchFamily="34" charset="-34"/>
                <a:sym typeface="Wingdings" pitchFamily="2" charset="2"/>
              </a:rPr>
              <a:t> both gain nothing</a:t>
            </a:r>
          </a:p>
          <a:p>
            <a:pPr algn="thaiDist"/>
            <a:r>
              <a:rPr lang="en-US" dirty="0" smtClean="0">
                <a:latin typeface="Browallia New" pitchFamily="34" charset="-34"/>
                <a:sym typeface="Wingdings" pitchFamily="2" charset="2"/>
              </a:rPr>
              <a:t>Other example: over-fishery</a:t>
            </a:r>
            <a:endParaRPr lang="th-TH" dirty="0" smtClean="0">
              <a:latin typeface="Browallia New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cs typeface="+mn-cs"/>
              </a:rPr>
              <a:t>Market-based management</a:t>
            </a:r>
            <a:endParaRPr lang="th-TH" b="1" dirty="0">
              <a:solidFill>
                <a:srgbClr val="C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6577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274" name="Picture 2" descr="http://lh3.ggpht.com/_xU2rtkG_O2A/TDNdsC-_RXI/AAAAAAAAAFU/Yd2U3zgrMxs/TrajCommonsPic1.JPG"/>
          <p:cNvPicPr>
            <a:picLocks noChangeAspect="1" noChangeArrowheads="1"/>
          </p:cNvPicPr>
          <p:nvPr/>
        </p:nvPicPr>
        <p:blipFill>
          <a:blip r:embed="rId2"/>
          <a:srcRect l="4167" t="4233" r="2083" b="4056"/>
          <a:stretch>
            <a:fillRect/>
          </a:stretch>
        </p:blipFill>
        <p:spPr bwMode="auto">
          <a:xfrm>
            <a:off x="1071538" y="1142984"/>
            <a:ext cx="6786610" cy="4901441"/>
          </a:xfrm>
          <a:prstGeom prst="rect">
            <a:avLst/>
          </a:prstGeom>
          <a:noFill/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cs typeface="+mn-cs"/>
              </a:rPr>
              <a:t>Market-based management</a:t>
            </a:r>
            <a:endParaRPr lang="th-TH" b="1" dirty="0">
              <a:solidFill>
                <a:srgbClr val="C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65778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4525963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Market-failure </a:t>
            </a:r>
            <a:r>
              <a:rPr lang="en-US" dirty="0" smtClean="0">
                <a:latin typeface="CordiaUPC" pitchFamily="34" charset="-34"/>
                <a:cs typeface="CordiaUPC" pitchFamily="34" charset="-34"/>
                <a:sym typeface="Wingdings" pitchFamily="2" charset="2"/>
              </a:rPr>
              <a:t>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well-defined property rights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Policy makers </a:t>
            </a:r>
            <a:r>
              <a:rPr lang="en-US" dirty="0" smtClean="0">
                <a:latin typeface="CordiaUPC" pitchFamily="34" charset="-34"/>
                <a:cs typeface="CordiaUPC" pitchFamily="34" charset="-34"/>
                <a:sym typeface="Wingdings" pitchFamily="2" charset="2"/>
              </a:rPr>
              <a:t> No common-pooled resources should be left ‘open’, but state-owned 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State-owned property </a:t>
            </a:r>
            <a:r>
              <a:rPr lang="en-US" dirty="0" smtClean="0">
                <a:latin typeface="CordiaUPC" pitchFamily="34" charset="-34"/>
                <a:cs typeface="CordiaUPC" pitchFamily="34" charset="-34"/>
                <a:sym typeface="Wingdings" pitchFamily="2" charset="2"/>
              </a:rPr>
              <a:t> with cost privatization through taxes or other mechanism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th-TH" dirty="0" smtClean="0">
                <a:latin typeface="CordiaUPC" pitchFamily="34" charset="-34"/>
                <a:cs typeface="CordiaUPC" pitchFamily="34" charset="-34"/>
              </a:rPr>
              <a:t>	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smtClean="0">
                <a:latin typeface="+mj-lt"/>
                <a:ea typeface="+mj-ea"/>
              </a:rPr>
              <a:t>Management by state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29135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 smtClean="0">
                <a:latin typeface="Browallia New" pitchFamily="34" charset="-34"/>
              </a:rPr>
              <a:t>1. Direct governance</a:t>
            </a:r>
            <a:endParaRPr lang="th-TH" b="1" dirty="0" smtClean="0">
              <a:latin typeface="Browallia New" pitchFamily="34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en-US" sz="3200" dirty="0" smtClean="0">
                <a:latin typeface="Browallia New" pitchFamily="34" charset="-34"/>
              </a:rPr>
              <a:t>Protected areas, public irrigation, world heritages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>
                <a:latin typeface="Browallia New" pitchFamily="34" charset="-34"/>
              </a:rPr>
              <a:t>Assumption: government have better information and have perfect enforcement</a:t>
            </a:r>
            <a:endParaRPr lang="th-TH" sz="3200" dirty="0">
              <a:latin typeface="Browallia New" pitchFamily="34" charset="-34"/>
            </a:endParaRPr>
          </a:p>
          <a:p>
            <a:pPr>
              <a:buNone/>
            </a:pPr>
            <a:r>
              <a:rPr lang="en-US" b="1" dirty="0" smtClean="0">
                <a:latin typeface="Browallia New" pitchFamily="34" charset="-34"/>
              </a:rPr>
              <a:t>2. Concession</a:t>
            </a:r>
            <a:endParaRPr lang="th-TH" b="1" dirty="0" smtClean="0">
              <a:latin typeface="Browallia New" pitchFamily="34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en-US" sz="3200" dirty="0" smtClean="0">
                <a:latin typeface="Browallia New" pitchFamily="34" charset="-34"/>
              </a:rPr>
              <a:t>Assumption: Private sector has good incentives in resource management</a:t>
            </a:r>
            <a:endParaRPr lang="th-TH" sz="3200" dirty="0" smtClean="0">
              <a:latin typeface="Browallia New" pitchFamily="34" charset="-34"/>
            </a:endParaRPr>
          </a:p>
          <a:p>
            <a:pPr marL="457200" lvl="1" indent="0">
              <a:buNone/>
            </a:pPr>
            <a:endParaRPr lang="th-TH" sz="3200" dirty="0">
              <a:latin typeface="Browallia New" pitchFamily="34" charset="-34"/>
            </a:endParaRPr>
          </a:p>
          <a:p>
            <a:pPr lvl="1"/>
            <a:endParaRPr lang="th-TH" sz="3200" dirty="0"/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smtClean="0">
                <a:latin typeface="+mj-lt"/>
                <a:ea typeface="+mj-ea"/>
              </a:rPr>
              <a:t>Management by state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4925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525963"/>
          </a:xfrm>
        </p:spPr>
        <p:txBody>
          <a:bodyPr>
            <a:no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sz="3200" b="1" dirty="0" smtClean="0">
                <a:latin typeface="Browallia New" pitchFamily="34" charset="-34"/>
              </a:rPr>
              <a:t>Government failure</a:t>
            </a:r>
            <a:endParaRPr lang="th-TH" sz="3200" b="1" dirty="0" smtClean="0">
              <a:latin typeface="Browallia New" pitchFamily="34" charset="-34"/>
            </a:endParaRPr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3200" dirty="0" smtClean="0"/>
              <a:t>Lack of efficiency</a:t>
            </a:r>
            <a:endParaRPr lang="th-TH" sz="3200" dirty="0" smtClean="0">
              <a:latin typeface="Browallia New" pitchFamily="34" charset="-34"/>
            </a:endParaRPr>
          </a:p>
          <a:p>
            <a:pPr marL="742950" lvl="2" indent="-342900"/>
            <a:r>
              <a:rPr lang="en-US" sz="3200" dirty="0" smtClean="0">
                <a:latin typeface="Browallia New" pitchFamily="34" charset="-34"/>
              </a:rPr>
              <a:t>Limited capacity: human resources/ budgets</a:t>
            </a:r>
            <a:endParaRPr lang="th-TH" sz="3200" dirty="0" smtClean="0">
              <a:latin typeface="Browallia New" pitchFamily="34" charset="-34"/>
            </a:endParaRPr>
          </a:p>
          <a:p>
            <a:pPr marL="742950" lvl="2" indent="-342900"/>
            <a:r>
              <a:rPr lang="en-US" sz="3200" dirty="0" smtClean="0">
                <a:latin typeface="Browallia New" pitchFamily="34" charset="-34"/>
              </a:rPr>
              <a:t>Rent-seeking behavior/ conflict of interest</a:t>
            </a:r>
            <a:endParaRPr lang="th-TH" sz="3200" dirty="0" smtClean="0">
              <a:latin typeface="Browallia New" pitchFamily="34" charset="-34"/>
            </a:endParaRPr>
          </a:p>
          <a:p>
            <a:pPr marL="742950" lvl="2" indent="-342900"/>
            <a:r>
              <a:rPr lang="en-US" sz="3200" dirty="0" smtClean="0"/>
              <a:t>No incentives for monitoring the performance of concession contract</a:t>
            </a:r>
            <a:endParaRPr lang="th-TH" sz="3200" dirty="0" smtClean="0"/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smtClean="0">
                <a:latin typeface="+mj-lt"/>
                <a:ea typeface="+mj-ea"/>
              </a:rPr>
              <a:t>Management by state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2797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928662" y="1142984"/>
            <a:ext cx="3786214" cy="71438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sz="2800" dirty="0" err="1" smtClean="0"/>
              <a:t>Khao</a:t>
            </a:r>
            <a:r>
              <a:rPr lang="en-US" sz="2800" dirty="0" smtClean="0"/>
              <a:t> lam, </a:t>
            </a:r>
            <a:r>
              <a:rPr lang="en-US" sz="2800" dirty="0" err="1" smtClean="0"/>
              <a:t>Karnchanaburi</a:t>
            </a:r>
            <a:endParaRPr lang="th-TH" sz="2800" dirty="0"/>
          </a:p>
        </p:txBody>
      </p:sp>
      <p:pic>
        <p:nvPicPr>
          <p:cNvPr id="45058" name="Picture 2" descr="http://a7.sphotos.ak.fbcdn.net/hphotos-ak-snc7/389712_341528942567032_66368078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0"/>
            <a:ext cx="4952992" cy="3714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6" name="ตัวเชื่อมต่อตรง 5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http://www.rd1677.com/backoffice/PicUpdate/861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143248"/>
            <a:ext cx="4454096" cy="3345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ตัวยึดเนื้อหา 2"/>
          <p:cNvSpPr txBox="1">
            <a:spLocks/>
          </p:cNvSpPr>
          <p:nvPr/>
        </p:nvSpPr>
        <p:spPr>
          <a:xfrm>
            <a:off x="5572132" y="2428868"/>
            <a:ext cx="3276624" cy="847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 err="1" smtClean="0"/>
              <a:t>Tublan</a:t>
            </a:r>
            <a:r>
              <a:rPr lang="en-US" dirty="0" smtClean="0"/>
              <a:t>, </a:t>
            </a:r>
            <a:r>
              <a:rPr lang="en-US" dirty="0" err="1" smtClean="0"/>
              <a:t>Korat</a:t>
            </a:r>
            <a:endParaRPr kumimoji="0" lang="th-TH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smtClean="0">
                <a:latin typeface="+mj-lt"/>
                <a:ea typeface="+mj-ea"/>
              </a:rPr>
              <a:t>Management by state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85720" y="928671"/>
            <a:ext cx="3429024" cy="7143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err="1" smtClean="0"/>
              <a:t>Sirinat</a:t>
            </a:r>
            <a:r>
              <a:rPr lang="en-US" sz="2800" dirty="0" smtClean="0"/>
              <a:t>, </a:t>
            </a:r>
            <a:r>
              <a:rPr lang="en-US" sz="2800" dirty="0" err="1" smtClean="0"/>
              <a:t>Phuket</a:t>
            </a:r>
            <a:endParaRPr lang="th-TH" sz="2800" dirty="0"/>
          </a:p>
        </p:txBody>
      </p:sp>
      <p:pic>
        <p:nvPicPr>
          <p:cNvPr id="2050" name="Picture 2" descr="http://www.bangkokbiznews.com/home/media/2012/07/11/images/news_img_461034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071546"/>
            <a:ext cx="4291273" cy="3252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http://www.rsunews.net/userfiles/images/damrong%20pidach%2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1357298"/>
            <a:ext cx="2575762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" name="ตัวเชื่อมต่อตรง 6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4" descr="http://www.khaosod.co.th/view_resizing_images.php?filename=news-photo/khaosod/2012/03/p0106280355p1.jpg&amp;width=360&amp;height=36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643314"/>
            <a:ext cx="4000528" cy="3000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ตัวยึดเนื้อหา 2"/>
          <p:cNvSpPr txBox="1">
            <a:spLocks/>
          </p:cNvSpPr>
          <p:nvPr/>
        </p:nvSpPr>
        <p:spPr>
          <a:xfrm>
            <a:off x="4714876" y="5715016"/>
            <a:ext cx="3429024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 err="1" smtClean="0"/>
              <a:t>Phrae</a:t>
            </a:r>
            <a:endParaRPr kumimoji="0" lang="th-TH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smtClean="0">
                <a:latin typeface="+mj-lt"/>
                <a:ea typeface="+mj-ea"/>
              </a:rPr>
              <a:t>Management by state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4525963"/>
          </a:xfrm>
        </p:spPr>
        <p:txBody>
          <a:bodyPr/>
          <a:lstStyle/>
          <a:p>
            <a:r>
              <a:rPr lang="en-US" dirty="0" smtClean="0"/>
              <a:t>Sand exploitation, </a:t>
            </a:r>
            <a:r>
              <a:rPr lang="en-US" dirty="0" err="1" smtClean="0"/>
              <a:t>Kalasin</a:t>
            </a:r>
            <a:endParaRPr lang="th-TH" dirty="0"/>
          </a:p>
        </p:txBody>
      </p:sp>
      <p:sp>
        <p:nvSpPr>
          <p:cNvPr id="48130" name="AutoShape 2" descr="http://image.ohozaa.com/i/2bc/vy8Ti7.jp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8132" name="Picture 4" descr="http://www.khaosod.co.th/online/2010/12/12922337991292233830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714488"/>
            <a:ext cx="6096000" cy="4067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" name="ตัวเชื่อมต่อตรง 6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346" name="Picture 2" descr="http://mahasarakham.mnre.go.th/envi2/images/stories/pic/Chee_Check1/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857628"/>
            <a:ext cx="3428991" cy="2571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smtClean="0">
                <a:latin typeface="+mj-lt"/>
                <a:ea typeface="+mj-ea"/>
              </a:rPr>
              <a:t>Management by state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71546"/>
            <a:ext cx="8429684" cy="4525963"/>
          </a:xfrm>
        </p:spPr>
        <p:txBody>
          <a:bodyPr>
            <a:normAutofit/>
          </a:bodyPr>
          <a:lstStyle/>
          <a:p>
            <a:pPr algn="thaiDist"/>
            <a:r>
              <a:rPr lang="en-US" b="1" dirty="0" err="1" smtClean="0">
                <a:latin typeface="CordiaUPC" pitchFamily="34" charset="-34"/>
                <a:cs typeface="CordiaUPC" pitchFamily="34" charset="-34"/>
              </a:rPr>
              <a:t>Elinor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b="1" dirty="0" err="1" smtClean="0">
                <a:latin typeface="CordiaUPC" pitchFamily="34" charset="-34"/>
                <a:cs typeface="CordiaUPC" pitchFamily="34" charset="-34"/>
              </a:rPr>
              <a:t>Ostrom</a:t>
            </a:r>
            <a:r>
              <a:rPr lang="th-TH" b="1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/>
              <a:t>: </a:t>
            </a:r>
            <a:r>
              <a:rPr lang="th-TH" b="1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“</a:t>
            </a:r>
            <a:r>
              <a:rPr lang="en-US" b="1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Governing the Commons” (1990)</a:t>
            </a:r>
            <a:endParaRPr lang="th-TH" b="1" dirty="0" smtClean="0">
              <a:solidFill>
                <a:srgbClr val="C00000"/>
              </a:solidFill>
              <a:latin typeface="CordiaUPC" pitchFamily="34" charset="-34"/>
              <a:cs typeface="CordiaUPC" pitchFamily="34" charset="-34"/>
            </a:endParaRPr>
          </a:p>
          <a:p>
            <a:endParaRPr lang="th-TH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  <a:t>Community-based management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676" name="Picture 4" descr="http://t0.gstatic.com/images?q=tbn:ANd9GcSfBA5hHSYCCgKG4DetEPzjX0pNiVZ8B7xMlf2ChUz8DGFd_878"/>
          <p:cNvPicPr>
            <a:picLocks noChangeAspect="1" noChangeArrowheads="1"/>
          </p:cNvPicPr>
          <p:nvPr/>
        </p:nvPicPr>
        <p:blipFill>
          <a:blip r:embed="rId2"/>
          <a:srcRect l="14000" r="26000"/>
          <a:stretch>
            <a:fillRect/>
          </a:stretch>
        </p:blipFill>
        <p:spPr bwMode="auto">
          <a:xfrm>
            <a:off x="571472" y="2214554"/>
            <a:ext cx="2143140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คำบรรยายภาพแบบสี่เหลี่ยมมุมมน 5"/>
          <p:cNvSpPr/>
          <p:nvPr/>
        </p:nvSpPr>
        <p:spPr>
          <a:xfrm>
            <a:off x="3428992" y="2214554"/>
            <a:ext cx="5429288" cy="2857520"/>
          </a:xfrm>
          <a:prstGeom prst="wedgeRoundRectCallout">
            <a:avLst>
              <a:gd name="adj1" fmla="val -60476"/>
              <a:gd name="adj2" fmla="val -59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solidFill>
                  <a:schemeClr val="tx1"/>
                </a:solidFill>
              </a:rPr>
              <a:t>Community rights </a:t>
            </a:r>
            <a:r>
              <a:rPr lang="en-US" dirty="0" smtClean="0">
                <a:solidFill>
                  <a:schemeClr val="tx1"/>
                </a:solidFill>
              </a:rPr>
              <a:t>can successfully manage the </a:t>
            </a:r>
            <a:r>
              <a:rPr lang="en-US" b="1" i="1" dirty="0" smtClean="0">
                <a:solidFill>
                  <a:schemeClr val="tx1"/>
                </a:solidFill>
              </a:rPr>
              <a:t>‘Common-pooled resources’ </a:t>
            </a:r>
            <a:r>
              <a:rPr lang="en-US" dirty="0" smtClean="0">
                <a:solidFill>
                  <a:schemeClr val="tx1"/>
                </a:solidFill>
              </a:rPr>
              <a:t>without the centrally-controlling government or resource privatization</a:t>
            </a:r>
            <a:endParaRPr lang="th-TH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8701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1500174"/>
            <a:ext cx="5786478" cy="4525963"/>
          </a:xfrm>
        </p:spPr>
        <p:txBody>
          <a:bodyPr>
            <a:normAutofit/>
          </a:bodyPr>
          <a:lstStyle/>
          <a:p>
            <a:pPr algn="thaiDist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The traditional understanding has some limited assumptions;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 indent="466725" algn="thaiDist">
              <a:tabLst>
                <a:tab pos="719138" algn="l"/>
              </a:tabLst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Rationality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 indent="466725" algn="thaiDist">
              <a:tabLst>
                <a:tab pos="719138" algn="l"/>
              </a:tabLst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Perfect Information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 indent="466725" algn="thaiDist">
              <a:tabLst>
                <a:tab pos="719138" algn="l"/>
              </a:tabLst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Ecological certainty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 indent="466725" algn="thaiDist">
              <a:buNone/>
              <a:tabLst>
                <a:tab pos="719138" algn="l"/>
              </a:tabLst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Which are far from the reality.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4" name="Picture 2" descr="http://t0.gstatic.com/images?q=tbn:ANd9GcQ9fIpJhH1S39YGWsqxeqSJ-2NMSvXFnRfQxtW3JuiDz_CXUU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4214818"/>
            <a:ext cx="1410304" cy="2119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6" name="ตัวเชื่อมต่อตรง 5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คำบรรยายภาพแบบสี่เหลี่ยมมุมมน 6"/>
          <p:cNvSpPr/>
          <p:nvPr/>
        </p:nvSpPr>
        <p:spPr>
          <a:xfrm>
            <a:off x="428596" y="1214422"/>
            <a:ext cx="6215106" cy="4572032"/>
          </a:xfrm>
          <a:prstGeom prst="wedgeRoundRectCallout">
            <a:avLst>
              <a:gd name="adj1" fmla="val 56589"/>
              <a:gd name="adj2" fmla="val 3822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  <a:t>Community-based management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59184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928670"/>
            <a:ext cx="8229600" cy="4929222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Why community</a:t>
            </a:r>
            <a:r>
              <a:rPr lang="th-TH" b="1" dirty="0" smtClean="0">
                <a:latin typeface="CordiaUPC" pitchFamily="34" charset="-34"/>
                <a:cs typeface="CordiaUPC" pitchFamily="34" charset="-34"/>
              </a:rPr>
              <a:t>?</a:t>
            </a:r>
          </a:p>
          <a:p>
            <a:pPr lvl="1">
              <a:buFont typeface="Arial" pitchFamily="34" charset="0"/>
              <a:buChar char="•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More knowledge</a:t>
            </a:r>
            <a:endParaRPr lang="th-TH" sz="3200" dirty="0" smtClean="0">
              <a:latin typeface="CordiaUPC" pitchFamily="34" charset="-34"/>
              <a:cs typeface="CordiaUPC" pitchFamily="34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Norms! </a:t>
            </a:r>
            <a:r>
              <a:rPr lang="en-US" sz="3200" b="1" dirty="0" smtClean="0">
                <a:latin typeface="CordiaUPC" pitchFamily="34" charset="-34"/>
                <a:cs typeface="CordiaUPC" pitchFamily="34" charset="-34"/>
                <a:sym typeface="Wingdings" pitchFamily="2" charset="2"/>
              </a:rPr>
              <a:t> members’ behaviors</a:t>
            </a:r>
            <a:endParaRPr lang="en-US" sz="3200" b="1" dirty="0" smtClean="0">
              <a:latin typeface="CordiaUPC" pitchFamily="34" charset="-34"/>
              <a:cs typeface="CordiaUPC" pitchFamily="34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en-US" sz="3200" b="1" dirty="0" smtClean="0">
                <a:latin typeface="CordiaUPC" pitchFamily="34" charset="-34"/>
                <a:cs typeface="CordiaUPC" pitchFamily="34" charset="-34"/>
              </a:rPr>
              <a:t>Monitoring and Social Sanction with relatively low enforcement costs</a:t>
            </a:r>
            <a:endParaRPr lang="th-TH" sz="3200" dirty="0" smtClean="0">
              <a:latin typeface="CordiaUPC" pitchFamily="34" charset="-34"/>
              <a:cs typeface="CordiaUPC" pitchFamily="34" charset="-34"/>
            </a:endParaRPr>
          </a:p>
          <a:p>
            <a:pPr lvl="1" algn="thaiDist">
              <a:buFont typeface="Arial" pitchFamily="34" charset="0"/>
              <a:buChar char="•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‘Learning’ from actions/experiences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  <a:sym typeface="Wingdings" pitchFamily="2" charset="2"/>
              </a:rPr>
              <a:t> more information on costs/outcomes from actions  better alternatives</a:t>
            </a:r>
            <a:endParaRPr lang="th-TH" sz="3200" dirty="0">
              <a:latin typeface="CordiaUPC" pitchFamily="34" charset="-34"/>
              <a:cs typeface="CordiaUPC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  <a:t>Community-based management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4229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t2.gstatic.com/images?q=tbn:ANd9GcStbhoNkLMQBUGTc6Phhj2muP6l_uIvCBAIXpGIvod0RCDu2sOIZA"/>
          <p:cNvPicPr>
            <a:picLocks noChangeAspect="1" noChangeArrowheads="1"/>
          </p:cNvPicPr>
          <p:nvPr/>
        </p:nvPicPr>
        <p:blipFill>
          <a:blip r:embed="rId2"/>
          <a:srcRect l="27083" r="10417"/>
          <a:stretch>
            <a:fillRect/>
          </a:stretch>
        </p:blipFill>
        <p:spPr bwMode="auto">
          <a:xfrm>
            <a:off x="285720" y="1285860"/>
            <a:ext cx="2143140" cy="2386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คำบรรยายภาพแบบสี่เหลี่ยมมุมมน 4"/>
          <p:cNvSpPr/>
          <p:nvPr/>
        </p:nvSpPr>
        <p:spPr>
          <a:xfrm>
            <a:off x="3143240" y="1000108"/>
            <a:ext cx="5715040" cy="5572164"/>
          </a:xfrm>
          <a:prstGeom prst="wedgeRoundRectCallout">
            <a:avLst>
              <a:gd name="adj1" fmla="val -59951"/>
              <a:gd name="adj2" fmla="val -2810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Laboratory &amp; field experiments</a:t>
            </a:r>
            <a:endParaRPr lang="th-TH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th-TH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more communication 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  <a:sym typeface="Wingdings" pitchFamily="2" charset="2"/>
              </a:rPr>
              <a:t> more collaboration</a:t>
            </a:r>
            <a:endParaRPr lang="th-TH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th-TH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samples are willing to pay some costs for monitoring &amp; enforcement</a:t>
            </a:r>
            <a:endParaRPr lang="th-TH" sz="3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  <a:p>
            <a:pPr lvl="1">
              <a:buFont typeface="Arial" pitchFamily="34" charset="0"/>
              <a:buChar char="•"/>
            </a:pPr>
            <a:r>
              <a:rPr lang="th-TH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enforcement from outside 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  <a:sym typeface="Wingdings" pitchFamily="2" charset="2"/>
              </a:rPr>
              <a:t> reduce the level of voluntary cooperation</a:t>
            </a:r>
            <a:endParaRPr lang="th-TH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cxnSp>
        <p:nvCxnSpPr>
          <p:cNvPr id="7" name="ตัวเชื่อมต่อตรง 6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  <a:t>Community-based management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880994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525963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Community rules: 3 levels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 marL="971550" lvl="1" indent="-514350">
              <a:buAutoNum type="arabicParenR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Operational Rules</a:t>
            </a:r>
          </a:p>
          <a:p>
            <a:pPr marL="857250" lvl="2" indent="0">
              <a:buNone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- When/how many resources to be utilized / by which mean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457200" lvl="1" indent="0">
              <a:buNone/>
            </a:pPr>
            <a:r>
              <a:rPr lang="th-TH" sz="3200" b="1" dirty="0">
                <a:latin typeface="CordiaUPC" pitchFamily="34" charset="-34"/>
                <a:cs typeface="CordiaUPC" pitchFamily="34" charset="-34"/>
              </a:rPr>
              <a:t>2)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Collective-Choice Rules</a:t>
            </a:r>
          </a:p>
          <a:p>
            <a:pPr marL="457200" lvl="1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	-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how the resources be manage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457200" lvl="1" indent="0">
              <a:buNone/>
            </a:pPr>
            <a:r>
              <a:rPr lang="th-TH" sz="3200" b="1" dirty="0">
                <a:latin typeface="CordiaUPC" pitchFamily="34" charset="-34"/>
                <a:cs typeface="CordiaUPC" pitchFamily="34" charset="-34"/>
              </a:rPr>
              <a:t>3)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Constitutional Rules</a:t>
            </a:r>
          </a:p>
          <a:p>
            <a:pPr marL="0" indent="0">
              <a:buNone/>
            </a:pPr>
            <a:r>
              <a:rPr lang="th-TH" dirty="0" smtClean="0">
                <a:latin typeface="CordiaUPC" pitchFamily="34" charset="-34"/>
                <a:cs typeface="CordiaUPC" pitchFamily="34" charset="-34"/>
              </a:rPr>
              <a:t>	-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who have rights to participate the rules-making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  <a:t>Community-based management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53458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More details in community rules</a:t>
            </a:r>
            <a:endParaRPr lang="th-TH" b="1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Resource System vs. Resource Unit</a:t>
            </a:r>
          </a:p>
          <a:p>
            <a:pPr lvl="1" algn="thaiDist">
              <a:buFont typeface="Arial" pitchFamily="34" charset="0"/>
              <a:buChar char="•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System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  <a:sym typeface="Wingdings" pitchFamily="2" charset="2"/>
              </a:rPr>
              <a:t> could be shared</a:t>
            </a:r>
          </a:p>
          <a:p>
            <a:pPr lvl="1" algn="thaiDist">
              <a:buFont typeface="Arial" pitchFamily="34" charset="0"/>
              <a:buChar char="•"/>
            </a:pPr>
            <a:r>
              <a:rPr lang="en-US" sz="3200" dirty="0" smtClean="0">
                <a:latin typeface="CordiaUPC" pitchFamily="34" charset="-34"/>
                <a:cs typeface="CordiaUPC" pitchFamily="34" charset="-34"/>
                <a:sym typeface="Wingdings" pitchFamily="2" charset="2"/>
              </a:rPr>
              <a:t>Unit  cannot be shared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r>
              <a:rPr lang="en-US" dirty="0" smtClean="0">
                <a:latin typeface="CordiaUPC" pitchFamily="34" charset="-34"/>
                <a:cs typeface="CordiaUPC" pitchFamily="34" charset="-34"/>
              </a:rPr>
              <a:t>Appropriator, Provider, Producer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)</a:t>
            </a:r>
            <a:endParaRPr lang="th-TH" dirty="0">
              <a:latin typeface="CordiaUPC" pitchFamily="34" charset="-34"/>
              <a:cs typeface="CordiaUPC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  <a:t>Community-based management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53420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071546"/>
            <a:ext cx="8472518" cy="50006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 smtClean="0">
                <a:latin typeface="CordiaUPC" pitchFamily="34" charset="-34"/>
                <a:cs typeface="CordiaUPC" pitchFamily="34" charset="-34"/>
              </a:rPr>
              <a:t>Level</a:t>
            </a:r>
            <a:r>
              <a:rPr lang="th-TH" sz="2800" b="1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b="1" dirty="0" smtClean="0">
                <a:latin typeface="CordiaUPC" pitchFamily="34" charset="-34"/>
                <a:cs typeface="CordiaUPC" pitchFamily="34" charset="-34"/>
              </a:rPr>
              <a:t>of rights</a:t>
            </a:r>
            <a:endParaRPr lang="th-TH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th-TH" sz="2800" dirty="0" smtClean="0">
                <a:latin typeface="CordiaUPC" pitchFamily="34" charset="-34"/>
                <a:cs typeface="CordiaUPC" pitchFamily="34" charset="-34"/>
              </a:rPr>
              <a:t>1)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Rights to Access</a:t>
            </a:r>
            <a:endParaRPr lang="th-TH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th-TH" sz="2800" dirty="0" smtClean="0">
                <a:latin typeface="CordiaUPC" pitchFamily="34" charset="-34"/>
                <a:cs typeface="CordiaUPC" pitchFamily="34" charset="-34"/>
              </a:rPr>
              <a:t>2</a:t>
            </a:r>
            <a:r>
              <a:rPr lang="th-TH" sz="2800" dirty="0">
                <a:latin typeface="CordiaUPC" pitchFamily="34" charset="-34"/>
                <a:cs typeface="CordiaUPC" pitchFamily="34" charset="-34"/>
              </a:rPr>
              <a:t>)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Withdrawal Rights</a:t>
            </a:r>
            <a:endParaRPr lang="en-US" sz="28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th-TH" sz="2800" dirty="0">
                <a:latin typeface="CordiaUPC" pitchFamily="34" charset="-34"/>
                <a:cs typeface="CordiaUPC" pitchFamily="34" charset="-34"/>
              </a:rPr>
              <a:t>3)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Management Rights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  <a:sym typeface="Wingdings" pitchFamily="2" charset="2"/>
              </a:rPr>
              <a:t> adapting the system / rules</a:t>
            </a:r>
            <a:endParaRPr lang="th-TH" sz="28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th-TH" sz="2800" dirty="0" smtClean="0">
                <a:latin typeface="CordiaUPC" pitchFamily="34" charset="-34"/>
                <a:cs typeface="CordiaUPC" pitchFamily="34" charset="-34"/>
              </a:rPr>
              <a:t>4)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Exclusion rights</a:t>
            </a:r>
            <a:endParaRPr lang="th-TH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th-TH" sz="2800" dirty="0" smtClean="0">
                <a:latin typeface="CordiaUPC" pitchFamily="34" charset="-34"/>
                <a:cs typeface="CordiaUPC" pitchFamily="34" charset="-34"/>
              </a:rPr>
              <a:t>5)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Transfer rights</a:t>
            </a:r>
            <a:endParaRPr lang="th-TH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th-TH" sz="2800" dirty="0" smtClean="0">
                <a:latin typeface="CordiaUPC" pitchFamily="34" charset="-34"/>
                <a:cs typeface="CordiaUPC" pitchFamily="34" charset="-34"/>
              </a:rPr>
              <a:t>	</a:t>
            </a:r>
            <a:endParaRPr lang="th-TH" sz="2800" dirty="0">
              <a:latin typeface="CordiaUPC" pitchFamily="34" charset="-34"/>
              <a:cs typeface="CordiaUPC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  <a:t>Community-based management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91986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525963"/>
          </a:xfrm>
        </p:spPr>
        <p:txBody>
          <a:bodyPr>
            <a:noAutofit/>
          </a:bodyPr>
          <a:lstStyle/>
          <a:p>
            <a:pPr marL="0" lvl="1" indent="0">
              <a:buFont typeface="Arial" pitchFamily="34" charset="0"/>
              <a:buChar char="•"/>
              <a:tabLst>
                <a:tab pos="360363" algn="l"/>
              </a:tabLst>
            </a:pPr>
            <a:r>
              <a:rPr lang="th-TH" sz="3200" dirty="0" smtClean="0">
                <a:latin typeface="CordiaUPC" pitchFamily="34" charset="-34"/>
                <a:cs typeface="CordiaUPC" pitchFamily="34" charset="-34"/>
              </a:rPr>
              <a:t> 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Community failures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 lvl="1"/>
            <a:r>
              <a:rPr lang="en-US" dirty="0" smtClean="0">
                <a:latin typeface="CordiaUPC" pitchFamily="34" charset="-34"/>
                <a:cs typeface="CordiaUPC" pitchFamily="34" charset="-34"/>
              </a:rPr>
              <a:t>Market forces</a:t>
            </a:r>
          </a:p>
          <a:p>
            <a:pPr lvl="1"/>
            <a:r>
              <a:rPr lang="en-US" dirty="0" smtClean="0">
                <a:latin typeface="CordiaUPC" pitchFamily="34" charset="-34"/>
                <a:cs typeface="CordiaUPC" pitchFamily="34" charset="-34"/>
              </a:rPr>
              <a:t>Rent-seeking behaviors</a:t>
            </a:r>
          </a:p>
          <a:p>
            <a:pPr lvl="1"/>
            <a:r>
              <a:rPr lang="en-US" dirty="0" smtClean="0">
                <a:latin typeface="CordiaUPC" pitchFamily="34" charset="-34"/>
                <a:cs typeface="CordiaUPC" pitchFamily="34" charset="-34"/>
              </a:rPr>
              <a:t>Population growths</a:t>
            </a:r>
          </a:p>
          <a:p>
            <a:pPr lvl="1"/>
            <a:r>
              <a:rPr lang="en-US" dirty="0" smtClean="0">
                <a:latin typeface="CordiaUPC" pitchFamily="34" charset="-34"/>
                <a:cs typeface="CordiaUPC" pitchFamily="34" charset="-34"/>
              </a:rPr>
              <a:t>Inappropriate rules</a:t>
            </a:r>
            <a:endParaRPr lang="th-TH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th-TH" dirty="0" smtClean="0">
              <a:latin typeface="CordiaUPC" pitchFamily="34" charset="-34"/>
              <a:cs typeface="CordiaUPC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642910" y="855644"/>
            <a:ext cx="7358114" cy="1588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 txBox="1">
            <a:spLocks/>
          </p:cNvSpPr>
          <p:nvPr/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  <a:t>Community-based management</a:t>
            </a:r>
            <a:endParaRPr kumimoji="0" lang="th-TH" sz="4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4087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888</TotalTime>
  <Words>511</Words>
  <Application>Microsoft Office PowerPoint</Application>
  <PresentationFormat>นำเสนอทางหน้าจอ (4:3)</PresentationFormat>
  <Paragraphs>102</Paragraphs>
  <Slides>22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3" baseType="lpstr">
      <vt:lpstr>Office Theme</vt:lpstr>
      <vt:lpstr>Community-based  Resource Management</vt:lpstr>
      <vt:lpstr>ภาพนิ่ง 2</vt:lpstr>
      <vt:lpstr>Type of Goods</vt:lpstr>
      <vt:lpstr>Market-based management</vt:lpstr>
      <vt:lpstr>Market-based management</vt:lpstr>
      <vt:lpstr>Market-based management</vt:lpstr>
      <vt:lpstr>Market-based management</vt:lpstr>
      <vt:lpstr>Market-based management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</vt:vector>
  </TitlesOfParts>
  <Company>NIDA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การจัดการทรัพยากรธรรมชาติโดยชุมชน</dc:title>
  <dc:creator>n.nuchmorn@grads</dc:creator>
  <cp:lastModifiedBy>My Documents</cp:lastModifiedBy>
  <cp:revision>141</cp:revision>
  <dcterms:created xsi:type="dcterms:W3CDTF">2012-09-15T07:56:37Z</dcterms:created>
  <dcterms:modified xsi:type="dcterms:W3CDTF">2013-04-03T21:14:08Z</dcterms:modified>
</cp:coreProperties>
</file>