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8" r:id="rId6"/>
    <p:sldId id="269" r:id="rId7"/>
    <p:sldId id="270" r:id="rId8"/>
    <p:sldId id="261" r:id="rId9"/>
    <p:sldId id="262" r:id="rId10"/>
    <p:sldId id="263" r:id="rId11"/>
    <p:sldId id="264" r:id="rId12"/>
    <p:sldId id="265" r:id="rId13"/>
    <p:sldId id="266" r:id="rId14"/>
    <p:sldId id="271" r:id="rId15"/>
    <p:sldId id="273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97" d="100"/>
          <a:sy n="97" d="100"/>
        </p:scale>
        <p:origin x="68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EAF8-1F7B-45A6-920F-AE6621411325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0BB4E-D8A9-4600-811E-EC5BECD53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385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EAF8-1F7B-45A6-920F-AE6621411325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0BB4E-D8A9-4600-811E-EC5BECD53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6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EAF8-1F7B-45A6-920F-AE6621411325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0BB4E-D8A9-4600-811E-EC5BECD53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162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EAF8-1F7B-45A6-920F-AE6621411325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0BB4E-D8A9-4600-811E-EC5BECD53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050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EAF8-1F7B-45A6-920F-AE6621411325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0BB4E-D8A9-4600-811E-EC5BECD53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618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EAF8-1F7B-45A6-920F-AE6621411325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0BB4E-D8A9-4600-811E-EC5BECD53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8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EAF8-1F7B-45A6-920F-AE6621411325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0BB4E-D8A9-4600-811E-EC5BECD53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139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EAF8-1F7B-45A6-920F-AE6621411325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0BB4E-D8A9-4600-811E-EC5BECD53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139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EAF8-1F7B-45A6-920F-AE6621411325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0BB4E-D8A9-4600-811E-EC5BECD53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360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EAF8-1F7B-45A6-920F-AE6621411325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0BB4E-D8A9-4600-811E-EC5BECD53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87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8EAF8-1F7B-45A6-920F-AE6621411325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0BB4E-D8A9-4600-811E-EC5BECD53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157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8EAF8-1F7B-45A6-920F-AE6621411325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20BB4E-D8A9-4600-811E-EC5BECD53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389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Welfare States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EE468 </a:t>
            </a:r>
          </a:p>
          <a:p>
            <a:r>
              <a:rPr lang="en-US" dirty="0"/>
              <a:t>Thorn Pitidol</a:t>
            </a:r>
          </a:p>
        </p:txBody>
      </p:sp>
    </p:spTree>
    <p:extLst>
      <p:ext uri="{BB962C8B-B14F-4D97-AF65-F5344CB8AC3E}">
        <p14:creationId xmlns:p14="http://schemas.microsoft.com/office/powerpoint/2010/main" val="3815261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welfare states developed</a:t>
            </a:r>
          </a:p>
          <a:p>
            <a:r>
              <a:rPr lang="en-US" dirty="0"/>
              <a:t>Regimes of welfare states</a:t>
            </a:r>
          </a:p>
          <a:p>
            <a:r>
              <a:rPr lang="en-US" dirty="0"/>
              <a:t>Comparing welfare states </a:t>
            </a:r>
          </a:p>
        </p:txBody>
      </p:sp>
    </p:spTree>
    <p:extLst>
      <p:ext uri="{BB962C8B-B14F-4D97-AF65-F5344CB8AC3E}">
        <p14:creationId xmlns:p14="http://schemas.microsoft.com/office/powerpoint/2010/main" val="16563882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1827" y="428852"/>
            <a:ext cx="8042276" cy="945251"/>
          </a:xfrm>
        </p:spPr>
        <p:txBody>
          <a:bodyPr/>
          <a:lstStyle/>
          <a:p>
            <a:r>
              <a:rPr lang="en-US" sz="3600" dirty="0"/>
              <a:t>What is a Welfare state?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spcBef>
                <a:spcPts val="1800"/>
              </a:spcBef>
              <a:defRPr/>
            </a:pPr>
            <a:r>
              <a:rPr lang="en-GB" dirty="0"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cs typeface="Calibri"/>
              </a:rPr>
              <a:t>Broadly speaking , a welfare state refers to a society in which the state </a:t>
            </a:r>
            <a:r>
              <a:rPr lang="en-GB" i="1" dirty="0"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cs typeface="Calibri"/>
              </a:rPr>
              <a:t>‘intervenes within the processes of economic reproduction and distribution to reallocate life chances between individuals and/or classes</a:t>
            </a:r>
            <a:r>
              <a:rPr lang="en-GB" dirty="0"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cs typeface="Calibri"/>
              </a:rPr>
              <a:t>’.</a:t>
            </a:r>
            <a:endParaRPr lang="en-US" dirty="0">
              <a:latin typeface="Calibri"/>
              <a:cs typeface="Calibri"/>
            </a:endParaRPr>
          </a:p>
          <a:p>
            <a:r>
              <a:rPr lang="en-US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N</a:t>
            </a:r>
            <a:r>
              <a:rPr lang="en-GB" dirty="0" err="1">
                <a:effectLst>
                  <a:outerShdw blurRad="38100" dist="38100" dir="2700000" algn="tl">
                    <a:srgbClr val="DDDDDD"/>
                  </a:outerShdw>
                </a:effectLst>
              </a:rPr>
              <a:t>arrowly</a:t>
            </a:r>
            <a:r>
              <a:rPr lang="en-GB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 speaking</a:t>
            </a:r>
            <a:r>
              <a:rPr lang="en-GB" i="1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, “the welfare state may refer to state measures for meeting key welfare </a:t>
            </a:r>
            <a:r>
              <a:rPr lang="en-GB" i="1" dirty="0">
                <a:effectLst>
                  <a:outerShdw blurRad="38100" dist="38100" dir="2700000" algn="tl">
                    <a:srgbClr val="DDDDDD"/>
                  </a:outerShdw>
                </a:effectLst>
                <a:cs typeface="News Gothic MT"/>
              </a:rPr>
              <a:t>needs (often confined to health, education, housing, income maintenance and perso</a:t>
            </a:r>
            <a:r>
              <a:rPr lang="en-GB" i="1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nal social services). This provision may take the form of either services (funded or provided by the state) or income transfers” </a:t>
            </a:r>
          </a:p>
          <a:p>
            <a:pPr marL="914400" lvl="2" indent="0">
              <a:buNone/>
            </a:pPr>
            <a:r>
              <a:rPr lang="en-GB" i="1" dirty="0">
                <a:effectLst>
                  <a:outerShdw blurRad="38100" dist="38100" dir="2700000" algn="tl">
                    <a:srgbClr val="DDDDDD"/>
                  </a:outerShdw>
                </a:effectLst>
                <a:latin typeface="Cambria"/>
                <a:cs typeface="Cambria"/>
              </a:rPr>
              <a:t>						</a:t>
            </a:r>
            <a:r>
              <a:rPr lang="en-GB" sz="2400" i="1" dirty="0">
                <a:effectLst>
                  <a:outerShdw blurRad="38100" dist="38100" dir="2700000" algn="tl">
                    <a:srgbClr val="DDDDDD"/>
                  </a:outerShdw>
                </a:effectLst>
                <a:latin typeface="Cambria"/>
                <a:cs typeface="Cambria"/>
              </a:rPr>
              <a:t>	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  <a:latin typeface="Cambria"/>
                <a:cs typeface="Cambria"/>
              </a:rPr>
              <a:t>(</a:t>
            </a:r>
            <a:r>
              <a:rPr lang="en-GB" sz="2400" dirty="0" err="1">
                <a:effectLst>
                  <a:outerShdw blurRad="38100" dist="38100" dir="2700000" algn="tl">
                    <a:srgbClr val="DDDDDD"/>
                  </a:outerShdw>
                </a:effectLst>
                <a:latin typeface="Cambria"/>
                <a:cs typeface="Cambria"/>
              </a:rPr>
              <a:t>C.Pierson</a:t>
            </a: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  <a:latin typeface="Cambria"/>
                <a:cs typeface="Cambria"/>
              </a:rPr>
              <a:t>, 2006)</a:t>
            </a:r>
          </a:p>
        </p:txBody>
      </p:sp>
    </p:spTree>
    <p:extLst>
      <p:ext uri="{BB962C8B-B14F-4D97-AF65-F5344CB8AC3E}">
        <p14:creationId xmlns:p14="http://schemas.microsoft.com/office/powerpoint/2010/main" val="3571273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3275" y="308115"/>
            <a:ext cx="8042276" cy="778136"/>
          </a:xfrm>
        </p:spPr>
        <p:txBody>
          <a:bodyPr/>
          <a:lstStyle/>
          <a:p>
            <a:r>
              <a:rPr lang="en-US" sz="3600" dirty="0"/>
              <a:t>What is a welfare state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3275" y="1086251"/>
            <a:ext cx="8042276" cy="5598367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  <a:defRPr/>
            </a:pPr>
            <a:r>
              <a:rPr lang="en-GB" dirty="0"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cs typeface="Calibri"/>
              </a:rPr>
              <a:t>Organized power used in an effort to modify the play of market forces in at least three dimensions.</a:t>
            </a:r>
          </a:p>
          <a:p>
            <a:pPr lvl="2" indent="-457200">
              <a:spcBef>
                <a:spcPts val="1800"/>
              </a:spcBef>
              <a:buFont typeface="+mj-lt"/>
              <a:buAutoNum type="arabicPeriod"/>
              <a:defRPr/>
            </a:pPr>
            <a:r>
              <a:rPr lang="en-GB" sz="2800" dirty="0"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cs typeface="Calibri"/>
              </a:rPr>
              <a:t>Guaranteeing minimum income.</a:t>
            </a:r>
          </a:p>
          <a:p>
            <a:pPr lvl="2" indent="-457200">
              <a:spcBef>
                <a:spcPts val="1800"/>
              </a:spcBef>
              <a:buFont typeface="+mj-lt"/>
              <a:buAutoNum type="arabicPeriod"/>
              <a:defRPr/>
            </a:pPr>
            <a:r>
              <a:rPr lang="en-GB" sz="2800" dirty="0"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cs typeface="Calibri"/>
              </a:rPr>
              <a:t>Narrowing insecurity by enabling to meet certain contingencies. (unemployment)</a:t>
            </a:r>
          </a:p>
          <a:p>
            <a:pPr lvl="2" indent="-457200">
              <a:spcBef>
                <a:spcPts val="1800"/>
              </a:spcBef>
              <a:buFont typeface="+mj-lt"/>
              <a:buAutoNum type="arabicPeriod"/>
              <a:defRPr/>
            </a:pPr>
            <a:r>
              <a:rPr lang="en-GB" sz="2800" dirty="0"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cs typeface="Calibri"/>
              </a:rPr>
              <a:t>Regardless of social status all are offered the best standards available of certain social services.				</a:t>
            </a:r>
            <a:r>
              <a:rPr lang="en-GB" dirty="0"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cs typeface="Calibri"/>
              </a:rPr>
              <a:t>(C. Pierson, 2006)</a:t>
            </a:r>
          </a:p>
          <a:p>
            <a:pPr>
              <a:lnSpc>
                <a:spcPct val="90000"/>
              </a:lnSpc>
              <a:defRPr/>
            </a:pPr>
            <a:r>
              <a:rPr lang="en-GB" dirty="0"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cs typeface="Calibri"/>
              </a:rPr>
              <a:t>When a country can be said to have (or be) a welfare state is much debated.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570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Explaining the development of welfare states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500174"/>
            <a:ext cx="8229600" cy="5000660"/>
          </a:xfrm>
        </p:spPr>
        <p:txBody>
          <a:bodyPr>
            <a:normAutofit/>
          </a:bodyPr>
          <a:lstStyle/>
          <a:p>
            <a:r>
              <a:rPr lang="en-US" b="1" dirty="0"/>
              <a:t>The need of </a:t>
            </a:r>
            <a:r>
              <a:rPr lang="en-US" b="1" dirty="0" err="1"/>
              <a:t>modernised</a:t>
            </a:r>
            <a:r>
              <a:rPr lang="en-US" b="1" dirty="0"/>
              <a:t> and </a:t>
            </a:r>
            <a:r>
              <a:rPr lang="en-US" b="1" dirty="0" err="1"/>
              <a:t>industrialised</a:t>
            </a:r>
            <a:r>
              <a:rPr lang="en-US" b="1" dirty="0"/>
              <a:t> economy </a:t>
            </a:r>
          </a:p>
          <a:p>
            <a:pPr lvl="1"/>
            <a:r>
              <a:rPr lang="en-US" dirty="0" err="1"/>
              <a:t>Industrialised</a:t>
            </a:r>
            <a:r>
              <a:rPr lang="en-US" dirty="0"/>
              <a:t> economy needs state to provide the safety nets previously provided by families and communities (Kerr et al. 1960)</a:t>
            </a:r>
          </a:p>
          <a:p>
            <a:pPr lvl="1"/>
            <a:r>
              <a:rPr lang="en-US" dirty="0"/>
              <a:t>Welfare system promoted capital accumulation and enhance legitimacy of the ruling classes (O’Connor 1973)</a:t>
            </a:r>
          </a:p>
          <a:p>
            <a:pPr lvl="1"/>
            <a:r>
              <a:rPr lang="en-US" dirty="0"/>
              <a:t>Welfare states emerge from numerous aspects of modernity (Flora and </a:t>
            </a:r>
            <a:r>
              <a:rPr lang="en-US" dirty="0" err="1"/>
              <a:t>Aber</a:t>
            </a:r>
            <a:r>
              <a:rPr lang="en-US" dirty="0"/>
              <a:t> 1981)</a:t>
            </a:r>
          </a:p>
          <a:p>
            <a:r>
              <a:rPr lang="en-US" b="1" dirty="0"/>
              <a:t>Class struggles or class coalition</a:t>
            </a:r>
          </a:p>
          <a:p>
            <a:pPr lvl="1"/>
            <a:r>
              <a:rPr lang="en-US" dirty="0"/>
              <a:t>Welfare system emerged as </a:t>
            </a:r>
            <a:r>
              <a:rPr lang="en-US" dirty="0" err="1"/>
              <a:t>labour</a:t>
            </a:r>
            <a:r>
              <a:rPr lang="en-US" dirty="0"/>
              <a:t> movements and leftist political parties gained power-resources (</a:t>
            </a:r>
            <a:r>
              <a:rPr lang="en-US" dirty="0" err="1"/>
              <a:t>Korpi</a:t>
            </a:r>
            <a:r>
              <a:rPr lang="en-US" dirty="0"/>
              <a:t>, 1989)</a:t>
            </a:r>
          </a:p>
          <a:p>
            <a:pPr lvl="1"/>
            <a:r>
              <a:rPr lang="en-US" dirty="0"/>
              <a:t>Or emerged from coalition between the working class and middle class/employers.</a:t>
            </a:r>
          </a:p>
          <a:p>
            <a:pPr lvl="2"/>
            <a:endParaRPr lang="en-US" dirty="0"/>
          </a:p>
          <a:p>
            <a:pPr lvl="2"/>
            <a:endParaRPr lang="th-TH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702802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Explaining the development of welfare states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characteristics of the state (and related political institutions)</a:t>
            </a:r>
          </a:p>
          <a:p>
            <a:pPr lvl="1"/>
            <a:r>
              <a:rPr lang="en-US" dirty="0"/>
              <a:t>State-centered approach (</a:t>
            </a:r>
            <a:r>
              <a:rPr lang="en-US" dirty="0" err="1"/>
              <a:t>Skocpol</a:t>
            </a:r>
            <a:r>
              <a:rPr lang="en-US" dirty="0"/>
              <a:t> 1985) put the focus on the nature of the state in itself.</a:t>
            </a:r>
          </a:p>
          <a:p>
            <a:pPr lvl="1"/>
            <a:r>
              <a:rPr lang="en-US" dirty="0"/>
              <a:t>Political institutions, however, can shape the nature of the state</a:t>
            </a:r>
          </a:p>
          <a:p>
            <a:r>
              <a:rPr lang="en-US" b="1" dirty="0"/>
              <a:t>The development of “rights” consciousness.</a:t>
            </a:r>
          </a:p>
          <a:p>
            <a:pPr lvl="1"/>
            <a:r>
              <a:rPr lang="en-US" dirty="0"/>
              <a:t>Marshall (1950) foresees rights consciousness as progressing from civil rights, to political rights, and to social rights. </a:t>
            </a:r>
            <a:endParaRPr lang="th-TH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3087983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Explaining the development of welfare states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context of developing countries</a:t>
            </a:r>
          </a:p>
          <a:p>
            <a:pPr lvl="1"/>
            <a:r>
              <a:rPr lang="en-US" dirty="0"/>
              <a:t>Additional factors</a:t>
            </a:r>
          </a:p>
          <a:p>
            <a:pPr lvl="2"/>
            <a:r>
              <a:rPr lang="en-US" dirty="0"/>
              <a:t>Colonial legacy, international </a:t>
            </a:r>
            <a:r>
              <a:rPr lang="en-US" dirty="0" err="1"/>
              <a:t>organisations</a:t>
            </a:r>
            <a:endParaRPr lang="en-US" dirty="0"/>
          </a:p>
          <a:p>
            <a:pPr lvl="2"/>
            <a:r>
              <a:rPr lang="en-US" dirty="0"/>
              <a:t>Communities and families play more prominent roles</a:t>
            </a:r>
          </a:p>
          <a:p>
            <a:pPr lvl="2"/>
            <a:r>
              <a:rPr lang="en-US" dirty="0"/>
              <a:t>Weak states and unstable democracy</a:t>
            </a:r>
          </a:p>
          <a:p>
            <a:pPr lvl="2"/>
            <a:r>
              <a:rPr lang="en-US" dirty="0"/>
              <a:t>Large informal sector</a:t>
            </a:r>
          </a:p>
          <a:p>
            <a:pPr lvl="1"/>
            <a:r>
              <a:rPr lang="en-US" dirty="0"/>
              <a:t>Haggard and Kaufman (2009) </a:t>
            </a:r>
          </a:p>
          <a:p>
            <a:pPr lvl="2"/>
            <a:r>
              <a:rPr lang="en-US" dirty="0"/>
              <a:t>Nature of welfare system in developing countries depending on the legacies of leftist parties and the nature of recent </a:t>
            </a:r>
            <a:r>
              <a:rPr lang="en-US" dirty="0" err="1"/>
              <a:t>democratisation</a:t>
            </a:r>
            <a:r>
              <a:rPr lang="en-US" dirty="0"/>
              <a:t> </a:t>
            </a:r>
            <a:endParaRPr lang="th-TH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8236890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Types of welfare states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3275" y="2222500"/>
            <a:ext cx="8042276" cy="3721100"/>
          </a:xfrm>
        </p:spPr>
        <p:txBody>
          <a:bodyPr>
            <a:normAutofit/>
          </a:bodyPr>
          <a:lstStyle/>
          <a:p>
            <a:pPr marL="409575" indent="-342900">
              <a:spcAft>
                <a:spcPts val="1200"/>
              </a:spcAft>
              <a:buFont typeface="Arial"/>
              <a:buChar char="•"/>
            </a:pPr>
            <a:r>
              <a:rPr lang="en-US" dirty="0">
                <a:latin typeface="Calibri"/>
                <a:cs typeface="Calibri"/>
              </a:rPr>
              <a:t>Three welfare regimes:</a:t>
            </a:r>
          </a:p>
          <a:p>
            <a:pPr marL="685800" lvl="2" indent="0">
              <a:spcAft>
                <a:spcPts val="1200"/>
              </a:spcAft>
              <a:buNone/>
            </a:pPr>
            <a:r>
              <a:rPr lang="en-US" sz="2800" dirty="0">
                <a:latin typeface="Calibri"/>
                <a:cs typeface="Calibri"/>
              </a:rPr>
              <a:t>  1. Liberal (residual) welfare states		   </a:t>
            </a:r>
          </a:p>
          <a:p>
            <a:pPr marL="685800" lvl="2" indent="0">
              <a:spcAft>
                <a:spcPts val="1200"/>
              </a:spcAft>
              <a:buNone/>
            </a:pPr>
            <a:r>
              <a:rPr lang="en-US" sz="2800" dirty="0">
                <a:latin typeface="Calibri"/>
                <a:cs typeface="Calibri"/>
              </a:rPr>
              <a:t>  2. Conservative/corporatist welfare states</a:t>
            </a:r>
          </a:p>
          <a:p>
            <a:pPr marL="685800" lvl="2" indent="0">
              <a:spcAft>
                <a:spcPts val="1200"/>
              </a:spcAft>
              <a:buNone/>
            </a:pPr>
            <a:r>
              <a:rPr lang="en-US" sz="2800" dirty="0">
                <a:latin typeface="Calibri"/>
                <a:cs typeface="Calibri"/>
              </a:rPr>
              <a:t>  3. Social-democratic welfare states.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493369" y="5353221"/>
            <a:ext cx="44968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https://www.pitt.edu/~heinisch/concept.html</a:t>
            </a:r>
          </a:p>
        </p:txBody>
      </p:sp>
    </p:spTree>
    <p:extLst>
      <p:ext uri="{BB962C8B-B14F-4D97-AF65-F5344CB8AC3E}">
        <p14:creationId xmlns:p14="http://schemas.microsoft.com/office/powerpoint/2010/main" val="42506745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398" y="107576"/>
            <a:ext cx="8763932" cy="1055176"/>
          </a:xfrm>
        </p:spPr>
        <p:txBody>
          <a:bodyPr/>
          <a:lstStyle/>
          <a:p>
            <a:r>
              <a:rPr lang="en-US" sz="3600" dirty="0">
                <a:latin typeface="Calibri"/>
                <a:cs typeface="Calibri"/>
              </a:rPr>
              <a:t>Types of welfare states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0896" y="1162752"/>
            <a:ext cx="8042276" cy="53553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u="sng" dirty="0"/>
              <a:t>Liberal welfare states (UK and US)</a:t>
            </a:r>
          </a:p>
          <a:p>
            <a:r>
              <a:rPr lang="en-US" dirty="0"/>
              <a:t>Aim: poverty reduction, poverty alleviation</a:t>
            </a:r>
          </a:p>
          <a:p>
            <a:r>
              <a:rPr lang="en-US" dirty="0"/>
              <a:t>Market orientated – skepticism towards state interference </a:t>
            </a:r>
          </a:p>
          <a:p>
            <a:r>
              <a:rPr lang="en-US" dirty="0"/>
              <a:t>Not concern about equal outcomes.</a:t>
            </a:r>
          </a:p>
          <a:p>
            <a:r>
              <a:rPr lang="en-US" dirty="0"/>
              <a:t>High employment rates not essential</a:t>
            </a:r>
          </a:p>
          <a:p>
            <a:r>
              <a:rPr lang="en-US" dirty="0"/>
              <a:t>Tax funded, limited redistribution.</a:t>
            </a:r>
          </a:p>
          <a:p>
            <a:endParaRPr lang="en-US" sz="1800" dirty="0"/>
          </a:p>
          <a:p>
            <a:pPr lvl="8"/>
            <a:endParaRPr lang="en-US" sz="1200" dirty="0"/>
          </a:p>
          <a:p>
            <a:endParaRPr lang="en-US" sz="1800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2026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8810" y="107577"/>
            <a:ext cx="8899191" cy="715295"/>
          </a:xfrm>
        </p:spPr>
        <p:txBody>
          <a:bodyPr/>
          <a:lstStyle/>
          <a:p>
            <a:r>
              <a:rPr lang="en-US" sz="3200" dirty="0"/>
              <a:t>Types of welfare states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3275" y="1287971"/>
            <a:ext cx="8042276" cy="46556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u="sng" dirty="0" err="1">
                <a:latin typeface="Calibri"/>
                <a:cs typeface="Calibri"/>
              </a:rPr>
              <a:t>Corperatist</a:t>
            </a:r>
            <a:r>
              <a:rPr lang="en-US" u="sng" dirty="0">
                <a:latin typeface="Calibri"/>
                <a:cs typeface="Calibri"/>
              </a:rPr>
              <a:t> (Conservative) welfare states (Germany, Belgium)</a:t>
            </a:r>
          </a:p>
          <a:p>
            <a:r>
              <a:rPr lang="en-US" dirty="0">
                <a:latin typeface="Calibri"/>
                <a:cs typeface="Calibri"/>
              </a:rPr>
              <a:t>Aim: social cohesion, social integration.</a:t>
            </a:r>
          </a:p>
          <a:p>
            <a:pPr lvl="1"/>
            <a:r>
              <a:rPr lang="en-US" sz="2800" dirty="0">
                <a:latin typeface="Calibri"/>
                <a:cs typeface="Calibri"/>
              </a:rPr>
              <a:t>Stratification</a:t>
            </a:r>
          </a:p>
          <a:p>
            <a:pPr lvl="1"/>
            <a:r>
              <a:rPr lang="en-US" sz="2600" dirty="0">
                <a:latin typeface="Calibri"/>
                <a:cs typeface="Calibri"/>
              </a:rPr>
              <a:t>State building.</a:t>
            </a:r>
          </a:p>
          <a:p>
            <a:r>
              <a:rPr lang="en-US" dirty="0">
                <a:latin typeface="Calibri"/>
                <a:cs typeface="Calibri"/>
              </a:rPr>
              <a:t>Not concern about equal outcomes</a:t>
            </a:r>
          </a:p>
          <a:p>
            <a:r>
              <a:rPr lang="en-US" dirty="0">
                <a:latin typeface="Calibri"/>
                <a:cs typeface="Calibri"/>
              </a:rPr>
              <a:t>Family foundation of the nation state.</a:t>
            </a:r>
          </a:p>
          <a:p>
            <a:r>
              <a:rPr lang="en-US" dirty="0">
                <a:latin typeface="Calibri"/>
                <a:cs typeface="Calibri"/>
              </a:rPr>
              <a:t>Funding: social insurance, limited redistribution.</a:t>
            </a:r>
          </a:p>
        </p:txBody>
      </p:sp>
    </p:spTree>
    <p:extLst>
      <p:ext uri="{BB962C8B-B14F-4D97-AF65-F5344CB8AC3E}">
        <p14:creationId xmlns:p14="http://schemas.microsoft.com/office/powerpoint/2010/main" val="3682695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399" y="107576"/>
            <a:ext cx="8776935" cy="679518"/>
          </a:xfrm>
        </p:spPr>
        <p:txBody>
          <a:bodyPr/>
          <a:lstStyle/>
          <a:p>
            <a:r>
              <a:rPr lang="en-US" sz="3200" dirty="0"/>
              <a:t>Types of welfare states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3275" y="1037532"/>
            <a:ext cx="8042276" cy="5663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300" u="sng" dirty="0">
                <a:latin typeface="Calibri"/>
                <a:cs typeface="Calibri"/>
              </a:rPr>
              <a:t>Social democratic welfare states</a:t>
            </a:r>
            <a:r>
              <a:rPr lang="en-US" u="sng" dirty="0">
                <a:latin typeface="Calibri"/>
                <a:cs typeface="Calibri"/>
              </a:rPr>
              <a:t> (Scandinavia)</a:t>
            </a:r>
          </a:p>
          <a:p>
            <a:pPr marL="0" indent="0">
              <a:buNone/>
            </a:pPr>
            <a:r>
              <a:rPr lang="en-US" dirty="0">
                <a:latin typeface="Calibri"/>
                <a:cs typeface="Calibri"/>
              </a:rPr>
              <a:t>Aim: Social citizenship, equality, equity and full employment.</a:t>
            </a:r>
          </a:p>
          <a:p>
            <a:pPr marL="0" indent="0">
              <a:buNone/>
            </a:pPr>
            <a:r>
              <a:rPr lang="en-US" dirty="0">
                <a:latin typeface="Calibri"/>
                <a:cs typeface="Calibri"/>
              </a:rPr>
              <a:t>Equality of status</a:t>
            </a:r>
          </a:p>
          <a:p>
            <a:pPr lvl="1"/>
            <a:r>
              <a:rPr lang="en-US" sz="2800" dirty="0">
                <a:latin typeface="Calibri"/>
                <a:cs typeface="Calibri"/>
              </a:rPr>
              <a:t>Gender equality.</a:t>
            </a:r>
          </a:p>
          <a:p>
            <a:r>
              <a:rPr lang="en-US" dirty="0" err="1">
                <a:latin typeface="Calibri"/>
                <a:cs typeface="Calibri"/>
                <a:sym typeface="Wingdings"/>
              </a:rPr>
              <a:t>Labour</a:t>
            </a:r>
            <a:r>
              <a:rPr lang="en-US" dirty="0">
                <a:latin typeface="Calibri"/>
                <a:cs typeface="Calibri"/>
                <a:sym typeface="Wingdings"/>
              </a:rPr>
              <a:t> unions and </a:t>
            </a:r>
            <a:r>
              <a:rPr lang="en-US" dirty="0" err="1">
                <a:latin typeface="Calibri"/>
                <a:cs typeface="Calibri"/>
                <a:sym typeface="Wingdings"/>
              </a:rPr>
              <a:t>labour</a:t>
            </a:r>
            <a:r>
              <a:rPr lang="en-US" dirty="0">
                <a:latin typeface="Calibri"/>
                <a:cs typeface="Calibri"/>
                <a:sym typeface="Wingdings"/>
              </a:rPr>
              <a:t> parties dominating political forces in the 20</a:t>
            </a:r>
            <a:r>
              <a:rPr lang="en-US" baseline="30000" dirty="0">
                <a:latin typeface="Calibri"/>
                <a:cs typeface="Calibri"/>
                <a:sym typeface="Wingdings"/>
              </a:rPr>
              <a:t>th</a:t>
            </a:r>
            <a:r>
              <a:rPr lang="en-US" dirty="0">
                <a:latin typeface="Calibri"/>
                <a:cs typeface="Calibri"/>
                <a:sym typeface="Wingdings"/>
              </a:rPr>
              <a:t> century.</a:t>
            </a:r>
            <a:endParaRPr lang="en-US" dirty="0">
              <a:latin typeface="Calibri"/>
              <a:cs typeface="Calibri"/>
            </a:endParaRPr>
          </a:p>
          <a:p>
            <a:r>
              <a:rPr lang="en-US" dirty="0">
                <a:latin typeface="Calibri"/>
                <a:cs typeface="Calibri"/>
              </a:rPr>
              <a:t>Nation-building </a:t>
            </a:r>
            <a:r>
              <a:rPr lang="en-US" dirty="0">
                <a:latin typeface="Calibri"/>
                <a:cs typeface="Calibri"/>
                <a:sym typeface="Wingdings"/>
              </a:rPr>
              <a:t> nation and states identical in Scandinavian countries.</a:t>
            </a:r>
          </a:p>
          <a:p>
            <a:r>
              <a:rPr lang="en-US" dirty="0">
                <a:latin typeface="Calibri"/>
                <a:cs typeface="Calibri"/>
                <a:sym typeface="Wingdings"/>
              </a:rPr>
              <a:t>Funding: taxation.</a:t>
            </a:r>
          </a:p>
          <a:p>
            <a:endParaRPr lang="en-US" sz="2100" dirty="0"/>
          </a:p>
        </p:txBody>
      </p:sp>
    </p:spTree>
    <p:extLst>
      <p:ext uri="{BB962C8B-B14F-4D97-AF65-F5344CB8AC3E}">
        <p14:creationId xmlns:p14="http://schemas.microsoft.com/office/powerpoint/2010/main" val="22960792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8886" y="274639"/>
            <a:ext cx="8061914" cy="794901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+mn-lt"/>
                <a:cs typeface="Calibri"/>
              </a:rPr>
              <a:t>Analytical tools of the welfare state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403770"/>
            <a:ext cx="8229600" cy="5207322"/>
          </a:xfrm>
        </p:spPr>
        <p:txBody>
          <a:bodyPr>
            <a:normAutofit/>
          </a:bodyPr>
          <a:lstStyle/>
          <a:p>
            <a:pPr lvl="1">
              <a:spcAft>
                <a:spcPts val="1800"/>
              </a:spcAft>
            </a:pPr>
            <a:r>
              <a:rPr lang="en-US" sz="2800" dirty="0">
                <a:latin typeface="Calibri"/>
                <a:cs typeface="Calibri"/>
              </a:rPr>
              <a:t>Analytical tools: level of </a:t>
            </a:r>
            <a:r>
              <a:rPr lang="en-US" sz="2800" b="1" dirty="0">
                <a:latin typeface="Calibri"/>
                <a:cs typeface="Calibri"/>
              </a:rPr>
              <a:t>de-commodification</a:t>
            </a:r>
            <a:r>
              <a:rPr lang="en-US" sz="2800" dirty="0">
                <a:latin typeface="Calibri"/>
                <a:cs typeface="Calibri"/>
              </a:rPr>
              <a:t>,  </a:t>
            </a:r>
            <a:r>
              <a:rPr lang="en-US" sz="2800" b="1" dirty="0">
                <a:latin typeface="Calibri"/>
                <a:cs typeface="Calibri"/>
              </a:rPr>
              <a:t>stratification</a:t>
            </a:r>
            <a:r>
              <a:rPr lang="en-US" sz="2800" dirty="0">
                <a:latin typeface="Calibri"/>
                <a:cs typeface="Calibri"/>
              </a:rPr>
              <a:t>, market-state relations.</a:t>
            </a:r>
          </a:p>
          <a:p>
            <a:pPr lvl="2"/>
            <a:r>
              <a:rPr lang="en-US" sz="2800" u="sng" dirty="0">
                <a:latin typeface="Calibri"/>
                <a:cs typeface="Calibri"/>
              </a:rPr>
              <a:t>De-commodification</a:t>
            </a:r>
            <a:r>
              <a:rPr lang="en-US" sz="2800" dirty="0">
                <a:latin typeface="Calibri"/>
                <a:cs typeface="Calibri"/>
              </a:rPr>
              <a:t>: the level at which a person can maintain a livelihood without reliance on the market.</a:t>
            </a:r>
          </a:p>
          <a:p>
            <a:pPr lvl="3">
              <a:spcAft>
                <a:spcPts val="1200"/>
              </a:spcAft>
            </a:pPr>
            <a:r>
              <a:rPr lang="en-US" sz="2800" dirty="0">
                <a:latin typeface="Calibri"/>
                <a:cs typeface="Calibri"/>
              </a:rPr>
              <a:t>Unemployment benefit, pension, compensation when sick, maternity leave etc.</a:t>
            </a:r>
          </a:p>
          <a:p>
            <a:pPr lvl="2"/>
            <a:r>
              <a:rPr lang="en-US" sz="2800" u="sng" dirty="0">
                <a:latin typeface="Calibri"/>
                <a:cs typeface="Calibri"/>
              </a:rPr>
              <a:t>Stratification: </a:t>
            </a:r>
            <a:r>
              <a:rPr lang="en-US" sz="2800" dirty="0">
                <a:latin typeface="Calibri"/>
                <a:cs typeface="Calibri"/>
              </a:rPr>
              <a:t>How does the welfare state provide its services to various social groups/classes.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2833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0922166"/>
              </p:ext>
            </p:extLst>
          </p:nvPr>
        </p:nvGraphicFramePr>
        <p:xfrm>
          <a:off x="1524000" y="203640"/>
          <a:ext cx="9135988" cy="6102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1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3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97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510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37833">
                <a:tc>
                  <a:txBody>
                    <a:bodyPr/>
                    <a:lstStyle/>
                    <a:p>
                      <a:r>
                        <a:rPr lang="en-US" sz="1600" dirty="0"/>
                        <a:t>Feature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Liberal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Conservative/Corporative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Social-democratic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8043">
                <a:tc>
                  <a:txBody>
                    <a:bodyPr/>
                    <a:lstStyle/>
                    <a:p>
                      <a:r>
                        <a:rPr lang="en-US" sz="1600" dirty="0"/>
                        <a:t>Eligibility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Low</a:t>
                      </a:r>
                      <a:r>
                        <a:rPr lang="en-US" sz="1600" baseline="0" dirty="0"/>
                        <a:t> income.</a:t>
                      </a:r>
                    </a:p>
                    <a:p>
                      <a:r>
                        <a:rPr lang="en-US" sz="1600" baseline="0" dirty="0"/>
                        <a:t>Strict entitlements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All workers insured.</a:t>
                      </a:r>
                    </a:p>
                    <a:p>
                      <a:r>
                        <a:rPr lang="en-US" sz="1600" dirty="0"/>
                        <a:t>Few family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Universal, extended to all citizens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8043">
                <a:tc>
                  <a:txBody>
                    <a:bodyPr/>
                    <a:lstStyle/>
                    <a:p>
                      <a:r>
                        <a:rPr lang="en-US" sz="1600" dirty="0"/>
                        <a:t>Financing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Taxation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Social insurance contributions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taxation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8043">
                <a:tc>
                  <a:txBody>
                    <a:bodyPr/>
                    <a:lstStyle/>
                    <a:p>
                      <a:r>
                        <a:rPr lang="en-US" sz="1600" dirty="0"/>
                        <a:t>Benefits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Means-tested</a:t>
                      </a:r>
                    </a:p>
                    <a:p>
                      <a:r>
                        <a:rPr lang="en-US" sz="1600" dirty="0"/>
                        <a:t>(universal healthcare)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Contribution based.</a:t>
                      </a:r>
                    </a:p>
                    <a:p>
                      <a:r>
                        <a:rPr lang="en-US" sz="1600" dirty="0"/>
                        <a:t>Motherhood</a:t>
                      </a:r>
                      <a:r>
                        <a:rPr lang="en-US" sz="1600" baseline="0" dirty="0"/>
                        <a:t> benefits</a:t>
                      </a:r>
                    </a:p>
                    <a:p>
                      <a:r>
                        <a:rPr lang="en-US" sz="1600" baseline="0" dirty="0"/>
                        <a:t>Middleclass included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Universal, flat rate.</a:t>
                      </a:r>
                    </a:p>
                    <a:p>
                      <a:r>
                        <a:rPr lang="en-US" sz="1600" dirty="0"/>
                        <a:t>Middle class</a:t>
                      </a:r>
                      <a:r>
                        <a:rPr lang="en-US" sz="1600" baseline="0" dirty="0"/>
                        <a:t> included.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8043">
                <a:tc>
                  <a:txBody>
                    <a:bodyPr/>
                    <a:lstStyle/>
                    <a:p>
                      <a:r>
                        <a:rPr lang="en-US" sz="1600" dirty="0"/>
                        <a:t>De-commodification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Minimum.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Minimum</a:t>
                      </a:r>
                      <a:r>
                        <a:rPr lang="en-US" sz="1600" baseline="0" dirty="0"/>
                        <a:t> to medium commodification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Most</a:t>
                      </a:r>
                    </a:p>
                    <a:p>
                      <a:r>
                        <a:rPr lang="en-US" sz="1600" dirty="0"/>
                        <a:t>De-</a:t>
                      </a:r>
                      <a:r>
                        <a:rPr lang="en-US" sz="1600" dirty="0" err="1"/>
                        <a:t>commodifying</a:t>
                      </a:r>
                      <a:r>
                        <a:rPr lang="en-US" sz="1600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8043">
                <a:tc>
                  <a:txBody>
                    <a:bodyPr/>
                    <a:lstStyle/>
                    <a:p>
                      <a:r>
                        <a:rPr lang="en-US" sz="1600" dirty="0"/>
                        <a:t>State-market</a:t>
                      </a:r>
                    </a:p>
                    <a:p>
                      <a:r>
                        <a:rPr lang="en-US" sz="1600" dirty="0"/>
                        <a:t>balance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State encourages the market by offering minimum</a:t>
                      </a:r>
                      <a:r>
                        <a:rPr lang="en-US" sz="1600" baseline="0" dirty="0"/>
                        <a:t> services.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Market displaced</a:t>
                      </a:r>
                      <a:r>
                        <a:rPr lang="en-US" sz="1600" baseline="0" dirty="0"/>
                        <a:t> completely. State shaped by the “church”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No role of the market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8043">
                <a:tc>
                  <a:txBody>
                    <a:bodyPr/>
                    <a:lstStyle/>
                    <a:p>
                      <a:r>
                        <a:rPr lang="en-US" sz="1600" dirty="0"/>
                        <a:t>Stratification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Associated</a:t>
                      </a:r>
                      <a:r>
                        <a:rPr lang="en-US" sz="1600" baseline="0" dirty="0"/>
                        <a:t> with social stigma. Limited social rights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aseline="0" dirty="0"/>
                        <a:t>Differential social rights </a:t>
                      </a:r>
                    </a:p>
                    <a:p>
                      <a:r>
                        <a:rPr lang="en-US" sz="1600" baseline="0" dirty="0"/>
                        <a:t>Limited redistribution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Equality</a:t>
                      </a:r>
                      <a:r>
                        <a:rPr lang="en-US" sz="1600" baseline="0" dirty="0"/>
                        <a:t> </a:t>
                      </a:r>
                      <a:r>
                        <a:rPr lang="en-US" sz="1600" baseline="0" dirty="0">
                          <a:sym typeface="Wingdings"/>
                        </a:rPr>
                        <a:t>no working class VS middle class dualism.</a:t>
                      </a:r>
                    </a:p>
                    <a:p>
                      <a:r>
                        <a:rPr lang="en-US" sz="1600" baseline="0" dirty="0">
                          <a:sym typeface="Wingdings"/>
                        </a:rPr>
                        <a:t>Redistribution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88043">
                <a:tc>
                  <a:txBody>
                    <a:bodyPr/>
                    <a:lstStyle/>
                    <a:p>
                      <a:r>
                        <a:rPr lang="en-US" sz="1600" dirty="0"/>
                        <a:t>Countries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UK,</a:t>
                      </a:r>
                      <a:r>
                        <a:rPr lang="en-US" sz="1600" baseline="0" dirty="0"/>
                        <a:t> US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Germany, France,</a:t>
                      </a:r>
                      <a:r>
                        <a:rPr lang="en-US" sz="1600" baseline="0" dirty="0"/>
                        <a:t> Italy, Finland - Japan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Denmark, Sweden, Norway, Austria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85486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399" y="107576"/>
            <a:ext cx="8776935" cy="679518"/>
          </a:xfrm>
        </p:spPr>
        <p:txBody>
          <a:bodyPr/>
          <a:lstStyle/>
          <a:p>
            <a:r>
              <a:rPr lang="en-US" sz="3200" dirty="0"/>
              <a:t>Types of welfare states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3275" y="1037532"/>
            <a:ext cx="8042276" cy="5663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300" u="sng" dirty="0">
                <a:latin typeface="Calibri"/>
                <a:cs typeface="Calibri"/>
              </a:rPr>
              <a:t>East Asian </a:t>
            </a:r>
            <a:r>
              <a:rPr lang="en-US" sz="3300" u="sng" dirty="0" err="1">
                <a:latin typeface="Calibri"/>
                <a:cs typeface="Calibri"/>
              </a:rPr>
              <a:t>productivist</a:t>
            </a:r>
            <a:r>
              <a:rPr lang="en-US" sz="3300" u="sng" dirty="0">
                <a:latin typeface="Calibri"/>
                <a:cs typeface="Calibri"/>
              </a:rPr>
              <a:t> welfare states</a:t>
            </a:r>
            <a:r>
              <a:rPr lang="en-US" u="sng" dirty="0">
                <a:latin typeface="Calibri"/>
                <a:cs typeface="Calibri"/>
              </a:rPr>
              <a:t> </a:t>
            </a:r>
          </a:p>
          <a:p>
            <a:r>
              <a:rPr lang="en-US" dirty="0">
                <a:cs typeface="Calibri"/>
              </a:rPr>
              <a:t>Welfare state set up to develop the  economy</a:t>
            </a:r>
          </a:p>
          <a:p>
            <a:pPr lvl="1"/>
            <a:r>
              <a:rPr lang="en-US" dirty="0">
                <a:cs typeface="Calibri"/>
              </a:rPr>
              <a:t>Welfare as instrument for economic development.</a:t>
            </a:r>
          </a:p>
          <a:p>
            <a:r>
              <a:rPr lang="en-US" dirty="0">
                <a:cs typeface="Calibri"/>
              </a:rPr>
              <a:t>Sectors strategic for economic development and those in power are </a:t>
            </a:r>
            <a:r>
              <a:rPr lang="en-US" dirty="0" err="1">
                <a:cs typeface="Calibri"/>
              </a:rPr>
              <a:t>favoured</a:t>
            </a:r>
            <a:r>
              <a:rPr lang="en-US" dirty="0">
                <a:cs typeface="Calibri"/>
              </a:rPr>
              <a:t>.</a:t>
            </a:r>
          </a:p>
          <a:p>
            <a:r>
              <a:rPr lang="en-US" dirty="0">
                <a:cs typeface="Calibri"/>
              </a:rPr>
              <a:t>Employment based schemes (social insurance).</a:t>
            </a:r>
          </a:p>
          <a:p>
            <a:r>
              <a:rPr lang="en-US" dirty="0">
                <a:cs typeface="Calibri"/>
              </a:rPr>
              <a:t>Social role of family high (paternalism).</a:t>
            </a:r>
          </a:p>
          <a:p>
            <a:endParaRPr lang="en-US" sz="2100" dirty="0"/>
          </a:p>
        </p:txBody>
      </p:sp>
    </p:spTree>
    <p:extLst>
      <p:ext uri="{BB962C8B-B14F-4D97-AF65-F5344CB8AC3E}">
        <p14:creationId xmlns:p14="http://schemas.microsoft.com/office/powerpoint/2010/main" val="6892208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Comparing liberal and social democratic welfare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case of UK</a:t>
            </a:r>
          </a:p>
          <a:p>
            <a:pPr lvl="1"/>
            <a:r>
              <a:rPr lang="en-US" dirty="0"/>
              <a:t>Started-off with a more extensive welfare after WWII</a:t>
            </a:r>
          </a:p>
          <a:p>
            <a:pPr lvl="1"/>
            <a:r>
              <a:rPr lang="en-US" dirty="0"/>
              <a:t>Pioneer the Universal Health Coverage and National Insurance</a:t>
            </a:r>
          </a:p>
          <a:p>
            <a:pPr lvl="1"/>
            <a:r>
              <a:rPr lang="en-US" dirty="0"/>
              <a:t>Post 1970s welfare reform as a part of wider “Neo-liberal Reform”</a:t>
            </a:r>
          </a:p>
          <a:p>
            <a:pPr lvl="2"/>
            <a:r>
              <a:rPr lang="en-US" dirty="0"/>
              <a:t>Reduce the state, privatization, and welfare cut</a:t>
            </a:r>
          </a:p>
          <a:p>
            <a:pPr lvl="2"/>
            <a:r>
              <a:rPr lang="en-US" dirty="0"/>
              <a:t>Shift to “poverty targeting”, especially in welfare to children and elders</a:t>
            </a:r>
          </a:p>
          <a:p>
            <a:pPr lvl="1"/>
            <a:r>
              <a:rPr lang="en-US" dirty="0"/>
              <a:t>“Poverty-targeting” </a:t>
            </a:r>
            <a:r>
              <a:rPr lang="en-US" dirty="0">
                <a:sym typeface="Wingdings" panose="05000000000000000000" pitchFamily="2" charset="2"/>
              </a:rPr>
              <a:t> further perception of welfare as cost and recipients as burden</a:t>
            </a:r>
          </a:p>
          <a:p>
            <a:pPr lvl="2"/>
            <a:r>
              <a:rPr lang="en-US" dirty="0">
                <a:sym typeface="Wingdings" panose="05000000000000000000" pitchFamily="2" charset="2"/>
              </a:rPr>
              <a:t>Focus on making distinction between deserving and non-deserving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Further welfare cuts in 2010s.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6813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Comparing liberal and social democratic welfare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case of Sweden</a:t>
            </a:r>
          </a:p>
          <a:p>
            <a:pPr lvl="1"/>
            <a:r>
              <a:rPr lang="en-US" dirty="0"/>
              <a:t>Also developed extensive welfare post WWII</a:t>
            </a:r>
          </a:p>
          <a:p>
            <a:pPr lvl="1"/>
            <a:r>
              <a:rPr lang="en-US" dirty="0"/>
              <a:t>Key feature: universal flat rate welfare</a:t>
            </a:r>
          </a:p>
          <a:p>
            <a:pPr lvl="1"/>
            <a:r>
              <a:rPr lang="en-US" dirty="0"/>
              <a:t>Universal welfare to children and elders, generous welfare for social protection</a:t>
            </a:r>
          </a:p>
          <a:p>
            <a:pPr lvl="2"/>
            <a:r>
              <a:rPr lang="en-US" dirty="0"/>
              <a:t>Key results  (1) more women participation in workforce – more employment and equality between households</a:t>
            </a:r>
          </a:p>
          <a:p>
            <a:pPr lvl="2"/>
            <a:r>
              <a:rPr lang="en-US" dirty="0"/>
              <a:t>(2) more middle class included </a:t>
            </a:r>
          </a:p>
          <a:p>
            <a:pPr lvl="1"/>
            <a:r>
              <a:rPr lang="en-US" dirty="0"/>
              <a:t>The middle class supports to welfare key to sustaining Sweden’s welfare states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22796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995</Words>
  <Application>Microsoft Office PowerPoint</Application>
  <PresentationFormat>Widescreen</PresentationFormat>
  <Paragraphs>146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Cambria</vt:lpstr>
      <vt:lpstr>Wingdings</vt:lpstr>
      <vt:lpstr>Office Theme</vt:lpstr>
      <vt:lpstr>Welfare States </vt:lpstr>
      <vt:lpstr>Topics</vt:lpstr>
      <vt:lpstr>What is a Welfare state?</vt:lpstr>
      <vt:lpstr>What is a welfare state</vt:lpstr>
      <vt:lpstr>Explaining the development of welfare states</vt:lpstr>
      <vt:lpstr>Explaining the development of welfare states</vt:lpstr>
      <vt:lpstr>Explaining the development of welfare states</vt:lpstr>
      <vt:lpstr>Types of welfare states</vt:lpstr>
      <vt:lpstr>Types of welfare states</vt:lpstr>
      <vt:lpstr>Types of welfare states</vt:lpstr>
      <vt:lpstr>Types of welfare states</vt:lpstr>
      <vt:lpstr>Analytical tools of the welfare state</vt:lpstr>
      <vt:lpstr>PowerPoint Presentation</vt:lpstr>
      <vt:lpstr>Types of welfare states</vt:lpstr>
      <vt:lpstr>Comparing liberal and social democratic welfare </vt:lpstr>
      <vt:lpstr>Comparing liberal and social democratic welfare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Welfare States</dc:title>
  <dc:creator>Thorn Pitidol</dc:creator>
  <cp:lastModifiedBy>Thorn Pitidol</cp:lastModifiedBy>
  <cp:revision>8</cp:revision>
  <dcterms:created xsi:type="dcterms:W3CDTF">2019-04-18T14:48:33Z</dcterms:created>
  <dcterms:modified xsi:type="dcterms:W3CDTF">2019-04-19T05:20:42Z</dcterms:modified>
</cp:coreProperties>
</file>