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3" r:id="rId6"/>
    <p:sldId id="269" r:id="rId7"/>
    <p:sldId id="264" r:id="rId8"/>
    <p:sldId id="265" r:id="rId9"/>
    <p:sldId id="266" r:id="rId10"/>
    <p:sldId id="267" r:id="rId11"/>
    <p:sldId id="268"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5" r:id="rId27"/>
    <p:sldId id="286" r:id="rId28"/>
    <p:sldId id="287" r:id="rId29"/>
    <p:sldId id="288" r:id="rId30"/>
    <p:sldId id="284" r:id="rId31"/>
    <p:sldId id="289" r:id="rId32"/>
    <p:sldId id="257" r:id="rId33"/>
    <p:sldId id="258" r:id="rId34"/>
  </p:sldIdLst>
  <p:sldSz cx="12192000" cy="6858000"/>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46" d="100"/>
          <a:sy n="46"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th-TH"/>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D53756E9-AA6D-4A54-B798-7F53D12023B1}"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3045499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53756E9-AA6D-4A54-B798-7F53D12023B1}"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61281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th-TH"/>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3756E9-AA6D-4A54-B798-7F53D12023B1}"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1958117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D53756E9-AA6D-4A54-B798-7F53D12023B1}" type="datetimeFigureOut">
              <a:rPr lang="th-TH" smtClean="0"/>
              <a:t>08/03/61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3320151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th-TH"/>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D53756E9-AA6D-4A54-B798-7F53D12023B1}" type="datetimeFigureOut">
              <a:rPr lang="th-TH" smtClean="0"/>
              <a:t>08/03/61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4173764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D53756E9-AA6D-4A54-B798-7F53D12023B1}" type="datetimeFigureOut">
              <a:rPr lang="th-TH" smtClean="0"/>
              <a:t>08/03/61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2288782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3756E9-AA6D-4A54-B798-7F53D12023B1}" type="datetimeFigureOut">
              <a:rPr lang="th-TH" smtClean="0"/>
              <a:t>08/03/61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1852817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h-TH"/>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3756E9-AA6D-4A54-B798-7F53D12023B1}" type="datetimeFigureOut">
              <a:rPr lang="th-TH" smtClean="0"/>
              <a:t>08/03/61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1622226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h-TH"/>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3756E9-AA6D-4A54-B798-7F53D12023B1}" type="datetimeFigureOut">
              <a:rPr lang="th-TH" smtClean="0"/>
              <a:t>08/03/61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2869819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53756E9-AA6D-4A54-B798-7F53D12023B1}"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4069600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53756E9-AA6D-4A54-B798-7F53D12023B1}" type="datetimeFigureOut">
              <a:rPr lang="th-TH" smtClean="0"/>
              <a:t>08/03/61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BCA327A-764B-46DE-8EF8-68DB17AB59D1}" type="slidenum">
              <a:rPr lang="th-TH" smtClean="0"/>
              <a:t>‹#›</a:t>
            </a:fld>
            <a:endParaRPr lang="th-TH"/>
          </a:p>
        </p:txBody>
      </p:sp>
    </p:spTree>
    <p:extLst>
      <p:ext uri="{BB962C8B-B14F-4D97-AF65-F5344CB8AC3E}">
        <p14:creationId xmlns:p14="http://schemas.microsoft.com/office/powerpoint/2010/main" val="3691184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3756E9-AA6D-4A54-B798-7F53D12023B1}" type="datetimeFigureOut">
              <a:rPr lang="th-TH" smtClean="0"/>
              <a:t>08/03/61</a:t>
            </a:fld>
            <a:endParaRPr lang="th-TH"/>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CA327A-764B-46DE-8EF8-68DB17AB59D1}" type="slidenum">
              <a:rPr lang="th-TH" smtClean="0"/>
              <a:t>‹#›</a:t>
            </a:fld>
            <a:endParaRPr lang="th-TH"/>
          </a:p>
        </p:txBody>
      </p:sp>
    </p:spTree>
    <p:extLst>
      <p:ext uri="{BB962C8B-B14F-4D97-AF65-F5344CB8AC3E}">
        <p14:creationId xmlns:p14="http://schemas.microsoft.com/office/powerpoint/2010/main" val="19362167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library.usc.edu/uhtbin/webca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libguides.usc.edu/aecontent.php?pid=83009&amp;sid=615882"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cholar.google.com/" TargetMode="External"/><Relationship Id="rId2" Type="http://schemas.openxmlformats.org/officeDocument/2006/relationships/hyperlink" Target="http://www.usc.edu/libraries/databases/records/database.php?db=EGQ" TargetMode="External"/><Relationship Id="rId1" Type="http://schemas.openxmlformats.org/officeDocument/2006/relationships/slideLayout" Target="../slideLayouts/slideLayout2.xml"/><Relationship Id="rId4" Type="http://schemas.openxmlformats.org/officeDocument/2006/relationships/hyperlink" Target="http://libguides.usc.edu/content.php?pid=22394&amp;sid=46686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Review of Literature from USC</a:t>
            </a:r>
            <a:endParaRPr lang="th-TH" b="1" dirty="0"/>
          </a:p>
        </p:txBody>
      </p:sp>
      <p:sp>
        <p:nvSpPr>
          <p:cNvPr id="3" name="Subtitle 2"/>
          <p:cNvSpPr>
            <a:spLocks noGrp="1"/>
          </p:cNvSpPr>
          <p:nvPr>
            <p:ph type="subTitle" idx="1"/>
          </p:nvPr>
        </p:nvSpPr>
        <p:spPr/>
        <p:txBody>
          <a:bodyPr/>
          <a:lstStyle/>
          <a:p>
            <a:endParaRPr lang="th-TH" dirty="0"/>
          </a:p>
        </p:txBody>
      </p:sp>
    </p:spTree>
    <p:extLst>
      <p:ext uri="{BB962C8B-B14F-4D97-AF65-F5344CB8AC3E}">
        <p14:creationId xmlns:p14="http://schemas.microsoft.com/office/powerpoint/2010/main" val="2469727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Definition</a:t>
            </a:r>
            <a:br>
              <a:rPr lang="en-US" b="1" dirty="0"/>
            </a:br>
            <a:endParaRPr lang="th-TH" dirty="0"/>
          </a:p>
        </p:txBody>
      </p:sp>
      <p:sp>
        <p:nvSpPr>
          <p:cNvPr id="3" name="Content Placeholder 2"/>
          <p:cNvSpPr>
            <a:spLocks noGrp="1"/>
          </p:cNvSpPr>
          <p:nvPr>
            <p:ph idx="1"/>
          </p:nvPr>
        </p:nvSpPr>
        <p:spPr/>
        <p:txBody>
          <a:bodyPr/>
          <a:lstStyle/>
          <a:p>
            <a:r>
              <a:rPr lang="en-US" dirty="0"/>
              <a:t>A literature review surveys books, scholarly articles, and any other sources relevant to a particular issue, area of research, or theory, and by so doing, provides a description, summary, and critical evaluation of these works in relation to the research problem being investigated. Literature reviews are designed to provide an overview of sources you have explored while researching a particular topic and to demonstrate to your readers how your research fits within a larger field of study.</a:t>
            </a:r>
            <a:endParaRPr lang="th-TH" dirty="0"/>
          </a:p>
        </p:txBody>
      </p:sp>
    </p:spTree>
    <p:extLst>
      <p:ext uri="{BB962C8B-B14F-4D97-AF65-F5344CB8AC3E}">
        <p14:creationId xmlns:p14="http://schemas.microsoft.com/office/powerpoint/2010/main" val="4206976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a Good Literature Review</a:t>
            </a:r>
            <a:br>
              <a:rPr lang="en-US" b="1" dirty="0"/>
            </a:br>
            <a:endParaRPr lang="th-TH" dirty="0"/>
          </a:p>
        </p:txBody>
      </p:sp>
      <p:sp>
        <p:nvSpPr>
          <p:cNvPr id="3" name="Content Placeholder 2"/>
          <p:cNvSpPr>
            <a:spLocks noGrp="1"/>
          </p:cNvSpPr>
          <p:nvPr>
            <p:ph idx="1"/>
          </p:nvPr>
        </p:nvSpPr>
        <p:spPr/>
        <p:txBody>
          <a:bodyPr>
            <a:normAutofit fontScale="85000" lnSpcReduction="20000"/>
          </a:bodyPr>
          <a:lstStyle/>
          <a:p>
            <a:r>
              <a:rPr lang="en-US" b="1" dirty="0"/>
              <a:t>A literature review may consist of simply a summary of key sources, but in the social sciences, a literature </a:t>
            </a:r>
            <a:r>
              <a:rPr lang="en-US" b="1" dirty="0" err="1"/>
              <a:t>reviewusually</a:t>
            </a:r>
            <a:r>
              <a:rPr lang="en-US" b="1" dirty="0"/>
              <a:t> has an organizational pattern and combines both summary and synthesis, often within specific conceptual categories</a:t>
            </a:r>
            <a:r>
              <a:rPr lang="en-US" dirty="0"/>
              <a:t>. A summary is a recap of the important information of the source, but a synthesis is a re-organization, or a reshuffling, of that information in a way that informs how you are planning to investigate a research problem. The analytical features of a literature review might:</a:t>
            </a:r>
          </a:p>
          <a:p>
            <a:r>
              <a:rPr lang="en-US" dirty="0"/>
              <a:t>Give a new interpretation of old material or combine new with old interpretations,</a:t>
            </a:r>
          </a:p>
          <a:p>
            <a:r>
              <a:rPr lang="en-US" dirty="0"/>
              <a:t>Trace the intellectual progression of the field, including major debates,</a:t>
            </a:r>
          </a:p>
          <a:p>
            <a:r>
              <a:rPr lang="en-US" dirty="0"/>
              <a:t>Depending on the situation, evaluate the sources and advise the reader on the most pertinent or relevant research, or</a:t>
            </a:r>
          </a:p>
          <a:p>
            <a:r>
              <a:rPr lang="en-US" dirty="0"/>
              <a:t>Usually in the conclusion of a literature review, identify where gaps exist in how a problem has been researched to date.</a:t>
            </a:r>
          </a:p>
          <a:p>
            <a:endParaRPr lang="th-TH" dirty="0"/>
          </a:p>
        </p:txBody>
      </p:sp>
    </p:spTree>
    <p:extLst>
      <p:ext uri="{BB962C8B-B14F-4D97-AF65-F5344CB8AC3E}">
        <p14:creationId xmlns:p14="http://schemas.microsoft.com/office/powerpoint/2010/main" val="2378960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purpose of a literature review is to:</a:t>
            </a:r>
            <a:endParaRPr lang="th-TH" dirty="0"/>
          </a:p>
        </p:txBody>
      </p:sp>
      <p:sp>
        <p:nvSpPr>
          <p:cNvPr id="3" name="Content Placeholder 2"/>
          <p:cNvSpPr>
            <a:spLocks noGrp="1"/>
          </p:cNvSpPr>
          <p:nvPr>
            <p:ph idx="1"/>
          </p:nvPr>
        </p:nvSpPr>
        <p:spPr/>
        <p:txBody>
          <a:bodyPr>
            <a:normAutofit fontScale="85000" lnSpcReduction="20000"/>
          </a:bodyPr>
          <a:lstStyle/>
          <a:p>
            <a:r>
              <a:rPr lang="en-US" dirty="0"/>
              <a:t>Place each work in the context of its contribution to understanding the research problem being studied.</a:t>
            </a:r>
          </a:p>
          <a:p>
            <a:r>
              <a:rPr lang="en-US" dirty="0"/>
              <a:t>Describe the relationship of each work to the others under consideration.</a:t>
            </a:r>
          </a:p>
          <a:p>
            <a:r>
              <a:rPr lang="en-US" dirty="0"/>
              <a:t>Identify new ways to interpret prior research.</a:t>
            </a:r>
          </a:p>
          <a:p>
            <a:r>
              <a:rPr lang="en-US" dirty="0"/>
              <a:t>Reveal any gaps that exist in the literature.</a:t>
            </a:r>
          </a:p>
          <a:p>
            <a:r>
              <a:rPr lang="en-US" dirty="0"/>
              <a:t>Resolve conflicts amongst seemingly contradictory previous studies.</a:t>
            </a:r>
          </a:p>
          <a:p>
            <a:r>
              <a:rPr lang="en-US" dirty="0"/>
              <a:t>Identify areas of prior scholarship to prevent duplication of effort.</a:t>
            </a:r>
          </a:p>
          <a:p>
            <a:r>
              <a:rPr lang="en-US" dirty="0"/>
              <a:t>Point the way in fulfilling a need for additional research.</a:t>
            </a:r>
          </a:p>
          <a:p>
            <a:r>
              <a:rPr lang="en-US" dirty="0"/>
              <a:t>Locate your own research within the context of existing literature [very important].</a:t>
            </a:r>
          </a:p>
          <a:p>
            <a:r>
              <a:rPr lang="en-US" dirty="0" smtClean="0"/>
              <a:t/>
            </a:r>
            <a:br>
              <a:rPr lang="en-US" dirty="0" smtClean="0"/>
            </a:br>
            <a:endParaRPr lang="th-TH" dirty="0"/>
          </a:p>
        </p:txBody>
      </p:sp>
    </p:spTree>
    <p:extLst>
      <p:ext uri="{BB962C8B-B14F-4D97-AF65-F5344CB8AC3E}">
        <p14:creationId xmlns:p14="http://schemas.microsoft.com/office/powerpoint/2010/main" val="2554144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Literature Reviews</a:t>
            </a:r>
            <a:br>
              <a:rPr lang="en-US" b="1" dirty="0"/>
            </a:br>
            <a:endParaRPr lang="th-TH" dirty="0"/>
          </a:p>
        </p:txBody>
      </p:sp>
      <p:sp>
        <p:nvSpPr>
          <p:cNvPr id="3" name="Content Placeholder 2"/>
          <p:cNvSpPr>
            <a:spLocks noGrp="1"/>
          </p:cNvSpPr>
          <p:nvPr>
            <p:ph idx="1"/>
          </p:nvPr>
        </p:nvSpPr>
        <p:spPr/>
        <p:txBody>
          <a:bodyPr>
            <a:normAutofit fontScale="92500" lnSpcReduction="20000"/>
          </a:bodyPr>
          <a:lstStyle/>
          <a:p>
            <a:r>
              <a:rPr lang="en-US" dirty="0"/>
              <a:t>It is important to think of knowledge in a given field as consisting of three layers. First, there are the primary studies that researchers conduct and publish. Second are the reviews of those studies that summarize and offer new interpretations built from and often extending beyond the primary studies. Third, there are the perceptions, conclusions, opinion, and interpretations that are shared informally that become part of the lore of field.</a:t>
            </a:r>
          </a:p>
          <a:p>
            <a:r>
              <a:rPr lang="en-US" dirty="0"/>
              <a:t>In composing a literature review, it is important to note that it is often this third layer of knowledge that is cited as "true" even though it often has only a loose relationship to the primary studies and secondary literature reviews. Given this, while literature reviews are designed to provide an overview and synthesis of pertinent sources you have explored, there are a number of approaches you could adopt depending upon the type of analysis underpinning your study.</a:t>
            </a:r>
          </a:p>
          <a:p>
            <a:endParaRPr lang="th-TH" dirty="0"/>
          </a:p>
        </p:txBody>
      </p:sp>
    </p:spTree>
    <p:extLst>
      <p:ext uri="{BB962C8B-B14F-4D97-AF65-F5344CB8AC3E}">
        <p14:creationId xmlns:p14="http://schemas.microsoft.com/office/powerpoint/2010/main" val="3448764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Literature Reviews</a:t>
            </a:r>
            <a:endParaRPr lang="th-TH" dirty="0"/>
          </a:p>
        </p:txBody>
      </p:sp>
      <p:sp>
        <p:nvSpPr>
          <p:cNvPr id="3" name="Content Placeholder 2"/>
          <p:cNvSpPr>
            <a:spLocks noGrp="1"/>
          </p:cNvSpPr>
          <p:nvPr>
            <p:ph idx="1"/>
          </p:nvPr>
        </p:nvSpPr>
        <p:spPr/>
        <p:txBody>
          <a:bodyPr/>
          <a:lstStyle/>
          <a:p>
            <a:r>
              <a:rPr lang="en-US" b="1" dirty="0"/>
              <a:t>Argumentative Review</a:t>
            </a:r>
            <a:r>
              <a:rPr lang="en-US" dirty="0" smtClean="0"/>
              <a:t/>
            </a:r>
            <a:br>
              <a:rPr lang="en-US" dirty="0" smtClean="0"/>
            </a:br>
            <a:r>
              <a:rPr lang="en-US" dirty="0"/>
              <a:t>This form examines literature selectively in order to support or refute an argument, deeply imbedded assumption, or philosophical problem already established in the literature. The purpose is to develop a body of literature that establishes a contrarian viewpoint. Given the value-laden nature of some social science research [e.g., educational reform; immigration control], argumentative approaches to analyzing the literature can be a legitimate and important form of discourse. However, note that they can also introduce problems of bias when they are used to make summary claims of the sort found in systematic reviews</a:t>
            </a:r>
            <a:endParaRPr lang="th-TH" dirty="0"/>
          </a:p>
        </p:txBody>
      </p:sp>
    </p:spTree>
    <p:extLst>
      <p:ext uri="{BB962C8B-B14F-4D97-AF65-F5344CB8AC3E}">
        <p14:creationId xmlns:p14="http://schemas.microsoft.com/office/powerpoint/2010/main" val="2844990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Literature Reviews</a:t>
            </a:r>
            <a:endParaRPr lang="th-TH" dirty="0"/>
          </a:p>
        </p:txBody>
      </p:sp>
      <p:sp>
        <p:nvSpPr>
          <p:cNvPr id="3" name="Content Placeholder 2"/>
          <p:cNvSpPr>
            <a:spLocks noGrp="1"/>
          </p:cNvSpPr>
          <p:nvPr>
            <p:ph idx="1"/>
          </p:nvPr>
        </p:nvSpPr>
        <p:spPr/>
        <p:txBody>
          <a:bodyPr/>
          <a:lstStyle/>
          <a:p>
            <a:r>
              <a:rPr lang="en-US" b="1" dirty="0"/>
              <a:t>Integrative Review</a:t>
            </a:r>
            <a:r>
              <a:rPr lang="en-US" dirty="0" smtClean="0"/>
              <a:t/>
            </a:r>
            <a:br>
              <a:rPr lang="en-US" dirty="0" smtClean="0"/>
            </a:br>
            <a:r>
              <a:rPr lang="en-US" dirty="0"/>
              <a:t>Considered a form of research that reviews, critiques, and synthesizes representative literature on a topic in an integrated way such that new frameworks and perspectives on the topic are generated. The body of literature includes all studies that address related or identical hypotheses or research problems. A well-done integrative review meets the same standards as primary research in regard to clarity, rigor, and replication. This is the most common form of review in the social sciences.</a:t>
            </a:r>
            <a:endParaRPr lang="th-TH" dirty="0"/>
          </a:p>
        </p:txBody>
      </p:sp>
    </p:spTree>
    <p:extLst>
      <p:ext uri="{BB962C8B-B14F-4D97-AF65-F5344CB8AC3E}">
        <p14:creationId xmlns:p14="http://schemas.microsoft.com/office/powerpoint/2010/main" val="13718254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Literature Reviews</a:t>
            </a:r>
            <a:endParaRPr lang="th-TH" dirty="0"/>
          </a:p>
        </p:txBody>
      </p:sp>
      <p:sp>
        <p:nvSpPr>
          <p:cNvPr id="3" name="Content Placeholder 2"/>
          <p:cNvSpPr>
            <a:spLocks noGrp="1"/>
          </p:cNvSpPr>
          <p:nvPr>
            <p:ph idx="1"/>
          </p:nvPr>
        </p:nvSpPr>
        <p:spPr/>
        <p:txBody>
          <a:bodyPr/>
          <a:lstStyle/>
          <a:p>
            <a:r>
              <a:rPr lang="en-US" b="1" dirty="0"/>
              <a:t>Historical Review</a:t>
            </a:r>
            <a:r>
              <a:rPr lang="en-US" dirty="0" smtClean="0"/>
              <a:t/>
            </a:r>
            <a:br>
              <a:rPr lang="en-US" dirty="0" smtClean="0"/>
            </a:br>
            <a:r>
              <a:rPr lang="en-US" dirty="0"/>
              <a:t>Few things rest in isolation from historical precedent. Historical literature reviews focus on examining research throughout a period of time, often starting with the first time an issue, concept, theory, phenomena emerged in the literature, then tracing its evolution within the scholarship of a discipline. The purpose is to place research in a historical context to show familiarity with state-of-the-art developments and to identify the likely directions for future research.</a:t>
            </a:r>
            <a:endParaRPr lang="th-TH" dirty="0"/>
          </a:p>
        </p:txBody>
      </p:sp>
    </p:spTree>
    <p:extLst>
      <p:ext uri="{BB962C8B-B14F-4D97-AF65-F5344CB8AC3E}">
        <p14:creationId xmlns:p14="http://schemas.microsoft.com/office/powerpoint/2010/main" val="3605727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Literature Reviews</a:t>
            </a:r>
            <a:endParaRPr lang="th-TH" dirty="0"/>
          </a:p>
        </p:txBody>
      </p:sp>
      <p:sp>
        <p:nvSpPr>
          <p:cNvPr id="3" name="Content Placeholder 2"/>
          <p:cNvSpPr>
            <a:spLocks noGrp="1"/>
          </p:cNvSpPr>
          <p:nvPr>
            <p:ph idx="1"/>
          </p:nvPr>
        </p:nvSpPr>
        <p:spPr/>
        <p:txBody>
          <a:bodyPr>
            <a:normAutofit fontScale="92500" lnSpcReduction="10000"/>
          </a:bodyPr>
          <a:lstStyle/>
          <a:p>
            <a:r>
              <a:rPr lang="en-US" b="1" dirty="0"/>
              <a:t>Methodological Review</a:t>
            </a:r>
            <a:r>
              <a:rPr lang="en-US" dirty="0" smtClean="0"/>
              <a:t/>
            </a:r>
            <a:br>
              <a:rPr lang="en-US" dirty="0" smtClean="0"/>
            </a:br>
            <a:r>
              <a:rPr lang="en-US" dirty="0"/>
              <a:t>A review does not always focus on </a:t>
            </a:r>
            <a:r>
              <a:rPr lang="en-US" b="1" dirty="0"/>
              <a:t>what</a:t>
            </a:r>
            <a:r>
              <a:rPr lang="en-US" dirty="0"/>
              <a:t> someone said [findings], but </a:t>
            </a:r>
            <a:r>
              <a:rPr lang="en-US" b="1" dirty="0"/>
              <a:t>how</a:t>
            </a:r>
            <a:r>
              <a:rPr lang="en-US" dirty="0"/>
              <a:t> they came about saying what they say [method of analysis]. Reviewing methods of analysis provides a framework of understanding at different levels [i.e. those of theory, substantive fields, research approaches, and data collection and analysis techniques], how researchers draw upon a wide variety of knowledge ranging from the conceptual level to practical documents for use in fieldwork in the areas of ontological and epistemological consideration, quantitative and qualitative integration, sampling, interviewing, data collection, and data analysis. This approach helps highlight ethical issues which you should be aware of and consider as you go through your own study.</a:t>
            </a:r>
            <a:endParaRPr lang="th-TH" dirty="0"/>
          </a:p>
        </p:txBody>
      </p:sp>
    </p:spTree>
    <p:extLst>
      <p:ext uri="{BB962C8B-B14F-4D97-AF65-F5344CB8AC3E}">
        <p14:creationId xmlns:p14="http://schemas.microsoft.com/office/powerpoint/2010/main" val="2091083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Literature Reviews</a:t>
            </a:r>
            <a:endParaRPr lang="th-TH" dirty="0"/>
          </a:p>
        </p:txBody>
      </p:sp>
      <p:sp>
        <p:nvSpPr>
          <p:cNvPr id="3" name="Content Placeholder 2"/>
          <p:cNvSpPr>
            <a:spLocks noGrp="1"/>
          </p:cNvSpPr>
          <p:nvPr>
            <p:ph idx="1"/>
          </p:nvPr>
        </p:nvSpPr>
        <p:spPr/>
        <p:txBody>
          <a:bodyPr>
            <a:normAutofit fontScale="92500" lnSpcReduction="10000"/>
          </a:bodyPr>
          <a:lstStyle/>
          <a:p>
            <a:r>
              <a:rPr lang="en-US" b="1" dirty="0"/>
              <a:t>Systematic Review</a:t>
            </a:r>
            <a:r>
              <a:rPr lang="en-US" dirty="0" smtClean="0"/>
              <a:t/>
            </a:r>
            <a:br>
              <a:rPr lang="en-US" dirty="0" smtClean="0"/>
            </a:br>
            <a:r>
              <a:rPr lang="en-US" dirty="0"/>
              <a:t>This form consists of an overview of existing evidence pertinent to a clearly formulated research question, which uses pre-specified and standardized methods to identify and critically appraise relevant research, and to collect, report, and analyze data from the studies that are included in the review. The goal is to deliberately document, critically evaluate, and summarize scientifically all of the research about a clearly defined research problem. Typically it focuses on a very specific empirical question, often posed in a cause-and-effect form, such as "To what extent does A contribute to B?" This type of literature review is primarily applied to examining prior research studies in clinical medicine and allied health fields, but it is increasingly being used in the social sciences.</a:t>
            </a:r>
            <a:endParaRPr lang="th-TH" dirty="0"/>
          </a:p>
        </p:txBody>
      </p:sp>
    </p:spTree>
    <p:extLst>
      <p:ext uri="{BB962C8B-B14F-4D97-AF65-F5344CB8AC3E}">
        <p14:creationId xmlns:p14="http://schemas.microsoft.com/office/powerpoint/2010/main" val="2559663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Literature Reviews</a:t>
            </a:r>
            <a:endParaRPr lang="th-TH" dirty="0"/>
          </a:p>
        </p:txBody>
      </p:sp>
      <p:sp>
        <p:nvSpPr>
          <p:cNvPr id="3" name="Content Placeholder 2"/>
          <p:cNvSpPr>
            <a:spLocks noGrp="1"/>
          </p:cNvSpPr>
          <p:nvPr>
            <p:ph idx="1"/>
          </p:nvPr>
        </p:nvSpPr>
        <p:spPr/>
        <p:txBody>
          <a:bodyPr/>
          <a:lstStyle/>
          <a:p>
            <a:r>
              <a:rPr lang="en-US" b="1" dirty="0"/>
              <a:t>Theoretical Review</a:t>
            </a:r>
            <a:r>
              <a:rPr lang="en-US" dirty="0" smtClean="0"/>
              <a:t/>
            </a:r>
            <a:br>
              <a:rPr lang="en-US" dirty="0" smtClean="0"/>
            </a:br>
            <a:r>
              <a:rPr lang="en-US" dirty="0"/>
              <a:t>The purpose of this form is to examine the corpus of theory that has accumulated in regard to an issue, concept, theory, phenomena. The theoretical literature review helps to establish what theories already exist, the relationships between them, to what degree the existing theories have been investigated, and to develop new hypotheses to be tested. Often this form is used to help establish a lack of appropriate theories or reveal that current theories are inadequate for explaining new or emerging research problems. The unit of analysis can focus on a theoretical concept or a whole theory or framework.</a:t>
            </a:r>
            <a:endParaRPr lang="th-TH" dirty="0"/>
          </a:p>
        </p:txBody>
      </p:sp>
    </p:spTree>
    <p:extLst>
      <p:ext uri="{BB962C8B-B14F-4D97-AF65-F5344CB8AC3E}">
        <p14:creationId xmlns:p14="http://schemas.microsoft.com/office/powerpoint/2010/main" val="3692699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Thinking About Your Literature Review</a:t>
            </a:r>
            <a:endParaRPr lang="th-TH" dirty="0"/>
          </a:p>
        </p:txBody>
      </p:sp>
      <p:sp>
        <p:nvSpPr>
          <p:cNvPr id="3" name="Content Placeholder 2"/>
          <p:cNvSpPr>
            <a:spLocks noGrp="1"/>
          </p:cNvSpPr>
          <p:nvPr>
            <p:ph idx="1"/>
          </p:nvPr>
        </p:nvSpPr>
        <p:spPr/>
        <p:txBody>
          <a:bodyPr>
            <a:normAutofit lnSpcReduction="10000"/>
          </a:bodyPr>
          <a:lstStyle/>
          <a:p>
            <a:r>
              <a:rPr lang="en-US" dirty="0"/>
              <a:t>An overview of the subject, issue, or theory under consideration, along with the objectives of the literature review,</a:t>
            </a:r>
          </a:p>
          <a:p>
            <a:r>
              <a:rPr lang="en-US" dirty="0"/>
              <a:t>Division of works under review into themes or categories [e.g. works that support a particular position, those against, and those offering alternative approaches entirely],</a:t>
            </a:r>
          </a:p>
          <a:p>
            <a:r>
              <a:rPr lang="en-US" dirty="0"/>
              <a:t>An explanation of how each work is similar to and how it varies from the others,</a:t>
            </a:r>
          </a:p>
          <a:p>
            <a:r>
              <a:rPr lang="en-US" dirty="0"/>
              <a:t>Conclusions as to which pieces are best considered in their argument, are most convincing of their opinions, and make the greatest contribution to the understanding and development of their area of research.</a:t>
            </a:r>
          </a:p>
          <a:p>
            <a:endParaRPr lang="th-TH" dirty="0"/>
          </a:p>
        </p:txBody>
      </p:sp>
    </p:spTree>
    <p:extLst>
      <p:ext uri="{BB962C8B-B14F-4D97-AF65-F5344CB8AC3E}">
        <p14:creationId xmlns:p14="http://schemas.microsoft.com/office/powerpoint/2010/main" val="31790495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Thinking About Your Literature Review</a:t>
            </a:r>
            <a:endParaRPr lang="th-TH" dirty="0"/>
          </a:p>
        </p:txBody>
      </p:sp>
      <p:sp>
        <p:nvSpPr>
          <p:cNvPr id="3" name="Content Placeholder 2"/>
          <p:cNvSpPr>
            <a:spLocks noGrp="1"/>
          </p:cNvSpPr>
          <p:nvPr>
            <p:ph idx="1"/>
          </p:nvPr>
        </p:nvSpPr>
        <p:spPr/>
        <p:txBody>
          <a:bodyPr>
            <a:normAutofit fontScale="85000" lnSpcReduction="20000"/>
          </a:bodyPr>
          <a:lstStyle/>
          <a:p>
            <a:r>
              <a:rPr lang="en-US" b="1" dirty="0"/>
              <a:t>The critical evaluation of each work should consider</a:t>
            </a:r>
            <a:r>
              <a:rPr lang="en-US" dirty="0"/>
              <a:t>:</a:t>
            </a:r>
          </a:p>
          <a:p>
            <a:r>
              <a:rPr lang="en-US" b="1" dirty="0"/>
              <a:t>Provenance</a:t>
            </a:r>
            <a:r>
              <a:rPr lang="en-US" dirty="0"/>
              <a:t> -- what are the author's credentials? Are the author's arguments supported by evidence [e.g. primary historical material, case studies, narratives, statistics, recent scientific findings]?</a:t>
            </a:r>
          </a:p>
          <a:p>
            <a:r>
              <a:rPr lang="en-US" b="1" dirty="0"/>
              <a:t>Methodology</a:t>
            </a:r>
            <a:r>
              <a:rPr lang="en-US" dirty="0"/>
              <a:t> -- were the techniques used to identify, gather, and analyze the data appropriate to addressing the research problem? Was the sample size appropriate? Were the results effectively interpreted and reported?</a:t>
            </a:r>
          </a:p>
          <a:p>
            <a:r>
              <a:rPr lang="en-US" b="1" dirty="0"/>
              <a:t>Objectivity</a:t>
            </a:r>
            <a:r>
              <a:rPr lang="en-US" dirty="0"/>
              <a:t> -- is the author's perspective even-handed or prejudicial? Is contrary data considered or is certain pertinent information ignored to prove the author's point?</a:t>
            </a:r>
          </a:p>
          <a:p>
            <a:r>
              <a:rPr lang="en-US" b="1" dirty="0"/>
              <a:t>Persuasiveness</a:t>
            </a:r>
            <a:r>
              <a:rPr lang="en-US" dirty="0"/>
              <a:t> -- which of the author's theses are most convincing or least convincing?</a:t>
            </a:r>
          </a:p>
          <a:p>
            <a:r>
              <a:rPr lang="en-US" b="1" dirty="0"/>
              <a:t>Value</a:t>
            </a:r>
            <a:r>
              <a:rPr lang="en-US" dirty="0"/>
              <a:t> -- are the author's arguments and conclusions convincing? Does the work ultimately contribute in any significant way to an understanding of the subject?</a:t>
            </a:r>
          </a:p>
          <a:p>
            <a:endParaRPr lang="th-TH" dirty="0"/>
          </a:p>
        </p:txBody>
      </p:sp>
    </p:spTree>
    <p:extLst>
      <p:ext uri="{BB962C8B-B14F-4D97-AF65-F5344CB8AC3E}">
        <p14:creationId xmlns:p14="http://schemas.microsoft.com/office/powerpoint/2010/main" val="1072101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Development of the Literature Review</a:t>
            </a:r>
            <a:endParaRPr lang="th-TH" dirty="0"/>
          </a:p>
        </p:txBody>
      </p:sp>
      <p:sp>
        <p:nvSpPr>
          <p:cNvPr id="3" name="Content Placeholder 2"/>
          <p:cNvSpPr>
            <a:spLocks noGrp="1"/>
          </p:cNvSpPr>
          <p:nvPr>
            <p:ph idx="1"/>
          </p:nvPr>
        </p:nvSpPr>
        <p:spPr/>
        <p:txBody>
          <a:bodyPr/>
          <a:lstStyle/>
          <a:p>
            <a:r>
              <a:rPr lang="en-US" b="1" u="sng" dirty="0"/>
              <a:t>Four Stages</a:t>
            </a:r>
            <a:r>
              <a:rPr lang="en-US" dirty="0" smtClean="0"/>
              <a:t/>
            </a:r>
            <a:br>
              <a:rPr lang="en-US" dirty="0" smtClean="0"/>
            </a:br>
            <a:r>
              <a:rPr lang="en-US" dirty="0" smtClean="0"/>
              <a:t/>
            </a:r>
            <a:br>
              <a:rPr lang="en-US" dirty="0" smtClean="0"/>
            </a:br>
            <a:r>
              <a:rPr lang="en-US" dirty="0"/>
              <a:t>1.  Problem formulation -- which topic or field is being examined and what are its component issues?</a:t>
            </a:r>
            <a:r>
              <a:rPr lang="en-US" dirty="0" smtClean="0"/>
              <a:t/>
            </a:r>
            <a:br>
              <a:rPr lang="en-US" dirty="0" smtClean="0"/>
            </a:br>
            <a:r>
              <a:rPr lang="en-US" dirty="0"/>
              <a:t>2.  Literature search -- finding materials relevant to the subject being explored.</a:t>
            </a:r>
            <a:r>
              <a:rPr lang="en-US" dirty="0" smtClean="0"/>
              <a:t/>
            </a:r>
            <a:br>
              <a:rPr lang="en-US" dirty="0" smtClean="0"/>
            </a:br>
            <a:r>
              <a:rPr lang="en-US" dirty="0"/>
              <a:t>3.  Data evaluation -- determining which literature makes a significant contribution to the understanding of the topic.</a:t>
            </a:r>
            <a:r>
              <a:rPr lang="en-US" dirty="0" smtClean="0"/>
              <a:t/>
            </a:r>
            <a:br>
              <a:rPr lang="en-US" dirty="0" smtClean="0"/>
            </a:br>
            <a:r>
              <a:rPr lang="en-US" dirty="0"/>
              <a:t>4.  Analysis and interpretation -- discussing the findings and conclusions of pertinent literature.</a:t>
            </a:r>
            <a:endParaRPr lang="th-TH" dirty="0"/>
          </a:p>
        </p:txBody>
      </p:sp>
    </p:spTree>
    <p:extLst>
      <p:ext uri="{BB962C8B-B14F-4D97-AF65-F5344CB8AC3E}">
        <p14:creationId xmlns:p14="http://schemas.microsoft.com/office/powerpoint/2010/main" val="3229097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Development of the Literature Review</a:t>
            </a:r>
            <a:endParaRPr lang="th-TH" dirty="0"/>
          </a:p>
        </p:txBody>
      </p:sp>
      <p:sp>
        <p:nvSpPr>
          <p:cNvPr id="3" name="Content Placeholder 2"/>
          <p:cNvSpPr>
            <a:spLocks noGrp="1"/>
          </p:cNvSpPr>
          <p:nvPr>
            <p:ph idx="1"/>
          </p:nvPr>
        </p:nvSpPr>
        <p:spPr/>
        <p:txBody>
          <a:bodyPr>
            <a:normAutofit fontScale="92500" lnSpcReduction="20000"/>
          </a:bodyPr>
          <a:lstStyle/>
          <a:p>
            <a:r>
              <a:rPr lang="en-US" b="1" u="sng" dirty="0"/>
              <a:t>Clarify</a:t>
            </a:r>
            <a:r>
              <a:rPr lang="en-US" dirty="0" smtClean="0"/>
              <a:t/>
            </a:r>
            <a:br>
              <a:rPr lang="en-US" dirty="0" smtClean="0"/>
            </a:br>
            <a:r>
              <a:rPr lang="en-US" dirty="0" smtClean="0"/>
              <a:t/>
            </a:r>
            <a:br>
              <a:rPr lang="en-US" dirty="0" smtClean="0"/>
            </a:br>
            <a:r>
              <a:rPr lang="en-US" dirty="0"/>
              <a:t>If your assignment is not very specific about what form your literature review should take, seek clarification from your professor by asking these questions:</a:t>
            </a:r>
            <a:r>
              <a:rPr lang="en-US" dirty="0" smtClean="0"/>
              <a:t/>
            </a:r>
            <a:br>
              <a:rPr lang="en-US" dirty="0" smtClean="0"/>
            </a:br>
            <a:r>
              <a:rPr lang="en-US" dirty="0" smtClean="0"/>
              <a:t/>
            </a:r>
            <a:br>
              <a:rPr lang="en-US" dirty="0" smtClean="0"/>
            </a:br>
            <a:r>
              <a:rPr lang="en-US" dirty="0"/>
              <a:t>1.  Roughly how many sources should I include?</a:t>
            </a:r>
            <a:r>
              <a:rPr lang="en-US" dirty="0" smtClean="0"/>
              <a:t/>
            </a:r>
            <a:br>
              <a:rPr lang="en-US" dirty="0" smtClean="0"/>
            </a:br>
            <a:r>
              <a:rPr lang="en-US" dirty="0"/>
              <a:t>2.  What types of sources should I review (books, journal articles, websites; scholarly versus popular sources)?</a:t>
            </a:r>
            <a:r>
              <a:rPr lang="en-US" dirty="0" smtClean="0"/>
              <a:t/>
            </a:r>
            <a:br>
              <a:rPr lang="en-US" dirty="0" smtClean="0"/>
            </a:br>
            <a:r>
              <a:rPr lang="en-US" dirty="0"/>
              <a:t>3.  Should I summarize, synthesize, or critique sources by discussing a common theme or issue?</a:t>
            </a:r>
            <a:r>
              <a:rPr lang="en-US" dirty="0" smtClean="0"/>
              <a:t/>
            </a:r>
            <a:br>
              <a:rPr lang="en-US" dirty="0" smtClean="0"/>
            </a:br>
            <a:r>
              <a:rPr lang="en-US" dirty="0"/>
              <a:t>4.  Should I evaluate the sources?</a:t>
            </a:r>
            <a:r>
              <a:rPr lang="en-US" dirty="0" smtClean="0"/>
              <a:t/>
            </a:r>
            <a:br>
              <a:rPr lang="en-US" dirty="0" smtClean="0"/>
            </a:br>
            <a:r>
              <a:rPr lang="en-US" dirty="0"/>
              <a:t>5.  Should I provide subheadings and other background information, such as definitions and/or a history?</a:t>
            </a:r>
            <a:r>
              <a:rPr lang="en-US" dirty="0" smtClean="0"/>
              <a:t>.</a:t>
            </a:r>
            <a:endParaRPr lang="th-TH" dirty="0"/>
          </a:p>
        </p:txBody>
      </p:sp>
    </p:spTree>
    <p:extLst>
      <p:ext uri="{BB962C8B-B14F-4D97-AF65-F5344CB8AC3E}">
        <p14:creationId xmlns:p14="http://schemas.microsoft.com/office/powerpoint/2010/main" val="800105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Development of the Literature Review</a:t>
            </a:r>
            <a:endParaRPr lang="th-TH" dirty="0"/>
          </a:p>
        </p:txBody>
      </p:sp>
      <p:sp>
        <p:nvSpPr>
          <p:cNvPr id="3" name="Content Placeholder 2"/>
          <p:cNvSpPr>
            <a:spLocks noGrp="1"/>
          </p:cNvSpPr>
          <p:nvPr>
            <p:ph idx="1"/>
          </p:nvPr>
        </p:nvSpPr>
        <p:spPr/>
        <p:txBody>
          <a:bodyPr/>
          <a:lstStyle/>
          <a:p>
            <a:r>
              <a:rPr lang="en-US" b="1" u="sng" dirty="0"/>
              <a:t>Find Models</a:t>
            </a:r>
            <a:r>
              <a:rPr lang="en-US" dirty="0" smtClean="0"/>
              <a:t/>
            </a:r>
            <a:br>
              <a:rPr lang="en-US" dirty="0" smtClean="0"/>
            </a:br>
            <a:r>
              <a:rPr lang="en-US" dirty="0" smtClean="0"/>
              <a:t/>
            </a:r>
            <a:br>
              <a:rPr lang="en-US" dirty="0" smtClean="0"/>
            </a:br>
            <a:r>
              <a:rPr lang="en-US" dirty="0"/>
              <a:t>Use the exercise of reviewing the literature to examine how authors in your discipline or area of interest have composed their literature review sections. Read them to get a sense of the types of themes you might want to look for in your own research or to identify ways to organize your final review. The bibliography or reference section of sources you've already read are also excellent entry points into your own research.</a:t>
            </a:r>
            <a:endParaRPr lang="th-TH" dirty="0"/>
          </a:p>
        </p:txBody>
      </p:sp>
    </p:spTree>
    <p:extLst>
      <p:ext uri="{BB962C8B-B14F-4D97-AF65-F5344CB8AC3E}">
        <p14:creationId xmlns:p14="http://schemas.microsoft.com/office/powerpoint/2010/main" val="3336756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Development of the Literature Review</a:t>
            </a:r>
            <a:endParaRPr lang="th-TH" dirty="0"/>
          </a:p>
        </p:txBody>
      </p:sp>
      <p:sp>
        <p:nvSpPr>
          <p:cNvPr id="3" name="Content Placeholder 2"/>
          <p:cNvSpPr>
            <a:spLocks noGrp="1"/>
          </p:cNvSpPr>
          <p:nvPr>
            <p:ph idx="1"/>
          </p:nvPr>
        </p:nvSpPr>
        <p:spPr/>
        <p:txBody>
          <a:bodyPr>
            <a:normAutofit fontScale="92500" lnSpcReduction="20000"/>
          </a:bodyPr>
          <a:lstStyle/>
          <a:p>
            <a:r>
              <a:rPr lang="en-US" b="1" u="sng" dirty="0"/>
              <a:t>Narrow the Topic</a:t>
            </a:r>
            <a:r>
              <a:rPr lang="en-US" dirty="0" smtClean="0"/>
              <a:t/>
            </a:r>
            <a:br>
              <a:rPr lang="en-US" dirty="0" smtClean="0"/>
            </a:br>
            <a:r>
              <a:rPr lang="en-US" dirty="0" smtClean="0"/>
              <a:t/>
            </a:r>
            <a:br>
              <a:rPr lang="en-US" dirty="0" smtClean="0"/>
            </a:br>
            <a:r>
              <a:rPr lang="en-US" dirty="0"/>
              <a:t>The narrower your topic, the easier it will be to limit the number of sources you need to read in order to obtain a good survey of relevant resources. Your professor will probably not expect you to read everything that's available about the topic, but you'll make your job easier if you first limit scope of the research problem. A good strategy is to begin by searching the </a:t>
            </a:r>
            <a:r>
              <a:rPr lang="en-US" dirty="0">
                <a:hlinkClick r:id="rId2"/>
              </a:rPr>
              <a:t>HOMER catalog</a:t>
            </a:r>
            <a:r>
              <a:rPr lang="en-US" dirty="0"/>
              <a:t> for books about the topic and review the table of contents for chapters that focuses on specific issues. You can also review the indexes of books to find references to specific issues that can serve as the focus of your research. For example, a book surveying the history of the Israeli-Palestinian conflict may include a chapter on the role Egypt has played in mediating the conflict, or look in the index for the pages where Egypt is mentioned in the text.</a:t>
            </a:r>
            <a:endParaRPr lang="th-TH" dirty="0"/>
          </a:p>
        </p:txBody>
      </p:sp>
    </p:spTree>
    <p:extLst>
      <p:ext uri="{BB962C8B-B14F-4D97-AF65-F5344CB8AC3E}">
        <p14:creationId xmlns:p14="http://schemas.microsoft.com/office/powerpoint/2010/main" val="1545801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Development of the Literature Review</a:t>
            </a:r>
            <a:endParaRPr lang="th-TH" dirty="0"/>
          </a:p>
        </p:txBody>
      </p:sp>
      <p:sp>
        <p:nvSpPr>
          <p:cNvPr id="3" name="Content Placeholder 2"/>
          <p:cNvSpPr>
            <a:spLocks noGrp="1"/>
          </p:cNvSpPr>
          <p:nvPr>
            <p:ph idx="1"/>
          </p:nvPr>
        </p:nvSpPr>
        <p:spPr/>
        <p:txBody>
          <a:bodyPr>
            <a:normAutofit fontScale="92500" lnSpcReduction="10000"/>
          </a:bodyPr>
          <a:lstStyle/>
          <a:p>
            <a:r>
              <a:rPr lang="en-US" b="1" u="sng" dirty="0"/>
              <a:t>Consider Whether Your Sources are Current</a:t>
            </a:r>
            <a:r>
              <a:rPr lang="en-US" dirty="0" smtClean="0"/>
              <a:t/>
            </a:r>
            <a:br>
              <a:rPr lang="en-US" dirty="0" smtClean="0"/>
            </a:br>
            <a:r>
              <a:rPr lang="en-US" dirty="0" smtClean="0"/>
              <a:t/>
            </a:r>
            <a:br>
              <a:rPr lang="en-US" dirty="0" smtClean="0"/>
            </a:br>
            <a:r>
              <a:rPr lang="en-US" dirty="0"/>
              <a:t>Some disciplines require that you use information that is as current as possible. This is particularly true in disciplines in medicine and the sciences where research conducted becomes obsolete very quickly as new discoveries are made. However, when writing a review in the social sciences, a survey of the history of the literature may be required. In other words, a complete understanding the research problem requires you to deliberately examine how knowledge and perspectives have changed over time. Sort through other current bibliographies or literature reviews in the field to get a sense of what your discipline expects. You can also use this method to explore what is considered by scholars to be a "hot topic" and what is not.</a:t>
            </a:r>
            <a:endParaRPr lang="th-TH" dirty="0"/>
          </a:p>
        </p:txBody>
      </p:sp>
    </p:spTree>
    <p:extLst>
      <p:ext uri="{BB962C8B-B14F-4D97-AF65-F5344CB8AC3E}">
        <p14:creationId xmlns:p14="http://schemas.microsoft.com/office/powerpoint/2010/main" val="1423041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Ways </a:t>
            </a:r>
            <a:r>
              <a:rPr lang="en-US" b="1" dirty="0"/>
              <a:t>to Organize Your Literature Review</a:t>
            </a:r>
            <a:endParaRPr lang="th-TH" dirty="0"/>
          </a:p>
        </p:txBody>
      </p:sp>
      <p:sp>
        <p:nvSpPr>
          <p:cNvPr id="3" name="Content Placeholder 2"/>
          <p:cNvSpPr>
            <a:spLocks noGrp="1"/>
          </p:cNvSpPr>
          <p:nvPr>
            <p:ph idx="1"/>
          </p:nvPr>
        </p:nvSpPr>
        <p:spPr/>
        <p:txBody>
          <a:bodyPr/>
          <a:lstStyle/>
          <a:p>
            <a:r>
              <a:rPr lang="en-US" b="1" dirty="0"/>
              <a:t>By Publication</a:t>
            </a:r>
            <a:r>
              <a:rPr lang="en-US" dirty="0" smtClean="0"/>
              <a:t/>
            </a:r>
            <a:br>
              <a:rPr lang="en-US" dirty="0" smtClean="0"/>
            </a:br>
            <a:r>
              <a:rPr lang="en-US" dirty="0"/>
              <a:t>Order your sources by publication chronology, then, only if the order demonstrates a more important trend. For instance, you could order a review of literature on environmental studies of brown fields if the progression revealed, for example, a change in the soil collection practices of the researchers who wrote and/or conducted the studies.</a:t>
            </a:r>
            <a:endParaRPr lang="th-TH" dirty="0"/>
          </a:p>
        </p:txBody>
      </p:sp>
    </p:spTree>
    <p:extLst>
      <p:ext uri="{BB962C8B-B14F-4D97-AF65-F5344CB8AC3E}">
        <p14:creationId xmlns:p14="http://schemas.microsoft.com/office/powerpoint/2010/main" val="1676741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Ways </a:t>
            </a:r>
            <a:r>
              <a:rPr lang="en-US" b="1" dirty="0"/>
              <a:t>to Organize Your Literature Review</a:t>
            </a:r>
            <a:endParaRPr lang="th-TH" dirty="0"/>
          </a:p>
        </p:txBody>
      </p:sp>
      <p:sp>
        <p:nvSpPr>
          <p:cNvPr id="3" name="Content Placeholder 2"/>
          <p:cNvSpPr>
            <a:spLocks noGrp="1"/>
          </p:cNvSpPr>
          <p:nvPr>
            <p:ph idx="1"/>
          </p:nvPr>
        </p:nvSpPr>
        <p:spPr/>
        <p:txBody>
          <a:bodyPr>
            <a:normAutofit fontScale="92500" lnSpcReduction="20000"/>
          </a:bodyPr>
          <a:lstStyle/>
          <a:p>
            <a:r>
              <a:rPr lang="en-US" b="1" dirty="0"/>
              <a:t>Thematic [“conceptual categories”]</a:t>
            </a:r>
            <a:r>
              <a:rPr lang="en-US" dirty="0" smtClean="0"/>
              <a:t/>
            </a:r>
            <a:br>
              <a:rPr lang="en-US" dirty="0" smtClean="0"/>
            </a:br>
            <a:r>
              <a:rPr lang="en-US" dirty="0"/>
              <a:t>Thematic reviews of literature are organized around a topic or issue, rather than the progression of time. However, progression of time may still be an important factor in a thematic review. For example, a review of the Internet’s impact on American presidential politics could focus on the development of online political satire. While the study focuses on one topic, the Internet’s impact on American presidential politics, it will still be organized chronologically reflecting technological developments in media. The only difference here between a "chronological" and a "thematic" approach is what is emphasized the most: the role of the Internet in presidential politics. Note however that more authentic thematic reviews tend to break away from chronological order. A review organized in this manner would shift between time periods within each section according to the point made.</a:t>
            </a:r>
            <a:endParaRPr lang="th-TH" dirty="0"/>
          </a:p>
        </p:txBody>
      </p:sp>
    </p:spTree>
    <p:extLst>
      <p:ext uri="{BB962C8B-B14F-4D97-AF65-F5344CB8AC3E}">
        <p14:creationId xmlns:p14="http://schemas.microsoft.com/office/powerpoint/2010/main" val="827637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Ways </a:t>
            </a:r>
            <a:r>
              <a:rPr lang="en-US" b="1" dirty="0"/>
              <a:t>to Organize Your Literature Review</a:t>
            </a:r>
            <a:endParaRPr lang="th-TH" dirty="0"/>
          </a:p>
        </p:txBody>
      </p:sp>
      <p:sp>
        <p:nvSpPr>
          <p:cNvPr id="3" name="Content Placeholder 2"/>
          <p:cNvSpPr>
            <a:spLocks noGrp="1"/>
          </p:cNvSpPr>
          <p:nvPr>
            <p:ph idx="1"/>
          </p:nvPr>
        </p:nvSpPr>
        <p:spPr/>
        <p:txBody>
          <a:bodyPr/>
          <a:lstStyle/>
          <a:p>
            <a:r>
              <a:rPr lang="en-US" b="1" dirty="0"/>
              <a:t>Methodological</a:t>
            </a:r>
            <a:r>
              <a:rPr lang="en-US" dirty="0" smtClean="0"/>
              <a:t/>
            </a:r>
            <a:br>
              <a:rPr lang="en-US" dirty="0" smtClean="0"/>
            </a:br>
            <a:r>
              <a:rPr lang="en-US" dirty="0"/>
              <a:t>A methodological approach focuses on the methods utilized by the researcher. For the Internet in American presidential politics project, one methodological approach would be to look at cultural differences between the portrayal of American presidents on American, British, and French websites. Or the review might focus on the fundraising impact of the Internet on a particular political party. A methodological scope will influence either the types of documents in the review or the way in which these documents are discussed.</a:t>
            </a:r>
            <a:endParaRPr lang="th-TH" dirty="0"/>
          </a:p>
        </p:txBody>
      </p:sp>
    </p:spTree>
    <p:extLst>
      <p:ext uri="{BB962C8B-B14F-4D97-AF65-F5344CB8AC3E}">
        <p14:creationId xmlns:p14="http://schemas.microsoft.com/office/powerpoint/2010/main" val="13420499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Ways </a:t>
            </a:r>
            <a:r>
              <a:rPr lang="en-US" b="1" dirty="0"/>
              <a:t>to Organize Your Literature Review</a:t>
            </a:r>
            <a:endParaRPr lang="th-TH" dirty="0"/>
          </a:p>
        </p:txBody>
      </p:sp>
      <p:sp>
        <p:nvSpPr>
          <p:cNvPr id="3" name="Content Placeholder 2"/>
          <p:cNvSpPr>
            <a:spLocks noGrp="1"/>
          </p:cNvSpPr>
          <p:nvPr>
            <p:ph idx="1"/>
          </p:nvPr>
        </p:nvSpPr>
        <p:spPr/>
        <p:txBody>
          <a:bodyPr>
            <a:normAutofit lnSpcReduction="10000"/>
          </a:bodyPr>
          <a:lstStyle/>
          <a:p>
            <a:r>
              <a:rPr lang="en-US" b="1" dirty="0"/>
              <a:t>Other Sections of Your Literature Review</a:t>
            </a:r>
            <a:r>
              <a:rPr lang="en-US" dirty="0" smtClean="0"/>
              <a:t/>
            </a:r>
            <a:br>
              <a:rPr lang="en-US" dirty="0" smtClean="0"/>
            </a:br>
            <a:r>
              <a:rPr lang="en-US" dirty="0"/>
              <a:t>Once you've decided on the organizational method for your literature review, the sections you need to include in the paper should be easy to figure out because they arise from your organizational strategy. In other words, a chronological review would have subsections for each vital time period; a thematic review would have subtopics based upon factors that relate to the theme or issue. However, sometimes you may need to add additional sections that are necessary for your study, but do not fit in the organizational strategy of the body. What other sections you include in the body is up to you but include only what is necessary for the reader to locate your study within the larger scholarship framework.</a:t>
            </a:r>
            <a:endParaRPr lang="th-TH" dirty="0"/>
          </a:p>
        </p:txBody>
      </p:sp>
    </p:spTree>
    <p:extLst>
      <p:ext uri="{BB962C8B-B14F-4D97-AF65-F5344CB8AC3E}">
        <p14:creationId xmlns:p14="http://schemas.microsoft.com/office/powerpoint/2010/main" val="3899033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Ways </a:t>
            </a:r>
            <a:r>
              <a:rPr lang="en-US" b="1" dirty="0"/>
              <a:t>to Organize Your Literature Review</a:t>
            </a:r>
            <a:endParaRPr lang="th-TH" dirty="0"/>
          </a:p>
        </p:txBody>
      </p:sp>
      <p:sp>
        <p:nvSpPr>
          <p:cNvPr id="3" name="Content Placeholder 2"/>
          <p:cNvSpPr>
            <a:spLocks noGrp="1"/>
          </p:cNvSpPr>
          <p:nvPr>
            <p:ph idx="1"/>
          </p:nvPr>
        </p:nvSpPr>
        <p:spPr/>
        <p:txBody>
          <a:bodyPr>
            <a:normAutofit fontScale="85000" lnSpcReduction="20000"/>
          </a:bodyPr>
          <a:lstStyle/>
          <a:p>
            <a:r>
              <a:rPr lang="en-US" dirty="0"/>
              <a:t>Here are examples of other sections you may need to include depending on the type of review you write:</a:t>
            </a:r>
          </a:p>
          <a:p>
            <a:r>
              <a:rPr lang="en-US" b="1" dirty="0"/>
              <a:t>Current Situation</a:t>
            </a:r>
            <a:r>
              <a:rPr lang="en-US" dirty="0"/>
              <a:t>: information necessary to understand the topic or focus of the literature review.</a:t>
            </a:r>
          </a:p>
          <a:p>
            <a:r>
              <a:rPr lang="en-US" b="1" dirty="0"/>
              <a:t>History</a:t>
            </a:r>
            <a:r>
              <a:rPr lang="en-US" dirty="0"/>
              <a:t>: the chronological progression of the field, the literature, or an idea that is necessary to understand the literature review, if the body of the literature review is not already a chronology.</a:t>
            </a:r>
          </a:p>
          <a:p>
            <a:r>
              <a:rPr lang="en-US" b="1" dirty="0"/>
              <a:t>Selection Methods</a:t>
            </a:r>
            <a:r>
              <a:rPr lang="en-US" dirty="0"/>
              <a:t>: the criteria you used to select (and perhaps exclude) sources in your literature review. For instance, you might explain that your review includes only peer-reviewed articles and journals.</a:t>
            </a:r>
          </a:p>
          <a:p>
            <a:r>
              <a:rPr lang="en-US" b="1" dirty="0"/>
              <a:t>Standards</a:t>
            </a:r>
            <a:r>
              <a:rPr lang="en-US" dirty="0"/>
              <a:t>: the way in which you present your information.</a:t>
            </a:r>
          </a:p>
          <a:p>
            <a:r>
              <a:rPr lang="en-US" b="1" dirty="0"/>
              <a:t>Questions for Further Research</a:t>
            </a:r>
            <a:r>
              <a:rPr lang="en-US" dirty="0"/>
              <a:t>: What questions about the field has the review sparked? How will you further your research as a result of the review?</a:t>
            </a:r>
          </a:p>
          <a:p>
            <a:endParaRPr lang="th-TH" dirty="0"/>
          </a:p>
        </p:txBody>
      </p:sp>
    </p:spTree>
    <p:extLst>
      <p:ext uri="{BB962C8B-B14F-4D97-AF65-F5344CB8AC3E}">
        <p14:creationId xmlns:p14="http://schemas.microsoft.com/office/powerpoint/2010/main" val="37952491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Ways </a:t>
            </a:r>
            <a:r>
              <a:rPr lang="en-US" b="1" dirty="0"/>
              <a:t>to Organize Your Literature Review</a:t>
            </a:r>
            <a:endParaRPr lang="th-TH" dirty="0"/>
          </a:p>
        </p:txBody>
      </p:sp>
      <p:sp>
        <p:nvSpPr>
          <p:cNvPr id="3" name="Content Placeholder 2"/>
          <p:cNvSpPr>
            <a:spLocks noGrp="1"/>
          </p:cNvSpPr>
          <p:nvPr>
            <p:ph idx="1"/>
          </p:nvPr>
        </p:nvSpPr>
        <p:spPr/>
        <p:txBody>
          <a:bodyPr/>
          <a:lstStyle/>
          <a:p>
            <a:r>
              <a:rPr lang="en-US" b="1" dirty="0"/>
              <a:t>Chronology of Events</a:t>
            </a:r>
            <a:r>
              <a:rPr lang="en-US" dirty="0" smtClean="0"/>
              <a:t/>
            </a:r>
            <a:br>
              <a:rPr lang="en-US" dirty="0" smtClean="0"/>
            </a:br>
            <a:r>
              <a:rPr lang="en-US" dirty="0"/>
              <a:t>If your review follows the chronological method, you could write about the materials according to when they were published. This approach should only be followed if a clear path of research building on previous research can be identified and that these trends follow a clear chronological order of development. For example, a literature review that focuses on continuing research about the emergence of German economic power after the fall of the Soviet Union.</a:t>
            </a:r>
            <a:endParaRPr lang="th-TH" dirty="0"/>
          </a:p>
        </p:txBody>
      </p:sp>
    </p:spTree>
    <p:extLst>
      <p:ext uri="{BB962C8B-B14F-4D97-AF65-F5344CB8AC3E}">
        <p14:creationId xmlns:p14="http://schemas.microsoft.com/office/powerpoint/2010/main" val="2794029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Writing Your Literature Review</a:t>
            </a:r>
            <a:endParaRPr lang="th-TH" dirty="0"/>
          </a:p>
        </p:txBody>
      </p:sp>
      <p:sp>
        <p:nvSpPr>
          <p:cNvPr id="3" name="Content Placeholder 2"/>
          <p:cNvSpPr>
            <a:spLocks noGrp="1"/>
          </p:cNvSpPr>
          <p:nvPr>
            <p:ph idx="1"/>
          </p:nvPr>
        </p:nvSpPr>
        <p:spPr/>
        <p:txBody>
          <a:bodyPr/>
          <a:lstStyle/>
          <a:p>
            <a:r>
              <a:rPr lang="en-US" dirty="0"/>
              <a:t>Once you've settled on how to organize your literature review, you're ready to write each section. When writing your review, keep in mind these issues.</a:t>
            </a:r>
          </a:p>
          <a:p>
            <a:r>
              <a:rPr lang="en-US" b="1" dirty="0"/>
              <a:t>Use Evidence</a:t>
            </a:r>
            <a:r>
              <a:rPr lang="en-US" dirty="0"/>
              <a:t/>
            </a:r>
            <a:br>
              <a:rPr lang="en-US" dirty="0"/>
            </a:br>
            <a:r>
              <a:rPr lang="en-US" dirty="0"/>
              <a:t>A literature review section is, in this sense, just like any other academic research paper. Your interpretation of the available sources must be backed up with evidence [citations] that demonstrates that what you are saying is valid.</a:t>
            </a:r>
            <a:br>
              <a:rPr lang="en-US" dirty="0"/>
            </a:br>
            <a:endParaRPr lang="en-US" dirty="0"/>
          </a:p>
          <a:p>
            <a:endParaRPr lang="th-TH" dirty="0"/>
          </a:p>
        </p:txBody>
      </p:sp>
    </p:spTree>
    <p:extLst>
      <p:ext uri="{BB962C8B-B14F-4D97-AF65-F5344CB8AC3E}">
        <p14:creationId xmlns:p14="http://schemas.microsoft.com/office/powerpoint/2010/main" val="42400424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Writing Your Literature Review</a:t>
            </a:r>
            <a:endParaRPr lang="th-TH" dirty="0"/>
          </a:p>
        </p:txBody>
      </p:sp>
      <p:sp>
        <p:nvSpPr>
          <p:cNvPr id="3" name="Content Placeholder 2"/>
          <p:cNvSpPr>
            <a:spLocks noGrp="1"/>
          </p:cNvSpPr>
          <p:nvPr>
            <p:ph idx="1"/>
          </p:nvPr>
        </p:nvSpPr>
        <p:spPr/>
        <p:txBody>
          <a:bodyPr/>
          <a:lstStyle/>
          <a:p>
            <a:r>
              <a:rPr lang="en-US" b="1" dirty="0"/>
              <a:t>Be Selective</a:t>
            </a:r>
            <a:r>
              <a:rPr lang="en-US" dirty="0" smtClean="0"/>
              <a:t/>
            </a:r>
            <a:br>
              <a:rPr lang="en-US" dirty="0" smtClean="0"/>
            </a:br>
            <a:r>
              <a:rPr lang="en-US" dirty="0"/>
              <a:t>Select only the most important points in each source to highlight in the review. The type of information you choose to mention should relate directly to the research problem, whether it is thematic, methodological, or chronological. Related items that provide additional information but that are not key to understanding the research problem can be included in a list of </a:t>
            </a:r>
            <a:r>
              <a:rPr lang="en-US" dirty="0">
                <a:hlinkClick r:id="rId2"/>
              </a:rPr>
              <a:t>further readings</a:t>
            </a:r>
            <a:r>
              <a:rPr lang="en-US" dirty="0"/>
              <a:t>.</a:t>
            </a:r>
            <a:br>
              <a:rPr lang="en-US" dirty="0"/>
            </a:br>
            <a:endParaRPr lang="en-US" dirty="0"/>
          </a:p>
          <a:p>
            <a:endParaRPr lang="th-TH" dirty="0"/>
          </a:p>
        </p:txBody>
      </p:sp>
    </p:spTree>
    <p:extLst>
      <p:ext uri="{BB962C8B-B14F-4D97-AF65-F5344CB8AC3E}">
        <p14:creationId xmlns:p14="http://schemas.microsoft.com/office/powerpoint/2010/main" val="34110417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Writing Your Literature Review</a:t>
            </a:r>
            <a:endParaRPr lang="th-TH" dirty="0"/>
          </a:p>
        </p:txBody>
      </p:sp>
      <p:sp>
        <p:nvSpPr>
          <p:cNvPr id="3" name="Content Placeholder 2"/>
          <p:cNvSpPr>
            <a:spLocks noGrp="1"/>
          </p:cNvSpPr>
          <p:nvPr>
            <p:ph idx="1"/>
          </p:nvPr>
        </p:nvSpPr>
        <p:spPr/>
        <p:txBody>
          <a:bodyPr/>
          <a:lstStyle/>
          <a:p>
            <a:r>
              <a:rPr lang="en-US" b="1" dirty="0"/>
              <a:t>Use Quotes Sparingly</a:t>
            </a:r>
            <a:r>
              <a:rPr lang="en-US" dirty="0" smtClean="0"/>
              <a:t/>
            </a:r>
            <a:br>
              <a:rPr lang="en-US" dirty="0" smtClean="0"/>
            </a:br>
            <a:r>
              <a:rPr lang="en-US" dirty="0"/>
              <a:t>Some short quotes are okay if you want to emphasize a point, or if what an author stated cannot be easily paraphrased. Sometimes you may need to quote certain terminology that was coined by the author, not common knowledge, or taken directly from the study. Do not use extensive quotes as a substitute for your own summary and interpretation of the literature.</a:t>
            </a:r>
            <a:br>
              <a:rPr lang="en-US" dirty="0"/>
            </a:br>
            <a:endParaRPr lang="en-US" dirty="0"/>
          </a:p>
          <a:p>
            <a:endParaRPr lang="th-TH" dirty="0"/>
          </a:p>
        </p:txBody>
      </p:sp>
    </p:spTree>
    <p:extLst>
      <p:ext uri="{BB962C8B-B14F-4D97-AF65-F5344CB8AC3E}">
        <p14:creationId xmlns:p14="http://schemas.microsoft.com/office/powerpoint/2010/main" val="35177296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Writing Your Literature Review</a:t>
            </a:r>
            <a:endParaRPr lang="th-TH" dirty="0"/>
          </a:p>
        </p:txBody>
      </p:sp>
      <p:sp>
        <p:nvSpPr>
          <p:cNvPr id="3" name="Content Placeholder 2"/>
          <p:cNvSpPr>
            <a:spLocks noGrp="1"/>
          </p:cNvSpPr>
          <p:nvPr>
            <p:ph idx="1"/>
          </p:nvPr>
        </p:nvSpPr>
        <p:spPr/>
        <p:txBody>
          <a:bodyPr/>
          <a:lstStyle/>
          <a:p>
            <a:r>
              <a:rPr lang="en-US" b="1" dirty="0" smtClean="0"/>
              <a:t>Summarize </a:t>
            </a:r>
            <a:r>
              <a:rPr lang="en-US" b="1" dirty="0"/>
              <a:t>and Synthesize</a:t>
            </a:r>
            <a:r>
              <a:rPr lang="en-US" dirty="0" smtClean="0"/>
              <a:t/>
            </a:r>
            <a:br>
              <a:rPr lang="en-US" dirty="0" smtClean="0"/>
            </a:br>
            <a:r>
              <a:rPr lang="en-US" dirty="0"/>
              <a:t>Remember to summarize and synthesize your sources within each thematic paragraph as well as throughout the review. Recapitulate important features of a research study, but then synthesize it by rephrasing the study's significance and relating it to your own work.</a:t>
            </a:r>
            <a:r>
              <a:rPr lang="en-US" dirty="0" smtClean="0"/>
              <a:t/>
            </a:r>
            <a:br>
              <a:rPr lang="en-US" dirty="0" smtClean="0"/>
            </a:br>
            <a:endParaRPr lang="th-TH" dirty="0"/>
          </a:p>
        </p:txBody>
      </p:sp>
    </p:spTree>
    <p:extLst>
      <p:ext uri="{BB962C8B-B14F-4D97-AF65-F5344CB8AC3E}">
        <p14:creationId xmlns:p14="http://schemas.microsoft.com/office/powerpoint/2010/main" val="17292554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Writing Your Literature Review</a:t>
            </a:r>
            <a:endParaRPr lang="th-TH" dirty="0"/>
          </a:p>
        </p:txBody>
      </p:sp>
      <p:sp>
        <p:nvSpPr>
          <p:cNvPr id="3" name="Content Placeholder 2"/>
          <p:cNvSpPr>
            <a:spLocks noGrp="1"/>
          </p:cNvSpPr>
          <p:nvPr>
            <p:ph idx="1"/>
          </p:nvPr>
        </p:nvSpPr>
        <p:spPr/>
        <p:txBody>
          <a:bodyPr/>
          <a:lstStyle/>
          <a:p>
            <a:r>
              <a:rPr lang="en-US" b="1" dirty="0"/>
              <a:t>Keep Your Own Voice</a:t>
            </a:r>
            <a:r>
              <a:rPr lang="en-US" dirty="0" smtClean="0"/>
              <a:t/>
            </a:r>
            <a:br>
              <a:rPr lang="en-US" dirty="0" smtClean="0"/>
            </a:br>
            <a:r>
              <a:rPr lang="en-US" dirty="0"/>
              <a:t>While the literature review presents others' ideas, your voice [the writer's] should remain front and center. For example, weave references to other sources into what you are writing but maintain your own voice by starting and ending the paragraph with your own ideas and wording.</a:t>
            </a:r>
            <a:br>
              <a:rPr lang="en-US" dirty="0"/>
            </a:br>
            <a:endParaRPr lang="en-US" dirty="0"/>
          </a:p>
          <a:p>
            <a:endParaRPr lang="th-TH" dirty="0"/>
          </a:p>
        </p:txBody>
      </p:sp>
    </p:spTree>
    <p:extLst>
      <p:ext uri="{BB962C8B-B14F-4D97-AF65-F5344CB8AC3E}">
        <p14:creationId xmlns:p14="http://schemas.microsoft.com/office/powerpoint/2010/main" val="720548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Writing Your Literature Review</a:t>
            </a:r>
            <a:endParaRPr lang="th-TH" dirty="0"/>
          </a:p>
        </p:txBody>
      </p:sp>
      <p:sp>
        <p:nvSpPr>
          <p:cNvPr id="3" name="Content Placeholder 2"/>
          <p:cNvSpPr>
            <a:spLocks noGrp="1"/>
          </p:cNvSpPr>
          <p:nvPr>
            <p:ph idx="1"/>
          </p:nvPr>
        </p:nvSpPr>
        <p:spPr/>
        <p:txBody>
          <a:bodyPr/>
          <a:lstStyle/>
          <a:p>
            <a:r>
              <a:rPr lang="en-US" b="1" dirty="0"/>
              <a:t>Use Caution When Paraphrasing</a:t>
            </a:r>
            <a:r>
              <a:rPr lang="en-US" dirty="0"/>
              <a:t/>
            </a:r>
            <a:br>
              <a:rPr lang="en-US" dirty="0"/>
            </a:br>
            <a:r>
              <a:rPr lang="en-US" dirty="0"/>
              <a:t>When paraphrasing a source that is not your own, be sure to represent the author's information or opinions accurately and in your own words. Even when paraphrasing an author’s work, you still must provide a citation to that work.</a:t>
            </a:r>
          </a:p>
          <a:p>
            <a:pPr marL="0" indent="0">
              <a:buNone/>
            </a:pPr>
            <a:r>
              <a:rPr lang="en-US" dirty="0" smtClean="0"/>
              <a:t/>
            </a:r>
            <a:br>
              <a:rPr lang="en-US" dirty="0" smtClean="0"/>
            </a:br>
            <a:r>
              <a:rPr lang="en-US" dirty="0"/>
              <a:t/>
            </a:r>
            <a:br>
              <a:rPr lang="en-US" dirty="0"/>
            </a:br>
            <a:endParaRPr lang="en-US" dirty="0"/>
          </a:p>
          <a:p>
            <a:endParaRPr lang="th-TH" dirty="0"/>
          </a:p>
        </p:txBody>
      </p:sp>
    </p:spTree>
    <p:extLst>
      <p:ext uri="{BB962C8B-B14F-4D97-AF65-F5344CB8AC3E}">
        <p14:creationId xmlns:p14="http://schemas.microsoft.com/office/powerpoint/2010/main" val="22475248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Common Mistakes to Avoid</a:t>
            </a:r>
            <a:endParaRPr lang="th-TH" dirty="0"/>
          </a:p>
        </p:txBody>
      </p:sp>
      <p:sp>
        <p:nvSpPr>
          <p:cNvPr id="3" name="Content Placeholder 2"/>
          <p:cNvSpPr>
            <a:spLocks noGrp="1"/>
          </p:cNvSpPr>
          <p:nvPr>
            <p:ph idx="1"/>
          </p:nvPr>
        </p:nvSpPr>
        <p:spPr/>
        <p:txBody>
          <a:bodyPr>
            <a:normAutofit fontScale="70000" lnSpcReduction="20000"/>
          </a:bodyPr>
          <a:lstStyle/>
          <a:p>
            <a:r>
              <a:rPr lang="en-US" b="1" dirty="0"/>
              <a:t>These are the most common mistakes made in reviewing social science research literature.</a:t>
            </a:r>
            <a:endParaRPr lang="en-US" dirty="0"/>
          </a:p>
          <a:p>
            <a:r>
              <a:rPr lang="en-US" dirty="0"/>
              <a:t>Sources in your literature review do not clearly relate to the research problem;</a:t>
            </a:r>
          </a:p>
          <a:p>
            <a:r>
              <a:rPr lang="en-US" dirty="0"/>
              <a:t>You do not take sufficient time to define and identify the most </a:t>
            </a:r>
            <a:r>
              <a:rPr lang="en-US" dirty="0" smtClean="0"/>
              <a:t>relevant </a:t>
            </a:r>
            <a:r>
              <a:rPr lang="en-US" dirty="0"/>
              <a:t>sources to use in the literature review related to the research problem;</a:t>
            </a:r>
          </a:p>
          <a:p>
            <a:r>
              <a:rPr lang="en-US" dirty="0"/>
              <a:t>Relies exclusively on secondary analytical sources rather than including relevant primary research studies or data;</a:t>
            </a:r>
          </a:p>
          <a:p>
            <a:r>
              <a:rPr lang="en-US" dirty="0"/>
              <a:t>Uncritically accepts another researcher's findings and interpretations as valid, rather than examining critically all aspects of the research design and analysis;</a:t>
            </a:r>
          </a:p>
          <a:p>
            <a:r>
              <a:rPr lang="en-US" dirty="0"/>
              <a:t>Does not describe the search procedures that were used in identifying the literature to review;</a:t>
            </a:r>
          </a:p>
          <a:p>
            <a:r>
              <a:rPr lang="en-US" dirty="0"/>
              <a:t>Reports isolated statistical results rather than synthesizing them in chi-squared or meta-analytic methods; and,</a:t>
            </a:r>
          </a:p>
          <a:p>
            <a:r>
              <a:rPr lang="en-US" dirty="0"/>
              <a:t>Only includes research that validates assumptions and does not consider contrary findings and alternative interpretations found in the literature.</a:t>
            </a:r>
          </a:p>
          <a:p>
            <a:endParaRPr lang="th-TH" dirty="0"/>
          </a:p>
        </p:txBody>
      </p:sp>
    </p:spTree>
    <p:extLst>
      <p:ext uri="{BB962C8B-B14F-4D97-AF65-F5344CB8AC3E}">
        <p14:creationId xmlns:p14="http://schemas.microsoft.com/office/powerpoint/2010/main" val="2016899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Writing Tip</a:t>
            </a:r>
            <a:br>
              <a:rPr lang="en-US" b="1" dirty="0"/>
            </a:br>
            <a:endParaRPr lang="th-TH" dirty="0"/>
          </a:p>
        </p:txBody>
      </p:sp>
      <p:sp>
        <p:nvSpPr>
          <p:cNvPr id="3" name="Content Placeholder 2"/>
          <p:cNvSpPr>
            <a:spLocks noGrp="1"/>
          </p:cNvSpPr>
          <p:nvPr>
            <p:ph idx="1"/>
          </p:nvPr>
        </p:nvSpPr>
        <p:spPr/>
        <p:txBody>
          <a:bodyPr>
            <a:normAutofit fontScale="92500" lnSpcReduction="20000"/>
          </a:bodyPr>
          <a:lstStyle/>
          <a:p>
            <a:r>
              <a:rPr lang="en-US" b="1" dirty="0"/>
              <a:t>Break Out of Your Disciplinary Box!</a:t>
            </a:r>
            <a:endParaRPr lang="en-US" dirty="0"/>
          </a:p>
          <a:p>
            <a:r>
              <a:rPr lang="en-US" dirty="0"/>
              <a:t>Thinking </a:t>
            </a:r>
            <a:r>
              <a:rPr lang="en-US" dirty="0" err="1"/>
              <a:t>interdisciplinarily</a:t>
            </a:r>
            <a:r>
              <a:rPr lang="en-US" dirty="0"/>
              <a:t> about a research problem can be a rewarding exercise in applying new ideas, theories, or concepts to an old problem. For example, what might cultural anthropologists say about the continuing conflict in the Middle East? In what ways might geographers view the need for better distribution of social service agencies in large cities than how social workers might study the issue? You don’t want to substitute a thorough review of core research literature in your discipline for studies conducted in other fields of study. However, particularly in the social sciences, thinking about research problems from multiple vectors is a key strategy for finding new solutions to a problem or gaining a new perspective. Consult with a librarian about identifying research databases in other disciplines; almost every field of study has at least one comprehensive database devoted to indexing its research literature.</a:t>
            </a:r>
          </a:p>
          <a:p>
            <a:endParaRPr lang="th-TH" dirty="0"/>
          </a:p>
        </p:txBody>
      </p:sp>
    </p:spTree>
    <p:extLst>
      <p:ext uri="{BB962C8B-B14F-4D97-AF65-F5344CB8AC3E}">
        <p14:creationId xmlns:p14="http://schemas.microsoft.com/office/powerpoint/2010/main" val="10844987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Don't Just Review for Content!</a:t>
            </a:r>
            <a:endParaRPr lang="th-TH" dirty="0"/>
          </a:p>
        </p:txBody>
      </p:sp>
      <p:sp>
        <p:nvSpPr>
          <p:cNvPr id="3" name="Content Placeholder 2"/>
          <p:cNvSpPr>
            <a:spLocks noGrp="1"/>
          </p:cNvSpPr>
          <p:nvPr>
            <p:ph idx="1"/>
          </p:nvPr>
        </p:nvSpPr>
        <p:spPr/>
        <p:txBody>
          <a:bodyPr>
            <a:normAutofit fontScale="77500" lnSpcReduction="20000"/>
          </a:bodyPr>
          <a:lstStyle/>
          <a:p>
            <a:r>
              <a:rPr lang="en-US" dirty="0"/>
              <a:t>Here are several strategies you can utilize to assess whether you've adequately reviewed the literature:</a:t>
            </a:r>
          </a:p>
          <a:p>
            <a:r>
              <a:rPr lang="en-US" u="sng" dirty="0"/>
              <a:t>Look for repeating patterns in the research findings</a:t>
            </a:r>
            <a:r>
              <a:rPr lang="en-US" dirty="0"/>
              <a:t>. If the same thing is being said, just by different people, then this likely demonstrates that the research problem has hit a conceptual dead end. At this point consider: Does your study extend current research?  Does it forge a new path? Or, does is merely add more of the same thing being said?</a:t>
            </a:r>
          </a:p>
          <a:p>
            <a:r>
              <a:rPr lang="en-US" u="sng" dirty="0"/>
              <a:t>Look at sources the authors cite to in their work</a:t>
            </a:r>
            <a:r>
              <a:rPr lang="en-US" dirty="0"/>
              <a:t>. If you begin to see the same researchers cited again and again, then this is often an indication that no new ideas have been generated to address the research problem.</a:t>
            </a:r>
          </a:p>
          <a:p>
            <a:r>
              <a:rPr lang="en-US" u="sng" dirty="0"/>
              <a:t>Search the </a:t>
            </a:r>
            <a:r>
              <a:rPr lang="en-US" dirty="0">
                <a:hlinkClick r:id="rId2"/>
              </a:rPr>
              <a:t>Web of Science</a:t>
            </a:r>
            <a:r>
              <a:rPr lang="en-US" u="sng" dirty="0"/>
              <a:t> [a.k.a., Web of Knowledge] Citation database and </a:t>
            </a:r>
            <a:r>
              <a:rPr lang="en-US" dirty="0">
                <a:hlinkClick r:id="rId3"/>
              </a:rPr>
              <a:t>Google Scholar</a:t>
            </a:r>
            <a:r>
              <a:rPr lang="en-US" u="sng" dirty="0"/>
              <a:t> to identify who has subsequently cited leading scholars</a:t>
            </a:r>
            <a:r>
              <a:rPr lang="en-US" dirty="0"/>
              <a:t> already identified in your literature review. This is called </a:t>
            </a:r>
            <a:r>
              <a:rPr lang="en-US" dirty="0">
                <a:hlinkClick r:id="rId4"/>
              </a:rPr>
              <a:t>citation tracking</a:t>
            </a:r>
            <a:r>
              <a:rPr lang="en-US" dirty="0"/>
              <a:t> and there are a number of sources that can help you identify who has cited whom, particularly scholars from outside of your discipline. Here again, if the same authors are being cited again and again, this may indicate no new literature has been written on the topic.</a:t>
            </a:r>
          </a:p>
          <a:p>
            <a:endParaRPr lang="th-TH" dirty="0"/>
          </a:p>
        </p:txBody>
      </p:sp>
    </p:spTree>
    <p:extLst>
      <p:ext uri="{BB962C8B-B14F-4D97-AF65-F5344CB8AC3E}">
        <p14:creationId xmlns:p14="http://schemas.microsoft.com/office/powerpoint/2010/main" val="324536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1355</Words>
  <Application>Microsoft Office PowerPoint</Application>
  <PresentationFormat>Widescreen</PresentationFormat>
  <Paragraphs>104</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Angsana New</vt:lpstr>
      <vt:lpstr>Arial</vt:lpstr>
      <vt:lpstr>Calibri</vt:lpstr>
      <vt:lpstr>Calibri Light</vt:lpstr>
      <vt:lpstr>Cordia New</vt:lpstr>
      <vt:lpstr>Office Theme</vt:lpstr>
      <vt:lpstr>Review of Literature from USC</vt:lpstr>
      <vt:lpstr>Definition </vt:lpstr>
      <vt:lpstr>Importance of a Good Literature Review </vt:lpstr>
      <vt:lpstr>The purpose of a literature review is to:</vt:lpstr>
      <vt:lpstr>Types of Literature Reviews </vt:lpstr>
      <vt:lpstr>Types of Literature Reviews</vt:lpstr>
      <vt:lpstr>Types of Literature Reviews</vt:lpstr>
      <vt:lpstr>Types of Literature Reviews</vt:lpstr>
      <vt:lpstr>Types of Literature Reviews</vt:lpstr>
      <vt:lpstr>Types of Literature Reviews</vt:lpstr>
      <vt:lpstr>Types of Literature Reviews</vt:lpstr>
      <vt:lpstr>Thinking About Your Literature Review</vt:lpstr>
      <vt:lpstr>Thinking About Your Literature Review</vt:lpstr>
      <vt:lpstr> Development of the Literature Review</vt:lpstr>
      <vt:lpstr> Development of the Literature Review</vt:lpstr>
      <vt:lpstr> Development of the Literature Review</vt:lpstr>
      <vt:lpstr> Development of the Literature Review</vt:lpstr>
      <vt:lpstr> Development of the Literature Review</vt:lpstr>
      <vt:lpstr>Ways to Organize Your Literature Review</vt:lpstr>
      <vt:lpstr>Ways to Organize Your Literature Review</vt:lpstr>
      <vt:lpstr>Ways to Organize Your Literature Review</vt:lpstr>
      <vt:lpstr>Ways to Organize Your Literature Review</vt:lpstr>
      <vt:lpstr>Ways to Organize Your Literature Review</vt:lpstr>
      <vt:lpstr>Ways to Organize Your Literature Review</vt:lpstr>
      <vt:lpstr>Writing Your Literature Review</vt:lpstr>
      <vt:lpstr>Writing Your Literature Review</vt:lpstr>
      <vt:lpstr>Writing Your Literature Review</vt:lpstr>
      <vt:lpstr>Writing Your Literature Review</vt:lpstr>
      <vt:lpstr>Writing Your Literature Review</vt:lpstr>
      <vt:lpstr>Writing Your Literature Review</vt:lpstr>
      <vt:lpstr>Common Mistakes to Avoid</vt:lpstr>
      <vt:lpstr>Writing Tip </vt:lpstr>
      <vt:lpstr>Don't Just Review for Content!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Review of Literature from USC</dc:title>
  <dc:creator>Monthien Satimanon</dc:creator>
  <cp:lastModifiedBy>Monthien Satimanon</cp:lastModifiedBy>
  <cp:revision>6</cp:revision>
  <dcterms:created xsi:type="dcterms:W3CDTF">2018-03-08T04:24:04Z</dcterms:created>
  <dcterms:modified xsi:type="dcterms:W3CDTF">2018-03-08T04:57:44Z</dcterms:modified>
</cp:coreProperties>
</file>