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0"/>
  </p:notesMasterIdLst>
  <p:sldIdLst>
    <p:sldId id="256" r:id="rId2"/>
    <p:sldId id="276" r:id="rId3"/>
    <p:sldId id="277" r:id="rId4"/>
    <p:sldId id="279" r:id="rId5"/>
    <p:sldId id="278" r:id="rId6"/>
    <p:sldId id="280" r:id="rId7"/>
    <p:sldId id="281" r:id="rId8"/>
    <p:sldId id="284" r:id="rId9"/>
    <p:sldId id="285" r:id="rId10"/>
    <p:sldId id="283" r:id="rId11"/>
    <p:sldId id="282" r:id="rId12"/>
    <p:sldId id="288" r:id="rId13"/>
    <p:sldId id="287" r:id="rId14"/>
    <p:sldId id="266" r:id="rId15"/>
    <p:sldId id="271" r:id="rId16"/>
    <p:sldId id="289" r:id="rId17"/>
    <p:sldId id="272" r:id="rId18"/>
    <p:sldId id="273" r:id="rId19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908" y="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234134E-3DBE-464E-B23E-C3C708B21F20}" type="datetimeFigureOut">
              <a:rPr lang="en-US" smtClean="0"/>
              <a:t>4/23/2021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B776EC2-067F-4EB5-9FBE-100AAEBC7E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602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9B38D-2A99-47F9-82E7-EC9BD7ABE684}" type="datetime1">
              <a:rPr lang="en-US" smtClean="0"/>
              <a:t>4/23/2021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91AF8-A63F-44AD-A28C-43B6AACF2313}" type="datetime1">
              <a:rPr lang="en-US" smtClean="0"/>
              <a:t>4/23/2021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B980D-7014-4D58-831B-2362DF9D7405}" type="datetime1">
              <a:rPr lang="en-US" smtClean="0"/>
              <a:t>4/23/2021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3629F-4341-4C39-A408-74A73A185EB6}" type="datetime1">
              <a:rPr lang="en-US" smtClean="0"/>
              <a:t>4/23/2021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BA90-9F9B-4D80-B420-4C88D6B5F61C}" type="datetime1">
              <a:rPr lang="en-US" smtClean="0"/>
              <a:t>4/23/2021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0239A-925F-4109-A908-36EB899575AE}" type="datetime1">
              <a:rPr lang="en-US" smtClean="0"/>
              <a:t>4/23/2021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6BC88-F8FA-44B7-AF1F-1188711CAEB6}" type="datetime1">
              <a:rPr lang="en-US" smtClean="0"/>
              <a:t>4/23/2021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C3347-E44C-448B-9337-AEC435700A65}" type="datetime1">
              <a:rPr lang="en-US" smtClean="0"/>
              <a:t>4/23/2021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D5A0C-ABE3-4F7F-B6B8-1B68E7BE90A1}" type="datetime1">
              <a:rPr lang="en-US" smtClean="0"/>
              <a:t>4/23/2021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ACA9-82F9-4815-B9CD-4073C96A10E3}" type="datetime1">
              <a:rPr lang="en-US" smtClean="0"/>
              <a:t>4/23/2021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8B9CF-D1B8-4BB7-B7A5-98EDCE89A332}" type="datetime1">
              <a:rPr lang="en-US" smtClean="0"/>
              <a:t>4/23/2021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9D050DE-FD60-4698-931A-07BD0AE1C819}" type="datetime1">
              <a:rPr lang="en-US" smtClean="0"/>
              <a:t>4/23/2021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65E4BE3-D047-4827-91BF-411CB758253C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2560" y="990600"/>
            <a:ext cx="7406640" cy="1776984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effectLst/>
              </a:rPr>
              <a:t>Submission and Evaluation Guidelines</a:t>
            </a:r>
            <a:br>
              <a:rPr lang="en-US" dirty="0">
                <a:effectLst/>
              </a:rPr>
            </a:br>
            <a:endParaRPr lang="en-US" sz="3600" dirty="0">
              <a:effectLst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2560" y="3581400"/>
            <a:ext cx="7406640" cy="251460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US" dirty="0"/>
              <a:t>E361 Economies of CLMV</a:t>
            </a:r>
          </a:p>
          <a:p>
            <a:pPr algn="ctr"/>
            <a:r>
              <a:rPr lang="en-US" dirty="0"/>
              <a:t>Faculty of Economics</a:t>
            </a:r>
          </a:p>
          <a:p>
            <a:pPr algn="ctr"/>
            <a:r>
              <a:rPr lang="en-US" dirty="0"/>
              <a:t>Thammasat University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r>
              <a:rPr lang="en-US" dirty="0"/>
              <a:t>April 2021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4ED858-B887-4626-BF2D-5EAFA6432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563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7633C-AA65-48BD-887B-DED152421FF7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Group Work: Report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067CE5-2F99-47EC-B44B-9463B1EB8DB2}"/>
              </a:ext>
            </a:extLst>
          </p:cNvPr>
          <p:cNvSpPr txBox="1"/>
          <p:nvPr/>
        </p:nvSpPr>
        <p:spPr>
          <a:xfrm>
            <a:off x="2369820" y="1387073"/>
            <a:ext cx="55626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/>
            <a:r>
              <a:rPr lang="en-US" sz="2400" dirty="0"/>
              <a:t>Objective</a:t>
            </a:r>
            <a:endParaRPr lang="en-US" sz="2000" dirty="0"/>
          </a:p>
          <a:p>
            <a:r>
              <a:rPr lang="en-US" sz="2000" dirty="0"/>
              <a:t>To foster collaboration among students in selecting and appropriate topic based on course lecture</a:t>
            </a:r>
          </a:p>
          <a:p>
            <a:endParaRPr lang="en-US" sz="2000" dirty="0"/>
          </a:p>
          <a:p>
            <a:r>
              <a:rPr lang="en-US" sz="2400" dirty="0"/>
              <a:t>Structure</a:t>
            </a:r>
          </a:p>
          <a:p>
            <a:r>
              <a:rPr lang="en-US" sz="2000" dirty="0"/>
              <a:t>There should be a smooth flow from one  section to the next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515746-2165-468D-BD66-4722217BBE0B}"/>
              </a:ext>
            </a:extLst>
          </p:cNvPr>
          <p:cNvSpPr txBox="1"/>
          <p:nvPr/>
        </p:nvSpPr>
        <p:spPr>
          <a:xfrm>
            <a:off x="2133600" y="4032681"/>
            <a:ext cx="1295400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Overview of country and sector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364420-6D99-4369-B327-23445E7A554F}"/>
              </a:ext>
            </a:extLst>
          </p:cNvPr>
          <p:cNvSpPr txBox="1"/>
          <p:nvPr/>
        </p:nvSpPr>
        <p:spPr>
          <a:xfrm>
            <a:off x="4995949" y="4796123"/>
            <a:ext cx="1246043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Government strategies and policies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9D172F-1C58-47CC-B383-226D3DE3E423}"/>
              </a:ext>
            </a:extLst>
          </p:cNvPr>
          <p:cNvSpPr txBox="1"/>
          <p:nvPr/>
        </p:nvSpPr>
        <p:spPr>
          <a:xfrm>
            <a:off x="3581400" y="4432791"/>
            <a:ext cx="1262149" cy="8617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n-US" sz="1800" dirty="0"/>
          </a:p>
          <a:p>
            <a:pPr algn="ctr"/>
            <a:r>
              <a:rPr lang="en-US" sz="1600" dirty="0"/>
              <a:t>Key issues</a:t>
            </a:r>
          </a:p>
          <a:p>
            <a:pPr algn="ctr"/>
            <a:endParaRPr lang="en-US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9490A08-7B0B-4B40-9977-764546B5DB07}"/>
              </a:ext>
            </a:extLst>
          </p:cNvPr>
          <p:cNvSpPr txBox="1"/>
          <p:nvPr/>
        </p:nvSpPr>
        <p:spPr>
          <a:xfrm>
            <a:off x="6359756" y="5105400"/>
            <a:ext cx="1246043" cy="8617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Lessons Learned</a:t>
            </a:r>
          </a:p>
          <a:p>
            <a:endParaRPr lang="en-US" sz="1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294B5D7-C3BE-406F-8F2F-8051DA9A740B}"/>
              </a:ext>
            </a:extLst>
          </p:cNvPr>
          <p:cNvSpPr txBox="1"/>
          <p:nvPr/>
        </p:nvSpPr>
        <p:spPr>
          <a:xfrm>
            <a:off x="7703127" y="5551675"/>
            <a:ext cx="1246043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endParaRPr lang="en-US" sz="1600" dirty="0"/>
          </a:p>
          <a:p>
            <a:r>
              <a:rPr lang="en-US" sz="1600" dirty="0"/>
              <a:t>Conclusion</a:t>
            </a:r>
          </a:p>
          <a:p>
            <a:endParaRPr lang="en-US" sz="1600" dirty="0"/>
          </a:p>
        </p:txBody>
      </p:sp>
      <p:sp>
        <p:nvSpPr>
          <p:cNvPr id="16" name="Arrow: Bent 15">
            <a:extLst>
              <a:ext uri="{FF2B5EF4-FFF2-40B4-BE49-F238E27FC236}">
                <a16:creationId xmlns:a16="http://schemas.microsoft.com/office/drawing/2014/main" id="{743A45D9-424C-49C4-B2A4-AA4893D51CC2}"/>
              </a:ext>
            </a:extLst>
          </p:cNvPr>
          <p:cNvSpPr/>
          <p:nvPr/>
        </p:nvSpPr>
        <p:spPr>
          <a:xfrm rot="5400000">
            <a:off x="3639322" y="4018151"/>
            <a:ext cx="248529" cy="516774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  <p:sp>
        <p:nvSpPr>
          <p:cNvPr id="17" name="Arrow: Bent 16">
            <a:extLst>
              <a:ext uri="{FF2B5EF4-FFF2-40B4-BE49-F238E27FC236}">
                <a16:creationId xmlns:a16="http://schemas.microsoft.com/office/drawing/2014/main" id="{F589D257-4CC2-4A7A-93FC-9FAF43C960A4}"/>
              </a:ext>
            </a:extLst>
          </p:cNvPr>
          <p:cNvSpPr/>
          <p:nvPr/>
        </p:nvSpPr>
        <p:spPr>
          <a:xfrm rot="5400000">
            <a:off x="5012308" y="4413472"/>
            <a:ext cx="248529" cy="516774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  <p:sp>
        <p:nvSpPr>
          <p:cNvPr id="18" name="Arrow: Bent 17">
            <a:extLst>
              <a:ext uri="{FF2B5EF4-FFF2-40B4-BE49-F238E27FC236}">
                <a16:creationId xmlns:a16="http://schemas.microsoft.com/office/drawing/2014/main" id="{9D7A635A-DF12-454B-9188-348240C2D888}"/>
              </a:ext>
            </a:extLst>
          </p:cNvPr>
          <p:cNvSpPr/>
          <p:nvPr/>
        </p:nvSpPr>
        <p:spPr>
          <a:xfrm rot="5400000">
            <a:off x="6425645" y="4722749"/>
            <a:ext cx="248529" cy="516774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  <p:sp>
        <p:nvSpPr>
          <p:cNvPr id="19" name="Arrow: Bent 18">
            <a:extLst>
              <a:ext uri="{FF2B5EF4-FFF2-40B4-BE49-F238E27FC236}">
                <a16:creationId xmlns:a16="http://schemas.microsoft.com/office/drawing/2014/main" id="{ECB3A656-939B-45B6-894D-B3E22998D6E4}"/>
              </a:ext>
            </a:extLst>
          </p:cNvPr>
          <p:cNvSpPr/>
          <p:nvPr/>
        </p:nvSpPr>
        <p:spPr>
          <a:xfrm rot="5400000">
            <a:off x="7808155" y="5145728"/>
            <a:ext cx="248529" cy="516774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CF0E7133-6E60-49F0-B457-14E299139B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959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8C882-8F14-4F61-9108-2253F80525A9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Group Work: Presentation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C0755A-66F9-4425-B52D-559FB7E2612F}"/>
              </a:ext>
            </a:extLst>
          </p:cNvPr>
          <p:cNvSpPr txBox="1"/>
          <p:nvPr/>
        </p:nvSpPr>
        <p:spPr>
          <a:xfrm>
            <a:off x="2369820" y="1387073"/>
            <a:ext cx="616458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/>
            <a:r>
              <a:rPr lang="en-US" sz="2400" dirty="0"/>
              <a:t>Slides</a:t>
            </a:r>
          </a:p>
          <a:p>
            <a:pPr marL="341313" indent="-341313">
              <a:buFont typeface="Arial" panose="020B0604020202020204" pitchFamily="34" charset="0"/>
              <a:buChar char="•"/>
            </a:pPr>
            <a:r>
              <a:rPr lang="en-US" sz="2000" dirty="0"/>
              <a:t>Minimum: 5 slides</a:t>
            </a:r>
          </a:p>
          <a:p>
            <a:pPr marL="341313" indent="-341313">
              <a:buFont typeface="Arial" panose="020B0604020202020204" pitchFamily="34" charset="0"/>
              <a:buChar char="•"/>
            </a:pPr>
            <a:r>
              <a:rPr lang="en-US" sz="2000" dirty="0"/>
              <a:t>Maximum: no limit</a:t>
            </a:r>
          </a:p>
          <a:p>
            <a:endParaRPr lang="en-US" sz="2000" dirty="0"/>
          </a:p>
          <a:p>
            <a:pPr marL="742950" indent="-742950"/>
            <a:r>
              <a:rPr lang="en-US" sz="2400" dirty="0"/>
              <a:t>Allocated time</a:t>
            </a: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Presentation: 15 minutes max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Feedback and questions: 15 minutes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r>
              <a:rPr lang="en-US" sz="2400" dirty="0"/>
              <a:t>Presentation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Group decides who will present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All group members must turn on their video screens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r>
              <a:rPr lang="en-US" sz="2400" dirty="0"/>
              <a:t>Sequence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To be determined by lottery</a:t>
            </a:r>
          </a:p>
          <a:p>
            <a:endParaRPr lang="en-US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366B63-3409-4AE2-B97B-B5791D7E9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637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195A158-E044-413E-BE7D-1A319474A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4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FD67038-4D6B-430B-A51D-C835E3B11DA6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Group Work: Evaluation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C1ACA7-E456-4880-8D03-44CDFD7A44C2}"/>
              </a:ext>
            </a:extLst>
          </p:cNvPr>
          <p:cNvSpPr txBox="1"/>
          <p:nvPr/>
        </p:nvSpPr>
        <p:spPr>
          <a:xfrm>
            <a:off x="2369820" y="1387073"/>
            <a:ext cx="616458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/>
            <a:r>
              <a:rPr lang="en-US" sz="2400" dirty="0"/>
              <a:t>Report					Max points</a:t>
            </a:r>
          </a:p>
          <a:p>
            <a:pPr marL="341313" indent="-341313">
              <a:buFont typeface="Arial" panose="020B0604020202020204" pitchFamily="34" charset="0"/>
              <a:buChar char="•"/>
            </a:pPr>
            <a:r>
              <a:rPr lang="en-US" sz="2000" dirty="0"/>
              <a:t>Relevance with course materials		15 points</a:t>
            </a:r>
          </a:p>
          <a:p>
            <a:pPr marL="341313" indent="-341313">
              <a:buFont typeface="Arial" panose="020B0604020202020204" pitchFamily="34" charset="0"/>
              <a:buChar char="•"/>
            </a:pPr>
            <a:r>
              <a:rPr lang="en-US" sz="2000" dirty="0"/>
              <a:t>Overall presentation			20 points</a:t>
            </a:r>
          </a:p>
          <a:p>
            <a:pPr marL="341313" indent="-341313">
              <a:buFont typeface="Arial" panose="020B0604020202020204" pitchFamily="34" charset="0"/>
              <a:buChar char="•"/>
            </a:pPr>
            <a:r>
              <a:rPr lang="en-US" sz="2000" dirty="0"/>
              <a:t>Analysis if context, issues and lessons 	25 points</a:t>
            </a:r>
          </a:p>
          <a:p>
            <a:r>
              <a:rPr lang="en-US" sz="2000" dirty="0"/>
              <a:t>	Sub total				60 points</a:t>
            </a:r>
          </a:p>
          <a:p>
            <a:endParaRPr lang="en-US" sz="2000" dirty="0"/>
          </a:p>
          <a:p>
            <a:r>
              <a:rPr lang="en-US" sz="2400" dirty="0"/>
              <a:t>PowerPoint presentation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PPT materials				25 points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Class presentation			15 points</a:t>
            </a:r>
          </a:p>
          <a:p>
            <a:r>
              <a:rPr lang="en-US" sz="2000" dirty="0"/>
              <a:t>	Sub total				40 points</a:t>
            </a:r>
          </a:p>
          <a:p>
            <a:endParaRPr lang="en-US" sz="2000" dirty="0"/>
          </a:p>
          <a:p>
            <a:r>
              <a:rPr lang="en-US" sz="2400" dirty="0"/>
              <a:t>Maximum score</a:t>
            </a:r>
            <a:r>
              <a:rPr lang="en-US" sz="2000" dirty="0"/>
              <a:t>			100 points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066244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2D53529-87FC-4A48-AF0C-D2AC4418A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5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FD47654-FDA5-4367-A575-E37B25E41443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Extra Credit: Article Review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F1D009-D406-4FE8-AF6B-F60D16D2EFEA}"/>
              </a:ext>
            </a:extLst>
          </p:cNvPr>
          <p:cNvSpPr txBox="1"/>
          <p:nvPr/>
        </p:nvSpPr>
        <p:spPr>
          <a:xfrm>
            <a:off x="2429672" y="1387073"/>
            <a:ext cx="61645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/>
            <a:r>
              <a:rPr lang="en-ID" sz="2400" dirty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Submission</a:t>
            </a:r>
          </a:p>
          <a:p>
            <a:pPr marL="341313" indent="-34131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D</a:t>
            </a:r>
            <a:r>
              <a:rPr lang="en-ID" sz="2000" dirty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ue 19 May 2021 (last day of class)</a:t>
            </a:r>
          </a:p>
          <a:p>
            <a:pPr marL="341313" indent="-34131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Format: pdf</a:t>
            </a:r>
          </a:p>
          <a:p>
            <a:pPr marL="341313" indent="-34131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</a:rPr>
              <a:t>Send to januar_be@econ.tu.ac.th </a:t>
            </a:r>
            <a:r>
              <a:rPr lang="en-ID" sz="2000" u="sng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1313" indent="-341313">
              <a:buFont typeface="Arial" panose="020B0604020202020204" pitchFamily="34" charset="0"/>
              <a:buChar char="•"/>
            </a:pPr>
            <a:r>
              <a:rPr lang="en-ID" sz="2000" dirty="0"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ID" sz="2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ubject heading: EE361_final article</a:t>
            </a:r>
          </a:p>
          <a:p>
            <a:endParaRPr lang="en-US" sz="2000" dirty="0"/>
          </a:p>
          <a:p>
            <a:r>
              <a:rPr lang="en-US" sz="2400" dirty="0"/>
              <a:t>Suggestions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Run spell check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Ensure proper formatting: margins, font, font size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Ensure completeness: title, name, class, reference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Page numbering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14050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A8C2ABC-311D-4FDF-ACE0-E1F536E83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6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43D83FA-3901-4CB7-A0A3-1C8313B73AF9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Extra Credit: Evaluation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67D58C-66EA-41B7-862F-AFFC2FE4C362}"/>
              </a:ext>
            </a:extLst>
          </p:cNvPr>
          <p:cNvSpPr txBox="1"/>
          <p:nvPr/>
        </p:nvSpPr>
        <p:spPr>
          <a:xfrm>
            <a:off x="2429672" y="1387073"/>
            <a:ext cx="61645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Evaluation Criteria		      Max points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Relevance</a:t>
            </a:r>
            <a:r>
              <a:rPr lang="en-ID" sz="2000" baseline="30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1)</a:t>
            </a:r>
            <a:r>
              <a:rPr lang="en-ID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				15 points</a:t>
            </a:r>
            <a:endParaRPr lang="en-ID" sz="2000" dirty="0">
              <a:effectLst/>
              <a:ea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Overall presentation</a:t>
            </a:r>
            <a:r>
              <a:rPr lang="en-US" sz="2000" baseline="30000" dirty="0"/>
              <a:t>2)</a:t>
            </a:r>
            <a:r>
              <a:rPr lang="en-US" sz="2000" dirty="0"/>
              <a:t>			15 points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Analysis and student insights		30 points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Mechanics and flow</a:t>
            </a:r>
            <a:r>
              <a:rPr lang="en-US" sz="2000" baseline="30000" dirty="0"/>
              <a:t>3)</a:t>
            </a:r>
            <a:r>
              <a:rPr lang="en-US" sz="2000" dirty="0"/>
              <a:t>			15 points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Completeness	</a:t>
            </a:r>
            <a:r>
              <a:rPr lang="en-US" sz="2000" baseline="30000" dirty="0"/>
              <a:t>4)</a:t>
            </a:r>
            <a:r>
              <a:rPr lang="en-US" sz="2000" dirty="0"/>
              <a:t>			25 points</a:t>
            </a:r>
          </a:p>
          <a:p>
            <a:r>
              <a:rPr lang="en-US" sz="2000" dirty="0"/>
              <a:t>	Total maximum points	           100 points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9A2103-C962-40DA-B2E3-324E0CB94CCA}"/>
              </a:ext>
            </a:extLst>
          </p:cNvPr>
          <p:cNvSpPr txBox="1"/>
          <p:nvPr/>
        </p:nvSpPr>
        <p:spPr>
          <a:xfrm>
            <a:off x="2429672" y="4343400"/>
            <a:ext cx="5993892" cy="1661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7200">
              <a:spcBef>
                <a:spcPts val="0"/>
              </a:spcBef>
            </a:pPr>
            <a:endParaRPr lang="en-ID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342900">
              <a:spcBef>
                <a:spcPts val="0"/>
              </a:spcBef>
              <a:buAutoNum type="arabicParenR"/>
            </a:pPr>
            <a:r>
              <a:rPr lang="en-ID" sz="1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Relevance with course objective and content</a:t>
            </a:r>
          </a:p>
          <a:p>
            <a:pPr marL="342900" marR="0" indent="-342900">
              <a:spcBef>
                <a:spcPts val="0"/>
              </a:spcBef>
              <a:buAutoNum type="arabicParenR"/>
            </a:pPr>
            <a:r>
              <a:rPr lang="en-ID" sz="1400" dirty="0">
                <a:ea typeface="Times New Roman" panose="02020603050405020304" pitchFamily="18" charset="0"/>
                <a:cs typeface="Times New Roman" panose="02020603050405020304" pitchFamily="18" charset="0"/>
              </a:rPr>
              <a:t>Compliance with structure and format</a:t>
            </a:r>
            <a:r>
              <a:rPr lang="en-ID" sz="1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marR="0" indent="-342900">
              <a:spcBef>
                <a:spcPts val="0"/>
              </a:spcBef>
              <a:buAutoNum type="arabicParenR"/>
            </a:pPr>
            <a:r>
              <a:rPr lang="en-ID" sz="1400" dirty="0">
                <a:ea typeface="Times New Roman" panose="02020603050405020304" pitchFamily="18" charset="0"/>
                <a:cs typeface="Times New Roman" panose="02020603050405020304" pitchFamily="18" charset="0"/>
              </a:rPr>
              <a:t>Use of punctuations, transitions, grammar, logical flow</a:t>
            </a:r>
          </a:p>
          <a:p>
            <a:pPr marL="342900" marR="0" indent="-342900">
              <a:spcBef>
                <a:spcPts val="0"/>
              </a:spcBef>
              <a:buAutoNum type="arabicParenR"/>
            </a:pPr>
            <a:r>
              <a:rPr lang="en-ID" sz="1400" dirty="0">
                <a:ea typeface="Times New Roman" panose="02020603050405020304" pitchFamily="18" charset="0"/>
                <a:cs typeface="Times New Roman" panose="02020603050405020304" pitchFamily="18" charset="0"/>
              </a:rPr>
              <a:t>Discussion on background, key issues, merits and shortcomings, and conclusion; use of data/charts/tables</a:t>
            </a:r>
            <a:endParaRPr lang="en-ID" sz="14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</a:pPr>
            <a:r>
              <a:rPr lang="en-ID" sz="14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ID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365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9B46CF3-3C05-4FC8-9DB8-FC92CA1D6C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7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59A2D6B-F4D3-4717-8C46-974756B97480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Final Exam: Method and Format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B0C587-9F84-4D9D-B199-C147ADBCF92F}"/>
              </a:ext>
            </a:extLst>
          </p:cNvPr>
          <p:cNvSpPr txBox="1"/>
          <p:nvPr/>
        </p:nvSpPr>
        <p:spPr>
          <a:xfrm>
            <a:off x="2436599" y="1387073"/>
            <a:ext cx="616458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Exam method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Open book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Duration: 3 hours</a:t>
            </a:r>
          </a:p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	</a:t>
            </a:r>
          </a:p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Format		    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Part A: brief answers to questions	10 questions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Part B: essay, open ended response	  3 questions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D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Weights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Part A: 40%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Part B: 60%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/>
              <a:t>Typed response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Suggest to submit a typed response; handwriting sometimes difficult to read</a:t>
            </a:r>
          </a:p>
        </p:txBody>
      </p:sp>
    </p:spTree>
    <p:extLst>
      <p:ext uri="{BB962C8B-B14F-4D97-AF65-F5344CB8AC3E}">
        <p14:creationId xmlns:p14="http://schemas.microsoft.com/office/powerpoint/2010/main" val="4243380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08BFC1A-5BD4-4D06-9407-19DB94FF4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8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1CCBFA0-CA92-4ADB-986D-A33FE035286B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Final Exam: Content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F58170-5422-40E3-B69E-9FC151531DA2}"/>
              </a:ext>
            </a:extLst>
          </p:cNvPr>
          <p:cNvSpPr txBox="1"/>
          <p:nvPr/>
        </p:nvSpPr>
        <p:spPr>
          <a:xfrm>
            <a:off x="2438400" y="1295400"/>
            <a:ext cx="57912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Environmental management and climate change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Links between the economy and environment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environmental policies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climate change impacts, mitigation and adaptation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endParaRPr lang="en-ID" sz="2000" dirty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Trade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Issues in international trade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Benefits and disadvantages of international trade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ID" sz="2000" dirty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Economic Development in CLMV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Similarities and differences in development experiences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Economic development milestones, development issues and challenges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Thai-CLMV relations</a:t>
            </a:r>
          </a:p>
        </p:txBody>
      </p:sp>
    </p:spTree>
    <p:extLst>
      <p:ext uri="{BB962C8B-B14F-4D97-AF65-F5344CB8AC3E}">
        <p14:creationId xmlns:p14="http://schemas.microsoft.com/office/powerpoint/2010/main" val="12621504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9DB3A41-24D5-4EF5-BFA8-16A57AE20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9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494F436-462E-4E5E-9B15-A21A800C0E7A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Final Exam: Content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11F148-6DE1-4A42-91CA-769C8C6C289E}"/>
              </a:ext>
            </a:extLst>
          </p:cNvPr>
          <p:cNvSpPr txBox="1"/>
          <p:nvPr/>
        </p:nvSpPr>
        <p:spPr>
          <a:xfrm>
            <a:off x="2436599" y="1387073"/>
            <a:ext cx="616458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Gender and development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benefits of gender investments; gender cycle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gender issues in CLMV</a:t>
            </a:r>
          </a:p>
          <a:p>
            <a:pPr marL="233363" indent="-233363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gender mainstreaming and representation</a:t>
            </a:r>
          </a:p>
          <a:p>
            <a:endParaRPr lang="en-ID" sz="2400" dirty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Foreign Aid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perspectives on aid; bilateral and multilateral aid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Foreign aid in CLMV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ID" sz="2400" dirty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r>
              <a:rPr lang="en-ID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Foreign Direct Investment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impacts of foreign direct investments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rgbClr val="333333"/>
                </a:solidFill>
                <a:ea typeface="Times New Roman" panose="02020603050405020304" pitchFamily="18" charset="0"/>
              </a:rPr>
              <a:t>foreign investments in CLMV</a:t>
            </a:r>
          </a:p>
          <a:p>
            <a:endParaRPr lang="en-ID" sz="2400" dirty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endParaRPr lang="en-ID" sz="2400" dirty="0">
              <a:solidFill>
                <a:srgbClr val="333333"/>
              </a:solidFill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84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E98A71E-A4C5-4743-8E0E-E97BA48EE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10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6E53DC1-54C5-4525-A48C-A426CE0ED551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Final Exam: Expectations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D499B5-B35C-4C46-B584-13479DE09356}"/>
              </a:ext>
            </a:extLst>
          </p:cNvPr>
          <p:cNvSpPr txBox="1"/>
          <p:nvPr/>
        </p:nvSpPr>
        <p:spPr>
          <a:xfrm>
            <a:off x="2369820" y="1387073"/>
            <a:ext cx="616458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Responses/answers to questions 		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Part A: brief answers; do not cut and paste from lecture slides 	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Part B: take time to understand the question and provide thoughtful response based on lecture materials and your own view/opinion. Stay focused, do not ramble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endParaRPr lang="en-US" sz="2000" dirty="0"/>
          </a:p>
          <a:p>
            <a:r>
              <a:rPr lang="en-US" sz="2400" dirty="0"/>
              <a:t>Submission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Students are given ample time to complete exam and therefore will need to manage time well; no late submissions will be accepted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In the case of unforeseen technical difficulty, please send e-mail to januar_be@econ.tu.ac.th  </a:t>
            </a:r>
            <a:r>
              <a:rPr lang="en-US" sz="2000" u="sng" dirty="0"/>
              <a:t>before </a:t>
            </a:r>
            <a:r>
              <a:rPr lang="en-US" sz="2000" dirty="0"/>
              <a:t>the deadline</a:t>
            </a:r>
          </a:p>
        </p:txBody>
      </p:sp>
    </p:spTree>
    <p:extLst>
      <p:ext uri="{BB962C8B-B14F-4D97-AF65-F5344CB8AC3E}">
        <p14:creationId xmlns:p14="http://schemas.microsoft.com/office/powerpoint/2010/main" val="14401043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E62B854-2F5F-4A09-86E3-070802B8F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11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686C799-C5A8-476A-A5C8-205B646A9E66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Final Grade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E201BB-D1AC-46B6-9C71-147D847B1F7E}"/>
              </a:ext>
            </a:extLst>
          </p:cNvPr>
          <p:cNvSpPr txBox="1"/>
          <p:nvPr/>
        </p:nvSpPr>
        <p:spPr>
          <a:xfrm>
            <a:off x="2514600" y="1387073"/>
            <a:ext cx="6099048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Weights assigned to final grade</a:t>
            </a: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	Weight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Participation				10%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Group Presentation			15%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Midterm exam			30%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Final exam				45%</a:t>
            </a:r>
          </a:p>
          <a:p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	Total			            100%</a:t>
            </a:r>
          </a:p>
          <a:p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/>
              <a:t>Extra credit will be added on top of the overall grade from exams, participation and group work, with a maximum of 5 extra points</a:t>
            </a:r>
          </a:p>
          <a:p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29946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05D9837-512C-480F-B86F-3AA252A73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12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DAEE54E-AB2C-46F7-BE9D-00678AEB2BFF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Final Grade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7F95A2-AAC0-4322-A75F-44A53C8BB3CF}"/>
              </a:ext>
            </a:extLst>
          </p:cNvPr>
          <p:cNvSpPr txBox="1"/>
          <p:nvPr/>
        </p:nvSpPr>
        <p:spPr>
          <a:xfrm>
            <a:off x="2514600" y="1387073"/>
            <a:ext cx="6099048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Grade equivalents</a:t>
            </a:r>
          </a:p>
          <a:p>
            <a:endParaRPr lang="en-ID" sz="24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94 and over			A+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90 ‒ below 94			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87 ‒ below 90			A-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84 ‒ below 87			B+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81 ‒ below 84			B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78 ‒ below 81			B-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73 ‒ below 78			C+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68 ‒ below 73			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60 ‒ below 68			C-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below 60			D</a:t>
            </a:r>
          </a:p>
          <a:p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ID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0296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A56972A-342E-4692-B86A-5E80F263A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13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D57462F-471D-4E61-92E7-561C324C9071}"/>
              </a:ext>
            </a:extLst>
          </p:cNvPr>
          <p:cNvSpPr txBox="1">
            <a:spLocks/>
          </p:cNvSpPr>
          <p:nvPr/>
        </p:nvSpPr>
        <p:spPr>
          <a:xfrm>
            <a:off x="1524000" y="31242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Tips on Writing</a:t>
            </a:r>
          </a:p>
        </p:txBody>
      </p:sp>
    </p:spTree>
    <p:extLst>
      <p:ext uri="{BB962C8B-B14F-4D97-AF65-F5344CB8AC3E}">
        <p14:creationId xmlns:p14="http://schemas.microsoft.com/office/powerpoint/2010/main" val="40456650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1447800"/>
            <a:ext cx="6477000" cy="3124200"/>
          </a:xfrm>
        </p:spPr>
        <p:txBody>
          <a:bodyPr>
            <a:normAutofit/>
          </a:bodyPr>
          <a:lstStyle/>
          <a:p>
            <a:pPr>
              <a:spcAft>
                <a:spcPts val="1000"/>
              </a:spcAft>
              <a:buClrTx/>
            </a:pPr>
            <a:r>
              <a:rPr lang="en-US" sz="2000" dirty="0"/>
              <a:t>Never use a long word when a short one will do</a:t>
            </a:r>
          </a:p>
          <a:p>
            <a:pPr>
              <a:spcAft>
                <a:spcPts val="1000"/>
              </a:spcAft>
              <a:buClrTx/>
            </a:pPr>
            <a:r>
              <a:rPr lang="en-US" sz="2000" dirty="0"/>
              <a:t>If it is always possible to cut a word out, cut it out</a:t>
            </a:r>
          </a:p>
          <a:p>
            <a:pPr>
              <a:spcAft>
                <a:spcPts val="1000"/>
              </a:spcAft>
              <a:buClrTx/>
            </a:pPr>
            <a:r>
              <a:rPr lang="en-US" sz="2000" dirty="0"/>
              <a:t>Use </a:t>
            </a:r>
            <a:r>
              <a:rPr lang="en-US" sz="2000" i="1" dirty="0"/>
              <a:t>active</a:t>
            </a:r>
            <a:r>
              <a:rPr lang="en-US" sz="2000" dirty="0"/>
              <a:t> voice, not </a:t>
            </a:r>
            <a:r>
              <a:rPr lang="en-US" sz="2000" i="1" dirty="0"/>
              <a:t>passive</a:t>
            </a:r>
          </a:p>
          <a:p>
            <a:pPr>
              <a:spcAft>
                <a:spcPts val="1000"/>
              </a:spcAft>
              <a:buClrTx/>
            </a:pPr>
            <a:r>
              <a:rPr lang="en-US" sz="2000" dirty="0"/>
              <a:t>Do not use a jargon or foreign word if you can think of an everyday English equivalent</a:t>
            </a:r>
          </a:p>
          <a:p>
            <a:pPr>
              <a:spcAft>
                <a:spcPts val="1000"/>
              </a:spcAft>
              <a:buClrTx/>
            </a:pPr>
            <a:r>
              <a:rPr lang="en-US" sz="2000" dirty="0"/>
              <a:t>Keep things simple</a:t>
            </a:r>
          </a:p>
          <a:p>
            <a:pPr marL="82296" indent="0">
              <a:spcAft>
                <a:spcPts val="1000"/>
              </a:spcAft>
              <a:buNone/>
            </a:pPr>
            <a:endParaRPr lang="en-US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74584F-F42C-415B-B12F-AE4A06C54E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14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A6FADA7-F9F5-41BC-A4A5-216FFF07AA75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Principles of Clear Writing </a:t>
            </a:r>
          </a:p>
        </p:txBody>
      </p:sp>
    </p:spTree>
    <p:extLst>
      <p:ext uri="{BB962C8B-B14F-4D97-AF65-F5344CB8AC3E}">
        <p14:creationId xmlns:p14="http://schemas.microsoft.com/office/powerpoint/2010/main" val="29422472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C0D6D2-3063-4E29-B039-0568A1E23C45}"/>
              </a:ext>
            </a:extLst>
          </p:cNvPr>
          <p:cNvSpPr txBox="1">
            <a:spLocks/>
          </p:cNvSpPr>
          <p:nvPr/>
        </p:nvSpPr>
        <p:spPr>
          <a:xfrm>
            <a:off x="2038558" y="1388458"/>
            <a:ext cx="6575090" cy="480060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spcAft>
                <a:spcPts val="1000"/>
              </a:spcAft>
              <a:buClrTx/>
            </a:pPr>
            <a:r>
              <a:rPr lang="en-US" sz="8000" dirty="0"/>
              <a:t>Use of article:    “the” or “a”</a:t>
            </a:r>
          </a:p>
          <a:p>
            <a:pPr lvl="1">
              <a:spcAft>
                <a:spcPts val="1000"/>
              </a:spcAft>
              <a:buClrTx/>
            </a:pPr>
            <a:r>
              <a:rPr lang="en-US" sz="7600" dirty="0"/>
              <a:t>“the” refers to a specific noun (definite article)</a:t>
            </a:r>
          </a:p>
          <a:p>
            <a:pPr lvl="1">
              <a:spcAft>
                <a:spcPts val="1000"/>
              </a:spcAft>
              <a:buClrTx/>
            </a:pPr>
            <a:r>
              <a:rPr lang="en-US" sz="7600" dirty="0"/>
              <a:t>“a” is used to refer to a general noun (indefinite article) </a:t>
            </a:r>
          </a:p>
          <a:p>
            <a:pPr>
              <a:spcAft>
                <a:spcPts val="1000"/>
              </a:spcAft>
              <a:buClrTx/>
            </a:pPr>
            <a:r>
              <a:rPr lang="en-US" sz="8000" dirty="0"/>
              <a:t>Abbreviation: spell out in first instance </a:t>
            </a:r>
          </a:p>
          <a:p>
            <a:pPr>
              <a:spcAft>
                <a:spcPts val="1000"/>
              </a:spcAft>
              <a:buClrTx/>
            </a:pPr>
            <a:r>
              <a:rPr lang="en-US" sz="8000" dirty="0"/>
              <a:t>Singular vs. plural: please refer to subject</a:t>
            </a:r>
          </a:p>
          <a:p>
            <a:pPr>
              <a:spcAft>
                <a:spcPts val="1000"/>
              </a:spcAft>
              <a:buClrTx/>
            </a:pPr>
            <a:r>
              <a:rPr lang="en-US" sz="8000" dirty="0"/>
              <a:t>Consistency: use of (</a:t>
            </a:r>
            <a:r>
              <a:rPr lang="en-US" sz="8000" dirty="0" err="1"/>
              <a:t>i</a:t>
            </a:r>
            <a:r>
              <a:rPr lang="en-US" sz="8000" dirty="0"/>
              <a:t>), (a), </a:t>
            </a:r>
            <a:r>
              <a:rPr lang="en-US" sz="8000" dirty="0">
                <a:cs typeface="Times New Roman" panose="02020603050405020304" pitchFamily="18" charset="0"/>
              </a:rPr>
              <a:t>(1) a</a:t>
            </a:r>
            <a:r>
              <a:rPr lang="en-US" sz="8000" dirty="0"/>
              <a:t>nd other bullet points</a:t>
            </a:r>
            <a:endParaRPr lang="en-US" sz="8000" dirty="0"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  <a:buClrTx/>
            </a:pPr>
            <a:r>
              <a:rPr lang="en-US" sz="8000" dirty="0"/>
              <a:t> Use of dashes: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8000" dirty="0"/>
              <a:t>     </a:t>
            </a:r>
            <a:r>
              <a:rPr lang="en-US" sz="7200" dirty="0"/>
              <a:t>-    hyphen: joins two words together </a:t>
            </a:r>
            <a:r>
              <a:rPr lang="en-US" sz="7200" dirty="0">
                <a:solidFill>
                  <a:srgbClr val="FF0000"/>
                </a:solidFill>
              </a:rPr>
              <a:t>(part-time; get-together) 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7200" dirty="0"/>
              <a:t>     –   “n” dash: to indicate connection </a:t>
            </a:r>
            <a:r>
              <a:rPr lang="en-US" sz="7200" dirty="0">
                <a:solidFill>
                  <a:srgbClr val="FF0000"/>
                </a:solidFill>
              </a:rPr>
              <a:t>(urban–rural linkage; 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7200" dirty="0">
                <a:solidFill>
                  <a:srgbClr val="FF0000"/>
                </a:solidFill>
              </a:rPr>
              <a:t>	parent–teacher conference)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7200" dirty="0"/>
              <a:t>     — “m” dash: to emphasize conclusion of a sentence. Example: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7200" dirty="0">
                <a:solidFill>
                  <a:srgbClr val="FF0000"/>
                </a:solidFill>
              </a:rPr>
              <a:t>	the output was finally delivered—three months late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8000" dirty="0">
                <a:solidFill>
                  <a:srgbClr val="FF0000"/>
                </a:solidFill>
              </a:rPr>
              <a:t>	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2400" dirty="0"/>
              <a:t>     </a:t>
            </a:r>
          </a:p>
          <a:p>
            <a:pPr>
              <a:spcAft>
                <a:spcPts val="1000"/>
              </a:spcAft>
            </a:pPr>
            <a:endParaRPr lang="en-US" sz="2400" dirty="0"/>
          </a:p>
          <a:p>
            <a:pPr>
              <a:spcAft>
                <a:spcPts val="1000"/>
              </a:spcAft>
            </a:pPr>
            <a:endParaRPr lang="en-US" sz="2800" dirty="0"/>
          </a:p>
          <a:p>
            <a:pPr>
              <a:spcAft>
                <a:spcPts val="1000"/>
              </a:spcAft>
            </a:pPr>
            <a:endParaRPr lang="en-US" sz="2800" dirty="0"/>
          </a:p>
          <a:p>
            <a:pPr marL="82296" indent="0">
              <a:spcAft>
                <a:spcPts val="1000"/>
              </a:spcAft>
              <a:buFont typeface="Wingdings 2"/>
              <a:buNone/>
            </a:pPr>
            <a:endParaRPr lang="en-US" sz="1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F54583-4E7E-4DEB-BF6F-8540A9818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15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D09E944-7E5A-4544-BF93-F44B7427221A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Pay more attention on: </a:t>
            </a:r>
          </a:p>
        </p:txBody>
      </p:sp>
    </p:spTree>
    <p:extLst>
      <p:ext uri="{BB962C8B-B14F-4D97-AF65-F5344CB8AC3E}">
        <p14:creationId xmlns:p14="http://schemas.microsoft.com/office/powerpoint/2010/main" val="15788615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53BF348-7D3B-48B4-B3B7-072518960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16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89339D2-02BF-4C8D-8810-6AF06EA432C0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Pay more attention on: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F7D76DF-7754-4839-A77C-6A51044AD70F}"/>
              </a:ext>
            </a:extLst>
          </p:cNvPr>
          <p:cNvSpPr txBox="1">
            <a:spLocks/>
          </p:cNvSpPr>
          <p:nvPr/>
        </p:nvSpPr>
        <p:spPr>
          <a:xfrm>
            <a:off x="2038558" y="1388458"/>
            <a:ext cx="6575090" cy="480060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spcAft>
                <a:spcPts val="1000"/>
              </a:spcAft>
              <a:buClrTx/>
            </a:pPr>
            <a:r>
              <a:rPr lang="en-US" sz="8000" dirty="0"/>
              <a:t>Use of dashes: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8000" dirty="0"/>
              <a:t>     </a:t>
            </a:r>
            <a:r>
              <a:rPr lang="en-US" sz="7200" dirty="0"/>
              <a:t>-    hyphen: joins two words together. Examples: 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7200" dirty="0">
                <a:solidFill>
                  <a:srgbClr val="FF0000"/>
                </a:solidFill>
              </a:rPr>
              <a:t>	(part-time; get-together; long-term) 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7200" dirty="0"/>
              <a:t>     –   “n” dash: to indicate connection. Examples: 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7200" dirty="0">
                <a:solidFill>
                  <a:srgbClr val="FF0000"/>
                </a:solidFill>
              </a:rPr>
              <a:t>	urban–rural linkage; parent–teacher conference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7200" dirty="0">
                <a:solidFill>
                  <a:srgbClr val="FF0000"/>
                </a:solidFill>
              </a:rPr>
              <a:t>	Thai–Lao friendship bridge</a:t>
            </a:r>
          </a:p>
          <a:p>
            <a:pPr marL="739775" indent="-658813">
              <a:spcAft>
                <a:spcPts val="1000"/>
              </a:spcAft>
              <a:buNone/>
            </a:pPr>
            <a:r>
              <a:rPr lang="en-US" sz="7200" dirty="0"/>
              <a:t>     — “m” (long) dash: to emphasize conclusion of a sentence. Examples: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7200" dirty="0">
                <a:solidFill>
                  <a:srgbClr val="FF0000"/>
                </a:solidFill>
              </a:rPr>
              <a:t>	The output was finally delivered—three months late</a:t>
            </a:r>
          </a:p>
          <a:p>
            <a:pPr marL="914400" indent="0">
              <a:spcAft>
                <a:spcPts val="1000"/>
              </a:spcAft>
              <a:buNone/>
            </a:pPr>
            <a:r>
              <a:rPr lang="en-US" sz="7200" dirty="0">
                <a:solidFill>
                  <a:srgbClr val="FF0000"/>
                </a:solidFill>
              </a:rPr>
              <a:t>The war lasted for years—until the conflicting parties decided to finally negotiate </a:t>
            </a:r>
          </a:p>
          <a:p>
            <a:pPr marL="914400" indent="0">
              <a:spcAft>
                <a:spcPts val="1000"/>
              </a:spcAft>
              <a:buNone/>
            </a:pPr>
            <a:r>
              <a:rPr lang="en-US" sz="7200" dirty="0">
                <a:solidFill>
                  <a:srgbClr val="FF0000"/>
                </a:solidFill>
              </a:rPr>
              <a:t>Economic reform moved quickly—once the political elite realized that it was the only path to revive the economy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7200" dirty="0">
                <a:solidFill>
                  <a:srgbClr val="FF0000"/>
                </a:solidFill>
              </a:rPr>
              <a:t>	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8000" dirty="0">
                <a:solidFill>
                  <a:srgbClr val="FF0000"/>
                </a:solidFill>
              </a:rPr>
              <a:t>	</a:t>
            </a:r>
          </a:p>
          <a:p>
            <a:pPr marL="82296" indent="0">
              <a:spcAft>
                <a:spcPts val="1000"/>
              </a:spcAft>
              <a:buNone/>
            </a:pPr>
            <a:r>
              <a:rPr lang="en-US" sz="2400" dirty="0"/>
              <a:t>     </a:t>
            </a:r>
          </a:p>
          <a:p>
            <a:pPr>
              <a:spcAft>
                <a:spcPts val="1000"/>
              </a:spcAft>
            </a:pPr>
            <a:endParaRPr lang="en-US" sz="2400" dirty="0"/>
          </a:p>
          <a:p>
            <a:pPr>
              <a:spcAft>
                <a:spcPts val="1000"/>
              </a:spcAft>
            </a:pPr>
            <a:endParaRPr lang="en-US" sz="2800" dirty="0"/>
          </a:p>
          <a:p>
            <a:pPr>
              <a:spcAft>
                <a:spcPts val="1000"/>
              </a:spcAft>
            </a:pPr>
            <a:endParaRPr lang="en-US" sz="2800" dirty="0"/>
          </a:p>
          <a:p>
            <a:pPr marL="82296" indent="0">
              <a:spcAft>
                <a:spcPts val="1000"/>
              </a:spcAft>
              <a:buFont typeface="Wingdings 2"/>
              <a:buNone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6059218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66205D3-58DB-40D2-846A-5D99BDB4B33D}"/>
              </a:ext>
            </a:extLst>
          </p:cNvPr>
          <p:cNvSpPr/>
          <p:nvPr/>
        </p:nvSpPr>
        <p:spPr>
          <a:xfrm>
            <a:off x="2255520" y="1443841"/>
            <a:ext cx="62788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Articles are words that define a noun as specific or unspecific. Example: </a:t>
            </a:r>
          </a:p>
          <a:p>
            <a:endParaRPr lang="en-US" sz="2000" dirty="0"/>
          </a:p>
          <a:p>
            <a:r>
              <a:rPr lang="en-US" sz="2000" dirty="0"/>
              <a:t>After </a:t>
            </a:r>
            <a:r>
              <a:rPr lang="en-US" sz="2000" dirty="0">
                <a:solidFill>
                  <a:srgbClr val="FF0000"/>
                </a:solidFill>
              </a:rPr>
              <a:t>the</a:t>
            </a:r>
            <a:r>
              <a:rPr lang="en-US" sz="2000" dirty="0"/>
              <a:t> long day, </a:t>
            </a:r>
            <a:r>
              <a:rPr lang="en-US" sz="2000" dirty="0">
                <a:solidFill>
                  <a:srgbClr val="FF0000"/>
                </a:solidFill>
              </a:rPr>
              <a:t>the </a:t>
            </a:r>
            <a:r>
              <a:rPr lang="en-US" sz="2000" dirty="0"/>
              <a:t>cup of tea tasted particularly good.</a:t>
            </a:r>
          </a:p>
          <a:p>
            <a:r>
              <a:rPr lang="en-US" sz="2000" dirty="0"/>
              <a:t>By using the article </a:t>
            </a:r>
            <a:r>
              <a:rPr lang="en-US" sz="2000" i="1" dirty="0"/>
              <a:t>the</a:t>
            </a:r>
            <a:r>
              <a:rPr lang="en-US" sz="2000" dirty="0"/>
              <a:t>, we’ve shown that it was </a:t>
            </a:r>
            <a:r>
              <a:rPr lang="en-US" sz="2000" u="sng" dirty="0"/>
              <a:t>one specific day </a:t>
            </a:r>
            <a:r>
              <a:rPr lang="en-US" sz="2000" dirty="0"/>
              <a:t>that was long and </a:t>
            </a:r>
            <a:r>
              <a:rPr lang="en-US" sz="2000" u="sng" dirty="0"/>
              <a:t>one specific cup of tea </a:t>
            </a:r>
            <a:r>
              <a:rPr lang="en-US" sz="2000" dirty="0"/>
              <a:t>that tasted good. This is called a </a:t>
            </a:r>
            <a:r>
              <a:rPr lang="en-US" sz="2000" u="sng" dirty="0"/>
              <a:t>definite article</a:t>
            </a:r>
            <a:r>
              <a:rPr lang="en-US" sz="2000" dirty="0"/>
              <a:t>.</a:t>
            </a:r>
          </a:p>
          <a:p>
            <a:endParaRPr lang="en-US" sz="2000" dirty="0"/>
          </a:p>
          <a:p>
            <a:r>
              <a:rPr lang="en-US" sz="2000" dirty="0"/>
              <a:t>Similar but different:</a:t>
            </a:r>
          </a:p>
          <a:p>
            <a:endParaRPr lang="en-US" sz="2000" dirty="0"/>
          </a:p>
          <a:p>
            <a:r>
              <a:rPr lang="en-US" sz="2000" dirty="0"/>
              <a:t>After </a:t>
            </a:r>
            <a:r>
              <a:rPr lang="en-US" sz="2000" dirty="0">
                <a:solidFill>
                  <a:srgbClr val="FF0000"/>
                </a:solidFill>
              </a:rPr>
              <a:t>a </a:t>
            </a:r>
            <a:r>
              <a:rPr lang="en-US" sz="2000" dirty="0"/>
              <a:t>long day, </a:t>
            </a:r>
            <a:r>
              <a:rPr lang="en-US" sz="2000" dirty="0">
                <a:solidFill>
                  <a:srgbClr val="FF0000"/>
                </a:solidFill>
              </a:rPr>
              <a:t>a</a:t>
            </a:r>
            <a:r>
              <a:rPr lang="en-US" sz="2000" dirty="0"/>
              <a:t> cup of tea tastes particularly good.</a:t>
            </a:r>
          </a:p>
          <a:p>
            <a:r>
              <a:rPr lang="en-US" sz="2000" dirty="0"/>
              <a:t>By using the article </a:t>
            </a:r>
            <a:r>
              <a:rPr lang="en-US" sz="2000" i="1" dirty="0"/>
              <a:t>a</a:t>
            </a:r>
            <a:r>
              <a:rPr lang="en-US" sz="2000" dirty="0"/>
              <a:t>, we’ve created a </a:t>
            </a:r>
            <a:r>
              <a:rPr lang="en-US" sz="2000" u="sng" dirty="0"/>
              <a:t>general statement</a:t>
            </a:r>
            <a:r>
              <a:rPr lang="en-US" sz="2000" dirty="0"/>
              <a:t>, implying that </a:t>
            </a:r>
            <a:r>
              <a:rPr lang="en-US" sz="2000" u="sng" dirty="0"/>
              <a:t>any cup of tea </a:t>
            </a:r>
            <a:r>
              <a:rPr lang="en-US" sz="2000" dirty="0"/>
              <a:t>would taste good after </a:t>
            </a:r>
            <a:r>
              <a:rPr lang="en-US" sz="2000" u="sng" dirty="0"/>
              <a:t>any long day</a:t>
            </a:r>
            <a:r>
              <a:rPr lang="en-US" sz="2000" dirty="0"/>
              <a:t>. This is called </a:t>
            </a:r>
            <a:r>
              <a:rPr lang="en-US" sz="2000" u="sng" dirty="0"/>
              <a:t>an indefinite article</a:t>
            </a:r>
            <a:r>
              <a:rPr lang="en-US" sz="2000" dirty="0"/>
              <a:t>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24361A-6245-4C27-BE7A-1B1F6BB4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17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AB4A646-3B98-4A29-80A8-FE821E131AD4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Articles </a:t>
            </a:r>
          </a:p>
        </p:txBody>
      </p:sp>
    </p:spTree>
    <p:extLst>
      <p:ext uri="{BB962C8B-B14F-4D97-AF65-F5344CB8AC3E}">
        <p14:creationId xmlns:p14="http://schemas.microsoft.com/office/powerpoint/2010/main" val="26717451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DA537E-51B5-4E50-9D98-27238B0C4CB0}"/>
              </a:ext>
            </a:extLst>
          </p:cNvPr>
          <p:cNvSpPr txBox="1">
            <a:spLocks/>
          </p:cNvSpPr>
          <p:nvPr/>
        </p:nvSpPr>
        <p:spPr>
          <a:xfrm>
            <a:off x="1981200" y="1219200"/>
            <a:ext cx="6858000" cy="4800600"/>
          </a:xfrm>
          <a:prstGeom prst="rect">
            <a:avLst/>
          </a:prstGeom>
        </p:spPr>
        <p:txBody>
          <a:bodyPr/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spcAft>
                <a:spcPts val="1000"/>
              </a:spcAft>
              <a:buClrTx/>
            </a:pPr>
            <a:r>
              <a:rPr lang="en-US" sz="2000" dirty="0"/>
              <a:t>In reports, included when used 3 or more times</a:t>
            </a:r>
          </a:p>
          <a:p>
            <a:pPr>
              <a:spcAft>
                <a:spcPts val="1000"/>
              </a:spcAft>
              <a:buClrTx/>
            </a:pPr>
            <a:r>
              <a:rPr lang="en-US" sz="2000" dirty="0"/>
              <a:t>First mention is abbreviated in parentheses</a:t>
            </a:r>
          </a:p>
          <a:p>
            <a:pPr>
              <a:spcAft>
                <a:spcPts val="1000"/>
              </a:spcAft>
              <a:buClrTx/>
            </a:pPr>
            <a:r>
              <a:rPr lang="en-US" sz="2000" dirty="0"/>
              <a:t>Abbreviations less than 3 words normally not used</a:t>
            </a:r>
          </a:p>
          <a:p>
            <a:pPr>
              <a:spcAft>
                <a:spcPts val="1000"/>
              </a:spcAft>
              <a:buClrTx/>
            </a:pPr>
            <a:r>
              <a:rPr lang="en-US" sz="2000" dirty="0"/>
              <a:t>For abbreviations that are widely used, there is no need to spell out (ADB; UNDP; WHO) </a:t>
            </a:r>
          </a:p>
          <a:p>
            <a:pPr>
              <a:spcAft>
                <a:spcPts val="1000"/>
              </a:spcAft>
              <a:buClrTx/>
            </a:pPr>
            <a:r>
              <a:rPr lang="en-US" sz="2000" dirty="0"/>
              <a:t>If plural, use “s”. For example, affected persons (APs)</a:t>
            </a:r>
          </a:p>
          <a:p>
            <a:pPr marL="82296" indent="0">
              <a:spcAft>
                <a:spcPts val="1000"/>
              </a:spcAft>
              <a:buNone/>
            </a:pPr>
            <a:endParaRPr lang="en-US" sz="2400" dirty="0"/>
          </a:p>
          <a:p>
            <a:pPr>
              <a:spcAft>
                <a:spcPts val="1000"/>
              </a:spcAft>
            </a:pPr>
            <a:endParaRPr lang="en-US" sz="2400" dirty="0"/>
          </a:p>
          <a:p>
            <a:pPr>
              <a:spcAft>
                <a:spcPts val="1000"/>
              </a:spcAft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B4ABFB-CA21-4777-A36D-1047A100D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E4BE3-D047-4827-91BF-411CB758253C}" type="slidenum">
              <a:rPr lang="en-US" smtClean="0"/>
              <a:t>18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12A2B8B-FBA6-423E-8672-AF456D913B88}"/>
              </a:ext>
            </a:extLst>
          </p:cNvPr>
          <p:cNvSpPr txBox="1">
            <a:spLocks/>
          </p:cNvSpPr>
          <p:nvPr/>
        </p:nvSpPr>
        <p:spPr>
          <a:xfrm>
            <a:off x="1447800" y="533400"/>
            <a:ext cx="7406640" cy="85367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600" dirty="0">
                <a:effectLst/>
              </a:rPr>
              <a:t>Abbreviations </a:t>
            </a:r>
          </a:p>
        </p:txBody>
      </p:sp>
    </p:spTree>
    <p:extLst>
      <p:ext uri="{BB962C8B-B14F-4D97-AF65-F5344CB8AC3E}">
        <p14:creationId xmlns:p14="http://schemas.microsoft.com/office/powerpoint/2010/main" val="19038820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678</TotalTime>
  <Words>1305</Words>
  <Application>Microsoft Office PowerPoint</Application>
  <PresentationFormat>On-screen Show (4:3)</PresentationFormat>
  <Paragraphs>225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Gill Sans MT</vt:lpstr>
      <vt:lpstr>Verdana</vt:lpstr>
      <vt:lpstr>Wingdings 2</vt:lpstr>
      <vt:lpstr>Solstice</vt:lpstr>
      <vt:lpstr>Submission and Evaluation Guidelines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Asian Development Bank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Improving Written Communication Streamlining Memos and Documents</dc:title>
  <dc:creator>JH7</dc:creator>
  <cp:lastModifiedBy>januar hakim</cp:lastModifiedBy>
  <cp:revision>44</cp:revision>
  <cp:lastPrinted>2018-07-03T02:10:57Z</cp:lastPrinted>
  <dcterms:created xsi:type="dcterms:W3CDTF">2016-06-01T23:44:55Z</dcterms:created>
  <dcterms:modified xsi:type="dcterms:W3CDTF">2021-04-23T00:59:39Z</dcterms:modified>
</cp:coreProperties>
</file>