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6"/>
  </p:notesMasterIdLst>
  <p:sldIdLst>
    <p:sldId id="256" r:id="rId2"/>
    <p:sldId id="263" r:id="rId3"/>
    <p:sldId id="257" r:id="rId4"/>
    <p:sldId id="258" r:id="rId5"/>
    <p:sldId id="259" r:id="rId6"/>
    <p:sldId id="281" r:id="rId7"/>
    <p:sldId id="262" r:id="rId8"/>
    <p:sldId id="264" r:id="rId9"/>
    <p:sldId id="265" r:id="rId10"/>
    <p:sldId id="266" r:id="rId11"/>
    <p:sldId id="261" r:id="rId12"/>
    <p:sldId id="269" r:id="rId13"/>
    <p:sldId id="270" r:id="rId14"/>
    <p:sldId id="271" r:id="rId15"/>
    <p:sldId id="260" r:id="rId16"/>
    <p:sldId id="267" r:id="rId17"/>
    <p:sldId id="273" r:id="rId18"/>
    <p:sldId id="272" r:id="rId19"/>
    <p:sldId id="275" r:id="rId20"/>
    <p:sldId id="274" r:id="rId21"/>
    <p:sldId id="278" r:id="rId22"/>
    <p:sldId id="279" r:id="rId23"/>
    <p:sldId id="276" r:id="rId24"/>
    <p:sldId id="282" r:id="rId25"/>
    <p:sldId id="277" r:id="rId26"/>
    <p:sldId id="280" r:id="rId27"/>
    <p:sldId id="290" r:id="rId28"/>
    <p:sldId id="291" r:id="rId29"/>
    <p:sldId id="283" r:id="rId30"/>
    <p:sldId id="284" r:id="rId31"/>
    <p:sldId id="285" r:id="rId32"/>
    <p:sldId id="286" r:id="rId33"/>
    <p:sldId id="287" r:id="rId34"/>
    <p:sldId id="288" r:id="rId35"/>
    <p:sldId id="289" r:id="rId36"/>
    <p:sldId id="292" r:id="rId37"/>
    <p:sldId id="294" r:id="rId38"/>
    <p:sldId id="293" r:id="rId39"/>
    <p:sldId id="295" r:id="rId40"/>
    <p:sldId id="297" r:id="rId41"/>
    <p:sldId id="298" r:id="rId42"/>
    <p:sldId id="299" r:id="rId43"/>
    <p:sldId id="300" r:id="rId44"/>
    <p:sldId id="301" r:id="rId45"/>
    <p:sldId id="302" r:id="rId46"/>
    <p:sldId id="303" r:id="rId47"/>
    <p:sldId id="296" r:id="rId48"/>
    <p:sldId id="305" r:id="rId49"/>
    <p:sldId id="306" r:id="rId50"/>
    <p:sldId id="307" r:id="rId51"/>
    <p:sldId id="308" r:id="rId52"/>
    <p:sldId id="309" r:id="rId53"/>
    <p:sldId id="310" r:id="rId54"/>
    <p:sldId id="311" r:id="rId5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10" autoAdjust="0"/>
    <p:restoredTop sz="94709" autoAdjust="0"/>
  </p:normalViewPr>
  <p:slideViewPr>
    <p:cSldViewPr>
      <p:cViewPr varScale="1">
        <p:scale>
          <a:sx n="70" d="100"/>
          <a:sy n="70" d="100"/>
        </p:scale>
        <p:origin x="-1374" y="-102"/>
      </p:cViewPr>
      <p:guideLst>
        <p:guide orient="horz" pos="2160"/>
        <p:guide pos="2880"/>
      </p:guideLst>
    </p:cSldViewPr>
  </p:slideViewPr>
  <p:outlineViewPr>
    <p:cViewPr>
      <p:scale>
        <a:sx n="33" d="100"/>
        <a:sy n="33" d="100"/>
      </p:scale>
      <p:origin x="0" y="180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56F02E-D27E-4ADC-A221-F821F67F2BA1}" type="datetimeFigureOut">
              <a:rPr lang="th-TH" smtClean="0"/>
              <a:t>07/01/55</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EB25F57-F8C4-4B87-81A6-5D922B6F1968}" type="slidenum">
              <a:rPr lang="th-TH" smtClean="0"/>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1EB25F57-F8C4-4B87-81A6-5D922B6F1968}" type="slidenum">
              <a:rPr lang="th-TH" smtClean="0"/>
              <a:t>53</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E2131B58-914A-41B6-90C5-08F6B0D71A64}" type="datetimeFigureOut">
              <a:rPr lang="th-TH" smtClean="0"/>
              <a:t>07/01/55</a:t>
            </a:fld>
            <a:endParaRPr lang="th-TH"/>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th-TH"/>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0A522A10-6FCC-488E-AF2C-D91FEB47C8B5}" type="slidenum">
              <a:rPr lang="th-TH" smtClean="0"/>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2131B58-914A-41B6-90C5-08F6B0D71A64}" type="datetimeFigureOut">
              <a:rPr lang="th-TH" smtClean="0"/>
              <a:t>07/01/55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0A522A10-6FCC-488E-AF2C-D91FEB47C8B5}" type="slidenum">
              <a:rPr lang="th-TH" smtClean="0"/>
              <a:t>‹#›</a:t>
            </a:fld>
            <a:endParaRPr lang="th-TH"/>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E2131B58-914A-41B6-90C5-08F6B0D71A64}" type="datetimeFigureOut">
              <a:rPr lang="th-TH" smtClean="0"/>
              <a:t>07/01/55</a:t>
            </a:fld>
            <a:endParaRPr lang="th-TH"/>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0A522A10-6FCC-488E-AF2C-D91FEB47C8B5}" type="slidenum">
              <a:rPr lang="th-TH" smtClean="0"/>
              <a:t>‹#›</a:t>
            </a:fld>
            <a:endParaRPr lang="th-TH"/>
          </a:p>
        </p:txBody>
      </p:sp>
      <p:sp>
        <p:nvSpPr>
          <p:cNvPr id="14" name="Footer Placeholder 13"/>
          <p:cNvSpPr>
            <a:spLocks noGrp="1"/>
          </p:cNvSpPr>
          <p:nvPr>
            <p:ph type="ftr" sz="quarter" idx="12"/>
          </p:nvPr>
        </p:nvSpPr>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E2131B58-914A-41B6-90C5-08F6B0D71A64}" type="datetimeFigureOut">
              <a:rPr lang="th-TH" smtClean="0"/>
              <a:t>07/01/55</a:t>
            </a:fld>
            <a:endParaRPr lang="th-TH"/>
          </a:p>
        </p:txBody>
      </p:sp>
      <p:sp>
        <p:nvSpPr>
          <p:cNvPr id="10" name="Slide Number Placeholder 9"/>
          <p:cNvSpPr>
            <a:spLocks noGrp="1"/>
          </p:cNvSpPr>
          <p:nvPr>
            <p:ph type="sldNum" sz="quarter" idx="16"/>
          </p:nvPr>
        </p:nvSpPr>
        <p:spPr/>
        <p:txBody>
          <a:bodyPr rtlCol="0"/>
          <a:lstStyle/>
          <a:p>
            <a:fld id="{0A522A10-6FCC-488E-AF2C-D91FEB47C8B5}" type="slidenum">
              <a:rPr lang="th-TH" smtClean="0"/>
              <a:t>‹#›</a:t>
            </a:fld>
            <a:endParaRPr lang="th-TH"/>
          </a:p>
        </p:txBody>
      </p:sp>
      <p:sp>
        <p:nvSpPr>
          <p:cNvPr id="12" name="Footer Placeholder 11"/>
          <p:cNvSpPr>
            <a:spLocks noGrp="1"/>
          </p:cNvSpPr>
          <p:nvPr>
            <p:ph type="ftr" sz="quarter" idx="17"/>
          </p:nvPr>
        </p:nvSpPr>
        <p:spPr/>
        <p:txBody>
          <a:bodyPr rtlCol="0"/>
          <a:lstStyle/>
          <a:p>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E2131B58-914A-41B6-90C5-08F6B0D71A64}" type="datetimeFigureOut">
              <a:rPr lang="th-TH" smtClean="0"/>
              <a:t>07/01/55</a:t>
            </a:fld>
            <a:endParaRPr lang="th-TH"/>
          </a:p>
        </p:txBody>
      </p:sp>
      <p:sp>
        <p:nvSpPr>
          <p:cNvPr id="12" name="Slide Number Placeholder 11"/>
          <p:cNvSpPr>
            <a:spLocks noGrp="1"/>
          </p:cNvSpPr>
          <p:nvPr>
            <p:ph type="sldNum" sz="quarter" idx="16"/>
          </p:nvPr>
        </p:nvSpPr>
        <p:spPr/>
        <p:txBody>
          <a:bodyPr rtlCol="0"/>
          <a:lstStyle/>
          <a:p>
            <a:fld id="{0A522A10-6FCC-488E-AF2C-D91FEB47C8B5}" type="slidenum">
              <a:rPr lang="th-TH" smtClean="0"/>
              <a:t>‹#›</a:t>
            </a:fld>
            <a:endParaRPr lang="th-TH"/>
          </a:p>
        </p:txBody>
      </p:sp>
      <p:sp>
        <p:nvSpPr>
          <p:cNvPr id="14" name="Footer Placeholder 13"/>
          <p:cNvSpPr>
            <a:spLocks noGrp="1"/>
          </p:cNvSpPr>
          <p:nvPr>
            <p:ph type="ftr" sz="quarter" idx="17"/>
          </p:nvPr>
        </p:nvSpPr>
        <p:spPr/>
        <p:txBody>
          <a:bodyPr rtlCol="0"/>
          <a:lstStyle/>
          <a:p>
            <a:endParaRPr lang="th-TH"/>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2131B58-914A-41B6-90C5-08F6B0D71A64}" type="datetimeFigureOut">
              <a:rPr lang="th-TH" smtClean="0"/>
              <a:t>07/01/55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0A522A10-6FCC-488E-AF2C-D91FEB47C8B5}"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131B58-914A-41B6-90C5-08F6B0D71A64}" type="datetimeFigureOut">
              <a:rPr lang="th-TH" smtClean="0"/>
              <a:t>07/01/55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0A522A10-6FCC-488E-AF2C-D91FEB47C8B5}"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2131B58-914A-41B6-90C5-08F6B0D71A64}" type="datetimeFigureOut">
              <a:rPr lang="th-TH" smtClean="0"/>
              <a:t>07/01/55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0A522A10-6FCC-488E-AF2C-D91FEB47C8B5}" type="slidenum">
              <a:rPr lang="th-TH" smtClean="0"/>
              <a:t>‹#›</a:t>
            </a:fld>
            <a:endParaRPr lang="th-TH"/>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E2131B58-914A-41B6-90C5-08F6B0D71A64}" type="datetimeFigureOut">
              <a:rPr lang="th-TH" smtClean="0"/>
              <a:t>07/01/55</a:t>
            </a:fld>
            <a:endParaRPr lang="th-TH"/>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0A522A10-6FCC-488E-AF2C-D91FEB47C8B5}" type="slidenum">
              <a:rPr lang="th-TH" smtClean="0"/>
              <a:t>‹#›</a:t>
            </a:fld>
            <a:endParaRPr lang="th-TH"/>
          </a:p>
        </p:txBody>
      </p:sp>
      <p:sp>
        <p:nvSpPr>
          <p:cNvPr id="14" name="Footer Placeholder 13"/>
          <p:cNvSpPr>
            <a:spLocks noGrp="1"/>
          </p:cNvSpPr>
          <p:nvPr>
            <p:ph type="ftr" sz="quarter" idx="12"/>
          </p:nvPr>
        </p:nvSpPr>
        <p:spPr>
          <a:xfrm>
            <a:off x="1600200" y="6248206"/>
            <a:ext cx="4572000" cy="365125"/>
          </a:xfrm>
        </p:spPr>
        <p:txBody>
          <a:bodyPr rtlCol="0"/>
          <a:lstStyle/>
          <a:p>
            <a:endParaRPr lang="th-TH"/>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2131B58-914A-41B6-90C5-08F6B0D71A64}" type="datetimeFigureOut">
              <a:rPr lang="th-TH" smtClean="0"/>
              <a:t>07/01/55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A522A10-6FCC-488E-AF2C-D91FEB47C8B5}"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E2131B58-914A-41B6-90C5-08F6B0D71A64}" type="datetimeFigureOut">
              <a:rPr lang="th-TH" smtClean="0"/>
              <a:t>07/01/55</a:t>
            </a:fld>
            <a:endParaRPr lang="th-TH"/>
          </a:p>
        </p:txBody>
      </p:sp>
      <p:sp>
        <p:nvSpPr>
          <p:cNvPr id="5" name="Footer Placeholder 4"/>
          <p:cNvSpPr>
            <a:spLocks noGrp="1"/>
          </p:cNvSpPr>
          <p:nvPr>
            <p:ph type="ftr" sz="quarter" idx="11"/>
          </p:nvPr>
        </p:nvSpPr>
        <p:spPr>
          <a:xfrm>
            <a:off x="457201" y="6248207"/>
            <a:ext cx="5573483" cy="365125"/>
          </a:xfrm>
        </p:spPr>
        <p:txBody>
          <a:bodyPr/>
          <a:lstStyle/>
          <a:p>
            <a:endParaRPr lang="th-TH"/>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0A522A10-6FCC-488E-AF2C-D91FEB47C8B5}" type="slidenum">
              <a:rPr lang="th-TH" smtClean="0"/>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E2131B58-914A-41B6-90C5-08F6B0D71A64}" type="datetimeFigureOut">
              <a:rPr lang="th-TH" smtClean="0"/>
              <a:t>07/01/55</a:t>
            </a:fld>
            <a:endParaRPr lang="th-TH"/>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th-TH"/>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0A522A10-6FCC-488E-AF2C-D91FEB47C8B5}"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1.xml.rels><?xml version="1.0" encoding="UTF-8" standalone="yes"?>
<Relationships xmlns="http://schemas.openxmlformats.org/package/2006/relationships"><Relationship Id="rId3" Type="http://schemas.openxmlformats.org/officeDocument/2006/relationships/oleObject" Target="../embeddings/Microsoft_Office_Excel_Chart1.xls"/><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hyperlink" Target="http://www.bot.or.th/English/Statistics/FinancialMarkets/InterestRate/Pages/StatInterestRate.aspx"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Microsoft_Office_Excel_Chart2.xls"/><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hyperlink" Target="http://www.bot.or.th/English/Statistics/FinancialMarkets/InterestRate/Pages/StatInterestRate.aspx"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5.v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Microsoft_Office_Excel_Chart3.xls"/><Relationship Id="rId2" Type="http://schemas.openxmlformats.org/officeDocument/2006/relationships/slideLayout" Target="../slideLayouts/slideLayout7.xml"/><Relationship Id="rId1" Type="http://schemas.openxmlformats.org/officeDocument/2006/relationships/vmlDrawing" Target="../drawings/vmlDrawing8.v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www.dpa.or.th/" TargetMode="External"/><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Review on economics of money and banking</a:t>
            </a:r>
            <a:endParaRPr lang="th-TH" dirty="0"/>
          </a:p>
        </p:txBody>
      </p:sp>
      <p:sp>
        <p:nvSpPr>
          <p:cNvPr id="3" name="Subtitle 2"/>
          <p:cNvSpPr>
            <a:spLocks noGrp="1"/>
          </p:cNvSpPr>
          <p:nvPr>
            <p:ph type="subTitle" idx="1"/>
          </p:nvPr>
        </p:nvSpPr>
        <p:spPr/>
        <p:txBody>
          <a:bodyPr/>
          <a:lstStyle/>
          <a:p>
            <a:r>
              <a:rPr lang="en-US" dirty="0" err="1" smtClean="0"/>
              <a:t>Pawin</a:t>
            </a:r>
            <a:r>
              <a:rPr lang="en-US" dirty="0" smtClean="0"/>
              <a:t> </a:t>
            </a:r>
            <a:r>
              <a:rPr lang="en-US" dirty="0" err="1" smtClean="0"/>
              <a:t>Siriprapanukul</a:t>
            </a:r>
            <a:r>
              <a:rPr lang="en-US" dirty="0" smtClean="0"/>
              <a:t> (pawin@econ.tu.ac.th)</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Money?</a:t>
            </a:r>
            <a:endParaRPr lang="th-TH" dirty="0"/>
          </a:p>
        </p:txBody>
      </p:sp>
      <p:sp>
        <p:nvSpPr>
          <p:cNvPr id="3" name="Content Placeholder 2"/>
          <p:cNvSpPr>
            <a:spLocks noGrp="1"/>
          </p:cNvSpPr>
          <p:nvPr>
            <p:ph sz="quarter" idx="1"/>
          </p:nvPr>
        </p:nvSpPr>
        <p:spPr/>
        <p:txBody>
          <a:bodyPr/>
          <a:lstStyle/>
          <a:p>
            <a:r>
              <a:rPr lang="fr-FR" b="1" i="1" dirty="0" smtClean="0">
                <a:solidFill>
                  <a:srgbClr val="404040"/>
                </a:solidFill>
              </a:rPr>
              <a:t>Money</a:t>
            </a:r>
            <a:r>
              <a:rPr lang="fr-FR" dirty="0" smtClean="0">
                <a:solidFill>
                  <a:srgbClr val="404040"/>
                </a:solidFill>
              </a:rPr>
              <a:t> </a:t>
            </a:r>
            <a:r>
              <a:rPr lang="fr-FR" dirty="0" err="1" smtClean="0">
                <a:solidFill>
                  <a:srgbClr val="404040"/>
                </a:solidFill>
              </a:rPr>
              <a:t>is</a:t>
            </a:r>
            <a:r>
              <a:rPr lang="fr-FR" dirty="0" smtClean="0">
                <a:solidFill>
                  <a:srgbClr val="404040"/>
                </a:solidFill>
              </a:rPr>
              <a:t> </a:t>
            </a:r>
            <a:r>
              <a:rPr lang="fr-FR" dirty="0" err="1" smtClean="0">
                <a:solidFill>
                  <a:srgbClr val="404040"/>
                </a:solidFill>
              </a:rPr>
              <a:t>anything</a:t>
            </a:r>
            <a:r>
              <a:rPr lang="fr-FR" dirty="0" smtClean="0">
                <a:solidFill>
                  <a:srgbClr val="404040"/>
                </a:solidFill>
              </a:rPr>
              <a:t> </a:t>
            </a:r>
            <a:r>
              <a:rPr lang="fr-FR" dirty="0" err="1" smtClean="0">
                <a:solidFill>
                  <a:srgbClr val="404040"/>
                </a:solidFill>
              </a:rPr>
              <a:t>generally</a:t>
            </a:r>
            <a:r>
              <a:rPr lang="fr-FR" dirty="0" smtClean="0">
                <a:solidFill>
                  <a:srgbClr val="404040"/>
                </a:solidFill>
              </a:rPr>
              <a:t> </a:t>
            </a:r>
            <a:r>
              <a:rPr lang="fr-FR" dirty="0" err="1" smtClean="0">
                <a:solidFill>
                  <a:srgbClr val="404040"/>
                </a:solidFill>
              </a:rPr>
              <a:t>accepted</a:t>
            </a:r>
            <a:r>
              <a:rPr lang="fr-FR" dirty="0" smtClean="0">
                <a:solidFill>
                  <a:srgbClr val="404040"/>
                </a:solidFill>
              </a:rPr>
              <a:t> in </a:t>
            </a:r>
            <a:r>
              <a:rPr lang="fr-FR" dirty="0" err="1" smtClean="0">
                <a:solidFill>
                  <a:srgbClr val="404040"/>
                </a:solidFill>
              </a:rPr>
              <a:t>payments</a:t>
            </a:r>
            <a:r>
              <a:rPr lang="fr-FR" dirty="0" smtClean="0">
                <a:solidFill>
                  <a:srgbClr val="404040"/>
                </a:solidFill>
              </a:rPr>
              <a:t> for </a:t>
            </a:r>
            <a:r>
              <a:rPr lang="fr-FR" dirty="0" err="1" smtClean="0">
                <a:solidFill>
                  <a:srgbClr val="404040"/>
                </a:solidFill>
              </a:rPr>
              <a:t>goods</a:t>
            </a:r>
            <a:r>
              <a:rPr lang="fr-FR" dirty="0" smtClean="0">
                <a:solidFill>
                  <a:srgbClr val="404040"/>
                </a:solidFill>
              </a:rPr>
              <a:t> or services or in the </a:t>
            </a:r>
            <a:r>
              <a:rPr lang="fr-FR" dirty="0" err="1" smtClean="0">
                <a:solidFill>
                  <a:srgbClr val="404040"/>
                </a:solidFill>
              </a:rPr>
              <a:t>repayment</a:t>
            </a:r>
            <a:r>
              <a:rPr lang="fr-FR" dirty="0" smtClean="0">
                <a:solidFill>
                  <a:srgbClr val="404040"/>
                </a:solidFill>
              </a:rPr>
              <a:t> of </a:t>
            </a:r>
            <a:r>
              <a:rPr lang="fr-FR" dirty="0" err="1" smtClean="0">
                <a:solidFill>
                  <a:srgbClr val="404040"/>
                </a:solidFill>
              </a:rPr>
              <a:t>debts</a:t>
            </a:r>
            <a:r>
              <a:rPr lang="fr-FR" dirty="0" smtClean="0">
                <a:solidFill>
                  <a:srgbClr val="404040"/>
                </a:solidFill>
              </a:rPr>
              <a:t>.</a:t>
            </a:r>
          </a:p>
          <a:p>
            <a:pPr algn="just"/>
            <a:r>
              <a:rPr lang="fr-FR" dirty="0" err="1" smtClean="0">
                <a:solidFill>
                  <a:srgbClr val="404040"/>
                </a:solidFill>
              </a:rPr>
              <a:t>Since</a:t>
            </a:r>
            <a:r>
              <a:rPr lang="fr-FR" dirty="0" smtClean="0">
                <a:solidFill>
                  <a:srgbClr val="404040"/>
                </a:solidFill>
              </a:rPr>
              <a:t> money </a:t>
            </a:r>
            <a:r>
              <a:rPr lang="fr-FR" dirty="0" err="1" smtClean="0">
                <a:solidFill>
                  <a:srgbClr val="404040"/>
                </a:solidFill>
              </a:rPr>
              <a:t>is</a:t>
            </a:r>
            <a:r>
              <a:rPr lang="fr-FR" dirty="0" smtClean="0">
                <a:solidFill>
                  <a:srgbClr val="404040"/>
                </a:solidFill>
              </a:rPr>
              <a:t> </a:t>
            </a:r>
            <a:r>
              <a:rPr lang="fr-FR" dirty="0" err="1" smtClean="0">
                <a:solidFill>
                  <a:srgbClr val="404040"/>
                </a:solidFill>
              </a:rPr>
              <a:t>anything</a:t>
            </a:r>
            <a:r>
              <a:rPr lang="fr-FR" dirty="0" smtClean="0">
                <a:solidFill>
                  <a:srgbClr val="404040"/>
                </a:solidFill>
              </a:rPr>
              <a:t> </a:t>
            </a:r>
            <a:r>
              <a:rPr lang="fr-FR" dirty="0" err="1" smtClean="0">
                <a:solidFill>
                  <a:srgbClr val="404040"/>
                </a:solidFill>
              </a:rPr>
              <a:t>accepted</a:t>
            </a:r>
            <a:r>
              <a:rPr lang="fr-FR" dirty="0" smtClean="0">
                <a:solidFill>
                  <a:srgbClr val="404040"/>
                </a:solidFill>
              </a:rPr>
              <a:t> for </a:t>
            </a:r>
            <a:r>
              <a:rPr lang="fr-FR" dirty="0" err="1" smtClean="0">
                <a:solidFill>
                  <a:srgbClr val="404040"/>
                </a:solidFill>
              </a:rPr>
              <a:t>payments</a:t>
            </a:r>
            <a:r>
              <a:rPr lang="fr-FR" dirty="0" smtClean="0">
                <a:solidFill>
                  <a:srgbClr val="404040"/>
                </a:solidFill>
              </a:rPr>
              <a:t>, </a:t>
            </a:r>
            <a:r>
              <a:rPr lang="fr-FR" dirty="0" err="1" smtClean="0">
                <a:solidFill>
                  <a:srgbClr val="404040"/>
                </a:solidFill>
              </a:rPr>
              <a:t>it</a:t>
            </a:r>
            <a:r>
              <a:rPr lang="fr-FR" dirty="0" smtClean="0">
                <a:solidFill>
                  <a:srgbClr val="404040"/>
                </a:solidFill>
              </a:rPr>
              <a:t> </a:t>
            </a:r>
            <a:r>
              <a:rPr lang="fr-FR" dirty="0" err="1" smtClean="0">
                <a:solidFill>
                  <a:srgbClr val="404040"/>
                </a:solidFill>
              </a:rPr>
              <a:t>includes</a:t>
            </a:r>
            <a:r>
              <a:rPr lang="fr-FR" dirty="0" smtClean="0">
                <a:solidFill>
                  <a:srgbClr val="404040"/>
                </a:solidFill>
              </a:rPr>
              <a:t>:</a:t>
            </a:r>
          </a:p>
          <a:p>
            <a:pPr lvl="1" algn="just"/>
            <a:r>
              <a:rPr lang="fr-FR" dirty="0" err="1" smtClean="0">
                <a:solidFill>
                  <a:srgbClr val="404040"/>
                </a:solidFill>
              </a:rPr>
              <a:t>Currency</a:t>
            </a:r>
            <a:endParaRPr lang="fr-FR" dirty="0" smtClean="0">
              <a:solidFill>
                <a:srgbClr val="404040"/>
              </a:solidFill>
            </a:endParaRPr>
          </a:p>
          <a:p>
            <a:pPr lvl="1" algn="just"/>
            <a:r>
              <a:rPr lang="fr-FR" dirty="0" err="1" smtClean="0">
                <a:solidFill>
                  <a:srgbClr val="404040"/>
                </a:solidFill>
              </a:rPr>
              <a:t>Cheques</a:t>
            </a:r>
            <a:endParaRPr lang="fr-FR" dirty="0" smtClean="0">
              <a:solidFill>
                <a:srgbClr val="404040"/>
              </a:solidFill>
            </a:endParaRPr>
          </a:p>
          <a:p>
            <a:pPr lvl="1" algn="just"/>
            <a:r>
              <a:rPr lang="fr-FR" dirty="0" err="1" smtClean="0">
                <a:solidFill>
                  <a:srgbClr val="404040"/>
                </a:solidFill>
              </a:rPr>
              <a:t>Debit</a:t>
            </a:r>
            <a:r>
              <a:rPr lang="fr-FR" dirty="0" smtClean="0">
                <a:solidFill>
                  <a:srgbClr val="404040"/>
                </a:solidFill>
              </a:rPr>
              <a:t> </a:t>
            </a:r>
            <a:r>
              <a:rPr lang="fr-FR" dirty="0" err="1" smtClean="0">
                <a:solidFill>
                  <a:srgbClr val="404040"/>
                </a:solidFill>
              </a:rPr>
              <a:t>cards</a:t>
            </a:r>
            <a:r>
              <a:rPr lang="fr-FR" dirty="0" smtClean="0">
                <a:solidFill>
                  <a:srgbClr val="404040"/>
                </a:solidFill>
              </a:rPr>
              <a:t> etc</a:t>
            </a:r>
            <a:r>
              <a:rPr lang="fr-FR" dirty="0" smtClean="0">
                <a:solidFill>
                  <a:srgbClr val="404040"/>
                </a:solidFill>
              </a:rPr>
              <a:t>.</a:t>
            </a:r>
          </a:p>
          <a:p>
            <a:pPr algn="just"/>
            <a:r>
              <a:rPr lang="fr-FR" dirty="0" smtClean="0">
                <a:solidFill>
                  <a:srgbClr val="404040"/>
                </a:solidFill>
              </a:rPr>
              <a:t>There are </a:t>
            </a:r>
            <a:r>
              <a:rPr lang="fr-FR" dirty="0" err="1" smtClean="0">
                <a:solidFill>
                  <a:srgbClr val="404040"/>
                </a:solidFill>
              </a:rPr>
              <a:t>various</a:t>
            </a:r>
            <a:r>
              <a:rPr lang="fr-FR" dirty="0" smtClean="0">
                <a:solidFill>
                  <a:srgbClr val="404040"/>
                </a:solidFill>
              </a:rPr>
              <a:t> </a:t>
            </a:r>
            <a:r>
              <a:rPr lang="fr-FR" dirty="0" err="1" smtClean="0">
                <a:solidFill>
                  <a:srgbClr val="404040"/>
                </a:solidFill>
              </a:rPr>
              <a:t>definitions</a:t>
            </a:r>
            <a:r>
              <a:rPr lang="fr-FR" dirty="0" smtClean="0">
                <a:solidFill>
                  <a:srgbClr val="404040"/>
                </a:solidFill>
              </a:rPr>
              <a:t> of money </a:t>
            </a:r>
            <a:r>
              <a:rPr lang="fr-FR" dirty="0" err="1" smtClean="0">
                <a:solidFill>
                  <a:srgbClr val="404040"/>
                </a:solidFill>
              </a:rPr>
              <a:t>supply</a:t>
            </a:r>
            <a:r>
              <a:rPr lang="fr-FR" dirty="0" smtClean="0">
                <a:solidFill>
                  <a:srgbClr val="404040"/>
                </a:solidFill>
              </a:rPr>
              <a:t>, </a:t>
            </a:r>
            <a:r>
              <a:rPr lang="fr-FR" dirty="0" err="1" smtClean="0">
                <a:solidFill>
                  <a:srgbClr val="404040"/>
                </a:solidFill>
              </a:rPr>
              <a:t>E.g</a:t>
            </a:r>
            <a:r>
              <a:rPr lang="fr-FR" dirty="0" smtClean="0">
                <a:solidFill>
                  <a:srgbClr val="404040"/>
                </a:solidFill>
              </a:rPr>
              <a:t>. M1, M2, M2a, M3 etc</a:t>
            </a:r>
            <a:r>
              <a:rPr lang="fr-FR" dirty="0" smtClean="0">
                <a:solidFill>
                  <a:srgbClr val="404040"/>
                </a:solidFill>
              </a:rPr>
              <a:t>.</a:t>
            </a:r>
            <a:endParaRPr lang="fr-FR" dirty="0" smtClean="0">
              <a:solidFill>
                <a:srgbClr val="40404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and Our Lives</a:t>
            </a:r>
            <a:endParaRPr lang="th-TH" dirty="0"/>
          </a:p>
        </p:txBody>
      </p:sp>
      <p:sp>
        <p:nvSpPr>
          <p:cNvPr id="3" name="Content Placeholder 2"/>
          <p:cNvSpPr>
            <a:spLocks noGrp="1"/>
          </p:cNvSpPr>
          <p:nvPr>
            <p:ph sz="quarter" idx="1"/>
          </p:nvPr>
        </p:nvSpPr>
        <p:spPr/>
        <p:txBody>
          <a:bodyPr/>
          <a:lstStyle/>
          <a:p>
            <a:r>
              <a:rPr lang="fr-FR" dirty="0" err="1" smtClean="0">
                <a:solidFill>
                  <a:srgbClr val="595959"/>
                </a:solidFill>
              </a:rPr>
              <a:t>We</a:t>
            </a:r>
            <a:r>
              <a:rPr lang="fr-FR" dirty="0" smtClean="0">
                <a:solidFill>
                  <a:srgbClr val="595959"/>
                </a:solidFill>
              </a:rPr>
              <a:t> use </a:t>
            </a:r>
            <a:r>
              <a:rPr lang="fr-FR" b="1" i="1" dirty="0" smtClean="0">
                <a:solidFill>
                  <a:srgbClr val="595959"/>
                </a:solidFill>
              </a:rPr>
              <a:t>money</a:t>
            </a:r>
            <a:r>
              <a:rPr lang="fr-FR" dirty="0" smtClean="0">
                <a:solidFill>
                  <a:srgbClr val="595959"/>
                </a:solidFill>
              </a:rPr>
              <a:t> in </a:t>
            </a:r>
            <a:r>
              <a:rPr lang="fr-FR" dirty="0" err="1" smtClean="0">
                <a:solidFill>
                  <a:srgbClr val="595959"/>
                </a:solidFill>
              </a:rPr>
              <a:t>our</a:t>
            </a:r>
            <a:r>
              <a:rPr lang="fr-FR" dirty="0" smtClean="0">
                <a:solidFill>
                  <a:srgbClr val="595959"/>
                </a:solidFill>
              </a:rPr>
              <a:t> </a:t>
            </a:r>
            <a:r>
              <a:rPr lang="fr-FR" dirty="0" err="1" smtClean="0">
                <a:solidFill>
                  <a:srgbClr val="595959"/>
                </a:solidFill>
              </a:rPr>
              <a:t>daily</a:t>
            </a:r>
            <a:r>
              <a:rPr lang="fr-FR" dirty="0" smtClean="0">
                <a:solidFill>
                  <a:srgbClr val="595959"/>
                </a:solidFill>
              </a:rPr>
              <a:t> life.  </a:t>
            </a:r>
          </a:p>
          <a:p>
            <a:r>
              <a:rPr lang="fr-FR" dirty="0" err="1" smtClean="0">
                <a:solidFill>
                  <a:srgbClr val="595959"/>
                </a:solidFill>
              </a:rPr>
              <a:t>Why</a:t>
            </a:r>
            <a:r>
              <a:rPr lang="fr-FR" dirty="0" smtClean="0">
                <a:solidFill>
                  <a:srgbClr val="595959"/>
                </a:solidFill>
              </a:rPr>
              <a:t> do </a:t>
            </a:r>
            <a:r>
              <a:rPr lang="fr-FR" dirty="0" err="1" smtClean="0">
                <a:solidFill>
                  <a:srgbClr val="595959"/>
                </a:solidFill>
              </a:rPr>
              <a:t>we</a:t>
            </a:r>
            <a:r>
              <a:rPr lang="fr-FR" dirty="0" smtClean="0">
                <a:solidFill>
                  <a:srgbClr val="595959"/>
                </a:solidFill>
              </a:rPr>
              <a:t> use money?</a:t>
            </a:r>
          </a:p>
          <a:p>
            <a:pPr lvl="1"/>
            <a:r>
              <a:rPr lang="fr-FR" dirty="0" err="1" smtClean="0">
                <a:solidFill>
                  <a:srgbClr val="595959"/>
                </a:solidFill>
              </a:rPr>
              <a:t>Without</a:t>
            </a:r>
            <a:r>
              <a:rPr lang="fr-FR" dirty="0" smtClean="0">
                <a:solidFill>
                  <a:srgbClr val="595959"/>
                </a:solidFill>
              </a:rPr>
              <a:t> money, </a:t>
            </a:r>
            <a:r>
              <a:rPr lang="fr-FR" dirty="0" err="1" smtClean="0">
                <a:solidFill>
                  <a:srgbClr val="595959"/>
                </a:solidFill>
              </a:rPr>
              <a:t>we</a:t>
            </a:r>
            <a:r>
              <a:rPr lang="fr-FR" dirty="0" smtClean="0">
                <a:solidFill>
                  <a:srgbClr val="595959"/>
                </a:solidFill>
              </a:rPr>
              <a:t> </a:t>
            </a:r>
            <a:r>
              <a:rPr lang="fr-FR" dirty="0" err="1" smtClean="0">
                <a:solidFill>
                  <a:srgbClr val="595959"/>
                </a:solidFill>
              </a:rPr>
              <a:t>would</a:t>
            </a:r>
            <a:r>
              <a:rPr lang="fr-FR" dirty="0" smtClean="0">
                <a:solidFill>
                  <a:srgbClr val="595959"/>
                </a:solidFill>
              </a:rPr>
              <a:t> go back to </a:t>
            </a:r>
            <a:r>
              <a:rPr lang="fr-FR" dirty="0" err="1" smtClean="0">
                <a:solidFill>
                  <a:srgbClr val="595959"/>
                </a:solidFill>
              </a:rPr>
              <a:t>barter</a:t>
            </a:r>
            <a:r>
              <a:rPr lang="fr-FR" dirty="0" smtClean="0">
                <a:solidFill>
                  <a:srgbClr val="595959"/>
                </a:solidFill>
              </a:rPr>
              <a:t> </a:t>
            </a:r>
            <a:r>
              <a:rPr lang="fr-FR" dirty="0" err="1" smtClean="0">
                <a:solidFill>
                  <a:srgbClr val="595959"/>
                </a:solidFill>
              </a:rPr>
              <a:t>trade</a:t>
            </a:r>
            <a:r>
              <a:rPr lang="fr-FR" dirty="0" smtClean="0">
                <a:solidFill>
                  <a:srgbClr val="595959"/>
                </a:solidFill>
              </a:rPr>
              <a:t>, </a:t>
            </a:r>
            <a:r>
              <a:rPr lang="fr-FR" dirty="0" err="1" smtClean="0">
                <a:solidFill>
                  <a:srgbClr val="595959"/>
                </a:solidFill>
              </a:rPr>
              <a:t>which</a:t>
            </a:r>
            <a:r>
              <a:rPr lang="fr-FR" dirty="0" smtClean="0">
                <a:solidFill>
                  <a:srgbClr val="595959"/>
                </a:solidFill>
              </a:rPr>
              <a:t> </a:t>
            </a:r>
            <a:r>
              <a:rPr lang="fr-FR" dirty="0" err="1" smtClean="0">
                <a:solidFill>
                  <a:srgbClr val="595959"/>
                </a:solidFill>
              </a:rPr>
              <a:t>is</a:t>
            </a:r>
            <a:r>
              <a:rPr lang="fr-FR" dirty="0" smtClean="0">
                <a:solidFill>
                  <a:srgbClr val="595959"/>
                </a:solidFill>
              </a:rPr>
              <a:t> </a:t>
            </a:r>
            <a:r>
              <a:rPr lang="fr-FR" dirty="0" err="1" smtClean="0">
                <a:solidFill>
                  <a:srgbClr val="595959"/>
                </a:solidFill>
              </a:rPr>
              <a:t>very</a:t>
            </a:r>
            <a:r>
              <a:rPr lang="fr-FR" dirty="0" smtClean="0">
                <a:solidFill>
                  <a:srgbClr val="595959"/>
                </a:solidFill>
              </a:rPr>
              <a:t> inefficient.</a:t>
            </a:r>
          </a:p>
          <a:p>
            <a:pPr lvl="1"/>
            <a:r>
              <a:rPr lang="fr-FR" dirty="0" err="1" smtClean="0">
                <a:solidFill>
                  <a:srgbClr val="595959"/>
                </a:solidFill>
              </a:rPr>
              <a:t>We</a:t>
            </a:r>
            <a:r>
              <a:rPr lang="fr-FR" dirty="0" smtClean="0">
                <a:solidFill>
                  <a:srgbClr val="595959"/>
                </a:solidFill>
              </a:rPr>
              <a:t> </a:t>
            </a:r>
            <a:r>
              <a:rPr lang="fr-FR" dirty="0" err="1" smtClean="0">
                <a:solidFill>
                  <a:srgbClr val="595959"/>
                </a:solidFill>
              </a:rPr>
              <a:t>may</a:t>
            </a:r>
            <a:r>
              <a:rPr lang="fr-FR" dirty="0" smtClean="0">
                <a:solidFill>
                  <a:srgbClr val="595959"/>
                </a:solidFill>
              </a:rPr>
              <a:t> use money to store </a:t>
            </a:r>
            <a:r>
              <a:rPr lang="fr-FR" dirty="0" err="1" smtClean="0">
                <a:solidFill>
                  <a:srgbClr val="595959"/>
                </a:solidFill>
              </a:rPr>
              <a:t>our</a:t>
            </a:r>
            <a:r>
              <a:rPr lang="fr-FR" dirty="0" smtClean="0">
                <a:solidFill>
                  <a:srgbClr val="595959"/>
                </a:solidFill>
              </a:rPr>
              <a:t> </a:t>
            </a:r>
            <a:r>
              <a:rPr lang="fr-FR" dirty="0" err="1" smtClean="0">
                <a:solidFill>
                  <a:srgbClr val="595959"/>
                </a:solidFill>
              </a:rPr>
              <a:t>wealth</a:t>
            </a:r>
            <a:r>
              <a:rPr lang="fr-FR" dirty="0" smtClean="0">
                <a:solidFill>
                  <a:srgbClr val="595959"/>
                </a:solidFill>
              </a:rPr>
              <a:t> as </a:t>
            </a:r>
            <a:r>
              <a:rPr lang="fr-FR" dirty="0" err="1" smtClean="0">
                <a:solidFill>
                  <a:srgbClr val="595959"/>
                </a:solidFill>
              </a:rPr>
              <a:t>well</a:t>
            </a:r>
            <a:r>
              <a:rPr lang="fr-FR" dirty="0" smtClean="0">
                <a:solidFill>
                  <a:srgbClr val="595959"/>
                </a:solidFill>
              </a:rPr>
              <a:t>.</a:t>
            </a:r>
          </a:p>
          <a:p>
            <a:r>
              <a:rPr lang="fr-FR" dirty="0" err="1" smtClean="0">
                <a:solidFill>
                  <a:srgbClr val="595959"/>
                </a:solidFill>
              </a:rPr>
              <a:t>We</a:t>
            </a:r>
            <a:r>
              <a:rPr lang="fr-FR" dirty="0" smtClean="0">
                <a:solidFill>
                  <a:srgbClr val="595959"/>
                </a:solidFill>
              </a:rPr>
              <a:t> </a:t>
            </a:r>
            <a:r>
              <a:rPr lang="fr-FR" dirty="0" err="1" smtClean="0">
                <a:solidFill>
                  <a:srgbClr val="595959"/>
                </a:solidFill>
              </a:rPr>
              <a:t>will</a:t>
            </a:r>
            <a:r>
              <a:rPr lang="fr-FR" dirty="0" smtClean="0">
                <a:solidFill>
                  <a:srgbClr val="595959"/>
                </a:solidFill>
              </a:rPr>
              <a:t> </a:t>
            </a:r>
            <a:r>
              <a:rPr lang="fr-FR" dirty="0" err="1" smtClean="0">
                <a:solidFill>
                  <a:srgbClr val="595959"/>
                </a:solidFill>
              </a:rPr>
              <a:t>see</a:t>
            </a:r>
            <a:r>
              <a:rPr lang="fr-FR" dirty="0" smtClean="0">
                <a:solidFill>
                  <a:srgbClr val="595959"/>
                </a:solidFill>
              </a:rPr>
              <a:t> </a:t>
            </a:r>
            <a:r>
              <a:rPr lang="fr-FR" dirty="0" err="1" smtClean="0">
                <a:solidFill>
                  <a:srgbClr val="595959"/>
                </a:solidFill>
              </a:rPr>
              <a:t>that</a:t>
            </a:r>
            <a:r>
              <a:rPr lang="fr-FR" dirty="0" smtClean="0">
                <a:solidFill>
                  <a:srgbClr val="595959"/>
                </a:solidFill>
              </a:rPr>
              <a:t> money affects </a:t>
            </a:r>
            <a:r>
              <a:rPr lang="fr-FR" dirty="0" err="1" smtClean="0">
                <a:solidFill>
                  <a:srgbClr val="595959"/>
                </a:solidFill>
              </a:rPr>
              <a:t>our</a:t>
            </a:r>
            <a:r>
              <a:rPr lang="fr-FR" dirty="0" smtClean="0">
                <a:solidFill>
                  <a:srgbClr val="595959"/>
                </a:solidFill>
              </a:rPr>
              <a:t> </a:t>
            </a:r>
            <a:r>
              <a:rPr lang="fr-FR" dirty="0" err="1" smtClean="0">
                <a:solidFill>
                  <a:srgbClr val="595959"/>
                </a:solidFill>
              </a:rPr>
              <a:t>lives</a:t>
            </a:r>
            <a:r>
              <a:rPr lang="fr-FR" dirty="0" smtClean="0">
                <a:solidFill>
                  <a:srgbClr val="595959"/>
                </a:solidFill>
              </a:rPr>
              <a:t> in </a:t>
            </a:r>
            <a:r>
              <a:rPr lang="fr-FR" dirty="0" err="1" smtClean="0">
                <a:solidFill>
                  <a:srgbClr val="595959"/>
                </a:solidFill>
              </a:rPr>
              <a:t>various</a:t>
            </a:r>
            <a:r>
              <a:rPr lang="fr-FR" dirty="0" smtClean="0">
                <a:solidFill>
                  <a:srgbClr val="595959"/>
                </a:solidFill>
              </a:rPr>
              <a:t> aspects.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Flow of Funds Through the </a:t>
            </a:r>
            <a:br>
              <a:rPr lang="en-US" dirty="0" smtClean="0"/>
            </a:br>
            <a:r>
              <a:rPr lang="en-US" dirty="0" smtClean="0"/>
              <a:t>Financial System</a:t>
            </a:r>
            <a:endParaRPr lang="th-TH" dirty="0"/>
          </a:p>
        </p:txBody>
      </p:sp>
      <p:pic>
        <p:nvPicPr>
          <p:cNvPr id="4" name="Picture 5" descr="c02f01"/>
          <p:cNvPicPr preferRelativeResize="0">
            <a:picLocks noChangeAspect="1" noChangeArrowheads="1"/>
          </p:cNvPicPr>
          <p:nvPr/>
        </p:nvPicPr>
        <p:blipFill>
          <a:blip r:embed="rId2"/>
          <a:srcRect/>
          <a:stretch>
            <a:fillRect/>
          </a:stretch>
        </p:blipFill>
        <p:spPr bwMode="auto">
          <a:xfrm>
            <a:off x="1042988" y="1676400"/>
            <a:ext cx="7162800" cy="4522788"/>
          </a:xfrm>
          <a:prstGeom prst="rect">
            <a:avLst/>
          </a:prstGeom>
          <a:noFill/>
          <a:ln w="19050">
            <a:solidFill>
              <a:schemeClr val="tx1"/>
            </a:solid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Financial Markets:</a:t>
            </a:r>
            <a:br>
              <a:rPr lang="en-US" dirty="0" smtClean="0"/>
            </a:br>
            <a:r>
              <a:rPr lang="en-US" dirty="0" smtClean="0"/>
              <a:t>Where Lenders Meets </a:t>
            </a:r>
            <a:r>
              <a:rPr lang="en-US" dirty="0" smtClean="0"/>
              <a:t>B</a:t>
            </a:r>
            <a:r>
              <a:rPr lang="en-US" dirty="0" smtClean="0"/>
              <a:t>orrowers</a:t>
            </a:r>
            <a:endParaRPr lang="th-TH" dirty="0"/>
          </a:p>
        </p:txBody>
      </p:sp>
      <p:sp>
        <p:nvSpPr>
          <p:cNvPr id="3" name="Content Placeholder 2"/>
          <p:cNvSpPr>
            <a:spLocks noGrp="1"/>
          </p:cNvSpPr>
          <p:nvPr>
            <p:ph sz="quarter" idx="1"/>
          </p:nvPr>
        </p:nvSpPr>
        <p:spPr/>
        <p:txBody>
          <a:bodyPr>
            <a:normAutofit fontScale="92500" lnSpcReduction="10000"/>
          </a:bodyPr>
          <a:lstStyle/>
          <a:p>
            <a:r>
              <a:rPr lang="en-US" sz="2800" dirty="0" smtClean="0"/>
              <a:t>Debt Market</a:t>
            </a:r>
          </a:p>
          <a:p>
            <a:pPr lvl="1"/>
            <a:r>
              <a:rPr lang="en-US" sz="2400" dirty="0" smtClean="0"/>
              <a:t>Short-term (maturity &lt; 1 year) </a:t>
            </a:r>
            <a:r>
              <a:rPr lang="en-US" sz="2400" dirty="0" smtClean="0">
                <a:sym typeface="Wingdings" pitchFamily="2" charset="2"/>
              </a:rPr>
              <a:t> </a:t>
            </a:r>
            <a:r>
              <a:rPr lang="en-US" sz="2400" dirty="0" smtClean="0"/>
              <a:t>Money market</a:t>
            </a:r>
          </a:p>
          <a:p>
            <a:pPr lvl="1"/>
            <a:r>
              <a:rPr lang="en-US" sz="2400" dirty="0" smtClean="0"/>
              <a:t>Intermediate-term (maturity 1 – 10 years) </a:t>
            </a:r>
            <a:r>
              <a:rPr lang="en-US" sz="2400" dirty="0" smtClean="0">
                <a:sym typeface="Wingdings" pitchFamily="2" charset="2"/>
              </a:rPr>
              <a:t>( Capital market)</a:t>
            </a:r>
            <a:endParaRPr lang="en-US" sz="2400" dirty="0" smtClean="0"/>
          </a:p>
          <a:p>
            <a:pPr lvl="1"/>
            <a:r>
              <a:rPr lang="en-US" sz="2400" dirty="0" smtClean="0"/>
              <a:t>Long-term (maturity &gt; 10 years) (</a:t>
            </a:r>
            <a:r>
              <a:rPr lang="en-US" sz="2400" dirty="0" smtClean="0">
                <a:sym typeface="Wingdings" pitchFamily="2" charset="2"/>
              </a:rPr>
              <a:t></a:t>
            </a:r>
            <a:r>
              <a:rPr lang="en-US" sz="2400" dirty="0" smtClean="0"/>
              <a:t> </a:t>
            </a:r>
            <a:r>
              <a:rPr lang="en-US" sz="2400" dirty="0" smtClean="0">
                <a:sym typeface="Wingdings" pitchFamily="2" charset="2"/>
              </a:rPr>
              <a:t>Capital market)</a:t>
            </a:r>
          </a:p>
          <a:p>
            <a:r>
              <a:rPr lang="en-US" sz="2800" dirty="0" smtClean="0"/>
              <a:t>Equity Market (</a:t>
            </a:r>
            <a:r>
              <a:rPr lang="en-US" sz="2800" dirty="0" smtClean="0">
                <a:sym typeface="Wingdings" pitchFamily="2" charset="2"/>
              </a:rPr>
              <a:t> Capital market)</a:t>
            </a:r>
            <a:endParaRPr lang="en-US" sz="2800" dirty="0" smtClean="0"/>
          </a:p>
          <a:p>
            <a:pPr lvl="1"/>
            <a:r>
              <a:rPr lang="en-US" sz="2400" dirty="0" smtClean="0"/>
              <a:t>Common stocks </a:t>
            </a:r>
            <a:r>
              <a:rPr lang="en-US" sz="2400" dirty="0" smtClean="0">
                <a:sym typeface="Wingdings" pitchFamily="2" charset="2"/>
              </a:rPr>
              <a:t> </a:t>
            </a:r>
          </a:p>
          <a:p>
            <a:pPr lvl="2"/>
            <a:r>
              <a:rPr lang="en-US" sz="2000" dirty="0" smtClean="0">
                <a:sym typeface="Wingdings" pitchFamily="2" charset="2"/>
              </a:rPr>
              <a:t>P</a:t>
            </a:r>
            <a:r>
              <a:rPr lang="en-US" sz="2000" dirty="0" smtClean="0"/>
              <a:t>ays dividends. </a:t>
            </a:r>
          </a:p>
          <a:p>
            <a:pPr lvl="2"/>
            <a:r>
              <a:rPr lang="en-US" sz="2000" dirty="0" smtClean="0"/>
              <a:t>Don’t have maturity date (hence, long-term).</a:t>
            </a:r>
          </a:p>
          <a:p>
            <a:pPr lvl="2"/>
            <a:r>
              <a:rPr lang="en-US" sz="2000" dirty="0" smtClean="0"/>
              <a:t>Can vote on issues related to the firm.</a:t>
            </a:r>
            <a:endParaRPr lang="th-TH" sz="2000" dirty="0" smtClean="0">
              <a:cs typeface="Angsana New" pitchFamily="18" charset="-34"/>
            </a:endParaRPr>
          </a:p>
          <a:p>
            <a:r>
              <a:rPr lang="en-US" sz="2800" dirty="0" smtClean="0">
                <a:cs typeface="Angsana New" pitchFamily="18" charset="-34"/>
              </a:rPr>
              <a:t>Corporations must pay all its </a:t>
            </a:r>
            <a:r>
              <a:rPr lang="en-US" sz="2800" b="1" i="1" dirty="0" smtClean="0">
                <a:cs typeface="Angsana New" pitchFamily="18" charset="-34"/>
              </a:rPr>
              <a:t>debt</a:t>
            </a:r>
            <a:r>
              <a:rPr lang="en-US" sz="2800" dirty="0" smtClean="0">
                <a:cs typeface="Angsana New" pitchFamily="18" charset="-34"/>
              </a:rPr>
              <a:t> holders before it pays its </a:t>
            </a:r>
            <a:r>
              <a:rPr lang="en-US" sz="2800" b="1" i="1" dirty="0" smtClean="0">
                <a:cs typeface="Angsana New" pitchFamily="18" charset="-34"/>
              </a:rPr>
              <a:t>equity</a:t>
            </a:r>
            <a:r>
              <a:rPr lang="en-US" sz="2800" dirty="0" smtClean="0">
                <a:cs typeface="Angsana New" pitchFamily="18" charset="-34"/>
              </a:rPr>
              <a:t> holders.</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Bond Market</a:t>
            </a:r>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Bond Market</a:t>
            </a:r>
            <a:endParaRPr lang="th-TH" dirty="0"/>
          </a:p>
        </p:txBody>
      </p:sp>
      <p:sp>
        <p:nvSpPr>
          <p:cNvPr id="3" name="Content Placeholder 2"/>
          <p:cNvSpPr>
            <a:spLocks noGrp="1"/>
          </p:cNvSpPr>
          <p:nvPr>
            <p:ph sz="quarter" idx="1"/>
          </p:nvPr>
        </p:nvSpPr>
        <p:spPr/>
        <p:txBody>
          <a:bodyPr/>
          <a:lstStyle/>
          <a:p>
            <a:r>
              <a:rPr lang="fr-FR" dirty="0" smtClean="0">
                <a:solidFill>
                  <a:srgbClr val="595959"/>
                </a:solidFill>
              </a:rPr>
              <a:t>A </a:t>
            </a:r>
            <a:r>
              <a:rPr lang="fr-FR" b="1" i="1" dirty="0" err="1" smtClean="0">
                <a:solidFill>
                  <a:srgbClr val="595959"/>
                </a:solidFill>
              </a:rPr>
              <a:t>security</a:t>
            </a:r>
            <a:r>
              <a:rPr lang="fr-FR" dirty="0" smtClean="0">
                <a:solidFill>
                  <a:srgbClr val="595959"/>
                </a:solidFill>
              </a:rPr>
              <a:t> </a:t>
            </a:r>
            <a:r>
              <a:rPr lang="fr-FR" dirty="0" err="1" smtClean="0">
                <a:solidFill>
                  <a:srgbClr val="595959"/>
                </a:solidFill>
              </a:rPr>
              <a:t>is</a:t>
            </a:r>
            <a:r>
              <a:rPr lang="fr-FR" dirty="0" smtClean="0">
                <a:solidFill>
                  <a:srgbClr val="595959"/>
                </a:solidFill>
              </a:rPr>
              <a:t> a claim on the </a:t>
            </a:r>
            <a:r>
              <a:rPr lang="fr-FR" dirty="0" err="1" smtClean="0">
                <a:solidFill>
                  <a:srgbClr val="595959"/>
                </a:solidFill>
              </a:rPr>
              <a:t>issuer’s</a:t>
            </a:r>
            <a:r>
              <a:rPr lang="fr-FR" dirty="0" smtClean="0">
                <a:solidFill>
                  <a:srgbClr val="595959"/>
                </a:solidFill>
              </a:rPr>
              <a:t> future </a:t>
            </a:r>
            <a:r>
              <a:rPr lang="fr-FR" dirty="0" err="1" smtClean="0">
                <a:solidFill>
                  <a:srgbClr val="595959"/>
                </a:solidFill>
              </a:rPr>
              <a:t>income</a:t>
            </a:r>
            <a:r>
              <a:rPr lang="fr-FR" dirty="0" smtClean="0">
                <a:solidFill>
                  <a:srgbClr val="595959"/>
                </a:solidFill>
              </a:rPr>
              <a:t> or </a:t>
            </a:r>
            <a:r>
              <a:rPr lang="fr-FR" dirty="0" err="1" smtClean="0">
                <a:solidFill>
                  <a:srgbClr val="595959"/>
                </a:solidFill>
              </a:rPr>
              <a:t>assets</a:t>
            </a:r>
            <a:r>
              <a:rPr lang="fr-FR" dirty="0" smtClean="0">
                <a:solidFill>
                  <a:srgbClr val="595959"/>
                </a:solidFill>
              </a:rPr>
              <a:t>.</a:t>
            </a:r>
          </a:p>
          <a:p>
            <a:r>
              <a:rPr lang="fr-FR" dirty="0" smtClean="0">
                <a:solidFill>
                  <a:srgbClr val="595959"/>
                </a:solidFill>
              </a:rPr>
              <a:t>A </a:t>
            </a:r>
            <a:r>
              <a:rPr lang="fr-FR" b="1" i="1" dirty="0" smtClean="0">
                <a:solidFill>
                  <a:srgbClr val="595959"/>
                </a:solidFill>
              </a:rPr>
              <a:t>bond</a:t>
            </a:r>
            <a:r>
              <a:rPr lang="fr-FR" dirty="0" smtClean="0">
                <a:solidFill>
                  <a:srgbClr val="595959"/>
                </a:solidFill>
              </a:rPr>
              <a:t> </a:t>
            </a:r>
            <a:r>
              <a:rPr lang="fr-FR" dirty="0" err="1" smtClean="0">
                <a:solidFill>
                  <a:srgbClr val="595959"/>
                </a:solidFill>
              </a:rPr>
              <a:t>is</a:t>
            </a:r>
            <a:r>
              <a:rPr lang="fr-FR" dirty="0" smtClean="0">
                <a:solidFill>
                  <a:srgbClr val="595959"/>
                </a:solidFill>
              </a:rPr>
              <a:t> a </a:t>
            </a:r>
            <a:r>
              <a:rPr lang="fr-FR" dirty="0" err="1" smtClean="0">
                <a:solidFill>
                  <a:srgbClr val="595959"/>
                </a:solidFill>
              </a:rPr>
              <a:t>debt</a:t>
            </a:r>
            <a:r>
              <a:rPr lang="fr-FR" dirty="0" smtClean="0">
                <a:solidFill>
                  <a:srgbClr val="595959"/>
                </a:solidFill>
              </a:rPr>
              <a:t> </a:t>
            </a:r>
            <a:r>
              <a:rPr lang="fr-FR" dirty="0" err="1" smtClean="0">
                <a:solidFill>
                  <a:srgbClr val="595959"/>
                </a:solidFill>
              </a:rPr>
              <a:t>security</a:t>
            </a:r>
            <a:r>
              <a:rPr lang="fr-FR" dirty="0" smtClean="0">
                <a:solidFill>
                  <a:srgbClr val="595959"/>
                </a:solidFill>
              </a:rPr>
              <a:t> </a:t>
            </a:r>
            <a:r>
              <a:rPr lang="fr-FR" dirty="0" err="1" smtClean="0">
                <a:solidFill>
                  <a:srgbClr val="595959"/>
                </a:solidFill>
              </a:rPr>
              <a:t>that</a:t>
            </a:r>
            <a:r>
              <a:rPr lang="fr-FR" dirty="0" smtClean="0">
                <a:solidFill>
                  <a:srgbClr val="595959"/>
                </a:solidFill>
              </a:rPr>
              <a:t> promises to </a:t>
            </a:r>
            <a:r>
              <a:rPr lang="fr-FR" dirty="0" err="1" smtClean="0">
                <a:solidFill>
                  <a:srgbClr val="595959"/>
                </a:solidFill>
              </a:rPr>
              <a:t>make</a:t>
            </a:r>
            <a:r>
              <a:rPr lang="fr-FR" dirty="0" smtClean="0">
                <a:solidFill>
                  <a:srgbClr val="595959"/>
                </a:solidFill>
              </a:rPr>
              <a:t> </a:t>
            </a:r>
            <a:r>
              <a:rPr lang="fr-FR" dirty="0" err="1" smtClean="0">
                <a:solidFill>
                  <a:srgbClr val="595959"/>
                </a:solidFill>
              </a:rPr>
              <a:t>payments</a:t>
            </a:r>
            <a:r>
              <a:rPr lang="fr-FR" dirty="0" smtClean="0">
                <a:solidFill>
                  <a:srgbClr val="595959"/>
                </a:solidFill>
              </a:rPr>
              <a:t> </a:t>
            </a:r>
            <a:r>
              <a:rPr lang="fr-FR" dirty="0" err="1" smtClean="0">
                <a:solidFill>
                  <a:srgbClr val="595959"/>
                </a:solidFill>
              </a:rPr>
              <a:t>periodically</a:t>
            </a:r>
            <a:r>
              <a:rPr lang="fr-FR" dirty="0" smtClean="0">
                <a:solidFill>
                  <a:srgbClr val="595959"/>
                </a:solidFill>
              </a:rPr>
              <a:t> for a </a:t>
            </a:r>
            <a:r>
              <a:rPr lang="fr-FR" dirty="0" err="1" smtClean="0">
                <a:solidFill>
                  <a:srgbClr val="595959"/>
                </a:solidFill>
              </a:rPr>
              <a:t>specified</a:t>
            </a:r>
            <a:r>
              <a:rPr lang="fr-FR" dirty="0" smtClean="0">
                <a:solidFill>
                  <a:srgbClr val="595959"/>
                </a:solidFill>
              </a:rPr>
              <a:t> </a:t>
            </a:r>
            <a:r>
              <a:rPr lang="fr-FR" dirty="0" err="1" smtClean="0">
                <a:solidFill>
                  <a:srgbClr val="595959"/>
                </a:solidFill>
              </a:rPr>
              <a:t>period</a:t>
            </a:r>
            <a:r>
              <a:rPr lang="fr-FR" dirty="0" smtClean="0">
                <a:solidFill>
                  <a:srgbClr val="595959"/>
                </a:solidFill>
              </a:rPr>
              <a:t> of time. </a:t>
            </a:r>
          </a:p>
          <a:p>
            <a:r>
              <a:rPr lang="fr-FR" dirty="0" smtClean="0">
                <a:solidFill>
                  <a:srgbClr val="595959"/>
                </a:solidFill>
              </a:rPr>
              <a:t>An </a:t>
            </a:r>
            <a:r>
              <a:rPr lang="fr-FR" b="1" i="1" dirty="0" err="1" smtClean="0">
                <a:solidFill>
                  <a:srgbClr val="595959"/>
                </a:solidFill>
              </a:rPr>
              <a:t>interest</a:t>
            </a:r>
            <a:r>
              <a:rPr lang="fr-FR" b="1" i="1" dirty="0" smtClean="0">
                <a:solidFill>
                  <a:srgbClr val="595959"/>
                </a:solidFill>
              </a:rPr>
              <a:t> rate</a:t>
            </a:r>
            <a:r>
              <a:rPr lang="fr-FR" dirty="0" smtClean="0">
                <a:solidFill>
                  <a:srgbClr val="595959"/>
                </a:solidFill>
              </a:rPr>
              <a:t> </a:t>
            </a:r>
            <a:r>
              <a:rPr lang="fr-FR" dirty="0" err="1" smtClean="0">
                <a:solidFill>
                  <a:srgbClr val="595959"/>
                </a:solidFill>
              </a:rPr>
              <a:t>is</a:t>
            </a:r>
            <a:r>
              <a:rPr lang="fr-FR" dirty="0" smtClean="0">
                <a:solidFill>
                  <a:srgbClr val="595959"/>
                </a:solidFill>
              </a:rPr>
              <a:t> the </a:t>
            </a:r>
            <a:r>
              <a:rPr lang="fr-FR" dirty="0" err="1" smtClean="0">
                <a:solidFill>
                  <a:srgbClr val="595959"/>
                </a:solidFill>
              </a:rPr>
              <a:t>cost</a:t>
            </a:r>
            <a:r>
              <a:rPr lang="fr-FR" dirty="0" smtClean="0">
                <a:solidFill>
                  <a:srgbClr val="595959"/>
                </a:solidFill>
              </a:rPr>
              <a:t> of </a:t>
            </a:r>
            <a:r>
              <a:rPr lang="fr-FR" dirty="0" err="1" smtClean="0">
                <a:solidFill>
                  <a:srgbClr val="595959"/>
                </a:solidFill>
              </a:rPr>
              <a:t>borrowing</a:t>
            </a:r>
            <a:r>
              <a:rPr lang="fr-FR" dirty="0" smtClean="0">
                <a:solidFill>
                  <a:srgbClr val="595959"/>
                </a:solidFill>
              </a:rPr>
              <a:t> for the </a:t>
            </a:r>
            <a:r>
              <a:rPr lang="fr-FR" dirty="0" err="1" smtClean="0">
                <a:solidFill>
                  <a:srgbClr val="595959"/>
                </a:solidFill>
              </a:rPr>
              <a:t>rental</a:t>
            </a:r>
            <a:r>
              <a:rPr lang="fr-FR" dirty="0" smtClean="0">
                <a:solidFill>
                  <a:srgbClr val="595959"/>
                </a:solidFill>
              </a:rPr>
              <a:t> of </a:t>
            </a:r>
            <a:r>
              <a:rPr lang="fr-FR" dirty="0" err="1" smtClean="0">
                <a:solidFill>
                  <a:srgbClr val="595959"/>
                </a:solidFill>
              </a:rPr>
              <a:t>funds</a:t>
            </a:r>
            <a:r>
              <a:rPr lang="fr-FR" dirty="0" smtClean="0">
                <a:solidFill>
                  <a:srgbClr val="595959"/>
                </a:solidFill>
              </a:rPr>
              <a:t>.</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Measuring Interest Rates</a:t>
            </a:r>
            <a:endParaRPr lang="th-TH" dirty="0"/>
          </a:p>
        </p:txBody>
      </p:sp>
      <p:sp>
        <p:nvSpPr>
          <p:cNvPr id="3" name="Content Placeholder 2"/>
          <p:cNvSpPr>
            <a:spLocks noGrp="1"/>
          </p:cNvSpPr>
          <p:nvPr>
            <p:ph sz="quarter" idx="1"/>
          </p:nvPr>
        </p:nvSpPr>
        <p:spPr/>
        <p:txBody>
          <a:bodyPr/>
          <a:lstStyle/>
          <a:p>
            <a:r>
              <a:rPr lang="fr-CA" dirty="0" smtClean="0"/>
              <a:t>In economics, the </a:t>
            </a:r>
            <a:r>
              <a:rPr lang="fr-CA" b="1" i="1" dirty="0" smtClean="0"/>
              <a:t>yield to maturity</a:t>
            </a:r>
            <a:r>
              <a:rPr lang="fr-CA" b="1" dirty="0" smtClean="0"/>
              <a:t> </a:t>
            </a:r>
            <a:r>
              <a:rPr lang="fr-CA" dirty="0" smtClean="0"/>
              <a:t>is the most accurate measure of </a:t>
            </a:r>
            <a:r>
              <a:rPr lang="fr-CA" b="1" i="1" dirty="0" smtClean="0"/>
              <a:t>interest rates</a:t>
            </a:r>
            <a:r>
              <a:rPr lang="fr-CA" dirty="0" smtClean="0"/>
              <a:t>.</a:t>
            </a:r>
          </a:p>
          <a:p>
            <a:r>
              <a:rPr lang="fr-CA" dirty="0" smtClean="0"/>
              <a:t>To measure (or calculate) these interest rates, we need to know the concept of </a:t>
            </a:r>
            <a:r>
              <a:rPr lang="fr-CA" b="1" i="1" dirty="0" smtClean="0"/>
              <a:t>present value</a:t>
            </a:r>
            <a:r>
              <a:rPr lang="fr-CA" dirty="0" smtClean="0"/>
              <a:t>.</a:t>
            </a:r>
          </a:p>
          <a:p>
            <a:r>
              <a:rPr lang="fr-CA" dirty="0" smtClean="0"/>
              <a:t>1 baht at different time has different value.</a:t>
            </a:r>
          </a:p>
          <a:p>
            <a:r>
              <a:rPr lang="fr-CA" dirty="0" smtClean="0"/>
              <a:t>The formular is based on the concept of compound interest:</a:t>
            </a:r>
          </a:p>
          <a:p>
            <a:endParaRPr lang="th-TH" dirty="0"/>
          </a:p>
        </p:txBody>
      </p:sp>
      <p:graphicFrame>
        <p:nvGraphicFramePr>
          <p:cNvPr id="3074" name="Object 2"/>
          <p:cNvGraphicFramePr>
            <a:graphicFrameLocks noChangeAspect="1"/>
          </p:cNvGraphicFramePr>
          <p:nvPr/>
        </p:nvGraphicFramePr>
        <p:xfrm>
          <a:off x="3071802" y="4786334"/>
          <a:ext cx="3081337" cy="1714500"/>
        </p:xfrm>
        <a:graphic>
          <a:graphicData uri="http://schemas.openxmlformats.org/presentationml/2006/ole">
            <p:oleObj spid="_x0000_s3074" name="Equation" r:id="rId3" imgW="1231560" imgH="685800" progId="Equation.DSMT4">
              <p:embed/>
            </p:oleObj>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Relationship between bond price and interest rate</a:t>
            </a:r>
            <a:endParaRPr lang="th-TH" dirty="0"/>
          </a:p>
        </p:txBody>
      </p:sp>
      <p:sp>
        <p:nvSpPr>
          <p:cNvPr id="3" name="Content Placeholder 2"/>
          <p:cNvSpPr>
            <a:spLocks noGrp="1"/>
          </p:cNvSpPr>
          <p:nvPr>
            <p:ph sz="quarter" idx="1"/>
          </p:nvPr>
        </p:nvSpPr>
        <p:spPr>
          <a:xfrm>
            <a:off x="612648" y="4857760"/>
            <a:ext cx="8153400" cy="1238240"/>
          </a:xfrm>
        </p:spPr>
        <p:txBody>
          <a:bodyPr>
            <a:normAutofit fontScale="70000" lnSpcReduction="20000"/>
          </a:bodyPr>
          <a:lstStyle/>
          <a:p>
            <a:pPr marL="342900" indent="-342900">
              <a:lnSpc>
                <a:spcPct val="90000"/>
              </a:lnSpc>
              <a:spcBef>
                <a:spcPct val="20000"/>
              </a:spcBef>
              <a:buFont typeface="Arial" pitchFamily="34" charset="0"/>
              <a:buNone/>
            </a:pPr>
            <a:r>
              <a:rPr lang="en-US" sz="3200" b="1" dirty="0" smtClean="0">
                <a:solidFill>
                  <a:schemeClr val="tx2"/>
                </a:solidFill>
                <a:latin typeface="Calibri" pitchFamily="34" charset="0"/>
              </a:rPr>
              <a:t>Three Interesting Facts in Table 1</a:t>
            </a:r>
            <a:endParaRPr lang="en-US" sz="3200" dirty="0" smtClean="0">
              <a:solidFill>
                <a:schemeClr val="tx2"/>
              </a:solidFill>
              <a:latin typeface="Calibri" pitchFamily="34" charset="0"/>
            </a:endParaRPr>
          </a:p>
          <a:p>
            <a:pPr marL="342900" indent="-342900">
              <a:lnSpc>
                <a:spcPct val="90000"/>
              </a:lnSpc>
              <a:spcBef>
                <a:spcPct val="20000"/>
              </a:spcBef>
              <a:buFont typeface="Arial" pitchFamily="34" charset="0"/>
              <a:buNone/>
            </a:pPr>
            <a:r>
              <a:rPr lang="en-US" sz="3200" dirty="0" smtClean="0">
                <a:latin typeface="Calibri" pitchFamily="34" charset="0"/>
              </a:rPr>
              <a:t>1.	When bond is at par, yield equals coupon rate.</a:t>
            </a:r>
          </a:p>
          <a:p>
            <a:pPr marL="342900" indent="-342900">
              <a:lnSpc>
                <a:spcPct val="90000"/>
              </a:lnSpc>
              <a:spcBef>
                <a:spcPct val="20000"/>
              </a:spcBef>
              <a:buFont typeface="Arial" pitchFamily="34" charset="0"/>
              <a:buNone/>
            </a:pPr>
            <a:r>
              <a:rPr lang="en-US" sz="3200" dirty="0" smtClean="0">
                <a:latin typeface="Calibri" pitchFamily="34" charset="0"/>
              </a:rPr>
              <a:t>2.	Price and yield are negatively related.</a:t>
            </a:r>
          </a:p>
          <a:p>
            <a:pPr marL="342900" indent="-342900">
              <a:lnSpc>
                <a:spcPct val="90000"/>
              </a:lnSpc>
              <a:spcBef>
                <a:spcPct val="20000"/>
              </a:spcBef>
              <a:buFont typeface="Arial" pitchFamily="34" charset="0"/>
              <a:buNone/>
            </a:pPr>
            <a:r>
              <a:rPr lang="en-US" sz="3200" dirty="0" smtClean="0">
                <a:latin typeface="Calibri" pitchFamily="34" charset="0"/>
              </a:rPr>
              <a:t>3.	Yield greater than coupon rate when bond price is below par value</a:t>
            </a:r>
            <a:r>
              <a:rPr lang="en-US" sz="3200" dirty="0" smtClean="0">
                <a:latin typeface="Calibri" pitchFamily="34" charset="0"/>
              </a:rPr>
              <a:t>.</a:t>
            </a:r>
            <a:endParaRPr lang="en-US" sz="3200" b="1" dirty="0" smtClean="0">
              <a:latin typeface="Calibri" pitchFamily="34" charset="0"/>
            </a:endParaRPr>
          </a:p>
        </p:txBody>
      </p:sp>
      <p:pic>
        <p:nvPicPr>
          <p:cNvPr id="4" name="Picture 5" descr="c04t01"/>
          <p:cNvPicPr preferRelativeResize="0">
            <a:picLocks noChangeAspect="1" noChangeArrowheads="1"/>
          </p:cNvPicPr>
          <p:nvPr/>
        </p:nvPicPr>
        <p:blipFill>
          <a:blip r:embed="rId2"/>
          <a:srcRect/>
          <a:stretch>
            <a:fillRect/>
          </a:stretch>
        </p:blipFill>
        <p:spPr bwMode="auto">
          <a:xfrm>
            <a:off x="323880" y="1597034"/>
            <a:ext cx="8534400" cy="3189288"/>
          </a:xfrm>
          <a:prstGeom prst="rect">
            <a:avLst/>
          </a:prstGeom>
          <a:noFill/>
          <a:ln w="19050">
            <a:solidFill>
              <a:schemeClr val="tx1"/>
            </a:solid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Nominal Interest Rate Vs Real Interest Rate</a:t>
            </a:r>
            <a:endParaRPr lang="th-TH" dirty="0"/>
          </a:p>
        </p:txBody>
      </p:sp>
      <p:sp>
        <p:nvSpPr>
          <p:cNvPr id="3" name="Content Placeholder 2"/>
          <p:cNvSpPr>
            <a:spLocks noGrp="1"/>
          </p:cNvSpPr>
          <p:nvPr>
            <p:ph sz="quarter" idx="1"/>
          </p:nvPr>
        </p:nvSpPr>
        <p:spPr/>
        <p:txBody>
          <a:bodyPr/>
          <a:lstStyle/>
          <a:p>
            <a:pPr marL="342900" indent="-342900">
              <a:spcBef>
                <a:spcPct val="50000"/>
              </a:spcBef>
              <a:buFont typeface="Arial" pitchFamily="34" charset="0"/>
              <a:buNone/>
            </a:pPr>
            <a:r>
              <a:rPr lang="en-US" sz="2800" b="1" i="1" dirty="0" smtClean="0">
                <a:latin typeface="Calibri" pitchFamily="34" charset="0"/>
              </a:rPr>
              <a:t>Real Interest Rate</a:t>
            </a:r>
            <a:r>
              <a:rPr lang="en-US" sz="2800" b="1" dirty="0" smtClean="0">
                <a:latin typeface="Calibri" pitchFamily="34" charset="0"/>
              </a:rPr>
              <a:t> </a:t>
            </a:r>
            <a:r>
              <a:rPr lang="en-US" sz="2800" dirty="0" smtClean="0">
                <a:latin typeface="Calibri" pitchFamily="34" charset="0"/>
              </a:rPr>
              <a:t>can be thought of as interest rate in term of goods and services (real term</a:t>
            </a:r>
            <a:r>
              <a:rPr lang="en-US" sz="2800" dirty="0" smtClean="0">
                <a:latin typeface="Calibri" pitchFamily="34" charset="0"/>
              </a:rPr>
              <a:t>).</a:t>
            </a:r>
          </a:p>
          <a:p>
            <a:pPr marL="342900" indent="-342900">
              <a:spcBef>
                <a:spcPct val="50000"/>
              </a:spcBef>
              <a:buFont typeface="Arial" pitchFamily="34" charset="0"/>
              <a:buNone/>
            </a:pPr>
            <a:endParaRPr lang="en-US" sz="2800" dirty="0" smtClean="0">
              <a:latin typeface="Calibri" pitchFamily="34" charset="0"/>
            </a:endParaRPr>
          </a:p>
          <a:p>
            <a:pPr marL="342900" indent="-342900">
              <a:spcBef>
                <a:spcPct val="50000"/>
              </a:spcBef>
              <a:buFont typeface="Arial" pitchFamily="34" charset="0"/>
              <a:buNone/>
            </a:pPr>
            <a:endParaRPr lang="en-US" sz="2800" dirty="0" smtClean="0">
              <a:latin typeface="Calibri" pitchFamily="34" charset="0"/>
            </a:endParaRPr>
          </a:p>
          <a:p>
            <a:pPr marL="342900" indent="-342900">
              <a:spcBef>
                <a:spcPct val="50000"/>
              </a:spcBef>
              <a:buFontTx/>
              <a:buChar char="-"/>
            </a:pPr>
            <a:r>
              <a:rPr lang="en-US" sz="2800" dirty="0" smtClean="0">
                <a:latin typeface="Calibri" pitchFamily="34" charset="0"/>
              </a:rPr>
              <a:t>It more accurately reflects true cost of borrowing.</a:t>
            </a:r>
          </a:p>
          <a:p>
            <a:pPr marL="342900" indent="-342900">
              <a:spcBef>
                <a:spcPct val="50000"/>
              </a:spcBef>
              <a:buFontTx/>
              <a:buChar char="-"/>
            </a:pPr>
            <a:r>
              <a:rPr lang="en-US" sz="2800" dirty="0" smtClean="0">
                <a:latin typeface="Calibri" pitchFamily="34" charset="0"/>
              </a:rPr>
              <a:t>When real rate is low, greater incentives to borrow and less to lend</a:t>
            </a:r>
          </a:p>
          <a:p>
            <a:endParaRPr lang="th-TH" dirty="0"/>
          </a:p>
        </p:txBody>
      </p:sp>
      <p:graphicFrame>
        <p:nvGraphicFramePr>
          <p:cNvPr id="4098" name="Object 2"/>
          <p:cNvGraphicFramePr>
            <a:graphicFrameLocks noChangeAspect="1"/>
          </p:cNvGraphicFramePr>
          <p:nvPr/>
        </p:nvGraphicFramePr>
        <p:xfrm>
          <a:off x="3613155" y="2928934"/>
          <a:ext cx="1673225" cy="661988"/>
        </p:xfrm>
        <a:graphic>
          <a:graphicData uri="http://schemas.openxmlformats.org/presentationml/2006/ole">
            <p:oleObj spid="_x0000_s4098" name="Equation" r:id="rId3" imgW="609480" imgH="241200" progId="Equation.DSMT4">
              <p:embed/>
            </p:oleObj>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6"/>
          <p:cNvGraphicFramePr>
            <a:graphicFrameLocks noChangeAspect="1"/>
          </p:cNvGraphicFramePr>
          <p:nvPr/>
        </p:nvGraphicFramePr>
        <p:xfrm>
          <a:off x="142844" y="500042"/>
          <a:ext cx="8748712" cy="6308725"/>
        </p:xfrm>
        <a:graphic>
          <a:graphicData uri="http://schemas.openxmlformats.org/presentationml/2006/ole">
            <p:oleObj spid="_x0000_s2050" name="Chart" r:id="rId3" imgW="11791950" imgH="5172075" progId="Excel.Chart.8">
              <p:embed/>
            </p:oleObj>
          </a:graphicData>
        </a:graphic>
      </p:graphicFrame>
      <p:sp>
        <p:nvSpPr>
          <p:cNvPr id="3" name="Text Box 5"/>
          <p:cNvSpPr txBox="1">
            <a:spLocks noChangeArrowheads="1"/>
          </p:cNvSpPr>
          <p:nvPr/>
        </p:nvSpPr>
        <p:spPr bwMode="auto">
          <a:xfrm>
            <a:off x="250825" y="260350"/>
            <a:ext cx="6337300" cy="844550"/>
          </a:xfrm>
          <a:prstGeom prst="rect">
            <a:avLst/>
          </a:prstGeom>
          <a:solidFill>
            <a:schemeClr val="bg1"/>
          </a:solidFill>
          <a:ln w="19050">
            <a:solidFill>
              <a:schemeClr val="tx1"/>
            </a:solidFill>
            <a:miter lim="800000"/>
            <a:headEnd/>
            <a:tailEnd/>
          </a:ln>
        </p:spPr>
        <p:txBody>
          <a:bodyPr>
            <a:spAutoFit/>
          </a:bodyPr>
          <a:lstStyle/>
          <a:p>
            <a:pPr>
              <a:spcBef>
                <a:spcPct val="50000"/>
              </a:spcBef>
            </a:pPr>
            <a:r>
              <a:rPr lang="en-US" sz="1600" dirty="0"/>
              <a:t>Source: </a:t>
            </a:r>
            <a:r>
              <a:rPr lang="en-US" sz="1600" dirty="0">
                <a:hlinkClick r:id="rId4"/>
              </a:rPr>
              <a:t>http</a:t>
            </a:r>
            <a:r>
              <a:rPr lang="th-TH" sz="1600" dirty="0">
                <a:hlinkClick r:id="rId4"/>
              </a:rPr>
              <a:t>://</a:t>
            </a:r>
            <a:r>
              <a:rPr lang="en-US" sz="1600" dirty="0">
                <a:hlinkClick r:id="rId4"/>
              </a:rPr>
              <a:t>www</a:t>
            </a:r>
            <a:r>
              <a:rPr lang="th-TH" sz="1600" dirty="0">
                <a:hlinkClick r:id="rId4"/>
              </a:rPr>
              <a:t>.</a:t>
            </a:r>
            <a:r>
              <a:rPr lang="en-US" sz="1600" dirty="0" err="1">
                <a:hlinkClick r:id="rId4"/>
              </a:rPr>
              <a:t>bot</a:t>
            </a:r>
            <a:r>
              <a:rPr lang="th-TH" sz="1600" dirty="0">
                <a:hlinkClick r:id="rId4"/>
              </a:rPr>
              <a:t>.</a:t>
            </a:r>
            <a:r>
              <a:rPr lang="en-US" sz="1600" dirty="0">
                <a:hlinkClick r:id="rId4"/>
              </a:rPr>
              <a:t>or</a:t>
            </a:r>
            <a:r>
              <a:rPr lang="th-TH" sz="1600" dirty="0">
                <a:hlinkClick r:id="rId4"/>
              </a:rPr>
              <a:t>.</a:t>
            </a:r>
            <a:r>
              <a:rPr lang="en-US" sz="1600" dirty="0" err="1">
                <a:hlinkClick r:id="rId4"/>
              </a:rPr>
              <a:t>th</a:t>
            </a:r>
            <a:r>
              <a:rPr lang="th-TH" sz="1600" dirty="0">
                <a:hlinkClick r:id="rId4"/>
              </a:rPr>
              <a:t>/</a:t>
            </a:r>
            <a:r>
              <a:rPr lang="en-US" sz="1600" dirty="0">
                <a:hlinkClick r:id="rId4"/>
              </a:rPr>
              <a:t>English</a:t>
            </a:r>
            <a:r>
              <a:rPr lang="th-TH" sz="1600" dirty="0">
                <a:hlinkClick r:id="rId4"/>
              </a:rPr>
              <a:t>/</a:t>
            </a:r>
            <a:r>
              <a:rPr lang="en-US" sz="1600" dirty="0">
                <a:hlinkClick r:id="rId4"/>
              </a:rPr>
              <a:t>Statistics</a:t>
            </a:r>
            <a:r>
              <a:rPr lang="th-TH" sz="1600" dirty="0">
                <a:hlinkClick r:id="rId4"/>
              </a:rPr>
              <a:t>/</a:t>
            </a:r>
            <a:r>
              <a:rPr lang="en-US" sz="1600" dirty="0" err="1">
                <a:hlinkClick r:id="rId4"/>
              </a:rPr>
              <a:t>FinancialMarkets</a:t>
            </a:r>
            <a:r>
              <a:rPr lang="th-TH" sz="1600" dirty="0">
                <a:hlinkClick r:id="rId4"/>
              </a:rPr>
              <a:t>/</a:t>
            </a:r>
            <a:r>
              <a:rPr lang="en-US" sz="1600" dirty="0" err="1">
                <a:hlinkClick r:id="rId4"/>
              </a:rPr>
              <a:t>InterestRate</a:t>
            </a:r>
            <a:r>
              <a:rPr lang="th-TH" sz="1600" dirty="0">
                <a:hlinkClick r:id="rId4"/>
              </a:rPr>
              <a:t>/</a:t>
            </a:r>
            <a:r>
              <a:rPr lang="en-US" sz="1600" dirty="0">
                <a:hlinkClick r:id="rId4"/>
              </a:rPr>
              <a:t>Pages</a:t>
            </a:r>
            <a:r>
              <a:rPr lang="th-TH" sz="1600" dirty="0">
                <a:hlinkClick r:id="rId4"/>
              </a:rPr>
              <a:t>/</a:t>
            </a:r>
            <a:r>
              <a:rPr lang="en-US" sz="1600" dirty="0" err="1">
                <a:hlinkClick r:id="rId4"/>
              </a:rPr>
              <a:t>StatInterestRate</a:t>
            </a:r>
            <a:r>
              <a:rPr lang="th-TH" sz="1600" dirty="0">
                <a:hlinkClick r:id="rId4"/>
              </a:rPr>
              <a:t>.</a:t>
            </a:r>
            <a:r>
              <a:rPr lang="en-US" sz="1600" dirty="0" err="1">
                <a:hlinkClick r:id="rId4"/>
              </a:rPr>
              <a:t>aspx</a:t>
            </a:r>
            <a:r>
              <a:rPr lang="th-TH" sz="1600" dirty="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12648" y="228600"/>
            <a:ext cx="8153400" cy="990600"/>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2"/>
                </a:solidFill>
                <a:effectLst/>
                <a:uLnTx/>
                <a:uFillTx/>
                <a:latin typeface="+mj-lt"/>
                <a:ea typeface="+mj-ea"/>
                <a:cs typeface="+mj-cs"/>
              </a:rPr>
              <a:t>Movement of the Interest Rate</a:t>
            </a:r>
            <a:endParaRPr kumimoji="0" lang="th-TH" sz="4400" b="0" i="0" u="none" strike="noStrike" kern="1200" cap="none" spc="0" normalizeH="0" baseline="0" noProof="0" dirty="0">
              <a:ln>
                <a:noFill/>
              </a:ln>
              <a:solidFill>
                <a:schemeClr val="tx2"/>
              </a:solidFill>
              <a:effectLst/>
              <a:uLnTx/>
              <a:uFillTx/>
              <a:latin typeface="+mj-lt"/>
              <a:ea typeface="+mj-ea"/>
              <a:cs typeface="+mj-cs"/>
            </a:endParaRPr>
          </a:p>
        </p:txBody>
      </p:sp>
      <p:pic>
        <p:nvPicPr>
          <p:cNvPr id="3" name="Picture 4" descr="c05f01"/>
          <p:cNvPicPr preferRelativeResize="0">
            <a:picLocks noChangeAspect="1" noChangeArrowheads="1"/>
          </p:cNvPicPr>
          <p:nvPr/>
        </p:nvPicPr>
        <p:blipFill>
          <a:blip r:embed="rId2"/>
          <a:srcRect/>
          <a:stretch>
            <a:fillRect/>
          </a:stretch>
        </p:blipFill>
        <p:spPr bwMode="auto">
          <a:xfrm>
            <a:off x="1857356" y="1114446"/>
            <a:ext cx="5556250" cy="5386388"/>
          </a:xfrm>
          <a:prstGeom prst="rect">
            <a:avLst/>
          </a:prstGeom>
          <a:noFill/>
          <a:ln w="19050">
            <a:solidFill>
              <a:schemeClr val="tx1"/>
            </a:solid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p:cNvSpPr>
          <p:nvPr/>
        </p:nvSpPr>
        <p:spPr>
          <a:xfrm>
            <a:off x="473075" y="1563688"/>
            <a:ext cx="2533650" cy="3576637"/>
          </a:xfrm>
          <a:prstGeom prst="rect">
            <a:avLst/>
          </a:prstGeom>
          <a:noFill/>
          <a:ln/>
        </p:spPr>
        <p:txBody>
          <a:bodyPr lIns="90488" tIns="44450" rIns="90488" bIns="44450" anchor="t"/>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2"/>
                </a:solidFill>
                <a:effectLst/>
                <a:uLnTx/>
                <a:uFillTx/>
                <a:latin typeface="+mj-lt"/>
                <a:ea typeface="+mj-ea"/>
                <a:cs typeface="+mj-cs"/>
              </a:rPr>
              <a:t>Factors that Shift Demand Curve for Bonds</a:t>
            </a:r>
            <a:br>
              <a:rPr kumimoji="0" lang="en-US" sz="4400" b="0" i="0" u="none" strike="noStrike" kern="1200" cap="none" spc="0" normalizeH="0" baseline="0" noProof="0" smtClean="0">
                <a:ln>
                  <a:noFill/>
                </a:ln>
                <a:solidFill>
                  <a:schemeClr val="tx2"/>
                </a:solidFill>
                <a:effectLst/>
                <a:uLnTx/>
                <a:uFillTx/>
                <a:latin typeface="+mj-lt"/>
                <a:ea typeface="+mj-ea"/>
                <a:cs typeface="+mj-cs"/>
              </a:rPr>
            </a:br>
            <a:endParaRPr kumimoji="0" lang="en-US" sz="4400" b="0" i="0" u="none" strike="noStrike" kern="1200" cap="none" spc="0" normalizeH="0" baseline="0" noProof="0" dirty="0" smtClean="0">
              <a:ln>
                <a:noFill/>
              </a:ln>
              <a:solidFill>
                <a:schemeClr val="tx2"/>
              </a:solidFill>
              <a:effectLst/>
              <a:uLnTx/>
              <a:uFillTx/>
              <a:latin typeface="+mj-lt"/>
              <a:ea typeface="+mj-ea"/>
              <a:cs typeface="+mj-cs"/>
            </a:endParaRPr>
          </a:p>
        </p:txBody>
      </p:sp>
      <p:pic>
        <p:nvPicPr>
          <p:cNvPr id="3" name="Picture 3" descr="c05t02"/>
          <p:cNvPicPr preferRelativeResize="0">
            <a:picLocks noChangeAspect="1" noChangeArrowheads="1"/>
          </p:cNvPicPr>
          <p:nvPr/>
        </p:nvPicPr>
        <p:blipFill>
          <a:blip r:embed="rId2"/>
          <a:srcRect/>
          <a:stretch>
            <a:fillRect/>
          </a:stretch>
        </p:blipFill>
        <p:spPr bwMode="auto">
          <a:xfrm>
            <a:off x="3124200" y="228600"/>
            <a:ext cx="5114925" cy="6172200"/>
          </a:xfrm>
          <a:prstGeom prst="rect">
            <a:avLst/>
          </a:prstGeom>
          <a:noFill/>
          <a:ln w="19050">
            <a:solidFill>
              <a:schemeClr val="tx1"/>
            </a:solid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p:cNvSpPr>
          <p:nvPr/>
        </p:nvSpPr>
        <p:spPr>
          <a:xfrm>
            <a:off x="304800" y="857232"/>
            <a:ext cx="1838308" cy="2643206"/>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smtClean="0">
                <a:ln>
                  <a:noFill/>
                </a:ln>
                <a:solidFill>
                  <a:schemeClr val="tx2"/>
                </a:solidFill>
                <a:effectLst/>
                <a:uLnTx/>
                <a:uFillTx/>
                <a:latin typeface="+mj-lt"/>
                <a:ea typeface="+mj-ea"/>
                <a:cs typeface="+mj-cs"/>
              </a:rPr>
              <a:t>Factors that Shift Supply Curve for Bonds</a:t>
            </a:r>
          </a:p>
        </p:txBody>
      </p:sp>
      <p:pic>
        <p:nvPicPr>
          <p:cNvPr id="3" name="Picture 3" descr="c05t03"/>
          <p:cNvPicPr preferRelativeResize="0">
            <a:picLocks noChangeAspect="1" noChangeArrowheads="1"/>
          </p:cNvPicPr>
          <p:nvPr/>
        </p:nvPicPr>
        <p:blipFill>
          <a:blip r:embed="rId2"/>
          <a:srcRect/>
          <a:stretch>
            <a:fillRect/>
          </a:stretch>
        </p:blipFill>
        <p:spPr bwMode="auto">
          <a:xfrm>
            <a:off x="2143108" y="528658"/>
            <a:ext cx="6688137" cy="5829300"/>
          </a:xfrm>
          <a:prstGeom prst="rect">
            <a:avLst/>
          </a:prstGeom>
          <a:noFill/>
          <a:ln w="19050">
            <a:solidFill>
              <a:schemeClr val="tx1"/>
            </a:solidFill>
            <a:miter lim="800000"/>
            <a:headEnd/>
            <a:tailEnd/>
          </a:ln>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smtClean="0"/>
              <a:t>Fisher Effect in the United </a:t>
            </a:r>
            <a:r>
              <a:rPr lang="en-US" dirty="0" smtClean="0"/>
              <a:t>States</a:t>
            </a:r>
            <a:endParaRPr lang="th-TH" dirty="0"/>
          </a:p>
        </p:txBody>
      </p:sp>
      <p:pic>
        <p:nvPicPr>
          <p:cNvPr id="5" name="Picture 3" descr="c05f06"/>
          <p:cNvPicPr preferRelativeResize="0">
            <a:picLocks noChangeAspect="1" noChangeArrowheads="1"/>
          </p:cNvPicPr>
          <p:nvPr/>
        </p:nvPicPr>
        <p:blipFill>
          <a:blip r:embed="rId2"/>
          <a:srcRect/>
          <a:stretch>
            <a:fillRect/>
          </a:stretch>
        </p:blipFill>
        <p:spPr bwMode="auto">
          <a:xfrm>
            <a:off x="533400" y="1905000"/>
            <a:ext cx="8077200" cy="3178175"/>
          </a:xfrm>
          <a:prstGeom prst="rect">
            <a:avLst/>
          </a:prstGeom>
          <a:noFill/>
          <a:ln w="19050">
            <a:solidFill>
              <a:schemeClr val="tx1"/>
            </a:solidFill>
            <a:miter lim="800000"/>
            <a:headEnd/>
            <a:tailEnd/>
          </a:ln>
          <a:effectLst/>
        </p:spPr>
      </p:pic>
      <p:sp>
        <p:nvSpPr>
          <p:cNvPr id="6" name="Rectangle 2"/>
          <p:cNvSpPr txBox="1">
            <a:spLocks/>
          </p:cNvSpPr>
          <p:nvPr/>
        </p:nvSpPr>
        <p:spPr>
          <a:xfrm>
            <a:off x="457200" y="5286396"/>
            <a:ext cx="8229600" cy="1143000"/>
          </a:xfrm>
          <a:prstGeom prst="rect">
            <a:avLst/>
          </a:prstGeom>
          <a:noFill/>
          <a:ln/>
        </p:spPr>
        <p:txBody>
          <a:bodyPr vert="horz" lIns="90488" tIns="44450" rIns="90488" bIns="44450" anchor="t">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4400" b="0" i="0" u="none" strike="noStrike" kern="1200" cap="none" spc="0" normalizeH="0" baseline="0" noProof="0" dirty="0" smtClean="0">
              <a:ln>
                <a:noFill/>
              </a:ln>
              <a:solidFill>
                <a:schemeClr val="tx2"/>
              </a:solidFill>
              <a:effectLst/>
              <a:uLnTx/>
              <a:uFillTx/>
              <a:latin typeface="+mj-lt"/>
              <a:ea typeface="+mj-ea"/>
              <a:cs typeface="+mj-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Business </a:t>
            </a:r>
            <a:r>
              <a:rPr lang="en-US" dirty="0" smtClean="0"/>
              <a:t>Cycles </a:t>
            </a:r>
            <a:r>
              <a:rPr lang="en-US" dirty="0" smtClean="0"/>
              <a:t>and </a:t>
            </a:r>
            <a:r>
              <a:rPr lang="en-US" dirty="0" smtClean="0"/>
              <a:t>Interest Rates</a:t>
            </a:r>
            <a:endParaRPr lang="th-TH" dirty="0"/>
          </a:p>
        </p:txBody>
      </p:sp>
      <p:pic>
        <p:nvPicPr>
          <p:cNvPr id="4" name="Picture 3" descr="c05f08"/>
          <p:cNvPicPr preferRelativeResize="0">
            <a:picLocks noChangeAspect="1" noChangeArrowheads="1"/>
          </p:cNvPicPr>
          <p:nvPr/>
        </p:nvPicPr>
        <p:blipFill>
          <a:blip r:embed="rId2"/>
          <a:srcRect/>
          <a:stretch>
            <a:fillRect/>
          </a:stretch>
        </p:blipFill>
        <p:spPr bwMode="auto">
          <a:xfrm>
            <a:off x="642910" y="1647844"/>
            <a:ext cx="7772400" cy="4567238"/>
          </a:xfrm>
          <a:prstGeom prst="rect">
            <a:avLst/>
          </a:prstGeom>
          <a:noFill/>
          <a:ln w="19050">
            <a:solidFill>
              <a:schemeClr val="tx1"/>
            </a:solid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6"/>
          <p:cNvGraphicFramePr>
            <a:graphicFrameLocks noChangeAspect="1"/>
          </p:cNvGraphicFramePr>
          <p:nvPr/>
        </p:nvGraphicFramePr>
        <p:xfrm>
          <a:off x="142844" y="500042"/>
          <a:ext cx="8748712" cy="6308725"/>
        </p:xfrm>
        <a:graphic>
          <a:graphicData uri="http://schemas.openxmlformats.org/presentationml/2006/ole">
            <p:oleObj spid="_x0000_s5122" name="Chart" r:id="rId3" imgW="11791950" imgH="5172075" progId="Excel.Chart.8">
              <p:embed/>
            </p:oleObj>
          </a:graphicData>
        </a:graphic>
      </p:graphicFrame>
      <p:sp>
        <p:nvSpPr>
          <p:cNvPr id="3" name="Text Box 5"/>
          <p:cNvSpPr txBox="1">
            <a:spLocks noChangeArrowheads="1"/>
          </p:cNvSpPr>
          <p:nvPr/>
        </p:nvSpPr>
        <p:spPr bwMode="auto">
          <a:xfrm>
            <a:off x="250825" y="260350"/>
            <a:ext cx="6337300" cy="844550"/>
          </a:xfrm>
          <a:prstGeom prst="rect">
            <a:avLst/>
          </a:prstGeom>
          <a:solidFill>
            <a:schemeClr val="bg1"/>
          </a:solidFill>
          <a:ln w="19050">
            <a:solidFill>
              <a:schemeClr val="tx1"/>
            </a:solidFill>
            <a:miter lim="800000"/>
            <a:headEnd/>
            <a:tailEnd/>
          </a:ln>
        </p:spPr>
        <p:txBody>
          <a:bodyPr>
            <a:spAutoFit/>
          </a:bodyPr>
          <a:lstStyle/>
          <a:p>
            <a:pPr>
              <a:spcBef>
                <a:spcPct val="50000"/>
              </a:spcBef>
            </a:pPr>
            <a:r>
              <a:rPr lang="en-US" sz="1600" dirty="0"/>
              <a:t>Source: </a:t>
            </a:r>
            <a:r>
              <a:rPr lang="en-US" sz="1600" dirty="0">
                <a:hlinkClick r:id="rId4"/>
              </a:rPr>
              <a:t>http</a:t>
            </a:r>
            <a:r>
              <a:rPr lang="th-TH" sz="1600" dirty="0">
                <a:hlinkClick r:id="rId4"/>
              </a:rPr>
              <a:t>://</a:t>
            </a:r>
            <a:r>
              <a:rPr lang="en-US" sz="1600" dirty="0">
                <a:hlinkClick r:id="rId4"/>
              </a:rPr>
              <a:t>www</a:t>
            </a:r>
            <a:r>
              <a:rPr lang="th-TH" sz="1600" dirty="0">
                <a:hlinkClick r:id="rId4"/>
              </a:rPr>
              <a:t>.</a:t>
            </a:r>
            <a:r>
              <a:rPr lang="en-US" sz="1600" dirty="0" err="1">
                <a:hlinkClick r:id="rId4"/>
              </a:rPr>
              <a:t>bot</a:t>
            </a:r>
            <a:r>
              <a:rPr lang="th-TH" sz="1600" dirty="0">
                <a:hlinkClick r:id="rId4"/>
              </a:rPr>
              <a:t>.</a:t>
            </a:r>
            <a:r>
              <a:rPr lang="en-US" sz="1600" dirty="0">
                <a:hlinkClick r:id="rId4"/>
              </a:rPr>
              <a:t>or</a:t>
            </a:r>
            <a:r>
              <a:rPr lang="th-TH" sz="1600" dirty="0">
                <a:hlinkClick r:id="rId4"/>
              </a:rPr>
              <a:t>.</a:t>
            </a:r>
            <a:r>
              <a:rPr lang="en-US" sz="1600" dirty="0" err="1">
                <a:hlinkClick r:id="rId4"/>
              </a:rPr>
              <a:t>th</a:t>
            </a:r>
            <a:r>
              <a:rPr lang="th-TH" sz="1600" dirty="0">
                <a:hlinkClick r:id="rId4"/>
              </a:rPr>
              <a:t>/</a:t>
            </a:r>
            <a:r>
              <a:rPr lang="en-US" sz="1600" dirty="0">
                <a:hlinkClick r:id="rId4"/>
              </a:rPr>
              <a:t>English</a:t>
            </a:r>
            <a:r>
              <a:rPr lang="th-TH" sz="1600" dirty="0">
                <a:hlinkClick r:id="rId4"/>
              </a:rPr>
              <a:t>/</a:t>
            </a:r>
            <a:r>
              <a:rPr lang="en-US" sz="1600" dirty="0">
                <a:hlinkClick r:id="rId4"/>
              </a:rPr>
              <a:t>Statistics</a:t>
            </a:r>
            <a:r>
              <a:rPr lang="th-TH" sz="1600" dirty="0">
                <a:hlinkClick r:id="rId4"/>
              </a:rPr>
              <a:t>/</a:t>
            </a:r>
            <a:r>
              <a:rPr lang="en-US" sz="1600" dirty="0" err="1">
                <a:hlinkClick r:id="rId4"/>
              </a:rPr>
              <a:t>FinancialMarkets</a:t>
            </a:r>
            <a:r>
              <a:rPr lang="th-TH" sz="1600" dirty="0">
                <a:hlinkClick r:id="rId4"/>
              </a:rPr>
              <a:t>/</a:t>
            </a:r>
            <a:r>
              <a:rPr lang="en-US" sz="1600" dirty="0" err="1">
                <a:hlinkClick r:id="rId4"/>
              </a:rPr>
              <a:t>InterestRate</a:t>
            </a:r>
            <a:r>
              <a:rPr lang="th-TH" sz="1600" dirty="0">
                <a:hlinkClick r:id="rId4"/>
              </a:rPr>
              <a:t>/</a:t>
            </a:r>
            <a:r>
              <a:rPr lang="en-US" sz="1600" dirty="0">
                <a:hlinkClick r:id="rId4"/>
              </a:rPr>
              <a:t>Pages</a:t>
            </a:r>
            <a:r>
              <a:rPr lang="th-TH" sz="1600" dirty="0">
                <a:hlinkClick r:id="rId4"/>
              </a:rPr>
              <a:t>/</a:t>
            </a:r>
            <a:r>
              <a:rPr lang="en-US" sz="1600" dirty="0" err="1">
                <a:hlinkClick r:id="rId4"/>
              </a:rPr>
              <a:t>StatInterestRate</a:t>
            </a:r>
            <a:r>
              <a:rPr lang="th-TH" sz="1600" dirty="0">
                <a:hlinkClick r:id="rId4"/>
              </a:rPr>
              <a:t>.</a:t>
            </a:r>
            <a:r>
              <a:rPr lang="en-US" sz="1600" dirty="0" err="1">
                <a:hlinkClick r:id="rId4"/>
              </a:rPr>
              <a:t>aspx</a:t>
            </a:r>
            <a:r>
              <a:rPr lang="th-TH" sz="1600" dirty="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 Structure of Interest Rates</a:t>
            </a:r>
            <a:endParaRPr lang="th-TH" dirty="0"/>
          </a:p>
        </p:txBody>
      </p:sp>
      <p:sp>
        <p:nvSpPr>
          <p:cNvPr id="3" name="Content Placeholder 2"/>
          <p:cNvSpPr>
            <a:spLocks noGrp="1"/>
          </p:cNvSpPr>
          <p:nvPr>
            <p:ph sz="quarter" idx="1"/>
          </p:nvPr>
        </p:nvSpPr>
        <p:spPr/>
        <p:txBody>
          <a:bodyPr>
            <a:normAutofit fontScale="92500" lnSpcReduction="20000"/>
          </a:bodyPr>
          <a:lstStyle/>
          <a:p>
            <a:pPr>
              <a:lnSpc>
                <a:spcPct val="90000"/>
              </a:lnSpc>
            </a:pPr>
            <a:r>
              <a:rPr lang="fr-CA" dirty="0" smtClean="0">
                <a:solidFill>
                  <a:srgbClr val="595959"/>
                </a:solidFill>
              </a:rPr>
              <a:t>Default Risk</a:t>
            </a:r>
          </a:p>
          <a:p>
            <a:pPr lvl="1">
              <a:lnSpc>
                <a:spcPct val="90000"/>
              </a:lnSpc>
            </a:pPr>
            <a:r>
              <a:rPr lang="fr-CA" b="1" i="1" dirty="0" smtClean="0">
                <a:solidFill>
                  <a:srgbClr val="595959"/>
                </a:solidFill>
              </a:rPr>
              <a:t>Default</a:t>
            </a:r>
            <a:r>
              <a:rPr lang="fr-CA" dirty="0" smtClean="0">
                <a:solidFill>
                  <a:srgbClr val="595959"/>
                </a:solidFill>
              </a:rPr>
              <a:t> occurs when the issuer of the bond is unable or unwilling to make payments when promised.</a:t>
            </a:r>
          </a:p>
          <a:p>
            <a:pPr lvl="1">
              <a:lnSpc>
                <a:spcPct val="90000"/>
              </a:lnSpc>
            </a:pPr>
            <a:r>
              <a:rPr lang="fr-CA" dirty="0" smtClean="0">
                <a:solidFill>
                  <a:srgbClr val="595959"/>
                </a:solidFill>
              </a:rPr>
              <a:t>Corporate suffering big losses might be more likely to suspend interest payments on its bonds. This means its bonds have high default risk.</a:t>
            </a:r>
          </a:p>
          <a:p>
            <a:pPr lvl="1">
              <a:lnSpc>
                <a:spcPct val="90000"/>
              </a:lnSpc>
            </a:pPr>
            <a:r>
              <a:rPr lang="fr-CA" dirty="0" smtClean="0">
                <a:solidFill>
                  <a:srgbClr val="595959"/>
                </a:solidFill>
              </a:rPr>
              <a:t>Treasury or BOT bonds are usually considered to have no default risk. They are called </a:t>
            </a:r>
            <a:r>
              <a:rPr lang="fr-CA" b="1" i="1" dirty="0" smtClean="0">
                <a:solidFill>
                  <a:srgbClr val="595959"/>
                </a:solidFill>
              </a:rPr>
              <a:t>default-free bonds</a:t>
            </a:r>
            <a:r>
              <a:rPr lang="fr-CA" dirty="0" smtClean="0">
                <a:solidFill>
                  <a:srgbClr val="595959"/>
                </a:solidFill>
              </a:rPr>
              <a:t>.</a:t>
            </a:r>
          </a:p>
          <a:p>
            <a:pPr lvl="1">
              <a:lnSpc>
                <a:spcPct val="90000"/>
              </a:lnSpc>
            </a:pPr>
            <a:r>
              <a:rPr lang="fr-CA" dirty="0" smtClean="0">
                <a:solidFill>
                  <a:srgbClr val="595959"/>
                </a:solidFill>
              </a:rPr>
              <a:t>The spread is called </a:t>
            </a:r>
            <a:r>
              <a:rPr lang="fr-CA" b="1" i="1" dirty="0" smtClean="0">
                <a:solidFill>
                  <a:srgbClr val="595959"/>
                </a:solidFill>
              </a:rPr>
              <a:t>risk premium</a:t>
            </a:r>
            <a:r>
              <a:rPr lang="fr-CA" dirty="0" smtClean="0">
                <a:solidFill>
                  <a:srgbClr val="595959"/>
                </a:solidFill>
              </a:rPr>
              <a:t>.</a:t>
            </a:r>
          </a:p>
          <a:p>
            <a:pPr>
              <a:lnSpc>
                <a:spcPct val="90000"/>
              </a:lnSpc>
            </a:pPr>
            <a:r>
              <a:rPr lang="fr-CA" dirty="0" smtClean="0">
                <a:solidFill>
                  <a:srgbClr val="595959"/>
                </a:solidFill>
              </a:rPr>
              <a:t>Liquidity</a:t>
            </a:r>
          </a:p>
          <a:p>
            <a:pPr lvl="1">
              <a:lnSpc>
                <a:spcPct val="90000"/>
              </a:lnSpc>
            </a:pPr>
            <a:r>
              <a:rPr lang="fr-CA" dirty="0" smtClean="0">
                <a:solidFill>
                  <a:srgbClr val="595959"/>
                </a:solidFill>
              </a:rPr>
              <a:t>A</a:t>
            </a:r>
            <a:r>
              <a:rPr lang="fr-CA" dirty="0" smtClean="0">
                <a:solidFill>
                  <a:srgbClr val="595959"/>
                </a:solidFill>
              </a:rPr>
              <a:t> </a:t>
            </a:r>
            <a:r>
              <a:rPr lang="fr-CA" dirty="0" smtClean="0">
                <a:solidFill>
                  <a:srgbClr val="595959"/>
                </a:solidFill>
              </a:rPr>
              <a:t>liquid asset is one that can be quickly and cheaply converted into cash.</a:t>
            </a:r>
          </a:p>
          <a:p>
            <a:pPr lvl="1">
              <a:lnSpc>
                <a:spcPct val="90000"/>
              </a:lnSpc>
            </a:pPr>
            <a:r>
              <a:rPr lang="fr-CA" dirty="0" smtClean="0">
                <a:solidFill>
                  <a:srgbClr val="595959"/>
                </a:solidFill>
              </a:rPr>
              <a:t>The more liquid an asset is, the more desirable it is (holding everything else constant</a:t>
            </a:r>
            <a:r>
              <a:rPr lang="fr-CA" dirty="0" smtClean="0">
                <a:solidFill>
                  <a:srgbClr val="595959"/>
                </a:solidFill>
              </a:rPr>
              <a:t>).</a:t>
            </a:r>
            <a:endParaRPr lang="fr-CA" dirty="0" smtClean="0">
              <a:solidFill>
                <a:srgbClr val="595959"/>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a:srcRect/>
          <a:stretch>
            <a:fillRect/>
          </a:stretch>
        </p:blipFill>
        <p:spPr bwMode="auto">
          <a:xfrm>
            <a:off x="210679" y="1515179"/>
            <a:ext cx="8790477" cy="1770945"/>
          </a:xfrm>
          <a:prstGeom prst="rect">
            <a:avLst/>
          </a:prstGeom>
          <a:noFill/>
          <a:ln w="9525">
            <a:noFill/>
            <a:miter lim="800000"/>
            <a:headEnd/>
            <a:tailEnd/>
          </a:ln>
        </p:spPr>
      </p:pic>
      <p:pic>
        <p:nvPicPr>
          <p:cNvPr id="3" name="Picture 5"/>
          <p:cNvPicPr>
            <a:picLocks noChangeAspect="1" noChangeArrowheads="1"/>
          </p:cNvPicPr>
          <p:nvPr/>
        </p:nvPicPr>
        <p:blipFill>
          <a:blip r:embed="rId3"/>
          <a:srcRect/>
          <a:stretch>
            <a:fillRect/>
          </a:stretch>
        </p:blipFill>
        <p:spPr bwMode="auto">
          <a:xfrm>
            <a:off x="285720" y="3429000"/>
            <a:ext cx="8406667" cy="2315851"/>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Term Structure of Interest Rates</a:t>
            </a:r>
            <a:endParaRPr lang="th-TH" dirty="0"/>
          </a:p>
        </p:txBody>
      </p:sp>
      <p:pic>
        <p:nvPicPr>
          <p:cNvPr id="7170" name="Picture 2" descr="http://www.thaibma.or.th/compositerpt/temp/dnc-t0p33721.png?634615362240487500"/>
          <p:cNvPicPr>
            <a:picLocks noChangeAspect="1" noChangeArrowheads="1"/>
          </p:cNvPicPr>
          <p:nvPr/>
        </p:nvPicPr>
        <p:blipFill>
          <a:blip r:embed="rId2"/>
          <a:srcRect/>
          <a:stretch>
            <a:fillRect/>
          </a:stretch>
        </p:blipFill>
        <p:spPr bwMode="auto">
          <a:xfrm>
            <a:off x="871564" y="1714488"/>
            <a:ext cx="7486650" cy="4762501"/>
          </a:xfrm>
          <a:prstGeom prst="rect">
            <a:avLst/>
          </a:prstGeom>
          <a:noFill/>
        </p:spPr>
      </p:pic>
      <p:sp>
        <p:nvSpPr>
          <p:cNvPr id="5" name="TextBox 4"/>
          <p:cNvSpPr txBox="1"/>
          <p:nvPr/>
        </p:nvSpPr>
        <p:spPr>
          <a:xfrm>
            <a:off x="3143240" y="4429132"/>
            <a:ext cx="4643470" cy="523220"/>
          </a:xfrm>
          <a:prstGeom prst="rect">
            <a:avLst/>
          </a:prstGeom>
          <a:noFill/>
        </p:spPr>
        <p:txBody>
          <a:bodyPr wrap="square" rtlCol="0">
            <a:spAutoFit/>
          </a:bodyPr>
          <a:lstStyle/>
          <a:p>
            <a:r>
              <a:rPr lang="en-US" dirty="0" smtClean="0"/>
              <a:t>Government Bond Yield Curve</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Interest Rate Vs Return</a:t>
            </a:r>
            <a:endParaRPr lang="th-TH" dirty="0"/>
          </a:p>
        </p:txBody>
      </p:sp>
      <p:sp>
        <p:nvSpPr>
          <p:cNvPr id="3" name="Content Placeholder 2"/>
          <p:cNvSpPr>
            <a:spLocks noGrp="1"/>
          </p:cNvSpPr>
          <p:nvPr>
            <p:ph sz="quarter" idx="1"/>
          </p:nvPr>
        </p:nvSpPr>
        <p:spPr/>
        <p:txBody>
          <a:bodyPr/>
          <a:lstStyle/>
          <a:p>
            <a:pPr marL="342900" indent="-342900">
              <a:spcBef>
                <a:spcPct val="20000"/>
              </a:spcBef>
              <a:buFont typeface="Arial" pitchFamily="34" charset="0"/>
              <a:buChar char="•"/>
            </a:pPr>
            <a:r>
              <a:rPr lang="fr-CA" sz="2800" dirty="0" smtClean="0">
                <a:latin typeface="Calibri" pitchFamily="34" charset="0"/>
              </a:rPr>
              <a:t>Recall that our interest rate is the </a:t>
            </a:r>
            <a:r>
              <a:rPr lang="fr-CA" sz="2800" b="1" i="1" dirty="0" smtClean="0">
                <a:latin typeface="Calibri" pitchFamily="34" charset="0"/>
              </a:rPr>
              <a:t>yield-to-maturity</a:t>
            </a:r>
            <a:r>
              <a:rPr lang="fr-CA" sz="2800" dirty="0" smtClean="0">
                <a:latin typeface="Calibri" pitchFamily="34" charset="0"/>
              </a:rPr>
              <a:t>.</a:t>
            </a:r>
          </a:p>
          <a:p>
            <a:pPr marL="342900" indent="-342900">
              <a:spcBef>
                <a:spcPct val="20000"/>
              </a:spcBef>
              <a:buFont typeface="Arial" pitchFamily="34" charset="0"/>
              <a:buChar char="•"/>
            </a:pPr>
            <a:r>
              <a:rPr lang="fr-CA" sz="2800" dirty="0" smtClean="0">
                <a:latin typeface="Calibri" pitchFamily="34" charset="0"/>
              </a:rPr>
              <a:t>If you do not hold an asset to its maturity date, </a:t>
            </a:r>
            <a:r>
              <a:rPr lang="fr-CA" sz="2800" b="1" i="1" dirty="0" smtClean="0">
                <a:latin typeface="Calibri" pitchFamily="34" charset="0"/>
              </a:rPr>
              <a:t>rate of return</a:t>
            </a:r>
            <a:r>
              <a:rPr lang="fr-CA" sz="2800" dirty="0" smtClean="0">
                <a:latin typeface="Calibri" pitchFamily="34" charset="0"/>
              </a:rPr>
              <a:t> on the asset may </a:t>
            </a:r>
            <a:r>
              <a:rPr lang="fr-CA" sz="2800" i="1" dirty="0" smtClean="0">
                <a:latin typeface="Calibri" pitchFamily="34" charset="0"/>
              </a:rPr>
              <a:t>not</a:t>
            </a:r>
            <a:r>
              <a:rPr lang="fr-CA" sz="2800" dirty="0" smtClean="0">
                <a:latin typeface="Calibri" pitchFamily="34" charset="0"/>
              </a:rPr>
              <a:t> be equal to the interest rate.</a:t>
            </a:r>
          </a:p>
          <a:p>
            <a:pPr marL="342900" indent="-342900">
              <a:spcBef>
                <a:spcPct val="20000"/>
              </a:spcBef>
              <a:buFont typeface="Arial" pitchFamily="34" charset="0"/>
              <a:buChar char="•"/>
            </a:pPr>
            <a:endParaRPr lang="fr-CA" sz="2800" dirty="0" smtClean="0">
              <a:latin typeface="Calibri" pitchFamily="34" charset="0"/>
            </a:endParaRPr>
          </a:p>
          <a:p>
            <a:pPr marL="342900" indent="-342900">
              <a:spcBef>
                <a:spcPct val="20000"/>
              </a:spcBef>
              <a:buFont typeface="Arial" pitchFamily="34" charset="0"/>
              <a:buChar char="•"/>
            </a:pPr>
            <a:endParaRPr lang="fr-CA" sz="2800" dirty="0" smtClean="0">
              <a:latin typeface="Calibri" pitchFamily="34" charset="0"/>
            </a:endParaRPr>
          </a:p>
          <a:p>
            <a:pPr marL="342900" indent="-342900">
              <a:spcBef>
                <a:spcPct val="20000"/>
              </a:spcBef>
              <a:buFont typeface="Arial" pitchFamily="34" charset="0"/>
              <a:buNone/>
            </a:pPr>
            <a:r>
              <a:rPr lang="fr-CA" sz="2800" dirty="0" smtClean="0">
                <a:latin typeface="Calibri" pitchFamily="34" charset="0"/>
              </a:rPr>
              <a:t>	where </a:t>
            </a:r>
            <a:r>
              <a:rPr lang="fr-CA" sz="2800" i="1" dirty="0" smtClean="0">
                <a:latin typeface="Times New Roman" pitchFamily="18" charset="0"/>
              </a:rPr>
              <a:t>g</a:t>
            </a:r>
            <a:r>
              <a:rPr lang="fr-CA" sz="2800" dirty="0" smtClean="0">
                <a:latin typeface="Calibri" pitchFamily="34" charset="0"/>
              </a:rPr>
              <a:t> is the capital gains (or losses</a:t>
            </a:r>
            <a:r>
              <a:rPr lang="fr-CA" sz="2800" dirty="0" smtClean="0">
                <a:latin typeface="Calibri" pitchFamily="34" charset="0"/>
              </a:rPr>
              <a:t>).</a:t>
            </a:r>
            <a:endParaRPr lang="fr-CA" sz="2800" dirty="0" smtClean="0">
              <a:latin typeface="Calibri" pitchFamily="34" charset="0"/>
            </a:endParaRPr>
          </a:p>
        </p:txBody>
      </p:sp>
      <p:graphicFrame>
        <p:nvGraphicFramePr>
          <p:cNvPr id="32770" name="Object 2"/>
          <p:cNvGraphicFramePr>
            <a:graphicFrameLocks noChangeAspect="1"/>
          </p:cNvGraphicFramePr>
          <p:nvPr/>
        </p:nvGraphicFramePr>
        <p:xfrm>
          <a:off x="3117858" y="3778256"/>
          <a:ext cx="2668588" cy="508000"/>
        </p:xfrm>
        <a:graphic>
          <a:graphicData uri="http://schemas.openxmlformats.org/presentationml/2006/ole">
            <p:oleObj spid="_x0000_s32770" name="Equation" r:id="rId3" imgW="1066680" imgH="203040" progId="Equation.DSMT4">
              <p:embed/>
            </p:oleObj>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Interest Rate Risks</a:t>
            </a:r>
            <a:endParaRPr lang="th-TH" dirty="0"/>
          </a:p>
        </p:txBody>
      </p:sp>
      <p:pic>
        <p:nvPicPr>
          <p:cNvPr id="4" name="Picture 5" descr="c04t02"/>
          <p:cNvPicPr preferRelativeResize="0">
            <a:picLocks noChangeAspect="1" noChangeArrowheads="1"/>
          </p:cNvPicPr>
          <p:nvPr/>
        </p:nvPicPr>
        <p:blipFill>
          <a:blip r:embed="rId2"/>
          <a:srcRect/>
          <a:stretch>
            <a:fillRect/>
          </a:stretch>
        </p:blipFill>
        <p:spPr bwMode="auto">
          <a:xfrm>
            <a:off x="381000" y="1685942"/>
            <a:ext cx="8382000" cy="4243388"/>
          </a:xfrm>
          <a:prstGeom prst="rect">
            <a:avLst/>
          </a:prstGeom>
          <a:noFill/>
          <a:ln w="19050">
            <a:solidFill>
              <a:schemeClr val="tx1"/>
            </a:solid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Liquidity Premium Theory</a:t>
            </a:r>
            <a:endParaRPr lang="th-TH" dirty="0"/>
          </a:p>
        </p:txBody>
      </p:sp>
      <p:pic>
        <p:nvPicPr>
          <p:cNvPr id="3" name="Picture 5" descr="c06f05"/>
          <p:cNvPicPr preferRelativeResize="0">
            <a:picLocks noChangeAspect="1" noChangeArrowheads="1"/>
          </p:cNvPicPr>
          <p:nvPr/>
        </p:nvPicPr>
        <p:blipFill>
          <a:blip r:embed="rId2"/>
          <a:srcRect/>
          <a:stretch>
            <a:fillRect/>
          </a:stretch>
        </p:blipFill>
        <p:spPr bwMode="auto">
          <a:xfrm>
            <a:off x="714348" y="1643050"/>
            <a:ext cx="7772400" cy="4906963"/>
          </a:xfrm>
          <a:prstGeom prst="rect">
            <a:avLst/>
          </a:prstGeom>
          <a:noFill/>
          <a:ln w="19050">
            <a:solidFill>
              <a:schemeClr val="tx1"/>
            </a:solid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Stock Market</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Stock Market</a:t>
            </a:r>
            <a:endParaRPr lang="th-TH" dirty="0"/>
          </a:p>
        </p:txBody>
      </p:sp>
      <p:sp>
        <p:nvSpPr>
          <p:cNvPr id="3" name="Content Placeholder 2"/>
          <p:cNvSpPr>
            <a:spLocks noGrp="1"/>
          </p:cNvSpPr>
          <p:nvPr>
            <p:ph sz="quarter" idx="1"/>
          </p:nvPr>
        </p:nvSpPr>
        <p:spPr/>
        <p:txBody>
          <a:bodyPr>
            <a:normAutofit fontScale="85000" lnSpcReduction="10000"/>
          </a:bodyPr>
          <a:lstStyle/>
          <a:p>
            <a:r>
              <a:rPr lang="en-US" dirty="0" smtClean="0"/>
              <a:t>Basic Principle of Finance</a:t>
            </a:r>
          </a:p>
          <a:p>
            <a:pPr marL="594360" lvl="2" indent="-320040">
              <a:spcBef>
                <a:spcPts val="700"/>
              </a:spcBef>
              <a:buSzPct val="60000"/>
              <a:buFont typeface="Wingdings"/>
              <a:buChar char=""/>
            </a:pPr>
            <a:r>
              <a:rPr lang="en-US" dirty="0" smtClean="0"/>
              <a:t>Value of Investment = Present Value of Future Cash Flows</a:t>
            </a:r>
          </a:p>
          <a:p>
            <a:r>
              <a:rPr lang="en-US" dirty="0" smtClean="0"/>
              <a:t>Gordon Growth Model</a:t>
            </a:r>
          </a:p>
          <a:p>
            <a:endParaRPr lang="en-US" dirty="0" smtClean="0"/>
          </a:p>
          <a:p>
            <a:endParaRPr lang="en-US" dirty="0" smtClean="0"/>
          </a:p>
          <a:p>
            <a:endParaRPr lang="en-US" dirty="0" smtClean="0"/>
          </a:p>
          <a:p>
            <a:r>
              <a:rPr lang="en-US" dirty="0" smtClean="0"/>
              <a:t>When </a:t>
            </a:r>
            <a:r>
              <a:rPr lang="en-US" dirty="0" smtClean="0"/>
              <a:t>new information is released about firms (or, maybe, macroeconomic conditions), expectations change and prices change.</a:t>
            </a:r>
            <a:endParaRPr lang="en-US" dirty="0" smtClean="0"/>
          </a:p>
          <a:p>
            <a:r>
              <a:rPr lang="en-US" dirty="0" smtClean="0"/>
              <a:t>New information may cause changes in expectations about the level of future dividends or the risk of those dividends</a:t>
            </a:r>
          </a:p>
          <a:p>
            <a:endParaRPr lang="th-TH" dirty="0"/>
          </a:p>
        </p:txBody>
      </p:sp>
      <p:graphicFrame>
        <p:nvGraphicFramePr>
          <p:cNvPr id="33794" name="Object 10"/>
          <p:cNvGraphicFramePr>
            <a:graphicFrameLocks noChangeAspect="1"/>
          </p:cNvGraphicFramePr>
          <p:nvPr/>
        </p:nvGraphicFramePr>
        <p:xfrm>
          <a:off x="1214414" y="3006729"/>
          <a:ext cx="6788150" cy="993775"/>
        </p:xfrm>
        <a:graphic>
          <a:graphicData uri="http://schemas.openxmlformats.org/presentationml/2006/ole">
            <p:oleObj spid="_x0000_s33794" name="Equation" r:id="rId3" imgW="2679480" imgH="393480" progId="Equation.DSMT4">
              <p:embed/>
            </p:oleObj>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8" name="Object 2"/>
          <p:cNvGraphicFramePr>
            <a:graphicFrameLocks noChangeAspect="1"/>
          </p:cNvGraphicFramePr>
          <p:nvPr/>
        </p:nvGraphicFramePr>
        <p:xfrm>
          <a:off x="539750" y="1844675"/>
          <a:ext cx="8208963" cy="4525963"/>
        </p:xfrm>
        <a:graphic>
          <a:graphicData uri="http://schemas.openxmlformats.org/presentationml/2006/ole">
            <p:oleObj spid="_x0000_s34818" name="Chart" r:id="rId3" imgW="8810630" imgH="5591039" progId="MSGraph.Chart.8">
              <p:embed followColorScheme="full"/>
            </p:oleObj>
          </a:graphicData>
        </a:graphic>
      </p:graphicFrame>
      <p:grpSp>
        <p:nvGrpSpPr>
          <p:cNvPr id="3" name="Group 4"/>
          <p:cNvGrpSpPr>
            <a:grpSpLocks/>
          </p:cNvGrpSpPr>
          <p:nvPr/>
        </p:nvGrpSpPr>
        <p:grpSpPr bwMode="auto">
          <a:xfrm>
            <a:off x="468313" y="1196975"/>
            <a:ext cx="7991475" cy="682625"/>
            <a:chOff x="476" y="890"/>
            <a:chExt cx="4899" cy="430"/>
          </a:xfrm>
        </p:grpSpPr>
        <p:sp>
          <p:nvSpPr>
            <p:cNvPr id="4" name="Rectangle 5"/>
            <p:cNvSpPr>
              <a:spLocks noChangeArrowheads="1"/>
            </p:cNvSpPr>
            <p:nvPr/>
          </p:nvSpPr>
          <p:spPr bwMode="gray">
            <a:xfrm>
              <a:off x="476" y="890"/>
              <a:ext cx="1948" cy="212"/>
            </a:xfrm>
            <a:prstGeom prst="rect">
              <a:avLst/>
            </a:prstGeom>
            <a:noFill/>
            <a:ln w="9525" algn="ctr">
              <a:noFill/>
              <a:miter lim="800000"/>
              <a:headEnd/>
              <a:tailEnd/>
            </a:ln>
            <a:effectLst/>
          </p:spPr>
          <p:txBody>
            <a:bodyPr wrap="none">
              <a:spAutoFit/>
              <a:flatTx/>
            </a:bodyPr>
            <a:lstStyle/>
            <a:p>
              <a:r>
                <a:rPr lang="en-US" sz="1600" b="1" dirty="0">
                  <a:cs typeface="Arial" pitchFamily="34" charset="0"/>
                </a:rPr>
                <a:t>Total nominal return 2518-2552</a:t>
              </a:r>
            </a:p>
          </p:txBody>
        </p:sp>
        <p:sp>
          <p:nvSpPr>
            <p:cNvPr id="5" name="Line 6"/>
            <p:cNvSpPr>
              <a:spLocks noChangeShapeType="1"/>
            </p:cNvSpPr>
            <p:nvPr/>
          </p:nvSpPr>
          <p:spPr bwMode="gray">
            <a:xfrm flipV="1">
              <a:off x="566" y="1117"/>
              <a:ext cx="4809" cy="0"/>
            </a:xfrm>
            <a:prstGeom prst="line">
              <a:avLst/>
            </a:prstGeom>
            <a:noFill/>
            <a:ln w="19050">
              <a:solidFill>
                <a:schemeClr val="tx1"/>
              </a:solidFill>
              <a:round/>
              <a:headEnd/>
              <a:tailEnd/>
            </a:ln>
            <a:effectLst/>
          </p:spPr>
          <p:txBody>
            <a:bodyPr wrap="none" anchor="ctr"/>
            <a:lstStyle/>
            <a:p>
              <a:endParaRPr lang="th-TH"/>
            </a:p>
          </p:txBody>
        </p:sp>
        <p:sp>
          <p:nvSpPr>
            <p:cNvPr id="6" name="Text Box 7"/>
            <p:cNvSpPr txBox="1">
              <a:spLocks noChangeArrowheads="1"/>
            </p:cNvSpPr>
            <p:nvPr/>
          </p:nvSpPr>
          <p:spPr bwMode="gray">
            <a:xfrm>
              <a:off x="509" y="1128"/>
              <a:ext cx="3504" cy="192"/>
            </a:xfrm>
            <a:prstGeom prst="rect">
              <a:avLst/>
            </a:prstGeom>
            <a:noFill/>
            <a:ln w="9525">
              <a:noFill/>
              <a:miter lim="800000"/>
              <a:headEnd/>
              <a:tailEnd/>
            </a:ln>
            <a:effectLst/>
          </p:spPr>
          <p:txBody>
            <a:bodyPr wrap="none">
              <a:spAutoFit/>
            </a:bodyPr>
            <a:lstStyle/>
            <a:p>
              <a:r>
                <a:rPr lang="en-US" sz="1400">
                  <a:cs typeface="Arial" pitchFamily="34" charset="0"/>
                </a:rPr>
                <a:t>Unit: </a:t>
              </a:r>
              <a:r>
                <a:rPr lang="en-US" sz="1400"/>
                <a:t>index (point); assumed that initial investment in year 2517 = 1000</a:t>
              </a:r>
              <a:endParaRPr lang="th-TH" sz="1400"/>
            </a:p>
          </p:txBody>
        </p:sp>
      </p:grpSp>
      <p:sp>
        <p:nvSpPr>
          <p:cNvPr id="7" name="Text Box 3"/>
          <p:cNvSpPr txBox="1">
            <a:spLocks noChangeArrowheads="1"/>
          </p:cNvSpPr>
          <p:nvPr/>
        </p:nvSpPr>
        <p:spPr bwMode="gray">
          <a:xfrm>
            <a:off x="107950" y="6381750"/>
            <a:ext cx="2725426" cy="307777"/>
          </a:xfrm>
          <a:prstGeom prst="rect">
            <a:avLst/>
          </a:prstGeom>
          <a:noFill/>
          <a:ln w="9525">
            <a:noFill/>
            <a:miter lim="800000"/>
            <a:headEnd/>
            <a:tailEnd/>
          </a:ln>
          <a:effectLst/>
        </p:spPr>
        <p:txBody>
          <a:bodyPr wrap="none">
            <a:spAutoFit/>
          </a:bodyPr>
          <a:lstStyle/>
          <a:p>
            <a:r>
              <a:rPr lang="en-US" sz="1400" dirty="0" smtClean="0">
                <a:latin typeface="Browallia New" pitchFamily="34" charset="-34"/>
                <a:cs typeface="Browallia New" pitchFamily="34" charset="-34"/>
              </a:rPr>
              <a:t>Source: </a:t>
            </a:r>
            <a:r>
              <a:rPr lang="en-US" sz="1400" dirty="0">
                <a:latin typeface="Browallia New" pitchFamily="34" charset="-34"/>
                <a:cs typeface="Browallia New" pitchFamily="34" charset="-34"/>
              </a:rPr>
              <a:t>SET analysis </a:t>
            </a:r>
            <a:r>
              <a:rPr lang="en-US" sz="1400" dirty="0" smtClean="0">
                <a:latin typeface="Browallia New" pitchFamily="34" charset="-34"/>
                <a:cs typeface="Browallia New" pitchFamily="34" charset="-34"/>
              </a:rPr>
              <a:t>at end of December </a:t>
            </a:r>
            <a:r>
              <a:rPr lang="th-TH" sz="1400" dirty="0" smtClean="0">
                <a:latin typeface="Browallia New" pitchFamily="34" charset="-34"/>
                <a:cs typeface="Browallia New" pitchFamily="34" charset="-34"/>
              </a:rPr>
              <a:t>2</a:t>
            </a:r>
            <a:r>
              <a:rPr lang="en-US" sz="1400" dirty="0" smtClean="0">
                <a:latin typeface="Browallia New" pitchFamily="34" charset="-34"/>
                <a:cs typeface="Browallia New" pitchFamily="34" charset="-34"/>
              </a:rPr>
              <a:t>009</a:t>
            </a:r>
            <a:endParaRPr lang="en-US" sz="1400" dirty="0">
              <a:latin typeface="Browallia New" pitchFamily="34" charset="-34"/>
              <a:cs typeface="Browallia New" pitchFamily="34" charset="-34"/>
            </a:endParaRPr>
          </a:p>
        </p:txBody>
      </p:sp>
      <p:sp>
        <p:nvSpPr>
          <p:cNvPr id="8" name="Rectangle 7"/>
          <p:cNvSpPr/>
          <p:nvPr/>
        </p:nvSpPr>
        <p:spPr>
          <a:xfrm>
            <a:off x="500034" y="425215"/>
            <a:ext cx="7929618" cy="646331"/>
          </a:xfrm>
          <a:prstGeom prst="rect">
            <a:avLst/>
          </a:prstGeom>
        </p:spPr>
        <p:txBody>
          <a:bodyPr wrap="square">
            <a:spAutoFit/>
          </a:bodyPr>
          <a:lstStyle/>
          <a:p>
            <a:r>
              <a:rPr lang="en-US" sz="3600" dirty="0" smtClean="0">
                <a:cs typeface="Angsana New" pitchFamily="18" charset="-34"/>
              </a:rPr>
              <a:t>The Stock Exchange of Thailand</a:t>
            </a:r>
            <a:endParaRPr lang="th-TH" sz="36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Behavioral Finance</a:t>
            </a:r>
            <a:endParaRPr lang="th-TH" dirty="0"/>
          </a:p>
        </p:txBody>
      </p:sp>
      <p:sp>
        <p:nvSpPr>
          <p:cNvPr id="3" name="Content Placeholder 2"/>
          <p:cNvSpPr>
            <a:spLocks noGrp="1"/>
          </p:cNvSpPr>
          <p:nvPr>
            <p:ph sz="quarter" idx="1"/>
          </p:nvPr>
        </p:nvSpPr>
        <p:spPr/>
        <p:txBody>
          <a:bodyPr>
            <a:normAutofit lnSpcReduction="10000"/>
          </a:bodyPr>
          <a:lstStyle/>
          <a:p>
            <a:r>
              <a:rPr lang="en-US" dirty="0" smtClean="0"/>
              <a:t>A relatively new field that uses sociological and psychological factors in explaining economic decisions of individuals and institutions</a:t>
            </a:r>
            <a:endParaRPr lang="th-TH" dirty="0" smtClean="0"/>
          </a:p>
          <a:p>
            <a:pPr>
              <a:lnSpc>
                <a:spcPct val="90000"/>
              </a:lnSpc>
            </a:pPr>
            <a:r>
              <a:rPr lang="en-US" sz="2600" dirty="0" smtClean="0"/>
              <a:t>According to “conventional” financial theory, the world and its participants are, for the most part, rational </a:t>
            </a:r>
            <a:r>
              <a:rPr lang="en-US" sz="2600" dirty="0" smtClean="0"/>
              <a:t>“wealth </a:t>
            </a:r>
            <a:r>
              <a:rPr lang="en-US" sz="2600" dirty="0" err="1" smtClean="0"/>
              <a:t>maximizers</a:t>
            </a:r>
            <a:r>
              <a:rPr lang="en-US" sz="2600" dirty="0" smtClean="0"/>
              <a:t>”</a:t>
            </a:r>
            <a:endParaRPr lang="en-US" sz="2600" dirty="0" smtClean="0"/>
          </a:p>
          <a:p>
            <a:pPr>
              <a:lnSpc>
                <a:spcPct val="90000"/>
              </a:lnSpc>
            </a:pPr>
            <a:r>
              <a:rPr lang="en-US" sz="2600" dirty="0" smtClean="0"/>
              <a:t>The </a:t>
            </a:r>
            <a:r>
              <a:rPr lang="en-US" sz="2600" dirty="0" smtClean="0"/>
              <a:t>results are:</a:t>
            </a:r>
          </a:p>
          <a:p>
            <a:pPr lvl="1">
              <a:lnSpc>
                <a:spcPct val="90000"/>
              </a:lnSpc>
            </a:pPr>
            <a:r>
              <a:rPr lang="en-US" sz="2200" dirty="0" smtClean="0"/>
              <a:t>CAPM</a:t>
            </a:r>
          </a:p>
          <a:p>
            <a:pPr lvl="1">
              <a:lnSpc>
                <a:spcPct val="90000"/>
              </a:lnSpc>
            </a:pPr>
            <a:r>
              <a:rPr lang="en-US" sz="2200" dirty="0" smtClean="0"/>
              <a:t>Efficient Market Hypothesis</a:t>
            </a:r>
          </a:p>
          <a:p>
            <a:pPr>
              <a:lnSpc>
                <a:spcPct val="90000"/>
              </a:lnSpc>
            </a:pPr>
            <a:r>
              <a:rPr lang="en-US" sz="2600" dirty="0" smtClean="0"/>
              <a:t>However</a:t>
            </a:r>
            <a:r>
              <a:rPr lang="en-US" sz="2600" dirty="0" smtClean="0"/>
              <a:t>, there are some “</a:t>
            </a:r>
            <a:r>
              <a:rPr lang="en-US" sz="2600" b="1" i="1" dirty="0" smtClean="0"/>
              <a:t>anomalies</a:t>
            </a:r>
            <a:r>
              <a:rPr lang="en-US" sz="2600" dirty="0" smtClean="0"/>
              <a:t>”</a:t>
            </a:r>
            <a:r>
              <a:rPr lang="th-TH" sz="2600" dirty="0" smtClean="0"/>
              <a:t> (</a:t>
            </a:r>
            <a:r>
              <a:rPr lang="en-US" sz="2600" dirty="0" err="1" smtClean="0"/>
              <a:t>i</a:t>
            </a:r>
            <a:r>
              <a:rPr lang="th-TH" sz="2600" dirty="0" smtClean="0"/>
              <a:t>.</a:t>
            </a:r>
            <a:r>
              <a:rPr lang="en-US" sz="2600" dirty="0" smtClean="0"/>
              <a:t>e</a:t>
            </a:r>
            <a:r>
              <a:rPr lang="th-TH" sz="2600" dirty="0" smtClean="0"/>
              <a:t>.</a:t>
            </a:r>
            <a:r>
              <a:rPr lang="en-US" sz="2600" dirty="0" smtClean="0"/>
              <a:t>, irregularities</a:t>
            </a:r>
            <a:r>
              <a:rPr lang="th-TH" sz="2600" dirty="0" smtClean="0"/>
              <a:t>) </a:t>
            </a:r>
            <a:r>
              <a:rPr lang="en-US" sz="2600" dirty="0" smtClean="0"/>
              <a:t>that conventional financial theories have failed to explain</a:t>
            </a:r>
            <a:r>
              <a:rPr lang="th-TH" sz="2600" dirty="0" smtClean="0"/>
              <a:t> </a:t>
            </a:r>
          </a:p>
          <a:p>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Anomalies:</a:t>
            </a:r>
            <a:br>
              <a:rPr lang="en-US" dirty="0" smtClean="0"/>
            </a:br>
            <a:r>
              <a:rPr lang="en-US" dirty="0" smtClean="0"/>
              <a:t>The Equity Premium Puzzle</a:t>
            </a:r>
            <a:endParaRPr lang="th-TH" dirty="0"/>
          </a:p>
        </p:txBody>
      </p:sp>
      <p:sp>
        <p:nvSpPr>
          <p:cNvPr id="3" name="Content Placeholder 2"/>
          <p:cNvSpPr>
            <a:spLocks noGrp="1"/>
          </p:cNvSpPr>
          <p:nvPr>
            <p:ph sz="quarter" idx="1"/>
          </p:nvPr>
        </p:nvSpPr>
        <p:spPr/>
        <p:txBody>
          <a:bodyPr/>
          <a:lstStyle/>
          <a:p>
            <a:r>
              <a:rPr lang="en-US" dirty="0" smtClean="0"/>
              <a:t>$1,000 in 1925 would become</a:t>
            </a:r>
          </a:p>
          <a:p>
            <a:pPr lvl="1"/>
            <a:r>
              <a:rPr lang="en-US" sz="2400" dirty="0" smtClean="0"/>
              <a:t>$12,720 at the end of 1995 with Treasury bills</a:t>
            </a:r>
          </a:p>
          <a:p>
            <a:pPr lvl="1"/>
            <a:r>
              <a:rPr lang="en-US" sz="2400" dirty="0" smtClean="0"/>
              <a:t>$842,000 at the end of 1995 with a (value-weighted) portfolio of stocks</a:t>
            </a:r>
            <a:endParaRPr lang="th-TH" sz="2400" dirty="0" smtClean="0"/>
          </a:p>
          <a:p>
            <a:r>
              <a:rPr lang="en-US" dirty="0" smtClean="0"/>
              <a:t>The difference in returns, 3.7 percent vs. 10.1 percent, is strikingly large</a:t>
            </a:r>
          </a:p>
          <a:p>
            <a:r>
              <a:rPr lang="en-US" dirty="0" smtClean="0"/>
              <a:t>This cannot be explained in the conventional framework</a:t>
            </a:r>
            <a:endParaRPr lang="th-TH"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Foreign Exchange Market</a:t>
            </a:r>
            <a:endParaRPr lang="th-TH"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Foreign Exchange</a:t>
            </a:r>
            <a:endParaRPr lang="th-TH" dirty="0"/>
          </a:p>
        </p:txBody>
      </p:sp>
      <p:sp>
        <p:nvSpPr>
          <p:cNvPr id="3" name="Content Placeholder 2"/>
          <p:cNvSpPr>
            <a:spLocks noGrp="1"/>
          </p:cNvSpPr>
          <p:nvPr>
            <p:ph sz="quarter" idx="1"/>
          </p:nvPr>
        </p:nvSpPr>
        <p:spPr/>
        <p:txBody>
          <a:bodyPr/>
          <a:lstStyle/>
          <a:p>
            <a:pPr>
              <a:lnSpc>
                <a:spcPct val="90000"/>
              </a:lnSpc>
            </a:pPr>
            <a:r>
              <a:rPr lang="en-US" b="1" i="1" dirty="0" smtClean="0"/>
              <a:t>Exchange rate</a:t>
            </a:r>
            <a:r>
              <a:rPr lang="en-US" dirty="0" smtClean="0"/>
              <a:t>: price of one currency in terms of another</a:t>
            </a:r>
          </a:p>
          <a:p>
            <a:pPr>
              <a:lnSpc>
                <a:spcPct val="90000"/>
              </a:lnSpc>
            </a:pPr>
            <a:r>
              <a:rPr lang="en-US" b="1" i="1" dirty="0" smtClean="0"/>
              <a:t>Foreign exchange market</a:t>
            </a:r>
            <a:r>
              <a:rPr lang="en-US" dirty="0" smtClean="0"/>
              <a:t>: the financial market where exchange rates are determined</a:t>
            </a:r>
          </a:p>
          <a:p>
            <a:pPr>
              <a:lnSpc>
                <a:spcPct val="90000"/>
              </a:lnSpc>
            </a:pPr>
            <a:r>
              <a:rPr lang="en-US" b="1" i="1" dirty="0" smtClean="0"/>
              <a:t>Spot transaction</a:t>
            </a:r>
            <a:r>
              <a:rPr lang="en-US" dirty="0" smtClean="0"/>
              <a:t>: immediate (two-day) exchange of bank deposits</a:t>
            </a:r>
          </a:p>
          <a:p>
            <a:pPr lvl="1">
              <a:lnSpc>
                <a:spcPct val="90000"/>
              </a:lnSpc>
            </a:pPr>
            <a:r>
              <a:rPr lang="en-US" dirty="0" smtClean="0"/>
              <a:t>Spot exchange rate</a:t>
            </a:r>
          </a:p>
          <a:p>
            <a:pPr>
              <a:lnSpc>
                <a:spcPct val="90000"/>
              </a:lnSpc>
            </a:pPr>
            <a:r>
              <a:rPr lang="en-US" b="1" i="1" dirty="0" smtClean="0"/>
              <a:t>Forward transaction</a:t>
            </a:r>
            <a:r>
              <a:rPr lang="en-US" dirty="0" smtClean="0"/>
              <a:t>: the exchange of bank deposits at some specified future date</a:t>
            </a:r>
          </a:p>
          <a:p>
            <a:pPr lvl="1">
              <a:lnSpc>
                <a:spcPct val="90000"/>
              </a:lnSpc>
            </a:pPr>
            <a:r>
              <a:rPr lang="en-US" dirty="0" smtClean="0"/>
              <a:t>Forward exchange </a:t>
            </a:r>
            <a:r>
              <a:rPr lang="en-US" dirty="0" smtClean="0"/>
              <a:t>rate</a:t>
            </a:r>
            <a:endParaRPr lang="th-TH" dirty="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2" name="Object 2"/>
          <p:cNvGraphicFramePr>
            <a:graphicFrameLocks noChangeAspect="1"/>
          </p:cNvGraphicFramePr>
          <p:nvPr/>
        </p:nvGraphicFramePr>
        <p:xfrm>
          <a:off x="468313" y="1844675"/>
          <a:ext cx="8207375" cy="4105275"/>
        </p:xfrm>
        <a:graphic>
          <a:graphicData uri="http://schemas.openxmlformats.org/presentationml/2006/ole">
            <p:oleObj spid="_x0000_s35842" name="Chart" r:id="rId3" imgW="11791950" imgH="5172075" progId="Excel.Chart.8">
              <p:embed/>
            </p:oleObj>
          </a:graphicData>
        </a:graphic>
      </p:graphicFrame>
      <p:sp>
        <p:nvSpPr>
          <p:cNvPr id="3" name="Rectangle 5"/>
          <p:cNvSpPr txBox="1">
            <a:spLocks noChangeArrowheads="1"/>
          </p:cNvSpPr>
          <p:nvPr/>
        </p:nvSpPr>
        <p:spPr>
          <a:xfrm>
            <a:off x="457200" y="277813"/>
            <a:ext cx="8229600" cy="1139825"/>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800" b="0" i="0" u="none" strike="noStrike" kern="1200" cap="none" spc="0" normalizeH="0" baseline="0" noProof="0" smtClean="0">
                <a:ln>
                  <a:noFill/>
                </a:ln>
                <a:solidFill>
                  <a:schemeClr val="tx2"/>
                </a:solidFill>
                <a:effectLst/>
                <a:uLnTx/>
                <a:uFillTx/>
                <a:latin typeface="+mj-lt"/>
                <a:ea typeface="+mj-ea"/>
                <a:cs typeface="+mj-cs"/>
              </a:rPr>
              <a:t>Reference Exchange Rate </a:t>
            </a:r>
            <a:br>
              <a:rPr kumimoji="0" lang="en-US" sz="3800" b="0" i="0" u="none" strike="noStrike" kern="1200" cap="none" spc="0" normalizeH="0" baseline="0" noProof="0" smtClean="0">
                <a:ln>
                  <a:noFill/>
                </a:ln>
                <a:solidFill>
                  <a:schemeClr val="tx2"/>
                </a:solidFill>
                <a:effectLst/>
                <a:uLnTx/>
                <a:uFillTx/>
                <a:latin typeface="+mj-lt"/>
                <a:ea typeface="+mj-ea"/>
                <a:cs typeface="+mj-cs"/>
              </a:rPr>
            </a:br>
            <a:r>
              <a:rPr kumimoji="0" lang="en-US" sz="3800" b="0" i="0" u="none" strike="noStrike" kern="1200" cap="none" spc="0" normalizeH="0" baseline="0" noProof="0" smtClean="0">
                <a:ln>
                  <a:noFill/>
                </a:ln>
                <a:solidFill>
                  <a:schemeClr val="tx2"/>
                </a:solidFill>
                <a:effectLst/>
                <a:uLnTx/>
                <a:uFillTx/>
                <a:latin typeface="+mj-lt"/>
                <a:ea typeface="+mj-ea"/>
                <a:cs typeface="+mj-cs"/>
              </a:rPr>
              <a:t>(Baht/U.S. Dollar)</a:t>
            </a:r>
            <a:endParaRPr kumimoji="0" lang="th-TH" sz="3800" b="0" i="0" u="none" strike="noStrike" kern="1200" cap="none" spc="0" normalizeH="0" baseline="0" noProof="0" dirty="0">
              <a:ln>
                <a:noFill/>
              </a:ln>
              <a:solidFill>
                <a:schemeClr val="tx2"/>
              </a:solidFill>
              <a:effectLst/>
              <a:uLnTx/>
              <a:uFillTx/>
              <a:latin typeface="+mj-lt"/>
              <a:ea typeface="+mj-ea"/>
              <a:cs typeface="+mj-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Thai Baht (THB) to 1 US Dollar (USD)"/>
          <p:cNvPicPr>
            <a:picLocks noChangeAspect="1" noChangeArrowheads="1"/>
          </p:cNvPicPr>
          <p:nvPr/>
        </p:nvPicPr>
        <p:blipFill>
          <a:blip r:embed="rId2"/>
          <a:srcRect/>
          <a:stretch>
            <a:fillRect/>
          </a:stretch>
        </p:blipFill>
        <p:spPr bwMode="auto">
          <a:xfrm>
            <a:off x="1116013" y="1663700"/>
            <a:ext cx="7143750" cy="4286250"/>
          </a:xfrm>
          <a:prstGeom prst="rect">
            <a:avLst/>
          </a:prstGeom>
          <a:noFill/>
        </p:spPr>
      </p:pic>
      <p:sp>
        <p:nvSpPr>
          <p:cNvPr id="3" name="Text Box 6"/>
          <p:cNvSpPr txBox="1">
            <a:spLocks noChangeArrowheads="1"/>
          </p:cNvSpPr>
          <p:nvPr/>
        </p:nvSpPr>
        <p:spPr bwMode="auto">
          <a:xfrm>
            <a:off x="1835150" y="1052513"/>
            <a:ext cx="5761038" cy="476250"/>
          </a:xfrm>
          <a:prstGeom prst="rect">
            <a:avLst/>
          </a:prstGeom>
          <a:solidFill>
            <a:schemeClr val="bg1"/>
          </a:solidFill>
          <a:ln w="19050">
            <a:solidFill>
              <a:schemeClr val="tx1"/>
            </a:solidFill>
            <a:miter lim="800000"/>
            <a:headEnd/>
            <a:tailEnd/>
          </a:ln>
        </p:spPr>
        <p:txBody>
          <a:bodyPr>
            <a:spAutoFit/>
          </a:bodyPr>
          <a:lstStyle/>
          <a:p>
            <a:pPr>
              <a:spcBef>
                <a:spcPct val="50000"/>
              </a:spcBef>
            </a:pPr>
            <a:r>
              <a:rPr lang="en-US" sz="2400"/>
              <a:t>Source: </a:t>
            </a:r>
            <a:r>
              <a:rPr lang="th-TH" sz="2400">
                <a:cs typeface="Angsana New" pitchFamily="18" charset="-34"/>
              </a:rPr>
              <a:t>http://www.exchange</a:t>
            </a:r>
            <a:r>
              <a:rPr lang="en-US" sz="2400">
                <a:cs typeface="Angsana New" pitchFamily="18" charset="-34"/>
              </a:rPr>
              <a:t>-</a:t>
            </a:r>
            <a:r>
              <a:rPr lang="th-TH" sz="2400">
                <a:cs typeface="Angsana New" pitchFamily="18" charset="-34"/>
              </a:rPr>
              <a:t>rates.org</a:t>
            </a:r>
            <a:endParaRPr lang="th-TH" sz="20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Exchange Rates in the Long Run</a:t>
            </a:r>
            <a:endParaRPr lang="th-TH" dirty="0"/>
          </a:p>
        </p:txBody>
      </p:sp>
      <p:sp>
        <p:nvSpPr>
          <p:cNvPr id="3" name="Content Placeholder 2"/>
          <p:cNvSpPr>
            <a:spLocks noGrp="1"/>
          </p:cNvSpPr>
          <p:nvPr>
            <p:ph sz="quarter" idx="1"/>
          </p:nvPr>
        </p:nvSpPr>
        <p:spPr/>
        <p:txBody>
          <a:bodyPr/>
          <a:lstStyle/>
          <a:p>
            <a:r>
              <a:rPr lang="en-US" dirty="0" smtClean="0"/>
              <a:t>Law of one price: </a:t>
            </a:r>
          </a:p>
          <a:p>
            <a:pPr lvl="1"/>
            <a:r>
              <a:rPr lang="en-US" dirty="0" smtClean="0"/>
              <a:t>If two countries produce an identical good, and transportation costs are very low, the price of the good should be the same</a:t>
            </a:r>
          </a:p>
          <a:p>
            <a:pPr>
              <a:spcBef>
                <a:spcPct val="40000"/>
              </a:spcBef>
            </a:pPr>
            <a:r>
              <a:rPr lang="en-US" dirty="0" smtClean="0"/>
              <a:t>Theory of Purchasing Power Parity (PPP):</a:t>
            </a:r>
          </a:p>
          <a:p>
            <a:pPr lvl="1"/>
            <a:r>
              <a:rPr lang="en-US" dirty="0" smtClean="0"/>
              <a:t>Exchange rates between any two currencies will adjust to reflect changes in the price levels of the two </a:t>
            </a:r>
            <a:r>
              <a:rPr lang="en-US" dirty="0" smtClean="0"/>
              <a:t>countries</a:t>
            </a:r>
            <a:endParaRPr lang="th-TH"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fig17_02"/>
          <p:cNvPicPr>
            <a:picLocks noChangeAspect="1" noChangeArrowheads="1"/>
          </p:cNvPicPr>
          <p:nvPr/>
        </p:nvPicPr>
        <p:blipFill>
          <a:blip r:embed="rId2"/>
          <a:srcRect/>
          <a:stretch>
            <a:fillRect/>
          </a:stretch>
        </p:blipFill>
        <p:spPr bwMode="auto">
          <a:xfrm>
            <a:off x="1447800" y="1628775"/>
            <a:ext cx="6065838" cy="3898900"/>
          </a:xfrm>
          <a:prstGeom prst="rect">
            <a:avLst/>
          </a:prstGeom>
          <a:noFill/>
        </p:spPr>
      </p:pic>
      <p:sp>
        <p:nvSpPr>
          <p:cNvPr id="3" name="Rectangle 5"/>
          <p:cNvSpPr txBox="1">
            <a:spLocks noChangeArrowheads="1"/>
          </p:cNvSpPr>
          <p:nvPr/>
        </p:nvSpPr>
        <p:spPr>
          <a:xfrm>
            <a:off x="1763713" y="5805488"/>
            <a:ext cx="7075487" cy="304800"/>
          </a:xfrm>
          <a:prstGeom prst="rect">
            <a:avLst/>
          </a:prstGeom>
          <a:noFill/>
          <a:ln/>
        </p:spPr>
        <p:txBody>
          <a:bodyPr rIns="0"/>
          <a:lstStyle/>
          <a:p>
            <a:pPr marL="4763" marR="0" lvl="0" indent="-4763" algn="l" defTabSz="914400" rtl="0" eaLnBrk="1" fontAlgn="auto" latinLnBrk="0" hangingPunct="1">
              <a:lnSpc>
                <a:spcPct val="80000"/>
              </a:lnSpc>
              <a:spcBef>
                <a:spcPts val="700"/>
              </a:spcBef>
              <a:spcAft>
                <a:spcPts val="0"/>
              </a:spcAft>
              <a:buClr>
                <a:schemeClr val="accent2"/>
              </a:buClr>
              <a:buSzPct val="60000"/>
              <a:buFont typeface="Wingdings" pitchFamily="2" charset="2"/>
              <a:buNone/>
              <a:tabLst/>
              <a:defRPr/>
            </a:pPr>
            <a:r>
              <a:rPr kumimoji="0" lang="en-US" sz="1700" b="0" i="1" u="none" strike="noStrike" kern="1200" cap="none" spc="0" normalizeH="0" baseline="0" noProof="0" smtClean="0">
                <a:ln>
                  <a:noFill/>
                </a:ln>
                <a:solidFill>
                  <a:schemeClr val="tx1"/>
                </a:solidFill>
                <a:effectLst/>
                <a:uLnTx/>
                <a:uFillTx/>
                <a:latin typeface="+mn-lt"/>
                <a:ea typeface="+mn-ea"/>
                <a:cs typeface="+mn-cs"/>
              </a:rPr>
              <a:t>Source:</a:t>
            </a:r>
            <a:r>
              <a:rPr kumimoji="0" lang="en-US" sz="1700" b="0" i="0" u="none" strike="noStrike" kern="1200" cap="none" spc="0" normalizeH="0" baseline="0" noProof="0" smtClean="0">
                <a:ln>
                  <a:noFill/>
                </a:ln>
                <a:solidFill>
                  <a:schemeClr val="tx1"/>
                </a:solidFill>
                <a:effectLst/>
                <a:uLnTx/>
                <a:uFillTx/>
                <a:latin typeface="+mn-lt"/>
                <a:ea typeface="+mn-ea"/>
                <a:cs typeface="+mn-cs"/>
              </a:rPr>
              <a:t> ftp.bls.gov/pub/special/requests/cpi/cpiai.txt.</a:t>
            </a:r>
            <a:endParaRPr kumimoji="0" lang="en-US" sz="17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Rectangle 2"/>
          <p:cNvSpPr txBox="1">
            <a:spLocks noChangeArrowheads="1"/>
          </p:cNvSpPr>
          <p:nvPr/>
        </p:nvSpPr>
        <p:spPr>
          <a:xfrm>
            <a:off x="457200" y="277813"/>
            <a:ext cx="8229600" cy="1139825"/>
          </a:xfrm>
          <a:prstGeom prst="rect">
            <a:avLst/>
          </a:prstGeom>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smtClean="0">
                <a:ln>
                  <a:noFill/>
                </a:ln>
                <a:solidFill>
                  <a:schemeClr val="tx2"/>
                </a:solidFill>
                <a:effectLst/>
                <a:uLnTx/>
                <a:uFillTx/>
                <a:latin typeface="+mj-lt"/>
                <a:ea typeface="+mj-ea"/>
                <a:cs typeface="+mj-cs"/>
              </a:rPr>
              <a:t>FIGURE 2</a:t>
            </a:r>
            <a:r>
              <a:rPr kumimoji="0" lang="en-US" sz="3200" b="0" i="0" u="none" strike="noStrike" kern="1200" cap="none" spc="0" normalizeH="0" baseline="0" noProof="0" smtClean="0">
                <a:ln>
                  <a:noFill/>
                </a:ln>
                <a:solidFill>
                  <a:schemeClr val="tx2"/>
                </a:solidFill>
                <a:effectLst/>
                <a:uLnTx/>
                <a:uFillTx/>
                <a:latin typeface="+mj-lt"/>
                <a:ea typeface="+mj-ea"/>
                <a:cs typeface="+mj-cs"/>
              </a:rPr>
              <a:t>  Purchasing Power Parity, U.S./U.K., 1973–2008 (Index: March 1973 = 100.)</a:t>
            </a:r>
            <a:endParaRPr kumimoji="0" lang="th-TH" sz="3200" b="0" i="0" u="none" strike="noStrike" kern="1200" cap="none" spc="0" normalizeH="0" baseline="0" noProof="0" dirty="0">
              <a:ln>
                <a:noFill/>
              </a:ln>
              <a:solidFill>
                <a:schemeClr val="tx2"/>
              </a:solidFill>
              <a:effectLst/>
              <a:uLnTx/>
              <a:uFillTx/>
              <a:latin typeface="+mj-lt"/>
              <a:ea typeface="+mj-ea"/>
              <a:cs typeface="+mj-cs"/>
            </a:endParaRPr>
          </a:p>
        </p:txBody>
      </p:sp>
      <p:sp>
        <p:nvSpPr>
          <p:cNvPr id="5" name="Text Box 6"/>
          <p:cNvSpPr txBox="1">
            <a:spLocks noChangeArrowheads="1"/>
          </p:cNvSpPr>
          <p:nvPr/>
        </p:nvSpPr>
        <p:spPr bwMode="auto">
          <a:xfrm>
            <a:off x="4643438" y="1628775"/>
            <a:ext cx="3529012" cy="1169551"/>
          </a:xfrm>
          <a:prstGeom prst="rect">
            <a:avLst/>
          </a:prstGeom>
          <a:noFill/>
          <a:ln w="9525">
            <a:noFill/>
            <a:miter lim="800000"/>
            <a:headEnd/>
            <a:tailEnd/>
          </a:ln>
          <a:effectLst/>
        </p:spPr>
        <p:txBody>
          <a:bodyPr>
            <a:spAutoFit/>
          </a:bodyPr>
          <a:lstStyle/>
          <a:p>
            <a:pPr>
              <a:spcBef>
                <a:spcPct val="50000"/>
              </a:spcBef>
            </a:pPr>
            <a:r>
              <a:rPr lang="en-US" sz="2000" dirty="0"/>
              <a:t>British price level rose 89% relative to that of the U.S.</a:t>
            </a:r>
          </a:p>
          <a:p>
            <a:pPr>
              <a:spcBef>
                <a:spcPct val="50000"/>
              </a:spcBef>
            </a:pPr>
            <a:r>
              <a:rPr lang="en-US" sz="2000" dirty="0"/>
              <a:t>The dollar appreciated by 58% </a:t>
            </a:r>
            <a:endParaRPr lang="th-TH" sz="2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Exchange Rates in the Short Run: A Supply and Demand Analysis</a:t>
            </a:r>
            <a:endParaRPr lang="th-TH" dirty="0"/>
          </a:p>
        </p:txBody>
      </p:sp>
      <p:sp>
        <p:nvSpPr>
          <p:cNvPr id="3" name="Content Placeholder 2"/>
          <p:cNvSpPr>
            <a:spLocks noGrp="1"/>
          </p:cNvSpPr>
          <p:nvPr>
            <p:ph sz="quarter" idx="1"/>
          </p:nvPr>
        </p:nvSpPr>
        <p:spPr/>
        <p:txBody>
          <a:bodyPr/>
          <a:lstStyle/>
          <a:p>
            <a:pPr>
              <a:spcBef>
                <a:spcPct val="40000"/>
              </a:spcBef>
            </a:pPr>
            <a:r>
              <a:rPr lang="en-US" sz="2600" dirty="0" smtClean="0"/>
              <a:t>An exchange rate is the price of domestic assets in terms of foreign assets</a:t>
            </a:r>
          </a:p>
          <a:p>
            <a:pPr>
              <a:spcBef>
                <a:spcPct val="40000"/>
              </a:spcBef>
            </a:pPr>
            <a:r>
              <a:rPr lang="en-US" sz="2600" dirty="0" smtClean="0"/>
              <a:t>Supply curve for domestic assets</a:t>
            </a:r>
          </a:p>
          <a:p>
            <a:pPr lvl="1">
              <a:spcBef>
                <a:spcPct val="40000"/>
              </a:spcBef>
            </a:pPr>
            <a:r>
              <a:rPr lang="en-US" sz="2200" dirty="0" smtClean="0"/>
              <a:t>Assume amount of domestic assets is fixed (supply curve is vertical)</a:t>
            </a:r>
          </a:p>
          <a:p>
            <a:pPr>
              <a:spcBef>
                <a:spcPct val="40000"/>
              </a:spcBef>
            </a:pPr>
            <a:r>
              <a:rPr lang="en-US" sz="2600" dirty="0" smtClean="0"/>
              <a:t>Demand curve for domestic assets</a:t>
            </a:r>
          </a:p>
          <a:p>
            <a:pPr lvl="1">
              <a:spcBef>
                <a:spcPct val="40000"/>
              </a:spcBef>
            </a:pPr>
            <a:r>
              <a:rPr lang="en-US" sz="2200" dirty="0" smtClean="0"/>
              <a:t>Most important determinant is the relative expected return of domestic assets</a:t>
            </a:r>
          </a:p>
          <a:p>
            <a:pPr lvl="1"/>
            <a:r>
              <a:rPr lang="en-US" sz="2200" dirty="0" smtClean="0"/>
              <a:t>At lower current values of the dollar (everything else equal), the quantity demanded of dollar assets is </a:t>
            </a:r>
            <a:r>
              <a:rPr lang="en-US" sz="2200" dirty="0" smtClean="0"/>
              <a:t>higher</a:t>
            </a:r>
            <a:endParaRPr lang="th-TH" sz="2200" dirty="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Financial Institutions</a:t>
            </a:r>
            <a:endParaRPr lang="th-TH"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normAutofit fontScale="90000"/>
          </a:bodyPr>
          <a:lstStyle/>
          <a:p>
            <a:r>
              <a:rPr lang="en-US" sz="2400" b="1"/>
              <a:t>FIGURE 1</a:t>
            </a:r>
            <a:r>
              <a:rPr lang="en-US" sz="2400"/>
              <a:t>  Sources of External Funds for Nonfinancial Businesses: A Comparison of the United States with Germany, Japan, and Canada</a:t>
            </a:r>
            <a:endParaRPr lang="th-TH" sz="2400"/>
          </a:p>
        </p:txBody>
      </p:sp>
      <p:pic>
        <p:nvPicPr>
          <p:cNvPr id="36868" name="Picture 4" descr="fig08_01"/>
          <p:cNvPicPr>
            <a:picLocks noChangeAspect="1" noChangeArrowheads="1"/>
          </p:cNvPicPr>
          <p:nvPr/>
        </p:nvPicPr>
        <p:blipFill>
          <a:blip r:embed="rId2"/>
          <a:srcRect/>
          <a:stretch>
            <a:fillRect/>
          </a:stretch>
        </p:blipFill>
        <p:spPr bwMode="auto">
          <a:xfrm>
            <a:off x="1143000" y="1558938"/>
            <a:ext cx="6656388" cy="3727450"/>
          </a:xfrm>
          <a:prstGeom prst="rect">
            <a:avLst/>
          </a:prstGeom>
          <a:noFill/>
        </p:spPr>
      </p:pic>
      <p:sp>
        <p:nvSpPr>
          <p:cNvPr id="36869" name="Rectangle 5"/>
          <p:cNvSpPr>
            <a:spLocks noGrp="1" noChangeArrowheads="1"/>
          </p:cNvSpPr>
          <p:nvPr>
            <p:ph type="body" idx="1"/>
          </p:nvPr>
        </p:nvSpPr>
        <p:spPr>
          <a:xfrm>
            <a:off x="468313" y="5394325"/>
            <a:ext cx="8382000" cy="914400"/>
          </a:xfrm>
          <a:noFill/>
          <a:ln/>
        </p:spPr>
        <p:txBody>
          <a:bodyPr rIns="0"/>
          <a:lstStyle/>
          <a:p>
            <a:pPr marL="4763" indent="-4763">
              <a:lnSpc>
                <a:spcPct val="80000"/>
              </a:lnSpc>
              <a:buFont typeface="Wingdings" pitchFamily="2" charset="2"/>
              <a:buNone/>
            </a:pPr>
            <a:r>
              <a:rPr lang="en-US" sz="1400" i="1"/>
              <a:t>Source:</a:t>
            </a:r>
            <a:r>
              <a:rPr lang="en-US" sz="1400"/>
              <a:t> Andreas Hackethal and Reinhard H. Schmidt, “Financing Patterns: Measurement Concepts and Empirical Results,” Johann Wolfgang Goethe-Universitat Working Paper No. 125, January 2004. The data are from 1970–2000 and are gross flows as percentage of the total, not including trade and other credit data, which are not available.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 Basic Facts</a:t>
            </a:r>
            <a:endParaRPr lang="th-TH" dirty="0"/>
          </a:p>
        </p:txBody>
      </p:sp>
      <p:sp>
        <p:nvSpPr>
          <p:cNvPr id="3" name="Content Placeholder 2"/>
          <p:cNvSpPr>
            <a:spLocks noGrp="1"/>
          </p:cNvSpPr>
          <p:nvPr>
            <p:ph sz="quarter" idx="1"/>
          </p:nvPr>
        </p:nvSpPr>
        <p:spPr/>
        <p:txBody>
          <a:bodyPr>
            <a:normAutofit fontScale="92500" lnSpcReduction="10000"/>
          </a:bodyPr>
          <a:lstStyle/>
          <a:p>
            <a:pPr marL="571500" indent="-571500">
              <a:lnSpc>
                <a:spcPct val="90000"/>
              </a:lnSpc>
              <a:spcBef>
                <a:spcPct val="50000"/>
              </a:spcBef>
              <a:buFont typeface="Arial" pitchFamily="34" charset="0"/>
              <a:buAutoNum type="arabicPeriod"/>
            </a:pPr>
            <a:r>
              <a:rPr lang="en-US" sz="3200" dirty="0" smtClean="0"/>
              <a:t>Stocks are not the most important sources of external financing for businesses</a:t>
            </a:r>
          </a:p>
          <a:p>
            <a:pPr marL="571500" indent="-571500">
              <a:lnSpc>
                <a:spcPct val="90000"/>
              </a:lnSpc>
              <a:spcBef>
                <a:spcPct val="50000"/>
              </a:spcBef>
              <a:buFont typeface="Arial" pitchFamily="34" charset="0"/>
              <a:buAutoNum type="arabicPeriod"/>
            </a:pPr>
            <a:r>
              <a:rPr lang="en-US" sz="3200" dirty="0" smtClean="0"/>
              <a:t>Issuing marketable debt and equity securities is not the primary way in which businesses finance their operations</a:t>
            </a:r>
          </a:p>
          <a:p>
            <a:pPr marL="571500" indent="-571500">
              <a:lnSpc>
                <a:spcPct val="90000"/>
              </a:lnSpc>
              <a:spcBef>
                <a:spcPct val="50000"/>
              </a:spcBef>
              <a:buFont typeface="Arial" pitchFamily="34" charset="0"/>
              <a:buAutoNum type="arabicPeriod"/>
            </a:pPr>
            <a:r>
              <a:rPr lang="en-US" sz="3200" dirty="0" smtClean="0"/>
              <a:t>Indirect finance is many times more important than direct finance</a:t>
            </a:r>
          </a:p>
          <a:p>
            <a:pPr marL="571500" indent="-571500">
              <a:lnSpc>
                <a:spcPct val="90000"/>
              </a:lnSpc>
              <a:spcBef>
                <a:spcPct val="50000"/>
              </a:spcBef>
              <a:buFont typeface="Arial" pitchFamily="34" charset="0"/>
              <a:buAutoNum type="arabicPeriod"/>
            </a:pPr>
            <a:r>
              <a:rPr lang="en-US" sz="3200" dirty="0" smtClean="0"/>
              <a:t>Financial intermediaries, particularly banks, are the most important source of external funds used to finance businesses</a:t>
            </a:r>
            <a:r>
              <a:rPr lang="en-US" sz="3200" dirty="0" smtClean="0"/>
              <a:t>.</a:t>
            </a:r>
            <a:endParaRPr lang="th-TH" sz="3200" dirty="0"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 Basic Facts</a:t>
            </a:r>
            <a:endParaRPr lang="th-TH" dirty="0"/>
          </a:p>
        </p:txBody>
      </p:sp>
      <p:sp>
        <p:nvSpPr>
          <p:cNvPr id="3" name="Content Placeholder 2"/>
          <p:cNvSpPr>
            <a:spLocks noGrp="1"/>
          </p:cNvSpPr>
          <p:nvPr>
            <p:ph sz="quarter" idx="1"/>
          </p:nvPr>
        </p:nvSpPr>
        <p:spPr/>
        <p:txBody>
          <a:bodyPr>
            <a:normAutofit fontScale="92500" lnSpcReduction="10000"/>
          </a:bodyPr>
          <a:lstStyle/>
          <a:p>
            <a:pPr marL="571500" indent="-571500">
              <a:lnSpc>
                <a:spcPct val="90000"/>
              </a:lnSpc>
              <a:spcBef>
                <a:spcPct val="40000"/>
              </a:spcBef>
              <a:buFont typeface="Arial" pitchFamily="34" charset="0"/>
              <a:buAutoNum type="arabicPeriod" startAt="5"/>
            </a:pPr>
            <a:r>
              <a:rPr lang="en-US" sz="3200" dirty="0" smtClean="0"/>
              <a:t>The financial system is among the most heavily regulated sectors of the economy</a:t>
            </a:r>
          </a:p>
          <a:p>
            <a:pPr marL="571500" indent="-571500">
              <a:lnSpc>
                <a:spcPct val="90000"/>
              </a:lnSpc>
              <a:spcBef>
                <a:spcPct val="40000"/>
              </a:spcBef>
              <a:buFont typeface="Arial" pitchFamily="34" charset="0"/>
              <a:buAutoNum type="arabicPeriod" startAt="5"/>
            </a:pPr>
            <a:r>
              <a:rPr lang="en-US" sz="3200" dirty="0" smtClean="0"/>
              <a:t>Only large, well-established corporations have easy access to securities markets to finance their activities</a:t>
            </a:r>
          </a:p>
          <a:p>
            <a:pPr marL="571500" indent="-571500">
              <a:lnSpc>
                <a:spcPct val="90000"/>
              </a:lnSpc>
              <a:spcBef>
                <a:spcPct val="40000"/>
              </a:spcBef>
              <a:buFont typeface="Arial" pitchFamily="34" charset="0"/>
              <a:buAutoNum type="arabicPeriod" startAt="5"/>
            </a:pPr>
            <a:r>
              <a:rPr lang="en-US" sz="3200" dirty="0" smtClean="0"/>
              <a:t>Collateral is a prevalent feature of debt contracts for both households and businesses. </a:t>
            </a:r>
          </a:p>
          <a:p>
            <a:pPr marL="571500" indent="-571500">
              <a:lnSpc>
                <a:spcPct val="90000"/>
              </a:lnSpc>
              <a:spcBef>
                <a:spcPct val="40000"/>
              </a:spcBef>
              <a:buFont typeface="Arial" pitchFamily="34" charset="0"/>
              <a:buAutoNum type="arabicPeriod" startAt="5"/>
            </a:pPr>
            <a:r>
              <a:rPr lang="en-US" sz="3200" dirty="0" smtClean="0"/>
              <a:t>Debt contracts are extremely complicated legal documents that place substantial restrictive covenants on borrowers</a:t>
            </a:r>
            <a:endParaRPr lang="th-TH" sz="32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t>Transaction Costs</a:t>
            </a:r>
            <a:endParaRPr lang="th-TH"/>
          </a:p>
        </p:txBody>
      </p:sp>
      <p:sp>
        <p:nvSpPr>
          <p:cNvPr id="39939" name="Rectangle 3"/>
          <p:cNvSpPr>
            <a:spLocks noGrp="1" noChangeArrowheads="1"/>
          </p:cNvSpPr>
          <p:nvPr>
            <p:ph type="body" idx="1"/>
          </p:nvPr>
        </p:nvSpPr>
        <p:spPr/>
        <p:txBody>
          <a:bodyPr/>
          <a:lstStyle/>
          <a:p>
            <a:r>
              <a:rPr lang="en-US"/>
              <a:t>Financial intermediaries have evolved to reduce transaction costs</a:t>
            </a:r>
          </a:p>
          <a:p>
            <a:pPr lvl="1">
              <a:spcBef>
                <a:spcPct val="40000"/>
              </a:spcBef>
            </a:pPr>
            <a:r>
              <a:rPr lang="en-US" b="1"/>
              <a:t>Economies of scale</a:t>
            </a:r>
            <a:r>
              <a:rPr lang="en-US"/>
              <a:t>: the reduction in transaction costs per dollar of investment as the size of transactions increases</a:t>
            </a:r>
          </a:p>
          <a:p>
            <a:pPr lvl="1"/>
            <a:r>
              <a:rPr lang="en-US" b="1"/>
              <a:t>Expertise</a:t>
            </a:r>
          </a:p>
          <a:p>
            <a:endParaRPr lang="th-TH"/>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t>Asymmetric Information</a:t>
            </a:r>
            <a:endParaRPr lang="th-TH"/>
          </a:p>
        </p:txBody>
      </p:sp>
      <p:sp>
        <p:nvSpPr>
          <p:cNvPr id="40963" name="Rectangle 3"/>
          <p:cNvSpPr>
            <a:spLocks noGrp="1" noChangeArrowheads="1"/>
          </p:cNvSpPr>
          <p:nvPr>
            <p:ph type="body" idx="1"/>
          </p:nvPr>
        </p:nvSpPr>
        <p:spPr/>
        <p:txBody>
          <a:bodyPr/>
          <a:lstStyle/>
          <a:p>
            <a:pPr>
              <a:spcBef>
                <a:spcPct val="50000"/>
              </a:spcBef>
            </a:pPr>
            <a:r>
              <a:rPr lang="en-US" b="1"/>
              <a:t>Adverse selection</a:t>
            </a:r>
            <a:r>
              <a:rPr lang="en-US"/>
              <a:t> occurs before the transaction</a:t>
            </a:r>
          </a:p>
          <a:p>
            <a:pPr>
              <a:spcBef>
                <a:spcPct val="50000"/>
              </a:spcBef>
            </a:pPr>
            <a:r>
              <a:rPr lang="en-US" b="1"/>
              <a:t>Moral hazard</a:t>
            </a:r>
            <a:r>
              <a:rPr lang="en-US"/>
              <a:t> arises after the transaction</a:t>
            </a:r>
          </a:p>
          <a:p>
            <a:pPr>
              <a:spcBef>
                <a:spcPct val="50000"/>
              </a:spcBef>
            </a:pPr>
            <a:r>
              <a:rPr lang="en-US"/>
              <a:t>Agency theory analyses how asymmetric information problems affect economic behavior</a:t>
            </a:r>
          </a:p>
          <a:p>
            <a:endParaRPr lang="th-TH"/>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fontScale="90000"/>
          </a:bodyPr>
          <a:lstStyle/>
          <a:p>
            <a:r>
              <a:rPr lang="en-US" sz="3200" b="1"/>
              <a:t>Summary Table 1</a:t>
            </a:r>
            <a:r>
              <a:rPr lang="en-US" sz="3200"/>
              <a:t>  Asymmetric Information Problems and Tools to Solve Them</a:t>
            </a:r>
            <a:endParaRPr lang="th-TH" sz="3300"/>
          </a:p>
        </p:txBody>
      </p:sp>
      <p:pic>
        <p:nvPicPr>
          <p:cNvPr id="49156" name="Picture 4" descr="SUMtbl08_01"/>
          <p:cNvPicPr>
            <a:picLocks noChangeAspect="1" noChangeArrowheads="1"/>
          </p:cNvPicPr>
          <p:nvPr/>
        </p:nvPicPr>
        <p:blipFill>
          <a:blip r:embed="rId2"/>
          <a:srcRect/>
          <a:stretch>
            <a:fillRect/>
          </a:stretch>
        </p:blipFill>
        <p:spPr bwMode="auto">
          <a:xfrm>
            <a:off x="1071538" y="1679595"/>
            <a:ext cx="7092950" cy="4678363"/>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Central Banking</a:t>
            </a:r>
            <a:endParaRPr lang="th-TH"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normAutofit fontScale="90000"/>
          </a:bodyPr>
          <a:lstStyle/>
          <a:p>
            <a:r>
              <a:rPr lang="en-US" sz="4000" dirty="0">
                <a:effectLst>
                  <a:outerShdw blurRad="38100" dist="38100" dir="2700000" algn="tl">
                    <a:srgbClr val="FFFFFF"/>
                  </a:outerShdw>
                </a:effectLst>
                <a:latin typeface="Bookman Old Style" pitchFamily="18" charset="0"/>
              </a:rPr>
              <a:t>8 Aspects of </a:t>
            </a:r>
            <a:br>
              <a:rPr lang="en-US" sz="4000" dirty="0">
                <a:effectLst>
                  <a:outerShdw blurRad="38100" dist="38100" dir="2700000" algn="tl">
                    <a:srgbClr val="FFFFFF"/>
                  </a:outerShdw>
                </a:effectLst>
                <a:latin typeface="Bookman Old Style" pitchFamily="18" charset="0"/>
              </a:rPr>
            </a:br>
            <a:r>
              <a:rPr lang="en-US" sz="4000" dirty="0">
                <a:effectLst>
                  <a:outerShdw blurRad="38100" dist="38100" dir="2700000" algn="tl">
                    <a:srgbClr val="FFFFFF"/>
                  </a:outerShdw>
                </a:effectLst>
                <a:latin typeface="Bookman Old Style" pitchFamily="18" charset="0"/>
              </a:rPr>
              <a:t>Banking Regulation </a:t>
            </a:r>
            <a:endParaRPr lang="th-TH" sz="4000" dirty="0">
              <a:effectLst>
                <a:outerShdw blurRad="38100" dist="38100" dir="2700000" algn="tl">
                  <a:srgbClr val="FFFFFF"/>
                </a:outerShdw>
              </a:effectLst>
              <a:latin typeface="Bookman Old Style" pitchFamily="18" charset="0"/>
            </a:endParaRPr>
          </a:p>
        </p:txBody>
      </p:sp>
      <p:sp>
        <p:nvSpPr>
          <p:cNvPr id="3075" name="Rectangle 3"/>
          <p:cNvSpPr>
            <a:spLocks noGrp="1" noChangeArrowheads="1"/>
          </p:cNvSpPr>
          <p:nvPr>
            <p:ph type="body" idx="1"/>
          </p:nvPr>
        </p:nvSpPr>
        <p:spPr/>
        <p:txBody>
          <a:bodyPr/>
          <a:lstStyle/>
          <a:p>
            <a:pPr marL="609600" indent="-609600">
              <a:lnSpc>
                <a:spcPct val="90000"/>
              </a:lnSpc>
              <a:buFontTx/>
              <a:buAutoNum type="arabicPeriod"/>
            </a:pPr>
            <a:r>
              <a:rPr lang="en-US">
                <a:effectLst>
                  <a:outerShdw blurRad="38100" dist="38100" dir="2700000" algn="tl">
                    <a:srgbClr val="FFFFFF"/>
                  </a:outerShdw>
                </a:effectLst>
                <a:latin typeface="Bookman Old Style" pitchFamily="18" charset="0"/>
              </a:rPr>
              <a:t>Government safety net</a:t>
            </a:r>
          </a:p>
          <a:p>
            <a:pPr marL="609600" indent="-609600">
              <a:lnSpc>
                <a:spcPct val="90000"/>
              </a:lnSpc>
              <a:buFontTx/>
              <a:buAutoNum type="arabicPeriod"/>
            </a:pPr>
            <a:r>
              <a:rPr lang="en-US">
                <a:effectLst>
                  <a:outerShdw blurRad="38100" dist="38100" dir="2700000" algn="tl">
                    <a:srgbClr val="FFFFFF"/>
                  </a:outerShdw>
                </a:effectLst>
                <a:latin typeface="Bookman Old Style" pitchFamily="18" charset="0"/>
              </a:rPr>
              <a:t>Restrictions on bank asset holdings</a:t>
            </a:r>
          </a:p>
          <a:p>
            <a:pPr marL="609600" indent="-609600">
              <a:lnSpc>
                <a:spcPct val="90000"/>
              </a:lnSpc>
              <a:buFontTx/>
              <a:buAutoNum type="arabicPeriod"/>
            </a:pPr>
            <a:r>
              <a:rPr lang="en-US">
                <a:effectLst>
                  <a:outerShdw blurRad="38100" dist="38100" dir="2700000" algn="tl">
                    <a:srgbClr val="FFFFFF"/>
                  </a:outerShdw>
                </a:effectLst>
                <a:latin typeface="Bookman Old Style" pitchFamily="18" charset="0"/>
              </a:rPr>
              <a:t>Capital requirements</a:t>
            </a:r>
          </a:p>
          <a:p>
            <a:pPr marL="609600" indent="-609600">
              <a:lnSpc>
                <a:spcPct val="90000"/>
              </a:lnSpc>
              <a:buFontTx/>
              <a:buAutoNum type="arabicPeriod"/>
            </a:pPr>
            <a:r>
              <a:rPr lang="en-US">
                <a:effectLst>
                  <a:outerShdw blurRad="38100" dist="38100" dir="2700000" algn="tl">
                    <a:srgbClr val="FFFFFF"/>
                  </a:outerShdw>
                </a:effectLst>
                <a:latin typeface="Bookman Old Style" pitchFamily="18" charset="0"/>
              </a:rPr>
              <a:t>Chartering and bank examination</a:t>
            </a:r>
          </a:p>
          <a:p>
            <a:pPr marL="609600" indent="-609600">
              <a:lnSpc>
                <a:spcPct val="90000"/>
              </a:lnSpc>
              <a:buFontTx/>
              <a:buAutoNum type="arabicPeriod"/>
            </a:pPr>
            <a:r>
              <a:rPr lang="en-US">
                <a:effectLst>
                  <a:outerShdw blurRad="38100" dist="38100" dir="2700000" algn="tl">
                    <a:srgbClr val="FFFFFF"/>
                  </a:outerShdw>
                </a:effectLst>
                <a:latin typeface="Bookman Old Style" pitchFamily="18" charset="0"/>
              </a:rPr>
              <a:t>Assessment of risk management</a:t>
            </a:r>
          </a:p>
          <a:p>
            <a:pPr marL="609600" indent="-609600">
              <a:lnSpc>
                <a:spcPct val="90000"/>
              </a:lnSpc>
              <a:buFontTx/>
              <a:buAutoNum type="arabicPeriod"/>
            </a:pPr>
            <a:r>
              <a:rPr lang="en-US">
                <a:effectLst>
                  <a:outerShdw blurRad="38100" dist="38100" dir="2700000" algn="tl">
                    <a:srgbClr val="FFFFFF"/>
                  </a:outerShdw>
                </a:effectLst>
                <a:latin typeface="Bookman Old Style" pitchFamily="18" charset="0"/>
              </a:rPr>
              <a:t>Disclosure requirements</a:t>
            </a:r>
          </a:p>
          <a:p>
            <a:pPr marL="609600" indent="-609600">
              <a:lnSpc>
                <a:spcPct val="90000"/>
              </a:lnSpc>
              <a:buFontTx/>
              <a:buAutoNum type="arabicPeriod"/>
            </a:pPr>
            <a:r>
              <a:rPr lang="en-US">
                <a:effectLst>
                  <a:outerShdw blurRad="38100" dist="38100" dir="2700000" algn="tl">
                    <a:srgbClr val="FFFFFF"/>
                  </a:outerShdw>
                </a:effectLst>
                <a:latin typeface="Bookman Old Style" pitchFamily="18" charset="0"/>
              </a:rPr>
              <a:t>Consumer protections</a:t>
            </a:r>
          </a:p>
          <a:p>
            <a:pPr marL="609600" indent="-609600">
              <a:lnSpc>
                <a:spcPct val="90000"/>
              </a:lnSpc>
              <a:buFontTx/>
              <a:buAutoNum type="arabicPeriod"/>
            </a:pPr>
            <a:r>
              <a:rPr lang="en-US">
                <a:effectLst>
                  <a:outerShdw blurRad="38100" dist="38100" dir="2700000" algn="tl">
                    <a:srgbClr val="FFFFFF"/>
                  </a:outerShdw>
                </a:effectLst>
                <a:latin typeface="Bookman Old Style" pitchFamily="18" charset="0"/>
              </a:rPr>
              <a:t>Restriction on competition </a:t>
            </a:r>
            <a:endParaRPr lang="th-TH">
              <a:effectLst>
                <a:outerShdw blurRad="38100" dist="38100" dir="2700000" algn="tl">
                  <a:srgbClr val="FFFFFF"/>
                </a:outerShdw>
              </a:effectLst>
              <a:latin typeface="Bookman Old Style"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r>
              <a:rPr lang="th-TH" sz="4000" dirty="0"/>
              <a:t>สถาบันคุ้มครองเงินฝาก (</a:t>
            </a:r>
            <a:r>
              <a:rPr lang="th-TH" sz="4000" dirty="0" err="1"/>
              <a:t>สคฝ.</a:t>
            </a:r>
            <a:r>
              <a:rPr lang="th-TH" sz="4000" dirty="0"/>
              <a:t>)</a:t>
            </a:r>
            <a:br>
              <a:rPr lang="th-TH" sz="4000" dirty="0"/>
            </a:br>
            <a:r>
              <a:rPr lang="en-US" sz="4000" dirty="0"/>
              <a:t>Deposit Protection Agency (DPA)</a:t>
            </a:r>
            <a:endParaRPr lang="th-TH" sz="4000" dirty="0"/>
          </a:p>
        </p:txBody>
      </p:sp>
      <p:pic>
        <p:nvPicPr>
          <p:cNvPr id="19462" name="Picture 6"/>
          <p:cNvPicPr>
            <a:picLocks noChangeAspect="1" noChangeArrowheads="1"/>
          </p:cNvPicPr>
          <p:nvPr/>
        </p:nvPicPr>
        <p:blipFill>
          <a:blip r:embed="rId2"/>
          <a:srcRect/>
          <a:stretch>
            <a:fillRect/>
          </a:stretch>
        </p:blipFill>
        <p:spPr bwMode="auto">
          <a:xfrm>
            <a:off x="323850" y="1989138"/>
            <a:ext cx="8489950" cy="3544887"/>
          </a:xfrm>
          <a:prstGeom prst="rect">
            <a:avLst/>
          </a:prstGeom>
          <a:noFill/>
        </p:spPr>
      </p:pic>
      <p:sp>
        <p:nvSpPr>
          <p:cNvPr id="19463" name="Text Box 7"/>
          <p:cNvSpPr txBox="1">
            <a:spLocks noChangeArrowheads="1"/>
          </p:cNvSpPr>
          <p:nvPr/>
        </p:nvSpPr>
        <p:spPr bwMode="auto">
          <a:xfrm>
            <a:off x="611188" y="5876925"/>
            <a:ext cx="4248150" cy="457200"/>
          </a:xfrm>
          <a:prstGeom prst="rect">
            <a:avLst/>
          </a:prstGeom>
          <a:noFill/>
          <a:ln w="9525">
            <a:noFill/>
            <a:miter lim="800000"/>
            <a:headEnd/>
            <a:tailEnd/>
          </a:ln>
          <a:effectLst/>
        </p:spPr>
        <p:txBody>
          <a:bodyPr>
            <a:spAutoFit/>
          </a:bodyPr>
          <a:lstStyle/>
          <a:p>
            <a:pPr>
              <a:spcBef>
                <a:spcPct val="50000"/>
              </a:spcBef>
            </a:pPr>
            <a:r>
              <a:rPr lang="en-US" sz="2400"/>
              <a:t>Source: </a:t>
            </a:r>
            <a:r>
              <a:rPr lang="en-US" sz="2400">
                <a:hlinkClick r:id="rId3"/>
              </a:rPr>
              <a:t>www.dpa.or.th</a:t>
            </a:r>
            <a:r>
              <a:rPr lang="en-US" sz="2400"/>
              <a:t> </a:t>
            </a:r>
            <a:endParaRPr lang="th-TH" sz="240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Financial Crisis</a:t>
            </a:r>
            <a:endParaRPr lang="th-TH"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Deciphering the liquidity and credit crunch </a:t>
            </a:r>
            <a:r>
              <a:rPr lang="en-US" sz="3600" dirty="0" smtClean="0"/>
              <a:t>2007-2008 </a:t>
            </a:r>
            <a:r>
              <a:rPr lang="en-US" sz="3600" dirty="0" smtClean="0"/>
              <a:t>(</a:t>
            </a:r>
            <a:r>
              <a:rPr lang="en-US" sz="3600" dirty="0" err="1" smtClean="0">
                <a:cs typeface="EucrosiaUPC" pitchFamily="18" charset="-34"/>
              </a:rPr>
              <a:t>Brunnermeier</a:t>
            </a:r>
            <a:r>
              <a:rPr lang="en-US" sz="3600" dirty="0" smtClean="0">
                <a:cs typeface="EucrosiaUPC" pitchFamily="18" charset="-34"/>
              </a:rPr>
              <a:t>, 2009)</a:t>
            </a:r>
            <a:endParaRPr lang="th-TH" sz="3600" dirty="0"/>
          </a:p>
        </p:txBody>
      </p:sp>
      <p:sp>
        <p:nvSpPr>
          <p:cNvPr id="3" name="Content Placeholder 2"/>
          <p:cNvSpPr>
            <a:spLocks noGrp="1"/>
          </p:cNvSpPr>
          <p:nvPr>
            <p:ph sz="quarter" idx="1"/>
          </p:nvPr>
        </p:nvSpPr>
        <p:spPr/>
        <p:txBody>
          <a:bodyPr>
            <a:normAutofit fontScale="92500"/>
          </a:bodyPr>
          <a:lstStyle/>
          <a:p>
            <a:r>
              <a:rPr lang="en-US" dirty="0" smtClean="0">
                <a:cs typeface="EucrosiaUPC" pitchFamily="18" charset="-34"/>
              </a:rPr>
              <a:t>U.S</a:t>
            </a:r>
            <a:r>
              <a:rPr lang="en-US" dirty="0" smtClean="0">
                <a:cs typeface="EucrosiaUPC" pitchFamily="18" charset="-34"/>
              </a:rPr>
              <a:t>. Housing Bubble</a:t>
            </a:r>
          </a:p>
          <a:p>
            <a:r>
              <a:rPr lang="en-US" dirty="0" smtClean="0">
                <a:cs typeface="EucrosiaUPC" pitchFamily="18" charset="-34"/>
              </a:rPr>
              <a:t>Securitization: The “originate and distribute” banks</a:t>
            </a:r>
          </a:p>
          <a:p>
            <a:r>
              <a:rPr lang="en-US" dirty="0" smtClean="0">
                <a:cs typeface="EucrosiaUPC" pitchFamily="18" charset="-34"/>
              </a:rPr>
              <a:t>Maturity Mismatch  (Sometimes through “shadow” banking system)</a:t>
            </a:r>
          </a:p>
          <a:p>
            <a:r>
              <a:rPr lang="en-US" dirty="0" smtClean="0">
                <a:cs typeface="EucrosiaUPC" pitchFamily="18" charset="-34"/>
              </a:rPr>
              <a:t>It </a:t>
            </a:r>
            <a:r>
              <a:rPr lang="en-US" dirty="0" smtClean="0">
                <a:cs typeface="EucrosiaUPC" pitchFamily="18" charset="-34"/>
              </a:rPr>
              <a:t>was perceived to be more profitable to ride the wave than to lean against it. (Similar to behavioral finance</a:t>
            </a:r>
            <a:r>
              <a:rPr lang="en-US" dirty="0" smtClean="0">
                <a:cs typeface="EucrosiaUPC" pitchFamily="18" charset="-34"/>
              </a:rPr>
              <a:t>?)</a:t>
            </a:r>
            <a:endParaRPr lang="en-US" dirty="0" smtClean="0">
              <a:cs typeface="EucrosiaUPC" pitchFamily="18" charset="-34"/>
            </a:endParaRPr>
          </a:p>
          <a:p>
            <a:r>
              <a:rPr lang="en-US" dirty="0" smtClean="0">
                <a:cs typeface="EucrosiaUPC" pitchFamily="18" charset="-34"/>
              </a:rPr>
              <a:t>“When the music stops, in terms of liquidity, things will be complicated. But as long as the music is playing, you’ve got to get up and dance. We’re still dancing</a:t>
            </a:r>
            <a:r>
              <a:rPr lang="en-US" dirty="0" smtClean="0">
                <a:cs typeface="EucrosiaUPC" pitchFamily="18" charset="-34"/>
              </a:rPr>
              <a:t>.”</a:t>
            </a:r>
            <a:endParaRPr lang="th-TH" dirty="0"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The Unfolding of the Crisis</a:t>
            </a:r>
            <a:endParaRPr lang="th-TH" dirty="0"/>
          </a:p>
        </p:txBody>
      </p:sp>
      <p:sp>
        <p:nvSpPr>
          <p:cNvPr id="6147" name="Content Placeholder 2"/>
          <p:cNvSpPr>
            <a:spLocks noGrp="1"/>
          </p:cNvSpPr>
          <p:nvPr>
            <p:ph idx="1"/>
          </p:nvPr>
        </p:nvSpPr>
        <p:spPr/>
        <p:txBody>
          <a:bodyPr>
            <a:normAutofit lnSpcReduction="10000"/>
          </a:bodyPr>
          <a:lstStyle/>
          <a:p>
            <a:r>
              <a:rPr lang="en-US" smtClean="0">
                <a:cs typeface="EucrosiaUPC" pitchFamily="18" charset="-34"/>
              </a:rPr>
              <a:t>The Subprime Mortgage Crisis</a:t>
            </a:r>
          </a:p>
          <a:p>
            <a:pPr lvl="1"/>
            <a:r>
              <a:rPr lang="en-US" smtClean="0">
                <a:cs typeface="EucrosiaUPC" pitchFamily="18" charset="-34"/>
              </a:rPr>
              <a:t>The trigger was an increase in subprime mortgage defaults, which was first noted in February 2007</a:t>
            </a:r>
          </a:p>
          <a:p>
            <a:pPr lvl="1"/>
            <a:r>
              <a:rPr lang="en-US" smtClean="0">
                <a:cs typeface="EucrosiaUPC" pitchFamily="18" charset="-34"/>
              </a:rPr>
              <a:t>Subprime tranches were downgraded</a:t>
            </a:r>
          </a:p>
          <a:p>
            <a:r>
              <a:rPr lang="en-US" smtClean="0">
                <a:cs typeface="EucrosiaUPC" pitchFamily="18" charset="-34"/>
              </a:rPr>
              <a:t>Asset-Backed Commercial Paper</a:t>
            </a:r>
          </a:p>
          <a:p>
            <a:pPr lvl="1"/>
            <a:r>
              <a:rPr lang="en-US" smtClean="0">
                <a:cs typeface="EucrosiaUPC" pitchFamily="18" charset="-34"/>
              </a:rPr>
              <a:t>July 2007</a:t>
            </a:r>
          </a:p>
          <a:p>
            <a:pPr lvl="1"/>
            <a:r>
              <a:rPr lang="en-US" smtClean="0">
                <a:cs typeface="EucrosiaUPC" pitchFamily="18" charset="-34"/>
              </a:rPr>
              <a:t>How to value structured products</a:t>
            </a:r>
          </a:p>
          <a:p>
            <a:pPr lvl="1"/>
            <a:r>
              <a:rPr lang="en-US" smtClean="0">
                <a:cs typeface="EucrosiaUPC" pitchFamily="18" charset="-34"/>
              </a:rPr>
              <a:t>A reduction in confidence in the reliability of ratings</a:t>
            </a:r>
          </a:p>
          <a:p>
            <a:pPr lvl="1"/>
            <a:r>
              <a:rPr lang="en-US" smtClean="0">
                <a:cs typeface="EucrosiaUPC" pitchFamily="18" charset="-34"/>
              </a:rPr>
              <a:t>The market for short-term asset-backed commercial paper began to dry up</a:t>
            </a:r>
          </a:p>
          <a:p>
            <a:pPr lvl="1"/>
            <a:endParaRPr lang="th-TH"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en-US" dirty="0" smtClean="0"/>
              <a:t>The Unfolding of the Crisis (cont.)</a:t>
            </a:r>
            <a:endParaRPr lang="th-TH" dirty="0"/>
          </a:p>
        </p:txBody>
      </p:sp>
      <p:sp>
        <p:nvSpPr>
          <p:cNvPr id="12291" name="Content Placeholder 2"/>
          <p:cNvSpPr>
            <a:spLocks noGrp="1"/>
          </p:cNvSpPr>
          <p:nvPr>
            <p:ph idx="1"/>
          </p:nvPr>
        </p:nvSpPr>
        <p:spPr/>
        <p:txBody>
          <a:bodyPr/>
          <a:lstStyle/>
          <a:p>
            <a:r>
              <a:rPr lang="en-US" smtClean="0">
                <a:cs typeface="EucrosiaUPC" pitchFamily="18" charset="-34"/>
              </a:rPr>
              <a:t>Lehman Brothers</a:t>
            </a:r>
          </a:p>
          <a:p>
            <a:pPr lvl="1"/>
            <a:r>
              <a:rPr lang="en-US" smtClean="0">
                <a:cs typeface="EucrosiaUPC" pitchFamily="18" charset="-34"/>
              </a:rPr>
              <a:t>Lehman Brothers had survived the fallout in March 2008, but only narrowly</a:t>
            </a:r>
          </a:p>
          <a:p>
            <a:pPr lvl="1"/>
            <a:r>
              <a:rPr lang="en-US" smtClean="0">
                <a:cs typeface="EucrosiaUPC" pitchFamily="18" charset="-34"/>
              </a:rPr>
              <a:t>It made heavy use of the Fed’s new credit facility, but did not issue new equity to strengthen its balance sheet</a:t>
            </a:r>
          </a:p>
          <a:p>
            <a:pPr lvl="1"/>
            <a:r>
              <a:rPr lang="en-US" smtClean="0">
                <a:cs typeface="EucrosiaUPC" pitchFamily="18" charset="-34"/>
              </a:rPr>
              <a:t>It felt that issuing the new shares was a bad signal</a:t>
            </a:r>
          </a:p>
          <a:p>
            <a:pPr lvl="1"/>
            <a:r>
              <a:rPr lang="en-US" smtClean="0">
                <a:cs typeface="EucrosiaUPC" pitchFamily="18" charset="-34"/>
              </a:rPr>
              <a:t>Other institutions refused to take over Lehman Brothers, the government refused to guarantee</a:t>
            </a:r>
          </a:p>
          <a:p>
            <a:pPr lvl="1"/>
            <a:r>
              <a:rPr lang="en-US" smtClean="0">
                <a:cs typeface="EucrosiaUPC" pitchFamily="18" charset="-34"/>
              </a:rPr>
              <a:t>Consequently, Lehman had to declare bankruptcy in the mid September 2008</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en-US" dirty="0" smtClean="0"/>
              <a:t>The Unfolding of the Crisis (cont.)</a:t>
            </a:r>
            <a:endParaRPr lang="th-TH" dirty="0"/>
          </a:p>
        </p:txBody>
      </p:sp>
      <p:sp>
        <p:nvSpPr>
          <p:cNvPr id="14339" name="Content Placeholder 2"/>
          <p:cNvSpPr>
            <a:spLocks noGrp="1"/>
          </p:cNvSpPr>
          <p:nvPr>
            <p:ph idx="1"/>
          </p:nvPr>
        </p:nvSpPr>
        <p:spPr>
          <a:xfrm>
            <a:off x="457200" y="1600200"/>
            <a:ext cx="8229600" cy="542925"/>
          </a:xfrm>
        </p:spPr>
        <p:txBody>
          <a:bodyPr/>
          <a:lstStyle/>
          <a:p>
            <a:r>
              <a:rPr lang="en-US" smtClean="0">
                <a:cs typeface="EucrosiaUPC" pitchFamily="18" charset="-34"/>
              </a:rPr>
              <a:t>The LIBOR, Repo, and Fed Funds Markets</a:t>
            </a:r>
            <a:endParaRPr lang="th-TH" smtClean="0"/>
          </a:p>
        </p:txBody>
      </p:sp>
      <p:pic>
        <p:nvPicPr>
          <p:cNvPr id="14340" name="Picture 2"/>
          <p:cNvPicPr>
            <a:picLocks noChangeAspect="1" noChangeArrowheads="1"/>
          </p:cNvPicPr>
          <p:nvPr/>
        </p:nvPicPr>
        <p:blipFill>
          <a:blip r:embed="rId2"/>
          <a:srcRect/>
          <a:stretch>
            <a:fillRect/>
          </a:stretch>
        </p:blipFill>
        <p:spPr bwMode="auto">
          <a:xfrm>
            <a:off x="2000250" y="2143125"/>
            <a:ext cx="5324475" cy="4552950"/>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Amplifying Mechanisms and Recurring Themes</a:t>
            </a:r>
            <a:endParaRPr lang="th-TH" dirty="0"/>
          </a:p>
        </p:txBody>
      </p:sp>
      <p:sp>
        <p:nvSpPr>
          <p:cNvPr id="3" name="Content Placeholder 2"/>
          <p:cNvSpPr>
            <a:spLocks noGrp="1"/>
          </p:cNvSpPr>
          <p:nvPr>
            <p:ph idx="1"/>
          </p:nvPr>
        </p:nvSpPr>
        <p:spPr/>
        <p:txBody>
          <a:bodyPr>
            <a:normAutofit/>
          </a:bodyPr>
          <a:lstStyle/>
          <a:p>
            <a:pPr marL="548640" indent="-411480" fontAlgn="auto">
              <a:spcAft>
                <a:spcPts val="0"/>
              </a:spcAft>
              <a:buClr>
                <a:schemeClr val="tx1">
                  <a:shade val="95000"/>
                </a:schemeClr>
              </a:buClr>
              <a:buFont typeface="Wingdings 2"/>
              <a:buChar char=""/>
              <a:defRPr/>
            </a:pPr>
            <a:r>
              <a:rPr lang="en-US" b="1" i="1" dirty="0" smtClean="0"/>
              <a:t>Market Liquidity</a:t>
            </a:r>
          </a:p>
          <a:p>
            <a:pPr marL="868680" lvl="1" indent="-283464" fontAlgn="auto">
              <a:spcAft>
                <a:spcPts val="0"/>
              </a:spcAft>
              <a:buFont typeface="Wingdings 2"/>
              <a:buChar char=""/>
              <a:defRPr/>
            </a:pPr>
            <a:r>
              <a:rPr lang="en-US" dirty="0" smtClean="0"/>
              <a:t>Describe the ease of turning assets into money</a:t>
            </a:r>
          </a:p>
          <a:p>
            <a:pPr marL="548640" indent="-411480" fontAlgn="auto">
              <a:spcAft>
                <a:spcPts val="0"/>
              </a:spcAft>
              <a:buClr>
                <a:schemeClr val="tx1">
                  <a:shade val="95000"/>
                </a:schemeClr>
              </a:buClr>
              <a:buFont typeface="Wingdings 2"/>
              <a:buChar char=""/>
              <a:defRPr/>
            </a:pPr>
            <a:r>
              <a:rPr lang="en-US" dirty="0" smtClean="0"/>
              <a:t>Market liquidity is low when selling the asset significantly decreases the sale </a:t>
            </a:r>
            <a:r>
              <a:rPr lang="en-US" dirty="0" smtClean="0"/>
              <a:t>price</a:t>
            </a:r>
            <a:endParaRPr lang="en-US" dirty="0" smtClean="0"/>
          </a:p>
          <a:p>
            <a:pPr marL="548640" indent="-411480" fontAlgn="auto">
              <a:spcAft>
                <a:spcPts val="0"/>
              </a:spcAft>
              <a:buClr>
                <a:schemeClr val="tx1">
                  <a:shade val="95000"/>
                </a:schemeClr>
              </a:buClr>
              <a:buFont typeface="Wingdings 2"/>
              <a:buChar char=""/>
              <a:defRPr/>
            </a:pPr>
            <a:r>
              <a:rPr lang="en-US" dirty="0" smtClean="0"/>
              <a:t>The mechanisms that explain why liquidity can suddenly evaporate operate through the interaction of market liquidity and funding liquidity</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en-US" dirty="0" smtClean="0"/>
              <a:t>Borrower’s </a:t>
            </a:r>
            <a:r>
              <a:rPr lang="en-US" dirty="0" smtClean="0"/>
              <a:t>Balance Sheet Effects</a:t>
            </a:r>
            <a:endParaRPr lang="th-TH" dirty="0"/>
          </a:p>
        </p:txBody>
      </p:sp>
      <p:sp>
        <p:nvSpPr>
          <p:cNvPr id="17411" name="Content Placeholder 2"/>
          <p:cNvSpPr>
            <a:spLocks noGrp="1"/>
          </p:cNvSpPr>
          <p:nvPr>
            <p:ph idx="1"/>
          </p:nvPr>
        </p:nvSpPr>
        <p:spPr/>
        <p:txBody>
          <a:bodyPr/>
          <a:lstStyle/>
          <a:p>
            <a:r>
              <a:rPr lang="en-US" b="1" i="1" smtClean="0">
                <a:cs typeface="EucrosiaUPC" pitchFamily="18" charset="-34"/>
              </a:rPr>
              <a:t>Loss Spiral </a:t>
            </a:r>
          </a:p>
          <a:p>
            <a:pPr lvl="1"/>
            <a:r>
              <a:rPr lang="en-US" smtClean="0">
                <a:cs typeface="EucrosiaUPC" pitchFamily="18" charset="-34"/>
              </a:rPr>
              <a:t>A decline in the value of assets decreases the investors’ net worth quickly, and the amount they can borrow falls</a:t>
            </a:r>
          </a:p>
          <a:p>
            <a:pPr lvl="1"/>
            <a:r>
              <a:rPr lang="en-US" smtClean="0">
                <a:cs typeface="EucrosiaUPC" pitchFamily="18" charset="-34"/>
              </a:rPr>
              <a:t>The leveraged investors may be forced to sell their assets when the price is low</a:t>
            </a:r>
          </a:p>
          <a:p>
            <a:pPr lvl="1"/>
            <a:r>
              <a:rPr lang="en-US" smtClean="0">
                <a:cs typeface="EucrosiaUPC" pitchFamily="18" charset="-34"/>
              </a:rPr>
              <a:t>The sales depress the price further, inducing more selling and so on</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en-US" dirty="0" smtClean="0"/>
              <a:t>Borrower’s </a:t>
            </a:r>
            <a:r>
              <a:rPr lang="en-US" dirty="0" smtClean="0"/>
              <a:t>Balance Sheet </a:t>
            </a:r>
            <a:r>
              <a:rPr lang="en-US" dirty="0" smtClean="0"/>
              <a:t>Effects</a:t>
            </a:r>
            <a:endParaRPr lang="th-TH" dirty="0"/>
          </a:p>
        </p:txBody>
      </p:sp>
      <p:sp>
        <p:nvSpPr>
          <p:cNvPr id="18435" name="Content Placeholder 2"/>
          <p:cNvSpPr>
            <a:spLocks noGrp="1"/>
          </p:cNvSpPr>
          <p:nvPr>
            <p:ph idx="1"/>
          </p:nvPr>
        </p:nvSpPr>
        <p:spPr/>
        <p:txBody>
          <a:bodyPr/>
          <a:lstStyle/>
          <a:p>
            <a:r>
              <a:rPr lang="en-US" b="1" i="1" smtClean="0">
                <a:cs typeface="EucrosiaUPC" pitchFamily="18" charset="-34"/>
              </a:rPr>
              <a:t>Margin/Haircut Spiral </a:t>
            </a:r>
          </a:p>
          <a:p>
            <a:pPr lvl="1"/>
            <a:r>
              <a:rPr lang="en-US" smtClean="0">
                <a:cs typeface="EucrosiaUPC" pitchFamily="18" charset="-34"/>
              </a:rPr>
              <a:t>As margins rise, the investor has to sell even more because the investor needs to reduce its leverage ratio</a:t>
            </a:r>
          </a:p>
          <a:p>
            <a:pPr lvl="1"/>
            <a:r>
              <a:rPr lang="en-US" smtClean="0">
                <a:cs typeface="EucrosiaUPC" pitchFamily="18" charset="-34"/>
              </a:rPr>
              <a:t>Margins and haircuts spike in times of large price drops, leading to a general tightening of lending</a:t>
            </a:r>
          </a:p>
          <a:p>
            <a:pPr lvl="1"/>
            <a:endParaRPr lang="en-US" smtClean="0">
              <a:cs typeface="EucrosiaUPC" pitchFamily="18" charset="-34"/>
            </a:endParaRPr>
          </a:p>
          <a:p>
            <a:r>
              <a:rPr lang="en-US" smtClean="0">
                <a:cs typeface="EucrosiaUPC" pitchFamily="18" charset="-34"/>
              </a:rPr>
              <a:t>These two spirals reflects what we call “fire-sale externality”</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en-US" dirty="0" smtClean="0"/>
              <a:t>Borrower’s </a:t>
            </a:r>
            <a:r>
              <a:rPr lang="en-US" dirty="0" smtClean="0"/>
              <a:t>Balance Sheet </a:t>
            </a:r>
            <a:r>
              <a:rPr lang="en-US" dirty="0" smtClean="0"/>
              <a:t>Effects</a:t>
            </a:r>
            <a:endParaRPr lang="th-TH" dirty="0"/>
          </a:p>
        </p:txBody>
      </p:sp>
      <p:pic>
        <p:nvPicPr>
          <p:cNvPr id="19459" name="Picture 2"/>
          <p:cNvPicPr>
            <a:picLocks noChangeAspect="1" noChangeArrowheads="1"/>
          </p:cNvPicPr>
          <p:nvPr/>
        </p:nvPicPr>
        <p:blipFill>
          <a:blip r:embed="rId2"/>
          <a:srcRect/>
          <a:stretch>
            <a:fillRect/>
          </a:stretch>
        </p:blipFill>
        <p:spPr bwMode="auto">
          <a:xfrm>
            <a:off x="1214438" y="1509713"/>
            <a:ext cx="6638925" cy="4848225"/>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118</TotalTime>
  <Words>1829</Words>
  <Application>Microsoft Office PowerPoint</Application>
  <PresentationFormat>On-screen Show (4:3)</PresentationFormat>
  <Paragraphs>204</Paragraphs>
  <Slides>54</Slides>
  <Notes>1</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54</vt:i4>
      </vt:variant>
    </vt:vector>
  </HeadingPairs>
  <TitlesOfParts>
    <vt:vector size="58" baseType="lpstr">
      <vt:lpstr>Median</vt:lpstr>
      <vt:lpstr>Microsoft Office Excel Chart</vt:lpstr>
      <vt:lpstr>MathType 5.0 Equation</vt:lpstr>
      <vt:lpstr>Microsoft Graph Chart</vt:lpstr>
      <vt:lpstr>Review on economics of money and banking</vt:lpstr>
      <vt:lpstr>What is Money?</vt:lpstr>
      <vt:lpstr>Money and Our Lives</vt:lpstr>
      <vt:lpstr>Flow of Funds Through the  Financial System</vt:lpstr>
      <vt:lpstr>Financial Markets: Where Lenders Meets Borrowers</vt:lpstr>
      <vt:lpstr>Bond Market</vt:lpstr>
      <vt:lpstr>Bond Market</vt:lpstr>
      <vt:lpstr>Measuring Interest Rates</vt:lpstr>
      <vt:lpstr>Relationship between bond price and interest rate</vt:lpstr>
      <vt:lpstr>Nominal Interest Rate Vs Real Interest Rate</vt:lpstr>
      <vt:lpstr>Slide 11</vt:lpstr>
      <vt:lpstr>Slide 12</vt:lpstr>
      <vt:lpstr>Slide 13</vt:lpstr>
      <vt:lpstr>Slide 14</vt:lpstr>
      <vt:lpstr>Fisher Effect in the United States</vt:lpstr>
      <vt:lpstr>Business Cycles and Interest Rates</vt:lpstr>
      <vt:lpstr>Slide 17</vt:lpstr>
      <vt:lpstr>Risk Structure of Interest Rates</vt:lpstr>
      <vt:lpstr>Slide 19</vt:lpstr>
      <vt:lpstr>Term Structure of Interest Rates</vt:lpstr>
      <vt:lpstr>Interest Rate Vs Return</vt:lpstr>
      <vt:lpstr>Interest Rate Risks</vt:lpstr>
      <vt:lpstr>Liquidity Premium Theory</vt:lpstr>
      <vt:lpstr>Stock Market</vt:lpstr>
      <vt:lpstr>Stock Market</vt:lpstr>
      <vt:lpstr>Slide 26</vt:lpstr>
      <vt:lpstr>Behavioral Finance</vt:lpstr>
      <vt:lpstr>Anomalies: The Equity Premium Puzzle</vt:lpstr>
      <vt:lpstr>Foreign Exchange Market</vt:lpstr>
      <vt:lpstr>Foreign Exchange</vt:lpstr>
      <vt:lpstr>Slide 31</vt:lpstr>
      <vt:lpstr>Slide 32</vt:lpstr>
      <vt:lpstr>Exchange Rates in the Long Run</vt:lpstr>
      <vt:lpstr>Slide 34</vt:lpstr>
      <vt:lpstr>Exchange Rates in the Short Run: A Supply and Demand Analysis</vt:lpstr>
      <vt:lpstr>Financial Institutions</vt:lpstr>
      <vt:lpstr>FIGURE 1  Sources of External Funds for Nonfinancial Businesses: A Comparison of the United States with Germany, Japan, and Canada</vt:lpstr>
      <vt:lpstr>8 Basic Facts</vt:lpstr>
      <vt:lpstr>8 Basic Facts</vt:lpstr>
      <vt:lpstr>Transaction Costs</vt:lpstr>
      <vt:lpstr>Asymmetric Information</vt:lpstr>
      <vt:lpstr>Summary Table 1  Asymmetric Information Problems and Tools to Solve Them</vt:lpstr>
      <vt:lpstr>Central Banking</vt:lpstr>
      <vt:lpstr>8 Aspects of  Banking Regulation </vt:lpstr>
      <vt:lpstr>สถาบันคุ้มครองเงินฝาก (สคฝ.) Deposit Protection Agency (DPA)</vt:lpstr>
      <vt:lpstr>Financial Crisis</vt:lpstr>
      <vt:lpstr>Deciphering the liquidity and credit crunch 2007-2008 (Brunnermeier, 2009)</vt:lpstr>
      <vt:lpstr>The Unfolding of the Crisis</vt:lpstr>
      <vt:lpstr>The Unfolding of the Crisis (cont.)</vt:lpstr>
      <vt:lpstr>The Unfolding of the Crisis (cont.)</vt:lpstr>
      <vt:lpstr>Amplifying Mechanisms and Recurring Themes</vt:lpstr>
      <vt:lpstr>Borrower’s Balance Sheet Effects</vt:lpstr>
      <vt:lpstr>Borrower’s Balance Sheet Effects</vt:lpstr>
      <vt:lpstr>Borrower’s Balance Sheet Effects</vt:lpstr>
    </vt:vector>
  </TitlesOfParts>
  <Company>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k2</dc:creator>
  <cp:lastModifiedBy>k2</cp:lastModifiedBy>
  <cp:revision>25</cp:revision>
  <dcterms:created xsi:type="dcterms:W3CDTF">2012-01-07T04:30:53Z</dcterms:created>
  <dcterms:modified xsi:type="dcterms:W3CDTF">2012-01-07T06:29:49Z</dcterms:modified>
</cp:coreProperties>
</file>