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Lst>
  <p:notesMasterIdLst>
    <p:notesMasterId r:id="rId26"/>
  </p:notesMasterIdLst>
  <p:sldIdLst>
    <p:sldId id="256" r:id="rId2"/>
    <p:sldId id="321" r:id="rId3"/>
    <p:sldId id="260" r:id="rId4"/>
    <p:sldId id="272" r:id="rId5"/>
    <p:sldId id="286" r:id="rId6"/>
    <p:sldId id="322" r:id="rId7"/>
    <p:sldId id="280" r:id="rId8"/>
    <p:sldId id="279" r:id="rId9"/>
    <p:sldId id="281" r:id="rId10"/>
    <p:sldId id="283" r:id="rId11"/>
    <p:sldId id="290" r:id="rId12"/>
    <p:sldId id="291" r:id="rId13"/>
    <p:sldId id="284" r:id="rId14"/>
    <p:sldId id="288" r:id="rId15"/>
    <p:sldId id="292" r:id="rId16"/>
    <p:sldId id="296" r:id="rId17"/>
    <p:sldId id="301" r:id="rId18"/>
    <p:sldId id="302" r:id="rId19"/>
    <p:sldId id="303" r:id="rId20"/>
    <p:sldId id="323" r:id="rId21"/>
    <p:sldId id="324" r:id="rId22"/>
    <p:sldId id="325" r:id="rId23"/>
    <p:sldId id="326" r:id="rId24"/>
    <p:sldId id="327" r:id="rId2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2005"/>
    <a:srgbClr val="73C39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4660"/>
  </p:normalViewPr>
  <p:slideViewPr>
    <p:cSldViewPr>
      <p:cViewPr varScale="1">
        <p:scale>
          <a:sx n="91" d="100"/>
          <a:sy n="91" d="100"/>
        </p:scale>
        <p:origin x="912" y="5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27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170133-B12B-4929-8B5E-A1A5F79BA4CF}" type="datetimeFigureOut">
              <a:rPr lang="en-GB" smtClean="0"/>
              <a:pPr/>
              <a:t>26/10/2022</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AEEADB-40A3-4B1D-B219-65CF8D66C056}" type="slidenum">
              <a:rPr lang="en-GB" smtClean="0"/>
              <a:pPr/>
              <a:t>‹#›</a:t>
            </a:fld>
            <a:endParaRPr lang="en-GB" dirty="0"/>
          </a:p>
        </p:txBody>
      </p:sp>
    </p:spTree>
    <p:extLst>
      <p:ext uri="{BB962C8B-B14F-4D97-AF65-F5344CB8AC3E}">
        <p14:creationId xmlns:p14="http://schemas.microsoft.com/office/powerpoint/2010/main" val="2058120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2AEEADB-40A3-4B1D-B219-65CF8D66C056}" type="slidenum">
              <a:rPr lang="en-GB" smtClean="0"/>
              <a:pPr/>
              <a:t>12</a:t>
            </a:fld>
            <a:endParaRPr lang="en-GB" dirty="0"/>
          </a:p>
        </p:txBody>
      </p:sp>
    </p:spTree>
    <p:extLst>
      <p:ext uri="{BB962C8B-B14F-4D97-AF65-F5344CB8AC3E}">
        <p14:creationId xmlns:p14="http://schemas.microsoft.com/office/powerpoint/2010/main" val="3535861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baseline="0" dirty="0">
                <a:solidFill>
                  <a:schemeClr val="tx1"/>
                </a:solidFill>
                <a:latin typeface="+mn-lt"/>
                <a:ea typeface="+mn-ea"/>
                <a:cs typeface="+mn-cs"/>
              </a:rPr>
              <a:t>More specifically, the purpose of Article III "is to ensure that internal</a:t>
            </a:r>
          </a:p>
          <a:p>
            <a:r>
              <a:rPr lang="en-GB" sz="1200" kern="1200" baseline="0" dirty="0">
                <a:solidFill>
                  <a:schemeClr val="tx1"/>
                </a:solidFill>
                <a:latin typeface="+mn-lt"/>
                <a:ea typeface="+mn-ea"/>
                <a:cs typeface="+mn-cs"/>
              </a:rPr>
              <a:t>measures 'not be applied to imported and domestic products so as to</a:t>
            </a:r>
          </a:p>
          <a:p>
            <a:r>
              <a:rPr lang="en-GB" sz="1200" kern="1200" baseline="0" dirty="0">
                <a:solidFill>
                  <a:schemeClr val="tx1"/>
                </a:solidFill>
                <a:latin typeface="+mn-lt"/>
                <a:ea typeface="+mn-ea"/>
                <a:cs typeface="+mn-cs"/>
              </a:rPr>
              <a:t>afford protection to domestic production'". Toward this end, Article III</a:t>
            </a:r>
          </a:p>
          <a:p>
            <a:r>
              <a:rPr lang="en-GB" sz="1200" kern="1200" baseline="0" dirty="0">
                <a:solidFill>
                  <a:schemeClr val="tx1"/>
                </a:solidFill>
                <a:latin typeface="+mn-lt"/>
                <a:ea typeface="+mn-ea"/>
                <a:cs typeface="+mn-cs"/>
              </a:rPr>
              <a:t>obliges Members of the WTO to provide </a:t>
            </a:r>
            <a:r>
              <a:rPr lang="en-GB" sz="1200" i="1" kern="1200" baseline="0" dirty="0">
                <a:solidFill>
                  <a:schemeClr val="tx1"/>
                </a:solidFill>
                <a:latin typeface="+mn-lt"/>
                <a:ea typeface="+mn-ea"/>
                <a:cs typeface="+mn-cs"/>
              </a:rPr>
              <a:t>equality of competitive</a:t>
            </a:r>
          </a:p>
          <a:p>
            <a:r>
              <a:rPr lang="en-GB" sz="1200" i="1" kern="1200" baseline="0" dirty="0">
                <a:solidFill>
                  <a:schemeClr val="tx1"/>
                </a:solidFill>
                <a:latin typeface="+mn-lt"/>
                <a:ea typeface="+mn-ea"/>
                <a:cs typeface="+mn-cs"/>
              </a:rPr>
              <a:t>conditions for imported products in relation to domestic products. …</a:t>
            </a:r>
          </a:p>
          <a:p>
            <a:r>
              <a:rPr lang="en-GB" sz="1200" kern="1200" baseline="0" dirty="0">
                <a:solidFill>
                  <a:schemeClr val="tx1"/>
                </a:solidFill>
                <a:latin typeface="+mn-lt"/>
                <a:ea typeface="+mn-ea"/>
                <a:cs typeface="+mn-cs"/>
              </a:rPr>
              <a:t>Article III protects expectations not of any particular trade volume but</a:t>
            </a:r>
          </a:p>
          <a:p>
            <a:r>
              <a:rPr lang="en-GB" sz="1200" kern="1200" baseline="0" dirty="0">
                <a:solidFill>
                  <a:schemeClr val="tx1"/>
                </a:solidFill>
                <a:latin typeface="+mn-lt"/>
                <a:ea typeface="+mn-ea"/>
                <a:cs typeface="+mn-cs"/>
              </a:rPr>
              <a:t>rather of the equal competitive relationship between imported and</a:t>
            </a:r>
          </a:p>
          <a:p>
            <a:r>
              <a:rPr lang="en-GB" sz="1200" kern="1200" baseline="0" dirty="0">
                <a:solidFill>
                  <a:schemeClr val="tx1"/>
                </a:solidFill>
                <a:latin typeface="+mn-lt"/>
                <a:ea typeface="+mn-ea"/>
                <a:cs typeface="+mn-cs"/>
              </a:rPr>
              <a:t>domestic products.</a:t>
            </a:r>
            <a:endParaRPr lang="en-GB" dirty="0"/>
          </a:p>
        </p:txBody>
      </p:sp>
      <p:sp>
        <p:nvSpPr>
          <p:cNvPr id="4" name="Slide Number Placeholder 3"/>
          <p:cNvSpPr>
            <a:spLocks noGrp="1"/>
          </p:cNvSpPr>
          <p:nvPr>
            <p:ph type="sldNum" sz="quarter" idx="10"/>
          </p:nvPr>
        </p:nvSpPr>
        <p:spPr/>
        <p:txBody>
          <a:bodyPr/>
          <a:lstStyle/>
          <a:p>
            <a:fld id="{A2AEEADB-40A3-4B1D-B219-65CF8D66C056}" type="slidenum">
              <a:rPr lang="en-GB" smtClean="0"/>
              <a:pPr/>
              <a:t>15</a:t>
            </a:fld>
            <a:endParaRPr lang="en-GB" dirty="0"/>
          </a:p>
        </p:txBody>
      </p:sp>
    </p:spTree>
    <p:extLst>
      <p:ext uri="{BB962C8B-B14F-4D97-AF65-F5344CB8AC3E}">
        <p14:creationId xmlns:p14="http://schemas.microsoft.com/office/powerpoint/2010/main" val="29095363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2AEEADB-40A3-4B1D-B219-65CF8D66C056}" type="slidenum">
              <a:rPr lang="en-GB" smtClean="0"/>
              <a:pPr/>
              <a:t>16</a:t>
            </a:fld>
            <a:endParaRPr lang="en-GB" dirty="0"/>
          </a:p>
        </p:txBody>
      </p:sp>
    </p:spTree>
    <p:extLst>
      <p:ext uri="{BB962C8B-B14F-4D97-AF65-F5344CB8AC3E}">
        <p14:creationId xmlns:p14="http://schemas.microsoft.com/office/powerpoint/2010/main" val="3989883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09E188-B847-45E3-A4EA-A15A1D911B1A}" type="datetimeFigureOut">
              <a:rPr lang="th-TH" smtClean="0"/>
              <a:pPr/>
              <a:t>26/10/65</a:t>
            </a:fld>
            <a:endParaRPr lang="th-TH" dirty="0"/>
          </a:p>
        </p:txBody>
      </p:sp>
      <p:sp>
        <p:nvSpPr>
          <p:cNvPr id="5" name="Footer Placeholder 4"/>
          <p:cNvSpPr>
            <a:spLocks noGrp="1"/>
          </p:cNvSpPr>
          <p:nvPr>
            <p:ph type="ftr" sz="quarter" idx="11"/>
          </p:nvPr>
        </p:nvSpPr>
        <p:spPr/>
        <p:txBody>
          <a:bodyPr/>
          <a:lstStyle/>
          <a:p>
            <a:endParaRPr lang="th-TH" dirty="0"/>
          </a:p>
        </p:txBody>
      </p:sp>
      <p:sp>
        <p:nvSpPr>
          <p:cNvPr id="6" name="Slide Number Placeholder 5"/>
          <p:cNvSpPr>
            <a:spLocks noGrp="1"/>
          </p:cNvSpPr>
          <p:nvPr>
            <p:ph type="sldNum" sz="quarter" idx="12"/>
          </p:nvPr>
        </p:nvSpPr>
        <p:spPr/>
        <p:txBody>
          <a:bodyPr/>
          <a:lstStyle/>
          <a:p>
            <a:fld id="{E7951C1A-C84C-43B5-83EE-E9FA25198D39}" type="slidenum">
              <a:rPr lang="th-TH" smtClean="0"/>
              <a:pPr/>
              <a:t>‹#›</a:t>
            </a:fld>
            <a:endParaRPr lang="th-TH"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09E188-B847-45E3-A4EA-A15A1D911B1A}" type="datetimeFigureOut">
              <a:rPr lang="th-TH" smtClean="0"/>
              <a:pPr/>
              <a:t>26/10/65</a:t>
            </a:fld>
            <a:endParaRPr lang="th-TH" dirty="0"/>
          </a:p>
        </p:txBody>
      </p:sp>
      <p:sp>
        <p:nvSpPr>
          <p:cNvPr id="5" name="Footer Placeholder 4"/>
          <p:cNvSpPr>
            <a:spLocks noGrp="1"/>
          </p:cNvSpPr>
          <p:nvPr>
            <p:ph type="ftr" sz="quarter" idx="11"/>
          </p:nvPr>
        </p:nvSpPr>
        <p:spPr/>
        <p:txBody>
          <a:bodyPr/>
          <a:lstStyle/>
          <a:p>
            <a:endParaRPr lang="th-TH" dirty="0"/>
          </a:p>
        </p:txBody>
      </p:sp>
      <p:sp>
        <p:nvSpPr>
          <p:cNvPr id="6" name="Slide Number Placeholder 5"/>
          <p:cNvSpPr>
            <a:spLocks noGrp="1"/>
          </p:cNvSpPr>
          <p:nvPr>
            <p:ph type="sldNum" sz="quarter" idx="12"/>
          </p:nvPr>
        </p:nvSpPr>
        <p:spPr/>
        <p:txBody>
          <a:bodyPr/>
          <a:lstStyle/>
          <a:p>
            <a:fld id="{E7951C1A-C84C-43B5-83EE-E9FA25198D39}" type="slidenum">
              <a:rPr lang="th-TH" smtClean="0"/>
              <a:pPr/>
              <a:t>‹#›</a:t>
            </a:fld>
            <a:endParaRPr lang="th-TH"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C09E188-B847-45E3-A4EA-A15A1D911B1A}" type="datetimeFigureOut">
              <a:rPr lang="th-TH" smtClean="0"/>
              <a:pPr/>
              <a:t>26/10/65</a:t>
            </a:fld>
            <a:endParaRPr lang="th-TH" dirty="0"/>
          </a:p>
        </p:txBody>
      </p:sp>
      <p:sp>
        <p:nvSpPr>
          <p:cNvPr id="5" name="Footer Placeholder 4"/>
          <p:cNvSpPr>
            <a:spLocks noGrp="1"/>
          </p:cNvSpPr>
          <p:nvPr>
            <p:ph type="ftr" sz="quarter" idx="11"/>
          </p:nvPr>
        </p:nvSpPr>
        <p:spPr/>
        <p:txBody>
          <a:bodyPr/>
          <a:lstStyle/>
          <a:p>
            <a:endParaRPr lang="th-TH" dirty="0"/>
          </a:p>
        </p:txBody>
      </p:sp>
      <p:sp>
        <p:nvSpPr>
          <p:cNvPr id="6" name="Slide Number Placeholder 5"/>
          <p:cNvSpPr>
            <a:spLocks noGrp="1"/>
          </p:cNvSpPr>
          <p:nvPr>
            <p:ph type="sldNum" sz="quarter" idx="12"/>
          </p:nvPr>
        </p:nvSpPr>
        <p:spPr/>
        <p:txBody>
          <a:bodyPr/>
          <a:lstStyle/>
          <a:p>
            <a:fld id="{E7951C1A-C84C-43B5-83EE-E9FA25198D39}" type="slidenum">
              <a:rPr lang="th-TH" smtClean="0"/>
              <a:pPr/>
              <a:t>‹#›</a:t>
            </a:fld>
            <a:endParaRPr lang="th-TH"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09E188-B847-45E3-A4EA-A15A1D911B1A}" type="datetimeFigureOut">
              <a:rPr lang="th-TH" smtClean="0"/>
              <a:pPr/>
              <a:t>26/10/65</a:t>
            </a:fld>
            <a:endParaRPr lang="th-TH" dirty="0"/>
          </a:p>
        </p:txBody>
      </p:sp>
      <p:sp>
        <p:nvSpPr>
          <p:cNvPr id="6" name="Footer Placeholder 5"/>
          <p:cNvSpPr>
            <a:spLocks noGrp="1"/>
          </p:cNvSpPr>
          <p:nvPr>
            <p:ph type="ftr" sz="quarter" idx="11"/>
          </p:nvPr>
        </p:nvSpPr>
        <p:spPr/>
        <p:txBody>
          <a:bodyPr/>
          <a:lstStyle/>
          <a:p>
            <a:endParaRPr lang="th-TH" dirty="0"/>
          </a:p>
        </p:txBody>
      </p:sp>
      <p:sp>
        <p:nvSpPr>
          <p:cNvPr id="7" name="Slide Number Placeholder 6"/>
          <p:cNvSpPr>
            <a:spLocks noGrp="1"/>
          </p:cNvSpPr>
          <p:nvPr>
            <p:ph type="sldNum" sz="quarter" idx="12"/>
          </p:nvPr>
        </p:nvSpPr>
        <p:spPr/>
        <p:txBody>
          <a:bodyPr/>
          <a:lstStyle/>
          <a:p>
            <a:fld id="{E7951C1A-C84C-43B5-83EE-E9FA25198D39}" type="slidenum">
              <a:rPr lang="th-TH" smtClean="0"/>
              <a:pPr/>
              <a:t>‹#›</a:t>
            </a:fld>
            <a:endParaRPr lang="th-TH"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C09E188-B847-45E3-A4EA-A15A1D911B1A}" type="datetimeFigureOut">
              <a:rPr lang="th-TH" smtClean="0"/>
              <a:pPr/>
              <a:t>26/10/65</a:t>
            </a:fld>
            <a:endParaRPr lang="th-TH" dirty="0"/>
          </a:p>
        </p:txBody>
      </p:sp>
      <p:sp>
        <p:nvSpPr>
          <p:cNvPr id="8" name="Footer Placeholder 7"/>
          <p:cNvSpPr>
            <a:spLocks noGrp="1"/>
          </p:cNvSpPr>
          <p:nvPr>
            <p:ph type="ftr" sz="quarter" idx="11"/>
          </p:nvPr>
        </p:nvSpPr>
        <p:spPr/>
        <p:txBody>
          <a:bodyPr/>
          <a:lstStyle/>
          <a:p>
            <a:endParaRPr lang="th-TH" dirty="0"/>
          </a:p>
        </p:txBody>
      </p:sp>
      <p:sp>
        <p:nvSpPr>
          <p:cNvPr id="9" name="Slide Number Placeholder 8"/>
          <p:cNvSpPr>
            <a:spLocks noGrp="1"/>
          </p:cNvSpPr>
          <p:nvPr>
            <p:ph type="sldNum" sz="quarter" idx="12"/>
          </p:nvPr>
        </p:nvSpPr>
        <p:spPr/>
        <p:txBody>
          <a:bodyPr/>
          <a:lstStyle/>
          <a:p>
            <a:fld id="{E7951C1A-C84C-43B5-83EE-E9FA25198D39}" type="slidenum">
              <a:rPr lang="th-TH" smtClean="0"/>
              <a:pPr/>
              <a:t>‹#›</a:t>
            </a:fld>
            <a:endParaRPr lang="th-TH"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C09E188-B847-45E3-A4EA-A15A1D911B1A}" type="datetimeFigureOut">
              <a:rPr lang="th-TH" smtClean="0"/>
              <a:pPr/>
              <a:t>26/10/65</a:t>
            </a:fld>
            <a:endParaRPr lang="th-TH" dirty="0"/>
          </a:p>
        </p:txBody>
      </p:sp>
      <p:sp>
        <p:nvSpPr>
          <p:cNvPr id="4" name="Footer Placeholder 3"/>
          <p:cNvSpPr>
            <a:spLocks noGrp="1"/>
          </p:cNvSpPr>
          <p:nvPr>
            <p:ph type="ftr" sz="quarter" idx="11"/>
          </p:nvPr>
        </p:nvSpPr>
        <p:spPr/>
        <p:txBody>
          <a:bodyPr/>
          <a:lstStyle/>
          <a:p>
            <a:endParaRPr lang="th-TH" dirty="0"/>
          </a:p>
        </p:txBody>
      </p:sp>
      <p:sp>
        <p:nvSpPr>
          <p:cNvPr id="5" name="Slide Number Placeholder 4"/>
          <p:cNvSpPr>
            <a:spLocks noGrp="1"/>
          </p:cNvSpPr>
          <p:nvPr>
            <p:ph type="sldNum" sz="quarter" idx="12"/>
          </p:nvPr>
        </p:nvSpPr>
        <p:spPr/>
        <p:txBody>
          <a:bodyPr/>
          <a:lstStyle/>
          <a:p>
            <a:fld id="{E7951C1A-C84C-43B5-83EE-E9FA25198D39}" type="slidenum">
              <a:rPr lang="th-TH" smtClean="0"/>
              <a:pPr/>
              <a:t>‹#›</a:t>
            </a:fld>
            <a:endParaRPr lang="th-TH"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09E188-B847-45E3-A4EA-A15A1D911B1A}" type="datetimeFigureOut">
              <a:rPr lang="th-TH" smtClean="0"/>
              <a:pPr/>
              <a:t>26/10/65</a:t>
            </a:fld>
            <a:endParaRPr lang="th-TH" dirty="0"/>
          </a:p>
        </p:txBody>
      </p:sp>
      <p:sp>
        <p:nvSpPr>
          <p:cNvPr id="3" name="Footer Placeholder 2"/>
          <p:cNvSpPr>
            <a:spLocks noGrp="1"/>
          </p:cNvSpPr>
          <p:nvPr>
            <p:ph type="ftr" sz="quarter" idx="11"/>
          </p:nvPr>
        </p:nvSpPr>
        <p:spPr/>
        <p:txBody>
          <a:bodyPr/>
          <a:lstStyle/>
          <a:p>
            <a:endParaRPr lang="th-TH" dirty="0"/>
          </a:p>
        </p:txBody>
      </p:sp>
      <p:sp>
        <p:nvSpPr>
          <p:cNvPr id="4" name="Slide Number Placeholder 3"/>
          <p:cNvSpPr>
            <a:spLocks noGrp="1"/>
          </p:cNvSpPr>
          <p:nvPr>
            <p:ph type="sldNum" sz="quarter" idx="12"/>
          </p:nvPr>
        </p:nvSpPr>
        <p:spPr/>
        <p:txBody>
          <a:bodyPr/>
          <a:lstStyle/>
          <a:p>
            <a:fld id="{E7951C1A-C84C-43B5-83EE-E9FA25198D39}" type="slidenum">
              <a:rPr lang="th-TH" smtClean="0"/>
              <a:pPr/>
              <a:t>‹#›</a:t>
            </a:fld>
            <a:endParaRPr lang="th-TH"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C09E188-B847-45E3-A4EA-A15A1D911B1A}" type="datetimeFigureOut">
              <a:rPr lang="th-TH" smtClean="0"/>
              <a:pPr/>
              <a:t>26/10/65</a:t>
            </a:fld>
            <a:endParaRPr lang="th-TH" dirty="0"/>
          </a:p>
        </p:txBody>
      </p:sp>
      <p:sp>
        <p:nvSpPr>
          <p:cNvPr id="6" name="Footer Placeholder 5"/>
          <p:cNvSpPr>
            <a:spLocks noGrp="1"/>
          </p:cNvSpPr>
          <p:nvPr>
            <p:ph type="ftr" sz="quarter" idx="11"/>
          </p:nvPr>
        </p:nvSpPr>
        <p:spPr/>
        <p:txBody>
          <a:bodyPr/>
          <a:lstStyle/>
          <a:p>
            <a:endParaRPr lang="th-TH" dirty="0"/>
          </a:p>
        </p:txBody>
      </p:sp>
      <p:sp>
        <p:nvSpPr>
          <p:cNvPr id="7" name="Slide Number Placeholder 6"/>
          <p:cNvSpPr>
            <a:spLocks noGrp="1"/>
          </p:cNvSpPr>
          <p:nvPr>
            <p:ph type="sldNum" sz="quarter" idx="12"/>
          </p:nvPr>
        </p:nvSpPr>
        <p:spPr/>
        <p:txBody>
          <a:bodyPr/>
          <a:lstStyle/>
          <a:p>
            <a:fld id="{E7951C1A-C84C-43B5-83EE-E9FA25198D39}" type="slidenum">
              <a:rPr lang="th-TH" smtClean="0"/>
              <a:pPr/>
              <a:t>‹#›</a:t>
            </a:fld>
            <a:endParaRPr lang="th-TH" dirty="0"/>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AC09E188-B847-45E3-A4EA-A15A1D911B1A}" type="datetimeFigureOut">
              <a:rPr lang="th-TH" smtClean="0"/>
              <a:pPr/>
              <a:t>26/10/65</a:t>
            </a:fld>
            <a:endParaRPr lang="th-TH" dirty="0"/>
          </a:p>
        </p:txBody>
      </p:sp>
      <p:sp>
        <p:nvSpPr>
          <p:cNvPr id="9" name="Slide Number Placeholder 8"/>
          <p:cNvSpPr>
            <a:spLocks noGrp="1"/>
          </p:cNvSpPr>
          <p:nvPr>
            <p:ph type="sldNum" sz="quarter" idx="11"/>
          </p:nvPr>
        </p:nvSpPr>
        <p:spPr/>
        <p:txBody>
          <a:bodyPr/>
          <a:lstStyle/>
          <a:p>
            <a:fld id="{E7951C1A-C84C-43B5-83EE-E9FA25198D39}" type="slidenum">
              <a:rPr lang="th-TH" smtClean="0"/>
              <a:pPr/>
              <a:t>‹#›</a:t>
            </a:fld>
            <a:endParaRPr lang="th-TH" dirty="0"/>
          </a:p>
        </p:txBody>
      </p:sp>
      <p:sp>
        <p:nvSpPr>
          <p:cNvPr id="10" name="Footer Placeholder 9"/>
          <p:cNvSpPr>
            <a:spLocks noGrp="1"/>
          </p:cNvSpPr>
          <p:nvPr>
            <p:ph type="ftr" sz="quarter" idx="12"/>
          </p:nvPr>
        </p:nvSpPr>
        <p:spPr/>
        <p:txBody>
          <a:bodyPr/>
          <a:lstStyle/>
          <a:p>
            <a:endParaRPr lang="th-TH"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09E188-B847-45E3-A4EA-A15A1D911B1A}" type="datetimeFigureOut">
              <a:rPr lang="th-TH" smtClean="0"/>
              <a:pPr/>
              <a:t>26/10/65</a:t>
            </a:fld>
            <a:endParaRPr lang="th-TH" dirty="0"/>
          </a:p>
        </p:txBody>
      </p:sp>
      <p:sp>
        <p:nvSpPr>
          <p:cNvPr id="5" name="Footer Placeholder 4"/>
          <p:cNvSpPr>
            <a:spLocks noGrp="1"/>
          </p:cNvSpPr>
          <p:nvPr>
            <p:ph type="ftr" sz="quarter" idx="11"/>
          </p:nvPr>
        </p:nvSpPr>
        <p:spPr/>
        <p:txBody>
          <a:bodyPr/>
          <a:lstStyle/>
          <a:p>
            <a:endParaRPr lang="th-TH" dirty="0"/>
          </a:p>
        </p:txBody>
      </p:sp>
      <p:sp>
        <p:nvSpPr>
          <p:cNvPr id="6" name="Slide Number Placeholder 5"/>
          <p:cNvSpPr>
            <a:spLocks noGrp="1"/>
          </p:cNvSpPr>
          <p:nvPr>
            <p:ph type="sldNum" sz="quarter" idx="12"/>
          </p:nvPr>
        </p:nvSpPr>
        <p:spPr/>
        <p:txBody>
          <a:bodyPr/>
          <a:lstStyle/>
          <a:p>
            <a:fld id="{E7951C1A-C84C-43B5-83EE-E9FA25198D39}" type="slidenum">
              <a:rPr lang="th-TH" smtClean="0"/>
              <a:pPr/>
              <a:t>‹#›</a:t>
            </a:fld>
            <a:endParaRPr lang="th-TH"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09E188-B847-45E3-A4EA-A15A1D911B1A}" type="datetimeFigureOut">
              <a:rPr lang="th-TH" smtClean="0"/>
              <a:pPr/>
              <a:t>26/10/65</a:t>
            </a:fld>
            <a:endParaRPr lang="th-TH" dirty="0"/>
          </a:p>
        </p:txBody>
      </p:sp>
      <p:sp>
        <p:nvSpPr>
          <p:cNvPr id="5" name="Footer Placeholder 4"/>
          <p:cNvSpPr>
            <a:spLocks noGrp="1"/>
          </p:cNvSpPr>
          <p:nvPr>
            <p:ph type="ftr" sz="quarter" idx="11"/>
          </p:nvPr>
        </p:nvSpPr>
        <p:spPr/>
        <p:txBody>
          <a:bodyPr/>
          <a:lstStyle/>
          <a:p>
            <a:endParaRPr lang="th-TH" dirty="0"/>
          </a:p>
        </p:txBody>
      </p:sp>
      <p:sp>
        <p:nvSpPr>
          <p:cNvPr id="6" name="Slide Number Placeholder 5"/>
          <p:cNvSpPr>
            <a:spLocks noGrp="1"/>
          </p:cNvSpPr>
          <p:nvPr>
            <p:ph type="sldNum" sz="quarter" idx="12"/>
          </p:nvPr>
        </p:nvSpPr>
        <p:spPr/>
        <p:txBody>
          <a:bodyPr/>
          <a:lstStyle/>
          <a:p>
            <a:fld id="{E7951C1A-C84C-43B5-83EE-E9FA25198D39}" type="slidenum">
              <a:rPr lang="th-TH" smtClean="0"/>
              <a:pPr/>
              <a:t>‹#›</a:t>
            </a:fld>
            <a:endParaRPr lang="th-TH"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E7951C1A-C84C-43B5-83EE-E9FA25198D39}" type="slidenum">
              <a:rPr lang="th-TH" smtClean="0"/>
              <a:pPr/>
              <a:t>‹#›</a:t>
            </a:fld>
            <a:endParaRPr lang="th-TH"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th-TH"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AC09E188-B847-45E3-A4EA-A15A1D911B1A}" type="datetimeFigureOut">
              <a:rPr lang="th-TH" smtClean="0"/>
              <a:pPr/>
              <a:t>26/10/65</a:t>
            </a:fld>
            <a:endParaRPr lang="th-TH" dirty="0"/>
          </a:p>
        </p:txBody>
      </p:sp>
    </p:spTree>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normAutofit fontScale="90000"/>
          </a:bodyPr>
          <a:lstStyle/>
          <a:p>
            <a:r>
              <a:rPr lang="en-US" dirty="0"/>
              <a:t>Substantive Law of the WTO</a:t>
            </a:r>
            <a:br>
              <a:rPr lang="en-US" dirty="0"/>
            </a:br>
            <a:r>
              <a:rPr lang="en-US" dirty="0"/>
              <a:t>Part I:  Core principles</a:t>
            </a:r>
            <a:endParaRPr lang="th-TH" dirty="0"/>
          </a:p>
        </p:txBody>
      </p:sp>
      <p:sp>
        <p:nvSpPr>
          <p:cNvPr id="6" name="Text Placeholder 5"/>
          <p:cNvSpPr>
            <a:spLocks noGrp="1"/>
          </p:cNvSpPr>
          <p:nvPr>
            <p:ph type="body" idx="1"/>
          </p:nvPr>
        </p:nvSpPr>
        <p:spPr>
          <a:xfrm>
            <a:off x="722313" y="2492897"/>
            <a:ext cx="7522095" cy="1584176"/>
          </a:xfrm>
        </p:spPr>
        <p:txBody>
          <a:bodyPr>
            <a:normAutofit lnSpcReduction="10000"/>
          </a:bodyPr>
          <a:lstStyle/>
          <a:p>
            <a:pPr algn="ctr"/>
            <a:r>
              <a:rPr lang="en-US" sz="3200" b="1" dirty="0">
                <a:solidFill>
                  <a:schemeClr val="tx1">
                    <a:lumMod val="75000"/>
                    <a:lumOff val="25000"/>
                  </a:schemeClr>
                </a:solidFill>
              </a:rPr>
              <a:t>Non-Trade Discrimination: Most-Favoured Nation and National Treatment Principle</a:t>
            </a:r>
            <a:r>
              <a:rPr lang="en-GB" sz="3200" b="1" dirty="0">
                <a:solidFill>
                  <a:schemeClr val="tx1">
                    <a:lumMod val="75000"/>
                    <a:lumOff val="25000"/>
                  </a:schemeClr>
                </a:solidFill>
              </a:rPr>
              <a:t>s</a:t>
            </a:r>
          </a:p>
          <a:p>
            <a:pPr algn="ctr"/>
            <a:r>
              <a:rPr lang="en-GB" sz="3200" b="1" dirty="0">
                <a:solidFill>
                  <a:schemeClr val="tx1">
                    <a:lumMod val="75000"/>
                    <a:lumOff val="25000"/>
                  </a:schemeClr>
                </a:solidFill>
              </a:rPr>
              <a:t>Like Products and the Environment</a:t>
            </a:r>
            <a:endParaRPr lang="en-US" sz="3200" dirty="0">
              <a:solidFill>
                <a:schemeClr val="tx1">
                  <a:lumMod val="75000"/>
                  <a:lumOff val="25000"/>
                </a:schemeClr>
              </a:solidFill>
            </a:endParaRPr>
          </a:p>
          <a:p>
            <a:endParaRPr lang="th-TH" sz="3200" dirty="0"/>
          </a:p>
        </p:txBody>
      </p:sp>
      <p:sp>
        <p:nvSpPr>
          <p:cNvPr id="8" name="Rectangle 7"/>
          <p:cNvSpPr/>
          <p:nvPr/>
        </p:nvSpPr>
        <p:spPr>
          <a:xfrm>
            <a:off x="755576" y="4221088"/>
            <a:ext cx="6408712" cy="12241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lumMod val="75000"/>
                  <a:lumOff val="25000"/>
                </a:schemeClr>
              </a:solidFill>
            </a:endParaRPr>
          </a:p>
          <a:p>
            <a:pPr algn="ctr"/>
            <a:r>
              <a:rPr lang="en-US" sz="2400" dirty="0">
                <a:solidFill>
                  <a:schemeClr val="tx1">
                    <a:lumMod val="75000"/>
                    <a:lumOff val="25000"/>
                  </a:schemeClr>
                </a:solidFill>
              </a:rPr>
              <a:t>By Assistant Prof. Dr. Jaruprapa Rakpong</a:t>
            </a:r>
          </a:p>
          <a:p>
            <a:pPr algn="ctr"/>
            <a:r>
              <a:rPr lang="en-US" sz="2400" dirty="0">
                <a:solidFill>
                  <a:schemeClr val="tx1">
                    <a:lumMod val="75000"/>
                    <a:lumOff val="25000"/>
                  </a:schemeClr>
                </a:solidFill>
              </a:rPr>
              <a:t> </a:t>
            </a:r>
            <a:endParaRPr lang="th-TH" sz="2400" dirty="0">
              <a:solidFill>
                <a:schemeClr val="tx1">
                  <a:lumMod val="75000"/>
                  <a:lumOff val="25000"/>
                </a:schemeClr>
              </a:solidFill>
            </a:endParaRPr>
          </a:p>
        </p:txBody>
      </p:sp>
    </p:spTree>
    <p:extLst>
      <p:ext uri="{BB962C8B-B14F-4D97-AF65-F5344CB8AC3E}">
        <p14:creationId xmlns:p14="http://schemas.microsoft.com/office/powerpoint/2010/main" val="749731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normAutofit fontScale="90000"/>
          </a:bodyPr>
          <a:lstStyle/>
          <a:p>
            <a:r>
              <a:rPr lang="en-US" b="1" dirty="0"/>
              <a:t>Most- Favoured-Nation Treatment Principle = Bedrock principle of WTO </a:t>
            </a:r>
            <a:endParaRPr lang="th-TH" b="1" dirty="0"/>
          </a:p>
        </p:txBody>
      </p:sp>
      <p:pic>
        <p:nvPicPr>
          <p:cNvPr id="3" name="Picture 2"/>
          <p:cNvPicPr/>
          <p:nvPr/>
        </p:nvPicPr>
        <p:blipFill>
          <a:blip r:embed="rId2" cstate="print"/>
          <a:stretch>
            <a:fillRect/>
          </a:stretch>
        </p:blipFill>
        <p:spPr>
          <a:xfrm>
            <a:off x="0" y="188640"/>
            <a:ext cx="9144000" cy="6398568"/>
          </a:xfrm>
          <a:prstGeom prst="rect">
            <a:avLst/>
          </a:prstGeom>
        </p:spPr>
      </p:pic>
    </p:spTree>
    <p:extLst>
      <p:ext uri="{BB962C8B-B14F-4D97-AF65-F5344CB8AC3E}">
        <p14:creationId xmlns:p14="http://schemas.microsoft.com/office/powerpoint/2010/main" val="1975750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p:cNvSpPr>
            <a:spLocks noGrp="1"/>
          </p:cNvSpPr>
          <p:nvPr>
            <p:ph type="title"/>
          </p:nvPr>
        </p:nvSpPr>
        <p:spPr/>
        <p:txBody>
          <a:bodyPr/>
          <a:lstStyle/>
          <a:p>
            <a:endParaRPr lang="th-TH" dirty="0"/>
          </a:p>
        </p:txBody>
      </p:sp>
      <p:pic>
        <p:nvPicPr>
          <p:cNvPr id="3" name="Picture 2"/>
          <p:cNvPicPr/>
          <p:nvPr/>
        </p:nvPicPr>
        <p:blipFill>
          <a:blip r:embed="rId2" cstate="print"/>
          <a:stretch>
            <a:fillRect/>
          </a:stretch>
        </p:blipFill>
        <p:spPr>
          <a:xfrm>
            <a:off x="0" y="-243408"/>
            <a:ext cx="9144000" cy="8154144"/>
          </a:xfrm>
          <a:prstGeom prst="rect">
            <a:avLst/>
          </a:prstGeom>
          <a:ln>
            <a:solidFill>
              <a:schemeClr val="bg1"/>
            </a:solidFill>
          </a:ln>
        </p:spPr>
      </p:pic>
      <p:sp>
        <p:nvSpPr>
          <p:cNvPr id="4" name="Oval 3"/>
          <p:cNvSpPr/>
          <p:nvPr/>
        </p:nvSpPr>
        <p:spPr>
          <a:xfrm>
            <a:off x="755576" y="1196752"/>
            <a:ext cx="2304256" cy="1800200"/>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Country A</a:t>
            </a:r>
          </a:p>
        </p:txBody>
      </p:sp>
      <p:cxnSp>
        <p:nvCxnSpPr>
          <p:cNvPr id="6" name="Straight Arrow Connector 5"/>
          <p:cNvCxnSpPr/>
          <p:nvPr/>
        </p:nvCxnSpPr>
        <p:spPr>
          <a:xfrm>
            <a:off x="3707904" y="2132856"/>
            <a:ext cx="1656184" cy="0"/>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6084168" y="980728"/>
            <a:ext cx="2376264" cy="1728192"/>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chemeClr val="tx1"/>
                </a:solidFill>
              </a:rPr>
              <a:t>Country B</a:t>
            </a:r>
          </a:p>
        </p:txBody>
      </p:sp>
      <p:cxnSp>
        <p:nvCxnSpPr>
          <p:cNvPr id="9" name="Straight Arrow Connector 8"/>
          <p:cNvCxnSpPr/>
          <p:nvPr/>
        </p:nvCxnSpPr>
        <p:spPr>
          <a:xfrm>
            <a:off x="3419872" y="2636912"/>
            <a:ext cx="2088232" cy="792088"/>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6012160" y="3284984"/>
            <a:ext cx="1584176" cy="6480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cxnSp>
        <p:nvCxnSpPr>
          <p:cNvPr id="12" name="Straight Arrow Connector 11"/>
          <p:cNvCxnSpPr/>
          <p:nvPr/>
        </p:nvCxnSpPr>
        <p:spPr>
          <a:xfrm>
            <a:off x="3275856" y="3068960"/>
            <a:ext cx="1872208" cy="1800200"/>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5652120" y="4509120"/>
            <a:ext cx="1728192" cy="11521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a:t>
            </a:r>
          </a:p>
        </p:txBody>
      </p:sp>
      <p:sp>
        <p:nvSpPr>
          <p:cNvPr id="16" name="Oval 15"/>
          <p:cNvSpPr/>
          <p:nvPr/>
        </p:nvSpPr>
        <p:spPr>
          <a:xfrm>
            <a:off x="2771800" y="5013176"/>
            <a:ext cx="1728192" cy="936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E</a:t>
            </a:r>
          </a:p>
        </p:txBody>
      </p:sp>
      <p:cxnSp>
        <p:nvCxnSpPr>
          <p:cNvPr id="18" name="Straight Arrow Connector 17"/>
          <p:cNvCxnSpPr/>
          <p:nvPr/>
        </p:nvCxnSpPr>
        <p:spPr>
          <a:xfrm flipH="1">
            <a:off x="1043608" y="3356992"/>
            <a:ext cx="864096" cy="1512168"/>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19" name="Oval 18"/>
          <p:cNvSpPr/>
          <p:nvPr/>
        </p:nvSpPr>
        <p:spPr>
          <a:xfrm>
            <a:off x="395536" y="5013176"/>
            <a:ext cx="1872208" cy="11521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a:t>
            </a:r>
          </a:p>
        </p:txBody>
      </p:sp>
      <p:cxnSp>
        <p:nvCxnSpPr>
          <p:cNvPr id="21" name="Straight Arrow Connector 20"/>
          <p:cNvCxnSpPr/>
          <p:nvPr/>
        </p:nvCxnSpPr>
        <p:spPr>
          <a:xfrm flipH="1">
            <a:off x="3635896" y="2420888"/>
            <a:ext cx="2016224" cy="0"/>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7164288" y="2852936"/>
            <a:ext cx="0" cy="43204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8460432" y="476672"/>
            <a:ext cx="0" cy="72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2627784" y="3212976"/>
            <a:ext cx="504056" cy="1656184"/>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8388424" y="2420888"/>
            <a:ext cx="0" cy="3888432"/>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H="1">
            <a:off x="1763688" y="6309320"/>
            <a:ext cx="6624736" cy="0"/>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flipH="1">
            <a:off x="4499992" y="5805264"/>
            <a:ext cx="3888432" cy="0"/>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a:off x="7884368" y="2780928"/>
            <a:ext cx="0" cy="2448272"/>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flipH="1">
            <a:off x="7452320" y="5229200"/>
            <a:ext cx="432048" cy="0"/>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60" name="Rounded Rectangle 59"/>
          <p:cNvSpPr/>
          <p:nvPr/>
        </p:nvSpPr>
        <p:spPr>
          <a:xfrm>
            <a:off x="1103248" y="1863049"/>
            <a:ext cx="6925135" cy="2592288"/>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MFN = Catalyst for Trade </a:t>
            </a:r>
            <a:r>
              <a:rPr lang="en-GB" dirty="0" err="1"/>
              <a:t>Liberisation</a:t>
            </a:r>
            <a:endParaRPr lang="en-GB" dirty="0"/>
          </a:p>
          <a:p>
            <a:pPr algn="ctr"/>
            <a:r>
              <a:rPr lang="en-GB" dirty="0"/>
              <a:t>MFN= a cornerstone/ central pillar of trade policy.   </a:t>
            </a:r>
          </a:p>
          <a:p>
            <a:pPr algn="ctr"/>
            <a:r>
              <a:rPr lang="en-GB" dirty="0"/>
              <a:t>MFN = Reciprocity </a:t>
            </a:r>
          </a:p>
          <a:p>
            <a:pPr algn="ctr"/>
            <a:r>
              <a:rPr lang="en-GB" dirty="0"/>
              <a:t>MFN = Non-Discriminatory </a:t>
            </a:r>
          </a:p>
        </p:txBody>
      </p:sp>
    </p:spTree>
    <p:extLst>
      <p:ext uri="{BB962C8B-B14F-4D97-AF65-F5344CB8AC3E}">
        <p14:creationId xmlns:p14="http://schemas.microsoft.com/office/powerpoint/2010/main" val="29581786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21"/>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23"/>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53"/>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55"/>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45"/>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49"/>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60"/>
                                        </p:tgtEl>
                                        <p:attrNameLst>
                                          <p:attrName>style.visibility</p:attrName>
                                        </p:attrNameLst>
                                      </p:cBhvr>
                                      <p:to>
                                        <p:strVal val="visible"/>
                                      </p:to>
                                    </p:set>
                                    <p:anim calcmode="lin" valueType="num">
                                      <p:cBhvr additive="base">
                                        <p:cTn id="42" dur="500" fill="hold"/>
                                        <p:tgtEl>
                                          <p:spTgt spid="60"/>
                                        </p:tgtEl>
                                        <p:attrNameLst>
                                          <p:attrName>ppt_x</p:attrName>
                                        </p:attrNameLst>
                                      </p:cBhvr>
                                      <p:tavLst>
                                        <p:tav tm="0">
                                          <p:val>
                                            <p:strVal val="#ppt_x"/>
                                          </p:val>
                                        </p:tav>
                                        <p:tav tm="100000">
                                          <p:val>
                                            <p:strVal val="#ppt_x"/>
                                          </p:val>
                                        </p:tav>
                                      </p:tavLst>
                                    </p:anim>
                                    <p:anim calcmode="lin" valueType="num">
                                      <p:cBhvr additive="base">
                                        <p:cTn id="43"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rickwaghorn.co.uk/files/2011/05/coffee_beans2_2.jpg"/>
          <p:cNvPicPr>
            <a:picLocks noChangeAspect="1" noChangeArrowheads="1"/>
          </p:cNvPicPr>
          <p:nvPr/>
        </p:nvPicPr>
        <p:blipFill>
          <a:blip r:embed="rId2" cstate="print">
            <a:lum bright="24000" contrast="-20000"/>
          </a:blip>
          <a:srcRect/>
          <a:stretch>
            <a:fillRect/>
          </a:stretch>
        </p:blipFill>
        <p:spPr bwMode="auto">
          <a:xfrm>
            <a:off x="5508104" y="836712"/>
            <a:ext cx="2880320" cy="2304256"/>
          </a:xfrm>
          <a:prstGeom prst="rect">
            <a:avLst/>
          </a:prstGeom>
          <a:noFill/>
        </p:spPr>
      </p:pic>
      <p:sp>
        <p:nvSpPr>
          <p:cNvPr id="2" name="Title 1"/>
          <p:cNvSpPr>
            <a:spLocks noGrp="1"/>
          </p:cNvSpPr>
          <p:nvPr>
            <p:ph type="title"/>
          </p:nvPr>
        </p:nvSpPr>
        <p:spPr>
          <a:xfrm>
            <a:off x="457200" y="274638"/>
            <a:ext cx="7467600" cy="706090"/>
          </a:xfrm>
        </p:spPr>
        <p:txBody>
          <a:bodyPr>
            <a:normAutofit/>
          </a:bodyPr>
          <a:lstStyle/>
          <a:p>
            <a:r>
              <a:rPr lang="en-GB" sz="2000" dirty="0"/>
              <a:t>MFN in Operation Like Products : advantages only need to grant to “like” imported products</a:t>
            </a:r>
          </a:p>
        </p:txBody>
      </p:sp>
      <p:sp>
        <p:nvSpPr>
          <p:cNvPr id="3" name="Content Placeholder 2"/>
          <p:cNvSpPr>
            <a:spLocks noGrp="1"/>
          </p:cNvSpPr>
          <p:nvPr>
            <p:ph idx="1"/>
          </p:nvPr>
        </p:nvSpPr>
        <p:spPr>
          <a:xfrm>
            <a:off x="457200" y="1556792"/>
            <a:ext cx="6347048" cy="5301208"/>
          </a:xfrm>
        </p:spPr>
        <p:txBody>
          <a:bodyPr>
            <a:noAutofit/>
          </a:bodyPr>
          <a:lstStyle/>
          <a:p>
            <a:pPr marL="514350" indent="-514350">
              <a:buNone/>
            </a:pPr>
            <a:r>
              <a:rPr lang="en-GB" b="1" i="1" dirty="0"/>
              <a:t>Spain: Unroasted Coffee </a:t>
            </a:r>
          </a:p>
          <a:p>
            <a:pPr marL="514350" indent="-514350">
              <a:buNone/>
            </a:pPr>
            <a:endParaRPr lang="en-GB" sz="1600" b="1" i="1" dirty="0"/>
          </a:p>
          <a:p>
            <a:pPr>
              <a:buNone/>
            </a:pPr>
            <a:r>
              <a:rPr lang="en-GB" sz="1600" dirty="0"/>
              <a:t> </a:t>
            </a:r>
            <a:r>
              <a:rPr lang="en-GB" sz="2000" dirty="0"/>
              <a:t>-Spain vs. Brazil (Panel 1981) </a:t>
            </a:r>
          </a:p>
          <a:p>
            <a:pPr>
              <a:buNone/>
            </a:pPr>
            <a:endParaRPr lang="en-GB" sz="2000" dirty="0"/>
          </a:p>
          <a:p>
            <a:pPr>
              <a:buNone/>
            </a:pPr>
            <a:r>
              <a:rPr lang="en-GB" sz="2000" dirty="0"/>
              <a:t>- Spain imposed different rates of tariff duties for different types of unroasted coffee:</a:t>
            </a:r>
          </a:p>
          <a:p>
            <a:pPr>
              <a:buFontTx/>
              <a:buChar char="-"/>
            </a:pPr>
            <a:endParaRPr lang="en-GB" sz="1800" dirty="0"/>
          </a:p>
          <a:p>
            <a:pPr>
              <a:buFontTx/>
              <a:buChar char="-"/>
            </a:pPr>
            <a:endParaRPr lang="en-GB" sz="1800" dirty="0"/>
          </a:p>
          <a:p>
            <a:pPr>
              <a:buFontTx/>
              <a:buChar char="-"/>
            </a:pPr>
            <a:endParaRPr lang="en-GB" sz="1800" dirty="0"/>
          </a:p>
          <a:p>
            <a:pPr>
              <a:buFontTx/>
              <a:buChar char="-"/>
            </a:pPr>
            <a:endParaRPr lang="en-GB" sz="1800" dirty="0"/>
          </a:p>
          <a:p>
            <a:pPr>
              <a:buFontTx/>
              <a:buChar char="-"/>
            </a:pPr>
            <a:endParaRPr lang="en-GB" sz="1800" dirty="0"/>
          </a:p>
          <a:p>
            <a:pPr>
              <a:buFontTx/>
              <a:buChar char="-"/>
            </a:pPr>
            <a:endParaRPr lang="en-GB" sz="1800" dirty="0"/>
          </a:p>
          <a:p>
            <a:pPr>
              <a:buFontTx/>
              <a:buChar char="-"/>
            </a:pPr>
            <a:endParaRPr lang="en-GB" sz="1800" dirty="0"/>
          </a:p>
          <a:p>
            <a:pPr>
              <a:buNone/>
            </a:pPr>
            <a:endParaRPr lang="en-GB" sz="1800" dirty="0"/>
          </a:p>
          <a:p>
            <a:pPr>
              <a:buNone/>
            </a:pPr>
            <a:r>
              <a:rPr lang="en-GB" sz="1800" dirty="0"/>
              <a:t>-</a:t>
            </a:r>
          </a:p>
          <a:p>
            <a:pPr>
              <a:buNone/>
            </a:pPr>
            <a:endParaRPr lang="en-GB" sz="1400" dirty="0"/>
          </a:p>
          <a:p>
            <a:endParaRPr lang="en-GB" sz="1400" dirty="0"/>
          </a:p>
        </p:txBody>
      </p:sp>
      <p:graphicFrame>
        <p:nvGraphicFramePr>
          <p:cNvPr id="12" name="Table 11"/>
          <p:cNvGraphicFramePr>
            <a:graphicFrameLocks noGrp="1"/>
          </p:cNvGraphicFramePr>
          <p:nvPr>
            <p:extLst>
              <p:ext uri="{D42A27DB-BD31-4B8C-83A1-F6EECF244321}">
                <p14:modId xmlns:p14="http://schemas.microsoft.com/office/powerpoint/2010/main" val="138901452"/>
              </p:ext>
            </p:extLst>
          </p:nvPr>
        </p:nvGraphicFramePr>
        <p:xfrm>
          <a:off x="725131" y="4276684"/>
          <a:ext cx="7200801" cy="1645920"/>
        </p:xfrm>
        <a:graphic>
          <a:graphicData uri="http://schemas.openxmlformats.org/drawingml/2006/table">
            <a:tbl>
              <a:tblPr firstRow="1" bandRow="1">
                <a:tableStyleId>{5C22544A-7EE6-4342-B048-85BDC9FD1C3A}</a:tableStyleId>
              </a:tblPr>
              <a:tblGrid>
                <a:gridCol w="2400267">
                  <a:extLst>
                    <a:ext uri="{9D8B030D-6E8A-4147-A177-3AD203B41FA5}">
                      <a16:colId xmlns:a16="http://schemas.microsoft.com/office/drawing/2014/main" val="20000"/>
                    </a:ext>
                  </a:extLst>
                </a:gridCol>
                <a:gridCol w="2400267">
                  <a:extLst>
                    <a:ext uri="{9D8B030D-6E8A-4147-A177-3AD203B41FA5}">
                      <a16:colId xmlns:a16="http://schemas.microsoft.com/office/drawing/2014/main" val="20001"/>
                    </a:ext>
                  </a:extLst>
                </a:gridCol>
                <a:gridCol w="2400267">
                  <a:extLst>
                    <a:ext uri="{9D8B030D-6E8A-4147-A177-3AD203B41FA5}">
                      <a16:colId xmlns:a16="http://schemas.microsoft.com/office/drawing/2014/main" val="20002"/>
                    </a:ext>
                  </a:extLst>
                </a:gridCol>
              </a:tblGrid>
              <a:tr h="365760">
                <a:tc>
                  <a:txBody>
                    <a:bodyPr/>
                    <a:lstStyle/>
                    <a:p>
                      <a:pPr algn="ctr"/>
                      <a:r>
                        <a:rPr lang="en-GB" dirty="0"/>
                        <a:t>Coffee Type </a:t>
                      </a:r>
                    </a:p>
                  </a:txBody>
                  <a:tcPr/>
                </a:tc>
                <a:tc>
                  <a:txBody>
                    <a:bodyPr/>
                    <a:lstStyle/>
                    <a:p>
                      <a:pPr algn="ctr"/>
                      <a:r>
                        <a:rPr lang="en-GB" dirty="0"/>
                        <a:t> Tariff</a:t>
                      </a:r>
                      <a:r>
                        <a:rPr lang="en-GB" baseline="0" dirty="0"/>
                        <a:t> Duty</a:t>
                      </a:r>
                      <a:endParaRPr lang="en-GB" dirty="0"/>
                    </a:p>
                  </a:txBody>
                  <a:tcPr/>
                </a:tc>
                <a:tc>
                  <a:txBody>
                    <a:bodyPr/>
                    <a:lstStyle/>
                    <a:p>
                      <a:pPr algn="ctr"/>
                      <a:r>
                        <a:rPr lang="en-GB" dirty="0"/>
                        <a:t> </a:t>
                      </a:r>
                      <a:r>
                        <a:rPr lang="en-GB" sz="1600" dirty="0"/>
                        <a:t>Exporting Country</a:t>
                      </a:r>
                    </a:p>
                  </a:txBody>
                  <a:tcPr/>
                </a:tc>
                <a:extLst>
                  <a:ext uri="{0D108BD9-81ED-4DB2-BD59-A6C34878D82A}">
                    <a16:rowId xmlns:a16="http://schemas.microsoft.com/office/drawing/2014/main" val="10000"/>
                  </a:ext>
                </a:extLst>
              </a:tr>
              <a:tr h="370840">
                <a:tc>
                  <a:txBody>
                    <a:bodyPr/>
                    <a:lstStyle/>
                    <a:p>
                      <a:r>
                        <a:rPr lang="en-GB" sz="1800" dirty="0"/>
                        <a:t>Columbia mild, other mild </a:t>
                      </a:r>
                      <a:endParaRPr lang="en-GB" dirty="0"/>
                    </a:p>
                  </a:txBody>
                  <a:tcPr/>
                </a:tc>
                <a:tc>
                  <a:txBody>
                    <a:bodyPr/>
                    <a:lstStyle/>
                    <a:p>
                      <a:r>
                        <a:rPr lang="en-GB" dirty="0"/>
                        <a:t>Duty free </a:t>
                      </a:r>
                    </a:p>
                  </a:txBody>
                  <a:tcPr/>
                </a:tc>
                <a:tc>
                  <a:txBody>
                    <a:bodyPr/>
                    <a:lstStyle/>
                    <a:p>
                      <a:r>
                        <a:rPr lang="en-GB" dirty="0"/>
                        <a:t>Other countries</a:t>
                      </a:r>
                      <a:r>
                        <a:rPr lang="en-GB" baseline="0" dirty="0"/>
                        <a:t> </a:t>
                      </a:r>
                      <a:endParaRPr lang="en-GB" dirty="0"/>
                    </a:p>
                  </a:txBody>
                  <a:tcPr/>
                </a:tc>
                <a:extLst>
                  <a:ext uri="{0D108BD9-81ED-4DB2-BD59-A6C34878D82A}">
                    <a16:rowId xmlns:a16="http://schemas.microsoft.com/office/drawing/2014/main" val="10001"/>
                  </a:ext>
                </a:extLst>
              </a:tr>
              <a:tr h="370840">
                <a:tc>
                  <a:txBody>
                    <a:bodyPr/>
                    <a:lstStyle/>
                    <a:p>
                      <a:r>
                        <a:rPr lang="en-GB" sz="1800" dirty="0"/>
                        <a:t>Unwashed Arabica, Robusta </a:t>
                      </a:r>
                      <a:endParaRPr lang="en-GB" dirty="0"/>
                    </a:p>
                  </a:txBody>
                  <a:tcPr/>
                </a:tc>
                <a:tc>
                  <a:txBody>
                    <a:bodyPr/>
                    <a:lstStyle/>
                    <a:p>
                      <a:r>
                        <a:rPr lang="en-GB" sz="1800" dirty="0"/>
                        <a:t>7% </a:t>
                      </a:r>
                      <a:endParaRPr lang="en-GB" dirty="0"/>
                    </a:p>
                  </a:txBody>
                  <a:tcPr/>
                </a:tc>
                <a:tc>
                  <a:txBody>
                    <a:bodyPr/>
                    <a:lstStyle/>
                    <a:p>
                      <a:r>
                        <a:rPr lang="en-GB" dirty="0"/>
                        <a:t>Mainly Brazil </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Criteria of Like Product in this case</a:t>
            </a:r>
          </a:p>
        </p:txBody>
      </p:sp>
      <p:sp>
        <p:nvSpPr>
          <p:cNvPr id="3" name="Content Placeholder 2"/>
          <p:cNvSpPr>
            <a:spLocks noGrp="1"/>
          </p:cNvSpPr>
          <p:nvPr>
            <p:ph idx="1"/>
          </p:nvPr>
        </p:nvSpPr>
        <p:spPr/>
        <p:txBody>
          <a:bodyPr/>
          <a:lstStyle/>
          <a:p>
            <a:r>
              <a:rPr lang="en-GB" dirty="0"/>
              <a:t>Physical characteristic (</a:t>
            </a:r>
            <a:r>
              <a:rPr lang="en-GB" u="sng" dirty="0">
                <a:solidFill>
                  <a:srgbClr val="FF0000"/>
                </a:solidFill>
              </a:rPr>
              <a:t>exclude</a:t>
            </a:r>
            <a:r>
              <a:rPr lang="en-GB" b="1" i="1" dirty="0"/>
              <a:t> organoleptic properties</a:t>
            </a:r>
            <a:r>
              <a:rPr lang="en-GB" dirty="0"/>
              <a:t>)</a:t>
            </a:r>
          </a:p>
          <a:p>
            <a:endParaRPr lang="en-GB" dirty="0"/>
          </a:p>
          <a:p>
            <a:r>
              <a:rPr lang="en-GB" dirty="0"/>
              <a:t>Consumers’ tastes and habits</a:t>
            </a:r>
          </a:p>
          <a:p>
            <a:endParaRPr lang="en-GB" dirty="0"/>
          </a:p>
          <a:p>
            <a:r>
              <a:rPr lang="en-GB" dirty="0"/>
              <a:t>Custom Category </a:t>
            </a:r>
          </a:p>
          <a:p>
            <a:endParaRPr lang="en-GB" b="1" i="1" dirty="0"/>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65"/>
          <p:cNvSpPr/>
          <p:nvPr/>
        </p:nvSpPr>
        <p:spPr>
          <a:xfrm>
            <a:off x="2195736" y="3645024"/>
            <a:ext cx="4680520" cy="720080"/>
          </a:xfrm>
          <a:prstGeom prst="rect">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Rectangle 60"/>
          <p:cNvSpPr/>
          <p:nvPr/>
        </p:nvSpPr>
        <p:spPr>
          <a:xfrm>
            <a:off x="611560" y="0"/>
            <a:ext cx="7344816" cy="1008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National Treatment </a:t>
            </a:r>
          </a:p>
        </p:txBody>
      </p:sp>
      <p:sp>
        <p:nvSpPr>
          <p:cNvPr id="58" name="Title 57"/>
          <p:cNvSpPr>
            <a:spLocks noGrp="1"/>
          </p:cNvSpPr>
          <p:nvPr>
            <p:ph type="title"/>
          </p:nvPr>
        </p:nvSpPr>
        <p:spPr>
          <a:xfrm>
            <a:off x="1115616" y="0"/>
            <a:ext cx="7467600" cy="476672"/>
          </a:xfrm>
        </p:spPr>
        <p:txBody>
          <a:bodyPr>
            <a:normAutofit fontScale="90000"/>
          </a:bodyPr>
          <a:lstStyle/>
          <a:p>
            <a:endParaRPr lang="en-GB" dirty="0"/>
          </a:p>
        </p:txBody>
      </p:sp>
      <p:sp>
        <p:nvSpPr>
          <p:cNvPr id="59" name="Content Placeholder 58"/>
          <p:cNvSpPr>
            <a:spLocks noGrp="1"/>
          </p:cNvSpPr>
          <p:nvPr>
            <p:ph idx="1"/>
          </p:nvPr>
        </p:nvSpPr>
        <p:spPr/>
        <p:txBody>
          <a:bodyPr/>
          <a:lstStyle/>
          <a:p>
            <a:endParaRPr lang="en-GB" dirty="0"/>
          </a:p>
        </p:txBody>
      </p:sp>
      <p:pic>
        <p:nvPicPr>
          <p:cNvPr id="3" name="Picture 2"/>
          <p:cNvPicPr/>
          <p:nvPr/>
        </p:nvPicPr>
        <p:blipFill>
          <a:blip r:embed="rId2" cstate="print"/>
          <a:stretch>
            <a:fillRect/>
          </a:stretch>
        </p:blipFill>
        <p:spPr>
          <a:xfrm>
            <a:off x="0" y="836712"/>
            <a:ext cx="8964488" cy="7173416"/>
          </a:xfrm>
          <a:prstGeom prst="rect">
            <a:avLst/>
          </a:prstGeom>
          <a:ln>
            <a:solidFill>
              <a:schemeClr val="bg1"/>
            </a:solidFill>
          </a:ln>
        </p:spPr>
      </p:pic>
      <p:sp>
        <p:nvSpPr>
          <p:cNvPr id="4" name="Oval 3"/>
          <p:cNvSpPr/>
          <p:nvPr/>
        </p:nvSpPr>
        <p:spPr>
          <a:xfrm>
            <a:off x="1403648" y="1916832"/>
            <a:ext cx="5976664" cy="4032448"/>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endParaRPr>
          </a:p>
          <a:p>
            <a:pPr algn="ctr"/>
            <a:endParaRPr lang="en-GB" sz="2000" b="1" dirty="0">
              <a:solidFill>
                <a:schemeClr val="tx1"/>
              </a:solidFill>
            </a:endParaRPr>
          </a:p>
          <a:p>
            <a:pPr algn="ctr"/>
            <a:r>
              <a:rPr lang="en-GB" sz="2000" b="1" dirty="0">
                <a:solidFill>
                  <a:schemeClr val="tx1"/>
                </a:solidFill>
              </a:rPr>
              <a:t>Country A must give</a:t>
            </a:r>
          </a:p>
          <a:p>
            <a:pPr algn="ctr"/>
            <a:r>
              <a:rPr lang="en-GB" sz="2000" b="1" u="sng" dirty="0">
                <a:solidFill>
                  <a:schemeClr val="tx1"/>
                </a:solidFill>
              </a:rPr>
              <a:t>same tax rate </a:t>
            </a:r>
            <a:r>
              <a:rPr lang="en-GB" sz="2000" b="1" dirty="0">
                <a:solidFill>
                  <a:schemeClr val="tx1"/>
                </a:solidFill>
              </a:rPr>
              <a:t>(Art. III: 2)  &amp; </a:t>
            </a:r>
            <a:r>
              <a:rPr lang="en-GB" sz="2000" b="1" u="sng" dirty="0">
                <a:solidFill>
                  <a:schemeClr val="tx1"/>
                </a:solidFill>
              </a:rPr>
              <a:t>same treatments </a:t>
            </a:r>
            <a:r>
              <a:rPr lang="en-GB" sz="2000" b="1" dirty="0">
                <a:solidFill>
                  <a:schemeClr val="tx1"/>
                </a:solidFill>
              </a:rPr>
              <a:t>(Art. III:4) to  “like products” from other countries </a:t>
            </a:r>
          </a:p>
        </p:txBody>
      </p:sp>
      <p:sp>
        <p:nvSpPr>
          <p:cNvPr id="7" name="Oval 6"/>
          <p:cNvSpPr/>
          <p:nvPr/>
        </p:nvSpPr>
        <p:spPr>
          <a:xfrm>
            <a:off x="0" y="980728"/>
            <a:ext cx="2376264" cy="1728192"/>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chemeClr val="tx1"/>
                </a:solidFill>
              </a:rPr>
              <a:t>Country B</a:t>
            </a:r>
          </a:p>
        </p:txBody>
      </p:sp>
      <p:sp>
        <p:nvSpPr>
          <p:cNvPr id="10" name="Oval 9"/>
          <p:cNvSpPr/>
          <p:nvPr/>
        </p:nvSpPr>
        <p:spPr>
          <a:xfrm>
            <a:off x="6695728" y="5561856"/>
            <a:ext cx="2448272" cy="1296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a:t>
            </a:r>
          </a:p>
        </p:txBody>
      </p:sp>
      <p:sp>
        <p:nvSpPr>
          <p:cNvPr id="13" name="Oval 12"/>
          <p:cNvSpPr/>
          <p:nvPr/>
        </p:nvSpPr>
        <p:spPr>
          <a:xfrm>
            <a:off x="6804248" y="1052736"/>
            <a:ext cx="1728192" cy="11521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16" name="Oval 15"/>
          <p:cNvSpPr/>
          <p:nvPr/>
        </p:nvSpPr>
        <p:spPr>
          <a:xfrm>
            <a:off x="3923928" y="6165304"/>
            <a:ext cx="1728192" cy="936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E</a:t>
            </a:r>
          </a:p>
        </p:txBody>
      </p:sp>
      <p:sp>
        <p:nvSpPr>
          <p:cNvPr id="19" name="Oval 18"/>
          <p:cNvSpPr/>
          <p:nvPr/>
        </p:nvSpPr>
        <p:spPr>
          <a:xfrm>
            <a:off x="395536" y="5705872"/>
            <a:ext cx="1872208" cy="11521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a:t>
            </a:r>
          </a:p>
        </p:txBody>
      </p:sp>
      <p:cxnSp>
        <p:nvCxnSpPr>
          <p:cNvPr id="33" name="Straight Arrow Connector 32"/>
          <p:cNvCxnSpPr/>
          <p:nvPr/>
        </p:nvCxnSpPr>
        <p:spPr>
          <a:xfrm>
            <a:off x="8460432" y="476672"/>
            <a:ext cx="0" cy="72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6" name="Can 25"/>
          <p:cNvSpPr/>
          <p:nvPr/>
        </p:nvSpPr>
        <p:spPr>
          <a:xfrm>
            <a:off x="2627784" y="2348880"/>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t>
            </a:r>
          </a:p>
        </p:txBody>
      </p:sp>
      <p:sp>
        <p:nvSpPr>
          <p:cNvPr id="27" name="Can 26"/>
          <p:cNvSpPr/>
          <p:nvPr/>
        </p:nvSpPr>
        <p:spPr>
          <a:xfrm>
            <a:off x="6012160" y="4797152"/>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a:t>
            </a:r>
          </a:p>
        </p:txBody>
      </p:sp>
      <p:sp>
        <p:nvSpPr>
          <p:cNvPr id="28" name="Can 27"/>
          <p:cNvSpPr/>
          <p:nvPr/>
        </p:nvSpPr>
        <p:spPr>
          <a:xfrm>
            <a:off x="6372200" y="2636912"/>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29" name="Can 28"/>
          <p:cNvSpPr/>
          <p:nvPr/>
        </p:nvSpPr>
        <p:spPr>
          <a:xfrm>
            <a:off x="2627784" y="4725144"/>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a:t>
            </a:r>
          </a:p>
        </p:txBody>
      </p:sp>
      <p:sp>
        <p:nvSpPr>
          <p:cNvPr id="31" name="Can 30"/>
          <p:cNvSpPr/>
          <p:nvPr/>
        </p:nvSpPr>
        <p:spPr>
          <a:xfrm>
            <a:off x="4427984" y="4941168"/>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a:t>
            </a:r>
          </a:p>
        </p:txBody>
      </p:sp>
      <p:sp>
        <p:nvSpPr>
          <p:cNvPr id="32" name="Can 31"/>
          <p:cNvSpPr/>
          <p:nvPr/>
        </p:nvSpPr>
        <p:spPr>
          <a:xfrm>
            <a:off x="3563888" y="3068960"/>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sp>
        <p:nvSpPr>
          <p:cNvPr id="36" name="Can 35"/>
          <p:cNvSpPr/>
          <p:nvPr/>
        </p:nvSpPr>
        <p:spPr>
          <a:xfrm>
            <a:off x="4139952" y="3068960"/>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sp>
        <p:nvSpPr>
          <p:cNvPr id="37" name="Can 36"/>
          <p:cNvSpPr/>
          <p:nvPr/>
        </p:nvSpPr>
        <p:spPr>
          <a:xfrm>
            <a:off x="4788024" y="3068960"/>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cxnSp>
        <p:nvCxnSpPr>
          <p:cNvPr id="51" name="Straight Arrow Connector 50"/>
          <p:cNvCxnSpPr/>
          <p:nvPr/>
        </p:nvCxnSpPr>
        <p:spPr>
          <a:xfrm flipH="1">
            <a:off x="6660232" y="2060848"/>
            <a:ext cx="360040" cy="64807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a:stCxn id="19" idx="7"/>
          </p:cNvCxnSpPr>
          <p:nvPr/>
        </p:nvCxnSpPr>
        <p:spPr>
          <a:xfrm flipV="1">
            <a:off x="1993565" y="5229200"/>
            <a:ext cx="706227" cy="64539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flipH="1" flipV="1">
            <a:off x="4644008" y="5373216"/>
            <a:ext cx="144016" cy="7920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a:stCxn id="7" idx="5"/>
            <a:endCxn id="26" idx="2"/>
          </p:cNvCxnSpPr>
          <p:nvPr/>
        </p:nvCxnSpPr>
        <p:spPr>
          <a:xfrm>
            <a:off x="2028268" y="2455832"/>
            <a:ext cx="599516" cy="14507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flipH="1" flipV="1">
            <a:off x="6372200" y="5229200"/>
            <a:ext cx="864096" cy="64807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491086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xEl>
                                              <p:pRg st="2" end="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6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57"/>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54"/>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P spid="7" grpId="0" animBg="1"/>
      <p:bldP spid="10" grpId="0" animBg="1"/>
      <p:bldP spid="13" grpId="0" animBg="1"/>
      <p:bldP spid="16" grpId="0" animBg="1"/>
      <p:bldP spid="19" grpId="0" animBg="1"/>
      <p:bldP spid="26" grpId="0" animBg="1"/>
      <p:bldP spid="27" grpId="0" animBg="1"/>
      <p:bldP spid="28" grpId="0" animBg="1"/>
      <p:bldP spid="29" grpId="0" animBg="1"/>
      <p:bldP spid="31" grpId="0" animBg="1"/>
      <p:bldP spid="32" grpId="0" animBg="1"/>
      <p:bldP spid="36" grpId="0" animBg="1"/>
      <p:bldP spid="3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65"/>
          <p:cNvSpPr/>
          <p:nvPr/>
        </p:nvSpPr>
        <p:spPr>
          <a:xfrm>
            <a:off x="2195736" y="3645024"/>
            <a:ext cx="4680520" cy="720080"/>
          </a:xfrm>
          <a:prstGeom prst="rect">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Rectangle 60"/>
          <p:cNvSpPr/>
          <p:nvPr/>
        </p:nvSpPr>
        <p:spPr>
          <a:xfrm>
            <a:off x="611560" y="0"/>
            <a:ext cx="7344816" cy="1008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National Treatment </a:t>
            </a:r>
          </a:p>
        </p:txBody>
      </p:sp>
      <p:sp>
        <p:nvSpPr>
          <p:cNvPr id="58" name="Title 57"/>
          <p:cNvSpPr>
            <a:spLocks noGrp="1"/>
          </p:cNvSpPr>
          <p:nvPr>
            <p:ph type="title"/>
          </p:nvPr>
        </p:nvSpPr>
        <p:spPr>
          <a:xfrm>
            <a:off x="1115616" y="0"/>
            <a:ext cx="7467600" cy="476672"/>
          </a:xfrm>
        </p:spPr>
        <p:txBody>
          <a:bodyPr>
            <a:normAutofit fontScale="90000"/>
          </a:bodyPr>
          <a:lstStyle/>
          <a:p>
            <a:endParaRPr lang="en-GB" dirty="0"/>
          </a:p>
        </p:txBody>
      </p:sp>
      <p:sp>
        <p:nvSpPr>
          <p:cNvPr id="59" name="Content Placeholder 58"/>
          <p:cNvSpPr>
            <a:spLocks noGrp="1"/>
          </p:cNvSpPr>
          <p:nvPr>
            <p:ph idx="1"/>
          </p:nvPr>
        </p:nvSpPr>
        <p:spPr/>
        <p:txBody>
          <a:bodyPr/>
          <a:lstStyle/>
          <a:p>
            <a:endParaRPr lang="en-GB" dirty="0"/>
          </a:p>
        </p:txBody>
      </p:sp>
      <p:pic>
        <p:nvPicPr>
          <p:cNvPr id="3" name="Picture 2"/>
          <p:cNvPicPr/>
          <p:nvPr/>
        </p:nvPicPr>
        <p:blipFill>
          <a:blip r:embed="rId2" cstate="print"/>
          <a:stretch>
            <a:fillRect/>
          </a:stretch>
        </p:blipFill>
        <p:spPr>
          <a:xfrm>
            <a:off x="0" y="836712"/>
            <a:ext cx="8964488" cy="7173416"/>
          </a:xfrm>
          <a:prstGeom prst="rect">
            <a:avLst/>
          </a:prstGeom>
          <a:ln>
            <a:solidFill>
              <a:schemeClr val="bg1"/>
            </a:solidFill>
          </a:ln>
        </p:spPr>
      </p:pic>
      <p:sp>
        <p:nvSpPr>
          <p:cNvPr id="4" name="Oval 3"/>
          <p:cNvSpPr/>
          <p:nvPr/>
        </p:nvSpPr>
        <p:spPr>
          <a:xfrm>
            <a:off x="1403648" y="1916832"/>
            <a:ext cx="5976664" cy="4032448"/>
          </a:xfrm>
          <a:prstGeom prst="ellips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solidFill>
                <a:schemeClr val="tx1"/>
              </a:solidFill>
            </a:endParaRPr>
          </a:p>
          <a:p>
            <a:pPr algn="ctr"/>
            <a:endParaRPr lang="en-GB" sz="2000" b="1" dirty="0">
              <a:solidFill>
                <a:schemeClr val="tx1"/>
              </a:solidFill>
            </a:endParaRPr>
          </a:p>
          <a:p>
            <a:pPr algn="ctr"/>
            <a:r>
              <a:rPr lang="en-GB" sz="2000" b="1" dirty="0">
                <a:solidFill>
                  <a:schemeClr val="tx1"/>
                </a:solidFill>
              </a:rPr>
              <a:t>Country A must give</a:t>
            </a:r>
          </a:p>
          <a:p>
            <a:pPr algn="ctr"/>
            <a:r>
              <a:rPr lang="en-GB" sz="2000" b="1" u="sng" dirty="0">
                <a:solidFill>
                  <a:schemeClr val="tx1"/>
                </a:solidFill>
              </a:rPr>
              <a:t>same tax rate </a:t>
            </a:r>
            <a:r>
              <a:rPr lang="en-GB" sz="2000" b="1" dirty="0">
                <a:solidFill>
                  <a:schemeClr val="tx1"/>
                </a:solidFill>
              </a:rPr>
              <a:t>(Art. III: 2)  &amp; </a:t>
            </a:r>
            <a:r>
              <a:rPr lang="en-GB" sz="2000" b="1" u="sng" dirty="0">
                <a:solidFill>
                  <a:schemeClr val="tx1"/>
                </a:solidFill>
              </a:rPr>
              <a:t>same treatments </a:t>
            </a:r>
            <a:r>
              <a:rPr lang="en-GB" sz="2000" b="1" dirty="0">
                <a:solidFill>
                  <a:schemeClr val="tx1"/>
                </a:solidFill>
              </a:rPr>
              <a:t>(Art. III:4) to  “like products” from other countries </a:t>
            </a:r>
          </a:p>
        </p:txBody>
      </p:sp>
      <p:sp>
        <p:nvSpPr>
          <p:cNvPr id="7" name="Oval 6"/>
          <p:cNvSpPr/>
          <p:nvPr/>
        </p:nvSpPr>
        <p:spPr>
          <a:xfrm>
            <a:off x="0" y="980728"/>
            <a:ext cx="2376264" cy="1728192"/>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chemeClr val="tx1"/>
                </a:solidFill>
              </a:rPr>
              <a:t>Country B</a:t>
            </a:r>
          </a:p>
        </p:txBody>
      </p:sp>
      <p:sp>
        <p:nvSpPr>
          <p:cNvPr id="10" name="Oval 9"/>
          <p:cNvSpPr/>
          <p:nvPr/>
        </p:nvSpPr>
        <p:spPr>
          <a:xfrm>
            <a:off x="6695728" y="5561856"/>
            <a:ext cx="2448272" cy="12961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a:t>
            </a:r>
          </a:p>
        </p:txBody>
      </p:sp>
      <p:sp>
        <p:nvSpPr>
          <p:cNvPr id="13" name="Oval 12"/>
          <p:cNvSpPr/>
          <p:nvPr/>
        </p:nvSpPr>
        <p:spPr>
          <a:xfrm>
            <a:off x="6804248" y="1052736"/>
            <a:ext cx="1728192" cy="11521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16" name="Oval 15"/>
          <p:cNvSpPr/>
          <p:nvPr/>
        </p:nvSpPr>
        <p:spPr>
          <a:xfrm>
            <a:off x="3923928" y="6165304"/>
            <a:ext cx="1728192" cy="9361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E</a:t>
            </a:r>
          </a:p>
        </p:txBody>
      </p:sp>
      <p:sp>
        <p:nvSpPr>
          <p:cNvPr id="19" name="Oval 18"/>
          <p:cNvSpPr/>
          <p:nvPr/>
        </p:nvSpPr>
        <p:spPr>
          <a:xfrm>
            <a:off x="395536" y="5705872"/>
            <a:ext cx="1872208" cy="115212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a:t>
            </a:r>
          </a:p>
        </p:txBody>
      </p:sp>
      <p:cxnSp>
        <p:nvCxnSpPr>
          <p:cNvPr id="33" name="Straight Arrow Connector 32"/>
          <p:cNvCxnSpPr/>
          <p:nvPr/>
        </p:nvCxnSpPr>
        <p:spPr>
          <a:xfrm>
            <a:off x="8460432" y="476672"/>
            <a:ext cx="0" cy="72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6" name="Can 25"/>
          <p:cNvSpPr/>
          <p:nvPr/>
        </p:nvSpPr>
        <p:spPr>
          <a:xfrm>
            <a:off x="2627784" y="2348880"/>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t>
            </a:r>
          </a:p>
        </p:txBody>
      </p:sp>
      <p:sp>
        <p:nvSpPr>
          <p:cNvPr id="27" name="Can 26"/>
          <p:cNvSpPr/>
          <p:nvPr/>
        </p:nvSpPr>
        <p:spPr>
          <a:xfrm>
            <a:off x="6012160" y="4797152"/>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a:t>
            </a:r>
          </a:p>
        </p:txBody>
      </p:sp>
      <p:sp>
        <p:nvSpPr>
          <p:cNvPr id="28" name="Can 27"/>
          <p:cNvSpPr/>
          <p:nvPr/>
        </p:nvSpPr>
        <p:spPr>
          <a:xfrm>
            <a:off x="6372200" y="2636912"/>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29" name="Can 28"/>
          <p:cNvSpPr/>
          <p:nvPr/>
        </p:nvSpPr>
        <p:spPr>
          <a:xfrm>
            <a:off x="2627784" y="4725144"/>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a:t>
            </a:r>
          </a:p>
        </p:txBody>
      </p:sp>
      <p:sp>
        <p:nvSpPr>
          <p:cNvPr id="31" name="Can 30"/>
          <p:cNvSpPr/>
          <p:nvPr/>
        </p:nvSpPr>
        <p:spPr>
          <a:xfrm>
            <a:off x="4427984" y="4941168"/>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a:t>
            </a:r>
          </a:p>
        </p:txBody>
      </p:sp>
      <p:sp>
        <p:nvSpPr>
          <p:cNvPr id="32" name="Can 31"/>
          <p:cNvSpPr/>
          <p:nvPr/>
        </p:nvSpPr>
        <p:spPr>
          <a:xfrm>
            <a:off x="3563888" y="3068960"/>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sp>
        <p:nvSpPr>
          <p:cNvPr id="36" name="Can 35"/>
          <p:cNvSpPr/>
          <p:nvPr/>
        </p:nvSpPr>
        <p:spPr>
          <a:xfrm>
            <a:off x="4139952" y="3068960"/>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sp>
        <p:nvSpPr>
          <p:cNvPr id="37" name="Can 36"/>
          <p:cNvSpPr/>
          <p:nvPr/>
        </p:nvSpPr>
        <p:spPr>
          <a:xfrm>
            <a:off x="4788024" y="3068960"/>
            <a:ext cx="360040" cy="504056"/>
          </a:xfrm>
          <a:prstGeom prst="ca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cxnSp>
        <p:nvCxnSpPr>
          <p:cNvPr id="51" name="Straight Arrow Connector 50"/>
          <p:cNvCxnSpPr/>
          <p:nvPr/>
        </p:nvCxnSpPr>
        <p:spPr>
          <a:xfrm flipH="1">
            <a:off x="6660232" y="2060848"/>
            <a:ext cx="360040" cy="64807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a:stCxn id="19" idx="7"/>
          </p:cNvCxnSpPr>
          <p:nvPr/>
        </p:nvCxnSpPr>
        <p:spPr>
          <a:xfrm flipV="1">
            <a:off x="1993565" y="5229200"/>
            <a:ext cx="706227" cy="64539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flipH="1" flipV="1">
            <a:off x="4644008" y="5373216"/>
            <a:ext cx="144016" cy="7920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a:stCxn id="7" idx="5"/>
            <a:endCxn id="26" idx="2"/>
          </p:cNvCxnSpPr>
          <p:nvPr/>
        </p:nvCxnSpPr>
        <p:spPr>
          <a:xfrm>
            <a:off x="2028268" y="2455832"/>
            <a:ext cx="599516" cy="14507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flipH="1" flipV="1">
            <a:off x="6372200" y="5229200"/>
            <a:ext cx="864096" cy="64807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0" name="Rounded Rectangle 29"/>
          <p:cNvSpPr/>
          <p:nvPr/>
        </p:nvSpPr>
        <p:spPr>
          <a:xfrm>
            <a:off x="1103248" y="1863049"/>
            <a:ext cx="6925135" cy="2592288"/>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NT = Catalyst for Trade Liberlisation</a:t>
            </a:r>
          </a:p>
          <a:p>
            <a:pPr algn="ctr"/>
            <a:r>
              <a:rPr lang="en-GB" dirty="0"/>
              <a:t>MFN= another level of non-trade discrimination </a:t>
            </a:r>
          </a:p>
          <a:p>
            <a:pPr algn="ctr"/>
            <a:r>
              <a:rPr lang="en-GB" dirty="0"/>
              <a:t>NT = usually on a reciprocity basis</a:t>
            </a:r>
          </a:p>
        </p:txBody>
      </p:sp>
    </p:spTree>
    <p:extLst>
      <p:ext uri="{BB962C8B-B14F-4D97-AF65-F5344CB8AC3E}">
        <p14:creationId xmlns:p14="http://schemas.microsoft.com/office/powerpoint/2010/main" val="29581786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xEl>
                                              <p:pRg st="2" end="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6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57"/>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54"/>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500" fill="hold"/>
                                        <p:tgtEl>
                                          <p:spTgt spid="30"/>
                                        </p:tgtEl>
                                        <p:attrNameLst>
                                          <p:attrName>ppt_x</p:attrName>
                                        </p:attrNameLst>
                                      </p:cBhvr>
                                      <p:tavLst>
                                        <p:tav tm="0">
                                          <p:val>
                                            <p:strVal val="#ppt_x"/>
                                          </p:val>
                                        </p:tav>
                                        <p:tav tm="100000">
                                          <p:val>
                                            <p:strVal val="#ppt_x"/>
                                          </p:val>
                                        </p:tav>
                                      </p:tavLst>
                                    </p:anim>
                                    <p:anim calcmode="lin" valueType="num">
                                      <p:cBhvr additive="base">
                                        <p:cTn id="6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P spid="7" grpId="0" animBg="1"/>
      <p:bldP spid="10" grpId="0" animBg="1"/>
      <p:bldP spid="13" grpId="0" animBg="1"/>
      <p:bldP spid="16" grpId="0" animBg="1"/>
      <p:bldP spid="19" grpId="0" animBg="1"/>
      <p:bldP spid="26" grpId="0" animBg="1"/>
      <p:bldP spid="27" grpId="0" animBg="1"/>
      <p:bldP spid="28" grpId="0" animBg="1"/>
      <p:bldP spid="29" grpId="0" animBg="1"/>
      <p:bldP spid="31" grpId="0" animBg="1"/>
      <p:bldP spid="32" grpId="0" animBg="1"/>
      <p:bldP spid="36" grpId="0" animBg="1"/>
      <p:bldP spid="37" grpId="0" animBg="1"/>
      <p:bldP spid="3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78098"/>
          </a:xfrm>
        </p:spPr>
        <p:txBody>
          <a:bodyPr>
            <a:noAutofit/>
          </a:bodyPr>
          <a:lstStyle/>
          <a:p>
            <a:r>
              <a:rPr lang="en-GB" sz="2800" dirty="0"/>
              <a:t>National treatment  in operation:  Art III GATT</a:t>
            </a:r>
            <a:br>
              <a:rPr lang="en-GB" sz="2800" dirty="0"/>
            </a:br>
            <a:r>
              <a:rPr lang="en-GB" sz="2800" dirty="0"/>
              <a:t>Article III:2 = NT regarding tariff barriers </a:t>
            </a:r>
          </a:p>
        </p:txBody>
      </p:sp>
      <p:sp>
        <p:nvSpPr>
          <p:cNvPr id="3" name="Content Placeholder 2"/>
          <p:cNvSpPr>
            <a:spLocks noGrp="1"/>
          </p:cNvSpPr>
          <p:nvPr>
            <p:ph idx="1"/>
          </p:nvPr>
        </p:nvSpPr>
        <p:spPr>
          <a:xfrm>
            <a:off x="395536" y="1124744"/>
            <a:ext cx="8352928" cy="5733256"/>
          </a:xfrm>
        </p:spPr>
        <p:txBody>
          <a:bodyPr/>
          <a:lstStyle/>
          <a:p>
            <a:endParaRPr lang="en-GB" dirty="0"/>
          </a:p>
          <a:p>
            <a:endParaRPr lang="en-GB" dirty="0"/>
          </a:p>
        </p:txBody>
      </p:sp>
      <p:sp>
        <p:nvSpPr>
          <p:cNvPr id="4" name="Rectangle 3"/>
          <p:cNvSpPr/>
          <p:nvPr/>
        </p:nvSpPr>
        <p:spPr>
          <a:xfrm>
            <a:off x="395536" y="4437112"/>
            <a:ext cx="8352928" cy="2088232"/>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1. </a:t>
            </a:r>
            <a:r>
              <a:rPr lang="en-GB" sz="1800" dirty="0">
                <a:solidFill>
                  <a:schemeClr val="tx1"/>
                </a:solidFill>
              </a:rPr>
              <a:t>The contracting parties recognize that internal taxes and other internal charges, and laws, regulations and requirements affecting the internal sale, offering for sale, purchase, transportation, distribution or use of products, and internal quantitative regulations requiring the mixture, processing or use of products in specified amounts or proportions, </a:t>
            </a:r>
            <a:r>
              <a:rPr lang="en-GB" sz="1800" b="1" u="sng" dirty="0">
                <a:solidFill>
                  <a:schemeClr val="tx1"/>
                </a:solidFill>
              </a:rPr>
              <a:t>should not be applied </a:t>
            </a:r>
            <a:r>
              <a:rPr lang="en-GB" sz="1800" dirty="0">
                <a:solidFill>
                  <a:schemeClr val="tx1"/>
                </a:solidFill>
              </a:rPr>
              <a:t>to imported or domestic products </a:t>
            </a:r>
            <a:r>
              <a:rPr lang="en-GB" sz="1800" b="1" u="sng" dirty="0">
                <a:solidFill>
                  <a:schemeClr val="tx1"/>
                </a:solidFill>
              </a:rPr>
              <a:t>so as to afford protection </a:t>
            </a:r>
            <a:r>
              <a:rPr lang="en-GB" sz="1800" dirty="0">
                <a:solidFill>
                  <a:schemeClr val="tx1"/>
                </a:solidFill>
              </a:rPr>
              <a:t>to domestic production.* </a:t>
            </a:r>
          </a:p>
        </p:txBody>
      </p:sp>
      <p:sp>
        <p:nvSpPr>
          <p:cNvPr id="5" name="Rectangle 4"/>
          <p:cNvSpPr/>
          <p:nvPr/>
        </p:nvSpPr>
        <p:spPr>
          <a:xfrm>
            <a:off x="323528" y="1196752"/>
            <a:ext cx="8352928" cy="23042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solidFill>
                  <a:schemeClr val="tx1"/>
                </a:solidFill>
              </a:rPr>
              <a:t>2. The products of the territory of any contracting party imported into the territory of any other contracting party shall not be subject, </a:t>
            </a:r>
            <a:r>
              <a:rPr lang="en-GB" sz="1800" b="1" u="sng" dirty="0">
                <a:solidFill>
                  <a:schemeClr val="tx1"/>
                </a:solidFill>
              </a:rPr>
              <a:t>directly or indirectly</a:t>
            </a:r>
            <a:r>
              <a:rPr lang="en-GB" sz="1800" dirty="0">
                <a:solidFill>
                  <a:schemeClr val="tx1"/>
                </a:solidFill>
              </a:rPr>
              <a:t>, to </a:t>
            </a:r>
            <a:r>
              <a:rPr lang="en-GB" sz="1800" b="1" u="sng" dirty="0">
                <a:solidFill>
                  <a:schemeClr val="tx1"/>
                </a:solidFill>
              </a:rPr>
              <a:t>internal taxes</a:t>
            </a:r>
            <a:r>
              <a:rPr lang="en-GB" sz="1800" dirty="0">
                <a:solidFill>
                  <a:schemeClr val="tx1"/>
                </a:solidFill>
              </a:rPr>
              <a:t> or </a:t>
            </a:r>
            <a:r>
              <a:rPr lang="en-GB" sz="1800" b="1" u="sng" dirty="0">
                <a:solidFill>
                  <a:schemeClr val="tx1"/>
                </a:solidFill>
              </a:rPr>
              <a:t>other internal charges </a:t>
            </a:r>
            <a:r>
              <a:rPr lang="en-GB" sz="1800" dirty="0">
                <a:solidFill>
                  <a:schemeClr val="tx1"/>
                </a:solidFill>
              </a:rPr>
              <a:t>of any kind </a:t>
            </a:r>
            <a:r>
              <a:rPr lang="en-GB" sz="1800" b="1" u="sng" dirty="0">
                <a:solidFill>
                  <a:schemeClr val="tx1"/>
                </a:solidFill>
              </a:rPr>
              <a:t>in excess o</a:t>
            </a:r>
            <a:r>
              <a:rPr lang="en-GB" sz="1800" u="sng" dirty="0">
                <a:solidFill>
                  <a:schemeClr val="tx1"/>
                </a:solidFill>
              </a:rPr>
              <a:t>f those applied</a:t>
            </a:r>
            <a:r>
              <a:rPr lang="en-GB" sz="1800" dirty="0">
                <a:solidFill>
                  <a:schemeClr val="tx1"/>
                </a:solidFill>
              </a:rPr>
              <a:t>, </a:t>
            </a:r>
            <a:r>
              <a:rPr lang="en-GB" sz="1800" b="1" u="sng" dirty="0">
                <a:solidFill>
                  <a:schemeClr val="tx1"/>
                </a:solidFill>
              </a:rPr>
              <a:t>directly or indirectly</a:t>
            </a:r>
            <a:r>
              <a:rPr lang="en-GB" sz="1800" b="1" dirty="0">
                <a:solidFill>
                  <a:schemeClr val="tx1"/>
                </a:solidFill>
              </a:rPr>
              <a:t>, </a:t>
            </a:r>
            <a:r>
              <a:rPr lang="en-GB" sz="1800" dirty="0">
                <a:solidFill>
                  <a:schemeClr val="tx1"/>
                </a:solidFill>
              </a:rPr>
              <a:t>to </a:t>
            </a:r>
            <a:r>
              <a:rPr lang="en-GB" sz="1800" b="1" u="sng" dirty="0">
                <a:solidFill>
                  <a:schemeClr val="tx1"/>
                </a:solidFill>
              </a:rPr>
              <a:t>like domestic products</a:t>
            </a:r>
            <a:r>
              <a:rPr lang="en-GB" sz="1800" dirty="0">
                <a:solidFill>
                  <a:schemeClr val="tx1"/>
                </a:solidFill>
              </a:rPr>
              <a:t>. Moreover, no contracting party shall otherwise apply internal taxes or other internal charges to imported or domestic products </a:t>
            </a:r>
            <a:r>
              <a:rPr lang="en-GB" sz="1800" b="1" u="sng" dirty="0">
                <a:solidFill>
                  <a:schemeClr val="tx1"/>
                </a:solidFill>
              </a:rPr>
              <a:t>in a manner contrary to the principles set forth in paragraph</a:t>
            </a:r>
            <a:r>
              <a:rPr lang="en-GB" sz="1800" dirty="0">
                <a:solidFill>
                  <a:schemeClr val="tx1"/>
                </a:solidFill>
              </a:rPr>
              <a:t> 1.</a:t>
            </a:r>
          </a:p>
        </p:txBody>
      </p:sp>
      <p:sp>
        <p:nvSpPr>
          <p:cNvPr id="6" name="Oval Callout 5"/>
          <p:cNvSpPr/>
          <p:nvPr/>
        </p:nvSpPr>
        <p:spPr>
          <a:xfrm>
            <a:off x="7236296" y="908720"/>
            <a:ext cx="2088232" cy="792088"/>
          </a:xfrm>
          <a:prstGeom prst="wedgeEllipseCallou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Can be directly +  indirectly </a:t>
            </a:r>
          </a:p>
        </p:txBody>
      </p:sp>
      <p:sp>
        <p:nvSpPr>
          <p:cNvPr id="7" name="Oval Callout 6"/>
          <p:cNvSpPr/>
          <p:nvPr/>
        </p:nvSpPr>
        <p:spPr>
          <a:xfrm>
            <a:off x="1835696" y="1052736"/>
            <a:ext cx="1584176" cy="864096"/>
          </a:xfrm>
          <a:prstGeom prst="wedgeEllipseCallou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Internal taxes /charges </a:t>
            </a:r>
          </a:p>
        </p:txBody>
      </p:sp>
      <p:sp>
        <p:nvSpPr>
          <p:cNvPr id="8" name="Oval Callout 7"/>
          <p:cNvSpPr/>
          <p:nvPr/>
        </p:nvSpPr>
        <p:spPr>
          <a:xfrm>
            <a:off x="323528" y="1628800"/>
            <a:ext cx="1800200" cy="576064"/>
          </a:xfrm>
          <a:prstGeom prst="wedgeEllipseCallou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In excess of </a:t>
            </a:r>
          </a:p>
        </p:txBody>
      </p:sp>
      <p:sp>
        <p:nvSpPr>
          <p:cNvPr id="19" name="Oval 18"/>
          <p:cNvSpPr/>
          <p:nvPr/>
        </p:nvSpPr>
        <p:spPr>
          <a:xfrm>
            <a:off x="5724128" y="2132856"/>
            <a:ext cx="1800200" cy="576064"/>
          </a:xfrm>
          <a:prstGeom prst="ellips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rPr>
              <a:t>Like Product (as before?) </a:t>
            </a:r>
          </a:p>
        </p:txBody>
      </p:sp>
      <p:sp>
        <p:nvSpPr>
          <p:cNvPr id="23" name="Down Arrow Callout 22"/>
          <p:cNvSpPr/>
          <p:nvPr/>
        </p:nvSpPr>
        <p:spPr>
          <a:xfrm>
            <a:off x="1187624" y="3501008"/>
            <a:ext cx="5976664" cy="1080120"/>
          </a:xfrm>
          <a:prstGeom prst="downArrowCallou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Article III:2 must be read with Art. III:1 </a:t>
            </a:r>
          </a:p>
        </p:txBody>
      </p:sp>
      <p:sp>
        <p:nvSpPr>
          <p:cNvPr id="24" name="Oval Callout 23"/>
          <p:cNvSpPr/>
          <p:nvPr/>
        </p:nvSpPr>
        <p:spPr>
          <a:xfrm>
            <a:off x="3995936" y="5229200"/>
            <a:ext cx="2448272" cy="576064"/>
          </a:xfrm>
          <a:prstGeom prst="wedgeEllipseCallou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Not to afford protection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9"/>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23"/>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heckerboard(across)">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9" grpId="0" animBg="1"/>
      <p:bldP spid="23" grpId="0" animBg="1"/>
      <p:bldP spid="2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902" name="Picture 14" descr="http://ireadfaux.com/wp-content/uploads/2012/07/absolut_vodka_family_.jpeg"/>
          <p:cNvPicPr>
            <a:picLocks noChangeAspect="1" noChangeArrowheads="1"/>
          </p:cNvPicPr>
          <p:nvPr/>
        </p:nvPicPr>
        <p:blipFill>
          <a:blip r:embed="rId2" cstate="print">
            <a:lum bright="13000" contrast="-51000"/>
          </a:blip>
          <a:srcRect/>
          <a:stretch>
            <a:fillRect/>
          </a:stretch>
        </p:blipFill>
        <p:spPr bwMode="auto">
          <a:xfrm>
            <a:off x="251520" y="4422304"/>
            <a:ext cx="3816424" cy="2178396"/>
          </a:xfrm>
          <a:prstGeom prst="rect">
            <a:avLst/>
          </a:prstGeom>
          <a:noFill/>
          <a:ln>
            <a:solidFill>
              <a:schemeClr val="tx1"/>
            </a:solidFill>
          </a:ln>
        </p:spPr>
      </p:pic>
      <p:pic>
        <p:nvPicPr>
          <p:cNvPr id="37892" name="Picture 4" descr="http://ww2.hdnux.com/photos/10/70/32/2328245/7/628x471.jpg"/>
          <p:cNvPicPr>
            <a:picLocks noChangeAspect="1" noChangeArrowheads="1"/>
          </p:cNvPicPr>
          <p:nvPr/>
        </p:nvPicPr>
        <p:blipFill>
          <a:blip r:embed="rId3" cstate="print">
            <a:lum bright="16000" contrast="-25000"/>
          </a:blip>
          <a:srcRect/>
          <a:stretch>
            <a:fillRect/>
          </a:stretch>
        </p:blipFill>
        <p:spPr bwMode="auto">
          <a:xfrm>
            <a:off x="5029598" y="980728"/>
            <a:ext cx="3502841" cy="1872208"/>
          </a:xfrm>
          <a:prstGeom prst="rect">
            <a:avLst/>
          </a:prstGeom>
          <a:noFill/>
          <a:ln>
            <a:solidFill>
              <a:schemeClr val="tx1"/>
            </a:solidFill>
          </a:ln>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395536" y="1556792"/>
            <a:ext cx="8280920" cy="5112568"/>
          </a:xfrm>
        </p:spPr>
        <p:txBody>
          <a:bodyPr>
            <a:normAutofit/>
          </a:bodyPr>
          <a:lstStyle/>
          <a:p>
            <a:pPr>
              <a:buNone/>
            </a:pPr>
            <a:r>
              <a:rPr lang="en-GB" b="1" dirty="0">
                <a:solidFill>
                  <a:srgbClr val="C52005"/>
                </a:solidFill>
              </a:rPr>
              <a:t>Japan Alcoholic Beverages</a:t>
            </a:r>
            <a:endParaRPr lang="en-GB" dirty="0">
              <a:solidFill>
                <a:srgbClr val="C52005"/>
              </a:solidFill>
            </a:endParaRPr>
          </a:p>
          <a:p>
            <a:pPr>
              <a:buNone/>
            </a:pPr>
            <a:r>
              <a:rPr lang="en-GB" b="1" dirty="0">
                <a:solidFill>
                  <a:srgbClr val="C52005"/>
                </a:solidFill>
              </a:rPr>
              <a:t>(1996)</a:t>
            </a:r>
          </a:p>
          <a:p>
            <a:pPr>
              <a:buNone/>
            </a:pPr>
            <a:r>
              <a:rPr lang="en-GB" sz="2000" b="1" dirty="0"/>
              <a:t>-  Japan vs. US, EC, Canada</a:t>
            </a:r>
          </a:p>
          <a:p>
            <a:pPr>
              <a:buNone/>
            </a:pPr>
            <a:r>
              <a:rPr lang="en-GB" sz="2000" b="1" dirty="0"/>
              <a:t>- Japanese law imposed different </a:t>
            </a:r>
          </a:p>
          <a:p>
            <a:pPr>
              <a:buNone/>
            </a:pPr>
            <a:r>
              <a:rPr lang="en-GB" sz="2000" b="1" dirty="0"/>
              <a:t>tax rate for different kinds of liquors. </a:t>
            </a:r>
          </a:p>
          <a:p>
            <a:pPr>
              <a:buNone/>
            </a:pPr>
            <a:r>
              <a:rPr lang="en-GB" sz="2000" b="1" dirty="0"/>
              <a:t>- Japanese </a:t>
            </a:r>
            <a:r>
              <a:rPr lang="en-GB" sz="2000" b="1" i="1" dirty="0"/>
              <a:t>sochu</a:t>
            </a:r>
            <a:r>
              <a:rPr lang="en-GB" sz="2000" b="1" dirty="0"/>
              <a:t> was tax at a much rate lower than imported whisky, cognac, vodka and other kinds of liquors.	</a:t>
            </a:r>
          </a:p>
          <a:p>
            <a:pPr>
              <a:buNone/>
            </a:pPr>
            <a:r>
              <a:rPr lang="en-GB" sz="2000" b="1" dirty="0"/>
              <a:t>                                                      	  - Sochu was predominantly 				       	domestic products (only 				       		produced in Japan).</a:t>
            </a:r>
          </a:p>
          <a:p>
            <a:pPr>
              <a:buNone/>
            </a:pPr>
            <a:r>
              <a:rPr lang="en-GB" sz="2000" b="1" dirty="0"/>
              <a:t>					       -  Almost all imported liquors</a:t>
            </a:r>
          </a:p>
          <a:p>
            <a:pPr>
              <a:buNone/>
            </a:pPr>
            <a:r>
              <a:rPr lang="en-GB" sz="2000" b="1" dirty="0"/>
              <a:t>					       were subject to higher tax 				      	       rates.</a:t>
            </a:r>
          </a:p>
          <a:p>
            <a:pPr lvl="8"/>
            <a:r>
              <a:rPr lang="en-GB" sz="1000" b="1" dirty="0"/>
              <a:t>                                              </a:t>
            </a:r>
          </a:p>
          <a:p>
            <a:pPr lvl="8"/>
            <a:endParaRPr lang="en-GB" sz="1000" b="1" dirty="0"/>
          </a:p>
          <a:p>
            <a:pPr>
              <a:buNone/>
            </a:pPr>
            <a:endParaRPr lang="en-GB" sz="1000" b="1" dirty="0">
              <a:solidFill>
                <a:schemeClr val="tx1"/>
              </a:solidFill>
            </a:endParaRPr>
          </a:p>
        </p:txBody>
      </p:sp>
      <p:sp>
        <p:nvSpPr>
          <p:cNvPr id="37894" name="AutoShape 6" descr="data:image/jpeg;base64,/9j/4AAQSkZJRgABAQAAAQABAAD/2wCEAAkGBhQSERUUEhQUFBUVFhUVFRQUFBUUFRUVFxQVFRQUFRUYGyYeGBwkGRgVHy8gIycpLCwsFR4xNTAqNSYrLCkBCQoKDgwOGg8PGikfHyQsKSwpLSwsKSkpKSkpKSkpKSkpKSksKSkpLCwsLCkpLCksKSkpKSwsLSkpLCwsLCwpKf/AABEIAMIBAwMBIgACEQEDEQH/xAAcAAACAgMBAQAAAAAAAAAAAAAEBQMGAAIHAQj/xABLEAABAwMCAwUDCgIHBQcFAAABAgMRAAQhEjEFIkEGE1FhcYGRoRQjMkJSscHR4fAHJDNDcnOSorJTgsLi8RUlNGKzw/IWRGN0k//EABoBAAIDAQEAAAAAAAAAAAAAAAABAgMEBQb/xAAsEQACAgEEAQIFAwUAAAAAAAAAAQIRAwQSITFBBSITUWFxgTKx0RRCkaHh/9oADAMBAAIRAxEAPwDmoRWwTUgTWwRV5AjCK20VKG62DVAWQhFbBuiA3W4aoCwYN1sGqJDNbhmgLBQ1XoaowMVuGKBAQar0NUcGK2FvQAB3Ne9zTAMV78noAX9xWdxTH5PWfJ6AF3c1ncUx+TVnyagBb3NedzTI29eG3oAXdzWvdUyNvWhYoAX91WpapgWK1LFAC8t1qW6PLFaFigAHu68LdGFqtC1QOwQorUpostVGW6AB9NalNElFaFFAEGisqXRXtABAbqRLdEIYqZLFAgUM1IlmjEsVKligANLFSJYo1NvUqbagQCm3qQW9ME21SJtqAFwt6kFtTFNtUgtqAFot63FtTIWtbi2oAVi2rb5NTQWtbi0oAU/Jqz5NTcWle/JKAFHyavPk1OPktZ8koATG2rz5NTg2leG1oATG2rU21ODbVobagBOq2qNVtTlVtWiragBMbeo1W9OFW1Rqt6AE6mKjUxTdVvUSregBQpio1M01UxUSmKBitTVaFumK2KiWzQAD3dZRXdVlADJDFToYopu3ohDFAgNFvU6LajEW9Tot6AAkW1TItqYM2kkDxIHvMTR/YPhXy5hTroLZ1QkIyCPElW9AdiVNtUqbWnHEeHBq4LQkgICwo+alJiB/ZHvrxNrQOham1qVNrTNNrUqLSgKFabWpBaeVNk2lSptKQUJxaVsLSnItK3FnRYCUWdS8Bsw8+60sEBDesEHJOpSYMjy+NNxaUlXwPVeKh+4bBQklLTpQDPeTgDqQD76TGT9obBLCG1NpJKirVqVgQknEDyoc2VecV7OBK2v5i5I1IBSp5RBlQSRHnNPDa0IBEbOtTZ06uGwhJUdkgk+gqNnSu3W+JhOuUEQolBIIHTceNOwExtKjVaUdwXiCLpvWlKk4BhcTBKgNieqVUaq0osVCBVrUarWnyrSoVWdMKEKrasa4atZhCSqcYHXc/CnC7Som75TTraUsqWUqW6TrQkQUJECcyNB6UmFCK/tu5cDTvI4rIQrCjO0DrUKremHaS9U/etLLGlbJST84kykkIxgTBWn31Iq1oTB8CVdvUKrenK7eoF29MQmXb1CtinC7eoF29ACgsVlMSxXlADZDFEIYohtiimregBJxq7VbobUlIVrd7uDIjlKtWPdT/jFmGEIWJXqU2kg8sa1oRI321T7KU9q+Fa2OVtS3Md3pCioHvmdRSBsdGvPhNSfJkF+0SOukLSVqyUoUZKCrJC0jpvUSQ4RZ/vatuzvZ5KEkBTqR5OuDw8DTtuzqS1aSEmInxmgKEVpw6HXZWtcKCQXFqXCY1QCo+JJqXiF03boLjpKUgpBISpX0jAwnO9MuH23M5O8pPwilPbqzJt8KCRkkFGrUUJU4gDIjmEdd6LCgu5uENaO8JT3hSEyCQSpaG0gkTEqWkZ8aOTbVWuJpeces2luJKFrbmGglQKCHxCtX2mkjbxq6PoIQojcJUR1yEkj1zRYAqbapBb1VW+1wUm5Kbpo6UpLRHdwklKdWrGeaRmn/AGM4mu6tQ6uCe9fQlSRAUhDqktqjzSE5G9JsYDxqxUp+3KUqIQsOSCI5QsEZO/Mn9itu1Not1xlSUOBQhIgpEHvUKnCvBKqsF00Nbf8Avf8ADW94kS3/AGh+VIRGWKQXF0E8RDZA5mEqHQyFuJ/OnfFONNsQkytxX0W0xqP/AJj9lM9T7JpKtDqXDcLS2VqEAQT3bYzpCsE7+8mmgN+0bqUqZwJ75kZJ6uDbzxTv5PSguKuJQQmJGlYk5EKB8Rmfami2ePJQtLVxyKOEuf1a1dJ+yT7qGCJbyw1tqTtqSRIiRIiRNcIT/ES87hY+UaRLvIllmDOgiSUk5K1e6votTeK+R2CTIiU+hiqskmkbdHiWSdM7h/CbU7Yd64rUpS1JPKlIARkAADxcUfdVxVbVV/4KpnhY8nnR/lbq9FmrIvgyzVSaEi9GrTqTqzyyCrABOBnYg+0eNQW77Ts924hcTOlQMRE7eEj3ivLi1Wi5WEd3zS7qVqnmQ20RA/ugfbQXZPhSkvLJ0QgLjSDkvKbUd9gO5Hrq8qlZAYqtKRcWuENPcwP9GDIjAU53Y9cq+NXK4SlCSpZSlI3UogAe01UeIdxcuKWouBISG0aUxr0uJc1ydhqG28eoosAZ6w1PJuAoEOfN6YMjUttYJO39VHtox2zrc6eVKQsltQVAjJH1d8b9R4U1ShKwdJmNxsR5EHIpoBFZWQW9oVhPIZkD6Xezv/YT7zSFxxQvHmZQW0JJQR9IkFAAJmDuelWt+wT37ZUBsvcA+EDPr8aFveGJmdA/pAQdA+yrYxQISLYqBbFOXWKFWzTEKixXlMSxWUANGmKOYtq2YYqZA1PIYBKSpJWojcIBgAHoSZz0ANAyF5xCFAFQBCVAjc80AYnyqhv24a4pZvLUNDalBWDqGsrg6Y2lXwNdR4zwRtKEhsBBT1gHzJM7nzNVW9ZbLraYlQVr1EDMBUR7TRVojfJZg4p2QnlR/mUPM9B5CtLllxMhtMiEkKxG5kQTO0e/yo3h/wBEYolZHhUbJ1YqVbrELSqFgeoPiCDuKE4jxBD4aQ4lIUHRrQTyqGhfMmdxI26UyuHsVWe5LlykZBJjBKd+kgz4U6E+CC+fcTxGzGe6D6QIHKJ1J3G2CBXS22sj2VTeK9mNTRLiYMDlC1EbCZ9xM+dK+HfxCeYc7h4d9q5WlKUEKDhMIS4s4KSYBVuPOotAmD8E4Oltl9xcFLjihIgkhLi+nT08quPYLSOGWpB5QykScbEg/GarPypaWe4LSQqVagXDqK1FRUQAiANU4nwqfsfcr+TIYWAEsqWlEEkqTqkFXmJI9k02uARcH3AVBR+inA8ST5eyor25TEiQUc5nwHN91FspBTBoTi2lLLkb92sD/AqoobKN2UujcPKuHMqcOqOiU/UQPIJgf9a6S00lSQCK5L2J4mEIbBG8D/L+/fXQeH8c1BJ0wFGJKhAwDvGTnbyqnJnxxltb5IqSHibZKRgVUu19klxtQInBp2ri06RpjVEZ6KBg7b4qrca43KY0bgZ1bSknw8AaitTj+Y9yKBxv+K913AsUAJWElp25Kj3ikyUgoiNJ0QCrJJmIqfhHB0ItS2lBWFJmSrlUsnZRkEDTBkdTXPuOufzSz5/jTKw4stIgGPQqA9oBilkyqD6s7+g0S1EOJbX8x7Z9qnuEXCxawtlehTjDpUoJVHMEqmUqjr4QDMV2rsd2rZ4jbh5mQQdLjao1NriSk+I6g9R7QPnO9ckHanf8K+0a7S6cDQCu9ZIUFE6dSHE6FkDeAVCMb1HBlc+yXquhhpknF38ztfEiPlkZ/o0gx6qNF8IsEodc0zzJQcx0Kh09aRWbDqkl2StxRlWwnyHgAOlM7W1fjWVaVCYxuMykjqIj2itrR52+bKR2l48bq5IB+abUUtp6GDBcPmcx4D21YLZgLaSkjHlg561S+HWqlrhIkgFR9BvV/wCG8NWAJ07TOoRGN/eKfgYbw7hKUeJ/tGfXqZobjtuUQ42YWnY9CJ+irxSacW9uoDptO+2Ac+w0Fx+2PdK9PGoXyPwVniXGG3nW+7P0ElS/BJVp5CeqhBnwpo5xFDiEpCtRBBjrEHMe2kPAbNKisH6ylT/imrPwns2lCgoqKiNpPrGamIWOsdRmhHbenHHWgyQ4MJJAWPI41eoNDvW9MBMWa9o4sVlADe3ZpPdXyLbiJddJCE27IJAkyp9aBj1UPZNWS3aqu9o+EJfvNC5KPkyVqCVFJUEOuqAlOdwDjJgCiNXyD6NOPfxDt1pOkOjLwJKUgDuUpUvOrmwoYEnxAiqXwXjyXLsABaSAsqCgBEBQIME+Rx40Vx35ClOkd4tErdUCXi3q7pzTMwCopSvSI6K9DXezCmhfM6SvUSvUFFUkEOApXPUFOZ8q3yxQjD2xl+SpNvssym3i8FkQA+t0AuoSoJUprBAVqRyoJgAkT4ExI3wp1KWoCY1FLMON94iH0KLqwhRClFCVpJT9nMZoaxubrIHeSVLCYazyqk8wT9gk56YzR/AbZ8qtu8L4QFOhQWlQEJQFjJSFcylrSSd8xNecag35PZxeeOO7hx9/q/5/YD0KHdochAQEtuS6gRodU6okBcwUrgdZBpr2SdCSwrcjSVwSs6uuxOc7VWl3b2kBwqyTIUmSeUkEqKDI1dDtnImpeA8QTKUuYSVcxA0kpMSYQJnfYTirdM4bqV/kyepYc/w/c41fi/qX/ifbC3UFQ4TCVKPIv6KQklQkZBCkkHrXL+1V6hZVoJlJydKhGVDBIzlJ28KsPE7O1iUvOCUEgE//AG6lJtwkktSAFAAYkRJquusJXr0c8BAUTPUrWFgFCQZK1HGBiujNJdHn5JI7fxBCS0lwpGpSEkqjJlIO9VXgjm8dFK++q7f8DvlDUHNKe8bIBuHSsLLbY17QUJ0nS2c/OmSRBpj2GC0spS59NKilXNqkpIE6us1T4F5OhMvY6dPdSrjl0dCtspX7+7UQN95++mlu+I2G1AcYu+RWB9BZ9uk1HwDORdjm1LiM6Y3VpAGDOxkwPh510vgyRLYJSrWoSlKlkAJAycegz9odJrmvYN2FR4pA/D8a63wvhBAbUkiQDqJKskhIBEdBG21c5XNKSgn839v+FMejVzQUKOqDqKUZWACgQckTAKj7ADVS7RpKUqKdBCSZhS9wkgJEjYSdquq+CnTGtOJ8d9ABHpgVSO24KG3MiFHATMCTmJoW6PulBJL+Bvgp3Zj5IXSq57iUrXh0JJKVBBThaSDBQr/Edpqy8Nfs0FpOq2SsIKAkM6m9AfaU4oy3qDjjWoaVFUZgic1vsrw1DigohSj8oAWlKyJbLSkhRQFpJSHFJJggkAielWzhzNmFtMkIU6lhSypC190RkHmU6NRKxKRIIA3OKui24I62ja2q768CziD1oG1rQWP6FvQgt6lBbbFwgpjQQVa3GcTnST0qq8FdCuLOaAkJhYSEJCExKNgAB41er7htqlsgBrSGl6Sh36TgdUkBKw4JVp0gEpAEydWQKozaIRftlgCSh2YUVAwGsDUTpySD56sbRZjTXVWT1kov5/k69wC6ASAT5RTlziTen6Q9x6kJHTxUPfVR4U8vl1pAClJBCVFRHUmdGAAFetMX1IKJ1FOc/wBlJETKN5QCBGQKpWoyN87f8nP2L6lS4AsIcmASeXJgRIPqSdvfV7snyYOkYBAyrwggmPLaufcGcAuEkzAJOBJkTHxir1Z8VTKdOxJJxnJnHtrfdorfA5acMZG++/gBQfGzLaumPPxn8KKt7gR7Z2j8aD404O6I/fWkBz3h3F0NOOatXKSowBtPrjcb4q32fadrWGyFglSUDlEFRKUkA6vqlaZ9cTXPJ0uuqn/aEAFckDChIwMfcaesvWoKvpp0gFCka9IUmSSkzgktTjfTWaWWafaOjDT43FPbLr/Yf2h7RN3DRQhLklOuSiExpbOTO8OI99P7hiqW9c24hDRypKgAe8mCG1ESr7IQ2n0B3rod01v7a0wlceTFlioypJr7iItVlHFqsqyyoY26KXut/wDeSP8A9f8A91dN2E0l4srTfsnGWSDOro7ONOaiuwZW+0fYS2bRpAe0JQU4VOqS7Cjy5UkPOAeRyDAqiW/DG2rlLiQ6FJ1GVSZJCyScZJ1H4eFdW7VtDTsnrPK6Sd8T4bVyx8Q8kgef0Vj6pxJwMzWn42RwdsjCK3JF44ZxdwIHO5uBJt8CY3kziZqS/wCJuGIU+ZzHcJEiCQd8wMx5Dxqt8LukaUz3WTMKuHevVUYHLG5o+6dbSnJZwn6jrhSJVAAjO0b45R4GufKbZ044khRxy9dzl7J1SWhgbBIg+U+2q5wm4CrlKXlFLZWjWop0aUlXOSTjAzTLiak5lTZOSYeWSdt5iZO8RSbgSpum04I71uQFKVMqGJ3HsqpSdmhR4OpcZ7GMxJW8QlKEJiCC2mNKCAiDkDIzVOvLFLRLSFOALSE8widCNKJMDwFX/iz0p2kzv3bo6zMVz/jjaSlcxMcuHBmYI5jB/St8pN9nGcm+yyL/AIclTfeqdCe8W0SltYKe6DSQsn5sAuahIxA1HqZrfsdZqaSpK1BSu9WokEq+lB3PnVu1TaNZ/q25Et/7NJO4+NVrgagVqiPpq8I6fZqpRXZbLNKS2vovVsjl/Sg+MsAoOOh6Dwoy1OBt8aG4oOX2HofwoKzh3Y58pcTlIG3MSMkQBiu3dnykoH9FGAISfv8APeuD9mXSHBBVj7KdWfGPKu49muIakiS4DvpKADH7Nc/S5YpvG++0U434HLwEZLed+XeuVdviMgFuZ6Aggdc+s11O9eIQcrGMkBPnjPWIrkPba7KyY7yBIEpA2gVPV5oxx7b5ZLI6RztQHeLkJMwMqSMzIwQT93rTdiwbEwEQSNP8wiY8QIned6W27C1OnSJ8+6SsAkQZUrAxFPbZClGIc2jmYQnciAOm2c+HSqpL2I9P6PKorkEurRuMhIIJB+fTODBMR7vQe0XsSnTfDYy24YQQqNsY64prfoUE4SvG/wAw3E+O87mfDbpS7s0z/PJlKiFIcEFtI8IICTBiZO21W6VclvrTbidx4INSRyOTg7RGCPbvTV/hbZRs7G0AesHbpKvfSbs3b4ACfCT3SRGJ+1PhT9bXLGkexvbE55t/zrVLBj+R5dSkcp4W6AqQvmOqU6CoAaoknp19lW/hz2BvAj+qA+NUnhScYLkqWqQl0NpgHwPUjHsq02iiI3VjcvBQBjbz2+NZY5qLpQLfbOY/ShONvfNn8qy0cx/zCgOPvckf8QFSnqElZFQvgpthZIccc1B0nUr6PUGZCcZ+kattl2Ut1D6D8EHGyROsyBG4C1AT0VVQ4QqXDyg88ZS4cEyYg59ngav/AAxsacgdfqPYnME+OYrRHFjkk2iX9Tlj7dzK/wAe7OMtFLiA9qSQlOscoTpDcfR20gD/AHRV9uUb+2qr2qZ5AY+snZLic60zuYjO1W99O/tqzao8IqlOU3cnYqU3msqdSc1lAgtmk3Fl6b5k/wD4HAPXvE7Rnr0pyzSbjDIVf2sz/RvRBg4U319tNdgwLtSgFGNOMfTdmdsY3rknG3ihRUkiRtlxXWDM42rs3aVhWgxONpcIxOZAFci7Q2x55Bj+2oztuIqf9jDHXxI/dDHsnxRT6YHeSAStIDIBTBAgqzExPhIp/fNLSmfn5STlRZ6mCckgY2wMY61VOy/AgVJW3oSRuFgqSobKSQOhEir7dcAOnAY3lPzaoA321bzGfKudibmjtajbjnwc/wCNtKAyXdjJUWtQE7QAfs+80k4P/wCKanV/So+kBP0h9mrF2p4alkFStAmBpSj6RGTE/j5VTOG3380gpSkfOIMZ+2NyPwo6lRKPMWzsl6o6Bieuz3U+tU3jTQ1DHXGHeonOrEmrm+xI3TJxOtUztnPwqtcatNKTJkyThSuo6ia3s4J0NAJs2eb+qb2XG6EkfVx09lVvgoOtefrnrPQdYFW+1H8kzkf0TW61D+rSc/lVW4YmHF5nn8SroOpqPgZcrU8v60PxE8v/ADVPaK5Rv8Kg4g5jr8PGkM+f+BKhwYmD9vT1rqXZ9HKgEAkQRL5UZJPN4dMD8q5j2fbBcOAcncT1rqnArBQSMtzgiGhjbG+015TVySnRmh+oNuUAyFBMYmX1YkZ8v2a5x2qAmeUkyrDiiAJHic59Nq6jcW2D9CI27seBAMz+Fc47V2umZIOB0AqjHL3olm6KI2Ed4deiJzqU6J5TGEdJAzvtTe00yMtk5SRpekyADOJPUASNtqStulLxw4U4lKMTnYmPb7KfMXa1QYuTgmStRJAO4OnYGM13pP2I9d6JG4I2uSjIAQRtyodlRnAMnyn1pd2dCRfpgIPI5IQgwDA6LIB9QaZXLzicFD2/KFKXOMQMDx+6lvZKTxBKXZIShzC5MQmdjttVulfuNHrkKhZ3Ts0wCkcnpDaBjG41HP3U+et5ScD/AAJz7Z/cUj7NlqAQtGSAAGxgkSAMdRT4utqEBSZjUIR0ifDwroyfJ46JxLhtuNSirQJUY1tqX1OZGE7++Ks9k6nEFIERAaVgxzb9Z61SOH8Qc7zQlTkFR5UE+fQVc7C9JOz+0mSc/wDmOK4UvodRxdlrtF8vT/D0pZ2hXyH8qMtnjp2X8fypN2nvPm5EgeOaqk+BQjbEPAlfOk4MKmJdkbwYSIMkARXR+HpgDVGPN4md5kY8fbXPeylutRJTMEkj51ac+g6V1CwtVRMHI3Dq/WNtvyr0MOIL7HOn+piHtXlKNpC0TlzYKjqIJ23q4vdfb99VrtUxDQKiZ7xEQpUbpGQd6sj539tNiQIqsrwqrKQyZlVKuLn+dtPNL4/9GjmXKrvbvi6rX5NchGtLbi0LyBp7xI0k+1EepFNdiZL2z4Y+opLTyWmwBqSUBaiQTzAqVjljHiK43xPhzoUVFzvAnKtKAABEZjz6+ddQ4r2xW81rZKI9Coj7vuqg8Q4k4pC0l4K7zCgQfEEATselO3taHGlNP6mnDbbW0dAAdOnQvRrIKSCPhPvpu32ee7lGp9owFEj5KzGk6CrTj6wQqSevQ7gTsz3zeEoQqY+nkD2V0J1LircoTpCigJHRPSfQb1z8DcbtHZ1kFNxpnIHrNQKgshaCIADSQNQjJ0gZilVqj54AYyAI6ZAEV0DivA3xMlPnCvyFVdHAnEupUSMEHcnqD4eVQi5Slyi2ShCHtaL2rs46chxQP1T3bYKTJMkgDJJ3xnOK943ZpDeQAqBqUAkFRGCSQM9T7aI/7ehEyf8A+az9wqndou1byzpbT7Sgj4Guk5WcG7L7bcFm3bBevOYN/UHdpkaQkKKY050yTtjzoLs5Z92p1MuEd6qNYjaEnT4iQc0jRcXQZSO9UORPoMAjTAOBUvYa8VqeQ6ok6gtJVjedUe3PtoEdVsVcuc+2tL10AbfE1pYOjTuPeK0vyI3HvFRGcA4G2FOEKAIKjIPrNXRjgj6nAWHGG2tQUJb1rSrl1LEp3kKMTnG1Ujhd+ll1WrcKUIz0UdgN66bwHjXegBLSleragPeRXltV8bHkuMW/xZli9suQG67LXJB1OWx+yA0gdVlUktk5lB8o67lHx6yKUJLuhbyUwpxKYncYwOkDYV0O8fWhMrZx5Jn7hXP+1XaRoyCkpPmlQ+8VnhPPOaTg1+KHld9FATclD4hZSAUqI1KSDByMeWKv6OOtQki3ZCQMjWo76T7jBJHWR6VzDiz8uSnaPxre1dUfrAe0fnXotktio9H6ZlxRilkT/YvXG+JpW1p0NoVI0rG4A3HLkT+FI+wy/wDvJBJ+q5n/AHDSN6/UPrT76O7Ia1XIWAeVKpPqNI++p4ISUrZq9T1GGWLZj/k70jgVu+tLjvMpICR84tIgHVlIVBzTNrszbJhSZlB1gl1R5hBE52kDG1c/sLxY6Kpg5frIxqre1Z5lM5Pb35DkpOkzgzESY36V0HgXaAJZCVJS44Coa+9Kt8pGOkdJ6VzEtkKIIMgkER50YgT0PuNcl+12j1UNNDKuTrqO1SRA0AYzzHw8x5Gqb2l7Ta50kaSTCQqYHnVVWSKEun/OqZR3tJmtaLFhi5PssDV4ru090oIJHPLaVheZA5vA06su0D2olTw3lJLDUz1KsZnHhtVY4epQSnlJEeFHqfXGEmtfx8i4SOHLS43bs6hxXi7bjDZSQpxRZDi4CStQUmSQNpMmPOr7cKyfb99fPXZ9Trl2w2pSUJW63JUYGFgwI6mIHmRXfX3N62xluVnKnDbJoiKqyoSqsqdETZpdJ+1fD0XCrVDglPeqUR5hEA/E++j211DxAypk+Dn3pP5U6ItkfFeyKNACNo2lI+/eqs52bSJCh6RpM+Riuh8QaKkiFaYHQ7+uKrF00QrKpz+PpUkR8ivh/CUjZH799WBq2ATsfeaDt3BTBq7Gn9Kq2mqUxdd2aVbpJ99LU8GRrHIBnfrT114VAhwTTUSLlaIP+yU+fxrQ8AQfqzTRaE+P3/nXqHBUrKRha8Oa7pA0jAEjQOnnFCI4akKVpESfCN6e2qx3ScDYePn5UGtY1HpUbHRPaMwK2ubeRW9qupHFCkM5bxP+HyHnluKCZUomAIHn79/U024N2NS0ISpSJ6JKwPhT7veY+tGMuiq5IraFNx2flMd4raMKc/E1Vr3+GLazMZ8f+tdEW4PChnH6ioq7oVHN1/w5SggBWPMA0Wz2PA/+I/KrY+9zVuHU/uKv6RqxclOd7GIO4H+Gp+D9l0NuggdCNqsr7wihbZ8a/fRF2WZlSDW+GtAgECaOasmR0T+tZauDw+P60YVJAmPj+tNsynMrzsm0talKQkqUSSSkSSTJJxUH/wBGM/7NHuq1qVUqGpEx8arcUzbHUSj0UZ/sW0fqCgl9iGvsCuiOMDwoF9uKg4xRetVJrllcZ7PIAHKNutMWOzyPsimFsEk833bfCnttbtxt57D8quUIrwYJZZt9lWvuz6W+7UAAQ42RHktJFXx9zf21XOPOiUQcd42I6DnTtinTzlSKrNCusqArrKKCzZDlL+0F3oQ2odHU/FKqnbcpR2yc/lgfB1v8R+NMVD1ziepufL7Pl60gu73P6VAm8loenh+tKHrvP6VKiI7t7wetNmrjGxqp2r37im7Vxj9KjRe2mHXL48KDS/BqF5/9xQiX6BFlfuYH/NQQu89PeaiunsdNh9U0tTcc36RQUl+tLj5lPp5+JqBFxzGheHXMsJ9D18zUTT3MaiyRYrZdSOq/cUDZuYoh1eKiSK+47zn1P30bbo1GfzpNcLhxXqfvo6zc9KTIMaOsenx/OgXXI22/fnUy3fSlrzv41GiIPcv81eC4Hl76EuXM/rFRhzG/xFW1aNmnlTCX7qhbS5+c38aHuXv3NCWj3P76cFSLNVK6LtY3Pn8aNXc8pz8RVfsrjz+Jo9Vxy7/E0UYhSl+D+zU6Hz4ilrdx6++ty/61XRYMS/QV0/USrml91dVUySZNbXfN7fOntte43+KqpDN3ze3zp3aX2N/9Val0U+STjN3LrQ8XW/tfbT41anXK5/f3U3DH9814/bT41d3HKANu8rKH117QBo25Srtkv+UV5LbP+cCi0O0v7Vqmzc8tB9ziaYCcP/NjbbwpU9c5rf5XyAeQpW8/mpEB2xc01YucfrVWZepgzc4/Wolw6duP3NCpfzQDt1+5odF1mgRbn3eROfqj7qTl3mqJy+JSMnw9lAJuubNMrL7w+9IZA6QqPWa9t7qVq9lJuGXY7oSJ3++pra65z7KT6BFzsXMUU4vFJeH3WKPVcYqosK/dr+cV6n76Nsl+dKb135w+tHWTvpQRG7hxuKVPL86NW7jpSq5dpA0A3jmaj7z0qC9ezUHykeVWrouxPk9unPShLV/n99R3VxQLVzCx7aaJ53ZdLJ/zo5y45fpfdVYtr6pnbrG9RM5Gm58fOtjcjzpL8pyfXxrb5T5moEhou6pfdXNRKuKCuX6jQzGrjmNNba6MfrVbQ9k0azeY6VcuiLQU49N0x/fN/wCsV0RblcpaupumP71r/WmumLdoIsm7ysoTvaymI1RQfaX/AMI9/ZH+tNZWUAU8fQ/flS9zesrKn4IkzNGI2r2sqBaaPbUOjesrKQByjgelBda9rKEVlg4afmh/vfhU9seY+ysrKb6BFi4caZk4rKyqyZW7w/OH1o+yrKygA9W1Kbw1lZSAr3EzzCh0HPvrKyrF0W4+yG62pag84/fSsrKPBPL2Nrc1Ko4rKykujMxUd/fW017WVEkeTQtxWVlIaAU9aNa2rKyrEIgbP8yz/etf60105yvKygiyE1lZWUxH/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7896" name="AutoShape 8" descr="data:image/jpeg;base64,/9j/4AAQSkZJRgABAQAAAQABAAD/2wCEAAkGBhQSERUUEhQUFBUVFhUVFRQUFBUUFRUVFxQVFRQUFRUYGyYeGBwkGRgVHy8gIycpLCwsFR4xNTAqNSYrLCkBCQoKDgwOGg8PGikfHyQsKSwpLSwsKSkpKSkpKSkpKSkpKSksKSkpLCwsLCkpLCksKSkpKSwsLSkpLCwsLCwpKf/AABEIAMIBAwMBIgACEQEDEQH/xAAcAAACAgMBAQAAAAAAAAAAAAAEBQMGAAIHAQj/xABLEAABAwMCAwUDCgIHBQcFAAABAgMRAAQhEjEFIkEGE1FhcYGRoRQjMkJSscHR4fAHJDNDcnOSorJTgsLi8RUlNGKzw/IWRGN0k//EABoBAAIDAQEAAAAAAAAAAAAAAAABAgMEBQb/xAAsEQACAgEEAQIFAwUAAAAAAAAAAQIRAwQSITFBBSITUWFxgTKx0RRCkaHh/9oADAMBAAIRAxEAPwDmoRWwTUgTWwRV5AjCK20VKG62DVAWQhFbBuiA3W4aoCwYN1sGqJDNbhmgLBQ1XoaowMVuGKBAQar0NUcGK2FvQAB3Ne9zTAMV78noAX9xWdxTH5PWfJ6AF3c1ncUx+TVnyagBb3NedzTI29eG3oAXdzWvdUyNvWhYoAX91WpapgWK1LFAC8t1qW6PLFaFigAHu68LdGFqtC1QOwQorUpostVGW6AB9NalNElFaFFAEGisqXRXtABAbqRLdEIYqZLFAgUM1IlmjEsVKligANLFSJYo1NvUqbagQCm3qQW9ME21SJtqAFwt6kFtTFNtUgtqAFot63FtTIWtbi2oAVi2rb5NTQWtbi0oAU/Jqz5NTcWle/JKAFHyavPk1OPktZ8koATG2rz5NTg2leG1oATG2rU21ODbVobagBOq2qNVtTlVtWiragBMbeo1W9OFW1Rqt6AE6mKjUxTdVvUSregBQpio1M01UxUSmKBitTVaFumK2KiWzQAD3dZRXdVlADJDFToYopu3ohDFAgNFvU6LajEW9Tot6AAkW1TItqYM2kkDxIHvMTR/YPhXy5hTroLZ1QkIyCPElW9AdiVNtUqbWnHEeHBq4LQkgICwo+alJiB/ZHvrxNrQOham1qVNrTNNrUqLSgKFabWpBaeVNk2lSptKQUJxaVsLSnItK3FnRYCUWdS8Bsw8+60sEBDesEHJOpSYMjy+NNxaUlXwPVeKh+4bBQklLTpQDPeTgDqQD76TGT9obBLCG1NpJKirVqVgQknEDyoc2VecV7OBK2v5i5I1IBSp5RBlQSRHnNPDa0IBEbOtTZ06uGwhJUdkgk+gqNnSu3W+JhOuUEQolBIIHTceNOwExtKjVaUdwXiCLpvWlKk4BhcTBKgNieqVUaq0osVCBVrUarWnyrSoVWdMKEKrasa4atZhCSqcYHXc/CnC7Som75TTraUsqWUqW6TrQkQUJECcyNB6UmFCK/tu5cDTvI4rIQrCjO0DrUKremHaS9U/etLLGlbJST84kykkIxgTBWn31Iq1oTB8CVdvUKrenK7eoF29MQmXb1CtinC7eoF29ACgsVlMSxXlADZDFEIYohtiimregBJxq7VbobUlIVrd7uDIjlKtWPdT/jFmGEIWJXqU2kg8sa1oRI321T7KU9q+Fa2OVtS3Md3pCioHvmdRSBsdGvPhNSfJkF+0SOukLSVqyUoUZKCrJC0jpvUSQ4RZ/vatuzvZ5KEkBTqR5OuDw8DTtuzqS1aSEmInxmgKEVpw6HXZWtcKCQXFqXCY1QCo+JJqXiF03boLjpKUgpBISpX0jAwnO9MuH23M5O8pPwilPbqzJt8KCRkkFGrUUJU4gDIjmEdd6LCgu5uENaO8JT3hSEyCQSpaG0gkTEqWkZ8aOTbVWuJpeces2luJKFrbmGglQKCHxCtX2mkjbxq6PoIQojcJUR1yEkj1zRYAqbapBb1VW+1wUm5Kbpo6UpLRHdwklKdWrGeaRmn/AGM4mu6tQ6uCe9fQlSRAUhDqktqjzSE5G9JsYDxqxUp+3KUqIQsOSCI5QsEZO/Mn9itu1Not1xlSUOBQhIgpEHvUKnCvBKqsF00Nbf8Avf8ADW94kS3/AGh+VIRGWKQXF0E8RDZA5mEqHQyFuJ/OnfFONNsQkytxX0W0xqP/AJj9lM9T7JpKtDqXDcLS2VqEAQT3bYzpCsE7+8mmgN+0bqUqZwJ75kZJ6uDbzxTv5PSguKuJQQmJGlYk5EKB8Rmfami2ePJQtLVxyKOEuf1a1dJ+yT7qGCJbyw1tqTtqSRIiRIiRNcIT/ES87hY+UaRLvIllmDOgiSUk5K1e6votTeK+R2CTIiU+hiqskmkbdHiWSdM7h/CbU7Yd64rUpS1JPKlIARkAADxcUfdVxVbVV/4KpnhY8nnR/lbq9FmrIvgyzVSaEi9GrTqTqzyyCrABOBnYg+0eNQW77Ts924hcTOlQMRE7eEj3ivLi1Wi5WEd3zS7qVqnmQ20RA/ugfbQXZPhSkvLJ0QgLjSDkvKbUd9gO5Hrq8qlZAYqtKRcWuENPcwP9GDIjAU53Y9cq+NXK4SlCSpZSlI3UogAe01UeIdxcuKWouBISG0aUxr0uJc1ydhqG28eoosAZ6w1PJuAoEOfN6YMjUttYJO39VHtox2zrc6eVKQsltQVAjJH1d8b9R4U1ShKwdJmNxsR5EHIpoBFZWQW9oVhPIZkD6Xezv/YT7zSFxxQvHmZQW0JJQR9IkFAAJmDuelWt+wT37ZUBsvcA+EDPr8aFveGJmdA/pAQdA+yrYxQISLYqBbFOXWKFWzTEKixXlMSxWUANGmKOYtq2YYqZA1PIYBKSpJWojcIBgAHoSZz0ANAyF5xCFAFQBCVAjc80AYnyqhv24a4pZvLUNDalBWDqGsrg6Y2lXwNdR4zwRtKEhsBBT1gHzJM7nzNVW9ZbLraYlQVr1EDMBUR7TRVojfJZg4p2QnlR/mUPM9B5CtLllxMhtMiEkKxG5kQTO0e/yo3h/wBEYolZHhUbJ1YqVbrELSqFgeoPiCDuKE4jxBD4aQ4lIUHRrQTyqGhfMmdxI26UyuHsVWe5LlykZBJjBKd+kgz4U6E+CC+fcTxGzGe6D6QIHKJ1J3G2CBXS22sj2VTeK9mNTRLiYMDlC1EbCZ9xM+dK+HfxCeYc7h4d9q5WlKUEKDhMIS4s4KSYBVuPOotAmD8E4Oltl9xcFLjihIgkhLi+nT08quPYLSOGWpB5QykScbEg/GarPypaWe4LSQqVagXDqK1FRUQAiANU4nwqfsfcr+TIYWAEsqWlEEkqTqkFXmJI9k02uARcH3AVBR+inA8ST5eyor25TEiQUc5nwHN91FspBTBoTi2lLLkb92sD/AqoobKN2UujcPKuHMqcOqOiU/UQPIJgf9a6S00lSQCK5L2J4mEIbBG8D/L+/fXQeH8c1BJ0wFGJKhAwDvGTnbyqnJnxxltb5IqSHibZKRgVUu19klxtQInBp2ri06RpjVEZ6KBg7b4qrca43KY0bgZ1bSknw8AaitTj+Y9yKBxv+K913AsUAJWElp25Kj3ikyUgoiNJ0QCrJJmIqfhHB0ItS2lBWFJmSrlUsnZRkEDTBkdTXPuOufzSz5/jTKw4stIgGPQqA9oBilkyqD6s7+g0S1EOJbX8x7Z9qnuEXCxawtlehTjDpUoJVHMEqmUqjr4QDMV2rsd2rZ4jbh5mQQdLjao1NriSk+I6g9R7QPnO9ckHanf8K+0a7S6cDQCu9ZIUFE6dSHE6FkDeAVCMb1HBlc+yXquhhpknF38ztfEiPlkZ/o0gx6qNF8IsEodc0zzJQcx0Kh09aRWbDqkl2StxRlWwnyHgAOlM7W1fjWVaVCYxuMykjqIj2itrR52+bKR2l48bq5IB+abUUtp6GDBcPmcx4D21YLZgLaSkjHlg561S+HWqlrhIkgFR9BvV/wCG8NWAJ07TOoRGN/eKfgYbw7hKUeJ/tGfXqZobjtuUQ42YWnY9CJ+irxSacW9uoDptO+2Ac+w0Fx+2PdK9PGoXyPwVniXGG3nW+7P0ElS/BJVp5CeqhBnwpo5xFDiEpCtRBBjrEHMe2kPAbNKisH6ylT/imrPwns2lCgoqKiNpPrGamIWOsdRmhHbenHHWgyQ4MJJAWPI41eoNDvW9MBMWa9o4sVlADe3ZpPdXyLbiJddJCE27IJAkyp9aBj1UPZNWS3aqu9o+EJfvNC5KPkyVqCVFJUEOuqAlOdwDjJgCiNXyD6NOPfxDt1pOkOjLwJKUgDuUpUvOrmwoYEnxAiqXwXjyXLsABaSAsqCgBEBQIME+Rx40Vx35ClOkd4tErdUCXi3q7pzTMwCopSvSI6K9DXezCmhfM6SvUSvUFFUkEOApXPUFOZ8q3yxQjD2xl+SpNvssym3i8FkQA+t0AuoSoJUprBAVqRyoJgAkT4ExI3wp1KWoCY1FLMON94iH0KLqwhRClFCVpJT9nMZoaxubrIHeSVLCYazyqk8wT9gk56YzR/AbZ8qtu8L4QFOhQWlQEJQFjJSFcylrSSd8xNecag35PZxeeOO7hx9/q/5/YD0KHdochAQEtuS6gRodU6okBcwUrgdZBpr2SdCSwrcjSVwSs6uuxOc7VWl3b2kBwqyTIUmSeUkEqKDI1dDtnImpeA8QTKUuYSVcxA0kpMSYQJnfYTirdM4bqV/kyepYc/w/c41fi/qX/ifbC3UFQ4TCVKPIv6KQklQkZBCkkHrXL+1V6hZVoJlJydKhGVDBIzlJ28KsPE7O1iUvOCUEgE//AG6lJtwkktSAFAAYkRJquusJXr0c8BAUTPUrWFgFCQZK1HGBiujNJdHn5JI7fxBCS0lwpGpSEkqjJlIO9VXgjm8dFK++q7f8DvlDUHNKe8bIBuHSsLLbY17QUJ0nS2c/OmSRBpj2GC0spS59NKilXNqkpIE6us1T4F5OhMvY6dPdSrjl0dCtspX7+7UQN95++mlu+I2G1AcYu+RWB9BZ9uk1HwDORdjm1LiM6Y3VpAGDOxkwPh510vgyRLYJSrWoSlKlkAJAycegz9odJrmvYN2FR4pA/D8a63wvhBAbUkiQDqJKskhIBEdBG21c5XNKSgn839v+FMejVzQUKOqDqKUZWACgQckTAKj7ADVS7RpKUqKdBCSZhS9wkgJEjYSdquq+CnTGtOJ8d9ABHpgVSO24KG3MiFHATMCTmJoW6PulBJL+Bvgp3Zj5IXSq57iUrXh0JJKVBBThaSDBQr/Edpqy8Nfs0FpOq2SsIKAkM6m9AfaU4oy3qDjjWoaVFUZgic1vsrw1DigohSj8oAWlKyJbLSkhRQFpJSHFJJggkAielWzhzNmFtMkIU6lhSypC190RkHmU6NRKxKRIIA3OKui24I62ja2q768CziD1oG1rQWP6FvQgt6lBbbFwgpjQQVa3GcTnST0qq8FdCuLOaAkJhYSEJCExKNgAB41er7htqlsgBrSGl6Sh36TgdUkBKw4JVp0gEpAEydWQKozaIRftlgCSh2YUVAwGsDUTpySD56sbRZjTXVWT1kov5/k69wC6ASAT5RTlziTen6Q9x6kJHTxUPfVR4U8vl1pAClJBCVFRHUmdGAAFetMX1IKJ1FOc/wBlJETKN5QCBGQKpWoyN87f8nP2L6lS4AsIcmASeXJgRIPqSdvfV7snyYOkYBAyrwggmPLaufcGcAuEkzAJOBJkTHxir1Z8VTKdOxJJxnJnHtrfdorfA5acMZG++/gBQfGzLaumPPxn8KKt7gR7Z2j8aD404O6I/fWkBz3h3F0NOOatXKSowBtPrjcb4q32fadrWGyFglSUDlEFRKUkA6vqlaZ9cTXPJ0uuqn/aEAFckDChIwMfcaesvWoKvpp0gFCka9IUmSSkzgktTjfTWaWWafaOjDT43FPbLr/Yf2h7RN3DRQhLklOuSiExpbOTO8OI99P7hiqW9c24hDRypKgAe8mCG1ESr7IQ2n0B3rod01v7a0wlceTFlioypJr7iItVlHFqsqyyoY26KXut/wDeSP8A9f8A91dN2E0l4srTfsnGWSDOro7ONOaiuwZW+0fYS2bRpAe0JQU4VOqS7Cjy5UkPOAeRyDAqiW/DG2rlLiQ6FJ1GVSZJCyScZJ1H4eFdW7VtDTsnrPK6Sd8T4bVyx8Q8kgef0Vj6pxJwMzWn42RwdsjCK3JF44ZxdwIHO5uBJt8CY3kziZqS/wCJuGIU+ZzHcJEiCQd8wMx5Dxqt8LukaUz3WTMKuHevVUYHLG5o+6dbSnJZwn6jrhSJVAAjO0b45R4GufKbZ044khRxy9dzl7J1SWhgbBIg+U+2q5wm4CrlKXlFLZWjWop0aUlXOSTjAzTLiak5lTZOSYeWSdt5iZO8RSbgSpum04I71uQFKVMqGJ3HsqpSdmhR4OpcZ7GMxJW8QlKEJiCC2mNKCAiDkDIzVOvLFLRLSFOALSE8widCNKJMDwFX/iz0p2kzv3bo6zMVz/jjaSlcxMcuHBmYI5jB/St8pN9nGcm+yyL/AIclTfeqdCe8W0SltYKe6DSQsn5sAuahIxA1HqZrfsdZqaSpK1BSu9WokEq+lB3PnVu1TaNZ/q25Et/7NJO4+NVrgagVqiPpq8I6fZqpRXZbLNKS2vovVsjl/Sg+MsAoOOh6Dwoy1OBt8aG4oOX2HofwoKzh3Y58pcTlIG3MSMkQBiu3dnykoH9FGAISfv8APeuD9mXSHBBVj7KdWfGPKu49muIakiS4DvpKADH7Nc/S5YpvG++0U434HLwEZLed+XeuVdviMgFuZ6Aggdc+s11O9eIQcrGMkBPnjPWIrkPba7KyY7yBIEpA2gVPV5oxx7b5ZLI6RztQHeLkJMwMqSMzIwQT93rTdiwbEwEQSNP8wiY8QIned6W27C1OnSJ8+6SsAkQZUrAxFPbZClGIc2jmYQnciAOm2c+HSqpL2I9P6PKorkEurRuMhIIJB+fTODBMR7vQe0XsSnTfDYy24YQQqNsY64prfoUE4SvG/wAw3E+O87mfDbpS7s0z/PJlKiFIcEFtI8IICTBiZO21W6VclvrTbidx4INSRyOTg7RGCPbvTV/hbZRs7G0AesHbpKvfSbs3b4ACfCT3SRGJ+1PhT9bXLGkexvbE55t/zrVLBj+R5dSkcp4W6AqQvmOqU6CoAaoknp19lW/hz2BvAj+qA+NUnhScYLkqWqQl0NpgHwPUjHsq02iiI3VjcvBQBjbz2+NZY5qLpQLfbOY/ShONvfNn8qy0cx/zCgOPvckf8QFSnqElZFQvgpthZIccc1B0nUr6PUGZCcZ+kattl2Ut1D6D8EHGyROsyBG4C1AT0VVQ4QqXDyg88ZS4cEyYg59ngav/AAxsacgdfqPYnME+OYrRHFjkk2iX9Tlj7dzK/wAe7OMtFLiA9qSQlOscoTpDcfR20gD/AHRV9uUb+2qr2qZ5AY+snZLic60zuYjO1W99O/tqzao8IqlOU3cnYqU3msqdSc1lAgtmk3Fl6b5k/wD4HAPXvE7Rnr0pyzSbjDIVf2sz/RvRBg4U319tNdgwLtSgFGNOMfTdmdsY3rknG3ihRUkiRtlxXWDM42rs3aVhWgxONpcIxOZAFci7Q2x55Bj+2oztuIqf9jDHXxI/dDHsnxRT6YHeSAStIDIBTBAgqzExPhIp/fNLSmfn5STlRZ6mCckgY2wMY61VOy/AgVJW3oSRuFgqSobKSQOhEir7dcAOnAY3lPzaoA321bzGfKudibmjtajbjnwc/wCNtKAyXdjJUWtQE7QAfs+80k4P/wCKanV/So+kBP0h9mrF2p4alkFStAmBpSj6RGTE/j5VTOG3380gpSkfOIMZ+2NyPwo6lRKPMWzsl6o6Bieuz3U+tU3jTQ1DHXGHeonOrEmrm+xI3TJxOtUztnPwqtcatNKTJkyThSuo6ia3s4J0NAJs2eb+qb2XG6EkfVx09lVvgoOtefrnrPQdYFW+1H8kzkf0TW61D+rSc/lVW4YmHF5nn8SroOpqPgZcrU8v60PxE8v/ADVPaK5Rv8Kg4g5jr8PGkM+f+BKhwYmD9vT1rqXZ9HKgEAkQRL5UZJPN4dMD8q5j2fbBcOAcncT1rqnArBQSMtzgiGhjbG+015TVySnRmh+oNuUAyFBMYmX1YkZ8v2a5x2qAmeUkyrDiiAJHic59Nq6jcW2D9CI27seBAMz+Fc47V2umZIOB0AqjHL3olm6KI2Ed4deiJzqU6J5TGEdJAzvtTe00yMtk5SRpekyADOJPUASNtqStulLxw4U4lKMTnYmPb7KfMXa1QYuTgmStRJAO4OnYGM13pP2I9d6JG4I2uSjIAQRtyodlRnAMnyn1pd2dCRfpgIPI5IQgwDA6LIB9QaZXLzicFD2/KFKXOMQMDx+6lvZKTxBKXZIShzC5MQmdjttVulfuNHrkKhZ3Ts0wCkcnpDaBjG41HP3U+et5ScD/AAJz7Z/cUj7NlqAQtGSAAGxgkSAMdRT4utqEBSZjUIR0ifDwroyfJ46JxLhtuNSirQJUY1tqX1OZGE7++Ks9k6nEFIERAaVgxzb9Z61SOH8Qc7zQlTkFR5UE+fQVc7C9JOz+0mSc/wDmOK4UvodRxdlrtF8vT/D0pZ2hXyH8qMtnjp2X8fypN2nvPm5EgeOaqk+BQjbEPAlfOk4MKmJdkbwYSIMkARXR+HpgDVGPN4md5kY8fbXPeylutRJTMEkj51ac+g6V1CwtVRMHI3Dq/WNtvyr0MOIL7HOn+piHtXlKNpC0TlzYKjqIJ23q4vdfb99VrtUxDQKiZ7xEQpUbpGQd6sj539tNiQIqsrwqrKQyZlVKuLn+dtPNL4/9GjmXKrvbvi6rX5NchGtLbi0LyBp7xI0k+1EepFNdiZL2z4Y+opLTyWmwBqSUBaiQTzAqVjljHiK43xPhzoUVFzvAnKtKAABEZjz6+ddQ4r2xW81rZKI9Coj7vuqg8Q4k4pC0l4K7zCgQfEEATselO3taHGlNP6mnDbbW0dAAdOnQvRrIKSCPhPvpu32ee7lGp9owFEj5KzGk6CrTj6wQqSevQ7gTsz3zeEoQqY+nkD2V0J1LircoTpCigJHRPSfQb1z8DcbtHZ1kFNxpnIHrNQKgshaCIADSQNQjJ0gZilVqj54AYyAI6ZAEV0DivA3xMlPnCvyFVdHAnEupUSMEHcnqD4eVQi5Slyi2ShCHtaL2rs46chxQP1T3bYKTJMkgDJJ3xnOK943ZpDeQAqBqUAkFRGCSQM9T7aI/7ehEyf8A+az9wqndou1byzpbT7Sgj4Guk5WcG7L7bcFm3bBevOYN/UHdpkaQkKKY050yTtjzoLs5Z92p1MuEd6qNYjaEnT4iQc0jRcXQZSO9UORPoMAjTAOBUvYa8VqeQ6ok6gtJVjedUe3PtoEdVsVcuc+2tL10AbfE1pYOjTuPeK0vyI3HvFRGcA4G2FOEKAIKjIPrNXRjgj6nAWHGG2tQUJb1rSrl1LEp3kKMTnG1Ujhd+ll1WrcKUIz0UdgN66bwHjXegBLSleragPeRXltV8bHkuMW/xZli9suQG67LXJB1OWx+yA0gdVlUktk5lB8o67lHx6yKUJLuhbyUwpxKYncYwOkDYV0O8fWhMrZx5Jn7hXP+1XaRoyCkpPmlQ+8VnhPPOaTg1+KHld9FATclD4hZSAUqI1KSDByMeWKv6OOtQki3ZCQMjWo76T7jBJHWR6VzDiz8uSnaPxre1dUfrAe0fnXotktio9H6ZlxRilkT/YvXG+JpW1p0NoVI0rG4A3HLkT+FI+wy/wDvJBJ+q5n/AHDSN6/UPrT76O7Ia1XIWAeVKpPqNI++p4ISUrZq9T1GGWLZj/k70jgVu+tLjvMpICR84tIgHVlIVBzTNrszbJhSZlB1gl1R5hBE52kDG1c/sLxY6Kpg5frIxqre1Z5lM5Pb35DkpOkzgzESY36V0HgXaAJZCVJS44Coa+9Kt8pGOkdJ6VzEtkKIIMgkER50YgT0PuNcl+12j1UNNDKuTrqO1SRA0AYzzHw8x5Gqb2l7Ta50kaSTCQqYHnVVWSKEun/OqZR3tJmtaLFhi5PssDV4ru090oIJHPLaVheZA5vA06su0D2olTw3lJLDUz1KsZnHhtVY4epQSnlJEeFHqfXGEmtfx8i4SOHLS43bs6hxXi7bjDZSQpxRZDi4CStQUmSQNpMmPOr7cKyfb99fPXZ9Trl2w2pSUJW63JUYGFgwI6mIHmRXfX3N62xluVnKnDbJoiKqyoSqsqdETZpdJ+1fD0XCrVDglPeqUR5hEA/E++j211DxAypk+Dn3pP5U6ItkfFeyKNACNo2lI+/eqs52bSJCh6RpM+Riuh8QaKkiFaYHQ7+uKrF00QrKpz+PpUkR8ivh/CUjZH799WBq2ATsfeaDt3BTBq7Gn9Kq2mqUxdd2aVbpJ99LU8GRrHIBnfrT114VAhwTTUSLlaIP+yU+fxrQ8AQfqzTRaE+P3/nXqHBUrKRha8Oa7pA0jAEjQOnnFCI4akKVpESfCN6e2qx3ScDYePn5UGtY1HpUbHRPaMwK2ubeRW9qupHFCkM5bxP+HyHnluKCZUomAIHn79/U024N2NS0ISpSJ6JKwPhT7veY+tGMuiq5IraFNx2flMd4raMKc/E1Vr3+GLazMZ8f+tdEW4PChnH6ioq7oVHN1/w5SggBWPMA0Wz2PA/+I/KrY+9zVuHU/uKv6RqxclOd7GIO4H+Gp+D9l0NuggdCNqsr7wihbZ8a/fRF2WZlSDW+GtAgECaOasmR0T+tZauDw+P60YVJAmPj+tNsynMrzsm0talKQkqUSSSkSSTJJxUH/wBGM/7NHuq1qVUqGpEx8arcUzbHUSj0UZ/sW0fqCgl9iGvsCuiOMDwoF9uKg4xRetVJrllcZ7PIAHKNutMWOzyPsimFsEk833bfCnttbtxt57D8quUIrwYJZZt9lWvuz6W+7UAAQ42RHktJFXx9zf21XOPOiUQcd42I6DnTtinTzlSKrNCusqArrKKCzZDlL+0F3oQ2odHU/FKqnbcpR2yc/lgfB1v8R+NMVD1ziepufL7Pl60gu73P6VAm8loenh+tKHrvP6VKiI7t7wetNmrjGxqp2r37im7Vxj9KjRe2mHXL48KDS/BqF5/9xQiX6BFlfuYH/NQQu89PeaiunsdNh9U0tTcc36RQUl+tLj5lPp5+JqBFxzGheHXMsJ9D18zUTT3MaiyRYrZdSOq/cUDZuYoh1eKiSK+47zn1P30bbo1GfzpNcLhxXqfvo6zc9KTIMaOsenx/OgXXI22/fnUy3fSlrzv41GiIPcv81eC4Hl76EuXM/rFRhzG/xFW1aNmnlTCX7qhbS5+c38aHuXv3NCWj3P76cFSLNVK6LtY3Pn8aNXc8pz8RVfsrjz+Jo9Vxy7/E0UYhSl+D+zU6Hz4ilrdx6++ty/61XRYMS/QV0/USrml91dVUySZNbXfN7fOntte43+KqpDN3ze3zp3aX2N/9Val0U+STjN3LrQ8XW/tfbT41anXK5/f3U3DH9814/bT41d3HKANu8rKH117QBo25Srtkv+UV5LbP+cCi0O0v7Vqmzc8tB9ziaYCcP/NjbbwpU9c5rf5XyAeQpW8/mpEB2xc01YucfrVWZepgzc4/Wolw6duP3NCpfzQDt1+5odF1mgRbn3eROfqj7qTl3mqJy+JSMnw9lAJuubNMrL7w+9IZA6QqPWa9t7qVq9lJuGXY7oSJ3++pra65z7KT6BFzsXMUU4vFJeH3WKPVcYqosK/dr+cV6n76Nsl+dKb135w+tHWTvpQRG7hxuKVPL86NW7jpSq5dpA0A3jmaj7z0qC9ezUHykeVWrouxPk9unPShLV/n99R3VxQLVzCx7aaJ53ZdLJ/zo5y45fpfdVYtr6pnbrG9RM5Gm58fOtjcjzpL8pyfXxrb5T5moEhou6pfdXNRKuKCuX6jQzGrjmNNba6MfrVbQ9k0azeY6VcuiLQU49N0x/fN/wCsV0RblcpaupumP71r/WmumLdoIsm7ysoTvaymI1RQfaX/AMI9/ZH+tNZWUAU8fQ/flS9zesrKn4IkzNGI2r2sqBaaPbUOjesrKQByjgelBda9rKEVlg4afmh/vfhU9seY+ysrKb6BFi4caZk4rKyqyZW7w/OH1o+yrKygA9W1Kbw1lZSAr3EzzCh0HPvrKyrF0W4+yG62pag84/fSsrKPBPL2Nrc1Ko4rKykujMxUd/fW017WVEkeTQtxWVlIaAU9aNa2rKyrEIgbP8yz/etf60105yvKygiyE1lZWUxH/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7898" name="AutoShape 10" descr="data:image/jpeg;base64,/9j/4AAQSkZJRgABAQAAAQABAAD/2wCEAAkGBhQSERUUEhQUFBUVFhUVFRQUFBUUFRUVFxQVFRQUFRUYGyYeGBwkGRgVHy8gIycpLCwsFR4xNTAqNSYrLCkBCQoKDgwOGg8PGikfHyQsKSwpLSwsKSkpKSkpKSkpKSkpKSksKSkpLCwsLCkpLCksKSkpKSwsLSkpLCwsLCwpKf/AABEIAMIBAwMBIgACEQEDEQH/xAAcAAACAgMBAQAAAAAAAAAAAAAEBQMGAAIHAQj/xABLEAABAwMCAwUDCgIHBQcFAAABAgMRAAQhEjEFIkEGE1FhcYGRoRQjMkJSscHR4fAHJDNDcnOSorJTgsLi8RUlNGKzw/IWRGN0k//EABoBAAIDAQEAAAAAAAAAAAAAAAABAgMEBQb/xAAsEQACAgEEAQIFAwUAAAAAAAAAAQIRAwQSITFBBSITUWFxgTKx0RRCkaHh/9oADAMBAAIRAxEAPwDmoRWwTUgTWwRV5AjCK20VKG62DVAWQhFbBuiA3W4aoCwYN1sGqJDNbhmgLBQ1XoaowMVuGKBAQar0NUcGK2FvQAB3Ne9zTAMV78noAX9xWdxTH5PWfJ6AF3c1ncUx+TVnyagBb3NedzTI29eG3oAXdzWvdUyNvWhYoAX91WpapgWK1LFAC8t1qW6PLFaFigAHu68LdGFqtC1QOwQorUpostVGW6AB9NalNElFaFFAEGisqXRXtABAbqRLdEIYqZLFAgUM1IlmjEsVKligANLFSJYo1NvUqbagQCm3qQW9ME21SJtqAFwt6kFtTFNtUgtqAFot63FtTIWtbi2oAVi2rb5NTQWtbi0oAU/Jqz5NTcWle/JKAFHyavPk1OPktZ8koATG2rz5NTg2leG1oATG2rU21ODbVobagBOq2qNVtTlVtWiragBMbeo1W9OFW1Rqt6AE6mKjUxTdVvUSregBQpio1M01UxUSmKBitTVaFumK2KiWzQAD3dZRXdVlADJDFToYopu3ohDFAgNFvU6LajEW9Tot6AAkW1TItqYM2kkDxIHvMTR/YPhXy5hTroLZ1QkIyCPElW9AdiVNtUqbWnHEeHBq4LQkgICwo+alJiB/ZHvrxNrQOham1qVNrTNNrUqLSgKFabWpBaeVNk2lSptKQUJxaVsLSnItK3FnRYCUWdS8Bsw8+60sEBDesEHJOpSYMjy+NNxaUlXwPVeKh+4bBQklLTpQDPeTgDqQD76TGT9obBLCG1NpJKirVqVgQknEDyoc2VecV7OBK2v5i5I1IBSp5RBlQSRHnNPDa0IBEbOtTZ06uGwhJUdkgk+gqNnSu3W+JhOuUEQolBIIHTceNOwExtKjVaUdwXiCLpvWlKk4BhcTBKgNieqVUaq0osVCBVrUarWnyrSoVWdMKEKrasa4atZhCSqcYHXc/CnC7Som75TTraUsqWUqW6TrQkQUJECcyNB6UmFCK/tu5cDTvI4rIQrCjO0DrUKremHaS9U/etLLGlbJST84kykkIxgTBWn31Iq1oTB8CVdvUKrenK7eoF29MQmXb1CtinC7eoF29ACgsVlMSxXlADZDFEIYohtiimregBJxq7VbobUlIVrd7uDIjlKtWPdT/jFmGEIWJXqU2kg8sa1oRI321T7KU9q+Fa2OVtS3Md3pCioHvmdRSBsdGvPhNSfJkF+0SOukLSVqyUoUZKCrJC0jpvUSQ4RZ/vatuzvZ5KEkBTqR5OuDw8DTtuzqS1aSEmInxmgKEVpw6HXZWtcKCQXFqXCY1QCo+JJqXiF03boLjpKUgpBISpX0jAwnO9MuH23M5O8pPwilPbqzJt8KCRkkFGrUUJU4gDIjmEdd6LCgu5uENaO8JT3hSEyCQSpaG0gkTEqWkZ8aOTbVWuJpeces2luJKFrbmGglQKCHxCtX2mkjbxq6PoIQojcJUR1yEkj1zRYAqbapBb1VW+1wUm5Kbpo6UpLRHdwklKdWrGeaRmn/AGM4mu6tQ6uCe9fQlSRAUhDqktqjzSE5G9JsYDxqxUp+3KUqIQsOSCI5QsEZO/Mn9itu1Not1xlSUOBQhIgpEHvUKnCvBKqsF00Nbf8Avf8ADW94kS3/AGh+VIRGWKQXF0E8RDZA5mEqHQyFuJ/OnfFONNsQkytxX0W0xqP/AJj9lM9T7JpKtDqXDcLS2VqEAQT3bYzpCsE7+8mmgN+0bqUqZwJ75kZJ6uDbzxTv5PSguKuJQQmJGlYk5EKB8Rmfami2ePJQtLVxyKOEuf1a1dJ+yT7qGCJbyw1tqTtqSRIiRIiRNcIT/ES87hY+UaRLvIllmDOgiSUk5K1e6votTeK+R2CTIiU+hiqskmkbdHiWSdM7h/CbU7Yd64rUpS1JPKlIARkAADxcUfdVxVbVV/4KpnhY8nnR/lbq9FmrIvgyzVSaEi9GrTqTqzyyCrABOBnYg+0eNQW77Ts924hcTOlQMRE7eEj3ivLi1Wi5WEd3zS7qVqnmQ20RA/ugfbQXZPhSkvLJ0QgLjSDkvKbUd9gO5Hrq8qlZAYqtKRcWuENPcwP9GDIjAU53Y9cq+NXK4SlCSpZSlI3UogAe01UeIdxcuKWouBISG0aUxr0uJc1ydhqG28eoosAZ6w1PJuAoEOfN6YMjUttYJO39VHtox2zrc6eVKQsltQVAjJH1d8b9R4U1ShKwdJmNxsR5EHIpoBFZWQW9oVhPIZkD6Xezv/YT7zSFxxQvHmZQW0JJQR9IkFAAJmDuelWt+wT37ZUBsvcA+EDPr8aFveGJmdA/pAQdA+yrYxQISLYqBbFOXWKFWzTEKixXlMSxWUANGmKOYtq2YYqZA1PIYBKSpJWojcIBgAHoSZz0ANAyF5xCFAFQBCVAjc80AYnyqhv24a4pZvLUNDalBWDqGsrg6Y2lXwNdR4zwRtKEhsBBT1gHzJM7nzNVW9ZbLraYlQVr1EDMBUR7TRVojfJZg4p2QnlR/mUPM9B5CtLllxMhtMiEkKxG5kQTO0e/yo3h/wBEYolZHhUbJ1YqVbrELSqFgeoPiCDuKE4jxBD4aQ4lIUHRrQTyqGhfMmdxI26UyuHsVWe5LlykZBJjBKd+kgz4U6E+CC+fcTxGzGe6D6QIHKJ1J3G2CBXS22sj2VTeK9mNTRLiYMDlC1EbCZ9xM+dK+HfxCeYc7h4d9q5WlKUEKDhMIS4s4KSYBVuPOotAmD8E4Oltl9xcFLjihIgkhLi+nT08quPYLSOGWpB5QykScbEg/GarPypaWe4LSQqVagXDqK1FRUQAiANU4nwqfsfcr+TIYWAEsqWlEEkqTqkFXmJI9k02uARcH3AVBR+inA8ST5eyor25TEiQUc5nwHN91FspBTBoTi2lLLkb92sD/AqoobKN2UujcPKuHMqcOqOiU/UQPIJgf9a6S00lSQCK5L2J4mEIbBG8D/L+/fXQeH8c1BJ0wFGJKhAwDvGTnbyqnJnxxltb5IqSHibZKRgVUu19klxtQInBp2ri06RpjVEZ6KBg7b4qrca43KY0bgZ1bSknw8AaitTj+Y9yKBxv+K913AsUAJWElp25Kj3ikyUgoiNJ0QCrJJmIqfhHB0ItS2lBWFJmSrlUsnZRkEDTBkdTXPuOufzSz5/jTKw4stIgGPQqA9oBilkyqD6s7+g0S1EOJbX8x7Z9qnuEXCxawtlehTjDpUoJVHMEqmUqjr4QDMV2rsd2rZ4jbh5mQQdLjao1NriSk+I6g9R7QPnO9ckHanf8K+0a7S6cDQCu9ZIUFE6dSHE6FkDeAVCMb1HBlc+yXquhhpknF38ztfEiPlkZ/o0gx6qNF8IsEodc0zzJQcx0Kh09aRWbDqkl2StxRlWwnyHgAOlM7W1fjWVaVCYxuMykjqIj2itrR52+bKR2l48bq5IB+abUUtp6GDBcPmcx4D21YLZgLaSkjHlg561S+HWqlrhIkgFR9BvV/wCG8NWAJ07TOoRGN/eKfgYbw7hKUeJ/tGfXqZobjtuUQ42YWnY9CJ+irxSacW9uoDptO+2Ac+w0Fx+2PdK9PGoXyPwVniXGG3nW+7P0ElS/BJVp5CeqhBnwpo5xFDiEpCtRBBjrEHMe2kPAbNKisH6ylT/imrPwns2lCgoqKiNpPrGamIWOsdRmhHbenHHWgyQ4MJJAWPI41eoNDvW9MBMWa9o4sVlADe3ZpPdXyLbiJddJCE27IJAkyp9aBj1UPZNWS3aqu9o+EJfvNC5KPkyVqCVFJUEOuqAlOdwDjJgCiNXyD6NOPfxDt1pOkOjLwJKUgDuUpUvOrmwoYEnxAiqXwXjyXLsABaSAsqCgBEBQIME+Rx40Vx35ClOkd4tErdUCXi3q7pzTMwCopSvSI6K9DXezCmhfM6SvUSvUFFUkEOApXPUFOZ8q3yxQjD2xl+SpNvssym3i8FkQA+t0AuoSoJUprBAVqRyoJgAkT4ExI3wp1KWoCY1FLMON94iH0KLqwhRClFCVpJT9nMZoaxubrIHeSVLCYazyqk8wT9gk56YzR/AbZ8qtu8L4QFOhQWlQEJQFjJSFcylrSSd8xNecag35PZxeeOO7hx9/q/5/YD0KHdochAQEtuS6gRodU6okBcwUrgdZBpr2SdCSwrcjSVwSs6uuxOc7VWl3b2kBwqyTIUmSeUkEqKDI1dDtnImpeA8QTKUuYSVcxA0kpMSYQJnfYTirdM4bqV/kyepYc/w/c41fi/qX/ifbC3UFQ4TCVKPIv6KQklQkZBCkkHrXL+1V6hZVoJlJydKhGVDBIzlJ28KsPE7O1iUvOCUEgE//AG6lJtwkktSAFAAYkRJquusJXr0c8BAUTPUrWFgFCQZK1HGBiujNJdHn5JI7fxBCS0lwpGpSEkqjJlIO9VXgjm8dFK++q7f8DvlDUHNKe8bIBuHSsLLbY17QUJ0nS2c/OmSRBpj2GC0spS59NKilXNqkpIE6us1T4F5OhMvY6dPdSrjl0dCtspX7+7UQN95++mlu+I2G1AcYu+RWB9BZ9uk1HwDORdjm1LiM6Y3VpAGDOxkwPh510vgyRLYJSrWoSlKlkAJAycegz9odJrmvYN2FR4pA/D8a63wvhBAbUkiQDqJKskhIBEdBG21c5XNKSgn839v+FMejVzQUKOqDqKUZWACgQckTAKj7ADVS7RpKUqKdBCSZhS9wkgJEjYSdquq+CnTGtOJ8d9ABHpgVSO24KG3MiFHATMCTmJoW6PulBJL+Bvgp3Zj5IXSq57iUrXh0JJKVBBThaSDBQr/Edpqy8Nfs0FpOq2SsIKAkM6m9AfaU4oy3qDjjWoaVFUZgic1vsrw1DigohSj8oAWlKyJbLSkhRQFpJSHFJJggkAielWzhzNmFtMkIU6lhSypC190RkHmU6NRKxKRIIA3OKui24I62ja2q768CziD1oG1rQWP6FvQgt6lBbbFwgpjQQVa3GcTnST0qq8FdCuLOaAkJhYSEJCExKNgAB41er7htqlsgBrSGl6Sh36TgdUkBKw4JVp0gEpAEydWQKozaIRftlgCSh2YUVAwGsDUTpySD56sbRZjTXVWT1kov5/k69wC6ASAT5RTlziTen6Q9x6kJHTxUPfVR4U8vl1pAClJBCVFRHUmdGAAFetMX1IKJ1FOc/wBlJETKN5QCBGQKpWoyN87f8nP2L6lS4AsIcmASeXJgRIPqSdvfV7snyYOkYBAyrwggmPLaufcGcAuEkzAJOBJkTHxir1Z8VTKdOxJJxnJnHtrfdorfA5acMZG++/gBQfGzLaumPPxn8KKt7gR7Z2j8aD404O6I/fWkBz3h3F0NOOatXKSowBtPrjcb4q32fadrWGyFglSUDlEFRKUkA6vqlaZ9cTXPJ0uuqn/aEAFckDChIwMfcaesvWoKvpp0gFCka9IUmSSkzgktTjfTWaWWafaOjDT43FPbLr/Yf2h7RN3DRQhLklOuSiExpbOTO8OI99P7hiqW9c24hDRypKgAe8mCG1ESr7IQ2n0B3rod01v7a0wlceTFlioypJr7iItVlHFqsqyyoY26KXut/wDeSP8A9f8A91dN2E0l4srTfsnGWSDOro7ONOaiuwZW+0fYS2bRpAe0JQU4VOqS7Cjy5UkPOAeRyDAqiW/DG2rlLiQ6FJ1GVSZJCyScZJ1H4eFdW7VtDTsnrPK6Sd8T4bVyx8Q8kgef0Vj6pxJwMzWn42RwdsjCK3JF44ZxdwIHO5uBJt8CY3kziZqS/wCJuGIU+ZzHcJEiCQd8wMx5Dxqt8LukaUz3WTMKuHevVUYHLG5o+6dbSnJZwn6jrhSJVAAjO0b45R4GufKbZ044khRxy9dzl7J1SWhgbBIg+U+2q5wm4CrlKXlFLZWjWop0aUlXOSTjAzTLiak5lTZOSYeWSdt5iZO8RSbgSpum04I71uQFKVMqGJ3HsqpSdmhR4OpcZ7GMxJW8QlKEJiCC2mNKCAiDkDIzVOvLFLRLSFOALSE8widCNKJMDwFX/iz0p2kzv3bo6zMVz/jjaSlcxMcuHBmYI5jB/St8pN9nGcm+yyL/AIclTfeqdCe8W0SltYKe6DSQsn5sAuahIxA1HqZrfsdZqaSpK1BSu9WokEq+lB3PnVu1TaNZ/q25Et/7NJO4+NVrgagVqiPpq8I6fZqpRXZbLNKS2vovVsjl/Sg+MsAoOOh6Dwoy1OBt8aG4oOX2HofwoKzh3Y58pcTlIG3MSMkQBiu3dnykoH9FGAISfv8APeuD9mXSHBBVj7KdWfGPKu49muIakiS4DvpKADH7Nc/S5YpvG++0U434HLwEZLed+XeuVdviMgFuZ6Aggdc+s11O9eIQcrGMkBPnjPWIrkPba7KyY7yBIEpA2gVPV5oxx7b5ZLI6RztQHeLkJMwMqSMzIwQT93rTdiwbEwEQSNP8wiY8QIned6W27C1OnSJ8+6SsAkQZUrAxFPbZClGIc2jmYQnciAOm2c+HSqpL2I9P6PKorkEurRuMhIIJB+fTODBMR7vQe0XsSnTfDYy24YQQqNsY64prfoUE4SvG/wAw3E+O87mfDbpS7s0z/PJlKiFIcEFtI8IICTBiZO21W6VclvrTbidx4INSRyOTg7RGCPbvTV/hbZRs7G0AesHbpKvfSbs3b4ACfCT3SRGJ+1PhT9bXLGkexvbE55t/zrVLBj+R5dSkcp4W6AqQvmOqU6CoAaoknp19lW/hz2BvAj+qA+NUnhScYLkqWqQl0NpgHwPUjHsq02iiI3VjcvBQBjbz2+NZY5qLpQLfbOY/ShONvfNn8qy0cx/zCgOPvckf8QFSnqElZFQvgpthZIccc1B0nUr6PUGZCcZ+kattl2Ut1D6D8EHGyROsyBG4C1AT0VVQ4QqXDyg88ZS4cEyYg59ngav/AAxsacgdfqPYnME+OYrRHFjkk2iX9Tlj7dzK/wAe7OMtFLiA9qSQlOscoTpDcfR20gD/AHRV9uUb+2qr2qZ5AY+snZLic60zuYjO1W99O/tqzao8IqlOU3cnYqU3msqdSc1lAgtmk3Fl6b5k/wD4HAPXvE7Rnr0pyzSbjDIVf2sz/RvRBg4U319tNdgwLtSgFGNOMfTdmdsY3rknG3ihRUkiRtlxXWDM42rs3aVhWgxONpcIxOZAFci7Q2x55Bj+2oztuIqf9jDHXxI/dDHsnxRT6YHeSAStIDIBTBAgqzExPhIp/fNLSmfn5STlRZ6mCckgY2wMY61VOy/AgVJW3oSRuFgqSobKSQOhEir7dcAOnAY3lPzaoA321bzGfKudibmjtajbjnwc/wCNtKAyXdjJUWtQE7QAfs+80k4P/wCKanV/So+kBP0h9mrF2p4alkFStAmBpSj6RGTE/j5VTOG3380gpSkfOIMZ+2NyPwo6lRKPMWzsl6o6Bieuz3U+tU3jTQ1DHXGHeonOrEmrm+xI3TJxOtUztnPwqtcatNKTJkyThSuo6ia3s4J0NAJs2eb+qb2XG6EkfVx09lVvgoOtefrnrPQdYFW+1H8kzkf0TW61D+rSc/lVW4YmHF5nn8SroOpqPgZcrU8v60PxE8v/ADVPaK5Rv8Kg4g5jr8PGkM+f+BKhwYmD9vT1rqXZ9HKgEAkQRL5UZJPN4dMD8q5j2fbBcOAcncT1rqnArBQSMtzgiGhjbG+015TVySnRmh+oNuUAyFBMYmX1YkZ8v2a5x2qAmeUkyrDiiAJHic59Nq6jcW2D9CI27seBAMz+Fc47V2umZIOB0AqjHL3olm6KI2Ed4deiJzqU6J5TGEdJAzvtTe00yMtk5SRpekyADOJPUASNtqStulLxw4U4lKMTnYmPb7KfMXa1QYuTgmStRJAO4OnYGM13pP2I9d6JG4I2uSjIAQRtyodlRnAMnyn1pd2dCRfpgIPI5IQgwDA6LIB9QaZXLzicFD2/KFKXOMQMDx+6lvZKTxBKXZIShzC5MQmdjttVulfuNHrkKhZ3Ts0wCkcnpDaBjG41HP3U+et5ScD/AAJz7Z/cUj7NlqAQtGSAAGxgkSAMdRT4utqEBSZjUIR0ifDwroyfJ46JxLhtuNSirQJUY1tqX1OZGE7++Ks9k6nEFIERAaVgxzb9Z61SOH8Qc7zQlTkFR5UE+fQVc7C9JOz+0mSc/wDmOK4UvodRxdlrtF8vT/D0pZ2hXyH8qMtnjp2X8fypN2nvPm5EgeOaqk+BQjbEPAlfOk4MKmJdkbwYSIMkARXR+HpgDVGPN4md5kY8fbXPeylutRJTMEkj51ac+g6V1CwtVRMHI3Dq/WNtvyr0MOIL7HOn+piHtXlKNpC0TlzYKjqIJ23q4vdfb99VrtUxDQKiZ7xEQpUbpGQd6sj539tNiQIqsrwqrKQyZlVKuLn+dtPNL4/9GjmXKrvbvi6rX5NchGtLbi0LyBp7xI0k+1EepFNdiZL2z4Y+opLTyWmwBqSUBaiQTzAqVjljHiK43xPhzoUVFzvAnKtKAABEZjz6+ddQ4r2xW81rZKI9Coj7vuqg8Q4k4pC0l4K7zCgQfEEATselO3taHGlNP6mnDbbW0dAAdOnQvRrIKSCPhPvpu32ee7lGp9owFEj5KzGk6CrTj6wQqSevQ7gTsz3zeEoQqY+nkD2V0J1LircoTpCigJHRPSfQb1z8DcbtHZ1kFNxpnIHrNQKgshaCIADSQNQjJ0gZilVqj54AYyAI6ZAEV0DivA3xMlPnCvyFVdHAnEupUSMEHcnqD4eVQi5Slyi2ShCHtaL2rs46chxQP1T3bYKTJMkgDJJ3xnOK943ZpDeQAqBqUAkFRGCSQM9T7aI/7ehEyf8A+az9wqndou1byzpbT7Sgj4Guk5WcG7L7bcFm3bBevOYN/UHdpkaQkKKY050yTtjzoLs5Z92p1MuEd6qNYjaEnT4iQc0jRcXQZSO9UORPoMAjTAOBUvYa8VqeQ6ok6gtJVjedUe3PtoEdVsVcuc+2tL10AbfE1pYOjTuPeK0vyI3HvFRGcA4G2FOEKAIKjIPrNXRjgj6nAWHGG2tQUJb1rSrl1LEp3kKMTnG1Ujhd+ll1WrcKUIz0UdgN66bwHjXegBLSleragPeRXltV8bHkuMW/xZli9suQG67LXJB1OWx+yA0gdVlUktk5lB8o67lHx6yKUJLuhbyUwpxKYncYwOkDYV0O8fWhMrZx5Jn7hXP+1XaRoyCkpPmlQ+8VnhPPOaTg1+KHld9FATclD4hZSAUqI1KSDByMeWKv6OOtQki3ZCQMjWo76T7jBJHWR6VzDiz8uSnaPxre1dUfrAe0fnXotktio9H6ZlxRilkT/YvXG+JpW1p0NoVI0rG4A3HLkT+FI+wy/wDvJBJ+q5n/AHDSN6/UPrT76O7Ia1XIWAeVKpPqNI++p4ISUrZq9T1GGWLZj/k70jgVu+tLjvMpICR84tIgHVlIVBzTNrszbJhSZlB1gl1R5hBE52kDG1c/sLxY6Kpg5frIxqre1Z5lM5Pb35DkpOkzgzESY36V0HgXaAJZCVJS44Coa+9Kt8pGOkdJ6VzEtkKIIMgkER50YgT0PuNcl+12j1UNNDKuTrqO1SRA0AYzzHw8x5Gqb2l7Ta50kaSTCQqYHnVVWSKEun/OqZR3tJmtaLFhi5PssDV4ru090oIJHPLaVheZA5vA06su0D2olTw3lJLDUz1KsZnHhtVY4epQSnlJEeFHqfXGEmtfx8i4SOHLS43bs6hxXi7bjDZSQpxRZDi4CStQUmSQNpMmPOr7cKyfb99fPXZ9Trl2w2pSUJW63JUYGFgwI6mIHmRXfX3N62xluVnKnDbJoiKqyoSqsqdETZpdJ+1fD0XCrVDglPeqUR5hEA/E++j211DxAypk+Dn3pP5U6ItkfFeyKNACNo2lI+/eqs52bSJCh6RpM+Riuh8QaKkiFaYHQ7+uKrF00QrKpz+PpUkR8ivh/CUjZH799WBq2ATsfeaDt3BTBq7Gn9Kq2mqUxdd2aVbpJ99LU8GRrHIBnfrT114VAhwTTUSLlaIP+yU+fxrQ8AQfqzTRaE+P3/nXqHBUrKRha8Oa7pA0jAEjQOnnFCI4akKVpESfCN6e2qx3ScDYePn5UGtY1HpUbHRPaMwK2ubeRW9qupHFCkM5bxP+HyHnluKCZUomAIHn79/U024N2NS0ISpSJ6JKwPhT7veY+tGMuiq5IraFNx2flMd4raMKc/E1Vr3+GLazMZ8f+tdEW4PChnH6ioq7oVHN1/w5SggBWPMA0Wz2PA/+I/KrY+9zVuHU/uKv6RqxclOd7GIO4H+Gp+D9l0NuggdCNqsr7wihbZ8a/fRF2WZlSDW+GtAgECaOasmR0T+tZauDw+P60YVJAmPj+tNsynMrzsm0talKQkqUSSSkSSTJJxUH/wBGM/7NHuq1qVUqGpEx8arcUzbHUSj0UZ/sW0fqCgl9iGvsCuiOMDwoF9uKg4xRetVJrllcZ7PIAHKNutMWOzyPsimFsEk833bfCnttbtxt57D8quUIrwYJZZt9lWvuz6W+7UAAQ42RHktJFXx9zf21XOPOiUQcd42I6DnTtinTzlSKrNCusqArrKKCzZDlL+0F3oQ2odHU/FKqnbcpR2yc/lgfB1v8R+NMVD1ziepufL7Pl60gu73P6VAm8loenh+tKHrvP6VKiI7t7wetNmrjGxqp2r37im7Vxj9KjRe2mHXL48KDS/BqF5/9xQiX6BFlfuYH/NQQu89PeaiunsdNh9U0tTcc36RQUl+tLj5lPp5+JqBFxzGheHXMsJ9D18zUTT3MaiyRYrZdSOq/cUDZuYoh1eKiSK+47zn1P30bbo1GfzpNcLhxXqfvo6zc9KTIMaOsenx/OgXXI22/fnUy3fSlrzv41GiIPcv81eC4Hl76EuXM/rFRhzG/xFW1aNmnlTCX7qhbS5+c38aHuXv3NCWj3P76cFSLNVK6LtY3Pn8aNXc8pz8RVfsrjz+Jo9Vxy7/E0UYhSl+D+zU6Hz4ilrdx6++ty/61XRYMS/QV0/USrml91dVUySZNbXfN7fOntte43+KqpDN3ze3zp3aX2N/9Val0U+STjN3LrQ8XW/tfbT41anXK5/f3U3DH9814/bT41d3HKANu8rKH117QBo25Srtkv+UV5LbP+cCi0O0v7Vqmzc8tB9ziaYCcP/NjbbwpU9c5rf5XyAeQpW8/mpEB2xc01YucfrVWZepgzc4/Wolw6duP3NCpfzQDt1+5odF1mgRbn3eROfqj7qTl3mqJy+JSMnw9lAJuubNMrL7w+9IZA6QqPWa9t7qVq9lJuGXY7oSJ3++pra65z7KT6BFzsXMUU4vFJeH3WKPVcYqosK/dr+cV6n76Nsl+dKb135w+tHWTvpQRG7hxuKVPL86NW7jpSq5dpA0A3jmaj7z0qC9ezUHykeVWrouxPk9unPShLV/n99R3VxQLVzCx7aaJ53ZdLJ/zo5y45fpfdVYtr6pnbrG9RM5Gm58fOtjcjzpL8pyfXxrb5T5moEhou6pfdXNRKuKCuX6jQzGrjmNNba6MfrVbQ9k0azeY6VcuiLQU49N0x/fN/wCsV0RblcpaupumP71r/WmumLdoIsm7ysoTvaymI1RQfaX/AMI9/ZH+tNZWUAU8fQ/flS9zesrKn4IkzNGI2r2sqBaaPbUOjesrKQByjgelBda9rKEVlg4afmh/vfhU9seY+ysrKb6BFi4caZk4rKyqyZW7w/OH1o+yrKygA9W1Kbw1lZSAr3EzzCh0HPvrKyrF0W4+yG62pag84/fSsrKPBPL2Nrc1Ko4rKykujMxUd/fW017WVEkeTQtxWVlIaAU9aNa2rKyrEIgbP8yz/etf60105yvKygiyE1lZWUxH/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7900" name="AutoShape 12" descr="data:image/jpeg;base64,/9j/4AAQSkZJRgABAQAAAQABAAD/2wCEAAkGBhQSERUUEhQUFBUVFhUVFRQUFBUUFRUVFxQVFRQUFRUYGyYeGBwkGRgVHy8gIycpLCwsFR4xNTAqNSYrLCkBCQoKDgwOGg8PGikfHyQsKSwpLSwsKSkpKSkpKSkpKSkpKSksKSkpLCwsLCkpLCksKSkpKSwsLSkpLCwsLCwpKf/AABEIAMIBAwMBIgACEQEDEQH/xAAcAAACAgMBAQAAAAAAAAAAAAAEBQMGAAIHAQj/xABLEAABAwMCAwUDCgIHBQcFAAABAgMRAAQhEjEFIkEGE1FhcYGRoRQjMkJSscHR4fAHJDNDcnOSorJTgsLi8RUlNGKzw/IWRGN0k//EABoBAAIDAQEAAAAAAAAAAAAAAAABAgMEBQb/xAAsEQACAgEEAQIFAwUAAAAAAAAAAQIRAwQSITFBBSITUWFxgTKx0RRCkaHh/9oADAMBAAIRAxEAPwDmoRWwTUgTWwRV5AjCK20VKG62DVAWQhFbBuiA3W4aoCwYN1sGqJDNbhmgLBQ1XoaowMVuGKBAQar0NUcGK2FvQAB3Ne9zTAMV78noAX9xWdxTH5PWfJ6AF3c1ncUx+TVnyagBb3NedzTI29eG3oAXdzWvdUyNvWhYoAX91WpapgWK1LFAC8t1qW6PLFaFigAHu68LdGFqtC1QOwQorUpostVGW6AB9NalNElFaFFAEGisqXRXtABAbqRLdEIYqZLFAgUM1IlmjEsVKligANLFSJYo1NvUqbagQCm3qQW9ME21SJtqAFwt6kFtTFNtUgtqAFot63FtTIWtbi2oAVi2rb5NTQWtbi0oAU/Jqz5NTcWle/JKAFHyavPk1OPktZ8koATG2rz5NTg2leG1oATG2rU21ODbVobagBOq2qNVtTlVtWiragBMbeo1W9OFW1Rqt6AE6mKjUxTdVvUSregBQpio1M01UxUSmKBitTVaFumK2KiWzQAD3dZRXdVlADJDFToYopu3ohDFAgNFvU6LajEW9Tot6AAkW1TItqYM2kkDxIHvMTR/YPhXy5hTroLZ1QkIyCPElW9AdiVNtUqbWnHEeHBq4LQkgICwo+alJiB/ZHvrxNrQOham1qVNrTNNrUqLSgKFabWpBaeVNk2lSptKQUJxaVsLSnItK3FnRYCUWdS8Bsw8+60sEBDesEHJOpSYMjy+NNxaUlXwPVeKh+4bBQklLTpQDPeTgDqQD76TGT9obBLCG1NpJKirVqVgQknEDyoc2VecV7OBK2v5i5I1IBSp5RBlQSRHnNPDa0IBEbOtTZ06uGwhJUdkgk+gqNnSu3W+JhOuUEQolBIIHTceNOwExtKjVaUdwXiCLpvWlKk4BhcTBKgNieqVUaq0osVCBVrUarWnyrSoVWdMKEKrasa4atZhCSqcYHXc/CnC7Som75TTraUsqWUqW6TrQkQUJECcyNB6UmFCK/tu5cDTvI4rIQrCjO0DrUKremHaS9U/etLLGlbJST84kykkIxgTBWn31Iq1oTB8CVdvUKrenK7eoF29MQmXb1CtinC7eoF29ACgsVlMSxXlADZDFEIYohtiimregBJxq7VbobUlIVrd7uDIjlKtWPdT/jFmGEIWJXqU2kg8sa1oRI321T7KU9q+Fa2OVtS3Md3pCioHvmdRSBsdGvPhNSfJkF+0SOukLSVqyUoUZKCrJC0jpvUSQ4RZ/vatuzvZ5KEkBTqR5OuDw8DTtuzqS1aSEmInxmgKEVpw6HXZWtcKCQXFqXCY1QCo+JJqXiF03boLjpKUgpBISpX0jAwnO9MuH23M5O8pPwilPbqzJt8KCRkkFGrUUJU4gDIjmEdd6LCgu5uENaO8JT3hSEyCQSpaG0gkTEqWkZ8aOTbVWuJpeces2luJKFrbmGglQKCHxCtX2mkjbxq6PoIQojcJUR1yEkj1zRYAqbapBb1VW+1wUm5Kbpo6UpLRHdwklKdWrGeaRmn/AGM4mu6tQ6uCe9fQlSRAUhDqktqjzSE5G9JsYDxqxUp+3KUqIQsOSCI5QsEZO/Mn9itu1Not1xlSUOBQhIgpEHvUKnCvBKqsF00Nbf8Avf8ADW94kS3/AGh+VIRGWKQXF0E8RDZA5mEqHQyFuJ/OnfFONNsQkytxX0W0xqP/AJj9lM9T7JpKtDqXDcLS2VqEAQT3bYzpCsE7+8mmgN+0bqUqZwJ75kZJ6uDbzxTv5PSguKuJQQmJGlYk5EKB8Rmfami2ePJQtLVxyKOEuf1a1dJ+yT7qGCJbyw1tqTtqSRIiRIiRNcIT/ES87hY+UaRLvIllmDOgiSUk5K1e6votTeK+R2CTIiU+hiqskmkbdHiWSdM7h/CbU7Yd64rUpS1JPKlIARkAADxcUfdVxVbVV/4KpnhY8nnR/lbq9FmrIvgyzVSaEi9GrTqTqzyyCrABOBnYg+0eNQW77Ts924hcTOlQMRE7eEj3ivLi1Wi5WEd3zS7qVqnmQ20RA/ugfbQXZPhSkvLJ0QgLjSDkvKbUd9gO5Hrq8qlZAYqtKRcWuENPcwP9GDIjAU53Y9cq+NXK4SlCSpZSlI3UogAe01UeIdxcuKWouBISG0aUxr0uJc1ydhqG28eoosAZ6w1PJuAoEOfN6YMjUttYJO39VHtox2zrc6eVKQsltQVAjJH1d8b9R4U1ShKwdJmNxsR5EHIpoBFZWQW9oVhPIZkD6Xezv/YT7zSFxxQvHmZQW0JJQR9IkFAAJmDuelWt+wT37ZUBsvcA+EDPr8aFveGJmdA/pAQdA+yrYxQISLYqBbFOXWKFWzTEKixXlMSxWUANGmKOYtq2YYqZA1PIYBKSpJWojcIBgAHoSZz0ANAyF5xCFAFQBCVAjc80AYnyqhv24a4pZvLUNDalBWDqGsrg6Y2lXwNdR4zwRtKEhsBBT1gHzJM7nzNVW9ZbLraYlQVr1EDMBUR7TRVojfJZg4p2QnlR/mUPM9B5CtLllxMhtMiEkKxG5kQTO0e/yo3h/wBEYolZHhUbJ1YqVbrELSqFgeoPiCDuKE4jxBD4aQ4lIUHRrQTyqGhfMmdxI26UyuHsVWe5LlykZBJjBKd+kgz4U6E+CC+fcTxGzGe6D6QIHKJ1J3G2CBXS22sj2VTeK9mNTRLiYMDlC1EbCZ9xM+dK+HfxCeYc7h4d9q5WlKUEKDhMIS4s4KSYBVuPOotAmD8E4Oltl9xcFLjihIgkhLi+nT08quPYLSOGWpB5QykScbEg/GarPypaWe4LSQqVagXDqK1FRUQAiANU4nwqfsfcr+TIYWAEsqWlEEkqTqkFXmJI9k02uARcH3AVBR+inA8ST5eyor25TEiQUc5nwHN91FspBTBoTi2lLLkb92sD/AqoobKN2UujcPKuHMqcOqOiU/UQPIJgf9a6S00lSQCK5L2J4mEIbBG8D/L+/fXQeH8c1BJ0wFGJKhAwDvGTnbyqnJnxxltb5IqSHibZKRgVUu19klxtQInBp2ri06RpjVEZ6KBg7b4qrca43KY0bgZ1bSknw8AaitTj+Y9yKBxv+K913AsUAJWElp25Kj3ikyUgoiNJ0QCrJJmIqfhHB0ItS2lBWFJmSrlUsnZRkEDTBkdTXPuOufzSz5/jTKw4stIgGPQqA9oBilkyqD6s7+g0S1EOJbX8x7Z9qnuEXCxawtlehTjDpUoJVHMEqmUqjr4QDMV2rsd2rZ4jbh5mQQdLjao1NriSk+I6g9R7QPnO9ckHanf8K+0a7S6cDQCu9ZIUFE6dSHE6FkDeAVCMb1HBlc+yXquhhpknF38ztfEiPlkZ/o0gx6qNF8IsEodc0zzJQcx0Kh09aRWbDqkl2StxRlWwnyHgAOlM7W1fjWVaVCYxuMykjqIj2itrR52+bKR2l48bq5IB+abUUtp6GDBcPmcx4D21YLZgLaSkjHlg561S+HWqlrhIkgFR9BvV/wCG8NWAJ07TOoRGN/eKfgYbw7hKUeJ/tGfXqZobjtuUQ42YWnY9CJ+irxSacW9uoDptO+2Ac+w0Fx+2PdK9PGoXyPwVniXGG3nW+7P0ElS/BJVp5CeqhBnwpo5xFDiEpCtRBBjrEHMe2kPAbNKisH6ylT/imrPwns2lCgoqKiNpPrGamIWOsdRmhHbenHHWgyQ4MJJAWPI41eoNDvW9MBMWa9o4sVlADe3ZpPdXyLbiJddJCE27IJAkyp9aBj1UPZNWS3aqu9o+EJfvNC5KPkyVqCVFJUEOuqAlOdwDjJgCiNXyD6NOPfxDt1pOkOjLwJKUgDuUpUvOrmwoYEnxAiqXwXjyXLsABaSAsqCgBEBQIME+Rx40Vx35ClOkd4tErdUCXi3q7pzTMwCopSvSI6K9DXezCmhfM6SvUSvUFFUkEOApXPUFOZ8q3yxQjD2xl+SpNvssym3i8FkQA+t0AuoSoJUprBAVqRyoJgAkT4ExI3wp1KWoCY1FLMON94iH0KLqwhRClFCVpJT9nMZoaxubrIHeSVLCYazyqk8wT9gk56YzR/AbZ8qtu8L4QFOhQWlQEJQFjJSFcylrSSd8xNecag35PZxeeOO7hx9/q/5/YD0KHdochAQEtuS6gRodU6okBcwUrgdZBpr2SdCSwrcjSVwSs6uuxOc7VWl3b2kBwqyTIUmSeUkEqKDI1dDtnImpeA8QTKUuYSVcxA0kpMSYQJnfYTirdM4bqV/kyepYc/w/c41fi/qX/ifbC3UFQ4TCVKPIv6KQklQkZBCkkHrXL+1V6hZVoJlJydKhGVDBIzlJ28KsPE7O1iUvOCUEgE//AG6lJtwkktSAFAAYkRJquusJXr0c8BAUTPUrWFgFCQZK1HGBiujNJdHn5JI7fxBCS0lwpGpSEkqjJlIO9VXgjm8dFK++q7f8DvlDUHNKe8bIBuHSsLLbY17QUJ0nS2c/OmSRBpj2GC0spS59NKilXNqkpIE6us1T4F5OhMvY6dPdSrjl0dCtspX7+7UQN95++mlu+I2G1AcYu+RWB9BZ9uk1HwDORdjm1LiM6Y3VpAGDOxkwPh510vgyRLYJSrWoSlKlkAJAycegz9odJrmvYN2FR4pA/D8a63wvhBAbUkiQDqJKskhIBEdBG21c5XNKSgn839v+FMejVzQUKOqDqKUZWACgQckTAKj7ADVS7RpKUqKdBCSZhS9wkgJEjYSdquq+CnTGtOJ8d9ABHpgVSO24KG3MiFHATMCTmJoW6PulBJL+Bvgp3Zj5IXSq57iUrXh0JJKVBBThaSDBQr/Edpqy8Nfs0FpOq2SsIKAkM6m9AfaU4oy3qDjjWoaVFUZgic1vsrw1DigohSj8oAWlKyJbLSkhRQFpJSHFJJggkAielWzhzNmFtMkIU6lhSypC190RkHmU6NRKxKRIIA3OKui24I62ja2q768CziD1oG1rQWP6FvQgt6lBbbFwgpjQQVa3GcTnST0qq8FdCuLOaAkJhYSEJCExKNgAB41er7htqlsgBrSGl6Sh36TgdUkBKw4JVp0gEpAEydWQKozaIRftlgCSh2YUVAwGsDUTpySD56sbRZjTXVWT1kov5/k69wC6ASAT5RTlziTen6Q9x6kJHTxUPfVR4U8vl1pAClJBCVFRHUmdGAAFetMX1IKJ1FOc/wBlJETKN5QCBGQKpWoyN87f8nP2L6lS4AsIcmASeXJgRIPqSdvfV7snyYOkYBAyrwggmPLaufcGcAuEkzAJOBJkTHxir1Z8VTKdOxJJxnJnHtrfdorfA5acMZG++/gBQfGzLaumPPxn8KKt7gR7Z2j8aD404O6I/fWkBz3h3F0NOOatXKSowBtPrjcb4q32fadrWGyFglSUDlEFRKUkA6vqlaZ9cTXPJ0uuqn/aEAFckDChIwMfcaesvWoKvpp0gFCka9IUmSSkzgktTjfTWaWWafaOjDT43FPbLr/Yf2h7RN3DRQhLklOuSiExpbOTO8OI99P7hiqW9c24hDRypKgAe8mCG1ESr7IQ2n0B3rod01v7a0wlceTFlioypJr7iItVlHFqsqyyoY26KXut/wDeSP8A9f8A91dN2E0l4srTfsnGWSDOro7ONOaiuwZW+0fYS2bRpAe0JQU4VOqS7Cjy5UkPOAeRyDAqiW/DG2rlLiQ6FJ1GVSZJCyScZJ1H4eFdW7VtDTsnrPK6Sd8T4bVyx8Q8kgef0Vj6pxJwMzWn42RwdsjCK3JF44ZxdwIHO5uBJt8CY3kziZqS/wCJuGIU+ZzHcJEiCQd8wMx5Dxqt8LukaUz3WTMKuHevVUYHLG5o+6dbSnJZwn6jrhSJVAAjO0b45R4GufKbZ044khRxy9dzl7J1SWhgbBIg+U+2q5wm4CrlKXlFLZWjWop0aUlXOSTjAzTLiak5lTZOSYeWSdt5iZO8RSbgSpum04I71uQFKVMqGJ3HsqpSdmhR4OpcZ7GMxJW8QlKEJiCC2mNKCAiDkDIzVOvLFLRLSFOALSE8widCNKJMDwFX/iz0p2kzv3bo6zMVz/jjaSlcxMcuHBmYI5jB/St8pN9nGcm+yyL/AIclTfeqdCe8W0SltYKe6DSQsn5sAuahIxA1HqZrfsdZqaSpK1BSu9WokEq+lB3PnVu1TaNZ/q25Et/7NJO4+NVrgagVqiPpq8I6fZqpRXZbLNKS2vovVsjl/Sg+MsAoOOh6Dwoy1OBt8aG4oOX2HofwoKzh3Y58pcTlIG3MSMkQBiu3dnykoH9FGAISfv8APeuD9mXSHBBVj7KdWfGPKu49muIakiS4DvpKADH7Nc/S5YpvG++0U434HLwEZLed+XeuVdviMgFuZ6Aggdc+s11O9eIQcrGMkBPnjPWIrkPba7KyY7yBIEpA2gVPV5oxx7b5ZLI6RztQHeLkJMwMqSMzIwQT93rTdiwbEwEQSNP8wiY8QIned6W27C1OnSJ8+6SsAkQZUrAxFPbZClGIc2jmYQnciAOm2c+HSqpL2I9P6PKorkEurRuMhIIJB+fTODBMR7vQe0XsSnTfDYy24YQQqNsY64prfoUE4SvG/wAw3E+O87mfDbpS7s0z/PJlKiFIcEFtI8IICTBiZO21W6VclvrTbidx4INSRyOTg7RGCPbvTV/hbZRs7G0AesHbpKvfSbs3b4ACfCT3SRGJ+1PhT9bXLGkexvbE55t/zrVLBj+R5dSkcp4W6AqQvmOqU6CoAaoknp19lW/hz2BvAj+qA+NUnhScYLkqWqQl0NpgHwPUjHsq02iiI3VjcvBQBjbz2+NZY5qLpQLfbOY/ShONvfNn8qy0cx/zCgOPvckf8QFSnqElZFQvgpthZIccc1B0nUr6PUGZCcZ+kattl2Ut1D6D8EHGyROsyBG4C1AT0VVQ4QqXDyg88ZS4cEyYg59ngav/AAxsacgdfqPYnME+OYrRHFjkk2iX9Tlj7dzK/wAe7OMtFLiA9qSQlOscoTpDcfR20gD/AHRV9uUb+2qr2qZ5AY+snZLic60zuYjO1W99O/tqzao8IqlOU3cnYqU3msqdSc1lAgtmk3Fl6b5k/wD4HAPXvE7Rnr0pyzSbjDIVf2sz/RvRBg4U319tNdgwLtSgFGNOMfTdmdsY3rknG3ihRUkiRtlxXWDM42rs3aVhWgxONpcIxOZAFci7Q2x55Bj+2oztuIqf9jDHXxI/dDHsnxRT6YHeSAStIDIBTBAgqzExPhIp/fNLSmfn5STlRZ6mCckgY2wMY61VOy/AgVJW3oSRuFgqSobKSQOhEir7dcAOnAY3lPzaoA321bzGfKudibmjtajbjnwc/wCNtKAyXdjJUWtQE7QAfs+80k4P/wCKanV/So+kBP0h9mrF2p4alkFStAmBpSj6RGTE/j5VTOG3380gpSkfOIMZ+2NyPwo6lRKPMWzsl6o6Bieuz3U+tU3jTQ1DHXGHeonOrEmrm+xI3TJxOtUztnPwqtcatNKTJkyThSuo6ia3s4J0NAJs2eb+qb2XG6EkfVx09lVvgoOtefrnrPQdYFW+1H8kzkf0TW61D+rSc/lVW4YmHF5nn8SroOpqPgZcrU8v60PxE8v/ADVPaK5Rv8Kg4g5jr8PGkM+f+BKhwYmD9vT1rqXZ9HKgEAkQRL5UZJPN4dMD8q5j2fbBcOAcncT1rqnArBQSMtzgiGhjbG+015TVySnRmh+oNuUAyFBMYmX1YkZ8v2a5x2qAmeUkyrDiiAJHic59Nq6jcW2D9CI27seBAMz+Fc47V2umZIOB0AqjHL3olm6KI2Ed4deiJzqU6J5TGEdJAzvtTe00yMtk5SRpekyADOJPUASNtqStulLxw4U4lKMTnYmPb7KfMXa1QYuTgmStRJAO4OnYGM13pP2I9d6JG4I2uSjIAQRtyodlRnAMnyn1pd2dCRfpgIPI5IQgwDA6LIB9QaZXLzicFD2/KFKXOMQMDx+6lvZKTxBKXZIShzC5MQmdjttVulfuNHrkKhZ3Ts0wCkcnpDaBjG41HP3U+et5ScD/AAJz7Z/cUj7NlqAQtGSAAGxgkSAMdRT4utqEBSZjUIR0ifDwroyfJ46JxLhtuNSirQJUY1tqX1OZGE7++Ks9k6nEFIERAaVgxzb9Z61SOH8Qc7zQlTkFR5UE+fQVc7C9JOz+0mSc/wDmOK4UvodRxdlrtF8vT/D0pZ2hXyH8qMtnjp2X8fypN2nvPm5EgeOaqk+BQjbEPAlfOk4MKmJdkbwYSIMkARXR+HpgDVGPN4md5kY8fbXPeylutRJTMEkj51ac+g6V1CwtVRMHI3Dq/WNtvyr0MOIL7HOn+piHtXlKNpC0TlzYKjqIJ23q4vdfb99VrtUxDQKiZ7xEQpUbpGQd6sj539tNiQIqsrwqrKQyZlVKuLn+dtPNL4/9GjmXKrvbvi6rX5NchGtLbi0LyBp7xI0k+1EepFNdiZL2z4Y+opLTyWmwBqSUBaiQTzAqVjljHiK43xPhzoUVFzvAnKtKAABEZjz6+ddQ4r2xW81rZKI9Coj7vuqg8Q4k4pC0l4K7zCgQfEEATselO3taHGlNP6mnDbbW0dAAdOnQvRrIKSCPhPvpu32ee7lGp9owFEj5KzGk6CrTj6wQqSevQ7gTsz3zeEoQqY+nkD2V0J1LircoTpCigJHRPSfQb1z8DcbtHZ1kFNxpnIHrNQKgshaCIADSQNQjJ0gZilVqj54AYyAI6ZAEV0DivA3xMlPnCvyFVdHAnEupUSMEHcnqD4eVQi5Slyi2ShCHtaL2rs46chxQP1T3bYKTJMkgDJJ3xnOK943ZpDeQAqBqUAkFRGCSQM9T7aI/7ehEyf8A+az9wqndou1byzpbT7Sgj4Guk5WcG7L7bcFm3bBevOYN/UHdpkaQkKKY050yTtjzoLs5Z92p1MuEd6qNYjaEnT4iQc0jRcXQZSO9UORPoMAjTAOBUvYa8VqeQ6ok6gtJVjedUe3PtoEdVsVcuc+2tL10AbfE1pYOjTuPeK0vyI3HvFRGcA4G2FOEKAIKjIPrNXRjgj6nAWHGG2tQUJb1rSrl1LEp3kKMTnG1Ujhd+ll1WrcKUIz0UdgN66bwHjXegBLSleragPeRXltV8bHkuMW/xZli9suQG67LXJB1OWx+yA0gdVlUktk5lB8o67lHx6yKUJLuhbyUwpxKYncYwOkDYV0O8fWhMrZx5Jn7hXP+1XaRoyCkpPmlQ+8VnhPPOaTg1+KHld9FATclD4hZSAUqI1KSDByMeWKv6OOtQki3ZCQMjWo76T7jBJHWR6VzDiz8uSnaPxre1dUfrAe0fnXotktio9H6ZlxRilkT/YvXG+JpW1p0NoVI0rG4A3HLkT+FI+wy/wDvJBJ+q5n/AHDSN6/UPrT76O7Ia1XIWAeVKpPqNI++p4ISUrZq9T1GGWLZj/k70jgVu+tLjvMpICR84tIgHVlIVBzTNrszbJhSZlB1gl1R5hBE52kDG1c/sLxY6Kpg5frIxqre1Z5lM5Pb35DkpOkzgzESY36V0HgXaAJZCVJS44Coa+9Kt8pGOkdJ6VzEtkKIIMgkER50YgT0PuNcl+12j1UNNDKuTrqO1SRA0AYzzHw8x5Gqb2l7Ta50kaSTCQqYHnVVWSKEun/OqZR3tJmtaLFhi5PssDV4ru090oIJHPLaVheZA5vA06su0D2olTw3lJLDUz1KsZnHhtVY4epQSnlJEeFHqfXGEmtfx8i4SOHLS43bs6hxXi7bjDZSQpxRZDi4CStQUmSQNpMmPOr7cKyfb99fPXZ9Trl2w2pSUJW63JUYGFgwI6mIHmRXfX3N62xluVnKnDbJoiKqyoSqsqdETZpdJ+1fD0XCrVDglPeqUR5hEA/E++j211DxAypk+Dn3pP5U6ItkfFeyKNACNo2lI+/eqs52bSJCh6RpM+Riuh8QaKkiFaYHQ7+uKrF00QrKpz+PpUkR8ivh/CUjZH799WBq2ATsfeaDt3BTBq7Gn9Kq2mqUxdd2aVbpJ99LU8GRrHIBnfrT114VAhwTTUSLlaIP+yU+fxrQ8AQfqzTRaE+P3/nXqHBUrKRha8Oa7pA0jAEjQOnnFCI4akKVpESfCN6e2qx3ScDYePn5UGtY1HpUbHRPaMwK2ubeRW9qupHFCkM5bxP+HyHnluKCZUomAIHn79/U024N2NS0ISpSJ6JKwPhT7veY+tGMuiq5IraFNx2flMd4raMKc/E1Vr3+GLazMZ8f+tdEW4PChnH6ioq7oVHN1/w5SggBWPMA0Wz2PA/+I/KrY+9zVuHU/uKv6RqxclOd7GIO4H+Gp+D9l0NuggdCNqsr7wihbZ8a/fRF2WZlSDW+GtAgECaOasmR0T+tZauDw+P60YVJAmPj+tNsynMrzsm0talKQkqUSSSkSSTJJxUH/wBGM/7NHuq1qVUqGpEx8arcUzbHUSj0UZ/sW0fqCgl9iGvsCuiOMDwoF9uKg4xRetVJrllcZ7PIAHKNutMWOzyPsimFsEk833bfCnttbtxt57D8quUIrwYJZZt9lWvuz6W+7UAAQ42RHktJFXx9zf21XOPOiUQcd42I6DnTtinTzlSKrNCusqArrKKCzZDlL+0F3oQ2odHU/FKqnbcpR2yc/lgfB1v8R+NMVD1ziepufL7Pl60gu73P6VAm8loenh+tKHrvP6VKiI7t7wetNmrjGxqp2r37im7Vxj9KjRe2mHXL48KDS/BqF5/9xQiX6BFlfuYH/NQQu89PeaiunsdNh9U0tTcc36RQUl+tLj5lPp5+JqBFxzGheHXMsJ9D18zUTT3MaiyRYrZdSOq/cUDZuYoh1eKiSK+47zn1P30bbo1GfzpNcLhxXqfvo6zc9KTIMaOsenx/OgXXI22/fnUy3fSlrzv41GiIPcv81eC4Hl76EuXM/rFRhzG/xFW1aNmnlTCX7qhbS5+c38aHuXv3NCWj3P76cFSLNVK6LtY3Pn8aNXc8pz8RVfsrjz+Jo9Vxy7/E0UYhSl+D+zU6Hz4ilrdx6++ty/61XRYMS/QV0/USrml91dVUySZNbXfN7fOntte43+KqpDN3ze3zp3aX2N/9Val0U+STjN3LrQ8XW/tfbT41anXK5/f3U3DH9814/bT41d3HKANu8rKH117QBo25Srtkv+UV5LbP+cCi0O0v7Vqmzc8tB9ziaYCcP/NjbbwpU9c5rf5XyAeQpW8/mpEB2xc01YucfrVWZepgzc4/Wolw6duP3NCpfzQDt1+5odF1mgRbn3eROfqj7qTl3mqJy+JSMnw9lAJuubNMrL7w+9IZA6QqPWa9t7qVq9lJuGXY7oSJ3++pra65z7KT6BFzsXMUU4vFJeH3WKPVcYqosK/dr+cV6n76Nsl+dKb135w+tHWTvpQRG7hxuKVPL86NW7jpSq5dpA0A3jmaj7z0qC9ezUHykeVWrouxPk9unPShLV/n99R3VxQLVzCx7aaJ53ZdLJ/zo5y45fpfdVYtr6pnbrG9RM5Gm58fOtjcjzpL8pyfXxrb5T5moEhou6pfdXNRKuKCuX6jQzGrjmNNba6MfrVbQ9k0azeY6VcuiLQU49N0x/fN/wCsV0RblcpaupumP71r/WmumLdoIsm7ysoTvaymI1RQfaX/AMI9/ZH+tNZWUAU8fQ/flS9zesrKn4IkzNGI2r2sqBaaPbUOjesrKQByjgelBda9rKEVlg4afmh/vfhU9seY+ysrKb6BFi4caZk4rKyqyZW7w/OH1o+yrKygA9W1Kbw1lZSAr3EzzCh0HPvrKyrF0W4+yG62pag84/fSsrKPBPL2Nrc1Ko4rKykujMxUd/fW017WVEkeTQtxWVlIaAU9aNa2rKyrEIgbP8yz/etf60105yvKygiyE1lZWUxH/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Japan Alcoholic beverages  (Cont’) </a:t>
            </a:r>
          </a:p>
        </p:txBody>
      </p:sp>
      <p:sp>
        <p:nvSpPr>
          <p:cNvPr id="3" name="Content Placeholder 2"/>
          <p:cNvSpPr>
            <a:spLocks noGrp="1"/>
          </p:cNvSpPr>
          <p:nvPr>
            <p:ph idx="1"/>
          </p:nvPr>
        </p:nvSpPr>
        <p:spPr>
          <a:xfrm>
            <a:off x="457200" y="1412776"/>
            <a:ext cx="8147248" cy="5061176"/>
          </a:xfrm>
        </p:spPr>
        <p:txBody>
          <a:bodyPr>
            <a:normAutofit/>
          </a:bodyPr>
          <a:lstStyle/>
          <a:p>
            <a:r>
              <a:rPr lang="en-GB" sz="2800" dirty="0"/>
              <a:t>The issues were; </a:t>
            </a:r>
          </a:p>
          <a:p>
            <a:pPr>
              <a:buNone/>
            </a:pPr>
            <a:endParaRPr lang="en-GB" sz="2800" dirty="0"/>
          </a:p>
          <a:p>
            <a:pPr marL="457200" indent="-457200"/>
            <a:r>
              <a:rPr lang="en-GB" sz="2800" dirty="0"/>
              <a:t>Was does it mean by a tax in excess of “like” domestic products, </a:t>
            </a:r>
          </a:p>
          <a:p>
            <a:pPr marL="457200" indent="-457200"/>
            <a:endParaRPr lang="en-GB" sz="2800" dirty="0"/>
          </a:p>
          <a:p>
            <a:pPr marL="457200" indent="-457200"/>
            <a:r>
              <a:rPr lang="en-GB" sz="2800" dirty="0"/>
              <a:t>how the term “like product” would be construed? </a:t>
            </a:r>
          </a:p>
          <a:p>
            <a:pPr marL="457200" indent="-457200">
              <a:buAutoNum type="arabicParenR"/>
            </a:pPr>
            <a:endParaRPr lang="en-GB" dirty="0"/>
          </a:p>
          <a:p>
            <a:pPr>
              <a:buNone/>
            </a:pPr>
            <a:endParaRPr lang="en-GB" dirty="0"/>
          </a:p>
          <a:p>
            <a:pPr>
              <a:buFont typeface="Courier New" pitchFamily="49" charset="0"/>
              <a:buChar char="o"/>
            </a:pPr>
            <a:endParaRPr lang="en-GB" dirty="0"/>
          </a:p>
          <a:p>
            <a:pPr>
              <a:buNone/>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linds(horizont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linds(horizont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850106"/>
          </a:xfrm>
        </p:spPr>
        <p:txBody>
          <a:bodyPr/>
          <a:lstStyle/>
          <a:p>
            <a:r>
              <a:rPr lang="en-GB" dirty="0"/>
              <a:t>Japan Alcohol (Cont’) </a:t>
            </a:r>
          </a:p>
        </p:txBody>
      </p:sp>
      <p:sp>
        <p:nvSpPr>
          <p:cNvPr id="3" name="Content Placeholder 2"/>
          <p:cNvSpPr>
            <a:spLocks noGrp="1"/>
          </p:cNvSpPr>
          <p:nvPr>
            <p:ph idx="1"/>
          </p:nvPr>
        </p:nvSpPr>
        <p:spPr>
          <a:xfrm>
            <a:off x="179512" y="1196752"/>
            <a:ext cx="8784976" cy="5685656"/>
          </a:xfrm>
          <a:solidFill>
            <a:schemeClr val="bg1"/>
          </a:solidFill>
        </p:spPr>
        <p:txBody>
          <a:bodyPr>
            <a:normAutofit/>
          </a:bodyPr>
          <a:lstStyle/>
          <a:p>
            <a:pPr marL="457200" indent="-457200">
              <a:buAutoNum type="arabicParenR"/>
            </a:pPr>
            <a:endParaRPr lang="en-GB" dirty="0"/>
          </a:p>
          <a:p>
            <a:r>
              <a:rPr lang="en-GB" dirty="0"/>
              <a:t>Article  Art. III: 2 and III:1  are inter-connected </a:t>
            </a:r>
          </a:p>
          <a:p>
            <a:pPr marL="114300" indent="0">
              <a:buNone/>
            </a:pPr>
            <a:endParaRPr lang="en-GB" dirty="0">
              <a:sym typeface="Wingdings" pitchFamily="2" charset="2"/>
            </a:endParaRPr>
          </a:p>
          <a:p>
            <a:pPr marL="114300" indent="0">
              <a:buNone/>
            </a:pPr>
            <a:endParaRPr lang="en-GB" dirty="0"/>
          </a:p>
          <a:p>
            <a:pPr marL="114300" indent="0">
              <a:buNone/>
            </a:pPr>
            <a:endParaRPr lang="en-GB" dirty="0"/>
          </a:p>
          <a:p>
            <a:pPr marL="114300" indent="0">
              <a:buNone/>
            </a:pPr>
            <a:endParaRPr lang="en-GB" dirty="0"/>
          </a:p>
          <a:p>
            <a:pPr marL="114300" indent="0">
              <a:buNone/>
            </a:pPr>
            <a:endParaRPr lang="en-GB" dirty="0"/>
          </a:p>
          <a:p>
            <a:r>
              <a:rPr lang="en-GB" dirty="0"/>
              <a:t>As these are read together, there are two obligations</a:t>
            </a:r>
          </a:p>
          <a:p>
            <a:pPr>
              <a:buNone/>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4082"/>
          </a:xfrm>
        </p:spPr>
        <p:txBody>
          <a:bodyPr/>
          <a:lstStyle/>
          <a:p>
            <a:r>
              <a:rPr lang="en-GB" dirty="0"/>
              <a:t>Japan alcoholic beverages  (cont’) </a:t>
            </a:r>
          </a:p>
        </p:txBody>
      </p:sp>
      <p:sp>
        <p:nvSpPr>
          <p:cNvPr id="3" name="Content Placeholder 2"/>
          <p:cNvSpPr>
            <a:spLocks noGrp="1"/>
          </p:cNvSpPr>
          <p:nvPr>
            <p:ph idx="1"/>
          </p:nvPr>
        </p:nvSpPr>
        <p:spPr>
          <a:xfrm>
            <a:off x="251520" y="1124744"/>
            <a:ext cx="8363272" cy="5349208"/>
          </a:xfrm>
        </p:spPr>
        <p:txBody>
          <a:bodyPr>
            <a:normAutofit lnSpcReduction="10000"/>
          </a:bodyPr>
          <a:lstStyle/>
          <a:p>
            <a:pPr>
              <a:buNone/>
            </a:pPr>
            <a:endParaRPr lang="en-GB" dirty="0"/>
          </a:p>
          <a:p>
            <a:pPr>
              <a:buNone/>
            </a:pPr>
            <a:endParaRPr lang="en-GB" dirty="0"/>
          </a:p>
          <a:p>
            <a:pPr>
              <a:buNone/>
            </a:pPr>
            <a:endParaRPr lang="en-GB" dirty="0"/>
          </a:p>
          <a:p>
            <a:pPr>
              <a:buNone/>
            </a:pPr>
            <a:endParaRPr lang="en-GB" dirty="0"/>
          </a:p>
          <a:p>
            <a:endParaRPr lang="en-GB" dirty="0"/>
          </a:p>
          <a:p>
            <a:pPr>
              <a:buNone/>
            </a:pPr>
            <a:endParaRPr lang="en-GB" u="sng" dirty="0"/>
          </a:p>
          <a:p>
            <a:pPr>
              <a:buNone/>
            </a:pPr>
            <a:r>
              <a:rPr lang="en-GB" u="sng" dirty="0"/>
              <a:t>AB </a:t>
            </a:r>
            <a:r>
              <a:rPr lang="en-GB" dirty="0"/>
              <a:t>(p.19-20) </a:t>
            </a:r>
          </a:p>
          <a:p>
            <a:pPr>
              <a:buNone/>
            </a:pPr>
            <a:endParaRPr lang="en-GB" u="sng" dirty="0"/>
          </a:p>
          <a:p>
            <a:pPr>
              <a:buNone/>
            </a:pPr>
            <a:r>
              <a:rPr lang="en-GB" dirty="0"/>
              <a:t> - Like products would be construed </a:t>
            </a:r>
            <a:r>
              <a:rPr lang="en-GB" u="sng" dirty="0"/>
              <a:t>narrowly</a:t>
            </a:r>
            <a:r>
              <a:rPr lang="en-GB" dirty="0"/>
              <a:t> on </a:t>
            </a:r>
            <a:r>
              <a:rPr lang="en-GB" u="sng" dirty="0"/>
              <a:t>a case-by-case basis </a:t>
            </a:r>
          </a:p>
          <a:p>
            <a:pPr>
              <a:buNone/>
            </a:pPr>
            <a:endParaRPr lang="en-GB" u="sng" dirty="0"/>
          </a:p>
          <a:p>
            <a:pPr>
              <a:buNone/>
            </a:pPr>
            <a:r>
              <a:rPr lang="en-GB" dirty="0"/>
              <a:t> - Follow the approach adopted by Working Party on Borders Tax Adjustments (all CPs are parties)</a:t>
            </a:r>
          </a:p>
          <a:p>
            <a:pPr>
              <a:buNone/>
            </a:pPr>
            <a:endParaRPr lang="en-GB" dirty="0"/>
          </a:p>
          <a:p>
            <a:pPr>
              <a:buNone/>
            </a:pPr>
            <a:r>
              <a:rPr lang="en-GB" dirty="0"/>
              <a:t> </a:t>
            </a:r>
          </a:p>
        </p:txBody>
      </p:sp>
      <p:sp>
        <p:nvSpPr>
          <p:cNvPr id="4" name="Rectangle 3"/>
          <p:cNvSpPr/>
          <p:nvPr/>
        </p:nvSpPr>
        <p:spPr>
          <a:xfrm>
            <a:off x="251520" y="1124744"/>
            <a:ext cx="8424936" cy="1224136"/>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en-GB" sz="2400" dirty="0">
                <a:solidFill>
                  <a:srgbClr val="002060"/>
                </a:solidFill>
                <a:sym typeface="Wingdings" pitchFamily="2" charset="2"/>
              </a:rPr>
              <a:t>1</a:t>
            </a:r>
            <a:r>
              <a:rPr lang="en-GB" sz="2400" baseline="30000" dirty="0">
                <a:solidFill>
                  <a:srgbClr val="002060"/>
                </a:solidFill>
                <a:sym typeface="Wingdings" pitchFamily="2" charset="2"/>
              </a:rPr>
              <a:t>st</a:t>
            </a:r>
            <a:r>
              <a:rPr lang="en-GB" sz="2400" dirty="0">
                <a:solidFill>
                  <a:srgbClr val="002060"/>
                </a:solidFill>
                <a:sym typeface="Wingdings" pitchFamily="2" charset="2"/>
              </a:rPr>
              <a:t> obligation</a:t>
            </a:r>
            <a:r>
              <a:rPr lang="en-GB" sz="2400" dirty="0">
                <a:solidFill>
                  <a:schemeClr val="tx1"/>
                </a:solidFill>
                <a:sym typeface="Wingdings" pitchFamily="2" charset="2"/>
              </a:rPr>
              <a:t>:   “like” imported  products should not be subject to taxes/internal charges “in excess of” “like” domestic product</a:t>
            </a:r>
            <a:endParaRPr lang="en-GB" sz="24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additive="base">
                                        <p:cTn id="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anim calcmode="lin" valueType="num">
                                      <p:cBhvr additive="base">
                                        <p:cTn id="1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8" end="8"/>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anim calcmode="lin" valueType="num">
                                      <p:cBhvr additive="base">
                                        <p:cTn id="1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Japan Alcoholic beverages  (Cont’)</a:t>
            </a:r>
            <a:br>
              <a:rPr lang="en-GB" dirty="0"/>
            </a:br>
            <a:endParaRPr lang="en-GB" dirty="0"/>
          </a:p>
        </p:txBody>
      </p:sp>
      <p:sp>
        <p:nvSpPr>
          <p:cNvPr id="3" name="Content Placeholder 2"/>
          <p:cNvSpPr>
            <a:spLocks noGrp="1"/>
          </p:cNvSpPr>
          <p:nvPr>
            <p:ph idx="1"/>
          </p:nvPr>
        </p:nvSpPr>
        <p:spPr>
          <a:xfrm>
            <a:off x="457200" y="1196752"/>
            <a:ext cx="8291264" cy="5472608"/>
          </a:xfrm>
          <a:solidFill>
            <a:schemeClr val="bg1"/>
          </a:solidFill>
        </p:spPr>
        <p:txBody>
          <a:bodyPr>
            <a:normAutofit lnSpcReduction="10000"/>
          </a:bodyPr>
          <a:lstStyle/>
          <a:p>
            <a:pPr>
              <a:buNone/>
            </a:pPr>
            <a:r>
              <a:rPr lang="en-GB" sz="2000" dirty="0"/>
              <a:t>In excess of”??? (AB: p. 23) </a:t>
            </a:r>
          </a:p>
          <a:p>
            <a:pPr>
              <a:buNone/>
            </a:pPr>
            <a:endParaRPr lang="en-GB" sz="2000" dirty="0"/>
          </a:p>
          <a:p>
            <a:pPr>
              <a:buFont typeface="Wingdings" pitchFamily="2" charset="2"/>
              <a:buChar char="q"/>
            </a:pPr>
            <a:r>
              <a:rPr lang="en-GB" dirty="0"/>
              <a:t>Even the smallest amount was too much. </a:t>
            </a:r>
          </a:p>
          <a:p>
            <a:pPr>
              <a:buFont typeface="Wingdings" pitchFamily="2" charset="2"/>
              <a:buChar char="q"/>
            </a:pPr>
            <a:endParaRPr lang="en-GB" dirty="0"/>
          </a:p>
          <a:p>
            <a:pPr>
              <a:buFont typeface="Wingdings" pitchFamily="2" charset="2"/>
              <a:buChar char="q"/>
            </a:pPr>
            <a:r>
              <a:rPr lang="en-GB" dirty="0"/>
              <a:t>No requirements of “trade effect” </a:t>
            </a:r>
          </a:p>
          <a:p>
            <a:pPr>
              <a:buFont typeface="Wingdings" pitchFamily="2" charset="2"/>
              <a:buChar char="q"/>
            </a:pPr>
            <a:endParaRPr lang="en-GB" dirty="0"/>
          </a:p>
          <a:p>
            <a:pPr>
              <a:buFont typeface="Wingdings" pitchFamily="2" charset="2"/>
              <a:buChar char="q"/>
            </a:pPr>
            <a:r>
              <a:rPr lang="en-GB" dirty="0"/>
              <a:t>No requirement of “</a:t>
            </a:r>
            <a:r>
              <a:rPr lang="en-GB" i="1" dirty="0"/>
              <a:t>de </a:t>
            </a:r>
            <a:r>
              <a:rPr lang="en-GB" i="1" dirty="0" err="1"/>
              <a:t>minimis</a:t>
            </a:r>
            <a:r>
              <a:rPr lang="en-GB" dirty="0"/>
              <a:t>” (insubstantial) standard </a:t>
            </a:r>
          </a:p>
          <a:p>
            <a:pPr>
              <a:buFont typeface="Wingdings" pitchFamily="2" charset="2"/>
              <a:buChar char="q"/>
            </a:pPr>
            <a:endParaRPr lang="en-GB" dirty="0"/>
          </a:p>
          <a:p>
            <a:pPr>
              <a:buFont typeface="Wingdings" pitchFamily="2" charset="2"/>
              <a:buChar char="q"/>
            </a:pPr>
            <a:r>
              <a:rPr lang="en-GB" dirty="0"/>
              <a:t>Very strict! </a:t>
            </a:r>
            <a:r>
              <a:rPr lang="en-GB" dirty="0">
                <a:sym typeface="Wingdings" pitchFamily="2" charset="2"/>
              </a:rPr>
              <a:t>  b</a:t>
            </a:r>
            <a:r>
              <a:rPr lang="en-GB" dirty="0"/>
              <a:t>ecause the drafter wanted to prohibit of internal taxes or charges</a:t>
            </a:r>
          </a:p>
          <a:p>
            <a:pPr>
              <a:buFont typeface="Wingdings" pitchFamily="2" charset="2"/>
              <a:buChar char="q"/>
            </a:pPr>
            <a:endParaRPr lang="en-GB" dirty="0"/>
          </a:p>
          <a:p>
            <a:pPr>
              <a:buFont typeface="Wingdings" pitchFamily="2" charset="2"/>
              <a:buChar char="q"/>
            </a:pPr>
            <a:r>
              <a:rPr lang="en-GB" dirty="0"/>
              <a:t>So in this case there was a breach</a:t>
            </a:r>
          </a:p>
          <a:p>
            <a:pPr>
              <a:buFont typeface="Wingdings" pitchFamily="2" charset="2"/>
              <a:buChar char="q"/>
            </a:pPr>
            <a:endParaRPr lang="en-GB" dirty="0"/>
          </a:p>
          <a:p>
            <a:pPr>
              <a:buFont typeface="Wingdings" pitchFamily="2" charset="2"/>
              <a:buChar char="q"/>
            </a:pPr>
            <a:r>
              <a:rPr lang="en-GB" dirty="0"/>
              <a:t>Even the breach was established, the AB went on further to address the second obligation of Art. III:2  </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4082"/>
          </a:xfrm>
        </p:spPr>
        <p:txBody>
          <a:bodyPr/>
          <a:lstStyle/>
          <a:p>
            <a:r>
              <a:rPr lang="en-GB" dirty="0"/>
              <a:t>Japan alcoholic beverages (cont’) </a:t>
            </a:r>
          </a:p>
        </p:txBody>
      </p:sp>
      <p:sp>
        <p:nvSpPr>
          <p:cNvPr id="3" name="Content Placeholder 2"/>
          <p:cNvSpPr>
            <a:spLocks noGrp="1"/>
          </p:cNvSpPr>
          <p:nvPr>
            <p:ph idx="1"/>
          </p:nvPr>
        </p:nvSpPr>
        <p:spPr>
          <a:xfrm>
            <a:off x="179512" y="1052736"/>
            <a:ext cx="8712968" cy="5805264"/>
          </a:xfrm>
          <a:solidFill>
            <a:schemeClr val="bg1"/>
          </a:solidFill>
        </p:spPr>
        <p:txBody>
          <a:bodyPr>
            <a:normAutofit fontScale="92500"/>
          </a:bodyPr>
          <a:lstStyle/>
          <a:p>
            <a:pPr>
              <a:buNone/>
            </a:pPr>
            <a:endParaRPr lang="en-GB" dirty="0"/>
          </a:p>
          <a:p>
            <a:pPr>
              <a:buNone/>
            </a:pPr>
            <a:endParaRPr lang="en-GB" dirty="0"/>
          </a:p>
          <a:p>
            <a:pPr>
              <a:buNone/>
            </a:pPr>
            <a:endParaRPr lang="en-GB" dirty="0"/>
          </a:p>
          <a:p>
            <a:pPr>
              <a:buNone/>
            </a:pPr>
            <a:endParaRPr lang="en-GB" dirty="0"/>
          </a:p>
          <a:p>
            <a:pPr>
              <a:buNone/>
            </a:pPr>
            <a:endParaRPr lang="en-GB" dirty="0"/>
          </a:p>
          <a:p>
            <a:pPr>
              <a:buFontTx/>
              <a:buChar char="-"/>
            </a:pPr>
            <a:r>
              <a:rPr lang="en-GB" dirty="0"/>
              <a:t>Not only like products but also </a:t>
            </a:r>
            <a:r>
              <a:rPr lang="en-GB" u="sng" dirty="0">
                <a:solidFill>
                  <a:srgbClr val="FF0000"/>
                </a:solidFill>
              </a:rPr>
              <a:t>directly competitive or substitutable (DCS) products </a:t>
            </a:r>
            <a:r>
              <a:rPr lang="en-GB" dirty="0">
                <a:solidFill>
                  <a:srgbClr val="FF0000"/>
                </a:solidFill>
              </a:rPr>
              <a:t> (</a:t>
            </a:r>
            <a:r>
              <a:rPr lang="th-TH" dirty="0">
                <a:solidFill>
                  <a:srgbClr val="FF0000"/>
                </a:solidFill>
              </a:rPr>
              <a:t>สินค้าที่ใช้ทดแทนกันได้</a:t>
            </a:r>
            <a:r>
              <a:rPr lang="en-GB" dirty="0">
                <a:solidFill>
                  <a:srgbClr val="FF0000"/>
                </a:solidFill>
              </a:rPr>
              <a:t>)</a:t>
            </a:r>
          </a:p>
          <a:p>
            <a:pPr>
              <a:buFontTx/>
              <a:buChar char="-"/>
            </a:pPr>
            <a:endParaRPr lang="en-GB" dirty="0">
              <a:solidFill>
                <a:srgbClr val="FF0000"/>
              </a:solidFill>
            </a:endParaRPr>
          </a:p>
          <a:p>
            <a:pPr>
              <a:buFontTx/>
              <a:buChar char="-"/>
            </a:pPr>
            <a:r>
              <a:rPr lang="en-GB" dirty="0">
                <a:solidFill>
                  <a:srgbClr val="FF0000"/>
                </a:solidFill>
              </a:rPr>
              <a:t> 4 criteria which can help are: </a:t>
            </a:r>
            <a:r>
              <a:rPr lang="en-GB" sz="2400" dirty="0"/>
              <a:t>1) physical characteristic 2)  common end users 3) tariff classification 4) market place (i.e. cross price elasticity) </a:t>
            </a:r>
          </a:p>
          <a:p>
            <a:pPr>
              <a:buFontTx/>
              <a:buChar char="-"/>
            </a:pPr>
            <a:endParaRPr lang="en-GB" dirty="0">
              <a:solidFill>
                <a:srgbClr val="FF0000"/>
              </a:solidFill>
            </a:endParaRPr>
          </a:p>
          <a:p>
            <a:pPr>
              <a:buFontTx/>
              <a:buChar char="-"/>
            </a:pPr>
            <a:endParaRPr lang="en-GB" dirty="0">
              <a:solidFill>
                <a:srgbClr val="FF0000"/>
              </a:solidFill>
            </a:endParaRPr>
          </a:p>
          <a:p>
            <a:pPr>
              <a:buFontTx/>
              <a:buChar char="-"/>
            </a:pPr>
            <a:r>
              <a:rPr lang="en-GB" dirty="0"/>
              <a:t>The idea behind the DCS = high cross- price elasticity of demand (</a:t>
            </a:r>
            <a:r>
              <a:rPr lang="th-TH" dirty="0"/>
              <a:t>ความยืดหยุ่นไขว้</a:t>
            </a:r>
            <a:r>
              <a:rPr lang="en-GB" dirty="0"/>
              <a:t>). As products are substitute, </a:t>
            </a:r>
            <a:r>
              <a:rPr lang="th-TH" dirty="0"/>
              <a:t> </a:t>
            </a:r>
            <a:r>
              <a:rPr lang="en-GB" dirty="0"/>
              <a:t>when price of one product increases, the demand of other product increases. E.g...... Liquid detergent vs.  powder detergent.  </a:t>
            </a:r>
          </a:p>
        </p:txBody>
      </p:sp>
      <p:sp>
        <p:nvSpPr>
          <p:cNvPr id="7" name="Rectangle 6"/>
          <p:cNvSpPr/>
          <p:nvPr/>
        </p:nvSpPr>
        <p:spPr>
          <a:xfrm>
            <a:off x="251520" y="1052736"/>
            <a:ext cx="8640960" cy="144016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n-GB" sz="2000" dirty="0">
                <a:solidFill>
                  <a:schemeClr val="tx1"/>
                </a:solidFill>
              </a:rPr>
              <a:t>2</a:t>
            </a:r>
            <a:r>
              <a:rPr lang="en-GB" sz="2000" baseline="30000" dirty="0">
                <a:solidFill>
                  <a:schemeClr val="tx1"/>
                </a:solidFill>
              </a:rPr>
              <a:t>nd</a:t>
            </a:r>
            <a:r>
              <a:rPr lang="en-GB" sz="2000" dirty="0">
                <a:solidFill>
                  <a:schemeClr val="tx1"/>
                </a:solidFill>
              </a:rPr>
              <a:t>  Obligation : internal taxes/charges shall not be  applied to </a:t>
            </a:r>
            <a:r>
              <a:rPr lang="en-GB" sz="2000" u="sng" dirty="0">
                <a:solidFill>
                  <a:schemeClr val="tx1"/>
                </a:solidFill>
              </a:rPr>
              <a:t>imported products</a:t>
            </a:r>
            <a:r>
              <a:rPr lang="en-GB" sz="2000" dirty="0">
                <a:solidFill>
                  <a:schemeClr val="tx1"/>
                </a:solidFill>
              </a:rPr>
              <a:t>   </a:t>
            </a:r>
            <a:r>
              <a:rPr lang="en-GB" sz="2000" u="sng" dirty="0">
                <a:solidFill>
                  <a:schemeClr val="tx1"/>
                </a:solidFill>
              </a:rPr>
              <a:t>so as to afford protection</a:t>
            </a:r>
            <a:r>
              <a:rPr lang="en-GB" sz="2000" dirty="0">
                <a:solidFill>
                  <a:schemeClr val="tx1"/>
                </a:solidFill>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astrolibrary.org/images/key.gif"/>
          <p:cNvPicPr>
            <a:picLocks noChangeAspect="1" noChangeArrowheads="1"/>
          </p:cNvPicPr>
          <p:nvPr/>
        </p:nvPicPr>
        <p:blipFill>
          <a:blip r:embed="rId3" cstate="print"/>
          <a:srcRect/>
          <a:stretch>
            <a:fillRect/>
          </a:stretch>
        </p:blipFill>
        <p:spPr bwMode="auto">
          <a:xfrm rot="10548398">
            <a:off x="7765453" y="3238539"/>
            <a:ext cx="610825" cy="1038777"/>
          </a:xfrm>
          <a:prstGeom prst="rect">
            <a:avLst/>
          </a:prstGeom>
          <a:noFill/>
        </p:spPr>
      </p:pic>
      <p:sp>
        <p:nvSpPr>
          <p:cNvPr id="4" name="Title 3"/>
          <p:cNvSpPr>
            <a:spLocks noGrp="1"/>
          </p:cNvSpPr>
          <p:nvPr>
            <p:ph type="title"/>
          </p:nvPr>
        </p:nvSpPr>
        <p:spPr>
          <a:xfrm>
            <a:off x="467544" y="332656"/>
            <a:ext cx="7467600" cy="778098"/>
          </a:xfrm>
        </p:spPr>
        <p:txBody>
          <a:bodyPr/>
          <a:lstStyle/>
          <a:p>
            <a:r>
              <a:rPr lang="en-GB" dirty="0"/>
              <a:t>Japan Alcoholic beverages  (cont’)</a:t>
            </a:r>
          </a:p>
        </p:txBody>
      </p:sp>
      <p:sp>
        <p:nvSpPr>
          <p:cNvPr id="5" name="Content Placeholder 4"/>
          <p:cNvSpPr>
            <a:spLocks noGrp="1"/>
          </p:cNvSpPr>
          <p:nvPr>
            <p:ph idx="1"/>
          </p:nvPr>
        </p:nvSpPr>
        <p:spPr>
          <a:xfrm>
            <a:off x="395535" y="1196752"/>
            <a:ext cx="8280921" cy="5400600"/>
          </a:xfrm>
        </p:spPr>
        <p:txBody>
          <a:bodyPr>
            <a:normAutofit/>
          </a:bodyPr>
          <a:lstStyle/>
          <a:p>
            <a:pPr>
              <a:buNone/>
            </a:pPr>
            <a:r>
              <a:rPr lang="en-GB" dirty="0"/>
              <a:t>2.2 “</a:t>
            </a:r>
            <a:r>
              <a:rPr lang="en-GB" u="sng" dirty="0"/>
              <a:t>So as to afford protection</a:t>
            </a:r>
            <a:r>
              <a:rPr lang="en-GB" dirty="0"/>
              <a:t>” (par 109-110) </a:t>
            </a:r>
          </a:p>
          <a:p>
            <a:pPr>
              <a:buNone/>
            </a:pPr>
            <a:endParaRPr lang="en-GB" dirty="0"/>
          </a:p>
          <a:p>
            <a:r>
              <a:rPr lang="en-GB" dirty="0"/>
              <a:t>This is not the issue of intention but the effect</a:t>
            </a:r>
          </a:p>
          <a:p>
            <a:endParaRPr lang="en-GB" dirty="0"/>
          </a:p>
          <a:p>
            <a:r>
              <a:rPr lang="en-GB" dirty="0"/>
              <a:t>Here “</a:t>
            </a:r>
            <a:r>
              <a:rPr lang="en-GB" u="sng" dirty="0">
                <a:solidFill>
                  <a:srgbClr val="FF0000"/>
                </a:solidFill>
              </a:rPr>
              <a:t>the design, architecture and revealing  structure</a:t>
            </a:r>
            <a:r>
              <a:rPr lang="en-GB" dirty="0">
                <a:solidFill>
                  <a:srgbClr val="FF0000"/>
                </a:solidFill>
              </a:rPr>
              <a:t>” </a:t>
            </a:r>
            <a:r>
              <a:rPr lang="en-GB" dirty="0"/>
              <a:t>of the measure would be considered</a:t>
            </a:r>
          </a:p>
          <a:p>
            <a:pPr>
              <a:buNone/>
            </a:pPr>
            <a:endParaRPr lang="en-GB" dirty="0"/>
          </a:p>
          <a:p>
            <a:r>
              <a:rPr lang="en-GB" dirty="0"/>
              <a:t>Case-by-case basis and looking at the scheme as a whole</a:t>
            </a:r>
          </a:p>
          <a:p>
            <a:endParaRPr lang="en-GB" dirty="0"/>
          </a:p>
          <a:p>
            <a:r>
              <a:rPr lang="en-GB" dirty="0"/>
              <a:t>Here </a:t>
            </a:r>
            <a:r>
              <a:rPr lang="en-GB" dirty="0">
                <a:sym typeface="Wingdings" pitchFamily="2" charset="2"/>
              </a:rPr>
              <a:t> overall tax scheme was applied </a:t>
            </a:r>
            <a:r>
              <a:rPr lang="en-GB" u="sng" dirty="0">
                <a:solidFill>
                  <a:srgbClr val="FF0000"/>
                </a:solidFill>
                <a:sym typeface="Wingdings" pitchFamily="2" charset="2"/>
              </a:rPr>
              <a:t>so as to afford protection</a:t>
            </a:r>
            <a:endParaRPr lang="en-GB" dirty="0">
              <a:sym typeface="Wingdings" pitchFamily="2" charset="2"/>
            </a:endParaRPr>
          </a:p>
          <a:p>
            <a:pPr>
              <a:buNone/>
            </a:pPr>
            <a:endParaRPr lang="en-GB" dirty="0"/>
          </a:p>
          <a:p>
            <a:pPr>
              <a:buFontTx/>
              <a:buChar char="-"/>
            </a:pPr>
            <a:endParaRPr lang="en-GB" dirty="0"/>
          </a:p>
          <a:p>
            <a:endParaRPr lang="en-GB" dirty="0"/>
          </a:p>
          <a:p>
            <a:endParaRPr lang="en-GB" dirty="0"/>
          </a:p>
          <a:p>
            <a:pPr>
              <a:buNone/>
            </a:pPr>
            <a:endParaRPr lang="en-GB" dirty="0"/>
          </a:p>
          <a:p>
            <a:pPr>
              <a:buNone/>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7544" y="332656"/>
            <a:ext cx="7467600" cy="778098"/>
          </a:xfrm>
        </p:spPr>
        <p:txBody>
          <a:bodyPr/>
          <a:lstStyle/>
          <a:p>
            <a:r>
              <a:rPr lang="en-GB" dirty="0"/>
              <a:t>Japan Alcoholic beverages (cont’)</a:t>
            </a:r>
          </a:p>
        </p:txBody>
      </p:sp>
      <p:sp>
        <p:nvSpPr>
          <p:cNvPr id="5" name="Content Placeholder 4"/>
          <p:cNvSpPr>
            <a:spLocks noGrp="1"/>
          </p:cNvSpPr>
          <p:nvPr>
            <p:ph idx="1"/>
          </p:nvPr>
        </p:nvSpPr>
        <p:spPr>
          <a:xfrm>
            <a:off x="395536" y="1268760"/>
            <a:ext cx="8064896" cy="5328592"/>
          </a:xfrm>
        </p:spPr>
        <p:txBody>
          <a:bodyPr>
            <a:normAutofit/>
          </a:bodyPr>
          <a:lstStyle/>
          <a:p>
            <a:pPr>
              <a:buNone/>
            </a:pPr>
            <a:endParaRPr lang="en-GB" dirty="0"/>
          </a:p>
          <a:p>
            <a:r>
              <a:rPr lang="en-GB" dirty="0"/>
              <a:t>Here </a:t>
            </a:r>
            <a:r>
              <a:rPr lang="en-GB" dirty="0">
                <a:sym typeface="Wingdings" pitchFamily="2" charset="2"/>
              </a:rPr>
              <a:t> overall tax scheme cannot be applied </a:t>
            </a:r>
            <a:r>
              <a:rPr lang="en-GB" u="sng" dirty="0">
                <a:solidFill>
                  <a:srgbClr val="FF0000"/>
                </a:solidFill>
                <a:sym typeface="Wingdings" pitchFamily="2" charset="2"/>
              </a:rPr>
              <a:t>so as to afford protection</a:t>
            </a:r>
            <a:r>
              <a:rPr lang="en-GB" dirty="0">
                <a:sym typeface="Wingdings" pitchFamily="2" charset="2"/>
              </a:rPr>
              <a:t> because....</a:t>
            </a:r>
          </a:p>
          <a:p>
            <a:endParaRPr lang="en-GB" dirty="0">
              <a:sym typeface="Wingdings" pitchFamily="2" charset="2"/>
            </a:endParaRPr>
          </a:p>
          <a:p>
            <a:pPr>
              <a:buFont typeface="Wingdings" pitchFamily="2" charset="2"/>
              <a:buChar char="Ø"/>
            </a:pPr>
            <a:r>
              <a:rPr lang="en-GB" dirty="0">
                <a:sym typeface="Wingdings" pitchFamily="2" charset="2"/>
              </a:rPr>
              <a:t> </a:t>
            </a:r>
            <a:r>
              <a:rPr lang="en-GB" dirty="0"/>
              <a:t> Absence of </a:t>
            </a:r>
            <a:r>
              <a:rPr lang="en-GB" i="1" dirty="0"/>
              <a:t>ad valorem </a:t>
            </a:r>
            <a:r>
              <a:rPr lang="en-GB" dirty="0"/>
              <a:t>taxes on shochu cf. high taxes on imported products which was actually </a:t>
            </a:r>
            <a:r>
              <a:rPr lang="en-GB" u="sng" dirty="0"/>
              <a:t>more than de </a:t>
            </a:r>
            <a:r>
              <a:rPr lang="en-GB" u="sng" dirty="0" err="1"/>
              <a:t>minimis</a:t>
            </a:r>
            <a:r>
              <a:rPr lang="en-GB" u="sng" dirty="0"/>
              <a:t> </a:t>
            </a:r>
            <a:r>
              <a:rPr lang="en-GB" dirty="0"/>
              <a:t>               </a:t>
            </a:r>
            <a:r>
              <a:rPr lang="en-GB" u="sng" dirty="0"/>
              <a:t>Requirement on de </a:t>
            </a:r>
            <a:r>
              <a:rPr lang="en-GB" u="sng" dirty="0" err="1"/>
              <a:t>minimis</a:t>
            </a:r>
            <a:r>
              <a:rPr lang="en-GB" u="sng" dirty="0"/>
              <a:t>  </a:t>
            </a:r>
          </a:p>
          <a:p>
            <a:pPr>
              <a:buFont typeface="Wingdings" pitchFamily="2" charset="2"/>
              <a:buChar char="Ø"/>
            </a:pPr>
            <a:endParaRPr lang="en-GB" u="sng" dirty="0">
              <a:solidFill>
                <a:srgbClr val="FF0000"/>
              </a:solidFill>
            </a:endParaRPr>
          </a:p>
          <a:p>
            <a:pPr>
              <a:buFont typeface="Wingdings" pitchFamily="2" charset="2"/>
              <a:buChar char="Ø"/>
            </a:pPr>
            <a:r>
              <a:rPr lang="en-GB" dirty="0"/>
              <a:t>Shochu was almost exclusively produced in Japan </a:t>
            </a:r>
          </a:p>
          <a:p>
            <a:pPr marL="114300" indent="0">
              <a:buNone/>
            </a:pPr>
            <a:endParaRPr lang="en-GB" dirty="0"/>
          </a:p>
          <a:p>
            <a:pPr>
              <a:buFont typeface="Wingdings" pitchFamily="2" charset="2"/>
              <a:buChar char="Ø"/>
            </a:pPr>
            <a:r>
              <a:rPr lang="en-GB" dirty="0"/>
              <a:t>High substitutability of liquors</a:t>
            </a:r>
          </a:p>
          <a:p>
            <a:pPr>
              <a:buFontTx/>
              <a:buChar char="-"/>
            </a:pPr>
            <a:endParaRPr lang="en-GB" dirty="0"/>
          </a:p>
          <a:p>
            <a:pPr>
              <a:buFontTx/>
              <a:buChar char="-"/>
            </a:pPr>
            <a:endParaRPr lang="en-GB" dirty="0"/>
          </a:p>
          <a:p>
            <a:endParaRPr lang="en-GB" dirty="0"/>
          </a:p>
          <a:p>
            <a:endParaRPr lang="en-GB" dirty="0"/>
          </a:p>
          <a:p>
            <a:pPr>
              <a:buNone/>
            </a:pPr>
            <a:endParaRPr lang="en-GB" dirty="0"/>
          </a:p>
          <a:p>
            <a:pPr>
              <a:buNone/>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124744"/>
            <a:ext cx="8496944" cy="5733256"/>
          </a:xfrm>
        </p:spPr>
        <p:txBody>
          <a:bodyPr/>
          <a:lstStyle/>
          <a:p>
            <a:endParaRPr lang="en-GB" dirty="0"/>
          </a:p>
          <a:p>
            <a:endParaRPr lang="en-GB" dirty="0"/>
          </a:p>
          <a:p>
            <a:endParaRPr lang="en-GB" dirty="0"/>
          </a:p>
          <a:p>
            <a:endParaRPr lang="en-GB" dirty="0"/>
          </a:p>
          <a:p>
            <a:endParaRPr lang="en-GB" dirty="0"/>
          </a:p>
          <a:p>
            <a:endParaRPr lang="en-GB" dirty="0"/>
          </a:p>
          <a:p>
            <a:pPr>
              <a:buNone/>
            </a:pPr>
            <a:endParaRPr lang="en-GB" dirty="0"/>
          </a:p>
          <a:p>
            <a:endParaRPr lang="en-GB" dirty="0"/>
          </a:p>
          <a:p>
            <a:pPr marL="114300" indent="0">
              <a:buNone/>
            </a:pPr>
            <a:r>
              <a:rPr lang="en-GB" dirty="0"/>
              <a:t>There are 3 main elements : </a:t>
            </a:r>
          </a:p>
          <a:p>
            <a:pPr>
              <a:buNone/>
            </a:pPr>
            <a:r>
              <a:rPr lang="en-GB" dirty="0"/>
              <a:t> </a:t>
            </a:r>
          </a:p>
        </p:txBody>
      </p:sp>
      <p:sp>
        <p:nvSpPr>
          <p:cNvPr id="5" name="Rectangle 4"/>
          <p:cNvSpPr/>
          <p:nvPr/>
        </p:nvSpPr>
        <p:spPr>
          <a:xfrm>
            <a:off x="323528" y="1268760"/>
            <a:ext cx="8352928" cy="28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800" dirty="0">
                <a:solidFill>
                  <a:schemeClr val="tx1"/>
                </a:solidFill>
              </a:rPr>
              <a:t>4.  The products of the territory of any contracting party imported into the territory of any other contracting party shall be accorded </a:t>
            </a:r>
            <a:r>
              <a:rPr lang="en-GB" sz="1800" b="1" u="sng" dirty="0">
                <a:solidFill>
                  <a:schemeClr val="tx1"/>
                </a:solidFill>
              </a:rPr>
              <a:t>treatment no less favourable than </a:t>
            </a:r>
            <a:r>
              <a:rPr lang="en-GB" sz="1800" dirty="0">
                <a:solidFill>
                  <a:schemeClr val="tx1"/>
                </a:solidFill>
              </a:rPr>
              <a:t>that accorded to </a:t>
            </a:r>
            <a:r>
              <a:rPr lang="en-GB" sz="1800" b="1" u="sng" dirty="0">
                <a:solidFill>
                  <a:schemeClr val="tx1"/>
                </a:solidFill>
              </a:rPr>
              <a:t>like products of national origin </a:t>
            </a:r>
            <a:r>
              <a:rPr lang="en-GB" sz="1800" dirty="0">
                <a:solidFill>
                  <a:schemeClr val="tx1"/>
                </a:solidFill>
              </a:rPr>
              <a:t>in respect of all </a:t>
            </a:r>
            <a:r>
              <a:rPr lang="en-GB" sz="1800" b="1" u="sng" dirty="0">
                <a:solidFill>
                  <a:schemeClr val="tx1"/>
                </a:solidFill>
              </a:rPr>
              <a:t>laws, regulations </a:t>
            </a:r>
            <a:r>
              <a:rPr lang="en-GB" sz="1800" u="sng" dirty="0">
                <a:solidFill>
                  <a:schemeClr val="tx1"/>
                </a:solidFill>
              </a:rPr>
              <a:t>and requirements </a:t>
            </a:r>
            <a:r>
              <a:rPr lang="en-GB" sz="1800" b="1" u="sng" dirty="0">
                <a:solidFill>
                  <a:schemeClr val="tx1"/>
                </a:solidFill>
              </a:rPr>
              <a:t>affecting their internal sale, offering for sale, purchase, transportation, distribution or use.</a:t>
            </a:r>
            <a:r>
              <a:rPr lang="en-GB" sz="1800" dirty="0">
                <a:solidFill>
                  <a:schemeClr val="tx1"/>
                </a:solidFill>
              </a:rPr>
              <a:t> The provisions of this paragraph shall not prevent the application of differential internal transportation charges ...</a:t>
            </a:r>
          </a:p>
        </p:txBody>
      </p:sp>
      <p:sp>
        <p:nvSpPr>
          <p:cNvPr id="13" name="Rectangle 12"/>
          <p:cNvSpPr/>
          <p:nvPr/>
        </p:nvSpPr>
        <p:spPr>
          <a:xfrm>
            <a:off x="323528" y="4725144"/>
            <a:ext cx="8424936" cy="194421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AutoNum type="arabicPeriod"/>
            </a:pPr>
            <a:r>
              <a:rPr lang="en-GB" sz="2000" dirty="0">
                <a:solidFill>
                  <a:schemeClr val="tx1"/>
                </a:solidFill>
              </a:rPr>
              <a:t>There is a fiscal regulation or requirements (issued by govt)  affecting ...</a:t>
            </a:r>
          </a:p>
          <a:p>
            <a:pPr marL="457200" indent="-457200">
              <a:buAutoNum type="arabicPeriod"/>
            </a:pPr>
            <a:r>
              <a:rPr lang="en-GB" sz="2000" dirty="0">
                <a:solidFill>
                  <a:schemeClr val="tx1"/>
                </a:solidFill>
              </a:rPr>
              <a:t>Like products</a:t>
            </a:r>
          </a:p>
          <a:p>
            <a:pPr marL="457200" indent="-457200">
              <a:buAutoNum type="arabicPeriod"/>
            </a:pPr>
            <a:r>
              <a:rPr lang="en-GB" sz="2000" dirty="0">
                <a:solidFill>
                  <a:schemeClr val="tx1"/>
                </a:solidFill>
              </a:rPr>
              <a:t>The treatment of imports is less favourable than domestic products. </a:t>
            </a:r>
          </a:p>
          <a:p>
            <a:pPr marL="457200" indent="-457200" algn="ctr">
              <a:buAutoNum type="arabicPeriod"/>
            </a:pPr>
            <a:endParaRPr lang="en-GB" sz="2000" dirty="0">
              <a:solidFill>
                <a:schemeClr val="tx1"/>
              </a:solidFill>
            </a:endParaRPr>
          </a:p>
        </p:txBody>
      </p:sp>
      <p:sp>
        <p:nvSpPr>
          <p:cNvPr id="4" name="Title 3"/>
          <p:cNvSpPr>
            <a:spLocks noGrp="1"/>
          </p:cNvSpPr>
          <p:nvPr>
            <p:ph type="title"/>
          </p:nvPr>
        </p:nvSpPr>
        <p:spPr>
          <a:xfrm>
            <a:off x="340474" y="123172"/>
            <a:ext cx="7620000" cy="1143000"/>
          </a:xfrm>
        </p:spPr>
        <p:txBody>
          <a:bodyPr/>
          <a:lstStyle/>
          <a:p>
            <a:r>
              <a:rPr lang="en-GB" sz="2800" dirty="0"/>
              <a:t>National treatment  in operation:  Art III GATT</a:t>
            </a:r>
            <a:br>
              <a:rPr lang="en-GB" sz="2800" dirty="0"/>
            </a:br>
            <a:r>
              <a:rPr lang="en-GB" sz="2800" dirty="0"/>
              <a:t>Article III:4 = NT regarding  non-tariff barriers </a:t>
            </a:r>
            <a:endParaRPr lang="th-TH"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8" end="8"/>
                                            </p:txEl>
                                          </p:spTgt>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www.lynchlawyers.com/asbestos-roofing.jpg"/>
          <p:cNvPicPr>
            <a:picLocks noChangeAspect="1" noChangeArrowheads="1"/>
          </p:cNvPicPr>
          <p:nvPr/>
        </p:nvPicPr>
        <p:blipFill>
          <a:blip r:embed="rId2" cstate="print"/>
          <a:srcRect/>
          <a:stretch>
            <a:fillRect/>
          </a:stretch>
        </p:blipFill>
        <p:spPr bwMode="auto">
          <a:xfrm>
            <a:off x="6516216" y="260648"/>
            <a:ext cx="2178496" cy="1800200"/>
          </a:xfrm>
          <a:prstGeom prst="rect">
            <a:avLst/>
          </a:prstGeom>
          <a:noFill/>
        </p:spPr>
      </p:pic>
      <p:sp>
        <p:nvSpPr>
          <p:cNvPr id="2" name="Title 1"/>
          <p:cNvSpPr>
            <a:spLocks noGrp="1"/>
          </p:cNvSpPr>
          <p:nvPr>
            <p:ph type="title"/>
          </p:nvPr>
        </p:nvSpPr>
        <p:spPr>
          <a:xfrm>
            <a:off x="457200" y="274638"/>
            <a:ext cx="7467600" cy="922114"/>
          </a:xfrm>
        </p:spPr>
        <p:txBody>
          <a:bodyPr/>
          <a:lstStyle/>
          <a:p>
            <a:r>
              <a:rPr lang="en-GB" dirty="0"/>
              <a:t>II) Like product in article III:4 </a:t>
            </a:r>
          </a:p>
        </p:txBody>
      </p:sp>
      <p:sp>
        <p:nvSpPr>
          <p:cNvPr id="3" name="Content Placeholder 2"/>
          <p:cNvSpPr>
            <a:spLocks noGrp="1"/>
          </p:cNvSpPr>
          <p:nvPr>
            <p:ph idx="1"/>
          </p:nvPr>
        </p:nvSpPr>
        <p:spPr>
          <a:xfrm>
            <a:off x="457200" y="1484784"/>
            <a:ext cx="8291264" cy="5184576"/>
          </a:xfrm>
        </p:spPr>
        <p:txBody>
          <a:bodyPr>
            <a:normAutofit/>
          </a:bodyPr>
          <a:lstStyle/>
          <a:p>
            <a:pPr>
              <a:buNone/>
            </a:pPr>
            <a:r>
              <a:rPr lang="en-GB" u="sng" dirty="0"/>
              <a:t>EC- Asbestos</a:t>
            </a:r>
            <a:r>
              <a:rPr lang="en-GB" dirty="0"/>
              <a:t>  (2001) </a:t>
            </a:r>
          </a:p>
          <a:p>
            <a:pPr>
              <a:buNone/>
            </a:pPr>
            <a:endParaRPr lang="en-GB" dirty="0"/>
          </a:p>
          <a:p>
            <a:pPr>
              <a:buNone/>
            </a:pPr>
            <a:r>
              <a:rPr lang="en-GB" dirty="0"/>
              <a:t>Facts: </a:t>
            </a:r>
          </a:p>
          <a:p>
            <a:pPr>
              <a:buNone/>
            </a:pPr>
            <a:endParaRPr lang="en-GB" dirty="0"/>
          </a:p>
          <a:p>
            <a:r>
              <a:rPr lang="en-GB" dirty="0"/>
              <a:t>French decree banned the sale, use and import of all Asbestos fibres but not other kinds of insulated fibres</a:t>
            </a:r>
          </a:p>
          <a:p>
            <a:endParaRPr lang="en-GB" dirty="0"/>
          </a:p>
          <a:p>
            <a:r>
              <a:rPr lang="en-GB" dirty="0"/>
              <a:t>Aimed to protect public health </a:t>
            </a:r>
          </a:p>
          <a:p>
            <a:endParaRPr lang="en-GB" dirty="0"/>
          </a:p>
          <a:p>
            <a:r>
              <a:rPr lang="en-GB" dirty="0"/>
              <a:t>Canada which produced &amp; import a lot of asbestos fibres claimed the violation of Article III:4 arguing that Asbestos fibres and other kind of fibres were  “like products”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78098"/>
          </a:xfrm>
        </p:spPr>
        <p:txBody>
          <a:bodyPr/>
          <a:lstStyle/>
          <a:p>
            <a:r>
              <a:rPr lang="en-GB" dirty="0">
                <a:solidFill>
                  <a:schemeClr val="tx1"/>
                </a:solidFill>
              </a:rPr>
              <a:t>EC- Asbestos (cont’) </a:t>
            </a:r>
          </a:p>
        </p:txBody>
      </p:sp>
      <p:pic>
        <p:nvPicPr>
          <p:cNvPr id="7" name="Content Placeholder 6" descr="asbestos_house.jpg"/>
          <p:cNvPicPr>
            <a:picLocks noGrp="1" noChangeAspect="1"/>
          </p:cNvPicPr>
          <p:nvPr>
            <p:ph idx="1"/>
          </p:nvPr>
        </p:nvPicPr>
        <p:blipFill>
          <a:blip r:embed="rId2" cstate="print">
            <a:lum bright="-16000" contrast="3000"/>
          </a:blip>
          <a:stretch>
            <a:fillRect/>
          </a:stretch>
        </p:blipFill>
        <p:spPr>
          <a:xfrm>
            <a:off x="467544" y="1196752"/>
            <a:ext cx="8064896" cy="5112568"/>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54AC3D46-18B7-AA77-F7C2-457C0B949BD3}"/>
              </a:ext>
            </a:extLst>
          </p:cNvPr>
          <p:cNvSpPr>
            <a:spLocks noGrp="1"/>
          </p:cNvSpPr>
          <p:nvPr>
            <p:ph type="title"/>
          </p:nvPr>
        </p:nvSpPr>
        <p:spPr/>
        <p:txBody>
          <a:bodyPr/>
          <a:lstStyle/>
          <a:p>
            <a:endParaRPr lang="en-GB"/>
          </a:p>
        </p:txBody>
      </p:sp>
      <p:pic>
        <p:nvPicPr>
          <p:cNvPr id="5" name="ตัวแทนเนื้อหา 4" descr="รูปภาพประกอบด้วย ข้อความ&#10;&#10;คำอธิบายที่สร้างโดยอัตโนมัติ">
            <a:extLst>
              <a:ext uri="{FF2B5EF4-FFF2-40B4-BE49-F238E27FC236}">
                <a16:creationId xmlns:a16="http://schemas.microsoft.com/office/drawing/2014/main" id="{1F2079C8-2834-3DED-5912-0E69C422F60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87624" y="2060848"/>
            <a:ext cx="6048672" cy="4104456"/>
          </a:xfrm>
        </p:spPr>
      </p:pic>
    </p:spTree>
    <p:extLst>
      <p:ext uri="{BB962C8B-B14F-4D97-AF65-F5344CB8AC3E}">
        <p14:creationId xmlns:p14="http://schemas.microsoft.com/office/powerpoint/2010/main" val="2278357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D314A75F-988A-B702-E7AB-0FE11F00680B}"/>
              </a:ext>
            </a:extLst>
          </p:cNvPr>
          <p:cNvSpPr>
            <a:spLocks noGrp="1"/>
          </p:cNvSpPr>
          <p:nvPr>
            <p:ph type="title"/>
          </p:nvPr>
        </p:nvSpPr>
        <p:spPr/>
        <p:txBody>
          <a:bodyPr/>
          <a:lstStyle/>
          <a:p>
            <a:endParaRPr lang="en-GB" dirty="0"/>
          </a:p>
        </p:txBody>
      </p:sp>
      <p:pic>
        <p:nvPicPr>
          <p:cNvPr id="6" name="ตัวแทนเนื้อหา 5" descr="รูปภาพประกอบด้วย ข้อความ, บุคคล, สีเขียว&#10;&#10;คำอธิบายที่สร้างโดยอัตโนมัติ">
            <a:extLst>
              <a:ext uri="{FF2B5EF4-FFF2-40B4-BE49-F238E27FC236}">
                <a16:creationId xmlns:a16="http://schemas.microsoft.com/office/drawing/2014/main" id="{09562CEA-1575-980D-0B14-684A61D7437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7200" y="548680"/>
            <a:ext cx="4978896" cy="3943450"/>
          </a:xfrm>
        </p:spPr>
      </p:pic>
      <p:pic>
        <p:nvPicPr>
          <p:cNvPr id="8" name="ตัวแทนเนื้อหา 7">
            <a:extLst>
              <a:ext uri="{FF2B5EF4-FFF2-40B4-BE49-F238E27FC236}">
                <a16:creationId xmlns:a16="http://schemas.microsoft.com/office/drawing/2014/main" id="{E61C5EA2-058A-8E87-FCE9-6DB227D9B7B7}"/>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3148608" y="4077072"/>
            <a:ext cx="4945360" cy="2832498"/>
          </a:xfrm>
        </p:spPr>
      </p:pic>
    </p:spTree>
    <p:extLst>
      <p:ext uri="{BB962C8B-B14F-4D97-AF65-F5344CB8AC3E}">
        <p14:creationId xmlns:p14="http://schemas.microsoft.com/office/powerpoint/2010/main" val="3792944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D314A75F-988A-B702-E7AB-0FE11F00680B}"/>
              </a:ext>
            </a:extLst>
          </p:cNvPr>
          <p:cNvSpPr>
            <a:spLocks noGrp="1"/>
          </p:cNvSpPr>
          <p:nvPr>
            <p:ph type="title"/>
          </p:nvPr>
        </p:nvSpPr>
        <p:spPr>
          <a:xfrm>
            <a:off x="5652120" y="620688"/>
            <a:ext cx="2425080" cy="1008112"/>
          </a:xfrm>
        </p:spPr>
        <p:txBody>
          <a:bodyPr/>
          <a:lstStyle/>
          <a:p>
            <a:r>
              <a:rPr lang="en-GB" sz="1400" dirty="0"/>
              <a:t>Sources: https://www.barnsleyhospital.nhs.uk/about/sustainability/attachment/food-carbon-footprint/ </a:t>
            </a:r>
          </a:p>
        </p:txBody>
      </p:sp>
      <p:pic>
        <p:nvPicPr>
          <p:cNvPr id="10" name="รูปภาพ 9">
            <a:extLst>
              <a:ext uri="{FF2B5EF4-FFF2-40B4-BE49-F238E27FC236}">
                <a16:creationId xmlns:a16="http://schemas.microsoft.com/office/drawing/2014/main" id="{17710F37-43A9-D743-D178-5968C94629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145021"/>
            <a:ext cx="5242485" cy="3689399"/>
          </a:xfrm>
          <a:prstGeom prst="rect">
            <a:avLst/>
          </a:prstGeom>
        </p:spPr>
      </p:pic>
      <p:sp>
        <p:nvSpPr>
          <p:cNvPr id="4" name="ตัวแทนเนื้อหา 3">
            <a:extLst>
              <a:ext uri="{FF2B5EF4-FFF2-40B4-BE49-F238E27FC236}">
                <a16:creationId xmlns:a16="http://schemas.microsoft.com/office/drawing/2014/main" id="{4A3C268C-3EF5-B5CA-968F-1AD82EE146C8}"/>
              </a:ext>
            </a:extLst>
          </p:cNvPr>
          <p:cNvSpPr>
            <a:spLocks noGrp="1"/>
          </p:cNvSpPr>
          <p:nvPr>
            <p:ph sz="half" idx="1"/>
          </p:nvPr>
        </p:nvSpPr>
        <p:spPr>
          <a:xfrm>
            <a:off x="457200" y="5157192"/>
            <a:ext cx="3106688" cy="969288"/>
          </a:xfrm>
        </p:spPr>
        <p:txBody>
          <a:bodyPr>
            <a:normAutofit fontScale="70000" lnSpcReduction="20000"/>
          </a:bodyPr>
          <a:lstStyle/>
          <a:p>
            <a:pPr marL="114300" indent="0">
              <a:buNone/>
            </a:pPr>
            <a:r>
              <a:rPr lang="en-GB" dirty="0"/>
              <a:t>Sources: https://carboncredits.com/food-carbon-footprint/</a:t>
            </a:r>
          </a:p>
        </p:txBody>
      </p:sp>
      <p:pic>
        <p:nvPicPr>
          <p:cNvPr id="11" name="ตัวแทนเนื้อหา 10">
            <a:extLst>
              <a:ext uri="{FF2B5EF4-FFF2-40B4-BE49-F238E27FC236}">
                <a16:creationId xmlns:a16="http://schemas.microsoft.com/office/drawing/2014/main" id="{53841A6F-8A2F-A621-9610-DE56814FBB07}"/>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3995936" y="2973317"/>
            <a:ext cx="4968552" cy="3744416"/>
          </a:xfrm>
        </p:spPr>
      </p:pic>
    </p:spTree>
    <p:extLst>
      <p:ext uri="{BB962C8B-B14F-4D97-AF65-F5344CB8AC3E}">
        <p14:creationId xmlns:p14="http://schemas.microsoft.com/office/powerpoint/2010/main" val="31940827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84B0B73-79F3-AC74-7DE1-D9F19FFE92EB}"/>
              </a:ext>
            </a:extLst>
          </p:cNvPr>
          <p:cNvSpPr>
            <a:spLocks noGrp="1"/>
          </p:cNvSpPr>
          <p:nvPr>
            <p:ph type="title"/>
          </p:nvPr>
        </p:nvSpPr>
        <p:spPr/>
        <p:txBody>
          <a:bodyPr/>
          <a:lstStyle/>
          <a:p>
            <a:endParaRPr lang="en-GB" dirty="0"/>
          </a:p>
        </p:txBody>
      </p:sp>
      <p:pic>
        <p:nvPicPr>
          <p:cNvPr id="6" name="ตัวแทนเนื้อหา 5" descr="รูปภาพประกอบด้วย ข้อความ&#10;&#10;คำอธิบายที่สร้างโดยอัตโนมัติ">
            <a:extLst>
              <a:ext uri="{FF2B5EF4-FFF2-40B4-BE49-F238E27FC236}">
                <a16:creationId xmlns:a16="http://schemas.microsoft.com/office/drawing/2014/main" id="{F8D5EE4D-CDAC-527F-118D-84856D7C170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82879" y="1536700"/>
            <a:ext cx="3406242" cy="4589463"/>
          </a:xfrm>
        </p:spPr>
      </p:pic>
      <p:pic>
        <p:nvPicPr>
          <p:cNvPr id="8" name="ตัวแทนเนื้อหา 7">
            <a:extLst>
              <a:ext uri="{FF2B5EF4-FFF2-40B4-BE49-F238E27FC236}">
                <a16:creationId xmlns:a16="http://schemas.microsoft.com/office/drawing/2014/main" id="{54B7188E-83D8-9604-CCBC-F4586A206B74}"/>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419600" y="1417638"/>
            <a:ext cx="3657600" cy="4819674"/>
          </a:xfrm>
        </p:spPr>
      </p:pic>
    </p:spTree>
    <p:extLst>
      <p:ext uri="{BB962C8B-B14F-4D97-AF65-F5344CB8AC3E}">
        <p14:creationId xmlns:p14="http://schemas.microsoft.com/office/powerpoint/2010/main" val="31331190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3A45CF21-3D9C-276A-0CFD-AFECFE69934B}"/>
              </a:ext>
            </a:extLst>
          </p:cNvPr>
          <p:cNvSpPr>
            <a:spLocks noGrp="1"/>
          </p:cNvSpPr>
          <p:nvPr>
            <p:ph type="title"/>
          </p:nvPr>
        </p:nvSpPr>
        <p:spPr/>
        <p:txBody>
          <a:bodyPr/>
          <a:lstStyle/>
          <a:p>
            <a:endParaRPr lang="en-GB"/>
          </a:p>
        </p:txBody>
      </p:sp>
      <p:sp>
        <p:nvSpPr>
          <p:cNvPr id="3" name="ตัวแทนเนื้อหา 2">
            <a:extLst>
              <a:ext uri="{FF2B5EF4-FFF2-40B4-BE49-F238E27FC236}">
                <a16:creationId xmlns:a16="http://schemas.microsoft.com/office/drawing/2014/main" id="{74E26206-8056-D1FD-0018-9FF8F72214E1}"/>
              </a:ext>
            </a:extLst>
          </p:cNvPr>
          <p:cNvSpPr>
            <a:spLocks noGrp="1"/>
          </p:cNvSpPr>
          <p:nvPr>
            <p:ph sz="half" idx="1"/>
          </p:nvPr>
        </p:nvSpPr>
        <p:spPr/>
        <p:txBody>
          <a:bodyPr/>
          <a:lstStyle/>
          <a:p>
            <a:endParaRPr lang="en-GB"/>
          </a:p>
        </p:txBody>
      </p:sp>
      <p:pic>
        <p:nvPicPr>
          <p:cNvPr id="6" name="ตัวแทนเนื้อหา 5" descr="รูปภาพประกอบด้วย โต๊ะ&#10;&#10;คำอธิบายที่สร้างโดยอัตโนมัติ">
            <a:extLst>
              <a:ext uri="{FF2B5EF4-FFF2-40B4-BE49-F238E27FC236}">
                <a16:creationId xmlns:a16="http://schemas.microsoft.com/office/drawing/2014/main" id="{61019DB8-5FEC-4E9A-993B-C3A0B2B6CAAA}"/>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79512" y="548680"/>
            <a:ext cx="7897688" cy="6192688"/>
          </a:xfrm>
        </p:spPr>
      </p:pic>
    </p:spTree>
    <p:extLst>
      <p:ext uri="{BB962C8B-B14F-4D97-AF65-F5344CB8AC3E}">
        <p14:creationId xmlns:p14="http://schemas.microsoft.com/office/powerpoint/2010/main" val="24464824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5189</TotalTime>
  <Words>1411</Words>
  <Application>Microsoft Office PowerPoint</Application>
  <PresentationFormat>นำเสนอทางหน้าจอ (4:3)</PresentationFormat>
  <Paragraphs>230</Paragraphs>
  <Slides>24</Slides>
  <Notes>3</Notes>
  <HiddenSlides>0</HiddenSlides>
  <MMClips>0</MMClips>
  <ScaleCrop>false</ScaleCrop>
  <HeadingPairs>
    <vt:vector size="6" baseType="variant">
      <vt:variant>
        <vt:lpstr>ฟอนต์ที่ถูกใช้</vt:lpstr>
      </vt:variant>
      <vt:variant>
        <vt:i4>5</vt:i4>
      </vt:variant>
      <vt:variant>
        <vt:lpstr>ธีม</vt:lpstr>
      </vt:variant>
      <vt:variant>
        <vt:i4>1</vt:i4>
      </vt:variant>
      <vt:variant>
        <vt:lpstr>ชื่อเรื่องสไลด์</vt:lpstr>
      </vt:variant>
      <vt:variant>
        <vt:i4>24</vt:i4>
      </vt:variant>
    </vt:vector>
  </HeadingPairs>
  <TitlesOfParts>
    <vt:vector size="30" baseType="lpstr">
      <vt:lpstr>Arial</vt:lpstr>
      <vt:lpstr>Calibri</vt:lpstr>
      <vt:lpstr>Cambria</vt:lpstr>
      <vt:lpstr>Courier New</vt:lpstr>
      <vt:lpstr>Wingdings</vt:lpstr>
      <vt:lpstr>Adjacency</vt:lpstr>
      <vt:lpstr>Substantive Law of the WTO Part I:  Core principles</vt:lpstr>
      <vt:lpstr>Most- Favoured-Nation Treatment Principle = Bedrock principle of WTO </vt:lpstr>
      <vt:lpstr>งานนำเสนอ PowerPoint</vt:lpstr>
      <vt:lpstr>MFN in Operation Like Products : advantages only need to grant to “like” imported products</vt:lpstr>
      <vt:lpstr>Criteria of Like Product in this case</vt:lpstr>
      <vt:lpstr>งานนำเสนอ PowerPoint</vt:lpstr>
      <vt:lpstr>งานนำเสนอ PowerPoint</vt:lpstr>
      <vt:lpstr>National treatment  in operation:  Art III GATT Article III:2 = NT regarding tariff barriers </vt:lpstr>
      <vt:lpstr>งานนำเสนอ PowerPoint</vt:lpstr>
      <vt:lpstr>Japan Alcoholic beverages  (Cont’) </vt:lpstr>
      <vt:lpstr>Japan Alcohol (Cont’) </vt:lpstr>
      <vt:lpstr>Japan alcoholic beverages  (cont’) </vt:lpstr>
      <vt:lpstr>Japan Alcoholic beverages  (Cont’) </vt:lpstr>
      <vt:lpstr>Japan alcoholic beverages (cont’) </vt:lpstr>
      <vt:lpstr>Japan Alcoholic beverages  (cont’)</vt:lpstr>
      <vt:lpstr>Japan Alcoholic beverages (cont’)</vt:lpstr>
      <vt:lpstr>National treatment  in operation:  Art III GATT Article III:4 = NT regarding  non-tariff barriers </vt:lpstr>
      <vt:lpstr>II) Like product in article III:4 </vt:lpstr>
      <vt:lpstr>EC- Asbestos (cont’) </vt:lpstr>
      <vt:lpstr>งานนำเสนอ PowerPoint</vt:lpstr>
      <vt:lpstr>งานนำเสนอ PowerPoint</vt:lpstr>
      <vt:lpstr>Sources: https://www.barnsleyhospital.nhs.uk/about/sustainability/attachment/food-carbon-footprint/ </vt:lpstr>
      <vt:lpstr>งานนำเสนอ PowerPoint</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Substantive Law of the WTO Part I:  Core principles</dc:title>
  <dc:creator>User</dc:creator>
  <cp:lastModifiedBy>Jaruprapa Rakpong</cp:lastModifiedBy>
  <cp:revision>95</cp:revision>
  <dcterms:created xsi:type="dcterms:W3CDTF">2012-10-31T09:05:58Z</dcterms:created>
  <dcterms:modified xsi:type="dcterms:W3CDTF">2022-10-26T12:42:25Z</dcterms:modified>
</cp:coreProperties>
</file>