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7.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8.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Lst>
  <p:notesMasterIdLst>
    <p:notesMasterId r:id="rId28"/>
  </p:notesMasterIdLst>
  <p:handoutMasterIdLst>
    <p:handoutMasterId r:id="rId29"/>
  </p:handoutMasterIdLst>
  <p:sldIdLst>
    <p:sldId id="544" r:id="rId10"/>
    <p:sldId id="423" r:id="rId11"/>
    <p:sldId id="294" r:id="rId12"/>
    <p:sldId id="577" r:id="rId13"/>
    <p:sldId id="578" r:id="rId14"/>
    <p:sldId id="537" r:id="rId15"/>
    <p:sldId id="563" r:id="rId16"/>
    <p:sldId id="564" r:id="rId17"/>
    <p:sldId id="565" r:id="rId18"/>
    <p:sldId id="566" r:id="rId19"/>
    <p:sldId id="567" r:id="rId20"/>
    <p:sldId id="568" r:id="rId21"/>
    <p:sldId id="573" r:id="rId22"/>
    <p:sldId id="574" r:id="rId23"/>
    <p:sldId id="575" r:id="rId24"/>
    <p:sldId id="576" r:id="rId25"/>
    <p:sldId id="569" r:id="rId26"/>
    <p:sldId id="56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011" autoAdjust="0"/>
    <p:restoredTop sz="86369" autoAdjust="0"/>
  </p:normalViewPr>
  <p:slideViewPr>
    <p:cSldViewPr>
      <p:cViewPr varScale="1">
        <p:scale>
          <a:sx n="75" d="100"/>
          <a:sy n="75" d="100"/>
        </p:scale>
        <p:origin x="1142" y="43"/>
      </p:cViewPr>
      <p:guideLst>
        <p:guide orient="horz" pos="3408"/>
        <p:guide orient="horz" pos="3600"/>
        <p:guide orient="horz" pos="912"/>
        <p:guide orient="horz" pos="3360"/>
        <p:guide pos="5616"/>
        <p:guide pos="43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4" d="100"/>
          <a:sy n="84" d="100"/>
        </p:scale>
        <p:origin x="382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presProps" Target="presProps.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2/10/2021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2/10/2021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003D02-7E89-4EBF-B123-9C334E1BFEF7}" type="slidenum">
              <a:rPr lang="en-US" smtClean="0"/>
              <a:t>3</a:t>
            </a:fld>
            <a:endParaRPr lang="en-US"/>
          </a:p>
        </p:txBody>
      </p:sp>
    </p:spTree>
    <p:extLst>
      <p:ext uri="{BB962C8B-B14F-4D97-AF65-F5344CB8AC3E}">
        <p14:creationId xmlns:p14="http://schemas.microsoft.com/office/powerpoint/2010/main" val="302124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5" name="Content Placeholder 4">
            <a:extLst>
              <a:ext uri="{FF2B5EF4-FFF2-40B4-BE49-F238E27FC236}">
                <a16:creationId xmlns:a16="http://schemas.microsoft.com/office/drawing/2014/main" id="{2B235776-79C6-40B2-BC72-E78A0E6798C3}"/>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a:prstGeom prst="rect">
            <a:avLst/>
          </a:prstGeo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172200" y="6191250"/>
            <a:ext cx="2476500" cy="476250"/>
          </a:xfrm>
          <a:prstGeom prst="rect">
            <a:avLst/>
          </a:prstGeom>
        </p:spPr>
        <p:txBody>
          <a:bodyPr/>
          <a:lstStyle/>
          <a:p>
            <a:fld id="{67245237-72BC-4A61-8B55-E1F8A3621E0F}" type="datetimeFigureOut">
              <a:rPr lang="en-US" smtClean="0"/>
              <a:pPr/>
              <a:t>2/10/2021</a:t>
            </a:fld>
            <a:endParaRPr lang="en-US"/>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endParaRPr lang="en-US"/>
          </a:p>
        </p:txBody>
      </p:sp>
      <p:sp>
        <p:nvSpPr>
          <p:cNvPr id="29" name="Slide Number Placeholder 28"/>
          <p:cNvSpPr>
            <a:spLocks noGrp="1"/>
          </p:cNvSpPr>
          <p:nvPr>
            <p:ph type="sldNum" sz="quarter" idx="12"/>
          </p:nvPr>
        </p:nvSpPr>
        <p:spPr>
          <a:xfrm>
            <a:off x="146304" y="6210300"/>
            <a:ext cx="457200" cy="457200"/>
          </a:xfrm>
          <a:prstGeom prst="ellipse">
            <a:avLst/>
          </a:prstGeom>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a:prstGeom prst="rect">
            <a:avLst/>
          </a:prstGeo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6814069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912853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649811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extLst>
      <p:ext uri="{BB962C8B-B14F-4D97-AF65-F5344CB8AC3E}">
        <p14:creationId xmlns:p14="http://schemas.microsoft.com/office/powerpoint/2010/main" val="1847786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solidFill>
            <a:schemeClr val="accent5">
              <a:lumMod val="20000"/>
              <a:lumOff val="80000"/>
            </a:schemeClr>
          </a:solid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381000" y="381000"/>
            <a:ext cx="8382000" cy="594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1447800"/>
            <a:ext cx="2133600"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1738745" y="1447800"/>
            <a:ext cx="2133600" cy="0"/>
          </a:xfrm>
          <a:prstGeom prst="line">
            <a:avLst/>
          </a:prstGeom>
          <a:ln w="7620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3810000" y="1447800"/>
            <a:ext cx="2133600" cy="0"/>
          </a:xfrm>
          <a:prstGeom prst="line">
            <a:avLst/>
          </a:prstGeom>
          <a:ln w="762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rmAutofit/>
          </a:bodyPr>
          <a:lstStyle>
            <a:lvl1pPr algn="l">
              <a:defRPr sz="4000" b="1">
                <a:solidFill>
                  <a:schemeClr val="accent5">
                    <a:lumMod val="75000"/>
                  </a:schemeClr>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lvl1pPr marL="342900" indent="-342900">
              <a:buClr>
                <a:srgbClr val="FF0000"/>
              </a:buClr>
              <a:buFont typeface="Wingdings" pitchFamily="2" charset="2"/>
              <a:buChar char="§"/>
              <a:defRPr sz="2800">
                <a:solidFill>
                  <a:schemeClr val="tx1">
                    <a:lumMod val="50000"/>
                    <a:lumOff val="50000"/>
                  </a:schemeClr>
                </a:solidFill>
              </a:defRPr>
            </a:lvl1pPr>
            <a:lvl2pPr marL="742950" indent="-285750">
              <a:buClr>
                <a:schemeClr val="accent5">
                  <a:lumMod val="75000"/>
                </a:schemeClr>
              </a:buClr>
              <a:buFont typeface="Arial" pitchFamily="34" charset="0"/>
              <a:buChar char="•"/>
              <a:defRPr sz="2400">
                <a:solidFill>
                  <a:schemeClr val="tx1">
                    <a:lumMod val="50000"/>
                    <a:lumOff val="50000"/>
                  </a:schemeClr>
                </a:solidFill>
              </a:defRPr>
            </a:lvl2pPr>
            <a:lvl3pPr>
              <a:defRPr sz="2000">
                <a:solidFill>
                  <a:schemeClr val="tx1">
                    <a:lumMod val="50000"/>
                    <a:lumOff val="50000"/>
                  </a:schemeClr>
                </a:solidFill>
              </a:defRPr>
            </a:lvl3pPr>
            <a:lvl4pPr>
              <a:defRPr sz="1800">
                <a:solidFill>
                  <a:schemeClr val="tx1">
                    <a:lumMod val="50000"/>
                    <a:lumOff val="50000"/>
                  </a:schemeClr>
                </a:solidFill>
              </a:defRPr>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70B84DD-1B13-4F73-8994-F948FEAB3D1D}"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E28E9F-1E70-4F4C-9477-56C6AE879AE8}" type="slidenum">
              <a:rPr lang="en-US" smtClean="0"/>
              <a:pPr/>
              <a:t>‹#›</a:t>
            </a:fld>
            <a:endParaRPr lang="en-US"/>
          </a:p>
        </p:txBody>
      </p:sp>
    </p:spTree>
    <p:extLst>
      <p:ext uri="{BB962C8B-B14F-4D97-AF65-F5344CB8AC3E}">
        <p14:creationId xmlns:p14="http://schemas.microsoft.com/office/powerpoint/2010/main" val="26677981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102418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gif"/><Relationship Id="rId4" Type="http://schemas.openxmlformats.org/officeDocument/2006/relationships/slideLayout" Target="../slideLayouts/slideLayout15.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theme" Target="../theme/theme4.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9.xml"/><Relationship Id="rId7" Type="http://schemas.openxmlformats.org/officeDocument/2006/relationships/slideLayout" Target="../slideLayouts/slideLayout53.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5" Type="http://schemas.openxmlformats.org/officeDocument/2006/relationships/slideLayout" Target="../slideLayouts/slideLayout51.xml"/><Relationship Id="rId4" Type="http://schemas.openxmlformats.org/officeDocument/2006/relationships/slideLayout" Target="../slideLayouts/slideLayout50.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5.xml"/><Relationship Id="rId1" Type="http://schemas.openxmlformats.org/officeDocument/2006/relationships/slideLayout" Target="../slideLayouts/slideLayout54.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slideLayout" Target="../slideLayouts/slideLayout57.xml"/><Relationship Id="rId1" Type="http://schemas.openxmlformats.org/officeDocument/2006/relationships/slideLayout" Target="../slideLayouts/slideLayout56.xml"/><Relationship Id="rId5" Type="http://schemas.openxmlformats.org/officeDocument/2006/relationships/theme" Target="../theme/theme8.xml"/><Relationship Id="rId4" Type="http://schemas.openxmlformats.org/officeDocument/2006/relationships/slideLayout" Target="../slideLayouts/slideLayout59.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62.xml"/><Relationship Id="rId2" Type="http://schemas.openxmlformats.org/officeDocument/2006/relationships/slideLayout" Target="../slideLayouts/slideLayout61.xml"/><Relationship Id="rId1" Type="http://schemas.openxmlformats.org/officeDocument/2006/relationships/slideLayout" Target="../slideLayouts/slideLayout60.xml"/><Relationship Id="rId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 id="2147483969" r:id="rId8"/>
    <p:sldLayoutId id="2147483971" r:id="rId9"/>
    <p:sldLayoutId id="2147483972" r:id="rId10"/>
    <p:sldLayoutId id="214748397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66"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 id="2147483970"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124200" y="586740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534800" y="1627045"/>
            <a:ext cx="8229600" cy="1470025"/>
          </a:xfrm>
        </p:spPr>
        <p:txBody>
          <a:bodyPr>
            <a:normAutofit/>
          </a:bodyPr>
          <a:lstStyle/>
          <a:p>
            <a:r>
              <a:rPr lang="en-US" sz="3200" b="1" dirty="0"/>
              <a:t>MK 333/326</a:t>
            </a:r>
            <a:br>
              <a:rPr lang="en-US" sz="3200" b="1" dirty="0"/>
            </a:br>
            <a:r>
              <a:rPr lang="en-US" sz="3200" b="1" dirty="0"/>
              <a:t>SRC &amp; Ethnocentrism</a:t>
            </a:r>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spTree>
    <p:extLst>
      <p:ext uri="{BB962C8B-B14F-4D97-AF65-F5344CB8AC3E}">
        <p14:creationId xmlns:p14="http://schemas.microsoft.com/office/powerpoint/2010/main" val="198804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332656"/>
            <a:ext cx="7772400" cy="1143000"/>
          </a:xfrm>
          <a:noFill/>
          <a:ln/>
        </p:spPr>
        <p:txBody>
          <a:bodyPr lIns="90488" tIns="44450" rIns="90488" bIns="44450">
            <a:normAutofit fontScale="90000"/>
          </a:bodyPr>
          <a:lstStyle/>
          <a:p>
            <a:r>
              <a:rPr lang="en-US" dirty="0">
                <a:solidFill>
                  <a:schemeClr val="hlink"/>
                </a:solidFill>
              </a:rPr>
              <a:t>MK 333/326 Group Assignment 2: Chapter 1 on SRC and Ethnocentrism</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328321" y="1628799"/>
            <a:ext cx="8783427" cy="5636129"/>
          </a:xfrm>
        </p:spPr>
        <p:txBody>
          <a:bodyPr>
            <a:normAutofit/>
          </a:bodyPr>
          <a:lstStyle/>
          <a:p>
            <a:pPr marL="0" indent="0">
              <a:buNone/>
            </a:pPr>
            <a:endParaRPr lang="en-US" sz="2000" dirty="0">
              <a:latin typeface="Arial" charset="0"/>
              <a:ea typeface="Arial" charset="0"/>
              <a:cs typeface="Arial" charset="0"/>
            </a:endParaRPr>
          </a:p>
          <a:p>
            <a:pPr marL="0" indent="0">
              <a:buNone/>
            </a:pPr>
            <a:endParaRPr lang="en-US" sz="2000" dirty="0">
              <a:latin typeface="Arial" charset="0"/>
              <a:ea typeface="Arial" charset="0"/>
              <a:cs typeface="Arial" charset="0"/>
            </a:endParaRPr>
          </a:p>
          <a:p>
            <a:pPr algn="l"/>
            <a:r>
              <a:rPr lang="en-US" sz="2000" dirty="0">
                <a:latin typeface="Arial" charset="0"/>
                <a:ea typeface="Arial" charset="0"/>
                <a:cs typeface="Arial" charset="0"/>
              </a:rPr>
              <a:t>Each group please prepare a 1 slide presentation on SRC and Ethnocentrism of your country</a:t>
            </a:r>
          </a:p>
          <a:p>
            <a:pPr marL="0" indent="0" algn="l">
              <a:buNone/>
            </a:pPr>
            <a:endParaRPr lang="en-US" sz="2000" dirty="0">
              <a:latin typeface="Arial" charset="0"/>
              <a:ea typeface="Arial" charset="0"/>
              <a:cs typeface="Arial" charset="0"/>
            </a:endParaRPr>
          </a:p>
          <a:p>
            <a:pPr algn="l"/>
            <a:r>
              <a:rPr lang="en-US" sz="2000" dirty="0">
                <a:latin typeface="Arial" charset="0"/>
                <a:ea typeface="Arial" charset="0"/>
                <a:cs typeface="Arial" charset="0"/>
              </a:rPr>
              <a:t>Please be specific as possible. You may use graphs, visuals  and examples to illustrate your point across to me.</a:t>
            </a:r>
          </a:p>
          <a:p>
            <a:pPr algn="l"/>
            <a:endParaRPr lang="en-US" sz="2000" dirty="0">
              <a:latin typeface="Arial" charset="0"/>
              <a:ea typeface="Arial" charset="0"/>
              <a:cs typeface="Arial" charset="0"/>
            </a:endParaRPr>
          </a:p>
          <a:p>
            <a:pPr algn="l"/>
            <a:r>
              <a:rPr lang="en-US" sz="2000" dirty="0">
                <a:latin typeface="Arial" charset="0"/>
                <a:ea typeface="Arial" charset="0"/>
                <a:cs typeface="Arial" charset="0"/>
              </a:rPr>
              <a:t>Also please address what impact with SRC and Ethnocentrism have on other countries. Have fun ka </a:t>
            </a:r>
            <a:r>
              <a:rPr lang="en-US" sz="2000" dirty="0">
                <a:latin typeface="Arial" charset="0"/>
                <a:ea typeface="Arial" charset="0"/>
                <a:cs typeface="Arial" charset="0"/>
                <a:sym typeface="Wingdings" panose="05000000000000000000" pitchFamily="2" charset="2"/>
              </a:rPr>
              <a:t></a:t>
            </a:r>
          </a:p>
          <a:p>
            <a:pPr marL="0" indent="0">
              <a:buNone/>
            </a:pPr>
            <a:endParaRPr lang="en-US" sz="2000" dirty="0">
              <a:latin typeface="Arial" charset="0"/>
              <a:ea typeface="Arial" charset="0"/>
              <a:cs typeface="Arial" charset="0"/>
            </a:endParaRPr>
          </a:p>
        </p:txBody>
      </p:sp>
      <p:pic>
        <p:nvPicPr>
          <p:cNvPr id="6" name="Picture 5"/>
          <p:cNvPicPr>
            <a:picLocks noChangeAspect="1"/>
          </p:cNvPicPr>
          <p:nvPr/>
        </p:nvPicPr>
        <p:blipFill>
          <a:blip r:embed="rId3"/>
          <a:stretch>
            <a:fillRect/>
          </a:stretch>
        </p:blipFill>
        <p:spPr>
          <a:xfrm>
            <a:off x="5795935" y="5373216"/>
            <a:ext cx="1905000" cy="1206769"/>
          </a:xfrm>
          <a:prstGeom prst="rect">
            <a:avLst/>
          </a:prstGeom>
        </p:spPr>
      </p:pic>
    </p:spTree>
    <p:extLst>
      <p:ext uri="{BB962C8B-B14F-4D97-AF65-F5344CB8AC3E}">
        <p14:creationId xmlns:p14="http://schemas.microsoft.com/office/powerpoint/2010/main" val="214150483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A3046-8C67-4363-86DC-171E3B50A703}"/>
              </a:ext>
            </a:extLst>
          </p:cNvPr>
          <p:cNvSpPr>
            <a:spLocks noGrp="1"/>
          </p:cNvSpPr>
          <p:nvPr>
            <p:ph type="title"/>
          </p:nvPr>
        </p:nvSpPr>
        <p:spPr>
          <a:xfrm>
            <a:off x="323528" y="304800"/>
            <a:ext cx="9144000" cy="609600"/>
          </a:xfrm>
        </p:spPr>
        <p:txBody>
          <a:bodyPr>
            <a:normAutofit fontScale="90000"/>
          </a:bodyPr>
          <a:lstStyle/>
          <a:p>
            <a:r>
              <a:rPr lang="en-US" dirty="0"/>
              <a:t>The Self-Reference Criterion and Ethnocentrism</a:t>
            </a:r>
          </a:p>
        </p:txBody>
      </p:sp>
      <p:sp>
        <p:nvSpPr>
          <p:cNvPr id="3" name="Content Placeholder 2">
            <a:extLst>
              <a:ext uri="{FF2B5EF4-FFF2-40B4-BE49-F238E27FC236}">
                <a16:creationId xmlns:a16="http://schemas.microsoft.com/office/drawing/2014/main" id="{BFFE31D7-B1CB-4B19-A546-813D26D71B20}"/>
              </a:ext>
            </a:extLst>
          </p:cNvPr>
          <p:cNvSpPr>
            <a:spLocks noGrp="1"/>
          </p:cNvSpPr>
          <p:nvPr>
            <p:ph idx="1"/>
          </p:nvPr>
        </p:nvSpPr>
        <p:spPr/>
        <p:txBody>
          <a:bodyPr/>
          <a:lstStyle/>
          <a:p>
            <a:pPr algn="l"/>
            <a:r>
              <a:rPr lang="en-US" sz="2800" dirty="0"/>
              <a:t>Both impede ability to accurately assess foreign market</a:t>
            </a:r>
          </a:p>
          <a:p>
            <a:pPr algn="l"/>
            <a:r>
              <a:rPr lang="en-US" sz="2800" b="1" dirty="0">
                <a:solidFill>
                  <a:srgbClr val="FF0000"/>
                </a:solidFill>
              </a:rPr>
              <a:t>Self-Reference Criterion (SRC)</a:t>
            </a:r>
          </a:p>
          <a:p>
            <a:pPr lvl="1"/>
            <a:r>
              <a:rPr lang="en-US" sz="2400" dirty="0"/>
              <a:t>Unconscious reference to own cultural values, experiences, knowledge</a:t>
            </a:r>
          </a:p>
          <a:p>
            <a:pPr lvl="1"/>
            <a:r>
              <a:rPr lang="en-US" sz="2400" dirty="0"/>
              <a:t>Problematic when used as basis for decisions</a:t>
            </a:r>
          </a:p>
          <a:p>
            <a:pPr algn="l"/>
            <a:r>
              <a:rPr lang="en-US" sz="2800" b="1" dirty="0">
                <a:solidFill>
                  <a:srgbClr val="FF0000"/>
                </a:solidFill>
              </a:rPr>
              <a:t>Ethnocentrism</a:t>
            </a:r>
          </a:p>
          <a:p>
            <a:pPr lvl="1"/>
            <a:r>
              <a:rPr lang="en-US" sz="2400" dirty="0"/>
              <a:t>One’s own country, culture, or country is best</a:t>
            </a:r>
          </a:p>
          <a:p>
            <a:pPr lvl="1"/>
            <a:r>
              <a:rPr lang="en-US" sz="2400" dirty="0"/>
              <a:t>Most problematic when affluent countries work with less affluent</a:t>
            </a:r>
            <a:endParaRPr lang="en-US" sz="2000" dirty="0"/>
          </a:p>
        </p:txBody>
      </p:sp>
    </p:spTree>
    <p:extLst>
      <p:ext uri="{BB962C8B-B14F-4D97-AF65-F5344CB8AC3E}">
        <p14:creationId xmlns:p14="http://schemas.microsoft.com/office/powerpoint/2010/main" val="1366259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irst time trying MCDONALDS IN INDIA | Really different than in America -  YouTube">
            <a:extLst>
              <a:ext uri="{FF2B5EF4-FFF2-40B4-BE49-F238E27FC236}">
                <a16:creationId xmlns:a16="http://schemas.microsoft.com/office/drawing/2014/main" id="{8B4D07A1-F40D-44F1-AB02-2640EE3B85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065" y="887343"/>
            <a:ext cx="4572000" cy="256032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Meet The Truly Indian Burgers - McDonald's India | McDonald's Blog">
            <a:extLst>
              <a:ext uri="{FF2B5EF4-FFF2-40B4-BE49-F238E27FC236}">
                <a16:creationId xmlns:a16="http://schemas.microsoft.com/office/drawing/2014/main" id="{6F960645-6623-4833-9339-A2E796AE65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3611880"/>
            <a:ext cx="5317028" cy="2867025"/>
          </a:xfrm>
          <a:prstGeom prst="rect">
            <a:avLst/>
          </a:prstGeom>
          <a:noFill/>
          <a:extLst>
            <a:ext uri="{909E8E84-426E-40DD-AFC4-6F175D3DCCD1}">
              <a14:hiddenFill xmlns:a14="http://schemas.microsoft.com/office/drawing/2010/main">
                <a:solidFill>
                  <a:srgbClr val="FFFFFF"/>
                </a:solidFill>
              </a14:hiddenFill>
            </a:ext>
          </a:extLst>
        </p:spPr>
      </p:pic>
      <p:sp>
        <p:nvSpPr>
          <p:cNvPr id="2" name="สี่เหลี่ยมผืนผ้า 1">
            <a:extLst>
              <a:ext uri="{FF2B5EF4-FFF2-40B4-BE49-F238E27FC236}">
                <a16:creationId xmlns:a16="http://schemas.microsoft.com/office/drawing/2014/main" id="{22F44F2C-1C3D-423E-9156-F4598D9C46EF}"/>
              </a:ext>
            </a:extLst>
          </p:cNvPr>
          <p:cNvSpPr/>
          <p:nvPr/>
        </p:nvSpPr>
        <p:spPr>
          <a:xfrm>
            <a:off x="944658" y="0"/>
            <a:ext cx="7875814" cy="707886"/>
          </a:xfrm>
          <a:prstGeom prst="rect">
            <a:avLst/>
          </a:prstGeom>
        </p:spPr>
        <p:txBody>
          <a:bodyPr wrap="square">
            <a:spAutoFit/>
          </a:bodyPr>
          <a:lstStyle/>
          <a:p>
            <a:r>
              <a:rPr lang="en-US" sz="4000" dirty="0">
                <a:solidFill>
                  <a:srgbClr val="FF0000"/>
                </a:solidFill>
              </a:rPr>
              <a:t>McDonalds in India: Example of SRC</a:t>
            </a:r>
          </a:p>
        </p:txBody>
      </p:sp>
    </p:spTree>
    <p:extLst>
      <p:ext uri="{BB962C8B-B14F-4D97-AF65-F5344CB8AC3E}">
        <p14:creationId xmlns:p14="http://schemas.microsoft.com/office/powerpoint/2010/main" val="225596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ethnocentricm">
            <a:extLst>
              <a:ext uri="{FF2B5EF4-FFF2-40B4-BE49-F238E27FC236}">
                <a16:creationId xmlns:a16="http://schemas.microsoft.com/office/drawing/2014/main" id="{9AA163D6-CC92-4331-A481-89F94E5F5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1066800"/>
            <a:ext cx="8001000" cy="451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9622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11 Countries for MK 333/326</a:t>
            </a:r>
          </a:p>
          <a:p>
            <a:endParaRPr lang="en-US" dirty="0"/>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838200" y="821195"/>
            <a:ext cx="2743200" cy="5262979"/>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1.Germany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2.India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3.New Zealand</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4.Switzerland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5.Spain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6.France</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7.Sweden</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8.Russia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9.Italy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10.Portugal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11.Canada</a:t>
            </a:r>
            <a:endParaRPr lang="en-US" sz="2800" dirty="0"/>
          </a:p>
        </p:txBody>
      </p:sp>
      <p:pic>
        <p:nvPicPr>
          <p:cNvPr id="2056" name="Picture 8" descr="No photo description available.">
            <a:extLst>
              <a:ext uri="{FF2B5EF4-FFF2-40B4-BE49-F238E27FC236}">
                <a16:creationId xmlns:a16="http://schemas.microsoft.com/office/drawing/2014/main" id="{2BEE7FDF-0753-47F0-A64E-5A50F5582F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1090435"/>
            <a:ext cx="4343400" cy="455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Germany</a:t>
            </a:r>
          </a:p>
          <a:p>
            <a:endParaRPr lang="en-US" dirty="0"/>
          </a:p>
        </p:txBody>
      </p:sp>
      <p:pic>
        <p:nvPicPr>
          <p:cNvPr id="8194" name="Picture 2" descr="May be an image of 5 people, including Phimnara Kwan and text that says 'Nuttanun Slisatakorn 6204641481 Jirisuda Jaroomanopass 6204640301 Tinn Tanyawangrat 6204641721 Ramita Dawjam 6204641366 Nithida Vattanasiritham 6204640384 PR P PRO'">
            <a:extLst>
              <a:ext uri="{FF2B5EF4-FFF2-40B4-BE49-F238E27FC236}">
                <a16:creationId xmlns:a16="http://schemas.microsoft.com/office/drawing/2014/main" id="{5FA4ED54-89EB-45EA-8E87-2FCEA6B34F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0"/>
            <a:ext cx="29718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y be an image of footwear and text">
            <a:extLst>
              <a:ext uri="{FF2B5EF4-FFF2-40B4-BE49-F238E27FC236}">
                <a16:creationId xmlns:a16="http://schemas.microsoft.com/office/drawing/2014/main" id="{9436F90F-AE7A-496D-B3CA-79C4260C00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1125" y="946194"/>
            <a:ext cx="4984750" cy="5551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India</a:t>
            </a:r>
          </a:p>
          <a:p>
            <a:endParaRPr lang="en-US" dirty="0"/>
          </a:p>
        </p:txBody>
      </p:sp>
      <p:pic>
        <p:nvPicPr>
          <p:cNvPr id="3074" name="Picture 2" descr="May be an image of 5 people, including Earnn Suppasa and text">
            <a:extLst>
              <a:ext uri="{FF2B5EF4-FFF2-40B4-BE49-F238E27FC236}">
                <a16:creationId xmlns:a16="http://schemas.microsoft.com/office/drawing/2014/main" id="{5EF77F21-9668-4B53-BA1A-ED7C44A772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254000"/>
            <a:ext cx="2499894" cy="133588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one or more people">
            <a:extLst>
              <a:ext uri="{FF2B5EF4-FFF2-40B4-BE49-F238E27FC236}">
                <a16:creationId xmlns:a16="http://schemas.microsoft.com/office/drawing/2014/main" id="{7E620808-07B1-41A0-9396-CB38A151B7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057400"/>
            <a:ext cx="7239000" cy="4094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366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New Zealand</a:t>
            </a:r>
          </a:p>
          <a:p>
            <a:endParaRPr lang="en-US" dirty="0"/>
          </a:p>
        </p:txBody>
      </p:sp>
      <p:pic>
        <p:nvPicPr>
          <p:cNvPr id="2050" name="Picture 2" descr="May be an image of 5 people, including Chanoknan Sriwichit, Wantitee Jamp and Panitsa Kantima and text">
            <a:extLst>
              <a:ext uri="{FF2B5EF4-FFF2-40B4-BE49-F238E27FC236}">
                <a16:creationId xmlns:a16="http://schemas.microsoft.com/office/drawing/2014/main" id="{D661139C-AD69-4589-A02D-A5B190A1EE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304800"/>
            <a:ext cx="2530549" cy="136017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May be an image of text">
            <a:extLst>
              <a:ext uri="{FF2B5EF4-FFF2-40B4-BE49-F238E27FC236}">
                <a16:creationId xmlns:a16="http://schemas.microsoft.com/office/drawing/2014/main" id="{80C492BA-8A68-4D53-AED7-47B4CD172A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912" y="1152846"/>
            <a:ext cx="4581525" cy="513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Switzerland</a:t>
            </a:r>
          </a:p>
          <a:p>
            <a:endParaRPr lang="en-US" dirty="0"/>
          </a:p>
        </p:txBody>
      </p:sp>
      <p:pic>
        <p:nvPicPr>
          <p:cNvPr id="4098" name="Picture 2" descr="May be an image of 7 people, including Bell Chatromyen and text">
            <a:extLst>
              <a:ext uri="{FF2B5EF4-FFF2-40B4-BE49-F238E27FC236}">
                <a16:creationId xmlns:a16="http://schemas.microsoft.com/office/drawing/2014/main" id="{06B03015-B197-4A52-88CA-4B0C7A27A4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0"/>
            <a:ext cx="2584682" cy="14754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May be an image of text">
            <a:extLst>
              <a:ext uri="{FF2B5EF4-FFF2-40B4-BE49-F238E27FC236}">
                <a16:creationId xmlns:a16="http://schemas.microsoft.com/office/drawing/2014/main" id="{15C38AF1-0030-432A-8367-018D59587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182083"/>
            <a:ext cx="6629400" cy="3791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Spain</a:t>
            </a:r>
          </a:p>
          <a:p>
            <a:endParaRPr lang="en-US" dirty="0"/>
          </a:p>
        </p:txBody>
      </p:sp>
      <p:pic>
        <p:nvPicPr>
          <p:cNvPr id="10242" name="Picture 2" descr="May be an image of 6 people, including Imm Sukumdhanakul and Chalida Akkapaiboon, people standing and text that says 'SPAIN TNO Punisa S. 6204641358 Siriyakorn A 6204641689 DMM K Sarocha D. Chalida A. Arissara P 6204640723 6204640418 6204640657 KankamolJ. 6204641242'">
            <a:extLst>
              <a:ext uri="{FF2B5EF4-FFF2-40B4-BE49-F238E27FC236}">
                <a16:creationId xmlns:a16="http://schemas.microsoft.com/office/drawing/2014/main" id="{163C6A44-864E-4F43-B5C8-1C9CB2F1294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208280"/>
            <a:ext cx="3008712" cy="1945856"/>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May be an image of text that says 'SRC AND ETHNOCENTRISM IN SPAIN BALENCIAGA Brandy Melville HardRock Rock FROM BERSHKA ITALY BARCELONA CAFE MANGO LONDON ZARA ORIGINATED IN SHM OYS R0 MADRID Siesta Times 2:00 p.m. ENJOY ALONG LUNCH ENJOY LATE NIGHT HAVE A HEALTHY ΕΤΗΝ KNOWN AS SPANSII DISHES SPANISH PAELLA ATFERNOON NAP'">
            <a:extLst>
              <a:ext uri="{FF2B5EF4-FFF2-40B4-BE49-F238E27FC236}">
                <a16:creationId xmlns:a16="http://schemas.microsoft.com/office/drawing/2014/main" id="{0AE75A94-2CE7-4DED-9258-6E595931DA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237724"/>
            <a:ext cx="5614987" cy="4304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52400" y="825"/>
            <a:ext cx="9144000" cy="609600"/>
          </a:xfrm>
        </p:spPr>
        <p:txBody>
          <a:bodyPr/>
          <a:lstStyle/>
          <a:p>
            <a:r>
              <a:rPr lang="en-US" dirty="0"/>
              <a:t>France</a:t>
            </a:r>
          </a:p>
          <a:p>
            <a:endParaRPr lang="en-US" dirty="0"/>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04800"/>
            <a:ext cx="2927304" cy="213360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May be an image of text">
            <a:extLst>
              <a:ext uri="{FF2B5EF4-FFF2-40B4-BE49-F238E27FC236}">
                <a16:creationId xmlns:a16="http://schemas.microsoft.com/office/drawing/2014/main" id="{656F113C-C690-4A04-A76F-E43FB0F674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421" y="864425"/>
            <a:ext cx="4132933"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Sweden</a:t>
            </a:r>
          </a:p>
          <a:p>
            <a:endParaRPr lang="en-US" dirty="0"/>
          </a:p>
        </p:txBody>
      </p:sp>
      <p:pic>
        <p:nvPicPr>
          <p:cNvPr id="7170" name="Picture 2" descr="May be an image of 6 people, including Kaotu Pinto, child, people standing and text that says 'MEMBERS 1. Natsinee Laohapakdee 6104640708 2.Sarita Pornkasem 6104640682 3.Sarisa Sampassaneethamrong 6104640633 4.Thawanrat Laorsatiangul 6104641169 5.Anyamanee Lapprattana 6104640781 6.Bhusana Punyakunasin 6004641509 7.Pattera Rattanatanatevilai 6104640211 Lorem ipsum dolor sit amet.'">
            <a:extLst>
              <a:ext uri="{FF2B5EF4-FFF2-40B4-BE49-F238E27FC236}">
                <a16:creationId xmlns:a16="http://schemas.microsoft.com/office/drawing/2014/main" id="{7856539F-89A8-47A9-86E9-CE3644E472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0323" y="198120"/>
            <a:ext cx="3045109" cy="16716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7 people and text that says 'SRC AND ETHNOCENTRISM Self-Reference Criterion McDonald's McDonald's trieda nique Swedish McDonald's McVegan including MCVEGAN BURGER Ethnocentism for launched Muslim people. IKEA IKEA Southeast Asia branches merchandise bolste pillow. APPENDIX heat Back during Southeast Asia was mostly colonised Europeans, special made woven shape fa modern bolster, wrapped in linen, invented. people sleep better night the region's tropical ohug and throw leg ove while ying hollowi insides the pillow allowed the user keep ropical first branch McDonald's opened food retailer country developedi Orkla peppers McDonald's Sweden 1973. Burger Sweden. largest fast cVegan was includes omato, and items Maharaja world. and Kong's'">
            <a:extLst>
              <a:ext uri="{FF2B5EF4-FFF2-40B4-BE49-F238E27FC236}">
                <a16:creationId xmlns:a16="http://schemas.microsoft.com/office/drawing/2014/main" id="{5EBEFF2B-71B7-4389-9DEC-82F24BDC0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6260" y="1219200"/>
            <a:ext cx="4506912" cy="5180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Russia</a:t>
            </a:r>
          </a:p>
          <a:p>
            <a:endParaRPr lang="en-US" dirty="0"/>
          </a:p>
        </p:txBody>
      </p:sp>
      <p:pic>
        <p:nvPicPr>
          <p:cNvPr id="6146" name="Picture 2" descr="May be an image of text that says 'RUSSIA SRC Difficult to do business without the help from local 'connection' Ethnocentrism 5RO ETHNOCENTRISM Relationship between Russia and Thailand Small gifts are used as representative of connection •Neutral in political and cultural conflict with a weak bilateral relation with 0.5% of Russia's total imports share Presents symbolising statureof the company and importance of the impending business deal Nevertheless, Russia has developed good relationship with Thailand through tourism industry since 2003. Giving flowers to residents can be delicate point of etiquette Give only in odd number 01'">
            <a:extLst>
              <a:ext uri="{FF2B5EF4-FFF2-40B4-BE49-F238E27FC236}">
                <a16:creationId xmlns:a16="http://schemas.microsoft.com/office/drawing/2014/main" id="{9D4CD6AD-ABFF-4A19-89FC-AACD4D3230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310395"/>
            <a:ext cx="6629400" cy="395692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ay be an image of 6 people, including Aor Jutamas, Jirakit Leelapanpaibool, Waranya Sitthimunkong and Sippapas Eksombatchai, people standing, outdoors and text that says 'JU+ MOVE TO THE FUTURE 6104640948 RUS 6104640468 6104641516 6104641086 6104640658'">
            <a:extLst>
              <a:ext uri="{FF2B5EF4-FFF2-40B4-BE49-F238E27FC236}">
                <a16:creationId xmlns:a16="http://schemas.microsoft.com/office/drawing/2014/main" id="{89BD75D6-C303-4A7F-BDE3-C694311CDE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98120"/>
            <a:ext cx="3200400" cy="1750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458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Italy</a:t>
            </a:r>
          </a:p>
          <a:p>
            <a:endParaRPr lang="en-US" dirty="0"/>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75684"/>
            <a:ext cx="2632064" cy="182372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May be an image of text that says 'Self-Reference Criterion (SRC) Italy Italians value their family to be their first priority, their household comprises their extended family living together and their expenditures often are oriented towards the households. Ethnocentrism The Italians have very strict standards when it comes food related concerns They have resolute procedures when it comes food separation, (this is why buffet is not prominent type of restaurant in Italy) They are very egocentric people and dislikes changes being made to their food and traditions. Italians believe that their Grandma' s recipe is the best'">
            <a:extLst>
              <a:ext uri="{FF2B5EF4-FFF2-40B4-BE49-F238E27FC236}">
                <a16:creationId xmlns:a16="http://schemas.microsoft.com/office/drawing/2014/main" id="{3553048A-CE40-4CAA-B371-722804B914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057400"/>
            <a:ext cx="6629400" cy="381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4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Portugal</a:t>
            </a:r>
          </a:p>
          <a:p>
            <a:endParaRPr lang="en-US" dirty="0"/>
          </a:p>
        </p:txBody>
      </p:sp>
      <p:pic>
        <p:nvPicPr>
          <p:cNvPr id="1026" name="Picture 2" descr="May be a cartoon of 4 people, including Mo YaniSa, child and text that says 'PEDTUGO สำขุมทรัพย์ สุดขอบฟ้า PORTUGAL MEMBER- Phantipa Chobuijankarn. Yanisa Niamson Maytaporn Sae-jao Tippawan Khachinphak Nuttapong Ongsritrakul 6204640053 6204640681 6204640749 6204641382 6204641630'">
            <a:extLst>
              <a:ext uri="{FF2B5EF4-FFF2-40B4-BE49-F238E27FC236}">
                <a16:creationId xmlns:a16="http://schemas.microsoft.com/office/drawing/2014/main" id="{1EACCB2A-77A7-4C89-92BC-9F2803FFCD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28600"/>
            <a:ext cx="2592400" cy="16757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May be an image of text that says 'PORTUGAL PORTUGAL PORTUGAL PORTUGAL PORTUGAL Self-Reference Criterion Portuguese eating style wA Ethnocentrism Foreigners doing business n Portugal Speak Portuguese Asian eating Asianeatingstyle style Comparing with other countries, Portuguese are... more flexible relaxed indirect communication style patient working hard OBRIGADO (thank you)'">
            <a:extLst>
              <a:ext uri="{FF2B5EF4-FFF2-40B4-BE49-F238E27FC236}">
                <a16:creationId xmlns:a16="http://schemas.microsoft.com/office/drawing/2014/main" id="{626DBDE6-D085-4EF5-86E0-5792DC828E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0758" y="1091861"/>
            <a:ext cx="4814887" cy="5392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02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Canada</a:t>
            </a:r>
          </a:p>
        </p:txBody>
      </p:sp>
      <p:pic>
        <p:nvPicPr>
          <p:cNvPr id="5122" name="Picture 2" descr="May be an image of 6 people">
            <a:extLst>
              <a:ext uri="{FF2B5EF4-FFF2-40B4-BE49-F238E27FC236}">
                <a16:creationId xmlns:a16="http://schemas.microsoft.com/office/drawing/2014/main" id="{2876D643-6DD5-4B67-A111-9B6AFE93F1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228600"/>
            <a:ext cx="2755252" cy="153834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y be an image of text">
            <a:extLst>
              <a:ext uri="{FF2B5EF4-FFF2-40B4-BE49-F238E27FC236}">
                <a16:creationId xmlns:a16="http://schemas.microsoft.com/office/drawing/2014/main" id="{ECF3D2C8-23C4-4BC3-9590-80ECAF1A9E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981200"/>
            <a:ext cx="6858000" cy="4314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9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20141" y="1705131"/>
            <a:ext cx="8166100" cy="3048000"/>
          </a:xfrm>
          <a:prstGeom prst="rect">
            <a:avLst/>
          </a:prstGeom>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956</TotalTime>
  <Words>190</Words>
  <Application>Microsoft Office PowerPoint</Application>
  <PresentationFormat>นำเสนอทางหน้าจอ (4:3)</PresentationFormat>
  <Paragraphs>45</Paragraphs>
  <Slides>18</Slides>
  <Notes>2</Notes>
  <HiddenSlides>0</HiddenSlides>
  <MMClips>0</MMClips>
  <ScaleCrop>false</ScaleCrop>
  <HeadingPairs>
    <vt:vector size="6" baseType="variant">
      <vt:variant>
        <vt:lpstr>ฟอนต์ที่ถูกใช้</vt:lpstr>
      </vt:variant>
      <vt:variant>
        <vt:i4>8</vt:i4>
      </vt:variant>
      <vt:variant>
        <vt:lpstr>ธีม</vt:lpstr>
      </vt:variant>
      <vt:variant>
        <vt:i4>9</vt:i4>
      </vt:variant>
      <vt:variant>
        <vt:lpstr>ชื่อเรื่องสไลด์</vt:lpstr>
      </vt:variant>
      <vt:variant>
        <vt:i4>18</vt:i4>
      </vt:variant>
    </vt:vector>
  </HeadingPairs>
  <TitlesOfParts>
    <vt:vector size="35" baseType="lpstr">
      <vt:lpstr>Arial</vt:lpstr>
      <vt:lpstr>ArumSans Bold</vt:lpstr>
      <vt:lpstr>ArumSans Regular</vt:lpstr>
      <vt:lpstr>Calibri</vt:lpstr>
      <vt:lpstr>inherit</vt:lpstr>
      <vt:lpstr>Times New Roman</vt:lpstr>
      <vt:lpstr>Vectipede Rg</vt:lpstr>
      <vt:lpstr>Wingdings</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MK 333/326 SRC &amp; Ethnocentrism</vt:lpstr>
      <vt:lpstr>MK 333/326 Group Assignment 2: Chapter 1 on SRC and Ethnocentrism</vt:lpstr>
      <vt:lpstr>The Self-Reference Criterion and Ethnocentrism</vt:lpstr>
      <vt:lpstr>งานนำเสนอ PowerPoint</vt:lpstr>
      <vt:lpstr>งานนำเสนอ PowerPoint</vt:lpstr>
      <vt:lpstr>11 Countries for MK 333/326 </vt:lpstr>
      <vt:lpstr>Germany </vt:lpstr>
      <vt:lpstr>India </vt:lpstr>
      <vt:lpstr>New Zealand </vt:lpstr>
      <vt:lpstr>Switzerland </vt:lpstr>
      <vt:lpstr>Spain </vt:lpstr>
      <vt:lpstr>France </vt:lpstr>
      <vt:lpstr>Sweden </vt:lpstr>
      <vt:lpstr>Russia </vt:lpstr>
      <vt:lpstr>Italy </vt:lpstr>
      <vt:lpstr>Portugal </vt:lpstr>
      <vt:lpstr>Canada</vt:lpstr>
      <vt:lpstr>งานนำเสนอ PowerPoint</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user</cp:lastModifiedBy>
  <cp:revision>156</cp:revision>
  <dcterms:created xsi:type="dcterms:W3CDTF">2018-06-26T19:27:50Z</dcterms:created>
  <dcterms:modified xsi:type="dcterms:W3CDTF">2021-02-10T14:14:43Z</dcterms:modified>
</cp:coreProperties>
</file>