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0" r:id="rId1"/>
  </p:sldMasterIdLst>
  <p:notesMasterIdLst>
    <p:notesMasterId r:id="rId34"/>
  </p:notesMasterIdLst>
  <p:sldIdLst>
    <p:sldId id="256" r:id="rId2"/>
    <p:sldId id="261" r:id="rId3"/>
    <p:sldId id="262" r:id="rId4"/>
    <p:sldId id="264" r:id="rId5"/>
    <p:sldId id="265" r:id="rId6"/>
    <p:sldId id="266" r:id="rId7"/>
    <p:sldId id="288" r:id="rId8"/>
    <p:sldId id="267" r:id="rId9"/>
    <p:sldId id="289" r:id="rId10"/>
    <p:sldId id="268" r:id="rId11"/>
    <p:sldId id="269" r:id="rId12"/>
    <p:sldId id="270" r:id="rId13"/>
    <p:sldId id="271" r:id="rId14"/>
    <p:sldId id="272" r:id="rId15"/>
    <p:sldId id="290"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91" r:id="rId32"/>
    <p:sldId id="292" r:id="rId3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F5C"/>
    <a:srgbClr val="E3DE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388" autoAdjust="0"/>
    <p:restoredTop sz="93773" autoAdjust="0"/>
  </p:normalViewPr>
  <p:slideViewPr>
    <p:cSldViewPr>
      <p:cViewPr>
        <p:scale>
          <a:sx n="66" d="100"/>
          <a:sy n="66" d="100"/>
        </p:scale>
        <p:origin x="-756" y="-27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Lst>
  </p:outlineViewPr>
  <p:notesTextViewPr>
    <p:cViewPr>
      <p:scale>
        <a:sx n="100" d="100"/>
        <a:sy n="100" d="100"/>
      </p:scale>
      <p:origin x="0" y="0"/>
    </p:cViewPr>
  </p:notesTextViewPr>
  <p:sorterViewPr>
    <p:cViewPr>
      <p:scale>
        <a:sx n="66" d="100"/>
        <a:sy n="66" d="100"/>
      </p:scale>
      <p:origin x="0" y="-200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_rels/viewProps.xml.rels><?xml version="1.0" encoding="UTF-8" standalone="yes"?>
<Relationships xmlns="http://schemas.openxmlformats.org/package/2006/relationships"><Relationship Id="rId3" Type="http://schemas.openxmlformats.org/officeDocument/2006/relationships/slide" Target="slides/slide20.xml"/><Relationship Id="rId2" Type="http://schemas.openxmlformats.org/officeDocument/2006/relationships/slide" Target="slides/slide19.xml"/><Relationship Id="rId1" Type="http://schemas.openxmlformats.org/officeDocument/2006/relationships/slide" Target="slides/slide4.xml"/><Relationship Id="rId4" Type="http://schemas.openxmlformats.org/officeDocument/2006/relationships/slide" Target="slides/slide2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14AD9EF5-B063-49A6-A3D3-739E7F8F1A57}" type="datetimeFigureOut">
              <a:rPr lang="en-US"/>
              <a:pPr>
                <a:defRPr/>
              </a:pPr>
              <a:t>2/22/2017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4BDB6CD9-BB24-4656-B0F8-455795DCBF61}" type="slidenum">
              <a:rPr lang="en-US"/>
              <a:pPr>
                <a:defRPr/>
              </a:pPr>
              <a:t>‹#›</a:t>
            </a:fld>
            <a:endParaRPr lang="en-US"/>
          </a:p>
        </p:txBody>
      </p:sp>
    </p:spTree>
    <p:extLst>
      <p:ext uri="{BB962C8B-B14F-4D97-AF65-F5344CB8AC3E}">
        <p14:creationId xmlns:p14="http://schemas.microsoft.com/office/powerpoint/2010/main" val="546115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itchFamily="18" charset="0"/>
              </a:rPr>
              <a:t>This chapter discusses the cost of capital for the multinational firm.</a:t>
            </a:r>
          </a:p>
        </p:txBody>
      </p:sp>
      <p:sp>
        <p:nvSpPr>
          <p:cNvPr id="337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148A94A6-128D-409A-B65C-CC9BF151B862}" type="slidenum">
              <a:rPr lang="en-US" altLang="en-US" smtClean="0"/>
              <a:pPr eaLnBrk="1" hangingPunct="1"/>
              <a:t>1</a:t>
            </a:fld>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Note: </a:t>
            </a:r>
            <a:r>
              <a:rPr lang="en-US" sz="1200" i="0" kern="1200" dirty="0" smtClean="0">
                <a:solidFill>
                  <a:schemeClr val="tx1"/>
                </a:solidFill>
                <a:effectLst/>
                <a:latin typeface="+mn-lt"/>
                <a:ea typeface="+mn-ea"/>
                <a:cs typeface="+mn-cs"/>
              </a:rPr>
              <a:t>Kl and Kg represent, respectively, the cost of capital under local and international capital structures; IRR</a:t>
            </a:r>
            <a:br>
              <a:rPr lang="en-US" sz="1200" i="0" kern="1200" dirty="0" smtClean="0">
                <a:solidFill>
                  <a:schemeClr val="tx1"/>
                </a:solidFill>
                <a:effectLst/>
                <a:latin typeface="+mn-lt"/>
                <a:ea typeface="+mn-ea"/>
                <a:cs typeface="+mn-cs"/>
              </a:rPr>
            </a:br>
            <a:r>
              <a:rPr lang="en-US" sz="1200" i="0" kern="1200" dirty="0" smtClean="0">
                <a:solidFill>
                  <a:schemeClr val="tx1"/>
                </a:solidFill>
                <a:effectLst/>
                <a:latin typeface="+mn-lt"/>
                <a:ea typeface="+mn-ea"/>
                <a:cs typeface="+mn-cs"/>
              </a:rPr>
              <a:t>represents the internal rate of return on investment projects; Il and Ig represent the optimal investment outlays under</a:t>
            </a:r>
            <a:br>
              <a:rPr lang="en-US" sz="1200" i="0" kern="1200" dirty="0" smtClean="0">
                <a:solidFill>
                  <a:schemeClr val="tx1"/>
                </a:solidFill>
                <a:effectLst/>
                <a:latin typeface="+mn-lt"/>
                <a:ea typeface="+mn-ea"/>
                <a:cs typeface="+mn-cs"/>
              </a:rPr>
            </a:br>
            <a:r>
              <a:rPr lang="en-US" sz="1200" i="0" kern="1200" dirty="0" smtClean="0">
                <a:solidFill>
                  <a:schemeClr val="tx1"/>
                </a:solidFill>
                <a:effectLst/>
                <a:latin typeface="+mn-lt"/>
                <a:ea typeface="+mn-ea"/>
                <a:cs typeface="+mn-cs"/>
              </a:rPr>
              <a:t>the alternative capital structures.</a:t>
            </a:r>
            <a:br>
              <a:rPr lang="en-US" sz="1200" i="0" kern="1200" dirty="0" smtClean="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pPr>
              <a:defRPr/>
            </a:pPr>
            <a:fld id="{4BDB6CD9-BB24-4656-B0F8-455795DCBF61}" type="slidenum">
              <a:rPr lang="en-US" smtClean="0"/>
              <a:pPr>
                <a:defRPr/>
              </a:pPr>
              <a:t>4</a:t>
            </a:fld>
            <a:endParaRPr lang="en-US"/>
          </a:p>
        </p:txBody>
      </p:sp>
    </p:spTree>
    <p:extLst>
      <p:ext uri="{BB962C8B-B14F-4D97-AF65-F5344CB8AC3E}">
        <p14:creationId xmlns:p14="http://schemas.microsoft.com/office/powerpoint/2010/main" val="16634622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Theoretical arguments suggest that as the degree of a country's </a:t>
            </a:r>
            <a:r>
              <a:rPr lang="en-US" altLang="en-US" i="1" smtClean="0"/>
              <a:t>home bias </a:t>
            </a:r>
            <a:r>
              <a:rPr lang="en-US" altLang="en-US" smtClean="0"/>
              <a:t>increases, the global risk sharing between domestic and foreign investors will be </a:t>
            </a:r>
            <a:r>
              <a:rPr lang="en-US" altLang="en-US" i="1" smtClean="0"/>
              <a:t>reduced</a:t>
            </a:r>
            <a:r>
              <a:rPr lang="en-US" altLang="en-US" smtClean="0"/>
              <a:t> and thereby the country's cost of capital will </a:t>
            </a:r>
            <a:r>
              <a:rPr lang="en-US" altLang="en-US" i="1" smtClean="0"/>
              <a:t>increase</a:t>
            </a:r>
            <a:r>
              <a:rPr lang="en-US" altLang="en-US" smtClean="0"/>
              <a:t>. The empirical evidence implies that countries may enjoy a significantly lower cost of capital by reducing the extent of their home bias and hence increasing global risk sharing.</a:t>
            </a:r>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CDB791C8-511D-49B8-AB08-B90850B679CF}" type="slidenum">
              <a:rPr lang="en-US" altLang="en-US" smtClean="0"/>
              <a:pPr eaLnBrk="1" hangingPunct="1"/>
              <a:t>10</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447800" y="5791200"/>
            <a:ext cx="6400800" cy="876300"/>
          </a:xfrm>
          <a:prstGeom prst="rect">
            <a:avLst/>
          </a:prstGeom>
        </p:spPr>
        <p:txBody>
          <a:bodyPr/>
          <a:lstStyle>
            <a:lvl1pPr marL="0" indent="0" algn="ctr">
              <a:buNone/>
              <a:defRPr sz="4000">
                <a:solidFill>
                  <a:schemeClr val="tx1"/>
                </a:solidFill>
                <a:latin typeface="Arial Narrow" panose="020B0606020202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Chapter #</a:t>
            </a:r>
            <a:endParaRPr lang="en-US" dirty="0"/>
          </a:p>
        </p:txBody>
      </p:sp>
      <p:sp>
        <p:nvSpPr>
          <p:cNvPr id="5" name="Footer Placeholder 4"/>
          <p:cNvSpPr>
            <a:spLocks noGrp="1"/>
          </p:cNvSpPr>
          <p:nvPr>
            <p:ph type="ftr" sz="quarter" idx="11"/>
          </p:nvPr>
        </p:nvSpPr>
        <p:spPr>
          <a:xfrm>
            <a:off x="5867400" y="6477000"/>
            <a:ext cx="2895600" cy="514794"/>
          </a:xfrm>
        </p:spPr>
        <p:txBody>
          <a:bodyPr/>
          <a:lstStyle/>
          <a:p>
            <a:pPr>
              <a:defRPr/>
            </a:pPr>
            <a:r>
              <a:rPr lang="en-US" dirty="0" smtClean="0"/>
              <a:t>Copyright © 2018 by the McGraw-Hill Companies, Inc. All rights reserved.</a:t>
            </a:r>
          </a:p>
          <a:p>
            <a:pPr>
              <a:defRPr/>
            </a:pPr>
            <a:endParaRPr lang="en-US" dirty="0"/>
          </a:p>
        </p:txBody>
      </p:sp>
      <p:sp>
        <p:nvSpPr>
          <p:cNvPr id="6" name="Slide Number Placeholder 5"/>
          <p:cNvSpPr>
            <a:spLocks noGrp="1"/>
          </p:cNvSpPr>
          <p:nvPr>
            <p:ph type="sldNum" sz="quarter" idx="12"/>
          </p:nvPr>
        </p:nvSpPr>
        <p:spPr/>
        <p:txBody>
          <a:bodyPr/>
          <a:lstStyle/>
          <a:p>
            <a:fld id="{998838B0-B1EB-4CFB-B949-0A81B5280E76}" type="slidenum">
              <a:rPr lang="en-US" smtClean="0"/>
              <a:t>‹#›</a:t>
            </a:fld>
            <a:endParaRPr lang="en-US" dirty="0"/>
          </a:p>
        </p:txBody>
      </p:sp>
      <p:sp>
        <p:nvSpPr>
          <p:cNvPr id="7"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Autofit/>
          </a:bodyPr>
          <a:lstStyle>
            <a:lvl1pPr>
              <a:defRPr sz="5400" b="1">
                <a:solidFill>
                  <a:srgbClr val="C00000"/>
                </a:solidFill>
                <a:latin typeface="Arial Narrow" panose="020B0606020202030204" pitchFamily="34" charset="0"/>
              </a:defRPr>
            </a:lvl1pPr>
          </a:lstStyle>
          <a:p>
            <a:r>
              <a:rPr lang="en-US" smtClean="0"/>
              <a:t>Click to edit Master title style</a:t>
            </a:r>
            <a:endParaRPr lang="en-US" dirty="0"/>
          </a:p>
        </p:txBody>
      </p:sp>
      <p:sp>
        <p:nvSpPr>
          <p:cNvPr id="8" name="Rectangle 7"/>
          <p:cNvSpPr/>
          <p:nvPr userDrawn="1"/>
        </p:nvSpPr>
        <p:spPr>
          <a:xfrm>
            <a:off x="0" y="0"/>
            <a:ext cx="9144000" cy="381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p>
        </p:txBody>
      </p:sp>
      <p:pic>
        <p:nvPicPr>
          <p:cNvPr id="10" name="Picture 9"/>
          <p:cNvPicPr>
            <a:picLocks noChangeAspect="1"/>
          </p:cNvPicPr>
          <p:nvPr userDrawn="1"/>
        </p:nvPicPr>
        <p:blipFill rotWithShape="1">
          <a:blip r:embed="rId2"/>
          <a:srcRect l="34978" t="26029" r="35061" b="24074"/>
          <a:stretch/>
        </p:blipFill>
        <p:spPr>
          <a:xfrm>
            <a:off x="2213810" y="497940"/>
            <a:ext cx="4716379" cy="4418330"/>
          </a:xfrm>
          <a:prstGeom prst="rect">
            <a:avLst/>
          </a:prstGeom>
        </p:spPr>
      </p:pic>
    </p:spTree>
    <p:extLst>
      <p:ext uri="{BB962C8B-B14F-4D97-AF65-F5344CB8AC3E}">
        <p14:creationId xmlns:p14="http://schemas.microsoft.com/office/powerpoint/2010/main" val="198857839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914400"/>
            <a:ext cx="8229600" cy="990600"/>
          </a:xfrm>
        </p:spPr>
        <p:txBody>
          <a:bodyPr>
            <a:normAutofit/>
          </a:bodyPr>
          <a:lstStyle>
            <a:lvl1pPr>
              <a:defRPr sz="4000">
                <a:solidFill>
                  <a:srgbClr val="C00000"/>
                </a:solidFill>
              </a:defRPr>
            </a:lvl1pPr>
          </a:lstStyle>
          <a:p>
            <a:r>
              <a:rPr lang="en-US" dirty="0" smtClean="0"/>
              <a:t>Title of slide</a:t>
            </a:r>
            <a:endParaRPr lang="en-US" dirty="0"/>
          </a:p>
        </p:txBody>
      </p:sp>
      <p:sp>
        <p:nvSpPr>
          <p:cNvPr id="3" name="Content Placeholder 2"/>
          <p:cNvSpPr>
            <a:spLocks noGrp="1"/>
          </p:cNvSpPr>
          <p:nvPr>
            <p:ph idx="1"/>
          </p:nvPr>
        </p:nvSpPr>
        <p:spPr>
          <a:xfrm>
            <a:off x="457200" y="1905000"/>
            <a:ext cx="8229600" cy="4525963"/>
          </a:xfrm>
          <a:prstGeom prst="rect">
            <a:avLst/>
          </a:prstGeom>
        </p:spPr>
        <p:txBody>
          <a:bodyPr/>
          <a:lstStyle>
            <a:lvl1pPr>
              <a:defRPr sz="2800">
                <a:latin typeface="Arial Unicode MS" panose="020B0604020202020204" pitchFamily="34" charset="-128"/>
                <a:ea typeface="Arial Unicode MS" panose="020B0604020202020204" pitchFamily="34" charset="-128"/>
                <a:cs typeface="Arial Unicode MS" panose="020B0604020202020204" pitchFamily="34" charset="-128"/>
              </a:defRPr>
            </a:lvl1pPr>
            <a:lvl2pPr>
              <a:defRPr sz="2400">
                <a:latin typeface="Arial Unicode MS" panose="020B0604020202020204" pitchFamily="34" charset="-128"/>
                <a:ea typeface="Arial Unicode MS" panose="020B0604020202020204" pitchFamily="34" charset="-128"/>
                <a:cs typeface="Arial Unicode MS" panose="020B0604020202020204" pitchFamily="34" charset="-128"/>
              </a:defRPr>
            </a:lvl2pPr>
            <a:lvl3pPr>
              <a:defRPr sz="2000">
                <a:latin typeface="Arial Unicode MS" panose="020B0604020202020204" pitchFamily="34" charset="-128"/>
                <a:ea typeface="Arial Unicode MS" panose="020B0604020202020204" pitchFamily="34" charset="-128"/>
                <a:cs typeface="Arial Unicode MS" panose="020B0604020202020204" pitchFamily="34" charset="-128"/>
              </a:defRPr>
            </a:lvl3pPr>
            <a:lvl4pPr>
              <a:defRPr sz="1800">
                <a:latin typeface="Arial Unicode MS" panose="020B0604020202020204" pitchFamily="34" charset="-128"/>
                <a:ea typeface="Arial Unicode MS" panose="020B0604020202020204" pitchFamily="34" charset="-128"/>
                <a:cs typeface="Arial Unicode MS" panose="020B0604020202020204" pitchFamily="34" charset="-128"/>
              </a:defRPr>
            </a:lvl4pPr>
            <a:lvl5pPr>
              <a:defRPr sz="1800">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Footer Placeholder 4"/>
          <p:cNvSpPr>
            <a:spLocks noGrp="1"/>
          </p:cNvSpPr>
          <p:nvPr>
            <p:ph type="ftr" sz="quarter" idx="11"/>
          </p:nvPr>
        </p:nvSpPr>
        <p:spPr>
          <a:xfrm>
            <a:off x="5867400" y="6526795"/>
            <a:ext cx="2895600" cy="362394"/>
          </a:xfrm>
        </p:spPr>
        <p:txBody>
          <a:bodyPr/>
          <a:lstStyle/>
          <a:p>
            <a:r>
              <a:rPr lang="en-US" dirty="0" smtClean="0"/>
              <a:t>Copyright © 2018 by the McGraw-Hill Companies, Inc. All rights reserved.</a:t>
            </a:r>
          </a:p>
          <a:p>
            <a:endParaRPr lang="en-US" dirty="0" smtClean="0"/>
          </a:p>
          <a:p>
            <a:endParaRPr lang="en-US" dirty="0"/>
          </a:p>
        </p:txBody>
      </p:sp>
      <p:sp>
        <p:nvSpPr>
          <p:cNvPr id="6" name="Slide Number Placeholder 5"/>
          <p:cNvSpPr>
            <a:spLocks noGrp="1"/>
          </p:cNvSpPr>
          <p:nvPr>
            <p:ph type="sldNum" sz="quarter" idx="12"/>
          </p:nvPr>
        </p:nvSpPr>
        <p:spPr>
          <a:xfrm>
            <a:off x="7010400" y="6418447"/>
            <a:ext cx="2133600" cy="365125"/>
          </a:xfrm>
        </p:spPr>
        <p:txBody>
          <a:bodyPr/>
          <a:lstStyle/>
          <a:p>
            <a:pPr>
              <a:defRPr/>
            </a:pPr>
            <a:r>
              <a:rPr lang="en-US" smtClean="0"/>
              <a:t>#-</a:t>
            </a:r>
            <a:fld id="{5E3E14CF-6A71-4D72-BA65-E4A8551147DF}" type="slidenum">
              <a:rPr lang="en-US" smtClean="0"/>
              <a:pPr>
                <a:defRPr/>
              </a:pPr>
              <a:t>‹#›</a:t>
            </a:fld>
            <a:endParaRPr lang="en-US"/>
          </a:p>
        </p:txBody>
      </p:sp>
      <p:sp>
        <p:nvSpPr>
          <p:cNvPr id="17" name="TextBox 16"/>
          <p:cNvSpPr txBox="1"/>
          <p:nvPr/>
        </p:nvSpPr>
        <p:spPr>
          <a:xfrm>
            <a:off x="0" y="6781800"/>
            <a:ext cx="9144000" cy="91440"/>
          </a:xfrm>
          <a:prstGeom prst="rect">
            <a:avLst/>
          </a:prstGeom>
          <a:solidFill>
            <a:schemeClr val="tx2">
              <a:lumMod val="50000"/>
            </a:schemeClr>
          </a:solidFill>
        </p:spPr>
        <p:txBody>
          <a:bodyPr wrap="square" rtlCol="0">
            <a:spAutoFit/>
          </a:bodyPr>
          <a:lstStyle/>
          <a:p>
            <a:endParaRPr lang="en-US" dirty="0"/>
          </a:p>
        </p:txBody>
      </p:sp>
      <p:pic>
        <p:nvPicPr>
          <p:cNvPr id="8"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32656"/>
            <a:ext cx="9144000" cy="779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346007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CA31DB4C-77B7-4AA2-AC83-AC647B84C407}" type="slidenum">
              <a:rPr lang="en-US" smtClean="0"/>
              <a:pPr>
                <a:defRPr/>
              </a:pPr>
              <a:t>‹#›</a:t>
            </a:fld>
            <a:endParaRPr lang="en-US"/>
          </a:p>
        </p:txBody>
      </p:sp>
    </p:spTree>
    <p:extLst>
      <p:ext uri="{BB962C8B-B14F-4D97-AF65-F5344CB8AC3E}">
        <p14:creationId xmlns:p14="http://schemas.microsoft.com/office/powerpoint/2010/main" val="37814472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43D37D08-B3EB-43D2-A4EC-C19D1019D50E}" type="slidenum">
              <a:rPr lang="en-US" smtClean="0"/>
              <a:pPr>
                <a:defRPr/>
              </a:pPr>
              <a:t>‹#›</a:t>
            </a:fld>
            <a:endParaRPr lang="en-US"/>
          </a:p>
        </p:txBody>
      </p:sp>
    </p:spTree>
    <p:extLst>
      <p:ext uri="{BB962C8B-B14F-4D97-AF65-F5344CB8AC3E}">
        <p14:creationId xmlns:p14="http://schemas.microsoft.com/office/powerpoint/2010/main" val="1205746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a:defRPr/>
            </a:pPr>
            <a:r>
              <a:rPr lang="en-US" smtClean="0"/>
              <a:t>#-</a:t>
            </a:r>
            <a:fld id="{E9BEFDCC-CB66-456E-A779-865EC20937E7}" type="slidenum">
              <a:rPr lang="en-US" smtClean="0"/>
              <a:pPr>
                <a:defRPr/>
              </a:pPr>
              <a:t>‹#›</a:t>
            </a:fld>
            <a:endParaRPr lang="en-US"/>
          </a:p>
        </p:txBody>
      </p:sp>
    </p:spTree>
    <p:extLst>
      <p:ext uri="{BB962C8B-B14F-4D97-AF65-F5344CB8AC3E}">
        <p14:creationId xmlns:p14="http://schemas.microsoft.com/office/powerpoint/2010/main" val="1031751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a:defRPr/>
            </a:pPr>
            <a:r>
              <a:rPr lang="en-US" smtClean="0"/>
              <a:t>#-</a:t>
            </a:r>
            <a:fld id="{1E3657E3-D5AB-480D-B780-A56C15AB2407}" type="slidenum">
              <a:rPr lang="en-US" smtClean="0"/>
              <a:pPr>
                <a:defRPr/>
              </a:pPr>
              <a:t>‹#›</a:t>
            </a:fld>
            <a:endParaRPr lang="en-US"/>
          </a:p>
        </p:txBody>
      </p:sp>
    </p:spTree>
    <p:extLst>
      <p:ext uri="{BB962C8B-B14F-4D97-AF65-F5344CB8AC3E}">
        <p14:creationId xmlns:p14="http://schemas.microsoft.com/office/powerpoint/2010/main" val="1283017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r>
              <a:rPr lang="en-US" smtClean="0"/>
              <a:t>#-</a:t>
            </a:r>
            <a:fld id="{3E00FEBB-185D-46F6-A7F6-AD06075179C6}" type="slidenum">
              <a:rPr lang="en-US" smtClean="0"/>
              <a:pPr>
                <a:defRPr/>
              </a:pPr>
              <a:t>‹#›</a:t>
            </a:fld>
            <a:endParaRPr lang="en-US"/>
          </a:p>
        </p:txBody>
      </p:sp>
    </p:spTree>
    <p:extLst>
      <p:ext uri="{BB962C8B-B14F-4D97-AF65-F5344CB8AC3E}">
        <p14:creationId xmlns:p14="http://schemas.microsoft.com/office/powerpoint/2010/main" val="1725101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78B9D2E9-CFE9-4F04-A8CA-6098A640F24F}" type="slidenum">
              <a:rPr lang="en-US" smtClean="0"/>
              <a:pPr>
                <a:defRPr/>
              </a:pPr>
              <a:t>‹#›</a:t>
            </a:fld>
            <a:endParaRPr lang="en-US"/>
          </a:p>
        </p:txBody>
      </p:sp>
    </p:spTree>
    <p:extLst>
      <p:ext uri="{BB962C8B-B14F-4D97-AF65-F5344CB8AC3E}">
        <p14:creationId xmlns:p14="http://schemas.microsoft.com/office/powerpoint/2010/main" val="1303119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2386C6EB-01A9-4BC5-8727-5C6CEB94BD23}" type="slidenum">
              <a:rPr lang="en-US" smtClean="0"/>
              <a:pPr>
                <a:defRPr/>
              </a:pPr>
              <a:t>‹#›</a:t>
            </a:fld>
            <a:endParaRPr lang="en-US"/>
          </a:p>
        </p:txBody>
      </p:sp>
    </p:spTree>
    <p:extLst>
      <p:ext uri="{BB962C8B-B14F-4D97-AF65-F5344CB8AC3E}">
        <p14:creationId xmlns:p14="http://schemas.microsoft.com/office/powerpoint/2010/main" val="986685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838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A4BC64D6-C680-4D5F-80A8-6A214B308746}" type="slidenum">
              <a:rPr lang="en-US" smtClean="0"/>
              <a:pPr>
                <a:defRPr/>
              </a:pPr>
              <a:t>‹#›</a:t>
            </a:fld>
            <a:endParaRPr lang="en-US"/>
          </a:p>
        </p:txBody>
      </p:sp>
    </p:spTree>
    <p:extLst>
      <p:ext uri="{BB962C8B-B14F-4D97-AF65-F5344CB8AC3E}">
        <p14:creationId xmlns:p14="http://schemas.microsoft.com/office/powerpoint/2010/main" val="761985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5236B94E-390C-48E5-990A-0E8A42E0938F}" type="slidenum">
              <a:rPr lang="en-US" smtClean="0"/>
              <a:pPr>
                <a:defRPr/>
              </a:pPr>
              <a:t>‹#›</a:t>
            </a:fld>
            <a:endParaRPr lang="en-US"/>
          </a:p>
        </p:txBody>
      </p:sp>
    </p:spTree>
    <p:extLst>
      <p:ext uri="{BB962C8B-B14F-4D97-AF65-F5344CB8AC3E}">
        <p14:creationId xmlns:p14="http://schemas.microsoft.com/office/powerpoint/2010/main" val="827457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6848" y="457200"/>
            <a:ext cx="8230306" cy="838200"/>
          </a:xfrm>
        </p:spPr>
        <p:txBody>
          <a:bodyPr/>
          <a:lstStyle/>
          <a:p>
            <a:r>
              <a:rPr lang="en-US" dirty="0" smtClean="0"/>
              <a:t>Click to edit Master title style</a:t>
            </a:r>
            <a:endParaRPr lang="en-US" dirty="0"/>
          </a:p>
        </p:txBody>
      </p:sp>
      <p:sp>
        <p:nvSpPr>
          <p:cNvPr id="3" name="Text Placeholder 2"/>
          <p:cNvSpPr>
            <a:spLocks noGrp="1"/>
          </p:cNvSpPr>
          <p:nvPr>
            <p:ph type="body" sz="half" idx="1"/>
          </p:nvPr>
        </p:nvSpPr>
        <p:spPr>
          <a:xfrm>
            <a:off x="456848" y="1719996"/>
            <a:ext cx="4030486" cy="441080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56666" y="1719996"/>
            <a:ext cx="4030487" cy="4410808"/>
          </a:xfrm>
          <a:prstGeom prst="rect">
            <a:avLst/>
          </a:prstGeom>
        </p:spPr>
        <p:txBody>
          <a:bodyPr/>
          <a:lstStyle/>
          <a:p>
            <a:pPr lvl="0"/>
            <a:endParaRPr lang="en-US" noProof="0"/>
          </a:p>
        </p:txBody>
      </p:sp>
      <p:sp>
        <p:nvSpPr>
          <p:cNvPr id="5" name="Date Placeholder 4"/>
          <p:cNvSpPr>
            <a:spLocks noGrp="1"/>
          </p:cNvSpPr>
          <p:nvPr>
            <p:ph type="dt" sz="half" idx="10"/>
          </p:nvPr>
        </p:nvSpPr>
        <p:spPr>
          <a:xfrm>
            <a:off x="66675" y="6248400"/>
            <a:ext cx="2135188" cy="457200"/>
          </a:xfrm>
          <a:prstGeom prst="rect">
            <a:avLst/>
          </a:prstGeom>
        </p:spPr>
        <p:txBody>
          <a:bodyPr lIns="103236" tIns="51618" rIns="103236" bIns="51618"/>
          <a:lstStyle>
            <a:lvl1pPr>
              <a:defRPr/>
            </a:lvl1pPr>
          </a:lstStyle>
          <a:p>
            <a:pPr>
              <a:defRPr/>
            </a:pPr>
            <a:endParaRPr lang="en-US" altLang="en-US"/>
          </a:p>
        </p:txBody>
      </p:sp>
    </p:spTree>
    <p:extLst>
      <p:ext uri="{BB962C8B-B14F-4D97-AF65-F5344CB8AC3E}">
        <p14:creationId xmlns:p14="http://schemas.microsoft.com/office/powerpoint/2010/main" val="13230988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6848" y="122727"/>
            <a:ext cx="8230306" cy="129503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6848" y="1719996"/>
            <a:ext cx="8230306" cy="4410808"/>
          </a:xfrm>
          <a:prstGeom prst="rect">
            <a:avLst/>
          </a:prstGeom>
        </p:spPr>
        <p:txBody>
          <a:bodyPr/>
          <a:lstStyle/>
          <a:p>
            <a:pPr lvl="0"/>
            <a:endParaRPr lang="en-US" noProof="0"/>
          </a:p>
        </p:txBody>
      </p:sp>
      <p:sp>
        <p:nvSpPr>
          <p:cNvPr id="4" name="Date Placeholder 3"/>
          <p:cNvSpPr>
            <a:spLocks noGrp="1"/>
          </p:cNvSpPr>
          <p:nvPr>
            <p:ph type="dt" sz="half" idx="10"/>
          </p:nvPr>
        </p:nvSpPr>
        <p:spPr>
          <a:xfrm>
            <a:off x="66675" y="6248400"/>
            <a:ext cx="2135188" cy="457200"/>
          </a:xfrm>
          <a:prstGeom prst="rect">
            <a:avLst/>
          </a:prstGeom>
        </p:spPr>
        <p:txBody>
          <a:bodyPr lIns="103236" tIns="51618" rIns="103236" bIns="51618"/>
          <a:lstStyle>
            <a:lvl1pPr>
              <a:defRPr/>
            </a:lvl1pPr>
          </a:lstStyle>
          <a:p>
            <a:pPr>
              <a:defRPr/>
            </a:pPr>
            <a:endParaRPr lang="en-US" altLang="en-US"/>
          </a:p>
        </p:txBody>
      </p:sp>
    </p:spTree>
    <p:extLst>
      <p:ext uri="{BB962C8B-B14F-4D97-AF65-F5344CB8AC3E}">
        <p14:creationId xmlns:p14="http://schemas.microsoft.com/office/powerpoint/2010/main" val="3225845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rmAutofit/>
          </a:bodyPr>
          <a:lstStyle/>
          <a:p>
            <a:r>
              <a:rPr lang="en-US" dirty="0" smtClean="0"/>
              <a:t>Chapter Title</a:t>
            </a:r>
            <a:endParaRPr lang="en-US" dirty="0"/>
          </a:p>
        </p:txBody>
      </p:sp>
      <p:sp>
        <p:nvSpPr>
          <p:cNvPr id="5" name="Footer Placeholder 4"/>
          <p:cNvSpPr>
            <a:spLocks noGrp="1"/>
          </p:cNvSpPr>
          <p:nvPr>
            <p:ph type="ftr" sz="quarter" idx="3"/>
          </p:nvPr>
        </p:nvSpPr>
        <p:spPr>
          <a:xfrm>
            <a:off x="5867400" y="6629400"/>
            <a:ext cx="2895600" cy="362394"/>
          </a:xfrm>
          <a:prstGeom prst="rect">
            <a:avLst/>
          </a:prstGeom>
        </p:spPr>
        <p:txBody>
          <a:bodyPr vert="horz" lIns="91440" tIns="45720" rIns="91440" bIns="45720" rtlCol="0" anchor="ctr"/>
          <a:lstStyle>
            <a:lvl1pPr algn="r">
              <a:defRPr sz="900">
                <a:solidFill>
                  <a:schemeClr val="tx1"/>
                </a:solidFill>
              </a:defRPr>
            </a:lvl1pPr>
          </a:lstStyle>
          <a:p>
            <a:pPr>
              <a:defRPr/>
            </a:pPr>
            <a:r>
              <a:rPr lang="en-US" dirty="0" smtClean="0"/>
              <a:t>Copyright © 2018 by the McGraw-Hill Companies, Inc. All rights reserved.</a:t>
            </a:r>
          </a:p>
          <a:p>
            <a:pPr>
              <a:defRPr/>
            </a:pPr>
            <a:endParaRPr lang="en-US" dirty="0" smtClean="0"/>
          </a:p>
          <a:p>
            <a:endParaRPr lang="en-US" dirty="0"/>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lIns="91440" tIns="45720" rIns="91440" bIns="45720" rtlCol="0" anchor="ctr"/>
          <a:lstStyle>
            <a:lvl1pPr algn="r">
              <a:defRPr sz="1000">
                <a:solidFill>
                  <a:schemeClr val="tx1"/>
                </a:solidFill>
              </a:defRPr>
            </a:lvl1pPr>
          </a:lstStyle>
          <a:p>
            <a:pPr>
              <a:defRPr/>
            </a:pPr>
            <a:r>
              <a:rPr lang="en-US" smtClean="0"/>
              <a:t>#-</a:t>
            </a:r>
            <a:fld id="{0E321A04-534C-440B-A207-F3538612A1CB}" type="slidenum">
              <a:rPr lang="en-US" smtClean="0"/>
              <a:pPr>
                <a:defRPr/>
              </a:pPr>
              <a:t>‹#›</a:t>
            </a:fld>
            <a:endParaRPr lang="en-US"/>
          </a:p>
        </p:txBody>
      </p:sp>
    </p:spTree>
    <p:extLst>
      <p:ext uri="{BB962C8B-B14F-4D97-AF65-F5344CB8AC3E}">
        <p14:creationId xmlns:p14="http://schemas.microsoft.com/office/powerpoint/2010/main" val="1706669638"/>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Lst>
  <p:txStyles>
    <p:titleStyle>
      <a:lvl1pPr algn="ctr" defTabSz="914400" rtl="0" eaLnBrk="1" latinLnBrk="0" hangingPunct="1">
        <a:spcBef>
          <a:spcPct val="0"/>
        </a:spcBef>
        <a:buNone/>
        <a:defRPr sz="5400" b="1" kern="1200">
          <a:solidFill>
            <a:srgbClr val="C05533"/>
          </a:solidFill>
          <a:latin typeface="Arial Narrow" panose="020B060602020203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0" y="5105400"/>
            <a:ext cx="9144000" cy="914400"/>
          </a:xfrm>
        </p:spPr>
        <p:txBody>
          <a:bodyPr/>
          <a:lstStyle/>
          <a:p>
            <a:pPr eaLnBrk="1" hangingPunct="1"/>
            <a:r>
              <a:rPr lang="en-US" altLang="en-US" sz="3600" dirty="0" smtClean="0"/>
              <a:t>International Capital Structure and the Cost of Capital</a:t>
            </a:r>
          </a:p>
        </p:txBody>
      </p:sp>
      <p:sp>
        <p:nvSpPr>
          <p:cNvPr id="2" name="Subtitle 1"/>
          <p:cNvSpPr>
            <a:spLocks noGrp="1"/>
          </p:cNvSpPr>
          <p:nvPr>
            <p:ph type="subTitle" idx="1"/>
          </p:nvPr>
        </p:nvSpPr>
        <p:spPr>
          <a:xfrm>
            <a:off x="1447800" y="6172200"/>
            <a:ext cx="6400800" cy="495300"/>
          </a:xfrm>
        </p:spPr>
        <p:txBody>
          <a:bodyPr/>
          <a:lstStyle/>
          <a:p>
            <a:r>
              <a:rPr lang="en-US" sz="2400" dirty="0" smtClean="0"/>
              <a:t>Chapter Seventeen</a:t>
            </a:r>
            <a:endParaRPr lang="en-US" sz="2400" dirty="0"/>
          </a:p>
        </p:txBody>
      </p:sp>
      <p:sp>
        <p:nvSpPr>
          <p:cNvPr id="6" name="Rectangle 20"/>
          <p:cNvSpPr>
            <a:spLocks noGrp="1" noChangeArrowheads="1"/>
          </p:cNvSpPr>
          <p:nvPr>
            <p:ph type="ftr" sz="quarter" idx="4294967295"/>
          </p:nvPr>
        </p:nvSpPr>
        <p:spPr bwMode="auto">
          <a:xfrm>
            <a:off x="6269038" y="6477000"/>
            <a:ext cx="2895600" cy="5143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altLang="en-US" dirty="0" smtClean="0"/>
              <a:t>Chapter Outline</a:t>
            </a:r>
          </a:p>
        </p:txBody>
      </p:sp>
      <p:sp>
        <p:nvSpPr>
          <p:cNvPr id="6147" name="Rectangle 3"/>
          <p:cNvSpPr>
            <a:spLocks noGrp="1" noChangeArrowheads="1"/>
          </p:cNvSpPr>
          <p:nvPr>
            <p:ph idx="1"/>
          </p:nvPr>
        </p:nvSpPr>
        <p:spPr>
          <a:xfrm>
            <a:off x="457200" y="1905000"/>
            <a:ext cx="8534400" cy="4525963"/>
          </a:xfrm>
        </p:spPr>
        <p:txBody>
          <a:bodyPr/>
          <a:lstStyle/>
          <a:p>
            <a:pPr eaLnBrk="1" hangingPunct="1">
              <a:lnSpc>
                <a:spcPct val="90000"/>
              </a:lnSpc>
            </a:pPr>
            <a:r>
              <a:rPr lang="en-US" altLang="en-US" sz="2800" dirty="0" smtClean="0"/>
              <a:t>Cost of Capital</a:t>
            </a:r>
          </a:p>
          <a:p>
            <a:pPr eaLnBrk="1" hangingPunct="1">
              <a:lnSpc>
                <a:spcPct val="90000"/>
              </a:lnSpc>
            </a:pPr>
            <a:r>
              <a:rPr lang="en-US" altLang="en-US" sz="2800" dirty="0" smtClean="0"/>
              <a:t>Cost of Capital in Segmented vs. Integrated Markets</a:t>
            </a:r>
          </a:p>
          <a:p>
            <a:pPr eaLnBrk="1" hangingPunct="1">
              <a:lnSpc>
                <a:spcPct val="90000"/>
              </a:lnSpc>
            </a:pPr>
            <a:r>
              <a:rPr lang="en-US" altLang="en-US" sz="2800" dirty="0" smtClean="0"/>
              <a:t>Does the Cost of Capital Differ Among Countries?</a:t>
            </a:r>
          </a:p>
          <a:p>
            <a:pPr eaLnBrk="1" hangingPunct="1">
              <a:lnSpc>
                <a:spcPct val="90000"/>
              </a:lnSpc>
            </a:pPr>
            <a:r>
              <a:rPr lang="en-US" altLang="en-US" sz="2800" dirty="0" smtClean="0"/>
              <a:t>Cross-Border Listings of Stocks</a:t>
            </a:r>
          </a:p>
          <a:p>
            <a:pPr eaLnBrk="1" hangingPunct="1">
              <a:lnSpc>
                <a:spcPct val="90000"/>
              </a:lnSpc>
            </a:pPr>
            <a:r>
              <a:rPr lang="en-US" altLang="en-US" sz="2800" dirty="0" smtClean="0"/>
              <a:t>Capital Asset Pricing Under Cross-Listings</a:t>
            </a:r>
          </a:p>
          <a:p>
            <a:pPr eaLnBrk="1" hangingPunct="1">
              <a:lnSpc>
                <a:spcPct val="90000"/>
              </a:lnSpc>
            </a:pPr>
            <a:r>
              <a:rPr lang="en-US" altLang="en-US" sz="2800" dirty="0" smtClean="0"/>
              <a:t>The Effect of Foreign Equity Ownership Restrictions</a:t>
            </a:r>
          </a:p>
          <a:p>
            <a:pPr eaLnBrk="1" hangingPunct="1">
              <a:lnSpc>
                <a:spcPct val="90000"/>
              </a:lnSpc>
            </a:pPr>
            <a:r>
              <a:rPr lang="en-US" altLang="en-US" sz="2800" dirty="0" smtClean="0"/>
              <a:t>The Financial Structure of Subsidiaries</a:t>
            </a:r>
          </a:p>
          <a:p>
            <a:pPr eaLnBrk="1" hangingPunct="1">
              <a:lnSpc>
                <a:spcPct val="90000"/>
              </a:lnSpc>
            </a:pPr>
            <a:r>
              <a:rPr lang="en-US" altLang="en-US" sz="2800" dirty="0" smtClean="0"/>
              <a:t>Summary</a:t>
            </a:r>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2</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altLang="en-US" smtClean="0"/>
              <a:t>Cost of Capital</a:t>
            </a:r>
          </a:p>
        </p:txBody>
      </p:sp>
      <p:sp>
        <p:nvSpPr>
          <p:cNvPr id="7171" name="Rectangle 3"/>
          <p:cNvSpPr>
            <a:spLocks noGrp="1" noChangeArrowheads="1"/>
          </p:cNvSpPr>
          <p:nvPr>
            <p:ph idx="1"/>
          </p:nvPr>
        </p:nvSpPr>
        <p:spPr>
          <a:xfrm>
            <a:off x="228600" y="1752600"/>
            <a:ext cx="8686800" cy="4525963"/>
          </a:xfrm>
        </p:spPr>
        <p:txBody>
          <a:bodyPr/>
          <a:lstStyle/>
          <a:p>
            <a:pPr eaLnBrk="1" hangingPunct="1"/>
            <a:r>
              <a:rPr lang="en-US" altLang="en-US" sz="2400" dirty="0" smtClean="0"/>
              <a:t>The cost of capital is the minimum rate of return an investment project must generate in order to pay its financing costs.</a:t>
            </a:r>
          </a:p>
          <a:p>
            <a:pPr eaLnBrk="1" hangingPunct="1"/>
            <a:r>
              <a:rPr lang="en-US" altLang="en-US" sz="2400" dirty="0" smtClean="0"/>
              <a:t>For a levered firm, the financing costs can be represented by the </a:t>
            </a:r>
            <a:r>
              <a:rPr lang="en-US" altLang="en-US" sz="2400" i="1" dirty="0" smtClean="0"/>
              <a:t>weighted average cost of capital</a:t>
            </a:r>
            <a:r>
              <a:rPr lang="en-US" altLang="en-US" sz="2400" dirty="0" smtClean="0"/>
              <a:t>:</a:t>
            </a:r>
            <a:endParaRPr lang="en-US" altLang="en-US" sz="2800" dirty="0" smtClean="0">
              <a:latin typeface="Times New Roman" panose="02020603050405020304" pitchFamily="18" charset="0"/>
              <a:cs typeface="Times New Roman" panose="02020603050405020304" pitchFamily="18" charset="0"/>
            </a:endParaRPr>
          </a:p>
          <a:p>
            <a:pPr algn="ctr" eaLnBrk="1" hangingPunct="1">
              <a:lnSpc>
                <a:spcPct val="140000"/>
              </a:lnSpc>
              <a:spcBef>
                <a:spcPct val="10000"/>
              </a:spcBef>
              <a:buFontTx/>
              <a:buNone/>
            </a:pPr>
            <a:r>
              <a:rPr lang="en-US" altLang="en-US" sz="2800" i="1" dirty="0" smtClean="0">
                <a:latin typeface="Times New Roman" panose="02020603050405020304" pitchFamily="18" charset="0"/>
                <a:cs typeface="Times New Roman" panose="02020603050405020304" pitchFamily="18" charset="0"/>
              </a:rPr>
              <a:t>K</a:t>
            </a:r>
            <a:r>
              <a:rPr lang="en-US" altLang="en-US" sz="2800" dirty="0" smtClean="0">
                <a:latin typeface="Times New Roman" panose="02020603050405020304" pitchFamily="18" charset="0"/>
                <a:cs typeface="Times New Roman" panose="02020603050405020304" pitchFamily="18" charset="0"/>
              </a:rPr>
              <a:t> = (1 – </a:t>
            </a:r>
            <a:r>
              <a:rPr lang="en-US" altLang="en-US" sz="2800" i="1" dirty="0" smtClean="0">
                <a:latin typeface="Times New Roman" panose="02020603050405020304" pitchFamily="18" charset="0"/>
                <a:cs typeface="Times New Roman" panose="02020603050405020304" pitchFamily="18" charset="0"/>
                <a:sym typeface="Symbol" pitchFamily="18" charset="2"/>
              </a:rPr>
              <a:t></a:t>
            </a:r>
            <a:r>
              <a:rPr lang="en-US" altLang="en-US" sz="2800" dirty="0" smtClean="0">
                <a:latin typeface="Times New Roman" panose="02020603050405020304" pitchFamily="18" charset="0"/>
                <a:cs typeface="Times New Roman" panose="02020603050405020304" pitchFamily="18" charset="0"/>
              </a:rPr>
              <a:t>)</a:t>
            </a:r>
            <a:r>
              <a:rPr lang="en-US" altLang="en-US" sz="2800" i="1" dirty="0" smtClean="0">
                <a:latin typeface="Times New Roman" panose="02020603050405020304" pitchFamily="18" charset="0"/>
                <a:cs typeface="Times New Roman" panose="02020603050405020304" pitchFamily="18" charset="0"/>
              </a:rPr>
              <a:t>K</a:t>
            </a:r>
            <a:r>
              <a:rPr lang="en-US" altLang="en-US" sz="2800" i="1" baseline="-25000" dirty="0" smtClean="0">
                <a:latin typeface="Times New Roman" panose="02020603050405020304" pitchFamily="18" charset="0"/>
                <a:cs typeface="Times New Roman" panose="02020603050405020304" pitchFamily="18" charset="0"/>
              </a:rPr>
              <a:t>l</a:t>
            </a:r>
            <a:r>
              <a:rPr lang="en-US" altLang="en-US" sz="2800" dirty="0" smtClean="0">
                <a:latin typeface="Times New Roman" panose="02020603050405020304" pitchFamily="18" charset="0"/>
                <a:cs typeface="Times New Roman" panose="02020603050405020304" pitchFamily="18" charset="0"/>
              </a:rPr>
              <a:t> + </a:t>
            </a:r>
            <a:r>
              <a:rPr lang="en-US" altLang="en-US" sz="2800" i="1" dirty="0" smtClean="0">
                <a:latin typeface="Times New Roman" panose="02020603050405020304" pitchFamily="18" charset="0"/>
                <a:cs typeface="Times New Roman" panose="02020603050405020304" pitchFamily="18" charset="0"/>
                <a:sym typeface="Symbol" pitchFamily="18" charset="2"/>
              </a:rPr>
              <a:t></a:t>
            </a:r>
            <a:r>
              <a:rPr lang="en-US" altLang="en-US" sz="2800" dirty="0" smtClean="0">
                <a:latin typeface="Times New Roman" panose="02020603050405020304" pitchFamily="18" charset="0"/>
                <a:cs typeface="Times New Roman" panose="02020603050405020304" pitchFamily="18" charset="0"/>
                <a:sym typeface="Symbol" pitchFamily="18" charset="2"/>
              </a:rPr>
              <a:t>(1 – </a:t>
            </a:r>
            <a:r>
              <a:rPr lang="en-US" altLang="en-US" sz="2800" i="1" dirty="0" smtClean="0">
                <a:latin typeface="Times New Roman" panose="02020603050405020304" pitchFamily="18" charset="0"/>
                <a:cs typeface="Times New Roman" panose="02020603050405020304" pitchFamily="18" charset="0"/>
                <a:sym typeface="Symbol" pitchFamily="18" charset="2"/>
              </a:rPr>
              <a:t>t</a:t>
            </a:r>
            <a:r>
              <a:rPr lang="en-US" altLang="en-US" sz="2800" dirty="0" smtClean="0">
                <a:latin typeface="Times New Roman" panose="02020603050405020304" pitchFamily="18" charset="0"/>
                <a:cs typeface="Times New Roman" panose="02020603050405020304" pitchFamily="18" charset="0"/>
                <a:sym typeface="Symbol" pitchFamily="18" charset="2"/>
              </a:rPr>
              <a:t>)</a:t>
            </a:r>
            <a:r>
              <a:rPr lang="en-US" altLang="en-US" sz="2800" i="1" dirty="0" err="1" smtClean="0">
                <a:latin typeface="Times New Roman" panose="02020603050405020304" pitchFamily="18" charset="0"/>
                <a:cs typeface="Times New Roman" panose="02020603050405020304" pitchFamily="18" charset="0"/>
                <a:sym typeface="Symbol" pitchFamily="18" charset="2"/>
              </a:rPr>
              <a:t>i</a:t>
            </a:r>
            <a:endParaRPr lang="en-US" altLang="en-US" sz="2800" i="1" dirty="0" smtClean="0">
              <a:latin typeface="Times New Roman" panose="02020603050405020304" pitchFamily="18" charset="0"/>
              <a:cs typeface="Times New Roman" panose="02020603050405020304" pitchFamily="18" charset="0"/>
              <a:sym typeface="Symbol" pitchFamily="18" charset="2"/>
            </a:endParaRPr>
          </a:p>
          <a:p>
            <a:pPr algn="ctr" eaLnBrk="1" hangingPunct="1">
              <a:buFont typeface="Wingdings" pitchFamily="2" charset="2"/>
              <a:buNone/>
            </a:pPr>
            <a:endParaRPr lang="en-US" altLang="en-US" dirty="0" smtClean="0"/>
          </a:p>
        </p:txBody>
      </p:sp>
      <p:sp>
        <p:nvSpPr>
          <p:cNvPr id="7173" name="Rectangle 3"/>
          <p:cNvSpPr>
            <a:spLocks noChangeArrowheads="1"/>
          </p:cNvSpPr>
          <p:nvPr/>
        </p:nvSpPr>
        <p:spPr bwMode="auto">
          <a:xfrm>
            <a:off x="762000" y="3886200"/>
            <a:ext cx="8382000" cy="187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20000"/>
              </a:spcBef>
              <a:buFont typeface="Wingdings" pitchFamily="2" charset="2"/>
              <a:buNone/>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Where </a:t>
            </a:r>
          </a:p>
          <a:p>
            <a:pPr lvl="1" eaLnBrk="1" hangingPunct="1">
              <a:spcBef>
                <a:spcPct val="20000"/>
              </a:spcBef>
              <a:buFont typeface="Wingdings" pitchFamily="2" charset="2"/>
              <a:buNone/>
            </a:pPr>
            <a:r>
              <a:rPr lang="en-US" altLang="en-US" sz="2400" i="1" dirty="0">
                <a:latin typeface="Times New Roman" panose="02020603050405020304" pitchFamily="18" charset="0"/>
                <a:ea typeface="Arial Unicode MS" panose="020B0604020202020204" pitchFamily="34" charset="-128"/>
                <a:cs typeface="Times New Roman" panose="02020603050405020304" pitchFamily="18" charset="0"/>
              </a:rPr>
              <a:t>K</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weighted average cost of capital</a:t>
            </a:r>
          </a:p>
          <a:p>
            <a:pPr lvl="1" eaLnBrk="1" hangingPunct="1">
              <a:spcBef>
                <a:spcPct val="20000"/>
              </a:spcBef>
              <a:buFont typeface="Symbol" pitchFamily="18" charset="2"/>
              <a:buNone/>
            </a:pPr>
            <a:r>
              <a:rPr lang="en-US" altLang="en-US" sz="2400" i="1" dirty="0">
                <a:latin typeface="Arial Unicode MS" panose="020B0604020202020204" pitchFamily="34" charset="-128"/>
                <a:ea typeface="Arial Unicode MS" panose="020B0604020202020204" pitchFamily="34" charset="-128"/>
                <a:cs typeface="Arial Unicode MS" panose="020B0604020202020204" pitchFamily="34" charset="-128"/>
                <a:sym typeface="Symbol" pitchFamily="18" charset="2"/>
              </a:rPr>
              <a:t></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sym typeface="Symbol" pitchFamily="18" charset="2"/>
              </a:rPr>
              <a:t> 		= debt to total market value ratio</a:t>
            </a:r>
          </a:p>
          <a:p>
            <a:pPr lvl="1" eaLnBrk="1" hangingPunct="1">
              <a:spcBef>
                <a:spcPct val="20000"/>
              </a:spcBef>
              <a:buFont typeface="Wingdings" pitchFamily="2" charset="2"/>
              <a:buNone/>
            </a:pPr>
            <a:r>
              <a:rPr lang="en-US" altLang="en-US" sz="2400" i="1" dirty="0">
                <a:latin typeface="Times New Roman" panose="02020603050405020304" pitchFamily="18" charset="0"/>
                <a:ea typeface="Arial Unicode MS" panose="020B0604020202020204" pitchFamily="34" charset="-128"/>
                <a:cs typeface="Times New Roman" panose="02020603050405020304" pitchFamily="18" charset="0"/>
              </a:rPr>
              <a:t>K</a:t>
            </a:r>
            <a:r>
              <a:rPr lang="en-US" altLang="en-US" sz="2400" i="1" baseline="-25000" dirty="0">
                <a:latin typeface="Times New Roman" panose="02020603050405020304" pitchFamily="18" charset="0"/>
                <a:ea typeface="Arial Unicode MS" panose="020B0604020202020204" pitchFamily="34" charset="-128"/>
                <a:cs typeface="Times New Roman" panose="02020603050405020304" pitchFamily="18" charset="0"/>
              </a:rPr>
              <a:t>l</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 cost of equity capital for a levered firm</a:t>
            </a:r>
          </a:p>
          <a:p>
            <a:pPr lvl="1" eaLnBrk="1" hangingPunct="1">
              <a:spcBef>
                <a:spcPct val="20000"/>
              </a:spcBef>
              <a:buFont typeface="Symbol" pitchFamily="18" charset="2"/>
              <a:buNone/>
            </a:pPr>
            <a:r>
              <a:rPr lang="en-US" altLang="en-US" sz="2400" i="1" dirty="0">
                <a:latin typeface="Times New Roman" panose="02020603050405020304" pitchFamily="18" charset="0"/>
                <a:ea typeface="Arial Unicode MS" panose="020B0604020202020204" pitchFamily="34" charset="-128"/>
                <a:cs typeface="Times New Roman" panose="02020603050405020304" pitchFamily="18" charset="0"/>
              </a:rPr>
              <a:t>t</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 marginal corporate income tax rate</a:t>
            </a:r>
          </a:p>
          <a:p>
            <a:pPr lvl="1" eaLnBrk="1" hangingPunct="1">
              <a:spcBef>
                <a:spcPct val="20000"/>
              </a:spcBef>
              <a:buFont typeface="Wingdings" pitchFamily="2" charset="2"/>
              <a:buNone/>
            </a:pPr>
            <a:r>
              <a:rPr lang="en-US" altLang="en-US" sz="2400" i="1" dirty="0" err="1">
                <a:latin typeface="Times New Roman" panose="02020603050405020304" pitchFamily="18" charset="0"/>
                <a:ea typeface="Arial Unicode MS" panose="020B0604020202020204" pitchFamily="34" charset="-128"/>
                <a:cs typeface="Times New Roman" panose="02020603050405020304" pitchFamily="18" charset="0"/>
              </a:rPr>
              <a:t>i</a:t>
            </a:r>
            <a:r>
              <a:rPr lang="en-US" altLang="en-US" sz="2400" dirty="0">
                <a:latin typeface="Times New Roman" panose="02020603050405020304" pitchFamily="18" charset="0"/>
                <a:ea typeface="Arial Unicode MS" panose="020B0604020202020204" pitchFamily="34" charset="-128"/>
                <a:cs typeface="Times New Roman" panose="02020603050405020304" pitchFamily="18" charset="0"/>
              </a:rPr>
              <a:t>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 pretax cost of debt</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3</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0" y="914400"/>
            <a:ext cx="9144000" cy="990600"/>
          </a:xfrm>
        </p:spPr>
        <p:txBody>
          <a:bodyPr>
            <a:noAutofit/>
          </a:bodyPr>
          <a:lstStyle/>
          <a:p>
            <a:pPr eaLnBrk="1" hangingPunct="1"/>
            <a:r>
              <a:rPr lang="en-US" altLang="en-US" sz="3200" dirty="0" smtClean="0"/>
              <a:t>The Firm’s Investment Decision and the Cost of Capital</a:t>
            </a:r>
          </a:p>
        </p:txBody>
      </p:sp>
      <p:sp>
        <p:nvSpPr>
          <p:cNvPr id="8195" name="Rectangle 3"/>
          <p:cNvSpPr>
            <a:spLocks noGrp="1" noChangeArrowheads="1"/>
          </p:cNvSpPr>
          <p:nvPr>
            <p:ph idx="1"/>
          </p:nvPr>
        </p:nvSpPr>
        <p:spPr>
          <a:xfrm>
            <a:off x="457200" y="1905000"/>
            <a:ext cx="4343400" cy="4525963"/>
          </a:xfrm>
        </p:spPr>
        <p:txBody>
          <a:bodyPr/>
          <a:lstStyle/>
          <a:p>
            <a:pPr eaLnBrk="1" hangingPunct="1"/>
            <a:r>
              <a:rPr lang="en-US" altLang="en-US" sz="2600" dirty="0" smtClean="0"/>
              <a:t>A firm that can reduce its cost of capital will increase the profitable capital expenditures that the firm can take on and increase the wealth of the shareholders.</a:t>
            </a:r>
          </a:p>
          <a:p>
            <a:pPr eaLnBrk="1" hangingPunct="1"/>
            <a:r>
              <a:rPr lang="en-US" altLang="en-US" sz="2600" dirty="0" smtClean="0"/>
              <a:t>Internationalizing the firm’s cost of capital is one such policy.</a:t>
            </a:r>
          </a:p>
        </p:txBody>
      </p:sp>
      <p:sp>
        <p:nvSpPr>
          <p:cNvPr id="8196" name="Line 4"/>
          <p:cNvSpPr>
            <a:spLocks noChangeShapeType="1"/>
          </p:cNvSpPr>
          <p:nvPr/>
        </p:nvSpPr>
        <p:spPr bwMode="auto">
          <a:xfrm flipV="1">
            <a:off x="5164138" y="1758950"/>
            <a:ext cx="0" cy="39560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8197" name="Line 5"/>
          <p:cNvSpPr>
            <a:spLocks noChangeShapeType="1"/>
          </p:cNvSpPr>
          <p:nvPr/>
        </p:nvSpPr>
        <p:spPr bwMode="auto">
          <a:xfrm>
            <a:off x="5164138" y="5715000"/>
            <a:ext cx="3641725"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103236" tIns="51618" rIns="103236" bIns="51618"/>
          <a:lstStyle/>
          <a:p>
            <a:endParaRPr lang="en-US"/>
          </a:p>
        </p:txBody>
      </p:sp>
      <p:sp>
        <p:nvSpPr>
          <p:cNvPr id="8198" name="Text Box 6"/>
          <p:cNvSpPr txBox="1">
            <a:spLocks noChangeArrowheads="1"/>
          </p:cNvSpPr>
          <p:nvPr/>
        </p:nvSpPr>
        <p:spPr bwMode="auto">
          <a:xfrm rot="-5405169">
            <a:off x="3818731" y="2739232"/>
            <a:ext cx="2219325"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Bef>
                <a:spcPct val="50000"/>
              </a:spcBef>
            </a:pPr>
            <a:r>
              <a:rPr lang="en-US" altLang="en-US" b="1">
                <a:latin typeface="Times New Roman" pitchFamily="18" charset="0"/>
              </a:rPr>
              <a:t>cost of capital (%)</a:t>
            </a:r>
          </a:p>
        </p:txBody>
      </p:sp>
      <p:sp>
        <p:nvSpPr>
          <p:cNvPr id="8199" name="Text Box 7"/>
          <p:cNvSpPr txBox="1">
            <a:spLocks noChangeArrowheads="1"/>
          </p:cNvSpPr>
          <p:nvPr/>
        </p:nvSpPr>
        <p:spPr bwMode="auto">
          <a:xfrm>
            <a:off x="7281863" y="5715000"/>
            <a:ext cx="1862137" cy="38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Bef>
                <a:spcPct val="50000"/>
              </a:spcBef>
            </a:pPr>
            <a:r>
              <a:rPr lang="en-US" altLang="en-US" b="1">
                <a:latin typeface="Times New Roman" pitchFamily="18" charset="0"/>
              </a:rPr>
              <a:t>Investment ($)</a:t>
            </a:r>
          </a:p>
        </p:txBody>
      </p:sp>
      <p:grpSp>
        <p:nvGrpSpPr>
          <p:cNvPr id="2" name="Group 8"/>
          <p:cNvGrpSpPr>
            <a:grpSpLocks/>
          </p:cNvGrpSpPr>
          <p:nvPr/>
        </p:nvGrpSpPr>
        <p:grpSpPr bwMode="auto">
          <a:xfrm>
            <a:off x="5164138" y="4114800"/>
            <a:ext cx="3725862" cy="457200"/>
            <a:chOff x="2928" y="2246"/>
            <a:chExt cx="2112" cy="250"/>
          </a:xfrm>
        </p:grpSpPr>
        <p:sp>
          <p:nvSpPr>
            <p:cNvPr id="8217" name="Line 9"/>
            <p:cNvSpPr>
              <a:spLocks noChangeShapeType="1"/>
            </p:cNvSpPr>
            <p:nvPr/>
          </p:nvSpPr>
          <p:spPr bwMode="auto">
            <a:xfrm>
              <a:off x="2928" y="2400"/>
              <a:ext cx="1536" cy="0"/>
            </a:xfrm>
            <a:prstGeom prst="line">
              <a:avLst/>
            </a:prstGeom>
            <a:noFill/>
            <a:ln w="285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8218" name="Text Box 10"/>
            <p:cNvSpPr txBox="1">
              <a:spLocks noChangeArrowheads="1"/>
            </p:cNvSpPr>
            <p:nvPr/>
          </p:nvSpPr>
          <p:spPr bwMode="auto">
            <a:xfrm>
              <a:off x="4416" y="2246"/>
              <a:ext cx="62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Bef>
                  <a:spcPct val="50000"/>
                </a:spcBef>
              </a:pPr>
              <a:r>
                <a:rPr lang="en-US" altLang="en-US" sz="2300" b="1" i="1">
                  <a:solidFill>
                    <a:srgbClr val="CC3300"/>
                  </a:solidFill>
                  <a:latin typeface="Times New Roman" pitchFamily="18" charset="0"/>
                </a:rPr>
                <a:t>K</a:t>
              </a:r>
              <a:r>
                <a:rPr lang="en-US" altLang="en-US" sz="2300" b="1">
                  <a:solidFill>
                    <a:srgbClr val="CC3300"/>
                  </a:solidFill>
                  <a:latin typeface="Times New Roman" pitchFamily="18" charset="0"/>
                </a:rPr>
                <a:t> </a:t>
              </a:r>
              <a:r>
                <a:rPr lang="en-US" altLang="en-US" sz="2300" b="1" baseline="-25000">
                  <a:solidFill>
                    <a:srgbClr val="CC3300"/>
                  </a:solidFill>
                  <a:latin typeface="Times New Roman" pitchFamily="18" charset="0"/>
                </a:rPr>
                <a:t>global</a:t>
              </a:r>
            </a:p>
          </p:txBody>
        </p:sp>
      </p:grpSp>
      <p:grpSp>
        <p:nvGrpSpPr>
          <p:cNvPr id="3" name="Group 11"/>
          <p:cNvGrpSpPr>
            <a:grpSpLocks/>
          </p:cNvGrpSpPr>
          <p:nvPr/>
        </p:nvGrpSpPr>
        <p:grpSpPr bwMode="auto">
          <a:xfrm>
            <a:off x="5164138" y="3146425"/>
            <a:ext cx="3556000" cy="458788"/>
            <a:chOff x="2928" y="1718"/>
            <a:chExt cx="2016" cy="250"/>
          </a:xfrm>
        </p:grpSpPr>
        <p:sp>
          <p:nvSpPr>
            <p:cNvPr id="8215" name="Line 12"/>
            <p:cNvSpPr>
              <a:spLocks noChangeShapeType="1"/>
            </p:cNvSpPr>
            <p:nvPr/>
          </p:nvSpPr>
          <p:spPr bwMode="auto">
            <a:xfrm>
              <a:off x="2928" y="1872"/>
              <a:ext cx="1536" cy="0"/>
            </a:xfrm>
            <a:prstGeom prst="line">
              <a:avLst/>
            </a:prstGeom>
            <a:noFill/>
            <a:ln w="2857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8216" name="Text Box 13"/>
            <p:cNvSpPr txBox="1">
              <a:spLocks noChangeArrowheads="1"/>
            </p:cNvSpPr>
            <p:nvPr/>
          </p:nvSpPr>
          <p:spPr bwMode="auto">
            <a:xfrm>
              <a:off x="4464" y="1718"/>
              <a:ext cx="480"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Bef>
                  <a:spcPct val="50000"/>
                </a:spcBef>
              </a:pPr>
              <a:r>
                <a:rPr lang="en-US" altLang="en-US" sz="2300" b="1" i="1">
                  <a:solidFill>
                    <a:srgbClr val="CC3300"/>
                  </a:solidFill>
                  <a:latin typeface="Times New Roman" pitchFamily="18" charset="0"/>
                </a:rPr>
                <a:t>K</a:t>
              </a:r>
              <a:r>
                <a:rPr lang="en-US" altLang="en-US" sz="2300" b="1">
                  <a:solidFill>
                    <a:srgbClr val="CC3300"/>
                  </a:solidFill>
                  <a:latin typeface="Times New Roman" pitchFamily="18" charset="0"/>
                </a:rPr>
                <a:t> </a:t>
              </a:r>
              <a:r>
                <a:rPr lang="en-US" altLang="en-US" sz="2300" b="1" baseline="-25000">
                  <a:solidFill>
                    <a:srgbClr val="CC3300"/>
                  </a:solidFill>
                  <a:latin typeface="Times New Roman" pitchFamily="18" charset="0"/>
                </a:rPr>
                <a:t>local</a:t>
              </a:r>
            </a:p>
          </p:txBody>
        </p:sp>
      </p:grpSp>
      <p:grpSp>
        <p:nvGrpSpPr>
          <p:cNvPr id="4" name="Group 14"/>
          <p:cNvGrpSpPr>
            <a:grpSpLocks/>
          </p:cNvGrpSpPr>
          <p:nvPr/>
        </p:nvGrpSpPr>
        <p:grpSpPr bwMode="auto">
          <a:xfrm>
            <a:off x="5164138" y="3429000"/>
            <a:ext cx="762000" cy="2901950"/>
            <a:chOff x="2928" y="1872"/>
            <a:chExt cx="432" cy="1584"/>
          </a:xfrm>
        </p:grpSpPr>
        <p:sp>
          <p:nvSpPr>
            <p:cNvPr id="8213" name="Line 15"/>
            <p:cNvSpPr>
              <a:spLocks noChangeShapeType="1"/>
            </p:cNvSpPr>
            <p:nvPr/>
          </p:nvSpPr>
          <p:spPr bwMode="auto">
            <a:xfrm>
              <a:off x="3168" y="1872"/>
              <a:ext cx="0" cy="1248"/>
            </a:xfrm>
            <a:prstGeom prst="line">
              <a:avLst/>
            </a:prstGeom>
            <a:noFill/>
            <a:ln w="28575">
              <a:solidFill>
                <a:srgbClr val="001F5C"/>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8214" name="Text Box 16"/>
            <p:cNvSpPr txBox="1">
              <a:spLocks noChangeArrowheads="1"/>
            </p:cNvSpPr>
            <p:nvPr/>
          </p:nvSpPr>
          <p:spPr bwMode="auto">
            <a:xfrm>
              <a:off x="2928" y="3168"/>
              <a:ext cx="43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Bef>
                  <a:spcPct val="50000"/>
                </a:spcBef>
              </a:pPr>
              <a:r>
                <a:rPr lang="en-US" altLang="en-US" sz="2700" i="1">
                  <a:latin typeface="Times New Roman" pitchFamily="18" charset="0"/>
                </a:rPr>
                <a:t>I</a:t>
              </a:r>
              <a:r>
                <a:rPr lang="en-US" altLang="en-US" sz="2700" baseline="-25000">
                  <a:latin typeface="Times New Roman" pitchFamily="18" charset="0"/>
                </a:rPr>
                <a:t>local</a:t>
              </a:r>
            </a:p>
          </p:txBody>
        </p:sp>
      </p:grpSp>
      <p:grpSp>
        <p:nvGrpSpPr>
          <p:cNvPr id="5" name="Group 17"/>
          <p:cNvGrpSpPr>
            <a:grpSpLocks/>
          </p:cNvGrpSpPr>
          <p:nvPr/>
        </p:nvGrpSpPr>
        <p:grpSpPr bwMode="auto">
          <a:xfrm>
            <a:off x="5249863" y="3781425"/>
            <a:ext cx="846137" cy="1317625"/>
            <a:chOff x="2976" y="2064"/>
            <a:chExt cx="480" cy="720"/>
          </a:xfrm>
        </p:grpSpPr>
        <p:sp>
          <p:nvSpPr>
            <p:cNvPr id="8211" name="AutoShape 18"/>
            <p:cNvSpPr>
              <a:spLocks noChangeArrowheads="1"/>
            </p:cNvSpPr>
            <p:nvPr/>
          </p:nvSpPr>
          <p:spPr bwMode="auto">
            <a:xfrm>
              <a:off x="3264" y="2640"/>
              <a:ext cx="192" cy="144"/>
            </a:xfrm>
            <a:prstGeom prst="rightArrow">
              <a:avLst>
                <a:gd name="adj1" fmla="val 50000"/>
                <a:gd name="adj2" fmla="val 33333"/>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ltLang="en-US"/>
            </a:p>
          </p:txBody>
        </p:sp>
        <p:sp>
          <p:nvSpPr>
            <p:cNvPr id="8212" name="AutoShape 19"/>
            <p:cNvSpPr>
              <a:spLocks noChangeArrowheads="1"/>
            </p:cNvSpPr>
            <p:nvPr/>
          </p:nvSpPr>
          <p:spPr bwMode="auto">
            <a:xfrm>
              <a:off x="2976" y="2064"/>
              <a:ext cx="144" cy="240"/>
            </a:xfrm>
            <a:prstGeom prst="downArrow">
              <a:avLst>
                <a:gd name="adj1" fmla="val 50000"/>
                <a:gd name="adj2" fmla="val 41667"/>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en-US" altLang="en-US"/>
            </a:p>
          </p:txBody>
        </p:sp>
      </p:grpSp>
      <p:grpSp>
        <p:nvGrpSpPr>
          <p:cNvPr id="6" name="Group 20"/>
          <p:cNvGrpSpPr>
            <a:grpSpLocks/>
          </p:cNvGrpSpPr>
          <p:nvPr/>
        </p:nvGrpSpPr>
        <p:grpSpPr bwMode="auto">
          <a:xfrm>
            <a:off x="5889625" y="4395788"/>
            <a:ext cx="876300" cy="1914525"/>
            <a:chOff x="3339" y="2400"/>
            <a:chExt cx="497" cy="1045"/>
          </a:xfrm>
        </p:grpSpPr>
        <p:sp>
          <p:nvSpPr>
            <p:cNvPr id="8209" name="Line 21"/>
            <p:cNvSpPr>
              <a:spLocks noChangeShapeType="1"/>
            </p:cNvSpPr>
            <p:nvPr/>
          </p:nvSpPr>
          <p:spPr bwMode="auto">
            <a:xfrm>
              <a:off x="3552" y="2400"/>
              <a:ext cx="0" cy="720"/>
            </a:xfrm>
            <a:prstGeom prst="line">
              <a:avLst/>
            </a:prstGeom>
            <a:noFill/>
            <a:ln w="28575">
              <a:solidFill>
                <a:srgbClr val="001F5C"/>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8210" name="Rectangle 22"/>
            <p:cNvSpPr>
              <a:spLocks noChangeArrowheads="1"/>
            </p:cNvSpPr>
            <p:nvPr/>
          </p:nvSpPr>
          <p:spPr bwMode="auto">
            <a:xfrm>
              <a:off x="3339" y="3168"/>
              <a:ext cx="497"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Bef>
                  <a:spcPct val="50000"/>
                </a:spcBef>
              </a:pPr>
              <a:r>
                <a:rPr lang="en-US" altLang="en-US" sz="2700" i="1">
                  <a:latin typeface="Times New Roman" pitchFamily="18" charset="0"/>
                </a:rPr>
                <a:t>I</a:t>
              </a:r>
              <a:r>
                <a:rPr lang="en-US" altLang="en-US" sz="2700" baseline="-25000">
                  <a:latin typeface="Times New Roman" pitchFamily="18" charset="0"/>
                </a:rPr>
                <a:t>global</a:t>
              </a:r>
            </a:p>
          </p:txBody>
        </p:sp>
      </p:grpSp>
      <p:grpSp>
        <p:nvGrpSpPr>
          <p:cNvPr id="7" name="Group 23"/>
          <p:cNvGrpSpPr>
            <a:grpSpLocks/>
          </p:cNvGrpSpPr>
          <p:nvPr/>
        </p:nvGrpSpPr>
        <p:grpSpPr bwMode="auto">
          <a:xfrm>
            <a:off x="5418138" y="2462213"/>
            <a:ext cx="3048000" cy="2743200"/>
            <a:chOff x="3072" y="1344"/>
            <a:chExt cx="1728" cy="1498"/>
          </a:xfrm>
        </p:grpSpPr>
        <p:sp>
          <p:nvSpPr>
            <p:cNvPr id="8207" name="Arc 24"/>
            <p:cNvSpPr>
              <a:spLocks/>
            </p:cNvSpPr>
            <p:nvPr/>
          </p:nvSpPr>
          <p:spPr bwMode="auto">
            <a:xfrm flipH="1" flipV="1">
              <a:off x="3072" y="1344"/>
              <a:ext cx="1632" cy="1488"/>
            </a:xfrm>
            <a:custGeom>
              <a:avLst/>
              <a:gdLst>
                <a:gd name="T0" fmla="*/ 0 w 21600"/>
                <a:gd name="T1" fmla="*/ 0 h 21600"/>
                <a:gd name="T2" fmla="*/ 9 w 21600"/>
                <a:gd name="T3" fmla="*/ 7 h 21600"/>
                <a:gd name="T4" fmla="*/ 0 w 21600"/>
                <a:gd name="T5" fmla="*/ 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a:solidFill>
                <a:srgbClr val="CC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8208" name="Text Box 25"/>
            <p:cNvSpPr txBox="1">
              <a:spLocks noChangeArrowheads="1"/>
            </p:cNvSpPr>
            <p:nvPr/>
          </p:nvSpPr>
          <p:spPr bwMode="auto">
            <a:xfrm>
              <a:off x="4416" y="2640"/>
              <a:ext cx="384"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Bef>
                  <a:spcPct val="50000"/>
                </a:spcBef>
              </a:pPr>
              <a:r>
                <a:rPr lang="en-US" altLang="en-US" b="1">
                  <a:solidFill>
                    <a:srgbClr val="CC3300"/>
                  </a:solidFill>
                  <a:latin typeface="Times New Roman" pitchFamily="18" charset="0"/>
                </a:rPr>
                <a:t>IRR</a:t>
              </a:r>
            </a:p>
          </p:txBody>
        </p:sp>
      </p:grpSp>
      <p:sp>
        <p:nvSpPr>
          <p:cNvPr id="2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4</a:t>
            </a:fld>
            <a:endParaRPr lang="en-US" altLang="en-US" sz="1000" dirty="0">
              <a:cs typeface="Arial" charset="0"/>
            </a:endParaRPr>
          </a:p>
        </p:txBody>
      </p:sp>
      <p:sp>
        <p:nvSpPr>
          <p:cNvPr id="27"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left)">
                                      <p:cBhvr>
                                        <p:cTn id="22" dur="500"/>
                                        <p:tgtEl>
                                          <p:spTgt spid="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up)">
                                      <p:cBhvr>
                                        <p:cTn id="27" dur="500"/>
                                        <p:tgtEl>
                                          <p:spTgt spid="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0" y="914400"/>
            <a:ext cx="9144000" cy="990600"/>
          </a:xfrm>
        </p:spPr>
        <p:txBody>
          <a:bodyPr>
            <a:normAutofit/>
          </a:bodyPr>
          <a:lstStyle/>
          <a:p>
            <a:r>
              <a:rPr lang="en-US" altLang="en-US" dirty="0" smtClean="0"/>
              <a:t>Cost of Capital Estimated Using </a:t>
            </a:r>
            <a:r>
              <a:rPr lang="en-US" altLang="en-US" dirty="0"/>
              <a:t>the </a:t>
            </a:r>
            <a:r>
              <a:rPr lang="en-US" altLang="en-US" dirty="0" smtClean="0"/>
              <a:t>CAPM</a:t>
            </a:r>
          </a:p>
        </p:txBody>
      </p:sp>
      <mc:AlternateContent xmlns:mc="http://schemas.openxmlformats.org/markup-compatibility/2006" xmlns:a14="http://schemas.microsoft.com/office/drawing/2010/main">
        <mc:Choice Requires="a14">
          <p:sp>
            <p:nvSpPr>
              <p:cNvPr id="9219" name="Rectangle 3"/>
              <p:cNvSpPr>
                <a:spLocks noGrp="1" noChangeArrowheads="1"/>
              </p:cNvSpPr>
              <p:nvPr>
                <p:ph idx="1"/>
              </p:nvPr>
            </p:nvSpPr>
            <p:spPr>
              <a:xfrm>
                <a:off x="457200" y="1955041"/>
                <a:ext cx="8229600" cy="4068763"/>
              </a:xfrm>
            </p:spPr>
            <p:txBody>
              <a:bodyPr/>
              <a:lstStyle/>
              <a:p>
                <a:pPr eaLnBrk="1" hangingPunct="1"/>
                <a:r>
                  <a:rPr lang="en-US" altLang="en-US" sz="2400" dirty="0" smtClean="0"/>
                  <a:t>The cost of equity capital (</a:t>
                </a:r>
                <a:r>
                  <a:rPr lang="en-US" altLang="en-US" sz="2400" i="1" dirty="0" err="1" smtClean="0"/>
                  <a:t>K</a:t>
                </a:r>
                <a:r>
                  <a:rPr lang="en-US" altLang="en-US" sz="2400" i="1" baseline="-25000" dirty="0" err="1" smtClean="0"/>
                  <a:t>e</a:t>
                </a:r>
                <a:r>
                  <a:rPr lang="en-US" altLang="en-US" sz="2400" dirty="0" smtClean="0"/>
                  <a:t>) of a firm is the expected return on the firm’s stock that investors require.</a:t>
                </a:r>
              </a:p>
              <a:p>
                <a:pPr eaLnBrk="1" hangingPunct="1"/>
                <a:r>
                  <a:rPr lang="en-US" altLang="en-US" sz="2400" dirty="0" smtClean="0"/>
                  <a:t>This return is frequently estimated using the Capital Asset Pricing Model (CAPM):</a:t>
                </a:r>
              </a:p>
              <a:p>
                <a:pPr eaLnBrk="1" hangingPunct="1"/>
                <a:endParaRPr lang="en-US" altLang="en-US" sz="2400" dirty="0" smtClean="0"/>
              </a:p>
              <a:p>
                <a:pPr marL="0" indent="0">
                  <a:buNone/>
                </a:pPr>
                <a14:m>
                  <m:oMathPara xmlns:m="http://schemas.openxmlformats.org/officeDocument/2006/math">
                    <m:oMathParaPr>
                      <m:jc m:val="center"/>
                    </m:oMathParaPr>
                    <m:oMath xmlns:m="http://schemas.openxmlformats.org/officeDocument/2006/math">
                      <m:acc>
                        <m:accPr>
                          <m:chr m:val="̅"/>
                          <m:ctrlPr>
                            <a:rPr lang="en-US" altLang="en-US" sz="2400" i="1" smtClean="0">
                              <a:latin typeface="Cambria Math"/>
                            </a:rPr>
                          </m:ctrlPr>
                        </m:accPr>
                        <m:e>
                          <m:sSub>
                            <m:sSubPr>
                              <m:ctrlPr>
                                <a:rPr lang="en-US" altLang="en-US" sz="2400" i="1" smtClean="0">
                                  <a:latin typeface="Cambria Math"/>
                                </a:rPr>
                              </m:ctrlPr>
                            </m:sSubPr>
                            <m:e>
                              <m:r>
                                <a:rPr lang="en-US" altLang="en-US" sz="2400" b="0" i="1" smtClean="0">
                                  <a:latin typeface="Cambria Math" panose="02040503050406030204" pitchFamily="18" charset="0"/>
                                </a:rPr>
                                <m:t>𝑅</m:t>
                              </m:r>
                            </m:e>
                            <m:sub>
                              <m:r>
                                <a:rPr lang="en-US" altLang="en-US" sz="2400" b="0" i="1" smtClean="0">
                                  <a:latin typeface="Cambria Math" panose="02040503050406030204" pitchFamily="18" charset="0"/>
                                </a:rPr>
                                <m:t>𝑖</m:t>
                              </m:r>
                            </m:sub>
                          </m:sSub>
                        </m:e>
                      </m:acc>
                      <m:r>
                        <a:rPr lang="en-US" altLang="en-US" sz="2400" i="1" smtClean="0">
                          <a:latin typeface="Cambria Math" panose="02040503050406030204" pitchFamily="18" charset="0"/>
                        </a:rPr>
                        <m:t>=</m:t>
                      </m:r>
                      <m:sSub>
                        <m:sSubPr>
                          <m:ctrlPr>
                            <a:rPr lang="en-US" altLang="en-US" sz="2400" i="1" smtClean="0">
                              <a:latin typeface="Cambria Math"/>
                            </a:rPr>
                          </m:ctrlPr>
                        </m:sSubPr>
                        <m:e>
                          <m:r>
                            <a:rPr lang="en-US" altLang="en-US" sz="2400" b="0" i="1" smtClean="0">
                              <a:latin typeface="Cambria Math" panose="02040503050406030204" pitchFamily="18" charset="0"/>
                            </a:rPr>
                            <m:t>𝑅</m:t>
                          </m:r>
                        </m:e>
                        <m:sub>
                          <m:r>
                            <a:rPr lang="en-US" altLang="en-US" sz="2400" b="0" i="1" smtClean="0">
                              <a:latin typeface="Cambria Math" panose="02040503050406030204" pitchFamily="18" charset="0"/>
                            </a:rPr>
                            <m:t>𝑓</m:t>
                          </m:r>
                        </m:sub>
                      </m:sSub>
                      <m:r>
                        <a:rPr lang="en-US" altLang="en-US" sz="2400" b="0" i="1" smtClean="0">
                          <a:latin typeface="Cambria Math" panose="02040503050406030204" pitchFamily="18" charset="0"/>
                        </a:rPr>
                        <m:t>+</m:t>
                      </m:r>
                      <m:r>
                        <a:rPr lang="en-US" altLang="en-US" sz="2400" b="0" i="1" smtClean="0">
                          <a:latin typeface="Cambria Math" panose="02040503050406030204" pitchFamily="18" charset="0"/>
                          <a:ea typeface="Cambria Math" panose="02040503050406030204" pitchFamily="18" charset="0"/>
                        </a:rPr>
                        <m:t>𝛽</m:t>
                      </m:r>
                      <m:r>
                        <a:rPr lang="en-US" altLang="en-US" sz="2400" b="0" i="1" smtClean="0">
                          <a:latin typeface="Cambria Math" panose="02040503050406030204" pitchFamily="18" charset="0"/>
                          <a:ea typeface="Cambria Math" panose="02040503050406030204" pitchFamily="18" charset="0"/>
                        </a:rPr>
                        <m:t>×(</m:t>
                      </m:r>
                      <m:sSub>
                        <m:sSubPr>
                          <m:ctrlPr>
                            <a:rPr lang="en-US" altLang="en-US" sz="2400" i="1" smtClean="0">
                              <a:latin typeface="Cambria Math"/>
                            </a:rPr>
                          </m:ctrlPr>
                        </m:sSubPr>
                        <m:e>
                          <m:bar>
                            <m:barPr>
                              <m:pos m:val="top"/>
                              <m:ctrlPr>
                                <a:rPr lang="en-US" altLang="en-US" sz="2400" i="1" smtClean="0">
                                  <a:latin typeface="Cambria Math"/>
                                </a:rPr>
                              </m:ctrlPr>
                            </m:barPr>
                            <m:e>
                              <m:r>
                                <a:rPr lang="en-US" altLang="en-US" sz="2400" b="0" i="1" smtClean="0">
                                  <a:latin typeface="Cambria Math" panose="02040503050406030204" pitchFamily="18" charset="0"/>
                                </a:rPr>
                                <m:t>𝑅</m:t>
                              </m:r>
                            </m:e>
                          </m:bar>
                        </m:e>
                        <m:sub>
                          <m:r>
                            <a:rPr lang="en-US" altLang="en-US" sz="2400" b="0" i="1" smtClean="0">
                              <a:latin typeface="Cambria Math" panose="02040503050406030204" pitchFamily="18" charset="0"/>
                            </a:rPr>
                            <m:t>𝑀</m:t>
                          </m:r>
                        </m:sub>
                      </m:sSub>
                      <m:r>
                        <a:rPr lang="en-US" altLang="en-US" sz="2400" b="0" i="1" smtClean="0">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𝑓</m:t>
                          </m:r>
                        </m:sub>
                      </m:sSub>
                      <m:r>
                        <a:rPr lang="en-US" altLang="en-US" sz="2400" b="0" i="1" smtClean="0">
                          <a:latin typeface="Cambria Math" panose="02040503050406030204" pitchFamily="18" charset="0"/>
                        </a:rPr>
                        <m:t>)</m:t>
                      </m:r>
                    </m:oMath>
                  </m:oMathPara>
                </a14:m>
                <a:endParaRPr lang="en-US" altLang="en-US" sz="2400" dirty="0" smtClean="0"/>
              </a:p>
              <a:p>
                <a:pPr marL="0" indent="0">
                  <a:buNone/>
                </a:pPr>
                <a:r>
                  <a:rPr lang="en-US" altLang="en-US" sz="2400" dirty="0" smtClean="0"/>
                  <a:t>Where</a:t>
                </a:r>
              </a:p>
              <a:p>
                <a:pPr marL="0" indent="0">
                  <a:buNone/>
                </a:pPr>
                <a14:m>
                  <m:oMathPara xmlns:m="http://schemas.openxmlformats.org/officeDocument/2006/math">
                    <m:oMathParaPr>
                      <m:jc m:val="centerGroup"/>
                    </m:oMathParaPr>
                    <m:oMath xmlns:m="http://schemas.openxmlformats.org/officeDocument/2006/math">
                      <m:sSub>
                        <m:sSubPr>
                          <m:ctrlPr>
                            <a:rPr lang="en-US" altLang="en-US" sz="2400" i="1" smtClean="0">
                              <a:latin typeface="Cambria Math"/>
                            </a:rPr>
                          </m:ctrlPr>
                        </m:sSubPr>
                        <m:e>
                          <m:r>
                            <a:rPr lang="en-US" altLang="en-US" sz="2400" i="1" smtClean="0">
                              <a:latin typeface="Cambria Math" panose="02040503050406030204" pitchFamily="18" charset="0"/>
                              <a:ea typeface="Cambria Math" panose="02040503050406030204" pitchFamily="18" charset="0"/>
                            </a:rPr>
                            <m:t>𝛽</m:t>
                          </m:r>
                        </m:e>
                        <m:sub>
                          <m:r>
                            <a:rPr lang="en-US" altLang="en-US" sz="2400" b="0" i="1" smtClean="0">
                              <a:latin typeface="Cambria Math" panose="02040503050406030204" pitchFamily="18" charset="0"/>
                            </a:rPr>
                            <m:t>𝑖</m:t>
                          </m:r>
                        </m:sub>
                      </m:sSub>
                      <m:r>
                        <a:rPr lang="en-US" altLang="en-US" sz="2400" b="0" i="1" smtClean="0">
                          <a:latin typeface="Cambria Math" panose="02040503050406030204" pitchFamily="18" charset="0"/>
                        </a:rPr>
                        <m:t>=</m:t>
                      </m:r>
                      <m:f>
                        <m:fPr>
                          <m:ctrlPr>
                            <a:rPr lang="en-US" altLang="en-US" sz="2400" b="0" i="1" smtClean="0">
                              <a:latin typeface="Cambria Math"/>
                            </a:rPr>
                          </m:ctrlPr>
                        </m:fPr>
                        <m:num>
                          <m:r>
                            <a:rPr lang="en-US" altLang="en-US" sz="2400" b="0" i="1" smtClean="0">
                              <a:latin typeface="Cambria Math" panose="02040503050406030204" pitchFamily="18" charset="0"/>
                            </a:rPr>
                            <m:t>𝐶𝑜𝑣</m:t>
                          </m:r>
                          <m:r>
                            <a:rPr lang="en-US" altLang="en-US" sz="2400" b="0" i="1" smtClean="0">
                              <a:latin typeface="Cambria Math" panose="02040503050406030204" pitchFamily="18" charset="0"/>
                            </a:rPr>
                            <m:t>(</m:t>
                          </m:r>
                          <m:sSub>
                            <m:sSubPr>
                              <m:ctrlPr>
                                <a:rPr lang="en-US" altLang="en-US" sz="2400" b="0" i="1" smtClean="0">
                                  <a:latin typeface="Cambria Math"/>
                                </a:rPr>
                              </m:ctrlPr>
                            </m:sSubPr>
                            <m:e>
                              <m:r>
                                <a:rPr lang="en-US" altLang="en-US" sz="2400" b="0" i="1" smtClean="0">
                                  <a:latin typeface="Cambria Math" panose="02040503050406030204" pitchFamily="18" charset="0"/>
                                </a:rPr>
                                <m:t>𝑅</m:t>
                              </m:r>
                            </m:e>
                            <m:sub>
                              <m:r>
                                <a:rPr lang="en-US" altLang="en-US" sz="2400" b="0" i="1" smtClean="0">
                                  <a:latin typeface="Cambria Math" panose="02040503050406030204" pitchFamily="18" charset="0"/>
                                </a:rPr>
                                <m:t>𝑖</m:t>
                              </m:r>
                            </m:sub>
                          </m:sSub>
                          <m:r>
                            <a:rPr lang="en-US" altLang="en-US" sz="2400" b="0" i="1" smtClean="0">
                              <a:latin typeface="Cambria Math" panose="02040503050406030204" pitchFamily="18" charset="0"/>
                            </a:rPr>
                            <m:t>,</m:t>
                          </m:r>
                          <m:sSub>
                            <m:sSubPr>
                              <m:ctrlPr>
                                <a:rPr lang="en-US" altLang="en-US" sz="2400" b="0" i="1" smtClean="0">
                                  <a:latin typeface="Cambria Math"/>
                                </a:rPr>
                              </m:ctrlPr>
                            </m:sSubPr>
                            <m:e>
                              <m:r>
                                <a:rPr lang="en-US" altLang="en-US" sz="2400" b="0" i="1" smtClean="0">
                                  <a:latin typeface="Cambria Math" panose="02040503050406030204" pitchFamily="18" charset="0"/>
                                </a:rPr>
                                <m:t>𝑅</m:t>
                              </m:r>
                            </m:e>
                            <m:sub>
                              <m:r>
                                <a:rPr lang="en-US" altLang="en-US" sz="2400" b="0" i="1" smtClean="0">
                                  <a:latin typeface="Cambria Math" panose="02040503050406030204" pitchFamily="18" charset="0"/>
                                </a:rPr>
                                <m:t>𝑀</m:t>
                              </m:r>
                            </m:sub>
                          </m:sSub>
                          <m:r>
                            <a:rPr lang="en-US" altLang="en-US" sz="2400" b="0" i="1" smtClean="0">
                              <a:latin typeface="Cambria Math" panose="02040503050406030204" pitchFamily="18" charset="0"/>
                            </a:rPr>
                            <m:t>)</m:t>
                          </m:r>
                        </m:num>
                        <m:den>
                          <m:r>
                            <a:rPr lang="en-US" altLang="en-US" sz="2400" b="0" i="1" smtClean="0">
                              <a:latin typeface="Cambria Math" panose="02040503050406030204" pitchFamily="18" charset="0"/>
                            </a:rPr>
                            <m:t>𝑉𝑎𝑟</m:t>
                          </m:r>
                          <m:r>
                            <a:rPr lang="en-US" altLang="en-US" sz="2400" b="0" i="1" smtClean="0">
                              <a:latin typeface="Cambria Math" panose="02040503050406030204" pitchFamily="18" charset="0"/>
                            </a:rPr>
                            <m:t>(</m:t>
                          </m:r>
                          <m:sSub>
                            <m:sSubPr>
                              <m:ctrlPr>
                                <a:rPr lang="en-US" altLang="en-US" sz="2400" b="0" i="1" smtClean="0">
                                  <a:latin typeface="Cambria Math"/>
                                </a:rPr>
                              </m:ctrlPr>
                            </m:sSubPr>
                            <m:e>
                              <m:r>
                                <a:rPr lang="en-US" altLang="en-US" sz="2400" b="0" i="1" smtClean="0">
                                  <a:latin typeface="Cambria Math" panose="02040503050406030204" pitchFamily="18" charset="0"/>
                                </a:rPr>
                                <m:t>𝑅</m:t>
                              </m:r>
                            </m:e>
                            <m:sub>
                              <m:r>
                                <a:rPr lang="en-US" altLang="en-US" sz="2400" b="0" i="1" smtClean="0">
                                  <a:latin typeface="Cambria Math" panose="02040503050406030204" pitchFamily="18" charset="0"/>
                                </a:rPr>
                                <m:t>𝑀</m:t>
                              </m:r>
                            </m:sub>
                          </m:sSub>
                          <m:r>
                            <a:rPr lang="en-US" altLang="en-US" sz="2400" b="0" i="1" smtClean="0">
                              <a:latin typeface="Cambria Math" panose="02040503050406030204" pitchFamily="18" charset="0"/>
                            </a:rPr>
                            <m:t>)</m:t>
                          </m:r>
                        </m:den>
                      </m:f>
                    </m:oMath>
                  </m:oMathPara>
                </a14:m>
                <a:endParaRPr lang="en-US" altLang="en-US" sz="2400" dirty="0" smtClean="0"/>
              </a:p>
            </p:txBody>
          </p:sp>
        </mc:Choice>
        <mc:Fallback xmlns="">
          <p:sp>
            <p:nvSpPr>
              <p:cNvPr id="9219" name="Rectangle 3"/>
              <p:cNvSpPr>
                <a:spLocks noGrp="1" noRot="1" noChangeAspect="1" noMove="1" noResize="1" noEditPoints="1" noAdjustHandles="1" noChangeArrowheads="1" noChangeShapeType="1" noTextEdit="1"/>
              </p:cNvSpPr>
              <p:nvPr>
                <p:ph idx="1"/>
              </p:nvPr>
            </p:nvSpPr>
            <p:spPr>
              <a:xfrm>
                <a:off x="457200" y="1955041"/>
                <a:ext cx="8229600" cy="4068763"/>
              </a:xfrm>
              <a:blipFill>
                <a:blip r:embed="rId2"/>
                <a:stretch>
                  <a:fillRect l="-1111" t="-1049"/>
                </a:stretch>
              </a:blipFill>
            </p:spPr>
            <p:txBody>
              <a:bodyPr/>
              <a:lstStyle/>
              <a:p>
                <a:r>
                  <a:rPr lang="en-US">
                    <a:noFill/>
                  </a:rPr>
                  <a:t> </a:t>
                </a:r>
              </a:p>
            </p:txBody>
          </p:sp>
        </mc:Fallback>
      </mc:AlternateContent>
      <p:sp>
        <p:nvSpPr>
          <p:cNvPr id="1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5</a:t>
            </a:fld>
            <a:endParaRPr lang="en-US" altLang="en-US" sz="1000" dirty="0">
              <a:cs typeface="Arial" charset="0"/>
            </a:endParaRPr>
          </a:p>
        </p:txBody>
      </p:sp>
      <p:sp>
        <p:nvSpPr>
          <p:cNvPr id="1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10242" name="Rectangle 3"/>
              <p:cNvSpPr>
                <a:spLocks noChangeArrowheads="1"/>
              </p:cNvSpPr>
              <p:nvPr/>
            </p:nvSpPr>
            <p:spPr bwMode="auto">
              <a:xfrm>
                <a:off x="457200" y="1828800"/>
                <a:ext cx="8229600" cy="4419600"/>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20000"/>
                  </a:spcBef>
                  <a:buFont typeface="Wingdings" pitchFamily="2" charset="2"/>
                  <a:buChar char="§"/>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If capital markets are segmented, then investors can only invest domestically. This means that the market portfolio (M) in the CAPM formula would be the domestic portfolio instead of the world portfolio. </a:t>
                </a:r>
              </a:p>
              <a:p>
                <a:pPr marL="0" indent="0" eaLnBrk="1" hangingPunct="1">
                  <a:spcBef>
                    <a:spcPct val="20000"/>
                  </a:spcBef>
                </a:pPr>
                <a14:m>
                  <m:oMathPara xmlns:m="http://schemas.openxmlformats.org/officeDocument/2006/math">
                    <m:oMathParaPr>
                      <m:jc m:val="centerGroup"/>
                    </m:oMathParaPr>
                    <m:oMath xmlns:m="http://schemas.openxmlformats.org/officeDocument/2006/math">
                      <m:acc>
                        <m:accPr>
                          <m:chr m:val="̅"/>
                          <m:ctrlPr>
                            <a:rPr lang="en-US" altLang="en-US" sz="2800" i="1">
                              <a:latin typeface="Cambria Math"/>
                            </a:rPr>
                          </m:ctrlPr>
                        </m:accPr>
                        <m:e>
                          <m:sSub>
                            <m:sSubPr>
                              <m:ctrlPr>
                                <a:rPr lang="en-US" altLang="en-US" sz="2800" i="1">
                                  <a:latin typeface="Cambria Math"/>
                                </a:rPr>
                              </m:ctrlPr>
                            </m:sSubPr>
                            <m:e>
                              <m:r>
                                <a:rPr lang="en-US" altLang="en-US" sz="2800" i="1">
                                  <a:latin typeface="Cambria Math" panose="02040503050406030204" pitchFamily="18" charset="0"/>
                                </a:rPr>
                                <m:t>𝑅</m:t>
                              </m:r>
                            </m:e>
                            <m:sub>
                              <m:r>
                                <a:rPr lang="en-US" altLang="en-US" sz="2800" i="1">
                                  <a:latin typeface="Cambria Math" panose="02040503050406030204" pitchFamily="18" charset="0"/>
                                </a:rPr>
                                <m:t>𝑖</m:t>
                              </m:r>
                            </m:sub>
                          </m:sSub>
                        </m:e>
                      </m:acc>
                      <m:r>
                        <a:rPr lang="en-US" altLang="en-US" sz="2800" i="1">
                          <a:latin typeface="Cambria Math" panose="02040503050406030204" pitchFamily="18" charset="0"/>
                        </a:rPr>
                        <m:t>=</m:t>
                      </m:r>
                      <m:sSub>
                        <m:sSubPr>
                          <m:ctrlPr>
                            <a:rPr lang="en-US" altLang="en-US" sz="2800" i="1">
                              <a:latin typeface="Cambria Math"/>
                            </a:rPr>
                          </m:ctrlPr>
                        </m:sSubPr>
                        <m:e>
                          <m:r>
                            <a:rPr lang="en-US" altLang="en-US" sz="2800" i="1">
                              <a:latin typeface="Cambria Math" panose="02040503050406030204" pitchFamily="18" charset="0"/>
                            </a:rPr>
                            <m:t>𝑅</m:t>
                          </m:r>
                        </m:e>
                        <m:sub>
                          <m:r>
                            <a:rPr lang="en-US" altLang="en-US" sz="2800" i="1">
                              <a:latin typeface="Cambria Math" panose="02040503050406030204" pitchFamily="18" charset="0"/>
                            </a:rPr>
                            <m:t>𝑓</m:t>
                          </m:r>
                        </m:sub>
                      </m:sSub>
                      <m:r>
                        <a:rPr lang="en-US" altLang="en-US" sz="2800" i="1">
                          <a:latin typeface="Cambria Math" panose="02040503050406030204" pitchFamily="18" charset="0"/>
                        </a:rPr>
                        <m:t>+</m:t>
                      </m:r>
                      <m:sSubSup>
                        <m:sSubSupPr>
                          <m:ctrlPr>
                            <a:rPr lang="en-US" altLang="en-US" sz="2800" i="1" smtClean="0">
                              <a:latin typeface="Cambria Math"/>
                            </a:rPr>
                          </m:ctrlPr>
                        </m:sSubSupPr>
                        <m:e>
                          <m:r>
                            <a:rPr lang="en-US" altLang="en-US" sz="2800" i="1">
                              <a:latin typeface="Cambria Math" panose="02040503050406030204" pitchFamily="18" charset="0"/>
                              <a:ea typeface="Cambria Math" panose="02040503050406030204" pitchFamily="18" charset="0"/>
                            </a:rPr>
                            <m:t>𝛽</m:t>
                          </m:r>
                        </m:e>
                        <m:sub>
                          <m:r>
                            <a:rPr lang="en-US" altLang="en-US" sz="2800" b="0" i="1" smtClean="0">
                              <a:latin typeface="Cambria Math" panose="02040503050406030204" pitchFamily="18" charset="0"/>
                            </a:rPr>
                            <m:t>𝑖</m:t>
                          </m:r>
                        </m:sub>
                        <m:sup>
                          <m:r>
                            <a:rPr lang="en-US" altLang="en-US" sz="2800" b="0" i="1" smtClean="0">
                              <a:latin typeface="Cambria Math" panose="02040503050406030204" pitchFamily="18" charset="0"/>
                            </a:rPr>
                            <m:t>𝑈</m:t>
                          </m:r>
                          <m:r>
                            <a:rPr lang="en-US" altLang="en-US" sz="2800" b="0" i="1" smtClean="0">
                              <a:latin typeface="Cambria Math" panose="02040503050406030204" pitchFamily="18" charset="0"/>
                            </a:rPr>
                            <m:t>.</m:t>
                          </m:r>
                          <m:r>
                            <a:rPr lang="en-US" altLang="en-US" sz="2800" b="0" i="1" smtClean="0">
                              <a:latin typeface="Cambria Math" panose="02040503050406030204" pitchFamily="18" charset="0"/>
                            </a:rPr>
                            <m:t>𝑆</m:t>
                          </m:r>
                          <m:r>
                            <a:rPr lang="en-US" altLang="en-US" sz="2800" b="0" i="1" smtClean="0">
                              <a:latin typeface="Cambria Math" panose="02040503050406030204" pitchFamily="18" charset="0"/>
                            </a:rPr>
                            <m:t>.</m:t>
                          </m:r>
                        </m:sup>
                      </m:sSubSup>
                      <m:r>
                        <a:rPr lang="en-US" altLang="en-US" sz="2800" i="1">
                          <a:latin typeface="Cambria Math" panose="02040503050406030204" pitchFamily="18" charset="0"/>
                          <a:ea typeface="Cambria Math" panose="02040503050406030204" pitchFamily="18" charset="0"/>
                        </a:rPr>
                        <m:t>×(</m:t>
                      </m:r>
                      <m:sSub>
                        <m:sSubPr>
                          <m:ctrlPr>
                            <a:rPr lang="en-US" altLang="en-US" sz="2800" i="1">
                              <a:latin typeface="Cambria Math"/>
                            </a:rPr>
                          </m:ctrlPr>
                        </m:sSubPr>
                        <m:e>
                          <m:bar>
                            <m:barPr>
                              <m:pos m:val="top"/>
                              <m:ctrlPr>
                                <a:rPr lang="en-US" altLang="en-US" sz="2800" i="1">
                                  <a:latin typeface="Cambria Math"/>
                                </a:rPr>
                              </m:ctrlPr>
                            </m:barPr>
                            <m:e>
                              <m:r>
                                <a:rPr lang="en-US" altLang="en-US" sz="2800" i="1">
                                  <a:latin typeface="Cambria Math" panose="02040503050406030204" pitchFamily="18" charset="0"/>
                                </a:rPr>
                                <m:t>𝑅</m:t>
                              </m:r>
                            </m:e>
                          </m:bar>
                        </m:e>
                        <m:sub>
                          <m:r>
                            <a:rPr lang="en-US" altLang="en-US" sz="2800" i="1">
                              <a:latin typeface="Cambria Math" panose="02040503050406030204" pitchFamily="18" charset="0"/>
                            </a:rPr>
                            <m:t>𝑀</m:t>
                          </m:r>
                        </m:sub>
                      </m:sSub>
                      <m:r>
                        <a:rPr lang="en-US" altLang="en-US" sz="2800" i="1">
                          <a:latin typeface="Cambria Math" panose="02040503050406030204" pitchFamily="18" charset="0"/>
                        </a:rPr>
                        <m:t>−</m:t>
                      </m:r>
                      <m:sSub>
                        <m:sSubPr>
                          <m:ctrlPr>
                            <a:rPr lang="en-US" altLang="en-US" sz="2800" i="1">
                              <a:latin typeface="Cambria Math"/>
                            </a:rPr>
                          </m:ctrlPr>
                        </m:sSubPr>
                        <m:e>
                          <m:r>
                            <a:rPr lang="en-US" altLang="en-US" sz="2800" i="1">
                              <a:latin typeface="Cambria Math" panose="02040503050406030204" pitchFamily="18" charset="0"/>
                            </a:rPr>
                            <m:t>𝑅</m:t>
                          </m:r>
                        </m:e>
                        <m:sub>
                          <m:r>
                            <a:rPr lang="en-US" altLang="en-US" sz="2800" i="1">
                              <a:latin typeface="Cambria Math" panose="02040503050406030204" pitchFamily="18" charset="0"/>
                            </a:rPr>
                            <m:t>𝑓</m:t>
                          </m:r>
                        </m:sub>
                      </m:sSub>
                      <m:r>
                        <a:rPr lang="en-US" altLang="en-US" sz="2800" i="1">
                          <a:latin typeface="Cambria Math" panose="02040503050406030204" pitchFamily="18" charset="0"/>
                        </a:rPr>
                        <m:t>)</m:t>
                      </m:r>
                    </m:oMath>
                  </m:oMathPara>
                </a14:m>
                <a:endParaRPr lang="en-US" altLang="en-US" sz="2800" dirty="0" smtClean="0"/>
              </a:p>
              <a:p>
                <a:pPr marL="0" indent="0" eaLnBrk="1" hangingPunct="1">
                  <a:spcBef>
                    <a:spcPct val="20000"/>
                  </a:spcBef>
                </a:pPr>
                <a:r>
                  <a:rPr lang="en-US" altLang="en-US" sz="2400" dirty="0" smtClean="0"/>
                  <a:t>Versus</a:t>
                </a:r>
              </a:p>
              <a:p>
                <a:pPr marL="0" indent="0" eaLnBrk="1" hangingPunct="1">
                  <a:spcBef>
                    <a:spcPct val="20000"/>
                  </a:spcBef>
                </a:pPr>
                <a14:m>
                  <m:oMathPara xmlns:m="http://schemas.openxmlformats.org/officeDocument/2006/math">
                    <m:oMathParaPr>
                      <m:jc m:val="centerGroup"/>
                    </m:oMathParaPr>
                    <m:oMath xmlns:m="http://schemas.openxmlformats.org/officeDocument/2006/math">
                      <m:acc>
                        <m:accPr>
                          <m:chr m:val="̅"/>
                          <m:ctrlPr>
                            <a:rPr lang="en-US" altLang="en-US" sz="2800" i="1">
                              <a:latin typeface="Cambria Math"/>
                            </a:rPr>
                          </m:ctrlPr>
                        </m:accPr>
                        <m:e>
                          <m:sSub>
                            <m:sSubPr>
                              <m:ctrlPr>
                                <a:rPr lang="en-US" altLang="en-US" sz="2800" i="1">
                                  <a:latin typeface="Cambria Math"/>
                                </a:rPr>
                              </m:ctrlPr>
                            </m:sSubPr>
                            <m:e>
                              <m:r>
                                <a:rPr lang="en-US" altLang="en-US" sz="2800" i="1">
                                  <a:latin typeface="Cambria Math" panose="02040503050406030204" pitchFamily="18" charset="0"/>
                                </a:rPr>
                                <m:t>𝑅</m:t>
                              </m:r>
                            </m:e>
                            <m:sub>
                              <m:r>
                                <a:rPr lang="en-US" altLang="en-US" sz="2800" i="1">
                                  <a:latin typeface="Cambria Math" panose="02040503050406030204" pitchFamily="18" charset="0"/>
                                </a:rPr>
                                <m:t>𝑖</m:t>
                              </m:r>
                            </m:sub>
                          </m:sSub>
                        </m:e>
                      </m:acc>
                      <m:r>
                        <a:rPr lang="en-US" altLang="en-US" sz="2800" i="1">
                          <a:latin typeface="Cambria Math" panose="02040503050406030204" pitchFamily="18" charset="0"/>
                        </a:rPr>
                        <m:t>=</m:t>
                      </m:r>
                      <m:sSub>
                        <m:sSubPr>
                          <m:ctrlPr>
                            <a:rPr lang="en-US" altLang="en-US" sz="2800" i="1">
                              <a:latin typeface="Cambria Math"/>
                            </a:rPr>
                          </m:ctrlPr>
                        </m:sSubPr>
                        <m:e>
                          <m:r>
                            <a:rPr lang="en-US" altLang="en-US" sz="2800" i="1">
                              <a:latin typeface="Cambria Math" panose="02040503050406030204" pitchFamily="18" charset="0"/>
                            </a:rPr>
                            <m:t>𝑅</m:t>
                          </m:r>
                        </m:e>
                        <m:sub>
                          <m:r>
                            <a:rPr lang="en-US" altLang="en-US" sz="2800" i="1">
                              <a:latin typeface="Cambria Math" panose="02040503050406030204" pitchFamily="18" charset="0"/>
                            </a:rPr>
                            <m:t>𝑓</m:t>
                          </m:r>
                        </m:sub>
                      </m:sSub>
                      <m:r>
                        <a:rPr lang="en-US" altLang="en-US" sz="2800" i="1">
                          <a:latin typeface="Cambria Math" panose="02040503050406030204" pitchFamily="18" charset="0"/>
                        </a:rPr>
                        <m:t>+</m:t>
                      </m:r>
                      <m:sSubSup>
                        <m:sSubSupPr>
                          <m:ctrlPr>
                            <a:rPr lang="en-US" altLang="en-US" sz="2800" i="1">
                              <a:latin typeface="Cambria Math"/>
                            </a:rPr>
                          </m:ctrlPr>
                        </m:sSubSupPr>
                        <m:e>
                          <m:r>
                            <a:rPr lang="en-US" altLang="en-US" sz="2800" i="1">
                              <a:latin typeface="Cambria Math" panose="02040503050406030204" pitchFamily="18" charset="0"/>
                              <a:ea typeface="Cambria Math" panose="02040503050406030204" pitchFamily="18" charset="0"/>
                            </a:rPr>
                            <m:t>𝛽</m:t>
                          </m:r>
                        </m:e>
                        <m:sub>
                          <m:r>
                            <a:rPr lang="en-US" altLang="en-US" sz="2800" i="1">
                              <a:latin typeface="Cambria Math" panose="02040503050406030204" pitchFamily="18" charset="0"/>
                            </a:rPr>
                            <m:t>𝑖</m:t>
                          </m:r>
                        </m:sub>
                        <m:sup>
                          <m:r>
                            <a:rPr lang="en-US" altLang="en-US" sz="2800" b="0" i="1" smtClean="0">
                              <a:latin typeface="Cambria Math" panose="02040503050406030204" pitchFamily="18" charset="0"/>
                            </a:rPr>
                            <m:t>𝑊</m:t>
                          </m:r>
                        </m:sup>
                      </m:sSubSup>
                      <m:r>
                        <a:rPr lang="en-US" altLang="en-US" sz="2800" i="1">
                          <a:latin typeface="Cambria Math" panose="02040503050406030204" pitchFamily="18" charset="0"/>
                          <a:ea typeface="Cambria Math" panose="02040503050406030204" pitchFamily="18" charset="0"/>
                        </a:rPr>
                        <m:t>×(</m:t>
                      </m:r>
                      <m:sSub>
                        <m:sSubPr>
                          <m:ctrlPr>
                            <a:rPr lang="en-US" altLang="en-US" sz="2800" i="1">
                              <a:latin typeface="Cambria Math"/>
                            </a:rPr>
                          </m:ctrlPr>
                        </m:sSubPr>
                        <m:e>
                          <m:bar>
                            <m:barPr>
                              <m:pos m:val="top"/>
                              <m:ctrlPr>
                                <a:rPr lang="en-US" altLang="en-US" sz="2800" i="1">
                                  <a:latin typeface="Cambria Math"/>
                                </a:rPr>
                              </m:ctrlPr>
                            </m:barPr>
                            <m:e>
                              <m:r>
                                <a:rPr lang="en-US" altLang="en-US" sz="2800" i="1">
                                  <a:latin typeface="Cambria Math" panose="02040503050406030204" pitchFamily="18" charset="0"/>
                                </a:rPr>
                                <m:t>𝑅</m:t>
                              </m:r>
                            </m:e>
                          </m:bar>
                        </m:e>
                        <m:sub>
                          <m:r>
                            <a:rPr lang="en-US" altLang="en-US" sz="2800" b="0" i="1" smtClean="0">
                              <a:latin typeface="Cambria Math" panose="02040503050406030204" pitchFamily="18" charset="0"/>
                            </a:rPr>
                            <m:t>𝑊</m:t>
                          </m:r>
                        </m:sub>
                      </m:sSub>
                      <m:r>
                        <a:rPr lang="en-US" altLang="en-US" sz="2800" i="1">
                          <a:latin typeface="Cambria Math" panose="02040503050406030204" pitchFamily="18" charset="0"/>
                        </a:rPr>
                        <m:t>−</m:t>
                      </m:r>
                      <m:sSub>
                        <m:sSubPr>
                          <m:ctrlPr>
                            <a:rPr lang="en-US" altLang="en-US" sz="2800" i="1">
                              <a:latin typeface="Cambria Math"/>
                            </a:rPr>
                          </m:ctrlPr>
                        </m:sSubPr>
                        <m:e>
                          <m:r>
                            <a:rPr lang="en-US" altLang="en-US" sz="2800" i="1">
                              <a:latin typeface="Cambria Math" panose="02040503050406030204" pitchFamily="18" charset="0"/>
                            </a:rPr>
                            <m:t>𝑅</m:t>
                          </m:r>
                        </m:e>
                        <m:sub>
                          <m:r>
                            <a:rPr lang="en-US" altLang="en-US" sz="2800" i="1">
                              <a:latin typeface="Cambria Math" panose="02040503050406030204" pitchFamily="18" charset="0"/>
                            </a:rPr>
                            <m:t>𝑓</m:t>
                          </m:r>
                        </m:sub>
                      </m:sSub>
                      <m:r>
                        <a:rPr lang="en-US" altLang="en-US" sz="2800" i="1">
                          <a:latin typeface="Cambria Math" panose="02040503050406030204" pitchFamily="18" charset="0"/>
                        </a:rPr>
                        <m:t>)</m:t>
                      </m:r>
                    </m:oMath>
                  </m:oMathPara>
                </a14:m>
                <a:endParaRPr lang="en-US" altLang="en-US" sz="2800" dirty="0"/>
              </a:p>
              <a:p>
                <a:pPr eaLnBrk="1" hangingPunct="1">
                  <a:spcBef>
                    <a:spcPct val="20000"/>
                  </a:spcBef>
                  <a:buFont typeface="Arial" panose="020B0604020202020204" pitchFamily="34" charset="0"/>
                  <a:buChar char="•"/>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Clearly </a:t>
                </a: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integration or segmentation of international financial markets has major implications for determining the cost of capital.</a:t>
                </a:r>
              </a:p>
              <a:p>
                <a:pPr eaLnBrk="1" hangingPunct="1">
                  <a:spcBef>
                    <a:spcPct val="20000"/>
                  </a:spcBef>
                  <a:buFont typeface="Wingdings" pitchFamily="2" charset="2"/>
                  <a:buChar char="§"/>
                </a:pP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a:p>
                <a:pPr eaLnBrk="1" hangingPunct="1">
                  <a:spcBef>
                    <a:spcPct val="20000"/>
                  </a:spcBef>
                  <a:buFont typeface="Wingdings" pitchFamily="2" charset="2"/>
                  <a:buChar char="§"/>
                </a:pP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mc:Choice>
        <mc:Fallback xmlns="">
          <p:sp>
            <p:nvSpPr>
              <p:cNvPr id="10242" name="Rectangle 3"/>
              <p:cNvSpPr>
                <a:spLocks noRot="1" noChangeAspect="1" noMove="1" noResize="1" noEditPoints="1" noAdjustHandles="1" noChangeArrowheads="1" noChangeShapeType="1" noTextEdit="1"/>
              </p:cNvSpPr>
              <p:nvPr/>
            </p:nvSpPr>
            <p:spPr bwMode="auto">
              <a:xfrm>
                <a:off x="457200" y="1828800"/>
                <a:ext cx="8229600" cy="4419600"/>
              </a:xfrm>
              <a:prstGeom prst="rect">
                <a:avLst/>
              </a:prstGeom>
              <a:blipFill>
                <a:blip r:embed="rId2"/>
                <a:stretch>
                  <a:fillRect l="-1111" t="-966" r="-1407"/>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
        <p:nvSpPr>
          <p:cNvPr id="10243" name="Rectangle 2"/>
          <p:cNvSpPr>
            <a:spLocks noGrp="1" noChangeArrowheads="1"/>
          </p:cNvSpPr>
          <p:nvPr>
            <p:ph type="title"/>
          </p:nvPr>
        </p:nvSpPr>
        <p:spPr>
          <a:xfrm>
            <a:off x="0" y="914400"/>
            <a:ext cx="9144000" cy="990600"/>
          </a:xfrm>
        </p:spPr>
        <p:txBody>
          <a:bodyPr>
            <a:noAutofit/>
          </a:bodyPr>
          <a:lstStyle/>
          <a:p>
            <a:pPr eaLnBrk="1" hangingPunct="1"/>
            <a:r>
              <a:rPr lang="en-US" altLang="en-US" sz="3200" dirty="0" smtClean="0"/>
              <a:t>Cost of Capital in Segmented vs. Integrated Markets</a:t>
            </a:r>
          </a:p>
        </p:txBody>
      </p:sp>
      <p:sp>
        <p:nvSpPr>
          <p:cNvPr id="1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6</a:t>
            </a:fld>
            <a:endParaRPr lang="en-US" altLang="en-US" sz="1000" dirty="0">
              <a:cs typeface="Arial" charset="0"/>
            </a:endParaRPr>
          </a:p>
        </p:txBody>
      </p:sp>
      <p:sp>
        <p:nvSpPr>
          <p:cNvPr id="17"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EXHIBIT 17.1 Median Debt Ratios of Firms across Countries</a:t>
            </a:r>
            <a:br>
              <a:rPr lang="en-US" dirty="0"/>
            </a:br>
            <a:endParaRPr lang="en-US" dirty="0"/>
          </a:p>
        </p:txBody>
      </p:sp>
      <p:sp>
        <p:nvSpPr>
          <p:cNvPr id="4" name="Slide Number Placeholder 3"/>
          <p:cNvSpPr>
            <a:spLocks noGrp="1"/>
          </p:cNvSpPr>
          <p:nvPr>
            <p:ph type="sldNum" sz="quarter" idx="12"/>
          </p:nvPr>
        </p:nvSpPr>
        <p:spPr/>
        <p:txBody>
          <a:bodyPr/>
          <a:lstStyle/>
          <a:p>
            <a:pPr>
              <a:defRPr/>
            </a:pPr>
            <a:r>
              <a:rPr lang="en-US" dirty="0" smtClean="0"/>
              <a:t>17-</a:t>
            </a:r>
            <a:fld id="{5E3E14CF-6A71-4D72-BA65-E4A8551147DF}" type="slidenum">
              <a:rPr lang="en-US" smtClean="0"/>
              <a:pPr>
                <a:defRPr/>
              </a:pPr>
              <a:t>7</a:t>
            </a:fld>
            <a:endParaRPr lang="en-US" dirty="0"/>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2002770"/>
            <a:ext cx="8229600" cy="43304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559745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pPr eaLnBrk="1" hangingPunct="1"/>
            <a:r>
              <a:rPr lang="en-US" altLang="en-US" dirty="0" smtClean="0"/>
              <a:t>Does the Cost of Capital Differ Among Countries?</a:t>
            </a:r>
          </a:p>
        </p:txBody>
      </p:sp>
      <p:sp>
        <p:nvSpPr>
          <p:cNvPr id="11267" name="Rectangle 3"/>
          <p:cNvSpPr>
            <a:spLocks noGrp="1" noChangeArrowheads="1"/>
          </p:cNvSpPr>
          <p:nvPr>
            <p:ph idx="1"/>
          </p:nvPr>
        </p:nvSpPr>
        <p:spPr>
          <a:xfrm>
            <a:off x="457200" y="2209800"/>
            <a:ext cx="8229600" cy="4221163"/>
          </a:xfrm>
        </p:spPr>
        <p:txBody>
          <a:bodyPr/>
          <a:lstStyle/>
          <a:p>
            <a:pPr eaLnBrk="1" hangingPunct="1"/>
            <a:r>
              <a:rPr lang="en-US" altLang="en-US" dirty="0" smtClean="0"/>
              <a:t>There do appear to be differences in the cost of capital in different countries.</a:t>
            </a:r>
          </a:p>
          <a:p>
            <a:pPr eaLnBrk="1" hangingPunct="1"/>
            <a:r>
              <a:rPr lang="en-US" altLang="en-US" dirty="0" smtClean="0"/>
              <a:t>When markets are imperfect, international financing can lower the firm’s cost of capital.</a:t>
            </a:r>
          </a:p>
          <a:p>
            <a:pPr eaLnBrk="1" hangingPunct="1"/>
            <a:r>
              <a:rPr lang="en-US" altLang="en-US" dirty="0" smtClean="0"/>
              <a:t>One way to achieve this is to internationalize the firm’s ownership structure.</a:t>
            </a:r>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8</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914400"/>
            <a:ext cx="8839200" cy="990600"/>
          </a:xfrm>
        </p:spPr>
        <p:txBody>
          <a:bodyPr>
            <a:noAutofit/>
          </a:bodyPr>
          <a:lstStyle/>
          <a:p>
            <a:r>
              <a:rPr lang="en-US" sz="3600" dirty="0"/>
              <a:t>EXHIBIT </a:t>
            </a:r>
            <a:r>
              <a:rPr lang="en-US" sz="3600" dirty="0" smtClean="0"/>
              <a:t>17.3 </a:t>
            </a:r>
            <a:r>
              <a:rPr lang="en-US" sz="2800" dirty="0" smtClean="0"/>
              <a:t>(Excerpt)</a:t>
            </a:r>
            <a:r>
              <a:rPr lang="en-US" sz="3600" dirty="0"/>
              <a:t/>
            </a:r>
            <a:br>
              <a:rPr lang="en-US" sz="3600" dirty="0"/>
            </a:br>
            <a:r>
              <a:rPr lang="en-US" sz="3600" dirty="0"/>
              <a:t>The Cost of Capital </a:t>
            </a:r>
            <a:r>
              <a:rPr lang="en-US" sz="3600" dirty="0" smtClean="0"/>
              <a:t>Around the </a:t>
            </a:r>
            <a:r>
              <a:rPr lang="en-US" sz="3600" dirty="0"/>
              <a:t>World</a:t>
            </a:r>
            <a:br>
              <a:rPr lang="en-US" sz="3600" dirty="0"/>
            </a:br>
            <a:endParaRPr lang="en-US" sz="36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C713CAF0-7770-459D-AA29-8B86B8E08939}" type="slidenum">
              <a:rPr lang="en-US" altLang="en-US" sz="900" smtClean="0">
                <a:cs typeface="Arial" charset="0"/>
              </a:rPr>
              <a:t>9</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904999" y="2181182"/>
            <a:ext cx="5704735" cy="42497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209597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Autofit/>
          </a:bodyPr>
          <a:lstStyle/>
          <a:p>
            <a:r>
              <a:rPr lang="en-US" sz="3600" dirty="0"/>
              <a:t>EXHIBIT 17.4</a:t>
            </a:r>
            <a:br>
              <a:rPr lang="en-US" sz="3600" dirty="0"/>
            </a:br>
            <a:r>
              <a:rPr lang="en-US" sz="3600" dirty="0"/>
              <a:t>Implied Cost of </a:t>
            </a:r>
            <a:r>
              <a:rPr lang="en-US" sz="3600" dirty="0" smtClean="0"/>
              <a:t>Capital versus </a:t>
            </a:r>
            <a:r>
              <a:rPr lang="en-US" sz="3600" dirty="0"/>
              <a:t>Home Bias</a:t>
            </a:r>
            <a:br>
              <a:rPr lang="en-US" sz="3600" dirty="0"/>
            </a:br>
            <a:endParaRPr lang="en-US" altLang="en-US" sz="28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10</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2209800"/>
            <a:ext cx="6153150" cy="3648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en-US" smtClean="0"/>
              <a:t>Cross-Border Listings of Stocks</a:t>
            </a:r>
          </a:p>
        </p:txBody>
      </p:sp>
      <p:sp>
        <p:nvSpPr>
          <p:cNvPr id="13315" name="Rectangle 3"/>
          <p:cNvSpPr>
            <a:spLocks noGrp="1" noChangeArrowheads="1"/>
          </p:cNvSpPr>
          <p:nvPr>
            <p:ph idx="1"/>
          </p:nvPr>
        </p:nvSpPr>
        <p:spPr>
          <a:xfrm>
            <a:off x="457200" y="1905000"/>
            <a:ext cx="8458200" cy="4525963"/>
          </a:xfrm>
        </p:spPr>
        <p:txBody>
          <a:bodyPr/>
          <a:lstStyle/>
          <a:p>
            <a:pPr eaLnBrk="1" hangingPunct="1"/>
            <a:r>
              <a:rPr lang="en-US" altLang="en-US" sz="2800" dirty="0" smtClean="0"/>
              <a:t>Cross-border listings of stocks have become quite popular among major corporations.</a:t>
            </a:r>
          </a:p>
          <a:p>
            <a:pPr eaLnBrk="1" hangingPunct="1"/>
            <a:r>
              <a:rPr lang="en-US" altLang="en-US" sz="2800" dirty="0" smtClean="0"/>
              <a:t>The largest contingent of foreign stocks are listed on the London Stock Exchange.</a:t>
            </a:r>
          </a:p>
          <a:p>
            <a:pPr eaLnBrk="1" hangingPunct="1"/>
            <a:r>
              <a:rPr lang="en-US" altLang="en-US" sz="2800" dirty="0" smtClean="0"/>
              <a:t>U.S. exchanges attracted the next largest contingent of foreign stocks.</a:t>
            </a:r>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11</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a:bodyPr>
          <a:lstStyle/>
          <a:p>
            <a:pPr eaLnBrk="1" hangingPunct="1"/>
            <a:r>
              <a:rPr lang="en-US" altLang="en-US" dirty="0" smtClean="0"/>
              <a:t>Benefits of Cross-Border Listing</a:t>
            </a:r>
          </a:p>
        </p:txBody>
      </p:sp>
      <p:sp>
        <p:nvSpPr>
          <p:cNvPr id="14340" name="Rectangle 3"/>
          <p:cNvSpPr>
            <a:spLocks noChangeArrowheads="1"/>
          </p:cNvSpPr>
          <p:nvPr/>
        </p:nvSpPr>
        <p:spPr bwMode="auto">
          <a:xfrm>
            <a:off x="457200" y="1828800"/>
            <a:ext cx="8686800" cy="399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eaLnBrk="0" hangingPunct="0">
              <a:defRPr>
                <a:solidFill>
                  <a:schemeClr val="tx1"/>
                </a:solidFill>
                <a:latin typeface="Arial" pitchFamily="34" charset="0"/>
              </a:defRPr>
            </a:lvl1pPr>
            <a:lvl2pPr marL="990600" indent="-53340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20000"/>
              </a:spcBef>
              <a:buFont typeface="Wingdings" pitchFamily="2" charset="2"/>
              <a:buChar char="§"/>
            </a:pP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Cross-border listings of stocks benefit a company:</a:t>
            </a:r>
          </a:p>
          <a:p>
            <a:pPr lvl="1" eaLnBrk="1" hangingPunct="1">
              <a:spcBef>
                <a:spcPct val="20000"/>
              </a:spcBef>
              <a:buFontTx/>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The company can expand its potential investor base, which will lead to a higher stock price and lower cost of capital.</a:t>
            </a:r>
          </a:p>
          <a:p>
            <a:pPr lvl="1" eaLnBrk="1" hangingPunct="1">
              <a:spcBef>
                <a:spcPct val="20000"/>
              </a:spcBef>
              <a:buFontTx/>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Cross-listing creates a secondary market for the company’s shares, which facilitates raising new capital in foreign markets.</a:t>
            </a:r>
          </a:p>
          <a:p>
            <a:pPr lvl="1" eaLnBrk="1" hangingPunct="1">
              <a:spcBef>
                <a:spcPct val="20000"/>
              </a:spcBef>
              <a:buFontTx/>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Cross-listing can enhance the liquidity of the company’s stock.</a:t>
            </a:r>
          </a:p>
          <a:p>
            <a:pPr lvl="1" eaLnBrk="1" hangingPunct="1">
              <a:spcBef>
                <a:spcPct val="20000"/>
              </a:spcBef>
              <a:buFontTx/>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Cross-listing enhances the visibility of the company’s name and its products in foreign marketplaces.</a:t>
            </a:r>
          </a:p>
          <a:p>
            <a:pPr lvl="1" eaLnBrk="1" hangingPunct="1">
              <a:spcBef>
                <a:spcPct val="20000"/>
              </a:spcBef>
              <a:buFont typeface="Wingdings" pitchFamily="2" charset="2"/>
              <a:buAutoNum type="arabicPeriod"/>
            </a:pPr>
            <a:endPar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12</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a:bodyPr>
          <a:lstStyle/>
          <a:p>
            <a:pPr eaLnBrk="1" hangingPunct="1"/>
            <a:r>
              <a:rPr lang="en-US" altLang="en-US" dirty="0" smtClean="0"/>
              <a:t>Costs of Cross-Border Listing</a:t>
            </a:r>
          </a:p>
        </p:txBody>
      </p:sp>
      <p:sp>
        <p:nvSpPr>
          <p:cNvPr id="15364" name="Rectangle 3"/>
          <p:cNvSpPr>
            <a:spLocks noChangeArrowheads="1"/>
          </p:cNvSpPr>
          <p:nvPr/>
        </p:nvSpPr>
        <p:spPr bwMode="auto">
          <a:xfrm>
            <a:off x="457200" y="1828800"/>
            <a:ext cx="8077200" cy="399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eaLnBrk="0" hangingPunct="0">
              <a:defRPr>
                <a:solidFill>
                  <a:schemeClr val="tx1"/>
                </a:solidFill>
                <a:latin typeface="Arial" pitchFamily="34" charset="0"/>
              </a:defRPr>
            </a:lvl1pPr>
            <a:lvl2pPr marL="990600" indent="-53340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20000"/>
              </a:spcBef>
              <a:buFont typeface="Wingdings" pitchFamily="2" charset="2"/>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Cross-border listings of stocks do carry costs:</a:t>
            </a:r>
          </a:p>
          <a:p>
            <a:pPr lvl="1" eaLnBrk="1" hangingPunct="1">
              <a:spcBef>
                <a:spcPct val="20000"/>
              </a:spcBef>
              <a:buFontTx/>
              <a:buChar char="–"/>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It can be costly to meet the disclosure and listing requirements imposed by the foreign exchange and regulatory authorities.</a:t>
            </a:r>
          </a:p>
          <a:p>
            <a:pPr lvl="1" eaLnBrk="1" hangingPunct="1">
              <a:spcBef>
                <a:spcPct val="20000"/>
              </a:spcBef>
              <a:buFontTx/>
              <a:buChar char="–"/>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Controlling insiders may find it difficult to continue to derive private benefits once the company is cross-listed on foreign exchanges.</a:t>
            </a:r>
          </a:p>
          <a:p>
            <a:pPr lvl="1" eaLnBrk="1" hangingPunct="1">
              <a:spcBef>
                <a:spcPct val="20000"/>
              </a:spcBef>
              <a:buFontTx/>
              <a:buChar char="–"/>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Once a company’s stock is traded in overseas markets, there can be volatility spillover from these markets.</a:t>
            </a:r>
          </a:p>
          <a:p>
            <a:pPr lvl="1" eaLnBrk="1" hangingPunct="1">
              <a:spcBef>
                <a:spcPct val="20000"/>
              </a:spcBef>
              <a:buFontTx/>
              <a:buChar char="–"/>
            </a:pPr>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Once a company’s stock is made available to foreigners, they might acquire a controlling interest and challenge the domestic control of the company.</a:t>
            </a: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13</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0" y="914400"/>
            <a:ext cx="9144000" cy="990600"/>
          </a:xfrm>
        </p:spPr>
        <p:txBody>
          <a:bodyPr>
            <a:normAutofit/>
          </a:bodyPr>
          <a:lstStyle/>
          <a:p>
            <a:pPr eaLnBrk="1" hangingPunct="1"/>
            <a:r>
              <a:rPr lang="en-US" altLang="en-US" dirty="0" smtClean="0"/>
              <a:t>Cross-Border Listing: Costs vs. Benefits</a:t>
            </a:r>
          </a:p>
        </p:txBody>
      </p:sp>
      <p:sp>
        <p:nvSpPr>
          <p:cNvPr id="2" name="Content Placeholder 1"/>
          <p:cNvSpPr>
            <a:spLocks noGrp="1"/>
          </p:cNvSpPr>
          <p:nvPr>
            <p:ph idx="1"/>
          </p:nvPr>
        </p:nvSpPr>
        <p:spPr/>
        <p:txBody>
          <a:bodyPr/>
          <a:lstStyle/>
          <a:p>
            <a:pPr>
              <a:buFont typeface="Wingdings" pitchFamily="2" charset="2"/>
              <a:buChar char="§"/>
            </a:pPr>
            <a:r>
              <a:rPr lang="en-US" altLang="en-US" dirty="0">
                <a:latin typeface="Arial" panose="020B0604020202020204" pitchFamily="34" charset="0"/>
                <a:cs typeface="Arial" panose="020B0604020202020204" pitchFamily="34" charset="0"/>
              </a:rPr>
              <a:t>On average, cross-border listings of stocks appears to be a profitable decision</a:t>
            </a:r>
          </a:p>
          <a:p>
            <a:pPr>
              <a:buFont typeface="Wingdings" pitchFamily="2" charset="2"/>
              <a:buChar char="§"/>
            </a:pPr>
            <a:r>
              <a:rPr lang="en-US" altLang="en-US" dirty="0">
                <a:latin typeface="Arial" panose="020B0604020202020204" pitchFamily="34" charset="0"/>
                <a:cs typeface="Arial" panose="020B0604020202020204" pitchFamily="34" charset="0"/>
              </a:rPr>
              <a:t>The benefits outweigh the costs.</a:t>
            </a:r>
          </a:p>
          <a:p>
            <a:endParaRPr lang="en-US" dirty="0">
              <a:latin typeface="Arial" panose="020B0604020202020204" pitchFamily="34" charset="0"/>
              <a:cs typeface="Arial" panose="020B0604020202020204" pitchFamily="34" charset="0"/>
            </a:endParaRPr>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F6E1C92E-3B83-4C1B-B2D4-B22FC8173B15}" type="slidenum">
              <a:rPr lang="en-US" altLang="en-US" sz="900" smtClean="0">
                <a:cs typeface="Arial" charset="0"/>
              </a:rPr>
              <a:t>14</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EXHIBIT 17.7 Country-to-Country Frequency Distribution of Foreign Listings</a:t>
            </a:r>
            <a:br>
              <a:rPr lang="en-US" sz="3600" dirty="0"/>
            </a:br>
            <a:endParaRPr lang="en-US" sz="36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530C669C-F650-4FEF-BDE9-B40323B352CD}" type="slidenum">
              <a:rPr lang="en-US" altLang="en-US" sz="900" smtClean="0">
                <a:cs typeface="Arial" charset="0"/>
              </a:rPr>
              <a:t>15</a:t>
            </a:fld>
            <a:endParaRPr lang="en-US" altLang="en-US" sz="1000" dirty="0">
              <a:cs typeface="Arial" charset="0"/>
            </a:endParaRPr>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67000" y="2112020"/>
            <a:ext cx="3962400" cy="45935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800049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11"/>
          <p:cNvSpPr>
            <a:spLocks noGrp="1" noChangeArrowheads="1"/>
          </p:cNvSpPr>
          <p:nvPr>
            <p:ph type="title"/>
          </p:nvPr>
        </p:nvSpPr>
        <p:spPr>
          <a:xfrm>
            <a:off x="76200" y="914400"/>
            <a:ext cx="8991600" cy="990600"/>
          </a:xfrm>
        </p:spPr>
        <p:txBody>
          <a:bodyPr>
            <a:noAutofit/>
          </a:bodyPr>
          <a:lstStyle/>
          <a:p>
            <a:r>
              <a:rPr lang="en-US" sz="3200" dirty="0"/>
              <a:t>EXHIBIT </a:t>
            </a:r>
            <a:r>
              <a:rPr lang="en-US" sz="3200" dirty="0" smtClean="0"/>
              <a:t>17.8 </a:t>
            </a:r>
            <a:r>
              <a:rPr lang="en-US" sz="2800" dirty="0" smtClean="0"/>
              <a:t>Foreign </a:t>
            </a:r>
            <a:r>
              <a:rPr lang="en-US" sz="2800" dirty="0"/>
              <a:t>Firms Listed on </a:t>
            </a:r>
            <a:r>
              <a:rPr lang="en-US" sz="2800" dirty="0" smtClean="0"/>
              <a:t>the New </a:t>
            </a:r>
            <a:r>
              <a:rPr lang="en-US" sz="2800" dirty="0"/>
              <a:t>York Stock </a:t>
            </a:r>
            <a:r>
              <a:rPr lang="en-US" sz="2800" dirty="0" smtClean="0"/>
              <a:t>Exchange (</a:t>
            </a:r>
            <a:r>
              <a:rPr lang="en-US" sz="2800" dirty="0"/>
              <a:t>selected)</a:t>
            </a:r>
            <a:r>
              <a:rPr lang="en-US" sz="3200" dirty="0"/>
              <a:t/>
            </a:r>
            <a:br>
              <a:rPr lang="en-US" sz="3200" dirty="0"/>
            </a:br>
            <a:endParaRPr lang="en-US" altLang="en-US" sz="20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F7034ED6-4EC1-44A7-B3CA-46B3BA01C2D2}" type="slidenum">
              <a:rPr lang="en-US" altLang="en-US" sz="900" smtClean="0">
                <a:cs typeface="Arial" charset="0"/>
              </a:rPr>
              <a:t>16</a:t>
            </a:fld>
            <a:endParaRPr lang="en-US" altLang="en-US" sz="1000" dirty="0">
              <a:cs typeface="Arial" charset="0"/>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899057"/>
            <a:ext cx="5459477" cy="4806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914400"/>
            <a:ext cx="9144000" cy="990600"/>
          </a:xfrm>
        </p:spPr>
        <p:txBody>
          <a:bodyPr>
            <a:noAutofit/>
          </a:bodyPr>
          <a:lstStyle/>
          <a:p>
            <a:r>
              <a:rPr lang="en-US" sz="3200" dirty="0"/>
              <a:t>EXHIBIT </a:t>
            </a:r>
            <a:r>
              <a:rPr lang="en-US" sz="3200" dirty="0" smtClean="0"/>
              <a:t>17.9 </a:t>
            </a:r>
            <a:r>
              <a:rPr lang="en-US" sz="2800" dirty="0" smtClean="0"/>
              <a:t>Foreign </a:t>
            </a:r>
            <a:r>
              <a:rPr lang="en-US" sz="2800" dirty="0"/>
              <a:t>Firms Listed on </a:t>
            </a:r>
            <a:r>
              <a:rPr lang="en-US" sz="2800" dirty="0" smtClean="0"/>
              <a:t>the London </a:t>
            </a:r>
            <a:r>
              <a:rPr lang="en-US" sz="2800" dirty="0"/>
              <a:t>Stock </a:t>
            </a:r>
            <a:r>
              <a:rPr lang="en-US" sz="2800" dirty="0" smtClean="0"/>
              <a:t>Exchange (</a:t>
            </a:r>
            <a:r>
              <a:rPr lang="en-US" sz="2800" dirty="0"/>
              <a:t>selected)</a:t>
            </a:r>
            <a:br>
              <a:rPr lang="en-US" sz="2800" dirty="0"/>
            </a:br>
            <a:endParaRPr lang="en-US" altLang="en-US" sz="2000" dirty="0" smtClean="0"/>
          </a:p>
        </p:txBody>
      </p:sp>
      <p:sp>
        <p:nvSpPr>
          <p:cNvPr id="5"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15ADF26D-8FF2-454B-B7C5-6B44128FCF85}" type="slidenum">
              <a:rPr lang="en-US" altLang="en-US" sz="900" smtClean="0">
                <a:cs typeface="Arial" charset="0"/>
              </a:rPr>
              <a:t>17</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55910" y="1905000"/>
            <a:ext cx="6232179"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0" y="914400"/>
            <a:ext cx="9144000" cy="990600"/>
          </a:xfrm>
        </p:spPr>
        <p:txBody>
          <a:bodyPr>
            <a:normAutofit/>
          </a:bodyPr>
          <a:lstStyle/>
          <a:p>
            <a:pPr eaLnBrk="1" hangingPunct="1"/>
            <a:r>
              <a:rPr lang="en-US" altLang="en-US" sz="4000" dirty="0" smtClean="0"/>
              <a:t>Capital Asset Pricing Under Cross-Listings</a:t>
            </a:r>
          </a:p>
        </p:txBody>
      </p:sp>
      <mc:AlternateContent xmlns:mc="http://schemas.openxmlformats.org/markup-compatibility/2006" xmlns:a14="http://schemas.microsoft.com/office/drawing/2010/main">
        <mc:Choice Requires="a14">
          <p:sp>
            <p:nvSpPr>
              <p:cNvPr id="19459" name="Rectangle 3"/>
              <p:cNvSpPr>
                <a:spLocks noGrp="1" noChangeArrowheads="1"/>
              </p:cNvSpPr>
              <p:nvPr>
                <p:ph idx="1"/>
              </p:nvPr>
            </p:nvSpPr>
            <p:spPr>
              <a:xfrm>
                <a:off x="457200" y="1600200"/>
                <a:ext cx="8229600" cy="4830763"/>
              </a:xfrm>
            </p:spPr>
            <p:txBody>
              <a:bodyPr/>
              <a:lstStyle/>
              <a:p>
                <a:pPr eaLnBrk="1" hangingPunct="1">
                  <a:buFont typeface="Wingdings" pitchFamily="2" charset="2"/>
                  <a:buNone/>
                </a:pPr>
                <a:r>
                  <a:rPr lang="en-US" altLang="en-US" sz="2400" dirty="0" smtClean="0"/>
                  <a:t>Recall the definition of beta:</a:t>
                </a:r>
              </a:p>
              <a:p>
                <a:pPr eaLnBrk="1" hangingPunct="1">
                  <a:buFont typeface="Wingdings" pitchFamily="2" charset="2"/>
                  <a:buNone/>
                </a:pPr>
                <a:endParaRPr lang="en-US" altLang="en-US" sz="2000" dirty="0"/>
              </a:p>
              <a:p>
                <a:pPr marL="0" indent="0">
                  <a:buNone/>
                </a:pPr>
                <a14:m>
                  <m:oMathPara xmlns:m="http://schemas.openxmlformats.org/officeDocument/2006/math">
                    <m:oMathParaPr>
                      <m:jc m:val="centerGroup"/>
                    </m:oMathParaPr>
                    <m:oMath xmlns:m="http://schemas.openxmlformats.org/officeDocument/2006/math">
                      <m:sSub>
                        <m:sSubPr>
                          <m:ctrlPr>
                            <a:rPr lang="en-US" altLang="en-US" sz="2400" i="1">
                              <a:latin typeface="Cambria Math"/>
                            </a:rPr>
                          </m:ctrlPr>
                        </m:sSubPr>
                        <m:e>
                          <m:r>
                            <a:rPr lang="en-US" altLang="en-US" sz="2400" i="1">
                              <a:latin typeface="Cambria Math" panose="02040503050406030204" pitchFamily="18" charset="0"/>
                              <a:ea typeface="Cambria Math" panose="02040503050406030204" pitchFamily="18" charset="0"/>
                            </a:rPr>
                            <m:t>𝛽</m:t>
                          </m:r>
                        </m:e>
                        <m:sub>
                          <m:r>
                            <a:rPr lang="en-US" altLang="en-US" sz="2400" i="1">
                              <a:latin typeface="Cambria Math" panose="02040503050406030204" pitchFamily="18" charset="0"/>
                            </a:rPr>
                            <m:t>𝑖</m:t>
                          </m:r>
                        </m:sub>
                      </m:sSub>
                      <m:r>
                        <a:rPr lang="en-US" altLang="en-US" sz="2400" i="1">
                          <a:latin typeface="Cambria Math" panose="02040503050406030204" pitchFamily="18" charset="0"/>
                        </a:rPr>
                        <m:t>=</m:t>
                      </m:r>
                      <m:f>
                        <m:fPr>
                          <m:ctrlPr>
                            <a:rPr lang="en-US" altLang="en-US" sz="2400" i="1">
                              <a:latin typeface="Cambria Math"/>
                            </a:rPr>
                          </m:ctrlPr>
                        </m:fPr>
                        <m:num>
                          <m:r>
                            <a:rPr lang="en-US" altLang="en-US" sz="2400" i="1">
                              <a:latin typeface="Cambria Math" panose="02040503050406030204" pitchFamily="18" charset="0"/>
                            </a:rPr>
                            <m:t>𝐶𝑜𝑣</m:t>
                          </m:r>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num>
                        <m:den>
                          <m:r>
                            <a:rPr lang="en-US" altLang="en-US" sz="2400" i="1">
                              <a:latin typeface="Cambria Math" panose="02040503050406030204" pitchFamily="18" charset="0"/>
                            </a:rPr>
                            <m:t>𝑉𝑎𝑟</m:t>
                          </m:r>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den>
                      </m:f>
                    </m:oMath>
                  </m:oMathPara>
                </a14:m>
                <a:endParaRPr lang="en-US" altLang="en-US" sz="2400" dirty="0" smtClean="0"/>
              </a:p>
              <a:p>
                <a:pPr marL="0" indent="0">
                  <a:buNone/>
                </a:pPr>
                <a:endParaRPr lang="en-US" altLang="en-US" sz="2400" dirty="0" smtClean="0"/>
              </a:p>
              <a:p>
                <a:pPr marL="0" indent="0">
                  <a:buNone/>
                </a:pPr>
                <a:r>
                  <a:rPr lang="en-US" altLang="en-US" sz="2400" dirty="0" smtClean="0"/>
                  <a:t>We </a:t>
                </a:r>
                <a:r>
                  <a:rPr lang="en-US" altLang="en-US" sz="2400" dirty="0"/>
                  <a:t>can recalibrate the CAPM formula</a:t>
                </a:r>
                <a:r>
                  <a:rPr lang="en-US" altLang="en-US" sz="2400" dirty="0" smtClean="0"/>
                  <a:t>:</a:t>
                </a:r>
              </a:p>
              <a:p>
                <a:endParaRPr lang="en-US" altLang="en-US" sz="2400" dirty="0"/>
              </a:p>
              <a:p>
                <a:pPr marL="0" indent="0">
                  <a:buNone/>
                </a:pPr>
                <a14:m>
                  <m:oMathPara xmlns:m="http://schemas.openxmlformats.org/officeDocument/2006/math">
                    <m:oMathParaPr>
                      <m:jc m:val="center"/>
                    </m:oMathParaPr>
                    <m:oMath xmlns:m="http://schemas.openxmlformats.org/officeDocument/2006/math">
                      <m:acc>
                        <m:accPr>
                          <m:chr m:val="̅"/>
                          <m:ctrlPr>
                            <a:rPr lang="en-US" altLang="en-US" sz="2400" i="1">
                              <a:latin typeface="Cambria Math"/>
                            </a:rPr>
                          </m:ctrlPr>
                        </m:accPr>
                        <m:e>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e>
                      </m:acc>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𝑓</m:t>
                          </m:r>
                        </m:sub>
                      </m:sSub>
                      <m:r>
                        <a:rPr lang="en-US" altLang="en-US" sz="2400" i="1">
                          <a:latin typeface="Cambria Math" panose="02040503050406030204" pitchFamily="18" charset="0"/>
                        </a:rPr>
                        <m:t>+</m:t>
                      </m:r>
                      <m:r>
                        <a:rPr lang="en-US" altLang="en-US" sz="2400" i="1">
                          <a:latin typeface="Cambria Math" panose="02040503050406030204" pitchFamily="18" charset="0"/>
                          <a:ea typeface="Cambria Math" panose="02040503050406030204" pitchFamily="18" charset="0"/>
                        </a:rPr>
                        <m:t>𝛽</m:t>
                      </m:r>
                      <m:r>
                        <a:rPr lang="en-US" altLang="en-US" sz="2400" i="1">
                          <a:latin typeface="Cambria Math" panose="02040503050406030204" pitchFamily="18" charset="0"/>
                          <a:ea typeface="Cambria Math" panose="02040503050406030204" pitchFamily="18" charset="0"/>
                        </a:rPr>
                        <m:t>×</m:t>
                      </m:r>
                      <m:d>
                        <m:dPr>
                          <m:ctrlPr>
                            <a:rPr lang="en-US" altLang="en-US" sz="2400" i="1">
                              <a:latin typeface="Cambria Math"/>
                              <a:ea typeface="Cambria Math" panose="02040503050406030204" pitchFamily="18" charset="0"/>
                            </a:rPr>
                          </m:ctrlPr>
                        </m:dPr>
                        <m:e>
                          <m:sSub>
                            <m:sSubPr>
                              <m:ctrlPr>
                                <a:rPr lang="en-US" altLang="en-US" sz="2400" i="1">
                                  <a:latin typeface="Cambria Math"/>
                                </a:rPr>
                              </m:ctrlPr>
                            </m:sSubPr>
                            <m:e>
                              <m:bar>
                                <m:barPr>
                                  <m:pos m:val="top"/>
                                  <m:ctrlPr>
                                    <a:rPr lang="en-US" altLang="en-US" sz="2400" i="1">
                                      <a:latin typeface="Cambria Math"/>
                                    </a:rPr>
                                  </m:ctrlPr>
                                </m:barPr>
                                <m:e>
                                  <m:r>
                                    <a:rPr lang="en-US" altLang="en-US" sz="2400" i="1">
                                      <a:latin typeface="Cambria Math" panose="02040503050406030204" pitchFamily="18" charset="0"/>
                                    </a:rPr>
                                    <m:t>𝑅</m:t>
                                  </m:r>
                                </m:e>
                              </m:ba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𝑓</m:t>
                              </m:r>
                            </m:sub>
                          </m:sSub>
                        </m:e>
                      </m:d>
                    </m:oMath>
                  </m:oMathPara>
                </a14:m>
                <a:endParaRPr lang="en-US" altLang="en-US" sz="2400" dirty="0" smtClean="0"/>
              </a:p>
              <a:p>
                <a:pPr marL="0" indent="0">
                  <a:buNone/>
                </a:pPr>
                <a:r>
                  <a:rPr lang="en-US" altLang="en-US" sz="2400" dirty="0" smtClean="0"/>
                  <a:t>As</a:t>
                </a:r>
              </a:p>
              <a:p>
                <a:endParaRPr lang="en-US" altLang="en-US" sz="2400" dirty="0"/>
              </a:p>
              <a:p>
                <a:pPr marL="0" indent="0">
                  <a:buNone/>
                </a:pPr>
                <a14:m>
                  <m:oMathPara xmlns:m="http://schemas.openxmlformats.org/officeDocument/2006/math">
                    <m:oMathParaPr>
                      <m:jc m:val="center"/>
                    </m:oMathParaPr>
                    <m:oMath xmlns:m="http://schemas.openxmlformats.org/officeDocument/2006/math">
                      <m:acc>
                        <m:accPr>
                          <m:chr m:val="̅"/>
                          <m:ctrlPr>
                            <a:rPr lang="en-US" altLang="en-US" sz="2400" i="1">
                              <a:latin typeface="Cambria Math"/>
                            </a:rPr>
                          </m:ctrlPr>
                        </m:accPr>
                        <m:e>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e>
                      </m:acc>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𝑓</m:t>
                          </m:r>
                        </m:sub>
                      </m:sSub>
                      <m:r>
                        <a:rPr lang="en-US" altLang="en-US" sz="2400" i="1">
                          <a:latin typeface="Cambria Math" panose="02040503050406030204" pitchFamily="18" charset="0"/>
                        </a:rPr>
                        <m:t>+</m:t>
                      </m:r>
                      <m:f>
                        <m:fPr>
                          <m:ctrlPr>
                            <a:rPr lang="en-US" altLang="en-US" sz="2400" i="1">
                              <a:latin typeface="Cambria Math"/>
                            </a:rPr>
                          </m:ctrlPr>
                        </m:fPr>
                        <m:num>
                          <m:r>
                            <a:rPr lang="en-US" altLang="en-US" sz="2400" i="1">
                              <a:latin typeface="Cambria Math" panose="02040503050406030204" pitchFamily="18" charset="0"/>
                            </a:rPr>
                            <m:t>𝐶𝑜𝑣</m:t>
                          </m:r>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num>
                        <m:den>
                          <m:r>
                            <a:rPr lang="en-US" altLang="en-US" sz="2400" i="1">
                              <a:latin typeface="Cambria Math" panose="02040503050406030204" pitchFamily="18" charset="0"/>
                            </a:rPr>
                            <m:t>𝑉𝑎𝑟</m:t>
                          </m:r>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den>
                      </m:f>
                      <m:r>
                        <a:rPr lang="en-US" altLang="en-US" sz="2400" i="1">
                          <a:latin typeface="Cambria Math" panose="02040503050406030204" pitchFamily="18" charset="0"/>
                          <a:ea typeface="Cambria Math" panose="02040503050406030204" pitchFamily="18" charset="0"/>
                        </a:rPr>
                        <m:t>×(</m:t>
                      </m:r>
                      <m:sSub>
                        <m:sSubPr>
                          <m:ctrlPr>
                            <a:rPr lang="en-US" altLang="en-US" sz="2400" i="1">
                              <a:latin typeface="Cambria Math"/>
                            </a:rPr>
                          </m:ctrlPr>
                        </m:sSubPr>
                        <m:e>
                          <m:bar>
                            <m:barPr>
                              <m:pos m:val="top"/>
                              <m:ctrlPr>
                                <a:rPr lang="en-US" altLang="en-US" sz="2400" i="1">
                                  <a:latin typeface="Cambria Math"/>
                                </a:rPr>
                              </m:ctrlPr>
                            </m:barPr>
                            <m:e>
                              <m:r>
                                <a:rPr lang="en-US" altLang="en-US" sz="2400" i="1">
                                  <a:latin typeface="Cambria Math" panose="02040503050406030204" pitchFamily="18" charset="0"/>
                                </a:rPr>
                                <m:t>𝑅</m:t>
                              </m:r>
                            </m:e>
                          </m:ba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𝑓</m:t>
                          </m:r>
                        </m:sub>
                      </m:sSub>
                      <m:r>
                        <a:rPr lang="en-US" altLang="en-US" sz="2400" i="1">
                          <a:latin typeface="Cambria Math" panose="02040503050406030204" pitchFamily="18" charset="0"/>
                        </a:rPr>
                        <m:t>)</m:t>
                      </m:r>
                    </m:oMath>
                  </m:oMathPara>
                </a14:m>
                <a:endParaRPr lang="en-US" altLang="en-US" sz="2400" dirty="0"/>
              </a:p>
              <a:p>
                <a:pPr marL="0" indent="0">
                  <a:buNone/>
                </a:pPr>
                <a:endParaRPr lang="en-US" altLang="en-US" sz="2400" dirty="0" smtClean="0"/>
              </a:p>
              <a:p>
                <a:pPr marL="0" indent="0">
                  <a:buNone/>
                </a:pPr>
                <a:endParaRPr lang="en-US" altLang="en-US" sz="2400" dirty="0"/>
              </a:p>
              <a:p>
                <a:pPr marL="0" indent="0">
                  <a:buNone/>
                </a:pPr>
                <a:endParaRPr lang="en-US" altLang="en-US" sz="2400" dirty="0"/>
              </a:p>
              <a:p>
                <a:pPr marL="0" indent="0">
                  <a:buNone/>
                </a:pPr>
                <a:endParaRPr lang="en-US" altLang="en-US" sz="2400" dirty="0" smtClean="0"/>
              </a:p>
            </p:txBody>
          </p:sp>
        </mc:Choice>
        <mc:Fallback xmlns="">
          <p:sp>
            <p:nvSpPr>
              <p:cNvPr id="19459" name="Rectangle 3"/>
              <p:cNvSpPr>
                <a:spLocks noGrp="1" noRot="1" noChangeAspect="1" noMove="1" noResize="1" noEditPoints="1" noAdjustHandles="1" noChangeArrowheads="1" noChangeShapeType="1" noTextEdit="1"/>
              </p:cNvSpPr>
              <p:nvPr>
                <p:ph idx="1"/>
              </p:nvPr>
            </p:nvSpPr>
            <p:spPr>
              <a:xfrm>
                <a:off x="457200" y="1600200"/>
                <a:ext cx="8229600" cy="4830763"/>
              </a:xfrm>
              <a:blipFill>
                <a:blip r:embed="rId2"/>
                <a:stretch>
                  <a:fillRect l="-1111" t="-884" b="-2273"/>
                </a:stretch>
              </a:blipFill>
            </p:spPr>
            <p:txBody>
              <a:bodyPr/>
              <a:lstStyle/>
              <a:p>
                <a:r>
                  <a:rPr lang="en-US">
                    <a:noFill/>
                  </a:rPr>
                  <a:t> </a:t>
                </a:r>
              </a:p>
            </p:txBody>
          </p:sp>
        </mc:Fallback>
      </mc:AlternateContent>
      <p:sp>
        <p:nvSpPr>
          <p:cNvPr id="22"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18</a:t>
            </a:fld>
            <a:endParaRPr lang="en-US" altLang="en-US" sz="1000" dirty="0">
              <a:cs typeface="Arial" charset="0"/>
            </a:endParaRPr>
          </a:p>
        </p:txBody>
      </p:sp>
      <p:sp>
        <p:nvSpPr>
          <p:cNvPr id="23"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0" y="914400"/>
            <a:ext cx="9144000" cy="990600"/>
          </a:xfrm>
        </p:spPr>
        <p:txBody>
          <a:bodyPr>
            <a:normAutofit fontScale="90000"/>
          </a:bodyPr>
          <a:lstStyle/>
          <a:p>
            <a:pPr indent="914400" algn="l" eaLnBrk="1" hangingPunct="1"/>
            <a:r>
              <a:rPr lang="en-US" altLang="en-US" sz="4000" dirty="0" smtClean="0"/>
              <a:t>Capital Asset Pricing Under Cross-Listings </a:t>
            </a:r>
            <a:br>
              <a:rPr lang="en-US" altLang="en-US" sz="4000" dirty="0" smtClean="0"/>
            </a:br>
            <a:r>
              <a:rPr lang="en-US" altLang="en-US" sz="4000" dirty="0" smtClean="0"/>
              <a:t> (continued)</a:t>
            </a:r>
          </a:p>
        </p:txBody>
      </p:sp>
      <mc:AlternateContent xmlns:mc="http://schemas.openxmlformats.org/markup-compatibility/2006" xmlns:a14="http://schemas.microsoft.com/office/drawing/2010/main">
        <mc:Choice Requires="a14">
          <p:sp>
            <p:nvSpPr>
              <p:cNvPr id="20483" name="Rectangle 3"/>
              <p:cNvSpPr>
                <a:spLocks noGrp="1" noChangeArrowheads="1"/>
              </p:cNvSpPr>
              <p:nvPr>
                <p:ph idx="1"/>
              </p:nvPr>
            </p:nvSpPr>
            <p:spPr>
              <a:xfrm>
                <a:off x="398813" y="1752600"/>
                <a:ext cx="8229600" cy="4807664"/>
              </a:xfrm>
            </p:spPr>
            <p:txBody>
              <a:bodyPr/>
              <a:lstStyle/>
              <a:p>
                <a:pPr marL="0" indent="0">
                  <a:spcBef>
                    <a:spcPts val="2400"/>
                  </a:spcBef>
                  <a:spcAft>
                    <a:spcPts val="2400"/>
                  </a:spcAft>
                  <a:buNone/>
                </a:pPr>
                <a14:m>
                  <m:oMathPara xmlns:m="http://schemas.openxmlformats.org/officeDocument/2006/math">
                    <m:oMathParaPr>
                      <m:jc m:val="center"/>
                    </m:oMathParaPr>
                    <m:oMath xmlns:m="http://schemas.openxmlformats.org/officeDocument/2006/math">
                      <m:acc>
                        <m:accPr>
                          <m:chr m:val="̅"/>
                          <m:ctrlPr>
                            <a:rPr lang="en-US" altLang="en-US" sz="2400" i="1" smtClean="0">
                              <a:latin typeface="Cambria Math"/>
                            </a:rPr>
                          </m:ctrlPr>
                        </m:accPr>
                        <m:e>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e>
                      </m:acc>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𝑓</m:t>
                          </m:r>
                        </m:sub>
                      </m:sSub>
                      <m:r>
                        <a:rPr lang="en-US" altLang="en-US" sz="2400" i="1">
                          <a:latin typeface="Cambria Math" panose="02040503050406030204" pitchFamily="18" charset="0"/>
                        </a:rPr>
                        <m:t>+</m:t>
                      </m:r>
                      <m:f>
                        <m:fPr>
                          <m:ctrlPr>
                            <a:rPr lang="en-US" altLang="en-US" sz="2400" i="1">
                              <a:latin typeface="Cambria Math"/>
                            </a:rPr>
                          </m:ctrlPr>
                        </m:fPr>
                        <m:num>
                          <m:r>
                            <a:rPr lang="en-US" altLang="en-US" sz="2400" i="1">
                              <a:latin typeface="Cambria Math" panose="02040503050406030204" pitchFamily="18" charset="0"/>
                              <a:ea typeface="Cambria Math" panose="02040503050406030204" pitchFamily="18" charset="0"/>
                            </a:rPr>
                            <m:t>(</m:t>
                          </m:r>
                          <m:sSub>
                            <m:sSubPr>
                              <m:ctrlPr>
                                <a:rPr lang="en-US" altLang="en-US" sz="2400" i="1">
                                  <a:latin typeface="Cambria Math"/>
                                </a:rPr>
                              </m:ctrlPr>
                            </m:sSubPr>
                            <m:e>
                              <m:bar>
                                <m:barPr>
                                  <m:pos m:val="top"/>
                                  <m:ctrlPr>
                                    <a:rPr lang="en-US" altLang="en-US" sz="2400" i="1">
                                      <a:latin typeface="Cambria Math"/>
                                    </a:rPr>
                                  </m:ctrlPr>
                                </m:barPr>
                                <m:e>
                                  <m:r>
                                    <a:rPr lang="en-US" altLang="en-US" sz="2400" i="1">
                                      <a:latin typeface="Cambria Math" panose="02040503050406030204" pitchFamily="18" charset="0"/>
                                    </a:rPr>
                                    <m:t>𝑅</m:t>
                                  </m:r>
                                </m:e>
                              </m:ba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𝑓</m:t>
                              </m:r>
                            </m:sub>
                          </m:sSub>
                          <m:r>
                            <a:rPr lang="en-US" altLang="en-US" sz="2400" i="1">
                              <a:latin typeface="Cambria Math" panose="02040503050406030204" pitchFamily="18" charset="0"/>
                            </a:rPr>
                            <m:t>)</m:t>
                          </m:r>
                        </m:num>
                        <m:den>
                          <m:r>
                            <a:rPr lang="en-US" altLang="en-US" sz="2400" i="1">
                              <a:latin typeface="Cambria Math" panose="02040503050406030204" pitchFamily="18" charset="0"/>
                            </a:rPr>
                            <m:t>𝑉𝑎𝑟</m:t>
                          </m:r>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den>
                      </m:f>
                      <m:r>
                        <a:rPr lang="en-US" altLang="en-US" sz="2400" i="1">
                          <a:latin typeface="Cambria Math" panose="02040503050406030204" pitchFamily="18" charset="0"/>
                          <a:ea typeface="Cambria Math" panose="02040503050406030204" pitchFamily="18" charset="0"/>
                        </a:rPr>
                        <m:t>×</m:t>
                      </m:r>
                      <m:r>
                        <a:rPr lang="en-US" altLang="en-US" sz="2400" i="1">
                          <a:latin typeface="Cambria Math" panose="02040503050406030204" pitchFamily="18" charset="0"/>
                        </a:rPr>
                        <m:t>𝐶𝑜𝑣</m:t>
                      </m:r>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oMath>
                  </m:oMathPara>
                </a14:m>
                <a:endParaRPr lang="en-US" altLang="en-US" sz="2400" dirty="0"/>
              </a:p>
              <a:p>
                <a:pPr>
                  <a:spcBef>
                    <a:spcPts val="2400"/>
                  </a:spcBef>
                  <a:spcAft>
                    <a:spcPts val="2400"/>
                  </a:spcAft>
                  <a:buNone/>
                </a:pPr>
                <a:r>
                  <a:rPr lang="pt-BR" sz="2400" i="1" dirty="0" smtClean="0"/>
                  <a:t> </a:t>
                </a:r>
                <a:r>
                  <a:rPr lang="en-US" altLang="en-US" sz="2400" dirty="0" smtClean="0"/>
                  <a:t>We can develop a measure of aggregate risk aversion, </a:t>
                </a:r>
                <a:r>
                  <a:rPr lang="en-US" altLang="en-US" sz="2400" i="1" dirty="0" smtClean="0"/>
                  <a:t>A</a:t>
                </a:r>
                <a:r>
                  <a:rPr lang="en-US" altLang="en-US" sz="2400" i="1" baseline="30000" dirty="0" smtClean="0"/>
                  <a:t>M</a:t>
                </a:r>
              </a:p>
              <a:p>
                <a:pPr>
                  <a:spcBef>
                    <a:spcPts val="2400"/>
                  </a:spcBef>
                  <a:spcAft>
                    <a:spcPts val="2400"/>
                  </a:spcAft>
                  <a:buNone/>
                </a:pPr>
                <a14:m>
                  <m:oMathPara xmlns:m="http://schemas.openxmlformats.org/officeDocument/2006/math">
                    <m:oMathParaPr>
                      <m:jc m:val="centerGroup"/>
                    </m:oMathParaPr>
                    <m:oMath xmlns:m="http://schemas.openxmlformats.org/officeDocument/2006/math">
                      <m:sSup>
                        <m:sSupPr>
                          <m:ctrlPr>
                            <a:rPr lang="en-US" altLang="en-US" sz="2400" b="0" i="1" smtClean="0">
                              <a:latin typeface="Cambria Math"/>
                            </a:rPr>
                          </m:ctrlPr>
                        </m:sSupPr>
                        <m:e>
                          <m:r>
                            <a:rPr lang="en-US" altLang="en-US" sz="2400" b="0" i="1" smtClean="0">
                              <a:latin typeface="Cambria Math" panose="02040503050406030204" pitchFamily="18" charset="0"/>
                            </a:rPr>
                            <m:t>𝐴</m:t>
                          </m:r>
                        </m:e>
                        <m:sup>
                          <m:r>
                            <a:rPr lang="en-US" altLang="en-US" sz="2400" b="0" i="1" smtClean="0">
                              <a:latin typeface="Cambria Math" panose="02040503050406030204" pitchFamily="18" charset="0"/>
                            </a:rPr>
                            <m:t>𝑀</m:t>
                          </m:r>
                        </m:sup>
                      </m:sSup>
                      <m:r>
                        <a:rPr lang="en-US" altLang="en-US" sz="2400" b="0" i="1" smtClean="0">
                          <a:latin typeface="Cambria Math" panose="02040503050406030204" pitchFamily="18" charset="0"/>
                          <a:ea typeface="Cambria Math" panose="02040503050406030204" pitchFamily="18" charset="0"/>
                        </a:rPr>
                        <m:t>×</m:t>
                      </m:r>
                      <m:r>
                        <a:rPr lang="en-US" altLang="en-US" sz="2400" b="0" i="1" smtClean="0">
                          <a:latin typeface="Cambria Math" panose="02040503050406030204" pitchFamily="18" charset="0"/>
                          <a:ea typeface="Cambria Math" panose="02040503050406030204" pitchFamily="18" charset="0"/>
                        </a:rPr>
                        <m:t>𝑀</m:t>
                      </m:r>
                      <m:r>
                        <a:rPr lang="en-US" altLang="en-US" sz="2400" b="0" i="1" smtClean="0">
                          <a:latin typeface="Cambria Math" panose="02040503050406030204" pitchFamily="18" charset="0"/>
                        </a:rPr>
                        <m:t>=</m:t>
                      </m:r>
                      <m:f>
                        <m:fPr>
                          <m:ctrlPr>
                            <a:rPr lang="en-US" altLang="en-US" sz="2400" i="1">
                              <a:latin typeface="Cambria Math"/>
                            </a:rPr>
                          </m:ctrlPr>
                        </m:fPr>
                        <m:num>
                          <m:r>
                            <a:rPr lang="en-US" altLang="en-US" sz="2400" i="1">
                              <a:latin typeface="Cambria Math" panose="02040503050406030204" pitchFamily="18" charset="0"/>
                              <a:ea typeface="Cambria Math" panose="02040503050406030204" pitchFamily="18" charset="0"/>
                            </a:rPr>
                            <m:t>(</m:t>
                          </m:r>
                          <m:sSub>
                            <m:sSubPr>
                              <m:ctrlPr>
                                <a:rPr lang="en-US" altLang="en-US" sz="2400" i="1">
                                  <a:latin typeface="Cambria Math"/>
                                </a:rPr>
                              </m:ctrlPr>
                            </m:sSubPr>
                            <m:e>
                              <m:bar>
                                <m:barPr>
                                  <m:pos m:val="top"/>
                                  <m:ctrlPr>
                                    <a:rPr lang="en-US" altLang="en-US" sz="2400" i="1">
                                      <a:latin typeface="Cambria Math"/>
                                    </a:rPr>
                                  </m:ctrlPr>
                                </m:barPr>
                                <m:e>
                                  <m:r>
                                    <a:rPr lang="en-US" altLang="en-US" sz="2400" i="1">
                                      <a:latin typeface="Cambria Math" panose="02040503050406030204" pitchFamily="18" charset="0"/>
                                    </a:rPr>
                                    <m:t>𝑅</m:t>
                                  </m:r>
                                </m:e>
                              </m:ba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𝑓</m:t>
                              </m:r>
                            </m:sub>
                          </m:sSub>
                          <m:r>
                            <a:rPr lang="en-US" altLang="en-US" sz="2400" i="1">
                              <a:latin typeface="Cambria Math" panose="02040503050406030204" pitchFamily="18" charset="0"/>
                            </a:rPr>
                            <m:t>)</m:t>
                          </m:r>
                        </m:num>
                        <m:den>
                          <m:r>
                            <a:rPr lang="en-US" altLang="en-US" sz="2400" i="1">
                              <a:latin typeface="Cambria Math" panose="02040503050406030204" pitchFamily="18" charset="0"/>
                            </a:rPr>
                            <m:t>𝑉𝑎𝑟</m:t>
                          </m:r>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den>
                      </m:f>
                    </m:oMath>
                  </m:oMathPara>
                </a14:m>
                <a:endParaRPr lang="en-US" altLang="en-US" sz="2400" i="1" baseline="30000" dirty="0" smtClean="0"/>
              </a:p>
              <a:p>
                <a:pPr>
                  <a:spcBef>
                    <a:spcPts val="2400"/>
                  </a:spcBef>
                  <a:spcAft>
                    <a:spcPts val="2400"/>
                  </a:spcAft>
                  <a:buNone/>
                </a:pPr>
                <a:r>
                  <a:rPr lang="en-US" altLang="en-US" sz="2400" dirty="0"/>
                  <a:t>We can restate the CAPM using </a:t>
                </a:r>
                <a:r>
                  <a:rPr lang="en-US" altLang="en-US" sz="2400" i="1" dirty="0" smtClean="0"/>
                  <a:t>A</a:t>
                </a:r>
                <a:r>
                  <a:rPr lang="en-US" altLang="en-US" sz="2400" i="1" baseline="30000" dirty="0" smtClean="0"/>
                  <a:t>M</a:t>
                </a:r>
              </a:p>
              <a:p>
                <a:pPr>
                  <a:spcBef>
                    <a:spcPts val="2400"/>
                  </a:spcBef>
                  <a:spcAft>
                    <a:spcPts val="2400"/>
                  </a:spcAft>
                  <a:buNone/>
                </a:pPr>
                <a14:m>
                  <m:oMathPara xmlns:m="http://schemas.openxmlformats.org/officeDocument/2006/math">
                    <m:oMathParaPr>
                      <m:jc m:val="centerGroup"/>
                    </m:oMathParaPr>
                    <m:oMath xmlns:m="http://schemas.openxmlformats.org/officeDocument/2006/math">
                      <m:acc>
                        <m:accPr>
                          <m:chr m:val="̅"/>
                          <m:ctrlPr>
                            <a:rPr lang="en-US" altLang="en-US" sz="2400" i="1">
                              <a:latin typeface="Cambria Math"/>
                            </a:rPr>
                          </m:ctrlPr>
                        </m:accPr>
                        <m:e>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e>
                      </m:acc>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𝑓</m:t>
                          </m:r>
                        </m:sub>
                      </m:sSub>
                      <m:r>
                        <a:rPr lang="en-US" altLang="en-US" sz="2400" i="1">
                          <a:latin typeface="Cambria Math" panose="02040503050406030204" pitchFamily="18" charset="0"/>
                        </a:rPr>
                        <m:t>+</m:t>
                      </m:r>
                      <m:sSup>
                        <m:sSupPr>
                          <m:ctrlPr>
                            <a:rPr lang="en-US" altLang="en-US" sz="2400" i="1">
                              <a:latin typeface="Cambria Math"/>
                            </a:rPr>
                          </m:ctrlPr>
                        </m:sSupPr>
                        <m:e>
                          <m:r>
                            <a:rPr lang="en-US" altLang="en-US" sz="2400" i="1">
                              <a:latin typeface="Cambria Math" panose="02040503050406030204" pitchFamily="18" charset="0"/>
                            </a:rPr>
                            <m:t>𝐴</m:t>
                          </m:r>
                        </m:e>
                        <m:sup>
                          <m:r>
                            <a:rPr lang="en-US" altLang="en-US" sz="2400" i="1">
                              <a:latin typeface="Cambria Math" panose="02040503050406030204" pitchFamily="18" charset="0"/>
                            </a:rPr>
                            <m:t>𝑀</m:t>
                          </m:r>
                        </m:sup>
                      </m:sSup>
                      <m:r>
                        <a:rPr lang="en-US" altLang="en-US" sz="2400" i="1">
                          <a:latin typeface="Cambria Math" panose="02040503050406030204" pitchFamily="18" charset="0"/>
                          <a:ea typeface="Cambria Math" panose="02040503050406030204" pitchFamily="18" charset="0"/>
                        </a:rPr>
                        <m:t>×</m:t>
                      </m:r>
                      <m:r>
                        <a:rPr lang="en-US" altLang="en-US" sz="2400" i="1">
                          <a:latin typeface="Cambria Math" panose="02040503050406030204" pitchFamily="18" charset="0"/>
                          <a:ea typeface="Cambria Math" panose="02040503050406030204" pitchFamily="18" charset="0"/>
                        </a:rPr>
                        <m:t>𝑀</m:t>
                      </m:r>
                      <m:r>
                        <a:rPr lang="en-US" altLang="en-US" sz="2400" i="1">
                          <a:latin typeface="Cambria Math" panose="02040503050406030204" pitchFamily="18" charset="0"/>
                          <a:ea typeface="Cambria Math" panose="02040503050406030204" pitchFamily="18" charset="0"/>
                        </a:rPr>
                        <m:t>×</m:t>
                      </m:r>
                      <m:r>
                        <a:rPr lang="en-US" altLang="en-US" sz="2400" i="1">
                          <a:latin typeface="Cambria Math" panose="02040503050406030204" pitchFamily="18" charset="0"/>
                        </a:rPr>
                        <m:t>𝐶𝑜𝑣</m:t>
                      </m:r>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oMath>
                  </m:oMathPara>
                </a14:m>
                <a:endParaRPr lang="en-US" altLang="en-US" sz="2400" dirty="0"/>
              </a:p>
              <a:p>
                <a:pPr>
                  <a:spcBef>
                    <a:spcPts val="2400"/>
                  </a:spcBef>
                  <a:spcAft>
                    <a:spcPts val="2400"/>
                  </a:spcAft>
                  <a:buNone/>
                </a:pPr>
                <a:endParaRPr lang="en-US" altLang="en-US" sz="2400" i="1" baseline="30000" dirty="0"/>
              </a:p>
              <a:p>
                <a:pPr>
                  <a:spcBef>
                    <a:spcPts val="2400"/>
                  </a:spcBef>
                  <a:spcAft>
                    <a:spcPts val="2400"/>
                  </a:spcAft>
                  <a:buNone/>
                </a:pPr>
                <a:endParaRPr lang="en-US" altLang="en-US" sz="2400" i="1" baseline="30000" dirty="0" smtClean="0"/>
              </a:p>
            </p:txBody>
          </p:sp>
        </mc:Choice>
        <mc:Fallback xmlns="">
          <p:sp>
            <p:nvSpPr>
              <p:cNvPr id="20483" name="Rectangle 3"/>
              <p:cNvSpPr>
                <a:spLocks noGrp="1" noRot="1" noChangeAspect="1" noMove="1" noResize="1" noEditPoints="1" noAdjustHandles="1" noChangeArrowheads="1" noChangeShapeType="1" noTextEdit="1"/>
              </p:cNvSpPr>
              <p:nvPr>
                <p:ph idx="1"/>
              </p:nvPr>
            </p:nvSpPr>
            <p:spPr>
              <a:xfrm>
                <a:off x="398813" y="1752600"/>
                <a:ext cx="8229600" cy="4807664"/>
              </a:xfrm>
              <a:blipFill>
                <a:blip r:embed="rId2"/>
                <a:stretch>
                  <a:fillRect l="-1111"/>
                </a:stretch>
              </a:blipFill>
            </p:spPr>
            <p:txBody>
              <a:bodyPr/>
              <a:lstStyle/>
              <a:p>
                <a:r>
                  <a:rPr lang="en-US">
                    <a:noFill/>
                  </a:rPr>
                  <a:t> </a:t>
                </a:r>
              </a:p>
            </p:txBody>
          </p:sp>
        </mc:Fallback>
      </mc:AlternateContent>
      <p:sp>
        <p:nvSpPr>
          <p:cNvPr id="20"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19</a:t>
            </a:fld>
            <a:endParaRPr lang="en-US" altLang="en-US" sz="1000" dirty="0">
              <a:cs typeface="Arial" charset="0"/>
            </a:endParaRPr>
          </a:p>
        </p:txBody>
      </p:sp>
      <p:sp>
        <p:nvSpPr>
          <p:cNvPr id="21" name="Footer Placeholder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76200" y="914400"/>
            <a:ext cx="9067800" cy="990600"/>
          </a:xfrm>
        </p:spPr>
        <p:txBody>
          <a:bodyPr>
            <a:normAutofit fontScale="90000"/>
          </a:bodyPr>
          <a:lstStyle/>
          <a:p>
            <a:r>
              <a:rPr lang="en-US" altLang="en-US" sz="4000" dirty="0" smtClean="0"/>
              <a:t>Capital Asset Pricing Under </a:t>
            </a:r>
            <a:r>
              <a:rPr lang="en-US" altLang="en-US" sz="4000" dirty="0"/>
              <a:t>Cross-Listings:</a:t>
            </a:r>
            <a:br>
              <a:rPr lang="en-US" altLang="en-US" sz="4000" dirty="0"/>
            </a:br>
            <a:r>
              <a:rPr lang="en-US" altLang="en-US" sz="4000" dirty="0"/>
              <a:t>The International Asset Pricing </a:t>
            </a:r>
            <a:r>
              <a:rPr lang="en-US" altLang="en-US" sz="4000" dirty="0" smtClean="0"/>
              <a:t>Model</a:t>
            </a:r>
            <a:br>
              <a:rPr lang="en-US" altLang="en-US" sz="4000" dirty="0" smtClean="0"/>
            </a:br>
            <a:endParaRPr lang="en-US" altLang="en-US" sz="4000" dirty="0" smtClean="0"/>
          </a:p>
        </p:txBody>
      </p:sp>
      <mc:AlternateContent xmlns:mc="http://schemas.openxmlformats.org/markup-compatibility/2006" xmlns:a14="http://schemas.microsoft.com/office/drawing/2010/main">
        <mc:Choice Requires="a14">
          <p:sp>
            <p:nvSpPr>
              <p:cNvPr id="21507" name="Rectangle 3"/>
              <p:cNvSpPr>
                <a:spLocks noGrp="1" noChangeArrowheads="1"/>
              </p:cNvSpPr>
              <p:nvPr>
                <p:ph idx="1"/>
              </p:nvPr>
            </p:nvSpPr>
            <p:spPr>
              <a:xfrm>
                <a:off x="228600" y="2141539"/>
                <a:ext cx="8915400" cy="4022725"/>
              </a:xfrm>
            </p:spPr>
            <p:txBody>
              <a:bodyPr/>
              <a:lstStyle/>
              <a:p>
                <a:pPr eaLnBrk="1" hangingPunct="1"/>
                <a:r>
                  <a:rPr lang="en-US" altLang="en-US" sz="2400" dirty="0" smtClean="0"/>
                  <a:t>This equation indicates that, given investors’ aggregate risk-aversion measure, the expected rate of return on an asset increases as the asset’s covariance with the market portfolio increases.</a:t>
                </a:r>
              </a:p>
              <a:p>
                <a:pPr eaLnBrk="1" hangingPunct="1"/>
                <a:r>
                  <a:rPr lang="en-US" altLang="en-US" sz="2400" dirty="0" smtClean="0"/>
                  <a:t>In fully integrated capital markets, each asset will be priced according to the </a:t>
                </a:r>
                <a:r>
                  <a:rPr lang="en-US" altLang="en-US" sz="2400" i="1" dirty="0" smtClean="0"/>
                  <a:t>world</a:t>
                </a:r>
                <a:r>
                  <a:rPr lang="en-US" altLang="en-US" sz="2400" dirty="0" smtClean="0"/>
                  <a:t> systematic risk.</a:t>
                </a:r>
              </a:p>
              <a:p>
                <a:pPr eaLnBrk="1" hangingPunct="1"/>
                <a:endParaRPr lang="en-US" altLang="en-US" sz="2400" dirty="0" smtClean="0"/>
              </a:p>
              <a:p>
                <a:pPr marL="0" indent="0">
                  <a:buNone/>
                </a:pPr>
                <a14:m>
                  <m:oMathPara xmlns:m="http://schemas.openxmlformats.org/officeDocument/2006/math">
                    <m:oMathParaPr>
                      <m:jc m:val="centerGroup"/>
                    </m:oMathParaPr>
                    <m:oMath xmlns:m="http://schemas.openxmlformats.org/officeDocument/2006/math">
                      <m:acc>
                        <m:accPr>
                          <m:chr m:val="̅"/>
                          <m:ctrlPr>
                            <a:rPr lang="en-US" altLang="en-US" sz="2400" i="1">
                              <a:latin typeface="Cambria Math"/>
                            </a:rPr>
                          </m:ctrlPr>
                        </m:accPr>
                        <m:e>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e>
                      </m:acc>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𝑓</m:t>
                          </m:r>
                        </m:sub>
                      </m:sSub>
                      <m:r>
                        <a:rPr lang="en-US" altLang="en-US" sz="2400" i="1">
                          <a:latin typeface="Cambria Math" panose="02040503050406030204" pitchFamily="18" charset="0"/>
                        </a:rPr>
                        <m:t>+</m:t>
                      </m:r>
                      <m:sSup>
                        <m:sSupPr>
                          <m:ctrlPr>
                            <a:rPr lang="en-US" altLang="en-US" sz="2400" i="1">
                              <a:latin typeface="Cambria Math"/>
                            </a:rPr>
                          </m:ctrlPr>
                        </m:sSupPr>
                        <m:e>
                          <m:r>
                            <a:rPr lang="en-US" altLang="en-US" sz="2400" i="1">
                              <a:latin typeface="Cambria Math" panose="02040503050406030204" pitchFamily="18" charset="0"/>
                            </a:rPr>
                            <m:t>𝐴</m:t>
                          </m:r>
                        </m:e>
                        <m:sup>
                          <m:r>
                            <a:rPr lang="en-US" altLang="en-US" sz="2400" i="1">
                              <a:latin typeface="Cambria Math" panose="02040503050406030204" pitchFamily="18" charset="0"/>
                            </a:rPr>
                            <m:t>𝑀</m:t>
                          </m:r>
                        </m:sup>
                      </m:sSup>
                      <m:r>
                        <a:rPr lang="en-US" altLang="en-US" sz="2400" i="1">
                          <a:latin typeface="Cambria Math" panose="02040503050406030204" pitchFamily="18" charset="0"/>
                          <a:ea typeface="Cambria Math" panose="02040503050406030204" pitchFamily="18" charset="0"/>
                        </a:rPr>
                        <m:t>×</m:t>
                      </m:r>
                      <m:r>
                        <a:rPr lang="en-US" altLang="en-US" sz="2400" i="1">
                          <a:latin typeface="Cambria Math" panose="02040503050406030204" pitchFamily="18" charset="0"/>
                          <a:ea typeface="Cambria Math" panose="02040503050406030204" pitchFamily="18" charset="0"/>
                        </a:rPr>
                        <m:t>𝑀</m:t>
                      </m:r>
                      <m:r>
                        <a:rPr lang="en-US" altLang="en-US" sz="2400" i="1">
                          <a:latin typeface="Cambria Math" panose="02040503050406030204" pitchFamily="18" charset="0"/>
                          <a:ea typeface="Cambria Math" panose="02040503050406030204" pitchFamily="18" charset="0"/>
                        </a:rPr>
                        <m:t>×</m:t>
                      </m:r>
                      <m:r>
                        <a:rPr lang="en-US" altLang="en-US" sz="2400" i="1">
                          <a:latin typeface="Cambria Math" panose="02040503050406030204" pitchFamily="18" charset="0"/>
                        </a:rPr>
                        <m:t>𝐶𝑜𝑣</m:t>
                      </m:r>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𝑀</m:t>
                          </m:r>
                        </m:sub>
                      </m:sSub>
                      <m:r>
                        <a:rPr lang="en-US" altLang="en-US" sz="2400" i="1">
                          <a:latin typeface="Cambria Math" panose="02040503050406030204" pitchFamily="18" charset="0"/>
                        </a:rPr>
                        <m:t>)</m:t>
                      </m:r>
                    </m:oMath>
                  </m:oMathPara>
                </a14:m>
                <a:endParaRPr lang="en-US" altLang="en-US" sz="2400" dirty="0" smtClean="0"/>
              </a:p>
              <a:p>
                <a:pPr marL="0" indent="0">
                  <a:buNone/>
                </a:pPr>
                <a:endParaRPr lang="en-US" altLang="en-US" sz="2400" dirty="0" smtClean="0"/>
              </a:p>
              <a:p>
                <a:pPr marL="0" indent="0">
                  <a:buNone/>
                </a:pPr>
                <a14:m>
                  <m:oMathPara xmlns:m="http://schemas.openxmlformats.org/officeDocument/2006/math">
                    <m:oMathParaPr>
                      <m:jc m:val="centerGroup"/>
                    </m:oMathParaPr>
                    <m:oMath xmlns:m="http://schemas.openxmlformats.org/officeDocument/2006/math">
                      <m:acc>
                        <m:accPr>
                          <m:chr m:val="̅"/>
                          <m:ctrlPr>
                            <a:rPr lang="en-US" altLang="en-US" sz="2400" i="1">
                              <a:latin typeface="Cambria Math"/>
                            </a:rPr>
                          </m:ctrlPr>
                        </m:accPr>
                        <m:e>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e>
                      </m:acc>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𝑓</m:t>
                          </m:r>
                        </m:sub>
                      </m:sSub>
                      <m:r>
                        <a:rPr lang="en-US" altLang="en-US" sz="2400" i="1">
                          <a:latin typeface="Cambria Math" panose="02040503050406030204" pitchFamily="18" charset="0"/>
                        </a:rPr>
                        <m:t>+</m:t>
                      </m:r>
                      <m:sSup>
                        <m:sSupPr>
                          <m:ctrlPr>
                            <a:rPr lang="en-US" altLang="en-US" sz="2400" i="1">
                              <a:latin typeface="Cambria Math"/>
                            </a:rPr>
                          </m:ctrlPr>
                        </m:sSupPr>
                        <m:e>
                          <m:r>
                            <a:rPr lang="en-US" altLang="en-US" sz="2400" i="1">
                              <a:latin typeface="Cambria Math" panose="02040503050406030204" pitchFamily="18" charset="0"/>
                            </a:rPr>
                            <m:t>𝐴</m:t>
                          </m:r>
                        </m:e>
                        <m:sup>
                          <m:r>
                            <a:rPr lang="en-US" altLang="en-US" sz="2400" b="0" i="1" smtClean="0">
                              <a:latin typeface="Cambria Math" panose="02040503050406030204" pitchFamily="18" charset="0"/>
                            </a:rPr>
                            <m:t>𝑊</m:t>
                          </m:r>
                        </m:sup>
                      </m:sSup>
                      <m:r>
                        <a:rPr lang="en-US" altLang="en-US" sz="2400" i="1">
                          <a:latin typeface="Cambria Math" panose="02040503050406030204" pitchFamily="18" charset="0"/>
                          <a:ea typeface="Cambria Math" panose="02040503050406030204" pitchFamily="18" charset="0"/>
                        </a:rPr>
                        <m:t>×</m:t>
                      </m:r>
                      <m:r>
                        <a:rPr lang="en-US" altLang="en-US" sz="2400" b="0" i="1" smtClean="0">
                          <a:latin typeface="Cambria Math" panose="02040503050406030204" pitchFamily="18" charset="0"/>
                          <a:ea typeface="Cambria Math" panose="02040503050406030204" pitchFamily="18" charset="0"/>
                        </a:rPr>
                        <m:t>𝑊</m:t>
                      </m:r>
                      <m:r>
                        <a:rPr lang="en-US" altLang="en-US" sz="2400" i="1">
                          <a:latin typeface="Cambria Math" panose="02040503050406030204" pitchFamily="18" charset="0"/>
                          <a:ea typeface="Cambria Math" panose="02040503050406030204" pitchFamily="18" charset="0"/>
                        </a:rPr>
                        <m:t>×</m:t>
                      </m:r>
                      <m:r>
                        <a:rPr lang="en-US" altLang="en-US" sz="2400" i="1">
                          <a:latin typeface="Cambria Math" panose="02040503050406030204" pitchFamily="18" charset="0"/>
                        </a:rPr>
                        <m:t>𝐶𝑜𝑣</m:t>
                      </m:r>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b="0" i="1" smtClean="0">
                              <a:latin typeface="Cambria Math" panose="02040503050406030204" pitchFamily="18" charset="0"/>
                            </a:rPr>
                            <m:t>𝑊</m:t>
                          </m:r>
                        </m:sub>
                      </m:sSub>
                      <m:r>
                        <a:rPr lang="en-US" altLang="en-US" sz="2400" i="1">
                          <a:latin typeface="Cambria Math" panose="02040503050406030204" pitchFamily="18" charset="0"/>
                        </a:rPr>
                        <m:t>)</m:t>
                      </m:r>
                    </m:oMath>
                  </m:oMathPara>
                </a14:m>
                <a:endParaRPr lang="en-US" altLang="en-US" sz="2400" dirty="0"/>
              </a:p>
              <a:p>
                <a:pPr marL="0" indent="0">
                  <a:buNone/>
                </a:pPr>
                <a:endParaRPr lang="en-US" altLang="en-US" sz="2400" dirty="0"/>
              </a:p>
              <a:p>
                <a:pPr eaLnBrk="1" hangingPunct="1"/>
                <a:endParaRPr lang="en-US" altLang="en-US" sz="2400" i="1" baseline="30000" dirty="0" smtClean="0"/>
              </a:p>
            </p:txBody>
          </p:sp>
        </mc:Choice>
        <mc:Fallback xmlns="">
          <p:sp>
            <p:nvSpPr>
              <p:cNvPr id="21507" name="Rectangle 3"/>
              <p:cNvSpPr>
                <a:spLocks noGrp="1" noRot="1" noChangeAspect="1" noMove="1" noResize="1" noEditPoints="1" noAdjustHandles="1" noChangeArrowheads="1" noChangeShapeType="1" noTextEdit="1"/>
              </p:cNvSpPr>
              <p:nvPr>
                <p:ph idx="1"/>
              </p:nvPr>
            </p:nvSpPr>
            <p:spPr>
              <a:xfrm>
                <a:off x="228600" y="2141539"/>
                <a:ext cx="8915400" cy="4022725"/>
              </a:xfrm>
              <a:blipFill>
                <a:blip r:embed="rId2"/>
                <a:stretch>
                  <a:fillRect l="-958" t="-1061" b="-2121"/>
                </a:stretch>
              </a:blipFill>
            </p:spPr>
            <p:txBody>
              <a:bodyPr/>
              <a:lstStyle/>
              <a:p>
                <a:r>
                  <a:rPr lang="en-US">
                    <a:noFill/>
                  </a:rPr>
                  <a:t> </a:t>
                </a:r>
              </a:p>
            </p:txBody>
          </p:sp>
        </mc:Fallback>
      </mc:AlternateContent>
      <p:sp>
        <p:nvSpPr>
          <p:cNvPr id="21508" name="Rectangle 4"/>
          <p:cNvSpPr>
            <a:spLocks noChangeArrowheads="1"/>
          </p:cNvSpPr>
          <p:nvPr/>
        </p:nvSpPr>
        <p:spPr bwMode="auto">
          <a:xfrm>
            <a:off x="300038" y="5011738"/>
            <a:ext cx="854392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lstStyle>
            <a:lvl1pPr marL="341313" indent="-341313" defTabSz="912813" eaLnBrk="0" hangingPunct="0">
              <a:defRPr>
                <a:solidFill>
                  <a:schemeClr val="tx1"/>
                </a:solidFill>
                <a:latin typeface="Arial" pitchFamily="34" charset="0"/>
              </a:defRPr>
            </a:lvl1pPr>
            <a:lvl2pPr marL="742950" indent="-285750" defTabSz="912813" eaLnBrk="0" hangingPunct="0">
              <a:defRPr>
                <a:solidFill>
                  <a:schemeClr val="tx1"/>
                </a:solidFill>
                <a:latin typeface="Arial" pitchFamily="34" charset="0"/>
              </a:defRPr>
            </a:lvl2pPr>
            <a:lvl3pPr marL="1143000" indent="-228600" defTabSz="912813" eaLnBrk="0" hangingPunct="0">
              <a:defRPr>
                <a:solidFill>
                  <a:schemeClr val="tx1"/>
                </a:solidFill>
                <a:latin typeface="Arial" pitchFamily="34" charset="0"/>
              </a:defRPr>
            </a:lvl3pPr>
            <a:lvl4pPr marL="1600200" indent="-228600" defTabSz="912813" eaLnBrk="0" hangingPunct="0">
              <a:defRPr>
                <a:solidFill>
                  <a:schemeClr val="tx1"/>
                </a:solidFill>
                <a:latin typeface="Arial" pitchFamily="34" charset="0"/>
              </a:defRPr>
            </a:lvl4pPr>
            <a:lvl5pPr marL="2057400" indent="-228600" defTabSz="912813" eaLnBrk="0" hangingPunct="0">
              <a:defRPr>
                <a:solidFill>
                  <a:schemeClr val="tx1"/>
                </a:solidFill>
                <a:latin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defRPr>
            </a:lvl9pPr>
          </a:lstStyle>
          <a:p>
            <a:pPr>
              <a:spcBef>
                <a:spcPct val="20000"/>
              </a:spcBef>
              <a:buClr>
                <a:schemeClr val="accent1"/>
              </a:buClr>
              <a:buSzPct val="65000"/>
            </a:pPr>
            <a:endParaRPr lang="en-US" altLang="en-US" sz="2700" i="1" baseline="30000">
              <a:latin typeface="Times New Roman" pitchFamily="18" charset="0"/>
            </a:endParaRPr>
          </a:p>
        </p:txBody>
      </p:sp>
      <p:sp>
        <p:nvSpPr>
          <p:cNvPr id="11"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20</a:t>
            </a:fld>
            <a:endParaRPr lang="en-US" altLang="en-US" sz="1000" dirty="0">
              <a:cs typeface="Arial" charset="0"/>
            </a:endParaRPr>
          </a:p>
        </p:txBody>
      </p:sp>
      <p:sp>
        <p:nvSpPr>
          <p:cNvPr id="12"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a:bodyPr>
          <a:lstStyle/>
          <a:p>
            <a:r>
              <a:rPr lang="en-US" altLang="en-US" dirty="0"/>
              <a:t>The International Asset Pricing Model</a:t>
            </a:r>
            <a:endParaRPr lang="en-US" altLang="en-US" dirty="0" smtClean="0"/>
          </a:p>
        </p:txBody>
      </p:sp>
      <mc:AlternateContent xmlns:mc="http://schemas.openxmlformats.org/markup-compatibility/2006" xmlns:a14="http://schemas.microsoft.com/office/drawing/2010/main">
        <mc:Choice Requires="a14">
          <p:sp>
            <p:nvSpPr>
              <p:cNvPr id="22531" name="Rectangle 3"/>
              <p:cNvSpPr>
                <a:spLocks noGrp="1" noChangeArrowheads="1"/>
              </p:cNvSpPr>
              <p:nvPr>
                <p:ph idx="1"/>
              </p:nvPr>
            </p:nvSpPr>
            <p:spPr>
              <a:xfrm>
                <a:off x="300037" y="2362200"/>
                <a:ext cx="8543925" cy="4068763"/>
              </a:xfrm>
            </p:spPr>
            <p:txBody>
              <a:bodyPr/>
              <a:lstStyle/>
              <a:p>
                <a:pPr eaLnBrk="1" hangingPunct="1">
                  <a:lnSpc>
                    <a:spcPct val="90000"/>
                  </a:lnSpc>
                </a:pPr>
                <a:r>
                  <a:rPr lang="en-US" altLang="en-US" sz="2400" dirty="0" smtClean="0"/>
                  <a:t>The International Asset Pricing Model (IAPM) above has a number of implications. </a:t>
                </a:r>
              </a:p>
              <a:p>
                <a:pPr eaLnBrk="1" hangingPunct="1">
                  <a:lnSpc>
                    <a:spcPct val="90000"/>
                  </a:lnSpc>
                </a:pPr>
                <a:r>
                  <a:rPr lang="en-US" altLang="en-US" sz="2400" dirty="0" smtClean="0"/>
                  <a:t>International listing of assets in otherwise segmented markets directly integrates international capital markets by making these assets tradable.</a:t>
                </a:r>
              </a:p>
              <a:p>
                <a:pPr eaLnBrk="1" hangingPunct="1">
                  <a:lnSpc>
                    <a:spcPct val="90000"/>
                  </a:lnSpc>
                </a:pPr>
                <a:r>
                  <a:rPr lang="en-US" altLang="en-US" sz="2400" dirty="0" smtClean="0"/>
                  <a:t>Firms with </a:t>
                </a:r>
                <a:r>
                  <a:rPr lang="en-US" altLang="en-US" sz="2400" dirty="0" err="1" smtClean="0"/>
                  <a:t>nontradable</a:t>
                </a:r>
                <a:r>
                  <a:rPr lang="en-US" altLang="en-US" sz="2400" dirty="0" smtClean="0"/>
                  <a:t> assets essentially get a free ride from firms with tradable assets in the sense that the former indirectly benefit from international integration in terms of a lower cost of capital.</a:t>
                </a:r>
              </a:p>
              <a:p>
                <a:pPr eaLnBrk="1" hangingPunct="1">
                  <a:lnSpc>
                    <a:spcPct val="90000"/>
                  </a:lnSpc>
                </a:pPr>
                <a:endParaRPr lang="en-US" altLang="en-US" sz="2400" dirty="0" smtClean="0"/>
              </a:p>
              <a:p>
                <a:pPr marL="0" indent="0">
                  <a:lnSpc>
                    <a:spcPct val="90000"/>
                  </a:lnSpc>
                  <a:buNone/>
                </a:pPr>
                <a14:m>
                  <m:oMathPara xmlns:m="http://schemas.openxmlformats.org/officeDocument/2006/math">
                    <m:oMathParaPr>
                      <m:jc m:val="centerGroup"/>
                    </m:oMathParaPr>
                    <m:oMath xmlns:m="http://schemas.openxmlformats.org/officeDocument/2006/math">
                      <m:acc>
                        <m:accPr>
                          <m:chr m:val="̅"/>
                          <m:ctrlPr>
                            <a:rPr lang="en-US" altLang="en-US" sz="2400" i="1">
                              <a:latin typeface="Cambria Math"/>
                            </a:rPr>
                          </m:ctrlPr>
                        </m:accPr>
                        <m:e>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e>
                      </m:acc>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𝑓</m:t>
                          </m:r>
                        </m:sub>
                      </m:sSub>
                      <m:r>
                        <a:rPr lang="en-US" altLang="en-US" sz="2400" i="1">
                          <a:latin typeface="Cambria Math" panose="02040503050406030204" pitchFamily="18" charset="0"/>
                        </a:rPr>
                        <m:t>+</m:t>
                      </m:r>
                      <m:sSup>
                        <m:sSupPr>
                          <m:ctrlPr>
                            <a:rPr lang="en-US" altLang="en-US" sz="2400" i="1">
                              <a:latin typeface="Cambria Math"/>
                            </a:rPr>
                          </m:ctrlPr>
                        </m:sSupPr>
                        <m:e>
                          <m:r>
                            <a:rPr lang="en-US" altLang="en-US" sz="2400" i="1">
                              <a:latin typeface="Cambria Math" panose="02040503050406030204" pitchFamily="18" charset="0"/>
                            </a:rPr>
                            <m:t>𝐴</m:t>
                          </m:r>
                        </m:e>
                        <m:sup>
                          <m:r>
                            <a:rPr lang="en-US" altLang="en-US" sz="2400" i="1">
                              <a:latin typeface="Cambria Math" panose="02040503050406030204" pitchFamily="18" charset="0"/>
                            </a:rPr>
                            <m:t>𝑊</m:t>
                          </m:r>
                        </m:sup>
                      </m:sSup>
                      <m:r>
                        <a:rPr lang="en-US" altLang="en-US" sz="2400" i="1">
                          <a:latin typeface="Cambria Math" panose="02040503050406030204" pitchFamily="18" charset="0"/>
                          <a:ea typeface="Cambria Math" panose="02040503050406030204" pitchFamily="18" charset="0"/>
                        </a:rPr>
                        <m:t>×</m:t>
                      </m:r>
                      <m:r>
                        <a:rPr lang="en-US" altLang="en-US" sz="2400" i="1">
                          <a:latin typeface="Cambria Math" panose="02040503050406030204" pitchFamily="18" charset="0"/>
                          <a:ea typeface="Cambria Math" panose="02040503050406030204" pitchFamily="18" charset="0"/>
                        </a:rPr>
                        <m:t>𝑊</m:t>
                      </m:r>
                      <m:r>
                        <a:rPr lang="en-US" altLang="en-US" sz="2400" i="1">
                          <a:latin typeface="Cambria Math" panose="02040503050406030204" pitchFamily="18" charset="0"/>
                          <a:ea typeface="Cambria Math" panose="02040503050406030204" pitchFamily="18" charset="0"/>
                        </a:rPr>
                        <m:t>×</m:t>
                      </m:r>
                      <m:r>
                        <a:rPr lang="en-US" altLang="en-US" sz="2400" i="1">
                          <a:latin typeface="Cambria Math" panose="02040503050406030204" pitchFamily="18" charset="0"/>
                        </a:rPr>
                        <m:t>𝐶𝑜𝑣</m:t>
                      </m:r>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𝑖</m:t>
                          </m:r>
                        </m:sub>
                      </m:sSub>
                      <m:r>
                        <a:rPr lang="en-US" altLang="en-US" sz="2400" i="1">
                          <a:latin typeface="Cambria Math" panose="02040503050406030204" pitchFamily="18" charset="0"/>
                        </a:rPr>
                        <m:t>,</m:t>
                      </m:r>
                      <m:sSub>
                        <m:sSubPr>
                          <m:ctrlPr>
                            <a:rPr lang="en-US" altLang="en-US" sz="2400" i="1">
                              <a:latin typeface="Cambria Math"/>
                            </a:rPr>
                          </m:ctrlPr>
                        </m:sSubPr>
                        <m:e>
                          <m:r>
                            <a:rPr lang="en-US" altLang="en-US" sz="2400" i="1">
                              <a:latin typeface="Cambria Math" panose="02040503050406030204" pitchFamily="18" charset="0"/>
                            </a:rPr>
                            <m:t>𝑅</m:t>
                          </m:r>
                        </m:e>
                        <m:sub>
                          <m:r>
                            <a:rPr lang="en-US" altLang="en-US" sz="2400" i="1">
                              <a:latin typeface="Cambria Math" panose="02040503050406030204" pitchFamily="18" charset="0"/>
                            </a:rPr>
                            <m:t>𝑊</m:t>
                          </m:r>
                        </m:sub>
                      </m:sSub>
                      <m:r>
                        <a:rPr lang="en-US" altLang="en-US" sz="2400" i="1">
                          <a:latin typeface="Cambria Math" panose="02040503050406030204" pitchFamily="18" charset="0"/>
                        </a:rPr>
                        <m:t>)</m:t>
                      </m:r>
                    </m:oMath>
                  </m:oMathPara>
                </a14:m>
                <a:endParaRPr lang="en-US" altLang="en-US" sz="2400" dirty="0"/>
              </a:p>
              <a:p>
                <a:pPr eaLnBrk="1" hangingPunct="1">
                  <a:lnSpc>
                    <a:spcPct val="90000"/>
                  </a:lnSpc>
                </a:pPr>
                <a:endParaRPr lang="en-US" altLang="en-US" sz="2400" i="1" baseline="30000" dirty="0" smtClean="0"/>
              </a:p>
            </p:txBody>
          </p:sp>
        </mc:Choice>
        <mc:Fallback xmlns="">
          <p:sp>
            <p:nvSpPr>
              <p:cNvPr id="22531" name="Rectangle 3"/>
              <p:cNvSpPr>
                <a:spLocks noGrp="1" noRot="1" noChangeAspect="1" noMove="1" noResize="1" noEditPoints="1" noAdjustHandles="1" noChangeArrowheads="1" noChangeShapeType="1" noTextEdit="1"/>
              </p:cNvSpPr>
              <p:nvPr>
                <p:ph idx="1"/>
              </p:nvPr>
            </p:nvSpPr>
            <p:spPr>
              <a:xfrm>
                <a:off x="300037" y="2362200"/>
                <a:ext cx="8543925" cy="4068763"/>
              </a:xfrm>
              <a:blipFill>
                <a:blip r:embed="rId2"/>
                <a:stretch>
                  <a:fillRect l="-927" t="-1949" r="-999"/>
                </a:stretch>
              </a:blipFill>
            </p:spPr>
            <p:txBody>
              <a:bodyPr/>
              <a:lstStyle/>
              <a:p>
                <a:r>
                  <a:rPr lang="en-US">
                    <a:noFill/>
                  </a:rPr>
                  <a:t> </a:t>
                </a:r>
              </a:p>
            </p:txBody>
          </p:sp>
        </mc:Fallback>
      </mc:AlternateContent>
      <p:sp>
        <p:nvSpPr>
          <p:cNvPr id="22532" name="Rectangle 4"/>
          <p:cNvSpPr>
            <a:spLocks noChangeArrowheads="1"/>
          </p:cNvSpPr>
          <p:nvPr/>
        </p:nvSpPr>
        <p:spPr bwMode="auto">
          <a:xfrm>
            <a:off x="300038" y="5011738"/>
            <a:ext cx="854392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5" tIns="45718" rIns="91435" bIns="45718"/>
          <a:lstStyle>
            <a:lvl1pPr marL="341313" indent="-341313" defTabSz="912813" eaLnBrk="0" hangingPunct="0">
              <a:defRPr>
                <a:solidFill>
                  <a:schemeClr val="tx1"/>
                </a:solidFill>
                <a:latin typeface="Arial" pitchFamily="34" charset="0"/>
              </a:defRPr>
            </a:lvl1pPr>
            <a:lvl2pPr marL="742950" indent="-285750" defTabSz="912813" eaLnBrk="0" hangingPunct="0">
              <a:defRPr>
                <a:solidFill>
                  <a:schemeClr val="tx1"/>
                </a:solidFill>
                <a:latin typeface="Arial" pitchFamily="34" charset="0"/>
              </a:defRPr>
            </a:lvl2pPr>
            <a:lvl3pPr marL="1143000" indent="-228600" defTabSz="912813" eaLnBrk="0" hangingPunct="0">
              <a:defRPr>
                <a:solidFill>
                  <a:schemeClr val="tx1"/>
                </a:solidFill>
                <a:latin typeface="Arial" pitchFamily="34" charset="0"/>
              </a:defRPr>
            </a:lvl3pPr>
            <a:lvl4pPr marL="1600200" indent="-228600" defTabSz="912813" eaLnBrk="0" hangingPunct="0">
              <a:defRPr>
                <a:solidFill>
                  <a:schemeClr val="tx1"/>
                </a:solidFill>
                <a:latin typeface="Arial" pitchFamily="34" charset="0"/>
              </a:defRPr>
            </a:lvl4pPr>
            <a:lvl5pPr marL="2057400" indent="-228600" defTabSz="912813" eaLnBrk="0" hangingPunct="0">
              <a:defRPr>
                <a:solidFill>
                  <a:schemeClr val="tx1"/>
                </a:solidFill>
                <a:latin typeface="Arial" pitchFamily="34" charset="0"/>
              </a:defRPr>
            </a:lvl5pPr>
            <a:lvl6pPr marL="2514600" indent="-228600" defTabSz="912813" eaLnBrk="0" fontAlgn="base" hangingPunct="0">
              <a:spcBef>
                <a:spcPct val="0"/>
              </a:spcBef>
              <a:spcAft>
                <a:spcPct val="0"/>
              </a:spcAft>
              <a:defRPr>
                <a:solidFill>
                  <a:schemeClr val="tx1"/>
                </a:solidFill>
                <a:latin typeface="Arial" pitchFamily="34" charset="0"/>
              </a:defRPr>
            </a:lvl6pPr>
            <a:lvl7pPr marL="2971800" indent="-228600" defTabSz="912813" eaLnBrk="0" fontAlgn="base" hangingPunct="0">
              <a:spcBef>
                <a:spcPct val="0"/>
              </a:spcBef>
              <a:spcAft>
                <a:spcPct val="0"/>
              </a:spcAft>
              <a:defRPr>
                <a:solidFill>
                  <a:schemeClr val="tx1"/>
                </a:solidFill>
                <a:latin typeface="Arial" pitchFamily="34" charset="0"/>
              </a:defRPr>
            </a:lvl7pPr>
            <a:lvl8pPr marL="3429000" indent="-228600" defTabSz="912813" eaLnBrk="0" fontAlgn="base" hangingPunct="0">
              <a:spcBef>
                <a:spcPct val="0"/>
              </a:spcBef>
              <a:spcAft>
                <a:spcPct val="0"/>
              </a:spcAft>
              <a:defRPr>
                <a:solidFill>
                  <a:schemeClr val="tx1"/>
                </a:solidFill>
                <a:latin typeface="Arial" pitchFamily="34" charset="0"/>
              </a:defRPr>
            </a:lvl8pPr>
            <a:lvl9pPr marL="3886200" indent="-228600" defTabSz="912813" eaLnBrk="0" fontAlgn="base" hangingPunct="0">
              <a:spcBef>
                <a:spcPct val="0"/>
              </a:spcBef>
              <a:spcAft>
                <a:spcPct val="0"/>
              </a:spcAft>
              <a:defRPr>
                <a:solidFill>
                  <a:schemeClr val="tx1"/>
                </a:solidFill>
                <a:latin typeface="Arial" pitchFamily="34" charset="0"/>
              </a:defRPr>
            </a:lvl9pPr>
          </a:lstStyle>
          <a:p>
            <a:pPr>
              <a:spcBef>
                <a:spcPct val="20000"/>
              </a:spcBef>
              <a:buClr>
                <a:schemeClr val="accent1"/>
              </a:buClr>
              <a:buSzPct val="65000"/>
            </a:pPr>
            <a:endParaRPr lang="en-US" altLang="en-US" sz="2700" i="1" baseline="30000">
              <a:latin typeface="Times New Roman" pitchFamily="18" charset="0"/>
            </a:endParaRPr>
          </a:p>
        </p:txBody>
      </p:sp>
      <p:sp>
        <p:nvSpPr>
          <p:cNvPr id="8"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21</a:t>
            </a:fld>
            <a:endParaRPr lang="en-US" altLang="en-US" sz="1000" dirty="0">
              <a:cs typeface="Arial" charset="0"/>
            </a:endParaRPr>
          </a:p>
        </p:txBody>
      </p:sp>
      <p:sp>
        <p:nvSpPr>
          <p:cNvPr id="9"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fontScale="90000"/>
          </a:bodyPr>
          <a:lstStyle/>
          <a:p>
            <a:pPr eaLnBrk="1" hangingPunct="1"/>
            <a:r>
              <a:rPr lang="en-US" altLang="en-US" dirty="0" smtClean="0"/>
              <a:t>The Effect of Foreign Equity Ownership Restrictions</a:t>
            </a:r>
          </a:p>
        </p:txBody>
      </p:sp>
      <p:sp>
        <p:nvSpPr>
          <p:cNvPr id="23555" name="Rectangle 3"/>
          <p:cNvSpPr>
            <a:spLocks noGrp="1" noChangeArrowheads="1"/>
          </p:cNvSpPr>
          <p:nvPr>
            <p:ph idx="1"/>
          </p:nvPr>
        </p:nvSpPr>
        <p:spPr>
          <a:xfrm>
            <a:off x="457200" y="2362200"/>
            <a:ext cx="8229600" cy="4068763"/>
          </a:xfrm>
        </p:spPr>
        <p:txBody>
          <a:bodyPr/>
          <a:lstStyle/>
          <a:p>
            <a:pPr eaLnBrk="1" hangingPunct="1"/>
            <a:r>
              <a:rPr lang="en-US" altLang="en-US" sz="2400" dirty="0" smtClean="0"/>
              <a:t>While companies have incentives to internationalize their ownership structure to lower the cost of capital and increase market share, they may be concerned with the possible loss of corporate control to foreigners.</a:t>
            </a:r>
          </a:p>
          <a:p>
            <a:pPr eaLnBrk="1" hangingPunct="1"/>
            <a:r>
              <a:rPr lang="en-US" altLang="en-US" sz="2400" dirty="0" smtClean="0"/>
              <a:t>In some countries, there are legal restrictions on the percentage of a firm that foreigners can own.</a:t>
            </a:r>
          </a:p>
          <a:p>
            <a:pPr eaLnBrk="1" hangingPunct="1"/>
            <a:r>
              <a:rPr lang="en-US" altLang="en-US" sz="2400" dirty="0" smtClean="0"/>
              <a:t>These restrictions are imposed as a means of ensuring domestic control of local firms.</a:t>
            </a:r>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22</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0" y="914400"/>
            <a:ext cx="9067800" cy="990600"/>
          </a:xfrm>
        </p:spPr>
        <p:txBody>
          <a:bodyPr>
            <a:noAutofit/>
          </a:bodyPr>
          <a:lstStyle/>
          <a:p>
            <a:r>
              <a:rPr lang="en-US" sz="3600" dirty="0"/>
              <a:t>EXHIBIT 17.11 Restrictions on Equity Ownership by Foreigners: Historical Examples</a:t>
            </a:r>
            <a:br>
              <a:rPr lang="en-US" sz="3600" dirty="0"/>
            </a:br>
            <a:endParaRPr lang="en-US" altLang="en-US" sz="2000" dirty="0" smtClean="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23</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2400756"/>
            <a:ext cx="8229600" cy="35344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en-US" smtClean="0"/>
              <a:t>Pricing-to-Market Phenomenon</a:t>
            </a:r>
          </a:p>
        </p:txBody>
      </p:sp>
      <p:sp>
        <p:nvSpPr>
          <p:cNvPr id="25603" name="Rectangle 3"/>
          <p:cNvSpPr>
            <a:spLocks noGrp="1" noChangeArrowheads="1"/>
          </p:cNvSpPr>
          <p:nvPr>
            <p:ph idx="1"/>
          </p:nvPr>
        </p:nvSpPr>
        <p:spPr/>
        <p:txBody>
          <a:bodyPr/>
          <a:lstStyle/>
          <a:p>
            <a:pPr eaLnBrk="1" hangingPunct="1">
              <a:lnSpc>
                <a:spcPct val="90000"/>
              </a:lnSpc>
            </a:pPr>
            <a:r>
              <a:rPr lang="en-US" altLang="en-US" sz="2800" dirty="0" smtClean="0"/>
              <a:t>Suppose foreigners, if allowed, would like to buy 30 percent of a Korean firm.</a:t>
            </a:r>
          </a:p>
          <a:p>
            <a:pPr eaLnBrk="1" hangingPunct="1">
              <a:lnSpc>
                <a:spcPct val="90000"/>
              </a:lnSpc>
            </a:pPr>
            <a:r>
              <a:rPr lang="en-US" altLang="en-US" sz="2800" dirty="0" smtClean="0"/>
              <a:t>But because of ownership constraints imposed on foreigners, they can purchase at most 20 percent.</a:t>
            </a:r>
          </a:p>
          <a:p>
            <a:pPr eaLnBrk="1" hangingPunct="1">
              <a:lnSpc>
                <a:spcPct val="90000"/>
              </a:lnSpc>
            </a:pPr>
            <a:r>
              <a:rPr lang="en-US" altLang="en-US" sz="2800" dirty="0" smtClean="0"/>
              <a:t>Because this constraint is effective in limiting desired foreign ownership, foreign and domestic investors many face different market share prices.</a:t>
            </a:r>
          </a:p>
          <a:p>
            <a:pPr eaLnBrk="1" hangingPunct="1">
              <a:lnSpc>
                <a:spcPct val="90000"/>
              </a:lnSpc>
            </a:pPr>
            <a:r>
              <a:rPr lang="en-US" altLang="en-US" sz="2800" dirty="0" smtClean="0"/>
              <a:t>This dual pricing is the </a:t>
            </a:r>
            <a:r>
              <a:rPr lang="en-US" altLang="en-US" sz="2800" i="1" dirty="0" smtClean="0"/>
              <a:t>pricing-to-market phenomenon</a:t>
            </a:r>
            <a:r>
              <a:rPr lang="en-US" altLang="en-US" sz="2800" b="1" dirty="0" smtClean="0"/>
              <a:t>.</a:t>
            </a:r>
            <a:endParaRPr lang="en-US" altLang="en-US" sz="2800" dirty="0" smtClean="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24</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noAutofit/>
          </a:bodyPr>
          <a:lstStyle/>
          <a:p>
            <a:pPr eaLnBrk="1" hangingPunct="1"/>
            <a:r>
              <a:rPr lang="en-US" altLang="en-US" sz="4000" dirty="0" smtClean="0"/>
              <a:t>Asset Pricing under Foreign Ownership Restrictions</a:t>
            </a:r>
          </a:p>
        </p:txBody>
      </p:sp>
      <p:sp>
        <p:nvSpPr>
          <p:cNvPr id="26627" name="Rectangle 3"/>
          <p:cNvSpPr>
            <a:spLocks noGrp="1" noChangeArrowheads="1"/>
          </p:cNvSpPr>
          <p:nvPr>
            <p:ph idx="1"/>
          </p:nvPr>
        </p:nvSpPr>
        <p:spPr>
          <a:xfrm>
            <a:off x="457200" y="2133600"/>
            <a:ext cx="8229600" cy="4297363"/>
          </a:xfrm>
        </p:spPr>
        <p:txBody>
          <a:bodyPr/>
          <a:lstStyle/>
          <a:p>
            <a:pPr eaLnBrk="1" hangingPunct="1"/>
            <a:r>
              <a:rPr lang="en-US" altLang="en-US" dirty="0" smtClean="0"/>
              <a:t>An interesting outcome is that the firm’s cost of capital depends on which investors, domestic or foreign, supply capital.</a:t>
            </a:r>
          </a:p>
          <a:p>
            <a:pPr eaLnBrk="1" hangingPunct="1"/>
            <a:r>
              <a:rPr lang="en-US" altLang="en-US" dirty="0" smtClean="0"/>
              <a:t>The implication is that a firm can reduce its cost of capital by internationalizing its ownership structure.</a:t>
            </a:r>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25</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noAutofit/>
          </a:bodyPr>
          <a:lstStyle/>
          <a:p>
            <a:pPr eaLnBrk="1" hangingPunct="1"/>
            <a:r>
              <a:rPr lang="en-US" altLang="en-US" sz="3600" dirty="0" smtClean="0"/>
              <a:t>An Example of Foreign Ownership Restrictions: Nestl</a:t>
            </a:r>
            <a:r>
              <a:rPr lang="en-US" altLang="en-US" sz="3600" dirty="0" smtClean="0">
                <a:cs typeface="Times New Roman" pitchFamily="18" charset="0"/>
              </a:rPr>
              <a:t>é</a:t>
            </a:r>
          </a:p>
        </p:txBody>
      </p:sp>
      <p:sp>
        <p:nvSpPr>
          <p:cNvPr id="27651" name="Rectangle 3"/>
          <p:cNvSpPr>
            <a:spLocks noGrp="1" noChangeArrowheads="1"/>
          </p:cNvSpPr>
          <p:nvPr>
            <p:ph idx="1"/>
          </p:nvPr>
        </p:nvSpPr>
        <p:spPr>
          <a:xfrm>
            <a:off x="457200" y="2057400"/>
            <a:ext cx="8229600" cy="4373563"/>
          </a:xfrm>
        </p:spPr>
        <p:txBody>
          <a:bodyPr/>
          <a:lstStyle/>
          <a:p>
            <a:pPr eaLnBrk="1" hangingPunct="1"/>
            <a:r>
              <a:rPr lang="en-US" altLang="en-US" sz="2800" dirty="0" smtClean="0"/>
              <a:t>Nestl</a:t>
            </a:r>
            <a:r>
              <a:rPr lang="en-US" altLang="en-US" sz="2800" dirty="0" smtClean="0">
                <a:cs typeface="Times New Roman" pitchFamily="18" charset="0"/>
              </a:rPr>
              <a:t>é</a:t>
            </a:r>
            <a:r>
              <a:rPr lang="en-US" altLang="en-US" sz="2800" dirty="0" smtClean="0"/>
              <a:t> used to issue two different classes of common stock: bearer shares and registered shares.</a:t>
            </a:r>
          </a:p>
          <a:p>
            <a:pPr lvl="1" eaLnBrk="1" hangingPunct="1"/>
            <a:r>
              <a:rPr lang="en-US" altLang="en-US" sz="2400" dirty="0" smtClean="0"/>
              <a:t>Foreigners were only allowed to buy bearer shares.</a:t>
            </a:r>
          </a:p>
          <a:p>
            <a:pPr lvl="1" eaLnBrk="1" hangingPunct="1"/>
            <a:r>
              <a:rPr lang="en-US" altLang="en-US" sz="2400" dirty="0" smtClean="0"/>
              <a:t>Swiss citizens could buy registered shares.</a:t>
            </a:r>
          </a:p>
          <a:p>
            <a:pPr lvl="1" eaLnBrk="1" hangingPunct="1"/>
            <a:r>
              <a:rPr lang="en-US" altLang="en-US" sz="2400" dirty="0" smtClean="0"/>
              <a:t>The bearer stock was more expensive.</a:t>
            </a:r>
          </a:p>
          <a:p>
            <a:pPr eaLnBrk="1" hangingPunct="1"/>
            <a:r>
              <a:rPr lang="en-US" altLang="en-US" sz="2800" dirty="0" smtClean="0"/>
              <a:t>On November 18, 1988, Nestl</a:t>
            </a:r>
            <a:r>
              <a:rPr lang="en-US" altLang="en-US" sz="2800" dirty="0" smtClean="0">
                <a:cs typeface="Times New Roman" pitchFamily="18" charset="0"/>
              </a:rPr>
              <a:t>é</a:t>
            </a:r>
            <a:r>
              <a:rPr lang="en-US" altLang="en-US" sz="2800" dirty="0" smtClean="0"/>
              <a:t> lifted restrictions imposed on foreigners, allowing them to hold registered shares as well as bearer shares.</a:t>
            </a:r>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26</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0" y="914400"/>
            <a:ext cx="9144000" cy="990600"/>
          </a:xfrm>
        </p:spPr>
        <p:txBody>
          <a:bodyPr>
            <a:noAutofit/>
          </a:bodyPr>
          <a:lstStyle/>
          <a:p>
            <a:r>
              <a:rPr lang="en-US" sz="3200" dirty="0"/>
              <a:t>EXHIBIT </a:t>
            </a:r>
            <a:r>
              <a:rPr lang="en-US" sz="3200" dirty="0" smtClean="0"/>
              <a:t>17.12  Price </a:t>
            </a:r>
            <a:r>
              <a:rPr lang="en-US" sz="3200" dirty="0"/>
              <a:t>Spread </a:t>
            </a:r>
            <a:r>
              <a:rPr lang="en-US" sz="3200" dirty="0" smtClean="0"/>
              <a:t>between Bearer </a:t>
            </a:r>
            <a:r>
              <a:rPr lang="en-US" sz="3200" dirty="0"/>
              <a:t>and </a:t>
            </a:r>
            <a:r>
              <a:rPr lang="en-US" sz="3200" dirty="0" smtClean="0"/>
              <a:t>Registered Shares </a:t>
            </a:r>
            <a:r>
              <a:rPr lang="en-US" sz="3200" dirty="0"/>
              <a:t>of Nestlé</a:t>
            </a:r>
            <a:br>
              <a:rPr lang="en-US" sz="3200" dirty="0"/>
            </a:br>
            <a:endParaRPr lang="en-US" altLang="en-US" sz="2000" dirty="0" smtClean="0"/>
          </a:p>
        </p:txBody>
      </p:sp>
      <p:sp>
        <p:nvSpPr>
          <p:cNvPr id="28676" name="Text Box 99"/>
          <p:cNvSpPr txBox="1">
            <a:spLocks noChangeArrowheads="1"/>
          </p:cNvSpPr>
          <p:nvPr/>
        </p:nvSpPr>
        <p:spPr bwMode="auto">
          <a:xfrm>
            <a:off x="1371600" y="6388100"/>
            <a:ext cx="6858000"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spcBef>
                <a:spcPct val="50000"/>
              </a:spcBef>
            </a:pPr>
            <a:r>
              <a:rPr lang="en-US" altLang="en-US" sz="1400">
                <a:solidFill>
                  <a:schemeClr val="bg2"/>
                </a:solidFill>
                <a:latin typeface="Times New Roman" pitchFamily="18" charset="0"/>
              </a:rPr>
              <a:t>Source: </a:t>
            </a:r>
            <a:r>
              <a:rPr lang="en-US" altLang="en-US" sz="1400" i="1">
                <a:solidFill>
                  <a:schemeClr val="bg2"/>
                </a:solidFill>
                <a:latin typeface="Times New Roman" pitchFamily="18" charset="0"/>
              </a:rPr>
              <a:t>Financial Times</a:t>
            </a:r>
            <a:r>
              <a:rPr lang="en-US" altLang="en-US" sz="1400">
                <a:solidFill>
                  <a:schemeClr val="bg2"/>
                </a:solidFill>
                <a:latin typeface="Times New Roman" pitchFamily="18" charset="0"/>
              </a:rPr>
              <a:t>, November 26, 1988 p.1. Adapted with permission.</a:t>
            </a:r>
          </a:p>
        </p:txBody>
      </p:sp>
      <p:sp>
        <p:nvSpPr>
          <p:cNvPr id="6"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27</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2475593"/>
            <a:ext cx="6362700" cy="3829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Autofit/>
          </a:bodyPr>
          <a:lstStyle/>
          <a:p>
            <a:pPr eaLnBrk="1" hangingPunct="1"/>
            <a:r>
              <a:rPr lang="en-US" altLang="en-US" sz="3600" dirty="0" smtClean="0"/>
              <a:t>An Example of Foreign Ownership Restrictions: Nestl</a:t>
            </a:r>
            <a:r>
              <a:rPr lang="en-US" altLang="en-US" sz="3600" dirty="0" smtClean="0">
                <a:cs typeface="Times New Roman" pitchFamily="18" charset="0"/>
              </a:rPr>
              <a:t>é</a:t>
            </a:r>
          </a:p>
        </p:txBody>
      </p:sp>
      <p:sp>
        <p:nvSpPr>
          <p:cNvPr id="29699" name="Rectangle 3"/>
          <p:cNvSpPr>
            <a:spLocks noGrp="1" noChangeArrowheads="1"/>
          </p:cNvSpPr>
          <p:nvPr>
            <p:ph idx="1"/>
          </p:nvPr>
        </p:nvSpPr>
        <p:spPr>
          <a:xfrm>
            <a:off x="457200" y="2209800"/>
            <a:ext cx="8229600" cy="4221163"/>
          </a:xfrm>
        </p:spPr>
        <p:txBody>
          <a:bodyPr/>
          <a:lstStyle/>
          <a:p>
            <a:pPr eaLnBrk="1" hangingPunct="1"/>
            <a:r>
              <a:rPr lang="en-US" altLang="en-US" sz="2000" dirty="0" smtClean="0"/>
              <a:t>Following this, the price spread between the two types of shares narrowed dramatically.</a:t>
            </a:r>
          </a:p>
          <a:p>
            <a:pPr lvl="1" eaLnBrk="1" hangingPunct="1"/>
            <a:r>
              <a:rPr lang="en-US" altLang="en-US" sz="2000" dirty="0" smtClean="0"/>
              <a:t>This implies that there was a major transfer of wealth from foreign shareholders to Swiss shareholders.</a:t>
            </a:r>
          </a:p>
          <a:p>
            <a:pPr lvl="1" eaLnBrk="1" hangingPunct="1"/>
            <a:r>
              <a:rPr lang="en-US" altLang="en-US" sz="2000" dirty="0" smtClean="0"/>
              <a:t>The price of bearer shares declined about 25 percent.</a:t>
            </a:r>
          </a:p>
          <a:p>
            <a:pPr lvl="1" eaLnBrk="1" hangingPunct="1"/>
            <a:r>
              <a:rPr lang="en-US" altLang="en-US" sz="2000" dirty="0" smtClean="0"/>
              <a:t>The price of registered shares rose by about 35 percent.</a:t>
            </a:r>
          </a:p>
          <a:p>
            <a:pPr eaLnBrk="1" hangingPunct="1"/>
            <a:r>
              <a:rPr lang="en-US" altLang="en-US" sz="2000" dirty="0" smtClean="0"/>
              <a:t>Because registered shares represented about two-thirds of the market capitalization, the total value of Nestl</a:t>
            </a:r>
            <a:r>
              <a:rPr lang="en-US" altLang="en-US" sz="2000" dirty="0" smtClean="0">
                <a:cs typeface="Times New Roman" pitchFamily="18" charset="0"/>
              </a:rPr>
              <a:t>é</a:t>
            </a:r>
            <a:r>
              <a:rPr lang="en-US" altLang="en-US" sz="2000" dirty="0" smtClean="0"/>
              <a:t> increased substantially when it internationalized its ownership structure.</a:t>
            </a:r>
          </a:p>
          <a:p>
            <a:pPr eaLnBrk="1" hangingPunct="1"/>
            <a:r>
              <a:rPr lang="en-US" altLang="en-US" sz="2000" dirty="0" smtClean="0"/>
              <a:t>Nestl</a:t>
            </a:r>
            <a:r>
              <a:rPr lang="en-US" altLang="en-US" sz="2000" dirty="0" smtClean="0">
                <a:cs typeface="Times New Roman" pitchFamily="18" charset="0"/>
              </a:rPr>
              <a:t>é’s cost of capital therefore declined.</a:t>
            </a:r>
            <a:endParaRPr lang="en-US" altLang="en-US" sz="2000" dirty="0" smtClean="0"/>
          </a:p>
          <a:p>
            <a:pPr eaLnBrk="1" hangingPunct="1"/>
            <a:endParaRPr lang="en-US" altLang="en-US" sz="2000" dirty="0" smtClean="0">
              <a:cs typeface="Times New Roman" pitchFamily="18" charset="0"/>
            </a:endParaRPr>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28</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Autofit/>
          </a:bodyPr>
          <a:lstStyle/>
          <a:p>
            <a:pPr eaLnBrk="1" hangingPunct="1"/>
            <a:r>
              <a:rPr lang="en-US" altLang="en-US" sz="3600" dirty="0" smtClean="0"/>
              <a:t>An Example of Foreign Ownership Restrictions: Nestl</a:t>
            </a:r>
            <a:r>
              <a:rPr lang="en-US" altLang="en-US" sz="3600" dirty="0" smtClean="0">
                <a:cs typeface="Times New Roman" pitchFamily="18" charset="0"/>
              </a:rPr>
              <a:t>é</a:t>
            </a:r>
          </a:p>
        </p:txBody>
      </p:sp>
      <p:sp>
        <p:nvSpPr>
          <p:cNvPr id="30723" name="Rectangle 3"/>
          <p:cNvSpPr>
            <a:spLocks noGrp="1" noChangeArrowheads="1"/>
          </p:cNvSpPr>
          <p:nvPr>
            <p:ph idx="1"/>
          </p:nvPr>
        </p:nvSpPr>
        <p:spPr>
          <a:xfrm>
            <a:off x="457200" y="2133600"/>
            <a:ext cx="8229600" cy="4297363"/>
          </a:xfrm>
        </p:spPr>
        <p:txBody>
          <a:bodyPr/>
          <a:lstStyle/>
          <a:p>
            <a:pPr eaLnBrk="1" hangingPunct="1"/>
            <a:r>
              <a:rPr lang="en-US" altLang="en-US" sz="2800" dirty="0" smtClean="0"/>
              <a:t>Foreigners holding Nestl</a:t>
            </a:r>
            <a:r>
              <a:rPr lang="en-US" altLang="en-US" sz="2800" dirty="0" smtClean="0">
                <a:cs typeface="Times New Roman" pitchFamily="18" charset="0"/>
              </a:rPr>
              <a:t>é </a:t>
            </a:r>
            <a:r>
              <a:rPr lang="en-US" altLang="en-US" sz="2800" dirty="0" smtClean="0"/>
              <a:t>bearer shares were exposed to political risk in a country that is widely viewed as a haven from such risk.</a:t>
            </a:r>
          </a:p>
          <a:p>
            <a:pPr eaLnBrk="1" hangingPunct="1"/>
            <a:r>
              <a:rPr lang="en-US" altLang="en-US" sz="2800" dirty="0" smtClean="0"/>
              <a:t>The Nestl</a:t>
            </a:r>
            <a:r>
              <a:rPr lang="en-US" altLang="en-US" sz="2800" dirty="0" smtClean="0">
                <a:cs typeface="Times New Roman" pitchFamily="18" charset="0"/>
              </a:rPr>
              <a:t>é episode illustrates: </a:t>
            </a:r>
          </a:p>
          <a:p>
            <a:pPr lvl="1" eaLnBrk="1" hangingPunct="1"/>
            <a:r>
              <a:rPr lang="en-US" altLang="en-US" sz="2400" dirty="0" smtClean="0">
                <a:cs typeface="Times New Roman" pitchFamily="18" charset="0"/>
              </a:rPr>
              <a:t>The importance of considering market imperfections. </a:t>
            </a:r>
          </a:p>
          <a:p>
            <a:pPr lvl="1" eaLnBrk="1" hangingPunct="1"/>
            <a:r>
              <a:rPr lang="en-US" altLang="en-US" sz="2400" dirty="0" smtClean="0">
                <a:cs typeface="Times New Roman" pitchFamily="18" charset="0"/>
              </a:rPr>
              <a:t>The peril of political risk.</a:t>
            </a:r>
          </a:p>
          <a:p>
            <a:pPr lvl="1" eaLnBrk="1" hangingPunct="1"/>
            <a:r>
              <a:rPr lang="en-US" altLang="en-US" sz="2400" dirty="0" smtClean="0">
                <a:cs typeface="Times New Roman" pitchFamily="18" charset="0"/>
              </a:rPr>
              <a:t>The benefits to the firm of internationalizing its </a:t>
            </a:r>
            <a:r>
              <a:rPr lang="en-US" altLang="en-US" sz="2400" dirty="0" smtClean="0"/>
              <a:t>ownership structure.</a:t>
            </a:r>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29</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a:bodyPr>
          <a:lstStyle/>
          <a:p>
            <a:pPr eaLnBrk="1" hangingPunct="1"/>
            <a:r>
              <a:rPr lang="en-US" altLang="en-US" dirty="0" smtClean="0"/>
              <a:t>The Financial Structure of Subsidiaries</a:t>
            </a:r>
          </a:p>
        </p:txBody>
      </p:sp>
      <p:sp>
        <p:nvSpPr>
          <p:cNvPr id="31747" name="Rectangle 3"/>
          <p:cNvSpPr>
            <a:spLocks noGrp="1" noChangeArrowheads="1"/>
          </p:cNvSpPr>
          <p:nvPr>
            <p:ph idx="1"/>
          </p:nvPr>
        </p:nvSpPr>
        <p:spPr>
          <a:xfrm>
            <a:off x="457200" y="2286000"/>
            <a:ext cx="8229600" cy="4144963"/>
          </a:xfrm>
        </p:spPr>
        <p:txBody>
          <a:bodyPr/>
          <a:lstStyle/>
          <a:p>
            <a:r>
              <a:rPr lang="en-US" altLang="en-US" sz="2400" dirty="0"/>
              <a:t>There are three different approaches to determining a subsidiary’s financial structure:</a:t>
            </a:r>
          </a:p>
          <a:p>
            <a:pPr lvl="1"/>
            <a:r>
              <a:rPr lang="en-US" altLang="en-US" sz="2000" dirty="0">
                <a:cs typeface="Times New Roman" pitchFamily="18" charset="0"/>
              </a:rPr>
              <a:t>Conform to the parent company's norm.</a:t>
            </a:r>
          </a:p>
          <a:p>
            <a:pPr lvl="1"/>
            <a:r>
              <a:rPr lang="en-US" altLang="en-US" sz="2000" dirty="0">
                <a:cs typeface="Times New Roman" pitchFamily="18" charset="0"/>
              </a:rPr>
              <a:t>Conform to the local norm of the country where the subsidiary operates.</a:t>
            </a:r>
          </a:p>
          <a:p>
            <a:pPr lvl="1"/>
            <a:r>
              <a:rPr lang="en-US" altLang="en-US" sz="2000" dirty="0">
                <a:cs typeface="Times New Roman" pitchFamily="18" charset="0"/>
              </a:rPr>
              <a:t>Vary judiciously to capitalize on opportunities to lower taxes, reduce financing costs and risk, and take advantage of various market imperfections.</a:t>
            </a:r>
          </a:p>
          <a:p>
            <a:r>
              <a:rPr lang="en-US" altLang="en-US" sz="2400" dirty="0"/>
              <a:t>In addition to taxes, political risk should be given due consideration in the choice of a subsidiary’s financial structure.</a:t>
            </a:r>
          </a:p>
          <a:p>
            <a:endParaRPr lang="en-US" altLang="en-US" sz="24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30</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a:bodyPr>
          <a:lstStyle/>
          <a:p>
            <a:pPr eaLnBrk="1" hangingPunct="1"/>
            <a:r>
              <a:rPr lang="en-US" altLang="en-US" dirty="0" smtClean="0"/>
              <a:t>Summary</a:t>
            </a:r>
          </a:p>
        </p:txBody>
      </p:sp>
      <p:sp>
        <p:nvSpPr>
          <p:cNvPr id="31747" name="Rectangle 3"/>
          <p:cNvSpPr>
            <a:spLocks noGrp="1" noChangeArrowheads="1"/>
          </p:cNvSpPr>
          <p:nvPr>
            <p:ph idx="1"/>
          </p:nvPr>
        </p:nvSpPr>
        <p:spPr>
          <a:xfrm>
            <a:off x="382136" y="1884528"/>
            <a:ext cx="8609463" cy="4144963"/>
          </a:xfrm>
        </p:spPr>
        <p:txBody>
          <a:bodyPr/>
          <a:lstStyle/>
          <a:p>
            <a:r>
              <a:rPr lang="en-US" sz="2400" dirty="0"/>
              <a:t>International comparison of the cost of funds indicates that while the costs </a:t>
            </a:r>
            <a:r>
              <a:rPr lang="en-US" sz="2400" dirty="0" smtClean="0"/>
              <a:t>of funds </a:t>
            </a:r>
            <a:r>
              <a:rPr lang="en-US" sz="2400" dirty="0"/>
              <a:t>are converging among major countries in recent years, international financial markets are less than fully integrated. This suggests that firms can </a:t>
            </a:r>
            <a:r>
              <a:rPr lang="en-US" sz="2400" dirty="0" smtClean="0"/>
              <a:t>increase their </a:t>
            </a:r>
            <a:r>
              <a:rPr lang="en-US" sz="2400" dirty="0"/>
              <a:t>market values by judiciously raising capital </a:t>
            </a:r>
            <a:r>
              <a:rPr lang="en-US" sz="2400" dirty="0" smtClean="0"/>
              <a:t>overseas.</a:t>
            </a:r>
            <a:endParaRPr lang="en-US" sz="2400" dirty="0"/>
          </a:p>
          <a:p>
            <a:r>
              <a:rPr lang="en-US" sz="2400" dirty="0" smtClean="0"/>
              <a:t>When </a:t>
            </a:r>
            <a:r>
              <a:rPr lang="en-US" sz="2400" dirty="0"/>
              <a:t>a firm is operating in a segmented capital market, it can reduce the </a:t>
            </a:r>
            <a:r>
              <a:rPr lang="en-US" sz="2400" dirty="0" smtClean="0"/>
              <a:t>negative effects </a:t>
            </a:r>
            <a:r>
              <a:rPr lang="en-US" sz="2400" dirty="0"/>
              <a:t>by cross-listing its stock on foreign stock markets, thereby making </a:t>
            </a:r>
            <a:r>
              <a:rPr lang="en-US" sz="2400" dirty="0" smtClean="0"/>
              <a:t>the stock internationally tradable</a:t>
            </a:r>
            <a:r>
              <a:rPr lang="en-US" sz="2400" dirty="0"/>
              <a:t>.</a:t>
            </a:r>
            <a:br>
              <a:rPr lang="en-US" sz="2400" dirty="0"/>
            </a:br>
            <a:endParaRPr lang="en-US" altLang="en-US" sz="18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31</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2182920079"/>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rmAutofit/>
          </a:bodyPr>
          <a:lstStyle/>
          <a:p>
            <a:pPr eaLnBrk="1" hangingPunct="1"/>
            <a:r>
              <a:rPr lang="en-US" altLang="en-US" dirty="0" smtClean="0"/>
              <a:t>Summary (continued)</a:t>
            </a:r>
          </a:p>
        </p:txBody>
      </p:sp>
      <p:sp>
        <p:nvSpPr>
          <p:cNvPr id="31747" name="Rectangle 3"/>
          <p:cNvSpPr>
            <a:spLocks noGrp="1" noChangeArrowheads="1"/>
          </p:cNvSpPr>
          <p:nvPr>
            <p:ph idx="1"/>
          </p:nvPr>
        </p:nvSpPr>
        <p:spPr>
          <a:xfrm>
            <a:off x="228600" y="1884528"/>
            <a:ext cx="8762999" cy="4144963"/>
          </a:xfrm>
        </p:spPr>
        <p:txBody>
          <a:bodyPr/>
          <a:lstStyle/>
          <a:p>
            <a:r>
              <a:rPr lang="en-US" sz="2400" dirty="0"/>
              <a:t>A firm can benefit from international cross-listings in terms of </a:t>
            </a:r>
            <a:r>
              <a:rPr lang="en-US" sz="2400" dirty="0" smtClean="0"/>
              <a:t>a </a:t>
            </a:r>
            <a:r>
              <a:rPr lang="en-US" sz="2400" dirty="0"/>
              <a:t>lower cost </a:t>
            </a:r>
            <a:r>
              <a:rPr lang="en-US" sz="2400" dirty="0" smtClean="0"/>
              <a:t>of capital </a:t>
            </a:r>
            <a:r>
              <a:rPr lang="en-US" sz="2400" dirty="0"/>
              <a:t>and a higher stock price, </a:t>
            </a:r>
            <a:r>
              <a:rPr lang="en-US" sz="2400" dirty="0" smtClean="0"/>
              <a:t>and </a:t>
            </a:r>
            <a:r>
              <a:rPr lang="en-US" sz="2400" dirty="0"/>
              <a:t>access to new sources of </a:t>
            </a:r>
            <a:r>
              <a:rPr lang="en-US" sz="2400" dirty="0" smtClean="0"/>
              <a:t>capital.</a:t>
            </a:r>
            <a:endParaRPr lang="en-US" sz="2400" dirty="0"/>
          </a:p>
          <a:p>
            <a:r>
              <a:rPr lang="en-US" sz="2400" dirty="0" smtClean="0"/>
              <a:t>When </a:t>
            </a:r>
            <a:r>
              <a:rPr lang="en-US" sz="2400" dirty="0"/>
              <a:t>a firm’s stock is cross-listed on foreign exchanges in an otherwise segmented capital market, the stock will be priced according to the world </a:t>
            </a:r>
            <a:r>
              <a:rPr lang="en-US" sz="2400" dirty="0" smtClean="0"/>
              <a:t>systematic risk </a:t>
            </a:r>
            <a:r>
              <a:rPr lang="en-US" sz="2400" dirty="0"/>
              <a:t>as if international capital markets were fully integrated. </a:t>
            </a:r>
          </a:p>
          <a:p>
            <a:r>
              <a:rPr lang="en-US" sz="2400" dirty="0" smtClean="0"/>
              <a:t>Many </a:t>
            </a:r>
            <a:r>
              <a:rPr lang="en-US" sz="2400" dirty="0"/>
              <a:t>countries still maintain restrictions on investment by </a:t>
            </a:r>
            <a:r>
              <a:rPr lang="en-US" sz="2400" dirty="0" smtClean="0"/>
              <a:t>foreigners. </a:t>
            </a:r>
            <a:r>
              <a:rPr lang="en-US" sz="2400" dirty="0"/>
              <a:t>Under an </a:t>
            </a:r>
            <a:r>
              <a:rPr lang="en-US" sz="2400" dirty="0" smtClean="0"/>
              <a:t>ownership constraint</a:t>
            </a:r>
            <a:r>
              <a:rPr lang="en-US" sz="2400" dirty="0"/>
              <a:t>, foreign and domestic country investors may face different share prices</a:t>
            </a:r>
            <a:r>
              <a:rPr lang="en-US" sz="2400" dirty="0" smtClean="0"/>
              <a:t>, resulting </a:t>
            </a:r>
            <a:r>
              <a:rPr lang="en-US" sz="2400" dirty="0"/>
              <a:t>in the pricing-to-market phenomenon g</a:t>
            </a:r>
            <a:r>
              <a:rPr lang="en-US" sz="2400" dirty="0" smtClean="0"/>
              <a:t>enerally </a:t>
            </a:r>
            <a:r>
              <a:rPr lang="en-US" sz="2400" dirty="0"/>
              <a:t>raises </a:t>
            </a:r>
            <a:r>
              <a:rPr lang="en-US" sz="2400" dirty="0" smtClean="0"/>
              <a:t>the firm’s </a:t>
            </a:r>
            <a:r>
              <a:rPr lang="en-US" sz="2400" dirty="0"/>
              <a:t>overall cost of capital.</a:t>
            </a:r>
            <a:br>
              <a:rPr lang="en-US" sz="2400" dirty="0"/>
            </a:br>
            <a:endParaRPr lang="en-US" altLang="en-US" sz="2400" dirty="0"/>
          </a:p>
        </p:txBody>
      </p:sp>
      <p:sp>
        <p:nvSpPr>
          <p:cNvPr id="4" name="Rectangle 6"/>
          <p:cNvSpPr>
            <a:spLocks noChangeArrowheads="1"/>
          </p:cNvSpPr>
          <p:nvPr/>
        </p:nvSpPr>
        <p:spPr bwMode="auto">
          <a:xfrm>
            <a:off x="8610600" y="6553200"/>
            <a:ext cx="533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17-</a:t>
            </a:r>
            <a:fld id="{756FC0CF-5C1A-4BD0-AD82-2A700C929D24}" type="slidenum">
              <a:rPr lang="en-US" altLang="en-US" sz="900" smtClean="0">
                <a:cs typeface="Arial" charset="0"/>
              </a:rPr>
              <a:pPr algn="r" eaLnBrk="1" hangingPunct="1"/>
              <a:t>32</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7001"/>
            <a:ext cx="2895600" cy="4127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693323448"/>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1553</TotalTime>
  <Words>2410</Words>
  <Application>Microsoft Office PowerPoint</Application>
  <PresentationFormat>On-screen Show (4:3)</PresentationFormat>
  <Paragraphs>219</Paragraphs>
  <Slides>32</Slides>
  <Notes>3</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template</vt:lpstr>
      <vt:lpstr>International Capital Structure and the Cost of Capital</vt:lpstr>
      <vt:lpstr>Chapter Outline</vt:lpstr>
      <vt:lpstr>Cost of Capital</vt:lpstr>
      <vt:lpstr>The Firm’s Investment Decision and the Cost of Capital</vt:lpstr>
      <vt:lpstr>Cost of Capital Estimated Using the CAPM</vt:lpstr>
      <vt:lpstr>Cost of Capital in Segmented vs. Integrated Markets</vt:lpstr>
      <vt:lpstr>EXHIBIT 17.1 Median Debt Ratios of Firms across Countries </vt:lpstr>
      <vt:lpstr>Does the Cost of Capital Differ Among Countries?</vt:lpstr>
      <vt:lpstr>EXHIBIT 17.3 (Excerpt) The Cost of Capital Around the World </vt:lpstr>
      <vt:lpstr>EXHIBIT 17.4 Implied Cost of Capital versus Home Bias </vt:lpstr>
      <vt:lpstr>Cross-Border Listings of Stocks</vt:lpstr>
      <vt:lpstr>Benefits of Cross-Border Listing</vt:lpstr>
      <vt:lpstr>Costs of Cross-Border Listing</vt:lpstr>
      <vt:lpstr>Cross-Border Listing: Costs vs. Benefits</vt:lpstr>
      <vt:lpstr>EXHIBIT 17.7 Country-to-Country Frequency Distribution of Foreign Listings </vt:lpstr>
      <vt:lpstr>EXHIBIT 17.8 Foreign Firms Listed on the New York Stock Exchange (selected) </vt:lpstr>
      <vt:lpstr>EXHIBIT 17.9 Foreign Firms Listed on the London Stock Exchange (selected) </vt:lpstr>
      <vt:lpstr>Capital Asset Pricing Under Cross-Listings</vt:lpstr>
      <vt:lpstr>Capital Asset Pricing Under Cross-Listings   (continued)</vt:lpstr>
      <vt:lpstr>Capital Asset Pricing Under Cross-Listings: The International Asset Pricing Model </vt:lpstr>
      <vt:lpstr>The International Asset Pricing Model</vt:lpstr>
      <vt:lpstr>The Effect of Foreign Equity Ownership Restrictions</vt:lpstr>
      <vt:lpstr>EXHIBIT 17.11 Restrictions on Equity Ownership by Foreigners: Historical Examples </vt:lpstr>
      <vt:lpstr>Pricing-to-Market Phenomenon</vt:lpstr>
      <vt:lpstr>Asset Pricing under Foreign Ownership Restrictions</vt:lpstr>
      <vt:lpstr>An Example of Foreign Ownership Restrictions: Nestlé</vt:lpstr>
      <vt:lpstr>EXHIBIT 17.12  Price Spread between Bearer and Registered Shares of Nestlé </vt:lpstr>
      <vt:lpstr>An Example of Foreign Ownership Restrictions: Nestlé</vt:lpstr>
      <vt:lpstr>An Example of Foreign Ownership Restrictions: Nestlé</vt:lpstr>
      <vt:lpstr>The Financial Structure of Subsidiaries</vt:lpstr>
      <vt:lpstr>Summary</vt:lpstr>
      <vt:lpstr>Summary (continued)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tsonly</dc:creator>
  <cp:lastModifiedBy>Bathurst, Noelle</cp:lastModifiedBy>
  <cp:revision>46</cp:revision>
  <dcterms:created xsi:type="dcterms:W3CDTF">2010-12-16T17:51:59Z</dcterms:created>
  <dcterms:modified xsi:type="dcterms:W3CDTF">2017-02-22T16:38:35Z</dcterms:modified>
</cp:coreProperties>
</file>