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 autoCompressPictures="0">
  <p:sldMasterIdLst>
    <p:sldMasterId id="2147483949" r:id="rId1"/>
  </p:sldMasterIdLst>
  <p:notesMasterIdLst>
    <p:notesMasterId r:id="rId32"/>
  </p:notesMasterIdLst>
  <p:handoutMasterIdLst>
    <p:handoutMasterId r:id="rId33"/>
  </p:handoutMasterIdLst>
  <p:sldIdLst>
    <p:sldId id="256" r:id="rId2"/>
    <p:sldId id="257" r:id="rId3"/>
    <p:sldId id="306" r:id="rId4"/>
    <p:sldId id="307" r:id="rId5"/>
    <p:sldId id="279" r:id="rId6"/>
    <p:sldId id="281" r:id="rId7"/>
    <p:sldId id="280" r:id="rId8"/>
    <p:sldId id="308" r:id="rId9"/>
    <p:sldId id="282" r:id="rId10"/>
    <p:sldId id="309" r:id="rId11"/>
    <p:sldId id="310" r:id="rId12"/>
    <p:sldId id="311" r:id="rId13"/>
    <p:sldId id="312" r:id="rId14"/>
    <p:sldId id="313" r:id="rId15"/>
    <p:sldId id="314" r:id="rId16"/>
    <p:sldId id="315" r:id="rId17"/>
    <p:sldId id="316" r:id="rId18"/>
    <p:sldId id="319" r:id="rId19"/>
    <p:sldId id="320" r:id="rId20"/>
    <p:sldId id="321" r:id="rId21"/>
    <p:sldId id="323" r:id="rId22"/>
    <p:sldId id="322" r:id="rId23"/>
    <p:sldId id="324" r:id="rId24"/>
    <p:sldId id="325" r:id="rId25"/>
    <p:sldId id="326" r:id="rId26"/>
    <p:sldId id="327" r:id="rId27"/>
    <p:sldId id="328" r:id="rId28"/>
    <p:sldId id="329" r:id="rId29"/>
    <p:sldId id="330" r:id="rId30"/>
    <p:sldId id="331" r:id="rId31"/>
  </p:sldIdLst>
  <p:sldSz cx="9144000" cy="6858000" type="screen4x3"/>
  <p:notesSz cx="9144000" cy="6858000"/>
  <p:defaultTextStyle>
    <a:defPPr>
      <a:defRPr lang="th-TH"/>
    </a:defPPr>
    <a:lvl1pPr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ngsana New" pitchFamily="-84" charset="0"/>
        <a:ea typeface="ＭＳ Ｐゴシック" pitchFamily="-84" charset="-128"/>
        <a:cs typeface="ＭＳ Ｐゴシック" pitchFamily="-84" charset="-128"/>
      </a:defRPr>
    </a:lvl1pPr>
    <a:lvl2pPr marL="4572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ngsana New" pitchFamily="-84" charset="0"/>
        <a:ea typeface="ＭＳ Ｐゴシック" pitchFamily="-84" charset="-128"/>
        <a:cs typeface="ＭＳ Ｐゴシック" pitchFamily="-84" charset="-128"/>
      </a:defRPr>
    </a:lvl2pPr>
    <a:lvl3pPr marL="9144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ngsana New" pitchFamily="-84" charset="0"/>
        <a:ea typeface="ＭＳ Ｐゴシック" pitchFamily="-84" charset="-128"/>
        <a:cs typeface="ＭＳ Ｐゴシック" pitchFamily="-84" charset="-128"/>
      </a:defRPr>
    </a:lvl3pPr>
    <a:lvl4pPr marL="13716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ngsana New" pitchFamily="-84" charset="0"/>
        <a:ea typeface="ＭＳ Ｐゴシック" pitchFamily="-84" charset="-128"/>
        <a:cs typeface="ＭＳ Ｐゴシック" pitchFamily="-84" charset="-128"/>
      </a:defRPr>
    </a:lvl4pPr>
    <a:lvl5pPr marL="18288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ngsana New" pitchFamily="-84" charset="0"/>
        <a:ea typeface="ＭＳ Ｐゴシック" pitchFamily="-84" charset="-128"/>
        <a:cs typeface="ＭＳ Ｐゴシック" pitchFamily="-84" charset="-128"/>
      </a:defRPr>
    </a:lvl5pPr>
    <a:lvl6pPr marL="2286000" algn="l" defTabSz="457200" rtl="0" eaLnBrk="1" latinLnBrk="0" hangingPunct="1">
      <a:defRPr sz="2800" kern="1200">
        <a:solidFill>
          <a:schemeClr val="tx1"/>
        </a:solidFill>
        <a:latin typeface="Angsana New" pitchFamily="-84" charset="0"/>
        <a:ea typeface="ＭＳ Ｐゴシック" pitchFamily="-84" charset="-128"/>
        <a:cs typeface="ＭＳ Ｐゴシック" pitchFamily="-84" charset="-128"/>
      </a:defRPr>
    </a:lvl6pPr>
    <a:lvl7pPr marL="2743200" algn="l" defTabSz="457200" rtl="0" eaLnBrk="1" latinLnBrk="0" hangingPunct="1">
      <a:defRPr sz="2800" kern="1200">
        <a:solidFill>
          <a:schemeClr val="tx1"/>
        </a:solidFill>
        <a:latin typeface="Angsana New" pitchFamily="-84" charset="0"/>
        <a:ea typeface="ＭＳ Ｐゴシック" pitchFamily="-84" charset="-128"/>
        <a:cs typeface="ＭＳ Ｐゴシック" pitchFamily="-84" charset="-128"/>
      </a:defRPr>
    </a:lvl7pPr>
    <a:lvl8pPr marL="3200400" algn="l" defTabSz="457200" rtl="0" eaLnBrk="1" latinLnBrk="0" hangingPunct="1">
      <a:defRPr sz="2800" kern="1200">
        <a:solidFill>
          <a:schemeClr val="tx1"/>
        </a:solidFill>
        <a:latin typeface="Angsana New" pitchFamily="-84" charset="0"/>
        <a:ea typeface="ＭＳ Ｐゴシック" pitchFamily="-84" charset="-128"/>
        <a:cs typeface="ＭＳ Ｐゴシック" pitchFamily="-84" charset="-128"/>
      </a:defRPr>
    </a:lvl8pPr>
    <a:lvl9pPr marL="3657600" algn="l" defTabSz="457200" rtl="0" eaLnBrk="1" latinLnBrk="0" hangingPunct="1">
      <a:defRPr sz="2800" kern="1200">
        <a:solidFill>
          <a:schemeClr val="tx1"/>
        </a:solidFill>
        <a:latin typeface="Angsana New" pitchFamily="-84" charset="0"/>
        <a:ea typeface="ＭＳ Ｐゴシック" pitchFamily="-84" charset="-128"/>
        <a:cs typeface="ＭＳ Ｐゴシック" pitchFamily="-84" charset="-128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4" scaleToFitPaper="1" frameSlides="1"/>
  <p:clrMru>
    <a:srgbClr val="FF66CC"/>
    <a:srgbClr val="FF3300"/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7"/>
    <p:restoredTop sz="93632"/>
  </p:normalViewPr>
  <p:slideViewPr>
    <p:cSldViewPr>
      <p:cViewPr varScale="1">
        <p:scale>
          <a:sx n="61" d="100"/>
          <a:sy n="61" d="100"/>
        </p:scale>
        <p:origin x="864" y="20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notesMaster" Target="notesMasters/notesMaster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handoutMaster" Target="handoutMasters/handoutMaster1.xml"/><Relationship Id="rId34" Type="http://schemas.openxmlformats.org/officeDocument/2006/relationships/presProps" Target="presProps.xml"/><Relationship Id="rId35" Type="http://schemas.openxmlformats.org/officeDocument/2006/relationships/viewProps" Target="viewProps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ngsana New" charset="0"/>
                <a:ea typeface="ＭＳ Ｐゴシック" charset="-128"/>
                <a:cs typeface="ＭＳ Ｐゴシック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ngsana New" charset="0"/>
                <a:ea typeface="ＭＳ Ｐゴシック" charset="-128"/>
                <a:cs typeface="ＭＳ Ｐゴシック" charset="-128"/>
              </a:defRPr>
            </a:lvl1pPr>
          </a:lstStyle>
          <a:p>
            <a:pPr>
              <a:defRPr/>
            </a:pPr>
            <a:fld id="{2E4432DF-4DF3-4B45-9D40-FF04E632A8A2}" type="datetime1">
              <a:rPr lang="en-US"/>
              <a:pPr>
                <a:defRPr/>
              </a:pPr>
              <a:t>4/21/17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ngsana New" charset="0"/>
                <a:ea typeface="ＭＳ Ｐゴシック" charset="-128"/>
                <a:cs typeface="ＭＳ Ｐゴシック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ngsana New" charset="0"/>
                <a:ea typeface="ＭＳ Ｐゴシック" charset="-128"/>
                <a:cs typeface="ＭＳ Ｐゴシック" charset="-128"/>
              </a:defRPr>
            </a:lvl1pPr>
          </a:lstStyle>
          <a:p>
            <a:pPr>
              <a:defRPr/>
            </a:pPr>
            <a:fld id="{A27ACFD9-2F74-6A4A-9164-10E47AB368B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Angsana New" charset="0"/>
                <a:ea typeface="ＭＳ Ｐゴシック" charset="-128"/>
                <a:cs typeface="ＭＳ Ｐゴシック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181600" y="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800">
                <a:latin typeface="Angsana New" charset="0"/>
                <a:ea typeface="ＭＳ Ｐゴシック" charset="-128"/>
                <a:cs typeface="ＭＳ Ｐゴシック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3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857500" y="514350"/>
            <a:ext cx="3429000" cy="25717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219200" y="3257550"/>
            <a:ext cx="6705600" cy="308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noProof="0"/>
              <a:t>Click to edit Master text styles</a:t>
            </a:r>
          </a:p>
          <a:p>
            <a:pPr lvl="1"/>
            <a:r>
              <a:rPr lang="th-TH" noProof="0"/>
              <a:t>Second level</a:t>
            </a:r>
          </a:p>
          <a:p>
            <a:pPr lvl="2"/>
            <a:r>
              <a:rPr lang="th-TH" noProof="0"/>
              <a:t>Third level</a:t>
            </a:r>
          </a:p>
          <a:p>
            <a:pPr lvl="3"/>
            <a:r>
              <a:rPr lang="th-TH" noProof="0"/>
              <a:t>Fourth level</a:t>
            </a:r>
          </a:p>
          <a:p>
            <a:pPr lvl="4"/>
            <a:r>
              <a:rPr lang="th-TH" noProof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51510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800">
                <a:latin typeface="Angsana New" charset="0"/>
                <a:ea typeface="ＭＳ Ｐゴシック" charset="-128"/>
                <a:cs typeface="ＭＳ Ｐゴシック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181600" y="651510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800">
                <a:latin typeface="Angsana New" charset="0"/>
                <a:ea typeface="ＭＳ Ｐゴシック" charset="-128"/>
                <a:cs typeface="ＭＳ Ｐゴシック" charset="-128"/>
              </a:defRPr>
            </a:lvl1pPr>
          </a:lstStyle>
          <a:p>
            <a:pPr>
              <a:defRPr/>
            </a:pPr>
            <a:fld id="{750C6828-47E2-D44D-A0A2-1C6F61391FED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ngsana New"/>
        <a:ea typeface="ＭＳ Ｐゴシック" pitchFamily="-111" charset="-128"/>
        <a:cs typeface="ＭＳ Ｐゴシック" pitchFamily="-111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ngsana New"/>
        <a:ea typeface="ＭＳ Ｐゴシック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ngsana New"/>
        <a:ea typeface="ＭＳ Ｐゴシック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ngsana New"/>
        <a:ea typeface="ＭＳ Ｐゴシック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ngsana New"/>
        <a:ea typeface="ＭＳ Ｐゴシック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49BD72A-7CE1-6F46-AF36-C0A1E3EF13A9}" type="slidenum">
              <a:rPr lang="en-US">
                <a:latin typeface="Angsana New" pitchFamily="-84" charset="0"/>
                <a:ea typeface="ＭＳ Ｐゴシック" pitchFamily="-84" charset="-128"/>
                <a:cs typeface="ＭＳ Ｐゴシック" pitchFamily="-84" charset="-128"/>
              </a:rPr>
              <a:pPr/>
              <a:t>1</a:t>
            </a:fld>
            <a:endParaRPr lang="th-TH">
              <a:latin typeface="Angsana New" pitchFamily="-84" charset="0"/>
              <a:ea typeface="ＭＳ Ｐゴシック" pitchFamily="-84" charset="-128"/>
              <a:cs typeface="ＭＳ Ｐゴシック" pitchFamily="-84" charset="-128"/>
            </a:endParaRPr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z="1800">
              <a:latin typeface="Angsana New" pitchFamily="-84" charset="0"/>
              <a:ea typeface="ＭＳ Ｐゴシック" pitchFamily="-84" charset="-128"/>
              <a:cs typeface="ＭＳ Ｐゴシック" pitchFamily="-84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689AE6B-B9FB-5F4C-838E-9C7744216770}" type="slidenum">
              <a:rPr lang="en-US">
                <a:latin typeface="Angsana New" pitchFamily="-84" charset="0"/>
                <a:ea typeface="ＭＳ Ｐゴシック" pitchFamily="-84" charset="-128"/>
                <a:cs typeface="ＭＳ Ｐゴシック" pitchFamily="-84" charset="-128"/>
              </a:rPr>
              <a:pPr/>
              <a:t>2</a:t>
            </a:fld>
            <a:endParaRPr lang="th-TH">
              <a:latin typeface="Angsana New" pitchFamily="-84" charset="0"/>
              <a:ea typeface="ＭＳ Ｐゴシック" pitchFamily="-84" charset="-128"/>
              <a:cs typeface="ＭＳ Ｐゴシック" pitchFamily="-84" charset="-128"/>
            </a:endParaRPr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z="1800">
              <a:latin typeface="Angsana New" pitchFamily="-84" charset="0"/>
              <a:ea typeface="ＭＳ Ｐゴシック" pitchFamily="-84" charset="-128"/>
              <a:cs typeface="ＭＳ Ｐゴシック" pitchFamily="-84" charset="-128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52AF835-4570-DB4D-A9F2-26FB0D45BD05}" type="slidenum">
              <a:rPr lang="en-US">
                <a:latin typeface="Angsana New" pitchFamily="-84" charset="0"/>
                <a:ea typeface="ＭＳ Ｐゴシック" pitchFamily="-84" charset="-128"/>
                <a:cs typeface="ＭＳ Ｐゴシック" pitchFamily="-84" charset="-128"/>
              </a:rPr>
              <a:pPr/>
              <a:t>5</a:t>
            </a:fld>
            <a:endParaRPr lang="th-TH">
              <a:latin typeface="Angsana New" pitchFamily="-84" charset="0"/>
              <a:ea typeface="ＭＳ Ｐゴシック" pitchFamily="-84" charset="-128"/>
              <a:cs typeface="ＭＳ Ｐゴシック" pitchFamily="-84" charset="-128"/>
            </a:endParaRPr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z="1800">
              <a:latin typeface="Angsana New" pitchFamily="-84" charset="0"/>
              <a:ea typeface="ＭＳ Ｐゴシック" pitchFamily="-84" charset="-128"/>
              <a:cs typeface="ＭＳ Ｐゴシック" pitchFamily="-84" charset="-128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B9BD283-00FC-F842-920C-BE27CBCFC13B}" type="slidenum">
              <a:rPr lang="en-US">
                <a:latin typeface="Angsana New" pitchFamily="-84" charset="0"/>
                <a:ea typeface="ＭＳ Ｐゴシック" pitchFamily="-84" charset="-128"/>
                <a:cs typeface="ＭＳ Ｐゴシック" pitchFamily="-84" charset="-128"/>
              </a:rPr>
              <a:pPr/>
              <a:t>6</a:t>
            </a:fld>
            <a:endParaRPr lang="th-TH">
              <a:latin typeface="Angsana New" pitchFamily="-84" charset="0"/>
              <a:ea typeface="ＭＳ Ｐゴシック" pitchFamily="-84" charset="-128"/>
              <a:cs typeface="ＭＳ Ｐゴシック" pitchFamily="-84" charset="-128"/>
            </a:endParaRPr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z="1800">
              <a:latin typeface="Angsana New" pitchFamily="-84" charset="0"/>
              <a:ea typeface="ＭＳ Ｐゴシック" pitchFamily="-84" charset="-128"/>
              <a:cs typeface="ＭＳ Ｐゴシック" pitchFamily="-84" charset="-128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0AD0055-8EC9-A44C-8688-BC2771E63B0A}" type="slidenum">
              <a:rPr lang="en-US">
                <a:latin typeface="Angsana New" pitchFamily="-84" charset="0"/>
                <a:ea typeface="ＭＳ Ｐゴシック" pitchFamily="-84" charset="-128"/>
                <a:cs typeface="ＭＳ Ｐゴシック" pitchFamily="-84" charset="-128"/>
              </a:rPr>
              <a:pPr/>
              <a:t>7</a:t>
            </a:fld>
            <a:endParaRPr lang="th-TH">
              <a:latin typeface="Angsana New" pitchFamily="-84" charset="0"/>
              <a:ea typeface="ＭＳ Ｐゴシック" pitchFamily="-84" charset="-128"/>
              <a:cs typeface="ＭＳ Ｐゴシック" pitchFamily="-84" charset="-128"/>
            </a:endParaRPr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z="1800">
              <a:latin typeface="Angsana New" pitchFamily="-84" charset="0"/>
              <a:ea typeface="ＭＳ Ｐゴシック" pitchFamily="-84" charset="-128"/>
              <a:cs typeface="ＭＳ Ｐゴシック" pitchFamily="-84" charset="-128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2DD7945-566F-E64E-83B3-1E25AF8117C3}" type="slidenum">
              <a:rPr lang="en-US">
                <a:latin typeface="Angsana New" pitchFamily="-84" charset="0"/>
                <a:ea typeface="ＭＳ Ｐゴシック" pitchFamily="-84" charset="-128"/>
                <a:cs typeface="ＭＳ Ｐゴシック" pitchFamily="-84" charset="-128"/>
              </a:rPr>
              <a:pPr/>
              <a:t>9</a:t>
            </a:fld>
            <a:endParaRPr lang="th-TH">
              <a:latin typeface="Angsana New" pitchFamily="-84" charset="0"/>
              <a:ea typeface="ＭＳ Ｐゴシック" pitchFamily="-84" charset="-128"/>
              <a:cs typeface="ＭＳ Ｐゴシック" pitchFamily="-84" charset="-128"/>
            </a:endParaRPr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z="1800">
              <a:latin typeface="Angsana New" pitchFamily="-84" charset="0"/>
              <a:ea typeface="ＭＳ Ｐゴシック" pitchFamily="-84" charset="-128"/>
              <a:cs typeface="ＭＳ Ｐゴシック" pitchFamily="-84" charset="-128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247A2BA-B7C1-3949-8EBB-32F5DD19067E}" type="slidenum">
              <a:rPr lang="en-US">
                <a:latin typeface="Angsana New" pitchFamily="-84" charset="0"/>
                <a:ea typeface="ＭＳ Ｐゴシック" pitchFamily="-84" charset="-128"/>
                <a:cs typeface="ＭＳ Ｐゴシック" pitchFamily="-84" charset="-128"/>
              </a:rPr>
              <a:pPr/>
              <a:t>10</a:t>
            </a:fld>
            <a:endParaRPr lang="th-TH">
              <a:latin typeface="Angsana New" pitchFamily="-84" charset="0"/>
              <a:ea typeface="ＭＳ Ｐゴシック" pitchFamily="-84" charset="-128"/>
              <a:cs typeface="ＭＳ Ｐゴシック" pitchFamily="-84" charset="-128"/>
            </a:endParaRPr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z="1800">
              <a:latin typeface="Angsana New" pitchFamily="-84" charset="0"/>
              <a:ea typeface="ＭＳ Ｐゴシック" pitchFamily="-84" charset="-128"/>
              <a:cs typeface="ＭＳ Ｐゴシック" pitchFamily="-84" charset="-128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268EFDB-4C0E-CB4A-8CEB-DB297A01FCCE}" type="slidenum">
              <a:rPr lang="en-US">
                <a:latin typeface="Angsana New" pitchFamily="-84" charset="0"/>
                <a:ea typeface="ＭＳ Ｐゴシック" pitchFamily="-84" charset="-128"/>
                <a:cs typeface="ＭＳ Ｐゴシック" pitchFamily="-84" charset="-128"/>
              </a:rPr>
              <a:pPr/>
              <a:t>11</a:t>
            </a:fld>
            <a:endParaRPr lang="th-TH">
              <a:latin typeface="Angsana New" pitchFamily="-84" charset="0"/>
              <a:ea typeface="ＭＳ Ｐゴシック" pitchFamily="-84" charset="-128"/>
              <a:cs typeface="ＭＳ Ｐゴシック" pitchFamily="-84" charset="-128"/>
            </a:endParaRPr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z="1800">
              <a:latin typeface="Angsana New" pitchFamily="-84" charset="0"/>
              <a:ea typeface="ＭＳ Ｐゴシック" pitchFamily="-84" charset="-128"/>
              <a:cs typeface="ＭＳ Ｐゴシック" pitchFamily="-84" charset="-128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11E2021-A289-A646-8085-D67897BFC582}" type="slidenum">
              <a:rPr lang="en-US">
                <a:latin typeface="Angsana New" pitchFamily="-84" charset="0"/>
                <a:ea typeface="ＭＳ Ｐゴシック" pitchFamily="-84" charset="-128"/>
                <a:cs typeface="ＭＳ Ｐゴシック" pitchFamily="-84" charset="-128"/>
              </a:rPr>
              <a:pPr/>
              <a:t>12</a:t>
            </a:fld>
            <a:endParaRPr lang="th-TH">
              <a:latin typeface="Angsana New" pitchFamily="-84" charset="0"/>
              <a:ea typeface="ＭＳ Ｐゴシック" pitchFamily="-84" charset="-128"/>
              <a:cs typeface="ＭＳ Ｐゴシック" pitchFamily="-84" charset="-128"/>
            </a:endParaRPr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z="1800">
              <a:latin typeface="Angsana New" pitchFamily="-84" charset="0"/>
              <a:ea typeface="ＭＳ Ｐゴシック" pitchFamily="-84" charset="-128"/>
              <a:cs typeface="ＭＳ Ｐゴシック" pitchFamily="-84" charset="-128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21836C7-A6C5-C641-AD9E-395E62E06A2E}" type="slidenum">
              <a:rPr lang="en-US">
                <a:latin typeface="Angsana New" pitchFamily="-84" charset="0"/>
                <a:ea typeface="ＭＳ Ｐゴシック" pitchFamily="-84" charset="-128"/>
                <a:cs typeface="ＭＳ Ｐゴシック" pitchFamily="-84" charset="-128"/>
              </a:rPr>
              <a:pPr/>
              <a:t>13</a:t>
            </a:fld>
            <a:endParaRPr lang="th-TH">
              <a:latin typeface="Angsana New" pitchFamily="-84" charset="0"/>
              <a:ea typeface="ＭＳ Ｐゴシック" pitchFamily="-84" charset="-128"/>
              <a:cs typeface="ＭＳ Ｐゴシック" pitchFamily="-84" charset="-128"/>
            </a:endParaRPr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z="1800">
              <a:latin typeface="Angsana New" pitchFamily="-84" charset="0"/>
              <a:ea typeface="ＭＳ Ｐゴシック" pitchFamily="-84" charset="-128"/>
              <a:cs typeface="ＭＳ Ｐゴシック" pitchFamily="-84" charset="-128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D31F0BB-6BF6-8D47-9BD3-C6CF6B394DA7}" type="slidenum">
              <a:rPr lang="en-US">
                <a:latin typeface="Angsana New" pitchFamily="-84" charset="0"/>
                <a:ea typeface="ＭＳ Ｐゴシック" pitchFamily="-84" charset="-128"/>
                <a:cs typeface="ＭＳ Ｐゴシック" pitchFamily="-84" charset="-128"/>
              </a:rPr>
              <a:pPr/>
              <a:t>20</a:t>
            </a:fld>
            <a:endParaRPr lang="en-US">
              <a:latin typeface="Angsana New" pitchFamily="-84" charset="0"/>
              <a:ea typeface="ＭＳ Ｐゴシック" pitchFamily="-84" charset="-128"/>
              <a:cs typeface="ＭＳ Ｐゴシック" pitchFamily="-84" charset="-128"/>
            </a:endParaRPr>
          </a:p>
        </p:txBody>
      </p:sp>
      <p:sp>
        <p:nvSpPr>
          <p:cNvPr id="460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b="1">
                <a:latin typeface="Angsana New" pitchFamily="-84" charset="0"/>
                <a:ea typeface="ＭＳ Ｐゴシック" pitchFamily="-84" charset="-128"/>
                <a:cs typeface="ＭＳ Ｐゴシック" pitchFamily="-84" charset="-128"/>
              </a:rPr>
              <a:t>Figure 9.11 Home Loss Due to Threat of Duty </a:t>
            </a:r>
            <a:r>
              <a:rPr lang="en-US">
                <a:latin typeface="Angsana New" pitchFamily="-84" charset="0"/>
                <a:ea typeface="ＭＳ Ｐゴシック" pitchFamily="-84" charset="-128"/>
                <a:cs typeface="ＭＳ Ｐゴシック" pitchFamily="-84" charset="-128"/>
              </a:rPr>
              <a:t>A charge of dumping can sometimes lead Foreign firms to increase their prices, even without an antidumping duty being applied. In that case, there is a loss for Home consumers (</a:t>
            </a:r>
            <a:r>
              <a:rPr lang="en-US" i="1">
                <a:latin typeface="Angsana New" pitchFamily="-84" charset="0"/>
                <a:ea typeface="ＭＳ Ｐゴシック" pitchFamily="-84" charset="-128"/>
                <a:cs typeface="ＭＳ Ｐゴシック" pitchFamily="-84" charset="-128"/>
              </a:rPr>
              <a:t>a </a:t>
            </a:r>
            <a:r>
              <a:rPr lang="en-US">
                <a:latin typeface="Angsana New" pitchFamily="-84" charset="0"/>
                <a:ea typeface="ＭＳ Ｐゴシック" pitchFamily="-84" charset="-128"/>
                <a:cs typeface="ＭＳ Ｐゴシック" pitchFamily="-84" charset="-128"/>
              </a:rPr>
              <a:t>+ </a:t>
            </a:r>
            <a:r>
              <a:rPr lang="en-US" i="1">
                <a:latin typeface="Angsana New" pitchFamily="-84" charset="0"/>
                <a:ea typeface="ＭＳ Ｐゴシック" pitchFamily="-84" charset="-128"/>
                <a:cs typeface="ＭＳ Ｐゴシック" pitchFamily="-84" charset="-128"/>
              </a:rPr>
              <a:t>b </a:t>
            </a:r>
            <a:r>
              <a:rPr lang="en-US">
                <a:latin typeface="Angsana New" pitchFamily="-84" charset="0"/>
                <a:ea typeface="ＭＳ Ｐゴシック" pitchFamily="-84" charset="-128"/>
                <a:cs typeface="ＭＳ Ｐゴシック" pitchFamily="-84" charset="-128"/>
              </a:rPr>
              <a:t>+ </a:t>
            </a:r>
            <a:r>
              <a:rPr lang="en-US" i="1">
                <a:latin typeface="Angsana New" pitchFamily="-84" charset="0"/>
                <a:ea typeface="ＭＳ Ｐゴシック" pitchFamily="-84" charset="-128"/>
                <a:cs typeface="ＭＳ Ｐゴシック" pitchFamily="-84" charset="-128"/>
              </a:rPr>
              <a:t>c </a:t>
            </a:r>
            <a:r>
              <a:rPr lang="en-US">
                <a:latin typeface="Angsana New" pitchFamily="-84" charset="0"/>
                <a:ea typeface="ＭＳ Ｐゴシック" pitchFamily="-84" charset="-128"/>
                <a:cs typeface="ＭＳ Ｐゴシック" pitchFamily="-84" charset="-128"/>
              </a:rPr>
              <a:t>+ </a:t>
            </a:r>
            <a:r>
              <a:rPr lang="en-US" i="1">
                <a:latin typeface="Angsana New" pitchFamily="-84" charset="0"/>
                <a:ea typeface="ＭＳ Ｐゴシック" pitchFamily="-84" charset="-128"/>
                <a:cs typeface="ＭＳ Ｐゴシック" pitchFamily="-84" charset="-128"/>
              </a:rPr>
              <a:t>d</a:t>
            </a:r>
            <a:r>
              <a:rPr lang="en-US">
                <a:latin typeface="Angsana New" pitchFamily="-84" charset="0"/>
                <a:ea typeface="ＭＳ Ｐゴシック" pitchFamily="-84" charset="-128"/>
                <a:cs typeface="ＭＳ Ｐゴシック" pitchFamily="-84" charset="-128"/>
              </a:rPr>
              <a:t>) and a gain for Home producers (</a:t>
            </a:r>
            <a:r>
              <a:rPr lang="en-US" i="1">
                <a:latin typeface="Angsana New" pitchFamily="-84" charset="0"/>
                <a:ea typeface="ＭＳ Ｐゴシック" pitchFamily="-84" charset="-128"/>
                <a:cs typeface="ＭＳ Ｐゴシック" pitchFamily="-84" charset="-128"/>
              </a:rPr>
              <a:t>a</a:t>
            </a:r>
            <a:r>
              <a:rPr lang="en-US">
                <a:latin typeface="Angsana New" pitchFamily="-84" charset="0"/>
                <a:ea typeface="ＭＳ Ｐゴシック" pitchFamily="-84" charset="-128"/>
                <a:cs typeface="ＭＳ Ｐゴシック" pitchFamily="-84" charset="-128"/>
              </a:rPr>
              <a:t>). The net loss for the Home country is area (</a:t>
            </a:r>
            <a:r>
              <a:rPr lang="en-US" i="1">
                <a:latin typeface="Angsana New" pitchFamily="-84" charset="0"/>
                <a:ea typeface="ＭＳ Ｐゴシック" pitchFamily="-84" charset="-128"/>
                <a:cs typeface="ＭＳ Ｐゴシック" pitchFamily="-84" charset="-128"/>
              </a:rPr>
              <a:t>b </a:t>
            </a:r>
            <a:r>
              <a:rPr lang="en-US">
                <a:latin typeface="Angsana New" pitchFamily="-84" charset="0"/>
                <a:ea typeface="ＭＳ Ｐゴシック" pitchFamily="-84" charset="-128"/>
                <a:cs typeface="ＭＳ Ｐゴシック" pitchFamily="-84" charset="-128"/>
              </a:rPr>
              <a:t>+ </a:t>
            </a:r>
            <a:r>
              <a:rPr lang="en-US" i="1">
                <a:latin typeface="Angsana New" pitchFamily="-84" charset="0"/>
                <a:ea typeface="ＭＳ Ｐゴシック" pitchFamily="-84" charset="-128"/>
                <a:cs typeface="ＭＳ Ｐゴシック" pitchFamily="-84" charset="-128"/>
              </a:rPr>
              <a:t>c </a:t>
            </a:r>
            <a:r>
              <a:rPr lang="en-US">
                <a:latin typeface="Angsana New" pitchFamily="-84" charset="0"/>
                <a:ea typeface="ＭＳ Ｐゴシック" pitchFamily="-84" charset="-128"/>
                <a:cs typeface="ＭＳ Ｐゴシック" pitchFamily="-84" charset="-128"/>
              </a:rPr>
              <a:t>+ </a:t>
            </a:r>
            <a:r>
              <a:rPr lang="en-US" i="1">
                <a:latin typeface="Angsana New" pitchFamily="-84" charset="0"/>
                <a:ea typeface="ＭＳ Ｐゴシック" pitchFamily="-84" charset="-128"/>
                <a:cs typeface="ＭＳ Ｐゴシック" pitchFamily="-84" charset="-128"/>
              </a:rPr>
              <a:t>d</a:t>
            </a:r>
            <a:r>
              <a:rPr lang="en-US">
                <a:latin typeface="Angsana New" pitchFamily="-84" charset="0"/>
                <a:ea typeface="ＭＳ Ｐゴシック" pitchFamily="-84" charset="-128"/>
                <a:cs typeface="ＭＳ Ｐゴシック" pitchFamily="-84" charset="-128"/>
              </a:rPr>
              <a:t>)</a:t>
            </a:r>
            <a:r>
              <a:rPr lang="en-US" i="1">
                <a:latin typeface="Angsana New" pitchFamily="-84" charset="0"/>
                <a:ea typeface="ＭＳ Ｐゴシック" pitchFamily="-84" charset="-128"/>
                <a:cs typeface="ＭＳ Ｐゴシック" pitchFamily="-84" charset="-128"/>
              </a:rPr>
              <a:t>.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8001000" y="-6350"/>
            <a:ext cx="1158875" cy="1758950"/>
            <a:chOff x="2346" y="9241"/>
            <a:chExt cx="1824" cy="2769"/>
          </a:xfrm>
        </p:grpSpPr>
        <p:pic>
          <p:nvPicPr>
            <p:cNvPr id="5" name="Picture 3"/>
            <p:cNvPicPr>
              <a:picLocks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2355" y="9241"/>
              <a:ext cx="1805" cy="24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Picture 4" descr="Econ.png"/>
            <p:cNvPicPr>
              <a:picLocks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2346" y="11722"/>
              <a:ext cx="182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7" name="Picture 3" descr="Econ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5" y="0"/>
            <a:ext cx="2776538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  <a:solidFill>
            <a:srgbClr val="AADE6B"/>
          </a:solidFill>
        </p:spPr>
        <p:txBody>
          <a:bodyPr/>
          <a:lstStyle>
            <a:lvl1pPr algn="ctr">
              <a:defRPr sz="5400" b="0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DD72D6-0E63-824C-9C0F-10389946B3D0}" type="slidenum">
              <a:rPr lang="en-US" smtClean="0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28600"/>
            <a:ext cx="7696200" cy="838200"/>
          </a:xfrm>
          <a:solidFill>
            <a:srgbClr val="AADE6B"/>
          </a:solidFill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3AD635-AF76-FD47-AA5E-C343497ED025}" type="slidenum">
              <a:rPr lang="en-US" smtClean="0"/>
              <a:pPr>
                <a:defRPr/>
              </a:pPr>
              <a:t>‹#›</a:t>
            </a:fld>
            <a:endParaRPr lang="th-TH"/>
          </a:p>
        </p:txBody>
      </p:sp>
      <p:sp>
        <p:nvSpPr>
          <p:cNvPr id="5" name="Footer Placeholder 7"/>
          <p:cNvSpPr>
            <a:spLocks noGrp="1"/>
          </p:cNvSpPr>
          <p:nvPr>
            <p:ph type="ftr" sz="quarter" idx="3"/>
          </p:nvPr>
        </p:nvSpPr>
        <p:spPr>
          <a:xfrm>
            <a:off x="0" y="6492875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800">
                <a:solidFill>
                  <a:schemeClr val="tx2"/>
                </a:solidFill>
                <a:latin typeface="Angsana New"/>
                <a:cs typeface="Angsana New"/>
              </a:defRPr>
            </a:lvl1pPr>
          </a:lstStyle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58978B-99A6-484C-8316-ECD0BB03BE5B}" type="slidenum">
              <a:rPr lang="en-US" smtClean="0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371600"/>
            <a:ext cx="3810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371600"/>
            <a:ext cx="3810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A62717-830C-024F-94A5-185A6371E715}" type="slidenum">
              <a:rPr lang="en-US" smtClean="0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8D9FBE-C94A-C94A-ABDB-2FC02714FDAA}" type="slidenum">
              <a:rPr lang="en-US" smtClean="0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777873-F4B0-E846-AFDC-82C725E6AF92}" type="slidenum">
              <a:rPr lang="en-US" smtClean="0"/>
              <a:pPr>
                <a:defRPr/>
              </a:pPr>
              <a:t>‹#›</a:t>
            </a:fld>
            <a:endParaRPr lang="th-TH"/>
          </a:p>
        </p:txBody>
      </p:sp>
      <p:sp>
        <p:nvSpPr>
          <p:cNvPr id="4" name="Footer Placeholder 7"/>
          <p:cNvSpPr>
            <a:spLocks noGrp="1"/>
          </p:cNvSpPr>
          <p:nvPr>
            <p:ph type="ftr" sz="quarter" idx="3"/>
          </p:nvPr>
        </p:nvSpPr>
        <p:spPr>
          <a:xfrm>
            <a:off x="0" y="6492875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800">
                <a:solidFill>
                  <a:schemeClr val="tx2"/>
                </a:solidFill>
                <a:latin typeface="Angsana New"/>
                <a:cs typeface="Angsana New"/>
              </a:defRPr>
            </a:lvl1pPr>
          </a:lstStyle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CE42F1-E1B5-F848-ADA9-969FA0E06508}" type="slidenum">
              <a:rPr lang="en-US" smtClean="0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9C3907-28CE-7148-AB14-4879215EB1FC}" type="slidenum">
              <a:rPr lang="en-US" smtClean="0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707CD-64FD-1D41-BDED-5D11EC40243C}" type="slidenum">
              <a:rPr lang="en-US" smtClean="0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494BC4-21EE-F044-8E03-E2FB52A2EC10}" type="slidenum">
              <a:rPr lang="en-US" smtClean="0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228600"/>
            <a:ext cx="1943100" cy="5867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28600"/>
            <a:ext cx="5676900" cy="5867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FFD56A-7C9C-EE40-9328-635EB0895C06}" type="slidenum">
              <a:rPr lang="en-US" smtClean="0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0013" y="23813"/>
            <a:ext cx="7313612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969963" y="1285875"/>
            <a:ext cx="7713662" cy="5056188"/>
          </a:xfrm>
        </p:spPr>
        <p:txBody>
          <a:bodyPr/>
          <a:lstStyle/>
          <a:p>
            <a:pPr lvl="0"/>
            <a:r>
              <a:rPr lang="en-US" noProof="0" smtClean="0"/>
              <a:t>Click icon to add chart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A335D0-1341-3040-AB79-8340E6279B23}" type="slidenum">
              <a:rPr lang="en-US" smtClean="0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4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28600"/>
            <a:ext cx="7620000" cy="838200"/>
          </a:xfrm>
          <a:prstGeom prst="rect">
            <a:avLst/>
          </a:prstGeom>
          <a:solidFill>
            <a:srgbClr val="AADE6B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371600"/>
            <a:ext cx="77724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th-TH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26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56A335D0-1341-3040-AB79-8340E6279B23}" type="slidenum">
              <a:rPr lang="en-US" smtClean="0"/>
              <a:pPr>
                <a:defRPr/>
              </a:pPr>
              <a:t>‹#›</a:t>
            </a:fld>
            <a:endParaRPr lang="th-TH"/>
          </a:p>
        </p:txBody>
      </p:sp>
      <p:pic>
        <p:nvPicPr>
          <p:cNvPr id="1029" name="Picture 6" descr="Econ Logo Official.png"/>
          <p:cNvPicPr>
            <a:picLocks noChangeAspect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8383588" y="0"/>
            <a:ext cx="760412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13"/>
          <p:cNvSpPr>
            <a:spLocks noGrp="1" noChangeArrowheads="1"/>
          </p:cNvSpPr>
          <p:nvPr/>
        </p:nvSpPr>
        <p:spPr bwMode="auto">
          <a:xfrm>
            <a:off x="0" y="6400800"/>
            <a:ext cx="32242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>
            <a:prstTxWarp prst="textNoShape">
              <a:avLst/>
            </a:prstTxWarp>
          </a:bodyPr>
          <a:lstStyle/>
          <a:p>
            <a:pPr>
              <a:defRPr/>
            </a:pPr>
            <a:r>
              <a:rPr lang="en-US" sz="1200" b="0" dirty="0" smtClean="0">
                <a:solidFill>
                  <a:schemeClr val="tx1"/>
                </a:solidFill>
              </a:rPr>
              <a:t>  </a:t>
            </a:r>
            <a:endParaRPr lang="en-US" sz="1200" b="0" dirty="0">
              <a:solidFill>
                <a:schemeClr val="tx1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3"/>
          </p:nvPr>
        </p:nvSpPr>
        <p:spPr>
          <a:xfrm>
            <a:off x="0" y="6492875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800">
                <a:solidFill>
                  <a:schemeClr val="tx2"/>
                </a:solidFill>
                <a:latin typeface="Angsana New"/>
                <a:cs typeface="Angsana New"/>
              </a:defRPr>
            </a:lvl1pPr>
          </a:lstStyle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50" r:id="rId1"/>
    <p:sldLayoutId id="2147483951" r:id="rId2"/>
    <p:sldLayoutId id="2147483952" r:id="rId3"/>
    <p:sldLayoutId id="2147483953" r:id="rId4"/>
    <p:sldLayoutId id="2147483954" r:id="rId5"/>
    <p:sldLayoutId id="2147483955" r:id="rId6"/>
    <p:sldLayoutId id="2147483956" r:id="rId7"/>
    <p:sldLayoutId id="2147483957" r:id="rId8"/>
    <p:sldLayoutId id="2147483958" r:id="rId9"/>
    <p:sldLayoutId id="2147483959" r:id="rId10"/>
    <p:sldLayoutId id="2147483960" r:id="rId11"/>
    <p:sldLayoutId id="2147483961" r:id="rId12"/>
  </p:sldLayoutIdLst>
  <p:hf hd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/>
          <a:ea typeface="ＭＳ Ｐゴシック" charset="-128"/>
          <a:cs typeface="Angsana New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  <a:ea typeface="ＭＳ Ｐゴシック" charset="-128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  <a:ea typeface="ＭＳ Ｐゴシック" charset="-128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  <a:ea typeface="ＭＳ Ｐゴシック" charset="-128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  <a:ea typeface="ＭＳ Ｐゴシック" charset="-128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</a:defRPr>
      </a:lvl9pPr>
    </p:titleStyle>
    <p:bodyStyle>
      <a:lvl1pPr marL="342900" indent="-3429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•"/>
        <a:defRPr sz="4000">
          <a:solidFill>
            <a:schemeClr val="tx1"/>
          </a:solidFill>
          <a:latin typeface="Angsana New"/>
          <a:ea typeface="ＭＳ Ｐゴシック" charset="-128"/>
          <a:cs typeface="Angsana New"/>
        </a:defRPr>
      </a:lvl1pPr>
      <a:lvl2pPr marL="742950" indent="-28575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–"/>
        <a:defRPr sz="4000">
          <a:solidFill>
            <a:schemeClr val="tx1"/>
          </a:solidFill>
          <a:latin typeface="Angsana New"/>
          <a:ea typeface="ＭＳ Ｐゴシック" charset="-128"/>
          <a:cs typeface="Angsana New"/>
        </a:defRPr>
      </a:lvl2pPr>
      <a:lvl3pPr marL="1143000" indent="-2286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•"/>
        <a:defRPr sz="3200">
          <a:solidFill>
            <a:schemeClr val="tx1"/>
          </a:solidFill>
          <a:latin typeface="Angsana New"/>
          <a:ea typeface="ＭＳ Ｐゴシック" charset="-128"/>
          <a:cs typeface="Angsana New"/>
        </a:defRPr>
      </a:lvl3pPr>
      <a:lvl4pPr marL="1600200" indent="-2286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–"/>
        <a:defRPr sz="2800">
          <a:solidFill>
            <a:schemeClr val="tx1"/>
          </a:solidFill>
          <a:latin typeface="Angsana New"/>
          <a:ea typeface="ＭＳ Ｐゴシック" charset="-128"/>
          <a:cs typeface="Angsana New"/>
        </a:defRPr>
      </a:lvl4pPr>
      <a:lvl5pPr marL="2057400" indent="-2286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»"/>
        <a:defRPr sz="2800">
          <a:solidFill>
            <a:schemeClr val="tx1"/>
          </a:solidFill>
          <a:latin typeface="Angsana New"/>
          <a:ea typeface="ＭＳ Ｐゴシック" charset="-128"/>
          <a:cs typeface="Angsana New"/>
        </a:defRPr>
      </a:lvl5pPr>
      <a:lvl6pPr marL="2514600" indent="-2286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ea typeface="ＭＳ Ｐゴシック" charset="-128"/>
        </a:defRPr>
      </a:lvl6pPr>
      <a:lvl7pPr marL="2971800" indent="-2286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ea typeface="ＭＳ Ｐゴシック" charset="-128"/>
        </a:defRPr>
      </a:lvl7pPr>
      <a:lvl8pPr marL="3429000" indent="-2286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ea typeface="ＭＳ Ｐゴシック" charset="-128"/>
        </a:defRPr>
      </a:lvl8pPr>
      <a:lvl9pPr marL="3886200" indent="-2286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ea typeface="ＭＳ Ｐゴシック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5.e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5.e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slide" Target="slide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9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0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1905000"/>
            <a:ext cx="7772400" cy="2362200"/>
          </a:xfrm>
        </p:spPr>
        <p:txBody>
          <a:bodyPr/>
          <a:lstStyle/>
          <a:p>
            <a:r>
              <a:rPr lang="th-TH" dirty="0" smtClean="0"/>
              <a:t>Trade Policies</a:t>
            </a:r>
            <a:r>
              <a:rPr lang="en-US" dirty="0" smtClean="0"/>
              <a:t>: </a:t>
            </a:r>
            <a:br>
              <a:rPr lang="en-US" dirty="0" smtClean="0"/>
            </a:br>
            <a:r>
              <a:rPr lang="en-US" dirty="0" smtClean="0"/>
              <a:t>Extension</a:t>
            </a:r>
            <a:br>
              <a:rPr lang="en-US" dirty="0" smtClean="0"/>
            </a:br>
            <a:r>
              <a:rPr lang="en-US" dirty="0" smtClean="0"/>
              <a:t>EE451</a:t>
            </a:r>
            <a:endParaRPr lang="th-TH" dirty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47800" y="4343400"/>
            <a:ext cx="6400800" cy="1752600"/>
          </a:xfrm>
        </p:spPr>
        <p:txBody>
          <a:bodyPr/>
          <a:lstStyle/>
          <a:p>
            <a:r>
              <a:rPr lang="th-TH" dirty="0" smtClean="0"/>
              <a:t>Chayun Tantivasadakarn</a:t>
            </a:r>
          </a:p>
          <a:p>
            <a:r>
              <a:rPr lang="th-TH" dirty="0" smtClean="0"/>
              <a:t>Faculty of Economics, Thammasat University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Outline</a:t>
            </a:r>
            <a:endParaRPr lang="th-TH"/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z="4400" dirty="0" smtClean="0"/>
              <a:t>Tariffs and Quotas with Home Monopoly</a:t>
            </a:r>
          </a:p>
          <a:p>
            <a:pPr lvl="1"/>
            <a:r>
              <a:rPr lang="en-US" dirty="0" smtClean="0"/>
              <a:t>Free Trade equilibrium</a:t>
            </a:r>
          </a:p>
          <a:p>
            <a:pPr lvl="1"/>
            <a:r>
              <a:rPr lang="en-US" dirty="0" smtClean="0"/>
              <a:t>Effect of Home Tariff</a:t>
            </a:r>
          </a:p>
          <a:p>
            <a:pPr lvl="1"/>
            <a:r>
              <a:rPr lang="en-US" dirty="0" smtClean="0"/>
              <a:t>Effect of Home Quota</a:t>
            </a:r>
          </a:p>
          <a:p>
            <a:r>
              <a:rPr lang="th-TH" sz="4400" dirty="0" smtClean="0"/>
              <a:t>Tariff to extract foreign monopoly profit</a:t>
            </a:r>
            <a:endParaRPr lang="en-US" sz="4400" dirty="0" smtClean="0"/>
          </a:p>
          <a:p>
            <a:r>
              <a:rPr lang="th-TH" sz="4400" dirty="0" smtClean="0"/>
              <a:t>Strategic Trade Policy</a:t>
            </a:r>
            <a:endParaRPr lang="en-US" sz="4400" dirty="0" smtClean="0"/>
          </a:p>
          <a:p>
            <a:r>
              <a:rPr lang="en-US" sz="4400" dirty="0" smtClean="0"/>
              <a:t>Policy Response to Dumping</a:t>
            </a:r>
          </a:p>
          <a:p>
            <a:r>
              <a:rPr lang="en-US" sz="4400" dirty="0" smtClean="0"/>
              <a:t>Trade and Externalities</a:t>
            </a:r>
          </a:p>
          <a:p>
            <a:endParaRPr lang="en-US" sz="4400" dirty="0" smtClean="0"/>
          </a:p>
        </p:txBody>
      </p:sp>
      <p:sp>
        <p:nvSpPr>
          <p:cNvPr id="17413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55DAF0-969E-6440-B922-09EE326D1F96}" type="slidenum">
              <a:rPr lang="en-US" smtClean="0"/>
              <a:pPr/>
              <a:t>2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1"/>
          <p:cNvGrpSpPr>
            <a:grpSpLocks/>
          </p:cNvGrpSpPr>
          <p:nvPr/>
        </p:nvGrpSpPr>
        <p:grpSpPr bwMode="auto">
          <a:xfrm>
            <a:off x="2209800" y="4038600"/>
            <a:ext cx="2362200" cy="2514600"/>
            <a:chOff x="2209800" y="4038600"/>
            <a:chExt cx="2362200" cy="2514600"/>
          </a:xfrm>
        </p:grpSpPr>
        <p:cxnSp>
          <p:nvCxnSpPr>
            <p:cNvPr id="19491" name="Straight Connector 43"/>
            <p:cNvCxnSpPr>
              <a:cxnSpLocks noChangeShapeType="1"/>
              <a:stCxn id="19486" idx="0"/>
            </p:cNvCxnSpPr>
            <p:nvPr/>
          </p:nvCxnSpPr>
          <p:spPr bwMode="auto">
            <a:xfrm rot="-5400000" flipH="1" flipV="1">
              <a:off x="3009106" y="5067300"/>
              <a:ext cx="2058194" cy="794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</p:cxnSp>
        <p:cxnSp>
          <p:nvCxnSpPr>
            <p:cNvPr id="19492" name="Straight Connector 46"/>
            <p:cNvCxnSpPr>
              <a:cxnSpLocks noChangeShapeType="1"/>
            </p:cNvCxnSpPr>
            <p:nvPr/>
          </p:nvCxnSpPr>
          <p:spPr bwMode="auto">
            <a:xfrm rot="-5400000" flipH="1" flipV="1">
              <a:off x="1333501" y="5067300"/>
              <a:ext cx="2058194" cy="794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</p:cxnSp>
        <p:sp>
          <p:nvSpPr>
            <p:cNvPr id="19493" name="TextBox 48"/>
            <p:cNvSpPr txBox="1">
              <a:spLocks noChangeArrowheads="1"/>
            </p:cNvSpPr>
            <p:nvPr/>
          </p:nvSpPr>
          <p:spPr bwMode="auto">
            <a:xfrm>
              <a:off x="3810000" y="5906869"/>
              <a:ext cx="762000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r>
                <a:rPr lang="en-US" sz="3600"/>
                <a:t>Q</a:t>
              </a:r>
              <a:r>
                <a:rPr lang="en-US" sz="3600" baseline="-25000"/>
                <a:t>D</a:t>
              </a:r>
            </a:p>
          </p:txBody>
        </p:sp>
        <p:sp>
          <p:nvSpPr>
            <p:cNvPr id="19494" name="TextBox 49"/>
            <p:cNvSpPr txBox="1">
              <a:spLocks noChangeArrowheads="1"/>
            </p:cNvSpPr>
            <p:nvPr/>
          </p:nvSpPr>
          <p:spPr bwMode="auto">
            <a:xfrm>
              <a:off x="2209800" y="5906869"/>
              <a:ext cx="762000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r>
                <a:rPr lang="en-US" sz="3600"/>
                <a:t>Q</a:t>
              </a:r>
              <a:r>
                <a:rPr lang="en-US" sz="3600" baseline="-25000"/>
                <a:t>S</a:t>
              </a:r>
            </a:p>
          </p:txBody>
        </p:sp>
      </p:grpSp>
      <p:sp>
        <p:nvSpPr>
          <p:cNvPr id="1945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latin typeface="Angsana New" pitchFamily="-84" charset="0"/>
                <a:ea typeface="ＭＳ Ｐゴシック" pitchFamily="-84" charset="-128"/>
              </a:rPr>
              <a:t>Home Monopoly with Free Trade</a:t>
            </a:r>
          </a:p>
        </p:txBody>
      </p:sp>
      <p:sp>
        <p:nvSpPr>
          <p:cNvPr id="19461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32965C2B-73B5-0540-B9A5-332869F646B2}" type="slidenum">
              <a:rPr lang="en-US" smtClean="0">
                <a:latin typeface="Angsana New" pitchFamily="-84" charset="0"/>
                <a:ea typeface="ＭＳ Ｐゴシック" pitchFamily="-84" charset="-128"/>
                <a:cs typeface="ＭＳ Ｐゴシック" pitchFamily="-84" charset="-128"/>
              </a:rPr>
              <a:pPr/>
              <a:t>3</a:t>
            </a:fld>
            <a:endParaRPr lang="th-TH" smtClean="0">
              <a:latin typeface="Angsana New" pitchFamily="-84" charset="0"/>
              <a:ea typeface="ＭＳ Ｐゴシック" pitchFamily="-84" charset="-128"/>
              <a:cs typeface="ＭＳ Ｐゴシック" pitchFamily="-84" charset="-128"/>
            </a:endParaRPr>
          </a:p>
        </p:txBody>
      </p:sp>
      <p:cxnSp>
        <p:nvCxnSpPr>
          <p:cNvPr id="19462" name="Straight Connector 5"/>
          <p:cNvCxnSpPr>
            <a:cxnSpLocks noChangeShapeType="1"/>
          </p:cNvCxnSpPr>
          <p:nvPr/>
        </p:nvCxnSpPr>
        <p:spPr bwMode="auto">
          <a:xfrm rot="5400000">
            <a:off x="-1638299" y="3771900"/>
            <a:ext cx="4648200" cy="317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lg" len="lg"/>
            <a:tailEnd/>
          </a:ln>
        </p:spPr>
      </p:cxnSp>
      <p:cxnSp>
        <p:nvCxnSpPr>
          <p:cNvPr id="19463" name="Straight Arrow Connector 8"/>
          <p:cNvCxnSpPr>
            <a:cxnSpLocks noChangeShapeType="1"/>
          </p:cNvCxnSpPr>
          <p:nvPr/>
        </p:nvCxnSpPr>
        <p:spPr bwMode="auto">
          <a:xfrm>
            <a:off x="685800" y="6096000"/>
            <a:ext cx="4800600" cy="1588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19464" name="Straight Connector 10"/>
          <p:cNvCxnSpPr>
            <a:cxnSpLocks noChangeShapeType="1"/>
          </p:cNvCxnSpPr>
          <p:nvPr/>
        </p:nvCxnSpPr>
        <p:spPr bwMode="auto">
          <a:xfrm>
            <a:off x="685800" y="1905000"/>
            <a:ext cx="4419600" cy="289560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/>
          </a:ln>
        </p:spPr>
      </p:cxnSp>
      <p:cxnSp>
        <p:nvCxnSpPr>
          <p:cNvPr id="19465" name="Straight Connector 12"/>
          <p:cNvCxnSpPr>
            <a:cxnSpLocks noChangeShapeType="1"/>
          </p:cNvCxnSpPr>
          <p:nvPr/>
        </p:nvCxnSpPr>
        <p:spPr bwMode="auto">
          <a:xfrm rot="5400000" flipH="1" flipV="1">
            <a:off x="457200" y="2590800"/>
            <a:ext cx="3733800" cy="327660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</p:spPr>
      </p:cxnSp>
      <p:cxnSp>
        <p:nvCxnSpPr>
          <p:cNvPr id="19466" name="Straight Connector 15"/>
          <p:cNvCxnSpPr>
            <a:cxnSpLocks noChangeShapeType="1"/>
          </p:cNvCxnSpPr>
          <p:nvPr/>
        </p:nvCxnSpPr>
        <p:spPr bwMode="auto">
          <a:xfrm rot="16200000" flipH="1">
            <a:off x="-190500" y="2781300"/>
            <a:ext cx="3733800" cy="1981200"/>
          </a:xfrm>
          <a:prstGeom prst="line">
            <a:avLst/>
          </a:prstGeom>
          <a:noFill/>
          <a:ln w="28575">
            <a:solidFill>
              <a:srgbClr val="3333CC"/>
            </a:solidFill>
            <a:round/>
            <a:headEnd/>
            <a:tailEnd/>
          </a:ln>
        </p:spPr>
      </p:cxnSp>
      <p:sp>
        <p:nvSpPr>
          <p:cNvPr id="19467" name="TextBox 16"/>
          <p:cNvSpPr txBox="1">
            <a:spLocks noChangeArrowheads="1"/>
          </p:cNvSpPr>
          <p:nvPr/>
        </p:nvSpPr>
        <p:spPr bwMode="auto">
          <a:xfrm>
            <a:off x="2438400" y="5410200"/>
            <a:ext cx="7620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 sz="3600"/>
              <a:t>MR</a:t>
            </a:r>
          </a:p>
        </p:txBody>
      </p:sp>
      <p:sp>
        <p:nvSpPr>
          <p:cNvPr id="19468" name="TextBox 20"/>
          <p:cNvSpPr txBox="1">
            <a:spLocks noChangeArrowheads="1"/>
          </p:cNvSpPr>
          <p:nvPr/>
        </p:nvSpPr>
        <p:spPr bwMode="auto">
          <a:xfrm>
            <a:off x="4876800" y="4648200"/>
            <a:ext cx="5334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 sz="3600"/>
              <a:t>D</a:t>
            </a:r>
          </a:p>
        </p:txBody>
      </p:sp>
      <p:sp>
        <p:nvSpPr>
          <p:cNvPr id="19469" name="TextBox 21"/>
          <p:cNvSpPr txBox="1">
            <a:spLocks noChangeArrowheads="1"/>
          </p:cNvSpPr>
          <p:nvPr/>
        </p:nvSpPr>
        <p:spPr bwMode="auto">
          <a:xfrm>
            <a:off x="3429000" y="1716088"/>
            <a:ext cx="9906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 sz="3600">
                <a:latin typeface="Symbol" pitchFamily="-84" charset="2"/>
                <a:ea typeface="Symbol" pitchFamily="-84" charset="2"/>
                <a:cs typeface="Symbol" pitchFamily="-84" charset="2"/>
              </a:rPr>
              <a:t>S</a:t>
            </a:r>
            <a:r>
              <a:rPr lang="en-US" sz="3600"/>
              <a:t>MC</a:t>
            </a:r>
          </a:p>
        </p:txBody>
      </p:sp>
      <p:sp>
        <p:nvSpPr>
          <p:cNvPr id="19470" name="Freeform 24"/>
          <p:cNvSpPr>
            <a:spLocks noChangeArrowheads="1"/>
          </p:cNvSpPr>
          <p:nvPr/>
        </p:nvSpPr>
        <p:spPr bwMode="auto">
          <a:xfrm>
            <a:off x="685800" y="3429000"/>
            <a:ext cx="2379663" cy="2643188"/>
          </a:xfrm>
          <a:custGeom>
            <a:avLst/>
            <a:gdLst>
              <a:gd name="T0" fmla="*/ 517858954 w 1389118"/>
              <a:gd name="T1" fmla="*/ 280737 h 3307485"/>
              <a:gd name="T2" fmla="*/ 511662680 w 1389118"/>
              <a:gd name="T3" fmla="*/ 0 h 3307485"/>
              <a:gd name="T4" fmla="*/ 0 w 1389118"/>
              <a:gd name="T5" fmla="*/ 0 h 3307485"/>
              <a:gd name="T6" fmla="*/ 0 60000 65536"/>
              <a:gd name="T7" fmla="*/ 0 60000 65536"/>
              <a:gd name="T8" fmla="*/ 0 60000 65536"/>
              <a:gd name="T9" fmla="*/ 0 w 1389118"/>
              <a:gd name="T10" fmla="*/ 0 h 3307485"/>
              <a:gd name="T11" fmla="*/ 1389118 w 1389118"/>
              <a:gd name="T12" fmla="*/ 3307485 h 330748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389118" h="3307485">
                <a:moveTo>
                  <a:pt x="1389118" y="3307485"/>
                </a:moveTo>
                <a:cubicBezTo>
                  <a:pt x="1383578" y="2204990"/>
                  <a:pt x="1378037" y="1102495"/>
                  <a:pt x="1372497" y="0"/>
                </a:cubicBezTo>
                <a:lnTo>
                  <a:pt x="0" y="0"/>
                </a:lnTo>
              </a:path>
            </a:pathLst>
          </a:custGeom>
          <a:noFill/>
          <a:ln w="9525">
            <a:solidFill>
              <a:schemeClr val="tx1"/>
            </a:solidFill>
            <a:prstDash val="sysDash"/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9471" name="TextBox 25"/>
          <p:cNvSpPr txBox="1">
            <a:spLocks noChangeArrowheads="1"/>
          </p:cNvSpPr>
          <p:nvPr/>
        </p:nvSpPr>
        <p:spPr bwMode="auto">
          <a:xfrm>
            <a:off x="2895600" y="5907088"/>
            <a:ext cx="7620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 sz="3600"/>
              <a:t>Q</a:t>
            </a:r>
            <a:r>
              <a:rPr lang="en-US" sz="3600" baseline="-25000"/>
              <a:t>C</a:t>
            </a:r>
          </a:p>
        </p:txBody>
      </p:sp>
      <p:sp>
        <p:nvSpPr>
          <p:cNvPr id="19472" name="TextBox 26"/>
          <p:cNvSpPr txBox="1">
            <a:spLocks noChangeArrowheads="1"/>
          </p:cNvSpPr>
          <p:nvPr/>
        </p:nvSpPr>
        <p:spPr bwMode="auto">
          <a:xfrm>
            <a:off x="152400" y="3011488"/>
            <a:ext cx="7620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 sz="3600"/>
              <a:t>P</a:t>
            </a:r>
            <a:r>
              <a:rPr lang="en-US" sz="3600" baseline="-25000"/>
              <a:t>C</a:t>
            </a:r>
          </a:p>
        </p:txBody>
      </p:sp>
      <p:sp>
        <p:nvSpPr>
          <p:cNvPr id="19473" name="Oval 29"/>
          <p:cNvSpPr>
            <a:spLocks noChangeArrowheads="1"/>
          </p:cNvSpPr>
          <p:nvPr/>
        </p:nvSpPr>
        <p:spPr bwMode="auto">
          <a:xfrm>
            <a:off x="2971800" y="3352800"/>
            <a:ext cx="152400" cy="152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9474" name="TextBox 30"/>
          <p:cNvSpPr txBox="1">
            <a:spLocks noChangeArrowheads="1"/>
          </p:cNvSpPr>
          <p:nvPr/>
        </p:nvSpPr>
        <p:spPr bwMode="auto">
          <a:xfrm>
            <a:off x="2819400" y="2667000"/>
            <a:ext cx="5334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 sz="3600"/>
              <a:t>C</a:t>
            </a:r>
          </a:p>
        </p:txBody>
      </p:sp>
      <p:sp>
        <p:nvSpPr>
          <p:cNvPr id="32" name="Text Box 36"/>
          <p:cNvSpPr txBox="1">
            <a:spLocks noChangeArrowheads="1"/>
          </p:cNvSpPr>
          <p:nvPr/>
        </p:nvSpPr>
        <p:spPr bwMode="auto">
          <a:xfrm>
            <a:off x="4718050" y="1114425"/>
            <a:ext cx="4425950" cy="17049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marL="180975" indent="-180975">
              <a:spcAft>
                <a:spcPct val="5000"/>
              </a:spcAft>
              <a:buFont typeface="Arial" pitchFamily="-84" charset="0"/>
              <a:buChar char="•"/>
            </a:pPr>
            <a:r>
              <a:rPr lang="en-US" sz="3200"/>
              <a:t>Under autarky, a perfectly competitive market would produce where </a:t>
            </a:r>
            <a:r>
              <a:rPr lang="en-US" sz="3200">
                <a:latin typeface="Symbol" pitchFamily="-84" charset="2"/>
                <a:ea typeface="Symbol" pitchFamily="-84" charset="2"/>
                <a:cs typeface="Symbol" pitchFamily="-84" charset="2"/>
              </a:rPr>
              <a:t>S</a:t>
            </a:r>
            <a:r>
              <a:rPr lang="en-US" sz="3200"/>
              <a:t>MC = D giving P</a:t>
            </a:r>
            <a:r>
              <a:rPr lang="en-US" sz="3200" baseline="-25000"/>
              <a:t>C</a:t>
            </a:r>
            <a:r>
              <a:rPr lang="en-US" sz="3200"/>
              <a:t> and Q</a:t>
            </a:r>
            <a:r>
              <a:rPr lang="en-US" sz="3200" baseline="-25000"/>
              <a:t>C</a:t>
            </a:r>
            <a:r>
              <a:rPr lang="en-US" sz="3200"/>
              <a:t>.</a:t>
            </a:r>
            <a:endParaRPr lang="en-US" sz="3200" baseline="-25000"/>
          </a:p>
          <a:p>
            <a:pPr marL="180975" indent="-180975">
              <a:spcAft>
                <a:spcPct val="5000"/>
              </a:spcAft>
              <a:buFont typeface="Arial" pitchFamily="-84" charset="0"/>
              <a:buChar char="•"/>
            </a:pPr>
            <a:r>
              <a:rPr lang="en-US" sz="3200"/>
              <a:t>A Monopolist produces at a lower quantity, Q</a:t>
            </a:r>
            <a:r>
              <a:rPr lang="en-US" sz="3200" baseline="-25000"/>
              <a:t>M</a:t>
            </a:r>
            <a:r>
              <a:rPr lang="en-US" sz="3200"/>
              <a:t>, and a higher price, P</a:t>
            </a:r>
            <a:r>
              <a:rPr lang="en-US" sz="3200" baseline="-25000"/>
              <a:t>M</a:t>
            </a:r>
            <a:r>
              <a:rPr lang="en-US" sz="3200"/>
              <a:t>.</a:t>
            </a:r>
          </a:p>
          <a:p>
            <a:pPr marL="180975" indent="-180975">
              <a:lnSpc>
                <a:spcPct val="20000"/>
              </a:lnSpc>
              <a:spcAft>
                <a:spcPct val="5000"/>
              </a:spcAft>
            </a:pPr>
            <a:endParaRPr lang="en-US" sz="3200" baseline="-25000"/>
          </a:p>
        </p:txBody>
      </p:sp>
      <p:grpSp>
        <p:nvGrpSpPr>
          <p:cNvPr id="3" name="Group 59"/>
          <p:cNvGrpSpPr>
            <a:grpSpLocks/>
          </p:cNvGrpSpPr>
          <p:nvPr/>
        </p:nvGrpSpPr>
        <p:grpSpPr bwMode="auto">
          <a:xfrm>
            <a:off x="152400" y="3352800"/>
            <a:ext cx="4876800" cy="914400"/>
            <a:chOff x="152400" y="3352800"/>
            <a:chExt cx="4876800" cy="914400"/>
          </a:xfrm>
        </p:grpSpPr>
        <p:cxnSp>
          <p:nvCxnSpPr>
            <p:cNvPr id="19485" name="Straight Connector 33"/>
            <p:cNvCxnSpPr>
              <a:cxnSpLocks noChangeShapeType="1"/>
            </p:cNvCxnSpPr>
            <p:nvPr/>
          </p:nvCxnSpPr>
          <p:spPr bwMode="auto">
            <a:xfrm>
              <a:off x="685800" y="4114800"/>
              <a:ext cx="4343400" cy="15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</p:cxnSp>
        <p:sp>
          <p:nvSpPr>
            <p:cNvPr id="19486" name="Oval 37"/>
            <p:cNvSpPr>
              <a:spLocks noChangeArrowheads="1"/>
            </p:cNvSpPr>
            <p:nvPr/>
          </p:nvSpPr>
          <p:spPr bwMode="auto">
            <a:xfrm>
              <a:off x="3962400" y="4038600"/>
              <a:ext cx="152400" cy="15240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487" name="TextBox 38"/>
            <p:cNvSpPr txBox="1">
              <a:spLocks noChangeArrowheads="1"/>
            </p:cNvSpPr>
            <p:nvPr/>
          </p:nvSpPr>
          <p:spPr bwMode="auto">
            <a:xfrm>
              <a:off x="3810000" y="3352800"/>
              <a:ext cx="533400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r>
                <a:rPr lang="en-US" sz="3600"/>
                <a:t>B</a:t>
              </a:r>
            </a:p>
          </p:txBody>
        </p:sp>
        <p:sp>
          <p:nvSpPr>
            <p:cNvPr id="19488" name="Oval 39"/>
            <p:cNvSpPr>
              <a:spLocks noChangeArrowheads="1"/>
            </p:cNvSpPr>
            <p:nvPr/>
          </p:nvSpPr>
          <p:spPr bwMode="auto">
            <a:xfrm>
              <a:off x="2286000" y="4038600"/>
              <a:ext cx="152400" cy="15240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489" name="TextBox 40"/>
            <p:cNvSpPr txBox="1">
              <a:spLocks noChangeArrowheads="1"/>
            </p:cNvSpPr>
            <p:nvPr/>
          </p:nvSpPr>
          <p:spPr bwMode="auto">
            <a:xfrm>
              <a:off x="2133600" y="3352800"/>
              <a:ext cx="533400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r>
                <a:rPr lang="en-US" sz="3600"/>
                <a:t>A</a:t>
              </a:r>
            </a:p>
          </p:txBody>
        </p:sp>
        <p:sp>
          <p:nvSpPr>
            <p:cNvPr id="19490" name="TextBox 41"/>
            <p:cNvSpPr txBox="1">
              <a:spLocks noChangeArrowheads="1"/>
            </p:cNvSpPr>
            <p:nvPr/>
          </p:nvSpPr>
          <p:spPr bwMode="auto">
            <a:xfrm>
              <a:off x="152400" y="3620869"/>
              <a:ext cx="762000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r>
                <a:rPr lang="en-US" sz="3600"/>
                <a:t>P</a:t>
              </a:r>
              <a:r>
                <a:rPr lang="en-US" sz="3600" baseline="-25000"/>
                <a:t>W</a:t>
              </a:r>
            </a:p>
          </p:txBody>
        </p:sp>
      </p:grpSp>
      <p:sp>
        <p:nvSpPr>
          <p:cNvPr id="53" name="Text Box 36"/>
          <p:cNvSpPr txBox="1">
            <a:spLocks noChangeArrowheads="1"/>
          </p:cNvSpPr>
          <p:nvPr/>
        </p:nvSpPr>
        <p:spPr bwMode="auto">
          <a:xfrm>
            <a:off x="6019800" y="3810000"/>
            <a:ext cx="3124200" cy="17049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marL="180975" indent="-180975">
              <a:spcAft>
                <a:spcPct val="5000"/>
              </a:spcAft>
              <a:buFont typeface="Arial" pitchFamily="-84" charset="0"/>
              <a:buChar char="•"/>
            </a:pPr>
            <a:r>
              <a:rPr lang="en-US" sz="3200"/>
              <a:t>Under free trade, the Monopolist will take fixed world price, P</a:t>
            </a:r>
            <a:r>
              <a:rPr lang="en-US" sz="3200" baseline="-25000"/>
              <a:t>W</a:t>
            </a:r>
            <a:r>
              <a:rPr lang="en-US" sz="3200"/>
              <a:t>, and set it equal to </a:t>
            </a:r>
            <a:r>
              <a:rPr lang="en-US" sz="3200">
                <a:latin typeface="Symbol" pitchFamily="-84" charset="2"/>
                <a:ea typeface="Symbol" pitchFamily="-84" charset="2"/>
                <a:cs typeface="Symbol" pitchFamily="-84" charset="2"/>
              </a:rPr>
              <a:t>S</a:t>
            </a:r>
            <a:r>
              <a:rPr lang="en-US" sz="3200"/>
              <a:t>MC at, Q</a:t>
            </a:r>
            <a:r>
              <a:rPr lang="en-US" sz="3200" baseline="-25000"/>
              <a:t>S</a:t>
            </a:r>
            <a:r>
              <a:rPr lang="en-US" sz="3200"/>
              <a:t>. Imports = Q</a:t>
            </a:r>
            <a:r>
              <a:rPr lang="en-US" sz="3200" baseline="-25000"/>
              <a:t>D</a:t>
            </a:r>
            <a:r>
              <a:rPr lang="en-US" sz="3200"/>
              <a:t>– Q</a:t>
            </a:r>
            <a:r>
              <a:rPr lang="en-US" sz="3200" baseline="-25000"/>
              <a:t>S</a:t>
            </a:r>
            <a:r>
              <a:rPr lang="en-US" sz="3200"/>
              <a:t>.</a:t>
            </a:r>
            <a:endParaRPr lang="en-US" sz="3200" baseline="-25000"/>
          </a:p>
          <a:p>
            <a:pPr marL="180975" indent="-180975">
              <a:spcAft>
                <a:spcPct val="5000"/>
              </a:spcAft>
              <a:buFont typeface="Arial" pitchFamily="-84" charset="0"/>
              <a:buChar char="•"/>
            </a:pPr>
            <a:endParaRPr lang="en-US" sz="3200" baseline="-25000"/>
          </a:p>
        </p:txBody>
      </p:sp>
      <p:grpSp>
        <p:nvGrpSpPr>
          <p:cNvPr id="4" name="Group 37"/>
          <p:cNvGrpSpPr>
            <a:grpSpLocks/>
          </p:cNvGrpSpPr>
          <p:nvPr/>
        </p:nvGrpSpPr>
        <p:grpSpPr bwMode="auto">
          <a:xfrm>
            <a:off x="152400" y="2133600"/>
            <a:ext cx="2362200" cy="4419600"/>
            <a:chOff x="152400" y="2133600"/>
            <a:chExt cx="2362200" cy="4419600"/>
          </a:xfrm>
        </p:grpSpPr>
        <p:sp>
          <p:nvSpPr>
            <p:cNvPr id="19479" name="Freeform 19"/>
            <p:cNvSpPr>
              <a:spLocks noChangeArrowheads="1"/>
            </p:cNvSpPr>
            <p:nvPr/>
          </p:nvSpPr>
          <p:spPr bwMode="auto">
            <a:xfrm>
              <a:off x="673100" y="2819400"/>
              <a:ext cx="1373188" cy="3244850"/>
            </a:xfrm>
            <a:custGeom>
              <a:avLst/>
              <a:gdLst>
                <a:gd name="T0" fmla="*/ 1338245 w 1372497"/>
                <a:gd name="T1" fmla="*/ 2754852 h 3298395"/>
                <a:gd name="T2" fmla="*/ 1379422 w 1372497"/>
                <a:gd name="T3" fmla="*/ 0 h 3298395"/>
                <a:gd name="T4" fmla="*/ 0 w 1372497"/>
                <a:gd name="T5" fmla="*/ 0 h 3298395"/>
                <a:gd name="T6" fmla="*/ 0 60000 65536"/>
                <a:gd name="T7" fmla="*/ 0 60000 65536"/>
                <a:gd name="T8" fmla="*/ 0 60000 65536"/>
                <a:gd name="T9" fmla="*/ 0 w 1372497"/>
                <a:gd name="T10" fmla="*/ 0 h 3298395"/>
                <a:gd name="T11" fmla="*/ 1372497 w 1372497"/>
                <a:gd name="T12" fmla="*/ 3298395 h 329839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372497" h="3298395">
                  <a:moveTo>
                    <a:pt x="1331527" y="3298395"/>
                  </a:moveTo>
                  <a:lnTo>
                    <a:pt x="1372497" y="0"/>
                  </a:lnTo>
                  <a:lnTo>
                    <a:pt x="0" y="0"/>
                  </a:lnTo>
                </a:path>
              </a:pathLst>
            </a:custGeom>
            <a:noFill/>
            <a:ln w="9525">
              <a:solidFill>
                <a:schemeClr val="tx1"/>
              </a:solidFill>
              <a:prstDash val="sysDash"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480" name="TextBox 22"/>
            <p:cNvSpPr txBox="1">
              <a:spLocks noChangeArrowheads="1"/>
            </p:cNvSpPr>
            <p:nvPr/>
          </p:nvSpPr>
          <p:spPr bwMode="auto">
            <a:xfrm>
              <a:off x="1752600" y="5907088"/>
              <a:ext cx="762000" cy="646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r>
                <a:rPr lang="en-US" sz="3600"/>
                <a:t>Q</a:t>
              </a:r>
              <a:r>
                <a:rPr lang="en-US" sz="3600" baseline="-25000"/>
                <a:t>M</a:t>
              </a:r>
            </a:p>
          </p:txBody>
        </p:sp>
        <p:sp>
          <p:nvSpPr>
            <p:cNvPr id="19481" name="TextBox 23"/>
            <p:cNvSpPr txBox="1">
              <a:spLocks noChangeArrowheads="1"/>
            </p:cNvSpPr>
            <p:nvPr/>
          </p:nvSpPr>
          <p:spPr bwMode="auto">
            <a:xfrm>
              <a:off x="152400" y="2362200"/>
              <a:ext cx="762000" cy="6461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r>
                <a:rPr lang="en-US" sz="3600"/>
                <a:t>P</a:t>
              </a:r>
              <a:r>
                <a:rPr lang="en-US" sz="3600" baseline="-25000"/>
                <a:t>M</a:t>
              </a:r>
            </a:p>
          </p:txBody>
        </p:sp>
        <p:sp>
          <p:nvSpPr>
            <p:cNvPr id="19482" name="Oval 27"/>
            <p:cNvSpPr>
              <a:spLocks noChangeArrowheads="1"/>
            </p:cNvSpPr>
            <p:nvPr/>
          </p:nvSpPr>
          <p:spPr bwMode="auto">
            <a:xfrm>
              <a:off x="1981200" y="2743200"/>
              <a:ext cx="152400" cy="152400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483" name="TextBox 28"/>
            <p:cNvSpPr txBox="1">
              <a:spLocks noChangeArrowheads="1"/>
            </p:cNvSpPr>
            <p:nvPr/>
          </p:nvSpPr>
          <p:spPr bwMode="auto">
            <a:xfrm>
              <a:off x="1905000" y="2133600"/>
              <a:ext cx="533400" cy="6461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r>
                <a:rPr lang="en-US" sz="3600"/>
                <a:t>M</a:t>
              </a:r>
            </a:p>
          </p:txBody>
        </p:sp>
        <p:sp>
          <p:nvSpPr>
            <p:cNvPr id="19484" name="Oval 27"/>
            <p:cNvSpPr>
              <a:spLocks noChangeArrowheads="1"/>
            </p:cNvSpPr>
            <p:nvPr/>
          </p:nvSpPr>
          <p:spPr bwMode="auto">
            <a:xfrm>
              <a:off x="1981200" y="4419600"/>
              <a:ext cx="152400" cy="152400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9" name="Footer Placeholder 38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5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82" name="Group 51"/>
          <p:cNvGrpSpPr>
            <a:grpSpLocks/>
          </p:cNvGrpSpPr>
          <p:nvPr/>
        </p:nvGrpSpPr>
        <p:grpSpPr bwMode="auto">
          <a:xfrm>
            <a:off x="1905000" y="4419600"/>
            <a:ext cx="3276600" cy="2133600"/>
            <a:chOff x="1905000" y="4419601"/>
            <a:chExt cx="3276600" cy="2133599"/>
          </a:xfrm>
        </p:grpSpPr>
        <p:cxnSp>
          <p:nvCxnSpPr>
            <p:cNvPr id="20525" name="Straight Connector 43"/>
            <p:cNvCxnSpPr>
              <a:cxnSpLocks noChangeShapeType="1"/>
              <a:stCxn id="20520" idx="0"/>
            </p:cNvCxnSpPr>
            <p:nvPr/>
          </p:nvCxnSpPr>
          <p:spPr bwMode="auto">
            <a:xfrm rot="16200000" flipH="1">
              <a:off x="3886200" y="5257800"/>
              <a:ext cx="1676400" cy="1588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</p:cxnSp>
        <p:cxnSp>
          <p:nvCxnSpPr>
            <p:cNvPr id="20526" name="Straight Connector 46"/>
            <p:cNvCxnSpPr>
              <a:cxnSpLocks noChangeShapeType="1"/>
              <a:stCxn id="20522" idx="0"/>
            </p:cNvCxnSpPr>
            <p:nvPr/>
          </p:nvCxnSpPr>
          <p:spPr bwMode="auto">
            <a:xfrm rot="16200000" flipH="1">
              <a:off x="1371203" y="5258197"/>
              <a:ext cx="1677194" cy="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</p:cxnSp>
        <p:sp>
          <p:nvSpPr>
            <p:cNvPr id="20527" name="TextBox 48"/>
            <p:cNvSpPr txBox="1">
              <a:spLocks noChangeArrowheads="1"/>
            </p:cNvSpPr>
            <p:nvPr/>
          </p:nvSpPr>
          <p:spPr bwMode="auto">
            <a:xfrm>
              <a:off x="4419600" y="5906869"/>
              <a:ext cx="762000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r>
                <a:rPr lang="en-US" sz="3600"/>
                <a:t>Q</a:t>
              </a:r>
              <a:r>
                <a:rPr lang="en-US" sz="3600" baseline="-25000"/>
                <a:t>D</a:t>
              </a:r>
            </a:p>
          </p:txBody>
        </p:sp>
        <p:sp>
          <p:nvSpPr>
            <p:cNvPr id="20528" name="TextBox 49"/>
            <p:cNvSpPr txBox="1">
              <a:spLocks noChangeArrowheads="1"/>
            </p:cNvSpPr>
            <p:nvPr/>
          </p:nvSpPr>
          <p:spPr bwMode="auto">
            <a:xfrm>
              <a:off x="1905000" y="5906869"/>
              <a:ext cx="762000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r>
                <a:rPr lang="en-US" sz="3600"/>
                <a:t>Q</a:t>
              </a:r>
              <a:r>
                <a:rPr lang="en-US" sz="3600" baseline="-25000"/>
                <a:t>S</a:t>
              </a:r>
            </a:p>
          </p:txBody>
        </p:sp>
      </p:grpSp>
      <p:sp>
        <p:nvSpPr>
          <p:cNvPr id="2048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latin typeface="Angsana New" pitchFamily="-84" charset="0"/>
                <a:ea typeface="ＭＳ Ｐゴシック" pitchFamily="-84" charset="-128"/>
              </a:rPr>
              <a:t>Home Monopoly with tariffs</a:t>
            </a:r>
          </a:p>
        </p:txBody>
      </p:sp>
      <p:sp>
        <p:nvSpPr>
          <p:cNvPr id="20485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4F699259-DB3F-6045-AF03-9275E2BC7403}" type="slidenum">
              <a:rPr lang="en-US" smtClean="0">
                <a:latin typeface="Angsana New" pitchFamily="-84" charset="0"/>
                <a:ea typeface="ＭＳ Ｐゴシック" pitchFamily="-84" charset="-128"/>
                <a:cs typeface="ＭＳ Ｐゴシック" pitchFamily="-84" charset="-128"/>
              </a:rPr>
              <a:pPr/>
              <a:t>4</a:t>
            </a:fld>
            <a:endParaRPr lang="th-TH" smtClean="0">
              <a:latin typeface="Angsana New" pitchFamily="-84" charset="0"/>
              <a:ea typeface="ＭＳ Ｐゴシック" pitchFamily="-84" charset="-128"/>
              <a:cs typeface="ＭＳ Ｐゴシック" pitchFamily="-84" charset="-128"/>
            </a:endParaRPr>
          </a:p>
        </p:txBody>
      </p:sp>
      <p:cxnSp>
        <p:nvCxnSpPr>
          <p:cNvPr id="20486" name="Straight Connector 5"/>
          <p:cNvCxnSpPr>
            <a:cxnSpLocks noChangeShapeType="1"/>
          </p:cNvCxnSpPr>
          <p:nvPr/>
        </p:nvCxnSpPr>
        <p:spPr bwMode="auto">
          <a:xfrm rot="5400000">
            <a:off x="-1562099" y="3771900"/>
            <a:ext cx="4648200" cy="317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lg" len="lg"/>
            <a:tailEnd/>
          </a:ln>
        </p:spPr>
      </p:cxnSp>
      <p:cxnSp>
        <p:nvCxnSpPr>
          <p:cNvPr id="20487" name="Straight Arrow Connector 8"/>
          <p:cNvCxnSpPr>
            <a:cxnSpLocks noChangeShapeType="1"/>
          </p:cNvCxnSpPr>
          <p:nvPr/>
        </p:nvCxnSpPr>
        <p:spPr bwMode="auto">
          <a:xfrm>
            <a:off x="762000" y="6096000"/>
            <a:ext cx="4800600" cy="1588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20488" name="Straight Connector 10"/>
          <p:cNvCxnSpPr>
            <a:cxnSpLocks noChangeShapeType="1"/>
          </p:cNvCxnSpPr>
          <p:nvPr/>
        </p:nvCxnSpPr>
        <p:spPr bwMode="auto">
          <a:xfrm>
            <a:off x="762000" y="1905000"/>
            <a:ext cx="4419600" cy="289560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/>
          </a:ln>
        </p:spPr>
      </p:cxnSp>
      <p:cxnSp>
        <p:nvCxnSpPr>
          <p:cNvPr id="20489" name="Straight Connector 12"/>
          <p:cNvCxnSpPr>
            <a:cxnSpLocks noChangeShapeType="1"/>
          </p:cNvCxnSpPr>
          <p:nvPr/>
        </p:nvCxnSpPr>
        <p:spPr bwMode="auto">
          <a:xfrm rot="5400000" flipH="1" flipV="1">
            <a:off x="533400" y="2590800"/>
            <a:ext cx="3733800" cy="327660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</p:spPr>
      </p:cxnSp>
      <p:sp>
        <p:nvSpPr>
          <p:cNvPr id="20490" name="TextBox 20"/>
          <p:cNvSpPr txBox="1">
            <a:spLocks noChangeArrowheads="1"/>
          </p:cNvSpPr>
          <p:nvPr/>
        </p:nvSpPr>
        <p:spPr bwMode="auto">
          <a:xfrm>
            <a:off x="4953000" y="4648200"/>
            <a:ext cx="5334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 sz="3600"/>
              <a:t>D</a:t>
            </a:r>
          </a:p>
        </p:txBody>
      </p:sp>
      <p:sp>
        <p:nvSpPr>
          <p:cNvPr id="20491" name="TextBox 21"/>
          <p:cNvSpPr txBox="1">
            <a:spLocks noChangeArrowheads="1"/>
          </p:cNvSpPr>
          <p:nvPr/>
        </p:nvSpPr>
        <p:spPr bwMode="auto">
          <a:xfrm>
            <a:off x="3276600" y="1792288"/>
            <a:ext cx="9906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 sz="3600">
                <a:latin typeface="Symbol" pitchFamily="-84" charset="2"/>
                <a:ea typeface="Symbol" pitchFamily="-84" charset="2"/>
                <a:cs typeface="Symbol" pitchFamily="-84" charset="2"/>
              </a:rPr>
              <a:t>S</a:t>
            </a:r>
            <a:r>
              <a:rPr lang="en-US" sz="3600"/>
              <a:t>MC</a:t>
            </a:r>
          </a:p>
        </p:txBody>
      </p:sp>
      <p:sp>
        <p:nvSpPr>
          <p:cNvPr id="20492" name="Oval 29"/>
          <p:cNvSpPr>
            <a:spLocks noChangeArrowheads="1"/>
          </p:cNvSpPr>
          <p:nvPr/>
        </p:nvSpPr>
        <p:spPr bwMode="auto">
          <a:xfrm>
            <a:off x="3048000" y="3352800"/>
            <a:ext cx="152400" cy="152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493" name="TextBox 30"/>
          <p:cNvSpPr txBox="1">
            <a:spLocks noChangeArrowheads="1"/>
          </p:cNvSpPr>
          <p:nvPr/>
        </p:nvSpPr>
        <p:spPr bwMode="auto">
          <a:xfrm>
            <a:off x="2895600" y="2667000"/>
            <a:ext cx="5334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 sz="3600"/>
              <a:t>C</a:t>
            </a:r>
          </a:p>
        </p:txBody>
      </p:sp>
      <p:sp>
        <p:nvSpPr>
          <p:cNvPr id="32" name="Text Box 36"/>
          <p:cNvSpPr txBox="1">
            <a:spLocks noChangeArrowheads="1"/>
          </p:cNvSpPr>
          <p:nvPr/>
        </p:nvSpPr>
        <p:spPr bwMode="auto">
          <a:xfrm>
            <a:off x="4495800" y="1038225"/>
            <a:ext cx="4572000" cy="17049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marL="180975" indent="-180975">
              <a:spcAft>
                <a:spcPct val="5000"/>
              </a:spcAft>
              <a:buFont typeface="Arial" pitchFamily="-84" charset="0"/>
              <a:buChar char="•"/>
            </a:pPr>
            <a:r>
              <a:rPr lang="en-US" sz="3200"/>
              <a:t>With a tariff, price increases from t to P</a:t>
            </a:r>
            <a:r>
              <a:rPr lang="en-US" sz="3200" baseline="-25000"/>
              <a:t>W</a:t>
            </a:r>
            <a:r>
              <a:rPr lang="en-US" sz="3200"/>
              <a:t>+ t.</a:t>
            </a:r>
            <a:endParaRPr lang="en-US" sz="3200" baseline="-25000"/>
          </a:p>
          <a:p>
            <a:pPr marL="180975" indent="-180975">
              <a:spcAft>
                <a:spcPct val="5000"/>
              </a:spcAft>
              <a:buFont typeface="Arial" pitchFamily="-84" charset="0"/>
              <a:buChar char="•"/>
            </a:pPr>
            <a:r>
              <a:rPr lang="en-US" sz="3200"/>
              <a:t>Domestic output increases to Q</a:t>
            </a:r>
            <a:r>
              <a:rPr lang="en-US" sz="3200" baseline="30000"/>
              <a:t>/</a:t>
            </a:r>
            <a:r>
              <a:rPr lang="en-US" sz="3200" baseline="-25000"/>
              <a:t>S</a:t>
            </a:r>
            <a:r>
              <a:rPr lang="en-US" sz="3200"/>
              <a:t> and demand decreases to Q</a:t>
            </a:r>
            <a:r>
              <a:rPr lang="en-US" sz="3200" baseline="30000"/>
              <a:t>/</a:t>
            </a:r>
            <a:r>
              <a:rPr lang="en-US" sz="3200" baseline="-25000"/>
              <a:t>D</a:t>
            </a:r>
            <a:r>
              <a:rPr lang="en-US" sz="3200"/>
              <a:t>.  Imports decrease from M to M</a:t>
            </a:r>
            <a:r>
              <a:rPr lang="en-US" sz="3200" baseline="30000"/>
              <a:t>/</a:t>
            </a:r>
            <a:r>
              <a:rPr lang="en-US" sz="3200"/>
              <a:t>.</a:t>
            </a:r>
          </a:p>
          <a:p>
            <a:pPr marL="180975" indent="-180975">
              <a:lnSpc>
                <a:spcPct val="20000"/>
              </a:lnSpc>
              <a:spcAft>
                <a:spcPct val="5000"/>
              </a:spcAft>
            </a:pPr>
            <a:endParaRPr lang="en-US" sz="3200" baseline="-25000"/>
          </a:p>
        </p:txBody>
      </p:sp>
      <p:grpSp>
        <p:nvGrpSpPr>
          <p:cNvPr id="20495" name="Group 44"/>
          <p:cNvGrpSpPr>
            <a:grpSpLocks/>
          </p:cNvGrpSpPr>
          <p:nvPr/>
        </p:nvGrpSpPr>
        <p:grpSpPr bwMode="auto">
          <a:xfrm>
            <a:off x="228600" y="4002088"/>
            <a:ext cx="4876800" cy="1027112"/>
            <a:chOff x="152400" y="4001869"/>
            <a:chExt cx="4876800" cy="1027331"/>
          </a:xfrm>
        </p:grpSpPr>
        <p:cxnSp>
          <p:nvCxnSpPr>
            <p:cNvPr id="20519" name="Straight Connector 33"/>
            <p:cNvCxnSpPr>
              <a:cxnSpLocks noChangeShapeType="1"/>
            </p:cNvCxnSpPr>
            <p:nvPr/>
          </p:nvCxnSpPr>
          <p:spPr bwMode="auto">
            <a:xfrm>
              <a:off x="685800" y="4495800"/>
              <a:ext cx="4343400" cy="15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</p:cxnSp>
        <p:sp>
          <p:nvSpPr>
            <p:cNvPr id="20520" name="Oval 37"/>
            <p:cNvSpPr>
              <a:spLocks noChangeArrowheads="1"/>
            </p:cNvSpPr>
            <p:nvPr/>
          </p:nvSpPr>
          <p:spPr bwMode="auto">
            <a:xfrm>
              <a:off x="4572000" y="4419600"/>
              <a:ext cx="152400" cy="15240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521" name="TextBox 38"/>
            <p:cNvSpPr txBox="1">
              <a:spLocks noChangeArrowheads="1"/>
            </p:cNvSpPr>
            <p:nvPr/>
          </p:nvSpPr>
          <p:spPr bwMode="auto">
            <a:xfrm>
              <a:off x="4343400" y="4306669"/>
              <a:ext cx="533400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r>
                <a:rPr lang="en-US" sz="3600"/>
                <a:t>B</a:t>
              </a:r>
            </a:p>
          </p:txBody>
        </p:sp>
        <p:sp>
          <p:nvSpPr>
            <p:cNvPr id="20522" name="Oval 39"/>
            <p:cNvSpPr>
              <a:spLocks noChangeArrowheads="1"/>
            </p:cNvSpPr>
            <p:nvPr/>
          </p:nvSpPr>
          <p:spPr bwMode="auto">
            <a:xfrm>
              <a:off x="2057400" y="4419600"/>
              <a:ext cx="152400" cy="15240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523" name="TextBox 40"/>
            <p:cNvSpPr txBox="1">
              <a:spLocks noChangeArrowheads="1"/>
            </p:cNvSpPr>
            <p:nvPr/>
          </p:nvSpPr>
          <p:spPr bwMode="auto">
            <a:xfrm>
              <a:off x="1828800" y="4382869"/>
              <a:ext cx="533400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r>
                <a:rPr lang="en-US" sz="3600"/>
                <a:t>A</a:t>
              </a:r>
            </a:p>
          </p:txBody>
        </p:sp>
        <p:sp>
          <p:nvSpPr>
            <p:cNvPr id="20524" name="TextBox 41"/>
            <p:cNvSpPr txBox="1">
              <a:spLocks noChangeArrowheads="1"/>
            </p:cNvSpPr>
            <p:nvPr/>
          </p:nvSpPr>
          <p:spPr bwMode="auto">
            <a:xfrm>
              <a:off x="152400" y="4001869"/>
              <a:ext cx="762000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r>
                <a:rPr lang="en-US" sz="3600"/>
                <a:t>P</a:t>
              </a:r>
              <a:r>
                <a:rPr lang="en-US" sz="3600" baseline="-25000"/>
                <a:t>W</a:t>
              </a:r>
            </a:p>
          </p:txBody>
        </p:sp>
      </p:grpSp>
      <p:sp>
        <p:nvSpPr>
          <p:cNvPr id="53" name="Text Box 36"/>
          <p:cNvSpPr txBox="1">
            <a:spLocks noChangeArrowheads="1"/>
          </p:cNvSpPr>
          <p:nvPr/>
        </p:nvSpPr>
        <p:spPr bwMode="auto">
          <a:xfrm>
            <a:off x="5943600" y="3705225"/>
            <a:ext cx="3124200" cy="23145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marL="180975" indent="-180975">
              <a:spcAft>
                <a:spcPct val="5000"/>
              </a:spcAft>
              <a:buFont typeface="Arial" pitchFamily="-84" charset="0"/>
              <a:buChar char="•"/>
            </a:pPr>
            <a:r>
              <a:rPr lang="en-US" sz="3200"/>
              <a:t>The welfare effects are the same as the perfectly competitive case.</a:t>
            </a:r>
          </a:p>
        </p:txBody>
      </p:sp>
      <p:grpSp>
        <p:nvGrpSpPr>
          <p:cNvPr id="4" name="Group 51"/>
          <p:cNvGrpSpPr>
            <a:grpSpLocks/>
          </p:cNvGrpSpPr>
          <p:nvPr/>
        </p:nvGrpSpPr>
        <p:grpSpPr bwMode="auto">
          <a:xfrm>
            <a:off x="2362200" y="3962400"/>
            <a:ext cx="1981200" cy="2590800"/>
            <a:chOff x="1905000" y="3962400"/>
            <a:chExt cx="1981200" cy="2590800"/>
          </a:xfrm>
        </p:grpSpPr>
        <p:cxnSp>
          <p:nvCxnSpPr>
            <p:cNvPr id="20515" name="Straight Connector 58"/>
            <p:cNvCxnSpPr>
              <a:cxnSpLocks noChangeShapeType="1"/>
              <a:stCxn id="20506" idx="4"/>
            </p:cNvCxnSpPr>
            <p:nvPr/>
          </p:nvCxnSpPr>
          <p:spPr bwMode="auto">
            <a:xfrm rot="16200000" flipH="1">
              <a:off x="2286397" y="5028803"/>
              <a:ext cx="2134394" cy="1588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</p:cxnSp>
        <p:cxnSp>
          <p:nvCxnSpPr>
            <p:cNvPr id="20516" name="Straight Connector 59"/>
            <p:cNvCxnSpPr>
              <a:cxnSpLocks noChangeShapeType="1"/>
              <a:stCxn id="20507" idx="4"/>
            </p:cNvCxnSpPr>
            <p:nvPr/>
          </p:nvCxnSpPr>
          <p:spPr bwMode="auto">
            <a:xfrm rot="5400000">
              <a:off x="1142603" y="5029597"/>
              <a:ext cx="2134395" cy="1588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</p:cxnSp>
        <p:sp>
          <p:nvSpPr>
            <p:cNvPr id="20517" name="TextBox 60"/>
            <p:cNvSpPr txBox="1">
              <a:spLocks noChangeArrowheads="1"/>
            </p:cNvSpPr>
            <p:nvPr/>
          </p:nvSpPr>
          <p:spPr bwMode="auto">
            <a:xfrm>
              <a:off x="3124200" y="5906869"/>
              <a:ext cx="762000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r>
                <a:rPr lang="en-US" sz="3600"/>
                <a:t>Q</a:t>
              </a:r>
              <a:r>
                <a:rPr lang="en-US" sz="3600" baseline="30000"/>
                <a:t>/</a:t>
              </a:r>
              <a:r>
                <a:rPr lang="en-US" sz="3600" baseline="-25000"/>
                <a:t>D</a:t>
              </a:r>
            </a:p>
          </p:txBody>
        </p:sp>
        <p:sp>
          <p:nvSpPr>
            <p:cNvPr id="20518" name="TextBox 61"/>
            <p:cNvSpPr txBox="1">
              <a:spLocks noChangeArrowheads="1"/>
            </p:cNvSpPr>
            <p:nvPr/>
          </p:nvSpPr>
          <p:spPr bwMode="auto">
            <a:xfrm>
              <a:off x="1905000" y="5906869"/>
              <a:ext cx="762000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r>
                <a:rPr lang="en-US" sz="3600"/>
                <a:t>Q</a:t>
              </a:r>
              <a:r>
                <a:rPr lang="en-US" sz="3600" baseline="30000"/>
                <a:t>/</a:t>
              </a:r>
              <a:r>
                <a:rPr lang="en-US" sz="3600" baseline="-25000"/>
                <a:t>S</a:t>
              </a:r>
            </a:p>
          </p:txBody>
        </p:sp>
      </p:grpSp>
      <p:grpSp>
        <p:nvGrpSpPr>
          <p:cNvPr id="20498" name="Group 67"/>
          <p:cNvGrpSpPr>
            <a:grpSpLocks/>
          </p:cNvGrpSpPr>
          <p:nvPr/>
        </p:nvGrpSpPr>
        <p:grpSpPr bwMode="auto">
          <a:xfrm>
            <a:off x="2286000" y="5334000"/>
            <a:ext cx="2514600" cy="646113"/>
            <a:chOff x="2286000" y="5221069"/>
            <a:chExt cx="2514600" cy="646331"/>
          </a:xfrm>
        </p:grpSpPr>
        <p:cxnSp>
          <p:nvCxnSpPr>
            <p:cNvPr id="20513" name="Straight Arrow Connector 65"/>
            <p:cNvCxnSpPr>
              <a:cxnSpLocks noChangeShapeType="1"/>
            </p:cNvCxnSpPr>
            <p:nvPr/>
          </p:nvCxnSpPr>
          <p:spPr bwMode="auto">
            <a:xfrm>
              <a:off x="2286000" y="5791200"/>
              <a:ext cx="2514600" cy="1588"/>
            </a:xfrm>
            <a:prstGeom prst="straightConnector1">
              <a:avLst/>
            </a:prstGeom>
            <a:noFill/>
            <a:ln w="38100">
              <a:solidFill>
                <a:schemeClr val="tx1"/>
              </a:solidFill>
              <a:round/>
              <a:headEnd type="triangle" w="lg" len="med"/>
              <a:tailEnd type="triangle" w="lg" len="med"/>
            </a:ln>
          </p:spPr>
        </p:cxnSp>
        <p:sp>
          <p:nvSpPr>
            <p:cNvPr id="20514" name="TextBox 66"/>
            <p:cNvSpPr txBox="1">
              <a:spLocks noChangeArrowheads="1"/>
            </p:cNvSpPr>
            <p:nvPr/>
          </p:nvSpPr>
          <p:spPr bwMode="auto">
            <a:xfrm>
              <a:off x="3276600" y="5221069"/>
              <a:ext cx="533400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r>
                <a:rPr lang="en-US" sz="3600"/>
                <a:t>M</a:t>
              </a:r>
            </a:p>
          </p:txBody>
        </p:sp>
      </p:grpSp>
      <p:grpSp>
        <p:nvGrpSpPr>
          <p:cNvPr id="6" name="Group 68"/>
          <p:cNvGrpSpPr>
            <a:grpSpLocks/>
          </p:cNvGrpSpPr>
          <p:nvPr/>
        </p:nvGrpSpPr>
        <p:grpSpPr bwMode="auto">
          <a:xfrm>
            <a:off x="2667000" y="4840288"/>
            <a:ext cx="1143000" cy="646112"/>
            <a:chOff x="2286000" y="5373469"/>
            <a:chExt cx="1143000" cy="646331"/>
          </a:xfrm>
        </p:grpSpPr>
        <p:cxnSp>
          <p:nvCxnSpPr>
            <p:cNvPr id="20511" name="Straight Arrow Connector 69"/>
            <p:cNvCxnSpPr>
              <a:cxnSpLocks noChangeShapeType="1"/>
            </p:cNvCxnSpPr>
            <p:nvPr/>
          </p:nvCxnSpPr>
          <p:spPr bwMode="auto">
            <a:xfrm>
              <a:off x="2286000" y="5942012"/>
              <a:ext cx="1143000" cy="1588"/>
            </a:xfrm>
            <a:prstGeom prst="straightConnector1">
              <a:avLst/>
            </a:prstGeom>
            <a:noFill/>
            <a:ln w="38100">
              <a:solidFill>
                <a:schemeClr val="tx1"/>
              </a:solidFill>
              <a:round/>
              <a:headEnd type="triangle" w="lg" len="med"/>
              <a:tailEnd type="triangle" w="lg" len="med"/>
            </a:ln>
          </p:spPr>
        </p:cxnSp>
        <p:sp>
          <p:nvSpPr>
            <p:cNvPr id="20512" name="TextBox 70"/>
            <p:cNvSpPr txBox="1">
              <a:spLocks noChangeArrowheads="1"/>
            </p:cNvSpPr>
            <p:nvPr/>
          </p:nvSpPr>
          <p:spPr bwMode="auto">
            <a:xfrm>
              <a:off x="2514600" y="5373469"/>
              <a:ext cx="533400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r>
                <a:rPr lang="en-US" sz="3600"/>
                <a:t>M</a:t>
              </a:r>
              <a:r>
                <a:rPr lang="en-US" sz="3600" baseline="30000"/>
                <a:t>/</a:t>
              </a:r>
            </a:p>
          </p:txBody>
        </p:sp>
      </p:grpSp>
      <p:grpSp>
        <p:nvGrpSpPr>
          <p:cNvPr id="7" name="Group 76"/>
          <p:cNvGrpSpPr>
            <a:grpSpLocks/>
          </p:cNvGrpSpPr>
          <p:nvPr/>
        </p:nvGrpSpPr>
        <p:grpSpPr bwMode="auto">
          <a:xfrm>
            <a:off x="-76200" y="3240088"/>
            <a:ext cx="5334000" cy="1257300"/>
            <a:chOff x="-76200" y="3239869"/>
            <a:chExt cx="5334000" cy="1256725"/>
          </a:xfrm>
        </p:grpSpPr>
        <p:sp>
          <p:nvSpPr>
            <p:cNvPr id="20503" name="TextBox 51"/>
            <p:cNvSpPr txBox="1">
              <a:spLocks noChangeArrowheads="1"/>
            </p:cNvSpPr>
            <p:nvPr/>
          </p:nvSpPr>
          <p:spPr bwMode="auto">
            <a:xfrm>
              <a:off x="3657600" y="3239869"/>
              <a:ext cx="533400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r>
                <a:rPr lang="en-US" sz="3600"/>
                <a:t>F</a:t>
              </a:r>
            </a:p>
          </p:txBody>
        </p:sp>
        <p:sp>
          <p:nvSpPr>
            <p:cNvPr id="20504" name="TextBox 54"/>
            <p:cNvSpPr txBox="1">
              <a:spLocks noChangeArrowheads="1"/>
            </p:cNvSpPr>
            <p:nvPr/>
          </p:nvSpPr>
          <p:spPr bwMode="auto">
            <a:xfrm>
              <a:off x="2438400" y="3239869"/>
              <a:ext cx="533400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r>
                <a:rPr lang="en-US" sz="3600"/>
                <a:t>E</a:t>
              </a:r>
            </a:p>
          </p:txBody>
        </p:sp>
        <p:cxnSp>
          <p:nvCxnSpPr>
            <p:cNvPr id="20505" name="Straight Connector 47"/>
            <p:cNvCxnSpPr>
              <a:cxnSpLocks noChangeShapeType="1"/>
            </p:cNvCxnSpPr>
            <p:nvPr/>
          </p:nvCxnSpPr>
          <p:spPr bwMode="auto">
            <a:xfrm>
              <a:off x="762000" y="3886200"/>
              <a:ext cx="4343400" cy="15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</p:cxnSp>
        <p:sp>
          <p:nvSpPr>
            <p:cNvPr id="20506" name="Oval 50"/>
            <p:cNvSpPr>
              <a:spLocks noChangeArrowheads="1"/>
            </p:cNvSpPr>
            <p:nvPr/>
          </p:nvSpPr>
          <p:spPr bwMode="auto">
            <a:xfrm>
              <a:off x="3733800" y="3810000"/>
              <a:ext cx="152400" cy="152400"/>
            </a:xfrm>
            <a:prstGeom prst="ellipse">
              <a:avLst/>
            </a:prstGeom>
            <a:solidFill>
              <a:schemeClr val="accent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507" name="Oval 53"/>
            <p:cNvSpPr>
              <a:spLocks noChangeArrowheads="1"/>
            </p:cNvSpPr>
            <p:nvPr/>
          </p:nvSpPr>
          <p:spPr bwMode="auto">
            <a:xfrm>
              <a:off x="2590800" y="3810000"/>
              <a:ext cx="152400" cy="152400"/>
            </a:xfrm>
            <a:prstGeom prst="ellipse">
              <a:avLst/>
            </a:prstGeom>
            <a:solidFill>
              <a:schemeClr val="accent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508" name="TextBox 55"/>
            <p:cNvSpPr txBox="1">
              <a:spLocks noChangeArrowheads="1"/>
            </p:cNvSpPr>
            <p:nvPr/>
          </p:nvSpPr>
          <p:spPr bwMode="auto">
            <a:xfrm>
              <a:off x="-76200" y="3392269"/>
              <a:ext cx="914400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r>
                <a:rPr lang="en-US" sz="3600"/>
                <a:t>P</a:t>
              </a:r>
              <a:r>
                <a:rPr lang="en-US" sz="3600" baseline="-25000"/>
                <a:t>W</a:t>
              </a:r>
              <a:r>
                <a:rPr lang="en-US" sz="3600"/>
                <a:t>+ t</a:t>
              </a:r>
              <a:endParaRPr lang="en-US" sz="3600" baseline="-25000"/>
            </a:p>
          </p:txBody>
        </p:sp>
        <p:cxnSp>
          <p:nvCxnSpPr>
            <p:cNvPr id="20509" name="Straight Arrow Connector 73"/>
            <p:cNvCxnSpPr>
              <a:cxnSpLocks noChangeShapeType="1"/>
            </p:cNvCxnSpPr>
            <p:nvPr/>
          </p:nvCxnSpPr>
          <p:spPr bwMode="auto">
            <a:xfrm rot="5400000" flipH="1" flipV="1">
              <a:off x="4648200" y="4191000"/>
              <a:ext cx="609600" cy="1588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arrow" w="med" len="med"/>
            </a:ln>
          </p:spPr>
        </p:cxnSp>
        <p:sp>
          <p:nvSpPr>
            <p:cNvPr id="20510" name="TextBox 74"/>
            <p:cNvSpPr txBox="1">
              <a:spLocks noChangeArrowheads="1"/>
            </p:cNvSpPr>
            <p:nvPr/>
          </p:nvSpPr>
          <p:spPr bwMode="auto">
            <a:xfrm>
              <a:off x="4724400" y="3733800"/>
              <a:ext cx="533400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r>
                <a:rPr lang="en-US" sz="3600"/>
                <a:t>t</a:t>
              </a:r>
            </a:p>
          </p:txBody>
        </p:sp>
      </p:grpSp>
      <p:sp>
        <p:nvSpPr>
          <p:cNvPr id="20501" name="TextBox 20"/>
          <p:cNvSpPr txBox="1">
            <a:spLocks noChangeArrowheads="1"/>
          </p:cNvSpPr>
          <p:nvPr/>
        </p:nvSpPr>
        <p:spPr bwMode="auto">
          <a:xfrm>
            <a:off x="5257800" y="5907088"/>
            <a:ext cx="5334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 sz="3600"/>
              <a:t>Q</a:t>
            </a:r>
          </a:p>
        </p:txBody>
      </p:sp>
      <p:sp>
        <p:nvSpPr>
          <p:cNvPr id="20502" name="TextBox 20"/>
          <p:cNvSpPr txBox="1">
            <a:spLocks noChangeArrowheads="1"/>
          </p:cNvSpPr>
          <p:nvPr/>
        </p:nvSpPr>
        <p:spPr bwMode="auto">
          <a:xfrm>
            <a:off x="304800" y="1143000"/>
            <a:ext cx="5334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 sz="3600"/>
              <a:t>P</a:t>
            </a:r>
          </a:p>
        </p:txBody>
      </p:sp>
      <p:sp>
        <p:nvSpPr>
          <p:cNvPr id="49" name="Footer Placeholder 48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5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Home Monopoly with quotas</a:t>
            </a:r>
            <a:endParaRPr lang="th-TH" smtClean="0"/>
          </a:p>
        </p:txBody>
      </p:sp>
      <p:sp>
        <p:nvSpPr>
          <p:cNvPr id="296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en-US" sz="4400" dirty="0" smtClean="0"/>
              <a:t>Replace a tariff with an equivalent quota.</a:t>
            </a:r>
          </a:p>
          <a:p>
            <a:pPr lvl="1"/>
            <a:r>
              <a:rPr lang="en-US" sz="4400" dirty="0" smtClean="0"/>
              <a:t>The quota will end up with higher prices for Home consumers since it allows the monopolist to keep its market power, which we know leads to higher prices.</a:t>
            </a:r>
          </a:p>
          <a:p>
            <a:pPr lvl="1"/>
            <a:r>
              <a:rPr lang="en-US" sz="4400" dirty="0" smtClean="0"/>
              <a:t>This is another reason why the WTO has encouraged countries to replace quotas with tariffs.</a:t>
            </a:r>
          </a:p>
          <a:p>
            <a:endParaRPr lang="th-TH" sz="4400" dirty="0"/>
          </a:p>
        </p:txBody>
      </p:sp>
      <p:sp>
        <p:nvSpPr>
          <p:cNvPr id="21509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FEE938-EBBF-D449-A366-7F994D0EEE77}" type="slidenum">
              <a:rPr lang="en-US" smtClean="0"/>
              <a:pPr/>
              <a:t>5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 build="p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32"/>
          <p:cNvGrpSpPr>
            <a:grpSpLocks/>
          </p:cNvGrpSpPr>
          <p:nvPr/>
        </p:nvGrpSpPr>
        <p:grpSpPr bwMode="auto">
          <a:xfrm>
            <a:off x="2438400" y="3732213"/>
            <a:ext cx="2057400" cy="3125787"/>
            <a:chOff x="2438400" y="3733006"/>
            <a:chExt cx="2057400" cy="3124994"/>
          </a:xfrm>
        </p:grpSpPr>
        <p:grpSp>
          <p:nvGrpSpPr>
            <p:cNvPr id="23619" name="Group 51"/>
            <p:cNvGrpSpPr>
              <a:grpSpLocks/>
            </p:cNvGrpSpPr>
            <p:nvPr/>
          </p:nvGrpSpPr>
          <p:grpSpPr bwMode="auto">
            <a:xfrm>
              <a:off x="2438400" y="3733006"/>
              <a:ext cx="2057400" cy="2513807"/>
              <a:chOff x="1981200" y="4039393"/>
              <a:chExt cx="2057400" cy="2513807"/>
            </a:xfrm>
          </p:grpSpPr>
          <p:cxnSp>
            <p:nvCxnSpPr>
              <p:cNvPr id="23621" name="Straight Connector 58"/>
              <p:cNvCxnSpPr>
                <a:cxnSpLocks noChangeShapeType="1"/>
              </p:cNvCxnSpPr>
              <p:nvPr/>
            </p:nvCxnSpPr>
            <p:spPr bwMode="auto">
              <a:xfrm rot="16200000" flipH="1">
                <a:off x="2665809" y="5105796"/>
                <a:ext cx="2134394" cy="1588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prstDash val="dash"/>
                <a:round/>
                <a:headEnd/>
                <a:tailEnd/>
              </a:ln>
            </p:spPr>
          </p:cxnSp>
          <p:cxnSp>
            <p:nvCxnSpPr>
              <p:cNvPr id="23622" name="Straight Connector 59"/>
              <p:cNvCxnSpPr>
                <a:cxnSpLocks noChangeShapeType="1"/>
              </p:cNvCxnSpPr>
              <p:nvPr/>
            </p:nvCxnSpPr>
            <p:spPr bwMode="auto">
              <a:xfrm rot="5400000">
                <a:off x="1218008" y="5106591"/>
                <a:ext cx="2134395" cy="1588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prstDash val="dash"/>
                <a:round/>
                <a:headEnd/>
                <a:tailEnd/>
              </a:ln>
            </p:spPr>
          </p:cxnSp>
          <p:sp>
            <p:nvSpPr>
              <p:cNvPr id="23623" name="TextBox 60"/>
              <p:cNvSpPr txBox="1">
                <a:spLocks noChangeArrowheads="1"/>
              </p:cNvSpPr>
              <p:nvPr/>
            </p:nvSpPr>
            <p:spPr bwMode="auto">
              <a:xfrm>
                <a:off x="3429000" y="5906869"/>
                <a:ext cx="609600" cy="6463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prstTxWarp prst="textNoShape">
                  <a:avLst/>
                </a:prstTxWarp>
                <a:spAutoFit/>
              </a:bodyPr>
              <a:lstStyle/>
              <a:p>
                <a:r>
                  <a:rPr lang="en-US" sz="3600"/>
                  <a:t>Q</a:t>
                </a:r>
                <a:r>
                  <a:rPr lang="en-US" sz="3600" baseline="30000"/>
                  <a:t>/</a:t>
                </a:r>
                <a:r>
                  <a:rPr lang="en-US" sz="3600" baseline="-25000"/>
                  <a:t>D</a:t>
                </a:r>
              </a:p>
            </p:txBody>
          </p:sp>
          <p:sp>
            <p:nvSpPr>
              <p:cNvPr id="23624" name="TextBox 61"/>
              <p:cNvSpPr txBox="1">
                <a:spLocks noChangeArrowheads="1"/>
              </p:cNvSpPr>
              <p:nvPr/>
            </p:nvSpPr>
            <p:spPr bwMode="auto">
              <a:xfrm>
                <a:off x="1981200" y="5906869"/>
                <a:ext cx="762000" cy="6463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prstTxWarp prst="textNoShape">
                  <a:avLst/>
                </a:prstTxWarp>
                <a:spAutoFit/>
              </a:bodyPr>
              <a:lstStyle/>
              <a:p>
                <a:r>
                  <a:rPr lang="en-US" sz="3600"/>
                  <a:t>Q</a:t>
                </a:r>
                <a:r>
                  <a:rPr lang="en-US" sz="3600" baseline="30000"/>
                  <a:t>/</a:t>
                </a:r>
                <a:r>
                  <a:rPr lang="en-US" sz="3600" baseline="-25000"/>
                  <a:t>S</a:t>
                </a:r>
              </a:p>
            </p:txBody>
          </p:sp>
        </p:grpSp>
        <p:pic>
          <p:nvPicPr>
            <p:cNvPr id="23620" name="Picture 198"/>
            <p:cNvPicPr>
              <a:picLocks noChangeAspect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179445" y="6395085"/>
              <a:ext cx="325755" cy="4629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4" name="Group 200"/>
          <p:cNvGrpSpPr>
            <a:grpSpLocks/>
          </p:cNvGrpSpPr>
          <p:nvPr/>
        </p:nvGrpSpPr>
        <p:grpSpPr bwMode="auto">
          <a:xfrm>
            <a:off x="762000" y="2514600"/>
            <a:ext cx="4953000" cy="3160713"/>
            <a:chOff x="762000" y="2514600"/>
            <a:chExt cx="4953000" cy="3160931"/>
          </a:xfrm>
        </p:grpSpPr>
        <p:cxnSp>
          <p:nvCxnSpPr>
            <p:cNvPr id="187" name="Straight Connector 10"/>
            <p:cNvCxnSpPr>
              <a:cxnSpLocks noChangeShapeType="1"/>
            </p:cNvCxnSpPr>
            <p:nvPr/>
          </p:nvCxnSpPr>
          <p:spPr bwMode="auto">
            <a:xfrm>
              <a:off x="762000" y="2514600"/>
              <a:ext cx="4114800" cy="2743389"/>
            </a:xfrm>
            <a:prstGeom prst="line">
              <a:avLst/>
            </a:prstGeom>
            <a:noFill/>
            <a:ln w="57150">
              <a:solidFill>
                <a:schemeClr val="accent1">
                  <a:lumMod val="50000"/>
                </a:schemeClr>
              </a:solidFill>
              <a:round/>
              <a:headEnd/>
              <a:tailEnd/>
            </a:ln>
          </p:spPr>
        </p:cxnSp>
        <p:grpSp>
          <p:nvGrpSpPr>
            <p:cNvPr id="23616" name="Group 199"/>
            <p:cNvGrpSpPr>
              <a:grpSpLocks/>
            </p:cNvGrpSpPr>
            <p:nvPr/>
          </p:nvGrpSpPr>
          <p:grpSpPr bwMode="auto">
            <a:xfrm>
              <a:off x="4800600" y="5029200"/>
              <a:ext cx="914400" cy="646331"/>
              <a:chOff x="4800600" y="5029200"/>
              <a:chExt cx="914400" cy="646331"/>
            </a:xfrm>
          </p:grpSpPr>
          <p:sp>
            <p:nvSpPr>
              <p:cNvPr id="23617" name="TextBox 20"/>
              <p:cNvSpPr txBox="1">
                <a:spLocks noChangeArrowheads="1"/>
              </p:cNvSpPr>
              <p:nvPr/>
            </p:nvSpPr>
            <p:spPr bwMode="auto">
              <a:xfrm>
                <a:off x="4800600" y="5029200"/>
                <a:ext cx="914400" cy="6463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prstTxWarp prst="textNoShape">
                  <a:avLst/>
                </a:prstTxWarp>
                <a:spAutoFit/>
              </a:bodyPr>
              <a:lstStyle/>
              <a:p>
                <a:r>
                  <a:rPr lang="en-US" sz="3600"/>
                  <a:t>D- </a:t>
                </a:r>
              </a:p>
            </p:txBody>
          </p:sp>
          <p:pic>
            <p:nvPicPr>
              <p:cNvPr id="23618" name="Picture 197"/>
              <p:cNvPicPr>
                <a:picLocks noChangeAspect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5181600" y="5175885"/>
                <a:ext cx="325755" cy="46291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355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76200"/>
            <a:ext cx="7543800" cy="838200"/>
          </a:xfrm>
        </p:spPr>
        <p:txBody>
          <a:bodyPr/>
          <a:lstStyle/>
          <a:p>
            <a:pPr eaLnBrk="1" hangingPunct="1"/>
            <a:r>
              <a:rPr lang="en-US" smtClean="0">
                <a:latin typeface="Angsana New" pitchFamily="-84" charset="0"/>
                <a:ea typeface="ＭＳ Ｐゴシック" pitchFamily="-84" charset="-128"/>
              </a:rPr>
              <a:t>Home Monopoly with quotas</a:t>
            </a:r>
            <a:endParaRPr lang="th-TH" smtClean="0">
              <a:latin typeface="Angsana New" pitchFamily="-84" charset="0"/>
              <a:ea typeface="ＭＳ Ｐゴシック" pitchFamily="-84" charset="-128"/>
            </a:endParaRPr>
          </a:p>
        </p:txBody>
      </p:sp>
      <p:sp>
        <p:nvSpPr>
          <p:cNvPr id="23558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CD183AFB-5D82-254D-9135-1B174649FAE1}" type="slidenum">
              <a:rPr lang="en-US">
                <a:latin typeface="Angsana New" pitchFamily="-84" charset="0"/>
                <a:ea typeface="ＭＳ Ｐゴシック" pitchFamily="-84" charset="-128"/>
                <a:cs typeface="ＭＳ Ｐゴシック" pitchFamily="-84" charset="-128"/>
              </a:rPr>
              <a:pPr/>
              <a:t>6</a:t>
            </a:fld>
            <a:endParaRPr lang="th-TH">
              <a:latin typeface="Angsana New" pitchFamily="-84" charset="0"/>
              <a:ea typeface="ＭＳ Ｐゴシック" pitchFamily="-84" charset="-128"/>
              <a:cs typeface="ＭＳ Ｐゴシック" pitchFamily="-84" charset="-128"/>
            </a:endParaRPr>
          </a:p>
        </p:txBody>
      </p:sp>
      <p:sp>
        <p:nvSpPr>
          <p:cNvPr id="23559" name="Action Button: Forward or Next 103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305800" y="6172200"/>
            <a:ext cx="304800" cy="381000"/>
          </a:xfrm>
          <a:prstGeom prst="actionButtonForwardNex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23560" name="Group 51"/>
          <p:cNvGrpSpPr>
            <a:grpSpLocks/>
          </p:cNvGrpSpPr>
          <p:nvPr/>
        </p:nvGrpSpPr>
        <p:grpSpPr bwMode="auto">
          <a:xfrm>
            <a:off x="2057400" y="4114800"/>
            <a:ext cx="3124200" cy="2133600"/>
            <a:chOff x="2057400" y="4421187"/>
            <a:chExt cx="3124200" cy="2133600"/>
          </a:xfrm>
        </p:grpSpPr>
        <p:cxnSp>
          <p:nvCxnSpPr>
            <p:cNvPr id="23611" name="Straight Connector 43"/>
            <p:cNvCxnSpPr>
              <a:cxnSpLocks noChangeShapeType="1"/>
            </p:cNvCxnSpPr>
            <p:nvPr/>
          </p:nvCxnSpPr>
          <p:spPr bwMode="auto">
            <a:xfrm rot="16200000" flipH="1">
              <a:off x="3886200" y="5258593"/>
              <a:ext cx="1676400" cy="1588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</p:cxnSp>
        <p:cxnSp>
          <p:nvCxnSpPr>
            <p:cNvPr id="23612" name="Straight Connector 46"/>
            <p:cNvCxnSpPr>
              <a:cxnSpLocks noChangeShapeType="1"/>
            </p:cNvCxnSpPr>
            <p:nvPr/>
          </p:nvCxnSpPr>
          <p:spPr bwMode="auto">
            <a:xfrm rot="5400000">
              <a:off x="1484709" y="5297090"/>
              <a:ext cx="1600994" cy="1588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</p:cxnSp>
        <p:sp>
          <p:nvSpPr>
            <p:cNvPr id="23613" name="TextBox 48"/>
            <p:cNvSpPr txBox="1">
              <a:spLocks noChangeArrowheads="1"/>
            </p:cNvSpPr>
            <p:nvPr/>
          </p:nvSpPr>
          <p:spPr bwMode="auto">
            <a:xfrm>
              <a:off x="4419600" y="5906869"/>
              <a:ext cx="762000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r>
                <a:rPr lang="en-US" sz="3600"/>
                <a:t>Q</a:t>
              </a:r>
              <a:r>
                <a:rPr lang="en-US" sz="3600" baseline="-25000"/>
                <a:t>D</a:t>
              </a:r>
            </a:p>
          </p:txBody>
        </p:sp>
        <p:sp>
          <p:nvSpPr>
            <p:cNvPr id="23614" name="TextBox 49"/>
            <p:cNvSpPr txBox="1">
              <a:spLocks noChangeArrowheads="1"/>
            </p:cNvSpPr>
            <p:nvPr/>
          </p:nvSpPr>
          <p:spPr bwMode="auto">
            <a:xfrm>
              <a:off x="2057400" y="5908456"/>
              <a:ext cx="762000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r>
                <a:rPr lang="en-US" sz="3600"/>
                <a:t>Q</a:t>
              </a:r>
              <a:r>
                <a:rPr lang="en-US" sz="3600" baseline="-25000"/>
                <a:t>S</a:t>
              </a:r>
            </a:p>
          </p:txBody>
        </p:sp>
      </p:grpSp>
      <p:cxnSp>
        <p:nvCxnSpPr>
          <p:cNvPr id="23561" name="Straight Connector 5"/>
          <p:cNvCxnSpPr>
            <a:cxnSpLocks noChangeShapeType="1"/>
          </p:cNvCxnSpPr>
          <p:nvPr/>
        </p:nvCxnSpPr>
        <p:spPr bwMode="auto">
          <a:xfrm rot="5400000">
            <a:off x="-1562099" y="3465512"/>
            <a:ext cx="4648200" cy="317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lg" len="lg"/>
            <a:tailEnd/>
          </a:ln>
        </p:spPr>
      </p:cxnSp>
      <p:cxnSp>
        <p:nvCxnSpPr>
          <p:cNvPr id="23562" name="Straight Arrow Connector 8"/>
          <p:cNvCxnSpPr>
            <a:cxnSpLocks noChangeShapeType="1"/>
          </p:cNvCxnSpPr>
          <p:nvPr/>
        </p:nvCxnSpPr>
        <p:spPr bwMode="auto">
          <a:xfrm>
            <a:off x="762000" y="5789613"/>
            <a:ext cx="4800600" cy="1587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23563" name="Straight Connector 10"/>
          <p:cNvCxnSpPr>
            <a:cxnSpLocks noChangeShapeType="1"/>
          </p:cNvCxnSpPr>
          <p:nvPr/>
        </p:nvCxnSpPr>
        <p:spPr bwMode="auto">
          <a:xfrm>
            <a:off x="762000" y="1598613"/>
            <a:ext cx="4419600" cy="289560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/>
          </a:ln>
        </p:spPr>
      </p:cxnSp>
      <p:cxnSp>
        <p:nvCxnSpPr>
          <p:cNvPr id="23564" name="Straight Connector 12"/>
          <p:cNvCxnSpPr>
            <a:cxnSpLocks noChangeShapeType="1"/>
          </p:cNvCxnSpPr>
          <p:nvPr/>
        </p:nvCxnSpPr>
        <p:spPr bwMode="auto">
          <a:xfrm flipV="1">
            <a:off x="838200" y="2819400"/>
            <a:ext cx="3124200" cy="251460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</p:spPr>
      </p:cxnSp>
      <p:sp>
        <p:nvSpPr>
          <p:cNvPr id="23565" name="TextBox 20"/>
          <p:cNvSpPr txBox="1">
            <a:spLocks noChangeArrowheads="1"/>
          </p:cNvSpPr>
          <p:nvPr/>
        </p:nvSpPr>
        <p:spPr bwMode="auto">
          <a:xfrm>
            <a:off x="5181600" y="4038600"/>
            <a:ext cx="5334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 sz="3600"/>
              <a:t>D</a:t>
            </a:r>
          </a:p>
        </p:txBody>
      </p:sp>
      <p:sp>
        <p:nvSpPr>
          <p:cNvPr id="23566" name="TextBox 21"/>
          <p:cNvSpPr txBox="1">
            <a:spLocks noChangeArrowheads="1"/>
          </p:cNvSpPr>
          <p:nvPr/>
        </p:nvSpPr>
        <p:spPr bwMode="auto">
          <a:xfrm>
            <a:off x="3810000" y="2286000"/>
            <a:ext cx="9906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 sz="3600">
                <a:latin typeface="Symbol" pitchFamily="-84" charset="2"/>
                <a:ea typeface="Symbol" pitchFamily="-84" charset="2"/>
                <a:cs typeface="Symbol" pitchFamily="-84" charset="2"/>
              </a:rPr>
              <a:t>S</a:t>
            </a:r>
            <a:r>
              <a:rPr lang="en-US" sz="3600"/>
              <a:t>MC</a:t>
            </a:r>
          </a:p>
        </p:txBody>
      </p:sp>
      <p:grpSp>
        <p:nvGrpSpPr>
          <p:cNvPr id="23567" name="Group 44"/>
          <p:cNvGrpSpPr>
            <a:grpSpLocks/>
          </p:cNvGrpSpPr>
          <p:nvPr/>
        </p:nvGrpSpPr>
        <p:grpSpPr bwMode="auto">
          <a:xfrm>
            <a:off x="228600" y="3849688"/>
            <a:ext cx="4876800" cy="796925"/>
            <a:chOff x="152400" y="4155807"/>
            <a:chExt cx="4876800" cy="797193"/>
          </a:xfrm>
        </p:grpSpPr>
        <p:cxnSp>
          <p:nvCxnSpPr>
            <p:cNvPr id="23605" name="Straight Connector 33"/>
            <p:cNvCxnSpPr>
              <a:cxnSpLocks noChangeShapeType="1"/>
            </p:cNvCxnSpPr>
            <p:nvPr/>
          </p:nvCxnSpPr>
          <p:spPr bwMode="auto">
            <a:xfrm>
              <a:off x="685800" y="4495800"/>
              <a:ext cx="4343400" cy="15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</p:cxnSp>
        <p:sp>
          <p:nvSpPr>
            <p:cNvPr id="23606" name="Oval 37"/>
            <p:cNvSpPr>
              <a:spLocks noChangeArrowheads="1"/>
            </p:cNvSpPr>
            <p:nvPr/>
          </p:nvSpPr>
          <p:spPr bwMode="auto">
            <a:xfrm>
              <a:off x="4572000" y="4419600"/>
              <a:ext cx="152400" cy="15240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607" name="TextBox 38"/>
            <p:cNvSpPr txBox="1">
              <a:spLocks noChangeArrowheads="1"/>
            </p:cNvSpPr>
            <p:nvPr/>
          </p:nvSpPr>
          <p:spPr bwMode="auto">
            <a:xfrm>
              <a:off x="4343400" y="4306669"/>
              <a:ext cx="533400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r>
                <a:rPr lang="en-US" sz="3600"/>
                <a:t>B</a:t>
              </a:r>
            </a:p>
          </p:txBody>
        </p:sp>
        <p:sp>
          <p:nvSpPr>
            <p:cNvPr id="23608" name="Oval 39"/>
            <p:cNvSpPr>
              <a:spLocks noChangeArrowheads="1"/>
            </p:cNvSpPr>
            <p:nvPr/>
          </p:nvSpPr>
          <p:spPr bwMode="auto">
            <a:xfrm>
              <a:off x="2133600" y="4419600"/>
              <a:ext cx="152400" cy="15240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609" name="TextBox 40"/>
            <p:cNvSpPr txBox="1">
              <a:spLocks noChangeArrowheads="1"/>
            </p:cNvSpPr>
            <p:nvPr/>
          </p:nvSpPr>
          <p:spPr bwMode="auto">
            <a:xfrm>
              <a:off x="2133600" y="4268625"/>
              <a:ext cx="533400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r>
                <a:rPr lang="en-US" sz="3600"/>
                <a:t>A</a:t>
              </a:r>
            </a:p>
          </p:txBody>
        </p:sp>
        <p:sp>
          <p:nvSpPr>
            <p:cNvPr id="23610" name="TextBox 41"/>
            <p:cNvSpPr txBox="1">
              <a:spLocks noChangeArrowheads="1"/>
            </p:cNvSpPr>
            <p:nvPr/>
          </p:nvSpPr>
          <p:spPr bwMode="auto">
            <a:xfrm>
              <a:off x="152400" y="4155807"/>
              <a:ext cx="762000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r>
                <a:rPr lang="en-US" sz="3600"/>
                <a:t>P</a:t>
              </a:r>
              <a:r>
                <a:rPr lang="en-US" sz="3600" baseline="-25000"/>
                <a:t>W</a:t>
              </a:r>
            </a:p>
          </p:txBody>
        </p:sp>
      </p:grpSp>
      <p:grpSp>
        <p:nvGrpSpPr>
          <p:cNvPr id="8" name="Group 68"/>
          <p:cNvGrpSpPr>
            <a:grpSpLocks/>
          </p:cNvGrpSpPr>
          <p:nvPr/>
        </p:nvGrpSpPr>
        <p:grpSpPr bwMode="auto">
          <a:xfrm>
            <a:off x="2743200" y="5791200"/>
            <a:ext cx="1447800" cy="533400"/>
            <a:chOff x="2286000" y="5373469"/>
            <a:chExt cx="1143000" cy="573291"/>
          </a:xfrm>
        </p:grpSpPr>
        <p:cxnSp>
          <p:nvCxnSpPr>
            <p:cNvPr id="23603" name="Straight Arrow Connector 69"/>
            <p:cNvCxnSpPr>
              <a:cxnSpLocks noChangeShapeType="1"/>
            </p:cNvCxnSpPr>
            <p:nvPr/>
          </p:nvCxnSpPr>
          <p:spPr bwMode="auto">
            <a:xfrm>
              <a:off x="2286000" y="5945172"/>
              <a:ext cx="1143000" cy="1588"/>
            </a:xfrm>
            <a:prstGeom prst="straightConnector1">
              <a:avLst/>
            </a:prstGeom>
            <a:noFill/>
            <a:ln w="38100">
              <a:solidFill>
                <a:schemeClr val="tx1"/>
              </a:solidFill>
              <a:round/>
              <a:headEnd type="triangle" w="lg" len="med"/>
              <a:tailEnd type="triangle" w="lg" len="med"/>
            </a:ln>
          </p:spPr>
        </p:cxnSp>
        <p:sp>
          <p:nvSpPr>
            <p:cNvPr id="23604" name="TextBox 70"/>
            <p:cNvSpPr txBox="1">
              <a:spLocks noChangeArrowheads="1"/>
            </p:cNvSpPr>
            <p:nvPr/>
          </p:nvSpPr>
          <p:spPr bwMode="auto">
            <a:xfrm>
              <a:off x="2514600" y="5373469"/>
              <a:ext cx="533400" cy="4618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endParaRPr lang="en-US" sz="3600" baseline="30000"/>
            </a:p>
          </p:txBody>
        </p:sp>
      </p:grpSp>
      <p:grpSp>
        <p:nvGrpSpPr>
          <p:cNvPr id="9" name="Group 76"/>
          <p:cNvGrpSpPr>
            <a:grpSpLocks/>
          </p:cNvGrpSpPr>
          <p:nvPr/>
        </p:nvGrpSpPr>
        <p:grpSpPr bwMode="auto">
          <a:xfrm>
            <a:off x="-76200" y="3124200"/>
            <a:ext cx="5257800" cy="1066800"/>
            <a:chOff x="-76200" y="3430282"/>
            <a:chExt cx="5257800" cy="1066317"/>
          </a:xfrm>
        </p:grpSpPr>
        <p:sp>
          <p:nvSpPr>
            <p:cNvPr id="23595" name="TextBox 51"/>
            <p:cNvSpPr txBox="1">
              <a:spLocks noChangeArrowheads="1"/>
            </p:cNvSpPr>
            <p:nvPr/>
          </p:nvSpPr>
          <p:spPr bwMode="auto">
            <a:xfrm>
              <a:off x="4038600" y="3469436"/>
              <a:ext cx="533400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r>
                <a:rPr lang="en-US" sz="3600"/>
                <a:t>F</a:t>
              </a:r>
            </a:p>
          </p:txBody>
        </p:sp>
        <p:sp>
          <p:nvSpPr>
            <p:cNvPr id="23596" name="TextBox 54"/>
            <p:cNvSpPr txBox="1">
              <a:spLocks noChangeArrowheads="1"/>
            </p:cNvSpPr>
            <p:nvPr/>
          </p:nvSpPr>
          <p:spPr bwMode="auto">
            <a:xfrm>
              <a:off x="2438400" y="3430282"/>
              <a:ext cx="533400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r>
                <a:rPr lang="en-US" sz="3600"/>
                <a:t>E</a:t>
              </a:r>
            </a:p>
          </p:txBody>
        </p:sp>
        <p:cxnSp>
          <p:nvCxnSpPr>
            <p:cNvPr id="23597" name="Straight Connector 47"/>
            <p:cNvCxnSpPr>
              <a:cxnSpLocks noChangeShapeType="1"/>
            </p:cNvCxnSpPr>
            <p:nvPr/>
          </p:nvCxnSpPr>
          <p:spPr bwMode="auto">
            <a:xfrm>
              <a:off x="762000" y="4114179"/>
              <a:ext cx="4343400" cy="15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</p:cxnSp>
        <p:sp>
          <p:nvSpPr>
            <p:cNvPr id="23598" name="Oval 50"/>
            <p:cNvSpPr>
              <a:spLocks noChangeArrowheads="1"/>
            </p:cNvSpPr>
            <p:nvPr/>
          </p:nvSpPr>
          <p:spPr bwMode="auto">
            <a:xfrm>
              <a:off x="4114800" y="4039532"/>
              <a:ext cx="152400" cy="152400"/>
            </a:xfrm>
            <a:prstGeom prst="ellipse">
              <a:avLst/>
            </a:prstGeom>
            <a:solidFill>
              <a:schemeClr val="accent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599" name="Oval 53"/>
            <p:cNvSpPr>
              <a:spLocks noChangeArrowheads="1"/>
            </p:cNvSpPr>
            <p:nvPr/>
          </p:nvSpPr>
          <p:spPr bwMode="auto">
            <a:xfrm>
              <a:off x="2667000" y="4039532"/>
              <a:ext cx="152400" cy="152400"/>
            </a:xfrm>
            <a:prstGeom prst="ellipse">
              <a:avLst/>
            </a:prstGeom>
            <a:solidFill>
              <a:schemeClr val="accent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600" name="TextBox 55"/>
            <p:cNvSpPr txBox="1">
              <a:spLocks noChangeArrowheads="1"/>
            </p:cNvSpPr>
            <p:nvPr/>
          </p:nvSpPr>
          <p:spPr bwMode="auto">
            <a:xfrm>
              <a:off x="-76200" y="3621772"/>
              <a:ext cx="914400" cy="646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r>
                <a:rPr lang="en-US" sz="3600"/>
                <a:t>P</a:t>
              </a:r>
              <a:r>
                <a:rPr lang="en-US" sz="3600" baseline="-25000"/>
                <a:t>W</a:t>
              </a:r>
              <a:r>
                <a:rPr lang="en-US" sz="3600"/>
                <a:t>+ t</a:t>
              </a:r>
              <a:endParaRPr lang="en-US" sz="3600" baseline="-25000"/>
            </a:p>
          </p:txBody>
        </p:sp>
        <p:cxnSp>
          <p:nvCxnSpPr>
            <p:cNvPr id="23601" name="Straight Arrow Connector 73"/>
            <p:cNvCxnSpPr>
              <a:cxnSpLocks noChangeShapeType="1"/>
            </p:cNvCxnSpPr>
            <p:nvPr/>
          </p:nvCxnSpPr>
          <p:spPr bwMode="auto">
            <a:xfrm rot="5400000" flipH="1" flipV="1">
              <a:off x="4762190" y="4305786"/>
              <a:ext cx="380828" cy="795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arrow" w="med" len="med"/>
            </a:ln>
          </p:spPr>
        </p:cxnSp>
        <p:sp>
          <p:nvSpPr>
            <p:cNvPr id="23602" name="TextBox 74"/>
            <p:cNvSpPr txBox="1">
              <a:spLocks noChangeArrowheads="1"/>
            </p:cNvSpPr>
            <p:nvPr/>
          </p:nvSpPr>
          <p:spPr bwMode="auto">
            <a:xfrm>
              <a:off x="4648200" y="3850563"/>
              <a:ext cx="533400" cy="6460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r>
                <a:rPr lang="en-US" sz="3600"/>
                <a:t>t</a:t>
              </a:r>
            </a:p>
          </p:txBody>
        </p:sp>
      </p:grpSp>
      <p:sp>
        <p:nvSpPr>
          <p:cNvPr id="23570" name="TextBox 20"/>
          <p:cNvSpPr txBox="1">
            <a:spLocks noChangeArrowheads="1"/>
          </p:cNvSpPr>
          <p:nvPr/>
        </p:nvSpPr>
        <p:spPr bwMode="auto">
          <a:xfrm>
            <a:off x="5257800" y="5602288"/>
            <a:ext cx="5334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 sz="3600"/>
              <a:t>Q</a:t>
            </a:r>
          </a:p>
        </p:txBody>
      </p:sp>
      <p:sp>
        <p:nvSpPr>
          <p:cNvPr id="23571" name="TextBox 20"/>
          <p:cNvSpPr txBox="1">
            <a:spLocks noChangeArrowheads="1"/>
          </p:cNvSpPr>
          <p:nvPr/>
        </p:nvSpPr>
        <p:spPr bwMode="auto">
          <a:xfrm>
            <a:off x="304800" y="838200"/>
            <a:ext cx="5334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 sz="3600"/>
              <a:t>P</a:t>
            </a:r>
          </a:p>
        </p:txBody>
      </p:sp>
      <p:grpSp>
        <p:nvGrpSpPr>
          <p:cNvPr id="10" name="Group 210"/>
          <p:cNvGrpSpPr>
            <a:grpSpLocks/>
          </p:cNvGrpSpPr>
          <p:nvPr/>
        </p:nvGrpSpPr>
        <p:grpSpPr bwMode="auto">
          <a:xfrm>
            <a:off x="228600" y="2630488"/>
            <a:ext cx="2057400" cy="3617912"/>
            <a:chOff x="228600" y="2630487"/>
            <a:chExt cx="2057400" cy="3618132"/>
          </a:xfrm>
        </p:grpSpPr>
        <p:sp>
          <p:nvSpPr>
            <p:cNvPr id="23590" name="Freeform 19"/>
            <p:cNvSpPr>
              <a:spLocks noChangeArrowheads="1"/>
            </p:cNvSpPr>
            <p:nvPr/>
          </p:nvSpPr>
          <p:spPr bwMode="auto">
            <a:xfrm>
              <a:off x="762000" y="3276600"/>
              <a:ext cx="1131888" cy="2482850"/>
            </a:xfrm>
            <a:custGeom>
              <a:avLst/>
              <a:gdLst>
                <a:gd name="T0" fmla="*/ 193763 w 1372497"/>
                <a:gd name="T1" fmla="*/ 189522 h 3298395"/>
                <a:gd name="T2" fmla="*/ 199725 w 1372497"/>
                <a:gd name="T3" fmla="*/ 0 h 3298395"/>
                <a:gd name="T4" fmla="*/ 0 w 1372497"/>
                <a:gd name="T5" fmla="*/ 0 h 3298395"/>
                <a:gd name="T6" fmla="*/ 0 60000 65536"/>
                <a:gd name="T7" fmla="*/ 0 60000 65536"/>
                <a:gd name="T8" fmla="*/ 0 60000 65536"/>
                <a:gd name="T9" fmla="*/ 0 w 1372497"/>
                <a:gd name="T10" fmla="*/ 0 h 3298395"/>
                <a:gd name="T11" fmla="*/ 1372497 w 1372497"/>
                <a:gd name="T12" fmla="*/ 3298395 h 329839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372497" h="3298395">
                  <a:moveTo>
                    <a:pt x="1331527" y="3298395"/>
                  </a:moveTo>
                  <a:lnTo>
                    <a:pt x="1372497" y="0"/>
                  </a:lnTo>
                  <a:lnTo>
                    <a:pt x="0" y="0"/>
                  </a:lnTo>
                </a:path>
              </a:pathLst>
            </a:custGeom>
            <a:noFill/>
            <a:ln w="9525">
              <a:solidFill>
                <a:schemeClr val="tx1"/>
              </a:solidFill>
              <a:prstDash val="sysDash"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591" name="TextBox 22"/>
            <p:cNvSpPr txBox="1">
              <a:spLocks noChangeArrowheads="1"/>
            </p:cNvSpPr>
            <p:nvPr/>
          </p:nvSpPr>
          <p:spPr bwMode="auto">
            <a:xfrm>
              <a:off x="1600200" y="5602288"/>
              <a:ext cx="533400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r>
                <a:rPr lang="en-US" sz="3600"/>
                <a:t>Q</a:t>
              </a:r>
              <a:r>
                <a:rPr lang="en-US" sz="3600" baseline="-25000"/>
                <a:t>q</a:t>
              </a:r>
            </a:p>
          </p:txBody>
        </p:sp>
        <p:sp>
          <p:nvSpPr>
            <p:cNvPr id="23592" name="TextBox 23"/>
            <p:cNvSpPr txBox="1">
              <a:spLocks noChangeArrowheads="1"/>
            </p:cNvSpPr>
            <p:nvPr/>
          </p:nvSpPr>
          <p:spPr bwMode="auto">
            <a:xfrm>
              <a:off x="228600" y="2706687"/>
              <a:ext cx="762000" cy="6461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r>
                <a:rPr lang="en-US" sz="3600"/>
                <a:t>P</a:t>
              </a:r>
              <a:r>
                <a:rPr lang="en-US" sz="3600" baseline="-25000"/>
                <a:t>q</a:t>
              </a:r>
            </a:p>
          </p:txBody>
        </p:sp>
        <p:sp>
          <p:nvSpPr>
            <p:cNvPr id="23593" name="TextBox 28"/>
            <p:cNvSpPr txBox="1">
              <a:spLocks noChangeArrowheads="1"/>
            </p:cNvSpPr>
            <p:nvPr/>
          </p:nvSpPr>
          <p:spPr bwMode="auto">
            <a:xfrm>
              <a:off x="1752600" y="2630487"/>
              <a:ext cx="533400" cy="6461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r>
                <a:rPr lang="en-US" sz="3600"/>
                <a:t>H</a:t>
              </a:r>
            </a:p>
          </p:txBody>
        </p:sp>
        <p:sp>
          <p:nvSpPr>
            <p:cNvPr id="23594" name="Oval 29"/>
            <p:cNvSpPr>
              <a:spLocks noChangeArrowheads="1"/>
            </p:cNvSpPr>
            <p:nvPr/>
          </p:nvSpPr>
          <p:spPr bwMode="auto">
            <a:xfrm>
              <a:off x="1828800" y="3200400"/>
              <a:ext cx="152400" cy="152400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cxnSp>
        <p:nvCxnSpPr>
          <p:cNvPr id="210" name="Straight Arrow Connector 209"/>
          <p:cNvCxnSpPr>
            <a:cxnSpLocks noChangeShapeType="1"/>
          </p:cNvCxnSpPr>
          <p:nvPr/>
        </p:nvCxnSpPr>
        <p:spPr bwMode="auto">
          <a:xfrm rot="5400000" flipH="1" flipV="1">
            <a:off x="533401" y="3733800"/>
            <a:ext cx="914400" cy="3175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arrow" w="med" len="med"/>
          </a:ln>
        </p:spPr>
      </p:cxnSp>
      <p:grpSp>
        <p:nvGrpSpPr>
          <p:cNvPr id="11" name="Group 202"/>
          <p:cNvGrpSpPr>
            <a:grpSpLocks/>
          </p:cNvGrpSpPr>
          <p:nvPr/>
        </p:nvGrpSpPr>
        <p:grpSpPr bwMode="auto">
          <a:xfrm>
            <a:off x="761999" y="2514601"/>
            <a:ext cx="2286001" cy="3124199"/>
            <a:chOff x="761998" y="2514603"/>
            <a:chExt cx="2286002" cy="3124197"/>
          </a:xfrm>
        </p:grpSpPr>
        <p:sp>
          <p:nvSpPr>
            <p:cNvPr id="23586" name="TextBox 30"/>
            <p:cNvSpPr txBox="1">
              <a:spLocks noChangeArrowheads="1"/>
            </p:cNvSpPr>
            <p:nvPr/>
          </p:nvSpPr>
          <p:spPr bwMode="auto">
            <a:xfrm>
              <a:off x="2286000" y="4992469"/>
              <a:ext cx="762000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r>
                <a:rPr lang="en-US" sz="3600" dirty="0"/>
                <a:t>MR</a:t>
              </a:r>
              <a:r>
                <a:rPr lang="en-US" sz="3600" baseline="30000" dirty="0"/>
                <a:t>/</a:t>
              </a:r>
            </a:p>
          </p:txBody>
        </p:sp>
        <p:cxnSp>
          <p:nvCxnSpPr>
            <p:cNvPr id="188" name="Straight Connector 10"/>
            <p:cNvCxnSpPr>
              <a:cxnSpLocks noChangeShapeType="1"/>
            </p:cNvCxnSpPr>
            <p:nvPr/>
          </p:nvCxnSpPr>
          <p:spPr bwMode="auto">
            <a:xfrm rot="16200000" flipH="1">
              <a:off x="152400" y="3124201"/>
              <a:ext cx="2743198" cy="1524001"/>
            </a:xfrm>
            <a:prstGeom prst="line">
              <a:avLst/>
            </a:prstGeom>
            <a:noFill/>
            <a:ln w="57150">
              <a:solidFill>
                <a:schemeClr val="accent1">
                  <a:lumMod val="50000"/>
                </a:schemeClr>
              </a:solidFill>
              <a:round/>
              <a:headEnd/>
              <a:tailEnd/>
            </a:ln>
          </p:spPr>
        </p:cxnSp>
        <p:sp>
          <p:nvSpPr>
            <p:cNvPr id="23588" name="Oval 29"/>
            <p:cNvSpPr>
              <a:spLocks noChangeArrowheads="1"/>
            </p:cNvSpPr>
            <p:nvPr/>
          </p:nvSpPr>
          <p:spPr bwMode="auto">
            <a:xfrm>
              <a:off x="1828800" y="4419600"/>
              <a:ext cx="152400" cy="152400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589" name="TextBox 20"/>
            <p:cNvSpPr txBox="1">
              <a:spLocks noChangeArrowheads="1"/>
            </p:cNvSpPr>
            <p:nvPr/>
          </p:nvSpPr>
          <p:spPr bwMode="auto">
            <a:xfrm>
              <a:off x="1447800" y="4078287"/>
              <a:ext cx="533400" cy="6461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r>
                <a:rPr lang="en-US" sz="3600"/>
                <a:t>G</a:t>
              </a:r>
            </a:p>
          </p:txBody>
        </p:sp>
      </p:grpSp>
      <p:grpSp>
        <p:nvGrpSpPr>
          <p:cNvPr id="12" name="Group 215"/>
          <p:cNvGrpSpPr>
            <a:grpSpLocks/>
          </p:cNvGrpSpPr>
          <p:nvPr/>
        </p:nvGrpSpPr>
        <p:grpSpPr bwMode="auto">
          <a:xfrm>
            <a:off x="1447800" y="890588"/>
            <a:ext cx="7391400" cy="985837"/>
            <a:chOff x="1447800" y="890826"/>
            <a:chExt cx="7391400" cy="984885"/>
          </a:xfrm>
        </p:grpSpPr>
        <p:sp>
          <p:nvSpPr>
            <p:cNvPr id="23584" name="Text Box 59"/>
            <p:cNvSpPr txBox="1">
              <a:spLocks noChangeArrowheads="1"/>
            </p:cNvSpPr>
            <p:nvPr/>
          </p:nvSpPr>
          <p:spPr bwMode="auto">
            <a:xfrm>
              <a:off x="1447800" y="890826"/>
              <a:ext cx="7391400" cy="9848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  <a:spAutoFit/>
            </a:bodyPr>
            <a:lstStyle/>
            <a:p>
              <a:r>
                <a:rPr lang="en-US" sz="3200" dirty="0"/>
                <a:t>Under a tariff, the monopolist produces at E, selling Q</a:t>
              </a:r>
              <a:r>
                <a:rPr lang="en-US" sz="3200" baseline="30000" dirty="0"/>
                <a:t>/</a:t>
              </a:r>
              <a:r>
                <a:rPr lang="en-US" sz="3200" baseline="-25000" dirty="0"/>
                <a:t>S</a:t>
              </a:r>
              <a:r>
                <a:rPr lang="en-US" sz="3200" dirty="0"/>
                <a:t>, charging  P</a:t>
              </a:r>
              <a:r>
                <a:rPr lang="en-US" sz="3200" baseline="30000" dirty="0"/>
                <a:t>W</a:t>
              </a:r>
              <a:r>
                <a:rPr lang="en-US" sz="3200" dirty="0"/>
                <a:t>+ </a:t>
              </a:r>
              <a:r>
                <a:rPr lang="en-US" sz="3200" dirty="0" err="1"/>
                <a:t>t</a:t>
              </a:r>
              <a:r>
                <a:rPr lang="en-US" sz="3200" dirty="0"/>
                <a:t>.  Consumers demand Q</a:t>
              </a:r>
              <a:r>
                <a:rPr lang="en-US" sz="3200" baseline="30000" dirty="0"/>
                <a:t>/</a:t>
              </a:r>
              <a:r>
                <a:rPr lang="en-US" sz="3200" baseline="-25000" dirty="0"/>
                <a:t>D</a:t>
              </a:r>
              <a:r>
                <a:rPr lang="en-US" sz="3200" dirty="0"/>
                <a:t>, giving      imports.</a:t>
              </a:r>
            </a:p>
          </p:txBody>
        </p:sp>
        <p:pic>
          <p:nvPicPr>
            <p:cNvPr id="23585" name="Picture 214"/>
            <p:cNvPicPr>
              <a:picLocks noChangeAspect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5617852" y="1447807"/>
              <a:ext cx="289560" cy="4114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3" name="Group 231"/>
          <p:cNvGrpSpPr>
            <a:grpSpLocks/>
          </p:cNvGrpSpPr>
          <p:nvPr/>
        </p:nvGrpSpPr>
        <p:grpSpPr bwMode="auto">
          <a:xfrm>
            <a:off x="1981200" y="2590800"/>
            <a:ext cx="1828800" cy="3657600"/>
            <a:chOff x="1981200" y="2590800"/>
            <a:chExt cx="1828800" cy="3657600"/>
          </a:xfrm>
        </p:grpSpPr>
        <p:sp>
          <p:nvSpPr>
            <p:cNvPr id="23580" name="Freeform 19"/>
            <p:cNvSpPr>
              <a:spLocks noChangeArrowheads="1"/>
            </p:cNvSpPr>
            <p:nvPr/>
          </p:nvSpPr>
          <p:spPr bwMode="auto">
            <a:xfrm>
              <a:off x="1981200" y="3276600"/>
              <a:ext cx="1295400" cy="2514600"/>
            </a:xfrm>
            <a:custGeom>
              <a:avLst/>
              <a:gdLst>
                <a:gd name="T0" fmla="*/ 746921 w 1372497"/>
                <a:gd name="T1" fmla="*/ 215199 h 3298395"/>
                <a:gd name="T2" fmla="*/ 769903 w 1372497"/>
                <a:gd name="T3" fmla="*/ 0 h 3298395"/>
                <a:gd name="T4" fmla="*/ 0 w 1372497"/>
                <a:gd name="T5" fmla="*/ 0 h 3298395"/>
                <a:gd name="T6" fmla="*/ 0 60000 65536"/>
                <a:gd name="T7" fmla="*/ 0 60000 65536"/>
                <a:gd name="T8" fmla="*/ 0 60000 65536"/>
                <a:gd name="T9" fmla="*/ 0 w 1372497"/>
                <a:gd name="T10" fmla="*/ 0 h 3298395"/>
                <a:gd name="T11" fmla="*/ 1372497 w 1372497"/>
                <a:gd name="T12" fmla="*/ 3298395 h 329839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372497" h="3298395">
                  <a:moveTo>
                    <a:pt x="1331527" y="3298395"/>
                  </a:moveTo>
                  <a:lnTo>
                    <a:pt x="1372497" y="0"/>
                  </a:lnTo>
                  <a:lnTo>
                    <a:pt x="0" y="0"/>
                  </a:lnTo>
                </a:path>
              </a:pathLst>
            </a:custGeom>
            <a:noFill/>
            <a:ln w="9525">
              <a:solidFill>
                <a:schemeClr val="tx1"/>
              </a:solidFill>
              <a:prstDash val="sysDash"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581" name="TextBox 22"/>
            <p:cNvSpPr txBox="1">
              <a:spLocks noChangeArrowheads="1"/>
            </p:cNvSpPr>
            <p:nvPr/>
          </p:nvSpPr>
          <p:spPr bwMode="auto">
            <a:xfrm>
              <a:off x="3048000" y="5602288"/>
              <a:ext cx="762000" cy="646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r>
                <a:rPr lang="en-US" sz="3600"/>
                <a:t>Q</a:t>
              </a:r>
              <a:r>
                <a:rPr lang="en-US" sz="3600" baseline="30000"/>
                <a:t>//</a:t>
              </a:r>
              <a:r>
                <a:rPr lang="en-US" sz="3600" baseline="-25000"/>
                <a:t>D</a:t>
              </a:r>
            </a:p>
          </p:txBody>
        </p:sp>
        <p:sp>
          <p:nvSpPr>
            <p:cNvPr id="23582" name="Oval 27"/>
            <p:cNvSpPr>
              <a:spLocks noChangeArrowheads="1"/>
            </p:cNvSpPr>
            <p:nvPr/>
          </p:nvSpPr>
          <p:spPr bwMode="auto">
            <a:xfrm>
              <a:off x="3200400" y="3200400"/>
              <a:ext cx="152400" cy="152400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583" name="TextBox 28"/>
            <p:cNvSpPr txBox="1">
              <a:spLocks noChangeArrowheads="1"/>
            </p:cNvSpPr>
            <p:nvPr/>
          </p:nvSpPr>
          <p:spPr bwMode="auto">
            <a:xfrm>
              <a:off x="3048000" y="2590800"/>
              <a:ext cx="533400" cy="6461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r>
                <a:rPr lang="en-US" sz="3600"/>
                <a:t>M</a:t>
              </a:r>
            </a:p>
          </p:txBody>
        </p:sp>
      </p:grpSp>
      <p:grpSp>
        <p:nvGrpSpPr>
          <p:cNvPr id="14" name="Group 225"/>
          <p:cNvGrpSpPr>
            <a:grpSpLocks/>
          </p:cNvGrpSpPr>
          <p:nvPr/>
        </p:nvGrpSpPr>
        <p:grpSpPr bwMode="auto">
          <a:xfrm>
            <a:off x="5791200" y="1905000"/>
            <a:ext cx="3276600" cy="3916363"/>
            <a:chOff x="5638800" y="1905000"/>
            <a:chExt cx="3505200" cy="3916680"/>
          </a:xfrm>
        </p:grpSpPr>
        <p:sp>
          <p:nvSpPr>
            <p:cNvPr id="23578" name="Text Box 66"/>
            <p:cNvSpPr txBox="1">
              <a:spLocks noChangeArrowheads="1"/>
            </p:cNvSpPr>
            <p:nvPr/>
          </p:nvSpPr>
          <p:spPr bwMode="auto">
            <a:xfrm>
              <a:off x="5638800" y="1905000"/>
              <a:ext cx="3505200" cy="34470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  <a:spAutoFit/>
            </a:bodyPr>
            <a:lstStyle/>
            <a:p>
              <a:r>
                <a:rPr lang="en-US" sz="3200" dirty="0"/>
                <a:t>With a quota, the monopolist’s demand shifts in by the size of the quota. It  sets quantity where new MR</a:t>
              </a:r>
              <a:r>
                <a:rPr lang="en-US" sz="3200" baseline="30000" dirty="0"/>
                <a:t>/</a:t>
              </a:r>
              <a:r>
                <a:rPr lang="en-US" sz="3200" dirty="0"/>
                <a:t>=</a:t>
              </a:r>
              <a:r>
                <a:rPr lang="en-US" sz="3200" dirty="0">
                  <a:latin typeface="Symbol" pitchFamily="-84" charset="2"/>
                  <a:ea typeface="Symbol" pitchFamily="-84" charset="2"/>
                  <a:cs typeface="Symbol" pitchFamily="-84" charset="2"/>
                </a:rPr>
                <a:t>S</a:t>
              </a:r>
              <a:r>
                <a:rPr lang="en-US" sz="3200" dirty="0"/>
                <a:t>MC, at G and </a:t>
              </a:r>
              <a:r>
                <a:rPr lang="en-US" sz="3200" dirty="0" err="1"/>
                <a:t>Q</a:t>
              </a:r>
              <a:r>
                <a:rPr lang="en-US" sz="3200" baseline="-25000" dirty="0" err="1"/>
                <a:t>q</a:t>
              </a:r>
              <a:r>
                <a:rPr lang="en-US" sz="3200" dirty="0"/>
                <a:t>, with price from new demand, </a:t>
              </a:r>
              <a:r>
                <a:rPr lang="en-US" sz="3200" dirty="0" err="1"/>
                <a:t>P</a:t>
              </a:r>
              <a:r>
                <a:rPr lang="en-US" sz="3200" baseline="-25000" dirty="0" err="1"/>
                <a:t>q</a:t>
              </a:r>
              <a:r>
                <a:rPr lang="en-US" sz="3200" dirty="0"/>
                <a:t>. At </a:t>
              </a:r>
              <a:r>
                <a:rPr lang="en-US" sz="3200" dirty="0" err="1"/>
                <a:t>P</a:t>
              </a:r>
              <a:r>
                <a:rPr lang="en-US" sz="3200" baseline="-25000" dirty="0" err="1"/>
                <a:t>q</a:t>
              </a:r>
              <a:r>
                <a:rPr lang="en-US" sz="3200" dirty="0"/>
                <a:t>, demand is Q</a:t>
              </a:r>
              <a:r>
                <a:rPr lang="en-US" sz="3200" baseline="30000" dirty="0"/>
                <a:t>//</a:t>
              </a:r>
              <a:r>
                <a:rPr lang="en-US" sz="3200" baseline="-25000" dirty="0"/>
                <a:t>D</a:t>
              </a:r>
              <a:r>
                <a:rPr lang="en-US" sz="3200" dirty="0"/>
                <a:t>, giving imports of    , same as tariff.</a:t>
              </a:r>
              <a:endParaRPr lang="en-US" sz="3200" baseline="-25000" dirty="0"/>
            </a:p>
          </p:txBody>
        </p:sp>
        <p:pic>
          <p:nvPicPr>
            <p:cNvPr id="23579" name="Picture 224"/>
            <p:cNvPicPr>
              <a:picLocks noChangeAspect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6861544" y="5410200"/>
              <a:ext cx="289560" cy="4114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73" name="Footer Placeholder 7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Home Monopoly with quotas</a:t>
            </a:r>
            <a:endParaRPr lang="th-TH" smtClean="0"/>
          </a:p>
        </p:txBody>
      </p:sp>
      <p:sp>
        <p:nvSpPr>
          <p:cNvPr id="2560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AC20B4-29A0-144B-BF78-B64C63E5E750}" type="slidenum">
              <a:rPr lang="en-US" smtClean="0"/>
              <a:pPr/>
              <a:t>7</a:t>
            </a:fld>
            <a:endParaRPr lang="th-TH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Chayun tantivasadakarn</a:t>
            </a:r>
            <a:endParaRPr lang="en-US"/>
          </a:p>
        </p:txBody>
      </p:sp>
      <p:sp>
        <p:nvSpPr>
          <p:cNvPr id="30723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533400" y="838200"/>
            <a:ext cx="8153400" cy="1371600"/>
          </a:xfrm>
        </p:spPr>
        <p:txBody>
          <a:bodyPr/>
          <a:lstStyle/>
          <a:p>
            <a:pPr marL="285750" lvl="1" eaLnBrk="1" hangingPunct="1">
              <a:buFont typeface="Arial" pitchFamily="-84" charset="0"/>
              <a:buChar char="•"/>
            </a:pPr>
            <a:r>
              <a:rPr lang="en-US" sz="4000" dirty="0" smtClean="0">
                <a:latin typeface="Angsana New" pitchFamily="-84" charset="0"/>
                <a:ea typeface="ＭＳ Ｐゴシック" pitchFamily="-84" charset="-128"/>
              </a:rPr>
              <a:t>We choose a quota that will give us the same import as the tariff,   .</a:t>
            </a:r>
          </a:p>
        </p:txBody>
      </p:sp>
      <p:pic>
        <p:nvPicPr>
          <p:cNvPr id="25606" name="Picture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97100" y="1600200"/>
            <a:ext cx="2413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7" name="Picture 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73300" y="3352800"/>
            <a:ext cx="2413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8" name="Picture 7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20900" y="6172200"/>
            <a:ext cx="2413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533400" y="1981200"/>
            <a:ext cx="8153400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marL="285750" lvl="1" indent="-285750">
              <a:lnSpc>
                <a:spcPct val="90000"/>
              </a:lnSpc>
              <a:spcBef>
                <a:spcPct val="10000"/>
              </a:spcBef>
              <a:buFont typeface="Arial" pitchFamily="-84" charset="0"/>
              <a:buChar char="•"/>
            </a:pPr>
            <a:r>
              <a:rPr lang="en-US" sz="4000" dirty="0">
                <a:ea typeface="Angsana New" pitchFamily="-84" charset="0"/>
                <a:cs typeface="Angsana New" pitchFamily="-84" charset="0"/>
              </a:rPr>
              <a:t>The effective demand curve facing the Home monopolist under the quota is now the old demand curve, D, minus the quota,   .</a:t>
            </a: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 bwMode="auto">
          <a:xfrm>
            <a:off x="533400" y="3657600"/>
            <a:ext cx="81534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marL="285750" lvl="1" indent="-285750">
              <a:lnSpc>
                <a:spcPct val="90000"/>
              </a:lnSpc>
              <a:spcBef>
                <a:spcPct val="10000"/>
              </a:spcBef>
              <a:buFont typeface="Arial" pitchFamily="-84" charset="0"/>
              <a:buChar char="•"/>
            </a:pPr>
            <a:r>
              <a:rPr lang="en-US" sz="4000">
                <a:ea typeface="Angsana New" pitchFamily="-84" charset="0"/>
                <a:cs typeface="Angsana New" pitchFamily="-84" charset="0"/>
              </a:rPr>
              <a:t>Because the monopolist know that imports cannot increase, a quota gives it the ability to adjust the price without the competition from abroad.</a:t>
            </a:r>
          </a:p>
          <a:p>
            <a:pPr marL="285750" lvl="1" indent="-285750">
              <a:lnSpc>
                <a:spcPct val="90000"/>
              </a:lnSpc>
              <a:spcBef>
                <a:spcPct val="10000"/>
              </a:spcBef>
              <a:buFont typeface="Arial" pitchFamily="-84" charset="0"/>
              <a:buChar char="•"/>
            </a:pPr>
            <a:r>
              <a:rPr lang="en-US" sz="4000">
                <a:ea typeface="Angsana New" pitchFamily="-84" charset="0"/>
                <a:cs typeface="Angsana New" pitchFamily="-84" charset="0"/>
              </a:rPr>
              <a:t>The monopolist will choose its profit-maximizing price along D-   .</a:t>
            </a:r>
            <a:endParaRPr lang="en-US" sz="4000" baseline="-25000">
              <a:ea typeface="Angsana New" pitchFamily="-84" charset="0"/>
              <a:cs typeface="Angsana New" pitchFamily="-84" charset="0"/>
            </a:endParaRPr>
          </a:p>
        </p:txBody>
      </p:sp>
      <p:sp>
        <p:nvSpPr>
          <p:cNvPr id="25611" name="Action Button: Back or Previous 10">
            <a:hlinkClick r:id="" action="ppaction://hlinkshowjump?jump=previousslide" highlightClick="1"/>
          </p:cNvPr>
          <p:cNvSpPr>
            <a:spLocks noChangeArrowheads="1"/>
          </p:cNvSpPr>
          <p:nvPr/>
        </p:nvSpPr>
        <p:spPr bwMode="auto">
          <a:xfrm>
            <a:off x="8458200" y="6248400"/>
            <a:ext cx="304800" cy="381000"/>
          </a:xfrm>
          <a:prstGeom prst="actionButtonBackPrevious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 build="p" bldLvl="2" autoUpdateAnimBg="0"/>
      <p:bldP spid="9" grpId="0" build="p" bldLvl="2" autoUpdateAnimBg="0"/>
      <p:bldP spid="10" grpId="0" build="p" bldLvl="2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Home Monopoly with quotas</a:t>
            </a:r>
          </a:p>
        </p:txBody>
      </p:sp>
      <p:sp>
        <p:nvSpPr>
          <p:cNvPr id="27653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D9E919-892A-6E4C-9267-1BCBEE924B66}" type="slidenum">
              <a:rPr lang="en-US" smtClean="0"/>
              <a:pPr/>
              <a:t>8</a:t>
            </a:fld>
            <a:endParaRPr lang="th-TH" smtClean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Chayun tantivasadakarn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762000" y="1371600"/>
            <a:ext cx="8001000" cy="4724400"/>
          </a:xfrm>
        </p:spPr>
        <p:txBody>
          <a:bodyPr/>
          <a:lstStyle/>
          <a:p>
            <a:pPr eaLnBrk="1" hangingPunct="1"/>
            <a:r>
              <a:rPr lang="en-US" dirty="0" smtClean="0">
                <a:latin typeface="Angsana New" pitchFamily="-84" charset="0"/>
                <a:ea typeface="ＭＳ Ｐゴシック" pitchFamily="-84" charset="-128"/>
              </a:rPr>
              <a:t>With the new demand, we can derive a new marginal revenue, MR</a:t>
            </a:r>
            <a:r>
              <a:rPr lang="en-US" baseline="30000" dirty="0" smtClean="0">
                <a:latin typeface="Angsana New" pitchFamily="-84" charset="0"/>
                <a:ea typeface="ＭＳ Ｐゴシック" pitchFamily="-84" charset="-128"/>
              </a:rPr>
              <a:t>/</a:t>
            </a:r>
            <a:r>
              <a:rPr lang="en-US" dirty="0" smtClean="0">
                <a:latin typeface="Angsana New" pitchFamily="-84" charset="0"/>
                <a:ea typeface="ＭＳ Ｐゴシック" pitchFamily="-84" charset="-128"/>
              </a:rPr>
              <a:t>.</a:t>
            </a:r>
          </a:p>
          <a:p>
            <a:pPr eaLnBrk="1" hangingPunct="1"/>
            <a:r>
              <a:rPr lang="en-US" dirty="0" smtClean="0">
                <a:latin typeface="Angsana New" pitchFamily="-84" charset="0"/>
                <a:ea typeface="ＭＳ Ｐゴシック" pitchFamily="-84" charset="-128"/>
              </a:rPr>
              <a:t>MR</a:t>
            </a:r>
            <a:r>
              <a:rPr lang="en-US" baseline="30000" dirty="0" smtClean="0">
                <a:latin typeface="Angsana New" pitchFamily="-84" charset="0"/>
                <a:ea typeface="ＭＳ Ｐゴシック" pitchFamily="-84" charset="-128"/>
              </a:rPr>
              <a:t>/</a:t>
            </a:r>
            <a:r>
              <a:rPr lang="en-US" dirty="0" smtClean="0">
                <a:latin typeface="Angsana New" pitchFamily="-84" charset="0"/>
                <a:ea typeface="ＭＳ Ｐゴシック" pitchFamily="-84" charset="-128"/>
              </a:rPr>
              <a:t> = MC at point G with a </a:t>
            </a:r>
            <a:r>
              <a:rPr lang="en-US" dirty="0" err="1" smtClean="0">
                <a:latin typeface="Angsana New" pitchFamily="-84" charset="0"/>
                <a:ea typeface="ＭＳ Ｐゴシック" pitchFamily="-84" charset="-128"/>
              </a:rPr>
              <a:t>ouput</a:t>
            </a:r>
            <a:r>
              <a:rPr lang="en-US" dirty="0" smtClean="0">
                <a:latin typeface="Angsana New" pitchFamily="-84" charset="0"/>
                <a:ea typeface="ＭＳ Ｐゴシック" pitchFamily="-84" charset="-128"/>
              </a:rPr>
              <a:t> </a:t>
            </a:r>
            <a:r>
              <a:rPr lang="en-US" dirty="0" err="1" smtClean="0">
                <a:latin typeface="Angsana New" pitchFamily="-84" charset="0"/>
                <a:ea typeface="ＭＳ Ｐゴシック" pitchFamily="-84" charset="-128"/>
              </a:rPr>
              <a:t>Q</a:t>
            </a:r>
            <a:r>
              <a:rPr lang="en-US" baseline="-25000" dirty="0" err="1" smtClean="0">
                <a:latin typeface="Angsana New" pitchFamily="-84" charset="0"/>
                <a:ea typeface="ＭＳ Ｐゴシック" pitchFamily="-84" charset="-128"/>
              </a:rPr>
              <a:t>q</a:t>
            </a:r>
            <a:r>
              <a:rPr lang="en-US" dirty="0" smtClean="0">
                <a:latin typeface="Angsana New" pitchFamily="-84" charset="0"/>
                <a:ea typeface="ＭＳ Ｐゴシック" pitchFamily="-84" charset="-128"/>
              </a:rPr>
              <a:t> and a price of </a:t>
            </a:r>
            <a:r>
              <a:rPr lang="en-US" dirty="0" err="1" smtClean="0">
                <a:latin typeface="Angsana New" pitchFamily="-84" charset="0"/>
                <a:ea typeface="ＭＳ Ｐゴシック" pitchFamily="-84" charset="-128"/>
              </a:rPr>
              <a:t>P</a:t>
            </a:r>
            <a:r>
              <a:rPr lang="en-US" baseline="-25000" dirty="0" err="1" smtClean="0">
                <a:latin typeface="Angsana New" pitchFamily="-84" charset="0"/>
                <a:ea typeface="ＭＳ Ｐゴシック" pitchFamily="-84" charset="-128"/>
              </a:rPr>
              <a:t>q</a:t>
            </a:r>
            <a:r>
              <a:rPr lang="en-US" dirty="0" smtClean="0">
                <a:latin typeface="Angsana New" pitchFamily="-84" charset="0"/>
                <a:ea typeface="ＭＳ Ｐゴシック" pitchFamily="-84" charset="-128"/>
              </a:rPr>
              <a:t>.</a:t>
            </a:r>
          </a:p>
          <a:p>
            <a:pPr eaLnBrk="1" hangingPunct="1"/>
            <a:r>
              <a:rPr lang="en-US" dirty="0" smtClean="0">
                <a:latin typeface="Angsana New" pitchFamily="-84" charset="0"/>
                <a:ea typeface="ＭＳ Ｐゴシック" pitchFamily="-84" charset="-128"/>
              </a:rPr>
              <a:t>Even though the quota allows the same amount of imports as a tariff, the price is higher: </a:t>
            </a:r>
            <a:r>
              <a:rPr lang="en-US" dirty="0" err="1" smtClean="0">
                <a:latin typeface="Angsana New" pitchFamily="-84" charset="0"/>
                <a:ea typeface="ＭＳ Ｐゴシック" pitchFamily="-84" charset="-128"/>
              </a:rPr>
              <a:t>P</a:t>
            </a:r>
            <a:r>
              <a:rPr lang="en-US" baseline="-25000" dirty="0" err="1" smtClean="0">
                <a:latin typeface="Angsana New" pitchFamily="-84" charset="0"/>
                <a:ea typeface="ＭＳ Ｐゴシック" pitchFamily="-84" charset="-128"/>
              </a:rPr>
              <a:t>q</a:t>
            </a:r>
            <a:r>
              <a:rPr lang="en-US" dirty="0" smtClean="0">
                <a:latin typeface="Angsana New" pitchFamily="-84" charset="0"/>
                <a:ea typeface="ＭＳ Ｐゴシック" pitchFamily="-84" charset="-128"/>
              </a:rPr>
              <a:t> &gt; P</a:t>
            </a:r>
            <a:r>
              <a:rPr lang="en-US" baseline="-25000" dirty="0" smtClean="0">
                <a:latin typeface="Angsana New" pitchFamily="-84" charset="0"/>
                <a:ea typeface="ＭＳ Ｐゴシック" pitchFamily="-84" charset="-128"/>
              </a:rPr>
              <a:t>W</a:t>
            </a:r>
            <a:r>
              <a:rPr lang="en-US" dirty="0" smtClean="0">
                <a:latin typeface="Angsana New" pitchFamily="-84" charset="0"/>
                <a:ea typeface="ＭＳ Ｐゴシック" pitchFamily="-84" charset="-128"/>
              </a:rPr>
              <a:t> + </a:t>
            </a:r>
            <a:r>
              <a:rPr lang="en-US" dirty="0" err="1" smtClean="0">
                <a:latin typeface="Angsana New" pitchFamily="-84" charset="0"/>
                <a:ea typeface="ＭＳ Ｐゴシック" pitchFamily="-84" charset="-128"/>
              </a:rPr>
              <a:t>t</a:t>
            </a:r>
            <a:r>
              <a:rPr lang="en-US" dirty="0" smtClean="0">
                <a:latin typeface="Angsana New" pitchFamily="-84" charset="0"/>
                <a:ea typeface="ＭＳ Ｐゴシック" pitchFamily="-84" charset="-128"/>
              </a:rPr>
              <a:t> and the output is lower: </a:t>
            </a:r>
            <a:r>
              <a:rPr lang="en-US" dirty="0" err="1" smtClean="0">
                <a:latin typeface="Angsana New" pitchFamily="-84" charset="0"/>
                <a:ea typeface="ＭＳ Ｐゴシック" pitchFamily="-84" charset="-128"/>
              </a:rPr>
              <a:t>Q</a:t>
            </a:r>
            <a:r>
              <a:rPr lang="en-US" baseline="-25000" dirty="0" err="1" smtClean="0">
                <a:latin typeface="Angsana New" pitchFamily="-84" charset="0"/>
                <a:ea typeface="ＭＳ Ｐゴシック" pitchFamily="-84" charset="-128"/>
              </a:rPr>
              <a:t>q</a:t>
            </a:r>
            <a:r>
              <a:rPr lang="en-US" dirty="0" smtClean="0">
                <a:latin typeface="Angsana New" pitchFamily="-84" charset="0"/>
                <a:ea typeface="ＭＳ Ｐゴシック" pitchFamily="-84" charset="-128"/>
              </a:rPr>
              <a:t> &lt; Q</a:t>
            </a:r>
            <a:r>
              <a:rPr lang="en-US" baseline="30000" dirty="0" smtClean="0">
                <a:latin typeface="Angsana New" pitchFamily="-84" charset="0"/>
                <a:ea typeface="ＭＳ Ｐゴシック" pitchFamily="-84" charset="-128"/>
              </a:rPr>
              <a:t>/</a:t>
            </a:r>
            <a:r>
              <a:rPr lang="en-US" baseline="-25000" dirty="0" smtClean="0">
                <a:latin typeface="Angsana New" pitchFamily="-84" charset="0"/>
                <a:ea typeface="ＭＳ Ｐゴシック" pitchFamily="-84" charset="-128"/>
              </a:rPr>
              <a:t>S</a:t>
            </a:r>
            <a:r>
              <a:rPr lang="en-US" dirty="0" smtClean="0">
                <a:latin typeface="Angsana New" pitchFamily="-84" charset="0"/>
                <a:ea typeface="ＭＳ Ｐゴシック" pitchFamily="-84" charset="-128"/>
              </a:rPr>
              <a:t>. </a:t>
            </a:r>
          </a:p>
          <a:p>
            <a:pPr eaLnBrk="1" hangingPunct="1"/>
            <a:r>
              <a:rPr lang="en-US" dirty="0" smtClean="0">
                <a:latin typeface="Angsana New" pitchFamily="-84" charset="0"/>
                <a:ea typeface="ＭＳ Ｐゴシック" pitchFamily="-84" charset="-128"/>
              </a:rPr>
              <a:t>In fact the output can be even lower than the autarky’s. </a:t>
            </a:r>
          </a:p>
        </p:txBody>
      </p:sp>
      <p:sp>
        <p:nvSpPr>
          <p:cNvPr id="27654" name="Action Button: Custom 5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534400" y="6019800"/>
            <a:ext cx="304800" cy="304800"/>
          </a:xfrm>
          <a:prstGeom prst="actionButtonBlank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Home Monopoly with quotas</a:t>
            </a:r>
            <a:endParaRPr lang="th-TH" smtClean="0"/>
          </a:p>
        </p:txBody>
      </p:sp>
      <p:sp>
        <p:nvSpPr>
          <p:cNvPr id="28677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AFEA3F-8DFE-A649-AC69-5E97420131DA}" type="slidenum">
              <a:rPr lang="en-US" smtClean="0"/>
              <a:pPr/>
              <a:t>9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Chayun tantivasadakarn</a:t>
            </a:r>
            <a:endParaRPr lang="en-US"/>
          </a:p>
        </p:txBody>
      </p:sp>
      <p:sp>
        <p:nvSpPr>
          <p:cNvPr id="33795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457200" y="914400"/>
            <a:ext cx="8686800" cy="4038600"/>
          </a:xfrm>
        </p:spPr>
        <p:txBody>
          <a:bodyPr/>
          <a:lstStyle/>
          <a:p>
            <a:pPr eaLnBrk="1" hangingPunct="1"/>
            <a:r>
              <a:rPr lang="en-US" smtClean="0">
                <a:latin typeface="Angsana New" pitchFamily="-84" charset="0"/>
                <a:ea typeface="ＭＳ Ｐゴシック" pitchFamily="-84" charset="-128"/>
              </a:rPr>
              <a:t>Since price rises more with a quota than a tariff, the loss in consumer surplus under a quota will be larger.</a:t>
            </a:r>
            <a:endParaRPr lang="th-TH" smtClean="0">
              <a:latin typeface="Angsana New" pitchFamily="-84" charset="0"/>
              <a:ea typeface="ＭＳ Ｐゴシック" pitchFamily="-84" charset="-128"/>
            </a:endParaRPr>
          </a:p>
          <a:p>
            <a:pPr eaLnBrk="1" hangingPunct="1"/>
            <a:r>
              <a:rPr lang="en-US" smtClean="0">
                <a:latin typeface="Angsana New" pitchFamily="-84" charset="0"/>
                <a:ea typeface="ＭＳ Ｐゴシック" pitchFamily="-84" charset="-128"/>
              </a:rPr>
              <a:t>The higher price benefits the monopolist.  The quota rents are measured by the difference between P</a:t>
            </a:r>
            <a:r>
              <a:rPr lang="en-US" baseline="-25000" smtClean="0">
                <a:latin typeface="Angsana New" pitchFamily="-84" charset="0"/>
                <a:ea typeface="ＭＳ Ｐゴシック" pitchFamily="-84" charset="-128"/>
              </a:rPr>
              <a:t>q</a:t>
            </a:r>
            <a:r>
              <a:rPr lang="en-US" smtClean="0">
                <a:latin typeface="Angsana New" pitchFamily="-84" charset="0"/>
                <a:ea typeface="ＭＳ Ｐゴシック" pitchFamily="-84" charset="-128"/>
              </a:rPr>
              <a:t> and P</a:t>
            </a:r>
            <a:r>
              <a:rPr lang="en-US" baseline="-25000" smtClean="0">
                <a:latin typeface="Angsana New" pitchFamily="-84" charset="0"/>
                <a:ea typeface="ＭＳ Ｐゴシック" pitchFamily="-84" charset="-128"/>
              </a:rPr>
              <a:t>W</a:t>
            </a:r>
            <a:r>
              <a:rPr lang="en-US" smtClean="0">
                <a:latin typeface="Angsana New" pitchFamily="-84" charset="0"/>
                <a:ea typeface="ＭＳ Ｐゴシック" pitchFamily="-84" charset="-128"/>
              </a:rPr>
              <a:t> times the imports.</a:t>
            </a:r>
          </a:p>
          <a:p>
            <a:pPr eaLnBrk="1" hangingPunct="1"/>
            <a:r>
              <a:rPr lang="en-US" smtClean="0">
                <a:latin typeface="Angsana New" pitchFamily="-84" charset="0"/>
                <a:ea typeface="ＭＳ Ｐゴシック" pitchFamily="-84" charset="-128"/>
              </a:rPr>
              <a:t>The quota rents are higher than the tax revenue would  be under a tariff.</a:t>
            </a:r>
          </a:p>
          <a:p>
            <a:pPr eaLnBrk="1" hangingPunct="1"/>
            <a:r>
              <a:rPr lang="en-US" smtClean="0">
                <a:latin typeface="Angsana New" pitchFamily="-84" charset="0"/>
                <a:ea typeface="ＭＳ Ｐゴシック" pitchFamily="-84" charset="-128"/>
              </a:rPr>
              <a:t>The quota rents may be wasted on rent-seeking activities. </a:t>
            </a:r>
            <a:endParaRPr lang="th-TH" smtClean="0">
              <a:latin typeface="Angsana New" pitchFamily="-84" charset="0"/>
              <a:ea typeface="ＭＳ Ｐゴシック" pitchFamily="-8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 build="p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Tariff to extract foreign monopoly profit</a:t>
            </a:r>
          </a:p>
        </p:txBody>
      </p:sp>
      <p:sp>
        <p:nvSpPr>
          <p:cNvPr id="3072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1E87E7-1DDC-4A49-953F-68FA452D0859}" type="slidenum">
              <a:rPr lang="en-US" smtClean="0"/>
              <a:pPr/>
              <a:t>10</a:t>
            </a:fld>
            <a:endParaRPr lang="th-TH"/>
          </a:p>
        </p:txBody>
      </p:sp>
      <p:sp>
        <p:nvSpPr>
          <p:cNvPr id="46" name="Footer Placeholder 45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Chayun tantivasadakarn</a:t>
            </a:r>
            <a:endParaRPr lang="en-US"/>
          </a:p>
        </p:txBody>
      </p:sp>
      <p:sp>
        <p:nvSpPr>
          <p:cNvPr id="47107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5181600" y="1524000"/>
            <a:ext cx="4038600" cy="1905000"/>
          </a:xfrm>
        </p:spPr>
        <p:txBody>
          <a:bodyPr/>
          <a:lstStyle/>
          <a:p>
            <a:pPr eaLnBrk="1" hangingPunct="1"/>
            <a:r>
              <a:rPr lang="th-TH" dirty="0">
                <a:latin typeface="Angsana New" pitchFamily="-84" charset="0"/>
                <a:ea typeface="ＭＳ Ｐゴシック" pitchFamily="-84" charset="-128"/>
              </a:rPr>
              <a:t>With the tariff, MC rises to MC + t, the firm sells  Q</a:t>
            </a:r>
            <a:r>
              <a:rPr lang="th-TH" baseline="-25000" dirty="0">
                <a:latin typeface="Angsana New" pitchFamily="-84" charset="0"/>
                <a:ea typeface="ＭＳ Ｐゴシック" pitchFamily="-84" charset="-128"/>
              </a:rPr>
              <a:t>2</a:t>
            </a:r>
            <a:r>
              <a:rPr lang="th-TH" dirty="0">
                <a:latin typeface="Angsana New" pitchFamily="-84" charset="0"/>
                <a:ea typeface="ＭＳ Ｐゴシック" pitchFamily="-84" charset="-128"/>
              </a:rPr>
              <a:t> at P</a:t>
            </a:r>
            <a:r>
              <a:rPr lang="th-TH" baseline="-25000" dirty="0">
                <a:latin typeface="Angsana New" pitchFamily="-84" charset="0"/>
                <a:ea typeface="ＭＳ Ｐゴシック" pitchFamily="-84" charset="-128"/>
              </a:rPr>
              <a:t>2</a:t>
            </a:r>
            <a:r>
              <a:rPr lang="th-TH" dirty="0">
                <a:latin typeface="Angsana New" pitchFamily="-84" charset="0"/>
                <a:ea typeface="ＭＳ Ｐゴシック" pitchFamily="-84" charset="-128"/>
              </a:rPr>
              <a:t>.</a:t>
            </a:r>
          </a:p>
          <a:p>
            <a:pPr eaLnBrk="1" hangingPunct="1"/>
            <a:endParaRPr lang="th-TH" dirty="0">
              <a:latin typeface="Angsana New" pitchFamily="-84" charset="0"/>
              <a:ea typeface="ＭＳ Ｐゴシック" pitchFamily="-84" charset="-128"/>
            </a:endParaRPr>
          </a:p>
        </p:txBody>
      </p:sp>
      <p:sp>
        <p:nvSpPr>
          <p:cNvPr id="47140" name="Rectangle 36"/>
          <p:cNvSpPr>
            <a:spLocks noChangeArrowheads="1"/>
          </p:cNvSpPr>
          <p:nvPr/>
        </p:nvSpPr>
        <p:spPr bwMode="auto">
          <a:xfrm>
            <a:off x="609600" y="3733800"/>
            <a:ext cx="898525" cy="12144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/>
            <a:r>
              <a:rPr lang="th-TH" sz="3200" b="1"/>
              <a:t>R</a:t>
            </a:r>
          </a:p>
        </p:txBody>
      </p:sp>
      <p:grpSp>
        <p:nvGrpSpPr>
          <p:cNvPr id="2" name="Group 37"/>
          <p:cNvGrpSpPr>
            <a:grpSpLocks/>
          </p:cNvGrpSpPr>
          <p:nvPr/>
        </p:nvGrpSpPr>
        <p:grpSpPr bwMode="auto">
          <a:xfrm>
            <a:off x="609600" y="2362200"/>
            <a:ext cx="1371600" cy="536575"/>
            <a:chOff x="384" y="1488"/>
            <a:chExt cx="864" cy="338"/>
          </a:xfrm>
        </p:grpSpPr>
        <p:sp>
          <p:nvSpPr>
            <p:cNvPr id="30764" name="Freeform 33"/>
            <p:cNvSpPr>
              <a:spLocks/>
            </p:cNvSpPr>
            <p:nvPr/>
          </p:nvSpPr>
          <p:spPr bwMode="auto">
            <a:xfrm>
              <a:off x="384" y="1525"/>
              <a:ext cx="864" cy="301"/>
            </a:xfrm>
            <a:custGeom>
              <a:avLst/>
              <a:gdLst>
                <a:gd name="T0" fmla="*/ 10 w 864"/>
                <a:gd name="T1" fmla="*/ 59 h 277"/>
                <a:gd name="T2" fmla="*/ 591 w 864"/>
                <a:gd name="T3" fmla="*/ 0 h 277"/>
                <a:gd name="T4" fmla="*/ 864 w 864"/>
                <a:gd name="T5" fmla="*/ 1459 h 277"/>
                <a:gd name="T6" fmla="*/ 0 w 864"/>
                <a:gd name="T7" fmla="*/ 1441 h 27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864"/>
                <a:gd name="T13" fmla="*/ 0 h 277"/>
                <a:gd name="T14" fmla="*/ 864 w 864"/>
                <a:gd name="T15" fmla="*/ 277 h 27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864" h="277">
                  <a:moveTo>
                    <a:pt x="10" y="12"/>
                  </a:moveTo>
                  <a:lnTo>
                    <a:pt x="591" y="0"/>
                  </a:lnTo>
                  <a:lnTo>
                    <a:pt x="864" y="277"/>
                  </a:lnTo>
                  <a:lnTo>
                    <a:pt x="0" y="274"/>
                  </a:lnTo>
                </a:path>
              </a:pathLst>
            </a:custGeom>
            <a:solidFill>
              <a:srgbClr val="FF66CC"/>
            </a:solidFill>
            <a:ln w="9525">
              <a:noFill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765" name="Text Box 34"/>
            <p:cNvSpPr txBox="1">
              <a:spLocks noChangeArrowheads="1"/>
            </p:cNvSpPr>
            <p:nvPr/>
          </p:nvSpPr>
          <p:spPr bwMode="auto">
            <a:xfrm>
              <a:off x="751" y="1488"/>
              <a:ext cx="209" cy="3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th-TH" sz="3200" b="1"/>
                <a:t>L</a:t>
              </a:r>
            </a:p>
          </p:txBody>
        </p:sp>
      </p:grpSp>
      <p:sp>
        <p:nvSpPr>
          <p:cNvPr id="30728" name="Rectangle 4"/>
          <p:cNvSpPr>
            <a:spLocks noChangeArrowheads="1"/>
          </p:cNvSpPr>
          <p:nvPr/>
        </p:nvSpPr>
        <p:spPr bwMode="auto">
          <a:xfrm>
            <a:off x="4867275" y="5791200"/>
            <a:ext cx="393700" cy="582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pPr algn="r"/>
            <a:r>
              <a:rPr lang="en-US" sz="3200" b="1"/>
              <a:t>Q</a:t>
            </a:r>
          </a:p>
        </p:txBody>
      </p:sp>
      <p:sp>
        <p:nvSpPr>
          <p:cNvPr id="30729" name="Line 5"/>
          <p:cNvSpPr>
            <a:spLocks noChangeShapeType="1"/>
          </p:cNvSpPr>
          <p:nvPr/>
        </p:nvSpPr>
        <p:spPr bwMode="auto">
          <a:xfrm>
            <a:off x="582613" y="1181100"/>
            <a:ext cx="1587" cy="4722813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0730" name="Rectangle 6"/>
          <p:cNvSpPr>
            <a:spLocks noChangeArrowheads="1"/>
          </p:cNvSpPr>
          <p:nvPr/>
        </p:nvSpPr>
        <p:spPr bwMode="auto">
          <a:xfrm>
            <a:off x="188913" y="914400"/>
            <a:ext cx="347662" cy="582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pPr algn="r"/>
            <a:r>
              <a:rPr lang="en-US" sz="3200" b="1"/>
              <a:t>P</a:t>
            </a:r>
          </a:p>
        </p:txBody>
      </p:sp>
      <p:sp>
        <p:nvSpPr>
          <p:cNvPr id="30731" name="Line 7"/>
          <p:cNvSpPr>
            <a:spLocks noChangeShapeType="1"/>
          </p:cNvSpPr>
          <p:nvPr/>
        </p:nvSpPr>
        <p:spPr bwMode="auto">
          <a:xfrm>
            <a:off x="584200" y="5903913"/>
            <a:ext cx="4549775" cy="317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0732" name="Line 8"/>
          <p:cNvSpPr>
            <a:spLocks noChangeShapeType="1"/>
          </p:cNvSpPr>
          <p:nvPr/>
        </p:nvSpPr>
        <p:spPr bwMode="auto">
          <a:xfrm>
            <a:off x="609600" y="1524000"/>
            <a:ext cx="3962400" cy="3810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0733" name="Rectangle 9"/>
          <p:cNvSpPr>
            <a:spLocks noChangeArrowheads="1"/>
          </p:cNvSpPr>
          <p:nvPr/>
        </p:nvSpPr>
        <p:spPr bwMode="auto">
          <a:xfrm>
            <a:off x="4502150" y="5138738"/>
            <a:ext cx="377825" cy="5826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pPr algn="r"/>
            <a:r>
              <a:rPr lang="en-US" sz="3200" b="1"/>
              <a:t>D</a:t>
            </a:r>
          </a:p>
        </p:txBody>
      </p:sp>
      <p:sp>
        <p:nvSpPr>
          <p:cNvPr id="30734" name="Line 10"/>
          <p:cNvSpPr>
            <a:spLocks noChangeShapeType="1"/>
          </p:cNvSpPr>
          <p:nvPr/>
        </p:nvSpPr>
        <p:spPr bwMode="auto">
          <a:xfrm>
            <a:off x="568325" y="1508125"/>
            <a:ext cx="1717675" cy="397827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0735" name="Line 11"/>
          <p:cNvSpPr>
            <a:spLocks noChangeShapeType="1"/>
          </p:cNvSpPr>
          <p:nvPr/>
        </p:nvSpPr>
        <p:spPr bwMode="auto">
          <a:xfrm>
            <a:off x="609600" y="4953000"/>
            <a:ext cx="4419600" cy="0"/>
          </a:xfrm>
          <a:prstGeom prst="line">
            <a:avLst/>
          </a:prstGeom>
          <a:noFill/>
          <a:ln w="28575">
            <a:solidFill>
              <a:schemeClr val="accent2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0736" name="Rectangle 13"/>
          <p:cNvSpPr>
            <a:spLocks noChangeArrowheads="1"/>
          </p:cNvSpPr>
          <p:nvPr/>
        </p:nvSpPr>
        <p:spPr bwMode="auto">
          <a:xfrm>
            <a:off x="2255838" y="5138738"/>
            <a:ext cx="644525" cy="5826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pPr algn="r"/>
            <a:r>
              <a:rPr lang="en-US" sz="3200" b="1"/>
              <a:t>MR</a:t>
            </a:r>
          </a:p>
        </p:txBody>
      </p:sp>
      <p:sp>
        <p:nvSpPr>
          <p:cNvPr id="30737" name="Rectangle 14"/>
          <p:cNvSpPr>
            <a:spLocks noChangeArrowheads="1"/>
          </p:cNvSpPr>
          <p:nvPr/>
        </p:nvSpPr>
        <p:spPr bwMode="auto">
          <a:xfrm>
            <a:off x="4019550" y="4376738"/>
            <a:ext cx="1316038" cy="5826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pPr algn="r"/>
            <a:r>
              <a:rPr lang="en-US" sz="3200" b="1"/>
              <a:t>MC = AC</a:t>
            </a:r>
          </a:p>
        </p:txBody>
      </p:sp>
      <p:sp>
        <p:nvSpPr>
          <p:cNvPr id="30738" name="Rectangle 26"/>
          <p:cNvSpPr>
            <a:spLocks noChangeArrowheads="1"/>
          </p:cNvSpPr>
          <p:nvPr/>
        </p:nvSpPr>
        <p:spPr bwMode="auto">
          <a:xfrm>
            <a:off x="139700" y="4529138"/>
            <a:ext cx="393700" cy="5826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pPr algn="r"/>
            <a:r>
              <a:rPr lang="en-US" sz="3200" b="1"/>
              <a:t>c</a:t>
            </a:r>
            <a:r>
              <a:rPr lang="en-US" sz="3200" b="1" baseline="-25000"/>
              <a:t>1</a:t>
            </a:r>
            <a:endParaRPr lang="en-US" sz="3200" b="1"/>
          </a:p>
        </p:txBody>
      </p:sp>
      <p:sp>
        <p:nvSpPr>
          <p:cNvPr id="30739" name="Rectangle 31"/>
          <p:cNvSpPr>
            <a:spLocks noChangeArrowheads="1"/>
          </p:cNvSpPr>
          <p:nvPr/>
        </p:nvSpPr>
        <p:spPr bwMode="auto">
          <a:xfrm>
            <a:off x="2971800" y="866775"/>
            <a:ext cx="60960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290513" indent="-290513">
              <a:buFontTx/>
              <a:buChar char="•"/>
            </a:pPr>
            <a:r>
              <a:rPr lang="th-TH" sz="4000">
                <a:ea typeface="Angsana New" pitchFamily="-84" charset="0"/>
                <a:cs typeface="Angsana New" pitchFamily="-84" charset="0"/>
              </a:rPr>
              <a:t>Initially the monopoly firm sells Q</a:t>
            </a:r>
            <a:r>
              <a:rPr lang="th-TH" sz="4000" baseline="-25000">
                <a:ea typeface="Angsana New" pitchFamily="-84" charset="0"/>
                <a:cs typeface="Angsana New" pitchFamily="-84" charset="0"/>
              </a:rPr>
              <a:t>1</a:t>
            </a:r>
            <a:r>
              <a:rPr lang="th-TH" sz="4000">
                <a:ea typeface="Angsana New" pitchFamily="-84" charset="0"/>
                <a:cs typeface="Angsana New" pitchFamily="-84" charset="0"/>
              </a:rPr>
              <a:t> at P</a:t>
            </a:r>
            <a:r>
              <a:rPr lang="th-TH" sz="4000" baseline="-25000">
                <a:ea typeface="Angsana New" pitchFamily="-84" charset="0"/>
                <a:cs typeface="Angsana New" pitchFamily="-84" charset="0"/>
              </a:rPr>
              <a:t>1</a:t>
            </a:r>
            <a:r>
              <a:rPr lang="th-TH" sz="4000">
                <a:ea typeface="Angsana New" pitchFamily="-84" charset="0"/>
                <a:cs typeface="Angsana New" pitchFamily="-84" charset="0"/>
              </a:rPr>
              <a:t>.</a:t>
            </a:r>
          </a:p>
        </p:txBody>
      </p:sp>
      <p:grpSp>
        <p:nvGrpSpPr>
          <p:cNvPr id="3" name="Group 43"/>
          <p:cNvGrpSpPr>
            <a:grpSpLocks/>
          </p:cNvGrpSpPr>
          <p:nvPr/>
        </p:nvGrpSpPr>
        <p:grpSpPr bwMode="auto">
          <a:xfrm>
            <a:off x="69850" y="2362200"/>
            <a:ext cx="2293938" cy="4044950"/>
            <a:chOff x="44" y="1488"/>
            <a:chExt cx="1445" cy="2548"/>
          </a:xfrm>
        </p:grpSpPr>
        <p:sp>
          <p:nvSpPr>
            <p:cNvPr id="30759" name="Freeform 16"/>
            <p:cNvSpPr>
              <a:spLocks/>
            </p:cNvSpPr>
            <p:nvPr/>
          </p:nvSpPr>
          <p:spPr bwMode="auto">
            <a:xfrm>
              <a:off x="358" y="1820"/>
              <a:ext cx="938" cy="1876"/>
            </a:xfrm>
            <a:custGeom>
              <a:avLst/>
              <a:gdLst>
                <a:gd name="T0" fmla="*/ 1601 w 912"/>
                <a:gd name="T1" fmla="*/ 1952 h 1872"/>
                <a:gd name="T2" fmla="*/ 1601 w 912"/>
                <a:gd name="T3" fmla="*/ 0 h 1872"/>
                <a:gd name="T4" fmla="*/ 0 w 912"/>
                <a:gd name="T5" fmla="*/ 0 h 1872"/>
                <a:gd name="T6" fmla="*/ 0 60000 65536"/>
                <a:gd name="T7" fmla="*/ 0 60000 65536"/>
                <a:gd name="T8" fmla="*/ 0 60000 65536"/>
                <a:gd name="T9" fmla="*/ 0 w 912"/>
                <a:gd name="T10" fmla="*/ 0 h 1872"/>
                <a:gd name="T11" fmla="*/ 912 w 912"/>
                <a:gd name="T12" fmla="*/ 1872 h 187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12" h="1872">
                  <a:moveTo>
                    <a:pt x="912" y="1872"/>
                  </a:moveTo>
                  <a:lnTo>
                    <a:pt x="912" y="0"/>
                  </a:lnTo>
                  <a:lnTo>
                    <a:pt x="0" y="0"/>
                  </a:lnTo>
                </a:path>
              </a:pathLst>
            </a:custGeom>
            <a:noFill/>
            <a:ln w="28575">
              <a:solidFill>
                <a:schemeClr val="accent2"/>
              </a:solidFill>
              <a:prstDash val="dash"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760" name="Oval 19"/>
            <p:cNvSpPr>
              <a:spLocks noChangeAspect="1" noChangeArrowheads="1"/>
            </p:cNvSpPr>
            <p:nvPr/>
          </p:nvSpPr>
          <p:spPr bwMode="auto">
            <a:xfrm>
              <a:off x="1248" y="1776"/>
              <a:ext cx="96" cy="96"/>
            </a:xfrm>
            <a:prstGeom prst="ellipse">
              <a:avLst/>
            </a:prstGeom>
            <a:solidFill>
              <a:schemeClr val="accent2"/>
            </a:solidFill>
            <a:ln w="222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761" name="Rectangle 23"/>
            <p:cNvSpPr>
              <a:spLocks noChangeArrowheads="1"/>
            </p:cNvSpPr>
            <p:nvPr/>
          </p:nvSpPr>
          <p:spPr bwMode="auto">
            <a:xfrm>
              <a:off x="44" y="1557"/>
              <a:ext cx="277" cy="36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pPr algn="r"/>
              <a:r>
                <a:rPr lang="en-US" sz="3200" b="1"/>
                <a:t>P</a:t>
              </a:r>
              <a:r>
                <a:rPr lang="en-US" sz="3200" b="1" baseline="-25000"/>
                <a:t>1</a:t>
              </a:r>
              <a:endParaRPr lang="en-US" sz="3200" b="1"/>
            </a:p>
          </p:txBody>
        </p:sp>
        <p:sp>
          <p:nvSpPr>
            <p:cNvPr id="30762" name="Rectangle 28"/>
            <p:cNvSpPr>
              <a:spLocks noChangeArrowheads="1"/>
            </p:cNvSpPr>
            <p:nvPr/>
          </p:nvSpPr>
          <p:spPr bwMode="auto">
            <a:xfrm>
              <a:off x="1184" y="3669"/>
              <a:ext cx="305" cy="36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pPr algn="r"/>
              <a:r>
                <a:rPr lang="en-US" sz="3200" b="1"/>
                <a:t>Q</a:t>
              </a:r>
              <a:r>
                <a:rPr lang="en-US" sz="3200" b="1" baseline="-25000"/>
                <a:t>1</a:t>
              </a:r>
              <a:endParaRPr lang="en-US" sz="3200" b="1"/>
            </a:p>
          </p:txBody>
        </p:sp>
        <p:sp>
          <p:nvSpPr>
            <p:cNvPr id="30763" name="Rectangle 39"/>
            <p:cNvSpPr>
              <a:spLocks noChangeArrowheads="1"/>
            </p:cNvSpPr>
            <p:nvPr/>
          </p:nvSpPr>
          <p:spPr bwMode="auto">
            <a:xfrm>
              <a:off x="1249" y="1488"/>
              <a:ext cx="229" cy="36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pPr algn="r"/>
              <a:r>
                <a:rPr lang="en-US" sz="3200" b="1"/>
                <a:t>B</a:t>
              </a:r>
            </a:p>
          </p:txBody>
        </p:sp>
      </p:grpSp>
      <p:grpSp>
        <p:nvGrpSpPr>
          <p:cNvPr id="4" name="Group 45"/>
          <p:cNvGrpSpPr>
            <a:grpSpLocks/>
          </p:cNvGrpSpPr>
          <p:nvPr/>
        </p:nvGrpSpPr>
        <p:grpSpPr bwMode="auto">
          <a:xfrm>
            <a:off x="58738" y="1862138"/>
            <a:ext cx="1841500" cy="4545012"/>
            <a:chOff x="37" y="1173"/>
            <a:chExt cx="1160" cy="2863"/>
          </a:xfrm>
        </p:grpSpPr>
        <p:sp>
          <p:nvSpPr>
            <p:cNvPr id="30753" name="Freeform 17"/>
            <p:cNvSpPr>
              <a:spLocks/>
            </p:cNvSpPr>
            <p:nvPr/>
          </p:nvSpPr>
          <p:spPr bwMode="auto">
            <a:xfrm>
              <a:off x="341" y="1536"/>
              <a:ext cx="619" cy="2182"/>
            </a:xfrm>
            <a:custGeom>
              <a:avLst/>
              <a:gdLst>
                <a:gd name="T0" fmla="*/ 1 w 912"/>
                <a:gd name="T1" fmla="*/ 40105 h 1872"/>
                <a:gd name="T2" fmla="*/ 1 w 912"/>
                <a:gd name="T3" fmla="*/ 0 h 1872"/>
                <a:gd name="T4" fmla="*/ 0 w 912"/>
                <a:gd name="T5" fmla="*/ 0 h 1872"/>
                <a:gd name="T6" fmla="*/ 0 60000 65536"/>
                <a:gd name="T7" fmla="*/ 0 60000 65536"/>
                <a:gd name="T8" fmla="*/ 0 60000 65536"/>
                <a:gd name="T9" fmla="*/ 0 w 912"/>
                <a:gd name="T10" fmla="*/ 0 h 1872"/>
                <a:gd name="T11" fmla="*/ 912 w 912"/>
                <a:gd name="T12" fmla="*/ 1872 h 187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12" h="1872">
                  <a:moveTo>
                    <a:pt x="912" y="1872"/>
                  </a:moveTo>
                  <a:lnTo>
                    <a:pt x="912" y="0"/>
                  </a:lnTo>
                  <a:lnTo>
                    <a:pt x="0" y="0"/>
                  </a:lnTo>
                </a:path>
              </a:pathLst>
            </a:custGeom>
            <a:noFill/>
            <a:ln w="28575">
              <a:solidFill>
                <a:srgbClr val="FF3300"/>
              </a:solidFill>
              <a:prstDash val="dash"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754" name="Oval 21"/>
            <p:cNvSpPr>
              <a:spLocks noChangeAspect="1" noChangeArrowheads="1"/>
            </p:cNvSpPr>
            <p:nvPr/>
          </p:nvSpPr>
          <p:spPr bwMode="auto">
            <a:xfrm>
              <a:off x="912" y="1488"/>
              <a:ext cx="96" cy="96"/>
            </a:xfrm>
            <a:prstGeom prst="ellipse">
              <a:avLst/>
            </a:prstGeom>
            <a:solidFill>
              <a:srgbClr val="FF3300"/>
            </a:solidFill>
            <a:ln w="222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755" name="Rectangle 22"/>
            <p:cNvSpPr>
              <a:spLocks noChangeArrowheads="1"/>
            </p:cNvSpPr>
            <p:nvPr/>
          </p:nvSpPr>
          <p:spPr bwMode="auto">
            <a:xfrm>
              <a:off x="37" y="1269"/>
              <a:ext cx="277" cy="36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pPr algn="r"/>
              <a:r>
                <a:rPr lang="en-US" sz="3200" b="1"/>
                <a:t>P</a:t>
              </a:r>
              <a:r>
                <a:rPr lang="en-US" sz="3200" b="1" baseline="-25000"/>
                <a:t>2</a:t>
              </a:r>
              <a:endParaRPr lang="en-US" sz="3200" b="1"/>
            </a:p>
          </p:txBody>
        </p:sp>
        <p:sp>
          <p:nvSpPr>
            <p:cNvPr id="30756" name="Rectangle 27"/>
            <p:cNvSpPr>
              <a:spLocks noChangeArrowheads="1"/>
            </p:cNvSpPr>
            <p:nvPr/>
          </p:nvSpPr>
          <p:spPr bwMode="auto">
            <a:xfrm>
              <a:off x="848" y="3669"/>
              <a:ext cx="305" cy="36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pPr algn="r"/>
              <a:r>
                <a:rPr lang="en-US" sz="3200" b="1"/>
                <a:t>Q</a:t>
              </a:r>
              <a:r>
                <a:rPr lang="en-US" sz="3200" b="1" baseline="-25000"/>
                <a:t>2</a:t>
              </a:r>
              <a:endParaRPr lang="en-US" sz="3200" b="1"/>
            </a:p>
          </p:txBody>
        </p:sp>
        <p:sp>
          <p:nvSpPr>
            <p:cNvPr id="30757" name="Line 29"/>
            <p:cNvSpPr>
              <a:spLocks noChangeShapeType="1"/>
            </p:cNvSpPr>
            <p:nvPr/>
          </p:nvSpPr>
          <p:spPr bwMode="auto">
            <a:xfrm flipV="1">
              <a:off x="288" y="1536"/>
              <a:ext cx="0" cy="24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758" name="Rectangle 41"/>
            <p:cNvSpPr>
              <a:spLocks noChangeArrowheads="1"/>
            </p:cNvSpPr>
            <p:nvPr/>
          </p:nvSpPr>
          <p:spPr bwMode="auto">
            <a:xfrm>
              <a:off x="968" y="1173"/>
              <a:ext cx="229" cy="36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pPr algn="r"/>
              <a:r>
                <a:rPr lang="en-US" sz="3200" b="1"/>
                <a:t>E</a:t>
              </a:r>
            </a:p>
          </p:txBody>
        </p:sp>
      </p:grpSp>
      <p:grpSp>
        <p:nvGrpSpPr>
          <p:cNvPr id="5" name="Group 42"/>
          <p:cNvGrpSpPr>
            <a:grpSpLocks/>
          </p:cNvGrpSpPr>
          <p:nvPr/>
        </p:nvGrpSpPr>
        <p:grpSpPr bwMode="auto">
          <a:xfrm>
            <a:off x="1981200" y="4343400"/>
            <a:ext cx="530225" cy="685800"/>
            <a:chOff x="1248" y="2736"/>
            <a:chExt cx="334" cy="432"/>
          </a:xfrm>
        </p:grpSpPr>
        <p:sp>
          <p:nvSpPr>
            <p:cNvPr id="30751" name="Oval 18"/>
            <p:cNvSpPr>
              <a:spLocks noChangeAspect="1" noChangeArrowheads="1"/>
            </p:cNvSpPr>
            <p:nvPr/>
          </p:nvSpPr>
          <p:spPr bwMode="auto">
            <a:xfrm>
              <a:off x="1248" y="3072"/>
              <a:ext cx="96" cy="96"/>
            </a:xfrm>
            <a:prstGeom prst="ellipse">
              <a:avLst/>
            </a:prstGeom>
            <a:solidFill>
              <a:schemeClr val="accent2"/>
            </a:solidFill>
            <a:ln w="222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752" name="Rectangle 38"/>
            <p:cNvSpPr>
              <a:spLocks noChangeArrowheads="1"/>
            </p:cNvSpPr>
            <p:nvPr/>
          </p:nvSpPr>
          <p:spPr bwMode="auto">
            <a:xfrm>
              <a:off x="1344" y="2736"/>
              <a:ext cx="238" cy="36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pPr algn="r"/>
              <a:r>
                <a:rPr lang="en-US" sz="3200" b="1"/>
                <a:t>A</a:t>
              </a:r>
            </a:p>
          </p:txBody>
        </p:sp>
      </p:grpSp>
      <p:sp>
        <p:nvSpPr>
          <p:cNvPr id="47150" name="Rectangle 46"/>
          <p:cNvSpPr>
            <a:spLocks noChangeArrowheads="1"/>
          </p:cNvSpPr>
          <p:nvPr/>
        </p:nvSpPr>
        <p:spPr bwMode="auto">
          <a:xfrm>
            <a:off x="5181600" y="3200400"/>
            <a:ext cx="4038600" cy="396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marL="342900" indent="-342900">
              <a:lnSpc>
                <a:spcPct val="90000"/>
              </a:lnSpc>
              <a:spcBef>
                <a:spcPct val="10000"/>
              </a:spcBef>
              <a:buFontTx/>
              <a:buChar char="•"/>
            </a:pPr>
            <a:r>
              <a:rPr lang="th-TH" sz="4000">
                <a:ea typeface="Angsana New" pitchFamily="-84" charset="0"/>
                <a:cs typeface="Angsana New" pitchFamily="-84" charset="0"/>
              </a:rPr>
              <a:t> </a:t>
            </a:r>
            <a:r>
              <a:rPr lang="th-TH">
                <a:latin typeface="Symbol" pitchFamily="-84" charset="2"/>
                <a:ea typeface="Symbol" pitchFamily="-84" charset="2"/>
                <a:cs typeface="Symbol" pitchFamily="-84" charset="2"/>
              </a:rPr>
              <a:t>D</a:t>
            </a:r>
            <a:r>
              <a:rPr lang="th-TH" sz="4000">
                <a:ea typeface="Angsana New" pitchFamily="-84" charset="0"/>
                <a:cs typeface="Angsana New" pitchFamily="-84" charset="0"/>
              </a:rPr>
              <a:t>CS =  -L</a:t>
            </a:r>
          </a:p>
          <a:p>
            <a:pPr marL="342900" indent="-342900">
              <a:lnSpc>
                <a:spcPct val="90000"/>
              </a:lnSpc>
              <a:spcBef>
                <a:spcPct val="10000"/>
              </a:spcBef>
              <a:buFontTx/>
              <a:buChar char="•"/>
            </a:pPr>
            <a:r>
              <a:rPr lang="th-TH" sz="4000">
                <a:ea typeface="Angsana New" pitchFamily="-84" charset="0"/>
                <a:cs typeface="Angsana New" pitchFamily="-84" charset="0"/>
              </a:rPr>
              <a:t> </a:t>
            </a:r>
            <a:r>
              <a:rPr lang="th-TH">
                <a:latin typeface="Symbol" pitchFamily="-84" charset="2"/>
                <a:ea typeface="Symbol" pitchFamily="-84" charset="2"/>
                <a:cs typeface="Symbol" pitchFamily="-84" charset="2"/>
              </a:rPr>
              <a:t>D</a:t>
            </a:r>
            <a:r>
              <a:rPr lang="th-TH" sz="4000">
                <a:ea typeface="Angsana New" pitchFamily="-84" charset="0"/>
                <a:cs typeface="Angsana New" pitchFamily="-84" charset="0"/>
              </a:rPr>
              <a:t>GR =  R</a:t>
            </a:r>
          </a:p>
          <a:p>
            <a:pPr marL="342900" indent="-342900">
              <a:lnSpc>
                <a:spcPct val="90000"/>
              </a:lnSpc>
              <a:spcBef>
                <a:spcPct val="10000"/>
              </a:spcBef>
              <a:buFontTx/>
              <a:buChar char="•"/>
            </a:pPr>
            <a:r>
              <a:rPr lang="th-TH" sz="4000">
                <a:ea typeface="Angsana New" pitchFamily="-84" charset="0"/>
                <a:cs typeface="Angsana New" pitchFamily="-84" charset="0"/>
              </a:rPr>
              <a:t>Net = R - L &gt; 0</a:t>
            </a:r>
          </a:p>
          <a:p>
            <a:pPr marL="342900" indent="-342900">
              <a:lnSpc>
                <a:spcPct val="90000"/>
              </a:lnSpc>
              <a:spcBef>
                <a:spcPct val="10000"/>
              </a:spcBef>
              <a:buFontTx/>
              <a:buChar char="•"/>
            </a:pPr>
            <a:r>
              <a:rPr lang="th-TH" sz="4000">
                <a:ea typeface="Angsana New" pitchFamily="-84" charset="0"/>
                <a:cs typeface="Angsana New" pitchFamily="-84" charset="0"/>
              </a:rPr>
              <a:t>Profit is shifted to Home but the </a:t>
            </a:r>
            <a:r>
              <a:rPr lang="en-US" sz="4000">
                <a:ea typeface="Angsana New" pitchFamily="-84" charset="0"/>
                <a:cs typeface="Angsana New" pitchFamily="-84" charset="0"/>
              </a:rPr>
              <a:t>world </a:t>
            </a:r>
            <a:r>
              <a:rPr lang="th-TH" sz="4000">
                <a:ea typeface="Angsana New" pitchFamily="-84" charset="0"/>
                <a:cs typeface="Angsana New" pitchFamily="-84" charset="0"/>
              </a:rPr>
              <a:t>welfare declines.</a:t>
            </a:r>
          </a:p>
        </p:txBody>
      </p:sp>
      <p:grpSp>
        <p:nvGrpSpPr>
          <p:cNvPr id="6" name="Group 44"/>
          <p:cNvGrpSpPr>
            <a:grpSpLocks/>
          </p:cNvGrpSpPr>
          <p:nvPr/>
        </p:nvGrpSpPr>
        <p:grpSpPr bwMode="auto">
          <a:xfrm>
            <a:off x="114300" y="3157538"/>
            <a:ext cx="5072063" cy="1719262"/>
            <a:chOff x="72" y="1989"/>
            <a:chExt cx="3195" cy="1083"/>
          </a:xfrm>
        </p:grpSpPr>
        <p:sp>
          <p:nvSpPr>
            <p:cNvPr id="30745" name="Line 12"/>
            <p:cNvSpPr>
              <a:spLocks noChangeShapeType="1"/>
            </p:cNvSpPr>
            <p:nvPr/>
          </p:nvSpPr>
          <p:spPr bwMode="auto">
            <a:xfrm>
              <a:off x="384" y="2352"/>
              <a:ext cx="2784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746" name="Rectangle 15"/>
            <p:cNvSpPr>
              <a:spLocks noChangeArrowheads="1"/>
            </p:cNvSpPr>
            <p:nvPr/>
          </p:nvSpPr>
          <p:spPr bwMode="auto">
            <a:xfrm>
              <a:off x="1948" y="1989"/>
              <a:ext cx="1319" cy="36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pPr algn="r"/>
              <a:r>
                <a:rPr lang="en-US" sz="3200" b="1"/>
                <a:t>MC + t = AC + t</a:t>
              </a:r>
            </a:p>
          </p:txBody>
        </p:sp>
        <p:sp>
          <p:nvSpPr>
            <p:cNvPr id="30747" name="Oval 20"/>
            <p:cNvSpPr>
              <a:spLocks noChangeAspect="1" noChangeArrowheads="1"/>
            </p:cNvSpPr>
            <p:nvPr/>
          </p:nvSpPr>
          <p:spPr bwMode="auto">
            <a:xfrm>
              <a:off x="912" y="2304"/>
              <a:ext cx="96" cy="96"/>
            </a:xfrm>
            <a:prstGeom prst="ellipse">
              <a:avLst/>
            </a:prstGeom>
            <a:solidFill>
              <a:srgbClr val="FF3300"/>
            </a:solidFill>
            <a:ln w="222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748" name="Rectangle 24"/>
            <p:cNvSpPr>
              <a:spLocks noChangeArrowheads="1"/>
            </p:cNvSpPr>
            <p:nvPr/>
          </p:nvSpPr>
          <p:spPr bwMode="auto">
            <a:xfrm>
              <a:off x="72" y="2085"/>
              <a:ext cx="248" cy="36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pPr algn="r"/>
              <a:r>
                <a:rPr lang="en-US" sz="3200" b="1"/>
                <a:t>c</a:t>
              </a:r>
              <a:r>
                <a:rPr lang="en-US" sz="3200" b="1" baseline="-25000"/>
                <a:t>2</a:t>
              </a:r>
              <a:endParaRPr lang="en-US" sz="3200" b="1"/>
            </a:p>
          </p:txBody>
        </p:sp>
        <p:sp>
          <p:nvSpPr>
            <p:cNvPr id="30749" name="Line 30"/>
            <p:cNvSpPr>
              <a:spLocks noChangeShapeType="1"/>
            </p:cNvSpPr>
            <p:nvPr/>
          </p:nvSpPr>
          <p:spPr bwMode="auto">
            <a:xfrm flipV="1">
              <a:off x="2400" y="2352"/>
              <a:ext cx="0" cy="72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750" name="Rectangle 40"/>
            <p:cNvSpPr>
              <a:spLocks noChangeArrowheads="1"/>
            </p:cNvSpPr>
            <p:nvPr/>
          </p:nvSpPr>
          <p:spPr bwMode="auto">
            <a:xfrm>
              <a:off x="912" y="2016"/>
              <a:ext cx="238" cy="36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pPr algn="r"/>
              <a:r>
                <a:rPr lang="en-US" sz="3200" b="1"/>
                <a:t>C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1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1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1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7" grpId="0" build="p" autoUpdateAnimBg="0"/>
      <p:bldP spid="47140" grpId="0" animBg="1" autoUpdateAnimBg="0"/>
      <p:bldP spid="47150" grpId="0" build="p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Strategic Trade Policy</a:t>
            </a:r>
            <a:endParaRPr lang="th-TH"/>
          </a:p>
        </p:txBody>
      </p:sp>
      <p:sp>
        <p:nvSpPr>
          <p:cNvPr id="32773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C37995-38AC-D646-A06A-9804150485D5}" type="slidenum">
              <a:rPr lang="en-US" smtClean="0"/>
              <a:pPr/>
              <a:t>11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Chayun tantivasadakarn</a:t>
            </a:r>
            <a:endParaRPr lang="en-US"/>
          </a:p>
        </p:txBody>
      </p:sp>
      <p:sp>
        <p:nvSpPr>
          <p:cNvPr id="48131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762000" y="1371600"/>
            <a:ext cx="7924800" cy="4724400"/>
          </a:xfrm>
        </p:spPr>
        <p:txBody>
          <a:bodyPr/>
          <a:lstStyle/>
          <a:p>
            <a:pPr eaLnBrk="1" hangingPunct="1"/>
            <a:r>
              <a:rPr lang="th-TH" sz="4400" dirty="0">
                <a:latin typeface="Angsana New" pitchFamily="-84" charset="0"/>
                <a:ea typeface="ＭＳ Ｐゴシック" pitchFamily="-84" charset="-128"/>
              </a:rPr>
              <a:t>The Infant Industry Argument for protection: With economies of scale, some industry may need temporary protection to nurture it to be a mature one.</a:t>
            </a:r>
          </a:p>
          <a:p>
            <a:pPr lvl="1" eaLnBrk="1" hangingPunct="1"/>
            <a:r>
              <a:rPr lang="th-TH" sz="4000" dirty="0">
                <a:latin typeface="Angsana New" pitchFamily="-84" charset="0"/>
                <a:ea typeface="ＭＳ Ｐゴシック" pitchFamily="-84" charset="-128"/>
              </a:rPr>
              <a:t>How to identify the right “infant”.</a:t>
            </a:r>
          </a:p>
          <a:p>
            <a:pPr lvl="1" eaLnBrk="1" hangingPunct="1"/>
            <a:r>
              <a:rPr lang="th-TH" sz="4000" dirty="0">
                <a:latin typeface="Angsana New" pitchFamily="-84" charset="0"/>
                <a:ea typeface="ＭＳ Ｐゴシック" pitchFamily="-84" charset="-128"/>
              </a:rPr>
              <a:t>A production subsidy may be more efficient than a tariff.</a:t>
            </a:r>
          </a:p>
          <a:p>
            <a:pPr lvl="1" eaLnBrk="1" hangingPunct="1"/>
            <a:r>
              <a:rPr lang="th-TH" sz="4000" dirty="0">
                <a:latin typeface="Angsana New" pitchFamily="-84" charset="0"/>
                <a:ea typeface="ＭＳ Ｐゴシック" pitchFamily="-84" charset="-128"/>
              </a:rPr>
              <a:t>What if the “infant” never wants to “grow up”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1" grpId="0" build="p" bldLvl="2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28600"/>
            <a:ext cx="8229600" cy="838200"/>
          </a:xfrm>
        </p:spPr>
        <p:txBody>
          <a:bodyPr/>
          <a:lstStyle/>
          <a:p>
            <a:pPr>
              <a:lnSpc>
                <a:spcPts val="3280"/>
              </a:lnSpc>
            </a:pPr>
            <a:r>
              <a:rPr lang="th-TH" dirty="0" smtClean="0"/>
              <a:t>Strategic Trade Policy: Game theoretical approach</a:t>
            </a:r>
            <a:endParaRPr lang="th-TH" dirty="0"/>
          </a:p>
        </p:txBody>
      </p:sp>
      <p:sp>
        <p:nvSpPr>
          <p:cNvPr id="34821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558156-7428-7740-BFCE-4A7212696604}" type="slidenum">
              <a:rPr lang="en-US" smtClean="0"/>
              <a:pPr/>
              <a:t>12</a:t>
            </a:fld>
            <a:endParaRPr lang="th-TH"/>
          </a:p>
        </p:txBody>
      </p:sp>
      <p:sp>
        <p:nvSpPr>
          <p:cNvPr id="25" name="Footer Placeholder 2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Chayun tantivasadakarn</a:t>
            </a:r>
            <a:endParaRPr lang="en-US"/>
          </a:p>
        </p:txBody>
      </p:sp>
      <p:sp>
        <p:nvSpPr>
          <p:cNvPr id="49155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1371600" y="990600"/>
            <a:ext cx="7772400" cy="1295400"/>
          </a:xfrm>
        </p:spPr>
        <p:txBody>
          <a:bodyPr/>
          <a:lstStyle/>
          <a:p>
            <a:pPr eaLnBrk="1" hangingPunct="1"/>
            <a:r>
              <a:rPr lang="th-TH">
                <a:latin typeface="Angsana New" pitchFamily="-84" charset="0"/>
                <a:ea typeface="ＭＳ Ｐゴシック" pitchFamily="-84" charset="-128"/>
              </a:rPr>
              <a:t>Suppose Boeing and Airbus are deciding to launch a new type of airplane.</a:t>
            </a:r>
          </a:p>
        </p:txBody>
      </p:sp>
      <p:grpSp>
        <p:nvGrpSpPr>
          <p:cNvPr id="2" name="Group 25"/>
          <p:cNvGrpSpPr>
            <a:grpSpLocks/>
          </p:cNvGrpSpPr>
          <p:nvPr/>
        </p:nvGrpSpPr>
        <p:grpSpPr bwMode="auto">
          <a:xfrm>
            <a:off x="2016125" y="1905000"/>
            <a:ext cx="6553200" cy="3763963"/>
            <a:chOff x="1270" y="1200"/>
            <a:chExt cx="4128" cy="2371"/>
          </a:xfrm>
        </p:grpSpPr>
        <p:sp>
          <p:nvSpPr>
            <p:cNvPr id="34828" name="Rectangle 5"/>
            <p:cNvSpPr>
              <a:spLocks noChangeArrowheads="1"/>
            </p:cNvSpPr>
            <p:nvPr/>
          </p:nvSpPr>
          <p:spPr bwMode="auto">
            <a:xfrm>
              <a:off x="2640" y="1748"/>
              <a:ext cx="2758" cy="1756"/>
            </a:xfrm>
            <a:prstGeom prst="rect">
              <a:avLst/>
            </a:prstGeom>
            <a:solidFill>
              <a:srgbClr val="CCFFCC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 sz="4400">
                <a:ea typeface="Angsana New" pitchFamily="-84" charset="0"/>
                <a:cs typeface="Angsana New" pitchFamily="-84" charset="0"/>
              </a:endParaRPr>
            </a:p>
          </p:txBody>
        </p:sp>
        <p:sp>
          <p:nvSpPr>
            <p:cNvPr id="34829" name="Line 6"/>
            <p:cNvSpPr>
              <a:spLocks noChangeShapeType="1"/>
            </p:cNvSpPr>
            <p:nvPr/>
          </p:nvSpPr>
          <p:spPr bwMode="auto">
            <a:xfrm flipV="1">
              <a:off x="2640" y="2640"/>
              <a:ext cx="275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830" name="Line 7"/>
            <p:cNvSpPr>
              <a:spLocks noChangeShapeType="1"/>
            </p:cNvSpPr>
            <p:nvPr/>
          </p:nvSpPr>
          <p:spPr bwMode="auto">
            <a:xfrm flipV="1">
              <a:off x="4080" y="1746"/>
              <a:ext cx="0" cy="175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831" name="Rectangle 8"/>
            <p:cNvSpPr>
              <a:spLocks noChangeArrowheads="1"/>
            </p:cNvSpPr>
            <p:nvPr/>
          </p:nvSpPr>
          <p:spPr bwMode="auto">
            <a:xfrm>
              <a:off x="1270" y="2585"/>
              <a:ext cx="632" cy="36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3200" b="1" i="1">
                  <a:solidFill>
                    <a:srgbClr val="376546"/>
                  </a:solidFill>
                  <a:ea typeface="Angsana New" pitchFamily="-84" charset="0"/>
                  <a:cs typeface="Angsana New" pitchFamily="-84" charset="0"/>
                </a:rPr>
                <a:t>Boeing</a:t>
              </a:r>
            </a:p>
          </p:txBody>
        </p:sp>
        <p:sp>
          <p:nvSpPr>
            <p:cNvPr id="34832" name="Rectangle 9"/>
            <p:cNvSpPr>
              <a:spLocks noChangeArrowheads="1"/>
            </p:cNvSpPr>
            <p:nvPr/>
          </p:nvSpPr>
          <p:spPr bwMode="auto">
            <a:xfrm>
              <a:off x="3022" y="1400"/>
              <a:ext cx="535" cy="36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3200" b="1">
                  <a:solidFill>
                    <a:srgbClr val="663300"/>
                  </a:solidFill>
                  <a:ea typeface="Angsana New" pitchFamily="-84" charset="0"/>
                  <a:cs typeface="Angsana New" pitchFamily="-84" charset="0"/>
                </a:rPr>
                <a:t>Enter</a:t>
              </a:r>
            </a:p>
          </p:txBody>
        </p:sp>
        <p:sp>
          <p:nvSpPr>
            <p:cNvPr id="34833" name="Rectangle 10"/>
            <p:cNvSpPr>
              <a:spLocks noChangeArrowheads="1"/>
            </p:cNvSpPr>
            <p:nvPr/>
          </p:nvSpPr>
          <p:spPr bwMode="auto">
            <a:xfrm>
              <a:off x="4464" y="1400"/>
              <a:ext cx="912" cy="36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 sz="3200" b="1">
                  <a:solidFill>
                    <a:srgbClr val="663300"/>
                  </a:solidFill>
                  <a:ea typeface="Angsana New" pitchFamily="-84" charset="0"/>
                  <a:cs typeface="Angsana New" pitchFamily="-84" charset="0"/>
                </a:rPr>
                <a:t>Not Enter</a:t>
              </a:r>
            </a:p>
          </p:txBody>
        </p:sp>
        <p:sp>
          <p:nvSpPr>
            <p:cNvPr id="34834" name="Rectangle 11"/>
            <p:cNvSpPr>
              <a:spLocks noChangeArrowheads="1"/>
            </p:cNvSpPr>
            <p:nvPr/>
          </p:nvSpPr>
          <p:spPr bwMode="auto">
            <a:xfrm>
              <a:off x="2062" y="2099"/>
              <a:ext cx="535" cy="36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3200" b="1">
                  <a:solidFill>
                    <a:srgbClr val="663300"/>
                  </a:solidFill>
                  <a:ea typeface="Angsana New" pitchFamily="-84" charset="0"/>
                  <a:cs typeface="Angsana New" pitchFamily="-84" charset="0"/>
                </a:rPr>
                <a:t>Enter</a:t>
              </a:r>
            </a:p>
          </p:txBody>
        </p:sp>
        <p:sp>
          <p:nvSpPr>
            <p:cNvPr id="34835" name="Rectangle 12"/>
            <p:cNvSpPr>
              <a:spLocks noChangeArrowheads="1"/>
            </p:cNvSpPr>
            <p:nvPr/>
          </p:nvSpPr>
          <p:spPr bwMode="auto">
            <a:xfrm>
              <a:off x="2001" y="2894"/>
              <a:ext cx="535" cy="67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 sz="3200" b="1">
                  <a:solidFill>
                    <a:srgbClr val="663300"/>
                  </a:solidFill>
                  <a:ea typeface="Angsana New" pitchFamily="-84" charset="0"/>
                  <a:cs typeface="Angsana New" pitchFamily="-84" charset="0"/>
                </a:rPr>
                <a:t>Not</a:t>
              </a:r>
            </a:p>
            <a:p>
              <a:pPr algn="ctr"/>
              <a:r>
                <a:rPr lang="en-US" sz="3200" b="1">
                  <a:solidFill>
                    <a:srgbClr val="663300"/>
                  </a:solidFill>
                  <a:ea typeface="Angsana New" pitchFamily="-84" charset="0"/>
                  <a:cs typeface="Angsana New" pitchFamily="-84" charset="0"/>
                </a:rPr>
                <a:t>Enter</a:t>
              </a:r>
            </a:p>
          </p:txBody>
        </p:sp>
        <p:sp>
          <p:nvSpPr>
            <p:cNvPr id="34836" name="Rectangle 13"/>
            <p:cNvSpPr>
              <a:spLocks noChangeArrowheads="1"/>
            </p:cNvSpPr>
            <p:nvPr/>
          </p:nvSpPr>
          <p:spPr bwMode="auto">
            <a:xfrm>
              <a:off x="3694" y="1200"/>
              <a:ext cx="697" cy="36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3200" b="1" i="1">
                  <a:solidFill>
                    <a:srgbClr val="376546"/>
                  </a:solidFill>
                  <a:ea typeface="Angsana New" pitchFamily="-84" charset="0"/>
                  <a:cs typeface="Angsana New" pitchFamily="-84" charset="0"/>
                </a:rPr>
                <a:t>Air Bus</a:t>
              </a:r>
            </a:p>
          </p:txBody>
        </p:sp>
        <p:sp>
          <p:nvSpPr>
            <p:cNvPr id="34837" name="Rectangle 15"/>
            <p:cNvSpPr>
              <a:spLocks noChangeArrowheads="1"/>
            </p:cNvSpPr>
            <p:nvPr/>
          </p:nvSpPr>
          <p:spPr bwMode="auto">
            <a:xfrm>
              <a:off x="2973" y="2016"/>
              <a:ext cx="632" cy="44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4000" b="1" dirty="0">
                  <a:ea typeface="Angsana New" pitchFamily="-84" charset="0"/>
                  <a:cs typeface="Angsana New" pitchFamily="-84" charset="0"/>
                </a:rPr>
                <a:t>-5 , -5</a:t>
              </a:r>
            </a:p>
          </p:txBody>
        </p:sp>
        <p:sp>
          <p:nvSpPr>
            <p:cNvPr id="34838" name="Rectangle 16"/>
            <p:cNvSpPr>
              <a:spLocks noChangeArrowheads="1"/>
            </p:cNvSpPr>
            <p:nvPr/>
          </p:nvSpPr>
          <p:spPr bwMode="auto">
            <a:xfrm>
              <a:off x="4397" y="2016"/>
              <a:ext cx="702" cy="44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4000" b="1">
                  <a:ea typeface="Angsana New" pitchFamily="-84" charset="0"/>
                  <a:cs typeface="Angsana New" pitchFamily="-84" charset="0"/>
                </a:rPr>
                <a:t>100 , 0</a:t>
              </a:r>
            </a:p>
          </p:txBody>
        </p:sp>
        <p:sp>
          <p:nvSpPr>
            <p:cNvPr id="34839" name="Rectangle 17"/>
            <p:cNvSpPr>
              <a:spLocks noChangeArrowheads="1"/>
            </p:cNvSpPr>
            <p:nvPr/>
          </p:nvSpPr>
          <p:spPr bwMode="auto">
            <a:xfrm>
              <a:off x="4553" y="2880"/>
              <a:ext cx="488" cy="44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4000" b="1">
                  <a:ea typeface="Angsana New" pitchFamily="-84" charset="0"/>
                  <a:cs typeface="Angsana New" pitchFamily="-84" charset="0"/>
                </a:rPr>
                <a:t>0 , 0</a:t>
              </a:r>
            </a:p>
          </p:txBody>
        </p:sp>
        <p:sp>
          <p:nvSpPr>
            <p:cNvPr id="34840" name="Rectangle 18"/>
            <p:cNvSpPr>
              <a:spLocks noChangeArrowheads="1"/>
            </p:cNvSpPr>
            <p:nvPr/>
          </p:nvSpPr>
          <p:spPr bwMode="auto">
            <a:xfrm>
              <a:off x="2973" y="2928"/>
              <a:ext cx="595" cy="44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4000" b="1">
                  <a:ea typeface="Angsana New" pitchFamily="-84" charset="0"/>
                  <a:cs typeface="Angsana New" pitchFamily="-84" charset="0"/>
                </a:rPr>
                <a:t>0 , 95</a:t>
              </a:r>
            </a:p>
          </p:txBody>
        </p:sp>
      </p:grpSp>
      <p:sp>
        <p:nvSpPr>
          <p:cNvPr id="49175" name="Rectangle 23"/>
          <p:cNvSpPr>
            <a:spLocks noChangeArrowheads="1"/>
          </p:cNvSpPr>
          <p:nvPr/>
        </p:nvSpPr>
        <p:spPr bwMode="auto">
          <a:xfrm>
            <a:off x="1066800" y="5562600"/>
            <a:ext cx="77724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marL="342900" indent="-342900">
              <a:lnSpc>
                <a:spcPct val="90000"/>
              </a:lnSpc>
              <a:spcBef>
                <a:spcPct val="10000"/>
              </a:spcBef>
              <a:buFontTx/>
              <a:buChar char="•"/>
            </a:pPr>
            <a:r>
              <a:rPr lang="th-TH" sz="4000">
                <a:ea typeface="Angsana New" pitchFamily="-84" charset="0"/>
                <a:cs typeface="Angsana New" pitchFamily="-84" charset="0"/>
              </a:rPr>
              <a:t>Two Nash equilibria: “Not Enter”,“Enter” = (0,95) and “Enter”,“Not Enter” = (100,0)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5" grpId="0" build="p" autoUpdateAnimBg="0"/>
      <p:bldP spid="49175" grpId="0" build="p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28600"/>
            <a:ext cx="8229600" cy="838200"/>
          </a:xfrm>
        </p:spPr>
        <p:txBody>
          <a:bodyPr/>
          <a:lstStyle/>
          <a:p>
            <a:r>
              <a:rPr lang="th-TH" smtClean="0"/>
              <a:t>Strategic Trade Policy: Game theoretical approach</a:t>
            </a:r>
            <a:endParaRPr lang="th-TH"/>
          </a:p>
        </p:txBody>
      </p:sp>
      <p:sp>
        <p:nvSpPr>
          <p:cNvPr id="36869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79AC94-4855-0145-8DB9-64E4E47B6F50}" type="slidenum">
              <a:rPr lang="en-US" smtClean="0"/>
              <a:pPr/>
              <a:t>13</a:t>
            </a:fld>
            <a:endParaRPr lang="th-TH"/>
          </a:p>
        </p:txBody>
      </p:sp>
      <p:sp>
        <p:nvSpPr>
          <p:cNvPr id="25" name="Footer Placeholder 2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Chayun tantivasadakarn</a:t>
            </a:r>
            <a:endParaRPr lang="en-US"/>
          </a:p>
        </p:txBody>
      </p:sp>
      <p:sp>
        <p:nvSpPr>
          <p:cNvPr id="51203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762000" y="914400"/>
            <a:ext cx="7772400" cy="1295400"/>
          </a:xfrm>
        </p:spPr>
        <p:txBody>
          <a:bodyPr/>
          <a:lstStyle/>
          <a:p>
            <a:pPr eaLnBrk="1" hangingPunct="1"/>
            <a:r>
              <a:rPr lang="th-TH" dirty="0">
                <a:latin typeface="Angsana New" pitchFamily="-84" charset="0"/>
                <a:ea typeface="ＭＳ Ｐゴシック" pitchFamily="-84" charset="-128"/>
              </a:rPr>
              <a:t>Suppose the Airbus’s government pays a subsidy of  $25 Billion if Airbus enters, the new payoff matrix is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2016125" y="1905000"/>
            <a:ext cx="6553200" cy="3665538"/>
            <a:chOff x="1270" y="1200"/>
            <a:chExt cx="4128" cy="2309"/>
          </a:xfrm>
        </p:grpSpPr>
        <p:sp>
          <p:nvSpPr>
            <p:cNvPr id="36876" name="Rectangle 5"/>
            <p:cNvSpPr>
              <a:spLocks noChangeArrowheads="1"/>
            </p:cNvSpPr>
            <p:nvPr/>
          </p:nvSpPr>
          <p:spPr bwMode="auto">
            <a:xfrm>
              <a:off x="2640" y="1748"/>
              <a:ext cx="2758" cy="1756"/>
            </a:xfrm>
            <a:prstGeom prst="rect">
              <a:avLst/>
            </a:prstGeom>
            <a:solidFill>
              <a:srgbClr val="CCFFCC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 sz="4400">
                <a:ea typeface="Angsana New" pitchFamily="-84" charset="0"/>
                <a:cs typeface="Angsana New" pitchFamily="-84" charset="0"/>
              </a:endParaRPr>
            </a:p>
          </p:txBody>
        </p:sp>
        <p:sp>
          <p:nvSpPr>
            <p:cNvPr id="36877" name="Line 6"/>
            <p:cNvSpPr>
              <a:spLocks noChangeShapeType="1"/>
            </p:cNvSpPr>
            <p:nvPr/>
          </p:nvSpPr>
          <p:spPr bwMode="auto">
            <a:xfrm flipV="1">
              <a:off x="2640" y="2640"/>
              <a:ext cx="275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878" name="Line 7"/>
            <p:cNvSpPr>
              <a:spLocks noChangeShapeType="1"/>
            </p:cNvSpPr>
            <p:nvPr/>
          </p:nvSpPr>
          <p:spPr bwMode="auto">
            <a:xfrm flipV="1">
              <a:off x="4080" y="1746"/>
              <a:ext cx="0" cy="175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879" name="Rectangle 8"/>
            <p:cNvSpPr>
              <a:spLocks noChangeArrowheads="1"/>
            </p:cNvSpPr>
            <p:nvPr/>
          </p:nvSpPr>
          <p:spPr bwMode="auto">
            <a:xfrm>
              <a:off x="1270" y="2585"/>
              <a:ext cx="632" cy="36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3200" b="1" i="1">
                  <a:solidFill>
                    <a:srgbClr val="376546"/>
                  </a:solidFill>
                  <a:ea typeface="Angsana New" pitchFamily="-84" charset="0"/>
                  <a:cs typeface="Angsana New" pitchFamily="-84" charset="0"/>
                </a:rPr>
                <a:t>Boeing</a:t>
              </a:r>
            </a:p>
          </p:txBody>
        </p:sp>
        <p:sp>
          <p:nvSpPr>
            <p:cNvPr id="36880" name="Rectangle 9"/>
            <p:cNvSpPr>
              <a:spLocks noChangeArrowheads="1"/>
            </p:cNvSpPr>
            <p:nvPr/>
          </p:nvSpPr>
          <p:spPr bwMode="auto">
            <a:xfrm>
              <a:off x="3022" y="1392"/>
              <a:ext cx="535" cy="36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3200" b="1">
                  <a:solidFill>
                    <a:srgbClr val="663300"/>
                  </a:solidFill>
                  <a:ea typeface="Angsana New" pitchFamily="-84" charset="0"/>
                  <a:cs typeface="Angsana New" pitchFamily="-84" charset="0"/>
                </a:rPr>
                <a:t>Enter</a:t>
              </a:r>
            </a:p>
          </p:txBody>
        </p:sp>
        <p:sp>
          <p:nvSpPr>
            <p:cNvPr id="36881" name="Rectangle 10"/>
            <p:cNvSpPr>
              <a:spLocks noChangeArrowheads="1"/>
            </p:cNvSpPr>
            <p:nvPr/>
          </p:nvSpPr>
          <p:spPr bwMode="auto">
            <a:xfrm>
              <a:off x="4464" y="1409"/>
              <a:ext cx="842" cy="36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 sz="3200" b="1">
                  <a:solidFill>
                    <a:srgbClr val="663300"/>
                  </a:solidFill>
                  <a:ea typeface="Angsana New" pitchFamily="-84" charset="0"/>
                  <a:cs typeface="Angsana New" pitchFamily="-84" charset="0"/>
                </a:rPr>
                <a:t>Not Enter</a:t>
              </a:r>
            </a:p>
          </p:txBody>
        </p:sp>
        <p:sp>
          <p:nvSpPr>
            <p:cNvPr id="36882" name="Rectangle 11"/>
            <p:cNvSpPr>
              <a:spLocks noChangeArrowheads="1"/>
            </p:cNvSpPr>
            <p:nvPr/>
          </p:nvSpPr>
          <p:spPr bwMode="auto">
            <a:xfrm>
              <a:off x="2062" y="2099"/>
              <a:ext cx="535" cy="36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3200" b="1">
                  <a:solidFill>
                    <a:srgbClr val="663300"/>
                  </a:solidFill>
                  <a:ea typeface="Angsana New" pitchFamily="-84" charset="0"/>
                  <a:cs typeface="Angsana New" pitchFamily="-84" charset="0"/>
                </a:rPr>
                <a:t>Enter</a:t>
              </a:r>
            </a:p>
          </p:txBody>
        </p:sp>
        <p:sp>
          <p:nvSpPr>
            <p:cNvPr id="36883" name="Rectangle 12"/>
            <p:cNvSpPr>
              <a:spLocks noChangeArrowheads="1"/>
            </p:cNvSpPr>
            <p:nvPr/>
          </p:nvSpPr>
          <p:spPr bwMode="auto">
            <a:xfrm>
              <a:off x="2001" y="2832"/>
              <a:ext cx="535" cy="67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 sz="3200" b="1">
                  <a:solidFill>
                    <a:srgbClr val="663300"/>
                  </a:solidFill>
                  <a:ea typeface="Angsana New" pitchFamily="-84" charset="0"/>
                  <a:cs typeface="Angsana New" pitchFamily="-84" charset="0"/>
                </a:rPr>
                <a:t>Not</a:t>
              </a:r>
            </a:p>
            <a:p>
              <a:pPr algn="ctr"/>
              <a:r>
                <a:rPr lang="en-US" sz="3200" b="1">
                  <a:solidFill>
                    <a:srgbClr val="663300"/>
                  </a:solidFill>
                  <a:ea typeface="Angsana New" pitchFamily="-84" charset="0"/>
                  <a:cs typeface="Angsana New" pitchFamily="-84" charset="0"/>
                </a:rPr>
                <a:t>Enter</a:t>
              </a:r>
            </a:p>
          </p:txBody>
        </p:sp>
        <p:sp>
          <p:nvSpPr>
            <p:cNvPr id="36884" name="Rectangle 13"/>
            <p:cNvSpPr>
              <a:spLocks noChangeArrowheads="1"/>
            </p:cNvSpPr>
            <p:nvPr/>
          </p:nvSpPr>
          <p:spPr bwMode="auto">
            <a:xfrm>
              <a:off x="3694" y="1200"/>
              <a:ext cx="697" cy="36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3200" b="1" i="1">
                  <a:solidFill>
                    <a:srgbClr val="376546"/>
                  </a:solidFill>
                  <a:ea typeface="Angsana New" pitchFamily="-84" charset="0"/>
                  <a:cs typeface="Angsana New" pitchFamily="-84" charset="0"/>
                </a:rPr>
                <a:t>Air Bus</a:t>
              </a:r>
            </a:p>
          </p:txBody>
        </p:sp>
        <p:sp>
          <p:nvSpPr>
            <p:cNvPr id="36885" name="Rectangle 14"/>
            <p:cNvSpPr>
              <a:spLocks noChangeArrowheads="1"/>
            </p:cNvSpPr>
            <p:nvPr/>
          </p:nvSpPr>
          <p:spPr bwMode="auto">
            <a:xfrm>
              <a:off x="2925" y="1968"/>
              <a:ext cx="666" cy="44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4000" b="1">
                  <a:ea typeface="Angsana New" pitchFamily="-84" charset="0"/>
                  <a:cs typeface="Angsana New" pitchFamily="-84" charset="0"/>
                </a:rPr>
                <a:t>-5 , 20</a:t>
              </a:r>
            </a:p>
          </p:txBody>
        </p:sp>
        <p:sp>
          <p:nvSpPr>
            <p:cNvPr id="36886" name="Rectangle 15"/>
            <p:cNvSpPr>
              <a:spLocks noChangeArrowheads="1"/>
            </p:cNvSpPr>
            <p:nvPr/>
          </p:nvSpPr>
          <p:spPr bwMode="auto">
            <a:xfrm>
              <a:off x="4369" y="1968"/>
              <a:ext cx="702" cy="44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4000" b="1" dirty="0">
                  <a:ea typeface="Angsana New" pitchFamily="-84" charset="0"/>
                  <a:cs typeface="Angsana New" pitchFamily="-84" charset="0"/>
                </a:rPr>
                <a:t>100 , 0</a:t>
              </a:r>
            </a:p>
          </p:txBody>
        </p:sp>
        <p:sp>
          <p:nvSpPr>
            <p:cNvPr id="36887" name="Rectangle 16"/>
            <p:cNvSpPr>
              <a:spLocks noChangeArrowheads="1"/>
            </p:cNvSpPr>
            <p:nvPr/>
          </p:nvSpPr>
          <p:spPr bwMode="auto">
            <a:xfrm>
              <a:off x="4553" y="2880"/>
              <a:ext cx="488" cy="44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4000" b="1">
                  <a:ea typeface="Angsana New" pitchFamily="-84" charset="0"/>
                  <a:cs typeface="Angsana New" pitchFamily="-84" charset="0"/>
                </a:rPr>
                <a:t>0 , 0</a:t>
              </a:r>
            </a:p>
          </p:txBody>
        </p:sp>
        <p:sp>
          <p:nvSpPr>
            <p:cNvPr id="36888" name="Rectangle 17"/>
            <p:cNvSpPr>
              <a:spLocks noChangeArrowheads="1"/>
            </p:cNvSpPr>
            <p:nvPr/>
          </p:nvSpPr>
          <p:spPr bwMode="auto">
            <a:xfrm>
              <a:off x="2973" y="2880"/>
              <a:ext cx="702" cy="44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4000" b="1">
                  <a:ea typeface="Angsana New" pitchFamily="-84" charset="0"/>
                  <a:cs typeface="Angsana New" pitchFamily="-84" charset="0"/>
                </a:rPr>
                <a:t>0 , 120</a:t>
              </a:r>
            </a:p>
          </p:txBody>
        </p:sp>
      </p:grpSp>
      <p:sp>
        <p:nvSpPr>
          <p:cNvPr id="51222" name="Rectangle 22"/>
          <p:cNvSpPr>
            <a:spLocks noChangeArrowheads="1"/>
          </p:cNvSpPr>
          <p:nvPr/>
        </p:nvSpPr>
        <p:spPr bwMode="auto">
          <a:xfrm>
            <a:off x="1066800" y="5562600"/>
            <a:ext cx="77724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marL="342900" indent="-342900">
              <a:lnSpc>
                <a:spcPct val="90000"/>
              </a:lnSpc>
              <a:spcBef>
                <a:spcPct val="10000"/>
              </a:spcBef>
              <a:buFontTx/>
              <a:buChar char="•"/>
            </a:pPr>
            <a:r>
              <a:rPr lang="th-TH" sz="4000" dirty="0">
                <a:ea typeface="Angsana New" pitchFamily="-84" charset="0"/>
                <a:cs typeface="Angsana New" pitchFamily="-84" charset="0"/>
              </a:rPr>
              <a:t>There is only one Nash equilibrium: “Not Enter”,“Enter” = (0,120)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3" grpId="0" build="p" autoUpdateAnimBg="0"/>
      <p:bldP spid="51222" grpId="0" build="p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  Dumping </a:t>
            </a:r>
            <a:endParaRPr lang="th-TH" smtClean="0"/>
          </a:p>
        </p:txBody>
      </p:sp>
      <p:sp>
        <p:nvSpPr>
          <p:cNvPr id="38917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FB7440-3858-194F-BBDD-057457826BAB}" type="slidenum">
              <a:rPr lang="en-US" smtClean="0"/>
              <a:pPr/>
              <a:t>14</a:t>
            </a:fld>
            <a:endParaRPr lang="th-TH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Chayun tantivasadakarn</a:t>
            </a:r>
            <a:endParaRPr lang="en-US"/>
          </a:p>
        </p:txBody>
      </p:sp>
      <p:sp>
        <p:nvSpPr>
          <p:cNvPr id="41987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685800" y="1143000"/>
            <a:ext cx="8458200" cy="5105400"/>
          </a:xfrm>
        </p:spPr>
        <p:txBody>
          <a:bodyPr/>
          <a:lstStyle/>
          <a:p>
            <a:pPr eaLnBrk="1" hangingPunct="1"/>
            <a:r>
              <a:rPr lang="en-US" dirty="0" smtClean="0">
                <a:latin typeface="Angsana New" pitchFamily="-84" charset="0"/>
                <a:ea typeface="ＭＳ Ｐゴシック" pitchFamily="-84" charset="-128"/>
              </a:rPr>
              <a:t>A monopolist can use price discrimination</a:t>
            </a:r>
            <a:r>
              <a:rPr lang="th-TH" dirty="0" smtClean="0">
                <a:latin typeface="Angsana New" pitchFamily="-84" charset="0"/>
                <a:ea typeface="ＭＳ Ｐゴシック" pitchFamily="-84" charset="-128"/>
              </a:rPr>
              <a:t> </a:t>
            </a:r>
            <a:r>
              <a:rPr lang="en-US" dirty="0" smtClean="0">
                <a:latin typeface="Angsana New" pitchFamily="-84" charset="0"/>
                <a:ea typeface="ＭＳ Ｐゴシック" pitchFamily="-84" charset="-128"/>
              </a:rPr>
              <a:t>by selling the same product abroad cheaper than the one in its own market.</a:t>
            </a:r>
            <a:endParaRPr lang="th-TH" dirty="0" smtClean="0">
              <a:latin typeface="Angsana New" pitchFamily="-84" charset="0"/>
              <a:ea typeface="ＭＳ Ｐゴシック" pitchFamily="-84" charset="-128"/>
            </a:endParaRPr>
          </a:p>
          <a:p>
            <a:pPr eaLnBrk="1" hangingPunct="1"/>
            <a:r>
              <a:rPr lang="en-US" dirty="0" smtClean="0">
                <a:latin typeface="Angsana New" pitchFamily="-84" charset="0"/>
                <a:ea typeface="ＭＳ Ｐゴシック" pitchFamily="-84" charset="-128"/>
              </a:rPr>
              <a:t>Necessary conditions for price discrimination</a:t>
            </a:r>
          </a:p>
          <a:p>
            <a:pPr lvl="1" eaLnBrk="1" hangingPunct="1"/>
            <a:r>
              <a:rPr lang="en-US" sz="4000" dirty="0" smtClean="0">
                <a:latin typeface="Angsana New" pitchFamily="-84" charset="0"/>
                <a:ea typeface="ＭＳ Ｐゴシック" pitchFamily="-84" charset="-128"/>
              </a:rPr>
              <a:t>have some market power</a:t>
            </a:r>
          </a:p>
          <a:p>
            <a:pPr lvl="1" eaLnBrk="1" hangingPunct="1"/>
            <a:r>
              <a:rPr lang="en-US" sz="4000" dirty="0" smtClean="0">
                <a:latin typeface="Angsana New" pitchFamily="-84" charset="0"/>
                <a:ea typeface="ＭＳ Ｐゴシック" pitchFamily="-84" charset="-128"/>
              </a:rPr>
              <a:t>be able to identify the different consumers with different price elasticities and charge different prices</a:t>
            </a:r>
          </a:p>
          <a:p>
            <a:pPr lvl="1" eaLnBrk="1" hangingPunct="1"/>
            <a:r>
              <a:rPr lang="en-US" sz="4000" dirty="0" smtClean="0">
                <a:latin typeface="Angsana New" pitchFamily="-84" charset="0"/>
                <a:ea typeface="ＭＳ Ｐゴシック" pitchFamily="-84" charset="-128"/>
              </a:rPr>
              <a:t>be able to prevent arbitrage </a:t>
            </a:r>
          </a:p>
          <a:p>
            <a:pPr eaLnBrk="1" hangingPunct="1"/>
            <a:r>
              <a:rPr lang="en-US" dirty="0" smtClean="0">
                <a:latin typeface="Angsana New" pitchFamily="-84" charset="0"/>
                <a:ea typeface="ＭＳ Ｐゴシック" pitchFamily="-84" charset="-128"/>
              </a:rPr>
              <a:t>Maximize profit when  </a:t>
            </a:r>
            <a:r>
              <a:rPr lang="th-TH" dirty="0" smtClean="0">
                <a:latin typeface="Angsana New" pitchFamily="-84" charset="0"/>
                <a:ea typeface="ＭＳ Ｐゴシック" pitchFamily="-84" charset="-128"/>
              </a:rPr>
              <a:t> </a:t>
            </a:r>
            <a:r>
              <a:rPr lang="en-US" dirty="0" smtClean="0">
                <a:latin typeface="Angsana New" pitchFamily="-84" charset="0"/>
                <a:ea typeface="ＭＳ Ｐゴシック" pitchFamily="-84" charset="-128"/>
              </a:rPr>
              <a:t>MR</a:t>
            </a:r>
            <a:r>
              <a:rPr lang="en-US" baseline="-25000" dirty="0" smtClean="0">
                <a:latin typeface="Angsana New" pitchFamily="-84" charset="0"/>
                <a:ea typeface="ＭＳ Ｐゴシック" pitchFamily="-84" charset="-128"/>
              </a:rPr>
              <a:t>DOM</a:t>
            </a:r>
            <a:r>
              <a:rPr lang="en-US" dirty="0" smtClean="0">
                <a:latin typeface="Angsana New" pitchFamily="-84" charset="0"/>
                <a:ea typeface="ＭＳ Ｐゴシック" pitchFamily="-84" charset="-128"/>
              </a:rPr>
              <a:t> = MR</a:t>
            </a:r>
            <a:r>
              <a:rPr lang="en-US" baseline="-25000" dirty="0" smtClean="0">
                <a:latin typeface="Angsana New" pitchFamily="-84" charset="0"/>
                <a:ea typeface="ＭＳ Ｐゴシック" pitchFamily="-84" charset="-128"/>
              </a:rPr>
              <a:t>FOR</a:t>
            </a:r>
            <a:r>
              <a:rPr lang="en-US" dirty="0" smtClean="0">
                <a:latin typeface="Angsana New" pitchFamily="-84" charset="0"/>
                <a:ea typeface="ＭＳ Ｐゴシック" pitchFamily="-84" charset="-128"/>
              </a:rPr>
              <a:t> = MC</a:t>
            </a:r>
            <a:endParaRPr lang="th-TH" dirty="0" smtClean="0">
              <a:latin typeface="Angsana New" pitchFamily="-84" charset="0"/>
              <a:ea typeface="ＭＳ Ｐゴシック" pitchFamily="-84" charset="-12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7" grpId="0" build="p" bldLvl="2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5400" b="0">
                <a:latin typeface="AngsanaUPC" pitchFamily="-84" charset="0"/>
                <a:ea typeface="ＭＳ Ｐゴシック" pitchFamily="-84" charset="-128"/>
              </a:rPr>
              <a:t>Dumping</a:t>
            </a:r>
            <a:endParaRPr lang="th-TH" sz="5400" b="0">
              <a:latin typeface="AngsanaUPC" pitchFamily="-84" charset="0"/>
              <a:ea typeface="ＭＳ Ｐゴシック" pitchFamily="-84" charset="-128"/>
            </a:endParaRPr>
          </a:p>
        </p:txBody>
      </p:sp>
      <p:sp>
        <p:nvSpPr>
          <p:cNvPr id="39940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66922DD1-1A9A-7F4E-82D8-691FC67D8791}" type="slidenum">
              <a:rPr lang="en-US" smtClean="0">
                <a:latin typeface="AngsanaUPC" pitchFamily="-84" charset="0"/>
                <a:ea typeface="ＭＳ Ｐゴシック" pitchFamily="-84" charset="-128"/>
                <a:cs typeface="ＭＳ Ｐゴシック" pitchFamily="-84" charset="-128"/>
              </a:rPr>
              <a:pPr/>
              <a:t>15</a:t>
            </a:fld>
            <a:endParaRPr lang="th-TH" smtClean="0">
              <a:latin typeface="Angsana New" pitchFamily="-84" charset="0"/>
              <a:ea typeface="ＭＳ Ｐゴシック" pitchFamily="-84" charset="-128"/>
              <a:cs typeface="ＭＳ Ｐゴシック" pitchFamily="-84" charset="-128"/>
            </a:endParaRPr>
          </a:p>
        </p:txBody>
      </p:sp>
      <p:sp>
        <p:nvSpPr>
          <p:cNvPr id="39941" name="Line 3"/>
          <p:cNvSpPr>
            <a:spLocks noChangeShapeType="1"/>
          </p:cNvSpPr>
          <p:nvPr/>
        </p:nvSpPr>
        <p:spPr bwMode="auto">
          <a:xfrm flipV="1">
            <a:off x="1676400" y="1462088"/>
            <a:ext cx="0" cy="4114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triangle" w="sm" len="sm"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9942" name="Line 4"/>
          <p:cNvSpPr>
            <a:spLocks noChangeShapeType="1"/>
          </p:cNvSpPr>
          <p:nvPr/>
        </p:nvSpPr>
        <p:spPr bwMode="auto">
          <a:xfrm flipV="1">
            <a:off x="1676400" y="5576888"/>
            <a:ext cx="5943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triangle" w="sm" len="sm"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9943" name="Text Box 11"/>
          <p:cNvSpPr txBox="1">
            <a:spLocks noChangeArrowheads="1"/>
          </p:cNvSpPr>
          <p:nvPr/>
        </p:nvSpPr>
        <p:spPr bwMode="auto">
          <a:xfrm>
            <a:off x="1371600" y="1081088"/>
            <a:ext cx="609600" cy="5191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P</a:t>
            </a:r>
            <a:endParaRPr lang="th-TH"/>
          </a:p>
        </p:txBody>
      </p:sp>
      <p:grpSp>
        <p:nvGrpSpPr>
          <p:cNvPr id="2" name="Group 34"/>
          <p:cNvGrpSpPr>
            <a:grpSpLocks/>
          </p:cNvGrpSpPr>
          <p:nvPr/>
        </p:nvGrpSpPr>
        <p:grpSpPr bwMode="auto">
          <a:xfrm>
            <a:off x="2514600" y="1538288"/>
            <a:ext cx="4300538" cy="3581400"/>
            <a:chOff x="1392" y="768"/>
            <a:chExt cx="2709" cy="2256"/>
          </a:xfrm>
        </p:grpSpPr>
        <p:sp>
          <p:nvSpPr>
            <p:cNvPr id="39968" name="Line 5"/>
            <p:cNvSpPr>
              <a:spLocks noChangeShapeType="1"/>
            </p:cNvSpPr>
            <p:nvPr/>
          </p:nvSpPr>
          <p:spPr bwMode="auto">
            <a:xfrm>
              <a:off x="1392" y="768"/>
              <a:ext cx="877" cy="206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969" name="Line 6"/>
            <p:cNvSpPr>
              <a:spLocks noChangeShapeType="1"/>
            </p:cNvSpPr>
            <p:nvPr/>
          </p:nvSpPr>
          <p:spPr bwMode="auto">
            <a:xfrm>
              <a:off x="1824" y="768"/>
              <a:ext cx="1680" cy="206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970" name="Rectangle 14"/>
            <p:cNvSpPr>
              <a:spLocks noChangeArrowheads="1"/>
            </p:cNvSpPr>
            <p:nvPr/>
          </p:nvSpPr>
          <p:spPr bwMode="auto">
            <a:xfrm>
              <a:off x="2160" y="2697"/>
              <a:ext cx="579" cy="327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r>
                <a:rPr lang="en-US"/>
                <a:t>MR</a:t>
              </a:r>
              <a:r>
                <a:rPr lang="en-US" baseline="-25000"/>
                <a:t>DOM</a:t>
              </a:r>
              <a:endParaRPr lang="th-TH" baseline="-25000"/>
            </a:p>
          </p:txBody>
        </p:sp>
        <p:sp>
          <p:nvSpPr>
            <p:cNvPr id="39971" name="Rectangle 15"/>
            <p:cNvSpPr>
              <a:spLocks noChangeArrowheads="1"/>
            </p:cNvSpPr>
            <p:nvPr/>
          </p:nvSpPr>
          <p:spPr bwMode="auto">
            <a:xfrm>
              <a:off x="3645" y="2688"/>
              <a:ext cx="456" cy="327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r>
                <a:rPr lang="en-US"/>
                <a:t>D</a:t>
              </a:r>
              <a:r>
                <a:rPr lang="en-US" baseline="-25000"/>
                <a:t>DOM</a:t>
              </a:r>
              <a:endParaRPr lang="th-TH" baseline="-25000"/>
            </a:p>
          </p:txBody>
        </p:sp>
      </p:grpSp>
      <p:grpSp>
        <p:nvGrpSpPr>
          <p:cNvPr id="3" name="Group 31"/>
          <p:cNvGrpSpPr>
            <a:grpSpLocks/>
          </p:cNvGrpSpPr>
          <p:nvPr/>
        </p:nvGrpSpPr>
        <p:grpSpPr bwMode="auto">
          <a:xfrm>
            <a:off x="5600700" y="3519488"/>
            <a:ext cx="495300" cy="2500312"/>
            <a:chOff x="3336" y="2016"/>
            <a:chExt cx="312" cy="1575"/>
          </a:xfrm>
        </p:grpSpPr>
        <p:sp>
          <p:nvSpPr>
            <p:cNvPr id="39966" name="Line 10"/>
            <p:cNvSpPr>
              <a:spLocks noChangeShapeType="1"/>
            </p:cNvSpPr>
            <p:nvPr/>
          </p:nvSpPr>
          <p:spPr bwMode="auto">
            <a:xfrm flipH="1">
              <a:off x="3452" y="2016"/>
              <a:ext cx="4" cy="129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967" name="Rectangle 17"/>
            <p:cNvSpPr>
              <a:spLocks noChangeArrowheads="1"/>
            </p:cNvSpPr>
            <p:nvPr/>
          </p:nvSpPr>
          <p:spPr bwMode="auto">
            <a:xfrm>
              <a:off x="3336" y="3264"/>
              <a:ext cx="312" cy="327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r>
                <a:rPr lang="en-US"/>
                <a:t>Q</a:t>
              </a:r>
              <a:r>
                <a:rPr lang="en-US" baseline="-25000"/>
                <a:t>M</a:t>
              </a:r>
              <a:endParaRPr lang="th-TH" baseline="-25000"/>
            </a:p>
          </p:txBody>
        </p:sp>
      </p:grpSp>
      <p:sp>
        <p:nvSpPr>
          <p:cNvPr id="39946" name="Text Box 20"/>
          <p:cNvSpPr txBox="1">
            <a:spLocks noChangeArrowheads="1"/>
          </p:cNvSpPr>
          <p:nvPr/>
        </p:nvSpPr>
        <p:spPr bwMode="auto">
          <a:xfrm>
            <a:off x="7696200" y="5286375"/>
            <a:ext cx="609600" cy="5191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Q</a:t>
            </a:r>
            <a:endParaRPr lang="th-TH"/>
          </a:p>
        </p:txBody>
      </p:sp>
      <p:grpSp>
        <p:nvGrpSpPr>
          <p:cNvPr id="4" name="Group 32"/>
          <p:cNvGrpSpPr>
            <a:grpSpLocks/>
          </p:cNvGrpSpPr>
          <p:nvPr/>
        </p:nvGrpSpPr>
        <p:grpSpPr bwMode="auto">
          <a:xfrm>
            <a:off x="1676400" y="6034088"/>
            <a:ext cx="1752600" cy="671512"/>
            <a:chOff x="864" y="3504"/>
            <a:chExt cx="1104" cy="423"/>
          </a:xfrm>
        </p:grpSpPr>
        <p:sp>
          <p:nvSpPr>
            <p:cNvPr id="39964" name="AutoShape 18"/>
            <p:cNvSpPr>
              <a:spLocks/>
            </p:cNvSpPr>
            <p:nvPr/>
          </p:nvSpPr>
          <p:spPr bwMode="auto">
            <a:xfrm rot="-5400000">
              <a:off x="1248" y="3120"/>
              <a:ext cx="192" cy="960"/>
            </a:xfrm>
            <a:prstGeom prst="leftBrace">
              <a:avLst>
                <a:gd name="adj1" fmla="val 41667"/>
                <a:gd name="adj2" fmla="val 50000"/>
              </a:avLst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>
                <a:ea typeface="Angsana New" pitchFamily="-84" charset="0"/>
                <a:cs typeface="Angsana New" pitchFamily="-84" charset="0"/>
              </a:endParaRPr>
            </a:p>
          </p:txBody>
        </p:sp>
        <p:sp>
          <p:nvSpPr>
            <p:cNvPr id="39965" name="Text Box 21"/>
            <p:cNvSpPr txBox="1">
              <a:spLocks noChangeArrowheads="1"/>
            </p:cNvSpPr>
            <p:nvPr/>
          </p:nvSpPr>
          <p:spPr bwMode="auto">
            <a:xfrm>
              <a:off x="864" y="3600"/>
              <a:ext cx="1104" cy="327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th-TH">
                  <a:ea typeface="Angsana New" pitchFamily="-84" charset="0"/>
                  <a:cs typeface="Angsana New" pitchFamily="-84" charset="0"/>
                </a:rPr>
                <a:t>Domestic sales</a:t>
              </a:r>
            </a:p>
          </p:txBody>
        </p:sp>
      </p:grpSp>
      <p:grpSp>
        <p:nvGrpSpPr>
          <p:cNvPr id="5" name="Group 33"/>
          <p:cNvGrpSpPr>
            <a:grpSpLocks/>
          </p:cNvGrpSpPr>
          <p:nvPr/>
        </p:nvGrpSpPr>
        <p:grpSpPr bwMode="auto">
          <a:xfrm>
            <a:off x="3276600" y="6034088"/>
            <a:ext cx="2438400" cy="671512"/>
            <a:chOff x="1872" y="3504"/>
            <a:chExt cx="1536" cy="423"/>
          </a:xfrm>
        </p:grpSpPr>
        <p:sp>
          <p:nvSpPr>
            <p:cNvPr id="39962" name="AutoShape 19"/>
            <p:cNvSpPr>
              <a:spLocks/>
            </p:cNvSpPr>
            <p:nvPr/>
          </p:nvSpPr>
          <p:spPr bwMode="auto">
            <a:xfrm rot="-5400000">
              <a:off x="2544" y="2832"/>
              <a:ext cx="192" cy="1536"/>
            </a:xfrm>
            <a:prstGeom prst="leftBrace">
              <a:avLst>
                <a:gd name="adj1" fmla="val 66667"/>
                <a:gd name="adj2" fmla="val 50000"/>
              </a:avLst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>
                <a:ea typeface="Angsana New" pitchFamily="-84" charset="0"/>
                <a:cs typeface="Angsana New" pitchFamily="-84" charset="0"/>
              </a:endParaRPr>
            </a:p>
          </p:txBody>
        </p:sp>
        <p:sp>
          <p:nvSpPr>
            <p:cNvPr id="39963" name="Text Box 22"/>
            <p:cNvSpPr txBox="1">
              <a:spLocks noChangeArrowheads="1"/>
            </p:cNvSpPr>
            <p:nvPr/>
          </p:nvSpPr>
          <p:spPr bwMode="auto">
            <a:xfrm>
              <a:off x="2400" y="3600"/>
              <a:ext cx="576" cy="327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th-TH">
                  <a:ea typeface="Angsana New" pitchFamily="-84" charset="0"/>
                  <a:cs typeface="Angsana New" pitchFamily="-84" charset="0"/>
                </a:rPr>
                <a:t>Exports</a:t>
              </a:r>
            </a:p>
          </p:txBody>
        </p:sp>
      </p:grpSp>
      <p:grpSp>
        <p:nvGrpSpPr>
          <p:cNvPr id="6" name="Group 37"/>
          <p:cNvGrpSpPr>
            <a:grpSpLocks/>
          </p:cNvGrpSpPr>
          <p:nvPr/>
        </p:nvGrpSpPr>
        <p:grpSpPr bwMode="auto">
          <a:xfrm>
            <a:off x="1676400" y="1684338"/>
            <a:ext cx="2095500" cy="4335462"/>
            <a:chOff x="864" y="860"/>
            <a:chExt cx="1320" cy="2731"/>
          </a:xfrm>
        </p:grpSpPr>
        <p:sp>
          <p:nvSpPr>
            <p:cNvPr id="39959" name="Freeform 9"/>
            <p:cNvSpPr>
              <a:spLocks/>
            </p:cNvSpPr>
            <p:nvPr/>
          </p:nvSpPr>
          <p:spPr bwMode="auto">
            <a:xfrm>
              <a:off x="864" y="912"/>
              <a:ext cx="1056" cy="2400"/>
            </a:xfrm>
            <a:custGeom>
              <a:avLst/>
              <a:gdLst>
                <a:gd name="T0" fmla="*/ 1333 w 1008"/>
                <a:gd name="T1" fmla="*/ 5738 h 2016"/>
                <a:gd name="T2" fmla="*/ 1333 w 1008"/>
                <a:gd name="T3" fmla="*/ 0 h 2016"/>
                <a:gd name="T4" fmla="*/ 0 w 1008"/>
                <a:gd name="T5" fmla="*/ 0 h 2016"/>
                <a:gd name="T6" fmla="*/ 0 60000 65536"/>
                <a:gd name="T7" fmla="*/ 0 60000 65536"/>
                <a:gd name="T8" fmla="*/ 0 60000 65536"/>
                <a:gd name="T9" fmla="*/ 0 w 1008"/>
                <a:gd name="T10" fmla="*/ 0 h 2016"/>
                <a:gd name="T11" fmla="*/ 1008 w 1008"/>
                <a:gd name="T12" fmla="*/ 2016 h 201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008" h="2016">
                  <a:moveTo>
                    <a:pt x="1008" y="2016"/>
                  </a:moveTo>
                  <a:lnTo>
                    <a:pt x="1008" y="0"/>
                  </a:lnTo>
                  <a:lnTo>
                    <a:pt x="0" y="0"/>
                  </a:lnTo>
                </a:path>
              </a:pathLst>
            </a:custGeom>
            <a:noFill/>
            <a:ln w="28575">
              <a:solidFill>
                <a:schemeClr val="tx1"/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960" name="Rectangle 16"/>
            <p:cNvSpPr>
              <a:spLocks noChangeArrowheads="1"/>
            </p:cNvSpPr>
            <p:nvPr/>
          </p:nvSpPr>
          <p:spPr bwMode="auto">
            <a:xfrm>
              <a:off x="1728" y="3264"/>
              <a:ext cx="456" cy="327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r>
                <a:rPr lang="en-US"/>
                <a:t>Q</a:t>
              </a:r>
              <a:r>
                <a:rPr lang="en-US" baseline="-25000"/>
                <a:t>DOM</a:t>
              </a:r>
              <a:endParaRPr lang="th-TH" baseline="-25000"/>
            </a:p>
          </p:txBody>
        </p:sp>
        <p:sp>
          <p:nvSpPr>
            <p:cNvPr id="39961" name="Oval 25"/>
            <p:cNvSpPr>
              <a:spLocks noChangeAspect="1" noChangeArrowheads="1"/>
            </p:cNvSpPr>
            <p:nvPr/>
          </p:nvSpPr>
          <p:spPr bwMode="auto">
            <a:xfrm>
              <a:off x="1884" y="860"/>
              <a:ext cx="73" cy="73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7" name="Group 36"/>
          <p:cNvGrpSpPr>
            <a:grpSpLocks/>
          </p:cNvGrpSpPr>
          <p:nvPr/>
        </p:nvGrpSpPr>
        <p:grpSpPr bwMode="auto">
          <a:xfrm>
            <a:off x="2514600" y="1843088"/>
            <a:ext cx="4038600" cy="2895600"/>
            <a:chOff x="1392" y="960"/>
            <a:chExt cx="2544" cy="1824"/>
          </a:xfrm>
        </p:grpSpPr>
        <p:sp>
          <p:nvSpPr>
            <p:cNvPr id="39957" name="Arc 24"/>
            <p:cNvSpPr>
              <a:spLocks/>
            </p:cNvSpPr>
            <p:nvPr/>
          </p:nvSpPr>
          <p:spPr bwMode="auto">
            <a:xfrm flipV="1">
              <a:off x="1392" y="1344"/>
              <a:ext cx="2352" cy="1440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0" y="-1"/>
                  </a:moveTo>
                  <a:cubicBezTo>
                    <a:pt x="11929" y="-1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0" y="-1"/>
                  </a:moveTo>
                  <a:cubicBezTo>
                    <a:pt x="11929" y="-1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28575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958" name="Text Box 35"/>
            <p:cNvSpPr txBox="1">
              <a:spLocks noChangeArrowheads="1"/>
            </p:cNvSpPr>
            <p:nvPr/>
          </p:nvSpPr>
          <p:spPr bwMode="auto">
            <a:xfrm>
              <a:off x="3552" y="960"/>
              <a:ext cx="384" cy="327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/>
                <a:t>MC</a:t>
              </a:r>
              <a:endParaRPr lang="th-TH"/>
            </a:p>
          </p:txBody>
        </p:sp>
      </p:grpSp>
      <p:grpSp>
        <p:nvGrpSpPr>
          <p:cNvPr id="8" name="Group 29"/>
          <p:cNvGrpSpPr>
            <a:grpSpLocks/>
          </p:cNvGrpSpPr>
          <p:nvPr/>
        </p:nvGrpSpPr>
        <p:grpSpPr bwMode="auto">
          <a:xfrm>
            <a:off x="990600" y="3152775"/>
            <a:ext cx="7772400" cy="519113"/>
            <a:chOff x="432" y="1785"/>
            <a:chExt cx="4896" cy="327"/>
          </a:xfrm>
        </p:grpSpPr>
        <p:sp>
          <p:nvSpPr>
            <p:cNvPr id="39952" name="Line 8"/>
            <p:cNvSpPr>
              <a:spLocks noChangeShapeType="1"/>
            </p:cNvSpPr>
            <p:nvPr/>
          </p:nvSpPr>
          <p:spPr bwMode="auto">
            <a:xfrm>
              <a:off x="864" y="2016"/>
              <a:ext cx="331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953" name="Text Box 12"/>
            <p:cNvSpPr txBox="1">
              <a:spLocks noChangeArrowheads="1"/>
            </p:cNvSpPr>
            <p:nvPr/>
          </p:nvSpPr>
          <p:spPr bwMode="auto">
            <a:xfrm>
              <a:off x="432" y="1785"/>
              <a:ext cx="432" cy="327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/>
                <a:t>P</a:t>
              </a:r>
              <a:r>
                <a:rPr lang="en-US" baseline="-25000"/>
                <a:t>FOR</a:t>
              </a:r>
              <a:endParaRPr lang="th-TH"/>
            </a:p>
          </p:txBody>
        </p:sp>
        <p:sp>
          <p:nvSpPr>
            <p:cNvPr id="39954" name="Text Box 13"/>
            <p:cNvSpPr txBox="1">
              <a:spLocks noChangeArrowheads="1"/>
            </p:cNvSpPr>
            <p:nvPr/>
          </p:nvSpPr>
          <p:spPr bwMode="auto">
            <a:xfrm>
              <a:off x="4176" y="1785"/>
              <a:ext cx="1152" cy="327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/>
                <a:t>D</a:t>
              </a:r>
              <a:r>
                <a:rPr lang="en-US" baseline="-25000"/>
                <a:t>FOR</a:t>
              </a:r>
              <a:r>
                <a:rPr lang="en-US"/>
                <a:t> =  MR</a:t>
              </a:r>
              <a:r>
                <a:rPr lang="en-US" baseline="-25000"/>
                <a:t>FOR</a:t>
              </a:r>
              <a:endParaRPr lang="th-TH" baseline="-25000"/>
            </a:p>
          </p:txBody>
        </p:sp>
        <p:sp>
          <p:nvSpPr>
            <p:cNvPr id="39955" name="Oval 26"/>
            <p:cNvSpPr>
              <a:spLocks noChangeAspect="1" noChangeArrowheads="1"/>
            </p:cNvSpPr>
            <p:nvPr/>
          </p:nvSpPr>
          <p:spPr bwMode="auto">
            <a:xfrm>
              <a:off x="1887" y="1969"/>
              <a:ext cx="73" cy="73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956" name="Oval 27"/>
            <p:cNvSpPr>
              <a:spLocks noChangeAspect="1" noChangeArrowheads="1"/>
            </p:cNvSpPr>
            <p:nvPr/>
          </p:nvSpPr>
          <p:spPr bwMode="auto">
            <a:xfrm>
              <a:off x="3411" y="1990"/>
              <a:ext cx="73" cy="73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6" name="Footer Placeholder 35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Policy Response to Dumping</a:t>
            </a:r>
            <a:endParaRPr lang="en-US"/>
          </a:p>
        </p:txBody>
      </p:sp>
      <p:sp>
        <p:nvSpPr>
          <p:cNvPr id="71683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371600"/>
            <a:ext cx="8001000" cy="4724400"/>
          </a:xfrm>
        </p:spPr>
        <p:txBody>
          <a:bodyPr/>
          <a:lstStyle/>
          <a:p>
            <a:r>
              <a:rPr lang="en-US" dirty="0" smtClean="0"/>
              <a:t>An imported product is being dumped if its price is below the price that the exporter charges in its own local market.</a:t>
            </a:r>
          </a:p>
          <a:p>
            <a:r>
              <a:rPr lang="en-US" dirty="0" smtClean="0"/>
              <a:t>If the exporter’s local price is not available, then dumping is determined by comparing the import price to:</a:t>
            </a:r>
          </a:p>
          <a:p>
            <a:pPr lvl="1"/>
            <a:r>
              <a:rPr lang="en-US" dirty="0" smtClean="0"/>
              <a:t>A price charged for the product in a third market, or</a:t>
            </a:r>
          </a:p>
          <a:p>
            <a:pPr lvl="1"/>
            <a:r>
              <a:rPr lang="en-US" dirty="0" smtClean="0"/>
              <a:t>The exporter’s average costs of production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3AD635-AF76-FD47-AA5E-C343497ED025}" type="slidenum">
              <a:rPr lang="en-US" smtClean="0"/>
              <a:pPr/>
              <a:t>16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Policy Response to Dumping</a:t>
            </a:r>
            <a:endParaRPr lang="en-US"/>
          </a:p>
        </p:txBody>
      </p:sp>
      <p:sp>
        <p:nvSpPr>
          <p:cNvPr id="72707" name="Rectangle 3"/>
          <p:cNvSpPr>
            <a:spLocks noGrp="1" noChangeArrowheads="1"/>
          </p:cNvSpPr>
          <p:nvPr>
            <p:ph idx="1"/>
          </p:nvPr>
        </p:nvSpPr>
        <p:spPr>
          <a:xfrm>
            <a:off x="609600" y="838200"/>
            <a:ext cx="8305800" cy="4724400"/>
          </a:xfrm>
        </p:spPr>
        <p:txBody>
          <a:bodyPr/>
          <a:lstStyle/>
          <a:p>
            <a:r>
              <a:rPr lang="en-US" dirty="0" smtClean="0"/>
              <a:t>Anti-dumping Duty</a:t>
            </a:r>
          </a:p>
          <a:p>
            <a:pPr lvl="1"/>
            <a:r>
              <a:rPr lang="en-US" dirty="0" smtClean="0"/>
              <a:t>The amount of the antidumping duty is calculated as the difference between the exporter’s local price and the “dumped” price in the importing country.</a:t>
            </a:r>
          </a:p>
          <a:p>
            <a:pPr lvl="1"/>
            <a:r>
              <a:rPr lang="en-US" dirty="0" smtClean="0"/>
              <a:t>The purpose of the duty is to raise the price of the dumped good and protect domestic producers.</a:t>
            </a:r>
          </a:p>
          <a:p>
            <a:pPr lvl="1"/>
            <a:r>
              <a:rPr lang="en-US" dirty="0" smtClean="0"/>
              <a:t>The fact that the higher price also raises prices for domestic consumers and causes a deadweight loss for the importing country is not taken into account when deciding on whether or not to apply the tariff.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3AD635-AF76-FD47-AA5E-C343497ED025}" type="slidenum">
              <a:rPr lang="en-US" smtClean="0"/>
              <a:pPr/>
              <a:t>17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07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Policy Response to Dumping</a:t>
            </a:r>
            <a:endParaRPr lang="en-US"/>
          </a:p>
        </p:txBody>
      </p:sp>
      <p:sp>
        <p:nvSpPr>
          <p:cNvPr id="43011" name="Rectangle 3"/>
          <p:cNvSpPr>
            <a:spLocks noGrp="1" noChangeArrowheads="1"/>
          </p:cNvSpPr>
          <p:nvPr>
            <p:ph idx="1"/>
          </p:nvPr>
        </p:nvSpPr>
        <p:spPr>
          <a:xfrm>
            <a:off x="609600" y="914400"/>
            <a:ext cx="8534400" cy="4724400"/>
          </a:xfrm>
        </p:spPr>
        <p:txBody>
          <a:bodyPr/>
          <a:lstStyle/>
          <a:p>
            <a:pPr>
              <a:lnSpc>
                <a:spcPts val="4100"/>
              </a:lnSpc>
              <a:spcBef>
                <a:spcPts val="0"/>
              </a:spcBef>
            </a:pPr>
            <a:r>
              <a:rPr lang="en-US" dirty="0" smtClean="0"/>
              <a:t>Calculation of Antidumping Duty</a:t>
            </a:r>
          </a:p>
          <a:p>
            <a:pPr lvl="1">
              <a:lnSpc>
                <a:spcPts val="4100"/>
              </a:lnSpc>
              <a:spcBef>
                <a:spcPts val="0"/>
              </a:spcBef>
            </a:pPr>
            <a:r>
              <a:rPr lang="en-US" dirty="0" smtClean="0"/>
              <a:t>To see why firms increase prices before an antidumping duty is applied we need to see how the duty is calculated.</a:t>
            </a:r>
          </a:p>
          <a:p>
            <a:pPr lvl="1">
              <a:lnSpc>
                <a:spcPts val="4100"/>
              </a:lnSpc>
              <a:spcBef>
                <a:spcPts val="0"/>
              </a:spcBef>
            </a:pPr>
            <a:r>
              <a:rPr lang="en-US" dirty="0" smtClean="0"/>
              <a:t>The duty is based on the Foreign firm’s local price.</a:t>
            </a:r>
          </a:p>
          <a:p>
            <a:pPr lvl="1">
              <a:lnSpc>
                <a:spcPts val="4100"/>
              </a:lnSpc>
              <a:spcBef>
                <a:spcPts val="0"/>
              </a:spcBef>
            </a:pPr>
            <a:r>
              <a:rPr lang="en-US" dirty="0" smtClean="0"/>
              <a:t>For example, if the local price is $10 and the export price to Home is $6, the antidumping duty is $4—the difference in the local price and the export price.</a:t>
            </a:r>
          </a:p>
          <a:p>
            <a:pPr lvl="1">
              <a:lnSpc>
                <a:spcPts val="4100"/>
              </a:lnSpc>
              <a:spcBef>
                <a:spcPts val="0"/>
              </a:spcBef>
            </a:pPr>
            <a:r>
              <a:rPr lang="en-US" dirty="0" smtClean="0"/>
              <a:t>This method creates an incentive for the Foreign firm to raise its export price even before the tariff is applied so the duty will be lower.</a:t>
            </a:r>
          </a:p>
          <a:p>
            <a:pPr lvl="1">
              <a:lnSpc>
                <a:spcPts val="4100"/>
              </a:lnSpc>
              <a:spcBef>
                <a:spcPts val="0"/>
              </a:spcBef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3AD635-AF76-FD47-AA5E-C343497ED025}" type="slidenum">
              <a:rPr lang="en-US" smtClean="0"/>
              <a:pPr/>
              <a:t>18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1" grpId="0" build="p" bldLvl="2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Policy Response to Dumping</a:t>
            </a:r>
            <a:endParaRPr lang="en-US"/>
          </a:p>
        </p:txBody>
      </p:sp>
      <p:sp>
        <p:nvSpPr>
          <p:cNvPr id="4403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Calculation of Antidumping Duty</a:t>
            </a:r>
          </a:p>
          <a:p>
            <a:pPr lvl="1"/>
            <a:r>
              <a:rPr lang="en-US" dirty="0" smtClean="0"/>
              <a:t>So using our same example, if they charge an export price of $8 instead of $6 but keep the local price at $10, the duty is now only $2.</a:t>
            </a:r>
          </a:p>
          <a:p>
            <a:pPr lvl="1"/>
            <a:r>
              <a:rPr lang="en-US" dirty="0" smtClean="0"/>
              <a:t>A price of $10, would avoid the duty all together.</a:t>
            </a:r>
          </a:p>
          <a:p>
            <a:pPr lvl="1"/>
            <a:r>
              <a:rPr lang="en-US" dirty="0" smtClean="0"/>
              <a:t>This increase in the import price results in a terms-of-trade loss for the Home country.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3AD635-AF76-FD47-AA5E-C343497ED025}" type="slidenum">
              <a:rPr lang="en-US" smtClean="0"/>
              <a:pPr/>
              <a:t>19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5" grpId="0" build="p" bldLvl="2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Freeform 57"/>
          <p:cNvSpPr>
            <a:spLocks/>
          </p:cNvSpPr>
          <p:nvPr/>
        </p:nvSpPr>
        <p:spPr bwMode="auto">
          <a:xfrm rot="10800000">
            <a:off x="2085975" y="3503613"/>
            <a:ext cx="258763" cy="598487"/>
          </a:xfrm>
          <a:custGeom>
            <a:avLst/>
            <a:gdLst>
              <a:gd name="T0" fmla="*/ 2147483647 w 288"/>
              <a:gd name="T1" fmla="*/ 0 h 432"/>
              <a:gd name="T2" fmla="*/ 0 w 288"/>
              <a:gd name="T3" fmla="*/ 2147483647 h 432"/>
              <a:gd name="T4" fmla="*/ 2147483647 w 288"/>
              <a:gd name="T5" fmla="*/ 2147483647 h 432"/>
              <a:gd name="T6" fmla="*/ 2147483647 w 288"/>
              <a:gd name="T7" fmla="*/ 0 h 432"/>
              <a:gd name="T8" fmla="*/ 0 60000 65536"/>
              <a:gd name="T9" fmla="*/ 0 60000 65536"/>
              <a:gd name="T10" fmla="*/ 0 60000 65536"/>
              <a:gd name="T11" fmla="*/ 0 60000 65536"/>
              <a:gd name="T12" fmla="*/ 0 w 288"/>
              <a:gd name="T13" fmla="*/ 0 h 432"/>
              <a:gd name="T14" fmla="*/ 288 w 288"/>
              <a:gd name="T15" fmla="*/ 432 h 43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88" h="432">
                <a:moveTo>
                  <a:pt x="288" y="0"/>
                </a:moveTo>
                <a:lnTo>
                  <a:pt x="0" y="432"/>
                </a:lnTo>
                <a:lnTo>
                  <a:pt x="288" y="432"/>
                </a:lnTo>
                <a:lnTo>
                  <a:pt x="288" y="0"/>
                </a:lnTo>
                <a:close/>
              </a:path>
            </a:pathLst>
          </a:custGeom>
          <a:solidFill>
            <a:srgbClr val="FF99CC"/>
          </a:solidFill>
          <a:ln w="9525">
            <a:noFill/>
            <a:round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endParaRPr lang="en-US" sz="4800"/>
          </a:p>
        </p:txBody>
      </p:sp>
      <p:sp>
        <p:nvSpPr>
          <p:cNvPr id="45059" name="Freeform 56"/>
          <p:cNvSpPr>
            <a:spLocks/>
          </p:cNvSpPr>
          <p:nvPr/>
        </p:nvSpPr>
        <p:spPr bwMode="auto">
          <a:xfrm>
            <a:off x="1646238" y="3530600"/>
            <a:ext cx="457200" cy="571500"/>
          </a:xfrm>
          <a:custGeom>
            <a:avLst/>
            <a:gdLst>
              <a:gd name="T0" fmla="*/ 0 w 576"/>
              <a:gd name="T1" fmla="*/ 0 h 288"/>
              <a:gd name="T2" fmla="*/ 0 w 576"/>
              <a:gd name="T3" fmla="*/ 2147483647 h 288"/>
              <a:gd name="T4" fmla="*/ 2147483647 w 576"/>
              <a:gd name="T5" fmla="*/ 2147483647 h 288"/>
              <a:gd name="T6" fmla="*/ 2147483647 w 576"/>
              <a:gd name="T7" fmla="*/ 0 h 288"/>
              <a:gd name="T8" fmla="*/ 0 w 576"/>
              <a:gd name="T9" fmla="*/ 0 h 28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76"/>
              <a:gd name="T16" fmla="*/ 0 h 288"/>
              <a:gd name="T17" fmla="*/ 576 w 576"/>
              <a:gd name="T18" fmla="*/ 288 h 288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76" h="288">
                <a:moveTo>
                  <a:pt x="0" y="0"/>
                </a:moveTo>
                <a:lnTo>
                  <a:pt x="0" y="288"/>
                </a:lnTo>
                <a:lnTo>
                  <a:pt x="576" y="288"/>
                </a:lnTo>
                <a:lnTo>
                  <a:pt x="576" y="0"/>
                </a:lnTo>
                <a:lnTo>
                  <a:pt x="0" y="0"/>
                </a:lnTo>
                <a:close/>
              </a:path>
            </a:pathLst>
          </a:custGeom>
          <a:solidFill>
            <a:srgbClr val="FF99CC"/>
          </a:solidFill>
          <a:ln w="9525">
            <a:noFill/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4800"/>
          </a:p>
        </p:txBody>
      </p:sp>
      <p:sp>
        <p:nvSpPr>
          <p:cNvPr id="45060" name="Freeform 40"/>
          <p:cNvSpPr>
            <a:spLocks/>
          </p:cNvSpPr>
          <p:nvPr/>
        </p:nvSpPr>
        <p:spPr bwMode="auto">
          <a:xfrm>
            <a:off x="2351088" y="3521075"/>
            <a:ext cx="515937" cy="601663"/>
          </a:xfrm>
          <a:custGeom>
            <a:avLst/>
            <a:gdLst>
              <a:gd name="T0" fmla="*/ 0 w 576"/>
              <a:gd name="T1" fmla="*/ 0 h 288"/>
              <a:gd name="T2" fmla="*/ 0 w 576"/>
              <a:gd name="T3" fmla="*/ 2147483647 h 288"/>
              <a:gd name="T4" fmla="*/ 2147483647 w 576"/>
              <a:gd name="T5" fmla="*/ 2147483647 h 288"/>
              <a:gd name="T6" fmla="*/ 2147483647 w 576"/>
              <a:gd name="T7" fmla="*/ 0 h 288"/>
              <a:gd name="T8" fmla="*/ 0 w 576"/>
              <a:gd name="T9" fmla="*/ 0 h 28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76"/>
              <a:gd name="T16" fmla="*/ 0 h 288"/>
              <a:gd name="T17" fmla="*/ 576 w 576"/>
              <a:gd name="T18" fmla="*/ 288 h 288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76" h="288">
                <a:moveTo>
                  <a:pt x="0" y="0"/>
                </a:moveTo>
                <a:lnTo>
                  <a:pt x="0" y="288"/>
                </a:lnTo>
                <a:lnTo>
                  <a:pt x="576" y="288"/>
                </a:lnTo>
                <a:lnTo>
                  <a:pt x="576" y="0"/>
                </a:lnTo>
                <a:lnTo>
                  <a:pt x="0" y="0"/>
                </a:lnTo>
                <a:close/>
              </a:path>
            </a:pathLst>
          </a:custGeom>
          <a:solidFill>
            <a:srgbClr val="FF99CC"/>
          </a:solidFill>
          <a:ln w="9525">
            <a:noFill/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4800"/>
          </a:p>
        </p:txBody>
      </p:sp>
      <p:sp>
        <p:nvSpPr>
          <p:cNvPr id="4506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>
                <a:latin typeface="Angsana New" pitchFamily="-84" charset="0"/>
                <a:ea typeface="ＭＳ Ｐゴシック" pitchFamily="-84" charset="-128"/>
              </a:rPr>
              <a:t>Policy Response to Dumping</a:t>
            </a:r>
          </a:p>
        </p:txBody>
      </p:sp>
      <p:sp>
        <p:nvSpPr>
          <p:cNvPr id="45062" name="Line 5"/>
          <p:cNvSpPr>
            <a:spLocks noChangeShapeType="1"/>
          </p:cNvSpPr>
          <p:nvPr/>
        </p:nvSpPr>
        <p:spPr bwMode="auto">
          <a:xfrm>
            <a:off x="2370138" y="3498850"/>
            <a:ext cx="0" cy="61277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5063" name="Line 6"/>
          <p:cNvSpPr>
            <a:spLocks noChangeShapeType="1"/>
          </p:cNvSpPr>
          <p:nvPr/>
        </p:nvSpPr>
        <p:spPr bwMode="auto">
          <a:xfrm>
            <a:off x="2859088" y="3494088"/>
            <a:ext cx="0" cy="61277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5064" name="Text Box 7"/>
          <p:cNvSpPr txBox="1">
            <a:spLocks noChangeArrowheads="1"/>
          </p:cNvSpPr>
          <p:nvPr/>
        </p:nvSpPr>
        <p:spPr bwMode="auto">
          <a:xfrm>
            <a:off x="1905000" y="5105400"/>
            <a:ext cx="1828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r>
              <a:rPr lang="en-US"/>
              <a:t>Q</a:t>
            </a:r>
            <a:r>
              <a:rPr lang="en-US" baseline="-25000"/>
              <a:t>S</a:t>
            </a:r>
            <a:r>
              <a:rPr lang="en-US"/>
              <a:t>  Q</a:t>
            </a:r>
            <a:r>
              <a:rPr lang="en-US" baseline="30000"/>
              <a:t>/</a:t>
            </a:r>
            <a:r>
              <a:rPr lang="en-US" baseline="-25000"/>
              <a:t>S</a:t>
            </a:r>
            <a:r>
              <a:rPr lang="en-US"/>
              <a:t>   Q</a:t>
            </a:r>
            <a:r>
              <a:rPr lang="en-US" baseline="30000"/>
              <a:t>/</a:t>
            </a:r>
            <a:r>
              <a:rPr lang="en-US" baseline="-25000"/>
              <a:t>D</a:t>
            </a:r>
            <a:r>
              <a:rPr lang="en-US"/>
              <a:t> Q</a:t>
            </a:r>
            <a:r>
              <a:rPr lang="en-US" baseline="-25000"/>
              <a:t>D</a:t>
            </a:r>
            <a:endParaRPr lang="en-US"/>
          </a:p>
        </p:txBody>
      </p:sp>
      <p:sp>
        <p:nvSpPr>
          <p:cNvPr id="45065" name="Text Box 9"/>
          <p:cNvSpPr txBox="1">
            <a:spLocks noChangeArrowheads="1"/>
          </p:cNvSpPr>
          <p:nvPr/>
        </p:nvSpPr>
        <p:spPr bwMode="auto">
          <a:xfrm>
            <a:off x="3508375" y="4572000"/>
            <a:ext cx="301625" cy="220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r>
              <a:rPr lang="en-US" sz="3200"/>
              <a:t>D</a:t>
            </a:r>
          </a:p>
        </p:txBody>
      </p:sp>
      <p:sp>
        <p:nvSpPr>
          <p:cNvPr id="45066" name="Text Box 10"/>
          <p:cNvSpPr txBox="1">
            <a:spLocks noChangeArrowheads="1"/>
          </p:cNvSpPr>
          <p:nvPr/>
        </p:nvSpPr>
        <p:spPr bwMode="auto">
          <a:xfrm>
            <a:off x="1389063" y="3968750"/>
            <a:ext cx="223837" cy="268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r>
              <a:rPr lang="en-US"/>
              <a:t>P</a:t>
            </a:r>
            <a:r>
              <a:rPr lang="en-US" baseline="-25000"/>
              <a:t>1</a:t>
            </a:r>
            <a:endParaRPr lang="en-US"/>
          </a:p>
        </p:txBody>
      </p:sp>
      <p:sp>
        <p:nvSpPr>
          <p:cNvPr id="45067" name="Text Box 11"/>
          <p:cNvSpPr txBox="1">
            <a:spLocks noChangeArrowheads="1"/>
          </p:cNvSpPr>
          <p:nvPr/>
        </p:nvSpPr>
        <p:spPr bwMode="auto">
          <a:xfrm>
            <a:off x="1065213" y="2147888"/>
            <a:ext cx="587375" cy="407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r>
              <a:rPr lang="en-US"/>
              <a:t>Price</a:t>
            </a:r>
          </a:p>
        </p:txBody>
      </p:sp>
      <p:sp>
        <p:nvSpPr>
          <p:cNvPr id="45068" name="Text Box 12"/>
          <p:cNvSpPr txBox="1">
            <a:spLocks noChangeArrowheads="1"/>
          </p:cNvSpPr>
          <p:nvPr/>
        </p:nvSpPr>
        <p:spPr bwMode="auto">
          <a:xfrm>
            <a:off x="2879725" y="1905000"/>
            <a:ext cx="323850" cy="265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r>
              <a:rPr lang="en-US"/>
              <a:t>S</a:t>
            </a:r>
          </a:p>
        </p:txBody>
      </p:sp>
      <p:sp>
        <p:nvSpPr>
          <p:cNvPr id="45069" name="Freeform 13"/>
          <p:cNvSpPr>
            <a:spLocks/>
          </p:cNvSpPr>
          <p:nvPr/>
        </p:nvSpPr>
        <p:spPr bwMode="auto">
          <a:xfrm>
            <a:off x="2865438" y="3503613"/>
            <a:ext cx="258762" cy="611187"/>
          </a:xfrm>
          <a:custGeom>
            <a:avLst/>
            <a:gdLst>
              <a:gd name="T0" fmla="*/ 0 w 288"/>
              <a:gd name="T1" fmla="*/ 0 h 432"/>
              <a:gd name="T2" fmla="*/ 0 w 288"/>
              <a:gd name="T3" fmla="*/ 2147483647 h 432"/>
              <a:gd name="T4" fmla="*/ 2147483647 w 288"/>
              <a:gd name="T5" fmla="*/ 2147483647 h 432"/>
              <a:gd name="T6" fmla="*/ 0 w 288"/>
              <a:gd name="T7" fmla="*/ 0 h 432"/>
              <a:gd name="T8" fmla="*/ 0 60000 65536"/>
              <a:gd name="T9" fmla="*/ 0 60000 65536"/>
              <a:gd name="T10" fmla="*/ 0 60000 65536"/>
              <a:gd name="T11" fmla="*/ 0 60000 65536"/>
              <a:gd name="T12" fmla="*/ 0 w 288"/>
              <a:gd name="T13" fmla="*/ 0 h 432"/>
              <a:gd name="T14" fmla="*/ 288 w 288"/>
              <a:gd name="T15" fmla="*/ 432 h 43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88" h="432">
                <a:moveTo>
                  <a:pt x="0" y="0"/>
                </a:moveTo>
                <a:lnTo>
                  <a:pt x="0" y="432"/>
                </a:lnTo>
                <a:lnTo>
                  <a:pt x="288" y="432"/>
                </a:lnTo>
                <a:lnTo>
                  <a:pt x="0" y="0"/>
                </a:lnTo>
                <a:close/>
              </a:path>
            </a:pathLst>
          </a:custGeom>
          <a:solidFill>
            <a:srgbClr val="FF99CC"/>
          </a:solidFill>
          <a:ln w="9525">
            <a:noFill/>
            <a:round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endParaRPr lang="en-US" sz="4800"/>
          </a:p>
        </p:txBody>
      </p:sp>
      <p:sp>
        <p:nvSpPr>
          <p:cNvPr id="45070" name="Line 14"/>
          <p:cNvSpPr>
            <a:spLocks noChangeShapeType="1"/>
          </p:cNvSpPr>
          <p:nvPr/>
        </p:nvSpPr>
        <p:spPr bwMode="auto">
          <a:xfrm>
            <a:off x="1638300" y="2301875"/>
            <a:ext cx="0" cy="286067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5071" name="Line 15"/>
          <p:cNvSpPr>
            <a:spLocks noChangeShapeType="1"/>
          </p:cNvSpPr>
          <p:nvPr/>
        </p:nvSpPr>
        <p:spPr bwMode="auto">
          <a:xfrm>
            <a:off x="1638300" y="5162550"/>
            <a:ext cx="2198688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5072" name="Line 17"/>
          <p:cNvSpPr>
            <a:spLocks noChangeShapeType="1"/>
          </p:cNvSpPr>
          <p:nvPr/>
        </p:nvSpPr>
        <p:spPr bwMode="auto">
          <a:xfrm>
            <a:off x="2370138" y="2301875"/>
            <a:ext cx="1100137" cy="2654300"/>
          </a:xfrm>
          <a:prstGeom prst="line">
            <a:avLst/>
          </a:prstGeom>
          <a:noFill/>
          <a:ln w="28575">
            <a:solidFill>
              <a:srgbClr val="FD0303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5073" name="Line 18"/>
          <p:cNvSpPr>
            <a:spLocks noChangeShapeType="1"/>
          </p:cNvSpPr>
          <p:nvPr/>
        </p:nvSpPr>
        <p:spPr bwMode="auto">
          <a:xfrm>
            <a:off x="2370138" y="4140200"/>
            <a:ext cx="0" cy="1022350"/>
          </a:xfrm>
          <a:prstGeom prst="line">
            <a:avLst/>
          </a:prstGeom>
          <a:noFill/>
          <a:ln w="9525">
            <a:solidFill>
              <a:srgbClr val="000000"/>
            </a:solidFill>
            <a:prstDash val="dash"/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5074" name="Line 19"/>
          <p:cNvSpPr>
            <a:spLocks noChangeShapeType="1"/>
          </p:cNvSpPr>
          <p:nvPr/>
        </p:nvSpPr>
        <p:spPr bwMode="auto">
          <a:xfrm>
            <a:off x="2859088" y="4140200"/>
            <a:ext cx="0" cy="1022350"/>
          </a:xfrm>
          <a:prstGeom prst="line">
            <a:avLst/>
          </a:prstGeom>
          <a:noFill/>
          <a:ln w="9525">
            <a:solidFill>
              <a:srgbClr val="000000"/>
            </a:solidFill>
            <a:prstDash val="dash"/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5075" name="Line 20"/>
          <p:cNvSpPr>
            <a:spLocks noChangeShapeType="1"/>
          </p:cNvSpPr>
          <p:nvPr/>
        </p:nvSpPr>
        <p:spPr bwMode="auto">
          <a:xfrm>
            <a:off x="2125663" y="4140200"/>
            <a:ext cx="0" cy="1022350"/>
          </a:xfrm>
          <a:prstGeom prst="line">
            <a:avLst/>
          </a:prstGeom>
          <a:noFill/>
          <a:ln w="9525">
            <a:solidFill>
              <a:srgbClr val="000000"/>
            </a:solidFill>
            <a:prstDash val="dash"/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5076" name="Line 21"/>
          <p:cNvSpPr>
            <a:spLocks noChangeShapeType="1"/>
          </p:cNvSpPr>
          <p:nvPr/>
        </p:nvSpPr>
        <p:spPr bwMode="auto">
          <a:xfrm>
            <a:off x="3103563" y="4140200"/>
            <a:ext cx="0" cy="1022350"/>
          </a:xfrm>
          <a:prstGeom prst="line">
            <a:avLst/>
          </a:prstGeom>
          <a:noFill/>
          <a:ln w="9525">
            <a:solidFill>
              <a:srgbClr val="000000"/>
            </a:solidFill>
            <a:prstDash val="dash"/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5077" name="Freeform 22"/>
          <p:cNvSpPr>
            <a:spLocks/>
          </p:cNvSpPr>
          <p:nvPr/>
        </p:nvSpPr>
        <p:spPr bwMode="auto">
          <a:xfrm>
            <a:off x="2108200" y="3527425"/>
            <a:ext cx="258763" cy="598488"/>
          </a:xfrm>
          <a:custGeom>
            <a:avLst/>
            <a:gdLst>
              <a:gd name="T0" fmla="*/ 2147483647 w 288"/>
              <a:gd name="T1" fmla="*/ 0 h 432"/>
              <a:gd name="T2" fmla="*/ 0 w 288"/>
              <a:gd name="T3" fmla="*/ 2147483647 h 432"/>
              <a:gd name="T4" fmla="*/ 2147483647 w 288"/>
              <a:gd name="T5" fmla="*/ 2147483647 h 432"/>
              <a:gd name="T6" fmla="*/ 2147483647 w 288"/>
              <a:gd name="T7" fmla="*/ 0 h 432"/>
              <a:gd name="T8" fmla="*/ 0 60000 65536"/>
              <a:gd name="T9" fmla="*/ 0 60000 65536"/>
              <a:gd name="T10" fmla="*/ 0 60000 65536"/>
              <a:gd name="T11" fmla="*/ 0 60000 65536"/>
              <a:gd name="T12" fmla="*/ 0 w 288"/>
              <a:gd name="T13" fmla="*/ 0 h 432"/>
              <a:gd name="T14" fmla="*/ 288 w 288"/>
              <a:gd name="T15" fmla="*/ 432 h 43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88" h="432">
                <a:moveTo>
                  <a:pt x="288" y="0"/>
                </a:moveTo>
                <a:lnTo>
                  <a:pt x="0" y="432"/>
                </a:lnTo>
                <a:lnTo>
                  <a:pt x="288" y="432"/>
                </a:lnTo>
                <a:lnTo>
                  <a:pt x="288" y="0"/>
                </a:lnTo>
                <a:close/>
              </a:path>
            </a:pathLst>
          </a:custGeom>
          <a:solidFill>
            <a:srgbClr val="FF99CC"/>
          </a:solidFill>
          <a:ln w="9525">
            <a:noFill/>
            <a:round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endParaRPr lang="en-US" sz="4800"/>
          </a:p>
        </p:txBody>
      </p:sp>
      <p:sp>
        <p:nvSpPr>
          <p:cNvPr id="45078" name="Text Box 23"/>
          <p:cNvSpPr txBox="1">
            <a:spLocks noChangeArrowheads="1"/>
          </p:cNvSpPr>
          <p:nvPr/>
        </p:nvSpPr>
        <p:spPr bwMode="auto">
          <a:xfrm>
            <a:off x="2057400" y="2743200"/>
            <a:ext cx="473075" cy="40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r>
              <a:rPr lang="en-US" sz="4000"/>
              <a:t>B</a:t>
            </a:r>
            <a:endParaRPr lang="en-US"/>
          </a:p>
        </p:txBody>
      </p:sp>
      <p:sp>
        <p:nvSpPr>
          <p:cNvPr id="45079" name="Text Box 24"/>
          <p:cNvSpPr txBox="1">
            <a:spLocks noChangeArrowheads="1"/>
          </p:cNvSpPr>
          <p:nvPr/>
        </p:nvSpPr>
        <p:spPr bwMode="auto">
          <a:xfrm>
            <a:off x="4764088" y="2147888"/>
            <a:ext cx="273050" cy="379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r>
              <a:rPr lang="en-US"/>
              <a:t>P</a:t>
            </a:r>
          </a:p>
        </p:txBody>
      </p:sp>
      <p:sp>
        <p:nvSpPr>
          <p:cNvPr id="45080" name="Text Box 25"/>
          <p:cNvSpPr txBox="1">
            <a:spLocks noChangeArrowheads="1"/>
          </p:cNvSpPr>
          <p:nvPr/>
        </p:nvSpPr>
        <p:spPr bwMode="auto">
          <a:xfrm>
            <a:off x="6986588" y="5153025"/>
            <a:ext cx="809625" cy="22066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r>
              <a:rPr lang="en-US"/>
              <a:t>Imports</a:t>
            </a:r>
          </a:p>
        </p:txBody>
      </p:sp>
      <p:sp>
        <p:nvSpPr>
          <p:cNvPr id="45081" name="Line 28"/>
          <p:cNvSpPr>
            <a:spLocks noChangeShapeType="1"/>
          </p:cNvSpPr>
          <p:nvPr/>
        </p:nvSpPr>
        <p:spPr bwMode="auto">
          <a:xfrm>
            <a:off x="6159500" y="4140200"/>
            <a:ext cx="0" cy="1022350"/>
          </a:xfrm>
          <a:prstGeom prst="line">
            <a:avLst/>
          </a:prstGeom>
          <a:noFill/>
          <a:ln w="9525">
            <a:solidFill>
              <a:srgbClr val="000000"/>
            </a:solidFill>
            <a:prstDash val="dash"/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5082" name="Line 29"/>
          <p:cNvSpPr>
            <a:spLocks noChangeShapeType="1"/>
          </p:cNvSpPr>
          <p:nvPr/>
        </p:nvSpPr>
        <p:spPr bwMode="auto">
          <a:xfrm>
            <a:off x="5451475" y="3527425"/>
            <a:ext cx="0" cy="1635125"/>
          </a:xfrm>
          <a:prstGeom prst="line">
            <a:avLst/>
          </a:prstGeom>
          <a:noFill/>
          <a:ln w="9525">
            <a:solidFill>
              <a:srgbClr val="000000"/>
            </a:solidFill>
            <a:prstDash val="dash"/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5083" name="Freeform 30"/>
          <p:cNvSpPr>
            <a:spLocks/>
          </p:cNvSpPr>
          <p:nvPr/>
        </p:nvSpPr>
        <p:spPr bwMode="auto">
          <a:xfrm>
            <a:off x="5441950" y="3509963"/>
            <a:ext cx="733425" cy="612775"/>
          </a:xfrm>
          <a:custGeom>
            <a:avLst/>
            <a:gdLst>
              <a:gd name="T0" fmla="*/ 0 w 864"/>
              <a:gd name="T1" fmla="*/ 0 h 432"/>
              <a:gd name="T2" fmla="*/ 0 w 864"/>
              <a:gd name="T3" fmla="*/ 2147483647 h 432"/>
              <a:gd name="T4" fmla="*/ 2147483647 w 864"/>
              <a:gd name="T5" fmla="*/ 2147483647 h 432"/>
              <a:gd name="T6" fmla="*/ 0 w 864"/>
              <a:gd name="T7" fmla="*/ 0 h 432"/>
              <a:gd name="T8" fmla="*/ 0 60000 65536"/>
              <a:gd name="T9" fmla="*/ 0 60000 65536"/>
              <a:gd name="T10" fmla="*/ 0 60000 65536"/>
              <a:gd name="T11" fmla="*/ 0 60000 65536"/>
              <a:gd name="T12" fmla="*/ 0 w 864"/>
              <a:gd name="T13" fmla="*/ 0 h 432"/>
              <a:gd name="T14" fmla="*/ 864 w 864"/>
              <a:gd name="T15" fmla="*/ 432 h 43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864" h="432">
                <a:moveTo>
                  <a:pt x="0" y="0"/>
                </a:moveTo>
                <a:lnTo>
                  <a:pt x="0" y="432"/>
                </a:lnTo>
                <a:lnTo>
                  <a:pt x="864" y="432"/>
                </a:lnTo>
                <a:lnTo>
                  <a:pt x="0" y="0"/>
                </a:lnTo>
                <a:close/>
              </a:path>
            </a:pathLst>
          </a:custGeom>
          <a:solidFill>
            <a:srgbClr val="FF99CC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4800"/>
          </a:p>
        </p:txBody>
      </p:sp>
      <p:sp>
        <p:nvSpPr>
          <p:cNvPr id="45084" name="Text Box 31"/>
          <p:cNvSpPr txBox="1">
            <a:spLocks noChangeArrowheads="1"/>
          </p:cNvSpPr>
          <p:nvPr/>
        </p:nvSpPr>
        <p:spPr bwMode="auto">
          <a:xfrm>
            <a:off x="5416550" y="5211763"/>
            <a:ext cx="1195388" cy="3619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r>
              <a:rPr lang="en-US"/>
              <a:t>M</a:t>
            </a:r>
            <a:r>
              <a:rPr lang="en-US" baseline="-25000"/>
              <a:t>2</a:t>
            </a:r>
            <a:r>
              <a:rPr lang="en-US"/>
              <a:t>        M</a:t>
            </a:r>
            <a:r>
              <a:rPr lang="en-US" baseline="-25000"/>
              <a:t>1</a:t>
            </a:r>
            <a:endParaRPr lang="en-US"/>
          </a:p>
        </p:txBody>
      </p:sp>
      <p:sp>
        <p:nvSpPr>
          <p:cNvPr id="45085" name="Text Box 32"/>
          <p:cNvSpPr txBox="1">
            <a:spLocks noChangeArrowheads="1"/>
          </p:cNvSpPr>
          <p:nvPr/>
        </p:nvSpPr>
        <p:spPr bwMode="auto">
          <a:xfrm>
            <a:off x="6905625" y="4591050"/>
            <a:ext cx="3238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r>
              <a:rPr lang="en-US"/>
              <a:t>M</a:t>
            </a:r>
          </a:p>
        </p:txBody>
      </p:sp>
      <p:sp>
        <p:nvSpPr>
          <p:cNvPr id="45086" name="Line 33"/>
          <p:cNvSpPr>
            <a:spLocks noChangeShapeType="1"/>
          </p:cNvSpPr>
          <p:nvPr/>
        </p:nvSpPr>
        <p:spPr bwMode="auto">
          <a:xfrm>
            <a:off x="4937125" y="2301875"/>
            <a:ext cx="0" cy="286067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5087" name="Text Box 34"/>
          <p:cNvSpPr txBox="1">
            <a:spLocks noChangeArrowheads="1"/>
          </p:cNvSpPr>
          <p:nvPr/>
        </p:nvSpPr>
        <p:spPr bwMode="auto">
          <a:xfrm>
            <a:off x="6069013" y="3240088"/>
            <a:ext cx="1169987" cy="407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r>
              <a:rPr lang="en-US" sz="3600"/>
              <a:t>B+E</a:t>
            </a:r>
          </a:p>
        </p:txBody>
      </p:sp>
      <p:sp>
        <p:nvSpPr>
          <p:cNvPr id="45088" name="Line 35"/>
          <p:cNvSpPr>
            <a:spLocks noChangeShapeType="1"/>
          </p:cNvSpPr>
          <p:nvPr/>
        </p:nvSpPr>
        <p:spPr bwMode="auto">
          <a:xfrm>
            <a:off x="1631950" y="4119563"/>
            <a:ext cx="3881438" cy="0"/>
          </a:xfrm>
          <a:prstGeom prst="line">
            <a:avLst/>
          </a:prstGeom>
          <a:noFill/>
          <a:ln w="9525">
            <a:solidFill>
              <a:srgbClr val="000000"/>
            </a:solidFill>
            <a:prstDash val="dash"/>
            <a:round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5089" name="Line 36"/>
          <p:cNvSpPr>
            <a:spLocks noChangeShapeType="1"/>
          </p:cNvSpPr>
          <p:nvPr/>
        </p:nvSpPr>
        <p:spPr bwMode="auto">
          <a:xfrm>
            <a:off x="1643063" y="3525838"/>
            <a:ext cx="3819525" cy="0"/>
          </a:xfrm>
          <a:prstGeom prst="line">
            <a:avLst/>
          </a:prstGeom>
          <a:noFill/>
          <a:ln w="9525">
            <a:solidFill>
              <a:srgbClr val="000000"/>
            </a:solidFill>
            <a:prstDash val="dash"/>
            <a:round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5090" name="Line 38"/>
          <p:cNvSpPr>
            <a:spLocks noChangeShapeType="1"/>
          </p:cNvSpPr>
          <p:nvPr/>
        </p:nvSpPr>
        <p:spPr bwMode="auto">
          <a:xfrm flipV="1">
            <a:off x="2913063" y="3205163"/>
            <a:ext cx="177800" cy="836612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5091" name="Line 39"/>
          <p:cNvSpPr>
            <a:spLocks noChangeShapeType="1"/>
          </p:cNvSpPr>
          <p:nvPr/>
        </p:nvSpPr>
        <p:spPr bwMode="auto">
          <a:xfrm rot="820612" flipV="1">
            <a:off x="5573713" y="3294063"/>
            <a:ext cx="339725" cy="674687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5092" name="Text Box 41"/>
          <p:cNvSpPr txBox="1">
            <a:spLocks noChangeArrowheads="1"/>
          </p:cNvSpPr>
          <p:nvPr/>
        </p:nvSpPr>
        <p:spPr bwMode="auto">
          <a:xfrm>
            <a:off x="1828800" y="3429000"/>
            <a:ext cx="139700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r>
              <a:rPr lang="en-US" sz="4000"/>
              <a:t>A</a:t>
            </a:r>
          </a:p>
        </p:txBody>
      </p:sp>
      <p:sp>
        <p:nvSpPr>
          <p:cNvPr id="45093" name="Freeform 42"/>
          <p:cNvSpPr>
            <a:spLocks/>
          </p:cNvSpPr>
          <p:nvPr/>
        </p:nvSpPr>
        <p:spPr bwMode="auto">
          <a:xfrm>
            <a:off x="4941888" y="3525838"/>
            <a:ext cx="514350" cy="603250"/>
          </a:xfrm>
          <a:custGeom>
            <a:avLst/>
            <a:gdLst>
              <a:gd name="T0" fmla="*/ 0 w 576"/>
              <a:gd name="T1" fmla="*/ 0 h 288"/>
              <a:gd name="T2" fmla="*/ 0 w 576"/>
              <a:gd name="T3" fmla="*/ 2147483647 h 288"/>
              <a:gd name="T4" fmla="*/ 2147483647 w 576"/>
              <a:gd name="T5" fmla="*/ 2147483647 h 288"/>
              <a:gd name="T6" fmla="*/ 2147483647 w 576"/>
              <a:gd name="T7" fmla="*/ 0 h 288"/>
              <a:gd name="T8" fmla="*/ 0 w 576"/>
              <a:gd name="T9" fmla="*/ 0 h 28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76"/>
              <a:gd name="T16" fmla="*/ 0 h 288"/>
              <a:gd name="T17" fmla="*/ 576 w 576"/>
              <a:gd name="T18" fmla="*/ 288 h 288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76" h="288">
                <a:moveTo>
                  <a:pt x="0" y="0"/>
                </a:moveTo>
                <a:lnTo>
                  <a:pt x="0" y="288"/>
                </a:lnTo>
                <a:lnTo>
                  <a:pt x="576" y="288"/>
                </a:lnTo>
                <a:lnTo>
                  <a:pt x="576" y="0"/>
                </a:lnTo>
                <a:lnTo>
                  <a:pt x="0" y="0"/>
                </a:lnTo>
                <a:close/>
              </a:path>
            </a:pathLst>
          </a:custGeom>
          <a:solidFill>
            <a:srgbClr val="FF99CC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4800"/>
          </a:p>
        </p:txBody>
      </p:sp>
      <p:sp>
        <p:nvSpPr>
          <p:cNvPr id="45094" name="AutoShape 43"/>
          <p:cNvSpPr>
            <a:spLocks/>
          </p:cNvSpPr>
          <p:nvPr/>
        </p:nvSpPr>
        <p:spPr bwMode="auto">
          <a:xfrm>
            <a:off x="1155700" y="3503613"/>
            <a:ext cx="141288" cy="668337"/>
          </a:xfrm>
          <a:prstGeom prst="leftBrace">
            <a:avLst>
              <a:gd name="adj1" fmla="val 39419"/>
              <a:gd name="adj2" fmla="val 50000"/>
            </a:avLst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4800"/>
          </a:p>
        </p:txBody>
      </p:sp>
      <p:sp>
        <p:nvSpPr>
          <p:cNvPr id="45095" name="Text Box 45"/>
          <p:cNvSpPr txBox="1">
            <a:spLocks noChangeArrowheads="1"/>
          </p:cNvSpPr>
          <p:nvPr/>
        </p:nvSpPr>
        <p:spPr bwMode="auto">
          <a:xfrm>
            <a:off x="5689600" y="1103313"/>
            <a:ext cx="29464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45096" name="Text Box 46"/>
          <p:cNvSpPr txBox="1">
            <a:spLocks noChangeArrowheads="1"/>
          </p:cNvSpPr>
          <p:nvPr/>
        </p:nvSpPr>
        <p:spPr bwMode="auto">
          <a:xfrm>
            <a:off x="5562600" y="990600"/>
            <a:ext cx="3581400" cy="216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lnSpc>
                <a:spcPts val="4000"/>
              </a:lnSpc>
            </a:pPr>
            <a:r>
              <a:rPr lang="en-US" b="1" dirty="0"/>
              <a:t>Foreign exporters increase their prices to Home due to the </a:t>
            </a:r>
            <a:r>
              <a:rPr lang="en-US" b="1" i="1" dirty="0"/>
              <a:t>threat</a:t>
            </a:r>
            <a:r>
              <a:rPr lang="en-US" b="1" dirty="0"/>
              <a:t> of anti-dumping duties, which decreases imports from M</a:t>
            </a:r>
            <a:r>
              <a:rPr lang="en-US" b="1" baseline="-25000" dirty="0"/>
              <a:t>1</a:t>
            </a:r>
            <a:r>
              <a:rPr lang="en-US" b="1" dirty="0"/>
              <a:t> to M</a:t>
            </a:r>
            <a:r>
              <a:rPr lang="en-US" b="1" baseline="-25000" dirty="0"/>
              <a:t>2</a:t>
            </a:r>
            <a:r>
              <a:rPr lang="en-US" sz="4000" b="1" dirty="0"/>
              <a:t>.</a:t>
            </a:r>
            <a:endParaRPr lang="en-US" b="1" dirty="0"/>
          </a:p>
        </p:txBody>
      </p:sp>
      <p:sp>
        <p:nvSpPr>
          <p:cNvPr id="45097" name="Line 26"/>
          <p:cNvSpPr>
            <a:spLocks noChangeShapeType="1"/>
          </p:cNvSpPr>
          <p:nvPr/>
        </p:nvSpPr>
        <p:spPr bwMode="auto">
          <a:xfrm>
            <a:off x="4937125" y="5162550"/>
            <a:ext cx="2200275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5098" name="Text Box 47"/>
          <p:cNvSpPr txBox="1">
            <a:spLocks noChangeArrowheads="1"/>
          </p:cNvSpPr>
          <p:nvPr/>
        </p:nvSpPr>
        <p:spPr bwMode="auto">
          <a:xfrm>
            <a:off x="5481638" y="5726113"/>
            <a:ext cx="2671762" cy="36988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r>
              <a:rPr lang="en-US" b="1"/>
              <a:t>(b) Import market</a:t>
            </a:r>
          </a:p>
        </p:txBody>
      </p:sp>
      <p:sp>
        <p:nvSpPr>
          <p:cNvPr id="45099" name="Text Box 48"/>
          <p:cNvSpPr txBox="1">
            <a:spLocks noChangeArrowheads="1"/>
          </p:cNvSpPr>
          <p:nvPr/>
        </p:nvSpPr>
        <p:spPr bwMode="auto">
          <a:xfrm>
            <a:off x="3767138" y="4953000"/>
            <a:ext cx="881062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r>
              <a:rPr lang="en-US" sz="3600"/>
              <a:t>Q</a:t>
            </a:r>
          </a:p>
        </p:txBody>
      </p:sp>
      <p:sp>
        <p:nvSpPr>
          <p:cNvPr id="45100" name="Text Box 49"/>
          <p:cNvSpPr txBox="1">
            <a:spLocks noChangeArrowheads="1"/>
          </p:cNvSpPr>
          <p:nvPr/>
        </p:nvSpPr>
        <p:spPr bwMode="auto">
          <a:xfrm>
            <a:off x="1143000" y="5743575"/>
            <a:ext cx="2333625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r>
              <a:rPr lang="en-US" b="1"/>
              <a:t>(a) Home market</a:t>
            </a:r>
          </a:p>
        </p:txBody>
      </p:sp>
      <p:sp>
        <p:nvSpPr>
          <p:cNvPr id="45101" name="Text Box 50"/>
          <p:cNvSpPr txBox="1">
            <a:spLocks noChangeArrowheads="1"/>
          </p:cNvSpPr>
          <p:nvPr/>
        </p:nvSpPr>
        <p:spPr bwMode="auto">
          <a:xfrm>
            <a:off x="1379538" y="3338513"/>
            <a:ext cx="3397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r>
              <a:rPr lang="en-US"/>
              <a:t>P</a:t>
            </a:r>
            <a:r>
              <a:rPr lang="en-US" baseline="-25000"/>
              <a:t>2</a:t>
            </a:r>
            <a:endParaRPr lang="en-US"/>
          </a:p>
        </p:txBody>
      </p:sp>
      <p:sp>
        <p:nvSpPr>
          <p:cNvPr id="45102" name="Line 51"/>
          <p:cNvSpPr>
            <a:spLocks noChangeShapeType="1"/>
          </p:cNvSpPr>
          <p:nvPr/>
        </p:nvSpPr>
        <p:spPr bwMode="auto">
          <a:xfrm flipV="1">
            <a:off x="900113" y="3584575"/>
            <a:ext cx="0" cy="493713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5103" name="Line 52"/>
          <p:cNvSpPr>
            <a:spLocks noChangeShapeType="1"/>
          </p:cNvSpPr>
          <p:nvPr/>
        </p:nvSpPr>
        <p:spPr bwMode="auto">
          <a:xfrm flipH="1">
            <a:off x="5484813" y="4919663"/>
            <a:ext cx="58102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5104" name="Line 16"/>
          <p:cNvSpPr>
            <a:spLocks noChangeShapeType="1"/>
          </p:cNvSpPr>
          <p:nvPr/>
        </p:nvSpPr>
        <p:spPr bwMode="auto">
          <a:xfrm flipH="1">
            <a:off x="1760538" y="2301875"/>
            <a:ext cx="1098550" cy="2654300"/>
          </a:xfrm>
          <a:prstGeom prst="line">
            <a:avLst/>
          </a:prstGeom>
          <a:noFill/>
          <a:ln w="28575">
            <a:solidFill>
              <a:srgbClr val="FD0303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5105" name="Line 37"/>
          <p:cNvSpPr>
            <a:spLocks noChangeShapeType="1"/>
          </p:cNvSpPr>
          <p:nvPr/>
        </p:nvSpPr>
        <p:spPr bwMode="auto">
          <a:xfrm flipH="1" flipV="1">
            <a:off x="2176463" y="3219450"/>
            <a:ext cx="68262" cy="76517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5106" name="Text Box 54"/>
          <p:cNvSpPr txBox="1">
            <a:spLocks noChangeArrowheads="1"/>
          </p:cNvSpPr>
          <p:nvPr/>
        </p:nvSpPr>
        <p:spPr bwMode="auto">
          <a:xfrm>
            <a:off x="2514600" y="3381375"/>
            <a:ext cx="95250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r>
              <a:rPr lang="en-US" sz="4400"/>
              <a:t>C</a:t>
            </a:r>
            <a:endParaRPr lang="en-US"/>
          </a:p>
        </p:txBody>
      </p:sp>
      <p:sp>
        <p:nvSpPr>
          <p:cNvPr id="45107" name="Line 27"/>
          <p:cNvSpPr>
            <a:spLocks noChangeShapeType="1"/>
          </p:cNvSpPr>
          <p:nvPr/>
        </p:nvSpPr>
        <p:spPr bwMode="auto">
          <a:xfrm>
            <a:off x="4954588" y="3089275"/>
            <a:ext cx="1955800" cy="1635125"/>
          </a:xfrm>
          <a:prstGeom prst="line">
            <a:avLst/>
          </a:prstGeom>
          <a:noFill/>
          <a:ln w="28575">
            <a:solidFill>
              <a:srgbClr val="FD0303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5108" name="Text Box 8"/>
          <p:cNvSpPr txBox="1">
            <a:spLocks noChangeArrowheads="1"/>
          </p:cNvSpPr>
          <p:nvPr/>
        </p:nvSpPr>
        <p:spPr bwMode="auto">
          <a:xfrm>
            <a:off x="5029200" y="3352800"/>
            <a:ext cx="361950" cy="788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r>
              <a:rPr lang="en-US" sz="4800"/>
              <a:t>C</a:t>
            </a:r>
          </a:p>
        </p:txBody>
      </p:sp>
      <p:sp>
        <p:nvSpPr>
          <p:cNvPr id="45109" name="Text Box 23"/>
          <p:cNvSpPr txBox="1">
            <a:spLocks noChangeArrowheads="1"/>
          </p:cNvSpPr>
          <p:nvPr/>
        </p:nvSpPr>
        <p:spPr bwMode="auto">
          <a:xfrm>
            <a:off x="3032125" y="2714625"/>
            <a:ext cx="473075" cy="40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r>
              <a:rPr lang="en-US" sz="4000"/>
              <a:t>E</a:t>
            </a:r>
            <a:endParaRPr lang="en-US"/>
          </a:p>
        </p:txBody>
      </p:sp>
      <p:sp>
        <p:nvSpPr>
          <p:cNvPr id="45110" name="Action Button: Forward or Next 53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382000" y="6248400"/>
            <a:ext cx="381000" cy="381000"/>
          </a:xfrm>
          <a:prstGeom prst="actionButtonForwardNex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3200"/>
          </a:p>
        </p:txBody>
      </p:sp>
      <p:sp>
        <p:nvSpPr>
          <p:cNvPr id="55" name="Slide Number Placeholder 5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777873-F4B0-E846-AFDC-82C725E6AF92}" type="slidenum">
              <a:rPr lang="en-US" smtClean="0"/>
              <a:pPr>
                <a:defRPr/>
              </a:pPr>
              <a:t>20</a:t>
            </a:fld>
            <a:endParaRPr lang="th-TH"/>
          </a:p>
        </p:txBody>
      </p:sp>
      <p:sp>
        <p:nvSpPr>
          <p:cNvPr id="56" name="Footer Placeholder 55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Policy Response to Dumping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3AD635-AF76-FD47-AA5E-C343497ED025}" type="slidenum">
              <a:rPr lang="en-US" smtClean="0"/>
              <a:pPr/>
              <a:t>21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Chayun tantivasadakarn</a:t>
            </a:r>
            <a:endParaRPr lang="en-US"/>
          </a:p>
        </p:txBody>
      </p:sp>
      <p:sp>
        <p:nvSpPr>
          <p:cNvPr id="47107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762000" y="1143000"/>
            <a:ext cx="7772400" cy="4724400"/>
          </a:xfrm>
        </p:spPr>
        <p:txBody>
          <a:bodyPr/>
          <a:lstStyle/>
          <a:p>
            <a:pPr marL="258763" lvl="2" eaLnBrk="1" hangingPunct="1"/>
            <a:r>
              <a:rPr lang="en-US" sz="4400" dirty="0" smtClean="0">
                <a:latin typeface="Angsana New" pitchFamily="-84" charset="0"/>
                <a:ea typeface="ＭＳ Ｐゴシック" pitchFamily="-84" charset="-128"/>
              </a:rPr>
              <a:t>Welfare changes: as price rises from P</a:t>
            </a:r>
            <a:r>
              <a:rPr lang="en-US" sz="4400" baseline="-25000" dirty="0" smtClean="0">
                <a:latin typeface="Angsana New" pitchFamily="-84" charset="0"/>
                <a:ea typeface="ＭＳ Ｐゴシック" pitchFamily="-84" charset="-128"/>
              </a:rPr>
              <a:t>1</a:t>
            </a:r>
            <a:r>
              <a:rPr lang="en-US" sz="4400" dirty="0" smtClean="0">
                <a:latin typeface="Angsana New" pitchFamily="-84" charset="0"/>
                <a:ea typeface="ＭＳ Ｐゴシック" pitchFamily="-84" charset="-128"/>
              </a:rPr>
              <a:t> to P</a:t>
            </a:r>
            <a:r>
              <a:rPr lang="en-US" sz="4400" baseline="-25000" dirty="0" smtClean="0">
                <a:latin typeface="Angsana New" pitchFamily="-84" charset="0"/>
                <a:ea typeface="ＭＳ Ｐゴシック" pitchFamily="-84" charset="-128"/>
              </a:rPr>
              <a:t>2</a:t>
            </a:r>
            <a:r>
              <a:rPr lang="en-US" sz="4400" dirty="0" smtClean="0">
                <a:latin typeface="Angsana New" pitchFamily="-84" charset="0"/>
                <a:ea typeface="ＭＳ Ｐゴシック" pitchFamily="-84" charset="-128"/>
              </a:rPr>
              <a:t> </a:t>
            </a:r>
          </a:p>
          <a:p>
            <a:pPr marL="1173163" lvl="4" eaLnBrk="1" hangingPunct="1">
              <a:buFontTx/>
              <a:buNone/>
            </a:pPr>
            <a:r>
              <a:rPr lang="en-US" sz="3200" dirty="0" smtClean="0">
                <a:latin typeface="Symbol" pitchFamily="-84" charset="2"/>
                <a:ea typeface="Symbol" pitchFamily="-84" charset="2"/>
                <a:cs typeface="Symbol" pitchFamily="-84" charset="2"/>
              </a:rPr>
              <a:t>D</a:t>
            </a:r>
            <a:r>
              <a:rPr lang="en-US" sz="4400" dirty="0" smtClean="0">
                <a:latin typeface="Angsana New" pitchFamily="-84" charset="0"/>
                <a:ea typeface="ＭＳ Ｐゴシック" pitchFamily="-84" charset="-128"/>
              </a:rPr>
              <a:t>PS =  A </a:t>
            </a:r>
          </a:p>
          <a:p>
            <a:pPr marL="1173163" lvl="4" eaLnBrk="1" hangingPunct="1">
              <a:buFontTx/>
              <a:buNone/>
            </a:pPr>
            <a:r>
              <a:rPr lang="en-US" sz="3200" dirty="0" smtClean="0">
                <a:latin typeface="Symbol" pitchFamily="-84" charset="2"/>
                <a:ea typeface="Symbol" pitchFamily="-84" charset="2"/>
                <a:cs typeface="Symbol" pitchFamily="-84" charset="2"/>
              </a:rPr>
              <a:t>D</a:t>
            </a:r>
            <a:r>
              <a:rPr lang="en-US" sz="4400" dirty="0" smtClean="0">
                <a:latin typeface="Angsana New" pitchFamily="-84" charset="0"/>
                <a:ea typeface="ＭＳ Ｐゴシック" pitchFamily="-84" charset="-128"/>
              </a:rPr>
              <a:t>CS = - [A + B + C + E] </a:t>
            </a:r>
          </a:p>
          <a:p>
            <a:pPr marL="258763" lvl="2" eaLnBrk="1" hangingPunct="1"/>
            <a:r>
              <a:rPr lang="en-US" sz="4400" dirty="0" smtClean="0">
                <a:latin typeface="Angsana New" pitchFamily="-84" charset="0"/>
                <a:ea typeface="ＭＳ Ｐゴシック" pitchFamily="-84" charset="-128"/>
              </a:rPr>
              <a:t>If no duty, then no revenue to the Home government.</a:t>
            </a:r>
          </a:p>
          <a:p>
            <a:pPr marL="258763" lvl="2" eaLnBrk="1" hangingPunct="1"/>
            <a:r>
              <a:rPr lang="en-US" sz="4400" dirty="0" smtClean="0">
                <a:latin typeface="Angsana New" pitchFamily="-84" charset="0"/>
                <a:ea typeface="ＭＳ Ｐゴシック" pitchFamily="-84" charset="-128"/>
              </a:rPr>
              <a:t>B + C + E  is now the deadweight loss which is higher than the tariff.</a:t>
            </a:r>
          </a:p>
        </p:txBody>
      </p:sp>
      <p:sp>
        <p:nvSpPr>
          <p:cNvPr id="47108" name="Action Button: Back or Previous 4">
            <a:hlinkClick r:id="" action="ppaction://hlinkshowjump?jump=previousslide" highlightClick="1"/>
          </p:cNvPr>
          <p:cNvSpPr>
            <a:spLocks noChangeArrowheads="1"/>
          </p:cNvSpPr>
          <p:nvPr/>
        </p:nvSpPr>
        <p:spPr bwMode="auto">
          <a:xfrm>
            <a:off x="8153400" y="5943600"/>
            <a:ext cx="381000" cy="381000"/>
          </a:xfrm>
          <a:prstGeom prst="actionButtonBackPrevious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3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7" grpId="0" build="p" bldLvl="3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Policy Response to Dumping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3AD635-AF76-FD47-AA5E-C343497ED025}" type="slidenum">
              <a:rPr lang="en-US" smtClean="0"/>
              <a:pPr/>
              <a:t>22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Chayun tantivasadakarn</a:t>
            </a:r>
            <a:endParaRPr lang="en-US"/>
          </a:p>
        </p:txBody>
      </p:sp>
      <p:sp>
        <p:nvSpPr>
          <p:cNvPr id="48131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609600" y="914400"/>
            <a:ext cx="8229600" cy="4724400"/>
          </a:xfrm>
        </p:spPr>
        <p:txBody>
          <a:bodyPr/>
          <a:lstStyle/>
          <a:p>
            <a:pPr eaLnBrk="1" hangingPunct="1">
              <a:lnSpc>
                <a:spcPts val="4000"/>
              </a:lnSpc>
              <a:spcBef>
                <a:spcPct val="0"/>
              </a:spcBef>
            </a:pPr>
            <a:r>
              <a:rPr lang="en-US">
                <a:latin typeface="Angsana New" pitchFamily="-84" charset="0"/>
                <a:ea typeface="ＭＳ Ｐゴシック" pitchFamily="-84" charset="-128"/>
              </a:rPr>
              <a:t>The loss of C is the extra costs associated with the threat of an antidumping duty.</a:t>
            </a:r>
          </a:p>
          <a:p>
            <a:pPr eaLnBrk="1" hangingPunct="1">
              <a:lnSpc>
                <a:spcPts val="4000"/>
              </a:lnSpc>
              <a:spcBef>
                <a:spcPct val="0"/>
              </a:spcBef>
            </a:pPr>
            <a:r>
              <a:rPr lang="en-US">
                <a:latin typeface="Angsana New" pitchFamily="-84" charset="0"/>
                <a:ea typeface="ＭＳ Ｐゴシック" pitchFamily="-84" charset="-128"/>
              </a:rPr>
              <a:t>The fact that Foreign firms will raise their prices to reduce the potential duty gives Home firms an incentive to charge Foreign firms with dumping, even if none is occurring.</a:t>
            </a:r>
          </a:p>
          <a:p>
            <a:pPr eaLnBrk="1" hangingPunct="1">
              <a:lnSpc>
                <a:spcPts val="4000"/>
              </a:lnSpc>
              <a:spcBef>
                <a:spcPct val="0"/>
              </a:spcBef>
            </a:pPr>
            <a:r>
              <a:rPr lang="en-US">
                <a:latin typeface="Angsana New" pitchFamily="-84" charset="0"/>
                <a:ea typeface="ＭＳ Ｐゴシック" pitchFamily="-84" charset="-128"/>
              </a:rPr>
              <a:t>Just the threat of dumping is often enough for Foreign firms to raise prices and therefore reduce competition in the market for that good.</a:t>
            </a:r>
          </a:p>
          <a:p>
            <a:pPr eaLnBrk="1" hangingPunct="1">
              <a:lnSpc>
                <a:spcPts val="4000"/>
              </a:lnSpc>
              <a:spcBef>
                <a:spcPct val="0"/>
              </a:spcBef>
            </a:pPr>
            <a:r>
              <a:rPr lang="en-US">
                <a:latin typeface="Angsana New" pitchFamily="-84" charset="0"/>
                <a:ea typeface="ＭＳ Ｐゴシック" pitchFamily="-84" charset="-128"/>
              </a:rPr>
              <a:t>These incentives lead to excessive filings of antidumping and countervailing duty cases.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1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Trade and externalities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533400" y="914400"/>
            <a:ext cx="8229600" cy="4724400"/>
          </a:xfrm>
        </p:spPr>
        <p:txBody>
          <a:bodyPr/>
          <a:lstStyle/>
          <a:p>
            <a:r>
              <a:rPr lang="en-US" dirty="0" smtClean="0"/>
              <a:t>Production of some goods generate externalities to the environment; e.g., waste water, greenhouse gases.</a:t>
            </a:r>
          </a:p>
          <a:p>
            <a:r>
              <a:rPr lang="en-US" dirty="0" smtClean="0"/>
              <a:t>Greenhouse gases (</a:t>
            </a:r>
            <a:r>
              <a:rPr lang="en-US" dirty="0" err="1" smtClean="0"/>
              <a:t>GHGs</a:t>
            </a:r>
            <a:r>
              <a:rPr lang="en-US" dirty="0" smtClean="0"/>
              <a:t>) is the main source of climate change or “global warming.  Carbon dioxide (CO</a:t>
            </a:r>
            <a:r>
              <a:rPr lang="en-US" baseline="-25000" dirty="0" smtClean="0"/>
              <a:t>2</a:t>
            </a:r>
            <a:r>
              <a:rPr lang="en-US" dirty="0" smtClean="0"/>
              <a:t>) contributes about 75% of the </a:t>
            </a:r>
            <a:r>
              <a:rPr lang="en-US" dirty="0" err="1" smtClean="0"/>
              <a:t>GHGs</a:t>
            </a:r>
            <a:r>
              <a:rPr lang="en-US" dirty="0" smtClean="0"/>
              <a:t> emitted by human.</a:t>
            </a:r>
          </a:p>
          <a:p>
            <a:r>
              <a:rPr lang="en-US" dirty="0" smtClean="0"/>
              <a:t>United Nation has urged developed countries (</a:t>
            </a:r>
            <a:r>
              <a:rPr lang="en-US" dirty="0" err="1" smtClean="0"/>
              <a:t>DCs</a:t>
            </a:r>
            <a:r>
              <a:rPr lang="en-US" dirty="0" smtClean="0"/>
              <a:t>), who historically emitted the majority of </a:t>
            </a:r>
            <a:r>
              <a:rPr lang="en-US" dirty="0" err="1" smtClean="0"/>
              <a:t>GHGs</a:t>
            </a:r>
            <a:r>
              <a:rPr lang="en-US" dirty="0" smtClean="0"/>
              <a:t> since the industrial revolution, to commit to reduce their emission while the developing countries may voluntarily contribute. </a:t>
            </a:r>
          </a:p>
          <a:p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777873-F4B0-E846-AFDC-82C725E6AF92}" type="slidenum">
              <a:rPr lang="en-US" smtClean="0"/>
              <a:pPr>
                <a:defRPr/>
              </a:pPr>
              <a:t>23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Trade and externalities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533400" y="914400"/>
            <a:ext cx="8382000" cy="5410200"/>
          </a:xfrm>
        </p:spPr>
        <p:txBody>
          <a:bodyPr/>
          <a:lstStyle/>
          <a:p>
            <a:r>
              <a:rPr lang="en-US" dirty="0" smtClean="0"/>
              <a:t>The mitigation measures used by the </a:t>
            </a:r>
            <a:r>
              <a:rPr lang="en-US" dirty="0" err="1" smtClean="0"/>
              <a:t>DCs</a:t>
            </a:r>
            <a:r>
              <a:rPr lang="en-US" dirty="0" smtClean="0"/>
              <a:t> has increased their costs and lowered their competitiveness.</a:t>
            </a:r>
          </a:p>
          <a:p>
            <a:r>
              <a:rPr lang="en-US" dirty="0" smtClean="0"/>
              <a:t>To level the playing field, some politicians in </a:t>
            </a:r>
            <a:r>
              <a:rPr lang="en-US" dirty="0" err="1" smtClean="0"/>
              <a:t>DCs</a:t>
            </a:r>
            <a:r>
              <a:rPr lang="en-US" dirty="0" smtClean="0"/>
              <a:t>, such as the US and EU, proposed a trade restriction from countries that do not have comparable mitigation measures to protect their local industries.  </a:t>
            </a:r>
          </a:p>
          <a:p>
            <a:r>
              <a:rPr lang="en-US" dirty="0" smtClean="0"/>
              <a:t>The measure is called Border Carbon Adjustment (BCA) which is virtually an import tariff based on the differences in CO</a:t>
            </a:r>
            <a:r>
              <a:rPr lang="en-US" baseline="-25000" dirty="0" smtClean="0"/>
              <a:t>2</a:t>
            </a:r>
            <a:r>
              <a:rPr lang="en-US" dirty="0" smtClean="0"/>
              <a:t> contents.  </a:t>
            </a:r>
          </a:p>
          <a:p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777873-F4B0-E846-AFDC-82C725E6AF92}" type="slidenum">
              <a:rPr lang="en-US" smtClean="0"/>
              <a:pPr>
                <a:defRPr/>
              </a:pPr>
              <a:t>24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74"/>
          <p:cNvGrpSpPr/>
          <p:nvPr/>
        </p:nvGrpSpPr>
        <p:grpSpPr>
          <a:xfrm>
            <a:off x="1725451" y="3912651"/>
            <a:ext cx="2172106" cy="2101039"/>
            <a:chOff x="1725451" y="3912651"/>
            <a:chExt cx="2172106" cy="2101039"/>
          </a:xfrm>
        </p:grpSpPr>
        <p:sp>
          <p:nvSpPr>
            <p:cNvPr id="8" name="Freeform 8" descr="Light vertical"/>
            <p:cNvSpPr>
              <a:spLocks/>
            </p:cNvSpPr>
            <p:nvPr/>
          </p:nvSpPr>
          <p:spPr bwMode="auto">
            <a:xfrm>
              <a:off x="1725451" y="3912651"/>
              <a:ext cx="2172106" cy="2101039"/>
            </a:xfrm>
            <a:custGeom>
              <a:avLst/>
              <a:gdLst/>
              <a:ahLst/>
              <a:cxnLst>
                <a:cxn ang="0">
                  <a:pos x="0" y="1760"/>
                </a:cxn>
                <a:cxn ang="0">
                  <a:pos x="1340" y="280"/>
                </a:cxn>
                <a:cxn ang="0">
                  <a:pos x="1140" y="0"/>
                </a:cxn>
                <a:cxn ang="0">
                  <a:pos x="0" y="1760"/>
                </a:cxn>
              </a:cxnLst>
              <a:rect l="0" t="0" r="r" b="b"/>
              <a:pathLst>
                <a:path w="1340" h="1760">
                  <a:moveTo>
                    <a:pt x="0" y="1760"/>
                  </a:moveTo>
                  <a:lnTo>
                    <a:pt x="1340" y="280"/>
                  </a:lnTo>
                  <a:lnTo>
                    <a:pt x="1140" y="0"/>
                  </a:lnTo>
                  <a:lnTo>
                    <a:pt x="0" y="1760"/>
                  </a:lnTo>
                  <a:close/>
                </a:path>
              </a:pathLst>
            </a:custGeom>
            <a:solidFill>
              <a:srgbClr val="DB7C69"/>
            </a:solidFill>
            <a:ln w="9525">
              <a:noFill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3200">
                <a:latin typeface="Angsana New"/>
                <a:cs typeface="Angsana New"/>
              </a:endParaRPr>
            </a:p>
          </p:txBody>
        </p:sp>
        <p:sp>
          <p:nvSpPr>
            <p:cNvPr id="54" name="Text Box 54"/>
            <p:cNvSpPr txBox="1">
              <a:spLocks noChangeArrowheads="1"/>
            </p:cNvSpPr>
            <p:nvPr/>
          </p:nvSpPr>
          <p:spPr bwMode="auto">
            <a:xfrm>
              <a:off x="3429000" y="4114800"/>
              <a:ext cx="271681" cy="2650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pPr algn="ctr">
                <a:lnSpc>
                  <a:spcPts val="2140"/>
                </a:lnSpc>
                <a:spcAft>
                  <a:spcPts val="0"/>
                </a:spcAft>
              </a:pPr>
              <a:r>
                <a:rPr lang="en-US" sz="3200" dirty="0">
                  <a:solidFill>
                    <a:srgbClr val="33521D"/>
                  </a:solidFill>
                  <a:latin typeface="Angsana New"/>
                  <a:ea typeface="ヒラギノ角ゴ Pro W3" pitchFamily="8" charset="-128"/>
                  <a:cs typeface="Angsana New"/>
                </a:rPr>
                <a:t>E</a:t>
              </a:r>
              <a:endParaRPr lang="en-US" sz="3200" dirty="0">
                <a:latin typeface="Angsana New"/>
                <a:cs typeface="Angsana New"/>
              </a:endParaRPr>
            </a:p>
          </p:txBody>
        </p:sp>
      </p:grpSp>
      <p:grpSp>
        <p:nvGrpSpPr>
          <p:cNvPr id="62" name="Group 73"/>
          <p:cNvGrpSpPr/>
          <p:nvPr/>
        </p:nvGrpSpPr>
        <p:grpSpPr>
          <a:xfrm>
            <a:off x="3585526" y="3824312"/>
            <a:ext cx="845978" cy="426177"/>
            <a:chOff x="3585526" y="3824312"/>
            <a:chExt cx="845978" cy="426177"/>
          </a:xfrm>
        </p:grpSpPr>
        <p:sp>
          <p:nvSpPr>
            <p:cNvPr id="11" name="Freeform 11" descr="60%"/>
            <p:cNvSpPr>
              <a:spLocks/>
            </p:cNvSpPr>
            <p:nvPr/>
          </p:nvSpPr>
          <p:spPr bwMode="auto">
            <a:xfrm>
              <a:off x="3585526" y="3824312"/>
              <a:ext cx="845978" cy="426177"/>
            </a:xfrm>
            <a:custGeom>
              <a:avLst/>
              <a:gdLst/>
              <a:ahLst/>
              <a:cxnLst>
                <a:cxn ang="0">
                  <a:pos x="57" y="0"/>
                </a:cxn>
                <a:cxn ang="0">
                  <a:pos x="0" y="72"/>
                </a:cxn>
                <a:cxn ang="0">
                  <a:pos x="201" y="357"/>
                </a:cxn>
                <a:cxn ang="0">
                  <a:pos x="522" y="0"/>
                </a:cxn>
                <a:cxn ang="0">
                  <a:pos x="57" y="0"/>
                </a:cxn>
              </a:cxnLst>
              <a:rect l="0" t="0" r="r" b="b"/>
              <a:pathLst>
                <a:path w="522" h="357">
                  <a:moveTo>
                    <a:pt x="57" y="0"/>
                  </a:moveTo>
                  <a:lnTo>
                    <a:pt x="0" y="72"/>
                  </a:lnTo>
                  <a:lnTo>
                    <a:pt x="201" y="357"/>
                  </a:lnTo>
                  <a:lnTo>
                    <a:pt x="522" y="0"/>
                  </a:lnTo>
                  <a:lnTo>
                    <a:pt x="57" y="0"/>
                  </a:lnTo>
                  <a:close/>
                </a:path>
              </a:pathLst>
            </a:custGeom>
            <a:solidFill>
              <a:srgbClr val="FF66CC"/>
            </a:solidFill>
            <a:ln w="9525">
              <a:noFill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3200">
                <a:latin typeface="Angsana New"/>
                <a:cs typeface="Angsana New"/>
              </a:endParaRPr>
            </a:p>
          </p:txBody>
        </p:sp>
        <p:sp>
          <p:nvSpPr>
            <p:cNvPr id="55" name="Text Box 55"/>
            <p:cNvSpPr txBox="1">
              <a:spLocks noChangeArrowheads="1"/>
            </p:cNvSpPr>
            <p:nvPr/>
          </p:nvSpPr>
          <p:spPr bwMode="auto">
            <a:xfrm>
              <a:off x="3787270" y="3839831"/>
              <a:ext cx="270336" cy="2614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pPr algn="ctr">
                <a:lnSpc>
                  <a:spcPts val="2140"/>
                </a:lnSpc>
                <a:spcAft>
                  <a:spcPts val="0"/>
                </a:spcAft>
              </a:pPr>
              <a:r>
                <a:rPr lang="en-US" sz="3200" dirty="0">
                  <a:solidFill>
                    <a:srgbClr val="33521D"/>
                  </a:solidFill>
                  <a:latin typeface="Angsana New"/>
                  <a:ea typeface="ヒラギノ角ゴ Pro W3" pitchFamily="8" charset="-128"/>
                  <a:cs typeface="Angsana New"/>
                </a:rPr>
                <a:t>F</a:t>
              </a:r>
              <a:endParaRPr lang="en-US" sz="3200" dirty="0">
                <a:latin typeface="Angsana New"/>
                <a:cs typeface="Angsana New"/>
              </a:endParaRPr>
            </a:p>
          </p:txBody>
        </p:sp>
      </p:grpSp>
      <p:grpSp>
        <p:nvGrpSpPr>
          <p:cNvPr id="63" name="Group 72"/>
          <p:cNvGrpSpPr/>
          <p:nvPr/>
        </p:nvGrpSpPr>
        <p:grpSpPr>
          <a:xfrm>
            <a:off x="3702537" y="3007771"/>
            <a:ext cx="714172" cy="798634"/>
            <a:chOff x="3702537" y="3007771"/>
            <a:chExt cx="714172" cy="798634"/>
          </a:xfrm>
        </p:grpSpPr>
        <p:sp>
          <p:nvSpPr>
            <p:cNvPr id="9" name="AutoShape 9" descr="Dark horizontal"/>
            <p:cNvSpPr>
              <a:spLocks noChangeArrowheads="1"/>
            </p:cNvSpPr>
            <p:nvPr/>
          </p:nvSpPr>
          <p:spPr bwMode="auto">
            <a:xfrm flipH="1">
              <a:off x="3702537" y="3007771"/>
              <a:ext cx="714172" cy="798634"/>
            </a:xfrm>
            <a:prstGeom prst="rtTriangle">
              <a:avLst/>
            </a:prstGeom>
            <a:solidFill>
              <a:schemeClr val="accent5">
                <a:lumMod val="7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3200">
                <a:latin typeface="Angsana New"/>
                <a:cs typeface="Angsana New"/>
              </a:endParaRPr>
            </a:p>
          </p:txBody>
        </p:sp>
        <p:sp>
          <p:nvSpPr>
            <p:cNvPr id="51" name="Text Box 51"/>
            <p:cNvSpPr txBox="1">
              <a:spLocks noChangeArrowheads="1"/>
            </p:cNvSpPr>
            <p:nvPr/>
          </p:nvSpPr>
          <p:spPr bwMode="auto">
            <a:xfrm>
              <a:off x="3995738" y="3429000"/>
              <a:ext cx="380623" cy="2769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pPr algn="ctr">
                <a:lnSpc>
                  <a:spcPts val="2140"/>
                </a:lnSpc>
                <a:spcAft>
                  <a:spcPts val="0"/>
                </a:spcAft>
              </a:pPr>
              <a:r>
                <a:rPr lang="en-US" sz="3200" dirty="0">
                  <a:solidFill>
                    <a:srgbClr val="33521D"/>
                  </a:solidFill>
                  <a:latin typeface="Angsana New"/>
                  <a:ea typeface="ヒラギノ角ゴ Pro W3" pitchFamily="8" charset="-128"/>
                  <a:cs typeface="Angsana New"/>
                </a:rPr>
                <a:t>T</a:t>
              </a:r>
              <a:r>
                <a:rPr lang="en-US" sz="3200" baseline="-25000" dirty="0">
                  <a:solidFill>
                    <a:srgbClr val="33521D"/>
                  </a:solidFill>
                  <a:latin typeface="Angsana New"/>
                  <a:ea typeface="ヒラギノ角ゴ Pro W3" pitchFamily="8" charset="-128"/>
                  <a:cs typeface="Angsana New"/>
                </a:rPr>
                <a:t>2</a:t>
              </a:r>
              <a:endParaRPr lang="en-US" sz="3200" dirty="0">
                <a:latin typeface="Angsana New"/>
                <a:cs typeface="Angsana New"/>
              </a:endParaRPr>
            </a:p>
          </p:txBody>
        </p:sp>
      </p:grpSp>
      <p:grpSp>
        <p:nvGrpSpPr>
          <p:cNvPr id="64" name="Group 71"/>
          <p:cNvGrpSpPr/>
          <p:nvPr/>
        </p:nvGrpSpPr>
        <p:grpSpPr>
          <a:xfrm>
            <a:off x="4415365" y="3005384"/>
            <a:ext cx="972404" cy="799828"/>
            <a:chOff x="4415365" y="3005384"/>
            <a:chExt cx="972404" cy="799828"/>
          </a:xfrm>
        </p:grpSpPr>
        <p:sp>
          <p:nvSpPr>
            <p:cNvPr id="13" name="AutoShape 13" descr="Light downward diagonal"/>
            <p:cNvSpPr>
              <a:spLocks noChangeArrowheads="1"/>
            </p:cNvSpPr>
            <p:nvPr/>
          </p:nvSpPr>
          <p:spPr bwMode="auto">
            <a:xfrm flipV="1">
              <a:off x="4415365" y="3005384"/>
              <a:ext cx="972404" cy="799828"/>
            </a:xfrm>
            <a:prstGeom prst="rtTriangle">
              <a:avLst/>
            </a:prstGeom>
            <a:solidFill>
              <a:srgbClr val="FFFF00"/>
            </a:solidFill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3200">
                <a:latin typeface="Angsana New"/>
                <a:cs typeface="Angsana New"/>
              </a:endParaRPr>
            </a:p>
          </p:txBody>
        </p:sp>
        <p:sp>
          <p:nvSpPr>
            <p:cNvPr id="49" name="Text Box 49"/>
            <p:cNvSpPr txBox="1">
              <a:spLocks noChangeArrowheads="1"/>
            </p:cNvSpPr>
            <p:nvPr/>
          </p:nvSpPr>
          <p:spPr bwMode="auto">
            <a:xfrm>
              <a:off x="4495800" y="3124200"/>
              <a:ext cx="270336" cy="2650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pPr algn="ctr">
                <a:lnSpc>
                  <a:spcPts val="2140"/>
                </a:lnSpc>
                <a:spcAft>
                  <a:spcPts val="0"/>
                </a:spcAft>
              </a:pPr>
              <a:r>
                <a:rPr lang="en-US" sz="3200" dirty="0">
                  <a:solidFill>
                    <a:srgbClr val="33521D"/>
                  </a:solidFill>
                  <a:latin typeface="Angsana New"/>
                  <a:ea typeface="ヒラギノ角ゴ Pro W3" pitchFamily="8" charset="-128"/>
                  <a:cs typeface="Angsana New"/>
                </a:rPr>
                <a:t>C</a:t>
              </a:r>
              <a:endParaRPr lang="en-US" sz="3200" dirty="0">
                <a:latin typeface="Angsana New"/>
                <a:cs typeface="Angsana New"/>
              </a:endParaRPr>
            </a:p>
          </p:txBody>
        </p:sp>
      </p:grpSp>
      <p:grpSp>
        <p:nvGrpSpPr>
          <p:cNvPr id="65" name="Group 70"/>
          <p:cNvGrpSpPr/>
          <p:nvPr/>
        </p:nvGrpSpPr>
        <p:grpSpPr>
          <a:xfrm>
            <a:off x="4419600" y="1905000"/>
            <a:ext cx="965478" cy="1065764"/>
            <a:chOff x="4419600" y="1905000"/>
            <a:chExt cx="965478" cy="1065764"/>
          </a:xfrm>
        </p:grpSpPr>
        <p:sp>
          <p:nvSpPr>
            <p:cNvPr id="6" name="AutoShape 6" descr="90%"/>
            <p:cNvSpPr>
              <a:spLocks noChangeArrowheads="1"/>
            </p:cNvSpPr>
            <p:nvPr/>
          </p:nvSpPr>
          <p:spPr bwMode="auto">
            <a:xfrm flipH="1">
              <a:off x="4419600" y="1905000"/>
              <a:ext cx="965478" cy="1065764"/>
            </a:xfrm>
            <a:prstGeom prst="rtTriangle">
              <a:avLst/>
            </a:prstGeom>
            <a:solidFill>
              <a:schemeClr val="bg1">
                <a:lumMod val="6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3200">
                <a:latin typeface="Angsana New"/>
                <a:cs typeface="Angsana New"/>
              </a:endParaRPr>
            </a:p>
          </p:txBody>
        </p:sp>
        <p:sp>
          <p:nvSpPr>
            <p:cNvPr id="59" name="Text Box 59"/>
            <p:cNvSpPr txBox="1">
              <a:spLocks noChangeArrowheads="1"/>
            </p:cNvSpPr>
            <p:nvPr/>
          </p:nvSpPr>
          <p:spPr bwMode="auto">
            <a:xfrm>
              <a:off x="4957382" y="2549363"/>
              <a:ext cx="270336" cy="2650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pPr algn="ctr">
                <a:lnSpc>
                  <a:spcPts val="2140"/>
                </a:lnSpc>
                <a:spcAft>
                  <a:spcPts val="0"/>
                </a:spcAft>
              </a:pPr>
              <a:r>
                <a:rPr lang="en-US" sz="3200" dirty="0">
                  <a:solidFill>
                    <a:srgbClr val="33521D"/>
                  </a:solidFill>
                  <a:latin typeface="Angsana New"/>
                  <a:ea typeface="ヒラギノ角ゴ Pro W3" pitchFamily="8" charset="-128"/>
                  <a:cs typeface="Angsana New"/>
                </a:rPr>
                <a:t>L</a:t>
              </a:r>
              <a:endParaRPr lang="en-US" sz="3200" dirty="0">
                <a:latin typeface="Angsana New"/>
                <a:cs typeface="Angsana New"/>
              </a:endParaRPr>
            </a:p>
          </p:txBody>
        </p:sp>
      </p:grpSp>
      <p:grpSp>
        <p:nvGrpSpPr>
          <p:cNvPr id="66" name="Group 69"/>
          <p:cNvGrpSpPr/>
          <p:nvPr/>
        </p:nvGrpSpPr>
        <p:grpSpPr>
          <a:xfrm>
            <a:off x="3444306" y="2986284"/>
            <a:ext cx="987198" cy="834447"/>
            <a:chOff x="3444306" y="2986284"/>
            <a:chExt cx="987198" cy="834447"/>
          </a:xfrm>
        </p:grpSpPr>
        <p:sp>
          <p:nvSpPr>
            <p:cNvPr id="10" name="Freeform 10" descr="Light vertical"/>
            <p:cNvSpPr>
              <a:spLocks/>
            </p:cNvSpPr>
            <p:nvPr/>
          </p:nvSpPr>
          <p:spPr bwMode="auto">
            <a:xfrm>
              <a:off x="3444306" y="2986284"/>
              <a:ext cx="987198" cy="834447"/>
            </a:xfrm>
            <a:custGeom>
              <a:avLst/>
              <a:gdLst/>
              <a:ahLst/>
              <a:cxnLst>
                <a:cxn ang="0">
                  <a:pos x="3" y="6"/>
                </a:cxn>
                <a:cxn ang="0">
                  <a:pos x="609" y="0"/>
                </a:cxn>
                <a:cxn ang="0">
                  <a:pos x="144" y="699"/>
                </a:cxn>
                <a:cxn ang="0">
                  <a:pos x="0" y="696"/>
                </a:cxn>
                <a:cxn ang="0">
                  <a:pos x="3" y="6"/>
                </a:cxn>
              </a:cxnLst>
              <a:rect l="0" t="0" r="r" b="b"/>
              <a:pathLst>
                <a:path w="609" h="699">
                  <a:moveTo>
                    <a:pt x="3" y="6"/>
                  </a:moveTo>
                  <a:lnTo>
                    <a:pt x="609" y="0"/>
                  </a:lnTo>
                  <a:lnTo>
                    <a:pt x="144" y="699"/>
                  </a:lnTo>
                  <a:lnTo>
                    <a:pt x="0" y="696"/>
                  </a:lnTo>
                  <a:lnTo>
                    <a:pt x="3" y="6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3200">
                <a:latin typeface="Angsana New"/>
                <a:cs typeface="Angsana New"/>
              </a:endParaRPr>
            </a:p>
          </p:txBody>
        </p:sp>
        <p:sp>
          <p:nvSpPr>
            <p:cNvPr id="48" name="Text Box 48"/>
            <p:cNvSpPr txBox="1">
              <a:spLocks noChangeArrowheads="1"/>
            </p:cNvSpPr>
            <p:nvPr/>
          </p:nvSpPr>
          <p:spPr bwMode="auto">
            <a:xfrm>
              <a:off x="3559972" y="3134311"/>
              <a:ext cx="399452" cy="2769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pPr algn="ctr">
                <a:lnSpc>
                  <a:spcPts val="2140"/>
                </a:lnSpc>
                <a:spcAft>
                  <a:spcPts val="0"/>
                </a:spcAft>
              </a:pPr>
              <a:r>
                <a:rPr lang="en-US" sz="3200" dirty="0">
                  <a:solidFill>
                    <a:srgbClr val="33521D"/>
                  </a:solidFill>
                  <a:latin typeface="Angsana New"/>
                  <a:ea typeface="ヒラギノ角ゴ Pro W3" pitchFamily="8" charset="-128"/>
                  <a:cs typeface="Angsana New"/>
                </a:rPr>
                <a:t>T</a:t>
              </a:r>
              <a:r>
                <a:rPr lang="en-US" sz="3200" baseline="-25000" dirty="0">
                  <a:solidFill>
                    <a:srgbClr val="33521D"/>
                  </a:solidFill>
                  <a:latin typeface="Angsana New"/>
                  <a:ea typeface="ヒラギノ角ゴ Pro W3" pitchFamily="8" charset="-128"/>
                  <a:cs typeface="Angsana New"/>
                </a:rPr>
                <a:t>1</a:t>
              </a:r>
              <a:endParaRPr lang="en-US" sz="3200" dirty="0">
                <a:latin typeface="Angsana New"/>
                <a:cs typeface="Angsana New"/>
              </a:endParaRPr>
            </a:p>
          </p:txBody>
        </p:sp>
      </p:grpSp>
      <p:grpSp>
        <p:nvGrpSpPr>
          <p:cNvPr id="68" name="Group 68"/>
          <p:cNvGrpSpPr/>
          <p:nvPr/>
        </p:nvGrpSpPr>
        <p:grpSpPr>
          <a:xfrm>
            <a:off x="2590800" y="2993446"/>
            <a:ext cx="844126" cy="775952"/>
            <a:chOff x="2590800" y="2993446"/>
            <a:chExt cx="844126" cy="775952"/>
          </a:xfrm>
        </p:grpSpPr>
        <p:sp>
          <p:nvSpPr>
            <p:cNvPr id="7" name="AutoShape 7" descr="Light upward diagonal"/>
            <p:cNvSpPr>
              <a:spLocks noChangeArrowheads="1"/>
            </p:cNvSpPr>
            <p:nvPr/>
          </p:nvSpPr>
          <p:spPr bwMode="auto">
            <a:xfrm flipH="1" flipV="1">
              <a:off x="2590800" y="2993446"/>
              <a:ext cx="844126" cy="775952"/>
            </a:xfrm>
            <a:prstGeom prst="rtTriangle">
              <a:avLst/>
            </a:prstGeom>
            <a:solidFill>
              <a:srgbClr val="FF3300"/>
            </a:solidFill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3200">
                <a:latin typeface="Angsana New"/>
                <a:cs typeface="Angsana New"/>
              </a:endParaRPr>
            </a:p>
          </p:txBody>
        </p:sp>
        <p:sp>
          <p:nvSpPr>
            <p:cNvPr id="47" name="Text Box 47"/>
            <p:cNvSpPr txBox="1">
              <a:spLocks noChangeArrowheads="1"/>
            </p:cNvSpPr>
            <p:nvPr/>
          </p:nvSpPr>
          <p:spPr bwMode="auto">
            <a:xfrm>
              <a:off x="3090582" y="3074623"/>
              <a:ext cx="270336" cy="2650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pPr algn="ctr">
                <a:lnSpc>
                  <a:spcPts val="2140"/>
                </a:lnSpc>
                <a:spcAft>
                  <a:spcPts val="0"/>
                </a:spcAft>
              </a:pPr>
              <a:r>
                <a:rPr lang="en-US" sz="3200" dirty="0">
                  <a:solidFill>
                    <a:srgbClr val="33521D"/>
                  </a:solidFill>
                  <a:latin typeface="Angsana New"/>
                  <a:ea typeface="ヒラギノ角ゴ Pro W3" pitchFamily="8" charset="-128"/>
                  <a:cs typeface="Angsana New"/>
                </a:rPr>
                <a:t>B</a:t>
              </a:r>
              <a:endParaRPr lang="en-US" sz="3200" dirty="0">
                <a:latin typeface="Angsana New"/>
                <a:cs typeface="Angsana New"/>
              </a:endParaRPr>
            </a:p>
          </p:txBody>
        </p:sp>
      </p:grpSp>
      <p:grpSp>
        <p:nvGrpSpPr>
          <p:cNvPr id="69" name="Group 67"/>
          <p:cNvGrpSpPr/>
          <p:nvPr/>
        </p:nvGrpSpPr>
        <p:grpSpPr>
          <a:xfrm>
            <a:off x="1725451" y="3008965"/>
            <a:ext cx="1749789" cy="835641"/>
            <a:chOff x="1725451" y="3008965"/>
            <a:chExt cx="1749789" cy="835641"/>
          </a:xfrm>
        </p:grpSpPr>
        <p:sp>
          <p:nvSpPr>
            <p:cNvPr id="12" name="Freeform 12" descr="Light horizontal"/>
            <p:cNvSpPr>
              <a:spLocks/>
            </p:cNvSpPr>
            <p:nvPr/>
          </p:nvSpPr>
          <p:spPr bwMode="auto">
            <a:xfrm>
              <a:off x="1725451" y="3008965"/>
              <a:ext cx="1749789" cy="835641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560" y="0"/>
                </a:cxn>
                <a:cxn ang="0">
                  <a:pos x="1080" y="720"/>
                </a:cxn>
                <a:cxn ang="0">
                  <a:pos x="0" y="720"/>
                </a:cxn>
              </a:cxnLst>
              <a:rect l="0" t="0" r="r" b="b"/>
              <a:pathLst>
                <a:path w="1080" h="720">
                  <a:moveTo>
                    <a:pt x="10" y="0"/>
                  </a:moveTo>
                  <a:lnTo>
                    <a:pt x="560" y="0"/>
                  </a:lnTo>
                  <a:lnTo>
                    <a:pt x="1080" y="720"/>
                  </a:lnTo>
                  <a:lnTo>
                    <a:pt x="0" y="720"/>
                  </a:lnTo>
                </a:path>
              </a:pathLst>
            </a:custGeom>
            <a:solidFill>
              <a:srgbClr val="3084FF"/>
            </a:solidFill>
            <a:ln w="9525">
              <a:noFill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3200">
                <a:latin typeface="Angsana New"/>
                <a:cs typeface="Angsana New"/>
              </a:endParaRPr>
            </a:p>
          </p:txBody>
        </p:sp>
        <p:sp>
          <p:nvSpPr>
            <p:cNvPr id="53" name="Text Box 53"/>
            <p:cNvSpPr txBox="1">
              <a:spLocks noChangeArrowheads="1"/>
            </p:cNvSpPr>
            <p:nvPr/>
          </p:nvSpPr>
          <p:spPr bwMode="auto">
            <a:xfrm>
              <a:off x="2085899" y="3241751"/>
              <a:ext cx="270336" cy="2650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pPr algn="ctr">
                <a:lnSpc>
                  <a:spcPts val="2140"/>
                </a:lnSpc>
                <a:spcAft>
                  <a:spcPts val="0"/>
                </a:spcAft>
              </a:pPr>
              <a:r>
                <a:rPr lang="en-US" sz="3200" dirty="0">
                  <a:solidFill>
                    <a:srgbClr val="33521D"/>
                  </a:solidFill>
                  <a:latin typeface="Angsana New"/>
                  <a:ea typeface="ヒラギノ角ゴ Pro W3" pitchFamily="8" charset="-128"/>
                  <a:cs typeface="Angsana New"/>
                </a:rPr>
                <a:t>A</a:t>
              </a:r>
              <a:endParaRPr lang="en-US" sz="3200" dirty="0">
                <a:latin typeface="Angsana New"/>
                <a:cs typeface="Angsana New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Trade and externalities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777873-F4B0-E846-AFDC-82C725E6AF92}" type="slidenum">
              <a:rPr lang="en-US" smtClean="0"/>
              <a:pPr>
                <a:defRPr/>
              </a:pPr>
              <a:t>25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  <p:sp>
        <p:nvSpPr>
          <p:cNvPr id="14" name="Line 14"/>
          <p:cNvSpPr>
            <a:spLocks noChangeShapeType="1"/>
          </p:cNvSpPr>
          <p:nvPr/>
        </p:nvSpPr>
        <p:spPr bwMode="auto">
          <a:xfrm flipV="1">
            <a:off x="1717381" y="1566888"/>
            <a:ext cx="0" cy="4510072"/>
          </a:xfrm>
          <a:prstGeom prst="line">
            <a:avLst/>
          </a:prstGeom>
          <a:noFill/>
          <a:ln w="38100" cap="flat" cmpd="sng" algn="ctr">
            <a:solidFill>
              <a:srgbClr val="000000"/>
            </a:solidFill>
            <a:round/>
            <a:headEnd type="none" w="med" len="med"/>
            <a:tailEnd type="triangle" w="med" len="med"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3200">
              <a:latin typeface="Angsana New"/>
              <a:cs typeface="Angsana New"/>
            </a:endParaRPr>
          </a:p>
        </p:txBody>
      </p:sp>
      <p:sp>
        <p:nvSpPr>
          <p:cNvPr id="15" name="Line 15"/>
          <p:cNvSpPr>
            <a:spLocks noChangeShapeType="1"/>
          </p:cNvSpPr>
          <p:nvPr/>
        </p:nvSpPr>
        <p:spPr bwMode="auto">
          <a:xfrm flipV="1">
            <a:off x="1717381" y="6065023"/>
            <a:ext cx="4559404" cy="0"/>
          </a:xfrm>
          <a:prstGeom prst="line">
            <a:avLst/>
          </a:prstGeom>
          <a:noFill/>
          <a:ln w="38100" cap="flat" cmpd="sng" algn="ctr">
            <a:solidFill>
              <a:srgbClr val="000000"/>
            </a:solidFill>
            <a:round/>
            <a:headEnd type="none" w="med" len="med"/>
            <a:tailEnd type="triangle" w="med" len="med"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3200">
              <a:latin typeface="Angsana New"/>
              <a:cs typeface="Angsana New"/>
            </a:endParaRPr>
          </a:p>
        </p:txBody>
      </p:sp>
      <p:sp>
        <p:nvSpPr>
          <p:cNvPr id="16" name="Line 16"/>
          <p:cNvSpPr>
            <a:spLocks noChangeShapeType="1"/>
          </p:cNvSpPr>
          <p:nvPr/>
        </p:nvSpPr>
        <p:spPr bwMode="auto">
          <a:xfrm>
            <a:off x="1730830" y="2147062"/>
            <a:ext cx="4003937" cy="3882148"/>
          </a:xfrm>
          <a:prstGeom prst="line">
            <a:avLst/>
          </a:prstGeom>
          <a:noFill/>
          <a:ln w="38100" cap="flat" cmpd="sng" algn="ctr">
            <a:solidFill>
              <a:srgbClr val="000000"/>
            </a:solidFill>
            <a:round/>
            <a:headEnd type="none" w="med" len="med"/>
            <a:tailEnd w="med" len="med"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3200">
              <a:latin typeface="Angsana New"/>
              <a:cs typeface="Angsana New"/>
            </a:endParaRPr>
          </a:p>
        </p:txBody>
      </p:sp>
      <p:sp>
        <p:nvSpPr>
          <p:cNvPr id="17" name="Line 17"/>
          <p:cNvSpPr>
            <a:spLocks noChangeShapeType="1"/>
          </p:cNvSpPr>
          <p:nvPr/>
        </p:nvSpPr>
        <p:spPr bwMode="auto">
          <a:xfrm flipV="1">
            <a:off x="1725451" y="2575626"/>
            <a:ext cx="4232580" cy="3445227"/>
          </a:xfrm>
          <a:prstGeom prst="line">
            <a:avLst/>
          </a:prstGeom>
          <a:noFill/>
          <a:ln w="38100" cap="flat" cmpd="sng" algn="ctr">
            <a:solidFill>
              <a:srgbClr val="0000FF"/>
            </a:solidFill>
            <a:round/>
            <a:headEnd type="none" w="med" len="med"/>
            <a:tailEnd w="med" len="med"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3200">
              <a:latin typeface="Angsana New"/>
              <a:cs typeface="Angsana New"/>
            </a:endParaRPr>
          </a:p>
        </p:txBody>
      </p:sp>
      <p:sp>
        <p:nvSpPr>
          <p:cNvPr id="18" name="Line 18"/>
          <p:cNvSpPr>
            <a:spLocks noChangeShapeType="1"/>
          </p:cNvSpPr>
          <p:nvPr/>
        </p:nvSpPr>
        <p:spPr bwMode="auto">
          <a:xfrm>
            <a:off x="1717381" y="2983896"/>
            <a:ext cx="5572157" cy="0"/>
          </a:xfrm>
          <a:prstGeom prst="line">
            <a:avLst/>
          </a:prstGeom>
          <a:noFill/>
          <a:ln w="38100" cap="flat" cmpd="sng" algn="ctr">
            <a:solidFill>
              <a:srgbClr val="000000"/>
            </a:solidFill>
            <a:prstDash val="dash"/>
            <a:round/>
            <a:headEnd type="none" w="med" len="med"/>
            <a:tailEnd w="med" len="med"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3200">
              <a:latin typeface="Angsana New"/>
              <a:cs typeface="Angsana New"/>
            </a:endParaRPr>
          </a:p>
        </p:txBody>
      </p:sp>
      <p:sp>
        <p:nvSpPr>
          <p:cNvPr id="24" name="Text Box 24"/>
          <p:cNvSpPr txBox="1">
            <a:spLocks noChangeArrowheads="1"/>
          </p:cNvSpPr>
          <p:nvPr/>
        </p:nvSpPr>
        <p:spPr bwMode="auto">
          <a:xfrm>
            <a:off x="6306374" y="5879988"/>
            <a:ext cx="447871" cy="6112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pPr algn="ctr">
              <a:lnSpc>
                <a:spcPts val="2140"/>
              </a:lnSpc>
              <a:spcAft>
                <a:spcPts val="0"/>
              </a:spcAft>
            </a:pPr>
            <a:r>
              <a:rPr lang="en-US" sz="3200">
                <a:latin typeface="Angsana New"/>
                <a:ea typeface="Angsana New" pitchFamily="8" charset="0"/>
                <a:cs typeface="Angsana New"/>
              </a:rPr>
              <a:t>Q</a:t>
            </a:r>
            <a:endParaRPr lang="en-US" sz="3200">
              <a:latin typeface="Angsana New"/>
              <a:cs typeface="Angsana New"/>
            </a:endParaRPr>
          </a:p>
        </p:txBody>
      </p:sp>
      <p:sp>
        <p:nvSpPr>
          <p:cNvPr id="25" name="Text Box 25"/>
          <p:cNvSpPr txBox="1">
            <a:spLocks noChangeArrowheads="1"/>
          </p:cNvSpPr>
          <p:nvPr/>
        </p:nvSpPr>
        <p:spPr bwMode="auto">
          <a:xfrm>
            <a:off x="1297754" y="1557338"/>
            <a:ext cx="290511" cy="420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pPr algn="ctr">
              <a:lnSpc>
                <a:spcPts val="2140"/>
              </a:lnSpc>
              <a:spcAft>
                <a:spcPts val="0"/>
              </a:spcAft>
            </a:pPr>
            <a:r>
              <a:rPr lang="en-US" sz="3200">
                <a:latin typeface="Angsana New"/>
                <a:ea typeface="Angsana New" pitchFamily="8" charset="0"/>
                <a:cs typeface="Angsana New"/>
              </a:rPr>
              <a:t>P</a:t>
            </a:r>
            <a:endParaRPr lang="en-US" sz="3200">
              <a:latin typeface="Angsana New"/>
              <a:cs typeface="Angsana New"/>
            </a:endParaRPr>
          </a:p>
        </p:txBody>
      </p:sp>
      <p:sp>
        <p:nvSpPr>
          <p:cNvPr id="26" name="Text Box 26"/>
          <p:cNvSpPr txBox="1">
            <a:spLocks noChangeArrowheads="1"/>
          </p:cNvSpPr>
          <p:nvPr/>
        </p:nvSpPr>
        <p:spPr bwMode="auto">
          <a:xfrm>
            <a:off x="5495729" y="5638382"/>
            <a:ext cx="447871" cy="6100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pPr algn="ctr">
              <a:lnSpc>
                <a:spcPts val="2140"/>
              </a:lnSpc>
              <a:spcAft>
                <a:spcPts val="0"/>
              </a:spcAft>
            </a:pPr>
            <a:r>
              <a:rPr lang="en-US" sz="3200" dirty="0">
                <a:solidFill>
                  <a:srgbClr val="33521D"/>
                </a:solidFill>
                <a:latin typeface="Angsana New"/>
                <a:ea typeface="ヒラギノ角ゴ Pro W3" pitchFamily="8" charset="-128"/>
                <a:cs typeface="Angsana New"/>
              </a:rPr>
              <a:t>D</a:t>
            </a:r>
            <a:endParaRPr lang="en-US" sz="3200" dirty="0">
              <a:latin typeface="Angsana New"/>
              <a:cs typeface="Angsana New"/>
            </a:endParaRPr>
          </a:p>
        </p:txBody>
      </p:sp>
      <p:sp>
        <p:nvSpPr>
          <p:cNvPr id="27" name="Text Box 27"/>
          <p:cNvSpPr txBox="1">
            <a:spLocks noChangeArrowheads="1"/>
          </p:cNvSpPr>
          <p:nvPr/>
        </p:nvSpPr>
        <p:spPr bwMode="auto">
          <a:xfrm>
            <a:off x="5711050" y="2335765"/>
            <a:ext cx="1576290" cy="38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pPr algn="ctr">
              <a:lnSpc>
                <a:spcPts val="2140"/>
              </a:lnSpc>
              <a:spcAft>
                <a:spcPts val="0"/>
              </a:spcAft>
            </a:pPr>
            <a:r>
              <a:rPr lang="en-US" sz="3200" dirty="0">
                <a:latin typeface="Angsana New"/>
                <a:ea typeface="Angsana New" pitchFamily="8" charset="0"/>
                <a:cs typeface="Angsana New"/>
              </a:rPr>
              <a:t>S = MPC</a:t>
            </a:r>
            <a:endParaRPr lang="en-US" sz="3200" dirty="0">
              <a:latin typeface="Angsana New"/>
              <a:cs typeface="Angsana New"/>
            </a:endParaRPr>
          </a:p>
        </p:txBody>
      </p:sp>
      <p:sp>
        <p:nvSpPr>
          <p:cNvPr id="28" name="Text Box 28"/>
          <p:cNvSpPr txBox="1">
            <a:spLocks noChangeArrowheads="1"/>
          </p:cNvSpPr>
          <p:nvPr/>
        </p:nvSpPr>
        <p:spPr bwMode="auto">
          <a:xfrm>
            <a:off x="1140394" y="2737979"/>
            <a:ext cx="669789" cy="409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pPr algn="ctr">
              <a:lnSpc>
                <a:spcPts val="2140"/>
              </a:lnSpc>
              <a:spcAft>
                <a:spcPts val="0"/>
              </a:spcAft>
            </a:pPr>
            <a:r>
              <a:rPr lang="en-US" sz="3200">
                <a:latin typeface="Angsana New"/>
                <a:ea typeface="Angsana New" pitchFamily="8" charset="0"/>
                <a:cs typeface="Angsana New"/>
              </a:rPr>
              <a:t>P</a:t>
            </a:r>
            <a:r>
              <a:rPr lang="en-US" sz="3200" baseline="-25000">
                <a:latin typeface="Angsana New"/>
                <a:ea typeface="Angsana New" pitchFamily="8" charset="0"/>
                <a:cs typeface="Angsana New"/>
              </a:rPr>
              <a:t>W</a:t>
            </a:r>
            <a:endParaRPr lang="en-US" sz="3200">
              <a:latin typeface="Angsana New"/>
              <a:cs typeface="Angsana New"/>
            </a:endParaRPr>
          </a:p>
        </p:txBody>
      </p:sp>
      <p:grpSp>
        <p:nvGrpSpPr>
          <p:cNvPr id="70" name="Group 79"/>
          <p:cNvGrpSpPr/>
          <p:nvPr/>
        </p:nvGrpSpPr>
        <p:grpSpPr>
          <a:xfrm>
            <a:off x="2711304" y="2995834"/>
            <a:ext cx="944160" cy="3528791"/>
            <a:chOff x="2711304" y="2995834"/>
            <a:chExt cx="944160" cy="3528791"/>
          </a:xfrm>
        </p:grpSpPr>
        <p:sp>
          <p:nvSpPr>
            <p:cNvPr id="21" name="Line 21"/>
            <p:cNvSpPr>
              <a:spLocks noChangeShapeType="1"/>
            </p:cNvSpPr>
            <p:nvPr/>
          </p:nvSpPr>
          <p:spPr bwMode="auto">
            <a:xfrm flipV="1">
              <a:off x="3448340" y="2995834"/>
              <a:ext cx="0" cy="305725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3200">
                <a:latin typeface="Angsana New"/>
                <a:cs typeface="Angsana New"/>
              </a:endParaRPr>
            </a:p>
          </p:txBody>
        </p:sp>
        <p:sp>
          <p:nvSpPr>
            <p:cNvPr id="31" name="Text Box 31"/>
            <p:cNvSpPr txBox="1">
              <a:spLocks noChangeArrowheads="1"/>
            </p:cNvSpPr>
            <p:nvPr/>
          </p:nvSpPr>
          <p:spPr bwMode="auto">
            <a:xfrm>
              <a:off x="3207593" y="6092479"/>
              <a:ext cx="447871" cy="4321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pPr algn="ctr">
                <a:lnSpc>
                  <a:spcPts val="2140"/>
                </a:lnSpc>
                <a:spcAft>
                  <a:spcPts val="0"/>
                </a:spcAft>
              </a:pPr>
              <a:r>
                <a:rPr lang="en-US" sz="3200">
                  <a:latin typeface="Angsana New"/>
                  <a:ea typeface="Angsana New" pitchFamily="8" charset="0"/>
                  <a:cs typeface="Angsana New"/>
                </a:rPr>
                <a:t>Q</a:t>
              </a:r>
              <a:r>
                <a:rPr lang="en-US" sz="3200" baseline="-25000">
                  <a:latin typeface="Angsana New"/>
                  <a:ea typeface="Angsana New" pitchFamily="8" charset="0"/>
                  <a:cs typeface="Angsana New"/>
                </a:rPr>
                <a:t>2</a:t>
              </a:r>
              <a:endParaRPr lang="en-US" sz="3200">
                <a:latin typeface="Angsana New"/>
                <a:cs typeface="Angsana New"/>
              </a:endParaRPr>
            </a:p>
          </p:txBody>
        </p:sp>
        <p:sp>
          <p:nvSpPr>
            <p:cNvPr id="38" name="Line 38"/>
            <p:cNvSpPr>
              <a:spLocks noChangeShapeType="1"/>
            </p:cNvSpPr>
            <p:nvPr/>
          </p:nvSpPr>
          <p:spPr bwMode="auto">
            <a:xfrm>
              <a:off x="2711304" y="5785680"/>
              <a:ext cx="672479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3200">
                <a:latin typeface="Angsana New"/>
                <a:cs typeface="Angsana New"/>
              </a:endParaRPr>
            </a:p>
          </p:txBody>
        </p:sp>
      </p:grpSp>
      <p:grpSp>
        <p:nvGrpSpPr>
          <p:cNvPr id="71" name="Group 75"/>
          <p:cNvGrpSpPr/>
          <p:nvPr/>
        </p:nvGrpSpPr>
        <p:grpSpPr>
          <a:xfrm>
            <a:off x="2362200" y="2667000"/>
            <a:ext cx="568911" cy="3857625"/>
            <a:chOff x="2362200" y="2667000"/>
            <a:chExt cx="568911" cy="3857625"/>
          </a:xfrm>
        </p:grpSpPr>
        <p:sp>
          <p:nvSpPr>
            <p:cNvPr id="20" name="Line 20"/>
            <p:cNvSpPr>
              <a:spLocks noChangeShapeType="1"/>
            </p:cNvSpPr>
            <p:nvPr/>
          </p:nvSpPr>
          <p:spPr bwMode="auto">
            <a:xfrm>
              <a:off x="2613122" y="3048000"/>
              <a:ext cx="0" cy="305725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3200">
                <a:latin typeface="Angsana New"/>
                <a:cs typeface="Angsana New"/>
              </a:endParaRPr>
            </a:p>
          </p:txBody>
        </p:sp>
        <p:sp>
          <p:nvSpPr>
            <p:cNvPr id="30" name="Text Box 30"/>
            <p:cNvSpPr txBox="1">
              <a:spLocks noChangeArrowheads="1"/>
            </p:cNvSpPr>
            <p:nvPr/>
          </p:nvSpPr>
          <p:spPr bwMode="auto">
            <a:xfrm>
              <a:off x="2422138" y="6092479"/>
              <a:ext cx="449216" cy="4321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pPr algn="ctr">
                <a:lnSpc>
                  <a:spcPts val="2140"/>
                </a:lnSpc>
                <a:spcAft>
                  <a:spcPts val="0"/>
                </a:spcAft>
              </a:pPr>
              <a:r>
                <a:rPr lang="en-US" sz="3200">
                  <a:latin typeface="Angsana New"/>
                  <a:ea typeface="Angsana New" pitchFamily="8" charset="0"/>
                  <a:cs typeface="Angsana New"/>
                </a:rPr>
                <a:t>Q</a:t>
              </a:r>
              <a:r>
                <a:rPr lang="en-US" sz="3200" baseline="-25000">
                  <a:latin typeface="Angsana New"/>
                  <a:ea typeface="Angsana New" pitchFamily="8" charset="0"/>
                  <a:cs typeface="Angsana New"/>
                </a:rPr>
                <a:t>1</a:t>
              </a:r>
              <a:endParaRPr lang="en-US" sz="3200">
                <a:latin typeface="Angsana New"/>
                <a:cs typeface="Angsana New"/>
              </a:endParaRPr>
            </a:p>
          </p:txBody>
        </p:sp>
        <p:grpSp>
          <p:nvGrpSpPr>
            <p:cNvPr id="72" name="Group 63"/>
            <p:cNvGrpSpPr/>
            <p:nvPr/>
          </p:nvGrpSpPr>
          <p:grpSpPr>
            <a:xfrm>
              <a:off x="2362200" y="2667000"/>
              <a:ext cx="568911" cy="381000"/>
              <a:chOff x="2362200" y="2667000"/>
              <a:chExt cx="568911" cy="381000"/>
            </a:xfrm>
          </p:grpSpPr>
          <p:sp>
            <p:nvSpPr>
              <p:cNvPr id="34" name="Oval 34"/>
              <p:cNvSpPr>
                <a:spLocks noChangeArrowheads="1"/>
              </p:cNvSpPr>
              <p:nvPr/>
            </p:nvSpPr>
            <p:spPr bwMode="auto">
              <a:xfrm>
                <a:off x="2552679" y="2946529"/>
                <a:ext cx="114321" cy="101471"/>
              </a:xfrm>
              <a:prstGeom prst="ellipse">
                <a:avLst/>
              </a:prstGeom>
              <a:solidFill>
                <a:srgbClr val="C0C0C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 sz="3200">
                  <a:latin typeface="Angsana New"/>
                  <a:cs typeface="Angsana New"/>
                </a:endParaRPr>
              </a:p>
            </p:txBody>
          </p:sp>
          <p:sp>
            <p:nvSpPr>
              <p:cNvPr id="40" name="Text Box 40"/>
              <p:cNvSpPr txBox="1">
                <a:spLocks noChangeArrowheads="1"/>
              </p:cNvSpPr>
              <p:nvPr/>
            </p:nvSpPr>
            <p:spPr bwMode="auto">
              <a:xfrm>
                <a:off x="2362200" y="2667000"/>
                <a:ext cx="568911" cy="3810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0" tIns="0" rIns="0" bIns="0">
                <a:prstTxWarp prst="textNoShape">
                  <a:avLst/>
                </a:prstTxWarp>
              </a:bodyPr>
              <a:lstStyle/>
              <a:p>
                <a:pPr algn="ctr">
                  <a:lnSpc>
                    <a:spcPts val="2440"/>
                  </a:lnSpc>
                  <a:spcAft>
                    <a:spcPts val="400"/>
                  </a:spcAft>
                </a:pPr>
                <a:r>
                  <a:rPr lang="en-US" sz="3200" dirty="0">
                    <a:solidFill>
                      <a:srgbClr val="33521D"/>
                    </a:solidFill>
                    <a:latin typeface="Angsana New"/>
                    <a:ea typeface="ヒラギノ角ゴ Pro W3" pitchFamily="8" charset="-128"/>
                    <a:cs typeface="Angsana New"/>
                  </a:rPr>
                  <a:t>a</a:t>
                </a:r>
                <a:endParaRPr lang="en-US" sz="3200" dirty="0">
                  <a:latin typeface="Angsana New"/>
                  <a:cs typeface="Angsana New"/>
                </a:endParaRPr>
              </a:p>
            </p:txBody>
          </p:sp>
        </p:grpSp>
      </p:grpSp>
      <p:sp>
        <p:nvSpPr>
          <p:cNvPr id="43" name="Text Box 43"/>
          <p:cNvSpPr txBox="1">
            <a:spLocks noChangeArrowheads="1"/>
          </p:cNvSpPr>
          <p:nvPr/>
        </p:nvSpPr>
        <p:spPr bwMode="auto">
          <a:xfrm>
            <a:off x="2089934" y="4479693"/>
            <a:ext cx="268991" cy="383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pPr algn="ctr">
              <a:lnSpc>
                <a:spcPts val="2140"/>
              </a:lnSpc>
              <a:spcAft>
                <a:spcPts val="0"/>
              </a:spcAft>
            </a:pPr>
            <a:r>
              <a:rPr lang="en-US" sz="3200">
                <a:solidFill>
                  <a:srgbClr val="33521D"/>
                </a:solidFill>
                <a:latin typeface="Angsana New"/>
                <a:ea typeface="ヒラギノ角ゴ Pro W3" pitchFamily="8" charset="-128"/>
                <a:cs typeface="Angsana New"/>
              </a:rPr>
              <a:t>H</a:t>
            </a:r>
            <a:endParaRPr lang="en-US" sz="3200">
              <a:latin typeface="Angsana New"/>
              <a:cs typeface="Angsana New"/>
            </a:endParaRPr>
          </a:p>
        </p:txBody>
      </p:sp>
      <p:sp>
        <p:nvSpPr>
          <p:cNvPr id="45" name="Text Box 45"/>
          <p:cNvSpPr txBox="1">
            <a:spLocks noChangeArrowheads="1"/>
          </p:cNvSpPr>
          <p:nvPr/>
        </p:nvSpPr>
        <p:spPr bwMode="auto">
          <a:xfrm>
            <a:off x="5456640" y="1519412"/>
            <a:ext cx="944160" cy="38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pPr algn="ctr">
              <a:lnSpc>
                <a:spcPts val="2140"/>
              </a:lnSpc>
              <a:spcAft>
                <a:spcPts val="0"/>
              </a:spcAft>
            </a:pPr>
            <a:r>
              <a:rPr lang="en-US" sz="3200" dirty="0">
                <a:latin typeface="Angsana New"/>
                <a:ea typeface="Angsana New" pitchFamily="8" charset="0"/>
                <a:cs typeface="Angsana New"/>
              </a:rPr>
              <a:t>MSC</a:t>
            </a:r>
            <a:endParaRPr lang="en-US" sz="3200" dirty="0">
              <a:latin typeface="Angsana New"/>
              <a:cs typeface="Angsana New"/>
            </a:endParaRPr>
          </a:p>
        </p:txBody>
      </p:sp>
      <p:sp>
        <p:nvSpPr>
          <p:cNvPr id="46" name="Line 46"/>
          <p:cNvSpPr>
            <a:spLocks noChangeShapeType="1"/>
          </p:cNvSpPr>
          <p:nvPr/>
        </p:nvSpPr>
        <p:spPr bwMode="auto">
          <a:xfrm flipV="1">
            <a:off x="1716036" y="1676400"/>
            <a:ext cx="3846564" cy="4344453"/>
          </a:xfrm>
          <a:prstGeom prst="line">
            <a:avLst/>
          </a:prstGeom>
          <a:noFill/>
          <a:ln w="38100" cap="flat" cmpd="sng" algn="ctr">
            <a:solidFill>
              <a:srgbClr val="008000"/>
            </a:solidFill>
            <a:round/>
            <a:headEnd type="none" w="med" len="med"/>
            <a:tailEnd w="med" len="med"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3200">
              <a:latin typeface="Angsana New"/>
              <a:cs typeface="Angsana New"/>
            </a:endParaRPr>
          </a:p>
        </p:txBody>
      </p:sp>
      <p:grpSp>
        <p:nvGrpSpPr>
          <p:cNvPr id="73" name="Group 81"/>
          <p:cNvGrpSpPr/>
          <p:nvPr/>
        </p:nvGrpSpPr>
        <p:grpSpPr>
          <a:xfrm>
            <a:off x="4209116" y="2624412"/>
            <a:ext cx="1079125" cy="3900213"/>
            <a:chOff x="4209116" y="2624412"/>
            <a:chExt cx="1079125" cy="3900213"/>
          </a:xfrm>
        </p:grpSpPr>
        <p:sp>
          <p:nvSpPr>
            <p:cNvPr id="22" name="Line 22"/>
            <p:cNvSpPr>
              <a:spLocks noChangeShapeType="1"/>
            </p:cNvSpPr>
            <p:nvPr/>
          </p:nvSpPr>
          <p:spPr bwMode="auto">
            <a:xfrm flipV="1">
              <a:off x="4408640" y="2971958"/>
              <a:ext cx="0" cy="305725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3200">
                <a:latin typeface="Angsana New"/>
                <a:cs typeface="Angsana New"/>
              </a:endParaRPr>
            </a:p>
          </p:txBody>
        </p:sp>
        <p:sp>
          <p:nvSpPr>
            <p:cNvPr id="32" name="Text Box 32"/>
            <p:cNvSpPr txBox="1">
              <a:spLocks noChangeArrowheads="1"/>
            </p:cNvSpPr>
            <p:nvPr/>
          </p:nvSpPr>
          <p:spPr bwMode="auto">
            <a:xfrm>
              <a:off x="4267200" y="6092479"/>
              <a:ext cx="446526" cy="4321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pPr algn="ctr">
                <a:lnSpc>
                  <a:spcPts val="2140"/>
                </a:lnSpc>
                <a:spcAft>
                  <a:spcPts val="0"/>
                </a:spcAft>
              </a:pPr>
              <a:r>
                <a:rPr lang="en-US" sz="3200" dirty="0">
                  <a:latin typeface="Angsana New"/>
                  <a:ea typeface="Angsana New" pitchFamily="8" charset="0"/>
                  <a:cs typeface="Angsana New"/>
                </a:rPr>
                <a:t>Q</a:t>
              </a:r>
              <a:r>
                <a:rPr lang="en-US" sz="3200" baseline="-25000" dirty="0">
                  <a:latin typeface="Angsana New"/>
                  <a:ea typeface="Angsana New" pitchFamily="8" charset="0"/>
                  <a:cs typeface="Angsana New"/>
                </a:rPr>
                <a:t>3</a:t>
              </a:r>
              <a:endParaRPr lang="en-US" sz="3200" dirty="0">
                <a:latin typeface="Angsana New"/>
                <a:cs typeface="Angsana New"/>
              </a:endParaRPr>
            </a:p>
          </p:txBody>
        </p:sp>
        <p:sp>
          <p:nvSpPr>
            <p:cNvPr id="39" name="Line 39"/>
            <p:cNvSpPr>
              <a:spLocks noChangeShapeType="1"/>
            </p:cNvSpPr>
            <p:nvPr/>
          </p:nvSpPr>
          <p:spPr bwMode="auto">
            <a:xfrm flipH="1">
              <a:off x="4457058" y="5785680"/>
              <a:ext cx="831183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3200">
                <a:latin typeface="Angsana New"/>
                <a:cs typeface="Angsana New"/>
              </a:endParaRPr>
            </a:p>
          </p:txBody>
        </p:sp>
        <p:grpSp>
          <p:nvGrpSpPr>
            <p:cNvPr id="74" name="Group 61"/>
            <p:cNvGrpSpPr/>
            <p:nvPr/>
          </p:nvGrpSpPr>
          <p:grpSpPr>
            <a:xfrm>
              <a:off x="4209116" y="2624412"/>
              <a:ext cx="277061" cy="408429"/>
              <a:chOff x="4209116" y="2624412"/>
              <a:chExt cx="277061" cy="408429"/>
            </a:xfrm>
          </p:grpSpPr>
          <p:sp>
            <p:nvSpPr>
              <p:cNvPr id="42" name="Text Box 42"/>
              <p:cNvSpPr txBox="1">
                <a:spLocks noChangeArrowheads="1"/>
              </p:cNvSpPr>
              <p:nvPr/>
            </p:nvSpPr>
            <p:spPr bwMode="auto">
              <a:xfrm>
                <a:off x="4209116" y="2624412"/>
                <a:ext cx="277061" cy="3473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0" tIns="0" rIns="0" bIns="0">
                <a:prstTxWarp prst="textNoShape">
                  <a:avLst/>
                </a:prstTxWarp>
              </a:bodyPr>
              <a:lstStyle/>
              <a:p>
                <a:pPr algn="ctr">
                  <a:lnSpc>
                    <a:spcPts val="2440"/>
                  </a:lnSpc>
                  <a:spcAft>
                    <a:spcPts val="400"/>
                  </a:spcAft>
                </a:pPr>
                <a:r>
                  <a:rPr lang="en-US" sz="3200" dirty="0" err="1">
                    <a:solidFill>
                      <a:srgbClr val="33521D"/>
                    </a:solidFill>
                    <a:latin typeface="Angsana New"/>
                    <a:ea typeface="ヒラギノ角ゴ Pro W3" pitchFamily="8" charset="-128"/>
                    <a:cs typeface="Angsana New"/>
                  </a:rPr>
                  <a:t>c</a:t>
                </a:r>
                <a:endParaRPr lang="en-US" sz="3200" dirty="0">
                  <a:latin typeface="Angsana New"/>
                  <a:cs typeface="Angsana New"/>
                </a:endParaRPr>
              </a:p>
            </p:txBody>
          </p:sp>
          <p:sp>
            <p:nvSpPr>
              <p:cNvPr id="50" name="Oval 50"/>
              <p:cNvSpPr>
                <a:spLocks noChangeArrowheads="1"/>
              </p:cNvSpPr>
              <p:nvPr/>
            </p:nvSpPr>
            <p:spPr bwMode="auto">
              <a:xfrm>
                <a:off x="4333322" y="2931370"/>
                <a:ext cx="114321" cy="101471"/>
              </a:xfrm>
              <a:prstGeom prst="ellipse">
                <a:avLst/>
              </a:prstGeom>
              <a:solidFill>
                <a:srgbClr val="C0C0C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 sz="3200">
                  <a:latin typeface="Angsana New"/>
                  <a:cs typeface="Angsana New"/>
                </a:endParaRPr>
              </a:p>
            </p:txBody>
          </p:sp>
        </p:grpSp>
      </p:grpSp>
      <p:sp>
        <p:nvSpPr>
          <p:cNvPr id="52" name="Text Box 52"/>
          <p:cNvSpPr txBox="1">
            <a:spLocks noChangeArrowheads="1"/>
          </p:cNvSpPr>
          <p:nvPr/>
        </p:nvSpPr>
        <p:spPr bwMode="auto">
          <a:xfrm>
            <a:off x="1828800" y="2590800"/>
            <a:ext cx="270336" cy="26501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pPr algn="ctr">
              <a:lnSpc>
                <a:spcPts val="2140"/>
              </a:lnSpc>
              <a:spcAft>
                <a:spcPts val="0"/>
              </a:spcAft>
            </a:pPr>
            <a:r>
              <a:rPr lang="en-US" sz="3200" dirty="0">
                <a:solidFill>
                  <a:srgbClr val="33521D"/>
                </a:solidFill>
                <a:latin typeface="Angsana New"/>
                <a:ea typeface="ヒラギノ角ゴ Pro W3" pitchFamily="8" charset="-128"/>
                <a:cs typeface="Angsana New"/>
              </a:rPr>
              <a:t>G</a:t>
            </a:r>
            <a:endParaRPr lang="en-US" sz="3200" dirty="0">
              <a:latin typeface="Angsana New"/>
              <a:cs typeface="Angsana New"/>
            </a:endParaRPr>
          </a:p>
        </p:txBody>
      </p:sp>
      <p:grpSp>
        <p:nvGrpSpPr>
          <p:cNvPr id="75" name="Group 76"/>
          <p:cNvGrpSpPr/>
          <p:nvPr/>
        </p:nvGrpSpPr>
        <p:grpSpPr>
          <a:xfrm>
            <a:off x="5105400" y="1600200"/>
            <a:ext cx="593054" cy="4924425"/>
            <a:chOff x="5105400" y="1600200"/>
            <a:chExt cx="593054" cy="4924425"/>
          </a:xfrm>
        </p:grpSpPr>
        <p:sp>
          <p:nvSpPr>
            <p:cNvPr id="23" name="Line 23"/>
            <p:cNvSpPr>
              <a:spLocks noChangeShapeType="1"/>
            </p:cNvSpPr>
            <p:nvPr/>
          </p:nvSpPr>
          <p:spPr bwMode="auto">
            <a:xfrm flipH="1" flipV="1">
              <a:off x="5391803" y="2016940"/>
              <a:ext cx="26899" cy="403614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  <a:effectLst/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3200">
                <a:latin typeface="Angsana New"/>
                <a:cs typeface="Angsana New"/>
              </a:endParaRPr>
            </a:p>
          </p:txBody>
        </p:sp>
        <p:sp>
          <p:nvSpPr>
            <p:cNvPr id="33" name="Text Box 33"/>
            <p:cNvSpPr txBox="1">
              <a:spLocks noChangeArrowheads="1"/>
            </p:cNvSpPr>
            <p:nvPr/>
          </p:nvSpPr>
          <p:spPr bwMode="auto">
            <a:xfrm>
              <a:off x="5250583" y="6092479"/>
              <a:ext cx="447871" cy="4321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pPr algn="ctr">
                <a:lnSpc>
                  <a:spcPts val="2140"/>
                </a:lnSpc>
                <a:spcAft>
                  <a:spcPts val="0"/>
                </a:spcAft>
              </a:pPr>
              <a:r>
                <a:rPr lang="en-US" sz="3200">
                  <a:latin typeface="Angsana New"/>
                  <a:ea typeface="Angsana New" pitchFamily="8" charset="0"/>
                  <a:cs typeface="Angsana New"/>
                </a:rPr>
                <a:t>Q</a:t>
              </a:r>
              <a:r>
                <a:rPr lang="en-US" sz="3200" baseline="-25000">
                  <a:latin typeface="Angsana New"/>
                  <a:ea typeface="Angsana New" pitchFamily="8" charset="0"/>
                  <a:cs typeface="Angsana New"/>
                </a:rPr>
                <a:t>4</a:t>
              </a:r>
              <a:endParaRPr lang="en-US" sz="3200">
                <a:latin typeface="Angsana New"/>
                <a:cs typeface="Angsana New"/>
              </a:endParaRPr>
            </a:p>
          </p:txBody>
        </p:sp>
        <p:grpSp>
          <p:nvGrpSpPr>
            <p:cNvPr id="76" name="Group 62"/>
            <p:cNvGrpSpPr/>
            <p:nvPr/>
          </p:nvGrpSpPr>
          <p:grpSpPr>
            <a:xfrm>
              <a:off x="5334000" y="2590800"/>
              <a:ext cx="336239" cy="442041"/>
              <a:chOff x="5334000" y="2590800"/>
              <a:chExt cx="336239" cy="442041"/>
            </a:xfrm>
          </p:grpSpPr>
          <p:sp>
            <p:nvSpPr>
              <p:cNvPr id="36" name="Oval 36"/>
              <p:cNvSpPr>
                <a:spLocks noChangeArrowheads="1"/>
              </p:cNvSpPr>
              <p:nvPr/>
            </p:nvSpPr>
            <p:spPr bwMode="auto">
              <a:xfrm>
                <a:off x="5350110" y="2931370"/>
                <a:ext cx="114321" cy="101471"/>
              </a:xfrm>
              <a:prstGeom prst="ellipse">
                <a:avLst/>
              </a:prstGeom>
              <a:solidFill>
                <a:srgbClr val="C0C0C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 sz="3200">
                  <a:latin typeface="Angsana New"/>
                  <a:cs typeface="Angsana New"/>
                </a:endParaRPr>
              </a:p>
            </p:txBody>
          </p:sp>
          <p:sp>
            <p:nvSpPr>
              <p:cNvPr id="41" name="Text Box 41"/>
              <p:cNvSpPr txBox="1">
                <a:spLocks noChangeArrowheads="1"/>
              </p:cNvSpPr>
              <p:nvPr/>
            </p:nvSpPr>
            <p:spPr bwMode="auto">
              <a:xfrm>
                <a:off x="5334000" y="2590800"/>
                <a:ext cx="336239" cy="3247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0" tIns="0" rIns="0" bIns="0">
                <a:prstTxWarp prst="textNoShape">
                  <a:avLst/>
                </a:prstTxWarp>
              </a:bodyPr>
              <a:lstStyle/>
              <a:p>
                <a:pPr algn="ctr">
                  <a:lnSpc>
                    <a:spcPts val="2440"/>
                  </a:lnSpc>
                  <a:spcAft>
                    <a:spcPts val="400"/>
                  </a:spcAft>
                </a:pPr>
                <a:r>
                  <a:rPr lang="en-US" sz="3200" dirty="0" err="1">
                    <a:solidFill>
                      <a:srgbClr val="33521D"/>
                    </a:solidFill>
                    <a:latin typeface="Angsana New"/>
                    <a:ea typeface="ヒラギノ角ゴ Pro W3" pitchFamily="8" charset="-128"/>
                    <a:cs typeface="Angsana New"/>
                  </a:rPr>
                  <a:t>b</a:t>
                </a:r>
                <a:endParaRPr lang="en-US" sz="3200" dirty="0">
                  <a:latin typeface="Angsana New"/>
                  <a:cs typeface="Angsana New"/>
                </a:endParaRPr>
              </a:p>
            </p:txBody>
          </p:sp>
        </p:grpSp>
        <p:sp>
          <p:nvSpPr>
            <p:cNvPr id="57" name="Text Box 57"/>
            <p:cNvSpPr txBox="1">
              <a:spLocks noChangeArrowheads="1"/>
            </p:cNvSpPr>
            <p:nvPr/>
          </p:nvSpPr>
          <p:spPr bwMode="auto">
            <a:xfrm>
              <a:off x="5105400" y="1600200"/>
              <a:ext cx="215193" cy="3247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pPr algn="ctr">
                <a:lnSpc>
                  <a:spcPts val="2440"/>
                </a:lnSpc>
                <a:spcAft>
                  <a:spcPts val="400"/>
                </a:spcAft>
              </a:pPr>
              <a:r>
                <a:rPr lang="en-US" sz="3200" dirty="0" err="1">
                  <a:solidFill>
                    <a:srgbClr val="33521D"/>
                  </a:solidFill>
                  <a:latin typeface="Angsana New"/>
                  <a:ea typeface="ヒラギノ角ゴ Pro W3" pitchFamily="8" charset="-128"/>
                  <a:cs typeface="Angsana New"/>
                </a:rPr>
                <a:t>e</a:t>
              </a:r>
              <a:endParaRPr lang="en-US" sz="3200" dirty="0">
                <a:latin typeface="Angsana New"/>
                <a:cs typeface="Angsana New"/>
              </a:endParaRPr>
            </a:p>
          </p:txBody>
        </p:sp>
        <p:sp>
          <p:nvSpPr>
            <p:cNvPr id="58" name="Oval 58"/>
            <p:cNvSpPr>
              <a:spLocks noChangeArrowheads="1"/>
            </p:cNvSpPr>
            <p:nvPr/>
          </p:nvSpPr>
          <p:spPr bwMode="auto">
            <a:xfrm>
              <a:off x="5323211" y="1828800"/>
              <a:ext cx="114321" cy="101471"/>
            </a:xfrm>
            <a:prstGeom prst="ellipse">
              <a:avLst/>
            </a:prstGeom>
            <a:solidFill>
              <a:srgbClr val="C0C0C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3200">
                <a:latin typeface="Angsana New"/>
                <a:cs typeface="Angsana New"/>
              </a:endParaRPr>
            </a:p>
          </p:txBody>
        </p:sp>
      </p:grpSp>
      <p:grpSp>
        <p:nvGrpSpPr>
          <p:cNvPr id="77" name="Group 78"/>
          <p:cNvGrpSpPr/>
          <p:nvPr/>
        </p:nvGrpSpPr>
        <p:grpSpPr>
          <a:xfrm>
            <a:off x="533400" y="3025678"/>
            <a:ext cx="6696960" cy="1143647"/>
            <a:chOff x="533400" y="3025678"/>
            <a:chExt cx="6696960" cy="1143647"/>
          </a:xfrm>
        </p:grpSpPr>
        <p:sp>
          <p:nvSpPr>
            <p:cNvPr id="19" name="Line 19"/>
            <p:cNvSpPr>
              <a:spLocks noChangeShapeType="1"/>
            </p:cNvSpPr>
            <p:nvPr/>
          </p:nvSpPr>
          <p:spPr bwMode="auto">
            <a:xfrm flipV="1">
              <a:off x="1693172" y="3815955"/>
              <a:ext cx="5537188" cy="11938"/>
            </a:xfrm>
            <a:prstGeom prst="line">
              <a:avLst/>
            </a:prstGeom>
            <a:noFill/>
            <a:ln w="38100" cap="flat" cmpd="sng" algn="ctr">
              <a:solidFill>
                <a:srgbClr val="FF3300"/>
              </a:solidFill>
              <a:round/>
              <a:headEnd type="none" w="med" len="med"/>
              <a:tailEnd w="med" len="med"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3200">
                <a:latin typeface="Angsana New"/>
                <a:cs typeface="Angsana New"/>
              </a:endParaRPr>
            </a:p>
          </p:txBody>
        </p:sp>
        <p:sp>
          <p:nvSpPr>
            <p:cNvPr id="29" name="Text Box 29"/>
            <p:cNvSpPr txBox="1">
              <a:spLocks noChangeArrowheads="1"/>
            </p:cNvSpPr>
            <p:nvPr/>
          </p:nvSpPr>
          <p:spPr bwMode="auto">
            <a:xfrm>
              <a:off x="533400" y="3613818"/>
              <a:ext cx="1344957" cy="3485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pPr algn="ctr">
                <a:lnSpc>
                  <a:spcPts val="2140"/>
                </a:lnSpc>
                <a:spcAft>
                  <a:spcPts val="0"/>
                </a:spcAft>
              </a:pPr>
              <a:r>
                <a:rPr lang="en-US" sz="3200" dirty="0">
                  <a:latin typeface="Angsana New"/>
                  <a:ea typeface="Angsana New" pitchFamily="8" charset="0"/>
                  <a:cs typeface="Angsana New"/>
                </a:rPr>
                <a:t>P</a:t>
              </a:r>
              <a:r>
                <a:rPr lang="en-US" sz="3200" baseline="-25000" dirty="0">
                  <a:latin typeface="Angsana New"/>
                  <a:ea typeface="Angsana New" pitchFamily="8" charset="0"/>
                  <a:cs typeface="Angsana New"/>
                </a:rPr>
                <a:t>W</a:t>
              </a:r>
              <a:r>
                <a:rPr lang="en-US" sz="3200" dirty="0">
                  <a:latin typeface="Angsana New"/>
                  <a:ea typeface="Angsana New" pitchFamily="8" charset="0"/>
                  <a:cs typeface="Angsana New"/>
                </a:rPr>
                <a:t> – T</a:t>
              </a:r>
              <a:r>
                <a:rPr lang="en-US" sz="3200" baseline="-25000" dirty="0">
                  <a:latin typeface="Angsana New"/>
                  <a:ea typeface="Angsana New" pitchFamily="8" charset="0"/>
                  <a:cs typeface="Angsana New"/>
                </a:rPr>
                <a:t>C</a:t>
              </a:r>
              <a:endParaRPr lang="en-US" sz="3200" dirty="0">
                <a:latin typeface="Angsana New"/>
                <a:cs typeface="Angsana New"/>
              </a:endParaRPr>
            </a:p>
          </p:txBody>
        </p:sp>
        <p:grpSp>
          <p:nvGrpSpPr>
            <p:cNvPr id="78" name="Group 65"/>
            <p:cNvGrpSpPr/>
            <p:nvPr/>
          </p:nvGrpSpPr>
          <p:grpSpPr>
            <a:xfrm>
              <a:off x="4337357" y="3770592"/>
              <a:ext cx="234643" cy="398733"/>
              <a:chOff x="4337357" y="3770592"/>
              <a:chExt cx="234643" cy="398733"/>
            </a:xfrm>
          </p:grpSpPr>
          <p:sp>
            <p:nvSpPr>
              <p:cNvPr id="44" name="Text Box 44"/>
              <p:cNvSpPr txBox="1">
                <a:spLocks noChangeArrowheads="1"/>
              </p:cNvSpPr>
              <p:nvPr/>
            </p:nvSpPr>
            <p:spPr bwMode="auto">
              <a:xfrm>
                <a:off x="4445574" y="3810000"/>
                <a:ext cx="126426" cy="3593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0" tIns="0" rIns="0" bIns="0">
                <a:prstTxWarp prst="textNoShape">
                  <a:avLst/>
                </a:prstTxWarp>
              </a:bodyPr>
              <a:lstStyle/>
              <a:p>
                <a:pPr algn="ctr">
                  <a:lnSpc>
                    <a:spcPts val="2440"/>
                  </a:lnSpc>
                  <a:spcAft>
                    <a:spcPts val="400"/>
                  </a:spcAft>
                </a:pPr>
                <a:r>
                  <a:rPr lang="en-US" sz="3200" dirty="0" err="1">
                    <a:solidFill>
                      <a:srgbClr val="33521D"/>
                    </a:solidFill>
                    <a:latin typeface="Angsana New"/>
                    <a:ea typeface="ヒラギノ角ゴ Pro W3" pitchFamily="8" charset="-128"/>
                    <a:cs typeface="Angsana New"/>
                  </a:rPr>
                  <a:t>f</a:t>
                </a:r>
                <a:endParaRPr lang="en-US" sz="3200" dirty="0">
                  <a:latin typeface="Angsana New"/>
                  <a:cs typeface="Angsana New"/>
                </a:endParaRPr>
              </a:p>
            </p:txBody>
          </p:sp>
          <p:sp>
            <p:nvSpPr>
              <p:cNvPr id="56" name="Oval 56"/>
              <p:cNvSpPr>
                <a:spLocks noChangeArrowheads="1"/>
              </p:cNvSpPr>
              <p:nvPr/>
            </p:nvSpPr>
            <p:spPr bwMode="auto">
              <a:xfrm>
                <a:off x="4337357" y="3770592"/>
                <a:ext cx="114321" cy="101471"/>
              </a:xfrm>
              <a:prstGeom prst="ellipse">
                <a:avLst/>
              </a:prstGeom>
              <a:solidFill>
                <a:srgbClr val="C0C0C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 sz="3200">
                  <a:latin typeface="Angsana New"/>
                  <a:cs typeface="Angsana New"/>
                </a:endParaRPr>
              </a:p>
            </p:txBody>
          </p:sp>
        </p:grpSp>
        <p:grpSp>
          <p:nvGrpSpPr>
            <p:cNvPr id="79" name="Group 77"/>
            <p:cNvGrpSpPr/>
            <p:nvPr/>
          </p:nvGrpSpPr>
          <p:grpSpPr>
            <a:xfrm>
              <a:off x="5721318" y="3025678"/>
              <a:ext cx="578331" cy="730589"/>
              <a:chOff x="5721318" y="3025678"/>
              <a:chExt cx="578331" cy="730589"/>
            </a:xfrm>
          </p:grpSpPr>
          <p:sp>
            <p:nvSpPr>
              <p:cNvPr id="37" name="Line 37"/>
              <p:cNvSpPr>
                <a:spLocks noChangeShapeType="1"/>
              </p:cNvSpPr>
              <p:nvPr/>
            </p:nvSpPr>
            <p:spPr bwMode="auto">
              <a:xfrm>
                <a:off x="5721318" y="3025678"/>
                <a:ext cx="0" cy="730589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 sz="3200">
                  <a:latin typeface="Angsana New"/>
                  <a:cs typeface="Angsana New"/>
                </a:endParaRPr>
              </a:p>
            </p:txBody>
          </p:sp>
          <p:sp>
            <p:nvSpPr>
              <p:cNvPr id="60" name="Text Box 60"/>
              <p:cNvSpPr txBox="1">
                <a:spLocks noChangeArrowheads="1"/>
              </p:cNvSpPr>
              <p:nvPr/>
            </p:nvSpPr>
            <p:spPr bwMode="auto">
              <a:xfrm>
                <a:off x="5842364" y="3160574"/>
                <a:ext cx="457285" cy="34858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0" tIns="0" rIns="0" bIns="0">
                <a:prstTxWarp prst="textNoShape">
                  <a:avLst/>
                </a:prstTxWarp>
              </a:bodyPr>
              <a:lstStyle/>
              <a:p>
                <a:pPr algn="ctr">
                  <a:lnSpc>
                    <a:spcPts val="2140"/>
                  </a:lnSpc>
                  <a:spcAft>
                    <a:spcPts val="0"/>
                  </a:spcAft>
                </a:pPr>
                <a:r>
                  <a:rPr lang="en-US" sz="3200">
                    <a:latin typeface="Angsana New"/>
                    <a:ea typeface="Angsana New" pitchFamily="8" charset="0"/>
                    <a:cs typeface="Angsana New"/>
                  </a:rPr>
                  <a:t>T</a:t>
                </a:r>
                <a:r>
                  <a:rPr lang="en-US" sz="3200" baseline="-25000">
                    <a:latin typeface="Angsana New"/>
                    <a:ea typeface="Angsana New" pitchFamily="8" charset="0"/>
                    <a:cs typeface="Angsana New"/>
                  </a:rPr>
                  <a:t>C</a:t>
                </a:r>
                <a:endParaRPr lang="en-US" sz="3200">
                  <a:latin typeface="Angsana New"/>
                  <a:cs typeface="Angsana New"/>
                </a:endParaRPr>
              </a:p>
            </p:txBody>
          </p:sp>
        </p:grpSp>
        <p:grpSp>
          <p:nvGrpSpPr>
            <p:cNvPr id="80" name="Group 64"/>
            <p:cNvGrpSpPr/>
            <p:nvPr/>
          </p:nvGrpSpPr>
          <p:grpSpPr>
            <a:xfrm>
              <a:off x="3276600" y="3733800"/>
              <a:ext cx="214779" cy="359325"/>
              <a:chOff x="3276600" y="3733800"/>
              <a:chExt cx="214779" cy="359325"/>
            </a:xfrm>
          </p:grpSpPr>
          <p:sp>
            <p:nvSpPr>
              <p:cNvPr id="35" name="Oval 35"/>
              <p:cNvSpPr>
                <a:spLocks noChangeArrowheads="1"/>
              </p:cNvSpPr>
              <p:nvPr/>
            </p:nvSpPr>
            <p:spPr bwMode="auto">
              <a:xfrm>
                <a:off x="3377058" y="3759848"/>
                <a:ext cx="114321" cy="101471"/>
              </a:xfrm>
              <a:prstGeom prst="ellipse">
                <a:avLst/>
              </a:prstGeom>
              <a:solidFill>
                <a:srgbClr val="C0C0C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 sz="3200">
                  <a:latin typeface="Angsana New"/>
                  <a:cs typeface="Angsana New"/>
                </a:endParaRPr>
              </a:p>
            </p:txBody>
          </p:sp>
          <p:sp>
            <p:nvSpPr>
              <p:cNvPr id="61" name="Text Box 61"/>
              <p:cNvSpPr txBox="1">
                <a:spLocks noChangeArrowheads="1"/>
              </p:cNvSpPr>
              <p:nvPr/>
            </p:nvSpPr>
            <p:spPr bwMode="auto">
              <a:xfrm>
                <a:off x="3276600" y="3733800"/>
                <a:ext cx="126426" cy="3593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0" tIns="0" rIns="0" bIns="0">
                <a:prstTxWarp prst="textNoShape">
                  <a:avLst/>
                </a:prstTxWarp>
              </a:bodyPr>
              <a:lstStyle/>
              <a:p>
                <a:pPr algn="ctr">
                  <a:lnSpc>
                    <a:spcPts val="2440"/>
                  </a:lnSpc>
                  <a:spcAft>
                    <a:spcPts val="400"/>
                  </a:spcAft>
                </a:pPr>
                <a:r>
                  <a:rPr lang="en-US" sz="3200" dirty="0" err="1">
                    <a:solidFill>
                      <a:srgbClr val="33521D"/>
                    </a:solidFill>
                    <a:latin typeface="Angsana New"/>
                    <a:ea typeface="ヒラギノ角ゴ Pro W3" pitchFamily="8" charset="-128"/>
                    <a:cs typeface="Angsana New"/>
                  </a:rPr>
                  <a:t>e</a:t>
                </a:r>
                <a:endParaRPr lang="en-US" sz="3200" dirty="0">
                  <a:latin typeface="Angsana New"/>
                  <a:cs typeface="Angsana New"/>
                </a:endParaRPr>
              </a:p>
            </p:txBody>
          </p:sp>
        </p:grpSp>
      </p:grpSp>
      <p:sp>
        <p:nvSpPr>
          <p:cNvPr id="67" name="Action Button: Forward or Next 66">
            <a:hlinkClick r:id="" action="ppaction://hlinkshowjump?jump=nextslide" highlightClick="1"/>
          </p:cNvPr>
          <p:cNvSpPr/>
          <p:nvPr/>
        </p:nvSpPr>
        <p:spPr bwMode="auto">
          <a:xfrm>
            <a:off x="8077200" y="6096000"/>
            <a:ext cx="228600" cy="304800"/>
          </a:xfrm>
          <a:prstGeom prst="actionButtonForwardNex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2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ngsana New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Inefficiency of a production externality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533400" y="990600"/>
            <a:ext cx="7772400" cy="4724400"/>
          </a:xfrm>
        </p:spPr>
        <p:txBody>
          <a:bodyPr/>
          <a:lstStyle/>
          <a:p>
            <a:r>
              <a:rPr lang="en-US" dirty="0" smtClean="0"/>
              <a:t>Given a world price at P</a:t>
            </a:r>
            <a:r>
              <a:rPr lang="en-US" baseline="-25000" dirty="0" smtClean="0"/>
              <a:t>W</a:t>
            </a:r>
            <a:r>
              <a:rPr lang="en-US" dirty="0" smtClean="0"/>
              <a:t>, the exporting country will produce up to Q</a:t>
            </a:r>
            <a:r>
              <a:rPr lang="en-US" baseline="-25000" dirty="0" smtClean="0"/>
              <a:t>4</a:t>
            </a:r>
            <a:r>
              <a:rPr lang="en-US" dirty="0" smtClean="0"/>
              <a:t>, consume at Q</a:t>
            </a:r>
            <a:r>
              <a:rPr lang="en-US" baseline="-25000" dirty="0" smtClean="0"/>
              <a:t>1</a:t>
            </a:r>
            <a:r>
              <a:rPr lang="en-US" dirty="0" smtClean="0"/>
              <a:t>, and export Q</a:t>
            </a:r>
            <a:r>
              <a:rPr lang="en-US" baseline="-25000" dirty="0" smtClean="0"/>
              <a:t>4</a:t>
            </a:r>
            <a:r>
              <a:rPr lang="en-US" dirty="0" smtClean="0"/>
              <a:t> – Q</a:t>
            </a:r>
            <a:r>
              <a:rPr lang="en-US" baseline="-25000" dirty="0" smtClean="0"/>
              <a:t>1</a:t>
            </a:r>
            <a:r>
              <a:rPr lang="en-US" dirty="0" smtClean="0"/>
              <a:t>.</a:t>
            </a:r>
          </a:p>
          <a:p>
            <a:r>
              <a:rPr lang="en-US" dirty="0" smtClean="0"/>
              <a:t>The production generates CO</a:t>
            </a:r>
            <a:r>
              <a:rPr lang="en-US" baseline="-25000" dirty="0" smtClean="0"/>
              <a:t>2</a:t>
            </a:r>
            <a:r>
              <a:rPr lang="en-US" dirty="0" smtClean="0"/>
              <a:t> which cause the Marginal Social Cost curve, MSC, to be higher than the Marginal Private Cost curve, MPC. </a:t>
            </a:r>
          </a:p>
          <a:p>
            <a:r>
              <a:rPr lang="en-US" dirty="0" smtClean="0"/>
              <a:t>Welfare:</a:t>
            </a:r>
          </a:p>
          <a:p>
            <a:pPr lvl="1">
              <a:buNone/>
            </a:pPr>
            <a:r>
              <a:rPr lang="en-US" dirty="0" smtClean="0"/>
              <a:t>CS</a:t>
            </a:r>
            <a:r>
              <a:rPr lang="en-US" baseline="-25000" dirty="0" smtClean="0"/>
              <a:t>0</a:t>
            </a:r>
            <a:r>
              <a:rPr lang="en-US" dirty="0" smtClean="0"/>
              <a:t> =  G,  PS</a:t>
            </a:r>
            <a:r>
              <a:rPr lang="en-US" baseline="-25000" dirty="0" smtClean="0"/>
              <a:t>0</a:t>
            </a:r>
            <a:r>
              <a:rPr lang="en-US" dirty="0" smtClean="0"/>
              <a:t> = [A + B + T</a:t>
            </a:r>
            <a:r>
              <a:rPr lang="en-US" baseline="-25000" dirty="0" smtClean="0"/>
              <a:t>1</a:t>
            </a:r>
            <a:r>
              <a:rPr lang="en-US" dirty="0" smtClean="0"/>
              <a:t> + T</a:t>
            </a:r>
            <a:r>
              <a:rPr lang="en-US" baseline="-25000" dirty="0" smtClean="0"/>
              <a:t>2</a:t>
            </a:r>
            <a:r>
              <a:rPr lang="en-US" dirty="0" smtClean="0"/>
              <a:t> + C + H + E + F],</a:t>
            </a:r>
          </a:p>
          <a:p>
            <a:pPr lvl="1">
              <a:buNone/>
            </a:pPr>
            <a:r>
              <a:rPr lang="en-US" dirty="0" smtClean="0"/>
              <a:t>GR</a:t>
            </a:r>
            <a:r>
              <a:rPr lang="en-US" baseline="-25000" dirty="0" smtClean="0"/>
              <a:t>0</a:t>
            </a:r>
            <a:r>
              <a:rPr lang="en-US" dirty="0" smtClean="0"/>
              <a:t> =      0,  EX</a:t>
            </a:r>
            <a:r>
              <a:rPr lang="en-US" baseline="-25000" dirty="0" smtClean="0"/>
              <a:t>0</a:t>
            </a:r>
            <a:r>
              <a:rPr lang="en-US" dirty="0" smtClean="0"/>
              <a:t> =  – [E + F + T</a:t>
            </a:r>
            <a:r>
              <a:rPr lang="en-US" baseline="-25000" dirty="0" smtClean="0"/>
              <a:t>2</a:t>
            </a:r>
            <a:r>
              <a:rPr lang="en-US" dirty="0" smtClean="0"/>
              <a:t> + C + L]</a:t>
            </a:r>
          </a:p>
          <a:p>
            <a:pPr lvl="1">
              <a:buNone/>
            </a:pPr>
            <a:r>
              <a:rPr lang="en-US" dirty="0" smtClean="0"/>
              <a:t>EX</a:t>
            </a:r>
            <a:r>
              <a:rPr lang="en-US" baseline="-25000" dirty="0" smtClean="0"/>
              <a:t>0</a:t>
            </a:r>
            <a:r>
              <a:rPr lang="en-US" dirty="0" smtClean="0"/>
              <a:t> is the external cost to the society</a:t>
            </a:r>
          </a:p>
          <a:p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777873-F4B0-E846-AFDC-82C725E6AF92}" type="slidenum">
              <a:rPr lang="en-US" smtClean="0"/>
              <a:pPr>
                <a:defRPr/>
              </a:pPr>
              <a:t>26</a:t>
            </a:fld>
            <a:endParaRPr lang="th-TH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  <p:sp>
        <p:nvSpPr>
          <p:cNvPr id="6" name="Action Button: Back or Previous 5">
            <a:hlinkClick r:id="" action="ppaction://hlinkshowjump?jump=previousslide" highlightClick="1"/>
          </p:cNvPr>
          <p:cNvSpPr/>
          <p:nvPr/>
        </p:nvSpPr>
        <p:spPr bwMode="auto">
          <a:xfrm>
            <a:off x="8229600" y="6248400"/>
            <a:ext cx="304800" cy="381000"/>
          </a:xfrm>
          <a:prstGeom prst="actionButtonBackPrevious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2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ngsana New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bldLvl="2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Impacts of the Border Carbon Adjustment Tax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990600"/>
            <a:ext cx="7772400" cy="5105400"/>
          </a:xfrm>
        </p:spPr>
        <p:txBody>
          <a:bodyPr/>
          <a:lstStyle/>
          <a:p>
            <a:r>
              <a:rPr lang="en-US" dirty="0" smtClean="0"/>
              <a:t>A BCA tax at the rate of T</a:t>
            </a:r>
            <a:r>
              <a:rPr lang="en-US" baseline="-25000" dirty="0" smtClean="0"/>
              <a:t>C</a:t>
            </a:r>
            <a:r>
              <a:rPr lang="en-US" dirty="0" smtClean="0"/>
              <a:t> by the importing country will cause the net export price to fall to P</a:t>
            </a:r>
            <a:r>
              <a:rPr lang="en-US" baseline="-25000" dirty="0" smtClean="0"/>
              <a:t>W</a:t>
            </a:r>
            <a:r>
              <a:rPr lang="en-US" dirty="0" smtClean="0"/>
              <a:t> – T</a:t>
            </a:r>
            <a:r>
              <a:rPr lang="en-US" baseline="-25000" dirty="0" smtClean="0"/>
              <a:t>C</a:t>
            </a:r>
            <a:r>
              <a:rPr lang="en-US" dirty="0" smtClean="0"/>
              <a:t>.</a:t>
            </a:r>
          </a:p>
          <a:p>
            <a:r>
              <a:rPr lang="en-US" dirty="0" smtClean="0"/>
              <a:t>Local consumption will increase to Q</a:t>
            </a:r>
            <a:r>
              <a:rPr lang="en-US" baseline="-25000" dirty="0" smtClean="0"/>
              <a:t>2</a:t>
            </a:r>
            <a:r>
              <a:rPr lang="en-US" dirty="0" smtClean="0"/>
              <a:t>, production will drop to Q</a:t>
            </a:r>
            <a:r>
              <a:rPr lang="en-US" baseline="-25000" dirty="0" smtClean="0"/>
              <a:t>3</a:t>
            </a:r>
            <a:r>
              <a:rPr lang="en-US" dirty="0" smtClean="0"/>
              <a:t> and exports reduce to Q</a:t>
            </a:r>
            <a:r>
              <a:rPr lang="en-US" baseline="-25000" dirty="0" smtClean="0"/>
              <a:t>3</a:t>
            </a:r>
            <a:r>
              <a:rPr lang="en-US" dirty="0" smtClean="0"/>
              <a:t> – Q</a:t>
            </a:r>
            <a:r>
              <a:rPr lang="en-US" baseline="-25000" dirty="0" smtClean="0"/>
              <a:t>2</a:t>
            </a:r>
            <a:r>
              <a:rPr lang="en-US" dirty="0" smtClean="0"/>
              <a:t>. </a:t>
            </a:r>
          </a:p>
          <a:p>
            <a:r>
              <a:rPr lang="en-US" dirty="0" smtClean="0"/>
              <a:t>Welfare changes:</a:t>
            </a:r>
          </a:p>
          <a:p>
            <a:pPr lvl="1">
              <a:buNone/>
            </a:pPr>
            <a:r>
              <a:rPr lang="en-US" sz="2800" dirty="0" smtClean="0">
                <a:latin typeface="Symbol" charset="2"/>
                <a:cs typeface="Symbol" charset="2"/>
              </a:rPr>
              <a:t>D</a:t>
            </a:r>
            <a:r>
              <a:rPr lang="en-US" dirty="0" smtClean="0"/>
              <a:t>CS</a:t>
            </a:r>
            <a:r>
              <a:rPr lang="en-US" baseline="-25000" dirty="0" smtClean="0"/>
              <a:t>1</a:t>
            </a:r>
            <a:r>
              <a:rPr lang="en-US" dirty="0" smtClean="0"/>
              <a:t>  =    A,    </a:t>
            </a:r>
            <a:r>
              <a:rPr lang="en-US" sz="2800" dirty="0" smtClean="0">
                <a:latin typeface="Symbol" charset="2"/>
                <a:cs typeface="Symbol" charset="2"/>
              </a:rPr>
              <a:t>D</a:t>
            </a:r>
            <a:r>
              <a:rPr lang="en-US" dirty="0" smtClean="0"/>
              <a:t>PS</a:t>
            </a:r>
            <a:r>
              <a:rPr lang="en-US" baseline="-25000" dirty="0" smtClean="0"/>
              <a:t>1</a:t>
            </a:r>
            <a:r>
              <a:rPr lang="en-US" dirty="0" smtClean="0"/>
              <a:t>  =    – [A + B + T</a:t>
            </a:r>
            <a:r>
              <a:rPr lang="en-US" baseline="-25000" dirty="0" smtClean="0"/>
              <a:t>1</a:t>
            </a:r>
            <a:r>
              <a:rPr lang="en-US" dirty="0" smtClean="0"/>
              <a:t> + T</a:t>
            </a:r>
            <a:r>
              <a:rPr lang="en-US" baseline="-25000" dirty="0" smtClean="0"/>
              <a:t>2</a:t>
            </a:r>
            <a:r>
              <a:rPr lang="en-US" dirty="0" smtClean="0"/>
              <a:t> + C],</a:t>
            </a:r>
          </a:p>
          <a:p>
            <a:pPr lvl="1">
              <a:buNone/>
            </a:pPr>
            <a:r>
              <a:rPr lang="en-US" sz="2800" dirty="0" smtClean="0">
                <a:latin typeface="Symbol" charset="2"/>
                <a:cs typeface="Symbol" charset="2"/>
              </a:rPr>
              <a:t>D</a:t>
            </a:r>
            <a:r>
              <a:rPr lang="en-US" dirty="0" smtClean="0"/>
              <a:t>GR</a:t>
            </a:r>
            <a:r>
              <a:rPr lang="en-US" baseline="-25000" dirty="0" smtClean="0"/>
              <a:t>1</a:t>
            </a:r>
            <a:r>
              <a:rPr lang="en-US" dirty="0" smtClean="0"/>
              <a:t> =       0,  </a:t>
            </a:r>
            <a:r>
              <a:rPr lang="en-US" sz="2800" dirty="0" smtClean="0">
                <a:latin typeface="Symbol" charset="2"/>
                <a:cs typeface="Symbol" charset="2"/>
              </a:rPr>
              <a:t>D</a:t>
            </a:r>
            <a:r>
              <a:rPr lang="en-US" dirty="0" smtClean="0"/>
              <a:t>EX</a:t>
            </a:r>
            <a:r>
              <a:rPr lang="en-US" baseline="-25000" dirty="0" smtClean="0"/>
              <a:t>1</a:t>
            </a:r>
            <a:r>
              <a:rPr lang="en-US" dirty="0" smtClean="0"/>
              <a:t>  =   [C + L]</a:t>
            </a:r>
          </a:p>
          <a:p>
            <a:pPr lvl="1">
              <a:buNone/>
            </a:pPr>
            <a:r>
              <a:rPr lang="en-US" dirty="0" smtClean="0"/>
              <a:t>Net    =   L – [B + T</a:t>
            </a:r>
            <a:r>
              <a:rPr lang="en-US" baseline="-25000" dirty="0" smtClean="0"/>
              <a:t>1</a:t>
            </a:r>
            <a:r>
              <a:rPr lang="en-US" dirty="0" smtClean="0"/>
              <a:t> + T</a:t>
            </a:r>
            <a:r>
              <a:rPr lang="en-US" baseline="-25000" dirty="0" smtClean="0"/>
              <a:t>2</a:t>
            </a:r>
            <a:r>
              <a:rPr lang="en-US" dirty="0" smtClean="0"/>
              <a:t>]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73AD635-AF76-FD47-AA5E-C343497ED025}" type="slidenum">
              <a:rPr lang="en-US" smtClean="0"/>
              <a:pPr>
                <a:defRPr/>
              </a:pPr>
              <a:t>27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2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Impacts of the Border Carbon Adjustment Tax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990600"/>
            <a:ext cx="8305800" cy="5105400"/>
          </a:xfrm>
        </p:spPr>
        <p:txBody>
          <a:bodyPr/>
          <a:lstStyle/>
          <a:p>
            <a:r>
              <a:rPr lang="en-US" dirty="0" smtClean="0"/>
              <a:t>The area L is the efficiency improvement of less emission resulting from use of the BCA.</a:t>
            </a:r>
          </a:p>
          <a:p>
            <a:r>
              <a:rPr lang="en-US" dirty="0" smtClean="0"/>
              <a:t>B is the consumption distortion as BCA encourages more local consumption which should have been exported.</a:t>
            </a:r>
          </a:p>
          <a:p>
            <a:r>
              <a:rPr lang="en-US" dirty="0" smtClean="0"/>
              <a:t>T</a:t>
            </a:r>
            <a:r>
              <a:rPr lang="en-US" baseline="-25000" dirty="0" smtClean="0"/>
              <a:t>1</a:t>
            </a:r>
            <a:r>
              <a:rPr lang="en-US" dirty="0" smtClean="0"/>
              <a:t> and T</a:t>
            </a:r>
            <a:r>
              <a:rPr lang="en-US" baseline="-25000" dirty="0" smtClean="0"/>
              <a:t>2</a:t>
            </a:r>
            <a:r>
              <a:rPr lang="en-US" dirty="0" smtClean="0"/>
              <a:t> are the transferred welfare from the exporting country to the importing country that use BCA tax.</a:t>
            </a:r>
          </a:p>
          <a:p>
            <a:r>
              <a:rPr lang="en-US" dirty="0" smtClean="0"/>
              <a:t>The net welfare change: L – [B + T</a:t>
            </a:r>
            <a:r>
              <a:rPr lang="en-US" baseline="-25000" dirty="0" smtClean="0"/>
              <a:t>1</a:t>
            </a:r>
            <a:r>
              <a:rPr lang="en-US" dirty="0" smtClean="0"/>
              <a:t> + T</a:t>
            </a:r>
            <a:r>
              <a:rPr lang="en-US" baseline="-25000" dirty="0" smtClean="0"/>
              <a:t>2</a:t>
            </a:r>
            <a:r>
              <a:rPr lang="en-US" dirty="0" smtClean="0"/>
              <a:t>] is unlikely to be positive.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73AD635-AF76-FD47-AA5E-C343497ED025}" type="slidenum">
              <a:rPr lang="en-US" smtClean="0"/>
              <a:pPr>
                <a:defRPr/>
              </a:pPr>
              <a:t>28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Impact of a local </a:t>
            </a:r>
            <a:r>
              <a:rPr lang="en-US" dirty="0" err="1" smtClean="0"/>
              <a:t>Pigouvian</a:t>
            </a:r>
            <a:r>
              <a:rPr lang="en-US" dirty="0" smtClean="0"/>
              <a:t> tax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066800"/>
            <a:ext cx="8229600" cy="4724400"/>
          </a:xfrm>
        </p:spPr>
        <p:txBody>
          <a:bodyPr/>
          <a:lstStyle/>
          <a:p>
            <a:r>
              <a:rPr lang="en-US" dirty="0" smtClean="0"/>
              <a:t>An equivalent ad valorem </a:t>
            </a:r>
            <a:r>
              <a:rPr lang="en-US" dirty="0" err="1" smtClean="0"/>
              <a:t>Pigouvian</a:t>
            </a:r>
            <a:r>
              <a:rPr lang="en-US" dirty="0" smtClean="0"/>
              <a:t> tax is used instead by the exporting country which causes the production level to reduce to Q</a:t>
            </a:r>
            <a:r>
              <a:rPr lang="en-US" baseline="-25000" dirty="0" smtClean="0"/>
              <a:t>3</a:t>
            </a:r>
            <a:r>
              <a:rPr lang="en-US" dirty="0" smtClean="0"/>
              <a:t>.</a:t>
            </a:r>
          </a:p>
          <a:p>
            <a:r>
              <a:rPr lang="en-US" dirty="0" smtClean="0"/>
              <a:t>Welfare changes:</a:t>
            </a:r>
          </a:p>
          <a:p>
            <a:pPr lvl="1">
              <a:buNone/>
            </a:pPr>
            <a:r>
              <a:rPr lang="en-US" sz="2800" dirty="0" smtClean="0">
                <a:latin typeface="Symbol" charset="2"/>
                <a:cs typeface="Symbol" charset="2"/>
              </a:rPr>
              <a:t>D</a:t>
            </a:r>
            <a:r>
              <a:rPr lang="en-US" dirty="0" smtClean="0"/>
              <a:t>CS</a:t>
            </a:r>
            <a:r>
              <a:rPr lang="en-US" baseline="-25000" dirty="0" smtClean="0"/>
              <a:t>1</a:t>
            </a:r>
            <a:r>
              <a:rPr lang="en-US" dirty="0" smtClean="0"/>
              <a:t>  =    0,    </a:t>
            </a:r>
            <a:r>
              <a:rPr lang="en-US" sz="2800" dirty="0" smtClean="0">
                <a:latin typeface="Symbol" charset="2"/>
                <a:cs typeface="Symbol" charset="2"/>
              </a:rPr>
              <a:t>D</a:t>
            </a:r>
            <a:r>
              <a:rPr lang="en-US" dirty="0" smtClean="0"/>
              <a:t>PS</a:t>
            </a:r>
            <a:r>
              <a:rPr lang="en-US" baseline="-25000" dirty="0" smtClean="0"/>
              <a:t>1</a:t>
            </a:r>
            <a:r>
              <a:rPr lang="en-US" dirty="0" smtClean="0"/>
              <a:t>  =    – [A + B + T</a:t>
            </a:r>
            <a:r>
              <a:rPr lang="en-US" baseline="-25000" dirty="0" smtClean="0"/>
              <a:t>1</a:t>
            </a:r>
            <a:r>
              <a:rPr lang="en-US" dirty="0" smtClean="0"/>
              <a:t> + T</a:t>
            </a:r>
            <a:r>
              <a:rPr lang="en-US" baseline="-25000" dirty="0" smtClean="0"/>
              <a:t>2</a:t>
            </a:r>
            <a:r>
              <a:rPr lang="en-US" dirty="0" smtClean="0"/>
              <a:t> + C],</a:t>
            </a:r>
          </a:p>
          <a:p>
            <a:pPr lvl="1">
              <a:buNone/>
            </a:pPr>
            <a:r>
              <a:rPr lang="en-US" sz="2800" dirty="0" smtClean="0">
                <a:latin typeface="Symbol" charset="2"/>
                <a:cs typeface="Symbol" charset="2"/>
              </a:rPr>
              <a:t>D</a:t>
            </a:r>
            <a:r>
              <a:rPr lang="en-US" dirty="0" smtClean="0"/>
              <a:t>GR</a:t>
            </a:r>
            <a:r>
              <a:rPr lang="en-US" baseline="-25000" dirty="0" smtClean="0"/>
              <a:t>1</a:t>
            </a:r>
            <a:r>
              <a:rPr lang="en-US" dirty="0" smtClean="0"/>
              <a:t> =    [A + B + T</a:t>
            </a:r>
            <a:r>
              <a:rPr lang="en-US" baseline="-25000" dirty="0" smtClean="0"/>
              <a:t>1</a:t>
            </a:r>
            <a:r>
              <a:rPr lang="en-US" dirty="0" smtClean="0"/>
              <a:t> + T</a:t>
            </a:r>
            <a:r>
              <a:rPr lang="en-US" baseline="-25000" dirty="0" smtClean="0"/>
              <a:t>2</a:t>
            </a:r>
            <a:r>
              <a:rPr lang="en-US" dirty="0" smtClean="0"/>
              <a:t>],  </a:t>
            </a:r>
            <a:r>
              <a:rPr lang="en-US" sz="2800" dirty="0" smtClean="0">
                <a:latin typeface="Symbol" charset="2"/>
                <a:cs typeface="Symbol" charset="2"/>
              </a:rPr>
              <a:t>D</a:t>
            </a:r>
            <a:r>
              <a:rPr lang="en-US" dirty="0" smtClean="0"/>
              <a:t>EX</a:t>
            </a:r>
            <a:r>
              <a:rPr lang="en-US" baseline="-25000" dirty="0" smtClean="0"/>
              <a:t>1</a:t>
            </a:r>
            <a:r>
              <a:rPr lang="en-US" dirty="0" smtClean="0"/>
              <a:t>  =   [C + L]</a:t>
            </a:r>
          </a:p>
          <a:p>
            <a:pPr lvl="1">
              <a:buNone/>
            </a:pPr>
            <a:r>
              <a:rPr lang="en-US" dirty="0" smtClean="0"/>
              <a:t>Net    =    L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73AD635-AF76-FD47-AA5E-C343497ED025}" type="slidenum">
              <a:rPr lang="en-US" smtClean="0"/>
              <a:pPr>
                <a:defRPr/>
              </a:pPr>
              <a:t>29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Impact of a local </a:t>
            </a:r>
            <a:r>
              <a:rPr lang="en-US" dirty="0" err="1" smtClean="0"/>
              <a:t>Pigouvian</a:t>
            </a:r>
            <a:r>
              <a:rPr lang="en-US" dirty="0" smtClean="0"/>
              <a:t> tax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14400"/>
            <a:ext cx="8507288" cy="5410200"/>
          </a:xfrm>
        </p:spPr>
        <p:txBody>
          <a:bodyPr/>
          <a:lstStyle/>
          <a:p>
            <a:r>
              <a:rPr lang="en-US" dirty="0" smtClean="0"/>
              <a:t>An equivalent ad valorem </a:t>
            </a:r>
            <a:r>
              <a:rPr lang="en-US" dirty="0" err="1" smtClean="0"/>
              <a:t>Pigouvian</a:t>
            </a:r>
            <a:r>
              <a:rPr lang="en-US" dirty="0" smtClean="0"/>
              <a:t> tax generates the same impacts on the producers and the reduction in the external costs, but has no impact on the consumers since they pay the same price.</a:t>
            </a:r>
          </a:p>
          <a:p>
            <a:r>
              <a:rPr lang="en-US" dirty="0" smtClean="0"/>
              <a:t>The local government receives tax revenue from the </a:t>
            </a:r>
            <a:r>
              <a:rPr lang="en-US" dirty="0" err="1" smtClean="0"/>
              <a:t>Pigouvian</a:t>
            </a:r>
            <a:r>
              <a:rPr lang="en-US" dirty="0" smtClean="0"/>
              <a:t> tax which then is distributed back to the society.</a:t>
            </a:r>
          </a:p>
          <a:p>
            <a:r>
              <a:rPr lang="en-US" dirty="0" smtClean="0"/>
              <a:t>The inefficient amount of emission is removed and the net welfare rises by the area L. </a:t>
            </a:r>
          </a:p>
          <a:p>
            <a:r>
              <a:rPr lang="en-US" dirty="0" smtClean="0"/>
              <a:t>Correcting the externalities at the source is more efficient than an indirect trade tax</a:t>
            </a:r>
            <a:r>
              <a:rPr lang="en-US" smtClean="0"/>
              <a:t>. </a:t>
            </a: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73AD635-AF76-FD47-AA5E-C343497ED025}" type="slidenum">
              <a:rPr lang="en-US" smtClean="0"/>
              <a:pPr>
                <a:defRPr/>
              </a:pPr>
              <a:t>30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1_Default Design">
  <a:themeElements>
    <a:clrScheme name="Custom 9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000000"/>
      </a:hlink>
      <a:folHlink>
        <a:srgbClr val="B2B2B2"/>
      </a:folHlink>
    </a:clrScheme>
    <a:fontScheme name="Default Design">
      <a:majorFont>
        <a:latin typeface="Angsana New"/>
        <a:ea typeface=""/>
        <a:cs typeface=""/>
      </a:majorFont>
      <a:minorFont>
        <a:latin typeface="Angsana Ne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32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ngsana New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32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ngsana New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06Trade Policies PC.potx</Template>
  <TotalTime>9421</TotalTime>
  <Words>2325</Words>
  <Application>Microsoft Macintosh PowerPoint</Application>
  <PresentationFormat>On-screen Show (4:3)</PresentationFormat>
  <Paragraphs>364</Paragraphs>
  <Slides>30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8" baseType="lpstr">
      <vt:lpstr>ＭＳ Ｐゴシック</vt:lpstr>
      <vt:lpstr>ヒラギノ角ゴ Pro W3</vt:lpstr>
      <vt:lpstr>Angsana New</vt:lpstr>
      <vt:lpstr>AngsanaUPC</vt:lpstr>
      <vt:lpstr>Arial</vt:lpstr>
      <vt:lpstr>Cordia New</vt:lpstr>
      <vt:lpstr>Symbol</vt:lpstr>
      <vt:lpstr>1_Default Design</vt:lpstr>
      <vt:lpstr>Trade Policies:  Extension EE451</vt:lpstr>
      <vt:lpstr>Outline</vt:lpstr>
      <vt:lpstr>Home Monopoly with Free Trade</vt:lpstr>
      <vt:lpstr>Home Monopoly with tariffs</vt:lpstr>
      <vt:lpstr>Home Monopoly with quotas</vt:lpstr>
      <vt:lpstr>Home Monopoly with quotas</vt:lpstr>
      <vt:lpstr>Home Monopoly with quotas</vt:lpstr>
      <vt:lpstr>Home Monopoly with quotas</vt:lpstr>
      <vt:lpstr>Home Monopoly with quotas</vt:lpstr>
      <vt:lpstr>Tariff to extract foreign monopoly profit</vt:lpstr>
      <vt:lpstr>Strategic Trade Policy</vt:lpstr>
      <vt:lpstr>Strategic Trade Policy: Game theoretical approach</vt:lpstr>
      <vt:lpstr>Strategic Trade Policy: Game theoretical approach</vt:lpstr>
      <vt:lpstr>  Dumping </vt:lpstr>
      <vt:lpstr>Dumping</vt:lpstr>
      <vt:lpstr>Policy Response to Dumping</vt:lpstr>
      <vt:lpstr>Policy Response to Dumping</vt:lpstr>
      <vt:lpstr>Policy Response to Dumping</vt:lpstr>
      <vt:lpstr>Policy Response to Dumping</vt:lpstr>
      <vt:lpstr>Policy Response to Dumping</vt:lpstr>
      <vt:lpstr>Policy Response to Dumping</vt:lpstr>
      <vt:lpstr>Policy Response to Dumping</vt:lpstr>
      <vt:lpstr>Trade and externalities</vt:lpstr>
      <vt:lpstr>Trade and externalities</vt:lpstr>
      <vt:lpstr>Trade and externalities</vt:lpstr>
      <vt:lpstr>Inefficiency of a production externality</vt:lpstr>
      <vt:lpstr>Impacts of the Border Carbon Adjustment Tax</vt:lpstr>
      <vt:lpstr>Impacts of the Border Carbon Adjustment Tax</vt:lpstr>
      <vt:lpstr>Impact of a local Pigouvian tax</vt:lpstr>
      <vt:lpstr>Impact of a local Pigouvian tax</vt:lpstr>
    </vt:vector>
  </TitlesOfParts>
  <Company>Econ</Company>
  <LinksUpToDate>false</LinksUpToDate>
  <SharedDoc>false</SharedDoc>
  <HyperlinksChanged>false</HyperlinksChanged>
  <AppVersion>15.0033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Trade Policies</dc:title>
  <dc:creator>Chayun Tantivasadakarn</dc:creator>
  <cp:lastModifiedBy>Microsoft Office User</cp:lastModifiedBy>
  <cp:revision>197</cp:revision>
  <cp:lastPrinted>2012-03-27T00:26:39Z</cp:lastPrinted>
  <dcterms:created xsi:type="dcterms:W3CDTF">2016-04-08T00:25:15Z</dcterms:created>
  <dcterms:modified xsi:type="dcterms:W3CDTF">2017-04-21T00:49:41Z</dcterms:modified>
</cp:coreProperties>
</file>