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62" r:id="rId3"/>
    <p:sldId id="257" r:id="rId4"/>
    <p:sldId id="279" r:id="rId5"/>
    <p:sldId id="264" r:id="rId6"/>
    <p:sldId id="263" r:id="rId7"/>
    <p:sldId id="265" r:id="rId8"/>
    <p:sldId id="276" r:id="rId9"/>
    <p:sldId id="258" r:id="rId10"/>
    <p:sldId id="274" r:id="rId11"/>
    <p:sldId id="275" r:id="rId12"/>
    <p:sldId id="259" r:id="rId13"/>
    <p:sldId id="260" r:id="rId14"/>
    <p:sldId id="261" r:id="rId15"/>
    <p:sldId id="268" r:id="rId16"/>
    <p:sldId id="266" r:id="rId17"/>
    <p:sldId id="267" r:id="rId18"/>
    <p:sldId id="269" r:id="rId19"/>
    <p:sldId id="270" r:id="rId20"/>
    <p:sldId id="286" r:id="rId21"/>
    <p:sldId id="271" r:id="rId22"/>
    <p:sldId id="280" r:id="rId23"/>
    <p:sldId id="272" r:id="rId24"/>
    <p:sldId id="278" r:id="rId25"/>
    <p:sldId id="273" r:id="rId26"/>
    <p:sldId id="284" r:id="rId27"/>
    <p:sldId id="285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8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2549364945964"/>
          <c:y val="0.104979948036168"/>
          <c:w val="0.911055701680534"/>
          <c:h val="0.87962962962963"/>
        </c:manualLayout>
      </c:layout>
      <c:bubbleChart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EB80A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</c:spPr>
          </c:dPt>
          <c:xVal>
            <c:numRef>
              <c:f>Sheet1!$C$11:$C$21</c:f>
              <c:numCache>
                <c:formatCode>General</c:formatCode>
                <c:ptCount val="11"/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</c:numCache>
            </c:numRef>
          </c:xVal>
          <c:yVal>
            <c:numRef>
              <c:f>Sheet1!$D$11:$D$21</c:f>
              <c:numCache>
                <c:formatCode>General</c:formatCode>
                <c:ptCount val="11"/>
                <c:pt idx="0">
                  <c:v>0.0</c:v>
                </c:pt>
                <c:pt idx="1">
                  <c:v>1000.0</c:v>
                </c:pt>
                <c:pt idx="2">
                  <c:v>1100.0</c:v>
                </c:pt>
                <c:pt idx="3">
                  <c:v>1200.0</c:v>
                </c:pt>
                <c:pt idx="4">
                  <c:v>1300.0</c:v>
                </c:pt>
                <c:pt idx="5">
                  <c:v>1500.0</c:v>
                </c:pt>
                <c:pt idx="6">
                  <c:v>1800.0</c:v>
                </c:pt>
                <c:pt idx="7">
                  <c:v>2300.0</c:v>
                </c:pt>
                <c:pt idx="8">
                  <c:v>2600.0</c:v>
                </c:pt>
                <c:pt idx="9">
                  <c:v>3400.0</c:v>
                </c:pt>
                <c:pt idx="10">
                  <c:v>4000.0</c:v>
                </c:pt>
              </c:numCache>
            </c:numRef>
          </c:yVal>
          <c:bubbleSize>
            <c:numRef>
              <c:f>Sheet1!$E$11:$E$21</c:f>
              <c:numCache>
                <c:formatCode>General</c:formatCode>
                <c:ptCount val="11"/>
                <c:pt idx="0">
                  <c:v>0.0</c:v>
                </c:pt>
                <c:pt idx="1">
                  <c:v>57.0</c:v>
                </c:pt>
                <c:pt idx="2">
                  <c:v>56.0</c:v>
                </c:pt>
                <c:pt idx="3">
                  <c:v>54.0</c:v>
                </c:pt>
                <c:pt idx="4">
                  <c:v>52.0</c:v>
                </c:pt>
                <c:pt idx="5">
                  <c:v>48.0</c:v>
                </c:pt>
                <c:pt idx="6">
                  <c:v>45.0</c:v>
                </c:pt>
                <c:pt idx="7">
                  <c:v>42.0</c:v>
                </c:pt>
                <c:pt idx="8">
                  <c:v>38.0</c:v>
                </c:pt>
                <c:pt idx="9">
                  <c:v>36.0</c:v>
                </c:pt>
                <c:pt idx="10">
                  <c:v>34.0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2088017752"/>
        <c:axId val="2088020744"/>
      </c:bubbleChart>
      <c:valAx>
        <c:axId val="2088017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88020744"/>
        <c:crosses val="autoZero"/>
        <c:crossBetween val="midCat"/>
      </c:valAx>
      <c:valAx>
        <c:axId val="20880207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801775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SOE </a:t>
            </a:r>
            <a:r>
              <a:rPr lang="en-US" dirty="0" smtClean="0"/>
              <a:t>share of domestically funded fixed investments, %,</a:t>
            </a:r>
            <a:r>
              <a:rPr lang="en-US" baseline="0" dirty="0" smtClean="0"/>
              <a:t> </a:t>
            </a:r>
            <a:r>
              <a:rPr lang="en-US" dirty="0" smtClean="0"/>
              <a:t>2009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SOE share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6"/>
            <c:invertIfNegative val="0"/>
            <c:bubble3D val="0"/>
            <c:spPr>
              <a:solidFill>
                <a:schemeClr val="accent6"/>
              </a:solidFill>
            </c:spPr>
          </c:dPt>
          <c:cat>
            <c:strRef>
              <c:f>Sheet1!$C$7:$C$25</c:f>
              <c:strCache>
                <c:ptCount val="19"/>
                <c:pt idx="0">
                  <c:v>IT, computer services software</c:v>
                </c:pt>
                <c:pt idx="1">
                  <c:v>Transport, storage and post</c:v>
                </c:pt>
                <c:pt idx="2">
                  <c:v>Water conservation, environment</c:v>
                </c:pt>
                <c:pt idx="3">
                  <c:v>Education</c:v>
                </c:pt>
                <c:pt idx="4">
                  <c:v>Electricity, water and gas</c:v>
                </c:pt>
                <c:pt idx="5">
                  <c:v>Health, social security, welfare</c:v>
                </c:pt>
                <c:pt idx="6">
                  <c:v>Public management and social organization</c:v>
                </c:pt>
                <c:pt idx="7">
                  <c:v>Finance</c:v>
                </c:pt>
                <c:pt idx="8">
                  <c:v>Scientific research, etc.</c:v>
                </c:pt>
                <c:pt idx="9">
                  <c:v>Culture, sport, entertainment</c:v>
                </c:pt>
                <c:pt idx="10">
                  <c:v>Mining</c:v>
                </c:pt>
                <c:pt idx="11">
                  <c:v>Construction</c:v>
                </c:pt>
                <c:pt idx="12">
                  <c:v>Leasing and business services</c:v>
                </c:pt>
                <c:pt idx="13">
                  <c:v>Agriculture, forestry and fishing</c:v>
                </c:pt>
                <c:pt idx="14">
                  <c:v>Services to households</c:v>
                </c:pt>
                <c:pt idx="15">
                  <c:v>Real estate</c:v>
                </c:pt>
                <c:pt idx="16">
                  <c:v>Manufacturing</c:v>
                </c:pt>
                <c:pt idx="17">
                  <c:v>Hotel and catering</c:v>
                </c:pt>
                <c:pt idx="18">
                  <c:v>Wholesale and retail trade</c:v>
                </c:pt>
              </c:strCache>
            </c:strRef>
          </c:cat>
          <c:val>
            <c:numRef>
              <c:f>Sheet1!$D$7:$D$25</c:f>
              <c:numCache>
                <c:formatCode>General</c:formatCode>
                <c:ptCount val="19"/>
                <c:pt idx="0">
                  <c:v>96.0</c:v>
                </c:pt>
                <c:pt idx="1">
                  <c:v>90.0</c:v>
                </c:pt>
                <c:pt idx="2">
                  <c:v>87.0</c:v>
                </c:pt>
                <c:pt idx="3">
                  <c:v>84.0</c:v>
                </c:pt>
                <c:pt idx="4">
                  <c:v>83.0</c:v>
                </c:pt>
                <c:pt idx="5">
                  <c:v>82.0</c:v>
                </c:pt>
                <c:pt idx="6">
                  <c:v>78.0</c:v>
                </c:pt>
                <c:pt idx="7">
                  <c:v>73.0</c:v>
                </c:pt>
                <c:pt idx="8">
                  <c:v>68.0</c:v>
                </c:pt>
                <c:pt idx="9">
                  <c:v>61.0</c:v>
                </c:pt>
                <c:pt idx="10">
                  <c:v>59.0</c:v>
                </c:pt>
                <c:pt idx="11">
                  <c:v>56.0</c:v>
                </c:pt>
                <c:pt idx="12">
                  <c:v>54.0</c:v>
                </c:pt>
                <c:pt idx="13">
                  <c:v>51.0</c:v>
                </c:pt>
                <c:pt idx="14">
                  <c:v>28.0</c:v>
                </c:pt>
                <c:pt idx="15">
                  <c:v>22.0</c:v>
                </c:pt>
                <c:pt idx="16">
                  <c:v>20.0</c:v>
                </c:pt>
                <c:pt idx="17">
                  <c:v>16.0</c:v>
                </c:pt>
                <c:pt idx="18">
                  <c:v>14.0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8094280"/>
        <c:axId val="2088097256"/>
      </c:barChart>
      <c:catAx>
        <c:axId val="2088094280"/>
        <c:scaling>
          <c:orientation val="minMax"/>
        </c:scaling>
        <c:delete val="0"/>
        <c:axPos val="l"/>
        <c:majorTickMark val="out"/>
        <c:minorTickMark val="none"/>
        <c:tickLblPos val="nextTo"/>
        <c:crossAx val="2088097256"/>
        <c:crosses val="autoZero"/>
        <c:auto val="1"/>
        <c:lblAlgn val="ctr"/>
        <c:lblOffset val="100"/>
        <c:noMultiLvlLbl val="0"/>
      </c:catAx>
      <c:valAx>
        <c:axId val="208809725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0880942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Data!$D$16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cat>
            <c:strRef>
              <c:f>Data!$C$17:$C$23</c:f>
              <c:strCache>
                <c:ptCount val="7"/>
                <c:pt idx="0">
                  <c:v>Thailand</c:v>
                </c:pt>
                <c:pt idx="1">
                  <c:v>China</c:v>
                </c:pt>
                <c:pt idx="2">
                  <c:v>Singapore</c:v>
                </c:pt>
                <c:pt idx="3">
                  <c:v>United States</c:v>
                </c:pt>
                <c:pt idx="4">
                  <c:v>Germany</c:v>
                </c:pt>
                <c:pt idx="5">
                  <c:v>Japan</c:v>
                </c:pt>
                <c:pt idx="6">
                  <c:v>Korea, Rep.</c:v>
                </c:pt>
              </c:strCache>
            </c:strRef>
          </c:cat>
          <c:val>
            <c:numRef>
              <c:f>Data!$D$17:$D$23</c:f>
              <c:numCache>
                <c:formatCode>General</c:formatCode>
                <c:ptCount val="7"/>
                <c:pt idx="0">
                  <c:v>0.482859998941422</c:v>
                </c:pt>
                <c:pt idx="1">
                  <c:v>2.07</c:v>
                </c:pt>
                <c:pt idx="2">
                  <c:v>2.2</c:v>
                </c:pt>
                <c:pt idx="3">
                  <c:v>2.79</c:v>
                </c:pt>
                <c:pt idx="4">
                  <c:v>2.87</c:v>
                </c:pt>
                <c:pt idx="5">
                  <c:v>3.49</c:v>
                </c:pt>
                <c:pt idx="6">
                  <c:v>4.23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1567352"/>
        <c:axId val="2081564312"/>
      </c:barChart>
      <c:catAx>
        <c:axId val="2081567352"/>
        <c:scaling>
          <c:orientation val="minMax"/>
        </c:scaling>
        <c:delete val="0"/>
        <c:axPos val="b"/>
        <c:majorTickMark val="out"/>
        <c:minorTickMark val="none"/>
        <c:tickLblPos val="nextTo"/>
        <c:crossAx val="2081564312"/>
        <c:crosses val="autoZero"/>
        <c:auto val="1"/>
        <c:lblAlgn val="ctr"/>
        <c:lblOffset val="100"/>
        <c:noMultiLvlLbl val="0"/>
      </c:catAx>
      <c:valAx>
        <c:axId val="2081564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15673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0.66649</cdr:x>
      <cdr:y>0.58803</cdr:y>
    </cdr:from>
    <cdr:to>
      <cdr:x>0.7792</cdr:x>
      <cdr:y>0.77271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6886" y="29114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B</a:t>
          </a:r>
          <a:r>
            <a:rPr lang="en-US" sz="1800" dirty="0" smtClean="0"/>
            <a:t>alloon (% figure): </a:t>
          </a:r>
          <a:endParaRPr lang="en-US" sz="1800" dirty="0"/>
        </a:p>
        <a:p xmlns:a="http://schemas.openxmlformats.org/drawingml/2006/main">
          <a:r>
            <a:rPr lang="en-US" sz="1800" dirty="0" smtClean="0"/>
            <a:t>SOE (and SHE) share of </a:t>
          </a:r>
        </a:p>
        <a:p xmlns:a="http://schemas.openxmlformats.org/drawingml/2006/main">
          <a:r>
            <a:rPr lang="en-US" sz="1800" dirty="0"/>
            <a:t>t</a:t>
          </a:r>
          <a:r>
            <a:rPr lang="en-US" sz="1800" dirty="0" smtClean="0"/>
            <a:t>otal industrial value added</a:t>
          </a:r>
        </a:p>
      </cdr:txBody>
    </cdr:sp>
  </cdr:relSizeAnchor>
  <cdr:relSizeAnchor xmlns:cdr="http://schemas.openxmlformats.org/drawingml/2006/chartDrawing">
    <cdr:from>
      <cdr:x>0.73863</cdr:x>
      <cdr:y>0.19546</cdr:y>
    </cdr:from>
    <cdr:to>
      <cdr:x>0.85135</cdr:x>
      <cdr:y>0.38015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92190" y="9677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34%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0.11789</cdr:x>
      <cdr:y>0.63933</cdr:y>
    </cdr:from>
    <cdr:to>
      <cdr:x>0.2306</cdr:x>
      <cdr:y>0.82401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56365" y="3165405"/>
          <a:ext cx="914400" cy="9144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57%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0.01171</cdr:x>
      <cdr:y>0</cdr:y>
    </cdr:from>
    <cdr:to>
      <cdr:x>0.12442</cdr:x>
      <cdr:y>0.08394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73" y="0"/>
          <a:ext cx="914400" cy="4155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Billion </a:t>
          </a:r>
          <a:r>
            <a:rPr lang="en-US" sz="1100" dirty="0" err="1" smtClean="0"/>
            <a:t>yuan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8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9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9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4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B26-43D8-C345-BF51-68AD6C59472D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2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Manufacturing in China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1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</a:t>
            </a:r>
            <a:r>
              <a:rPr lang="uk-UA" dirty="0" smtClean="0"/>
              <a:t>’</a:t>
            </a:r>
            <a:r>
              <a:rPr lang="en-US" dirty="0" smtClean="0"/>
              <a:t>s a big producer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600" dirty="0" smtClean="0"/>
              <a:t>28 million cars were produced</a:t>
            </a:r>
          </a:p>
          <a:p>
            <a:pPr marL="0" indent="0" algn="ctr">
              <a:buNone/>
            </a:pPr>
            <a:r>
              <a:rPr lang="en-US" sz="4600" dirty="0" smtClean="0"/>
              <a:t> in China in 2016</a:t>
            </a:r>
          </a:p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500" dirty="0" smtClean="0"/>
              <a:t>More than the combined production in the </a:t>
            </a:r>
          </a:p>
          <a:p>
            <a:pPr marL="0" indent="0" algn="ctr">
              <a:buNone/>
            </a:pPr>
            <a:r>
              <a:rPr lang="en-US" sz="4500" dirty="0" smtClean="0"/>
              <a:t>US (12 m)</a:t>
            </a:r>
          </a:p>
          <a:p>
            <a:pPr marL="0" indent="0" algn="ctr">
              <a:buNone/>
            </a:pPr>
            <a:r>
              <a:rPr lang="en-US" sz="4500" dirty="0" smtClean="0"/>
              <a:t> Japan (9 m)</a:t>
            </a:r>
          </a:p>
          <a:p>
            <a:pPr marL="0" indent="0" algn="ctr">
              <a:buNone/>
            </a:pPr>
            <a:r>
              <a:rPr lang="en-US" sz="4500" dirty="0" smtClean="0"/>
              <a:t>Thailand (2 m)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30% of domestic market </a:t>
            </a:r>
          </a:p>
          <a:p>
            <a:pPr marL="0" indent="0" algn="ctr">
              <a:buNone/>
            </a:pPr>
            <a:r>
              <a:rPr lang="en-US" dirty="0" smtClean="0"/>
              <a:t>supplied by Chinese carmakers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Chinese producers serve low end</a:t>
            </a:r>
          </a:p>
          <a:p>
            <a:pPr marL="0" indent="0" algn="ctr">
              <a:buNone/>
            </a:pPr>
            <a:r>
              <a:rPr lang="en-US" dirty="0" smtClean="0"/>
              <a:t>Foreigners serve high end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016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Closed economy for the most part</a:t>
            </a:r>
          </a:p>
          <a:p>
            <a:pPr lvl="1"/>
            <a:r>
              <a:rPr lang="en-US" dirty="0" smtClean="0"/>
              <a:t>Up to the the late 1970s</a:t>
            </a:r>
          </a:p>
          <a:p>
            <a:pPr lvl="1"/>
            <a:r>
              <a:rPr lang="en-US" dirty="0" smtClean="0"/>
              <a:t>Industrial firms owned by the state </a:t>
            </a:r>
          </a:p>
          <a:p>
            <a:pPr lvl="2"/>
            <a:r>
              <a:rPr lang="en-US" dirty="0" smtClean="0"/>
              <a:t>state-owned enterprises or SOEs</a:t>
            </a:r>
          </a:p>
          <a:p>
            <a:r>
              <a:rPr lang="en-US" dirty="0" smtClean="0"/>
              <a:t>Began considerable liberalizing of the economy</a:t>
            </a:r>
          </a:p>
          <a:p>
            <a:pPr lvl="1"/>
            <a:r>
              <a:rPr lang="en-US" dirty="0" smtClean="0"/>
              <a:t>Reforms began in 1978</a:t>
            </a:r>
          </a:p>
          <a:p>
            <a:pPr lvl="1"/>
            <a:r>
              <a:rPr lang="en-US" dirty="0" smtClean="0"/>
              <a:t>Allowing prices and markets to function </a:t>
            </a:r>
          </a:p>
          <a:p>
            <a:pPr lvl="1"/>
            <a:r>
              <a:rPr lang="en-US" dirty="0" smtClean="0"/>
              <a:t>Profit making in agriculture</a:t>
            </a:r>
          </a:p>
          <a:p>
            <a:pPr lvl="1"/>
            <a:r>
              <a:rPr lang="en-US" dirty="0" smtClean="0"/>
              <a:t>Created legal structure for private, profit-making firms</a:t>
            </a:r>
          </a:p>
          <a:p>
            <a:pPr lvl="1"/>
            <a:r>
              <a:rPr lang="en-US" dirty="0" smtClean="0"/>
              <a:t>Major reforms in 1980s in allowing for foreign direct investment (FDI) through joint ventures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53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may not be experts on China but…</a:t>
            </a:r>
          </a:p>
          <a:p>
            <a:endParaRPr lang="en-US" dirty="0"/>
          </a:p>
          <a:p>
            <a:r>
              <a:rPr lang="en-US" dirty="0" smtClean="0"/>
              <a:t>What characteristics of China that we can think of might affect:</a:t>
            </a:r>
          </a:p>
          <a:p>
            <a:endParaRPr lang="en-US" dirty="0"/>
          </a:p>
          <a:p>
            <a:pPr lvl="1"/>
            <a:r>
              <a:rPr lang="en-US" dirty="0" smtClean="0"/>
              <a:t>Its industrialization process?</a:t>
            </a:r>
          </a:p>
          <a:p>
            <a:endParaRPr lang="en-US" dirty="0"/>
          </a:p>
          <a:p>
            <a:pPr lvl="1"/>
            <a:r>
              <a:rPr lang="en-US" dirty="0" smtClean="0"/>
              <a:t>Its </a:t>
            </a:r>
            <a:r>
              <a:rPr lang="en-US" smtClean="0"/>
              <a:t>industrial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60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State-owned enterprises (SOEs)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SOEs previously dominated the economy</a:t>
            </a:r>
          </a:p>
          <a:p>
            <a:pPr lvl="1"/>
            <a:r>
              <a:rPr lang="en-US" dirty="0" smtClean="0"/>
              <a:t>From 1949 to 1970s</a:t>
            </a:r>
          </a:p>
          <a:p>
            <a:pPr lvl="1"/>
            <a:r>
              <a:rPr lang="en-US" dirty="0" smtClean="0"/>
              <a:t>Accounted for all of industrial output</a:t>
            </a:r>
          </a:p>
          <a:p>
            <a:r>
              <a:rPr lang="en-US" dirty="0" smtClean="0"/>
              <a:t>Share have been falling since the 1979</a:t>
            </a:r>
          </a:p>
          <a:p>
            <a:pPr lvl="1"/>
            <a:r>
              <a:rPr lang="en-US" dirty="0" smtClean="0"/>
              <a:t>Private business</a:t>
            </a:r>
          </a:p>
          <a:p>
            <a:pPr lvl="1"/>
            <a:r>
              <a:rPr lang="en-US" dirty="0" smtClean="0"/>
              <a:t>Foreign businesses and JVs</a:t>
            </a:r>
          </a:p>
          <a:p>
            <a:pPr lvl="1"/>
            <a:r>
              <a:rPr lang="en-US" dirty="0" smtClean="0"/>
              <a:t>Cooperatives and others</a:t>
            </a:r>
          </a:p>
          <a:p>
            <a:r>
              <a:rPr lang="en-US" dirty="0" smtClean="0"/>
              <a:t>Share of industrial value added by SOEs</a:t>
            </a:r>
          </a:p>
          <a:p>
            <a:pPr lvl="1"/>
            <a:r>
              <a:rPr lang="en-US" dirty="0" smtClean="0"/>
              <a:t>57% in 1998</a:t>
            </a:r>
          </a:p>
          <a:p>
            <a:pPr lvl="1"/>
            <a:r>
              <a:rPr lang="en-US" dirty="0" smtClean="0"/>
              <a:t>36% in 2007</a:t>
            </a:r>
          </a:p>
          <a:p>
            <a:pPr lvl="1"/>
            <a:r>
              <a:rPr lang="en-US" dirty="0" smtClean="0"/>
              <a:t>See chart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6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State enterprise and industrial value added</a:t>
            </a:r>
            <a:br>
              <a:rPr lang="en-US" sz="2800" dirty="0" smtClean="0"/>
            </a:br>
            <a:r>
              <a:rPr lang="en-US" sz="2400" dirty="0" smtClean="0"/>
              <a:t>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868430"/>
              </p:ext>
            </p:extLst>
          </p:nvPr>
        </p:nvGraphicFramePr>
        <p:xfrm>
          <a:off x="457200" y="1417638"/>
          <a:ext cx="8112538" cy="4951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811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196"/>
              </p:ext>
            </p:extLst>
          </p:nvPr>
        </p:nvGraphicFramePr>
        <p:xfrm>
          <a:off x="457200" y="220870"/>
          <a:ext cx="8229600" cy="5905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554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Called “foreign invested enterprises” (FIEs)</a:t>
            </a:r>
          </a:p>
          <a:p>
            <a:r>
              <a:rPr lang="en-US" dirty="0" smtClean="0"/>
              <a:t>Key driver of manufacturing output</a:t>
            </a:r>
          </a:p>
          <a:p>
            <a:pPr lvl="1"/>
            <a:r>
              <a:rPr lang="en-US" dirty="0" smtClean="0"/>
              <a:t>FIEs (on their own)</a:t>
            </a:r>
          </a:p>
          <a:p>
            <a:pPr lvl="1"/>
            <a:r>
              <a:rPr lang="en-US" dirty="0" smtClean="0"/>
              <a:t>Contractual JVs</a:t>
            </a:r>
          </a:p>
          <a:p>
            <a:pPr lvl="1"/>
            <a:r>
              <a:rPr lang="en-US" dirty="0" smtClean="0"/>
              <a:t>Equity JVs</a:t>
            </a:r>
          </a:p>
          <a:p>
            <a:r>
              <a:rPr lang="en-US" dirty="0" smtClean="0"/>
              <a:t>Account for 50% of all exports in 2012</a:t>
            </a:r>
          </a:p>
          <a:p>
            <a:pPr lvl="1"/>
            <a:r>
              <a:rPr lang="en-US" dirty="0" smtClean="0"/>
              <a:t>Up from 40% in late 1990s</a:t>
            </a:r>
          </a:p>
          <a:p>
            <a:pPr lvl="1"/>
            <a:r>
              <a:rPr lang="en-US" dirty="0" smtClean="0"/>
              <a:t>Peaked at nearly 60% in 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11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Established Special Economic Zones (SEZs)</a:t>
            </a:r>
          </a:p>
          <a:p>
            <a:pPr lvl="1"/>
            <a:r>
              <a:rPr lang="en-US" dirty="0" smtClean="0"/>
              <a:t>To attract foreign investors</a:t>
            </a:r>
          </a:p>
          <a:p>
            <a:pPr lvl="2"/>
            <a:r>
              <a:rPr lang="en-US" dirty="0" smtClean="0"/>
              <a:t>Started in 1979 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irst only in a few provinces</a:t>
            </a:r>
            <a:r>
              <a:rPr lang="en-US" dirty="0"/>
              <a:t> </a:t>
            </a:r>
            <a:r>
              <a:rPr lang="en-US" dirty="0" smtClean="0"/>
              <a:t>(Fujian and Guangdong)</a:t>
            </a:r>
          </a:p>
          <a:p>
            <a:pPr lvl="1"/>
            <a:r>
              <a:rPr lang="en-US" dirty="0" smtClean="0"/>
              <a:t>“Crossing the stream by feeling the stones”</a:t>
            </a:r>
          </a:p>
          <a:p>
            <a:pPr lvl="1"/>
            <a:r>
              <a:rPr lang="en-US" dirty="0" smtClean="0"/>
              <a:t>Then expanded to other areas</a:t>
            </a:r>
          </a:p>
          <a:p>
            <a:r>
              <a:rPr lang="en-US" dirty="0" smtClean="0"/>
              <a:t>Why did they attract investors?</a:t>
            </a:r>
          </a:p>
          <a:p>
            <a:pPr lvl="1"/>
            <a:r>
              <a:rPr lang="en-US" dirty="0" smtClean="0"/>
              <a:t>Low import tariffs, low corporate tax rate</a:t>
            </a:r>
          </a:p>
          <a:p>
            <a:pPr lvl="1"/>
            <a:r>
              <a:rPr lang="en-US" dirty="0" smtClean="0"/>
              <a:t>But tended to attract low tech investment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2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ETDZ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Economic and Trade Development Zones</a:t>
            </a:r>
          </a:p>
          <a:p>
            <a:pPr lvl="1"/>
            <a:r>
              <a:rPr lang="en-US" dirty="0" smtClean="0"/>
              <a:t>Some also started as Open Port Cities</a:t>
            </a:r>
          </a:p>
          <a:p>
            <a:pPr lvl="1"/>
            <a:r>
              <a:rPr lang="en-US" dirty="0" smtClean="0"/>
              <a:t>1984-1985</a:t>
            </a:r>
          </a:p>
          <a:p>
            <a:pPr lvl="1"/>
            <a:r>
              <a:rPr lang="en-US" dirty="0" smtClean="0"/>
              <a:t>Effort to attract higher tech firms</a:t>
            </a:r>
          </a:p>
          <a:p>
            <a:pPr lvl="2"/>
            <a:r>
              <a:rPr lang="en-US" dirty="0" smtClean="0"/>
              <a:t>Consumer electronics and computer related goods</a:t>
            </a:r>
          </a:p>
          <a:p>
            <a:pPr lvl="1"/>
            <a:r>
              <a:rPr lang="en-US" dirty="0" smtClean="0"/>
              <a:t>More successful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low import tariffs and corporate income tax breaks</a:t>
            </a:r>
          </a:p>
          <a:p>
            <a:r>
              <a:rPr lang="en-US" dirty="0" smtClean="0"/>
              <a:t>Free Trade Zones</a:t>
            </a:r>
          </a:p>
          <a:p>
            <a:pPr lvl="1"/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Hard to sell back into China, high tariffs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71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HTDZs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High Technology Development Zones</a:t>
            </a:r>
          </a:p>
          <a:p>
            <a:pPr lvl="1"/>
            <a:r>
              <a:rPr lang="en-US" dirty="0" smtClean="0"/>
              <a:t>For domestics and foreign investors</a:t>
            </a:r>
          </a:p>
          <a:p>
            <a:pPr lvl="1"/>
            <a:r>
              <a:rPr lang="en-US" dirty="0" smtClean="0"/>
              <a:t>Focus on high technology and innovation</a:t>
            </a:r>
          </a:p>
          <a:p>
            <a:pPr lvl="1"/>
            <a:r>
              <a:rPr lang="en-US" dirty="0" smtClean="0"/>
              <a:t>53 across China – (almost) one in every province</a:t>
            </a:r>
          </a:p>
          <a:p>
            <a:pPr lvl="1"/>
            <a:r>
              <a:rPr lang="en-US" dirty="0" smtClean="0"/>
              <a:t>3-in-1 system</a:t>
            </a:r>
          </a:p>
          <a:p>
            <a:pPr lvl="2"/>
            <a:r>
              <a:rPr lang="en-US" dirty="0" smtClean="0"/>
              <a:t>University-based research institute</a:t>
            </a:r>
          </a:p>
          <a:p>
            <a:pPr lvl="2"/>
            <a:r>
              <a:rPr lang="en-US" dirty="0" smtClean="0"/>
              <a:t>Innovation center for applied technology production development </a:t>
            </a:r>
          </a:p>
          <a:p>
            <a:pPr lvl="2"/>
            <a:r>
              <a:rPr lang="en-US" dirty="0" smtClean="0"/>
              <a:t>Partnerships with commercial enterprises to make and market products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Joint Ventures (JVs)</a:t>
            </a:r>
            <a:br>
              <a:rPr lang="en-US" dirty="0" smtClean="0"/>
            </a:br>
            <a:r>
              <a:rPr lang="en-US" dirty="0"/>
              <a:t>s</a:t>
            </a:r>
            <a:r>
              <a:rPr lang="en-US" dirty="0" smtClean="0"/>
              <a:t>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only allowed initially as joint ventures</a:t>
            </a:r>
          </a:p>
          <a:p>
            <a:pPr lvl="1"/>
            <a:r>
              <a:rPr lang="en-US" dirty="0" smtClean="0"/>
              <a:t>JV = Foreign firm + Chinese firm</a:t>
            </a:r>
          </a:p>
          <a:p>
            <a:r>
              <a:rPr lang="en-US" dirty="0" smtClean="0"/>
              <a:t>Considerable investment from neighboring “Chinese” economies</a:t>
            </a:r>
          </a:p>
          <a:p>
            <a:pPr lvl="1"/>
            <a:r>
              <a:rPr lang="en-US" dirty="0" smtClean="0"/>
              <a:t>Hong Kong, Taiwan</a:t>
            </a:r>
          </a:p>
          <a:p>
            <a:pPr lvl="1"/>
            <a:r>
              <a:rPr lang="en-US" dirty="0" smtClean="0"/>
              <a:t>Low-wage, low-technology sectors such as garments and toys</a:t>
            </a:r>
          </a:p>
          <a:p>
            <a:r>
              <a:rPr lang="en-US" dirty="0" smtClean="0"/>
              <a:t>But later from high-income countries</a:t>
            </a:r>
          </a:p>
          <a:p>
            <a:pPr lvl="1"/>
            <a:r>
              <a:rPr lang="en-US" dirty="0" smtClean="0"/>
              <a:t>More advanced products</a:t>
            </a:r>
          </a:p>
          <a:p>
            <a:pPr lvl="1"/>
            <a:r>
              <a:rPr lang="en-US" dirty="0" smtClean="0"/>
              <a:t>Often remaining at the assembly stage</a:t>
            </a:r>
          </a:p>
          <a:p>
            <a:pPr lvl="1"/>
            <a:r>
              <a:rPr lang="en-US" dirty="0" smtClean="0"/>
              <a:t>But joint design as well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2398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“market for technology”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Trade off</a:t>
            </a:r>
          </a:p>
          <a:p>
            <a:pPr lvl="1"/>
            <a:r>
              <a:rPr lang="en-US" dirty="0" smtClean="0"/>
              <a:t>Foreign firms gets access to sell in Chinese market</a:t>
            </a:r>
          </a:p>
          <a:p>
            <a:pPr lvl="1"/>
            <a:r>
              <a:rPr lang="en-US" dirty="0" smtClean="0"/>
              <a:t>Chinese firms hope to gain access to technology of foreign firms</a:t>
            </a:r>
          </a:p>
          <a:p>
            <a:pPr lvl="1"/>
            <a:r>
              <a:rPr lang="en-US" dirty="0" smtClean="0"/>
              <a:t>No direct requirement to transfer technology</a:t>
            </a:r>
          </a:p>
          <a:p>
            <a:pPr lvl="1"/>
            <a:r>
              <a:rPr lang="en-US" dirty="0" smtClean="0"/>
              <a:t>Did it work?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017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industrial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Set up JVs</a:t>
            </a:r>
          </a:p>
          <a:p>
            <a:pPr lvl="1"/>
            <a:r>
              <a:rPr lang="en-US" dirty="0" smtClean="0"/>
              <a:t>Foreign firm brings in technology</a:t>
            </a:r>
          </a:p>
          <a:p>
            <a:pPr lvl="1"/>
            <a:r>
              <a:rPr lang="en-US" dirty="0" smtClean="0"/>
              <a:t>Chinese firm accesses technology through JV</a:t>
            </a:r>
          </a:p>
          <a:p>
            <a:pPr lvl="1"/>
            <a:r>
              <a:rPr lang="en-US" dirty="0" smtClean="0"/>
              <a:t>Uses for own purposes after foreign firms has left</a:t>
            </a:r>
          </a:p>
          <a:p>
            <a:pPr lvl="2"/>
            <a:r>
              <a:rPr lang="en-US" dirty="0" smtClean="0"/>
              <a:t>Or even before they have left!!</a:t>
            </a:r>
          </a:p>
          <a:p>
            <a:r>
              <a:rPr lang="en-US" dirty="0" smtClean="0"/>
              <a:t>Chinese firm has JV and fully-own operation</a:t>
            </a:r>
          </a:p>
          <a:p>
            <a:pPr lvl="1"/>
            <a:r>
              <a:rPr lang="en-US" dirty="0" smtClean="0"/>
              <a:t>Use technology from JV in its own operation</a:t>
            </a:r>
          </a:p>
          <a:p>
            <a:pPr lvl="1"/>
            <a:r>
              <a:rPr lang="en-US" dirty="0" smtClean="0"/>
              <a:t>The two factories can be operating at same time</a:t>
            </a:r>
          </a:p>
          <a:p>
            <a:pPr lvl="1"/>
            <a:r>
              <a:rPr lang="en-US" dirty="0" smtClean="0"/>
              <a:t>Might be just down the street from each 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0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JV partner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Does foreign firm know this is happening?</a:t>
            </a:r>
          </a:p>
          <a:p>
            <a:pPr lvl="1"/>
            <a:r>
              <a:rPr lang="en-US" dirty="0" smtClean="0"/>
              <a:t>Yes</a:t>
            </a:r>
          </a:p>
          <a:p>
            <a:r>
              <a:rPr lang="en-US" dirty="0" smtClean="0"/>
              <a:t>Is it concerned?</a:t>
            </a:r>
          </a:p>
          <a:p>
            <a:pPr lvl="1"/>
            <a:r>
              <a:rPr lang="en-US" dirty="0" smtClean="0"/>
              <a:t>Yes, is highly proprietary technology</a:t>
            </a:r>
          </a:p>
          <a:p>
            <a:pPr lvl="1"/>
            <a:r>
              <a:rPr lang="en-US" dirty="0" smtClean="0"/>
              <a:t>Very valuable to it</a:t>
            </a:r>
          </a:p>
          <a:p>
            <a:pPr lvl="1"/>
            <a:r>
              <a:rPr lang="en-US" dirty="0" smtClean="0"/>
              <a:t>Does </a:t>
            </a:r>
            <a:r>
              <a:rPr lang="en-US" dirty="0" err="1" smtClean="0"/>
              <a:t>wan’t</a:t>
            </a:r>
            <a:r>
              <a:rPr lang="en-US" dirty="0" smtClean="0"/>
              <a:t> to create a competitor</a:t>
            </a:r>
          </a:p>
          <a:p>
            <a:r>
              <a:rPr lang="en-US" dirty="0" smtClean="0"/>
              <a:t>May have not alternative</a:t>
            </a:r>
          </a:p>
          <a:p>
            <a:pPr lvl="1"/>
            <a:r>
              <a:rPr lang="en-US" dirty="0" smtClean="0"/>
              <a:t>Either play the game</a:t>
            </a:r>
          </a:p>
          <a:p>
            <a:pPr lvl="1"/>
            <a:r>
              <a:rPr lang="en-US" dirty="0" smtClean="0"/>
              <a:t>Or don’t play (be involved) in China at all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569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speed rail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tried to develop high speed rail technology in 1990s</a:t>
            </a:r>
          </a:p>
          <a:p>
            <a:pPr lvl="1"/>
            <a:r>
              <a:rPr lang="en-US" dirty="0" smtClean="0"/>
              <a:t>Could only reach speeds of 180 km/h</a:t>
            </a:r>
          </a:p>
          <a:p>
            <a:pPr lvl="1"/>
            <a:r>
              <a:rPr lang="en-US" dirty="0" smtClean="0"/>
              <a:t>Instead of 250 km/h as elsewhere</a:t>
            </a:r>
          </a:p>
          <a:p>
            <a:pPr lvl="1"/>
            <a:r>
              <a:rPr lang="en-US" dirty="0" smtClean="0"/>
              <a:t>Could not master technology</a:t>
            </a:r>
          </a:p>
          <a:p>
            <a:r>
              <a:rPr lang="en-US" dirty="0" smtClean="0"/>
              <a:t>Changed strategy</a:t>
            </a:r>
          </a:p>
          <a:p>
            <a:pPr lvl="1"/>
            <a:r>
              <a:rPr lang="en-US" dirty="0" smtClean="0"/>
              <a:t>Brought in Japanese and EU firms as JV and agreements</a:t>
            </a:r>
          </a:p>
          <a:p>
            <a:pPr lvl="1"/>
            <a:r>
              <a:rPr lang="en-US" dirty="0" smtClean="0"/>
              <a:t>Kawasaki (Japan), Bombardier (Canada), Alstom (France)</a:t>
            </a:r>
          </a:p>
          <a:p>
            <a:pPr lvl="1"/>
            <a:r>
              <a:rPr lang="en-US" dirty="0" smtClean="0"/>
              <a:t>Helped design the trains</a:t>
            </a:r>
          </a:p>
          <a:p>
            <a:pPr lvl="1"/>
            <a:r>
              <a:rPr lang="en-US" dirty="0" smtClean="0"/>
              <a:t>Foreign firm involvement then ended</a:t>
            </a:r>
          </a:p>
          <a:p>
            <a:pPr lvl="1"/>
            <a:r>
              <a:rPr lang="en-US" dirty="0" smtClean="0"/>
              <a:t>China continued to use technology</a:t>
            </a:r>
          </a:p>
          <a:p>
            <a:r>
              <a:rPr lang="en-US" dirty="0" smtClean="0"/>
              <a:t>China said it digested the technology in 2 years</a:t>
            </a:r>
          </a:p>
          <a:p>
            <a:pPr lvl="1"/>
            <a:r>
              <a:rPr lang="en-US" dirty="0" smtClean="0"/>
              <a:t>Now produces trains nearly identical to those in Japan</a:t>
            </a:r>
          </a:p>
          <a:p>
            <a:r>
              <a:rPr lang="en-US" dirty="0" smtClean="0"/>
              <a:t>Clear case of picking winner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69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 passenger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Similar process (of high speed rail) occurring in jetliner productions</a:t>
            </a:r>
          </a:p>
          <a:p>
            <a:pPr lvl="1"/>
            <a:r>
              <a:rPr lang="en-US" dirty="0" smtClean="0"/>
              <a:t>Clear case of picking winners</a:t>
            </a:r>
          </a:p>
          <a:p>
            <a:pPr lvl="1"/>
            <a:r>
              <a:rPr lang="en-US" dirty="0" smtClean="0"/>
              <a:t>And setting up state firms to do so</a:t>
            </a:r>
          </a:p>
          <a:p>
            <a:r>
              <a:rPr lang="en-US" dirty="0" smtClean="0"/>
              <a:t>China decided to get into commercial passenger plans</a:t>
            </a:r>
          </a:p>
          <a:p>
            <a:pPr lvl="1"/>
            <a:r>
              <a:rPr lang="en-US" dirty="0" smtClean="0"/>
              <a:t>Capacity over 150 passengers</a:t>
            </a:r>
          </a:p>
          <a:p>
            <a:pPr lvl="1"/>
            <a:r>
              <a:rPr lang="en-US" dirty="0" smtClean="0"/>
              <a:t>Challenge Airbus and Boeing</a:t>
            </a:r>
          </a:p>
          <a:p>
            <a:pPr lvl="2"/>
            <a:r>
              <a:rPr lang="en-US" dirty="0" smtClean="0"/>
              <a:t>Global duopoly in large airliners</a:t>
            </a:r>
          </a:p>
          <a:p>
            <a:r>
              <a:rPr lang="en-US" dirty="0" smtClean="0"/>
              <a:t>Created Commercial Aircraft Corporation of China (COMAC) in 2008</a:t>
            </a:r>
          </a:p>
          <a:p>
            <a:pPr lvl="1"/>
            <a:r>
              <a:rPr lang="en-US" dirty="0" smtClean="0"/>
              <a:t>Chinese firms entering into arrangements and joint ventures</a:t>
            </a:r>
          </a:p>
          <a:p>
            <a:pPr lvl="1"/>
            <a:r>
              <a:rPr lang="en-US" dirty="0" smtClean="0"/>
              <a:t>Access  state of the art technology</a:t>
            </a:r>
          </a:p>
          <a:p>
            <a:r>
              <a:rPr lang="en-US" dirty="0" smtClean="0"/>
              <a:t>First plans produced</a:t>
            </a:r>
          </a:p>
          <a:p>
            <a:pPr lvl="1"/>
            <a:r>
              <a:rPr lang="en-US" dirty="0" smtClean="0"/>
              <a:t>ARJ21 (70-105 passengers)</a:t>
            </a:r>
          </a:p>
          <a:p>
            <a:pPr lvl="2"/>
            <a:r>
              <a:rPr lang="en-US" dirty="0" smtClean="0"/>
              <a:t>First plane completed first flight on 28 June 2016</a:t>
            </a:r>
          </a:p>
          <a:p>
            <a:pPr lvl="2"/>
            <a:r>
              <a:rPr lang="en-US" dirty="0" smtClean="0"/>
              <a:t>Second plane completed its first flight on 13 Oct 2016</a:t>
            </a:r>
          </a:p>
          <a:p>
            <a:pPr lvl="1"/>
            <a:r>
              <a:rPr lang="en-US" dirty="0" smtClean="0"/>
              <a:t>C919 (150-190 passengers) to be launched in 2016 or later</a:t>
            </a:r>
          </a:p>
        </p:txBody>
      </p:sp>
    </p:spTree>
    <p:extLst>
      <p:ext uri="{BB962C8B-B14F-4D97-AF65-F5344CB8AC3E}">
        <p14:creationId xmlns:p14="http://schemas.microsoft.com/office/powerpoint/2010/main" val="2130113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remained rather high into the 1990s and early 2000s</a:t>
            </a:r>
          </a:p>
          <a:p>
            <a:pPr lvl="1"/>
            <a:r>
              <a:rPr lang="en-US" dirty="0" smtClean="0"/>
              <a:t>Infant industry protection</a:t>
            </a:r>
          </a:p>
          <a:p>
            <a:pPr lvl="1"/>
            <a:r>
              <a:rPr lang="en-US" dirty="0" smtClean="0"/>
              <a:t>Was it successful?</a:t>
            </a:r>
          </a:p>
          <a:p>
            <a:r>
              <a:rPr lang="en-US" dirty="0" smtClean="0"/>
              <a:t>Tariff protection has been reduced</a:t>
            </a:r>
          </a:p>
          <a:p>
            <a:pPr lvl="1"/>
            <a:r>
              <a:rPr lang="en-US" dirty="0" smtClean="0"/>
              <a:t>due to accession to WTO</a:t>
            </a:r>
          </a:p>
          <a:p>
            <a:r>
              <a:rPr lang="en-US" dirty="0" smtClean="0"/>
              <a:t>China is the focus of a lot of trade disputes</a:t>
            </a:r>
          </a:p>
          <a:p>
            <a:pPr lvl="1"/>
            <a:r>
              <a:rPr lang="en-US" dirty="0" smtClean="0"/>
              <a:t>Chinese share of all WTO trade disputes</a:t>
            </a:r>
          </a:p>
          <a:p>
            <a:pPr lvl="2"/>
            <a:r>
              <a:rPr lang="en-US" dirty="0" smtClean="0"/>
              <a:t>Either as complainant or respondent</a:t>
            </a:r>
          </a:p>
          <a:p>
            <a:pPr lvl="1"/>
            <a:r>
              <a:rPr lang="en-US" dirty="0" smtClean="0"/>
              <a:t>50% in 2009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0% in 2010</a:t>
            </a:r>
          </a:p>
          <a:p>
            <a:pPr lvl="1"/>
            <a:r>
              <a:rPr lang="en-US" dirty="0" smtClean="0"/>
              <a:t>23% in 2015</a:t>
            </a:r>
          </a:p>
          <a:p>
            <a:pPr lvl="1"/>
            <a:r>
              <a:rPr lang="en-US" dirty="0" smtClean="0"/>
              <a:t>35% in 2016</a:t>
            </a:r>
          </a:p>
        </p:txBody>
      </p:sp>
    </p:spTree>
    <p:extLst>
      <p:ext uri="{BB962C8B-B14F-4D97-AF65-F5344CB8AC3E}">
        <p14:creationId xmlns:p14="http://schemas.microsoft.com/office/powerpoint/2010/main" val="3564650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Financing</a:t>
            </a:r>
          </a:p>
          <a:p>
            <a:pPr lvl="1"/>
            <a:r>
              <a:rPr lang="en-US" dirty="0" smtClean="0"/>
              <a:t>From state banks</a:t>
            </a:r>
          </a:p>
          <a:p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Low cost land to set up</a:t>
            </a:r>
          </a:p>
          <a:p>
            <a:r>
              <a:rPr lang="en-US" dirty="0" smtClean="0"/>
              <a:t>Priority sectors</a:t>
            </a:r>
          </a:p>
          <a:p>
            <a:pPr lvl="1"/>
            <a:r>
              <a:rPr lang="en-US" dirty="0" smtClean="0"/>
              <a:t>Picking winners</a:t>
            </a:r>
          </a:p>
          <a:p>
            <a:r>
              <a:rPr lang="en-US" dirty="0" smtClean="0"/>
              <a:t>R&amp;D support</a:t>
            </a:r>
          </a:p>
          <a:p>
            <a:pPr lvl="1"/>
            <a:r>
              <a:rPr lang="en-US" dirty="0" smtClean="0"/>
              <a:t>Subsidies for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policy: Low cost 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Theory of China’s industrial success</a:t>
            </a:r>
          </a:p>
          <a:p>
            <a:r>
              <a:rPr lang="en-US" dirty="0" smtClean="0"/>
              <a:t>“Low-cost advantage”</a:t>
            </a:r>
          </a:p>
          <a:p>
            <a:endParaRPr lang="en-US" dirty="0"/>
          </a:p>
          <a:p>
            <a:r>
              <a:rPr lang="en-US" dirty="0" smtClean="0"/>
              <a:t>Government has kept cost of various inputs low</a:t>
            </a:r>
          </a:p>
          <a:p>
            <a:pPr lvl="1"/>
            <a:r>
              <a:rPr lang="en-US" dirty="0" smtClean="0"/>
              <a:t>Reduce production cost, makes China competitive</a:t>
            </a:r>
          </a:p>
          <a:p>
            <a:pPr lvl="2"/>
            <a:r>
              <a:rPr lang="en-US" dirty="0" smtClean="0"/>
              <a:t>Low cost credit</a:t>
            </a:r>
          </a:p>
          <a:p>
            <a:pPr lvl="2"/>
            <a:r>
              <a:rPr lang="en-US" dirty="0" smtClean="0"/>
              <a:t>Low cost land</a:t>
            </a:r>
          </a:p>
          <a:p>
            <a:pPr lvl="2"/>
            <a:r>
              <a:rPr lang="en-US" dirty="0" smtClean="0"/>
              <a:t>Low cost electricity</a:t>
            </a:r>
          </a:p>
          <a:p>
            <a:pPr lvl="2"/>
            <a:r>
              <a:rPr lang="en-US" dirty="0" smtClean="0"/>
              <a:t>Low cost labor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192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Since beginning of liberalization period, government has encouraged R&amp;D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hrough subsidies to firms</a:t>
            </a:r>
          </a:p>
          <a:p>
            <a:pPr lvl="1"/>
            <a:r>
              <a:rPr lang="en-US" dirty="0" smtClean="0"/>
              <a:t>Supporting government and university research</a:t>
            </a:r>
          </a:p>
          <a:p>
            <a:r>
              <a:rPr lang="en-US" dirty="0" smtClean="0"/>
              <a:t>Main programs</a:t>
            </a:r>
          </a:p>
          <a:p>
            <a:pPr lvl="1"/>
            <a:r>
              <a:rPr lang="en-US" dirty="0" smtClean="0"/>
              <a:t>Key Technologies Research and Development Program, 1982</a:t>
            </a:r>
          </a:p>
          <a:p>
            <a:pPr lvl="1"/>
            <a:r>
              <a:rPr lang="en-US" dirty="0" smtClean="0"/>
              <a:t>National Hi-Tech Research and Development Program, 1986</a:t>
            </a:r>
          </a:p>
          <a:p>
            <a:pPr lvl="1"/>
            <a:r>
              <a:rPr lang="en-US" dirty="0" smtClean="0"/>
              <a:t>973 Program (multidisciplinary research on socio-econ.</a:t>
            </a:r>
          </a:p>
          <a:p>
            <a:pPr lvl="1"/>
            <a:r>
              <a:rPr lang="en-US" dirty="0" smtClean="0"/>
              <a:t>Spark Program (innovation in rural areas)</a:t>
            </a:r>
          </a:p>
          <a:p>
            <a:pPr lvl="1"/>
            <a:r>
              <a:rPr lang="en-US" dirty="0" smtClean="0"/>
              <a:t>Torch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73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R&amp;D Expenditure</a:t>
            </a:r>
            <a:br>
              <a:rPr lang="en-US" dirty="0" smtClean="0"/>
            </a:br>
            <a:r>
              <a:rPr lang="en-US" sz="2200" dirty="0" smtClean="0"/>
              <a:t> as % of GDP, 2015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0385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36077" y="6457462"/>
            <a:ext cx="2749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Figures for Thailand and Singapore are 2014.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063670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Diaspora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 has a lot of science and engineering talent overseas</a:t>
            </a:r>
          </a:p>
          <a:p>
            <a:r>
              <a:rPr lang="en-US" dirty="0" smtClean="0"/>
              <a:t>Many don’t come back</a:t>
            </a:r>
          </a:p>
          <a:p>
            <a:pPr lvl="1"/>
            <a:r>
              <a:rPr lang="en-US" dirty="0" smtClean="0"/>
              <a:t>85% of Chinese earning PhD in US remained there 5 years after graduation in 2011</a:t>
            </a:r>
          </a:p>
          <a:p>
            <a:pPr lvl="1"/>
            <a:r>
              <a:rPr lang="en-US" dirty="0" smtClean="0"/>
              <a:t>Down from:</a:t>
            </a:r>
          </a:p>
          <a:p>
            <a:pPr lvl="2"/>
            <a:r>
              <a:rPr lang="en-US" dirty="0" smtClean="0"/>
              <a:t>98% in 2001</a:t>
            </a:r>
          </a:p>
          <a:p>
            <a:pPr lvl="2"/>
            <a:r>
              <a:rPr lang="en-US" dirty="0" smtClean="0"/>
              <a:t> 94% in 2007</a:t>
            </a:r>
            <a:endParaRPr lang="en-US" dirty="0"/>
          </a:p>
          <a:p>
            <a:r>
              <a:rPr lang="en-US" dirty="0" smtClean="0"/>
              <a:t>Scholar part and pioneer parks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55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Attracting talent back to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Hundred Talent Program, 1994</a:t>
            </a:r>
          </a:p>
          <a:p>
            <a:r>
              <a:rPr lang="en-US" dirty="0" smtClean="0"/>
              <a:t>Thousand Talents programs, 1998</a:t>
            </a:r>
          </a:p>
          <a:p>
            <a:r>
              <a:rPr lang="en-US" dirty="0" smtClean="0"/>
              <a:t>Cheung Kong Scholars Program</a:t>
            </a:r>
          </a:p>
          <a:p>
            <a:endParaRPr lang="en-US" dirty="0" smtClean="0"/>
          </a:p>
          <a:p>
            <a:r>
              <a:rPr lang="en-US" dirty="0" smtClean="0"/>
              <a:t>Are the programs effective?</a:t>
            </a:r>
          </a:p>
          <a:p>
            <a:pPr lvl="1"/>
            <a:r>
              <a:rPr lang="en-US" dirty="0" smtClean="0"/>
              <a:t>Is the really good talent coming back?	</a:t>
            </a:r>
          </a:p>
          <a:p>
            <a:pPr lvl="1"/>
            <a:r>
              <a:rPr lang="en-US" dirty="0" smtClean="0"/>
              <a:t>Would these people have come back anyways?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947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Chinese companies gain access to technology by buying foreign firms</a:t>
            </a:r>
          </a:p>
          <a:p>
            <a:pPr lvl="1"/>
            <a:r>
              <a:rPr lang="en-US" dirty="0" smtClean="0"/>
              <a:t> US, Germany, Japan, elsewhere</a:t>
            </a:r>
          </a:p>
          <a:p>
            <a:r>
              <a:rPr lang="en-US" dirty="0" smtClean="0"/>
              <a:t>Chinese firms spent $227 billion in 2016</a:t>
            </a:r>
          </a:p>
          <a:p>
            <a:pPr lvl="1"/>
            <a:r>
              <a:rPr lang="en-US" dirty="0" smtClean="0"/>
              <a:t>On a variety of overseas acquisitions</a:t>
            </a:r>
          </a:p>
          <a:p>
            <a:pPr lvl="1"/>
            <a:r>
              <a:rPr lang="en-US" dirty="0" smtClean="0"/>
              <a:t>Increased annually by 33% over past 5 years</a:t>
            </a:r>
          </a:p>
          <a:p>
            <a:r>
              <a:rPr lang="en-US" dirty="0" smtClean="0"/>
              <a:t>Recent major buys</a:t>
            </a:r>
          </a:p>
          <a:p>
            <a:pPr lvl="1"/>
            <a:r>
              <a:rPr lang="en-US" dirty="0" smtClean="0"/>
              <a:t>China National Chemical Corp. bought:</a:t>
            </a:r>
          </a:p>
          <a:p>
            <a:pPr lvl="2"/>
            <a:r>
              <a:rPr lang="en-US" dirty="0" smtClean="0"/>
              <a:t>Swiss agro business firm Syngenta for $47 billion</a:t>
            </a:r>
          </a:p>
          <a:p>
            <a:pPr lvl="2"/>
            <a:r>
              <a:rPr lang="en-US" dirty="0" smtClean="0"/>
              <a:t>Pirelli tires for $8.8 billion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1175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Lenovo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Lenovo 	</a:t>
            </a:r>
          </a:p>
          <a:p>
            <a:pPr lvl="1"/>
            <a:r>
              <a:rPr lang="en-US" dirty="0" smtClean="0"/>
              <a:t>Chinese company founded in 1984</a:t>
            </a:r>
          </a:p>
          <a:p>
            <a:pPr lvl="1"/>
            <a:r>
              <a:rPr lang="en-US" dirty="0" smtClean="0"/>
              <a:t>Bought IBM’s personal computing business in 2005</a:t>
            </a:r>
          </a:p>
          <a:p>
            <a:pPr lvl="1"/>
            <a:r>
              <a:rPr lang="en-US" dirty="0" smtClean="0"/>
              <a:t>Paid $</a:t>
            </a:r>
            <a:r>
              <a:rPr lang="en-US" dirty="0"/>
              <a:t>1.25 </a:t>
            </a:r>
            <a:r>
              <a:rPr lang="en-US" dirty="0" smtClean="0"/>
              <a:t>billion</a:t>
            </a:r>
          </a:p>
          <a:p>
            <a:pPr lvl="1"/>
            <a:r>
              <a:rPr lang="en-US" dirty="0" smtClean="0"/>
              <a:t>Now </a:t>
            </a:r>
            <a:r>
              <a:rPr lang="en-US" dirty="0"/>
              <a:t>the world’s largest seller of personal </a:t>
            </a:r>
            <a:r>
              <a:rPr lang="en-US" dirty="0" smtClean="0"/>
              <a:t>computers </a:t>
            </a:r>
          </a:p>
          <a:p>
            <a:pPr lvl="1"/>
            <a:r>
              <a:rPr lang="en-US" dirty="0" smtClean="0"/>
              <a:t>Benefits of acquisition</a:t>
            </a:r>
          </a:p>
          <a:p>
            <a:pPr lvl="2"/>
            <a:r>
              <a:rPr lang="en-US" dirty="0" err="1" smtClean="0"/>
              <a:t>ThInkPad</a:t>
            </a:r>
            <a:r>
              <a:rPr lang="en-US" dirty="0" smtClean="0"/>
              <a:t> brand</a:t>
            </a:r>
          </a:p>
          <a:p>
            <a:pPr lvl="2"/>
            <a:r>
              <a:rPr lang="en-US" dirty="0" smtClean="0"/>
              <a:t>Advanced computer manufacturing technology</a:t>
            </a:r>
          </a:p>
          <a:p>
            <a:pPr lvl="2"/>
            <a:r>
              <a:rPr lang="en-US" dirty="0" smtClean="0"/>
              <a:t>Global sales network</a:t>
            </a:r>
          </a:p>
        </p:txBody>
      </p:sp>
    </p:spTree>
    <p:extLst>
      <p:ext uri="{BB962C8B-B14F-4D97-AF65-F5344CB8AC3E}">
        <p14:creationId xmlns:p14="http://schemas.microsoft.com/office/powerpoint/2010/main" val="3449024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Volvo</a:t>
            </a:r>
          </a:p>
          <a:p>
            <a:pPr lvl="1"/>
            <a:r>
              <a:rPr lang="en-US" dirty="0" err="1" smtClean="0"/>
              <a:t>Geely</a:t>
            </a:r>
            <a:r>
              <a:rPr lang="en-US" dirty="0" smtClean="0"/>
              <a:t> (</a:t>
            </a:r>
            <a:r>
              <a:rPr lang="en-US" dirty="0"/>
              <a:t>C</a:t>
            </a:r>
            <a:r>
              <a:rPr lang="en-US" dirty="0" smtClean="0"/>
              <a:t>hinese) bought Volvo from Ford in 2008 </a:t>
            </a:r>
          </a:p>
          <a:p>
            <a:r>
              <a:rPr lang="en-US" dirty="0" smtClean="0"/>
              <a:t>Peugeot</a:t>
            </a:r>
          </a:p>
          <a:p>
            <a:pPr lvl="1"/>
            <a:r>
              <a:rPr lang="en-US" dirty="0" err="1" smtClean="0"/>
              <a:t>Dongfeng</a:t>
            </a:r>
            <a:r>
              <a:rPr lang="en-US" dirty="0" smtClean="0"/>
              <a:t> Motor (Chinese) bought a stake in 2014</a:t>
            </a:r>
          </a:p>
          <a:p>
            <a:r>
              <a:rPr lang="en-US" dirty="0" smtClean="0"/>
              <a:t>Parts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uying up foreign auto parts suppliers</a:t>
            </a:r>
          </a:p>
          <a:p>
            <a:r>
              <a:rPr lang="en-US" dirty="0" smtClean="0"/>
              <a:t>EVs</a:t>
            </a:r>
          </a:p>
          <a:p>
            <a:pPr lvl="1"/>
            <a:r>
              <a:rPr lang="en-US" dirty="0" smtClean="0"/>
              <a:t>Chinese companies buying up/into small EV firms in US and elsewhere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00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135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1383</TotalTime>
  <Words>1341</Words>
  <Application>Microsoft Macintosh PowerPoint</Application>
  <PresentationFormat>On-screen Show (4:3)</PresentationFormat>
  <Paragraphs>259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Lecture 11  Manufacturing in China</vt:lpstr>
      <vt:lpstr>It’s a big producer </vt:lpstr>
      <vt:lpstr>Background</vt:lpstr>
      <vt:lpstr>Take 5 minutes</vt:lpstr>
      <vt:lpstr>State-owned enterprises (SOEs)</vt:lpstr>
      <vt:lpstr>State enterprise and industrial value added China</vt:lpstr>
      <vt:lpstr>PowerPoint Presentation</vt:lpstr>
      <vt:lpstr>Foreign investment</vt:lpstr>
      <vt:lpstr>SEZs</vt:lpstr>
      <vt:lpstr>ETDZ</vt:lpstr>
      <vt:lpstr>HTDZs</vt:lpstr>
      <vt:lpstr>Joint Ventures (JVs) strategy</vt:lpstr>
      <vt:lpstr>Trading “market for technology”</vt:lpstr>
      <vt:lpstr>Leveraging industrial technology</vt:lpstr>
      <vt:lpstr>Foreign JV partner</vt:lpstr>
      <vt:lpstr>High speed rail</vt:lpstr>
      <vt:lpstr>Commercial passenger planes</vt:lpstr>
      <vt:lpstr>Trade policy</vt:lpstr>
      <vt:lpstr>Industrial policy incentives</vt:lpstr>
      <vt:lpstr>Industrial policy: Low cost advantage</vt:lpstr>
      <vt:lpstr>R&amp;D</vt:lpstr>
      <vt:lpstr>R&amp;D Expenditure  as % of GDP, 2015</vt:lpstr>
      <vt:lpstr>Diaspora</vt:lpstr>
      <vt:lpstr>Attracting talent back to China</vt:lpstr>
      <vt:lpstr>Acquisitions</vt:lpstr>
      <vt:lpstr>Lenovo</vt:lpstr>
      <vt:lpstr>Autos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Manufacturing in China</dc:title>
  <dc:creator>Akiko Vandenberg</dc:creator>
  <cp:lastModifiedBy>Akiko Vandenberg</cp:lastModifiedBy>
  <cp:revision>49</cp:revision>
  <cp:lastPrinted>2017-03-28T00:35:00Z</cp:lastPrinted>
  <dcterms:created xsi:type="dcterms:W3CDTF">2016-10-24T06:08:31Z</dcterms:created>
  <dcterms:modified xsi:type="dcterms:W3CDTF">2018-10-25T02:55:12Z</dcterms:modified>
</cp:coreProperties>
</file>