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4" r:id="rId7"/>
    <p:sldId id="261" r:id="rId8"/>
    <p:sldId id="263" r:id="rId9"/>
    <p:sldId id="265" r:id="rId10"/>
    <p:sldId id="282" r:id="rId11"/>
    <p:sldId id="266" r:id="rId12"/>
    <p:sldId id="267" r:id="rId13"/>
    <p:sldId id="268" r:id="rId14"/>
    <p:sldId id="269" r:id="rId15"/>
    <p:sldId id="271" r:id="rId16"/>
    <p:sldId id="270" r:id="rId17"/>
    <p:sldId id="288" r:id="rId18"/>
    <p:sldId id="289" r:id="rId19"/>
    <p:sldId id="273" r:id="rId20"/>
    <p:sldId id="272" r:id="rId21"/>
    <p:sldId id="274" r:id="rId22"/>
    <p:sldId id="275" r:id="rId23"/>
    <p:sldId id="277" r:id="rId24"/>
    <p:sldId id="278" r:id="rId25"/>
    <p:sldId id="279" r:id="rId26"/>
    <p:sldId id="285" r:id="rId27"/>
    <p:sldId id="287" r:id="rId28"/>
    <p:sldId id="284" r:id="rId29"/>
    <p:sldId id="283" r:id="rId3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A1970-411A-412A-88B0-321A06F6F866}" type="datetimeFigureOut">
              <a:rPr lang="th-TH" smtClean="0"/>
              <a:pPr/>
              <a:t>29/08/61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99B53-BDBC-4891-912B-14A9A8A3ACD2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 Thai Village Economy in the Past</a:t>
            </a:r>
            <a:br>
              <a:rPr lang="en-US" sz="4000" dirty="0"/>
            </a:br>
            <a:r>
              <a:rPr lang="en-US" sz="4000" dirty="0"/>
              <a:t>(</a:t>
            </a:r>
            <a:r>
              <a:rPr lang="en-US" sz="4000" dirty="0" err="1"/>
              <a:t>Chattip</a:t>
            </a:r>
            <a:r>
              <a:rPr lang="en-US" sz="4000" dirty="0"/>
              <a:t> </a:t>
            </a:r>
            <a:r>
              <a:rPr lang="en-US" sz="4000" dirty="0" err="1"/>
              <a:t>Nartsupha</a:t>
            </a:r>
            <a:r>
              <a:rPr lang="en-US" sz="4000" dirty="0"/>
              <a:t>) </a:t>
            </a:r>
            <a:endParaRPr lang="th-TH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Thorn </a:t>
            </a:r>
            <a:r>
              <a:rPr lang="en-US" dirty="0" err="1"/>
              <a:t>Pitidol</a:t>
            </a:r>
            <a:endParaRPr lang="en-US" dirty="0"/>
          </a:p>
          <a:p>
            <a:r>
              <a:rPr lang="en-US" dirty="0"/>
              <a:t>Thai Economic History</a:t>
            </a:r>
          </a:p>
          <a:p>
            <a:r>
              <a:rPr lang="en-US" dirty="0" smtClean="0"/>
              <a:t>1/2018</a:t>
            </a:r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pPr fontAlgn="ctr"/>
            <a:r>
              <a:rPr lang="en-US" dirty="0"/>
              <a:t>Primordial village communities</a:t>
            </a:r>
          </a:p>
          <a:p>
            <a:pPr fontAlgn="ctr"/>
            <a:r>
              <a:rPr lang="en-US" dirty="0"/>
              <a:t>Subsistence village communities under the </a:t>
            </a:r>
            <a:r>
              <a:rPr lang="en-US" dirty="0" err="1"/>
              <a:t>Sakdina</a:t>
            </a:r>
            <a:r>
              <a:rPr lang="en-US" dirty="0"/>
              <a:t> system (1455-1855)</a:t>
            </a:r>
          </a:p>
          <a:p>
            <a:pPr fontAlgn="ctr"/>
            <a:r>
              <a:rPr lang="en-US" dirty="0"/>
              <a:t>Shifting away from subsistence economy (post-Bowring)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571744"/>
            <a:ext cx="8229600" cy="1143000"/>
          </a:xfrm>
        </p:spPr>
        <p:txBody>
          <a:bodyPr/>
          <a:lstStyle/>
          <a:p>
            <a:r>
              <a:rPr lang="en-US" dirty="0"/>
              <a:t>Primordial village communities 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Primordial village communities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en-US" dirty="0"/>
              <a:t>Characteristics </a:t>
            </a:r>
          </a:p>
          <a:p>
            <a:pPr lvl="1"/>
            <a:r>
              <a:rPr lang="en-US" dirty="0"/>
              <a:t>Rice </a:t>
            </a:r>
            <a:r>
              <a:rPr lang="en-US" dirty="0" smtClean="0"/>
              <a:t>producers </a:t>
            </a:r>
            <a:r>
              <a:rPr lang="en-US" dirty="0"/>
              <a:t>occupying low-land basin. Contrast with tribal communities</a:t>
            </a:r>
          </a:p>
          <a:p>
            <a:pPr lvl="1"/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143" y="2996952"/>
            <a:ext cx="4767714" cy="334811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Social structure of primordial communities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525963"/>
          </a:xfrm>
        </p:spPr>
        <p:txBody>
          <a:bodyPr>
            <a:normAutofit/>
          </a:bodyPr>
          <a:lstStyle/>
          <a:p>
            <a:r>
              <a:rPr lang="en-US" dirty="0"/>
              <a:t>Social structure</a:t>
            </a:r>
          </a:p>
          <a:p>
            <a:pPr lvl="1"/>
            <a:r>
              <a:rPr lang="en-US" dirty="0" smtClean="0"/>
              <a:t>Common ownership </a:t>
            </a:r>
            <a:r>
              <a:rPr lang="en-US" dirty="0"/>
              <a:t>of land</a:t>
            </a:r>
            <a:r>
              <a:rPr lang="th-TH" dirty="0"/>
              <a:t> </a:t>
            </a:r>
            <a:r>
              <a:rPr lang="en-US" dirty="0"/>
              <a:t>&amp; </a:t>
            </a:r>
            <a:r>
              <a:rPr lang="en-US" dirty="0" smtClean="0"/>
              <a:t>own inner ruling system 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importance of self-rule </a:t>
            </a:r>
            <a:r>
              <a:rPr lang="en-US" dirty="0" smtClean="0"/>
              <a:t>is </a:t>
            </a:r>
            <a:r>
              <a:rPr lang="en-US" dirty="0"/>
              <a:t>shown by </a:t>
            </a:r>
            <a:r>
              <a:rPr lang="en-US" dirty="0" smtClean="0"/>
              <a:t>later peasant </a:t>
            </a:r>
            <a:r>
              <a:rPr lang="en-US" dirty="0"/>
              <a:t>rebellions</a:t>
            </a:r>
          </a:p>
          <a:p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5962" y="4100410"/>
            <a:ext cx="3832076" cy="220831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571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Subsistence village communities under the </a:t>
            </a:r>
            <a:r>
              <a:rPr lang="en-US" dirty="0" err="1"/>
              <a:t>Sakdina</a:t>
            </a:r>
            <a:r>
              <a:rPr lang="en-US" dirty="0"/>
              <a:t> system (1455-1855)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Sakdina</a:t>
            </a:r>
            <a:r>
              <a:rPr lang="en-US" dirty="0"/>
              <a:t> system and the villages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Sakdina</a:t>
            </a:r>
            <a:r>
              <a:rPr lang="en-US" dirty="0"/>
              <a:t> system &amp; village communities. </a:t>
            </a:r>
          </a:p>
          <a:p>
            <a:pPr lvl="1"/>
            <a:r>
              <a:rPr lang="en-US" dirty="0" err="1" smtClean="0"/>
              <a:t>Sakdina</a:t>
            </a:r>
            <a:r>
              <a:rPr lang="en-US" dirty="0" smtClean="0"/>
              <a:t> establishing control over communities </a:t>
            </a:r>
          </a:p>
          <a:p>
            <a:pPr lvl="2"/>
            <a:r>
              <a:rPr lang="en-US" dirty="0" smtClean="0"/>
              <a:t>Claiming ownership of </a:t>
            </a:r>
            <a:r>
              <a:rPr lang="en-US" dirty="0"/>
              <a:t>land</a:t>
            </a:r>
            <a:r>
              <a:rPr lang="en-US" dirty="0" smtClean="0"/>
              <a:t>.</a:t>
            </a:r>
            <a:endParaRPr lang="th-TH" dirty="0" smtClean="0"/>
          </a:p>
          <a:p>
            <a:pPr lvl="2"/>
            <a:r>
              <a:rPr lang="en-US" dirty="0" smtClean="0">
                <a:solidFill>
                  <a:srgbClr val="FF0000"/>
                </a:solidFill>
              </a:rPr>
              <a:t>Commoners only have entitlement to use, but not to own and sell. </a:t>
            </a:r>
            <a:endParaRPr lang="en-US" dirty="0">
              <a:solidFill>
                <a:srgbClr val="FF0000"/>
              </a:solidFill>
            </a:endParaRPr>
          </a:p>
          <a:p>
            <a:pPr lvl="2"/>
            <a:r>
              <a:rPr lang="en-US" dirty="0" smtClean="0"/>
              <a:t>Commoners </a:t>
            </a:r>
            <a:r>
              <a:rPr lang="en-US" dirty="0"/>
              <a:t>lost </a:t>
            </a:r>
            <a:r>
              <a:rPr lang="en-US" dirty="0" smtClean="0"/>
              <a:t>entitlement to use land when</a:t>
            </a:r>
            <a:r>
              <a:rPr lang="en-US" dirty="0"/>
              <a:t>?</a:t>
            </a:r>
          </a:p>
          <a:p>
            <a:pPr lvl="1"/>
            <a:r>
              <a:rPr lang="en-US" dirty="0" smtClean="0"/>
              <a:t>But </a:t>
            </a:r>
            <a:r>
              <a:rPr lang="en-US" dirty="0" err="1" smtClean="0"/>
              <a:t>Sakdina</a:t>
            </a:r>
            <a:r>
              <a:rPr lang="en-US" dirty="0" smtClean="0"/>
              <a:t> </a:t>
            </a:r>
            <a:r>
              <a:rPr lang="en-US" dirty="0"/>
              <a:t>system was </a:t>
            </a:r>
            <a:r>
              <a:rPr lang="en-US" dirty="0" smtClean="0"/>
              <a:t>not </a:t>
            </a:r>
            <a:r>
              <a:rPr lang="en-US" dirty="0"/>
              <a:t>actually interested in owning the </a:t>
            </a:r>
            <a:r>
              <a:rPr lang="en-US" dirty="0" smtClean="0"/>
              <a:t>land</a:t>
            </a:r>
          </a:p>
          <a:p>
            <a:pPr lvl="2"/>
            <a:r>
              <a:rPr lang="en-US" dirty="0" smtClean="0"/>
              <a:t>But they claimed ownership to legitimate extraction.</a:t>
            </a:r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Sakdina</a:t>
            </a:r>
            <a:r>
              <a:rPr lang="en-US" dirty="0"/>
              <a:t> system and the villages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The </a:t>
            </a:r>
            <a:r>
              <a:rPr lang="en-US" dirty="0" err="1"/>
              <a:t>sakdina</a:t>
            </a:r>
            <a:r>
              <a:rPr lang="en-US" dirty="0"/>
              <a:t> system did not penetrate into the village. This </a:t>
            </a:r>
            <a:r>
              <a:rPr lang="en-US" dirty="0" smtClean="0"/>
              <a:t>contrasted </a:t>
            </a:r>
            <a:r>
              <a:rPr lang="en-US" dirty="0"/>
              <a:t>with Western feudalism.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/>
              <a:t>This helped prolonged the Thai </a:t>
            </a:r>
            <a:r>
              <a:rPr lang="en-US" dirty="0" err="1"/>
              <a:t>sakdina</a:t>
            </a:r>
            <a:r>
              <a:rPr lang="en-US" dirty="0"/>
              <a:t> system.</a:t>
            </a:r>
          </a:p>
          <a:p>
            <a:endParaRPr lang="th-TH" dirty="0"/>
          </a:p>
        </p:txBody>
      </p:sp>
      <p:pic>
        <p:nvPicPr>
          <p:cNvPr id="4" name="Picture 2" descr="http://www.franceinter.fr/sites/default/files/imagecache/scald_image_max_size/2013/01/30/552761/images/moisdema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0954" y="2708920"/>
            <a:ext cx="2531046" cy="2808312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9734" y="2708920"/>
            <a:ext cx="2632039" cy="2802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Thai village communities under </a:t>
            </a:r>
            <a:r>
              <a:rPr lang="en-US" dirty="0" err="1"/>
              <a:t>sakdina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Thai villages communities under the </a:t>
            </a:r>
            <a:r>
              <a:rPr lang="en-US" dirty="0" err="1"/>
              <a:t>sakdina</a:t>
            </a:r>
            <a:r>
              <a:rPr lang="en-US" dirty="0"/>
              <a:t> system continued to be self-reliance. </a:t>
            </a:r>
          </a:p>
          <a:p>
            <a:r>
              <a:rPr lang="en-US" dirty="0"/>
              <a:t>Evidences</a:t>
            </a:r>
          </a:p>
          <a:p>
            <a:pPr lvl="1"/>
            <a:r>
              <a:rPr lang="en-US" dirty="0"/>
              <a:t>Lack in use of technology in agricultural production. </a:t>
            </a:r>
          </a:p>
          <a:p>
            <a:pPr lvl="1"/>
            <a:r>
              <a:rPr lang="en-US" dirty="0"/>
              <a:t>Other activities as evidences of self-reliance</a:t>
            </a:r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Thai village communities under </a:t>
            </a:r>
            <a:r>
              <a:rPr lang="en-US" dirty="0" err="1"/>
              <a:t>sakdina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2" indent="-342900"/>
            <a:r>
              <a:rPr lang="en-US" sz="2800" dirty="0"/>
              <a:t>Textile weaving was an important activity. Women had to be able to do weaving. Each village weaved their textile for their own use.</a:t>
            </a:r>
          </a:p>
          <a:p>
            <a:endParaRPr lang="th-TH" dirty="0"/>
          </a:p>
        </p:txBody>
      </p:sp>
      <p:pic>
        <p:nvPicPr>
          <p:cNvPr id="4" name="Picture 2" descr="http://www.oknation.net/blog/home/blog_data/486/49486/images/cultur/maehan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3071810"/>
            <a:ext cx="4875645" cy="31204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Thai village communities under </a:t>
            </a:r>
            <a:r>
              <a:rPr lang="en-US" dirty="0" err="1"/>
              <a:t>sakdina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/>
              <a:t>Village subsistence economy  </a:t>
            </a:r>
          </a:p>
          <a:p>
            <a:pPr lvl="1"/>
            <a:r>
              <a:rPr lang="en-US" dirty="0"/>
              <a:t>Self-consumption &amp; limited exchange. </a:t>
            </a:r>
          </a:p>
          <a:p>
            <a:pPr lvl="1"/>
            <a:r>
              <a:rPr lang="en-US" dirty="0"/>
              <a:t>Only activity beyond self-reliance was collecting forest products</a:t>
            </a:r>
          </a:p>
          <a:p>
            <a:r>
              <a:rPr lang="en-US" dirty="0"/>
              <a:t>Implications</a:t>
            </a:r>
          </a:p>
          <a:p>
            <a:pPr lvl="1"/>
            <a:r>
              <a:rPr lang="en-US" dirty="0"/>
              <a:t>Ammar </a:t>
            </a:r>
            <a:r>
              <a:rPr lang="en-US" dirty="0" err="1"/>
              <a:t>Siamwalla’s</a:t>
            </a:r>
            <a:r>
              <a:rPr lang="en-US" dirty="0"/>
              <a:t> observation “</a:t>
            </a:r>
            <a:r>
              <a:rPr lang="en-US" b="1" dirty="0"/>
              <a:t>international trade co-existed with subsistence economy”.</a:t>
            </a:r>
            <a:r>
              <a:rPr lang="en-US" dirty="0"/>
              <a:t>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Villages' production under </a:t>
            </a:r>
            <a:r>
              <a:rPr lang="en-US" i="1" dirty="0" err="1"/>
              <a:t>sakdina</a:t>
            </a:r>
            <a:endParaRPr lang="th-TH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Production in village economy </a:t>
            </a:r>
          </a:p>
          <a:p>
            <a:pPr lvl="1"/>
            <a:r>
              <a:rPr lang="en-US" dirty="0"/>
              <a:t>Most crucial factor: </a:t>
            </a:r>
            <a:r>
              <a:rPr lang="en-US" dirty="0" err="1"/>
              <a:t>labour</a:t>
            </a:r>
            <a:endParaRPr lang="en-US" dirty="0"/>
          </a:p>
          <a:p>
            <a:pPr lvl="1"/>
            <a:r>
              <a:rPr lang="en-US" dirty="0"/>
              <a:t>But no division of </a:t>
            </a:r>
            <a:r>
              <a:rPr lang="en-US" dirty="0" err="1"/>
              <a:t>labour</a:t>
            </a:r>
            <a:r>
              <a:rPr lang="en-US" dirty="0"/>
              <a:t> &amp; </a:t>
            </a:r>
            <a:r>
              <a:rPr lang="en-US" dirty="0" err="1"/>
              <a:t>labour</a:t>
            </a:r>
            <a:r>
              <a:rPr lang="en-US" dirty="0"/>
              <a:t> market</a:t>
            </a:r>
          </a:p>
          <a:p>
            <a:pPr lvl="1"/>
            <a:r>
              <a:rPr lang="en-US" dirty="0" smtClean="0"/>
              <a:t>Abundance of land enabled continued subsistence</a:t>
            </a:r>
          </a:p>
          <a:p>
            <a:r>
              <a:rPr lang="en-US" dirty="0" smtClean="0"/>
              <a:t>Villages</a:t>
            </a:r>
            <a:r>
              <a:rPr lang="en-US" dirty="0"/>
              <a:t>' production relations were also </a:t>
            </a:r>
            <a:r>
              <a:rPr lang="en-US" dirty="0" err="1"/>
              <a:t>characterised</a:t>
            </a:r>
            <a:r>
              <a:rPr lang="en-US" dirty="0"/>
              <a:t> by </a:t>
            </a:r>
            <a:r>
              <a:rPr lang="en-US" b="1" dirty="0"/>
              <a:t>(1) inner cohesion; and (2) state's extraction. </a:t>
            </a:r>
          </a:p>
          <a:p>
            <a:pPr>
              <a:buNone/>
            </a:pP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Villages' production under </a:t>
            </a:r>
            <a:r>
              <a:rPr lang="en-US" i="1" dirty="0" err="1"/>
              <a:t>sakdina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72098"/>
          </a:xfrm>
        </p:spPr>
        <p:txBody>
          <a:bodyPr>
            <a:normAutofit/>
          </a:bodyPr>
          <a:lstStyle/>
          <a:p>
            <a:r>
              <a:rPr lang="en-US" dirty="0"/>
              <a:t>Villages' inner cohesion</a:t>
            </a:r>
          </a:p>
          <a:p>
            <a:pPr lvl="1"/>
            <a:r>
              <a:rPr lang="en-US" dirty="0"/>
              <a:t>Moving together </a:t>
            </a:r>
          </a:p>
          <a:p>
            <a:pPr lvl="1"/>
            <a:r>
              <a:rPr lang="en-US" dirty="0"/>
              <a:t>Allocation of land. </a:t>
            </a:r>
          </a:p>
          <a:p>
            <a:pPr lvl="1"/>
            <a:r>
              <a:rPr lang="en-US" dirty="0"/>
              <a:t>Family ties </a:t>
            </a:r>
          </a:p>
          <a:p>
            <a:r>
              <a:rPr lang="en-US" b="1" dirty="0"/>
              <a:t>The strength of inner cohesion meant there was not much division in villages. </a:t>
            </a:r>
          </a:p>
          <a:p>
            <a:pPr lvl="1"/>
            <a:r>
              <a:rPr lang="en-US" b="1" dirty="0"/>
              <a:t>Divisions was mainly villages/state and peasants/nobles.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Villages' production under </a:t>
            </a:r>
            <a:r>
              <a:rPr lang="en-US" i="1" dirty="0" err="1"/>
              <a:t>sakdina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/>
              <a:t>The extraction of </a:t>
            </a:r>
            <a:r>
              <a:rPr lang="en-US" dirty="0" err="1"/>
              <a:t>labour</a:t>
            </a:r>
            <a:r>
              <a:rPr lang="en-US" dirty="0"/>
              <a:t> and reactions</a:t>
            </a:r>
          </a:p>
        </p:txBody>
      </p:sp>
      <p:pic>
        <p:nvPicPr>
          <p:cNvPr id="17410" name="Picture 2" descr="http://f.ptcdn.info/893/027/000/1422438280-DSC0706JPG-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395140"/>
            <a:ext cx="3477427" cy="2330909"/>
          </a:xfrm>
          <a:prstGeom prst="rect">
            <a:avLst/>
          </a:prstGeom>
          <a:noFill/>
        </p:spPr>
      </p:pic>
      <p:pic>
        <p:nvPicPr>
          <p:cNvPr id="17412" name="Picture 4" descr="http://www.muangthai.com/thaidata/wp-content/uploads/2010/04/kiriwong18-350x2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9374" y="2395140"/>
            <a:ext cx="3476626" cy="2314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Villagers’ Beliefs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73174"/>
          </a:xfrm>
        </p:spPr>
        <p:txBody>
          <a:bodyPr>
            <a:normAutofit/>
          </a:bodyPr>
          <a:lstStyle/>
          <a:p>
            <a:r>
              <a:rPr lang="en-US" dirty="0"/>
              <a:t>Villagers' beliefs indicate the significance of their self-reliance and self-rule. </a:t>
            </a:r>
          </a:p>
          <a:p>
            <a:pPr lvl="1"/>
            <a:r>
              <a:rPr lang="en-US" dirty="0"/>
              <a:t>“Ghosts of ancestors“ VS "national-level ghosts". </a:t>
            </a:r>
          </a:p>
          <a:p>
            <a:pPr lvl="1"/>
            <a:r>
              <a:rPr lang="en-US" dirty="0"/>
              <a:t>Buddhism beliefs VS Non-Buddhist beliefs.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3645024"/>
            <a:ext cx="4218798" cy="279830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Implications of villages under </a:t>
            </a:r>
            <a:r>
              <a:rPr lang="en-US" dirty="0" err="1"/>
              <a:t>Sakdina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Bourgeoisies &amp; village communities. </a:t>
            </a:r>
          </a:p>
          <a:p>
            <a:pPr lvl="1"/>
            <a:r>
              <a:rPr lang="en-US" dirty="0"/>
              <a:t>Villages did not produce merchants or craftsmen. </a:t>
            </a:r>
          </a:p>
          <a:p>
            <a:pPr lvl="1"/>
            <a:r>
              <a:rPr lang="en-US" dirty="0"/>
              <a:t>How about travelling traders 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th-TH" dirty="0"/>
          </a:p>
          <a:p>
            <a:pPr lvl="1"/>
            <a:endParaRPr lang="en-US" dirty="0"/>
          </a:p>
          <a:p>
            <a:pPr lvl="1"/>
            <a:r>
              <a:rPr lang="en-US" dirty="0"/>
              <a:t>Limited interaction between villages </a:t>
            </a:r>
          </a:p>
          <a:p>
            <a:pPr lvl="1"/>
            <a:r>
              <a:rPr lang="en-US" dirty="0"/>
              <a:t>It was only until the Chinese settled that the domestic trade grew, still.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2636912"/>
            <a:ext cx="2736304" cy="221093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Chattip</a:t>
            </a:r>
            <a:r>
              <a:rPr lang="en-US" dirty="0" smtClean="0"/>
              <a:t> VS Baker and </a:t>
            </a:r>
            <a:r>
              <a:rPr lang="en-US" dirty="0" err="1" smtClean="0"/>
              <a:t>Phongpaichit</a:t>
            </a:r>
            <a:r>
              <a:rPr lang="en-US" dirty="0" smtClean="0"/>
              <a:t> (2017)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While </a:t>
            </a:r>
            <a:r>
              <a:rPr lang="en-US" dirty="0" err="1" smtClean="0"/>
              <a:t>Chattip</a:t>
            </a:r>
            <a:r>
              <a:rPr lang="en-US" dirty="0" smtClean="0"/>
              <a:t> focuses on self-reliance and agrarian nature of Thai villages, Baker and </a:t>
            </a:r>
            <a:r>
              <a:rPr lang="en-US" dirty="0" err="1" smtClean="0"/>
              <a:t>Phongpaichit</a:t>
            </a:r>
            <a:r>
              <a:rPr lang="en-US" dirty="0" smtClean="0"/>
              <a:t> (2017) “Ayutthaya” portrayed Ayutthaya as urban society that lacked agrarian base.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1548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Chattip</a:t>
            </a:r>
            <a:r>
              <a:rPr lang="en-US" dirty="0" smtClean="0"/>
              <a:t> VS Baker and </a:t>
            </a:r>
            <a:r>
              <a:rPr lang="en-US" dirty="0" err="1" smtClean="0"/>
              <a:t>Phongpaichit</a:t>
            </a:r>
            <a:r>
              <a:rPr lang="en-US" dirty="0" smtClean="0"/>
              <a:t> (2017)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Baker and </a:t>
            </a:r>
            <a:r>
              <a:rPr lang="en-US" dirty="0" err="1" smtClean="0"/>
              <a:t>Phongpaichit</a:t>
            </a:r>
            <a:r>
              <a:rPr lang="en-US" dirty="0" smtClean="0"/>
              <a:t> (2017) “Ayutthaya” also not emphasizing on separation between peasants and state, but portrayed Ayutthaya as cosmopolitan city</a:t>
            </a:r>
          </a:p>
          <a:p>
            <a:endParaRPr lang="en-US" dirty="0"/>
          </a:p>
          <a:p>
            <a:r>
              <a:rPr lang="en-US" dirty="0" smtClean="0"/>
              <a:t>Different in the time that they portray likely the explanation. </a:t>
            </a:r>
          </a:p>
          <a:p>
            <a:pPr lvl="1"/>
            <a:r>
              <a:rPr lang="en-US" dirty="0" err="1" smtClean="0"/>
              <a:t>Chattip’s</a:t>
            </a:r>
            <a:r>
              <a:rPr lang="en-US" dirty="0" smtClean="0"/>
              <a:t> Thai villages likely appeared later than </a:t>
            </a:r>
            <a:r>
              <a:rPr lang="en-US" dirty="0"/>
              <a:t>Baker and </a:t>
            </a:r>
            <a:r>
              <a:rPr lang="en-US" dirty="0" err="1"/>
              <a:t>Phongpaichit</a:t>
            </a:r>
            <a:r>
              <a:rPr lang="en-US" dirty="0"/>
              <a:t> (2017) “Ayutthaya” </a:t>
            </a:r>
          </a:p>
        </p:txBody>
      </p:sp>
    </p:spTree>
    <p:extLst>
      <p:ext uri="{BB962C8B-B14F-4D97-AF65-F5344CB8AC3E}">
        <p14:creationId xmlns:p14="http://schemas.microsoft.com/office/powerpoint/2010/main" val="28132836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571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Shifting away from subsistence economy (post-Bowring)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Post-Bowring central region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Impact of Bowring Treaty </a:t>
            </a:r>
          </a:p>
          <a:p>
            <a:pPr lvl="1"/>
            <a:r>
              <a:rPr lang="en-US" dirty="0"/>
              <a:t>Increased rice production.</a:t>
            </a:r>
          </a:p>
          <a:p>
            <a:pPr lvl="2"/>
            <a:r>
              <a:rPr lang="en-US" dirty="0"/>
              <a:t>From 5% of export to 50%</a:t>
            </a:r>
          </a:p>
          <a:p>
            <a:pPr lvl="2"/>
            <a:r>
              <a:rPr lang="en-US" dirty="0"/>
              <a:t>From 5.8 millions </a:t>
            </a:r>
            <a:r>
              <a:rPr lang="en-US" dirty="0" err="1"/>
              <a:t>rai</a:t>
            </a:r>
            <a:r>
              <a:rPr lang="en-US" dirty="0"/>
              <a:t> in 1850 to 9.2 millions in 1905</a:t>
            </a:r>
          </a:p>
          <a:p>
            <a:r>
              <a:rPr lang="en-US" dirty="0"/>
              <a:t>The central plain was the main production area. </a:t>
            </a:r>
          </a:p>
          <a:p>
            <a:pPr lvl="1"/>
            <a:r>
              <a:rPr lang="en-US" dirty="0"/>
              <a:t>Production was increased through expanding land use.  Farmers were brought to settle along newly dig canals.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Post-Bowring central region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Impact on cultivating farmers </a:t>
            </a:r>
          </a:p>
          <a:p>
            <a:pPr lvl="1"/>
            <a:r>
              <a:rPr lang="en-US" dirty="0"/>
              <a:t>The replacement of </a:t>
            </a:r>
            <a:r>
              <a:rPr lang="en-US" dirty="0" err="1"/>
              <a:t>corvee</a:t>
            </a:r>
            <a:r>
              <a:rPr lang="en-US" dirty="0"/>
              <a:t> by cash payment</a:t>
            </a:r>
          </a:p>
          <a:p>
            <a:pPr lvl="1"/>
            <a:r>
              <a:rPr lang="en-US" dirty="0"/>
              <a:t>Losing significance of common ownership </a:t>
            </a:r>
          </a:p>
          <a:p>
            <a:r>
              <a:rPr lang="en-US" dirty="0"/>
              <a:t>But evidence suggested that Thai village communities tried to remain subsistence, and did not fully embrace the market system. </a:t>
            </a:r>
          </a:p>
          <a:p>
            <a:pPr lvl="1"/>
            <a:r>
              <a:rPr lang="en-US" dirty="0"/>
              <a:t>Continuing to produce for self-use &amp; limited introduction of new production technology.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Post-Bowring central region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Market system dominated more by Chinese</a:t>
            </a:r>
          </a:p>
          <a:p>
            <a:pPr lvl="1"/>
            <a:r>
              <a:rPr lang="en-US" dirty="0"/>
              <a:t>Chinese as the middle man, linking the villages to the market system</a:t>
            </a:r>
          </a:p>
          <a:p>
            <a:pPr lvl="1"/>
            <a:r>
              <a:rPr lang="en-US" dirty="0"/>
              <a:t>The Chinese played role as lender</a:t>
            </a:r>
          </a:p>
          <a:p>
            <a:pPr lvl="1"/>
            <a:r>
              <a:rPr lang="en-US" dirty="0"/>
              <a:t>Chinese causing the emergence of landless farmers</a:t>
            </a:r>
          </a:p>
          <a:p>
            <a:r>
              <a:rPr lang="en-US" dirty="0"/>
              <a:t>Parasitic-capitalism, therefore, was the main threat to the self-sufficiency of village communities.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Post-Bowring in other regions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Northern region </a:t>
            </a:r>
          </a:p>
          <a:p>
            <a:pPr lvl="1"/>
            <a:r>
              <a:rPr lang="en-US" dirty="0"/>
              <a:t>Export of timbers and forest products, but these did not affect village communities. </a:t>
            </a:r>
          </a:p>
          <a:p>
            <a:pPr lvl="1"/>
            <a:r>
              <a:rPr lang="en-US" dirty="0"/>
              <a:t>Difficulty in transportation a factor</a:t>
            </a:r>
          </a:p>
          <a:p>
            <a:r>
              <a:rPr lang="en-US" dirty="0"/>
              <a:t>Southern region</a:t>
            </a:r>
          </a:p>
          <a:p>
            <a:pPr lvl="1"/>
            <a:r>
              <a:rPr lang="en-US" dirty="0"/>
              <a:t>Main export was tin. But operation of tin-mine was owned by outsiders (Chinese and Western capitals). </a:t>
            </a:r>
          </a:p>
          <a:p>
            <a:pPr lvl="1"/>
            <a:r>
              <a:rPr lang="en-US" dirty="0"/>
              <a:t>Subsistence economy existed until WWII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Post-Bowring in other regions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02832" cy="4525963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Isan</a:t>
            </a:r>
            <a:r>
              <a:rPr lang="en-US" dirty="0"/>
              <a:t> region</a:t>
            </a:r>
          </a:p>
          <a:p>
            <a:pPr lvl="1"/>
            <a:r>
              <a:rPr lang="en-US" dirty="0"/>
              <a:t>Highest degree of subsistence. Trade in </a:t>
            </a:r>
            <a:r>
              <a:rPr lang="en-US" dirty="0" err="1"/>
              <a:t>Isan</a:t>
            </a:r>
            <a:r>
              <a:rPr lang="en-US" dirty="0"/>
              <a:t> was mostly trade in forest product. The access of Chinese merchants were limited. </a:t>
            </a:r>
          </a:p>
          <a:p>
            <a:pPr lvl="1"/>
            <a:r>
              <a:rPr lang="en-US" dirty="0"/>
              <a:t>Isan peasants the most rebellious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1324768"/>
            <a:ext cx="3429000" cy="507682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Village economy in the past was subsistence economy. </a:t>
            </a:r>
            <a:endParaRPr lang="th-TH" dirty="0"/>
          </a:p>
          <a:p>
            <a:pPr lvl="1"/>
            <a:r>
              <a:rPr lang="en-US" dirty="0"/>
              <a:t>Village communities were dragged into capitalism, but they resisted. </a:t>
            </a:r>
          </a:p>
          <a:p>
            <a:r>
              <a:rPr lang="en-US" dirty="0"/>
              <a:t>State and markets were aliens to the village communities. </a:t>
            </a:r>
            <a:endParaRPr lang="th-TH" dirty="0"/>
          </a:p>
          <a:p>
            <a:pPr lvl="1"/>
            <a:r>
              <a:rPr lang="en-US" dirty="0"/>
              <a:t>Villagers resisted  the extrusion of state and market. </a:t>
            </a:r>
          </a:p>
          <a:p>
            <a:r>
              <a:rPr lang="en-US" dirty="0"/>
              <a:t>Thai capitalism was parasitic of state. Their extraction relied on privilege, and limited their effect in changing rural communities.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786058"/>
            <a:ext cx="8229600" cy="1143000"/>
          </a:xfrm>
        </p:spPr>
        <p:txBody>
          <a:bodyPr/>
          <a:lstStyle/>
          <a:p>
            <a:r>
              <a:rPr lang="en-US" dirty="0"/>
              <a:t>Counter-arguments to </a:t>
            </a:r>
            <a:r>
              <a:rPr lang="en-US" dirty="0" err="1"/>
              <a:t>Chattip</a:t>
            </a:r>
            <a:endParaRPr lang="th-TH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Overall criticism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Romanticising</a:t>
            </a:r>
            <a:r>
              <a:rPr lang="en-US" dirty="0"/>
              <a:t> rural life by putting too much emphasis on persistence, rather than on transformation and adaptation. </a:t>
            </a:r>
          </a:p>
          <a:p>
            <a:pPr lvl="1"/>
            <a:r>
              <a:rPr lang="en-US" dirty="0"/>
              <a:t>His stressing of the value of “subsistence” too normative. </a:t>
            </a:r>
          </a:p>
          <a:p>
            <a:r>
              <a:rPr lang="en-US" dirty="0"/>
              <a:t>The timeline (400 years+) and the source of information (oral history) are loose.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J.Kemp</a:t>
            </a:r>
            <a:r>
              <a:rPr lang="en-US" dirty="0"/>
              <a:t> (The dialectics of village and state in modern Thailand)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786346"/>
          </a:xfrm>
        </p:spPr>
        <p:txBody>
          <a:bodyPr>
            <a:normAutofit/>
          </a:bodyPr>
          <a:lstStyle/>
          <a:p>
            <a:r>
              <a:rPr lang="en-US" dirty="0"/>
              <a:t>Village communities was in fact more of the unit of public administration that began after Rama V reform. </a:t>
            </a:r>
          </a:p>
          <a:p>
            <a:r>
              <a:rPr lang="en-US" dirty="0"/>
              <a:t>The system actually born out of the reform of public administration, and were means to rule peasants. </a:t>
            </a:r>
          </a:p>
          <a:p>
            <a:pPr lvl="1"/>
            <a:endParaRPr lang="th-TH" dirty="0"/>
          </a:p>
          <a:p>
            <a:pPr lvl="1"/>
            <a:endParaRPr lang="th-TH" sz="2000" dirty="0"/>
          </a:p>
          <a:p>
            <a:pPr lvl="2"/>
            <a:endParaRPr lang="th-TH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K.Bowie</a:t>
            </a:r>
            <a:r>
              <a:rPr lang="en-US" dirty="0"/>
              <a:t> (</a:t>
            </a:r>
            <a:r>
              <a:rPr lang="en-US" dirty="0" err="1"/>
              <a:t>Unravelling</a:t>
            </a:r>
            <a:r>
              <a:rPr lang="en-US" dirty="0"/>
              <a:t> the myth of subsistence economy)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fontScale="92500" lnSpcReduction="10000"/>
          </a:bodyPr>
          <a:lstStyle/>
          <a:p>
            <a:r>
              <a:rPr lang="en-US" sz="3600" dirty="0"/>
              <a:t>A closer look at weaving in the 18 century Northern Region.  </a:t>
            </a:r>
          </a:p>
          <a:p>
            <a:r>
              <a:rPr lang="en-US" sz="3600" dirty="0"/>
              <a:t>Found the emphasis on subsistence to underplay </a:t>
            </a:r>
          </a:p>
          <a:p>
            <a:pPr lvl="1"/>
            <a:r>
              <a:rPr lang="en-US" dirty="0"/>
              <a:t>Division of </a:t>
            </a:r>
            <a:r>
              <a:rPr lang="en-US" dirty="0" err="1"/>
              <a:t>labour</a:t>
            </a:r>
            <a:endParaRPr lang="en-US" dirty="0"/>
          </a:p>
          <a:p>
            <a:pPr lvl="1"/>
            <a:r>
              <a:rPr lang="en-US" dirty="0"/>
              <a:t>Class division</a:t>
            </a:r>
          </a:p>
          <a:p>
            <a:pPr lvl="1"/>
            <a:r>
              <a:rPr lang="en-US" dirty="0"/>
              <a:t>Poverty </a:t>
            </a:r>
          </a:p>
          <a:p>
            <a:pPr lvl="1"/>
            <a:r>
              <a:rPr lang="en-US" dirty="0"/>
              <a:t>Internal trade</a:t>
            </a:r>
          </a:p>
          <a:p>
            <a:pPr lvl="1"/>
            <a:r>
              <a:rPr lang="en-US" dirty="0"/>
              <a:t>And the changing dynamics of production and consumption</a:t>
            </a:r>
            <a:endParaRPr lang="th-TH" dirty="0"/>
          </a:p>
          <a:p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967</Words>
  <Application>Microsoft Office PowerPoint</Application>
  <PresentationFormat>On-screen Show (4:3)</PresentationFormat>
  <Paragraphs>137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Angsana New</vt:lpstr>
      <vt:lpstr>Arial</vt:lpstr>
      <vt:lpstr>Calibri</vt:lpstr>
      <vt:lpstr>Cordia New</vt:lpstr>
      <vt:lpstr>Office Theme</vt:lpstr>
      <vt:lpstr>The Thai Village Economy in the Past (Chattip Nartsupha) </vt:lpstr>
      <vt:lpstr>Topics</vt:lpstr>
      <vt:lpstr>Primordial village communities </vt:lpstr>
      <vt:lpstr>Primordial village communities </vt:lpstr>
      <vt:lpstr>Social structure of primordial communities</vt:lpstr>
      <vt:lpstr>Subsistence village communities under the Sakdina system (1455-1855)</vt:lpstr>
      <vt:lpstr>Sakdina system and the villages</vt:lpstr>
      <vt:lpstr>Sakdina system and the villages</vt:lpstr>
      <vt:lpstr>Thai village communities under sakdina</vt:lpstr>
      <vt:lpstr>Thai village communities under sakdina</vt:lpstr>
      <vt:lpstr>Thai village communities under sakdina</vt:lpstr>
      <vt:lpstr>Villages' production under sakdina</vt:lpstr>
      <vt:lpstr>Villages' production under sakdina</vt:lpstr>
      <vt:lpstr>Villages' production under sakdina</vt:lpstr>
      <vt:lpstr>Villagers’ Beliefs </vt:lpstr>
      <vt:lpstr>Implications of villages under Sakdina</vt:lpstr>
      <vt:lpstr>Chattip VS Baker and Phongpaichit (2017)</vt:lpstr>
      <vt:lpstr>Chattip VS Baker and Phongpaichit (2017)</vt:lpstr>
      <vt:lpstr>Shifting away from subsistence economy (post-Bowring)</vt:lpstr>
      <vt:lpstr>Post-Bowring central region</vt:lpstr>
      <vt:lpstr>Post-Bowring central region</vt:lpstr>
      <vt:lpstr>Post-Bowring central region</vt:lpstr>
      <vt:lpstr>Post-Bowring in other regions</vt:lpstr>
      <vt:lpstr>Post-Bowring in other regions</vt:lpstr>
      <vt:lpstr>Summary</vt:lpstr>
      <vt:lpstr>Counter-arguments to Chattip</vt:lpstr>
      <vt:lpstr>Overall criticism</vt:lpstr>
      <vt:lpstr>J.Kemp (The dialectics of village and state in modern Thailand)</vt:lpstr>
      <vt:lpstr>K.Bowie (Unravelling the myth of subsistence economy)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Thai Village Economy in the Past (Chattip Nartsupha)</dc:title>
  <dc:creator>Thorn</dc:creator>
  <cp:lastModifiedBy>Thorn Pitidol</cp:lastModifiedBy>
  <cp:revision>25</cp:revision>
  <dcterms:created xsi:type="dcterms:W3CDTF">2015-08-26T17:01:36Z</dcterms:created>
  <dcterms:modified xsi:type="dcterms:W3CDTF">2018-08-29T06:48:43Z</dcterms:modified>
</cp:coreProperties>
</file>