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93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92" r:id="rId26"/>
    <p:sldId id="281" r:id="rId27"/>
    <p:sldId id="282" r:id="rId28"/>
    <p:sldId id="283" r:id="rId29"/>
    <p:sldId id="285" r:id="rId30"/>
    <p:sldId id="284" r:id="rId31"/>
    <p:sldId id="287" r:id="rId32"/>
    <p:sldId id="286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7" autoAdjust="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0A834-8E03-4354-8E29-A9072A4C0587}" type="datetimeFigureOut">
              <a:rPr lang="th-TH" smtClean="0"/>
              <a:pPr/>
              <a:t>30/10/61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Urban Economy in </a:t>
            </a:r>
            <a:r>
              <a:rPr lang="en-US" dirty="0" err="1" smtClean="0"/>
              <a:t>Sarit’s</a:t>
            </a:r>
            <a:r>
              <a:rPr lang="en-US" dirty="0" smtClean="0"/>
              <a:t> Era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 Capitalism and </a:t>
            </a:r>
            <a:r>
              <a:rPr lang="en-US" dirty="0" err="1"/>
              <a:t>Sarit's</a:t>
            </a:r>
            <a:r>
              <a:rPr lang="en-US" dirty="0"/>
              <a:t> Development </a:t>
            </a:r>
          </a:p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en-US" dirty="0"/>
          </a:p>
          <a:p>
            <a:r>
              <a:rPr lang="en-US" dirty="0"/>
              <a:t>Import-Substitution and Foreign Investment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From 1950-1970, the world entered two decades of economic and trade boom </a:t>
            </a:r>
          </a:p>
          <a:p>
            <a:pPr lvl="1"/>
            <a:r>
              <a:rPr lang="en-US" dirty="0"/>
              <a:t>Driven by the growth in </a:t>
            </a:r>
            <a:r>
              <a:rPr lang="en-US" dirty="0" smtClean="0"/>
              <a:t>US </a:t>
            </a:r>
            <a:r>
              <a:rPr lang="en-US" dirty="0"/>
              <a:t>and Europe, world demand for primary produce expanded</a:t>
            </a:r>
          </a:p>
          <a:p>
            <a:pPr lvl="1"/>
            <a:r>
              <a:rPr lang="en-US" dirty="0"/>
              <a:t>Capital became more internationally mobile</a:t>
            </a:r>
          </a:p>
          <a:p>
            <a:r>
              <a:rPr lang="en-US" dirty="0"/>
              <a:t>Rising </a:t>
            </a:r>
            <a:r>
              <a:rPr lang="en-US" dirty="0" smtClean="0"/>
              <a:t>international trade</a:t>
            </a:r>
            <a:r>
              <a:rPr lang="en-US" dirty="0"/>
              <a:t>, capital inflows, and US intervention in SEA had dramatic impact on Thai economy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4061"/>
            <a:ext cx="8291264" cy="485313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US political intervention as context for economic intervention</a:t>
            </a:r>
          </a:p>
          <a:p>
            <a:pPr lvl="1"/>
            <a:r>
              <a:rPr lang="en-US" dirty="0" smtClean="0"/>
              <a:t>The best </a:t>
            </a:r>
            <a:r>
              <a:rPr lang="en-US" dirty="0"/>
              <a:t>recipe for </a:t>
            </a:r>
            <a:r>
              <a:rPr lang="en-US" dirty="0" smtClean="0"/>
              <a:t>anti-communism is strong </a:t>
            </a:r>
            <a:r>
              <a:rPr lang="en-US" dirty="0"/>
              <a:t>gov't and economic growth based on private capital </a:t>
            </a:r>
          </a:p>
          <a:p>
            <a:r>
              <a:rPr lang="en-US" dirty="0" smtClean="0"/>
              <a:t>US pressed </a:t>
            </a:r>
            <a:r>
              <a:rPr lang="en-US" dirty="0"/>
              <a:t>Thai military leaders to start econ.dev based on support for </a:t>
            </a:r>
            <a:r>
              <a:rPr lang="en-US" dirty="0" smtClean="0"/>
              <a:t>capitalism, and Thai </a:t>
            </a:r>
            <a:r>
              <a:rPr lang="en-US" dirty="0"/>
              <a:t>military leaders responded enthusiastically </a:t>
            </a:r>
            <a:endParaRPr lang="en-US" dirty="0" smtClean="0"/>
          </a:p>
          <a:p>
            <a:pPr lvl="1"/>
            <a:r>
              <a:rPr lang="en-US" dirty="0" smtClean="0"/>
              <a:t>They </a:t>
            </a:r>
            <a:r>
              <a:rPr lang="en-US" dirty="0"/>
              <a:t>were already </a:t>
            </a:r>
            <a:r>
              <a:rPr lang="en-US" dirty="0" smtClean="0"/>
              <a:t>partners </a:t>
            </a:r>
            <a:r>
              <a:rPr lang="en-US" dirty="0"/>
              <a:t>to local </a:t>
            </a:r>
            <a:r>
              <a:rPr lang="en-US" dirty="0" smtClean="0"/>
              <a:t>capital</a:t>
            </a:r>
          </a:p>
          <a:p>
            <a:pPr lvl="1"/>
            <a:r>
              <a:rPr lang="en-US" dirty="0" smtClean="0"/>
              <a:t>Facilitating </a:t>
            </a:r>
            <a:r>
              <a:rPr lang="en-US" dirty="0"/>
              <a:t>the Thai economic adjustment was the US’s aids.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</a:t>
            </a:r>
            <a:r>
              <a:rPr lang="en-US" dirty="0" err="1" smtClean="0"/>
              <a:t>Phibun</a:t>
            </a:r>
            <a:r>
              <a:rPr lang="en-US" dirty="0" smtClean="0"/>
              <a:t> was ambivalent </a:t>
            </a:r>
            <a:r>
              <a:rPr lang="en-US" dirty="0"/>
              <a:t>in following the </a:t>
            </a:r>
            <a:r>
              <a:rPr lang="en-US" dirty="0" smtClean="0"/>
              <a:t>US, </a:t>
            </a:r>
            <a:r>
              <a:rPr lang="en-US" dirty="0" err="1" smtClean="0"/>
              <a:t>Sarit</a:t>
            </a:r>
            <a:r>
              <a:rPr lang="en-US" dirty="0" smtClean="0"/>
              <a:t> differed</a:t>
            </a:r>
          </a:p>
          <a:p>
            <a:pPr lvl="1"/>
            <a:r>
              <a:rPr lang="en-US" dirty="0" err="1" smtClean="0"/>
              <a:t>Sarit’s</a:t>
            </a:r>
            <a:r>
              <a:rPr lang="en-US" dirty="0" smtClean="0"/>
              <a:t> rise </a:t>
            </a:r>
            <a:r>
              <a:rPr lang="en-US" dirty="0"/>
              <a:t>came </a:t>
            </a:r>
            <a:r>
              <a:rPr lang="en-US" dirty="0" smtClean="0"/>
              <a:t>from US </a:t>
            </a:r>
            <a:r>
              <a:rPr lang="en-US" dirty="0"/>
              <a:t>support to the military. </a:t>
            </a:r>
            <a:endParaRPr lang="en-US" dirty="0" smtClean="0"/>
          </a:p>
          <a:p>
            <a:pPr lvl="1"/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/>
              <a:t>also involved in arms deals and in setting up his own businesses such as in shipping, construction, insurance, shipping, etc.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Sarit’s</a:t>
            </a:r>
            <a:r>
              <a:rPr lang="en-US" dirty="0" smtClean="0"/>
              <a:t> arguments</a:t>
            </a:r>
          </a:p>
          <a:p>
            <a:pPr lvl="1"/>
            <a:r>
              <a:rPr lang="en-US" dirty="0" smtClean="0"/>
              <a:t>Thailand </a:t>
            </a:r>
            <a:r>
              <a:rPr lang="en-US" dirty="0"/>
              <a:t>needed a stable anti-communist regime to gain more US aid. </a:t>
            </a:r>
            <a:endParaRPr lang="en-US" dirty="0" smtClean="0"/>
          </a:p>
          <a:p>
            <a:pPr lvl="1"/>
            <a:r>
              <a:rPr lang="en-US" dirty="0" smtClean="0"/>
              <a:t>Justified his </a:t>
            </a:r>
            <a:r>
              <a:rPr lang="en-US" dirty="0"/>
              <a:t>coup as </a:t>
            </a:r>
            <a:r>
              <a:rPr lang="en-US" dirty="0" smtClean="0"/>
              <a:t>a preparation </a:t>
            </a:r>
            <a:r>
              <a:rPr lang="en-US" dirty="0"/>
              <a:t>for launching a plan of "national development"</a:t>
            </a:r>
          </a:p>
          <a:p>
            <a:r>
              <a:rPr lang="en-US" dirty="0"/>
              <a:t>U</a:t>
            </a:r>
            <a:r>
              <a:rPr lang="en-US" dirty="0" smtClean="0"/>
              <a:t>nder </a:t>
            </a:r>
            <a:r>
              <a:rPr lang="en-US" dirty="0" err="1"/>
              <a:t>Sarit</a:t>
            </a:r>
            <a:r>
              <a:rPr lang="en-US" dirty="0"/>
              <a:t>, the strategic interests of the US, the dictatorial aim of Thai military, and the business interests of Thai new entrepreneurs converged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5858"/>
          </a:xfrm>
        </p:spPr>
        <p:txBody>
          <a:bodyPr>
            <a:normAutofit/>
          </a:bodyPr>
          <a:lstStyle/>
          <a:p>
            <a:r>
              <a:rPr lang="en-US" dirty="0" err="1" smtClean="0"/>
              <a:t>Sarit’s"our</a:t>
            </a:r>
            <a:r>
              <a:rPr lang="en-US" dirty="0" smtClean="0"/>
              <a:t> important task in this revolutionary era is development". </a:t>
            </a:r>
          </a:p>
          <a:p>
            <a:endParaRPr lang="th-TH" dirty="0"/>
          </a:p>
        </p:txBody>
      </p:sp>
      <p:pic>
        <p:nvPicPr>
          <p:cNvPr id="30722" name="Picture 2" descr="http://i.ytimg.com/vi/gSkshub8fIA/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714620"/>
            <a:ext cx="4572000" cy="3429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143504" y="3000372"/>
            <a:ext cx="364333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“Work is money and happiness (</a:t>
            </a:r>
            <a:r>
              <a:rPr lang="th-TH" b="1" dirty="0" smtClean="0"/>
              <a:t>งานคือเงิน เงินคืองาน บันดาลสุข</a:t>
            </a:r>
            <a:r>
              <a:rPr lang="en-US" b="1" dirty="0" smtClean="0"/>
              <a:t>)”</a:t>
            </a:r>
            <a:r>
              <a:rPr lang="th-TH" b="1" dirty="0" smtClean="0"/>
              <a:t>	</a:t>
            </a:r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“Good water supply, lights, and streets (</a:t>
            </a:r>
            <a:r>
              <a:rPr lang="th-TH" b="1" dirty="0" smtClean="0"/>
              <a:t>น้ำไหล ไฟสว่าง ทางดี</a:t>
            </a:r>
            <a:r>
              <a:rPr lang="en-US" b="1" dirty="0" smtClean="0"/>
              <a:t>)”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smtClean="0"/>
              <a:t>started major </a:t>
            </a:r>
            <a:r>
              <a:rPr lang="en-US" dirty="0"/>
              <a:t>restructuring of Thai economy </a:t>
            </a:r>
            <a:endParaRPr lang="en-US" dirty="0" smtClean="0"/>
          </a:p>
          <a:p>
            <a:pPr lvl="1"/>
            <a:r>
              <a:rPr lang="en-US" dirty="0" smtClean="0"/>
              <a:t>The restructuring began with </a:t>
            </a:r>
            <a:r>
              <a:rPr lang="en-US" dirty="0"/>
              <a:t>the World Bank's report </a:t>
            </a:r>
            <a:endParaRPr lang="en-US" dirty="0" smtClean="0"/>
          </a:p>
          <a:p>
            <a:pPr lvl="2"/>
            <a:r>
              <a:rPr lang="en-US" dirty="0" smtClean="0"/>
              <a:t>SOEs </a:t>
            </a:r>
            <a:r>
              <a:rPr lang="en-US" dirty="0"/>
              <a:t>collapsing, operating at losses or debt. </a:t>
            </a:r>
          </a:p>
          <a:p>
            <a:pPr lvl="2"/>
            <a:r>
              <a:rPr lang="en-US" dirty="0"/>
              <a:t>The World Bank recommended the scaling down of </a:t>
            </a:r>
            <a:r>
              <a:rPr lang="en-US" dirty="0" smtClean="0"/>
              <a:t>SOEs, promoting </a:t>
            </a:r>
            <a:r>
              <a:rPr lang="en-US" dirty="0"/>
              <a:t>manufacturing under private ownership b</a:t>
            </a:r>
            <a:r>
              <a:rPr lang="en-US" dirty="0" smtClean="0"/>
              <a:t>y </a:t>
            </a:r>
            <a:r>
              <a:rPr lang="en-US" dirty="0"/>
              <a:t>improving legal framework, infrastructure, and credit system, and by establishing institutional structure for econ.dev.</a:t>
            </a:r>
          </a:p>
          <a:p>
            <a:r>
              <a:rPr lang="en-US" dirty="0" smtClean="0"/>
              <a:t>World </a:t>
            </a:r>
            <a:r>
              <a:rPr lang="en-US" dirty="0"/>
              <a:t>Bank's recommendations were adopted. No more SOEs created except for public utilities.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Institutional and physical infrastructure</a:t>
            </a:r>
          </a:p>
          <a:p>
            <a:pPr lvl="1"/>
            <a:r>
              <a:rPr lang="en-US" dirty="0" smtClean="0"/>
              <a:t>Budget </a:t>
            </a:r>
            <a:r>
              <a:rPr lang="en-US" dirty="0"/>
              <a:t>Bureau, National Statistical Office, NESDB, and BOI. These </a:t>
            </a:r>
            <a:r>
              <a:rPr lang="en-US" dirty="0" err="1"/>
              <a:t>organisations</a:t>
            </a:r>
            <a:r>
              <a:rPr lang="en-US" dirty="0"/>
              <a:t> staffed with US trained bureaucrats. </a:t>
            </a:r>
          </a:p>
          <a:p>
            <a:pPr lvl="1"/>
            <a:r>
              <a:rPr lang="en-US" dirty="0" smtClean="0"/>
              <a:t>World </a:t>
            </a:r>
            <a:r>
              <a:rPr lang="en-US" dirty="0"/>
              <a:t>Bank also provided </a:t>
            </a:r>
            <a:r>
              <a:rPr lang="en-US" dirty="0" smtClean="0"/>
              <a:t>funding </a:t>
            </a:r>
            <a:r>
              <a:rPr lang="en-US" dirty="0"/>
              <a:t>for building </a:t>
            </a:r>
            <a:r>
              <a:rPr lang="en-US" dirty="0" smtClean="0"/>
              <a:t>highways</a:t>
            </a:r>
            <a:r>
              <a:rPr lang="en-US" dirty="0"/>
              <a:t>, irrigation, electricity, and education. </a:t>
            </a:r>
          </a:p>
          <a:p>
            <a:r>
              <a:rPr lang="en-US" dirty="0" smtClean="0"/>
              <a:t>1st-3rd National </a:t>
            </a:r>
            <a:r>
              <a:rPr lang="en-US" dirty="0"/>
              <a:t>Development Plan drafted with US advisers, </a:t>
            </a:r>
            <a:r>
              <a:rPr lang="en-US" dirty="0" err="1"/>
              <a:t>prioritising</a:t>
            </a:r>
            <a:r>
              <a:rPr lang="en-US" dirty="0"/>
              <a:t> growth driven by private sector.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shift </a:t>
            </a:r>
            <a:r>
              <a:rPr lang="en-US" dirty="0"/>
              <a:t>to support foreign investment. </a:t>
            </a:r>
            <a:endParaRPr lang="en-US" dirty="0" smtClean="0"/>
          </a:p>
          <a:p>
            <a:pPr lvl="1"/>
            <a:r>
              <a:rPr lang="en-US" dirty="0" smtClean="0"/>
              <a:t>Creation of BOI, and Investment </a:t>
            </a:r>
            <a:r>
              <a:rPr lang="en-US" dirty="0"/>
              <a:t>Promotion </a:t>
            </a:r>
            <a:r>
              <a:rPr lang="en-US" dirty="0" smtClean="0"/>
              <a:t>Act, to provided </a:t>
            </a:r>
            <a:r>
              <a:rPr lang="en-US" dirty="0"/>
              <a:t>tax and tariff incentives to promote local and foreign investors.</a:t>
            </a:r>
          </a:p>
          <a:p>
            <a:pPr lvl="1"/>
            <a:r>
              <a:rPr lang="en-US" dirty="0"/>
              <a:t>Foreign firms gain more </a:t>
            </a:r>
            <a:r>
              <a:rPr lang="en-US" dirty="0" err="1"/>
              <a:t>favourable</a:t>
            </a:r>
            <a:r>
              <a:rPr lang="en-US" dirty="0"/>
              <a:t> treatment, allowed to repatriate profit and occupy land.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unions suppressed.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Tariff </a:t>
            </a:r>
            <a:r>
              <a:rPr lang="en-US" dirty="0" smtClean="0"/>
              <a:t>protection to </a:t>
            </a:r>
            <a:r>
              <a:rPr lang="en-US" dirty="0"/>
              <a:t>protect domestic manufacturers of consumer goods.</a:t>
            </a:r>
          </a:p>
          <a:p>
            <a:pPr lvl="1"/>
            <a:r>
              <a:rPr lang="en-US" dirty="0" smtClean="0"/>
              <a:t>Under the pressure </a:t>
            </a:r>
            <a:r>
              <a:rPr lang="en-US" dirty="0"/>
              <a:t>from domestic capitals. </a:t>
            </a:r>
          </a:p>
          <a:p>
            <a:pPr lvl="1"/>
            <a:r>
              <a:rPr lang="en-US" dirty="0" smtClean="0"/>
              <a:t>Tariff </a:t>
            </a:r>
            <a:r>
              <a:rPr lang="en-US" dirty="0"/>
              <a:t>on capital goods were set low, while tariff on consumer goods high. </a:t>
            </a:r>
          </a:p>
          <a:p>
            <a:pPr lvl="1"/>
            <a:r>
              <a:rPr lang="en-US" dirty="0"/>
              <a:t>Wages were kept low to help domestic industries, facilitated by supply of </a:t>
            </a:r>
            <a:r>
              <a:rPr lang="en-US" dirty="0" err="1"/>
              <a:t>labour</a:t>
            </a:r>
            <a:r>
              <a:rPr lang="en-US" dirty="0"/>
              <a:t> from booming population.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echnocrats </a:t>
            </a:r>
            <a:r>
              <a:rPr lang="en-US" dirty="0"/>
              <a:t>in BOT and MOF </a:t>
            </a:r>
            <a:r>
              <a:rPr lang="en-US" dirty="0" err="1"/>
              <a:t>prioritised</a:t>
            </a:r>
            <a:r>
              <a:rPr lang="en-US" dirty="0"/>
              <a:t> economic stability with tradition of conservative fiscal management and support for open economy. </a:t>
            </a:r>
          </a:p>
          <a:p>
            <a:pPr lvl="1"/>
            <a:r>
              <a:rPr lang="en-US" dirty="0"/>
              <a:t>External aid and loans helped fiscal deficit and limited inflation. </a:t>
            </a:r>
          </a:p>
          <a:p>
            <a:pPr lvl="1"/>
            <a:r>
              <a:rPr lang="en-US" dirty="0" smtClean="0"/>
              <a:t>Stable growth came at 6.6</a:t>
            </a:r>
            <a:r>
              <a:rPr lang="en-US" dirty="0"/>
              <a:t>% </a:t>
            </a:r>
            <a:r>
              <a:rPr lang="en-US" dirty="0" smtClean="0"/>
              <a:t>without </a:t>
            </a:r>
            <a:r>
              <a:rPr lang="en-US" dirty="0"/>
              <a:t>much inflation. </a:t>
            </a:r>
          </a:p>
          <a:p>
            <a:pPr lvl="1"/>
            <a:r>
              <a:rPr lang="en-US" dirty="0"/>
              <a:t>The new strategy was successful in drawing in foreign investments.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/>
          </a:bodyPr>
          <a:lstStyle/>
          <a:p>
            <a:r>
              <a:rPr lang="en-US" dirty="0"/>
              <a:t>I</a:t>
            </a:r>
            <a:r>
              <a:rPr lang="en-US" dirty="0" smtClean="0"/>
              <a:t>mpact </a:t>
            </a:r>
            <a:r>
              <a:rPr lang="en-US" dirty="0"/>
              <a:t>of </a:t>
            </a:r>
            <a:r>
              <a:rPr lang="en-US" dirty="0" smtClean="0"/>
              <a:t>the new strategy </a:t>
            </a:r>
          </a:p>
          <a:p>
            <a:pPr lvl="1"/>
            <a:r>
              <a:rPr lang="en-US" dirty="0" smtClean="0"/>
              <a:t>Rising </a:t>
            </a:r>
            <a:r>
              <a:rPr lang="en-US" dirty="0"/>
              <a:t>world's demand for primary goods </a:t>
            </a:r>
            <a:r>
              <a:rPr lang="en-US" dirty="0" smtClean="0"/>
              <a:t>caused boom </a:t>
            </a:r>
            <a:r>
              <a:rPr lang="en-US" dirty="0"/>
              <a:t>in Thailand's export of primary </a:t>
            </a:r>
            <a:r>
              <a:rPr lang="en-US" dirty="0" smtClean="0"/>
              <a:t>commodities. </a:t>
            </a:r>
          </a:p>
          <a:p>
            <a:pPr lvl="2"/>
            <a:r>
              <a:rPr lang="en-US" dirty="0" smtClean="0"/>
              <a:t>From </a:t>
            </a:r>
            <a:r>
              <a:rPr lang="en-US" dirty="0"/>
              <a:t>1960-75, </a:t>
            </a:r>
            <a:r>
              <a:rPr lang="en-US" dirty="0" err="1"/>
              <a:t>agri.exports</a:t>
            </a:r>
            <a:r>
              <a:rPr lang="en-US" dirty="0"/>
              <a:t> rose </a:t>
            </a:r>
            <a:r>
              <a:rPr lang="en-US" dirty="0" smtClean="0"/>
              <a:t>10</a:t>
            </a:r>
            <a:r>
              <a:rPr lang="en-US" dirty="0"/>
              <a:t>% per year.</a:t>
            </a:r>
          </a:p>
          <a:p>
            <a:pPr lvl="1"/>
            <a:r>
              <a:rPr lang="en-US" dirty="0"/>
              <a:t>Tariff regime, the end of </a:t>
            </a:r>
            <a:r>
              <a:rPr lang="en-US" dirty="0" err="1"/>
              <a:t>econ.nationalism</a:t>
            </a:r>
            <a:r>
              <a:rPr lang="en-US" dirty="0"/>
              <a:t>, and the better infrastructure, provided incentives for Thai capitals to expand in domestic </a:t>
            </a:r>
            <a:r>
              <a:rPr lang="en-US" dirty="0" smtClean="0"/>
              <a:t>markets, especially in the countryside.</a:t>
            </a:r>
            <a:endParaRPr lang="en-US" dirty="0"/>
          </a:p>
          <a:p>
            <a:pPr lvl="1"/>
            <a:r>
              <a:rPr lang="en-US" dirty="0"/>
              <a:t>Foreign firms flew in but did not substitute local firms. Most chose instead to partner with local </a:t>
            </a:r>
            <a:r>
              <a:rPr lang="en-US" dirty="0" smtClean="0"/>
              <a:t>firms.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17638"/>
            <a:ext cx="8075240" cy="5179714"/>
          </a:xfrm>
        </p:spPr>
        <p:txBody>
          <a:bodyPr>
            <a:normAutofit fontScale="92500"/>
          </a:bodyPr>
          <a:lstStyle/>
          <a:p>
            <a:r>
              <a:rPr lang="en-US" dirty="0"/>
              <a:t>B</a:t>
            </a:r>
            <a:r>
              <a:rPr lang="en-US" dirty="0" smtClean="0"/>
              <a:t>anks </a:t>
            </a:r>
            <a:r>
              <a:rPr lang="en-US" dirty="0"/>
              <a:t>formed in 1940s </a:t>
            </a:r>
            <a:r>
              <a:rPr lang="en-US" dirty="0" smtClean="0"/>
              <a:t>rose </a:t>
            </a:r>
            <a:r>
              <a:rPr lang="en-US" dirty="0"/>
              <a:t>to </a:t>
            </a:r>
            <a:r>
              <a:rPr lang="en-US" dirty="0" smtClean="0"/>
              <a:t>dominance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rise </a:t>
            </a:r>
            <a:r>
              <a:rPr lang="en-US" dirty="0" smtClean="0"/>
              <a:t>based </a:t>
            </a:r>
            <a:r>
              <a:rPr lang="en-US" dirty="0"/>
              <a:t>on the </a:t>
            </a:r>
            <a:r>
              <a:rPr lang="en-US" dirty="0" smtClean="0"/>
              <a:t>role in </a:t>
            </a:r>
            <a:r>
              <a:rPr lang="en-US" dirty="0" err="1"/>
              <a:t>mobilising</a:t>
            </a:r>
            <a:r>
              <a:rPr lang="en-US" dirty="0"/>
              <a:t> </a:t>
            </a:r>
            <a:r>
              <a:rPr lang="en-US" dirty="0" smtClean="0"/>
              <a:t>capitals for emerging businesses </a:t>
            </a:r>
          </a:p>
          <a:p>
            <a:pPr lvl="1"/>
            <a:r>
              <a:rPr lang="en-US" dirty="0" smtClean="0"/>
              <a:t>Chinese immigrants the </a:t>
            </a:r>
            <a:r>
              <a:rPr lang="en-US" dirty="0"/>
              <a:t>main beneficiaries.</a:t>
            </a:r>
          </a:p>
          <a:p>
            <a:pPr lvl="2"/>
            <a:r>
              <a:rPr lang="en-US" dirty="0" smtClean="0"/>
              <a:t>For generations, had remained small business. Significant </a:t>
            </a:r>
            <a:r>
              <a:rPr lang="en-US" dirty="0"/>
              <a:t>portion of money </a:t>
            </a:r>
            <a:r>
              <a:rPr lang="en-US" dirty="0" smtClean="0"/>
              <a:t>used to be sent </a:t>
            </a:r>
            <a:r>
              <a:rPr lang="en-US" dirty="0"/>
              <a:t>back to China, small amount invested in pawnshops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banks provided them with location for savings. </a:t>
            </a:r>
          </a:p>
          <a:p>
            <a:pPr lvl="2"/>
            <a:r>
              <a:rPr lang="en-US" dirty="0"/>
              <a:t>Gov't restrictions and problems in China led to fallen remittance and channeled the saving to banks.</a:t>
            </a:r>
          </a:p>
          <a:p>
            <a:pPr lvl="2"/>
            <a:r>
              <a:rPr lang="en-US" dirty="0"/>
              <a:t>Between 1962-81, total deposits in Thai Banks grew from 8 millions to 299 million </a:t>
            </a:r>
            <a:r>
              <a:rPr lang="en-US" dirty="0" err="1"/>
              <a:t>bahts</a:t>
            </a:r>
            <a:r>
              <a:rPr lang="en-US" dirty="0"/>
              <a:t>. </a:t>
            </a:r>
          </a:p>
          <a:p>
            <a:pPr lvl="2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5886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</a:t>
            </a:r>
            <a:r>
              <a:rPr lang="en-US" dirty="0"/>
              <a:t>rise of Thai banks also helped by other two </a:t>
            </a:r>
            <a:r>
              <a:rPr lang="en-US" dirty="0" smtClean="0"/>
              <a:t>factors</a:t>
            </a:r>
          </a:p>
          <a:p>
            <a:r>
              <a:rPr lang="en-US" b="1" dirty="0" smtClean="0"/>
              <a:t>1) political connections</a:t>
            </a:r>
          </a:p>
          <a:p>
            <a:pPr lvl="1"/>
            <a:r>
              <a:rPr lang="en-US" dirty="0"/>
              <a:t>From 1950s, all of Thai major banks had forged close links with Thai military leaders.</a:t>
            </a:r>
          </a:p>
          <a:p>
            <a:pPr lvl="2"/>
            <a:r>
              <a:rPr lang="en-US" dirty="0" smtClean="0"/>
              <a:t>Example: Bangkok </a:t>
            </a:r>
            <a:r>
              <a:rPr lang="en-US" dirty="0"/>
              <a:t>Bank with </a:t>
            </a:r>
            <a:r>
              <a:rPr lang="en-US" dirty="0" err="1"/>
              <a:t>Ratchakru</a:t>
            </a:r>
            <a:r>
              <a:rPr lang="en-US" dirty="0"/>
              <a:t> group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connection led to laws made to prevent new entrants and foreign competitors in banking sector. </a:t>
            </a:r>
          </a:p>
          <a:p>
            <a:pPr lvl="1"/>
            <a:r>
              <a:rPr lang="en-US" dirty="0"/>
              <a:t>Banks' cartel created and not challenged for 3 decades.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42984"/>
            <a:ext cx="6134123" cy="4615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 fontScale="92500"/>
          </a:bodyPr>
          <a:lstStyle/>
          <a:p>
            <a:r>
              <a:rPr lang="en-US" b="1" dirty="0" smtClean="0"/>
              <a:t>2) the </a:t>
            </a:r>
            <a:r>
              <a:rPr lang="en-US" b="1" dirty="0"/>
              <a:t>extensive business networks. </a:t>
            </a:r>
            <a:endParaRPr lang="en-US" dirty="0" smtClean="0"/>
          </a:p>
          <a:p>
            <a:pPr lvl="1"/>
            <a:r>
              <a:rPr lang="en-US" dirty="0" smtClean="0"/>
              <a:t>Successful </a:t>
            </a:r>
            <a:r>
              <a:rPr lang="en-US" dirty="0"/>
              <a:t>banks </a:t>
            </a:r>
            <a:r>
              <a:rPr lang="en-US" dirty="0" smtClean="0"/>
              <a:t>had extensive </a:t>
            </a:r>
            <a:r>
              <a:rPr lang="en-US" dirty="0"/>
              <a:t>connections within local and overseas business communities. </a:t>
            </a:r>
          </a:p>
          <a:p>
            <a:pPr lvl="1"/>
            <a:r>
              <a:rPr lang="en-US" dirty="0"/>
              <a:t>The major banks came from dominant </a:t>
            </a:r>
            <a:r>
              <a:rPr lang="en-US" dirty="0" err="1"/>
              <a:t>Teochiu</a:t>
            </a:r>
            <a:r>
              <a:rPr lang="en-US" dirty="0"/>
              <a:t> group.  They competed but also cooperated in the Chamber of commerce. They forged relations through marriage. </a:t>
            </a:r>
          </a:p>
          <a:p>
            <a:pPr lvl="1"/>
            <a:r>
              <a:rPr lang="en-US" dirty="0"/>
              <a:t>Many </a:t>
            </a:r>
            <a:r>
              <a:rPr lang="en-US" dirty="0" smtClean="0"/>
              <a:t>had relatives </a:t>
            </a:r>
            <a:r>
              <a:rPr lang="en-US" dirty="0"/>
              <a:t>in other Asia's business cities.</a:t>
            </a:r>
          </a:p>
          <a:p>
            <a:pPr lvl="1"/>
            <a:r>
              <a:rPr lang="en-US" dirty="0"/>
              <a:t>Beyond providing funds, they also provided business services to client by helping them build business alliances, brokered deals, and found markets.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 </a:t>
            </a:r>
            <a:r>
              <a:rPr lang="en-US" dirty="0" err="1" smtClean="0"/>
              <a:t>Sophonphanich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4114800" cy="495202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Dominant </a:t>
            </a:r>
            <a:r>
              <a:rPr lang="en-US" dirty="0" smtClean="0"/>
              <a:t>role based </a:t>
            </a:r>
            <a:r>
              <a:rPr lang="en-US" dirty="0"/>
              <a:t>on extensive network </a:t>
            </a:r>
            <a:r>
              <a:rPr lang="en-US" dirty="0" smtClean="0"/>
              <a:t>with </a:t>
            </a:r>
            <a:r>
              <a:rPr lang="en-US" dirty="0"/>
              <a:t>Chinese communities through trading activities and from </a:t>
            </a:r>
            <a:r>
              <a:rPr lang="en-US" dirty="0" err="1"/>
              <a:t>organising</a:t>
            </a:r>
            <a:r>
              <a:rPr lang="en-US" dirty="0"/>
              <a:t> the sending of money back to China</a:t>
            </a:r>
          </a:p>
          <a:p>
            <a:r>
              <a:rPr lang="en-US" dirty="0"/>
              <a:t>B</a:t>
            </a:r>
            <a:r>
              <a:rPr lang="en-US" dirty="0" smtClean="0"/>
              <a:t>uilt </a:t>
            </a:r>
            <a:r>
              <a:rPr lang="en-US" dirty="0"/>
              <a:t>Bangkok Bank overseas </a:t>
            </a:r>
            <a:r>
              <a:rPr lang="en-US" dirty="0" smtClean="0"/>
              <a:t>branches, and created network </a:t>
            </a:r>
            <a:r>
              <a:rPr lang="en-US" dirty="0"/>
              <a:t>with leading Chinese entrepreneurs throughout the region </a:t>
            </a:r>
          </a:p>
          <a:p>
            <a:endParaRPr lang="th-TH" dirty="0"/>
          </a:p>
        </p:txBody>
      </p:sp>
      <p:pic>
        <p:nvPicPr>
          <p:cNvPr id="20482" name="Picture 2" descr="http://img.tarad.com/shop/s/su-usedbook/img-lib/spd_2011031923203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14422"/>
            <a:ext cx="3476625" cy="4943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banks dictate the economic expansion in </a:t>
            </a:r>
            <a:r>
              <a:rPr lang="en-US" dirty="0" err="1"/>
              <a:t>Sarit's</a:t>
            </a:r>
            <a:r>
              <a:rPr lang="en-US" dirty="0"/>
              <a:t> era, enabling hundreds of companies to emerge.</a:t>
            </a:r>
          </a:p>
          <a:p>
            <a:r>
              <a:rPr lang="en-US" dirty="0"/>
              <a:t>Bangkok Bank dominated the task of promoting new ventures. </a:t>
            </a:r>
          </a:p>
          <a:p>
            <a:pPr lvl="1"/>
            <a:r>
              <a:rPr lang="en-US" dirty="0"/>
              <a:t>As the rice trade was released from </a:t>
            </a:r>
            <a:r>
              <a:rPr lang="en-US" dirty="0" err="1"/>
              <a:t>gov't</a:t>
            </a:r>
            <a:r>
              <a:rPr lang="en-US" dirty="0"/>
              <a:t> control, Bangkok Bank helped the rice trading </a:t>
            </a:r>
            <a:r>
              <a:rPr lang="en-US" dirty="0" err="1"/>
              <a:t>familties</a:t>
            </a:r>
            <a:r>
              <a:rPr lang="en-US" dirty="0"/>
              <a:t> with new opportunities such as in the textile industry. </a:t>
            </a:r>
          </a:p>
          <a:p>
            <a:pPr lvl="1"/>
            <a:r>
              <a:rPr lang="en-US" dirty="0"/>
              <a:t>Bangkok Bank also facilitated the expansion of agribusiness, most notably that of CP.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Kasikorn</a:t>
            </a:r>
            <a:r>
              <a:rPr lang="en-US" dirty="0" smtClean="0"/>
              <a:t> </a:t>
            </a:r>
            <a:r>
              <a:rPr lang="en-US" dirty="0"/>
              <a:t>Bank continued to play key role in crop exports. They expanded their business to joint venture with foreign firms such as Dole and Firestone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Other banks also expanded their own businesses into other </a:t>
            </a:r>
            <a:r>
              <a:rPr lang="en-US" dirty="0" smtClean="0"/>
              <a:t>sectors especially in manufacturing.</a:t>
            </a:r>
            <a:endParaRPr lang="en-US" dirty="0"/>
          </a:p>
          <a:p>
            <a:r>
              <a:rPr lang="en-US" dirty="0"/>
              <a:t>The number of firms that the banks were involved with grew significantly. </a:t>
            </a:r>
            <a:endParaRPr lang="en-US" dirty="0" smtClean="0"/>
          </a:p>
          <a:p>
            <a:pPr lvl="1"/>
            <a:r>
              <a:rPr lang="en-US" dirty="0" smtClean="0"/>
              <a:t>In 1958, BKK Bank, K-Bank, Bank of </a:t>
            </a:r>
            <a:r>
              <a:rPr lang="en-US" dirty="0" err="1" smtClean="0"/>
              <a:t>Ayudhaya</a:t>
            </a:r>
            <a:r>
              <a:rPr lang="en-US" dirty="0" smtClean="0"/>
              <a:t>, and Union Bank involved in 51 firms. In 1973, the number became 173, and in 1979, 295.</a:t>
            </a:r>
          </a:p>
          <a:p>
            <a:pPr lvl="1"/>
            <a:r>
              <a:rPr lang="en-US" dirty="0" smtClean="0"/>
              <a:t>BKK Bank financed 42% of total export and 26% of imports.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0063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importance of connection </a:t>
            </a:r>
            <a:r>
              <a:rPr lang="en-US" dirty="0"/>
              <a:t>with </a:t>
            </a:r>
            <a:r>
              <a:rPr lang="en-US" dirty="0" smtClean="0"/>
              <a:t>banks and military generals </a:t>
            </a:r>
          </a:p>
          <a:p>
            <a:pPr lvl="1"/>
            <a:r>
              <a:rPr lang="en-US" dirty="0" err="1" smtClean="0"/>
              <a:t>Sukree</a:t>
            </a:r>
            <a:r>
              <a:rPr lang="en-US" dirty="0" smtClean="0"/>
              <a:t> </a:t>
            </a:r>
            <a:r>
              <a:rPr lang="en-US" dirty="0" err="1"/>
              <a:t>Potiratanangkun</a:t>
            </a:r>
            <a:r>
              <a:rPr lang="en-US" dirty="0"/>
              <a:t> textile business </a:t>
            </a:r>
            <a:r>
              <a:rPr lang="en-US" dirty="0" err="1"/>
              <a:t>strarted</a:t>
            </a:r>
            <a:r>
              <a:rPr lang="en-US" dirty="0"/>
              <a:t> from securing contract as a military supplier.</a:t>
            </a:r>
          </a:p>
          <a:p>
            <a:pPr lvl="1"/>
            <a:r>
              <a:rPr lang="en-US" dirty="0" err="1"/>
              <a:t>Thaworn</a:t>
            </a:r>
            <a:r>
              <a:rPr lang="en-US" dirty="0"/>
              <a:t> </a:t>
            </a:r>
            <a:r>
              <a:rPr lang="en-US" dirty="0" err="1"/>
              <a:t>Pornprapa's</a:t>
            </a:r>
            <a:r>
              <a:rPr lang="en-US" dirty="0"/>
              <a:t> Nissan benefited from </a:t>
            </a:r>
            <a:r>
              <a:rPr lang="en-US" dirty="0" err="1"/>
              <a:t>gov't</a:t>
            </a:r>
            <a:r>
              <a:rPr lang="en-US" dirty="0"/>
              <a:t> decreed that taxis must be Nissan. </a:t>
            </a:r>
          </a:p>
          <a:p>
            <a:pPr lvl="1"/>
            <a:r>
              <a:rPr lang="en-US" dirty="0" err="1"/>
              <a:t>Uthane</a:t>
            </a:r>
            <a:r>
              <a:rPr lang="en-US" dirty="0"/>
              <a:t> gained monopoly in distilling whisky </a:t>
            </a:r>
          </a:p>
          <a:p>
            <a:pPr lvl="1"/>
            <a:r>
              <a:rPr lang="en-US" dirty="0" err="1"/>
              <a:t>Kirati</a:t>
            </a:r>
            <a:r>
              <a:rPr lang="en-US" dirty="0"/>
              <a:t> </a:t>
            </a:r>
            <a:r>
              <a:rPr lang="en-US" dirty="0" err="1"/>
              <a:t>Srifuengfung</a:t>
            </a:r>
            <a:r>
              <a:rPr lang="en-US" dirty="0"/>
              <a:t> glass making business started through connection with </a:t>
            </a:r>
            <a:r>
              <a:rPr lang="en-US" dirty="0" err="1"/>
              <a:t>ratchakru</a:t>
            </a:r>
            <a:r>
              <a:rPr lang="en-US" dirty="0"/>
              <a:t> group. </a:t>
            </a:r>
          </a:p>
          <a:p>
            <a:r>
              <a:rPr lang="en-US" dirty="0"/>
              <a:t>In </a:t>
            </a:r>
            <a:r>
              <a:rPr lang="en-US" dirty="0" smtClean="0"/>
              <a:t>return</a:t>
            </a:r>
            <a:r>
              <a:rPr lang="en-US" dirty="0"/>
              <a:t>, the generals </a:t>
            </a:r>
            <a:r>
              <a:rPr lang="en-US" dirty="0" smtClean="0"/>
              <a:t>held </a:t>
            </a:r>
            <a:r>
              <a:rPr lang="en-US" dirty="0"/>
              <a:t>positions in extensive amount of private firms.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 growing domestic market, cheap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gov't</a:t>
            </a:r>
            <a:r>
              <a:rPr lang="en-US" dirty="0"/>
              <a:t> assistance, and foreign investment, industry began to grow. </a:t>
            </a:r>
          </a:p>
          <a:p>
            <a:r>
              <a:rPr lang="en-US" dirty="0"/>
              <a:t>M</a:t>
            </a:r>
            <a:r>
              <a:rPr lang="en-US" dirty="0" smtClean="0"/>
              <a:t>ajor </a:t>
            </a:r>
            <a:r>
              <a:rPr lang="en-US" dirty="0"/>
              <a:t>areas of expansion </a:t>
            </a:r>
            <a:endParaRPr lang="en-US" dirty="0" smtClean="0"/>
          </a:p>
          <a:p>
            <a:pPr lvl="1"/>
            <a:r>
              <a:rPr lang="en-US" dirty="0" err="1" smtClean="0"/>
              <a:t>Agri</a:t>
            </a:r>
            <a:r>
              <a:rPr lang="en-US" dirty="0" smtClean="0"/>
              <a:t>-processing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</a:t>
            </a:r>
            <a:r>
              <a:rPr lang="en-US" dirty="0"/>
              <a:t>manufacturing such as </a:t>
            </a:r>
            <a:r>
              <a:rPr lang="en-US" dirty="0" smtClean="0"/>
              <a:t>textile</a:t>
            </a:r>
            <a:endParaRPr lang="en-US" dirty="0"/>
          </a:p>
          <a:p>
            <a:pPr lvl="1"/>
            <a:r>
              <a:rPr lang="en-US" dirty="0"/>
              <a:t>V</a:t>
            </a:r>
            <a:r>
              <a:rPr lang="en-US" dirty="0" smtClean="0"/>
              <a:t>ariety </a:t>
            </a:r>
            <a:r>
              <a:rPr lang="en-US" dirty="0"/>
              <a:t>of assembly industries supplying consumer goods to domestic market.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</a:t>
            </a:r>
            <a:r>
              <a:rPr lang="en-US" dirty="0"/>
              <a:t>a</a:t>
            </a:r>
            <a:r>
              <a:rPr lang="en-US" dirty="0" smtClean="0"/>
              <a:t>gri-business </a:t>
            </a:r>
          </a:p>
          <a:p>
            <a:pPr lvl="1"/>
            <a:r>
              <a:rPr lang="en-US" dirty="0" smtClean="0"/>
              <a:t>Rice </a:t>
            </a:r>
            <a:r>
              <a:rPr lang="en-US" dirty="0"/>
              <a:t>business revived after freed from state's control, benefitting from better irrigation, high-yield seeds, and better cultivation system. </a:t>
            </a:r>
          </a:p>
          <a:p>
            <a:pPr lvl="1"/>
            <a:r>
              <a:rPr lang="en-US" dirty="0"/>
              <a:t>The major rice trading families </a:t>
            </a:r>
            <a:r>
              <a:rPr lang="en-US" dirty="0" smtClean="0"/>
              <a:t>entered </a:t>
            </a:r>
            <a:r>
              <a:rPr lang="en-US" dirty="0"/>
              <a:t>new crops such as cassava, and also new opportunities for processing such as silos and warehousing. </a:t>
            </a:r>
          </a:p>
          <a:p>
            <a:pPr lvl="1"/>
            <a:r>
              <a:rPr lang="en-US" dirty="0"/>
              <a:t>Metro group started manufacturing fertilizer.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Suger</a:t>
            </a:r>
            <a:r>
              <a:rPr lang="en-US" dirty="0"/>
              <a:t>-</a:t>
            </a:r>
            <a:r>
              <a:rPr lang="en-US" dirty="0" smtClean="0"/>
              <a:t>milling </a:t>
            </a:r>
            <a:r>
              <a:rPr lang="en-US" dirty="0"/>
              <a:t>and </a:t>
            </a:r>
            <a:r>
              <a:rPr lang="en-US" dirty="0" smtClean="0"/>
              <a:t>feed-mill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Big sugar milling firms -Thai </a:t>
            </a:r>
            <a:r>
              <a:rPr lang="en-US" dirty="0" err="1"/>
              <a:t>Roong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, </a:t>
            </a:r>
            <a:r>
              <a:rPr lang="en-US" dirty="0" err="1"/>
              <a:t>Bangpong</a:t>
            </a:r>
            <a:r>
              <a:rPr lang="en-US" dirty="0"/>
              <a:t>, </a:t>
            </a:r>
            <a:r>
              <a:rPr lang="en-US" dirty="0" err="1"/>
              <a:t>Kwang</a:t>
            </a:r>
            <a:r>
              <a:rPr lang="en-US" dirty="0"/>
              <a:t> Soon Lee, and </a:t>
            </a:r>
            <a:r>
              <a:rPr lang="en-US" dirty="0" err="1"/>
              <a:t>Mitrphol</a:t>
            </a:r>
            <a:r>
              <a:rPr lang="en-US" dirty="0"/>
              <a:t>- expanded rapidly and formed cartels.</a:t>
            </a:r>
          </a:p>
          <a:p>
            <a:pPr lvl="2"/>
            <a:r>
              <a:rPr lang="en-US" dirty="0"/>
              <a:t>Export of </a:t>
            </a:r>
            <a:r>
              <a:rPr lang="en-US" dirty="0" err="1"/>
              <a:t>suger</a:t>
            </a:r>
            <a:r>
              <a:rPr lang="en-US" dirty="0"/>
              <a:t> increased more than ten times.</a:t>
            </a:r>
          </a:p>
          <a:p>
            <a:pPr lvl="1"/>
            <a:r>
              <a:rPr lang="en-US" dirty="0"/>
              <a:t>With massive growth in production of maize and cassava, forms moved into </a:t>
            </a:r>
            <a:r>
              <a:rPr lang="en-US" dirty="0" err="1"/>
              <a:t>feedmill</a:t>
            </a:r>
            <a:r>
              <a:rPr lang="en-US" dirty="0"/>
              <a:t> business. </a:t>
            </a:r>
          </a:p>
          <a:p>
            <a:pPr lvl="2"/>
            <a:r>
              <a:rPr lang="en-US" dirty="0" err="1"/>
              <a:t>Betragro</a:t>
            </a:r>
            <a:r>
              <a:rPr lang="en-US" dirty="0"/>
              <a:t> and CP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chiataigroup.com/portals/0/icon/aboutchiatai_i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587" y="1643050"/>
            <a:ext cx="9169588" cy="430530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571472" y="6049052"/>
            <a:ext cx="7715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http://www.cpthailand.com/CPGROUP/History.aspx</a:t>
            </a:r>
            <a:endParaRPr lang="th-TH" dirty="0"/>
          </a:p>
        </p:txBody>
      </p:sp>
      <p:pic>
        <p:nvPicPr>
          <p:cNvPr id="1026" name="Picture 2" descr="cp 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7686700" cy="480116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B</a:t>
            </a:r>
            <a:r>
              <a:rPr lang="en-US" dirty="0" smtClean="0"/>
              <a:t>egan </a:t>
            </a:r>
            <a:r>
              <a:rPr lang="en-US" dirty="0"/>
              <a:t>as importers of seeds, fertilizers, and other agricultural </a:t>
            </a:r>
            <a:r>
              <a:rPr lang="en-US" dirty="0" smtClean="0"/>
              <a:t>inputs. </a:t>
            </a:r>
          </a:p>
          <a:p>
            <a:r>
              <a:rPr lang="en-US" dirty="0" smtClean="0"/>
              <a:t>Later </a:t>
            </a:r>
            <a:r>
              <a:rPr lang="en-US" dirty="0"/>
              <a:t>moved into </a:t>
            </a:r>
            <a:r>
              <a:rPr lang="en-US" dirty="0" err="1"/>
              <a:t>feedmill</a:t>
            </a:r>
            <a:r>
              <a:rPr lang="en-US" dirty="0"/>
              <a:t> and other livestock business</a:t>
            </a:r>
          </a:p>
          <a:p>
            <a:r>
              <a:rPr lang="en-US" dirty="0"/>
              <a:t>J</a:t>
            </a:r>
            <a:r>
              <a:rPr lang="en-US" dirty="0" smtClean="0"/>
              <a:t>oint </a:t>
            </a:r>
            <a:r>
              <a:rPr lang="en-US" dirty="0"/>
              <a:t>venture with a US </a:t>
            </a:r>
            <a:r>
              <a:rPr lang="en-US" dirty="0" smtClean="0"/>
              <a:t>company to start a chicken </a:t>
            </a:r>
            <a:r>
              <a:rPr lang="en-US" dirty="0"/>
              <a:t>industry.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the Thai </a:t>
            </a:r>
            <a:r>
              <a:rPr lang="en-US" dirty="0" err="1"/>
              <a:t>gov't</a:t>
            </a:r>
            <a:r>
              <a:rPr lang="en-US" dirty="0"/>
              <a:t> ended its monopoly on slaughterhouse, CP created integrated chicken business. It used the contract farming system and expand its business to </a:t>
            </a:r>
            <a:r>
              <a:rPr lang="en-US" dirty="0" smtClean="0"/>
              <a:t>other animals.</a:t>
            </a:r>
            <a:endParaRPr lang="en-US" dirty="0"/>
          </a:p>
          <a:p>
            <a:r>
              <a:rPr lang="en-US" dirty="0"/>
              <a:t>CP set up range of associate companies covering all aspects of its agro-business and expand to other countries. </a:t>
            </a:r>
          </a:p>
          <a:p>
            <a:endParaRPr lang="th-TH" dirty="0"/>
          </a:p>
        </p:txBody>
      </p:sp>
      <p:pic>
        <p:nvPicPr>
          <p:cNvPr id="5" name="Picture 2" descr="cp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6369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New manufacturing industries founded in 1960s under tariff protection </a:t>
            </a:r>
            <a:endParaRPr lang="en-US" dirty="0" smtClean="0"/>
          </a:p>
          <a:p>
            <a:pPr lvl="1"/>
            <a:r>
              <a:rPr lang="en-US" dirty="0"/>
              <a:t>G</a:t>
            </a:r>
            <a:r>
              <a:rPr lang="en-US" dirty="0" smtClean="0"/>
              <a:t>lass </a:t>
            </a:r>
            <a:r>
              <a:rPr lang="en-US" dirty="0"/>
              <a:t>factories, cement works, </a:t>
            </a:r>
            <a:r>
              <a:rPr lang="en-US" dirty="0" smtClean="0"/>
              <a:t>iron </a:t>
            </a:r>
            <a:r>
              <a:rPr lang="en-US" dirty="0"/>
              <a:t>and steel plants, and paper manufacturing.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most important was textile. </a:t>
            </a:r>
          </a:p>
          <a:p>
            <a:pPr lvl="1"/>
            <a:r>
              <a:rPr lang="en-US" dirty="0"/>
              <a:t>By 1979, textile accounted for 19% of value added in manufacturing, and 6% of export.  </a:t>
            </a:r>
          </a:p>
          <a:p>
            <a:r>
              <a:rPr lang="en-US" dirty="0" smtClean="0"/>
              <a:t>For the entrepreneurs of the new industries 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tarted </a:t>
            </a:r>
            <a:r>
              <a:rPr lang="en-US" dirty="0"/>
              <a:t>from being trader and </a:t>
            </a:r>
            <a:r>
              <a:rPr lang="en-US" dirty="0" smtClean="0"/>
              <a:t>importers, then moved </a:t>
            </a:r>
            <a:r>
              <a:rPr lang="en-US" dirty="0"/>
              <a:t>into manufacturing as a result of tariff protection and gov't incentives.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Sukree’s</a:t>
            </a:r>
            <a:r>
              <a:rPr lang="en-US" dirty="0" smtClean="0"/>
              <a:t> Textile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186766" cy="1543048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Sukree</a:t>
            </a:r>
            <a:r>
              <a:rPr lang="en-US" dirty="0" smtClean="0"/>
              <a:t> started textile business from being importer. He grew through joint venture of Japanese forms and once owned largest textile enterprise in SEA. </a:t>
            </a:r>
          </a:p>
          <a:p>
            <a:endParaRPr lang="th-TH" dirty="0"/>
          </a:p>
        </p:txBody>
      </p:sp>
      <p:pic>
        <p:nvPicPr>
          <p:cNvPr id="10242" name="Picture 2" descr="http://www.matichon.co.th/online/2011/06/13073628111307362861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000372"/>
            <a:ext cx="4524406" cy="3393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tariff structure levied high rates on finished goods while low rates on parts and components encouraged </a:t>
            </a:r>
            <a:r>
              <a:rPr lang="en-US" dirty="0" smtClean="0"/>
              <a:t>assembly </a:t>
            </a:r>
            <a:r>
              <a:rPr lang="en-US" dirty="0"/>
              <a:t>business </a:t>
            </a:r>
            <a:r>
              <a:rPr lang="en-US" dirty="0" smtClean="0"/>
              <a:t>for </a:t>
            </a:r>
            <a:r>
              <a:rPr lang="en-US" dirty="0"/>
              <a:t>domestic markets. </a:t>
            </a:r>
          </a:p>
          <a:p>
            <a:pPr lvl="1"/>
            <a:r>
              <a:rPr lang="en-US" dirty="0"/>
              <a:t>Assembly operations </a:t>
            </a:r>
            <a:r>
              <a:rPr lang="en-US" dirty="0" smtClean="0"/>
              <a:t>for consumer </a:t>
            </a:r>
            <a:r>
              <a:rPr lang="en-US" dirty="0"/>
              <a:t>goods such as household durables and automobiles. </a:t>
            </a:r>
          </a:p>
          <a:p>
            <a:pPr lvl="1"/>
            <a:r>
              <a:rPr lang="en-US" dirty="0"/>
              <a:t>Firms joined with overseas supplier to manufacture products </a:t>
            </a:r>
            <a:r>
              <a:rPr lang="en-US" dirty="0" smtClean="0"/>
              <a:t>under </a:t>
            </a:r>
            <a:r>
              <a:rPr lang="en-US" dirty="0"/>
              <a:t>tariff walls. </a:t>
            </a:r>
          </a:p>
          <a:p>
            <a:pPr lvl="1"/>
            <a:r>
              <a:rPr lang="en-US" dirty="0" smtClean="0"/>
              <a:t>Example: </a:t>
            </a:r>
            <a:r>
              <a:rPr lang="en-US" dirty="0" err="1" smtClean="0"/>
              <a:t>Pornprapa's</a:t>
            </a:r>
            <a:r>
              <a:rPr lang="en-US" dirty="0" smtClean="0"/>
              <a:t> </a:t>
            </a:r>
            <a:r>
              <a:rPr lang="en-US" dirty="0"/>
              <a:t>Nissan "Siam </a:t>
            </a:r>
            <a:r>
              <a:rPr lang="en-US" dirty="0" smtClean="0"/>
              <a:t>Motors“ and </a:t>
            </a:r>
            <a:r>
              <a:rPr lang="en-US" dirty="0"/>
              <a:t>o</a:t>
            </a:r>
            <a:r>
              <a:rPr lang="en-US" dirty="0" smtClean="0"/>
              <a:t>ther </a:t>
            </a:r>
            <a:r>
              <a:rPr lang="en-US" dirty="0"/>
              <a:t>automobile joint </a:t>
            </a:r>
            <a:r>
              <a:rPr lang="en-US" dirty="0" smtClean="0"/>
              <a:t>venture such as </a:t>
            </a:r>
            <a:r>
              <a:rPr lang="en-US" dirty="0"/>
              <a:t>Toyota, Mazda, </a:t>
            </a:r>
            <a:r>
              <a:rPr lang="en-US" dirty="0" smtClean="0"/>
              <a:t>Mitsubishi.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Pornprapa’s</a:t>
            </a:r>
            <a:r>
              <a:rPr lang="en-US" dirty="0" smtClean="0"/>
              <a:t> Nissan</a:t>
            </a:r>
            <a:endParaRPr lang="th-TH" dirty="0"/>
          </a:p>
        </p:txBody>
      </p:sp>
      <p:pic>
        <p:nvPicPr>
          <p:cNvPr id="4" name="Picture 2" descr="http://www.headlightmag.com/main/images/stories/jimmy01/Nissan/2012_09_14_Nissan_DNA_Garage_Zama/IMG_741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43182"/>
            <a:ext cx="4095726" cy="3071795"/>
          </a:xfrm>
          <a:prstGeom prst="rect">
            <a:avLst/>
          </a:prstGeom>
          <a:noFill/>
        </p:spPr>
      </p:pic>
      <p:pic>
        <p:nvPicPr>
          <p:cNvPr id="5" name="Picture 4" descr="Click on the image for full siz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428868"/>
            <a:ext cx="4274757" cy="3305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8329642" cy="2686055"/>
          </a:xfrm>
        </p:spPr>
        <p:txBody>
          <a:bodyPr>
            <a:normAutofit/>
          </a:bodyPr>
          <a:lstStyle/>
          <a:p>
            <a:r>
              <a:rPr lang="en-US" dirty="0"/>
              <a:t>Joint ventures between importers and foreign firms also emerged in assembly operation of consumer durables such as radios and TVs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2" descr="http://picdb.thaimisc.com/u/usedlism/6532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140968"/>
            <a:ext cx="3786214" cy="283966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131840" y="6093296"/>
            <a:ext cx="2253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dirty="0" err="1" smtClean="0"/>
              <a:t>Tanin</a:t>
            </a:r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final aspect of </a:t>
            </a:r>
            <a:r>
              <a:rPr lang="en-US" dirty="0" err="1"/>
              <a:t>Sarit's</a:t>
            </a:r>
            <a:r>
              <a:rPr lang="en-US" dirty="0"/>
              <a:t> restructuring of Thai economy was foreign investment. </a:t>
            </a:r>
            <a:endParaRPr lang="en-US" dirty="0" smtClean="0"/>
          </a:p>
          <a:p>
            <a:pPr lvl="1"/>
            <a:r>
              <a:rPr lang="en-US" dirty="0" smtClean="0"/>
              <a:t>Through </a:t>
            </a:r>
            <a:r>
              <a:rPr lang="en-US" dirty="0"/>
              <a:t>investment promotion regulations, foreign investment flew in at </a:t>
            </a:r>
            <a:r>
              <a:rPr lang="en-US" dirty="0" smtClean="0"/>
              <a:t>1 billion </a:t>
            </a:r>
            <a:r>
              <a:rPr lang="en-US" dirty="0"/>
              <a:t>baht a year in late 1960s, and around 1.5 billions a year in 1970s. </a:t>
            </a:r>
          </a:p>
          <a:p>
            <a:pPr lvl="1"/>
            <a:r>
              <a:rPr lang="en-US" dirty="0"/>
              <a:t>The first investors were from US, who invested in 100% ownership in areas such as </a:t>
            </a:r>
            <a:r>
              <a:rPr lang="en-US" dirty="0" err="1"/>
              <a:t>petroleam</a:t>
            </a:r>
            <a:r>
              <a:rPr lang="en-US" dirty="0"/>
              <a:t> and chemical businesses. </a:t>
            </a:r>
          </a:p>
          <a:p>
            <a:pPr lvl="1"/>
            <a:r>
              <a:rPr lang="en-US" dirty="0"/>
              <a:t>Then Japanese investments started to grow in late 1960s, surpassing the US in 1973. Thailand's trade with Japan also rose significantly during the same 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At first, </a:t>
            </a:r>
            <a:r>
              <a:rPr lang="en-US" dirty="0" smtClean="0"/>
              <a:t>Japanese’s role </a:t>
            </a:r>
            <a:r>
              <a:rPr lang="en-US" dirty="0"/>
              <a:t>in Thai economy provoked tension among technocrats and businessmen. </a:t>
            </a:r>
            <a:endParaRPr lang="en-US" dirty="0" smtClean="0"/>
          </a:p>
          <a:p>
            <a:pPr lvl="1"/>
            <a:r>
              <a:rPr lang="en-US" dirty="0" smtClean="0"/>
              <a:t>Japanese </a:t>
            </a:r>
            <a:r>
              <a:rPr lang="en-US" dirty="0"/>
              <a:t>gov't </a:t>
            </a:r>
            <a:r>
              <a:rPr lang="en-US" dirty="0" smtClean="0"/>
              <a:t>reduced tension by reducing </a:t>
            </a:r>
            <a:r>
              <a:rPr lang="en-US" dirty="0"/>
              <a:t>duties on many Thai goods, increasing loans to Thai gov't </a:t>
            </a:r>
          </a:p>
          <a:p>
            <a:pPr lvl="1"/>
            <a:r>
              <a:rPr lang="en-US" dirty="0" smtClean="0"/>
              <a:t>Japanese </a:t>
            </a:r>
            <a:r>
              <a:rPr lang="en-US" dirty="0" err="1" smtClean="0"/>
              <a:t>gov’t</a:t>
            </a:r>
            <a:r>
              <a:rPr lang="en-US" dirty="0" smtClean="0"/>
              <a:t> also encouraged </a:t>
            </a:r>
            <a:r>
              <a:rPr lang="en-US" dirty="0"/>
              <a:t>joint </a:t>
            </a:r>
            <a:r>
              <a:rPr lang="en-US" dirty="0" smtClean="0"/>
              <a:t>ventures </a:t>
            </a:r>
            <a:r>
              <a:rPr lang="en-US" dirty="0"/>
              <a:t>between Japanese and Thai firms. </a:t>
            </a:r>
          </a:p>
          <a:p>
            <a:pPr lvl="1"/>
            <a:r>
              <a:rPr lang="en-US" dirty="0"/>
              <a:t>Japan increased aids to Thailand. By 1980s, Japanese aids amounted to 2/3 of all aids Thailand received.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Japanese investments in this period were of two types.</a:t>
            </a:r>
          </a:p>
          <a:p>
            <a:pPr lvl="1"/>
            <a:r>
              <a:rPr lang="en-US" dirty="0"/>
              <a:t>First, tariff jumping  assembly operations, mainly in the area of consumer products.</a:t>
            </a:r>
          </a:p>
          <a:p>
            <a:pPr lvl="1"/>
            <a:r>
              <a:rPr lang="en-US" dirty="0"/>
              <a:t>Second, investment in manufacturing for exports, mainly back to Japan. </a:t>
            </a:r>
          </a:p>
          <a:p>
            <a:r>
              <a:rPr lang="en-US" dirty="0"/>
              <a:t>Japanese investments accelerated by the rising wage in Japan, causing Japanese to look for cheaper </a:t>
            </a:r>
            <a:r>
              <a:rPr lang="en-US" dirty="0" err="1"/>
              <a:t>labour</a:t>
            </a:r>
            <a:r>
              <a:rPr lang="en-US" dirty="0"/>
              <a:t> elsewhere.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Japanese </a:t>
            </a:r>
            <a:r>
              <a:rPr lang="en-US" dirty="0"/>
              <a:t>investments </a:t>
            </a:r>
            <a:r>
              <a:rPr lang="en-US" dirty="0" smtClean="0"/>
              <a:t> in Thailand started </a:t>
            </a:r>
            <a:r>
              <a:rPr lang="en-US" dirty="0"/>
              <a:t>in textile </a:t>
            </a:r>
            <a:r>
              <a:rPr lang="en-US" dirty="0" err="1" smtClean="0"/>
              <a:t>businesss</a:t>
            </a:r>
            <a:r>
              <a:rPr lang="en-US" dirty="0" smtClean="0"/>
              <a:t> </a:t>
            </a:r>
            <a:r>
              <a:rPr lang="en-US" dirty="0"/>
              <a:t>through joint venture.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contrast to US investors, Japanese investors often choose the path of joint-venture.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artly </a:t>
            </a:r>
            <a:r>
              <a:rPr lang="en-US" dirty="0"/>
              <a:t>due to </a:t>
            </a:r>
            <a:r>
              <a:rPr lang="en-US" dirty="0" smtClean="0"/>
              <a:t>them wanting </a:t>
            </a:r>
            <a:r>
              <a:rPr lang="en-US" dirty="0"/>
              <a:t>to avoid political opposition. And also due to the </a:t>
            </a:r>
            <a:r>
              <a:rPr lang="en-US" dirty="0" err="1"/>
              <a:t>gov't</a:t>
            </a:r>
            <a:r>
              <a:rPr lang="en-US" dirty="0"/>
              <a:t> requiring foreign investors (other than US) to have a Thai majority partner. </a:t>
            </a:r>
          </a:p>
          <a:p>
            <a:pPr lvl="1"/>
            <a:r>
              <a:rPr lang="en-US" dirty="0" smtClean="0"/>
              <a:t>Also Japanese </a:t>
            </a:r>
            <a:r>
              <a:rPr lang="en-US" dirty="0"/>
              <a:t>firms wanting to use domestic firms to gain access to knowledge about local market. </a:t>
            </a:r>
            <a:endParaRPr lang="en-US" dirty="0" smtClean="0"/>
          </a:p>
          <a:p>
            <a:pPr lvl="1"/>
            <a:r>
              <a:rPr lang="en-US" dirty="0" smtClean="0"/>
              <a:t>Joint venture also helped Thai firms gained knowledge and technology transfers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sum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 smtClean="0"/>
              <a:t>Sarit’s</a:t>
            </a:r>
            <a:r>
              <a:rPr lang="en-US" dirty="0"/>
              <a:t> </a:t>
            </a:r>
            <a:r>
              <a:rPr lang="en-US" dirty="0" smtClean="0"/>
              <a:t>development </a:t>
            </a:r>
            <a:r>
              <a:rPr lang="en-US" dirty="0"/>
              <a:t>era came with business opportunities enabled by tariff protection, better raw material supply, foreign assistance and technological transfer, political connections, and  capitals provided by banks.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1980</Words>
  <Application>Microsoft Office PowerPoint</Application>
  <PresentationFormat>On-screen Show (4:3)</PresentationFormat>
  <Paragraphs>171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Angsana New</vt:lpstr>
      <vt:lpstr>Arial</vt:lpstr>
      <vt:lpstr>Calibri</vt:lpstr>
      <vt:lpstr>Cordia New</vt:lpstr>
      <vt:lpstr>Office Theme</vt:lpstr>
      <vt:lpstr>Urban Economy in Sarit’s Era</vt:lpstr>
      <vt:lpstr>Topics</vt:lpstr>
      <vt:lpstr>US Capitalism</vt:lpstr>
      <vt:lpstr>US Capitalism</vt:lpstr>
      <vt:lpstr>Sarit's Development </vt:lpstr>
      <vt:lpstr>Sarit's Development </vt:lpstr>
      <vt:lpstr>Sarit's Development </vt:lpstr>
      <vt:lpstr>Sarit's Development </vt:lpstr>
      <vt:lpstr>Sarit's Development </vt:lpstr>
      <vt:lpstr>A New Strategy for Growth  </vt:lpstr>
      <vt:lpstr>A New Strategy for Growth  </vt:lpstr>
      <vt:lpstr>A New Strategy for Growth  </vt:lpstr>
      <vt:lpstr>A New Strategy for Growth  </vt:lpstr>
      <vt:lpstr>Banks and Capital Mobilisation</vt:lpstr>
      <vt:lpstr>Banks and Capital Mobilisation</vt:lpstr>
      <vt:lpstr>PowerPoint Presentation</vt:lpstr>
      <vt:lpstr>Banks and Capital Mobilisation</vt:lpstr>
      <vt:lpstr>Chin Sophonphanich</vt:lpstr>
      <vt:lpstr>Banks and Capital Mobilisation</vt:lpstr>
      <vt:lpstr>Banks and Capital Mobilisation</vt:lpstr>
      <vt:lpstr>Banks and Capital Mobilisation</vt:lpstr>
      <vt:lpstr>Import-substitution</vt:lpstr>
      <vt:lpstr>Import-substitution</vt:lpstr>
      <vt:lpstr>Import-substitution</vt:lpstr>
      <vt:lpstr>PowerPoint Presentation</vt:lpstr>
      <vt:lpstr>PowerPoint Presentation</vt:lpstr>
      <vt:lpstr>Import-substitution</vt:lpstr>
      <vt:lpstr>Sukree’s Textile</vt:lpstr>
      <vt:lpstr>Import-substitution</vt:lpstr>
      <vt:lpstr>Pornprapa’s Nissan</vt:lpstr>
      <vt:lpstr>Import-substitution</vt:lpstr>
      <vt:lpstr>Foreign investment</vt:lpstr>
      <vt:lpstr>Foreign investment</vt:lpstr>
      <vt:lpstr>Foreign investment</vt:lpstr>
      <vt:lpstr>Foreign investment</vt:lpstr>
      <vt:lpstr>In sum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Economy in Sarit’s Era</dc:title>
  <dc:creator>Thorn</dc:creator>
  <cp:lastModifiedBy>Thorn Pitidol</cp:lastModifiedBy>
  <cp:revision>25</cp:revision>
  <dcterms:created xsi:type="dcterms:W3CDTF">2015-11-03T02:48:56Z</dcterms:created>
  <dcterms:modified xsi:type="dcterms:W3CDTF">2018-10-30T16:09:17Z</dcterms:modified>
</cp:coreProperties>
</file>