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71" r:id="rId11"/>
    <p:sldId id="264" r:id="rId12"/>
    <p:sldId id="265" r:id="rId13"/>
    <p:sldId id="266" r:id="rId14"/>
    <p:sldId id="269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0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87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672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384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21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807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79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592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059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166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247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62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94AE9-038F-45D4-81AB-16CC2BC9B70F}" type="datetimeFigureOut">
              <a:rPr lang="en-US" smtClean="0"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142EE-DA6E-466F-B8C2-191AF2D9E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4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1997 Economic Crisis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EE301 Thai Economic History</a:t>
            </a:r>
          </a:p>
          <a:p>
            <a:r>
              <a:rPr lang="en-US" dirty="0" smtClean="0"/>
              <a:t>Thorn Pitidol</a:t>
            </a:r>
          </a:p>
          <a:p>
            <a:r>
              <a:rPr lang="en-US" dirty="0" smtClean="0"/>
              <a:t>1/2018</a:t>
            </a:r>
          </a:p>
        </p:txBody>
      </p:sp>
    </p:spTree>
    <p:extLst>
      <p:ext uri="{BB962C8B-B14F-4D97-AF65-F5344CB8AC3E}">
        <p14:creationId xmlns:p14="http://schemas.microsoft.com/office/powerpoint/2010/main" val="1133560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Financial Liberalization</a:t>
            </a:r>
          </a:p>
          <a:p>
            <a:r>
              <a:rPr lang="en-US" dirty="0" smtClean="0"/>
              <a:t>1997 Financial Crisis</a:t>
            </a:r>
          </a:p>
          <a:p>
            <a:r>
              <a:rPr lang="en-US" dirty="0" smtClean="0"/>
              <a:t>Aftermath of the 1997 Crisis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488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491" y="838323"/>
            <a:ext cx="76200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53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blurred division between bureaucrats and businesses from 1980s had also deteriorated the technocrats independence and ability. The impact was felt particularly during the 1997 crisis.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512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Liberalization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While the growth in 1980s was driven by exports, the growth in 1990s was driven by financial liberalization</a:t>
            </a:r>
          </a:p>
          <a:p>
            <a:pPr lvl="1"/>
            <a:r>
              <a:rPr lang="en-US" sz="2800" dirty="0" smtClean="0"/>
              <a:t>Factors contributing to financial liberalization</a:t>
            </a:r>
          </a:p>
          <a:p>
            <a:pPr lvl="2"/>
            <a:r>
              <a:rPr lang="en-US" sz="2400" dirty="0" smtClean="0"/>
              <a:t>Capitals from developed countries sought new markets</a:t>
            </a:r>
          </a:p>
          <a:p>
            <a:pPr lvl="2"/>
            <a:r>
              <a:rPr lang="en-US" sz="2400" dirty="0" smtClean="0"/>
              <a:t>IMF and World Bank supported free capital movement - suggested Thailand to open its capital and banking markets</a:t>
            </a:r>
          </a:p>
          <a:p>
            <a:r>
              <a:rPr lang="en-US" sz="3200" dirty="0" smtClean="0"/>
              <a:t>Thai technocrats also saw problems with protection and monopolies</a:t>
            </a:r>
          </a:p>
          <a:p>
            <a:pPr lvl="1"/>
            <a:r>
              <a:rPr lang="en-US" sz="2800" dirty="0" smtClean="0"/>
              <a:t>Thailand positioned as the "financial center" of SEA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35206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Liberalization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Anan and </a:t>
            </a:r>
            <a:r>
              <a:rPr lang="en-US" sz="3200" dirty="0" err="1"/>
              <a:t>Chuan</a:t>
            </a:r>
            <a:r>
              <a:rPr lang="en-US" sz="3200" dirty="0"/>
              <a:t> started the process</a:t>
            </a:r>
          </a:p>
          <a:p>
            <a:pPr lvl="1"/>
            <a:r>
              <a:rPr lang="en-US" dirty="0"/>
              <a:t>Reduced control over foreign exchanges</a:t>
            </a:r>
          </a:p>
          <a:p>
            <a:pPr lvl="1"/>
            <a:r>
              <a:rPr lang="en-US" dirty="0"/>
              <a:t>Allowed foreign banks to enter the competition</a:t>
            </a:r>
          </a:p>
          <a:p>
            <a:pPr lvl="1"/>
            <a:r>
              <a:rPr lang="en-US" dirty="0"/>
              <a:t>Enabled foreign loans (from off-shore banks)</a:t>
            </a:r>
          </a:p>
          <a:p>
            <a:r>
              <a:rPr lang="en-US" sz="3200" dirty="0"/>
              <a:t>With the economies in EU and Japan slowed down, capitals flooded to Thailand</a:t>
            </a:r>
          </a:p>
          <a:p>
            <a:pPr lvl="1"/>
            <a:r>
              <a:rPr lang="en-US" dirty="0"/>
              <a:t>Thai and foreign banks borrowed in foreign markets to give loans domestically, Thai firms borrowed abroad</a:t>
            </a:r>
          </a:p>
          <a:p>
            <a:pPr lvl="1"/>
            <a:r>
              <a:rPr lang="en-US" dirty="0"/>
              <a:t>Overall, financial liberalization totally shifted sources of capital from domestic to foreign market</a:t>
            </a:r>
          </a:p>
        </p:txBody>
      </p:sp>
    </p:spTree>
    <p:extLst>
      <p:ext uri="{BB962C8B-B14F-4D97-AF65-F5344CB8AC3E}">
        <p14:creationId xmlns:p14="http://schemas.microsoft.com/office/powerpoint/2010/main" val="3464990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1997 Financial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From mid 1990s, the Thai economy entered a period of stagnation. </a:t>
            </a:r>
            <a:r>
              <a:rPr lang="en-US" sz="3200" dirty="0" err="1"/>
              <a:t>Labour</a:t>
            </a:r>
            <a:r>
              <a:rPr lang="en-US" sz="3200" dirty="0"/>
              <a:t> cost were rising, more competition came from other countries. As a result, export slowed. </a:t>
            </a:r>
          </a:p>
          <a:p>
            <a:pPr lvl="1"/>
            <a:r>
              <a:rPr lang="en-US" sz="3200" dirty="0"/>
              <a:t>Thai businesses shifted attention to domestic markets, especially the real estates.</a:t>
            </a:r>
          </a:p>
          <a:p>
            <a:pPr lvl="2"/>
            <a:r>
              <a:rPr lang="en-US" sz="2800" dirty="0"/>
              <a:t>Free capital inflow led to real estate bubbles</a:t>
            </a:r>
          </a:p>
          <a:p>
            <a:pPr lvl="2"/>
            <a:r>
              <a:rPr lang="en-US" sz="2800" dirty="0"/>
              <a:t>Lacks of control over lending led to speculative investments in real estates and stock market</a:t>
            </a:r>
          </a:p>
        </p:txBody>
      </p:sp>
    </p:spTree>
    <p:extLst>
      <p:ext uri="{BB962C8B-B14F-4D97-AF65-F5344CB8AC3E}">
        <p14:creationId xmlns:p14="http://schemas.microsoft.com/office/powerpoint/2010/main" val="1795825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1997 Financial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 1996, Bangkok Bank of Commerce went to bankruptcy, provoked fear of crisis in real estates</a:t>
            </a:r>
          </a:p>
          <a:p>
            <a:pPr lvl="1"/>
            <a:r>
              <a:rPr lang="en-US" sz="3200" dirty="0"/>
              <a:t>But lack of response from BOT and gov't </a:t>
            </a:r>
          </a:p>
          <a:p>
            <a:pPr lvl="1"/>
            <a:r>
              <a:rPr lang="en-US" sz="3200" dirty="0"/>
              <a:t>Fixed exchange rate regime </a:t>
            </a:r>
            <a:r>
              <a:rPr lang="en-US" sz="3200" dirty="0" err="1"/>
              <a:t>criticised</a:t>
            </a:r>
            <a:r>
              <a:rPr lang="en-US" sz="3200" dirty="0"/>
              <a:t> but kept. </a:t>
            </a:r>
          </a:p>
        </p:txBody>
      </p:sp>
    </p:spTree>
    <p:extLst>
      <p:ext uri="{BB962C8B-B14F-4D97-AF65-F5344CB8AC3E}">
        <p14:creationId xmlns:p14="http://schemas.microsoft.com/office/powerpoint/2010/main" val="3304725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1997 Financial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With a weakened fundamentals, mismanaged liberalization, speculators attacked the Baht. </a:t>
            </a:r>
          </a:p>
          <a:p>
            <a:pPr lvl="1"/>
            <a:r>
              <a:rPr lang="en-US" sz="2800" dirty="0"/>
              <a:t>Early waves of attacked fended-off</a:t>
            </a:r>
          </a:p>
          <a:p>
            <a:pPr lvl="1"/>
            <a:r>
              <a:rPr lang="en-US" sz="2800" dirty="0"/>
              <a:t>But as Thai economy weakened further from slowed exports, more crisis in real estates and financial companies</a:t>
            </a:r>
          </a:p>
          <a:p>
            <a:pPr lvl="1"/>
            <a:r>
              <a:rPr lang="en-US" sz="2800" dirty="0"/>
              <a:t>A big wave of currency attack in 1997 led to the depletion of BOT reserves</a:t>
            </a:r>
          </a:p>
          <a:p>
            <a:pPr lvl="1"/>
            <a:r>
              <a:rPr lang="en-US" sz="2800" dirty="0"/>
              <a:t>In July 1997s, the gov't announced the floating of the </a:t>
            </a:r>
            <a:r>
              <a:rPr lang="en-US" sz="2800" dirty="0" smtClean="0"/>
              <a:t>Baht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08011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Baht/Dollars Exchange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741"/>
            <a:ext cx="10657114" cy="44647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52502" y="6194477"/>
            <a:ext cx="64285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https://highschool.latimes.com/fairmont-preparatory-academy/look-back-on-george-soros-and-his-attack-on-thai-baht/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53956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1997 Financial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 sum, the crisis was contributed largely by the Thai businesses own behaviors</a:t>
            </a:r>
          </a:p>
          <a:p>
            <a:pPr lvl="1"/>
            <a:r>
              <a:rPr lang="en-US" sz="2800" dirty="0"/>
              <a:t>They turned to high risks investments, financed by short-term loans from foreign sources</a:t>
            </a:r>
          </a:p>
          <a:p>
            <a:pPr lvl="1"/>
            <a:r>
              <a:rPr lang="en-US" sz="2800" dirty="0"/>
              <a:t>They demanded for fixed currency, and kept the growing problems hidden</a:t>
            </a:r>
          </a:p>
          <a:p>
            <a:pPr lvl="1"/>
            <a:r>
              <a:rPr lang="en-US" sz="2800" dirty="0"/>
              <a:t>They neglected all the warnings, lobbied regulators against changes</a:t>
            </a:r>
          </a:p>
        </p:txBody>
      </p:sp>
    </p:spTree>
    <p:extLst>
      <p:ext uri="{BB962C8B-B14F-4D97-AF65-F5344CB8AC3E}">
        <p14:creationId xmlns:p14="http://schemas.microsoft.com/office/powerpoint/2010/main" val="3897773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Aftermath of the 1997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crisis turned Thailand toward the IMF, who provided Thailand with the emergency loan</a:t>
            </a:r>
          </a:p>
          <a:p>
            <a:r>
              <a:rPr lang="en-US" sz="3200" dirty="0"/>
              <a:t>But the loan came with the restructuring package, similar to ones adopted in Latin America</a:t>
            </a:r>
          </a:p>
          <a:p>
            <a:pPr lvl="1"/>
            <a:r>
              <a:rPr lang="en-US" sz="2800" dirty="0"/>
              <a:t>Austerity </a:t>
            </a:r>
            <a:r>
              <a:rPr lang="en-US" sz="2800" dirty="0" smtClean="0"/>
              <a:t>measures: raised </a:t>
            </a:r>
            <a:r>
              <a:rPr lang="en-US" sz="2800" dirty="0"/>
              <a:t>VAT, cut gov't spending, raise interest rates</a:t>
            </a:r>
          </a:p>
          <a:p>
            <a:pPr lvl="1"/>
            <a:r>
              <a:rPr lang="en-US" sz="2800" dirty="0"/>
              <a:t>The measures caused further recessions, and further outflow of capitals</a:t>
            </a:r>
          </a:p>
          <a:p>
            <a:pPr lvl="1"/>
            <a:r>
              <a:rPr lang="en-US" sz="2800" dirty="0"/>
              <a:t>Impact spread to other countries in the region</a:t>
            </a:r>
          </a:p>
        </p:txBody>
      </p:sp>
    </p:spTree>
    <p:extLst>
      <p:ext uri="{BB962C8B-B14F-4D97-AF65-F5344CB8AC3E}">
        <p14:creationId xmlns:p14="http://schemas.microsoft.com/office/powerpoint/2010/main" val="3002452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Aftermath of the 1997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IMF also pressed for the reform of financial institutions and privatization of SOEs</a:t>
            </a:r>
          </a:p>
          <a:p>
            <a:pPr lvl="1"/>
            <a:r>
              <a:rPr lang="en-US" sz="2800" dirty="0"/>
              <a:t>Suspension and closure of financial institutions</a:t>
            </a:r>
          </a:p>
          <a:p>
            <a:pPr lvl="1"/>
            <a:r>
              <a:rPr lang="en-US" sz="2800" dirty="0"/>
              <a:t>Enabled foreign ownership, especially in financial sector</a:t>
            </a:r>
          </a:p>
          <a:p>
            <a:pPr lvl="1"/>
            <a:r>
              <a:rPr lang="en-US" sz="2800" dirty="0"/>
              <a:t>Liquidation of troubled assets by selling to foreign investors</a:t>
            </a:r>
          </a:p>
          <a:p>
            <a:r>
              <a:rPr lang="en-US" sz="3200" dirty="0"/>
              <a:t>Further economic recession prompted more criticism of Thai gov't for being the IMF's good boy. </a:t>
            </a:r>
          </a:p>
        </p:txBody>
      </p:sp>
    </p:spTree>
    <p:extLst>
      <p:ext uri="{BB962C8B-B14F-4D97-AF65-F5344CB8AC3E}">
        <p14:creationId xmlns:p14="http://schemas.microsoft.com/office/powerpoint/2010/main" val="2568192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0868" y="1215353"/>
            <a:ext cx="7530263" cy="448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5042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Aftermath of the 1997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crisis has left Thailand with several wounds and permanent changes</a:t>
            </a:r>
          </a:p>
          <a:p>
            <a:pPr lvl="1"/>
            <a:r>
              <a:rPr lang="en-US" sz="2800" dirty="0"/>
              <a:t>Thai gov't decided to carry the burden of debt from financial sector (FIDF fund)</a:t>
            </a:r>
          </a:p>
          <a:p>
            <a:pPr lvl="1"/>
            <a:r>
              <a:rPr lang="en-US" sz="2800" dirty="0"/>
              <a:t>Many Thai banks sold to foreign banks, the rest </a:t>
            </a:r>
            <a:r>
              <a:rPr lang="en-US" sz="2800" dirty="0" smtClean="0"/>
              <a:t>faced difficult </a:t>
            </a:r>
            <a:r>
              <a:rPr lang="en-US" sz="2800" dirty="0"/>
              <a:t>time </a:t>
            </a:r>
          </a:p>
          <a:p>
            <a:pPr lvl="2"/>
            <a:r>
              <a:rPr lang="en-US" sz="2400" dirty="0"/>
              <a:t>Asia Bank --&gt; ABN </a:t>
            </a:r>
            <a:r>
              <a:rPr lang="en-US" sz="2400" dirty="0" smtClean="0"/>
              <a:t>AMRO, </a:t>
            </a:r>
            <a:r>
              <a:rPr lang="en-US" sz="2400" dirty="0" err="1" smtClean="0"/>
              <a:t>Nakornthon</a:t>
            </a:r>
            <a:r>
              <a:rPr lang="en-US" sz="2400" dirty="0" smtClean="0"/>
              <a:t>-</a:t>
            </a:r>
            <a:r>
              <a:rPr lang="en-US" sz="2400" dirty="0"/>
              <a:t>-&gt; Standard Charter</a:t>
            </a:r>
          </a:p>
          <a:p>
            <a:pPr lvl="1"/>
            <a:r>
              <a:rPr lang="en-US" sz="2800" dirty="0"/>
              <a:t>Some major businesses group dissolved or sold</a:t>
            </a:r>
          </a:p>
          <a:p>
            <a:pPr lvl="2"/>
            <a:r>
              <a:rPr lang="en-US" sz="2400" dirty="0" err="1"/>
              <a:t>Sukri's</a:t>
            </a:r>
            <a:r>
              <a:rPr lang="en-US" sz="2400" dirty="0"/>
              <a:t> Textile, </a:t>
            </a:r>
            <a:r>
              <a:rPr lang="en-US" sz="2400" dirty="0" err="1"/>
              <a:t>Sondhi's</a:t>
            </a:r>
            <a:r>
              <a:rPr lang="en-US" sz="2400" dirty="0"/>
              <a:t> media, </a:t>
            </a:r>
            <a:r>
              <a:rPr lang="en-US" sz="2400" dirty="0" err="1"/>
              <a:t>Sahawiria</a:t>
            </a:r>
            <a:r>
              <a:rPr lang="en-US" sz="2400" dirty="0"/>
              <a:t> Steel, etc.</a:t>
            </a:r>
          </a:p>
          <a:p>
            <a:pPr lvl="1"/>
            <a:r>
              <a:rPr lang="en-US" sz="2800" dirty="0"/>
              <a:t>Foreigners raised their ownership in joint-ventures</a:t>
            </a:r>
          </a:p>
        </p:txBody>
      </p:sp>
    </p:spTree>
    <p:extLst>
      <p:ext uri="{BB962C8B-B14F-4D97-AF65-F5344CB8AC3E}">
        <p14:creationId xmlns:p14="http://schemas.microsoft.com/office/powerpoint/2010/main" val="854908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Aftermath of the 1997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crisis ended a period of prosperity enjoyed by large number of Thai-Chinese merchants. For many, their capitals were transferred into the hands of the foreign multinational companies. Thai banks effectively lost their dominance.</a:t>
            </a:r>
          </a:p>
          <a:p>
            <a:endParaRPr lang="en-US" sz="3200" dirty="0"/>
          </a:p>
          <a:p>
            <a:r>
              <a:rPr lang="en-US" sz="3200" dirty="0"/>
              <a:t>However, there were also a small number of domestic capitals that survived (for example, CP, AIS, some real estates, some major banks). Faced with even less domestic competitions, these groups gain further strength and power. </a:t>
            </a:r>
          </a:p>
        </p:txBody>
      </p:sp>
    </p:spTree>
    <p:extLst>
      <p:ext uri="{BB962C8B-B14F-4D97-AF65-F5344CB8AC3E}">
        <p14:creationId xmlns:p14="http://schemas.microsoft.com/office/powerpoint/2010/main" val="2126482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718</Words>
  <Application>Microsoft Office PowerPoint</Application>
  <PresentationFormat>Widescreen</PresentationFormat>
  <Paragraphs>71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1997 Economic Crisis  </vt:lpstr>
      <vt:lpstr>Agenda</vt:lpstr>
      <vt:lpstr>PowerPoint Presentation</vt:lpstr>
      <vt:lpstr>Background</vt:lpstr>
      <vt:lpstr>Financial Liberalization</vt:lpstr>
      <vt:lpstr>Financial Liberalization</vt:lpstr>
      <vt:lpstr>1997 Financial Crisis</vt:lpstr>
      <vt:lpstr>1997 Financial Crisis</vt:lpstr>
      <vt:lpstr>1997 Financial Crisis</vt:lpstr>
      <vt:lpstr>Baht/Dollars Exchange Rates</vt:lpstr>
      <vt:lpstr>1997 Financial Crisis</vt:lpstr>
      <vt:lpstr>Aftermath of the 1997 Crisis</vt:lpstr>
      <vt:lpstr>Aftermath of the 1997 Crisis</vt:lpstr>
      <vt:lpstr>PowerPoint Presentation</vt:lpstr>
      <vt:lpstr>Aftermath of the 1997 Crisis</vt:lpstr>
      <vt:lpstr>Aftermath of the 1997 Crisis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1997 Economic Crisis  </dc:title>
  <dc:creator>Thorn Pitidol</dc:creator>
  <cp:lastModifiedBy>Thorn Pitidol</cp:lastModifiedBy>
  <cp:revision>3</cp:revision>
  <dcterms:created xsi:type="dcterms:W3CDTF">2018-11-26T17:22:50Z</dcterms:created>
  <dcterms:modified xsi:type="dcterms:W3CDTF">2018-11-27T06:45:55Z</dcterms:modified>
</cp:coreProperties>
</file>