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256" r:id="rId2"/>
    <p:sldId id="257" r:id="rId3"/>
    <p:sldId id="258" r:id="rId4"/>
    <p:sldId id="259" r:id="rId5"/>
    <p:sldId id="260" r:id="rId6"/>
    <p:sldId id="290" r:id="rId7"/>
    <p:sldId id="291" r:id="rId8"/>
    <p:sldId id="286" r:id="rId9"/>
    <p:sldId id="292" r:id="rId10"/>
    <p:sldId id="293" r:id="rId11"/>
    <p:sldId id="294" r:id="rId12"/>
    <p:sldId id="272" r:id="rId13"/>
    <p:sldId id="273" r:id="rId14"/>
    <p:sldId id="274" r:id="rId15"/>
    <p:sldId id="275" r:id="rId16"/>
    <p:sldId id="287" r:id="rId17"/>
    <p:sldId id="276" r:id="rId18"/>
    <p:sldId id="295" r:id="rId19"/>
    <p:sldId id="288" r:id="rId20"/>
    <p:sldId id="289" r:id="rId21"/>
    <p:sldId id="296" r:id="rId22"/>
    <p:sldId id="283" r:id="rId23"/>
    <p:sldId id="284" r:id="rId24"/>
    <p:sldId id="297" r:id="rId25"/>
    <p:sldId id="298" r:id="rId26"/>
    <p:sldId id="279" r:id="rId27"/>
    <p:sldId id="280" r:id="rId28"/>
    <p:sldId id="299" r:id="rId29"/>
    <p:sldId id="261" r:id="rId30"/>
    <p:sldId id="262" r:id="rId31"/>
    <p:sldId id="263" r:id="rId32"/>
    <p:sldId id="278" r:id="rId33"/>
    <p:sldId id="265" r:id="rId34"/>
    <p:sldId id="266" r:id="rId35"/>
    <p:sldId id="267" r:id="rId36"/>
    <p:sldId id="268" r:id="rId37"/>
    <p:sldId id="277" r:id="rId38"/>
    <p:sldId id="269" r:id="rId39"/>
    <p:sldId id="271" r:id="rId40"/>
    <p:sldId id="300" r:id="rId41"/>
    <p:sldId id="301" r:id="rId42"/>
    <p:sldId id="302" r:id="rId43"/>
    <p:sldId id="303" r:id="rId44"/>
    <p:sldId id="282" r:id="rId45"/>
    <p:sldId id="304" r:id="rId46"/>
    <p:sldId id="305" r:id="rId47"/>
    <p:sldId id="285" r:id="rId48"/>
    <p:sldId id="306" r:id="rId49"/>
    <p:sldId id="308" r:id="rId50"/>
    <p:sldId id="309" r:id="rId51"/>
    <p:sldId id="310" r:id="rId52"/>
    <p:sldId id="311" r:id="rId53"/>
    <p:sldId id="312" r:id="rId54"/>
    <p:sldId id="313" r:id="rId55"/>
    <p:sldId id="314" r:id="rId56"/>
    <p:sldId id="315" r:id="rId57"/>
    <p:sldId id="316" r:id="rId58"/>
    <p:sldId id="317" r:id="rId59"/>
    <p:sldId id="318" r:id="rId60"/>
    <p:sldId id="319" r:id="rId61"/>
    <p:sldId id="320" r:id="rId62"/>
  </p:sldIdLst>
  <p:sldSz cx="12192000" cy="6858000"/>
  <p:notesSz cx="6858000" cy="9144000"/>
  <p:custDataLst>
    <p:tags r:id="rId6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0" autoAdjust="0"/>
    <p:restoredTop sz="94660"/>
  </p:normalViewPr>
  <p:slideViewPr>
    <p:cSldViewPr snapToGrid="0">
      <p:cViewPr>
        <p:scale>
          <a:sx n="80" d="100"/>
          <a:sy n="80" d="100"/>
        </p:scale>
        <p:origin x="3426" y="8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หัวกระดาษ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ตัวแทนวันที่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73646D-F66E-4CDC-8ED2-16737BAA96DD}" type="datetimeFigureOut">
              <a:rPr lang="en-US" smtClean="0"/>
              <a:t>11/14/2019</a:t>
            </a:fld>
            <a:endParaRPr lang="en-US"/>
          </a:p>
        </p:txBody>
      </p:sp>
      <p:sp>
        <p:nvSpPr>
          <p:cNvPr id="4" name="ตัวแทนรูปบนสไลด์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ตัวแทนบันทึกย่อ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6" name="ตัวแทนท้ายกระดา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ตัวแทนหมายเลขสไลด์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0AFC51-F550-4BA2-9755-16C98A3F2F03}" type="slidenum">
              <a:rPr lang="en-US" smtClean="0"/>
              <a:t>‹#›</a:t>
            </a:fld>
            <a:endParaRPr lang="en-US"/>
          </a:p>
        </p:txBody>
      </p:sp>
    </p:spTree>
    <p:extLst>
      <p:ext uri="{BB962C8B-B14F-4D97-AF65-F5344CB8AC3E}">
        <p14:creationId xmlns:p14="http://schemas.microsoft.com/office/powerpoint/2010/main" val="21787324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FE46CC82-E494-4BAB-BD79-DFDC1350DF8B}" type="slidenum">
              <a:rPr lang="th-TH" smtClean="0"/>
              <a:t>43</a:t>
            </a:fld>
            <a:endParaRPr lang="th-TH"/>
          </a:p>
        </p:txBody>
      </p:sp>
    </p:spTree>
    <p:extLst>
      <p:ext uri="{BB962C8B-B14F-4D97-AF65-F5344CB8AC3E}">
        <p14:creationId xmlns:p14="http://schemas.microsoft.com/office/powerpoint/2010/main" val="1374841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สไลด์ชื่อเรื่อ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0BC0839D-3D78-4889-AC6D-A09676E4BFFD}"/>
              </a:ext>
            </a:extLst>
          </p:cNvPr>
          <p:cNvSpPr>
            <a:spLocks noGrp="1"/>
          </p:cNvSpPr>
          <p:nvPr>
            <p:ph type="ctrTitle"/>
          </p:nvPr>
        </p:nvSpPr>
        <p:spPr>
          <a:xfrm>
            <a:off x="1524000" y="1122363"/>
            <a:ext cx="9144000" cy="2387600"/>
          </a:xfrm>
        </p:spPr>
        <p:txBody>
          <a:bodyPr anchor="b"/>
          <a:lstStyle>
            <a:lvl1pPr algn="ctr">
              <a:defRPr sz="6000"/>
            </a:lvl1pPr>
          </a:lstStyle>
          <a:p>
            <a:r>
              <a:rPr lang="th-TH"/>
              <a:t>คลิกเพื่อแก้ไขสไตล์ชื่อเรื่องต้นแบบ</a:t>
            </a:r>
            <a:endParaRPr lang="en-US"/>
          </a:p>
        </p:txBody>
      </p:sp>
      <p:sp>
        <p:nvSpPr>
          <p:cNvPr id="3" name="ชื่อเรื่องรอง 2">
            <a:extLst>
              <a:ext uri="{FF2B5EF4-FFF2-40B4-BE49-F238E27FC236}">
                <a16:creationId xmlns:a16="http://schemas.microsoft.com/office/drawing/2014/main" id="{403DFAAB-D7CA-4E78-BBF2-A6CA4A1D0F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h-TH"/>
              <a:t>คลิกเพื่อแก้ไขสไตล์ชื่อเรื่องรองต้นแบบ</a:t>
            </a:r>
            <a:endParaRPr lang="en-US"/>
          </a:p>
        </p:txBody>
      </p:sp>
      <p:sp>
        <p:nvSpPr>
          <p:cNvPr id="4" name="ตัวแทนวันที่ 3">
            <a:extLst>
              <a:ext uri="{FF2B5EF4-FFF2-40B4-BE49-F238E27FC236}">
                <a16:creationId xmlns:a16="http://schemas.microsoft.com/office/drawing/2014/main" id="{8505BAE9-9D0F-4F13-9420-73776CB6EFE9}"/>
              </a:ext>
            </a:extLst>
          </p:cNvPr>
          <p:cNvSpPr>
            <a:spLocks noGrp="1"/>
          </p:cNvSpPr>
          <p:nvPr>
            <p:ph type="dt" sz="half" idx="10"/>
          </p:nvPr>
        </p:nvSpPr>
        <p:spPr/>
        <p:txBody>
          <a:bodyPr/>
          <a:lstStyle/>
          <a:p>
            <a:fld id="{0BFCD32D-8C0E-4020-B8B6-F7A6E3A6AD93}" type="datetimeFigureOut">
              <a:rPr lang="en-US" smtClean="0"/>
              <a:t>11/14/2019</a:t>
            </a:fld>
            <a:endParaRPr lang="en-US" dirty="0"/>
          </a:p>
        </p:txBody>
      </p:sp>
      <p:sp>
        <p:nvSpPr>
          <p:cNvPr id="5" name="ตัวแทนท้ายกระดาษ 4">
            <a:extLst>
              <a:ext uri="{FF2B5EF4-FFF2-40B4-BE49-F238E27FC236}">
                <a16:creationId xmlns:a16="http://schemas.microsoft.com/office/drawing/2014/main" id="{026EB123-127C-40E7-BB67-6DEBAA7BE8A2}"/>
              </a:ext>
            </a:extLst>
          </p:cNvPr>
          <p:cNvSpPr>
            <a:spLocks noGrp="1"/>
          </p:cNvSpPr>
          <p:nvPr>
            <p:ph type="ftr" sz="quarter" idx="11"/>
          </p:nvPr>
        </p:nvSpPr>
        <p:spPr/>
        <p:txBody>
          <a:bodyPr/>
          <a:lstStyle/>
          <a:p>
            <a:endParaRPr lang="en-US" dirty="0"/>
          </a:p>
        </p:txBody>
      </p:sp>
      <p:sp>
        <p:nvSpPr>
          <p:cNvPr id="6" name="ตัวแทนหมายเลขสไลด์ 5">
            <a:extLst>
              <a:ext uri="{FF2B5EF4-FFF2-40B4-BE49-F238E27FC236}">
                <a16:creationId xmlns:a16="http://schemas.microsoft.com/office/drawing/2014/main" id="{29C7F117-3743-4957-BCD4-150F25BD6A9D}"/>
              </a:ext>
            </a:extLst>
          </p:cNvPr>
          <p:cNvSpPr>
            <a:spLocks noGrp="1"/>
          </p:cNvSpPr>
          <p:nvPr>
            <p:ph type="sldNum" sz="quarter" idx="12"/>
          </p:nvPr>
        </p:nvSpPr>
        <p:spPr/>
        <p:txBody>
          <a:bodyPr/>
          <a:lstStyle/>
          <a:p>
            <a:fld id="{7037819D-761A-4157-9DA6-BA83C059E751}" type="slidenum">
              <a:rPr lang="en-US" smtClean="0"/>
              <a:t>‹#›</a:t>
            </a:fld>
            <a:endParaRPr lang="en-US" dirty="0"/>
          </a:p>
        </p:txBody>
      </p:sp>
    </p:spTree>
    <p:extLst>
      <p:ext uri="{BB962C8B-B14F-4D97-AF65-F5344CB8AC3E}">
        <p14:creationId xmlns:p14="http://schemas.microsoft.com/office/powerpoint/2010/main" val="561592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27D7E88-B63E-41AC-96B9-7BE0D9DDC1D5}"/>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15E4AD62-22A5-4CA7-97EE-26BABC1D6645}"/>
              </a:ext>
            </a:extLst>
          </p:cNvPr>
          <p:cNvSpPr>
            <a:spLocks noGrp="1"/>
          </p:cNvSpPr>
          <p:nvPr>
            <p:ph idx="1"/>
          </p:nvPr>
        </p:nvSpPr>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29D84B3A-42D8-4B31-B1A1-642534358A3C}"/>
              </a:ext>
            </a:extLst>
          </p:cNvPr>
          <p:cNvSpPr>
            <a:spLocks noGrp="1"/>
          </p:cNvSpPr>
          <p:nvPr>
            <p:ph type="dt" sz="half" idx="10"/>
          </p:nvPr>
        </p:nvSpPr>
        <p:spPr/>
        <p:txBody>
          <a:bodyPr/>
          <a:lstStyle/>
          <a:p>
            <a:fld id="{0BFCD32D-8C0E-4020-B8B6-F7A6E3A6AD93}" type="datetimeFigureOut">
              <a:rPr lang="en-US" smtClean="0"/>
              <a:t>11/14/2019</a:t>
            </a:fld>
            <a:endParaRPr lang="en-US" dirty="0"/>
          </a:p>
        </p:txBody>
      </p:sp>
      <p:sp>
        <p:nvSpPr>
          <p:cNvPr id="5" name="ตัวแทนท้ายกระดาษ 4">
            <a:extLst>
              <a:ext uri="{FF2B5EF4-FFF2-40B4-BE49-F238E27FC236}">
                <a16:creationId xmlns:a16="http://schemas.microsoft.com/office/drawing/2014/main" id="{7C3E99F6-D20A-46B6-B4A7-E6BD46762485}"/>
              </a:ext>
            </a:extLst>
          </p:cNvPr>
          <p:cNvSpPr>
            <a:spLocks noGrp="1"/>
          </p:cNvSpPr>
          <p:nvPr>
            <p:ph type="ftr" sz="quarter" idx="11"/>
          </p:nvPr>
        </p:nvSpPr>
        <p:spPr/>
        <p:txBody>
          <a:bodyPr/>
          <a:lstStyle/>
          <a:p>
            <a:endParaRPr lang="en-US" dirty="0"/>
          </a:p>
        </p:txBody>
      </p:sp>
      <p:sp>
        <p:nvSpPr>
          <p:cNvPr id="6" name="ตัวแทนหมายเลขสไลด์ 5">
            <a:extLst>
              <a:ext uri="{FF2B5EF4-FFF2-40B4-BE49-F238E27FC236}">
                <a16:creationId xmlns:a16="http://schemas.microsoft.com/office/drawing/2014/main" id="{FDD7FE21-560B-49D8-BE47-B939C886243E}"/>
              </a:ext>
            </a:extLst>
          </p:cNvPr>
          <p:cNvSpPr>
            <a:spLocks noGrp="1"/>
          </p:cNvSpPr>
          <p:nvPr>
            <p:ph type="sldNum" sz="quarter" idx="12"/>
          </p:nvPr>
        </p:nvSpPr>
        <p:spPr/>
        <p:txBody>
          <a:bodyPr/>
          <a:lstStyle/>
          <a:p>
            <a:fld id="{7037819D-761A-4157-9DA6-BA83C059E751}" type="slidenum">
              <a:rPr lang="en-US" smtClean="0"/>
              <a:t>‹#›</a:t>
            </a:fld>
            <a:endParaRPr lang="en-US" dirty="0"/>
          </a:p>
        </p:txBody>
      </p:sp>
    </p:spTree>
    <p:extLst>
      <p:ext uri="{BB962C8B-B14F-4D97-AF65-F5344CB8AC3E}">
        <p14:creationId xmlns:p14="http://schemas.microsoft.com/office/powerpoint/2010/main" val="4254446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F67F293-DD3F-4934-92F8-02BE5492F362}"/>
              </a:ext>
            </a:extLst>
          </p:cNvPr>
          <p:cNvSpPr>
            <a:spLocks noGrp="1"/>
          </p:cNvSpPr>
          <p:nvPr>
            <p:ph type="title"/>
          </p:nvPr>
        </p:nvSpPr>
        <p:spPr>
          <a:xfrm>
            <a:off x="831850" y="1709738"/>
            <a:ext cx="10515600" cy="2852737"/>
          </a:xfrm>
        </p:spPr>
        <p:txBody>
          <a:bodyPr anchor="b"/>
          <a:lstStyle>
            <a:lvl1pPr>
              <a:defRPr sz="6000"/>
            </a:lvl1p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E59C3576-E007-4116-8CE3-E1DD9F1F00B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h-TH"/>
              <a:t>คลิกเพื่อแก้ไขสไตล์ของข้อความต้นแบบ</a:t>
            </a:r>
          </a:p>
        </p:txBody>
      </p:sp>
      <p:sp>
        <p:nvSpPr>
          <p:cNvPr id="4" name="ตัวแทนวันที่ 3">
            <a:extLst>
              <a:ext uri="{FF2B5EF4-FFF2-40B4-BE49-F238E27FC236}">
                <a16:creationId xmlns:a16="http://schemas.microsoft.com/office/drawing/2014/main" id="{333AEE47-731C-401D-B944-F2CAD98D7850}"/>
              </a:ext>
            </a:extLst>
          </p:cNvPr>
          <p:cNvSpPr>
            <a:spLocks noGrp="1"/>
          </p:cNvSpPr>
          <p:nvPr>
            <p:ph type="dt" sz="half" idx="10"/>
          </p:nvPr>
        </p:nvSpPr>
        <p:spPr/>
        <p:txBody>
          <a:bodyPr/>
          <a:lstStyle/>
          <a:p>
            <a:fld id="{0BFCD32D-8C0E-4020-B8B6-F7A6E3A6AD93}" type="datetimeFigureOut">
              <a:rPr lang="en-US" smtClean="0"/>
              <a:t>11/14/2019</a:t>
            </a:fld>
            <a:endParaRPr lang="en-US" dirty="0"/>
          </a:p>
        </p:txBody>
      </p:sp>
      <p:sp>
        <p:nvSpPr>
          <p:cNvPr id="5" name="ตัวแทนท้ายกระดาษ 4">
            <a:extLst>
              <a:ext uri="{FF2B5EF4-FFF2-40B4-BE49-F238E27FC236}">
                <a16:creationId xmlns:a16="http://schemas.microsoft.com/office/drawing/2014/main" id="{4DDBF857-FEF2-46BB-8188-E9907E42DC59}"/>
              </a:ext>
            </a:extLst>
          </p:cNvPr>
          <p:cNvSpPr>
            <a:spLocks noGrp="1"/>
          </p:cNvSpPr>
          <p:nvPr>
            <p:ph type="ftr" sz="quarter" idx="11"/>
          </p:nvPr>
        </p:nvSpPr>
        <p:spPr/>
        <p:txBody>
          <a:bodyPr/>
          <a:lstStyle/>
          <a:p>
            <a:endParaRPr lang="en-US" dirty="0"/>
          </a:p>
        </p:txBody>
      </p:sp>
      <p:sp>
        <p:nvSpPr>
          <p:cNvPr id="6" name="ตัวแทนหมายเลขสไลด์ 5">
            <a:extLst>
              <a:ext uri="{FF2B5EF4-FFF2-40B4-BE49-F238E27FC236}">
                <a16:creationId xmlns:a16="http://schemas.microsoft.com/office/drawing/2014/main" id="{BBC3F50A-8E3F-4E47-860C-5EA742298B67}"/>
              </a:ext>
            </a:extLst>
          </p:cNvPr>
          <p:cNvSpPr>
            <a:spLocks noGrp="1"/>
          </p:cNvSpPr>
          <p:nvPr>
            <p:ph type="sldNum" sz="quarter" idx="12"/>
          </p:nvPr>
        </p:nvSpPr>
        <p:spPr/>
        <p:txBody>
          <a:bodyPr/>
          <a:lstStyle/>
          <a:p>
            <a:fld id="{7037819D-761A-4157-9DA6-BA83C059E751}" type="slidenum">
              <a:rPr lang="en-US" smtClean="0"/>
              <a:t>‹#›</a:t>
            </a:fld>
            <a:endParaRPr lang="en-US" dirty="0"/>
          </a:p>
        </p:txBody>
      </p:sp>
    </p:spTree>
    <p:extLst>
      <p:ext uri="{BB962C8B-B14F-4D97-AF65-F5344CB8AC3E}">
        <p14:creationId xmlns:p14="http://schemas.microsoft.com/office/powerpoint/2010/main" val="3443209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FA30F2EE-829B-4230-B9CD-8FFA3962A22C}"/>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B6E71E0C-14F1-442A-BE3B-24A1823C95CB}"/>
              </a:ext>
            </a:extLst>
          </p:cNvPr>
          <p:cNvSpPr>
            <a:spLocks noGrp="1"/>
          </p:cNvSpPr>
          <p:nvPr>
            <p:ph sz="half" idx="1"/>
          </p:nvPr>
        </p:nvSpPr>
        <p:spPr>
          <a:xfrm>
            <a:off x="838200" y="1825625"/>
            <a:ext cx="5181600" cy="4351338"/>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เนื้อหา 3">
            <a:extLst>
              <a:ext uri="{FF2B5EF4-FFF2-40B4-BE49-F238E27FC236}">
                <a16:creationId xmlns:a16="http://schemas.microsoft.com/office/drawing/2014/main" id="{AC3970F6-69D8-4820-8BFE-611D01FE084F}"/>
              </a:ext>
            </a:extLst>
          </p:cNvPr>
          <p:cNvSpPr>
            <a:spLocks noGrp="1"/>
          </p:cNvSpPr>
          <p:nvPr>
            <p:ph sz="half" idx="2"/>
          </p:nvPr>
        </p:nvSpPr>
        <p:spPr>
          <a:xfrm>
            <a:off x="6172200" y="1825625"/>
            <a:ext cx="5181600" cy="4351338"/>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5" name="ตัวแทนวันที่ 4">
            <a:extLst>
              <a:ext uri="{FF2B5EF4-FFF2-40B4-BE49-F238E27FC236}">
                <a16:creationId xmlns:a16="http://schemas.microsoft.com/office/drawing/2014/main" id="{AF372C14-A664-42FF-9F4B-C7CC907E11F7}"/>
              </a:ext>
            </a:extLst>
          </p:cNvPr>
          <p:cNvSpPr>
            <a:spLocks noGrp="1"/>
          </p:cNvSpPr>
          <p:nvPr>
            <p:ph type="dt" sz="half" idx="10"/>
          </p:nvPr>
        </p:nvSpPr>
        <p:spPr/>
        <p:txBody>
          <a:bodyPr/>
          <a:lstStyle/>
          <a:p>
            <a:fld id="{0BFCD32D-8C0E-4020-B8B6-F7A6E3A6AD93}" type="datetimeFigureOut">
              <a:rPr lang="en-US" smtClean="0"/>
              <a:t>11/14/2019</a:t>
            </a:fld>
            <a:endParaRPr lang="en-US" dirty="0"/>
          </a:p>
        </p:txBody>
      </p:sp>
      <p:sp>
        <p:nvSpPr>
          <p:cNvPr id="6" name="ตัวแทนท้ายกระดาษ 5">
            <a:extLst>
              <a:ext uri="{FF2B5EF4-FFF2-40B4-BE49-F238E27FC236}">
                <a16:creationId xmlns:a16="http://schemas.microsoft.com/office/drawing/2014/main" id="{D33ACAF3-C879-46B5-A5B7-B1AF9347EA82}"/>
              </a:ext>
            </a:extLst>
          </p:cNvPr>
          <p:cNvSpPr>
            <a:spLocks noGrp="1"/>
          </p:cNvSpPr>
          <p:nvPr>
            <p:ph type="ftr" sz="quarter" idx="11"/>
          </p:nvPr>
        </p:nvSpPr>
        <p:spPr/>
        <p:txBody>
          <a:bodyPr/>
          <a:lstStyle/>
          <a:p>
            <a:endParaRPr lang="en-US" dirty="0"/>
          </a:p>
        </p:txBody>
      </p:sp>
      <p:sp>
        <p:nvSpPr>
          <p:cNvPr id="7" name="ตัวแทนหมายเลขสไลด์ 6">
            <a:extLst>
              <a:ext uri="{FF2B5EF4-FFF2-40B4-BE49-F238E27FC236}">
                <a16:creationId xmlns:a16="http://schemas.microsoft.com/office/drawing/2014/main" id="{82945FA4-7922-4F7E-A8E8-BA8D0951D560}"/>
              </a:ext>
            </a:extLst>
          </p:cNvPr>
          <p:cNvSpPr>
            <a:spLocks noGrp="1"/>
          </p:cNvSpPr>
          <p:nvPr>
            <p:ph type="sldNum" sz="quarter" idx="12"/>
          </p:nvPr>
        </p:nvSpPr>
        <p:spPr/>
        <p:txBody>
          <a:bodyPr/>
          <a:lstStyle/>
          <a:p>
            <a:fld id="{7037819D-761A-4157-9DA6-BA83C059E751}" type="slidenum">
              <a:rPr lang="en-US" smtClean="0"/>
              <a:t>‹#›</a:t>
            </a:fld>
            <a:endParaRPr lang="en-US" dirty="0"/>
          </a:p>
        </p:txBody>
      </p:sp>
    </p:spTree>
    <p:extLst>
      <p:ext uri="{BB962C8B-B14F-4D97-AF65-F5344CB8AC3E}">
        <p14:creationId xmlns:p14="http://schemas.microsoft.com/office/powerpoint/2010/main" val="1229250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E8066C45-2117-4F00-8FF3-3EACEEF17CDF}"/>
              </a:ext>
            </a:extLst>
          </p:cNvPr>
          <p:cNvSpPr>
            <a:spLocks noGrp="1"/>
          </p:cNvSpPr>
          <p:nvPr>
            <p:ph type="title"/>
          </p:nvPr>
        </p:nvSpPr>
        <p:spPr>
          <a:xfrm>
            <a:off x="839788" y="365125"/>
            <a:ext cx="10515600" cy="1325563"/>
          </a:xfrm>
        </p:spPr>
        <p:txBody>
          <a:body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C32B0270-6C25-446E-AFD4-6BF2C07D5DF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คลิกเพื่อแก้ไขสไตล์ของข้อความต้นแบบ</a:t>
            </a:r>
          </a:p>
        </p:txBody>
      </p:sp>
      <p:sp>
        <p:nvSpPr>
          <p:cNvPr id="4" name="ตัวแทนเนื้อหา 3">
            <a:extLst>
              <a:ext uri="{FF2B5EF4-FFF2-40B4-BE49-F238E27FC236}">
                <a16:creationId xmlns:a16="http://schemas.microsoft.com/office/drawing/2014/main" id="{46AD65EF-297D-44CF-A95E-BFD1B3B319A5}"/>
              </a:ext>
            </a:extLst>
          </p:cNvPr>
          <p:cNvSpPr>
            <a:spLocks noGrp="1"/>
          </p:cNvSpPr>
          <p:nvPr>
            <p:ph sz="half" idx="2"/>
          </p:nvPr>
        </p:nvSpPr>
        <p:spPr>
          <a:xfrm>
            <a:off x="839788" y="2505075"/>
            <a:ext cx="5157787" cy="3684588"/>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5" name="ตัวแทนข้อความ 4">
            <a:extLst>
              <a:ext uri="{FF2B5EF4-FFF2-40B4-BE49-F238E27FC236}">
                <a16:creationId xmlns:a16="http://schemas.microsoft.com/office/drawing/2014/main" id="{2E20C99B-0981-4B4E-8C8E-5B4B07702F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คลิกเพื่อแก้ไขสไตล์ของข้อความต้นแบบ</a:t>
            </a:r>
          </a:p>
        </p:txBody>
      </p:sp>
      <p:sp>
        <p:nvSpPr>
          <p:cNvPr id="6" name="ตัวแทนเนื้อหา 5">
            <a:extLst>
              <a:ext uri="{FF2B5EF4-FFF2-40B4-BE49-F238E27FC236}">
                <a16:creationId xmlns:a16="http://schemas.microsoft.com/office/drawing/2014/main" id="{2CAD2273-BFDC-45A1-9325-4639DA4C1E8C}"/>
              </a:ext>
            </a:extLst>
          </p:cNvPr>
          <p:cNvSpPr>
            <a:spLocks noGrp="1"/>
          </p:cNvSpPr>
          <p:nvPr>
            <p:ph sz="quarter" idx="4"/>
          </p:nvPr>
        </p:nvSpPr>
        <p:spPr>
          <a:xfrm>
            <a:off x="6172200" y="2505075"/>
            <a:ext cx="5183188" cy="3684588"/>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7" name="ตัวแทนวันที่ 6">
            <a:extLst>
              <a:ext uri="{FF2B5EF4-FFF2-40B4-BE49-F238E27FC236}">
                <a16:creationId xmlns:a16="http://schemas.microsoft.com/office/drawing/2014/main" id="{379941B6-7E54-4C73-A350-34F233F622FA}"/>
              </a:ext>
            </a:extLst>
          </p:cNvPr>
          <p:cNvSpPr>
            <a:spLocks noGrp="1"/>
          </p:cNvSpPr>
          <p:nvPr>
            <p:ph type="dt" sz="half" idx="10"/>
          </p:nvPr>
        </p:nvSpPr>
        <p:spPr/>
        <p:txBody>
          <a:bodyPr/>
          <a:lstStyle/>
          <a:p>
            <a:fld id="{0BFCD32D-8C0E-4020-B8B6-F7A6E3A6AD93}" type="datetimeFigureOut">
              <a:rPr lang="en-US" smtClean="0"/>
              <a:t>11/14/2019</a:t>
            </a:fld>
            <a:endParaRPr lang="en-US" dirty="0"/>
          </a:p>
        </p:txBody>
      </p:sp>
      <p:sp>
        <p:nvSpPr>
          <p:cNvPr id="8" name="ตัวแทนท้ายกระดาษ 7">
            <a:extLst>
              <a:ext uri="{FF2B5EF4-FFF2-40B4-BE49-F238E27FC236}">
                <a16:creationId xmlns:a16="http://schemas.microsoft.com/office/drawing/2014/main" id="{EFC8A375-48B7-4098-985D-DD11BFDC0093}"/>
              </a:ext>
            </a:extLst>
          </p:cNvPr>
          <p:cNvSpPr>
            <a:spLocks noGrp="1"/>
          </p:cNvSpPr>
          <p:nvPr>
            <p:ph type="ftr" sz="quarter" idx="11"/>
          </p:nvPr>
        </p:nvSpPr>
        <p:spPr/>
        <p:txBody>
          <a:bodyPr/>
          <a:lstStyle/>
          <a:p>
            <a:endParaRPr lang="en-US" dirty="0"/>
          </a:p>
        </p:txBody>
      </p:sp>
      <p:sp>
        <p:nvSpPr>
          <p:cNvPr id="9" name="ตัวแทนหมายเลขสไลด์ 8">
            <a:extLst>
              <a:ext uri="{FF2B5EF4-FFF2-40B4-BE49-F238E27FC236}">
                <a16:creationId xmlns:a16="http://schemas.microsoft.com/office/drawing/2014/main" id="{486E66D9-0AC6-4AC9-8CC4-22F9FDF6848E}"/>
              </a:ext>
            </a:extLst>
          </p:cNvPr>
          <p:cNvSpPr>
            <a:spLocks noGrp="1"/>
          </p:cNvSpPr>
          <p:nvPr>
            <p:ph type="sldNum" sz="quarter" idx="12"/>
          </p:nvPr>
        </p:nvSpPr>
        <p:spPr/>
        <p:txBody>
          <a:bodyPr/>
          <a:lstStyle/>
          <a:p>
            <a:fld id="{7037819D-761A-4157-9DA6-BA83C059E751}" type="slidenum">
              <a:rPr lang="en-US" smtClean="0"/>
              <a:t>‹#›</a:t>
            </a:fld>
            <a:endParaRPr lang="en-US" dirty="0"/>
          </a:p>
        </p:txBody>
      </p:sp>
    </p:spTree>
    <p:extLst>
      <p:ext uri="{BB962C8B-B14F-4D97-AF65-F5344CB8AC3E}">
        <p14:creationId xmlns:p14="http://schemas.microsoft.com/office/powerpoint/2010/main" val="351529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B995940-4284-4AEF-97AC-DD8F648FD5A6}"/>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วันที่ 2">
            <a:extLst>
              <a:ext uri="{FF2B5EF4-FFF2-40B4-BE49-F238E27FC236}">
                <a16:creationId xmlns:a16="http://schemas.microsoft.com/office/drawing/2014/main" id="{90DDEACC-D656-4D84-933B-CB0B5A345887}"/>
              </a:ext>
            </a:extLst>
          </p:cNvPr>
          <p:cNvSpPr>
            <a:spLocks noGrp="1"/>
          </p:cNvSpPr>
          <p:nvPr>
            <p:ph type="dt" sz="half" idx="10"/>
          </p:nvPr>
        </p:nvSpPr>
        <p:spPr/>
        <p:txBody>
          <a:bodyPr/>
          <a:lstStyle/>
          <a:p>
            <a:fld id="{0BFCD32D-8C0E-4020-B8B6-F7A6E3A6AD93}" type="datetimeFigureOut">
              <a:rPr lang="en-US" smtClean="0"/>
              <a:t>11/14/2019</a:t>
            </a:fld>
            <a:endParaRPr lang="en-US" dirty="0"/>
          </a:p>
        </p:txBody>
      </p:sp>
      <p:sp>
        <p:nvSpPr>
          <p:cNvPr id="4" name="ตัวแทนท้ายกระดาษ 3">
            <a:extLst>
              <a:ext uri="{FF2B5EF4-FFF2-40B4-BE49-F238E27FC236}">
                <a16:creationId xmlns:a16="http://schemas.microsoft.com/office/drawing/2014/main" id="{8C26033D-3402-40CF-956A-D81C01A840E9}"/>
              </a:ext>
            </a:extLst>
          </p:cNvPr>
          <p:cNvSpPr>
            <a:spLocks noGrp="1"/>
          </p:cNvSpPr>
          <p:nvPr>
            <p:ph type="ftr" sz="quarter" idx="11"/>
          </p:nvPr>
        </p:nvSpPr>
        <p:spPr/>
        <p:txBody>
          <a:bodyPr/>
          <a:lstStyle/>
          <a:p>
            <a:endParaRPr lang="en-US" dirty="0"/>
          </a:p>
        </p:txBody>
      </p:sp>
      <p:sp>
        <p:nvSpPr>
          <p:cNvPr id="5" name="ตัวแทนหมายเลขสไลด์ 4">
            <a:extLst>
              <a:ext uri="{FF2B5EF4-FFF2-40B4-BE49-F238E27FC236}">
                <a16:creationId xmlns:a16="http://schemas.microsoft.com/office/drawing/2014/main" id="{6407D6C2-06CE-4663-875D-1AF5894E0977}"/>
              </a:ext>
            </a:extLst>
          </p:cNvPr>
          <p:cNvSpPr>
            <a:spLocks noGrp="1"/>
          </p:cNvSpPr>
          <p:nvPr>
            <p:ph type="sldNum" sz="quarter" idx="12"/>
          </p:nvPr>
        </p:nvSpPr>
        <p:spPr/>
        <p:txBody>
          <a:bodyPr/>
          <a:lstStyle/>
          <a:p>
            <a:fld id="{7037819D-761A-4157-9DA6-BA83C059E751}" type="slidenum">
              <a:rPr lang="en-US" smtClean="0"/>
              <a:t>‹#›</a:t>
            </a:fld>
            <a:endParaRPr lang="en-US" dirty="0"/>
          </a:p>
        </p:txBody>
      </p:sp>
    </p:spTree>
    <p:extLst>
      <p:ext uri="{BB962C8B-B14F-4D97-AF65-F5344CB8AC3E}">
        <p14:creationId xmlns:p14="http://schemas.microsoft.com/office/powerpoint/2010/main" val="1605352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แทนวันที่ 1">
            <a:extLst>
              <a:ext uri="{FF2B5EF4-FFF2-40B4-BE49-F238E27FC236}">
                <a16:creationId xmlns:a16="http://schemas.microsoft.com/office/drawing/2014/main" id="{7A310AAF-B723-43BA-892A-17866E27136E}"/>
              </a:ext>
            </a:extLst>
          </p:cNvPr>
          <p:cNvSpPr>
            <a:spLocks noGrp="1"/>
          </p:cNvSpPr>
          <p:nvPr>
            <p:ph type="dt" sz="half" idx="10"/>
          </p:nvPr>
        </p:nvSpPr>
        <p:spPr/>
        <p:txBody>
          <a:bodyPr/>
          <a:lstStyle/>
          <a:p>
            <a:fld id="{0BFCD32D-8C0E-4020-B8B6-F7A6E3A6AD93}" type="datetimeFigureOut">
              <a:rPr lang="en-US" smtClean="0"/>
              <a:t>11/14/2019</a:t>
            </a:fld>
            <a:endParaRPr lang="en-US" dirty="0"/>
          </a:p>
        </p:txBody>
      </p:sp>
      <p:sp>
        <p:nvSpPr>
          <p:cNvPr id="3" name="ตัวแทนท้ายกระดาษ 2">
            <a:extLst>
              <a:ext uri="{FF2B5EF4-FFF2-40B4-BE49-F238E27FC236}">
                <a16:creationId xmlns:a16="http://schemas.microsoft.com/office/drawing/2014/main" id="{46985080-34B0-48F3-9A22-013224819ED3}"/>
              </a:ext>
            </a:extLst>
          </p:cNvPr>
          <p:cNvSpPr>
            <a:spLocks noGrp="1"/>
          </p:cNvSpPr>
          <p:nvPr>
            <p:ph type="ftr" sz="quarter" idx="11"/>
          </p:nvPr>
        </p:nvSpPr>
        <p:spPr/>
        <p:txBody>
          <a:bodyPr/>
          <a:lstStyle/>
          <a:p>
            <a:endParaRPr lang="en-US" dirty="0"/>
          </a:p>
        </p:txBody>
      </p:sp>
      <p:sp>
        <p:nvSpPr>
          <p:cNvPr id="4" name="ตัวแทนหมายเลขสไลด์ 3">
            <a:extLst>
              <a:ext uri="{FF2B5EF4-FFF2-40B4-BE49-F238E27FC236}">
                <a16:creationId xmlns:a16="http://schemas.microsoft.com/office/drawing/2014/main" id="{3591E87E-B004-4FFD-B824-3EAE49DAE6CE}"/>
              </a:ext>
            </a:extLst>
          </p:cNvPr>
          <p:cNvSpPr>
            <a:spLocks noGrp="1"/>
          </p:cNvSpPr>
          <p:nvPr>
            <p:ph type="sldNum" sz="quarter" idx="12"/>
          </p:nvPr>
        </p:nvSpPr>
        <p:spPr/>
        <p:txBody>
          <a:bodyPr/>
          <a:lstStyle/>
          <a:p>
            <a:fld id="{7037819D-761A-4157-9DA6-BA83C059E751}" type="slidenum">
              <a:rPr lang="en-US" smtClean="0"/>
              <a:t>‹#›</a:t>
            </a:fld>
            <a:endParaRPr lang="en-US" dirty="0"/>
          </a:p>
        </p:txBody>
      </p:sp>
    </p:spTree>
    <p:extLst>
      <p:ext uri="{BB962C8B-B14F-4D97-AF65-F5344CB8AC3E}">
        <p14:creationId xmlns:p14="http://schemas.microsoft.com/office/powerpoint/2010/main" val="3010544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0F7664CA-98E5-40F6-9D32-04C44CBFA682}"/>
              </a:ext>
            </a:extLst>
          </p:cNvPr>
          <p:cNvSpPr>
            <a:spLocks noGrp="1"/>
          </p:cNvSpPr>
          <p:nvPr>
            <p:ph type="title"/>
          </p:nvPr>
        </p:nvSpPr>
        <p:spPr>
          <a:xfrm>
            <a:off x="839788" y="457200"/>
            <a:ext cx="3932237" cy="1600200"/>
          </a:xfrm>
        </p:spPr>
        <p:txBody>
          <a:bodyPr anchor="b"/>
          <a:lstStyle>
            <a:lvl1pPr>
              <a:defRPr sz="3200"/>
            </a:lvl1p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47B506FA-7C78-4B88-B2E3-67EDFFA657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ข้อความ 3">
            <a:extLst>
              <a:ext uri="{FF2B5EF4-FFF2-40B4-BE49-F238E27FC236}">
                <a16:creationId xmlns:a16="http://schemas.microsoft.com/office/drawing/2014/main" id="{AF2954AF-A83C-4916-9C1E-92B6CBBE6C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h-TH"/>
              <a:t>คลิกเพื่อแก้ไขสไตล์ของข้อความต้นแบบ</a:t>
            </a:r>
          </a:p>
        </p:txBody>
      </p:sp>
      <p:sp>
        <p:nvSpPr>
          <p:cNvPr id="5" name="ตัวแทนวันที่ 4">
            <a:extLst>
              <a:ext uri="{FF2B5EF4-FFF2-40B4-BE49-F238E27FC236}">
                <a16:creationId xmlns:a16="http://schemas.microsoft.com/office/drawing/2014/main" id="{2B112AA3-1690-4382-8497-F2A4B07BF7DC}"/>
              </a:ext>
            </a:extLst>
          </p:cNvPr>
          <p:cNvSpPr>
            <a:spLocks noGrp="1"/>
          </p:cNvSpPr>
          <p:nvPr>
            <p:ph type="dt" sz="half" idx="10"/>
          </p:nvPr>
        </p:nvSpPr>
        <p:spPr/>
        <p:txBody>
          <a:bodyPr/>
          <a:lstStyle/>
          <a:p>
            <a:fld id="{0BFCD32D-8C0E-4020-B8B6-F7A6E3A6AD93}" type="datetimeFigureOut">
              <a:rPr lang="en-US" smtClean="0"/>
              <a:t>11/14/2019</a:t>
            </a:fld>
            <a:endParaRPr lang="en-US" dirty="0"/>
          </a:p>
        </p:txBody>
      </p:sp>
      <p:sp>
        <p:nvSpPr>
          <p:cNvPr id="6" name="ตัวแทนท้ายกระดาษ 5">
            <a:extLst>
              <a:ext uri="{FF2B5EF4-FFF2-40B4-BE49-F238E27FC236}">
                <a16:creationId xmlns:a16="http://schemas.microsoft.com/office/drawing/2014/main" id="{59325C8C-1EC8-4E7E-88B5-756B4E4B13A2}"/>
              </a:ext>
            </a:extLst>
          </p:cNvPr>
          <p:cNvSpPr>
            <a:spLocks noGrp="1"/>
          </p:cNvSpPr>
          <p:nvPr>
            <p:ph type="ftr" sz="quarter" idx="11"/>
          </p:nvPr>
        </p:nvSpPr>
        <p:spPr/>
        <p:txBody>
          <a:bodyPr/>
          <a:lstStyle/>
          <a:p>
            <a:endParaRPr lang="en-US" dirty="0"/>
          </a:p>
        </p:txBody>
      </p:sp>
      <p:sp>
        <p:nvSpPr>
          <p:cNvPr id="7" name="ตัวแทนหมายเลขสไลด์ 6">
            <a:extLst>
              <a:ext uri="{FF2B5EF4-FFF2-40B4-BE49-F238E27FC236}">
                <a16:creationId xmlns:a16="http://schemas.microsoft.com/office/drawing/2014/main" id="{73B3BB1E-5EDA-4A4A-A35B-6D43B4C5A191}"/>
              </a:ext>
            </a:extLst>
          </p:cNvPr>
          <p:cNvSpPr>
            <a:spLocks noGrp="1"/>
          </p:cNvSpPr>
          <p:nvPr>
            <p:ph type="sldNum" sz="quarter" idx="12"/>
          </p:nvPr>
        </p:nvSpPr>
        <p:spPr/>
        <p:txBody>
          <a:bodyPr/>
          <a:lstStyle/>
          <a:p>
            <a:fld id="{7037819D-761A-4157-9DA6-BA83C059E751}" type="slidenum">
              <a:rPr lang="en-US" smtClean="0"/>
              <a:t>‹#›</a:t>
            </a:fld>
            <a:endParaRPr lang="en-US" dirty="0"/>
          </a:p>
        </p:txBody>
      </p:sp>
    </p:spTree>
    <p:extLst>
      <p:ext uri="{BB962C8B-B14F-4D97-AF65-F5344CB8AC3E}">
        <p14:creationId xmlns:p14="http://schemas.microsoft.com/office/powerpoint/2010/main" val="3481023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D21A2C83-C311-4146-9B97-9DB5A3EAB360}"/>
              </a:ext>
            </a:extLst>
          </p:cNvPr>
          <p:cNvSpPr>
            <a:spLocks noGrp="1"/>
          </p:cNvSpPr>
          <p:nvPr>
            <p:ph type="title"/>
          </p:nvPr>
        </p:nvSpPr>
        <p:spPr>
          <a:xfrm>
            <a:off x="839788" y="457200"/>
            <a:ext cx="3932237" cy="1600200"/>
          </a:xfrm>
        </p:spPr>
        <p:txBody>
          <a:bodyPr anchor="b"/>
          <a:lstStyle>
            <a:lvl1pPr>
              <a:defRPr sz="3200"/>
            </a:lvl1pPr>
          </a:lstStyle>
          <a:p>
            <a:r>
              <a:rPr lang="th-TH"/>
              <a:t>คลิกเพื่อแก้ไขสไตล์ชื่อเรื่องต้นแบบ</a:t>
            </a:r>
            <a:endParaRPr lang="en-US"/>
          </a:p>
        </p:txBody>
      </p:sp>
      <p:sp>
        <p:nvSpPr>
          <p:cNvPr id="3" name="ตัวแทนรูปภาพ 2">
            <a:extLst>
              <a:ext uri="{FF2B5EF4-FFF2-40B4-BE49-F238E27FC236}">
                <a16:creationId xmlns:a16="http://schemas.microsoft.com/office/drawing/2014/main" id="{8449DB6B-048D-4703-9577-6719710FC7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ตัวแทนข้อความ 3">
            <a:extLst>
              <a:ext uri="{FF2B5EF4-FFF2-40B4-BE49-F238E27FC236}">
                <a16:creationId xmlns:a16="http://schemas.microsoft.com/office/drawing/2014/main" id="{4DFBBDDA-7910-47F2-AEF1-AEE4F53322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h-TH"/>
              <a:t>คลิกเพื่อแก้ไขสไตล์ของข้อความต้นแบบ</a:t>
            </a:r>
          </a:p>
        </p:txBody>
      </p:sp>
      <p:sp>
        <p:nvSpPr>
          <p:cNvPr id="5" name="ตัวแทนวันที่ 4">
            <a:extLst>
              <a:ext uri="{FF2B5EF4-FFF2-40B4-BE49-F238E27FC236}">
                <a16:creationId xmlns:a16="http://schemas.microsoft.com/office/drawing/2014/main" id="{99A72AA9-1DF3-4533-BB99-8C9DC7611EF0}"/>
              </a:ext>
            </a:extLst>
          </p:cNvPr>
          <p:cNvSpPr>
            <a:spLocks noGrp="1"/>
          </p:cNvSpPr>
          <p:nvPr>
            <p:ph type="dt" sz="half" idx="10"/>
          </p:nvPr>
        </p:nvSpPr>
        <p:spPr/>
        <p:txBody>
          <a:bodyPr/>
          <a:lstStyle/>
          <a:p>
            <a:fld id="{0BFCD32D-8C0E-4020-B8B6-F7A6E3A6AD93}" type="datetimeFigureOut">
              <a:rPr lang="en-US" smtClean="0"/>
              <a:t>11/14/2019</a:t>
            </a:fld>
            <a:endParaRPr lang="en-US" dirty="0"/>
          </a:p>
        </p:txBody>
      </p:sp>
      <p:sp>
        <p:nvSpPr>
          <p:cNvPr id="6" name="ตัวแทนท้ายกระดาษ 5">
            <a:extLst>
              <a:ext uri="{FF2B5EF4-FFF2-40B4-BE49-F238E27FC236}">
                <a16:creationId xmlns:a16="http://schemas.microsoft.com/office/drawing/2014/main" id="{04BFAF1F-680D-41E7-B2BB-A46559C4022B}"/>
              </a:ext>
            </a:extLst>
          </p:cNvPr>
          <p:cNvSpPr>
            <a:spLocks noGrp="1"/>
          </p:cNvSpPr>
          <p:nvPr>
            <p:ph type="ftr" sz="quarter" idx="11"/>
          </p:nvPr>
        </p:nvSpPr>
        <p:spPr/>
        <p:txBody>
          <a:bodyPr/>
          <a:lstStyle/>
          <a:p>
            <a:endParaRPr lang="en-US" dirty="0"/>
          </a:p>
        </p:txBody>
      </p:sp>
      <p:sp>
        <p:nvSpPr>
          <p:cNvPr id="7" name="ตัวแทนหมายเลขสไลด์ 6">
            <a:extLst>
              <a:ext uri="{FF2B5EF4-FFF2-40B4-BE49-F238E27FC236}">
                <a16:creationId xmlns:a16="http://schemas.microsoft.com/office/drawing/2014/main" id="{A3158D0F-E418-4FDC-9565-C9260911B36A}"/>
              </a:ext>
            </a:extLst>
          </p:cNvPr>
          <p:cNvSpPr>
            <a:spLocks noGrp="1"/>
          </p:cNvSpPr>
          <p:nvPr>
            <p:ph type="sldNum" sz="quarter" idx="12"/>
          </p:nvPr>
        </p:nvSpPr>
        <p:spPr/>
        <p:txBody>
          <a:bodyPr/>
          <a:lstStyle/>
          <a:p>
            <a:fld id="{7037819D-761A-4157-9DA6-BA83C059E751}" type="slidenum">
              <a:rPr lang="en-US" smtClean="0"/>
              <a:t>‹#›</a:t>
            </a:fld>
            <a:endParaRPr lang="en-US" dirty="0"/>
          </a:p>
        </p:txBody>
      </p:sp>
    </p:spTree>
    <p:extLst>
      <p:ext uri="{BB962C8B-B14F-4D97-AF65-F5344CB8AC3E}">
        <p14:creationId xmlns:p14="http://schemas.microsoft.com/office/powerpoint/2010/main" val="26798352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A28C9A02-E84C-45FE-9B1A-E45CA1E97EBD}"/>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ข้อความแนวตั้ง 2">
            <a:extLst>
              <a:ext uri="{FF2B5EF4-FFF2-40B4-BE49-F238E27FC236}">
                <a16:creationId xmlns:a16="http://schemas.microsoft.com/office/drawing/2014/main" id="{756CFCD4-F5A6-45EE-9B2A-397272C59DE6}"/>
              </a:ext>
            </a:extLst>
          </p:cNvPr>
          <p:cNvSpPr>
            <a:spLocks noGrp="1"/>
          </p:cNvSpPr>
          <p:nvPr>
            <p:ph type="body" orient="vert" idx="1"/>
          </p:nvPr>
        </p:nvSpPr>
        <p:spPr/>
        <p:txBody>
          <a:bodyPr vert="eaVert"/>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CE87DB9C-FC27-459C-A3FC-92E7820D9C0C}"/>
              </a:ext>
            </a:extLst>
          </p:cNvPr>
          <p:cNvSpPr>
            <a:spLocks noGrp="1"/>
          </p:cNvSpPr>
          <p:nvPr>
            <p:ph type="dt" sz="half" idx="10"/>
          </p:nvPr>
        </p:nvSpPr>
        <p:spPr/>
        <p:txBody>
          <a:bodyPr/>
          <a:lstStyle/>
          <a:p>
            <a:fld id="{0BFCD32D-8C0E-4020-B8B6-F7A6E3A6AD93}" type="datetimeFigureOut">
              <a:rPr lang="en-US" smtClean="0"/>
              <a:t>11/14/2019</a:t>
            </a:fld>
            <a:endParaRPr lang="en-US" dirty="0"/>
          </a:p>
        </p:txBody>
      </p:sp>
      <p:sp>
        <p:nvSpPr>
          <p:cNvPr id="5" name="ตัวแทนท้ายกระดาษ 4">
            <a:extLst>
              <a:ext uri="{FF2B5EF4-FFF2-40B4-BE49-F238E27FC236}">
                <a16:creationId xmlns:a16="http://schemas.microsoft.com/office/drawing/2014/main" id="{D2E35010-0442-4D0E-9FDC-36993FB9609F}"/>
              </a:ext>
            </a:extLst>
          </p:cNvPr>
          <p:cNvSpPr>
            <a:spLocks noGrp="1"/>
          </p:cNvSpPr>
          <p:nvPr>
            <p:ph type="ftr" sz="quarter" idx="11"/>
          </p:nvPr>
        </p:nvSpPr>
        <p:spPr/>
        <p:txBody>
          <a:bodyPr/>
          <a:lstStyle/>
          <a:p>
            <a:endParaRPr lang="en-US" dirty="0"/>
          </a:p>
        </p:txBody>
      </p:sp>
      <p:sp>
        <p:nvSpPr>
          <p:cNvPr id="6" name="ตัวแทนหมายเลขสไลด์ 5">
            <a:extLst>
              <a:ext uri="{FF2B5EF4-FFF2-40B4-BE49-F238E27FC236}">
                <a16:creationId xmlns:a16="http://schemas.microsoft.com/office/drawing/2014/main" id="{94317004-F71D-4D7E-B279-F47A222A57A0}"/>
              </a:ext>
            </a:extLst>
          </p:cNvPr>
          <p:cNvSpPr>
            <a:spLocks noGrp="1"/>
          </p:cNvSpPr>
          <p:nvPr>
            <p:ph type="sldNum" sz="quarter" idx="12"/>
          </p:nvPr>
        </p:nvSpPr>
        <p:spPr/>
        <p:txBody>
          <a:bodyPr/>
          <a:lstStyle/>
          <a:p>
            <a:fld id="{7037819D-761A-4157-9DA6-BA83C059E751}" type="slidenum">
              <a:rPr lang="en-US" smtClean="0"/>
              <a:t>‹#›</a:t>
            </a:fld>
            <a:endParaRPr lang="en-US" dirty="0"/>
          </a:p>
        </p:txBody>
      </p:sp>
    </p:spTree>
    <p:extLst>
      <p:ext uri="{BB962C8B-B14F-4D97-AF65-F5344CB8AC3E}">
        <p14:creationId xmlns:p14="http://schemas.microsoft.com/office/powerpoint/2010/main" val="12112833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a:extLst>
              <a:ext uri="{FF2B5EF4-FFF2-40B4-BE49-F238E27FC236}">
                <a16:creationId xmlns:a16="http://schemas.microsoft.com/office/drawing/2014/main" id="{74779647-7350-4940-8D5F-47F6B27FE144}"/>
              </a:ext>
            </a:extLst>
          </p:cNvPr>
          <p:cNvSpPr>
            <a:spLocks noGrp="1"/>
          </p:cNvSpPr>
          <p:nvPr>
            <p:ph type="title" orient="vert"/>
          </p:nvPr>
        </p:nvSpPr>
        <p:spPr>
          <a:xfrm>
            <a:off x="8724900" y="365125"/>
            <a:ext cx="2628900" cy="5811838"/>
          </a:xfrm>
        </p:spPr>
        <p:txBody>
          <a:bodyPr vert="eaVert"/>
          <a:lstStyle/>
          <a:p>
            <a:r>
              <a:rPr lang="th-TH"/>
              <a:t>คลิกเพื่อแก้ไขสไตล์ชื่อเรื่องต้นแบบ</a:t>
            </a:r>
            <a:endParaRPr lang="en-US"/>
          </a:p>
        </p:txBody>
      </p:sp>
      <p:sp>
        <p:nvSpPr>
          <p:cNvPr id="3" name="ตัวแทนข้อความแนวตั้ง 2">
            <a:extLst>
              <a:ext uri="{FF2B5EF4-FFF2-40B4-BE49-F238E27FC236}">
                <a16:creationId xmlns:a16="http://schemas.microsoft.com/office/drawing/2014/main" id="{B22C2049-FA92-4A61-A1E9-157B921316D5}"/>
              </a:ext>
            </a:extLst>
          </p:cNvPr>
          <p:cNvSpPr>
            <a:spLocks noGrp="1"/>
          </p:cNvSpPr>
          <p:nvPr>
            <p:ph type="body" orient="vert" idx="1"/>
          </p:nvPr>
        </p:nvSpPr>
        <p:spPr>
          <a:xfrm>
            <a:off x="838200" y="365125"/>
            <a:ext cx="7734300" cy="5811838"/>
          </a:xfrm>
        </p:spPr>
        <p:txBody>
          <a:bodyPr vert="eaVert"/>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AF06C4E3-E5B1-4D14-924B-B82C9D2DAC23}"/>
              </a:ext>
            </a:extLst>
          </p:cNvPr>
          <p:cNvSpPr>
            <a:spLocks noGrp="1"/>
          </p:cNvSpPr>
          <p:nvPr>
            <p:ph type="dt" sz="half" idx="10"/>
          </p:nvPr>
        </p:nvSpPr>
        <p:spPr/>
        <p:txBody>
          <a:bodyPr/>
          <a:lstStyle/>
          <a:p>
            <a:fld id="{0BFCD32D-8C0E-4020-B8B6-F7A6E3A6AD93}" type="datetimeFigureOut">
              <a:rPr lang="en-US" smtClean="0"/>
              <a:t>11/14/2019</a:t>
            </a:fld>
            <a:endParaRPr lang="en-US" dirty="0"/>
          </a:p>
        </p:txBody>
      </p:sp>
      <p:sp>
        <p:nvSpPr>
          <p:cNvPr id="5" name="ตัวแทนท้ายกระดาษ 4">
            <a:extLst>
              <a:ext uri="{FF2B5EF4-FFF2-40B4-BE49-F238E27FC236}">
                <a16:creationId xmlns:a16="http://schemas.microsoft.com/office/drawing/2014/main" id="{CBB64EEC-704E-4F2F-835B-B59A6421D42A}"/>
              </a:ext>
            </a:extLst>
          </p:cNvPr>
          <p:cNvSpPr>
            <a:spLocks noGrp="1"/>
          </p:cNvSpPr>
          <p:nvPr>
            <p:ph type="ftr" sz="quarter" idx="11"/>
          </p:nvPr>
        </p:nvSpPr>
        <p:spPr/>
        <p:txBody>
          <a:bodyPr/>
          <a:lstStyle/>
          <a:p>
            <a:endParaRPr lang="en-US" dirty="0"/>
          </a:p>
        </p:txBody>
      </p:sp>
      <p:sp>
        <p:nvSpPr>
          <p:cNvPr id="6" name="ตัวแทนหมายเลขสไลด์ 5">
            <a:extLst>
              <a:ext uri="{FF2B5EF4-FFF2-40B4-BE49-F238E27FC236}">
                <a16:creationId xmlns:a16="http://schemas.microsoft.com/office/drawing/2014/main" id="{EE2193BE-A97F-4FF9-BC47-7F785AD09588}"/>
              </a:ext>
            </a:extLst>
          </p:cNvPr>
          <p:cNvSpPr>
            <a:spLocks noGrp="1"/>
          </p:cNvSpPr>
          <p:nvPr>
            <p:ph type="sldNum" sz="quarter" idx="12"/>
          </p:nvPr>
        </p:nvSpPr>
        <p:spPr/>
        <p:txBody>
          <a:bodyPr/>
          <a:lstStyle/>
          <a:p>
            <a:fld id="{7037819D-761A-4157-9DA6-BA83C059E751}" type="slidenum">
              <a:rPr lang="en-US" smtClean="0"/>
              <a:t>‹#›</a:t>
            </a:fld>
            <a:endParaRPr lang="en-US" dirty="0"/>
          </a:p>
        </p:txBody>
      </p:sp>
    </p:spTree>
    <p:extLst>
      <p:ext uri="{BB962C8B-B14F-4D97-AF65-F5344CB8AC3E}">
        <p14:creationId xmlns:p14="http://schemas.microsoft.com/office/powerpoint/2010/main" val="1360507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ชื่อเรื่อง 1">
            <a:extLst>
              <a:ext uri="{FF2B5EF4-FFF2-40B4-BE49-F238E27FC236}">
                <a16:creationId xmlns:a16="http://schemas.microsoft.com/office/drawing/2014/main" id="{0468B69E-0FC8-4BE5-98C8-0F5DDD024B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C756E500-D9FF-4821-94A7-DE83268C5E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0AD87361-8A39-4D7D-8D95-7E518CF6FD6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FCD32D-8C0E-4020-B8B6-F7A6E3A6AD93}" type="datetimeFigureOut">
              <a:rPr lang="en-US" smtClean="0"/>
              <a:t>11/14/2019</a:t>
            </a:fld>
            <a:endParaRPr lang="en-US" dirty="0"/>
          </a:p>
        </p:txBody>
      </p:sp>
      <p:sp>
        <p:nvSpPr>
          <p:cNvPr id="5" name="ตัวแทนท้ายกระดาษ 4">
            <a:extLst>
              <a:ext uri="{FF2B5EF4-FFF2-40B4-BE49-F238E27FC236}">
                <a16:creationId xmlns:a16="http://schemas.microsoft.com/office/drawing/2014/main" id="{60E17291-9D6D-4108-9437-C6B761A3BA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ตัวแทนหมายเลขสไลด์ 5">
            <a:extLst>
              <a:ext uri="{FF2B5EF4-FFF2-40B4-BE49-F238E27FC236}">
                <a16:creationId xmlns:a16="http://schemas.microsoft.com/office/drawing/2014/main" id="{85E02D80-6D79-47AD-AF5E-0985EB3B30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37819D-761A-4157-9DA6-BA83C059E751}" type="slidenum">
              <a:rPr lang="en-US" smtClean="0"/>
              <a:t>‹#›</a:t>
            </a:fld>
            <a:endParaRPr lang="en-US" dirty="0"/>
          </a:p>
        </p:txBody>
      </p:sp>
    </p:spTree>
    <p:extLst>
      <p:ext uri="{BB962C8B-B14F-4D97-AF65-F5344CB8AC3E}">
        <p14:creationId xmlns:p14="http://schemas.microsoft.com/office/powerpoint/2010/main" val="1451649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8E0232BE-889C-4BBA-9771-BF8650D8934D}"/>
              </a:ext>
            </a:extLst>
          </p:cNvPr>
          <p:cNvSpPr>
            <a:spLocks noGrp="1"/>
          </p:cNvSpPr>
          <p:nvPr>
            <p:ph type="ctrTitle"/>
          </p:nvPr>
        </p:nvSpPr>
        <p:spPr/>
        <p:txBody>
          <a:bodyPr/>
          <a:lstStyle/>
          <a:p>
            <a:r>
              <a:rPr lang="en-US" dirty="0"/>
              <a:t>Politics and Economics of Mid 1970s-1990s</a:t>
            </a:r>
          </a:p>
        </p:txBody>
      </p:sp>
      <p:sp>
        <p:nvSpPr>
          <p:cNvPr id="3" name="ชื่อเรื่องรอง 2">
            <a:extLst>
              <a:ext uri="{FF2B5EF4-FFF2-40B4-BE49-F238E27FC236}">
                <a16:creationId xmlns:a16="http://schemas.microsoft.com/office/drawing/2014/main" id="{EB9EF856-AE81-4957-A2B1-75FF8932F75F}"/>
              </a:ext>
            </a:extLst>
          </p:cNvPr>
          <p:cNvSpPr>
            <a:spLocks noGrp="1"/>
          </p:cNvSpPr>
          <p:nvPr>
            <p:ph type="subTitle" idx="1"/>
          </p:nvPr>
        </p:nvSpPr>
        <p:spPr/>
        <p:txBody>
          <a:bodyPr/>
          <a:lstStyle/>
          <a:p>
            <a:r>
              <a:rPr lang="en-US" dirty="0"/>
              <a:t>EE/EC301</a:t>
            </a:r>
          </a:p>
          <a:p>
            <a:r>
              <a:rPr lang="en-US" dirty="0"/>
              <a:t>Thai Economic History</a:t>
            </a:r>
          </a:p>
          <a:p>
            <a:r>
              <a:rPr lang="en-US" dirty="0"/>
              <a:t>Thorn Pitidol</a:t>
            </a:r>
          </a:p>
        </p:txBody>
      </p:sp>
    </p:spTree>
    <p:extLst>
      <p:ext uri="{BB962C8B-B14F-4D97-AF65-F5344CB8AC3E}">
        <p14:creationId xmlns:p14="http://schemas.microsoft.com/office/powerpoint/2010/main" val="22967162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53E95477-0144-48B3-8147-CC5B39ECB01B}"/>
              </a:ext>
            </a:extLst>
          </p:cNvPr>
          <p:cNvSpPr>
            <a:spLocks noGrp="1"/>
          </p:cNvSpPr>
          <p:nvPr>
            <p:ph type="title"/>
          </p:nvPr>
        </p:nvSpPr>
        <p:spPr/>
        <p:txBody>
          <a:bodyPr/>
          <a:lstStyle/>
          <a:p>
            <a:r>
              <a:rPr lang="en-US" dirty="0"/>
              <a:t>Topics</a:t>
            </a:r>
          </a:p>
        </p:txBody>
      </p:sp>
      <p:sp>
        <p:nvSpPr>
          <p:cNvPr id="3" name="ตัวแทนเนื้อหา 2">
            <a:extLst>
              <a:ext uri="{FF2B5EF4-FFF2-40B4-BE49-F238E27FC236}">
                <a16:creationId xmlns:a16="http://schemas.microsoft.com/office/drawing/2014/main" id="{6AEFE7F5-9D48-4773-B403-D7A9199264D5}"/>
              </a:ext>
            </a:extLst>
          </p:cNvPr>
          <p:cNvSpPr>
            <a:spLocks noGrp="1"/>
          </p:cNvSpPr>
          <p:nvPr>
            <p:ph idx="1"/>
          </p:nvPr>
        </p:nvSpPr>
        <p:spPr/>
        <p:txBody>
          <a:bodyPr/>
          <a:lstStyle/>
          <a:p>
            <a:r>
              <a:rPr lang="en-US" dirty="0"/>
              <a:t>Politics of 1970s-1980s: The End of Sarit-Thanom Regime</a:t>
            </a:r>
          </a:p>
          <a:p>
            <a:pPr lvl="1"/>
            <a:r>
              <a:rPr lang="en-US" dirty="0"/>
              <a:t>Revolt</a:t>
            </a:r>
          </a:p>
          <a:p>
            <a:pPr lvl="1"/>
            <a:r>
              <a:rPr lang="en-US" dirty="0"/>
              <a:t>Repression and New Hegemonic Ideas</a:t>
            </a:r>
          </a:p>
          <a:p>
            <a:r>
              <a:rPr lang="en-US" dirty="0"/>
              <a:t>Economics of 1980s: From import-substitution to export-oriented</a:t>
            </a:r>
          </a:p>
          <a:p>
            <a:pPr lvl="1"/>
            <a:r>
              <a:rPr lang="en-US" dirty="0"/>
              <a:t>Recession and devaluation</a:t>
            </a:r>
          </a:p>
          <a:p>
            <a:pPr lvl="1"/>
            <a:r>
              <a:rPr lang="en-US" dirty="0"/>
              <a:t>Golden Age </a:t>
            </a:r>
          </a:p>
          <a:p>
            <a:pPr lvl="1"/>
            <a:r>
              <a:rPr lang="en-US" dirty="0"/>
              <a:t>Industrial relocation and the development of export industries</a:t>
            </a:r>
          </a:p>
          <a:p>
            <a:pPr lvl="1"/>
            <a:r>
              <a:rPr lang="en-US" dirty="0"/>
              <a:t>The changing shape of domestic capitals </a:t>
            </a:r>
          </a:p>
          <a:p>
            <a:endParaRPr lang="th-TH" dirty="0"/>
          </a:p>
          <a:p>
            <a:pPr lvl="1"/>
            <a:endParaRPr lang="en-US" dirty="0"/>
          </a:p>
          <a:p>
            <a:endParaRPr lang="en-US" dirty="0"/>
          </a:p>
        </p:txBody>
      </p:sp>
    </p:spTree>
    <p:extLst>
      <p:ext uri="{BB962C8B-B14F-4D97-AF65-F5344CB8AC3E}">
        <p14:creationId xmlns:p14="http://schemas.microsoft.com/office/powerpoint/2010/main" val="21015514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Context for the revolt </a:t>
            </a:r>
            <a:endParaRPr lang="th-TH" dirty="0"/>
          </a:p>
        </p:txBody>
      </p:sp>
      <p:sp>
        <p:nvSpPr>
          <p:cNvPr id="3" name="Content Placeholder 2"/>
          <p:cNvSpPr>
            <a:spLocks noGrp="1"/>
          </p:cNvSpPr>
          <p:nvPr>
            <p:ph idx="1"/>
          </p:nvPr>
        </p:nvSpPr>
        <p:spPr/>
        <p:txBody>
          <a:bodyPr/>
          <a:lstStyle/>
          <a:p>
            <a:r>
              <a:rPr lang="en-US" dirty="0"/>
              <a:t>Transformation from the alliance between bureaucrats and business in Sarit's development era.</a:t>
            </a:r>
          </a:p>
          <a:p>
            <a:pPr lvl="1"/>
            <a:r>
              <a:rPr lang="en-US" dirty="0"/>
              <a:t>The expansion of upland frontier</a:t>
            </a:r>
          </a:p>
          <a:p>
            <a:pPr lvl="1"/>
            <a:r>
              <a:rPr lang="en-US" dirty="0"/>
              <a:t>The penetration of agribusiness</a:t>
            </a:r>
          </a:p>
          <a:p>
            <a:pPr lvl="1"/>
            <a:r>
              <a:rPr lang="en-US" dirty="0"/>
              <a:t>The disintegration of agrarian society</a:t>
            </a:r>
          </a:p>
          <a:p>
            <a:pPr lvl="1"/>
            <a:r>
              <a:rPr lang="en-US" dirty="0"/>
              <a:t>The rural migration to urban</a:t>
            </a:r>
          </a:p>
          <a:p>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Context for the revolt </a:t>
            </a:r>
            <a:endParaRPr lang="th-TH" dirty="0"/>
          </a:p>
        </p:txBody>
      </p:sp>
      <p:sp>
        <p:nvSpPr>
          <p:cNvPr id="3" name="Content Placeholder 2"/>
          <p:cNvSpPr>
            <a:spLocks noGrp="1"/>
          </p:cNvSpPr>
          <p:nvPr>
            <p:ph idx="1"/>
          </p:nvPr>
        </p:nvSpPr>
        <p:spPr/>
        <p:txBody>
          <a:bodyPr/>
          <a:lstStyle/>
          <a:p>
            <a:r>
              <a:rPr lang="en-US" dirty="0"/>
              <a:t>But the achievement of economic growth came with exploitation</a:t>
            </a:r>
          </a:p>
          <a:p>
            <a:pPr lvl="1"/>
            <a:r>
              <a:rPr lang="en-US" dirty="0"/>
              <a:t>Tariff and rice premium, land rights, landlessness, and low wages</a:t>
            </a:r>
          </a:p>
          <a:p>
            <a:r>
              <a:rPr lang="en-US" dirty="0"/>
              <a:t>In 1970s, reactions came in a wave of protests</a:t>
            </a:r>
          </a:p>
          <a:p>
            <a:pPr lvl="1"/>
            <a:r>
              <a:rPr lang="en-US" dirty="0"/>
              <a:t>Peasant's movement, workers' strikes</a:t>
            </a:r>
          </a:p>
          <a:p>
            <a:r>
              <a:rPr lang="en-US" dirty="0"/>
              <a:t>Situation complicated further by the cold war and the expansion of communism</a:t>
            </a:r>
          </a:p>
          <a:p>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Context for the revolt </a:t>
            </a:r>
            <a:endParaRPr lang="th-TH" dirty="0"/>
          </a:p>
        </p:txBody>
      </p:sp>
      <p:sp>
        <p:nvSpPr>
          <p:cNvPr id="3" name="Content Placeholder 2"/>
          <p:cNvSpPr>
            <a:spLocks noGrp="1"/>
          </p:cNvSpPr>
          <p:nvPr>
            <p:ph idx="1"/>
          </p:nvPr>
        </p:nvSpPr>
        <p:spPr/>
        <p:txBody>
          <a:bodyPr>
            <a:normAutofit/>
          </a:bodyPr>
          <a:lstStyle/>
          <a:p>
            <a:r>
              <a:rPr lang="en-US" dirty="0"/>
              <a:t>Together with wave of protests, the alliance between business and bureaucrats also weakened</a:t>
            </a:r>
          </a:p>
          <a:p>
            <a:pPr lvl="1"/>
            <a:r>
              <a:rPr lang="en-US" dirty="0"/>
              <a:t>Domestic capitals grew, allowing business to be less dependent on bureaucrats</a:t>
            </a:r>
          </a:p>
          <a:p>
            <a:pPr lvl="1"/>
            <a:r>
              <a:rPr lang="en-US" dirty="0"/>
              <a:t>The business leaders doubted dictatorship and repression, and the role of US</a:t>
            </a:r>
          </a:p>
          <a:p>
            <a:pPr lvl="1"/>
            <a:r>
              <a:rPr lang="en-US" dirty="0"/>
              <a:t>The growth in number of university students</a:t>
            </a:r>
          </a:p>
          <a:p>
            <a:r>
              <a:rPr lang="en-US" dirty="0"/>
              <a:t>All the changes culminated in 14 October uprising </a:t>
            </a:r>
          </a:p>
          <a:p>
            <a:pPr lvl="1"/>
            <a:r>
              <a:rPr lang="en-US" dirty="0"/>
              <a:t>Thai society opened up briefly before ending in 6</a:t>
            </a:r>
            <a:r>
              <a:rPr lang="en-US" baseline="30000" dirty="0"/>
              <a:t>th</a:t>
            </a:r>
            <a:r>
              <a:rPr lang="en-US" dirty="0"/>
              <a:t>  October repression.</a:t>
            </a:r>
          </a:p>
          <a:p>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Communist Party of Thailand (CPT)</a:t>
            </a:r>
            <a:endParaRPr lang="th-TH" dirty="0"/>
          </a:p>
        </p:txBody>
      </p:sp>
      <p:pic>
        <p:nvPicPr>
          <p:cNvPr id="1026" name="Picture 2" descr="http://www.noknight.com/pic/cpt002.jpg"/>
          <p:cNvPicPr>
            <a:picLocks noChangeAspect="1" noChangeArrowheads="1"/>
          </p:cNvPicPr>
          <p:nvPr/>
        </p:nvPicPr>
        <p:blipFill>
          <a:blip r:embed="rId2"/>
          <a:srcRect/>
          <a:stretch>
            <a:fillRect/>
          </a:stretch>
        </p:blipFill>
        <p:spPr bwMode="auto">
          <a:xfrm>
            <a:off x="2738414" y="1714489"/>
            <a:ext cx="6729504" cy="3790955"/>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376AAB4B-8813-4C59-8ABF-E4B72BAA5612}"/>
              </a:ext>
            </a:extLst>
          </p:cNvPr>
          <p:cNvSpPr>
            <a:spLocks noGrp="1"/>
          </p:cNvSpPr>
          <p:nvPr>
            <p:ph type="title"/>
          </p:nvPr>
        </p:nvSpPr>
        <p:spPr/>
        <p:txBody>
          <a:bodyPr/>
          <a:lstStyle/>
          <a:p>
            <a:r>
              <a:rPr lang="en-US" b="1" dirty="0"/>
              <a:t>Communist Party of Thailand (CPT)</a:t>
            </a:r>
            <a:endParaRPr lang="en-US" dirty="0"/>
          </a:p>
        </p:txBody>
      </p:sp>
      <p:sp>
        <p:nvSpPr>
          <p:cNvPr id="3" name="ตัวแทนเนื้อหา 2">
            <a:extLst>
              <a:ext uri="{FF2B5EF4-FFF2-40B4-BE49-F238E27FC236}">
                <a16:creationId xmlns:a16="http://schemas.microsoft.com/office/drawing/2014/main" id="{18B28155-9E85-44D3-B8F9-7A3A6AF3B312}"/>
              </a:ext>
            </a:extLst>
          </p:cNvPr>
          <p:cNvSpPr>
            <a:spLocks noGrp="1"/>
          </p:cNvSpPr>
          <p:nvPr>
            <p:ph idx="1"/>
          </p:nvPr>
        </p:nvSpPr>
        <p:spPr/>
        <p:txBody>
          <a:bodyPr/>
          <a:lstStyle/>
          <a:p>
            <a:r>
              <a:rPr lang="en-US" dirty="0"/>
              <a:t>History related to Chinese immigrants in Bangkok, but Sarit’s repression push them to rural based strategy</a:t>
            </a:r>
          </a:p>
          <a:p>
            <a:r>
              <a:rPr lang="en-US" dirty="0"/>
              <a:t>From 1961, the center of CPT rural organization was in NE, in </a:t>
            </a:r>
            <a:r>
              <a:rPr lang="en-US" dirty="0" err="1"/>
              <a:t>Phuphan</a:t>
            </a:r>
            <a:r>
              <a:rPr lang="en-US" dirty="0"/>
              <a:t> Hills</a:t>
            </a:r>
          </a:p>
          <a:p>
            <a:r>
              <a:rPr lang="en-US" dirty="0"/>
              <a:t>Army initial reaction – CPT essentially external creation. But CPT bounded more to problems of upland farmers.</a:t>
            </a:r>
          </a:p>
          <a:p>
            <a:pPr lvl="1"/>
            <a:r>
              <a:rPr lang="en-US" dirty="0"/>
              <a:t>Violence crack down only led to more expansion</a:t>
            </a:r>
          </a:p>
          <a:p>
            <a:pPr lvl="1"/>
            <a:r>
              <a:rPr lang="en-US" dirty="0"/>
              <a:t>US involved in setting up ISOC (</a:t>
            </a:r>
            <a:r>
              <a:rPr lang="th-TH" dirty="0"/>
              <a:t>กอ.รมน.</a:t>
            </a:r>
            <a:r>
              <a:rPr lang="en-US" dirty="0"/>
              <a:t>) and supported village based strategy</a:t>
            </a:r>
          </a:p>
          <a:p>
            <a:pPr lvl="1"/>
            <a:r>
              <a:rPr lang="en-US" dirty="0"/>
              <a:t>Early 1970s, CPT expended their influence in the city, especially with students</a:t>
            </a:r>
          </a:p>
        </p:txBody>
      </p:sp>
    </p:spTree>
    <p:extLst>
      <p:ext uri="{BB962C8B-B14F-4D97-AF65-F5344CB8AC3E}">
        <p14:creationId xmlns:p14="http://schemas.microsoft.com/office/powerpoint/2010/main" val="2679589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1.bp.blogspot.com/-G0X7HlSs4nY/TyvbDp8Oh5I/AAAAAAAAAJk/mIaQwUXrBKs/s1600/redtank.gif"/>
          <p:cNvPicPr>
            <a:picLocks noChangeAspect="1" noChangeArrowheads="1"/>
          </p:cNvPicPr>
          <p:nvPr/>
        </p:nvPicPr>
        <p:blipFill>
          <a:blip r:embed="rId2"/>
          <a:srcRect/>
          <a:stretch>
            <a:fillRect/>
          </a:stretch>
        </p:blipFill>
        <p:spPr bwMode="auto">
          <a:xfrm>
            <a:off x="1981201" y="1219200"/>
            <a:ext cx="3609531" cy="4267200"/>
          </a:xfrm>
          <a:prstGeom prst="rect">
            <a:avLst/>
          </a:prstGeom>
          <a:noFill/>
        </p:spPr>
      </p:pic>
      <p:sp>
        <p:nvSpPr>
          <p:cNvPr id="5" name="Rectangle 4"/>
          <p:cNvSpPr/>
          <p:nvPr/>
        </p:nvSpPr>
        <p:spPr>
          <a:xfrm>
            <a:off x="1905000" y="6096000"/>
            <a:ext cx="7977214" cy="369332"/>
          </a:xfrm>
          <a:prstGeom prst="rect">
            <a:avLst/>
          </a:prstGeom>
        </p:spPr>
        <p:txBody>
          <a:bodyPr wrap="square">
            <a:spAutoFit/>
          </a:bodyPr>
          <a:lstStyle/>
          <a:p>
            <a:r>
              <a:rPr lang="en-US" dirty="0"/>
              <a:t>https://www.youtube.com/watch?v=Ymph6n2x8Dg</a:t>
            </a:r>
            <a:endParaRPr lang="th-TH" dirty="0"/>
          </a:p>
        </p:txBody>
      </p:sp>
      <p:graphicFrame>
        <p:nvGraphicFramePr>
          <p:cNvPr id="6" name="Table 5"/>
          <p:cNvGraphicFramePr>
            <a:graphicFrameLocks noGrp="1"/>
          </p:cNvGraphicFramePr>
          <p:nvPr/>
        </p:nvGraphicFramePr>
        <p:xfrm>
          <a:off x="6019800" y="732956"/>
          <a:ext cx="4419600" cy="5363044"/>
        </p:xfrm>
        <a:graphic>
          <a:graphicData uri="http://schemas.openxmlformats.org/drawingml/2006/table">
            <a:tbl>
              <a:tblPr/>
              <a:tblGrid>
                <a:gridCol w="4419600">
                  <a:extLst>
                    <a:ext uri="{9D8B030D-6E8A-4147-A177-3AD203B41FA5}">
                      <a16:colId xmlns:a16="http://schemas.microsoft.com/office/drawing/2014/main" val="20000"/>
                    </a:ext>
                  </a:extLst>
                </a:gridCol>
              </a:tblGrid>
              <a:tr h="3771126">
                <a:tc>
                  <a:txBody>
                    <a:bodyPr/>
                    <a:lstStyle/>
                    <a:p>
                      <a:r>
                        <a:rPr lang="th-TH" sz="1800" dirty="0">
                          <a:solidFill>
                            <a:srgbClr val="000000"/>
                          </a:solidFill>
                          <a:latin typeface="verdana"/>
                        </a:rPr>
                        <a:t>ปัง ปัง โวยวาย เสียงเจ้านายรบกวน       ค่ำมืดลมหวน เสียงมันชวนครางครัน</a:t>
                      </a:r>
                      <a:br>
                        <a:rPr lang="th-TH" sz="1800" dirty="0">
                          <a:solidFill>
                            <a:srgbClr val="000000"/>
                          </a:solidFill>
                          <a:latin typeface="verdana"/>
                        </a:rPr>
                      </a:br>
                      <a:r>
                        <a:rPr lang="th-TH" sz="1800" dirty="0">
                          <a:solidFill>
                            <a:srgbClr val="000000"/>
                          </a:solidFill>
                          <a:latin typeface="verdana"/>
                        </a:rPr>
                        <a:t>กระโดดลงใต้ถุนหลบกระสุนนาย           กลิ่นความตายโชยมา</a:t>
                      </a:r>
                      <a:br>
                        <a:rPr lang="th-TH" sz="1800" dirty="0">
                          <a:solidFill>
                            <a:srgbClr val="000000"/>
                          </a:solidFill>
                          <a:latin typeface="verdana"/>
                        </a:rPr>
                      </a:br>
                      <a:br>
                        <a:rPr lang="th-TH" sz="1800" dirty="0">
                          <a:solidFill>
                            <a:srgbClr val="000000"/>
                          </a:solidFill>
                          <a:latin typeface="verdana"/>
                        </a:rPr>
                      </a:br>
                      <a:r>
                        <a:rPr lang="th-TH" sz="1800" dirty="0">
                          <a:solidFill>
                            <a:srgbClr val="000000"/>
                          </a:solidFill>
                          <a:latin typeface="verdana"/>
                        </a:rPr>
                        <a:t>เขาว่าพัทลุงสบาย                                ฉันว่าอันตรายแท้เชียว</a:t>
                      </a:r>
                      <a:br>
                        <a:rPr lang="th-TH" sz="1800" dirty="0">
                          <a:solidFill>
                            <a:srgbClr val="000000"/>
                          </a:solidFill>
                          <a:latin typeface="verdana"/>
                        </a:rPr>
                      </a:br>
                      <a:r>
                        <a:rPr lang="th-TH" sz="1800" dirty="0">
                          <a:solidFill>
                            <a:srgbClr val="000000"/>
                          </a:solidFill>
                          <a:latin typeface="verdana"/>
                        </a:rPr>
                        <a:t>จะไปทางไหนให้หวาดเสียว                  มันโกรธเรานิดเดียวเราก็ตาย</a:t>
                      </a:r>
                      <a:br>
                        <a:rPr lang="th-TH" sz="1800" dirty="0">
                          <a:solidFill>
                            <a:srgbClr val="000000"/>
                          </a:solidFill>
                          <a:latin typeface="verdana"/>
                        </a:rPr>
                      </a:br>
                      <a:r>
                        <a:rPr lang="th-TH" sz="1800" dirty="0">
                          <a:solidFill>
                            <a:srgbClr val="000000"/>
                          </a:solidFill>
                          <a:latin typeface="verdana"/>
                        </a:rPr>
                        <a:t> </a:t>
                      </a:r>
                      <a:br>
                        <a:rPr lang="th-TH" sz="1800" dirty="0">
                          <a:solidFill>
                            <a:srgbClr val="000000"/>
                          </a:solidFill>
                          <a:latin typeface="verdana"/>
                        </a:rPr>
                      </a:br>
                      <a:r>
                        <a:rPr lang="th-TH" sz="1800" dirty="0">
                          <a:solidFill>
                            <a:srgbClr val="000000"/>
                          </a:solidFill>
                          <a:latin typeface="verdana"/>
                        </a:rPr>
                        <a:t>จับไปลงถัง ราดน้ำมันแล้วจุดไฟ           ข้อหาคอมมิวนิสต์ มันคิดไป</a:t>
                      </a:r>
                      <a:br>
                        <a:rPr lang="th-TH" sz="1800" dirty="0">
                          <a:solidFill>
                            <a:srgbClr val="000000"/>
                          </a:solidFill>
                          <a:latin typeface="verdana"/>
                        </a:rPr>
                      </a:br>
                      <a:r>
                        <a:rPr lang="th-TH" sz="1800" dirty="0">
                          <a:solidFill>
                            <a:srgbClr val="000000"/>
                          </a:solidFill>
                          <a:latin typeface="verdana"/>
                        </a:rPr>
                        <a:t>จับพี่น้องเราใส่เตา แล้วเผาไฟ              แล้วมันก็ป้ายสีแดง</a:t>
                      </a:r>
                      <a:br>
                        <a:rPr lang="th-TH" sz="1800" dirty="0">
                          <a:solidFill>
                            <a:srgbClr val="000000"/>
                          </a:solidFill>
                          <a:latin typeface="verdana"/>
                        </a:rPr>
                      </a:br>
                      <a:br>
                        <a:rPr lang="th-TH" sz="1800" dirty="0">
                          <a:solidFill>
                            <a:srgbClr val="000000"/>
                          </a:solidFill>
                          <a:latin typeface="verdana"/>
                        </a:rPr>
                      </a:br>
                      <a:r>
                        <a:rPr lang="th-TH" sz="1800" dirty="0">
                          <a:solidFill>
                            <a:srgbClr val="000000"/>
                          </a:solidFill>
                          <a:latin typeface="verdana"/>
                        </a:rPr>
                        <a:t>บ้างเมียก็เสียผัว                                  ถูกตัดหัวเสียบประจาน</a:t>
                      </a:r>
                      <a:br>
                        <a:rPr lang="th-TH" sz="1800" dirty="0">
                          <a:solidFill>
                            <a:srgbClr val="000000"/>
                          </a:solidFill>
                          <a:latin typeface="verdana"/>
                        </a:rPr>
                      </a:br>
                      <a:r>
                        <a:rPr lang="th-TH" sz="1800" dirty="0">
                          <a:solidFill>
                            <a:srgbClr val="000000"/>
                          </a:solidFill>
                          <a:latin typeface="verdana"/>
                        </a:rPr>
                        <a:t>มันขี้หกลูกหลาน                                  ว่าสันดานเป็นคอมฯ</a:t>
                      </a:r>
                      <a:br>
                        <a:rPr lang="th-TH" sz="1800" dirty="0">
                          <a:solidFill>
                            <a:srgbClr val="000000"/>
                          </a:solidFill>
                          <a:latin typeface="verdana"/>
                        </a:rPr>
                      </a:br>
                      <a:br>
                        <a:rPr lang="th-TH" sz="1800" dirty="0">
                          <a:solidFill>
                            <a:srgbClr val="000000"/>
                          </a:solidFill>
                          <a:latin typeface="verdana"/>
                        </a:rPr>
                      </a:br>
                      <a:r>
                        <a:rPr lang="th-TH" sz="1800" dirty="0">
                          <a:solidFill>
                            <a:srgbClr val="000000"/>
                          </a:solidFill>
                          <a:latin typeface="verdana"/>
                        </a:rPr>
                        <a:t>แท้จริงมันคือ เจ้านาย                          หัวหน้าตัวร้ายไอ้สอพลอ</a:t>
                      </a:r>
                      <a:br>
                        <a:rPr lang="th-TH" sz="1800" dirty="0">
                          <a:solidFill>
                            <a:srgbClr val="000000"/>
                          </a:solidFill>
                          <a:latin typeface="verdana"/>
                        </a:rPr>
                      </a:br>
                      <a:r>
                        <a:rPr lang="th-TH" sz="1800" dirty="0">
                          <a:solidFill>
                            <a:srgbClr val="000000"/>
                          </a:solidFill>
                          <a:latin typeface="verdana"/>
                        </a:rPr>
                        <a:t>มึงต้องออกไปไอ้หัวหมอ                       ไอ้พวกหัวดอ ต้องออกไป</a:t>
                      </a:r>
                      <a:br>
                        <a:rPr lang="th-TH" sz="1800" dirty="0">
                          <a:solidFill>
                            <a:srgbClr val="000000"/>
                          </a:solidFill>
                          <a:latin typeface="verdana"/>
                        </a:rPr>
                      </a:br>
                      <a:br>
                        <a:rPr lang="th-TH" sz="1800" dirty="0">
                          <a:solidFill>
                            <a:srgbClr val="000000"/>
                          </a:solidFill>
                          <a:latin typeface="verdana"/>
                        </a:rPr>
                      </a:br>
                      <a:r>
                        <a:rPr lang="th-TH" sz="1800" dirty="0">
                          <a:solidFill>
                            <a:srgbClr val="000000"/>
                          </a:solidFill>
                          <a:latin typeface="verdana"/>
                        </a:rPr>
                        <a:t>ชีวิตคนไทย มันขาย เป็นทาสรับใช้ไอ้กัน    พรากลูกเมียเขาเพื่อเอาเงิน</a:t>
                      </a:r>
                      <a:br>
                        <a:rPr lang="th-TH" sz="1800" dirty="0">
                          <a:solidFill>
                            <a:srgbClr val="000000"/>
                          </a:solidFill>
                          <a:latin typeface="verdana"/>
                        </a:rPr>
                      </a:br>
                      <a:r>
                        <a:rPr lang="th-TH" sz="1800" dirty="0">
                          <a:solidFill>
                            <a:srgbClr val="000000"/>
                          </a:solidFill>
                          <a:latin typeface="verdana"/>
                        </a:rPr>
                        <a:t>แร่ไทยมันขนกัน สุดประเมิน                     แล้งยังสรรเสริญเยินยอ</a:t>
                      </a:r>
                    </a:p>
                  </a:txBody>
                  <a:tcPr marL="37741" marR="37741" marT="37741" marB="37741">
                    <a:lnL>
                      <a:noFill/>
                    </a:lnL>
                    <a:lnR>
                      <a:noFill/>
                    </a:lnR>
                    <a:lnT>
                      <a:noFill/>
                    </a:lnT>
                    <a:lnB>
                      <a:noFill/>
                    </a:lnB>
                  </a:tcPr>
                </a:tc>
                <a:extLst>
                  <a:ext uri="{0D108BD9-81ED-4DB2-BD59-A6C34878D82A}">
                    <a16:rowId xmlns:a16="http://schemas.microsoft.com/office/drawing/2014/main" val="10000"/>
                  </a:ext>
                </a:extLst>
              </a:tr>
              <a:tr h="292874">
                <a:tc>
                  <a:txBody>
                    <a:bodyPr/>
                    <a:lstStyle/>
                    <a:p>
                      <a:endParaRPr lang="th-TH" sz="1800" dirty="0">
                        <a:solidFill>
                          <a:srgbClr val="000000"/>
                        </a:solidFill>
                        <a:latin typeface="verdana"/>
                      </a:endParaRPr>
                    </a:p>
                  </a:txBody>
                  <a:tcPr marL="37741" marR="37741" marT="37741" marB="37741" anchor="b">
                    <a:lnL>
                      <a:noFill/>
                    </a:lnL>
                    <a:lnR>
                      <a:noFill/>
                    </a:lnR>
                    <a:lnT>
                      <a:noFill/>
                    </a:lnT>
                    <a:lnB>
                      <a:noFill/>
                    </a:lnB>
                  </a:tcPr>
                </a:tc>
                <a:extLst>
                  <a:ext uri="{0D108BD9-81ED-4DB2-BD59-A6C34878D82A}">
                    <a16:rowId xmlns:a16="http://schemas.microsoft.com/office/drawing/2014/main" val="10001"/>
                  </a:ext>
                </a:extLst>
              </a:tr>
            </a:tbl>
          </a:graphicData>
        </a:graphic>
      </p:graphicFrame>
      <p:sp>
        <p:nvSpPr>
          <p:cNvPr id="2051" name="Rectangle 3"/>
          <p:cNvSpPr>
            <a:spLocks noChangeArrowheads="1"/>
          </p:cNvSpPr>
          <p:nvPr/>
        </p:nvSpPr>
        <p:spPr bwMode="auto">
          <a:xfrm>
            <a:off x="1524001" y="-477053"/>
            <a:ext cx="184731" cy="95410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th-TH" sz="2800">
                <a:latin typeface="Arial" pitchFamily="34" charset="0"/>
                <a:cs typeface="Angsana New" pitchFamily="18" charset="-34"/>
              </a:rPr>
            </a:br>
            <a:endParaRPr lang="th-TH" sz="2800">
              <a:latin typeface="Arial" pitchFamily="34" charset="0"/>
              <a:cs typeface="Angsana New" pitchFamily="18" charset="-34"/>
            </a:endParaRPr>
          </a:p>
        </p:txBody>
      </p:sp>
      <p:sp>
        <p:nvSpPr>
          <p:cNvPr id="8" name="TextBox 7"/>
          <p:cNvSpPr txBox="1"/>
          <p:nvPr/>
        </p:nvSpPr>
        <p:spPr>
          <a:xfrm>
            <a:off x="2286000" y="304800"/>
            <a:ext cx="2895600" cy="523220"/>
          </a:xfrm>
          <a:prstGeom prst="rect">
            <a:avLst/>
          </a:prstGeom>
          <a:noFill/>
        </p:spPr>
        <p:txBody>
          <a:bodyPr wrap="square" rtlCol="0">
            <a:spAutoFit/>
          </a:bodyPr>
          <a:lstStyle/>
          <a:p>
            <a:pPr algn="ctr"/>
            <a:r>
              <a:rPr lang="th-TH" sz="2800" b="1" dirty="0"/>
              <a:t>ถังแดง</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AD82CB3C-3494-4708-BE10-BC71D14E9DB6}"/>
              </a:ext>
            </a:extLst>
          </p:cNvPr>
          <p:cNvSpPr>
            <a:spLocks noGrp="1"/>
          </p:cNvSpPr>
          <p:nvPr>
            <p:ph type="title"/>
          </p:nvPr>
        </p:nvSpPr>
        <p:spPr/>
        <p:txBody>
          <a:bodyPr/>
          <a:lstStyle/>
          <a:p>
            <a:r>
              <a:rPr lang="en-US" dirty="0"/>
              <a:t>Student and Peasants Movements</a:t>
            </a:r>
          </a:p>
        </p:txBody>
      </p:sp>
      <p:sp>
        <p:nvSpPr>
          <p:cNvPr id="3" name="ตัวแทนเนื้อหา 2">
            <a:extLst>
              <a:ext uri="{FF2B5EF4-FFF2-40B4-BE49-F238E27FC236}">
                <a16:creationId xmlns:a16="http://schemas.microsoft.com/office/drawing/2014/main" id="{A9DCBF36-8A56-4ED0-BC7E-0AAED41BEF83}"/>
              </a:ext>
            </a:extLst>
          </p:cNvPr>
          <p:cNvSpPr>
            <a:spLocks noGrp="1"/>
          </p:cNvSpPr>
          <p:nvPr>
            <p:ph idx="1"/>
          </p:nvPr>
        </p:nvSpPr>
        <p:spPr/>
        <p:txBody>
          <a:bodyPr/>
          <a:lstStyle/>
          <a:p>
            <a:r>
              <a:rPr lang="en-US" dirty="0"/>
              <a:t>The early 1970s also saw outbreaks of protests by peasants</a:t>
            </a:r>
          </a:p>
          <a:p>
            <a:pPr lvl="1"/>
            <a:r>
              <a:rPr lang="en-US" dirty="0"/>
              <a:t>Major causes of protests range from the problems of indebtedness, land loss, and high rent</a:t>
            </a:r>
          </a:p>
          <a:p>
            <a:r>
              <a:rPr lang="en-US" dirty="0"/>
              <a:t>Students helped bring local protests out of the villages and onto the national stage. </a:t>
            </a:r>
          </a:p>
          <a:p>
            <a:pPr lvl="1"/>
            <a:r>
              <a:rPr lang="en-US" dirty="0"/>
              <a:t>Thousands of students went to the country side in volunteering programs.</a:t>
            </a:r>
          </a:p>
          <a:p>
            <a:pPr lvl="2"/>
            <a:r>
              <a:rPr lang="en-US" dirty="0"/>
              <a:t>They observed problems, injustice, and poverty. </a:t>
            </a:r>
          </a:p>
          <a:p>
            <a:r>
              <a:rPr lang="en-US" dirty="0"/>
              <a:t>In 1974, peasants and their student supporters </a:t>
            </a:r>
            <a:r>
              <a:rPr lang="en-US" dirty="0" err="1"/>
              <a:t>mobilised</a:t>
            </a:r>
            <a:r>
              <a:rPr lang="en-US" dirty="0"/>
              <a:t>  their protests, resulting in the gov't responding through setting up price support scheme and establishing committees to solve land problems. </a:t>
            </a:r>
          </a:p>
          <a:p>
            <a:endParaRPr lang="en-US" dirty="0"/>
          </a:p>
        </p:txBody>
      </p:sp>
    </p:spTree>
    <p:extLst>
      <p:ext uri="{BB962C8B-B14F-4D97-AF65-F5344CB8AC3E}">
        <p14:creationId xmlns:p14="http://schemas.microsoft.com/office/powerpoint/2010/main" val="2345408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7AAF9BDD-0BBA-42E0-8A29-9E98A8D13380}"/>
              </a:ext>
            </a:extLst>
          </p:cNvPr>
          <p:cNvSpPr>
            <a:spLocks noGrp="1"/>
          </p:cNvSpPr>
          <p:nvPr>
            <p:ph type="title"/>
          </p:nvPr>
        </p:nvSpPr>
        <p:spPr/>
        <p:txBody>
          <a:bodyPr/>
          <a:lstStyle/>
          <a:p>
            <a:r>
              <a:rPr lang="en-US" dirty="0"/>
              <a:t>Student and Peasants Movements</a:t>
            </a:r>
          </a:p>
        </p:txBody>
      </p:sp>
      <p:sp>
        <p:nvSpPr>
          <p:cNvPr id="3" name="ตัวแทนเนื้อหา 2">
            <a:extLst>
              <a:ext uri="{FF2B5EF4-FFF2-40B4-BE49-F238E27FC236}">
                <a16:creationId xmlns:a16="http://schemas.microsoft.com/office/drawing/2014/main" id="{FE3B0F92-AF58-47B5-8550-126C6080883E}"/>
              </a:ext>
            </a:extLst>
          </p:cNvPr>
          <p:cNvSpPr>
            <a:spLocks noGrp="1"/>
          </p:cNvSpPr>
          <p:nvPr>
            <p:ph idx="1"/>
          </p:nvPr>
        </p:nvSpPr>
        <p:spPr/>
        <p:txBody>
          <a:bodyPr>
            <a:normAutofit lnSpcReduction="10000"/>
          </a:bodyPr>
          <a:lstStyle/>
          <a:p>
            <a:r>
              <a:rPr lang="en-US" dirty="0"/>
              <a:t>The peasants later were able to form Peasants Federation of Thailand (FDT) as a result. </a:t>
            </a:r>
          </a:p>
          <a:p>
            <a:pPr lvl="1"/>
            <a:r>
              <a:rPr lang="en-US" dirty="0"/>
              <a:t>Membership of FPT as large as 1.5 millions. FPT operated at the village level, but were seen as illegal by the gov't. </a:t>
            </a:r>
          </a:p>
          <a:p>
            <a:r>
              <a:rPr lang="en-US" dirty="0"/>
              <a:t>In a very short time, the peasant movement had dramatized the problems of peasants on a national scale.</a:t>
            </a:r>
          </a:p>
          <a:p>
            <a:pPr lvl="1"/>
            <a:r>
              <a:rPr lang="en-US" dirty="0"/>
              <a:t>But to the gov't, the phenomenon was frightening.</a:t>
            </a:r>
          </a:p>
          <a:p>
            <a:r>
              <a:rPr lang="en-US" dirty="0"/>
              <a:t>Student assisted the movements. Influenced by leftist and Marxist ideas, their protests focused on the causes of problems in Thailand ranging from foreign influence (esp. the US), the role of the military, and the power of capitalism</a:t>
            </a:r>
          </a:p>
        </p:txBody>
      </p:sp>
    </p:spTree>
    <p:extLst>
      <p:ext uri="{BB962C8B-B14F-4D97-AF65-F5344CB8AC3E}">
        <p14:creationId xmlns:p14="http://schemas.microsoft.com/office/powerpoint/2010/main" val="2374507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ชื่อเรื่อง 1">
            <a:extLst>
              <a:ext uri="{FF2B5EF4-FFF2-40B4-BE49-F238E27FC236}">
                <a16:creationId xmlns:a16="http://schemas.microsoft.com/office/drawing/2014/main" id="{2D9D43CE-22FB-43FF-B49E-7E8D618A4F20}"/>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sz="4800" kern="1200" dirty="0">
                <a:solidFill>
                  <a:srgbClr val="FFFFFF"/>
                </a:solidFill>
                <a:latin typeface="+mj-lt"/>
                <a:ea typeface="+mj-ea"/>
                <a:cs typeface="+mj-cs"/>
              </a:rPr>
              <a:t>Jit </a:t>
            </a:r>
            <a:r>
              <a:rPr lang="en-US" sz="4800" kern="1200" dirty="0" err="1">
                <a:solidFill>
                  <a:srgbClr val="FFFFFF"/>
                </a:solidFill>
                <a:latin typeface="+mj-lt"/>
                <a:ea typeface="+mj-ea"/>
                <a:cs typeface="+mj-cs"/>
              </a:rPr>
              <a:t>Poumisak's</a:t>
            </a:r>
            <a:r>
              <a:rPr lang="en-US" sz="4800" kern="1200" dirty="0">
                <a:solidFill>
                  <a:srgbClr val="FFFFFF"/>
                </a:solidFill>
                <a:latin typeface="+mj-lt"/>
                <a:ea typeface="+mj-ea"/>
                <a:cs typeface="+mj-cs"/>
              </a:rPr>
              <a:t> </a:t>
            </a:r>
            <a:r>
              <a:rPr lang="en-US" sz="4800" i="1" kern="1200" dirty="0" err="1">
                <a:solidFill>
                  <a:srgbClr val="FFFFFF"/>
                </a:solidFill>
                <a:latin typeface="+mj-lt"/>
                <a:ea typeface="+mj-ea"/>
                <a:cs typeface="+mj-cs"/>
              </a:rPr>
              <a:t>Chomna</a:t>
            </a:r>
            <a:r>
              <a:rPr lang="en-US" sz="4800" i="1" kern="1200" dirty="0">
                <a:solidFill>
                  <a:srgbClr val="FFFFFF"/>
                </a:solidFill>
                <a:latin typeface="+mj-lt"/>
                <a:ea typeface="+mj-ea"/>
                <a:cs typeface="+mj-cs"/>
              </a:rPr>
              <a:t> </a:t>
            </a:r>
            <a:r>
              <a:rPr lang="en-US" sz="4800" i="1" kern="1200" dirty="0" err="1">
                <a:solidFill>
                  <a:srgbClr val="FFFFFF"/>
                </a:solidFill>
                <a:latin typeface="+mj-lt"/>
                <a:ea typeface="+mj-ea"/>
                <a:cs typeface="+mj-cs"/>
              </a:rPr>
              <a:t>Sakdina</a:t>
            </a:r>
            <a:br>
              <a:rPr lang="th-TH" sz="4800" i="1" kern="1200" dirty="0">
                <a:solidFill>
                  <a:srgbClr val="FFFFFF"/>
                </a:solidFill>
                <a:latin typeface="+mj-lt"/>
                <a:ea typeface="+mj-ea"/>
                <a:cs typeface="+mj-cs"/>
              </a:rPr>
            </a:br>
            <a:r>
              <a:rPr lang="en-US" sz="4800" i="1" kern="1200" dirty="0">
                <a:solidFill>
                  <a:srgbClr val="FFFFFF"/>
                </a:solidFill>
                <a:latin typeface="+mj-lt"/>
                <a:ea typeface="+mj-ea"/>
                <a:cs typeface="+mj-cs"/>
              </a:rPr>
              <a:t>Thai</a:t>
            </a:r>
            <a:endParaRPr lang="en-US" sz="4800" kern="1200" dirty="0">
              <a:solidFill>
                <a:srgbClr val="FFFFFF"/>
              </a:solidFill>
              <a:latin typeface="+mj-lt"/>
              <a:ea typeface="+mj-ea"/>
              <a:cs typeface="+mj-cs"/>
            </a:endParaRPr>
          </a:p>
        </p:txBody>
      </p:sp>
      <p:cxnSp>
        <p:nvCxnSpPr>
          <p:cNvPr id="73" name="Straight Connector 72">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026" name="Picture 2" descr="Image result for jit phumisak โฉมหน้าศักดินาไทย&quot;">
            <a:extLst>
              <a:ext uri="{FF2B5EF4-FFF2-40B4-BE49-F238E27FC236}">
                <a16:creationId xmlns:a16="http://schemas.microsoft.com/office/drawing/2014/main" id="{BCCE6663-1DED-4CED-87B4-311002960DE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357614" y="492573"/>
            <a:ext cx="4145961" cy="5880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11504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end of </a:t>
            </a:r>
            <a:r>
              <a:rPr lang="en-US" b="1" dirty="0" err="1"/>
              <a:t>Sarit-Thanom</a:t>
            </a:r>
            <a:r>
              <a:rPr lang="en-US" b="1" dirty="0"/>
              <a:t> regime</a:t>
            </a:r>
            <a:endParaRPr lang="th-TH" dirty="0"/>
          </a:p>
        </p:txBody>
      </p:sp>
      <p:sp>
        <p:nvSpPr>
          <p:cNvPr id="3" name="Content Placeholder 2"/>
          <p:cNvSpPr>
            <a:spLocks noGrp="1"/>
          </p:cNvSpPr>
          <p:nvPr>
            <p:ph idx="1"/>
          </p:nvPr>
        </p:nvSpPr>
        <p:spPr>
          <a:xfrm>
            <a:off x="838200" y="1780674"/>
            <a:ext cx="10515600" cy="4162928"/>
          </a:xfrm>
        </p:spPr>
        <p:txBody>
          <a:bodyPr>
            <a:normAutofit/>
          </a:bodyPr>
          <a:lstStyle/>
          <a:p>
            <a:r>
              <a:rPr lang="en-US" dirty="0"/>
              <a:t>The business community had grown richer and stronger under </a:t>
            </a:r>
            <a:r>
              <a:rPr lang="en-US" dirty="0" err="1"/>
              <a:t>Sarit's</a:t>
            </a:r>
            <a:r>
              <a:rPr lang="en-US" dirty="0"/>
              <a:t> regime. As the growth decelerated in late 1960s, they became more politically assertive.</a:t>
            </a:r>
          </a:p>
          <a:p>
            <a:pPr lvl="1"/>
            <a:r>
              <a:rPr lang="en-US" dirty="0"/>
              <a:t>They started criticizing the political structure that encourage monopolies and take from them special "taxes".</a:t>
            </a:r>
          </a:p>
          <a:p>
            <a:pPr lvl="1"/>
            <a:r>
              <a:rPr lang="en-US" dirty="0"/>
              <a:t>They </a:t>
            </a:r>
            <a:r>
              <a:rPr lang="en-US" dirty="0" err="1"/>
              <a:t>criticised</a:t>
            </a:r>
            <a:r>
              <a:rPr lang="en-US" dirty="0"/>
              <a:t> the military's monopoly of power, questioning their capacity to deal with rising insurgency. </a:t>
            </a:r>
          </a:p>
          <a:p>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end of </a:t>
            </a:r>
            <a:r>
              <a:rPr lang="en-US" b="1" dirty="0" err="1"/>
              <a:t>Sarit-Thanom</a:t>
            </a:r>
            <a:r>
              <a:rPr lang="en-US" b="1" dirty="0"/>
              <a:t> regime</a:t>
            </a:r>
            <a:endParaRPr lang="th-TH" dirty="0"/>
          </a:p>
        </p:txBody>
      </p:sp>
      <p:sp>
        <p:nvSpPr>
          <p:cNvPr id="3" name="Content Placeholder 2"/>
          <p:cNvSpPr>
            <a:spLocks noGrp="1"/>
          </p:cNvSpPr>
          <p:nvPr>
            <p:ph idx="1"/>
          </p:nvPr>
        </p:nvSpPr>
        <p:spPr/>
        <p:txBody>
          <a:bodyPr>
            <a:normAutofit/>
          </a:bodyPr>
          <a:lstStyle/>
          <a:p>
            <a:r>
              <a:rPr lang="en-US" dirty="0"/>
              <a:t>In the mid 1960s, the King became more concern with the prospect of continuing military dictatorship. He encouraged the military to restore the Parliament.</a:t>
            </a:r>
          </a:p>
          <a:p>
            <a:r>
              <a:rPr lang="en-US" dirty="0"/>
              <a:t>The King eventually became more openly critical of Thanom-</a:t>
            </a:r>
            <a:r>
              <a:rPr lang="en-US" dirty="0" err="1"/>
              <a:t>Praphat</a:t>
            </a:r>
            <a:r>
              <a:rPr lang="en-US" dirty="0"/>
              <a:t> regime.</a:t>
            </a:r>
          </a:p>
          <a:p>
            <a:pPr lvl="1"/>
            <a:r>
              <a:rPr lang="en-US" dirty="0"/>
              <a:t>Royal addresses </a:t>
            </a:r>
            <a:r>
              <a:rPr lang="en-US" dirty="0" err="1"/>
              <a:t>criticised</a:t>
            </a:r>
            <a:r>
              <a:rPr lang="en-US" dirty="0"/>
              <a:t> violence and corruption. </a:t>
            </a:r>
          </a:p>
          <a:p>
            <a:pPr lvl="1"/>
            <a:r>
              <a:rPr lang="en-US" dirty="0"/>
              <a:t>Seeking to balance military-bureaucrats' power.</a:t>
            </a:r>
          </a:p>
          <a:p>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end of </a:t>
            </a:r>
            <a:r>
              <a:rPr lang="en-US" b="1" dirty="0" err="1"/>
              <a:t>Sarit-Thanom</a:t>
            </a:r>
            <a:r>
              <a:rPr lang="en-US" b="1" dirty="0"/>
              <a:t> regime</a:t>
            </a:r>
            <a:endParaRPr lang="th-TH" dirty="0"/>
          </a:p>
        </p:txBody>
      </p:sp>
      <p:sp>
        <p:nvSpPr>
          <p:cNvPr id="3" name="Content Placeholder 2"/>
          <p:cNvSpPr>
            <a:spLocks noGrp="1"/>
          </p:cNvSpPr>
          <p:nvPr>
            <p:ph idx="1"/>
          </p:nvPr>
        </p:nvSpPr>
        <p:spPr/>
        <p:txBody>
          <a:bodyPr>
            <a:normAutofit/>
          </a:bodyPr>
          <a:lstStyle/>
          <a:p>
            <a:r>
              <a:rPr lang="en-US" dirty="0" err="1"/>
              <a:t>Thanom-Prapart</a:t>
            </a:r>
            <a:r>
              <a:rPr lang="en-US" dirty="0"/>
              <a:t> control over the military faced inner conflict, especially with the controversial role of </a:t>
            </a:r>
            <a:r>
              <a:rPr lang="en-US" dirty="0" err="1"/>
              <a:t>Thanom's</a:t>
            </a:r>
            <a:r>
              <a:rPr lang="en-US" dirty="0"/>
              <a:t> son, </a:t>
            </a:r>
            <a:r>
              <a:rPr lang="en-US" dirty="0" err="1"/>
              <a:t>Narong</a:t>
            </a:r>
            <a:r>
              <a:rPr lang="en-US" dirty="0"/>
              <a:t>. </a:t>
            </a:r>
          </a:p>
          <a:p>
            <a:r>
              <a:rPr lang="en-US" dirty="0"/>
              <a:t>As the coalition between bureaucracy, military, royalists, and business was falling apart, the student protests pressed the fragility. </a:t>
            </a:r>
          </a:p>
          <a:p>
            <a:pPr lvl="1"/>
            <a:r>
              <a:rPr lang="en-US" dirty="0"/>
              <a:t>The students' demonstration in October 1973 escalated and led had more than 400,000 involved. </a:t>
            </a:r>
          </a:p>
          <a:p>
            <a:pPr lvl="1"/>
            <a:r>
              <a:rPr lang="en-US" dirty="0"/>
              <a:t>On 14 October 1973, students clashed with riot police, resulting in more than 100 killed.</a:t>
            </a:r>
          </a:p>
          <a:p>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end of </a:t>
            </a:r>
            <a:r>
              <a:rPr lang="en-US" b="1" dirty="0" err="1"/>
              <a:t>Sarit-Thanom</a:t>
            </a:r>
            <a:r>
              <a:rPr lang="en-US" b="1" dirty="0"/>
              <a:t> regime</a:t>
            </a:r>
            <a:endParaRPr lang="th-TH" dirty="0"/>
          </a:p>
        </p:txBody>
      </p:sp>
      <p:sp>
        <p:nvSpPr>
          <p:cNvPr id="3" name="Content Placeholder 2"/>
          <p:cNvSpPr>
            <a:spLocks noGrp="1"/>
          </p:cNvSpPr>
          <p:nvPr>
            <p:ph idx="1"/>
          </p:nvPr>
        </p:nvSpPr>
        <p:spPr/>
        <p:txBody>
          <a:bodyPr>
            <a:normAutofit/>
          </a:bodyPr>
          <a:lstStyle/>
          <a:p>
            <a:r>
              <a:rPr lang="en-US" dirty="0"/>
              <a:t>The military rulers resigned but was prepare to used force, only to be rejected by the army leader. </a:t>
            </a:r>
          </a:p>
          <a:p>
            <a:r>
              <a:rPr lang="en-US" dirty="0"/>
              <a:t>After an address by the King, Thanom, </a:t>
            </a:r>
            <a:r>
              <a:rPr lang="en-US" dirty="0" err="1"/>
              <a:t>Prapart</a:t>
            </a:r>
            <a:r>
              <a:rPr lang="en-US" dirty="0"/>
              <a:t>, and Narong leave the country. </a:t>
            </a:r>
            <a:r>
              <a:rPr lang="en-US" dirty="0" err="1"/>
              <a:t>Sanya</a:t>
            </a:r>
            <a:r>
              <a:rPr lang="en-US" dirty="0"/>
              <a:t> </a:t>
            </a:r>
            <a:r>
              <a:rPr lang="en-US" dirty="0" err="1"/>
              <a:t>Thammasak</a:t>
            </a:r>
            <a:r>
              <a:rPr lang="en-US" dirty="0"/>
              <a:t> was chosen as the new PM. </a:t>
            </a:r>
          </a:p>
          <a:p>
            <a:r>
              <a:rPr lang="en-US" dirty="0"/>
              <a:t>Post 14 October saw the student demonstrations continued, but the palace, its royalist allies in bureaucracy and politics, and the business actually took the roles in reshaping the political process.</a:t>
            </a:r>
          </a:p>
          <a:p>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057400" y="1252538"/>
            <a:ext cx="8091004" cy="4767263"/>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end of </a:t>
            </a:r>
            <a:r>
              <a:rPr lang="en-US" b="1" dirty="0" err="1"/>
              <a:t>Sarit-Thanom</a:t>
            </a:r>
            <a:r>
              <a:rPr lang="en-US" b="1" dirty="0"/>
              <a:t> regime</a:t>
            </a:r>
            <a:endParaRPr lang="th-TH" dirty="0"/>
          </a:p>
        </p:txBody>
      </p:sp>
      <p:sp>
        <p:nvSpPr>
          <p:cNvPr id="3" name="Content Placeholder 2"/>
          <p:cNvSpPr>
            <a:spLocks noGrp="1"/>
          </p:cNvSpPr>
          <p:nvPr>
            <p:ph idx="1"/>
          </p:nvPr>
        </p:nvSpPr>
        <p:spPr/>
        <p:txBody>
          <a:bodyPr>
            <a:normAutofit/>
          </a:bodyPr>
          <a:lstStyle/>
          <a:p>
            <a:r>
              <a:rPr lang="en-US" dirty="0"/>
              <a:t>Post 14 October saw the attempt to exclude officials and military from the parliament. </a:t>
            </a:r>
            <a:r>
              <a:rPr lang="en-US" dirty="0" err="1"/>
              <a:t>Kukrit</a:t>
            </a:r>
            <a:r>
              <a:rPr lang="en-US" dirty="0"/>
              <a:t> </a:t>
            </a:r>
            <a:r>
              <a:rPr lang="en-US" dirty="0" err="1"/>
              <a:t>gov't</a:t>
            </a:r>
            <a:r>
              <a:rPr lang="en-US" dirty="0"/>
              <a:t> came to power.</a:t>
            </a:r>
          </a:p>
          <a:p>
            <a:pPr lvl="1"/>
            <a:r>
              <a:rPr lang="en-US" dirty="0"/>
              <a:t>Signifying the new alliance between the royalists, businessmen, and the military group opposing </a:t>
            </a:r>
            <a:r>
              <a:rPr lang="en-US" dirty="0" err="1"/>
              <a:t>Thanom-Prapart</a:t>
            </a:r>
            <a:r>
              <a:rPr lang="en-US" dirty="0"/>
              <a:t>.</a:t>
            </a:r>
          </a:p>
          <a:p>
            <a:r>
              <a:rPr lang="en-US" dirty="0" err="1"/>
              <a:t>Kukrit</a:t>
            </a:r>
            <a:r>
              <a:rPr lang="en-US" dirty="0"/>
              <a:t> turned attention to 2 main issues: (1) turning Thai foreign affairs away from US; (2) pacifying the countryside.</a:t>
            </a:r>
          </a:p>
          <a:p>
            <a:pPr lvl="1"/>
            <a:r>
              <a:rPr lang="en-US" dirty="0"/>
              <a:t>Price support scheme for rice farmers, funds to </a:t>
            </a:r>
            <a:r>
              <a:rPr lang="en-US" dirty="0" err="1"/>
              <a:t>Tambons</a:t>
            </a:r>
            <a:r>
              <a:rPr lang="en-US" dirty="0"/>
              <a:t>. </a:t>
            </a:r>
          </a:p>
          <a:p>
            <a:pPr>
              <a:buNone/>
            </a:pPr>
            <a:endParaRPr lang="en-US" dirty="0"/>
          </a:p>
          <a:p>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B1383464-9C37-49E9-9DCF-0FDFA8A98205}"/>
              </a:ext>
            </a:extLst>
          </p:cNvPr>
          <p:cNvSpPr>
            <a:spLocks noGrp="1"/>
          </p:cNvSpPr>
          <p:nvPr>
            <p:ph type="title"/>
          </p:nvPr>
        </p:nvSpPr>
        <p:spPr/>
        <p:txBody>
          <a:bodyPr/>
          <a:lstStyle/>
          <a:p>
            <a:r>
              <a:rPr lang="en-US" dirty="0"/>
              <a:t>Repression </a:t>
            </a:r>
          </a:p>
        </p:txBody>
      </p:sp>
      <p:sp>
        <p:nvSpPr>
          <p:cNvPr id="3" name="ตัวแทนเนื้อหา 2">
            <a:extLst>
              <a:ext uri="{FF2B5EF4-FFF2-40B4-BE49-F238E27FC236}">
                <a16:creationId xmlns:a16="http://schemas.microsoft.com/office/drawing/2014/main" id="{4B162A57-477C-400A-AF76-0E467FC3E776}"/>
              </a:ext>
            </a:extLst>
          </p:cNvPr>
          <p:cNvSpPr>
            <a:spLocks noGrp="1"/>
          </p:cNvSpPr>
          <p:nvPr>
            <p:ph idx="1"/>
          </p:nvPr>
        </p:nvSpPr>
        <p:spPr/>
        <p:txBody>
          <a:bodyPr>
            <a:normAutofit/>
          </a:bodyPr>
          <a:lstStyle/>
          <a:p>
            <a:r>
              <a:rPr lang="en-US" dirty="0"/>
              <a:t>In the early 1975, CPT’s activeness raised concerns for the right, conservatives, and the businesses. The first stage of repression against students came, organized by the army. </a:t>
            </a:r>
          </a:p>
          <a:p>
            <a:pPr lvl="1"/>
            <a:r>
              <a:rPr lang="en-US" dirty="0"/>
              <a:t>ISOC assisted right wing movements – </a:t>
            </a:r>
            <a:r>
              <a:rPr lang="en-US" dirty="0" err="1"/>
              <a:t>Nawaphon</a:t>
            </a:r>
            <a:r>
              <a:rPr lang="en-US" dirty="0"/>
              <a:t>, </a:t>
            </a:r>
            <a:r>
              <a:rPr lang="en-US" dirty="0" err="1"/>
              <a:t>Krating-daeng</a:t>
            </a:r>
            <a:r>
              <a:rPr lang="en-US" dirty="0"/>
              <a:t>, Village Scouts. Nationalist-Royalist ideology was mobilized.</a:t>
            </a:r>
          </a:p>
          <a:p>
            <a:r>
              <a:rPr lang="en-US" dirty="0"/>
              <a:t>Anti-communist propaganda became more intense, together with uses of violence. Situation culminated in 6 October massacre. </a:t>
            </a:r>
          </a:p>
          <a:p>
            <a:r>
              <a:rPr lang="en-US" dirty="0"/>
              <a:t>The army staged a coup, return its control over the parliament, and expand the suppression. Books were banned, thousands were arrested. </a:t>
            </a:r>
          </a:p>
          <a:p>
            <a:endParaRPr lang="en-US" dirty="0"/>
          </a:p>
          <a:p>
            <a:pPr lvl="1"/>
            <a:endParaRPr lang="en-US" dirty="0"/>
          </a:p>
          <a:p>
            <a:pPr lvl="1"/>
            <a:endParaRPr lang="en-US" dirty="0"/>
          </a:p>
        </p:txBody>
      </p:sp>
    </p:spTree>
    <p:extLst>
      <p:ext uri="{BB962C8B-B14F-4D97-AF65-F5344CB8AC3E}">
        <p14:creationId xmlns:p14="http://schemas.microsoft.com/office/powerpoint/2010/main" val="2036518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a:t>Kittivuttho</a:t>
            </a:r>
            <a:endParaRPr lang="th-TH" dirty="0"/>
          </a:p>
        </p:txBody>
      </p:sp>
      <p:sp>
        <p:nvSpPr>
          <p:cNvPr id="41986" name="AutoShape 2" descr="data:image/jpeg;base64,/9j/4AAQSkZJRgABAQAAAQABAAD/2wCEAAkGBhQSERUUExQVFRUWGBwXGBgYGBwcGBcYFxcXFRoYFxgdHCYeHBojHBccHy8gIycpLCwsGB4xNTAqNSYrLCkBCQoKDgwOGg8PGiokHyQsLCwsLCwsLCwsKSwsLCwsLCwsLCkuLCwsLCwsLCwsLCwsLCwsLCwsLCwsLCwpLCwsLP/AABEIAQkAvwMBIgACEQEDEQH/xAAbAAACAwEBAQAAAAAAAAAAAAAEBQIDBgEAB//EAEQQAAEDAgMEBwQHBwMDBQAAAAEAAhEDIQQSMQUiQVEGEzJhcYHRkaGxwSMzQlKCkvAHFCRTYnLhorLxQ3ODFTRjwtL/xAAaAQACAwEBAAAAAAAAAAAAAAADBAECBQAG/8QANhEAAgIBAgMGAwcCBwAAAAAAAQIAEQMhMQQSQRMiUWFxkTKB8EJSobHB0eEUMwUVIyQ0gpL/2gAMAwEAAhEDEQA/AEvTDaAfWeIsKj270nsmOcAHwWep0WnVjPyj0THbjQa9TvrPFv7v86qT8LTaYLiP14JDJl5TWs3OG4Q5V5hVDxkcFgqJ1pUz4tC0mC2HhHATh6X5Ukw7GcDKaYd9Qdls/rxST5jehMe/oARuvuIxxXRnBgWw9L2LI7Z2dRbOWkxvg0LTvr1yPq7eH+Uk2lh83blqnHnN6kyRwA5fs+4mRq02j7LfYPRQDG/db7E3qYKh/MPtHoojCUP5p9o9E926+B9ol/l73uvuIBTotJ7LfYEyweDpnWmw/hHopNwlCfrPePRFtotaAWmRP64IL5wdBcMvAMoJPKa8CDGGE2LhyL0aZ/CEaOj2Hj6mn+UKjBVU3omySbI4O5lOyTwEVv6OUI+pp/kCQbW2fTZpSYPwj0W2dosxt6lZGw5CTqYNsa1sJlIbPYb+Uei65jZ7Lfyt9FCpTumGB2XUe3M1jnC4kcwASPePatIxQLZ2lNHBtP2GflHomNHAMOtOn+RvommG2AQH2eSAMpAABOfIQ6TIgyNNRyRDdjvES1wJJ1gWlrZmfvGPZzSWV26TX4XDi+0BAaWyqX8qn+RvoiaeyaH8mn+RvojqWzan3Hf8z6H2K+nsx5EwRxHfxt4BIMcniZrBOHA2X8JzZ2w8OdaFE+NNvotHg+iuCPawmHP/AI2/IIHA4BwEwdYiOS0GHpOaP15/BDU5fE+5mFxox3oBBqnRXZ8QMHQH4B8Ut2nsXDU6RNKiyk5pEOYCCZIBBvex4p1iHECTz/X67kl2tVlhHh8QmcTOHAs+8zgoqfP9sVJxL9AOteLDU5yZPE6q2uR1ozaR6qjadOMU8njVcYt983U9oDf8h809lF5K8jNThG5cBNX3l/WGUnMGkSmOHfV+zKQYMS66f7OrkPaOBKQyKFNWZq48j5MZcImnlLTjazXBrnEaWIGh8lHbTfpCOEKe1D9OPwqO3PrT4D5oWouoZAjsjco1Unb0mdxOxWuu10e8IalsIC7327re8q9mDaSSSQ6bQ6DwQG2KWUtu4yD2jOkJ5Wct2YY+0z8iYhj7dsQ/9fpGNXA0xTLmgGxgyT815jfoW+PzK5QP8N+E/Eqyh9Uzx+ZQrOxN00ZcLuqgXjvT1EY7OanWHSnBQm+HCA511mZVRjWwEC2YkkAWjUaeM2SDaezXuBhrjGttJ7k6693FxsZ14jj4pbtDEPEkOcJ1ubxpPgiYyL0gDe0ytfo85vWFwdDRYhpgmRYzcWJ4aq/Z9CqwADO0G44CSAQZ7w0HyCliK7zYvcQdQSYKubiXmJc4xe5NiOPimMmXTSN8Nw/UxqMNiASM74570Ek5oAibudxgSVBtCvb6y2mv2nB8+bgD4hUsxtT77ufaOoM/G6sbjn/fdPjyulC485ppiNaVCgaocQ1zzfKNZMaDx3tO9X0OtLQQXnkIJsBlkGO6EFSxzxo83M68eaIw2NeBAcYuIm1/1KEXB8YU42VdhG+DNYffsZ04wJ90JjTr1I1PEefEJHR2g+e2bmTflHoEYzaDwO0dZ14niuQjzmBxYPNsITXrOi8x7p1+fvS3GGWn9cQrKmMLtST+o+SHrukI2P8AuCJEUpmF2jIxL5GtV3vedFLaP1nkFTif/dVO6q4/6yrNpfWeQ+a0sn9wehjeD/jN6j9ZLBmSnWHqZXA8ikuAG8tRgMEx2onzKT4gE7RzhMqY7LjQitIPiMT1lVpAIG6L9xV23Prj4D5qzaDWUXtApgiA6SXTqf6o4IXa2PFQyxu9zcY9wlK+VzVWu46IeUAj8vOIquz3Go11oBB96B2+Ls8D8kc91UG7gR3AeimcOHgFxmO6PJPY+bmDsQR5TNzthGJ8KBgSRv5SnDz+7ceyfiV7eFFtrg/NyMsG2NlVWbuDx9UJW1/7RrIpC14Y6/ESvD7Ue37LT5lMcL0qI7VI+Tv8JMWcLLzW8JKO2NDuJj23jNVR6R0nG5LP7h89Fbi4cJBBHMFZWmwexTpEs7JI8P1CF2KjYzjcMxFK6lSCo/fp7Y8x6ItotIQXsHWbHD0yaS1psvBQCkhPHMcslW03qloVrGpcw52l7aqu/e7IJ6oqVUfELnnuOFNGbcWrWVp/XeEnpVUfgasnyR8YrIPWZbjumZLHQ3FVRxNZ0+Gcq+rSDq8HSPkUPtc/xbwP5z/GTUKKcfp7/d+Sc4i+bTwM0f8ADwpxUdudf1hNOgxptY+KNZtBzPtAeMfNBFrZzSPauOoNJzEz5/BIXfxEzbbHRpUSvryhONxRqGXOkgQLx8EFQAi7jP8AcfVWPoCDE+1D4PDNc2TzPFEHLyHUwRXIMigIux0vTp5Qjq2TMz+L/K9kZz96iMOyIn3qLcLT5/6lTmHiYTsyd8ae/wDEtqMGUxGmqoqM3B4+qvqtAYY0hUuO43x9VKEn3nZ1UXpXc6eso6pW0MOCoZlNlXkjkmZaqsJZgf16qt+HI1RVF2ivHegc7A6wxwqw0i+nRmw8layg5txpxHoiRTgyrmG6hslyVxFDY3gGdX0nIvF4AFuduo7Q+aXMqqm40jmNwTrDQFJqqpvlWtSzRqxJvp2Q1Skis1lMU5CKjVMPj16wBtNGYBu/5FeNJWYVkOCbxtbiYrHumY7H3xb/APvO/wB5Vm0vrD4D4KOLk4p88Kp/39yux2Ec55IBIgJ7KQMgvwMd4ZGbhmCi+8PyMFaJgcytRUw7RTbA0sVn6GBeHtOUwPD1T11YhkC59FIdQNCII4MpccytXoYK2lDD5/BDbOaeqMcyra1WoZAbw9/tQGHfWYMoZaeP/KSKEqbIsm95urlVXWlagpHwnylFZjmxmEKltXkisXSq1IJZpa3/ACqf3B/3D7vVNK613iL9ZlZMLhzyK1ehjNjvofL5qqqfom+PqosbUy5cvCP1dSxFMim0cj6pQAA79ZrsSy7EUlaiuolTCrqVOVTSYeOiMolEaIprLqNJwR1E81HBgHiizSSbtrrHkAgxarKLFI0lxgjyVLhCpjbAuEweNu5Z3aOE6uq5vAG3gdExwhhwPevdLKWUsqcHCPMXU496imW0NxWx0KwYhAjEBSFVFOO5QZ2EYMxCLpVRCTter6dZDOOoLOxyDWNbFW4dt0sp4pMMDXl0dyLiHfHrMrLjKqZmOk1sTWcLE1n6ARLXeOunBCsxNTTMeZ09EV0oP09UHXrXuiL7zrT5R5eKVsK1HUNLcNlKCgSPQ1DamLqDLvWPh6Jlj62WkCJB580kLbtnmme2XDqmQuTGh3A9oTJxGUNoze5ix+03mwd8F4bRf94+weiBa/uV1OOGqk408B7QY4nN98+5hJ2hU+98PRep4yoftH3L1Kgj2U2iLITKg6CMJmzH7Z9zKhWfzuu1Xmd4zHDmVxx1PCbIWtXzOtwVOzXoIft8mxY+8MYZ1RlHCg6JdhmxqmmExDdEDJY2jGIBt5B9IsuEx2ftGbE8LK+nlcILmnulJMWzqqhbNtQgDv6GGZQmxj90OEhewmDJ4JTgMY4TlTahtJzfNBZaNRgOStiM8LgWNO+Y4DxUelGy+twj8puwZ2/hufaJSqriiTczxT3ZdXO3qzxBHtC5SFIMTzqzCyZ8hGMPNXs2iUHtDDmnVfTOrXFp8jCGlbvIpEwO2ZTUe09qc0UzaFtVmTUVlOuUNsAMMvEnrNM3F2TXo7iC6tHcViP3srRdCsTmxQH9LvgqLg5WBk5c4ZCIFjKp66rPF7v9xCjTb3KOM+tf/e7/AHFW4UkS4atEjx4I7QeEaQuphw2znAOBnLxHiqq2LGQsd2vsnhHqlWQl3Geald1iuCcvWS2UN0nGsTPBYPiqtl4PO6D+itFg9n+63yUMfCQorUxY2ny0nVSrtiPC6Pq4XJJ74S2pJKAY4lSjE1SQAGnKOAHtQjquUdkjxCZU296s6kHW/iqdpW8L2ROxiE4t57IK6Nn1X8fJPHbHm7AGnzuosFZpuyfMK3bj7FSg4Vif9Qn5QIYGo1jXBsOBuBoRMhwk2N4gcAO9XY3Fl5YSDpHmjjjqxsGgd5hB1mkXNyqByxtqhjhCCkJrzh+wawDrozauLDXQEowBylMtoUA5me9hFtfJKuoD6xzHZx6RdU241pvcrR9HNv03PAkB0+HhII4rJU9lUn6H33TpnRhzm0y15zsjLIFxI3S7UgcOSLkXDVWbin+4O9csy/Sp+bF1z/8AI74pOStJtrZB6+pPFxPtSqvgSE/jyqVAuZubhcgJNQGF0IpmDJXX4E8kTnED2L1dQOVpugM/vQ/td7gPVIRh1qehFCMQ3+1/wb6LuYQTIauJ8Y0mo6Se0dT3lX0KdiO74KrEkdY7+4/Eq7C1L+72qrxnBJ0sLFLOftOgeA196X1KkGRwR5xFiwnjI7uaBc0QVKm52Ra0E0WwKIIDxxtHeFpqVCFmOj+IDS1nNhd4k3+ELWggRzPoqrVmQ90IHj8PmmIvJPj8LpNiaIpszG87vnxT7E1jYAenqs9tar1vcBYR3an22XMoMvjY7RU2qTdFUqqWvqXt5K+i/TiUu6x7Hk1qPMK9FmlKV4avzTduLaGTx5LPyKQZrY3FQatSAubJVjGydVHam07qvC1Gv1R0xlRzGK5cqu3IJU1+8FoNmmRB0KU18I0XaUZsmrLgCQq5u8tiWw2jUZfi9itzWEHusUVgaTmEQ53gTZMMdhHdWypEt0JHdcH9ckNQM3CULsRGQEYWJHpDhLipFnC/iFmcTTC221W5sG8kXYQfesHXrJnCpOsXOcBeU9J2kwKVSmIVDKqsfUsmeU3AnKvLAKzYKedCqk4lonQO94HoktSiSnnQnCluJnk13vhMqRYmTmvlMT46nlquEicx0IPHmLFdptXMQN93ifip0ldoJNp7FUZ8UKyDY9rmmrRYoV2HMyAqhq0jDLfeElsIxWbPfHsW1dXgC/8AysThn5KjT3/FaOtWzFu9HL/hTetwfLYqE4isYsfCEo2gDExeIRpdwERzKX7UqCwGnPmrTgKiSkLyfJdFa9l56pGqrVy1lY4wleVdUryYmyX06mVsqg1TBM/rkl+ys3Hf6jlFQ3H0A8WSlgezgiaFYlHUcO37RHtVweQUYAqMx5l0MUP2nU5IvZeIeTMFPsJTpCJLVaMG0Ploga20QXzLRHLGsfC5AwYvcP2Vtd8Ob1bnAA3dpMcEs2Xjyx1+BWidSPV5xqBKxzK/0zh3pRAGvSN8wUg+M323MfSOCqZCJeAIi88fevm7mLQbSrfRhsATe3FJyjYdrimRAh5YIKSubSMIinTlFto2RGyVKjGIFSoJ70bpRXb4H4IMUwEx2AZrN8D8FXExLiD4gAYm9JkMSN8+J+KspiFzFGXuO7qdBC6xyeMz02hVIqOLYYAHPTxXaZV7RMeKATRji/DE+JoVBcscO9MqFewJ1hNsbGTThCQPtoUW+bSCArWHjFILH4iVE1ShKz1ZRKM1CSYVJjN5U0X3V2e64iXUggRicMHMI9iT4uk5oiPNOcNU3VXVbPegKxUxnJjDrY3iBrXc4TrBbAzZMz+1rzQdXBjWD5L1LCmxbUcCNDOngjs1jQ1EkxMDRF/OPmdC3w85zDSYI0gaXTLGdBntYw03m7S6/GBM+CTYPrw0t69+V2vHXjBV2Hx+ODBS64vptBDZuQDYxyt32SjEn7UdXHkWqQwHY23aodlmWkQQeSIdh82JngAB7EdgujYpsLiL9/grMNhwB80HJlWyVjnD4WIHPFu1sVDgOQ+KW9fJVW0MXmquI0m3kh3VU3jx0oEQz5ebISPGNKOMCOp40ELNdcusxJUtguVHEVNQzGWsmPRmvNcDuPwWQo4vvWk6GPnEC/2XfJUx4uVxIz5ebGZnK1XeN+J+KsY8IOrUGY8bnj3qbaicKxBXqMaVVW0sRceKVitC5Rr7w8QgnHcYGeppq1wkdcwU8q6JJi23UJvCsdJQ59kO4q92iocEcRVtZAlWZ1AheBXSRpGWBrcFJ1SCgcPVhMSc4CXcUbjuJiy11lVR/FTpmeCkKCvw2GhDLCoZMZuWUHEJrsvEkGI17pVNPDe9Otn4HKk3cTQqhCMYJp/FZPbe0hTpkDtOsPmVqNv4oUqJLjC+VbQxxqvLj5DkOSJw2HtDZ2iefiewxUNzt+8iHr2ZUAqbStepiBpOVzMuuXFE65ZTfC0/QCpOK/A75LKtC1H7PG/xf4HfEKvWS5PKZn8Y9znuLyc08Zn3rjAovG8bcT8VfSolENQKqTtIkIjZeFzVRyFyvfurk62ZhurbJ1PwQGYAQ64yTCK+iT4m5TTE17JO+rfmqpGW2lZaq3tVpKqe5EgjKXOhVqbgouVpQzrVdQxRBQ7SoFSVveQHK6iOGYpFUcXELPCqQrxiSgNhjScVW819DGgjRaHZG0WQAdV85w+0o4pgzb4YM3HgEk/Dm9pojiMbrqahf7SdpZnspNNgMzvE6e5YglE47FOqvL3GS4yhoWlhTs0CzCzP2j2Np1pXV4LsIhlBOrsr2VdKiXqRD1qv2dH+L/A75LKQtV+zgfxn/jd/9VEq20hs/Y01QHAQTF80X4nLvexaTF9G+qLR1bXOIMNArTAvMOj3KWy8WxuJpl2UAPEk2AAOpKOwe0mvw9RrqrGvJqBuZ4bGYU+J0Bv43WDxWfLz2Lr97/LrH1UINIuwuxi8kdUxrmxuuFad7Qw2bHvVVbBuaJ6mWl2UOHWZXOnLAJIMzaNUbiMc1+EYG1WZ2imXDOA7d60QBqSC5tkRVxLadWvWdVYaVQua1odOZxfZxiwDSM0z4aoa5cgJJ9K16V+e84tcS09jve9oqUXUmOzb5bU0Y1zyAC4AmGm0pNjsMGEltF/V2yue17SZbmE7xEkXsTa62GE2vT67GF1VsOqOLZeII6vENBbJuLtFuY7kHiqzKxxzBXpgvq0+rz1AGFrCSS06CBb3IicTlGTvA1Q8epF+1/hBHWZWvDX5HUwxwMEOLxlP9Um0aovafR6pRDC5jCXwGNa55c6eLW2JHhzCtxeKp1dp5w4dW7ENOYwG5Q8XJPCBxTvZm2GkYsurDN1tV1MueJvQxADmSeeUSO5MZs+VQrAdASNev7SlTHYjBvYXB9BzSwAuBzgtBIALp0BJAk80PXbkcWvpZTYwS4G4BFjzBB81sKdUV8C2kKtPr3Usu+8AljcQ9xYXE2MZXAGLCyz3Smu2piXuY4ObutDhocjGsJHdIMI/D52yOUYVV+PSvz19pWovIAAcaRymQDLoJGoB0JuoB7fuf6imtenV/dKU1WOp53ZaYjO0jNd1pi7jrbOPvJazCu5JlGBBJ8T1MkITtIgt+5/qPorqeHafsH8x9ERS2cUdSwwptLncAqNkHSN4uEJ1YSnCbOptALxJOnJKtsUsr7aJrWxE02u71VWY0jeAMalDR2Dcxjmbh8bJyJQ2NxHSwznaAleqYct1BCc4epAnQLtXEh1iJCMczXtpFBwaFL5tYgAVtLDl2gRNegNQCFKhiotCIXsWIBcIDU5k2bNA1N+5XNwDD3ea4KwKlmhLlmPWaC4sQG1iC19lkAkGYTz9nH/uz/23fEINlTMCOaadAqGXGH+x3xCJiyEmmivG8OqrzptCKWD6zENp3Ae+LQbE6jmr2bCY9kkuYWUxUeLXBFZ0bxhrvoxc2g6c1tSqQ+wcb6A3N+C7VLpcS2tec0uPCxzHJoJi/NJPjyse4alSfONm9FACG53EkkgwMuVro3r7rjpf7UDjKup7FPVtY/O5hqxldmAZLq7S8AERakDe1ykWKa5pLSKrhIdZ7spJEh12a2OokZTyVNTEOkj6UlwEjrJlpAIB3biIsqtw/EHRm/D+YPmB2Mb4To8xzWOyvd1paAHAhzARWlxyuiCadibRPJcZ0Vpt6tznky8UnNLR23FgAOSoCAMxJEhwgWukDtoGSc1WSIJ625HInLcKLdrOFg+vw/6p+zEfZ4ZRHLKOQUnDxBNhpFxzsfZVKrRD6jB9YaO7mkl5ohhO+OyXuvytB1VTeiDZdmqOAa9rLMkkvFGCBmFprXvoO9K6WPyghrqzRMwKkCZBmzdd0ewclKptcuDATUhgDQM9iA7OJBbBvH5QrdlnDEq2hkGMsNsGphzTrMrPY49YZa3s9XTe8gSbg5YvzXD0RE/XHsdd2P8ApTH3+3/Tp/Ugcf0hqVi4vfVhwAc0PhpA4FsQfNUHaDp7dbs5PrPs/d07PcpGPiPiLUfQSKjvA9H6bjla8l0sJJZG7WY11O2aJBO942zQmOF6NAvyZ4OdzRu/c6sk62s/3d6z+E2i4BoNStDSC0F9mkAAEW1AEeCKqbbNpqVd0ZRvaC1h7B7AgZMfEE6NHsJIXeGVcIGhhB7TA6/MucLd1kn2rVzODAdLu9FbidudYSZqOP3nR7kA+tTb98k84RsKMNW3h8nEApXuZ6tWgju7I+ZQ9WvO6PMoatXPmVyk6RA1KdGOtYm3EljQhL6mg9wVBrOLsosr2uFJsm7ihm1NXnU6KAJJJFWdevpOYh0CJkodr157iVwNRQKEUZ7NiXUqkJjSrSIKVDVXirCo63GMOUqdYdTaRpdajoMz6cnuKzGFfmvw5LUdCan8Rl/pJSyX2gEd4kD+nY+UXU6wbWzQSJNtNZCJO1Lg5XSCCIIAkMayDbS2g8FTQxAbUzETE/AgceaKO1ACCS83YSOAygBxF7l1501vKZxNS71r4TMzY7b4b08fwkHbcBN2uy5cuWdDvbwtEw6EFVzZusLXtY0NAvDiAGsEOiJNj7UzbtSmA6A6Ha6W3Wste9hPDl3r1Pa9NsWcYjh93IA7tRMNPfwzQmeZT8TxPs2X4EMy5CqDdTEga8h4rUM2rSBaSH7gDBYXE0zmO9a7NL6i68dq0i4u3wSMugtBeQ6Q6dXCwgiDB0UAJ96FZsn3DMo966xpOnAEnwGpWnZjqeZxhxzOzwBZhaxwLhvSdZNwREzKg/a9PKWguz3ggAFznMazOYdYiCdCTa4vM8q+Mp2jjTlmdw9EvdABceQ1hWPIYS1wggwRPFaB21qTC8Au3nueJZ2Jc05YzA/ZJkEEcLqiptai5pbvw5pZJaCW3qkOO9Dic40g2Nzx7s0r4pdc+S/g0iZtS0gW0k6TEx7l0NnVP6eMaZID3Nc6o+MgiAzLAuQ6+Vx5QEv2tixUc3qxrNyIkue50CTwBAkn3IbYwBoYVMxLUw/iLK1eO5CufxV4wj3OLcpkOykRcOJgA8jKjisK6mSHiHKAlSXycx3gZ1RVNmUSeSpa0AX14KZcXgDgNSuaRj016yovLnSV2o+V02sNOa4Au0ki5W5q4Va88FW4QpEqwnm6qc2uotKk5QZwhOzakE8lq+glX+Nc3+g+6PVYujVylbToJBxhcP5Z+IQgtZLjGTJfDlfCBU5pVjnkRmaedw5sgcdZRdbaTXDIM8ZQ2ImXNLYdlnXK2O6UHRe0VDmEAhw0mMzXAGO4kaIt2OpAnekEQ3c7J6vIXzEwTwHjqAjYj3asRXMO9dEmXu2xTkB2cZXB1xeBcNILra8LWsFRhNpMYIBMS4mwvutyyJgw4HX5rtXaNON0yQALtuT9HLuUbh1vfko43HUzlDYG837PZDcwuDYzmmByvdEc62GEHjXSipo/XhCKOPzPOQ1CXEWiY3qeYzmLoIabEmBF1GvtKmDcus0tLMtjaAIzWjW3sBlBYfaFINeHPhxeSHBnDNTdoNJym3CfNWf+tUHETZpM5SwEtdnDi6csREiJcTm0srjUbiDYhTop+vlO4rbVPIA1xkNLZywScjQx0yYhwPgou2tR32y7K97ng5OwM7HBsTecp05jy5itq0okZcxYZHVgnOG08pnIBqHctTIupnE0HOqdVlL3Aikzq5MtbVGhblvLSB3XuFceRH184E1VlT9fKeqbdpucHFzhYyMm7eCBcmCDcltjAsCSrm7XaN7KZdUdcMAii0lxBEaAObb0Q2KxVAF8CnIYco6u4qg1Nd2Iu2BdthyRFWrT3DmbIcK+hJDGhrnNsDBsSBpbUKy3rqJU0K0P18oNT29SD5c4ncA7O6Hgkbg1G6Y1IuQDELv/AK9RdmnXO4jc1aDUyNtH3m62tzAXMLUovJ6vK55dnymlMMJohzbtiQGv0sASZUsHi8OHOsyBlFM9XpLWZid2TvAm8nWNb9da2J1BjQU/XyhI2lQa91TXNwy3kGo6fPOB5X0QFXadDda585MxnId7OKsAcoL2m/IxoJjtbG0g1zWlpJZYhsb2dmhLQQcod3XWZFyhFyPCH7Na0sfXpPa6+amCTYaclAmbBTcI3Rrx9EExgSxjZsNB71XUqQiS3I3vQrKc3VAesOQVodZ2m3iVF7CVeSEO8kmAuEhhQqdaABz/AMKKvrVrANgADLOhIkk+MknygcFU11iOfyv+vBWMGJCFtv2bAdeeeQ+xYnKtn+zSoTiXf2FV6iS+in0gu1cC6k+HiJ01GhPMawEA5wPEL7jj+PifmkDf17lTknDiNNRPlZrtHEe1D1cTOhX1E6+ZV1fh4FXCgSpzkz5C6oOJHtUmvC+nnT2rnBWMpz9anzStbuVOYDS6+pYnQeHqq8R2nf2j4BSJxafMqVyvVGgcvcvoz1S1VJqWvSfP2sHFFio1o13uAlbmnopt7X65KjNcujcuonzao4HiFBxAsCO9fT26+al6+ijtPKUu58xIDQDIn4K/BUZ3iRHivpb0ZT0H64KhyaQimjPk9eo1xmfRdpwNSF9Yrany+C4/QfrguL9KllfWzPkdZ4PEe1cotsT5A95/wD7l9bwuoR7ey3xPwcp7WukpdmfFqrG5iJNraCf9ymMOA0OGbidBoIE68yvtFXtefzV3Bvgu7XylZ8SFIZSbxcAm0xl//S1/7NdnOGILosWWHG868uyfYty/sH+75ppsT60eDviFyvbATsrWhn//2Q=="/>
          <p:cNvSpPr>
            <a:spLocks noChangeAspect="1" noChangeArrowheads="1"/>
          </p:cNvSpPr>
          <p:nvPr/>
        </p:nvSpPr>
        <p:spPr bwMode="auto">
          <a:xfrm>
            <a:off x="1714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41988" name="Picture 4" descr="http://f.ptcdn.info/680/005/000/1369903790-o.jpg"/>
          <p:cNvPicPr>
            <a:picLocks noChangeAspect="1" noChangeArrowheads="1"/>
          </p:cNvPicPr>
          <p:nvPr/>
        </p:nvPicPr>
        <p:blipFill>
          <a:blip r:embed="rId2"/>
          <a:srcRect/>
          <a:stretch>
            <a:fillRect/>
          </a:stretch>
        </p:blipFill>
        <p:spPr bwMode="auto">
          <a:xfrm>
            <a:off x="3881424" y="1142985"/>
            <a:ext cx="4000527" cy="5549865"/>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6 October</a:t>
            </a:r>
            <a:endParaRPr lang="th-TH" dirty="0"/>
          </a:p>
        </p:txBody>
      </p:sp>
      <p:pic>
        <p:nvPicPr>
          <p:cNvPr id="40962" name="Picture 2" descr="https://lh4.googleusercontent.com/-zRTkvicO5Ws/T2gLRWMuhCI/AAAAAAAACvU/dP7etxJ6YXk/s400/139.jpg"/>
          <p:cNvPicPr>
            <a:picLocks noChangeAspect="1" noChangeArrowheads="1"/>
          </p:cNvPicPr>
          <p:nvPr/>
        </p:nvPicPr>
        <p:blipFill>
          <a:blip r:embed="rId2"/>
          <a:srcRect/>
          <a:stretch>
            <a:fillRect/>
          </a:stretch>
        </p:blipFill>
        <p:spPr bwMode="auto">
          <a:xfrm>
            <a:off x="2381224" y="1285861"/>
            <a:ext cx="3810000" cy="2600325"/>
          </a:xfrm>
          <a:prstGeom prst="rect">
            <a:avLst/>
          </a:prstGeom>
          <a:noFill/>
        </p:spPr>
      </p:pic>
      <p:pic>
        <p:nvPicPr>
          <p:cNvPr id="40964" name="Picture 4" descr="https://encrypted-tbn3.gstatic.com/images?q=tbn:ANd9GcTG06ca4Tom69tLneGs3OjZxe_q1UasAa5H8RNuVzQE18znWuT9eA"/>
          <p:cNvPicPr>
            <a:picLocks noChangeAspect="1" noChangeArrowheads="1"/>
          </p:cNvPicPr>
          <p:nvPr/>
        </p:nvPicPr>
        <p:blipFill>
          <a:blip r:embed="rId3"/>
          <a:srcRect/>
          <a:stretch>
            <a:fillRect/>
          </a:stretch>
        </p:blipFill>
        <p:spPr bwMode="auto">
          <a:xfrm>
            <a:off x="6381752" y="1285860"/>
            <a:ext cx="3528816" cy="2643206"/>
          </a:xfrm>
          <a:prstGeom prst="rect">
            <a:avLst/>
          </a:prstGeom>
          <a:noFill/>
        </p:spPr>
      </p:pic>
      <p:pic>
        <p:nvPicPr>
          <p:cNvPr id="40966" name="Picture 6" descr="http://1.bp.blogspot.com/-ZVSZBvxX3OQ/UPqRFo-WypI/AAAAAAAAAHM/DDOvBXEte1U/s1600/images+%25284%2529.jpg"/>
          <p:cNvPicPr>
            <a:picLocks noChangeAspect="1" noChangeArrowheads="1"/>
          </p:cNvPicPr>
          <p:nvPr/>
        </p:nvPicPr>
        <p:blipFill>
          <a:blip r:embed="rId4"/>
          <a:srcRect/>
          <a:stretch>
            <a:fillRect/>
          </a:stretch>
        </p:blipFill>
        <p:spPr bwMode="auto">
          <a:xfrm>
            <a:off x="2452662" y="4143380"/>
            <a:ext cx="3714774" cy="2286016"/>
          </a:xfrm>
          <a:prstGeom prst="rect">
            <a:avLst/>
          </a:prstGeom>
          <a:noFill/>
        </p:spPr>
      </p:pic>
      <p:pic>
        <p:nvPicPr>
          <p:cNvPr id="40968" name="Picture 8" descr="http://puey-ungphakorn.org/wp-content/uploads/2011/03/2519_2-300x268.jpg"/>
          <p:cNvPicPr>
            <a:picLocks noChangeAspect="1" noChangeArrowheads="1"/>
          </p:cNvPicPr>
          <p:nvPr/>
        </p:nvPicPr>
        <p:blipFill>
          <a:blip r:embed="rId5"/>
          <a:srcRect/>
          <a:stretch>
            <a:fillRect/>
          </a:stretch>
        </p:blipFill>
        <p:spPr bwMode="auto">
          <a:xfrm>
            <a:off x="6738942" y="4071943"/>
            <a:ext cx="2857500" cy="2552701"/>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2145C9A5-C1B4-4359-A4BF-AD9406820DCC}"/>
              </a:ext>
            </a:extLst>
          </p:cNvPr>
          <p:cNvSpPr>
            <a:spLocks noGrp="1"/>
          </p:cNvSpPr>
          <p:nvPr>
            <p:ph type="title"/>
          </p:nvPr>
        </p:nvSpPr>
        <p:spPr/>
        <p:txBody>
          <a:bodyPr/>
          <a:lstStyle/>
          <a:p>
            <a:r>
              <a:rPr lang="en-US" b="1" dirty="0"/>
              <a:t>Students and CPT</a:t>
            </a:r>
          </a:p>
        </p:txBody>
      </p:sp>
      <p:sp>
        <p:nvSpPr>
          <p:cNvPr id="3" name="ตัวแทนเนื้อหา 2">
            <a:extLst>
              <a:ext uri="{FF2B5EF4-FFF2-40B4-BE49-F238E27FC236}">
                <a16:creationId xmlns:a16="http://schemas.microsoft.com/office/drawing/2014/main" id="{584CD603-A837-4327-97AE-F7293C6489AC}"/>
              </a:ext>
            </a:extLst>
          </p:cNvPr>
          <p:cNvSpPr>
            <a:spLocks noGrp="1"/>
          </p:cNvSpPr>
          <p:nvPr>
            <p:ph idx="1"/>
          </p:nvPr>
        </p:nvSpPr>
        <p:spPr/>
        <p:txBody>
          <a:bodyPr/>
          <a:lstStyle/>
          <a:p>
            <a:r>
              <a:rPr lang="en-US" dirty="0"/>
              <a:t>Post-6 October, 2000-3000 students joined CPT in the forest.</a:t>
            </a:r>
          </a:p>
          <a:p>
            <a:pPr lvl="1"/>
            <a:r>
              <a:rPr lang="en-US" dirty="0"/>
              <a:t>But they would be disappointed in fitting in with CPT’s own politics, many eventually left. </a:t>
            </a:r>
          </a:p>
          <a:p>
            <a:r>
              <a:rPr lang="en-US" dirty="0"/>
              <a:t>CPT eventually faced wider conflicts between Vietnam and China. Thailand offered China help in return for it stopping support for CPT.</a:t>
            </a:r>
          </a:p>
          <a:p>
            <a:r>
              <a:rPr lang="en-US" dirty="0"/>
              <a:t>The use of Order 66/2523 drew out CPT members. And in 1983, the ISOC announced total victory over CPT</a:t>
            </a:r>
          </a:p>
        </p:txBody>
      </p:sp>
    </p:spTree>
    <p:extLst>
      <p:ext uri="{BB962C8B-B14F-4D97-AF65-F5344CB8AC3E}">
        <p14:creationId xmlns:p14="http://schemas.microsoft.com/office/powerpoint/2010/main" val="35945409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Reasserting the hegemonic ideology</a:t>
            </a:r>
            <a:endParaRPr lang="th-TH" dirty="0"/>
          </a:p>
        </p:txBody>
      </p:sp>
      <p:sp>
        <p:nvSpPr>
          <p:cNvPr id="3" name="Content Placeholder 2"/>
          <p:cNvSpPr>
            <a:spLocks noGrp="1"/>
          </p:cNvSpPr>
          <p:nvPr>
            <p:ph idx="1"/>
          </p:nvPr>
        </p:nvSpPr>
        <p:spPr/>
        <p:txBody>
          <a:bodyPr>
            <a:normAutofit/>
          </a:bodyPr>
          <a:lstStyle/>
          <a:p>
            <a:r>
              <a:rPr lang="en-US" dirty="0"/>
              <a:t>In response to 1970s, members in the circle of </a:t>
            </a:r>
            <a:r>
              <a:rPr lang="en-US" dirty="0" err="1"/>
              <a:t>bureucracy</a:t>
            </a:r>
            <a:r>
              <a:rPr lang="en-US" dirty="0"/>
              <a:t> and old aristocracy felt the need to strengthen the ideology of nation, religion, and king.</a:t>
            </a:r>
          </a:p>
          <a:p>
            <a:pPr lvl="1"/>
            <a:r>
              <a:rPr lang="en-US" dirty="0"/>
              <a:t>King had established his position as the development King. </a:t>
            </a:r>
          </a:p>
          <a:p>
            <a:pPr lvl="1"/>
            <a:r>
              <a:rPr lang="en-US" dirty="0"/>
              <a:t>An idea was published that the Thai monarch is ruled by the consent of his peers. The King is judged by the happiness and benefit he bring to the country. </a:t>
            </a:r>
          </a:p>
          <a:p>
            <a:r>
              <a:rPr lang="en-US" dirty="0"/>
              <a:t>The military and bureaucracy projected an enlarged role for the King and the royal family in the national culture. </a:t>
            </a:r>
          </a:p>
          <a:p>
            <a:endParaRPr lang="th-TH"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Reasserting the hegemonic ideology</a:t>
            </a:r>
            <a:endParaRPr lang="th-TH" dirty="0"/>
          </a:p>
        </p:txBody>
      </p:sp>
      <p:sp>
        <p:nvSpPr>
          <p:cNvPr id="3" name="Content Placeholder 2"/>
          <p:cNvSpPr>
            <a:spLocks noGrp="1"/>
          </p:cNvSpPr>
          <p:nvPr>
            <p:ph idx="1"/>
          </p:nvPr>
        </p:nvSpPr>
        <p:spPr>
          <a:xfrm>
            <a:off x="838200" y="1690688"/>
            <a:ext cx="10515600" cy="4710111"/>
          </a:xfrm>
        </p:spPr>
        <p:txBody>
          <a:bodyPr>
            <a:normAutofit/>
          </a:bodyPr>
          <a:lstStyle/>
          <a:p>
            <a:r>
              <a:rPr lang="en-US" dirty="0"/>
              <a:t>The gov't set out to renew "Thai" and "</a:t>
            </a:r>
            <a:r>
              <a:rPr lang="en-US" dirty="0" err="1"/>
              <a:t>Thainess</a:t>
            </a:r>
            <a:r>
              <a:rPr lang="en-US" dirty="0"/>
              <a:t>"</a:t>
            </a:r>
          </a:p>
          <a:p>
            <a:pPr lvl="1"/>
            <a:r>
              <a:rPr lang="en-US" dirty="0"/>
              <a:t>Essential to Thai identity are the institution of nation, religion, and king, which "create the unity within the nation, enabling the preservation of independence and sovereignty". </a:t>
            </a:r>
          </a:p>
          <a:p>
            <a:r>
              <a:rPr lang="en-US" dirty="0"/>
              <a:t>Thai society portrayed as having a pyramid structure. The King at the top, and the village as the base. </a:t>
            </a:r>
          </a:p>
          <a:p>
            <a:pPr lvl="1"/>
            <a:r>
              <a:rPr lang="en-US" dirty="0"/>
              <a:t>Villages are peaceful, content, not seeking wealth, not seeking changes. Thai society had no conflicts, insurgency, gaps, etc.  </a:t>
            </a:r>
          </a:p>
          <a:p>
            <a:pPr lvl="1"/>
            <a:r>
              <a:rPr lang="en-US" dirty="0"/>
              <a:t>Thailand as the nation of peaceful peasants who are loyal to nation, religion, king. </a:t>
            </a:r>
          </a:p>
          <a:p>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47274" y="1772068"/>
            <a:ext cx="9144000" cy="2387600"/>
          </a:xfrm>
        </p:spPr>
        <p:txBody>
          <a:bodyPr>
            <a:normAutofit/>
          </a:bodyPr>
          <a:lstStyle/>
          <a:p>
            <a:r>
              <a:rPr lang="en-US" sz="4800" dirty="0"/>
              <a:t>Economics of 1980s: From Import-Substitution to Export-</a:t>
            </a:r>
            <a:r>
              <a:rPr lang="en-US" sz="4800" dirty="0" err="1"/>
              <a:t>Oriened</a:t>
            </a:r>
            <a:r>
              <a:rPr lang="en-US" sz="4800" dirty="0"/>
              <a:t> Strategy</a:t>
            </a:r>
            <a:endParaRPr lang="th-TH" sz="4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Overview</a:t>
            </a:r>
            <a:endParaRPr lang="th-TH" b="1" dirty="0"/>
          </a:p>
        </p:txBody>
      </p:sp>
      <p:sp>
        <p:nvSpPr>
          <p:cNvPr id="3" name="Content Placeholder 2"/>
          <p:cNvSpPr>
            <a:spLocks noGrp="1"/>
          </p:cNvSpPr>
          <p:nvPr>
            <p:ph idx="1"/>
          </p:nvPr>
        </p:nvSpPr>
        <p:spPr/>
        <p:txBody>
          <a:bodyPr>
            <a:normAutofit/>
          </a:bodyPr>
          <a:lstStyle/>
          <a:p>
            <a:r>
              <a:rPr lang="en-US" dirty="0"/>
              <a:t>In the late 1970s, the growth slow down, </a:t>
            </a:r>
            <a:r>
              <a:rPr lang="en-US" dirty="0" err="1"/>
              <a:t>Sarit’s</a:t>
            </a:r>
            <a:r>
              <a:rPr lang="en-US" dirty="0"/>
              <a:t> growth strategy was facing its limit. </a:t>
            </a:r>
          </a:p>
          <a:p>
            <a:pPr lvl="1"/>
            <a:r>
              <a:rPr lang="en-US" dirty="0"/>
              <a:t>Growth based on domestic protection seen as no longer working. </a:t>
            </a:r>
          </a:p>
          <a:p>
            <a:r>
              <a:rPr lang="en-US" dirty="0"/>
              <a:t>The business community and the World Bank pressed for changes in economic strategy.</a:t>
            </a:r>
          </a:p>
          <a:p>
            <a:pPr lvl="1"/>
            <a:r>
              <a:rPr lang="en-US" dirty="0"/>
              <a:t>But the gov't resisted changes for many years, until it faced economic recession in early 1980s </a:t>
            </a:r>
          </a:p>
          <a:p>
            <a:r>
              <a:rPr lang="en-US" dirty="0"/>
              <a:t>The change in strategy came with a dramatic result. Thailand's growth became one of the fastest in the world. Thai economy became fully capitalism. </a:t>
            </a:r>
          </a:p>
          <a:p>
            <a:pPr lvl="1"/>
            <a:endParaRPr lang="en-US" dirty="0"/>
          </a:p>
          <a:p>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 GDP Growth</a:t>
            </a:r>
            <a:endParaRPr lang="th-TH" dirty="0"/>
          </a:p>
        </p:txBody>
      </p:sp>
      <p:pic>
        <p:nvPicPr>
          <p:cNvPr id="38914" name="Picture 2"/>
          <p:cNvPicPr>
            <a:picLocks noChangeAspect="1" noChangeArrowheads="1"/>
          </p:cNvPicPr>
          <p:nvPr/>
        </p:nvPicPr>
        <p:blipFill>
          <a:blip r:embed="rId2"/>
          <a:srcRect/>
          <a:stretch>
            <a:fillRect/>
          </a:stretch>
        </p:blipFill>
        <p:spPr bwMode="auto">
          <a:xfrm>
            <a:off x="1524000" y="1558404"/>
            <a:ext cx="9144000" cy="5077418"/>
          </a:xfrm>
          <a:prstGeom prst="rect">
            <a:avLst/>
          </a:prstGeom>
          <a:noFill/>
          <a:ln w="9525">
            <a:noFill/>
            <a:miter lim="800000"/>
            <a:headEnd/>
            <a:tailEnd/>
          </a:ln>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Thailand’s Trade (% of GDP)</a:t>
            </a:r>
            <a:endParaRPr lang="th-TH" dirty="0"/>
          </a:p>
        </p:txBody>
      </p:sp>
      <p:pic>
        <p:nvPicPr>
          <p:cNvPr id="39938" name="Picture 2"/>
          <p:cNvPicPr>
            <a:picLocks noChangeAspect="1" noChangeArrowheads="1"/>
          </p:cNvPicPr>
          <p:nvPr/>
        </p:nvPicPr>
        <p:blipFill>
          <a:blip r:embed="rId2"/>
          <a:srcRect/>
          <a:stretch>
            <a:fillRect/>
          </a:stretch>
        </p:blipFill>
        <p:spPr bwMode="auto">
          <a:xfrm>
            <a:off x="1524000" y="1410699"/>
            <a:ext cx="9144000" cy="5099985"/>
          </a:xfrm>
          <a:prstGeom prst="rect">
            <a:avLst/>
          </a:prstGeom>
          <a:noFill/>
          <a:ln w="9525">
            <a:noFill/>
            <a:miter lim="800000"/>
            <a:headEnd/>
            <a:tailEnd/>
          </a:ln>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Transition: import-substitution to export-oriented </a:t>
            </a:r>
            <a:endParaRPr lang="th-TH" dirty="0"/>
          </a:p>
        </p:txBody>
      </p:sp>
      <p:sp>
        <p:nvSpPr>
          <p:cNvPr id="3" name="Content Placeholder 2"/>
          <p:cNvSpPr>
            <a:spLocks noGrp="1"/>
          </p:cNvSpPr>
          <p:nvPr>
            <p:ph idx="1"/>
          </p:nvPr>
        </p:nvSpPr>
        <p:spPr/>
        <p:txBody>
          <a:bodyPr>
            <a:normAutofit/>
          </a:bodyPr>
          <a:lstStyle/>
          <a:p>
            <a:r>
              <a:rPr lang="en-US" dirty="0"/>
              <a:t>In </a:t>
            </a:r>
            <a:r>
              <a:rPr lang="en-US" dirty="0" err="1"/>
              <a:t>Sarit's</a:t>
            </a:r>
            <a:r>
              <a:rPr lang="en-US" dirty="0"/>
              <a:t> era, the economy was driven by 2 engines: (1) expansion of agricultural exports; (2) the inflow of foreign aid and investment</a:t>
            </a:r>
          </a:p>
          <a:p>
            <a:r>
              <a:rPr lang="en-US" dirty="0"/>
              <a:t>Domestic economy expanded through domestic market</a:t>
            </a:r>
          </a:p>
          <a:p>
            <a:pPr lvl="1"/>
            <a:r>
              <a:rPr lang="en-US" dirty="0"/>
              <a:t>Good world agricultural prices helped</a:t>
            </a:r>
          </a:p>
          <a:p>
            <a:r>
              <a:rPr lang="en-US" dirty="0"/>
              <a:t>Yet, the growth depended on the expansion of domestic market</a:t>
            </a:r>
          </a:p>
          <a:p>
            <a:endParaRPr lang="th-TH"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Transition: import-substitution to export-oriented </a:t>
            </a:r>
            <a:endParaRPr lang="th-TH" dirty="0"/>
          </a:p>
        </p:txBody>
      </p:sp>
      <p:sp>
        <p:nvSpPr>
          <p:cNvPr id="3" name="Content Placeholder 2"/>
          <p:cNvSpPr>
            <a:spLocks noGrp="1"/>
          </p:cNvSpPr>
          <p:nvPr>
            <p:ph idx="1"/>
          </p:nvPr>
        </p:nvSpPr>
        <p:spPr/>
        <p:txBody>
          <a:bodyPr>
            <a:normAutofit/>
          </a:bodyPr>
          <a:lstStyle/>
          <a:p>
            <a:r>
              <a:rPr lang="en-US" dirty="0"/>
              <a:t>At the global level, the failure of Latin American's import-sub strategy was contrasted with the success of East Asian's export-oriented strategy</a:t>
            </a:r>
          </a:p>
          <a:p>
            <a:pPr lvl="1"/>
            <a:r>
              <a:rPr lang="en-US" dirty="0"/>
              <a:t>Export-oriented strategy, advocating lower tariff and undistorted factor markets.</a:t>
            </a:r>
          </a:p>
          <a:p>
            <a:pPr lvl="1"/>
            <a:r>
              <a:rPr lang="en-US" dirty="0"/>
              <a:t>The changing ideas also influenced some of Thai technocrats. </a:t>
            </a:r>
          </a:p>
          <a:p>
            <a:endParaRPr lang="th-TH"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Transition: import-substitution to export-oriented </a:t>
            </a:r>
            <a:endParaRPr lang="th-TH" dirty="0"/>
          </a:p>
        </p:txBody>
      </p:sp>
      <p:sp>
        <p:nvSpPr>
          <p:cNvPr id="3" name="Content Placeholder 2"/>
          <p:cNvSpPr>
            <a:spLocks noGrp="1"/>
          </p:cNvSpPr>
          <p:nvPr>
            <p:ph idx="1"/>
          </p:nvPr>
        </p:nvSpPr>
        <p:spPr/>
        <p:txBody>
          <a:bodyPr>
            <a:normAutofit/>
          </a:bodyPr>
          <a:lstStyle/>
          <a:p>
            <a:r>
              <a:rPr lang="en-US" dirty="0"/>
              <a:t>Despite showing interests in export-oriented strategy, Thai </a:t>
            </a:r>
            <a:r>
              <a:rPr lang="en-US" dirty="0" err="1"/>
              <a:t>gov't</a:t>
            </a:r>
            <a:r>
              <a:rPr lang="en-US" dirty="0"/>
              <a:t> </a:t>
            </a:r>
            <a:r>
              <a:rPr lang="en-US" dirty="0" err="1"/>
              <a:t>actualy</a:t>
            </a:r>
            <a:r>
              <a:rPr lang="en-US" dirty="0"/>
              <a:t> could not turn away from import-substitution.  </a:t>
            </a:r>
          </a:p>
          <a:p>
            <a:pPr lvl="1"/>
            <a:r>
              <a:rPr lang="en-US" dirty="0"/>
              <a:t>NESDB </a:t>
            </a:r>
            <a:r>
              <a:rPr lang="en-US" dirty="0" err="1"/>
              <a:t>recognised</a:t>
            </a:r>
            <a:r>
              <a:rPr lang="en-US" dirty="0"/>
              <a:t> the need for export-oriented, but stated that protection could not </a:t>
            </a:r>
            <a:r>
              <a:rPr lang="en-US"/>
              <a:t>be abandoned</a:t>
            </a:r>
            <a:r>
              <a:rPr lang="en-US" dirty="0"/>
              <a:t>.</a:t>
            </a:r>
          </a:p>
          <a:p>
            <a:r>
              <a:rPr lang="en-US" dirty="0"/>
              <a:t>Constraints</a:t>
            </a:r>
          </a:p>
          <a:p>
            <a:pPr lvl="1"/>
            <a:r>
              <a:rPr lang="en-US" dirty="0"/>
              <a:t>Import-sub fundamentally worked against export, as tariffs raised the costs</a:t>
            </a:r>
          </a:p>
          <a:p>
            <a:pPr lvl="1"/>
            <a:r>
              <a:rPr lang="en-US" dirty="0"/>
              <a:t>The Baht was tied to Dollar</a:t>
            </a:r>
          </a:p>
          <a:p>
            <a:pPr lvl="1"/>
            <a:r>
              <a:rPr lang="en-US" dirty="0"/>
              <a:t>MOF wanted import tariff as tax revenue. </a:t>
            </a:r>
          </a:p>
          <a:p>
            <a:pPr lvl="1"/>
            <a:r>
              <a:rPr lang="en-US" dirty="0"/>
              <a:t>The army wanted strong baht to reduce price of arms. </a:t>
            </a:r>
          </a:p>
          <a:p>
            <a:pPr lvl="1"/>
            <a:endParaRPr lang="en-US" dirty="0"/>
          </a:p>
          <a:p>
            <a:endParaRPr lang="th-TH"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Transition: import-substitution to export-oriented </a:t>
            </a:r>
            <a:endParaRPr lang="th-TH" dirty="0"/>
          </a:p>
        </p:txBody>
      </p:sp>
      <p:sp>
        <p:nvSpPr>
          <p:cNvPr id="3" name="Content Placeholder 2"/>
          <p:cNvSpPr>
            <a:spLocks noGrp="1"/>
          </p:cNvSpPr>
          <p:nvPr>
            <p:ph idx="1"/>
          </p:nvPr>
        </p:nvSpPr>
        <p:spPr/>
        <p:txBody>
          <a:bodyPr>
            <a:normAutofit/>
          </a:bodyPr>
          <a:lstStyle/>
          <a:p>
            <a:r>
              <a:rPr lang="en-US" dirty="0"/>
              <a:t>Ministries also sought power from giving protection, while firms look for more protection as the easy solution to the fall in profits.</a:t>
            </a:r>
          </a:p>
          <a:p>
            <a:r>
              <a:rPr lang="en-US" dirty="0"/>
              <a:t>Instead, from 1970-1980, gov't actually raised protection.</a:t>
            </a:r>
          </a:p>
          <a:p>
            <a:pPr lvl="1"/>
            <a:r>
              <a:rPr lang="en-US" dirty="0"/>
              <a:t>In 1975, to aid recovery from the oil crisis, gov't economic packaged combined higher tariff with policies to increase rural incomes. </a:t>
            </a:r>
          </a:p>
          <a:p>
            <a:pPr lvl="1"/>
            <a:r>
              <a:rPr lang="en-US" dirty="0"/>
              <a:t>Gov't also sought to expand import-sub into capital and intermediate goods</a:t>
            </a:r>
          </a:p>
          <a:p>
            <a:endParaRPr lang="en-US" dirty="0"/>
          </a:p>
          <a:p>
            <a:endParaRPr lang="th-TH"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Eastern Seaboard </a:t>
            </a:r>
            <a:endParaRPr lang="th-TH" dirty="0"/>
          </a:p>
        </p:txBody>
      </p:sp>
      <p:pic>
        <p:nvPicPr>
          <p:cNvPr id="37890" name="Picture 2" descr="http://www.prachachat.net/news-photo/prachachat/2013/02/phu05280256p1.jpg"/>
          <p:cNvPicPr>
            <a:picLocks noChangeAspect="1" noChangeArrowheads="1"/>
          </p:cNvPicPr>
          <p:nvPr/>
        </p:nvPicPr>
        <p:blipFill>
          <a:blip r:embed="rId2"/>
          <a:srcRect/>
          <a:stretch>
            <a:fillRect/>
          </a:stretch>
        </p:blipFill>
        <p:spPr bwMode="auto">
          <a:xfrm>
            <a:off x="2238348" y="1643050"/>
            <a:ext cx="7620000" cy="4400550"/>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Transition: import-substitution to export-oriented </a:t>
            </a:r>
            <a:endParaRPr lang="th-TH" dirty="0"/>
          </a:p>
        </p:txBody>
      </p:sp>
      <p:sp>
        <p:nvSpPr>
          <p:cNvPr id="3" name="Content Placeholder 2"/>
          <p:cNvSpPr>
            <a:spLocks noGrp="1"/>
          </p:cNvSpPr>
          <p:nvPr>
            <p:ph idx="1"/>
          </p:nvPr>
        </p:nvSpPr>
        <p:spPr/>
        <p:txBody>
          <a:bodyPr>
            <a:normAutofit/>
          </a:bodyPr>
          <a:lstStyle/>
          <a:p>
            <a:r>
              <a:rPr lang="en-US" dirty="0"/>
              <a:t>In the late 1970s, the underpinning of Thailand's import-sub economy started to shake loose.</a:t>
            </a:r>
          </a:p>
          <a:p>
            <a:pPr lvl="1"/>
            <a:r>
              <a:rPr lang="en-US" dirty="0"/>
              <a:t>From 1974, world's market for agriculture in decline. Terms of trade that Thailand faced deteriorated. </a:t>
            </a:r>
          </a:p>
          <a:p>
            <a:pPr lvl="1"/>
            <a:r>
              <a:rPr lang="en-US" dirty="0"/>
              <a:t>Problems added by (1) the gov't decision to carry the burden of oil price rise, resulting in budget deficit; (2) the withdrawal of US from the region, leading to the fall in foreign aid.</a:t>
            </a:r>
          </a:p>
          <a:p>
            <a:endParaRPr lang="th-TH"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Transition: import-substitution to export-oriented </a:t>
            </a:r>
            <a:endParaRPr lang="th-TH" dirty="0"/>
          </a:p>
        </p:txBody>
      </p:sp>
      <p:sp>
        <p:nvSpPr>
          <p:cNvPr id="3" name="Content Placeholder 2"/>
          <p:cNvSpPr>
            <a:spLocks noGrp="1"/>
          </p:cNvSpPr>
          <p:nvPr>
            <p:ph idx="1"/>
          </p:nvPr>
        </p:nvSpPr>
        <p:spPr/>
        <p:txBody>
          <a:bodyPr>
            <a:normAutofit/>
          </a:bodyPr>
          <a:lstStyle/>
          <a:p>
            <a:r>
              <a:rPr lang="en-US" dirty="0"/>
              <a:t>To deal with problems, public sector's borrowing from foreign sources grew. </a:t>
            </a:r>
          </a:p>
          <a:p>
            <a:pPr lvl="1"/>
            <a:r>
              <a:rPr lang="en-US" dirty="0"/>
              <a:t>Military borrow to substitute the reduction of aid.</a:t>
            </a:r>
          </a:p>
          <a:p>
            <a:pPr lvl="1"/>
            <a:r>
              <a:rPr lang="en-US" dirty="0"/>
              <a:t> </a:t>
            </a:r>
            <a:r>
              <a:rPr lang="en-US" dirty="0" err="1"/>
              <a:t>Gov't</a:t>
            </a:r>
            <a:r>
              <a:rPr lang="en-US" dirty="0"/>
              <a:t> borrowed to invest in large infrastructure to replace energy imports.</a:t>
            </a:r>
          </a:p>
          <a:p>
            <a:r>
              <a:rPr lang="en-US" dirty="0"/>
              <a:t>Another oil crisis in 1979-80 contributed further to the problems. </a:t>
            </a:r>
          </a:p>
          <a:p>
            <a:pPr lvl="1"/>
            <a:r>
              <a:rPr lang="en-US" dirty="0"/>
              <a:t>Oil bill rose to 30% of import.</a:t>
            </a:r>
          </a:p>
          <a:p>
            <a:pPr lvl="1"/>
            <a:r>
              <a:rPr lang="en-US" dirty="0"/>
              <a:t>External foreign debt grew from 21% to 38% between 1973-1986</a:t>
            </a:r>
          </a:p>
          <a:p>
            <a:endParaRPr lang="th-TH"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Transition: import-substitution to export-oriented </a:t>
            </a:r>
            <a:endParaRPr lang="th-TH" dirty="0"/>
          </a:p>
        </p:txBody>
      </p:sp>
      <p:sp>
        <p:nvSpPr>
          <p:cNvPr id="3" name="Content Placeholder 2"/>
          <p:cNvSpPr>
            <a:spLocks noGrp="1"/>
          </p:cNvSpPr>
          <p:nvPr>
            <p:ph idx="1"/>
          </p:nvPr>
        </p:nvSpPr>
        <p:spPr/>
        <p:txBody>
          <a:bodyPr>
            <a:normAutofit/>
          </a:bodyPr>
          <a:lstStyle/>
          <a:p>
            <a:r>
              <a:rPr lang="en-US" dirty="0"/>
              <a:t>To solve the growing problems, Thailand asked for the World Bank’s loans. The World Bank pushed Thailand to restructure its economy  toward export-oriented.</a:t>
            </a:r>
          </a:p>
          <a:p>
            <a:endParaRPr lang="en-US" dirty="0"/>
          </a:p>
          <a:p>
            <a:r>
              <a:rPr lang="en-US" dirty="0"/>
              <a:t>Yet, even in the early 1980s, the adjustment was slow. </a:t>
            </a:r>
          </a:p>
          <a:p>
            <a:pPr lvl="1"/>
            <a:r>
              <a:rPr lang="en-US" dirty="0"/>
              <a:t>Baht was not devalued in the fear of rising debt. </a:t>
            </a:r>
          </a:p>
          <a:p>
            <a:pPr lvl="1"/>
            <a:r>
              <a:rPr lang="en-US" dirty="0" err="1"/>
              <a:t>Gov't</a:t>
            </a:r>
            <a:r>
              <a:rPr lang="en-US" dirty="0"/>
              <a:t> still tried to deal with problems by reducing imports. </a:t>
            </a:r>
          </a:p>
          <a:p>
            <a:pPr lvl="1"/>
            <a:r>
              <a:rPr lang="en-US" dirty="0" err="1"/>
              <a:t>Gov't</a:t>
            </a:r>
            <a:r>
              <a:rPr lang="en-US" dirty="0"/>
              <a:t> also promoted export of </a:t>
            </a:r>
            <a:r>
              <a:rPr lang="en-US" dirty="0" err="1"/>
              <a:t>labour</a:t>
            </a:r>
            <a:r>
              <a:rPr lang="en-US" dirty="0"/>
              <a:t> and tourism </a:t>
            </a:r>
          </a:p>
          <a:p>
            <a:endParaRPr lang="th-TH"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Recession and devaluation</a:t>
            </a:r>
            <a:endParaRPr lang="th-TH" dirty="0"/>
          </a:p>
        </p:txBody>
      </p:sp>
      <p:sp>
        <p:nvSpPr>
          <p:cNvPr id="3" name="Content Placeholder 2"/>
          <p:cNvSpPr>
            <a:spLocks noGrp="1"/>
          </p:cNvSpPr>
          <p:nvPr>
            <p:ph idx="1"/>
          </p:nvPr>
        </p:nvSpPr>
        <p:spPr/>
        <p:txBody>
          <a:bodyPr>
            <a:normAutofit/>
          </a:bodyPr>
          <a:lstStyle/>
          <a:p>
            <a:r>
              <a:rPr lang="en-US" dirty="0"/>
              <a:t>Thai business community pressed the gov't to adopt strategy of supporting exports.</a:t>
            </a:r>
          </a:p>
          <a:p>
            <a:pPr lvl="1"/>
            <a:r>
              <a:rPr lang="en-US" dirty="0"/>
              <a:t>Thai Bankers Association </a:t>
            </a:r>
          </a:p>
          <a:p>
            <a:pPr lvl="1"/>
            <a:r>
              <a:rPr lang="en-US" dirty="0"/>
              <a:t>Thai Association of Industries </a:t>
            </a:r>
          </a:p>
          <a:p>
            <a:pPr lvl="1"/>
            <a:r>
              <a:rPr lang="en-US" dirty="0"/>
              <a:t>Chamber of Commerce </a:t>
            </a:r>
          </a:p>
          <a:p>
            <a:pPr lvl="1"/>
            <a:endParaRPr lang="en-US" dirty="0"/>
          </a:p>
          <a:p>
            <a:r>
              <a:rPr lang="en-US" dirty="0"/>
              <a:t>Until mid 1970s, domestic capitals concentrated on opportunities from domestic market. But this changed</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Boonchu</a:t>
            </a:r>
            <a:r>
              <a:rPr lang="en-US" dirty="0"/>
              <a:t> and </a:t>
            </a:r>
            <a:r>
              <a:rPr lang="en-US" dirty="0" err="1"/>
              <a:t>Pramarn</a:t>
            </a:r>
            <a:endParaRPr lang="th-TH" dirty="0"/>
          </a:p>
        </p:txBody>
      </p:sp>
      <p:pic>
        <p:nvPicPr>
          <p:cNvPr id="4" name="Picture 4" descr="http://www.prachachat.net/online/2009/08/12496506071249650730l.jpg"/>
          <p:cNvPicPr>
            <a:picLocks noChangeAspect="1" noChangeArrowheads="1"/>
          </p:cNvPicPr>
          <p:nvPr/>
        </p:nvPicPr>
        <p:blipFill>
          <a:blip r:embed="rId2"/>
          <a:srcRect/>
          <a:stretch>
            <a:fillRect/>
          </a:stretch>
        </p:blipFill>
        <p:spPr bwMode="auto">
          <a:xfrm>
            <a:off x="3095605" y="1785927"/>
            <a:ext cx="2695573" cy="4133787"/>
          </a:xfrm>
          <a:prstGeom prst="rect">
            <a:avLst/>
          </a:prstGeom>
          <a:noFill/>
        </p:spPr>
      </p:pic>
      <p:pic>
        <p:nvPicPr>
          <p:cNvPr id="1026" name="Picture 2" descr="https://upload.wikimedia.org/wikipedia/th/thumb/4/40/Praman_Adirecsan2.jpg/200px-Praman_Adirecsan2.jpg"/>
          <p:cNvPicPr>
            <a:picLocks noChangeAspect="1" noChangeArrowheads="1"/>
          </p:cNvPicPr>
          <p:nvPr/>
        </p:nvPicPr>
        <p:blipFill>
          <a:blip r:embed="rId3"/>
          <a:srcRect/>
          <a:stretch>
            <a:fillRect/>
          </a:stretch>
        </p:blipFill>
        <p:spPr bwMode="auto">
          <a:xfrm>
            <a:off x="6381752" y="1928802"/>
            <a:ext cx="2714644" cy="3786928"/>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Recession and devaluation</a:t>
            </a:r>
            <a:endParaRPr lang="th-TH" dirty="0"/>
          </a:p>
        </p:txBody>
      </p:sp>
      <p:sp>
        <p:nvSpPr>
          <p:cNvPr id="3" name="Content Placeholder 2"/>
          <p:cNvSpPr>
            <a:spLocks noGrp="1"/>
          </p:cNvSpPr>
          <p:nvPr>
            <p:ph idx="1"/>
          </p:nvPr>
        </p:nvSpPr>
        <p:spPr/>
        <p:txBody>
          <a:bodyPr>
            <a:normAutofit/>
          </a:bodyPr>
          <a:lstStyle/>
          <a:p>
            <a:r>
              <a:rPr lang="en-US" dirty="0"/>
              <a:t>The textile industry pushed government for direct concession to improve export. </a:t>
            </a:r>
          </a:p>
          <a:p>
            <a:pPr lvl="1"/>
            <a:r>
              <a:rPr lang="en-US" dirty="0"/>
              <a:t>BOT to give credit for export. MOF to grant refund of taxes and tariffs.</a:t>
            </a:r>
          </a:p>
          <a:p>
            <a:pPr lvl="1"/>
            <a:r>
              <a:rPr lang="en-US" dirty="0"/>
              <a:t>Other industries followed.</a:t>
            </a:r>
          </a:p>
          <a:p>
            <a:r>
              <a:rPr lang="en-US" dirty="0"/>
              <a:t>In 1980, after an election was held, </a:t>
            </a:r>
            <a:r>
              <a:rPr lang="en-US" dirty="0" err="1"/>
              <a:t>Boonchu</a:t>
            </a:r>
            <a:r>
              <a:rPr lang="en-US" dirty="0"/>
              <a:t> and </a:t>
            </a:r>
            <a:r>
              <a:rPr lang="en-US" dirty="0" err="1"/>
              <a:t>Pramarn</a:t>
            </a:r>
            <a:r>
              <a:rPr lang="en-US" dirty="0"/>
              <a:t> joined the coalition gov't headed Prem. </a:t>
            </a:r>
          </a:p>
          <a:p>
            <a:r>
              <a:rPr lang="en-US" dirty="0"/>
              <a:t>The Joint Public Private Consultative Committee (</a:t>
            </a:r>
            <a:r>
              <a:rPr lang="en-US" dirty="0" err="1"/>
              <a:t>Kor</a:t>
            </a:r>
            <a:r>
              <a:rPr lang="en-US" dirty="0"/>
              <a:t> </a:t>
            </a:r>
            <a:r>
              <a:rPr lang="en-US" dirty="0" err="1"/>
              <a:t>Ror</a:t>
            </a:r>
            <a:r>
              <a:rPr lang="en-US" dirty="0"/>
              <a:t> Or) was formed to pressured for changes in export procedure.</a:t>
            </a:r>
          </a:p>
          <a:p>
            <a:endParaRPr lang="en-US" dirty="0"/>
          </a:p>
          <a:p>
            <a:endParaRPr lang="th-TH"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Recession and devaluation</a:t>
            </a:r>
            <a:endParaRPr lang="th-TH" dirty="0"/>
          </a:p>
        </p:txBody>
      </p:sp>
      <p:sp>
        <p:nvSpPr>
          <p:cNvPr id="3" name="Content Placeholder 2"/>
          <p:cNvSpPr>
            <a:spLocks noGrp="1"/>
          </p:cNvSpPr>
          <p:nvPr>
            <p:ph idx="1"/>
          </p:nvPr>
        </p:nvSpPr>
        <p:spPr/>
        <p:txBody>
          <a:bodyPr>
            <a:normAutofit/>
          </a:bodyPr>
          <a:lstStyle/>
          <a:p>
            <a:r>
              <a:rPr lang="en-US" dirty="0"/>
              <a:t>The final push for change arrived in 1983-4, as </a:t>
            </a:r>
            <a:r>
              <a:rPr lang="en-US" dirty="0" err="1"/>
              <a:t>gov't</a:t>
            </a:r>
            <a:r>
              <a:rPr lang="en-US" dirty="0"/>
              <a:t> dealt  with oil crisis by restraining demand through strict fiscal discipline</a:t>
            </a:r>
          </a:p>
          <a:p>
            <a:r>
              <a:rPr lang="en-US" dirty="0"/>
              <a:t>The gov't devalued the baht in November 1984. Baht also separated from Dollar. </a:t>
            </a:r>
          </a:p>
          <a:p>
            <a:pPr lvl="1"/>
            <a:r>
              <a:rPr lang="en-US" dirty="0"/>
              <a:t>The devaluation signaled the complete shifted toward export-oriented strategy.</a:t>
            </a:r>
          </a:p>
          <a:p>
            <a:endParaRPr lang="th-TH"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Recession and devaluation</a:t>
            </a:r>
            <a:endParaRPr lang="th-TH" dirty="0"/>
          </a:p>
        </p:txBody>
      </p:sp>
      <p:sp>
        <p:nvSpPr>
          <p:cNvPr id="3" name="Content Placeholder 2"/>
          <p:cNvSpPr>
            <a:spLocks noGrp="1"/>
          </p:cNvSpPr>
          <p:nvPr>
            <p:ph idx="1"/>
          </p:nvPr>
        </p:nvSpPr>
        <p:spPr/>
        <p:txBody>
          <a:bodyPr>
            <a:normAutofit/>
          </a:bodyPr>
          <a:lstStyle/>
          <a:p>
            <a:r>
              <a:rPr lang="en-US" dirty="0"/>
              <a:t>In addition to devaluation of Baht, the </a:t>
            </a:r>
            <a:r>
              <a:rPr lang="en-US" dirty="0" err="1"/>
              <a:t>gov't</a:t>
            </a:r>
            <a:r>
              <a:rPr lang="en-US" dirty="0"/>
              <a:t> also introduced other reforms. </a:t>
            </a:r>
          </a:p>
          <a:p>
            <a:pPr lvl="1"/>
            <a:r>
              <a:rPr lang="en-US" dirty="0"/>
              <a:t>Taxes for input to exports were reduced, as well as several export taxes. BOT and BOI gave support for exporters. </a:t>
            </a:r>
          </a:p>
          <a:p>
            <a:r>
              <a:rPr lang="en-US" dirty="0"/>
              <a:t>Other two crucial factors also contributed to reorientation of Thai economy at this time</a:t>
            </a:r>
          </a:p>
          <a:p>
            <a:pPr lvl="1" fontAlgn="ctr"/>
            <a:r>
              <a:rPr lang="en-US" dirty="0"/>
              <a:t>1) The oil price dropped</a:t>
            </a:r>
          </a:p>
          <a:p>
            <a:pPr lvl="1" fontAlgn="ctr"/>
            <a:r>
              <a:rPr lang="en-US" dirty="0"/>
              <a:t>2) The appreciation of Yen: 100% devaluation of Baht against Yen b/w 1986-1989</a:t>
            </a:r>
          </a:p>
          <a:p>
            <a:endParaRPr lang="th-TH"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Effects of Change: the Golden Age</a:t>
            </a:r>
            <a:endParaRPr lang="en-US" dirty="0"/>
          </a:p>
        </p:txBody>
      </p:sp>
      <p:sp>
        <p:nvSpPr>
          <p:cNvPr id="3" name="Content Placeholder 2"/>
          <p:cNvSpPr>
            <a:spLocks noGrp="1"/>
          </p:cNvSpPr>
          <p:nvPr>
            <p:ph idx="1"/>
          </p:nvPr>
        </p:nvSpPr>
        <p:spPr/>
        <p:txBody>
          <a:bodyPr>
            <a:normAutofit/>
          </a:bodyPr>
          <a:lstStyle/>
          <a:p>
            <a:r>
              <a:rPr lang="en-US" dirty="0"/>
              <a:t>The combination of the change in </a:t>
            </a:r>
            <a:r>
              <a:rPr lang="en-US" dirty="0" err="1"/>
              <a:t>gov't</a:t>
            </a:r>
            <a:r>
              <a:rPr lang="en-US" dirty="0"/>
              <a:t> strategy, the fall in oil price, and the adjustment of Yen led to the "golden age" of the Thai economy.</a:t>
            </a:r>
          </a:p>
          <a:p>
            <a:pPr lvl="1"/>
            <a:r>
              <a:rPr lang="en-US" dirty="0"/>
              <a:t>From 1985, Thai economy changed gear. Growth was more than 10% until the end of the decade. </a:t>
            </a:r>
          </a:p>
          <a:p>
            <a:pPr lvl="1"/>
            <a:r>
              <a:rPr lang="en-US" dirty="0"/>
              <a:t>Growth driven by exports of manufacture and services.</a:t>
            </a:r>
          </a:p>
          <a:p>
            <a:pPr lvl="2"/>
            <a:r>
              <a:rPr lang="en-US" dirty="0"/>
              <a:t>Export of </a:t>
            </a:r>
            <a:r>
              <a:rPr lang="en-US" dirty="0" err="1"/>
              <a:t>labour</a:t>
            </a:r>
            <a:r>
              <a:rPr lang="en-US" dirty="0"/>
              <a:t> and tourism also grew strongly.</a:t>
            </a:r>
          </a:p>
          <a:p>
            <a:endParaRPr lang="th-TH"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Effects of Change: the Golden Age</a:t>
            </a:r>
            <a:endParaRPr lang="en-US" dirty="0"/>
          </a:p>
        </p:txBody>
      </p:sp>
      <p:sp>
        <p:nvSpPr>
          <p:cNvPr id="3" name="Content Placeholder 2"/>
          <p:cNvSpPr>
            <a:spLocks noGrp="1"/>
          </p:cNvSpPr>
          <p:nvPr>
            <p:ph idx="1"/>
          </p:nvPr>
        </p:nvSpPr>
        <p:spPr/>
        <p:txBody>
          <a:bodyPr>
            <a:normAutofit/>
          </a:bodyPr>
          <a:lstStyle/>
          <a:p>
            <a:r>
              <a:rPr lang="en-US" dirty="0"/>
              <a:t>During 1980s, Thailand changed from an exporter of agriculture to become an exporter  of manufacture and services.</a:t>
            </a:r>
          </a:p>
          <a:p>
            <a:r>
              <a:rPr lang="en-US" dirty="0"/>
              <a:t>But the rapid rise of GDP growth did not provoke much inflation and wage rises</a:t>
            </a:r>
          </a:p>
          <a:p>
            <a:pPr lvl="1"/>
            <a:r>
              <a:rPr lang="en-US" dirty="0"/>
              <a:t>Reduced oil prices</a:t>
            </a:r>
          </a:p>
          <a:p>
            <a:pPr lvl="1"/>
            <a:r>
              <a:rPr lang="en-US" dirty="0"/>
              <a:t>Millions were drawn out from their villages into urban-workforce. Even as </a:t>
            </a:r>
            <a:r>
              <a:rPr lang="en-US" dirty="0" err="1"/>
              <a:t>labour</a:t>
            </a:r>
            <a:r>
              <a:rPr lang="en-US" dirty="0"/>
              <a:t> supplies tightened in early 1990s, additional supplies came from illegal workers from neighboring countries, and child </a:t>
            </a:r>
            <a:r>
              <a:rPr lang="en-US" dirty="0" err="1"/>
              <a:t>labour</a:t>
            </a:r>
            <a:r>
              <a:rPr lang="en-US" dirty="0"/>
              <a:t>.</a:t>
            </a:r>
          </a:p>
          <a:p>
            <a:pPr lvl="1"/>
            <a:endParaRPr lang="th-TH"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8305" y="357166"/>
            <a:ext cx="9303891" cy="1143000"/>
          </a:xfrm>
        </p:spPr>
        <p:txBody>
          <a:bodyPr>
            <a:normAutofit/>
          </a:bodyPr>
          <a:lstStyle/>
          <a:p>
            <a:r>
              <a:rPr lang="en-US" b="1" dirty="0"/>
              <a:t>The Effects of Change: the Golden Age</a:t>
            </a:r>
            <a:endParaRPr lang="en-US" dirty="0"/>
          </a:p>
        </p:txBody>
      </p:sp>
      <p:sp>
        <p:nvSpPr>
          <p:cNvPr id="3" name="Content Placeholder 2"/>
          <p:cNvSpPr>
            <a:spLocks noGrp="1"/>
          </p:cNvSpPr>
          <p:nvPr>
            <p:ph idx="1"/>
          </p:nvPr>
        </p:nvSpPr>
        <p:spPr>
          <a:xfrm>
            <a:off x="878305" y="1643050"/>
            <a:ext cx="10299032" cy="4500594"/>
          </a:xfrm>
        </p:spPr>
        <p:txBody>
          <a:bodyPr>
            <a:normAutofit/>
          </a:bodyPr>
          <a:lstStyle/>
          <a:p>
            <a:r>
              <a:rPr lang="en-US" dirty="0"/>
              <a:t>In a broader sense, the role of the gov't in the economy was in retreat.</a:t>
            </a:r>
          </a:p>
          <a:p>
            <a:pPr lvl="1"/>
            <a:r>
              <a:rPr lang="en-US" dirty="0"/>
              <a:t>Businesses lobbied to end </a:t>
            </a:r>
            <a:r>
              <a:rPr lang="en-US" dirty="0" err="1"/>
              <a:t>Sarit's</a:t>
            </a:r>
            <a:r>
              <a:rPr lang="en-US" dirty="0"/>
              <a:t> apparatus of license and control.</a:t>
            </a:r>
          </a:p>
          <a:p>
            <a:pPr lvl="1"/>
            <a:r>
              <a:rPr lang="en-US" dirty="0"/>
              <a:t>NESDB relieved of role in supervising of all gov't investments.</a:t>
            </a:r>
          </a:p>
          <a:p>
            <a:r>
              <a:rPr lang="en-US" dirty="0"/>
              <a:t>Thai economy was also left more to the market forces.</a:t>
            </a:r>
          </a:p>
          <a:p>
            <a:pPr lvl="1"/>
            <a:r>
              <a:rPr lang="en-US" dirty="0"/>
              <a:t>For example, NESDB stepped away from the policy of dispersing industrial growth away from Bangkok, allowing industries to choose their location freely. </a:t>
            </a:r>
          </a:p>
          <a:p>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Industrial relocation</a:t>
            </a:r>
            <a:endParaRPr lang="th-TH" dirty="0"/>
          </a:p>
        </p:txBody>
      </p:sp>
      <p:sp>
        <p:nvSpPr>
          <p:cNvPr id="3" name="Content Placeholder 2"/>
          <p:cNvSpPr>
            <a:spLocks noGrp="1"/>
          </p:cNvSpPr>
          <p:nvPr>
            <p:ph idx="1"/>
          </p:nvPr>
        </p:nvSpPr>
        <p:spPr/>
        <p:txBody>
          <a:bodyPr>
            <a:normAutofit/>
          </a:bodyPr>
          <a:lstStyle/>
          <a:p>
            <a:r>
              <a:rPr lang="en-US" dirty="0"/>
              <a:t>The devaluation of Baht against Yen in 1980s made Thailand attractive for industries moving from East Asia searching for lower costs</a:t>
            </a:r>
          </a:p>
          <a:p>
            <a:pPr lvl="1"/>
            <a:r>
              <a:rPr lang="en-US" dirty="0"/>
              <a:t> In 1970, Japan first choices in moving their production were Taiwan, Singapore, and HK. </a:t>
            </a:r>
          </a:p>
          <a:p>
            <a:pPr lvl="1"/>
            <a:r>
              <a:rPr lang="en-US" dirty="0"/>
              <a:t>The change in Yen also affected other currencies in East Asia, leading to the moving of Japanese firms toward new destination like Thailand, Malaysia, Indonesia, and Sri Lanka.</a:t>
            </a:r>
          </a:p>
          <a:p>
            <a:endParaRPr lang="th-TH" dirty="0"/>
          </a:p>
        </p:txBody>
      </p:sp>
    </p:spTree>
    <p:extLst>
      <p:ext uri="{BB962C8B-B14F-4D97-AF65-F5344CB8AC3E}">
        <p14:creationId xmlns:p14="http://schemas.microsoft.com/office/powerpoint/2010/main" val="25343938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Industrial relocation</a:t>
            </a:r>
            <a:endParaRPr lang="th-TH" dirty="0"/>
          </a:p>
        </p:txBody>
      </p:sp>
      <p:sp>
        <p:nvSpPr>
          <p:cNvPr id="3" name="Content Placeholder 2"/>
          <p:cNvSpPr>
            <a:spLocks noGrp="1"/>
          </p:cNvSpPr>
          <p:nvPr>
            <p:ph idx="1"/>
          </p:nvPr>
        </p:nvSpPr>
        <p:spPr/>
        <p:txBody>
          <a:bodyPr>
            <a:normAutofit/>
          </a:bodyPr>
          <a:lstStyle/>
          <a:p>
            <a:r>
              <a:rPr lang="en-US" dirty="0"/>
              <a:t>Relocation came in different forms. </a:t>
            </a:r>
          </a:p>
          <a:p>
            <a:pPr lvl="1"/>
            <a:r>
              <a:rPr lang="en-US" dirty="0"/>
              <a:t>Relocating production of parts requiring high </a:t>
            </a:r>
            <a:r>
              <a:rPr lang="en-US" dirty="0" err="1"/>
              <a:t>labour</a:t>
            </a:r>
            <a:r>
              <a:rPr lang="en-US" dirty="0"/>
              <a:t> input OR relocating assembly operation</a:t>
            </a:r>
          </a:p>
          <a:p>
            <a:pPr lvl="1"/>
            <a:r>
              <a:rPr lang="en-US" dirty="0"/>
              <a:t>Transfer of production to subsidiary companies established originally to avoid import-sub, and encourage sub-contractors to also move.</a:t>
            </a:r>
          </a:p>
          <a:p>
            <a:r>
              <a:rPr lang="en-US" dirty="0"/>
              <a:t>By 1987, the number of Japanese firms establishing overseas subsidiaries or joint venture risen to over 1400. </a:t>
            </a:r>
          </a:p>
          <a:p>
            <a:endParaRPr lang="th-TH" dirty="0"/>
          </a:p>
        </p:txBody>
      </p:sp>
    </p:spTree>
    <p:extLst>
      <p:ext uri="{BB962C8B-B14F-4D97-AF65-F5344CB8AC3E}">
        <p14:creationId xmlns:p14="http://schemas.microsoft.com/office/powerpoint/2010/main" val="19268011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Industrial relocation</a:t>
            </a:r>
            <a:endParaRPr lang="th-TH" dirty="0"/>
          </a:p>
        </p:txBody>
      </p:sp>
      <p:sp>
        <p:nvSpPr>
          <p:cNvPr id="3" name="Content Placeholder 2"/>
          <p:cNvSpPr>
            <a:spLocks noGrp="1"/>
          </p:cNvSpPr>
          <p:nvPr>
            <p:ph idx="1"/>
          </p:nvPr>
        </p:nvSpPr>
        <p:spPr/>
        <p:txBody>
          <a:bodyPr>
            <a:normAutofit/>
          </a:bodyPr>
          <a:lstStyle/>
          <a:p>
            <a:r>
              <a:rPr lang="en-US" dirty="0"/>
              <a:t>After mid 1980s, Japan capital led the rising flow of investment into Thailand, followed by other East Asian countries.</a:t>
            </a:r>
          </a:p>
          <a:p>
            <a:r>
              <a:rPr lang="en-US" dirty="0"/>
              <a:t>Thailand attractive not just by low wages, but </a:t>
            </a:r>
          </a:p>
          <a:p>
            <a:pPr lvl="1"/>
            <a:r>
              <a:rPr lang="en-US" dirty="0"/>
              <a:t>The experiences of Japanese firms in Thailand, Thai gov't careful fiscal management, good infrastructure, openness to foreign investment, free-market attitudes, and political stability. </a:t>
            </a:r>
          </a:p>
          <a:p>
            <a:endParaRPr lang="th-TH" dirty="0"/>
          </a:p>
        </p:txBody>
      </p:sp>
    </p:spTree>
    <p:extLst>
      <p:ext uri="{BB962C8B-B14F-4D97-AF65-F5344CB8AC3E}">
        <p14:creationId xmlns:p14="http://schemas.microsoft.com/office/powerpoint/2010/main" val="18822544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Industrial relocation</a:t>
            </a:r>
            <a:endParaRPr lang="th-TH" dirty="0"/>
          </a:p>
        </p:txBody>
      </p:sp>
      <p:sp>
        <p:nvSpPr>
          <p:cNvPr id="3" name="Content Placeholder 2"/>
          <p:cNvSpPr>
            <a:spLocks noGrp="1"/>
          </p:cNvSpPr>
          <p:nvPr>
            <p:ph idx="1"/>
          </p:nvPr>
        </p:nvSpPr>
        <p:spPr>
          <a:xfrm>
            <a:off x="974557" y="1600201"/>
            <a:ext cx="9865895" cy="4472006"/>
          </a:xfrm>
        </p:spPr>
        <p:txBody>
          <a:bodyPr>
            <a:normAutofit/>
          </a:bodyPr>
          <a:lstStyle/>
          <a:p>
            <a:r>
              <a:rPr lang="en-US" dirty="0"/>
              <a:t>The new wave of Japanese direct investment diversified into intermediate goods industries and exports. </a:t>
            </a:r>
          </a:p>
          <a:p>
            <a:pPr lvl="1"/>
            <a:r>
              <a:rPr lang="en-US" dirty="0"/>
              <a:t>Share of Japanese direct investment devoted to manufacturing rose from 32% in 1984-5 to 72% in 1988</a:t>
            </a:r>
          </a:p>
          <a:p>
            <a:pPr lvl="1"/>
            <a:r>
              <a:rPr lang="en-US" dirty="0"/>
              <a:t>Most went to metal products, electrical products, machinery and transport goods, etc.</a:t>
            </a:r>
          </a:p>
          <a:p>
            <a:endParaRPr lang="th-TH" dirty="0"/>
          </a:p>
        </p:txBody>
      </p:sp>
    </p:spTree>
    <p:extLst>
      <p:ext uri="{BB962C8B-B14F-4D97-AF65-F5344CB8AC3E}">
        <p14:creationId xmlns:p14="http://schemas.microsoft.com/office/powerpoint/2010/main" val="17200606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Industrial relocation and Thai capitals</a:t>
            </a:r>
            <a:endParaRPr lang="th-TH" dirty="0"/>
          </a:p>
        </p:txBody>
      </p:sp>
      <p:sp>
        <p:nvSpPr>
          <p:cNvPr id="3" name="Content Placeholder 2"/>
          <p:cNvSpPr>
            <a:spLocks noGrp="1"/>
          </p:cNvSpPr>
          <p:nvPr>
            <p:ph idx="1"/>
          </p:nvPr>
        </p:nvSpPr>
        <p:spPr/>
        <p:txBody>
          <a:bodyPr>
            <a:normAutofit/>
          </a:bodyPr>
          <a:lstStyle/>
          <a:p>
            <a:r>
              <a:rPr lang="en-US" dirty="0"/>
              <a:t>The influx of foreign investment after mid 1980s also correlated with high rate of capital accumulation of Thai domestic capitals. </a:t>
            </a:r>
          </a:p>
          <a:p>
            <a:pPr lvl="1"/>
            <a:r>
              <a:rPr lang="en-US" dirty="0"/>
              <a:t>Big businesses benefited further from the joint venture with incoming capitals </a:t>
            </a:r>
          </a:p>
          <a:p>
            <a:pPr lvl="1"/>
            <a:r>
              <a:rPr lang="en-US" dirty="0"/>
              <a:t>Thai firms could access their partners' export market, technology, and skills.</a:t>
            </a:r>
          </a:p>
          <a:p>
            <a:r>
              <a:rPr lang="en-US" dirty="0"/>
              <a:t>Capitals market also developed new institutions that helped capital </a:t>
            </a:r>
            <a:r>
              <a:rPr lang="en-US" dirty="0" err="1"/>
              <a:t>mobilisaiton</a:t>
            </a:r>
            <a:r>
              <a:rPr lang="en-US" dirty="0"/>
              <a:t>.</a:t>
            </a:r>
          </a:p>
          <a:p>
            <a:pPr lvl="1"/>
            <a:r>
              <a:rPr lang="en-US" dirty="0"/>
              <a:t>Finance and securities companies emerged and grew faster than  banks</a:t>
            </a:r>
          </a:p>
          <a:p>
            <a:pPr lvl="1"/>
            <a:r>
              <a:rPr lang="en-US" dirty="0"/>
              <a:t>From 1987, Thai Stock Exchange also grew rapidly. </a:t>
            </a:r>
          </a:p>
          <a:p>
            <a:endParaRPr lang="th-TH" dirty="0"/>
          </a:p>
        </p:txBody>
      </p:sp>
    </p:spTree>
    <p:extLst>
      <p:ext uri="{BB962C8B-B14F-4D97-AF65-F5344CB8AC3E}">
        <p14:creationId xmlns:p14="http://schemas.microsoft.com/office/powerpoint/2010/main" val="7741090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939784"/>
          </a:xfrm>
        </p:spPr>
        <p:txBody>
          <a:bodyPr/>
          <a:lstStyle/>
          <a:p>
            <a:r>
              <a:rPr lang="en-US" b="1" dirty="0"/>
              <a:t>Thai Stock Exchange</a:t>
            </a:r>
            <a:endParaRPr lang="th-TH" dirty="0"/>
          </a:p>
        </p:txBody>
      </p:sp>
      <p:pic>
        <p:nvPicPr>
          <p:cNvPr id="1026" name="Picture 2" descr="http://f.ptcdn.info/569/022/000/1408597727-image-o.jpg"/>
          <p:cNvPicPr>
            <a:picLocks noChangeAspect="1" noChangeArrowheads="1"/>
          </p:cNvPicPr>
          <p:nvPr/>
        </p:nvPicPr>
        <p:blipFill>
          <a:blip r:embed="rId2"/>
          <a:srcRect/>
          <a:stretch>
            <a:fillRect/>
          </a:stretch>
        </p:blipFill>
        <p:spPr bwMode="auto">
          <a:xfrm>
            <a:off x="1781206" y="1142984"/>
            <a:ext cx="8601075" cy="5543550"/>
          </a:xfrm>
          <a:prstGeom prst="rect">
            <a:avLst/>
          </a:prstGeom>
          <a:noFill/>
        </p:spPr>
      </p:pic>
    </p:spTree>
    <p:extLst>
      <p:ext uri="{BB962C8B-B14F-4D97-AF65-F5344CB8AC3E}">
        <p14:creationId xmlns:p14="http://schemas.microsoft.com/office/powerpoint/2010/main" val="252575793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development of export industries</a:t>
            </a:r>
            <a:endParaRPr lang="th-TH" dirty="0"/>
          </a:p>
        </p:txBody>
      </p:sp>
      <p:sp>
        <p:nvSpPr>
          <p:cNvPr id="3" name="Content Placeholder 2"/>
          <p:cNvSpPr>
            <a:spLocks noGrp="1"/>
          </p:cNvSpPr>
          <p:nvPr>
            <p:ph idx="1"/>
          </p:nvPr>
        </p:nvSpPr>
        <p:spPr/>
        <p:txBody>
          <a:bodyPr>
            <a:normAutofit/>
          </a:bodyPr>
          <a:lstStyle/>
          <a:p>
            <a:r>
              <a:rPr lang="en-US" dirty="0"/>
              <a:t>The relocation of foreign industries facilitated development in Thai export industries</a:t>
            </a:r>
          </a:p>
          <a:p>
            <a:r>
              <a:rPr lang="en-US" dirty="0" err="1"/>
              <a:t>Labour</a:t>
            </a:r>
            <a:r>
              <a:rPr lang="en-US" dirty="0"/>
              <a:t>-intensive segment of high-tech industries, such as semi-conductor production, rose quickly in 1980s. </a:t>
            </a:r>
          </a:p>
          <a:p>
            <a:pPr lvl="1"/>
            <a:r>
              <a:rPr lang="en-US" dirty="0" err="1"/>
              <a:t>Minibea</a:t>
            </a:r>
            <a:r>
              <a:rPr lang="en-US" dirty="0"/>
              <a:t> from Japan. Seagate and IBM</a:t>
            </a:r>
          </a:p>
          <a:p>
            <a:pPr lvl="1"/>
            <a:r>
              <a:rPr lang="en-US" dirty="0"/>
              <a:t>Other manufacturing moved to Thailand include toys and footwear.</a:t>
            </a:r>
          </a:p>
          <a:p>
            <a:endParaRPr lang="en-US" dirty="0"/>
          </a:p>
          <a:p>
            <a:endParaRPr lang="th-TH" dirty="0"/>
          </a:p>
        </p:txBody>
      </p:sp>
    </p:spTree>
    <p:extLst>
      <p:ext uri="{BB962C8B-B14F-4D97-AF65-F5344CB8AC3E}">
        <p14:creationId xmlns:p14="http://schemas.microsoft.com/office/powerpoint/2010/main" val="23067054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development of export industries</a:t>
            </a:r>
            <a:endParaRPr lang="th-TH" dirty="0"/>
          </a:p>
        </p:txBody>
      </p:sp>
      <p:sp>
        <p:nvSpPr>
          <p:cNvPr id="3" name="Content Placeholder 2"/>
          <p:cNvSpPr>
            <a:spLocks noGrp="1"/>
          </p:cNvSpPr>
          <p:nvPr>
            <p:ph idx="1"/>
          </p:nvPr>
        </p:nvSpPr>
        <p:spPr/>
        <p:txBody>
          <a:bodyPr>
            <a:normAutofit/>
          </a:bodyPr>
          <a:lstStyle/>
          <a:p>
            <a:r>
              <a:rPr lang="en-US" dirty="0"/>
              <a:t>The joint ventures were transformed from serving domestic markets into production platform for export.</a:t>
            </a:r>
          </a:p>
          <a:p>
            <a:pPr lvl="1"/>
            <a:r>
              <a:rPr lang="en-US" dirty="0"/>
              <a:t>Japanese electronic and automotive firms </a:t>
            </a:r>
            <a:r>
              <a:rPr lang="en-US" dirty="0" err="1"/>
              <a:t>spreadeed</a:t>
            </a:r>
            <a:r>
              <a:rPr lang="en-US" dirty="0"/>
              <a:t> their production network across different SEA countries. </a:t>
            </a:r>
          </a:p>
          <a:p>
            <a:r>
              <a:rPr lang="en-US" dirty="0"/>
              <a:t>From 1988, the fastest export growth came from medium tech products such as computer components, auto-parts, and electrical goods. </a:t>
            </a:r>
          </a:p>
          <a:p>
            <a:pPr>
              <a:buNone/>
            </a:pPr>
            <a:endParaRPr lang="en-US" dirty="0"/>
          </a:p>
          <a:p>
            <a:endParaRPr lang="th-TH" dirty="0"/>
          </a:p>
        </p:txBody>
      </p:sp>
    </p:spTree>
    <p:extLst>
      <p:ext uri="{BB962C8B-B14F-4D97-AF65-F5344CB8AC3E}">
        <p14:creationId xmlns:p14="http://schemas.microsoft.com/office/powerpoint/2010/main" val="16940476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Domestic market boom</a:t>
            </a:r>
            <a:endParaRPr lang="th-TH" dirty="0"/>
          </a:p>
        </p:txBody>
      </p:sp>
      <p:sp>
        <p:nvSpPr>
          <p:cNvPr id="3" name="Content Placeholder 2"/>
          <p:cNvSpPr>
            <a:spLocks noGrp="1"/>
          </p:cNvSpPr>
          <p:nvPr>
            <p:ph idx="1"/>
          </p:nvPr>
        </p:nvSpPr>
        <p:spPr/>
        <p:txBody>
          <a:bodyPr>
            <a:normAutofit/>
          </a:bodyPr>
          <a:lstStyle/>
          <a:p>
            <a:r>
              <a:rPr lang="en-US" dirty="0"/>
              <a:t>By 1988, the growth in exports and influx of foreign investment created a secondary boom in domestic urban market. </a:t>
            </a:r>
          </a:p>
          <a:p>
            <a:pPr lvl="1"/>
            <a:r>
              <a:rPr lang="en-US" dirty="0"/>
              <a:t>From 1986-1990, per capita real GNP rose 44%. In 1980s, GDP of Bangkok grew at double of the rate of the rest of country. </a:t>
            </a:r>
          </a:p>
          <a:p>
            <a:pPr lvl="1"/>
            <a:r>
              <a:rPr lang="en-US" dirty="0"/>
              <a:t>Increased urban spending fuelled booms in real estate and retailing, also indirectly sparked growth in sectors such as financial services and telecommunications</a:t>
            </a:r>
          </a:p>
          <a:p>
            <a:endParaRPr lang="th-TH" dirty="0"/>
          </a:p>
        </p:txBody>
      </p:sp>
    </p:spTree>
    <p:extLst>
      <p:ext uri="{BB962C8B-B14F-4D97-AF65-F5344CB8AC3E}">
        <p14:creationId xmlns:p14="http://schemas.microsoft.com/office/powerpoint/2010/main" val="33749136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Domestic market boom</a:t>
            </a:r>
            <a:endParaRPr lang="th-TH" dirty="0"/>
          </a:p>
        </p:txBody>
      </p:sp>
      <p:sp>
        <p:nvSpPr>
          <p:cNvPr id="3" name="Content Placeholder 2"/>
          <p:cNvSpPr>
            <a:spLocks noGrp="1"/>
          </p:cNvSpPr>
          <p:nvPr>
            <p:ph idx="1"/>
          </p:nvPr>
        </p:nvSpPr>
        <p:spPr>
          <a:xfrm>
            <a:off x="1010653" y="1600200"/>
            <a:ext cx="10082463" cy="4686320"/>
          </a:xfrm>
        </p:spPr>
        <p:txBody>
          <a:bodyPr>
            <a:normAutofit/>
          </a:bodyPr>
          <a:lstStyle/>
          <a:p>
            <a:r>
              <a:rPr lang="en-US" dirty="0"/>
              <a:t>Bangkok real estate market started to grow rapidly from 1987. </a:t>
            </a:r>
          </a:p>
          <a:p>
            <a:pPr lvl="1"/>
            <a:r>
              <a:rPr lang="en-US" dirty="0"/>
              <a:t>The </a:t>
            </a:r>
            <a:r>
              <a:rPr lang="en-US" dirty="0" err="1"/>
              <a:t>Karnchanapas</a:t>
            </a:r>
            <a:r>
              <a:rPr lang="en-US" dirty="0"/>
              <a:t> family (</a:t>
            </a:r>
            <a:r>
              <a:rPr lang="en-US" dirty="0" err="1"/>
              <a:t>Muang</a:t>
            </a:r>
            <a:r>
              <a:rPr lang="en-US" dirty="0"/>
              <a:t>-Thong </a:t>
            </a:r>
            <a:r>
              <a:rPr lang="en-US" dirty="0" err="1"/>
              <a:t>Thani</a:t>
            </a:r>
            <a:r>
              <a:rPr lang="en-US" dirty="0"/>
              <a:t>).</a:t>
            </a:r>
          </a:p>
          <a:p>
            <a:pPr lvl="1"/>
            <a:r>
              <a:rPr lang="en-US" dirty="0" err="1"/>
              <a:t>Anant</a:t>
            </a:r>
            <a:r>
              <a:rPr lang="en-US" dirty="0"/>
              <a:t> </a:t>
            </a:r>
            <a:r>
              <a:rPr lang="en-US" dirty="0" err="1"/>
              <a:t>Asavabokin’s</a:t>
            </a:r>
            <a:r>
              <a:rPr lang="en-US" dirty="0"/>
              <a:t> Land and House Company.</a:t>
            </a:r>
          </a:p>
          <a:p>
            <a:r>
              <a:rPr lang="en-US" dirty="0"/>
              <a:t>The retailing boomed with department stores, supermarkets, shopping malls, and convenient store.</a:t>
            </a:r>
          </a:p>
          <a:p>
            <a:pPr lvl="1"/>
            <a:r>
              <a:rPr lang="en-US" dirty="0"/>
              <a:t>Japanese shopping malls like Daimaru, Sogo, Isetan, etc. Central Department Store, and CP's Seven Eleven.</a:t>
            </a:r>
          </a:p>
          <a:p>
            <a:pPr>
              <a:buNone/>
            </a:pPr>
            <a:endParaRPr lang="en-US" dirty="0"/>
          </a:p>
          <a:p>
            <a:endParaRPr lang="th-TH" dirty="0"/>
          </a:p>
        </p:txBody>
      </p:sp>
    </p:spTree>
    <p:extLst>
      <p:ext uri="{BB962C8B-B14F-4D97-AF65-F5344CB8AC3E}">
        <p14:creationId xmlns:p14="http://schemas.microsoft.com/office/powerpoint/2010/main" val="31506795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Thai businesses taking on the world</a:t>
            </a:r>
            <a:endParaRPr lang="th-TH" b="1" dirty="0"/>
          </a:p>
        </p:txBody>
      </p:sp>
      <p:sp>
        <p:nvSpPr>
          <p:cNvPr id="3" name="Content Placeholder 2"/>
          <p:cNvSpPr>
            <a:spLocks noGrp="1"/>
          </p:cNvSpPr>
          <p:nvPr>
            <p:ph idx="1"/>
          </p:nvPr>
        </p:nvSpPr>
        <p:spPr>
          <a:xfrm>
            <a:off x="1981200" y="1600202"/>
            <a:ext cx="8229600" cy="2471741"/>
          </a:xfrm>
        </p:spPr>
        <p:txBody>
          <a:bodyPr>
            <a:normAutofit lnSpcReduction="10000"/>
          </a:bodyPr>
          <a:lstStyle/>
          <a:p>
            <a:r>
              <a:rPr lang="en-US" dirty="0"/>
              <a:t>Domestic capitals also began to moved overseas. A few Thai firms were able to use their skills and experience from domestic market to enter foreign markets.</a:t>
            </a:r>
          </a:p>
          <a:p>
            <a:r>
              <a:rPr lang="en-US" dirty="0"/>
              <a:t>Hotel business including those of Imperial, Central, and </a:t>
            </a:r>
            <a:r>
              <a:rPr lang="en-US" dirty="0" err="1"/>
              <a:t>Dusit</a:t>
            </a:r>
            <a:r>
              <a:rPr lang="en-US" dirty="0"/>
              <a:t> </a:t>
            </a:r>
            <a:r>
              <a:rPr lang="en-US" dirty="0" err="1"/>
              <a:t>Thani</a:t>
            </a:r>
            <a:r>
              <a:rPr lang="en-US" dirty="0"/>
              <a:t> Group. </a:t>
            </a:r>
          </a:p>
          <a:p>
            <a:endParaRPr lang="th-TH" dirty="0"/>
          </a:p>
        </p:txBody>
      </p:sp>
      <p:pic>
        <p:nvPicPr>
          <p:cNvPr id="4" name="Picture 7"/>
          <p:cNvPicPr>
            <a:picLocks noChangeAspect="1" noChangeArrowheads="1"/>
          </p:cNvPicPr>
          <p:nvPr/>
        </p:nvPicPr>
        <p:blipFill>
          <a:blip r:embed="rId2" cstate="print"/>
          <a:srcRect/>
          <a:stretch>
            <a:fillRect/>
          </a:stretch>
        </p:blipFill>
        <p:spPr bwMode="auto">
          <a:xfrm>
            <a:off x="6240016" y="4149080"/>
            <a:ext cx="3918410" cy="2340868"/>
          </a:xfrm>
          <a:prstGeom prst="rect">
            <a:avLst/>
          </a:prstGeom>
          <a:noFill/>
          <a:ln w="9525">
            <a:noFill/>
            <a:miter lim="800000"/>
            <a:headEnd/>
            <a:tailEnd/>
          </a:ln>
        </p:spPr>
      </p:pic>
      <p:pic>
        <p:nvPicPr>
          <p:cNvPr id="5" name="Picture 8"/>
          <p:cNvPicPr>
            <a:picLocks noChangeAspect="1" noChangeArrowheads="1"/>
          </p:cNvPicPr>
          <p:nvPr/>
        </p:nvPicPr>
        <p:blipFill>
          <a:blip r:embed="rId3" cstate="print"/>
          <a:srcRect/>
          <a:stretch>
            <a:fillRect/>
          </a:stretch>
        </p:blipFill>
        <p:spPr bwMode="auto">
          <a:xfrm>
            <a:off x="2423592" y="4149080"/>
            <a:ext cx="3456384" cy="2304256"/>
          </a:xfrm>
          <a:prstGeom prst="rect">
            <a:avLst/>
          </a:prstGeom>
          <a:noFill/>
          <a:ln w="9525">
            <a:noFill/>
            <a:miter lim="800000"/>
            <a:headEnd/>
            <a:tailEnd/>
          </a:ln>
        </p:spPr>
      </p:pic>
    </p:spTree>
    <p:extLst>
      <p:ext uri="{BB962C8B-B14F-4D97-AF65-F5344CB8AC3E}">
        <p14:creationId xmlns:p14="http://schemas.microsoft.com/office/powerpoint/2010/main" val="136009509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Thai businesses taking on the world</a:t>
            </a:r>
            <a:endParaRPr lang="th-TH" b="1" dirty="0"/>
          </a:p>
        </p:txBody>
      </p:sp>
      <p:sp>
        <p:nvSpPr>
          <p:cNvPr id="3" name="Content Placeholder 2"/>
          <p:cNvSpPr>
            <a:spLocks noGrp="1"/>
          </p:cNvSpPr>
          <p:nvPr>
            <p:ph idx="1"/>
          </p:nvPr>
        </p:nvSpPr>
        <p:spPr/>
        <p:txBody>
          <a:bodyPr>
            <a:normAutofit/>
          </a:bodyPr>
          <a:lstStyle/>
          <a:p>
            <a:r>
              <a:rPr lang="en-US" dirty="0"/>
              <a:t>From 1980s, technological change led to world-wide market in computer, telephone, and television.</a:t>
            </a:r>
          </a:p>
          <a:p>
            <a:pPr lvl="1"/>
            <a:r>
              <a:rPr lang="en-US" dirty="0"/>
              <a:t>Gov’t opened new telecommunication projects for </a:t>
            </a:r>
            <a:r>
              <a:rPr lang="en-US" dirty="0" err="1"/>
              <a:t>privatisation</a:t>
            </a:r>
            <a:r>
              <a:rPr lang="en-US" dirty="0"/>
              <a:t>.</a:t>
            </a:r>
          </a:p>
          <a:p>
            <a:pPr lvl="2"/>
            <a:r>
              <a:rPr lang="en-US" dirty="0" err="1"/>
              <a:t>Shinnawatra's</a:t>
            </a:r>
            <a:r>
              <a:rPr lang="en-US" dirty="0"/>
              <a:t> computers and satellite businesses</a:t>
            </a:r>
          </a:p>
          <a:p>
            <a:pPr lvl="2"/>
            <a:r>
              <a:rPr lang="en-US" dirty="0" err="1"/>
              <a:t>Samart's</a:t>
            </a:r>
            <a:r>
              <a:rPr lang="en-US" dirty="0"/>
              <a:t> satellite dishes. Jasmine and </a:t>
            </a:r>
            <a:r>
              <a:rPr lang="en-US" dirty="0" err="1"/>
              <a:t>Ucom</a:t>
            </a:r>
            <a:r>
              <a:rPr lang="en-US" dirty="0"/>
              <a:t>.</a:t>
            </a:r>
          </a:p>
          <a:p>
            <a:pPr lvl="2"/>
            <a:r>
              <a:rPr lang="en-US" dirty="0"/>
              <a:t>CP's Telecom Asia.</a:t>
            </a:r>
          </a:p>
          <a:p>
            <a:r>
              <a:rPr lang="en-US" dirty="0"/>
              <a:t>All expanded to neighboring countries, and countries such as Indonesia, India, and China.</a:t>
            </a:r>
          </a:p>
          <a:p>
            <a:endParaRPr lang="th-TH" dirty="0"/>
          </a:p>
        </p:txBody>
      </p:sp>
    </p:spTree>
    <p:extLst>
      <p:ext uri="{BB962C8B-B14F-4D97-AF65-F5344CB8AC3E}">
        <p14:creationId xmlns:p14="http://schemas.microsoft.com/office/powerpoint/2010/main" val="2549060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Thai businesses taking on the world</a:t>
            </a:r>
            <a:endParaRPr lang="th-TH" b="1" dirty="0"/>
          </a:p>
        </p:txBody>
      </p:sp>
      <p:pic>
        <p:nvPicPr>
          <p:cNvPr id="4" name="Picture 2" descr="http://www.cpthailand.com/Portals/0/global_network/img/bnn_invest_china.jpg"/>
          <p:cNvPicPr>
            <a:picLocks noChangeAspect="1" noChangeArrowheads="1"/>
          </p:cNvPicPr>
          <p:nvPr/>
        </p:nvPicPr>
        <p:blipFill>
          <a:blip r:embed="rId2" cstate="print"/>
          <a:srcRect/>
          <a:stretch>
            <a:fillRect/>
          </a:stretch>
        </p:blipFill>
        <p:spPr bwMode="auto">
          <a:xfrm>
            <a:off x="2309786" y="1785926"/>
            <a:ext cx="7344816" cy="2160240"/>
          </a:xfrm>
          <a:prstGeom prst="rect">
            <a:avLst/>
          </a:prstGeom>
          <a:noFill/>
        </p:spPr>
      </p:pic>
      <p:pic>
        <p:nvPicPr>
          <p:cNvPr id="5" name="Picture 2"/>
          <p:cNvPicPr>
            <a:picLocks noChangeAspect="1" noChangeArrowheads="1"/>
          </p:cNvPicPr>
          <p:nvPr/>
        </p:nvPicPr>
        <p:blipFill>
          <a:blip r:embed="rId3"/>
          <a:srcRect/>
          <a:stretch>
            <a:fillRect/>
          </a:stretch>
        </p:blipFill>
        <p:spPr bwMode="auto">
          <a:xfrm>
            <a:off x="2881290" y="4357694"/>
            <a:ext cx="6336240" cy="1928826"/>
          </a:xfrm>
          <a:prstGeom prst="rect">
            <a:avLst/>
          </a:prstGeom>
          <a:noFill/>
          <a:ln w="9525">
            <a:noFill/>
            <a:miter lim="800000"/>
            <a:headEnd/>
            <a:tailEnd/>
          </a:ln>
          <a:effectLst/>
        </p:spPr>
      </p:pic>
    </p:spTree>
    <p:extLst>
      <p:ext uri="{BB962C8B-B14F-4D97-AF65-F5344CB8AC3E}">
        <p14:creationId xmlns:p14="http://schemas.microsoft.com/office/powerpoint/2010/main" val="409094195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Changing Shape of Domestic Capitals</a:t>
            </a:r>
            <a:endParaRPr lang="th-TH" dirty="0"/>
          </a:p>
        </p:txBody>
      </p:sp>
      <p:sp>
        <p:nvSpPr>
          <p:cNvPr id="3" name="Content Placeholder 2"/>
          <p:cNvSpPr>
            <a:spLocks noGrp="1"/>
          </p:cNvSpPr>
          <p:nvPr>
            <p:ph idx="1"/>
          </p:nvPr>
        </p:nvSpPr>
        <p:spPr/>
        <p:txBody>
          <a:bodyPr>
            <a:normAutofit/>
          </a:bodyPr>
          <a:lstStyle/>
          <a:p>
            <a:r>
              <a:rPr lang="en-US" dirty="0"/>
              <a:t>In </a:t>
            </a:r>
            <a:r>
              <a:rPr lang="en-US" dirty="0" err="1"/>
              <a:t>Sarit's</a:t>
            </a:r>
            <a:r>
              <a:rPr lang="en-US" dirty="0"/>
              <a:t> era, the growth of Thai domestic capitals was dominated  by banks and a small number of large conglomerates</a:t>
            </a:r>
          </a:p>
          <a:p>
            <a:r>
              <a:rPr lang="en-US" dirty="0"/>
              <a:t>But the post-1985 boom caused this structure to change.</a:t>
            </a:r>
          </a:p>
          <a:p>
            <a:pPr lvl="1"/>
            <a:r>
              <a:rPr lang="en-US" dirty="0"/>
              <a:t>Domestic market was replaced by foreign markets</a:t>
            </a:r>
          </a:p>
          <a:p>
            <a:endParaRPr lang="th-TH" dirty="0"/>
          </a:p>
        </p:txBody>
      </p:sp>
    </p:spTree>
    <p:extLst>
      <p:ext uri="{BB962C8B-B14F-4D97-AF65-F5344CB8AC3E}">
        <p14:creationId xmlns:p14="http://schemas.microsoft.com/office/powerpoint/2010/main" val="14305367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Changing Shape of Domestic Capitals</a:t>
            </a:r>
            <a:endParaRPr lang="th-TH" dirty="0"/>
          </a:p>
        </p:txBody>
      </p:sp>
      <p:sp>
        <p:nvSpPr>
          <p:cNvPr id="3" name="Content Placeholder 2"/>
          <p:cNvSpPr>
            <a:spLocks noGrp="1"/>
          </p:cNvSpPr>
          <p:nvPr>
            <p:ph idx="1"/>
          </p:nvPr>
        </p:nvSpPr>
        <p:spPr/>
        <p:txBody>
          <a:bodyPr>
            <a:normAutofit/>
          </a:bodyPr>
          <a:lstStyle/>
          <a:p>
            <a:r>
              <a:rPr lang="en-US" dirty="0"/>
              <a:t>The financial sector has changed</a:t>
            </a:r>
          </a:p>
          <a:p>
            <a:pPr lvl="1"/>
            <a:r>
              <a:rPr lang="en-US" dirty="0"/>
              <a:t>Big banks found new source of competition from the new types of financial companies, and also from overseas.</a:t>
            </a:r>
          </a:p>
          <a:p>
            <a:pPr lvl="1"/>
            <a:r>
              <a:rPr lang="en-US" dirty="0"/>
              <a:t>Thai banking industries adapted by turning themselves into portfolio investment companies</a:t>
            </a:r>
          </a:p>
          <a:p>
            <a:pPr lvl="2"/>
            <a:r>
              <a:rPr lang="en-US" dirty="0"/>
              <a:t>They entered the stock market, and shirted their funds into investment companies taking stakes in real estates, retailing, etc.</a:t>
            </a:r>
          </a:p>
          <a:p>
            <a:endParaRPr lang="th-TH" dirty="0"/>
          </a:p>
        </p:txBody>
      </p:sp>
    </p:spTree>
    <p:extLst>
      <p:ext uri="{BB962C8B-B14F-4D97-AF65-F5344CB8AC3E}">
        <p14:creationId xmlns:p14="http://schemas.microsoft.com/office/powerpoint/2010/main" val="2283758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Changing Shape of Domestic Capitals</a:t>
            </a:r>
            <a:endParaRPr lang="th-TH" dirty="0"/>
          </a:p>
        </p:txBody>
      </p:sp>
      <p:sp>
        <p:nvSpPr>
          <p:cNvPr id="3" name="Content Placeholder 2"/>
          <p:cNvSpPr>
            <a:spLocks noGrp="1"/>
          </p:cNvSpPr>
          <p:nvPr>
            <p:ph idx="1"/>
          </p:nvPr>
        </p:nvSpPr>
        <p:spPr/>
        <p:txBody>
          <a:bodyPr>
            <a:normAutofit/>
          </a:bodyPr>
          <a:lstStyle/>
          <a:p>
            <a:r>
              <a:rPr lang="en-US" dirty="0"/>
              <a:t>The expansion of domestic businesses stemmed from strong export demand, new sources of capitals, and from easier availability of technology</a:t>
            </a:r>
          </a:p>
          <a:p>
            <a:pPr lvl="1"/>
            <a:r>
              <a:rPr lang="en-US" dirty="0"/>
              <a:t>Joint venture still provide important route. But new ways also include reverse engineering, and buying of technology.</a:t>
            </a:r>
          </a:p>
          <a:p>
            <a:pPr lvl="1"/>
            <a:r>
              <a:rPr lang="en-US" dirty="0"/>
              <a:t>The new wave of </a:t>
            </a:r>
            <a:r>
              <a:rPr lang="en-US" dirty="0" err="1"/>
              <a:t>entreprenuers</a:t>
            </a:r>
            <a:r>
              <a:rPr lang="en-US" dirty="0"/>
              <a:t> (Pin, Anan, Thaksin) had skills to operate in a more internationally oriented economy</a:t>
            </a:r>
          </a:p>
          <a:p>
            <a:pPr lvl="1"/>
            <a:r>
              <a:rPr lang="en-US" dirty="0"/>
              <a:t>Some older generation like CP adapted, but many failed behind</a:t>
            </a:r>
          </a:p>
          <a:p>
            <a:endParaRPr lang="th-TH" dirty="0"/>
          </a:p>
        </p:txBody>
      </p:sp>
    </p:spTree>
    <p:extLst>
      <p:ext uri="{BB962C8B-B14F-4D97-AF65-F5344CB8AC3E}">
        <p14:creationId xmlns:p14="http://schemas.microsoft.com/office/powerpoint/2010/main" val="140971449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Changing Shape of Domestic Capitals</a:t>
            </a:r>
            <a:endParaRPr lang="th-TH" dirty="0"/>
          </a:p>
        </p:txBody>
      </p:sp>
      <p:sp>
        <p:nvSpPr>
          <p:cNvPr id="3" name="Content Placeholder 2"/>
          <p:cNvSpPr>
            <a:spLocks noGrp="1"/>
          </p:cNvSpPr>
          <p:nvPr>
            <p:ph idx="1"/>
          </p:nvPr>
        </p:nvSpPr>
        <p:spPr/>
        <p:txBody>
          <a:bodyPr>
            <a:normAutofit/>
          </a:bodyPr>
          <a:lstStyle/>
          <a:p>
            <a:r>
              <a:rPr lang="en-US" dirty="0"/>
              <a:t>The new nature of domestic capital caused a shift in the relationship between business and the government</a:t>
            </a:r>
          </a:p>
          <a:p>
            <a:pPr lvl="1"/>
            <a:r>
              <a:rPr lang="en-US" dirty="0"/>
              <a:t>In </a:t>
            </a:r>
            <a:r>
              <a:rPr lang="en-US" dirty="0" err="1"/>
              <a:t>Sarit</a:t>
            </a:r>
            <a:r>
              <a:rPr lang="en-US" dirty="0"/>
              <a:t> era, businesses relied on political connections and protection from international competition</a:t>
            </a:r>
          </a:p>
          <a:p>
            <a:pPr lvl="1"/>
            <a:r>
              <a:rPr lang="en-US" dirty="0"/>
              <a:t>But business in export-oriented economy wanted improvement of infrastructure, good management of foreign relations and confidence, upgrade of education system, fiscal and political stability, etc.</a:t>
            </a:r>
          </a:p>
          <a:p>
            <a:endParaRPr lang="th-TH" dirty="0"/>
          </a:p>
        </p:txBody>
      </p:sp>
    </p:spTree>
    <p:extLst>
      <p:ext uri="{BB962C8B-B14F-4D97-AF65-F5344CB8AC3E}">
        <p14:creationId xmlns:p14="http://schemas.microsoft.com/office/powerpoint/2010/main" val="409185037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Changing Shape of Domestic Capitals</a:t>
            </a:r>
            <a:endParaRPr lang="th-TH" dirty="0"/>
          </a:p>
        </p:txBody>
      </p:sp>
      <p:sp>
        <p:nvSpPr>
          <p:cNvPr id="3" name="Content Placeholder 2"/>
          <p:cNvSpPr>
            <a:spLocks noGrp="1"/>
          </p:cNvSpPr>
          <p:nvPr>
            <p:ph idx="1"/>
          </p:nvPr>
        </p:nvSpPr>
        <p:spPr/>
        <p:txBody>
          <a:bodyPr>
            <a:normAutofit/>
          </a:bodyPr>
          <a:lstStyle/>
          <a:p>
            <a:r>
              <a:rPr lang="en-US" dirty="0"/>
              <a:t>The business-bureaucrat relations also underwent changes. Their separation began to dissolved.</a:t>
            </a:r>
          </a:p>
          <a:p>
            <a:pPr lvl="1"/>
            <a:r>
              <a:rPr lang="en-US" dirty="0"/>
              <a:t>The two groups used to be separated, having different culture. </a:t>
            </a:r>
          </a:p>
          <a:p>
            <a:pPr lvl="1"/>
            <a:r>
              <a:rPr lang="en-US" dirty="0"/>
              <a:t>Descendants of business spread into bureaucrats. The two built connections through marriage, friendship, education.</a:t>
            </a:r>
          </a:p>
          <a:p>
            <a:r>
              <a:rPr lang="en-US" dirty="0"/>
              <a:t>The growing connections allowed new channel to lobby policies without relying on cabinets, parliaments, and electoral politics</a:t>
            </a:r>
          </a:p>
          <a:p>
            <a:endParaRPr lang="th-TH" dirty="0"/>
          </a:p>
        </p:txBody>
      </p:sp>
    </p:spTree>
    <p:extLst>
      <p:ext uri="{BB962C8B-B14F-4D97-AF65-F5344CB8AC3E}">
        <p14:creationId xmlns:p14="http://schemas.microsoft.com/office/powerpoint/2010/main" val="420651715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29760033-b552-4778-b045-ede43316f10e"/>
</p:tagLst>
</file>

<file path=ppt/theme/theme1.xml><?xml version="1.0" encoding="utf-8"?>
<a:theme xmlns:a="http://schemas.openxmlformats.org/drawingml/2006/main" name="ธีมของ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ธีมของ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3576</Words>
  <Application>Microsoft Office PowerPoint</Application>
  <PresentationFormat>แบบจอกว้าง</PresentationFormat>
  <Paragraphs>275</Paragraphs>
  <Slides>61</Slides>
  <Notes>1</Notes>
  <HiddenSlides>0</HiddenSlides>
  <MMClips>0</MMClips>
  <ScaleCrop>false</ScaleCrop>
  <HeadingPairs>
    <vt:vector size="6" baseType="variant">
      <vt:variant>
        <vt:lpstr>ฟอนต์ที่ถูกใช้</vt:lpstr>
      </vt:variant>
      <vt:variant>
        <vt:i4>4</vt:i4>
      </vt:variant>
      <vt:variant>
        <vt:lpstr>ธีม</vt:lpstr>
      </vt:variant>
      <vt:variant>
        <vt:i4>1</vt:i4>
      </vt:variant>
      <vt:variant>
        <vt:lpstr>ชื่อเรื่องสไลด์</vt:lpstr>
      </vt:variant>
      <vt:variant>
        <vt:i4>61</vt:i4>
      </vt:variant>
    </vt:vector>
  </HeadingPairs>
  <TitlesOfParts>
    <vt:vector size="66" baseType="lpstr">
      <vt:lpstr>Arial</vt:lpstr>
      <vt:lpstr>Calibri</vt:lpstr>
      <vt:lpstr>Calibri Light</vt:lpstr>
      <vt:lpstr>verdana</vt:lpstr>
      <vt:lpstr>ธีมของ Office</vt:lpstr>
      <vt:lpstr>Politics and Economics of Mid 1970s-1990s</vt:lpstr>
      <vt:lpstr>Topics</vt:lpstr>
      <vt:lpstr>Context for the revolt </vt:lpstr>
      <vt:lpstr>Context for the revolt </vt:lpstr>
      <vt:lpstr>Context for the revolt </vt:lpstr>
      <vt:lpstr>Communist Party of Thailand (CPT)</vt:lpstr>
      <vt:lpstr>Communist Party of Thailand (CPT)</vt:lpstr>
      <vt:lpstr>งานนำเสนอ PowerPoint</vt:lpstr>
      <vt:lpstr>Student and Peasants Movements</vt:lpstr>
      <vt:lpstr>Student and Peasants Movements</vt:lpstr>
      <vt:lpstr>Jit Poumisak's Chomna Sakdina Thai</vt:lpstr>
      <vt:lpstr>The end of Sarit-Thanom regime</vt:lpstr>
      <vt:lpstr>The end of Sarit-Thanom regime</vt:lpstr>
      <vt:lpstr>The end of Sarit-Thanom regime</vt:lpstr>
      <vt:lpstr>The end of Sarit-Thanom regime</vt:lpstr>
      <vt:lpstr>งานนำเสนอ PowerPoint</vt:lpstr>
      <vt:lpstr>The end of Sarit-Thanom regime</vt:lpstr>
      <vt:lpstr>Repression </vt:lpstr>
      <vt:lpstr>Kittivuttho</vt:lpstr>
      <vt:lpstr>6 October</vt:lpstr>
      <vt:lpstr>Students and CPT</vt:lpstr>
      <vt:lpstr>Reasserting the hegemonic ideology</vt:lpstr>
      <vt:lpstr>Reasserting the hegemonic ideology</vt:lpstr>
      <vt:lpstr>Economics of 1980s: From Import-Substitution to Export-Oriened Strategy</vt:lpstr>
      <vt:lpstr>Overview</vt:lpstr>
      <vt:lpstr>Thai GDP Growth</vt:lpstr>
      <vt:lpstr>Thailand’s Trade (% of GDP)</vt:lpstr>
      <vt:lpstr>Transition: import-substitution to export-oriented </vt:lpstr>
      <vt:lpstr>Transition: import-substitution to export-oriented </vt:lpstr>
      <vt:lpstr>Transition: import-substitution to export-oriented </vt:lpstr>
      <vt:lpstr>Transition: import-substitution to export-oriented </vt:lpstr>
      <vt:lpstr>Eastern Seaboard </vt:lpstr>
      <vt:lpstr>Transition: import-substitution to export-oriented </vt:lpstr>
      <vt:lpstr>Transition: import-substitution to export-oriented </vt:lpstr>
      <vt:lpstr>Transition: import-substitution to export-oriented </vt:lpstr>
      <vt:lpstr>Recession and devaluation</vt:lpstr>
      <vt:lpstr>Boonchu and Pramarn</vt:lpstr>
      <vt:lpstr>Recession and devaluation</vt:lpstr>
      <vt:lpstr>Recession and devaluation</vt:lpstr>
      <vt:lpstr>Recession and devaluation</vt:lpstr>
      <vt:lpstr>The Effects of Change: the Golden Age</vt:lpstr>
      <vt:lpstr>The Effects of Change: the Golden Age</vt:lpstr>
      <vt:lpstr>The Effects of Change: the Golden Age</vt:lpstr>
      <vt:lpstr>Industrial relocation</vt:lpstr>
      <vt:lpstr>Industrial relocation</vt:lpstr>
      <vt:lpstr>Industrial relocation</vt:lpstr>
      <vt:lpstr>Industrial relocation</vt:lpstr>
      <vt:lpstr>Industrial relocation and Thai capitals</vt:lpstr>
      <vt:lpstr>Thai Stock Exchange</vt:lpstr>
      <vt:lpstr>The development of export industries</vt:lpstr>
      <vt:lpstr>The development of export industries</vt:lpstr>
      <vt:lpstr>Domestic market boom</vt:lpstr>
      <vt:lpstr>Domestic market boom</vt:lpstr>
      <vt:lpstr>Thai businesses taking on the world</vt:lpstr>
      <vt:lpstr>Thai businesses taking on the world</vt:lpstr>
      <vt:lpstr>Thai businesses taking on the world</vt:lpstr>
      <vt:lpstr>The Changing Shape of Domestic Capitals</vt:lpstr>
      <vt:lpstr>The Changing Shape of Domestic Capitals</vt:lpstr>
      <vt:lpstr>The Changing Shape of Domestic Capitals</vt:lpstr>
      <vt:lpstr>The Changing Shape of Domestic Capitals</vt:lpstr>
      <vt:lpstr>The Changing Shape of Domestic Capitals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Politics and Economics of 1980s-1990s</dc:title>
  <dc:creator>Thorn Pitidol</dc:creator>
  <cp:lastModifiedBy>Thorn Pitidol</cp:lastModifiedBy>
  <cp:revision>10</cp:revision>
  <dcterms:created xsi:type="dcterms:W3CDTF">2019-11-14T01:59:34Z</dcterms:created>
  <dcterms:modified xsi:type="dcterms:W3CDTF">2019-11-14T02:33:14Z</dcterms:modified>
</cp:coreProperties>
</file>