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4" r:id="rId1"/>
  </p:sldMasterIdLst>
  <p:notesMasterIdLst>
    <p:notesMasterId r:id="rId28"/>
  </p:notesMasterIdLst>
  <p:sldIdLst>
    <p:sldId id="256" r:id="rId2"/>
    <p:sldId id="257" r:id="rId3"/>
    <p:sldId id="281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78" r:id="rId26"/>
    <p:sldId id="280" r:id="rId27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15164254-D0A1-44F7-8006-2C4E497AA27D}">
  <a:tblStyle styleId="{15164254-D0A1-44F7-8006-2C4E497AA27D}" styleName="Table_0"/>
  <a:tblStyle styleId="{099E3758-D99E-41EC-BD47-DE0CE41BB1F3}" styleName="Table_1"/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1" d="100"/>
          <a:sy n="131" d="100"/>
        </p:scale>
        <p:origin x="-960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defRPr/>
            </a:lvl1pPr>
            <a:lvl2pPr marL="457200" marR="0" indent="0" algn="l" rtl="0">
              <a:spcBef>
                <a:spcPts val="0"/>
              </a:spcBef>
              <a:defRPr/>
            </a:lvl2pPr>
            <a:lvl3pPr marL="914400" marR="0" indent="0" algn="l" rtl="0">
              <a:spcBef>
                <a:spcPts val="0"/>
              </a:spcBef>
              <a:defRPr/>
            </a:lvl3pPr>
            <a:lvl4pPr marL="1371600" marR="0" indent="0" algn="l" rtl="0">
              <a:spcBef>
                <a:spcPts val="0"/>
              </a:spcBef>
              <a:defRPr/>
            </a:lvl4pPr>
            <a:lvl5pPr marL="1828800" marR="0" indent="0" algn="l" rtl="0">
              <a:spcBef>
                <a:spcPts val="0"/>
              </a:spcBef>
              <a:defRPr/>
            </a:lvl5pPr>
            <a:lvl6pPr marL="2286000" marR="0" indent="0" algn="l" rtl="0">
              <a:spcBef>
                <a:spcPts val="0"/>
              </a:spcBef>
              <a:defRPr/>
            </a:lvl6pPr>
            <a:lvl7pPr marL="2743200" marR="0" indent="0" algn="l" rtl="0">
              <a:spcBef>
                <a:spcPts val="0"/>
              </a:spcBef>
              <a:defRPr/>
            </a:lvl7pPr>
            <a:lvl8pPr marL="3200400" marR="0" indent="0" algn="l" rtl="0">
              <a:spcBef>
                <a:spcPts val="0"/>
              </a:spcBef>
              <a:defRPr/>
            </a:lvl8pPr>
            <a:lvl9pPr marL="3657600" marR="0" indent="0" algn="l"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0640925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5" name="Shape 1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2" name="Shape 1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Shape 16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9" name="Shape 1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5" name="Shape 1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3" name="Shape 19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Shape 19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0" name="Shape 20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6" name="Shape 2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3" name="Shape 21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19" name="Shape 2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Shape 22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9" name="Shape 22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5" name="Shape 2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Shape 2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2" name="Shape 2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49" name="Shape 24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6" name="Shape 2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endParaRPr sz="11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2" name="Shape 26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9" name="Shape 26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3" name="Shape 28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Shape 2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76" name="Shape 2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Shape 28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9" name="Shape 2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00150"/>
            <a:ext cx="7772400" cy="1335081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667001"/>
            <a:ext cx="6400800" cy="11049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3552444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3152694"/>
            <a:ext cx="2876429" cy="535520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3056467"/>
            <a:ext cx="5544515" cy="637604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3065672"/>
            <a:ext cx="5467980" cy="580704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3055631"/>
            <a:ext cx="3308000" cy="488662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3043916"/>
            <a:ext cx="8723376" cy="997406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1847670"/>
            <a:ext cx="7772400" cy="1143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078086"/>
            <a:ext cx="6417734" cy="70485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009394"/>
            <a:ext cx="3822192" cy="25854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09394"/>
            <a:ext cx="3822192" cy="25854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3" y="2571751"/>
            <a:ext cx="3820055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008585"/>
            <a:ext cx="3822192" cy="47982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1751"/>
            <a:ext cx="3822192" cy="20228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7406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686050"/>
            <a:ext cx="3352800" cy="142875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1714500"/>
            <a:ext cx="3352800" cy="939546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371600"/>
            <a:ext cx="3904076" cy="28575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171450"/>
            <a:ext cx="8695944" cy="452628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4015472"/>
            <a:ext cx="8723376" cy="998685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254000"/>
            <a:ext cx="3812645" cy="1822451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4" y="2089150"/>
            <a:ext cx="3818467" cy="18161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028700"/>
            <a:ext cx="3566160" cy="219456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171450"/>
            <a:ext cx="8695944" cy="1069848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535643"/>
            <a:ext cx="8723376" cy="998685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85850"/>
            <a:ext cx="2057400" cy="3365500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85850"/>
            <a:ext cx="6019800" cy="3365501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spcBef>
                <a:spcPts val="0"/>
              </a:spcBef>
              <a:defRPr/>
            </a:lvl1pPr>
            <a:lvl2pPr rtl="0">
              <a:spcBef>
                <a:spcPts val="0"/>
              </a:spcBef>
              <a:defRPr/>
            </a:lvl2pPr>
            <a:lvl3pPr rtl="0">
              <a:spcBef>
                <a:spcPts val="0"/>
              </a:spcBef>
              <a:defRPr/>
            </a:lvl3pPr>
            <a:lvl4pPr rtl="0">
              <a:spcBef>
                <a:spcPts val="0"/>
              </a:spcBef>
              <a:defRPr/>
            </a:lvl4pPr>
            <a:lvl5pPr rtl="0">
              <a:spcBef>
                <a:spcPts val="0"/>
              </a:spcBef>
              <a:defRPr/>
            </a:lvl5pPr>
            <a:lvl6pPr rtl="0">
              <a:spcBef>
                <a:spcPts val="0"/>
              </a:spcBef>
              <a:defRPr/>
            </a:lvl6pPr>
            <a:lvl7pPr rtl="0">
              <a:spcBef>
                <a:spcPts val="0"/>
              </a:spcBef>
              <a:defRPr/>
            </a:lvl7pPr>
            <a:lvl8pPr rtl="0">
              <a:spcBef>
                <a:spcPts val="0"/>
              </a:spcBef>
              <a:defRPr/>
            </a:lvl8pPr>
            <a:lvl9pPr rtl="0">
              <a:spcBef>
                <a:spcPts val="0"/>
              </a:spcBef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171450"/>
            <a:ext cx="8695944" cy="185166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259572"/>
            <a:ext cx="8723376" cy="997406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46"/>
            <a:ext cx="8229600" cy="9395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7623"/>
            <a:ext cx="378669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4687623"/>
            <a:ext cx="378669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7623"/>
            <a:ext cx="116182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marL="0" lvl="0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457200" lvl="1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914400" lvl="2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1371600" lvl="3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1828800" lvl="4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2286000" lvl="5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 smtClean="0"/>
          </a:p>
          <a:p>
            <a:pPr marL="2743200" lvl="6" indent="-88900">
              <a:spcBef>
                <a:spcPts val="0"/>
              </a:spcBef>
              <a:buClr>
                <a:srgbClr val="000000"/>
              </a:buClr>
              <a:buFont typeface="Arial"/>
              <a:buChar char="●"/>
            </a:pPr>
            <a:endParaRPr lang="en-US" smtClean="0"/>
          </a:p>
          <a:p>
            <a:pPr marL="3200400" lvl="7" indent="-88900">
              <a:spcBef>
                <a:spcPts val="0"/>
              </a:spcBef>
              <a:buClr>
                <a:srgbClr val="000000"/>
              </a:buClr>
              <a:buFont typeface="Courier New"/>
              <a:buChar char="o"/>
            </a:pPr>
            <a:endParaRPr lang="en-US" smtClean="0"/>
          </a:p>
          <a:p>
            <a:pPr marL="3657600" lvl="8" indent="-88900">
              <a:spcBef>
                <a:spcPts val="0"/>
              </a:spcBef>
              <a:buClr>
                <a:srgbClr val="000000"/>
              </a:buClr>
              <a:buFont typeface="Wingdings"/>
              <a:buChar char="§"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006600"/>
            <a:ext cx="7408333" cy="25880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4" Type="http://schemas.openxmlformats.org/officeDocument/2006/relationships/image" Target="../media/image9.jp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jpg"/><Relationship Id="rId5" Type="http://schemas.openxmlformats.org/officeDocument/2006/relationships/image" Target="../media/image16.jp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0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1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2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5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22256"/>
          <a:stretch/>
        </p:blipFill>
        <p:spPr>
          <a:xfrm>
            <a:off x="222965" y="164825"/>
            <a:ext cx="8707764" cy="47546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0874" y="655377"/>
            <a:ext cx="4445905" cy="1526127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ctrTitle"/>
          </p:nvPr>
        </p:nvSpPr>
        <p:spPr>
          <a:xfrm>
            <a:off x="685800" y="1603107"/>
            <a:ext cx="7772400" cy="1335081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9600" b="1" dirty="0"/>
              <a:t>Introduction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9625" b="23689"/>
          <a:stretch/>
        </p:blipFill>
        <p:spPr>
          <a:xfrm>
            <a:off x="799626" y="4091531"/>
            <a:ext cx="2035586" cy="1051969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>Mission Statement</a:t>
            </a:r>
            <a:endParaRPr lang="en-US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32918"/>
            <a:ext cx="8229600" cy="1088005"/>
          </a:xfrm>
        </p:spPr>
        <p:txBody>
          <a:bodyPr/>
          <a:lstStyle/>
          <a:p>
            <a:pPr marL="0" lvl="0" indent="0">
              <a:lnSpc>
                <a:spcPct val="120000"/>
              </a:lnSpc>
              <a:buNone/>
            </a:pPr>
            <a:r>
              <a:rPr lang="en-US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“To organize the world's information and make it universally accessible and useful"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4065" y="2750789"/>
            <a:ext cx="2299935" cy="2295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793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8660" y="3232421"/>
            <a:ext cx="4315340" cy="1911079"/>
          </a:xfrm>
          <a:prstGeom prst="rect">
            <a:avLst/>
          </a:prstGeom>
        </p:spPr>
      </p:pic>
      <p:sp>
        <p:nvSpPr>
          <p:cNvPr id="104" name="Shape 104"/>
          <p:cNvSpPr txBox="1">
            <a:spLocks noGrp="1"/>
          </p:cNvSpPr>
          <p:nvPr>
            <p:ph type="title"/>
          </p:nvPr>
        </p:nvSpPr>
        <p:spPr>
          <a:xfrm>
            <a:off x="398300" y="312736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rtl="0">
              <a:spcBef>
                <a:spcPts val="0"/>
              </a:spcBef>
              <a:buClr>
                <a:srgbClr val="262626"/>
              </a:buClr>
              <a:buSzPct val="25000"/>
              <a:buFont typeface="Impact"/>
              <a:buNone/>
            </a:pPr>
            <a:r>
              <a:rPr lang="en-US" sz="6000" b="0" i="0" u="none" strike="noStrike" cap="none" baseline="0" dirty="0">
                <a:solidFill>
                  <a:schemeClr val="bg1"/>
                </a:solidFill>
                <a:latin typeface="+mn-lt"/>
                <a:ea typeface="Impact"/>
                <a:cs typeface="Impact"/>
                <a:sym typeface="Impact"/>
              </a:rPr>
              <a:t>Core </a:t>
            </a:r>
            <a:r>
              <a:rPr lang="en-US" sz="6000" b="0" i="0" u="none" strike="noStrike" cap="none" baseline="0" dirty="0" smtClean="0">
                <a:solidFill>
                  <a:schemeClr val="bg1"/>
                </a:solidFill>
                <a:latin typeface="+mn-lt"/>
                <a:ea typeface="Impact"/>
                <a:cs typeface="Impact"/>
                <a:sym typeface="Impact"/>
              </a:rPr>
              <a:t>Value</a:t>
            </a:r>
            <a:endParaRPr lang="en-US" sz="6000" b="0" i="0" u="none" strike="noStrike" cap="none" baseline="0" dirty="0">
              <a:solidFill>
                <a:schemeClr val="bg1"/>
              </a:solidFill>
              <a:latin typeface="+mn-lt"/>
              <a:ea typeface="Impact"/>
              <a:cs typeface="Impact"/>
              <a:sym typeface="Impact"/>
            </a:endParaRPr>
          </a:p>
        </p:txBody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398300" y="1948809"/>
            <a:ext cx="7938775" cy="16967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274320" marR="0" lvl="0" indent="-274320" algn="l" rtl="0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en-US" b="1" i="0" u="none" strike="noStrike" cap="none" baseline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"Search is our core technology, ads are our central </a:t>
            </a:r>
            <a:r>
              <a:rPr lang="en-US" b="1" i="0" u="none" strike="noStrike" cap="none" baseline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business </a:t>
            </a:r>
            <a:r>
              <a:rPr lang="en-US" b="1" i="0" u="none" strike="noStrike" cap="none" baseline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proposition, and apps are the umbrella over our web-based software that you can access anywhere, any time" </a:t>
            </a:r>
          </a:p>
          <a:p>
            <a:pPr marL="274320" marR="0" lvl="0" indent="-274320" algn="l" rtl="0">
              <a:lnSpc>
                <a:spcPct val="120000"/>
              </a:lnSpc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 xmlns:p14="http://schemas.microsoft.com/office/powerpoint/2010/main"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Shape 113"/>
          <p:cNvPicPr preferRelativeResize="0"/>
          <p:nvPr/>
        </p:nvPicPr>
        <p:blipFill rotWithShape="1">
          <a:blip r:embed="rId3">
            <a:alphaModFix/>
          </a:blip>
          <a:srcRect t="3044"/>
          <a:stretch/>
        </p:blipFill>
        <p:spPr>
          <a:xfrm>
            <a:off x="0" y="539749"/>
            <a:ext cx="9144000" cy="46037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 idx="4294967295"/>
          </p:nvPr>
        </p:nvSpPr>
        <p:spPr>
          <a:xfrm>
            <a:off x="245673" y="0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262626"/>
              </a:buClr>
              <a:buSzPct val="25000"/>
              <a:buFont typeface="Impact"/>
              <a:buNone/>
            </a:pPr>
            <a:r>
              <a:rPr lang="en-US" b="0" i="0" u="none" strike="noStrike" cap="none" baseline="0" dirty="0">
                <a:solidFill>
                  <a:srgbClr val="262626"/>
                </a:solidFill>
                <a:ea typeface="Impact"/>
                <a:cs typeface="Impact"/>
                <a:sym typeface="Impact"/>
              </a:rPr>
              <a:t>Timeline</a:t>
            </a:r>
          </a:p>
        </p:txBody>
      </p:sp>
      <p:cxnSp>
        <p:nvCxnSpPr>
          <p:cNvPr id="126" name="Shape 126"/>
          <p:cNvCxnSpPr/>
          <p:nvPr/>
        </p:nvCxnSpPr>
        <p:spPr>
          <a:xfrm>
            <a:off x="1069100" y="3994675"/>
            <a:ext cx="6880800" cy="10500"/>
          </a:xfrm>
          <a:prstGeom prst="straightConnector1">
            <a:avLst/>
          </a:prstGeom>
          <a:noFill/>
          <a:ln w="38100" cap="flat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cxnSp>
      <p:cxnSp>
        <p:nvCxnSpPr>
          <p:cNvPr id="127" name="Shape 127"/>
          <p:cNvCxnSpPr/>
          <p:nvPr/>
        </p:nvCxnSpPr>
        <p:spPr>
          <a:xfrm rot="10800000" flipH="1">
            <a:off x="1069100" y="1911349"/>
            <a:ext cx="6976200" cy="8100"/>
          </a:xfrm>
          <a:prstGeom prst="straightConnector1">
            <a:avLst/>
          </a:prstGeom>
          <a:noFill/>
          <a:ln w="38100" cap="flat">
            <a:solidFill>
              <a:srgbClr val="000000"/>
            </a:solidFill>
            <a:prstDash val="solid"/>
            <a:round/>
            <a:headEnd type="none" w="med" len="med"/>
            <a:tailEnd type="triangle" w="lg" len="lg"/>
          </a:ln>
        </p:spPr>
      </p:cxnSp>
      <p:sp>
        <p:nvSpPr>
          <p:cNvPr id="128" name="Shape 128"/>
          <p:cNvSpPr txBox="1"/>
          <p:nvPr/>
        </p:nvSpPr>
        <p:spPr>
          <a:xfrm>
            <a:off x="344409" y="826330"/>
            <a:ext cx="1449382" cy="100608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endParaRPr lang="en-US" sz="1800" b="1" i="0" u="sng" strike="noStrike" cap="none" baseline="0" dirty="0" smtClean="0">
              <a:solidFill>
                <a:srgbClr val="FF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endParaRPr lang="en-US" sz="1800" b="1" u="sng" dirty="0">
              <a:solidFill>
                <a:srgbClr val="FF0000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sng" strike="noStrike" cap="none" baseline="0" dirty="0" smtClean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Google</a:t>
            </a:r>
          </a:p>
        </p:txBody>
      </p:sp>
      <p:sp>
        <p:nvSpPr>
          <p:cNvPr id="129" name="Shape 129"/>
          <p:cNvSpPr txBox="1"/>
          <p:nvPr/>
        </p:nvSpPr>
        <p:spPr>
          <a:xfrm>
            <a:off x="703057" y="2856890"/>
            <a:ext cx="1039198" cy="438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800" b="1" i="0" u="sng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Apple</a:t>
            </a:r>
          </a:p>
        </p:txBody>
      </p:sp>
      <p:sp>
        <p:nvSpPr>
          <p:cNvPr id="130" name="Shape 130"/>
          <p:cNvSpPr txBox="1"/>
          <p:nvPr/>
        </p:nvSpPr>
        <p:spPr>
          <a:xfrm flipH="1">
            <a:off x="2303073" y="1156187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Established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8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1998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</p:txBody>
      </p:sp>
      <p:sp>
        <p:nvSpPr>
          <p:cNvPr id="131" name="Shape 131"/>
          <p:cNvSpPr txBox="1"/>
          <p:nvPr/>
        </p:nvSpPr>
        <p:spPr>
          <a:xfrm flipH="1">
            <a:off x="245673" y="3216767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Established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1976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</p:txBody>
      </p:sp>
      <p:grpSp>
        <p:nvGrpSpPr>
          <p:cNvPr id="132" name="Shape 132"/>
          <p:cNvGrpSpPr/>
          <p:nvPr/>
        </p:nvGrpSpPr>
        <p:grpSpPr>
          <a:xfrm>
            <a:off x="3534921" y="644230"/>
            <a:ext cx="4505100" cy="1978957"/>
            <a:chOff x="3534921" y="949029"/>
            <a:chExt cx="4505100" cy="1978957"/>
          </a:xfrm>
        </p:grpSpPr>
        <p:sp>
          <p:nvSpPr>
            <p:cNvPr id="133" name="Shape 133"/>
            <p:cNvSpPr txBox="1"/>
            <p:nvPr/>
          </p:nvSpPr>
          <p:spPr>
            <a:xfrm flipH="1">
              <a:off x="3534921" y="1460987"/>
              <a:ext cx="1685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G1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2008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</p:txBody>
        </p:sp>
        <p:sp>
          <p:nvSpPr>
            <p:cNvPr id="134" name="Shape 134"/>
            <p:cNvSpPr txBox="1"/>
            <p:nvPr/>
          </p:nvSpPr>
          <p:spPr>
            <a:xfrm flipH="1">
              <a:off x="3915921" y="2070586"/>
              <a:ext cx="1685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8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G2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8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2009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sp>
          <p:nvSpPr>
            <p:cNvPr id="135" name="Shape 135"/>
            <p:cNvSpPr txBox="1"/>
            <p:nvPr/>
          </p:nvSpPr>
          <p:spPr>
            <a:xfrm flipH="1">
              <a:off x="4373121" y="1460987"/>
              <a:ext cx="1685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FFFF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Nexus1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FFFF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2010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</p:txBody>
        </p:sp>
        <p:sp>
          <p:nvSpPr>
            <p:cNvPr id="136" name="Shape 136"/>
            <p:cNvSpPr txBox="1"/>
            <p:nvPr/>
          </p:nvSpPr>
          <p:spPr>
            <a:xfrm flipH="1">
              <a:off x="4761121" y="2070586"/>
              <a:ext cx="1297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 err="1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NexusS</a:t>
              </a:r>
              <a:endParaRPr lang="en-US" sz="1600" b="1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FF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2010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sz="1600" b="1" i="0" u="none" strike="noStrike" cap="none" baseline="0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grpSp>
          <p:nvGrpSpPr>
            <p:cNvPr id="137" name="Shape 137"/>
            <p:cNvGrpSpPr/>
            <p:nvPr/>
          </p:nvGrpSpPr>
          <p:grpSpPr>
            <a:xfrm>
              <a:off x="4982721" y="949029"/>
              <a:ext cx="1685700" cy="1281644"/>
              <a:chOff x="3293673" y="949029"/>
              <a:chExt cx="1685700" cy="1281644"/>
            </a:xfrm>
          </p:grpSpPr>
          <p:sp>
            <p:nvSpPr>
              <p:cNvPr id="138" name="Shape 138"/>
              <p:cNvSpPr txBox="1"/>
              <p:nvPr/>
            </p:nvSpPr>
            <p:spPr>
              <a:xfrm flipH="1">
                <a:off x="3293673" y="949029"/>
                <a:ext cx="1685700" cy="11408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lIns="91425" tIns="91425" rIns="91425" bIns="91425" anchor="t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1600" b="1" i="0" u="none" strike="noStrike" cap="none" baseline="0" dirty="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  <a:rtl val="0"/>
                  </a:rPr>
                  <a:t>Galaxy Nexus</a:t>
                </a: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1600" b="1" i="0" u="none" strike="noStrike" cap="none" baseline="0" dirty="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  <a:rtl val="0"/>
                  </a:rPr>
                  <a:t>2011</a:t>
                </a: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1600" b="1" i="0" u="none" strike="noStrike" cap="none" baseline="0" dirty="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  <a:rtl val="0"/>
                  </a:rPr>
                  <a:t>l</a:t>
                </a: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1600" b="1" i="0" u="none" strike="noStrike" cap="none" baseline="0" dirty="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  <a:rtl val="0"/>
                  </a:rPr>
                  <a:t>l</a:t>
                </a:r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ct val="25000"/>
                  <a:buFont typeface="Arial"/>
                  <a:buNone/>
                </a:pPr>
                <a:r>
                  <a:rPr lang="en-US" sz="1600" b="1" i="0" u="none" strike="noStrike" cap="none" baseline="0" dirty="0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  <a:rtl val="0"/>
                  </a:rPr>
                  <a:t>l</a:t>
                </a:r>
              </a:p>
            </p:txBody>
          </p:sp>
          <p:cxnSp>
            <p:nvCxnSpPr>
              <p:cNvPr id="139" name="Shape 139"/>
              <p:cNvCxnSpPr/>
              <p:nvPr/>
            </p:nvCxnSpPr>
            <p:spPr>
              <a:xfrm flipH="1">
                <a:off x="4131249" y="1547575"/>
                <a:ext cx="10799" cy="683099"/>
              </a:xfrm>
              <a:prstGeom prst="straightConnector1">
                <a:avLst/>
              </a:prstGeom>
              <a:noFill/>
              <a:ln w="38100" cap="flat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sp>
          <p:nvSpPr>
            <p:cNvPr id="140" name="Shape 140"/>
            <p:cNvSpPr txBox="1"/>
            <p:nvPr/>
          </p:nvSpPr>
          <p:spPr>
            <a:xfrm flipH="1">
              <a:off x="5511471" y="2070586"/>
              <a:ext cx="1685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8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Nexus4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8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2012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sp>
          <p:nvSpPr>
            <p:cNvPr id="141" name="Shape 141"/>
            <p:cNvSpPr txBox="1"/>
            <p:nvPr/>
          </p:nvSpPr>
          <p:spPr>
            <a:xfrm flipH="1">
              <a:off x="5897121" y="1460987"/>
              <a:ext cx="1685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FF66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Nexus5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FF66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2013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</p:txBody>
        </p:sp>
        <p:sp>
          <p:nvSpPr>
            <p:cNvPr id="142" name="Shape 142"/>
            <p:cNvSpPr txBox="1"/>
            <p:nvPr/>
          </p:nvSpPr>
          <p:spPr>
            <a:xfrm flipH="1">
              <a:off x="6354321" y="2070586"/>
              <a:ext cx="16857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91425" rIns="91425" bIns="91425" anchor="t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l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Nexus6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r>
                <a:rPr lang="en-US" sz="1600" b="1" i="0" u="none" strike="noStrike" cap="none" baseline="0" dirty="0">
                  <a:solidFill>
                    <a:srgbClr val="0000FF"/>
                  </a:solidFill>
                  <a:latin typeface="Arial"/>
                  <a:ea typeface="Arial"/>
                  <a:cs typeface="Arial"/>
                  <a:sym typeface="Arial"/>
                  <a:rtl val="0"/>
                </a:rPr>
                <a:t>2014</a:t>
              </a:r>
            </a:p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</p:grpSp>
      <p:sp>
        <p:nvSpPr>
          <p:cNvPr id="143" name="Shape 143"/>
          <p:cNvSpPr txBox="1"/>
          <p:nvPr/>
        </p:nvSpPr>
        <p:spPr>
          <a:xfrm flipH="1">
            <a:off x="3534921" y="3147775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Iphone3G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2008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</p:txBody>
      </p:sp>
      <p:sp>
        <p:nvSpPr>
          <p:cNvPr id="144" name="Shape 144"/>
          <p:cNvSpPr txBox="1"/>
          <p:nvPr/>
        </p:nvSpPr>
        <p:spPr>
          <a:xfrm flipH="1">
            <a:off x="3915921" y="3763896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Iphone3GS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2009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45" name="Shape 145"/>
          <p:cNvSpPr txBox="1"/>
          <p:nvPr/>
        </p:nvSpPr>
        <p:spPr>
          <a:xfrm flipH="1">
            <a:off x="3077721" y="3822069"/>
            <a:ext cx="1685700" cy="128860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endParaRPr lang="en-US"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Iphone1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2007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cxnSp>
        <p:nvCxnSpPr>
          <p:cNvPr id="146" name="Shape 146"/>
          <p:cNvCxnSpPr/>
          <p:nvPr/>
        </p:nvCxnSpPr>
        <p:spPr>
          <a:xfrm flipH="1">
            <a:off x="3915299" y="4005175"/>
            <a:ext cx="10799" cy="683099"/>
          </a:xfrm>
          <a:prstGeom prst="straightConnector1">
            <a:avLst/>
          </a:prstGeom>
          <a:noFill/>
          <a:ln w="381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7" name="Shape 147"/>
          <p:cNvSpPr txBox="1"/>
          <p:nvPr/>
        </p:nvSpPr>
        <p:spPr>
          <a:xfrm flipH="1">
            <a:off x="4373121" y="2797249"/>
            <a:ext cx="1685700" cy="14025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Iphone4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2010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endParaRPr lang="en-US"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cxnSp>
        <p:nvCxnSpPr>
          <p:cNvPr id="148" name="Shape 148"/>
          <p:cNvCxnSpPr/>
          <p:nvPr/>
        </p:nvCxnSpPr>
        <p:spPr>
          <a:xfrm>
            <a:off x="5221499" y="3364363"/>
            <a:ext cx="0" cy="630312"/>
          </a:xfrm>
          <a:prstGeom prst="straightConnector1">
            <a:avLst/>
          </a:prstGeom>
          <a:noFill/>
          <a:ln w="3810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9" name="Shape 149"/>
          <p:cNvSpPr txBox="1"/>
          <p:nvPr/>
        </p:nvSpPr>
        <p:spPr>
          <a:xfrm flipH="1">
            <a:off x="4989721" y="3242087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Iphone4S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2011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</p:txBody>
      </p:sp>
      <p:sp>
        <p:nvSpPr>
          <p:cNvPr id="150" name="Shape 150"/>
          <p:cNvSpPr txBox="1"/>
          <p:nvPr/>
        </p:nvSpPr>
        <p:spPr>
          <a:xfrm flipH="1">
            <a:off x="5439921" y="3830874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Iphone5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2012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151" name="Shape 151"/>
          <p:cNvSpPr txBox="1"/>
          <p:nvPr/>
        </p:nvSpPr>
        <p:spPr>
          <a:xfrm flipH="1">
            <a:off x="5974674" y="3242087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Iphone5S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2013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</p:txBody>
      </p:sp>
      <p:sp>
        <p:nvSpPr>
          <p:cNvPr id="152" name="Shape 152"/>
          <p:cNvSpPr txBox="1"/>
          <p:nvPr/>
        </p:nvSpPr>
        <p:spPr>
          <a:xfrm flipH="1">
            <a:off x="6543900" y="3830874"/>
            <a:ext cx="16857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l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Iphone6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Iphone6+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r>
              <a:rPr lang="en-US" sz="1600" b="1" i="0" u="none" strike="noStrike" cap="none" baseline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rPr>
              <a:t>2014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600" b="1" i="0" u="none" strike="noStrike" cap="none" baseline="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  <a:rtl val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0026" y="1678528"/>
            <a:ext cx="4000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</a:t>
            </a:r>
          </a:p>
        </p:txBody>
      </p:sp>
    </p:spTree>
  </p:cSld>
  <p:clrMapOvr>
    <a:masterClrMapping/>
  </p:clrMapOvr>
  <p:transition xmlns:p14="http://schemas.microsoft.com/office/powerpoint/2010/main"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 txBox="1">
            <a:spLocks noGrp="1"/>
          </p:cNvSpPr>
          <p:nvPr>
            <p:ph type="title"/>
          </p:nvPr>
        </p:nvSpPr>
        <p:spPr>
          <a:xfrm>
            <a:off x="457200" y="322395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rtl="0">
              <a:spcBef>
                <a:spcPts val="0"/>
              </a:spcBef>
              <a:buClr>
                <a:srgbClr val="262626"/>
              </a:buClr>
              <a:buSzPct val="25000"/>
              <a:buFont typeface="Impact"/>
              <a:buNone/>
            </a:pPr>
            <a:r>
              <a:rPr lang="en-US" sz="5400" b="0" i="0" u="none" strike="noStrike" cap="none" baseline="0" dirty="0">
                <a:solidFill>
                  <a:schemeClr val="bg1"/>
                </a:solidFill>
                <a:ea typeface="Impact"/>
                <a:cs typeface="Candara "/>
                <a:sym typeface="Impact"/>
              </a:rPr>
              <a:t>Google’s </a:t>
            </a:r>
            <a:r>
              <a:rPr lang="en-US" sz="5400" b="0" i="0" u="none" strike="noStrike" cap="none" baseline="0" dirty="0" smtClean="0">
                <a:solidFill>
                  <a:schemeClr val="bg1"/>
                </a:solidFill>
                <a:ea typeface="Impact"/>
                <a:cs typeface="Candara "/>
                <a:sym typeface="Impact"/>
              </a:rPr>
              <a:t>Performance</a:t>
            </a:r>
            <a:endParaRPr lang="en-US" sz="5400" b="0" i="0" u="none" strike="noStrike" cap="none" baseline="0" dirty="0">
              <a:solidFill>
                <a:schemeClr val="bg1"/>
              </a:solidFill>
              <a:ea typeface="Impact"/>
              <a:cs typeface="Candara "/>
              <a:sym typeface="Impact"/>
            </a:endParaRPr>
          </a:p>
        </p:txBody>
      </p:sp>
      <p:pic>
        <p:nvPicPr>
          <p:cNvPr id="119" name="Shape 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2534" y="2032000"/>
            <a:ext cx="3830774" cy="2815801"/>
          </a:xfrm>
          <a:prstGeom prst="rect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pic>
      <p:pic>
        <p:nvPicPr>
          <p:cNvPr id="120" name="Shape 1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26305" y="2032000"/>
            <a:ext cx="4157862" cy="2815801"/>
          </a:xfrm>
          <a:prstGeom prst="rect">
            <a:avLst/>
          </a:prstGeom>
          <a:noFill/>
          <a:ln w="19050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215" t="10153" r="11149" b="8106"/>
          <a:stretch/>
        </p:blipFill>
        <p:spPr>
          <a:xfrm>
            <a:off x="489554" y="3350001"/>
            <a:ext cx="3863115" cy="1793499"/>
          </a:xfrm>
          <a:prstGeom prst="rect">
            <a:avLst/>
          </a:prstGeom>
        </p:spPr>
      </p:pic>
      <p:sp>
        <p:nvSpPr>
          <p:cNvPr id="157" name="Shape 157"/>
          <p:cNvSpPr txBox="1">
            <a:spLocks noGrp="1"/>
          </p:cNvSpPr>
          <p:nvPr>
            <p:ph type="title"/>
          </p:nvPr>
        </p:nvSpPr>
        <p:spPr>
          <a:xfrm>
            <a:off x="690032" y="1401674"/>
            <a:ext cx="7772400" cy="11430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9600" b="1" dirty="0"/>
              <a:t>Performance</a:t>
            </a:r>
          </a:p>
        </p:txBody>
      </p:sp>
      <p:sp>
        <p:nvSpPr>
          <p:cNvPr id="159" name="Shape 159"/>
          <p:cNvSpPr txBox="1"/>
          <p:nvPr/>
        </p:nvSpPr>
        <p:spPr>
          <a:xfrm>
            <a:off x="1628700" y="0"/>
            <a:ext cx="6764099" cy="789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xmlns:p14="http://schemas.microsoft.com/office/powerpoint/2010/main"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262626"/>
              </a:buClr>
              <a:buFont typeface="Impact"/>
              <a:buNone/>
            </a:pPr>
            <a:endParaRPr sz="2400" u="sng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buClr>
                <a:srgbClr val="262626"/>
              </a:buClr>
              <a:buFont typeface="Impact"/>
              <a:buNone/>
            </a:pPr>
            <a:endParaRPr sz="2400" u="sng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buClr>
                <a:srgbClr val="262626"/>
              </a:buClr>
              <a:buFont typeface="Impact"/>
              <a:buNone/>
            </a:pPr>
            <a:endParaRPr sz="2400" u="sng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buClr>
                <a:srgbClr val="262626"/>
              </a:buClr>
              <a:buSzPct val="25000"/>
              <a:buFont typeface="Impact"/>
              <a:buNone/>
            </a:pPr>
            <a:r>
              <a:rPr lang="en-US" sz="4800" dirty="0">
                <a:ea typeface="Impact"/>
                <a:cs typeface="Impact"/>
                <a:sym typeface="Impact"/>
              </a:rPr>
              <a:t>Advantage</a:t>
            </a:r>
          </a:p>
        </p:txBody>
      </p:sp>
      <p:graphicFrame>
        <p:nvGraphicFramePr>
          <p:cNvPr id="166" name="Shape 166"/>
          <p:cNvGraphicFramePr/>
          <p:nvPr>
            <p:extLst>
              <p:ext uri="{D42A27DB-BD31-4B8C-83A1-F6EECF244321}">
                <p14:modId xmlns:p14="http://schemas.microsoft.com/office/powerpoint/2010/main" val="462060552"/>
              </p:ext>
            </p:extLst>
          </p:nvPr>
        </p:nvGraphicFramePr>
        <p:xfrm>
          <a:off x="1184624" y="1464031"/>
          <a:ext cx="6308448" cy="3548521"/>
        </p:xfrm>
        <a:graphic>
          <a:graphicData uri="http://schemas.openxmlformats.org/drawingml/2006/table">
            <a:tbl>
              <a:tblPr>
                <a:noFill/>
                <a:tableStyleId>{15164254-D0A1-44F7-8006-2C4E497AA27D}</a:tableStyleId>
              </a:tblPr>
              <a:tblGrid>
                <a:gridCol w="2102816"/>
                <a:gridCol w="2106994"/>
                <a:gridCol w="2098638"/>
              </a:tblGrid>
              <a:tr h="455692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2000" b="1" dirty="0">
                          <a:solidFill>
                            <a:srgbClr val="CC4125"/>
                          </a:solidFill>
                        </a:rPr>
                        <a:t>Android OS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2000" b="1" dirty="0">
                          <a:solidFill>
                            <a:srgbClr val="CC4125"/>
                          </a:solidFill>
                        </a:rPr>
                        <a:t>IOS</a:t>
                      </a:r>
                    </a:p>
                  </a:txBody>
                  <a:tcPr marL="91425" marR="91425" marT="91425" marB="91425" anchor="ctr"/>
                </a:tc>
              </a:tr>
              <a:tr h="523561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Resolution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720p – 4k Ultra HD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True HD</a:t>
                      </a:r>
                    </a:p>
                  </a:txBody>
                  <a:tcPr marL="91425" marR="91425" marT="91425" marB="91425" anchor="ctr"/>
                </a:tc>
              </a:tr>
              <a:tr h="484778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In-app Operating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faster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slower</a:t>
                      </a:r>
                    </a:p>
                  </a:txBody>
                  <a:tcPr marL="91425" marR="91425" marT="91425" marB="91425" anchor="ctr"/>
                </a:tc>
              </a:tr>
              <a:tr h="371475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Accessibility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more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less</a:t>
                      </a:r>
                    </a:p>
                  </a:txBody>
                  <a:tcPr marL="91425" marR="91425" marT="91425" marB="91425" anchor="ctr"/>
                </a:tc>
              </a:tr>
              <a:tr h="371475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Function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Better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Worse</a:t>
                      </a:r>
                    </a:p>
                  </a:txBody>
                  <a:tcPr marL="91425" marR="91425" marT="91425" marB="91425" anchor="ctr"/>
                </a:tc>
              </a:tr>
              <a:tr h="371475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Battery life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/>
                        <a:t>Longer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Shorter</a:t>
                      </a:r>
                    </a:p>
                  </a:txBody>
                  <a:tcPr marL="91425" marR="91425" marT="91425" marB="91425" anchor="ctr"/>
                </a:tc>
              </a:tr>
              <a:tr h="371475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Innovation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/>
                        <a:t>More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Less</a:t>
                      </a:r>
                    </a:p>
                  </a:txBody>
                  <a:tcPr marL="91425" marR="91425" marT="91425" marB="91425" anchor="ctr"/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4704" r="27559"/>
          <a:stretch/>
        </p:blipFill>
        <p:spPr>
          <a:xfrm>
            <a:off x="7602415" y="2434182"/>
            <a:ext cx="1541586" cy="257837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 txBox="1">
            <a:spLocks noGrp="1"/>
          </p:cNvSpPr>
          <p:nvPr>
            <p:ph type="title"/>
          </p:nvPr>
        </p:nvSpPr>
        <p:spPr>
          <a:xfrm>
            <a:off x="457200" y="271235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algn="l">
              <a:spcBef>
                <a:spcPts val="0"/>
              </a:spcBef>
              <a:buNone/>
            </a:pPr>
            <a:r>
              <a:rPr lang="en-US" sz="4800" dirty="0">
                <a:ea typeface="Impact"/>
                <a:cs typeface="Impact"/>
                <a:sym typeface="Impact"/>
              </a:rPr>
              <a:t>Disadvantage</a:t>
            </a:r>
          </a:p>
        </p:txBody>
      </p:sp>
      <p:graphicFrame>
        <p:nvGraphicFramePr>
          <p:cNvPr id="172" name="Shape 172"/>
          <p:cNvGraphicFramePr/>
          <p:nvPr>
            <p:extLst>
              <p:ext uri="{D42A27DB-BD31-4B8C-83A1-F6EECF244321}">
                <p14:modId xmlns:p14="http://schemas.microsoft.com/office/powerpoint/2010/main" val="520529064"/>
              </p:ext>
            </p:extLst>
          </p:nvPr>
        </p:nvGraphicFramePr>
        <p:xfrm>
          <a:off x="752416" y="2659870"/>
          <a:ext cx="6177773" cy="1814833"/>
        </p:xfrm>
        <a:graphic>
          <a:graphicData uri="http://schemas.openxmlformats.org/drawingml/2006/table">
            <a:tbl>
              <a:tblPr>
                <a:noFill/>
                <a:tableStyleId>{099E3758-D99E-41EC-BD47-DE0CE41BB1F3}</a:tableStyleId>
              </a:tblPr>
              <a:tblGrid>
                <a:gridCol w="2505075"/>
                <a:gridCol w="1842648"/>
                <a:gridCol w="1830050"/>
              </a:tblGrid>
              <a:tr h="442769">
                <a:tc>
                  <a:txBody>
                    <a:bodyPr/>
                    <a:lstStyle/>
                    <a:p>
                      <a:pPr lvl="0" rtl="0">
                        <a:spcBef>
                          <a:spcPts val="0"/>
                        </a:spcBef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2000" b="1" dirty="0">
                          <a:solidFill>
                            <a:srgbClr val="CC4125"/>
                          </a:solidFill>
                        </a:rPr>
                        <a:t>Android OS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2000" b="1" dirty="0">
                          <a:solidFill>
                            <a:srgbClr val="CC4125"/>
                          </a:solidFill>
                        </a:rPr>
                        <a:t>IOS</a:t>
                      </a:r>
                    </a:p>
                  </a:txBody>
                  <a:tcPr marL="91425" marR="91425" marT="91425" marB="91425" anchor="ctr"/>
                </a:tc>
              </a:tr>
              <a:tr h="676571">
                <a:tc>
                  <a:txBody>
                    <a:bodyPr/>
                    <a:lstStyle/>
                    <a:p>
                      <a:pPr lvl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Responsiveness of Touch Screen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Slower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Faster</a:t>
                      </a:r>
                    </a:p>
                  </a:txBody>
                  <a:tcPr marL="91425" marR="91425" marT="91425" marB="91425" anchor="ctr"/>
                </a:tc>
              </a:tr>
              <a:tr h="549973">
                <a:tc>
                  <a:txBody>
                    <a:bodyPr/>
                    <a:lstStyle/>
                    <a:p>
                      <a:pPr lvl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Design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Less Attractive</a:t>
                      </a: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lvl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buNone/>
                      </a:pPr>
                      <a:r>
                        <a:rPr lang="en-US" sz="1800" dirty="0"/>
                        <a:t>More attractive</a:t>
                      </a:r>
                    </a:p>
                  </a:txBody>
                  <a:tcPr marL="91425" marR="91425" marT="91425" marB="91425" anchor="ctr"/>
                </a:tc>
              </a:tr>
            </a:tbl>
          </a:graphicData>
        </a:graphic>
      </p:graphicFrame>
      <p:sp>
        <p:nvSpPr>
          <p:cNvPr id="173" name="Shape 173"/>
          <p:cNvSpPr txBox="1"/>
          <p:nvPr/>
        </p:nvSpPr>
        <p:spPr>
          <a:xfrm>
            <a:off x="5272675" y="1021650"/>
            <a:ext cx="6764099" cy="789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24756"/>
          <a:stretch/>
        </p:blipFill>
        <p:spPr>
          <a:xfrm>
            <a:off x="7527665" y="2309888"/>
            <a:ext cx="1616336" cy="2543626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274320" marR="0" lvl="0" indent="-274320" algn="l" rtl="0"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0" name="Shape 180"/>
          <p:cNvPicPr preferRelativeResize="0"/>
          <p:nvPr/>
        </p:nvPicPr>
        <p:blipFill rotWithShape="1">
          <a:blip r:embed="rId3">
            <a:alphaModFix/>
          </a:blip>
          <a:srcRect l="18499" t="15495" r="18812" b="7793"/>
          <a:stretch/>
        </p:blipFill>
        <p:spPr>
          <a:xfrm>
            <a:off x="155106" y="457542"/>
            <a:ext cx="8782893" cy="4594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Shape 181"/>
          <p:cNvSpPr txBox="1"/>
          <p:nvPr/>
        </p:nvSpPr>
        <p:spPr>
          <a:xfrm>
            <a:off x="5977900" y="3161200"/>
            <a:ext cx="1218900" cy="1122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/>
              <a:t>84%</a:t>
            </a:r>
          </a:p>
        </p:txBody>
      </p:sp>
      <p:sp>
        <p:nvSpPr>
          <p:cNvPr id="182" name="Shape 182"/>
          <p:cNvSpPr txBox="1"/>
          <p:nvPr/>
        </p:nvSpPr>
        <p:spPr>
          <a:xfrm>
            <a:off x="3920500" y="1942000"/>
            <a:ext cx="1218900" cy="1122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/>
              <a:t>13%</a:t>
            </a:r>
          </a:p>
        </p:txBody>
      </p:sp>
    </p:spTree>
  </p:cSld>
  <p:clrMapOvr>
    <a:masterClrMapping/>
  </p:clrMapOvr>
  <p:transition xmlns:p14="http://schemas.microsoft.com/office/powerpoint/2010/main"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1274">
            <a:off x="3443308" y="2122998"/>
            <a:ext cx="2889389" cy="1625281"/>
          </a:xfrm>
          <a:prstGeom prst="rect">
            <a:avLst/>
          </a:prstGeom>
        </p:spPr>
      </p:pic>
      <p:sp>
        <p:nvSpPr>
          <p:cNvPr id="187" name="Shape 18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rtl="0">
              <a:spcBef>
                <a:spcPts val="0"/>
              </a:spcBef>
              <a:buClr>
                <a:srgbClr val="262626"/>
              </a:buClr>
              <a:buSzPct val="25000"/>
              <a:buFont typeface="Impact"/>
              <a:buNone/>
            </a:pPr>
            <a:r>
              <a:rPr lang="en-US" sz="4800" dirty="0">
                <a:ea typeface="Impact"/>
                <a:cs typeface="Impact"/>
                <a:sym typeface="Impact"/>
              </a:rPr>
              <a:t>Target Market of Android</a:t>
            </a:r>
          </a:p>
        </p:txBody>
      </p:sp>
      <p:sp>
        <p:nvSpPr>
          <p:cNvPr id="188" name="Shape 188"/>
          <p:cNvSpPr txBox="1">
            <a:spLocks noGrp="1"/>
          </p:cNvSpPr>
          <p:nvPr>
            <p:ph type="body" idx="1"/>
          </p:nvPr>
        </p:nvSpPr>
        <p:spPr>
          <a:xfrm>
            <a:off x="264725" y="1157375"/>
            <a:ext cx="8229600" cy="3725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None/>
            </a:pPr>
            <a:endParaRPr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buNone/>
            </a:pPr>
            <a:endParaRPr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81000" algn="l" rtl="0">
              <a:spcBef>
                <a:spcPts val="0"/>
              </a:spcBef>
              <a:buClr>
                <a:schemeClr val="bg2">
                  <a:lumMod val="75000"/>
                </a:schemeClr>
              </a:buClr>
              <a:buSzPct val="100000"/>
              <a:buFont typeface="Times New Roman"/>
              <a:buChar char="❖"/>
            </a:pPr>
            <a:r>
              <a:rPr lang="en-US" sz="2800" dirty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High type </a:t>
            </a:r>
          </a:p>
          <a:p>
            <a:pPr marL="0" marR="0" lvl="0" indent="0" algn="l" rtl="0">
              <a:spcBef>
                <a:spcPts val="0"/>
              </a:spcBef>
              <a:buNone/>
            </a:pPr>
            <a:endParaRPr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spcBef>
                <a:spcPts val="0"/>
              </a:spcBef>
              <a:buNone/>
            </a:pPr>
            <a:endParaRPr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533400" indent="-457200">
              <a:buFont typeface="Wingdings" charset="2"/>
              <a:buChar char="v"/>
            </a:pPr>
            <a:r>
              <a:rPr lang="en-US" sz="2800" dirty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Low </a:t>
            </a:r>
            <a:r>
              <a:rPr lang="en-US" sz="28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type</a:t>
            </a:r>
            <a:endParaRPr lang="en-US" sz="2800" dirty="0">
              <a:solidFill>
                <a:schemeClr val="dk2"/>
              </a:solidFill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9" name="Shape 189"/>
          <p:cNvPicPr preferRelativeResize="0"/>
          <p:nvPr/>
        </p:nvPicPr>
        <p:blipFill rotWithShape="1">
          <a:blip r:embed="rId4">
            <a:alphaModFix/>
          </a:blip>
          <a:srcRect l="8029"/>
          <a:stretch/>
        </p:blipFill>
        <p:spPr>
          <a:xfrm rot="537309">
            <a:off x="5341870" y="1743984"/>
            <a:ext cx="2230924" cy="14639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Shape 190"/>
          <p:cNvPicPr preferRelativeResize="0"/>
          <p:nvPr/>
        </p:nvPicPr>
        <p:blipFill rotWithShape="1">
          <a:blip r:embed="rId5">
            <a:alphaModFix/>
          </a:blip>
          <a:srcRect l="-290" t="2669" r="290" b="-2670"/>
          <a:stretch/>
        </p:blipFill>
        <p:spPr>
          <a:xfrm rot="-182353">
            <a:off x="5279465" y="3100774"/>
            <a:ext cx="2230925" cy="1490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 txBox="1">
            <a:spLocks noGrp="1"/>
          </p:cNvSpPr>
          <p:nvPr>
            <p:ph type="title"/>
          </p:nvPr>
        </p:nvSpPr>
        <p:spPr>
          <a:xfrm>
            <a:off x="243929" y="29323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262626"/>
              </a:buClr>
              <a:buSzPct val="25000"/>
              <a:buFont typeface="Impact"/>
              <a:buNone/>
            </a:pPr>
            <a:r>
              <a:rPr lang="en-US" sz="5400" dirty="0" smtClean="0">
                <a:ea typeface="Impact"/>
                <a:cs typeface="Impact"/>
                <a:sym typeface="Impact"/>
              </a:rPr>
              <a:t>Google’s Smartphone </a:t>
            </a:r>
            <a:endParaRPr lang="en-US" sz="5400" dirty="0">
              <a:ea typeface="Impact"/>
              <a:cs typeface="Impact"/>
              <a:sym typeface="Impact"/>
            </a:endParaRPr>
          </a:p>
        </p:txBody>
      </p:sp>
      <p:sp>
        <p:nvSpPr>
          <p:cNvPr id="196" name="Shape 196"/>
          <p:cNvSpPr txBox="1">
            <a:spLocks noGrp="1"/>
          </p:cNvSpPr>
          <p:nvPr>
            <p:ph type="body" idx="1"/>
          </p:nvPr>
        </p:nvSpPr>
        <p:spPr>
          <a:xfrm>
            <a:off x="457200" y="1502814"/>
            <a:ext cx="8229600" cy="342301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274320" marR="0" lvl="0" indent="-274320" algn="l" rtl="0">
              <a:spcBef>
                <a:spcPts val="0"/>
              </a:spcBef>
              <a:buClr>
                <a:schemeClr val="accent1"/>
              </a:buClr>
              <a:buSzPct val="25000"/>
              <a:buFont typeface="Arial"/>
              <a:buNone/>
            </a:pPr>
            <a:endParaRPr lang="en-US" sz="2400" dirty="0" smtClean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74320" marR="0" lvl="0" indent="-274320" algn="l" rtl="0">
              <a:spcBef>
                <a:spcPts val="0"/>
              </a:spcBef>
              <a:buClr>
                <a:schemeClr val="accent1"/>
              </a:buClr>
              <a:buSzPct val="25000"/>
              <a:buFont typeface="Arial"/>
              <a:buNone/>
            </a:pPr>
            <a:r>
              <a:rPr lang="en-US" sz="28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Nexus 7</a:t>
            </a:r>
          </a:p>
          <a:p>
            <a:pPr marL="274320" marR="0" lvl="0" indent="-274320" algn="l" rtl="0">
              <a:spcBef>
                <a:spcPts val="0"/>
              </a:spcBef>
              <a:buClr>
                <a:schemeClr val="accent1"/>
              </a:buClr>
              <a:buSzPct val="25000"/>
              <a:buFont typeface="Arial"/>
              <a:buNone/>
            </a:pPr>
            <a:endParaRPr lang="en-US" sz="2400" dirty="0" smtClean="0">
              <a:solidFill>
                <a:schemeClr val="dk2"/>
              </a:solidFill>
              <a:ea typeface="Times New Roman"/>
              <a:cs typeface="Times New Roman"/>
              <a:sym typeface="Times New Roman"/>
            </a:endParaRPr>
          </a:p>
          <a:p>
            <a:pPr marR="0" lvl="0" algn="l" rtl="0">
              <a:lnSpc>
                <a:spcPct val="140000"/>
              </a:lnSpc>
              <a:spcBef>
                <a:spcPts val="0"/>
              </a:spcBef>
              <a:buClr>
                <a:schemeClr val="accent1"/>
              </a:buClr>
              <a:buFont typeface="Wingdings" charset="2"/>
              <a:buChar char="v"/>
            </a:pPr>
            <a:r>
              <a:rPr lang="en-US" sz="20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Latest Google’s smartphone product</a:t>
            </a:r>
          </a:p>
          <a:p>
            <a:pPr>
              <a:lnSpc>
                <a:spcPct val="140000"/>
              </a:lnSpc>
              <a:buFont typeface="Wingdings" charset="2"/>
              <a:buChar char="v"/>
            </a:pPr>
            <a:r>
              <a:rPr lang="en-US" sz="20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With new design and </a:t>
            </a:r>
            <a:r>
              <a:rPr lang="en-US" sz="20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features</a:t>
            </a:r>
          </a:p>
          <a:p>
            <a:pPr>
              <a:lnSpc>
                <a:spcPct val="140000"/>
              </a:lnSpc>
              <a:buFont typeface="Wingdings" charset="2"/>
              <a:buChar char="v"/>
            </a:pPr>
            <a:r>
              <a:rPr lang="en-US" sz="20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Android Lollipop</a:t>
            </a:r>
            <a:endParaRPr lang="en-US" sz="2000" dirty="0" smtClean="0">
              <a:solidFill>
                <a:schemeClr val="dk2"/>
              </a:solidFill>
              <a:ea typeface="Times New Roman"/>
              <a:cs typeface="Times New Roman"/>
              <a:sym typeface="Times New Roman"/>
            </a:endParaRPr>
          </a:p>
          <a:p>
            <a:pPr marR="0" lvl="0" algn="l" rtl="0">
              <a:lnSpc>
                <a:spcPct val="140000"/>
              </a:lnSpc>
              <a:spcBef>
                <a:spcPts val="0"/>
              </a:spcBef>
              <a:buClr>
                <a:schemeClr val="accent1"/>
              </a:buClr>
              <a:buFont typeface="Wingdings" charset="2"/>
              <a:buChar char="ü"/>
            </a:pPr>
            <a:r>
              <a:rPr lang="en-US" sz="2000" dirty="0" smtClean="0">
                <a:solidFill>
                  <a:schemeClr val="dk2"/>
                </a:solidFill>
                <a:ea typeface="Times New Roman"/>
                <a:cs typeface="Times New Roman"/>
                <a:sym typeface="Times New Roman"/>
              </a:rPr>
              <a:t>Sharp increase in revenue</a:t>
            </a:r>
          </a:p>
          <a:p>
            <a:pPr marR="0" lvl="0" algn="l" rtl="0">
              <a:spcBef>
                <a:spcPts val="0"/>
              </a:spcBef>
              <a:buClr>
                <a:schemeClr val="accent1"/>
              </a:buClr>
              <a:buSzPct val="25000"/>
              <a:buFontTx/>
              <a:buChar char="-"/>
            </a:pPr>
            <a:endParaRPr lang="en-US" dirty="0" smtClean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274320" marR="0" lvl="0" indent="-274320" algn="l" rtl="0">
              <a:spcBef>
                <a:spcPts val="0"/>
              </a:spcBef>
              <a:buClr>
                <a:schemeClr val="accent1"/>
              </a:buClr>
              <a:buSzPct val="25000"/>
              <a:buFont typeface="Arial"/>
              <a:buNone/>
            </a:pPr>
            <a:endParaRPr lang="en-US" sz="2400" dirty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0148" y="2266144"/>
            <a:ext cx="3674197" cy="2877356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Shape 202"/>
          <p:cNvSpPr txBox="1">
            <a:spLocks noGrp="1"/>
          </p:cNvSpPr>
          <p:nvPr>
            <p:ph type="ctrTitle"/>
          </p:nvPr>
        </p:nvSpPr>
        <p:spPr>
          <a:xfrm>
            <a:off x="685800" y="1539495"/>
            <a:ext cx="7772400" cy="1335081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9600" b="1" dirty="0"/>
              <a:t>The Future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09" y="2539682"/>
            <a:ext cx="2406559" cy="2603818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101" y="2219892"/>
            <a:ext cx="2997408" cy="2923608"/>
          </a:xfrm>
          <a:prstGeom prst="rect">
            <a:avLst/>
          </a:prstGeom>
        </p:spPr>
      </p:pic>
      <p:sp>
        <p:nvSpPr>
          <p:cNvPr id="208" name="Shape 208"/>
          <p:cNvSpPr txBox="1">
            <a:spLocks noGrp="1"/>
          </p:cNvSpPr>
          <p:nvPr>
            <p:ph type="title"/>
          </p:nvPr>
        </p:nvSpPr>
        <p:spPr>
          <a:xfrm>
            <a:off x="457200" y="325060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5400" dirty="0"/>
              <a:t>What’s Next…?</a:t>
            </a:r>
          </a:p>
        </p:txBody>
      </p:sp>
      <p:sp>
        <p:nvSpPr>
          <p:cNvPr id="209" name="Shape 209"/>
          <p:cNvSpPr txBox="1">
            <a:spLocks noGrp="1"/>
          </p:cNvSpPr>
          <p:nvPr>
            <p:ph type="body" idx="1"/>
          </p:nvPr>
        </p:nvSpPr>
        <p:spPr>
          <a:xfrm>
            <a:off x="457200" y="1706419"/>
            <a:ext cx="8229600" cy="321940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dirty="0" smtClean="0"/>
              <a:t>Continue </a:t>
            </a:r>
            <a:r>
              <a:rPr lang="en-US" dirty="0"/>
              <a:t>their Android Business</a:t>
            </a:r>
          </a:p>
          <a:p>
            <a:pPr marL="0" lvl="0" indent="0" rtl="0">
              <a:spcBef>
                <a:spcPts val="0"/>
              </a:spcBef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dirty="0"/>
              <a:t>P</a:t>
            </a:r>
            <a:r>
              <a:rPr lang="en-US" dirty="0" smtClean="0"/>
              <a:t>roduce </a:t>
            </a:r>
            <a:r>
              <a:rPr lang="en-US" dirty="0"/>
              <a:t>their own Smartphone </a:t>
            </a:r>
          </a:p>
          <a:p>
            <a:pPr marL="0" indent="0" rtl="0">
              <a:spcBef>
                <a:spcPts val="0"/>
              </a:spcBef>
              <a:buNone/>
            </a:pPr>
            <a:r>
              <a:rPr lang="en-US" dirty="0"/>
              <a:t> </a:t>
            </a:r>
            <a:endParaRPr dirty="0"/>
          </a:p>
          <a:p>
            <a:pPr marL="457200" lvl="0" indent="-381000" rtl="0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➢"/>
            </a:pPr>
            <a:r>
              <a:rPr lang="en-US" sz="2400" u="sng" dirty="0"/>
              <a:t>Reasons</a:t>
            </a:r>
          </a:p>
          <a:p>
            <a:pPr marL="0" lvl="0" indent="0" rtl="0">
              <a:lnSpc>
                <a:spcPct val="90000"/>
              </a:lnSpc>
              <a:spcBef>
                <a:spcPts val="0"/>
              </a:spcBef>
              <a:buNone/>
            </a:pPr>
            <a:endParaRPr sz="2400" dirty="0"/>
          </a:p>
          <a:p>
            <a:pPr marL="457200" lvl="0" indent="-342900" rtl="0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-"/>
            </a:pPr>
            <a:r>
              <a:rPr lang="en-US" sz="1800" dirty="0"/>
              <a:t>1. Cost Advantage </a:t>
            </a:r>
          </a:p>
          <a:p>
            <a:pPr marL="457200" lvl="0" indent="-342900" rtl="0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-"/>
            </a:pPr>
            <a:r>
              <a:rPr lang="en-US" sz="1800" dirty="0"/>
              <a:t>2. </a:t>
            </a:r>
            <a:r>
              <a:rPr lang="en-US" sz="1800" dirty="0" smtClean="0"/>
              <a:t>Business </a:t>
            </a:r>
            <a:r>
              <a:rPr lang="en-US" sz="1800" dirty="0"/>
              <a:t>Immunization </a:t>
            </a:r>
          </a:p>
          <a:p>
            <a:pPr marL="457200" lvl="0" indent="-342900" rtl="0">
              <a:lnSpc>
                <a:spcPct val="90000"/>
              </a:lnSpc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-"/>
            </a:pPr>
            <a:r>
              <a:rPr lang="en-US" sz="1800" dirty="0"/>
              <a:t>3. Space in Potential Market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7509" y="2094242"/>
            <a:ext cx="742071" cy="877449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438150" algn="l">
              <a:spcBef>
                <a:spcPts val="0"/>
              </a:spcBef>
              <a:buClr>
                <a:srgbClr val="262626"/>
              </a:buClr>
              <a:buSzPct val="100000"/>
              <a:buFont typeface="Impact"/>
              <a:buAutoNum type="arabicPeriod"/>
            </a:pPr>
            <a:r>
              <a:rPr lang="en-US" dirty="0"/>
              <a:t>Cost Advantage</a:t>
            </a:r>
          </a:p>
        </p:txBody>
      </p:sp>
      <p:sp>
        <p:nvSpPr>
          <p:cNvPr id="216" name="Shape 216"/>
          <p:cNvSpPr txBox="1">
            <a:spLocks noGrp="1"/>
          </p:cNvSpPr>
          <p:nvPr>
            <p:ph type="body" idx="1"/>
          </p:nvPr>
        </p:nvSpPr>
        <p:spPr>
          <a:xfrm>
            <a:off x="457200" y="1876093"/>
            <a:ext cx="8229600" cy="3170451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sz="2000" dirty="0"/>
              <a:t>Economy of Scope </a:t>
            </a:r>
          </a:p>
          <a:p>
            <a:pPr marL="0" lvl="0" indent="0" rtl="0">
              <a:spcBef>
                <a:spcPts val="0"/>
              </a:spcBef>
              <a:buNone/>
            </a:pPr>
            <a:endParaRPr sz="20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sz="2000" dirty="0"/>
              <a:t>R&amp;D and cost for Android - Fixed Cost </a:t>
            </a:r>
          </a:p>
          <a:p>
            <a:pPr marL="0" lvl="0" indent="0" rtl="0">
              <a:spcBef>
                <a:spcPts val="0"/>
              </a:spcBef>
              <a:buNone/>
            </a:pPr>
            <a:endParaRPr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6451" b="21811"/>
          <a:stretch/>
        </p:blipFill>
        <p:spPr>
          <a:xfrm>
            <a:off x="2559254" y="3619988"/>
            <a:ext cx="3557750" cy="1523512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438150" algn="l">
              <a:spcBef>
                <a:spcPts val="0"/>
              </a:spcBef>
              <a:buClr>
                <a:srgbClr val="262626"/>
              </a:buClr>
              <a:buSzPct val="100000"/>
              <a:buFont typeface="Impact"/>
              <a:buAutoNum type="arabicPeriod" startAt="2"/>
            </a:pPr>
            <a:r>
              <a:rPr lang="en-US" dirty="0"/>
              <a:t>Business Immunization</a:t>
            </a:r>
          </a:p>
        </p:txBody>
      </p:sp>
      <p:sp>
        <p:nvSpPr>
          <p:cNvPr id="222" name="Shape 222"/>
          <p:cNvSpPr txBox="1">
            <a:spLocks noGrp="1"/>
          </p:cNvSpPr>
          <p:nvPr>
            <p:ph type="body" idx="1"/>
          </p:nvPr>
        </p:nvSpPr>
        <p:spPr>
          <a:xfrm>
            <a:off x="457200" y="1980705"/>
            <a:ext cx="8229600" cy="2945123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810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dirty="0"/>
              <a:t>Dependent &gt; independent </a:t>
            </a:r>
          </a:p>
          <a:p>
            <a:pPr marL="0" lvl="0" indent="0" rtl="0">
              <a:spcBef>
                <a:spcPts val="0"/>
              </a:spcBef>
              <a:buNone/>
            </a:pPr>
            <a:endParaRPr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2000" dirty="0"/>
              <a:t>Samsung - </a:t>
            </a:r>
            <a:r>
              <a:rPr lang="en-US" sz="2000" dirty="0" err="1"/>
              <a:t>Tizen</a:t>
            </a:r>
            <a:r>
              <a:rPr lang="en-US" sz="2000" dirty="0"/>
              <a:t> Operation System</a:t>
            </a:r>
          </a:p>
          <a:p>
            <a:pPr marL="0" lvl="0" indent="0" rtl="0">
              <a:spcBef>
                <a:spcPts val="0"/>
              </a:spcBef>
              <a:buNone/>
            </a:pPr>
            <a:endParaRPr sz="20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2000" dirty="0"/>
              <a:t>Huawei - ‘New’ Operation System </a:t>
            </a:r>
          </a:p>
          <a:p>
            <a:pPr marL="0" indent="0" rtl="0">
              <a:spcBef>
                <a:spcPts val="0"/>
              </a:spcBef>
              <a:buNone/>
            </a:pPr>
            <a:endParaRPr dirty="0"/>
          </a:p>
          <a:p>
            <a:pPr marL="0" lvl="0" indent="0">
              <a:spcBef>
                <a:spcPts val="0"/>
              </a:spcBef>
              <a:buNone/>
            </a:pPr>
            <a:endParaRPr dirty="0"/>
          </a:p>
        </p:txBody>
      </p:sp>
      <p:pic>
        <p:nvPicPr>
          <p:cNvPr id="223" name="Shape 2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88877" y="1980706"/>
            <a:ext cx="1497923" cy="495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Shape 2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755646" y="2900839"/>
            <a:ext cx="2057178" cy="76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Shape 2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34391" y="1491244"/>
            <a:ext cx="1970124" cy="1970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Shape 22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96283" y="3123596"/>
            <a:ext cx="1697548" cy="1285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9274" y="3844727"/>
            <a:ext cx="1081102" cy="1081102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-US" dirty="0"/>
              <a:t>The </a:t>
            </a:r>
            <a:r>
              <a:rPr lang="en-US" dirty="0" smtClean="0"/>
              <a:t>Smartphone </a:t>
            </a:r>
            <a:r>
              <a:rPr lang="en-US" dirty="0"/>
              <a:t>Market</a:t>
            </a:r>
          </a:p>
        </p:txBody>
      </p:sp>
      <p:sp>
        <p:nvSpPr>
          <p:cNvPr id="232" name="Shape 232"/>
          <p:cNvSpPr txBox="1">
            <a:spLocks noGrp="1"/>
          </p:cNvSpPr>
          <p:nvPr>
            <p:ph type="body" idx="1"/>
          </p:nvPr>
        </p:nvSpPr>
        <p:spPr>
          <a:xfrm>
            <a:off x="457200" y="2055462"/>
            <a:ext cx="8229600" cy="2870368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556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dirty="0"/>
              <a:t>Price of the smartphone in the market are high  Ex. </a:t>
            </a:r>
            <a:r>
              <a:rPr lang="en-US" dirty="0" err="1"/>
              <a:t>Iphone</a:t>
            </a:r>
            <a:endParaRPr lang="en-US" dirty="0"/>
          </a:p>
          <a:p>
            <a:pPr marL="0" lvl="0" indent="0" rtl="0">
              <a:spcBef>
                <a:spcPts val="0"/>
              </a:spcBef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2000" dirty="0" smtClean="0"/>
              <a:t>Unaffordable</a:t>
            </a:r>
            <a:endParaRPr lang="en-US" sz="2000" dirty="0"/>
          </a:p>
          <a:p>
            <a:pPr marL="0" lvl="0" indent="0" rtl="0">
              <a:spcBef>
                <a:spcPts val="0"/>
              </a:spcBef>
              <a:buNone/>
            </a:pPr>
            <a:endParaRPr sz="20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2000" dirty="0"/>
              <a:t>Tie-in-sale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5803" y="2821411"/>
            <a:ext cx="4598198" cy="232209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239" name="Shape 239"/>
          <p:cNvPicPr preferRelativeResize="0"/>
          <p:nvPr/>
        </p:nvPicPr>
        <p:blipFill rotWithShape="1">
          <a:blip r:embed="rId3">
            <a:alphaModFix/>
          </a:blip>
          <a:srcRect t="11313" r="7235" b="4940"/>
          <a:stretch/>
        </p:blipFill>
        <p:spPr>
          <a:xfrm>
            <a:off x="0" y="484779"/>
            <a:ext cx="9144000" cy="46587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endParaRPr/>
          </a:p>
        </p:txBody>
      </p:sp>
      <p:pic>
        <p:nvPicPr>
          <p:cNvPr id="246" name="Shape 2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16910"/>
            <a:ext cx="9144000" cy="47014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Shape 25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274320" marR="0" lvl="0" indent="-274320" algn="l" rtl="0">
              <a:spcBef>
                <a:spcPts val="0"/>
              </a:spcBef>
              <a:buClr>
                <a:schemeClr val="accent1"/>
              </a:buClr>
              <a:buFont typeface="Arial"/>
              <a:buNone/>
            </a:pPr>
            <a:endParaRPr sz="2400" b="0" i="0" u="none" strike="noStrike" cap="none" baseline="0">
              <a:solidFill>
                <a:schemeClr val="dk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3" name="Shape 253"/>
          <p:cNvPicPr preferRelativeResize="0"/>
          <p:nvPr/>
        </p:nvPicPr>
        <p:blipFill rotWithShape="1">
          <a:blip r:embed="rId3">
            <a:alphaModFix/>
          </a:blip>
          <a:srcRect b="2429"/>
          <a:stretch/>
        </p:blipFill>
        <p:spPr>
          <a:xfrm>
            <a:off x="0" y="445996"/>
            <a:ext cx="9143999" cy="46975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Shape 25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457200" lvl="0" indent="-438150" algn="l">
              <a:spcBef>
                <a:spcPts val="0"/>
              </a:spcBef>
              <a:buClr>
                <a:srgbClr val="262626"/>
              </a:buClr>
              <a:buSzPct val="100000"/>
              <a:buFont typeface="Impact"/>
              <a:buAutoNum type="arabicPeriod" startAt="3"/>
            </a:pPr>
            <a:r>
              <a:rPr lang="en-US" dirty="0"/>
              <a:t>Smartphone Potential Market</a:t>
            </a:r>
          </a:p>
        </p:txBody>
      </p:sp>
      <p:sp>
        <p:nvSpPr>
          <p:cNvPr id="259" name="Shape 259"/>
          <p:cNvSpPr txBox="1">
            <a:spLocks noGrp="1"/>
          </p:cNvSpPr>
          <p:nvPr>
            <p:ph type="body" idx="1"/>
          </p:nvPr>
        </p:nvSpPr>
        <p:spPr>
          <a:xfrm>
            <a:off x="457200" y="1793680"/>
            <a:ext cx="8229600" cy="313214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buNone/>
            </a:pPr>
            <a:endParaRPr sz="1800" dirty="0">
              <a:solidFill>
                <a:schemeClr val="dk1"/>
              </a:solidFill>
            </a:endParaRPr>
          </a:p>
          <a:p>
            <a:pPr marL="457200" lvl="0" indent="-3810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sz="2400" dirty="0"/>
              <a:t>Emerging market - INDIA</a:t>
            </a:r>
          </a:p>
          <a:p>
            <a:pPr marL="0" lvl="0" indent="0" rtl="0">
              <a:spcBef>
                <a:spcPts val="0"/>
              </a:spcBef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1800" dirty="0"/>
              <a:t>Low average income Emerging market - </a:t>
            </a:r>
            <a:r>
              <a:rPr lang="en-US" sz="2400" dirty="0"/>
              <a:t>India</a:t>
            </a:r>
          </a:p>
          <a:p>
            <a:pPr marL="0" lvl="0" indent="0" rtl="0">
              <a:spcBef>
                <a:spcPts val="0"/>
              </a:spcBef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1800" dirty="0"/>
              <a:t>Approximately </a:t>
            </a:r>
            <a:r>
              <a:rPr lang="en-US" sz="1800" u="sng" dirty="0"/>
              <a:t>1.75 billion</a:t>
            </a:r>
            <a:r>
              <a:rPr lang="en-US" sz="1800" dirty="0"/>
              <a:t> people accessed to the smartphone today</a:t>
            </a:r>
          </a:p>
          <a:p>
            <a:pPr marL="0" lvl="0" indent="0" rtl="0">
              <a:spcBef>
                <a:spcPts val="0"/>
              </a:spcBef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1800" dirty="0"/>
              <a:t>Approximately </a:t>
            </a:r>
            <a:r>
              <a:rPr lang="en-US" sz="1800" u="sng" dirty="0"/>
              <a:t>5 billion</a:t>
            </a:r>
            <a:r>
              <a:rPr lang="en-US" sz="1800" dirty="0"/>
              <a:t> people have no access to smartphone   </a:t>
            </a:r>
          </a:p>
        </p:txBody>
      </p:sp>
    </p:spTree>
  </p:cSld>
  <p:clrMapOvr>
    <a:masterClrMapping/>
  </p:clrMapOvr>
  <p:transition xmlns:p14="http://schemas.microsoft.com/office/powerpoint/2010/main"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Shape 26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266" name="Shape 2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45996"/>
            <a:ext cx="9143999" cy="46296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193926" y="353432"/>
            <a:ext cx="3536312" cy="876509"/>
          </a:xfrm>
        </p:spPr>
        <p:txBody>
          <a:bodyPr>
            <a:noAutofit/>
          </a:bodyPr>
          <a:lstStyle/>
          <a:p>
            <a:pPr algn="ctr"/>
            <a:r>
              <a:rPr lang="en-US" sz="4000" dirty="0" smtClean="0"/>
              <a:t>The </a:t>
            </a:r>
            <a:r>
              <a:rPr lang="en-US" sz="4000" dirty="0" err="1" smtClean="0"/>
              <a:t>Ara</a:t>
            </a:r>
            <a:r>
              <a:rPr lang="en-US" sz="4000" dirty="0" smtClean="0"/>
              <a:t> Project</a:t>
            </a:r>
            <a:endParaRPr lang="en-US" sz="4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5081776" y="1369185"/>
            <a:ext cx="3818467" cy="1816100"/>
          </a:xfrm>
        </p:spPr>
        <p:txBody>
          <a:bodyPr/>
          <a:lstStyle/>
          <a:p>
            <a:pPr marL="285750" indent="-285750">
              <a:buClr>
                <a:srgbClr val="FF0000"/>
              </a:buClr>
              <a:buFont typeface="Wingdings" charset="2"/>
              <a:buChar char="²"/>
            </a:pPr>
            <a:r>
              <a:rPr lang="en-US" dirty="0" smtClean="0"/>
              <a:t> The future Google’s modular smartphone</a:t>
            </a:r>
          </a:p>
          <a:p>
            <a:pPr marL="285750" indent="-285750">
              <a:buClr>
                <a:srgbClr val="FF0000"/>
              </a:buClr>
              <a:buFont typeface="Wingdings" charset="2"/>
              <a:buChar char="²"/>
            </a:pPr>
            <a:r>
              <a:rPr lang="en-US" dirty="0" smtClean="0"/>
              <a:t>The customization phone</a:t>
            </a:r>
          </a:p>
          <a:p>
            <a:pPr marL="285750" indent="-285750">
              <a:buClr>
                <a:srgbClr val="FF0000"/>
              </a:buClr>
              <a:buFont typeface="Wingdings" charset="2"/>
              <a:buChar char="²"/>
            </a:pPr>
            <a:r>
              <a:rPr lang="en-US" dirty="0" smtClean="0"/>
              <a:t>New function and design</a:t>
            </a:r>
          </a:p>
          <a:p>
            <a:pPr marL="742950" lvl="1" indent="-285750">
              <a:buFontTx/>
              <a:buChar char="-"/>
            </a:pPr>
            <a:endParaRPr lang="en-US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9" name="Picture Placeholder 8" descr="5118_141030120743Aa.jpg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2" b="1752"/>
          <a:stretch>
            <a:fillRect/>
          </a:stretch>
        </p:blipFill>
        <p:spPr>
          <a:xfrm>
            <a:off x="438189" y="498603"/>
            <a:ext cx="4925742" cy="3031226"/>
          </a:xfr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Shape 271"/>
          <p:cNvSpPr txBox="1">
            <a:spLocks noGrp="1"/>
          </p:cNvSpPr>
          <p:nvPr>
            <p:ph type="title"/>
          </p:nvPr>
        </p:nvSpPr>
        <p:spPr>
          <a:xfrm>
            <a:off x="457200" y="335972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5400" dirty="0"/>
              <a:t>In Conclusion</a:t>
            </a:r>
          </a:p>
        </p:txBody>
      </p:sp>
      <p:sp>
        <p:nvSpPr>
          <p:cNvPr id="272" name="Shape 272"/>
          <p:cNvSpPr txBox="1">
            <a:spLocks noGrp="1"/>
          </p:cNvSpPr>
          <p:nvPr>
            <p:ph type="body" idx="1"/>
          </p:nvPr>
        </p:nvSpPr>
        <p:spPr>
          <a:xfrm>
            <a:off x="457200" y="1783985"/>
            <a:ext cx="8229600" cy="3141844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0" indent="0" rtl="0">
              <a:spcBef>
                <a:spcPts val="0"/>
              </a:spcBef>
              <a:buNone/>
            </a:pPr>
            <a:endParaRPr dirty="0"/>
          </a:p>
          <a:p>
            <a:pPr marL="457200" lvl="0" indent="-3810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❖"/>
            </a:pPr>
            <a:r>
              <a:rPr lang="en-US" sz="2400" dirty="0"/>
              <a:t>Google should produce their own </a:t>
            </a:r>
            <a:r>
              <a:rPr lang="en-US" sz="2400" dirty="0" smtClean="0"/>
              <a:t>Smartphone</a:t>
            </a:r>
            <a:endParaRPr lang="en-US" sz="2400" dirty="0"/>
          </a:p>
          <a:p>
            <a:pPr marL="0" lvl="0" indent="0" rtl="0">
              <a:spcBef>
                <a:spcPts val="0"/>
              </a:spcBef>
              <a:buNone/>
            </a:pPr>
            <a:endParaRPr sz="1800" dirty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1800" dirty="0"/>
              <a:t>More product usage in the </a:t>
            </a:r>
            <a:r>
              <a:rPr lang="en-US" sz="1800" dirty="0" smtClean="0"/>
              <a:t>economy</a:t>
            </a:r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endParaRPr lang="en-US" sz="1800" dirty="0" smtClean="0"/>
          </a:p>
          <a:p>
            <a:pPr marL="457200" lvl="0" indent="-342900" rtl="0">
              <a:spcBef>
                <a:spcPts val="0"/>
              </a:spcBef>
              <a:buClr>
                <a:schemeClr val="accent1"/>
              </a:buClr>
              <a:buSzPct val="100000"/>
              <a:buFont typeface="Arial"/>
              <a:buChar char="➔"/>
            </a:pPr>
            <a:r>
              <a:rPr lang="en-US" sz="1800" dirty="0" smtClean="0"/>
              <a:t>Stay competitive in the market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964148" y="2963647"/>
            <a:ext cx="2455904" cy="1903802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 txBox="1">
            <a:spLocks noGrp="1"/>
          </p:cNvSpPr>
          <p:nvPr>
            <p:ph type="ctrTitle"/>
          </p:nvPr>
        </p:nvSpPr>
        <p:spPr>
          <a:xfrm>
            <a:off x="685800" y="1739646"/>
            <a:ext cx="7772400" cy="1335081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-US" sz="9600" b="1" dirty="0"/>
              <a:t>Thank You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87336"/>
            <a:ext cx="2394453" cy="18561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1338" y="2713470"/>
            <a:ext cx="1262662" cy="243003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b="56175"/>
          <a:stretch/>
        </p:blipFill>
        <p:spPr>
          <a:xfrm rot="10800000">
            <a:off x="3223655" y="174520"/>
            <a:ext cx="2406736" cy="123861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cu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461</TotalTime>
  <Words>346</Words>
  <Application>Microsoft Macintosh PowerPoint</Application>
  <PresentationFormat>On-screen Show (16:9)</PresentationFormat>
  <Paragraphs>170</Paragraphs>
  <Slides>26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Waveform</vt:lpstr>
      <vt:lpstr>PowerPoint Presentation</vt:lpstr>
      <vt:lpstr>Introduction</vt:lpstr>
      <vt:lpstr>Mission Statement</vt:lpstr>
      <vt:lpstr>Core Value</vt:lpstr>
      <vt:lpstr>PowerPoint Presentation</vt:lpstr>
      <vt:lpstr>Timeline</vt:lpstr>
      <vt:lpstr>Google’s Performance</vt:lpstr>
      <vt:lpstr>Performance</vt:lpstr>
      <vt:lpstr>   Advantage</vt:lpstr>
      <vt:lpstr>Disadvantage</vt:lpstr>
      <vt:lpstr>PowerPoint Presentation</vt:lpstr>
      <vt:lpstr>Target Market of Android</vt:lpstr>
      <vt:lpstr>Google’s Smartphone </vt:lpstr>
      <vt:lpstr>The Future </vt:lpstr>
      <vt:lpstr>What’s Next…?</vt:lpstr>
      <vt:lpstr>Cost Advantage</vt:lpstr>
      <vt:lpstr>Business Immunization</vt:lpstr>
      <vt:lpstr>The Smartphone Market</vt:lpstr>
      <vt:lpstr>PowerPoint Presentation</vt:lpstr>
      <vt:lpstr>PowerPoint Presentation</vt:lpstr>
      <vt:lpstr>PowerPoint Presentation</vt:lpstr>
      <vt:lpstr>Smartphone Potential Market</vt:lpstr>
      <vt:lpstr>PowerPoint Presentation</vt:lpstr>
      <vt:lpstr>The Ara Project</vt:lpstr>
      <vt:lpstr>In Conclusion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Achira Boonsongkor</cp:lastModifiedBy>
  <cp:revision>34</cp:revision>
  <dcterms:modified xsi:type="dcterms:W3CDTF">2014-12-03T08:58:59Z</dcterms:modified>
</cp:coreProperties>
</file>