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58" r:id="rId5"/>
    <p:sldId id="259" r:id="rId6"/>
    <p:sldId id="261" r:id="rId7"/>
    <p:sldId id="260" r:id="rId8"/>
    <p:sldId id="263" r:id="rId9"/>
    <p:sldId id="265" r:id="rId10"/>
    <p:sldId id="267" r:id="rId11"/>
    <p:sldId id="264" r:id="rId12"/>
    <p:sldId id="266" r:id="rId13"/>
    <p:sldId id="268" r:id="rId14"/>
    <p:sldId id="270" r:id="rId15"/>
    <p:sldId id="272" r:id="rId16"/>
    <p:sldId id="269" r:id="rId17"/>
    <p:sldId id="271" r:id="rId18"/>
    <p:sldId id="278" r:id="rId19"/>
    <p:sldId id="274" r:id="rId20"/>
    <p:sldId id="275" r:id="rId21"/>
    <p:sldId id="277" r:id="rId22"/>
    <p:sldId id="282" r:id="rId23"/>
    <p:sldId id="276" r:id="rId24"/>
    <p:sldId id="283" r:id="rId25"/>
    <p:sldId id="279" r:id="rId26"/>
    <p:sldId id="280" r:id="rId27"/>
    <p:sldId id="284" r:id="rId28"/>
    <p:sldId id="281" r:id="rId29"/>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CC7AFCD4-2DA7-496F-B29D-CC5562325328}" type="datetimeFigureOut">
              <a:rPr lang="th-TH" smtClean="0"/>
              <a:pPr/>
              <a:t>22/01/56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CC7AFCD4-2DA7-496F-B29D-CC5562325328}" type="datetimeFigureOut">
              <a:rPr lang="th-TH" smtClean="0"/>
              <a:pPr/>
              <a:t>22/01/56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C7AFCD4-2DA7-496F-B29D-CC5562325328}" type="datetimeFigureOut">
              <a:rPr lang="th-TH" smtClean="0"/>
              <a:pPr/>
              <a:t>22/01/56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CC7AFCD4-2DA7-496F-B29D-CC5562325328}" type="datetimeFigureOut">
              <a:rPr lang="th-TH" smtClean="0"/>
              <a:pPr/>
              <a:t>22/01/56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CC7AFCD4-2DA7-496F-B29D-CC5562325328}" type="datetimeFigureOut">
              <a:rPr lang="th-TH" smtClean="0"/>
              <a:pPr/>
              <a:t>22/01/56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CC7AFCD4-2DA7-496F-B29D-CC5562325328}" type="datetimeFigureOut">
              <a:rPr lang="th-TH" smtClean="0"/>
              <a:pPr/>
              <a:t>22/01/56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C7AFCD4-2DA7-496F-B29D-CC5562325328}" type="datetimeFigureOut">
              <a:rPr lang="th-TH" smtClean="0"/>
              <a:pPr/>
              <a:t>22/01/56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C7AFCD4-2DA7-496F-B29D-CC5562325328}" type="datetimeFigureOut">
              <a:rPr lang="th-TH" smtClean="0"/>
              <a:pPr/>
              <a:t>22/01/56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C7AFCD4-2DA7-496F-B29D-CC5562325328}" type="datetimeFigureOut">
              <a:rPr lang="th-TH" smtClean="0"/>
              <a:pPr/>
              <a:t>22/01/56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CC7AFCD4-2DA7-496F-B29D-CC5562325328}" type="datetimeFigureOut">
              <a:rPr lang="th-TH" smtClean="0"/>
              <a:pPr/>
              <a:t>22/01/56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CC7AFCD4-2DA7-496F-B29D-CC5562325328}" type="datetimeFigureOut">
              <a:rPr lang="th-TH" smtClean="0"/>
              <a:pPr/>
              <a:t>22/01/56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F70D9080-A4D6-4FAE-AD6B-EF3E603C5169}"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7AFCD4-2DA7-496F-B29D-CC5562325328}" type="datetimeFigureOut">
              <a:rPr lang="th-TH" smtClean="0"/>
              <a:pPr/>
              <a:t>22/01/56</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0D9080-A4D6-4FAE-AD6B-EF3E603C5169}"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lstStyle/>
          <a:p>
            <a:r>
              <a:rPr lang="en-US" dirty="0" smtClean="0"/>
              <a:t>Economic Model of Farm Households</a:t>
            </a:r>
            <a:endParaRPr lang="th-TH" dirty="0"/>
          </a:p>
        </p:txBody>
      </p:sp>
      <p:sp>
        <p:nvSpPr>
          <p:cNvPr id="3" name="ชื่อเรื่องรอง 2"/>
          <p:cNvSpPr>
            <a:spLocks noGrp="1"/>
          </p:cNvSpPr>
          <p:nvPr>
            <p:ph type="subTitle" idx="1"/>
          </p:nvPr>
        </p:nvSpPr>
        <p:spPr/>
        <p:txBody>
          <a:bodyPr/>
          <a:lstStyle/>
          <a:p>
            <a:endParaRPr lang="th-TH"/>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lnSpcReduction="10000"/>
          </a:bodyPr>
          <a:lstStyle/>
          <a:p>
            <a:r>
              <a:rPr lang="en-US" dirty="0" smtClean="0"/>
              <a:t>a group of economists who believed that the </a:t>
            </a:r>
            <a:r>
              <a:rPr lang="en-US" dirty="0"/>
              <a:t>wealth of nations was derived solely from the value of "land agriculture" or "land development</a:t>
            </a:r>
            <a:r>
              <a:rPr lang="en-US" dirty="0" smtClean="0"/>
              <a:t>."</a:t>
            </a:r>
          </a:p>
          <a:p>
            <a:r>
              <a:rPr lang="en-US" dirty="0" smtClean="0"/>
              <a:t>Francois </a:t>
            </a:r>
            <a:r>
              <a:rPr lang="en-US" dirty="0"/>
              <a:t>Quesnay </a:t>
            </a:r>
            <a:r>
              <a:rPr lang="en-US" dirty="0" smtClean="0"/>
              <a:t>(1694-1774)</a:t>
            </a:r>
          </a:p>
          <a:p>
            <a:r>
              <a:rPr lang="en-US" dirty="0" smtClean="0"/>
              <a:t>preceded the first modern school, classical economics, which began with the publication of Adam Smith's </a:t>
            </a:r>
            <a:r>
              <a:rPr lang="en-US" i="1" dirty="0" smtClean="0"/>
              <a:t>The Wealth of Nations</a:t>
            </a:r>
            <a:r>
              <a:rPr lang="en-US" dirty="0" smtClean="0"/>
              <a:t> in 1776</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fontScale="92500" lnSpcReduction="10000"/>
          </a:bodyPr>
          <a:lstStyle/>
          <a:p>
            <a:r>
              <a:rPr lang="en-US" dirty="0" smtClean="0"/>
              <a:t>The first school of political economy</a:t>
            </a:r>
          </a:p>
          <a:p>
            <a:r>
              <a:rPr lang="en-US" dirty="0" smtClean="0"/>
              <a:t>All economic surplus derived from agriculture</a:t>
            </a:r>
          </a:p>
          <a:p>
            <a:pPr lvl="1"/>
            <a:r>
              <a:rPr lang="en-US" dirty="0" smtClean="0"/>
              <a:t>Conceived in physical terms (corn)</a:t>
            </a:r>
          </a:p>
          <a:p>
            <a:pPr lvl="1"/>
            <a:r>
              <a:rPr lang="en-US" dirty="0" smtClean="0"/>
              <a:t>Both input &amp; output (I&lt;O)</a:t>
            </a:r>
          </a:p>
          <a:p>
            <a:pPr lvl="1"/>
            <a:r>
              <a:rPr lang="en-US" dirty="0" smtClean="0"/>
              <a:t>Consumed by consumers or landlords</a:t>
            </a:r>
          </a:p>
          <a:p>
            <a:pPr lvl="1"/>
            <a:r>
              <a:rPr lang="en-US" dirty="0" smtClean="0"/>
              <a:t>Saved and invested in expanded production</a:t>
            </a:r>
          </a:p>
          <a:p>
            <a:pPr lvl="1"/>
            <a:r>
              <a:rPr lang="en-US" dirty="0" smtClean="0"/>
              <a:t>Diverted to government/Church in the form of taxes/tithes </a:t>
            </a:r>
          </a:p>
          <a:p>
            <a:pPr lvl="1"/>
            <a:r>
              <a:rPr lang="en-US" dirty="0" smtClean="0"/>
              <a:t>Transformed to other goods through trades in the market</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a:bodyPr>
          <a:lstStyle/>
          <a:p>
            <a:r>
              <a:rPr lang="en-US" dirty="0" smtClean="0"/>
              <a:t>Three technique of agricultural production</a:t>
            </a:r>
          </a:p>
          <a:p>
            <a:pPr lvl="1"/>
            <a:r>
              <a:rPr lang="en-US" dirty="0" smtClean="0"/>
              <a:t>Cultivation of land with human labor alone</a:t>
            </a:r>
          </a:p>
          <a:p>
            <a:pPr lvl="2"/>
            <a:r>
              <a:rPr lang="en-US" dirty="0" smtClean="0"/>
              <a:t>No surplus, subsistence farming, low standard of living</a:t>
            </a:r>
          </a:p>
          <a:p>
            <a:pPr lvl="1"/>
            <a:r>
              <a:rPr lang="en-US" dirty="0" smtClean="0"/>
              <a:t>Cultivation with ox-drawn ploughs</a:t>
            </a:r>
          </a:p>
          <a:p>
            <a:pPr lvl="2"/>
            <a:r>
              <a:rPr lang="en-US" dirty="0" smtClean="0"/>
              <a:t>Most common technique, but less returns on capital than horse-drawn</a:t>
            </a:r>
          </a:p>
          <a:p>
            <a:pPr lvl="1"/>
            <a:r>
              <a:rPr lang="en-US" dirty="0" smtClean="0"/>
              <a:t>Cultivation with horse-drawn ploughs</a:t>
            </a:r>
          </a:p>
          <a:p>
            <a:pPr lvl="2"/>
            <a:r>
              <a:rPr lang="en-US" dirty="0" smtClean="0"/>
              <a:t>More efficient, greater returns on capital</a:t>
            </a:r>
            <a:endParaRPr lang="th-TH" dirty="0" smtClean="0"/>
          </a:p>
          <a:p>
            <a:pPr lvl="1"/>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a:bodyPr>
          <a:lstStyle/>
          <a:p>
            <a:r>
              <a:rPr lang="en-US" dirty="0" smtClean="0"/>
              <a:t>With no horse or ox, no surplus </a:t>
            </a:r>
            <a:r>
              <a:rPr lang="en-US" dirty="0" smtClean="0">
                <a:sym typeface="Wingdings" pitchFamily="2" charset="2"/>
              </a:rPr>
              <a:t> starvation and depopulation</a:t>
            </a:r>
          </a:p>
          <a:p>
            <a:r>
              <a:rPr lang="en-US" dirty="0" smtClean="0">
                <a:sym typeface="Wingdings" pitchFamily="2" charset="2"/>
              </a:rPr>
              <a:t>Peasants could not pay rents to the landowners, contribute to State or Church, </a:t>
            </a:r>
          </a:p>
          <a:p>
            <a:r>
              <a:rPr lang="en-US" dirty="0" smtClean="0">
                <a:sym typeface="Wingdings" pitchFamily="2" charset="2"/>
              </a:rPr>
              <a:t>Scarce in capital, no borrowing</a:t>
            </a:r>
          </a:p>
          <a:p>
            <a:r>
              <a:rPr lang="en-US" dirty="0" smtClean="0">
                <a:sym typeface="Wingdings" pitchFamily="2" charset="2"/>
              </a:rPr>
              <a:t>Inefficient “</a:t>
            </a:r>
            <a:r>
              <a:rPr lang="en-US" dirty="0" err="1" smtClean="0">
                <a:sym typeface="Wingdings" pitchFamily="2" charset="2"/>
              </a:rPr>
              <a:t>métayage</a:t>
            </a:r>
            <a:r>
              <a:rPr lang="en-US" dirty="0" smtClean="0">
                <a:sym typeface="Wingdings" pitchFamily="2" charset="2"/>
              </a:rPr>
              <a:t>” system</a:t>
            </a:r>
          </a:p>
          <a:p>
            <a:pPr lvl="1">
              <a:buNone/>
            </a:pP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a:bodyPr>
          <a:lstStyle/>
          <a:p>
            <a:r>
              <a:rPr lang="en-US" dirty="0" smtClean="0">
                <a:sym typeface="Wingdings" pitchFamily="2" charset="2"/>
              </a:rPr>
              <a:t>‘Horse’  Growth of wealth increase the numbers of men in profitable occupations</a:t>
            </a:r>
          </a:p>
          <a:p>
            <a:r>
              <a:rPr lang="en-US" dirty="0" smtClean="0">
                <a:sym typeface="Wingdings" pitchFamily="2" charset="2"/>
              </a:rPr>
              <a:t>Unable to find nearby skilled ploughmen capable of handling horse, </a:t>
            </a:r>
          </a:p>
          <a:p>
            <a:r>
              <a:rPr lang="en-US" dirty="0" smtClean="0">
                <a:sym typeface="Wingdings" pitchFamily="2" charset="2"/>
              </a:rPr>
              <a:t>they had to come from a distance at considerable expenses</a:t>
            </a:r>
          </a:p>
          <a:p>
            <a:r>
              <a:rPr lang="en-US" dirty="0" smtClean="0">
                <a:sym typeface="Wingdings" pitchFamily="2" charset="2"/>
              </a:rPr>
              <a:t>Make the masters too much dependent on employees/too much control</a:t>
            </a:r>
            <a:endParaRPr lang="th-TH" dirty="0" smtClean="0"/>
          </a:p>
          <a:p>
            <a:pPr lvl="1"/>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lnSpcReduction="10000"/>
          </a:bodyPr>
          <a:lstStyle/>
          <a:p>
            <a:r>
              <a:rPr lang="en-US" dirty="0" smtClean="0">
                <a:sym typeface="Wingdings" pitchFamily="2" charset="2"/>
              </a:rPr>
              <a:t>Oxen  work slowly, spent lots of time grazing, reduced land productivities</a:t>
            </a:r>
          </a:p>
          <a:p>
            <a:r>
              <a:rPr lang="en-US" dirty="0" err="1" smtClean="0">
                <a:sym typeface="Wingdings" pitchFamily="2" charset="2"/>
              </a:rPr>
              <a:t>Métayers</a:t>
            </a:r>
            <a:r>
              <a:rPr lang="en-US" dirty="0" smtClean="0">
                <a:sym typeface="Wingdings" pitchFamily="2" charset="2"/>
              </a:rPr>
              <a:t>: neglect its cultivation, only pulling carts for their own profits, most of the land stands fallow</a:t>
            </a:r>
          </a:p>
          <a:p>
            <a:r>
              <a:rPr lang="en-US" dirty="0" smtClean="0">
                <a:sym typeface="Wingdings" pitchFamily="2" charset="2"/>
              </a:rPr>
              <a:t>But be profitably stocked with sheep, beef cattle calves, pigs, and poultry</a:t>
            </a:r>
          </a:p>
          <a:p>
            <a:r>
              <a:rPr lang="en-US" dirty="0" smtClean="0"/>
              <a:t>The manures from these herds could double grain yields</a:t>
            </a:r>
            <a:endParaRPr lang="th-TH" dirty="0" smtClean="0"/>
          </a:p>
          <a:p>
            <a:pPr lvl="1"/>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The </a:t>
            </a:r>
            <a:r>
              <a:rPr lang="en-US" dirty="0" err="1" smtClean="0"/>
              <a:t>Physiocrats</a:t>
            </a:r>
            <a:endParaRPr lang="th-TH" dirty="0"/>
          </a:p>
        </p:txBody>
      </p:sp>
      <p:sp>
        <p:nvSpPr>
          <p:cNvPr id="3" name="ตัวยึดเนื้อหา 2"/>
          <p:cNvSpPr>
            <a:spLocks noGrp="1"/>
          </p:cNvSpPr>
          <p:nvPr>
            <p:ph idx="1"/>
          </p:nvPr>
        </p:nvSpPr>
        <p:spPr/>
        <p:txBody>
          <a:bodyPr>
            <a:normAutofit/>
          </a:bodyPr>
          <a:lstStyle/>
          <a:p>
            <a:r>
              <a:rPr lang="en-US" dirty="0" smtClean="0">
                <a:sym typeface="Wingdings" pitchFamily="2" charset="2"/>
              </a:rPr>
              <a:t>Policy implication:</a:t>
            </a:r>
          </a:p>
          <a:p>
            <a:pPr lvl="1"/>
            <a:r>
              <a:rPr lang="en-US" dirty="0" smtClean="0"/>
              <a:t>A nation will prosper only if capital is allowed to accumulate in the hands of entrepreneurial farmers who will employ peasants as agricultural laborers</a:t>
            </a:r>
          </a:p>
          <a:p>
            <a:pPr lvl="1"/>
            <a:r>
              <a:rPr lang="en-US" dirty="0" smtClean="0"/>
              <a:t>Growing wealth </a:t>
            </a:r>
            <a:r>
              <a:rPr lang="en-US" dirty="0" smtClean="0">
                <a:sym typeface="Wingdings" pitchFamily="2" charset="2"/>
              </a:rPr>
              <a:t> population growth</a:t>
            </a:r>
          </a:p>
          <a:p>
            <a:pPr lvl="1"/>
            <a:r>
              <a:rPr lang="en-US" dirty="0" smtClean="0">
                <a:sym typeface="Wingdings" pitchFamily="2" charset="2"/>
              </a:rPr>
              <a:t>Kingdom where revenues are growing attract the new habitats</a:t>
            </a:r>
            <a:endParaRPr lang="th-TH" dirty="0" smtClean="0"/>
          </a:p>
          <a:p>
            <a:pPr lvl="1"/>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Malthusianism</a:t>
            </a:r>
            <a:endParaRPr lang="th-TH" dirty="0"/>
          </a:p>
        </p:txBody>
      </p:sp>
      <p:sp>
        <p:nvSpPr>
          <p:cNvPr id="3" name="ตัวยึดเนื้อหา 2"/>
          <p:cNvSpPr>
            <a:spLocks noGrp="1"/>
          </p:cNvSpPr>
          <p:nvPr>
            <p:ph idx="1"/>
          </p:nvPr>
        </p:nvSpPr>
        <p:spPr/>
        <p:txBody>
          <a:bodyPr>
            <a:normAutofit/>
          </a:bodyPr>
          <a:lstStyle/>
          <a:p>
            <a:r>
              <a:rPr lang="en-US" b="1" dirty="0" smtClean="0"/>
              <a:t>Thomas Robert Malthus (1766-1834)</a:t>
            </a:r>
          </a:p>
          <a:p>
            <a:r>
              <a:rPr lang="en-US" dirty="0" smtClean="0"/>
              <a:t>Malthus thought that the dangers of population growth would preclude endless progress towards a utopian society: </a:t>
            </a:r>
          </a:p>
          <a:p>
            <a:r>
              <a:rPr lang="en-US" dirty="0" smtClean="0"/>
              <a:t>"The power of population is indefinitely greater than the power in the earth to produce subsistence for man”</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Malthusianism</a:t>
            </a:r>
            <a:endParaRPr lang="th-TH" dirty="0"/>
          </a:p>
        </p:txBody>
      </p:sp>
      <p:pic>
        <p:nvPicPr>
          <p:cNvPr id="1026" name="Picture 2" descr="http://scienceofthetime.com/wp-content/blogs.dir/2/files/2012/05/malthus-Point-of-crisis.gif"/>
          <p:cNvPicPr>
            <a:picLocks noChangeAspect="1" noChangeArrowheads="1"/>
          </p:cNvPicPr>
          <p:nvPr/>
        </p:nvPicPr>
        <p:blipFill>
          <a:blip r:embed="rId2"/>
          <a:srcRect/>
          <a:stretch>
            <a:fillRect/>
          </a:stretch>
        </p:blipFill>
        <p:spPr bwMode="auto">
          <a:xfrm>
            <a:off x="1285852" y="1714488"/>
            <a:ext cx="6572296" cy="4569984"/>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pPr algn="l"/>
            <a:r>
              <a:rPr lang="en-US" dirty="0" smtClean="0"/>
              <a:t>Classical School</a:t>
            </a:r>
            <a:endParaRPr lang="th-TH" dirty="0"/>
          </a:p>
        </p:txBody>
      </p:sp>
      <p:sp>
        <p:nvSpPr>
          <p:cNvPr id="3" name="ตัวยึดเนื้อหา 2"/>
          <p:cNvSpPr>
            <a:spLocks noGrp="1"/>
          </p:cNvSpPr>
          <p:nvPr>
            <p:ph idx="1"/>
          </p:nvPr>
        </p:nvSpPr>
        <p:spPr/>
        <p:txBody>
          <a:bodyPr>
            <a:normAutofit/>
          </a:bodyPr>
          <a:lstStyle/>
          <a:p>
            <a:pPr lvl="1"/>
            <a:r>
              <a:rPr lang="en-US" dirty="0" smtClean="0"/>
              <a:t>Adam Smith (1776) The Wealth of Nations </a:t>
            </a:r>
          </a:p>
          <a:p>
            <a:pPr lvl="2"/>
            <a:r>
              <a:rPr lang="en-US" dirty="0" smtClean="0"/>
              <a:t>“</a:t>
            </a:r>
            <a:r>
              <a:rPr lang="en-US" i="1" dirty="0" smtClean="0"/>
              <a:t>It is not from the benevolence of the butcher, the brewer, or the baker, that we expect our dinner, but from their regard to their own interest. We address ourselves, not to their humanity but to their self-love, and never talk to them of our own necessities but of their advantages</a:t>
            </a:r>
            <a:r>
              <a:rPr lang="en-US" dirty="0" smtClean="0"/>
              <a:t>”</a:t>
            </a:r>
            <a:endParaRPr lang="en-US" sz="1600" dirty="0" smtClean="0"/>
          </a:p>
          <a:p>
            <a:pPr lvl="1">
              <a:buNone/>
            </a:pPr>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normAutofit fontScale="92500" lnSpcReduction="10000"/>
          </a:bodyPr>
          <a:lstStyle/>
          <a:p>
            <a:r>
              <a:rPr lang="en-US" dirty="0" smtClean="0"/>
              <a:t>David Ricardo</a:t>
            </a:r>
          </a:p>
          <a:p>
            <a:r>
              <a:rPr lang="en-US" dirty="0" smtClean="0"/>
              <a:t>defined a theory of rent in his </a:t>
            </a:r>
            <a:r>
              <a:rPr lang="en-US" i="1" dirty="0" smtClean="0"/>
              <a:t>Principles of Political Economy</a:t>
            </a:r>
            <a:r>
              <a:rPr lang="en-US" dirty="0" smtClean="0"/>
              <a:t> (1817). </a:t>
            </a:r>
          </a:p>
          <a:p>
            <a:r>
              <a:rPr lang="en-US" dirty="0" smtClean="0"/>
              <a:t>Ricardo regarded rent as value in excess of real production—something caused by incident of ownership rather than by fundamental economic value imparted by free and equal trade. </a:t>
            </a:r>
          </a:p>
          <a:p>
            <a:r>
              <a:rPr lang="en-US" dirty="0" smtClean="0"/>
              <a:t>rent represented a kind of negative money that landlords could pull out of the production of the land by measure of land's scarcity</a:t>
            </a:r>
            <a:endParaRPr lang="th-TH" dirty="0"/>
          </a:p>
        </p:txBody>
      </p:sp>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Classical School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normAutofit fontScale="92500" lnSpcReduction="10000"/>
          </a:bodyPr>
          <a:lstStyle/>
          <a:p>
            <a:r>
              <a:rPr lang="en-US" dirty="0" smtClean="0"/>
              <a:t>David Ricardo</a:t>
            </a:r>
          </a:p>
          <a:p>
            <a:r>
              <a:rPr lang="en-US" dirty="0" smtClean="0"/>
              <a:t>defined a theory of rent in his </a:t>
            </a:r>
            <a:r>
              <a:rPr lang="en-US" i="1" dirty="0" smtClean="0"/>
              <a:t>Principles of Political Economy</a:t>
            </a:r>
            <a:r>
              <a:rPr lang="en-US" dirty="0" smtClean="0"/>
              <a:t> (1817). </a:t>
            </a:r>
          </a:p>
          <a:p>
            <a:r>
              <a:rPr lang="en-US" dirty="0" smtClean="0"/>
              <a:t>Ricardo regarded rent as value in excess of real production—something caused by incident of ownership rather than by fundamental economic value imparted by free and equal trade. </a:t>
            </a:r>
          </a:p>
          <a:p>
            <a:r>
              <a:rPr lang="en-US" dirty="0" smtClean="0"/>
              <a:t>rent represented a kind of negative money that landlords could pull out of the production of the land by measure of land's scarcity</a:t>
            </a:r>
            <a:endParaRPr lang="th-TH" dirty="0"/>
          </a:p>
        </p:txBody>
      </p:sp>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Classical School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normAutofit/>
          </a:bodyPr>
          <a:lstStyle/>
          <a:p>
            <a:r>
              <a:rPr lang="en-US" dirty="0" smtClean="0"/>
              <a:t>Alfred Marshall (1842-1927)</a:t>
            </a:r>
          </a:p>
          <a:p>
            <a:r>
              <a:rPr lang="th-TH" dirty="0" smtClean="0"/>
              <a:t>“</a:t>
            </a:r>
            <a:r>
              <a:rPr lang="en-US" dirty="0" smtClean="0"/>
              <a:t>Principle of Economics” </a:t>
            </a:r>
          </a:p>
          <a:p>
            <a:r>
              <a:rPr lang="en-US" dirty="0" smtClean="0"/>
              <a:t>Demand &amp; Supply, Marginal Utility, Cost of Production</a:t>
            </a:r>
          </a:p>
        </p:txBody>
      </p:sp>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Classical School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Classical School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26626" name="AutoShape 2" descr="data:image/jpeg;base64,/9j/4AAQSkZJRgABAQAAAQABAAD/2wCEAAkGBhIQEBUSEhMVFBAQEhgVFxAVFBYQFxkTFBMYFRgTFRgZGyYeGBokGRIUIi8gJCcqLCwsFR4yNTAqNSYrLCkBCQoKDgwOGg8PGikkHCQsLCwsLCwuLCw0LCw0LCwvLDAsLiwwKSwtNCwsNSksLCwsLDEsLCwpLCw1LC0sLCwpLP/AABEIAM8A8wMBIgACEQEDEQH/xAAbAAEBAQADAQEAAAAAAAAAAAAABAUCAwYBB//EAEkQAAIBAgMDBQoKBwgDAAAAAAECAAMRBBIhBTFBBhMiUWEUMjNSYnFzdLKzFyM0NUNjZYGU4kJykZKT0eEVJCVTgrTB8AeDof/EABgBAQEBAQEAAAAAAAAAAAAAAAACAQME/8QAKhEBAQACAQEGBgIDAAAAAAAAAAECESExAxIiQVHwYZGhsdHhMnETI8H/2gAMAwEAAhEDEQA/AP3GIiAiIgIiICIkO2Mc9GmHRC5zC6gFjl1JtbjpNxlyuoLonn35R1cwQYeopuuZrZlt3QKTBbAFuiCbgaXGk40eVTuEthnGbLfNmAANbmidEPCza2uD2G3X/Bn6fWJ70eiiYacoH5hqhotnXIuWzL0nAuxFiVW54ZtLbp00OU1Ui3c1TMCqknoAkgXYCxIFzx4EGP8ABm3vR6KJ54cqnOa2Gq9FVbW430WqsO93jJl7Sy7ry/ZO0nrNVzIUVGCqCCCd973A10GgvbrMzLsc8Zum40oiJyaREQEREBERAREQEREBERAREQEREBERAREQMijt8lMRUakwp4bnOkDfPzTVFYLcDX4rhcdIa3BAq2LtMYrDUcQoKriKKVQp3gVEDgG3HpTq5QqBg8RbT+71f2mmxMj5BfNWB9Rw/uElZWW8TQ3pLtDFmkoKoXJdVsL6AnvjlVjYdgPDdvFUTJxeRgnlJUtmGFq2VbsLMG0FPMFXJ0yDUYab+aa1534PbT1OcVqLU6iZsit0s+TeRYDS5Xzhh92vOFeiHUqwurAgjdoRYzpc8NcY/Ws5Z+wcbVq0yaq2IIscjUrg01Y9FiSLMzLfjlmnIdl12s1Kob1aNgW8ZD3lT7wDfylbql053KZXcmmYXc2RETFEREBERATjVBKkDeQba21t120nKRYraVm5umOcreIDYKDuao36A/aTwBjek3KY81mbPw9agwfEOBSp0SpY1nfMxqXUuraZgoUXG8s2lrAbeHr51DZWW/Bhla19CRvF99jrrraS4bZpzCpWbnKo3aWRPRrwPlG7dttJfKyzud3WY78yIiSsiIgIiICIiAiIgIiICIiBnco/keI9Xq+7aRcgvmrA+o4f3CS3lH8jxHq9X3bSLkF81YH1HD+4SBvREQEREDP2pTKla6AlqV8yjUtSOrKOsiwYdq24mXUqoZQykFWAII1BBFwROUzMF8RVNA+De70uzW70vuJuOxrfoyelc74ct+V+/wC2nERKdCIiAnXXrqilnYKqi5YmwA7TJ8ZtII2RFNSsRcU14DxnO5F7Tv4A7p10NnFmFSuQ7g3VRcU0Pkg728s69WXdJ36Odz3dYuHO1cR3ualRP0hGWo48gHwY7SL9QGhluFwiUlyooVd/nJ3kk6kniTqZ3RNkbjhrm81HtZSaL2YrZWJI0OinQHhraU0lIFibnrtbThft/wC6Tp2l4Gp+o3smZtXlOtOtUp1BYIyhSpDXzIW11AViVYBd+l7WIMvHC59HS3WLbiedflrSt0UfMcwW+Qi6hDrZyT4VbgXIs1wLSpOUqc2XKOMlRabaKLO5G67aizK3mYeadL2HaTyTuNiJ52hyxTKnOU3DsNQoVh3iPdRmuwtVXQAkAEkC0s2Rt4Yio6ZbZcrKbqwKsiNvViGILG+UkAZbnUTL2Ocm7Dca0RE5NIiICIiAiIgIiIGdyj+R4j1er7tpFyC+asD6jh/cJLeUfyPEer1fdtIuQXzVgfUcP7hIG9ERAREQEl2lgzVSynLUQh0fqddxPYbkEcQxEqiZZtlks1U2z8YKtMNax1DId6upsyHzEGUzMr/EVhU+irkI/k1dFSp/q0Q9uTtnfjNpLTIQAvVYXWkurEeMeCr5RsPv0mS+rnM9TxdZ7+v6VVKoUFmICqLlibAAcSTumca9TEeCvTon6YjpsPqlO4eUw8wO+ck2aajB65DEG60hfm0PA2Pft5R+4LNGOa3Vy68T6/p0YTBJSXKgtc3JJLFmO9mY6se0zviJS5JJqERENTbS8DU/Ub2TKZNtLwNT9RvZMphvk6qeERcuVQMilVsLWU2uo6h0V07BOVOiq3sAMxzG2lyeJ7dB+ycmYAXJsBqSdNOuZvdr19KHRp8cSwuD6JT3/wCsej1Zt0XJzyymLTiYWw9uBzTpG2YpUJJq86+amyAgnKA1xUvdTbTTTduyssMsOMlS7IiJLSIiAiIgIiICIiB43aHJg0MKbMGFHDVmcnosajYY0+jYWCWBJXiSGJJGtvIXCX2XgjncXwWH0DaeATdpPuOSouHx2ZswanUO/RW7lToqPFsdPMeudnIaoF2VgbkD+5YfebfQJLzzud3kTjo1+4vrKn739I7i+sqfvf0mfjOU9Om708rFk3m6ZdKfO3vmvbKeq51sDYz4OVVK4GWprbXKCLM+QXIbTXhvFjexFpDe9Wj3F9ZU/e/pHcX1lT97+kzavKukrMGVwFJFwA1yrVVJsCdL0GHX2Ca2FxAqIrgEB1DWOhFxex7YO9XX3F9ZU/e/pPjYUAEmo4AFyS1gAOJ0jGbRWmQurVG72kurN224DrY2A4mTrs5qpDYgggG4w6+DXXQsfpG8+g4C4vJ36IvaXeseajrUGxSlKbOKDCzVmN8yneKSka/rnTqDTt5MECnkYfHAKzvqTUDrdapJ1NxcdhVgNAJszGNMrRo10BL0qS5lGpakVGdR1kWDDtW3EzNa5RljZ47zf+fBsxONKqGUMpBVgCCNQQRcETlLdSIiAiJxdwoJJAAFySbAAcSYHytSDqVO5gQfMdJPjNpLTIWxeqwutJdWPb1KvlGwk5xdSvpQ6FM78Qw3j6pDv/WbTqDSrB4BKQOUatqzk5mY9bMdT/xwtJ3vo5965cY9PX8e9f2mTZzVTmxBDDeMOutNerNfWoe06dQ4zSiJsmlY4zFxFJRwGnZ/3rnKImqIiICIiAiIgIiICIiBh7W+TY79Sp/tEkHJmrWXY+A5hA7nBUBrw/uws1ri/Sy6X3Xl+1vk2O/Uqf7RJncmdmGvsnZwzlAuFw7EqbNbuXLZTwN2Bvwy6a2ICmrj8XTzMMPTGeoNQxYsWZKSkgEC9gONrcRlIPfTr4s06gIAqAjK1lYgNUt4wUlUBbdqGTS9xO2rsmtlULWKlXqk6tYrUq5wu/gvRB4XuOqQ7UwDIzMauerVVUSmMwL2CZ2yIQc16dwQQqZiYZbJN13nH44Bb0U3LmNxpdMx/T1sxKndbLfUNpRhtpVcQi80uQFRnrHpKGtqtIX+MINxm73tbdOxcC9bXEWCcMMpuv8A7T9IezvfPvmkBJ5rn4s/hPr+vv8A0nwWz0pXy3LN31RjmdiOLN/xuHACUxEro6SSTUJNszwNP0aeyJTJtmeBp+jT2RCvJNg/iaponwb3el2a3el9xOYdjEfozSku0cIaiWU5aikMj9TruJ7N4I4gkTlgMYKqBrWOoZN5V1NmU+Yg+ffJnHDlj4b3fl7+CiJxqVAoLMQFAuSTYADiTwmeMXUr+CulL/PYdJh9Uh4eU2nUGGs23SsspOPN3YzaS0yEAL1WF1pLqxHWeCr5RsJ0ps1qhD4ghrG60F8Gp4E38I3adOoCVYPAJSBCjVjdnJzMx62Y6kyiZrfVPcuXOXy99SIiU6EREBERAREQEREBERAREQE4u9gT1C/7Jynwi8DzGL20tbCVitJ05/C16mZrWOSki9eujqLgW6JnPkLjANl4IZX0wWH3U2I8Am4gay3lFgqfctZsiZqeFqqrZRdV5phlU20HYJNyKw61NkYJWF1bA4cFTuI5hND1jslZ3G3wxk6KKm2zV6OHViNxrmm5RbHUKAPjG83R6zpad2CSnSu2Wq1Ru+qtTcu3ZfLoOpRYDqmkqgAACwAsANAAOAn2c9erJjN7y5qbu4eLU/hv/KO7h4tT+G/8pTEpfCbu4eLU/hv/ACju4eLU/hv/AClMQcJu7h4tT+G/8pPs3HDmafRqeDX6N/FHZNGR4GoFw6MxCqtJSWJsAAg1JO6Yrc0593Dxan8N/wCUxsbtlMPiAVDE4iwallKfGd6lQlgFUHRCSRuW17GX901MR4K9Ol/nsOmw+qUjQeWw8wO+fMRsukqLTy3WpUs9ySzXVgSzHUntJvJu70ee/wCz+Pz/AB7+bnT2a1Qh8QQxButEeDQ8Dr4Rh4zfcBNGQbLrtZqVQ3q0bAsf00PeVfvAIPlK0vm46b2etbhERKdCIiAiIgIiICIiAiIgIiICIiAiIgZ3KP5HiPV6vu2kXIL5qwPqOH9wkt5R/I8R6vV920i5BfNWB9Rw/uEgb0REBERAROFWqqKWYhVUXLEgADrJO6Z/dFXEeDvSon6YizsPq1PejymHmB3zLdIyzk483fi9pKjZFBqViLiku+3jOdyL2n7rnSRbK2aXp0nrkOQiFaQ8GnRFjY9+3lN9wWaWEwSUlyoLXNyblmZjvZmOrHtM47M8DT9GnsiZrfUmNym8vl76qZNjN9P0g9lpTJsZvp+kHstKdJ1dG1KRUrXQEvRvmUC5eke/QdZFgw7Vt+kZdSqhlDKQVYAgjUEEXBH3TlMzBfEVTRPg3u9Ls1u9L7icw7GIGiyelcr4ct+V+/7/AA04iJToREQEREBERAREQEREBERAREQEREDO5R/I8R6vV920i5BfNWB9Rw/uElvKP5HiPV6vu2kXIL5qwPqOH9wkDeiJwrVlRSzEKqi5YmwA7SYHORYvaYRubQGpWIvza8B4ztuRe07+AM6eeq4jwd6VE/SkWqMPq1PeDymF+objLMJgkpLlQWF7k6kknezE6se06yd76OXeuX8enr+Pz901LZpch65DuputMXFND1qp75vKbXqC7poRE2TS8cZj0JNszwNP0aeyJTJtmeBp+jT2RNX5KZNjN9P0g9lpTJsZvp+kHstBOqmS7RwfOpYHLUUhkfxXXcfNvBHEEjjKoi8pslmqm2fjOdphrZW1DJvKupsynzEHXjoeMpmbiPiKwqfRViEqdQqd6lT79EP+jqM0pkThb0vWERE1ZERAREQEREBERAREQEREBERAzuUfyPEer1fdtIuQXzVgfUcP7hJbyj+R4j1er7tpFyC+asD6jh/cJA2MVVZVuiF23Bbhd/Ek7gOO89hktDZpZhUrtzlQaqo0pofIXifKOvVbdNCJmtouEt3SIiasiIgJNszwNP0aeyJTJtmeBp+jT2RDfJTJsZvp+kHstKZNjN9P0g9loJ1UxEQx116C1FKMLqwII6wRYyXZddrNSqG9WjYFj+mh7yp94BB8pWl0z9qUipWugJelfMo1LUj36jrIsGHatuJk31c8+PFPcaEThSqhlDKQVYAgjUEHUETnKdCIiAiIgIiICIiAiIgIiICIiBnco/keI9Xq+7aRcgj/AIVgfUcP7hJsYzCrVpvTa+WojIbaGzAqbHzGeQw//i9aaLTTaO00p01Cqi4vKqqosFUCnoAABaB7S8Xnj/g4+09q/jPyR8HH2ntX8Z+SB7C8Xnj/AIOPtPav4z8kfBx9p7V/GfkgewvF54/4OPtPav4z8kfBx9p7V/GfkgewvJtmH4mn6NPZE8XtTkRzKqRtLaZNRwgzY/m1BIJuzc2bDongdSBxkeyuS61b/wCI7SSmlCnULf2gLKHXNkYc2AtlsdCRlKnS4lzs8rj3vI3Oj9JvJsYdafpB7LTxVLknQYBhtjaNjqL7QUacDbLxnVU5KU+cCDaO1n1Uc4uMVkDupZVvlvcgbwLdIXIkzG5dGy6fod4vPE4PkCKtNKi7S2qFqIrgHGWNmAIvZN+s7vg4+09q/jPyRZrhj2F4vPH/AAcfae1fxn5I+Dj7T2r+M/JMHr0UAWFgBwGgn288f8HH2ntX8Z+SPg4+09q/jPyQPYXi88f8HH2ntX8Z+SPg4+09q/jPyQPYXku1MYaVJnUAkW33IALBS5trZQSx7FM8z8HH2ntX8Z+SPg4+09q/jPyTZdXkej2NtDn6We6kh3W67jkqMgYC5IBCg2vx3nfLp5/YXJDuSrzndmNr3UrzeIxHPJqQc2XKOlpv7TPQRlZbuBERMCIiAiIgIiICIiAiIgIiIE+OxyUUzubKCova+rMFH/1hJ02/hyUAqAmpuA3j4o1bsN69AX16xG3nC0CWXN06YAzFOkaqhWzAgizEH7p57ZWNwoY1KeHCrTpu4yt07UkpLbJfLurOBruHbA9DU2xhiLNVpENwLLYgG249snwm2cEoJV6VMCwuctHQrnB1toQbzExG0cLlZThxezBUUhFISpUIzm4t4O+7QsfOaMHWw1WplGHbK4VQwfMbOKgswD9FcqcCeHUt93eg3P7Qw1LTnEQGxsXAHSFxYX0uBfTrvxkuLqYF2FR3pZwbB+cCnooTa4IJsrtp1MeuZmI2nh3LmtQZstU96ysCUJphiM46dk3W70DeFNuLYvCCkXWgAMxpMajhABzbHpurPoebyi+9iOsGJlZzBvLjsNQUU+cp01pgdHMAFWwI3nQWI/aI/t/D5gBVQ30uGBANwACRuJJsB55jY1sPUps70CvS5olWAdAtA1FJBsAVvbLqA2utp01a2HpsBzelVVqXqOFORs2YKLEMiilmc30D5rkm5X4j0ybSpM+QOue9st7G+QPYX39Eg6dvUZTMzZ4o1ctcBOddQ/RfPqUAuCN/R3G3E7rmacwIiICIiAiIgIiICIiAiIgIiICIiAiIgIiICIiAiIgdb0FJDEAst7Ei5F99jw3D9k5FASCRqNx6tLaTlEBOLoCCCLgixB1BHUZyiB8C2FhuHCfHpA2uAcpuLi9j1jqOs5RAREQEREBERAREQEREBERAREQP/9k="/>
          <p:cNvSpPr>
            <a:spLocks noChangeAspect="1" noChangeArrowheads="1"/>
          </p:cNvSpPr>
          <p:nvPr/>
        </p:nvSpPr>
        <p:spPr bwMode="auto">
          <a:xfrm>
            <a:off x="190500" y="-1157288"/>
            <a:ext cx="2314575" cy="1971676"/>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6628" name="Picture 4" descr="http://3.bp.blogspot.com/_GMkD4mFrFxw/TU7e-imAB4I/AAAAAAAAEUE/dwu1p1N01Wo/s1600/Supply%2Bdemand%2Bfor%2Bfood%2Bprices.png"/>
          <p:cNvPicPr>
            <a:picLocks noChangeAspect="1" noChangeArrowheads="1"/>
          </p:cNvPicPr>
          <p:nvPr/>
        </p:nvPicPr>
        <p:blipFill>
          <a:blip r:embed="rId2"/>
          <a:srcRect/>
          <a:stretch>
            <a:fillRect/>
          </a:stretch>
        </p:blipFill>
        <p:spPr bwMode="auto">
          <a:xfrm>
            <a:off x="1428728" y="1357298"/>
            <a:ext cx="6786610" cy="5254446"/>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normAutofit/>
          </a:bodyPr>
          <a:lstStyle/>
          <a:p>
            <a:r>
              <a:rPr lang="en-US" dirty="0" smtClean="0"/>
              <a:t>People have rational preferences among outcomes that can be identified and associated with a value.</a:t>
            </a:r>
          </a:p>
          <a:p>
            <a:r>
              <a:rPr lang="en-US" dirty="0" smtClean="0"/>
              <a:t>Individuals maximize utility and firms maximize profits.</a:t>
            </a:r>
          </a:p>
          <a:p>
            <a:r>
              <a:rPr lang="en-US" dirty="0" smtClean="0"/>
              <a:t>People act independently on the basis of full and relevant information.</a:t>
            </a:r>
            <a:endParaRPr lang="en-US" dirty="0"/>
          </a:p>
        </p:txBody>
      </p:sp>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Neo-Classical School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normAutofit/>
          </a:bodyPr>
          <a:lstStyle/>
          <a:p>
            <a:r>
              <a:rPr lang="en-US" dirty="0" smtClean="0"/>
              <a:t>Alexander </a:t>
            </a:r>
            <a:r>
              <a:rPr lang="en-US" dirty="0" err="1" smtClean="0"/>
              <a:t>Chayanov</a:t>
            </a:r>
            <a:r>
              <a:rPr lang="en-US" dirty="0" smtClean="0"/>
              <a:t> (1888 –1937)</a:t>
            </a:r>
            <a:endParaRPr lang="en-US" dirty="0"/>
          </a:p>
        </p:txBody>
      </p:sp>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Farm-household Model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pic>
        <p:nvPicPr>
          <p:cNvPr id="25602" name="Picture 2"/>
          <p:cNvPicPr>
            <a:picLocks noChangeAspect="1" noChangeArrowheads="1"/>
          </p:cNvPicPr>
          <p:nvPr/>
        </p:nvPicPr>
        <p:blipFill>
          <a:blip r:embed="rId2"/>
          <a:srcRect/>
          <a:stretch>
            <a:fillRect/>
          </a:stretch>
        </p:blipFill>
        <p:spPr bwMode="auto">
          <a:xfrm>
            <a:off x="1785918" y="2357430"/>
            <a:ext cx="4873556" cy="3643338"/>
          </a:xfrm>
          <a:prstGeom prst="rect">
            <a:avLst/>
          </a:prstGeom>
          <a:noFill/>
          <a:ln w="9525">
            <a:noFill/>
            <a:miter lim="800000"/>
            <a:headEnd/>
            <a:tailEnd/>
          </a:ln>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a:xfrm>
            <a:off x="457200" y="1600200"/>
            <a:ext cx="8229600" cy="4900634"/>
          </a:xfrm>
        </p:spPr>
        <p:txBody>
          <a:bodyPr>
            <a:normAutofit lnSpcReduction="10000"/>
          </a:bodyPr>
          <a:lstStyle/>
          <a:p>
            <a:r>
              <a:rPr lang="en-US" dirty="0" smtClean="0"/>
              <a:t>Difference between neo-classical production and agricultural production??</a:t>
            </a:r>
          </a:p>
          <a:p>
            <a:pPr lvl="1"/>
            <a:r>
              <a:rPr lang="en-US" dirty="0" smtClean="0"/>
              <a:t>Biological effects</a:t>
            </a:r>
          </a:p>
          <a:p>
            <a:pPr lvl="2"/>
            <a:r>
              <a:rPr lang="en-US" dirty="0" smtClean="0"/>
              <a:t>Uncertainty/ complexity</a:t>
            </a:r>
          </a:p>
          <a:p>
            <a:pPr lvl="1"/>
            <a:r>
              <a:rPr lang="en-US" dirty="0" smtClean="0"/>
              <a:t>Time effects</a:t>
            </a:r>
          </a:p>
          <a:p>
            <a:pPr lvl="2"/>
            <a:r>
              <a:rPr lang="en-US" dirty="0" smtClean="0"/>
              <a:t>Time-dependent of output/ flexibility effects/ carryover effects/ decision making over time</a:t>
            </a:r>
          </a:p>
          <a:p>
            <a:pPr lvl="1"/>
            <a:r>
              <a:rPr lang="en-US" dirty="0" smtClean="0"/>
              <a:t>Resource-portfolio effects</a:t>
            </a:r>
          </a:p>
          <a:p>
            <a:pPr lvl="2"/>
            <a:r>
              <a:rPr lang="en-US" dirty="0" smtClean="0"/>
              <a:t>Proportionally higher fixed costs/ asset-fixity effects/ guardianship responsibility  (for land and water)/ more confronting law of diminishing returns</a:t>
            </a:r>
            <a:endParaRPr lang="en-US" dirty="0"/>
          </a:p>
        </p:txBody>
      </p:sp>
      <p:sp>
        <p:nvSpPr>
          <p:cNvPr id="4" name="ชื่อเรื่อง 1"/>
          <p:cNvSpPr txBox="1">
            <a:spLocks/>
          </p:cNvSpPr>
          <p:nvPr/>
        </p:nvSpPr>
        <p:spPr>
          <a:xfrm>
            <a:off x="428596" y="357166"/>
            <a:ext cx="8229600" cy="1143000"/>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smtClean="0">
                <a:ln>
                  <a:noFill/>
                </a:ln>
                <a:solidFill>
                  <a:schemeClr val="tx1"/>
                </a:solidFill>
                <a:effectLst/>
                <a:uLnTx/>
                <a:uFillTx/>
                <a:latin typeface="+mj-lt"/>
                <a:ea typeface="+mj-ea"/>
                <a:cs typeface="+mj-cs"/>
              </a:rPr>
              <a:t>Farm-household Model</a:t>
            </a:r>
            <a:endParaRPr kumimoji="0" lang="th-TH" sz="4400" b="0"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457200" y="1857364"/>
            <a:ext cx="4829180" cy="4714908"/>
          </a:xfrm>
        </p:spPr>
        <p:txBody>
          <a:bodyPr>
            <a:normAutofit fontScale="85000" lnSpcReduction="20000"/>
          </a:bodyPr>
          <a:lstStyle/>
          <a:p>
            <a:r>
              <a:rPr lang="en-US" b="1" dirty="0" smtClean="0"/>
              <a:t>Karl Heinrich Marx </a:t>
            </a:r>
            <a:r>
              <a:rPr lang="en-US" dirty="0" smtClean="0"/>
              <a:t>(1818 – 14 March 1883)</a:t>
            </a:r>
          </a:p>
          <a:p>
            <a:r>
              <a:rPr lang="en-US" dirty="0" smtClean="0"/>
              <a:t>Marx's theories about society, economics and politics—collectively known as </a:t>
            </a:r>
            <a:r>
              <a:rPr lang="en-US" b="1" i="1" dirty="0" smtClean="0"/>
              <a:t>Marxism</a:t>
            </a:r>
            <a:r>
              <a:rPr lang="en-US" dirty="0" smtClean="0"/>
              <a:t>—hold that all societies progress through the dialectic of class struggle: a conflict between an ownership class which controls production and a lower class which produces the </a:t>
            </a:r>
            <a:r>
              <a:rPr lang="en-US" dirty="0" err="1" smtClean="0"/>
              <a:t>labour</a:t>
            </a:r>
            <a:r>
              <a:rPr lang="en-US" dirty="0" smtClean="0"/>
              <a:t> for goods. </a:t>
            </a:r>
          </a:p>
          <a:p>
            <a:pPr>
              <a:buNone/>
            </a:pPr>
            <a:endParaRPr lang="th-TH" dirty="0"/>
          </a:p>
        </p:txBody>
      </p:sp>
      <p:pic>
        <p:nvPicPr>
          <p:cNvPr id="1026" name="Picture 2" descr="http://2.bp.blogspot.com/-Iz6Zq8mO1zo/T0PHHB26drI/AAAAAAAAAFM/owwITApzhpc/s1600/karl-marx-hip.jpg"/>
          <p:cNvPicPr>
            <a:picLocks noChangeAspect="1" noChangeArrowheads="1"/>
          </p:cNvPicPr>
          <p:nvPr/>
        </p:nvPicPr>
        <p:blipFill>
          <a:blip r:embed="rId2"/>
          <a:srcRect/>
          <a:stretch>
            <a:fillRect/>
          </a:stretch>
        </p:blipFill>
        <p:spPr bwMode="auto">
          <a:xfrm>
            <a:off x="5500694" y="1785926"/>
            <a:ext cx="3261577" cy="228601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457200" y="1857364"/>
            <a:ext cx="8186766" cy="4714908"/>
          </a:xfrm>
        </p:spPr>
        <p:txBody>
          <a:bodyPr>
            <a:normAutofit fontScale="70000" lnSpcReduction="20000"/>
          </a:bodyPr>
          <a:lstStyle/>
          <a:p>
            <a:r>
              <a:rPr lang="en-US" b="1" dirty="0" smtClean="0"/>
              <a:t>Karl Heinrich Marx </a:t>
            </a:r>
            <a:r>
              <a:rPr lang="en-US" dirty="0" smtClean="0"/>
              <a:t>(1818 – 14 March 1883)</a:t>
            </a:r>
          </a:p>
          <a:p>
            <a:pPr>
              <a:buNone/>
            </a:pPr>
            <a:endParaRPr lang="en-US" dirty="0" smtClean="0"/>
          </a:p>
          <a:p>
            <a:r>
              <a:rPr lang="en-US" dirty="0" smtClean="0"/>
              <a:t>Heavily critical of the current socio-economic form of society, capitalism, he called it the "dictatorship of the </a:t>
            </a:r>
            <a:r>
              <a:rPr lang="en-US" b="1" i="1" dirty="0" smtClean="0"/>
              <a:t>bourgeoisie</a:t>
            </a:r>
            <a:r>
              <a:rPr lang="en-US" dirty="0" smtClean="0"/>
              <a:t>", believing it to be run by the wealthy classes purely for their own benefit; </a:t>
            </a:r>
          </a:p>
          <a:p>
            <a:r>
              <a:rPr lang="en-US" dirty="0" smtClean="0"/>
              <a:t>He predicted that, like previous socioeconomic systems, capitalism would inevitably produce internal tensions which would lead to its self-destruction and replacement by a new system: </a:t>
            </a:r>
            <a:r>
              <a:rPr lang="en-US" b="1" i="1" dirty="0" smtClean="0"/>
              <a:t>socialism</a:t>
            </a:r>
            <a:r>
              <a:rPr lang="en-US" dirty="0" smtClean="0"/>
              <a:t>.</a:t>
            </a:r>
            <a:endParaRPr lang="en-US" baseline="30000" dirty="0" smtClean="0"/>
          </a:p>
          <a:p>
            <a:r>
              <a:rPr lang="en-US" dirty="0" smtClean="0"/>
              <a:t>Under socialism society would be governed by the working class in what he called the "dictatorship of the </a:t>
            </a:r>
            <a:r>
              <a:rPr lang="en-US" b="1" i="1" dirty="0" smtClean="0"/>
              <a:t>proletariat</a:t>
            </a:r>
            <a:r>
              <a:rPr lang="en-US" dirty="0" smtClean="0"/>
              <a:t>", the "workers' state" or "workers' democracy".</a:t>
            </a:r>
          </a:p>
          <a:p>
            <a:r>
              <a:rPr lang="en-US" dirty="0" smtClean="0"/>
              <a:t>Socialism would, in its turn, eventually be replaced by a stateless, classless society called </a:t>
            </a:r>
            <a:r>
              <a:rPr lang="en-US" b="1" dirty="0" smtClean="0"/>
              <a:t>communism</a:t>
            </a:r>
            <a:r>
              <a:rPr lang="en-US" dirty="0" smtClean="0"/>
              <a:t>.</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pic>
        <p:nvPicPr>
          <p:cNvPr id="32770" name="Picture 2" descr="https://encrypted-tbn0.gstatic.com/images?q=tbn:ANd9GcSNId5_BsRRSC0ZjisdiCbN-NU2CWPYT8XKOyty1kcULLe2IKbLQA"/>
          <p:cNvPicPr>
            <a:picLocks noChangeAspect="1" noChangeArrowheads="1"/>
          </p:cNvPicPr>
          <p:nvPr/>
        </p:nvPicPr>
        <p:blipFill>
          <a:blip r:embed="rId2"/>
          <a:srcRect/>
          <a:stretch>
            <a:fillRect/>
          </a:stretch>
        </p:blipFill>
        <p:spPr bwMode="auto">
          <a:xfrm>
            <a:off x="2643174" y="1500174"/>
            <a:ext cx="3709037" cy="4572033"/>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457200" y="1857364"/>
            <a:ext cx="8186766" cy="4714908"/>
          </a:xfrm>
        </p:spPr>
        <p:txBody>
          <a:bodyPr>
            <a:normAutofit/>
          </a:bodyPr>
          <a:lstStyle/>
          <a:p>
            <a:r>
              <a:rPr lang="en-US" b="1" dirty="0" smtClean="0"/>
              <a:t>Karl Heinrich Marx </a:t>
            </a:r>
            <a:r>
              <a:rPr lang="en-US" dirty="0" smtClean="0"/>
              <a:t>(1818 – 14 March 1883)</a:t>
            </a:r>
          </a:p>
          <a:p>
            <a:pPr>
              <a:buNone/>
            </a:pPr>
            <a:endParaRPr lang="en-US" dirty="0" smtClean="0"/>
          </a:p>
        </p:txBody>
      </p:sp>
      <p:pic>
        <p:nvPicPr>
          <p:cNvPr id="1026" name="Picture 2"/>
          <p:cNvPicPr>
            <a:picLocks noChangeAspect="1" noChangeArrowheads="1"/>
          </p:cNvPicPr>
          <p:nvPr/>
        </p:nvPicPr>
        <p:blipFill>
          <a:blip r:embed="rId2"/>
          <a:srcRect/>
          <a:stretch>
            <a:fillRect/>
          </a:stretch>
        </p:blipFill>
        <p:spPr bwMode="auto">
          <a:xfrm>
            <a:off x="1142976" y="2928934"/>
            <a:ext cx="7179030" cy="2000264"/>
          </a:xfrm>
          <a:prstGeom prst="rect">
            <a:avLst/>
          </a:prstGeom>
          <a:noFill/>
          <a:ln w="9525">
            <a:no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571472" y="1500174"/>
            <a:ext cx="8186766" cy="5000636"/>
          </a:xfrm>
        </p:spPr>
        <p:txBody>
          <a:bodyPr>
            <a:normAutofit/>
          </a:bodyPr>
          <a:lstStyle/>
          <a:p>
            <a:r>
              <a:rPr lang="en-US" dirty="0" smtClean="0"/>
              <a:t>Mode of production</a:t>
            </a:r>
          </a:p>
          <a:p>
            <a:pPr lvl="1"/>
            <a:r>
              <a:rPr lang="en-US" dirty="0" smtClean="0"/>
              <a:t>Means of production</a:t>
            </a:r>
          </a:p>
          <a:p>
            <a:pPr lvl="2"/>
            <a:r>
              <a:rPr lang="en-US" dirty="0" smtClean="0"/>
              <a:t>Productive resource: land, variable inputs, instrument resources</a:t>
            </a:r>
          </a:p>
          <a:p>
            <a:pPr lvl="1"/>
            <a:r>
              <a:rPr lang="en-US" dirty="0" smtClean="0"/>
              <a:t>Social relationship</a:t>
            </a:r>
          </a:p>
          <a:p>
            <a:pPr lvl="2"/>
            <a:r>
              <a:rPr lang="en-US" dirty="0" smtClean="0"/>
              <a:t>Who possesses effective control over productive resources/ who are the laborers</a:t>
            </a:r>
          </a:p>
          <a:p>
            <a:pPr lvl="2"/>
            <a:r>
              <a:rPr lang="en-US" dirty="0" smtClean="0"/>
              <a:t>What happen to the output created with those resource</a:t>
            </a:r>
          </a:p>
          <a:p>
            <a:pPr lvl="3"/>
            <a:r>
              <a:rPr lang="en-US" dirty="0" smtClean="0"/>
              <a:t>Simple reproduction</a:t>
            </a:r>
          </a:p>
          <a:p>
            <a:pPr lvl="3"/>
            <a:r>
              <a:rPr lang="en-US" dirty="0" smtClean="0"/>
              <a:t>Expanded reproduction</a:t>
            </a:r>
            <a:endParaRPr lang="th-TH"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571472" y="1500174"/>
            <a:ext cx="8186766" cy="5000636"/>
          </a:xfrm>
        </p:spPr>
        <p:txBody>
          <a:bodyPr>
            <a:normAutofit/>
          </a:bodyPr>
          <a:lstStyle/>
          <a:p>
            <a:r>
              <a:rPr lang="en-US" dirty="0" smtClean="0"/>
              <a:t>Mode of production</a:t>
            </a:r>
          </a:p>
          <a:p>
            <a:pPr lvl="1"/>
            <a:r>
              <a:rPr lang="en-US" dirty="0" smtClean="0"/>
              <a:t>Capitalist mode of production</a:t>
            </a:r>
          </a:p>
          <a:p>
            <a:pPr lvl="2"/>
            <a:r>
              <a:rPr lang="en-US" dirty="0" smtClean="0"/>
              <a:t>Expanded reproduction </a:t>
            </a:r>
            <a:r>
              <a:rPr lang="en-US" dirty="0" smtClean="0">
                <a:sym typeface="Wingdings" pitchFamily="2" charset="2"/>
              </a:rPr>
              <a:t> Surplus</a:t>
            </a:r>
            <a:endParaRPr lang="en-US" dirty="0" smtClean="0"/>
          </a:p>
          <a:p>
            <a:pPr lvl="2"/>
            <a:r>
              <a:rPr lang="en-US" dirty="0" smtClean="0"/>
              <a:t>Reinvestment in new means of production</a:t>
            </a:r>
          </a:p>
          <a:p>
            <a:pPr lvl="2"/>
            <a:r>
              <a:rPr lang="en-US" dirty="0" smtClean="0"/>
              <a:t>Social classes: Workers vs. Capitalists </a:t>
            </a:r>
          </a:p>
          <a:p>
            <a:pPr lvl="3"/>
            <a:r>
              <a:rPr lang="en-US" dirty="0" smtClean="0"/>
              <a:t>Capitalists have command over resources</a:t>
            </a:r>
          </a:p>
          <a:p>
            <a:pPr lvl="3"/>
            <a:r>
              <a:rPr lang="en-US" dirty="0" smtClean="0"/>
              <a:t>Labors sell their powers to the capitalist class</a:t>
            </a:r>
          </a:p>
          <a:p>
            <a:pPr lvl="2"/>
            <a:r>
              <a:rPr lang="en-US" dirty="0" smtClean="0"/>
              <a:t>Surplus generating</a:t>
            </a:r>
          </a:p>
          <a:p>
            <a:pPr lvl="3"/>
            <a:r>
              <a:rPr lang="en-US" dirty="0" smtClean="0"/>
              <a:t>Production </a:t>
            </a:r>
            <a:r>
              <a:rPr lang="en-US" dirty="0" smtClean="0"/>
              <a:t>for </a:t>
            </a:r>
            <a:r>
              <a:rPr lang="en-US" dirty="0" smtClean="0"/>
              <a:t>exchange in the market; not for direct use</a:t>
            </a:r>
          </a:p>
          <a:p>
            <a:pPr lvl="3"/>
            <a:r>
              <a:rPr lang="en-US" dirty="0" smtClean="0"/>
              <a:t>Competition between capitalists which continuously force them to seek new ways of individual capacity to generate surplus</a:t>
            </a:r>
            <a:endParaRPr lang="th-TH"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428596" y="1428736"/>
            <a:ext cx="8186766" cy="5000636"/>
          </a:xfrm>
        </p:spPr>
        <p:txBody>
          <a:bodyPr>
            <a:normAutofit/>
          </a:bodyPr>
          <a:lstStyle/>
          <a:p>
            <a:r>
              <a:rPr lang="en-US" dirty="0" smtClean="0"/>
              <a:t>Family farm?</a:t>
            </a:r>
          </a:p>
          <a:p>
            <a:pPr lvl="1"/>
            <a:r>
              <a:rPr lang="en-US" dirty="0" smtClean="0"/>
              <a:t>HH production is never a mode of production in itself, but is always a part of a larger economic system</a:t>
            </a:r>
          </a:p>
          <a:p>
            <a:pPr lvl="1"/>
            <a:r>
              <a:rPr lang="en-US" dirty="0" smtClean="0"/>
              <a:t>Feudalism: non-market surplus extraction</a:t>
            </a:r>
            <a:endParaRPr lang="en-US" dirty="0" smtClean="0"/>
          </a:p>
          <a:p>
            <a:pPr lvl="1"/>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428596" y="1428736"/>
            <a:ext cx="8186766" cy="5000636"/>
          </a:xfrm>
        </p:spPr>
        <p:txBody>
          <a:bodyPr>
            <a:normAutofit/>
          </a:bodyPr>
          <a:lstStyle/>
          <a:p>
            <a:r>
              <a:rPr lang="en-US" dirty="0" smtClean="0">
                <a:sym typeface="Wingdings" pitchFamily="2" charset="2"/>
              </a:rPr>
              <a:t>Social differentiation</a:t>
            </a:r>
          </a:p>
          <a:p>
            <a:pPr lvl="1"/>
            <a:r>
              <a:rPr lang="en-US" dirty="0" smtClean="0">
                <a:sym typeface="Wingdings" pitchFamily="2" charset="2"/>
              </a:rPr>
              <a:t>Peasants  two social classes</a:t>
            </a:r>
          </a:p>
          <a:p>
            <a:pPr lvl="2"/>
            <a:r>
              <a:rPr lang="en-US" dirty="0" smtClean="0">
                <a:sym typeface="Wingdings" pitchFamily="2" charset="2"/>
              </a:rPr>
              <a:t>Capitalist farmers</a:t>
            </a:r>
          </a:p>
          <a:p>
            <a:pPr lvl="2"/>
            <a:r>
              <a:rPr lang="en-US" dirty="0" smtClean="0">
                <a:sym typeface="Wingdings" pitchFamily="2" charset="2"/>
              </a:rPr>
              <a:t>Rural wage </a:t>
            </a:r>
            <a:r>
              <a:rPr lang="en-US" dirty="0" err="1" smtClean="0">
                <a:sym typeface="Wingdings" pitchFamily="2" charset="2"/>
              </a:rPr>
              <a:t>labours</a:t>
            </a:r>
            <a:endParaRPr lang="en-US" dirty="0" smtClean="0">
              <a:sym typeface="Wingdings" pitchFamily="2" charset="2"/>
            </a:endParaRPr>
          </a:p>
          <a:p>
            <a:pPr lvl="1"/>
            <a:r>
              <a:rPr lang="en-US" dirty="0" smtClean="0">
                <a:sym typeface="Wingdings" pitchFamily="2" charset="2"/>
              </a:rPr>
              <a:t>Land institutions/ cultivation practices</a:t>
            </a:r>
          </a:p>
          <a:p>
            <a:r>
              <a:rPr lang="en-US" dirty="0" smtClean="0"/>
              <a:t>Surplus </a:t>
            </a:r>
            <a:r>
              <a:rPr lang="en-US" dirty="0" smtClean="0"/>
              <a:t>appropriation (rents/ price squeeze/ taxes)</a:t>
            </a:r>
          </a:p>
          <a:p>
            <a:pPr lvl="1"/>
            <a:r>
              <a:rPr lang="en-US" dirty="0" smtClean="0">
                <a:sym typeface="Wingdings" pitchFamily="2" charset="2"/>
              </a:rPr>
              <a:t>“Simple reproduction squeeze”</a:t>
            </a:r>
          </a:p>
          <a:p>
            <a:pPr lvl="1"/>
            <a:endParaRPr lang="en-US" dirty="0" smtClean="0"/>
          </a:p>
          <a:p>
            <a:pPr lvl="1"/>
            <a:endParaRPr lang="th-TH"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Marxian Political Economy</a:t>
            </a:r>
            <a:endParaRPr lang="th-TH" dirty="0"/>
          </a:p>
        </p:txBody>
      </p:sp>
      <p:sp>
        <p:nvSpPr>
          <p:cNvPr id="3" name="ตัวยึดเนื้อหา 2"/>
          <p:cNvSpPr>
            <a:spLocks noGrp="1"/>
          </p:cNvSpPr>
          <p:nvPr>
            <p:ph idx="1"/>
          </p:nvPr>
        </p:nvSpPr>
        <p:spPr>
          <a:xfrm>
            <a:off x="428596" y="1428736"/>
            <a:ext cx="8186766" cy="5000636"/>
          </a:xfrm>
        </p:spPr>
        <p:txBody>
          <a:bodyPr>
            <a:normAutofit/>
          </a:bodyPr>
          <a:lstStyle/>
          <a:p>
            <a:r>
              <a:rPr lang="en-US" dirty="0" smtClean="0"/>
              <a:t>Resistance to the capitalism</a:t>
            </a:r>
            <a:endParaRPr lang="en-US" dirty="0" smtClean="0"/>
          </a:p>
          <a:p>
            <a:pPr lvl="1"/>
            <a:r>
              <a:rPr lang="en-US" dirty="0" smtClean="0"/>
              <a:t>Capacity </a:t>
            </a:r>
            <a:r>
              <a:rPr lang="en-US" dirty="0" smtClean="0"/>
              <a:t>to maintain their needs of simple reproduction</a:t>
            </a:r>
          </a:p>
          <a:p>
            <a:pPr lvl="1"/>
            <a:r>
              <a:rPr lang="en-US" dirty="0" smtClean="0"/>
              <a:t>Social norms of reciprocity &gt; profit </a:t>
            </a:r>
            <a:r>
              <a:rPr lang="en-US" dirty="0" smtClean="0"/>
              <a:t>maximizing (moral economy)</a:t>
            </a:r>
            <a:endParaRPr lang="en-US" dirty="0" smtClean="0"/>
          </a:p>
          <a:p>
            <a:pPr lvl="1"/>
            <a:r>
              <a:rPr lang="en-US" dirty="0" smtClean="0"/>
              <a:t>Demographic factors </a:t>
            </a:r>
            <a:r>
              <a:rPr lang="en-US" dirty="0" smtClean="0">
                <a:sym typeface="Wingdings" pitchFamily="2" charset="2"/>
              </a:rPr>
              <a:t> subdivision of land</a:t>
            </a:r>
          </a:p>
          <a:p>
            <a:pPr lvl="1"/>
            <a:r>
              <a:rPr lang="en-US" dirty="0" smtClean="0">
                <a:sym typeface="Wingdings" pitchFamily="2" charset="2"/>
              </a:rPr>
              <a:t>Functional advantages: Cheaper food/ less risks</a:t>
            </a:r>
          </a:p>
          <a:p>
            <a:pPr lvl="1"/>
            <a:r>
              <a:rPr lang="en-US" dirty="0" smtClean="0">
                <a:sym typeface="Wingdings" pitchFamily="2" charset="2"/>
              </a:rPr>
              <a:t>Intensification: “self-exploitation”</a:t>
            </a:r>
          </a:p>
          <a:p>
            <a:pPr lvl="1"/>
            <a:r>
              <a:rPr lang="en-US" dirty="0" smtClean="0">
                <a:sym typeface="Wingdings" pitchFamily="2" charset="2"/>
              </a:rPr>
              <a:t>Flexibility between on-farm and off-farm activities</a:t>
            </a:r>
            <a:endParaRPr lang="en-US" dirty="0" smtClean="0"/>
          </a:p>
          <a:p>
            <a:pPr lvl="1"/>
            <a:endParaRPr lang="th-TH"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New Institutional Economics</a:t>
            </a:r>
            <a:endParaRPr lang="th-TH" dirty="0"/>
          </a:p>
        </p:txBody>
      </p:sp>
      <p:sp>
        <p:nvSpPr>
          <p:cNvPr id="3" name="ตัวยึดเนื้อหา 2"/>
          <p:cNvSpPr>
            <a:spLocks noGrp="1"/>
          </p:cNvSpPr>
          <p:nvPr>
            <p:ph idx="1"/>
          </p:nvPr>
        </p:nvSpPr>
        <p:spPr>
          <a:xfrm>
            <a:off x="428596" y="1428736"/>
            <a:ext cx="8186766" cy="5000636"/>
          </a:xfrm>
        </p:spPr>
        <p:txBody>
          <a:bodyPr>
            <a:normAutofit/>
          </a:bodyPr>
          <a:lstStyle/>
          <a:p>
            <a:pPr lvl="1"/>
            <a:r>
              <a:rPr lang="en-US" dirty="0" smtClean="0"/>
              <a:t>Transaction Costs Economics (TCEs)</a:t>
            </a:r>
          </a:p>
          <a:p>
            <a:pPr lvl="1"/>
            <a:r>
              <a:rPr lang="en-US" dirty="0" smtClean="0"/>
              <a:t>Village peasant economics (Yujiro </a:t>
            </a:r>
            <a:r>
              <a:rPr lang="en-US" dirty="0" err="1" smtClean="0"/>
              <a:t>Hayami</a:t>
            </a:r>
            <a:r>
              <a:rPr lang="en-US" dirty="0" smtClean="0"/>
              <a:t>)</a:t>
            </a:r>
          </a:p>
          <a:p>
            <a:pPr lvl="1"/>
            <a:r>
              <a:rPr lang="en-US" dirty="0" smtClean="0"/>
              <a:t>Market Governance (Oliver Williamson)</a:t>
            </a:r>
          </a:p>
          <a:p>
            <a:pPr lvl="1">
              <a:buNone/>
            </a:pPr>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252</TotalTime>
  <Words>1198</Words>
  <Application>Microsoft Office PowerPoint</Application>
  <PresentationFormat>นำเสนอทางหน้าจอ (4:3)</PresentationFormat>
  <Paragraphs>136</Paragraphs>
  <Slides>28</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28</vt:i4>
      </vt:variant>
    </vt:vector>
  </HeadingPairs>
  <TitlesOfParts>
    <vt:vector size="29" baseType="lpstr">
      <vt:lpstr>ชุดรูปแบบของ Office</vt:lpstr>
      <vt:lpstr>Economic Model of Farm Households</vt:lpstr>
      <vt:lpstr>The Physiocrats</vt:lpstr>
      <vt:lpstr>The Physiocrats</vt:lpstr>
      <vt:lpstr>The Physiocrats</vt:lpstr>
      <vt:lpstr>The Physiocrats</vt:lpstr>
      <vt:lpstr>The Physiocrats</vt:lpstr>
      <vt:lpstr>The Physiocrats</vt:lpstr>
      <vt:lpstr>The Physiocrats</vt:lpstr>
      <vt:lpstr>Malthusianism</vt:lpstr>
      <vt:lpstr>Malthusianism</vt:lpstr>
      <vt:lpstr>Classical School</vt:lpstr>
      <vt:lpstr>ภาพนิ่ง 12</vt:lpstr>
      <vt:lpstr>ภาพนิ่ง 13</vt:lpstr>
      <vt:lpstr>ภาพนิ่ง 14</vt:lpstr>
      <vt:lpstr>ภาพนิ่ง 15</vt:lpstr>
      <vt:lpstr>ภาพนิ่ง 16</vt:lpstr>
      <vt:lpstr>ภาพนิ่ง 17</vt:lpstr>
      <vt:lpstr>ภาพนิ่ง 18</vt:lpstr>
      <vt:lpstr>Marxian Political Economy</vt:lpstr>
      <vt:lpstr>Marxian Political Economy</vt:lpstr>
      <vt:lpstr>Marxian Political Economy</vt:lpstr>
      <vt:lpstr>Marxian Political Economy</vt:lpstr>
      <vt:lpstr>Marxian Political Economy</vt:lpstr>
      <vt:lpstr>Marxian Political Economy</vt:lpstr>
      <vt:lpstr>Marxian Political Economy</vt:lpstr>
      <vt:lpstr>Marxian Political Economy</vt:lpstr>
      <vt:lpstr>Marxian Political Economy</vt:lpstr>
      <vt:lpstr>New Institutional Economics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My Documents</dc:creator>
  <cp:lastModifiedBy>My Documents</cp:lastModifiedBy>
  <cp:revision>41</cp:revision>
  <dcterms:created xsi:type="dcterms:W3CDTF">2013-01-14T13:19:06Z</dcterms:created>
  <dcterms:modified xsi:type="dcterms:W3CDTF">2013-01-22T02:10:33Z</dcterms:modified>
</cp:coreProperties>
</file>