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6858000" cx="9144000"/>
  <p:notesSz cx="6858000" cy="9144000"/>
  <p:embeddedFontLst>
    <p:embeddedFont>
      <p:font typeface="Bitter"/>
      <p:regular r:id="rId35"/>
      <p:bold r:id="rId36"/>
      <p:italic r:id="rId37"/>
      <p:boldItalic r:id="rId38"/>
    </p:embeddedFont>
    <p:embeddedFont>
      <p:font typeface="Century Gothic"/>
      <p:regular r:id="rId39"/>
      <p:bold r:id="rId40"/>
      <p:italic r:id="rId41"/>
      <p:boldItalic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CenturyGothic-bold.fntdata"/><Relationship Id="rId20" Type="http://schemas.openxmlformats.org/officeDocument/2006/relationships/slide" Target="slides/slide14.xml"/><Relationship Id="rId42" Type="http://schemas.openxmlformats.org/officeDocument/2006/relationships/font" Target="fonts/CenturyGothic-boldItalic.fntdata"/><Relationship Id="rId41" Type="http://schemas.openxmlformats.org/officeDocument/2006/relationships/font" Target="fonts/CenturyGothic-italic.fntdata"/><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Bitter-regular.fnt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Bitter-italic.fntdata"/><Relationship Id="rId14" Type="http://schemas.openxmlformats.org/officeDocument/2006/relationships/slide" Target="slides/slide8.xml"/><Relationship Id="rId36" Type="http://schemas.openxmlformats.org/officeDocument/2006/relationships/font" Target="fonts/Bitter-bold.fntdata"/><Relationship Id="rId17" Type="http://schemas.openxmlformats.org/officeDocument/2006/relationships/slide" Target="slides/slide11.xml"/><Relationship Id="rId39" Type="http://schemas.openxmlformats.org/officeDocument/2006/relationships/font" Target="fonts/CenturyGothic-regular.fntdata"/><Relationship Id="rId16" Type="http://schemas.openxmlformats.org/officeDocument/2006/relationships/slide" Target="slides/slide10.xml"/><Relationship Id="rId38" Type="http://schemas.openxmlformats.org/officeDocument/2006/relationships/font" Target="fonts/Bitter-boldItalic.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64d6ad9fb3_0_1635: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64d6ad9fb3_0_16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86a6a82359_0_55: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86a6a82359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8696f7b076_0_189: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8696f7b076_0_1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8696f7b076_0_198: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8696f7b076_0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8a490aa8d8_4_107: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8a490aa8d8_4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8696f7b076_0_496: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8696f7b076_0_4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8696f7b076_0_511: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8696f7b076_0_5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8696f7b076_0_375: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8696f7b076_0_3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64d6ad9fb3_0_1141: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64d6ad9fb3_0_11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8d28b8f891_3_2: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8d28b8f891_3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a:t>weaker performance in the advanced economies has led to lower FDI inflows to Singapore. In 1998, 2001 and 2008, advanced economies experienced economic slowdowns, and Singapore’s FDI inflows fell significantly. </a:t>
            </a:r>
            <a:r>
              <a:rPr lang="en-GB">
                <a:highlight>
                  <a:srgbClr val="FFFF00"/>
                </a:highlight>
              </a:rPr>
              <a:t>There appears to be a weak inverse relationship between the corporate bond/treasury spread and Singapore’s FDI inflows.</a:t>
            </a:r>
            <a:r>
              <a:rPr lang="en-GB"/>
              <a:t> For instance, the high spread in 2002 corresponded with a low FDI inflow in the same year, while the 2003-2007 period of low spreads seemed to correspond with a general increase in FDI inflows to Singapore. </a:t>
            </a:r>
            <a:endParaRPr/>
          </a:p>
          <a:p>
            <a:pPr indent="0" lvl="0" marL="0" rtl="0" algn="l">
              <a:lnSpc>
                <a:spcPct val="115000"/>
              </a:lnSpc>
              <a:spcBef>
                <a:spcPts val="1200"/>
              </a:spcBef>
              <a:spcAft>
                <a:spcPts val="0"/>
              </a:spcAft>
              <a:buNone/>
            </a:pPr>
            <a:r>
              <a:rPr lang="en-GB" sz="1600"/>
              <a:t>some developing economies in Asia have emerged as important direct investors</a:t>
            </a:r>
            <a:endParaRPr sz="1600"/>
          </a:p>
          <a:p>
            <a:pPr indent="0" lvl="0" marL="0" rtl="0" algn="l">
              <a:lnSpc>
                <a:spcPct val="115000"/>
              </a:lnSpc>
              <a:spcBef>
                <a:spcPts val="1200"/>
              </a:spcBef>
              <a:spcAft>
                <a:spcPts val="0"/>
              </a:spcAft>
              <a:buNone/>
            </a:pPr>
            <a:r>
              <a:t/>
            </a:r>
            <a:endParaRPr/>
          </a:p>
          <a:p>
            <a:pPr indent="0" lvl="0" marL="0" rtl="0" algn="l">
              <a:lnSpc>
                <a:spcPct val="115000"/>
              </a:lnSpc>
              <a:spcBef>
                <a:spcPts val="1200"/>
              </a:spcBef>
              <a:spcAft>
                <a:spcPts val="120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8696f7b076_0_558: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8696f7b076_0_5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a:t>Higher interest rate increases supply of loans..As GDP catches the ability of a country to produce goods as a whole, it perceives the ability of a country to consume goods as well.</a:t>
            </a:r>
            <a:endParaRPr/>
          </a:p>
          <a:p>
            <a:pPr indent="0" lvl="0" marL="0" rtl="0" algn="l">
              <a:lnSpc>
                <a:spcPct val="115000"/>
              </a:lnSpc>
              <a:spcBef>
                <a:spcPts val="1200"/>
              </a:spcBef>
              <a:spcAft>
                <a:spcPts val="0"/>
              </a:spcAft>
              <a:buNone/>
            </a:pPr>
            <a:r>
              <a:rPr lang="en-GB"/>
              <a:t>The higher the GDP, the bigger the market size, the more attractive a country to investors.</a:t>
            </a:r>
            <a:endParaRPr/>
          </a:p>
          <a:p>
            <a:pPr indent="0" lvl="0" marL="0" rtl="0" algn="l">
              <a:lnSpc>
                <a:spcPct val="115000"/>
              </a:lnSpc>
              <a:spcBef>
                <a:spcPts val="1200"/>
              </a:spcBef>
              <a:spcAft>
                <a:spcPts val="0"/>
              </a:spcAft>
              <a:buNone/>
            </a:pPr>
            <a:r>
              <a:rPr lang="en-GB"/>
              <a:t>the relationship between trade openness and FDI inflows exists as the international trade between countries emerged</a:t>
            </a:r>
            <a:r>
              <a:rPr lang="en-GB"/>
              <a:t>.</a:t>
            </a:r>
            <a:r>
              <a:rPr lang="en-GB"/>
              <a:t> The higher the trade volume of the host country, the more liberalized its economy to outside participation, the easier foreign investors to penetrate the market</a:t>
            </a:r>
            <a:endParaRPr/>
          </a:p>
          <a:p>
            <a:pPr indent="0" lvl="0" marL="0" rtl="0" algn="l">
              <a:lnSpc>
                <a:spcPct val="115000"/>
              </a:lnSpc>
              <a:spcBef>
                <a:spcPts val="1200"/>
              </a:spcBef>
              <a:spcAft>
                <a:spcPts val="0"/>
              </a:spcAft>
              <a:buNone/>
            </a:pPr>
            <a:r>
              <a:rPr lang="en-GB"/>
              <a:t>trading activity expanded to a foreign investment, which is classified into two categories; international portfolio investment (IPI) and FDI.</a:t>
            </a:r>
            <a:endParaRPr/>
          </a:p>
          <a:p>
            <a:pPr indent="0" lvl="0" marL="0" rtl="0" algn="l">
              <a:spcBef>
                <a:spcPts val="120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86a6a82359_0_166: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86a6a82359_0_1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g8696f7b076_0_399: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98" name="Google Shape;298;g8696f7b076_0_3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8a490aa8d8_4_121: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15" name="Google Shape;315;g8a490aa8d8_4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8696f7b076_0_543: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8696f7b076_0_5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g8696f7b076_0_573: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52" name="Google Shape;352;g8696f7b076_0_5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8cae3f83c9_0_0: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8cae3f83c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g8696f7b076_0_61: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396" name="Google Shape;396;g8696f7b076_0_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g8696f7b076_0_414: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03" name="Google Shape;403;g8696f7b076_0_4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g86a6a82359_0_128: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08" name="Google Shape;408;g86a6a82359_0_1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g8696f7b076_0_434: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15" name="Google Shape;415;g8696f7b076_0_4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g8696f7b076_0_462: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42" name="Google Shape;442;g8696f7b076_0_4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g8d28b8f891_0_5: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47" name="Google Shape;447;g8d28b8f891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g8d28b8f891_0_38: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79" name="Google Shape;479;g8d28b8f891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g8696f7b076_0_466: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499" name="Google Shape;499;g8696f7b076_0_4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g8eb9e7d342_0_3: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24" name="Google Shape;524;g8eb9e7d342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g8d28b8f891_1_28:notes"/>
          <p:cNvSpPr/>
          <p:nvPr>
            <p:ph idx="2" type="sldImg"/>
          </p:nvPr>
        </p:nvSpPr>
        <p:spPr>
          <a:xfrm>
            <a:off x="11433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54" name="Google Shape;554;g8d28b8f891_1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g64eb37f408_0_5:notes"/>
          <p:cNvSpPr/>
          <p:nvPr>
            <p:ph idx="2" type="sldImg"/>
          </p:nvPr>
        </p:nvSpPr>
        <p:spPr>
          <a:xfrm>
            <a:off x="1143309"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575" name="Google Shape;575;g64eb37f408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992767"/>
            <a:ext cx="8520600" cy="27369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3778833"/>
            <a:ext cx="8520600" cy="10569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867800"/>
            <a:ext cx="8520600" cy="11223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536633"/>
            <a:ext cx="8520600" cy="45552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536633"/>
            <a:ext cx="3999900" cy="4555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536633"/>
            <a:ext cx="3999900" cy="45552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740800"/>
            <a:ext cx="2808000" cy="1007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852800"/>
            <a:ext cx="2808000" cy="42393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600200"/>
            <a:ext cx="6367800" cy="54543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644233"/>
            <a:ext cx="4045200" cy="19764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3737433"/>
            <a:ext cx="4045200" cy="16467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965433"/>
            <a:ext cx="3837000" cy="49269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5640767"/>
            <a:ext cx="5998800" cy="8067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4202967"/>
            <a:ext cx="8520600" cy="17343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4" name="Shape 54"/>
        <p:cNvGrpSpPr/>
        <p:nvPr/>
      </p:nvGrpSpPr>
      <p:grpSpPr>
        <a:xfrm>
          <a:off x="0" y="0"/>
          <a:ext cx="0" cy="0"/>
          <a:chOff x="0" y="0"/>
          <a:chExt cx="0" cy="0"/>
        </a:xfrm>
      </p:grpSpPr>
      <p:sp>
        <p:nvSpPr>
          <p:cNvPr id="55" name="Google Shape;55;p14"/>
          <p:cNvSpPr txBox="1"/>
          <p:nvPr>
            <p:ph type="ctrTitle"/>
          </p:nvPr>
        </p:nvSpPr>
        <p:spPr>
          <a:xfrm>
            <a:off x="311708" y="992767"/>
            <a:ext cx="8520600" cy="27369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56" name="Google Shape;56;p14"/>
          <p:cNvSpPr txBox="1"/>
          <p:nvPr>
            <p:ph idx="1" type="subTitle"/>
          </p:nvPr>
        </p:nvSpPr>
        <p:spPr>
          <a:xfrm>
            <a:off x="311700" y="3778833"/>
            <a:ext cx="8520600" cy="1056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57" name="Google Shape;57;p14"/>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8" name="Shape 58"/>
        <p:cNvGrpSpPr/>
        <p:nvPr/>
      </p:nvGrpSpPr>
      <p:grpSpPr>
        <a:xfrm>
          <a:off x="0" y="0"/>
          <a:ext cx="0" cy="0"/>
          <a:chOff x="0" y="0"/>
          <a:chExt cx="0" cy="0"/>
        </a:xfrm>
      </p:grpSpPr>
      <p:sp>
        <p:nvSpPr>
          <p:cNvPr id="59" name="Google Shape;59;p15"/>
          <p:cNvSpPr txBox="1"/>
          <p:nvPr>
            <p:ph type="title"/>
          </p:nvPr>
        </p:nvSpPr>
        <p:spPr>
          <a:xfrm>
            <a:off x="311700" y="2867800"/>
            <a:ext cx="8520600" cy="1122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60" name="Google Shape;60;p15"/>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61" name="Shape 61"/>
        <p:cNvGrpSpPr/>
        <p:nvPr/>
      </p:nvGrpSpPr>
      <p:grpSpPr>
        <a:xfrm>
          <a:off x="0" y="0"/>
          <a:ext cx="0" cy="0"/>
          <a:chOff x="0" y="0"/>
          <a:chExt cx="0" cy="0"/>
        </a:xfrm>
      </p:grpSpPr>
      <p:sp>
        <p:nvSpPr>
          <p:cNvPr id="62" name="Google Shape;62;p16"/>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3" name="Google Shape;63;p16"/>
          <p:cNvSpPr txBox="1"/>
          <p:nvPr>
            <p:ph idx="1" type="body"/>
          </p:nvPr>
        </p:nvSpPr>
        <p:spPr>
          <a:xfrm>
            <a:off x="311700" y="1536633"/>
            <a:ext cx="8520600" cy="4555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64" name="Google Shape;64;p16"/>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65" name="Shape 65"/>
        <p:cNvGrpSpPr/>
        <p:nvPr/>
      </p:nvGrpSpPr>
      <p:grpSpPr>
        <a:xfrm>
          <a:off x="0" y="0"/>
          <a:ext cx="0" cy="0"/>
          <a:chOff x="0" y="0"/>
          <a:chExt cx="0" cy="0"/>
        </a:xfrm>
      </p:grpSpPr>
      <p:sp>
        <p:nvSpPr>
          <p:cNvPr id="66" name="Google Shape;66;p17"/>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7" name="Google Shape;67;p17"/>
          <p:cNvSpPr txBox="1"/>
          <p:nvPr>
            <p:ph idx="1" type="body"/>
          </p:nvPr>
        </p:nvSpPr>
        <p:spPr>
          <a:xfrm>
            <a:off x="311700" y="1536633"/>
            <a:ext cx="3999900" cy="4555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68" name="Google Shape;68;p17"/>
          <p:cNvSpPr txBox="1"/>
          <p:nvPr>
            <p:ph idx="2" type="body"/>
          </p:nvPr>
        </p:nvSpPr>
        <p:spPr>
          <a:xfrm>
            <a:off x="4832400" y="1536633"/>
            <a:ext cx="3999900" cy="4555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69" name="Google Shape;69;p17"/>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0" name="Shape 70"/>
        <p:cNvGrpSpPr/>
        <p:nvPr/>
      </p:nvGrpSpPr>
      <p:grpSpPr>
        <a:xfrm>
          <a:off x="0" y="0"/>
          <a:ext cx="0" cy="0"/>
          <a:chOff x="0" y="0"/>
          <a:chExt cx="0" cy="0"/>
        </a:xfrm>
      </p:grpSpPr>
      <p:sp>
        <p:nvSpPr>
          <p:cNvPr id="71" name="Google Shape;71;p18"/>
          <p:cNvSpPr txBox="1"/>
          <p:nvPr>
            <p:ph type="title"/>
          </p:nvPr>
        </p:nvSpPr>
        <p:spPr>
          <a:xfrm>
            <a:off x="311700" y="593367"/>
            <a:ext cx="8520600" cy="7635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72" name="Google Shape;72;p18"/>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73" name="Shape 73"/>
        <p:cNvGrpSpPr/>
        <p:nvPr/>
      </p:nvGrpSpPr>
      <p:grpSpPr>
        <a:xfrm>
          <a:off x="0" y="0"/>
          <a:ext cx="0" cy="0"/>
          <a:chOff x="0" y="0"/>
          <a:chExt cx="0" cy="0"/>
        </a:xfrm>
      </p:grpSpPr>
      <p:sp>
        <p:nvSpPr>
          <p:cNvPr id="74" name="Google Shape;74;p19"/>
          <p:cNvSpPr txBox="1"/>
          <p:nvPr>
            <p:ph type="title"/>
          </p:nvPr>
        </p:nvSpPr>
        <p:spPr>
          <a:xfrm>
            <a:off x="311700" y="740800"/>
            <a:ext cx="2808000" cy="1007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5" name="Google Shape;75;p19"/>
          <p:cNvSpPr txBox="1"/>
          <p:nvPr>
            <p:ph idx="1" type="body"/>
          </p:nvPr>
        </p:nvSpPr>
        <p:spPr>
          <a:xfrm>
            <a:off x="311700" y="1852800"/>
            <a:ext cx="2808000" cy="42393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9"/>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77" name="Shape 77"/>
        <p:cNvGrpSpPr/>
        <p:nvPr/>
      </p:nvGrpSpPr>
      <p:grpSpPr>
        <a:xfrm>
          <a:off x="0" y="0"/>
          <a:ext cx="0" cy="0"/>
          <a:chOff x="0" y="0"/>
          <a:chExt cx="0" cy="0"/>
        </a:xfrm>
      </p:grpSpPr>
      <p:sp>
        <p:nvSpPr>
          <p:cNvPr id="78" name="Google Shape;78;p20"/>
          <p:cNvSpPr txBox="1"/>
          <p:nvPr>
            <p:ph type="title"/>
          </p:nvPr>
        </p:nvSpPr>
        <p:spPr>
          <a:xfrm>
            <a:off x="490250" y="600200"/>
            <a:ext cx="6367800" cy="5454300"/>
          </a:xfrm>
          <a:prstGeom prst="rect">
            <a:avLst/>
          </a:prstGeom>
        </p:spPr>
        <p:txBody>
          <a:bodyPr anchorCtr="0" anchor="ctr" bIns="91425" lIns="91425" spcFirstLastPara="1" rIns="91425" wrap="square" tIns="91425">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79" name="Google Shape;79;p20"/>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80" name="Shape 80"/>
        <p:cNvGrpSpPr/>
        <p:nvPr/>
      </p:nvGrpSpPr>
      <p:grpSpPr>
        <a:xfrm>
          <a:off x="0" y="0"/>
          <a:ext cx="0" cy="0"/>
          <a:chOff x="0" y="0"/>
          <a:chExt cx="0" cy="0"/>
        </a:xfrm>
      </p:grpSpPr>
      <p:sp>
        <p:nvSpPr>
          <p:cNvPr id="81" name="Google Shape;81;p21"/>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21"/>
          <p:cNvSpPr txBox="1"/>
          <p:nvPr>
            <p:ph type="title"/>
          </p:nvPr>
        </p:nvSpPr>
        <p:spPr>
          <a:xfrm>
            <a:off x="265500" y="1644233"/>
            <a:ext cx="4045200" cy="1976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83" name="Google Shape;83;p21"/>
          <p:cNvSpPr txBox="1"/>
          <p:nvPr>
            <p:ph idx="1" type="subTitle"/>
          </p:nvPr>
        </p:nvSpPr>
        <p:spPr>
          <a:xfrm>
            <a:off x="265500" y="3737433"/>
            <a:ext cx="4045200" cy="1646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84" name="Google Shape;84;p21"/>
          <p:cNvSpPr txBox="1"/>
          <p:nvPr>
            <p:ph idx="2" type="body"/>
          </p:nvPr>
        </p:nvSpPr>
        <p:spPr>
          <a:xfrm>
            <a:off x="4939500" y="965433"/>
            <a:ext cx="3837000" cy="49269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85" name="Google Shape;85;p21"/>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86" name="Shape 86"/>
        <p:cNvGrpSpPr/>
        <p:nvPr/>
      </p:nvGrpSpPr>
      <p:grpSpPr>
        <a:xfrm>
          <a:off x="0" y="0"/>
          <a:ext cx="0" cy="0"/>
          <a:chOff x="0" y="0"/>
          <a:chExt cx="0" cy="0"/>
        </a:xfrm>
      </p:grpSpPr>
      <p:sp>
        <p:nvSpPr>
          <p:cNvPr id="87" name="Google Shape;87;p22"/>
          <p:cNvSpPr txBox="1"/>
          <p:nvPr>
            <p:ph idx="1" type="body"/>
          </p:nvPr>
        </p:nvSpPr>
        <p:spPr>
          <a:xfrm>
            <a:off x="311700" y="5640767"/>
            <a:ext cx="5998800" cy="8067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88" name="Google Shape;88;p22"/>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89" name="Shape 89"/>
        <p:cNvGrpSpPr/>
        <p:nvPr/>
      </p:nvGrpSpPr>
      <p:grpSpPr>
        <a:xfrm>
          <a:off x="0" y="0"/>
          <a:ext cx="0" cy="0"/>
          <a:chOff x="0" y="0"/>
          <a:chExt cx="0" cy="0"/>
        </a:xfrm>
      </p:grpSpPr>
      <p:sp>
        <p:nvSpPr>
          <p:cNvPr id="90" name="Google Shape;90;p23"/>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91" name="Google Shape;91;p23"/>
          <p:cNvSpPr txBox="1"/>
          <p:nvPr>
            <p:ph idx="1" type="body"/>
          </p:nvPr>
        </p:nvSpPr>
        <p:spPr>
          <a:xfrm>
            <a:off x="311700" y="4202967"/>
            <a:ext cx="8520600" cy="17343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92" name="Google Shape;92;p23"/>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3" name="Shape 93"/>
        <p:cNvGrpSpPr/>
        <p:nvPr/>
      </p:nvGrpSpPr>
      <p:grpSpPr>
        <a:xfrm>
          <a:off x="0" y="0"/>
          <a:ext cx="0" cy="0"/>
          <a:chOff x="0" y="0"/>
          <a:chExt cx="0" cy="0"/>
        </a:xfrm>
      </p:grpSpPr>
      <p:sp>
        <p:nvSpPr>
          <p:cNvPr id="94" name="Google Shape;94;p24"/>
          <p:cNvSpPr txBox="1"/>
          <p:nvPr>
            <p:ph idx="12" type="sldNum"/>
          </p:nvPr>
        </p:nvSpPr>
        <p:spPr>
          <a:xfrm>
            <a:off x="8472458" y="6217622"/>
            <a:ext cx="548700" cy="5247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Contents slide layout">
  <p:cSld name="7_Contents slide layout">
    <p:spTree>
      <p:nvGrpSpPr>
        <p:cNvPr id="95" name="Shape 95"/>
        <p:cNvGrpSpPr/>
        <p:nvPr/>
      </p:nvGrpSpPr>
      <p:grpSpPr>
        <a:xfrm>
          <a:off x="0" y="0"/>
          <a:ext cx="0" cy="0"/>
          <a:chOff x="0" y="0"/>
          <a:chExt cx="0" cy="0"/>
        </a:xfrm>
      </p:grpSpPr>
      <p:sp>
        <p:nvSpPr>
          <p:cNvPr id="96" name="Google Shape;96;p25"/>
          <p:cNvSpPr/>
          <p:nvPr>
            <p:ph idx="2" type="pic"/>
          </p:nvPr>
        </p:nvSpPr>
        <p:spPr>
          <a:xfrm>
            <a:off x="4008423" y="130767"/>
            <a:ext cx="5068800" cy="6596400"/>
          </a:xfrm>
          <a:prstGeom prst="rect">
            <a:avLst/>
          </a:prstGeom>
          <a:solidFill>
            <a:srgbClr val="F2F2F2"/>
          </a:solidFill>
          <a:ln>
            <a:noFill/>
          </a:ln>
        </p:spPr>
        <p:txBody>
          <a:bodyPr anchorCtr="0" anchor="ctr" bIns="45700" lIns="91425" spcFirstLastPara="1" rIns="91425" wrap="square" tIns="45700">
            <a:noAutofit/>
          </a:bodyPr>
          <a:lstStyle>
            <a:lvl1pPr lvl="0" marR="0" rtl="0" algn="ctr">
              <a:lnSpc>
                <a:spcPct val="90000"/>
              </a:lnSpc>
              <a:spcBef>
                <a:spcPts val="10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3.xml"/><Relationship Id="rId12" Type="http://schemas.openxmlformats.org/officeDocument/2006/relationships/slideLayout" Target="../slideLayouts/slideLayout23.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52" name="Google Shape;52;p13"/>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1600"/>
              </a:spcBef>
              <a:spcAft>
                <a:spcPts val="0"/>
              </a:spcAft>
              <a:buClr>
                <a:schemeClr val="dk2"/>
              </a:buClr>
              <a:buSzPts val="1400"/>
              <a:buChar char="○"/>
              <a:defRPr>
                <a:solidFill>
                  <a:schemeClr val="dk2"/>
                </a:solidFill>
              </a:defRPr>
            </a:lvl2pPr>
            <a:lvl3pPr indent="-317500" lvl="2" marL="1371600" rtl="0">
              <a:lnSpc>
                <a:spcPct val="115000"/>
              </a:lnSpc>
              <a:spcBef>
                <a:spcPts val="1600"/>
              </a:spcBef>
              <a:spcAft>
                <a:spcPts val="0"/>
              </a:spcAft>
              <a:buClr>
                <a:schemeClr val="dk2"/>
              </a:buClr>
              <a:buSzPts val="1400"/>
              <a:buChar char="■"/>
              <a:defRPr>
                <a:solidFill>
                  <a:schemeClr val="dk2"/>
                </a:solidFill>
              </a:defRPr>
            </a:lvl3pPr>
            <a:lvl4pPr indent="-317500" lvl="3" marL="1828800" rtl="0">
              <a:lnSpc>
                <a:spcPct val="115000"/>
              </a:lnSpc>
              <a:spcBef>
                <a:spcPts val="1600"/>
              </a:spcBef>
              <a:spcAft>
                <a:spcPts val="0"/>
              </a:spcAft>
              <a:buClr>
                <a:schemeClr val="dk2"/>
              </a:buClr>
              <a:buSzPts val="1400"/>
              <a:buChar char="●"/>
              <a:defRPr>
                <a:solidFill>
                  <a:schemeClr val="dk2"/>
                </a:solidFill>
              </a:defRPr>
            </a:lvl4pPr>
            <a:lvl5pPr indent="-317500" lvl="4" marL="2286000" rtl="0">
              <a:lnSpc>
                <a:spcPct val="115000"/>
              </a:lnSpc>
              <a:spcBef>
                <a:spcPts val="1600"/>
              </a:spcBef>
              <a:spcAft>
                <a:spcPts val="0"/>
              </a:spcAft>
              <a:buClr>
                <a:schemeClr val="dk2"/>
              </a:buClr>
              <a:buSzPts val="1400"/>
              <a:buChar char="○"/>
              <a:defRPr>
                <a:solidFill>
                  <a:schemeClr val="dk2"/>
                </a:solidFill>
              </a:defRPr>
            </a:lvl5pPr>
            <a:lvl6pPr indent="-317500" lvl="5" marL="2743200" rtl="0">
              <a:lnSpc>
                <a:spcPct val="115000"/>
              </a:lnSpc>
              <a:spcBef>
                <a:spcPts val="1600"/>
              </a:spcBef>
              <a:spcAft>
                <a:spcPts val="0"/>
              </a:spcAft>
              <a:buClr>
                <a:schemeClr val="dk2"/>
              </a:buClr>
              <a:buSzPts val="1400"/>
              <a:buChar char="■"/>
              <a:defRPr>
                <a:solidFill>
                  <a:schemeClr val="dk2"/>
                </a:solidFill>
              </a:defRPr>
            </a:lvl6pPr>
            <a:lvl7pPr indent="-317500" lvl="6" marL="3200400" rtl="0">
              <a:lnSpc>
                <a:spcPct val="115000"/>
              </a:lnSpc>
              <a:spcBef>
                <a:spcPts val="1600"/>
              </a:spcBef>
              <a:spcAft>
                <a:spcPts val="0"/>
              </a:spcAft>
              <a:buClr>
                <a:schemeClr val="dk2"/>
              </a:buClr>
              <a:buSzPts val="1400"/>
              <a:buChar char="●"/>
              <a:defRPr>
                <a:solidFill>
                  <a:schemeClr val="dk2"/>
                </a:solidFill>
              </a:defRPr>
            </a:lvl7pPr>
            <a:lvl8pPr indent="-317500" lvl="7" marL="3657600" rtl="0">
              <a:lnSpc>
                <a:spcPct val="115000"/>
              </a:lnSpc>
              <a:spcBef>
                <a:spcPts val="1600"/>
              </a:spcBef>
              <a:spcAft>
                <a:spcPts val="0"/>
              </a:spcAft>
              <a:buClr>
                <a:schemeClr val="dk2"/>
              </a:buClr>
              <a:buSzPts val="1400"/>
              <a:buChar char="○"/>
              <a:defRPr>
                <a:solidFill>
                  <a:schemeClr val="dk2"/>
                </a:solidFill>
              </a:defRPr>
            </a:lvl8pPr>
            <a:lvl9pPr indent="-317500" lvl="8" marL="4114800" rtl="0">
              <a:lnSpc>
                <a:spcPct val="115000"/>
              </a:lnSpc>
              <a:spcBef>
                <a:spcPts val="1600"/>
              </a:spcBef>
              <a:spcAft>
                <a:spcPts val="1600"/>
              </a:spcAft>
              <a:buClr>
                <a:schemeClr val="dk2"/>
              </a:buClr>
              <a:buSzPts val="1400"/>
              <a:buChar char="■"/>
              <a:defRPr>
                <a:solidFill>
                  <a:schemeClr val="dk2"/>
                </a:solidFill>
              </a:defRPr>
            </a:lvl9pPr>
          </a:lstStyle>
          <a:p/>
        </p:txBody>
      </p:sp>
      <p:sp>
        <p:nvSpPr>
          <p:cNvPr id="53" name="Google Shape;53;p13"/>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xml"/><Relationship Id="rId3" Type="http://schemas.openxmlformats.org/officeDocument/2006/relationships/image" Target="../media/image3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2.png"/><Relationship Id="rId5"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hyperlink" Target="https://uca.edu/politicalscience/dadm-project/asiapacific-region/burmamyanmar-1948-present/" TargetMode="Externa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 Id="rId3" Type="http://schemas.openxmlformats.org/officeDocument/2006/relationships/image" Target="../media/image4.jp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 Id="rId3" Type="http://schemas.openxmlformats.org/officeDocument/2006/relationships/image" Target="../media/image4.jpg"/><Relationship Id="rId4"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5.png"/><Relationship Id="rId5"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 Id="rId3" Type="http://schemas.openxmlformats.org/officeDocument/2006/relationships/image" Target="../media/image1.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 Id="rId3" Type="http://schemas.openxmlformats.org/officeDocument/2006/relationships/image" Target="../media/image1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 Id="rId3" Type="http://schemas.openxmlformats.org/officeDocument/2006/relationships/image" Target="../media/image4.jpg"/><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6.xml"/><Relationship Id="rId3" Type="http://schemas.openxmlformats.org/officeDocument/2006/relationships/image" Target="../media/image10.png"/><Relationship Id="rId4" Type="http://schemas.openxmlformats.org/officeDocument/2006/relationships/image" Target="../media/image31.png"/><Relationship Id="rId5"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7.xml"/><Relationship Id="rId3" Type="http://schemas.openxmlformats.org/officeDocument/2006/relationships/image" Target="../media/image1.png"/><Relationship Id="rId4" Type="http://schemas.openxmlformats.org/officeDocument/2006/relationships/image" Target="../media/image20.png"/><Relationship Id="rId5" Type="http://schemas.openxmlformats.org/officeDocument/2006/relationships/image" Target="../media/image17.png"/><Relationship Id="rId6" Type="http://schemas.openxmlformats.org/officeDocument/2006/relationships/image" Target="../media/image2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8.xml"/><Relationship Id="rId3" Type="http://schemas.openxmlformats.org/officeDocument/2006/relationships/image" Target="../media/image15.pn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1.xml"/><Relationship Id="rId3" Type="http://schemas.openxmlformats.org/officeDocument/2006/relationships/hyperlink" Target="https://www.unicef.org/myanmar/education" TargetMode="External"/><Relationship Id="rId4" Type="http://schemas.openxmlformats.org/officeDocument/2006/relationships/image" Target="../media/image1.png"/><Relationship Id="rId5" Type="http://schemas.openxmlformats.org/officeDocument/2006/relationships/image" Target="../media/image25.png"/><Relationship Id="rId6" Type="http://schemas.openxmlformats.org/officeDocument/2006/relationships/image" Target="../media/image29.png"/><Relationship Id="rId7" Type="http://schemas.openxmlformats.org/officeDocument/2006/relationships/image" Target="../media/image30.png"/><Relationship Id="rId8" Type="http://schemas.openxmlformats.org/officeDocument/2006/relationships/image" Target="../media/image2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3.xml"/><Relationship Id="rId3" Type="http://schemas.openxmlformats.org/officeDocument/2006/relationships/image" Target="../media/image24.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4.xml"/><Relationship Id="rId3" Type="http://schemas.openxmlformats.org/officeDocument/2006/relationships/image" Target="../media/image1.png"/><Relationship Id="rId4" Type="http://schemas.openxmlformats.org/officeDocument/2006/relationships/image" Target="../media/image19.png"/><Relationship Id="rId5" Type="http://schemas.openxmlformats.org/officeDocument/2006/relationships/image" Target="../media/image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5.xml"/><Relationship Id="rId3" Type="http://schemas.openxmlformats.org/officeDocument/2006/relationships/hyperlink" Target="https://economics.mit.edu/files/7181" TargetMode="External"/><Relationship Id="rId4" Type="http://schemas.openxmlformats.org/officeDocument/2006/relationships/image" Target="../media/image1.png"/><Relationship Id="rId5" Type="http://schemas.openxmlformats.org/officeDocument/2006/relationships/image" Target="../media/image2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8.xml"/><Relationship Id="rId3" Type="http://schemas.openxmlformats.org/officeDocument/2006/relationships/image" Target="../media/image3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pic>
        <p:nvPicPr>
          <p:cNvPr id="101" name="Google Shape;101;p26"/>
          <p:cNvPicPr preferRelativeResize="0"/>
          <p:nvPr/>
        </p:nvPicPr>
        <p:blipFill>
          <a:blip r:embed="rId3">
            <a:alphaModFix amt="84000"/>
          </a:blip>
          <a:stretch>
            <a:fillRect/>
          </a:stretch>
        </p:blipFill>
        <p:spPr>
          <a:xfrm>
            <a:off x="0" y="0"/>
            <a:ext cx="9144000" cy="6858001"/>
          </a:xfrm>
          <a:prstGeom prst="rect">
            <a:avLst/>
          </a:prstGeom>
          <a:noFill/>
          <a:ln>
            <a:noFill/>
          </a:ln>
        </p:spPr>
      </p:pic>
      <p:sp>
        <p:nvSpPr>
          <p:cNvPr id="102" name="Google Shape;102;p26"/>
          <p:cNvSpPr/>
          <p:nvPr/>
        </p:nvSpPr>
        <p:spPr>
          <a:xfrm>
            <a:off x="4292150" y="0"/>
            <a:ext cx="4424700" cy="6858000"/>
          </a:xfrm>
          <a:prstGeom prst="rect">
            <a:avLst/>
          </a:prstGeom>
          <a:solidFill>
            <a:srgbClr val="EEEEEE">
              <a:alpha val="435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Bitter"/>
              <a:ea typeface="Bitter"/>
              <a:cs typeface="Bitter"/>
              <a:sym typeface="Bitter"/>
            </a:endParaRPr>
          </a:p>
        </p:txBody>
      </p:sp>
      <p:sp>
        <p:nvSpPr>
          <p:cNvPr id="103" name="Google Shape;103;p26"/>
          <p:cNvSpPr txBox="1"/>
          <p:nvPr/>
        </p:nvSpPr>
        <p:spPr>
          <a:xfrm>
            <a:off x="4359775" y="1686000"/>
            <a:ext cx="4464300" cy="554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4300">
                <a:solidFill>
                  <a:srgbClr val="FFFFFF"/>
                </a:solidFill>
                <a:latin typeface="Century Gothic"/>
                <a:ea typeface="Century Gothic"/>
                <a:cs typeface="Century Gothic"/>
                <a:sym typeface="Century Gothic"/>
              </a:rPr>
              <a:t>Opportunities of development in Myanmar</a:t>
            </a:r>
            <a:endParaRPr b="1" sz="4300">
              <a:solidFill>
                <a:srgbClr val="FFFFFF"/>
              </a:solidFill>
              <a:latin typeface="Century Gothic"/>
              <a:ea typeface="Century Gothic"/>
              <a:cs typeface="Century Gothic"/>
              <a:sym typeface="Century Gothic"/>
            </a:endParaRPr>
          </a:p>
          <a:p>
            <a:pPr indent="0" lvl="0" marL="0" rtl="0" algn="ctr">
              <a:spcBef>
                <a:spcPts val="0"/>
              </a:spcBef>
              <a:spcAft>
                <a:spcPts val="0"/>
              </a:spcAft>
              <a:buNone/>
            </a:pPr>
            <a:r>
              <a:t/>
            </a:r>
            <a:endParaRPr b="1" sz="4300">
              <a:solidFill>
                <a:srgbClr val="FFFFFF"/>
              </a:solidFill>
              <a:latin typeface="Century Gothic"/>
              <a:ea typeface="Century Gothic"/>
              <a:cs typeface="Century Gothic"/>
              <a:sym typeface="Century Gothic"/>
            </a:endParaRPr>
          </a:p>
        </p:txBody>
      </p:sp>
      <p:sp>
        <p:nvSpPr>
          <p:cNvPr id="104" name="Google Shape;104;p26"/>
          <p:cNvSpPr txBox="1"/>
          <p:nvPr/>
        </p:nvSpPr>
        <p:spPr>
          <a:xfrm>
            <a:off x="4359775" y="5220950"/>
            <a:ext cx="4249800" cy="8559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i="1" sz="1800">
              <a:solidFill>
                <a:srgbClr val="FFFFFF"/>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08" name="Shape 108"/>
        <p:cNvGrpSpPr/>
        <p:nvPr/>
      </p:nvGrpSpPr>
      <p:grpSpPr>
        <a:xfrm>
          <a:off x="0" y="0"/>
          <a:ext cx="0" cy="0"/>
          <a:chOff x="0" y="0"/>
          <a:chExt cx="0" cy="0"/>
        </a:xfrm>
      </p:grpSpPr>
      <p:sp>
        <p:nvSpPr>
          <p:cNvPr id="109" name="Google Shape;109;p27"/>
          <p:cNvSpPr txBox="1"/>
          <p:nvPr/>
        </p:nvSpPr>
        <p:spPr>
          <a:xfrm>
            <a:off x="2024000" y="1876095"/>
            <a:ext cx="4848000" cy="827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sz="3000">
                <a:solidFill>
                  <a:srgbClr val="FFFFFF"/>
                </a:solidFill>
                <a:latin typeface="Century Gothic"/>
                <a:ea typeface="Century Gothic"/>
                <a:cs typeface="Century Gothic"/>
                <a:sym typeface="Century Gothic"/>
              </a:rPr>
              <a:t>Motivation</a:t>
            </a:r>
            <a:endParaRPr i="1" sz="2500">
              <a:solidFill>
                <a:srgbClr val="FFFFFF"/>
              </a:solidFill>
              <a:latin typeface="Century Gothic"/>
              <a:ea typeface="Century Gothic"/>
              <a:cs typeface="Century Gothic"/>
              <a:sym typeface="Century Gothic"/>
            </a:endParaRPr>
          </a:p>
        </p:txBody>
      </p:sp>
      <p:sp>
        <p:nvSpPr>
          <p:cNvPr id="110" name="Google Shape;110;p27"/>
          <p:cNvSpPr txBox="1"/>
          <p:nvPr/>
        </p:nvSpPr>
        <p:spPr>
          <a:xfrm>
            <a:off x="790725" y="3488125"/>
            <a:ext cx="7552800" cy="2749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rgbClr val="FFFFFF"/>
              </a:solidFill>
              <a:latin typeface="Century Gothic"/>
              <a:ea typeface="Century Gothic"/>
              <a:cs typeface="Century Gothic"/>
              <a:sym typeface="Century Gothic"/>
            </a:endParaRPr>
          </a:p>
        </p:txBody>
      </p:sp>
      <p:sp>
        <p:nvSpPr>
          <p:cNvPr id="111" name="Google Shape;111;p27"/>
          <p:cNvSpPr txBox="1"/>
          <p:nvPr/>
        </p:nvSpPr>
        <p:spPr>
          <a:xfrm>
            <a:off x="1028225" y="2880350"/>
            <a:ext cx="7244700" cy="310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000">
                <a:solidFill>
                  <a:srgbClr val="FFFFFF"/>
                </a:solidFill>
                <a:latin typeface="Century Gothic"/>
                <a:ea typeface="Century Gothic"/>
                <a:cs typeface="Century Gothic"/>
                <a:sym typeface="Century Gothic"/>
              </a:rPr>
              <a:t>           </a:t>
            </a:r>
            <a:r>
              <a:rPr lang="en-GB" sz="2000">
                <a:solidFill>
                  <a:srgbClr val="FFFFFF"/>
                </a:solidFill>
                <a:latin typeface="Century Gothic"/>
                <a:ea typeface="Century Gothic"/>
                <a:cs typeface="Century Gothic"/>
                <a:sym typeface="Century Gothic"/>
              </a:rPr>
              <a:t>Since we have learnt about the CLMV countries from this class. We have seen the inequality among countries and so that we would like to know why, in specific, Myanmar,which is a part of CLMV countries, is still so far away from “developed country”. What are the factors that cause those problems.</a:t>
            </a:r>
            <a:endParaRPr sz="20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lang="en-GB" sz="2000">
                <a:solidFill>
                  <a:srgbClr val="FFFFFF"/>
                </a:solidFill>
                <a:latin typeface="Century Gothic"/>
                <a:ea typeface="Century Gothic"/>
                <a:cs typeface="Century Gothic"/>
                <a:sym typeface="Century Gothic"/>
              </a:rPr>
              <a:t>	Comparing to Tha</a:t>
            </a:r>
            <a:r>
              <a:rPr lang="en-GB" sz="2000">
                <a:solidFill>
                  <a:srgbClr val="FFFFFF"/>
                </a:solidFill>
                <a:latin typeface="Century Gothic"/>
                <a:ea typeface="Century Gothic"/>
                <a:cs typeface="Century Gothic"/>
                <a:sym typeface="Century Gothic"/>
              </a:rPr>
              <a:t>iland and </a:t>
            </a:r>
            <a:r>
              <a:rPr lang="en-GB" sz="2000">
                <a:solidFill>
                  <a:srgbClr val="FFFFFF"/>
                </a:solidFill>
                <a:latin typeface="Century Gothic"/>
                <a:ea typeface="Century Gothic"/>
                <a:cs typeface="Century Gothic"/>
                <a:sym typeface="Century Gothic"/>
              </a:rPr>
              <a:t>Singapore since both countries are </a:t>
            </a:r>
            <a:r>
              <a:rPr lang="en-GB" sz="2000">
                <a:solidFill>
                  <a:srgbClr val="FFFFFF"/>
                </a:solidFill>
                <a:latin typeface="Century Gothic"/>
                <a:ea typeface="Century Gothic"/>
                <a:cs typeface="Century Gothic"/>
                <a:sym typeface="Century Gothic"/>
              </a:rPr>
              <a:t>considered more advanced than Myanmar in development sector.</a:t>
            </a:r>
            <a:endParaRPr sz="2000">
              <a:solidFill>
                <a:srgbClr val="FFFFFF"/>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28"/>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Executive Summary</a:t>
            </a:r>
            <a:endParaRPr b="1" sz="1800">
              <a:latin typeface="Century Gothic"/>
              <a:ea typeface="Century Gothic"/>
              <a:cs typeface="Century Gothic"/>
              <a:sym typeface="Century Gothic"/>
            </a:endParaRPr>
          </a:p>
        </p:txBody>
      </p:sp>
      <p:sp>
        <p:nvSpPr>
          <p:cNvPr id="117" name="Google Shape;117;p28"/>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8" name="Google Shape;118;p28"/>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119" name="Google Shape;119;p28"/>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20" name="Google Shape;120;p28"/>
          <p:cNvPicPr preferRelativeResize="0"/>
          <p:nvPr/>
        </p:nvPicPr>
        <p:blipFill>
          <a:blip r:embed="rId3">
            <a:alphaModFix/>
          </a:blip>
          <a:stretch>
            <a:fillRect/>
          </a:stretch>
        </p:blipFill>
        <p:spPr>
          <a:xfrm>
            <a:off x="7698375" y="1"/>
            <a:ext cx="1445625" cy="964950"/>
          </a:xfrm>
          <a:prstGeom prst="rect">
            <a:avLst/>
          </a:prstGeom>
          <a:noFill/>
          <a:ln>
            <a:noFill/>
          </a:ln>
        </p:spPr>
      </p:pic>
      <p:pic>
        <p:nvPicPr>
          <p:cNvPr id="121" name="Google Shape;121;p28"/>
          <p:cNvPicPr preferRelativeResize="0"/>
          <p:nvPr/>
        </p:nvPicPr>
        <p:blipFill>
          <a:blip r:embed="rId4">
            <a:alphaModFix/>
          </a:blip>
          <a:stretch>
            <a:fillRect/>
          </a:stretch>
        </p:blipFill>
        <p:spPr>
          <a:xfrm>
            <a:off x="547500" y="1117350"/>
            <a:ext cx="818851" cy="818851"/>
          </a:xfrm>
          <a:prstGeom prst="rect">
            <a:avLst/>
          </a:prstGeom>
          <a:noFill/>
          <a:ln>
            <a:noFill/>
          </a:ln>
        </p:spPr>
      </p:pic>
      <p:sp>
        <p:nvSpPr>
          <p:cNvPr id="122" name="Google Shape;122;p28"/>
          <p:cNvSpPr/>
          <p:nvPr/>
        </p:nvSpPr>
        <p:spPr>
          <a:xfrm>
            <a:off x="1847525" y="1117350"/>
            <a:ext cx="5779200" cy="886800"/>
          </a:xfrm>
          <a:prstGeom prst="rect">
            <a:avLst/>
          </a:prstGeom>
          <a:solidFill>
            <a:srgbClr val="D9D9D9"/>
          </a:solidFill>
          <a:ln cap="flat" cmpd="sng" w="9525">
            <a:solidFill>
              <a:srgbClr val="D9D9D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28"/>
          <p:cNvSpPr/>
          <p:nvPr/>
        </p:nvSpPr>
        <p:spPr>
          <a:xfrm>
            <a:off x="1682400" y="964950"/>
            <a:ext cx="5779200" cy="886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28"/>
          <p:cNvSpPr txBox="1"/>
          <p:nvPr/>
        </p:nvSpPr>
        <p:spPr>
          <a:xfrm>
            <a:off x="1870913" y="1185150"/>
            <a:ext cx="5732400" cy="819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Why Myanmar is so far away from “developed country”?</a:t>
            </a:r>
            <a:endParaRPr b="1">
              <a:solidFill>
                <a:srgbClr val="FFFFFF"/>
              </a:solidFill>
              <a:latin typeface="Century Gothic"/>
              <a:ea typeface="Century Gothic"/>
              <a:cs typeface="Century Gothic"/>
              <a:sym typeface="Century Gothic"/>
            </a:endParaRPr>
          </a:p>
        </p:txBody>
      </p:sp>
      <p:sp>
        <p:nvSpPr>
          <p:cNvPr id="125" name="Google Shape;125;p28"/>
          <p:cNvSpPr/>
          <p:nvPr/>
        </p:nvSpPr>
        <p:spPr>
          <a:xfrm>
            <a:off x="149875" y="2733900"/>
            <a:ext cx="1623900" cy="886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28"/>
          <p:cNvSpPr/>
          <p:nvPr/>
        </p:nvSpPr>
        <p:spPr>
          <a:xfrm>
            <a:off x="149875" y="4098275"/>
            <a:ext cx="1623900" cy="886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8"/>
          <p:cNvSpPr/>
          <p:nvPr/>
        </p:nvSpPr>
        <p:spPr>
          <a:xfrm rot="10800000">
            <a:off x="3849150" y="3694500"/>
            <a:ext cx="1445700" cy="314400"/>
          </a:xfrm>
          <a:prstGeom prst="triangle">
            <a:avLst>
              <a:gd fmla="val 49495" name="adj"/>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28"/>
          <p:cNvSpPr/>
          <p:nvPr/>
        </p:nvSpPr>
        <p:spPr>
          <a:xfrm>
            <a:off x="2098750" y="2718350"/>
            <a:ext cx="5779200" cy="886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latin typeface="Century Gothic"/>
              <a:ea typeface="Century Gothic"/>
              <a:cs typeface="Century Gothic"/>
              <a:sym typeface="Century Gothic"/>
            </a:endParaRPr>
          </a:p>
        </p:txBody>
      </p:sp>
      <p:sp>
        <p:nvSpPr>
          <p:cNvPr id="129" name="Google Shape;129;p28"/>
          <p:cNvSpPr/>
          <p:nvPr/>
        </p:nvSpPr>
        <p:spPr>
          <a:xfrm>
            <a:off x="2098750" y="4098275"/>
            <a:ext cx="5779200" cy="886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28"/>
          <p:cNvSpPr/>
          <p:nvPr/>
        </p:nvSpPr>
        <p:spPr>
          <a:xfrm>
            <a:off x="149875" y="5462650"/>
            <a:ext cx="1623900" cy="886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28"/>
          <p:cNvSpPr txBox="1"/>
          <p:nvPr/>
        </p:nvSpPr>
        <p:spPr>
          <a:xfrm>
            <a:off x="255225" y="2908700"/>
            <a:ext cx="1403400" cy="886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600">
                <a:solidFill>
                  <a:srgbClr val="FFFFFF"/>
                </a:solidFill>
                <a:latin typeface="Century Gothic"/>
                <a:ea typeface="Century Gothic"/>
                <a:cs typeface="Century Gothic"/>
                <a:sym typeface="Century Gothic"/>
              </a:rPr>
              <a:t>Study</a:t>
            </a:r>
            <a:endParaRPr b="1" sz="1600">
              <a:solidFill>
                <a:srgbClr val="FFFFFF"/>
              </a:solidFill>
              <a:latin typeface="Century Gothic"/>
              <a:ea typeface="Century Gothic"/>
              <a:cs typeface="Century Gothic"/>
              <a:sym typeface="Century Gothic"/>
            </a:endParaRPr>
          </a:p>
        </p:txBody>
      </p:sp>
      <p:sp>
        <p:nvSpPr>
          <p:cNvPr id="132" name="Google Shape;132;p28"/>
          <p:cNvSpPr txBox="1"/>
          <p:nvPr/>
        </p:nvSpPr>
        <p:spPr>
          <a:xfrm>
            <a:off x="149875" y="4268250"/>
            <a:ext cx="1623900" cy="886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600">
                <a:solidFill>
                  <a:srgbClr val="FFFFFF"/>
                </a:solidFill>
                <a:latin typeface="Century Gothic"/>
                <a:ea typeface="Century Gothic"/>
                <a:cs typeface="Century Gothic"/>
                <a:sym typeface="Century Gothic"/>
              </a:rPr>
              <a:t>Analysis</a:t>
            </a:r>
            <a:endParaRPr b="1" sz="1600">
              <a:solidFill>
                <a:srgbClr val="FFFFFF"/>
              </a:solidFill>
              <a:latin typeface="Century Gothic"/>
              <a:ea typeface="Century Gothic"/>
              <a:cs typeface="Century Gothic"/>
              <a:sym typeface="Century Gothic"/>
            </a:endParaRPr>
          </a:p>
        </p:txBody>
      </p:sp>
      <p:sp>
        <p:nvSpPr>
          <p:cNvPr id="133" name="Google Shape;133;p28"/>
          <p:cNvSpPr txBox="1"/>
          <p:nvPr/>
        </p:nvSpPr>
        <p:spPr>
          <a:xfrm>
            <a:off x="149425" y="5627800"/>
            <a:ext cx="1623900" cy="886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600">
                <a:solidFill>
                  <a:srgbClr val="FFFFFF"/>
                </a:solidFill>
                <a:latin typeface="Century Gothic"/>
                <a:ea typeface="Century Gothic"/>
                <a:cs typeface="Century Gothic"/>
                <a:sym typeface="Century Gothic"/>
              </a:rPr>
              <a:t>Recommendation</a:t>
            </a:r>
            <a:endParaRPr b="1" sz="1600">
              <a:solidFill>
                <a:srgbClr val="FFFFFF"/>
              </a:solidFill>
              <a:latin typeface="Century Gothic"/>
              <a:ea typeface="Century Gothic"/>
              <a:cs typeface="Century Gothic"/>
              <a:sym typeface="Century Gothic"/>
            </a:endParaRPr>
          </a:p>
        </p:txBody>
      </p:sp>
      <p:sp>
        <p:nvSpPr>
          <p:cNvPr id="134" name="Google Shape;134;p28"/>
          <p:cNvSpPr/>
          <p:nvPr/>
        </p:nvSpPr>
        <p:spPr>
          <a:xfrm rot="10800000">
            <a:off x="3849150" y="5078850"/>
            <a:ext cx="1445700" cy="314400"/>
          </a:xfrm>
          <a:prstGeom prst="triangle">
            <a:avLst>
              <a:gd fmla="val 49495" name="adj"/>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28"/>
          <p:cNvSpPr/>
          <p:nvPr/>
        </p:nvSpPr>
        <p:spPr>
          <a:xfrm>
            <a:off x="2098750" y="5478200"/>
            <a:ext cx="5779200" cy="886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28"/>
          <p:cNvSpPr/>
          <p:nvPr/>
        </p:nvSpPr>
        <p:spPr>
          <a:xfrm rot="10800000">
            <a:off x="3849150" y="2204050"/>
            <a:ext cx="1445700" cy="314400"/>
          </a:xfrm>
          <a:prstGeom prst="triangle">
            <a:avLst>
              <a:gd fmla="val 49495" name="adj"/>
            </a:avLst>
          </a:prstGeom>
          <a:solidFill>
            <a:srgbClr val="666666"/>
          </a:solidFill>
          <a:ln cap="flat" cmpd="sng" w="9525">
            <a:solidFill>
              <a:srgbClr val="6666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28"/>
          <p:cNvSpPr txBox="1"/>
          <p:nvPr/>
        </p:nvSpPr>
        <p:spPr>
          <a:xfrm>
            <a:off x="2129725" y="2718350"/>
            <a:ext cx="5732400" cy="819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Study the success factors and the drawback factors from both Singapore and Thailand</a:t>
            </a:r>
            <a:endParaRPr b="1">
              <a:solidFill>
                <a:srgbClr val="FFFFFF"/>
              </a:solidFill>
              <a:latin typeface="Century Gothic"/>
              <a:ea typeface="Century Gothic"/>
              <a:cs typeface="Century Gothic"/>
              <a:sym typeface="Century Gothic"/>
            </a:endParaRPr>
          </a:p>
        </p:txBody>
      </p:sp>
      <p:sp>
        <p:nvSpPr>
          <p:cNvPr id="138" name="Google Shape;138;p28"/>
          <p:cNvSpPr txBox="1"/>
          <p:nvPr/>
        </p:nvSpPr>
        <p:spPr>
          <a:xfrm>
            <a:off x="2129725" y="4300150"/>
            <a:ext cx="5732400" cy="88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Analyze what problems that Myanmar is facing</a:t>
            </a:r>
            <a:r>
              <a:rPr b="1" lang="en-GB">
                <a:solidFill>
                  <a:schemeClr val="lt1"/>
                </a:solidFill>
                <a:latin typeface="Century Gothic"/>
                <a:ea typeface="Century Gothic"/>
                <a:cs typeface="Century Gothic"/>
                <a:sym typeface="Century Gothic"/>
              </a:rPr>
              <a:t> </a:t>
            </a:r>
            <a:endParaRPr b="1">
              <a:solidFill>
                <a:schemeClr val="lt1"/>
              </a:solidFill>
              <a:latin typeface="Century Gothic"/>
              <a:ea typeface="Century Gothic"/>
              <a:cs typeface="Century Gothic"/>
              <a:sym typeface="Century Gothic"/>
            </a:endParaRPr>
          </a:p>
          <a:p>
            <a:pPr indent="0" lvl="0" marL="0" rtl="0" algn="l">
              <a:spcBef>
                <a:spcPts val="0"/>
              </a:spcBef>
              <a:spcAft>
                <a:spcPts val="0"/>
              </a:spcAft>
              <a:buNone/>
            </a:pPr>
            <a:r>
              <a:t/>
            </a:r>
            <a:endParaRPr b="1">
              <a:solidFill>
                <a:srgbClr val="FFFFFF"/>
              </a:solidFill>
              <a:latin typeface="Century Gothic"/>
              <a:ea typeface="Century Gothic"/>
              <a:cs typeface="Century Gothic"/>
              <a:sym typeface="Century Gothic"/>
            </a:endParaRPr>
          </a:p>
        </p:txBody>
      </p:sp>
      <p:sp>
        <p:nvSpPr>
          <p:cNvPr id="139" name="Google Shape;139;p28"/>
          <p:cNvSpPr txBox="1"/>
          <p:nvPr/>
        </p:nvSpPr>
        <p:spPr>
          <a:xfrm>
            <a:off x="2106325" y="5699250"/>
            <a:ext cx="5779200" cy="88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Use specific frameworks to clear out the problems.</a:t>
            </a:r>
            <a:endParaRPr b="1">
              <a:solidFill>
                <a:srgbClr val="FFFFFF"/>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43" name="Shape 143"/>
        <p:cNvGrpSpPr/>
        <p:nvPr/>
      </p:nvGrpSpPr>
      <p:grpSpPr>
        <a:xfrm>
          <a:off x="0" y="0"/>
          <a:ext cx="0" cy="0"/>
          <a:chOff x="0" y="0"/>
          <a:chExt cx="0" cy="0"/>
        </a:xfrm>
      </p:grpSpPr>
      <p:sp>
        <p:nvSpPr>
          <p:cNvPr id="144" name="Google Shape;144;p29"/>
          <p:cNvSpPr txBox="1"/>
          <p:nvPr/>
        </p:nvSpPr>
        <p:spPr>
          <a:xfrm>
            <a:off x="2143125" y="2144700"/>
            <a:ext cx="4848000" cy="827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sz="3000">
                <a:solidFill>
                  <a:srgbClr val="FFFFFF"/>
                </a:solidFill>
                <a:latin typeface="Century Gothic"/>
                <a:ea typeface="Century Gothic"/>
                <a:cs typeface="Century Gothic"/>
                <a:sym typeface="Century Gothic"/>
              </a:rPr>
              <a:t>Part 1: Study the factor that we interested in each countries</a:t>
            </a:r>
            <a:endParaRPr i="1" sz="3000">
              <a:solidFill>
                <a:srgbClr val="FFFFFF"/>
              </a:solidFill>
              <a:latin typeface="Century Gothic"/>
              <a:ea typeface="Century Gothic"/>
              <a:cs typeface="Century Gothic"/>
              <a:sym typeface="Century Gothic"/>
            </a:endParaRPr>
          </a:p>
        </p:txBody>
      </p:sp>
      <p:sp>
        <p:nvSpPr>
          <p:cNvPr id="145" name="Google Shape;145;p29"/>
          <p:cNvSpPr txBox="1"/>
          <p:nvPr/>
        </p:nvSpPr>
        <p:spPr>
          <a:xfrm>
            <a:off x="1253850" y="4138450"/>
            <a:ext cx="7333500" cy="2246700"/>
          </a:xfrm>
          <a:prstGeom prst="rect">
            <a:avLst/>
          </a:prstGeom>
          <a:noFill/>
          <a:ln>
            <a:noFill/>
          </a:ln>
        </p:spPr>
        <p:txBody>
          <a:bodyPr anchorCtr="0" anchor="t" bIns="91425" lIns="91425" spcFirstLastPara="1" rIns="91425" wrap="square" tIns="91425">
            <a:noAutofit/>
          </a:bodyPr>
          <a:lstStyle/>
          <a:p>
            <a:pPr indent="-387350" lvl="0" marL="457200" rtl="0" algn="l">
              <a:spcBef>
                <a:spcPts val="0"/>
              </a:spcBef>
              <a:spcAft>
                <a:spcPts val="0"/>
              </a:spcAft>
              <a:buClr>
                <a:srgbClr val="FFFFFF"/>
              </a:buClr>
              <a:buSzPts val="2500"/>
              <a:buFont typeface="Century Gothic"/>
              <a:buAutoNum type="arabicPeriod"/>
            </a:pPr>
            <a:r>
              <a:rPr b="1" i="1" lang="en-GB" sz="2500">
                <a:solidFill>
                  <a:srgbClr val="FFFFFF"/>
                </a:solidFill>
                <a:latin typeface="Century Gothic"/>
                <a:ea typeface="Century Gothic"/>
                <a:cs typeface="Century Gothic"/>
                <a:sym typeface="Century Gothic"/>
              </a:rPr>
              <a:t>Colonization/Modernization effect</a:t>
            </a:r>
            <a:endParaRPr b="1" i="1" sz="2500">
              <a:solidFill>
                <a:srgbClr val="FFFFFF"/>
              </a:solidFill>
              <a:latin typeface="Century Gothic"/>
              <a:ea typeface="Century Gothic"/>
              <a:cs typeface="Century Gothic"/>
              <a:sym typeface="Century Gothic"/>
            </a:endParaRPr>
          </a:p>
          <a:p>
            <a:pPr indent="-387350" lvl="0" marL="457200" rtl="0" algn="l">
              <a:spcBef>
                <a:spcPts val="0"/>
              </a:spcBef>
              <a:spcAft>
                <a:spcPts val="0"/>
              </a:spcAft>
              <a:buClr>
                <a:schemeClr val="lt1"/>
              </a:buClr>
              <a:buSzPts val="2500"/>
              <a:buFont typeface="Century Gothic"/>
              <a:buAutoNum type="arabicPeriod"/>
            </a:pPr>
            <a:r>
              <a:rPr b="1" i="1" lang="en-GB" sz="2500">
                <a:solidFill>
                  <a:schemeClr val="lt1"/>
                </a:solidFill>
                <a:latin typeface="Century Gothic"/>
                <a:ea typeface="Century Gothic"/>
                <a:cs typeface="Century Gothic"/>
                <a:sym typeface="Century Gothic"/>
              </a:rPr>
              <a:t>Foreign Direct Investment</a:t>
            </a:r>
            <a:endParaRPr b="1" i="1" sz="2500">
              <a:solidFill>
                <a:schemeClr val="lt1"/>
              </a:solidFill>
              <a:latin typeface="Century Gothic"/>
              <a:ea typeface="Century Gothic"/>
              <a:cs typeface="Century Gothic"/>
              <a:sym typeface="Century Gothic"/>
            </a:endParaRPr>
          </a:p>
          <a:p>
            <a:pPr indent="-387350" lvl="0" marL="457200" rtl="0" algn="l">
              <a:spcBef>
                <a:spcPts val="0"/>
              </a:spcBef>
              <a:spcAft>
                <a:spcPts val="0"/>
              </a:spcAft>
              <a:buClr>
                <a:srgbClr val="FFFFFF"/>
              </a:buClr>
              <a:buSzPts val="2500"/>
              <a:buFont typeface="Century Gothic"/>
              <a:buAutoNum type="arabicPeriod"/>
            </a:pPr>
            <a:r>
              <a:rPr b="1" i="1" lang="en-GB" sz="2500">
                <a:solidFill>
                  <a:srgbClr val="FFFFFF"/>
                </a:solidFill>
                <a:latin typeface="Century Gothic"/>
                <a:ea typeface="Century Gothic"/>
                <a:cs typeface="Century Gothic"/>
                <a:sym typeface="Century Gothic"/>
              </a:rPr>
              <a:t>Education</a:t>
            </a:r>
            <a:endParaRPr b="1" i="1" sz="2500">
              <a:solidFill>
                <a:srgbClr val="FFFFFF"/>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pic>
        <p:nvPicPr>
          <p:cNvPr id="150" name="Google Shape;150;p30"/>
          <p:cNvPicPr preferRelativeResize="0"/>
          <p:nvPr/>
        </p:nvPicPr>
        <p:blipFill>
          <a:blip r:embed="rId3">
            <a:alphaModFix/>
          </a:blip>
          <a:stretch>
            <a:fillRect/>
          </a:stretch>
        </p:blipFill>
        <p:spPr>
          <a:xfrm>
            <a:off x="0" y="0"/>
            <a:ext cx="9144001" cy="6858000"/>
          </a:xfrm>
          <a:prstGeom prst="rect">
            <a:avLst/>
          </a:prstGeom>
          <a:noFill/>
          <a:ln>
            <a:noFill/>
          </a:ln>
        </p:spPr>
      </p:pic>
      <p:sp>
        <p:nvSpPr>
          <p:cNvPr id="151" name="Google Shape;151;p30"/>
          <p:cNvSpPr/>
          <p:nvPr/>
        </p:nvSpPr>
        <p:spPr>
          <a:xfrm>
            <a:off x="-12" y="0"/>
            <a:ext cx="9461400" cy="6909300"/>
          </a:xfrm>
          <a:prstGeom prst="rect">
            <a:avLst/>
          </a:prstGeom>
          <a:solidFill>
            <a:srgbClr val="EEEEEE">
              <a:alpha val="435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Bitter"/>
              <a:ea typeface="Bitter"/>
              <a:cs typeface="Bitter"/>
              <a:sym typeface="Bitter"/>
            </a:endParaRPr>
          </a:p>
        </p:txBody>
      </p:sp>
      <p:grpSp>
        <p:nvGrpSpPr>
          <p:cNvPr id="152" name="Google Shape;152;p30"/>
          <p:cNvGrpSpPr/>
          <p:nvPr/>
        </p:nvGrpSpPr>
        <p:grpSpPr>
          <a:xfrm>
            <a:off x="5260675" y="-384100"/>
            <a:ext cx="5883275" cy="8425400"/>
            <a:chOff x="5260675" y="-384100"/>
            <a:chExt cx="5883275" cy="8425400"/>
          </a:xfrm>
        </p:grpSpPr>
        <p:sp>
          <p:nvSpPr>
            <p:cNvPr id="153" name="Google Shape;153;p30"/>
            <p:cNvSpPr/>
            <p:nvPr/>
          </p:nvSpPr>
          <p:spPr>
            <a:xfrm flipH="1" rot="-4926194">
              <a:off x="4697727" y="2190657"/>
              <a:ext cx="7912771" cy="3396862"/>
            </a:xfrm>
            <a:prstGeom prst="flowChartManualInput">
              <a:avLst/>
            </a:prstGeom>
            <a:solidFill>
              <a:srgbClr val="3876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54" name="Google Shape;154;p30"/>
            <p:cNvCxnSpPr/>
            <p:nvPr/>
          </p:nvCxnSpPr>
          <p:spPr>
            <a:xfrm flipH="1" rot="10800000">
              <a:off x="6203350" y="1149650"/>
              <a:ext cx="1264800" cy="5601000"/>
            </a:xfrm>
            <a:prstGeom prst="straightConnector1">
              <a:avLst/>
            </a:prstGeom>
            <a:noFill/>
            <a:ln cap="flat" cmpd="sng" w="76200">
              <a:solidFill>
                <a:schemeClr val="accent3"/>
              </a:solidFill>
              <a:prstDash val="solid"/>
              <a:round/>
              <a:headEnd len="med" w="med" type="none"/>
              <a:tailEnd len="med" w="med" type="none"/>
            </a:ln>
          </p:spPr>
        </p:cxnSp>
        <p:cxnSp>
          <p:nvCxnSpPr>
            <p:cNvPr id="155" name="Google Shape;155;p30"/>
            <p:cNvCxnSpPr/>
            <p:nvPr/>
          </p:nvCxnSpPr>
          <p:spPr>
            <a:xfrm flipH="1" rot="10800000">
              <a:off x="6104375" y="1520050"/>
              <a:ext cx="1128000" cy="5021100"/>
            </a:xfrm>
            <a:prstGeom prst="straightConnector1">
              <a:avLst/>
            </a:prstGeom>
            <a:noFill/>
            <a:ln cap="flat" cmpd="sng" w="28575">
              <a:solidFill>
                <a:schemeClr val="accent4"/>
              </a:solidFill>
              <a:prstDash val="solid"/>
              <a:round/>
              <a:headEnd len="med" w="med" type="none"/>
              <a:tailEnd len="med" w="med" type="none"/>
            </a:ln>
          </p:spPr>
        </p:cxnSp>
        <p:sp>
          <p:nvSpPr>
            <p:cNvPr id="156" name="Google Shape;156;p30"/>
            <p:cNvSpPr/>
            <p:nvPr/>
          </p:nvSpPr>
          <p:spPr>
            <a:xfrm rot="10800000">
              <a:off x="5260675" y="5449150"/>
              <a:ext cx="3833700" cy="1092000"/>
            </a:xfrm>
            <a:prstGeom prst="rtTriangle">
              <a:avLst/>
            </a:prstGeom>
            <a:solidFill>
              <a:srgbClr val="3876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0"/>
            <p:cNvSpPr/>
            <p:nvPr/>
          </p:nvSpPr>
          <p:spPr>
            <a:xfrm flipH="1" rot="-4926194">
              <a:off x="4961677" y="2069682"/>
              <a:ext cx="7912771" cy="3396862"/>
            </a:xfrm>
            <a:prstGeom prst="flowChartManualInpu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30"/>
            <p:cNvSpPr txBox="1"/>
            <p:nvPr/>
          </p:nvSpPr>
          <p:spPr>
            <a:xfrm>
              <a:off x="6428225" y="3555850"/>
              <a:ext cx="3833700" cy="18933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30"/>
            <p:cNvSpPr/>
            <p:nvPr/>
          </p:nvSpPr>
          <p:spPr>
            <a:xfrm flipH="1" rot="-5400000">
              <a:off x="5382475" y="3438050"/>
              <a:ext cx="1885300" cy="2128900"/>
            </a:xfrm>
            <a:prstGeom prst="flowChartManualInpu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0" name="Google Shape;160;p30"/>
          <p:cNvSpPr txBox="1"/>
          <p:nvPr/>
        </p:nvSpPr>
        <p:spPr>
          <a:xfrm>
            <a:off x="5630800" y="3936650"/>
            <a:ext cx="4481700" cy="123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4000">
                <a:latin typeface="Century Gothic"/>
                <a:ea typeface="Century Gothic"/>
                <a:cs typeface="Century Gothic"/>
                <a:sym typeface="Century Gothic"/>
              </a:rPr>
              <a:t>Colonization/</a:t>
            </a:r>
            <a:endParaRPr b="1" sz="4000">
              <a:latin typeface="Century Gothic"/>
              <a:ea typeface="Century Gothic"/>
              <a:cs typeface="Century Gothic"/>
              <a:sym typeface="Century Gothic"/>
            </a:endParaRPr>
          </a:p>
          <a:p>
            <a:pPr indent="0" lvl="0" marL="0" rtl="0" algn="l">
              <a:spcBef>
                <a:spcPts val="0"/>
              </a:spcBef>
              <a:spcAft>
                <a:spcPts val="0"/>
              </a:spcAft>
              <a:buNone/>
            </a:pPr>
            <a:r>
              <a:rPr b="1" lang="en-GB" sz="4000">
                <a:latin typeface="Century Gothic"/>
                <a:ea typeface="Century Gothic"/>
                <a:cs typeface="Century Gothic"/>
                <a:sym typeface="Century Gothic"/>
              </a:rPr>
              <a:t>Modernization</a:t>
            </a:r>
            <a:endParaRPr b="1" sz="4000">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1"/>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Singapore’s Success as a Brit</a:t>
            </a:r>
            <a:r>
              <a:rPr b="1" lang="en-GB" sz="1800">
                <a:latin typeface="Century Gothic"/>
                <a:ea typeface="Century Gothic"/>
                <a:cs typeface="Century Gothic"/>
                <a:sym typeface="Century Gothic"/>
              </a:rPr>
              <a:t>ish</a:t>
            </a:r>
            <a:r>
              <a:rPr b="1" lang="en-GB" sz="1800">
                <a:latin typeface="Century Gothic"/>
                <a:ea typeface="Century Gothic"/>
                <a:cs typeface="Century Gothic"/>
                <a:sym typeface="Century Gothic"/>
              </a:rPr>
              <a:t> Colony </a:t>
            </a:r>
            <a:endParaRPr b="1" sz="1800">
              <a:latin typeface="Century Gothic"/>
              <a:ea typeface="Century Gothic"/>
              <a:cs typeface="Century Gothic"/>
              <a:sym typeface="Century Gothic"/>
            </a:endParaRPr>
          </a:p>
        </p:txBody>
      </p:sp>
      <p:sp>
        <p:nvSpPr>
          <p:cNvPr id="166" name="Google Shape;166;p31"/>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67" name="Google Shape;167;p31"/>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168" name="Google Shape;168;p31"/>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69" name="Google Shape;169;p31"/>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170" name="Google Shape;170;p31"/>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https://education.stateuniversity.com/pages/1343/Singapore-HISTORY-BACKGROUND.html</a:t>
            </a:r>
            <a:endParaRPr i="1" sz="1000">
              <a:latin typeface="Century Gothic"/>
              <a:ea typeface="Century Gothic"/>
              <a:cs typeface="Century Gothic"/>
              <a:sym typeface="Century Gothic"/>
            </a:endParaRPr>
          </a:p>
        </p:txBody>
      </p:sp>
      <p:cxnSp>
        <p:nvCxnSpPr>
          <p:cNvPr id="171" name="Google Shape;171;p31"/>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172" name="Google Shape;172;p31"/>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173" name="Google Shape;173;p31"/>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Study</a:t>
            </a:r>
            <a:endParaRPr b="1" i="1">
              <a:latin typeface="Century Gothic"/>
              <a:ea typeface="Century Gothic"/>
              <a:cs typeface="Century Gothic"/>
              <a:sym typeface="Century Gothic"/>
            </a:endParaRPr>
          </a:p>
        </p:txBody>
      </p:sp>
      <p:sp>
        <p:nvSpPr>
          <p:cNvPr id="174" name="Google Shape;174;p31"/>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Analysis</a:t>
            </a:r>
            <a:endParaRPr b="1" i="1">
              <a:solidFill>
                <a:srgbClr val="B7B7B7"/>
              </a:solidFill>
              <a:latin typeface="Century Gothic"/>
              <a:ea typeface="Century Gothic"/>
              <a:cs typeface="Century Gothic"/>
              <a:sym typeface="Century Gothic"/>
            </a:endParaRPr>
          </a:p>
        </p:txBody>
      </p:sp>
      <p:sp>
        <p:nvSpPr>
          <p:cNvPr id="175" name="Google Shape;175;p31"/>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pic>
        <p:nvPicPr>
          <p:cNvPr id="176" name="Google Shape;176;p31"/>
          <p:cNvPicPr preferRelativeResize="0"/>
          <p:nvPr/>
        </p:nvPicPr>
        <p:blipFill>
          <a:blip r:embed="rId3">
            <a:alphaModFix/>
          </a:blip>
          <a:stretch>
            <a:fillRect/>
          </a:stretch>
        </p:blipFill>
        <p:spPr>
          <a:xfrm>
            <a:off x="7467900" y="0"/>
            <a:ext cx="1657226" cy="1103751"/>
          </a:xfrm>
          <a:prstGeom prst="rect">
            <a:avLst/>
          </a:prstGeom>
          <a:noFill/>
          <a:ln>
            <a:noFill/>
          </a:ln>
        </p:spPr>
      </p:pic>
      <p:sp>
        <p:nvSpPr>
          <p:cNvPr id="177" name="Google Shape;177;p31"/>
          <p:cNvSpPr txBox="1"/>
          <p:nvPr/>
        </p:nvSpPr>
        <p:spPr>
          <a:xfrm>
            <a:off x="512450" y="1098188"/>
            <a:ext cx="8066400" cy="413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500">
              <a:solidFill>
                <a:srgbClr val="FF0000"/>
              </a:solidFill>
              <a:latin typeface="Century Gothic"/>
              <a:ea typeface="Century Gothic"/>
              <a:cs typeface="Century Gothic"/>
              <a:sym typeface="Century Gothic"/>
            </a:endParaRPr>
          </a:p>
          <a:p>
            <a:pPr indent="-323850" lvl="0" marL="457200" rtl="0" algn="l">
              <a:spcBef>
                <a:spcPts val="0"/>
              </a:spcBef>
              <a:spcAft>
                <a:spcPts val="0"/>
              </a:spcAft>
              <a:buSzPts val="1500"/>
              <a:buFont typeface="Century Gothic"/>
              <a:buChar char="●"/>
            </a:pPr>
            <a:r>
              <a:rPr lang="en-GB" sz="1500">
                <a:latin typeface="Century Gothic"/>
                <a:ea typeface="Century Gothic"/>
                <a:cs typeface="Century Gothic"/>
                <a:sym typeface="Century Gothic"/>
              </a:rPr>
              <a:t>Singapore citizens also learn </a:t>
            </a:r>
            <a:r>
              <a:rPr lang="en-GB" sz="1500">
                <a:solidFill>
                  <a:srgbClr val="FF0000"/>
                </a:solidFill>
                <a:latin typeface="Century Gothic"/>
                <a:ea typeface="Century Gothic"/>
                <a:cs typeface="Century Gothic"/>
                <a:sym typeface="Century Gothic"/>
              </a:rPr>
              <a:t>English language</a:t>
            </a:r>
            <a:r>
              <a:rPr lang="en-GB" sz="1500">
                <a:latin typeface="Century Gothic"/>
                <a:ea typeface="Century Gothic"/>
                <a:cs typeface="Century Gothic"/>
                <a:sym typeface="Century Gothic"/>
              </a:rPr>
              <a:t> as the </a:t>
            </a:r>
            <a:r>
              <a:rPr lang="en-GB" sz="1500">
                <a:solidFill>
                  <a:srgbClr val="FF0000"/>
                </a:solidFill>
                <a:latin typeface="Century Gothic"/>
                <a:ea typeface="Century Gothic"/>
                <a:cs typeface="Century Gothic"/>
                <a:sym typeface="Century Gothic"/>
              </a:rPr>
              <a:t>colony of Britain.</a:t>
            </a:r>
            <a:endParaRPr sz="1500">
              <a:solidFill>
                <a:srgbClr val="FF0000"/>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0000"/>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0000"/>
              </a:solidFill>
              <a:latin typeface="Century Gothic"/>
              <a:ea typeface="Century Gothic"/>
              <a:cs typeface="Century Gothic"/>
              <a:sym typeface="Century Gothic"/>
            </a:endParaRPr>
          </a:p>
          <a:p>
            <a:pPr indent="0" lvl="0" marL="0" rtl="0" algn="l">
              <a:spcBef>
                <a:spcPts val="0"/>
              </a:spcBef>
              <a:spcAft>
                <a:spcPts val="0"/>
              </a:spcAft>
              <a:buNone/>
            </a:pPr>
            <a:r>
              <a:t/>
            </a:r>
            <a:endParaRPr sz="1500">
              <a:solidFill>
                <a:srgbClr val="FF0000"/>
              </a:solidFill>
              <a:latin typeface="Century Gothic"/>
              <a:ea typeface="Century Gothic"/>
              <a:cs typeface="Century Gothic"/>
              <a:sym typeface="Century Gothic"/>
            </a:endParaRPr>
          </a:p>
          <a:p>
            <a:pPr indent="-323850" lvl="0" marL="457200" rtl="0" algn="l">
              <a:spcBef>
                <a:spcPts val="0"/>
              </a:spcBef>
              <a:spcAft>
                <a:spcPts val="0"/>
              </a:spcAft>
              <a:buSzPts val="1500"/>
              <a:buFont typeface="Century Gothic"/>
              <a:buChar char="●"/>
            </a:pPr>
            <a:r>
              <a:rPr lang="en-GB" sz="1500">
                <a:solidFill>
                  <a:srgbClr val="FF0000"/>
                </a:solidFill>
                <a:latin typeface="Century Gothic"/>
                <a:ea typeface="Century Gothic"/>
                <a:cs typeface="Century Gothic"/>
                <a:sym typeface="Century Gothic"/>
              </a:rPr>
              <a:t>Sir Thomas Stamford Raffles</a:t>
            </a:r>
            <a:r>
              <a:rPr lang="en-GB" sz="1500">
                <a:latin typeface="Century Gothic"/>
                <a:ea typeface="Century Gothic"/>
                <a:cs typeface="Century Gothic"/>
                <a:sym typeface="Century Gothic"/>
              </a:rPr>
              <a:t> open the </a:t>
            </a:r>
            <a:r>
              <a:rPr lang="en-GB" sz="1500">
                <a:solidFill>
                  <a:srgbClr val="FF0000"/>
                </a:solidFill>
                <a:latin typeface="Century Gothic"/>
                <a:ea typeface="Century Gothic"/>
                <a:cs typeface="Century Gothic"/>
                <a:sym typeface="Century Gothic"/>
              </a:rPr>
              <a:t>first free school in Singapore</a:t>
            </a:r>
            <a:r>
              <a:rPr lang="en-GB" sz="1500">
                <a:latin typeface="Century Gothic"/>
                <a:ea typeface="Century Gothic"/>
                <a:cs typeface="Century Gothic"/>
                <a:sym typeface="Century Gothic"/>
              </a:rPr>
              <a:t> &amp; made a clever move for the economy which </a:t>
            </a:r>
            <a:r>
              <a:rPr lang="en-GB" sz="1500">
                <a:solidFill>
                  <a:srgbClr val="FF0000"/>
                </a:solidFill>
                <a:latin typeface="Century Gothic"/>
                <a:ea typeface="Century Gothic"/>
                <a:cs typeface="Century Gothic"/>
                <a:sym typeface="Century Gothic"/>
              </a:rPr>
              <a:t>opened up Singapore as a free trade zone. </a:t>
            </a:r>
            <a:endParaRPr sz="1500">
              <a:solidFill>
                <a:srgbClr val="FF0000"/>
              </a:solidFill>
              <a:latin typeface="Century Gothic"/>
              <a:ea typeface="Century Gothic"/>
              <a:cs typeface="Century Gothic"/>
              <a:sym typeface="Century Gothic"/>
            </a:endParaRPr>
          </a:p>
          <a:p>
            <a:pPr indent="0" lvl="0" marL="0" rtl="0" algn="l">
              <a:spcBef>
                <a:spcPts val="0"/>
              </a:spcBef>
              <a:spcAft>
                <a:spcPts val="0"/>
              </a:spcAft>
              <a:buNone/>
            </a:pPr>
            <a:r>
              <a:t/>
            </a:r>
            <a:endParaRPr sz="1500">
              <a:latin typeface="Century Gothic"/>
              <a:ea typeface="Century Gothic"/>
              <a:cs typeface="Century Gothic"/>
              <a:sym typeface="Century Gothic"/>
            </a:endParaRPr>
          </a:p>
          <a:p>
            <a:pPr indent="0" lvl="0" marL="0" rtl="0" algn="l">
              <a:spcBef>
                <a:spcPts val="0"/>
              </a:spcBef>
              <a:spcAft>
                <a:spcPts val="0"/>
              </a:spcAft>
              <a:buNone/>
            </a:pPr>
            <a:r>
              <a:t/>
            </a:r>
            <a:endParaRPr sz="1500">
              <a:latin typeface="Century Gothic"/>
              <a:ea typeface="Century Gothic"/>
              <a:cs typeface="Century Gothic"/>
              <a:sym typeface="Century Gothic"/>
            </a:endParaRPr>
          </a:p>
          <a:p>
            <a:pPr indent="0" lvl="0" marL="0" rtl="0" algn="l">
              <a:spcBef>
                <a:spcPts val="0"/>
              </a:spcBef>
              <a:spcAft>
                <a:spcPts val="0"/>
              </a:spcAft>
              <a:buNone/>
            </a:pPr>
            <a:r>
              <a:t/>
            </a:r>
            <a:endParaRPr sz="1500">
              <a:latin typeface="Century Gothic"/>
              <a:ea typeface="Century Gothic"/>
              <a:cs typeface="Century Gothic"/>
              <a:sym typeface="Century Gothic"/>
            </a:endParaRPr>
          </a:p>
          <a:p>
            <a:pPr indent="-323850" lvl="0" marL="457200" rtl="0" algn="l">
              <a:spcBef>
                <a:spcPts val="0"/>
              </a:spcBef>
              <a:spcAft>
                <a:spcPts val="0"/>
              </a:spcAft>
              <a:buSzPts val="1500"/>
              <a:buFont typeface="Century Gothic"/>
              <a:buChar char="●"/>
            </a:pPr>
            <a:r>
              <a:rPr lang="en-GB" sz="1500">
                <a:latin typeface="Century Gothic"/>
                <a:ea typeface="Century Gothic"/>
                <a:cs typeface="Century Gothic"/>
                <a:sym typeface="Century Gothic"/>
              </a:rPr>
              <a:t>British soldiers helped and protected singapore from the </a:t>
            </a:r>
            <a:r>
              <a:rPr lang="en-GB" sz="1500">
                <a:solidFill>
                  <a:srgbClr val="FF0000"/>
                </a:solidFill>
                <a:latin typeface="Century Gothic"/>
                <a:ea typeface="Century Gothic"/>
                <a:cs typeface="Century Gothic"/>
                <a:sym typeface="Century Gothic"/>
              </a:rPr>
              <a:t>invasion of japan around 1962-1965</a:t>
            </a:r>
            <a:endParaRPr sz="1500">
              <a:solidFill>
                <a:srgbClr val="FF0000"/>
              </a:solidFill>
              <a:latin typeface="Century Gothic"/>
              <a:ea typeface="Century Gothic"/>
              <a:cs typeface="Century Gothic"/>
              <a:sym typeface="Century Gothic"/>
            </a:endParaRPr>
          </a:p>
          <a:p>
            <a:pPr indent="0" lvl="0" marL="0" rtl="0" algn="l">
              <a:spcBef>
                <a:spcPts val="0"/>
              </a:spcBef>
              <a:spcAft>
                <a:spcPts val="0"/>
              </a:spcAft>
              <a:buNone/>
            </a:pPr>
            <a:r>
              <a:t/>
            </a:r>
            <a:endParaRPr sz="1500">
              <a:latin typeface="Century Gothic"/>
              <a:ea typeface="Century Gothic"/>
              <a:cs typeface="Century Gothic"/>
              <a:sym typeface="Century Gothic"/>
            </a:endParaRPr>
          </a:p>
          <a:p>
            <a:pPr indent="0" lvl="0" marL="0" rtl="0" algn="l">
              <a:spcBef>
                <a:spcPts val="0"/>
              </a:spcBef>
              <a:spcAft>
                <a:spcPts val="0"/>
              </a:spcAft>
              <a:buNone/>
            </a:pPr>
            <a:r>
              <a:t/>
            </a:r>
            <a:endParaRPr sz="1500">
              <a:latin typeface="Century Gothic"/>
              <a:ea typeface="Century Gothic"/>
              <a:cs typeface="Century Gothic"/>
              <a:sym typeface="Century Gothic"/>
            </a:endParaRPr>
          </a:p>
          <a:p>
            <a:pPr indent="0" lvl="0" marL="0" rtl="0" algn="l">
              <a:spcBef>
                <a:spcPts val="0"/>
              </a:spcBef>
              <a:spcAft>
                <a:spcPts val="0"/>
              </a:spcAft>
              <a:buNone/>
            </a:pPr>
            <a:r>
              <a:t/>
            </a:r>
            <a:endParaRPr sz="1500">
              <a:latin typeface="Century Gothic"/>
              <a:ea typeface="Century Gothic"/>
              <a:cs typeface="Century Gothic"/>
              <a:sym typeface="Century Gothic"/>
            </a:endParaRPr>
          </a:p>
          <a:p>
            <a:pPr indent="-323850" lvl="0" marL="457200" rtl="0" algn="l">
              <a:spcBef>
                <a:spcPts val="0"/>
              </a:spcBef>
              <a:spcAft>
                <a:spcPts val="0"/>
              </a:spcAft>
              <a:buSzPts val="1500"/>
              <a:buFont typeface="Century Gothic"/>
              <a:buChar char="●"/>
            </a:pPr>
            <a:r>
              <a:rPr lang="en-GB" sz="1500">
                <a:latin typeface="Century Gothic"/>
                <a:ea typeface="Century Gothic"/>
                <a:cs typeface="Century Gothic"/>
                <a:sym typeface="Century Gothic"/>
              </a:rPr>
              <a:t>Britain gave Singapore a larger degree of</a:t>
            </a:r>
            <a:r>
              <a:rPr lang="en-GB" sz="1500">
                <a:solidFill>
                  <a:srgbClr val="FF0000"/>
                </a:solidFill>
                <a:latin typeface="Century Gothic"/>
                <a:ea typeface="Century Gothic"/>
                <a:cs typeface="Century Gothic"/>
                <a:sym typeface="Century Gothic"/>
              </a:rPr>
              <a:t> self-authority</a:t>
            </a:r>
            <a:r>
              <a:rPr lang="en-GB" sz="1500">
                <a:latin typeface="Century Gothic"/>
                <a:ea typeface="Century Gothic"/>
                <a:cs typeface="Century Gothic"/>
                <a:sym typeface="Century Gothic"/>
              </a:rPr>
              <a:t> which it can establish itself as the one country.</a:t>
            </a:r>
            <a:endParaRPr sz="1500">
              <a:latin typeface="Century Gothic"/>
              <a:ea typeface="Century Gothic"/>
              <a:cs typeface="Century Gothic"/>
              <a:sym typeface="Century Gothic"/>
            </a:endParaRPr>
          </a:p>
          <a:p>
            <a:pPr indent="0" lvl="0" marL="0" rtl="0" algn="l">
              <a:spcBef>
                <a:spcPts val="0"/>
              </a:spcBef>
              <a:spcAft>
                <a:spcPts val="0"/>
              </a:spcAft>
              <a:buNone/>
            </a:pPr>
            <a:r>
              <a:t/>
            </a:r>
            <a:endParaRPr sz="1500">
              <a:latin typeface="Century Gothic"/>
              <a:ea typeface="Century Gothic"/>
              <a:cs typeface="Century Gothic"/>
              <a:sym typeface="Century Gothic"/>
            </a:endParaRPr>
          </a:p>
          <a:p>
            <a:pPr indent="0" lvl="0" marL="0" rtl="0" algn="l">
              <a:spcBef>
                <a:spcPts val="0"/>
              </a:spcBef>
              <a:spcAft>
                <a:spcPts val="0"/>
              </a:spcAft>
              <a:buNone/>
            </a:pPr>
            <a:r>
              <a:t/>
            </a:r>
            <a:endParaRPr sz="1500">
              <a:latin typeface="Century Gothic"/>
              <a:ea typeface="Century Gothic"/>
              <a:cs typeface="Century Gothic"/>
              <a:sym typeface="Century Gothic"/>
            </a:endParaRPr>
          </a:p>
          <a:p>
            <a:pPr indent="0" lvl="0" marL="0" rtl="0" algn="l">
              <a:spcBef>
                <a:spcPts val="0"/>
              </a:spcBef>
              <a:spcAft>
                <a:spcPts val="0"/>
              </a:spcAft>
              <a:buNone/>
            </a:pPr>
            <a:r>
              <a:t/>
            </a:r>
            <a:endParaRPr sz="1500">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32"/>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The Modernization in Thailand</a:t>
            </a:r>
            <a:endParaRPr b="1" sz="1800">
              <a:latin typeface="Century Gothic"/>
              <a:ea typeface="Century Gothic"/>
              <a:cs typeface="Century Gothic"/>
              <a:sym typeface="Century Gothic"/>
            </a:endParaRPr>
          </a:p>
        </p:txBody>
      </p:sp>
      <p:sp>
        <p:nvSpPr>
          <p:cNvPr id="183" name="Google Shape;183;p32"/>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84" name="Google Shape;184;p32"/>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185" name="Google Shape;185;p32"/>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86" name="Google Shape;186;p32"/>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187" name="Google Shape;187;p32"/>
          <p:cNvSpPr txBox="1"/>
          <p:nvPr/>
        </p:nvSpPr>
        <p:spPr>
          <a:xfrm>
            <a:off x="138000" y="60129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i="1" lang="en-GB" sz="1000">
                <a:latin typeface="Century Gothic"/>
                <a:ea typeface="Century Gothic"/>
                <a:cs typeface="Century Gothic"/>
                <a:sym typeface="Century Gothic"/>
              </a:rPr>
              <a:t>Industrialisation and Inequality in Thailand (Somboon Siriprachai)</a:t>
            </a:r>
            <a:endParaRPr i="1" sz="1000">
              <a:latin typeface="Century Gothic"/>
              <a:ea typeface="Century Gothic"/>
              <a:cs typeface="Century Gothic"/>
              <a:sym typeface="Century Gothic"/>
            </a:endParaRPr>
          </a:p>
        </p:txBody>
      </p:sp>
      <p:cxnSp>
        <p:nvCxnSpPr>
          <p:cNvPr id="188" name="Google Shape;188;p32"/>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189" name="Google Shape;189;p32"/>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190" name="Google Shape;190;p32"/>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Study</a:t>
            </a:r>
            <a:endParaRPr b="1" i="1">
              <a:latin typeface="Century Gothic"/>
              <a:ea typeface="Century Gothic"/>
              <a:cs typeface="Century Gothic"/>
              <a:sym typeface="Century Gothic"/>
            </a:endParaRPr>
          </a:p>
        </p:txBody>
      </p:sp>
      <p:sp>
        <p:nvSpPr>
          <p:cNvPr id="191" name="Google Shape;191;p32"/>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Analysis</a:t>
            </a:r>
            <a:endParaRPr b="1" i="1">
              <a:solidFill>
                <a:srgbClr val="B7B7B7"/>
              </a:solidFill>
              <a:latin typeface="Century Gothic"/>
              <a:ea typeface="Century Gothic"/>
              <a:cs typeface="Century Gothic"/>
              <a:sym typeface="Century Gothic"/>
            </a:endParaRPr>
          </a:p>
        </p:txBody>
      </p:sp>
      <p:sp>
        <p:nvSpPr>
          <p:cNvPr id="192" name="Google Shape;192;p32"/>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pic>
        <p:nvPicPr>
          <p:cNvPr id="193" name="Google Shape;193;p32"/>
          <p:cNvPicPr preferRelativeResize="0"/>
          <p:nvPr/>
        </p:nvPicPr>
        <p:blipFill>
          <a:blip r:embed="rId3">
            <a:alphaModFix/>
          </a:blip>
          <a:stretch>
            <a:fillRect/>
          </a:stretch>
        </p:blipFill>
        <p:spPr>
          <a:xfrm>
            <a:off x="7620825" y="0"/>
            <a:ext cx="1523175" cy="1015450"/>
          </a:xfrm>
          <a:prstGeom prst="rect">
            <a:avLst/>
          </a:prstGeom>
          <a:noFill/>
          <a:ln>
            <a:noFill/>
          </a:ln>
        </p:spPr>
      </p:pic>
      <p:sp>
        <p:nvSpPr>
          <p:cNvPr id="194" name="Google Shape;194;p32"/>
          <p:cNvSpPr txBox="1"/>
          <p:nvPr/>
        </p:nvSpPr>
        <p:spPr>
          <a:xfrm>
            <a:off x="310250" y="1016063"/>
            <a:ext cx="8017200" cy="4707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lang="en-GB" sz="1500">
                <a:latin typeface="Century Gothic"/>
                <a:ea typeface="Century Gothic"/>
                <a:cs typeface="Century Gothic"/>
                <a:sym typeface="Century Gothic"/>
              </a:rPr>
              <a:t>Thailand's economic development has </a:t>
            </a:r>
            <a:r>
              <a:rPr lang="en-GB" sz="1500">
                <a:solidFill>
                  <a:srgbClr val="FF0000"/>
                </a:solidFill>
                <a:latin typeface="Century Gothic"/>
                <a:ea typeface="Century Gothic"/>
                <a:cs typeface="Century Gothic"/>
                <a:sym typeface="Century Gothic"/>
              </a:rPr>
              <a:t>not been successful</a:t>
            </a:r>
            <a:r>
              <a:rPr lang="en-GB" sz="1500">
                <a:latin typeface="Century Gothic"/>
                <a:ea typeface="Century Gothic"/>
                <a:cs typeface="Century Gothic"/>
                <a:sym typeface="Century Gothic"/>
              </a:rPr>
              <a:t> in the </a:t>
            </a:r>
            <a:r>
              <a:rPr lang="en-GB" sz="1500">
                <a:solidFill>
                  <a:srgbClr val="FF0000"/>
                </a:solidFill>
                <a:latin typeface="Century Gothic"/>
                <a:ea typeface="Century Gothic"/>
                <a:cs typeface="Century Gothic"/>
                <a:sym typeface="Century Gothic"/>
              </a:rPr>
              <a:t>areas of human development </a:t>
            </a:r>
            <a:r>
              <a:rPr lang="en-GB" sz="1500">
                <a:latin typeface="Century Gothic"/>
                <a:ea typeface="Century Gothic"/>
                <a:cs typeface="Century Gothic"/>
                <a:sym typeface="Century Gothic"/>
              </a:rPr>
              <a:t>and</a:t>
            </a:r>
            <a:r>
              <a:rPr lang="en-GB" sz="1500">
                <a:solidFill>
                  <a:srgbClr val="FF0000"/>
                </a:solidFill>
                <a:latin typeface="Century Gothic"/>
                <a:ea typeface="Century Gothic"/>
                <a:cs typeface="Century Gothic"/>
                <a:sym typeface="Century Gothic"/>
              </a:rPr>
              <a:t> income distribution</a:t>
            </a:r>
            <a:r>
              <a:rPr lang="en-GB" sz="1500">
                <a:latin typeface="Century Gothic"/>
                <a:ea typeface="Century Gothic"/>
                <a:cs typeface="Century Gothic"/>
                <a:sym typeface="Century Gothic"/>
              </a:rPr>
              <a:t>.Even though economic growth in Thailand is positive, </a:t>
            </a:r>
            <a:r>
              <a:rPr lang="en-GB" sz="1500">
                <a:solidFill>
                  <a:srgbClr val="FF0000"/>
                </a:solidFill>
                <a:latin typeface="Century Gothic"/>
                <a:ea typeface="Century Gothic"/>
                <a:cs typeface="Century Gothic"/>
                <a:sym typeface="Century Gothic"/>
              </a:rPr>
              <a:t>income inequality is rising </a:t>
            </a:r>
            <a:r>
              <a:rPr lang="en-GB" sz="1500">
                <a:latin typeface="Century Gothic"/>
                <a:ea typeface="Century Gothic"/>
                <a:cs typeface="Century Gothic"/>
                <a:sym typeface="Century Gothic"/>
              </a:rPr>
              <a:t>and the </a:t>
            </a:r>
            <a:r>
              <a:rPr lang="en-GB" sz="1500">
                <a:solidFill>
                  <a:srgbClr val="FF0000"/>
                </a:solidFill>
                <a:latin typeface="Century Gothic"/>
                <a:ea typeface="Century Gothic"/>
                <a:cs typeface="Century Gothic"/>
                <a:sym typeface="Century Gothic"/>
              </a:rPr>
              <a:t>uneven development</a:t>
            </a:r>
            <a:r>
              <a:rPr lang="en-GB" sz="1500">
                <a:latin typeface="Century Gothic"/>
                <a:ea typeface="Century Gothic"/>
                <a:cs typeface="Century Gothic"/>
                <a:sym typeface="Century Gothic"/>
              </a:rPr>
              <a:t> can be seen as a </a:t>
            </a:r>
            <a:r>
              <a:rPr lang="en-GB" sz="1500">
                <a:solidFill>
                  <a:srgbClr val="FF0000"/>
                </a:solidFill>
                <a:latin typeface="Century Gothic"/>
                <a:ea typeface="Century Gothic"/>
                <a:cs typeface="Century Gothic"/>
                <a:sym typeface="Century Gothic"/>
              </a:rPr>
              <a:t>trade-off between the agricultural and industrial sectors</a:t>
            </a:r>
            <a:r>
              <a:rPr lang="en-GB" sz="1500">
                <a:latin typeface="Century Gothic"/>
                <a:ea typeface="Century Gothic"/>
                <a:cs typeface="Century Gothic"/>
                <a:sym typeface="Century Gothic"/>
              </a:rPr>
              <a:t>.The </a:t>
            </a:r>
            <a:r>
              <a:rPr lang="en-GB" sz="1500">
                <a:solidFill>
                  <a:srgbClr val="FF0000"/>
                </a:solidFill>
                <a:latin typeface="Century Gothic"/>
                <a:ea typeface="Century Gothic"/>
                <a:cs typeface="Century Gothic"/>
                <a:sym typeface="Century Gothic"/>
              </a:rPr>
              <a:t>rural poor</a:t>
            </a:r>
            <a:r>
              <a:rPr lang="en-GB" sz="1500">
                <a:latin typeface="Century Gothic"/>
                <a:ea typeface="Century Gothic"/>
                <a:cs typeface="Century Gothic"/>
                <a:sym typeface="Century Gothic"/>
              </a:rPr>
              <a:t> have been trying to migrate to </a:t>
            </a:r>
            <a:r>
              <a:rPr lang="en-GB" sz="1500">
                <a:solidFill>
                  <a:srgbClr val="FF0000"/>
                </a:solidFill>
                <a:latin typeface="Century Gothic"/>
                <a:ea typeface="Century Gothic"/>
                <a:cs typeface="Century Gothic"/>
                <a:sym typeface="Century Gothic"/>
              </a:rPr>
              <a:t>seek work in Bangkok and other big cities</a:t>
            </a:r>
            <a:r>
              <a:rPr lang="en-GB" sz="1500">
                <a:latin typeface="Century Gothic"/>
                <a:ea typeface="Century Gothic"/>
                <a:cs typeface="Century Gothic"/>
                <a:sym typeface="Century Gothic"/>
              </a:rPr>
              <a:t>, particularly in the so-called "</a:t>
            </a:r>
            <a:r>
              <a:rPr lang="en-GB" sz="1500">
                <a:solidFill>
                  <a:srgbClr val="FF0000"/>
                </a:solidFill>
                <a:latin typeface="Century Gothic"/>
                <a:ea typeface="Century Gothic"/>
                <a:cs typeface="Century Gothic"/>
                <a:sym typeface="Century Gothic"/>
              </a:rPr>
              <a:t>informal sectors</a:t>
            </a:r>
            <a:r>
              <a:rPr lang="en-GB" sz="1500">
                <a:latin typeface="Century Gothic"/>
                <a:ea typeface="Century Gothic"/>
                <a:cs typeface="Century Gothic"/>
                <a:sym typeface="Century Gothic"/>
              </a:rPr>
              <a:t>". However, international news organizations ignores these inequality and focuses on Thailand’s economic growth.</a:t>
            </a:r>
            <a:endParaRPr/>
          </a:p>
        </p:txBody>
      </p:sp>
      <p:pic>
        <p:nvPicPr>
          <p:cNvPr id="195" name="Google Shape;195;p32"/>
          <p:cNvPicPr preferRelativeResize="0"/>
          <p:nvPr/>
        </p:nvPicPr>
        <p:blipFill>
          <a:blip r:embed="rId4">
            <a:alphaModFix/>
          </a:blip>
          <a:stretch>
            <a:fillRect/>
          </a:stretch>
        </p:blipFill>
        <p:spPr>
          <a:xfrm>
            <a:off x="833288" y="3302094"/>
            <a:ext cx="1949025" cy="2519125"/>
          </a:xfrm>
          <a:prstGeom prst="rect">
            <a:avLst/>
          </a:prstGeom>
          <a:noFill/>
          <a:ln>
            <a:noFill/>
          </a:ln>
        </p:spPr>
      </p:pic>
      <p:pic>
        <p:nvPicPr>
          <p:cNvPr id="196" name="Google Shape;196;p32"/>
          <p:cNvPicPr preferRelativeResize="0"/>
          <p:nvPr/>
        </p:nvPicPr>
        <p:blipFill>
          <a:blip r:embed="rId5">
            <a:alphaModFix/>
          </a:blip>
          <a:stretch>
            <a:fillRect/>
          </a:stretch>
        </p:blipFill>
        <p:spPr>
          <a:xfrm>
            <a:off x="3945600" y="3352800"/>
            <a:ext cx="3938286" cy="243452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33"/>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Colonization period in Myanmar</a:t>
            </a:r>
            <a:endParaRPr b="1" sz="1800">
              <a:latin typeface="Century Gothic"/>
              <a:ea typeface="Century Gothic"/>
              <a:cs typeface="Century Gothic"/>
              <a:sym typeface="Century Gothic"/>
            </a:endParaRPr>
          </a:p>
        </p:txBody>
      </p:sp>
      <p:sp>
        <p:nvSpPr>
          <p:cNvPr id="202" name="Google Shape;202;p33"/>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03" name="Google Shape;203;p33"/>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204" name="Google Shape;204;p33"/>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05" name="Google Shape;205;p33"/>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206" name="Google Shape;206;p33"/>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u="sng">
                <a:solidFill>
                  <a:schemeClr val="hlink"/>
                </a:solidFill>
                <a:latin typeface="Century Gothic"/>
                <a:ea typeface="Century Gothic"/>
                <a:cs typeface="Century Gothic"/>
                <a:sym typeface="Century Gothic"/>
                <a:hlinkClick r:id="rId3"/>
              </a:rPr>
              <a:t>https://uca.edu/politicalscience/dadm-project/asiapacific-region/burmamyanmar-1948-present/</a:t>
            </a:r>
            <a:r>
              <a:rPr i="1" lang="en-GB" sz="1000">
                <a:latin typeface="Century Gothic"/>
                <a:ea typeface="Century Gothic"/>
                <a:cs typeface="Century Gothic"/>
                <a:sym typeface="Century Gothic"/>
              </a:rPr>
              <a:t> </a:t>
            </a:r>
            <a:endParaRPr i="1" sz="1000">
              <a:latin typeface="Century Gothic"/>
              <a:ea typeface="Century Gothic"/>
              <a:cs typeface="Century Gothic"/>
              <a:sym typeface="Century Gothic"/>
            </a:endParaRPr>
          </a:p>
        </p:txBody>
      </p:sp>
      <p:pic>
        <p:nvPicPr>
          <p:cNvPr id="207" name="Google Shape;207;p33"/>
          <p:cNvPicPr preferRelativeResize="0"/>
          <p:nvPr/>
        </p:nvPicPr>
        <p:blipFill>
          <a:blip r:embed="rId4">
            <a:alphaModFix/>
          </a:blip>
          <a:stretch>
            <a:fillRect/>
          </a:stretch>
        </p:blipFill>
        <p:spPr>
          <a:xfrm>
            <a:off x="7698375" y="-10724"/>
            <a:ext cx="1445625" cy="964950"/>
          </a:xfrm>
          <a:prstGeom prst="rect">
            <a:avLst/>
          </a:prstGeom>
          <a:noFill/>
          <a:ln>
            <a:noFill/>
          </a:ln>
        </p:spPr>
      </p:pic>
      <p:cxnSp>
        <p:nvCxnSpPr>
          <p:cNvPr id="208" name="Google Shape;208;p33"/>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209" name="Google Shape;209;p33"/>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210" name="Google Shape;210;p33"/>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Study</a:t>
            </a:r>
            <a:endParaRPr b="1" i="1">
              <a:latin typeface="Century Gothic"/>
              <a:ea typeface="Century Gothic"/>
              <a:cs typeface="Century Gothic"/>
              <a:sym typeface="Century Gothic"/>
            </a:endParaRPr>
          </a:p>
        </p:txBody>
      </p:sp>
      <p:sp>
        <p:nvSpPr>
          <p:cNvPr id="211" name="Google Shape;211;p33"/>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Analysis</a:t>
            </a:r>
            <a:endParaRPr b="1" i="1">
              <a:solidFill>
                <a:srgbClr val="B7B7B7"/>
              </a:solidFill>
              <a:latin typeface="Century Gothic"/>
              <a:ea typeface="Century Gothic"/>
              <a:cs typeface="Century Gothic"/>
              <a:sym typeface="Century Gothic"/>
            </a:endParaRPr>
          </a:p>
        </p:txBody>
      </p:sp>
      <p:sp>
        <p:nvSpPr>
          <p:cNvPr id="212" name="Google Shape;212;p33"/>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sp>
        <p:nvSpPr>
          <p:cNvPr id="213" name="Google Shape;213;p33"/>
          <p:cNvSpPr txBox="1"/>
          <p:nvPr/>
        </p:nvSpPr>
        <p:spPr>
          <a:xfrm>
            <a:off x="547500" y="1443300"/>
            <a:ext cx="7782300" cy="3546900"/>
          </a:xfrm>
          <a:prstGeom prst="rect">
            <a:avLst/>
          </a:prstGeom>
          <a:noFill/>
          <a:ln>
            <a:noFill/>
          </a:ln>
        </p:spPr>
        <p:txBody>
          <a:bodyPr anchorCtr="0" anchor="t" bIns="91425" lIns="91425" spcFirstLastPara="1" rIns="91425" wrap="square" tIns="91425">
            <a:noAutofit/>
          </a:bodyPr>
          <a:lstStyle/>
          <a:p>
            <a:pPr indent="457200" lvl="0" marL="0" rtl="0" algn="l">
              <a:lnSpc>
                <a:spcPct val="115000"/>
              </a:lnSpc>
              <a:spcBef>
                <a:spcPts val="0"/>
              </a:spcBef>
              <a:spcAft>
                <a:spcPts val="0"/>
              </a:spcAft>
              <a:buNone/>
            </a:pPr>
            <a:r>
              <a:rPr lang="en-GB" sz="1500">
                <a:solidFill>
                  <a:schemeClr val="dk2"/>
                </a:solidFill>
                <a:latin typeface="Century Gothic"/>
                <a:ea typeface="Century Gothic"/>
                <a:cs typeface="Century Gothic"/>
                <a:sym typeface="Century Gothic"/>
              </a:rPr>
              <a:t>The arrival of British,occupied all the area of present-day Myanmar, making the territory a Province of British India on 1 January 1886. They fundamentally undermined </a:t>
            </a:r>
            <a:r>
              <a:rPr lang="en-GB" sz="1500">
                <a:solidFill>
                  <a:schemeClr val="dk2"/>
                </a:solidFill>
                <a:latin typeface="Century Gothic"/>
                <a:ea typeface="Century Gothic"/>
                <a:cs typeface="Century Gothic"/>
                <a:sym typeface="Century Gothic"/>
              </a:rPr>
              <a:t>Myanmar government</a:t>
            </a:r>
            <a:r>
              <a:rPr lang="en-GB" sz="1500">
                <a:solidFill>
                  <a:schemeClr val="dk2"/>
                </a:solidFill>
                <a:latin typeface="Century Gothic"/>
                <a:ea typeface="Century Gothic"/>
                <a:cs typeface="Century Gothic"/>
                <a:sym typeface="Century Gothic"/>
              </a:rPr>
              <a:t> system.</a:t>
            </a:r>
            <a:endParaRPr sz="1500">
              <a:solidFill>
                <a:schemeClr val="dk2"/>
              </a:solidFill>
              <a:latin typeface="Century Gothic"/>
              <a:ea typeface="Century Gothic"/>
              <a:cs typeface="Century Gothic"/>
              <a:sym typeface="Century Gothic"/>
            </a:endParaRPr>
          </a:p>
          <a:p>
            <a:pPr indent="457200" lvl="0" marL="0" rtl="0" algn="l">
              <a:lnSpc>
                <a:spcPct val="115000"/>
              </a:lnSpc>
              <a:spcBef>
                <a:spcPts val="1600"/>
              </a:spcBef>
              <a:spcAft>
                <a:spcPts val="0"/>
              </a:spcAft>
              <a:buNone/>
            </a:pPr>
            <a:r>
              <a:rPr lang="en-GB" sz="1500">
                <a:solidFill>
                  <a:schemeClr val="dk2"/>
                </a:solidFill>
                <a:latin typeface="Century Gothic"/>
                <a:ea typeface="Century Gothic"/>
                <a:cs typeface="Century Gothic"/>
                <a:sym typeface="Century Gothic"/>
              </a:rPr>
              <a:t>The British </a:t>
            </a:r>
            <a:r>
              <a:rPr lang="en-GB" sz="1500">
                <a:solidFill>
                  <a:srgbClr val="FF0000"/>
                </a:solidFill>
                <a:latin typeface="Century Gothic"/>
                <a:ea typeface="Century Gothic"/>
                <a:cs typeface="Century Gothic"/>
                <a:sym typeface="Century Gothic"/>
              </a:rPr>
              <a:t>made southern Myanmar into one of the world’s largest rice exporting regions</a:t>
            </a:r>
            <a:r>
              <a:rPr lang="en-GB" sz="1500">
                <a:solidFill>
                  <a:schemeClr val="dk2"/>
                </a:solidFill>
                <a:latin typeface="Century Gothic"/>
                <a:ea typeface="Century Gothic"/>
                <a:cs typeface="Century Gothic"/>
                <a:sym typeface="Century Gothic"/>
              </a:rPr>
              <a:t>. They also </a:t>
            </a:r>
            <a:r>
              <a:rPr lang="en-GB" sz="1500">
                <a:solidFill>
                  <a:srgbClr val="FF0000"/>
                </a:solidFill>
                <a:latin typeface="Century Gothic"/>
                <a:ea typeface="Century Gothic"/>
                <a:cs typeface="Century Gothic"/>
                <a:sym typeface="Century Gothic"/>
              </a:rPr>
              <a:t>exploited rubies</a:t>
            </a:r>
            <a:r>
              <a:rPr lang="en-GB" sz="1500">
                <a:solidFill>
                  <a:schemeClr val="dk2"/>
                </a:solidFill>
                <a:latin typeface="Century Gothic"/>
                <a:ea typeface="Century Gothic"/>
                <a:cs typeface="Century Gothic"/>
                <a:sym typeface="Century Gothic"/>
              </a:rPr>
              <a:t> and other products that Myanmar sold on the world market.</a:t>
            </a:r>
            <a:r>
              <a:rPr lang="en-GB" sz="1500">
                <a:solidFill>
                  <a:srgbClr val="FF0000"/>
                </a:solidFill>
                <a:latin typeface="Century Gothic"/>
                <a:ea typeface="Century Gothic"/>
                <a:cs typeface="Century Gothic"/>
                <a:sym typeface="Century Gothic"/>
              </a:rPr>
              <a:t>British also transformed the education system</a:t>
            </a:r>
            <a:r>
              <a:rPr lang="en-GB" sz="1500">
                <a:latin typeface="Century Gothic"/>
                <a:ea typeface="Century Gothic"/>
                <a:cs typeface="Century Gothic"/>
                <a:sym typeface="Century Gothic"/>
              </a:rPr>
              <a:t> </a:t>
            </a:r>
            <a:r>
              <a:rPr lang="en-GB" sz="1500">
                <a:highlight>
                  <a:schemeClr val="lt1"/>
                </a:highlight>
                <a:latin typeface="Century Gothic"/>
                <a:ea typeface="Century Gothic"/>
                <a:cs typeface="Century Gothic"/>
                <a:sym typeface="Century Gothic"/>
              </a:rPr>
              <a:t>during the mid-19th to early 20th centuries(1824-1948)(colonization period). It can be said that </a:t>
            </a:r>
            <a:r>
              <a:rPr lang="en-GB" sz="1500">
                <a:solidFill>
                  <a:schemeClr val="dk2"/>
                </a:solidFill>
                <a:latin typeface="Century Gothic"/>
                <a:ea typeface="Century Gothic"/>
                <a:cs typeface="Century Gothic"/>
                <a:sym typeface="Century Gothic"/>
              </a:rPr>
              <a:t>British totally took advantages over Myanmar.</a:t>
            </a:r>
            <a:endParaRPr sz="1500">
              <a:solidFill>
                <a:schemeClr val="dk2"/>
              </a:solidFill>
              <a:latin typeface="Century Gothic"/>
              <a:ea typeface="Century Gothic"/>
              <a:cs typeface="Century Gothic"/>
              <a:sym typeface="Century Gothic"/>
            </a:endParaRPr>
          </a:p>
          <a:p>
            <a:pPr indent="457200" lvl="0" marL="0" rtl="0" algn="l">
              <a:lnSpc>
                <a:spcPct val="115000"/>
              </a:lnSpc>
              <a:spcBef>
                <a:spcPts val="1600"/>
              </a:spcBef>
              <a:spcAft>
                <a:spcPts val="0"/>
              </a:spcAft>
              <a:buNone/>
            </a:pPr>
            <a:r>
              <a:rPr lang="en-GB" sz="1500">
                <a:solidFill>
                  <a:schemeClr val="dk2"/>
                </a:solidFill>
                <a:latin typeface="Century Gothic"/>
                <a:ea typeface="Century Gothic"/>
                <a:cs typeface="Century Gothic"/>
                <a:sym typeface="Century Gothic"/>
              </a:rPr>
              <a:t>However, Myanmar achieved its independence from British on January 4, 1948. Unfortunately, </a:t>
            </a:r>
            <a:r>
              <a:rPr lang="en-GB" sz="1500">
                <a:solidFill>
                  <a:srgbClr val="FF0000"/>
                </a:solidFill>
                <a:latin typeface="Century Gothic"/>
                <a:ea typeface="Century Gothic"/>
                <a:cs typeface="Century Gothic"/>
                <a:sym typeface="Century Gothic"/>
              </a:rPr>
              <a:t>there was a conflict within Myanmar’s government afterward</a:t>
            </a:r>
            <a:r>
              <a:rPr lang="en-GB" sz="1500">
                <a:solidFill>
                  <a:schemeClr val="dk2"/>
                </a:solidFill>
                <a:latin typeface="Century Gothic"/>
                <a:ea typeface="Century Gothic"/>
                <a:cs typeface="Century Gothic"/>
                <a:sym typeface="Century Gothic"/>
              </a:rPr>
              <a:t>.The civil war occured and it went on until 1989 and then everything was solved.</a:t>
            </a:r>
            <a:endParaRPr sz="1500">
              <a:solidFill>
                <a:schemeClr val="dk2"/>
              </a:solidFill>
              <a:latin typeface="Century Gothic"/>
              <a:ea typeface="Century Gothic"/>
              <a:cs typeface="Century Gothic"/>
              <a:sym typeface="Century Gothic"/>
            </a:endParaRPr>
          </a:p>
          <a:p>
            <a:pPr indent="0" lvl="0" marL="0" rtl="0" algn="l">
              <a:lnSpc>
                <a:spcPct val="115000"/>
              </a:lnSpc>
              <a:spcBef>
                <a:spcPts val="1600"/>
              </a:spcBef>
              <a:spcAft>
                <a:spcPts val="1600"/>
              </a:spcAft>
              <a:buNone/>
            </a:pPr>
            <a:r>
              <a:t/>
            </a:r>
            <a:endParaRPr sz="1800">
              <a:solidFill>
                <a:schemeClr val="dk2"/>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id="218" name="Google Shape;218;p34"/>
          <p:cNvPicPr preferRelativeResize="0"/>
          <p:nvPr/>
        </p:nvPicPr>
        <p:blipFill>
          <a:blip r:embed="rId3">
            <a:alphaModFix/>
          </a:blip>
          <a:stretch>
            <a:fillRect/>
          </a:stretch>
        </p:blipFill>
        <p:spPr>
          <a:xfrm>
            <a:off x="0" y="0"/>
            <a:ext cx="9461401" cy="6870807"/>
          </a:xfrm>
          <a:prstGeom prst="rect">
            <a:avLst/>
          </a:prstGeom>
          <a:noFill/>
          <a:ln>
            <a:noFill/>
          </a:ln>
        </p:spPr>
      </p:pic>
      <p:sp>
        <p:nvSpPr>
          <p:cNvPr id="219" name="Google Shape;219;p34"/>
          <p:cNvSpPr/>
          <p:nvPr/>
        </p:nvSpPr>
        <p:spPr>
          <a:xfrm>
            <a:off x="0" y="-25650"/>
            <a:ext cx="9461400" cy="6909300"/>
          </a:xfrm>
          <a:prstGeom prst="rect">
            <a:avLst/>
          </a:prstGeom>
          <a:solidFill>
            <a:srgbClr val="EEEEEE">
              <a:alpha val="435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Bitter"/>
              <a:ea typeface="Bitter"/>
              <a:cs typeface="Bitter"/>
              <a:sym typeface="Bitter"/>
            </a:endParaRPr>
          </a:p>
        </p:txBody>
      </p:sp>
      <p:grpSp>
        <p:nvGrpSpPr>
          <p:cNvPr id="220" name="Google Shape;220;p34"/>
          <p:cNvGrpSpPr/>
          <p:nvPr/>
        </p:nvGrpSpPr>
        <p:grpSpPr>
          <a:xfrm>
            <a:off x="5260675" y="-384100"/>
            <a:ext cx="5883275" cy="8425400"/>
            <a:chOff x="5260675" y="-384100"/>
            <a:chExt cx="5883275" cy="8425400"/>
          </a:xfrm>
        </p:grpSpPr>
        <p:sp>
          <p:nvSpPr>
            <p:cNvPr id="221" name="Google Shape;221;p34"/>
            <p:cNvSpPr/>
            <p:nvPr/>
          </p:nvSpPr>
          <p:spPr>
            <a:xfrm flipH="1" rot="-4926194">
              <a:off x="4697727" y="2190657"/>
              <a:ext cx="7912771" cy="3396862"/>
            </a:xfrm>
            <a:prstGeom prst="flowChartManualInput">
              <a:avLst/>
            </a:prstGeom>
            <a:solidFill>
              <a:srgbClr val="3876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22" name="Google Shape;222;p34"/>
            <p:cNvCxnSpPr/>
            <p:nvPr/>
          </p:nvCxnSpPr>
          <p:spPr>
            <a:xfrm flipH="1" rot="10800000">
              <a:off x="6203350" y="1149650"/>
              <a:ext cx="1264800" cy="5601000"/>
            </a:xfrm>
            <a:prstGeom prst="straightConnector1">
              <a:avLst/>
            </a:prstGeom>
            <a:noFill/>
            <a:ln cap="flat" cmpd="sng" w="76200">
              <a:solidFill>
                <a:schemeClr val="accent3"/>
              </a:solidFill>
              <a:prstDash val="solid"/>
              <a:round/>
              <a:headEnd len="med" w="med" type="none"/>
              <a:tailEnd len="med" w="med" type="none"/>
            </a:ln>
          </p:spPr>
        </p:cxnSp>
        <p:cxnSp>
          <p:nvCxnSpPr>
            <p:cNvPr id="223" name="Google Shape;223;p34"/>
            <p:cNvCxnSpPr/>
            <p:nvPr/>
          </p:nvCxnSpPr>
          <p:spPr>
            <a:xfrm flipH="1" rot="10800000">
              <a:off x="6104375" y="1520050"/>
              <a:ext cx="1128000" cy="5021100"/>
            </a:xfrm>
            <a:prstGeom prst="straightConnector1">
              <a:avLst/>
            </a:prstGeom>
            <a:noFill/>
            <a:ln cap="flat" cmpd="sng" w="28575">
              <a:solidFill>
                <a:schemeClr val="accent4"/>
              </a:solidFill>
              <a:prstDash val="solid"/>
              <a:round/>
              <a:headEnd len="med" w="med" type="none"/>
              <a:tailEnd len="med" w="med" type="none"/>
            </a:ln>
          </p:spPr>
        </p:cxnSp>
        <p:sp>
          <p:nvSpPr>
            <p:cNvPr id="224" name="Google Shape;224;p34"/>
            <p:cNvSpPr/>
            <p:nvPr/>
          </p:nvSpPr>
          <p:spPr>
            <a:xfrm rot="10800000">
              <a:off x="5260675" y="5449150"/>
              <a:ext cx="3833700" cy="1092000"/>
            </a:xfrm>
            <a:prstGeom prst="rtTriangle">
              <a:avLst/>
            </a:prstGeom>
            <a:solidFill>
              <a:srgbClr val="3876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34"/>
            <p:cNvSpPr/>
            <p:nvPr/>
          </p:nvSpPr>
          <p:spPr>
            <a:xfrm flipH="1" rot="-4926194">
              <a:off x="4961677" y="2069682"/>
              <a:ext cx="7912771" cy="3396862"/>
            </a:xfrm>
            <a:prstGeom prst="flowChartManualInpu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34"/>
            <p:cNvSpPr txBox="1"/>
            <p:nvPr/>
          </p:nvSpPr>
          <p:spPr>
            <a:xfrm>
              <a:off x="6428225" y="3555850"/>
              <a:ext cx="3833700" cy="18933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34"/>
            <p:cNvSpPr/>
            <p:nvPr/>
          </p:nvSpPr>
          <p:spPr>
            <a:xfrm flipH="1" rot="-5400000">
              <a:off x="5382475" y="3438050"/>
              <a:ext cx="1885300" cy="2128900"/>
            </a:xfrm>
            <a:prstGeom prst="flowChartManualInpu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8" name="Google Shape;228;p34"/>
          <p:cNvSpPr txBox="1"/>
          <p:nvPr/>
        </p:nvSpPr>
        <p:spPr>
          <a:xfrm>
            <a:off x="5611923" y="3935175"/>
            <a:ext cx="3935400" cy="123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4000">
                <a:latin typeface="Century Gothic"/>
                <a:ea typeface="Century Gothic"/>
                <a:cs typeface="Century Gothic"/>
                <a:sym typeface="Century Gothic"/>
              </a:rPr>
              <a:t>Foreign Direct Investment</a:t>
            </a:r>
            <a:endParaRPr b="1" sz="4000">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35"/>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Factor affect on Singapore FDI</a:t>
            </a:r>
            <a:endParaRPr b="1" sz="1800">
              <a:latin typeface="Century Gothic"/>
              <a:ea typeface="Century Gothic"/>
              <a:cs typeface="Century Gothic"/>
              <a:sym typeface="Century Gothic"/>
            </a:endParaRPr>
          </a:p>
        </p:txBody>
      </p:sp>
      <p:sp>
        <p:nvSpPr>
          <p:cNvPr id="234" name="Google Shape;234;p35"/>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35" name="Google Shape;235;p35"/>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236" name="Google Shape;236;p35"/>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37" name="Google Shape;237;p35"/>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238" name="Google Shape;238;p35"/>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CEICDATA (Singapore)</a:t>
            </a:r>
            <a:endParaRPr i="1" sz="1000">
              <a:latin typeface="Century Gothic"/>
              <a:ea typeface="Century Gothic"/>
              <a:cs typeface="Century Gothic"/>
              <a:sym typeface="Century Gothic"/>
            </a:endParaRPr>
          </a:p>
        </p:txBody>
      </p:sp>
      <p:cxnSp>
        <p:nvCxnSpPr>
          <p:cNvPr id="239" name="Google Shape;239;p35"/>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240" name="Google Shape;240;p35"/>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241" name="Google Shape;241;p35"/>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Study</a:t>
            </a:r>
            <a:endParaRPr b="1" i="1">
              <a:latin typeface="Century Gothic"/>
              <a:ea typeface="Century Gothic"/>
              <a:cs typeface="Century Gothic"/>
              <a:sym typeface="Century Gothic"/>
            </a:endParaRPr>
          </a:p>
        </p:txBody>
      </p:sp>
      <p:sp>
        <p:nvSpPr>
          <p:cNvPr id="242" name="Google Shape;242;p35"/>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Analysis</a:t>
            </a:r>
            <a:endParaRPr b="1" i="1">
              <a:solidFill>
                <a:srgbClr val="B7B7B7"/>
              </a:solidFill>
              <a:latin typeface="Century Gothic"/>
              <a:ea typeface="Century Gothic"/>
              <a:cs typeface="Century Gothic"/>
              <a:sym typeface="Century Gothic"/>
            </a:endParaRPr>
          </a:p>
        </p:txBody>
      </p:sp>
      <p:sp>
        <p:nvSpPr>
          <p:cNvPr id="243" name="Google Shape;243;p35"/>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pic>
        <p:nvPicPr>
          <p:cNvPr id="244" name="Google Shape;244;p35"/>
          <p:cNvPicPr preferRelativeResize="0"/>
          <p:nvPr/>
        </p:nvPicPr>
        <p:blipFill>
          <a:blip r:embed="rId3">
            <a:alphaModFix/>
          </a:blip>
          <a:stretch>
            <a:fillRect/>
          </a:stretch>
        </p:blipFill>
        <p:spPr>
          <a:xfrm>
            <a:off x="7467900" y="0"/>
            <a:ext cx="1657226" cy="1103751"/>
          </a:xfrm>
          <a:prstGeom prst="rect">
            <a:avLst/>
          </a:prstGeom>
          <a:noFill/>
          <a:ln>
            <a:noFill/>
          </a:ln>
        </p:spPr>
      </p:pic>
      <p:pic>
        <p:nvPicPr>
          <p:cNvPr id="245" name="Google Shape;245;p35"/>
          <p:cNvPicPr preferRelativeResize="0"/>
          <p:nvPr/>
        </p:nvPicPr>
        <p:blipFill>
          <a:blip r:embed="rId4">
            <a:alphaModFix/>
          </a:blip>
          <a:stretch>
            <a:fillRect/>
          </a:stretch>
        </p:blipFill>
        <p:spPr>
          <a:xfrm>
            <a:off x="126050" y="837825"/>
            <a:ext cx="8839199" cy="51823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6"/>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Factor affect on Singapore FDI</a:t>
            </a:r>
            <a:endParaRPr b="1" sz="1800">
              <a:latin typeface="Century Gothic"/>
              <a:ea typeface="Century Gothic"/>
              <a:cs typeface="Century Gothic"/>
              <a:sym typeface="Century Gothic"/>
            </a:endParaRPr>
          </a:p>
        </p:txBody>
      </p:sp>
      <p:sp>
        <p:nvSpPr>
          <p:cNvPr id="251" name="Google Shape;251;p36"/>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52" name="Google Shape;252;p36"/>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253" name="Google Shape;253;p36"/>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54" name="Google Shape;254;p36"/>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255" name="Google Shape;255;p36"/>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http://globalbizresearch.org/Indonesia_Conference_2017_May1/docs/doc/PDF/J735.pdf</a:t>
            </a:r>
            <a:endParaRPr i="1" sz="1000">
              <a:latin typeface="Century Gothic"/>
              <a:ea typeface="Century Gothic"/>
              <a:cs typeface="Century Gothic"/>
              <a:sym typeface="Century Gothic"/>
            </a:endParaRPr>
          </a:p>
        </p:txBody>
      </p:sp>
      <p:cxnSp>
        <p:nvCxnSpPr>
          <p:cNvPr id="256" name="Google Shape;256;p36"/>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257" name="Google Shape;257;p36"/>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258" name="Google Shape;258;p36"/>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Study</a:t>
            </a:r>
            <a:endParaRPr b="1" i="1">
              <a:latin typeface="Century Gothic"/>
              <a:ea typeface="Century Gothic"/>
              <a:cs typeface="Century Gothic"/>
              <a:sym typeface="Century Gothic"/>
            </a:endParaRPr>
          </a:p>
        </p:txBody>
      </p:sp>
      <p:sp>
        <p:nvSpPr>
          <p:cNvPr id="259" name="Google Shape;259;p36"/>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Analysis</a:t>
            </a:r>
            <a:endParaRPr b="1" i="1">
              <a:solidFill>
                <a:srgbClr val="B7B7B7"/>
              </a:solidFill>
              <a:latin typeface="Century Gothic"/>
              <a:ea typeface="Century Gothic"/>
              <a:cs typeface="Century Gothic"/>
              <a:sym typeface="Century Gothic"/>
            </a:endParaRPr>
          </a:p>
        </p:txBody>
      </p:sp>
      <p:sp>
        <p:nvSpPr>
          <p:cNvPr id="260" name="Google Shape;260;p36"/>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pic>
        <p:nvPicPr>
          <p:cNvPr id="261" name="Google Shape;261;p36"/>
          <p:cNvPicPr preferRelativeResize="0"/>
          <p:nvPr/>
        </p:nvPicPr>
        <p:blipFill>
          <a:blip r:embed="rId3">
            <a:alphaModFix/>
          </a:blip>
          <a:stretch>
            <a:fillRect/>
          </a:stretch>
        </p:blipFill>
        <p:spPr>
          <a:xfrm>
            <a:off x="7467900" y="0"/>
            <a:ext cx="1657226" cy="1103751"/>
          </a:xfrm>
          <a:prstGeom prst="rect">
            <a:avLst/>
          </a:prstGeom>
          <a:noFill/>
          <a:ln>
            <a:noFill/>
          </a:ln>
        </p:spPr>
      </p:pic>
      <p:sp>
        <p:nvSpPr>
          <p:cNvPr id="262" name="Google Shape;262;p36"/>
          <p:cNvSpPr txBox="1"/>
          <p:nvPr/>
        </p:nvSpPr>
        <p:spPr>
          <a:xfrm>
            <a:off x="847625" y="905400"/>
            <a:ext cx="3724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200" u="sng">
                <a:latin typeface="Century Gothic"/>
                <a:ea typeface="Century Gothic"/>
                <a:cs typeface="Century Gothic"/>
                <a:sym typeface="Century Gothic"/>
              </a:rPr>
              <a:t>Determinant</a:t>
            </a:r>
            <a:endParaRPr sz="2200" u="sng">
              <a:latin typeface="Century Gothic"/>
              <a:ea typeface="Century Gothic"/>
              <a:cs typeface="Century Gothic"/>
              <a:sym typeface="Century Gothic"/>
            </a:endParaRPr>
          </a:p>
        </p:txBody>
      </p:sp>
      <p:sp>
        <p:nvSpPr>
          <p:cNvPr id="263" name="Google Shape;263;p36"/>
          <p:cNvSpPr/>
          <p:nvPr/>
        </p:nvSpPr>
        <p:spPr>
          <a:xfrm>
            <a:off x="409250" y="1623525"/>
            <a:ext cx="2749200" cy="10347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264" name="Google Shape;264;p36"/>
          <p:cNvSpPr txBox="1"/>
          <p:nvPr/>
        </p:nvSpPr>
        <p:spPr>
          <a:xfrm>
            <a:off x="409250" y="1623525"/>
            <a:ext cx="2749200" cy="1034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b="1" lang="en-GB" sz="1800">
                <a:solidFill>
                  <a:srgbClr val="FFFFFF"/>
                </a:solidFill>
                <a:latin typeface="Century Gothic"/>
                <a:ea typeface="Century Gothic"/>
                <a:cs typeface="Century Gothic"/>
                <a:sym typeface="Century Gothic"/>
              </a:rPr>
              <a:t>Interest rate</a:t>
            </a:r>
            <a:endParaRPr b="1" sz="1800">
              <a:solidFill>
                <a:srgbClr val="FFFFFF"/>
              </a:solidFill>
              <a:latin typeface="Century Gothic"/>
              <a:ea typeface="Century Gothic"/>
              <a:cs typeface="Century Gothic"/>
              <a:sym typeface="Century Gothic"/>
            </a:endParaRPr>
          </a:p>
        </p:txBody>
      </p:sp>
      <p:sp>
        <p:nvSpPr>
          <p:cNvPr id="265" name="Google Shape;265;p36"/>
          <p:cNvSpPr/>
          <p:nvPr/>
        </p:nvSpPr>
        <p:spPr>
          <a:xfrm>
            <a:off x="409250" y="3145475"/>
            <a:ext cx="2749200" cy="10347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266" name="Google Shape;266;p36"/>
          <p:cNvSpPr/>
          <p:nvPr/>
        </p:nvSpPr>
        <p:spPr>
          <a:xfrm>
            <a:off x="409250" y="4719050"/>
            <a:ext cx="2749200" cy="10347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267" name="Google Shape;267;p36"/>
          <p:cNvSpPr txBox="1"/>
          <p:nvPr/>
        </p:nvSpPr>
        <p:spPr>
          <a:xfrm>
            <a:off x="655800" y="3286413"/>
            <a:ext cx="2749200" cy="1034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b="1" lang="en-GB" sz="1800">
                <a:solidFill>
                  <a:srgbClr val="FFFFFF"/>
                </a:solidFill>
                <a:latin typeface="Century Gothic"/>
                <a:ea typeface="Century Gothic"/>
                <a:cs typeface="Century Gothic"/>
                <a:sym typeface="Century Gothic"/>
              </a:rPr>
              <a:t>GDP</a:t>
            </a:r>
            <a:endParaRPr b="1" sz="1800">
              <a:solidFill>
                <a:srgbClr val="FFFFFF"/>
              </a:solidFill>
              <a:latin typeface="Century Gothic"/>
              <a:ea typeface="Century Gothic"/>
              <a:cs typeface="Century Gothic"/>
              <a:sym typeface="Century Gothic"/>
            </a:endParaRPr>
          </a:p>
        </p:txBody>
      </p:sp>
      <p:sp>
        <p:nvSpPr>
          <p:cNvPr id="268" name="Google Shape;268;p36"/>
          <p:cNvSpPr txBox="1"/>
          <p:nvPr/>
        </p:nvSpPr>
        <p:spPr>
          <a:xfrm>
            <a:off x="409250" y="4731950"/>
            <a:ext cx="2749200" cy="1034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None/>
            </a:pPr>
            <a:r>
              <a:rPr b="1" lang="en-GB" sz="1800">
                <a:solidFill>
                  <a:srgbClr val="FFFFFF"/>
                </a:solidFill>
                <a:latin typeface="Century Gothic"/>
                <a:ea typeface="Century Gothic"/>
                <a:cs typeface="Century Gothic"/>
                <a:sym typeface="Century Gothic"/>
              </a:rPr>
              <a:t>Trade openness</a:t>
            </a:r>
            <a:endParaRPr b="1" sz="1800">
              <a:solidFill>
                <a:srgbClr val="FFFFFF"/>
              </a:solidFill>
              <a:latin typeface="Century Gothic"/>
              <a:ea typeface="Century Gothic"/>
              <a:cs typeface="Century Gothic"/>
              <a:sym typeface="Century Gothic"/>
            </a:endParaRPr>
          </a:p>
        </p:txBody>
      </p:sp>
      <p:pic>
        <p:nvPicPr>
          <p:cNvPr id="269" name="Google Shape;269;p36"/>
          <p:cNvPicPr preferRelativeResize="0"/>
          <p:nvPr/>
        </p:nvPicPr>
        <p:blipFill>
          <a:blip r:embed="rId4">
            <a:alphaModFix/>
          </a:blip>
          <a:stretch>
            <a:fillRect/>
          </a:stretch>
        </p:blipFill>
        <p:spPr>
          <a:xfrm>
            <a:off x="2271175" y="1729208"/>
            <a:ext cx="877400" cy="877400"/>
          </a:xfrm>
          <a:prstGeom prst="rect">
            <a:avLst/>
          </a:prstGeom>
          <a:noFill/>
          <a:ln>
            <a:noFill/>
          </a:ln>
        </p:spPr>
      </p:pic>
      <p:pic>
        <p:nvPicPr>
          <p:cNvPr id="270" name="Google Shape;270;p36"/>
          <p:cNvPicPr preferRelativeResize="0"/>
          <p:nvPr/>
        </p:nvPicPr>
        <p:blipFill>
          <a:blip r:embed="rId5">
            <a:alphaModFix/>
          </a:blip>
          <a:stretch>
            <a:fillRect/>
          </a:stretch>
        </p:blipFill>
        <p:spPr>
          <a:xfrm>
            <a:off x="2226450" y="3249928"/>
            <a:ext cx="877400" cy="877400"/>
          </a:xfrm>
          <a:prstGeom prst="rect">
            <a:avLst/>
          </a:prstGeom>
          <a:noFill/>
          <a:ln>
            <a:noFill/>
          </a:ln>
        </p:spPr>
      </p:pic>
      <p:pic>
        <p:nvPicPr>
          <p:cNvPr id="271" name="Google Shape;271;p36"/>
          <p:cNvPicPr preferRelativeResize="0"/>
          <p:nvPr/>
        </p:nvPicPr>
        <p:blipFill>
          <a:blip r:embed="rId6">
            <a:alphaModFix/>
          </a:blip>
          <a:stretch>
            <a:fillRect/>
          </a:stretch>
        </p:blipFill>
        <p:spPr>
          <a:xfrm>
            <a:off x="2315888" y="4842427"/>
            <a:ext cx="787974" cy="787950"/>
          </a:xfrm>
          <a:prstGeom prst="rect">
            <a:avLst/>
          </a:prstGeom>
          <a:noFill/>
          <a:ln>
            <a:noFill/>
          </a:ln>
        </p:spPr>
      </p:pic>
      <p:sp>
        <p:nvSpPr>
          <p:cNvPr id="272" name="Google Shape;272;p36"/>
          <p:cNvSpPr/>
          <p:nvPr/>
        </p:nvSpPr>
        <p:spPr>
          <a:xfrm>
            <a:off x="3834750" y="1613650"/>
            <a:ext cx="4773900" cy="1108500"/>
          </a:xfrm>
          <a:prstGeom prst="rect">
            <a:avLst/>
          </a:prstGeom>
          <a:solidFill>
            <a:srgbClr val="FFFFFF"/>
          </a:solidFill>
          <a:ln cap="flat" cmpd="sng" w="28575">
            <a:solidFill>
              <a:srgbClr val="FF0000"/>
            </a:solidFill>
            <a:prstDash val="dash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6"/>
          <p:cNvSpPr/>
          <p:nvPr/>
        </p:nvSpPr>
        <p:spPr>
          <a:xfrm>
            <a:off x="3834750" y="3108575"/>
            <a:ext cx="4773900" cy="1108500"/>
          </a:xfrm>
          <a:prstGeom prst="rect">
            <a:avLst/>
          </a:prstGeom>
          <a:solidFill>
            <a:srgbClr val="FFFFFF"/>
          </a:solidFill>
          <a:ln cap="flat" cmpd="sng" w="28575">
            <a:solidFill>
              <a:srgbClr val="FF0000"/>
            </a:solidFill>
            <a:prstDash val="dash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36"/>
          <p:cNvSpPr/>
          <p:nvPr/>
        </p:nvSpPr>
        <p:spPr>
          <a:xfrm>
            <a:off x="3834750" y="4674275"/>
            <a:ext cx="4773900" cy="1108500"/>
          </a:xfrm>
          <a:prstGeom prst="rect">
            <a:avLst/>
          </a:prstGeom>
          <a:solidFill>
            <a:srgbClr val="FFFFFF"/>
          </a:solidFill>
          <a:ln cap="flat" cmpd="sng" w="28575">
            <a:solidFill>
              <a:srgbClr val="FF0000"/>
            </a:solidFill>
            <a:prstDash val="dashDot"/>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36"/>
          <p:cNvSpPr txBox="1"/>
          <p:nvPr/>
        </p:nvSpPr>
        <p:spPr>
          <a:xfrm>
            <a:off x="3857625" y="1551913"/>
            <a:ext cx="4773900" cy="1108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a:latin typeface="Century Gothic"/>
                <a:ea typeface="Century Gothic"/>
                <a:cs typeface="Century Gothic"/>
                <a:sym typeface="Century Gothic"/>
              </a:rPr>
              <a:t>I</a:t>
            </a:r>
            <a:r>
              <a:rPr lang="en-GB">
                <a:latin typeface="Century Gothic"/>
                <a:ea typeface="Century Gothic"/>
                <a:cs typeface="Century Gothic"/>
                <a:sym typeface="Century Gothic"/>
              </a:rPr>
              <a:t>nvestors will move the funds from countries with lower interest rates to countries with higher interest rates.</a:t>
            </a:r>
            <a:endParaRPr>
              <a:latin typeface="Century Gothic"/>
              <a:ea typeface="Century Gothic"/>
              <a:cs typeface="Century Gothic"/>
              <a:sym typeface="Century Gothic"/>
            </a:endParaRPr>
          </a:p>
          <a:p>
            <a:pPr indent="0" lvl="0" marL="0" rtl="0" algn="l">
              <a:spcBef>
                <a:spcPts val="1200"/>
              </a:spcBef>
              <a:spcAft>
                <a:spcPts val="0"/>
              </a:spcAft>
              <a:buNone/>
            </a:pPr>
            <a:r>
              <a:t/>
            </a:r>
            <a:endParaRPr>
              <a:latin typeface="Century Gothic"/>
              <a:ea typeface="Century Gothic"/>
              <a:cs typeface="Century Gothic"/>
              <a:sym typeface="Century Gothic"/>
            </a:endParaRPr>
          </a:p>
        </p:txBody>
      </p:sp>
      <p:sp>
        <p:nvSpPr>
          <p:cNvPr id="276" name="Google Shape;276;p36"/>
          <p:cNvSpPr txBox="1"/>
          <p:nvPr/>
        </p:nvSpPr>
        <p:spPr>
          <a:xfrm>
            <a:off x="3842850" y="3133400"/>
            <a:ext cx="4773900" cy="1103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a:latin typeface="Century Gothic"/>
                <a:ea typeface="Century Gothic"/>
                <a:cs typeface="Century Gothic"/>
                <a:sym typeface="Century Gothic"/>
              </a:rPr>
              <a:t>The higher the GDP, the bigger the market size and ability to produce, purchase, and consume, the more attractive a country to investors.</a:t>
            </a:r>
            <a:endParaRPr i="1">
              <a:latin typeface="Century Gothic"/>
              <a:ea typeface="Century Gothic"/>
              <a:cs typeface="Century Gothic"/>
              <a:sym typeface="Century Gothic"/>
            </a:endParaRPr>
          </a:p>
          <a:p>
            <a:pPr indent="0" lvl="0" marL="0" rtl="0" algn="l">
              <a:spcBef>
                <a:spcPts val="1200"/>
              </a:spcBef>
              <a:spcAft>
                <a:spcPts val="0"/>
              </a:spcAft>
              <a:buNone/>
            </a:pPr>
            <a:r>
              <a:t/>
            </a:r>
            <a:endParaRPr/>
          </a:p>
        </p:txBody>
      </p:sp>
      <p:sp>
        <p:nvSpPr>
          <p:cNvPr id="277" name="Google Shape;277;p36"/>
          <p:cNvSpPr txBox="1"/>
          <p:nvPr/>
        </p:nvSpPr>
        <p:spPr>
          <a:xfrm>
            <a:off x="3857625" y="4700100"/>
            <a:ext cx="4773900" cy="1103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sz="1100">
                <a:latin typeface="Century Gothic"/>
                <a:ea typeface="Century Gothic"/>
                <a:cs typeface="Century Gothic"/>
                <a:sym typeface="Century Gothic"/>
              </a:rPr>
              <a:t>T</a:t>
            </a:r>
            <a:r>
              <a:rPr lang="en-GB">
                <a:latin typeface="Century Gothic"/>
                <a:ea typeface="Century Gothic"/>
                <a:cs typeface="Century Gothic"/>
                <a:sym typeface="Century Gothic"/>
              </a:rPr>
              <a:t>he more open a country to trade and investment, the higher the FDI inflows coming</a:t>
            </a:r>
            <a:endParaRPr>
              <a:latin typeface="Century Gothic"/>
              <a:ea typeface="Century Gothic"/>
              <a:cs typeface="Century Gothic"/>
              <a:sym typeface="Century Gothic"/>
            </a:endParaRPr>
          </a:p>
          <a:p>
            <a:pPr indent="0" lvl="0" marL="0" rtl="0" algn="l">
              <a:spcBef>
                <a:spcPts val="120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7"/>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FDI in Thailand</a:t>
            </a:r>
            <a:endParaRPr b="1" sz="1800">
              <a:latin typeface="Century Gothic"/>
              <a:ea typeface="Century Gothic"/>
              <a:cs typeface="Century Gothic"/>
              <a:sym typeface="Century Gothic"/>
            </a:endParaRPr>
          </a:p>
        </p:txBody>
      </p:sp>
      <p:sp>
        <p:nvSpPr>
          <p:cNvPr id="283" name="Google Shape;283;p37"/>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84" name="Google Shape;284;p37"/>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285" name="Google Shape;285;p37"/>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86" name="Google Shape;286;p37"/>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287" name="Google Shape;287;p37"/>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CEICDATA (Thailand)</a:t>
            </a:r>
            <a:endParaRPr i="1" sz="1000">
              <a:latin typeface="Century Gothic"/>
              <a:ea typeface="Century Gothic"/>
              <a:cs typeface="Century Gothic"/>
              <a:sym typeface="Century Gothic"/>
            </a:endParaRPr>
          </a:p>
        </p:txBody>
      </p:sp>
      <p:cxnSp>
        <p:nvCxnSpPr>
          <p:cNvPr id="288" name="Google Shape;288;p37"/>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289" name="Google Shape;289;p37"/>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290" name="Google Shape;290;p37"/>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Study</a:t>
            </a:r>
            <a:endParaRPr b="1" i="1">
              <a:latin typeface="Century Gothic"/>
              <a:ea typeface="Century Gothic"/>
              <a:cs typeface="Century Gothic"/>
              <a:sym typeface="Century Gothic"/>
            </a:endParaRPr>
          </a:p>
        </p:txBody>
      </p:sp>
      <p:sp>
        <p:nvSpPr>
          <p:cNvPr id="291" name="Google Shape;291;p37"/>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Analysis</a:t>
            </a:r>
            <a:endParaRPr b="1" i="1">
              <a:solidFill>
                <a:srgbClr val="B7B7B7"/>
              </a:solidFill>
              <a:latin typeface="Century Gothic"/>
              <a:ea typeface="Century Gothic"/>
              <a:cs typeface="Century Gothic"/>
              <a:sym typeface="Century Gothic"/>
            </a:endParaRPr>
          </a:p>
        </p:txBody>
      </p:sp>
      <p:sp>
        <p:nvSpPr>
          <p:cNvPr id="292" name="Google Shape;292;p37"/>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pic>
        <p:nvPicPr>
          <p:cNvPr id="293" name="Google Shape;293;p37"/>
          <p:cNvPicPr preferRelativeResize="0"/>
          <p:nvPr/>
        </p:nvPicPr>
        <p:blipFill>
          <a:blip r:embed="rId3">
            <a:alphaModFix/>
          </a:blip>
          <a:stretch>
            <a:fillRect/>
          </a:stretch>
        </p:blipFill>
        <p:spPr>
          <a:xfrm>
            <a:off x="7757650" y="0"/>
            <a:ext cx="1386351" cy="924224"/>
          </a:xfrm>
          <a:prstGeom prst="rect">
            <a:avLst/>
          </a:prstGeom>
          <a:noFill/>
          <a:ln>
            <a:noFill/>
          </a:ln>
        </p:spPr>
      </p:pic>
      <p:pic>
        <p:nvPicPr>
          <p:cNvPr id="294" name="Google Shape;294;p37"/>
          <p:cNvPicPr preferRelativeResize="0"/>
          <p:nvPr/>
        </p:nvPicPr>
        <p:blipFill rotWithShape="1">
          <a:blip r:embed="rId4">
            <a:alphaModFix/>
          </a:blip>
          <a:srcRect b="30212" l="17702" r="18688" t="9459"/>
          <a:stretch/>
        </p:blipFill>
        <p:spPr>
          <a:xfrm>
            <a:off x="327900" y="1097674"/>
            <a:ext cx="8488200" cy="3776595"/>
          </a:xfrm>
          <a:prstGeom prst="rect">
            <a:avLst/>
          </a:prstGeom>
          <a:noFill/>
          <a:ln>
            <a:noFill/>
          </a:ln>
        </p:spPr>
      </p:pic>
      <p:pic>
        <p:nvPicPr>
          <p:cNvPr id="295" name="Google Shape;295;p37"/>
          <p:cNvPicPr preferRelativeResize="0"/>
          <p:nvPr/>
        </p:nvPicPr>
        <p:blipFill>
          <a:blip r:embed="rId5">
            <a:alphaModFix/>
          </a:blip>
          <a:stretch>
            <a:fillRect/>
          </a:stretch>
        </p:blipFill>
        <p:spPr>
          <a:xfrm>
            <a:off x="668975" y="4782025"/>
            <a:ext cx="7753350" cy="12287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38"/>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FDI in Myanmar from March 1976 to December 2019</a:t>
            </a:r>
            <a:endParaRPr b="1" sz="1800">
              <a:latin typeface="Century Gothic"/>
              <a:ea typeface="Century Gothic"/>
              <a:cs typeface="Century Gothic"/>
              <a:sym typeface="Century Gothic"/>
            </a:endParaRPr>
          </a:p>
        </p:txBody>
      </p:sp>
      <p:sp>
        <p:nvSpPr>
          <p:cNvPr id="301" name="Google Shape;301;p38"/>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02" name="Google Shape;302;p38"/>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303" name="Google Shape;303;p38"/>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04" name="Google Shape;304;p38"/>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305" name="Google Shape;305;p38"/>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CEICDATA (Myanmar)</a:t>
            </a:r>
            <a:endParaRPr i="1" sz="1000">
              <a:latin typeface="Century Gothic"/>
              <a:ea typeface="Century Gothic"/>
              <a:cs typeface="Century Gothic"/>
              <a:sym typeface="Century Gothic"/>
            </a:endParaRPr>
          </a:p>
        </p:txBody>
      </p:sp>
      <p:pic>
        <p:nvPicPr>
          <p:cNvPr id="306" name="Google Shape;306;p38"/>
          <p:cNvPicPr preferRelativeResize="0"/>
          <p:nvPr/>
        </p:nvPicPr>
        <p:blipFill>
          <a:blip r:embed="rId3">
            <a:alphaModFix/>
          </a:blip>
          <a:stretch>
            <a:fillRect/>
          </a:stretch>
        </p:blipFill>
        <p:spPr>
          <a:xfrm>
            <a:off x="7698375" y="-10724"/>
            <a:ext cx="1445625" cy="964950"/>
          </a:xfrm>
          <a:prstGeom prst="rect">
            <a:avLst/>
          </a:prstGeom>
          <a:noFill/>
          <a:ln>
            <a:noFill/>
          </a:ln>
        </p:spPr>
      </p:pic>
      <p:cxnSp>
        <p:nvCxnSpPr>
          <p:cNvPr id="307" name="Google Shape;307;p38"/>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308" name="Google Shape;308;p38"/>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309" name="Google Shape;309;p38"/>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Study</a:t>
            </a:r>
            <a:endParaRPr b="1" i="1">
              <a:latin typeface="Century Gothic"/>
              <a:ea typeface="Century Gothic"/>
              <a:cs typeface="Century Gothic"/>
              <a:sym typeface="Century Gothic"/>
            </a:endParaRPr>
          </a:p>
        </p:txBody>
      </p:sp>
      <p:sp>
        <p:nvSpPr>
          <p:cNvPr id="310" name="Google Shape;310;p38"/>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Analysis</a:t>
            </a:r>
            <a:endParaRPr b="1" i="1">
              <a:solidFill>
                <a:srgbClr val="B7B7B7"/>
              </a:solidFill>
              <a:latin typeface="Century Gothic"/>
              <a:ea typeface="Century Gothic"/>
              <a:cs typeface="Century Gothic"/>
              <a:sym typeface="Century Gothic"/>
            </a:endParaRPr>
          </a:p>
        </p:txBody>
      </p:sp>
      <p:sp>
        <p:nvSpPr>
          <p:cNvPr id="311" name="Google Shape;311;p38"/>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pic>
        <p:nvPicPr>
          <p:cNvPr id="312" name="Google Shape;312;p38"/>
          <p:cNvPicPr preferRelativeResize="0"/>
          <p:nvPr/>
        </p:nvPicPr>
        <p:blipFill rotWithShape="1">
          <a:blip r:embed="rId4">
            <a:alphaModFix/>
          </a:blip>
          <a:srcRect b="29184" l="16614" r="16741" t="11035"/>
          <a:stretch/>
        </p:blipFill>
        <p:spPr>
          <a:xfrm>
            <a:off x="-26350" y="1122250"/>
            <a:ext cx="9144000" cy="461350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pic>
        <p:nvPicPr>
          <p:cNvPr id="317" name="Google Shape;317;p39"/>
          <p:cNvPicPr preferRelativeResize="0"/>
          <p:nvPr/>
        </p:nvPicPr>
        <p:blipFill>
          <a:blip r:embed="rId3">
            <a:alphaModFix/>
          </a:blip>
          <a:stretch>
            <a:fillRect/>
          </a:stretch>
        </p:blipFill>
        <p:spPr>
          <a:xfrm>
            <a:off x="0" y="0"/>
            <a:ext cx="13716001" cy="6858001"/>
          </a:xfrm>
          <a:prstGeom prst="rect">
            <a:avLst/>
          </a:prstGeom>
          <a:noFill/>
          <a:ln>
            <a:noFill/>
          </a:ln>
        </p:spPr>
      </p:pic>
      <p:sp>
        <p:nvSpPr>
          <p:cNvPr id="318" name="Google Shape;318;p39"/>
          <p:cNvSpPr/>
          <p:nvPr/>
        </p:nvSpPr>
        <p:spPr>
          <a:xfrm>
            <a:off x="0" y="0"/>
            <a:ext cx="9461400" cy="6909300"/>
          </a:xfrm>
          <a:prstGeom prst="rect">
            <a:avLst/>
          </a:prstGeom>
          <a:solidFill>
            <a:srgbClr val="EEEEEE">
              <a:alpha val="435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Bitter"/>
              <a:ea typeface="Bitter"/>
              <a:cs typeface="Bitter"/>
              <a:sym typeface="Bitter"/>
            </a:endParaRPr>
          </a:p>
        </p:txBody>
      </p:sp>
      <p:grpSp>
        <p:nvGrpSpPr>
          <p:cNvPr id="319" name="Google Shape;319;p39"/>
          <p:cNvGrpSpPr/>
          <p:nvPr/>
        </p:nvGrpSpPr>
        <p:grpSpPr>
          <a:xfrm>
            <a:off x="5260675" y="-384100"/>
            <a:ext cx="5883275" cy="8425400"/>
            <a:chOff x="5260675" y="-384100"/>
            <a:chExt cx="5883275" cy="8425400"/>
          </a:xfrm>
        </p:grpSpPr>
        <p:sp>
          <p:nvSpPr>
            <p:cNvPr id="320" name="Google Shape;320;p39"/>
            <p:cNvSpPr/>
            <p:nvPr/>
          </p:nvSpPr>
          <p:spPr>
            <a:xfrm flipH="1" rot="-4926194">
              <a:off x="4697727" y="2190657"/>
              <a:ext cx="7912771" cy="3396862"/>
            </a:xfrm>
            <a:prstGeom prst="flowChartManualInput">
              <a:avLst/>
            </a:prstGeom>
            <a:solidFill>
              <a:srgbClr val="3876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21" name="Google Shape;321;p39"/>
            <p:cNvCxnSpPr/>
            <p:nvPr/>
          </p:nvCxnSpPr>
          <p:spPr>
            <a:xfrm flipH="1" rot="10800000">
              <a:off x="6203350" y="1149650"/>
              <a:ext cx="1264800" cy="5601000"/>
            </a:xfrm>
            <a:prstGeom prst="straightConnector1">
              <a:avLst/>
            </a:prstGeom>
            <a:noFill/>
            <a:ln cap="flat" cmpd="sng" w="76200">
              <a:solidFill>
                <a:schemeClr val="accent3"/>
              </a:solidFill>
              <a:prstDash val="solid"/>
              <a:round/>
              <a:headEnd len="med" w="med" type="none"/>
              <a:tailEnd len="med" w="med" type="none"/>
            </a:ln>
          </p:spPr>
        </p:cxnSp>
        <p:cxnSp>
          <p:nvCxnSpPr>
            <p:cNvPr id="322" name="Google Shape;322;p39"/>
            <p:cNvCxnSpPr/>
            <p:nvPr/>
          </p:nvCxnSpPr>
          <p:spPr>
            <a:xfrm flipH="1" rot="10800000">
              <a:off x="6104375" y="1520050"/>
              <a:ext cx="1128000" cy="5021100"/>
            </a:xfrm>
            <a:prstGeom prst="straightConnector1">
              <a:avLst/>
            </a:prstGeom>
            <a:noFill/>
            <a:ln cap="flat" cmpd="sng" w="28575">
              <a:solidFill>
                <a:schemeClr val="accent4"/>
              </a:solidFill>
              <a:prstDash val="solid"/>
              <a:round/>
              <a:headEnd len="med" w="med" type="none"/>
              <a:tailEnd len="med" w="med" type="none"/>
            </a:ln>
          </p:spPr>
        </p:cxnSp>
        <p:sp>
          <p:nvSpPr>
            <p:cNvPr id="323" name="Google Shape;323;p39"/>
            <p:cNvSpPr/>
            <p:nvPr/>
          </p:nvSpPr>
          <p:spPr>
            <a:xfrm rot="10800000">
              <a:off x="5260675" y="5449150"/>
              <a:ext cx="3833700" cy="1092000"/>
            </a:xfrm>
            <a:prstGeom prst="rtTriangle">
              <a:avLst/>
            </a:prstGeom>
            <a:solidFill>
              <a:srgbClr val="38761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9"/>
            <p:cNvSpPr/>
            <p:nvPr/>
          </p:nvSpPr>
          <p:spPr>
            <a:xfrm flipH="1" rot="-4926194">
              <a:off x="4961677" y="2069682"/>
              <a:ext cx="7912771" cy="3396862"/>
            </a:xfrm>
            <a:prstGeom prst="flowChartManualInpu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9"/>
            <p:cNvSpPr txBox="1"/>
            <p:nvPr/>
          </p:nvSpPr>
          <p:spPr>
            <a:xfrm>
              <a:off x="6428225" y="3555850"/>
              <a:ext cx="3833700" cy="18933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9"/>
            <p:cNvSpPr/>
            <p:nvPr/>
          </p:nvSpPr>
          <p:spPr>
            <a:xfrm flipH="1" rot="-5400000">
              <a:off x="5382475" y="3438050"/>
              <a:ext cx="1885300" cy="2128900"/>
            </a:xfrm>
            <a:prstGeom prst="flowChartManualInpu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7" name="Google Shape;327;p39"/>
          <p:cNvSpPr txBox="1"/>
          <p:nvPr/>
        </p:nvSpPr>
        <p:spPr>
          <a:xfrm>
            <a:off x="5640223" y="3889475"/>
            <a:ext cx="3935400" cy="123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4000">
                <a:latin typeface="Century Gothic"/>
                <a:ea typeface="Century Gothic"/>
                <a:cs typeface="Century Gothic"/>
                <a:sym typeface="Century Gothic"/>
              </a:rPr>
              <a:t>Education</a:t>
            </a:r>
            <a:endParaRPr b="1" sz="4000">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40"/>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The historical of the education in Singapore </a:t>
            </a:r>
            <a:endParaRPr b="1" sz="1800">
              <a:latin typeface="Century Gothic"/>
              <a:ea typeface="Century Gothic"/>
              <a:cs typeface="Century Gothic"/>
              <a:sym typeface="Century Gothic"/>
            </a:endParaRPr>
          </a:p>
        </p:txBody>
      </p:sp>
      <p:sp>
        <p:nvSpPr>
          <p:cNvPr id="333" name="Google Shape;333;p40"/>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34" name="Google Shape;334;p40"/>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335" name="Google Shape;335;p40"/>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36" name="Google Shape;336;p40"/>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337" name="Google Shape;337;p40"/>
          <p:cNvSpPr txBox="1"/>
          <p:nvPr/>
        </p:nvSpPr>
        <p:spPr>
          <a:xfrm>
            <a:off x="138000" y="586548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Tan, C., Koh, K. &amp; Choy, W. (2016). The education system in Singapore. In Juszczyk, S. (Ed.), Asian Education Systems (pp. 129-148). Toruñ: Adam Marszalek Publishing House.</a:t>
            </a:r>
            <a:endParaRPr i="1" sz="1000">
              <a:latin typeface="Century Gothic"/>
              <a:ea typeface="Century Gothic"/>
              <a:cs typeface="Century Gothic"/>
              <a:sym typeface="Century Gothic"/>
            </a:endParaRPr>
          </a:p>
        </p:txBody>
      </p:sp>
      <p:cxnSp>
        <p:nvCxnSpPr>
          <p:cNvPr id="338" name="Google Shape;338;p40"/>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339" name="Google Shape;339;p40"/>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340" name="Google Shape;340;p40"/>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Study</a:t>
            </a:r>
            <a:endParaRPr b="1" i="1">
              <a:latin typeface="Century Gothic"/>
              <a:ea typeface="Century Gothic"/>
              <a:cs typeface="Century Gothic"/>
              <a:sym typeface="Century Gothic"/>
            </a:endParaRPr>
          </a:p>
        </p:txBody>
      </p:sp>
      <p:sp>
        <p:nvSpPr>
          <p:cNvPr id="341" name="Google Shape;341;p40"/>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Analysis</a:t>
            </a:r>
            <a:endParaRPr b="1" i="1">
              <a:solidFill>
                <a:srgbClr val="B7B7B7"/>
              </a:solidFill>
              <a:latin typeface="Century Gothic"/>
              <a:ea typeface="Century Gothic"/>
              <a:cs typeface="Century Gothic"/>
              <a:sym typeface="Century Gothic"/>
            </a:endParaRPr>
          </a:p>
        </p:txBody>
      </p:sp>
      <p:sp>
        <p:nvSpPr>
          <p:cNvPr id="342" name="Google Shape;342;p40"/>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pic>
        <p:nvPicPr>
          <p:cNvPr id="343" name="Google Shape;343;p40"/>
          <p:cNvPicPr preferRelativeResize="0"/>
          <p:nvPr/>
        </p:nvPicPr>
        <p:blipFill>
          <a:blip r:embed="rId3">
            <a:alphaModFix/>
          </a:blip>
          <a:stretch>
            <a:fillRect/>
          </a:stretch>
        </p:blipFill>
        <p:spPr>
          <a:xfrm>
            <a:off x="7467900" y="0"/>
            <a:ext cx="1657226" cy="1103751"/>
          </a:xfrm>
          <a:prstGeom prst="rect">
            <a:avLst/>
          </a:prstGeom>
          <a:noFill/>
          <a:ln>
            <a:noFill/>
          </a:ln>
        </p:spPr>
      </p:pic>
      <p:sp>
        <p:nvSpPr>
          <p:cNvPr id="344" name="Google Shape;344;p40"/>
          <p:cNvSpPr/>
          <p:nvPr/>
        </p:nvSpPr>
        <p:spPr>
          <a:xfrm>
            <a:off x="3187700" y="775050"/>
            <a:ext cx="5036100" cy="1516800"/>
          </a:xfrm>
          <a:prstGeom prst="rect">
            <a:avLst/>
          </a:prstGeom>
          <a:solidFill>
            <a:srgbClr val="FFFFFF"/>
          </a:solidFill>
          <a:ln cap="flat" cmpd="sng" w="28575">
            <a:solidFill>
              <a:srgbClr val="CC0000"/>
            </a:solidFill>
            <a:prstDash val="dashDot"/>
            <a:round/>
            <a:headEnd len="sm" w="sm" type="none"/>
            <a:tailEnd len="sm" w="sm" type="none"/>
          </a:ln>
        </p:spPr>
        <p:txBody>
          <a:bodyPr anchorCtr="0" anchor="ctr" bIns="91425" lIns="91425" spcFirstLastPara="1" rIns="91425" wrap="square" tIns="91425">
            <a:noAutofit/>
          </a:bodyPr>
          <a:lstStyle/>
          <a:p>
            <a:pPr indent="-304800" lvl="0" marL="457200" rtl="0" algn="l">
              <a:spcBef>
                <a:spcPts val="0"/>
              </a:spcBef>
              <a:spcAft>
                <a:spcPts val="0"/>
              </a:spcAft>
              <a:buSzPts val="1200"/>
              <a:buFont typeface="Century Gothic"/>
              <a:buChar char="-"/>
            </a:pPr>
            <a:r>
              <a:rPr lang="en-GB" sz="1200">
                <a:latin typeface="Century Gothic"/>
                <a:ea typeface="Century Gothic"/>
                <a:cs typeface="Century Gothic"/>
                <a:sym typeface="Century Gothic"/>
              </a:rPr>
              <a:t>Singapore embraces an English-based bilingual education.</a:t>
            </a:r>
            <a:endParaRPr sz="1200">
              <a:latin typeface="Century Gothic"/>
              <a:ea typeface="Century Gothic"/>
              <a:cs typeface="Century Gothic"/>
              <a:sym typeface="Century Gothic"/>
            </a:endParaRPr>
          </a:p>
          <a:p>
            <a:pPr indent="-304800" lvl="0" marL="457200" rtl="0" algn="l">
              <a:spcBef>
                <a:spcPts val="0"/>
              </a:spcBef>
              <a:spcAft>
                <a:spcPts val="0"/>
              </a:spcAft>
              <a:buSzPts val="1200"/>
              <a:buFont typeface="Century Gothic"/>
              <a:buChar char="-"/>
            </a:pPr>
            <a:r>
              <a:rPr lang="en-GB" sz="1200">
                <a:latin typeface="Century Gothic"/>
                <a:ea typeface="Century Gothic"/>
                <a:cs typeface="Century Gothic"/>
                <a:sym typeface="Century Gothic"/>
              </a:rPr>
              <a:t>the brunt of the responsibility for primary and secondary education was assumed by missionaries: the London Missionary Society, the American Board of Commissioners of Foreign Missions, and the French Society of Foreign Missions.</a:t>
            </a:r>
            <a:endParaRPr sz="1200">
              <a:latin typeface="Century Gothic"/>
              <a:ea typeface="Century Gothic"/>
              <a:cs typeface="Century Gothic"/>
              <a:sym typeface="Century Gothic"/>
            </a:endParaRPr>
          </a:p>
        </p:txBody>
      </p:sp>
      <p:sp>
        <p:nvSpPr>
          <p:cNvPr id="345" name="Google Shape;345;p40"/>
          <p:cNvSpPr/>
          <p:nvPr/>
        </p:nvSpPr>
        <p:spPr>
          <a:xfrm>
            <a:off x="3187700" y="2510475"/>
            <a:ext cx="5036100" cy="3354900"/>
          </a:xfrm>
          <a:prstGeom prst="rect">
            <a:avLst/>
          </a:prstGeom>
          <a:solidFill>
            <a:srgbClr val="FFFFFF"/>
          </a:solidFill>
          <a:ln cap="flat" cmpd="sng" w="28575">
            <a:solidFill>
              <a:srgbClr val="CC0000"/>
            </a:solidFill>
            <a:prstDash val="dashDot"/>
            <a:round/>
            <a:headEnd len="sm" w="sm" type="none"/>
            <a:tailEnd len="sm" w="sm" type="none"/>
          </a:ln>
        </p:spPr>
        <p:txBody>
          <a:bodyPr anchorCtr="0" anchor="ctr" bIns="91425" lIns="91425" spcFirstLastPara="1" rIns="91425" wrap="square" tIns="91425">
            <a:noAutofit/>
          </a:bodyPr>
          <a:lstStyle/>
          <a:p>
            <a:pPr indent="-304800" lvl="0" marL="457200" rtl="0" algn="l">
              <a:spcBef>
                <a:spcPts val="0"/>
              </a:spcBef>
              <a:spcAft>
                <a:spcPts val="0"/>
              </a:spcAft>
              <a:buSzPts val="1200"/>
              <a:buFont typeface="Century Gothic"/>
              <a:buChar char="-"/>
            </a:pPr>
            <a:r>
              <a:rPr b="1" lang="en-GB" sz="1200">
                <a:latin typeface="Century Gothic"/>
                <a:ea typeface="Century Gothic"/>
                <a:cs typeface="Century Gothic"/>
                <a:sym typeface="Century Gothic"/>
              </a:rPr>
              <a:t>Survival-driven period </a:t>
            </a:r>
            <a:r>
              <a:rPr lang="en-GB" sz="1200">
                <a:latin typeface="Century Gothic"/>
                <a:ea typeface="Century Gothic"/>
                <a:cs typeface="Century Gothic"/>
                <a:sym typeface="Century Gothic"/>
              </a:rPr>
              <a:t>: </a:t>
            </a:r>
            <a:r>
              <a:rPr lang="en-GB" sz="1200">
                <a:latin typeface="Century Gothic"/>
                <a:ea typeface="Century Gothic"/>
                <a:cs typeface="Century Gothic"/>
                <a:sym typeface="Century Gothic"/>
              </a:rPr>
              <a:t>the aim is about producing and training </a:t>
            </a:r>
            <a:r>
              <a:rPr lang="en-GB" sz="1200">
                <a:latin typeface="Century Gothic"/>
                <a:ea typeface="Century Gothic"/>
                <a:cs typeface="Century Gothic"/>
                <a:sym typeface="Century Gothic"/>
              </a:rPr>
              <a:t>workers which educated the students for the workforce through linguistic and technical skills that they will be sufficient skilled workers </a:t>
            </a:r>
            <a:r>
              <a:rPr lang="en-GB" sz="1200">
                <a:latin typeface="Century Gothic"/>
                <a:ea typeface="Century Gothic"/>
                <a:cs typeface="Century Gothic"/>
                <a:sym typeface="Century Gothic"/>
              </a:rPr>
              <a:t>for </a:t>
            </a:r>
            <a:r>
              <a:rPr lang="en-GB" sz="1200">
                <a:latin typeface="Century Gothic"/>
                <a:ea typeface="Century Gothic"/>
                <a:cs typeface="Century Gothic"/>
                <a:sym typeface="Century Gothic"/>
              </a:rPr>
              <a:t>an export-oriented economy in the early years of Singapore’s independence &amp; industrialisation.</a:t>
            </a:r>
            <a:endParaRPr sz="1200">
              <a:latin typeface="Century Gothic"/>
              <a:ea typeface="Century Gothic"/>
              <a:cs typeface="Century Gothic"/>
              <a:sym typeface="Century Gothic"/>
            </a:endParaRPr>
          </a:p>
          <a:p>
            <a:pPr indent="0" lvl="0" marL="0" rtl="0" algn="l">
              <a:spcBef>
                <a:spcPts val="0"/>
              </a:spcBef>
              <a:spcAft>
                <a:spcPts val="0"/>
              </a:spcAft>
              <a:buNone/>
            </a:pPr>
            <a:r>
              <a:t/>
            </a:r>
            <a:endParaRPr sz="1200">
              <a:latin typeface="Century Gothic"/>
              <a:ea typeface="Century Gothic"/>
              <a:cs typeface="Century Gothic"/>
              <a:sym typeface="Century Gothic"/>
            </a:endParaRPr>
          </a:p>
          <a:p>
            <a:pPr indent="-304800" lvl="0" marL="457200" rtl="0" algn="l">
              <a:spcBef>
                <a:spcPts val="0"/>
              </a:spcBef>
              <a:spcAft>
                <a:spcPts val="0"/>
              </a:spcAft>
              <a:buSzPts val="1200"/>
              <a:buFont typeface="Century Gothic"/>
              <a:buChar char="-"/>
            </a:pPr>
            <a:r>
              <a:rPr b="1" lang="en-GB" sz="1200">
                <a:latin typeface="Century Gothic"/>
                <a:ea typeface="Century Gothic"/>
                <a:cs typeface="Century Gothic"/>
                <a:sym typeface="Century Gothic"/>
              </a:rPr>
              <a:t>Efficiency-driven period</a:t>
            </a:r>
            <a:r>
              <a:rPr lang="en-GB" sz="1200">
                <a:latin typeface="Century Gothic"/>
                <a:ea typeface="Century Gothic"/>
                <a:cs typeface="Century Gothic"/>
                <a:sym typeface="Century Gothic"/>
              </a:rPr>
              <a:t>: the aim is about fine-tuned the system in order to produce skilled workers for the economy in the most efficient way. In addition, the government demands workers for various sectors of the economy .</a:t>
            </a:r>
            <a:endParaRPr sz="1200">
              <a:latin typeface="Century Gothic"/>
              <a:ea typeface="Century Gothic"/>
              <a:cs typeface="Century Gothic"/>
              <a:sym typeface="Century Gothic"/>
            </a:endParaRPr>
          </a:p>
          <a:p>
            <a:pPr indent="0" lvl="0" marL="0" rtl="0" algn="l">
              <a:spcBef>
                <a:spcPts val="0"/>
              </a:spcBef>
              <a:spcAft>
                <a:spcPts val="0"/>
              </a:spcAft>
              <a:buNone/>
            </a:pPr>
            <a:r>
              <a:t/>
            </a:r>
            <a:endParaRPr sz="1200">
              <a:latin typeface="Century Gothic"/>
              <a:ea typeface="Century Gothic"/>
              <a:cs typeface="Century Gothic"/>
              <a:sym typeface="Century Gothic"/>
            </a:endParaRPr>
          </a:p>
          <a:p>
            <a:pPr indent="-304800" lvl="0" marL="457200" rtl="0" algn="l">
              <a:spcBef>
                <a:spcPts val="0"/>
              </a:spcBef>
              <a:spcAft>
                <a:spcPts val="0"/>
              </a:spcAft>
              <a:buSzPts val="1200"/>
              <a:buFont typeface="Century Gothic"/>
              <a:buChar char="-"/>
            </a:pPr>
            <a:r>
              <a:rPr b="1" lang="en-GB" sz="1200">
                <a:latin typeface="Century Gothic"/>
                <a:ea typeface="Century Gothic"/>
                <a:cs typeface="Century Gothic"/>
                <a:sym typeface="Century Gothic"/>
              </a:rPr>
              <a:t>Ability-driven period</a:t>
            </a:r>
            <a:r>
              <a:rPr lang="en-GB" sz="1200">
                <a:latin typeface="Century Gothic"/>
                <a:ea typeface="Century Gothic"/>
                <a:cs typeface="Century Gothic"/>
                <a:sym typeface="Century Gothic"/>
              </a:rPr>
              <a:t>: the goal is to nurture thinking and committed citizens who actively engage in long-term learning within a national culture of learning which now students can choose to study based on what they interested.</a:t>
            </a:r>
            <a:endParaRPr sz="1200">
              <a:latin typeface="Century Gothic"/>
              <a:ea typeface="Century Gothic"/>
              <a:cs typeface="Century Gothic"/>
              <a:sym typeface="Century Gothic"/>
            </a:endParaRPr>
          </a:p>
        </p:txBody>
      </p:sp>
      <p:sp>
        <p:nvSpPr>
          <p:cNvPr id="346" name="Google Shape;346;p40"/>
          <p:cNvSpPr txBox="1"/>
          <p:nvPr/>
        </p:nvSpPr>
        <p:spPr>
          <a:xfrm>
            <a:off x="760725" y="1170750"/>
            <a:ext cx="2295900" cy="725400"/>
          </a:xfrm>
          <a:prstGeom prst="rect">
            <a:avLst/>
          </a:prstGeom>
          <a:solidFill>
            <a:schemeClr val="accent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Pre-</a:t>
            </a:r>
            <a:r>
              <a:rPr b="1" lang="en-GB" sz="1600">
                <a:solidFill>
                  <a:srgbClr val="FFFFFF"/>
                </a:solidFill>
                <a:latin typeface="Century Gothic"/>
                <a:ea typeface="Century Gothic"/>
                <a:cs typeface="Century Gothic"/>
                <a:sym typeface="Century Gothic"/>
              </a:rPr>
              <a:t>Independence</a:t>
            </a:r>
            <a:endParaRPr b="1"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(1819-1962)</a:t>
            </a:r>
            <a:endParaRPr b="1" sz="1600">
              <a:solidFill>
                <a:srgbClr val="FFFFFF"/>
              </a:solidFill>
              <a:latin typeface="Century Gothic"/>
              <a:ea typeface="Century Gothic"/>
              <a:cs typeface="Century Gothic"/>
              <a:sym typeface="Century Gothic"/>
            </a:endParaRPr>
          </a:p>
        </p:txBody>
      </p:sp>
      <p:sp>
        <p:nvSpPr>
          <p:cNvPr id="347" name="Google Shape;347;p40"/>
          <p:cNvSpPr txBox="1"/>
          <p:nvPr/>
        </p:nvSpPr>
        <p:spPr>
          <a:xfrm>
            <a:off x="760725" y="3858675"/>
            <a:ext cx="2295900" cy="725400"/>
          </a:xfrm>
          <a:prstGeom prst="rect">
            <a:avLst/>
          </a:prstGeom>
          <a:solidFill>
            <a:schemeClr val="accent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Post-</a:t>
            </a:r>
            <a:r>
              <a:rPr b="1" lang="en-GB" sz="1600">
                <a:solidFill>
                  <a:srgbClr val="FFFFFF"/>
                </a:solidFill>
                <a:latin typeface="Century Gothic"/>
                <a:ea typeface="Century Gothic"/>
                <a:cs typeface="Century Gothic"/>
                <a:sym typeface="Century Gothic"/>
              </a:rPr>
              <a:t>Independence</a:t>
            </a:r>
            <a:endParaRPr b="1"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(1965–now)</a:t>
            </a:r>
            <a:endParaRPr b="1" sz="1600">
              <a:solidFill>
                <a:srgbClr val="FFFFFF"/>
              </a:solidFill>
              <a:latin typeface="Century Gothic"/>
              <a:ea typeface="Century Gothic"/>
              <a:cs typeface="Century Gothic"/>
              <a:sym typeface="Century Gothic"/>
            </a:endParaRPr>
          </a:p>
        </p:txBody>
      </p:sp>
      <p:pic>
        <p:nvPicPr>
          <p:cNvPr id="348" name="Google Shape;348;p40"/>
          <p:cNvPicPr preferRelativeResize="0"/>
          <p:nvPr/>
        </p:nvPicPr>
        <p:blipFill>
          <a:blip r:embed="rId4">
            <a:alphaModFix/>
          </a:blip>
          <a:stretch>
            <a:fillRect/>
          </a:stretch>
        </p:blipFill>
        <p:spPr>
          <a:xfrm>
            <a:off x="0" y="1170750"/>
            <a:ext cx="725400" cy="725400"/>
          </a:xfrm>
          <a:prstGeom prst="rect">
            <a:avLst/>
          </a:prstGeom>
          <a:noFill/>
          <a:ln>
            <a:noFill/>
          </a:ln>
        </p:spPr>
      </p:pic>
      <p:pic>
        <p:nvPicPr>
          <p:cNvPr id="349" name="Google Shape;349;p40"/>
          <p:cNvPicPr preferRelativeResize="0"/>
          <p:nvPr/>
        </p:nvPicPr>
        <p:blipFill>
          <a:blip r:embed="rId4">
            <a:alphaModFix/>
          </a:blip>
          <a:stretch>
            <a:fillRect/>
          </a:stretch>
        </p:blipFill>
        <p:spPr>
          <a:xfrm>
            <a:off x="0" y="3858675"/>
            <a:ext cx="725400" cy="7254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41"/>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The Education in Thailand </a:t>
            </a:r>
            <a:endParaRPr b="1" sz="1800">
              <a:latin typeface="Century Gothic"/>
              <a:ea typeface="Century Gothic"/>
              <a:cs typeface="Century Gothic"/>
              <a:sym typeface="Century Gothic"/>
            </a:endParaRPr>
          </a:p>
        </p:txBody>
      </p:sp>
      <p:sp>
        <p:nvSpPr>
          <p:cNvPr id="355" name="Google Shape;355;p41"/>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56" name="Google Shape;356;p41"/>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357" name="Google Shape;357;p41"/>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58" name="Google Shape;358;p41"/>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359" name="Google Shape;359;p41"/>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http://www.edu.ru.ac.th/images/edu_pdf/thai-ed11.pdf</a:t>
            </a:r>
            <a:endParaRPr i="1" sz="1000">
              <a:latin typeface="Century Gothic"/>
              <a:ea typeface="Century Gothic"/>
              <a:cs typeface="Century Gothic"/>
              <a:sym typeface="Century Gothic"/>
            </a:endParaRPr>
          </a:p>
        </p:txBody>
      </p:sp>
      <p:cxnSp>
        <p:nvCxnSpPr>
          <p:cNvPr id="360" name="Google Shape;360;p41"/>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361" name="Google Shape;361;p41"/>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362" name="Google Shape;362;p41"/>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Study</a:t>
            </a:r>
            <a:endParaRPr b="1" i="1">
              <a:latin typeface="Century Gothic"/>
              <a:ea typeface="Century Gothic"/>
              <a:cs typeface="Century Gothic"/>
              <a:sym typeface="Century Gothic"/>
            </a:endParaRPr>
          </a:p>
        </p:txBody>
      </p:sp>
      <p:sp>
        <p:nvSpPr>
          <p:cNvPr id="363" name="Google Shape;363;p41"/>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Analysis</a:t>
            </a:r>
            <a:endParaRPr b="1" i="1">
              <a:solidFill>
                <a:srgbClr val="B7B7B7"/>
              </a:solidFill>
              <a:latin typeface="Century Gothic"/>
              <a:ea typeface="Century Gothic"/>
              <a:cs typeface="Century Gothic"/>
              <a:sym typeface="Century Gothic"/>
            </a:endParaRPr>
          </a:p>
        </p:txBody>
      </p:sp>
      <p:sp>
        <p:nvSpPr>
          <p:cNvPr id="364" name="Google Shape;364;p41"/>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pic>
        <p:nvPicPr>
          <p:cNvPr id="365" name="Google Shape;365;p41"/>
          <p:cNvPicPr preferRelativeResize="0"/>
          <p:nvPr/>
        </p:nvPicPr>
        <p:blipFill>
          <a:blip r:embed="rId3">
            <a:alphaModFix/>
          </a:blip>
          <a:stretch>
            <a:fillRect/>
          </a:stretch>
        </p:blipFill>
        <p:spPr>
          <a:xfrm>
            <a:off x="7620825" y="0"/>
            <a:ext cx="1523175" cy="1015450"/>
          </a:xfrm>
          <a:prstGeom prst="rect">
            <a:avLst/>
          </a:prstGeom>
          <a:noFill/>
          <a:ln>
            <a:noFill/>
          </a:ln>
        </p:spPr>
      </p:pic>
      <p:sp>
        <p:nvSpPr>
          <p:cNvPr id="366" name="Google Shape;366;p41"/>
          <p:cNvSpPr txBox="1"/>
          <p:nvPr/>
        </p:nvSpPr>
        <p:spPr>
          <a:xfrm>
            <a:off x="157800" y="1157500"/>
            <a:ext cx="8531700" cy="4711200"/>
          </a:xfrm>
          <a:prstGeom prst="rect">
            <a:avLst/>
          </a:prstGeom>
          <a:noFill/>
          <a:ln>
            <a:noFill/>
          </a:ln>
        </p:spPr>
        <p:txBody>
          <a:bodyPr anchorCtr="0" anchor="t" bIns="91425" lIns="91425" spcFirstLastPara="1" rIns="91425" wrap="square" tIns="91425">
            <a:noAutofit/>
          </a:bodyPr>
          <a:lstStyle/>
          <a:p>
            <a:pPr indent="-323850" lvl="0" marL="457200" rtl="0" algn="l">
              <a:lnSpc>
                <a:spcPct val="150000"/>
              </a:lnSpc>
              <a:spcBef>
                <a:spcPts val="0"/>
              </a:spcBef>
              <a:spcAft>
                <a:spcPts val="0"/>
              </a:spcAft>
              <a:buSzPts val="1500"/>
              <a:buFont typeface="Century Gothic"/>
              <a:buChar char="➔"/>
            </a:pPr>
            <a:r>
              <a:rPr lang="en-GB" sz="1500">
                <a:latin typeface="Century Gothic"/>
                <a:ea typeface="Century Gothic"/>
                <a:cs typeface="Century Gothic"/>
                <a:sym typeface="Century Gothic"/>
              </a:rPr>
              <a:t>Thai government, past and present have failed to provide universal basic education. </a:t>
            </a:r>
            <a:endParaRPr sz="1500">
              <a:latin typeface="Century Gothic"/>
              <a:ea typeface="Century Gothic"/>
              <a:cs typeface="Century Gothic"/>
              <a:sym typeface="Century Gothic"/>
            </a:endParaRPr>
          </a:p>
          <a:p>
            <a:pPr indent="-323850" lvl="0" marL="457200" rtl="0" algn="l">
              <a:lnSpc>
                <a:spcPct val="150000"/>
              </a:lnSpc>
              <a:spcBef>
                <a:spcPts val="0"/>
              </a:spcBef>
              <a:spcAft>
                <a:spcPts val="0"/>
              </a:spcAft>
              <a:buSzPts val="1500"/>
              <a:buFont typeface="Century Gothic"/>
              <a:buChar char="➔"/>
            </a:pPr>
            <a:r>
              <a:rPr lang="en-GB" sz="1500">
                <a:latin typeface="Century Gothic"/>
                <a:ea typeface="Century Gothic"/>
                <a:cs typeface="Century Gothic"/>
                <a:sym typeface="Century Gothic"/>
              </a:rPr>
              <a:t>Lack of education funding and rural schools lack education supplies and more developed technology to support teaching. </a:t>
            </a:r>
            <a:endParaRPr sz="1500">
              <a:latin typeface="Century Gothic"/>
              <a:ea typeface="Century Gothic"/>
              <a:cs typeface="Century Gothic"/>
              <a:sym typeface="Century Gothic"/>
            </a:endParaRPr>
          </a:p>
          <a:p>
            <a:pPr indent="-323850" lvl="0" marL="457200" rtl="0" algn="l">
              <a:lnSpc>
                <a:spcPct val="150000"/>
              </a:lnSpc>
              <a:spcBef>
                <a:spcPts val="0"/>
              </a:spcBef>
              <a:spcAft>
                <a:spcPts val="0"/>
              </a:spcAft>
              <a:buSzPts val="1500"/>
              <a:buFont typeface="Century Gothic"/>
              <a:buChar char="➔"/>
            </a:pPr>
            <a:r>
              <a:rPr lang="en-GB" sz="1500">
                <a:latin typeface="Century Gothic"/>
                <a:ea typeface="Century Gothic"/>
                <a:cs typeface="Century Gothic"/>
                <a:sym typeface="Century Gothic"/>
              </a:rPr>
              <a:t>In public and rural schools, teachers receive low pay, therefore people avoid taking these jobs and low-quality teachers fill the spaces. </a:t>
            </a:r>
            <a:endParaRPr sz="1500">
              <a:latin typeface="Century Gothic"/>
              <a:ea typeface="Century Gothic"/>
              <a:cs typeface="Century Gothic"/>
              <a:sym typeface="Century Gothic"/>
            </a:endParaRPr>
          </a:p>
          <a:p>
            <a:pPr indent="-323850" lvl="0" marL="457200" rtl="0" algn="l">
              <a:lnSpc>
                <a:spcPct val="150000"/>
              </a:lnSpc>
              <a:spcBef>
                <a:spcPts val="0"/>
              </a:spcBef>
              <a:spcAft>
                <a:spcPts val="0"/>
              </a:spcAft>
              <a:buSzPts val="1500"/>
              <a:buFont typeface="Century Gothic"/>
              <a:buChar char="➔"/>
            </a:pPr>
            <a:r>
              <a:rPr lang="en-GB" sz="1500">
                <a:latin typeface="Century Gothic"/>
                <a:ea typeface="Century Gothic"/>
                <a:cs typeface="Century Gothic"/>
                <a:sym typeface="Century Gothic"/>
              </a:rPr>
              <a:t>The poverty and wealth gap in Thailand has also caused families to not be able to afford private schools and depend more on public schools in which their quality is far worse. </a:t>
            </a:r>
            <a:endParaRPr sz="1500">
              <a:latin typeface="Century Gothic"/>
              <a:ea typeface="Century Gothic"/>
              <a:cs typeface="Century Gothic"/>
              <a:sym typeface="Century Gothic"/>
            </a:endParaRPr>
          </a:p>
          <a:p>
            <a:pPr indent="0" lvl="0" marL="0" rtl="0" algn="l">
              <a:spcBef>
                <a:spcPts val="0"/>
              </a:spcBef>
              <a:spcAft>
                <a:spcPts val="0"/>
              </a:spcAft>
              <a:buNone/>
            </a:pPr>
            <a:r>
              <a:t/>
            </a:r>
            <a:endParaRPr>
              <a:latin typeface="Century Gothic"/>
              <a:ea typeface="Century Gothic"/>
              <a:cs typeface="Century Gothic"/>
              <a:sym typeface="Century Gothic"/>
            </a:endParaRPr>
          </a:p>
        </p:txBody>
      </p:sp>
      <p:pic>
        <p:nvPicPr>
          <p:cNvPr id="367" name="Google Shape;367;p41"/>
          <p:cNvPicPr preferRelativeResize="0"/>
          <p:nvPr/>
        </p:nvPicPr>
        <p:blipFill>
          <a:blip r:embed="rId4">
            <a:alphaModFix/>
          </a:blip>
          <a:stretch>
            <a:fillRect/>
          </a:stretch>
        </p:blipFill>
        <p:spPr>
          <a:xfrm>
            <a:off x="384575" y="4000425"/>
            <a:ext cx="3556879" cy="2041475"/>
          </a:xfrm>
          <a:prstGeom prst="rect">
            <a:avLst/>
          </a:prstGeom>
          <a:noFill/>
          <a:ln>
            <a:noFill/>
          </a:ln>
        </p:spPr>
      </p:pic>
      <p:pic>
        <p:nvPicPr>
          <p:cNvPr id="368" name="Google Shape;368;p41"/>
          <p:cNvPicPr preferRelativeResize="0"/>
          <p:nvPr/>
        </p:nvPicPr>
        <p:blipFill>
          <a:blip r:embed="rId5">
            <a:alphaModFix/>
          </a:blip>
          <a:stretch>
            <a:fillRect/>
          </a:stretch>
        </p:blipFill>
        <p:spPr>
          <a:xfrm>
            <a:off x="4788500" y="4213900"/>
            <a:ext cx="3753675" cy="137248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42"/>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The historical of the education in Myanmar</a:t>
            </a:r>
            <a:endParaRPr b="1" sz="1800">
              <a:latin typeface="Century Gothic"/>
              <a:ea typeface="Century Gothic"/>
              <a:cs typeface="Century Gothic"/>
              <a:sym typeface="Century Gothic"/>
            </a:endParaRPr>
          </a:p>
        </p:txBody>
      </p:sp>
      <p:sp>
        <p:nvSpPr>
          <p:cNvPr id="374" name="Google Shape;374;p42"/>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75" name="Google Shape;375;p42"/>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376" name="Google Shape;376;p42"/>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77" name="Google Shape;377;p42"/>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378" name="Google Shape;378;p42"/>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a:latin typeface="Century Gothic"/>
                <a:ea typeface="Century Gothic"/>
                <a:cs typeface="Century Gothic"/>
                <a:sym typeface="Century Gothic"/>
              </a:rPr>
              <a:t>Education in Burma (1945-2000) (Thein Lwin, 2000)</a:t>
            </a:r>
            <a:endParaRPr i="1" sz="1000">
              <a:latin typeface="Century Gothic"/>
              <a:ea typeface="Century Gothic"/>
              <a:cs typeface="Century Gothic"/>
              <a:sym typeface="Century Gothic"/>
            </a:endParaRPr>
          </a:p>
        </p:txBody>
      </p:sp>
      <p:pic>
        <p:nvPicPr>
          <p:cNvPr id="379" name="Google Shape;379;p42"/>
          <p:cNvPicPr preferRelativeResize="0"/>
          <p:nvPr/>
        </p:nvPicPr>
        <p:blipFill>
          <a:blip r:embed="rId3">
            <a:alphaModFix/>
          </a:blip>
          <a:stretch>
            <a:fillRect/>
          </a:stretch>
        </p:blipFill>
        <p:spPr>
          <a:xfrm>
            <a:off x="7698375" y="-10724"/>
            <a:ext cx="1445625" cy="964950"/>
          </a:xfrm>
          <a:prstGeom prst="rect">
            <a:avLst/>
          </a:prstGeom>
          <a:noFill/>
          <a:ln>
            <a:noFill/>
          </a:ln>
        </p:spPr>
      </p:pic>
      <p:cxnSp>
        <p:nvCxnSpPr>
          <p:cNvPr id="380" name="Google Shape;380;p42"/>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381" name="Google Shape;381;p42"/>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382" name="Google Shape;382;p42"/>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Study</a:t>
            </a:r>
            <a:endParaRPr b="1" i="1">
              <a:latin typeface="Century Gothic"/>
              <a:ea typeface="Century Gothic"/>
              <a:cs typeface="Century Gothic"/>
              <a:sym typeface="Century Gothic"/>
            </a:endParaRPr>
          </a:p>
        </p:txBody>
      </p:sp>
      <p:sp>
        <p:nvSpPr>
          <p:cNvPr id="383" name="Google Shape;383;p42"/>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Analysis</a:t>
            </a:r>
            <a:endParaRPr b="1" i="1">
              <a:solidFill>
                <a:srgbClr val="B7B7B7"/>
              </a:solidFill>
              <a:latin typeface="Century Gothic"/>
              <a:ea typeface="Century Gothic"/>
              <a:cs typeface="Century Gothic"/>
              <a:sym typeface="Century Gothic"/>
            </a:endParaRPr>
          </a:p>
        </p:txBody>
      </p:sp>
      <p:sp>
        <p:nvSpPr>
          <p:cNvPr id="384" name="Google Shape;384;p42"/>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sp>
        <p:nvSpPr>
          <p:cNvPr id="385" name="Google Shape;385;p42"/>
          <p:cNvSpPr txBox="1"/>
          <p:nvPr/>
        </p:nvSpPr>
        <p:spPr>
          <a:xfrm>
            <a:off x="955925" y="1304600"/>
            <a:ext cx="2051400" cy="965100"/>
          </a:xfrm>
          <a:prstGeom prst="rect">
            <a:avLst/>
          </a:prstGeom>
          <a:solidFill>
            <a:schemeClr val="accent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Before Independence</a:t>
            </a:r>
            <a:endParaRPr b="1"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(1945-1948)</a:t>
            </a:r>
            <a:endParaRPr b="1" sz="1600">
              <a:solidFill>
                <a:srgbClr val="FFFFFF"/>
              </a:solidFill>
              <a:latin typeface="Century Gothic"/>
              <a:ea typeface="Century Gothic"/>
              <a:cs typeface="Century Gothic"/>
              <a:sym typeface="Century Gothic"/>
            </a:endParaRPr>
          </a:p>
        </p:txBody>
      </p:sp>
      <p:sp>
        <p:nvSpPr>
          <p:cNvPr id="386" name="Google Shape;386;p42"/>
          <p:cNvSpPr/>
          <p:nvPr/>
        </p:nvSpPr>
        <p:spPr>
          <a:xfrm>
            <a:off x="3278700" y="1023600"/>
            <a:ext cx="4800900" cy="1524900"/>
          </a:xfrm>
          <a:prstGeom prst="rect">
            <a:avLst/>
          </a:prstGeom>
          <a:solidFill>
            <a:srgbClr val="FFFFFF"/>
          </a:solidFill>
          <a:ln cap="flat" cmpd="sng" w="28575">
            <a:solidFill>
              <a:srgbClr val="CC0000"/>
            </a:solidFill>
            <a:prstDash val="dashDot"/>
            <a:round/>
            <a:headEnd len="sm" w="sm" type="none"/>
            <a:tailEnd len="sm" w="sm" type="none"/>
          </a:ln>
        </p:spPr>
        <p:txBody>
          <a:bodyPr anchorCtr="0" anchor="ctr" bIns="91425" lIns="91425" spcFirstLastPara="1" rIns="91425" wrap="square" tIns="91425">
            <a:noAutofit/>
          </a:bodyPr>
          <a:lstStyle/>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Reconstruction with the concept of </a:t>
            </a:r>
            <a:r>
              <a:rPr lang="en-GB">
                <a:latin typeface="Century Gothic"/>
                <a:ea typeface="Century Gothic"/>
                <a:cs typeface="Century Gothic"/>
                <a:sym typeface="Century Gothic"/>
              </a:rPr>
              <a:t>homogeneous</a:t>
            </a:r>
            <a:r>
              <a:rPr lang="en-GB">
                <a:latin typeface="Century Gothic"/>
                <a:ea typeface="Century Gothic"/>
                <a:cs typeface="Century Gothic"/>
                <a:sym typeface="Century Gothic"/>
              </a:rPr>
              <a:t> system of schools in 1947.</a:t>
            </a:r>
            <a:endParaRPr>
              <a:latin typeface="Century Gothic"/>
              <a:ea typeface="Century Gothic"/>
              <a:cs typeface="Century Gothic"/>
              <a:sym typeface="Century Gothic"/>
            </a:endParaRPr>
          </a:p>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Encourage Bilingual instruction in Primary and Post school.</a:t>
            </a:r>
            <a:endParaRPr>
              <a:latin typeface="Century Gothic"/>
              <a:ea typeface="Century Gothic"/>
              <a:cs typeface="Century Gothic"/>
              <a:sym typeface="Century Gothic"/>
            </a:endParaRPr>
          </a:p>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They need to have a good knowledge of English language, and then they are able to enter government service and profession.</a:t>
            </a:r>
            <a:endParaRPr>
              <a:latin typeface="Century Gothic"/>
              <a:ea typeface="Century Gothic"/>
              <a:cs typeface="Century Gothic"/>
              <a:sym typeface="Century Gothic"/>
            </a:endParaRPr>
          </a:p>
        </p:txBody>
      </p:sp>
      <p:sp>
        <p:nvSpPr>
          <p:cNvPr id="387" name="Google Shape;387;p42"/>
          <p:cNvSpPr txBox="1"/>
          <p:nvPr/>
        </p:nvSpPr>
        <p:spPr>
          <a:xfrm>
            <a:off x="955925" y="3113174"/>
            <a:ext cx="2051400" cy="964800"/>
          </a:xfrm>
          <a:prstGeom prst="rect">
            <a:avLst/>
          </a:prstGeom>
          <a:solidFill>
            <a:schemeClr val="accent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After Independence</a:t>
            </a:r>
            <a:endParaRPr b="1"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(1948-1962)</a:t>
            </a:r>
            <a:endParaRPr b="1" sz="1600">
              <a:solidFill>
                <a:srgbClr val="FFFFFF"/>
              </a:solidFill>
              <a:latin typeface="Century Gothic"/>
              <a:ea typeface="Century Gothic"/>
              <a:cs typeface="Century Gothic"/>
              <a:sym typeface="Century Gothic"/>
            </a:endParaRPr>
          </a:p>
        </p:txBody>
      </p:sp>
      <p:sp>
        <p:nvSpPr>
          <p:cNvPr id="388" name="Google Shape;388;p42"/>
          <p:cNvSpPr txBox="1"/>
          <p:nvPr/>
        </p:nvSpPr>
        <p:spPr>
          <a:xfrm>
            <a:off x="955925" y="4921450"/>
            <a:ext cx="2051400" cy="720900"/>
          </a:xfrm>
          <a:prstGeom prst="rect">
            <a:avLst/>
          </a:prstGeom>
          <a:solidFill>
            <a:schemeClr val="accent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Under Military Rule</a:t>
            </a:r>
            <a:endParaRPr b="1"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b="1" lang="en-GB" sz="1600">
                <a:solidFill>
                  <a:srgbClr val="FFFFFF"/>
                </a:solidFill>
                <a:latin typeface="Century Gothic"/>
                <a:ea typeface="Century Gothic"/>
                <a:cs typeface="Century Gothic"/>
                <a:sym typeface="Century Gothic"/>
              </a:rPr>
              <a:t>(1962-1988)</a:t>
            </a:r>
            <a:endParaRPr b="1" sz="1600">
              <a:solidFill>
                <a:srgbClr val="FFFFFF"/>
              </a:solidFill>
              <a:latin typeface="Century Gothic"/>
              <a:ea typeface="Century Gothic"/>
              <a:cs typeface="Century Gothic"/>
              <a:sym typeface="Century Gothic"/>
            </a:endParaRPr>
          </a:p>
        </p:txBody>
      </p:sp>
      <p:sp>
        <p:nvSpPr>
          <p:cNvPr id="389" name="Google Shape;389;p42"/>
          <p:cNvSpPr/>
          <p:nvPr/>
        </p:nvSpPr>
        <p:spPr>
          <a:xfrm>
            <a:off x="3278700" y="2719375"/>
            <a:ext cx="4800900" cy="1655700"/>
          </a:xfrm>
          <a:prstGeom prst="rect">
            <a:avLst/>
          </a:prstGeom>
          <a:solidFill>
            <a:srgbClr val="FFFFFF"/>
          </a:solidFill>
          <a:ln cap="flat" cmpd="sng" w="28575">
            <a:solidFill>
              <a:srgbClr val="CC0000"/>
            </a:solidFill>
            <a:prstDash val="dashDot"/>
            <a:round/>
            <a:headEnd len="sm" w="sm" type="none"/>
            <a:tailEnd len="sm" w="sm" type="none"/>
          </a:ln>
        </p:spPr>
        <p:txBody>
          <a:bodyPr anchorCtr="0" anchor="ctr" bIns="91425" lIns="91425" spcFirstLastPara="1" rIns="91425" wrap="square" tIns="91425">
            <a:noAutofit/>
          </a:bodyPr>
          <a:lstStyle/>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The curriculum that prioritize practical and prevocational subjects and activity programmes ( Gardening, Art)</a:t>
            </a:r>
            <a:endParaRPr>
              <a:latin typeface="Century Gothic"/>
              <a:ea typeface="Century Gothic"/>
              <a:cs typeface="Century Gothic"/>
              <a:sym typeface="Century Gothic"/>
            </a:endParaRPr>
          </a:p>
          <a:p>
            <a:pPr indent="0" lvl="0" marL="457200" rtl="0" algn="l">
              <a:spcBef>
                <a:spcPts val="0"/>
              </a:spcBef>
              <a:spcAft>
                <a:spcPts val="0"/>
              </a:spcAft>
              <a:buNone/>
            </a:pPr>
            <a:r>
              <a:t/>
            </a:r>
            <a:endParaRPr>
              <a:latin typeface="Century Gothic"/>
              <a:ea typeface="Century Gothic"/>
              <a:cs typeface="Century Gothic"/>
              <a:sym typeface="Century Gothic"/>
            </a:endParaRPr>
          </a:p>
        </p:txBody>
      </p:sp>
      <p:sp>
        <p:nvSpPr>
          <p:cNvPr id="390" name="Google Shape;390;p42"/>
          <p:cNvSpPr/>
          <p:nvPr/>
        </p:nvSpPr>
        <p:spPr>
          <a:xfrm>
            <a:off x="3278700" y="4469900"/>
            <a:ext cx="4800900" cy="1524900"/>
          </a:xfrm>
          <a:prstGeom prst="rect">
            <a:avLst/>
          </a:prstGeom>
          <a:solidFill>
            <a:srgbClr val="FFFFFF"/>
          </a:solidFill>
          <a:ln cap="flat" cmpd="sng" w="28575">
            <a:solidFill>
              <a:srgbClr val="CC0000"/>
            </a:solidFill>
            <a:prstDash val="dashDot"/>
            <a:round/>
            <a:headEnd len="sm" w="sm" type="none"/>
            <a:tailEnd len="sm" w="sm" type="none"/>
          </a:ln>
        </p:spPr>
        <p:txBody>
          <a:bodyPr anchorCtr="0" anchor="ctr" bIns="91425" lIns="91425" spcFirstLastPara="1" rIns="91425" wrap="square" tIns="91425">
            <a:noAutofit/>
          </a:bodyPr>
          <a:lstStyle/>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Discrimination</a:t>
            </a:r>
            <a:endParaRPr>
              <a:latin typeface="Century Gothic"/>
              <a:ea typeface="Century Gothic"/>
              <a:cs typeface="Century Gothic"/>
              <a:sym typeface="Century Gothic"/>
            </a:endParaRPr>
          </a:p>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Children’s examination results at an early age determined the shape of their adult life ( A-list student, B-list student)</a:t>
            </a:r>
            <a:endParaRPr>
              <a:latin typeface="Century Gothic"/>
              <a:ea typeface="Century Gothic"/>
              <a:cs typeface="Century Gothic"/>
              <a:sym typeface="Century Gothic"/>
            </a:endParaRPr>
          </a:p>
          <a:p>
            <a:pPr indent="-317500" lvl="0" marL="457200" rtl="0" algn="l">
              <a:spcBef>
                <a:spcPts val="0"/>
              </a:spcBef>
              <a:spcAft>
                <a:spcPts val="0"/>
              </a:spcAft>
              <a:buSzPts val="1400"/>
              <a:buFont typeface="Century Gothic"/>
              <a:buChar char="-"/>
            </a:pPr>
            <a:r>
              <a:rPr lang="en-GB">
                <a:latin typeface="Century Gothic"/>
                <a:ea typeface="Century Gothic"/>
                <a:cs typeface="Century Gothic"/>
                <a:sym typeface="Century Gothic"/>
              </a:rPr>
              <a:t>More focus on Science, but less focus on Art.</a:t>
            </a:r>
            <a:endParaRPr>
              <a:latin typeface="Century Gothic"/>
              <a:ea typeface="Century Gothic"/>
              <a:cs typeface="Century Gothic"/>
              <a:sym typeface="Century Gothic"/>
            </a:endParaRPr>
          </a:p>
        </p:txBody>
      </p:sp>
      <p:pic>
        <p:nvPicPr>
          <p:cNvPr id="391" name="Google Shape;391;p42"/>
          <p:cNvPicPr preferRelativeResize="0"/>
          <p:nvPr/>
        </p:nvPicPr>
        <p:blipFill>
          <a:blip r:embed="rId4">
            <a:alphaModFix/>
          </a:blip>
          <a:stretch>
            <a:fillRect/>
          </a:stretch>
        </p:blipFill>
        <p:spPr>
          <a:xfrm>
            <a:off x="76184" y="3109038"/>
            <a:ext cx="784950" cy="784950"/>
          </a:xfrm>
          <a:prstGeom prst="rect">
            <a:avLst/>
          </a:prstGeom>
          <a:noFill/>
          <a:ln>
            <a:noFill/>
          </a:ln>
        </p:spPr>
      </p:pic>
      <p:pic>
        <p:nvPicPr>
          <p:cNvPr id="392" name="Google Shape;392;p42"/>
          <p:cNvPicPr preferRelativeResize="0"/>
          <p:nvPr/>
        </p:nvPicPr>
        <p:blipFill>
          <a:blip r:embed="rId5">
            <a:alphaModFix/>
          </a:blip>
          <a:stretch>
            <a:fillRect/>
          </a:stretch>
        </p:blipFill>
        <p:spPr>
          <a:xfrm>
            <a:off x="76199" y="4845300"/>
            <a:ext cx="784925" cy="784925"/>
          </a:xfrm>
          <a:prstGeom prst="rect">
            <a:avLst/>
          </a:prstGeom>
          <a:noFill/>
          <a:ln>
            <a:noFill/>
          </a:ln>
        </p:spPr>
      </p:pic>
      <p:pic>
        <p:nvPicPr>
          <p:cNvPr id="393" name="Google Shape;393;p42"/>
          <p:cNvPicPr preferRelativeResize="0"/>
          <p:nvPr/>
        </p:nvPicPr>
        <p:blipFill>
          <a:blip r:embed="rId6">
            <a:alphaModFix/>
          </a:blip>
          <a:stretch>
            <a:fillRect/>
          </a:stretch>
        </p:blipFill>
        <p:spPr>
          <a:xfrm>
            <a:off x="76188" y="1384888"/>
            <a:ext cx="784950" cy="7849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pic>
        <p:nvPicPr>
          <p:cNvPr id="398" name="Google Shape;398;p43"/>
          <p:cNvPicPr preferRelativeResize="0"/>
          <p:nvPr/>
        </p:nvPicPr>
        <p:blipFill>
          <a:blip r:embed="rId3">
            <a:alphaModFix/>
          </a:blip>
          <a:stretch>
            <a:fillRect/>
          </a:stretch>
        </p:blipFill>
        <p:spPr>
          <a:xfrm>
            <a:off x="1266175" y="433225"/>
            <a:ext cx="6286500" cy="3629025"/>
          </a:xfrm>
          <a:prstGeom prst="rect">
            <a:avLst/>
          </a:prstGeom>
          <a:noFill/>
          <a:ln>
            <a:noFill/>
          </a:ln>
        </p:spPr>
      </p:pic>
      <p:pic>
        <p:nvPicPr>
          <p:cNvPr id="399" name="Google Shape;399;p43"/>
          <p:cNvPicPr preferRelativeResize="0"/>
          <p:nvPr/>
        </p:nvPicPr>
        <p:blipFill>
          <a:blip r:embed="rId4">
            <a:alphaModFix/>
          </a:blip>
          <a:stretch>
            <a:fillRect/>
          </a:stretch>
        </p:blipFill>
        <p:spPr>
          <a:xfrm>
            <a:off x="808325" y="4377225"/>
            <a:ext cx="7124700" cy="2133600"/>
          </a:xfrm>
          <a:prstGeom prst="rect">
            <a:avLst/>
          </a:prstGeom>
          <a:noFill/>
          <a:ln>
            <a:noFill/>
          </a:ln>
        </p:spPr>
      </p:pic>
      <p:sp>
        <p:nvSpPr>
          <p:cNvPr id="400" name="Google Shape;400;p43"/>
          <p:cNvSpPr txBox="1"/>
          <p:nvPr/>
        </p:nvSpPr>
        <p:spPr>
          <a:xfrm>
            <a:off x="0" y="6550925"/>
            <a:ext cx="114651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a:t>Education in Burma (1945-2000) (Thein Lwin, 2000)</a:t>
            </a:r>
            <a:endParaRPr i="1" sz="1000">
              <a:latin typeface="Century Gothic"/>
              <a:ea typeface="Century Gothic"/>
              <a:cs typeface="Century Gothic"/>
              <a:sym typeface="Century Gothic"/>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404" name="Shape 404"/>
        <p:cNvGrpSpPr/>
        <p:nvPr/>
      </p:nvGrpSpPr>
      <p:grpSpPr>
        <a:xfrm>
          <a:off x="0" y="0"/>
          <a:ext cx="0" cy="0"/>
          <a:chOff x="0" y="0"/>
          <a:chExt cx="0" cy="0"/>
        </a:xfrm>
      </p:grpSpPr>
      <p:sp>
        <p:nvSpPr>
          <p:cNvPr id="405" name="Google Shape;405;p44"/>
          <p:cNvSpPr txBox="1"/>
          <p:nvPr/>
        </p:nvSpPr>
        <p:spPr>
          <a:xfrm>
            <a:off x="1838325" y="2678100"/>
            <a:ext cx="5583300" cy="827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sz="3000">
                <a:solidFill>
                  <a:srgbClr val="FFFFFF"/>
                </a:solidFill>
                <a:latin typeface="Century Gothic"/>
                <a:ea typeface="Century Gothic"/>
                <a:cs typeface="Century Gothic"/>
                <a:sym typeface="Century Gothic"/>
              </a:rPr>
              <a:t>Part 2: </a:t>
            </a:r>
            <a:r>
              <a:rPr b="1" i="1" lang="en-GB" sz="2500">
                <a:solidFill>
                  <a:srgbClr val="FFFFFF"/>
                </a:solidFill>
                <a:latin typeface="Century Gothic"/>
                <a:ea typeface="Century Gothic"/>
                <a:cs typeface="Century Gothic"/>
                <a:sym typeface="Century Gothic"/>
              </a:rPr>
              <a:t>Analyze</a:t>
            </a:r>
            <a:r>
              <a:rPr b="1" i="1" lang="en-GB" sz="3000">
                <a:solidFill>
                  <a:srgbClr val="FFFFFF"/>
                </a:solidFill>
                <a:latin typeface="Century Gothic"/>
                <a:ea typeface="Century Gothic"/>
                <a:cs typeface="Century Gothic"/>
                <a:sym typeface="Century Gothic"/>
              </a:rPr>
              <a:t> </a:t>
            </a:r>
            <a:r>
              <a:rPr b="1" i="1" lang="en-GB" sz="2500">
                <a:solidFill>
                  <a:srgbClr val="FFFFFF"/>
                </a:solidFill>
                <a:latin typeface="Century Gothic"/>
                <a:ea typeface="Century Gothic"/>
                <a:cs typeface="Century Gothic"/>
                <a:sym typeface="Century Gothic"/>
              </a:rPr>
              <a:t>the problem of Myanmar that we have been studied from the previous part</a:t>
            </a:r>
            <a:endParaRPr b="1" i="1" sz="3000">
              <a:solidFill>
                <a:srgbClr val="FFFFFF"/>
              </a:solidFill>
              <a:latin typeface="Century Gothic"/>
              <a:ea typeface="Century Gothic"/>
              <a:cs typeface="Century Gothic"/>
              <a:sym typeface="Century Gothic"/>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409" name="Shape 409"/>
        <p:cNvGrpSpPr/>
        <p:nvPr/>
      </p:nvGrpSpPr>
      <p:grpSpPr>
        <a:xfrm>
          <a:off x="0" y="0"/>
          <a:ext cx="0" cy="0"/>
          <a:chOff x="0" y="0"/>
          <a:chExt cx="0" cy="0"/>
        </a:xfrm>
      </p:grpSpPr>
      <p:sp>
        <p:nvSpPr>
          <p:cNvPr id="410" name="Google Shape;410;p45"/>
          <p:cNvSpPr/>
          <p:nvPr/>
        </p:nvSpPr>
        <p:spPr>
          <a:xfrm>
            <a:off x="0" y="2255075"/>
            <a:ext cx="9144000" cy="3074400"/>
          </a:xfrm>
          <a:prstGeom prst="rect">
            <a:avLst/>
          </a:prstGeom>
          <a:solidFill>
            <a:srgbClr val="F3F3F3"/>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45"/>
          <p:cNvSpPr txBox="1"/>
          <p:nvPr/>
        </p:nvSpPr>
        <p:spPr>
          <a:xfrm>
            <a:off x="1838325" y="2678100"/>
            <a:ext cx="5583300" cy="827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sz="3000">
                <a:solidFill>
                  <a:srgbClr val="FFFFFF"/>
                </a:solidFill>
                <a:latin typeface="Century Gothic"/>
                <a:ea typeface="Century Gothic"/>
                <a:cs typeface="Century Gothic"/>
                <a:sym typeface="Century Gothic"/>
              </a:rPr>
              <a:t>Part 2: </a:t>
            </a:r>
            <a:r>
              <a:rPr b="1" i="1" lang="en-GB" sz="2500">
                <a:solidFill>
                  <a:srgbClr val="FFFFFF"/>
                </a:solidFill>
                <a:latin typeface="Century Gothic"/>
                <a:ea typeface="Century Gothic"/>
                <a:cs typeface="Century Gothic"/>
                <a:sym typeface="Century Gothic"/>
              </a:rPr>
              <a:t>Analyze</a:t>
            </a:r>
            <a:r>
              <a:rPr b="1" i="1" lang="en-GB" sz="3000">
                <a:solidFill>
                  <a:srgbClr val="FFFFFF"/>
                </a:solidFill>
                <a:latin typeface="Century Gothic"/>
                <a:ea typeface="Century Gothic"/>
                <a:cs typeface="Century Gothic"/>
                <a:sym typeface="Century Gothic"/>
              </a:rPr>
              <a:t> </a:t>
            </a:r>
            <a:r>
              <a:rPr b="1" i="1" lang="en-GB" sz="2500">
                <a:solidFill>
                  <a:srgbClr val="FFFFFF"/>
                </a:solidFill>
                <a:latin typeface="Century Gothic"/>
                <a:ea typeface="Century Gothic"/>
                <a:cs typeface="Century Gothic"/>
                <a:sym typeface="Century Gothic"/>
              </a:rPr>
              <a:t>the problem of Myanmar that we have been studied from the previous part</a:t>
            </a:r>
            <a:endParaRPr b="1" i="1" sz="3000">
              <a:solidFill>
                <a:srgbClr val="FFFFFF"/>
              </a:solidFill>
              <a:latin typeface="Century Gothic"/>
              <a:ea typeface="Century Gothic"/>
              <a:cs typeface="Century Gothic"/>
              <a:sym typeface="Century Gothic"/>
            </a:endParaRPr>
          </a:p>
        </p:txBody>
      </p:sp>
      <p:sp>
        <p:nvSpPr>
          <p:cNvPr id="412" name="Google Shape;412;p45"/>
          <p:cNvSpPr txBox="1"/>
          <p:nvPr/>
        </p:nvSpPr>
        <p:spPr>
          <a:xfrm>
            <a:off x="546875" y="2426850"/>
            <a:ext cx="9144000" cy="3030000"/>
          </a:xfrm>
          <a:prstGeom prst="rect">
            <a:avLst/>
          </a:prstGeom>
          <a:noFill/>
          <a:ln>
            <a:noFill/>
          </a:ln>
        </p:spPr>
        <p:txBody>
          <a:bodyPr anchorCtr="0" anchor="t" bIns="91425" lIns="91425" spcFirstLastPara="1" rIns="91425" wrap="square" tIns="91425">
            <a:noAutofit/>
          </a:bodyPr>
          <a:lstStyle/>
          <a:p>
            <a:pPr indent="-482600" lvl="0" marL="457200" rtl="0" algn="l">
              <a:spcBef>
                <a:spcPts val="0"/>
              </a:spcBef>
              <a:spcAft>
                <a:spcPts val="0"/>
              </a:spcAft>
              <a:buSzPts val="4000"/>
              <a:buFont typeface="Century Gothic"/>
              <a:buAutoNum type="arabicPeriod"/>
            </a:pPr>
            <a:r>
              <a:rPr b="1" i="1" lang="en-GB" sz="4000">
                <a:latin typeface="Century Gothic"/>
                <a:ea typeface="Century Gothic"/>
                <a:cs typeface="Century Gothic"/>
                <a:sym typeface="Century Gothic"/>
              </a:rPr>
              <a:t>Increase in the number of the student who drop out from the school.</a:t>
            </a:r>
            <a:endParaRPr b="1" i="1" sz="4000">
              <a:latin typeface="Century Gothic"/>
              <a:ea typeface="Century Gothic"/>
              <a:cs typeface="Century Gothic"/>
              <a:sym typeface="Century Gothic"/>
            </a:endParaRPr>
          </a:p>
          <a:p>
            <a:pPr indent="-482600" lvl="0" marL="457200" rtl="0" algn="l">
              <a:spcBef>
                <a:spcPts val="0"/>
              </a:spcBef>
              <a:spcAft>
                <a:spcPts val="0"/>
              </a:spcAft>
              <a:buSzPts val="4000"/>
              <a:buFont typeface="Century Gothic"/>
              <a:buAutoNum type="arabicPeriod"/>
            </a:pPr>
            <a:r>
              <a:rPr b="1" i="1" lang="en-GB" sz="4000">
                <a:latin typeface="Century Gothic"/>
                <a:ea typeface="Century Gothic"/>
                <a:cs typeface="Century Gothic"/>
                <a:sym typeface="Century Gothic"/>
              </a:rPr>
              <a:t>Corruption</a:t>
            </a:r>
            <a:endParaRPr b="1" i="1" sz="4000">
              <a:latin typeface="Century Gothic"/>
              <a:ea typeface="Century Gothic"/>
              <a:cs typeface="Century Gothic"/>
              <a:sym typeface="Century Gothic"/>
            </a:endParaRPr>
          </a:p>
          <a:p>
            <a:pPr indent="0" lvl="0" marL="0" rtl="0" algn="l">
              <a:spcBef>
                <a:spcPts val="0"/>
              </a:spcBef>
              <a:spcAft>
                <a:spcPts val="0"/>
              </a:spcAft>
              <a:buNone/>
            </a:pPr>
            <a:r>
              <a:t/>
            </a:r>
            <a:endParaRPr b="1" i="1" sz="4000">
              <a:latin typeface="Century Gothic"/>
              <a:ea typeface="Century Gothic"/>
              <a:cs typeface="Century Gothic"/>
              <a:sym typeface="Century Gothic"/>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46"/>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The current education problem in Myanmar</a:t>
            </a:r>
            <a:endParaRPr b="1" sz="1800">
              <a:latin typeface="Century Gothic"/>
              <a:ea typeface="Century Gothic"/>
              <a:cs typeface="Century Gothic"/>
              <a:sym typeface="Century Gothic"/>
            </a:endParaRPr>
          </a:p>
        </p:txBody>
      </p:sp>
      <p:sp>
        <p:nvSpPr>
          <p:cNvPr id="418" name="Google Shape;418;p46"/>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19" name="Google Shape;419;p46"/>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420" name="Google Shape;420;p46"/>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21" name="Google Shape;421;p46"/>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422" name="Google Shape;422;p46"/>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a:t>
            </a:r>
            <a:r>
              <a:rPr lang="en-GB" sz="1100" u="sng">
                <a:solidFill>
                  <a:schemeClr val="hlink"/>
                </a:solidFill>
                <a:latin typeface="Century Gothic"/>
                <a:ea typeface="Century Gothic"/>
                <a:cs typeface="Century Gothic"/>
                <a:sym typeface="Century Gothic"/>
                <a:hlinkClick r:id="rId3"/>
              </a:rPr>
              <a:t>https://www.unicef.org/myanmar/education</a:t>
            </a:r>
            <a:endParaRPr i="1" sz="1000">
              <a:latin typeface="Century Gothic"/>
              <a:ea typeface="Century Gothic"/>
              <a:cs typeface="Century Gothic"/>
              <a:sym typeface="Century Gothic"/>
            </a:endParaRPr>
          </a:p>
        </p:txBody>
      </p:sp>
      <p:pic>
        <p:nvPicPr>
          <p:cNvPr id="423" name="Google Shape;423;p46"/>
          <p:cNvPicPr preferRelativeResize="0"/>
          <p:nvPr/>
        </p:nvPicPr>
        <p:blipFill>
          <a:blip r:embed="rId4">
            <a:alphaModFix/>
          </a:blip>
          <a:stretch>
            <a:fillRect/>
          </a:stretch>
        </p:blipFill>
        <p:spPr>
          <a:xfrm>
            <a:off x="7698375" y="-10724"/>
            <a:ext cx="1445625" cy="964950"/>
          </a:xfrm>
          <a:prstGeom prst="rect">
            <a:avLst/>
          </a:prstGeom>
          <a:noFill/>
          <a:ln>
            <a:noFill/>
          </a:ln>
        </p:spPr>
      </p:pic>
      <p:cxnSp>
        <p:nvCxnSpPr>
          <p:cNvPr id="424" name="Google Shape;424;p46"/>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425" name="Google Shape;425;p46"/>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426" name="Google Shape;426;p46"/>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Study</a:t>
            </a:r>
            <a:endParaRPr b="1" i="1">
              <a:solidFill>
                <a:srgbClr val="B7B7B7"/>
              </a:solidFill>
              <a:latin typeface="Century Gothic"/>
              <a:ea typeface="Century Gothic"/>
              <a:cs typeface="Century Gothic"/>
              <a:sym typeface="Century Gothic"/>
            </a:endParaRPr>
          </a:p>
        </p:txBody>
      </p:sp>
      <p:sp>
        <p:nvSpPr>
          <p:cNvPr id="427" name="Google Shape;427;p46"/>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Analysis</a:t>
            </a:r>
            <a:endParaRPr b="1" i="1">
              <a:latin typeface="Century Gothic"/>
              <a:ea typeface="Century Gothic"/>
              <a:cs typeface="Century Gothic"/>
              <a:sym typeface="Century Gothic"/>
            </a:endParaRPr>
          </a:p>
        </p:txBody>
      </p:sp>
      <p:sp>
        <p:nvSpPr>
          <p:cNvPr id="428" name="Google Shape;428;p46"/>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B7B7B7"/>
                </a:solidFill>
                <a:latin typeface="Century Gothic"/>
                <a:ea typeface="Century Gothic"/>
                <a:cs typeface="Century Gothic"/>
                <a:sym typeface="Century Gothic"/>
              </a:rPr>
              <a:t>Recommendation</a:t>
            </a:r>
            <a:endParaRPr b="1" i="1">
              <a:solidFill>
                <a:srgbClr val="B7B7B7"/>
              </a:solidFill>
              <a:latin typeface="Century Gothic"/>
              <a:ea typeface="Century Gothic"/>
              <a:cs typeface="Century Gothic"/>
              <a:sym typeface="Century Gothic"/>
            </a:endParaRPr>
          </a:p>
        </p:txBody>
      </p:sp>
      <p:sp>
        <p:nvSpPr>
          <p:cNvPr id="429" name="Google Shape;429;p46"/>
          <p:cNvSpPr txBox="1"/>
          <p:nvPr/>
        </p:nvSpPr>
        <p:spPr>
          <a:xfrm>
            <a:off x="569750" y="1011700"/>
            <a:ext cx="1783200" cy="564600"/>
          </a:xfrm>
          <a:prstGeom prst="rect">
            <a:avLst/>
          </a:prstGeom>
          <a:solidFill>
            <a:schemeClr val="accent4"/>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600">
                <a:solidFill>
                  <a:srgbClr val="FFFFFF"/>
                </a:solidFill>
                <a:latin typeface="Century Gothic"/>
                <a:ea typeface="Century Gothic"/>
                <a:cs typeface="Century Gothic"/>
                <a:sym typeface="Century Gothic"/>
              </a:rPr>
              <a:t> </a:t>
            </a:r>
            <a:endParaRPr b="1" sz="1600">
              <a:solidFill>
                <a:srgbClr val="FFFFFF"/>
              </a:solidFill>
              <a:latin typeface="Century Gothic"/>
              <a:ea typeface="Century Gothic"/>
              <a:cs typeface="Century Gothic"/>
              <a:sym typeface="Century Gothic"/>
            </a:endParaRPr>
          </a:p>
        </p:txBody>
      </p:sp>
      <p:sp>
        <p:nvSpPr>
          <p:cNvPr id="430" name="Google Shape;430;p46"/>
          <p:cNvSpPr/>
          <p:nvPr/>
        </p:nvSpPr>
        <p:spPr>
          <a:xfrm>
            <a:off x="369975" y="1717775"/>
            <a:ext cx="8616300" cy="4154400"/>
          </a:xfrm>
          <a:prstGeom prst="roundRect">
            <a:avLst>
              <a:gd fmla="val 16667" name="adj"/>
            </a:avLst>
          </a:prstGeom>
          <a:solidFill>
            <a:srgbClr val="FFFFFF"/>
          </a:solidFill>
          <a:ln cap="flat" cmpd="sng" w="952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31" name="Google Shape;431;p46"/>
          <p:cNvPicPr preferRelativeResize="0"/>
          <p:nvPr/>
        </p:nvPicPr>
        <p:blipFill>
          <a:blip r:embed="rId5">
            <a:alphaModFix/>
          </a:blip>
          <a:stretch>
            <a:fillRect/>
          </a:stretch>
        </p:blipFill>
        <p:spPr>
          <a:xfrm>
            <a:off x="747150" y="2974712"/>
            <a:ext cx="707974" cy="707997"/>
          </a:xfrm>
          <a:prstGeom prst="rect">
            <a:avLst/>
          </a:prstGeom>
          <a:noFill/>
          <a:ln>
            <a:noFill/>
          </a:ln>
        </p:spPr>
      </p:pic>
      <p:pic>
        <p:nvPicPr>
          <p:cNvPr id="432" name="Google Shape;432;p46"/>
          <p:cNvPicPr preferRelativeResize="0"/>
          <p:nvPr/>
        </p:nvPicPr>
        <p:blipFill>
          <a:blip r:embed="rId6">
            <a:alphaModFix/>
          </a:blip>
          <a:stretch>
            <a:fillRect/>
          </a:stretch>
        </p:blipFill>
        <p:spPr>
          <a:xfrm>
            <a:off x="747150" y="3889325"/>
            <a:ext cx="707974" cy="707974"/>
          </a:xfrm>
          <a:prstGeom prst="rect">
            <a:avLst/>
          </a:prstGeom>
          <a:noFill/>
          <a:ln>
            <a:noFill/>
          </a:ln>
        </p:spPr>
      </p:pic>
      <p:pic>
        <p:nvPicPr>
          <p:cNvPr id="433" name="Google Shape;433;p46"/>
          <p:cNvPicPr preferRelativeResize="0"/>
          <p:nvPr/>
        </p:nvPicPr>
        <p:blipFill>
          <a:blip r:embed="rId7">
            <a:alphaModFix/>
          </a:blip>
          <a:stretch>
            <a:fillRect/>
          </a:stretch>
        </p:blipFill>
        <p:spPr>
          <a:xfrm>
            <a:off x="747150" y="2038473"/>
            <a:ext cx="707974" cy="707954"/>
          </a:xfrm>
          <a:prstGeom prst="rect">
            <a:avLst/>
          </a:prstGeom>
          <a:noFill/>
          <a:ln>
            <a:noFill/>
          </a:ln>
        </p:spPr>
      </p:pic>
      <p:sp>
        <p:nvSpPr>
          <p:cNvPr id="434" name="Google Shape;434;p46"/>
          <p:cNvSpPr txBox="1"/>
          <p:nvPr/>
        </p:nvSpPr>
        <p:spPr>
          <a:xfrm>
            <a:off x="1758850" y="2096475"/>
            <a:ext cx="6858000" cy="7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latin typeface="Century Gothic"/>
                <a:ea typeface="Century Gothic"/>
                <a:cs typeface="Century Gothic"/>
                <a:sym typeface="Century Gothic"/>
              </a:rPr>
              <a:t>Restriction in the quality of education services, bad school infrastructure, outdated teaching method, and lack of qualified teachers.</a:t>
            </a:r>
            <a:endParaRPr sz="1300">
              <a:latin typeface="Century Gothic"/>
              <a:ea typeface="Century Gothic"/>
              <a:cs typeface="Century Gothic"/>
              <a:sym typeface="Century Gothic"/>
            </a:endParaRPr>
          </a:p>
        </p:txBody>
      </p:sp>
      <p:sp>
        <p:nvSpPr>
          <p:cNvPr id="435" name="Google Shape;435;p46"/>
          <p:cNvSpPr txBox="1"/>
          <p:nvPr/>
        </p:nvSpPr>
        <p:spPr>
          <a:xfrm>
            <a:off x="1758850" y="2998800"/>
            <a:ext cx="6858000" cy="7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latin typeface="Century Gothic"/>
                <a:ea typeface="Century Gothic"/>
                <a:cs typeface="Century Gothic"/>
                <a:sym typeface="Century Gothic"/>
              </a:rPr>
              <a:t>Mostly, children affected from the conflict-affected area including Kachin, Rakhine, and northern shan states.</a:t>
            </a:r>
            <a:endParaRPr sz="1300">
              <a:latin typeface="Century Gothic"/>
              <a:ea typeface="Century Gothic"/>
              <a:cs typeface="Century Gothic"/>
              <a:sym typeface="Century Gothic"/>
            </a:endParaRPr>
          </a:p>
        </p:txBody>
      </p:sp>
      <p:sp>
        <p:nvSpPr>
          <p:cNvPr id="436" name="Google Shape;436;p46"/>
          <p:cNvSpPr txBox="1"/>
          <p:nvPr/>
        </p:nvSpPr>
        <p:spPr>
          <a:xfrm>
            <a:off x="1758850" y="3984250"/>
            <a:ext cx="6858000" cy="7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300">
                <a:latin typeface="Century Gothic"/>
                <a:ea typeface="Century Gothic"/>
                <a:cs typeface="Century Gothic"/>
                <a:sym typeface="Century Gothic"/>
              </a:rPr>
              <a:t>Fees is one of the major issues for several children to give up on schooling.</a:t>
            </a:r>
            <a:endParaRPr sz="1300">
              <a:latin typeface="Century Gothic"/>
              <a:ea typeface="Century Gothic"/>
              <a:cs typeface="Century Gothic"/>
              <a:sym typeface="Century Gothic"/>
            </a:endParaRPr>
          </a:p>
        </p:txBody>
      </p:sp>
      <p:sp>
        <p:nvSpPr>
          <p:cNvPr id="437" name="Google Shape;437;p46"/>
          <p:cNvSpPr txBox="1"/>
          <p:nvPr/>
        </p:nvSpPr>
        <p:spPr>
          <a:xfrm>
            <a:off x="1758850" y="5062238"/>
            <a:ext cx="6858000" cy="708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latin typeface="Century Gothic"/>
                <a:ea typeface="Century Gothic"/>
                <a:cs typeface="Century Gothic"/>
                <a:sym typeface="Century Gothic"/>
              </a:rPr>
              <a:t>the salary gap between the public school teacher and the private school teacher.</a:t>
            </a:r>
            <a:endParaRPr>
              <a:latin typeface="Century Gothic"/>
              <a:ea typeface="Century Gothic"/>
              <a:cs typeface="Century Gothic"/>
              <a:sym typeface="Century Gothic"/>
            </a:endParaRPr>
          </a:p>
          <a:p>
            <a:pPr indent="0" lvl="0" marL="0" rtl="0" algn="l">
              <a:spcBef>
                <a:spcPts val="0"/>
              </a:spcBef>
              <a:spcAft>
                <a:spcPts val="0"/>
              </a:spcAft>
              <a:buNone/>
            </a:pPr>
            <a:r>
              <a:t/>
            </a:r>
            <a:endParaRPr sz="1300">
              <a:latin typeface="Century Gothic"/>
              <a:ea typeface="Century Gothic"/>
              <a:cs typeface="Century Gothic"/>
              <a:sym typeface="Century Gothic"/>
            </a:endParaRPr>
          </a:p>
        </p:txBody>
      </p:sp>
      <p:sp>
        <p:nvSpPr>
          <p:cNvPr id="438" name="Google Shape;438;p46"/>
          <p:cNvSpPr txBox="1"/>
          <p:nvPr/>
        </p:nvSpPr>
        <p:spPr>
          <a:xfrm>
            <a:off x="569750" y="1014600"/>
            <a:ext cx="1783200" cy="564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000">
                <a:solidFill>
                  <a:srgbClr val="FFFFFF"/>
                </a:solidFill>
                <a:latin typeface="Century Gothic"/>
                <a:ea typeface="Century Gothic"/>
                <a:cs typeface="Century Gothic"/>
                <a:sym typeface="Century Gothic"/>
              </a:rPr>
              <a:t>Problem</a:t>
            </a:r>
            <a:endParaRPr b="1" sz="2000">
              <a:solidFill>
                <a:srgbClr val="FFFFFF"/>
              </a:solidFill>
              <a:latin typeface="Century Gothic"/>
              <a:ea typeface="Century Gothic"/>
              <a:cs typeface="Century Gothic"/>
              <a:sym typeface="Century Gothic"/>
            </a:endParaRPr>
          </a:p>
        </p:txBody>
      </p:sp>
      <p:pic>
        <p:nvPicPr>
          <p:cNvPr id="439" name="Google Shape;439;p46"/>
          <p:cNvPicPr preferRelativeResize="0"/>
          <p:nvPr/>
        </p:nvPicPr>
        <p:blipFill>
          <a:blip r:embed="rId8">
            <a:alphaModFix/>
          </a:blip>
          <a:stretch>
            <a:fillRect/>
          </a:stretch>
        </p:blipFill>
        <p:spPr>
          <a:xfrm>
            <a:off x="747150" y="4950051"/>
            <a:ext cx="707974" cy="7079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443" name="Shape 443"/>
        <p:cNvGrpSpPr/>
        <p:nvPr/>
      </p:nvGrpSpPr>
      <p:grpSpPr>
        <a:xfrm>
          <a:off x="0" y="0"/>
          <a:ext cx="0" cy="0"/>
          <a:chOff x="0" y="0"/>
          <a:chExt cx="0" cy="0"/>
        </a:xfrm>
      </p:grpSpPr>
      <p:sp>
        <p:nvSpPr>
          <p:cNvPr id="444" name="Google Shape;444;p47"/>
          <p:cNvSpPr txBox="1"/>
          <p:nvPr/>
        </p:nvSpPr>
        <p:spPr>
          <a:xfrm>
            <a:off x="1526650" y="2754300"/>
            <a:ext cx="5961600" cy="827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sz="3000">
                <a:solidFill>
                  <a:srgbClr val="FFFFFF"/>
                </a:solidFill>
                <a:latin typeface="Century Gothic"/>
                <a:ea typeface="Century Gothic"/>
                <a:cs typeface="Century Gothic"/>
                <a:sym typeface="Century Gothic"/>
              </a:rPr>
              <a:t>Part 3: Recommendation and Framework </a:t>
            </a:r>
            <a:endParaRPr b="1" i="1" sz="3000">
              <a:solidFill>
                <a:srgbClr val="FFFFFF"/>
              </a:solidFill>
              <a:latin typeface="Century Gothic"/>
              <a:ea typeface="Century Gothic"/>
              <a:cs typeface="Century Gothic"/>
              <a:sym typeface="Century Gothic"/>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pic>
        <p:nvPicPr>
          <p:cNvPr id="449" name="Google Shape;449;p48"/>
          <p:cNvPicPr preferRelativeResize="0"/>
          <p:nvPr/>
        </p:nvPicPr>
        <p:blipFill>
          <a:blip r:embed="rId3">
            <a:alphaModFix/>
          </a:blip>
          <a:stretch>
            <a:fillRect/>
          </a:stretch>
        </p:blipFill>
        <p:spPr>
          <a:xfrm>
            <a:off x="157788" y="1492488"/>
            <a:ext cx="4852922" cy="3627300"/>
          </a:xfrm>
          <a:prstGeom prst="rect">
            <a:avLst/>
          </a:prstGeom>
          <a:noFill/>
          <a:ln>
            <a:noFill/>
          </a:ln>
        </p:spPr>
      </p:pic>
      <p:sp>
        <p:nvSpPr>
          <p:cNvPr id="450" name="Google Shape;450;p48"/>
          <p:cNvSpPr/>
          <p:nvPr/>
        </p:nvSpPr>
        <p:spPr>
          <a:xfrm>
            <a:off x="3660125" y="3009225"/>
            <a:ext cx="1240500" cy="585600"/>
          </a:xfrm>
          <a:prstGeom prst="rect">
            <a:avLst/>
          </a:prstGeom>
          <a:solidFill>
            <a:srgbClr val="FFFFFF"/>
          </a:solid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48"/>
          <p:cNvSpPr/>
          <p:nvPr/>
        </p:nvSpPr>
        <p:spPr>
          <a:xfrm>
            <a:off x="3669550" y="3075250"/>
            <a:ext cx="1169700" cy="4485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48"/>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Solow</a:t>
            </a:r>
            <a:r>
              <a:rPr b="1" lang="en-GB" sz="1800">
                <a:latin typeface="Century Gothic"/>
                <a:ea typeface="Century Gothic"/>
                <a:cs typeface="Century Gothic"/>
                <a:sym typeface="Century Gothic"/>
              </a:rPr>
              <a:t> growth model</a:t>
            </a:r>
            <a:endParaRPr b="1" sz="1800">
              <a:latin typeface="Century Gothic"/>
              <a:ea typeface="Century Gothic"/>
              <a:cs typeface="Century Gothic"/>
              <a:sym typeface="Century Gothic"/>
            </a:endParaRPr>
          </a:p>
        </p:txBody>
      </p:sp>
      <p:sp>
        <p:nvSpPr>
          <p:cNvPr id="453" name="Google Shape;453;p48"/>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54" name="Google Shape;454;p48"/>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455" name="Google Shape;455;p48"/>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56" name="Google Shape;456;p48"/>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457" name="Google Shape;457;p48"/>
          <p:cNvSpPr txBox="1"/>
          <p:nvPr/>
        </p:nvSpPr>
        <p:spPr>
          <a:xfrm>
            <a:off x="53450" y="5988125"/>
            <a:ext cx="9766500" cy="448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EE312 Macroeconomic Theory and CFI</a:t>
            </a:r>
            <a:endParaRPr i="1" sz="400">
              <a:latin typeface="Century Gothic"/>
              <a:ea typeface="Century Gothic"/>
              <a:cs typeface="Century Gothic"/>
              <a:sym typeface="Century Gothic"/>
            </a:endParaRPr>
          </a:p>
        </p:txBody>
      </p:sp>
      <p:pic>
        <p:nvPicPr>
          <p:cNvPr id="458" name="Google Shape;458;p48"/>
          <p:cNvPicPr preferRelativeResize="0"/>
          <p:nvPr/>
        </p:nvPicPr>
        <p:blipFill>
          <a:blip r:embed="rId4">
            <a:alphaModFix/>
          </a:blip>
          <a:stretch>
            <a:fillRect/>
          </a:stretch>
        </p:blipFill>
        <p:spPr>
          <a:xfrm>
            <a:off x="7698375" y="-10724"/>
            <a:ext cx="1445625" cy="964950"/>
          </a:xfrm>
          <a:prstGeom prst="rect">
            <a:avLst/>
          </a:prstGeom>
          <a:noFill/>
          <a:ln>
            <a:noFill/>
          </a:ln>
        </p:spPr>
      </p:pic>
      <p:cxnSp>
        <p:nvCxnSpPr>
          <p:cNvPr id="459" name="Google Shape;459;p48"/>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460" name="Google Shape;460;p48"/>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461" name="Google Shape;461;p48"/>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666666"/>
                </a:solidFill>
                <a:latin typeface="Century Gothic"/>
                <a:ea typeface="Century Gothic"/>
                <a:cs typeface="Century Gothic"/>
                <a:sym typeface="Century Gothic"/>
              </a:rPr>
              <a:t>Study</a:t>
            </a:r>
            <a:endParaRPr b="1" i="1">
              <a:solidFill>
                <a:srgbClr val="666666"/>
              </a:solidFill>
              <a:latin typeface="Century Gothic"/>
              <a:ea typeface="Century Gothic"/>
              <a:cs typeface="Century Gothic"/>
              <a:sym typeface="Century Gothic"/>
            </a:endParaRPr>
          </a:p>
        </p:txBody>
      </p:sp>
      <p:sp>
        <p:nvSpPr>
          <p:cNvPr id="462" name="Google Shape;462;p48"/>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666666"/>
                </a:solidFill>
                <a:latin typeface="Century Gothic"/>
                <a:ea typeface="Century Gothic"/>
                <a:cs typeface="Century Gothic"/>
                <a:sym typeface="Century Gothic"/>
              </a:rPr>
              <a:t>Analysis</a:t>
            </a:r>
            <a:endParaRPr b="1" i="1">
              <a:solidFill>
                <a:srgbClr val="666666"/>
              </a:solidFill>
              <a:latin typeface="Century Gothic"/>
              <a:ea typeface="Century Gothic"/>
              <a:cs typeface="Century Gothic"/>
              <a:sym typeface="Century Gothic"/>
            </a:endParaRPr>
          </a:p>
        </p:txBody>
      </p:sp>
      <p:sp>
        <p:nvSpPr>
          <p:cNvPr id="463" name="Google Shape;463;p48"/>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Recommendation</a:t>
            </a:r>
            <a:endParaRPr b="1" i="1">
              <a:latin typeface="Century Gothic"/>
              <a:ea typeface="Century Gothic"/>
              <a:cs typeface="Century Gothic"/>
              <a:sym typeface="Century Gothic"/>
            </a:endParaRPr>
          </a:p>
        </p:txBody>
      </p:sp>
      <p:sp>
        <p:nvSpPr>
          <p:cNvPr id="464" name="Google Shape;464;p48"/>
          <p:cNvSpPr/>
          <p:nvPr/>
        </p:nvSpPr>
        <p:spPr>
          <a:xfrm>
            <a:off x="2347112" y="2962638"/>
            <a:ext cx="474300" cy="3825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48"/>
          <p:cNvSpPr/>
          <p:nvPr/>
        </p:nvSpPr>
        <p:spPr>
          <a:xfrm>
            <a:off x="5235475" y="1874825"/>
            <a:ext cx="3795000" cy="837600"/>
          </a:xfrm>
          <a:prstGeom prst="rect">
            <a:avLst/>
          </a:prstGeom>
          <a:solidFill>
            <a:srgbClr val="FFFFFF"/>
          </a:solidFill>
          <a:ln cap="flat" cmpd="sng" w="28575">
            <a:solidFill>
              <a:srgbClr val="CC0000"/>
            </a:solidFill>
            <a:prstDash val="dashDot"/>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latin typeface="Century Gothic"/>
              <a:ea typeface="Century Gothic"/>
              <a:cs typeface="Century Gothic"/>
              <a:sym typeface="Century Gothic"/>
            </a:endParaRPr>
          </a:p>
        </p:txBody>
      </p:sp>
      <p:sp>
        <p:nvSpPr>
          <p:cNvPr id="466" name="Google Shape;466;p48"/>
          <p:cNvSpPr txBox="1"/>
          <p:nvPr/>
        </p:nvSpPr>
        <p:spPr>
          <a:xfrm>
            <a:off x="4900625" y="1895575"/>
            <a:ext cx="3417000" cy="965100"/>
          </a:xfrm>
          <a:prstGeom prst="rect">
            <a:avLst/>
          </a:prstGeom>
          <a:noFill/>
          <a:ln>
            <a:noFill/>
          </a:ln>
        </p:spPr>
        <p:txBody>
          <a:bodyPr anchorCtr="0" anchor="t" bIns="91425" lIns="91425" spcFirstLastPara="1" rIns="91425" wrap="square" tIns="91425">
            <a:noAutofit/>
          </a:bodyPr>
          <a:lstStyle/>
          <a:p>
            <a:pPr indent="0" lvl="0" marL="457200" rtl="0" algn="l">
              <a:spcBef>
                <a:spcPts val="0"/>
              </a:spcBef>
              <a:spcAft>
                <a:spcPts val="0"/>
              </a:spcAft>
              <a:buNone/>
            </a:pPr>
            <a:r>
              <a:rPr lang="en-GB">
                <a:latin typeface="Century Gothic"/>
                <a:ea typeface="Century Gothic"/>
                <a:cs typeface="Century Gothic"/>
                <a:sym typeface="Century Gothic"/>
              </a:rPr>
              <a:t>Sustainable growth based on technological progress</a:t>
            </a:r>
            <a:endParaRPr>
              <a:latin typeface="Century Gothic"/>
              <a:ea typeface="Century Gothic"/>
              <a:cs typeface="Century Gothic"/>
              <a:sym typeface="Century Gothic"/>
            </a:endParaRPr>
          </a:p>
          <a:p>
            <a:pPr indent="0" lvl="0" marL="0" rtl="0" algn="l">
              <a:spcBef>
                <a:spcPts val="0"/>
              </a:spcBef>
              <a:spcAft>
                <a:spcPts val="0"/>
              </a:spcAft>
              <a:buNone/>
            </a:pPr>
            <a:r>
              <a:t/>
            </a:r>
            <a:endParaRPr/>
          </a:p>
        </p:txBody>
      </p:sp>
      <p:cxnSp>
        <p:nvCxnSpPr>
          <p:cNvPr id="467" name="Google Shape;467;p48"/>
          <p:cNvCxnSpPr/>
          <p:nvPr/>
        </p:nvCxnSpPr>
        <p:spPr>
          <a:xfrm>
            <a:off x="2707475" y="2576675"/>
            <a:ext cx="226500" cy="613200"/>
          </a:xfrm>
          <a:prstGeom prst="straightConnector1">
            <a:avLst/>
          </a:prstGeom>
          <a:noFill/>
          <a:ln cap="flat" cmpd="sng" w="28575">
            <a:solidFill>
              <a:schemeClr val="dk2"/>
            </a:solidFill>
            <a:prstDash val="solid"/>
            <a:round/>
            <a:headEnd len="med" w="med" type="none"/>
            <a:tailEnd len="med" w="med" type="none"/>
          </a:ln>
        </p:spPr>
      </p:cxnSp>
      <p:sp>
        <p:nvSpPr>
          <p:cNvPr id="468" name="Google Shape;468;p48"/>
          <p:cNvSpPr/>
          <p:nvPr/>
        </p:nvSpPr>
        <p:spPr>
          <a:xfrm>
            <a:off x="5235475" y="3555645"/>
            <a:ext cx="3795000" cy="2146500"/>
          </a:xfrm>
          <a:prstGeom prst="rect">
            <a:avLst/>
          </a:prstGeom>
          <a:solidFill>
            <a:srgbClr val="FFFFFF"/>
          </a:solidFill>
          <a:ln cap="flat" cmpd="sng" w="28575">
            <a:solidFill>
              <a:srgbClr val="0000FF"/>
            </a:solidFill>
            <a:prstDash val="dashDot"/>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latin typeface="Century Gothic"/>
              <a:ea typeface="Century Gothic"/>
              <a:cs typeface="Century Gothic"/>
              <a:sym typeface="Century Gothic"/>
            </a:endParaRPr>
          </a:p>
        </p:txBody>
      </p:sp>
      <p:sp>
        <p:nvSpPr>
          <p:cNvPr id="469" name="Google Shape;469;p48"/>
          <p:cNvSpPr txBox="1"/>
          <p:nvPr/>
        </p:nvSpPr>
        <p:spPr>
          <a:xfrm>
            <a:off x="5486400" y="3724650"/>
            <a:ext cx="3499800" cy="318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latin typeface="Century Gothic"/>
                <a:ea typeface="Century Gothic"/>
                <a:cs typeface="Century Gothic"/>
                <a:sym typeface="Century Gothic"/>
              </a:rPr>
              <a:t>Current capital(K)</a:t>
            </a:r>
            <a:endParaRPr>
              <a:latin typeface="Century Gothic"/>
              <a:ea typeface="Century Gothic"/>
              <a:cs typeface="Century Gothic"/>
              <a:sym typeface="Century Gothic"/>
            </a:endParaRPr>
          </a:p>
          <a:p>
            <a:pPr indent="0" lvl="0" marL="0" rtl="0" algn="l">
              <a:spcBef>
                <a:spcPts val="0"/>
              </a:spcBef>
              <a:spcAft>
                <a:spcPts val="0"/>
              </a:spcAft>
              <a:buNone/>
            </a:pPr>
            <a:r>
              <a:rPr lang="en-GB">
                <a:latin typeface="Century Gothic"/>
                <a:ea typeface="Century Gothic"/>
                <a:cs typeface="Century Gothic"/>
                <a:sym typeface="Century Gothic"/>
              </a:rPr>
              <a:t>Current labor input(N)</a:t>
            </a:r>
            <a:endParaRPr>
              <a:latin typeface="Century Gothic"/>
              <a:ea typeface="Century Gothic"/>
              <a:cs typeface="Century Gothic"/>
              <a:sym typeface="Century Gothic"/>
            </a:endParaRPr>
          </a:p>
          <a:p>
            <a:pPr indent="0" lvl="0" marL="0" rtl="0" algn="l">
              <a:spcBef>
                <a:spcPts val="0"/>
              </a:spcBef>
              <a:spcAft>
                <a:spcPts val="0"/>
              </a:spcAft>
              <a:buNone/>
            </a:pPr>
            <a:r>
              <a:rPr lang="en-GB">
                <a:latin typeface="Century Gothic"/>
                <a:ea typeface="Century Gothic"/>
                <a:cs typeface="Century Gothic"/>
                <a:sym typeface="Century Gothic"/>
              </a:rPr>
              <a:t>Total output(Y)</a:t>
            </a:r>
            <a:endParaRPr>
              <a:latin typeface="Century Gothic"/>
              <a:ea typeface="Century Gothic"/>
              <a:cs typeface="Century Gothic"/>
              <a:sym typeface="Century Gothic"/>
            </a:endParaRPr>
          </a:p>
          <a:p>
            <a:pPr indent="0" lvl="0" marL="0" rtl="0" algn="l">
              <a:spcBef>
                <a:spcPts val="0"/>
              </a:spcBef>
              <a:spcAft>
                <a:spcPts val="0"/>
              </a:spcAft>
              <a:buNone/>
            </a:pPr>
            <a:r>
              <a:rPr lang="en-GB">
                <a:latin typeface="Century Gothic"/>
                <a:ea typeface="Century Gothic"/>
                <a:cs typeface="Century Gothic"/>
                <a:sym typeface="Century Gothic"/>
              </a:rPr>
              <a:t>Capital stock in the future period(K’)</a:t>
            </a:r>
            <a:endParaRPr>
              <a:latin typeface="Century Gothic"/>
              <a:ea typeface="Century Gothic"/>
              <a:cs typeface="Century Gothic"/>
              <a:sym typeface="Century Gothic"/>
            </a:endParaRPr>
          </a:p>
          <a:p>
            <a:pPr indent="0" lvl="0" marL="0" rtl="0" algn="l">
              <a:spcBef>
                <a:spcPts val="0"/>
              </a:spcBef>
              <a:spcAft>
                <a:spcPts val="0"/>
              </a:spcAft>
              <a:buNone/>
            </a:pPr>
            <a:r>
              <a:rPr lang="en-GB">
                <a:latin typeface="Century Gothic"/>
                <a:ea typeface="Century Gothic"/>
                <a:cs typeface="Century Gothic"/>
                <a:sym typeface="Century Gothic"/>
              </a:rPr>
              <a:t>Saving rate(s)</a:t>
            </a:r>
            <a:endParaRPr>
              <a:latin typeface="Century Gothic"/>
              <a:ea typeface="Century Gothic"/>
              <a:cs typeface="Century Gothic"/>
              <a:sym typeface="Century Gothic"/>
            </a:endParaRPr>
          </a:p>
          <a:p>
            <a:pPr indent="0" lvl="0" marL="0" rtl="0" algn="l">
              <a:spcBef>
                <a:spcPts val="0"/>
              </a:spcBef>
              <a:spcAft>
                <a:spcPts val="0"/>
              </a:spcAft>
              <a:buNone/>
            </a:pPr>
            <a:r>
              <a:rPr lang="en-GB">
                <a:latin typeface="Century Gothic"/>
                <a:ea typeface="Century Gothic"/>
                <a:cs typeface="Century Gothic"/>
                <a:sym typeface="Century Gothic"/>
              </a:rPr>
              <a:t>Total factor productivity(z)</a:t>
            </a:r>
            <a:endParaRPr>
              <a:latin typeface="Century Gothic"/>
              <a:ea typeface="Century Gothic"/>
              <a:cs typeface="Century Gothic"/>
              <a:sym typeface="Century Gothic"/>
            </a:endParaRPr>
          </a:p>
          <a:p>
            <a:pPr indent="0" lvl="0" marL="0" rtl="0" algn="l">
              <a:spcBef>
                <a:spcPts val="0"/>
              </a:spcBef>
              <a:spcAft>
                <a:spcPts val="0"/>
              </a:spcAft>
              <a:buNone/>
            </a:pPr>
            <a:r>
              <a:rPr lang="en-GB">
                <a:latin typeface="Century Gothic"/>
                <a:ea typeface="Century Gothic"/>
                <a:cs typeface="Century Gothic"/>
                <a:sym typeface="Century Gothic"/>
              </a:rPr>
              <a:t>Rate of population growth(n)</a:t>
            </a:r>
            <a:endParaRPr>
              <a:latin typeface="Century Gothic"/>
              <a:ea typeface="Century Gothic"/>
              <a:cs typeface="Century Gothic"/>
              <a:sym typeface="Century Gothic"/>
            </a:endParaRPr>
          </a:p>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470" name="Google Shape;470;p48"/>
          <p:cNvSpPr txBox="1"/>
          <p:nvPr/>
        </p:nvSpPr>
        <p:spPr>
          <a:xfrm>
            <a:off x="3585725" y="2962650"/>
            <a:ext cx="1455900" cy="632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szf(k)</a:t>
            </a:r>
            <a:endParaRPr/>
          </a:p>
        </p:txBody>
      </p:sp>
      <p:sp>
        <p:nvSpPr>
          <p:cNvPr id="471" name="Google Shape;471;p48"/>
          <p:cNvSpPr/>
          <p:nvPr/>
        </p:nvSpPr>
        <p:spPr>
          <a:xfrm flipH="1" rot="10800000">
            <a:off x="3604788" y="3300142"/>
            <a:ext cx="454500" cy="12000"/>
          </a:xfrm>
          <a:prstGeom prst="mathMinus">
            <a:avLst>
              <a:gd fmla="val 23520" name="adj1"/>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48"/>
          <p:cNvSpPr txBox="1"/>
          <p:nvPr/>
        </p:nvSpPr>
        <p:spPr>
          <a:xfrm>
            <a:off x="3585725" y="3225888"/>
            <a:ext cx="662400" cy="160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(1+n)</a:t>
            </a:r>
            <a:endParaRPr/>
          </a:p>
        </p:txBody>
      </p:sp>
      <p:sp>
        <p:nvSpPr>
          <p:cNvPr id="473" name="Google Shape;473;p48"/>
          <p:cNvSpPr/>
          <p:nvPr/>
        </p:nvSpPr>
        <p:spPr>
          <a:xfrm>
            <a:off x="4131750" y="3202338"/>
            <a:ext cx="188700" cy="207600"/>
          </a:xfrm>
          <a:prstGeom prst="mathPlus">
            <a:avLst>
              <a:gd fmla="val 23520" name="adj1"/>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48"/>
          <p:cNvSpPr txBox="1"/>
          <p:nvPr/>
        </p:nvSpPr>
        <p:spPr>
          <a:xfrm>
            <a:off x="4248125" y="2962650"/>
            <a:ext cx="734100" cy="207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(1-d)k</a:t>
            </a:r>
            <a:endParaRPr/>
          </a:p>
        </p:txBody>
      </p:sp>
      <p:sp>
        <p:nvSpPr>
          <p:cNvPr id="475" name="Google Shape;475;p48"/>
          <p:cNvSpPr/>
          <p:nvPr/>
        </p:nvSpPr>
        <p:spPr>
          <a:xfrm>
            <a:off x="4344738" y="3272700"/>
            <a:ext cx="454500" cy="12000"/>
          </a:xfrm>
          <a:prstGeom prst="mathMinus">
            <a:avLst>
              <a:gd fmla="val 23520" name="adj1"/>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48"/>
          <p:cNvSpPr txBox="1"/>
          <p:nvPr/>
        </p:nvSpPr>
        <p:spPr>
          <a:xfrm>
            <a:off x="4252800" y="3202325"/>
            <a:ext cx="638400" cy="207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(1+n)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p49"/>
          <p:cNvSpPr/>
          <p:nvPr/>
        </p:nvSpPr>
        <p:spPr>
          <a:xfrm>
            <a:off x="547500" y="4549575"/>
            <a:ext cx="8312400" cy="1308900"/>
          </a:xfrm>
          <a:prstGeom prst="rect">
            <a:avLst/>
          </a:prstGeom>
          <a:solidFill>
            <a:srgbClr val="FFFFFF"/>
          </a:solidFill>
          <a:ln cap="flat" cmpd="sng" w="28575">
            <a:solidFill>
              <a:srgbClr val="CC0000"/>
            </a:solidFill>
            <a:prstDash val="dashDot"/>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latin typeface="Century Gothic"/>
              <a:ea typeface="Century Gothic"/>
              <a:cs typeface="Century Gothic"/>
              <a:sym typeface="Century Gothic"/>
            </a:endParaRPr>
          </a:p>
        </p:txBody>
      </p:sp>
      <p:sp>
        <p:nvSpPr>
          <p:cNvPr id="482" name="Google Shape;482;p49"/>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Steady-state point</a:t>
            </a:r>
            <a:endParaRPr b="1" sz="1800">
              <a:latin typeface="Century Gothic"/>
              <a:ea typeface="Century Gothic"/>
              <a:cs typeface="Century Gothic"/>
              <a:sym typeface="Century Gothic"/>
            </a:endParaRPr>
          </a:p>
        </p:txBody>
      </p:sp>
      <p:sp>
        <p:nvSpPr>
          <p:cNvPr id="483" name="Google Shape;483;p49"/>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84" name="Google Shape;484;p49"/>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485" name="Google Shape;485;p49"/>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86" name="Google Shape;486;p49"/>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487" name="Google Shape;487;p49"/>
          <p:cNvSpPr txBox="1"/>
          <p:nvPr/>
        </p:nvSpPr>
        <p:spPr>
          <a:xfrm>
            <a:off x="133825" y="6017513"/>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EE312 Macroeconomic Theory and </a:t>
            </a:r>
            <a:r>
              <a:rPr lang="en-GB" sz="1100">
                <a:latin typeface="Century Gothic"/>
                <a:ea typeface="Century Gothic"/>
                <a:cs typeface="Century Gothic"/>
                <a:sym typeface="Century Gothic"/>
              </a:rPr>
              <a:t>The Solow Growth (Daron Acemoglu, 2011)</a:t>
            </a:r>
            <a:endParaRPr i="1" sz="1000">
              <a:latin typeface="Century Gothic"/>
              <a:ea typeface="Century Gothic"/>
              <a:cs typeface="Century Gothic"/>
              <a:sym typeface="Century Gothic"/>
            </a:endParaRPr>
          </a:p>
        </p:txBody>
      </p:sp>
      <p:pic>
        <p:nvPicPr>
          <p:cNvPr id="488" name="Google Shape;488;p49"/>
          <p:cNvPicPr preferRelativeResize="0"/>
          <p:nvPr/>
        </p:nvPicPr>
        <p:blipFill>
          <a:blip r:embed="rId3">
            <a:alphaModFix/>
          </a:blip>
          <a:stretch>
            <a:fillRect/>
          </a:stretch>
        </p:blipFill>
        <p:spPr>
          <a:xfrm>
            <a:off x="7698375" y="-10724"/>
            <a:ext cx="1445625" cy="964950"/>
          </a:xfrm>
          <a:prstGeom prst="rect">
            <a:avLst/>
          </a:prstGeom>
          <a:noFill/>
          <a:ln>
            <a:noFill/>
          </a:ln>
        </p:spPr>
      </p:pic>
      <p:cxnSp>
        <p:nvCxnSpPr>
          <p:cNvPr id="489" name="Google Shape;489;p49"/>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490" name="Google Shape;490;p49"/>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491" name="Google Shape;491;p49"/>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666666"/>
                </a:solidFill>
                <a:latin typeface="Century Gothic"/>
                <a:ea typeface="Century Gothic"/>
                <a:cs typeface="Century Gothic"/>
                <a:sym typeface="Century Gothic"/>
              </a:rPr>
              <a:t>Study</a:t>
            </a:r>
            <a:endParaRPr b="1" i="1">
              <a:solidFill>
                <a:srgbClr val="666666"/>
              </a:solidFill>
              <a:latin typeface="Century Gothic"/>
              <a:ea typeface="Century Gothic"/>
              <a:cs typeface="Century Gothic"/>
              <a:sym typeface="Century Gothic"/>
            </a:endParaRPr>
          </a:p>
        </p:txBody>
      </p:sp>
      <p:sp>
        <p:nvSpPr>
          <p:cNvPr id="492" name="Google Shape;492;p49"/>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666666"/>
                </a:solidFill>
                <a:latin typeface="Century Gothic"/>
                <a:ea typeface="Century Gothic"/>
                <a:cs typeface="Century Gothic"/>
                <a:sym typeface="Century Gothic"/>
              </a:rPr>
              <a:t>Analysis</a:t>
            </a:r>
            <a:endParaRPr b="1" i="1">
              <a:solidFill>
                <a:srgbClr val="666666"/>
              </a:solidFill>
              <a:latin typeface="Century Gothic"/>
              <a:ea typeface="Century Gothic"/>
              <a:cs typeface="Century Gothic"/>
              <a:sym typeface="Century Gothic"/>
            </a:endParaRPr>
          </a:p>
        </p:txBody>
      </p:sp>
      <p:sp>
        <p:nvSpPr>
          <p:cNvPr id="493" name="Google Shape;493;p49"/>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Recommendation</a:t>
            </a:r>
            <a:endParaRPr b="1" i="1">
              <a:latin typeface="Century Gothic"/>
              <a:ea typeface="Century Gothic"/>
              <a:cs typeface="Century Gothic"/>
              <a:sym typeface="Century Gothic"/>
            </a:endParaRPr>
          </a:p>
        </p:txBody>
      </p:sp>
      <p:sp>
        <p:nvSpPr>
          <p:cNvPr id="494" name="Google Shape;494;p49"/>
          <p:cNvSpPr txBox="1"/>
          <p:nvPr/>
        </p:nvSpPr>
        <p:spPr>
          <a:xfrm>
            <a:off x="547500" y="4844300"/>
            <a:ext cx="8312400" cy="1308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i="1" lang="en-GB">
                <a:solidFill>
                  <a:srgbClr val="011010"/>
                </a:solidFill>
                <a:highlight>
                  <a:srgbClr val="FFFFFF"/>
                </a:highlight>
                <a:latin typeface="Century Gothic"/>
                <a:ea typeface="Century Gothic"/>
                <a:cs typeface="Century Gothic"/>
                <a:sym typeface="Century Gothic"/>
              </a:rPr>
              <a:t>Steady-state</a:t>
            </a:r>
            <a:r>
              <a:rPr lang="en-GB">
                <a:solidFill>
                  <a:srgbClr val="011010"/>
                </a:solidFill>
                <a:highlight>
                  <a:srgbClr val="FFFFFF"/>
                </a:highlight>
                <a:latin typeface="Century Gothic"/>
                <a:ea typeface="Century Gothic"/>
                <a:cs typeface="Century Gothic"/>
                <a:sym typeface="Century Gothic"/>
              </a:rPr>
              <a:t> is reached when output, capital and labour are all growing at the same rate, so output per worker and capital per worker are constant.</a:t>
            </a:r>
            <a:endParaRPr>
              <a:latin typeface="Century Gothic"/>
              <a:ea typeface="Century Gothic"/>
              <a:cs typeface="Century Gothic"/>
              <a:sym typeface="Century Gothic"/>
            </a:endParaRPr>
          </a:p>
        </p:txBody>
      </p:sp>
      <p:pic>
        <p:nvPicPr>
          <p:cNvPr id="495" name="Google Shape;495;p49"/>
          <p:cNvPicPr preferRelativeResize="0"/>
          <p:nvPr/>
        </p:nvPicPr>
        <p:blipFill>
          <a:blip r:embed="rId4">
            <a:alphaModFix/>
          </a:blip>
          <a:stretch>
            <a:fillRect/>
          </a:stretch>
        </p:blipFill>
        <p:spPr>
          <a:xfrm>
            <a:off x="0" y="996637"/>
            <a:ext cx="4383750" cy="3170700"/>
          </a:xfrm>
          <a:prstGeom prst="rect">
            <a:avLst/>
          </a:prstGeom>
          <a:noFill/>
          <a:ln>
            <a:noFill/>
          </a:ln>
        </p:spPr>
      </p:pic>
      <p:pic>
        <p:nvPicPr>
          <p:cNvPr id="496" name="Google Shape;496;p49"/>
          <p:cNvPicPr preferRelativeResize="0"/>
          <p:nvPr/>
        </p:nvPicPr>
        <p:blipFill>
          <a:blip r:embed="rId5">
            <a:alphaModFix/>
          </a:blip>
          <a:stretch>
            <a:fillRect/>
          </a:stretch>
        </p:blipFill>
        <p:spPr>
          <a:xfrm>
            <a:off x="4760250" y="1048575"/>
            <a:ext cx="4383749" cy="314517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50"/>
          <p:cNvSpPr/>
          <p:nvPr/>
        </p:nvSpPr>
        <p:spPr>
          <a:xfrm>
            <a:off x="5290800" y="3444725"/>
            <a:ext cx="3795000" cy="2565300"/>
          </a:xfrm>
          <a:prstGeom prst="rect">
            <a:avLst/>
          </a:prstGeom>
          <a:solidFill>
            <a:srgbClr val="FFFFFF"/>
          </a:solidFill>
          <a:ln cap="flat" cmpd="sng" w="28575">
            <a:solidFill>
              <a:srgbClr val="0000FF"/>
            </a:solidFill>
            <a:prstDash val="dashDot"/>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latin typeface="Century Gothic"/>
              <a:ea typeface="Century Gothic"/>
              <a:cs typeface="Century Gothic"/>
              <a:sym typeface="Century Gothic"/>
            </a:endParaRPr>
          </a:p>
        </p:txBody>
      </p:sp>
      <p:sp>
        <p:nvSpPr>
          <p:cNvPr id="502" name="Google Shape;502;p50"/>
          <p:cNvSpPr/>
          <p:nvPr/>
        </p:nvSpPr>
        <p:spPr>
          <a:xfrm>
            <a:off x="5290800" y="1101400"/>
            <a:ext cx="3795000" cy="1978200"/>
          </a:xfrm>
          <a:prstGeom prst="rect">
            <a:avLst/>
          </a:prstGeom>
          <a:solidFill>
            <a:srgbClr val="FFFFFF"/>
          </a:solidFill>
          <a:ln cap="flat" cmpd="sng" w="28575">
            <a:solidFill>
              <a:srgbClr val="CC0000"/>
            </a:solidFill>
            <a:prstDash val="dashDot"/>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latin typeface="Century Gothic"/>
              <a:ea typeface="Century Gothic"/>
              <a:cs typeface="Century Gothic"/>
              <a:sym typeface="Century Gothic"/>
            </a:endParaRPr>
          </a:p>
        </p:txBody>
      </p:sp>
      <p:sp>
        <p:nvSpPr>
          <p:cNvPr id="503" name="Google Shape;503;p50"/>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Conditional Convergence growth model</a:t>
            </a:r>
            <a:endParaRPr b="1" sz="1800">
              <a:latin typeface="Century Gothic"/>
              <a:ea typeface="Century Gothic"/>
              <a:cs typeface="Century Gothic"/>
              <a:sym typeface="Century Gothic"/>
            </a:endParaRPr>
          </a:p>
        </p:txBody>
      </p:sp>
      <p:sp>
        <p:nvSpPr>
          <p:cNvPr id="504" name="Google Shape;504;p50"/>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505" name="Google Shape;505;p50"/>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506" name="Google Shape;506;p50"/>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507" name="Google Shape;507;p50"/>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508" name="Google Shape;508;p50"/>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EE312 Macroeconomic Theory, </a:t>
            </a:r>
            <a:r>
              <a:rPr lang="en-GB" sz="1100" u="sng">
                <a:solidFill>
                  <a:schemeClr val="hlink"/>
                </a:solidFill>
                <a:hlinkClick r:id="rId3"/>
              </a:rPr>
              <a:t>https://economics.mit.edu/files/7181</a:t>
            </a:r>
            <a:endParaRPr i="1" sz="1000">
              <a:latin typeface="Century Gothic"/>
              <a:ea typeface="Century Gothic"/>
              <a:cs typeface="Century Gothic"/>
              <a:sym typeface="Century Gothic"/>
            </a:endParaRPr>
          </a:p>
        </p:txBody>
      </p:sp>
      <p:pic>
        <p:nvPicPr>
          <p:cNvPr id="509" name="Google Shape;509;p50"/>
          <p:cNvPicPr preferRelativeResize="0"/>
          <p:nvPr/>
        </p:nvPicPr>
        <p:blipFill>
          <a:blip r:embed="rId4">
            <a:alphaModFix/>
          </a:blip>
          <a:stretch>
            <a:fillRect/>
          </a:stretch>
        </p:blipFill>
        <p:spPr>
          <a:xfrm>
            <a:off x="7698375" y="-10724"/>
            <a:ext cx="1445625" cy="964950"/>
          </a:xfrm>
          <a:prstGeom prst="rect">
            <a:avLst/>
          </a:prstGeom>
          <a:noFill/>
          <a:ln>
            <a:noFill/>
          </a:ln>
        </p:spPr>
      </p:pic>
      <p:cxnSp>
        <p:nvCxnSpPr>
          <p:cNvPr id="510" name="Google Shape;510;p50"/>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511" name="Google Shape;511;p50"/>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512" name="Google Shape;512;p50"/>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666666"/>
                </a:solidFill>
                <a:latin typeface="Century Gothic"/>
                <a:ea typeface="Century Gothic"/>
                <a:cs typeface="Century Gothic"/>
                <a:sym typeface="Century Gothic"/>
              </a:rPr>
              <a:t>Study</a:t>
            </a:r>
            <a:endParaRPr b="1" i="1">
              <a:solidFill>
                <a:srgbClr val="666666"/>
              </a:solidFill>
              <a:latin typeface="Century Gothic"/>
              <a:ea typeface="Century Gothic"/>
              <a:cs typeface="Century Gothic"/>
              <a:sym typeface="Century Gothic"/>
            </a:endParaRPr>
          </a:p>
        </p:txBody>
      </p:sp>
      <p:sp>
        <p:nvSpPr>
          <p:cNvPr id="513" name="Google Shape;513;p50"/>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666666"/>
                </a:solidFill>
                <a:latin typeface="Century Gothic"/>
                <a:ea typeface="Century Gothic"/>
                <a:cs typeface="Century Gothic"/>
                <a:sym typeface="Century Gothic"/>
              </a:rPr>
              <a:t>Analysis</a:t>
            </a:r>
            <a:endParaRPr b="1" i="1">
              <a:solidFill>
                <a:srgbClr val="666666"/>
              </a:solidFill>
              <a:latin typeface="Century Gothic"/>
              <a:ea typeface="Century Gothic"/>
              <a:cs typeface="Century Gothic"/>
              <a:sym typeface="Century Gothic"/>
            </a:endParaRPr>
          </a:p>
        </p:txBody>
      </p:sp>
      <p:sp>
        <p:nvSpPr>
          <p:cNvPr id="514" name="Google Shape;514;p50"/>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Recommendation</a:t>
            </a:r>
            <a:endParaRPr b="1" i="1">
              <a:latin typeface="Century Gothic"/>
              <a:ea typeface="Century Gothic"/>
              <a:cs typeface="Century Gothic"/>
              <a:sym typeface="Century Gothic"/>
            </a:endParaRPr>
          </a:p>
        </p:txBody>
      </p:sp>
      <p:pic>
        <p:nvPicPr>
          <p:cNvPr id="515" name="Google Shape;515;p50"/>
          <p:cNvPicPr preferRelativeResize="0"/>
          <p:nvPr/>
        </p:nvPicPr>
        <p:blipFill>
          <a:blip r:embed="rId5">
            <a:alphaModFix/>
          </a:blip>
          <a:stretch>
            <a:fillRect/>
          </a:stretch>
        </p:blipFill>
        <p:spPr>
          <a:xfrm>
            <a:off x="231375" y="1101388"/>
            <a:ext cx="5059851" cy="4527600"/>
          </a:xfrm>
          <a:prstGeom prst="rect">
            <a:avLst/>
          </a:prstGeom>
          <a:noFill/>
          <a:ln>
            <a:noFill/>
          </a:ln>
        </p:spPr>
      </p:pic>
      <p:sp>
        <p:nvSpPr>
          <p:cNvPr id="516" name="Google Shape;516;p50"/>
          <p:cNvSpPr txBox="1"/>
          <p:nvPr/>
        </p:nvSpPr>
        <p:spPr>
          <a:xfrm>
            <a:off x="216975" y="5518475"/>
            <a:ext cx="17073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Different y* and k*</a:t>
            </a:r>
            <a:endParaRPr/>
          </a:p>
        </p:txBody>
      </p:sp>
      <p:sp>
        <p:nvSpPr>
          <p:cNvPr id="517" name="Google Shape;517;p50"/>
          <p:cNvSpPr txBox="1"/>
          <p:nvPr/>
        </p:nvSpPr>
        <p:spPr>
          <a:xfrm>
            <a:off x="3499750" y="1839450"/>
            <a:ext cx="6603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4300">
                <a:solidFill>
                  <a:srgbClr val="FF0000"/>
                </a:solidFill>
              </a:rPr>
              <a:t>.</a:t>
            </a:r>
            <a:endParaRPr b="1" sz="4300">
              <a:solidFill>
                <a:srgbClr val="FF0000"/>
              </a:solidFill>
            </a:endParaRPr>
          </a:p>
        </p:txBody>
      </p:sp>
      <p:sp>
        <p:nvSpPr>
          <p:cNvPr id="518" name="Google Shape;518;p50"/>
          <p:cNvSpPr txBox="1"/>
          <p:nvPr/>
        </p:nvSpPr>
        <p:spPr>
          <a:xfrm>
            <a:off x="2896150" y="2301725"/>
            <a:ext cx="603600" cy="45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4900">
                <a:solidFill>
                  <a:srgbClr val="6AA84F"/>
                </a:solidFill>
              </a:rPr>
              <a:t>.</a:t>
            </a:r>
            <a:endParaRPr sz="4900">
              <a:solidFill>
                <a:srgbClr val="6AA84F"/>
              </a:solidFill>
            </a:endParaRPr>
          </a:p>
        </p:txBody>
      </p:sp>
      <p:sp>
        <p:nvSpPr>
          <p:cNvPr id="519" name="Google Shape;519;p50"/>
          <p:cNvSpPr txBox="1"/>
          <p:nvPr/>
        </p:nvSpPr>
        <p:spPr>
          <a:xfrm>
            <a:off x="2367775" y="2872700"/>
            <a:ext cx="433800" cy="58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4900">
                <a:solidFill>
                  <a:srgbClr val="0000FF"/>
                </a:solidFill>
              </a:rPr>
              <a:t>.</a:t>
            </a:r>
            <a:endParaRPr sz="4900">
              <a:solidFill>
                <a:srgbClr val="0000FF"/>
              </a:solidFill>
            </a:endParaRPr>
          </a:p>
        </p:txBody>
      </p:sp>
      <p:sp>
        <p:nvSpPr>
          <p:cNvPr id="520" name="Google Shape;520;p50"/>
          <p:cNvSpPr txBox="1"/>
          <p:nvPr/>
        </p:nvSpPr>
        <p:spPr>
          <a:xfrm>
            <a:off x="5320850" y="3482525"/>
            <a:ext cx="3795000" cy="2451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latin typeface="Century Gothic"/>
                <a:ea typeface="Century Gothic"/>
                <a:cs typeface="Century Gothic"/>
                <a:sym typeface="Century Gothic"/>
              </a:rPr>
              <a:t>Applying to current problems</a:t>
            </a:r>
            <a:endParaRPr b="1">
              <a:latin typeface="Century Gothic"/>
              <a:ea typeface="Century Gothic"/>
              <a:cs typeface="Century Gothic"/>
              <a:sym typeface="Century Gothic"/>
            </a:endParaRPr>
          </a:p>
          <a:p>
            <a:pPr indent="457200" lvl="0" marL="0" rtl="0" algn="l">
              <a:spcBef>
                <a:spcPts val="0"/>
              </a:spcBef>
              <a:spcAft>
                <a:spcPts val="0"/>
              </a:spcAft>
              <a:buNone/>
            </a:pPr>
            <a:r>
              <a:rPr lang="en-GB">
                <a:latin typeface="Century Gothic"/>
                <a:ea typeface="Century Gothic"/>
                <a:cs typeface="Century Gothic"/>
                <a:sym typeface="Century Gothic"/>
              </a:rPr>
              <a:t>As mentioned before, technological progress is the key to reach the steady-state so what would us recommend to Myanmar would be that they should advance their technological progress and use more technology to solve the problem for instant in education and manufacturing.  </a:t>
            </a:r>
            <a:endParaRPr>
              <a:latin typeface="Century Gothic"/>
              <a:ea typeface="Century Gothic"/>
              <a:cs typeface="Century Gothic"/>
              <a:sym typeface="Century Gothic"/>
            </a:endParaRPr>
          </a:p>
          <a:p>
            <a:pPr indent="0" lvl="0" marL="0" rtl="0" algn="l">
              <a:spcBef>
                <a:spcPts val="0"/>
              </a:spcBef>
              <a:spcAft>
                <a:spcPts val="0"/>
              </a:spcAft>
              <a:buNone/>
            </a:pPr>
            <a:r>
              <a:t/>
            </a:r>
            <a:endParaRPr/>
          </a:p>
        </p:txBody>
      </p:sp>
      <p:sp>
        <p:nvSpPr>
          <p:cNvPr id="521" name="Google Shape;521;p50"/>
          <p:cNvSpPr txBox="1"/>
          <p:nvPr/>
        </p:nvSpPr>
        <p:spPr>
          <a:xfrm>
            <a:off x="5335650" y="1108525"/>
            <a:ext cx="3795000" cy="1960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t>
            </a:r>
            <a:r>
              <a:rPr lang="en-GB">
                <a:latin typeface="Century Gothic"/>
                <a:ea typeface="Century Gothic"/>
                <a:cs typeface="Century Gothic"/>
                <a:sym typeface="Century Gothic"/>
              </a:rPr>
              <a:t>Implication of Solow-type neoclassical growth models</a:t>
            </a:r>
            <a:endParaRPr>
              <a:latin typeface="Century Gothic"/>
              <a:ea typeface="Century Gothic"/>
              <a:cs typeface="Century Gothic"/>
              <a:sym typeface="Century Gothic"/>
            </a:endParaRPr>
          </a:p>
          <a:p>
            <a:pPr indent="0" lvl="0" marL="0" rtl="0" algn="l">
              <a:spcBef>
                <a:spcPts val="0"/>
              </a:spcBef>
              <a:spcAft>
                <a:spcPts val="0"/>
              </a:spcAft>
              <a:buNone/>
            </a:pPr>
            <a:r>
              <a:t/>
            </a:r>
            <a:endParaRPr>
              <a:latin typeface="Century Gothic"/>
              <a:ea typeface="Century Gothic"/>
              <a:cs typeface="Century Gothic"/>
              <a:sym typeface="Century Gothic"/>
            </a:endParaRPr>
          </a:p>
          <a:p>
            <a:pPr indent="0" lvl="0" marL="0" rtl="0" algn="l">
              <a:spcBef>
                <a:spcPts val="0"/>
              </a:spcBef>
              <a:spcAft>
                <a:spcPts val="0"/>
              </a:spcAft>
              <a:buNone/>
            </a:pPr>
            <a:r>
              <a:rPr lang="en-GB">
                <a:latin typeface="Century Gothic"/>
                <a:ea typeface="Century Gothic"/>
                <a:cs typeface="Century Gothic"/>
                <a:sym typeface="Century Gothic"/>
              </a:rPr>
              <a:t>-disparity among countries due to different value of n,z and s</a:t>
            </a:r>
            <a:endParaRPr>
              <a:latin typeface="Century Gothic"/>
              <a:ea typeface="Century Gothic"/>
              <a:cs typeface="Century Gothic"/>
              <a:sym typeface="Century Gothic"/>
            </a:endParaRPr>
          </a:p>
          <a:p>
            <a:pPr indent="0" lvl="0" marL="0" rtl="0" algn="l">
              <a:spcBef>
                <a:spcPts val="0"/>
              </a:spcBef>
              <a:spcAft>
                <a:spcPts val="0"/>
              </a:spcAft>
              <a:buNone/>
            </a:pPr>
            <a:r>
              <a:t/>
            </a:r>
            <a:endParaRPr>
              <a:latin typeface="Century Gothic"/>
              <a:ea typeface="Century Gothic"/>
              <a:cs typeface="Century Gothic"/>
              <a:sym typeface="Century Gothic"/>
            </a:endParaRPr>
          </a:p>
          <a:p>
            <a:pPr indent="0" lvl="0" marL="0" rtl="0" algn="l">
              <a:spcBef>
                <a:spcPts val="0"/>
              </a:spcBef>
              <a:spcAft>
                <a:spcPts val="0"/>
              </a:spcAft>
              <a:buNone/>
            </a:pPr>
            <a:r>
              <a:rPr lang="en-GB">
                <a:latin typeface="Century Gothic"/>
                <a:ea typeface="Century Gothic"/>
                <a:cs typeface="Century Gothic"/>
                <a:sym typeface="Century Gothic"/>
              </a:rPr>
              <a:t>-technological progress(z) is the key</a:t>
            </a:r>
            <a:endParaRPr>
              <a:latin typeface="Century Gothic"/>
              <a:ea typeface="Century Gothic"/>
              <a:cs typeface="Century Gothic"/>
              <a:sym typeface="Century Gothic"/>
            </a:endParaRPr>
          </a:p>
          <a:p>
            <a:pPr indent="0" lvl="0" marL="0" rtl="0" algn="l">
              <a:spcBef>
                <a:spcPts val="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sp>
        <p:nvSpPr>
          <p:cNvPr id="526" name="Google Shape;526;p51"/>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Recommendation</a:t>
            </a:r>
            <a:endParaRPr b="1" sz="1800">
              <a:latin typeface="Century Gothic"/>
              <a:ea typeface="Century Gothic"/>
              <a:cs typeface="Century Gothic"/>
              <a:sym typeface="Century Gothic"/>
            </a:endParaRPr>
          </a:p>
        </p:txBody>
      </p:sp>
      <p:sp>
        <p:nvSpPr>
          <p:cNvPr id="527" name="Google Shape;527;p51"/>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528" name="Google Shape;528;p51"/>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529" name="Google Shape;529;p51"/>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530" name="Google Shape;530;p51"/>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531" name="Google Shape;531;p51"/>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 Case Study in Denmark (ComputerWeekly.com)</a:t>
            </a:r>
            <a:endParaRPr i="1" sz="1000">
              <a:latin typeface="Century Gothic"/>
              <a:ea typeface="Century Gothic"/>
              <a:cs typeface="Century Gothic"/>
              <a:sym typeface="Century Gothic"/>
            </a:endParaRPr>
          </a:p>
        </p:txBody>
      </p:sp>
      <p:pic>
        <p:nvPicPr>
          <p:cNvPr id="532" name="Google Shape;532;p51"/>
          <p:cNvPicPr preferRelativeResize="0"/>
          <p:nvPr/>
        </p:nvPicPr>
        <p:blipFill>
          <a:blip r:embed="rId3">
            <a:alphaModFix/>
          </a:blip>
          <a:stretch>
            <a:fillRect/>
          </a:stretch>
        </p:blipFill>
        <p:spPr>
          <a:xfrm>
            <a:off x="7698375" y="-10724"/>
            <a:ext cx="1445625" cy="964950"/>
          </a:xfrm>
          <a:prstGeom prst="rect">
            <a:avLst/>
          </a:prstGeom>
          <a:noFill/>
          <a:ln>
            <a:noFill/>
          </a:ln>
        </p:spPr>
      </p:pic>
      <p:cxnSp>
        <p:nvCxnSpPr>
          <p:cNvPr id="533" name="Google Shape;533;p51"/>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534" name="Google Shape;534;p51"/>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535" name="Google Shape;535;p51"/>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666666"/>
                </a:solidFill>
                <a:latin typeface="Century Gothic"/>
                <a:ea typeface="Century Gothic"/>
                <a:cs typeface="Century Gothic"/>
                <a:sym typeface="Century Gothic"/>
              </a:rPr>
              <a:t>Study</a:t>
            </a:r>
            <a:endParaRPr b="1" i="1">
              <a:solidFill>
                <a:srgbClr val="666666"/>
              </a:solidFill>
              <a:latin typeface="Century Gothic"/>
              <a:ea typeface="Century Gothic"/>
              <a:cs typeface="Century Gothic"/>
              <a:sym typeface="Century Gothic"/>
            </a:endParaRPr>
          </a:p>
        </p:txBody>
      </p:sp>
      <p:sp>
        <p:nvSpPr>
          <p:cNvPr id="536" name="Google Shape;536;p51"/>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666666"/>
                </a:solidFill>
                <a:latin typeface="Century Gothic"/>
                <a:ea typeface="Century Gothic"/>
                <a:cs typeface="Century Gothic"/>
                <a:sym typeface="Century Gothic"/>
              </a:rPr>
              <a:t>Analysis</a:t>
            </a:r>
            <a:endParaRPr b="1" i="1">
              <a:solidFill>
                <a:srgbClr val="666666"/>
              </a:solidFill>
              <a:latin typeface="Century Gothic"/>
              <a:ea typeface="Century Gothic"/>
              <a:cs typeface="Century Gothic"/>
              <a:sym typeface="Century Gothic"/>
            </a:endParaRPr>
          </a:p>
        </p:txBody>
      </p:sp>
      <p:sp>
        <p:nvSpPr>
          <p:cNvPr id="537" name="Google Shape;537;p51"/>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Recommendation</a:t>
            </a:r>
            <a:endParaRPr b="1" i="1">
              <a:latin typeface="Century Gothic"/>
              <a:ea typeface="Century Gothic"/>
              <a:cs typeface="Century Gothic"/>
              <a:sym typeface="Century Gothic"/>
            </a:endParaRPr>
          </a:p>
        </p:txBody>
      </p:sp>
      <p:sp>
        <p:nvSpPr>
          <p:cNvPr id="538" name="Google Shape;538;p51"/>
          <p:cNvSpPr/>
          <p:nvPr/>
        </p:nvSpPr>
        <p:spPr>
          <a:xfrm>
            <a:off x="2568500" y="2886375"/>
            <a:ext cx="1685400" cy="964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51"/>
          <p:cNvSpPr/>
          <p:nvPr/>
        </p:nvSpPr>
        <p:spPr>
          <a:xfrm>
            <a:off x="4714075" y="1642050"/>
            <a:ext cx="1540500" cy="964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51"/>
          <p:cNvSpPr/>
          <p:nvPr/>
        </p:nvSpPr>
        <p:spPr>
          <a:xfrm>
            <a:off x="6680100" y="1642050"/>
            <a:ext cx="2295900" cy="964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51"/>
          <p:cNvSpPr/>
          <p:nvPr/>
        </p:nvSpPr>
        <p:spPr>
          <a:xfrm>
            <a:off x="4714075" y="3967325"/>
            <a:ext cx="1540500" cy="964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Century Gothic"/>
              <a:ea typeface="Century Gothic"/>
              <a:cs typeface="Century Gothic"/>
              <a:sym typeface="Century Gothic"/>
            </a:endParaRPr>
          </a:p>
        </p:txBody>
      </p:sp>
      <p:sp>
        <p:nvSpPr>
          <p:cNvPr id="542" name="Google Shape;542;p51"/>
          <p:cNvSpPr/>
          <p:nvPr/>
        </p:nvSpPr>
        <p:spPr>
          <a:xfrm>
            <a:off x="6680100" y="3967325"/>
            <a:ext cx="2325900" cy="964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The curriculum that related to their real life, especially in the rural area</a:t>
            </a:r>
            <a:endParaRPr b="1">
              <a:solidFill>
                <a:srgbClr val="FFFFFF"/>
              </a:solidFill>
              <a:latin typeface="Century Gothic"/>
              <a:ea typeface="Century Gothic"/>
              <a:cs typeface="Century Gothic"/>
              <a:sym typeface="Century Gothic"/>
            </a:endParaRPr>
          </a:p>
        </p:txBody>
      </p:sp>
      <p:sp>
        <p:nvSpPr>
          <p:cNvPr id="543" name="Google Shape;543;p51"/>
          <p:cNvSpPr/>
          <p:nvPr/>
        </p:nvSpPr>
        <p:spPr>
          <a:xfrm>
            <a:off x="157800" y="2882788"/>
            <a:ext cx="1790700" cy="964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51"/>
          <p:cNvSpPr txBox="1"/>
          <p:nvPr/>
        </p:nvSpPr>
        <p:spPr>
          <a:xfrm>
            <a:off x="2713388" y="3041713"/>
            <a:ext cx="1540500" cy="93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FFFFFF"/>
                </a:solidFill>
                <a:latin typeface="Century Gothic"/>
                <a:ea typeface="Century Gothic"/>
                <a:cs typeface="Century Gothic"/>
                <a:sym typeface="Century Gothic"/>
              </a:rPr>
              <a:t>Education</a:t>
            </a:r>
            <a:endParaRPr b="1" sz="1800">
              <a:solidFill>
                <a:srgbClr val="FFFFFF"/>
              </a:solidFill>
              <a:latin typeface="Century Gothic"/>
              <a:ea typeface="Century Gothic"/>
              <a:cs typeface="Century Gothic"/>
              <a:sym typeface="Century Gothic"/>
            </a:endParaRPr>
          </a:p>
        </p:txBody>
      </p:sp>
      <p:sp>
        <p:nvSpPr>
          <p:cNvPr id="545" name="Google Shape;545;p51"/>
          <p:cNvSpPr txBox="1"/>
          <p:nvPr/>
        </p:nvSpPr>
        <p:spPr>
          <a:xfrm>
            <a:off x="262275" y="3038125"/>
            <a:ext cx="1790700" cy="813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Technology Progress</a:t>
            </a:r>
            <a:endParaRPr b="1">
              <a:solidFill>
                <a:srgbClr val="FFFFFF"/>
              </a:solidFill>
              <a:latin typeface="Century Gothic"/>
              <a:ea typeface="Century Gothic"/>
              <a:cs typeface="Century Gothic"/>
              <a:sym typeface="Century Gothic"/>
            </a:endParaRPr>
          </a:p>
        </p:txBody>
      </p:sp>
      <p:sp>
        <p:nvSpPr>
          <p:cNvPr id="546" name="Google Shape;546;p51"/>
          <p:cNvSpPr txBox="1"/>
          <p:nvPr/>
        </p:nvSpPr>
        <p:spPr>
          <a:xfrm>
            <a:off x="4836700" y="1864650"/>
            <a:ext cx="1540500" cy="96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Modernising</a:t>
            </a:r>
            <a:endParaRPr b="1">
              <a:solidFill>
                <a:srgbClr val="FFFFFF"/>
              </a:solidFill>
              <a:latin typeface="Century Gothic"/>
              <a:ea typeface="Century Gothic"/>
              <a:cs typeface="Century Gothic"/>
              <a:sym typeface="Century Gothic"/>
            </a:endParaRPr>
          </a:p>
        </p:txBody>
      </p:sp>
      <p:sp>
        <p:nvSpPr>
          <p:cNvPr id="547" name="Google Shape;547;p51"/>
          <p:cNvSpPr txBox="1"/>
          <p:nvPr/>
        </p:nvSpPr>
        <p:spPr>
          <a:xfrm>
            <a:off x="5139600" y="4256675"/>
            <a:ext cx="1540500" cy="965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Reform</a:t>
            </a:r>
            <a:endParaRPr b="1">
              <a:solidFill>
                <a:srgbClr val="FFFFFF"/>
              </a:solidFill>
              <a:latin typeface="Century Gothic"/>
              <a:ea typeface="Century Gothic"/>
              <a:cs typeface="Century Gothic"/>
              <a:sym typeface="Century Gothic"/>
            </a:endParaRPr>
          </a:p>
        </p:txBody>
      </p:sp>
      <p:sp>
        <p:nvSpPr>
          <p:cNvPr id="548" name="Google Shape;548;p51"/>
          <p:cNvSpPr txBox="1"/>
          <p:nvPr/>
        </p:nvSpPr>
        <p:spPr>
          <a:xfrm>
            <a:off x="6818100" y="1775613"/>
            <a:ext cx="2325900" cy="936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Prioritize the learning environment</a:t>
            </a:r>
            <a:endParaRPr b="1">
              <a:solidFill>
                <a:srgbClr val="FFFFFF"/>
              </a:solidFill>
              <a:latin typeface="Century Gothic"/>
              <a:ea typeface="Century Gothic"/>
              <a:cs typeface="Century Gothic"/>
              <a:sym typeface="Century Gothic"/>
            </a:endParaRPr>
          </a:p>
        </p:txBody>
      </p:sp>
      <p:sp>
        <p:nvSpPr>
          <p:cNvPr id="549" name="Google Shape;549;p51"/>
          <p:cNvSpPr/>
          <p:nvPr/>
        </p:nvSpPr>
        <p:spPr>
          <a:xfrm>
            <a:off x="4424300" y="2718300"/>
            <a:ext cx="1269300" cy="749400"/>
          </a:xfrm>
          <a:prstGeom prst="leftUpArrow">
            <a:avLst/>
          </a:prstGeom>
          <a:solidFill>
            <a:srgbClr val="F1C232"/>
          </a:solidFill>
          <a:ln cap="flat" cmpd="sng" w="9525">
            <a:solidFill>
              <a:srgbClr val="F1C23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51"/>
          <p:cNvSpPr/>
          <p:nvPr/>
        </p:nvSpPr>
        <p:spPr>
          <a:xfrm>
            <a:off x="5282425" y="3369875"/>
            <a:ext cx="403800" cy="530100"/>
          </a:xfrm>
          <a:prstGeom prst="downArrow">
            <a:avLst>
              <a:gd fmla="val 50000" name="adj1"/>
              <a:gd fmla="val 50000" name="adj2"/>
            </a:avLst>
          </a:prstGeom>
          <a:solidFill>
            <a:srgbClr val="F1C232"/>
          </a:solidFill>
          <a:ln cap="flat" cmpd="sng" w="9525">
            <a:solidFill>
              <a:srgbClr val="F1C23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51"/>
          <p:cNvSpPr/>
          <p:nvPr/>
        </p:nvSpPr>
        <p:spPr>
          <a:xfrm>
            <a:off x="2073588" y="2994075"/>
            <a:ext cx="474300" cy="749400"/>
          </a:xfrm>
          <a:prstGeom prst="rightArrow">
            <a:avLst>
              <a:gd fmla="val 50000" name="adj1"/>
              <a:gd fmla="val 50000" name="adj2"/>
            </a:avLst>
          </a:prstGeom>
          <a:solidFill>
            <a:srgbClr val="F1C232"/>
          </a:solidFill>
          <a:ln cap="flat" cmpd="sng" w="9525">
            <a:solidFill>
              <a:srgbClr val="F1C23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5" name="Shape 555"/>
        <p:cNvGrpSpPr/>
        <p:nvPr/>
      </p:nvGrpSpPr>
      <p:grpSpPr>
        <a:xfrm>
          <a:off x="0" y="0"/>
          <a:ext cx="0" cy="0"/>
          <a:chOff x="0" y="0"/>
          <a:chExt cx="0" cy="0"/>
        </a:xfrm>
      </p:grpSpPr>
      <p:sp>
        <p:nvSpPr>
          <p:cNvPr id="556" name="Google Shape;556;p52"/>
          <p:cNvSpPr txBox="1"/>
          <p:nvPr/>
        </p:nvSpPr>
        <p:spPr>
          <a:xfrm>
            <a:off x="649100" y="317301"/>
            <a:ext cx="7339500" cy="409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latin typeface="Century Gothic"/>
                <a:ea typeface="Century Gothic"/>
                <a:cs typeface="Century Gothic"/>
                <a:sym typeface="Century Gothic"/>
              </a:rPr>
              <a:t>Recommendation</a:t>
            </a:r>
            <a:endParaRPr b="1" sz="1800">
              <a:latin typeface="Century Gothic"/>
              <a:ea typeface="Century Gothic"/>
              <a:cs typeface="Century Gothic"/>
              <a:sym typeface="Century Gothic"/>
            </a:endParaRPr>
          </a:p>
        </p:txBody>
      </p:sp>
      <p:sp>
        <p:nvSpPr>
          <p:cNvPr id="557" name="Google Shape;557;p52"/>
          <p:cNvSpPr/>
          <p:nvPr/>
        </p:nvSpPr>
        <p:spPr>
          <a:xfrm>
            <a:off x="0" y="310125"/>
            <a:ext cx="474300" cy="409500"/>
          </a:xfrm>
          <a:prstGeom prst="rect">
            <a:avLst/>
          </a:prstGeom>
          <a:solidFill>
            <a:srgbClr val="6AA8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558" name="Google Shape;558;p52"/>
          <p:cNvCxnSpPr/>
          <p:nvPr/>
        </p:nvCxnSpPr>
        <p:spPr>
          <a:xfrm>
            <a:off x="547488" y="319652"/>
            <a:ext cx="6782100" cy="0"/>
          </a:xfrm>
          <a:prstGeom prst="straightConnector1">
            <a:avLst/>
          </a:prstGeom>
          <a:noFill/>
          <a:ln cap="flat" cmpd="sng" w="19050">
            <a:solidFill>
              <a:schemeClr val="accent4"/>
            </a:solidFill>
            <a:prstDash val="solid"/>
            <a:round/>
            <a:headEnd len="med" w="med" type="none"/>
            <a:tailEnd len="med" w="med" type="none"/>
          </a:ln>
        </p:spPr>
      </p:cxnSp>
      <p:sp>
        <p:nvSpPr>
          <p:cNvPr id="559" name="Google Shape;559;p52"/>
          <p:cNvSpPr/>
          <p:nvPr/>
        </p:nvSpPr>
        <p:spPr>
          <a:xfrm>
            <a:off x="547488" y="310127"/>
            <a:ext cx="108300" cy="409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560" name="Google Shape;560;p52"/>
          <p:cNvCxnSpPr/>
          <p:nvPr/>
        </p:nvCxnSpPr>
        <p:spPr>
          <a:xfrm flipH="1" rot="10800000">
            <a:off x="157800" y="6292633"/>
            <a:ext cx="8828400" cy="12000"/>
          </a:xfrm>
          <a:prstGeom prst="straightConnector1">
            <a:avLst/>
          </a:prstGeom>
          <a:noFill/>
          <a:ln cap="flat" cmpd="sng" w="19050">
            <a:solidFill>
              <a:schemeClr val="accent4"/>
            </a:solidFill>
            <a:prstDash val="solid"/>
            <a:round/>
            <a:headEnd len="med" w="med" type="none"/>
            <a:tailEnd len="med" w="med" type="none"/>
          </a:ln>
        </p:spPr>
      </p:cxnSp>
      <p:sp>
        <p:nvSpPr>
          <p:cNvPr id="561" name="Google Shape;561;p52"/>
          <p:cNvSpPr txBox="1"/>
          <p:nvPr/>
        </p:nvSpPr>
        <p:spPr>
          <a:xfrm>
            <a:off x="138000" y="6010738"/>
            <a:ext cx="8868000" cy="287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000">
                <a:latin typeface="Century Gothic"/>
                <a:ea typeface="Century Gothic"/>
                <a:cs typeface="Century Gothic"/>
                <a:sym typeface="Century Gothic"/>
              </a:rPr>
              <a:t>Source: Article about </a:t>
            </a:r>
            <a:r>
              <a:rPr lang="en-GB" sz="1000">
                <a:solidFill>
                  <a:srgbClr val="333333"/>
                </a:solidFill>
                <a:highlight>
                  <a:srgbClr val="FFFFFF"/>
                </a:highlight>
                <a:latin typeface="Century Gothic"/>
                <a:ea typeface="Century Gothic"/>
                <a:cs typeface="Century Gothic"/>
                <a:sym typeface="Century Gothic"/>
              </a:rPr>
              <a:t>Teach kids to fight corrupt values in schools, urges Lee</a:t>
            </a:r>
            <a:endParaRPr sz="1000">
              <a:solidFill>
                <a:srgbClr val="333333"/>
              </a:solidFill>
              <a:highlight>
                <a:srgbClr val="FFFFFF"/>
              </a:highlight>
              <a:latin typeface="Century Gothic"/>
              <a:ea typeface="Century Gothic"/>
              <a:cs typeface="Century Gothic"/>
              <a:sym typeface="Century Gothic"/>
            </a:endParaRPr>
          </a:p>
          <a:p>
            <a:pPr indent="0" lvl="0" marL="0" rtl="0" algn="l">
              <a:spcBef>
                <a:spcPts val="0"/>
              </a:spcBef>
              <a:spcAft>
                <a:spcPts val="0"/>
              </a:spcAft>
              <a:buNone/>
            </a:pPr>
            <a:r>
              <a:t/>
            </a:r>
            <a:endParaRPr i="1" sz="1000">
              <a:latin typeface="Century Gothic"/>
              <a:ea typeface="Century Gothic"/>
              <a:cs typeface="Century Gothic"/>
              <a:sym typeface="Century Gothic"/>
            </a:endParaRPr>
          </a:p>
        </p:txBody>
      </p:sp>
      <p:pic>
        <p:nvPicPr>
          <p:cNvPr id="562" name="Google Shape;562;p52"/>
          <p:cNvPicPr preferRelativeResize="0"/>
          <p:nvPr/>
        </p:nvPicPr>
        <p:blipFill>
          <a:blip r:embed="rId3">
            <a:alphaModFix/>
          </a:blip>
          <a:stretch>
            <a:fillRect/>
          </a:stretch>
        </p:blipFill>
        <p:spPr>
          <a:xfrm>
            <a:off x="7698375" y="-10724"/>
            <a:ext cx="1445625" cy="964950"/>
          </a:xfrm>
          <a:prstGeom prst="rect">
            <a:avLst/>
          </a:prstGeom>
          <a:noFill/>
          <a:ln>
            <a:noFill/>
          </a:ln>
        </p:spPr>
      </p:pic>
      <p:cxnSp>
        <p:nvCxnSpPr>
          <p:cNvPr id="563" name="Google Shape;563;p52"/>
          <p:cNvCxnSpPr/>
          <p:nvPr/>
        </p:nvCxnSpPr>
        <p:spPr>
          <a:xfrm flipH="1">
            <a:off x="2707500" y="6387075"/>
            <a:ext cx="6600" cy="382500"/>
          </a:xfrm>
          <a:prstGeom prst="straightConnector1">
            <a:avLst/>
          </a:prstGeom>
          <a:noFill/>
          <a:ln cap="flat" cmpd="sng" w="9525">
            <a:solidFill>
              <a:srgbClr val="666666"/>
            </a:solidFill>
            <a:prstDash val="solid"/>
            <a:round/>
            <a:headEnd len="med" w="med" type="none"/>
            <a:tailEnd len="med" w="med" type="none"/>
          </a:ln>
        </p:spPr>
      </p:cxnSp>
      <p:cxnSp>
        <p:nvCxnSpPr>
          <p:cNvPr id="564" name="Google Shape;564;p52"/>
          <p:cNvCxnSpPr/>
          <p:nvPr/>
        </p:nvCxnSpPr>
        <p:spPr>
          <a:xfrm flipH="1">
            <a:off x="6377200" y="6387075"/>
            <a:ext cx="6600" cy="382500"/>
          </a:xfrm>
          <a:prstGeom prst="straightConnector1">
            <a:avLst/>
          </a:prstGeom>
          <a:noFill/>
          <a:ln cap="flat" cmpd="sng" w="9525">
            <a:solidFill>
              <a:srgbClr val="666666"/>
            </a:solidFill>
            <a:prstDash val="solid"/>
            <a:round/>
            <a:headEnd len="med" w="med" type="none"/>
            <a:tailEnd len="med" w="med" type="none"/>
          </a:ln>
        </p:spPr>
      </p:cxnSp>
      <p:sp>
        <p:nvSpPr>
          <p:cNvPr id="565" name="Google Shape;565;p52"/>
          <p:cNvSpPr txBox="1"/>
          <p:nvPr/>
        </p:nvSpPr>
        <p:spPr>
          <a:xfrm>
            <a:off x="23137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666666"/>
                </a:solidFill>
                <a:latin typeface="Century Gothic"/>
                <a:ea typeface="Century Gothic"/>
                <a:cs typeface="Century Gothic"/>
                <a:sym typeface="Century Gothic"/>
              </a:rPr>
              <a:t>Study</a:t>
            </a:r>
            <a:endParaRPr b="1" i="1">
              <a:solidFill>
                <a:srgbClr val="666666"/>
              </a:solidFill>
              <a:latin typeface="Century Gothic"/>
              <a:ea typeface="Century Gothic"/>
              <a:cs typeface="Century Gothic"/>
              <a:sym typeface="Century Gothic"/>
            </a:endParaRPr>
          </a:p>
        </p:txBody>
      </p:sp>
      <p:sp>
        <p:nvSpPr>
          <p:cNvPr id="566" name="Google Shape;566;p52"/>
          <p:cNvSpPr txBox="1"/>
          <p:nvPr/>
        </p:nvSpPr>
        <p:spPr>
          <a:xfrm>
            <a:off x="3397700"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solidFill>
                  <a:srgbClr val="666666"/>
                </a:solidFill>
                <a:latin typeface="Century Gothic"/>
                <a:ea typeface="Century Gothic"/>
                <a:cs typeface="Century Gothic"/>
                <a:sym typeface="Century Gothic"/>
              </a:rPr>
              <a:t>Analysis</a:t>
            </a:r>
            <a:endParaRPr b="1" i="1">
              <a:solidFill>
                <a:srgbClr val="666666"/>
              </a:solidFill>
              <a:latin typeface="Century Gothic"/>
              <a:ea typeface="Century Gothic"/>
              <a:cs typeface="Century Gothic"/>
              <a:sym typeface="Century Gothic"/>
            </a:endParaRPr>
          </a:p>
        </p:txBody>
      </p:sp>
      <p:sp>
        <p:nvSpPr>
          <p:cNvPr id="567" name="Google Shape;567;p52"/>
          <p:cNvSpPr txBox="1"/>
          <p:nvPr/>
        </p:nvSpPr>
        <p:spPr>
          <a:xfrm>
            <a:off x="6564025" y="6373575"/>
            <a:ext cx="2295900" cy="40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GB">
                <a:latin typeface="Century Gothic"/>
                <a:ea typeface="Century Gothic"/>
                <a:cs typeface="Century Gothic"/>
                <a:sym typeface="Century Gothic"/>
              </a:rPr>
              <a:t>Recommendation</a:t>
            </a:r>
            <a:endParaRPr b="1" i="1">
              <a:latin typeface="Century Gothic"/>
              <a:ea typeface="Century Gothic"/>
              <a:cs typeface="Century Gothic"/>
              <a:sym typeface="Century Gothic"/>
            </a:endParaRPr>
          </a:p>
        </p:txBody>
      </p:sp>
      <p:sp>
        <p:nvSpPr>
          <p:cNvPr id="568" name="Google Shape;568;p52"/>
          <p:cNvSpPr/>
          <p:nvPr/>
        </p:nvSpPr>
        <p:spPr>
          <a:xfrm>
            <a:off x="2584300" y="2946588"/>
            <a:ext cx="2415300" cy="964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a:solidFill>
                  <a:srgbClr val="FFFFFF"/>
                </a:solidFill>
                <a:latin typeface="Century Gothic"/>
                <a:ea typeface="Century Gothic"/>
                <a:cs typeface="Century Gothic"/>
                <a:sym typeface="Century Gothic"/>
              </a:rPr>
              <a:t>Introduce the anti-corruption as a subject in school </a:t>
            </a:r>
            <a:endParaRPr b="1">
              <a:solidFill>
                <a:srgbClr val="FFFFFF"/>
              </a:solidFill>
              <a:latin typeface="Century Gothic"/>
              <a:ea typeface="Century Gothic"/>
              <a:cs typeface="Century Gothic"/>
              <a:sym typeface="Century Gothic"/>
            </a:endParaRPr>
          </a:p>
        </p:txBody>
      </p:sp>
      <p:sp>
        <p:nvSpPr>
          <p:cNvPr id="569" name="Google Shape;569;p52"/>
          <p:cNvSpPr/>
          <p:nvPr/>
        </p:nvSpPr>
        <p:spPr>
          <a:xfrm>
            <a:off x="125500" y="2946600"/>
            <a:ext cx="1686900" cy="9648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a:solidFill>
                  <a:srgbClr val="FFFFFF"/>
                </a:solidFill>
                <a:latin typeface="Century Gothic"/>
                <a:ea typeface="Century Gothic"/>
                <a:cs typeface="Century Gothic"/>
                <a:sym typeface="Century Gothic"/>
              </a:rPr>
              <a:t>Corruption</a:t>
            </a:r>
            <a:endParaRPr b="1">
              <a:solidFill>
                <a:srgbClr val="FFFFFF"/>
              </a:solidFill>
              <a:latin typeface="Century Gothic"/>
              <a:ea typeface="Century Gothic"/>
              <a:cs typeface="Century Gothic"/>
              <a:sym typeface="Century Gothic"/>
            </a:endParaRPr>
          </a:p>
        </p:txBody>
      </p:sp>
      <p:sp>
        <p:nvSpPr>
          <p:cNvPr id="570" name="Google Shape;570;p52"/>
          <p:cNvSpPr/>
          <p:nvPr/>
        </p:nvSpPr>
        <p:spPr>
          <a:xfrm>
            <a:off x="1981750" y="3054300"/>
            <a:ext cx="433200" cy="749400"/>
          </a:xfrm>
          <a:prstGeom prst="rightArrow">
            <a:avLst>
              <a:gd fmla="val 50000" name="adj1"/>
              <a:gd fmla="val 50000" name="adj2"/>
            </a:avLst>
          </a:prstGeom>
          <a:solidFill>
            <a:srgbClr val="F1C232"/>
          </a:solidFill>
          <a:ln cap="flat" cmpd="sng" w="9525">
            <a:solidFill>
              <a:srgbClr val="F1C23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52"/>
          <p:cNvSpPr/>
          <p:nvPr/>
        </p:nvSpPr>
        <p:spPr>
          <a:xfrm>
            <a:off x="5168950" y="3054300"/>
            <a:ext cx="433200" cy="749400"/>
          </a:xfrm>
          <a:prstGeom prst="rightArrow">
            <a:avLst>
              <a:gd fmla="val 50000" name="adj1"/>
              <a:gd fmla="val 50000" name="adj2"/>
            </a:avLst>
          </a:prstGeom>
          <a:solidFill>
            <a:srgbClr val="F1C232"/>
          </a:solidFill>
          <a:ln cap="flat" cmpd="sng" w="9525">
            <a:solidFill>
              <a:srgbClr val="F1C23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52"/>
          <p:cNvSpPr/>
          <p:nvPr/>
        </p:nvSpPr>
        <p:spPr>
          <a:xfrm>
            <a:off x="5771500" y="2943225"/>
            <a:ext cx="2758500" cy="1078500"/>
          </a:xfrm>
          <a:prstGeom prst="rect">
            <a:avLst/>
          </a:pr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500">
                <a:solidFill>
                  <a:srgbClr val="FFFFFF"/>
                </a:solidFill>
                <a:latin typeface="Century Gothic"/>
                <a:ea typeface="Century Gothic"/>
                <a:cs typeface="Century Gothic"/>
                <a:sym typeface="Century Gothic"/>
              </a:rPr>
              <a:t>Integrity, Honesty and Trustworthiness</a:t>
            </a:r>
            <a:r>
              <a:rPr b="1" lang="en-GB">
                <a:solidFill>
                  <a:srgbClr val="FFFFFF"/>
                </a:solidFill>
                <a:latin typeface="Century Gothic"/>
                <a:ea typeface="Century Gothic"/>
                <a:cs typeface="Century Gothic"/>
                <a:sym typeface="Century Gothic"/>
              </a:rPr>
              <a:t> are the key factor to stop a person from being  corrupt</a:t>
            </a:r>
            <a:endParaRPr b="1">
              <a:solidFill>
                <a:srgbClr val="FFFFFF"/>
              </a:solidFill>
              <a:latin typeface="Century Gothic"/>
              <a:ea typeface="Century Gothic"/>
              <a:cs typeface="Century Gothic"/>
              <a:sym typeface="Century Gothic"/>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6" name="Shape 576"/>
        <p:cNvGrpSpPr/>
        <p:nvPr/>
      </p:nvGrpSpPr>
      <p:grpSpPr>
        <a:xfrm>
          <a:off x="0" y="0"/>
          <a:ext cx="0" cy="0"/>
          <a:chOff x="0" y="0"/>
          <a:chExt cx="0" cy="0"/>
        </a:xfrm>
      </p:grpSpPr>
      <p:pic>
        <p:nvPicPr>
          <p:cNvPr id="577" name="Google Shape;577;p53"/>
          <p:cNvPicPr preferRelativeResize="0"/>
          <p:nvPr/>
        </p:nvPicPr>
        <p:blipFill>
          <a:blip r:embed="rId3">
            <a:alphaModFix/>
          </a:blip>
          <a:stretch>
            <a:fillRect/>
          </a:stretch>
        </p:blipFill>
        <p:spPr>
          <a:xfrm>
            <a:off x="0" y="0"/>
            <a:ext cx="9144001" cy="6857999"/>
          </a:xfrm>
          <a:prstGeom prst="rect">
            <a:avLst/>
          </a:prstGeom>
          <a:noFill/>
          <a:ln>
            <a:noFill/>
          </a:ln>
        </p:spPr>
      </p:pic>
      <p:sp>
        <p:nvSpPr>
          <p:cNvPr id="578" name="Google Shape;578;p53"/>
          <p:cNvSpPr txBox="1"/>
          <p:nvPr/>
        </p:nvSpPr>
        <p:spPr>
          <a:xfrm>
            <a:off x="2380125" y="2157650"/>
            <a:ext cx="4249800" cy="554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8000">
                <a:solidFill>
                  <a:srgbClr val="FFFFFF"/>
                </a:solidFill>
                <a:latin typeface="Century Gothic"/>
                <a:ea typeface="Century Gothic"/>
                <a:cs typeface="Century Gothic"/>
                <a:sym typeface="Century Gothic"/>
              </a:rPr>
              <a:t>Q&amp;A</a:t>
            </a:r>
            <a:endParaRPr b="1" sz="8000">
              <a:solidFill>
                <a:srgbClr val="FFFFFF"/>
              </a:solidFill>
              <a:latin typeface="Century Gothic"/>
              <a:ea typeface="Century Gothic"/>
              <a:cs typeface="Century Gothic"/>
              <a:sym typeface="Century Gothic"/>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666666"/>
      </a:dk1>
      <a:lt1>
        <a:srgbClr val="FFFFFF"/>
      </a:lt1>
      <a:dk2>
        <a:srgbClr val="4D4D4D"/>
      </a:dk2>
      <a:lt2>
        <a:srgbClr val="EEEEEE"/>
      </a:lt2>
      <a:accent1>
        <a:srgbClr val="2D6097"/>
      </a:accent1>
      <a:accent2>
        <a:srgbClr val="29487A"/>
      </a:accent2>
      <a:accent3>
        <a:srgbClr val="45B18A"/>
      </a:accent3>
      <a:accent4>
        <a:srgbClr val="6DDD71"/>
      </a:accent4>
      <a:accent5>
        <a:srgbClr val="FFD24C"/>
      </a:accent5>
      <a:accent6>
        <a:srgbClr val="BBBCBE"/>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