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rels" ContentType="application/vnd.openxmlformats-package.relationships+xml"/>
  <Default Extension="wdp" ContentType="image/vnd.ms-photo"/>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6"/>
  </p:notesMasterIdLst>
  <p:sldIdLst>
    <p:sldId id="307" r:id="rId2"/>
    <p:sldId id="313" r:id="rId3"/>
    <p:sldId id="297" r:id="rId4"/>
    <p:sldId id="315" r:id="rId5"/>
    <p:sldId id="341" r:id="rId6"/>
    <p:sldId id="342" r:id="rId7"/>
    <p:sldId id="343" r:id="rId8"/>
    <p:sldId id="314" r:id="rId9"/>
    <p:sldId id="344" r:id="rId10"/>
    <p:sldId id="345" r:id="rId11"/>
    <p:sldId id="316" r:id="rId12"/>
    <p:sldId id="346" r:id="rId13"/>
    <p:sldId id="347" r:id="rId14"/>
    <p:sldId id="348" r:id="rId15"/>
    <p:sldId id="312" r:id="rId16"/>
    <p:sldId id="323" r:id="rId17"/>
    <p:sldId id="318" r:id="rId18"/>
    <p:sldId id="321" r:id="rId19"/>
    <p:sldId id="322" r:id="rId20"/>
    <p:sldId id="319" r:id="rId21"/>
    <p:sldId id="320" r:id="rId22"/>
    <p:sldId id="317" r:id="rId23"/>
    <p:sldId id="327" r:id="rId24"/>
    <p:sldId id="328" r:id="rId25"/>
    <p:sldId id="329" r:id="rId26"/>
    <p:sldId id="330" r:id="rId27"/>
    <p:sldId id="331" r:id="rId28"/>
    <p:sldId id="349" r:id="rId29"/>
    <p:sldId id="350" r:id="rId30"/>
    <p:sldId id="351" r:id="rId31"/>
    <p:sldId id="353" r:id="rId32"/>
    <p:sldId id="332" r:id="rId33"/>
    <p:sldId id="355" r:id="rId34"/>
    <p:sldId id="356" r:id="rId35"/>
    <p:sldId id="333" r:id="rId36"/>
    <p:sldId id="334" r:id="rId37"/>
    <p:sldId id="335" r:id="rId38"/>
    <p:sldId id="357" r:id="rId39"/>
    <p:sldId id="358" r:id="rId40"/>
    <p:sldId id="336" r:id="rId41"/>
    <p:sldId id="337" r:id="rId42"/>
    <p:sldId id="338" r:id="rId43"/>
    <p:sldId id="339" r:id="rId44"/>
    <p:sldId id="340"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80"/>
    <p:restoredTop sz="88694" autoAdjust="0"/>
  </p:normalViewPr>
  <p:slideViewPr>
    <p:cSldViewPr snapToGrid="0" snapToObjects="1">
      <p:cViewPr varScale="1">
        <p:scale>
          <a:sx n="116" d="100"/>
          <a:sy n="116" d="100"/>
        </p:scale>
        <p:origin x="-1248" y="-96"/>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notesMaster" Target="notesMasters/notesMaster1.xml"/><Relationship Id="rId47" Type="http://schemas.openxmlformats.org/officeDocument/2006/relationships/printerSettings" Target="printerSettings/printerSettings1.bin"/><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14/9/19 </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127730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14/9/19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14/9/19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14/9/19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14/9/19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14/9/19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14/9/19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14/9/19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14/9/19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14/9/19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14/9/19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14/9/19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microsoft.com/office/2007/relationships/hdphoto" Target="../media/hdphoto1.wdp"/></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g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595764" y="1407131"/>
            <a:ext cx="7772400" cy="1470025"/>
          </a:xfrm>
        </p:spPr>
        <p:txBody>
          <a:bodyPr>
            <a:normAutofit/>
          </a:bodyPr>
          <a:lstStyle/>
          <a:p>
            <a:r>
              <a:rPr lang="en-US" sz="2600" b="1" dirty="0">
                <a:solidFill>
                  <a:prstClr val="black"/>
                </a:solidFill>
                <a:latin typeface="Calibri" panose="020F0502020204030204" pitchFamily="34" charset="0"/>
                <a:cs typeface="Calibri" panose="020F0502020204030204" pitchFamily="34" charset="0"/>
              </a:rPr>
              <a:t>TU 122 LAW IN EVERYDAY LIFE</a:t>
            </a:r>
            <a:endParaRPr lang="en-US" sz="2600" dirty="0">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4146568" y="4715856"/>
            <a:ext cx="4813263" cy="663018"/>
          </a:xfrm>
        </p:spPr>
        <p:txBody>
          <a:bodyPr>
            <a:normAutofit/>
          </a:bodyPr>
          <a:lstStyle/>
          <a:p>
            <a:pPr lvl="0"/>
            <a:r>
              <a:rPr lang="en-US" sz="2000" dirty="0" smtClean="0">
                <a:solidFill>
                  <a:prstClr val="black"/>
                </a:solidFill>
                <a:latin typeface="Calibri" panose="020F0502020204030204" pitchFamily="34" charset="0"/>
                <a:cs typeface="Calibri" panose="020F0502020204030204" pitchFamily="34" charset="0"/>
              </a:rPr>
              <a:t>Pananya Larbprasertporn</a:t>
            </a:r>
            <a:endParaRPr lang="en-US" sz="2000" dirty="0">
              <a:solidFill>
                <a:schemeClr val="tx1"/>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dirty="0"/>
          </a:p>
        </p:txBody>
      </p:sp>
      <p:sp>
        <p:nvSpPr>
          <p:cNvPr id="5" name="Rectangle 4"/>
          <p:cNvSpPr/>
          <p:nvPr/>
        </p:nvSpPr>
        <p:spPr>
          <a:xfrm>
            <a:off x="961300" y="2768884"/>
            <a:ext cx="7221400" cy="1938992"/>
          </a:xfrm>
          <a:prstGeom prst="rect">
            <a:avLst/>
          </a:prstGeom>
        </p:spPr>
        <p:txBody>
          <a:bodyPr wrap="none">
            <a:spAutoFit/>
          </a:bodyPr>
          <a:lstStyle/>
          <a:p>
            <a:pPr algn="ctr"/>
            <a:r>
              <a:rPr lang="en-US" sz="6000" b="1" dirty="0">
                <a:latin typeface="Calibri" panose="020F0502020204030204" pitchFamily="34" charset="0"/>
                <a:cs typeface="Calibri" panose="020F0502020204030204" pitchFamily="34" charset="0"/>
              </a:rPr>
              <a:t>Formation of Contract</a:t>
            </a:r>
            <a:br>
              <a:rPr lang="en-US" sz="6000" b="1" dirty="0">
                <a:latin typeface="Calibri" panose="020F0502020204030204" pitchFamily="34" charset="0"/>
                <a:cs typeface="Calibri" panose="020F0502020204030204" pitchFamily="34" charset="0"/>
              </a:rPr>
            </a:br>
            <a:endParaRPr lang="en-US" sz="60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9201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347416" y="351846"/>
            <a:ext cx="4449167"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Sources of Obligations</a:t>
            </a:r>
          </a:p>
        </p:txBody>
      </p:sp>
      <p:sp>
        <p:nvSpPr>
          <p:cNvPr id="6" name="TextBox 5"/>
          <p:cNvSpPr txBox="1"/>
          <p:nvPr/>
        </p:nvSpPr>
        <p:spPr>
          <a:xfrm>
            <a:off x="355678" y="1707266"/>
            <a:ext cx="8331122" cy="4401205"/>
          </a:xfrm>
          <a:prstGeom prst="rect">
            <a:avLst/>
          </a:prstGeom>
          <a:noFill/>
        </p:spPr>
        <p:txBody>
          <a:bodyPr wrap="square" rtlCol="0">
            <a:spAutoFit/>
          </a:bodyPr>
          <a:lstStyle/>
          <a:p>
            <a:pPr marL="514350" indent="-514350">
              <a:buAutoNum type="arabicParenR"/>
            </a:pPr>
            <a:r>
              <a:rPr lang="en-US" sz="3200" dirty="0" smtClean="0">
                <a:latin typeface="Calibri" panose="020F0502020204030204" pitchFamily="34" charset="0"/>
                <a:cs typeface="Calibri" panose="020F0502020204030204" pitchFamily="34" charset="0"/>
              </a:rPr>
              <a:t>Contracts </a:t>
            </a:r>
            <a:r>
              <a:rPr lang="th-TH" sz="3200" dirty="0" smtClean="0">
                <a:latin typeface="Calibri" panose="020F0502020204030204" pitchFamily="34" charset="0"/>
                <a:cs typeface="Calibri" panose="020F0502020204030204" pitchFamily="34" charset="0"/>
              </a:rPr>
              <a:t>(สัญญา)</a:t>
            </a:r>
            <a:endParaRPr lang="en-US" sz="3200" dirty="0">
              <a:latin typeface="Calibri" panose="020F0502020204030204" pitchFamily="34" charset="0"/>
              <a:cs typeface="Calibri" panose="020F0502020204030204" pitchFamily="34" charset="0"/>
            </a:endParaRPr>
          </a:p>
          <a:p>
            <a:pPr marL="514350" indent="-514350">
              <a:buFont typeface="+mj-lt"/>
              <a:buAutoNum type="arabicParenR" startAt="2"/>
            </a:pPr>
            <a:r>
              <a:rPr lang="en-US" sz="3200" dirty="0">
                <a:latin typeface="Calibri" panose="020F0502020204030204" pitchFamily="34" charset="0"/>
                <a:cs typeface="Calibri" panose="020F0502020204030204" pitchFamily="34" charset="0"/>
              </a:rPr>
              <a:t>Tort (delict or wrongful act</a:t>
            </a:r>
            <a:r>
              <a:rPr lang="en-US" sz="3200" dirty="0" smtClean="0">
                <a:latin typeface="Calibri" panose="020F0502020204030204" pitchFamily="34" charset="0"/>
                <a:cs typeface="Calibri" panose="020F0502020204030204" pitchFamily="34" charset="0"/>
              </a:rPr>
              <a:t>)</a:t>
            </a:r>
            <a:r>
              <a:rPr lang="th-TH" sz="3200" dirty="0" smtClean="0">
                <a:latin typeface="Calibri" panose="020F0502020204030204" pitchFamily="34" charset="0"/>
                <a:cs typeface="Calibri" panose="020F0502020204030204" pitchFamily="34" charset="0"/>
              </a:rPr>
              <a:t> (ละเมิด)</a:t>
            </a:r>
            <a:endParaRPr lang="en-US" sz="3200" dirty="0">
              <a:latin typeface="Calibri" panose="020F0502020204030204" pitchFamily="34" charset="0"/>
              <a:cs typeface="Calibri" panose="020F0502020204030204" pitchFamily="34" charset="0"/>
            </a:endParaRPr>
          </a:p>
          <a:p>
            <a:pPr marL="514350" indent="-514350">
              <a:buAutoNum type="arabicParenR" startAt="2"/>
            </a:pPr>
            <a:r>
              <a:rPr lang="en-US" sz="3200" dirty="0">
                <a:latin typeface="Calibri" panose="020F0502020204030204" pitchFamily="34" charset="0"/>
                <a:cs typeface="Calibri" panose="020F0502020204030204" pitchFamily="34" charset="0"/>
              </a:rPr>
              <a:t>Unjust </a:t>
            </a:r>
            <a:r>
              <a:rPr lang="en-US" sz="3200" dirty="0" smtClean="0">
                <a:latin typeface="Calibri" panose="020F0502020204030204" pitchFamily="34" charset="0"/>
                <a:cs typeface="Calibri" panose="020F0502020204030204" pitchFamily="34" charset="0"/>
              </a:rPr>
              <a:t>enrichment</a:t>
            </a:r>
            <a:r>
              <a:rPr lang="th-TH" sz="3200" dirty="0" smtClean="0">
                <a:latin typeface="Calibri" panose="020F0502020204030204" pitchFamily="34" charset="0"/>
                <a:cs typeface="Calibri" panose="020F0502020204030204" pitchFamily="34" charset="0"/>
              </a:rPr>
              <a:t> (ลาภมิควรได้)</a:t>
            </a:r>
            <a:endParaRPr lang="en-US" sz="3200" dirty="0">
              <a:latin typeface="Calibri" panose="020F0502020204030204" pitchFamily="34" charset="0"/>
              <a:cs typeface="Calibri" panose="020F0502020204030204" pitchFamily="34" charset="0"/>
            </a:endParaRPr>
          </a:p>
          <a:p>
            <a:pPr marL="514350" indent="-514350">
              <a:buAutoNum type="arabicParenR" startAt="2"/>
            </a:pPr>
            <a:r>
              <a:rPr lang="en-US" sz="3200" dirty="0">
                <a:latin typeface="Calibri" panose="020F0502020204030204" pitchFamily="34" charset="0"/>
                <a:cs typeface="Calibri" panose="020F0502020204030204" pitchFamily="34" charset="0"/>
              </a:rPr>
              <a:t>Management of another’s </a:t>
            </a:r>
            <a:r>
              <a:rPr lang="en-US" sz="3200" dirty="0" smtClean="0">
                <a:latin typeface="Calibri" panose="020F0502020204030204" pitchFamily="34" charset="0"/>
                <a:cs typeface="Calibri" panose="020F0502020204030204" pitchFamily="34" charset="0"/>
              </a:rPr>
              <a:t>affairs</a:t>
            </a:r>
            <a:r>
              <a:rPr lang="th-TH" sz="3200" dirty="0" smtClean="0">
                <a:latin typeface="Calibri" panose="020F0502020204030204" pitchFamily="34" charset="0"/>
                <a:cs typeface="Calibri" panose="020F0502020204030204" pitchFamily="34" charset="0"/>
              </a:rPr>
              <a:t> (จัดการงานนอกสั่ง)</a:t>
            </a:r>
            <a:endParaRPr lang="en-US" sz="3200" dirty="0">
              <a:latin typeface="Calibri" panose="020F0502020204030204" pitchFamily="34" charset="0"/>
              <a:cs typeface="Calibri" panose="020F0502020204030204" pitchFamily="34" charset="0"/>
            </a:endParaRPr>
          </a:p>
          <a:p>
            <a:pPr marL="514350" indent="-514350">
              <a:buAutoNum type="arabicParenR" startAt="2"/>
            </a:pPr>
            <a:r>
              <a:rPr lang="en-US" sz="3200" dirty="0">
                <a:latin typeface="Calibri" panose="020F0502020204030204" pitchFamily="34" charset="0"/>
                <a:cs typeface="Calibri" panose="020F0502020204030204" pitchFamily="34" charset="0"/>
              </a:rPr>
              <a:t>Statutory obligations, for example, tax</a:t>
            </a:r>
          </a:p>
          <a:p>
            <a:endParaRPr lang="en-US" sz="28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Tree>
    <p:extLst>
      <p:ext uri="{BB962C8B-B14F-4D97-AF65-F5344CB8AC3E}">
        <p14:creationId xmlns:p14="http://schemas.microsoft.com/office/powerpoint/2010/main" val="2341174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347416" y="385036"/>
            <a:ext cx="4449167"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Sources of Obligations</a:t>
            </a:r>
          </a:p>
        </p:txBody>
      </p:sp>
      <p:sp>
        <p:nvSpPr>
          <p:cNvPr id="6" name="TextBox 5"/>
          <p:cNvSpPr txBox="1"/>
          <p:nvPr/>
        </p:nvSpPr>
        <p:spPr>
          <a:xfrm>
            <a:off x="355678" y="1707266"/>
            <a:ext cx="8331122" cy="2923877"/>
          </a:xfrm>
          <a:prstGeom prst="rect">
            <a:avLst/>
          </a:prstGeom>
          <a:noFill/>
        </p:spPr>
        <p:txBody>
          <a:bodyPr wrap="square" rtlCol="0">
            <a:spAutoFit/>
          </a:bodyPr>
          <a:lstStyle/>
          <a:p>
            <a:pPr marL="514350" indent="-514350">
              <a:buAutoNum type="arabicParenR"/>
            </a:pPr>
            <a:r>
              <a:rPr lang="en-US" sz="3200" b="1" dirty="0">
                <a:latin typeface="Calibri" panose="020F0502020204030204" pitchFamily="34" charset="0"/>
                <a:cs typeface="Calibri" panose="020F0502020204030204" pitchFamily="34" charset="0"/>
              </a:rPr>
              <a:t>Contracts</a:t>
            </a:r>
          </a:p>
          <a:p>
            <a:pPr marL="509588"/>
            <a:r>
              <a:rPr lang="en-US" sz="3200" dirty="0">
                <a:latin typeface="Calibri" panose="020F0502020204030204" pitchFamily="34" charset="0"/>
                <a:cs typeface="Calibri" panose="020F0502020204030204" pitchFamily="34" charset="0"/>
              </a:rPr>
              <a:t>An agreement between two or more parties creating legal relations between them</a:t>
            </a:r>
          </a:p>
          <a:p>
            <a:endParaRPr lang="en-US" sz="28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pic>
        <p:nvPicPr>
          <p:cNvPr id="4" name="Picture 3">
            <a:extLst>
              <a:ext uri="{FF2B5EF4-FFF2-40B4-BE49-F238E27FC236}">
                <a16:creationId xmlns:a16="http://schemas.microsoft.com/office/drawing/2014/main" xmlns="" id="{6A6FC495-9058-48D9-B46A-3C2F7240E3DF}"/>
              </a:ext>
            </a:extLst>
          </p:cNvPr>
          <p:cNvPicPr>
            <a:picLocks noChangeAspect="1"/>
          </p:cNvPicPr>
          <p:nvPr/>
        </p:nvPicPr>
        <p:blipFill>
          <a:blip r:embed="rId2"/>
          <a:stretch>
            <a:fillRect/>
          </a:stretch>
        </p:blipFill>
        <p:spPr>
          <a:xfrm>
            <a:off x="2799965" y="3854767"/>
            <a:ext cx="3442547" cy="2295031"/>
          </a:xfrm>
          <a:prstGeom prst="rect">
            <a:avLst/>
          </a:prstGeom>
        </p:spPr>
      </p:pic>
    </p:spTree>
    <p:extLst>
      <p:ext uri="{BB962C8B-B14F-4D97-AF65-F5344CB8AC3E}">
        <p14:creationId xmlns:p14="http://schemas.microsoft.com/office/powerpoint/2010/main" val="3382506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296655" y="368625"/>
            <a:ext cx="4449167"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Sources of Obligations</a:t>
            </a:r>
          </a:p>
        </p:txBody>
      </p:sp>
      <p:sp>
        <p:nvSpPr>
          <p:cNvPr id="6" name="TextBox 5"/>
          <p:cNvSpPr txBox="1"/>
          <p:nvPr/>
        </p:nvSpPr>
        <p:spPr>
          <a:xfrm>
            <a:off x="355678" y="1707266"/>
            <a:ext cx="8331122" cy="3416320"/>
          </a:xfrm>
          <a:prstGeom prst="rect">
            <a:avLst/>
          </a:prstGeom>
          <a:noFill/>
        </p:spPr>
        <p:txBody>
          <a:bodyPr wrap="square" rtlCol="0">
            <a:spAutoFit/>
          </a:bodyPr>
          <a:lstStyle/>
          <a:p>
            <a:pPr marL="514350" indent="-514350">
              <a:buFont typeface="+mj-lt"/>
              <a:buAutoNum type="arabicParenR" startAt="2"/>
            </a:pPr>
            <a:r>
              <a:rPr lang="en-US" sz="3200" b="1" dirty="0">
                <a:latin typeface="Calibri" panose="020F0502020204030204" pitchFamily="34" charset="0"/>
                <a:cs typeface="Calibri" panose="020F0502020204030204" pitchFamily="34" charset="0"/>
              </a:rPr>
              <a:t>Tort (delict or wrongful act)</a:t>
            </a:r>
          </a:p>
          <a:p>
            <a:pPr marL="509588"/>
            <a:r>
              <a:rPr lang="en-US" sz="3200" dirty="0">
                <a:latin typeface="Calibri" panose="020F0502020204030204" pitchFamily="34" charset="0"/>
                <a:cs typeface="Calibri" panose="020F0502020204030204" pitchFamily="34" charset="0"/>
              </a:rPr>
              <a:t>A wrongful act or omission injuring the life, body, health, liberty, property or any right of another person</a:t>
            </a:r>
          </a:p>
          <a:p>
            <a:endParaRPr lang="en-US" sz="28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pic>
        <p:nvPicPr>
          <p:cNvPr id="8" name="Picture 7">
            <a:extLst>
              <a:ext uri="{FF2B5EF4-FFF2-40B4-BE49-F238E27FC236}">
                <a16:creationId xmlns:a16="http://schemas.microsoft.com/office/drawing/2014/main" xmlns="" id="{4CAFF7E8-1CBC-4A7A-A014-EAF8EEDEBCFD}"/>
              </a:ext>
            </a:extLst>
          </p:cNvPr>
          <p:cNvPicPr>
            <a:picLocks noChangeAspect="1"/>
          </p:cNvPicPr>
          <p:nvPr/>
        </p:nvPicPr>
        <p:blipFill>
          <a:blip r:embed="rId2"/>
          <a:stretch>
            <a:fillRect/>
          </a:stretch>
        </p:blipFill>
        <p:spPr>
          <a:xfrm>
            <a:off x="2285998" y="3706690"/>
            <a:ext cx="4572001" cy="2550572"/>
          </a:xfrm>
          <a:prstGeom prst="rect">
            <a:avLst/>
          </a:prstGeom>
        </p:spPr>
      </p:pic>
    </p:spTree>
    <p:extLst>
      <p:ext uri="{BB962C8B-B14F-4D97-AF65-F5344CB8AC3E}">
        <p14:creationId xmlns:p14="http://schemas.microsoft.com/office/powerpoint/2010/main" val="3889980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420 TCCC</a:t>
            </a:r>
            <a:endParaRPr lang="en-US" dirty="0"/>
          </a:p>
        </p:txBody>
      </p:sp>
      <p:sp>
        <p:nvSpPr>
          <p:cNvPr id="3" name="Content Placeholder 2"/>
          <p:cNvSpPr>
            <a:spLocks noGrp="1"/>
          </p:cNvSpPr>
          <p:nvPr>
            <p:ph idx="1"/>
          </p:nvPr>
        </p:nvSpPr>
        <p:spPr/>
        <p:txBody>
          <a:bodyPr>
            <a:normAutofit fontScale="92500" lnSpcReduction="10000"/>
          </a:bodyPr>
          <a:lstStyle/>
          <a:p>
            <a:r>
              <a:rPr lang="en-US" dirty="0"/>
              <a:t>A person who, willfully or negligently, unlawfully injures the life, body, health, liberty, property or any right of another person, is said to commit a wrongful act and is bound to make compensation therefore.</a:t>
            </a:r>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5</a:t>
            </a:fld>
            <a:endParaRPr lang="en-US"/>
          </a:p>
        </p:txBody>
      </p:sp>
    </p:spTree>
    <p:extLst>
      <p:ext uri="{BB962C8B-B14F-4D97-AF65-F5344CB8AC3E}">
        <p14:creationId xmlns:p14="http://schemas.microsoft.com/office/powerpoint/2010/main" val="4265325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423 TCCC</a:t>
            </a:r>
            <a:endParaRPr lang="en-US" dirty="0"/>
          </a:p>
        </p:txBody>
      </p:sp>
      <p:sp>
        <p:nvSpPr>
          <p:cNvPr id="3" name="Content Placeholder 2"/>
          <p:cNvSpPr>
            <a:spLocks noGrp="1"/>
          </p:cNvSpPr>
          <p:nvPr>
            <p:ph idx="1"/>
          </p:nvPr>
        </p:nvSpPr>
        <p:spPr>
          <a:xfrm>
            <a:off x="457200" y="1600200"/>
            <a:ext cx="8229600" cy="4756149"/>
          </a:xfrm>
        </p:spPr>
        <p:txBody>
          <a:bodyPr>
            <a:normAutofit fontScale="85000" lnSpcReduction="10000"/>
          </a:bodyPr>
          <a:lstStyle/>
          <a:p>
            <a:pPr algn="just"/>
            <a:r>
              <a:rPr lang="en-US" dirty="0" smtClean="0"/>
              <a:t>A person who, contrary to the truth, asserts or circulates as a fact that which injurious to the reputation or the credit of another or his earnings or prosperity in any other manner, shall compensate the other for any damage arising therefrom, even if he does not know of its untruth, provided he ought to know it.</a:t>
            </a:r>
          </a:p>
          <a:p>
            <a:pPr algn="just"/>
            <a:endParaRPr lang="en-US" dirty="0"/>
          </a:p>
          <a:p>
            <a:pPr algn="just"/>
            <a:r>
              <a:rPr lang="en-US" dirty="0" smtClean="0"/>
              <a:t>A person who makes a communication the untruth of which is unknown to him, does not thereby render himself liable to make compensation, if he or the receiver of the communication has a rightful interest in it.</a:t>
            </a:r>
          </a:p>
          <a:p>
            <a:endParaRPr lang="en-US" dirty="0"/>
          </a:p>
          <a:p>
            <a:endParaRPr lang="en-US" dirty="0" smtClean="0"/>
          </a:p>
        </p:txBody>
      </p:sp>
      <p:sp>
        <p:nvSpPr>
          <p:cNvPr id="4" name="Slide Number Placeholder 3"/>
          <p:cNvSpPr>
            <a:spLocks noGrp="1"/>
          </p:cNvSpPr>
          <p:nvPr>
            <p:ph type="sldNum" sz="quarter" idx="12"/>
          </p:nvPr>
        </p:nvSpPr>
        <p:spPr/>
        <p:txBody>
          <a:bodyPr/>
          <a:lstStyle/>
          <a:p>
            <a:fld id="{AEDAE4D7-47EC-4444-8F74-101BA9C3A3F0}" type="slidenum">
              <a:rPr lang="en-US" smtClean="0"/>
              <a:pPr/>
              <a:t>6</a:t>
            </a:fld>
            <a:endParaRPr lang="en-US"/>
          </a:p>
        </p:txBody>
      </p:sp>
    </p:spTree>
    <p:extLst>
      <p:ext uri="{BB962C8B-B14F-4D97-AF65-F5344CB8AC3E}">
        <p14:creationId xmlns:p14="http://schemas.microsoft.com/office/powerpoint/2010/main" val="1200382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451 TCCC</a:t>
            </a:r>
            <a:endParaRPr lang="en-US" dirty="0"/>
          </a:p>
        </p:txBody>
      </p:sp>
      <p:sp>
        <p:nvSpPr>
          <p:cNvPr id="3" name="Content Placeholder 2"/>
          <p:cNvSpPr>
            <a:spLocks noGrp="1"/>
          </p:cNvSpPr>
          <p:nvPr>
            <p:ph idx="1"/>
          </p:nvPr>
        </p:nvSpPr>
        <p:spPr>
          <a:xfrm>
            <a:off x="457200" y="1600200"/>
            <a:ext cx="8229600" cy="4756149"/>
          </a:xfrm>
        </p:spPr>
        <p:txBody>
          <a:bodyPr>
            <a:normAutofit fontScale="70000" lnSpcReduction="20000"/>
          </a:bodyPr>
          <a:lstStyle/>
          <a:p>
            <a:pPr algn="just"/>
            <a:r>
              <a:rPr lang="en-US" dirty="0" smtClean="0"/>
              <a:t>A person who uses force for protecting his right is not liable to make compensation if under the circumstances the help of the Court or of the proper authorities is not obtainable in due time and there is danger that, if he does not act immediately, the realization of his right will be frustrated or seriously impeded.</a:t>
            </a:r>
          </a:p>
          <a:p>
            <a:pPr algn="just"/>
            <a:endParaRPr lang="en-US" dirty="0"/>
          </a:p>
          <a:p>
            <a:pPr algn="just"/>
            <a:r>
              <a:rPr lang="en-US" dirty="0" smtClean="0"/>
              <a:t>The using of force according to the foregoing paragraph must be strictly limited to that which is necessary for averting the danger.</a:t>
            </a:r>
          </a:p>
          <a:p>
            <a:pPr algn="just"/>
            <a:endParaRPr lang="en-US" dirty="0"/>
          </a:p>
          <a:p>
            <a:pPr algn="just"/>
            <a:r>
              <a:rPr lang="en-US" dirty="0" smtClean="0"/>
              <a:t>If any person does the act specified in the first paragraph under the erroneous assumption that the necessary conditions exist to render his act lawful, he is liable to make compensation to the other person, even if the error was not due to his negligence.</a:t>
            </a:r>
          </a:p>
        </p:txBody>
      </p:sp>
      <p:sp>
        <p:nvSpPr>
          <p:cNvPr id="4" name="Slide Number Placeholder 3"/>
          <p:cNvSpPr>
            <a:spLocks noGrp="1"/>
          </p:cNvSpPr>
          <p:nvPr>
            <p:ph type="sldNum" sz="quarter" idx="12"/>
          </p:nvPr>
        </p:nvSpPr>
        <p:spPr/>
        <p:txBody>
          <a:bodyPr/>
          <a:lstStyle/>
          <a:p>
            <a:fld id="{AEDAE4D7-47EC-4444-8F74-101BA9C3A3F0}" type="slidenum">
              <a:rPr lang="en-US" smtClean="0"/>
              <a:pPr/>
              <a:t>7</a:t>
            </a:fld>
            <a:endParaRPr lang="en-US"/>
          </a:p>
        </p:txBody>
      </p:sp>
    </p:spTree>
    <p:extLst>
      <p:ext uri="{BB962C8B-B14F-4D97-AF65-F5344CB8AC3E}">
        <p14:creationId xmlns:p14="http://schemas.microsoft.com/office/powerpoint/2010/main" val="107894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347416" y="357539"/>
            <a:ext cx="4449167"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Sources of Obligations</a:t>
            </a:r>
          </a:p>
        </p:txBody>
      </p:sp>
      <p:sp>
        <p:nvSpPr>
          <p:cNvPr id="6" name="TextBox 5"/>
          <p:cNvSpPr txBox="1"/>
          <p:nvPr/>
        </p:nvSpPr>
        <p:spPr>
          <a:xfrm>
            <a:off x="355678" y="1707266"/>
            <a:ext cx="8331122" cy="3416320"/>
          </a:xfrm>
          <a:prstGeom prst="rect">
            <a:avLst/>
          </a:prstGeom>
          <a:noFill/>
        </p:spPr>
        <p:txBody>
          <a:bodyPr wrap="square" rtlCol="0">
            <a:spAutoFit/>
          </a:bodyPr>
          <a:lstStyle/>
          <a:p>
            <a:pPr marL="514350" indent="-514350">
              <a:buFont typeface="+mj-lt"/>
              <a:buAutoNum type="arabicParenR" startAt="3"/>
            </a:pPr>
            <a:r>
              <a:rPr lang="en-US" sz="3200" b="1" dirty="0">
                <a:latin typeface="Calibri" panose="020F0502020204030204" pitchFamily="34" charset="0"/>
                <a:cs typeface="Calibri" panose="020F0502020204030204" pitchFamily="34" charset="0"/>
              </a:rPr>
              <a:t>Unjust enrichment</a:t>
            </a:r>
          </a:p>
          <a:p>
            <a:pPr marL="509588"/>
            <a:r>
              <a:rPr lang="en-US" sz="3200" dirty="0">
                <a:latin typeface="Calibri" panose="020F0502020204030204" pitchFamily="34" charset="0"/>
                <a:cs typeface="Calibri" panose="020F0502020204030204" pitchFamily="34" charset="0"/>
              </a:rPr>
              <a:t>When a person obtains something to the prejudice of other person without legal grounds</a:t>
            </a:r>
            <a:r>
              <a:rPr lang="en-US" sz="3200" dirty="0" smtClean="0">
                <a:latin typeface="Calibri" panose="020F0502020204030204" pitchFamily="34" charset="0"/>
                <a:cs typeface="Calibri" panose="020F0502020204030204" pitchFamily="34" charset="0"/>
              </a:rPr>
              <a:t>. (Sections 406-419 TCCC)</a:t>
            </a:r>
            <a:endParaRPr lang="en-US" sz="32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Tree>
    <p:extLst>
      <p:ext uri="{BB962C8B-B14F-4D97-AF65-F5344CB8AC3E}">
        <p14:creationId xmlns:p14="http://schemas.microsoft.com/office/powerpoint/2010/main" val="1543570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406 TCCC</a:t>
            </a:r>
            <a:endParaRPr lang="en-US" dirty="0"/>
          </a:p>
        </p:txBody>
      </p:sp>
      <p:sp>
        <p:nvSpPr>
          <p:cNvPr id="3" name="Content Placeholder 2"/>
          <p:cNvSpPr>
            <a:spLocks noGrp="1"/>
          </p:cNvSpPr>
          <p:nvPr>
            <p:ph idx="1"/>
          </p:nvPr>
        </p:nvSpPr>
        <p:spPr>
          <a:xfrm>
            <a:off x="457200" y="1600200"/>
            <a:ext cx="8229600" cy="4756149"/>
          </a:xfrm>
        </p:spPr>
        <p:txBody>
          <a:bodyPr>
            <a:normAutofit fontScale="92500" lnSpcReduction="20000"/>
          </a:bodyPr>
          <a:lstStyle/>
          <a:p>
            <a:pPr algn="just"/>
            <a:r>
              <a:rPr lang="en-US" dirty="0" smtClean="0"/>
              <a:t>Any person who, through an act of performance made by another person or in any other manner, obtains something to the prejudice of such other person without legal ground, must return it to the latter. The acknowledgment of the existence or non-existence of a debt is deemed to be an act of performance.</a:t>
            </a:r>
          </a:p>
          <a:p>
            <a:pPr algn="just"/>
            <a:endParaRPr lang="en-US" dirty="0"/>
          </a:p>
          <a:p>
            <a:pPr algn="just"/>
            <a:r>
              <a:rPr lang="en-US" dirty="0" smtClean="0"/>
              <a:t>The same provision shall apply if something has been obtained on account of a cause which has not been realized or of a ceased to exist. </a:t>
            </a:r>
            <a:endParaRPr lang="th-TH" dirty="0" smtClean="0"/>
          </a:p>
          <a:p>
            <a:pPr algn="just"/>
            <a:endParaRPr lang="th-TH" dirty="0"/>
          </a:p>
          <a:p>
            <a:pPr algn="just"/>
            <a:endParaRPr lang="en-US" dirty="0" smtClean="0"/>
          </a:p>
          <a:p>
            <a:endParaRPr lang="en-US" dirty="0"/>
          </a:p>
          <a:p>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9</a:t>
            </a:fld>
            <a:endParaRPr lang="en-US"/>
          </a:p>
        </p:txBody>
      </p:sp>
    </p:spTree>
    <p:extLst>
      <p:ext uri="{BB962C8B-B14F-4D97-AF65-F5344CB8AC3E}">
        <p14:creationId xmlns:p14="http://schemas.microsoft.com/office/powerpoint/2010/main" val="3776196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411 TCCC</a:t>
            </a:r>
            <a:endParaRPr lang="en-US" dirty="0"/>
          </a:p>
        </p:txBody>
      </p:sp>
      <p:sp>
        <p:nvSpPr>
          <p:cNvPr id="3" name="Content Placeholder 2"/>
          <p:cNvSpPr>
            <a:spLocks noGrp="1"/>
          </p:cNvSpPr>
          <p:nvPr>
            <p:ph idx="1"/>
          </p:nvPr>
        </p:nvSpPr>
        <p:spPr/>
        <p:txBody>
          <a:bodyPr/>
          <a:lstStyle/>
          <a:p>
            <a:pPr algn="just"/>
            <a:r>
              <a:rPr lang="en-US" dirty="0" smtClean="0"/>
              <a:t>A person who has made an act of performance, the purpose of which is contrary to legal prohibition or good morals, cannot claim restitution. </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10</a:t>
            </a:fld>
            <a:endParaRPr lang="en-US"/>
          </a:p>
        </p:txBody>
      </p:sp>
    </p:spTree>
    <p:extLst>
      <p:ext uri="{BB962C8B-B14F-4D97-AF65-F5344CB8AC3E}">
        <p14:creationId xmlns:p14="http://schemas.microsoft.com/office/powerpoint/2010/main" val="4264205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901128" y="335111"/>
            <a:ext cx="4449167"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Sources of Obligations</a:t>
            </a:r>
          </a:p>
        </p:txBody>
      </p:sp>
      <p:sp>
        <p:nvSpPr>
          <p:cNvPr id="6" name="TextBox 5"/>
          <p:cNvSpPr txBox="1"/>
          <p:nvPr/>
        </p:nvSpPr>
        <p:spPr>
          <a:xfrm>
            <a:off x="355678" y="1707266"/>
            <a:ext cx="8331122" cy="4893647"/>
          </a:xfrm>
          <a:prstGeom prst="rect">
            <a:avLst/>
          </a:prstGeom>
          <a:noFill/>
        </p:spPr>
        <p:txBody>
          <a:bodyPr wrap="square" rtlCol="0">
            <a:spAutoFit/>
          </a:bodyPr>
          <a:lstStyle/>
          <a:p>
            <a:pPr marL="514350" indent="-514350">
              <a:buFont typeface="+mj-lt"/>
              <a:buAutoNum type="arabicParenR" startAt="4"/>
            </a:pPr>
            <a:r>
              <a:rPr lang="en-US" sz="3200" b="1" dirty="0">
                <a:latin typeface="Calibri" panose="020F0502020204030204" pitchFamily="34" charset="0"/>
                <a:cs typeface="Calibri" panose="020F0502020204030204" pitchFamily="34" charset="0"/>
              </a:rPr>
              <a:t>Management of another’s affairs</a:t>
            </a:r>
          </a:p>
          <a:p>
            <a:pPr marL="509588"/>
            <a:r>
              <a:rPr lang="en-US" sz="3200" dirty="0">
                <a:latin typeface="Calibri" panose="020F0502020204030204" pitchFamily="34" charset="0"/>
                <a:cs typeface="Calibri" panose="020F0502020204030204" pitchFamily="34" charset="0"/>
              </a:rPr>
              <a:t>When a person takes charge of an affair for another without having received any mandate</a:t>
            </a:r>
            <a:r>
              <a:rPr lang="en-US" sz="3200" dirty="0" smtClean="0">
                <a:latin typeface="Calibri" panose="020F0502020204030204" pitchFamily="34" charset="0"/>
                <a:cs typeface="Calibri" panose="020F0502020204030204" pitchFamily="34" charset="0"/>
              </a:rPr>
              <a:t>. (Sections 395-405 TCCC)</a:t>
            </a:r>
            <a:endParaRPr lang="en-US" sz="3200" dirty="0">
              <a:latin typeface="Calibri" panose="020F0502020204030204" pitchFamily="34" charset="0"/>
              <a:cs typeface="Calibri" panose="020F0502020204030204" pitchFamily="34" charset="0"/>
            </a:endParaRPr>
          </a:p>
          <a:p>
            <a:pPr marL="514350" indent="-514350">
              <a:buFont typeface="+mj-lt"/>
              <a:buAutoNum type="arabicParenR" startAt="5"/>
            </a:pPr>
            <a:r>
              <a:rPr lang="en-US" sz="3200" b="1" dirty="0">
                <a:latin typeface="Calibri" panose="020F0502020204030204" pitchFamily="34" charset="0"/>
                <a:cs typeface="Calibri" panose="020F0502020204030204" pitchFamily="34" charset="0"/>
              </a:rPr>
              <a:t>Statutory obligations</a:t>
            </a:r>
            <a:r>
              <a:rPr lang="en-US" sz="3200" dirty="0">
                <a:latin typeface="Calibri" panose="020F0502020204030204" pitchFamily="34" charset="0"/>
                <a:cs typeface="Calibri" panose="020F0502020204030204" pitchFamily="34" charset="0"/>
              </a:rPr>
              <a:t> </a:t>
            </a:r>
          </a:p>
          <a:p>
            <a:pPr marL="509588"/>
            <a:r>
              <a:rPr lang="en-US" sz="3200" dirty="0">
                <a:latin typeface="Calibri" panose="020F0502020204030204" pitchFamily="34" charset="0"/>
                <a:cs typeface="Calibri" panose="020F0502020204030204" pitchFamily="34" charset="0"/>
              </a:rPr>
              <a:t>for example, </a:t>
            </a:r>
            <a:r>
              <a:rPr lang="en-US" sz="3200" dirty="0" smtClean="0">
                <a:latin typeface="Calibri" panose="020F0502020204030204" pitchFamily="34" charset="0"/>
                <a:cs typeface="Calibri" panose="020F0502020204030204" pitchFamily="34" charset="0"/>
              </a:rPr>
              <a:t>tax, family law (parents </a:t>
            </a:r>
            <a:r>
              <a:rPr lang="en-US" sz="3200" smtClean="0">
                <a:latin typeface="Calibri" panose="020F0502020204030204" pitchFamily="34" charset="0"/>
                <a:cs typeface="Calibri" panose="020F0502020204030204" pitchFamily="34" charset="0"/>
              </a:rPr>
              <a:t>and child)</a:t>
            </a:r>
            <a:endParaRPr lang="en-US" sz="32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pic>
        <p:nvPicPr>
          <p:cNvPr id="8" name="Picture 7">
            <a:extLst>
              <a:ext uri="{FF2B5EF4-FFF2-40B4-BE49-F238E27FC236}">
                <a16:creationId xmlns:a16="http://schemas.microsoft.com/office/drawing/2014/main" xmlns="" id="{1CC3A230-9F13-43B8-B37C-2AC9674F714E}"/>
              </a:ext>
            </a:extLst>
          </p:cNvPr>
          <p:cNvPicPr>
            <a:picLocks noChangeAspect="1"/>
          </p:cNvPicPr>
          <p:nvPr/>
        </p:nvPicPr>
        <p:blipFill>
          <a:blip r:embed="rId2"/>
          <a:stretch>
            <a:fillRect/>
          </a:stretch>
        </p:blipFill>
        <p:spPr>
          <a:xfrm>
            <a:off x="3635042" y="4674129"/>
            <a:ext cx="1772393" cy="1767285"/>
          </a:xfrm>
          <a:prstGeom prst="rect">
            <a:avLst/>
          </a:prstGeom>
        </p:spPr>
      </p:pic>
    </p:spTree>
    <p:extLst>
      <p:ext uri="{BB962C8B-B14F-4D97-AF65-F5344CB8AC3E}">
        <p14:creationId xmlns:p14="http://schemas.microsoft.com/office/powerpoint/2010/main" val="997691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395 TCCC</a:t>
            </a:r>
            <a:endParaRPr lang="en-US" dirty="0"/>
          </a:p>
        </p:txBody>
      </p:sp>
      <p:sp>
        <p:nvSpPr>
          <p:cNvPr id="3" name="Content Placeholder 2"/>
          <p:cNvSpPr>
            <a:spLocks noGrp="1"/>
          </p:cNvSpPr>
          <p:nvPr>
            <p:ph idx="1"/>
          </p:nvPr>
        </p:nvSpPr>
        <p:spPr>
          <a:xfrm>
            <a:off x="457200" y="1600200"/>
            <a:ext cx="8229600" cy="4756149"/>
          </a:xfrm>
        </p:spPr>
        <p:txBody>
          <a:bodyPr/>
          <a:lstStyle/>
          <a:p>
            <a:pPr algn="just"/>
            <a:r>
              <a:rPr lang="en-US" dirty="0" smtClean="0"/>
              <a:t>A person who takes charge of an affair for another without having received mandate from him or being otherwise entitled to do so in respect of him, shall manage the affair in such manner as the interest of the principal requires, having regard to his actual or presumptive wishes.</a:t>
            </a:r>
          </a:p>
        </p:txBody>
      </p:sp>
      <p:sp>
        <p:nvSpPr>
          <p:cNvPr id="4" name="Slide Number Placeholder 3"/>
          <p:cNvSpPr>
            <a:spLocks noGrp="1"/>
          </p:cNvSpPr>
          <p:nvPr>
            <p:ph type="sldNum" sz="quarter" idx="12"/>
          </p:nvPr>
        </p:nvSpPr>
        <p:spPr/>
        <p:txBody>
          <a:bodyPr/>
          <a:lstStyle/>
          <a:p>
            <a:fld id="{AEDAE4D7-47EC-4444-8F74-101BA9C3A3F0}" type="slidenum">
              <a:rPr lang="en-US" smtClean="0"/>
              <a:pPr/>
              <a:t>12</a:t>
            </a:fld>
            <a:endParaRPr lang="en-US"/>
          </a:p>
        </p:txBody>
      </p:sp>
    </p:spTree>
    <p:extLst>
      <p:ext uri="{BB962C8B-B14F-4D97-AF65-F5344CB8AC3E}">
        <p14:creationId xmlns:p14="http://schemas.microsoft.com/office/powerpoint/2010/main" val="269406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396 TCCC</a:t>
            </a:r>
            <a:endParaRPr lang="en-US" dirty="0"/>
          </a:p>
        </p:txBody>
      </p:sp>
      <p:sp>
        <p:nvSpPr>
          <p:cNvPr id="3" name="Content Placeholder 2"/>
          <p:cNvSpPr>
            <a:spLocks noGrp="1"/>
          </p:cNvSpPr>
          <p:nvPr>
            <p:ph idx="1"/>
          </p:nvPr>
        </p:nvSpPr>
        <p:spPr>
          <a:xfrm>
            <a:off x="457200" y="1600200"/>
            <a:ext cx="8229600" cy="4756149"/>
          </a:xfrm>
        </p:spPr>
        <p:txBody>
          <a:bodyPr>
            <a:normAutofit/>
          </a:bodyPr>
          <a:lstStyle/>
          <a:p>
            <a:pPr algn="just"/>
            <a:r>
              <a:rPr lang="en-US" dirty="0" smtClean="0"/>
              <a:t>If the undertaking of the management of the affair is opposed to the actual or presumptive wishes of the principal, and if the manager must have recognized this, he is bound to compensate the principal for any damages arising from his management of the affair, even if no fault otherwise imputable to him.</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13</a:t>
            </a:fld>
            <a:endParaRPr lang="en-US"/>
          </a:p>
        </p:txBody>
      </p:sp>
    </p:spTree>
    <p:extLst>
      <p:ext uri="{BB962C8B-B14F-4D97-AF65-F5344CB8AC3E}">
        <p14:creationId xmlns:p14="http://schemas.microsoft.com/office/powerpoint/2010/main" val="2617741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401 TCCC</a:t>
            </a:r>
            <a:endParaRPr lang="en-US" dirty="0"/>
          </a:p>
        </p:txBody>
      </p:sp>
      <p:sp>
        <p:nvSpPr>
          <p:cNvPr id="3" name="Content Placeholder 2"/>
          <p:cNvSpPr>
            <a:spLocks noGrp="1"/>
          </p:cNvSpPr>
          <p:nvPr>
            <p:ph idx="1"/>
          </p:nvPr>
        </p:nvSpPr>
        <p:spPr>
          <a:xfrm>
            <a:off x="457200" y="1600200"/>
            <a:ext cx="8229600" cy="4756149"/>
          </a:xfrm>
        </p:spPr>
        <p:txBody>
          <a:bodyPr>
            <a:normAutofit fontScale="92500" lnSpcReduction="20000"/>
          </a:bodyPr>
          <a:lstStyle/>
          <a:p>
            <a:pPr algn="just"/>
            <a:r>
              <a:rPr lang="en-US" dirty="0" smtClean="0"/>
              <a:t>If the undertaking of management of the affair is in accordance with the interest and the actual or presumptive wishes of the principal, the manager may demand reimbursement of his outlay as an agent. The provisions of Section 816 paragraph 2 apply </a:t>
            </a:r>
            <a:r>
              <a:rPr lang="en-US" i="1" dirty="0" smtClean="0"/>
              <a:t>mutatis mutandis</a:t>
            </a:r>
            <a:r>
              <a:rPr lang="en-US" dirty="0" smtClean="0"/>
              <a:t>.</a:t>
            </a:r>
          </a:p>
          <a:p>
            <a:pPr algn="just"/>
            <a:endParaRPr lang="en-US" dirty="0"/>
          </a:p>
          <a:p>
            <a:pPr algn="just"/>
            <a:r>
              <a:rPr lang="en-US" dirty="0" smtClean="0"/>
              <a:t>In the case provided for by Section 397 this claim belongs to the manager even if the undertaking of the management of the affair is opposed to the wishes of the principal.</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14</a:t>
            </a:fld>
            <a:endParaRPr lang="en-US"/>
          </a:p>
        </p:txBody>
      </p:sp>
    </p:spTree>
    <p:extLst>
      <p:ext uri="{BB962C8B-B14F-4D97-AF65-F5344CB8AC3E}">
        <p14:creationId xmlns:p14="http://schemas.microsoft.com/office/powerpoint/2010/main" val="210654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1</a:t>
            </a:r>
          </a:p>
        </p:txBody>
      </p:sp>
      <p:sp>
        <p:nvSpPr>
          <p:cNvPr id="6" name="TextBox 5"/>
          <p:cNvSpPr txBox="1"/>
          <p:nvPr/>
        </p:nvSpPr>
        <p:spPr>
          <a:xfrm>
            <a:off x="355678" y="1707266"/>
            <a:ext cx="8331122" cy="2739211"/>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Mickey punched Donald in the face. So, Donald claims damages from Mickey.</a:t>
            </a: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15</a:t>
            </a:fld>
            <a:endParaRPr lang="en-US" dirty="0"/>
          </a:p>
        </p:txBody>
      </p:sp>
      <p:pic>
        <p:nvPicPr>
          <p:cNvPr id="3" name="Picture 2">
            <a:extLst>
              <a:ext uri="{FF2B5EF4-FFF2-40B4-BE49-F238E27FC236}">
                <a16:creationId xmlns:a16="http://schemas.microsoft.com/office/drawing/2014/main" xmlns="" id="{7312D2D9-60EE-4A22-8498-3C68F43D7A7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3379100" y="4293135"/>
            <a:ext cx="2311205" cy="1889099"/>
          </a:xfrm>
          <a:prstGeom prst="rect">
            <a:avLst/>
          </a:prstGeom>
        </p:spPr>
      </p:pic>
    </p:spTree>
    <p:extLst>
      <p:ext uri="{BB962C8B-B14F-4D97-AF65-F5344CB8AC3E}">
        <p14:creationId xmlns:p14="http://schemas.microsoft.com/office/powerpoint/2010/main" val="751043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2</a:t>
            </a:r>
          </a:p>
        </p:txBody>
      </p:sp>
      <p:sp>
        <p:nvSpPr>
          <p:cNvPr id="6" name="TextBox 5"/>
          <p:cNvSpPr txBox="1"/>
          <p:nvPr/>
        </p:nvSpPr>
        <p:spPr>
          <a:xfrm>
            <a:off x="355678" y="1707266"/>
            <a:ext cx="8331122" cy="2677656"/>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Belle, a housemaid, voluntarily paid an electricity bill for Jasmine, a house owner, because Jasmine forgot to pay. Belle demands reimbursement from Jasmine.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16</a:t>
            </a:fld>
            <a:endParaRPr lang="en-US" dirty="0"/>
          </a:p>
        </p:txBody>
      </p:sp>
    </p:spTree>
    <p:extLst>
      <p:ext uri="{BB962C8B-B14F-4D97-AF65-F5344CB8AC3E}">
        <p14:creationId xmlns:p14="http://schemas.microsoft.com/office/powerpoint/2010/main" val="28094003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3</a:t>
            </a:r>
          </a:p>
        </p:txBody>
      </p:sp>
      <p:sp>
        <p:nvSpPr>
          <p:cNvPr id="6" name="TextBox 5"/>
          <p:cNvSpPr txBox="1"/>
          <p:nvPr/>
        </p:nvSpPr>
        <p:spPr>
          <a:xfrm>
            <a:off x="355678" y="1707266"/>
            <a:ext cx="8331122" cy="3170099"/>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Christopher hired Pooh to sing in his birthday party. Pooh demands Christopher to pay for his performance.  </a:t>
            </a: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17</a:t>
            </a:fld>
            <a:endParaRPr lang="en-US" dirty="0"/>
          </a:p>
        </p:txBody>
      </p:sp>
      <p:pic>
        <p:nvPicPr>
          <p:cNvPr id="4" name="Picture 3">
            <a:extLst>
              <a:ext uri="{FF2B5EF4-FFF2-40B4-BE49-F238E27FC236}">
                <a16:creationId xmlns:a16="http://schemas.microsoft.com/office/drawing/2014/main" xmlns="" id="{B3681BB7-3842-4B87-90F3-EA726796AE50}"/>
              </a:ext>
            </a:extLst>
          </p:cNvPr>
          <p:cNvPicPr>
            <a:picLocks noChangeAspect="1"/>
          </p:cNvPicPr>
          <p:nvPr/>
        </p:nvPicPr>
        <p:blipFill>
          <a:blip r:embed="rId2"/>
          <a:stretch>
            <a:fillRect/>
          </a:stretch>
        </p:blipFill>
        <p:spPr>
          <a:xfrm>
            <a:off x="3464165" y="4290535"/>
            <a:ext cx="1683074" cy="2065815"/>
          </a:xfrm>
          <a:prstGeom prst="rect">
            <a:avLst/>
          </a:prstGeom>
        </p:spPr>
      </p:pic>
    </p:spTree>
    <p:extLst>
      <p:ext uri="{BB962C8B-B14F-4D97-AF65-F5344CB8AC3E}">
        <p14:creationId xmlns:p14="http://schemas.microsoft.com/office/powerpoint/2010/main" val="2531613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4</a:t>
            </a:r>
          </a:p>
        </p:txBody>
      </p:sp>
      <p:sp>
        <p:nvSpPr>
          <p:cNvPr id="6" name="TextBox 5"/>
          <p:cNvSpPr txBox="1"/>
          <p:nvPr/>
        </p:nvSpPr>
        <p:spPr>
          <a:xfrm>
            <a:off x="355678" y="1707266"/>
            <a:ext cx="8331122" cy="3108543"/>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Mufasa paid back his debt to a creditor without knowing that his son, Simba, has already repaid his debt on his behalf. So, Mufasa demands his payment back from a creditor.</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18</a:t>
            </a:fld>
            <a:endParaRPr lang="en-US" dirty="0"/>
          </a:p>
        </p:txBody>
      </p:sp>
    </p:spTree>
    <p:extLst>
      <p:ext uri="{BB962C8B-B14F-4D97-AF65-F5344CB8AC3E}">
        <p14:creationId xmlns:p14="http://schemas.microsoft.com/office/powerpoint/2010/main" val="1493733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5</a:t>
            </a:r>
          </a:p>
        </p:txBody>
      </p:sp>
      <p:sp>
        <p:nvSpPr>
          <p:cNvPr id="6" name="TextBox 5"/>
          <p:cNvSpPr txBox="1"/>
          <p:nvPr/>
        </p:nvSpPr>
        <p:spPr>
          <a:xfrm>
            <a:off x="355678" y="1707266"/>
            <a:ext cx="8331122" cy="2677656"/>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Anna bought a dress online from Olaf. The dress delivered to Anna has several defects. So, Anna demands Olaf to repair or replace the dress.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19</a:t>
            </a:fld>
            <a:endParaRPr lang="en-US" dirty="0"/>
          </a:p>
        </p:txBody>
      </p:sp>
    </p:spTree>
    <p:extLst>
      <p:ext uri="{BB962C8B-B14F-4D97-AF65-F5344CB8AC3E}">
        <p14:creationId xmlns:p14="http://schemas.microsoft.com/office/powerpoint/2010/main" val="4123940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6</a:t>
            </a:r>
          </a:p>
        </p:txBody>
      </p:sp>
      <p:sp>
        <p:nvSpPr>
          <p:cNvPr id="6" name="TextBox 5"/>
          <p:cNvSpPr txBox="1"/>
          <p:nvPr/>
        </p:nvSpPr>
        <p:spPr>
          <a:xfrm>
            <a:off x="355678" y="1707266"/>
            <a:ext cx="8331122" cy="2308324"/>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A wife claims maintenance from her husband.</a:t>
            </a: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20</a:t>
            </a:fld>
            <a:endParaRPr lang="en-US" dirty="0"/>
          </a:p>
        </p:txBody>
      </p:sp>
      <p:pic>
        <p:nvPicPr>
          <p:cNvPr id="5" name="Picture 4">
            <a:extLst>
              <a:ext uri="{FF2B5EF4-FFF2-40B4-BE49-F238E27FC236}">
                <a16:creationId xmlns:a16="http://schemas.microsoft.com/office/drawing/2014/main" xmlns="" id="{62EDA126-D568-48BD-8C06-3CDDB54BE6A4}"/>
              </a:ext>
            </a:extLst>
          </p:cNvPr>
          <p:cNvPicPr>
            <a:picLocks noChangeAspect="1"/>
          </p:cNvPicPr>
          <p:nvPr/>
        </p:nvPicPr>
        <p:blipFill>
          <a:blip r:embed="rId2"/>
          <a:stretch>
            <a:fillRect/>
          </a:stretch>
        </p:blipFill>
        <p:spPr>
          <a:xfrm>
            <a:off x="3406814" y="3931388"/>
            <a:ext cx="2228850" cy="2057400"/>
          </a:xfrm>
          <a:prstGeom prst="rect">
            <a:avLst/>
          </a:prstGeom>
        </p:spPr>
      </p:pic>
    </p:spTree>
    <p:extLst>
      <p:ext uri="{BB962C8B-B14F-4D97-AF65-F5344CB8AC3E}">
        <p14:creationId xmlns:p14="http://schemas.microsoft.com/office/powerpoint/2010/main" val="1721649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7</a:t>
            </a:r>
          </a:p>
        </p:txBody>
      </p:sp>
      <p:sp>
        <p:nvSpPr>
          <p:cNvPr id="6" name="TextBox 5"/>
          <p:cNvSpPr txBox="1"/>
          <p:nvPr/>
        </p:nvSpPr>
        <p:spPr>
          <a:xfrm>
            <a:off x="355678" y="1707266"/>
            <a:ext cx="8331122" cy="2677656"/>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A flowerpot fell from a balcony of Ariel’s room on the second floor of an apartment and smashed against a car of Eric. Eric claims compensation from Ariel.</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21</a:t>
            </a:fld>
            <a:endParaRPr lang="en-US" dirty="0"/>
          </a:p>
        </p:txBody>
      </p:sp>
      <p:pic>
        <p:nvPicPr>
          <p:cNvPr id="4" name="Picture 3">
            <a:extLst>
              <a:ext uri="{FF2B5EF4-FFF2-40B4-BE49-F238E27FC236}">
                <a16:creationId xmlns:a16="http://schemas.microsoft.com/office/drawing/2014/main" xmlns="" id="{CB54BCC1-ED29-4CF0-ABA2-1FFFAF466A42}"/>
              </a:ext>
            </a:extLst>
          </p:cNvPr>
          <p:cNvPicPr>
            <a:picLocks noChangeAspect="1"/>
          </p:cNvPicPr>
          <p:nvPr/>
        </p:nvPicPr>
        <p:blipFill>
          <a:blip r:embed="rId2"/>
          <a:stretch>
            <a:fillRect/>
          </a:stretch>
        </p:blipFill>
        <p:spPr>
          <a:xfrm>
            <a:off x="3856151" y="4922628"/>
            <a:ext cx="1330176" cy="1433722"/>
          </a:xfrm>
          <a:prstGeom prst="rect">
            <a:avLst/>
          </a:prstGeom>
        </p:spPr>
      </p:pic>
    </p:spTree>
    <p:extLst>
      <p:ext uri="{BB962C8B-B14F-4D97-AF65-F5344CB8AC3E}">
        <p14:creationId xmlns:p14="http://schemas.microsoft.com/office/powerpoint/2010/main" val="100376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36305" y="335111"/>
            <a:ext cx="2271391" cy="646331"/>
          </a:xfrm>
          <a:prstGeom prst="rect">
            <a:avLst/>
          </a:prstGeom>
          <a:noFill/>
        </p:spPr>
        <p:txBody>
          <a:bodyPr wrap="none" rtlCol="0">
            <a:spAutoFit/>
          </a:bodyPr>
          <a:lstStyle/>
          <a:p>
            <a:pPr algn="ctr"/>
            <a:r>
              <a:rPr lang="en-US" sz="3600" b="1" dirty="0">
                <a:latin typeface="Calibri" panose="020F0502020204030204" pitchFamily="34" charset="0"/>
                <a:cs typeface="Calibri" panose="020F0502020204030204" pitchFamily="34" charset="0"/>
              </a:rPr>
              <a:t>Question 8</a:t>
            </a:r>
          </a:p>
        </p:txBody>
      </p:sp>
      <p:sp>
        <p:nvSpPr>
          <p:cNvPr id="6" name="TextBox 5"/>
          <p:cNvSpPr txBox="1"/>
          <p:nvPr/>
        </p:nvSpPr>
        <p:spPr>
          <a:xfrm>
            <a:off x="355678" y="1707266"/>
            <a:ext cx="8331122" cy="3600986"/>
          </a:xfrm>
          <a:prstGeom prst="rect">
            <a:avLst/>
          </a:prstGeom>
          <a:noFill/>
        </p:spPr>
        <p:txBody>
          <a:bodyPr wrap="square" rtlCol="0">
            <a:spAutoFit/>
          </a:bodyPr>
          <a:lstStyle/>
          <a:p>
            <a:r>
              <a:rPr lang="en-US" sz="2800" b="1" dirty="0">
                <a:latin typeface="Calibri" panose="020F0502020204030204" pitchFamily="34" charset="0"/>
                <a:cs typeface="Calibri" panose="020F0502020204030204" pitchFamily="34" charset="0"/>
              </a:rPr>
              <a:t>What source of obligations provides a legal basis for this claim?</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Minnie found Daisy’s lost dog, so she fed it and brought it back to Daisy. Minnie demands reimbursement from Daisy for a cost of dog food.</a:t>
            </a:r>
          </a:p>
          <a:p>
            <a:endParaRPr lang="en-US" sz="2800" dirty="0">
              <a:latin typeface="Calibri" panose="020F0502020204030204" pitchFamily="34" charset="0"/>
              <a:cs typeface="Calibri" panose="020F0502020204030204" pitchFamily="34" charset="0"/>
            </a:endParaRPr>
          </a:p>
          <a:p>
            <a:endParaRPr lang="en-US" sz="3200" dirty="0">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22</a:t>
            </a:fld>
            <a:endParaRPr lang="en-US" dirty="0"/>
          </a:p>
        </p:txBody>
      </p:sp>
      <p:pic>
        <p:nvPicPr>
          <p:cNvPr id="8" name="Picture 7">
            <a:extLst>
              <a:ext uri="{FF2B5EF4-FFF2-40B4-BE49-F238E27FC236}">
                <a16:creationId xmlns:a16="http://schemas.microsoft.com/office/drawing/2014/main" xmlns="" id="{78A431AB-4923-4FAF-8C12-F4048359708F}"/>
              </a:ext>
            </a:extLst>
          </p:cNvPr>
          <p:cNvPicPr>
            <a:picLocks noChangeAspect="1"/>
          </p:cNvPicPr>
          <p:nvPr/>
        </p:nvPicPr>
        <p:blipFill>
          <a:blip r:embed="rId2"/>
          <a:stretch>
            <a:fillRect/>
          </a:stretch>
        </p:blipFill>
        <p:spPr>
          <a:xfrm>
            <a:off x="3806456" y="4814955"/>
            <a:ext cx="1273864" cy="1564944"/>
          </a:xfrm>
          <a:prstGeom prst="rect">
            <a:avLst/>
          </a:prstGeom>
        </p:spPr>
      </p:pic>
    </p:spTree>
    <p:extLst>
      <p:ext uri="{BB962C8B-B14F-4D97-AF65-F5344CB8AC3E}">
        <p14:creationId xmlns:p14="http://schemas.microsoft.com/office/powerpoint/2010/main" val="3992443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144A7A-A55D-479B-9F01-0A66CEF08BF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47591156-40D2-4BBE-A278-34472A93A713}"/>
              </a:ext>
            </a:extLst>
          </p:cNvPr>
          <p:cNvSpPr>
            <a:spLocks noGrp="1"/>
          </p:cNvSpPr>
          <p:nvPr>
            <p:ph idx="1"/>
          </p:nvPr>
        </p:nvSpPr>
        <p:spPr>
          <a:xfrm>
            <a:off x="457200" y="3139069"/>
            <a:ext cx="8229600" cy="2172790"/>
          </a:xfrm>
        </p:spPr>
        <p:txBody>
          <a:bodyPr>
            <a:normAutofit/>
          </a:bodyPr>
          <a:lstStyle/>
          <a:p>
            <a:r>
              <a:rPr lang="en-US" sz="4000" b="1" dirty="0">
                <a:latin typeface="Calibri" panose="020F0502020204030204" pitchFamily="34" charset="0"/>
                <a:cs typeface="Calibri" panose="020F0502020204030204" pitchFamily="34" charset="0"/>
              </a:rPr>
              <a:t>FORMATION</a:t>
            </a:r>
            <a:r>
              <a:rPr lang="en-US" sz="4000" b="1" dirty="0">
                <a:latin typeface="Bookman Old Style" panose="02050604050505020204" pitchFamily="18" charset="0"/>
              </a:rPr>
              <a:t> OF CONTRACT</a:t>
            </a:r>
          </a:p>
        </p:txBody>
      </p:sp>
      <p:sp>
        <p:nvSpPr>
          <p:cNvPr id="4" name="Slide Number Placeholder 3">
            <a:extLst>
              <a:ext uri="{FF2B5EF4-FFF2-40B4-BE49-F238E27FC236}">
                <a16:creationId xmlns:a16="http://schemas.microsoft.com/office/drawing/2014/main" xmlns="" id="{0CB8D43F-9DD0-41FA-9553-F9E1D9662D15}"/>
              </a:ext>
            </a:extLst>
          </p:cNvPr>
          <p:cNvSpPr>
            <a:spLocks noGrp="1"/>
          </p:cNvSpPr>
          <p:nvPr>
            <p:ph type="sldNum" sz="quarter" idx="12"/>
          </p:nvPr>
        </p:nvSpPr>
        <p:spPr/>
        <p:txBody>
          <a:bodyPr/>
          <a:lstStyle/>
          <a:p>
            <a:fld id="{AEDAE4D7-47EC-4444-8F74-101BA9C3A3F0}" type="slidenum">
              <a:rPr lang="en-US" smtClean="0"/>
              <a:pPr/>
              <a:t>23</a:t>
            </a:fld>
            <a:endParaRPr lang="en-US"/>
          </a:p>
        </p:txBody>
      </p:sp>
    </p:spTree>
    <p:extLst>
      <p:ext uri="{BB962C8B-B14F-4D97-AF65-F5344CB8AC3E}">
        <p14:creationId xmlns:p14="http://schemas.microsoft.com/office/powerpoint/2010/main" val="213137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446141" y="335111"/>
            <a:ext cx="535915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Basic Principles of Contract</a:t>
            </a:r>
          </a:p>
        </p:txBody>
      </p:sp>
      <p:sp>
        <p:nvSpPr>
          <p:cNvPr id="6" name="TextBox 5"/>
          <p:cNvSpPr txBox="1"/>
          <p:nvPr/>
        </p:nvSpPr>
        <p:spPr>
          <a:xfrm>
            <a:off x="355678" y="1527686"/>
            <a:ext cx="8331122" cy="4585870"/>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principle of freedom of contract and the main exception:</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Public order and good morals</a:t>
            </a:r>
          </a:p>
          <a:p>
            <a:pPr marL="45720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marR="0" lvl="1"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Section </a:t>
            </a:r>
            <a:r>
              <a:rPr kumimoji="0" lang="en-GB" sz="22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150</a:t>
            </a:r>
            <a:r>
              <a:rPr kumimoji="0" lang="th-TH" sz="22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a:t>
            </a:r>
            <a:r>
              <a:rPr kumimoji="0" lang="en-US" sz="22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TCCC</a:t>
            </a:r>
            <a:r>
              <a:rPr kumimoji="0" lang="en-GB" sz="22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a:t>
            </a: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act is void if its object is expressly prohibited by law or is impossible, or is contrary to public order or good morals.</a:t>
            </a:r>
          </a:p>
          <a:p>
            <a:pPr marL="457200" marR="0" lvl="1" indent="0" algn="l" defTabSz="4572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marR="0" lvl="1"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Section </a:t>
            </a:r>
            <a:r>
              <a:rPr kumimoji="0" lang="en-GB" sz="22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151 TCCC. </a:t>
            </a: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act is not void on account of its differing from a provision of any law if such law does not relate to public order or good moral.</a:t>
            </a:r>
            <a:endParaRPr kumimoji="0" lang="en-US" sz="2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6072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446141" y="335111"/>
            <a:ext cx="535915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Basic Principles of Contract</a:t>
            </a:r>
          </a:p>
        </p:txBody>
      </p:sp>
      <p:sp>
        <p:nvSpPr>
          <p:cNvPr id="6" name="TextBox 5"/>
          <p:cNvSpPr txBox="1"/>
          <p:nvPr/>
        </p:nvSpPr>
        <p:spPr>
          <a:xfrm>
            <a:off x="355678" y="1537625"/>
            <a:ext cx="8331122" cy="1446550"/>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 contract is formed by consent; a contract is formed when an acceptance agrees with an offer.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grpSp>
        <p:nvGrpSpPr>
          <p:cNvPr id="5" name="Group 4">
            <a:extLst>
              <a:ext uri="{FF2B5EF4-FFF2-40B4-BE49-F238E27FC236}">
                <a16:creationId xmlns:a16="http://schemas.microsoft.com/office/drawing/2014/main" xmlns="" id="{C6C9BA20-1A4B-4660-851B-ABB1A4EEE767}"/>
              </a:ext>
            </a:extLst>
          </p:cNvPr>
          <p:cNvGrpSpPr/>
          <p:nvPr/>
        </p:nvGrpSpPr>
        <p:grpSpPr>
          <a:xfrm>
            <a:off x="954496" y="3578086"/>
            <a:ext cx="7523582" cy="1182758"/>
            <a:chOff x="-446688" y="-97366"/>
            <a:chExt cx="5123003" cy="805629"/>
          </a:xfrm>
        </p:grpSpPr>
        <p:sp>
          <p:nvSpPr>
            <p:cNvPr id="8" name="Rectangle: Folded Corner 7">
              <a:extLst>
                <a:ext uri="{FF2B5EF4-FFF2-40B4-BE49-F238E27FC236}">
                  <a16:creationId xmlns:a16="http://schemas.microsoft.com/office/drawing/2014/main" xmlns="" id="{8A330E2A-4F84-4475-8843-0DF6BC89707D}"/>
                </a:ext>
              </a:extLst>
            </p:cNvPr>
            <p:cNvSpPr/>
            <p:nvPr/>
          </p:nvSpPr>
          <p:spPr>
            <a:xfrm>
              <a:off x="1075852" y="-97366"/>
              <a:ext cx="1375805" cy="805629"/>
            </a:xfrm>
            <a:prstGeom prst="foldedCorner">
              <a:avLst/>
            </a:prstGeom>
            <a:solidFill>
              <a:srgbClr val="F9E6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lnSpc>
                  <a:spcPct val="107000"/>
                </a:lnSpc>
                <a:spcBef>
                  <a:spcPts val="0"/>
                </a:spcBef>
                <a:spcAft>
                  <a:spcPts val="800"/>
                </a:spcAft>
              </a:pPr>
              <a:r>
                <a:rPr lang="en-US" sz="2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CONTRACT</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9" name="Arrow: Left 8">
              <a:extLst>
                <a:ext uri="{FF2B5EF4-FFF2-40B4-BE49-F238E27FC236}">
                  <a16:creationId xmlns:a16="http://schemas.microsoft.com/office/drawing/2014/main" xmlns="" id="{A65F08E5-F811-425D-ABED-512F04C7E32E}"/>
                </a:ext>
              </a:extLst>
            </p:cNvPr>
            <p:cNvSpPr/>
            <p:nvPr/>
          </p:nvSpPr>
          <p:spPr>
            <a:xfrm>
              <a:off x="2405569" y="142710"/>
              <a:ext cx="697230" cy="306070"/>
            </a:xfrm>
            <a:prstGeom prst="lef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latin typeface="Calibri" panose="020F0502020204030204" pitchFamily="34" charset="0"/>
                <a:cs typeface="Calibri" panose="020F0502020204030204" pitchFamily="34" charset="0"/>
              </a:endParaRPr>
            </a:p>
          </p:txBody>
        </p:sp>
        <p:sp>
          <p:nvSpPr>
            <p:cNvPr id="10" name="Arrow: Left 9">
              <a:extLst>
                <a:ext uri="{FF2B5EF4-FFF2-40B4-BE49-F238E27FC236}">
                  <a16:creationId xmlns:a16="http://schemas.microsoft.com/office/drawing/2014/main" xmlns="" id="{A61DEACA-D85E-4D41-B60B-3C3ADD36FB4A}"/>
                </a:ext>
              </a:extLst>
            </p:cNvPr>
            <p:cNvSpPr/>
            <p:nvPr/>
          </p:nvSpPr>
          <p:spPr>
            <a:xfrm rot="10800000">
              <a:off x="439221" y="142710"/>
              <a:ext cx="697230" cy="306070"/>
            </a:xfrm>
            <a:prstGeom prst="leftArrow">
              <a:avLst/>
            </a:prstGeom>
            <a:solidFill>
              <a:schemeClr val="accent1">
                <a:lumMod val="50000"/>
              </a:schemeClr>
            </a:solidFill>
            <a:ln w="12700" cap="flat" cmpd="sng" algn="ctr">
              <a:solidFill>
                <a:schemeClr val="accent1">
                  <a:lumMod val="50000"/>
                </a:scheme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latin typeface="Calibri" panose="020F0502020204030204" pitchFamily="34" charset="0"/>
                <a:cs typeface="Calibri" panose="020F0502020204030204" pitchFamily="34" charset="0"/>
              </a:endParaRPr>
            </a:p>
          </p:txBody>
        </p:sp>
        <p:sp>
          <p:nvSpPr>
            <p:cNvPr id="11" name="Text Box 2">
              <a:extLst>
                <a:ext uri="{FF2B5EF4-FFF2-40B4-BE49-F238E27FC236}">
                  <a16:creationId xmlns:a16="http://schemas.microsoft.com/office/drawing/2014/main" xmlns="" id="{74DFD09F-D122-4FC0-9586-1D2C57DF9C93}"/>
                </a:ext>
              </a:extLst>
            </p:cNvPr>
            <p:cNvSpPr txBox="1">
              <a:spLocks noChangeArrowheads="1"/>
            </p:cNvSpPr>
            <p:nvPr/>
          </p:nvSpPr>
          <p:spPr bwMode="auto">
            <a:xfrm>
              <a:off x="-446688" y="142710"/>
              <a:ext cx="885907" cy="321945"/>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400" dirty="0">
                  <a:solidFill>
                    <a:srgbClr val="203864"/>
                  </a:solidFill>
                  <a:effectLst/>
                  <a:latin typeface="Calibri" panose="020F0502020204030204" pitchFamily="34" charset="0"/>
                  <a:ea typeface="Calibri" panose="020F0502020204030204" pitchFamily="34" charset="0"/>
                  <a:cs typeface="Calibri" panose="020F0502020204030204" pitchFamily="34" charset="0"/>
                </a:rPr>
                <a:t>OFFER</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Text Box 2">
              <a:extLst>
                <a:ext uri="{FF2B5EF4-FFF2-40B4-BE49-F238E27FC236}">
                  <a16:creationId xmlns:a16="http://schemas.microsoft.com/office/drawing/2014/main" xmlns="" id="{2ED03188-7F59-4A00-9E01-E9AEC1FDB775}"/>
                </a:ext>
              </a:extLst>
            </p:cNvPr>
            <p:cNvSpPr txBox="1">
              <a:spLocks noChangeArrowheads="1"/>
            </p:cNvSpPr>
            <p:nvPr/>
          </p:nvSpPr>
          <p:spPr bwMode="auto">
            <a:xfrm>
              <a:off x="3097976" y="142710"/>
              <a:ext cx="1578339" cy="321945"/>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US" sz="2400" dirty="0">
                  <a:solidFill>
                    <a:srgbClr val="C00000"/>
                  </a:solidFill>
                  <a:effectLst/>
                  <a:latin typeface="Calibri" panose="020F0502020204030204" pitchFamily="34" charset="0"/>
                  <a:ea typeface="Calibri" panose="020F0502020204030204" pitchFamily="34" charset="0"/>
                  <a:cs typeface="Calibri" panose="020F0502020204030204" pitchFamily="34" charset="0"/>
                </a:rPr>
                <a:t>ACCEPTANCE</a:t>
              </a:r>
              <a:endParaRPr lang="en-US" sz="2400" dirty="0">
                <a:effectLst/>
                <a:latin typeface="Calibri" panose="020F0502020204030204" pitchFamily="34" charset="0"/>
                <a:ea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1740745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988698" y="335111"/>
            <a:ext cx="1618071"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OFFERS</a:t>
            </a:r>
          </a:p>
        </p:txBody>
      </p:sp>
      <p:sp>
        <p:nvSpPr>
          <p:cNvPr id="6" name="TextBox 5"/>
          <p:cNvSpPr txBox="1"/>
          <p:nvPr/>
        </p:nvSpPr>
        <p:spPr>
          <a:xfrm>
            <a:off x="355678" y="1536784"/>
            <a:ext cx="8331122" cy="273921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Characteristics of an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offer must be clear and unequivocal. </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intention to make an offer which is unclear is considered to be an ‘Invitation to treat’.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8" name="Picture 7">
            <a:extLst>
              <a:ext uri="{FF2B5EF4-FFF2-40B4-BE49-F238E27FC236}">
                <a16:creationId xmlns:a16="http://schemas.microsoft.com/office/drawing/2014/main" xmlns="" id="{DFA6DE82-4F8A-46D0-AFD5-BD1C025FE8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4569" y="3907597"/>
            <a:ext cx="4353339" cy="2448753"/>
          </a:xfrm>
          <a:prstGeom prst="rect">
            <a:avLst/>
          </a:prstGeom>
        </p:spPr>
      </p:pic>
    </p:spTree>
    <p:extLst>
      <p:ext uri="{BB962C8B-B14F-4D97-AF65-F5344CB8AC3E}">
        <p14:creationId xmlns:p14="http://schemas.microsoft.com/office/powerpoint/2010/main" val="14732061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988698" y="335111"/>
            <a:ext cx="1618071"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OFFERS</a:t>
            </a:r>
          </a:p>
        </p:txBody>
      </p:sp>
      <p:sp>
        <p:nvSpPr>
          <p:cNvPr id="6" name="TextBox 5"/>
          <p:cNvSpPr txBox="1"/>
          <p:nvPr/>
        </p:nvSpPr>
        <p:spPr>
          <a:xfrm>
            <a:off x="355678" y="1536784"/>
            <a:ext cx="8331122" cy="403187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When does an offer take effect?</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If an offeree </a:t>
            </a:r>
            <a:r>
              <a:rPr kumimoji="0" lang="en-US" sz="2800" b="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is present</a:t>
            </a:r>
            <a:r>
              <a:rPr lang="en-US" sz="2800" dirty="0">
                <a:solidFill>
                  <a:prstClr val="black"/>
                </a:solidFill>
                <a:latin typeface="Calibri" panose="020F0502020204030204" pitchFamily="34" charset="0"/>
                <a:cs typeface="Calibri" panose="020F0502020204030204" pitchFamily="34" charset="0"/>
              </a:rPr>
              <a:t>, an offer takes effect from the time when it becomes known to the </a:t>
            </a:r>
            <a:r>
              <a:rPr lang="en-US" sz="2800" dirty="0" err="1" smtClean="0">
                <a:solidFill>
                  <a:prstClr val="black"/>
                </a:solidFill>
                <a:latin typeface="Calibri" panose="020F0502020204030204" pitchFamily="34" charset="0"/>
                <a:cs typeface="Calibri" panose="020F0502020204030204" pitchFamily="34" charset="0"/>
              </a:rPr>
              <a:t>offeree</a:t>
            </a:r>
            <a:r>
              <a:rPr lang="en-US" sz="2800" dirty="0" smtClean="0">
                <a:solidFill>
                  <a:prstClr val="black"/>
                </a:solidFill>
                <a:latin typeface="Calibri" panose="020F0502020204030204" pitchFamily="34" charset="0"/>
                <a:cs typeface="Calibri" panose="020F0502020204030204" pitchFamily="34" charset="0"/>
              </a:rPr>
              <a:t> (Section 168 TCCC).</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lvl="0" indent="-457200">
              <a:buFont typeface="Wingdings" panose="05000000000000000000" pitchFamily="2" charset="2"/>
              <a:buChar char="§"/>
              <a:defRPr/>
            </a:pPr>
            <a:r>
              <a:rPr lang="en-US" sz="2800" dirty="0">
                <a:solidFill>
                  <a:prstClr val="black"/>
                </a:solidFill>
                <a:latin typeface="Calibri" panose="020F0502020204030204" pitchFamily="34" charset="0"/>
                <a:cs typeface="Calibri" panose="020F0502020204030204" pitchFamily="34" charset="0"/>
              </a:rPr>
              <a:t>If an offeree is </a:t>
            </a:r>
            <a:r>
              <a:rPr lang="en-US" sz="2800" i="1" u="sng" dirty="0">
                <a:solidFill>
                  <a:prstClr val="black"/>
                </a:solidFill>
                <a:latin typeface="Calibri" panose="020F0502020204030204" pitchFamily="34" charset="0"/>
                <a:cs typeface="Calibri" panose="020F0502020204030204" pitchFamily="34" charset="0"/>
              </a:rPr>
              <a:t>not</a:t>
            </a:r>
            <a:r>
              <a:rPr lang="en-US" sz="2800" dirty="0">
                <a:solidFill>
                  <a:prstClr val="black"/>
                </a:solidFill>
                <a:latin typeface="Calibri" panose="020F0502020204030204" pitchFamily="34" charset="0"/>
                <a:cs typeface="Calibri" panose="020F0502020204030204" pitchFamily="34" charset="0"/>
              </a:rPr>
              <a:t> present, an offer takes effect from the time when it reached the </a:t>
            </a:r>
            <a:r>
              <a:rPr lang="en-US" sz="2800" dirty="0" err="1" smtClean="0">
                <a:solidFill>
                  <a:prstClr val="black"/>
                </a:solidFill>
                <a:latin typeface="Calibri" panose="020F0502020204030204" pitchFamily="34" charset="0"/>
                <a:cs typeface="Calibri" panose="020F0502020204030204" pitchFamily="34" charset="0"/>
              </a:rPr>
              <a:t>offeree</a:t>
            </a:r>
            <a:r>
              <a:rPr lang="en-US" sz="2800" dirty="0" smtClean="0">
                <a:solidFill>
                  <a:prstClr val="black"/>
                </a:solidFill>
                <a:latin typeface="Calibri" panose="020F0502020204030204" pitchFamily="34" charset="0"/>
                <a:cs typeface="Calibri" panose="020F0502020204030204" pitchFamily="34" charset="0"/>
              </a:rPr>
              <a:t> (Section 169 TCCC).</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4" name="Picture 3">
            <a:extLst>
              <a:ext uri="{FF2B5EF4-FFF2-40B4-BE49-F238E27FC236}">
                <a16:creationId xmlns:a16="http://schemas.microsoft.com/office/drawing/2014/main" xmlns="" id="{9C94AC5F-1508-4544-8D5A-1B242B59A5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8050" y="4720948"/>
            <a:ext cx="1646378" cy="1635402"/>
          </a:xfrm>
          <a:prstGeom prst="rect">
            <a:avLst/>
          </a:prstGeom>
        </p:spPr>
      </p:pic>
    </p:spTree>
    <p:extLst>
      <p:ext uri="{BB962C8B-B14F-4D97-AF65-F5344CB8AC3E}">
        <p14:creationId xmlns:p14="http://schemas.microsoft.com/office/powerpoint/2010/main" val="1253137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168 TCCC</a:t>
            </a:r>
            <a:endParaRPr lang="en-US" dirty="0"/>
          </a:p>
        </p:txBody>
      </p:sp>
      <p:sp>
        <p:nvSpPr>
          <p:cNvPr id="3" name="Content Placeholder 2"/>
          <p:cNvSpPr>
            <a:spLocks noGrp="1"/>
          </p:cNvSpPr>
          <p:nvPr>
            <p:ph idx="1"/>
          </p:nvPr>
        </p:nvSpPr>
        <p:spPr>
          <a:xfrm>
            <a:off x="457200" y="1600201"/>
            <a:ext cx="8229600" cy="5121274"/>
          </a:xfrm>
        </p:spPr>
        <p:txBody>
          <a:bodyPr/>
          <a:lstStyle/>
          <a:p>
            <a:pPr algn="just"/>
            <a:r>
              <a:rPr lang="en-US" dirty="0" smtClean="0"/>
              <a:t>A declaration of intention made to </a:t>
            </a:r>
            <a:r>
              <a:rPr lang="en-US" u="sng" dirty="0" smtClean="0"/>
              <a:t>a person in his presence</a:t>
            </a:r>
            <a:r>
              <a:rPr lang="en-US" dirty="0" smtClean="0"/>
              <a:t> takes effect from the time when it </a:t>
            </a:r>
            <a:r>
              <a:rPr lang="en-US" u="sng" dirty="0" smtClean="0"/>
              <a:t>becomes known </a:t>
            </a:r>
            <a:r>
              <a:rPr lang="en-US" dirty="0" smtClean="0"/>
              <a:t>to the receiver of the intention. This also apply to the declaration of intention made by one person to the other through telephone, other communication devices, or other means through which similar communication can be made.</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28</a:t>
            </a:fld>
            <a:endParaRPr lang="en-US"/>
          </a:p>
        </p:txBody>
      </p:sp>
    </p:spTree>
    <p:extLst>
      <p:ext uri="{BB962C8B-B14F-4D97-AF65-F5344CB8AC3E}">
        <p14:creationId xmlns:p14="http://schemas.microsoft.com/office/powerpoint/2010/main" val="35889706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169 TCCC</a:t>
            </a:r>
            <a:endParaRPr lang="en-US" dirty="0"/>
          </a:p>
        </p:txBody>
      </p:sp>
      <p:sp>
        <p:nvSpPr>
          <p:cNvPr id="3" name="Content Placeholder 2"/>
          <p:cNvSpPr>
            <a:spLocks noGrp="1"/>
          </p:cNvSpPr>
          <p:nvPr>
            <p:ph idx="1"/>
          </p:nvPr>
        </p:nvSpPr>
        <p:spPr>
          <a:xfrm>
            <a:off x="457200" y="1600200"/>
            <a:ext cx="8229600" cy="4756149"/>
          </a:xfrm>
        </p:spPr>
        <p:txBody>
          <a:bodyPr>
            <a:normAutofit/>
          </a:bodyPr>
          <a:lstStyle/>
          <a:p>
            <a:pPr algn="just"/>
            <a:r>
              <a:rPr lang="en-US" dirty="0" smtClean="0"/>
              <a:t>A declaration of intention made to a person </a:t>
            </a:r>
            <a:r>
              <a:rPr lang="en-US" u="sng" dirty="0" smtClean="0"/>
              <a:t>not in his presence</a:t>
            </a:r>
            <a:r>
              <a:rPr lang="en-US" dirty="0" smtClean="0"/>
              <a:t> takes effect from the time when </a:t>
            </a:r>
            <a:r>
              <a:rPr lang="en-US" u="sng" dirty="0" smtClean="0"/>
              <a:t>it reached </a:t>
            </a:r>
            <a:r>
              <a:rPr lang="en-US" dirty="0" smtClean="0"/>
              <a:t>the receiver of the intention. It does not become effective if a revocation reaches him previously or simultaneously.</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29</a:t>
            </a:fld>
            <a:endParaRPr lang="en-US"/>
          </a:p>
        </p:txBody>
      </p:sp>
    </p:spTree>
    <p:extLst>
      <p:ext uri="{BB962C8B-B14F-4D97-AF65-F5344CB8AC3E}">
        <p14:creationId xmlns:p14="http://schemas.microsoft.com/office/powerpoint/2010/main" val="21114686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2350" y="0"/>
            <a:ext cx="7294449" cy="1204118"/>
          </a:xfrm>
        </p:spPr>
        <p:txBody>
          <a:bodyPr/>
          <a:lstStyle/>
          <a:p>
            <a:r>
              <a:rPr lang="en-US" sz="3600" dirty="0" smtClean="0"/>
              <a:t>Electronic Transactions Act B.E. 2544 (2001)</a:t>
            </a:r>
            <a:endParaRPr lang="en-US" sz="3600" dirty="0"/>
          </a:p>
        </p:txBody>
      </p:sp>
      <p:sp>
        <p:nvSpPr>
          <p:cNvPr id="3" name="Content Placeholder 2"/>
          <p:cNvSpPr>
            <a:spLocks noGrp="1"/>
          </p:cNvSpPr>
          <p:nvPr>
            <p:ph idx="1"/>
          </p:nvPr>
        </p:nvSpPr>
        <p:spPr>
          <a:xfrm>
            <a:off x="457200" y="1600200"/>
            <a:ext cx="8229600" cy="4756149"/>
          </a:xfrm>
        </p:spPr>
        <p:txBody>
          <a:bodyPr>
            <a:normAutofit fontScale="85000" lnSpcReduction="20000"/>
          </a:bodyPr>
          <a:lstStyle/>
          <a:p>
            <a:pPr algn="just"/>
            <a:r>
              <a:rPr lang="en-US" dirty="0" smtClean="0"/>
              <a:t>Section 23. The receipt of a data message is deemed to occur from the time when such data message </a:t>
            </a:r>
            <a:r>
              <a:rPr lang="en-US" u="sng" dirty="0" smtClean="0"/>
              <a:t>enters an information system of the addressee</a:t>
            </a:r>
            <a:r>
              <a:rPr lang="en-US" dirty="0" smtClean="0"/>
              <a:t>.</a:t>
            </a:r>
          </a:p>
          <a:p>
            <a:pPr algn="just"/>
            <a:endParaRPr lang="en-US" dirty="0"/>
          </a:p>
          <a:p>
            <a:pPr algn="just"/>
            <a:r>
              <a:rPr lang="en-US" dirty="0" smtClean="0"/>
              <a:t>If the addressee has designated an information system for the purpose of receiving data message specifically, it shall be deemed that the receipt of a data message occurs at the time when the data message enters the designated information system. However, if such data message is sent to an information system, it shall be deemed that the receipt of a data message occurs at the time when the data message is retrieved from that information system.</a:t>
            </a:r>
          </a:p>
          <a:p>
            <a:pPr algn="just"/>
            <a:endParaRPr lang="en-US" dirty="0"/>
          </a:p>
          <a:p>
            <a:pPr algn="just"/>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30</a:t>
            </a:fld>
            <a:endParaRPr lang="en-US"/>
          </a:p>
        </p:txBody>
      </p:sp>
    </p:spTree>
    <p:extLst>
      <p:ext uri="{BB962C8B-B14F-4D97-AF65-F5344CB8AC3E}">
        <p14:creationId xmlns:p14="http://schemas.microsoft.com/office/powerpoint/2010/main" val="39476362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continued</a:t>
            </a:r>
            <a:endParaRPr lang="en-US" dirty="0"/>
          </a:p>
        </p:txBody>
      </p:sp>
      <p:sp>
        <p:nvSpPr>
          <p:cNvPr id="3" name="Content Placeholder 2"/>
          <p:cNvSpPr>
            <a:spLocks noGrp="1"/>
          </p:cNvSpPr>
          <p:nvPr>
            <p:ph idx="1"/>
          </p:nvPr>
        </p:nvSpPr>
        <p:spPr>
          <a:xfrm>
            <a:off x="457200" y="1600200"/>
            <a:ext cx="8229600" cy="4756149"/>
          </a:xfrm>
        </p:spPr>
        <p:txBody>
          <a:bodyPr>
            <a:normAutofit/>
          </a:bodyPr>
          <a:lstStyle/>
          <a:p>
            <a:pPr algn="just"/>
            <a:r>
              <a:rPr lang="en-US" sz="2700" dirty="0" smtClean="0"/>
              <a:t>The provision of this section applies notwithstanding that the place where the information system is located may be different from the place where the data message is deemed to be received by the addressee under Section 24.</a:t>
            </a:r>
            <a:endParaRPr lang="en-US" sz="2700"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31</a:t>
            </a:fld>
            <a:endParaRPr lang="en-US"/>
          </a:p>
        </p:txBody>
      </p:sp>
    </p:spTree>
    <p:extLst>
      <p:ext uri="{BB962C8B-B14F-4D97-AF65-F5344CB8AC3E}">
        <p14:creationId xmlns:p14="http://schemas.microsoft.com/office/powerpoint/2010/main" val="28719613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988698" y="335111"/>
            <a:ext cx="1618071"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OFFERS</a:t>
            </a:r>
          </a:p>
        </p:txBody>
      </p:sp>
      <p:sp>
        <p:nvSpPr>
          <p:cNvPr id="6" name="TextBox 5"/>
          <p:cNvSpPr txBox="1"/>
          <p:nvPr/>
        </p:nvSpPr>
        <p:spPr>
          <a:xfrm>
            <a:off x="355678" y="1536784"/>
            <a:ext cx="8331122" cy="446276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Effects of an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offer lasts for a period specified or a reasonable period, and the offeror cannot revoke the offer before such period </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ends (Sections 354</a:t>
            </a:r>
            <a:r>
              <a:rPr kumimoji="0" lang="en-US" sz="2800" b="0" i="0" u="none" strike="noStrike" kern="1200" cap="none" spc="0" normalizeH="0" noProof="0" dirty="0" smtClean="0">
                <a:ln>
                  <a:noFill/>
                </a:ln>
                <a:solidFill>
                  <a:prstClr val="black"/>
                </a:solidFill>
                <a:effectLst/>
                <a:uLnTx/>
                <a:uFillTx/>
                <a:latin typeface="Calibri" panose="020F0502020204030204" pitchFamily="34" charset="0"/>
                <a:cs typeface="Calibri" panose="020F0502020204030204" pitchFamily="34" charset="0"/>
              </a:rPr>
              <a:t> &amp; 355</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TCCC).</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800" dirty="0">
                <a:solidFill>
                  <a:prstClr val="black"/>
                </a:solidFill>
                <a:latin typeface="Calibri" panose="020F0502020204030204" pitchFamily="34" charset="0"/>
                <a:cs typeface="Calibri" panose="020F0502020204030204" pitchFamily="34" charset="0"/>
              </a:rPr>
              <a:t>An offer ceases to be binding if it is rejected, or if it is not accepted within a specified period, or a reasonable period, or at that </a:t>
            </a:r>
            <a:r>
              <a:rPr lang="en-US" sz="2800" dirty="0" smtClean="0">
                <a:solidFill>
                  <a:prstClr val="black"/>
                </a:solidFill>
                <a:latin typeface="Calibri" panose="020F0502020204030204" pitchFamily="34" charset="0"/>
                <a:cs typeface="Calibri" panose="020F0502020204030204" pitchFamily="34" charset="0"/>
              </a:rPr>
              <a:t>moment (Sections 357, 354, 355 &amp; 356).</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311582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TCCC</a:t>
            </a:r>
            <a:endParaRPr lang="en-US" dirty="0"/>
          </a:p>
        </p:txBody>
      </p:sp>
      <p:sp>
        <p:nvSpPr>
          <p:cNvPr id="3" name="Content Placeholder 2"/>
          <p:cNvSpPr>
            <a:spLocks noGrp="1"/>
          </p:cNvSpPr>
          <p:nvPr>
            <p:ph idx="1"/>
          </p:nvPr>
        </p:nvSpPr>
        <p:spPr>
          <a:xfrm>
            <a:off x="457200" y="1600200"/>
            <a:ext cx="8229600" cy="4756149"/>
          </a:xfrm>
        </p:spPr>
        <p:txBody>
          <a:bodyPr/>
          <a:lstStyle/>
          <a:p>
            <a:pPr algn="just"/>
            <a:r>
              <a:rPr lang="en-US" dirty="0" smtClean="0"/>
              <a:t>Section 354. An offer to make a contract in which a period for acceptance is specified cannot be withdrawn within such period.</a:t>
            </a:r>
          </a:p>
          <a:p>
            <a:pPr algn="just"/>
            <a:endParaRPr lang="en-US" dirty="0"/>
          </a:p>
          <a:p>
            <a:pPr algn="just"/>
            <a:r>
              <a:rPr lang="en-US" dirty="0" smtClean="0"/>
              <a:t>Section 355. A person who, without specifying a period for acceptance, makes an offer to another at a distance cannot withdraw his offer within a time which notice of acceptance might reasonably be expected. </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33</a:t>
            </a:fld>
            <a:endParaRPr lang="en-US"/>
          </a:p>
        </p:txBody>
      </p:sp>
    </p:spTree>
    <p:extLst>
      <p:ext uri="{BB962C8B-B14F-4D97-AF65-F5344CB8AC3E}">
        <p14:creationId xmlns:p14="http://schemas.microsoft.com/office/powerpoint/2010/main" val="246609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TCCC</a:t>
            </a:r>
            <a:endParaRPr lang="en-US" dirty="0"/>
          </a:p>
        </p:txBody>
      </p:sp>
      <p:sp>
        <p:nvSpPr>
          <p:cNvPr id="3" name="Content Placeholder 2"/>
          <p:cNvSpPr>
            <a:spLocks noGrp="1"/>
          </p:cNvSpPr>
          <p:nvPr>
            <p:ph idx="1"/>
          </p:nvPr>
        </p:nvSpPr>
        <p:spPr>
          <a:xfrm>
            <a:off x="457200" y="1600200"/>
            <a:ext cx="8229600" cy="4756149"/>
          </a:xfrm>
        </p:spPr>
        <p:txBody>
          <a:bodyPr>
            <a:normAutofit lnSpcReduction="10000"/>
          </a:bodyPr>
          <a:lstStyle/>
          <a:p>
            <a:pPr algn="just"/>
            <a:r>
              <a:rPr lang="en-US" dirty="0" smtClean="0"/>
              <a:t>Section 356. An offer made to a person who is present without specifying a period for acceptance may be accepted only there and then. This applies also to an offer made by one person to another on the telephone.</a:t>
            </a:r>
          </a:p>
          <a:p>
            <a:pPr algn="just"/>
            <a:endParaRPr lang="en-US" dirty="0"/>
          </a:p>
          <a:p>
            <a:pPr algn="just"/>
            <a:r>
              <a:rPr lang="en-US" dirty="0" smtClean="0"/>
              <a:t>Section 357. An offer ceases to be binding if it is refused to the </a:t>
            </a:r>
            <a:r>
              <a:rPr lang="en-US" dirty="0" err="1" smtClean="0"/>
              <a:t>offeror</a:t>
            </a:r>
            <a:r>
              <a:rPr lang="en-US" dirty="0" smtClean="0"/>
              <a:t>, or if it is not accepted in due time according to the three forgoing sections.</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34</a:t>
            </a:fld>
            <a:endParaRPr lang="en-US"/>
          </a:p>
        </p:txBody>
      </p:sp>
    </p:spTree>
    <p:extLst>
      <p:ext uri="{BB962C8B-B14F-4D97-AF65-F5344CB8AC3E}">
        <p14:creationId xmlns:p14="http://schemas.microsoft.com/office/powerpoint/2010/main" val="20295549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516648" y="335111"/>
            <a:ext cx="2661562"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ACCEPTANCE</a:t>
            </a:r>
          </a:p>
        </p:txBody>
      </p:sp>
      <p:sp>
        <p:nvSpPr>
          <p:cNvPr id="6" name="TextBox 5"/>
          <p:cNvSpPr txBox="1"/>
          <p:nvPr/>
        </p:nvSpPr>
        <p:spPr>
          <a:xfrm>
            <a:off x="355678" y="1536784"/>
            <a:ext cx="8331122" cy="2739211"/>
          </a:xfrm>
          <a:prstGeom prst="rect">
            <a:avLst/>
          </a:prstGeom>
          <a:noFill/>
        </p:spPr>
        <p:txBody>
          <a:bodyPr wrap="square" rtlCol="0">
            <a:spAutoFit/>
          </a:bodyPr>
          <a:lstStyle/>
          <a:p>
            <a:pPr lvl="0">
              <a:defRPr/>
            </a:pPr>
            <a:r>
              <a:rPr lang="en-US" sz="2800" b="1" dirty="0">
                <a:solidFill>
                  <a:prstClr val="black"/>
                </a:solidFill>
                <a:latin typeface="Calibri" panose="020F0502020204030204" pitchFamily="34" charset="0"/>
                <a:cs typeface="Calibri" panose="020F0502020204030204" pitchFamily="34" charset="0"/>
              </a:rPr>
              <a:t>Characteristics of an Acceptance</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The offeree can accept or decline the offer.</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acceptance can be made expressly or impliedly. </a:t>
            </a:r>
          </a:p>
          <a:p>
            <a:pPr marL="457200" marR="0" lvl="0" indent="-45720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An acceptance must be clear.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4716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66956" y="335111"/>
            <a:ext cx="2661562"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ACCEPTANCE</a:t>
            </a:r>
          </a:p>
        </p:txBody>
      </p:sp>
      <p:sp>
        <p:nvSpPr>
          <p:cNvPr id="6" name="TextBox 5"/>
          <p:cNvSpPr txBox="1"/>
          <p:nvPr/>
        </p:nvSpPr>
        <p:spPr>
          <a:xfrm>
            <a:off x="355678" y="1536784"/>
            <a:ext cx="8331122" cy="403187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When does an acceptance take effect?</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If an offeror </a:t>
            </a:r>
            <a:r>
              <a:rPr kumimoji="0" lang="en-US" sz="2800" b="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is present</a:t>
            </a:r>
            <a:r>
              <a:rPr lang="en-US" sz="2800" dirty="0">
                <a:solidFill>
                  <a:prstClr val="black"/>
                </a:solidFill>
                <a:latin typeface="Calibri" panose="020F0502020204030204" pitchFamily="34" charset="0"/>
                <a:cs typeface="Calibri" panose="020F0502020204030204" pitchFamily="34" charset="0"/>
              </a:rPr>
              <a:t>, an acceptance takes effect from the time when it becomes known to the </a:t>
            </a:r>
            <a:r>
              <a:rPr lang="en-US" sz="2800" dirty="0" err="1" smtClean="0">
                <a:solidFill>
                  <a:prstClr val="black"/>
                </a:solidFill>
                <a:latin typeface="Calibri" panose="020F0502020204030204" pitchFamily="34" charset="0"/>
                <a:cs typeface="Calibri" panose="020F0502020204030204" pitchFamily="34" charset="0"/>
              </a:rPr>
              <a:t>offeror</a:t>
            </a:r>
            <a:r>
              <a:rPr lang="en-US" sz="2800" dirty="0" smtClean="0">
                <a:solidFill>
                  <a:prstClr val="black"/>
                </a:solidFill>
                <a:latin typeface="Calibri" panose="020F0502020204030204" pitchFamily="34" charset="0"/>
                <a:cs typeface="Calibri" panose="020F0502020204030204" pitchFamily="34" charset="0"/>
              </a:rPr>
              <a:t> (Section 168 TCCC).</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lvl="0" indent="-457200">
              <a:buFont typeface="Wingdings" panose="05000000000000000000" pitchFamily="2" charset="2"/>
              <a:buChar char="§"/>
              <a:defRPr/>
            </a:pPr>
            <a:r>
              <a:rPr lang="en-US" sz="2800" dirty="0">
                <a:solidFill>
                  <a:prstClr val="black"/>
                </a:solidFill>
                <a:latin typeface="Calibri" panose="020F0502020204030204" pitchFamily="34" charset="0"/>
                <a:cs typeface="Calibri" panose="020F0502020204030204" pitchFamily="34" charset="0"/>
              </a:rPr>
              <a:t>If an offeror is </a:t>
            </a:r>
            <a:r>
              <a:rPr lang="en-US" sz="2800" i="1" u="sng" dirty="0">
                <a:solidFill>
                  <a:prstClr val="black"/>
                </a:solidFill>
                <a:latin typeface="Calibri" panose="020F0502020204030204" pitchFamily="34" charset="0"/>
                <a:cs typeface="Calibri" panose="020F0502020204030204" pitchFamily="34" charset="0"/>
              </a:rPr>
              <a:t>not</a:t>
            </a:r>
            <a:r>
              <a:rPr lang="en-US" sz="2800" dirty="0">
                <a:solidFill>
                  <a:prstClr val="black"/>
                </a:solidFill>
                <a:latin typeface="Calibri" panose="020F0502020204030204" pitchFamily="34" charset="0"/>
                <a:cs typeface="Calibri" panose="020F0502020204030204" pitchFamily="34" charset="0"/>
              </a:rPr>
              <a:t> present, an acceptance takes effect from the time when it reached the </a:t>
            </a:r>
            <a:r>
              <a:rPr lang="en-US" sz="2800" dirty="0" err="1" smtClean="0">
                <a:solidFill>
                  <a:prstClr val="black"/>
                </a:solidFill>
                <a:latin typeface="Calibri" panose="020F0502020204030204" pitchFamily="34" charset="0"/>
                <a:cs typeface="Calibri" panose="020F0502020204030204" pitchFamily="34" charset="0"/>
              </a:rPr>
              <a:t>offeror</a:t>
            </a:r>
            <a:r>
              <a:rPr lang="en-US" sz="2800" dirty="0" smtClean="0">
                <a:solidFill>
                  <a:prstClr val="black"/>
                </a:solidFill>
                <a:latin typeface="Calibri" panose="020F0502020204030204" pitchFamily="34" charset="0"/>
                <a:cs typeface="Calibri" panose="020F0502020204030204" pitchFamily="34" charset="0"/>
              </a:rPr>
              <a:t> (Section 169 TCCC).</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195065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466956" y="335111"/>
            <a:ext cx="2661562"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ACCEPTANCE</a:t>
            </a:r>
          </a:p>
        </p:txBody>
      </p:sp>
      <p:sp>
        <p:nvSpPr>
          <p:cNvPr id="6" name="TextBox 5"/>
          <p:cNvSpPr txBox="1"/>
          <p:nvPr/>
        </p:nvSpPr>
        <p:spPr>
          <a:xfrm>
            <a:off x="355678" y="1114753"/>
            <a:ext cx="8331122" cy="66171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Effects of an acceptance</a:t>
            </a:r>
          </a:p>
          <a:p>
            <a:pPr marL="457200" lvl="0" indent="-457200">
              <a:buFont typeface="Wingdings" panose="05000000000000000000" pitchFamily="2" charset="2"/>
              <a:buChar char="§"/>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If an acceptance matches an offer, a contract is </a:t>
            </a:r>
            <a:r>
              <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cs typeface="Calibri" panose="020F0502020204030204" pitchFamily="34" charset="0"/>
              </a:rPr>
              <a:t>formed (Section 361 TCCC).</a:t>
            </a:r>
            <a:r>
              <a:rPr lang="en-US" sz="2800" dirty="0" smtClean="0">
                <a:solidFill>
                  <a:prstClr val="black"/>
                </a:solidFill>
                <a:latin typeface="Calibri" panose="020F0502020204030204" pitchFamily="34" charset="0"/>
                <a:cs typeface="Calibri" panose="020F0502020204030204" pitchFamily="34" charset="0"/>
              </a:rPr>
              <a:t> </a:t>
            </a:r>
            <a:r>
              <a:rPr lang="en-US" sz="2800" dirty="0">
                <a:solidFill>
                  <a:prstClr val="black"/>
                </a:solidFill>
                <a:latin typeface="Calibri" panose="020F0502020204030204" pitchFamily="34" charset="0"/>
                <a:cs typeface="Calibri" panose="020F0502020204030204" pitchFamily="34" charset="0"/>
              </a:rPr>
              <a:t>When an acceptance becomes effective, it cannot be </a:t>
            </a:r>
            <a:r>
              <a:rPr lang="en-US" sz="2800" dirty="0" smtClean="0">
                <a:solidFill>
                  <a:prstClr val="black"/>
                </a:solidFill>
                <a:latin typeface="Calibri" panose="020F0502020204030204" pitchFamily="34" charset="0"/>
                <a:cs typeface="Calibri" panose="020F0502020204030204" pitchFamily="34" charset="0"/>
              </a:rPr>
              <a:t>revoked.</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lvl="0" indent="-457200">
              <a:buFont typeface="Wingdings" panose="05000000000000000000" pitchFamily="2" charset="2"/>
              <a:buChar char="§"/>
              <a:defRPr/>
            </a:pPr>
            <a:r>
              <a:rPr lang="en-US" sz="2800" dirty="0">
                <a:solidFill>
                  <a:prstClr val="black"/>
                </a:solidFill>
                <a:latin typeface="Calibri" panose="020F0502020204030204" pitchFamily="34" charset="0"/>
                <a:cs typeface="Calibri" panose="020F0502020204030204" pitchFamily="34" charset="0"/>
              </a:rPr>
              <a:t>Acceptance with modification OR late </a:t>
            </a:r>
            <a:r>
              <a:rPr lang="en-US" sz="2800" dirty="0" smtClean="0">
                <a:solidFill>
                  <a:prstClr val="black"/>
                </a:solidFill>
                <a:latin typeface="Calibri" panose="020F0502020204030204" pitchFamily="34" charset="0"/>
                <a:cs typeface="Calibri" panose="020F0502020204030204" pitchFamily="34" charset="0"/>
              </a:rPr>
              <a:t>acceptance (Section 359 TCCC)</a:t>
            </a:r>
            <a:endParaRPr lang="en-US" sz="2800" dirty="0">
              <a:solidFill>
                <a:prstClr val="black"/>
              </a:solidFill>
              <a:latin typeface="Calibri" panose="020F0502020204030204" pitchFamily="34" charset="0"/>
              <a:cs typeface="Calibri" panose="020F0502020204030204" pitchFamily="34" charset="0"/>
            </a:endParaRPr>
          </a:p>
          <a:p>
            <a:pPr marL="914400" lvl="1" indent="-457200">
              <a:buFont typeface="Wingdings" panose="05000000000000000000" pitchFamily="2" charset="2"/>
              <a:buChar char="§"/>
              <a:defRPr/>
            </a:pPr>
            <a:r>
              <a:rPr lang="en-US" sz="2800" dirty="0">
                <a:solidFill>
                  <a:prstClr val="black"/>
                </a:solidFill>
                <a:latin typeface="Calibri" panose="020F0502020204030204" pitchFamily="34" charset="0"/>
                <a:cs typeface="Calibri" panose="020F0502020204030204" pitchFamily="34" charset="0"/>
              </a:rPr>
              <a:t>If an acceptance comes with modification / condition to the offer, there will be 2 effects (1) it terminates the old offer and (2) it becomes a new offer instead. </a:t>
            </a:r>
          </a:p>
          <a:p>
            <a:pPr marL="914400" lvl="1" indent="-457200">
              <a:buFont typeface="Wingdings" panose="05000000000000000000" pitchFamily="2" charset="2"/>
              <a:buChar char="§"/>
              <a:defRPr/>
            </a:pPr>
            <a:r>
              <a:rPr lang="en-US" sz="2800" dirty="0">
                <a:solidFill>
                  <a:prstClr val="black"/>
                </a:solidFill>
                <a:latin typeface="Calibri" panose="020F0502020204030204" pitchFamily="34" charset="0"/>
                <a:cs typeface="Calibri" panose="020F0502020204030204" pitchFamily="34" charset="0"/>
              </a:rPr>
              <a:t>If an acceptance comes late, there will be 2 effects (1) it terminates the old offer and (2) it becomes a new offer instead. </a:t>
            </a: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457200" lvl="0" indent="-457200">
              <a:buFont typeface="Wingdings" panose="05000000000000000000" pitchFamily="2" charset="2"/>
              <a:buChar char="§"/>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406729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t>
            </a:r>
            <a:r>
              <a:rPr lang="en-US" dirty="0" smtClean="0"/>
              <a:t>361 TCCC</a:t>
            </a:r>
            <a:endParaRPr lang="en-US" dirty="0"/>
          </a:p>
        </p:txBody>
      </p:sp>
      <p:sp>
        <p:nvSpPr>
          <p:cNvPr id="3" name="Content Placeholder 2"/>
          <p:cNvSpPr>
            <a:spLocks noGrp="1"/>
          </p:cNvSpPr>
          <p:nvPr>
            <p:ph idx="1"/>
          </p:nvPr>
        </p:nvSpPr>
        <p:spPr>
          <a:xfrm>
            <a:off x="457200" y="1600200"/>
            <a:ext cx="8229600" cy="4756149"/>
          </a:xfrm>
        </p:spPr>
        <p:txBody>
          <a:bodyPr>
            <a:normAutofit lnSpcReduction="10000"/>
          </a:bodyPr>
          <a:lstStyle/>
          <a:p>
            <a:pPr algn="just"/>
            <a:r>
              <a:rPr lang="en-US" dirty="0" smtClean="0"/>
              <a:t>A contract between persons at a distance comes into existence at the time when the notice of acceptance reaches the </a:t>
            </a:r>
            <a:r>
              <a:rPr lang="en-US" dirty="0" err="1" smtClean="0"/>
              <a:t>offeror</a:t>
            </a:r>
            <a:r>
              <a:rPr lang="en-US" dirty="0" smtClean="0"/>
              <a:t>.</a:t>
            </a:r>
          </a:p>
          <a:p>
            <a:pPr algn="just"/>
            <a:endParaRPr lang="en-US" dirty="0"/>
          </a:p>
          <a:p>
            <a:pPr algn="just"/>
            <a:r>
              <a:rPr lang="en-US" dirty="0" smtClean="0"/>
              <a:t>In accordance to the declared intention of the </a:t>
            </a:r>
            <a:r>
              <a:rPr lang="en-US" dirty="0" err="1" smtClean="0"/>
              <a:t>offeror</a:t>
            </a:r>
            <a:r>
              <a:rPr lang="en-US" dirty="0" smtClean="0"/>
              <a:t> or to ordinary usage no notice of acceptance is necessary, the contract comes into existence at the time of the occurrence of fact which is considered as a declaration to accept.</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38</a:t>
            </a:fld>
            <a:endParaRPr lang="en-US"/>
          </a:p>
        </p:txBody>
      </p:sp>
    </p:spTree>
    <p:extLst>
      <p:ext uri="{BB962C8B-B14F-4D97-AF65-F5344CB8AC3E}">
        <p14:creationId xmlns:p14="http://schemas.microsoft.com/office/powerpoint/2010/main" val="17465709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359 TCCC</a:t>
            </a:r>
            <a:endParaRPr lang="en-US" dirty="0"/>
          </a:p>
        </p:txBody>
      </p:sp>
      <p:sp>
        <p:nvSpPr>
          <p:cNvPr id="3" name="Content Placeholder 2"/>
          <p:cNvSpPr>
            <a:spLocks noGrp="1"/>
          </p:cNvSpPr>
          <p:nvPr>
            <p:ph idx="1"/>
          </p:nvPr>
        </p:nvSpPr>
        <p:spPr>
          <a:xfrm>
            <a:off x="457200" y="1600200"/>
            <a:ext cx="8229600" cy="4756149"/>
          </a:xfrm>
        </p:spPr>
        <p:txBody>
          <a:bodyPr/>
          <a:lstStyle/>
          <a:p>
            <a:pPr algn="just"/>
            <a:r>
              <a:rPr lang="en-US" dirty="0" smtClean="0"/>
              <a:t>If the acceptance of an offer arrives out of time, it is deemed to be a new offer.</a:t>
            </a:r>
          </a:p>
          <a:p>
            <a:pPr algn="just"/>
            <a:endParaRPr lang="en-US" dirty="0"/>
          </a:p>
          <a:p>
            <a:pPr algn="just"/>
            <a:r>
              <a:rPr lang="en-US" dirty="0" smtClean="0"/>
              <a:t>An acceptance with additions, restrictions or other modifications is deemed to be a refusal coupled with a new offer.</a:t>
            </a:r>
            <a:endParaRPr lang="en-US" dirty="0"/>
          </a:p>
        </p:txBody>
      </p:sp>
      <p:sp>
        <p:nvSpPr>
          <p:cNvPr id="4" name="Slide Number Placeholder 3"/>
          <p:cNvSpPr>
            <a:spLocks noGrp="1"/>
          </p:cNvSpPr>
          <p:nvPr>
            <p:ph type="sldNum" sz="quarter" idx="12"/>
          </p:nvPr>
        </p:nvSpPr>
        <p:spPr/>
        <p:txBody>
          <a:bodyPr/>
          <a:lstStyle/>
          <a:p>
            <a:fld id="{AEDAE4D7-47EC-4444-8F74-101BA9C3A3F0}" type="slidenum">
              <a:rPr lang="en-US" smtClean="0"/>
              <a:pPr/>
              <a:t>39</a:t>
            </a:fld>
            <a:endParaRPr lang="en-US"/>
          </a:p>
        </p:txBody>
      </p:sp>
    </p:spTree>
    <p:extLst>
      <p:ext uri="{BB962C8B-B14F-4D97-AF65-F5344CB8AC3E}">
        <p14:creationId xmlns:p14="http://schemas.microsoft.com/office/powerpoint/2010/main" val="33858408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485183" y="335111"/>
            <a:ext cx="4784130"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CONTRACT FORMATION</a:t>
            </a:r>
          </a:p>
        </p:txBody>
      </p:sp>
      <p:sp>
        <p:nvSpPr>
          <p:cNvPr id="6" name="TextBox 5"/>
          <p:cNvSpPr txBox="1"/>
          <p:nvPr/>
        </p:nvSpPr>
        <p:spPr>
          <a:xfrm>
            <a:off x="355678" y="1536784"/>
            <a:ext cx="8331122" cy="489364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Considerations for contract formation</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Is there an offer?</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When does the offer take effect? (Sections 168-169)</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How long does the offeree have to accept the offer? (Sections 354-355)</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Does the offeree accept the offer within the given time and without modification to the offer? (Sections 357, 359)</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When does the acceptance take effect? (Sections 168, 169, 361)</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590592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713884" y="335111"/>
            <a:ext cx="2167708"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EXERCISES</a:t>
            </a:r>
          </a:p>
        </p:txBody>
      </p:sp>
      <p:sp>
        <p:nvSpPr>
          <p:cNvPr id="6" name="TextBox 5"/>
          <p:cNvSpPr txBox="1"/>
          <p:nvPr/>
        </p:nvSpPr>
        <p:spPr>
          <a:xfrm>
            <a:off x="355678" y="1536784"/>
            <a:ext cx="8331122" cy="323165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Belle sent a letter to Beast saying that: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panose="020F0502020204030204" pitchFamily="34" charset="0"/>
                <a:cs typeface="Calibri" panose="020F0502020204030204" pitchFamily="34" charset="0"/>
              </a:rPr>
              <a:t>“I would like to sell you my book titled “Beauty and the Beast”. The price is negotiable. Please respond within 7 days.”</a:t>
            </a: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Calibri" panose="020F0502020204030204" pitchFamily="34" charset="0"/>
                <a:cs typeface="Calibri" panose="020F0502020204030204" pitchFamily="34" charset="0"/>
              </a:rPr>
              <a:t>Is this letter an offer?</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xmlns="" id="{71BEB19A-3F26-4FCE-AC83-808EAC7AB22C}"/>
              </a:ext>
            </a:extLst>
          </p:cNvPr>
          <p:cNvPicPr>
            <a:picLocks noChangeAspect="1"/>
          </p:cNvPicPr>
          <p:nvPr/>
        </p:nvPicPr>
        <p:blipFill>
          <a:blip r:embed="rId2"/>
          <a:stretch>
            <a:fillRect/>
          </a:stretch>
        </p:blipFill>
        <p:spPr>
          <a:xfrm>
            <a:off x="3567132" y="4895036"/>
            <a:ext cx="1908213" cy="1182727"/>
          </a:xfrm>
          <a:prstGeom prst="rect">
            <a:avLst/>
          </a:prstGeom>
        </p:spPr>
      </p:pic>
    </p:spTree>
    <p:extLst>
      <p:ext uri="{BB962C8B-B14F-4D97-AF65-F5344CB8AC3E}">
        <p14:creationId xmlns:p14="http://schemas.microsoft.com/office/powerpoint/2010/main" val="5282093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713884" y="335111"/>
            <a:ext cx="2167708"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EXERCISES</a:t>
            </a:r>
          </a:p>
        </p:txBody>
      </p:sp>
      <p:sp>
        <p:nvSpPr>
          <p:cNvPr id="6" name="TextBox 5"/>
          <p:cNvSpPr txBox="1"/>
          <p:nvPr/>
        </p:nvSpPr>
        <p:spPr>
          <a:xfrm>
            <a:off x="355678" y="1536784"/>
            <a:ext cx="8331122" cy="224676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Two days later, the letter Belle sent to Beast arrived at Beast’s house, but Beast </a:t>
            </a:r>
            <a:r>
              <a:rPr lang="en-US" sz="2800" dirty="0">
                <a:solidFill>
                  <a:prstClr val="black"/>
                </a:solidFill>
                <a:latin typeface="Calibri" panose="020F0502020204030204" pitchFamily="34" charset="0"/>
                <a:cs typeface="Calibri" panose="020F0502020204030204" pitchFamily="34" charset="0"/>
              </a:rPr>
              <a:t>had </a:t>
            </a: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not read it yet.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0" dirty="0">
              <a:solidFill>
                <a:prstClr val="black"/>
              </a:solidFill>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Calibri" panose="020F0502020204030204" pitchFamily="34" charset="0"/>
                <a:cs typeface="Calibri" panose="020F0502020204030204" pitchFamily="34" charset="0"/>
              </a:rPr>
              <a:t>Is Belle’s intention expressing in the letter effective yet?</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8" name="Picture 7">
            <a:extLst>
              <a:ext uri="{FF2B5EF4-FFF2-40B4-BE49-F238E27FC236}">
                <a16:creationId xmlns:a16="http://schemas.microsoft.com/office/drawing/2014/main" xmlns="" id="{D43452EA-9B57-4817-9A36-D6E1060137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07660" y="4390734"/>
            <a:ext cx="1227157" cy="1860964"/>
          </a:xfrm>
          <a:prstGeom prst="rect">
            <a:avLst/>
          </a:prstGeom>
        </p:spPr>
      </p:pic>
    </p:spTree>
    <p:extLst>
      <p:ext uri="{BB962C8B-B14F-4D97-AF65-F5344CB8AC3E}">
        <p14:creationId xmlns:p14="http://schemas.microsoft.com/office/powerpoint/2010/main" val="12949429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713884" y="335111"/>
            <a:ext cx="2167708"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EXERCISES</a:t>
            </a:r>
          </a:p>
        </p:txBody>
      </p:sp>
      <p:sp>
        <p:nvSpPr>
          <p:cNvPr id="6" name="TextBox 5"/>
          <p:cNvSpPr txBox="1"/>
          <p:nvPr/>
        </p:nvSpPr>
        <p:spPr>
          <a:xfrm>
            <a:off x="355678" y="1536784"/>
            <a:ext cx="8331122" cy="310854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After reading Belle’s letter, Beast called Belle to say that he agreed to buy the book for THB 1,000 and gave Belle 5 days to decide.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Calibri" panose="020F0502020204030204" pitchFamily="34" charset="0"/>
                <a:cs typeface="Calibri" panose="020F0502020204030204" pitchFamily="34" charset="0"/>
              </a:rPr>
              <a:t>Is this an offer or an acceptance?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Calibri" panose="020F0502020204030204" pitchFamily="34" charset="0"/>
                <a:cs typeface="Calibri" panose="020F0502020204030204" pitchFamily="34" charset="0"/>
              </a:rPr>
              <a:t>Can Beast withdraw it?</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784218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713884" y="335111"/>
            <a:ext cx="2167708" cy="646331"/>
          </a:xfrm>
          <a:prstGeom prst="rect">
            <a:avLst/>
          </a:prstGeom>
          <a:noFill/>
        </p:spPr>
        <p:txBody>
          <a:bodyPr wrap="none" rtlCol="0">
            <a:spAutoFit/>
          </a:bodyPr>
          <a:lstStyle/>
          <a:p>
            <a:pPr lvl="0" algn="ctr">
              <a:defRPr/>
            </a:pPr>
            <a:r>
              <a:rPr lang="en-US" sz="3600" b="1" dirty="0">
                <a:solidFill>
                  <a:prstClr val="black"/>
                </a:solidFill>
                <a:latin typeface="Calibri" panose="020F0502020204030204" pitchFamily="34" charset="0"/>
                <a:cs typeface="Calibri" panose="020F0502020204030204" pitchFamily="34" charset="0"/>
              </a:rPr>
              <a:t>EXERCISES</a:t>
            </a:r>
          </a:p>
        </p:txBody>
      </p:sp>
      <p:sp>
        <p:nvSpPr>
          <p:cNvPr id="6" name="TextBox 5"/>
          <p:cNvSpPr txBox="1"/>
          <p:nvPr/>
        </p:nvSpPr>
        <p:spPr>
          <a:xfrm>
            <a:off x="355678" y="1536784"/>
            <a:ext cx="8331122" cy="35394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panose="020F0502020204030204" pitchFamily="34" charset="0"/>
                <a:cs typeface="Calibri" panose="020F0502020204030204" pitchFamily="34" charset="0"/>
              </a:rPr>
              <a:t>After hearing Beast’s proposal, Belle rejected it immediately because she thought that her book was worth more than THB 1,000.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Two days later </a:t>
            </a:r>
            <a:r>
              <a:rPr lang="en-US" sz="2800" dirty="0">
                <a:solidFill>
                  <a:prstClr val="black"/>
                </a:solidFill>
                <a:latin typeface="Calibri" panose="020F0502020204030204" pitchFamily="34" charset="0"/>
                <a:cs typeface="Calibri" panose="020F0502020204030204" pitchFamily="34" charset="0"/>
              </a:rPr>
              <a:t>Belle changed her mind. So, she called Beast and told Beast that she accepted Beast’s offer. </a:t>
            </a:r>
            <a:endParaRPr kumimoji="0" lang="en-US" sz="280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800" b="0" dirty="0">
              <a:solidFill>
                <a:prstClr val="black"/>
              </a:solidFill>
              <a:latin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Calibri" panose="020F0502020204030204" pitchFamily="34" charset="0"/>
                <a:cs typeface="Calibri" panose="020F0502020204030204" pitchFamily="34" charset="0"/>
              </a:rPr>
              <a:t>Does the contract between Belle and Beast form?</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EDAE4D7-47EC-4444-8F74-101BA9C3A3F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546723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14039</TotalTime>
  <Words>2374</Words>
  <Application>Microsoft Macintosh PowerPoint</Application>
  <PresentationFormat>On-screen Show (4:3)</PresentationFormat>
  <Paragraphs>228</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Munin_Specific Performance</vt:lpstr>
      <vt:lpstr>TU 122 LAW IN EVERYDAY LIFE</vt:lpstr>
      <vt:lpstr>PowerPoint Presentation</vt:lpstr>
      <vt:lpstr>PowerPoint Presentation</vt:lpstr>
      <vt:lpstr>PowerPoint Presentation</vt:lpstr>
      <vt:lpstr>Section 420 TCCC</vt:lpstr>
      <vt:lpstr>Section 423 TCCC</vt:lpstr>
      <vt:lpstr>Section 451 TCCC</vt:lpstr>
      <vt:lpstr>PowerPoint Presentation</vt:lpstr>
      <vt:lpstr>Section 406 TCCC</vt:lpstr>
      <vt:lpstr>Section 411 TCCC</vt:lpstr>
      <vt:lpstr>PowerPoint Presentation</vt:lpstr>
      <vt:lpstr>Section 395 TCCC</vt:lpstr>
      <vt:lpstr>Section 396 TCCC</vt:lpstr>
      <vt:lpstr>Section 401 TCCC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168 TCCC</vt:lpstr>
      <vt:lpstr>Section 169 TCCC</vt:lpstr>
      <vt:lpstr>Electronic Transactions Act B.E. 2544 (2001)</vt:lpstr>
      <vt:lpstr>continued</vt:lpstr>
      <vt:lpstr>PowerPoint Presentation</vt:lpstr>
      <vt:lpstr>TCCC</vt:lpstr>
      <vt:lpstr>TCCC</vt:lpstr>
      <vt:lpstr>PowerPoint Presentation</vt:lpstr>
      <vt:lpstr>PowerPoint Presentation</vt:lpstr>
      <vt:lpstr>PowerPoint Presentation</vt:lpstr>
      <vt:lpstr>Section 361 TCCC</vt:lpstr>
      <vt:lpstr>Section 359 TCCC</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Pananya Larbprasertporn</cp:lastModifiedBy>
  <cp:revision>411</cp:revision>
  <dcterms:created xsi:type="dcterms:W3CDTF">2014-05-06T17:21:22Z</dcterms:created>
  <dcterms:modified xsi:type="dcterms:W3CDTF">2019-09-14T03:15:38Z</dcterms:modified>
</cp:coreProperties>
</file>