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1"/>
  </p:sldMasterIdLst>
  <p:notesMasterIdLst>
    <p:notesMasterId r:id="rId13"/>
  </p:notesMasterIdLst>
  <p:sldIdLst>
    <p:sldId id="408" r:id="rId2"/>
    <p:sldId id="404" r:id="rId3"/>
    <p:sldId id="427" r:id="rId4"/>
    <p:sldId id="537" r:id="rId5"/>
    <p:sldId id="563" r:id="rId6"/>
    <p:sldId id="569" r:id="rId7"/>
    <p:sldId id="565" r:id="rId8"/>
    <p:sldId id="566" r:id="rId9"/>
    <p:sldId id="568" r:id="rId10"/>
    <p:sldId id="567" r:id="rId11"/>
    <p:sldId id="561"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0" d="100"/>
          <a:sy n="70" d="100"/>
        </p:scale>
        <p:origin x="734" y="21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501E300-FBB7-4A27-833E-B38579780632}" type="datetimeFigureOut">
              <a:rPr lang="en-US" smtClean="0"/>
              <a:pPr/>
              <a:t>2/22/2021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20F6811-8E11-4279-816B-9CF3A056EA82}" type="slidenum">
              <a:rPr lang="en-US" smtClean="0"/>
              <a:pPr/>
              <a:t>‹#›</a:t>
            </a:fld>
            <a:endParaRPr lang="en-US"/>
          </a:p>
        </p:txBody>
      </p:sp>
    </p:spTree>
    <p:extLst>
      <p:ext uri="{BB962C8B-B14F-4D97-AF65-F5344CB8AC3E}">
        <p14:creationId xmlns:p14="http://schemas.microsoft.com/office/powerpoint/2010/main" val="8165700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4721646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p:txBody>
          <a:bodyPr/>
          <a:lstStyle/>
          <a:p>
            <a:fld id="{67245237-72BC-4A61-8B55-E1F8A3621E0F}" type="datetimeFigureOut">
              <a:rPr lang="en-US" smtClean="0"/>
              <a:pPr/>
              <a:t>2/22/2021</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DB492DF3-09AA-4C07-AB8B-2F2275A49E3E}" type="slidenum">
              <a:rPr lang="en-US" smtClean="0"/>
              <a:pPr/>
              <a:t>‹#›</a:t>
            </a:fld>
            <a:endParaRPr 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a:t>Click to edit Master title style</a:t>
            </a: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4" name="Date Placeholder 3"/>
          <p:cNvSpPr>
            <a:spLocks noGrp="1"/>
          </p:cNvSpPr>
          <p:nvPr>
            <p:ph type="dt" sz="half" idx="10"/>
          </p:nvPr>
        </p:nvSpPr>
        <p:spPr/>
        <p:txBody>
          <a:bodyPr/>
          <a:lstStyle/>
          <a:p>
            <a:fld id="{67245237-72BC-4A61-8B55-E1F8A3621E0F}" type="datetimeFigureOut">
              <a:rPr lang="en-US" smtClean="0"/>
              <a:pPr/>
              <a:t>2/22/2021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a:t>Click to edit Master title style</a:t>
            </a:r>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67245237-72BC-4A61-8B55-E1F8A3621E0F}" type="datetimeFigureOut">
              <a:rPr lang="en-US" smtClean="0"/>
              <a:pPr/>
              <a:t>2/22/2021</a:t>
            </a:fld>
            <a:endParaRPr lang="en-US"/>
          </a:p>
        </p:txBody>
      </p:sp>
      <p:sp>
        <p:nvSpPr>
          <p:cNvPr id="5" name="Footer Placeholder 4"/>
          <p:cNvSpPr>
            <a:spLocks noGrp="1"/>
          </p:cNvSpPr>
          <p:nvPr>
            <p:ph type="ftr" sz="quarter" idx="11"/>
          </p:nvPr>
        </p:nvSpPr>
        <p:spPr>
          <a:xfrm>
            <a:off x="800100" y="6172200"/>
            <a:ext cx="4000500" cy="457200"/>
          </a:xfrm>
        </p:spPr>
        <p:txBody>
          <a:bodyPr/>
          <a:lstStyle/>
          <a:p>
            <a:endParaRPr 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DB492DF3-09AA-4C07-AB8B-2F2275A49E3E}"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5" name="Date Placeholder 4"/>
          <p:cNvSpPr>
            <a:spLocks noGrp="1"/>
          </p:cNvSpPr>
          <p:nvPr>
            <p:ph type="dt" sz="half" idx="10"/>
          </p:nvPr>
        </p:nvSpPr>
        <p:spPr/>
        <p:txBody>
          <a:bodyPr/>
          <a:lstStyle/>
          <a:p>
            <a:fld id="{67245237-72BC-4A61-8B55-E1F8A3621E0F}" type="datetimeFigureOut">
              <a:rPr lang="en-US" smtClean="0"/>
              <a:pPr/>
              <a:t>2/22/2021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492DF3-09AA-4C07-AB8B-2F2275A49E3E}" type="slidenum">
              <a:rPr lang="en-US" smtClean="0"/>
              <a:pPr/>
              <a:t>‹#›</a:t>
            </a:fld>
            <a:endParaRPr 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a:t>Click to edit Master title style</a:t>
            </a:r>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7" name="Date Placeholder 6"/>
          <p:cNvSpPr>
            <a:spLocks noGrp="1"/>
          </p:cNvSpPr>
          <p:nvPr>
            <p:ph type="dt" sz="half" idx="10"/>
          </p:nvPr>
        </p:nvSpPr>
        <p:spPr/>
        <p:txBody>
          <a:bodyPr/>
          <a:lstStyle/>
          <a:p>
            <a:fld id="{67245237-72BC-4A61-8B55-E1F8A3621E0F}" type="datetimeFigureOut">
              <a:rPr lang="en-US" smtClean="0"/>
              <a:pPr/>
              <a:t>2/22/2021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B492DF3-09AA-4C07-AB8B-2F2275A49E3E}" type="slidenum">
              <a:rPr lang="en-US" smtClean="0"/>
              <a:pPr/>
              <a:t>‹#›</a:t>
            </a:fld>
            <a:endParaRPr 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67245237-72BC-4A61-8B55-E1F8A3621E0F}" type="datetimeFigureOut">
              <a:rPr lang="en-US" smtClean="0"/>
              <a:pPr/>
              <a:t>2/22/2021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7245237-72BC-4A61-8B55-E1F8A3621E0F}" type="datetimeFigureOut">
              <a:rPr lang="en-US" smtClean="0"/>
              <a:pPr/>
              <a:t>2/22/2021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a:t>Click to edit Master title style</a:t>
            </a:r>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67245237-72BC-4A61-8B55-E1F8A3621E0F}" type="datetimeFigureOut">
              <a:rPr lang="en-US" smtClean="0"/>
              <a:pPr/>
              <a:t>2/22/2021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492DF3-09AA-4C07-AB8B-2F2275A49E3E}" type="slidenum">
              <a:rPr lang="en-US" smtClean="0"/>
              <a:pPr/>
              <a:t>‹#›</a:t>
            </a:fld>
            <a:endParaRPr 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a:t>Click to edit Master title style</a:t>
            </a:r>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67245237-72BC-4A61-8B55-E1F8A3621E0F}" type="datetimeFigureOut">
              <a:rPr lang="en-US" smtClean="0"/>
              <a:pPr/>
              <a:t>2/22/2021</a:t>
            </a:fld>
            <a:endParaRPr lang="en-US"/>
          </a:p>
        </p:txBody>
      </p:sp>
      <p:sp>
        <p:nvSpPr>
          <p:cNvPr id="6" name="Footer Placeholder 5"/>
          <p:cNvSpPr>
            <a:spLocks noGrp="1"/>
          </p:cNvSpPr>
          <p:nvPr>
            <p:ph type="ftr" sz="quarter" idx="11"/>
          </p:nvPr>
        </p:nvSpPr>
        <p:spPr>
          <a:xfrm>
            <a:off x="914400" y="6172200"/>
            <a:ext cx="3886200" cy="457200"/>
          </a:xfrm>
        </p:spPr>
        <p:txBody>
          <a:bodyPr/>
          <a:lstStyle/>
          <a:p>
            <a:endParaRPr lang="en-US"/>
          </a:p>
        </p:txBody>
      </p:sp>
      <p:sp>
        <p:nvSpPr>
          <p:cNvPr id="7" name="Slide Number Placeholder 6"/>
          <p:cNvSpPr>
            <a:spLocks noGrp="1"/>
          </p:cNvSpPr>
          <p:nvPr>
            <p:ph type="sldNum" sz="quarter" idx="12"/>
          </p:nvPr>
        </p:nvSpPr>
        <p:spPr>
          <a:xfrm>
            <a:off x="146304" y="6208776"/>
            <a:ext cx="457200" cy="457200"/>
          </a:xfrm>
        </p:spPr>
        <p:txBody>
          <a:bodyPr/>
          <a:lstStyle/>
          <a:p>
            <a:fld id="{DB492DF3-09AA-4C07-AB8B-2F2275A49E3E}" type="slidenum">
              <a:rPr lang="en-US" smtClean="0"/>
              <a:pPr/>
              <a:t>‹#›</a:t>
            </a:fld>
            <a:endParaRPr 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2/22/2021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2/22/2021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5" name="สี่เหลี่ยมผืนผ้า 6"/>
          <p:cNvSpPr/>
          <p:nvPr userDrawn="1"/>
        </p:nvSpPr>
        <p:spPr>
          <a:xfrm>
            <a:off x="2819400" y="6477000"/>
            <a:ext cx="3962400" cy="3810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userDrawn="1"/>
        </p:nvSpPr>
        <p:spPr>
          <a:xfrm>
            <a:off x="685800" y="6477000"/>
            <a:ext cx="8915400" cy="338554"/>
          </a:xfrm>
          <a:prstGeom prst="rect">
            <a:avLst/>
          </a:prstGeom>
          <a:noFill/>
          <a:ln>
            <a:noFill/>
          </a:ln>
        </p:spPr>
        <p:txBody>
          <a:bodyPr wrap="square" rtlCol="0">
            <a:spAutoFit/>
          </a:bodyPr>
          <a:lstStyle/>
          <a:p>
            <a:pPr algn="l"/>
            <a:r>
              <a:rPr lang="en-US" sz="1600" b="1" dirty="0"/>
              <a:t>Environment		</a:t>
            </a:r>
            <a:r>
              <a:rPr lang="en-US" sz="1600" b="1" baseline="0" dirty="0"/>
              <a:t>        </a:t>
            </a:r>
            <a:r>
              <a:rPr lang="en-US" sz="1600" b="1" dirty="0"/>
              <a:t>Competitive</a:t>
            </a:r>
            <a:r>
              <a:rPr lang="en-US" sz="1600" b="1" baseline="0" dirty="0"/>
              <a:t> Landscape    		         </a:t>
            </a:r>
            <a:r>
              <a:rPr lang="en-US" sz="1600" b="1" dirty="0"/>
              <a:t>Consumers  </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5" name="สี่เหลี่ยมผืนผ้า 6"/>
          <p:cNvSpPr/>
          <p:nvPr userDrawn="1"/>
        </p:nvSpPr>
        <p:spPr>
          <a:xfrm>
            <a:off x="2819400" y="6477000"/>
            <a:ext cx="3962400" cy="3810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userDrawn="1"/>
        </p:nvSpPr>
        <p:spPr>
          <a:xfrm>
            <a:off x="685800" y="6477000"/>
            <a:ext cx="8915400" cy="338554"/>
          </a:xfrm>
          <a:prstGeom prst="rect">
            <a:avLst/>
          </a:prstGeom>
          <a:noFill/>
          <a:ln>
            <a:noFill/>
          </a:ln>
        </p:spPr>
        <p:txBody>
          <a:bodyPr wrap="square" rtlCol="0">
            <a:spAutoFit/>
          </a:bodyPr>
          <a:lstStyle/>
          <a:p>
            <a:pPr algn="l"/>
            <a:r>
              <a:rPr lang="en-US" sz="1600" b="1" dirty="0"/>
              <a:t>Environment		</a:t>
            </a:r>
            <a:r>
              <a:rPr lang="en-US" sz="1600" b="1" baseline="0" dirty="0"/>
              <a:t>        </a:t>
            </a:r>
            <a:r>
              <a:rPr lang="en-US" sz="1600" b="1" dirty="0"/>
              <a:t>Competitive</a:t>
            </a:r>
            <a:r>
              <a:rPr lang="en-US" sz="1600" b="1" baseline="0" dirty="0"/>
              <a:t> Landscape    		         </a:t>
            </a:r>
            <a:r>
              <a:rPr lang="en-US" sz="1600" b="1" dirty="0"/>
              <a:t>Consumers  </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NoBar-Title and Content">
    <p:spTree>
      <p:nvGrpSpPr>
        <p:cNvPr id="1" name=""/>
        <p:cNvGrpSpPr/>
        <p:nvPr/>
      </p:nvGrpSpPr>
      <p:grpSpPr>
        <a:xfrm>
          <a:off x="0" y="0"/>
          <a:ext cx="0" cy="0"/>
          <a:chOff x="0" y="0"/>
          <a:chExt cx="0" cy="0"/>
        </a:xfrm>
      </p:grpSpPr>
      <p:sp>
        <p:nvSpPr>
          <p:cNvPr id="6" name="Slide Title"/>
          <p:cNvSpPr>
            <a:spLocks noGrp="1"/>
          </p:cNvSpPr>
          <p:nvPr>
            <p:ph type="title"/>
          </p:nvPr>
        </p:nvSpPr>
        <p:spPr>
          <a:xfrm>
            <a:off x="0" y="228600"/>
            <a:ext cx="9144000"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Content Placeholder 1"/>
          <p:cNvSpPr>
            <a:spLocks noGrp="1"/>
          </p:cNvSpPr>
          <p:nvPr>
            <p:ph idx="1"/>
          </p:nvPr>
        </p:nvSpPr>
        <p:spPr>
          <a:xfrm>
            <a:off x="457200" y="990600"/>
            <a:ext cx="8229600" cy="5562600"/>
          </a:xfrm>
          <a:prstGeom prst="rect">
            <a:avLst/>
          </a:prstGeom>
        </p:spPr>
        <p:txBody>
          <a:bodyPr/>
          <a:lstStyle>
            <a:lvl1pPr marL="0" indent="0">
              <a:spcAft>
                <a:spcPts val="800"/>
              </a:spcAft>
              <a:buFont typeface="Arial" panose="020B0604020202020204" pitchFamily="34" charset="0"/>
              <a:buNone/>
              <a:defRPr sz="2400"/>
            </a:lvl1pPr>
            <a:lvl2pPr marL="742950" indent="-285750">
              <a:spcAft>
                <a:spcPts val="800"/>
              </a:spcAft>
              <a:buFont typeface="Arial" panose="020B0604020202020204" pitchFamily="34" charset="0"/>
              <a:buChar char="•"/>
              <a:defRPr sz="2000"/>
            </a:lvl2pPr>
            <a:lvl3pPr marL="1143000" indent="-228600">
              <a:spcAft>
                <a:spcPts val="800"/>
              </a:spcAft>
              <a:buFont typeface="Arial" panose="020B0604020202020204" pitchFamily="34" charset="0"/>
              <a:buChar char="•"/>
              <a:defRPr sz="1800"/>
            </a:lvl3pPr>
            <a:lvl4pPr marL="1600200" indent="-228600">
              <a:spcAft>
                <a:spcPts val="800"/>
              </a:spcAft>
              <a:buFont typeface="Arial" panose="020B0604020202020204" pitchFamily="34" charset="0"/>
              <a:buChar char="•"/>
              <a:defRPr sz="1600"/>
            </a:lvl4pPr>
            <a:lvl5pPr marL="2057400" indent="-22860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Jump Link"/>
          <p:cNvSpPr>
            <a:spLocks noGrp="1"/>
          </p:cNvSpPr>
          <p:nvPr>
            <p:ph type="body" sz="quarter" idx="17" hasCustomPrompt="1"/>
          </p:nvPr>
        </p:nvSpPr>
        <p:spPr>
          <a:xfrm>
            <a:off x="3465912" y="660565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9"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31411272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a:t>Click to edit Master title style</a:t>
            </a:r>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67245237-72BC-4A61-8B55-E1F8A3621E0F}" type="datetimeFigureOut">
              <a:rPr lang="en-US" smtClean="0"/>
              <a:pPr/>
              <a:t>2/22/2021</a:t>
            </a:fld>
            <a:endParaRPr 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DB492DF3-09AA-4C07-AB8B-2F2275A49E3E}"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 id="2147483677" r:id="rId14"/>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235133" y="602729"/>
            <a:ext cx="8621556" cy="1362075"/>
          </a:xfrm>
        </p:spPr>
        <p:txBody>
          <a:bodyPr/>
          <a:lstStyle/>
          <a:p>
            <a:r>
              <a:rPr lang="en-US" dirty="0"/>
              <a:t>Group Assignment 3:</a:t>
            </a:r>
            <a:br>
              <a:rPr lang="en-US" dirty="0"/>
            </a:br>
            <a:r>
              <a:rPr lang="en-US" dirty="0"/>
              <a:t>Brick and Mortar vs. Online shopping</a:t>
            </a:r>
          </a:p>
        </p:txBody>
      </p:sp>
      <p:pic>
        <p:nvPicPr>
          <p:cNvPr id="1026" name="Picture 2" descr="May be an image of text that says 'Harvard Business Review Sign In Case Study: Can Retailers Win Back Shopper Who Browse then Buy Online? by Thales S. Teixeira and Sunil Gupta From the Magazine (September 2015) Benju's Benju's Benjy's 3 Benjy's 879219 Benjy's Benju's Benjy's Mattias Mackler'">
            <a:extLst>
              <a:ext uri="{FF2B5EF4-FFF2-40B4-BE49-F238E27FC236}">
                <a16:creationId xmlns:a16="http://schemas.microsoft.com/office/drawing/2014/main" id="{A93764CF-243D-4F2B-B645-29605F20AB5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29359" y="2492896"/>
            <a:ext cx="2685281" cy="42229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5163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528471" y="0"/>
            <a:ext cx="7772400" cy="1143000"/>
          </a:xfrm>
          <a:noFill/>
          <a:ln/>
        </p:spPr>
        <p:txBody>
          <a:bodyPr lIns="90488" tIns="44450" rIns="90488" bIns="44450">
            <a:normAutofit/>
          </a:bodyPr>
          <a:lstStyle/>
          <a:p>
            <a:r>
              <a:rPr lang="en-US" sz="2600" dirty="0">
                <a:solidFill>
                  <a:schemeClr val="hlink"/>
                </a:solidFill>
              </a:rPr>
              <a:t>Group Assignment: Please refer the assignment to your group project category</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498654" y="1556792"/>
            <a:ext cx="8128296" cy="3949283"/>
          </a:xfrm>
        </p:spPr>
        <p:txBody>
          <a:bodyPr>
            <a:normAutofit fontScale="85000" lnSpcReduction="10000"/>
          </a:bodyPr>
          <a:lstStyle/>
          <a:p>
            <a:r>
              <a:rPr lang="en-US" dirty="0">
                <a:latin typeface="Arial" charset="0"/>
                <a:ea typeface="Arial" charset="0"/>
                <a:cs typeface="Arial" charset="0"/>
              </a:rPr>
              <a:t>What is showrooming and how does it apply to your retail industry?</a:t>
            </a:r>
          </a:p>
          <a:p>
            <a:r>
              <a:rPr lang="en-US" dirty="0">
                <a:latin typeface="Arial" charset="0"/>
                <a:ea typeface="Arial" charset="0"/>
                <a:cs typeface="Arial" charset="0"/>
              </a:rPr>
              <a:t>What is the physical store (brick-and-mortar) shops current situation?</a:t>
            </a:r>
          </a:p>
          <a:p>
            <a:r>
              <a:rPr lang="en-US" dirty="0">
                <a:latin typeface="Arial" charset="0"/>
                <a:ea typeface="Arial" charset="0"/>
                <a:cs typeface="Arial" charset="0"/>
              </a:rPr>
              <a:t>What is the future outlook and your suggestions to address this challenge?</a:t>
            </a:r>
          </a:p>
          <a:p>
            <a:endParaRPr lang="en-US" dirty="0">
              <a:latin typeface="Arial" charset="0"/>
              <a:ea typeface="Arial" charset="0"/>
              <a:cs typeface="Arial" charset="0"/>
            </a:endParaRPr>
          </a:p>
          <a:p>
            <a:endParaRPr lang="en-US" dirty="0">
              <a:latin typeface="Arial" charset="0"/>
              <a:ea typeface="Arial" charset="0"/>
              <a:cs typeface="Arial" charset="0"/>
            </a:endParaRPr>
          </a:p>
          <a:p>
            <a:r>
              <a:rPr lang="en-US" dirty="0">
                <a:latin typeface="Arial" charset="0"/>
                <a:ea typeface="Arial" charset="0"/>
                <a:cs typeface="Arial" charset="0"/>
              </a:rPr>
              <a:t>Please create one page ppt. slide to be due next Tuesday Feb.16</a:t>
            </a:r>
            <a:r>
              <a:rPr lang="en-US" baseline="30000" dirty="0">
                <a:latin typeface="Arial" charset="0"/>
                <a:ea typeface="Arial" charset="0"/>
                <a:cs typeface="Arial" charset="0"/>
              </a:rPr>
              <a:t>th</a:t>
            </a:r>
            <a:r>
              <a:rPr lang="en-US" dirty="0">
                <a:latin typeface="Arial" charset="0"/>
                <a:ea typeface="Arial" charset="0"/>
                <a:cs typeface="Arial" charset="0"/>
              </a:rPr>
              <a:t>. Please design the one page by using </a:t>
            </a:r>
            <a:r>
              <a:rPr lang="en-US">
                <a:latin typeface="Arial" charset="0"/>
                <a:ea typeface="Arial" charset="0"/>
                <a:cs typeface="Arial" charset="0"/>
              </a:rPr>
              <a:t>photos, graphs</a:t>
            </a:r>
            <a:r>
              <a:rPr lang="en-US" dirty="0">
                <a:latin typeface="Arial" charset="0"/>
                <a:ea typeface="Arial" charset="0"/>
                <a:cs typeface="Arial" charset="0"/>
              </a:rPr>
              <a:t>, charts, visuals to make one page interesting ka.</a:t>
            </a:r>
          </a:p>
          <a:p>
            <a:endParaRPr lang="en-US" dirty="0">
              <a:latin typeface="Arial" charset="0"/>
              <a:ea typeface="Arial" charset="0"/>
              <a:cs typeface="Arial" charset="0"/>
            </a:endParaRPr>
          </a:p>
        </p:txBody>
      </p:sp>
    </p:spTree>
    <p:extLst>
      <p:ext uri="{BB962C8B-B14F-4D97-AF65-F5344CB8AC3E}">
        <p14:creationId xmlns:p14="http://schemas.microsoft.com/office/powerpoint/2010/main" val="585868072"/>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FEA41C50-5151-4670-8808-CDF3A914970B}"/>
              </a:ext>
            </a:extLst>
          </p:cNvPr>
          <p:cNvPicPr>
            <a:picLocks noChangeAspect="1"/>
          </p:cNvPicPr>
          <p:nvPr/>
        </p:nvPicPr>
        <p:blipFill>
          <a:blip r:embed="rId2"/>
          <a:stretch>
            <a:fillRect/>
          </a:stretch>
        </p:blipFill>
        <p:spPr>
          <a:xfrm>
            <a:off x="7849842" y="5962161"/>
            <a:ext cx="823511" cy="572478"/>
          </a:xfrm>
          <a:prstGeom prst="rect">
            <a:avLst/>
          </a:prstGeom>
        </p:spPr>
      </p:pic>
      <p:pic>
        <p:nvPicPr>
          <p:cNvPr id="6146" name="Picture 2" descr="Image may contain: text that says 'OCBS THIS MORNING CBSTHIS MORNING 4:22 Could this experimental Texas store be the future of brick-and-mortar retail? CBS This Morning 8.9K views 1 year ago'">
            <a:extLst>
              <a:ext uri="{FF2B5EF4-FFF2-40B4-BE49-F238E27FC236}">
                <a16:creationId xmlns:a16="http://schemas.microsoft.com/office/drawing/2014/main" id="{B11882B6-0A3D-4D90-A605-359102AA86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260648"/>
            <a:ext cx="7776864" cy="5400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13736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323528" y="360753"/>
            <a:ext cx="9144000" cy="609600"/>
          </a:xfrm>
        </p:spPr>
        <p:txBody>
          <a:bodyPr>
            <a:normAutofit fontScale="90000"/>
          </a:bodyPr>
          <a:lstStyle/>
          <a:p>
            <a:r>
              <a:rPr lang="en-US" dirty="0">
                <a:solidFill>
                  <a:srgbClr val="0070C0"/>
                </a:solidFill>
              </a:rPr>
              <a:t>6 Retailers for MK 322</a:t>
            </a:r>
          </a:p>
        </p:txBody>
      </p:sp>
      <p:sp>
        <p:nvSpPr>
          <p:cNvPr id="12" name="สี่เหลี่ยมผืนผ้า 11">
            <a:extLst>
              <a:ext uri="{FF2B5EF4-FFF2-40B4-BE49-F238E27FC236}">
                <a16:creationId xmlns:a16="http://schemas.microsoft.com/office/drawing/2014/main" id="{319E204B-BC80-45CD-A9D1-7C83C5AFE094}"/>
              </a:ext>
            </a:extLst>
          </p:cNvPr>
          <p:cNvSpPr/>
          <p:nvPr/>
        </p:nvSpPr>
        <p:spPr>
          <a:xfrm>
            <a:off x="539552" y="1074411"/>
            <a:ext cx="3194248" cy="3970318"/>
          </a:xfrm>
          <a:prstGeom prst="rect">
            <a:avLst/>
          </a:prstGeom>
        </p:spPr>
        <p:txBody>
          <a:bodyPr wrap="square">
            <a:spAutoFit/>
          </a:bodyPr>
          <a:lstStyle/>
          <a:p>
            <a:pPr lvl="0" eaLnBrk="0" fontAlgn="base" hangingPunct="0">
              <a:spcBef>
                <a:spcPct val="0"/>
              </a:spcBef>
              <a:spcAft>
                <a:spcPct val="0"/>
              </a:spcAft>
            </a:pPr>
            <a:r>
              <a:rPr lang="en-US" altLang="en-US" sz="2800" b="1" dirty="0">
                <a:solidFill>
                  <a:srgbClr val="FF0000"/>
                </a:solidFill>
                <a:latin typeface="inherit"/>
                <a:cs typeface="Segoe UI Historic" panose="020B0502040204020203" pitchFamily="34" charset="0"/>
              </a:rPr>
              <a:t>Sequence </a:t>
            </a:r>
          </a:p>
          <a:p>
            <a:pPr marL="342900" lvl="0" indent="-342900" eaLnBrk="0" fontAlgn="base" hangingPunct="0">
              <a:spcBef>
                <a:spcPct val="0"/>
              </a:spcBef>
              <a:spcAft>
                <a:spcPct val="0"/>
              </a:spcAft>
              <a:buAutoNum type="arabicPeriod"/>
            </a:pPr>
            <a:r>
              <a:rPr lang="en-US" sz="3200" dirty="0" err="1">
                <a:latin typeface="Arial" panose="020B0604020202020204" pitchFamily="34" charset="0"/>
                <a:cs typeface="Arial" panose="020B0604020202020204" pitchFamily="34" charset="0"/>
              </a:rPr>
              <a:t>Pekaboo</a:t>
            </a:r>
            <a:r>
              <a:rPr lang="en-US" sz="3200" dirty="0">
                <a:latin typeface="Arial" panose="020B0604020202020204" pitchFamily="34" charset="0"/>
                <a:cs typeface="Arial" panose="020B0604020202020204" pitchFamily="34" charset="0"/>
              </a:rPr>
              <a:t> </a:t>
            </a:r>
          </a:p>
          <a:p>
            <a:pPr marL="342900" lvl="0" indent="-342900" eaLnBrk="0" fontAlgn="base" hangingPunct="0">
              <a:spcBef>
                <a:spcPct val="0"/>
              </a:spcBef>
              <a:spcAft>
                <a:spcPct val="0"/>
              </a:spcAft>
              <a:buAutoNum type="arabicPeriod"/>
            </a:pPr>
            <a:r>
              <a:rPr lang="en-US" sz="3200" dirty="0">
                <a:latin typeface="Arial" panose="020B0604020202020204" pitchFamily="34" charset="0"/>
                <a:cs typeface="Arial" panose="020B0604020202020204" pitchFamily="34" charset="0"/>
              </a:rPr>
              <a:t>Black white</a:t>
            </a:r>
          </a:p>
          <a:p>
            <a:pPr marL="342900" lvl="0" indent="-342900" eaLnBrk="0" fontAlgn="base" hangingPunct="0">
              <a:spcBef>
                <a:spcPct val="0"/>
              </a:spcBef>
              <a:spcAft>
                <a:spcPct val="0"/>
              </a:spcAft>
              <a:buAutoNum type="arabicPeriod"/>
            </a:pPr>
            <a:r>
              <a:rPr lang="en-US" sz="3200" dirty="0">
                <a:latin typeface="Arial" panose="020B0604020202020204" pitchFamily="34" charset="0"/>
                <a:cs typeface="Arial" panose="020B0604020202020204" pitchFamily="34" charset="0"/>
              </a:rPr>
              <a:t> Rainbow (bookstore)</a:t>
            </a:r>
          </a:p>
          <a:p>
            <a:pPr marL="342900" lvl="0" indent="-342900" eaLnBrk="0" fontAlgn="base" hangingPunct="0">
              <a:spcBef>
                <a:spcPct val="0"/>
              </a:spcBef>
              <a:spcAft>
                <a:spcPct val="0"/>
              </a:spcAft>
              <a:buAutoNum type="arabicPeriod"/>
            </a:pPr>
            <a:r>
              <a:rPr lang="en-US" sz="3200" dirty="0">
                <a:latin typeface="Arial" panose="020B0604020202020204" pitchFamily="34" charset="0"/>
                <a:cs typeface="Arial" panose="020B0604020202020204" pitchFamily="34" charset="0"/>
              </a:rPr>
              <a:t>JJ+</a:t>
            </a:r>
          </a:p>
          <a:p>
            <a:pPr marL="342900" lvl="0" indent="-342900" eaLnBrk="0" fontAlgn="base" hangingPunct="0">
              <a:spcBef>
                <a:spcPct val="0"/>
              </a:spcBef>
              <a:spcAft>
                <a:spcPct val="0"/>
              </a:spcAft>
              <a:buAutoNum type="arabicPeriod"/>
            </a:pPr>
            <a:r>
              <a:rPr lang="en-US" sz="3200" dirty="0">
                <a:latin typeface="Arial" panose="020B0604020202020204" pitchFamily="34" charset="0"/>
                <a:cs typeface="Arial" panose="020B0604020202020204" pitchFamily="34" charset="0"/>
              </a:rPr>
              <a:t>Savage </a:t>
            </a:r>
          </a:p>
          <a:p>
            <a:pPr marL="342900" lvl="0" indent="-342900" eaLnBrk="0" fontAlgn="base" hangingPunct="0">
              <a:spcBef>
                <a:spcPct val="0"/>
              </a:spcBef>
              <a:spcAft>
                <a:spcPct val="0"/>
              </a:spcAft>
              <a:buAutoNum type="arabicPeriod"/>
            </a:pPr>
            <a:r>
              <a:rPr lang="en-US" altLang="en-US" sz="3200" dirty="0">
                <a:latin typeface="Arial" panose="020B0604020202020204" pitchFamily="34" charset="0"/>
                <a:cs typeface="Arial" panose="020B0604020202020204" pitchFamily="34" charset="0"/>
              </a:rPr>
              <a:t>BLACKCARD</a:t>
            </a:r>
          </a:p>
        </p:txBody>
      </p:sp>
      <p:pic>
        <p:nvPicPr>
          <p:cNvPr id="1026" name="Picture 2" descr="Image result for RETAILING CARTOON">
            <a:extLst>
              <a:ext uri="{FF2B5EF4-FFF2-40B4-BE49-F238E27FC236}">
                <a16:creationId xmlns:a16="http://schemas.microsoft.com/office/drawing/2014/main" id="{EC10918F-9415-4DCD-94B0-5CFA03792E4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72219" y="1295400"/>
            <a:ext cx="3681181" cy="32210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9446589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6885095" y="671879"/>
            <a:ext cx="9144000" cy="609600"/>
          </a:xfrm>
        </p:spPr>
        <p:txBody>
          <a:bodyPr>
            <a:normAutofit fontScale="90000"/>
          </a:bodyPr>
          <a:lstStyle/>
          <a:p>
            <a:r>
              <a:rPr lang="en-US" dirty="0" err="1">
                <a:solidFill>
                  <a:schemeClr val="tx1">
                    <a:lumMod val="95000"/>
                    <a:lumOff val="5000"/>
                  </a:schemeClr>
                </a:solidFill>
              </a:rPr>
              <a:t>Pekaboo</a:t>
            </a:r>
            <a:endParaRPr lang="en-US" dirty="0">
              <a:solidFill>
                <a:schemeClr val="tx1">
                  <a:lumMod val="95000"/>
                  <a:lumOff val="5000"/>
                </a:schemeClr>
              </a:solidFill>
            </a:endParaRPr>
          </a:p>
          <a:p>
            <a:endParaRPr lang="en-US" dirty="0"/>
          </a:p>
        </p:txBody>
      </p:sp>
      <p:pic>
        <p:nvPicPr>
          <p:cNvPr id="3074" name="Picture 2" descr="May be an image of 5 people, people standing and text that says 'Join Inthad 6104641292 Phitchapa 6104641524 Thanyawit 6104640492 Nichapa 5. 104641540 Arunrat 6104640906 Us To be part of Pekaboo Family'">
            <a:extLst>
              <a:ext uri="{FF2B5EF4-FFF2-40B4-BE49-F238E27FC236}">
                <a16:creationId xmlns:a16="http://schemas.microsoft.com/office/drawing/2014/main" id="{09E90600-C3F7-4D79-BC43-271DB991CB14}"/>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552" y="252779"/>
            <a:ext cx="2311495" cy="144780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May be a cartoon of text that says 'Showrooming showrooming how does ita our retail industry lower nen SHOWROOMING touching retailers What the physical store shop (brick and motar) current situation soh caused samples product and marketing damage Today. What the future outlook and your suggestionto this challenge the According Unfortunately roducts stb needed future customers espond ockdowns, forced entrely anlino. customers. some majority. market. storefront will n-store xpenence. Technology Adapbion Pycle Suggestion Utikze Prioritize Sales Staff -Be Accessible Everywhere Create rich experience Offer personalized shopping'">
            <a:extLst>
              <a:ext uri="{FF2B5EF4-FFF2-40B4-BE49-F238E27FC236}">
                <a16:creationId xmlns:a16="http://schemas.microsoft.com/office/drawing/2014/main" id="{E192EC30-01A4-46B7-BDB4-CBCD6FD7DCA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1828800"/>
            <a:ext cx="8460082" cy="47764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31013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5940152" y="723647"/>
            <a:ext cx="9144000" cy="609600"/>
          </a:xfrm>
        </p:spPr>
        <p:txBody>
          <a:bodyPr>
            <a:normAutofit fontScale="90000"/>
          </a:bodyPr>
          <a:lstStyle/>
          <a:p>
            <a:r>
              <a:rPr lang="en-US" dirty="0">
                <a:solidFill>
                  <a:schemeClr val="tx1">
                    <a:lumMod val="95000"/>
                    <a:lumOff val="5000"/>
                  </a:schemeClr>
                </a:solidFill>
              </a:rPr>
              <a:t>Black White</a:t>
            </a:r>
          </a:p>
          <a:p>
            <a:endParaRPr lang="en-US" dirty="0"/>
          </a:p>
        </p:txBody>
      </p:sp>
      <p:pic>
        <p:nvPicPr>
          <p:cNvPr id="1026" name="Picture 2" descr="May be an image of 5 people, including James Nattaporn and text that says 'BLACK WHITE Nattaporn Pattanasri 6104641342 Natchaya Laokham 6104641425 Tharnnamrin Angkasuponkul 6104641037 Ameera Boonmalert 6104641193 Kittithat KittithatRuangsri Ruangsri 6104640625 MK322'">
            <a:extLst>
              <a:ext uri="{FF2B5EF4-FFF2-40B4-BE49-F238E27FC236}">
                <a16:creationId xmlns:a16="http://schemas.microsoft.com/office/drawing/2014/main" id="{B2B83340-0243-4FE4-BE8D-8DAEAA6B35E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3400" y="198119"/>
            <a:ext cx="2286000" cy="1660657"/>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May be an image of text that says 'Show rooming Showrooming sthe visiting physical store o examine product person andth then shopping.online purchase itema ower price Bring Current situtation of physical store shops ence Highlights online omnichannel during Covid19 Less number situation luxury brand etail shops Lab Interactive Wall, Click etc PERSPORTS physica shops close down strength Future outlook Challenges Difficulty finding products disabled Voice Retail' Inspiredby voice commerce! trend) Prvtesstantoechcustomers.trough bothoffinpl Suggestions wanted Small railway shop) customers salesman sta'l High penditures privale abour cost- become intensive less Too many tems website (online) sts commerce online platform MK322'">
            <a:extLst>
              <a:ext uri="{FF2B5EF4-FFF2-40B4-BE49-F238E27FC236}">
                <a16:creationId xmlns:a16="http://schemas.microsoft.com/office/drawing/2014/main" id="{454AC536-A1ED-4045-B47E-0F87324DBDE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1904470"/>
            <a:ext cx="7927032" cy="45580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15668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5674888" y="346120"/>
            <a:ext cx="9144000" cy="609600"/>
          </a:xfrm>
        </p:spPr>
        <p:txBody>
          <a:bodyPr>
            <a:normAutofit fontScale="90000"/>
          </a:bodyPr>
          <a:lstStyle/>
          <a:p>
            <a:r>
              <a:rPr lang="en-US" dirty="0">
                <a:solidFill>
                  <a:schemeClr val="tx1">
                    <a:lumMod val="95000"/>
                    <a:lumOff val="5000"/>
                  </a:schemeClr>
                </a:solidFill>
              </a:rPr>
              <a:t>Rainbow</a:t>
            </a:r>
          </a:p>
        </p:txBody>
      </p:sp>
      <p:pic>
        <p:nvPicPr>
          <p:cNvPr id="5122" name="Picture 2" descr="May be an image of 1 person and text that says 'F Natthakit Tirasirichai 6104641250 Nattaneth Sakunwongpakdee 6104641391 Praewnapa Chaisaengjan 6104641078 RAINBOW Pitchaporn Inthisorn 6104641219 Thitipat Bunworaset aset 6104640187 wow wow &quot;Dollatham Ueranant (CEO) 6104641235 Punchanit Patiko Patikornsokul 6104641227 Punyanud Boonprasitkul 6104641029'">
            <a:extLst>
              <a:ext uri="{FF2B5EF4-FFF2-40B4-BE49-F238E27FC236}">
                <a16:creationId xmlns:a16="http://schemas.microsoft.com/office/drawing/2014/main" id="{4F4165D7-B861-4321-9E1B-09015D93A82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1000" y="381000"/>
            <a:ext cx="2782900" cy="1442873"/>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May be an image of text">
            <a:extLst>
              <a:ext uri="{FF2B5EF4-FFF2-40B4-BE49-F238E27FC236}">
                <a16:creationId xmlns:a16="http://schemas.microsoft.com/office/drawing/2014/main" id="{940A719A-DCEB-4AB9-A020-14A4E263DB9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560" y="2027265"/>
            <a:ext cx="7776864" cy="44149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83473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6444208" y="742950"/>
            <a:ext cx="9144000" cy="609600"/>
          </a:xfrm>
        </p:spPr>
        <p:txBody>
          <a:bodyPr>
            <a:normAutofit fontScale="90000"/>
          </a:bodyPr>
          <a:lstStyle/>
          <a:p>
            <a:r>
              <a:rPr lang="en-US" dirty="0">
                <a:solidFill>
                  <a:schemeClr val="tx1">
                    <a:lumMod val="95000"/>
                    <a:lumOff val="5000"/>
                  </a:schemeClr>
                </a:solidFill>
              </a:rPr>
              <a:t>JJ+</a:t>
            </a:r>
          </a:p>
          <a:p>
            <a:endParaRPr lang="en-US" dirty="0"/>
          </a:p>
        </p:txBody>
      </p:sp>
      <p:pic>
        <p:nvPicPr>
          <p:cNvPr id="6148" name="Picture 4" descr="May be an image of 7 people, including Pattarit Yamploy, Tanyaton Panyadilok and Ploy Pimlalin, outdoors and text that says 'CALVIN 6104640393 Pattari Pimlalin 6104640526 Athapol 6104640567 6104640732 Panachai Ng. 6104641334 Khrin 6104641367 6104641466 Tanyaton Wittawat'">
            <a:extLst>
              <a:ext uri="{FF2B5EF4-FFF2-40B4-BE49-F238E27FC236}">
                <a16:creationId xmlns:a16="http://schemas.microsoft.com/office/drawing/2014/main" id="{B0264F1E-59ED-4FD2-AC02-8254E7094FCF}"/>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3400" y="248920"/>
            <a:ext cx="2590800" cy="1597660"/>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No photo description available.">
            <a:extLst>
              <a:ext uri="{FF2B5EF4-FFF2-40B4-BE49-F238E27FC236}">
                <a16:creationId xmlns:a16="http://schemas.microsoft.com/office/drawing/2014/main" id="{BD5A7472-A14F-4317-B65E-ED79295B397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576" y="1901991"/>
            <a:ext cx="7796212" cy="43934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9450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6156176" y="694842"/>
            <a:ext cx="9144000" cy="609600"/>
          </a:xfrm>
        </p:spPr>
        <p:txBody>
          <a:bodyPr>
            <a:normAutofit fontScale="90000"/>
          </a:bodyPr>
          <a:lstStyle/>
          <a:p>
            <a:r>
              <a:rPr lang="en-US" dirty="0">
                <a:solidFill>
                  <a:schemeClr val="tx1">
                    <a:lumMod val="95000"/>
                    <a:lumOff val="5000"/>
                  </a:schemeClr>
                </a:solidFill>
              </a:rPr>
              <a:t>Savage</a:t>
            </a:r>
          </a:p>
          <a:p>
            <a:endParaRPr lang="en-US" dirty="0">
              <a:solidFill>
                <a:schemeClr val="tx1">
                  <a:lumMod val="95000"/>
                  <a:lumOff val="5000"/>
                </a:schemeClr>
              </a:solidFill>
            </a:endParaRPr>
          </a:p>
        </p:txBody>
      </p:sp>
      <p:pic>
        <p:nvPicPr>
          <p:cNvPr id="8194" name="Picture 2" descr="May be an image of 6 people, including Imapa Ice and Mindmint Kullayodratchapong, people standing and text that says '6104640989 Beeyaporn eepanart 6104641441 Chanoknan Sriwichit 6104641516 Nuttapat Kullayodratchapon 6004820012 Hongvichny Hor SAV AGE'">
            <a:extLst>
              <a:ext uri="{FF2B5EF4-FFF2-40B4-BE49-F238E27FC236}">
                <a16:creationId xmlns:a16="http://schemas.microsoft.com/office/drawing/2014/main" id="{B72D422C-BD21-4049-8A59-039BFDD5C076}"/>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7200" y="304800"/>
            <a:ext cx="2325700" cy="1468016"/>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2" descr="No photo description available.">
            <a:extLst>
              <a:ext uri="{FF2B5EF4-FFF2-40B4-BE49-F238E27FC236}">
                <a16:creationId xmlns:a16="http://schemas.microsoft.com/office/drawing/2014/main" id="{74445022-C906-49FE-A0AD-1F55C43EB83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35536" y="1354417"/>
            <a:ext cx="4202432" cy="53012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07007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5364088" y="1012031"/>
            <a:ext cx="9144000" cy="609600"/>
          </a:xfrm>
        </p:spPr>
        <p:txBody>
          <a:bodyPr>
            <a:normAutofit fontScale="90000"/>
          </a:bodyPr>
          <a:lstStyle/>
          <a:p>
            <a:r>
              <a:rPr lang="en-US" dirty="0">
                <a:solidFill>
                  <a:schemeClr val="tx1">
                    <a:lumMod val="95000"/>
                    <a:lumOff val="5000"/>
                  </a:schemeClr>
                </a:solidFill>
              </a:rPr>
              <a:t>BLACKCARD</a:t>
            </a:r>
          </a:p>
          <a:p>
            <a:endParaRPr lang="en-US" dirty="0"/>
          </a:p>
        </p:txBody>
      </p:sp>
      <p:pic>
        <p:nvPicPr>
          <p:cNvPr id="7170" name="Picture 2" descr="May be an image of 8 people, including Ploy Lism, Wantitee Jamp and Book Saenchalerm and text that says 'Pattaratida Hansiripongsakul 6104640955 Ataya Chatiyanont 6104640518 Apassara Vichaikul 6104640575 Saranapat Limpaviboon 6104640690 BLACKCARD BLACKCARD BLACKCARD Puris Benjawanish 6104641003 WantiteeTirasin 6104640591 Nanthaphon Saechua 6104640500 Gunnarie Saenchalerm 6104641490'">
            <a:extLst>
              <a:ext uri="{FF2B5EF4-FFF2-40B4-BE49-F238E27FC236}">
                <a16:creationId xmlns:a16="http://schemas.microsoft.com/office/drawing/2014/main" id="{DC12F31E-521A-4B96-9BF3-1D0B408B11A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504" y="410754"/>
            <a:ext cx="3024336" cy="1776798"/>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May be an image of text">
            <a:extLst>
              <a:ext uri="{FF2B5EF4-FFF2-40B4-BE49-F238E27FC236}">
                <a16:creationId xmlns:a16="http://schemas.microsoft.com/office/drawing/2014/main" id="{916913EF-E035-4E5F-AD90-5389A252449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560" y="2187553"/>
            <a:ext cx="7920880" cy="42400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9031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4" descr="Image result for THUMBS UP">
            <a:extLst>
              <a:ext uri="{FF2B5EF4-FFF2-40B4-BE49-F238E27FC236}">
                <a16:creationId xmlns:a16="http://schemas.microsoft.com/office/drawing/2014/main" id="{FBF45D1D-5A8D-4DD0-97EE-3C512C3C865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09900" y="2209800"/>
            <a:ext cx="3124200" cy="3124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25486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853</TotalTime>
  <Words>118</Words>
  <Application>Microsoft Office PowerPoint</Application>
  <PresentationFormat>นำเสนอทางหน้าจอ (4:3)</PresentationFormat>
  <Paragraphs>23</Paragraphs>
  <Slides>11</Slides>
  <Notes>1</Notes>
  <HiddenSlides>0</HiddenSlides>
  <MMClips>0</MMClips>
  <ScaleCrop>false</ScaleCrop>
  <HeadingPairs>
    <vt:vector size="6" baseType="variant">
      <vt:variant>
        <vt:lpstr>ฟอนต์ที่ถูกใช้</vt:lpstr>
      </vt:variant>
      <vt:variant>
        <vt:i4>7</vt:i4>
      </vt:variant>
      <vt:variant>
        <vt:lpstr>ธีม</vt:lpstr>
      </vt:variant>
      <vt:variant>
        <vt:i4>1</vt:i4>
      </vt:variant>
      <vt:variant>
        <vt:lpstr>ชื่อเรื่องสไลด์</vt:lpstr>
      </vt:variant>
      <vt:variant>
        <vt:i4>11</vt:i4>
      </vt:variant>
    </vt:vector>
  </HeadingPairs>
  <TitlesOfParts>
    <vt:vector size="19" baseType="lpstr">
      <vt:lpstr>Arial</vt:lpstr>
      <vt:lpstr>Calibri</vt:lpstr>
      <vt:lpstr>Franklin Gothic Book</vt:lpstr>
      <vt:lpstr>inherit</vt:lpstr>
      <vt:lpstr>Perpetua</vt:lpstr>
      <vt:lpstr>Times New Roman</vt:lpstr>
      <vt:lpstr>Wingdings 2</vt:lpstr>
      <vt:lpstr>Equity</vt:lpstr>
      <vt:lpstr>Group Assignment 3: Brick and Mortar vs. Online shopping</vt:lpstr>
      <vt:lpstr>Group Assignment: Please refer the assignment to your group project category</vt:lpstr>
      <vt:lpstr>งานนำเสนอ PowerPoint</vt:lpstr>
      <vt:lpstr>6 Retailers for MK 322</vt:lpstr>
      <vt:lpstr>Pekaboo </vt:lpstr>
      <vt:lpstr>Black White </vt:lpstr>
      <vt:lpstr>Rainbow</vt:lpstr>
      <vt:lpstr>JJ+ </vt:lpstr>
      <vt:lpstr>Savage </vt:lpstr>
      <vt:lpstr>BLACKCARD </vt:lpstr>
      <vt:lpstr>งานนำเสนอ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asus</dc:creator>
  <cp:lastModifiedBy>user</cp:lastModifiedBy>
  <cp:revision>302</cp:revision>
  <dcterms:created xsi:type="dcterms:W3CDTF">2015-02-03T09:41:51Z</dcterms:created>
  <dcterms:modified xsi:type="dcterms:W3CDTF">2021-02-22T13:30:39Z</dcterms:modified>
</cp:coreProperties>
</file>