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353" r:id="rId2"/>
    <p:sldId id="259" r:id="rId3"/>
    <p:sldId id="354" r:id="rId4"/>
    <p:sldId id="355" r:id="rId5"/>
    <p:sldId id="303" r:id="rId6"/>
    <p:sldId id="304" r:id="rId7"/>
    <p:sldId id="356" r:id="rId8"/>
    <p:sldId id="305" r:id="rId9"/>
    <p:sldId id="306" r:id="rId10"/>
    <p:sldId id="357" r:id="rId11"/>
    <p:sldId id="308" r:id="rId12"/>
    <p:sldId id="309" r:id="rId13"/>
    <p:sldId id="310" r:id="rId14"/>
    <p:sldId id="311" r:id="rId15"/>
    <p:sldId id="312" r:id="rId16"/>
    <p:sldId id="313" r:id="rId17"/>
    <p:sldId id="314" r:id="rId18"/>
    <p:sldId id="316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6" r:id="rId27"/>
    <p:sldId id="327" r:id="rId28"/>
    <p:sldId id="328" r:id="rId29"/>
    <p:sldId id="358" r:id="rId30"/>
    <p:sldId id="325" r:id="rId31"/>
    <p:sldId id="329" r:id="rId32"/>
    <p:sldId id="333" r:id="rId33"/>
    <p:sldId id="335" r:id="rId34"/>
    <p:sldId id="336" r:id="rId35"/>
    <p:sldId id="359" r:id="rId36"/>
    <p:sldId id="338" r:id="rId37"/>
    <p:sldId id="339" r:id="rId38"/>
    <p:sldId id="294" r:id="rId39"/>
    <p:sldId id="295" r:id="rId40"/>
    <p:sldId id="296" r:id="rId41"/>
    <p:sldId id="298" r:id="rId42"/>
    <p:sldId id="340" r:id="rId4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455CD2B-C3D2-41A4-81CA-76CBFE157D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EC3E1E-B9F0-43D7-B2D3-66C7A3E4A21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3194FE24-CC59-4967-BC17-CFDD78E11F1A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B1A9E90-9BAC-4C65-AFDD-E3821E018B7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A2F2C6D-1181-450B-9259-80687FE3D7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E6742B-5F36-4F55-93D4-7D6A446D298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04DB0B-6739-4C1D-852C-923B32669B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0797FD9-6303-45E1-B54E-EFD66F271EE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B22B018B-AF10-4AC8-AD2F-370C92F6B0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EAE6B01-FA75-4C62-9A2B-6B2625368E1A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86C1017D-4631-4CB2-9506-C142C88B5B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B9683515-6C2F-45B1-8C64-CF15955378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82F1CA-4B68-4B0B-803B-6F2635D50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96D13-EC3A-47BA-87F7-B00A0EF1D032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A9532-6388-497F-9D19-3E4512131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E2DBBE-4E8F-4B8A-8E50-82778042A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A736A-2404-499B-879C-AA075F139EC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24249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FDD06-E9DF-4645-97BC-C2C9A486E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0E0F5-B9A6-4105-9DEC-07046596DE21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C7BACD-5C04-4113-8FAB-8AD799A49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46A25-C991-400B-AE39-4DE7FDD62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F36E2-630C-4DE1-BCD8-22F41C56ABD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23326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F5AE6C-AC54-42FB-8F93-494473AD2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BABC4-5274-4565-9DD0-4FDC240DD215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291A9-C3B6-47CE-8606-0949150E0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47E1A-E94B-42EE-BC38-B5EA0FD28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391CB-380E-4D72-A369-8EB7F54242C0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8393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A2F9DF7-C5FC-45C2-9D03-5D9C8F0F4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5C646-6ADA-4DB0-95BB-E982DFDFDB63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6ECF99E-8FAD-40EE-BE61-EBE83EE97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5A0A1E1-4D18-4117-9B38-350AB63E9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7D990-F676-47F6-89AB-4AB3FEFCBC0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1464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D5D17BF-8712-4247-8C4D-1972CF89A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84A82-74C7-4696-9E77-DA94BF411B25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49BD5E5-9FFD-4318-A408-7B29EECAD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5BAD721-13FB-4EC3-BC31-B6ACDFA51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203FA-0949-461D-8A4C-4BC09937A16B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97363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B3A6C30-2CDE-4C1C-A0E1-AB2924856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FD4AA-B050-45DC-A459-F24D708EC6BF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A712D30-EBB7-407A-8DE2-B08B20414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7E896F7-0E09-48B3-8E17-B542838BF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9D14E-55CD-4269-8B03-8819F017420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72324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218B97A-592D-4CDB-8582-82932D743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ED540-0720-4C8C-B5C8-CB77ED70FD55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4D89B15-7128-48E8-97A0-A859477B4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AA42B6-00E3-424B-BA2D-CCA0BC9F1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3EB20-0E75-405C-95DC-9A110FC606E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85126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5F709F-3AFB-4F91-903B-044EE06FD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C51FD-C03B-48C2-9397-D49664F068A0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464D8A5-D889-4BE4-B1E5-6D7DA2B3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5EAE89F-7021-4B0E-AC69-ADE8CEBD5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9440B-BFCF-4C17-9FB8-B245DC501E9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4372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F167997-DD12-483B-9698-7497A864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84A64-DE70-44EE-9E9B-D49846690B87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5B3E4D4-1334-442B-A73E-D5BC07617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6CC1BEA-3416-453A-93CA-C82D23BAB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A4542-8077-47E4-A30C-9F340BC0AC5D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49656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86BE2-15F6-47B5-B505-4FE199839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2F6D1-9645-4299-8481-0EAD3282D223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342C4-ED7C-496A-BCC4-1681208A4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1679D-BA7C-4D0E-932C-AC635D0B6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E51C4-B819-4118-9628-CC02501E7B5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4123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D91A5-ABEB-4516-B0C8-9CD221B1B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228D2-0E9E-4748-A75A-F85AAE4E0774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3EA04-01FE-4F6F-82D2-155A10288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24CDC-65A8-4C9B-86BF-8485B0A72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01225-AB04-42EF-A17B-E23BC18036A3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545687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13C1282-179C-4383-8D0A-71DBCEF2D5B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6864FC2-1CE7-4B21-B47A-EB125BC008A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4FE77-BC97-433F-8CC9-3D8666A944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7FAEDE7-8822-488B-9266-7D033C33B84A}" type="datetimeFigureOut">
              <a:rPr lang="en-US"/>
              <a:pPr>
                <a:defRPr/>
              </a:pPr>
              <a:t>10/9/2019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7BA1E-8ECA-466B-B2A8-24E4031ECC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301BA-D97F-4901-8F96-2D319C43A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2B293A3-9491-44D1-8269-CB291ADF365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8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0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9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1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E95BCA4A-F4E0-4D12-B8EF-E55E7C8D2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76F59C-EBDA-4989-A35F-286CE0EEABA3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9661AAAC-BB30-46B9-97F4-1D1E115A7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Monopoly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11)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33CE002-A6BE-4A98-8225-27682A29A48C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8 Part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>
            <a:extLst>
              <a:ext uri="{FF2B5EF4-FFF2-40B4-BE49-F238E27FC236}">
                <a16:creationId xmlns:a16="http://schemas.microsoft.com/office/drawing/2014/main" id="{BC515646-32F0-441E-9233-A8A2A8D08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828B74-71AA-4FBA-9947-42B7759736D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3692" name="AutoShape 12">
            <a:extLst>
              <a:ext uri="{FF2B5EF4-FFF2-40B4-BE49-F238E27FC236}">
                <a16:creationId xmlns:a16="http://schemas.microsoft.com/office/drawing/2014/main" id="{71285C82-BA8B-4368-8755-A8DBF058D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156" name="Rectangle 14">
            <a:extLst>
              <a:ext uri="{FF2B5EF4-FFF2-40B4-BE49-F238E27FC236}">
                <a16:creationId xmlns:a16="http://schemas.microsoft.com/office/drawing/2014/main" id="{1BD71F31-9D94-4009-8D45-5A0496D4F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" y="1264751"/>
            <a:ext cx="8153400" cy="4893647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th-TH" sz="2400" dirty="0">
                <a:latin typeface="+mj-lt"/>
              </a:rPr>
              <a:t>  A </a:t>
            </a:r>
            <a:r>
              <a:rPr lang="en-US" altLang="th-TH" sz="2400" b="1" dirty="0">
                <a:latin typeface="+mj-lt"/>
              </a:rPr>
              <a:t>Monopoly Market</a:t>
            </a:r>
            <a:r>
              <a:rPr lang="en-US" altLang="th-TH" sz="2400" dirty="0">
                <a:latin typeface="+mj-lt"/>
              </a:rPr>
              <a:t> consists of a single seller facing many buyers.</a:t>
            </a:r>
          </a:p>
          <a:p>
            <a:pPr eaLnBrk="1" hangingPunct="1"/>
            <a:endParaRPr lang="en-US" altLang="th-TH" sz="2400" i="1" dirty="0">
              <a:latin typeface="+mj-lt"/>
            </a:endParaRPr>
          </a:p>
          <a:p>
            <a:pPr eaLnBrk="1" hangingPunct="1"/>
            <a:r>
              <a:rPr lang="en-US" altLang="th-TH" sz="2400" i="1" dirty="0">
                <a:latin typeface="+mj-lt"/>
              </a:rPr>
              <a:t>The monopolist's profit maximization problem:</a:t>
            </a:r>
          </a:p>
          <a:p>
            <a:pPr eaLnBrk="1" hangingPunct="1"/>
            <a:endParaRPr lang="en-US" altLang="th-TH" sz="2400" i="1" dirty="0">
              <a:latin typeface="+mj-lt"/>
            </a:endParaRPr>
          </a:p>
          <a:p>
            <a:pPr algn="ctr" eaLnBrk="1" hangingPunct="1"/>
            <a:r>
              <a:rPr lang="en-US" altLang="th-TH" sz="2400" b="1" dirty="0">
                <a:latin typeface="+mj-lt"/>
              </a:rPr>
              <a:t>Max 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</a:t>
            </a:r>
            <a:r>
              <a:rPr lang="en-US" altLang="th-TH" sz="2400" b="1" dirty="0">
                <a:latin typeface="+mj-lt"/>
              </a:rPr>
              <a:t>(Q) = TR(Q) - TC(Q)</a:t>
            </a:r>
          </a:p>
          <a:p>
            <a:pPr algn="ctr" eaLnBrk="1" hangingPunct="1"/>
            <a:endParaRPr lang="en-US" altLang="th-TH" sz="2400" b="1" dirty="0">
              <a:latin typeface="+mj-lt"/>
            </a:endParaRPr>
          </a:p>
          <a:p>
            <a:pPr eaLnBrk="1" hangingPunct="1"/>
            <a:r>
              <a:rPr lang="en-US" altLang="th-TH" sz="2400" i="1" dirty="0">
                <a:latin typeface="+mj-lt"/>
              </a:rPr>
              <a:t>where</a:t>
            </a:r>
            <a:r>
              <a:rPr lang="en-US" altLang="th-TH" sz="2400" dirty="0">
                <a:latin typeface="+mj-lt"/>
              </a:rPr>
              <a:t>:	   TR(Q) = QP(Q) and</a:t>
            </a:r>
          </a:p>
          <a:p>
            <a:pPr eaLnBrk="1" hangingPunct="1"/>
            <a:r>
              <a:rPr lang="en-US" altLang="th-TH" sz="2400" dirty="0">
                <a:latin typeface="+mj-lt"/>
              </a:rPr>
              <a:t>	   P(Q) is the </a:t>
            </a:r>
            <a:r>
              <a:rPr lang="en-US" altLang="th-TH" sz="2400" i="1" dirty="0">
                <a:latin typeface="+mj-lt"/>
              </a:rPr>
              <a:t>(inverse)</a:t>
            </a:r>
            <a:r>
              <a:rPr lang="en-US" altLang="th-TH" sz="2400" dirty="0">
                <a:latin typeface="+mj-lt"/>
              </a:rPr>
              <a:t> market demand curve.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i="1" dirty="0">
                <a:latin typeface="+mj-lt"/>
              </a:rPr>
              <a:t>The monopolist's profit maximization condition:</a:t>
            </a:r>
          </a:p>
          <a:p>
            <a:pPr algn="just" eaLnBrk="1" hangingPunct="1"/>
            <a:r>
              <a:rPr lang="en-US" altLang="th-TH" sz="2400" dirty="0">
                <a:latin typeface="+mj-lt"/>
              </a:rPr>
              <a:t> </a:t>
            </a:r>
          </a:p>
          <a:p>
            <a:pPr algn="ctr" eaLnBrk="1" hangingPunct="1"/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TR(Q)/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Q = 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TC(Q)/</a:t>
            </a:r>
            <a:r>
              <a:rPr lang="en-US" altLang="th-TH" sz="2400" b="1" dirty="0">
                <a:latin typeface="+mj-lt"/>
                <a:sym typeface="Symbol" panose="05050102010706020507" pitchFamily="18" charset="2"/>
              </a:rPr>
              <a:t></a:t>
            </a:r>
            <a:r>
              <a:rPr lang="en-US" altLang="th-TH" sz="2400" b="1" dirty="0">
                <a:latin typeface="+mj-lt"/>
              </a:rPr>
              <a:t>Q	OR	MR(Q) = MC(Q)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>
            <a:extLst>
              <a:ext uri="{FF2B5EF4-FFF2-40B4-BE49-F238E27FC236}">
                <a16:creationId xmlns:a16="http://schemas.microsoft.com/office/drawing/2014/main" id="{BC515646-32F0-441E-9233-A8A2A8D08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828B74-71AA-4FBA-9947-42B7759736DF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3692" name="AutoShape 12">
            <a:extLst>
              <a:ext uri="{FF2B5EF4-FFF2-40B4-BE49-F238E27FC236}">
                <a16:creationId xmlns:a16="http://schemas.microsoft.com/office/drawing/2014/main" id="{71285C82-BA8B-4368-8755-A8DBF058D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Monopoly	vs	Perfect Competition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156" name="Rectangle 14">
            <a:extLst>
              <a:ext uri="{FF2B5EF4-FFF2-40B4-BE49-F238E27FC236}">
                <a16:creationId xmlns:a16="http://schemas.microsoft.com/office/drawing/2014/main" id="{1BD71F31-9D94-4009-8D45-5A0496D4F0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0" y="1264751"/>
            <a:ext cx="7810500" cy="4893647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dirty="0">
                <a:latin typeface="+mj-lt"/>
              </a:rPr>
              <a:t>In perfect competition, there are infinitely many buyers and sellers, selling homogeneous products. </a:t>
            </a:r>
          </a:p>
          <a:p>
            <a:pPr eaLnBrk="1" hangingPunct="1"/>
            <a:endParaRPr lang="en-US" altLang="th-TH" sz="2400" i="1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As a result, </a:t>
            </a:r>
            <a:r>
              <a:rPr lang="en-US" altLang="th-TH" sz="2400" b="1" dirty="0">
                <a:latin typeface="+mj-lt"/>
              </a:rPr>
              <a:t>perfectly competitive firms are price takers</a:t>
            </a:r>
            <a:r>
              <a:rPr lang="en-US" altLang="th-TH" sz="2400" dirty="0">
                <a:latin typeface="+mj-lt"/>
              </a:rPr>
              <a:t>: they take price as given, and face a perfectly elastic demand curve.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In contrast, </a:t>
            </a:r>
            <a:r>
              <a:rPr lang="en-US" altLang="th-TH" sz="2400" b="1" dirty="0">
                <a:latin typeface="+mj-lt"/>
              </a:rPr>
              <a:t>a monopolist is a price maker</a:t>
            </a:r>
            <a:r>
              <a:rPr lang="en-US" altLang="th-TH" sz="2400" dirty="0">
                <a:latin typeface="+mj-lt"/>
              </a:rPr>
              <a:t>. It sets the market price to maximize its profit.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However, we often state the monopolist’s profit maximization problem in terms of </a:t>
            </a:r>
            <a:r>
              <a:rPr lang="en-US" altLang="th-TH" sz="2400" u="sng" dirty="0">
                <a:latin typeface="+mj-lt"/>
              </a:rPr>
              <a:t>setting quantity rather than price</a:t>
            </a:r>
            <a:r>
              <a:rPr lang="en-US" altLang="th-TH" sz="2400" dirty="0">
                <a:latin typeface="+mj-lt"/>
              </a:rPr>
              <a:t>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b="1" dirty="0">
                <a:latin typeface="+mj-lt"/>
              </a:rPr>
              <a:t>This is because TR(Q) and TC(Q) are functions of Quantity.</a:t>
            </a:r>
          </a:p>
        </p:txBody>
      </p:sp>
    </p:spTree>
    <p:extLst>
      <p:ext uri="{BB962C8B-B14F-4D97-AF65-F5344CB8AC3E}">
        <p14:creationId xmlns:p14="http://schemas.microsoft.com/office/powerpoint/2010/main" val="2921894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>
            <a:extLst>
              <a:ext uri="{FF2B5EF4-FFF2-40B4-BE49-F238E27FC236}">
                <a16:creationId xmlns:a16="http://schemas.microsoft.com/office/drawing/2014/main" id="{685B02EE-F6B1-4158-8025-90EDD900A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DCE279A-4988-48ED-B0E8-5D793F5BEBDB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6795" name="AutoShape 43">
            <a:extLst>
              <a:ext uri="{FF2B5EF4-FFF2-40B4-BE49-F238E27FC236}">
                <a16:creationId xmlns:a16="http://schemas.microsoft.com/office/drawing/2014/main" id="{2F13379F-6FE2-42E8-BC90-8BE1158FC8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2C0E648-67D6-4A9A-A350-F36CE4A9EBCD}"/>
              </a:ext>
            </a:extLst>
          </p:cNvPr>
          <p:cNvGrpSpPr/>
          <p:nvPr/>
        </p:nvGrpSpPr>
        <p:grpSpPr>
          <a:xfrm>
            <a:off x="111919" y="1130921"/>
            <a:ext cx="8644668" cy="5220990"/>
            <a:chOff x="0" y="1108075"/>
            <a:chExt cx="8644668" cy="5220990"/>
          </a:xfrm>
        </p:grpSpPr>
        <p:sp>
          <p:nvSpPr>
            <p:cNvPr id="11268" name="Line 3">
              <a:extLst>
                <a:ext uri="{FF2B5EF4-FFF2-40B4-BE49-F238E27FC236}">
                  <a16:creationId xmlns:a16="http://schemas.microsoft.com/office/drawing/2014/main" id="{174A3A20-163D-42D2-A4BD-4EBE5996A1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3075" y="5867400"/>
              <a:ext cx="30480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69" name="Line 4">
              <a:extLst>
                <a:ext uri="{FF2B5EF4-FFF2-40B4-BE49-F238E27FC236}">
                  <a16:creationId xmlns:a16="http://schemas.microsoft.com/office/drawing/2014/main" id="{61584242-DFB8-4D89-87BB-0F707E6A0F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3075" y="1524000"/>
              <a:ext cx="0" cy="434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0" name="Line 5">
              <a:extLst>
                <a:ext uri="{FF2B5EF4-FFF2-40B4-BE49-F238E27FC236}">
                  <a16:creationId xmlns:a16="http://schemas.microsoft.com/office/drawing/2014/main" id="{28C7957A-DA6A-425D-813C-F8FF37C765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5867400"/>
              <a:ext cx="38100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1" name="Line 6">
              <a:extLst>
                <a:ext uri="{FF2B5EF4-FFF2-40B4-BE49-F238E27FC236}">
                  <a16:creationId xmlns:a16="http://schemas.microsoft.com/office/drawing/2014/main" id="{6FD49961-4983-4320-A1D4-92BF8BA05D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35475" y="1524000"/>
              <a:ext cx="0" cy="434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2" name="Line 7">
              <a:extLst>
                <a:ext uri="{FF2B5EF4-FFF2-40B4-BE49-F238E27FC236}">
                  <a16:creationId xmlns:a16="http://schemas.microsoft.com/office/drawing/2014/main" id="{9C076F60-FDB4-4ED9-A8CA-E7BDD6BC19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3075" y="3733800"/>
              <a:ext cx="28956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3" name="Line 8">
              <a:extLst>
                <a:ext uri="{FF2B5EF4-FFF2-40B4-BE49-F238E27FC236}">
                  <a16:creationId xmlns:a16="http://schemas.microsoft.com/office/drawing/2014/main" id="{9F77F930-868B-43B3-9899-4D505015EB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1981200"/>
              <a:ext cx="3276600" cy="3886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4" name="Line 9">
              <a:extLst>
                <a:ext uri="{FF2B5EF4-FFF2-40B4-BE49-F238E27FC236}">
                  <a16:creationId xmlns:a16="http://schemas.microsoft.com/office/drawing/2014/main" id="{29970D25-C210-4FB4-A145-8B82C44694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3733800"/>
              <a:ext cx="1524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5" name="Line 10">
              <a:extLst>
                <a:ext uri="{FF2B5EF4-FFF2-40B4-BE49-F238E27FC236}">
                  <a16:creationId xmlns:a16="http://schemas.microsoft.com/office/drawing/2014/main" id="{27FEF899-08DC-42CB-B8CC-1B53889A36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59475" y="3733800"/>
              <a:ext cx="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6" name="Line 11">
              <a:extLst>
                <a:ext uri="{FF2B5EF4-FFF2-40B4-BE49-F238E27FC236}">
                  <a16:creationId xmlns:a16="http://schemas.microsoft.com/office/drawing/2014/main" id="{D9DDDB8D-D49E-44BD-B5B0-3F41814BDB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4114800"/>
              <a:ext cx="1828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7" name="Line 12">
              <a:extLst>
                <a:ext uri="{FF2B5EF4-FFF2-40B4-BE49-F238E27FC236}">
                  <a16:creationId xmlns:a16="http://schemas.microsoft.com/office/drawing/2014/main" id="{BE73D591-51F6-455F-A49D-594B053419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64275" y="4114800"/>
              <a:ext cx="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8" name="Text Box 13">
              <a:extLst>
                <a:ext uri="{FF2B5EF4-FFF2-40B4-BE49-F238E27FC236}">
                  <a16:creationId xmlns:a16="http://schemas.microsoft.com/office/drawing/2014/main" id="{13FA029D-3A4D-4F8A-A72F-18F4E2C3C6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470275"/>
              <a:ext cx="4714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</a:t>
              </a:r>
              <a:r>
                <a:rPr lang="en-GB" altLang="th-TH" sz="2400" b="1" baseline="-25000" dirty="0"/>
                <a:t>0</a:t>
              </a:r>
              <a:endParaRPr lang="en-GB" altLang="th-TH" sz="2400" b="1" dirty="0"/>
            </a:p>
          </p:txBody>
        </p:sp>
        <p:sp>
          <p:nvSpPr>
            <p:cNvPr id="11279" name="Text Box 14">
              <a:extLst>
                <a:ext uri="{FF2B5EF4-FFF2-40B4-BE49-F238E27FC236}">
                  <a16:creationId xmlns:a16="http://schemas.microsoft.com/office/drawing/2014/main" id="{0E9DCF72-F81D-4A13-9988-BAC5A827C8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2400" y="3470275"/>
              <a:ext cx="4714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</a:t>
              </a:r>
              <a:r>
                <a:rPr lang="en-GB" altLang="th-TH" sz="2400" b="1" baseline="-25000" dirty="0"/>
                <a:t>0</a:t>
              </a:r>
              <a:endParaRPr lang="en-GB" altLang="th-TH" sz="2400" b="1" dirty="0"/>
            </a:p>
          </p:txBody>
        </p:sp>
        <p:sp>
          <p:nvSpPr>
            <p:cNvPr id="11280" name="Text Box 15">
              <a:extLst>
                <a:ext uri="{FF2B5EF4-FFF2-40B4-BE49-F238E27FC236}">
                  <a16:creationId xmlns:a16="http://schemas.microsoft.com/office/drawing/2014/main" id="{ABB56C55-55C4-451E-9A57-9F850FD80C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2400" y="3854400"/>
              <a:ext cx="4714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</a:t>
              </a:r>
              <a:r>
                <a:rPr lang="en-GB" altLang="th-TH" sz="2400" b="1" baseline="-25000" dirty="0"/>
                <a:t>1</a:t>
              </a:r>
              <a:endParaRPr lang="en-GB" altLang="th-TH" sz="2400" b="1" dirty="0"/>
            </a:p>
          </p:txBody>
        </p:sp>
        <p:sp>
          <p:nvSpPr>
            <p:cNvPr id="11284" name="Text Box 19">
              <a:extLst>
                <a:ext uri="{FF2B5EF4-FFF2-40B4-BE49-F238E27FC236}">
                  <a16:creationId xmlns:a16="http://schemas.microsoft.com/office/drawing/2014/main" id="{D29ECC88-D975-4330-868C-F1BC410F1B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43537" y="5865316"/>
              <a:ext cx="11945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None/>
              </a:pPr>
              <a:r>
                <a:rPr lang="en-GB" altLang="th-TH" sz="2400" b="1" dirty="0"/>
                <a:t>Q</a:t>
              </a:r>
              <a:r>
                <a:rPr lang="en-GB" altLang="th-TH" sz="2400" b="1" baseline="-25000" dirty="0"/>
                <a:t>0</a:t>
              </a:r>
              <a:r>
                <a:rPr lang="en-GB" altLang="th-TH" sz="2400" b="1" dirty="0"/>
                <a:t> Q</a:t>
              </a:r>
              <a:r>
                <a:rPr lang="en-GB" altLang="th-TH" sz="2400" b="1" baseline="-25000" dirty="0"/>
                <a:t>0</a:t>
              </a:r>
              <a:r>
                <a:rPr lang="en-GB" altLang="th-TH" sz="2400" b="1" dirty="0"/>
                <a:t>+1</a:t>
              </a:r>
            </a:p>
          </p:txBody>
        </p:sp>
        <p:sp>
          <p:nvSpPr>
            <p:cNvPr id="11286" name="Text Box 21">
              <a:extLst>
                <a:ext uri="{FF2B5EF4-FFF2-40B4-BE49-F238E27FC236}">
                  <a16:creationId xmlns:a16="http://schemas.microsoft.com/office/drawing/2014/main" id="{23446350-8EE4-4FD4-81B5-406B1CB3EE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4000" y="5867400"/>
              <a:ext cx="96212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q  q+1</a:t>
              </a:r>
            </a:p>
          </p:txBody>
        </p:sp>
        <p:sp>
          <p:nvSpPr>
            <p:cNvPr id="11287" name="Line 22">
              <a:extLst>
                <a:ext uri="{FF2B5EF4-FFF2-40B4-BE49-F238E27FC236}">
                  <a16:creationId xmlns:a16="http://schemas.microsoft.com/office/drawing/2014/main" id="{71E46072-FDAF-416A-A5EB-605657BCF4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08210" y="3733800"/>
              <a:ext cx="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89" name="Text Box 24">
              <a:extLst>
                <a:ext uri="{FF2B5EF4-FFF2-40B4-BE49-F238E27FC236}">
                  <a16:creationId xmlns:a16="http://schemas.microsoft.com/office/drawing/2014/main" id="{65D11112-2816-44F6-A224-E774DB5929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2083" y="1717676"/>
              <a:ext cx="649947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800" b="1" i="1" dirty="0">
                  <a:solidFill>
                    <a:srgbClr val="000066"/>
                  </a:solidFill>
                </a:rPr>
                <a:t>Competitive Firm			Monopolist</a:t>
              </a:r>
            </a:p>
          </p:txBody>
        </p:sp>
        <p:sp>
          <p:nvSpPr>
            <p:cNvPr id="11290" name="Text Box 25">
              <a:extLst>
                <a:ext uri="{FF2B5EF4-FFF2-40B4-BE49-F238E27FC236}">
                  <a16:creationId xmlns:a16="http://schemas.microsoft.com/office/drawing/2014/main" id="{08EC973C-9701-4DA8-9CFA-C3A2F42E97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3017" y="3004172"/>
              <a:ext cx="588334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Demand				Demand</a:t>
              </a:r>
            </a:p>
          </p:txBody>
        </p:sp>
        <p:sp>
          <p:nvSpPr>
            <p:cNvPr id="11296" name="Text Box 31">
              <a:extLst>
                <a:ext uri="{FF2B5EF4-FFF2-40B4-BE49-F238E27FC236}">
                  <a16:creationId xmlns:a16="http://schemas.microsoft.com/office/drawing/2014/main" id="{541CE4FF-6499-4189-8897-F5DEACEF2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89" y="1108075"/>
              <a:ext cx="85883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Price</a:t>
              </a:r>
            </a:p>
          </p:txBody>
        </p:sp>
        <p:sp>
          <p:nvSpPr>
            <p:cNvPr id="11297" name="Text Box 32">
              <a:extLst>
                <a:ext uri="{FF2B5EF4-FFF2-40B4-BE49-F238E27FC236}">
                  <a16:creationId xmlns:a16="http://schemas.microsoft.com/office/drawing/2014/main" id="{F46E5FA3-362C-493D-B4F1-28483F40D8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04469" y="1108075"/>
              <a:ext cx="85883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Price</a:t>
              </a:r>
            </a:p>
          </p:txBody>
        </p:sp>
        <p:sp>
          <p:nvSpPr>
            <p:cNvPr id="11298" name="Text Box 33">
              <a:extLst>
                <a:ext uri="{FF2B5EF4-FFF2-40B4-BE49-F238E27FC236}">
                  <a16:creationId xmlns:a16="http://schemas.microsoft.com/office/drawing/2014/main" id="{47B823E2-AD5B-4B65-96C2-81C69841BB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17081" y="5867400"/>
              <a:ext cx="115123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Output</a:t>
              </a:r>
            </a:p>
          </p:txBody>
        </p:sp>
        <p:sp>
          <p:nvSpPr>
            <p:cNvPr id="11299" name="Text Box 34">
              <a:extLst>
                <a:ext uri="{FF2B5EF4-FFF2-40B4-BE49-F238E27FC236}">
                  <a16:creationId xmlns:a16="http://schemas.microsoft.com/office/drawing/2014/main" id="{93AA30DB-BA42-42E4-BAB1-DC431C7935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41481" y="5867400"/>
              <a:ext cx="11031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Output</a:t>
              </a:r>
            </a:p>
          </p:txBody>
        </p:sp>
        <p:sp>
          <p:nvSpPr>
            <p:cNvPr id="46" name="Line 22">
              <a:extLst>
                <a:ext uri="{FF2B5EF4-FFF2-40B4-BE49-F238E27FC236}">
                  <a16:creationId xmlns:a16="http://schemas.microsoft.com/office/drawing/2014/main" id="{73EBAFE7-6EA3-44B9-A643-5B19480846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1356" y="3733800"/>
              <a:ext cx="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4224273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>
            <a:extLst>
              <a:ext uri="{FF2B5EF4-FFF2-40B4-BE49-F238E27FC236}">
                <a16:creationId xmlns:a16="http://schemas.microsoft.com/office/drawing/2014/main" id="{3073C8D7-D15F-4E79-9D6C-17051B533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7CDF8EC-72B4-48C6-8DC4-E386193DFD3E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F53D1222-B7AD-45AE-BA33-7F757F2EE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 Monopoly – Profit Maximizing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180" name="Content Placeholder 2">
            <a:extLst>
              <a:ext uri="{FF2B5EF4-FFF2-40B4-BE49-F238E27FC236}">
                <a16:creationId xmlns:a16="http://schemas.microsoft.com/office/drawing/2014/main" id="{DF361F24-2491-4C7B-BCCA-0B74859683EA}"/>
              </a:ext>
            </a:extLst>
          </p:cNvPr>
          <p:cNvSpPr txBox="1">
            <a:spLocks/>
          </p:cNvSpPr>
          <p:nvPr/>
        </p:nvSpPr>
        <p:spPr bwMode="auto">
          <a:xfrm>
            <a:off x="4572000" y="2685833"/>
            <a:ext cx="4486275" cy="3535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sz="2400" dirty="0"/>
              <a:t>Along the demand curve, different revenues for different quantities</a:t>
            </a:r>
          </a:p>
          <a:p>
            <a:pPr eaLnBrk="1" hangingPunct="1"/>
            <a:endParaRPr lang="en-US" altLang="th-TH" sz="2400" dirty="0"/>
          </a:p>
          <a:p>
            <a:pPr eaLnBrk="1" hangingPunct="1"/>
            <a:r>
              <a:rPr lang="en-US" altLang="th-TH" sz="2400" dirty="0"/>
              <a:t>Profit maximization problem is </a:t>
            </a:r>
            <a:r>
              <a:rPr lang="en-US" altLang="th-TH" sz="2400" b="1" dirty="0"/>
              <a:t>the optimal trade-off between volume </a:t>
            </a:r>
            <a:r>
              <a:rPr lang="en-US" altLang="th-TH" sz="2400" dirty="0"/>
              <a:t>(number of units sold) </a:t>
            </a:r>
            <a:r>
              <a:rPr lang="en-US" altLang="th-TH" sz="2400" b="1" dirty="0"/>
              <a:t>and margin </a:t>
            </a:r>
            <a:r>
              <a:rPr lang="en-US" altLang="th-TH" sz="2400" dirty="0"/>
              <a:t>(the differential between price).</a:t>
            </a:r>
          </a:p>
        </p:txBody>
      </p:sp>
      <p:sp>
        <p:nvSpPr>
          <p:cNvPr id="7181" name="Rectangle 15">
            <a:extLst>
              <a:ext uri="{FF2B5EF4-FFF2-40B4-BE49-F238E27FC236}">
                <a16:creationId xmlns:a16="http://schemas.microsoft.com/office/drawing/2014/main" id="{38CE7327-6C2A-4C82-A47E-FE53D0AB8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9650" y="1423885"/>
            <a:ext cx="7124700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th-TH" sz="2400" b="1" dirty="0">
                <a:latin typeface="+mj-lt"/>
              </a:rPr>
              <a:t>The Monopolist’s Demand Curve is downward-sloping:</a:t>
            </a:r>
          </a:p>
          <a:p>
            <a:pPr eaLnBrk="1" hangingPunct="1">
              <a:buFontTx/>
              <a:buNone/>
            </a:pPr>
            <a:r>
              <a:rPr lang="en-US" altLang="th-TH" sz="2400" b="1" dirty="0">
                <a:latin typeface="+mj-lt"/>
              </a:rPr>
              <a:t>the higher P, the lower Q, and vice versa.</a:t>
            </a:r>
          </a:p>
        </p:txBody>
      </p:sp>
      <p:pic>
        <p:nvPicPr>
          <p:cNvPr id="7182" name="Picture 15">
            <a:extLst>
              <a:ext uri="{FF2B5EF4-FFF2-40B4-BE49-F238E27FC236}">
                <a16:creationId xmlns:a16="http://schemas.microsoft.com/office/drawing/2014/main" id="{BB716409-9C3B-424A-8CC7-0B9801EEC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2685833"/>
            <a:ext cx="448627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>
            <a:extLst>
              <a:ext uri="{FF2B5EF4-FFF2-40B4-BE49-F238E27FC236}">
                <a16:creationId xmlns:a16="http://schemas.microsoft.com/office/drawing/2014/main" id="{629230DB-7BA6-414E-A066-96D29A55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316E0C1-D5DC-4418-B2BA-B9A23E8D6E09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7C6EA93F-BB74-4F2F-8203-4A95FF4C1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 Monopoly – Profit Maximizing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8204" name="Content Placeholder 2">
            <a:extLst>
              <a:ext uri="{FF2B5EF4-FFF2-40B4-BE49-F238E27FC236}">
                <a16:creationId xmlns:a16="http://schemas.microsoft.com/office/drawing/2014/main" id="{A5F91A49-AD05-4C1D-ABD0-0DB75ACE8230}"/>
              </a:ext>
            </a:extLst>
          </p:cNvPr>
          <p:cNvSpPr txBox="1">
            <a:spLocks/>
          </p:cNvSpPr>
          <p:nvPr/>
        </p:nvSpPr>
        <p:spPr bwMode="auto">
          <a:xfrm>
            <a:off x="609600" y="1585118"/>
            <a:ext cx="79248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dirty="0">
                <a:latin typeface="+mj-lt"/>
              </a:rPr>
              <a:t>Demand Curve:</a:t>
            </a:r>
          </a:p>
          <a:p>
            <a:pPr eaLnBrk="1" hangingPunct="1"/>
            <a:endParaRPr lang="en-US" altLang="th-TH" dirty="0">
              <a:latin typeface="+mj-lt"/>
            </a:endParaRPr>
          </a:p>
          <a:p>
            <a:pPr eaLnBrk="1" hangingPunct="1"/>
            <a:r>
              <a:rPr lang="en-US" altLang="th-TH" dirty="0">
                <a:latin typeface="+mj-lt"/>
              </a:rPr>
              <a:t>Total Revenue:</a:t>
            </a:r>
          </a:p>
          <a:p>
            <a:pPr eaLnBrk="1" hangingPunct="1"/>
            <a:endParaRPr lang="en-US" altLang="th-TH" dirty="0">
              <a:latin typeface="+mj-lt"/>
            </a:endParaRPr>
          </a:p>
          <a:p>
            <a:pPr eaLnBrk="1" hangingPunct="1"/>
            <a:r>
              <a:rPr lang="en-US" altLang="th-TH" dirty="0">
                <a:latin typeface="+mj-lt"/>
              </a:rPr>
              <a:t>Total Cost:</a:t>
            </a:r>
          </a:p>
          <a:p>
            <a:pPr eaLnBrk="1" hangingPunct="1"/>
            <a:endParaRPr lang="en-US" altLang="th-TH" dirty="0">
              <a:latin typeface="+mj-lt"/>
            </a:endParaRPr>
          </a:p>
          <a:p>
            <a:pPr eaLnBrk="1" hangingPunct="1"/>
            <a:r>
              <a:rPr lang="en-US" altLang="th-TH" dirty="0">
                <a:latin typeface="+mj-lt"/>
              </a:rPr>
              <a:t>Profit-Maximization:	MR(Q) = MC(Q)</a:t>
            </a:r>
          </a:p>
        </p:txBody>
      </p:sp>
      <p:graphicFrame>
        <p:nvGraphicFramePr>
          <p:cNvPr id="8205" name="Object 14">
            <a:extLst>
              <a:ext uri="{FF2B5EF4-FFF2-40B4-BE49-F238E27FC236}">
                <a16:creationId xmlns:a16="http://schemas.microsoft.com/office/drawing/2014/main" id="{E7AE29DF-7EBE-44D2-BF79-A3DB6A6DFD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2202797"/>
              </p:ext>
            </p:extLst>
          </p:nvPr>
        </p:nvGraphicFramePr>
        <p:xfrm>
          <a:off x="4872831" y="1711324"/>
          <a:ext cx="2141538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5" name="Equation" r:id="rId3" imgW="901309" imgH="203112" progId="Equation.3">
                  <p:embed/>
                </p:oleObj>
              </mc:Choice>
              <mc:Fallback>
                <p:oleObj name="Equation" r:id="rId3" imgW="901309" imgH="203112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2831" y="1711324"/>
                        <a:ext cx="2141538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6" name="Object 15">
            <a:extLst>
              <a:ext uri="{FF2B5EF4-FFF2-40B4-BE49-F238E27FC236}">
                <a16:creationId xmlns:a16="http://schemas.microsoft.com/office/drawing/2014/main" id="{06F3E6DE-5047-4888-A5EB-18056B6E2C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7282655"/>
              </p:ext>
            </p:extLst>
          </p:nvPr>
        </p:nvGraphicFramePr>
        <p:xfrm>
          <a:off x="3657600" y="2800351"/>
          <a:ext cx="45720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6" name="Equation" r:id="rId5" imgW="1828800" imgH="228600" progId="Equation.3">
                  <p:embed/>
                </p:oleObj>
              </mc:Choice>
              <mc:Fallback>
                <p:oleObj name="Equation" r:id="rId5" imgW="1828800" imgH="2286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800351"/>
                        <a:ext cx="4572000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7" name="Object 17">
            <a:extLst>
              <a:ext uri="{FF2B5EF4-FFF2-40B4-BE49-F238E27FC236}">
                <a16:creationId xmlns:a16="http://schemas.microsoft.com/office/drawing/2014/main" id="{7782C65C-F9F5-42E9-B624-A3BD25CCE5F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9725667"/>
              </p:ext>
            </p:extLst>
          </p:nvPr>
        </p:nvGraphicFramePr>
        <p:xfrm>
          <a:off x="4872831" y="3771899"/>
          <a:ext cx="2141538" cy="9482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7" name="Equation" r:id="rId7" imgW="888614" imgH="393529" progId="Equation.3">
                  <p:embed/>
                </p:oleObj>
              </mc:Choice>
              <mc:Fallback>
                <p:oleObj name="Equation" r:id="rId7" imgW="888614" imgH="393529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2831" y="3771899"/>
                        <a:ext cx="2141538" cy="9482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>
            <a:extLst>
              <a:ext uri="{FF2B5EF4-FFF2-40B4-BE49-F238E27FC236}">
                <a16:creationId xmlns:a16="http://schemas.microsoft.com/office/drawing/2014/main" id="{623FC92F-5963-4B18-BD2F-AE7B15087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6DC059-0497-4DA5-B70B-5D703223C55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8544363-FC82-4137-AF05-12FDB6F023C1}"/>
              </a:ext>
            </a:extLst>
          </p:cNvPr>
          <p:cNvSpPr txBox="1">
            <a:spLocks/>
          </p:cNvSpPr>
          <p:nvPr/>
        </p:nvSpPr>
        <p:spPr>
          <a:xfrm>
            <a:off x="571500" y="1387475"/>
            <a:ext cx="8001000" cy="4648200"/>
          </a:xfrm>
          <a:prstGeom prst="rect">
            <a:avLst/>
          </a:prstGeom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Given the inverse demand and MC, what is the profit maximizing Q and P for the monopolist?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3200" dirty="0">
              <a:latin typeface="+mn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P = 12 – Q		MC = Q		MR = 12 – 2Q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3200" dirty="0">
              <a:latin typeface="+mn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Setting MC = MR ;   12 – 2Q = Q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3200" dirty="0">
              <a:latin typeface="+mn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n-lt"/>
              </a:rPr>
              <a:t>Q* = 4		P* = 12 – 4 = 8	</a:t>
            </a:r>
          </a:p>
        </p:txBody>
      </p:sp>
      <p:sp>
        <p:nvSpPr>
          <p:cNvPr id="20" name="AutoShape 11">
            <a:extLst>
              <a:ext uri="{FF2B5EF4-FFF2-40B4-BE49-F238E27FC236}">
                <a16:creationId xmlns:a16="http://schemas.microsoft.com/office/drawing/2014/main" id="{89493AB8-B1D2-4A95-8045-95747C0662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 Monopoly – Profit Maximizing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48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>
            <a:extLst>
              <a:ext uri="{FF2B5EF4-FFF2-40B4-BE49-F238E27FC236}">
                <a16:creationId xmlns:a16="http://schemas.microsoft.com/office/drawing/2014/main" id="{0C9754BD-08DE-4CE0-816B-064BCFFC8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4E7EA0-9204-440F-9F88-8305C859307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B79380E5-87B2-46BA-8E7B-9C9654A5E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 Monopoly – Profit Maximizing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D7554E6E-5170-4B8B-A603-D34A591A6CE2}"/>
              </a:ext>
            </a:extLst>
          </p:cNvPr>
          <p:cNvSpPr txBox="1">
            <a:spLocks/>
          </p:cNvSpPr>
          <p:nvPr/>
        </p:nvSpPr>
        <p:spPr>
          <a:xfrm>
            <a:off x="4290997" y="2148679"/>
            <a:ext cx="4635500" cy="3276601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3200" dirty="0">
                <a:latin typeface="+mn-lt"/>
              </a:rPr>
              <a:t>As Q increases TC increases, TR increases first and then decreases.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32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3200" dirty="0">
                <a:latin typeface="+mn-lt"/>
              </a:rPr>
              <a:t>Profit Maximization is at MR = MC.</a:t>
            </a:r>
          </a:p>
        </p:txBody>
      </p:sp>
      <p:pic>
        <p:nvPicPr>
          <p:cNvPr id="9229" name="Picture 14">
            <a:extLst>
              <a:ext uri="{FF2B5EF4-FFF2-40B4-BE49-F238E27FC236}">
                <a16:creationId xmlns:a16="http://schemas.microsoft.com/office/drawing/2014/main" id="{E2D80112-8D30-463D-98C1-4B42670EE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97" y="1272379"/>
            <a:ext cx="38989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>
            <a:extLst>
              <a:ext uri="{FF2B5EF4-FFF2-40B4-BE49-F238E27FC236}">
                <a16:creationId xmlns:a16="http://schemas.microsoft.com/office/drawing/2014/main" id="{E5E925F8-6ED7-40B7-9606-00F4414F0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C0B6DA4-B3C0-414B-B104-573735D67E9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4715" name="AutoShape 11">
            <a:extLst>
              <a:ext uri="{FF2B5EF4-FFF2-40B4-BE49-F238E27FC236}">
                <a16:creationId xmlns:a16="http://schemas.microsoft.com/office/drawing/2014/main" id="{DE666907-5F17-4500-B5E2-C2724B6D6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 Monopoly – Profit Maximizing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0252" name="Content Placeholder 2">
            <a:extLst>
              <a:ext uri="{FF2B5EF4-FFF2-40B4-BE49-F238E27FC236}">
                <a16:creationId xmlns:a16="http://schemas.microsoft.com/office/drawing/2014/main" id="{4B602FD6-E00E-4996-8CBD-94CE77CDE468}"/>
              </a:ext>
            </a:extLst>
          </p:cNvPr>
          <p:cNvSpPr txBox="1">
            <a:spLocks/>
          </p:cNvSpPr>
          <p:nvPr/>
        </p:nvSpPr>
        <p:spPr bwMode="auto">
          <a:xfrm>
            <a:off x="533400" y="1485900"/>
            <a:ext cx="80772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dirty="0"/>
              <a:t>MR &gt; MC, firms can increase Q and increase profit. </a:t>
            </a:r>
            <a:r>
              <a:rPr lang="en-US" altLang="th-TH" b="1" dirty="0"/>
              <a:t>Firms should sell as long as MR &gt; MC.</a:t>
            </a:r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MR &lt; MC, firms can decrease quantity and increase profit.</a:t>
            </a:r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MR = MC , firms cannot increase profit.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>
            <a:extLst>
              <a:ext uri="{FF2B5EF4-FFF2-40B4-BE49-F238E27FC236}">
                <a16:creationId xmlns:a16="http://schemas.microsoft.com/office/drawing/2014/main" id="{685B02EE-F6B1-4158-8025-90EDD900A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DCE279A-4988-48ED-B0E8-5D793F5BEBDB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86795" name="AutoShape 43">
            <a:extLst>
              <a:ext uri="{FF2B5EF4-FFF2-40B4-BE49-F238E27FC236}">
                <a16:creationId xmlns:a16="http://schemas.microsoft.com/office/drawing/2014/main" id="{2F13379F-6FE2-42E8-BC90-8BE1158FC8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MR and AR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2C0E648-67D6-4A9A-A350-F36CE4A9EBCD}"/>
              </a:ext>
            </a:extLst>
          </p:cNvPr>
          <p:cNvGrpSpPr/>
          <p:nvPr/>
        </p:nvGrpSpPr>
        <p:grpSpPr>
          <a:xfrm>
            <a:off x="111919" y="1130921"/>
            <a:ext cx="8644668" cy="5220990"/>
            <a:chOff x="0" y="1108075"/>
            <a:chExt cx="8644668" cy="5220990"/>
          </a:xfrm>
        </p:grpSpPr>
        <p:sp>
          <p:nvSpPr>
            <p:cNvPr id="11268" name="Line 3">
              <a:extLst>
                <a:ext uri="{FF2B5EF4-FFF2-40B4-BE49-F238E27FC236}">
                  <a16:creationId xmlns:a16="http://schemas.microsoft.com/office/drawing/2014/main" id="{174A3A20-163D-42D2-A4BD-4EBE5996A1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3075" y="5867400"/>
              <a:ext cx="30480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69" name="Line 4">
              <a:extLst>
                <a:ext uri="{FF2B5EF4-FFF2-40B4-BE49-F238E27FC236}">
                  <a16:creationId xmlns:a16="http://schemas.microsoft.com/office/drawing/2014/main" id="{61584242-DFB8-4D89-87BB-0F707E6A0F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3075" y="1524000"/>
              <a:ext cx="0" cy="434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0" name="Line 5">
              <a:extLst>
                <a:ext uri="{FF2B5EF4-FFF2-40B4-BE49-F238E27FC236}">
                  <a16:creationId xmlns:a16="http://schemas.microsoft.com/office/drawing/2014/main" id="{28C7957A-DA6A-425D-813C-F8FF37C765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5867400"/>
              <a:ext cx="38100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1" name="Line 6">
              <a:extLst>
                <a:ext uri="{FF2B5EF4-FFF2-40B4-BE49-F238E27FC236}">
                  <a16:creationId xmlns:a16="http://schemas.microsoft.com/office/drawing/2014/main" id="{6FD49961-4983-4320-A1D4-92BF8BA05D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35475" y="1524000"/>
              <a:ext cx="0" cy="4343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2" name="Line 7">
              <a:extLst>
                <a:ext uri="{FF2B5EF4-FFF2-40B4-BE49-F238E27FC236}">
                  <a16:creationId xmlns:a16="http://schemas.microsoft.com/office/drawing/2014/main" id="{9C076F60-FDB4-4ED9-A8CA-E7BDD6BC19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3075" y="3733800"/>
              <a:ext cx="28956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3" name="Line 8">
              <a:extLst>
                <a:ext uri="{FF2B5EF4-FFF2-40B4-BE49-F238E27FC236}">
                  <a16:creationId xmlns:a16="http://schemas.microsoft.com/office/drawing/2014/main" id="{9F77F930-868B-43B3-9899-4D505015EB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1981200"/>
              <a:ext cx="3276600" cy="3886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4" name="Line 9">
              <a:extLst>
                <a:ext uri="{FF2B5EF4-FFF2-40B4-BE49-F238E27FC236}">
                  <a16:creationId xmlns:a16="http://schemas.microsoft.com/office/drawing/2014/main" id="{29970D25-C210-4FB4-A145-8B82C44694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3733800"/>
              <a:ext cx="1524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5" name="Line 10">
              <a:extLst>
                <a:ext uri="{FF2B5EF4-FFF2-40B4-BE49-F238E27FC236}">
                  <a16:creationId xmlns:a16="http://schemas.microsoft.com/office/drawing/2014/main" id="{27FEF899-08DC-42CB-B8CC-1B53889A36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59475" y="3733800"/>
              <a:ext cx="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6" name="Line 11">
              <a:extLst>
                <a:ext uri="{FF2B5EF4-FFF2-40B4-BE49-F238E27FC236}">
                  <a16:creationId xmlns:a16="http://schemas.microsoft.com/office/drawing/2014/main" id="{D9DDDB8D-D49E-44BD-B5B0-3F41814BDB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35475" y="4114800"/>
              <a:ext cx="1828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7" name="Line 12">
              <a:extLst>
                <a:ext uri="{FF2B5EF4-FFF2-40B4-BE49-F238E27FC236}">
                  <a16:creationId xmlns:a16="http://schemas.microsoft.com/office/drawing/2014/main" id="{BE73D591-51F6-455F-A49D-594B053419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64275" y="4114800"/>
              <a:ext cx="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78" name="Text Box 13">
              <a:extLst>
                <a:ext uri="{FF2B5EF4-FFF2-40B4-BE49-F238E27FC236}">
                  <a16:creationId xmlns:a16="http://schemas.microsoft.com/office/drawing/2014/main" id="{13FA029D-3A4D-4F8A-A72F-18F4E2C3C6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470275"/>
              <a:ext cx="4714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</a:t>
              </a:r>
              <a:r>
                <a:rPr lang="en-GB" altLang="th-TH" sz="2400" b="1" baseline="-25000" dirty="0"/>
                <a:t>0</a:t>
              </a:r>
              <a:endParaRPr lang="en-GB" altLang="th-TH" sz="2400" b="1" dirty="0"/>
            </a:p>
          </p:txBody>
        </p:sp>
        <p:sp>
          <p:nvSpPr>
            <p:cNvPr id="11279" name="Text Box 14">
              <a:extLst>
                <a:ext uri="{FF2B5EF4-FFF2-40B4-BE49-F238E27FC236}">
                  <a16:creationId xmlns:a16="http://schemas.microsoft.com/office/drawing/2014/main" id="{0E9DCF72-F81D-4A13-9988-BAC5A827C8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2400" y="3470275"/>
              <a:ext cx="4714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</a:t>
              </a:r>
              <a:r>
                <a:rPr lang="en-GB" altLang="th-TH" sz="2400" b="1" baseline="-25000" dirty="0"/>
                <a:t>0</a:t>
              </a:r>
              <a:endParaRPr lang="en-GB" altLang="th-TH" sz="2400" b="1" dirty="0"/>
            </a:p>
          </p:txBody>
        </p:sp>
        <p:sp>
          <p:nvSpPr>
            <p:cNvPr id="11280" name="Text Box 15">
              <a:extLst>
                <a:ext uri="{FF2B5EF4-FFF2-40B4-BE49-F238E27FC236}">
                  <a16:creationId xmlns:a16="http://schemas.microsoft.com/office/drawing/2014/main" id="{ABB56C55-55C4-451E-9A57-9F850FD80C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2400" y="3854400"/>
              <a:ext cx="4714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</a:t>
              </a:r>
              <a:r>
                <a:rPr lang="en-GB" altLang="th-TH" sz="2400" b="1" baseline="-25000" dirty="0"/>
                <a:t>1</a:t>
              </a:r>
              <a:endParaRPr lang="en-GB" altLang="th-TH" sz="2400" b="1" dirty="0"/>
            </a:p>
          </p:txBody>
        </p:sp>
        <p:sp>
          <p:nvSpPr>
            <p:cNvPr id="11284" name="Text Box 19">
              <a:extLst>
                <a:ext uri="{FF2B5EF4-FFF2-40B4-BE49-F238E27FC236}">
                  <a16:creationId xmlns:a16="http://schemas.microsoft.com/office/drawing/2014/main" id="{D29ECC88-D975-4330-868C-F1BC410F1B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43537" y="5865316"/>
              <a:ext cx="119455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None/>
              </a:pPr>
              <a:r>
                <a:rPr lang="en-GB" altLang="th-TH" sz="2400" b="1" dirty="0"/>
                <a:t>Q</a:t>
              </a:r>
              <a:r>
                <a:rPr lang="en-GB" altLang="th-TH" sz="2400" b="1" baseline="-25000" dirty="0"/>
                <a:t>0</a:t>
              </a:r>
              <a:r>
                <a:rPr lang="en-GB" altLang="th-TH" sz="2400" b="1" dirty="0"/>
                <a:t> Q</a:t>
              </a:r>
              <a:r>
                <a:rPr lang="en-GB" altLang="th-TH" sz="2400" b="1" baseline="-25000" dirty="0"/>
                <a:t>0</a:t>
              </a:r>
              <a:r>
                <a:rPr lang="en-GB" altLang="th-TH" sz="2400" b="1" dirty="0"/>
                <a:t>+1</a:t>
              </a:r>
            </a:p>
          </p:txBody>
        </p:sp>
        <p:sp>
          <p:nvSpPr>
            <p:cNvPr id="11286" name="Text Box 21">
              <a:extLst>
                <a:ext uri="{FF2B5EF4-FFF2-40B4-BE49-F238E27FC236}">
                  <a16:creationId xmlns:a16="http://schemas.microsoft.com/office/drawing/2014/main" id="{23446350-8EE4-4FD4-81B5-406B1CB3EE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4000" y="5867400"/>
              <a:ext cx="96212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q  q+1</a:t>
              </a:r>
            </a:p>
          </p:txBody>
        </p:sp>
        <p:sp>
          <p:nvSpPr>
            <p:cNvPr id="11287" name="Line 22">
              <a:extLst>
                <a:ext uri="{FF2B5EF4-FFF2-40B4-BE49-F238E27FC236}">
                  <a16:creationId xmlns:a16="http://schemas.microsoft.com/office/drawing/2014/main" id="{71E46072-FDAF-416A-A5EB-605657BCF4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08210" y="3733800"/>
              <a:ext cx="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289" name="Text Box 24">
              <a:extLst>
                <a:ext uri="{FF2B5EF4-FFF2-40B4-BE49-F238E27FC236}">
                  <a16:creationId xmlns:a16="http://schemas.microsoft.com/office/drawing/2014/main" id="{65D11112-2816-44F6-A224-E774DB5929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2083" y="1717676"/>
              <a:ext cx="649947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800" b="1" i="1" dirty="0">
                  <a:solidFill>
                    <a:srgbClr val="000066"/>
                  </a:solidFill>
                </a:rPr>
                <a:t>Competitive Firm			Monopolist</a:t>
              </a:r>
            </a:p>
          </p:txBody>
        </p:sp>
        <p:sp>
          <p:nvSpPr>
            <p:cNvPr id="11290" name="Text Box 25">
              <a:extLst>
                <a:ext uri="{FF2B5EF4-FFF2-40B4-BE49-F238E27FC236}">
                  <a16:creationId xmlns:a16="http://schemas.microsoft.com/office/drawing/2014/main" id="{08EC973C-9701-4DA8-9CFA-C3A2F42E97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5142" y="2924112"/>
              <a:ext cx="745749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Demand = AR = MR = P			Demand = AR</a:t>
              </a:r>
            </a:p>
          </p:txBody>
        </p:sp>
        <p:sp>
          <p:nvSpPr>
            <p:cNvPr id="11296" name="Text Box 31">
              <a:extLst>
                <a:ext uri="{FF2B5EF4-FFF2-40B4-BE49-F238E27FC236}">
                  <a16:creationId xmlns:a16="http://schemas.microsoft.com/office/drawing/2014/main" id="{541CE4FF-6499-4189-8897-F5DEACEF2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89" y="1108075"/>
              <a:ext cx="85883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Price</a:t>
              </a:r>
            </a:p>
          </p:txBody>
        </p:sp>
        <p:sp>
          <p:nvSpPr>
            <p:cNvPr id="11297" name="Text Box 32">
              <a:extLst>
                <a:ext uri="{FF2B5EF4-FFF2-40B4-BE49-F238E27FC236}">
                  <a16:creationId xmlns:a16="http://schemas.microsoft.com/office/drawing/2014/main" id="{F46E5FA3-362C-493D-B4F1-28483F40D8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04469" y="1108075"/>
              <a:ext cx="85883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Price</a:t>
              </a:r>
            </a:p>
          </p:txBody>
        </p:sp>
        <p:sp>
          <p:nvSpPr>
            <p:cNvPr id="11298" name="Text Box 33">
              <a:extLst>
                <a:ext uri="{FF2B5EF4-FFF2-40B4-BE49-F238E27FC236}">
                  <a16:creationId xmlns:a16="http://schemas.microsoft.com/office/drawing/2014/main" id="{47B823E2-AD5B-4B65-96C2-81C69841BB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17081" y="5867400"/>
              <a:ext cx="115123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Output</a:t>
              </a:r>
            </a:p>
          </p:txBody>
        </p:sp>
        <p:sp>
          <p:nvSpPr>
            <p:cNvPr id="11299" name="Text Box 34">
              <a:extLst>
                <a:ext uri="{FF2B5EF4-FFF2-40B4-BE49-F238E27FC236}">
                  <a16:creationId xmlns:a16="http://schemas.microsoft.com/office/drawing/2014/main" id="{93AA30DB-BA42-42E4-BAB1-DC431C7935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41481" y="5867400"/>
              <a:ext cx="11031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Output</a:t>
              </a:r>
            </a:p>
          </p:txBody>
        </p:sp>
        <p:sp>
          <p:nvSpPr>
            <p:cNvPr id="46" name="Line 22">
              <a:extLst>
                <a:ext uri="{FF2B5EF4-FFF2-40B4-BE49-F238E27FC236}">
                  <a16:creationId xmlns:a16="http://schemas.microsoft.com/office/drawing/2014/main" id="{73EBAFE7-6EA3-44B9-A643-5B19480846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1356" y="3733800"/>
              <a:ext cx="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033321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>
            <a:extLst>
              <a:ext uri="{FF2B5EF4-FFF2-40B4-BE49-F238E27FC236}">
                <a16:creationId xmlns:a16="http://schemas.microsoft.com/office/drawing/2014/main" id="{5BA77276-C662-4E3B-ACFD-6E3522AEC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8B908B7-3C26-404E-94F2-70CDCAC4AC22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D63175FC-65F7-4BA7-A967-F341FAF2F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875" y="2255467"/>
            <a:ext cx="57220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th-TH" sz="2400" b="1" dirty="0">
                <a:latin typeface="+mj-lt"/>
              </a:rPr>
              <a:t>The MR curve lies below the demand curve.</a:t>
            </a:r>
          </a:p>
        </p:txBody>
      </p:sp>
      <p:sp>
        <p:nvSpPr>
          <p:cNvPr id="12292" name="Line 3">
            <a:extLst>
              <a:ext uri="{FF2B5EF4-FFF2-40B4-BE49-F238E27FC236}">
                <a16:creationId xmlns:a16="http://schemas.microsoft.com/office/drawing/2014/main" id="{56CCAE5A-E7A9-457B-BBC4-8AEA51ED463A}"/>
              </a:ext>
            </a:extLst>
          </p:cNvPr>
          <p:cNvSpPr>
            <a:spLocks noChangeShapeType="1"/>
          </p:cNvSpPr>
          <p:nvPr/>
        </p:nvSpPr>
        <p:spPr bwMode="auto">
          <a:xfrm>
            <a:off x="1557337" y="6172200"/>
            <a:ext cx="5715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2293" name="Line 4">
            <a:extLst>
              <a:ext uri="{FF2B5EF4-FFF2-40B4-BE49-F238E27FC236}">
                <a16:creationId xmlns:a16="http://schemas.microsoft.com/office/drawing/2014/main" id="{1C3CB5F0-68B8-44D2-86F4-3BA0EE6E8B9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539875" y="1414463"/>
            <a:ext cx="17462" cy="47577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2294" name="Text Box 5">
            <a:extLst>
              <a:ext uri="{FF2B5EF4-FFF2-40B4-BE49-F238E27FC236}">
                <a16:creationId xmlns:a16="http://schemas.microsoft.com/office/drawing/2014/main" id="{82578EDD-B27E-46CC-8855-24393B2F1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949" y="1255244"/>
            <a:ext cx="8588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 dirty="0"/>
              <a:t>Price</a:t>
            </a:r>
          </a:p>
        </p:txBody>
      </p:sp>
      <p:sp>
        <p:nvSpPr>
          <p:cNvPr id="12295" name="Text Box 6">
            <a:extLst>
              <a:ext uri="{FF2B5EF4-FFF2-40B4-BE49-F238E27FC236}">
                <a16:creationId xmlns:a16="http://schemas.microsoft.com/office/drawing/2014/main" id="{DC49CD54-DE0B-4C52-88EA-B8849A83B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2337" y="5943600"/>
            <a:ext cx="1352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 dirty="0"/>
              <a:t>Quantity</a:t>
            </a:r>
          </a:p>
        </p:txBody>
      </p:sp>
      <p:sp>
        <p:nvSpPr>
          <p:cNvPr id="12296" name="Line 7">
            <a:extLst>
              <a:ext uri="{FF2B5EF4-FFF2-40B4-BE49-F238E27FC236}">
                <a16:creationId xmlns:a16="http://schemas.microsoft.com/office/drawing/2014/main" id="{DBB5F224-21AE-4ADF-BEE2-2C2D715752A7}"/>
              </a:ext>
            </a:extLst>
          </p:cNvPr>
          <p:cNvSpPr>
            <a:spLocks noChangeShapeType="1"/>
          </p:cNvSpPr>
          <p:nvPr/>
        </p:nvSpPr>
        <p:spPr bwMode="auto">
          <a:xfrm>
            <a:off x="1557337" y="1676400"/>
            <a:ext cx="4191000" cy="449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2297" name="Line 8">
            <a:extLst>
              <a:ext uri="{FF2B5EF4-FFF2-40B4-BE49-F238E27FC236}">
                <a16:creationId xmlns:a16="http://schemas.microsoft.com/office/drawing/2014/main" id="{31305B69-121E-4A0E-8109-15133901FB41}"/>
              </a:ext>
            </a:extLst>
          </p:cNvPr>
          <p:cNvSpPr>
            <a:spLocks noChangeShapeType="1"/>
          </p:cNvSpPr>
          <p:nvPr/>
        </p:nvSpPr>
        <p:spPr bwMode="auto">
          <a:xfrm>
            <a:off x="1557337" y="1676400"/>
            <a:ext cx="2071688" cy="44846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2298" name="Text Box 9">
            <a:extLst>
              <a:ext uri="{FF2B5EF4-FFF2-40B4-BE49-F238E27FC236}">
                <a16:creationId xmlns:a16="http://schemas.microsoft.com/office/drawing/2014/main" id="{35F06078-2024-4824-BEF8-F3B2A9EB72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3929" y="3739580"/>
            <a:ext cx="432810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 dirty="0"/>
              <a:t>P(Q) (the inverse demand curve)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 dirty="0"/>
              <a:t>      and also AR(Q)</a:t>
            </a:r>
          </a:p>
        </p:txBody>
      </p:sp>
      <p:sp>
        <p:nvSpPr>
          <p:cNvPr id="12299" name="Text Box 10">
            <a:extLst>
              <a:ext uri="{FF2B5EF4-FFF2-40B4-BE49-F238E27FC236}">
                <a16:creationId xmlns:a16="http://schemas.microsoft.com/office/drawing/2014/main" id="{F5921CF5-9D30-4762-B64E-D1473CC6B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5426" y="5148560"/>
            <a:ext cx="10355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 dirty="0"/>
              <a:t>MR(Q)</a:t>
            </a:r>
          </a:p>
        </p:txBody>
      </p:sp>
      <p:sp>
        <p:nvSpPr>
          <p:cNvPr id="12302" name="Line 13">
            <a:extLst>
              <a:ext uri="{FF2B5EF4-FFF2-40B4-BE49-F238E27FC236}">
                <a16:creationId xmlns:a16="http://schemas.microsoft.com/office/drawing/2014/main" id="{43689202-4013-4719-A5EA-2A8C3B415F5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4137" y="2819400"/>
            <a:ext cx="0" cy="3352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2303" name="Text Box 14">
            <a:extLst>
              <a:ext uri="{FF2B5EF4-FFF2-40B4-BE49-F238E27FC236}">
                <a16:creationId xmlns:a16="http://schemas.microsoft.com/office/drawing/2014/main" id="{EEF8EF13-F997-4978-9536-E85D481F90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993" y="6211132"/>
            <a:ext cx="522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 dirty="0"/>
              <a:t>Q</a:t>
            </a:r>
            <a:r>
              <a:rPr lang="en-GB" altLang="th-TH" sz="2400" b="1" baseline="-25000" dirty="0"/>
              <a:t>0</a:t>
            </a:r>
            <a:endParaRPr lang="en-GB" altLang="th-TH" sz="2400" b="1" dirty="0"/>
          </a:p>
        </p:txBody>
      </p:sp>
      <p:sp>
        <p:nvSpPr>
          <p:cNvPr id="12304" name="Line 15">
            <a:extLst>
              <a:ext uri="{FF2B5EF4-FFF2-40B4-BE49-F238E27FC236}">
                <a16:creationId xmlns:a16="http://schemas.microsoft.com/office/drawing/2014/main" id="{5ADA58B3-3135-4DEE-A221-8C01536B31E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557337" y="2819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2305" name="Text Box 16">
            <a:extLst>
              <a:ext uri="{FF2B5EF4-FFF2-40B4-BE49-F238E27FC236}">
                <a16:creationId xmlns:a16="http://schemas.microsoft.com/office/drawing/2014/main" id="{7D0D8640-BC4C-40F8-886C-4834246DA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008" y="2590800"/>
            <a:ext cx="911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400" b="1" dirty="0"/>
              <a:t>P(Q</a:t>
            </a:r>
            <a:r>
              <a:rPr lang="en-GB" altLang="th-TH" sz="2400" b="1" baseline="-25000" dirty="0"/>
              <a:t>0</a:t>
            </a:r>
            <a:r>
              <a:rPr lang="en-GB" altLang="th-TH" sz="2400" b="1" dirty="0"/>
              <a:t>)</a:t>
            </a:r>
          </a:p>
        </p:txBody>
      </p:sp>
      <p:sp>
        <p:nvSpPr>
          <p:cNvPr id="12306" name="Line 17">
            <a:extLst>
              <a:ext uri="{FF2B5EF4-FFF2-40B4-BE49-F238E27FC236}">
                <a16:creationId xmlns:a16="http://schemas.microsoft.com/office/drawing/2014/main" id="{2AB63197-503B-4FCE-BC44-0B1F6EC5A86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557337" y="3962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2307" name="Text Box 18">
            <a:extLst>
              <a:ext uri="{FF2B5EF4-FFF2-40B4-BE49-F238E27FC236}">
                <a16:creationId xmlns:a16="http://schemas.microsoft.com/office/drawing/2014/main" id="{116AED88-1140-41CE-B863-272C619AF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71" y="3763962"/>
            <a:ext cx="10556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th-TH" sz="2000" b="1"/>
              <a:t>MR(Q</a:t>
            </a:r>
            <a:r>
              <a:rPr lang="en-GB" altLang="th-TH" sz="2000" b="1" baseline="-25000"/>
              <a:t>0</a:t>
            </a:r>
            <a:r>
              <a:rPr lang="en-GB" altLang="th-TH" sz="2000" b="1"/>
              <a:t>)</a:t>
            </a:r>
            <a:endParaRPr lang="en-GB" altLang="th-TH" sz="2400" b="1"/>
          </a:p>
        </p:txBody>
      </p:sp>
      <p:sp>
        <p:nvSpPr>
          <p:cNvPr id="587804" name="AutoShape 28">
            <a:extLst>
              <a:ext uri="{FF2B5EF4-FFF2-40B4-BE49-F238E27FC236}">
                <a16:creationId xmlns:a16="http://schemas.microsoft.com/office/drawing/2014/main" id="{DA606829-9C44-4983-84E1-ED3FEDF54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Marginal Revenue Curve and Demand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>
            <a:extLst>
              <a:ext uri="{FF2B5EF4-FFF2-40B4-BE49-F238E27FC236}">
                <a16:creationId xmlns:a16="http://schemas.microsoft.com/office/drawing/2014/main" id="{B5148011-B816-411A-9A7F-6E1EB8AD6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D020608-B42A-4E7F-AD0A-93306CF6855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89EAC9F6-2E36-43BC-9AB6-8E788C5F29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Marginal Revenue Curve and Demand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BAE40F6-BBEF-4594-B9A8-0E1209A19442}"/>
              </a:ext>
            </a:extLst>
          </p:cNvPr>
          <p:cNvSpPr txBox="1">
            <a:spLocks/>
          </p:cNvSpPr>
          <p:nvPr/>
        </p:nvSpPr>
        <p:spPr>
          <a:xfrm>
            <a:off x="914400" y="4623563"/>
            <a:ext cx="7315200" cy="17526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To sell more units, a monopolist has to lower the price.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At the lower P, </a:t>
            </a:r>
            <a:r>
              <a:rPr lang="en-US" sz="2400" b="1" dirty="0">
                <a:latin typeface="+mj-lt"/>
              </a:rPr>
              <a:t>the increase in TR </a:t>
            </a:r>
            <a:r>
              <a:rPr lang="en-US" sz="2400" dirty="0">
                <a:latin typeface="+mj-lt"/>
              </a:rPr>
              <a:t>is Area III.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b="1" dirty="0">
                <a:latin typeface="+mj-lt"/>
              </a:rPr>
              <a:t>The TR sacrificed</a:t>
            </a:r>
            <a:r>
              <a:rPr lang="en-US" sz="2400" dirty="0">
                <a:latin typeface="+mj-lt"/>
              </a:rPr>
              <a:t> is Area I.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∆TR = Area III – Area I</a:t>
            </a:r>
          </a:p>
        </p:txBody>
      </p:sp>
      <p:pic>
        <p:nvPicPr>
          <p:cNvPr id="13325" name="Picture 14">
            <a:extLst>
              <a:ext uri="{FF2B5EF4-FFF2-40B4-BE49-F238E27FC236}">
                <a16:creationId xmlns:a16="http://schemas.microsoft.com/office/drawing/2014/main" id="{12C75AE6-D366-4B82-AB93-27CCCF375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37438"/>
            <a:ext cx="51054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9C3108-EFE4-48E6-AE66-5184B966A5A3}"/>
              </a:ext>
            </a:extLst>
          </p:cNvPr>
          <p:cNvSpPr txBox="1"/>
          <p:nvPr/>
        </p:nvSpPr>
        <p:spPr>
          <a:xfrm>
            <a:off x="5372100" y="1331520"/>
            <a:ext cx="3505200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The extra 3m ounces is called </a:t>
            </a:r>
            <a:r>
              <a:rPr lang="en-US" sz="2400" b="1" dirty="0">
                <a:latin typeface="+mj-lt"/>
              </a:rPr>
              <a:t>Marginal Units.</a:t>
            </a:r>
          </a:p>
          <a:p>
            <a:r>
              <a:rPr lang="en-US" sz="2400" dirty="0">
                <a:latin typeface="+mj-lt"/>
              </a:rPr>
              <a:t>The prior 2m ounces is called </a:t>
            </a:r>
            <a:r>
              <a:rPr lang="en-US" sz="2400" b="1" dirty="0">
                <a:latin typeface="+mj-lt"/>
              </a:rPr>
              <a:t>Inframarginal Units.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>
            <a:extLst>
              <a:ext uri="{FF2B5EF4-FFF2-40B4-BE49-F238E27FC236}">
                <a16:creationId xmlns:a16="http://schemas.microsoft.com/office/drawing/2014/main" id="{C7AEB653-4F51-4672-A0C7-8247F5F47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F7B22E5-D261-43B8-BC34-DEF57B24C1C5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9B15BECB-72DC-453C-8666-AF832C3091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Marginal Revenue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348" name="Content Placeholder 2">
            <a:extLst>
              <a:ext uri="{FF2B5EF4-FFF2-40B4-BE49-F238E27FC236}">
                <a16:creationId xmlns:a16="http://schemas.microsoft.com/office/drawing/2014/main" id="{1DE3FED3-A707-4D33-8E58-1954C1B314B5}"/>
              </a:ext>
            </a:extLst>
          </p:cNvPr>
          <p:cNvSpPr txBox="1">
            <a:spLocks/>
          </p:cNvSpPr>
          <p:nvPr/>
        </p:nvSpPr>
        <p:spPr bwMode="auto">
          <a:xfrm>
            <a:off x="647699" y="1511423"/>
            <a:ext cx="7848601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dirty="0"/>
              <a:t>Area III = price x change in quantity = P(</a:t>
            </a:r>
            <a:r>
              <a:rPr lang="el-GR" altLang="th-TH" dirty="0"/>
              <a:t>Δ</a:t>
            </a:r>
            <a:r>
              <a:rPr lang="en-US" altLang="th-TH" dirty="0"/>
              <a:t>Q)</a:t>
            </a:r>
          </a:p>
          <a:p>
            <a:pPr eaLnBrk="1" hangingPunct="1"/>
            <a:r>
              <a:rPr lang="en-US" altLang="th-TH" dirty="0"/>
              <a:t>Area I = - quantity x change in price = -Q(</a:t>
            </a:r>
            <a:r>
              <a:rPr lang="el-GR" altLang="th-TH" dirty="0"/>
              <a:t>Δ</a:t>
            </a:r>
            <a:r>
              <a:rPr lang="en-US" altLang="th-TH" dirty="0"/>
              <a:t>P)</a:t>
            </a:r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Change in TR = ∆TR =  P(</a:t>
            </a:r>
            <a:r>
              <a:rPr lang="el-GR" altLang="th-TH" dirty="0"/>
              <a:t>Δ</a:t>
            </a:r>
            <a:r>
              <a:rPr lang="en-US" altLang="th-TH" dirty="0"/>
              <a:t>Q) + Q(</a:t>
            </a:r>
            <a:r>
              <a:rPr lang="el-GR" altLang="th-TH" dirty="0"/>
              <a:t>Δ</a:t>
            </a:r>
            <a:r>
              <a:rPr lang="en-US" altLang="th-TH" dirty="0"/>
              <a:t>P)</a:t>
            </a:r>
          </a:p>
          <a:p>
            <a:pPr eaLnBrk="1" hangingPunct="1"/>
            <a:endParaRPr lang="en-US" altLang="th-TH" dirty="0"/>
          </a:p>
          <a:p>
            <a:pPr eaLnBrk="1" hangingPunct="1"/>
            <a:endParaRPr lang="en-US" altLang="th-TH" dirty="0"/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∆P/∆Q = slope of the inverse demand curve.</a:t>
            </a:r>
          </a:p>
        </p:txBody>
      </p:sp>
      <p:graphicFrame>
        <p:nvGraphicFramePr>
          <p:cNvPr id="14349" name="Object 4">
            <a:extLst>
              <a:ext uri="{FF2B5EF4-FFF2-40B4-BE49-F238E27FC236}">
                <a16:creationId xmlns:a16="http://schemas.microsoft.com/office/drawing/2014/main" id="{14369A95-F699-4F22-8A94-DA3C971C21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1247349"/>
              </p:ext>
            </p:extLst>
          </p:nvPr>
        </p:nvGraphicFramePr>
        <p:xfrm>
          <a:off x="1316036" y="4203577"/>
          <a:ext cx="651192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8" name="Equation" r:id="rId3" imgW="2387600" imgH="419100" progId="Equation.3">
                  <p:embed/>
                </p:oleObj>
              </mc:Choice>
              <mc:Fallback>
                <p:oleObj name="Equation" r:id="rId3" imgW="2387600" imgH="419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6036" y="4203577"/>
                        <a:ext cx="6511925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>
            <a:extLst>
              <a:ext uri="{FF2B5EF4-FFF2-40B4-BE49-F238E27FC236}">
                <a16:creationId xmlns:a16="http://schemas.microsoft.com/office/drawing/2014/main" id="{2CEB4E6C-B91A-41EE-8108-413E6CBFC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966AFE-2E59-4357-ADD5-01D288C39AF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C0C96A9F-6CC6-4FEB-926E-85A6E27EC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Marginal Revenue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DC8056C-0DC2-4508-9A5C-9CA0A16848F4}"/>
              </a:ext>
            </a:extLst>
          </p:cNvPr>
          <p:cNvSpPr txBox="1">
            <a:spLocks/>
          </p:cNvSpPr>
          <p:nvPr/>
        </p:nvSpPr>
        <p:spPr>
          <a:xfrm>
            <a:off x="891096" y="1463675"/>
            <a:ext cx="7361808" cy="44958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en-US" sz="3200" dirty="0">
                <a:latin typeface="+mj-lt"/>
              </a:rPr>
              <a:t>Marginal revenue has two parts: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3200" dirty="0">
                <a:solidFill>
                  <a:srgbClr val="990000"/>
                </a:solidFill>
                <a:latin typeface="+mj-lt"/>
              </a:rPr>
              <a:t>P</a:t>
            </a:r>
            <a:r>
              <a:rPr lang="en-US" sz="3200" dirty="0">
                <a:latin typeface="+mj-lt"/>
              </a:rPr>
              <a:t>:  increase in TR due to higher Q, i.e. the marginal units.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3200" dirty="0">
                <a:solidFill>
                  <a:srgbClr val="990000"/>
                </a:solidFill>
                <a:latin typeface="+mj-lt"/>
              </a:rPr>
              <a:t>Q(</a:t>
            </a:r>
            <a:r>
              <a:rPr lang="el-GR" sz="3200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sz="3200" dirty="0">
                <a:solidFill>
                  <a:srgbClr val="990000"/>
                </a:solidFill>
                <a:latin typeface="+mj-lt"/>
              </a:rPr>
              <a:t>P/</a:t>
            </a:r>
            <a:r>
              <a:rPr lang="el-GR" sz="3200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sz="3200" dirty="0">
                <a:solidFill>
                  <a:srgbClr val="990000"/>
                </a:solidFill>
                <a:latin typeface="+mj-lt"/>
              </a:rPr>
              <a:t>Q)</a:t>
            </a:r>
            <a:r>
              <a:rPr lang="en-US" sz="3200" dirty="0">
                <a:latin typeface="+mj-lt"/>
              </a:rPr>
              <a:t>: decrease in TR due to lower P of the inframarginal units.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3200" dirty="0">
              <a:latin typeface="+mj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200" dirty="0">
                <a:latin typeface="+mj-lt"/>
              </a:rPr>
              <a:t>Since </a:t>
            </a:r>
            <a:r>
              <a:rPr lang="en-US" sz="3200" dirty="0">
                <a:solidFill>
                  <a:srgbClr val="990000"/>
                </a:solidFill>
                <a:latin typeface="+mj-lt"/>
              </a:rPr>
              <a:t>Q(</a:t>
            </a:r>
            <a:r>
              <a:rPr lang="el-GR" sz="3200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sz="3200" dirty="0">
                <a:solidFill>
                  <a:srgbClr val="990000"/>
                </a:solidFill>
                <a:latin typeface="+mj-lt"/>
              </a:rPr>
              <a:t>P/</a:t>
            </a:r>
            <a:r>
              <a:rPr lang="el-GR" sz="3200" dirty="0">
                <a:solidFill>
                  <a:srgbClr val="990000"/>
                </a:solidFill>
                <a:latin typeface="+mj-lt"/>
              </a:rPr>
              <a:t>Δ</a:t>
            </a:r>
            <a:r>
              <a:rPr lang="en-US" sz="3200" dirty="0">
                <a:solidFill>
                  <a:srgbClr val="990000"/>
                </a:solidFill>
                <a:latin typeface="+mj-lt"/>
              </a:rPr>
              <a:t>Q) &lt; 0</a:t>
            </a:r>
            <a:r>
              <a:rPr lang="en-US" sz="3200" dirty="0">
                <a:latin typeface="+mj-lt"/>
              </a:rPr>
              <a:t>, </a:t>
            </a:r>
            <a:r>
              <a:rPr lang="en-US" sz="3200" b="1" dirty="0">
                <a:latin typeface="+mj-lt"/>
              </a:rPr>
              <a:t>MR is less than the price </a:t>
            </a:r>
            <a:r>
              <a:rPr lang="en-US" sz="3200" dirty="0">
                <a:latin typeface="+mj-lt"/>
              </a:rPr>
              <a:t>any Q &gt; 0, i.e. MR(Q) lies below P(Q).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>
            <a:extLst>
              <a:ext uri="{FF2B5EF4-FFF2-40B4-BE49-F238E27FC236}">
                <a16:creationId xmlns:a16="http://schemas.microsoft.com/office/drawing/2014/main" id="{32AB9175-3BE3-43F7-B3EA-F57C27EF0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96AEAC-1CB6-48D8-A362-84714C35A728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546D2B0B-C114-40DE-81E2-073A520318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Average Revenue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6396" name="Content Placeholder 2">
            <a:extLst>
              <a:ext uri="{FF2B5EF4-FFF2-40B4-BE49-F238E27FC236}">
                <a16:creationId xmlns:a16="http://schemas.microsoft.com/office/drawing/2014/main" id="{F07A9376-DD6A-4268-80A8-95DF8E001F6A}"/>
              </a:ext>
            </a:extLst>
          </p:cNvPr>
          <p:cNvSpPr txBox="1">
            <a:spLocks/>
          </p:cNvSpPr>
          <p:nvPr/>
        </p:nvSpPr>
        <p:spPr bwMode="auto">
          <a:xfrm>
            <a:off x="1035050" y="2057400"/>
            <a:ext cx="70866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th-TH" dirty="0">
                <a:latin typeface="+mj-lt"/>
              </a:rPr>
              <a:t>Since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th-TH" dirty="0">
              <a:latin typeface="+mj-lt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th-TH" dirty="0">
                <a:solidFill>
                  <a:prstClr val="black"/>
                </a:solidFill>
                <a:latin typeface="+mj-lt"/>
              </a:rPr>
              <a:t>the monopolist’s AR curve coincides with the market inverse demand curve:</a:t>
            </a:r>
          </a:p>
        </p:txBody>
      </p:sp>
      <p:graphicFrame>
        <p:nvGraphicFramePr>
          <p:cNvPr id="16397" name="Object 4">
            <a:extLst>
              <a:ext uri="{FF2B5EF4-FFF2-40B4-BE49-F238E27FC236}">
                <a16:creationId xmlns:a16="http://schemas.microsoft.com/office/drawing/2014/main" id="{AEC535C7-5C60-457E-A662-3ADA02760B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6253650"/>
              </p:ext>
            </p:extLst>
          </p:nvPr>
        </p:nvGraphicFramePr>
        <p:xfrm>
          <a:off x="2752724" y="1853403"/>
          <a:ext cx="3651251" cy="11699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3" name="Equation" r:id="rId3" imgW="1308100" imgH="419100" progId="Equation.3">
                  <p:embed/>
                </p:oleObj>
              </mc:Choice>
              <mc:Fallback>
                <p:oleObj name="Equation" r:id="rId3" imgW="1308100" imgH="419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2724" y="1853403"/>
                        <a:ext cx="3651251" cy="11699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8" name="Object 5">
            <a:extLst>
              <a:ext uri="{FF2B5EF4-FFF2-40B4-BE49-F238E27FC236}">
                <a16:creationId xmlns:a16="http://schemas.microsoft.com/office/drawing/2014/main" id="{C0015CD2-89F0-4EE2-823B-E1D28EFC0A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372743"/>
              </p:ext>
            </p:extLst>
          </p:nvPr>
        </p:nvGraphicFramePr>
        <p:xfrm>
          <a:off x="3124200" y="4419600"/>
          <a:ext cx="289560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4" name="Equation" r:id="rId5" imgW="939392" imgH="203112" progId="Equation.3">
                  <p:embed/>
                </p:oleObj>
              </mc:Choice>
              <mc:Fallback>
                <p:oleObj name="Equation" r:id="rId5" imgW="939392" imgH="203112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419600"/>
                        <a:ext cx="2895600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>
            <a:extLst>
              <a:ext uri="{FF2B5EF4-FFF2-40B4-BE49-F238E27FC236}">
                <a16:creationId xmlns:a16="http://schemas.microsoft.com/office/drawing/2014/main" id="{D5FB77B4-82E0-4A0F-9775-D6EB015AE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D31CDC-70F2-44A1-9ACF-887C560A94A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999E1160-6D3D-4C3A-AE82-8DAEDDAF3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MR and AR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CB46057-3061-4504-9678-FF696A1F2FF7}"/>
              </a:ext>
            </a:extLst>
          </p:cNvPr>
          <p:cNvSpPr txBox="1">
            <a:spLocks/>
          </p:cNvSpPr>
          <p:nvPr/>
        </p:nvSpPr>
        <p:spPr>
          <a:xfrm>
            <a:off x="5105400" y="2005903"/>
            <a:ext cx="4038600" cy="3695504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latin typeface="+mn-lt"/>
              </a:rPr>
              <a:t>The demand curve and the AR curve coincide.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latin typeface="+mn-lt"/>
              </a:rPr>
              <a:t>(For Q &gt; 0)</a:t>
            </a:r>
            <a:br>
              <a:rPr lang="en-US" dirty="0">
                <a:latin typeface="+mn-lt"/>
              </a:rPr>
            </a:br>
            <a:r>
              <a:rPr lang="en-US" b="1" dirty="0">
                <a:latin typeface="+mn-lt"/>
              </a:rPr>
              <a:t>Since MR &lt; P, we have MR &lt; AR</a:t>
            </a:r>
            <a:r>
              <a:rPr lang="en-US" dirty="0">
                <a:latin typeface="+mn-lt"/>
              </a:rPr>
              <a:t>, i.e. MR lies below the demand curve and AR curve.</a:t>
            </a:r>
          </a:p>
        </p:txBody>
      </p:sp>
      <p:pic>
        <p:nvPicPr>
          <p:cNvPr id="17421" name="Picture 14">
            <a:extLst>
              <a:ext uri="{FF2B5EF4-FFF2-40B4-BE49-F238E27FC236}">
                <a16:creationId xmlns:a16="http://schemas.microsoft.com/office/drawing/2014/main" id="{7AD9C6DB-23D7-4ABB-B888-340B0AAD9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95399"/>
            <a:ext cx="4876800" cy="511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>
            <a:extLst>
              <a:ext uri="{FF2B5EF4-FFF2-40B4-BE49-F238E27FC236}">
                <a16:creationId xmlns:a16="http://schemas.microsoft.com/office/drawing/2014/main" id="{E430192C-669C-416B-A824-D7D1DE2D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BCA5A72-07AB-4E23-BE26-BCC21A36AB31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DB962F8C-9E7C-404D-8141-0266BCD44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MR and AR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8444" name="Content Placeholder 2">
            <a:extLst>
              <a:ext uri="{FF2B5EF4-FFF2-40B4-BE49-F238E27FC236}">
                <a16:creationId xmlns:a16="http://schemas.microsoft.com/office/drawing/2014/main" id="{2179BB2C-E606-4807-84A3-521558382FCF}"/>
              </a:ext>
            </a:extLst>
          </p:cNvPr>
          <p:cNvSpPr txBox="1">
            <a:spLocks/>
          </p:cNvSpPr>
          <p:nvPr/>
        </p:nvSpPr>
        <p:spPr bwMode="auto">
          <a:xfrm>
            <a:off x="762000" y="1385890"/>
            <a:ext cx="7620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400" dirty="0"/>
              <a:t>When P decreases by $3 per ounce (from $10 to $7),</a:t>
            </a:r>
            <a:br>
              <a:rPr lang="en-US" altLang="th-TH" sz="2400" dirty="0"/>
            </a:br>
            <a:r>
              <a:rPr lang="en-US" altLang="th-TH" sz="2400" dirty="0"/>
              <a:t>Q increases by 3 million ounces (from 2 million to 5 million).</a:t>
            </a:r>
            <a:endParaRPr lang="en-US" altLang="th-TH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B60092F-AC70-4B7E-BD46-66F51E6EC364}"/>
              </a:ext>
            </a:extLst>
          </p:cNvPr>
          <p:cNvGrpSpPr/>
          <p:nvPr/>
        </p:nvGrpSpPr>
        <p:grpSpPr>
          <a:xfrm>
            <a:off x="1684306" y="2388395"/>
            <a:ext cx="5775387" cy="3879850"/>
            <a:chOff x="196788" y="1489075"/>
            <a:chExt cx="5775387" cy="3879850"/>
          </a:xfrm>
        </p:grpSpPr>
        <p:graphicFrame>
          <p:nvGraphicFramePr>
            <p:cNvPr id="18445" name="Object 4">
              <a:extLst>
                <a:ext uri="{FF2B5EF4-FFF2-40B4-BE49-F238E27FC236}">
                  <a16:creationId xmlns:a16="http://schemas.microsoft.com/office/drawing/2014/main" id="{1C2E6F55-42CC-4C0E-92C9-AD9D73F140E4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43391226"/>
                </p:ext>
              </p:extLst>
            </p:nvPr>
          </p:nvGraphicFramePr>
          <p:xfrm>
            <a:off x="228600" y="1489075"/>
            <a:ext cx="1371600" cy="984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71" name="Equation" r:id="rId3" imgW="583947" imgH="418918" progId="Equation.3">
                    <p:embed/>
                  </p:oleObj>
                </mc:Choice>
                <mc:Fallback>
                  <p:oleObj name="Equation" r:id="rId3" imgW="583947" imgH="418918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8600" y="1489075"/>
                          <a:ext cx="1371600" cy="9842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46" name="Object 5">
              <a:extLst>
                <a:ext uri="{FF2B5EF4-FFF2-40B4-BE49-F238E27FC236}">
                  <a16:creationId xmlns:a16="http://schemas.microsoft.com/office/drawing/2014/main" id="{2045AD1E-98E7-49EF-8FCB-2C3CBF6E64F5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3913735"/>
                </p:ext>
              </p:extLst>
            </p:nvPr>
          </p:nvGraphicFramePr>
          <p:xfrm>
            <a:off x="228600" y="2701924"/>
            <a:ext cx="5743575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72" name="Equation" r:id="rId5" imgW="2552700" imgH="203200" progId="Equation.3">
                    <p:embed/>
                  </p:oleObj>
                </mc:Choice>
                <mc:Fallback>
                  <p:oleObj name="Equation" r:id="rId5" imgW="2552700" imgH="203200" progId="Equation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8600" y="2701924"/>
                          <a:ext cx="5743575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47" name="Object 6">
              <a:extLst>
                <a:ext uri="{FF2B5EF4-FFF2-40B4-BE49-F238E27FC236}">
                  <a16:creationId xmlns:a16="http://schemas.microsoft.com/office/drawing/2014/main" id="{584E1200-5F14-4F0F-AAF5-BCC1440E7314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03003569"/>
                </p:ext>
              </p:extLst>
            </p:nvPr>
          </p:nvGraphicFramePr>
          <p:xfrm>
            <a:off x="228600" y="3387723"/>
            <a:ext cx="4129088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73" name="Equation" r:id="rId7" imgW="1892300" imgH="419100" progId="Equation.3">
                    <p:embed/>
                  </p:oleObj>
                </mc:Choice>
                <mc:Fallback>
                  <p:oleObj name="Equation" r:id="rId7" imgW="1892300" imgH="419100" progId="Equation.3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8600" y="3387723"/>
                          <a:ext cx="4129088" cy="914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48" name="Object 7">
              <a:extLst>
                <a:ext uri="{FF2B5EF4-FFF2-40B4-BE49-F238E27FC236}">
                  <a16:creationId xmlns:a16="http://schemas.microsoft.com/office/drawing/2014/main" id="{4DB364E7-BD2D-4FAE-8E01-01BC72FF1AF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68484178"/>
                </p:ext>
              </p:extLst>
            </p:nvPr>
          </p:nvGraphicFramePr>
          <p:xfrm>
            <a:off x="196788" y="4530725"/>
            <a:ext cx="5334000" cy="838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74" name="Equation" r:id="rId9" imgW="2667000" imgH="419100" progId="Equation.3">
                    <p:embed/>
                  </p:oleObj>
                </mc:Choice>
                <mc:Fallback>
                  <p:oleObj name="Equation" r:id="rId9" imgW="2667000" imgH="419100" progId="Equation.3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6788" y="4530725"/>
                          <a:ext cx="5334000" cy="838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>
            <a:extLst>
              <a:ext uri="{FF2B5EF4-FFF2-40B4-BE49-F238E27FC236}">
                <a16:creationId xmlns:a16="http://schemas.microsoft.com/office/drawing/2014/main" id="{12AFA97A-7960-4CA6-AC13-22CF8E4A3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894DA9-4290-416A-8FCB-26E847C72218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6466BB72-BCBD-46AA-88E7-54A4505AA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MR and AR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C0FD00-F66B-4156-A427-287AC6E103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0" y="1296000"/>
            <a:ext cx="8172000" cy="2133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6CAD6D-4BB9-4257-931C-26B67819AE72}"/>
              </a:ext>
            </a:extLst>
          </p:cNvPr>
          <p:cNvSpPr/>
          <p:nvPr/>
        </p:nvSpPr>
        <p:spPr>
          <a:xfrm>
            <a:off x="5410200" y="2209800"/>
            <a:ext cx="3247800" cy="121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>
            <a:extLst>
              <a:ext uri="{FF2B5EF4-FFF2-40B4-BE49-F238E27FC236}">
                <a16:creationId xmlns:a16="http://schemas.microsoft.com/office/drawing/2014/main" id="{A3B2D757-2397-471E-9B82-63076575A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1BEA2E8-8CD5-43CB-8DF0-9BB2EEB7527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AutoShape 28">
            <a:extLst>
              <a:ext uri="{FF2B5EF4-FFF2-40B4-BE49-F238E27FC236}">
                <a16:creationId xmlns:a16="http://schemas.microsoft.com/office/drawing/2014/main" id="{D45BFA25-BF65-4B41-8308-0B842F1DC7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Profit Maximization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2EC0132-61DD-4249-85E6-0418CC2CFC06}"/>
              </a:ext>
            </a:extLst>
          </p:cNvPr>
          <p:cNvSpPr txBox="1">
            <a:spLocks/>
          </p:cNvSpPr>
          <p:nvPr/>
        </p:nvSpPr>
        <p:spPr>
          <a:xfrm>
            <a:off x="4505324" y="2450975"/>
            <a:ext cx="4638675" cy="2988816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Profit-Maximizing output is at MR = MC.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Monopolist will make 4 million ounces and sells at $8 per ounce.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TR = Areas B + E + F.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Profit (TR-TC) is B + E.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Consumer surplus is Area A.</a:t>
            </a:r>
          </a:p>
        </p:txBody>
      </p:sp>
      <p:pic>
        <p:nvPicPr>
          <p:cNvPr id="22541" name="Picture 14">
            <a:extLst>
              <a:ext uri="{FF2B5EF4-FFF2-40B4-BE49-F238E27FC236}">
                <a16:creationId xmlns:a16="http://schemas.microsoft.com/office/drawing/2014/main" id="{EA49641E-5458-45CE-B37A-BFC21685D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3270"/>
            <a:ext cx="45053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>
            <a:extLst>
              <a:ext uri="{FF2B5EF4-FFF2-40B4-BE49-F238E27FC236}">
                <a16:creationId xmlns:a16="http://schemas.microsoft.com/office/drawing/2014/main" id="{EB6E4385-5E22-45B4-9A9D-B1659E0F9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93A7030-60A1-48D1-AE55-086CF26499C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2910" name="AutoShape 14">
            <a:extLst>
              <a:ext uri="{FF2B5EF4-FFF2-40B4-BE49-F238E27FC236}">
                <a16:creationId xmlns:a16="http://schemas.microsoft.com/office/drawing/2014/main" id="{0359B6C8-D5CB-46BF-9D71-E1F5AB286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Shutdown Condition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3564" name="Rectangle 16">
            <a:extLst>
              <a:ext uri="{FF2B5EF4-FFF2-40B4-BE49-F238E27FC236}">
                <a16:creationId xmlns:a16="http://schemas.microsoft.com/office/drawing/2014/main" id="{74585B16-BAE2-4457-8215-4F2759FBC0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1449417"/>
            <a:ext cx="70866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dirty="0"/>
              <a:t>In the short run, the monopolist shuts down if the most profitable price does not cover AVC: P &lt; AVC.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dirty="0"/>
              <a:t>In the long run, the monopolist shuts down if the most profitable price does not cover AC: P &lt; AC.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th-TH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th-TH" dirty="0"/>
              <a:t>Here, P* exceeds both AVC and AC.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>
            <a:extLst>
              <a:ext uri="{FF2B5EF4-FFF2-40B4-BE49-F238E27FC236}">
                <a16:creationId xmlns:a16="http://schemas.microsoft.com/office/drawing/2014/main" id="{F091AD3A-1326-4F2F-901C-EB65E9B95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55942F7-C06C-4FC5-9D98-ADB889BD5F8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3931" name="AutoShape 11">
            <a:extLst>
              <a:ext uri="{FF2B5EF4-FFF2-40B4-BE49-F238E27FC236}">
                <a16:creationId xmlns:a16="http://schemas.microsoft.com/office/drawing/2014/main" id="{4015B057-8607-48B9-985C-447460AF7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Positive Profits for Monopolist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4588" name="Rectangle 12">
            <a:extLst>
              <a:ext uri="{FF2B5EF4-FFF2-40B4-BE49-F238E27FC236}">
                <a16:creationId xmlns:a16="http://schemas.microsoft.com/office/drawing/2014/main" id="{04754448-49AD-4A80-A1F6-9E21EBC61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510972"/>
            <a:ext cx="8686799" cy="440120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b="1" dirty="0">
                <a:latin typeface="Calibri" panose="020F0502020204030204" pitchFamily="34" charset="0"/>
              </a:rPr>
              <a:t>This profit is positive. Why?</a:t>
            </a:r>
          </a:p>
          <a:p>
            <a:pPr eaLnBrk="1" hangingPunct="1"/>
            <a:endParaRPr lang="en-US" altLang="th-TH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Because the monopolist takes into account the price-reducing effect of increased output so that the monopolist has less incentive to increase output too much.</a:t>
            </a:r>
          </a:p>
          <a:p>
            <a:pPr eaLnBrk="1" hangingPunct="1"/>
            <a:endParaRPr lang="en-US" altLang="th-TH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b="1" dirty="0">
                <a:latin typeface="Calibri" panose="020F0502020204030204" pitchFamily="34" charset="0"/>
              </a:rPr>
              <a:t>Profit can remain positive in the long run. Why?</a:t>
            </a:r>
          </a:p>
          <a:p>
            <a:pPr eaLnBrk="1" hangingPunct="1"/>
            <a:endParaRPr lang="en-US" altLang="th-TH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Because we are assuming that there is no possible entry in this industry, so profits are not competed away.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>
            <a:extLst>
              <a:ext uri="{FF2B5EF4-FFF2-40B4-BE49-F238E27FC236}">
                <a16:creationId xmlns:a16="http://schemas.microsoft.com/office/drawing/2014/main" id="{271D0348-8926-4127-AE78-5858B214A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85B933-0F6B-48BD-9F46-9A2F7D8FCB4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8028" name="AutoShape 12">
            <a:extLst>
              <a:ext uri="{FF2B5EF4-FFF2-40B4-BE49-F238E27FC236}">
                <a16:creationId xmlns:a16="http://schemas.microsoft.com/office/drawing/2014/main" id="{FA3F8133-54A0-496B-9DFE-D718164FE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Monopolist’s Supply Curve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5612" name="Rectangle 13">
            <a:extLst>
              <a:ext uri="{FF2B5EF4-FFF2-40B4-BE49-F238E27FC236}">
                <a16:creationId xmlns:a16="http://schemas.microsoft.com/office/drawing/2014/main" id="{0B1496C5-E87E-407E-B35B-3C310ACF99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725" y="1726416"/>
            <a:ext cx="8210550" cy="3970318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b="1" dirty="0">
                <a:latin typeface="Calibri" panose="020F0502020204030204" pitchFamily="34" charset="0"/>
              </a:rPr>
              <a:t>A monopolist does not have a supply curve </a:t>
            </a:r>
            <a:r>
              <a:rPr lang="en-US" altLang="th-TH" dirty="0">
                <a:latin typeface="Calibri" panose="020F0502020204030204" pitchFamily="34" charset="0"/>
              </a:rPr>
              <a:t>(i.e. an optimal output for any exogenously-given price) because price is endogenously-determined by demand: the monopolist picks a preferred point on the demand curve.</a:t>
            </a:r>
          </a:p>
          <a:p>
            <a:pPr eaLnBrk="1" hangingPunct="1"/>
            <a:endParaRPr lang="en-US" altLang="th-TH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One could also think of the monopolist choosing output to maximize profits subject to the constraint that price be determined by the demand curve.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>
            <a:extLst>
              <a:ext uri="{FF2B5EF4-FFF2-40B4-BE49-F238E27FC236}">
                <a16:creationId xmlns:a16="http://schemas.microsoft.com/office/drawing/2014/main" id="{8AB30E64-170A-47BD-AE3D-671B9805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438B31-4585-4E2E-BF28-609670DCE3E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0FBCF50-5780-41A1-BD60-00E0420C10FF}"/>
              </a:ext>
            </a:extLst>
          </p:cNvPr>
          <p:cNvSpPr txBox="1">
            <a:spLocks/>
          </p:cNvSpPr>
          <p:nvPr/>
        </p:nvSpPr>
        <p:spPr>
          <a:xfrm>
            <a:off x="1885950" y="1367219"/>
            <a:ext cx="5372100" cy="13716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Market A: profit-maximizing price is P</a:t>
            </a:r>
            <a:r>
              <a:rPr lang="en-US" sz="2400" baseline="-25000" dirty="0">
                <a:latin typeface="+mj-lt"/>
              </a:rPr>
              <a:t>A</a:t>
            </a:r>
            <a:r>
              <a:rPr lang="en-US" sz="2400" dirty="0">
                <a:latin typeface="+mj-lt"/>
              </a:rPr>
              <a:t>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Market B: profit-maximizing price is P</a:t>
            </a:r>
            <a:r>
              <a:rPr lang="en-US" sz="2400" baseline="-25000" dirty="0">
                <a:latin typeface="+mj-lt"/>
              </a:rPr>
              <a:t>B</a:t>
            </a:r>
            <a:r>
              <a:rPr lang="en-US" sz="2400" dirty="0">
                <a:latin typeface="+mj-lt"/>
              </a:rPr>
              <a:t>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j-lt"/>
              </a:rPr>
              <a:t>Demand is less elastic in Market B.</a:t>
            </a:r>
          </a:p>
        </p:txBody>
      </p:sp>
      <p:pic>
        <p:nvPicPr>
          <p:cNvPr id="26637" name="Picture 14">
            <a:extLst>
              <a:ext uri="{FF2B5EF4-FFF2-40B4-BE49-F238E27FC236}">
                <a16:creationId xmlns:a16="http://schemas.microsoft.com/office/drawing/2014/main" id="{BA096B89-B5EC-464B-B3EE-6ABA98668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3014045"/>
            <a:ext cx="697230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12">
            <a:extLst>
              <a:ext uri="{FF2B5EF4-FFF2-40B4-BE49-F238E27FC236}">
                <a16:creationId xmlns:a16="http://schemas.microsoft.com/office/drawing/2014/main" id="{CE66DA53-493B-4AF5-A563-4252A197D1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>
            <a:extLst>
              <a:ext uri="{FF2B5EF4-FFF2-40B4-BE49-F238E27FC236}">
                <a16:creationId xmlns:a16="http://schemas.microsoft.com/office/drawing/2014/main" id="{159A76B4-EFA6-43F4-A8BE-8F619E3C7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B00424-7FA5-4A89-9430-D608A922DF6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9052" name="AutoShape 12">
            <a:extLst>
              <a:ext uri="{FF2B5EF4-FFF2-40B4-BE49-F238E27FC236}">
                <a16:creationId xmlns:a16="http://schemas.microsoft.com/office/drawing/2014/main" id="{2076399A-59FD-4902-A33C-56B3B3B8D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7660" name="Rectangle 13">
            <a:extLst>
              <a:ext uri="{FF2B5EF4-FFF2-40B4-BE49-F238E27FC236}">
                <a16:creationId xmlns:a16="http://schemas.microsoft.com/office/drawing/2014/main" id="{F0AA052F-A59A-4DC6-8623-DF66E128F1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425" y="1695638"/>
            <a:ext cx="7953375" cy="4031873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3200" i="1" dirty="0">
                <a:solidFill>
                  <a:srgbClr val="000066"/>
                </a:solidFill>
                <a:latin typeface="Calibri" panose="020F0502020204030204" pitchFamily="34" charset="0"/>
              </a:rPr>
              <a:t>We can rewrite the MR curve as follows:</a:t>
            </a:r>
          </a:p>
          <a:p>
            <a:pPr eaLnBrk="1" hangingPunct="1"/>
            <a:endParaRPr lang="en-US" altLang="th-TH" sz="3200" dirty="0">
              <a:solidFill>
                <a:srgbClr val="000066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3200" dirty="0">
                <a:latin typeface="Calibri" panose="020F0502020204030204" pitchFamily="34" charset="0"/>
              </a:rPr>
              <a:t>MR = P + Q(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3200" dirty="0">
                <a:latin typeface="Calibri" panose="020F0502020204030204" pitchFamily="34" charset="0"/>
              </a:rPr>
              <a:t>P/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3200" dirty="0">
                <a:latin typeface="Calibri" panose="020F0502020204030204" pitchFamily="34" charset="0"/>
              </a:rPr>
              <a:t>Q)	= P(1 + (Q/P)(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3200" dirty="0">
                <a:latin typeface="Calibri" panose="020F0502020204030204" pitchFamily="34" charset="0"/>
              </a:rPr>
              <a:t>P/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3200" dirty="0">
                <a:latin typeface="Calibri" panose="020F0502020204030204" pitchFamily="34" charset="0"/>
              </a:rPr>
              <a:t>Q)</a:t>
            </a:r>
          </a:p>
          <a:p>
            <a:pPr eaLnBrk="1" hangingPunct="1"/>
            <a:endParaRPr lang="en-US" altLang="th-TH" sz="32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3200" dirty="0">
                <a:latin typeface="Calibri" panose="020F0502020204030204" pitchFamily="34" charset="0"/>
              </a:rPr>
              <a:t>MR = P(1 + 1/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</a:t>
            </a:r>
            <a:r>
              <a:rPr lang="en-US" altLang="th-TH" sz="3200" dirty="0">
                <a:latin typeface="Calibri" panose="020F0502020204030204" pitchFamily="34" charset="0"/>
              </a:rPr>
              <a:t>)</a:t>
            </a:r>
          </a:p>
          <a:p>
            <a:pPr eaLnBrk="1" hangingPunct="1"/>
            <a:endParaRPr lang="en-US" altLang="th-TH" sz="32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3200" i="1" dirty="0">
                <a:latin typeface="Calibri" panose="020F0502020204030204" pitchFamily="34" charset="0"/>
              </a:rPr>
              <a:t>where: 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</a:t>
            </a:r>
            <a:r>
              <a:rPr lang="en-US" altLang="th-TH" sz="3200" dirty="0">
                <a:latin typeface="Calibri" panose="020F0502020204030204" pitchFamily="34" charset="0"/>
              </a:rPr>
              <a:t> is the price elasticity of demand,  (P/Q)(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3200" dirty="0">
                <a:latin typeface="Calibri" panose="020F0502020204030204" pitchFamily="34" charset="0"/>
              </a:rPr>
              <a:t>Q/</a:t>
            </a:r>
            <a:r>
              <a:rPr lang="en-US" altLang="th-TH" sz="32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3200" dirty="0">
                <a:latin typeface="Calibri" panose="020F0502020204030204" pitchFamily="34" charset="0"/>
              </a:rPr>
              <a:t>P)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>
            <a:extLst>
              <a:ext uri="{FF2B5EF4-FFF2-40B4-BE49-F238E27FC236}">
                <a16:creationId xmlns:a16="http://schemas.microsoft.com/office/drawing/2014/main" id="{9A4F36A1-935D-4E18-8EBB-59F386825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F563064-C4A6-4C83-933C-788EB0471C4B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0075" name="AutoShape 11">
            <a:extLst>
              <a:ext uri="{FF2B5EF4-FFF2-40B4-BE49-F238E27FC236}">
                <a16:creationId xmlns:a16="http://schemas.microsoft.com/office/drawing/2014/main" id="{62715CEA-6D52-4862-9535-547EE16F50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87567C-4EE1-42F0-A721-CF045BC89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00" y="1425575"/>
            <a:ext cx="766800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>
            <a:extLst>
              <a:ext uri="{FF2B5EF4-FFF2-40B4-BE49-F238E27FC236}">
                <a16:creationId xmlns:a16="http://schemas.microsoft.com/office/drawing/2014/main" id="{37CB140F-5E43-48F5-AE0B-72A533011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D74CBEB-F161-4F60-B3CA-8C31971BF57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E1FFC97-D763-4CD0-A39A-4E350E082C83}"/>
              </a:ext>
            </a:extLst>
          </p:cNvPr>
          <p:cNvGrpSpPr/>
          <p:nvPr/>
        </p:nvGrpSpPr>
        <p:grpSpPr>
          <a:xfrm>
            <a:off x="371583" y="1272846"/>
            <a:ext cx="8400834" cy="5303043"/>
            <a:chOff x="479394" y="1291433"/>
            <a:chExt cx="8400834" cy="5303043"/>
          </a:xfrm>
        </p:grpSpPr>
        <p:sp>
          <p:nvSpPr>
            <p:cNvPr id="30723" name="Line 3">
              <a:extLst>
                <a:ext uri="{FF2B5EF4-FFF2-40B4-BE49-F238E27FC236}">
                  <a16:creationId xmlns:a16="http://schemas.microsoft.com/office/drawing/2014/main" id="{6D4F7B8C-A1DD-46BE-A0DE-A77F912923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756" y="6096001"/>
              <a:ext cx="61722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24" name="Line 4">
              <a:extLst>
                <a:ext uri="{FF2B5EF4-FFF2-40B4-BE49-F238E27FC236}">
                  <a16:creationId xmlns:a16="http://schemas.microsoft.com/office/drawing/2014/main" id="{F8560CE8-668C-4BC9-8679-B71C885905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39756" y="1439864"/>
              <a:ext cx="17463" cy="46561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25" name="Text Box 5">
              <a:extLst>
                <a:ext uri="{FF2B5EF4-FFF2-40B4-BE49-F238E27FC236}">
                  <a16:creationId xmlns:a16="http://schemas.microsoft.com/office/drawing/2014/main" id="{0CACFA2B-505A-4822-93C0-FD9C9FF84B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1956" y="5867400"/>
              <a:ext cx="1352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Quantity</a:t>
              </a:r>
            </a:p>
          </p:txBody>
        </p:sp>
        <p:sp>
          <p:nvSpPr>
            <p:cNvPr id="30726" name="Text Box 6">
              <a:extLst>
                <a:ext uri="{FF2B5EF4-FFF2-40B4-BE49-F238E27FC236}">
                  <a16:creationId xmlns:a16="http://schemas.microsoft.com/office/drawing/2014/main" id="{B14C9046-7BB5-4EE2-9093-74369F972E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7259" y="1291433"/>
              <a:ext cx="85883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Price</a:t>
              </a:r>
            </a:p>
          </p:txBody>
        </p:sp>
        <p:sp>
          <p:nvSpPr>
            <p:cNvPr id="30727" name="Line 7">
              <a:extLst>
                <a:ext uri="{FF2B5EF4-FFF2-40B4-BE49-F238E27FC236}">
                  <a16:creationId xmlns:a16="http://schemas.microsoft.com/office/drawing/2014/main" id="{7DF0160D-5884-4BFA-8880-65AB09373B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756" y="2362201"/>
              <a:ext cx="4572000" cy="3733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28" name="Line 8">
              <a:extLst>
                <a:ext uri="{FF2B5EF4-FFF2-40B4-BE49-F238E27FC236}">
                  <a16:creationId xmlns:a16="http://schemas.microsoft.com/office/drawing/2014/main" id="{F901C206-641A-40CC-8F2C-E0968A69EB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756" y="2362201"/>
              <a:ext cx="2057400" cy="3733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29" name="Text Box 9">
              <a:extLst>
                <a:ext uri="{FF2B5EF4-FFF2-40B4-BE49-F238E27FC236}">
                  <a16:creationId xmlns:a16="http://schemas.microsoft.com/office/drawing/2014/main" id="{592128A8-6273-46F7-B099-F32791EC40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00281" y="6137276"/>
              <a:ext cx="32067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/>
                <a:t>a/2b                           a/b</a:t>
              </a:r>
            </a:p>
          </p:txBody>
        </p:sp>
        <p:sp>
          <p:nvSpPr>
            <p:cNvPr id="30730" name="Text Box 10">
              <a:extLst>
                <a:ext uri="{FF2B5EF4-FFF2-40B4-BE49-F238E27FC236}">
                  <a16:creationId xmlns:a16="http://schemas.microsoft.com/office/drawing/2014/main" id="{E2B87F24-D91F-4667-880C-A02D2281B0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9394" y="2174876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/>
                <a:t>a</a:t>
              </a:r>
            </a:p>
          </p:txBody>
        </p:sp>
        <p:sp>
          <p:nvSpPr>
            <p:cNvPr id="30731" name="Line 11">
              <a:extLst>
                <a:ext uri="{FF2B5EF4-FFF2-40B4-BE49-F238E27FC236}">
                  <a16:creationId xmlns:a16="http://schemas.microsoft.com/office/drawing/2014/main" id="{3EB73F01-AE67-4D27-A126-AD1582F57C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97156" y="3767931"/>
              <a:ext cx="0" cy="23280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32" name="Line 12">
              <a:extLst>
                <a:ext uri="{FF2B5EF4-FFF2-40B4-BE49-F238E27FC236}">
                  <a16:creationId xmlns:a16="http://schemas.microsoft.com/office/drawing/2014/main" id="{F98A254B-4B75-4F49-807A-DD25DA961D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9756" y="4038601"/>
              <a:ext cx="2057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33" name="Line 13">
              <a:extLst>
                <a:ext uri="{FF2B5EF4-FFF2-40B4-BE49-F238E27FC236}">
                  <a16:creationId xmlns:a16="http://schemas.microsoft.com/office/drawing/2014/main" id="{16765B7B-4FDB-4D31-B654-CE274765C8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992156" y="2209801"/>
              <a:ext cx="609600" cy="457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34" name="Line 14">
              <a:extLst>
                <a:ext uri="{FF2B5EF4-FFF2-40B4-BE49-F238E27FC236}">
                  <a16:creationId xmlns:a16="http://schemas.microsoft.com/office/drawing/2014/main" id="{6925337C-956D-43C0-B7C9-2354E0564F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01756" y="2667001"/>
              <a:ext cx="1295400" cy="990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35" name="Line 15">
              <a:extLst>
                <a:ext uri="{FF2B5EF4-FFF2-40B4-BE49-F238E27FC236}">
                  <a16:creationId xmlns:a16="http://schemas.microsoft.com/office/drawing/2014/main" id="{6461A8A7-4E67-484F-9F13-82BD131889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3356" y="3733801"/>
              <a:ext cx="838200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36" name="Line 16">
              <a:extLst>
                <a:ext uri="{FF2B5EF4-FFF2-40B4-BE49-F238E27FC236}">
                  <a16:creationId xmlns:a16="http://schemas.microsoft.com/office/drawing/2014/main" id="{F44C9EB5-6780-41E5-9882-A092B7C491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11556" y="4419601"/>
              <a:ext cx="1828800" cy="1524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0737" name="Text Box 17">
              <a:extLst>
                <a:ext uri="{FF2B5EF4-FFF2-40B4-BE49-F238E27FC236}">
                  <a16:creationId xmlns:a16="http://schemas.microsoft.com/office/drawing/2014/main" id="{18ABA511-6A66-42C2-A560-3C67A57516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14482" y="2397126"/>
              <a:ext cx="3825874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Elastic region (</a:t>
              </a:r>
              <a:r>
                <a:rPr lang="en-GB" altLang="th-TH" sz="2400" b="1" dirty="0">
                  <a:sym typeface="Symbol" panose="05050102010706020507" pitchFamily="18" charset="2"/>
                </a:rPr>
                <a:t> &lt; -1), MR &gt; 0</a:t>
              </a:r>
              <a:endParaRPr lang="en-GB" altLang="th-TH" sz="2400" b="1" dirty="0"/>
            </a:p>
          </p:txBody>
        </p:sp>
        <p:sp>
          <p:nvSpPr>
            <p:cNvPr id="30738" name="Text Box 18">
              <a:extLst>
                <a:ext uri="{FF2B5EF4-FFF2-40B4-BE49-F238E27FC236}">
                  <a16:creationId xmlns:a16="http://schemas.microsoft.com/office/drawing/2014/main" id="{A2D1F499-E141-40AD-9E8F-B545A05ECF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0680" y="4415136"/>
              <a:ext cx="450954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Inelastic region (</a:t>
              </a:r>
              <a:r>
                <a:rPr lang="en-GB" altLang="th-TH" sz="2400" b="1" dirty="0">
                  <a:sym typeface="Symbol" panose="05050102010706020507" pitchFamily="18" charset="2"/>
                </a:rPr>
                <a:t>0 &gt;  &gt; -1), MR &lt; 0</a:t>
              </a:r>
              <a:endParaRPr lang="en-GB" altLang="th-TH" sz="2400" b="1" dirty="0"/>
            </a:p>
          </p:txBody>
        </p:sp>
        <p:sp>
          <p:nvSpPr>
            <p:cNvPr id="30739" name="Text Box 19">
              <a:extLst>
                <a:ext uri="{FF2B5EF4-FFF2-40B4-BE49-F238E27FC236}">
                  <a16:creationId xmlns:a16="http://schemas.microsoft.com/office/drawing/2014/main" id="{1A6DF3FE-F3C9-4944-844D-5945FE640D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79718" y="3304740"/>
              <a:ext cx="356552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th-TH" sz="2400" b="1" dirty="0"/>
                <a:t>Unit elastic (</a:t>
              </a:r>
              <a:r>
                <a:rPr lang="en-GB" altLang="th-TH" sz="2400" b="1" dirty="0">
                  <a:sym typeface="Symbol" panose="05050102010706020507" pitchFamily="18" charset="2"/>
                </a:rPr>
                <a:t> = -1), MR = 0</a:t>
              </a:r>
              <a:endParaRPr lang="en-GB" altLang="th-TH" sz="2400" b="1" dirty="0"/>
            </a:p>
          </p:txBody>
        </p:sp>
      </p:grpSp>
      <p:sp>
        <p:nvSpPr>
          <p:cNvPr id="601116" name="AutoShape 28">
            <a:extLst>
              <a:ext uri="{FF2B5EF4-FFF2-40B4-BE49-F238E27FC236}">
                <a16:creationId xmlns:a16="http://schemas.microsoft.com/office/drawing/2014/main" id="{4A83AFB4-F434-4638-B0AF-6982B710B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Region of the Demand Curve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>
            <a:extLst>
              <a:ext uri="{FF2B5EF4-FFF2-40B4-BE49-F238E27FC236}">
                <a16:creationId xmlns:a16="http://schemas.microsoft.com/office/drawing/2014/main" id="{09A0D76E-AAE5-4A30-8673-470C1FCA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E6CCCA0-5DEC-47B1-90B6-00CE148D61E6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31756" name="Content Placeholder 2">
            <a:extLst>
              <a:ext uri="{FF2B5EF4-FFF2-40B4-BE49-F238E27FC236}">
                <a16:creationId xmlns:a16="http://schemas.microsoft.com/office/drawing/2014/main" id="{E9E408A8-8364-4661-B183-20E47DDADE61}"/>
              </a:ext>
            </a:extLst>
          </p:cNvPr>
          <p:cNvSpPr txBox="1">
            <a:spLocks/>
          </p:cNvSpPr>
          <p:nvPr/>
        </p:nvSpPr>
        <p:spPr bwMode="auto">
          <a:xfrm>
            <a:off x="457200" y="1600200"/>
            <a:ext cx="7924800" cy="422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th-TH" dirty="0"/>
              <a:t>Profit maximizing condition:</a:t>
            </a:r>
          </a:p>
          <a:p>
            <a:pPr eaLnBrk="1" hangingPunct="1"/>
            <a:endParaRPr lang="en-US" altLang="th-TH" dirty="0"/>
          </a:p>
          <a:p>
            <a:pPr eaLnBrk="1" hangingPunct="1"/>
            <a:endParaRPr lang="en-US" altLang="th-TH" dirty="0"/>
          </a:p>
          <a:p>
            <a:pPr eaLnBrk="1" hangingPunct="1"/>
            <a:endParaRPr lang="en-US" altLang="th-TH" dirty="0"/>
          </a:p>
          <a:p>
            <a:pPr eaLnBrk="1" hangingPunct="1"/>
            <a:endParaRPr lang="en-US" altLang="th-TH" dirty="0"/>
          </a:p>
          <a:p>
            <a:pPr eaLnBrk="1" hangingPunct="1"/>
            <a:r>
              <a:rPr lang="en-US" altLang="th-TH" dirty="0"/>
              <a:t>Rearranging:</a:t>
            </a:r>
          </a:p>
        </p:txBody>
      </p:sp>
      <p:graphicFrame>
        <p:nvGraphicFramePr>
          <p:cNvPr id="31757" name="Object 4">
            <a:extLst>
              <a:ext uri="{FF2B5EF4-FFF2-40B4-BE49-F238E27FC236}">
                <a16:creationId xmlns:a16="http://schemas.microsoft.com/office/drawing/2014/main" id="{4546EE51-9D23-4B46-93AD-DCE77B3A5AD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9054266"/>
              </p:ext>
            </p:extLst>
          </p:nvPr>
        </p:nvGraphicFramePr>
        <p:xfrm>
          <a:off x="3048000" y="2514435"/>
          <a:ext cx="3048000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4" name="Equation" r:id="rId3" imgW="1231366" imgH="203112" progId="Equation.3">
                  <p:embed/>
                </p:oleObj>
              </mc:Choice>
              <mc:Fallback>
                <p:oleObj name="Equation" r:id="rId3" imgW="1231366" imgH="203112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2514435"/>
                        <a:ext cx="3048000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8" name="Object 5">
            <a:extLst>
              <a:ext uri="{FF2B5EF4-FFF2-40B4-BE49-F238E27FC236}">
                <a16:creationId xmlns:a16="http://schemas.microsoft.com/office/drawing/2014/main" id="{69E9C3ED-19AC-4DD9-8DB5-9941E78A1E0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9450359"/>
              </p:ext>
            </p:extLst>
          </p:nvPr>
        </p:nvGraphicFramePr>
        <p:xfrm>
          <a:off x="2800350" y="3121025"/>
          <a:ext cx="35433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5" name="Equation" r:id="rId5" imgW="1524000" imgH="508000" progId="Equation.3">
                  <p:embed/>
                </p:oleObj>
              </mc:Choice>
              <mc:Fallback>
                <p:oleObj name="Equation" r:id="rId5" imgW="1524000" imgH="508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0350" y="3121025"/>
                        <a:ext cx="35433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9" name="Object 6">
            <a:extLst>
              <a:ext uri="{FF2B5EF4-FFF2-40B4-BE49-F238E27FC236}">
                <a16:creationId xmlns:a16="http://schemas.microsoft.com/office/drawing/2014/main" id="{B4C20A0A-735F-4D78-BAE1-CBE3B37752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2742697"/>
              </p:ext>
            </p:extLst>
          </p:nvPr>
        </p:nvGraphicFramePr>
        <p:xfrm>
          <a:off x="3213100" y="5326063"/>
          <a:ext cx="27178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6" name="Equation" r:id="rId7" imgW="1218671" imgH="444307" progId="Equation.3">
                  <p:embed/>
                </p:oleObj>
              </mc:Choice>
              <mc:Fallback>
                <p:oleObj name="Equation" r:id="rId7" imgW="1218671" imgH="444307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3100" y="5326063"/>
                        <a:ext cx="27178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AutoShape 11">
            <a:extLst>
              <a:ext uri="{FF2B5EF4-FFF2-40B4-BE49-F238E27FC236}">
                <a16:creationId xmlns:a16="http://schemas.microsoft.com/office/drawing/2014/main" id="{6561752C-B9BE-487A-A5FE-1ED802288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>
            <a:extLst>
              <a:ext uri="{FF2B5EF4-FFF2-40B4-BE49-F238E27FC236}">
                <a16:creationId xmlns:a16="http://schemas.microsoft.com/office/drawing/2014/main" id="{CFEAE20E-FBD1-4C55-A586-F7B229AB2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3441504-2255-4464-85EC-84FEFE603F3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599052" name="AutoShape 12">
            <a:extLst>
              <a:ext uri="{FF2B5EF4-FFF2-40B4-BE49-F238E27FC236}">
                <a16:creationId xmlns:a16="http://schemas.microsoft.com/office/drawing/2014/main" id="{DE0A68CF-0548-4752-9889-C185ADBC8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7EDE060-3CCC-46F6-941E-367FBDEFA2C9}"/>
              </a:ext>
            </a:extLst>
          </p:cNvPr>
          <p:cNvSpPr txBox="1">
            <a:spLocks/>
          </p:cNvSpPr>
          <p:nvPr/>
        </p:nvSpPr>
        <p:spPr>
          <a:xfrm>
            <a:off x="609600" y="1371600"/>
            <a:ext cx="7924800" cy="4648200"/>
          </a:xfrm>
          <a:prstGeom prst="rect">
            <a:avLst/>
          </a:prstGeom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2400" b="1" dirty="0">
                <a:latin typeface="+mn-lt"/>
              </a:rPr>
              <a:t>Inverse Elasticity Pricing Rule (IEPR)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Monopolist’s optimal markup of price above marginal cost expressed as a percentage of price is equal to minus the inverse of the price elasticity of demand.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sz="2400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IEPR tells us about how much P* the monopolist should charge, given the PED.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b="1" dirty="0">
                <a:latin typeface="+mn-lt"/>
              </a:rPr>
              <a:t>High PED implies that P* should be low.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32781" name="Object 4">
            <a:extLst>
              <a:ext uri="{FF2B5EF4-FFF2-40B4-BE49-F238E27FC236}">
                <a16:creationId xmlns:a16="http://schemas.microsoft.com/office/drawing/2014/main" id="{18175BF4-1996-4E24-B8E5-613DE6547B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9250428"/>
              </p:ext>
            </p:extLst>
          </p:nvPr>
        </p:nvGraphicFramePr>
        <p:xfrm>
          <a:off x="2899568" y="3352800"/>
          <a:ext cx="3344863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8" name="Equation" r:id="rId3" imgW="1218671" imgH="444307" progId="Equation.3">
                  <p:embed/>
                </p:oleObj>
              </mc:Choice>
              <mc:Fallback>
                <p:oleObj name="Equation" r:id="rId3" imgW="1218671" imgH="444307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9568" y="3352800"/>
                        <a:ext cx="3344863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>
            <a:extLst>
              <a:ext uri="{FF2B5EF4-FFF2-40B4-BE49-F238E27FC236}">
                <a16:creationId xmlns:a16="http://schemas.microsoft.com/office/drawing/2014/main" id="{8AB30E64-170A-47BD-AE3D-671B9805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438B31-4585-4E2E-BF28-609670DCE3E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0FBCF50-5780-41A1-BD60-00E0420C10FF}"/>
              </a:ext>
            </a:extLst>
          </p:cNvPr>
          <p:cNvSpPr txBox="1">
            <a:spLocks/>
          </p:cNvSpPr>
          <p:nvPr/>
        </p:nvSpPr>
        <p:spPr>
          <a:xfrm>
            <a:off x="1885950" y="1367219"/>
            <a:ext cx="5657850" cy="13716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+mj-lt"/>
              </a:rPr>
              <a:t>In Market A, P* = P</a:t>
            </a:r>
            <a:r>
              <a:rPr lang="en-US" sz="2400" baseline="-25000" dirty="0">
                <a:latin typeface="+mj-lt"/>
              </a:rPr>
              <a:t>A</a:t>
            </a:r>
            <a:r>
              <a:rPr lang="en-US" sz="2400" dirty="0">
                <a:latin typeface="+mj-lt"/>
              </a:rPr>
              <a:t>. In Market B, P* = P</a:t>
            </a:r>
            <a:r>
              <a:rPr lang="en-US" sz="2400" baseline="-25000" dirty="0">
                <a:latin typeface="+mj-lt"/>
              </a:rPr>
              <a:t>B</a:t>
            </a:r>
            <a:r>
              <a:rPr lang="en-US" sz="2400" dirty="0">
                <a:latin typeface="+mj-lt"/>
              </a:rPr>
              <a:t>.</a:t>
            </a:r>
          </a:p>
          <a:p>
            <a:pPr marL="342900" indent="-342900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+mj-lt"/>
              </a:rPr>
              <a:t>According to IEPR, since Mkt A is more elastic, it should charge lower price.</a:t>
            </a:r>
          </a:p>
        </p:txBody>
      </p:sp>
      <p:pic>
        <p:nvPicPr>
          <p:cNvPr id="26637" name="Picture 14">
            <a:extLst>
              <a:ext uri="{FF2B5EF4-FFF2-40B4-BE49-F238E27FC236}">
                <a16:creationId xmlns:a16="http://schemas.microsoft.com/office/drawing/2014/main" id="{BA096B89-B5EC-464B-B3EE-6ABA98668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3039238"/>
            <a:ext cx="697230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2">
            <a:extLst>
              <a:ext uri="{FF2B5EF4-FFF2-40B4-BE49-F238E27FC236}">
                <a16:creationId xmlns:a16="http://schemas.microsoft.com/office/drawing/2014/main" id="{5D813A2C-239D-47BE-91ED-7E476B102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4452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>
            <a:extLst>
              <a:ext uri="{FF2B5EF4-FFF2-40B4-BE49-F238E27FC236}">
                <a16:creationId xmlns:a16="http://schemas.microsoft.com/office/drawing/2014/main" id="{161965B6-69CD-44E5-8A3C-07B289CF7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DA7313-EC2D-44D9-B006-E2D93E2E4AA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0075" name="AutoShape 11">
            <a:extLst>
              <a:ext uri="{FF2B5EF4-FFF2-40B4-BE49-F238E27FC236}">
                <a16:creationId xmlns:a16="http://schemas.microsoft.com/office/drawing/2014/main" id="{A2BD600B-16E2-4F3D-A96B-40F93E3A9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Inverse Elasticity Pricing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229F80-E4ED-4755-9267-445E7F9FB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00" y="1453500"/>
            <a:ext cx="8892000" cy="3951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9F28563-6FEC-4130-98C7-737E64E90E20}"/>
              </a:ext>
            </a:extLst>
          </p:cNvPr>
          <p:cNvSpPr/>
          <p:nvPr/>
        </p:nvSpPr>
        <p:spPr>
          <a:xfrm>
            <a:off x="5181600" y="2590800"/>
            <a:ext cx="3836400" cy="281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>
            <a:extLst>
              <a:ext uri="{FF2B5EF4-FFF2-40B4-BE49-F238E27FC236}">
                <a16:creationId xmlns:a16="http://schemas.microsoft.com/office/drawing/2014/main" id="{F2AE13A0-7A29-4A27-B0C2-BD549CD54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C79FC4B-4523-4CBE-8567-C29ACA119B0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4A0B5EE-9B9C-4F8C-85B4-4846649CA914}"/>
              </a:ext>
            </a:extLst>
          </p:cNvPr>
          <p:cNvSpPr txBox="1">
            <a:spLocks/>
          </p:cNvSpPr>
          <p:nvPr/>
        </p:nvSpPr>
        <p:spPr>
          <a:xfrm>
            <a:off x="5023651" y="1519236"/>
            <a:ext cx="3924300" cy="4540250"/>
          </a:xfrm>
          <a:prstGeom prst="rect">
            <a:avLst/>
          </a:prstGeom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2400" b="1" dirty="0">
                <a:latin typeface="+mj-lt"/>
              </a:rPr>
              <a:t>Monopolist operates at the elastic region of the market demand curve.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2400" dirty="0">
              <a:latin typeface="+mj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sz="2400" dirty="0">
                <a:latin typeface="+mj-lt"/>
              </a:rPr>
              <a:t>Increasing price from P</a:t>
            </a:r>
            <a:r>
              <a:rPr lang="en-US" sz="2400" baseline="-25000" dirty="0">
                <a:latin typeface="+mj-lt"/>
              </a:rPr>
              <a:t>A</a:t>
            </a:r>
            <a:r>
              <a:rPr lang="en-US" sz="2400" dirty="0">
                <a:latin typeface="+mj-lt"/>
              </a:rPr>
              <a:t> to P</a:t>
            </a:r>
            <a:r>
              <a:rPr lang="en-US" sz="2400" baseline="-25000" dirty="0">
                <a:latin typeface="+mj-lt"/>
              </a:rPr>
              <a:t>B</a:t>
            </a:r>
            <a:r>
              <a:rPr lang="en-US" sz="2400" dirty="0">
                <a:latin typeface="+mj-lt"/>
              </a:rPr>
              <a:t>, ∆TR = Area I – Area II.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sz="2400" dirty="0">
                <a:latin typeface="+mj-lt"/>
              </a:rPr>
              <a:t>The total cost also goes down because Q is smaller.</a:t>
            </a:r>
          </a:p>
          <a:p>
            <a:pPr eaLnBrk="1" hangingPunct="1">
              <a:spcBef>
                <a:spcPct val="20000"/>
              </a:spcBef>
              <a:defRPr/>
            </a:pPr>
            <a:endParaRPr lang="en-US" sz="2400" dirty="0">
              <a:latin typeface="+mj-lt"/>
            </a:endParaRPr>
          </a:p>
          <a:p>
            <a:pPr eaLnBrk="1" hangingPunct="1">
              <a:spcBef>
                <a:spcPct val="20000"/>
              </a:spcBef>
              <a:defRPr/>
            </a:pPr>
            <a:r>
              <a:rPr lang="en-US" altLang="th-TH" sz="2400" b="1" dirty="0">
                <a:latin typeface="+mj-lt"/>
              </a:rPr>
              <a:t>As demand becomes more elastic, MR approaches P.</a:t>
            </a:r>
            <a:endParaRPr lang="en-US" sz="2400" dirty="0">
              <a:latin typeface="+mj-lt"/>
            </a:endParaRPr>
          </a:p>
        </p:txBody>
      </p:sp>
      <p:pic>
        <p:nvPicPr>
          <p:cNvPr id="33805" name="Picture 14">
            <a:extLst>
              <a:ext uri="{FF2B5EF4-FFF2-40B4-BE49-F238E27FC236}">
                <a16:creationId xmlns:a16="http://schemas.microsoft.com/office/drawing/2014/main" id="{19E2DEA5-BE21-4AAD-A870-8E138EE8A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52" y="1479549"/>
            <a:ext cx="4914900" cy="461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utoShape 28">
            <a:extLst>
              <a:ext uri="{FF2B5EF4-FFF2-40B4-BE49-F238E27FC236}">
                <a16:creationId xmlns:a16="http://schemas.microsoft.com/office/drawing/2014/main" id="{F735B830-CEA6-48F8-BAAD-BCB733F91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Region of the Demand Curve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06143509-319C-4664-A28C-538EC2103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F7A614A-93C7-494B-88A9-5B30664BE322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5196" name="AutoShape 12">
            <a:extLst>
              <a:ext uri="{FF2B5EF4-FFF2-40B4-BE49-F238E27FC236}">
                <a16:creationId xmlns:a16="http://schemas.microsoft.com/office/drawing/2014/main" id="{2EA62557-97EA-4467-B129-79C31E84D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Lerner Index of Market Power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05197" name="Rectangle 13">
            <a:extLst>
              <a:ext uri="{FF2B5EF4-FFF2-40B4-BE49-F238E27FC236}">
                <a16:creationId xmlns:a16="http://schemas.microsoft.com/office/drawing/2014/main" id="{4071BEFF-0AFA-43F9-9737-49C87C7F7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25" y="1295529"/>
            <a:ext cx="805815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dirty="0">
                <a:latin typeface="+mj-lt"/>
              </a:rPr>
              <a:t> An agent has </a:t>
            </a:r>
            <a:r>
              <a:rPr lang="en-US" b="1" dirty="0">
                <a:latin typeface="+mj-lt"/>
              </a:rPr>
              <a:t>Market Power</a:t>
            </a:r>
            <a:r>
              <a:rPr lang="en-US" dirty="0">
                <a:latin typeface="+mj-lt"/>
              </a:rPr>
              <a:t> if he can affect the market price.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j-lt"/>
              </a:rPr>
              <a:t>Sometimes, this is thought of as the degree to which a firm can raise price above marginal cost.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i="1" u="sng" dirty="0">
              <a:solidFill>
                <a:srgbClr val="000066"/>
              </a:solidFill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dirty="0">
                <a:latin typeface="+mj-lt"/>
              </a:rPr>
              <a:t> The </a:t>
            </a:r>
            <a:r>
              <a:rPr lang="en-US" b="1" dirty="0">
                <a:latin typeface="+mj-lt"/>
              </a:rPr>
              <a:t>Lerner Index</a:t>
            </a:r>
            <a:r>
              <a:rPr lang="en-US" dirty="0">
                <a:latin typeface="+mj-lt"/>
              </a:rPr>
              <a:t> </a:t>
            </a:r>
            <a:r>
              <a:rPr lang="en-US" b="1" dirty="0">
                <a:latin typeface="+mj-lt"/>
              </a:rPr>
              <a:t>of market power i</a:t>
            </a:r>
            <a:r>
              <a:rPr lang="en-US" dirty="0">
                <a:latin typeface="+mj-lt"/>
              </a:rPr>
              <a:t>s the price-cost margin, (P*-MC)/P*.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j-lt"/>
              </a:rPr>
              <a:t>This index ranges between 0 (for competitive firms) and 1 (for a monopolist facing a unit-elastic demand).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>
            <a:extLst>
              <a:ext uri="{FF2B5EF4-FFF2-40B4-BE49-F238E27FC236}">
                <a16:creationId xmlns:a16="http://schemas.microsoft.com/office/drawing/2014/main" id="{DC119BDA-A734-4049-82AD-9BA9BFAE3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86B6C7E-BEA2-44BE-9D58-5C048B216A6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7E586709-20C1-44D1-8942-11AEFDA72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Shifts in Demand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6B6577C-DC7A-4842-A80D-CF4C69646EE7}"/>
              </a:ext>
            </a:extLst>
          </p:cNvPr>
          <p:cNvSpPr txBox="1">
            <a:spLocks/>
          </p:cNvSpPr>
          <p:nvPr/>
        </p:nvSpPr>
        <p:spPr>
          <a:xfrm>
            <a:off x="1600200" y="4397375"/>
            <a:ext cx="5943600" cy="1752600"/>
          </a:xfrm>
          <a:prstGeom prst="rect">
            <a:avLst/>
          </a:prstGeom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2400" b="1" dirty="0">
                <a:latin typeface="+mn-lt"/>
              </a:rPr>
              <a:t>Rightward shift in the demand curve causes an increase in profit-maximizing quantity.</a:t>
            </a:r>
          </a:p>
          <a:p>
            <a:pPr marL="800100" lvl="1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(a) MC is increases as Q increases</a:t>
            </a:r>
          </a:p>
          <a:p>
            <a:pPr marL="800100" lvl="1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400" dirty="0">
                <a:latin typeface="+mn-lt"/>
              </a:rPr>
              <a:t>(b) MC decreases as Q increases</a:t>
            </a:r>
          </a:p>
        </p:txBody>
      </p:sp>
      <p:pic>
        <p:nvPicPr>
          <p:cNvPr id="39949" name="Picture 14">
            <a:extLst>
              <a:ext uri="{FF2B5EF4-FFF2-40B4-BE49-F238E27FC236}">
                <a16:creationId xmlns:a16="http://schemas.microsoft.com/office/drawing/2014/main" id="{4F8CC18B-0618-47D3-91F8-F155E8792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19200"/>
            <a:ext cx="6858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>
            <a:extLst>
              <a:ext uri="{FF2B5EF4-FFF2-40B4-BE49-F238E27FC236}">
                <a16:creationId xmlns:a16="http://schemas.microsoft.com/office/drawing/2014/main" id="{58EA8DC7-774A-4F30-A3E7-EE071D49A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26FD6A9-7519-4D5B-BA19-F2CA8A3033B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34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3A5D6A27-7429-4745-94AD-B49D95023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Midpoint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732DFF7-B5A6-4318-B65A-40A7F286703E}"/>
              </a:ext>
            </a:extLst>
          </p:cNvPr>
          <p:cNvSpPr txBox="1">
            <a:spLocks/>
          </p:cNvSpPr>
          <p:nvPr/>
        </p:nvSpPr>
        <p:spPr>
          <a:xfrm>
            <a:off x="419100" y="1365459"/>
            <a:ext cx="8305800" cy="1398633"/>
          </a:xfrm>
          <a:prstGeom prst="rect">
            <a:avLst/>
          </a:prstGeom>
        </p:spPr>
        <p:txBody>
          <a:bodyPr/>
          <a:lstStyle/>
          <a:p>
            <a:pPr marL="342900" eaLnBrk="1" hangingPunct="1">
              <a:spcBef>
                <a:spcPct val="20000"/>
              </a:spcBef>
              <a:defRPr/>
            </a:pPr>
            <a:r>
              <a:rPr lang="en-US" sz="2400" dirty="0">
                <a:latin typeface="+mn-lt"/>
              </a:rPr>
              <a:t>For a constant MC, P* is found using the midpoint rule:</a:t>
            </a:r>
          </a:p>
          <a:p>
            <a:pPr marL="342900" eaLnBrk="1" hangingPunct="1">
              <a:spcBef>
                <a:spcPct val="20000"/>
              </a:spcBef>
              <a:defRPr/>
            </a:pPr>
            <a:r>
              <a:rPr lang="en-US" sz="2400" b="1" dirty="0">
                <a:latin typeface="+mn-lt"/>
              </a:rPr>
              <a:t>P* is halfway between the vertical intercept of the demand curve </a:t>
            </a:r>
            <a:r>
              <a:rPr lang="en-US" sz="2400" b="1" i="1" dirty="0">
                <a:solidFill>
                  <a:srgbClr val="990000"/>
                </a:solidFill>
                <a:latin typeface="+mn-lt"/>
              </a:rPr>
              <a:t>a</a:t>
            </a:r>
            <a:r>
              <a:rPr lang="en-US" sz="2400" b="1" dirty="0">
                <a:latin typeface="+mn-lt"/>
              </a:rPr>
              <a:t> (choke price) and vertical intercept of the MC curve </a:t>
            </a:r>
            <a:r>
              <a:rPr lang="en-US" sz="2400" b="1" i="1" dirty="0">
                <a:solidFill>
                  <a:srgbClr val="990000"/>
                </a:solidFill>
                <a:latin typeface="+mn-lt"/>
              </a:rPr>
              <a:t>c</a:t>
            </a:r>
            <a:r>
              <a:rPr lang="en-US" sz="2400" b="1" dirty="0">
                <a:latin typeface="+mn-lt"/>
              </a:rPr>
              <a:t>.</a:t>
            </a:r>
          </a:p>
        </p:txBody>
      </p:sp>
      <p:pic>
        <p:nvPicPr>
          <p:cNvPr id="40973" name="Picture 14">
            <a:extLst>
              <a:ext uri="{FF2B5EF4-FFF2-40B4-BE49-F238E27FC236}">
                <a16:creationId xmlns:a16="http://schemas.microsoft.com/office/drawing/2014/main" id="{0B7751B8-ADDD-4ECE-87E4-1CA72B2F1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3001408"/>
            <a:ext cx="6572250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>
            <a:extLst>
              <a:ext uri="{FF2B5EF4-FFF2-40B4-BE49-F238E27FC236}">
                <a16:creationId xmlns:a16="http://schemas.microsoft.com/office/drawing/2014/main" id="{58EA8DC7-774A-4F30-A3E7-EE071D49A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26FD6A9-7519-4D5B-BA19-F2CA8A3033BC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35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3A5D6A27-7429-4745-94AD-B49D95023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Midpoint Rule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3F81A0-8FFB-45D9-88AE-C9AD084DD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" y="1219200"/>
            <a:ext cx="9036000" cy="2763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80135E3-6231-4E20-B6CA-931CF40B9BEF}"/>
              </a:ext>
            </a:extLst>
          </p:cNvPr>
          <p:cNvSpPr/>
          <p:nvPr/>
        </p:nvSpPr>
        <p:spPr>
          <a:xfrm>
            <a:off x="5029200" y="2209800"/>
            <a:ext cx="4060800" cy="177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50587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>
            <a:extLst>
              <a:ext uri="{FF2B5EF4-FFF2-40B4-BE49-F238E27FC236}">
                <a16:creationId xmlns:a16="http://schemas.microsoft.com/office/drawing/2014/main" id="{9F666F26-848D-46C8-9BEF-174CA79C8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DB1303-DB05-4650-9C8D-0A4A70336387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06220" name="AutoShape 12">
            <a:extLst>
              <a:ext uri="{FF2B5EF4-FFF2-40B4-BE49-F238E27FC236}">
                <a16:creationId xmlns:a16="http://schemas.microsoft.com/office/drawing/2014/main" id="{763A6B77-BA8D-4D8D-AAA9-C49187FD4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Shifts in MC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EFC6E7AF-7954-4D36-AB43-8BB5B1DEC37F}"/>
              </a:ext>
            </a:extLst>
          </p:cNvPr>
          <p:cNvSpPr txBox="1">
            <a:spLocks/>
          </p:cNvSpPr>
          <p:nvPr/>
        </p:nvSpPr>
        <p:spPr>
          <a:xfrm>
            <a:off x="623885" y="1600200"/>
            <a:ext cx="7896227" cy="685800"/>
          </a:xfrm>
          <a:prstGeom prst="rect">
            <a:avLst/>
          </a:prstGeom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200" b="1" dirty="0">
                <a:latin typeface="+mn-lt"/>
              </a:rPr>
              <a:t>When MC shifts up, Q* falls and P* increases.</a:t>
            </a:r>
          </a:p>
        </p:txBody>
      </p:sp>
      <p:pic>
        <p:nvPicPr>
          <p:cNvPr id="43021" name="Picture 14">
            <a:extLst>
              <a:ext uri="{FF2B5EF4-FFF2-40B4-BE49-F238E27FC236}">
                <a16:creationId xmlns:a16="http://schemas.microsoft.com/office/drawing/2014/main" id="{633633B7-DDCE-44B7-9B47-EE06B14F1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62" y="2286000"/>
            <a:ext cx="479107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>
            <a:extLst>
              <a:ext uri="{FF2B5EF4-FFF2-40B4-BE49-F238E27FC236}">
                <a16:creationId xmlns:a16="http://schemas.microsoft.com/office/drawing/2014/main" id="{C076D452-BA7C-4DC7-985A-281E423C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6B79FED-7A71-4E05-B4C5-9DB5FA4CF4A0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3EE9068-C15D-49CC-9F18-361AC56D89C1}"/>
              </a:ext>
            </a:extLst>
          </p:cNvPr>
          <p:cNvSpPr txBox="1">
            <a:spLocks/>
          </p:cNvSpPr>
          <p:nvPr/>
        </p:nvSpPr>
        <p:spPr>
          <a:xfrm>
            <a:off x="4495800" y="1866900"/>
            <a:ext cx="4495800" cy="4114800"/>
          </a:xfrm>
          <a:prstGeom prst="rect">
            <a:avLst/>
          </a:prstGeom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latin typeface="+mn-lt"/>
              </a:rPr>
              <a:t>Upward shift of MC decreases the profit maximizing monopolist’s total revenue.</a:t>
            </a: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endParaRPr lang="en-US" dirty="0">
              <a:latin typeface="+mn-lt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dirty="0">
                <a:latin typeface="+mn-lt"/>
              </a:rPr>
              <a:t>Downward shift of MC increases the profit maximizing monopolist’s total revenue.</a:t>
            </a:r>
          </a:p>
        </p:txBody>
      </p:sp>
      <p:pic>
        <p:nvPicPr>
          <p:cNvPr id="44045" name="Picture 14">
            <a:extLst>
              <a:ext uri="{FF2B5EF4-FFF2-40B4-BE49-F238E27FC236}">
                <a16:creationId xmlns:a16="http://schemas.microsoft.com/office/drawing/2014/main" id="{0BC34E27-F61B-46B4-A04D-C7D209911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41" y="1269206"/>
            <a:ext cx="4191000" cy="531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12">
            <a:extLst>
              <a:ext uri="{FF2B5EF4-FFF2-40B4-BE49-F238E27FC236}">
                <a16:creationId xmlns:a16="http://schemas.microsoft.com/office/drawing/2014/main" id="{49A8D709-7E81-41F0-AB06-FEFA01D15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Comparative Statics – Shifts in MC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3">
            <a:extLst>
              <a:ext uri="{FF2B5EF4-FFF2-40B4-BE49-F238E27FC236}">
                <a16:creationId xmlns:a16="http://schemas.microsoft.com/office/drawing/2014/main" id="{5300A5F6-12A3-4368-9DC3-27377739B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BECBC1-D655-401B-9089-E6CAA6D3CD23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18508" name="AutoShape 12">
            <a:extLst>
              <a:ext uri="{FF2B5EF4-FFF2-40B4-BE49-F238E27FC236}">
                <a16:creationId xmlns:a16="http://schemas.microsoft.com/office/drawing/2014/main" id="{6BAB7449-AC81-42DD-AAAC-2BCEBFDA1E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Welfare Economies of Monopoly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8380" name="Rectangle 13">
            <a:extLst>
              <a:ext uri="{FF2B5EF4-FFF2-40B4-BE49-F238E27FC236}">
                <a16:creationId xmlns:a16="http://schemas.microsoft.com/office/drawing/2014/main" id="{27743730-0492-4EA6-BD3B-D5ABC1697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689" y="1941860"/>
            <a:ext cx="7538622" cy="353943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Since the monopoly equilibrium output does not, in general, correspond to the perfectly competitive equilibrium, </a:t>
            </a:r>
            <a:r>
              <a:rPr lang="en-US" altLang="th-TH" b="1" dirty="0">
                <a:latin typeface="Calibri" panose="020F0502020204030204" pitchFamily="34" charset="0"/>
              </a:rPr>
              <a:t>it entails a dead-weight loss</a:t>
            </a:r>
            <a:r>
              <a:rPr lang="en-US" altLang="th-TH" dirty="0">
                <a:latin typeface="Calibri" panose="020F0502020204030204" pitchFamily="34" charset="0"/>
              </a:rPr>
              <a:t>.</a:t>
            </a:r>
          </a:p>
          <a:p>
            <a:pPr eaLnBrk="1" hangingPunct="1"/>
            <a:endParaRPr lang="en-US" altLang="th-TH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dirty="0">
                <a:latin typeface="Calibri" panose="020F0502020204030204" pitchFamily="34" charset="0"/>
              </a:rPr>
              <a:t>Suppose that we compare a monopolist to a competitive market, where the supply curve of the competitors is equal to the marginal cost curve of the monopolist.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3">
            <a:extLst>
              <a:ext uri="{FF2B5EF4-FFF2-40B4-BE49-F238E27FC236}">
                <a16:creationId xmlns:a16="http://schemas.microsoft.com/office/drawing/2014/main" id="{9C38C7B4-54F2-4AE8-8C95-F669C55DD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9A0B5B7-93D0-4DE7-B263-722D08DA1904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39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19554" name="AutoShape 34">
            <a:extLst>
              <a:ext uri="{FF2B5EF4-FFF2-40B4-BE49-F238E27FC236}">
                <a16:creationId xmlns:a16="http://schemas.microsoft.com/office/drawing/2014/main" id="{D9AC744B-5C75-47D3-8030-68AD388CF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The Welfare Economies of Monopoly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278009-5A04-4CE7-A114-416C971D6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000" y="1143000"/>
            <a:ext cx="6408000" cy="4257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78C9A6-05FA-4563-8F7F-43ECC4853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000" y="4512531"/>
            <a:ext cx="6156000" cy="22230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3">
            <a:extLst>
              <a:ext uri="{FF2B5EF4-FFF2-40B4-BE49-F238E27FC236}">
                <a16:creationId xmlns:a16="http://schemas.microsoft.com/office/drawing/2014/main" id="{2AB54138-B5DB-449D-8402-A4699E0B8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84447D8-BE75-4BCE-8FC5-2B4D4C38581D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40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20555" name="AutoShape 11">
            <a:extLst>
              <a:ext uri="{FF2B5EF4-FFF2-40B4-BE49-F238E27FC236}">
                <a16:creationId xmlns:a16="http://schemas.microsoft.com/office/drawing/2014/main" id="{DE5E9DC8-1C9B-4706-B8CE-9B67A651A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Why does Monopoly exist?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0428" name="Rectangle 14">
            <a:extLst>
              <a:ext uri="{FF2B5EF4-FFF2-40B4-BE49-F238E27FC236}">
                <a16:creationId xmlns:a16="http://schemas.microsoft.com/office/drawing/2014/main" id="{7777B864-8CA4-4901-AD23-10DA299850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521059"/>
            <a:ext cx="80772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i="1" u="sng" dirty="0">
                <a:solidFill>
                  <a:srgbClr val="000066"/>
                </a:solidFill>
              </a:rPr>
              <a:t>Definition:</a:t>
            </a:r>
            <a:r>
              <a:rPr lang="en-US" altLang="th-TH" sz="2800" dirty="0"/>
              <a:t>  A market is a </a:t>
            </a:r>
            <a:r>
              <a:rPr lang="en-US" altLang="th-TH" sz="2800" b="1" dirty="0"/>
              <a:t>natural monopoly</a:t>
            </a:r>
            <a:r>
              <a:rPr lang="en-US" altLang="th-TH" sz="2800" dirty="0"/>
              <a:t> if the total cost incurred by a single firm producing output is less than the combined total cost of two or more firms producing this same level of output among them.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3">
            <a:extLst>
              <a:ext uri="{FF2B5EF4-FFF2-40B4-BE49-F238E27FC236}">
                <a16:creationId xmlns:a16="http://schemas.microsoft.com/office/drawing/2014/main" id="{251EEBEA-8F29-4F75-8F56-ACD9D3141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D954009-3D68-4904-9328-8761F279206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41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21" name="AutoShape 11">
            <a:extLst>
              <a:ext uri="{FF2B5EF4-FFF2-40B4-BE49-F238E27FC236}">
                <a16:creationId xmlns:a16="http://schemas.microsoft.com/office/drawing/2014/main" id="{02BED615-F3C6-4F65-AA99-2523C869A2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Why does Monopoly exist?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E4AC03D-0D56-4ED2-9E71-13110E4BF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33393"/>
            <a:ext cx="9144000" cy="4156364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5">
            <a:extLst>
              <a:ext uri="{FF2B5EF4-FFF2-40B4-BE49-F238E27FC236}">
                <a16:creationId xmlns:a16="http://schemas.microsoft.com/office/drawing/2014/main" id="{1204398E-C6A5-4870-B32B-7DFD4AEF8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063BC42-6983-4FD0-829F-1269B91DBECA}" type="slidenum">
              <a:rPr lang="en-US" altLang="th-TH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42</a:t>
            </a:fld>
            <a:endParaRPr lang="en-US" altLang="th-TH" sz="1200">
              <a:solidFill>
                <a:srgbClr val="898989"/>
              </a:solidFill>
            </a:endParaRPr>
          </a:p>
        </p:txBody>
      </p:sp>
      <p:sp>
        <p:nvSpPr>
          <p:cNvPr id="62476" name="Rectangle 14">
            <a:extLst>
              <a:ext uri="{FF2B5EF4-FFF2-40B4-BE49-F238E27FC236}">
                <a16:creationId xmlns:a16="http://schemas.microsoft.com/office/drawing/2014/main" id="{391D751D-886E-4269-861E-238A84569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1328005"/>
            <a:ext cx="8763000" cy="4767139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71500" indent="-4572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400" dirty="0">
                <a:latin typeface="Calibri" panose="020F0502020204030204" pitchFamily="34" charset="0"/>
              </a:rPr>
              <a:t>  </a:t>
            </a:r>
            <a:r>
              <a:rPr lang="en-US" altLang="th-TH" sz="2400" b="1" dirty="0">
                <a:latin typeface="Calibri" panose="020F0502020204030204" pitchFamily="34" charset="0"/>
              </a:rPr>
              <a:t>Barriers to Entry </a:t>
            </a:r>
            <a:r>
              <a:rPr lang="en-US" altLang="th-TH" sz="2400" dirty="0">
                <a:latin typeface="Calibri" panose="020F0502020204030204" pitchFamily="34" charset="0"/>
              </a:rPr>
              <a:t>are factors that allow an incumbent firm to earn positive economic profits while making it unprofitable for newcomers to enter the industry.</a:t>
            </a:r>
          </a:p>
          <a:p>
            <a:pPr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  <a:buFontTx/>
              <a:buAutoNum type="arabicPeriod"/>
            </a:pPr>
            <a:r>
              <a:rPr lang="en-US" altLang="th-TH" sz="2400" b="1" dirty="0">
                <a:latin typeface="Calibri" panose="020F0502020204030204" pitchFamily="34" charset="0"/>
              </a:rPr>
              <a:t>Structural Barriers to Entry – </a:t>
            </a:r>
            <a:r>
              <a:rPr lang="en-US" altLang="th-TH" sz="2400" dirty="0">
                <a:latin typeface="Calibri" panose="020F0502020204030204" pitchFamily="34" charset="0"/>
              </a:rPr>
              <a:t>occur when incumbent firms have cost or demand advantages that would make it unattractive for a new firm to enter the industry</a:t>
            </a: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  <a:buFontTx/>
              <a:buAutoNum type="arabicPeriod"/>
            </a:pPr>
            <a:r>
              <a:rPr lang="en-US" altLang="th-TH" sz="2400" b="1" dirty="0">
                <a:latin typeface="Calibri" panose="020F0502020204030204" pitchFamily="34" charset="0"/>
              </a:rPr>
              <a:t>Legal Barriers to Entry – </a:t>
            </a:r>
            <a:r>
              <a:rPr lang="en-US" altLang="th-TH" sz="2400" dirty="0">
                <a:latin typeface="Calibri" panose="020F0502020204030204" pitchFamily="34" charset="0"/>
              </a:rPr>
              <a:t>exist when an incumbent firm is legally protected against competition</a:t>
            </a:r>
          </a:p>
          <a:p>
            <a:pPr lvl="1" eaLnBrk="1" hangingPunct="1">
              <a:lnSpc>
                <a:spcPct val="105000"/>
              </a:lnSpc>
              <a:spcBef>
                <a:spcPct val="45000"/>
              </a:spcBef>
              <a:buFontTx/>
              <a:buAutoNum type="arabicPeriod"/>
            </a:pPr>
            <a:r>
              <a:rPr lang="en-US" altLang="th-TH" sz="2400" b="1" dirty="0">
                <a:latin typeface="Calibri" panose="020F0502020204030204" pitchFamily="34" charset="0"/>
              </a:rPr>
              <a:t>Strategic Barriers to Entry – </a:t>
            </a:r>
            <a:r>
              <a:rPr lang="en-US" altLang="th-TH" sz="2400" dirty="0">
                <a:latin typeface="Calibri" panose="020F0502020204030204" pitchFamily="34" charset="0"/>
              </a:rPr>
              <a:t>result when an incumbent firm takes explicit steps to deter entry</a:t>
            </a:r>
          </a:p>
        </p:txBody>
      </p:sp>
      <p:sp>
        <p:nvSpPr>
          <p:cNvPr id="14" name="AutoShape 11">
            <a:extLst>
              <a:ext uri="{FF2B5EF4-FFF2-40B4-BE49-F238E27FC236}">
                <a16:creationId xmlns:a16="http://schemas.microsoft.com/office/drawing/2014/main" id="{4022AE9D-F277-4E3A-97A7-D0B18789FE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Why does Monopoly exist?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1660</Words>
  <Application>Microsoft Office PowerPoint</Application>
  <PresentationFormat>On-screen Show (4:3)</PresentationFormat>
  <Paragraphs>276</Paragraphs>
  <Slides>42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Calibri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36</cp:revision>
  <dcterms:created xsi:type="dcterms:W3CDTF">2010-03-18T15:22:55Z</dcterms:created>
  <dcterms:modified xsi:type="dcterms:W3CDTF">2019-10-09T03:27:15Z</dcterms:modified>
</cp:coreProperties>
</file>