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9" r:id="rId1"/>
  </p:sldMasterIdLst>
  <p:notesMasterIdLst>
    <p:notesMasterId r:id="rId41"/>
  </p:notesMasterIdLst>
  <p:sldIdLst>
    <p:sldId id="282" r:id="rId2"/>
    <p:sldId id="257" r:id="rId3"/>
    <p:sldId id="258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3" r:id="rId24"/>
    <p:sldId id="284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9" r:id="rId38"/>
    <p:sldId id="300" r:id="rId39"/>
    <p:sldId id="301" r:id="rId40"/>
  </p:sldIdLst>
  <p:sldSz cx="9144000" cy="6858000" type="screen4x3"/>
  <p:notesSz cx="6858000" cy="9144000"/>
  <p:defaultTextStyle>
    <a:defPPr>
      <a:defRPr lang="en-GB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477" y="35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39940" name="Text Box 3"/>
          <p:cNvSpPr txBox="1">
            <a:spLocks noChangeArrowheads="1"/>
          </p:cNvSpPr>
          <p:nvPr/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39941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39943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5B48EB3F-AE0E-4C5F-8F48-5E7771D522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35541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65F7D296-54D0-4856-A3B8-94DC31B46AD5}" type="slidenum">
              <a:rPr lang="en-US" altLang="en-US" smtClean="0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</a:t>
            </a:fld>
            <a:endParaRPr lang="en-US" altLang="en-US" smtClean="0"/>
          </a:p>
        </p:txBody>
      </p:sp>
      <p:sp>
        <p:nvSpPr>
          <p:cNvPr id="317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ea typeface="Microsoft YaHei" panose="020B0503020204020204" pitchFamily="34" charset="-122"/>
            </a:endParaRPr>
          </a:p>
        </p:txBody>
      </p:sp>
      <p:sp>
        <p:nvSpPr>
          <p:cNvPr id="31749" name="Text Box 3"/>
          <p:cNvSpPr txBox="1"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C105C331-6D4B-4F84-8412-999D363C2425}" type="slidenum">
              <a:rPr lang="en-US" altLang="en-US"/>
              <a:pPr algn="r"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506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B95BD042-13CA-43C3-8D5E-EA12ADB7A594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</a:t>
            </a:fld>
            <a:endParaRPr lang="en-US" altLang="en-US"/>
          </a:p>
        </p:txBody>
      </p:sp>
      <p:sp>
        <p:nvSpPr>
          <p:cNvPr id="419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046040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64D25658-D0C4-4D5D-AE8B-F1278017D5D2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3</a:t>
            </a:fld>
            <a:endParaRPr lang="en-US" altLang="en-US"/>
          </a:p>
        </p:txBody>
      </p:sp>
      <p:sp>
        <p:nvSpPr>
          <p:cNvPr id="4301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1A26319C-FCFA-498C-B8E3-F59E7E23537C}" type="slidenum">
              <a:rPr lang="en-US" altLang="en-US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301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6175" y="687388"/>
            <a:ext cx="4567238" cy="3425825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3" name="Rectangle 3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91133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73FECFCA-2A82-48D3-B6B9-43EED5BCE739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4</a:t>
            </a:fld>
            <a:endParaRPr lang="en-US" altLang="en-US"/>
          </a:p>
        </p:txBody>
      </p:sp>
      <p:sp>
        <p:nvSpPr>
          <p:cNvPr id="450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6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97614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107C3EC-06D4-451C-954E-F08D90EEDCF1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5</a:t>
            </a:fld>
            <a:endParaRPr lang="en-US" altLang="en-US"/>
          </a:p>
        </p:txBody>
      </p:sp>
      <p:sp>
        <p:nvSpPr>
          <p:cNvPr id="460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4" name="Text Box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4608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4E2D99CA-F8FD-4193-B2D9-4B12C73BA553}" type="slidenum">
              <a:rPr lang="en-US" altLang="en-US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010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46C08DCA-3E00-4B6F-9B70-2AC9148897DA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6</a:t>
            </a:fld>
            <a:endParaRPr lang="en-US" altLang="en-US"/>
          </a:p>
        </p:txBody>
      </p:sp>
      <p:sp>
        <p:nvSpPr>
          <p:cNvPr id="471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25008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5B73C008-3759-4118-B591-BFE3EB839973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7</a:t>
            </a:fld>
            <a:endParaRPr lang="en-US" altLang="en-US"/>
          </a:p>
        </p:txBody>
      </p:sp>
      <p:sp>
        <p:nvSpPr>
          <p:cNvPr id="4915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A71AF535-D192-4992-9C78-107C2FD4713F}" type="slidenum">
              <a:rPr lang="en-US" altLang="en-US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4915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7" name="Text Box 3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en-US" smtClean="0">
                <a:latin typeface="Arial" panose="020B0604020202020204" pitchFamily="34" charset="0"/>
                <a:ea typeface="Microsoft YaHei" panose="020B0503020204020204" pitchFamily="34" charset="-122"/>
              </a:rPr>
              <a:t>Purchase of MBNA by BoA occurred subsequent to the revision of the text. </a:t>
            </a:r>
          </a:p>
        </p:txBody>
      </p:sp>
    </p:spTree>
    <p:extLst>
      <p:ext uri="{BB962C8B-B14F-4D97-AF65-F5344CB8AC3E}">
        <p14:creationId xmlns:p14="http://schemas.microsoft.com/office/powerpoint/2010/main" val="33735559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9647ED48-C977-48A7-973C-23605009AEF9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8</a:t>
            </a:fld>
            <a:endParaRPr lang="en-US" altLang="en-US"/>
          </a:p>
        </p:txBody>
      </p:sp>
      <p:sp>
        <p:nvSpPr>
          <p:cNvPr id="5017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DA437011-EFD0-4389-9917-4A855ED42971}" type="slidenum">
              <a:rPr lang="en-US" altLang="en-US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018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81" name="Text Box 3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en-US" smtClean="0">
                <a:latin typeface="Arial" panose="020B0604020202020204" pitchFamily="34" charset="0"/>
                <a:ea typeface="Microsoft YaHei" panose="020B0503020204020204" pitchFamily="34" charset="-122"/>
              </a:rPr>
              <a:t>Note the run up in declarations of bankruptcy just prior to the Bankruptcy Reform Act. </a:t>
            </a:r>
          </a:p>
        </p:txBody>
      </p:sp>
    </p:spTree>
    <p:extLst>
      <p:ext uri="{BB962C8B-B14F-4D97-AF65-F5344CB8AC3E}">
        <p14:creationId xmlns:p14="http://schemas.microsoft.com/office/powerpoint/2010/main" val="2075507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32BCC39E-C71A-44DA-8151-B034A29B223F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9</a:t>
            </a:fld>
            <a:endParaRPr lang="en-US" altLang="en-US"/>
          </a:p>
        </p:txBody>
      </p:sp>
      <p:sp>
        <p:nvSpPr>
          <p:cNvPr id="5120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EEA32876-B43D-441F-879A-0FF905C0044E}" type="slidenum">
              <a:rPr lang="en-US" altLang="en-US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1204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5" name="Rectangle 3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652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D855452F-8CE2-4EE5-9B4D-84F475D44DAD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10</a:t>
            </a:fld>
            <a:endParaRPr lang="en-US" altLang="en-US"/>
          </a:p>
        </p:txBody>
      </p:sp>
      <p:sp>
        <p:nvSpPr>
          <p:cNvPr id="52227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627A1D3D-AC6B-457E-9039-D0792B10C795}" type="slidenum">
              <a:rPr lang="en-US" altLang="en-US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222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9" name="Text Box 3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en-US" smtClean="0">
                <a:latin typeface="Arial" panose="020B0604020202020204" pitchFamily="34" charset="0"/>
                <a:ea typeface="Microsoft YaHei" panose="020B0503020204020204" pitchFamily="34" charset="-122"/>
              </a:rPr>
              <a:t>k is the promised gross return</a:t>
            </a:r>
          </a:p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en-US" smtClean="0">
                <a:latin typeface="Arial" panose="020B0604020202020204" pitchFamily="34" charset="0"/>
                <a:ea typeface="Microsoft YaHei" panose="020B0503020204020204" pitchFamily="34" charset="-122"/>
              </a:rPr>
              <a:t>of = direct fees (origination fees)</a:t>
            </a:r>
          </a:p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en-US" smtClean="0">
                <a:latin typeface="Arial" panose="020B0604020202020204" pitchFamily="34" charset="0"/>
                <a:ea typeface="Microsoft YaHei" panose="020B0503020204020204" pitchFamily="34" charset="-122"/>
              </a:rPr>
              <a:t>BR= base rate</a:t>
            </a:r>
          </a:p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en-US" smtClean="0">
                <a:latin typeface="Arial" panose="020B0604020202020204" pitchFamily="34" charset="0"/>
                <a:ea typeface="Microsoft YaHei" panose="020B0503020204020204" pitchFamily="34" charset="-122"/>
              </a:rPr>
              <a:t>m= risk premium</a:t>
            </a:r>
          </a:p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en-US" smtClean="0">
                <a:latin typeface="Arial" panose="020B0604020202020204" pitchFamily="34" charset="0"/>
                <a:ea typeface="Microsoft YaHei" panose="020B0503020204020204" pitchFamily="34" charset="-122"/>
              </a:rPr>
              <a:t>b= Compensating balance</a:t>
            </a:r>
          </a:p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en-US" smtClean="0">
                <a:latin typeface="Arial" panose="020B0604020202020204" pitchFamily="34" charset="0"/>
                <a:ea typeface="Microsoft YaHei" panose="020B0503020204020204" pitchFamily="34" charset="-122"/>
              </a:rPr>
              <a:t>RR = Reserve Rate</a:t>
            </a:r>
          </a:p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latin typeface="Arial" panose="020B0604020202020204" pitchFamily="34" charset="0"/>
              <a:ea typeface="Microsoft YaHei" panose="020B0503020204020204" pitchFamily="34" charset="-122"/>
            </a:endParaRPr>
          </a:p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en-US" smtClean="0">
                <a:latin typeface="Arial" panose="020B0604020202020204" pitchFamily="34" charset="0"/>
                <a:ea typeface="Microsoft YaHei" panose="020B0503020204020204" pitchFamily="34" charset="-122"/>
              </a:rPr>
              <a:t>Note that the text displays 1+ E(r) = p(1+k) + (1-p)0 but this simplifies to the form displayed above. </a:t>
            </a:r>
          </a:p>
        </p:txBody>
      </p:sp>
    </p:spTree>
    <p:extLst>
      <p:ext uri="{BB962C8B-B14F-4D97-AF65-F5344CB8AC3E}">
        <p14:creationId xmlns:p14="http://schemas.microsoft.com/office/powerpoint/2010/main" val="39384906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4083ED62-17D2-4598-92D2-73B05F2398EC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11</a:t>
            </a:fld>
            <a:endParaRPr lang="en-US" altLang="en-US"/>
          </a:p>
        </p:txBody>
      </p:sp>
      <p:sp>
        <p:nvSpPr>
          <p:cNvPr id="5325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D07A0485-DD25-46A3-AA45-0417159F3C72}" type="slidenum">
              <a:rPr lang="en-US" altLang="en-US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325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3" name="Rectangle 3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6923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5D07AAF9-AA45-4D43-BD3B-49F0DD342981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12</a:t>
            </a:fld>
            <a:endParaRPr lang="en-US" altLang="en-US"/>
          </a:p>
        </p:txBody>
      </p:sp>
      <p:sp>
        <p:nvSpPr>
          <p:cNvPr id="542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228812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8195F32A-B839-4C85-84CB-1024BABFD0D1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13</a:t>
            </a:fld>
            <a:endParaRPr lang="en-US" altLang="en-US"/>
          </a:p>
        </p:txBody>
      </p:sp>
      <p:sp>
        <p:nvSpPr>
          <p:cNvPr id="552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30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271644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93FB71C9-9117-4A50-9634-619DB6722776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14</a:t>
            </a:fld>
            <a:endParaRPr lang="en-US" altLang="en-US"/>
          </a:p>
        </p:txBody>
      </p:sp>
      <p:sp>
        <p:nvSpPr>
          <p:cNvPr id="563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3792552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6EF6295-B90C-4764-B6A3-0785CC3D2E95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15</a:t>
            </a:fld>
            <a:endParaRPr lang="en-US" altLang="en-US"/>
          </a:p>
        </p:txBody>
      </p:sp>
      <p:sp>
        <p:nvSpPr>
          <p:cNvPr id="573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373984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3D833D1-F6A5-4BAE-AE35-FFC222852031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16</a:t>
            </a:fld>
            <a:endParaRPr lang="en-US" altLang="en-US"/>
          </a:p>
        </p:txBody>
      </p:sp>
      <p:sp>
        <p:nvSpPr>
          <p:cNvPr id="583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891872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7DDD466B-4DA1-45B7-8D11-1810D95633FE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17</a:t>
            </a:fld>
            <a:endParaRPr lang="en-US" altLang="en-US"/>
          </a:p>
        </p:txBody>
      </p:sp>
      <p:sp>
        <p:nvSpPr>
          <p:cNvPr id="593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951362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37077AF2-8E65-43D9-B29A-A5947C272D77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18</a:t>
            </a:fld>
            <a:endParaRPr lang="en-US" altLang="en-US"/>
          </a:p>
        </p:txBody>
      </p:sp>
      <p:sp>
        <p:nvSpPr>
          <p:cNvPr id="604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6657479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97C9EEB8-3CD3-4E01-B512-F96783F6D6CD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19</a:t>
            </a:fld>
            <a:endParaRPr lang="en-US" altLang="en-US"/>
          </a:p>
        </p:txBody>
      </p:sp>
      <p:sp>
        <p:nvSpPr>
          <p:cNvPr id="614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241269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B4C36E35-4BA6-42BB-B8FA-ACFBF2F2B7B2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20</a:t>
            </a:fld>
            <a:endParaRPr lang="en-US" altLang="en-US"/>
          </a:p>
        </p:txBody>
      </p:sp>
      <p:sp>
        <p:nvSpPr>
          <p:cNvPr id="624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273185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6B56F57D-804A-4E68-AE96-349E5D076CE4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21</a:t>
            </a:fld>
            <a:endParaRPr lang="en-US" altLang="en-US"/>
          </a:p>
        </p:txBody>
      </p:sp>
      <p:sp>
        <p:nvSpPr>
          <p:cNvPr id="634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1879333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FF5FE62-1CE6-4DDF-B7F3-FC3C9AF4C56B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22</a:t>
            </a:fld>
            <a:endParaRPr lang="en-US" altLang="en-US"/>
          </a:p>
        </p:txBody>
      </p:sp>
      <p:sp>
        <p:nvSpPr>
          <p:cNvPr id="645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192710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CA28AD1-75C6-45A6-AC67-DD538C7E640E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mtClean="0">
                <a:latin typeface="Arial" panose="020B0604020202020204" pitchFamily="34" charset="0"/>
              </a:rPr>
              <a:t>Return on the loan (R</a:t>
            </a:r>
            <a:r>
              <a:rPr lang="en-US" altLang="en-US" baseline="-25000" smtClean="0">
                <a:latin typeface="Arial" panose="020B0604020202020204" pitchFamily="34" charset="0"/>
              </a:rPr>
              <a:t>i </a:t>
            </a:r>
            <a:r>
              <a:rPr lang="en-US" altLang="en-US" smtClean="0">
                <a:latin typeface="Arial" panose="020B0604020202020204" pitchFamily="34" charset="0"/>
              </a:rPr>
              <a:t>) measured by All In Spread (AIS) minus the expected loss on the loan.</a:t>
            </a:r>
          </a:p>
          <a:p>
            <a:pPr eaLnBrk="1" hangingPunct="1"/>
            <a:r>
              <a:rPr lang="en-US" altLang="en-US" smtClean="0">
                <a:latin typeface="Arial" panose="020B0604020202020204" pitchFamily="34" charset="0"/>
              </a:rPr>
              <a:t>EDF is expected default frequency and LGD is the amount of the loss given default has occurred.</a:t>
            </a:r>
          </a:p>
          <a:p>
            <a:pPr eaLnBrk="1" hangingPunct="1"/>
            <a:r>
              <a:rPr lang="en-US" altLang="en-US" smtClean="0">
                <a:latin typeface="Arial" panose="020B0604020202020204" pitchFamily="34" charset="0"/>
              </a:rPr>
              <a:t>Risk of the loan </a:t>
            </a:r>
            <a:r>
              <a:rPr lang="el-GR" altLang="en-US" smtClean="0">
                <a:latin typeface="Arial" panose="020B0604020202020204" pitchFamily="34" charset="0"/>
                <a:cs typeface="Times New Roman" panose="02020603050405020304" pitchFamily="18" charset="0"/>
              </a:rPr>
              <a:t>σ</a:t>
            </a:r>
            <a:r>
              <a:rPr lang="en-US" altLang="en-US" baseline="-25000" smtClean="0">
                <a:latin typeface="Arial" panose="020B0604020202020204" pitchFamily="34" charset="0"/>
                <a:cs typeface="Times New Roman" panose="02020603050405020304" pitchFamily="18" charset="0"/>
              </a:rPr>
              <a:t>i </a:t>
            </a:r>
            <a:r>
              <a:rPr lang="en-US" altLang="en-US" smtClean="0">
                <a:latin typeface="Arial" panose="020B0604020202020204" pitchFamily="34" charset="0"/>
                <a:cs typeface="Times New Roman" panose="02020603050405020304" pitchFamily="18" charset="0"/>
              </a:rPr>
              <a:t> is the volatility of the loan’s default rate times the LGD. Recall that the variance of a binary random variable is the product of the probability of the event occurring and 1 minus the probability of the event occurring. In this case, that means EDF times (1-EDF). The standard deviation, </a:t>
            </a:r>
            <a:r>
              <a:rPr lang="el-GR" altLang="en-US" smtClean="0">
                <a:latin typeface="Arial" panose="020B0604020202020204" pitchFamily="34" charset="0"/>
                <a:cs typeface="Times New Roman" panose="02020603050405020304" pitchFamily="18" charset="0"/>
              </a:rPr>
              <a:t>σ</a:t>
            </a:r>
            <a:r>
              <a:rPr lang="en-US" altLang="en-US" baseline="-25000" smtClean="0">
                <a:latin typeface="Arial" panose="020B0604020202020204" pitchFamily="34" charset="0"/>
                <a:cs typeface="Times New Roman" panose="02020603050405020304" pitchFamily="18" charset="0"/>
              </a:rPr>
              <a:t>Di</a:t>
            </a:r>
            <a:r>
              <a:rPr lang="en-US" altLang="en-US" smtClean="0">
                <a:latin typeface="Arial" panose="020B0604020202020204" pitchFamily="34" charset="0"/>
                <a:cs typeface="Times New Roman" panose="02020603050405020304" pitchFamily="18" charset="0"/>
              </a:rPr>
              <a:t> , is the square root of the variance. </a:t>
            </a:r>
            <a:endParaRPr lang="el-GR" altLang="en-US" smtClean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21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6AD3204-7F3B-491D-97DE-589145E3A810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3584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mtClean="0">
                <a:latin typeface="Arial" panose="020B0604020202020204" pitchFamily="34" charset="0"/>
              </a:rPr>
              <a:t>Individual banks then compare their allocations to the benchmark.</a:t>
            </a:r>
          </a:p>
        </p:txBody>
      </p:sp>
    </p:spTree>
    <p:extLst>
      <p:ext uri="{BB962C8B-B14F-4D97-AF65-F5344CB8AC3E}">
        <p14:creationId xmlns:p14="http://schemas.microsoft.com/office/powerpoint/2010/main" val="14612858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C2A5DB2-04A4-49B6-B337-FAC32F0C0FEF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3686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smtClean="0">
                <a:latin typeface="Arial" panose="020B0604020202020204" pitchFamily="34" charset="0"/>
              </a:rPr>
              <a:t>As an example, the time series of historical fractions of loan losses for agricultural loans, could be regressed on the corresponding time series of overall fractions of loan losses for the FI. </a:t>
            </a:r>
          </a:p>
        </p:txBody>
      </p:sp>
    </p:spTree>
    <p:extLst>
      <p:ext uri="{BB962C8B-B14F-4D97-AF65-F5344CB8AC3E}">
        <p14:creationId xmlns:p14="http://schemas.microsoft.com/office/powerpoint/2010/main" val="706156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06-09-15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11-</a:t>
            </a:r>
            <a:fld id="{A885CD1D-5F73-45E9-B4FC-168D09CC037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2167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8D29-1ECB-41DF-951B-2A23F95AD026}" type="datetimeFigureOut">
              <a:rPr lang="en-US" smtClean="0"/>
              <a:t>06-09-15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F76583BE-CACA-4B52-91D2-9E4CA03A216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6452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06-09-15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5D18801F-8F26-4D16-9085-6137D1F726A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7381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06-09-15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2882C99C-BB55-4B6A-81C6-543551E9064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93212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06-09-15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E3D629BD-E9CC-43C6-9A3D-89975E4E0D0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5517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06-09-15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8D60AEFF-1BBC-46F2-9956-39646CDF36B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1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06-09-15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ACBA22FE-E018-4218-A1CE-392D7D4EB87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9777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smtClean="0"/>
              <a:pPr/>
              <a:t>06-09-15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altLang="en-US" smtClean="0"/>
              <a:t>Ch1 -</a:t>
            </a:r>
            <a:fld id="{7EF95410-D16A-48BB-8463-190FB662440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8465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06-09-15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0E1E55BB-C02E-4433-9735-FCE543C235E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130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06-09-15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73918CB5-3B63-4903-880A-75834A957D0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8533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06-09-15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07CD6F74-A175-40EB-93A0-14764A14136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66695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724400" y="6610350"/>
            <a:ext cx="4419600" cy="2476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800" dirty="0">
                <a:solidFill>
                  <a:schemeClr val="bg1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r>
              <a:rPr lang="en-US"/>
              <a:t>Copyright © 2014  by the McGraw-Hill Companies, Inc. All rights reserved.</a:t>
            </a:r>
          </a:p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408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06-09-15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r>
              <a:rPr lang="en-US" altLang="en-US" smtClean="0"/>
              <a:t>Ch 11-</a:t>
            </a:r>
            <a:fld id="{A885CD1D-5F73-45E9-B4FC-168D09CC037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1911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w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4724400" y="6610350"/>
            <a:ext cx="4419600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500"/>
              </a:spcBef>
              <a:buSzPct val="100000"/>
            </a:pPr>
            <a:r>
              <a:rPr lang="en-US" altLang="en-US" sz="800">
                <a:solidFill>
                  <a:srgbClr val="FFFFFF"/>
                </a:solidFill>
                <a:latin typeface="Century Gothic" panose="020B0502020202020204" pitchFamily="34" charset="0"/>
              </a:rPr>
              <a:t>Copyright © 2014 by the McGraw-Hill Companies, Inc. All rights reserved.</a:t>
            </a:r>
          </a:p>
          <a:p>
            <a:pPr algn="r" eaLnBrk="1" hangingPunct="1">
              <a:spcBef>
                <a:spcPts val="500"/>
              </a:spcBef>
              <a:buSzPct val="100000"/>
            </a:pPr>
            <a:endParaRPr lang="en-US" altLang="en-US" sz="80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30723" name="Title 2"/>
          <p:cNvSpPr txBox="1">
            <a:spLocks/>
          </p:cNvSpPr>
          <p:nvPr/>
        </p:nvSpPr>
        <p:spPr bwMode="auto">
          <a:xfrm>
            <a:off x="2286000" y="3124200"/>
            <a:ext cx="6172200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chemeClr val="accent1"/>
                </a:solidFill>
              </a:rPr>
              <a:t>FN 331: Financial Institutions 		     Management</a:t>
            </a:r>
            <a:endParaRPr lang="th-TH" altLang="en-US" sz="3600">
              <a:solidFill>
                <a:schemeClr val="accent1"/>
              </a:solidFill>
              <a:cs typeface="Cordia New" panose="020B0304020202020204" pitchFamily="34" charset="-34"/>
            </a:endParaRPr>
          </a:p>
        </p:txBody>
      </p:sp>
      <p:sp>
        <p:nvSpPr>
          <p:cNvPr id="30724" name="Subtitle 3"/>
          <p:cNvSpPr txBox="1">
            <a:spLocks/>
          </p:cNvSpPr>
          <p:nvPr/>
        </p:nvSpPr>
        <p:spPr bwMode="auto">
          <a:xfrm>
            <a:off x="2286000" y="5018088"/>
            <a:ext cx="61722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1800" dirty="0" smtClean="0"/>
              <a:t>Class </a:t>
            </a:r>
            <a:r>
              <a:rPr lang="en-US" altLang="en-US" dirty="0" smtClean="0"/>
              <a:t>10</a:t>
            </a:r>
            <a:endParaRPr lang="th-TH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00406444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000" dirty="0" smtClean="0">
                <a:solidFill>
                  <a:srgbClr val="990033"/>
                </a:solidFill>
                <a:latin typeface="Century Gothic" panose="020B0502020202020204" pitchFamily="34" charset="0"/>
              </a:rPr>
              <a:t>Overview – Individual Loan Risk</a:t>
            </a:r>
            <a:r>
              <a:rPr lang="en-US" altLang="en-US" sz="2400" dirty="0" smtClean="0">
                <a:solidFill>
                  <a:srgbClr val="990033"/>
                </a:solidFill>
                <a:latin typeface="Century Gothic" panose="020B0502020202020204" pitchFamily="34" charset="0"/>
              </a:rPr>
              <a:t> </a:t>
            </a:r>
            <a:endParaRPr lang="en-US" altLang="en-US" sz="2400" dirty="0">
              <a:solidFill>
                <a:srgbClr val="990033"/>
              </a:solidFill>
              <a:latin typeface="Century Gothic" panose="020B0502020202020204" pitchFamily="34" charset="0"/>
            </a:endParaRPr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381000" y="1752600"/>
            <a:ext cx="83820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This chapter discusses types of loans, and the analysis and measurement of credit risk on individual loans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Important for purposes of: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Pricing loans and bonds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Setting limits on credit risk exposure</a:t>
            </a:r>
          </a:p>
        </p:txBody>
      </p:sp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B880D5F9-A064-4D74-B74F-04A21EF162D0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360" tIns="44280" rIns="90360" bIns="4428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Credit Quality Problems</a:t>
            </a:r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456613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360" tIns="44280" rIns="90360" bIns="44280"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Problems with junk bonds, LDC loans, and residential and farm mortgage loans 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Late 1990s, credit card and auto loans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Crises in other countries such as Argentina, Brazil, Russia, and South Korea 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2006-2007: Mortgage delinquencies and subprime loans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Emphasizes importance of managing credit risk</a:t>
            </a:r>
          </a:p>
        </p:txBody>
      </p:sp>
      <p:sp>
        <p:nvSpPr>
          <p:cNvPr id="1536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634603FC-57D2-4902-B1D7-1E74CBB85BDE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3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Credit Quality Problems</a:t>
            </a: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Over the early to mid 1990s, improvements in NPLs for large banks and overall credit quality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Late 1990s and early 2000s: Telecom companies, tech companies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Mid 2000s, economic growth accompanied by reduction in NPLs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Mortgage crisis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Increased emphasis on credit risk evaluation</a:t>
            </a:r>
          </a:p>
        </p:txBody>
      </p:sp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41497AC2-7F3F-4AF0-A648-C84CBA3D9C6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4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342900"/>
            <a:ext cx="8229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200">
                <a:solidFill>
                  <a:srgbClr val="990033"/>
                </a:solidFill>
                <a:latin typeface="Century Gothic" panose="020B0502020202020204" pitchFamily="34" charset="0"/>
              </a:rPr>
              <a:t>Nonperforming Asset Ratio for U.S. Commercial Banks</a:t>
            </a: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2EFCF841-473E-4985-AEBB-1F9C34C3FE26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5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08138"/>
            <a:ext cx="7491413" cy="410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Types of Loans</a:t>
            </a: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533400" y="13716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C&amp;I loans: Secured and unsecured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Syndication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Spot loans, loan commitments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Decline in C&amp;I loans originated by commercial banks and growth in commercial paper market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Downgrades of Ford, General Motors, and Tyco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Effect of financial crisis on commercial paper market</a:t>
            </a:r>
          </a:p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RE loans: Primarily mortgages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Fixed-rate, ARM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Mortgages can be subject to default risk when loan-to-value rises</a:t>
            </a:r>
          </a:p>
        </p:txBody>
      </p:sp>
      <p:sp>
        <p:nvSpPr>
          <p:cNvPr id="1946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2A859CEE-9CA6-4ABD-B6E0-B36F19824807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6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Consumer Loans</a:t>
            </a: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457200" y="1447800"/>
            <a:ext cx="8229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Individual (consumer) loans: personal, auto, credit card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Nonrevolving loans</a:t>
            </a:r>
          </a:p>
          <a:p>
            <a:pPr lvl="2" eaLnBrk="1" hangingPunct="1">
              <a:lnSpc>
                <a:spcPct val="90000"/>
              </a:lnSpc>
              <a:spcBef>
                <a:spcPts val="5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>
                <a:solidFill>
                  <a:srgbClr val="333399"/>
                </a:solidFill>
                <a:latin typeface="Century Gothic" panose="020B0502020202020204" pitchFamily="34" charset="0"/>
              </a:rPr>
              <a:t>Automobile, mobile home, personal loans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Growth in credit card debt</a:t>
            </a:r>
          </a:p>
          <a:p>
            <a:pPr lvl="2" eaLnBrk="1" hangingPunct="1">
              <a:lnSpc>
                <a:spcPct val="90000"/>
              </a:lnSpc>
              <a:spcBef>
                <a:spcPts val="5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>
                <a:solidFill>
                  <a:srgbClr val="333399"/>
                </a:solidFill>
                <a:latin typeface="Century Gothic" panose="020B0502020202020204" pitchFamily="34" charset="0"/>
              </a:rPr>
              <a:t>Visa, MasterCard </a:t>
            </a:r>
          </a:p>
          <a:p>
            <a:pPr lvl="2" eaLnBrk="1" hangingPunct="1">
              <a:lnSpc>
                <a:spcPct val="90000"/>
              </a:lnSpc>
              <a:spcBef>
                <a:spcPts val="5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>
                <a:solidFill>
                  <a:srgbClr val="333399"/>
                </a:solidFill>
                <a:latin typeface="Century Gothic" panose="020B0502020202020204" pitchFamily="34" charset="0"/>
              </a:rPr>
              <a:t>Proprietary cards such as Sears, AT&amp;T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Consolidation among credit card issuers </a:t>
            </a:r>
          </a:p>
          <a:p>
            <a:pPr lvl="2" eaLnBrk="1" hangingPunct="1">
              <a:lnSpc>
                <a:spcPct val="90000"/>
              </a:lnSpc>
              <a:spcBef>
                <a:spcPts val="5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>
                <a:solidFill>
                  <a:srgbClr val="333399"/>
                </a:solidFill>
                <a:latin typeface="Century Gothic" panose="020B0502020202020204" pitchFamily="34" charset="0"/>
              </a:rPr>
              <a:t>Bank of America and MBNA 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Risks affected by competitive conditions and usury ceilings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Bankruptcy Reform Act of 2005</a:t>
            </a:r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595DAE2A-DFB6-49B1-A40A-E57B599B6A57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7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200">
                <a:solidFill>
                  <a:srgbClr val="990033"/>
                </a:solidFill>
                <a:latin typeface="Century Gothic" panose="020B0502020202020204" pitchFamily="34" charset="0"/>
              </a:rPr>
              <a:t>Annual Net Charge-Off Rates on Loans</a:t>
            </a: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BC7F4A99-8902-47A0-81F7-36458413B86A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8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1600"/>
            <a:ext cx="8177213" cy="417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Other loans</a:t>
            </a: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Other loans include: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Farm loans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Other banks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Nonbank FIs: Broker margin loans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Foreign banks and sovereign governments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State and local governments</a:t>
            </a:r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B62D1633-2D9D-466E-876C-EA1983441EE0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9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Return on a Loan</a:t>
            </a: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1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Factors: Interest rate, fees, credit risk premium, collateral, and other requirements such as compensating balances and reserve requirements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Return = inflow/outflow </a:t>
            </a:r>
          </a:p>
          <a:p>
            <a:pPr eaLnBrk="1" hangingPunct="1">
              <a:spcBef>
                <a:spcPts val="700"/>
              </a:spcBef>
              <a:buSzPct val="100000"/>
            </a:pP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		1+k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= 1+(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of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+ (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BR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+ 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m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))/(1-[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b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(1-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RR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)])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Expected return: 1 + 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E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(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r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) =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 p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(1+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k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) where 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p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equals probability of repayment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Note that 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realized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and 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expected return 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may not be equal</a:t>
            </a:r>
          </a:p>
        </p:txBody>
      </p:sp>
      <p:sp>
        <p:nvSpPr>
          <p:cNvPr id="2458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3EAE1F2A-8ACE-40D9-BCD6-78ABC077BFC6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10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Lending Rates and Rationing</a:t>
            </a: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At retail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Usually a simple accept/reject decision rather than adjustments to the rate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Credit rationing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If accepted, customers sorted by loan quantity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For mortgages, discrimination via loan to value rather than adjusting rates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At wholesale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Use both quantity and pricing adjustments</a:t>
            </a:r>
          </a:p>
        </p:txBody>
      </p:sp>
      <p:sp>
        <p:nvSpPr>
          <p:cNvPr id="2560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BC0D9999-73E0-40BB-844A-30F2A4449491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11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Measuring Credit Risk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Availability, quality, and cost of information are critical factors in credit risk assessment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Facilitated by technology and information</a:t>
            </a:r>
          </a:p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Qualitative models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Borrower specific factors are considered as well as market or systematic factors</a:t>
            </a:r>
          </a:p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Specific factors include reputation, leverage, volatility of earnings, covenants, and collateral</a:t>
            </a:r>
          </a:p>
          <a:p>
            <a:pPr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Market specific factors include business cycle and interest rate levels</a:t>
            </a:r>
          </a:p>
        </p:txBody>
      </p:sp>
      <p:sp>
        <p:nvSpPr>
          <p:cNvPr id="26628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A963D4AE-42F5-4CB3-9105-69C1CC2B8F06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12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Credit Scoring Models</a:t>
            </a: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457200" y="1295400"/>
            <a:ext cx="81534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Linear probability models: </a:t>
            </a:r>
          </a:p>
          <a:p>
            <a:pPr eaLnBrk="1" hangingPunct="1">
              <a:spcBef>
                <a:spcPts val="800"/>
              </a:spcBef>
              <a:buSzPct val="100000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	</a:t>
            </a:r>
          </a:p>
          <a:p>
            <a:pPr eaLnBrk="1" hangingPunct="1">
              <a:spcBef>
                <a:spcPts val="800"/>
              </a:spcBef>
              <a:buSzPct val="100000"/>
            </a:pPr>
            <a:r>
              <a:rPr lang="en-US" altLang="en-US" sz="3200" b="1">
                <a:solidFill>
                  <a:srgbClr val="333399"/>
                </a:solidFill>
                <a:latin typeface="Century Gothic" panose="020B0502020202020204" pitchFamily="34" charset="0"/>
              </a:rPr>
              <a:t>	</a:t>
            </a: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 </a:t>
            </a:r>
            <a:r>
              <a:rPr lang="en-US" altLang="en-US" sz="3200" b="1">
                <a:solidFill>
                  <a:srgbClr val="333399"/>
                </a:solidFill>
                <a:latin typeface="Century Gothic" panose="020B0502020202020204" pitchFamily="34" charset="0"/>
              </a:rPr>
              <a:t>	</a:t>
            </a:r>
          </a:p>
          <a:p>
            <a:pPr lvl="1" eaLnBrk="1" hangingPunct="1">
              <a:spcBef>
                <a:spcPts val="700"/>
              </a:spcBef>
              <a:buSzPct val="100000"/>
            </a:pPr>
            <a:endParaRPr lang="en-US" altLang="en-US" sz="280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Statistically unsound since the values obtained are not probabilities at all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Since superior statistical techniques are readily available, there is little justification for employing linear probability models</a:t>
            </a:r>
          </a:p>
        </p:txBody>
      </p:sp>
      <p:graphicFrame>
        <p:nvGraphicFramePr>
          <p:cNvPr id="27652" name="Object 3"/>
          <p:cNvGraphicFramePr>
            <a:graphicFrameLocks noChangeAspect="1"/>
          </p:cNvGraphicFramePr>
          <p:nvPr/>
        </p:nvGraphicFramePr>
        <p:xfrm>
          <a:off x="990600" y="2133600"/>
          <a:ext cx="33528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5" r:id="rId4" imgW="491352" imgH="444357" progId="">
                  <p:embed/>
                </p:oleObj>
              </mc:Choice>
              <mc:Fallback>
                <p:oleObj r:id="rId4" imgW="491352" imgH="444357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2133600"/>
                        <a:ext cx="33528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3" name="Text Box 4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5DB05E1C-3ECD-4C4C-B9C9-F1085E0947B4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13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Other Credit Scoring Models</a:t>
            </a:r>
          </a:p>
        </p:txBody>
      </p:sp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Logit models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Overcome weakness of the linear probability models using a transformation (logistic function) that restricts the probabilities to the zero-one interval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Other alternatives include Probit and other variants with nonlinear indicator functions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Quality of credit scoring models has improved providing positive impact on controlling write-offs and default</a:t>
            </a:r>
          </a:p>
        </p:txBody>
      </p:sp>
      <p:sp>
        <p:nvSpPr>
          <p:cNvPr id="2867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168FF025-CBF4-4DEF-A587-CF8215271D5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14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304800" y="479425"/>
            <a:ext cx="853440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600">
                <a:solidFill>
                  <a:srgbClr val="990033"/>
                </a:solidFill>
                <a:latin typeface="Century Gothic" panose="020B0502020202020204" pitchFamily="34" charset="0"/>
              </a:rPr>
              <a:t>Altman’s Linear Discriminant Model</a:t>
            </a: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Z=1.2X</a:t>
            </a:r>
            <a:r>
              <a:rPr lang="en-US" altLang="en-US" sz="32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1</a:t>
            </a: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+ 1.4X</a:t>
            </a:r>
            <a:r>
              <a:rPr lang="en-US" altLang="en-US" sz="32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2</a:t>
            </a: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 +3.3X</a:t>
            </a:r>
            <a:r>
              <a:rPr lang="en-US" altLang="en-US" sz="32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3</a:t>
            </a: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 + 0.6X</a:t>
            </a:r>
            <a:r>
              <a:rPr lang="en-US" altLang="en-US" sz="32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4</a:t>
            </a: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 + 1.0X</a:t>
            </a:r>
            <a:r>
              <a:rPr lang="en-US" altLang="en-US" sz="32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5</a:t>
            </a:r>
          </a:p>
          <a:p>
            <a:pPr lvl="1" eaLnBrk="1" hangingPunct="1">
              <a:spcBef>
                <a:spcPts val="700"/>
              </a:spcBef>
              <a:buSzPct val="100000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Critical value of Z = 1.81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X</a:t>
            </a:r>
            <a:r>
              <a:rPr lang="en-US" altLang="en-US" sz="28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1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= Working capital/total assets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X</a:t>
            </a:r>
            <a:r>
              <a:rPr lang="en-US" altLang="en-US" sz="28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2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= Retained earnings/total assets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X</a:t>
            </a:r>
            <a:r>
              <a:rPr lang="en-US" altLang="en-US" sz="28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3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= EBIT/total assets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 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X</a:t>
            </a:r>
            <a:r>
              <a:rPr lang="en-US" altLang="en-US" sz="28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4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= Market value equity/ book value LT debt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 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X</a:t>
            </a:r>
            <a:r>
              <a:rPr lang="en-US" altLang="en-US" sz="28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5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= Sales/total assets</a:t>
            </a:r>
          </a:p>
        </p:txBody>
      </p:sp>
      <p:sp>
        <p:nvSpPr>
          <p:cNvPr id="2970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9568C511-9579-4F9C-9324-614578B8143A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15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Linear Discriminant Model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Problems: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Only considers two extreme cases (default/no default)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Weights need not be stationary over time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Ignores hard to quantify factors including business cycle effects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Database of defaulted loans is not available to benchmark the model</a:t>
            </a:r>
          </a:p>
        </p:txBody>
      </p: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631E861B-2AF0-4844-9E4D-9AEE8EE0D00F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16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000">
                <a:solidFill>
                  <a:srgbClr val="990033"/>
                </a:solidFill>
                <a:latin typeface="Century Gothic" panose="020B0502020202020204" pitchFamily="34" charset="0"/>
              </a:rPr>
              <a:t>Term Structure Based Methods</a:t>
            </a:r>
          </a:p>
        </p:txBody>
      </p:sp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304800" y="15240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If the risk premium is known, we can infer the probability of default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Risk premium can be computed using Treasury strips and zero coupon corporate bonds</a:t>
            </a:r>
          </a:p>
          <a:p>
            <a:pPr lvl="1" eaLnBrk="1" hangingPunct="1">
              <a:spcBef>
                <a:spcPts val="700"/>
              </a:spcBef>
              <a:buSzPct val="100000"/>
            </a:pP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		p 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(1+ 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k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) = 1+ </a:t>
            </a:r>
            <a:r>
              <a:rPr lang="en-US" altLang="en-US" sz="2800" i="1">
                <a:solidFill>
                  <a:srgbClr val="333399"/>
                </a:solidFill>
                <a:latin typeface="Century Gothic" panose="020B0502020202020204" pitchFamily="34" charset="0"/>
              </a:rPr>
              <a:t>i</a:t>
            </a:r>
          </a:p>
        </p:txBody>
      </p:sp>
      <p:sp>
        <p:nvSpPr>
          <p:cNvPr id="31748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616E3FE4-D75C-411E-89E7-F0356B1497E5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17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000">
                <a:solidFill>
                  <a:srgbClr val="990033"/>
                </a:solidFill>
                <a:latin typeface="Century Gothic" panose="020B0502020202020204" pitchFamily="34" charset="0"/>
              </a:rPr>
              <a:t>Term Structure Based Methods</a:t>
            </a:r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May be generalized to loans with any maturity or to adjust for varying default recovery rates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The loan can be assessed using the inferred probabilities from comparable quality bonds</a:t>
            </a:r>
          </a:p>
          <a:p>
            <a:pPr lvl="1" eaLnBrk="1" hangingPunct="1">
              <a:spcBef>
                <a:spcPts val="700"/>
              </a:spcBef>
              <a:buSzPct val="100000"/>
            </a:pPr>
            <a:endParaRPr lang="en-US" altLang="en-US" sz="280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320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2772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124DA716-947D-41B6-B429-81F4C7412C2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18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Mortality Rate Models</a:t>
            </a:r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457200" y="12954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Similar to the process employed by insurance companies to price policies; the probability of default is estimated from past data on defaults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Marginal Mortality Rates:</a:t>
            </a:r>
          </a:p>
          <a:p>
            <a:pPr lvl="1" eaLnBrk="1" hangingPunct="1">
              <a:lnSpc>
                <a:spcPct val="120000"/>
              </a:lnSpc>
              <a:spcBef>
                <a:spcPts val="600"/>
              </a:spcBef>
              <a:buSzPct val="100000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	</a:t>
            </a: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MMR</a:t>
            </a:r>
            <a:r>
              <a:rPr lang="en-US" altLang="en-US" sz="24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1</a:t>
            </a: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 = </a:t>
            </a:r>
            <a:r>
              <a:rPr lang="en-US" altLang="en-US" sz="2400" u="sng">
                <a:solidFill>
                  <a:srgbClr val="333399"/>
                </a:solidFill>
                <a:latin typeface="Century Gothic" panose="020B0502020202020204" pitchFamily="34" charset="0"/>
              </a:rPr>
              <a:t>(Value Grade B default in year 1)</a:t>
            </a: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 			  (Value Grade B outstanding yr.1)</a:t>
            </a:r>
          </a:p>
          <a:p>
            <a:pPr lvl="1" eaLnBrk="1" hangingPunct="1">
              <a:lnSpc>
                <a:spcPct val="120000"/>
              </a:lnSpc>
              <a:spcBef>
                <a:spcPts val="750"/>
              </a:spcBef>
              <a:spcAft>
                <a:spcPts val="450"/>
              </a:spcAft>
              <a:buSzPct val="100000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	MMR</a:t>
            </a:r>
            <a:r>
              <a:rPr lang="en-US" altLang="en-US" sz="24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2</a:t>
            </a: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 = </a:t>
            </a:r>
            <a:r>
              <a:rPr lang="en-US" altLang="en-US" sz="2400" u="sng">
                <a:solidFill>
                  <a:srgbClr val="333399"/>
                </a:solidFill>
                <a:latin typeface="Century Gothic" panose="020B0502020202020204" pitchFamily="34" charset="0"/>
              </a:rPr>
              <a:t>(Value Grade B default in year 2)</a:t>
            </a: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 	  	             (Value Grade B outstanding yr.2)</a:t>
            </a:r>
          </a:p>
          <a:p>
            <a:pPr lvl="1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Has many of the problems associated with credit scoring models, such as sensitivity to the period chosen to calculate the MMRs</a:t>
            </a:r>
          </a:p>
        </p:txBody>
      </p:sp>
      <p:sp>
        <p:nvSpPr>
          <p:cNvPr id="33796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3AE66223-DCE1-4D80-A055-B480D1693875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19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RAROC Models</a:t>
            </a:r>
          </a:p>
        </p:txBody>
      </p:sp>
      <p:sp>
        <p:nvSpPr>
          <p:cNvPr id="34819" name="Text Box 2"/>
          <p:cNvSpPr txBox="1">
            <a:spLocks noChangeArrowheads="1"/>
          </p:cNvSpPr>
          <p:nvPr/>
        </p:nvSpPr>
        <p:spPr bwMode="auto">
          <a:xfrm>
            <a:off x="304800" y="1600200"/>
            <a:ext cx="83820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Risk adjusted return on capital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400">
                <a:solidFill>
                  <a:srgbClr val="333399"/>
                </a:solidFill>
                <a:latin typeface="Century Gothic" panose="020B0502020202020204" pitchFamily="34" charset="0"/>
              </a:rPr>
              <a:t>One of the most widely used models</a:t>
            </a:r>
          </a:p>
          <a:p>
            <a:pPr lvl="1" eaLnBrk="1" hangingPunct="1">
              <a:spcBef>
                <a:spcPts val="700"/>
              </a:spcBef>
              <a:buSzPct val="100000"/>
            </a:pPr>
            <a:endParaRPr lang="en-US" altLang="en-US" sz="280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SzPct val="100000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RAROC = </a:t>
            </a:r>
          </a:p>
          <a:p>
            <a:pPr lvl="1" eaLnBrk="1" hangingPunct="1">
              <a:spcBef>
                <a:spcPts val="700"/>
              </a:spcBef>
              <a:buSzPct val="100000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(one year net income on loan)/(loan risk)</a:t>
            </a:r>
          </a:p>
          <a:p>
            <a:pPr lvl="1" eaLnBrk="1" hangingPunct="1">
              <a:spcBef>
                <a:spcPts val="700"/>
              </a:spcBef>
              <a:buSzPct val="100000"/>
            </a:pPr>
            <a:endParaRPr lang="en-US" altLang="en-US" sz="280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Loan risk estimated from loan default rates, or using duration</a:t>
            </a:r>
          </a:p>
        </p:txBody>
      </p:sp>
      <p:sp>
        <p:nvSpPr>
          <p:cNvPr id="34820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807CD3A6-23ED-4A29-AF2C-00770F230F07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20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"/>
          <p:cNvSpPr txBox="1">
            <a:spLocks noChangeArrowheads="1"/>
          </p:cNvSpPr>
          <p:nvPr/>
        </p:nvSpPr>
        <p:spPr bwMode="auto">
          <a:xfrm>
            <a:off x="304800" y="274638"/>
            <a:ext cx="8458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600">
                <a:solidFill>
                  <a:srgbClr val="990033"/>
                </a:solidFill>
                <a:latin typeface="Century Gothic" panose="020B0502020202020204" pitchFamily="34" charset="0"/>
              </a:rPr>
              <a:t>Using Duration to Estimate Loan Risk</a:t>
            </a:r>
          </a:p>
        </p:txBody>
      </p:sp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For denominator of RAROC, duration approach used to estimate loss in value of the loan: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SzPct val="100000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	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SzPct val="100000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	</a:t>
            </a:r>
            <a:r>
              <a:rPr lang="en-US" altLang="en-US" sz="2800">
                <a:solidFill>
                  <a:srgbClr val="333399"/>
                </a:solidFill>
                <a:latin typeface="Symbol" panose="05050102010706020507" pitchFamily="18" charset="2"/>
              </a:rPr>
              <a:t>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LN /LN = -D</a:t>
            </a:r>
            <a:r>
              <a:rPr lang="en-US" altLang="en-US" sz="2800" baseline="-25000">
                <a:solidFill>
                  <a:srgbClr val="333399"/>
                </a:solidFill>
                <a:latin typeface="Century Gothic" panose="020B0502020202020204" pitchFamily="34" charset="0"/>
              </a:rPr>
              <a:t>LN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x (</a:t>
            </a:r>
            <a:r>
              <a:rPr lang="en-US" altLang="en-US" sz="2800">
                <a:solidFill>
                  <a:srgbClr val="333399"/>
                </a:solidFill>
                <a:latin typeface="Symbol" panose="05050102010706020507" pitchFamily="18" charset="2"/>
              </a:rPr>
              <a:t></a:t>
            </a: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R/(1+R)) 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SzPct val="100000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 	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SzPct val="100000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	</a:t>
            </a:r>
          </a:p>
        </p:txBody>
      </p:sp>
      <p:sp>
        <p:nvSpPr>
          <p:cNvPr id="35844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9BEE5828-0894-422E-B26B-F29D55301215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21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Option Models</a:t>
            </a:r>
          </a:p>
        </p:txBody>
      </p:sp>
      <p:sp>
        <p:nvSpPr>
          <p:cNvPr id="3686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Employ option pricing methods to evaluate the option to default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Used by many of the largest banks to monitor credit risk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KMV Corporation markets this model quite widely</a:t>
            </a:r>
          </a:p>
        </p:txBody>
      </p:sp>
      <p:sp>
        <p:nvSpPr>
          <p:cNvPr id="36868" name="Text Box 3"/>
          <p:cNvSpPr txBox="1">
            <a:spLocks noChangeArrowheads="1"/>
          </p:cNvSpPr>
          <p:nvPr/>
        </p:nvSpPr>
        <p:spPr bwMode="auto">
          <a:xfrm>
            <a:off x="6858000" y="63246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10-</a:t>
            </a:r>
            <a:fld id="{A7E95785-ACCC-4DD3-A3CC-E1461FBD7AE2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22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 smtClean="0"/>
              <a:t>Overview – Loan Portfolio and Concentration Risk</a:t>
            </a:r>
            <a:r>
              <a:rPr lang="en-US" altLang="en-US" sz="2000" dirty="0" smtClean="0"/>
              <a:t> </a:t>
            </a:r>
            <a:endParaRPr lang="en-US" altLang="en-US" sz="4000" dirty="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03860" y="1981200"/>
            <a:ext cx="8382000" cy="4953000"/>
          </a:xfrm>
        </p:spPr>
        <p:txBody>
          <a:bodyPr/>
          <a:lstStyle/>
          <a:p>
            <a:r>
              <a:rPr lang="en-US" altLang="en-US" dirty="0" smtClean="0"/>
              <a:t>Management of credit risk in a loan (asset) portfolio</a:t>
            </a:r>
          </a:p>
          <a:p>
            <a:r>
              <a:rPr lang="en-US" altLang="en-US" dirty="0" smtClean="0"/>
              <a:t>Setting credit exposure limits</a:t>
            </a:r>
          </a:p>
          <a:p>
            <a:r>
              <a:rPr lang="en-US" altLang="en-US" dirty="0" smtClean="0"/>
              <a:t>Regulatory approaches to measuring credit risk</a:t>
            </a:r>
          </a:p>
          <a:p>
            <a:r>
              <a:rPr lang="en-US" altLang="en-US" dirty="0" smtClean="0"/>
              <a:t>NAIC limits for different types of assets and borrowers in insurers’ portfolios 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53E05CBE-0F3D-4A94-A16C-E01F687F89A0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7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85800"/>
            <a:ext cx="8610600" cy="533400"/>
          </a:xfrm>
        </p:spPr>
        <p:txBody>
          <a:bodyPr>
            <a:normAutofit fontScale="90000"/>
          </a:bodyPr>
          <a:lstStyle/>
          <a:p>
            <a:r>
              <a:rPr lang="en-US" altLang="en-US" sz="3600" smtClean="0"/>
              <a:t>Simple Models of Loan Concentration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297917" y="1847474"/>
            <a:ext cx="8610600" cy="4572000"/>
          </a:xfrm>
        </p:spPr>
        <p:txBody>
          <a:bodyPr/>
          <a:lstStyle/>
          <a:p>
            <a:r>
              <a:rPr lang="en-US" altLang="en-US" smtClean="0"/>
              <a:t>Migration analysis</a:t>
            </a:r>
          </a:p>
          <a:p>
            <a:pPr lvl="1"/>
            <a:r>
              <a:rPr lang="en-US" altLang="en-US" smtClean="0"/>
              <a:t>Track credit rating changes within sector or pool of loans</a:t>
            </a:r>
          </a:p>
          <a:p>
            <a:pPr lvl="1"/>
            <a:r>
              <a:rPr lang="en-US" altLang="en-US" smtClean="0"/>
              <a:t>Rating transition matrix reflects history of ratings changes</a:t>
            </a:r>
          </a:p>
          <a:p>
            <a:r>
              <a:rPr lang="en-US" altLang="en-US" smtClean="0"/>
              <a:t>Widely applied to commercial loans, credit card portfolios, and consumer loans</a:t>
            </a: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F3E6F31D-F5DD-4632-890D-23B20D33F605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21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Rating Transition Matrix 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119A87CC-0F5F-4F0E-9F55-C71E616A6E61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24" y="1676400"/>
            <a:ext cx="8657070" cy="504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61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05000"/>
            <a:ext cx="8534400" cy="5029200"/>
          </a:xfrm>
        </p:spPr>
        <p:txBody>
          <a:bodyPr/>
          <a:lstStyle/>
          <a:p>
            <a:r>
              <a:rPr lang="en-US" altLang="en-US" smtClean="0"/>
              <a:t>Concentration limits </a:t>
            </a:r>
          </a:p>
          <a:p>
            <a:pPr lvl="1"/>
            <a:r>
              <a:rPr lang="en-US" altLang="en-US" smtClean="0"/>
              <a:t>On loans to individual borrower or sector</a:t>
            </a:r>
          </a:p>
          <a:p>
            <a:pPr lvl="1"/>
            <a:r>
              <a:rPr lang="en-US" altLang="en-US" smtClean="0"/>
              <a:t>Concentration limit = maximum loss </a:t>
            </a:r>
            <a:r>
              <a:rPr lang="en-US" altLang="en-US" smtClean="0">
                <a:sym typeface="Symbol" panose="05050102010706020507" pitchFamily="18" charset="2"/>
              </a:rPr>
              <a:t></a:t>
            </a:r>
            <a:r>
              <a:rPr lang="en-US" altLang="en-US" smtClean="0"/>
              <a:t> loss rate</a:t>
            </a:r>
          </a:p>
          <a:p>
            <a:pPr lvl="2"/>
            <a:r>
              <a:rPr lang="en-US" altLang="en-US" smtClean="0"/>
              <a:t>Maximum loss expressed as percent of capital</a:t>
            </a:r>
          </a:p>
          <a:p>
            <a:pPr lvl="1"/>
            <a:r>
              <a:rPr lang="en-US" altLang="en-US" smtClean="0"/>
              <a:t>FIs typically set geographic concentration limits</a:t>
            </a:r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016A6B87-C30C-42D8-B8FD-D57CF715155F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04800" y="685800"/>
            <a:ext cx="8610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rgbClr val="990033"/>
                </a:solidFill>
              </a:rPr>
              <a:t>Simple Models of Loan Concentration</a:t>
            </a:r>
          </a:p>
        </p:txBody>
      </p:sp>
    </p:spTree>
    <p:extLst>
      <p:ext uri="{BB962C8B-B14F-4D97-AF65-F5344CB8AC3E}">
        <p14:creationId xmlns:p14="http://schemas.microsoft.com/office/powerpoint/2010/main" val="199367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09600"/>
            <a:ext cx="8458200" cy="533400"/>
          </a:xfrm>
        </p:spPr>
        <p:txBody>
          <a:bodyPr/>
          <a:lstStyle/>
          <a:p>
            <a:r>
              <a:rPr lang="en-US" altLang="en-US" sz="3200" smtClean="0"/>
              <a:t>Diversification &amp; Modern Portfolio Theory</a:t>
            </a:r>
            <a:endParaRPr lang="en-US" altLang="en-US" sz="400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Applying portfolio theory to loans</a:t>
            </a:r>
          </a:p>
          <a:p>
            <a:pPr lvl="1"/>
            <a:r>
              <a:rPr lang="en-US" altLang="en-US" dirty="0" smtClean="0"/>
              <a:t>Using loans to construct the efficient frontier</a:t>
            </a:r>
          </a:p>
          <a:p>
            <a:pPr lvl="1"/>
            <a:r>
              <a:rPr lang="en-US" altLang="en-US" dirty="0" smtClean="0"/>
              <a:t>Minimum risk portfolio</a:t>
            </a:r>
          </a:p>
          <a:p>
            <a:pPr lvl="2"/>
            <a:r>
              <a:rPr lang="en-US" altLang="en-US" sz="1800" dirty="0" smtClean="0"/>
              <a:t>Low risk</a:t>
            </a:r>
          </a:p>
          <a:p>
            <a:pPr lvl="2"/>
            <a:r>
              <a:rPr lang="en-US" altLang="en-US" sz="1800" dirty="0" smtClean="0"/>
              <a:t>Low return</a:t>
            </a:r>
            <a:endParaRPr lang="en-US" altLang="en-US" sz="1050" dirty="0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5A4CC0F5-3FAA-4AB3-83DA-FE72834B4896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83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FI Portfolio Diversification</a:t>
            </a: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9AF9E7CC-2E24-4AE5-B7DD-7DBDF90318EA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81200"/>
            <a:ext cx="8534400" cy="401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007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Applying Portfolio Theory to Loans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Requires: </a:t>
            </a:r>
          </a:p>
          <a:p>
            <a:pPr lvl="1"/>
            <a:r>
              <a:rPr lang="en-US" altLang="en-US" smtClean="0"/>
              <a:t>(i) Expected return on loan </a:t>
            </a:r>
          </a:p>
          <a:p>
            <a:pPr lvl="1"/>
            <a:r>
              <a:rPr lang="en-US" altLang="en-US" smtClean="0"/>
              <a:t>(ii) Loan risk</a:t>
            </a:r>
          </a:p>
          <a:p>
            <a:pPr lvl="1"/>
            <a:r>
              <a:rPr lang="en-US" altLang="en-US" smtClean="0"/>
              <a:t>(iii) Correlation of loan default risks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73207549-A593-45FC-A990-1CA8CECAB316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29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32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Modern Portfolio Theory</a:t>
            </a:r>
          </a:p>
        </p:txBody>
      </p:sp>
      <p:graphicFrame>
        <p:nvGraphicFramePr>
          <p:cNvPr id="21507" name="Object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5389124"/>
              </p:ext>
            </p:extLst>
          </p:nvPr>
        </p:nvGraphicFramePr>
        <p:xfrm>
          <a:off x="1905000" y="2551113"/>
          <a:ext cx="2257425" cy="8555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86" name="Equation" r:id="rId3" imgW="850531" imgH="431613" progId="Equation.3">
                  <p:embed/>
                </p:oleObj>
              </mc:Choice>
              <mc:Fallback>
                <p:oleObj name="Equation" r:id="rId3" imgW="850531" imgH="431613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2551113"/>
                        <a:ext cx="2257425" cy="8555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BC32A8C8-382A-478D-BDAF-B4883CC4F995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30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graphicFrame>
        <p:nvGraphicFramePr>
          <p:cNvPr id="2150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5957106"/>
              </p:ext>
            </p:extLst>
          </p:nvPr>
        </p:nvGraphicFramePr>
        <p:xfrm>
          <a:off x="1905000" y="4252913"/>
          <a:ext cx="5943600" cy="199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87" name="Equation" r:id="rId5" imgW="2032000" imgH="914400" progId="Equation.3">
                  <p:embed/>
                </p:oleObj>
              </mc:Choice>
              <mc:Fallback>
                <p:oleObj name="Equation" r:id="rId5" imgW="2032000" imgH="914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4252913"/>
                        <a:ext cx="5943600" cy="1995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0" name="Text Box 5"/>
          <p:cNvSpPr txBox="1">
            <a:spLocks noChangeArrowheads="1"/>
          </p:cNvSpPr>
          <p:nvPr/>
        </p:nvSpPr>
        <p:spPr bwMode="auto">
          <a:xfrm>
            <a:off x="457200" y="1828800"/>
            <a:ext cx="40386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dirty="0"/>
              <a:t>Expected Return:</a:t>
            </a:r>
          </a:p>
        </p:txBody>
      </p:sp>
      <p:sp>
        <p:nvSpPr>
          <p:cNvPr id="21511" name="Text Box 6"/>
          <p:cNvSpPr txBox="1">
            <a:spLocks noChangeArrowheads="1"/>
          </p:cNvSpPr>
          <p:nvPr/>
        </p:nvSpPr>
        <p:spPr bwMode="auto">
          <a:xfrm>
            <a:off x="533400" y="3810000"/>
            <a:ext cx="51054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/>
              <a:t>Variance:</a:t>
            </a:r>
          </a:p>
        </p:txBody>
      </p:sp>
    </p:spTree>
    <p:extLst>
      <p:ext uri="{BB962C8B-B14F-4D97-AF65-F5344CB8AC3E}">
        <p14:creationId xmlns:p14="http://schemas.microsoft.com/office/powerpoint/2010/main" val="192998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38"/>
            <a:ext cx="8534400" cy="1401762"/>
          </a:xfrm>
        </p:spPr>
        <p:txBody>
          <a:bodyPr/>
          <a:lstStyle/>
          <a:p>
            <a:r>
              <a:rPr lang="en-US" altLang="en-US" sz="3400" smtClean="0"/>
              <a:t>Moody’s Analytics (KMV) Portfolio Manager Model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52600"/>
            <a:ext cx="8534400" cy="4724400"/>
          </a:xfrm>
        </p:spPr>
        <p:txBody>
          <a:bodyPr/>
          <a:lstStyle/>
          <a:p>
            <a:pPr lvl="1">
              <a:buFont typeface="Wingdings" panose="05000000000000000000" pitchFamily="2" charset="2"/>
              <a:buNone/>
            </a:pPr>
            <a:r>
              <a:rPr lang="en-US" altLang="en-US" smtClean="0"/>
              <a:t>Moody’s Analytics (KMV) approach:</a:t>
            </a:r>
          </a:p>
          <a:p>
            <a:pPr lvl="1">
              <a:buFontTx/>
              <a:buNone/>
            </a:pPr>
            <a:r>
              <a:rPr lang="en-US" altLang="en-US" smtClean="0"/>
              <a:t>R</a:t>
            </a:r>
            <a:r>
              <a:rPr lang="en-US" altLang="en-US" baseline="-25000" smtClean="0"/>
              <a:t>i</a:t>
            </a:r>
            <a:r>
              <a:rPr lang="en-US" altLang="en-US" smtClean="0"/>
              <a:t> = AIS</a:t>
            </a:r>
            <a:r>
              <a:rPr lang="en-US" altLang="en-US" baseline="-25000" smtClean="0"/>
              <a:t>i</a:t>
            </a:r>
            <a:r>
              <a:rPr lang="en-US" altLang="en-US" smtClean="0"/>
              <a:t> - E(L</a:t>
            </a:r>
            <a:r>
              <a:rPr lang="en-US" altLang="en-US" baseline="-25000" smtClean="0"/>
              <a:t>i</a:t>
            </a:r>
            <a:r>
              <a:rPr lang="en-US" altLang="en-US" smtClean="0"/>
              <a:t>) = AIS</a:t>
            </a:r>
            <a:r>
              <a:rPr lang="en-US" altLang="en-US" baseline="-25000" smtClean="0"/>
              <a:t>i</a:t>
            </a:r>
            <a:r>
              <a:rPr lang="en-US" altLang="en-US" smtClean="0"/>
              <a:t> - [EDF</a:t>
            </a:r>
            <a:r>
              <a:rPr lang="en-US" altLang="en-US" baseline="-25000" smtClean="0"/>
              <a:t>i</a:t>
            </a:r>
            <a:r>
              <a:rPr lang="en-US" altLang="en-US" smtClean="0"/>
              <a:t> × LGD</a:t>
            </a:r>
            <a:r>
              <a:rPr lang="en-US" altLang="en-US" baseline="-25000" smtClean="0"/>
              <a:t>i</a:t>
            </a:r>
            <a:r>
              <a:rPr lang="en-US" altLang="en-US" smtClean="0"/>
              <a:t>]</a:t>
            </a:r>
          </a:p>
          <a:p>
            <a:pPr lvl="1">
              <a:buFontTx/>
              <a:buNone/>
            </a:pPr>
            <a:r>
              <a:rPr lang="en-US" altLang="en-US" sz="3200" smtClean="0"/>
              <a:t> </a:t>
            </a:r>
          </a:p>
          <a:p>
            <a:pPr lvl="1">
              <a:buFontTx/>
              <a:buNone/>
            </a:pPr>
            <a:r>
              <a:rPr lang="en-US" altLang="en-US" smtClean="0">
                <a:latin typeface="Symbol" panose="05050102010706020507" pitchFamily="18" charset="2"/>
              </a:rPr>
              <a:t>s</a:t>
            </a:r>
            <a:r>
              <a:rPr lang="en-US" altLang="en-US" baseline="-25000" smtClean="0"/>
              <a:t>i</a:t>
            </a:r>
            <a:r>
              <a:rPr lang="en-US" altLang="en-US" smtClean="0"/>
              <a:t> = UL</a:t>
            </a:r>
            <a:r>
              <a:rPr lang="en-US" altLang="en-US" baseline="-25000" smtClean="0"/>
              <a:t>i</a:t>
            </a:r>
            <a:r>
              <a:rPr lang="en-US" altLang="en-US" smtClean="0"/>
              <a:t> = </a:t>
            </a:r>
            <a:r>
              <a:rPr lang="en-US" altLang="en-US" smtClean="0">
                <a:latin typeface="Symbol" panose="05050102010706020507" pitchFamily="18" charset="2"/>
              </a:rPr>
              <a:t>s</a:t>
            </a:r>
            <a:r>
              <a:rPr lang="en-US" altLang="en-US" baseline="-25000" smtClean="0"/>
              <a:t>Di</a:t>
            </a:r>
            <a:r>
              <a:rPr lang="en-US" altLang="en-US" smtClean="0"/>
              <a:t> × LGD</a:t>
            </a:r>
            <a:r>
              <a:rPr lang="en-US" altLang="en-US" baseline="-25000" smtClean="0"/>
              <a:t>i</a:t>
            </a:r>
            <a:r>
              <a:rPr lang="en-US" altLang="en-US" smtClean="0"/>
              <a:t> = [EDF</a:t>
            </a:r>
            <a:r>
              <a:rPr lang="en-US" altLang="en-US" baseline="-25000" smtClean="0"/>
              <a:t>i</a:t>
            </a:r>
            <a:r>
              <a:rPr lang="en-US" altLang="en-US" smtClean="0"/>
              <a:t>(1-EDF</a:t>
            </a:r>
            <a:r>
              <a:rPr lang="en-US" altLang="en-US" baseline="-25000" smtClean="0"/>
              <a:t>i</a:t>
            </a:r>
            <a:r>
              <a:rPr lang="en-US" altLang="en-US" smtClean="0"/>
              <a:t>)]</a:t>
            </a:r>
            <a:r>
              <a:rPr lang="en-US" altLang="en-US" baseline="30000" smtClean="0"/>
              <a:t>½</a:t>
            </a:r>
            <a:r>
              <a:rPr lang="en-US" altLang="en-US" smtClean="0"/>
              <a:t> × LGD</a:t>
            </a:r>
            <a:r>
              <a:rPr lang="en-US" altLang="en-US" baseline="-25000" smtClean="0"/>
              <a:t>i</a:t>
            </a:r>
            <a:endParaRPr lang="en-US" altLang="en-US" smtClean="0"/>
          </a:p>
          <a:p>
            <a:pPr lvl="1">
              <a:buFontTx/>
              <a:buNone/>
            </a:pPr>
            <a:r>
              <a:rPr lang="en-US" altLang="en-US" sz="3200" smtClean="0">
                <a:latin typeface="Symbol" panose="05050102010706020507" pitchFamily="18" charset="2"/>
              </a:rPr>
              <a:t>r</a:t>
            </a:r>
            <a:r>
              <a:rPr lang="en-US" altLang="en-US" sz="3200" baseline="-25000" smtClean="0"/>
              <a:t>ij</a:t>
            </a:r>
            <a:r>
              <a:rPr lang="en-US" altLang="en-US" sz="3200" smtClean="0"/>
              <a:t> = correlation between systematic  		return components of equity returns 	of borrower </a:t>
            </a:r>
            <a:r>
              <a:rPr lang="en-US" altLang="en-US" sz="3200" i="1" smtClean="0"/>
              <a:t>i</a:t>
            </a:r>
            <a:r>
              <a:rPr lang="en-US" altLang="en-US" sz="3200" smtClean="0"/>
              <a:t> and borrower </a:t>
            </a:r>
            <a:r>
              <a:rPr lang="en-US" altLang="en-US" sz="3200" i="1" smtClean="0"/>
              <a:t>j</a:t>
            </a:r>
            <a:endParaRPr lang="en-US" altLang="en-US" baseline="-25000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C251EE4F-CFBF-4D00-B2D3-9E3E3A22F561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31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3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01762"/>
          </a:xfrm>
        </p:spPr>
        <p:txBody>
          <a:bodyPr/>
          <a:lstStyle/>
          <a:p>
            <a:r>
              <a:rPr lang="en-US" altLang="en-US" sz="4000" smtClean="0"/>
              <a:t>Moody’s Analytics (KMV) Asset Level Correlation</a:t>
            </a: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447A7F28-1B97-48B8-8FD5-806BAD3402D4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32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2355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76400"/>
            <a:ext cx="7380288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97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533400"/>
            <a:ext cx="8763000" cy="5334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en-US" sz="3600" smtClean="0"/>
              <a:t>Partial Applications of Portfolio Theory</a:t>
            </a:r>
            <a:endParaRPr lang="en-US" altLang="en-U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981200"/>
            <a:ext cx="8378825" cy="5029200"/>
          </a:xfrm>
        </p:spPr>
        <p:txBody>
          <a:bodyPr/>
          <a:lstStyle/>
          <a:p>
            <a:r>
              <a:rPr lang="en-US" altLang="en-US" smtClean="0"/>
              <a:t>Loan volume-based models</a:t>
            </a:r>
          </a:p>
          <a:p>
            <a:pPr lvl="1"/>
            <a:r>
              <a:rPr lang="en-US" altLang="en-US" smtClean="0"/>
              <a:t>Commercial bank call reports</a:t>
            </a:r>
          </a:p>
          <a:p>
            <a:pPr lvl="2"/>
            <a:r>
              <a:rPr lang="en-US" altLang="en-US" smtClean="0"/>
              <a:t>Can be aggregated to estimate national allocations</a:t>
            </a:r>
          </a:p>
          <a:p>
            <a:pPr lvl="1"/>
            <a:r>
              <a:rPr lang="en-US" altLang="en-US" smtClean="0"/>
              <a:t>Data on shared national credits</a:t>
            </a:r>
          </a:p>
          <a:p>
            <a:pPr lvl="2"/>
            <a:r>
              <a:rPr lang="en-US" altLang="en-US" smtClean="0"/>
              <a:t>National database that breaks commercial and industrial loan volume into 2-digit SIC codes</a:t>
            </a:r>
          </a:p>
          <a:p>
            <a:pPr lvl="1"/>
            <a:r>
              <a:rPr lang="en-US" altLang="en-US" smtClean="0">
                <a:solidFill>
                  <a:srgbClr val="333399"/>
                </a:solidFill>
              </a:rPr>
              <a:t>Commercial databases</a:t>
            </a:r>
            <a:endParaRPr lang="en-US" altLang="en-US" smtClean="0"/>
          </a:p>
          <a:p>
            <a:pPr lvl="1"/>
            <a:endParaRPr lang="en-US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F458313D-303D-4284-90F3-389F6D2DCD5E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33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6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Partial Applications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327660" y="1828800"/>
            <a:ext cx="8534400" cy="5410200"/>
          </a:xfrm>
        </p:spPr>
        <p:txBody>
          <a:bodyPr/>
          <a:lstStyle/>
          <a:p>
            <a:r>
              <a:rPr lang="en-US" altLang="en-US" smtClean="0"/>
              <a:t>Loan volume-based models</a:t>
            </a:r>
          </a:p>
          <a:p>
            <a:pPr lvl="1"/>
            <a:r>
              <a:rPr lang="en-US" altLang="en-US" smtClean="0"/>
              <a:t>Provide market benchmarks</a:t>
            </a:r>
          </a:p>
          <a:p>
            <a:pPr lvl="2"/>
            <a:r>
              <a:rPr lang="en-US" altLang="en-US" smtClean="0"/>
              <a:t>Standard deviation measure of individual FI’s loan allocations deviation from the benchmark allocations</a:t>
            </a:r>
          </a:p>
          <a:p>
            <a:pPr lvl="1">
              <a:buFont typeface="Wingdings" panose="05000000000000000000" pitchFamily="2" charset="2"/>
              <a:buNone/>
            </a:pPr>
            <a:endParaRPr lang="en-US" altLang="en-US" smtClean="0"/>
          </a:p>
        </p:txBody>
      </p:sp>
      <p:sp>
        <p:nvSpPr>
          <p:cNvPr id="2560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03C48562-2D85-4C5B-8FBD-BD6EDF567F9F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34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graphicFrame>
        <p:nvGraphicFramePr>
          <p:cNvPr id="25605" name="Object 2"/>
          <p:cNvGraphicFramePr>
            <a:graphicFrameLocks noChangeAspect="1"/>
          </p:cNvGraphicFramePr>
          <p:nvPr/>
        </p:nvGraphicFramePr>
        <p:xfrm>
          <a:off x="2286000" y="3922713"/>
          <a:ext cx="2971800" cy="1335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0" name="Equation" r:id="rId3" imgW="2489200" imgH="1117600" progId="Equation.3">
                  <p:embed/>
                </p:oleObj>
              </mc:Choice>
              <mc:Fallback>
                <p:oleObj name="Equation" r:id="rId3" imgW="2489200" imgH="1117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3922713"/>
                        <a:ext cx="2971800" cy="1335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4334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/>
          <a:lstStyle/>
          <a:p>
            <a:r>
              <a:rPr lang="en-US" altLang="en-US" sz="4000" smtClean="0"/>
              <a:t>Loan Loss Ratio-Based Models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981200"/>
            <a:ext cx="7772400" cy="4724400"/>
          </a:xfrm>
        </p:spPr>
        <p:txBody>
          <a:bodyPr/>
          <a:lstStyle/>
          <a:p>
            <a:r>
              <a:rPr lang="en-US" altLang="en-US" dirty="0" smtClean="0"/>
              <a:t>Estimate loan loss risk by SIC sector</a:t>
            </a:r>
          </a:p>
          <a:p>
            <a:pPr lvl="1"/>
            <a:r>
              <a:rPr lang="en-US" altLang="en-US" dirty="0" smtClean="0"/>
              <a:t>Time-series regression:</a:t>
            </a:r>
          </a:p>
          <a:p>
            <a:pPr lvl="1"/>
            <a:endParaRPr lang="en-US" altLang="en-US" dirty="0" smtClean="0"/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 smtClean="0"/>
              <a:t>[</a:t>
            </a:r>
            <a:r>
              <a:rPr lang="en-US" altLang="en-US" u="sng" dirty="0" smtClean="0"/>
              <a:t>sectoral losses in </a:t>
            </a:r>
            <a:r>
              <a:rPr lang="en-US" altLang="en-US" i="1" u="sng" dirty="0" err="1" smtClean="0"/>
              <a:t>i</a:t>
            </a:r>
            <a:r>
              <a:rPr lang="en-US" altLang="en-US" u="sng" dirty="0" err="1" smtClean="0"/>
              <a:t>th</a:t>
            </a:r>
            <a:r>
              <a:rPr lang="en-US" altLang="en-US" i="1" u="sng" dirty="0" smtClean="0"/>
              <a:t> </a:t>
            </a:r>
            <a:r>
              <a:rPr lang="en-US" altLang="en-US" u="sng" dirty="0" smtClean="0"/>
              <a:t>sector</a:t>
            </a:r>
            <a:r>
              <a:rPr lang="en-US" altLang="en-US" dirty="0" smtClean="0"/>
              <a:t>]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 smtClean="0"/>
              <a:t>    [ loans to </a:t>
            </a:r>
            <a:r>
              <a:rPr lang="en-US" altLang="en-US" i="1" dirty="0" err="1" smtClean="0"/>
              <a:t>i</a:t>
            </a:r>
            <a:r>
              <a:rPr lang="en-US" altLang="en-US" dirty="0" err="1" smtClean="0"/>
              <a:t>th</a:t>
            </a:r>
            <a:r>
              <a:rPr lang="en-US" altLang="en-US" dirty="0" smtClean="0"/>
              <a:t> sector ]</a:t>
            </a:r>
          </a:p>
          <a:p>
            <a:pPr lvl="1">
              <a:buFont typeface="Wingdings" panose="05000000000000000000" pitchFamily="2" charset="2"/>
              <a:buNone/>
            </a:pPr>
            <a:endParaRPr lang="en-US" altLang="en-US" dirty="0" smtClean="0"/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3200" dirty="0" smtClean="0"/>
              <a:t> 			</a:t>
            </a:r>
            <a:r>
              <a:rPr lang="en-US" altLang="en-US" dirty="0" smtClean="0"/>
              <a:t>= </a:t>
            </a:r>
            <a:r>
              <a:rPr lang="en-US" altLang="en-US" dirty="0" smtClean="0">
                <a:latin typeface="Symbol" panose="05050102010706020507" pitchFamily="18" charset="2"/>
              </a:rPr>
              <a:t>a</a:t>
            </a:r>
            <a:r>
              <a:rPr lang="en-US" altLang="en-US" dirty="0" smtClean="0"/>
              <a:t> + </a:t>
            </a:r>
            <a:r>
              <a:rPr lang="en-US" altLang="en-US" dirty="0" smtClean="0">
                <a:latin typeface="Symbol" panose="05050102010706020507" pitchFamily="18" charset="2"/>
              </a:rPr>
              <a:t>b</a:t>
            </a:r>
            <a:r>
              <a:rPr lang="en-US" altLang="en-US" baseline="-25000" dirty="0" smtClean="0"/>
              <a:t>i</a:t>
            </a:r>
            <a:r>
              <a:rPr lang="en-US" altLang="en-US" dirty="0" smtClean="0"/>
              <a:t> [</a:t>
            </a:r>
            <a:r>
              <a:rPr lang="en-US" altLang="en-US" u="sng" dirty="0" smtClean="0"/>
              <a:t>total loan losses</a:t>
            </a:r>
            <a:r>
              <a:rPr lang="en-US" altLang="en-US" dirty="0" smtClean="0"/>
              <a:t>]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 smtClean="0"/>
              <a:t> 		          		[ total loans ]</a:t>
            </a: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B8911B62-F07F-43F0-8B5B-2D1B0FCFC188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35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25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Regulatory Models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05000"/>
            <a:ext cx="8229600" cy="4754563"/>
          </a:xfrm>
        </p:spPr>
        <p:txBody>
          <a:bodyPr/>
          <a:lstStyle/>
          <a:p>
            <a:r>
              <a:rPr lang="en-US" altLang="en-US" sz="2800" dirty="0" smtClean="0"/>
              <a:t>Credit concentration risk evaluation largely subjective and based on examiner discretion</a:t>
            </a:r>
          </a:p>
          <a:p>
            <a:pPr lvl="1"/>
            <a:r>
              <a:rPr lang="en-US" altLang="en-US" sz="2400" dirty="0" smtClean="0"/>
              <a:t>Quantitative models were rejected by regulators because the methods were not sufficiently advanced and available data were not sufficient</a:t>
            </a:r>
          </a:p>
          <a:p>
            <a:r>
              <a:rPr lang="en-US" altLang="en-US" sz="2800" dirty="0" smtClean="0"/>
              <a:t>Life and PC insurance regulators propose limits on investments in securities or obligations of any single issuer</a:t>
            </a:r>
          </a:p>
          <a:p>
            <a:pPr lvl="1"/>
            <a:r>
              <a:rPr lang="en-US" altLang="en-US" sz="2400" dirty="0" smtClean="0"/>
              <a:t>General diversification limits</a:t>
            </a:r>
            <a:endParaRPr lang="en-US" altLang="en-US" dirty="0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A63C7142-C72F-4F28-B3B2-3348963CEC44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36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81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*</a:t>
            </a:r>
            <a:r>
              <a:rPr lang="en-US" altLang="en-US" dirty="0" err="1" smtClean="0"/>
              <a:t>CreditMetrics</a:t>
            </a:r>
            <a:endParaRPr lang="en-US" altLang="en-US" dirty="0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480060" y="1981200"/>
            <a:ext cx="8229600" cy="4678363"/>
          </a:xfrm>
        </p:spPr>
        <p:txBody>
          <a:bodyPr/>
          <a:lstStyle/>
          <a:p>
            <a:r>
              <a:rPr lang="en-US" altLang="en-US" dirty="0" smtClean="0"/>
              <a:t>If next year is a bad year, how much will I lose on my loans  and loan portfolio?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 smtClean="0"/>
              <a:t>		</a:t>
            </a:r>
            <a:r>
              <a:rPr lang="en-US" altLang="en-US" i="1" dirty="0" smtClean="0"/>
              <a:t>VAR = P</a:t>
            </a:r>
            <a:r>
              <a:rPr lang="en-US" altLang="en-US" dirty="0" smtClean="0"/>
              <a:t> × 1.65 × </a:t>
            </a:r>
            <a:r>
              <a:rPr lang="en-US" altLang="en-US" dirty="0" smtClean="0">
                <a:latin typeface="Symbol" panose="05050102010706020507" pitchFamily="18" charset="2"/>
              </a:rPr>
              <a:t>s</a:t>
            </a:r>
            <a:r>
              <a:rPr lang="en-US" altLang="en-US" dirty="0" smtClean="0"/>
              <a:t> </a:t>
            </a:r>
          </a:p>
          <a:p>
            <a:r>
              <a:rPr lang="en-US" altLang="en-US" dirty="0" smtClean="0"/>
              <a:t>Neither </a:t>
            </a:r>
            <a:r>
              <a:rPr lang="en-US" altLang="en-US" i="1" dirty="0" smtClean="0"/>
              <a:t>P</a:t>
            </a:r>
            <a:r>
              <a:rPr lang="en-US" altLang="en-US" dirty="0" smtClean="0"/>
              <a:t>, nor </a:t>
            </a:r>
            <a:r>
              <a:rPr lang="en-US" altLang="en-US" dirty="0" smtClean="0">
                <a:latin typeface="Symbol" panose="05050102010706020507" pitchFamily="18" charset="2"/>
              </a:rPr>
              <a:t>s</a:t>
            </a:r>
            <a:r>
              <a:rPr lang="en-US" altLang="en-US" dirty="0" smtClean="0"/>
              <a:t> observed </a:t>
            </a:r>
          </a:p>
          <a:p>
            <a:r>
              <a:rPr lang="en-US" altLang="en-US" dirty="0" smtClean="0"/>
              <a:t>Calculated using:</a:t>
            </a:r>
          </a:p>
          <a:p>
            <a:pPr lvl="1"/>
            <a:r>
              <a:rPr lang="en-US" altLang="en-US" dirty="0" smtClean="0"/>
              <a:t>(</a:t>
            </a:r>
            <a:r>
              <a:rPr lang="en-US" altLang="en-US" dirty="0" err="1" smtClean="0"/>
              <a:t>i</a:t>
            </a:r>
            <a:r>
              <a:rPr lang="en-US" altLang="en-US" dirty="0" smtClean="0"/>
              <a:t>)Data on borrower’s credit rating; (ii) Rating transition matrix; (iii) Recovery rates on defaulted loans; (iv) Yield spreads.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E23CC0FF-ED5D-4D35-B05B-D64BACD723B8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* Credit Risk+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smtClean="0"/>
              <a:t>Developed by Credit Suisse Financial Products</a:t>
            </a:r>
          </a:p>
          <a:p>
            <a:pPr lvl="1"/>
            <a:r>
              <a:rPr lang="en-US" altLang="en-US" sz="2400" smtClean="0"/>
              <a:t>Based on insurance literature:</a:t>
            </a:r>
          </a:p>
          <a:p>
            <a:pPr lvl="2"/>
            <a:r>
              <a:rPr lang="en-US" altLang="en-US" sz="2000" smtClean="0"/>
              <a:t>Losses reflect frequency of event and severity of loss</a:t>
            </a:r>
          </a:p>
          <a:p>
            <a:pPr lvl="1"/>
            <a:r>
              <a:rPr lang="en-US" altLang="en-US" sz="2400" smtClean="0"/>
              <a:t>Loan default is random</a:t>
            </a:r>
          </a:p>
          <a:p>
            <a:pPr lvl="1"/>
            <a:r>
              <a:rPr lang="en-US" altLang="en-US" sz="2400" smtClean="0"/>
              <a:t>Loan default probabilities are independent</a:t>
            </a:r>
          </a:p>
          <a:p>
            <a:r>
              <a:rPr lang="en-US" altLang="en-US" sz="2800" smtClean="0"/>
              <a:t>Appropriate for large portfolios of small loans</a:t>
            </a:r>
          </a:p>
          <a:p>
            <a:r>
              <a:rPr lang="en-US" altLang="en-US" sz="2800" smtClean="0"/>
              <a:t>Modeled by a Poisson distribution</a:t>
            </a: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7EFFBD79-7816-42E2-BE9B-110F36202406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38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53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38"/>
            <a:ext cx="8534400" cy="1143000"/>
          </a:xfrm>
        </p:spPr>
        <p:txBody>
          <a:bodyPr/>
          <a:lstStyle/>
          <a:p>
            <a:r>
              <a:rPr lang="en-US" altLang="en-US" sz="2600" smtClean="0"/>
              <a:t>*Credit Risk+ Model: Determinants of Loan Losses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accent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w"/>
              <a:defRPr sz="2400">
                <a:solidFill>
                  <a:schemeClr val="accent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∙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chemeClr val="tx1"/>
                </a:solidFill>
              </a:rPr>
              <a:t>Ch 11-</a:t>
            </a:r>
            <a:fld id="{836C1880-5001-4CEF-9CAE-A56E5E9F3F0B}" type="slidenum">
              <a:rPr lang="en-US" altLang="en-US" sz="1200">
                <a:solidFill>
                  <a:schemeClr val="tx1"/>
                </a:solidFill>
              </a:rPr>
              <a:pPr>
                <a:spcBef>
                  <a:spcPct val="0"/>
                </a:spcBef>
                <a:buFontTx/>
                <a:buNone/>
              </a:pPr>
              <a:t>39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pic>
        <p:nvPicPr>
          <p:cNvPr id="3174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676400"/>
            <a:ext cx="4905375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660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1600</TotalTime>
  <Words>1605</Words>
  <Application>Microsoft Office PowerPoint</Application>
  <PresentationFormat>On-screen Show (4:3)</PresentationFormat>
  <Paragraphs>293</Paragraphs>
  <Slides>39</Slides>
  <Notes>25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8" baseType="lpstr">
      <vt:lpstr>Arial</vt:lpstr>
      <vt:lpstr>Microsoft YaHei</vt:lpstr>
      <vt:lpstr>Century Gothic</vt:lpstr>
      <vt:lpstr>Wingdings</vt:lpstr>
      <vt:lpstr>Times New Roman</vt:lpstr>
      <vt:lpstr>Symbol</vt:lpstr>
      <vt:lpstr>Retrospect</vt:lpstr>
      <vt:lpstr>Microsoft Equation 3.0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Overview – Loan Portfolio and Concentration Risk </vt:lpstr>
      <vt:lpstr>Simple Models of Loan Concentration</vt:lpstr>
      <vt:lpstr>Rating Transition Matrix </vt:lpstr>
      <vt:lpstr>PowerPoint Presentation</vt:lpstr>
      <vt:lpstr>Diversification &amp; Modern Portfolio Theory</vt:lpstr>
      <vt:lpstr>FI Portfolio Diversification</vt:lpstr>
      <vt:lpstr>Applying Portfolio Theory to Loans</vt:lpstr>
      <vt:lpstr>Modern Portfolio Theory</vt:lpstr>
      <vt:lpstr>Moody’s Analytics (KMV) Portfolio Manager Model</vt:lpstr>
      <vt:lpstr>Moody’s Analytics (KMV) Asset Level Correlation</vt:lpstr>
      <vt:lpstr>Partial Applications of Portfolio Theory</vt:lpstr>
      <vt:lpstr>Partial Applications</vt:lpstr>
      <vt:lpstr>Loan Loss Ratio-Based Models</vt:lpstr>
      <vt:lpstr>Regulatory Models</vt:lpstr>
      <vt:lpstr>*CreditMetrics</vt:lpstr>
      <vt:lpstr>* Credit Risk+</vt:lpstr>
      <vt:lpstr>*Credit Risk+ Model: Determinants of Loan Losses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KeStanton</dc:creator>
  <cp:lastModifiedBy>Thanachote R</cp:lastModifiedBy>
  <cp:revision>136</cp:revision>
  <cp:lastPrinted>1601-01-01T00:00:00Z</cp:lastPrinted>
  <dcterms:created xsi:type="dcterms:W3CDTF">2010-06-14T15:44:52Z</dcterms:created>
  <dcterms:modified xsi:type="dcterms:W3CDTF">2015-09-06T04:14:23Z</dcterms:modified>
</cp:coreProperties>
</file>