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4" r:id="rId1"/>
  </p:sldMasterIdLst>
  <p:notesMasterIdLst>
    <p:notesMasterId r:id="rId55"/>
  </p:notesMasterIdLst>
  <p:handoutMasterIdLst>
    <p:handoutMasterId r:id="rId56"/>
  </p:handoutMasterIdLst>
  <p:sldIdLst>
    <p:sldId id="295" r:id="rId2"/>
    <p:sldId id="444" r:id="rId3"/>
    <p:sldId id="506" r:id="rId4"/>
    <p:sldId id="445" r:id="rId5"/>
    <p:sldId id="447" r:id="rId6"/>
    <p:sldId id="448" r:id="rId7"/>
    <p:sldId id="449" r:id="rId8"/>
    <p:sldId id="450" r:id="rId9"/>
    <p:sldId id="451" r:id="rId10"/>
    <p:sldId id="452" r:id="rId11"/>
    <p:sldId id="453" r:id="rId12"/>
    <p:sldId id="546" r:id="rId13"/>
    <p:sldId id="456" r:id="rId14"/>
    <p:sldId id="548" r:id="rId15"/>
    <p:sldId id="459" r:id="rId16"/>
    <p:sldId id="460" r:id="rId17"/>
    <p:sldId id="550" r:id="rId18"/>
    <p:sldId id="463" r:id="rId19"/>
    <p:sldId id="535" r:id="rId20"/>
    <p:sldId id="549" r:id="rId21"/>
    <p:sldId id="466" r:id="rId22"/>
    <p:sldId id="467" r:id="rId23"/>
    <p:sldId id="551" r:id="rId24"/>
    <p:sldId id="552" r:id="rId25"/>
    <p:sldId id="473" r:id="rId26"/>
    <p:sldId id="553" r:id="rId27"/>
    <p:sldId id="476" r:id="rId28"/>
    <p:sldId id="478" r:id="rId29"/>
    <p:sldId id="554" r:id="rId30"/>
    <p:sldId id="482" r:id="rId31"/>
    <p:sldId id="540" r:id="rId32"/>
    <p:sldId id="541" r:id="rId33"/>
    <p:sldId id="542" r:id="rId34"/>
    <p:sldId id="543" r:id="rId35"/>
    <p:sldId id="555" r:id="rId36"/>
    <p:sldId id="507" r:id="rId37"/>
    <p:sldId id="509" r:id="rId38"/>
    <p:sldId id="556" r:id="rId39"/>
    <p:sldId id="557" r:id="rId40"/>
    <p:sldId id="558" r:id="rId41"/>
    <p:sldId id="559" r:id="rId42"/>
    <p:sldId id="560" r:id="rId43"/>
    <p:sldId id="561" r:id="rId44"/>
    <p:sldId id="517" r:id="rId45"/>
    <p:sldId id="519" r:id="rId46"/>
    <p:sldId id="520" r:id="rId47"/>
    <p:sldId id="518" r:id="rId48"/>
    <p:sldId id="521" r:id="rId49"/>
    <p:sldId id="528" r:id="rId50"/>
    <p:sldId id="492" r:id="rId51"/>
    <p:sldId id="493" r:id="rId52"/>
    <p:sldId id="495" r:id="rId53"/>
    <p:sldId id="531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D8B088"/>
    <a:srgbClr val="D0A172"/>
    <a:srgbClr val="00664B"/>
    <a:srgbClr val="000000"/>
    <a:srgbClr val="ECECEC"/>
    <a:srgbClr val="777777"/>
    <a:srgbClr val="AC1CC0"/>
    <a:srgbClr val="EEFC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36" autoAdjust="0"/>
  </p:normalViewPr>
  <p:slideViewPr>
    <p:cSldViewPr>
      <p:cViewPr>
        <p:scale>
          <a:sx n="75" d="100"/>
          <a:sy n="75" d="100"/>
        </p:scale>
        <p:origin x="-4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24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cs typeface="+mn-cs"/>
              </a:defRPr>
            </a:lvl1pPr>
          </a:lstStyle>
          <a:p>
            <a:pPr>
              <a:defRPr/>
            </a:pPr>
            <a:fld id="{C52A22C4-8A2D-41B3-B5FF-7A776D9063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73484421-B5B0-410D-AB1D-05D19426CD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89688" y="8748713"/>
            <a:ext cx="400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 lIns="92075" tIns="46038" rIns="92075" bIns="46038" anchor="ctr">
            <a:spAutoFit/>
          </a:bodyPr>
          <a:lstStyle/>
          <a:p>
            <a:pPr algn="r" eaLnBrk="0" hangingPunct="0">
              <a:defRPr/>
            </a:pPr>
            <a:fld id="{98FEDD21-DA16-498A-80DA-523B46663493}" type="slidenum">
              <a:rPr lang="en-US" sz="1400" i="1"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pPr algn="r" eaLnBrk="0" hangingPunct="0">
                <a:defRPr/>
              </a:pPr>
              <a:t>‹#›</a:t>
            </a:fld>
            <a:endParaRPr lang="en-US" sz="1400" i="1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D13F074-C249-4A44-9327-8A511A0A2B3A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 bwMode="ltGray"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invGray">
          <a:xfrm>
            <a:off x="0" y="0"/>
            <a:ext cx="9144000" cy="1524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6" name="AutoShape 31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32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33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34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35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pic>
        <p:nvPicPr>
          <p:cNvPr id="11" name="Picture 43" descr="NY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35125"/>
            <a:ext cx="79248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6740" name="Rectangle 36"/>
          <p:cNvSpPr>
            <a:spLocks noGrp="1" noChangeArrowheads="1"/>
          </p:cNvSpPr>
          <p:nvPr>
            <p:ph type="ctrTitle"/>
          </p:nvPr>
        </p:nvSpPr>
        <p:spPr>
          <a:xfrm>
            <a:off x="1447800" y="304800"/>
            <a:ext cx="7239000" cy="1447800"/>
          </a:xfrm>
          <a:effectLst>
            <a:outerShdw dist="53882" dir="2700000" algn="ctr" rotWithShape="0">
              <a:srgbClr val="000000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6741" name="Rectangle 37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124200"/>
            <a:ext cx="7162800" cy="13716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1090613" lvl="1" indent="285750">
              <a:defRPr/>
            </a:lvl2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39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67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6741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65B94BC7-F6B8-4017-89A0-168800783C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D5DC536F-F2AD-4546-95DA-D4B7F3CB56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5FA5E4D7-FD54-4382-BB99-FEB6A6E81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8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B52AE450-AB52-4FAF-9582-DFDFFF00C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141BF6F1-1036-41B2-AD63-24012A8087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3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CC4F7B19-35A0-4F86-A33F-3A9FE1A92A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8DF40515-8A23-48F5-9F49-9212085623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1461849E-79D7-4736-9EAA-29D6AA582B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EA3924BC-86CE-40A6-BEEC-2D9C44CC3B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98438"/>
            <a:ext cx="2095500" cy="5973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8438"/>
            <a:ext cx="6134100" cy="5973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A6BE1E4B-9AB4-452B-BB8A-C41DF38E50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E80D0846-CF24-4C93-8EF5-A260A688E4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944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95400"/>
            <a:ext cx="38862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53000" y="12954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0" y="3810000"/>
            <a:ext cx="3886200" cy="2362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7143F959-9F3E-4E16-8E1F-936B33259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5D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ChangeArrowheads="1"/>
          </p:cNvSpPr>
          <p:nvPr/>
        </p:nvSpPr>
        <p:spPr bwMode="invGray">
          <a:xfrm>
            <a:off x="0" y="0"/>
            <a:ext cx="9144000" cy="1143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sp>
        <p:nvSpPr>
          <p:cNvPr id="1027" name="Rectangle 2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44563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8" name="Group 53"/>
          <p:cNvGrpSpPr>
            <a:grpSpLocks/>
          </p:cNvGrpSpPr>
          <p:nvPr/>
        </p:nvGrpSpPr>
        <p:grpSpPr bwMode="auto">
          <a:xfrm>
            <a:off x="0" y="0"/>
            <a:ext cx="9158288" cy="6858000"/>
            <a:chOff x="0" y="0"/>
            <a:chExt cx="5769" cy="4320"/>
          </a:xfrm>
        </p:grpSpPr>
        <p:sp>
          <p:nvSpPr>
            <p:cNvPr id="1058" name="AutoShape 54"/>
            <p:cNvSpPr>
              <a:spLocks noChangeArrowheads="1"/>
            </p:cNvSpPr>
            <p:nvPr userDrawn="1"/>
          </p:nvSpPr>
          <p:spPr bwMode="gray">
            <a:xfrm>
              <a:off x="24" y="24"/>
              <a:ext cx="5718" cy="4272"/>
            </a:xfrm>
            <a:prstGeom prst="roundRect">
              <a:avLst>
                <a:gd name="adj" fmla="val 6014"/>
              </a:avLst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9" name="Freeform 55"/>
            <p:cNvSpPr>
              <a:spLocks/>
            </p:cNvSpPr>
            <p:nvPr userDrawn="1"/>
          </p:nvSpPr>
          <p:spPr bwMode="gray">
            <a:xfrm>
              <a:off x="0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0" name="Freeform 56"/>
            <p:cNvSpPr>
              <a:spLocks/>
            </p:cNvSpPr>
            <p:nvPr userDrawn="1"/>
          </p:nvSpPr>
          <p:spPr bwMode="gray">
            <a:xfrm rot="10800000">
              <a:off x="5481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1" name="Freeform 57"/>
            <p:cNvSpPr>
              <a:spLocks/>
            </p:cNvSpPr>
            <p:nvPr userDrawn="1"/>
          </p:nvSpPr>
          <p:spPr bwMode="gray">
            <a:xfrm rot="5400000">
              <a:off x="5481" y="0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2" name="Freeform 58"/>
            <p:cNvSpPr>
              <a:spLocks/>
            </p:cNvSpPr>
            <p:nvPr userDrawn="1"/>
          </p:nvSpPr>
          <p:spPr bwMode="gray">
            <a:xfrm rot="-5400000">
              <a:off x="0" y="4032"/>
              <a:ext cx="288" cy="288"/>
            </a:xfrm>
            <a:custGeom>
              <a:avLst/>
              <a:gdLst>
                <a:gd name="T0" fmla="*/ 0 w 288"/>
                <a:gd name="T1" fmla="*/ 288 h 288"/>
                <a:gd name="T2" fmla="*/ 82 w 288"/>
                <a:gd name="T3" fmla="*/ 144 h 288"/>
                <a:gd name="T4" fmla="*/ 165 w 288"/>
                <a:gd name="T5" fmla="*/ 36 h 288"/>
                <a:gd name="T6" fmla="*/ 288 w 288"/>
                <a:gd name="T7" fmla="*/ 0 h 288"/>
                <a:gd name="T8" fmla="*/ 0 w 288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288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0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00664B"/>
          </a:solidFill>
          <a:ln>
            <a:noFill/>
          </a:ln>
          <a:extLst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 © 2012 Cengage Learning.  All Rights Reserved. May not scanned, copied or duplicated, or posted to a publicly accessible website, in whole or in part.</a:t>
            </a:r>
            <a:endParaRPr lang="en-US" dirty="0"/>
          </a:p>
        </p:txBody>
      </p:sp>
      <p:sp>
        <p:nvSpPr>
          <p:cNvPr id="455741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1066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solidFill>
                  <a:srgbClr val="FFCC66"/>
                </a:solidFill>
                <a:cs typeface="+mn-cs"/>
              </a:defRPr>
            </a:lvl1pPr>
          </a:lstStyle>
          <a:p>
            <a:pPr>
              <a:defRPr/>
            </a:pPr>
            <a:r>
              <a:rPr lang="en-US"/>
              <a:t>14-</a:t>
            </a:r>
            <a:fld id="{EA9329D3-DF2E-410F-BE5C-13AF777212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1" name="Group 3"/>
          <p:cNvGrpSpPr>
            <a:grpSpLocks/>
          </p:cNvGrpSpPr>
          <p:nvPr/>
        </p:nvGrpSpPr>
        <p:grpSpPr bwMode="auto">
          <a:xfrm>
            <a:off x="2362200" y="1371600"/>
            <a:ext cx="5334000" cy="4953000"/>
            <a:chOff x="2789" y="890"/>
            <a:chExt cx="2722" cy="2721"/>
          </a:xfrm>
        </p:grpSpPr>
        <p:sp>
          <p:nvSpPr>
            <p:cNvPr id="1033" name="AutoShape 4"/>
            <p:cNvSpPr>
              <a:spLocks noChangeArrowheads="1"/>
            </p:cNvSpPr>
            <p:nvPr userDrawn="1"/>
          </p:nvSpPr>
          <p:spPr bwMode="ltGray">
            <a:xfrm>
              <a:off x="2789" y="894"/>
              <a:ext cx="2722" cy="2683"/>
            </a:xfrm>
            <a:custGeom>
              <a:avLst/>
              <a:gdLst>
                <a:gd name="T0" fmla="*/ 172 w 21600"/>
                <a:gd name="T1" fmla="*/ 0 h 21600"/>
                <a:gd name="T2" fmla="*/ 50 w 21600"/>
                <a:gd name="T3" fmla="*/ 49 h 21600"/>
                <a:gd name="T4" fmla="*/ 0 w 21600"/>
                <a:gd name="T5" fmla="*/ 167 h 21600"/>
                <a:gd name="T6" fmla="*/ 50 w 21600"/>
                <a:gd name="T7" fmla="*/ 285 h 21600"/>
                <a:gd name="T8" fmla="*/ 172 w 21600"/>
                <a:gd name="T9" fmla="*/ 334 h 21600"/>
                <a:gd name="T10" fmla="*/ 293 w 21600"/>
                <a:gd name="T11" fmla="*/ 285 h 21600"/>
                <a:gd name="T12" fmla="*/ 343 w 21600"/>
                <a:gd name="T13" fmla="*/ 167 h 21600"/>
                <a:gd name="T14" fmla="*/ 293 w 21600"/>
                <a:gd name="T15" fmla="*/ 49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63 h 21600"/>
                <a:gd name="T26" fmla="*/ 18434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20" y="10800"/>
                  </a:moveTo>
                  <a:cubicBezTo>
                    <a:pt x="320" y="16588"/>
                    <a:pt x="5012" y="21280"/>
                    <a:pt x="10800" y="21280"/>
                  </a:cubicBezTo>
                  <a:cubicBezTo>
                    <a:pt x="16588" y="21280"/>
                    <a:pt x="21280" y="16588"/>
                    <a:pt x="21280" y="10800"/>
                  </a:cubicBezTo>
                  <a:cubicBezTo>
                    <a:pt x="21280" y="5012"/>
                    <a:pt x="16588" y="320"/>
                    <a:pt x="10800" y="320"/>
                  </a:cubicBezTo>
                  <a:cubicBezTo>
                    <a:pt x="5012" y="320"/>
                    <a:pt x="320" y="5012"/>
                    <a:pt x="320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4" name="Freeform 5"/>
            <p:cNvSpPr>
              <a:spLocks/>
            </p:cNvSpPr>
            <p:nvPr userDrawn="1"/>
          </p:nvSpPr>
          <p:spPr bwMode="ltGray">
            <a:xfrm>
              <a:off x="3196" y="3082"/>
              <a:ext cx="326" cy="244"/>
            </a:xfrm>
            <a:custGeom>
              <a:avLst/>
              <a:gdLst>
                <a:gd name="T0" fmla="*/ 0 w 363"/>
                <a:gd name="T1" fmla="*/ 40 h 272"/>
                <a:gd name="T2" fmla="*/ 81 w 363"/>
                <a:gd name="T3" fmla="*/ 122 h 272"/>
                <a:gd name="T4" fmla="*/ 162 w 363"/>
                <a:gd name="T5" fmla="*/ 204 h 272"/>
                <a:gd name="T6" fmla="*/ 244 w 363"/>
                <a:gd name="T7" fmla="*/ 244 h 272"/>
                <a:gd name="T8" fmla="*/ 284 w 363"/>
                <a:gd name="T9" fmla="*/ 244 h 272"/>
                <a:gd name="T10" fmla="*/ 325 w 363"/>
                <a:gd name="T11" fmla="*/ 162 h 272"/>
                <a:gd name="T12" fmla="*/ 284 w 363"/>
                <a:gd name="T13" fmla="*/ 162 h 272"/>
                <a:gd name="T14" fmla="*/ 244 w 363"/>
                <a:gd name="T15" fmla="*/ 162 h 272"/>
                <a:gd name="T16" fmla="*/ 202 w 363"/>
                <a:gd name="T17" fmla="*/ 162 h 272"/>
                <a:gd name="T18" fmla="*/ 202 w 363"/>
                <a:gd name="T19" fmla="*/ 122 h 272"/>
                <a:gd name="T20" fmla="*/ 244 w 363"/>
                <a:gd name="T21" fmla="*/ 82 h 272"/>
                <a:gd name="T22" fmla="*/ 202 w 363"/>
                <a:gd name="T23" fmla="*/ 40 h 272"/>
                <a:gd name="T24" fmla="*/ 202 w 363"/>
                <a:gd name="T25" fmla="*/ 82 h 272"/>
                <a:gd name="T26" fmla="*/ 162 w 363"/>
                <a:gd name="T27" fmla="*/ 122 h 272"/>
                <a:gd name="T28" fmla="*/ 122 w 363"/>
                <a:gd name="T29" fmla="*/ 122 h 272"/>
                <a:gd name="T30" fmla="*/ 81 w 363"/>
                <a:gd name="T31" fmla="*/ 82 h 272"/>
                <a:gd name="T32" fmla="*/ 122 w 363"/>
                <a:gd name="T33" fmla="*/ 82 h 272"/>
                <a:gd name="T34" fmla="*/ 81 w 363"/>
                <a:gd name="T35" fmla="*/ 40 h 272"/>
                <a:gd name="T36" fmla="*/ 40 w 363"/>
                <a:gd name="T37" fmla="*/ 0 h 272"/>
                <a:gd name="T38" fmla="*/ 55 w 363"/>
                <a:gd name="T39" fmla="*/ 51 h 272"/>
                <a:gd name="T40" fmla="*/ 25 w 363"/>
                <a:gd name="T41" fmla="*/ 40 h 272"/>
                <a:gd name="T42" fmla="*/ 0 w 363"/>
                <a:gd name="T43" fmla="*/ 40 h 2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63"/>
                <a:gd name="T67" fmla="*/ 0 h 272"/>
                <a:gd name="T68" fmla="*/ 363 w 363"/>
                <a:gd name="T69" fmla="*/ 272 h 2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63" h="272">
                  <a:moveTo>
                    <a:pt x="0" y="45"/>
                  </a:moveTo>
                  <a:lnTo>
                    <a:pt x="90" y="136"/>
                  </a:lnTo>
                  <a:lnTo>
                    <a:pt x="181" y="227"/>
                  </a:lnTo>
                  <a:lnTo>
                    <a:pt x="272" y="272"/>
                  </a:lnTo>
                  <a:lnTo>
                    <a:pt x="317" y="272"/>
                  </a:lnTo>
                  <a:lnTo>
                    <a:pt x="363" y="181"/>
                  </a:lnTo>
                  <a:lnTo>
                    <a:pt x="317" y="181"/>
                  </a:lnTo>
                  <a:lnTo>
                    <a:pt x="272" y="181"/>
                  </a:lnTo>
                  <a:lnTo>
                    <a:pt x="226" y="181"/>
                  </a:lnTo>
                  <a:lnTo>
                    <a:pt x="226" y="136"/>
                  </a:lnTo>
                  <a:lnTo>
                    <a:pt x="272" y="91"/>
                  </a:lnTo>
                  <a:lnTo>
                    <a:pt x="226" y="45"/>
                  </a:lnTo>
                  <a:lnTo>
                    <a:pt x="226" y="91"/>
                  </a:lnTo>
                  <a:lnTo>
                    <a:pt x="181" y="136"/>
                  </a:lnTo>
                  <a:lnTo>
                    <a:pt x="136" y="136"/>
                  </a:lnTo>
                  <a:lnTo>
                    <a:pt x="90" y="91"/>
                  </a:lnTo>
                  <a:lnTo>
                    <a:pt x="136" y="91"/>
                  </a:lnTo>
                  <a:lnTo>
                    <a:pt x="90" y="45"/>
                  </a:lnTo>
                  <a:lnTo>
                    <a:pt x="45" y="0"/>
                  </a:lnTo>
                  <a:lnTo>
                    <a:pt x="61" y="57"/>
                  </a:lnTo>
                  <a:lnTo>
                    <a:pt x="28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5" name="Freeform 6"/>
            <p:cNvSpPr>
              <a:spLocks/>
            </p:cNvSpPr>
            <p:nvPr userDrawn="1"/>
          </p:nvSpPr>
          <p:spPr bwMode="ltGray">
            <a:xfrm>
              <a:off x="3660" y="1726"/>
              <a:ext cx="420" cy="1885"/>
            </a:xfrm>
            <a:custGeom>
              <a:avLst/>
              <a:gdLst>
                <a:gd name="T0" fmla="*/ 162 w 420"/>
                <a:gd name="T1" fmla="*/ 1 h 1885"/>
                <a:gd name="T2" fmla="*/ 56 w 420"/>
                <a:gd name="T3" fmla="*/ 561 h 1885"/>
                <a:gd name="T4" fmla="*/ 122 w 420"/>
                <a:gd name="T5" fmla="*/ 1185 h 1885"/>
                <a:gd name="T6" fmla="*/ 383 w 420"/>
                <a:gd name="T7" fmla="*/ 1785 h 1885"/>
                <a:gd name="T8" fmla="*/ 343 w 420"/>
                <a:gd name="T9" fmla="*/ 1785 h 1885"/>
                <a:gd name="T10" fmla="*/ 70 w 420"/>
                <a:gd name="T11" fmla="*/ 1209 h 1885"/>
                <a:gd name="T12" fmla="*/ 15 w 420"/>
                <a:gd name="T13" fmla="*/ 487 h 1885"/>
                <a:gd name="T14" fmla="*/ 162 w 420"/>
                <a:gd name="T15" fmla="*/ 1 h 18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0"/>
                <a:gd name="T25" fmla="*/ 0 h 1885"/>
                <a:gd name="T26" fmla="*/ 420 w 420"/>
                <a:gd name="T27" fmla="*/ 1885 h 188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0" h="1885">
                  <a:moveTo>
                    <a:pt x="162" y="1"/>
                  </a:moveTo>
                  <a:cubicBezTo>
                    <a:pt x="173" y="0"/>
                    <a:pt x="62" y="364"/>
                    <a:pt x="56" y="561"/>
                  </a:cubicBezTo>
                  <a:cubicBezTo>
                    <a:pt x="50" y="758"/>
                    <a:pt x="67" y="981"/>
                    <a:pt x="122" y="1185"/>
                  </a:cubicBezTo>
                  <a:cubicBezTo>
                    <a:pt x="176" y="1389"/>
                    <a:pt x="347" y="1685"/>
                    <a:pt x="383" y="1785"/>
                  </a:cubicBezTo>
                  <a:cubicBezTo>
                    <a:pt x="420" y="1885"/>
                    <a:pt x="395" y="1881"/>
                    <a:pt x="343" y="1785"/>
                  </a:cubicBezTo>
                  <a:cubicBezTo>
                    <a:pt x="291" y="1689"/>
                    <a:pt x="125" y="1425"/>
                    <a:pt x="70" y="1209"/>
                  </a:cubicBezTo>
                  <a:cubicBezTo>
                    <a:pt x="15" y="993"/>
                    <a:pt x="0" y="688"/>
                    <a:pt x="15" y="487"/>
                  </a:cubicBezTo>
                  <a:cubicBezTo>
                    <a:pt x="30" y="286"/>
                    <a:pt x="132" y="102"/>
                    <a:pt x="162" y="1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6" name="Freeform 7"/>
            <p:cNvSpPr>
              <a:spLocks/>
            </p:cNvSpPr>
            <p:nvPr userDrawn="1"/>
          </p:nvSpPr>
          <p:spPr bwMode="ltGray">
            <a:xfrm>
              <a:off x="4023" y="1694"/>
              <a:ext cx="429" cy="1836"/>
            </a:xfrm>
            <a:custGeom>
              <a:avLst/>
              <a:gdLst>
                <a:gd name="T0" fmla="*/ 0 w 429"/>
                <a:gd name="T1" fmla="*/ 25 h 1836"/>
                <a:gd name="T2" fmla="*/ 375 w 429"/>
                <a:gd name="T3" fmla="*/ 1835 h 1836"/>
                <a:gd name="T4" fmla="*/ 429 w 429"/>
                <a:gd name="T5" fmla="*/ 1836 h 1836"/>
                <a:gd name="T6" fmla="*/ 37 w 429"/>
                <a:gd name="T7" fmla="*/ 0 h 1836"/>
                <a:gd name="T8" fmla="*/ 0 w 429"/>
                <a:gd name="T9" fmla="*/ 25 h 18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9"/>
                <a:gd name="T16" fmla="*/ 0 h 1836"/>
                <a:gd name="T17" fmla="*/ 429 w 429"/>
                <a:gd name="T18" fmla="*/ 1836 h 18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9" h="1836">
                  <a:moveTo>
                    <a:pt x="0" y="25"/>
                  </a:moveTo>
                  <a:lnTo>
                    <a:pt x="375" y="1835"/>
                  </a:lnTo>
                  <a:lnTo>
                    <a:pt x="429" y="1836"/>
                  </a:lnTo>
                  <a:lnTo>
                    <a:pt x="37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7" name="Freeform 8"/>
            <p:cNvSpPr>
              <a:spLocks/>
            </p:cNvSpPr>
            <p:nvPr userDrawn="1"/>
          </p:nvSpPr>
          <p:spPr bwMode="ltGray">
            <a:xfrm>
              <a:off x="4270" y="1551"/>
              <a:ext cx="600" cy="1899"/>
            </a:xfrm>
            <a:custGeom>
              <a:avLst/>
              <a:gdLst>
                <a:gd name="T0" fmla="*/ 0 w 600"/>
                <a:gd name="T1" fmla="*/ 67 h 1899"/>
                <a:gd name="T2" fmla="*/ 91 w 600"/>
                <a:gd name="T3" fmla="*/ 168 h 1899"/>
                <a:gd name="T4" fmla="*/ 347 w 600"/>
                <a:gd name="T5" fmla="*/ 552 h 1899"/>
                <a:gd name="T6" fmla="*/ 512 w 600"/>
                <a:gd name="T7" fmla="*/ 1146 h 1899"/>
                <a:gd name="T8" fmla="*/ 539 w 600"/>
                <a:gd name="T9" fmla="*/ 1612 h 1899"/>
                <a:gd name="T10" fmla="*/ 457 w 600"/>
                <a:gd name="T11" fmla="*/ 1859 h 1899"/>
                <a:gd name="T12" fmla="*/ 503 w 600"/>
                <a:gd name="T13" fmla="*/ 1850 h 1899"/>
                <a:gd name="T14" fmla="*/ 583 w 600"/>
                <a:gd name="T15" fmla="*/ 1611 h 1899"/>
                <a:gd name="T16" fmla="*/ 567 w 600"/>
                <a:gd name="T17" fmla="*/ 1146 h 1899"/>
                <a:gd name="T18" fmla="*/ 384 w 600"/>
                <a:gd name="T19" fmla="*/ 524 h 1899"/>
                <a:gd name="T20" fmla="*/ 82 w 600"/>
                <a:gd name="T21" fmla="*/ 76 h 1899"/>
                <a:gd name="T22" fmla="*/ 0 w 600"/>
                <a:gd name="T23" fmla="*/ 67 h 18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0"/>
                <a:gd name="T37" fmla="*/ 0 h 1899"/>
                <a:gd name="T38" fmla="*/ 600 w 600"/>
                <a:gd name="T39" fmla="*/ 1899 h 189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0" h="1899">
                  <a:moveTo>
                    <a:pt x="0" y="67"/>
                  </a:moveTo>
                  <a:cubicBezTo>
                    <a:pt x="2" y="82"/>
                    <a:pt x="33" y="87"/>
                    <a:pt x="91" y="168"/>
                  </a:cubicBezTo>
                  <a:cubicBezTo>
                    <a:pt x="149" y="249"/>
                    <a:pt x="277" y="389"/>
                    <a:pt x="347" y="552"/>
                  </a:cubicBezTo>
                  <a:cubicBezTo>
                    <a:pt x="417" y="715"/>
                    <a:pt x="480" y="969"/>
                    <a:pt x="512" y="1146"/>
                  </a:cubicBezTo>
                  <a:cubicBezTo>
                    <a:pt x="544" y="1323"/>
                    <a:pt x="548" y="1493"/>
                    <a:pt x="539" y="1612"/>
                  </a:cubicBezTo>
                  <a:cubicBezTo>
                    <a:pt x="530" y="1731"/>
                    <a:pt x="463" y="1819"/>
                    <a:pt x="457" y="1859"/>
                  </a:cubicBezTo>
                  <a:cubicBezTo>
                    <a:pt x="451" y="1899"/>
                    <a:pt x="482" y="1891"/>
                    <a:pt x="503" y="1850"/>
                  </a:cubicBezTo>
                  <a:cubicBezTo>
                    <a:pt x="524" y="1809"/>
                    <a:pt x="572" y="1728"/>
                    <a:pt x="583" y="1611"/>
                  </a:cubicBezTo>
                  <a:cubicBezTo>
                    <a:pt x="594" y="1494"/>
                    <a:pt x="600" y="1327"/>
                    <a:pt x="567" y="1146"/>
                  </a:cubicBezTo>
                  <a:cubicBezTo>
                    <a:pt x="534" y="965"/>
                    <a:pt x="465" y="702"/>
                    <a:pt x="384" y="524"/>
                  </a:cubicBezTo>
                  <a:cubicBezTo>
                    <a:pt x="303" y="346"/>
                    <a:pt x="146" y="152"/>
                    <a:pt x="82" y="76"/>
                  </a:cubicBezTo>
                  <a:cubicBezTo>
                    <a:pt x="18" y="0"/>
                    <a:pt x="17" y="69"/>
                    <a:pt x="0" y="6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8" name="Freeform 9"/>
            <p:cNvSpPr>
              <a:spLocks/>
            </p:cNvSpPr>
            <p:nvPr userDrawn="1"/>
          </p:nvSpPr>
          <p:spPr bwMode="ltGray">
            <a:xfrm>
              <a:off x="4902" y="1753"/>
              <a:ext cx="338" cy="1494"/>
            </a:xfrm>
            <a:custGeom>
              <a:avLst/>
              <a:gdLst>
                <a:gd name="T0" fmla="*/ 26 w 338"/>
                <a:gd name="T1" fmla="*/ 73 h 1494"/>
                <a:gd name="T2" fmla="*/ 136 w 338"/>
                <a:gd name="T3" fmla="*/ 194 h 1494"/>
                <a:gd name="T4" fmla="*/ 282 w 338"/>
                <a:gd name="T5" fmla="*/ 706 h 1494"/>
                <a:gd name="T6" fmla="*/ 282 w 338"/>
                <a:gd name="T7" fmla="*/ 1118 h 1494"/>
                <a:gd name="T8" fmla="*/ 218 w 338"/>
                <a:gd name="T9" fmla="*/ 1319 h 1494"/>
                <a:gd name="T10" fmla="*/ 132 w 338"/>
                <a:gd name="T11" fmla="*/ 1475 h 1494"/>
                <a:gd name="T12" fmla="*/ 206 w 338"/>
                <a:gd name="T13" fmla="*/ 1433 h 1494"/>
                <a:gd name="T14" fmla="*/ 312 w 338"/>
                <a:gd name="T15" fmla="*/ 1163 h 1494"/>
                <a:gd name="T16" fmla="*/ 337 w 338"/>
                <a:gd name="T17" fmla="*/ 871 h 1494"/>
                <a:gd name="T18" fmla="*/ 309 w 338"/>
                <a:gd name="T19" fmla="*/ 615 h 1494"/>
                <a:gd name="T20" fmla="*/ 172 w 338"/>
                <a:gd name="T21" fmla="*/ 149 h 1494"/>
                <a:gd name="T22" fmla="*/ 34 w 338"/>
                <a:gd name="T23" fmla="*/ 23 h 1494"/>
                <a:gd name="T24" fmla="*/ 26 w 338"/>
                <a:gd name="T25" fmla="*/ 73 h 14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8"/>
                <a:gd name="T40" fmla="*/ 0 h 1494"/>
                <a:gd name="T41" fmla="*/ 338 w 338"/>
                <a:gd name="T42" fmla="*/ 1494 h 14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8" h="1494">
                  <a:moveTo>
                    <a:pt x="26" y="73"/>
                  </a:moveTo>
                  <a:cubicBezTo>
                    <a:pt x="43" y="102"/>
                    <a:pt x="93" y="88"/>
                    <a:pt x="136" y="194"/>
                  </a:cubicBezTo>
                  <a:cubicBezTo>
                    <a:pt x="179" y="300"/>
                    <a:pt x="258" y="552"/>
                    <a:pt x="282" y="706"/>
                  </a:cubicBezTo>
                  <a:cubicBezTo>
                    <a:pt x="306" y="860"/>
                    <a:pt x="293" y="1016"/>
                    <a:pt x="282" y="1118"/>
                  </a:cubicBezTo>
                  <a:cubicBezTo>
                    <a:pt x="271" y="1220"/>
                    <a:pt x="243" y="1260"/>
                    <a:pt x="218" y="1319"/>
                  </a:cubicBezTo>
                  <a:cubicBezTo>
                    <a:pt x="193" y="1378"/>
                    <a:pt x="134" y="1456"/>
                    <a:pt x="132" y="1475"/>
                  </a:cubicBezTo>
                  <a:cubicBezTo>
                    <a:pt x="130" y="1494"/>
                    <a:pt x="176" y="1485"/>
                    <a:pt x="206" y="1433"/>
                  </a:cubicBezTo>
                  <a:cubicBezTo>
                    <a:pt x="235" y="1381"/>
                    <a:pt x="290" y="1257"/>
                    <a:pt x="312" y="1163"/>
                  </a:cubicBezTo>
                  <a:cubicBezTo>
                    <a:pt x="334" y="1069"/>
                    <a:pt x="338" y="962"/>
                    <a:pt x="337" y="871"/>
                  </a:cubicBezTo>
                  <a:cubicBezTo>
                    <a:pt x="336" y="780"/>
                    <a:pt x="336" y="735"/>
                    <a:pt x="309" y="615"/>
                  </a:cubicBezTo>
                  <a:cubicBezTo>
                    <a:pt x="282" y="495"/>
                    <a:pt x="218" y="248"/>
                    <a:pt x="172" y="149"/>
                  </a:cubicBezTo>
                  <a:cubicBezTo>
                    <a:pt x="126" y="50"/>
                    <a:pt x="58" y="36"/>
                    <a:pt x="34" y="23"/>
                  </a:cubicBezTo>
                  <a:cubicBezTo>
                    <a:pt x="10" y="10"/>
                    <a:pt x="0" y="0"/>
                    <a:pt x="26" y="73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39" name="Freeform 10"/>
            <p:cNvSpPr>
              <a:spLocks/>
            </p:cNvSpPr>
            <p:nvPr userDrawn="1"/>
          </p:nvSpPr>
          <p:spPr bwMode="ltGray">
            <a:xfrm>
              <a:off x="3189" y="2212"/>
              <a:ext cx="573" cy="1290"/>
            </a:xfrm>
            <a:custGeom>
              <a:avLst/>
              <a:gdLst>
                <a:gd name="T0" fmla="*/ 2 w 573"/>
                <a:gd name="T1" fmla="*/ 129 h 1290"/>
                <a:gd name="T2" fmla="*/ 48 w 573"/>
                <a:gd name="T3" fmla="*/ 65 h 1290"/>
                <a:gd name="T4" fmla="*/ 84 w 573"/>
                <a:gd name="T5" fmla="*/ 522 h 1290"/>
                <a:gd name="T6" fmla="*/ 241 w 573"/>
                <a:gd name="T7" fmla="*/ 909 h 1290"/>
                <a:gd name="T8" fmla="*/ 396 w 573"/>
                <a:gd name="T9" fmla="*/ 1106 h 1290"/>
                <a:gd name="T10" fmla="*/ 568 w 573"/>
                <a:gd name="T11" fmla="*/ 1286 h 1290"/>
                <a:gd name="T12" fmla="*/ 363 w 573"/>
                <a:gd name="T13" fmla="*/ 1130 h 1290"/>
                <a:gd name="T14" fmla="*/ 183 w 573"/>
                <a:gd name="T15" fmla="*/ 909 h 1290"/>
                <a:gd name="T16" fmla="*/ 38 w 573"/>
                <a:gd name="T17" fmla="*/ 540 h 1290"/>
                <a:gd name="T18" fmla="*/ 2 w 573"/>
                <a:gd name="T19" fmla="*/ 129 h 12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73"/>
                <a:gd name="T31" fmla="*/ 0 h 1290"/>
                <a:gd name="T32" fmla="*/ 573 w 573"/>
                <a:gd name="T33" fmla="*/ 1290 h 12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73" h="1290">
                  <a:moveTo>
                    <a:pt x="2" y="129"/>
                  </a:moveTo>
                  <a:cubicBezTo>
                    <a:pt x="4" y="50"/>
                    <a:pt x="34" y="0"/>
                    <a:pt x="48" y="65"/>
                  </a:cubicBezTo>
                  <a:cubicBezTo>
                    <a:pt x="62" y="130"/>
                    <a:pt x="52" y="381"/>
                    <a:pt x="84" y="522"/>
                  </a:cubicBezTo>
                  <a:cubicBezTo>
                    <a:pt x="116" y="663"/>
                    <a:pt x="189" y="812"/>
                    <a:pt x="241" y="909"/>
                  </a:cubicBezTo>
                  <a:cubicBezTo>
                    <a:pt x="293" y="1006"/>
                    <a:pt x="341" y="1043"/>
                    <a:pt x="396" y="1106"/>
                  </a:cubicBezTo>
                  <a:cubicBezTo>
                    <a:pt x="450" y="1169"/>
                    <a:pt x="573" y="1283"/>
                    <a:pt x="568" y="1286"/>
                  </a:cubicBezTo>
                  <a:cubicBezTo>
                    <a:pt x="562" y="1290"/>
                    <a:pt x="428" y="1193"/>
                    <a:pt x="363" y="1130"/>
                  </a:cubicBezTo>
                  <a:cubicBezTo>
                    <a:pt x="299" y="1068"/>
                    <a:pt x="237" y="1007"/>
                    <a:pt x="183" y="909"/>
                  </a:cubicBezTo>
                  <a:cubicBezTo>
                    <a:pt x="129" y="811"/>
                    <a:pt x="68" y="670"/>
                    <a:pt x="38" y="540"/>
                  </a:cubicBezTo>
                  <a:cubicBezTo>
                    <a:pt x="8" y="410"/>
                    <a:pt x="0" y="208"/>
                    <a:pt x="2" y="12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0" name="Freeform 11"/>
            <p:cNvSpPr>
              <a:spLocks/>
            </p:cNvSpPr>
            <p:nvPr userDrawn="1"/>
          </p:nvSpPr>
          <p:spPr bwMode="ltGray">
            <a:xfrm>
              <a:off x="4170" y="1008"/>
              <a:ext cx="655" cy="192"/>
            </a:xfrm>
            <a:custGeom>
              <a:avLst/>
              <a:gdLst>
                <a:gd name="T0" fmla="*/ 15 w 731"/>
                <a:gd name="T1" fmla="*/ 168 h 214"/>
                <a:gd name="T2" fmla="*/ 228 w 731"/>
                <a:gd name="T3" fmla="*/ 37 h 214"/>
                <a:gd name="T4" fmla="*/ 409 w 731"/>
                <a:gd name="T5" fmla="*/ 4 h 214"/>
                <a:gd name="T6" fmla="*/ 564 w 731"/>
                <a:gd name="T7" fmla="*/ 14 h 214"/>
                <a:gd name="T8" fmla="*/ 645 w 731"/>
                <a:gd name="T9" fmla="*/ 55 h 214"/>
                <a:gd name="T10" fmla="*/ 506 w 731"/>
                <a:gd name="T11" fmla="*/ 45 h 214"/>
                <a:gd name="T12" fmla="*/ 237 w 731"/>
                <a:gd name="T13" fmla="*/ 69 h 214"/>
                <a:gd name="T14" fmla="*/ 47 w 731"/>
                <a:gd name="T15" fmla="*/ 176 h 214"/>
                <a:gd name="T16" fmla="*/ 15 w 731"/>
                <a:gd name="T17" fmla="*/ 168 h 2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1"/>
                <a:gd name="T28" fmla="*/ 0 h 214"/>
                <a:gd name="T29" fmla="*/ 731 w 731"/>
                <a:gd name="T30" fmla="*/ 214 h 2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1" h="214">
                  <a:moveTo>
                    <a:pt x="17" y="187"/>
                  </a:moveTo>
                  <a:cubicBezTo>
                    <a:pt x="0" y="176"/>
                    <a:pt x="182" y="71"/>
                    <a:pt x="255" y="41"/>
                  </a:cubicBezTo>
                  <a:cubicBezTo>
                    <a:pt x="328" y="11"/>
                    <a:pt x="394" y="8"/>
                    <a:pt x="456" y="4"/>
                  </a:cubicBezTo>
                  <a:cubicBezTo>
                    <a:pt x="518" y="0"/>
                    <a:pt x="585" y="7"/>
                    <a:pt x="629" y="16"/>
                  </a:cubicBezTo>
                  <a:cubicBezTo>
                    <a:pt x="673" y="25"/>
                    <a:pt x="731" y="55"/>
                    <a:pt x="720" y="61"/>
                  </a:cubicBezTo>
                  <a:cubicBezTo>
                    <a:pt x="709" y="67"/>
                    <a:pt x="641" y="47"/>
                    <a:pt x="565" y="50"/>
                  </a:cubicBezTo>
                  <a:cubicBezTo>
                    <a:pt x="489" y="53"/>
                    <a:pt x="349" y="53"/>
                    <a:pt x="264" y="77"/>
                  </a:cubicBezTo>
                  <a:cubicBezTo>
                    <a:pt x="179" y="101"/>
                    <a:pt x="94" y="178"/>
                    <a:pt x="53" y="196"/>
                  </a:cubicBezTo>
                  <a:cubicBezTo>
                    <a:pt x="12" y="214"/>
                    <a:pt x="24" y="189"/>
                    <a:pt x="17" y="187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1" name="Freeform 12"/>
            <p:cNvSpPr>
              <a:spLocks/>
            </p:cNvSpPr>
            <p:nvPr userDrawn="1"/>
          </p:nvSpPr>
          <p:spPr bwMode="ltGray">
            <a:xfrm>
              <a:off x="4322" y="1276"/>
              <a:ext cx="504" cy="82"/>
            </a:xfrm>
            <a:custGeom>
              <a:avLst/>
              <a:gdLst>
                <a:gd name="T0" fmla="*/ 0 w 563"/>
                <a:gd name="T1" fmla="*/ 0 h 91"/>
                <a:gd name="T2" fmla="*/ 57 w 563"/>
                <a:gd name="T3" fmla="*/ 33 h 91"/>
                <a:gd name="T4" fmla="*/ 278 w 563"/>
                <a:gd name="T5" fmla="*/ 16 h 91"/>
                <a:gd name="T6" fmla="*/ 474 w 563"/>
                <a:gd name="T7" fmla="*/ 33 h 91"/>
                <a:gd name="T8" fmla="*/ 458 w 563"/>
                <a:gd name="T9" fmla="*/ 66 h 91"/>
                <a:gd name="T10" fmla="*/ 262 w 563"/>
                <a:gd name="T11" fmla="*/ 50 h 91"/>
                <a:gd name="T12" fmla="*/ 33 w 563"/>
                <a:gd name="T13" fmla="*/ 82 h 9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63"/>
                <a:gd name="T22" fmla="*/ 0 h 91"/>
                <a:gd name="T23" fmla="*/ 563 w 563"/>
                <a:gd name="T24" fmla="*/ 91 h 9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63" h="91">
                  <a:moveTo>
                    <a:pt x="0" y="0"/>
                  </a:moveTo>
                  <a:cubicBezTo>
                    <a:pt x="11" y="6"/>
                    <a:pt x="12" y="34"/>
                    <a:pt x="64" y="37"/>
                  </a:cubicBezTo>
                  <a:cubicBezTo>
                    <a:pt x="116" y="40"/>
                    <a:pt x="233" y="18"/>
                    <a:pt x="311" y="18"/>
                  </a:cubicBezTo>
                  <a:cubicBezTo>
                    <a:pt x="389" y="18"/>
                    <a:pt x="497" y="28"/>
                    <a:pt x="530" y="37"/>
                  </a:cubicBezTo>
                  <a:cubicBezTo>
                    <a:pt x="563" y="46"/>
                    <a:pt x="551" y="70"/>
                    <a:pt x="512" y="73"/>
                  </a:cubicBezTo>
                  <a:cubicBezTo>
                    <a:pt x="473" y="76"/>
                    <a:pt x="372" y="52"/>
                    <a:pt x="293" y="55"/>
                  </a:cubicBezTo>
                  <a:cubicBezTo>
                    <a:pt x="214" y="58"/>
                    <a:pt x="90" y="84"/>
                    <a:pt x="37" y="91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2" name="Freeform 13"/>
            <p:cNvSpPr>
              <a:spLocks/>
            </p:cNvSpPr>
            <p:nvPr userDrawn="1"/>
          </p:nvSpPr>
          <p:spPr bwMode="ltGray">
            <a:xfrm>
              <a:off x="4043" y="890"/>
              <a:ext cx="204" cy="247"/>
            </a:xfrm>
            <a:custGeom>
              <a:avLst/>
              <a:gdLst>
                <a:gd name="T0" fmla="*/ 0 w 228"/>
                <a:gd name="T1" fmla="*/ 247 h 276"/>
                <a:gd name="T2" fmla="*/ 140 w 228"/>
                <a:gd name="T3" fmla="*/ 34 h 276"/>
                <a:gd name="T4" fmla="*/ 189 w 228"/>
                <a:gd name="T5" fmla="*/ 42 h 276"/>
                <a:gd name="T6" fmla="*/ 47 w 228"/>
                <a:gd name="T7" fmla="*/ 240 h 2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8"/>
                <a:gd name="T13" fmla="*/ 0 h 276"/>
                <a:gd name="T14" fmla="*/ 228 w 228"/>
                <a:gd name="T15" fmla="*/ 276 h 2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8" h="276">
                  <a:moveTo>
                    <a:pt x="0" y="276"/>
                  </a:moveTo>
                  <a:cubicBezTo>
                    <a:pt x="26" y="236"/>
                    <a:pt x="121" y="76"/>
                    <a:pt x="156" y="38"/>
                  </a:cubicBezTo>
                  <a:cubicBezTo>
                    <a:pt x="191" y="0"/>
                    <a:pt x="228" y="9"/>
                    <a:pt x="211" y="47"/>
                  </a:cubicBezTo>
                  <a:cubicBezTo>
                    <a:pt x="194" y="85"/>
                    <a:pt x="85" y="222"/>
                    <a:pt x="52" y="26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3" name="Freeform 14"/>
            <p:cNvSpPr>
              <a:spLocks/>
            </p:cNvSpPr>
            <p:nvPr userDrawn="1"/>
          </p:nvSpPr>
          <p:spPr bwMode="ltGray">
            <a:xfrm>
              <a:off x="3854" y="915"/>
              <a:ext cx="66" cy="287"/>
            </a:xfrm>
            <a:custGeom>
              <a:avLst/>
              <a:gdLst>
                <a:gd name="T0" fmla="*/ 1 w 75"/>
                <a:gd name="T1" fmla="*/ 41 h 320"/>
                <a:gd name="T2" fmla="*/ 32 w 75"/>
                <a:gd name="T3" fmla="*/ 256 h 320"/>
                <a:gd name="T4" fmla="*/ 66 w 75"/>
                <a:gd name="T5" fmla="*/ 239 h 320"/>
                <a:gd name="T6" fmla="*/ 25 w 75"/>
                <a:gd name="T7" fmla="*/ 33 h 320"/>
                <a:gd name="T8" fmla="*/ 1 w 75"/>
                <a:gd name="T9" fmla="*/ 41 h 3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320"/>
                <a:gd name="T17" fmla="*/ 75 w 75"/>
                <a:gd name="T18" fmla="*/ 320 h 3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320">
                  <a:moveTo>
                    <a:pt x="1" y="46"/>
                  </a:moveTo>
                  <a:cubicBezTo>
                    <a:pt x="2" y="87"/>
                    <a:pt x="24" y="248"/>
                    <a:pt x="36" y="285"/>
                  </a:cubicBezTo>
                  <a:cubicBezTo>
                    <a:pt x="50" y="320"/>
                    <a:pt x="75" y="307"/>
                    <a:pt x="74" y="266"/>
                  </a:cubicBezTo>
                  <a:cubicBezTo>
                    <a:pt x="73" y="225"/>
                    <a:pt x="40" y="74"/>
                    <a:pt x="28" y="37"/>
                  </a:cubicBezTo>
                  <a:cubicBezTo>
                    <a:pt x="16" y="0"/>
                    <a:pt x="0" y="5"/>
                    <a:pt x="1" y="46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4" name="Freeform 15"/>
            <p:cNvSpPr>
              <a:spLocks/>
            </p:cNvSpPr>
            <p:nvPr userDrawn="1"/>
          </p:nvSpPr>
          <p:spPr bwMode="ltGray">
            <a:xfrm>
              <a:off x="3319" y="1736"/>
              <a:ext cx="1687" cy="607"/>
            </a:xfrm>
            <a:custGeom>
              <a:avLst/>
              <a:gdLst>
                <a:gd name="T0" fmla="*/ 85 w 1883"/>
                <a:gd name="T1" fmla="*/ 458 h 677"/>
                <a:gd name="T2" fmla="*/ 364 w 1883"/>
                <a:gd name="T3" fmla="*/ 533 h 677"/>
                <a:gd name="T4" fmla="*/ 839 w 1883"/>
                <a:gd name="T5" fmla="*/ 516 h 677"/>
                <a:gd name="T6" fmla="*/ 1281 w 1883"/>
                <a:gd name="T7" fmla="*/ 351 h 677"/>
                <a:gd name="T8" fmla="*/ 1623 w 1883"/>
                <a:gd name="T9" fmla="*/ 44 h 677"/>
                <a:gd name="T10" fmla="*/ 1665 w 1883"/>
                <a:gd name="T11" fmla="*/ 85 h 677"/>
                <a:gd name="T12" fmla="*/ 1623 w 1883"/>
                <a:gd name="T13" fmla="*/ 126 h 677"/>
                <a:gd name="T14" fmla="*/ 1298 w 1883"/>
                <a:gd name="T15" fmla="*/ 411 h 677"/>
                <a:gd name="T16" fmla="*/ 864 w 1883"/>
                <a:gd name="T17" fmla="*/ 573 h 677"/>
                <a:gd name="T18" fmla="*/ 364 w 1883"/>
                <a:gd name="T19" fmla="*/ 597 h 677"/>
                <a:gd name="T20" fmla="*/ 53 w 1883"/>
                <a:gd name="T21" fmla="*/ 516 h 677"/>
                <a:gd name="T22" fmla="*/ 44 w 1883"/>
                <a:gd name="T23" fmla="*/ 491 h 6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83"/>
                <a:gd name="T37" fmla="*/ 0 h 677"/>
                <a:gd name="T38" fmla="*/ 1883 w 1883"/>
                <a:gd name="T39" fmla="*/ 677 h 67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83" h="677">
                  <a:moveTo>
                    <a:pt x="95" y="511"/>
                  </a:moveTo>
                  <a:cubicBezTo>
                    <a:pt x="145" y="525"/>
                    <a:pt x="266" y="583"/>
                    <a:pt x="406" y="594"/>
                  </a:cubicBezTo>
                  <a:cubicBezTo>
                    <a:pt x="546" y="605"/>
                    <a:pt x="765" y="609"/>
                    <a:pt x="936" y="575"/>
                  </a:cubicBezTo>
                  <a:cubicBezTo>
                    <a:pt x="1107" y="541"/>
                    <a:pt x="1284" y="480"/>
                    <a:pt x="1430" y="392"/>
                  </a:cubicBezTo>
                  <a:cubicBezTo>
                    <a:pt x="1576" y="304"/>
                    <a:pt x="1741" y="98"/>
                    <a:pt x="1812" y="49"/>
                  </a:cubicBezTo>
                  <a:cubicBezTo>
                    <a:pt x="1883" y="0"/>
                    <a:pt x="1858" y="80"/>
                    <a:pt x="1858" y="95"/>
                  </a:cubicBezTo>
                  <a:cubicBezTo>
                    <a:pt x="1858" y="110"/>
                    <a:pt x="1880" y="79"/>
                    <a:pt x="1812" y="140"/>
                  </a:cubicBezTo>
                  <a:cubicBezTo>
                    <a:pt x="1744" y="201"/>
                    <a:pt x="1590" y="375"/>
                    <a:pt x="1449" y="458"/>
                  </a:cubicBezTo>
                  <a:cubicBezTo>
                    <a:pt x="1308" y="541"/>
                    <a:pt x="1138" y="604"/>
                    <a:pt x="964" y="639"/>
                  </a:cubicBezTo>
                  <a:cubicBezTo>
                    <a:pt x="790" y="674"/>
                    <a:pt x="557" y="677"/>
                    <a:pt x="406" y="666"/>
                  </a:cubicBezTo>
                  <a:cubicBezTo>
                    <a:pt x="255" y="655"/>
                    <a:pt x="118" y="595"/>
                    <a:pt x="59" y="575"/>
                  </a:cubicBezTo>
                  <a:cubicBezTo>
                    <a:pt x="0" y="555"/>
                    <a:pt x="51" y="554"/>
                    <a:pt x="49" y="548"/>
                  </a:cubicBez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5" name="Freeform 16"/>
            <p:cNvSpPr>
              <a:spLocks/>
            </p:cNvSpPr>
            <p:nvPr userDrawn="1"/>
          </p:nvSpPr>
          <p:spPr bwMode="ltGray">
            <a:xfrm>
              <a:off x="2898" y="1874"/>
              <a:ext cx="2575" cy="1099"/>
            </a:xfrm>
            <a:custGeom>
              <a:avLst/>
              <a:gdLst>
                <a:gd name="T0" fmla="*/ 47 w 2876"/>
                <a:gd name="T1" fmla="*/ 698 h 1226"/>
                <a:gd name="T2" fmla="*/ 56 w 2876"/>
                <a:gd name="T3" fmla="*/ 706 h 1226"/>
                <a:gd name="T4" fmla="*/ 383 w 2876"/>
                <a:gd name="T5" fmla="*/ 952 h 1226"/>
                <a:gd name="T6" fmla="*/ 834 w 2876"/>
                <a:gd name="T7" fmla="*/ 1034 h 1226"/>
                <a:gd name="T8" fmla="*/ 1374 w 2876"/>
                <a:gd name="T9" fmla="*/ 1009 h 1226"/>
                <a:gd name="T10" fmla="*/ 1923 w 2876"/>
                <a:gd name="T11" fmla="*/ 813 h 1226"/>
                <a:gd name="T12" fmla="*/ 2329 w 2876"/>
                <a:gd name="T13" fmla="*/ 477 h 1226"/>
                <a:gd name="T14" fmla="*/ 2537 w 2876"/>
                <a:gd name="T15" fmla="*/ 58 h 1226"/>
                <a:gd name="T16" fmla="*/ 2562 w 2876"/>
                <a:gd name="T17" fmla="*/ 125 h 1226"/>
                <a:gd name="T18" fmla="*/ 2496 w 2876"/>
                <a:gd name="T19" fmla="*/ 305 h 1226"/>
                <a:gd name="T20" fmla="*/ 2329 w 2876"/>
                <a:gd name="T21" fmla="*/ 558 h 1226"/>
                <a:gd name="T22" fmla="*/ 1922 w 2876"/>
                <a:gd name="T23" fmla="*/ 883 h 1226"/>
                <a:gd name="T24" fmla="*/ 1391 w 2876"/>
                <a:gd name="T25" fmla="*/ 1059 h 1226"/>
                <a:gd name="T26" fmla="*/ 850 w 2876"/>
                <a:gd name="T27" fmla="*/ 1091 h 1226"/>
                <a:gd name="T28" fmla="*/ 391 w 2876"/>
                <a:gd name="T29" fmla="*/ 1009 h 1226"/>
                <a:gd name="T30" fmla="*/ 130 w 2876"/>
                <a:gd name="T31" fmla="*/ 845 h 1226"/>
                <a:gd name="T32" fmla="*/ 47 w 2876"/>
                <a:gd name="T33" fmla="*/ 698 h 12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876"/>
                <a:gd name="T52" fmla="*/ 0 h 1226"/>
                <a:gd name="T53" fmla="*/ 2876 w 2876"/>
                <a:gd name="T54" fmla="*/ 1226 h 12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876" h="1226">
                  <a:moveTo>
                    <a:pt x="53" y="779"/>
                  </a:moveTo>
                  <a:cubicBezTo>
                    <a:pt x="1" y="724"/>
                    <a:pt x="0" y="741"/>
                    <a:pt x="62" y="788"/>
                  </a:cubicBezTo>
                  <a:cubicBezTo>
                    <a:pt x="124" y="835"/>
                    <a:pt x="283" y="1001"/>
                    <a:pt x="428" y="1062"/>
                  </a:cubicBezTo>
                  <a:cubicBezTo>
                    <a:pt x="573" y="1123"/>
                    <a:pt x="747" y="1142"/>
                    <a:pt x="931" y="1153"/>
                  </a:cubicBezTo>
                  <a:cubicBezTo>
                    <a:pt x="1115" y="1164"/>
                    <a:pt x="1331" y="1167"/>
                    <a:pt x="1534" y="1126"/>
                  </a:cubicBezTo>
                  <a:cubicBezTo>
                    <a:pt x="1737" y="1085"/>
                    <a:pt x="1969" y="1006"/>
                    <a:pt x="2147" y="907"/>
                  </a:cubicBezTo>
                  <a:cubicBezTo>
                    <a:pt x="2325" y="808"/>
                    <a:pt x="2486" y="672"/>
                    <a:pt x="2600" y="532"/>
                  </a:cubicBezTo>
                  <a:cubicBezTo>
                    <a:pt x="2714" y="392"/>
                    <a:pt x="2790" y="130"/>
                    <a:pt x="2833" y="65"/>
                  </a:cubicBezTo>
                  <a:cubicBezTo>
                    <a:pt x="2876" y="0"/>
                    <a:pt x="2868" y="93"/>
                    <a:pt x="2860" y="139"/>
                  </a:cubicBezTo>
                  <a:cubicBezTo>
                    <a:pt x="2852" y="185"/>
                    <a:pt x="2830" y="260"/>
                    <a:pt x="2787" y="340"/>
                  </a:cubicBezTo>
                  <a:cubicBezTo>
                    <a:pt x="2744" y="420"/>
                    <a:pt x="2707" y="515"/>
                    <a:pt x="2600" y="622"/>
                  </a:cubicBezTo>
                  <a:cubicBezTo>
                    <a:pt x="2493" y="729"/>
                    <a:pt x="2320" y="892"/>
                    <a:pt x="2146" y="985"/>
                  </a:cubicBezTo>
                  <a:cubicBezTo>
                    <a:pt x="1972" y="1078"/>
                    <a:pt x="1752" y="1142"/>
                    <a:pt x="1553" y="1181"/>
                  </a:cubicBezTo>
                  <a:cubicBezTo>
                    <a:pt x="1354" y="1220"/>
                    <a:pt x="1135" y="1226"/>
                    <a:pt x="949" y="1217"/>
                  </a:cubicBezTo>
                  <a:cubicBezTo>
                    <a:pt x="763" y="1208"/>
                    <a:pt x="571" y="1172"/>
                    <a:pt x="437" y="1126"/>
                  </a:cubicBezTo>
                  <a:cubicBezTo>
                    <a:pt x="303" y="1080"/>
                    <a:pt x="209" y="1001"/>
                    <a:pt x="145" y="943"/>
                  </a:cubicBezTo>
                  <a:cubicBezTo>
                    <a:pt x="81" y="885"/>
                    <a:pt x="72" y="813"/>
                    <a:pt x="53" y="779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6" name="Freeform 17"/>
            <p:cNvSpPr>
              <a:spLocks/>
            </p:cNvSpPr>
            <p:nvPr userDrawn="1"/>
          </p:nvSpPr>
          <p:spPr bwMode="ltGray">
            <a:xfrm>
              <a:off x="3473" y="2703"/>
              <a:ext cx="1961" cy="706"/>
            </a:xfrm>
            <a:custGeom>
              <a:avLst/>
              <a:gdLst>
                <a:gd name="T0" fmla="*/ 6 w 2189"/>
                <a:gd name="T1" fmla="*/ 582 h 788"/>
                <a:gd name="T2" fmla="*/ 128 w 2189"/>
                <a:gd name="T3" fmla="*/ 623 h 788"/>
                <a:gd name="T4" fmla="*/ 512 w 2189"/>
                <a:gd name="T5" fmla="*/ 647 h 788"/>
                <a:gd name="T6" fmla="*/ 890 w 2189"/>
                <a:gd name="T7" fmla="*/ 606 h 788"/>
                <a:gd name="T8" fmla="*/ 1372 w 2189"/>
                <a:gd name="T9" fmla="*/ 434 h 788"/>
                <a:gd name="T10" fmla="*/ 1724 w 2189"/>
                <a:gd name="T11" fmla="*/ 196 h 788"/>
                <a:gd name="T12" fmla="*/ 1938 w 2189"/>
                <a:gd name="T13" fmla="*/ 8 h 788"/>
                <a:gd name="T14" fmla="*/ 1864 w 2189"/>
                <a:gd name="T15" fmla="*/ 147 h 788"/>
                <a:gd name="T16" fmla="*/ 1700 w 2189"/>
                <a:gd name="T17" fmla="*/ 287 h 788"/>
                <a:gd name="T18" fmla="*/ 1356 w 2189"/>
                <a:gd name="T19" fmla="*/ 500 h 788"/>
                <a:gd name="T20" fmla="*/ 931 w 2189"/>
                <a:gd name="T21" fmla="*/ 655 h 788"/>
                <a:gd name="T22" fmla="*/ 529 w 2189"/>
                <a:gd name="T23" fmla="*/ 704 h 788"/>
                <a:gd name="T24" fmla="*/ 88 w 2189"/>
                <a:gd name="T25" fmla="*/ 664 h 788"/>
                <a:gd name="T26" fmla="*/ 6 w 2189"/>
                <a:gd name="T27" fmla="*/ 582 h 78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89"/>
                <a:gd name="T43" fmla="*/ 0 h 788"/>
                <a:gd name="T44" fmla="*/ 2189 w 2189"/>
                <a:gd name="T45" fmla="*/ 788 h 78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89" h="788">
                  <a:moveTo>
                    <a:pt x="7" y="650"/>
                  </a:moveTo>
                  <a:cubicBezTo>
                    <a:pt x="14" y="642"/>
                    <a:pt x="49" y="683"/>
                    <a:pt x="143" y="695"/>
                  </a:cubicBezTo>
                  <a:cubicBezTo>
                    <a:pt x="237" y="707"/>
                    <a:pt x="430" y="725"/>
                    <a:pt x="572" y="722"/>
                  </a:cubicBezTo>
                  <a:cubicBezTo>
                    <a:pt x="714" y="719"/>
                    <a:pt x="833" y="716"/>
                    <a:pt x="993" y="676"/>
                  </a:cubicBezTo>
                  <a:cubicBezTo>
                    <a:pt x="1153" y="636"/>
                    <a:pt x="1377" y="560"/>
                    <a:pt x="1532" y="484"/>
                  </a:cubicBezTo>
                  <a:cubicBezTo>
                    <a:pt x="1687" y="408"/>
                    <a:pt x="1820" y="298"/>
                    <a:pt x="1925" y="219"/>
                  </a:cubicBezTo>
                  <a:cubicBezTo>
                    <a:pt x="2030" y="140"/>
                    <a:pt x="2137" y="18"/>
                    <a:pt x="2163" y="9"/>
                  </a:cubicBezTo>
                  <a:cubicBezTo>
                    <a:pt x="2189" y="0"/>
                    <a:pt x="2125" y="112"/>
                    <a:pt x="2081" y="164"/>
                  </a:cubicBezTo>
                  <a:cubicBezTo>
                    <a:pt x="2037" y="216"/>
                    <a:pt x="1992" y="254"/>
                    <a:pt x="1898" y="320"/>
                  </a:cubicBezTo>
                  <a:cubicBezTo>
                    <a:pt x="1804" y="386"/>
                    <a:pt x="1657" y="489"/>
                    <a:pt x="1514" y="558"/>
                  </a:cubicBezTo>
                  <a:cubicBezTo>
                    <a:pt x="1371" y="627"/>
                    <a:pt x="1193" y="693"/>
                    <a:pt x="1039" y="731"/>
                  </a:cubicBezTo>
                  <a:cubicBezTo>
                    <a:pt x="885" y="769"/>
                    <a:pt x="748" y="784"/>
                    <a:pt x="591" y="786"/>
                  </a:cubicBezTo>
                  <a:cubicBezTo>
                    <a:pt x="434" y="788"/>
                    <a:pt x="195" y="764"/>
                    <a:pt x="98" y="741"/>
                  </a:cubicBezTo>
                  <a:cubicBezTo>
                    <a:pt x="1" y="718"/>
                    <a:pt x="0" y="658"/>
                    <a:pt x="7" y="65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7" name="Freeform 18"/>
            <p:cNvSpPr>
              <a:spLocks/>
            </p:cNvSpPr>
            <p:nvPr userDrawn="1"/>
          </p:nvSpPr>
          <p:spPr bwMode="ltGray">
            <a:xfrm>
              <a:off x="4198" y="1089"/>
              <a:ext cx="1274" cy="1017"/>
            </a:xfrm>
            <a:custGeom>
              <a:avLst/>
              <a:gdLst>
                <a:gd name="T0" fmla="*/ 257 w 1421"/>
                <a:gd name="T1" fmla="*/ 285 h 1134"/>
                <a:gd name="T2" fmla="*/ 232 w 1421"/>
                <a:gd name="T3" fmla="*/ 264 h 1134"/>
                <a:gd name="T4" fmla="*/ 192 w 1421"/>
                <a:gd name="T5" fmla="*/ 344 h 1134"/>
                <a:gd name="T6" fmla="*/ 108 w 1421"/>
                <a:gd name="T7" fmla="*/ 379 h 1134"/>
                <a:gd name="T8" fmla="*/ 71 w 1421"/>
                <a:gd name="T9" fmla="*/ 347 h 1134"/>
                <a:gd name="T10" fmla="*/ 41 w 1421"/>
                <a:gd name="T11" fmla="*/ 377 h 1134"/>
                <a:gd name="T12" fmla="*/ 13 w 1421"/>
                <a:gd name="T13" fmla="*/ 407 h 1134"/>
                <a:gd name="T14" fmla="*/ 135 w 1421"/>
                <a:gd name="T15" fmla="*/ 407 h 1134"/>
                <a:gd name="T16" fmla="*/ 41 w 1421"/>
                <a:gd name="T17" fmla="*/ 503 h 1134"/>
                <a:gd name="T18" fmla="*/ 6 w 1421"/>
                <a:gd name="T19" fmla="*/ 587 h 1134"/>
                <a:gd name="T20" fmla="*/ 41 w 1421"/>
                <a:gd name="T21" fmla="*/ 675 h 1134"/>
                <a:gd name="T22" fmla="*/ 76 w 1421"/>
                <a:gd name="T23" fmla="*/ 713 h 1134"/>
                <a:gd name="T24" fmla="*/ 14 w 1421"/>
                <a:gd name="T25" fmla="*/ 737 h 1134"/>
                <a:gd name="T26" fmla="*/ 176 w 1421"/>
                <a:gd name="T27" fmla="*/ 718 h 1134"/>
                <a:gd name="T28" fmla="*/ 73 w 1421"/>
                <a:gd name="T29" fmla="*/ 958 h 1134"/>
                <a:gd name="T30" fmla="*/ 106 w 1421"/>
                <a:gd name="T31" fmla="*/ 987 h 1134"/>
                <a:gd name="T32" fmla="*/ 216 w 1421"/>
                <a:gd name="T33" fmla="*/ 773 h 1134"/>
                <a:gd name="T34" fmla="*/ 264 w 1421"/>
                <a:gd name="T35" fmla="*/ 732 h 1134"/>
                <a:gd name="T36" fmla="*/ 224 w 1421"/>
                <a:gd name="T37" fmla="*/ 656 h 1134"/>
                <a:gd name="T38" fmla="*/ 257 w 1421"/>
                <a:gd name="T39" fmla="*/ 691 h 1134"/>
                <a:gd name="T40" fmla="*/ 546 w 1421"/>
                <a:gd name="T41" fmla="*/ 624 h 1134"/>
                <a:gd name="T42" fmla="*/ 735 w 1421"/>
                <a:gd name="T43" fmla="*/ 726 h 1134"/>
                <a:gd name="T44" fmla="*/ 866 w 1421"/>
                <a:gd name="T45" fmla="*/ 895 h 1134"/>
                <a:gd name="T46" fmla="*/ 893 w 1421"/>
                <a:gd name="T47" fmla="*/ 864 h 1134"/>
                <a:gd name="T48" fmla="*/ 1208 w 1421"/>
                <a:gd name="T49" fmla="*/ 923 h 1134"/>
                <a:gd name="T50" fmla="*/ 1165 w 1421"/>
                <a:gd name="T51" fmla="*/ 861 h 1134"/>
                <a:gd name="T52" fmla="*/ 1197 w 1421"/>
                <a:gd name="T53" fmla="*/ 704 h 1134"/>
                <a:gd name="T54" fmla="*/ 1041 w 1421"/>
                <a:gd name="T55" fmla="*/ 409 h 1134"/>
                <a:gd name="T56" fmla="*/ 902 w 1421"/>
                <a:gd name="T57" fmla="*/ 204 h 1134"/>
                <a:gd name="T58" fmla="*/ 770 w 1421"/>
                <a:gd name="T59" fmla="*/ 89 h 1134"/>
                <a:gd name="T60" fmla="*/ 595 w 1421"/>
                <a:gd name="T61" fmla="*/ 0 h 1134"/>
                <a:gd name="T62" fmla="*/ 623 w 1421"/>
                <a:gd name="T63" fmla="*/ 82 h 1134"/>
                <a:gd name="T64" fmla="*/ 466 w 1421"/>
                <a:gd name="T65" fmla="*/ 13 h 1134"/>
                <a:gd name="T66" fmla="*/ 420 w 1421"/>
                <a:gd name="T67" fmla="*/ 83 h 1134"/>
                <a:gd name="T68" fmla="*/ 385 w 1421"/>
                <a:gd name="T69" fmla="*/ 170 h 1134"/>
                <a:gd name="T70" fmla="*/ 638 w 1421"/>
                <a:gd name="T71" fmla="*/ 210 h 1134"/>
                <a:gd name="T72" fmla="*/ 568 w 1421"/>
                <a:gd name="T73" fmla="*/ 307 h 1134"/>
                <a:gd name="T74" fmla="*/ 506 w 1421"/>
                <a:gd name="T75" fmla="*/ 326 h 1134"/>
                <a:gd name="T76" fmla="*/ 379 w 1421"/>
                <a:gd name="T77" fmla="*/ 285 h 1134"/>
                <a:gd name="T78" fmla="*/ 254 w 1421"/>
                <a:gd name="T79" fmla="*/ 210 h 11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21"/>
                <a:gd name="T121" fmla="*/ 0 h 1134"/>
                <a:gd name="T122" fmla="*/ 1421 w 1421"/>
                <a:gd name="T123" fmla="*/ 1134 h 113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21" h="1134">
                  <a:moveTo>
                    <a:pt x="287" y="273"/>
                  </a:moveTo>
                  <a:lnTo>
                    <a:pt x="287" y="318"/>
                  </a:lnTo>
                  <a:lnTo>
                    <a:pt x="253" y="336"/>
                  </a:lnTo>
                  <a:lnTo>
                    <a:pt x="259" y="294"/>
                  </a:lnTo>
                  <a:lnTo>
                    <a:pt x="223" y="318"/>
                  </a:lnTo>
                  <a:lnTo>
                    <a:pt x="214" y="384"/>
                  </a:lnTo>
                  <a:lnTo>
                    <a:pt x="154" y="396"/>
                  </a:lnTo>
                  <a:lnTo>
                    <a:pt x="121" y="423"/>
                  </a:lnTo>
                  <a:lnTo>
                    <a:pt x="85" y="423"/>
                  </a:lnTo>
                  <a:lnTo>
                    <a:pt x="79" y="387"/>
                  </a:lnTo>
                  <a:lnTo>
                    <a:pt x="46" y="387"/>
                  </a:lnTo>
                  <a:lnTo>
                    <a:pt x="46" y="420"/>
                  </a:lnTo>
                  <a:lnTo>
                    <a:pt x="13" y="426"/>
                  </a:lnTo>
                  <a:lnTo>
                    <a:pt x="15" y="454"/>
                  </a:lnTo>
                  <a:lnTo>
                    <a:pt x="60" y="454"/>
                  </a:lnTo>
                  <a:lnTo>
                    <a:pt x="151" y="454"/>
                  </a:lnTo>
                  <a:lnTo>
                    <a:pt x="105" y="545"/>
                  </a:lnTo>
                  <a:lnTo>
                    <a:pt x="46" y="561"/>
                  </a:lnTo>
                  <a:cubicBezTo>
                    <a:pt x="30" y="571"/>
                    <a:pt x="16" y="588"/>
                    <a:pt x="10" y="603"/>
                  </a:cubicBezTo>
                  <a:cubicBezTo>
                    <a:pt x="4" y="618"/>
                    <a:pt x="0" y="639"/>
                    <a:pt x="7" y="654"/>
                  </a:cubicBezTo>
                  <a:lnTo>
                    <a:pt x="49" y="693"/>
                  </a:lnTo>
                  <a:lnTo>
                    <a:pt x="46" y="753"/>
                  </a:lnTo>
                  <a:lnTo>
                    <a:pt x="76" y="762"/>
                  </a:lnTo>
                  <a:lnTo>
                    <a:pt x="85" y="795"/>
                  </a:lnTo>
                  <a:lnTo>
                    <a:pt x="46" y="792"/>
                  </a:lnTo>
                  <a:lnTo>
                    <a:pt x="16" y="822"/>
                  </a:lnTo>
                  <a:lnTo>
                    <a:pt x="121" y="837"/>
                  </a:lnTo>
                  <a:lnTo>
                    <a:pt x="196" y="801"/>
                  </a:lnTo>
                  <a:lnTo>
                    <a:pt x="166" y="975"/>
                  </a:lnTo>
                  <a:lnTo>
                    <a:pt x="82" y="1068"/>
                  </a:lnTo>
                  <a:cubicBezTo>
                    <a:pt x="65" y="1093"/>
                    <a:pt x="49" y="1116"/>
                    <a:pt x="67" y="1125"/>
                  </a:cubicBezTo>
                  <a:cubicBezTo>
                    <a:pt x="85" y="1134"/>
                    <a:pt x="101" y="1124"/>
                    <a:pt x="118" y="1101"/>
                  </a:cubicBezTo>
                  <a:lnTo>
                    <a:pt x="193" y="957"/>
                  </a:lnTo>
                  <a:lnTo>
                    <a:pt x="241" y="862"/>
                  </a:lnTo>
                  <a:lnTo>
                    <a:pt x="287" y="862"/>
                  </a:lnTo>
                  <a:lnTo>
                    <a:pt x="295" y="816"/>
                  </a:lnTo>
                  <a:lnTo>
                    <a:pt x="256" y="792"/>
                  </a:lnTo>
                  <a:lnTo>
                    <a:pt x="250" y="732"/>
                  </a:lnTo>
                  <a:lnTo>
                    <a:pt x="287" y="726"/>
                  </a:lnTo>
                  <a:lnTo>
                    <a:pt x="287" y="771"/>
                  </a:lnTo>
                  <a:lnTo>
                    <a:pt x="400" y="696"/>
                  </a:lnTo>
                  <a:cubicBezTo>
                    <a:pt x="454" y="684"/>
                    <a:pt x="550" y="687"/>
                    <a:pt x="610" y="696"/>
                  </a:cubicBezTo>
                  <a:cubicBezTo>
                    <a:pt x="670" y="705"/>
                    <a:pt x="728" y="734"/>
                    <a:pt x="763" y="753"/>
                  </a:cubicBezTo>
                  <a:cubicBezTo>
                    <a:pt x="798" y="772"/>
                    <a:pt x="801" y="784"/>
                    <a:pt x="820" y="810"/>
                  </a:cubicBezTo>
                  <a:lnTo>
                    <a:pt x="877" y="908"/>
                  </a:lnTo>
                  <a:lnTo>
                    <a:pt x="967" y="998"/>
                  </a:lnTo>
                  <a:lnTo>
                    <a:pt x="925" y="906"/>
                  </a:lnTo>
                  <a:cubicBezTo>
                    <a:pt x="930" y="900"/>
                    <a:pt x="904" y="939"/>
                    <a:pt x="997" y="963"/>
                  </a:cubicBezTo>
                  <a:cubicBezTo>
                    <a:pt x="1090" y="987"/>
                    <a:pt x="1170" y="1000"/>
                    <a:pt x="1228" y="1011"/>
                  </a:cubicBezTo>
                  <a:lnTo>
                    <a:pt x="1348" y="1029"/>
                  </a:lnTo>
                  <a:lnTo>
                    <a:pt x="1375" y="998"/>
                  </a:lnTo>
                  <a:lnTo>
                    <a:pt x="1300" y="960"/>
                  </a:lnTo>
                  <a:lnTo>
                    <a:pt x="1421" y="953"/>
                  </a:lnTo>
                  <a:lnTo>
                    <a:pt x="1336" y="785"/>
                  </a:lnTo>
                  <a:cubicBezTo>
                    <a:pt x="1307" y="722"/>
                    <a:pt x="1273" y="630"/>
                    <a:pt x="1244" y="575"/>
                  </a:cubicBezTo>
                  <a:cubicBezTo>
                    <a:pt x="1166" y="463"/>
                    <a:pt x="1188" y="486"/>
                    <a:pt x="1162" y="456"/>
                  </a:cubicBezTo>
                  <a:lnTo>
                    <a:pt x="1107" y="383"/>
                  </a:lnTo>
                  <a:lnTo>
                    <a:pt x="1007" y="227"/>
                  </a:lnTo>
                  <a:lnTo>
                    <a:pt x="924" y="154"/>
                  </a:lnTo>
                  <a:lnTo>
                    <a:pt x="860" y="99"/>
                  </a:lnTo>
                  <a:lnTo>
                    <a:pt x="709" y="0"/>
                  </a:lnTo>
                  <a:lnTo>
                    <a:pt x="664" y="0"/>
                  </a:lnTo>
                  <a:lnTo>
                    <a:pt x="730" y="81"/>
                  </a:lnTo>
                  <a:lnTo>
                    <a:pt x="695" y="91"/>
                  </a:lnTo>
                  <a:lnTo>
                    <a:pt x="634" y="24"/>
                  </a:lnTo>
                  <a:lnTo>
                    <a:pt x="520" y="15"/>
                  </a:lnTo>
                  <a:lnTo>
                    <a:pt x="493" y="51"/>
                  </a:lnTo>
                  <a:lnTo>
                    <a:pt x="469" y="93"/>
                  </a:lnTo>
                  <a:lnTo>
                    <a:pt x="436" y="153"/>
                  </a:lnTo>
                  <a:lnTo>
                    <a:pt x="430" y="189"/>
                  </a:lnTo>
                  <a:lnTo>
                    <a:pt x="706" y="186"/>
                  </a:lnTo>
                  <a:lnTo>
                    <a:pt x="712" y="234"/>
                  </a:lnTo>
                  <a:lnTo>
                    <a:pt x="628" y="291"/>
                  </a:lnTo>
                  <a:lnTo>
                    <a:pt x="634" y="342"/>
                  </a:lnTo>
                  <a:lnTo>
                    <a:pt x="574" y="399"/>
                  </a:lnTo>
                  <a:lnTo>
                    <a:pt x="565" y="363"/>
                  </a:lnTo>
                  <a:lnTo>
                    <a:pt x="505" y="366"/>
                  </a:lnTo>
                  <a:cubicBezTo>
                    <a:pt x="481" y="359"/>
                    <a:pt x="448" y="339"/>
                    <a:pt x="423" y="318"/>
                  </a:cubicBezTo>
                  <a:lnTo>
                    <a:pt x="355" y="243"/>
                  </a:lnTo>
                  <a:lnTo>
                    <a:pt x="283" y="234"/>
                  </a:lnTo>
                  <a:lnTo>
                    <a:pt x="287" y="318"/>
                  </a:lnTo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8" name="Freeform 19"/>
            <p:cNvSpPr>
              <a:spLocks/>
            </p:cNvSpPr>
            <p:nvPr userDrawn="1"/>
          </p:nvSpPr>
          <p:spPr bwMode="ltGray">
            <a:xfrm>
              <a:off x="4408" y="1097"/>
              <a:ext cx="209" cy="188"/>
            </a:xfrm>
            <a:custGeom>
              <a:avLst/>
              <a:gdLst>
                <a:gd name="T0" fmla="*/ 16 w 233"/>
                <a:gd name="T1" fmla="*/ 158 h 210"/>
                <a:gd name="T2" fmla="*/ 0 w 233"/>
                <a:gd name="T3" fmla="*/ 180 h 210"/>
                <a:gd name="T4" fmla="*/ 70 w 233"/>
                <a:gd name="T5" fmla="*/ 188 h 210"/>
                <a:gd name="T6" fmla="*/ 118 w 233"/>
                <a:gd name="T7" fmla="*/ 183 h 210"/>
                <a:gd name="T8" fmla="*/ 132 w 233"/>
                <a:gd name="T9" fmla="*/ 164 h 210"/>
                <a:gd name="T10" fmla="*/ 137 w 233"/>
                <a:gd name="T11" fmla="*/ 99 h 210"/>
                <a:gd name="T12" fmla="*/ 209 w 233"/>
                <a:gd name="T13" fmla="*/ 73 h 210"/>
                <a:gd name="T14" fmla="*/ 143 w 233"/>
                <a:gd name="T15" fmla="*/ 0 h 210"/>
                <a:gd name="T16" fmla="*/ 148 w 233"/>
                <a:gd name="T17" fmla="*/ 43 h 210"/>
                <a:gd name="T18" fmla="*/ 110 w 233"/>
                <a:gd name="T19" fmla="*/ 51 h 210"/>
                <a:gd name="T20" fmla="*/ 105 w 233"/>
                <a:gd name="T21" fmla="*/ 78 h 210"/>
                <a:gd name="T22" fmla="*/ 48 w 233"/>
                <a:gd name="T23" fmla="*/ 70 h 210"/>
                <a:gd name="T24" fmla="*/ 51 w 233"/>
                <a:gd name="T25" fmla="*/ 142 h 210"/>
                <a:gd name="T26" fmla="*/ 16 w 233"/>
                <a:gd name="T27" fmla="*/ 158 h 21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33"/>
                <a:gd name="T43" fmla="*/ 0 h 210"/>
                <a:gd name="T44" fmla="*/ 233 w 233"/>
                <a:gd name="T45" fmla="*/ 210 h 21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33" h="210">
                  <a:moveTo>
                    <a:pt x="18" y="177"/>
                  </a:moveTo>
                  <a:lnTo>
                    <a:pt x="0" y="201"/>
                  </a:lnTo>
                  <a:lnTo>
                    <a:pt x="78" y="210"/>
                  </a:lnTo>
                  <a:lnTo>
                    <a:pt x="132" y="204"/>
                  </a:lnTo>
                  <a:lnTo>
                    <a:pt x="147" y="183"/>
                  </a:lnTo>
                  <a:lnTo>
                    <a:pt x="153" y="111"/>
                  </a:lnTo>
                  <a:lnTo>
                    <a:pt x="233" y="82"/>
                  </a:lnTo>
                  <a:lnTo>
                    <a:pt x="159" y="0"/>
                  </a:lnTo>
                  <a:lnTo>
                    <a:pt x="165" y="48"/>
                  </a:lnTo>
                  <a:lnTo>
                    <a:pt x="123" y="57"/>
                  </a:lnTo>
                  <a:lnTo>
                    <a:pt x="117" y="87"/>
                  </a:lnTo>
                  <a:cubicBezTo>
                    <a:pt x="78" y="99"/>
                    <a:pt x="61" y="65"/>
                    <a:pt x="54" y="78"/>
                  </a:cubicBezTo>
                  <a:lnTo>
                    <a:pt x="57" y="159"/>
                  </a:lnTo>
                  <a:lnTo>
                    <a:pt x="18" y="17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49" name="Freeform 20"/>
            <p:cNvSpPr>
              <a:spLocks/>
            </p:cNvSpPr>
            <p:nvPr userDrawn="1"/>
          </p:nvSpPr>
          <p:spPr bwMode="ltGray">
            <a:xfrm>
              <a:off x="4043" y="1045"/>
              <a:ext cx="451" cy="348"/>
            </a:xfrm>
            <a:custGeom>
              <a:avLst/>
              <a:gdLst>
                <a:gd name="T0" fmla="*/ 87 w 504"/>
                <a:gd name="T1" fmla="*/ 329 h 388"/>
                <a:gd name="T2" fmla="*/ 127 w 504"/>
                <a:gd name="T3" fmla="*/ 329 h 388"/>
                <a:gd name="T4" fmla="*/ 207 w 504"/>
                <a:gd name="T5" fmla="*/ 302 h 388"/>
                <a:gd name="T6" fmla="*/ 234 w 504"/>
                <a:gd name="T7" fmla="*/ 302 h 388"/>
                <a:gd name="T8" fmla="*/ 271 w 504"/>
                <a:gd name="T9" fmla="*/ 305 h 388"/>
                <a:gd name="T10" fmla="*/ 290 w 504"/>
                <a:gd name="T11" fmla="*/ 329 h 388"/>
                <a:gd name="T12" fmla="*/ 290 w 504"/>
                <a:gd name="T13" fmla="*/ 289 h 388"/>
                <a:gd name="T14" fmla="*/ 330 w 504"/>
                <a:gd name="T15" fmla="*/ 248 h 388"/>
                <a:gd name="T16" fmla="*/ 370 w 504"/>
                <a:gd name="T17" fmla="*/ 248 h 388"/>
                <a:gd name="T18" fmla="*/ 290 w 504"/>
                <a:gd name="T19" fmla="*/ 207 h 388"/>
                <a:gd name="T20" fmla="*/ 260 w 504"/>
                <a:gd name="T21" fmla="*/ 248 h 388"/>
                <a:gd name="T22" fmla="*/ 168 w 504"/>
                <a:gd name="T23" fmla="*/ 248 h 388"/>
                <a:gd name="T24" fmla="*/ 208 w 504"/>
                <a:gd name="T25" fmla="*/ 207 h 388"/>
                <a:gd name="T26" fmla="*/ 208 w 504"/>
                <a:gd name="T27" fmla="*/ 166 h 388"/>
                <a:gd name="T28" fmla="*/ 249 w 504"/>
                <a:gd name="T29" fmla="*/ 166 h 388"/>
                <a:gd name="T30" fmla="*/ 287 w 504"/>
                <a:gd name="T31" fmla="*/ 146 h 388"/>
                <a:gd name="T32" fmla="*/ 352 w 504"/>
                <a:gd name="T33" fmla="*/ 181 h 388"/>
                <a:gd name="T34" fmla="*/ 392 w 504"/>
                <a:gd name="T35" fmla="*/ 144 h 388"/>
                <a:gd name="T36" fmla="*/ 413 w 504"/>
                <a:gd name="T37" fmla="*/ 95 h 388"/>
                <a:gd name="T38" fmla="*/ 408 w 504"/>
                <a:gd name="T39" fmla="*/ 74 h 388"/>
                <a:gd name="T40" fmla="*/ 451 w 504"/>
                <a:gd name="T41" fmla="*/ 60 h 388"/>
                <a:gd name="T42" fmla="*/ 448 w 504"/>
                <a:gd name="T43" fmla="*/ 30 h 388"/>
                <a:gd name="T44" fmla="*/ 416 w 504"/>
                <a:gd name="T45" fmla="*/ 9 h 388"/>
                <a:gd name="T46" fmla="*/ 317 w 504"/>
                <a:gd name="T47" fmla="*/ 9 h 388"/>
                <a:gd name="T48" fmla="*/ 199 w 504"/>
                <a:gd name="T49" fmla="*/ 65 h 388"/>
                <a:gd name="T50" fmla="*/ 174 w 504"/>
                <a:gd name="T51" fmla="*/ 92 h 388"/>
                <a:gd name="T52" fmla="*/ 132 w 504"/>
                <a:gd name="T53" fmla="*/ 95 h 388"/>
                <a:gd name="T54" fmla="*/ 72 w 504"/>
                <a:gd name="T55" fmla="*/ 117 h 388"/>
                <a:gd name="T56" fmla="*/ 59 w 504"/>
                <a:gd name="T57" fmla="*/ 133 h 388"/>
                <a:gd name="T58" fmla="*/ 47 w 504"/>
                <a:gd name="T59" fmla="*/ 166 h 388"/>
                <a:gd name="T60" fmla="*/ 47 w 504"/>
                <a:gd name="T61" fmla="*/ 207 h 388"/>
                <a:gd name="T62" fmla="*/ 13 w 504"/>
                <a:gd name="T63" fmla="*/ 216 h 388"/>
                <a:gd name="T64" fmla="*/ 13 w 504"/>
                <a:gd name="T65" fmla="*/ 305 h 388"/>
                <a:gd name="T66" fmla="*/ 48 w 504"/>
                <a:gd name="T67" fmla="*/ 305 h 388"/>
                <a:gd name="T68" fmla="*/ 54 w 504"/>
                <a:gd name="T69" fmla="*/ 267 h 388"/>
                <a:gd name="T70" fmla="*/ 132 w 504"/>
                <a:gd name="T71" fmla="*/ 270 h 388"/>
                <a:gd name="T72" fmla="*/ 118 w 504"/>
                <a:gd name="T73" fmla="*/ 297 h 388"/>
                <a:gd name="T74" fmla="*/ 78 w 504"/>
                <a:gd name="T75" fmla="*/ 302 h 388"/>
                <a:gd name="T76" fmla="*/ 87 w 504"/>
                <a:gd name="T77" fmla="*/ 329 h 3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504"/>
                <a:gd name="T118" fmla="*/ 0 h 388"/>
                <a:gd name="T119" fmla="*/ 504 w 504"/>
                <a:gd name="T120" fmla="*/ 388 h 38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504" h="388">
                  <a:moveTo>
                    <a:pt x="97" y="367"/>
                  </a:moveTo>
                  <a:lnTo>
                    <a:pt x="142" y="367"/>
                  </a:lnTo>
                  <a:cubicBezTo>
                    <a:pt x="164" y="362"/>
                    <a:pt x="180" y="340"/>
                    <a:pt x="231" y="337"/>
                  </a:cubicBezTo>
                  <a:cubicBezTo>
                    <a:pt x="282" y="334"/>
                    <a:pt x="244" y="337"/>
                    <a:pt x="261" y="337"/>
                  </a:cubicBezTo>
                  <a:lnTo>
                    <a:pt x="303" y="340"/>
                  </a:lnTo>
                  <a:lnTo>
                    <a:pt x="324" y="367"/>
                  </a:lnTo>
                  <a:lnTo>
                    <a:pt x="324" y="322"/>
                  </a:lnTo>
                  <a:lnTo>
                    <a:pt x="369" y="276"/>
                  </a:lnTo>
                  <a:lnTo>
                    <a:pt x="414" y="276"/>
                  </a:lnTo>
                  <a:lnTo>
                    <a:pt x="324" y="231"/>
                  </a:lnTo>
                  <a:lnTo>
                    <a:pt x="291" y="277"/>
                  </a:lnTo>
                  <a:lnTo>
                    <a:pt x="188" y="276"/>
                  </a:lnTo>
                  <a:lnTo>
                    <a:pt x="233" y="231"/>
                  </a:lnTo>
                  <a:lnTo>
                    <a:pt x="233" y="185"/>
                  </a:lnTo>
                  <a:lnTo>
                    <a:pt x="278" y="185"/>
                  </a:lnTo>
                  <a:lnTo>
                    <a:pt x="321" y="163"/>
                  </a:lnTo>
                  <a:lnTo>
                    <a:pt x="393" y="202"/>
                  </a:lnTo>
                  <a:lnTo>
                    <a:pt x="438" y="160"/>
                  </a:lnTo>
                  <a:lnTo>
                    <a:pt x="462" y="106"/>
                  </a:lnTo>
                  <a:lnTo>
                    <a:pt x="456" y="82"/>
                  </a:lnTo>
                  <a:lnTo>
                    <a:pt x="504" y="67"/>
                  </a:lnTo>
                  <a:lnTo>
                    <a:pt x="501" y="34"/>
                  </a:lnTo>
                  <a:lnTo>
                    <a:pt x="465" y="10"/>
                  </a:lnTo>
                  <a:cubicBezTo>
                    <a:pt x="441" y="6"/>
                    <a:pt x="394" y="0"/>
                    <a:pt x="354" y="10"/>
                  </a:cubicBezTo>
                  <a:cubicBezTo>
                    <a:pt x="306" y="13"/>
                    <a:pt x="248" y="56"/>
                    <a:pt x="222" y="73"/>
                  </a:cubicBezTo>
                  <a:lnTo>
                    <a:pt x="195" y="103"/>
                  </a:lnTo>
                  <a:lnTo>
                    <a:pt x="147" y="106"/>
                  </a:lnTo>
                  <a:lnTo>
                    <a:pt x="81" y="130"/>
                  </a:lnTo>
                  <a:cubicBezTo>
                    <a:pt x="68" y="137"/>
                    <a:pt x="71" y="139"/>
                    <a:pt x="66" y="148"/>
                  </a:cubicBezTo>
                  <a:cubicBezTo>
                    <a:pt x="61" y="157"/>
                    <a:pt x="54" y="171"/>
                    <a:pt x="52" y="185"/>
                  </a:cubicBezTo>
                  <a:cubicBezTo>
                    <a:pt x="38" y="210"/>
                    <a:pt x="58" y="222"/>
                    <a:pt x="52" y="231"/>
                  </a:cubicBezTo>
                  <a:lnTo>
                    <a:pt x="15" y="241"/>
                  </a:lnTo>
                  <a:cubicBezTo>
                    <a:pt x="9" y="259"/>
                    <a:pt x="0" y="292"/>
                    <a:pt x="15" y="340"/>
                  </a:cubicBezTo>
                  <a:cubicBezTo>
                    <a:pt x="30" y="388"/>
                    <a:pt x="46" y="347"/>
                    <a:pt x="54" y="340"/>
                  </a:cubicBezTo>
                  <a:lnTo>
                    <a:pt x="60" y="298"/>
                  </a:lnTo>
                  <a:lnTo>
                    <a:pt x="147" y="301"/>
                  </a:lnTo>
                  <a:lnTo>
                    <a:pt x="132" y="331"/>
                  </a:lnTo>
                  <a:lnTo>
                    <a:pt x="87" y="337"/>
                  </a:lnTo>
                  <a:lnTo>
                    <a:pt x="97" y="367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0" name="Freeform 21"/>
            <p:cNvSpPr>
              <a:spLocks/>
            </p:cNvSpPr>
            <p:nvPr userDrawn="1"/>
          </p:nvSpPr>
          <p:spPr bwMode="ltGray">
            <a:xfrm>
              <a:off x="4118" y="960"/>
              <a:ext cx="174" cy="156"/>
            </a:xfrm>
            <a:custGeom>
              <a:avLst/>
              <a:gdLst>
                <a:gd name="T0" fmla="*/ 0 w 194"/>
                <a:gd name="T1" fmla="*/ 156 h 174"/>
                <a:gd name="T2" fmla="*/ 30 w 194"/>
                <a:gd name="T3" fmla="*/ 121 h 174"/>
                <a:gd name="T4" fmla="*/ 94 w 194"/>
                <a:gd name="T5" fmla="*/ 118 h 174"/>
                <a:gd name="T6" fmla="*/ 124 w 194"/>
                <a:gd name="T7" fmla="*/ 83 h 174"/>
                <a:gd name="T8" fmla="*/ 126 w 194"/>
                <a:gd name="T9" fmla="*/ 62 h 174"/>
                <a:gd name="T10" fmla="*/ 174 w 194"/>
                <a:gd name="T11" fmla="*/ 48 h 174"/>
                <a:gd name="T12" fmla="*/ 151 w 194"/>
                <a:gd name="T13" fmla="*/ 24 h 174"/>
                <a:gd name="T14" fmla="*/ 121 w 194"/>
                <a:gd name="T15" fmla="*/ 27 h 174"/>
                <a:gd name="T16" fmla="*/ 89 w 194"/>
                <a:gd name="T17" fmla="*/ 0 h 174"/>
                <a:gd name="T18" fmla="*/ 65 w 194"/>
                <a:gd name="T19" fmla="*/ 30 h 174"/>
                <a:gd name="T20" fmla="*/ 0 w 194"/>
                <a:gd name="T21" fmla="*/ 78 h 174"/>
                <a:gd name="T22" fmla="*/ 0 w 194"/>
                <a:gd name="T23" fmla="*/ 156 h 17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94"/>
                <a:gd name="T37" fmla="*/ 0 h 174"/>
                <a:gd name="T38" fmla="*/ 194 w 194"/>
                <a:gd name="T39" fmla="*/ 174 h 17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94" h="174">
                  <a:moveTo>
                    <a:pt x="0" y="174"/>
                  </a:moveTo>
                  <a:lnTo>
                    <a:pt x="33" y="135"/>
                  </a:lnTo>
                  <a:lnTo>
                    <a:pt x="105" y="132"/>
                  </a:lnTo>
                  <a:lnTo>
                    <a:pt x="138" y="93"/>
                  </a:lnTo>
                  <a:lnTo>
                    <a:pt x="141" y="69"/>
                  </a:lnTo>
                  <a:lnTo>
                    <a:pt x="194" y="54"/>
                  </a:lnTo>
                  <a:lnTo>
                    <a:pt x="168" y="27"/>
                  </a:lnTo>
                  <a:lnTo>
                    <a:pt x="135" y="30"/>
                  </a:lnTo>
                  <a:lnTo>
                    <a:pt x="99" y="0"/>
                  </a:lnTo>
                  <a:lnTo>
                    <a:pt x="72" y="33"/>
                  </a:lnTo>
                  <a:lnTo>
                    <a:pt x="0" y="87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ltGray">
            <a:xfrm>
              <a:off x="2789" y="967"/>
              <a:ext cx="1460" cy="1790"/>
            </a:xfrm>
            <a:custGeom>
              <a:avLst/>
              <a:gdLst>
                <a:gd name="T0" fmla="*/ 950 w 1630"/>
                <a:gd name="T1" fmla="*/ 8 h 1996"/>
                <a:gd name="T2" fmla="*/ 777 w 1630"/>
                <a:gd name="T3" fmla="*/ 74 h 1996"/>
                <a:gd name="T4" fmla="*/ 500 w 1630"/>
                <a:gd name="T5" fmla="*/ 247 h 1996"/>
                <a:gd name="T6" fmla="*/ 238 w 1630"/>
                <a:gd name="T7" fmla="*/ 542 h 1996"/>
                <a:gd name="T8" fmla="*/ 99 w 1630"/>
                <a:gd name="T9" fmla="*/ 804 h 1996"/>
                <a:gd name="T10" fmla="*/ 9 w 1630"/>
                <a:gd name="T11" fmla="*/ 1140 h 1996"/>
                <a:gd name="T12" fmla="*/ 17 w 1630"/>
                <a:gd name="T13" fmla="*/ 1484 h 1996"/>
                <a:gd name="T14" fmla="*/ 65 w 1630"/>
                <a:gd name="T15" fmla="*/ 1602 h 1996"/>
                <a:gd name="T16" fmla="*/ 130 w 1630"/>
                <a:gd name="T17" fmla="*/ 1658 h 1996"/>
                <a:gd name="T18" fmla="*/ 170 w 1630"/>
                <a:gd name="T19" fmla="*/ 1790 h 1996"/>
                <a:gd name="T20" fmla="*/ 192 w 1630"/>
                <a:gd name="T21" fmla="*/ 1728 h 1996"/>
                <a:gd name="T22" fmla="*/ 224 w 1630"/>
                <a:gd name="T23" fmla="*/ 1631 h 1996"/>
                <a:gd name="T24" fmla="*/ 248 w 1630"/>
                <a:gd name="T25" fmla="*/ 1462 h 1996"/>
                <a:gd name="T26" fmla="*/ 339 w 1630"/>
                <a:gd name="T27" fmla="*/ 1368 h 1996"/>
                <a:gd name="T28" fmla="*/ 345 w 1630"/>
                <a:gd name="T29" fmla="*/ 1454 h 1996"/>
                <a:gd name="T30" fmla="*/ 353 w 1630"/>
                <a:gd name="T31" fmla="*/ 1521 h 1996"/>
                <a:gd name="T32" fmla="*/ 315 w 1630"/>
                <a:gd name="T33" fmla="*/ 1645 h 1996"/>
                <a:gd name="T34" fmla="*/ 425 w 1630"/>
                <a:gd name="T35" fmla="*/ 1443 h 1996"/>
                <a:gd name="T36" fmla="*/ 471 w 1630"/>
                <a:gd name="T37" fmla="*/ 1349 h 1996"/>
                <a:gd name="T38" fmla="*/ 675 w 1630"/>
                <a:gd name="T39" fmla="*/ 1351 h 1996"/>
                <a:gd name="T40" fmla="*/ 737 w 1630"/>
                <a:gd name="T41" fmla="*/ 1311 h 1996"/>
                <a:gd name="T42" fmla="*/ 716 w 1630"/>
                <a:gd name="T43" fmla="*/ 1389 h 1996"/>
                <a:gd name="T44" fmla="*/ 777 w 1630"/>
                <a:gd name="T45" fmla="*/ 1464 h 1996"/>
                <a:gd name="T46" fmla="*/ 826 w 1630"/>
                <a:gd name="T47" fmla="*/ 1311 h 1996"/>
                <a:gd name="T48" fmla="*/ 683 w 1630"/>
                <a:gd name="T49" fmla="*/ 1217 h 1996"/>
                <a:gd name="T50" fmla="*/ 584 w 1630"/>
                <a:gd name="T51" fmla="*/ 1155 h 1996"/>
                <a:gd name="T52" fmla="*/ 600 w 1630"/>
                <a:gd name="T53" fmla="*/ 1099 h 1996"/>
                <a:gd name="T54" fmla="*/ 689 w 1630"/>
                <a:gd name="T55" fmla="*/ 1058 h 1996"/>
                <a:gd name="T56" fmla="*/ 858 w 1630"/>
                <a:gd name="T57" fmla="*/ 991 h 1996"/>
                <a:gd name="T58" fmla="*/ 933 w 1630"/>
                <a:gd name="T59" fmla="*/ 1036 h 1996"/>
                <a:gd name="T60" fmla="*/ 1027 w 1630"/>
                <a:gd name="T61" fmla="*/ 1037 h 1996"/>
                <a:gd name="T62" fmla="*/ 1129 w 1630"/>
                <a:gd name="T63" fmla="*/ 1034 h 1996"/>
                <a:gd name="T64" fmla="*/ 1027 w 1630"/>
                <a:gd name="T65" fmla="*/ 1338 h 1996"/>
                <a:gd name="T66" fmla="*/ 1129 w 1630"/>
                <a:gd name="T67" fmla="*/ 1265 h 1996"/>
                <a:gd name="T68" fmla="*/ 1146 w 1630"/>
                <a:gd name="T69" fmla="*/ 1160 h 1996"/>
                <a:gd name="T70" fmla="*/ 1240 w 1630"/>
                <a:gd name="T71" fmla="*/ 1093 h 1996"/>
                <a:gd name="T72" fmla="*/ 1272 w 1630"/>
                <a:gd name="T73" fmla="*/ 1018 h 1996"/>
                <a:gd name="T74" fmla="*/ 1390 w 1630"/>
                <a:gd name="T75" fmla="*/ 1004 h 1996"/>
                <a:gd name="T76" fmla="*/ 1449 w 1630"/>
                <a:gd name="T77" fmla="*/ 934 h 1996"/>
                <a:gd name="T78" fmla="*/ 1393 w 1630"/>
                <a:gd name="T79" fmla="*/ 929 h 1996"/>
                <a:gd name="T80" fmla="*/ 1328 w 1630"/>
                <a:gd name="T81" fmla="*/ 859 h 1996"/>
                <a:gd name="T82" fmla="*/ 1191 w 1630"/>
                <a:gd name="T83" fmla="*/ 797 h 1996"/>
                <a:gd name="T84" fmla="*/ 1054 w 1630"/>
                <a:gd name="T85" fmla="*/ 819 h 1996"/>
                <a:gd name="T86" fmla="*/ 925 w 1630"/>
                <a:gd name="T87" fmla="*/ 671 h 1996"/>
                <a:gd name="T88" fmla="*/ 869 w 1630"/>
                <a:gd name="T89" fmla="*/ 649 h 1996"/>
                <a:gd name="T90" fmla="*/ 931 w 1630"/>
                <a:gd name="T91" fmla="*/ 606 h 1996"/>
                <a:gd name="T92" fmla="*/ 877 w 1630"/>
                <a:gd name="T93" fmla="*/ 566 h 1996"/>
                <a:gd name="T94" fmla="*/ 818 w 1630"/>
                <a:gd name="T95" fmla="*/ 531 h 1996"/>
                <a:gd name="T96" fmla="*/ 771 w 1630"/>
                <a:gd name="T97" fmla="*/ 466 h 1996"/>
                <a:gd name="T98" fmla="*/ 777 w 1630"/>
                <a:gd name="T99" fmla="*/ 399 h 1996"/>
                <a:gd name="T100" fmla="*/ 890 w 1630"/>
                <a:gd name="T101" fmla="*/ 431 h 1996"/>
                <a:gd name="T102" fmla="*/ 818 w 1630"/>
                <a:gd name="T103" fmla="*/ 391 h 1996"/>
                <a:gd name="T104" fmla="*/ 823 w 1630"/>
                <a:gd name="T105" fmla="*/ 351 h 1996"/>
                <a:gd name="T106" fmla="*/ 925 w 1630"/>
                <a:gd name="T107" fmla="*/ 300 h 1996"/>
                <a:gd name="T108" fmla="*/ 939 w 1630"/>
                <a:gd name="T109" fmla="*/ 248 h 1996"/>
                <a:gd name="T110" fmla="*/ 1011 w 1630"/>
                <a:gd name="T111" fmla="*/ 222 h 1996"/>
                <a:gd name="T112" fmla="*/ 1052 w 1630"/>
                <a:gd name="T113" fmla="*/ 122 h 1996"/>
                <a:gd name="T114" fmla="*/ 1057 w 1630"/>
                <a:gd name="T115" fmla="*/ 12 h 199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1996"/>
                <a:gd name="T176" fmla="*/ 1630 w 1630"/>
                <a:gd name="T177" fmla="*/ 1996 h 199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1996">
                  <a:moveTo>
                    <a:pt x="1125" y="0"/>
                  </a:moveTo>
                  <a:lnTo>
                    <a:pt x="1061" y="9"/>
                  </a:lnTo>
                  <a:lnTo>
                    <a:pt x="952" y="52"/>
                  </a:lnTo>
                  <a:lnTo>
                    <a:pt x="868" y="82"/>
                  </a:lnTo>
                  <a:lnTo>
                    <a:pt x="768" y="137"/>
                  </a:lnTo>
                  <a:lnTo>
                    <a:pt x="558" y="275"/>
                  </a:lnTo>
                  <a:lnTo>
                    <a:pt x="403" y="430"/>
                  </a:lnTo>
                  <a:lnTo>
                    <a:pt x="266" y="604"/>
                  </a:lnTo>
                  <a:cubicBezTo>
                    <a:pt x="226" y="660"/>
                    <a:pt x="189" y="720"/>
                    <a:pt x="163" y="769"/>
                  </a:cubicBezTo>
                  <a:cubicBezTo>
                    <a:pt x="135" y="828"/>
                    <a:pt x="129" y="844"/>
                    <a:pt x="110" y="896"/>
                  </a:cubicBezTo>
                  <a:lnTo>
                    <a:pt x="46" y="1079"/>
                  </a:lnTo>
                  <a:lnTo>
                    <a:pt x="10" y="1271"/>
                  </a:lnTo>
                  <a:lnTo>
                    <a:pt x="0" y="1445"/>
                  </a:lnTo>
                  <a:lnTo>
                    <a:pt x="19" y="1655"/>
                  </a:lnTo>
                  <a:lnTo>
                    <a:pt x="58" y="1735"/>
                  </a:lnTo>
                  <a:lnTo>
                    <a:pt x="73" y="1786"/>
                  </a:lnTo>
                  <a:lnTo>
                    <a:pt x="103" y="1777"/>
                  </a:lnTo>
                  <a:lnTo>
                    <a:pt x="145" y="1849"/>
                  </a:lnTo>
                  <a:lnTo>
                    <a:pt x="157" y="1957"/>
                  </a:lnTo>
                  <a:lnTo>
                    <a:pt x="190" y="1996"/>
                  </a:lnTo>
                  <a:lnTo>
                    <a:pt x="247" y="1993"/>
                  </a:lnTo>
                  <a:lnTo>
                    <a:pt x="214" y="1927"/>
                  </a:lnTo>
                  <a:lnTo>
                    <a:pt x="199" y="1834"/>
                  </a:lnTo>
                  <a:lnTo>
                    <a:pt x="250" y="1819"/>
                  </a:lnTo>
                  <a:lnTo>
                    <a:pt x="253" y="1705"/>
                  </a:lnTo>
                  <a:lnTo>
                    <a:pt x="277" y="1630"/>
                  </a:lnTo>
                  <a:lnTo>
                    <a:pt x="286" y="1591"/>
                  </a:lnTo>
                  <a:lnTo>
                    <a:pt x="379" y="1525"/>
                  </a:lnTo>
                  <a:lnTo>
                    <a:pt x="325" y="1627"/>
                  </a:lnTo>
                  <a:lnTo>
                    <a:pt x="385" y="1621"/>
                  </a:lnTo>
                  <a:lnTo>
                    <a:pt x="358" y="1666"/>
                  </a:lnTo>
                  <a:cubicBezTo>
                    <a:pt x="359" y="1678"/>
                    <a:pt x="395" y="1678"/>
                    <a:pt x="394" y="1696"/>
                  </a:cubicBezTo>
                  <a:cubicBezTo>
                    <a:pt x="393" y="1714"/>
                    <a:pt x="359" y="1754"/>
                    <a:pt x="352" y="1777"/>
                  </a:cubicBezTo>
                  <a:cubicBezTo>
                    <a:pt x="345" y="1800"/>
                    <a:pt x="330" y="1841"/>
                    <a:pt x="352" y="1834"/>
                  </a:cubicBezTo>
                  <a:cubicBezTo>
                    <a:pt x="374" y="1827"/>
                    <a:pt x="464" y="1769"/>
                    <a:pt x="484" y="1732"/>
                  </a:cubicBezTo>
                  <a:lnTo>
                    <a:pt x="475" y="1609"/>
                  </a:lnTo>
                  <a:lnTo>
                    <a:pt x="517" y="1558"/>
                  </a:lnTo>
                  <a:lnTo>
                    <a:pt x="526" y="1504"/>
                  </a:lnTo>
                  <a:lnTo>
                    <a:pt x="568" y="1570"/>
                  </a:lnTo>
                  <a:lnTo>
                    <a:pt x="754" y="1507"/>
                  </a:lnTo>
                  <a:lnTo>
                    <a:pt x="748" y="1438"/>
                  </a:lnTo>
                  <a:lnTo>
                    <a:pt x="823" y="1462"/>
                  </a:lnTo>
                  <a:lnTo>
                    <a:pt x="844" y="1513"/>
                  </a:lnTo>
                  <a:lnTo>
                    <a:pt x="799" y="1549"/>
                  </a:lnTo>
                  <a:cubicBezTo>
                    <a:pt x="793" y="1567"/>
                    <a:pt x="793" y="1585"/>
                    <a:pt x="808" y="1624"/>
                  </a:cubicBezTo>
                  <a:cubicBezTo>
                    <a:pt x="823" y="1663"/>
                    <a:pt x="859" y="1649"/>
                    <a:pt x="868" y="1633"/>
                  </a:cubicBezTo>
                  <a:lnTo>
                    <a:pt x="865" y="1528"/>
                  </a:lnTo>
                  <a:lnTo>
                    <a:pt x="922" y="1462"/>
                  </a:lnTo>
                  <a:lnTo>
                    <a:pt x="826" y="1417"/>
                  </a:lnTo>
                  <a:lnTo>
                    <a:pt x="763" y="1357"/>
                  </a:lnTo>
                  <a:lnTo>
                    <a:pt x="742" y="1300"/>
                  </a:lnTo>
                  <a:lnTo>
                    <a:pt x="652" y="1288"/>
                  </a:lnTo>
                  <a:lnTo>
                    <a:pt x="664" y="1255"/>
                  </a:lnTo>
                  <a:lnTo>
                    <a:pt x="670" y="1225"/>
                  </a:lnTo>
                  <a:lnTo>
                    <a:pt x="733" y="1222"/>
                  </a:lnTo>
                  <a:lnTo>
                    <a:pt x="769" y="1180"/>
                  </a:lnTo>
                  <a:lnTo>
                    <a:pt x="835" y="1090"/>
                  </a:lnTo>
                  <a:lnTo>
                    <a:pt x="958" y="1105"/>
                  </a:lnTo>
                  <a:lnTo>
                    <a:pt x="991" y="1153"/>
                  </a:lnTo>
                  <a:lnTo>
                    <a:pt x="1042" y="1155"/>
                  </a:lnTo>
                  <a:lnTo>
                    <a:pt x="1105" y="1090"/>
                  </a:lnTo>
                  <a:lnTo>
                    <a:pt x="1147" y="1156"/>
                  </a:lnTo>
                  <a:lnTo>
                    <a:pt x="1216" y="1132"/>
                  </a:lnTo>
                  <a:lnTo>
                    <a:pt x="1261" y="1153"/>
                  </a:lnTo>
                  <a:lnTo>
                    <a:pt x="1147" y="1360"/>
                  </a:lnTo>
                  <a:lnTo>
                    <a:pt x="1147" y="1492"/>
                  </a:lnTo>
                  <a:lnTo>
                    <a:pt x="1189" y="1492"/>
                  </a:lnTo>
                  <a:lnTo>
                    <a:pt x="1261" y="1411"/>
                  </a:lnTo>
                  <a:lnTo>
                    <a:pt x="1258" y="1327"/>
                  </a:lnTo>
                  <a:lnTo>
                    <a:pt x="1279" y="1294"/>
                  </a:lnTo>
                  <a:lnTo>
                    <a:pt x="1294" y="1243"/>
                  </a:lnTo>
                  <a:lnTo>
                    <a:pt x="1384" y="1219"/>
                  </a:lnTo>
                  <a:lnTo>
                    <a:pt x="1372" y="1162"/>
                  </a:lnTo>
                  <a:lnTo>
                    <a:pt x="1420" y="1135"/>
                  </a:lnTo>
                  <a:lnTo>
                    <a:pt x="1459" y="1117"/>
                  </a:lnTo>
                  <a:lnTo>
                    <a:pt x="1552" y="1120"/>
                  </a:lnTo>
                  <a:lnTo>
                    <a:pt x="1591" y="1063"/>
                  </a:lnTo>
                  <a:lnTo>
                    <a:pt x="1618" y="1042"/>
                  </a:lnTo>
                  <a:lnTo>
                    <a:pt x="1630" y="1024"/>
                  </a:lnTo>
                  <a:lnTo>
                    <a:pt x="1555" y="1036"/>
                  </a:lnTo>
                  <a:lnTo>
                    <a:pt x="1555" y="985"/>
                  </a:lnTo>
                  <a:lnTo>
                    <a:pt x="1483" y="958"/>
                  </a:lnTo>
                  <a:lnTo>
                    <a:pt x="1459" y="985"/>
                  </a:lnTo>
                  <a:lnTo>
                    <a:pt x="1330" y="889"/>
                  </a:lnTo>
                  <a:lnTo>
                    <a:pt x="1276" y="931"/>
                  </a:lnTo>
                  <a:lnTo>
                    <a:pt x="1177" y="913"/>
                  </a:lnTo>
                  <a:lnTo>
                    <a:pt x="1186" y="841"/>
                  </a:lnTo>
                  <a:lnTo>
                    <a:pt x="1033" y="748"/>
                  </a:lnTo>
                  <a:lnTo>
                    <a:pt x="970" y="763"/>
                  </a:lnTo>
                  <a:lnTo>
                    <a:pt x="970" y="724"/>
                  </a:lnTo>
                  <a:lnTo>
                    <a:pt x="1003" y="685"/>
                  </a:lnTo>
                  <a:lnTo>
                    <a:pt x="1039" y="676"/>
                  </a:lnTo>
                  <a:lnTo>
                    <a:pt x="1006" y="619"/>
                  </a:lnTo>
                  <a:lnTo>
                    <a:pt x="979" y="631"/>
                  </a:lnTo>
                  <a:lnTo>
                    <a:pt x="979" y="574"/>
                  </a:lnTo>
                  <a:lnTo>
                    <a:pt x="913" y="592"/>
                  </a:lnTo>
                  <a:lnTo>
                    <a:pt x="904" y="514"/>
                  </a:lnTo>
                  <a:lnTo>
                    <a:pt x="861" y="520"/>
                  </a:lnTo>
                  <a:lnTo>
                    <a:pt x="816" y="430"/>
                  </a:lnTo>
                  <a:lnTo>
                    <a:pt x="868" y="445"/>
                  </a:lnTo>
                  <a:lnTo>
                    <a:pt x="910" y="484"/>
                  </a:lnTo>
                  <a:lnTo>
                    <a:pt x="994" y="481"/>
                  </a:lnTo>
                  <a:lnTo>
                    <a:pt x="967" y="433"/>
                  </a:lnTo>
                  <a:lnTo>
                    <a:pt x="913" y="436"/>
                  </a:lnTo>
                  <a:lnTo>
                    <a:pt x="877" y="400"/>
                  </a:lnTo>
                  <a:lnTo>
                    <a:pt x="919" y="391"/>
                  </a:lnTo>
                  <a:lnTo>
                    <a:pt x="970" y="397"/>
                  </a:lnTo>
                  <a:lnTo>
                    <a:pt x="1033" y="334"/>
                  </a:lnTo>
                  <a:lnTo>
                    <a:pt x="1000" y="289"/>
                  </a:lnTo>
                  <a:lnTo>
                    <a:pt x="1048" y="277"/>
                  </a:lnTo>
                  <a:lnTo>
                    <a:pt x="1144" y="283"/>
                  </a:lnTo>
                  <a:lnTo>
                    <a:pt x="1129" y="247"/>
                  </a:lnTo>
                  <a:lnTo>
                    <a:pt x="1171" y="205"/>
                  </a:lnTo>
                  <a:lnTo>
                    <a:pt x="1174" y="136"/>
                  </a:lnTo>
                  <a:lnTo>
                    <a:pt x="1222" y="46"/>
                  </a:lnTo>
                  <a:lnTo>
                    <a:pt x="1180" y="13"/>
                  </a:lnTo>
                  <a:lnTo>
                    <a:pt x="1125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2" name="Freeform 23"/>
            <p:cNvSpPr>
              <a:spLocks/>
            </p:cNvSpPr>
            <p:nvPr userDrawn="1"/>
          </p:nvSpPr>
          <p:spPr bwMode="ltGray">
            <a:xfrm>
              <a:off x="3747" y="3265"/>
              <a:ext cx="399" cy="296"/>
            </a:xfrm>
            <a:custGeom>
              <a:avLst/>
              <a:gdLst>
                <a:gd name="T0" fmla="*/ 0 w 446"/>
                <a:gd name="T1" fmla="*/ 145 h 329"/>
                <a:gd name="T2" fmla="*/ 0 w 446"/>
                <a:gd name="T3" fmla="*/ 231 h 329"/>
                <a:gd name="T4" fmla="*/ 98 w 446"/>
                <a:gd name="T5" fmla="*/ 265 h 329"/>
                <a:gd name="T6" fmla="*/ 164 w 446"/>
                <a:gd name="T7" fmla="*/ 277 h 329"/>
                <a:gd name="T8" fmla="*/ 215 w 446"/>
                <a:gd name="T9" fmla="*/ 285 h 329"/>
                <a:gd name="T10" fmla="*/ 285 w 446"/>
                <a:gd name="T11" fmla="*/ 293 h 329"/>
                <a:gd name="T12" fmla="*/ 371 w 446"/>
                <a:gd name="T13" fmla="*/ 291 h 329"/>
                <a:gd name="T14" fmla="*/ 383 w 446"/>
                <a:gd name="T15" fmla="*/ 265 h 329"/>
                <a:gd name="T16" fmla="*/ 343 w 446"/>
                <a:gd name="T17" fmla="*/ 224 h 329"/>
                <a:gd name="T18" fmla="*/ 343 w 446"/>
                <a:gd name="T19" fmla="*/ 183 h 329"/>
                <a:gd name="T20" fmla="*/ 277 w 446"/>
                <a:gd name="T21" fmla="*/ 143 h 329"/>
                <a:gd name="T22" fmla="*/ 283 w 446"/>
                <a:gd name="T23" fmla="*/ 81 h 329"/>
                <a:gd name="T24" fmla="*/ 229 w 446"/>
                <a:gd name="T25" fmla="*/ 51 h 329"/>
                <a:gd name="T26" fmla="*/ 221 w 446"/>
                <a:gd name="T27" fmla="*/ 102 h 329"/>
                <a:gd name="T28" fmla="*/ 183 w 446"/>
                <a:gd name="T29" fmla="*/ 75 h 329"/>
                <a:gd name="T30" fmla="*/ 151 w 446"/>
                <a:gd name="T31" fmla="*/ 89 h 329"/>
                <a:gd name="T32" fmla="*/ 161 w 446"/>
                <a:gd name="T33" fmla="*/ 43 h 329"/>
                <a:gd name="T34" fmla="*/ 100 w 446"/>
                <a:gd name="T35" fmla="*/ 32 h 329"/>
                <a:gd name="T36" fmla="*/ 98 w 446"/>
                <a:gd name="T37" fmla="*/ 102 h 329"/>
                <a:gd name="T38" fmla="*/ 129 w 446"/>
                <a:gd name="T39" fmla="*/ 167 h 329"/>
                <a:gd name="T40" fmla="*/ 67 w 446"/>
                <a:gd name="T41" fmla="*/ 175 h 329"/>
                <a:gd name="T42" fmla="*/ 32 w 446"/>
                <a:gd name="T43" fmla="*/ 145 h 329"/>
                <a:gd name="T44" fmla="*/ 0 w 446"/>
                <a:gd name="T45" fmla="*/ 145 h 32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46"/>
                <a:gd name="T70" fmla="*/ 0 h 329"/>
                <a:gd name="T71" fmla="*/ 446 w 446"/>
                <a:gd name="T72" fmla="*/ 329 h 32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46" h="329">
                  <a:moveTo>
                    <a:pt x="0" y="162"/>
                  </a:moveTo>
                  <a:lnTo>
                    <a:pt x="0" y="258"/>
                  </a:lnTo>
                  <a:lnTo>
                    <a:pt x="109" y="295"/>
                  </a:lnTo>
                  <a:lnTo>
                    <a:pt x="183" y="309"/>
                  </a:lnTo>
                  <a:lnTo>
                    <a:pt x="240" y="318"/>
                  </a:lnTo>
                  <a:lnTo>
                    <a:pt x="318" y="327"/>
                  </a:lnTo>
                  <a:lnTo>
                    <a:pt x="414" y="324"/>
                  </a:lnTo>
                  <a:cubicBezTo>
                    <a:pt x="432" y="319"/>
                    <a:pt x="446" y="329"/>
                    <a:pt x="427" y="295"/>
                  </a:cubicBezTo>
                  <a:cubicBezTo>
                    <a:pt x="408" y="261"/>
                    <a:pt x="389" y="265"/>
                    <a:pt x="382" y="250"/>
                  </a:cubicBezTo>
                  <a:lnTo>
                    <a:pt x="382" y="204"/>
                  </a:lnTo>
                  <a:lnTo>
                    <a:pt x="309" y="159"/>
                  </a:lnTo>
                  <a:cubicBezTo>
                    <a:pt x="298" y="140"/>
                    <a:pt x="333" y="144"/>
                    <a:pt x="315" y="90"/>
                  </a:cubicBezTo>
                  <a:cubicBezTo>
                    <a:pt x="297" y="36"/>
                    <a:pt x="266" y="53"/>
                    <a:pt x="255" y="57"/>
                  </a:cubicBezTo>
                  <a:lnTo>
                    <a:pt x="246" y="114"/>
                  </a:lnTo>
                  <a:lnTo>
                    <a:pt x="204" y="84"/>
                  </a:lnTo>
                  <a:lnTo>
                    <a:pt x="168" y="99"/>
                  </a:lnTo>
                  <a:lnTo>
                    <a:pt x="180" y="48"/>
                  </a:lnTo>
                  <a:cubicBezTo>
                    <a:pt x="171" y="38"/>
                    <a:pt x="135" y="0"/>
                    <a:pt x="111" y="36"/>
                  </a:cubicBezTo>
                  <a:cubicBezTo>
                    <a:pt x="87" y="72"/>
                    <a:pt x="104" y="89"/>
                    <a:pt x="109" y="114"/>
                  </a:cubicBezTo>
                  <a:lnTo>
                    <a:pt x="144" y="186"/>
                  </a:lnTo>
                  <a:lnTo>
                    <a:pt x="75" y="195"/>
                  </a:lnTo>
                  <a:lnTo>
                    <a:pt x="36" y="162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3" name="Freeform 24"/>
            <p:cNvSpPr>
              <a:spLocks/>
            </p:cNvSpPr>
            <p:nvPr userDrawn="1"/>
          </p:nvSpPr>
          <p:spPr bwMode="ltGray">
            <a:xfrm>
              <a:off x="3653" y="3182"/>
              <a:ext cx="395" cy="131"/>
            </a:xfrm>
            <a:custGeom>
              <a:avLst/>
              <a:gdLst>
                <a:gd name="T0" fmla="*/ 5 w 441"/>
                <a:gd name="T1" fmla="*/ 70 h 146"/>
                <a:gd name="T2" fmla="*/ 54 w 441"/>
                <a:gd name="T3" fmla="*/ 127 h 146"/>
                <a:gd name="T4" fmla="*/ 151 w 441"/>
                <a:gd name="T5" fmla="*/ 99 h 146"/>
                <a:gd name="T6" fmla="*/ 193 w 441"/>
                <a:gd name="T7" fmla="*/ 59 h 146"/>
                <a:gd name="T8" fmla="*/ 233 w 441"/>
                <a:gd name="T9" fmla="*/ 99 h 146"/>
                <a:gd name="T10" fmla="*/ 271 w 441"/>
                <a:gd name="T11" fmla="*/ 89 h 146"/>
                <a:gd name="T12" fmla="*/ 314 w 441"/>
                <a:gd name="T13" fmla="*/ 99 h 146"/>
                <a:gd name="T14" fmla="*/ 314 w 441"/>
                <a:gd name="T15" fmla="*/ 57 h 146"/>
                <a:gd name="T16" fmla="*/ 344 w 441"/>
                <a:gd name="T17" fmla="*/ 27 h 146"/>
                <a:gd name="T18" fmla="*/ 360 w 441"/>
                <a:gd name="T19" fmla="*/ 54 h 146"/>
                <a:gd name="T20" fmla="*/ 384 w 441"/>
                <a:gd name="T21" fmla="*/ 16 h 146"/>
                <a:gd name="T22" fmla="*/ 339 w 441"/>
                <a:gd name="T23" fmla="*/ 0 h 146"/>
                <a:gd name="T24" fmla="*/ 273 w 441"/>
                <a:gd name="T25" fmla="*/ 57 h 146"/>
                <a:gd name="T26" fmla="*/ 212 w 441"/>
                <a:gd name="T27" fmla="*/ 11 h 146"/>
                <a:gd name="T28" fmla="*/ 172 w 441"/>
                <a:gd name="T29" fmla="*/ 48 h 146"/>
                <a:gd name="T30" fmla="*/ 129 w 441"/>
                <a:gd name="T31" fmla="*/ 67 h 146"/>
                <a:gd name="T32" fmla="*/ 116 w 441"/>
                <a:gd name="T33" fmla="*/ 75 h 146"/>
                <a:gd name="T34" fmla="*/ 97 w 441"/>
                <a:gd name="T35" fmla="*/ 70 h 146"/>
                <a:gd name="T36" fmla="*/ 54 w 441"/>
                <a:gd name="T37" fmla="*/ 48 h 146"/>
                <a:gd name="T38" fmla="*/ 5 w 441"/>
                <a:gd name="T39" fmla="*/ 70 h 14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1"/>
                <a:gd name="T61" fmla="*/ 0 h 146"/>
                <a:gd name="T62" fmla="*/ 441 w 441"/>
                <a:gd name="T63" fmla="*/ 146 h 14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1" h="146">
                  <a:moveTo>
                    <a:pt x="6" y="78"/>
                  </a:moveTo>
                  <a:cubicBezTo>
                    <a:pt x="0" y="90"/>
                    <a:pt x="33" y="136"/>
                    <a:pt x="60" y="141"/>
                  </a:cubicBezTo>
                  <a:cubicBezTo>
                    <a:pt x="87" y="146"/>
                    <a:pt x="143" y="123"/>
                    <a:pt x="169" y="110"/>
                  </a:cubicBezTo>
                  <a:lnTo>
                    <a:pt x="216" y="66"/>
                  </a:lnTo>
                  <a:lnTo>
                    <a:pt x="260" y="110"/>
                  </a:lnTo>
                  <a:lnTo>
                    <a:pt x="303" y="99"/>
                  </a:lnTo>
                  <a:lnTo>
                    <a:pt x="351" y="110"/>
                  </a:lnTo>
                  <a:lnTo>
                    <a:pt x="351" y="64"/>
                  </a:lnTo>
                  <a:lnTo>
                    <a:pt x="384" y="30"/>
                  </a:lnTo>
                  <a:cubicBezTo>
                    <a:pt x="392" y="29"/>
                    <a:pt x="363" y="66"/>
                    <a:pt x="402" y="60"/>
                  </a:cubicBezTo>
                  <a:cubicBezTo>
                    <a:pt x="441" y="54"/>
                    <a:pt x="433" y="28"/>
                    <a:pt x="429" y="18"/>
                  </a:cubicBezTo>
                  <a:lnTo>
                    <a:pt x="378" y="0"/>
                  </a:lnTo>
                  <a:lnTo>
                    <a:pt x="305" y="64"/>
                  </a:lnTo>
                  <a:lnTo>
                    <a:pt x="237" y="12"/>
                  </a:lnTo>
                  <a:lnTo>
                    <a:pt x="192" y="54"/>
                  </a:lnTo>
                  <a:lnTo>
                    <a:pt x="144" y="75"/>
                  </a:lnTo>
                  <a:lnTo>
                    <a:pt x="129" y="84"/>
                  </a:lnTo>
                  <a:lnTo>
                    <a:pt x="108" y="78"/>
                  </a:lnTo>
                  <a:cubicBezTo>
                    <a:pt x="97" y="73"/>
                    <a:pt x="99" y="60"/>
                    <a:pt x="60" y="54"/>
                  </a:cubicBezTo>
                  <a:cubicBezTo>
                    <a:pt x="21" y="48"/>
                    <a:pt x="17" y="73"/>
                    <a:pt x="6" y="78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4" name="Freeform 25"/>
            <p:cNvSpPr>
              <a:spLocks/>
            </p:cNvSpPr>
            <p:nvPr userDrawn="1"/>
          </p:nvSpPr>
          <p:spPr bwMode="ltGray">
            <a:xfrm>
              <a:off x="2944" y="2778"/>
              <a:ext cx="134" cy="178"/>
            </a:xfrm>
            <a:custGeom>
              <a:avLst/>
              <a:gdLst>
                <a:gd name="T0" fmla="*/ 0 w 150"/>
                <a:gd name="T1" fmla="*/ 0 h 198"/>
                <a:gd name="T2" fmla="*/ 13 w 150"/>
                <a:gd name="T3" fmla="*/ 57 h 198"/>
                <a:gd name="T4" fmla="*/ 40 w 150"/>
                <a:gd name="T5" fmla="*/ 108 h 198"/>
                <a:gd name="T6" fmla="*/ 80 w 150"/>
                <a:gd name="T7" fmla="*/ 167 h 198"/>
                <a:gd name="T8" fmla="*/ 110 w 150"/>
                <a:gd name="T9" fmla="*/ 178 h 198"/>
                <a:gd name="T10" fmla="*/ 134 w 150"/>
                <a:gd name="T11" fmla="*/ 146 h 198"/>
                <a:gd name="T12" fmla="*/ 102 w 150"/>
                <a:gd name="T13" fmla="*/ 146 h 198"/>
                <a:gd name="T14" fmla="*/ 99 w 150"/>
                <a:gd name="T15" fmla="*/ 92 h 198"/>
                <a:gd name="T16" fmla="*/ 70 w 150"/>
                <a:gd name="T17" fmla="*/ 76 h 198"/>
                <a:gd name="T18" fmla="*/ 88 w 150"/>
                <a:gd name="T19" fmla="*/ 19 h 198"/>
                <a:gd name="T20" fmla="*/ 43 w 150"/>
                <a:gd name="T21" fmla="*/ 32 h 198"/>
                <a:gd name="T22" fmla="*/ 0 w 150"/>
                <a:gd name="T23" fmla="*/ 0 h 19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50"/>
                <a:gd name="T37" fmla="*/ 0 h 198"/>
                <a:gd name="T38" fmla="*/ 150 w 150"/>
                <a:gd name="T39" fmla="*/ 198 h 19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50" h="198">
                  <a:moveTo>
                    <a:pt x="0" y="0"/>
                  </a:moveTo>
                  <a:lnTo>
                    <a:pt x="15" y="63"/>
                  </a:lnTo>
                  <a:lnTo>
                    <a:pt x="45" y="120"/>
                  </a:lnTo>
                  <a:lnTo>
                    <a:pt x="90" y="186"/>
                  </a:lnTo>
                  <a:lnTo>
                    <a:pt x="123" y="198"/>
                  </a:lnTo>
                  <a:lnTo>
                    <a:pt x="150" y="162"/>
                  </a:lnTo>
                  <a:lnTo>
                    <a:pt x="114" y="162"/>
                  </a:lnTo>
                  <a:lnTo>
                    <a:pt x="111" y="102"/>
                  </a:lnTo>
                  <a:lnTo>
                    <a:pt x="78" y="84"/>
                  </a:lnTo>
                  <a:lnTo>
                    <a:pt x="99" y="21"/>
                  </a:lnTo>
                  <a:lnTo>
                    <a:pt x="48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5" name="Freeform 26"/>
            <p:cNvSpPr>
              <a:spLocks/>
            </p:cNvSpPr>
            <p:nvPr userDrawn="1"/>
          </p:nvSpPr>
          <p:spPr bwMode="ltGray">
            <a:xfrm>
              <a:off x="3074" y="2697"/>
              <a:ext cx="80" cy="263"/>
            </a:xfrm>
            <a:custGeom>
              <a:avLst/>
              <a:gdLst>
                <a:gd name="T0" fmla="*/ 50 w 90"/>
                <a:gd name="T1" fmla="*/ 0 h 293"/>
                <a:gd name="T2" fmla="*/ 26 w 90"/>
                <a:gd name="T3" fmla="*/ 70 h 293"/>
                <a:gd name="T4" fmla="*/ 2 w 90"/>
                <a:gd name="T5" fmla="*/ 100 h 293"/>
                <a:gd name="T6" fmla="*/ 0 w 90"/>
                <a:gd name="T7" fmla="*/ 141 h 293"/>
                <a:gd name="T8" fmla="*/ 31 w 90"/>
                <a:gd name="T9" fmla="*/ 145 h 293"/>
                <a:gd name="T10" fmla="*/ 40 w 90"/>
                <a:gd name="T11" fmla="*/ 181 h 293"/>
                <a:gd name="T12" fmla="*/ 15 w 90"/>
                <a:gd name="T13" fmla="*/ 207 h 293"/>
                <a:gd name="T14" fmla="*/ 58 w 90"/>
                <a:gd name="T15" fmla="*/ 261 h 293"/>
                <a:gd name="T16" fmla="*/ 80 w 90"/>
                <a:gd name="T17" fmla="*/ 263 h 293"/>
                <a:gd name="T18" fmla="*/ 55 w 90"/>
                <a:gd name="T19" fmla="*/ 234 h 293"/>
                <a:gd name="T20" fmla="*/ 63 w 90"/>
                <a:gd name="T21" fmla="*/ 159 h 293"/>
                <a:gd name="T22" fmla="*/ 40 w 90"/>
                <a:gd name="T23" fmla="*/ 141 h 293"/>
                <a:gd name="T24" fmla="*/ 26 w 90"/>
                <a:gd name="T25" fmla="*/ 116 h 293"/>
                <a:gd name="T26" fmla="*/ 50 w 90"/>
                <a:gd name="T27" fmla="*/ 83 h 293"/>
                <a:gd name="T28" fmla="*/ 80 w 90"/>
                <a:gd name="T29" fmla="*/ 59 h 293"/>
                <a:gd name="T30" fmla="*/ 50 w 90"/>
                <a:gd name="T31" fmla="*/ 0 h 29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90"/>
                <a:gd name="T49" fmla="*/ 0 h 293"/>
                <a:gd name="T50" fmla="*/ 90 w 90"/>
                <a:gd name="T51" fmla="*/ 293 h 29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90" h="293">
                  <a:moveTo>
                    <a:pt x="56" y="0"/>
                  </a:moveTo>
                  <a:lnTo>
                    <a:pt x="29" y="78"/>
                  </a:lnTo>
                  <a:lnTo>
                    <a:pt x="2" y="111"/>
                  </a:lnTo>
                  <a:lnTo>
                    <a:pt x="0" y="157"/>
                  </a:lnTo>
                  <a:lnTo>
                    <a:pt x="35" y="162"/>
                  </a:lnTo>
                  <a:lnTo>
                    <a:pt x="45" y="202"/>
                  </a:lnTo>
                  <a:lnTo>
                    <a:pt x="17" y="231"/>
                  </a:lnTo>
                  <a:lnTo>
                    <a:pt x="65" y="291"/>
                  </a:lnTo>
                  <a:lnTo>
                    <a:pt x="90" y="293"/>
                  </a:lnTo>
                  <a:lnTo>
                    <a:pt x="62" y="261"/>
                  </a:lnTo>
                  <a:lnTo>
                    <a:pt x="71" y="177"/>
                  </a:lnTo>
                  <a:lnTo>
                    <a:pt x="45" y="157"/>
                  </a:lnTo>
                  <a:lnTo>
                    <a:pt x="29" y="129"/>
                  </a:lnTo>
                  <a:lnTo>
                    <a:pt x="56" y="93"/>
                  </a:lnTo>
                  <a:lnTo>
                    <a:pt x="90" y="66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6" name="Freeform 27"/>
            <p:cNvSpPr>
              <a:spLocks/>
            </p:cNvSpPr>
            <p:nvPr userDrawn="1"/>
          </p:nvSpPr>
          <p:spPr bwMode="ltGray">
            <a:xfrm>
              <a:off x="3194" y="2490"/>
              <a:ext cx="258" cy="223"/>
            </a:xfrm>
            <a:custGeom>
              <a:avLst/>
              <a:gdLst>
                <a:gd name="T0" fmla="*/ 0 w 288"/>
                <a:gd name="T1" fmla="*/ 224 h 249"/>
                <a:gd name="T2" fmla="*/ 11 w 288"/>
                <a:gd name="T3" fmla="*/ 192 h 249"/>
                <a:gd name="T4" fmla="*/ 59 w 288"/>
                <a:gd name="T5" fmla="*/ 194 h 249"/>
                <a:gd name="T6" fmla="*/ 62 w 288"/>
                <a:gd name="T7" fmla="*/ 162 h 249"/>
                <a:gd name="T8" fmla="*/ 140 w 288"/>
                <a:gd name="T9" fmla="*/ 132 h 249"/>
                <a:gd name="T10" fmla="*/ 164 w 288"/>
                <a:gd name="T11" fmla="*/ 145 h 249"/>
                <a:gd name="T12" fmla="*/ 153 w 288"/>
                <a:gd name="T13" fmla="*/ 13 h 249"/>
                <a:gd name="T14" fmla="*/ 204 w 288"/>
                <a:gd name="T15" fmla="*/ 0 h 249"/>
                <a:gd name="T16" fmla="*/ 258 w 288"/>
                <a:gd name="T17" fmla="*/ 40 h 249"/>
                <a:gd name="T18" fmla="*/ 220 w 288"/>
                <a:gd name="T19" fmla="*/ 35 h 249"/>
                <a:gd name="T20" fmla="*/ 196 w 288"/>
                <a:gd name="T21" fmla="*/ 57 h 249"/>
                <a:gd name="T22" fmla="*/ 218 w 288"/>
                <a:gd name="T23" fmla="*/ 135 h 249"/>
                <a:gd name="T24" fmla="*/ 164 w 288"/>
                <a:gd name="T25" fmla="*/ 185 h 249"/>
                <a:gd name="T26" fmla="*/ 0 w 288"/>
                <a:gd name="T27" fmla="*/ 224 h 2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88"/>
                <a:gd name="T43" fmla="*/ 0 h 249"/>
                <a:gd name="T44" fmla="*/ 288 w 288"/>
                <a:gd name="T45" fmla="*/ 249 h 24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88" h="249">
                  <a:moveTo>
                    <a:pt x="0" y="249"/>
                  </a:moveTo>
                  <a:lnTo>
                    <a:pt x="12" y="213"/>
                  </a:lnTo>
                  <a:lnTo>
                    <a:pt x="66" y="216"/>
                  </a:lnTo>
                  <a:lnTo>
                    <a:pt x="69" y="180"/>
                  </a:lnTo>
                  <a:lnTo>
                    <a:pt x="156" y="147"/>
                  </a:lnTo>
                  <a:lnTo>
                    <a:pt x="183" y="161"/>
                  </a:lnTo>
                  <a:lnTo>
                    <a:pt x="171" y="15"/>
                  </a:lnTo>
                  <a:lnTo>
                    <a:pt x="228" y="0"/>
                  </a:lnTo>
                  <a:lnTo>
                    <a:pt x="288" y="45"/>
                  </a:lnTo>
                  <a:lnTo>
                    <a:pt x="246" y="39"/>
                  </a:lnTo>
                  <a:lnTo>
                    <a:pt x="219" y="63"/>
                  </a:lnTo>
                  <a:lnTo>
                    <a:pt x="243" y="150"/>
                  </a:lnTo>
                  <a:lnTo>
                    <a:pt x="183" y="206"/>
                  </a:lnTo>
                  <a:lnTo>
                    <a:pt x="0" y="249"/>
                  </a:ln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57" name="AutoShape 28"/>
            <p:cNvSpPr>
              <a:spLocks noChangeArrowheads="1"/>
            </p:cNvSpPr>
            <p:nvPr userDrawn="1"/>
          </p:nvSpPr>
          <p:spPr bwMode="ltGray">
            <a:xfrm rot="10800000">
              <a:off x="3561" y="1130"/>
              <a:ext cx="812" cy="610"/>
            </a:xfrm>
            <a:custGeom>
              <a:avLst/>
              <a:gdLst>
                <a:gd name="T0" fmla="*/ 15 w 21600"/>
                <a:gd name="T1" fmla="*/ 0 h 21600"/>
                <a:gd name="T2" fmla="*/ 4 w 21600"/>
                <a:gd name="T3" fmla="*/ 3 h 21600"/>
                <a:gd name="T4" fmla="*/ 0 w 21600"/>
                <a:gd name="T5" fmla="*/ 9 h 21600"/>
                <a:gd name="T6" fmla="*/ 4 w 21600"/>
                <a:gd name="T7" fmla="*/ 15 h 21600"/>
                <a:gd name="T8" fmla="*/ 15 w 21600"/>
                <a:gd name="T9" fmla="*/ 17 h 21600"/>
                <a:gd name="T10" fmla="*/ 26 w 21600"/>
                <a:gd name="T11" fmla="*/ 15 h 21600"/>
                <a:gd name="T12" fmla="*/ 31 w 21600"/>
                <a:gd name="T13" fmla="*/ 9 h 21600"/>
                <a:gd name="T14" fmla="*/ 26 w 21600"/>
                <a:gd name="T15" fmla="*/ 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6 w 21600"/>
                <a:gd name="T25" fmla="*/ 3151 h 21600"/>
                <a:gd name="T26" fmla="*/ 18434 w 21600"/>
                <a:gd name="T27" fmla="*/ 1844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492" y="10800"/>
                  </a:moveTo>
                  <a:cubicBezTo>
                    <a:pt x="1492" y="15941"/>
                    <a:pt x="5659" y="20108"/>
                    <a:pt x="10800" y="20108"/>
                  </a:cubicBezTo>
                  <a:cubicBezTo>
                    <a:pt x="15941" y="20108"/>
                    <a:pt x="20108" y="15941"/>
                    <a:pt x="20108" y="10800"/>
                  </a:cubicBezTo>
                  <a:cubicBezTo>
                    <a:pt x="20108" y="5659"/>
                    <a:pt x="15941" y="1492"/>
                    <a:pt x="10800" y="1492"/>
                  </a:cubicBezTo>
                  <a:cubicBezTo>
                    <a:pt x="5659" y="1492"/>
                    <a:pt x="1492" y="5659"/>
                    <a:pt x="1492" y="10800"/>
                  </a:cubicBezTo>
                  <a:close/>
                </a:path>
              </a:pathLst>
            </a:custGeom>
            <a:solidFill>
              <a:srgbClr val="10563D"/>
            </a:solidFill>
            <a:ln>
              <a:noFill/>
            </a:ln>
            <a:extLst>
              <a:ext uri="{91240B29-F687-4F45-9708-019B960494DF}"/>
            </a:extLst>
          </p:spPr>
          <p:txBody>
            <a:bodyPr rot="10800000" wrap="none" anchor="ctr"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455742" name="Rectangle 6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458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76" r:id="rId3"/>
    <p:sldLayoutId id="2147483675" r:id="rId4"/>
    <p:sldLayoutId id="2147483674" r:id="rId5"/>
    <p:sldLayoutId id="2147483673" r:id="rId6"/>
    <p:sldLayoutId id="2147483672" r:id="rId7"/>
    <p:sldLayoutId id="2147483671" r:id="rId8"/>
    <p:sldLayoutId id="2147483670" r:id="rId9"/>
    <p:sldLayoutId id="2147483669" r:id="rId10"/>
    <p:sldLayoutId id="2147483668" r:id="rId11"/>
    <p:sldLayoutId id="2147483667" r:id="rId12"/>
    <p:sldLayoutId id="2147483666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7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742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57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FFCC66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04863" indent="-28733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38238" indent="-219075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</a:defRPr>
      </a:lvl3pPr>
      <a:lvl4pPr marL="1539875" indent="-287338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885950" indent="-23177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431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8003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2575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714750" indent="-231775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moneycentral.msn.com/investor/home.asp" TargetMode="External"/><Relationship Id="rId3" Type="http://schemas.openxmlformats.org/officeDocument/2006/relationships/hyperlink" Target="http://www.fool.com/" TargetMode="External"/><Relationship Id="rId7" Type="http://schemas.openxmlformats.org/officeDocument/2006/relationships/hyperlink" Target="http://www.chicago.org/" TargetMode="External"/><Relationship Id="rId2" Type="http://schemas.openxmlformats.org/officeDocument/2006/relationships/hyperlink" Target="http://www.better-investing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valueline.com/" TargetMode="External"/><Relationship Id="rId5" Type="http://schemas.openxmlformats.org/officeDocument/2006/relationships/hyperlink" Target="http://www.zacks.com/" TargetMode="External"/><Relationship Id="rId4" Type="http://schemas.openxmlformats.org/officeDocument/2006/relationships/hyperlink" Target="http://www.cfonew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4"/>
          <p:cNvSpPr>
            <a:spLocks noChangeArrowheads="1"/>
          </p:cNvSpPr>
          <p:nvPr/>
        </p:nvSpPr>
        <p:spPr bwMode="auto">
          <a:xfrm>
            <a:off x="0" y="0"/>
            <a:ext cx="914400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eaLnBrk="0" hangingPunct="0"/>
            <a:endParaRPr lang="en-US" sz="2400"/>
          </a:p>
        </p:txBody>
      </p:sp>
      <p:sp>
        <p:nvSpPr>
          <p:cNvPr id="17410" name="Text Box 17"/>
          <p:cNvSpPr txBox="1">
            <a:spLocks noChangeArrowheads="1"/>
          </p:cNvSpPr>
          <p:nvPr/>
        </p:nvSpPr>
        <p:spPr bwMode="auto">
          <a:xfrm>
            <a:off x="0" y="4295775"/>
            <a:ext cx="81534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endParaRPr lang="en-US"/>
          </a:p>
          <a:p>
            <a:pPr eaLnBrk="0" hangingPunct="0">
              <a:lnSpc>
                <a:spcPct val="110000"/>
              </a:lnSpc>
            </a:pPr>
            <a:endParaRPr lang="en-US"/>
          </a:p>
        </p:txBody>
      </p:sp>
      <p:sp>
        <p:nvSpPr>
          <p:cNvPr id="17411" name="Text Box 25"/>
          <p:cNvSpPr txBox="1">
            <a:spLocks noChangeArrowheads="1"/>
          </p:cNvSpPr>
          <p:nvPr/>
        </p:nvSpPr>
        <p:spPr bwMode="auto">
          <a:xfrm>
            <a:off x="2346325" y="4379913"/>
            <a:ext cx="3825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2" name="Text Box 28"/>
          <p:cNvSpPr txBox="1">
            <a:spLocks noChangeArrowheads="1"/>
          </p:cNvSpPr>
          <p:nvPr/>
        </p:nvSpPr>
        <p:spPr bwMode="auto">
          <a:xfrm>
            <a:off x="1828800" y="3505200"/>
            <a:ext cx="565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  <p:sp>
        <p:nvSpPr>
          <p:cNvPr id="12" name="Rectangle 1032"/>
          <p:cNvSpPr txBox="1">
            <a:spLocks noChangeArrowheads="1"/>
          </p:cNvSpPr>
          <p:nvPr/>
        </p:nvSpPr>
        <p:spPr bwMode="auto">
          <a:xfrm>
            <a:off x="152400" y="152400"/>
            <a:ext cx="8991600" cy="12954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rgbClr val="000000"/>
            </a:outerShdw>
          </a:effectLst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FFCC66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b="1" dirty="0" smtClean="0"/>
              <a:t>Chapter 14: </a:t>
            </a:r>
            <a:r>
              <a:rPr lang="en-US" b="1" dirty="0"/>
              <a:t>Company Analysis &amp;</a:t>
            </a:r>
            <a:br>
              <a:rPr lang="en-US" b="1" dirty="0"/>
            </a:br>
            <a:r>
              <a:rPr lang="en-US" b="1" dirty="0"/>
              <a:t>            Stock </a:t>
            </a:r>
            <a:r>
              <a:rPr lang="en-US" b="1" dirty="0" smtClean="0"/>
              <a:t>Valuation</a:t>
            </a:r>
            <a:endParaRPr lang="en-US" b="1" dirty="0"/>
          </a:p>
        </p:txBody>
      </p:sp>
      <p:sp>
        <p:nvSpPr>
          <p:cNvPr id="17415" name="Line 1038"/>
          <p:cNvSpPr>
            <a:spLocks noChangeShapeType="1"/>
          </p:cNvSpPr>
          <p:nvPr/>
        </p:nvSpPr>
        <p:spPr bwMode="auto">
          <a:xfrm>
            <a:off x="1600200" y="1511300"/>
            <a:ext cx="5943600" cy="0"/>
          </a:xfrm>
          <a:prstGeom prst="line">
            <a:avLst/>
          </a:prstGeom>
          <a:noFill/>
          <a:ln w="25400">
            <a:solidFill>
              <a:srgbClr val="FFCC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Rounded Rectangle 8"/>
          <p:cNvSpPr/>
          <p:nvPr/>
        </p:nvSpPr>
        <p:spPr bwMode="auto">
          <a:xfrm>
            <a:off x="1524000" y="2133600"/>
            <a:ext cx="6096000" cy="3048000"/>
          </a:xfrm>
          <a:prstGeom prst="roundRect">
            <a:avLst/>
          </a:prstGeom>
          <a:solidFill>
            <a:srgbClr val="00664B"/>
          </a:solidFill>
          <a:ln w="12700" cap="flat" cmpd="sng" algn="ctr">
            <a:solidFill>
              <a:srgbClr val="00664B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latin typeface="Bookman Old Style" pitchFamily="18" charset="0"/>
              </a:rPr>
              <a:t> </a:t>
            </a: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Analysis of Investments </a:t>
            </a:r>
            <a:r>
              <a:rPr lang="en-US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Management of Portfolios </a:t>
            </a:r>
          </a:p>
          <a:p>
            <a:pPr>
              <a:defRPr/>
            </a:pPr>
            <a:r>
              <a:rPr lang="en-US" dirty="0" smtClean="0">
                <a:solidFill>
                  <a:srgbClr val="DFBE9D"/>
                </a:solidFill>
                <a:cs typeface="Arial" pitchFamily="34" charset="0"/>
              </a:rPr>
              <a:t>				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10</a:t>
            </a:r>
            <a:r>
              <a:rPr lang="en-US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TH</a:t>
            </a:r>
            <a:r>
              <a:rPr lang="en-US" dirty="0" smtClean="0">
                <a:solidFill>
                  <a:schemeClr val="bg2">
                    <a:lumMod val="60000"/>
                    <a:lumOff val="40000"/>
                  </a:schemeClr>
                </a:solidFill>
                <a:cs typeface="Arial" pitchFamily="34" charset="0"/>
              </a:rPr>
              <a:t> EDITION</a:t>
            </a: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>
              <a:defRPr/>
            </a:pPr>
            <a:endParaRPr lang="en-US" dirty="0" smtClean="0">
              <a:solidFill>
                <a:srgbClr val="DFBE9D"/>
              </a:solidFill>
              <a:latin typeface="Bookman Old Style" pitchFamily="18" charset="0"/>
            </a:endParaRPr>
          </a:p>
          <a:p>
            <a:pPr algn="r">
              <a:defRPr/>
            </a:pP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Reilly </a:t>
            </a:r>
            <a:r>
              <a:rPr lang="en-US" sz="32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&amp;</a:t>
            </a:r>
            <a:r>
              <a:rPr lang="en-US" sz="2400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Ruehl" pitchFamily="34" charset="-79"/>
                <a:cs typeface="FrankRuehl" pitchFamily="34" charset="-79"/>
              </a:rPr>
              <a:t> </a:t>
            </a:r>
            <a:r>
              <a:rPr lang="en-US" sz="2400" dirty="0" smtClean="0">
                <a:solidFill>
                  <a:srgbClr val="DFB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Brown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  <p:cxnSp>
        <p:nvCxnSpPr>
          <p:cNvPr id="17417" name="Straight Connector 10"/>
          <p:cNvCxnSpPr>
            <a:cxnSpLocks noChangeShapeType="1"/>
            <a:stCxn id="9" idx="1"/>
            <a:endCxn id="9" idx="1"/>
          </p:cNvCxnSpPr>
          <p:nvPr/>
        </p:nvCxnSpPr>
        <p:spPr bwMode="auto">
          <a:xfrm>
            <a:off x="1524000" y="3657600"/>
            <a:ext cx="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</p:spPr>
      </p:cxnSp>
      <p:cxnSp>
        <p:nvCxnSpPr>
          <p:cNvPr id="17418" name="Straight Connector 13"/>
          <p:cNvCxnSpPr>
            <a:cxnSpLocks noChangeShapeType="1"/>
          </p:cNvCxnSpPr>
          <p:nvPr/>
        </p:nvCxnSpPr>
        <p:spPr bwMode="auto">
          <a:xfrm>
            <a:off x="1524000" y="3505200"/>
            <a:ext cx="3886200" cy="0"/>
          </a:xfrm>
          <a:prstGeom prst="line">
            <a:avLst/>
          </a:prstGeom>
          <a:noFill/>
          <a:ln w="12700" algn="ctr">
            <a:solidFill>
              <a:srgbClr val="D8B088"/>
            </a:solidFill>
            <a:round/>
            <a:headEnd type="none" w="sm" len="sm"/>
            <a:tailEnd type="none" w="sm" len="sm"/>
          </a:ln>
        </p:spPr>
      </p:cxnSp>
      <p:cxnSp>
        <p:nvCxnSpPr>
          <p:cNvPr id="17419" name="Straight Connector 16"/>
          <p:cNvCxnSpPr>
            <a:cxnSpLocks noChangeShapeType="1"/>
          </p:cNvCxnSpPr>
          <p:nvPr/>
        </p:nvCxnSpPr>
        <p:spPr bwMode="auto">
          <a:xfrm>
            <a:off x="6934200" y="3505200"/>
            <a:ext cx="685800" cy="0"/>
          </a:xfrm>
          <a:prstGeom prst="line">
            <a:avLst/>
          </a:prstGeom>
          <a:noFill/>
          <a:ln w="12700" algn="ctr">
            <a:solidFill>
              <a:srgbClr val="D8B088"/>
            </a:solidFill>
            <a:round/>
            <a:headEnd type="none" w="sm" len="sm"/>
            <a:tailEnd type="none" w="sm" len="sm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Company Analysis </a:t>
            </a:r>
            <a:r>
              <a:rPr lang="en-US" b="1" dirty="0" smtClean="0"/>
              <a:t>vs. </a:t>
            </a:r>
            <a:r>
              <a:rPr lang="en-US" b="1" dirty="0"/>
              <a:t>Stock Valuation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After analyzing the economy and stock markets for several countries, you have decided to invest some portion of your portfolio in common stocks</a:t>
            </a:r>
          </a:p>
          <a:p>
            <a:r>
              <a:rPr lang="en-US" smtClean="0"/>
              <a:t>After analyzing various industries, you have identified those industries that appear to offer above-average risk-adjusted performance over your investment horizon</a:t>
            </a:r>
          </a:p>
          <a:p>
            <a:r>
              <a:rPr lang="en-US" smtClean="0"/>
              <a:t>Which are the best companies?</a:t>
            </a:r>
          </a:p>
          <a:p>
            <a:r>
              <a:rPr lang="en-US" smtClean="0"/>
              <a:t>Are they overpriced?</a:t>
            </a: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1BED9B9D-01BF-4E2A-B773-310206FAF1F3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  <p:sp>
        <p:nvSpPr>
          <p:cNvPr id="194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pPr>
              <a:defRPr/>
            </a:pPr>
            <a:r>
              <a:rPr lang="en-US" b="1"/>
              <a:t>Company Analysis and Stock Valuation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924800" cy="4648200"/>
          </a:xfrm>
        </p:spPr>
        <p:txBody>
          <a:bodyPr/>
          <a:lstStyle/>
          <a:p>
            <a:r>
              <a:rPr lang="en-US" smtClean="0"/>
              <a:t>Good companies are not necessarily good investments</a:t>
            </a:r>
          </a:p>
          <a:p>
            <a:r>
              <a:rPr lang="en-US" smtClean="0"/>
              <a:t>Compare the intrinsic value of a stock to its market value</a:t>
            </a:r>
          </a:p>
          <a:p>
            <a:r>
              <a:rPr lang="en-US" smtClean="0"/>
              <a:t>Stock of a great company may be overpriced</a:t>
            </a:r>
          </a:p>
          <a:p>
            <a:r>
              <a:rPr lang="en-US" smtClean="0"/>
              <a:t>Stock of a growth company may not be growth stock</a:t>
            </a: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6F21AFE6-9393-4186-A1B8-5FB8B0C82893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  <p:sp>
        <p:nvSpPr>
          <p:cNvPr id="204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Growth Companies </a:t>
            </a:r>
            <a:r>
              <a:rPr lang="en-US" b="1" dirty="0" smtClean="0"/>
              <a:t>&amp; Growth </a:t>
            </a:r>
            <a:r>
              <a:rPr lang="en-US" b="1" dirty="0"/>
              <a:t>Stocks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Growth Companies </a:t>
            </a:r>
          </a:p>
          <a:p>
            <a:pPr lvl="1"/>
            <a:r>
              <a:rPr lang="en-US" smtClean="0"/>
              <a:t>Historically, consistently experience above-average increases in sales and earnings</a:t>
            </a:r>
          </a:p>
          <a:p>
            <a:pPr lvl="1"/>
            <a:r>
              <a:rPr lang="en-US" smtClean="0"/>
              <a:t>Theoretically, yield rates of return greater than the firm’s required rate of return</a:t>
            </a:r>
          </a:p>
          <a:p>
            <a:r>
              <a:rPr lang="en-US" smtClean="0"/>
              <a:t>Growth Stocks </a:t>
            </a:r>
          </a:p>
          <a:p>
            <a:pPr lvl="1"/>
            <a:r>
              <a:rPr lang="en-US" smtClean="0"/>
              <a:t>Necessarily the stocks of growth companies</a:t>
            </a:r>
          </a:p>
          <a:p>
            <a:pPr lvl="1"/>
            <a:r>
              <a:rPr lang="en-US" smtClean="0"/>
              <a:t>A growth stock has a higher rate of return than other stocks with similar risk</a:t>
            </a:r>
          </a:p>
          <a:p>
            <a:pPr lvl="1"/>
            <a:r>
              <a:rPr lang="en-US" smtClean="0"/>
              <a:t>Superior risk-adjusted rate of return occurs because of market undervaluation compared to other stocks</a:t>
            </a:r>
          </a:p>
          <a:p>
            <a:pPr lvl="1"/>
            <a:endParaRPr lang="en-US" smtClean="0"/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91923BE1-8551-4CCA-B1B8-BE5F073D2BC0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  <p:sp>
        <p:nvSpPr>
          <p:cNvPr id="215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Defensive Companies and Stocks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19200"/>
            <a:ext cx="7924800" cy="5334000"/>
          </a:xfrm>
        </p:spPr>
        <p:txBody>
          <a:bodyPr/>
          <a:lstStyle/>
          <a:p>
            <a:r>
              <a:rPr lang="en-US" smtClean="0"/>
              <a:t>Defensive Companies</a:t>
            </a:r>
          </a:p>
          <a:p>
            <a:pPr lvl="1"/>
            <a:r>
              <a:rPr lang="en-US" smtClean="0"/>
              <a:t>The firms whose future earnings are more likely to withstand an economic downturn</a:t>
            </a:r>
          </a:p>
          <a:p>
            <a:pPr lvl="1"/>
            <a:r>
              <a:rPr lang="en-US" smtClean="0"/>
              <a:t>Low business risk</a:t>
            </a:r>
          </a:p>
          <a:p>
            <a:pPr lvl="1"/>
            <a:r>
              <a:rPr lang="en-US" smtClean="0"/>
              <a:t>No excessive financial risk</a:t>
            </a:r>
          </a:p>
          <a:p>
            <a:pPr lvl="1"/>
            <a:r>
              <a:rPr lang="en-US" smtClean="0"/>
              <a:t>Typical examples are public utilities or grocery chains—firms that supply basic consumer necessities</a:t>
            </a:r>
          </a:p>
          <a:p>
            <a:r>
              <a:rPr lang="en-US" smtClean="0"/>
              <a:t>Defense Stocks</a:t>
            </a:r>
          </a:p>
          <a:p>
            <a:pPr lvl="1"/>
            <a:r>
              <a:rPr lang="en-US" smtClean="0"/>
              <a:t>The rate of return is not expected to decline or decline less than the overall market decline</a:t>
            </a:r>
          </a:p>
          <a:p>
            <a:pPr lvl="1"/>
            <a:r>
              <a:rPr lang="en-US" smtClean="0"/>
              <a:t>Stocks with low or negative systematic risk</a:t>
            </a: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1F87860A-132B-47B4-A6EA-D36E9DA12F75}" type="slidenum">
              <a:rPr lang="en-US">
                <a:cs typeface="Arial" charset="0"/>
              </a:rPr>
              <a:pPr/>
              <a:t>5</a:t>
            </a:fld>
            <a:endParaRPr lang="en-US">
              <a:cs typeface="Arial" charset="0"/>
            </a:endParaRPr>
          </a:p>
        </p:txBody>
      </p:sp>
      <p:sp>
        <p:nvSpPr>
          <p:cNvPr id="225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Cyclical Companies and Stocks</a:t>
            </a:r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cs typeface="Times New Roman" pitchFamily="18" charset="0"/>
              </a:rPr>
              <a:t>Cyclical Companies</a:t>
            </a:r>
          </a:p>
          <a:p>
            <a:pPr lvl="1"/>
            <a:r>
              <a:rPr lang="en-US" smtClean="0">
                <a:cs typeface="Times New Roman" pitchFamily="18" charset="0"/>
              </a:rPr>
              <a:t>They are the companies whose sales and earnings will be heavily influenced by aggregate business activity</a:t>
            </a:r>
            <a:r>
              <a:rPr lang="en-US" smtClean="0"/>
              <a:t> </a:t>
            </a:r>
          </a:p>
          <a:p>
            <a:pPr lvl="1"/>
            <a:r>
              <a:rPr lang="en-US" smtClean="0"/>
              <a:t>Examples would be firms in the steel, auto, or heavy machinery industries.</a:t>
            </a:r>
          </a:p>
          <a:p>
            <a:r>
              <a:rPr lang="en-US" smtClean="0">
                <a:cs typeface="Times New Roman" pitchFamily="18" charset="0"/>
              </a:rPr>
              <a:t>Cyclical Stocks</a:t>
            </a:r>
          </a:p>
          <a:p>
            <a:pPr lvl="1"/>
            <a:r>
              <a:rPr lang="en-US" smtClean="0">
                <a:cs typeface="Times New Roman" pitchFamily="18" charset="0"/>
              </a:rPr>
              <a:t>They will have greater changes in rates of return than the overall market rates of return </a:t>
            </a:r>
          </a:p>
          <a:p>
            <a:pPr lvl="1"/>
            <a:r>
              <a:rPr lang="en-US" smtClean="0"/>
              <a:t>They would be stocks that have high betas.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9FEEE03C-5FE7-42E1-B293-D69F78E67DBC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  <p:sp>
        <p:nvSpPr>
          <p:cNvPr id="235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8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b="1"/>
              <a:t>Speculative Companies and Stocks</a:t>
            </a:r>
            <a:endParaRPr lang="en-US" sz="3200" b="1"/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924800" cy="51816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Speculative Companies </a:t>
            </a:r>
          </a:p>
          <a:p>
            <a:pPr lvl="1"/>
            <a:r>
              <a:rPr lang="en-US" smtClean="0">
                <a:cs typeface="Times New Roman" pitchFamily="18" charset="0"/>
              </a:rPr>
              <a:t>They are the firms whose assets involve great risk but those that also have a possibility of great gain</a:t>
            </a:r>
          </a:p>
          <a:p>
            <a:pPr lvl="1"/>
            <a:r>
              <a:rPr lang="en-US" smtClean="0"/>
              <a:t>A good example of a speculative firm is one involved in oil exploration</a:t>
            </a:r>
            <a:endParaRPr lang="en-US" smtClean="0">
              <a:cs typeface="Times New Roman" pitchFamily="18" charset="0"/>
            </a:endParaRPr>
          </a:p>
          <a:p>
            <a:r>
              <a:rPr lang="en-US" smtClean="0">
                <a:cs typeface="Times New Roman" pitchFamily="18" charset="0"/>
              </a:rPr>
              <a:t>Speculative Stocks </a:t>
            </a:r>
          </a:p>
          <a:p>
            <a:pPr lvl="1"/>
            <a:r>
              <a:rPr lang="en-US" smtClean="0">
                <a:cs typeface="Times New Roman" pitchFamily="18" charset="0"/>
              </a:rPr>
              <a:t>Stocks possess a high probability of low or negative rates of return and a low probability of normal or high rates of return</a:t>
            </a:r>
            <a:r>
              <a:rPr lang="en-US" smtClean="0"/>
              <a:t>  </a:t>
            </a:r>
          </a:p>
          <a:p>
            <a:pPr lvl="1"/>
            <a:r>
              <a:rPr lang="en-US" smtClean="0"/>
              <a:t>For example, an excellent growth company whose stock is selling at an extremely high P/E ratio</a:t>
            </a: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B5373051-C9CE-4FF1-8A1B-43D6C20E52AB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  <p:sp>
        <p:nvSpPr>
          <p:cNvPr id="245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Value versus Growth Investing</a:t>
            </a:r>
            <a:endParaRPr lang="en-US" b="1"/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5334000"/>
          </a:xfrm>
        </p:spPr>
        <p:txBody>
          <a:bodyPr/>
          <a:lstStyle/>
          <a:p>
            <a:r>
              <a:rPr lang="en-US" smtClean="0"/>
              <a:t>Growth stocks will have positive earnings surprises and above-average risk adjusted rates of return because the stocks are undervalued</a:t>
            </a:r>
          </a:p>
          <a:p>
            <a:r>
              <a:rPr lang="en-US" smtClean="0"/>
              <a:t>Value stocks appear to be undervalued for reasons besides earnings growth potential</a:t>
            </a:r>
          </a:p>
          <a:p>
            <a:r>
              <a:rPr lang="en-US" smtClean="0"/>
              <a:t>Value stocks usually have low P/E ratio or low ratios of price to book value</a:t>
            </a:r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3DA44034-FB60-47C2-8CBE-A91E4DBFAE57}" type="slidenum">
              <a:rPr lang="en-US">
                <a:cs typeface="Arial" charset="0"/>
              </a:rPr>
              <a:pPr/>
              <a:t>8</a:t>
            </a:fld>
            <a:endParaRPr lang="en-US">
              <a:cs typeface="Arial" charset="0"/>
            </a:endParaRPr>
          </a:p>
        </p:txBody>
      </p:sp>
      <p:sp>
        <p:nvSpPr>
          <p:cNvPr id="256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Economic, Industry, and Structural Links to Company Analysis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95400"/>
            <a:ext cx="8001000" cy="4800600"/>
          </a:xfrm>
        </p:spPr>
        <p:txBody>
          <a:bodyPr/>
          <a:lstStyle/>
          <a:p>
            <a:r>
              <a:rPr lang="en-US" smtClean="0"/>
              <a:t>Company analysis is the final step in the top-down approach to investing</a:t>
            </a:r>
          </a:p>
          <a:p>
            <a:r>
              <a:rPr lang="en-US" smtClean="0"/>
              <a:t>Macroeconomic analysis identifies industries expected to offer attractive returns in the expected future environment</a:t>
            </a:r>
          </a:p>
          <a:p>
            <a:r>
              <a:rPr lang="en-US" smtClean="0"/>
              <a:t>Analysis of firms in selected industries concentrates on a stock’s intrinsic value based on growth and risk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35E0FCA3-02D6-4FF7-8743-49ED547775EC}" type="slidenum">
              <a:rPr lang="en-US">
                <a:cs typeface="Arial" charset="0"/>
              </a:rPr>
              <a:pPr/>
              <a:t>9</a:t>
            </a:fld>
            <a:endParaRPr lang="en-US">
              <a:cs typeface="Arial" charset="0"/>
            </a:endParaRPr>
          </a:p>
        </p:txBody>
      </p:sp>
      <p:sp>
        <p:nvSpPr>
          <p:cNvPr id="266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62000"/>
          </a:xfrm>
        </p:spPr>
        <p:txBody>
          <a:bodyPr/>
          <a:lstStyle/>
          <a:p>
            <a:pPr>
              <a:defRPr/>
            </a:pPr>
            <a:r>
              <a:rPr lang="en-US" b="1"/>
              <a:t>Economic and Industry Influences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648200"/>
          </a:xfrm>
        </p:spPr>
        <p:txBody>
          <a:bodyPr/>
          <a:lstStyle/>
          <a:p>
            <a:r>
              <a:rPr lang="en-US" smtClean="0"/>
              <a:t>If trends are favorable for an industry, the company analysis should focus on firms in that industry that are positioned to benefit from the economic trends</a:t>
            </a:r>
          </a:p>
          <a:p>
            <a:r>
              <a:rPr lang="en-US" smtClean="0"/>
              <a:t>Firms with sales or earnings particularly sensitive to macroeconomic variables should also be considered</a:t>
            </a:r>
          </a:p>
          <a:p>
            <a:r>
              <a:rPr lang="en-US" smtClean="0"/>
              <a:t>Research analysts need to be familiar with the cash flow and risk of the firms</a:t>
            </a:r>
          </a:p>
        </p:txBody>
      </p:sp>
      <p:sp>
        <p:nvSpPr>
          <p:cNvPr id="276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CB18968E-C3D1-4301-B7A8-A4B93FA2D36E}" type="slidenum">
              <a:rPr lang="en-US">
                <a:cs typeface="Arial" charset="0"/>
              </a:rPr>
              <a:pPr/>
              <a:t>10</a:t>
            </a:fld>
            <a:endParaRPr lang="en-US">
              <a:cs typeface="Arial" charset="0"/>
            </a:endParaRPr>
          </a:p>
        </p:txBody>
      </p:sp>
      <p:sp>
        <p:nvSpPr>
          <p:cNvPr id="276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Structural Influences</a:t>
            </a:r>
            <a:endParaRPr lang="en-US" b="1"/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77200" cy="5105400"/>
          </a:xfrm>
        </p:spPr>
        <p:txBody>
          <a:bodyPr/>
          <a:lstStyle/>
          <a:p>
            <a:r>
              <a:rPr lang="en-US" sz="2600" smtClean="0"/>
              <a:t>Social trends, technology, political, and regulatory influences can have significant influence on firms</a:t>
            </a:r>
          </a:p>
          <a:p>
            <a:r>
              <a:rPr lang="en-US" sz="2600" smtClean="0"/>
              <a:t>Firms can grow and succeed despite unfavorable industry or economic conditions due to demographic changes or shifts in consumer tastes and lifestyles</a:t>
            </a:r>
          </a:p>
          <a:p>
            <a:r>
              <a:rPr lang="en-US" sz="2600" smtClean="0"/>
              <a:t>Early stages in an industry’s life cycle see changes in technology which followers may imitate and benefit from</a:t>
            </a:r>
          </a:p>
          <a:p>
            <a:r>
              <a:rPr lang="en-US" sz="2600" smtClean="0"/>
              <a:t>Politics and regulatory events can create opportunities even when economic influences are weak</a:t>
            </a: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1B737861-7D9B-4EFD-A392-FA946445296B}" type="slidenum">
              <a:rPr lang="en-US">
                <a:cs typeface="Arial" charset="0"/>
              </a:rPr>
              <a:pPr/>
              <a:t>11</a:t>
            </a:fld>
            <a:endParaRPr lang="en-US">
              <a:cs typeface="Arial" charset="0"/>
            </a:endParaRPr>
          </a:p>
        </p:txBody>
      </p:sp>
      <p:sp>
        <p:nvSpPr>
          <p:cNvPr id="286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sz="4000" b="1"/>
              <a:t>Company Analysis</a:t>
            </a:r>
            <a:endParaRPr lang="en-US" b="1"/>
          </a:p>
        </p:txBody>
      </p:sp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105400"/>
          </a:xfrm>
        </p:spPr>
        <p:txBody>
          <a:bodyPr/>
          <a:lstStyle/>
          <a:p>
            <a:r>
              <a:rPr lang="en-US" smtClean="0"/>
              <a:t>Firm’s Overall Strategic Approach</a:t>
            </a:r>
            <a:endParaRPr lang="en-US" sz="3200" smtClean="0"/>
          </a:p>
          <a:p>
            <a:pPr lvl="1"/>
            <a:r>
              <a:rPr lang="en-US" sz="2600" smtClean="0"/>
              <a:t>Industry competitive environment</a:t>
            </a:r>
          </a:p>
          <a:p>
            <a:pPr lvl="1"/>
            <a:r>
              <a:rPr lang="en-US" sz="2600" smtClean="0"/>
              <a:t>SWOT analysis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smtClean="0"/>
              <a:t>Strengths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smtClean="0"/>
              <a:t>Weaknesses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smtClean="0"/>
              <a:t>Opportunities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smtClean="0"/>
              <a:t>Threats</a:t>
            </a:r>
          </a:p>
          <a:p>
            <a:r>
              <a:rPr lang="en-US" smtClean="0"/>
              <a:t>Firm’s Valuation Approaches</a:t>
            </a:r>
            <a:endParaRPr lang="en-US" sz="3200" smtClean="0"/>
          </a:p>
          <a:p>
            <a:pPr lvl="1"/>
            <a:r>
              <a:rPr lang="en-US" sz="2600" smtClean="0"/>
              <a:t>Present value of cash flows</a:t>
            </a:r>
          </a:p>
          <a:p>
            <a:pPr lvl="1"/>
            <a:r>
              <a:rPr lang="en-US" sz="2600" smtClean="0"/>
              <a:t>Relative valuation ratio techniques</a:t>
            </a: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154B58DD-641F-4112-89BE-9985B3379195}" type="slidenum">
              <a:rPr lang="en-US">
                <a:cs typeface="Arial" charset="0"/>
              </a:rPr>
              <a:pPr/>
              <a:t>12</a:t>
            </a:fld>
            <a:endParaRPr lang="en-US">
              <a:cs typeface="Arial" charset="0"/>
            </a:endParaRPr>
          </a:p>
        </p:txBody>
      </p:sp>
      <p:sp>
        <p:nvSpPr>
          <p:cNvPr id="297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sz="4000" b="1"/>
              <a:t>Firm Competitive Strategies</a:t>
            </a:r>
            <a:endParaRPr lang="en-US" b="1"/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4495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Defensive strategy involves positioning firm so that it its capabilities provide the best means to deflect the effect of competitive forces in the industry </a:t>
            </a:r>
            <a:endParaRPr lang="en-US" smtClean="0"/>
          </a:p>
          <a:p>
            <a:pPr>
              <a:lnSpc>
                <a:spcPct val="110000"/>
              </a:lnSpc>
            </a:pPr>
            <a:r>
              <a:rPr lang="en-US" smtClean="0">
                <a:cs typeface="Times New Roman" pitchFamily="18" charset="0"/>
              </a:rPr>
              <a:t>Offensive strategy involves using the company’s strength to affect the competitive industry forces, thus improving the firm’s relative industry position</a:t>
            </a:r>
            <a:r>
              <a:rPr lang="en-US" smtClean="0"/>
              <a:t> 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26B74181-2A89-41E6-8BD1-144B592B0EFA}" type="slidenum">
              <a:rPr lang="en-US">
                <a:cs typeface="Arial" charset="0"/>
              </a:rPr>
              <a:pPr/>
              <a:t>13</a:t>
            </a:fld>
            <a:endParaRPr lang="en-US">
              <a:cs typeface="Arial" charset="0"/>
            </a:endParaRPr>
          </a:p>
        </p:txBody>
      </p:sp>
      <p:sp>
        <p:nvSpPr>
          <p:cNvPr id="307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sz="4000" b="1"/>
              <a:t>Firm Competitive Strategies</a:t>
            </a:r>
            <a:endParaRPr lang="en-US" b="1"/>
          </a:p>
        </p:txBody>
      </p:sp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19200"/>
            <a:ext cx="8001000" cy="5410200"/>
          </a:xfrm>
        </p:spPr>
        <p:txBody>
          <a:bodyPr/>
          <a:lstStyle/>
          <a:p>
            <a:r>
              <a:rPr lang="en-US" smtClean="0"/>
              <a:t>Porter suggests two major strategies: </a:t>
            </a:r>
          </a:p>
          <a:p>
            <a:pPr lvl="1"/>
            <a:r>
              <a:rPr lang="en-US" smtClean="0"/>
              <a:t>Low-Cost Strategy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The firm seeks to be the low-cost producer, and hence the cost leader in its industry</a:t>
            </a:r>
            <a:r>
              <a:rPr lang="en-US" smtClean="0"/>
              <a:t> 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Cost advantages vary by industry and might include economies of scale, proprietary technology, or preferential access to raw materials</a:t>
            </a:r>
          </a:p>
          <a:p>
            <a:pPr lvl="1"/>
            <a:r>
              <a:rPr lang="en-US" smtClean="0">
                <a:cs typeface="Times New Roman" pitchFamily="18" charset="0"/>
              </a:rPr>
              <a:t>Differentiation Strategy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>
                <a:cs typeface="Times New Roman" pitchFamily="18" charset="0"/>
              </a:rPr>
              <a:t>Firm positions itself as unique in the industry </a:t>
            </a:r>
            <a:r>
              <a:rPr lang="en-US" smtClean="0"/>
              <a:t>in an area that is important to buyers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A company can attempt to differentiate itself based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on its distribution system or some unique marketing approach</a:t>
            </a: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7CB0802D-5FF4-46D8-AB35-9174269F448E}" type="slidenum">
              <a:rPr lang="en-US">
                <a:cs typeface="Arial" charset="0"/>
              </a:rPr>
              <a:pPr/>
              <a:t>14</a:t>
            </a:fld>
            <a:endParaRPr lang="en-US">
              <a:cs typeface="Arial" charset="0"/>
            </a:endParaRPr>
          </a:p>
        </p:txBody>
      </p:sp>
      <p:sp>
        <p:nvSpPr>
          <p:cNvPr id="317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b="1"/>
              <a:t>Focusing a Strategy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696200" cy="4876800"/>
          </a:xfrm>
        </p:spPr>
        <p:txBody>
          <a:bodyPr/>
          <a:lstStyle/>
          <a:p>
            <a:r>
              <a:rPr lang="en-US" smtClean="0"/>
              <a:t>Select segments in the industry</a:t>
            </a:r>
          </a:p>
          <a:p>
            <a:r>
              <a:rPr lang="en-US" smtClean="0"/>
              <a:t>Tailor strategy to serve those specific groups</a:t>
            </a:r>
          </a:p>
          <a:p>
            <a:r>
              <a:rPr lang="en-US" smtClean="0"/>
              <a:t>Determine which strategy a firm is pursuing and its success</a:t>
            </a:r>
          </a:p>
          <a:p>
            <a:r>
              <a:rPr lang="en-US" smtClean="0"/>
              <a:t>Evaluate the firm’s competitive strategy over time</a:t>
            </a:r>
          </a:p>
          <a:p>
            <a:r>
              <a:rPr lang="en-US" smtClean="0"/>
              <a:t>See Exhibit 14.1</a:t>
            </a: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FDACC77C-01B5-4E4E-8DFF-B4FB3F72F310}" type="slidenum">
              <a:rPr lang="en-US">
                <a:cs typeface="Arial" charset="0"/>
              </a:rPr>
              <a:pPr/>
              <a:t>15</a:t>
            </a:fld>
            <a:endParaRPr lang="en-US">
              <a:cs typeface="Arial" charset="0"/>
            </a:endParaRPr>
          </a:p>
        </p:txBody>
      </p:sp>
      <p:sp>
        <p:nvSpPr>
          <p:cNvPr id="3277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sz="4000" b="1"/>
              <a:t>SWOT Analysis</a:t>
            </a:r>
            <a:endParaRPr lang="en-US" b="1"/>
          </a:p>
        </p:txBody>
      </p:sp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924800" cy="4876800"/>
          </a:xfrm>
        </p:spPr>
        <p:txBody>
          <a:bodyPr/>
          <a:lstStyle/>
          <a:p>
            <a:r>
              <a:rPr lang="en-US" smtClean="0"/>
              <a:t>Internal Analysis</a:t>
            </a:r>
          </a:p>
          <a:p>
            <a:pPr lvl="1"/>
            <a:r>
              <a:rPr lang="en-US" smtClean="0"/>
              <a:t>Strengths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Give the firm a comparative advantage in the marketplace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Perceived strengths can include good customer service, high-quality products, strong brand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image, customer loyalty, innovative R&amp;D, market leadership, or strong financial resources</a:t>
            </a:r>
          </a:p>
          <a:p>
            <a:pPr lvl="1"/>
            <a:r>
              <a:rPr lang="en-US" smtClean="0"/>
              <a:t>Weaknesses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Weaknesses result when competitors have potentially exploitable advantages over the firm</a:t>
            </a:r>
          </a:p>
        </p:txBody>
      </p:sp>
      <p:sp>
        <p:nvSpPr>
          <p:cNvPr id="337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47EE8322-E298-4509-92D3-439EF80FA319}" type="slidenum">
              <a:rPr lang="en-US">
                <a:cs typeface="Arial" charset="0"/>
              </a:rPr>
              <a:pPr/>
              <a:t>16</a:t>
            </a:fld>
            <a:endParaRPr lang="en-US">
              <a:cs typeface="Arial" charset="0"/>
            </a:endParaRPr>
          </a:p>
        </p:txBody>
      </p:sp>
      <p:sp>
        <p:nvSpPr>
          <p:cNvPr id="3379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868362"/>
          </a:xfrm>
        </p:spPr>
        <p:txBody>
          <a:bodyPr/>
          <a:lstStyle/>
          <a:p>
            <a:pPr>
              <a:defRPr/>
            </a:pPr>
            <a:r>
              <a:rPr lang="en-US" sz="4000" b="1" dirty="0"/>
              <a:t>SWOT Analysis</a:t>
            </a:r>
            <a:endParaRPr lang="en-US" b="1" dirty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19200"/>
            <a:ext cx="7924800" cy="5257800"/>
          </a:xfrm>
        </p:spPr>
        <p:txBody>
          <a:bodyPr/>
          <a:lstStyle/>
          <a:p>
            <a:r>
              <a:rPr lang="en-US" smtClean="0"/>
              <a:t>External Analysis</a:t>
            </a:r>
          </a:p>
          <a:p>
            <a:pPr lvl="1"/>
            <a:r>
              <a:rPr lang="en-US" smtClean="0"/>
              <a:t>Opportunities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These are environmental factors that favor the firm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They may include a growing market for the firm’s products (domestic and international), shrinking competition, favorable exchange rate shifts, or identification of a new market or product segment</a:t>
            </a:r>
          </a:p>
          <a:p>
            <a:pPr lvl="1"/>
            <a:r>
              <a:rPr lang="en-US" smtClean="0"/>
              <a:t>Threats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They are environmental factors that can hinder the firm in achieving its goals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Examples would include a slowing domestic economy, additional government regulation, an increase in industry competition, threats of entry, etc</a:t>
            </a:r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A7582CCD-6212-4C2F-B3A9-B42125F6E9D5}" type="slidenum">
              <a:rPr lang="en-US">
                <a:cs typeface="Arial" charset="0"/>
              </a:rPr>
              <a:pPr/>
              <a:t>17</a:t>
            </a:fld>
            <a:endParaRPr lang="en-US">
              <a:cs typeface="Arial" charset="0"/>
            </a:endParaRPr>
          </a:p>
        </p:txBody>
      </p:sp>
      <p:sp>
        <p:nvSpPr>
          <p:cNvPr id="3482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>
              <a:defRPr/>
            </a:pPr>
            <a:r>
              <a:rPr lang="en-US" b="1">
                <a:cs typeface="Times New Roman" pitchFamily="18" charset="0"/>
              </a:rPr>
              <a:t>Some Lessons from Peter Lynch</a:t>
            </a:r>
            <a:r>
              <a:rPr lang="en-US"/>
              <a:t> </a:t>
            </a:r>
          </a:p>
        </p:txBody>
      </p:sp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Favorable Attributes of Firms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Firm’s product should not be faddish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Firm should have some long-run comparative advantage over its rivals</a:t>
            </a:r>
            <a:r>
              <a:rPr lang="en-US" smtClean="0"/>
              <a:t> 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Firm’s industry or product has market stability</a:t>
            </a:r>
            <a:r>
              <a:rPr lang="en-US" smtClean="0"/>
              <a:t> 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Firm can benefit from cost reductions</a:t>
            </a:r>
            <a:r>
              <a:rPr lang="en-US" smtClean="0"/>
              <a:t> </a:t>
            </a:r>
          </a:p>
          <a:p>
            <a:pPr lvl="1"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Firms that buy back shares show there are putting money into the firm</a:t>
            </a:r>
            <a:r>
              <a:rPr lang="en-US" smtClean="0"/>
              <a:t> </a:t>
            </a:r>
          </a:p>
        </p:txBody>
      </p:sp>
      <p:sp>
        <p:nvSpPr>
          <p:cNvPr id="358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55AFFF9F-93CD-4AF8-9E60-1426DAC33933}" type="slidenum">
              <a:rPr lang="en-US">
                <a:cs typeface="Arial" charset="0"/>
              </a:rPr>
              <a:pPr/>
              <a:t>18</a:t>
            </a:fld>
            <a:endParaRPr lang="en-US">
              <a:cs typeface="Arial" charset="0"/>
            </a:endParaRPr>
          </a:p>
        </p:txBody>
      </p:sp>
      <p:sp>
        <p:nvSpPr>
          <p:cNvPr id="3584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Tenets of Warren Buffet</a:t>
            </a:r>
          </a:p>
        </p:txBody>
      </p:sp>
      <p:sp>
        <p:nvSpPr>
          <p:cNvPr id="3686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62E325EC-87B7-4E81-986F-CF61BF9EE82F}" type="slidenum">
              <a:rPr lang="en-US">
                <a:cs typeface="Arial" charset="0"/>
              </a:rPr>
              <a:pPr/>
              <a:t>19</a:t>
            </a:fld>
            <a:endParaRPr lang="en-US">
              <a:cs typeface="Arial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219200"/>
            <a:ext cx="7924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Business Tenets</a:t>
            </a:r>
            <a:r>
              <a:rPr lang="en-US" smtClean="0"/>
              <a:t> </a:t>
            </a:r>
          </a:p>
          <a:p>
            <a:pPr lvl="1"/>
            <a:r>
              <a:rPr lang="en-US" smtClean="0"/>
              <a:t>Is the business simple and understandable?</a:t>
            </a:r>
          </a:p>
          <a:p>
            <a:pPr lvl="1"/>
            <a:r>
              <a:rPr lang="en-US" smtClean="0"/>
              <a:t>Does the business have a consistent operating history?</a:t>
            </a:r>
          </a:p>
          <a:p>
            <a:pPr lvl="1"/>
            <a:r>
              <a:rPr lang="en-US" smtClean="0"/>
              <a:t>Does the business have favorable long-term prospects?</a:t>
            </a:r>
          </a:p>
          <a:p>
            <a:r>
              <a:rPr lang="en-US" smtClean="0">
                <a:cs typeface="Times New Roman" pitchFamily="18" charset="0"/>
              </a:rPr>
              <a:t>Management Tenets</a:t>
            </a:r>
          </a:p>
          <a:p>
            <a:pPr lvl="1"/>
            <a:r>
              <a:rPr lang="en-US" smtClean="0"/>
              <a:t>Is management rational?</a:t>
            </a:r>
          </a:p>
          <a:p>
            <a:pPr lvl="1"/>
            <a:r>
              <a:rPr lang="en-US" smtClean="0"/>
              <a:t>Is management candid with its shareholders?</a:t>
            </a:r>
          </a:p>
          <a:p>
            <a:pPr lvl="1"/>
            <a:r>
              <a:rPr lang="en-US" smtClean="0"/>
              <a:t>Does management resist the institutional imperative?</a:t>
            </a:r>
          </a:p>
        </p:txBody>
      </p:sp>
      <p:sp>
        <p:nvSpPr>
          <p:cNvPr id="368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Tenets of Warren Buffet</a:t>
            </a:r>
          </a:p>
        </p:txBody>
      </p:sp>
      <p:sp>
        <p:nvSpPr>
          <p:cNvPr id="3789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991334E3-5F7E-4651-B6EE-EC44E4038531}" type="slidenum">
              <a:rPr lang="en-US">
                <a:cs typeface="Arial" charset="0"/>
              </a:rPr>
              <a:pPr/>
              <a:t>20</a:t>
            </a:fld>
            <a:endParaRPr lang="en-US">
              <a:cs typeface="Arial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295400"/>
            <a:ext cx="7924800" cy="4876800"/>
          </a:xfrm>
        </p:spPr>
        <p:txBody>
          <a:bodyPr/>
          <a:lstStyle/>
          <a:p>
            <a:r>
              <a:rPr lang="en-US" smtClean="0">
                <a:cs typeface="Times New Roman" pitchFamily="18" charset="0"/>
              </a:rPr>
              <a:t>Financial Tenets</a:t>
            </a:r>
          </a:p>
          <a:p>
            <a:pPr lvl="1"/>
            <a:r>
              <a:rPr lang="en-US" smtClean="0"/>
              <a:t>Focus on return on equity, not earnings per share</a:t>
            </a:r>
          </a:p>
          <a:p>
            <a:pPr lvl="1"/>
            <a:r>
              <a:rPr lang="en-US" smtClean="0"/>
              <a:t>Calculate “owner earnings”</a:t>
            </a:r>
          </a:p>
          <a:p>
            <a:pPr lvl="1"/>
            <a:r>
              <a:rPr lang="en-US" smtClean="0"/>
              <a:t>Look for companies with high profit margins</a:t>
            </a:r>
          </a:p>
          <a:p>
            <a:pPr lvl="1"/>
            <a:r>
              <a:rPr lang="en-US" smtClean="0"/>
              <a:t>For every dollar retained, make sure the company has created at least one dollar of market value</a:t>
            </a:r>
          </a:p>
          <a:p>
            <a:r>
              <a:rPr lang="en-US" smtClean="0">
                <a:cs typeface="Times New Roman" pitchFamily="18" charset="0"/>
              </a:rPr>
              <a:t>Market Tenets</a:t>
            </a:r>
            <a:r>
              <a:rPr lang="en-US" smtClean="0"/>
              <a:t>  </a:t>
            </a:r>
          </a:p>
          <a:p>
            <a:pPr lvl="1"/>
            <a:r>
              <a:rPr lang="en-US" smtClean="0"/>
              <a:t>What is the value of the business?</a:t>
            </a:r>
          </a:p>
          <a:p>
            <a:pPr lvl="1"/>
            <a:r>
              <a:rPr lang="en-US" smtClean="0"/>
              <a:t>Can the business be purchased at a significant discount to its fundamental intrinsic value? </a:t>
            </a:r>
          </a:p>
        </p:txBody>
      </p:sp>
      <p:sp>
        <p:nvSpPr>
          <p:cNvPr id="378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792162"/>
          </a:xfrm>
        </p:spPr>
        <p:txBody>
          <a:bodyPr/>
          <a:lstStyle/>
          <a:p>
            <a:pPr>
              <a:defRPr/>
            </a:pPr>
            <a:r>
              <a:rPr lang="en-US" b="1"/>
              <a:t>Estimating Intrinsic Value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95400"/>
            <a:ext cx="7924800" cy="4648200"/>
          </a:xfrm>
        </p:spPr>
        <p:txBody>
          <a:bodyPr/>
          <a:lstStyle/>
          <a:p>
            <a:r>
              <a:rPr lang="en-US" smtClean="0"/>
              <a:t>Present value of cash flows (PVCF)</a:t>
            </a:r>
          </a:p>
          <a:p>
            <a:pPr lvl="1"/>
            <a:r>
              <a:rPr lang="en-US" smtClean="0"/>
              <a:t>Present value of dividends (DDM)</a:t>
            </a:r>
          </a:p>
          <a:p>
            <a:pPr lvl="1"/>
            <a:r>
              <a:rPr lang="en-US" smtClean="0"/>
              <a:t>Present value of free cash flow to equity (FCFE)</a:t>
            </a:r>
          </a:p>
          <a:p>
            <a:pPr lvl="1"/>
            <a:r>
              <a:rPr lang="en-US" smtClean="0"/>
              <a:t>Present value of free cash flow (FCFF)</a:t>
            </a:r>
          </a:p>
          <a:p>
            <a:r>
              <a:rPr lang="en-US" smtClean="0"/>
              <a:t>Relative valuation techniques</a:t>
            </a:r>
          </a:p>
          <a:p>
            <a:pPr lvl="1"/>
            <a:r>
              <a:rPr lang="en-US" smtClean="0"/>
              <a:t>Price earnings ratio (P/E)</a:t>
            </a:r>
          </a:p>
          <a:p>
            <a:pPr lvl="1"/>
            <a:r>
              <a:rPr lang="en-US" smtClean="0"/>
              <a:t>Price cash flow ratios (P/CF)</a:t>
            </a:r>
          </a:p>
          <a:p>
            <a:pPr lvl="1"/>
            <a:r>
              <a:rPr lang="en-US" smtClean="0"/>
              <a:t>Price book value ratios (P/BV)</a:t>
            </a:r>
          </a:p>
          <a:p>
            <a:pPr lvl="1"/>
            <a:r>
              <a:rPr lang="en-US" smtClean="0"/>
              <a:t>Price sales ratio (P/S)</a:t>
            </a:r>
          </a:p>
        </p:txBody>
      </p:sp>
      <p:sp>
        <p:nvSpPr>
          <p:cNvPr id="389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87F14BE1-E65E-4433-9790-06BC597F3EA9}" type="slidenum">
              <a:rPr lang="en-US">
                <a:cs typeface="Arial" charset="0"/>
              </a:rPr>
              <a:pPr/>
              <a:t>21</a:t>
            </a:fld>
            <a:endParaRPr lang="en-US">
              <a:cs typeface="Arial" charset="0"/>
            </a:endParaRPr>
          </a:p>
        </p:txBody>
      </p:sp>
      <p:sp>
        <p:nvSpPr>
          <p:cNvPr id="3891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Present Value of Dividends</a:t>
            </a:r>
          </a:p>
        </p:txBody>
      </p:sp>
      <p:sp>
        <p:nvSpPr>
          <p:cNvPr id="48336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Simplifying assumptions help in estimating present value of future dividends</a:t>
            </a:r>
          </a:p>
          <a:p>
            <a:r>
              <a:rPr lang="en-US" smtClean="0"/>
              <a:t>Constant Growth DDM</a:t>
            </a:r>
          </a:p>
          <a:p>
            <a:pPr>
              <a:buFontTx/>
              <a:buNone/>
            </a:pPr>
            <a:r>
              <a:rPr lang="en-US" sz="2400" smtClean="0"/>
              <a:t>		Intrinsic Value = D</a:t>
            </a:r>
            <a:r>
              <a:rPr lang="en-US" sz="2400" baseline="-25000" smtClean="0"/>
              <a:t>1</a:t>
            </a:r>
            <a:r>
              <a:rPr lang="en-US" sz="2400" smtClean="0"/>
              <a:t>/(k-g) and D</a:t>
            </a:r>
            <a:r>
              <a:rPr lang="en-US" sz="2400" baseline="-25000" smtClean="0"/>
              <a:t>1</a:t>
            </a:r>
            <a:r>
              <a:rPr lang="en-US" sz="2400" smtClean="0"/>
              <a:t>= D</a:t>
            </a:r>
            <a:r>
              <a:rPr lang="en-US" sz="2400" baseline="-25000" smtClean="0"/>
              <a:t>0</a:t>
            </a:r>
            <a:r>
              <a:rPr lang="en-US" sz="2400" smtClean="0"/>
              <a:t>(1+g)</a:t>
            </a:r>
          </a:p>
          <a:p>
            <a:r>
              <a:rPr lang="en-US" smtClean="0"/>
              <a:t>Growth Rate Estimates</a:t>
            </a:r>
          </a:p>
          <a:p>
            <a:pPr lvl="1"/>
            <a:r>
              <a:rPr lang="en-US" smtClean="0"/>
              <a:t>Average Dividend Growth Rate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>
              <a:lnSpc>
                <a:spcPct val="50000"/>
              </a:lnSpc>
            </a:pPr>
            <a:endParaRPr lang="en-US" smtClean="0"/>
          </a:p>
          <a:p>
            <a:pPr lvl="1"/>
            <a:r>
              <a:rPr lang="en-US" smtClean="0"/>
              <a:t>Sustainable Growth Rate </a:t>
            </a:r>
          </a:p>
          <a:p>
            <a:pPr lvl="2">
              <a:buFontTx/>
              <a:buNone/>
            </a:pPr>
            <a:r>
              <a:rPr lang="en-US" sz="2400" smtClean="0"/>
              <a:t>   g = RR X ROE</a:t>
            </a:r>
          </a:p>
          <a:p>
            <a:pPr lvl="1"/>
            <a:endParaRPr lang="en-US" smtClean="0"/>
          </a:p>
        </p:txBody>
      </p:sp>
      <p:graphicFrame>
        <p:nvGraphicFramePr>
          <p:cNvPr id="483336" name="Object 35"/>
          <p:cNvGraphicFramePr>
            <a:graphicFrameLocks noGrp="1" noChangeAspect="1"/>
          </p:cNvGraphicFramePr>
          <p:nvPr>
            <p:ph sz="half" idx="2"/>
          </p:nvPr>
        </p:nvGraphicFramePr>
        <p:xfrm>
          <a:off x="2822575" y="4267200"/>
          <a:ext cx="1746250" cy="990600"/>
        </p:xfrm>
        <a:graphic>
          <a:graphicData uri="http://schemas.openxmlformats.org/presentationml/2006/ole">
            <p:oleObj spid="_x0000_s483363" name="Equation" r:id="rId3" imgW="1188000" imgH="632880" progId="Equation.3">
              <p:embed/>
            </p:oleObj>
          </a:graphicData>
        </a:graphic>
      </p:graphicFrame>
      <p:sp>
        <p:nvSpPr>
          <p:cNvPr id="483366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07AC8F4B-FBE8-44B0-9D87-A402BDE6E923}" type="slidenum">
              <a:rPr lang="en-US">
                <a:cs typeface="Arial" charset="0"/>
              </a:rPr>
              <a:pPr/>
              <a:t>22</a:t>
            </a:fld>
            <a:endParaRPr lang="en-US">
              <a:cs typeface="Arial" charset="0"/>
            </a:endParaRPr>
          </a:p>
        </p:txBody>
      </p:sp>
      <p:sp>
        <p:nvSpPr>
          <p:cNvPr id="48336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Present Value of Dividends</a:t>
            </a:r>
          </a:p>
        </p:txBody>
      </p:sp>
      <p:sp>
        <p:nvSpPr>
          <p:cNvPr id="6082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pPr eaLnBrk="0" hangingPunct="0"/>
            <a:r>
              <a:rPr lang="en-US" smtClean="0"/>
              <a:t>Required Rate of Return Estimate 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Nominal risk-free interest rate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Risk premium</a:t>
            </a:r>
          </a:p>
          <a:p>
            <a:pPr lvl="1">
              <a:lnSpc>
                <a:spcPct val="120000"/>
              </a:lnSpc>
            </a:pPr>
            <a:r>
              <a:rPr lang="en-US" smtClean="0"/>
              <a:t>Market-based risk estimated from the firm’s characteristic line using regression</a:t>
            </a:r>
          </a:p>
          <a:p>
            <a:pPr lvl="1">
              <a:lnSpc>
                <a:spcPct val="120000"/>
              </a:lnSpc>
            </a:pPr>
            <a:endParaRPr lang="en-US" smtClean="0"/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600" smtClean="0">
                <a:latin typeface="Cambria Math" pitchFamily="18" charset="0"/>
              </a:rPr>
              <a:t>E(R</a:t>
            </a:r>
            <a:r>
              <a:rPr lang="en-US" sz="2600" baseline="-25000" smtClean="0">
                <a:latin typeface="Cambria Math" pitchFamily="18" charset="0"/>
              </a:rPr>
              <a:t>stock</a:t>
            </a:r>
            <a:r>
              <a:rPr lang="en-US" sz="2600" smtClean="0">
                <a:latin typeface="Cambria Math" pitchFamily="18" charset="0"/>
              </a:rPr>
              <a:t>) = E(RFR) + </a:t>
            </a:r>
            <a:r>
              <a:rPr lang="el-GR" sz="2600" smtClean="0">
                <a:latin typeface="Cambria Math" pitchFamily="18" charset="0"/>
              </a:rPr>
              <a:t>β</a:t>
            </a:r>
            <a:r>
              <a:rPr lang="en-US" sz="2600" baseline="-25000" smtClean="0">
                <a:latin typeface="Cambria Math" pitchFamily="18" charset="0"/>
              </a:rPr>
              <a:t>stock</a:t>
            </a:r>
            <a:r>
              <a:rPr lang="en-US" sz="2600" smtClean="0">
                <a:latin typeface="Cambria Math" pitchFamily="18" charset="0"/>
              </a:rPr>
              <a:t> [E(R</a:t>
            </a:r>
            <a:r>
              <a:rPr lang="en-US" sz="2600" baseline="-25000" smtClean="0">
                <a:latin typeface="Cambria Math" pitchFamily="18" charset="0"/>
              </a:rPr>
              <a:t>market</a:t>
            </a:r>
            <a:r>
              <a:rPr lang="en-US" sz="2600" smtClean="0">
                <a:latin typeface="Cambria Math" pitchFamily="18" charset="0"/>
              </a:rPr>
              <a:t>) – E(RFR)]</a:t>
            </a:r>
          </a:p>
          <a:p>
            <a:pPr lvl="1"/>
            <a:endParaRPr lang="en-US" sz="2800" smtClean="0"/>
          </a:p>
        </p:txBody>
      </p:sp>
      <p:sp>
        <p:nvSpPr>
          <p:cNvPr id="48435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AF040F43-CC17-45E1-91D6-796F42B0D7B8}" type="slidenum">
              <a:rPr lang="en-US">
                <a:cs typeface="Arial" charset="0"/>
              </a:rPr>
              <a:pPr/>
              <a:t>23</a:t>
            </a:fld>
            <a:endParaRPr lang="en-US">
              <a:cs typeface="Arial" charset="0"/>
            </a:endParaRPr>
          </a:p>
        </p:txBody>
      </p:sp>
      <p:sp>
        <p:nvSpPr>
          <p:cNvPr id="4843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Present Value of Dividends</a:t>
            </a:r>
          </a:p>
        </p:txBody>
      </p:sp>
      <p:sp>
        <p:nvSpPr>
          <p:cNvPr id="48537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295400"/>
            <a:ext cx="8001000" cy="48768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The Present Value of Dividends Model (DDM)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Model requires k&gt;g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With g&gt;k, analyst must use multi-stage model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three-stage model example of the DDM approach in the book illustrates how to estimate the stock price experiences: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High growth at 13% for 3 years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Low growth rate of 1% for 6 years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Constant perpetual growth of 6%</a:t>
            </a:r>
          </a:p>
        </p:txBody>
      </p:sp>
      <p:sp>
        <p:nvSpPr>
          <p:cNvPr id="485379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3CB80320-B746-4751-9E20-43B6D09FB4A7}" type="slidenum">
              <a:rPr lang="en-US">
                <a:cs typeface="Arial" charset="0"/>
              </a:rPr>
              <a:pPr/>
              <a:t>24</a:t>
            </a:fld>
            <a:endParaRPr lang="en-US">
              <a:cs typeface="Arial" charset="0"/>
            </a:endParaRPr>
          </a:p>
        </p:txBody>
      </p:sp>
      <p:sp>
        <p:nvSpPr>
          <p:cNvPr id="4853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7921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 dirty="0"/>
              <a:t>Present Value of </a:t>
            </a:r>
            <a:br>
              <a:rPr lang="en-US" b="1" dirty="0"/>
            </a:br>
            <a:r>
              <a:rPr lang="en-US" b="1" dirty="0"/>
              <a:t>Free Cash Flow to Equity</a:t>
            </a:r>
          </a:p>
        </p:txBody>
      </p:sp>
      <p:sp>
        <p:nvSpPr>
          <p:cNvPr id="4864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Computing the FCFE</a:t>
            </a:r>
          </a:p>
          <a:p>
            <a:pPr>
              <a:buFontTx/>
              <a:buNone/>
            </a:pPr>
            <a:r>
              <a:rPr lang="en-US" smtClean="0"/>
              <a:t>		FCFE =Net Income</a:t>
            </a:r>
            <a:r>
              <a:rPr lang="en-US" sz="3200" smtClean="0"/>
              <a:t> </a:t>
            </a:r>
          </a:p>
          <a:p>
            <a:pPr lvl="1">
              <a:buFontTx/>
              <a:buNone/>
            </a:pPr>
            <a:r>
              <a:rPr lang="en-US" sz="2800" smtClean="0"/>
              <a:t>			+ Depreciation Expense </a:t>
            </a:r>
          </a:p>
          <a:p>
            <a:pPr lvl="1">
              <a:buFontTx/>
              <a:buNone/>
            </a:pPr>
            <a:r>
              <a:rPr lang="en-US" sz="2800" smtClean="0"/>
              <a:t>			- Capital Expenditures </a:t>
            </a:r>
          </a:p>
          <a:p>
            <a:pPr lvl="1">
              <a:buFontTx/>
              <a:buNone/>
            </a:pPr>
            <a:r>
              <a:rPr lang="en-US" sz="2800" smtClean="0"/>
              <a:t>			- </a:t>
            </a:r>
            <a:r>
              <a:rPr lang="en-US" sz="2800" smtClean="0">
                <a:latin typeface="Symbol" pitchFamily="18" charset="2"/>
                <a:sym typeface="WP Greek Century"/>
              </a:rPr>
              <a:t>D</a:t>
            </a:r>
            <a:r>
              <a:rPr lang="en-US" sz="2800" smtClean="0">
                <a:sym typeface="WP Greek Century"/>
              </a:rPr>
              <a:t> in Working Capital </a:t>
            </a:r>
          </a:p>
          <a:p>
            <a:pPr lvl="1">
              <a:buFontTx/>
              <a:buNone/>
            </a:pPr>
            <a:r>
              <a:rPr lang="en-US" sz="2800" smtClean="0">
                <a:sym typeface="WP Greek Century"/>
              </a:rPr>
              <a:t>			- Principal Debt Repayments </a:t>
            </a:r>
          </a:p>
          <a:p>
            <a:pPr lvl="1">
              <a:buFontTx/>
              <a:buNone/>
            </a:pPr>
            <a:r>
              <a:rPr lang="en-US" sz="2800" smtClean="0">
                <a:sym typeface="WP Greek Century"/>
              </a:rPr>
              <a:t>			+ New Debt Issues</a:t>
            </a:r>
            <a:endParaRPr lang="en-US" sz="2800" smtClean="0"/>
          </a:p>
        </p:txBody>
      </p:sp>
      <p:sp>
        <p:nvSpPr>
          <p:cNvPr id="4864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86C36D20-5218-4165-B136-E4432875744D}" type="slidenum">
              <a:rPr lang="en-US">
                <a:cs typeface="Arial" charset="0"/>
              </a:rPr>
              <a:pPr/>
              <a:t>25</a:t>
            </a:fld>
            <a:endParaRPr lang="en-US">
              <a:cs typeface="Arial" charset="0"/>
            </a:endParaRPr>
          </a:p>
        </p:txBody>
      </p:sp>
      <p:sp>
        <p:nvSpPr>
          <p:cNvPr id="4864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792163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dirty="0"/>
              <a:t>Present Value of </a:t>
            </a:r>
            <a:br>
              <a:rPr lang="en-US" b="1" dirty="0"/>
            </a:br>
            <a:r>
              <a:rPr lang="en-US" b="1" dirty="0"/>
              <a:t>Free Cash Flow to Equity</a:t>
            </a:r>
          </a:p>
        </p:txBody>
      </p:sp>
      <p:sp>
        <p:nvSpPr>
          <p:cNvPr id="61033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772400" cy="4876800"/>
          </a:xfrm>
        </p:spPr>
        <p:txBody>
          <a:bodyPr/>
          <a:lstStyle/>
          <a:p>
            <a:r>
              <a:rPr lang="en-US" smtClean="0"/>
              <a:t>The Constant Growth Formula</a:t>
            </a:r>
          </a:p>
          <a:p>
            <a:endParaRPr lang="en-US" smtClean="0"/>
          </a:p>
          <a:p>
            <a:endParaRPr lang="en-US" smtClean="0"/>
          </a:p>
          <a:p>
            <a:pPr>
              <a:lnSpc>
                <a:spcPct val="60000"/>
              </a:lnSpc>
            </a:pPr>
            <a:endParaRPr lang="en-US" smtClean="0"/>
          </a:p>
          <a:p>
            <a:pPr lvl="1">
              <a:buFontTx/>
              <a:buNone/>
            </a:pPr>
            <a:r>
              <a:rPr lang="en-US" sz="2000" smtClean="0"/>
              <a:t>where:</a:t>
            </a:r>
          </a:p>
          <a:p>
            <a:pPr lvl="1">
              <a:buFontTx/>
              <a:buNone/>
            </a:pPr>
            <a:r>
              <a:rPr lang="en-US" sz="2000" smtClean="0"/>
              <a:t>	FCFE = the expected free cash flow in period 1 </a:t>
            </a:r>
          </a:p>
          <a:p>
            <a:pPr lvl="1">
              <a:buFontTx/>
              <a:buNone/>
            </a:pPr>
            <a:r>
              <a:rPr lang="en-US" sz="2000" smtClean="0"/>
              <a:t>	k = the required rate of return on equity for the firm</a:t>
            </a:r>
          </a:p>
          <a:p>
            <a:pPr lvl="1">
              <a:buFontTx/>
              <a:buNone/>
            </a:pPr>
            <a:r>
              <a:rPr lang="en-US" sz="2000" smtClean="0"/>
              <a:t>	g</a:t>
            </a:r>
            <a:r>
              <a:rPr lang="en-US" sz="2000" baseline="-25000" smtClean="0"/>
              <a:t>FCFE</a:t>
            </a:r>
            <a:r>
              <a:rPr lang="en-US" sz="2000" smtClean="0"/>
              <a:t> = the expected constant growth rate of free cash flow 		to equity for the firm</a:t>
            </a:r>
          </a:p>
          <a:p>
            <a:pPr>
              <a:lnSpc>
                <a:spcPct val="110000"/>
              </a:lnSpc>
            </a:pPr>
            <a:r>
              <a:rPr lang="en-US" smtClean="0"/>
              <a:t>A multi-stage model similar to DDM can also be applied</a:t>
            </a:r>
            <a:r>
              <a:rPr lang="en-US" sz="2400" smtClean="0"/>
              <a:t>		</a:t>
            </a:r>
          </a:p>
        </p:txBody>
      </p:sp>
      <p:graphicFrame>
        <p:nvGraphicFramePr>
          <p:cNvPr id="610335" name="Object 31"/>
          <p:cNvGraphicFramePr>
            <a:graphicFrameLocks noGrp="1" noChangeAspect="1"/>
          </p:cNvGraphicFramePr>
          <p:nvPr>
            <p:ph sz="half" idx="2"/>
          </p:nvPr>
        </p:nvGraphicFramePr>
        <p:xfrm>
          <a:off x="3048000" y="1828800"/>
          <a:ext cx="2971800" cy="1143000"/>
        </p:xfrm>
        <a:graphic>
          <a:graphicData uri="http://schemas.openxmlformats.org/presentationml/2006/ole">
            <p:oleObj spid="_x0000_s610335" name="Equation" r:id="rId3" imgW="1620000" imgH="582120" progId="Equation.3">
              <p:embed/>
            </p:oleObj>
          </a:graphicData>
        </a:graphic>
      </p:graphicFrame>
      <p:sp>
        <p:nvSpPr>
          <p:cNvPr id="610338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D68BE529-4D33-49BC-94B9-C8E503750917}" type="slidenum">
              <a:rPr lang="en-US">
                <a:cs typeface="Arial" charset="0"/>
              </a:rPr>
              <a:pPr/>
              <a:t>26</a:t>
            </a:fld>
            <a:endParaRPr lang="en-US">
              <a:cs typeface="Arial" charset="0"/>
            </a:endParaRPr>
          </a:p>
        </p:txBody>
      </p:sp>
      <p:sp>
        <p:nvSpPr>
          <p:cNvPr id="61033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Present Value of </a:t>
            </a:r>
            <a:br>
              <a:rPr lang="en-US" b="1"/>
            </a:br>
            <a:r>
              <a:rPr lang="en-US" b="1"/>
              <a:t>Operating Free Cash Flow</a:t>
            </a:r>
          </a:p>
        </p:txBody>
      </p:sp>
      <p:sp>
        <p:nvSpPr>
          <p:cNvPr id="6113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Discount the firm’s operating free cash flow to the firm (FCFF) at the firm’s weighted average cost of capital (WACC) </a:t>
            </a:r>
          </a:p>
          <a:p>
            <a:pPr>
              <a:lnSpc>
                <a:spcPct val="120000"/>
              </a:lnSpc>
            </a:pPr>
            <a:r>
              <a:rPr lang="en-US" smtClean="0"/>
              <a:t>Computing FCFF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en-US" smtClean="0"/>
              <a:t>		FCFF =EBIT (1-Tax Rate)</a:t>
            </a:r>
          </a:p>
          <a:p>
            <a:pPr lvl="1">
              <a:buFontTx/>
              <a:buNone/>
            </a:pPr>
            <a:r>
              <a:rPr lang="en-US" smtClean="0"/>
              <a:t>			</a:t>
            </a:r>
            <a:r>
              <a:rPr lang="en-US" sz="2800" smtClean="0"/>
              <a:t>+ Depreciation Expense </a:t>
            </a:r>
          </a:p>
          <a:p>
            <a:pPr lvl="1">
              <a:buFontTx/>
              <a:buNone/>
            </a:pPr>
            <a:r>
              <a:rPr lang="en-US" sz="2800" smtClean="0"/>
              <a:t>			- Capital Spending</a:t>
            </a:r>
          </a:p>
          <a:p>
            <a:pPr lvl="1">
              <a:buFontTx/>
              <a:buNone/>
            </a:pPr>
            <a:r>
              <a:rPr lang="en-US" sz="2800" smtClean="0"/>
              <a:t>			- </a:t>
            </a:r>
            <a:r>
              <a:rPr lang="en-US" sz="2800" smtClean="0">
                <a:sym typeface="Symbol" pitchFamily="18" charset="2"/>
              </a:rPr>
              <a:t> in Working Capital </a:t>
            </a:r>
          </a:p>
          <a:p>
            <a:pPr lvl="1">
              <a:buFontTx/>
              <a:buNone/>
            </a:pPr>
            <a:r>
              <a:rPr lang="en-US" sz="2800" smtClean="0">
                <a:sym typeface="Symbol" pitchFamily="18" charset="2"/>
              </a:rPr>
              <a:t>			-  in other assets</a:t>
            </a:r>
            <a:endParaRPr lang="en-US" sz="2800" smtClean="0"/>
          </a:p>
        </p:txBody>
      </p:sp>
      <p:sp>
        <p:nvSpPr>
          <p:cNvPr id="6113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2A1D6FFB-5E58-425F-BBB5-33B467534B40}" type="slidenum">
              <a:rPr lang="en-US">
                <a:cs typeface="Arial" charset="0"/>
              </a:rPr>
              <a:pPr/>
              <a:t>27</a:t>
            </a:fld>
            <a:endParaRPr lang="en-US">
              <a:cs typeface="Arial" charset="0"/>
            </a:endParaRPr>
          </a:p>
        </p:txBody>
      </p:sp>
      <p:sp>
        <p:nvSpPr>
          <p:cNvPr id="6113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9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Present Value of </a:t>
            </a:r>
            <a:br>
              <a:rPr lang="en-US" b="1"/>
            </a:br>
            <a:r>
              <a:rPr lang="en-US" b="1"/>
              <a:t>Operating Free Cash Flow</a:t>
            </a:r>
          </a:p>
        </p:txBody>
      </p:sp>
      <p:sp>
        <p:nvSpPr>
          <p:cNvPr id="4946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5105400"/>
          </a:xfrm>
        </p:spPr>
        <p:txBody>
          <a:bodyPr/>
          <a:lstStyle/>
          <a:p>
            <a:r>
              <a:rPr lang="en-US" smtClean="0"/>
              <a:t>The Formula</a:t>
            </a:r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buFontTx/>
              <a:buNone/>
            </a:pPr>
            <a:endParaRPr lang="en-US" sz="2000" smtClean="0"/>
          </a:p>
          <a:p>
            <a:pPr>
              <a:lnSpc>
                <a:spcPct val="140000"/>
              </a:lnSpc>
              <a:buFontTx/>
              <a:buNone/>
            </a:pPr>
            <a:r>
              <a:rPr lang="en-US" sz="2000" smtClean="0"/>
              <a:t>	where: FCFF</a:t>
            </a:r>
            <a:r>
              <a:rPr lang="en-US" sz="2000" baseline="-25000" smtClean="0"/>
              <a:t>1</a:t>
            </a:r>
            <a:r>
              <a:rPr lang="en-US" sz="2000" smtClean="0"/>
              <a:t> = the free cash flow in period 1</a:t>
            </a:r>
          </a:p>
          <a:p>
            <a:pPr>
              <a:buFontTx/>
              <a:buNone/>
            </a:pPr>
            <a:r>
              <a:rPr lang="en-US" sz="2000" smtClean="0"/>
              <a:t>		OFCF</a:t>
            </a:r>
            <a:r>
              <a:rPr lang="en-US" sz="2000" baseline="-25000" smtClean="0"/>
              <a:t>1</a:t>
            </a:r>
            <a:r>
              <a:rPr lang="en-US" sz="2000" smtClean="0"/>
              <a:t> = the firm’s operating free cash flow in period 1</a:t>
            </a:r>
          </a:p>
          <a:p>
            <a:pPr>
              <a:buFontTx/>
              <a:buNone/>
            </a:pPr>
            <a:r>
              <a:rPr lang="en-US" sz="2000" smtClean="0"/>
              <a:t>		WACC = the firm’s weighted average cost of capital</a:t>
            </a:r>
          </a:p>
          <a:p>
            <a:pPr>
              <a:buFontTx/>
              <a:buNone/>
            </a:pPr>
            <a:r>
              <a:rPr lang="en-US" sz="2000" smtClean="0"/>
              <a:t>		g</a:t>
            </a:r>
            <a:r>
              <a:rPr lang="en-US" sz="2000" baseline="-25000" smtClean="0"/>
              <a:t>FCFF</a:t>
            </a:r>
            <a:r>
              <a:rPr lang="en-US" sz="2000" smtClean="0"/>
              <a:t> = the constant growth rate of free cash flow</a:t>
            </a:r>
          </a:p>
          <a:p>
            <a:pPr>
              <a:buFontTx/>
              <a:buNone/>
            </a:pPr>
            <a:r>
              <a:rPr lang="en-US" sz="2000" smtClean="0"/>
              <a:t>		g</a:t>
            </a:r>
            <a:r>
              <a:rPr lang="en-US" sz="2000" baseline="-25000" smtClean="0"/>
              <a:t>OFCF</a:t>
            </a:r>
            <a:r>
              <a:rPr lang="en-US" sz="2000" smtClean="0"/>
              <a:t> = the constant growth rate of operating free cash flow</a:t>
            </a:r>
          </a:p>
        </p:txBody>
      </p:sp>
      <p:sp>
        <p:nvSpPr>
          <p:cNvPr id="494628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84B302A1-5083-44D1-A0E1-D32CA17B74A5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  <p:graphicFrame>
        <p:nvGraphicFramePr>
          <p:cNvPr id="494625" name="Object 33"/>
          <p:cNvGraphicFramePr>
            <a:graphicFrameLocks noChangeAspect="1"/>
          </p:cNvGraphicFramePr>
          <p:nvPr/>
        </p:nvGraphicFramePr>
        <p:xfrm>
          <a:off x="2316163" y="1905000"/>
          <a:ext cx="4357687" cy="2147888"/>
        </p:xfrm>
        <a:graphic>
          <a:graphicData uri="http://schemas.openxmlformats.org/presentationml/2006/ole">
            <p:oleObj spid="_x0000_s494625" name="Equation" r:id="rId3" imgW="2538000" imgH="1164240" progId="Equation.3">
              <p:embed/>
            </p:oleObj>
          </a:graphicData>
        </a:graphic>
      </p:graphicFrame>
      <p:sp>
        <p:nvSpPr>
          <p:cNvPr id="49462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b="1"/>
              <a:t>Present Value of </a:t>
            </a:r>
            <a:br>
              <a:rPr lang="en-US" b="1"/>
            </a:br>
            <a:r>
              <a:rPr lang="en-US" b="1"/>
              <a:t>Operating Free Cash Flow</a:t>
            </a:r>
          </a:p>
        </p:txBody>
      </p:sp>
      <p:sp>
        <p:nvSpPr>
          <p:cNvPr id="613378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77200" cy="5105400"/>
          </a:xfrm>
        </p:spPr>
        <p:txBody>
          <a:bodyPr/>
          <a:lstStyle/>
          <a:p>
            <a:r>
              <a:rPr lang="en-US" smtClean="0"/>
              <a:t>An alternative measure of long-run growth</a:t>
            </a:r>
          </a:p>
          <a:p>
            <a:pPr lvl="1">
              <a:buFontTx/>
              <a:buNone/>
            </a:pPr>
            <a:r>
              <a:rPr lang="en-US" smtClean="0"/>
              <a:t>			</a:t>
            </a:r>
            <a:r>
              <a:rPr lang="en-US" sz="2800" smtClean="0"/>
              <a:t>g = (RR)(ROIC)</a:t>
            </a:r>
          </a:p>
          <a:p>
            <a:pPr lvl="1">
              <a:buFontTx/>
              <a:buNone/>
            </a:pPr>
            <a:r>
              <a:rPr lang="en-US" sz="2000" smtClean="0"/>
              <a:t>	where:</a:t>
            </a:r>
          </a:p>
          <a:p>
            <a:pPr lvl="2">
              <a:buFontTx/>
              <a:buNone/>
            </a:pPr>
            <a:r>
              <a:rPr lang="en-US" sz="2000" smtClean="0"/>
              <a:t>RR = the average retention rate</a:t>
            </a:r>
          </a:p>
          <a:p>
            <a:pPr lvl="2">
              <a:buFontTx/>
              <a:buNone/>
            </a:pPr>
            <a:r>
              <a:rPr lang="en-US" sz="2000" smtClean="0"/>
              <a:t>ROIC = EBIT (1-Tax Rate)/Total Capital</a:t>
            </a:r>
          </a:p>
          <a:p>
            <a:pPr>
              <a:lnSpc>
                <a:spcPct val="120000"/>
              </a:lnSpc>
            </a:pPr>
            <a:r>
              <a:rPr lang="en-US" smtClean="0"/>
              <a:t>Computation of WACC</a:t>
            </a:r>
          </a:p>
          <a:p>
            <a:pPr>
              <a:buFontTx/>
              <a:buNone/>
            </a:pPr>
            <a:r>
              <a:rPr lang="en-US" smtClean="0"/>
              <a:t>			WACC=W</a:t>
            </a:r>
            <a:r>
              <a:rPr lang="en-US" baseline="-25000" smtClean="0"/>
              <a:t>E</a:t>
            </a:r>
            <a:r>
              <a:rPr lang="en-US" smtClean="0"/>
              <a:t> k</a:t>
            </a:r>
            <a:r>
              <a:rPr lang="en-US" baseline="-25000" smtClean="0"/>
              <a:t> </a:t>
            </a:r>
            <a:r>
              <a:rPr lang="en-US" smtClean="0"/>
              <a:t>+ W</a:t>
            </a:r>
            <a:r>
              <a:rPr lang="en-US" baseline="-25000" smtClean="0"/>
              <a:t>D</a:t>
            </a:r>
            <a:r>
              <a:rPr lang="en-US" smtClean="0"/>
              <a:t> i</a:t>
            </a:r>
          </a:p>
          <a:p>
            <a:pPr>
              <a:buFontTx/>
              <a:buNone/>
            </a:pPr>
            <a:r>
              <a:rPr lang="en-US" sz="2000" smtClean="0"/>
              <a:t>	      where:</a:t>
            </a:r>
          </a:p>
          <a:p>
            <a:pPr lvl="1">
              <a:buFontTx/>
              <a:buNone/>
            </a:pPr>
            <a:r>
              <a:rPr lang="en-US" sz="1800" smtClean="0"/>
              <a:t>		</a:t>
            </a:r>
            <a:r>
              <a:rPr lang="en-US" sz="2000" i="1" smtClean="0"/>
              <a:t>W</a:t>
            </a:r>
            <a:r>
              <a:rPr lang="en-US" sz="2000" i="1" baseline="-25000" smtClean="0"/>
              <a:t>E</a:t>
            </a:r>
            <a:r>
              <a:rPr lang="en-US" sz="2000" smtClean="0"/>
              <a:t> = the proportion of equity in total capital</a:t>
            </a:r>
          </a:p>
          <a:p>
            <a:pPr lvl="1">
              <a:buFontTx/>
              <a:buNone/>
            </a:pPr>
            <a:r>
              <a:rPr lang="en-US" sz="2000" smtClean="0"/>
              <a:t>		</a:t>
            </a:r>
            <a:r>
              <a:rPr lang="en-US" sz="2000" i="1" smtClean="0"/>
              <a:t>k</a:t>
            </a:r>
            <a:r>
              <a:rPr lang="en-US" sz="2000" smtClean="0"/>
              <a:t> = the after-tax cost of equity (from the SML)</a:t>
            </a:r>
          </a:p>
          <a:p>
            <a:pPr lvl="1">
              <a:buFontTx/>
              <a:buNone/>
            </a:pPr>
            <a:r>
              <a:rPr lang="en-US" sz="2000" smtClean="0"/>
              <a:t>		</a:t>
            </a:r>
            <a:r>
              <a:rPr lang="en-US" sz="2000" i="1" smtClean="0"/>
              <a:t>W</a:t>
            </a:r>
            <a:r>
              <a:rPr lang="en-US" sz="2000" i="1" baseline="-25000" smtClean="0"/>
              <a:t>D</a:t>
            </a:r>
            <a:r>
              <a:rPr lang="en-US" sz="2000" smtClean="0"/>
              <a:t> = the proportion of debt in total capital</a:t>
            </a:r>
          </a:p>
          <a:p>
            <a:pPr lvl="1">
              <a:buFontTx/>
              <a:buNone/>
            </a:pPr>
            <a:r>
              <a:rPr lang="en-US" sz="2000" smtClean="0"/>
              <a:t>		</a:t>
            </a:r>
            <a:r>
              <a:rPr lang="en-US" sz="2000" i="1" smtClean="0"/>
              <a:t>i</a:t>
            </a:r>
            <a:r>
              <a:rPr lang="en-US" sz="2000" smtClean="0"/>
              <a:t> = the after-tax cost of debt</a:t>
            </a:r>
          </a:p>
        </p:txBody>
      </p:sp>
      <p:sp>
        <p:nvSpPr>
          <p:cNvPr id="61337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4A1EC47C-2813-4666-AA71-CA7A3B18B434}" type="slidenum">
              <a:rPr lang="en-US">
                <a:cs typeface="Arial" charset="0"/>
              </a:rPr>
              <a:pPr/>
              <a:t>29</a:t>
            </a:fld>
            <a:endParaRPr lang="en-US">
              <a:cs typeface="Arial" charset="0"/>
            </a:endParaRPr>
          </a:p>
        </p:txBody>
      </p:sp>
      <p:sp>
        <p:nvSpPr>
          <p:cNvPr id="61338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Relative Valuation Ratio Techniques</a:t>
            </a:r>
            <a:endParaRPr lang="en-US" sz="3200" b="1"/>
          </a:p>
        </p:txBody>
      </p:sp>
      <p:sp>
        <p:nvSpPr>
          <p:cNvPr id="614402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pPr>
              <a:lnSpc>
                <a:spcPts val="3800"/>
              </a:lnSpc>
            </a:pPr>
            <a:r>
              <a:rPr lang="en-US" smtClean="0"/>
              <a:t>The general relative valuation ratio techniques have been discussed in the previous chapters</a:t>
            </a:r>
          </a:p>
          <a:p>
            <a:pPr>
              <a:lnSpc>
                <a:spcPts val="3800"/>
              </a:lnSpc>
            </a:pPr>
            <a:r>
              <a:rPr lang="en-US" smtClean="0"/>
              <a:t>Exhibit 14.3 contains the basic data required to compute the relative valuation ratios</a:t>
            </a:r>
          </a:p>
          <a:p>
            <a:pPr>
              <a:lnSpc>
                <a:spcPts val="3800"/>
              </a:lnSpc>
            </a:pPr>
            <a:r>
              <a:rPr lang="en-US" smtClean="0"/>
              <a:t>Exhibit 14.4 contains the four sets of relative valuation ratios for Walgreens, its industry, and the aggregate market</a:t>
            </a:r>
          </a:p>
        </p:txBody>
      </p:sp>
      <p:sp>
        <p:nvSpPr>
          <p:cNvPr id="61440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5A803E4D-5980-4CE4-A666-136DEA153486}" type="slidenum">
              <a:rPr lang="en-US">
                <a:cs typeface="Arial" charset="0"/>
              </a:rPr>
              <a:pPr/>
              <a:t>30</a:t>
            </a:fld>
            <a:endParaRPr lang="en-US">
              <a:cs typeface="Arial" charset="0"/>
            </a:endParaRPr>
          </a:p>
        </p:txBody>
      </p:sp>
      <p:sp>
        <p:nvSpPr>
          <p:cNvPr id="61440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>
              <a:defRPr/>
            </a:pPr>
            <a:r>
              <a:rPr lang="en-US" sz="3200" b="1"/>
              <a:t>Estimating Company Earnings Per Share</a:t>
            </a:r>
          </a:p>
        </p:txBody>
      </p:sp>
      <p:sp>
        <p:nvSpPr>
          <p:cNvPr id="6154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mtClean="0"/>
              <a:t>A Two-Step Process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Sales Forecast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It includes an analysis of the relationship of company sales to various relevant economic series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It also includes a comparison with the industry series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Estimated Profit Margin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Identification and evaluation of the firm’s specific competitive strategy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firm’s internal performance 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firm’s relationship with its industry</a:t>
            </a:r>
          </a:p>
        </p:txBody>
      </p:sp>
      <p:sp>
        <p:nvSpPr>
          <p:cNvPr id="6154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6A351656-5D85-41B0-816F-789117DCB595}" type="slidenum">
              <a:rPr lang="en-US">
                <a:cs typeface="Arial" charset="0"/>
              </a:rPr>
              <a:pPr/>
              <a:t>31</a:t>
            </a:fld>
            <a:endParaRPr lang="en-US">
              <a:cs typeface="Arial" charset="0"/>
            </a:endParaRPr>
          </a:p>
        </p:txBody>
      </p:sp>
      <p:sp>
        <p:nvSpPr>
          <p:cNvPr id="61542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Walgreens Competitive Strategies</a:t>
            </a:r>
          </a:p>
        </p:txBody>
      </p:sp>
      <p:sp>
        <p:nvSpPr>
          <p:cNvPr id="616450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r>
              <a:rPr lang="en-US" smtClean="0"/>
              <a:t>The Internal Performance</a:t>
            </a:r>
          </a:p>
          <a:p>
            <a:pPr lvl="1"/>
            <a:r>
              <a:rPr lang="en-US" smtClean="0"/>
              <a:t>Industry Factors</a:t>
            </a:r>
          </a:p>
          <a:p>
            <a:pPr lvl="1"/>
            <a:r>
              <a:rPr lang="en-US" smtClean="0"/>
              <a:t>Company Performance</a:t>
            </a:r>
          </a:p>
          <a:p>
            <a:pPr lvl="1"/>
            <a:r>
              <a:rPr lang="en-US" smtClean="0"/>
              <a:t>Net Profit Margin Estimate</a:t>
            </a:r>
          </a:p>
          <a:p>
            <a:pPr lvl="1"/>
            <a:r>
              <a:rPr lang="en-US" smtClean="0"/>
              <a:t>Computing Earnings per Share</a:t>
            </a:r>
          </a:p>
          <a:p>
            <a:r>
              <a:rPr lang="en-US" smtClean="0"/>
              <a:t>Importance of Quarterly Estimates</a:t>
            </a:r>
          </a:p>
          <a:p>
            <a:pPr lvl="1"/>
            <a:r>
              <a:rPr lang="en-US" smtClean="0"/>
              <a:t>A way to confirm our annual estimate</a:t>
            </a:r>
          </a:p>
          <a:p>
            <a:pPr lvl="1"/>
            <a:r>
              <a:rPr lang="en-US" smtClean="0"/>
              <a:t>If the actual quarterly results are a surprise relative to our estimate, we will want to understand the reason for the surprise</a:t>
            </a:r>
          </a:p>
        </p:txBody>
      </p:sp>
      <p:sp>
        <p:nvSpPr>
          <p:cNvPr id="61645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D1FD7B70-011E-454F-A115-F5A3AA695CD2}" type="slidenum">
              <a:rPr lang="en-US">
                <a:cs typeface="Arial" charset="0"/>
              </a:rPr>
              <a:pPr/>
              <a:t>32</a:t>
            </a:fld>
            <a:endParaRPr lang="en-US">
              <a:cs typeface="Arial" charset="0"/>
            </a:endParaRPr>
          </a:p>
        </p:txBody>
      </p:sp>
      <p:sp>
        <p:nvSpPr>
          <p:cNvPr id="61645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/>
              <a:t>Estimating Company Earnings Multipliers</a:t>
            </a:r>
          </a:p>
        </p:txBody>
      </p:sp>
      <p:sp>
        <p:nvSpPr>
          <p:cNvPr id="61747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077200" cy="4876800"/>
          </a:xfrm>
        </p:spPr>
        <p:txBody>
          <a:bodyPr/>
          <a:lstStyle/>
          <a:p>
            <a:r>
              <a:rPr lang="en-US" smtClean="0"/>
              <a:t>Macroanalysis of the Earnings Multiplier</a:t>
            </a:r>
          </a:p>
          <a:p>
            <a:r>
              <a:rPr lang="en-US" smtClean="0"/>
              <a:t>Microanalysis of the Earnings Multiplier</a:t>
            </a:r>
          </a:p>
          <a:p>
            <a:pPr lvl="1"/>
            <a:r>
              <a:rPr lang="en-US" smtClean="0"/>
              <a:t>Comparing dividend-payout ratios</a:t>
            </a:r>
          </a:p>
          <a:p>
            <a:pPr lvl="1"/>
            <a:r>
              <a:rPr lang="en-US" smtClean="0"/>
              <a:t>Estimating the required rate of return</a:t>
            </a:r>
          </a:p>
          <a:p>
            <a:pPr lvl="1"/>
            <a:r>
              <a:rPr lang="en-US" smtClean="0"/>
              <a:t>Estimating the expected growth rate</a:t>
            </a:r>
          </a:p>
          <a:p>
            <a:pPr lvl="1"/>
            <a:r>
              <a:rPr lang="en-US" smtClean="0"/>
              <a:t>Computing the earnings multiplier</a:t>
            </a:r>
          </a:p>
          <a:p>
            <a:pPr lvl="1"/>
            <a:r>
              <a:rPr lang="en-US" smtClean="0"/>
              <a:t>Estimates of intrinsic value for Walgreens</a:t>
            </a:r>
          </a:p>
          <a:p>
            <a:endParaRPr lang="en-US" smtClean="0"/>
          </a:p>
        </p:txBody>
      </p:sp>
      <p:sp>
        <p:nvSpPr>
          <p:cNvPr id="61747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FD84712B-F9FF-4226-B19A-4ECEB4A10B26}" type="slidenum">
              <a:rPr lang="en-US">
                <a:cs typeface="Arial" charset="0"/>
              </a:rPr>
              <a:pPr/>
              <a:t>33</a:t>
            </a:fld>
            <a:endParaRPr lang="en-US">
              <a:cs typeface="Arial" charset="0"/>
            </a:endParaRPr>
          </a:p>
        </p:txBody>
      </p:sp>
      <p:sp>
        <p:nvSpPr>
          <p:cNvPr id="61747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/>
              <a:t>Additional Measures of Relative Value</a:t>
            </a:r>
          </a:p>
        </p:txBody>
      </p:sp>
      <p:sp>
        <p:nvSpPr>
          <p:cNvPr id="618498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876800"/>
          </a:xfrm>
        </p:spPr>
        <p:txBody>
          <a:bodyPr/>
          <a:lstStyle/>
          <a:p>
            <a:r>
              <a:rPr lang="en-US" smtClean="0"/>
              <a:t>Price/Book Value Ratio</a:t>
            </a:r>
          </a:p>
          <a:p>
            <a:pPr lvl="1"/>
            <a:r>
              <a:rPr lang="en-US" smtClean="0"/>
              <a:t>Book value is a reasonable measure of value for firms that have consistent accounting practice</a:t>
            </a:r>
          </a:p>
          <a:p>
            <a:pPr lvl="1"/>
            <a:r>
              <a:rPr lang="en-US" smtClean="0"/>
              <a:t>It can been applied to firms with negative earnings or cash flows</a:t>
            </a:r>
          </a:p>
          <a:p>
            <a:pPr lvl="1"/>
            <a:r>
              <a:rPr lang="en-US" smtClean="0"/>
              <a:t>Should not attempt to use this ratio to compare firms with different levels of hard assets—for example, a heavy industrial firm and a service firm</a:t>
            </a:r>
          </a:p>
          <a:p>
            <a:pPr lvl="1"/>
            <a:r>
              <a:rPr lang="en-US" smtClean="0"/>
              <a:t>See Walgreens in Exhibits 14.16 &amp; 14.17</a:t>
            </a:r>
          </a:p>
        </p:txBody>
      </p:sp>
      <p:sp>
        <p:nvSpPr>
          <p:cNvPr id="61849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44EF7EAC-9D51-4672-9B97-2ACFC1BFAD30}" type="slidenum">
              <a:rPr lang="en-US">
                <a:cs typeface="Arial" charset="0"/>
              </a:rPr>
              <a:pPr/>
              <a:t>34</a:t>
            </a:fld>
            <a:endParaRPr lang="en-US">
              <a:cs typeface="Arial" charset="0"/>
            </a:endParaRPr>
          </a:p>
        </p:txBody>
      </p:sp>
      <p:sp>
        <p:nvSpPr>
          <p:cNvPr id="61850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/>
              <a:t>Additional Measures of Relative Value</a:t>
            </a:r>
          </a:p>
        </p:txBody>
      </p:sp>
      <p:sp>
        <p:nvSpPr>
          <p:cNvPr id="61952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/>
          <a:lstStyle/>
          <a:p>
            <a:r>
              <a:rPr lang="en-US" smtClean="0"/>
              <a:t>Price/Cash Flow Ratio</a:t>
            </a:r>
          </a:p>
          <a:p>
            <a:pPr lvl="1"/>
            <a:r>
              <a:rPr lang="en-US" smtClean="0"/>
              <a:t>The price/cash flow ratio has grown in prominence and use because many observers contend that a firm’s cash flow is less subject to manipulation</a:t>
            </a:r>
          </a:p>
          <a:p>
            <a:pPr lvl="1"/>
            <a:r>
              <a:rPr lang="en-US" smtClean="0"/>
              <a:t>See Walgreens in Exhibits 14.18 &amp; 14.19</a:t>
            </a:r>
          </a:p>
          <a:p>
            <a:r>
              <a:rPr lang="en-US" smtClean="0"/>
              <a:t>Price-to-Sales Ratio</a:t>
            </a:r>
          </a:p>
          <a:p>
            <a:pPr lvl="1"/>
            <a:r>
              <a:rPr lang="en-US" smtClean="0"/>
              <a:t>Sales growth drives the growth of all subsequent earnings and cash flow and sales is one of the purest numbers available</a:t>
            </a:r>
          </a:p>
          <a:p>
            <a:pPr lvl="1"/>
            <a:r>
              <a:rPr lang="en-US" smtClean="0"/>
              <a:t>See Walgreens in Exhibits 14.20 &amp; 14.21</a:t>
            </a:r>
          </a:p>
          <a:p>
            <a:pPr lvl="1"/>
            <a:endParaRPr lang="en-US" smtClean="0"/>
          </a:p>
        </p:txBody>
      </p:sp>
      <p:sp>
        <p:nvSpPr>
          <p:cNvPr id="61952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7D281AF6-50CE-4D79-A8A0-40D1D6A13E87}" type="slidenum">
              <a:rPr lang="en-US">
                <a:cs typeface="Arial" charset="0"/>
              </a:rPr>
              <a:pPr/>
              <a:t>35</a:t>
            </a:fld>
            <a:endParaRPr lang="en-US">
              <a:cs typeface="Arial" charset="0"/>
            </a:endParaRPr>
          </a:p>
        </p:txBody>
      </p:sp>
      <p:sp>
        <p:nvSpPr>
          <p:cNvPr id="61952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685800"/>
          </a:xfrm>
        </p:spPr>
        <p:txBody>
          <a:bodyPr/>
          <a:lstStyle/>
          <a:p>
            <a:pPr>
              <a:defRPr/>
            </a:pPr>
            <a:r>
              <a:rPr lang="en-US" b="1"/>
              <a:t>Analysis of Growth Companies</a:t>
            </a:r>
          </a:p>
        </p:txBody>
      </p:sp>
      <p:sp>
        <p:nvSpPr>
          <p:cNvPr id="620546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19200"/>
            <a:ext cx="7924800" cy="4953000"/>
          </a:xfrm>
        </p:spPr>
        <p:txBody>
          <a:bodyPr/>
          <a:lstStyle/>
          <a:p>
            <a:r>
              <a:rPr lang="en-US" smtClean="0"/>
              <a:t>Generating rates of return greater than the firm’s cost of capital is considered to be temporary</a:t>
            </a:r>
          </a:p>
          <a:p>
            <a:r>
              <a:rPr lang="en-US" smtClean="0"/>
              <a:t>Earnings higher the required rate of return are pure profits</a:t>
            </a:r>
          </a:p>
          <a:p>
            <a:r>
              <a:rPr lang="en-US" smtClean="0"/>
              <a:t>How long can they earn these excess profits?</a:t>
            </a:r>
          </a:p>
          <a:p>
            <a:r>
              <a:rPr lang="en-US" smtClean="0"/>
              <a:t>Is the stock properly valued?</a:t>
            </a:r>
          </a:p>
          <a:p>
            <a:r>
              <a:rPr lang="en-US" smtClean="0"/>
              <a:t>Growth companies and the DDM</a:t>
            </a:r>
          </a:p>
          <a:p>
            <a:pPr lvl="1"/>
            <a:r>
              <a:rPr lang="en-US" smtClean="0"/>
              <a:t>No growth firms</a:t>
            </a:r>
          </a:p>
          <a:p>
            <a:pPr lvl="1"/>
            <a:r>
              <a:rPr lang="en-US" smtClean="0"/>
              <a:t>Long-run growth models</a:t>
            </a:r>
          </a:p>
        </p:txBody>
      </p:sp>
      <p:sp>
        <p:nvSpPr>
          <p:cNvPr id="62054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BDD9171F-E104-45E3-8F78-A36594D72D4D}" type="slidenum">
              <a:rPr lang="en-US">
                <a:cs typeface="Arial" charset="0"/>
              </a:rPr>
              <a:pPr/>
              <a:t>36</a:t>
            </a:fld>
            <a:endParaRPr lang="en-US">
              <a:cs typeface="Arial" charset="0"/>
            </a:endParaRPr>
          </a:p>
        </p:txBody>
      </p:sp>
      <p:sp>
        <p:nvSpPr>
          <p:cNvPr id="62054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60" name="Rectangle 8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685800"/>
          </a:xfrm>
        </p:spPr>
        <p:txBody>
          <a:bodyPr/>
          <a:lstStyle/>
          <a:p>
            <a:pPr>
              <a:defRPr/>
            </a:pPr>
            <a:r>
              <a:rPr lang="en-US" b="1"/>
              <a:t>No-Growth Firm</a:t>
            </a:r>
          </a:p>
        </p:txBody>
      </p:sp>
      <p:sp>
        <p:nvSpPr>
          <p:cNvPr id="62157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924800" cy="5029200"/>
          </a:xfrm>
        </p:spPr>
        <p:txBody>
          <a:bodyPr/>
          <a:lstStyle/>
          <a:p>
            <a:r>
              <a:rPr lang="en-US" smtClean="0"/>
              <a:t>A No-Growth Firm</a:t>
            </a:r>
          </a:p>
          <a:p>
            <a:pPr lvl="1"/>
            <a:r>
              <a:rPr lang="en-US" smtClean="0"/>
              <a:t>E = r x Assets</a:t>
            </a:r>
          </a:p>
          <a:p>
            <a:pPr lvl="1"/>
            <a:r>
              <a:rPr lang="en-US" smtClean="0"/>
              <a:t>E = r x Assets = Dividends (Firms has retention ratio, b, of 0)</a:t>
            </a:r>
          </a:p>
          <a:p>
            <a:r>
              <a:rPr lang="en-US" smtClean="0"/>
              <a:t>Firm Value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r>
              <a:rPr lang="en-US" smtClean="0"/>
              <a:t>Required Rate of Return</a:t>
            </a:r>
          </a:p>
        </p:txBody>
      </p:sp>
      <p:sp>
        <p:nvSpPr>
          <p:cNvPr id="62157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3EC943EE-94D4-49DD-8590-EABF9B6DEDA3}" type="slidenum">
              <a:rPr lang="en-US">
                <a:cs typeface="Arial" charset="0"/>
              </a:rPr>
              <a:pPr/>
              <a:t>37</a:t>
            </a:fld>
            <a:endParaRPr lang="en-US">
              <a:cs typeface="Arial" charset="0"/>
            </a:endParaRPr>
          </a:p>
        </p:txBody>
      </p:sp>
      <p:grpSp>
        <p:nvGrpSpPr>
          <p:cNvPr id="621572" name="Group 10"/>
          <p:cNvGrpSpPr>
            <a:grpSpLocks noChangeAspect="1"/>
          </p:cNvGrpSpPr>
          <p:nvPr/>
        </p:nvGrpSpPr>
        <p:grpSpPr bwMode="auto">
          <a:xfrm>
            <a:off x="2971800" y="3444875"/>
            <a:ext cx="2667000" cy="1133475"/>
            <a:chOff x="1968" y="2170"/>
            <a:chExt cx="1584" cy="673"/>
          </a:xfrm>
        </p:grpSpPr>
        <p:sp>
          <p:nvSpPr>
            <p:cNvPr id="621581" name="AutoShape 9"/>
            <p:cNvSpPr>
              <a:spLocks noChangeAspect="1" noChangeArrowheads="1" noTextEdit="1"/>
            </p:cNvSpPr>
            <p:nvPr/>
          </p:nvSpPr>
          <p:spPr bwMode="auto">
            <a:xfrm>
              <a:off x="1968" y="2256"/>
              <a:ext cx="1584" cy="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82" name="Line 11"/>
            <p:cNvSpPr>
              <a:spLocks noChangeShapeType="1"/>
            </p:cNvSpPr>
            <p:nvPr/>
          </p:nvSpPr>
          <p:spPr bwMode="auto">
            <a:xfrm>
              <a:off x="2384" y="2557"/>
              <a:ext cx="183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83" name="Rectangle 12"/>
            <p:cNvSpPr>
              <a:spLocks noChangeArrowheads="1"/>
            </p:cNvSpPr>
            <p:nvPr/>
          </p:nvSpPr>
          <p:spPr bwMode="auto">
            <a:xfrm>
              <a:off x="2818" y="2170"/>
              <a:ext cx="94" cy="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700">
                  <a:latin typeface="Symbol" pitchFamily="18" charset="2"/>
                </a:rPr>
                <a:t>(</a:t>
              </a:r>
              <a:endParaRPr lang="en-US"/>
            </a:p>
          </p:txBody>
        </p:sp>
        <p:sp>
          <p:nvSpPr>
            <p:cNvPr id="621584" name="Rectangle 13"/>
            <p:cNvSpPr>
              <a:spLocks noChangeArrowheads="1"/>
            </p:cNvSpPr>
            <p:nvPr/>
          </p:nvSpPr>
          <p:spPr bwMode="auto">
            <a:xfrm>
              <a:off x="3274" y="2170"/>
              <a:ext cx="93" cy="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700">
                  <a:latin typeface="Symbol" pitchFamily="18" charset="2"/>
                </a:rPr>
                <a:t>)</a:t>
              </a:r>
              <a:endParaRPr lang="en-US"/>
            </a:p>
          </p:txBody>
        </p:sp>
        <p:sp>
          <p:nvSpPr>
            <p:cNvPr id="621585" name="Line 14"/>
            <p:cNvSpPr>
              <a:spLocks noChangeShapeType="1"/>
            </p:cNvSpPr>
            <p:nvPr/>
          </p:nvSpPr>
          <p:spPr bwMode="auto">
            <a:xfrm>
              <a:off x="2807" y="2557"/>
              <a:ext cx="697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86" name="Rectangle 15"/>
            <p:cNvSpPr>
              <a:spLocks noChangeArrowheads="1"/>
            </p:cNvSpPr>
            <p:nvPr/>
          </p:nvSpPr>
          <p:spPr bwMode="auto">
            <a:xfrm>
              <a:off x="3099" y="2589"/>
              <a:ext cx="94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1587" name="Rectangle 16"/>
            <p:cNvSpPr>
              <a:spLocks noChangeArrowheads="1"/>
            </p:cNvSpPr>
            <p:nvPr/>
          </p:nvSpPr>
          <p:spPr bwMode="auto">
            <a:xfrm>
              <a:off x="3344" y="2270"/>
              <a:ext cx="129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1588" name="Rectangle 17"/>
            <p:cNvSpPr>
              <a:spLocks noChangeArrowheads="1"/>
            </p:cNvSpPr>
            <p:nvPr/>
          </p:nvSpPr>
          <p:spPr bwMode="auto">
            <a:xfrm>
              <a:off x="3151" y="2270"/>
              <a:ext cx="106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b</a:t>
              </a:r>
              <a:endParaRPr lang="en-US"/>
            </a:p>
          </p:txBody>
        </p:sp>
        <p:sp>
          <p:nvSpPr>
            <p:cNvPr id="621589" name="Rectangle 18"/>
            <p:cNvSpPr>
              <a:spLocks noChangeArrowheads="1"/>
            </p:cNvSpPr>
            <p:nvPr/>
          </p:nvSpPr>
          <p:spPr bwMode="auto">
            <a:xfrm>
              <a:off x="2419" y="2589"/>
              <a:ext cx="93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1590" name="Rectangle 19"/>
            <p:cNvSpPr>
              <a:spLocks noChangeArrowheads="1"/>
            </p:cNvSpPr>
            <p:nvPr/>
          </p:nvSpPr>
          <p:spPr bwMode="auto">
            <a:xfrm>
              <a:off x="2406" y="2270"/>
              <a:ext cx="130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1591" name="Rectangle 20"/>
            <p:cNvSpPr>
              <a:spLocks noChangeArrowheads="1"/>
            </p:cNvSpPr>
            <p:nvPr/>
          </p:nvSpPr>
          <p:spPr bwMode="auto">
            <a:xfrm>
              <a:off x="1981" y="2412"/>
              <a:ext cx="129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1592" name="Rectangle 21"/>
            <p:cNvSpPr>
              <a:spLocks noChangeArrowheads="1"/>
            </p:cNvSpPr>
            <p:nvPr/>
          </p:nvSpPr>
          <p:spPr bwMode="auto">
            <a:xfrm>
              <a:off x="2995" y="2244"/>
              <a:ext cx="116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21593" name="Rectangle 22"/>
            <p:cNvSpPr>
              <a:spLocks noChangeArrowheads="1"/>
            </p:cNvSpPr>
            <p:nvPr/>
          </p:nvSpPr>
          <p:spPr bwMode="auto">
            <a:xfrm>
              <a:off x="2627" y="2386"/>
              <a:ext cx="116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21594" name="Rectangle 23"/>
            <p:cNvSpPr>
              <a:spLocks noChangeArrowheads="1"/>
            </p:cNvSpPr>
            <p:nvPr/>
          </p:nvSpPr>
          <p:spPr bwMode="auto">
            <a:xfrm>
              <a:off x="2204" y="2386"/>
              <a:ext cx="116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21595" name="Rectangle 24"/>
            <p:cNvSpPr>
              <a:spLocks noChangeArrowheads="1"/>
            </p:cNvSpPr>
            <p:nvPr/>
          </p:nvSpPr>
          <p:spPr bwMode="auto">
            <a:xfrm>
              <a:off x="2864" y="2270"/>
              <a:ext cx="105" cy="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800">
                  <a:latin typeface="Times New Roman" pitchFamily="18" charset="0"/>
                </a:rPr>
                <a:t>1</a:t>
              </a:r>
              <a:endParaRPr lang="en-US"/>
            </a:p>
          </p:txBody>
        </p:sp>
      </p:grpSp>
      <p:grpSp>
        <p:nvGrpSpPr>
          <p:cNvPr id="621573" name="Group 26"/>
          <p:cNvGrpSpPr>
            <a:grpSpLocks noChangeAspect="1"/>
          </p:cNvGrpSpPr>
          <p:nvPr/>
        </p:nvGrpSpPr>
        <p:grpSpPr bwMode="auto">
          <a:xfrm>
            <a:off x="3048000" y="5257800"/>
            <a:ext cx="1143000" cy="1114425"/>
            <a:chOff x="1920" y="3312"/>
            <a:chExt cx="720" cy="702"/>
          </a:xfrm>
        </p:grpSpPr>
        <p:sp>
          <p:nvSpPr>
            <p:cNvPr id="621575" name="AutoShape 25"/>
            <p:cNvSpPr>
              <a:spLocks noChangeAspect="1" noChangeArrowheads="1" noTextEdit="1"/>
            </p:cNvSpPr>
            <p:nvPr/>
          </p:nvSpPr>
          <p:spPr bwMode="auto">
            <a:xfrm>
              <a:off x="1920" y="3312"/>
              <a:ext cx="720" cy="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76" name="Line 27"/>
            <p:cNvSpPr>
              <a:spLocks noChangeShapeType="1"/>
            </p:cNvSpPr>
            <p:nvPr/>
          </p:nvSpPr>
          <p:spPr bwMode="auto">
            <a:xfrm>
              <a:off x="2365" y="3660"/>
              <a:ext cx="211" cy="1"/>
            </a:xfrm>
            <a:prstGeom prst="line">
              <a:avLst/>
            </a:prstGeom>
            <a:noFill/>
            <a:ln w="17463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1577" name="Rectangle 28"/>
            <p:cNvSpPr>
              <a:spLocks noChangeArrowheads="1"/>
            </p:cNvSpPr>
            <p:nvPr/>
          </p:nvSpPr>
          <p:spPr bwMode="auto">
            <a:xfrm>
              <a:off x="2411" y="3697"/>
              <a:ext cx="11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3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1578" name="Rectangle 29"/>
            <p:cNvSpPr>
              <a:spLocks noChangeArrowheads="1"/>
            </p:cNvSpPr>
            <p:nvPr/>
          </p:nvSpPr>
          <p:spPr bwMode="auto">
            <a:xfrm>
              <a:off x="2390" y="3329"/>
              <a:ext cx="161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3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1579" name="Rectangle 30"/>
            <p:cNvSpPr>
              <a:spLocks noChangeArrowheads="1"/>
            </p:cNvSpPr>
            <p:nvPr/>
          </p:nvSpPr>
          <p:spPr bwMode="auto">
            <a:xfrm>
              <a:off x="1960" y="3493"/>
              <a:ext cx="117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3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1580" name="Rectangle 31"/>
            <p:cNvSpPr>
              <a:spLocks noChangeArrowheads="1"/>
            </p:cNvSpPr>
            <p:nvPr/>
          </p:nvSpPr>
          <p:spPr bwMode="auto">
            <a:xfrm>
              <a:off x="2156" y="3463"/>
              <a:ext cx="145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3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sp>
        <p:nvSpPr>
          <p:cNvPr id="62157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25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001000" cy="4876800"/>
          </a:xfrm>
        </p:spPr>
        <p:txBody>
          <a:bodyPr/>
          <a:lstStyle/>
          <a:p>
            <a:r>
              <a:rPr lang="en-US" smtClean="0"/>
              <a:t>Simple Growth Model</a:t>
            </a:r>
          </a:p>
          <a:p>
            <a:pPr lvl="1"/>
            <a:r>
              <a:rPr lang="en-US" smtClean="0"/>
              <a:t>It assumes the firm has growth investment opportunities that provide rates of return equal to </a:t>
            </a:r>
            <a:r>
              <a:rPr lang="en-US" i="1" smtClean="0"/>
              <a:t>r</a:t>
            </a:r>
            <a:r>
              <a:rPr lang="en-US" b="1" i="1" smtClean="0"/>
              <a:t>, </a:t>
            </a:r>
            <a:r>
              <a:rPr lang="en-US" smtClean="0"/>
              <a:t>where </a:t>
            </a:r>
            <a:r>
              <a:rPr lang="en-US" i="1" smtClean="0"/>
              <a:t>r </a:t>
            </a:r>
            <a:r>
              <a:rPr lang="en-US" smtClean="0"/>
              <a:t>is greater than </a:t>
            </a:r>
            <a:r>
              <a:rPr lang="en-US" i="1" smtClean="0"/>
              <a:t>k  </a:t>
            </a:r>
            <a:endParaRPr lang="en-US" smtClean="0"/>
          </a:p>
          <a:p>
            <a:pPr lvl="1"/>
            <a:r>
              <a:rPr lang="en-US" smtClean="0"/>
              <a:t>r=mk (</a:t>
            </a:r>
            <a:r>
              <a:rPr lang="en-US" i="1" smtClean="0"/>
              <a:t>m </a:t>
            </a:r>
            <a:r>
              <a:rPr lang="en-US" smtClean="0"/>
              <a:t>is the relative rate of return operator)</a:t>
            </a:r>
          </a:p>
          <a:p>
            <a:pPr lvl="1"/>
            <a:r>
              <a:rPr lang="en-US" smtClean="0"/>
              <a:t>D=E (1-b) </a:t>
            </a:r>
          </a:p>
          <a:p>
            <a:pPr lvl="1"/>
            <a:r>
              <a:rPr lang="en-US" smtClean="0"/>
              <a:t>Gross Present Value of Growth Investments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r>
              <a:rPr lang="en-US" smtClean="0"/>
              <a:t>Net Present Value of Growth Investments</a:t>
            </a:r>
          </a:p>
        </p:txBody>
      </p:sp>
      <p:sp>
        <p:nvSpPr>
          <p:cNvPr id="62259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7B699ACA-B50E-409F-8E27-6D7CC92EA535}" type="slidenum">
              <a:rPr lang="en-US">
                <a:cs typeface="Arial" charset="0"/>
              </a:rPr>
              <a:pPr/>
              <a:t>38</a:t>
            </a:fld>
            <a:endParaRPr lang="en-US">
              <a:cs typeface="Arial" charset="0"/>
            </a:endParaRPr>
          </a:p>
        </p:txBody>
      </p:sp>
      <p:grpSp>
        <p:nvGrpSpPr>
          <p:cNvPr id="622596" name="Group 52"/>
          <p:cNvGrpSpPr>
            <a:grpSpLocks/>
          </p:cNvGrpSpPr>
          <p:nvPr/>
        </p:nvGrpSpPr>
        <p:grpSpPr bwMode="auto">
          <a:xfrm>
            <a:off x="2743200" y="4419600"/>
            <a:ext cx="1676400" cy="781050"/>
            <a:chOff x="1728" y="2784"/>
            <a:chExt cx="1056" cy="492"/>
          </a:xfrm>
        </p:grpSpPr>
        <p:sp>
          <p:nvSpPr>
            <p:cNvPr id="622607" name="AutoShape 33"/>
            <p:cNvSpPr>
              <a:spLocks noChangeAspect="1" noChangeArrowheads="1" noTextEdit="1"/>
            </p:cNvSpPr>
            <p:nvPr/>
          </p:nvSpPr>
          <p:spPr bwMode="auto">
            <a:xfrm>
              <a:off x="1728" y="2784"/>
              <a:ext cx="1056" cy="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08" name="Line 35"/>
            <p:cNvSpPr>
              <a:spLocks noChangeShapeType="1"/>
            </p:cNvSpPr>
            <p:nvPr/>
          </p:nvSpPr>
          <p:spPr bwMode="auto">
            <a:xfrm>
              <a:off x="1759" y="3029"/>
              <a:ext cx="446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09" name="Line 36"/>
            <p:cNvSpPr>
              <a:spLocks noChangeShapeType="1"/>
            </p:cNvSpPr>
            <p:nvPr/>
          </p:nvSpPr>
          <p:spPr bwMode="auto">
            <a:xfrm>
              <a:off x="2400" y="3029"/>
              <a:ext cx="352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10" name="Rectangle 37"/>
            <p:cNvSpPr>
              <a:spLocks noChangeArrowheads="1"/>
            </p:cNvSpPr>
            <p:nvPr/>
          </p:nvSpPr>
          <p:spPr bwMode="auto">
            <a:xfrm>
              <a:off x="2531" y="3055"/>
              <a:ext cx="8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2611" name="Rectangle 38"/>
            <p:cNvSpPr>
              <a:spLocks noChangeArrowheads="1"/>
            </p:cNvSpPr>
            <p:nvPr/>
          </p:nvSpPr>
          <p:spPr bwMode="auto">
            <a:xfrm>
              <a:off x="2407" y="2796"/>
              <a:ext cx="337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bEm</a:t>
              </a:r>
              <a:endParaRPr lang="en-US"/>
            </a:p>
          </p:txBody>
        </p:sp>
        <p:sp>
          <p:nvSpPr>
            <p:cNvPr id="622612" name="Rectangle 39"/>
            <p:cNvSpPr>
              <a:spLocks noChangeArrowheads="1"/>
            </p:cNvSpPr>
            <p:nvPr/>
          </p:nvSpPr>
          <p:spPr bwMode="auto">
            <a:xfrm>
              <a:off x="1895" y="3055"/>
              <a:ext cx="8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2613" name="Rectangle 40"/>
            <p:cNvSpPr>
              <a:spLocks noChangeArrowheads="1"/>
            </p:cNvSpPr>
            <p:nvPr/>
          </p:nvSpPr>
          <p:spPr bwMode="auto">
            <a:xfrm>
              <a:off x="1765" y="2796"/>
              <a:ext cx="419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 i="1">
                  <a:latin typeface="Times New Roman" pitchFamily="18" charset="0"/>
                </a:rPr>
                <a:t>bEmk</a:t>
              </a:r>
              <a:endParaRPr lang="en-US"/>
            </a:p>
          </p:txBody>
        </p:sp>
        <p:sp>
          <p:nvSpPr>
            <p:cNvPr id="622614" name="Rectangle 41"/>
            <p:cNvSpPr>
              <a:spLocks noChangeArrowheads="1"/>
            </p:cNvSpPr>
            <p:nvPr/>
          </p:nvSpPr>
          <p:spPr bwMode="auto">
            <a:xfrm>
              <a:off x="2254" y="2891"/>
              <a:ext cx="101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3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22615" name="Rectangle 42"/>
            <p:cNvSpPr>
              <a:spLocks noChangeArrowheads="1"/>
            </p:cNvSpPr>
            <p:nvPr/>
          </p:nvSpPr>
          <p:spPr bwMode="auto">
            <a:xfrm>
              <a:off x="2000" y="3040"/>
              <a:ext cx="52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300">
                  <a:latin typeface="Times New Roman" pitchFamily="18" charset="0"/>
                </a:rPr>
                <a:t>2</a:t>
              </a:r>
              <a:endParaRPr lang="en-US"/>
            </a:p>
          </p:txBody>
        </p:sp>
      </p:grpSp>
      <p:grpSp>
        <p:nvGrpSpPr>
          <p:cNvPr id="622597" name="Group 53"/>
          <p:cNvGrpSpPr>
            <a:grpSpLocks/>
          </p:cNvGrpSpPr>
          <p:nvPr/>
        </p:nvGrpSpPr>
        <p:grpSpPr bwMode="auto">
          <a:xfrm>
            <a:off x="2819400" y="5638800"/>
            <a:ext cx="1371600" cy="814388"/>
            <a:chOff x="1776" y="3552"/>
            <a:chExt cx="864" cy="513"/>
          </a:xfrm>
        </p:grpSpPr>
        <p:sp>
          <p:nvSpPr>
            <p:cNvPr id="622599" name="AutoShape 43"/>
            <p:cNvSpPr>
              <a:spLocks noChangeAspect="1" noChangeArrowheads="1" noTextEdit="1"/>
            </p:cNvSpPr>
            <p:nvPr/>
          </p:nvSpPr>
          <p:spPr bwMode="auto">
            <a:xfrm>
              <a:off x="1776" y="3552"/>
              <a:ext cx="864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00" name="Line 45"/>
            <p:cNvSpPr>
              <a:spLocks noChangeShapeType="1"/>
            </p:cNvSpPr>
            <p:nvPr/>
          </p:nvSpPr>
          <p:spPr bwMode="auto">
            <a:xfrm>
              <a:off x="1808" y="3808"/>
              <a:ext cx="368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01" name="Line 46"/>
            <p:cNvSpPr>
              <a:spLocks noChangeShapeType="1"/>
            </p:cNvSpPr>
            <p:nvPr/>
          </p:nvSpPr>
          <p:spPr bwMode="auto">
            <a:xfrm>
              <a:off x="2356" y="3808"/>
              <a:ext cx="239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2602" name="Rectangle 47"/>
            <p:cNvSpPr>
              <a:spLocks noChangeArrowheads="1"/>
            </p:cNvSpPr>
            <p:nvPr/>
          </p:nvSpPr>
          <p:spPr bwMode="auto">
            <a:xfrm>
              <a:off x="2428" y="3835"/>
              <a:ext cx="8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4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2603" name="Rectangle 48"/>
            <p:cNvSpPr>
              <a:spLocks noChangeArrowheads="1"/>
            </p:cNvSpPr>
            <p:nvPr/>
          </p:nvSpPr>
          <p:spPr bwMode="auto">
            <a:xfrm>
              <a:off x="2363" y="3564"/>
              <a:ext cx="213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400" i="1">
                  <a:latin typeface="Times New Roman" pitchFamily="18" charset="0"/>
                </a:rPr>
                <a:t>bE</a:t>
              </a:r>
              <a:endParaRPr lang="en-US"/>
            </a:p>
          </p:txBody>
        </p:sp>
        <p:sp>
          <p:nvSpPr>
            <p:cNvPr id="622604" name="Rectangle 49"/>
            <p:cNvSpPr>
              <a:spLocks noChangeArrowheads="1"/>
            </p:cNvSpPr>
            <p:nvPr/>
          </p:nvSpPr>
          <p:spPr bwMode="auto">
            <a:xfrm>
              <a:off x="1944" y="3835"/>
              <a:ext cx="8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4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2605" name="Rectangle 50"/>
            <p:cNvSpPr>
              <a:spLocks noChangeArrowheads="1"/>
            </p:cNvSpPr>
            <p:nvPr/>
          </p:nvSpPr>
          <p:spPr bwMode="auto">
            <a:xfrm>
              <a:off x="1815" y="3564"/>
              <a:ext cx="35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400" i="1">
                  <a:latin typeface="Times New Roman" pitchFamily="18" charset="0"/>
                </a:rPr>
                <a:t>bEm</a:t>
              </a:r>
              <a:endParaRPr lang="en-US"/>
            </a:p>
          </p:txBody>
        </p:sp>
        <p:sp>
          <p:nvSpPr>
            <p:cNvPr id="622606" name="Rectangle 51"/>
            <p:cNvSpPr>
              <a:spLocks noChangeArrowheads="1"/>
            </p:cNvSpPr>
            <p:nvPr/>
          </p:nvSpPr>
          <p:spPr bwMode="auto">
            <a:xfrm>
              <a:off x="2215" y="3663"/>
              <a:ext cx="10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400">
                  <a:latin typeface="Symbol" pitchFamily="18" charset="2"/>
                </a:rPr>
                <a:t>-</a:t>
              </a:r>
              <a:endParaRPr lang="en-US"/>
            </a:p>
          </p:txBody>
        </p:sp>
      </p:grpSp>
      <p:sp>
        <p:nvSpPr>
          <p:cNvPr id="62259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361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229600" cy="4876800"/>
          </a:xfrm>
        </p:spPr>
        <p:txBody>
          <a:bodyPr/>
          <a:lstStyle/>
          <a:p>
            <a:r>
              <a:rPr lang="en-US" smtClean="0"/>
              <a:t>Simple Growth Model (continued)</a:t>
            </a:r>
          </a:p>
          <a:p>
            <a:pPr lvl="1"/>
            <a:r>
              <a:rPr lang="en-US" smtClean="0"/>
              <a:t>Firm Value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r>
              <a:rPr lang="en-US" smtClean="0"/>
              <a:t>PV of Constant Dividend + PV of Growth Investment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>
              <a:lnSpc>
                <a:spcPct val="120000"/>
              </a:lnSpc>
            </a:pPr>
            <a:r>
              <a:rPr lang="en-US" smtClean="0"/>
              <a:t>PV of Constant Earnings + PV of Excess Earnings from Growth Investment</a:t>
            </a:r>
          </a:p>
        </p:txBody>
      </p:sp>
      <p:sp>
        <p:nvSpPr>
          <p:cNvPr id="623619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767E6528-C115-4919-B774-72B3DC2CB619}" type="slidenum">
              <a:rPr lang="en-US">
                <a:cs typeface="Arial" charset="0"/>
              </a:rPr>
              <a:pPr/>
              <a:t>39</a:t>
            </a:fld>
            <a:endParaRPr lang="en-US">
              <a:cs typeface="Arial" charset="0"/>
            </a:endParaRPr>
          </a:p>
        </p:txBody>
      </p:sp>
      <p:sp>
        <p:nvSpPr>
          <p:cNvPr id="623620" name="Rectangle 31"/>
          <p:cNvSpPr>
            <a:spLocks noChangeArrowheads="1"/>
          </p:cNvSpPr>
          <p:nvPr/>
        </p:nvSpPr>
        <p:spPr bwMode="auto">
          <a:xfrm>
            <a:off x="4652963" y="5356225"/>
            <a:ext cx="152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3600">
                <a:latin typeface="Symbol" pitchFamily="18" charset="2"/>
              </a:rPr>
              <a:t>(</a:t>
            </a:r>
            <a:endParaRPr lang="en-US"/>
          </a:p>
        </p:txBody>
      </p:sp>
      <p:sp>
        <p:nvSpPr>
          <p:cNvPr id="623621" name="Rectangle 32"/>
          <p:cNvSpPr>
            <a:spLocks noChangeArrowheads="1"/>
          </p:cNvSpPr>
          <p:nvPr/>
        </p:nvSpPr>
        <p:spPr bwMode="auto">
          <a:xfrm>
            <a:off x="5429250" y="5356225"/>
            <a:ext cx="152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sz="3600">
                <a:latin typeface="Symbol" pitchFamily="18" charset="2"/>
              </a:rPr>
              <a:t>)</a:t>
            </a:r>
            <a:endParaRPr lang="en-US"/>
          </a:p>
        </p:txBody>
      </p:sp>
      <p:grpSp>
        <p:nvGrpSpPr>
          <p:cNvPr id="623622" name="Group 72"/>
          <p:cNvGrpSpPr>
            <a:grpSpLocks/>
          </p:cNvGrpSpPr>
          <p:nvPr/>
        </p:nvGrpSpPr>
        <p:grpSpPr bwMode="auto">
          <a:xfrm>
            <a:off x="2971800" y="5486400"/>
            <a:ext cx="2600325" cy="931863"/>
            <a:chOff x="1893" y="3445"/>
            <a:chExt cx="1638" cy="587"/>
          </a:xfrm>
        </p:grpSpPr>
        <p:sp>
          <p:nvSpPr>
            <p:cNvPr id="623650" name="AutoShape 28"/>
            <p:cNvSpPr>
              <a:spLocks noChangeAspect="1" noChangeArrowheads="1" noTextEdit="1"/>
            </p:cNvSpPr>
            <p:nvPr/>
          </p:nvSpPr>
          <p:spPr bwMode="auto">
            <a:xfrm>
              <a:off x="1893" y="3456"/>
              <a:ext cx="1638" cy="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51" name="Line 30"/>
            <p:cNvSpPr>
              <a:spLocks noChangeShapeType="1"/>
            </p:cNvSpPr>
            <p:nvPr/>
          </p:nvSpPr>
          <p:spPr bwMode="auto">
            <a:xfrm>
              <a:off x="2290" y="3743"/>
              <a:ext cx="175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52" name="Line 33"/>
            <p:cNvSpPr>
              <a:spLocks noChangeShapeType="1"/>
            </p:cNvSpPr>
            <p:nvPr/>
          </p:nvSpPr>
          <p:spPr bwMode="auto">
            <a:xfrm>
              <a:off x="2670" y="3743"/>
              <a:ext cx="814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53" name="Rectangle 34"/>
            <p:cNvSpPr>
              <a:spLocks noChangeArrowheads="1"/>
            </p:cNvSpPr>
            <p:nvPr/>
          </p:nvSpPr>
          <p:spPr bwMode="auto">
            <a:xfrm>
              <a:off x="3023" y="3773"/>
              <a:ext cx="9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54" name="Rectangle 35"/>
            <p:cNvSpPr>
              <a:spLocks noChangeArrowheads="1"/>
            </p:cNvSpPr>
            <p:nvPr/>
          </p:nvSpPr>
          <p:spPr bwMode="auto">
            <a:xfrm>
              <a:off x="2998" y="3469"/>
              <a:ext cx="15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m</a:t>
              </a:r>
              <a:endParaRPr lang="en-US"/>
            </a:p>
          </p:txBody>
        </p:sp>
        <p:sp>
          <p:nvSpPr>
            <p:cNvPr id="623655" name="Rectangle 36"/>
            <p:cNvSpPr>
              <a:spLocks noChangeArrowheads="1"/>
            </p:cNvSpPr>
            <p:nvPr/>
          </p:nvSpPr>
          <p:spPr bwMode="auto">
            <a:xfrm>
              <a:off x="2678" y="3469"/>
              <a:ext cx="24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bE</a:t>
              </a:r>
              <a:endParaRPr lang="en-US"/>
            </a:p>
          </p:txBody>
        </p:sp>
        <p:sp>
          <p:nvSpPr>
            <p:cNvPr id="623656" name="Rectangle 37"/>
            <p:cNvSpPr>
              <a:spLocks noChangeArrowheads="1"/>
            </p:cNvSpPr>
            <p:nvPr/>
          </p:nvSpPr>
          <p:spPr bwMode="auto">
            <a:xfrm>
              <a:off x="2323" y="3773"/>
              <a:ext cx="9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57" name="Rectangle 38"/>
            <p:cNvSpPr>
              <a:spLocks noChangeArrowheads="1"/>
            </p:cNvSpPr>
            <p:nvPr/>
          </p:nvSpPr>
          <p:spPr bwMode="auto">
            <a:xfrm>
              <a:off x="2312" y="3469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3658" name="Rectangle 39"/>
            <p:cNvSpPr>
              <a:spLocks noChangeArrowheads="1"/>
            </p:cNvSpPr>
            <p:nvPr/>
          </p:nvSpPr>
          <p:spPr bwMode="auto">
            <a:xfrm>
              <a:off x="1905" y="3605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3659" name="Rectangle 40"/>
            <p:cNvSpPr>
              <a:spLocks noChangeArrowheads="1"/>
            </p:cNvSpPr>
            <p:nvPr/>
          </p:nvSpPr>
          <p:spPr bwMode="auto">
            <a:xfrm>
              <a:off x="3322" y="3469"/>
              <a:ext cx="108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1</a:t>
              </a:r>
              <a:endParaRPr lang="en-US"/>
            </a:p>
          </p:txBody>
        </p:sp>
        <p:sp>
          <p:nvSpPr>
            <p:cNvPr id="623660" name="Rectangle 41"/>
            <p:cNvSpPr>
              <a:spLocks noChangeArrowheads="1"/>
            </p:cNvSpPr>
            <p:nvPr/>
          </p:nvSpPr>
          <p:spPr bwMode="auto">
            <a:xfrm>
              <a:off x="3191" y="3445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23661" name="Rectangle 42"/>
            <p:cNvSpPr>
              <a:spLocks noChangeArrowheads="1"/>
            </p:cNvSpPr>
            <p:nvPr/>
          </p:nvSpPr>
          <p:spPr bwMode="auto">
            <a:xfrm>
              <a:off x="2508" y="3581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23662" name="Rectangle 43"/>
            <p:cNvSpPr>
              <a:spLocks noChangeArrowheads="1"/>
            </p:cNvSpPr>
            <p:nvPr/>
          </p:nvSpPr>
          <p:spPr bwMode="auto">
            <a:xfrm>
              <a:off x="2118" y="3581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grpSp>
        <p:nvGrpSpPr>
          <p:cNvPr id="623623" name="Group 71"/>
          <p:cNvGrpSpPr>
            <a:grpSpLocks/>
          </p:cNvGrpSpPr>
          <p:nvPr/>
        </p:nvGrpSpPr>
        <p:grpSpPr bwMode="auto">
          <a:xfrm>
            <a:off x="2971800" y="3597275"/>
            <a:ext cx="2057400" cy="849313"/>
            <a:chOff x="1872" y="2266"/>
            <a:chExt cx="1296" cy="535"/>
          </a:xfrm>
        </p:grpSpPr>
        <p:sp>
          <p:nvSpPr>
            <p:cNvPr id="623640" name="AutoShape 44"/>
            <p:cNvSpPr>
              <a:spLocks noChangeAspect="1" noChangeArrowheads="1" noTextEdit="1"/>
            </p:cNvSpPr>
            <p:nvPr/>
          </p:nvSpPr>
          <p:spPr bwMode="auto">
            <a:xfrm>
              <a:off x="1872" y="2266"/>
              <a:ext cx="129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41" name="Line 46"/>
            <p:cNvSpPr>
              <a:spLocks noChangeShapeType="1"/>
            </p:cNvSpPr>
            <p:nvPr/>
          </p:nvSpPr>
          <p:spPr bwMode="auto">
            <a:xfrm>
              <a:off x="2248" y="2533"/>
              <a:ext cx="206" cy="1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42" name="Line 47"/>
            <p:cNvSpPr>
              <a:spLocks noChangeShapeType="1"/>
            </p:cNvSpPr>
            <p:nvPr/>
          </p:nvSpPr>
          <p:spPr bwMode="auto">
            <a:xfrm>
              <a:off x="2675" y="2533"/>
              <a:ext cx="445" cy="1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43" name="Rectangle 48"/>
            <p:cNvSpPr>
              <a:spLocks noChangeArrowheads="1"/>
            </p:cNvSpPr>
            <p:nvPr/>
          </p:nvSpPr>
          <p:spPr bwMode="auto">
            <a:xfrm>
              <a:off x="2839" y="2561"/>
              <a:ext cx="89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44" name="Rectangle 49"/>
            <p:cNvSpPr>
              <a:spLocks noChangeArrowheads="1"/>
            </p:cNvSpPr>
            <p:nvPr/>
          </p:nvSpPr>
          <p:spPr bwMode="auto">
            <a:xfrm>
              <a:off x="2683" y="2278"/>
              <a:ext cx="366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i="1">
                  <a:latin typeface="Times New Roman" pitchFamily="18" charset="0"/>
                </a:rPr>
                <a:t>bEm</a:t>
              </a:r>
              <a:endParaRPr lang="en-US"/>
            </a:p>
          </p:txBody>
        </p:sp>
        <p:sp>
          <p:nvSpPr>
            <p:cNvPr id="623645" name="Rectangle 50"/>
            <p:cNvSpPr>
              <a:spLocks noChangeArrowheads="1"/>
            </p:cNvSpPr>
            <p:nvPr/>
          </p:nvSpPr>
          <p:spPr bwMode="auto">
            <a:xfrm>
              <a:off x="2293" y="2561"/>
              <a:ext cx="89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46" name="Rectangle 51"/>
            <p:cNvSpPr>
              <a:spLocks noChangeArrowheads="1"/>
            </p:cNvSpPr>
            <p:nvPr/>
          </p:nvSpPr>
          <p:spPr bwMode="auto">
            <a:xfrm>
              <a:off x="2271" y="2278"/>
              <a:ext cx="144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i="1">
                  <a:latin typeface="Times New Roman" pitchFamily="18" charset="0"/>
                </a:rPr>
                <a:t>D</a:t>
              </a:r>
              <a:endParaRPr lang="en-US"/>
            </a:p>
          </p:txBody>
        </p:sp>
        <p:sp>
          <p:nvSpPr>
            <p:cNvPr id="623647" name="Rectangle 52"/>
            <p:cNvSpPr>
              <a:spLocks noChangeArrowheads="1"/>
            </p:cNvSpPr>
            <p:nvPr/>
          </p:nvSpPr>
          <p:spPr bwMode="auto">
            <a:xfrm>
              <a:off x="1903" y="2404"/>
              <a:ext cx="122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3648" name="Rectangle 53"/>
            <p:cNvSpPr>
              <a:spLocks noChangeArrowheads="1"/>
            </p:cNvSpPr>
            <p:nvPr/>
          </p:nvSpPr>
          <p:spPr bwMode="auto">
            <a:xfrm>
              <a:off x="2501" y="2381"/>
              <a:ext cx="110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23649" name="Rectangle 54"/>
            <p:cNvSpPr>
              <a:spLocks noChangeArrowheads="1"/>
            </p:cNvSpPr>
            <p:nvPr/>
          </p:nvSpPr>
          <p:spPr bwMode="auto">
            <a:xfrm>
              <a:off x="2063" y="2381"/>
              <a:ext cx="110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5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grpSp>
        <p:nvGrpSpPr>
          <p:cNvPr id="623624" name="Group 70"/>
          <p:cNvGrpSpPr>
            <a:grpSpLocks/>
          </p:cNvGrpSpPr>
          <p:nvPr/>
        </p:nvGrpSpPr>
        <p:grpSpPr bwMode="auto">
          <a:xfrm>
            <a:off x="2971800" y="2133600"/>
            <a:ext cx="2438400" cy="920750"/>
            <a:chOff x="1872" y="1392"/>
            <a:chExt cx="1440" cy="534"/>
          </a:xfrm>
        </p:grpSpPr>
        <p:sp>
          <p:nvSpPr>
            <p:cNvPr id="623626" name="AutoShape 55"/>
            <p:cNvSpPr>
              <a:spLocks noChangeAspect="1" noChangeArrowheads="1" noTextEdit="1"/>
            </p:cNvSpPr>
            <p:nvPr/>
          </p:nvSpPr>
          <p:spPr bwMode="auto">
            <a:xfrm>
              <a:off x="1872" y="1392"/>
              <a:ext cx="1440" cy="5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27" name="Line 57"/>
            <p:cNvSpPr>
              <a:spLocks noChangeShapeType="1"/>
            </p:cNvSpPr>
            <p:nvPr/>
          </p:nvSpPr>
          <p:spPr bwMode="auto">
            <a:xfrm>
              <a:off x="2176" y="1667"/>
              <a:ext cx="152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28" name="Line 58"/>
            <p:cNvSpPr>
              <a:spLocks noChangeShapeType="1"/>
            </p:cNvSpPr>
            <p:nvPr/>
          </p:nvSpPr>
          <p:spPr bwMode="auto">
            <a:xfrm>
              <a:off x="2507" y="1667"/>
              <a:ext cx="360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29" name="Line 59"/>
            <p:cNvSpPr>
              <a:spLocks noChangeShapeType="1"/>
            </p:cNvSpPr>
            <p:nvPr/>
          </p:nvSpPr>
          <p:spPr bwMode="auto">
            <a:xfrm>
              <a:off x="3043" y="1667"/>
              <a:ext cx="234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3630" name="Rectangle 60"/>
            <p:cNvSpPr>
              <a:spLocks noChangeArrowheads="1"/>
            </p:cNvSpPr>
            <p:nvPr/>
          </p:nvSpPr>
          <p:spPr bwMode="auto">
            <a:xfrm>
              <a:off x="3113" y="1696"/>
              <a:ext cx="8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31" name="Rectangle 61"/>
            <p:cNvSpPr>
              <a:spLocks noChangeArrowheads="1"/>
            </p:cNvSpPr>
            <p:nvPr/>
          </p:nvSpPr>
          <p:spPr bwMode="auto">
            <a:xfrm>
              <a:off x="3050" y="1405"/>
              <a:ext cx="21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bE</a:t>
              </a:r>
              <a:endParaRPr lang="en-US"/>
            </a:p>
          </p:txBody>
        </p:sp>
        <p:sp>
          <p:nvSpPr>
            <p:cNvPr id="623632" name="Rectangle 62"/>
            <p:cNvSpPr>
              <a:spLocks noChangeArrowheads="1"/>
            </p:cNvSpPr>
            <p:nvPr/>
          </p:nvSpPr>
          <p:spPr bwMode="auto">
            <a:xfrm>
              <a:off x="2640" y="1696"/>
              <a:ext cx="86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33" name="Rectangle 63"/>
            <p:cNvSpPr>
              <a:spLocks noChangeArrowheads="1"/>
            </p:cNvSpPr>
            <p:nvPr/>
          </p:nvSpPr>
          <p:spPr bwMode="auto">
            <a:xfrm>
              <a:off x="2514" y="1405"/>
              <a:ext cx="35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bEm</a:t>
              </a:r>
              <a:endParaRPr lang="en-US"/>
            </a:p>
          </p:txBody>
        </p:sp>
        <p:sp>
          <p:nvSpPr>
            <p:cNvPr id="623634" name="Rectangle 64"/>
            <p:cNvSpPr>
              <a:spLocks noChangeArrowheads="1"/>
            </p:cNvSpPr>
            <p:nvPr/>
          </p:nvSpPr>
          <p:spPr bwMode="auto">
            <a:xfrm>
              <a:off x="2205" y="1696"/>
              <a:ext cx="86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3635" name="Rectangle 65"/>
            <p:cNvSpPr>
              <a:spLocks noChangeArrowheads="1"/>
            </p:cNvSpPr>
            <p:nvPr/>
          </p:nvSpPr>
          <p:spPr bwMode="auto">
            <a:xfrm>
              <a:off x="2195" y="1405"/>
              <a:ext cx="120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3636" name="Rectangle 66"/>
            <p:cNvSpPr>
              <a:spLocks noChangeArrowheads="1"/>
            </p:cNvSpPr>
            <p:nvPr/>
          </p:nvSpPr>
          <p:spPr bwMode="auto">
            <a:xfrm>
              <a:off x="1872" y="1535"/>
              <a:ext cx="144" cy="2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2400" i="1">
                  <a:latin typeface="Times New Roman" pitchFamily="18" charset="0"/>
                </a:rPr>
                <a:t>V</a:t>
              </a:r>
            </a:p>
          </p:txBody>
        </p:sp>
        <p:sp>
          <p:nvSpPr>
            <p:cNvPr id="623637" name="Rectangle 67"/>
            <p:cNvSpPr>
              <a:spLocks noChangeArrowheads="1"/>
            </p:cNvSpPr>
            <p:nvPr/>
          </p:nvSpPr>
          <p:spPr bwMode="auto">
            <a:xfrm>
              <a:off x="2905" y="1512"/>
              <a:ext cx="10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23638" name="Rectangle 68"/>
            <p:cNvSpPr>
              <a:spLocks noChangeArrowheads="1"/>
            </p:cNvSpPr>
            <p:nvPr/>
          </p:nvSpPr>
          <p:spPr bwMode="auto">
            <a:xfrm>
              <a:off x="2366" y="1512"/>
              <a:ext cx="114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23639" name="Rectangle 69"/>
            <p:cNvSpPr>
              <a:spLocks noChangeArrowheads="1"/>
            </p:cNvSpPr>
            <p:nvPr/>
          </p:nvSpPr>
          <p:spPr bwMode="auto">
            <a:xfrm>
              <a:off x="2027" y="1512"/>
              <a:ext cx="107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sp>
        <p:nvSpPr>
          <p:cNvPr id="623625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464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229600" cy="5181600"/>
          </a:xfrm>
        </p:spPr>
        <p:txBody>
          <a:bodyPr/>
          <a:lstStyle/>
          <a:p>
            <a:r>
              <a:rPr lang="en-US" smtClean="0"/>
              <a:t>Expansion Model</a:t>
            </a:r>
          </a:p>
          <a:p>
            <a:pPr lvl="1"/>
            <a:r>
              <a:rPr lang="en-US" smtClean="0"/>
              <a:t>Firm retains earnings to reinvest, but receives a  rate of return on its investment equal to its cost of capital</a:t>
            </a:r>
          </a:p>
          <a:p>
            <a:pPr lvl="1"/>
            <a:r>
              <a:rPr lang="en-US" smtClean="0"/>
              <a:t>In this case, m = 1 so r = k</a:t>
            </a:r>
          </a:p>
          <a:p>
            <a:pPr lvl="1"/>
            <a:r>
              <a:rPr lang="en-US" smtClean="0"/>
              <a:t>Firm Value</a:t>
            </a:r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Recall the simple growth model</a:t>
            </a:r>
          </a:p>
          <a:p>
            <a:pPr lvl="2"/>
            <a:endParaRPr lang="en-US" smtClean="0"/>
          </a:p>
          <a:p>
            <a:pPr lvl="2"/>
            <a:endParaRPr lang="en-US" smtClean="0"/>
          </a:p>
          <a:p>
            <a:pPr lvl="2"/>
            <a:endParaRPr lang="en-US" smtClean="0"/>
          </a:p>
          <a:p>
            <a:pPr lvl="2">
              <a:buFont typeface="Wingdings" pitchFamily="2" charset="2"/>
              <a:buChar char="§"/>
            </a:pPr>
            <a:r>
              <a:rPr lang="en-US" smtClean="0"/>
              <a:t>When m=1</a:t>
            </a:r>
          </a:p>
        </p:txBody>
      </p:sp>
      <p:sp>
        <p:nvSpPr>
          <p:cNvPr id="624643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C51BAFBF-E69F-4D9A-9CC0-750AA044E3AA}" type="slidenum">
              <a:rPr lang="en-US">
                <a:cs typeface="Arial" charset="0"/>
              </a:rPr>
              <a:pPr/>
              <a:t>40</a:t>
            </a:fld>
            <a:endParaRPr lang="en-US">
              <a:cs typeface="Arial" charset="0"/>
            </a:endParaRPr>
          </a:p>
        </p:txBody>
      </p:sp>
      <p:grpSp>
        <p:nvGrpSpPr>
          <p:cNvPr id="624644" name="Group 46"/>
          <p:cNvGrpSpPr>
            <a:grpSpLocks/>
          </p:cNvGrpSpPr>
          <p:nvPr/>
        </p:nvGrpSpPr>
        <p:grpSpPr bwMode="auto">
          <a:xfrm>
            <a:off x="2743200" y="4038600"/>
            <a:ext cx="2600325" cy="931863"/>
            <a:chOff x="1893" y="3445"/>
            <a:chExt cx="1638" cy="587"/>
          </a:xfrm>
        </p:grpSpPr>
        <p:sp>
          <p:nvSpPr>
            <p:cNvPr id="624652" name="AutoShape 47"/>
            <p:cNvSpPr>
              <a:spLocks noChangeAspect="1" noChangeArrowheads="1" noTextEdit="1"/>
            </p:cNvSpPr>
            <p:nvPr/>
          </p:nvSpPr>
          <p:spPr bwMode="auto">
            <a:xfrm>
              <a:off x="1893" y="3456"/>
              <a:ext cx="1638" cy="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4653" name="Line 48"/>
            <p:cNvSpPr>
              <a:spLocks noChangeShapeType="1"/>
            </p:cNvSpPr>
            <p:nvPr/>
          </p:nvSpPr>
          <p:spPr bwMode="auto">
            <a:xfrm>
              <a:off x="2290" y="3743"/>
              <a:ext cx="175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4654" name="Line 49"/>
            <p:cNvSpPr>
              <a:spLocks noChangeShapeType="1"/>
            </p:cNvSpPr>
            <p:nvPr/>
          </p:nvSpPr>
          <p:spPr bwMode="auto">
            <a:xfrm>
              <a:off x="2670" y="3743"/>
              <a:ext cx="814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4655" name="Rectangle 50"/>
            <p:cNvSpPr>
              <a:spLocks noChangeArrowheads="1"/>
            </p:cNvSpPr>
            <p:nvPr/>
          </p:nvSpPr>
          <p:spPr bwMode="auto">
            <a:xfrm>
              <a:off x="3023" y="3773"/>
              <a:ext cx="9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4656" name="Rectangle 51"/>
            <p:cNvSpPr>
              <a:spLocks noChangeArrowheads="1"/>
            </p:cNvSpPr>
            <p:nvPr/>
          </p:nvSpPr>
          <p:spPr bwMode="auto">
            <a:xfrm>
              <a:off x="2998" y="3469"/>
              <a:ext cx="228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(</a:t>
              </a:r>
              <a:r>
                <a:rPr lang="en-US" sz="2700" i="1">
                  <a:latin typeface="Times New Roman" pitchFamily="18" charset="0"/>
                </a:rPr>
                <a:t>m</a:t>
              </a:r>
              <a:endParaRPr lang="en-US"/>
            </a:p>
          </p:txBody>
        </p:sp>
        <p:sp>
          <p:nvSpPr>
            <p:cNvPr id="624657" name="Rectangle 52"/>
            <p:cNvSpPr>
              <a:spLocks noChangeArrowheads="1"/>
            </p:cNvSpPr>
            <p:nvPr/>
          </p:nvSpPr>
          <p:spPr bwMode="auto">
            <a:xfrm>
              <a:off x="2678" y="3469"/>
              <a:ext cx="24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bE</a:t>
              </a:r>
              <a:endParaRPr lang="en-US"/>
            </a:p>
          </p:txBody>
        </p:sp>
        <p:sp>
          <p:nvSpPr>
            <p:cNvPr id="624658" name="Rectangle 53"/>
            <p:cNvSpPr>
              <a:spLocks noChangeArrowheads="1"/>
            </p:cNvSpPr>
            <p:nvPr/>
          </p:nvSpPr>
          <p:spPr bwMode="auto">
            <a:xfrm>
              <a:off x="2323" y="3773"/>
              <a:ext cx="9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4659" name="Rectangle 54"/>
            <p:cNvSpPr>
              <a:spLocks noChangeArrowheads="1"/>
            </p:cNvSpPr>
            <p:nvPr/>
          </p:nvSpPr>
          <p:spPr bwMode="auto">
            <a:xfrm>
              <a:off x="2312" y="3469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4660" name="Rectangle 55"/>
            <p:cNvSpPr>
              <a:spLocks noChangeArrowheads="1"/>
            </p:cNvSpPr>
            <p:nvPr/>
          </p:nvSpPr>
          <p:spPr bwMode="auto">
            <a:xfrm>
              <a:off x="1905" y="3605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4661" name="Rectangle 56"/>
            <p:cNvSpPr>
              <a:spLocks noChangeArrowheads="1"/>
            </p:cNvSpPr>
            <p:nvPr/>
          </p:nvSpPr>
          <p:spPr bwMode="auto">
            <a:xfrm>
              <a:off x="3322" y="3469"/>
              <a:ext cx="180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Times New Roman" pitchFamily="18" charset="0"/>
                </a:rPr>
                <a:t>1)</a:t>
              </a:r>
              <a:endParaRPr lang="en-US"/>
            </a:p>
          </p:txBody>
        </p:sp>
        <p:sp>
          <p:nvSpPr>
            <p:cNvPr id="624662" name="Rectangle 57"/>
            <p:cNvSpPr>
              <a:spLocks noChangeArrowheads="1"/>
            </p:cNvSpPr>
            <p:nvPr/>
          </p:nvSpPr>
          <p:spPr bwMode="auto">
            <a:xfrm>
              <a:off x="3191" y="3445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24663" name="Rectangle 58"/>
            <p:cNvSpPr>
              <a:spLocks noChangeArrowheads="1"/>
            </p:cNvSpPr>
            <p:nvPr/>
          </p:nvSpPr>
          <p:spPr bwMode="auto">
            <a:xfrm>
              <a:off x="2508" y="3581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+</a:t>
              </a:r>
              <a:endParaRPr lang="en-US"/>
            </a:p>
          </p:txBody>
        </p:sp>
        <p:sp>
          <p:nvSpPr>
            <p:cNvPr id="624664" name="Rectangle 59"/>
            <p:cNvSpPr>
              <a:spLocks noChangeArrowheads="1"/>
            </p:cNvSpPr>
            <p:nvPr/>
          </p:nvSpPr>
          <p:spPr bwMode="auto">
            <a:xfrm>
              <a:off x="2118" y="3581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grpSp>
        <p:nvGrpSpPr>
          <p:cNvPr id="624645" name="Group 74"/>
          <p:cNvGrpSpPr>
            <a:grpSpLocks/>
          </p:cNvGrpSpPr>
          <p:nvPr/>
        </p:nvGrpSpPr>
        <p:grpSpPr bwMode="auto">
          <a:xfrm>
            <a:off x="3200400" y="5562600"/>
            <a:ext cx="889000" cy="893763"/>
            <a:chOff x="1740" y="3576"/>
            <a:chExt cx="560" cy="563"/>
          </a:xfrm>
        </p:grpSpPr>
        <p:sp>
          <p:nvSpPr>
            <p:cNvPr id="624647" name="Line 62"/>
            <p:cNvSpPr>
              <a:spLocks noChangeShapeType="1"/>
            </p:cNvSpPr>
            <p:nvPr/>
          </p:nvSpPr>
          <p:spPr bwMode="auto">
            <a:xfrm>
              <a:off x="2125" y="3850"/>
              <a:ext cx="175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4648" name="Rectangle 67"/>
            <p:cNvSpPr>
              <a:spLocks noChangeArrowheads="1"/>
            </p:cNvSpPr>
            <p:nvPr/>
          </p:nvSpPr>
          <p:spPr bwMode="auto">
            <a:xfrm>
              <a:off x="2158" y="3880"/>
              <a:ext cx="96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4649" name="Rectangle 68"/>
            <p:cNvSpPr>
              <a:spLocks noChangeArrowheads="1"/>
            </p:cNvSpPr>
            <p:nvPr/>
          </p:nvSpPr>
          <p:spPr bwMode="auto">
            <a:xfrm>
              <a:off x="2147" y="3576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E</a:t>
              </a:r>
              <a:endParaRPr lang="en-US"/>
            </a:p>
          </p:txBody>
        </p:sp>
        <p:sp>
          <p:nvSpPr>
            <p:cNvPr id="624650" name="Rectangle 69"/>
            <p:cNvSpPr>
              <a:spLocks noChangeArrowheads="1"/>
            </p:cNvSpPr>
            <p:nvPr/>
          </p:nvSpPr>
          <p:spPr bwMode="auto">
            <a:xfrm>
              <a:off x="1740" y="3712"/>
              <a:ext cx="132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4651" name="Rectangle 73"/>
            <p:cNvSpPr>
              <a:spLocks noChangeArrowheads="1"/>
            </p:cNvSpPr>
            <p:nvPr/>
          </p:nvSpPr>
          <p:spPr bwMode="auto">
            <a:xfrm>
              <a:off x="1953" y="3688"/>
              <a:ext cx="119" cy="2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7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sp>
        <p:nvSpPr>
          <p:cNvPr id="62464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566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8229600" cy="5181600"/>
          </a:xfrm>
        </p:spPr>
        <p:txBody>
          <a:bodyPr/>
          <a:lstStyle/>
          <a:p>
            <a:r>
              <a:rPr lang="en-US" smtClean="0"/>
              <a:t>Negative Growth Model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Firm retains earnings, but reinvestment returns are below the firm’s cost of capital. That is, r&lt;k and m&gt;1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Since growth will be positive (r&gt;0) but slower than it should be (r&lt;k), the value will decline when the investors discount the reinvestment stream at the cost of capital</a:t>
            </a:r>
          </a:p>
        </p:txBody>
      </p:sp>
      <p:sp>
        <p:nvSpPr>
          <p:cNvPr id="62566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1FEB186B-DD77-4AB8-A32D-9BEA3AA7B673}" type="slidenum">
              <a:rPr lang="en-US">
                <a:cs typeface="Arial" charset="0"/>
              </a:rPr>
              <a:pPr/>
              <a:t>41</a:t>
            </a:fld>
            <a:endParaRPr lang="en-US">
              <a:cs typeface="Arial" charset="0"/>
            </a:endParaRPr>
          </a:p>
        </p:txBody>
      </p:sp>
      <p:sp>
        <p:nvSpPr>
          <p:cNvPr id="62566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669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696200" cy="5181600"/>
          </a:xfrm>
        </p:spPr>
        <p:txBody>
          <a:bodyPr/>
          <a:lstStyle/>
          <a:p>
            <a:pPr eaLnBrk="0" hangingPunct="0">
              <a:lnSpc>
                <a:spcPct val="110000"/>
              </a:lnSpc>
            </a:pPr>
            <a:r>
              <a:rPr lang="en-US" smtClean="0"/>
              <a:t>The Capital Gain Component </a:t>
            </a:r>
          </a:p>
          <a:p>
            <a:pPr lvl="1" eaLnBrk="0" hangingPunct="0">
              <a:lnSpc>
                <a:spcPct val="110000"/>
              </a:lnSpc>
            </a:pPr>
            <a:r>
              <a:rPr lang="en-US" smtClean="0"/>
              <a:t>The gross present value of growth investments</a:t>
            </a:r>
          </a:p>
          <a:p>
            <a:pPr eaLnBrk="0" hangingPunct="0">
              <a:lnSpc>
                <a:spcPct val="110000"/>
              </a:lnSpc>
              <a:buFontTx/>
              <a:buNone/>
            </a:pPr>
            <a:r>
              <a:rPr lang="en-US" sz="2400" smtClean="0"/>
              <a:t>			</a:t>
            </a:r>
            <a:r>
              <a:rPr lang="en-US" sz="2400" i="1" smtClean="0"/>
              <a:t>bEm / k</a:t>
            </a:r>
          </a:p>
          <a:p>
            <a:pPr lvl="1">
              <a:lnSpc>
                <a:spcPct val="110000"/>
              </a:lnSpc>
            </a:pPr>
            <a:r>
              <a:rPr lang="en-US" smtClean="0"/>
              <a:t>The three factors that influence the capital gain component: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amount of capital invested in growth investments </a:t>
            </a:r>
            <a:r>
              <a:rPr lang="en-US" i="1" smtClean="0"/>
              <a:t>(b)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relative rate of return earned on the funds retained </a:t>
            </a:r>
            <a:r>
              <a:rPr lang="en-US" i="1" smtClean="0"/>
              <a:t>(m)</a:t>
            </a:r>
          </a:p>
          <a:p>
            <a:pPr lvl="2">
              <a:lnSpc>
                <a:spcPct val="110000"/>
              </a:lnSpc>
              <a:buFont typeface="Wingdings" pitchFamily="2" charset="2"/>
              <a:buChar char="§"/>
            </a:pPr>
            <a:r>
              <a:rPr lang="en-US" smtClean="0"/>
              <a:t>The time period for these growth investments</a:t>
            </a:r>
          </a:p>
        </p:txBody>
      </p:sp>
      <p:sp>
        <p:nvSpPr>
          <p:cNvPr id="62669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53F5C47C-EA21-4A56-91EC-44F1CB017B28}" type="slidenum">
              <a:rPr lang="en-US">
                <a:cs typeface="Arial" charset="0"/>
              </a:rPr>
              <a:pPr/>
              <a:t>42</a:t>
            </a:fld>
            <a:endParaRPr lang="en-US">
              <a:cs typeface="Arial" charset="0"/>
            </a:endParaRPr>
          </a:p>
        </p:txBody>
      </p:sp>
      <p:sp>
        <p:nvSpPr>
          <p:cNvPr id="62669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Long-Run Growth Models</a:t>
            </a:r>
          </a:p>
        </p:txBody>
      </p:sp>
      <p:sp>
        <p:nvSpPr>
          <p:cNvPr id="62771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295400"/>
            <a:ext cx="7924800" cy="4876800"/>
          </a:xfrm>
        </p:spPr>
        <p:txBody>
          <a:bodyPr/>
          <a:lstStyle/>
          <a:p>
            <a:pPr eaLnBrk="0" hangingPunct="0">
              <a:lnSpc>
                <a:spcPct val="120000"/>
              </a:lnSpc>
            </a:pPr>
            <a:r>
              <a:rPr lang="en-US" smtClean="0"/>
              <a:t>Dynamic True Growth Model</a:t>
            </a:r>
          </a:p>
          <a:p>
            <a:pPr lvl="1" eaLnBrk="0" hangingPunct="0">
              <a:lnSpc>
                <a:spcPct val="120000"/>
              </a:lnSpc>
              <a:spcBef>
                <a:spcPct val="0"/>
              </a:spcBef>
            </a:pPr>
            <a:r>
              <a:rPr lang="en-US" smtClean="0"/>
              <a:t>Firm invests a constant percentage of current earnings in projects that generate rates of return above the firm’s required rate of return</a:t>
            </a:r>
          </a:p>
          <a:p>
            <a:pPr lvl="1" eaLnBrk="0" hangingPunct="0">
              <a:lnSpc>
                <a:spcPct val="120000"/>
              </a:lnSpc>
              <a:spcBef>
                <a:spcPct val="0"/>
              </a:spcBef>
            </a:pPr>
            <a:r>
              <a:rPr lang="en-US" smtClean="0"/>
              <a:t>In this case, r&gt;k and m&gt;1</a:t>
            </a:r>
          </a:p>
          <a:p>
            <a:pPr lvl="1" eaLnBrk="0" hangingPunct="0">
              <a:lnSpc>
                <a:spcPct val="120000"/>
              </a:lnSpc>
              <a:spcBef>
                <a:spcPct val="0"/>
              </a:spcBef>
            </a:pPr>
            <a:r>
              <a:rPr lang="en-US" smtClean="0"/>
              <a:t>Firm value for the dynamic growth model for an infinite time period</a:t>
            </a:r>
          </a:p>
          <a:p>
            <a:pPr eaLnBrk="0" hangingPunct="0">
              <a:lnSpc>
                <a:spcPct val="120000"/>
              </a:lnSpc>
              <a:spcBef>
                <a:spcPct val="0"/>
              </a:spcBef>
            </a:pPr>
            <a:endParaRPr lang="en-US" smtClean="0"/>
          </a:p>
          <a:p>
            <a:pPr eaLnBrk="0" hangingPunct="0">
              <a:lnSpc>
                <a:spcPct val="120000"/>
              </a:lnSpc>
              <a:spcBef>
                <a:spcPct val="0"/>
              </a:spcBef>
            </a:pPr>
            <a:endParaRPr lang="en-US" sz="2600" smtClean="0"/>
          </a:p>
        </p:txBody>
      </p:sp>
      <p:sp>
        <p:nvSpPr>
          <p:cNvPr id="62771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27F68598-40FD-459E-9E03-0DB0C995B60A}" type="slidenum">
              <a:rPr lang="en-US">
                <a:cs typeface="Arial" charset="0"/>
              </a:rPr>
              <a:pPr/>
              <a:t>43</a:t>
            </a:fld>
            <a:endParaRPr lang="en-US">
              <a:cs typeface="Arial" charset="0"/>
            </a:endParaRPr>
          </a:p>
        </p:txBody>
      </p:sp>
      <p:grpSp>
        <p:nvGrpSpPr>
          <p:cNvPr id="627716" name="Group 16"/>
          <p:cNvGrpSpPr>
            <a:grpSpLocks/>
          </p:cNvGrpSpPr>
          <p:nvPr/>
        </p:nvGrpSpPr>
        <p:grpSpPr bwMode="auto">
          <a:xfrm>
            <a:off x="3124200" y="4724400"/>
            <a:ext cx="1600200" cy="1055688"/>
            <a:chOff x="1968" y="2976"/>
            <a:chExt cx="1008" cy="665"/>
          </a:xfrm>
        </p:grpSpPr>
        <p:sp>
          <p:nvSpPr>
            <p:cNvPr id="627718" name="AutoShape 6"/>
            <p:cNvSpPr>
              <a:spLocks noChangeAspect="1" noChangeArrowheads="1" noTextEdit="1"/>
            </p:cNvSpPr>
            <p:nvPr/>
          </p:nvSpPr>
          <p:spPr bwMode="auto">
            <a:xfrm>
              <a:off x="1968" y="2976"/>
              <a:ext cx="1008" cy="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719" name="Line 8"/>
            <p:cNvSpPr>
              <a:spLocks noChangeShapeType="1"/>
            </p:cNvSpPr>
            <p:nvPr/>
          </p:nvSpPr>
          <p:spPr bwMode="auto">
            <a:xfrm>
              <a:off x="2413" y="3298"/>
              <a:ext cx="516" cy="1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7720" name="Rectangle 9"/>
            <p:cNvSpPr>
              <a:spLocks noChangeArrowheads="1"/>
            </p:cNvSpPr>
            <p:nvPr/>
          </p:nvSpPr>
          <p:spPr bwMode="auto">
            <a:xfrm>
              <a:off x="2781" y="3333"/>
              <a:ext cx="1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 i="1">
                  <a:latin typeface="Times New Roman" pitchFamily="18" charset="0"/>
                </a:rPr>
                <a:t>g</a:t>
              </a:r>
              <a:endParaRPr lang="en-US"/>
            </a:p>
          </p:txBody>
        </p:sp>
        <p:sp>
          <p:nvSpPr>
            <p:cNvPr id="627721" name="Rectangle 10"/>
            <p:cNvSpPr>
              <a:spLocks noChangeArrowheads="1"/>
            </p:cNvSpPr>
            <p:nvPr/>
          </p:nvSpPr>
          <p:spPr bwMode="auto">
            <a:xfrm>
              <a:off x="2429" y="3333"/>
              <a:ext cx="10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27722" name="Rectangle 11"/>
            <p:cNvSpPr>
              <a:spLocks noChangeArrowheads="1"/>
            </p:cNvSpPr>
            <p:nvPr/>
          </p:nvSpPr>
          <p:spPr bwMode="auto">
            <a:xfrm>
              <a:off x="2558" y="2991"/>
              <a:ext cx="17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 i="1">
                  <a:latin typeface="Times New Roman" pitchFamily="18" charset="0"/>
                </a:rPr>
                <a:t>D</a:t>
              </a:r>
              <a:endParaRPr lang="en-US"/>
            </a:p>
          </p:txBody>
        </p:sp>
        <p:sp>
          <p:nvSpPr>
            <p:cNvPr id="627723" name="Rectangle 12"/>
            <p:cNvSpPr>
              <a:spLocks noChangeArrowheads="1"/>
            </p:cNvSpPr>
            <p:nvPr/>
          </p:nvSpPr>
          <p:spPr bwMode="auto">
            <a:xfrm>
              <a:off x="1982" y="3144"/>
              <a:ext cx="1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 i="1">
                  <a:latin typeface="Times New Roman" pitchFamily="18" charset="0"/>
                </a:rPr>
                <a:t>V</a:t>
              </a:r>
              <a:endParaRPr lang="en-US"/>
            </a:p>
          </p:txBody>
        </p:sp>
        <p:sp>
          <p:nvSpPr>
            <p:cNvPr id="627724" name="Rectangle 13"/>
            <p:cNvSpPr>
              <a:spLocks noChangeArrowheads="1"/>
            </p:cNvSpPr>
            <p:nvPr/>
          </p:nvSpPr>
          <p:spPr bwMode="auto">
            <a:xfrm>
              <a:off x="2595" y="3305"/>
              <a:ext cx="1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27725" name="Rectangle 14"/>
            <p:cNvSpPr>
              <a:spLocks noChangeArrowheads="1"/>
            </p:cNvSpPr>
            <p:nvPr/>
          </p:nvSpPr>
          <p:spPr bwMode="auto">
            <a:xfrm>
              <a:off x="2220" y="3116"/>
              <a:ext cx="1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3000">
                  <a:latin typeface="Symbol" pitchFamily="18" charset="2"/>
                </a:rPr>
                <a:t>=</a:t>
              </a:r>
              <a:endParaRPr lang="en-US"/>
            </a:p>
          </p:txBody>
        </p:sp>
        <p:sp>
          <p:nvSpPr>
            <p:cNvPr id="627726" name="Rectangle 15"/>
            <p:cNvSpPr>
              <a:spLocks noChangeArrowheads="1"/>
            </p:cNvSpPr>
            <p:nvPr/>
          </p:nvSpPr>
          <p:spPr bwMode="auto">
            <a:xfrm>
              <a:off x="2713" y="3140"/>
              <a:ext cx="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>
                  <a:latin typeface="Times New Roman" pitchFamily="18" charset="0"/>
                </a:rPr>
                <a:t>1</a:t>
              </a:r>
              <a:endParaRPr lang="en-US"/>
            </a:p>
          </p:txBody>
        </p:sp>
      </p:grpSp>
      <p:sp>
        <p:nvSpPr>
          <p:cNvPr id="627717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b="1"/>
              <a:t>Measures of Value-Added</a:t>
            </a:r>
            <a:endParaRPr lang="en-US" b="1"/>
          </a:p>
        </p:txBody>
      </p:sp>
      <p:sp>
        <p:nvSpPr>
          <p:cNvPr id="628738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/>
          <a:lstStyle/>
          <a:p>
            <a:r>
              <a:rPr lang="en-US" smtClean="0"/>
              <a:t>Economic Value-Added (EVA)</a:t>
            </a:r>
          </a:p>
          <a:p>
            <a:pPr lvl="1"/>
            <a:r>
              <a:rPr lang="en-US" smtClean="0"/>
              <a:t>It is equal to the net operating profit less adjusted taxes (NOPLAT) minus the firm’s total cost of capital in dollar terms, including the cost of equity</a:t>
            </a:r>
          </a:p>
          <a:p>
            <a:r>
              <a:rPr lang="en-US" smtClean="0"/>
              <a:t>EVA Return on Capital</a:t>
            </a:r>
          </a:p>
          <a:p>
            <a:pPr lvl="1"/>
            <a:r>
              <a:rPr lang="en-US" smtClean="0"/>
              <a:t>EVA/Capital</a:t>
            </a:r>
          </a:p>
          <a:p>
            <a:pPr lvl="1"/>
            <a:r>
              <a:rPr lang="en-US" smtClean="0"/>
              <a:t>This ratio can compare firms of different sizes and determine which firm has the largest economic profit per dollar of capita</a:t>
            </a:r>
          </a:p>
          <a:p>
            <a:r>
              <a:rPr lang="en-US" smtClean="0"/>
              <a:t>Alternative Measure of EVA</a:t>
            </a:r>
          </a:p>
          <a:p>
            <a:pPr lvl="1"/>
            <a:r>
              <a:rPr lang="en-US" smtClean="0"/>
              <a:t>Compare return on capital to cost of capital</a:t>
            </a:r>
          </a:p>
        </p:txBody>
      </p:sp>
      <p:sp>
        <p:nvSpPr>
          <p:cNvPr id="6287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E6FE28F0-75CF-4281-AA08-F732FC157A63}" type="slidenum">
              <a:rPr lang="en-US">
                <a:cs typeface="Arial" charset="0"/>
              </a:rPr>
              <a:pPr/>
              <a:t>44</a:t>
            </a:fld>
            <a:endParaRPr lang="en-US">
              <a:cs typeface="Arial" charset="0"/>
            </a:endParaRPr>
          </a:p>
        </p:txBody>
      </p:sp>
      <p:sp>
        <p:nvSpPr>
          <p:cNvPr id="62874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b="1"/>
              <a:t>Measures of Value-Added</a:t>
            </a:r>
            <a:endParaRPr lang="en-US" b="1"/>
          </a:p>
        </p:txBody>
      </p:sp>
      <p:sp>
        <p:nvSpPr>
          <p:cNvPr id="629762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305800" cy="4876800"/>
          </a:xfrm>
        </p:spPr>
        <p:txBody>
          <a:bodyPr/>
          <a:lstStyle/>
          <a:p>
            <a:r>
              <a:rPr lang="en-US" smtClean="0"/>
              <a:t>Market Value-Added (MVA)</a:t>
            </a:r>
          </a:p>
          <a:p>
            <a:pPr lvl="1"/>
            <a:r>
              <a:rPr lang="en-US" smtClean="0"/>
              <a:t>Measure of external performance</a:t>
            </a:r>
          </a:p>
          <a:p>
            <a:pPr lvl="1"/>
            <a:r>
              <a:rPr lang="en-US" smtClean="0"/>
              <a:t>How the market has evaluated the firm’s performance in terms of market value of debt and market value of equity compared to the capital invested in the firm</a:t>
            </a:r>
          </a:p>
          <a:p>
            <a:r>
              <a:rPr lang="en-US" smtClean="0"/>
              <a:t>Relationships between EVA and MVA</a:t>
            </a:r>
          </a:p>
          <a:p>
            <a:pPr lvl="1"/>
            <a:r>
              <a:rPr lang="en-US" smtClean="0"/>
              <a:t>mixed results</a:t>
            </a:r>
          </a:p>
        </p:txBody>
      </p:sp>
      <p:sp>
        <p:nvSpPr>
          <p:cNvPr id="62976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9C0A59DC-8426-4CD9-A701-7135E0C4E7FE}" type="slidenum">
              <a:rPr lang="en-US">
                <a:cs typeface="Arial" charset="0"/>
              </a:rPr>
              <a:pPr/>
              <a:t>45</a:t>
            </a:fld>
            <a:endParaRPr lang="en-US">
              <a:cs typeface="Arial" charset="0"/>
            </a:endParaRPr>
          </a:p>
        </p:txBody>
      </p:sp>
      <p:sp>
        <p:nvSpPr>
          <p:cNvPr id="62976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b="1"/>
              <a:t>Measures of Value-Added</a:t>
            </a:r>
            <a:endParaRPr lang="en-US" b="1"/>
          </a:p>
        </p:txBody>
      </p:sp>
      <p:sp>
        <p:nvSpPr>
          <p:cNvPr id="630786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104900"/>
            <a:ext cx="7924800" cy="5562600"/>
          </a:xfrm>
        </p:spPr>
        <p:txBody>
          <a:bodyPr/>
          <a:lstStyle/>
          <a:p>
            <a:r>
              <a:rPr lang="en-US" smtClean="0"/>
              <a:t>The Franchise Factor</a:t>
            </a:r>
          </a:p>
          <a:p>
            <a:pPr lvl="1"/>
            <a:r>
              <a:rPr lang="en-US" smtClean="0"/>
              <a:t>Breaks P/E into two components</a:t>
            </a:r>
          </a:p>
          <a:p>
            <a:pPr marL="1260475" lvl="2" indent="-342900">
              <a:buFont typeface="Wingdings" pitchFamily="2" charset="2"/>
              <a:buChar char="§"/>
            </a:pPr>
            <a:r>
              <a:rPr lang="en-US" smtClean="0"/>
              <a:t>P/E based on ongoing business (base P/E)</a:t>
            </a:r>
          </a:p>
          <a:p>
            <a:pPr marL="1260475" lvl="2" indent="-342900">
              <a:buFont typeface="Wingdings" pitchFamily="2" charset="2"/>
              <a:buChar char="§"/>
            </a:pPr>
            <a:r>
              <a:rPr lang="en-US" smtClean="0"/>
              <a:t>Franchise P/E the market assigns to the expected value of new and profitable business opportunities</a:t>
            </a:r>
          </a:p>
          <a:p>
            <a:pPr lvl="1">
              <a:buFontTx/>
              <a:buNone/>
            </a:pPr>
            <a:r>
              <a:rPr lang="en-US" b="1" smtClean="0"/>
              <a:t>     Franchise P/E = Observed P/E - Base P/E</a:t>
            </a:r>
            <a:endParaRPr lang="en-US" smtClean="0"/>
          </a:p>
          <a:p>
            <a:pPr lvl="1"/>
            <a:r>
              <a:rPr lang="en-US" smtClean="0"/>
              <a:t>Incremental Franchise P/E </a:t>
            </a:r>
          </a:p>
          <a:p>
            <a:pPr lvl="1">
              <a:buFontTx/>
              <a:buNone/>
            </a:pPr>
            <a:r>
              <a:rPr lang="en-US" smtClean="0"/>
              <a:t>		= Franchise Factor X Growth Factor</a:t>
            </a:r>
          </a:p>
          <a:p>
            <a:pPr lvl="1">
              <a:lnSpc>
                <a:spcPct val="60000"/>
              </a:lnSpc>
              <a:buFontTx/>
              <a:buNone/>
            </a:pPr>
            <a:endParaRPr lang="en-US" sz="2000" smtClean="0"/>
          </a:p>
          <a:p>
            <a:pPr lvl="1">
              <a:lnSpc>
                <a:spcPct val="120000"/>
              </a:lnSpc>
              <a:buFontTx/>
              <a:buNone/>
            </a:pPr>
            <a:r>
              <a:rPr lang="en-US" sz="2000" smtClean="0"/>
              <a:t>where </a:t>
            </a:r>
            <a:r>
              <a:rPr lang="en-US" sz="2000" i="1" smtClean="0"/>
              <a:t>R</a:t>
            </a:r>
            <a:r>
              <a:rPr lang="en-US" sz="2000" smtClean="0"/>
              <a:t>= the expected return on the new opportunities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000" i="1" smtClean="0"/>
              <a:t>		     k</a:t>
            </a:r>
            <a:r>
              <a:rPr lang="en-US" sz="2000" smtClean="0"/>
              <a:t>=the current cost of equity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sz="2000" i="1" smtClean="0"/>
              <a:t>		     r =</a:t>
            </a:r>
            <a:r>
              <a:rPr lang="en-US" sz="2000" smtClean="0"/>
              <a:t> the current </a:t>
            </a:r>
            <a:r>
              <a:rPr lang="en-US" sz="2000" i="1" smtClean="0"/>
              <a:t>ROE </a:t>
            </a:r>
            <a:r>
              <a:rPr lang="en-US" sz="2000" smtClean="0"/>
              <a:t>on investment</a:t>
            </a:r>
          </a:p>
          <a:p>
            <a:pPr lvl="1">
              <a:buFontTx/>
              <a:buNone/>
            </a:pPr>
            <a:r>
              <a:rPr lang="en-US" sz="2000" i="1" smtClean="0"/>
              <a:t>		    G=</a:t>
            </a:r>
            <a:r>
              <a:rPr lang="en-US" sz="2000" smtClean="0"/>
              <a:t> the PV of the new growth projects relative to the 			current value of the firm</a:t>
            </a:r>
          </a:p>
        </p:txBody>
      </p:sp>
      <p:sp>
        <p:nvSpPr>
          <p:cNvPr id="63078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C745B71A-576B-410E-8A72-297C71C171EC}" type="slidenum">
              <a:rPr lang="en-US">
                <a:cs typeface="Arial" charset="0"/>
              </a:rPr>
              <a:pPr/>
              <a:t>46</a:t>
            </a:fld>
            <a:endParaRPr lang="en-US">
              <a:cs typeface="Arial" charset="0"/>
            </a:endParaRPr>
          </a:p>
        </p:txBody>
      </p:sp>
      <p:grpSp>
        <p:nvGrpSpPr>
          <p:cNvPr id="630788" name="Group 7"/>
          <p:cNvGrpSpPr>
            <a:grpSpLocks noChangeAspect="1"/>
          </p:cNvGrpSpPr>
          <p:nvPr/>
        </p:nvGrpSpPr>
        <p:grpSpPr bwMode="auto">
          <a:xfrm>
            <a:off x="6934200" y="3868738"/>
            <a:ext cx="1600200" cy="901700"/>
            <a:chOff x="4368" y="2437"/>
            <a:chExt cx="1008" cy="568"/>
          </a:xfrm>
        </p:grpSpPr>
        <p:sp>
          <p:nvSpPr>
            <p:cNvPr id="630790" name="AutoShape 6"/>
            <p:cNvSpPr>
              <a:spLocks noChangeAspect="1" noChangeArrowheads="1" noTextEdit="1"/>
            </p:cNvSpPr>
            <p:nvPr/>
          </p:nvSpPr>
          <p:spPr bwMode="auto">
            <a:xfrm>
              <a:off x="4368" y="2448"/>
              <a:ext cx="1008" cy="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0791" name="Line 8"/>
            <p:cNvSpPr>
              <a:spLocks noChangeShapeType="1"/>
            </p:cNvSpPr>
            <p:nvPr/>
          </p:nvSpPr>
          <p:spPr bwMode="auto">
            <a:xfrm>
              <a:off x="4566" y="2725"/>
              <a:ext cx="455" cy="1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0792" name="Rectangle 9"/>
            <p:cNvSpPr>
              <a:spLocks noChangeArrowheads="1"/>
            </p:cNvSpPr>
            <p:nvPr/>
          </p:nvSpPr>
          <p:spPr bwMode="auto">
            <a:xfrm>
              <a:off x="5187" y="2592"/>
              <a:ext cx="15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G</a:t>
              </a:r>
              <a:endParaRPr lang="en-US"/>
            </a:p>
          </p:txBody>
        </p:sp>
        <p:sp>
          <p:nvSpPr>
            <p:cNvPr id="630793" name="Rectangle 10"/>
            <p:cNvSpPr>
              <a:spLocks noChangeArrowheads="1"/>
            </p:cNvSpPr>
            <p:nvPr/>
          </p:nvSpPr>
          <p:spPr bwMode="auto">
            <a:xfrm>
              <a:off x="4700" y="2755"/>
              <a:ext cx="17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rk</a:t>
              </a:r>
              <a:endParaRPr lang="en-US"/>
            </a:p>
          </p:txBody>
        </p:sp>
        <p:sp>
          <p:nvSpPr>
            <p:cNvPr id="630794" name="Rectangle 11"/>
            <p:cNvSpPr>
              <a:spLocks noChangeArrowheads="1"/>
            </p:cNvSpPr>
            <p:nvPr/>
          </p:nvSpPr>
          <p:spPr bwMode="auto">
            <a:xfrm>
              <a:off x="4902" y="2461"/>
              <a:ext cx="9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k</a:t>
              </a:r>
              <a:endParaRPr lang="en-US"/>
            </a:p>
          </p:txBody>
        </p:sp>
        <p:sp>
          <p:nvSpPr>
            <p:cNvPr id="630795" name="Rectangle 12"/>
            <p:cNvSpPr>
              <a:spLocks noChangeArrowheads="1"/>
            </p:cNvSpPr>
            <p:nvPr/>
          </p:nvSpPr>
          <p:spPr bwMode="auto">
            <a:xfrm>
              <a:off x="4586" y="2461"/>
              <a:ext cx="12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 i="1">
                  <a:latin typeface="Times New Roman" pitchFamily="18" charset="0"/>
                </a:rPr>
                <a:t>R</a:t>
              </a:r>
              <a:endParaRPr lang="en-US"/>
            </a:p>
          </p:txBody>
        </p:sp>
        <p:sp>
          <p:nvSpPr>
            <p:cNvPr id="630796" name="Rectangle 13"/>
            <p:cNvSpPr>
              <a:spLocks noChangeArrowheads="1"/>
            </p:cNvSpPr>
            <p:nvPr/>
          </p:nvSpPr>
          <p:spPr bwMode="auto">
            <a:xfrm>
              <a:off x="5050" y="2568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´</a:t>
              </a:r>
              <a:endParaRPr lang="en-US"/>
            </a:p>
          </p:txBody>
        </p:sp>
        <p:sp>
          <p:nvSpPr>
            <p:cNvPr id="630797" name="Rectangle 14"/>
            <p:cNvSpPr>
              <a:spLocks noChangeArrowheads="1"/>
            </p:cNvSpPr>
            <p:nvPr/>
          </p:nvSpPr>
          <p:spPr bwMode="auto">
            <a:xfrm>
              <a:off x="4753" y="2437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-</a:t>
              </a:r>
              <a:endParaRPr lang="en-US"/>
            </a:p>
          </p:txBody>
        </p:sp>
        <p:sp>
          <p:nvSpPr>
            <p:cNvPr id="630798" name="Rectangle 15"/>
            <p:cNvSpPr>
              <a:spLocks noChangeArrowheads="1"/>
            </p:cNvSpPr>
            <p:nvPr/>
          </p:nvSpPr>
          <p:spPr bwMode="auto">
            <a:xfrm>
              <a:off x="4400" y="2568"/>
              <a:ext cx="11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2600">
                  <a:latin typeface="Symbol" pitchFamily="18" charset="2"/>
                </a:rPr>
                <a:t>=</a:t>
              </a:r>
              <a:endParaRPr lang="en-US"/>
            </a:p>
          </p:txBody>
        </p:sp>
      </p:grpSp>
      <p:sp>
        <p:nvSpPr>
          <p:cNvPr id="630789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b="1"/>
              <a:t>Growth Duration Model</a:t>
            </a:r>
            <a:endParaRPr lang="en-US" b="1"/>
          </a:p>
        </p:txBody>
      </p:sp>
      <p:sp>
        <p:nvSpPr>
          <p:cNvPr id="6318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The purpose is to evaluate the high P/E ratio for the stock of a growth company by relating its P/E ratio to the firm’s rate of growth and duration of growth </a:t>
            </a:r>
          </a:p>
          <a:p>
            <a:pPr>
              <a:lnSpc>
                <a:spcPct val="90000"/>
              </a:lnSpc>
            </a:pPr>
            <a:r>
              <a:rPr lang="en-US" smtClean="0"/>
              <a:t>A stock’s P/E is function of 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expected rate of growth of earnings per share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stock’s required rate of return</a:t>
            </a:r>
          </a:p>
          <a:p>
            <a:pPr lvl="1">
              <a:lnSpc>
                <a:spcPct val="80000"/>
              </a:lnSpc>
            </a:pPr>
            <a:r>
              <a:rPr lang="en-US" smtClean="0"/>
              <a:t>firm’s dividend-payout ratio</a:t>
            </a:r>
          </a:p>
          <a:p>
            <a:r>
              <a:rPr lang="en-US" smtClean="0"/>
              <a:t>The growth estimate must consider both the rate of growth and how long this growth rate can be sustained—that is, the duration of the expected growth rate</a:t>
            </a:r>
          </a:p>
        </p:txBody>
      </p:sp>
      <p:sp>
        <p:nvSpPr>
          <p:cNvPr id="63181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00AFA712-6D3D-40BD-B55C-1B3D625A44E6}" type="slidenum">
              <a:rPr lang="en-US">
                <a:cs typeface="Arial" charset="0"/>
              </a:rPr>
              <a:pPr/>
              <a:t>47</a:t>
            </a:fld>
            <a:endParaRPr lang="en-US">
              <a:cs typeface="Arial" charset="0"/>
            </a:endParaRPr>
          </a:p>
        </p:txBody>
      </p:sp>
      <p:sp>
        <p:nvSpPr>
          <p:cNvPr id="63181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pPr>
              <a:defRPr/>
            </a:pPr>
            <a:r>
              <a:rPr lang="en-US" sz="4000" b="1"/>
              <a:t>Intra-Industry Analysis</a:t>
            </a:r>
            <a:endParaRPr lang="en-US" b="1"/>
          </a:p>
        </p:txBody>
      </p:sp>
      <p:sp>
        <p:nvSpPr>
          <p:cNvPr id="632834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143000"/>
            <a:ext cx="8001000" cy="5257800"/>
          </a:xfrm>
        </p:spPr>
        <p:txBody>
          <a:bodyPr/>
          <a:lstStyle/>
          <a:p>
            <a:r>
              <a:rPr lang="en-US" smtClean="0"/>
              <a:t>Directly compare two firms in the same industry</a:t>
            </a:r>
          </a:p>
          <a:p>
            <a:r>
              <a:rPr lang="en-US" smtClean="0"/>
              <a:t>An alternative use of T to determine a reasonable P/E ratio</a:t>
            </a:r>
          </a:p>
          <a:p>
            <a:r>
              <a:rPr lang="en-US" smtClean="0"/>
              <a:t>Factors to consider</a:t>
            </a:r>
          </a:p>
          <a:p>
            <a:pPr lvl="1"/>
            <a:r>
              <a:rPr lang="en-US" smtClean="0"/>
              <a:t>A major difference in the risk involved</a:t>
            </a:r>
          </a:p>
          <a:p>
            <a:pPr lvl="1"/>
            <a:r>
              <a:rPr lang="en-US" smtClean="0"/>
              <a:t>Inaccurate growth estimates</a:t>
            </a:r>
          </a:p>
          <a:p>
            <a:pPr lvl="1"/>
            <a:r>
              <a:rPr lang="en-US" smtClean="0"/>
              <a:t>Stock with a low P/E relative to its growth rate is undervalued</a:t>
            </a:r>
          </a:p>
          <a:p>
            <a:pPr lvl="1"/>
            <a:r>
              <a:rPr lang="en-US" smtClean="0"/>
              <a:t>Stock with high P/E and a low growth rate is overvalued</a:t>
            </a:r>
          </a:p>
        </p:txBody>
      </p:sp>
      <p:sp>
        <p:nvSpPr>
          <p:cNvPr id="63283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0D430788-E153-4F36-A7D9-656498369DD1}" type="slidenum">
              <a:rPr lang="en-US">
                <a:cs typeface="Arial" charset="0"/>
              </a:rPr>
              <a:pPr/>
              <a:t>48</a:t>
            </a:fld>
            <a:endParaRPr lang="en-US">
              <a:cs typeface="Arial" charset="0"/>
            </a:endParaRPr>
          </a:p>
        </p:txBody>
      </p:sp>
      <p:sp>
        <p:nvSpPr>
          <p:cNvPr id="63283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762000"/>
          </a:xfrm>
        </p:spPr>
        <p:txBody>
          <a:bodyPr/>
          <a:lstStyle/>
          <a:p>
            <a:pPr>
              <a:defRPr/>
            </a:pPr>
            <a:r>
              <a:rPr lang="en-US" b="1" dirty="0"/>
              <a:t>Site Visits and the Art of the Interview</a:t>
            </a:r>
          </a:p>
        </p:txBody>
      </p:sp>
      <p:sp>
        <p:nvSpPr>
          <p:cNvPr id="633858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8229600" cy="4876800"/>
          </a:xfrm>
        </p:spPr>
        <p:txBody>
          <a:bodyPr/>
          <a:lstStyle/>
          <a:p>
            <a:r>
              <a:rPr lang="en-US" smtClean="0"/>
              <a:t>Focus on management’s plans, strategies, and concerns</a:t>
            </a:r>
          </a:p>
          <a:p>
            <a:r>
              <a:rPr lang="en-US" smtClean="0"/>
              <a:t>Restrictions on nonpublic information</a:t>
            </a:r>
          </a:p>
          <a:p>
            <a:r>
              <a:rPr lang="en-US" smtClean="0"/>
              <a:t>“What if” questions can help gauge sensitivity of revenues, costs, and earnings</a:t>
            </a:r>
          </a:p>
          <a:p>
            <a:r>
              <a:rPr lang="en-US" smtClean="0"/>
              <a:t>Management may indicate appropriateness of earnings estimates</a:t>
            </a:r>
          </a:p>
          <a:p>
            <a:r>
              <a:rPr lang="en-US" smtClean="0"/>
              <a:t>Discuss the industry’s major issues</a:t>
            </a:r>
          </a:p>
          <a:p>
            <a:r>
              <a:rPr lang="en-US" smtClean="0"/>
              <a:t>Review the planning process</a:t>
            </a:r>
          </a:p>
          <a:p>
            <a:r>
              <a:rPr lang="en-US" smtClean="0"/>
              <a:t>Talk to more than just the top managers</a:t>
            </a:r>
          </a:p>
        </p:txBody>
      </p:sp>
      <p:sp>
        <p:nvSpPr>
          <p:cNvPr id="63385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77CDC579-3BB4-4DF4-9638-69E75F6D09A0}" type="slidenum">
              <a:rPr lang="en-US">
                <a:cs typeface="Arial" charset="0"/>
              </a:rPr>
              <a:pPr/>
              <a:t>49</a:t>
            </a:fld>
            <a:endParaRPr lang="en-US">
              <a:cs typeface="Arial" charset="0"/>
            </a:endParaRPr>
          </a:p>
        </p:txBody>
      </p:sp>
      <p:sp>
        <p:nvSpPr>
          <p:cNvPr id="633860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85800"/>
          </a:xfrm>
        </p:spPr>
        <p:txBody>
          <a:bodyPr/>
          <a:lstStyle/>
          <a:p>
            <a:pPr>
              <a:defRPr/>
            </a:pPr>
            <a:r>
              <a:rPr lang="en-US" b="1"/>
              <a:t>When to Sell</a:t>
            </a:r>
          </a:p>
        </p:txBody>
      </p:sp>
      <p:sp>
        <p:nvSpPr>
          <p:cNvPr id="63488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7924800" cy="5105400"/>
          </a:xfrm>
        </p:spPr>
        <p:txBody>
          <a:bodyPr/>
          <a:lstStyle/>
          <a:p>
            <a:r>
              <a:rPr lang="en-US" smtClean="0"/>
              <a:t>Holding a stock too long may lead to lower returns than expected</a:t>
            </a:r>
          </a:p>
          <a:p>
            <a:r>
              <a:rPr lang="en-US" smtClean="0"/>
              <a:t>If stocks decline right after purchase, is that a further buying opportunity or an indication of incorrect analysis?</a:t>
            </a:r>
          </a:p>
          <a:p>
            <a:r>
              <a:rPr lang="en-US" smtClean="0"/>
              <a:t>Continuously monitor key assumptions</a:t>
            </a:r>
          </a:p>
          <a:p>
            <a:r>
              <a:rPr lang="en-US" smtClean="0"/>
              <a:t>Evaluate closely when market value approaches estimated intrinsic value</a:t>
            </a:r>
          </a:p>
          <a:p>
            <a:r>
              <a:rPr lang="en-US" smtClean="0"/>
              <a:t>Know why you bought it and watch for that to change</a:t>
            </a:r>
          </a:p>
        </p:txBody>
      </p:sp>
      <p:sp>
        <p:nvSpPr>
          <p:cNvPr id="63488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08011998-7678-460A-A794-24015102166B}" type="slidenum">
              <a:rPr lang="en-US">
                <a:cs typeface="Arial" charset="0"/>
              </a:rPr>
              <a:pPr/>
              <a:t>50</a:t>
            </a:fld>
            <a:endParaRPr lang="en-US">
              <a:cs typeface="Arial" charset="0"/>
            </a:endParaRPr>
          </a:p>
        </p:txBody>
      </p:sp>
      <p:sp>
        <p:nvSpPr>
          <p:cNvPr id="634884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b="1"/>
              <a:t>Influences on Analysts</a:t>
            </a:r>
            <a:endParaRPr lang="en-US" b="1"/>
          </a:p>
        </p:txBody>
      </p:sp>
      <p:sp>
        <p:nvSpPr>
          <p:cNvPr id="63590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77200" cy="518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Efficient Markets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In most instances, the value estimated for a stock will be very close to its market price, which indicates that it is properly valued</a:t>
            </a:r>
          </a:p>
          <a:p>
            <a:pPr>
              <a:lnSpc>
                <a:spcPct val="90000"/>
              </a:lnSpc>
            </a:pPr>
            <a:r>
              <a:rPr lang="en-US" smtClean="0"/>
              <a:t>Paralysis of Analysis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To earn above-average returns, there are two requirements: (1) the analyst must have expectations that differ from the consensus, and</a:t>
            </a:r>
            <a:r>
              <a:rPr lang="en-US" i="1" smtClean="0"/>
              <a:t> </a:t>
            </a:r>
            <a:r>
              <a:rPr lang="en-US" smtClean="0"/>
              <a:t>(2) the analyst must be correct</a:t>
            </a:r>
          </a:p>
          <a:p>
            <a:pPr>
              <a:lnSpc>
                <a:spcPct val="90000"/>
              </a:lnSpc>
            </a:pPr>
            <a:r>
              <a:rPr lang="en-US" smtClean="0"/>
              <a:t>Analyst Conflicts of Interest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A potential conflict can arise if communication occurs between a firm’s investment banking and equity research division</a:t>
            </a:r>
          </a:p>
        </p:txBody>
      </p:sp>
      <p:sp>
        <p:nvSpPr>
          <p:cNvPr id="63590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B582AD40-F73E-4A73-95E0-AF441D72BAE1}" type="slidenum">
              <a:rPr lang="en-US">
                <a:cs typeface="Arial" charset="0"/>
              </a:rPr>
              <a:pPr/>
              <a:t>51</a:t>
            </a:fld>
            <a:endParaRPr lang="en-US">
              <a:cs typeface="Arial" charset="0"/>
            </a:endParaRPr>
          </a:p>
        </p:txBody>
      </p:sp>
      <p:sp>
        <p:nvSpPr>
          <p:cNvPr id="635908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/>
              <a:t>Global Company and Stock Analysis</a:t>
            </a:r>
          </a:p>
        </p:txBody>
      </p:sp>
      <p:sp>
        <p:nvSpPr>
          <p:cNvPr id="636930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95400"/>
            <a:ext cx="7924800" cy="4876800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mtClean="0">
                <a:cs typeface="Times New Roman" pitchFamily="18" charset="0"/>
              </a:rPr>
              <a:t>Availability of Data</a:t>
            </a:r>
          </a:p>
          <a:p>
            <a:pPr>
              <a:lnSpc>
                <a:spcPct val="120000"/>
              </a:lnSpc>
            </a:pPr>
            <a:r>
              <a:rPr lang="en-US" smtClean="0"/>
              <a:t>Differential Accounting Conventions</a:t>
            </a:r>
          </a:p>
          <a:p>
            <a:pPr>
              <a:lnSpc>
                <a:spcPct val="120000"/>
              </a:lnSpc>
            </a:pPr>
            <a:r>
              <a:rPr lang="en-US" smtClean="0"/>
              <a:t>Currency Differences (Exchange Rate Risk)</a:t>
            </a:r>
          </a:p>
          <a:p>
            <a:pPr>
              <a:lnSpc>
                <a:spcPct val="120000"/>
              </a:lnSpc>
            </a:pPr>
            <a:r>
              <a:rPr lang="en-US" smtClean="0"/>
              <a:t>Political (Country) Risk</a:t>
            </a:r>
          </a:p>
          <a:p>
            <a:pPr>
              <a:lnSpc>
                <a:spcPct val="120000"/>
              </a:lnSpc>
            </a:pPr>
            <a:r>
              <a:rPr lang="en-US" smtClean="0"/>
              <a:t>Transaction Costs and Liquidity</a:t>
            </a:r>
          </a:p>
          <a:p>
            <a:pPr>
              <a:lnSpc>
                <a:spcPct val="120000"/>
              </a:lnSpc>
            </a:pPr>
            <a:r>
              <a:rPr lang="en-US" smtClean="0"/>
              <a:t>Valuation Differences</a:t>
            </a:r>
            <a:r>
              <a:rPr lang="en-US" sz="3200" smtClean="0"/>
              <a:t> </a:t>
            </a:r>
          </a:p>
          <a:p>
            <a:endParaRPr lang="en-US" sz="3200" smtClean="0"/>
          </a:p>
        </p:txBody>
      </p:sp>
      <p:sp>
        <p:nvSpPr>
          <p:cNvPr id="63693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8A341D5A-55CE-4F9B-B7AD-4A16120B2C1F}" type="slidenum">
              <a:rPr lang="en-US">
                <a:cs typeface="Arial" charset="0"/>
              </a:rPr>
              <a:pPr/>
              <a:t>52</a:t>
            </a:fld>
            <a:endParaRPr lang="en-US">
              <a:cs typeface="Arial" charset="0"/>
            </a:endParaRPr>
          </a:p>
        </p:txBody>
      </p:sp>
      <p:sp>
        <p:nvSpPr>
          <p:cNvPr id="636932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382000" cy="1020762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smtClean="0"/>
              <a:t>The </a:t>
            </a:r>
            <a:r>
              <a:rPr lang="en-US" b="1"/>
              <a:t>Internet Investments Online</a:t>
            </a:r>
          </a:p>
        </p:txBody>
      </p:sp>
      <p:sp>
        <p:nvSpPr>
          <p:cNvPr id="637954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990600" y="1295400"/>
            <a:ext cx="7772400" cy="46482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400" smtClean="0">
                <a:hlinkClick r:id="rId2"/>
              </a:rPr>
              <a:t>http://www.better-investing.com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3"/>
              </a:rPr>
              <a:t>http://www.fool.com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4"/>
              </a:rPr>
              <a:t>http://www.cfonews.com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5"/>
              </a:rPr>
              <a:t>http://www.zacks.com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6"/>
              </a:rPr>
              <a:t>http://www.valueline.com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7"/>
              </a:rPr>
              <a:t>http://www.chicago.org</a:t>
            </a:r>
            <a:endParaRPr lang="en-US" sz="2400" smtClean="0"/>
          </a:p>
          <a:p>
            <a:pPr>
              <a:lnSpc>
                <a:spcPct val="110000"/>
              </a:lnSpc>
            </a:pPr>
            <a:r>
              <a:rPr lang="en-US" sz="2400" smtClean="0">
                <a:hlinkClick r:id="rId8"/>
              </a:rPr>
              <a:t>http://moneycentral.msn.com/investor/home.asp</a:t>
            </a:r>
            <a:endParaRPr lang="en-US" sz="2400" smtClean="0"/>
          </a:p>
        </p:txBody>
      </p:sp>
      <p:sp>
        <p:nvSpPr>
          <p:cNvPr id="637955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14-</a:t>
            </a:r>
            <a:fld id="{FC2C65FA-C563-4F16-9A1C-63DEA9F07750}" type="slidenum">
              <a:rPr lang="en-US">
                <a:cs typeface="Arial" charset="0"/>
              </a:rPr>
              <a:pPr/>
              <a:t>53</a:t>
            </a:fld>
            <a:endParaRPr lang="en-US">
              <a:cs typeface="Arial" charset="0"/>
            </a:endParaRPr>
          </a:p>
        </p:txBody>
      </p:sp>
      <p:sp>
        <p:nvSpPr>
          <p:cNvPr id="637956" name="Footer Placeholder 1"/>
          <p:cNvSpPr>
            <a:spLocks noGrp="1"/>
          </p:cNvSpPr>
          <p:nvPr>
            <p:ph type="ftr" sz="quarter" idx="10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>
                <a:cs typeface="Arial" charset="0"/>
              </a:rPr>
              <a:t> © 2012 Cengage Learning.  All Rights Reserved. May not scanned, copied or duplicated, or posted to a publicly accessible website, in whole or in part.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Chapter5.YulongMa">
  <a:themeElements>
    <a:clrScheme name="SampleChapter5.YulongMa 2">
      <a:dk1>
        <a:srgbClr val="0F3D6B"/>
      </a:dk1>
      <a:lt1>
        <a:srgbClr val="FFFFFF"/>
      </a:lt1>
      <a:dk2>
        <a:srgbClr val="026E94"/>
      </a:dk2>
      <a:lt2>
        <a:srgbClr val="CCFFFF"/>
      </a:lt2>
      <a:accent1>
        <a:srgbClr val="0066CC"/>
      </a:accent1>
      <a:accent2>
        <a:srgbClr val="71B517"/>
      </a:accent2>
      <a:accent3>
        <a:srgbClr val="AABAC8"/>
      </a:accent3>
      <a:accent4>
        <a:srgbClr val="DADADA"/>
      </a:accent4>
      <a:accent5>
        <a:srgbClr val="AAB8E2"/>
      </a:accent5>
      <a:accent6>
        <a:srgbClr val="66A414"/>
      </a:accent6>
      <a:hlink>
        <a:srgbClr val="4C9CE4"/>
      </a:hlink>
      <a:folHlink>
        <a:srgbClr val="5976D3"/>
      </a:folHlink>
    </a:clrScheme>
    <a:fontScheme name="SampleChapter5.Yulong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ampleChapter5.YulongMa 1">
        <a:dk1>
          <a:srgbClr val="0D6475"/>
        </a:dk1>
        <a:lt1>
          <a:srgbClr val="FFFFFF"/>
        </a:lt1>
        <a:dk2>
          <a:srgbClr val="007976"/>
        </a:dk2>
        <a:lt2>
          <a:srgbClr val="ECEEA2"/>
        </a:lt2>
        <a:accent1>
          <a:srgbClr val="BE9932"/>
        </a:accent1>
        <a:accent2>
          <a:srgbClr val="249258"/>
        </a:accent2>
        <a:accent3>
          <a:srgbClr val="AABEBD"/>
        </a:accent3>
        <a:accent4>
          <a:srgbClr val="DADADA"/>
        </a:accent4>
        <a:accent5>
          <a:srgbClr val="DBCAAD"/>
        </a:accent5>
        <a:accent6>
          <a:srgbClr val="20844F"/>
        </a:accent6>
        <a:hlink>
          <a:srgbClr val="2C5FC4"/>
        </a:hlink>
        <a:folHlink>
          <a:srgbClr val="905FD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2">
        <a:dk1>
          <a:srgbClr val="0F3D6B"/>
        </a:dk1>
        <a:lt1>
          <a:srgbClr val="FFFFFF"/>
        </a:lt1>
        <a:dk2>
          <a:srgbClr val="026E94"/>
        </a:dk2>
        <a:lt2>
          <a:srgbClr val="CCFFFF"/>
        </a:lt2>
        <a:accent1>
          <a:srgbClr val="0066CC"/>
        </a:accent1>
        <a:accent2>
          <a:srgbClr val="71B517"/>
        </a:accent2>
        <a:accent3>
          <a:srgbClr val="AABAC8"/>
        </a:accent3>
        <a:accent4>
          <a:srgbClr val="DADADA"/>
        </a:accent4>
        <a:accent5>
          <a:srgbClr val="AAB8E2"/>
        </a:accent5>
        <a:accent6>
          <a:srgbClr val="66A414"/>
        </a:accent6>
        <a:hlink>
          <a:srgbClr val="4C9CE4"/>
        </a:hlink>
        <a:folHlink>
          <a:srgbClr val="5976D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mpleChapter5.YulongMa 3">
        <a:dk1>
          <a:srgbClr val="204376"/>
        </a:dk1>
        <a:lt1>
          <a:srgbClr val="FFFFFF"/>
        </a:lt1>
        <a:dk2>
          <a:srgbClr val="2365BD"/>
        </a:dk2>
        <a:lt2>
          <a:srgbClr val="DDDDDD"/>
        </a:lt2>
        <a:accent1>
          <a:srgbClr val="4981E7"/>
        </a:accent1>
        <a:accent2>
          <a:srgbClr val="8DD9FF"/>
        </a:accent2>
        <a:accent3>
          <a:srgbClr val="ACB8DB"/>
        </a:accent3>
        <a:accent4>
          <a:srgbClr val="DADADA"/>
        </a:accent4>
        <a:accent5>
          <a:srgbClr val="B1C1F1"/>
        </a:accent5>
        <a:accent6>
          <a:srgbClr val="7FC4E7"/>
        </a:accent6>
        <a:hlink>
          <a:srgbClr val="9999FF"/>
        </a:hlink>
        <a:folHlink>
          <a:srgbClr val="3366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Chapter 1-Test</Template>
  <TotalTime>3852</TotalTime>
  <Pages>8</Pages>
  <Words>4147</Words>
  <Application>Microsoft Office PowerPoint</Application>
  <PresentationFormat>On-screen Show (4:3)</PresentationFormat>
  <Paragraphs>598</Paragraphs>
  <Slides>53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4" baseType="lpstr">
      <vt:lpstr>Arial</vt:lpstr>
      <vt:lpstr>Times New Roman</vt:lpstr>
      <vt:lpstr>Bookman Old Style</vt:lpstr>
      <vt:lpstr>FrankRuehl</vt:lpstr>
      <vt:lpstr>Wingdings</vt:lpstr>
      <vt:lpstr>Cambria Math</vt:lpstr>
      <vt:lpstr>Symbol</vt:lpstr>
      <vt:lpstr>WP Greek Century</vt:lpstr>
      <vt:lpstr>SampleChapter5.YulongMa</vt:lpstr>
      <vt:lpstr>SampleChapter5.YulongMa</vt:lpstr>
      <vt:lpstr>Equation</vt:lpstr>
      <vt:lpstr>Slide 1</vt:lpstr>
      <vt:lpstr>Company Analysis vs. Stock Valuation</vt:lpstr>
      <vt:lpstr>Company Analysis and Stock Valuation</vt:lpstr>
      <vt:lpstr>Growth Companies &amp; Growth Stocks  </vt:lpstr>
      <vt:lpstr>Defensive Companies and Stocks</vt:lpstr>
      <vt:lpstr>Cyclical Companies and Stocks</vt:lpstr>
      <vt:lpstr>Speculative Companies and Stocks</vt:lpstr>
      <vt:lpstr>Value versus Growth Investing</vt:lpstr>
      <vt:lpstr>Economic, Industry, and Structural Links to Company Analysis</vt:lpstr>
      <vt:lpstr>Economic and Industry Influences</vt:lpstr>
      <vt:lpstr>Structural Influences</vt:lpstr>
      <vt:lpstr>Company Analysis</vt:lpstr>
      <vt:lpstr>Firm Competitive Strategies</vt:lpstr>
      <vt:lpstr>Firm Competitive Strategies</vt:lpstr>
      <vt:lpstr>Focusing a Strategy</vt:lpstr>
      <vt:lpstr>SWOT Analysis</vt:lpstr>
      <vt:lpstr>SWOT Analysis</vt:lpstr>
      <vt:lpstr>Some Lessons from Peter Lynch </vt:lpstr>
      <vt:lpstr>Tenets of Warren Buffet</vt:lpstr>
      <vt:lpstr>Tenets of Warren Buffet</vt:lpstr>
      <vt:lpstr>Estimating Intrinsic Value</vt:lpstr>
      <vt:lpstr>Present Value of Dividends</vt:lpstr>
      <vt:lpstr>Present Value of Dividends</vt:lpstr>
      <vt:lpstr>Present Value of Dividends</vt:lpstr>
      <vt:lpstr>Present Value of  Free Cash Flow to Equity</vt:lpstr>
      <vt:lpstr>Present Value of  Free Cash Flow to Equity</vt:lpstr>
      <vt:lpstr>Present Value of  Operating Free Cash Flow</vt:lpstr>
      <vt:lpstr>Present Value of  Operating Free Cash Flow</vt:lpstr>
      <vt:lpstr>Present Value of  Operating Free Cash Flow</vt:lpstr>
      <vt:lpstr>Relative Valuation Ratio Techniques</vt:lpstr>
      <vt:lpstr>Estimating Company Earnings Per Share</vt:lpstr>
      <vt:lpstr>Walgreens Competitive Strategies</vt:lpstr>
      <vt:lpstr>Estimating Company Earnings Multipliers</vt:lpstr>
      <vt:lpstr>Additional Measures of Relative Value</vt:lpstr>
      <vt:lpstr>Additional Measures of Relative Value</vt:lpstr>
      <vt:lpstr>Analysis of Growth Companies</vt:lpstr>
      <vt:lpstr>No-Growth Firm</vt:lpstr>
      <vt:lpstr>Long-Run Growth Models</vt:lpstr>
      <vt:lpstr>Long-Run Growth Models</vt:lpstr>
      <vt:lpstr>Long-Run Growth Models</vt:lpstr>
      <vt:lpstr>Long-Run Growth Models</vt:lpstr>
      <vt:lpstr>Long-Run Growth Models</vt:lpstr>
      <vt:lpstr>Long-Run Growth Models</vt:lpstr>
      <vt:lpstr>Measures of Value-Added</vt:lpstr>
      <vt:lpstr>Measures of Value-Added</vt:lpstr>
      <vt:lpstr>Measures of Value-Added</vt:lpstr>
      <vt:lpstr>Growth Duration Model</vt:lpstr>
      <vt:lpstr>Intra-Industry Analysis</vt:lpstr>
      <vt:lpstr>Site Visits and the Art of the Interview</vt:lpstr>
      <vt:lpstr>When to Sell</vt:lpstr>
      <vt:lpstr>Influences on Analysts</vt:lpstr>
      <vt:lpstr>Global Company and Stock Analysis</vt:lpstr>
      <vt:lpstr>The Internet Investments Online</vt:lpstr>
    </vt:vector>
  </TitlesOfParts>
  <Company>Harcourt,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Presentation to accompany Investment Analysis &amp; Portfolio Management, 6e</dc:title>
  <dc:subject>Company Analysis and Stock Selection</dc:subject>
  <dc:creator>Frank K. Reilly &amp; Keith C. Brown</dc:creator>
  <cp:keywords>Lecture</cp:keywords>
  <cp:lastModifiedBy>1192541</cp:lastModifiedBy>
  <cp:revision>204</cp:revision>
  <cp:lastPrinted>1998-08-13T04:13:10Z</cp:lastPrinted>
  <dcterms:created xsi:type="dcterms:W3CDTF">1998-08-11T03:08:43Z</dcterms:created>
  <dcterms:modified xsi:type="dcterms:W3CDTF">2012-11-09T04:02:37Z</dcterms:modified>
  <cp:category>Finance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blisher">
    <vt:lpwstr>Harcourt, Inc.</vt:lpwstr>
  </property>
  <property fmtid="{D5CDD505-2E9C-101B-9397-08002B2CF9AE}" pid="3" name="Editor">
    <vt:lpwstr>Terri House</vt:lpwstr>
  </property>
  <property fmtid="{D5CDD505-2E9C-101B-9397-08002B2CF9AE}" pid="4" name="Project">
    <vt:lpwstr>Lecture Presentation Software</vt:lpwstr>
  </property>
  <property fmtid="{D5CDD505-2E9C-101B-9397-08002B2CF9AE}" pid="5" name="Language">
    <vt:lpwstr>English</vt:lpwstr>
  </property>
</Properties>
</file>