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DF9C12CE-0FD8-364D-9768-5447276E87B3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01C210C-3266-EB43-B07B-7145F34F04D9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02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40851343-75B4-5B41-BA15-A1E5D1AFA31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chemeClr val="accent1"/>
              </a:buClr>
              <a:buFont typeface="Arial Unicode MS"/>
              <a:buChar char="▶"/>
              <a:defRPr/>
            </a:lvl1pPr>
            <a:lvl2pPr marL="742950" indent="-285750">
              <a:buClr>
                <a:schemeClr val="accent1"/>
              </a:buClr>
              <a:buFont typeface="Arial Unicode MS"/>
              <a:buChar char="▶"/>
              <a:defRPr/>
            </a:lvl2pPr>
            <a:lvl3pPr marL="1143000" indent="-228600">
              <a:buClr>
                <a:schemeClr val="accent1"/>
              </a:buClr>
              <a:buFont typeface="Arial Unicode MS"/>
              <a:buChar char="▶"/>
              <a:defRPr/>
            </a:lvl3pPr>
            <a:lvl4pPr marL="1600200" indent="-228600">
              <a:buClr>
                <a:schemeClr val="accent1"/>
              </a:buClr>
              <a:buFont typeface="Arial Unicode MS"/>
              <a:buChar char="▶"/>
              <a:defRPr/>
            </a:lvl4pPr>
            <a:lvl5pPr marL="2057400" indent="-228600">
              <a:buClr>
                <a:schemeClr val="accent1"/>
              </a:buClr>
              <a:buFont typeface="Arial Unicode MS"/>
              <a:buChar char="▶"/>
              <a:defRPr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19C0A48-53B8-C64F-AFE6-ECE23F11299D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86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A5193B0-0154-3645-AAC6-F847D834F72F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3A2929A9-CBCF-F84E-AF43-5F98BE338A13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38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3062501F-5EAC-7245-8D34-C03DAAD42E71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E90C4066-B959-7048-993A-1D66F247A47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89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636BEDF9-1A21-6B43-B875-962A05A1E8E2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4AC6EFCD-90AA-5148-8ABC-1BA59F88CEFF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5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6" grpId="0" autoUpdateAnimBg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60EE7452-E89F-B44F-8EC6-5E7B2C87EB85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235D4EDD-6E24-774D-A8B8-BDDB611A773D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9849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1BEF13AA-8851-2444-B9D7-768558950ADA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46462699-1AF8-664B-ADB3-A01A0E32F0C8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996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32A51939-0030-0A4E-A79E-17F611277B53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08157194-97EA-E94B-9726-A838644DB75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24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408A058-3B46-274D-97D4-88B83F07514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A096DE74-CAF8-1D48-A916-7FE4B71AAB36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96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B110BCBE-1438-7F48-BB47-BA1F78811996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7CBB896C-46A8-5B41-A66E-6C0763BACC42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02DAD016-8EBF-CF47-ACE8-593B4CD31605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fld id="{ABB3FB61-C215-E543-8FD1-8989B0E7D7CA}" type="slidenum">
              <a:rPr lang="en-US">
                <a:solidFill>
                  <a:srgbClr val="000000"/>
                </a:solidFill>
                <a:ea typeface="ＭＳ Ｐゴシック" charset="0"/>
                <a:cs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11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2D157780-F1AB-BB49-BC1F-6068D2776DAC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34975"/>
            <a:ext cx="77724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177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2644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457200" y="6384925"/>
            <a:ext cx="306120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smtClean="0">
                <a:solidFill>
                  <a:srgbClr val="A6A6A6"/>
                </a:solidFill>
                <a:latin typeface="Arial" charset="0"/>
              </a:rPr>
              <a:t>Copyright © 2017 Pearson Education Ltd</a:t>
            </a:r>
            <a:endParaRPr lang="en-US" sz="1200" dirty="0">
              <a:solidFill>
                <a:srgbClr val="A6A6A6"/>
              </a:solidFill>
              <a:latin typeface="Arial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975600" y="6384925"/>
            <a:ext cx="5953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A6A6A6"/>
                </a:solidFill>
                <a:latin typeface="Arial" charset="0"/>
              </a:rPr>
              <a:t>1 - </a:t>
            </a:r>
            <a:fld id="{DD5F6244-AF47-634E-8DBF-AF0C536FC874}" type="slidenum">
              <a:rPr lang="en-US" sz="1200">
                <a:solidFill>
                  <a:srgbClr val="A6A6A6"/>
                </a:solidFill>
                <a:latin typeface="Arial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>
              <a:solidFill>
                <a:srgbClr val="A6A6A6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18" presetClass="entr" presetSubtype="6" fill="hold" nodeType="after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Right)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defTabSz="457200" rtl="0" fontAlgn="base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342900" indent="-3429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3200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marL="742950" indent="-28575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800" kern="1200">
          <a:solidFill>
            <a:schemeClr val="tx1"/>
          </a:solidFill>
          <a:latin typeface="Arial"/>
          <a:ea typeface="Arial" charset="0"/>
          <a:cs typeface="Arial"/>
        </a:defRPr>
      </a:lvl2pPr>
      <a:lvl3pPr marL="11430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400" kern="1200">
          <a:solidFill>
            <a:schemeClr val="tx1"/>
          </a:solidFill>
          <a:latin typeface="Arial"/>
          <a:ea typeface="Arial" charset="0"/>
          <a:cs typeface="Arial"/>
        </a:defRPr>
      </a:lvl3pPr>
      <a:lvl4pPr marL="16002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000" kern="1200">
          <a:solidFill>
            <a:schemeClr val="tx1"/>
          </a:solidFill>
          <a:latin typeface="Arial"/>
          <a:ea typeface="Arial" charset="0"/>
          <a:cs typeface="Arial"/>
        </a:defRPr>
      </a:lvl4pPr>
      <a:lvl5pPr marL="2057400" indent="-228600" algn="l" defTabSz="457200" rtl="0" fontAlgn="base">
        <a:lnSpc>
          <a:spcPct val="90000"/>
        </a:lnSpc>
        <a:spcBef>
          <a:spcPct val="0"/>
        </a:spcBef>
        <a:spcAft>
          <a:spcPts val="1200"/>
        </a:spcAft>
        <a:buClr>
          <a:schemeClr val="accent1"/>
        </a:buClr>
        <a:buFont typeface="Arial Unicode MS" charset="0"/>
        <a:buChar char="▶"/>
        <a:defRPr sz="2000" kern="1200">
          <a:solidFill>
            <a:schemeClr val="tx1"/>
          </a:solidFill>
          <a:latin typeface="Arial"/>
          <a:ea typeface="Arial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55399"/>
          </a:xfrm>
          <a:solidFill>
            <a:schemeClr val="tx2"/>
          </a:solidFill>
          <a:ln w="25400">
            <a:solidFill>
              <a:schemeClr val="tx2"/>
            </a:solidFill>
          </a:ln>
        </p:spPr>
        <p:txBody>
          <a:bodyPr/>
          <a:lstStyle/>
          <a:p>
            <a:r>
              <a:rPr lang="en-US" sz="3200" dirty="0" smtClean="0"/>
              <a:t>Class Assignment </a:t>
            </a:r>
            <a:r>
              <a:rPr lang="en-US" sz="3200" dirty="0" smtClean="0"/>
              <a:t>2 </a:t>
            </a:r>
            <a:r>
              <a:rPr lang="en-US" sz="3200" dirty="0" smtClean="0"/>
              <a:t>(5%)</a:t>
            </a:r>
            <a:br>
              <a:rPr lang="en-US" sz="3200" dirty="0" smtClean="0"/>
            </a:br>
            <a:r>
              <a:rPr lang="en-US" sz="3200" dirty="0" smtClean="0"/>
              <a:t>Design a New Product</a:t>
            </a:r>
            <a:endParaRPr lang="en-US" sz="3200" dirty="0"/>
          </a:p>
        </p:txBody>
      </p:sp>
      <p:pic>
        <p:nvPicPr>
          <p:cNvPr id="4" name="Picture 3" descr="https://public-media.interaction-design.org/images/uploads/401261ba5cae057e1e039ae3ea1e056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727" y="1430667"/>
            <a:ext cx="5376545" cy="43529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021278" y="5927093"/>
            <a:ext cx="7528956" cy="287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base">
              <a:lnSpc>
                <a:spcPct val="115000"/>
              </a:lnSpc>
            </a:pPr>
            <a:r>
              <a:rPr lang="en-US" sz="1100" dirty="0">
                <a:solidFill>
                  <a:srgbClr val="848484"/>
                </a:solidFill>
                <a:latin typeface="Helvetica"/>
                <a:ea typeface="Times New Roman"/>
                <a:cs typeface="Cordia New"/>
              </a:rPr>
              <a:t>Author/Copyright holder: </a:t>
            </a:r>
            <a:r>
              <a:rPr lang="en-US" sz="1100" dirty="0" err="1">
                <a:solidFill>
                  <a:srgbClr val="848484"/>
                </a:solidFill>
                <a:latin typeface="Helvetica"/>
                <a:ea typeface="Times New Roman"/>
                <a:cs typeface="Cordia New"/>
              </a:rPr>
              <a:t>Teo</a:t>
            </a:r>
            <a:r>
              <a:rPr lang="en-US" sz="1100" dirty="0">
                <a:solidFill>
                  <a:srgbClr val="848484"/>
                </a:solidFill>
                <a:latin typeface="Helvetica"/>
                <a:ea typeface="Times New Roman"/>
                <a:cs typeface="Cordia New"/>
              </a:rPr>
              <a:t> Yu Siang and Interaction Design Foundation. Copyright </a:t>
            </a:r>
            <a:r>
              <a:rPr lang="en-US" sz="1100" dirty="0" err="1">
                <a:solidFill>
                  <a:srgbClr val="848484"/>
                </a:solidFill>
                <a:latin typeface="Helvetica"/>
                <a:ea typeface="Times New Roman"/>
                <a:cs typeface="Cordia New"/>
              </a:rPr>
              <a:t>licence</a:t>
            </a:r>
            <a:r>
              <a:rPr lang="en-US" sz="1100" dirty="0">
                <a:solidFill>
                  <a:srgbClr val="848484"/>
                </a:solidFill>
                <a:latin typeface="Helvetica"/>
                <a:ea typeface="Times New Roman"/>
                <a:cs typeface="Cordia New"/>
              </a:rPr>
              <a:t>: CC BY-NC-SA 3.0</a:t>
            </a:r>
            <a:endParaRPr lang="en-US" sz="1100" dirty="0">
              <a:solidFill>
                <a:srgbClr val="000000"/>
              </a:solidFill>
              <a:ea typeface="Calibri"/>
              <a:cs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3447790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144"/>
            <a:ext cx="8229600" cy="1387908"/>
          </a:xfrm>
          <a:solidFill>
            <a:schemeClr val="tx2"/>
          </a:solidFill>
          <a:ln w="25400">
            <a:solidFill>
              <a:schemeClr val="tx2"/>
            </a:solidFill>
          </a:ln>
        </p:spPr>
        <p:txBody>
          <a:bodyPr/>
          <a:lstStyle/>
          <a:p>
            <a:r>
              <a:rPr lang="en-US" sz="3200" dirty="0" smtClean="0"/>
              <a:t>Class Assignment </a:t>
            </a:r>
            <a:r>
              <a:rPr lang="en-US" sz="3200" dirty="0" smtClean="0"/>
              <a:t>2 </a:t>
            </a:r>
            <a:r>
              <a:rPr lang="en-US" sz="3200" dirty="0" smtClean="0"/>
              <a:t>(5%)</a:t>
            </a:r>
            <a:br>
              <a:rPr lang="en-US" sz="3200" dirty="0" smtClean="0"/>
            </a:br>
            <a:r>
              <a:rPr lang="en-US" sz="3200" dirty="0" smtClean="0"/>
              <a:t>Design a New Product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2150320"/>
            <a:ext cx="8305800" cy="4093428"/>
          </a:xfrm>
          <a:prstGeom prst="rect">
            <a:avLst/>
          </a:prstGeom>
          <a:pattFill prst="dotDmnd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Instructions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1. Team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up 4-5 students per group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.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2. After reading the paper of “Design Thinking: A 5 Stage Process”, the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group discussion is freely conducted for 50 min: 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 2.1 To gain an empathic understanding of the problem you are trying to solve.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 2.2 To define a problem statement in a human-centered manner. (establishing features, functions, other elements to solve the problems)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 2.3 To think outside the box in order to identify new solutions to the problem statement. (brainstorming)</a:t>
            </a: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   2.4 To sketch a prototype of your new product.</a:t>
            </a:r>
            <a:endParaRPr lang="en-US" sz="20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3. Prepare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your presentation. (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10 min)</a:t>
            </a:r>
            <a:endParaRPr lang="en-US" sz="20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4.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Present your work. (5-10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rPr>
              <a:t>min/group)</a:t>
            </a:r>
            <a:endParaRPr lang="en-US" sz="2000" dirty="0">
              <a:solidFill>
                <a:srgbClr val="000000"/>
              </a:solidFill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94326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HR11">
      <a:dk1>
        <a:srgbClr val="000000"/>
      </a:dk1>
      <a:lt1>
        <a:srgbClr val="FFFFFF"/>
      </a:lt1>
      <a:dk2>
        <a:srgbClr val="255898"/>
      </a:dk2>
      <a:lt2>
        <a:srgbClr val="FFFCF2"/>
      </a:lt2>
      <a:accent1>
        <a:srgbClr val="D33320"/>
      </a:accent1>
      <a:accent2>
        <a:srgbClr val="9FACC7"/>
      </a:accent2>
      <a:accent3>
        <a:srgbClr val="F7D7AC"/>
      </a:accent3>
      <a:accent4>
        <a:srgbClr val="BDD6AE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2_Office Theme</vt:lpstr>
      <vt:lpstr>Class Assignment 2 (5%) Design a New Product</vt:lpstr>
      <vt:lpstr>Class Assignment 2 (5%) Design a New Product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Assignment 2 (5%) Design a New Product</dc:title>
  <dc:creator>TBS</dc:creator>
  <cp:lastModifiedBy>TBS</cp:lastModifiedBy>
  <cp:revision>1</cp:revision>
  <dcterms:created xsi:type="dcterms:W3CDTF">2019-08-29T10:04:09Z</dcterms:created>
  <dcterms:modified xsi:type="dcterms:W3CDTF">2019-08-29T10:04:42Z</dcterms:modified>
</cp:coreProperties>
</file>