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14" r:id="rId1"/>
  </p:sldMasterIdLst>
  <p:notesMasterIdLst>
    <p:notesMasterId r:id="rId22"/>
  </p:notesMasterIdLst>
  <p:handoutMasterIdLst>
    <p:handoutMasterId r:id="rId23"/>
  </p:handoutMasterIdLst>
  <p:sldIdLst>
    <p:sldId id="366" r:id="rId2"/>
    <p:sldId id="265" r:id="rId3"/>
    <p:sldId id="413" r:id="rId4"/>
    <p:sldId id="414" r:id="rId5"/>
    <p:sldId id="456" r:id="rId6"/>
    <p:sldId id="415" r:id="rId7"/>
    <p:sldId id="416" r:id="rId8"/>
    <p:sldId id="454" r:id="rId9"/>
    <p:sldId id="436" r:id="rId10"/>
    <p:sldId id="417" r:id="rId11"/>
    <p:sldId id="437" r:id="rId12"/>
    <p:sldId id="438" r:id="rId13"/>
    <p:sldId id="439" r:id="rId14"/>
    <p:sldId id="440" r:id="rId15"/>
    <p:sldId id="448" r:id="rId16"/>
    <p:sldId id="449" r:id="rId17"/>
    <p:sldId id="442" r:id="rId18"/>
    <p:sldId id="450" r:id="rId19"/>
    <p:sldId id="451" r:id="rId20"/>
    <p:sldId id="452" r:id="rId21"/>
  </p:sldIdLst>
  <p:sldSz cx="9906000" cy="6858000" type="A4"/>
  <p:notesSz cx="9144000" cy="6858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+mn-ea"/>
        <a:cs typeface="+mn-cs"/>
      </a:defRPr>
    </a:lvl5pPr>
    <a:lvl6pPr marL="2286000" algn="l" defTabSz="457200" rtl="0" eaLnBrk="1" latinLnBrk="0" hangingPunct="1">
      <a:defRPr sz="2900" b="1" kern="1200">
        <a:solidFill>
          <a:srgbClr val="8D7DFF"/>
        </a:solidFill>
        <a:latin typeface="Verdana" charset="0"/>
        <a:ea typeface="+mn-ea"/>
        <a:cs typeface="+mn-cs"/>
      </a:defRPr>
    </a:lvl6pPr>
    <a:lvl7pPr marL="2743200" algn="l" defTabSz="457200" rtl="0" eaLnBrk="1" latinLnBrk="0" hangingPunct="1">
      <a:defRPr sz="2900" b="1" kern="1200">
        <a:solidFill>
          <a:srgbClr val="8D7DFF"/>
        </a:solidFill>
        <a:latin typeface="Verdana" charset="0"/>
        <a:ea typeface="+mn-ea"/>
        <a:cs typeface="+mn-cs"/>
      </a:defRPr>
    </a:lvl7pPr>
    <a:lvl8pPr marL="3200400" algn="l" defTabSz="457200" rtl="0" eaLnBrk="1" latinLnBrk="0" hangingPunct="1">
      <a:defRPr sz="2900" b="1" kern="1200">
        <a:solidFill>
          <a:srgbClr val="8D7DFF"/>
        </a:solidFill>
        <a:latin typeface="Verdana" charset="0"/>
        <a:ea typeface="+mn-ea"/>
        <a:cs typeface="+mn-cs"/>
      </a:defRPr>
    </a:lvl8pPr>
    <a:lvl9pPr marL="3657600" algn="l" defTabSz="457200" rtl="0" eaLnBrk="1" latinLnBrk="0" hangingPunct="1">
      <a:defRPr sz="2900" b="1" kern="1200">
        <a:solidFill>
          <a:srgbClr val="8D7DFF"/>
        </a:solidFill>
        <a:latin typeface="Verdana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clrMode="bw" scaleToFitPaper="1" frameSlides="1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DD1"/>
    <a:srgbClr val="C4E3B5"/>
    <a:srgbClr val="663300"/>
    <a:srgbClr val="1C4E35"/>
    <a:srgbClr val="FFFFFF"/>
    <a:srgbClr val="FF3300"/>
    <a:srgbClr val="88D1F7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61"/>
    <p:restoredTop sz="93061"/>
  </p:normalViewPr>
  <p:slideViewPr>
    <p:cSldViewPr snapToGrid="0">
      <p:cViewPr varScale="1">
        <p:scale>
          <a:sx n="106" d="100"/>
          <a:sy n="106" d="100"/>
        </p:scale>
        <p:origin x="1446" y="7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815313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722563" y="519113"/>
            <a:ext cx="3698875" cy="25622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634305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256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>
            <a:prstTxWarp prst="textNoShape">
              <a:avLst/>
            </a:prstTxWarp>
          </a:bodyPr>
          <a:lstStyle/>
          <a:p>
            <a:pPr algn="r"/>
            <a:r>
              <a:rPr lang="en-US" sz="1000" b="0" i="1">
                <a:solidFill>
                  <a:schemeClr val="tx1"/>
                </a:solidFill>
                <a:latin typeface="Times New Roman" charset="0"/>
              </a:rPr>
              <a:t>4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3</a:t>
            </a:r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14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21515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86180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212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448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5334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861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7146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7182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656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1842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5579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5459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9973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0429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789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1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446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0864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447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8667751" y="-6350"/>
            <a:ext cx="1255448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56" y="0"/>
            <a:ext cx="3007916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2950" y="2286000"/>
            <a:ext cx="84201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842250" y="6516240"/>
            <a:ext cx="2063750" cy="457200"/>
          </a:xfrm>
        </p:spPr>
        <p:txBody>
          <a:bodyPr/>
          <a:lstStyle>
            <a:lvl1pPr>
              <a:defRPr sz="1800"/>
            </a:lvl1pPr>
          </a:lstStyle>
          <a:p>
            <a:pPr>
              <a:defRPr/>
            </a:pPr>
            <a:fld id="{404D6594-41B2-7145-A5DC-D0E3E11F7EF6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228600"/>
            <a:ext cx="8337550" cy="838200"/>
          </a:xfrm>
          <a:solidFill>
            <a:srgbClr val="AADE6B"/>
          </a:solidFill>
        </p:spPr>
        <p:txBody>
          <a:bodyPr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842250" y="6516240"/>
            <a:ext cx="2063750" cy="457200"/>
          </a:xfrm>
          <a:ln/>
        </p:spPr>
        <p:txBody>
          <a:bodyPr/>
          <a:lstStyle>
            <a:lvl1pPr>
              <a:defRPr sz="1800"/>
            </a:lvl1pPr>
          </a:lstStyle>
          <a:p>
            <a:fld id="{C44681BC-E0B8-FA42-9989-CD5E95C0BE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A01613-6507-0F4E-B445-ADA3613BF0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0" y="1371600"/>
            <a:ext cx="41275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371600"/>
            <a:ext cx="41275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DB24E8-F0B0-274F-8A5F-DA2D9AD33C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A9BA55-C6F8-1F46-94D6-0A3CF806A8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382E31-48EF-ED40-BE60-F4DD0C37C5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AEEA2D-6CA2-314B-90D4-B781B1319C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D7546A-E55B-8042-96AE-EC9E62AD7D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th-TH" noProof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81B046-61FB-2144-A0DB-759D16FB00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CC41BE-954A-B44A-A1D5-BB4D60A43CB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8025" y="228600"/>
            <a:ext cx="2105025" cy="5867400"/>
          </a:xfrm>
        </p:spPr>
        <p:txBody>
          <a:bodyPr vert="eaVert"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0" y="228600"/>
            <a:ext cx="6149975" cy="5867400"/>
          </a:xfrm>
        </p:spPr>
        <p:txBody>
          <a:bodyPr vert="eaVert"/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A0920C-4E0A-C549-ABA3-548FFECD350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181" y="23813"/>
            <a:ext cx="7923080" cy="1143000"/>
          </a:xfrm>
        </p:spPr>
        <p:txBody>
          <a:bodyPr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050793" y="1285875"/>
            <a:ext cx="8356467" cy="5056188"/>
          </a:xfrm>
        </p:spPr>
        <p:txBody>
          <a:bodyPr/>
          <a:lstStyle/>
          <a:p>
            <a:pPr lvl="0"/>
            <a:r>
              <a:rPr lang="th-TH" noProof="0"/>
              <a:t>Click icon to add chart</a:t>
            </a:r>
            <a:endParaRPr lang="en-US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A08725-41A5-8244-BC4A-77661FCF79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181" y="39688"/>
            <a:ext cx="792308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80281" y="1258889"/>
            <a:ext cx="8426979" cy="4683125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400800"/>
            <a:ext cx="4389438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5BE66D-41DA-254C-9F5E-4D375FBE844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0400" y="228600"/>
            <a:ext cx="8255000" cy="838200"/>
          </a:xfrm>
          <a:prstGeom prst="rect">
            <a:avLst/>
          </a:prstGeom>
          <a:solidFill>
            <a:srgbClr val="AADE6B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371600"/>
            <a:ext cx="84201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42250" y="64008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600">
                <a:solidFill>
                  <a:srgbClr val="000000"/>
                </a:solidFill>
              </a:defRPr>
            </a:lvl1pPr>
          </a:lstStyle>
          <a:p>
            <a:fld id="{BFA08725-41A5-8244-BC4A-77661FCF797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29" name="Picture 6" descr="Econ Logo Official.png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9082220" y="0"/>
            <a:ext cx="82378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3"/>
          <p:cNvSpPr>
            <a:spLocks noGrp="1" noChangeArrowheads="1"/>
          </p:cNvSpPr>
          <p:nvPr/>
        </p:nvSpPr>
        <p:spPr bwMode="auto">
          <a:xfrm>
            <a:off x="1" y="6400800"/>
            <a:ext cx="34928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1200" b="0" dirty="0">
                <a:solidFill>
                  <a:schemeClr val="tx1"/>
                </a:solidFill>
              </a:rPr>
              <a:t>Chayun Tantivasadakarn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36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8.e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77601" y="2212772"/>
            <a:ext cx="7842250" cy="2233612"/>
          </a:xfrm>
        </p:spPr>
        <p:txBody>
          <a:bodyPr/>
          <a:lstStyle/>
          <a:p>
            <a:pPr eaLnBrk="1" hangingPunct="1">
              <a:lnSpc>
                <a:spcPts val="5720"/>
              </a:lnSpc>
            </a:pPr>
            <a:r>
              <a:rPr lang="en-US" sz="6600" dirty="0">
                <a:latin typeface="Angsana New" charset="0"/>
                <a:cs typeface="Angsana New" charset="0"/>
              </a:rPr>
              <a:t>Intertemporal consumption </a:t>
            </a:r>
            <a:br>
              <a:rPr lang="en-US" sz="6600" dirty="0">
                <a:latin typeface="Angsana New" charset="0"/>
                <a:cs typeface="Angsana New" charset="0"/>
              </a:rPr>
            </a:br>
            <a:r>
              <a:rPr lang="en-US" sz="6600" dirty="0">
                <a:latin typeface="Angsana New" charset="0"/>
                <a:cs typeface="Angsana New" charset="0"/>
              </a:rPr>
              <a:t>and investment</a:t>
            </a:r>
            <a:br>
              <a:rPr lang="en-US" sz="6600" dirty="0">
                <a:effectLst>
                  <a:outerShdw blurRad="38100" dist="38100" dir="2700000" algn="tl">
                    <a:srgbClr val="DDDDDD"/>
                  </a:outerShdw>
                </a:effectLst>
                <a:latin typeface="Angsana New" charset="0"/>
                <a:cs typeface="Angsana New" charset="0"/>
              </a:rPr>
            </a:br>
            <a:r>
              <a:rPr lang="en-US" sz="6600" dirty="0">
                <a:solidFill>
                  <a:schemeClr val="tx1"/>
                </a:solidFill>
                <a:latin typeface="Angsana New" charset="0"/>
                <a:cs typeface="Angsana New" charset="0"/>
              </a:rPr>
              <a:t>EE 311</a:t>
            </a:r>
            <a:endParaRPr lang="en-US" sz="6600" dirty="0">
              <a:effectLst>
                <a:outerShdw blurRad="38100" dist="38100" dir="2700000" algn="tl">
                  <a:srgbClr val="DDDDDD"/>
                </a:outerShdw>
              </a:effectLst>
              <a:latin typeface="Angsana New" charset="0"/>
              <a:cs typeface="Angsana New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63688" y="4716065"/>
            <a:ext cx="7842250" cy="1752600"/>
          </a:xfrm>
        </p:spPr>
        <p:txBody>
          <a:bodyPr/>
          <a:lstStyle/>
          <a:p>
            <a:pPr algn="r" eaLnBrk="1" hangingPunct="1"/>
            <a:r>
              <a:rPr lang="en-US" dirty="0">
                <a:latin typeface="Angsana New" charset="0"/>
                <a:cs typeface="Angsana New" charset="0"/>
              </a:rPr>
              <a:t>Chayun Tantivasadakarn</a:t>
            </a:r>
          </a:p>
          <a:p>
            <a:pPr algn="r" eaLnBrk="1" hangingPunct="1"/>
            <a:r>
              <a:rPr lang="en-US" dirty="0">
                <a:latin typeface="Angsana New" charset="0"/>
                <a:cs typeface="Angsana New" charset="0"/>
              </a:rPr>
              <a:t>Faculty of Economics, Thammasat University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4D6594-41B2-7145-A5DC-D0E3E11F7EF6}" type="slidenum">
              <a:rPr lang="en-US" smtClean="0"/>
              <a:pPr>
                <a:defRPr/>
              </a:pPr>
              <a:t>1</a:t>
            </a:fld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  <a:cs typeface="Angsana New" charset="0"/>
              </a:rPr>
              <a:t>Introduction</a:t>
            </a:r>
          </a:p>
        </p:txBody>
      </p:sp>
      <p:sp>
        <p:nvSpPr>
          <p:cNvPr id="81929" name="Rectangle 9"/>
          <p:cNvSpPr>
            <a:spLocks noGrp="1" noChangeArrowheads="1"/>
          </p:cNvSpPr>
          <p:nvPr>
            <p:ph idx="1"/>
          </p:nvPr>
        </p:nvSpPr>
        <p:spPr>
          <a:xfrm>
            <a:off x="981075" y="1363663"/>
            <a:ext cx="8924925" cy="4683125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sz="4400" dirty="0">
                <a:latin typeface="Angsana New" charset="0"/>
                <a:cs typeface="Angsana New" charset="0"/>
              </a:rPr>
              <a:t>Consumers need to choose consumption over different periods of time.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sz="4400" dirty="0">
                <a:latin typeface="Angsana New" charset="0"/>
                <a:cs typeface="Angsana New" charset="0"/>
              </a:rPr>
              <a:t>Consumers may choose to save some of the present consumption for the future.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sz="4400" dirty="0">
                <a:latin typeface="Angsana New" charset="0"/>
                <a:cs typeface="Angsana New" charset="0"/>
              </a:rPr>
              <a:t>Or borrow some from the future in order to consume more today.</a:t>
            </a:r>
            <a:endParaRPr lang="en-US" sz="4400" dirty="0">
              <a:latin typeface="Times New Roman" charset="0"/>
              <a:ea typeface="Cordia New" charset="0"/>
              <a:cs typeface="Cordia New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09995" y="3825875"/>
            <a:ext cx="1698625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rcRect b="15749"/>
          <a:stretch>
            <a:fillRect/>
          </a:stretch>
        </p:blipFill>
        <p:spPr bwMode="auto">
          <a:xfrm>
            <a:off x="6116311" y="5470525"/>
            <a:ext cx="32035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81BC-E0B8-FA42-9989-CD5E95C0BEC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9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29236" y="265847"/>
            <a:ext cx="7923212" cy="758825"/>
          </a:xfrm>
        </p:spPr>
        <p:txBody>
          <a:bodyPr/>
          <a:lstStyle/>
          <a:p>
            <a:pPr eaLnBrk="1" hangingPunct="1"/>
            <a:r>
              <a:rPr lang="th-TH">
                <a:latin typeface="Angsana New" charset="0"/>
                <a:cs typeface="Angsana New" charset="0"/>
              </a:rPr>
              <a:t>Simple model: Assumptions</a:t>
            </a:r>
          </a:p>
        </p:txBody>
      </p:sp>
      <p:sp>
        <p:nvSpPr>
          <p:cNvPr id="347139" name="Rectangle 3"/>
          <p:cNvSpPr>
            <a:spLocks noGrp="1" noChangeArrowheads="1"/>
          </p:cNvSpPr>
          <p:nvPr>
            <p:ph idx="1"/>
          </p:nvPr>
        </p:nvSpPr>
        <p:spPr>
          <a:xfrm>
            <a:off x="509588" y="881063"/>
            <a:ext cx="9685337" cy="5416550"/>
          </a:xfrm>
        </p:spPr>
        <p:txBody>
          <a:bodyPr/>
          <a:lstStyle/>
          <a:p>
            <a:pPr eaLnBrk="1" hangingPunct="1"/>
            <a:r>
              <a:rPr lang="th-TH" dirty="0">
                <a:latin typeface="Angsana New" charset="0"/>
                <a:cs typeface="Angsana New" charset="0"/>
              </a:rPr>
              <a:t>C</a:t>
            </a:r>
            <a:r>
              <a:rPr lang="th-TH" baseline="-25000" dirty="0">
                <a:latin typeface="Angsana New" charset="0"/>
                <a:cs typeface="Angsana New" charset="0"/>
              </a:rPr>
              <a:t>0</a:t>
            </a:r>
            <a:r>
              <a:rPr lang="th-TH" dirty="0">
                <a:latin typeface="Angsana New" charset="0"/>
                <a:cs typeface="Angsana New" charset="0"/>
              </a:rPr>
              <a:t> and C</a:t>
            </a:r>
            <a:r>
              <a:rPr lang="th-TH" baseline="-25000" dirty="0">
                <a:latin typeface="Angsana New" charset="0"/>
                <a:cs typeface="Angsana New" charset="0"/>
              </a:rPr>
              <a:t>1</a:t>
            </a:r>
            <a:r>
              <a:rPr lang="th-TH" dirty="0">
                <a:latin typeface="Angsana New" charset="0"/>
                <a:cs typeface="Angsana New" charset="0"/>
              </a:rPr>
              <a:t> are consumption where 0 denotes this period, 1 denotes next period.</a:t>
            </a:r>
          </a:p>
          <a:p>
            <a:pPr eaLnBrk="1" hangingPunct="1"/>
            <a:r>
              <a:rPr lang="th-TH" dirty="0">
                <a:latin typeface="Angsana New" charset="0"/>
                <a:cs typeface="Angsana New" charset="0"/>
              </a:rPr>
              <a:t>They are both normal goods</a:t>
            </a:r>
          </a:p>
          <a:p>
            <a:pPr eaLnBrk="1" hangingPunct="1"/>
            <a:r>
              <a:rPr lang="th-TH" dirty="0">
                <a:latin typeface="Angsana New" charset="0"/>
                <a:cs typeface="Angsana New" charset="0"/>
              </a:rPr>
              <a:t>Y</a:t>
            </a:r>
            <a:r>
              <a:rPr lang="th-TH" baseline="-25000" dirty="0">
                <a:latin typeface="Angsana New" charset="0"/>
                <a:cs typeface="Angsana New" charset="0"/>
              </a:rPr>
              <a:t>0</a:t>
            </a:r>
            <a:r>
              <a:rPr lang="th-TH" dirty="0">
                <a:latin typeface="Angsana New" charset="0"/>
                <a:cs typeface="Angsana New" charset="0"/>
              </a:rPr>
              <a:t> and Y</a:t>
            </a:r>
            <a:r>
              <a:rPr lang="th-TH" baseline="-25000" dirty="0">
                <a:latin typeface="Angsana New" charset="0"/>
                <a:cs typeface="Angsana New" charset="0"/>
              </a:rPr>
              <a:t>1</a:t>
            </a:r>
            <a:r>
              <a:rPr lang="th-TH" dirty="0">
                <a:latin typeface="Angsana New" charset="0"/>
                <a:cs typeface="Angsana New" charset="0"/>
              </a:rPr>
              <a:t> are endowment</a:t>
            </a:r>
            <a:r>
              <a:rPr lang="en-US" dirty="0">
                <a:latin typeface="Angsana New" charset="0"/>
                <a:cs typeface="Angsana New" charset="0"/>
              </a:rPr>
              <a:t>s</a:t>
            </a:r>
            <a:r>
              <a:rPr lang="th-TH" dirty="0">
                <a:latin typeface="Angsana New" charset="0"/>
                <a:cs typeface="Angsana New" charset="0"/>
              </a:rPr>
              <a:t>.</a:t>
            </a:r>
          </a:p>
          <a:p>
            <a:pPr eaLnBrk="1" hangingPunct="1"/>
            <a:r>
              <a:rPr lang="th-TH" dirty="0">
                <a:latin typeface="Angsana New" charset="0"/>
                <a:cs typeface="Angsana New" charset="0"/>
              </a:rPr>
              <a:t>The economy has a money market for lending and borrowing at an interest rate = r per period.  Assuming no risk.</a:t>
            </a:r>
            <a:endParaRPr lang="en-US" dirty="0">
              <a:latin typeface="Angsana New" charset="0"/>
              <a:cs typeface="Angsana New" charset="0"/>
            </a:endParaRPr>
          </a:p>
          <a:p>
            <a:pPr eaLnBrk="1" hangingPunct="1"/>
            <a:r>
              <a:rPr lang="th-TH" dirty="0">
                <a:latin typeface="Angsana New" charset="0"/>
                <a:cs typeface="Angsana New" charset="0"/>
              </a:rPr>
              <a:t>A consumer chooses the consumption bundle that maximizes utility given the endowment and interest rate.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81BC-E0B8-FA42-9989-CD5E95C0BEC1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7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7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7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7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7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7139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4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99021"/>
            <a:ext cx="1941513" cy="124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Budget line for 2 periods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077913" y="1339850"/>
            <a:ext cx="1343025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 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, 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</a:p>
        </p:txBody>
      </p:sp>
      <p:sp>
        <p:nvSpPr>
          <p:cNvPr id="24582" name="Text Box 11"/>
          <p:cNvSpPr txBox="1">
            <a:spLocks noChangeArrowheads="1"/>
          </p:cNvSpPr>
          <p:nvPr/>
        </p:nvSpPr>
        <p:spPr bwMode="auto">
          <a:xfrm>
            <a:off x="4103688" y="5437188"/>
            <a:ext cx="140335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th-TH" sz="1200" b="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24583" name="Text Box 16"/>
          <p:cNvSpPr txBox="1">
            <a:spLocks noChangeArrowheads="1"/>
          </p:cNvSpPr>
          <p:nvPr/>
        </p:nvSpPr>
        <p:spPr bwMode="auto">
          <a:xfrm>
            <a:off x="1614488" y="4173538"/>
            <a:ext cx="715962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  <a:endParaRPr lang="th-TH" sz="3200">
              <a:solidFill>
                <a:schemeClr val="tx1"/>
              </a:solidFill>
              <a:latin typeface="Angsana New" charset="0"/>
              <a:ea typeface="Cordia New" charset="0"/>
              <a:cs typeface="Angsana New" charset="0"/>
            </a:endParaRPr>
          </a:p>
        </p:txBody>
      </p:sp>
      <p:sp>
        <p:nvSpPr>
          <p:cNvPr id="24584" name="Text Box 20"/>
          <p:cNvSpPr txBox="1">
            <a:spLocks noChangeArrowheads="1"/>
          </p:cNvSpPr>
          <p:nvPr/>
        </p:nvSpPr>
        <p:spPr bwMode="auto">
          <a:xfrm>
            <a:off x="7096125" y="5324475"/>
            <a:ext cx="1077913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 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, 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sp>
        <p:nvSpPr>
          <p:cNvPr id="24585" name="Freeform 4"/>
          <p:cNvSpPr>
            <a:spLocks/>
          </p:cNvSpPr>
          <p:nvPr/>
        </p:nvSpPr>
        <p:spPr bwMode="auto">
          <a:xfrm>
            <a:off x="2252663" y="4389438"/>
            <a:ext cx="2563812" cy="1293812"/>
          </a:xfrm>
          <a:custGeom>
            <a:avLst/>
            <a:gdLst>
              <a:gd name="T0" fmla="*/ 0 w 1728"/>
              <a:gd name="T1" fmla="*/ 0 h 720"/>
              <a:gd name="T2" fmla="*/ 2147483647 w 1728"/>
              <a:gd name="T3" fmla="*/ 0 h 720"/>
              <a:gd name="T4" fmla="*/ 2147483647 w 1728"/>
              <a:gd name="T5" fmla="*/ 2147483647 h 720"/>
              <a:gd name="T6" fmla="*/ 0 60000 65536"/>
              <a:gd name="T7" fmla="*/ 0 60000 65536"/>
              <a:gd name="T8" fmla="*/ 0 60000 65536"/>
              <a:gd name="T9" fmla="*/ 0 w 1728"/>
              <a:gd name="T10" fmla="*/ 0 h 720"/>
              <a:gd name="T11" fmla="*/ 1728 w 1728"/>
              <a:gd name="T12" fmla="*/ 720 h 72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28" h="720">
                <a:moveTo>
                  <a:pt x="0" y="0"/>
                </a:moveTo>
                <a:lnTo>
                  <a:pt x="1728" y="0"/>
                </a:lnTo>
                <a:lnTo>
                  <a:pt x="1728" y="720"/>
                </a:lnTo>
              </a:path>
            </a:pathLst>
          </a:custGeom>
          <a:noFill/>
          <a:ln w="57150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24586" name="Freeform 6"/>
          <p:cNvSpPr>
            <a:spLocks/>
          </p:cNvSpPr>
          <p:nvPr/>
        </p:nvSpPr>
        <p:spPr bwMode="auto">
          <a:xfrm>
            <a:off x="2252663" y="1687513"/>
            <a:ext cx="4797425" cy="4008437"/>
          </a:xfrm>
          <a:custGeom>
            <a:avLst/>
            <a:gdLst>
              <a:gd name="T0" fmla="*/ 0 w 3600"/>
              <a:gd name="T1" fmla="*/ 0 h 3024"/>
              <a:gd name="T2" fmla="*/ 0 w 3600"/>
              <a:gd name="T3" fmla="*/ 2147483647 h 3024"/>
              <a:gd name="T4" fmla="*/ 2147483647 w 3600"/>
              <a:gd name="T5" fmla="*/ 2147483647 h 3024"/>
              <a:gd name="T6" fmla="*/ 0 60000 65536"/>
              <a:gd name="T7" fmla="*/ 0 60000 65536"/>
              <a:gd name="T8" fmla="*/ 0 60000 65536"/>
              <a:gd name="T9" fmla="*/ 0 w 3600"/>
              <a:gd name="T10" fmla="*/ 0 h 3024"/>
              <a:gd name="T11" fmla="*/ 3600 w 3600"/>
              <a:gd name="T12" fmla="*/ 3024 h 30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600" h="3024">
                <a:moveTo>
                  <a:pt x="0" y="0"/>
                </a:moveTo>
                <a:lnTo>
                  <a:pt x="0" y="3024"/>
                </a:lnTo>
                <a:lnTo>
                  <a:pt x="3600" y="3024"/>
                </a:lnTo>
              </a:path>
            </a:pathLst>
          </a:custGeom>
          <a:noFill/>
          <a:ln w="57150">
            <a:solidFill>
              <a:srgbClr val="000000"/>
            </a:solidFill>
            <a:round/>
            <a:headEnd type="triangle" w="sm" len="med"/>
            <a:tailEnd type="triangle" w="sm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348168" name="Line 8"/>
          <p:cNvSpPr>
            <a:spLocks noChangeShapeType="1"/>
          </p:cNvSpPr>
          <p:nvPr/>
        </p:nvSpPr>
        <p:spPr bwMode="auto">
          <a:xfrm>
            <a:off x="2236788" y="2128838"/>
            <a:ext cx="4068762" cy="3521075"/>
          </a:xfrm>
          <a:prstGeom prst="line">
            <a:avLst/>
          </a:prstGeom>
          <a:noFill/>
          <a:ln w="57150">
            <a:solidFill>
              <a:srgbClr val="8D7DFF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825500" y="2138363"/>
            <a:ext cx="1436688" cy="2290762"/>
            <a:chOff x="712" y="1347"/>
            <a:chExt cx="835" cy="1443"/>
          </a:xfrm>
        </p:grpSpPr>
        <p:sp>
          <p:nvSpPr>
            <p:cNvPr id="24608" name="Text Box 15"/>
            <p:cNvSpPr txBox="1">
              <a:spLocks noChangeArrowheads="1"/>
            </p:cNvSpPr>
            <p:nvPr/>
          </p:nvSpPr>
          <p:spPr bwMode="auto">
            <a:xfrm>
              <a:off x="712" y="1853"/>
              <a:ext cx="835" cy="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[1+r] Y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  <a:endPara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24609" name="AutoShape 9"/>
            <p:cNvSpPr>
              <a:spLocks/>
            </p:cNvSpPr>
            <p:nvPr/>
          </p:nvSpPr>
          <p:spPr bwMode="auto">
            <a:xfrm flipH="1">
              <a:off x="1357" y="1347"/>
              <a:ext cx="185" cy="1443"/>
            </a:xfrm>
            <a:prstGeom prst="rightBrace">
              <a:avLst>
                <a:gd name="adj1" fmla="val 65000"/>
                <a:gd name="adj2" fmla="val 50000"/>
              </a:avLst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24589" name="Text Box 12"/>
          <p:cNvSpPr txBox="1">
            <a:spLocks noChangeArrowheads="1"/>
          </p:cNvSpPr>
          <p:nvPr/>
        </p:nvSpPr>
        <p:spPr bwMode="auto">
          <a:xfrm>
            <a:off x="5286375" y="4167188"/>
            <a:ext cx="577850" cy="5746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th-TH" sz="1200" b="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3" name="Group 35"/>
          <p:cNvGrpSpPr>
            <a:grpSpLocks/>
          </p:cNvGrpSpPr>
          <p:nvPr/>
        </p:nvGrpSpPr>
        <p:grpSpPr bwMode="auto">
          <a:xfrm>
            <a:off x="2809875" y="1636713"/>
            <a:ext cx="2154238" cy="1006475"/>
            <a:chOff x="2549" y="1631"/>
            <a:chExt cx="1252" cy="634"/>
          </a:xfrm>
        </p:grpSpPr>
        <p:sp>
          <p:nvSpPr>
            <p:cNvPr id="24606" name="Text Box 14"/>
            <p:cNvSpPr txBox="1">
              <a:spLocks noChangeArrowheads="1"/>
            </p:cNvSpPr>
            <p:nvPr/>
          </p:nvSpPr>
          <p:spPr bwMode="auto">
            <a:xfrm>
              <a:off x="2549" y="1631"/>
              <a:ext cx="1252" cy="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Slope = - [1+r]</a:t>
              </a:r>
            </a:p>
          </p:txBody>
        </p:sp>
        <p:sp>
          <p:nvSpPr>
            <p:cNvPr id="24607" name="Freeform 13"/>
            <p:cNvSpPr>
              <a:spLocks/>
            </p:cNvSpPr>
            <p:nvPr/>
          </p:nvSpPr>
          <p:spPr bwMode="auto">
            <a:xfrm>
              <a:off x="2555" y="1904"/>
              <a:ext cx="221" cy="361"/>
            </a:xfrm>
            <a:custGeom>
              <a:avLst/>
              <a:gdLst>
                <a:gd name="T0" fmla="*/ 130 w 288"/>
                <a:gd name="T1" fmla="*/ 0 h 432"/>
                <a:gd name="T2" fmla="*/ 65 w 288"/>
                <a:gd name="T3" fmla="*/ 84 h 432"/>
                <a:gd name="T4" fmla="*/ 65 w 288"/>
                <a:gd name="T5" fmla="*/ 168 h 432"/>
                <a:gd name="T6" fmla="*/ 0 w 288"/>
                <a:gd name="T7" fmla="*/ 252 h 4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8"/>
                <a:gd name="T13" fmla="*/ 0 h 432"/>
                <a:gd name="T14" fmla="*/ 288 w 288"/>
                <a:gd name="T15" fmla="*/ 432 h 4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8" h="432">
                  <a:moveTo>
                    <a:pt x="288" y="0"/>
                  </a:moveTo>
                  <a:cubicBezTo>
                    <a:pt x="228" y="48"/>
                    <a:pt x="168" y="96"/>
                    <a:pt x="144" y="144"/>
                  </a:cubicBezTo>
                  <a:cubicBezTo>
                    <a:pt x="120" y="192"/>
                    <a:pt x="168" y="240"/>
                    <a:pt x="144" y="288"/>
                  </a:cubicBezTo>
                  <a:cubicBezTo>
                    <a:pt x="120" y="336"/>
                    <a:pt x="60" y="384"/>
                    <a:pt x="0" y="432"/>
                  </a:cubicBezTo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24591" name="Text Box 18"/>
          <p:cNvSpPr txBox="1">
            <a:spLocks noChangeArrowheads="1"/>
          </p:cNvSpPr>
          <p:nvPr/>
        </p:nvSpPr>
        <p:spPr bwMode="auto">
          <a:xfrm>
            <a:off x="4459288" y="5740400"/>
            <a:ext cx="91122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endParaRPr lang="th-TH" sz="3200">
              <a:solidFill>
                <a:schemeClr val="tx1"/>
              </a:solidFill>
              <a:latin typeface="Angsana New" charset="0"/>
              <a:ea typeface="Cordia New" charset="0"/>
              <a:cs typeface="Angsana New" charset="0"/>
            </a:endParaRPr>
          </a:p>
        </p:txBody>
      </p:sp>
      <p:grpSp>
        <p:nvGrpSpPr>
          <p:cNvPr id="24592" name="Group 31"/>
          <p:cNvGrpSpPr>
            <a:grpSpLocks/>
          </p:cNvGrpSpPr>
          <p:nvPr/>
        </p:nvGrpSpPr>
        <p:grpSpPr bwMode="auto">
          <a:xfrm>
            <a:off x="4662488" y="3665538"/>
            <a:ext cx="766762" cy="763587"/>
            <a:chOff x="2943" y="2309"/>
            <a:chExt cx="446" cy="481"/>
          </a:xfrm>
        </p:grpSpPr>
        <p:sp>
          <p:nvSpPr>
            <p:cNvPr id="24604" name="Text Box 17"/>
            <p:cNvSpPr txBox="1">
              <a:spLocks noChangeArrowheads="1"/>
            </p:cNvSpPr>
            <p:nvPr/>
          </p:nvSpPr>
          <p:spPr bwMode="auto">
            <a:xfrm>
              <a:off x="2943" y="2309"/>
              <a:ext cx="446" cy="481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600" b="0">
                  <a:solidFill>
                    <a:schemeClr val="tx1"/>
                  </a:solidFill>
                  <a:latin typeface="Symbol" charset="2"/>
                  <a:ea typeface="Symbol" charset="2"/>
                  <a:cs typeface="Symbol" charset="2"/>
                </a:rPr>
                <a:t>w</a:t>
              </a:r>
              <a:endParaRPr lang="th-TH" sz="3600">
                <a:solidFill>
                  <a:schemeClr val="tx1"/>
                </a:solidFill>
                <a:latin typeface="Symbol" charset="2"/>
                <a:ea typeface="Angsana New" charset="0"/>
                <a:cs typeface="Symbol" charset="2"/>
              </a:endParaRPr>
            </a:p>
          </p:txBody>
        </p:sp>
        <p:sp>
          <p:nvSpPr>
            <p:cNvPr id="24605" name="Oval 21"/>
            <p:cNvSpPr>
              <a:spLocks noChangeAspect="1" noChangeArrowheads="1"/>
            </p:cNvSpPr>
            <p:nvPr/>
          </p:nvSpPr>
          <p:spPr bwMode="auto">
            <a:xfrm>
              <a:off x="3002" y="2726"/>
              <a:ext cx="53" cy="48"/>
            </a:xfrm>
            <a:prstGeom prst="ellipse">
              <a:avLst/>
            </a:prstGeom>
            <a:solidFill>
              <a:schemeClr val="accent1"/>
            </a:solidFill>
            <a:ln w="44450">
              <a:solidFill>
                <a:schemeClr val="accent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509588" y="1860550"/>
            <a:ext cx="1830387" cy="681038"/>
            <a:chOff x="448" y="1172"/>
            <a:chExt cx="1065" cy="429"/>
          </a:xfrm>
        </p:grpSpPr>
        <p:sp>
          <p:nvSpPr>
            <p:cNvPr id="24602" name="Text Box 7"/>
            <p:cNvSpPr txBox="1">
              <a:spLocks noChangeArrowheads="1"/>
            </p:cNvSpPr>
            <p:nvPr/>
          </p:nvSpPr>
          <p:spPr bwMode="auto">
            <a:xfrm>
              <a:off x="448" y="1172"/>
              <a:ext cx="1043" cy="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Y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+[1+r] Y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</a:p>
          </p:txBody>
        </p:sp>
        <p:sp>
          <p:nvSpPr>
            <p:cNvPr id="24603" name="Oval 22"/>
            <p:cNvSpPr>
              <a:spLocks noChangeAspect="1" noChangeArrowheads="1"/>
            </p:cNvSpPr>
            <p:nvPr/>
          </p:nvSpPr>
          <p:spPr bwMode="auto">
            <a:xfrm>
              <a:off x="1462" y="1347"/>
              <a:ext cx="51" cy="48"/>
            </a:xfrm>
            <a:prstGeom prst="ellipse">
              <a:avLst/>
            </a:prstGeom>
            <a:solidFill>
              <a:schemeClr val="accent1"/>
            </a:solidFill>
            <a:ln w="44450">
              <a:solidFill>
                <a:schemeClr val="accent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24594" name="Text Box 26"/>
          <p:cNvSpPr txBox="1">
            <a:spLocks noChangeArrowheads="1"/>
          </p:cNvSpPr>
          <p:nvPr/>
        </p:nvSpPr>
        <p:spPr bwMode="auto">
          <a:xfrm>
            <a:off x="1792288" y="5384800"/>
            <a:ext cx="6858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grpSp>
        <p:nvGrpSpPr>
          <p:cNvPr id="6" name="Group 33"/>
          <p:cNvGrpSpPr>
            <a:grpSpLocks/>
          </p:cNvGrpSpPr>
          <p:nvPr/>
        </p:nvGrpSpPr>
        <p:grpSpPr bwMode="auto">
          <a:xfrm>
            <a:off x="4846638" y="5708650"/>
            <a:ext cx="1504950" cy="958850"/>
            <a:chOff x="3050" y="3596"/>
            <a:chExt cx="875" cy="604"/>
          </a:xfrm>
        </p:grpSpPr>
        <p:sp>
          <p:nvSpPr>
            <p:cNvPr id="24601" name="AutoShape 10"/>
            <p:cNvSpPr>
              <a:spLocks/>
            </p:cNvSpPr>
            <p:nvPr/>
          </p:nvSpPr>
          <p:spPr bwMode="auto">
            <a:xfrm rot="5417190">
              <a:off x="3385" y="3261"/>
              <a:ext cx="163" cy="834"/>
            </a:xfrm>
            <a:prstGeom prst="rightBrace">
              <a:avLst>
                <a:gd name="adj1" fmla="val 42638"/>
                <a:gd name="adj2" fmla="val 50000"/>
              </a:avLst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graphicFrame>
          <p:nvGraphicFramePr>
            <p:cNvPr id="24579" name="Object 3"/>
            <p:cNvGraphicFramePr>
              <a:graphicFrameLocks noChangeAspect="1"/>
            </p:cNvGraphicFramePr>
            <p:nvPr/>
          </p:nvGraphicFramePr>
          <p:xfrm>
            <a:off x="3158" y="3809"/>
            <a:ext cx="767" cy="3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469900" imgH="241300" progId="Equation.3">
                    <p:embed/>
                  </p:oleObj>
                </mc:Choice>
                <mc:Fallback>
                  <p:oleObj name="Equation" r:id="rId4" imgW="469900" imgH="241300" progId="Equation.3">
                    <p:embed/>
                    <p:pic>
                      <p:nvPicPr>
                        <p:cNvPr id="0" name="Picture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58" y="3809"/>
                          <a:ext cx="767" cy="3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7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39"/>
          <p:cNvGrpSpPr>
            <a:grpSpLocks/>
          </p:cNvGrpSpPr>
          <p:nvPr/>
        </p:nvGrpSpPr>
        <p:grpSpPr bwMode="auto">
          <a:xfrm>
            <a:off x="6297613" y="5622925"/>
            <a:ext cx="2700337" cy="1025525"/>
            <a:chOff x="3790" y="3542"/>
            <a:chExt cx="1570" cy="646"/>
          </a:xfrm>
        </p:grpSpPr>
        <p:sp>
          <p:nvSpPr>
            <p:cNvPr id="24599" name="Oval 25"/>
            <p:cNvSpPr>
              <a:spLocks noChangeAspect="1" noChangeArrowheads="1"/>
            </p:cNvSpPr>
            <p:nvPr/>
          </p:nvSpPr>
          <p:spPr bwMode="auto">
            <a:xfrm>
              <a:off x="3790" y="3542"/>
              <a:ext cx="53" cy="48"/>
            </a:xfrm>
            <a:prstGeom prst="ellipse">
              <a:avLst/>
            </a:prstGeom>
            <a:solidFill>
              <a:schemeClr val="accent1"/>
            </a:solidFill>
            <a:ln w="44450">
              <a:solidFill>
                <a:schemeClr val="accent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24600" name="Line 23"/>
            <p:cNvSpPr>
              <a:spLocks noChangeShapeType="1"/>
            </p:cNvSpPr>
            <p:nvPr/>
          </p:nvSpPr>
          <p:spPr bwMode="auto">
            <a:xfrm flipH="1" flipV="1">
              <a:off x="3860" y="3597"/>
              <a:ext cx="194" cy="24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aphicFrame>
          <p:nvGraphicFramePr>
            <p:cNvPr id="24578" name="Object 2"/>
            <p:cNvGraphicFramePr>
              <a:graphicFrameLocks noChangeAspect="1"/>
            </p:cNvGraphicFramePr>
            <p:nvPr/>
          </p:nvGraphicFramePr>
          <p:xfrm>
            <a:off x="4003" y="3787"/>
            <a:ext cx="1357" cy="4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812800" imgH="241300" progId="Equation.3">
                    <p:embed/>
                  </p:oleObj>
                </mc:Choice>
                <mc:Fallback>
                  <p:oleObj name="Equation" r:id="rId6" imgW="812800" imgH="241300" progId="Equation.3">
                    <p:embed/>
                    <p:pic>
                      <p:nvPicPr>
                        <p:cNvPr id="0" name="Picture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03" y="3787"/>
                          <a:ext cx="1357" cy="4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7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48196" name="Text Box 36"/>
          <p:cNvSpPr txBox="1">
            <a:spLocks noChangeArrowheads="1"/>
          </p:cNvSpPr>
          <p:nvPr/>
        </p:nvSpPr>
        <p:spPr bwMode="auto">
          <a:xfrm>
            <a:off x="5440363" y="1030288"/>
            <a:ext cx="4222750" cy="163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lnSpc>
                <a:spcPct val="105000"/>
              </a:lnSpc>
              <a:spcBef>
                <a:spcPct val="50000"/>
              </a:spcBef>
              <a:buFontTx/>
              <a:buChar char="•"/>
            </a:pP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From </a:t>
            </a:r>
            <a:r>
              <a:rPr lang="th-TH" sz="3200">
                <a:solidFill>
                  <a:schemeClr val="tx1"/>
                </a:solidFill>
                <a:latin typeface="Symbol" charset="2"/>
                <a:ea typeface="Symbol" charset="2"/>
                <a:cs typeface="Symbol" charset="2"/>
              </a:rPr>
              <a:t>w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, Y</a:t>
            </a:r>
            <a:r>
              <a:rPr lang="en-US" sz="32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has a </a:t>
            </a:r>
            <a:r>
              <a:rPr lang="th-TH" sz="3200">
                <a:solidFill>
                  <a:srgbClr val="0000CC"/>
                </a:solidFill>
                <a:latin typeface="Angsana New" charset="0"/>
                <a:ea typeface="Angsana New" charset="0"/>
                <a:cs typeface="Angsana New" charset="0"/>
              </a:rPr>
              <a:t>future value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or worth [1+r] Y</a:t>
            </a:r>
            <a:r>
              <a:rPr lang="en-US" sz="32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in the next period if he lends all Y</a:t>
            </a:r>
            <a:r>
              <a:rPr lang="en-US" sz="32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.</a:t>
            </a:r>
          </a:p>
        </p:txBody>
      </p:sp>
      <p:sp>
        <p:nvSpPr>
          <p:cNvPr id="348200" name="Text Box 40"/>
          <p:cNvSpPr txBox="1">
            <a:spLocks noChangeArrowheads="1"/>
          </p:cNvSpPr>
          <p:nvPr/>
        </p:nvSpPr>
        <p:spPr bwMode="auto">
          <a:xfrm>
            <a:off x="5680075" y="2649538"/>
            <a:ext cx="4225925" cy="267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lnSpc>
                <a:spcPct val="105000"/>
              </a:lnSpc>
              <a:spcBef>
                <a:spcPct val="50000"/>
              </a:spcBef>
              <a:buFontTx/>
              <a:buChar char="•"/>
            </a:pP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The maximum amount he can borrow (B) must not generate debt more than Y</a:t>
            </a:r>
            <a:r>
              <a:rPr lang="en-US" sz="32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1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or [1+r] B = Y</a:t>
            </a:r>
            <a:r>
              <a:rPr lang="en-US" sz="32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1</a:t>
            </a:r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.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Hence, B = Y</a:t>
            </a:r>
            <a:r>
              <a:rPr lang="en-US" sz="32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1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/[1+r] which is the </a:t>
            </a:r>
            <a:r>
              <a:rPr lang="th-TH" sz="3200">
                <a:solidFill>
                  <a:srgbClr val="0000CC"/>
                </a:solidFill>
                <a:latin typeface="Angsana New" charset="0"/>
                <a:ea typeface="Angsana New" charset="0"/>
                <a:cs typeface="Angsana New" charset="0"/>
              </a:rPr>
              <a:t>present value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of Y</a:t>
            </a:r>
            <a:r>
              <a:rPr lang="en-US" sz="32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1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. </a:t>
            </a:r>
          </a:p>
        </p:txBody>
      </p:sp>
      <p:sp>
        <p:nvSpPr>
          <p:cNvPr id="36" name="Slide Number Placeholder 3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48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68" grpId="0" animBg="1"/>
      <p:bldP spid="348196" grpId="0" build="p" autoUpdateAnimBg="0"/>
      <p:bldP spid="348200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Budget line for 2 periods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742950" y="1371600"/>
            <a:ext cx="8420100" cy="1636783"/>
          </a:xfrm>
        </p:spPr>
        <p:txBody>
          <a:bodyPr/>
          <a:lstStyle/>
          <a:p>
            <a:r>
              <a:rPr lang="en-US" dirty="0"/>
              <a:t>Since the total consumption must be equal to the total endowment; hence,</a:t>
            </a:r>
          </a:p>
          <a:p>
            <a:pPr>
              <a:buNone/>
            </a:pPr>
            <a:r>
              <a:rPr lang="en-US" dirty="0"/>
              <a:t>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71682" name="Object 2"/>
          <p:cNvGraphicFramePr>
            <a:graphicFrameLocks noChangeAspect="1"/>
          </p:cNvGraphicFramePr>
          <p:nvPr/>
        </p:nvGraphicFramePr>
        <p:xfrm>
          <a:off x="3167063" y="2425759"/>
          <a:ext cx="3868737" cy="1341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244600" imgH="431800" progId="Equation.DSMT4">
                  <p:embed/>
                </p:oleObj>
              </mc:Choice>
              <mc:Fallback>
                <p:oleObj name="Equation" r:id="rId2" imgW="1244600" imgH="4318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7063" y="2425759"/>
                        <a:ext cx="3868737" cy="1341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ontent Placeholder 3"/>
          <p:cNvSpPr txBox="1">
            <a:spLocks/>
          </p:cNvSpPr>
          <p:nvPr/>
        </p:nvSpPr>
        <p:spPr bwMode="auto">
          <a:xfrm>
            <a:off x="895350" y="4153550"/>
            <a:ext cx="8420100" cy="1636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4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/>
                <a:ea typeface="ＭＳ Ｐゴシック" charset="-128"/>
                <a:cs typeface="Angsana New"/>
              </a:rPr>
              <a:t>The present value of the endowment</a:t>
            </a:r>
            <a:r>
              <a:rPr kumimoji="0" lang="en-US" sz="4000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gsana New"/>
                <a:ea typeface="ＭＳ Ｐゴシック" charset="-128"/>
                <a:cs typeface="Angsana New"/>
              </a:rPr>
              <a:t> must equal to the present value of the consumption</a:t>
            </a:r>
            <a:endParaRPr kumimoji="0" lang="en-US" sz="4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ngsana New"/>
              <a:ea typeface="ＭＳ Ｐゴシック" charset="-128"/>
              <a:cs typeface="Angsana New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6" y="4488077"/>
            <a:ext cx="1335122" cy="2012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60"/>
          <p:cNvGrpSpPr>
            <a:grpSpLocks/>
          </p:cNvGrpSpPr>
          <p:nvPr/>
        </p:nvGrpSpPr>
        <p:grpSpPr bwMode="auto">
          <a:xfrm>
            <a:off x="3421063" y="3330575"/>
            <a:ext cx="2419350" cy="1506538"/>
            <a:chOff x="1899" y="2078"/>
            <a:chExt cx="1407" cy="949"/>
          </a:xfrm>
        </p:grpSpPr>
        <p:sp>
          <p:nvSpPr>
            <p:cNvPr id="26667" name="Line 54"/>
            <p:cNvSpPr>
              <a:spLocks noChangeShapeType="1"/>
            </p:cNvSpPr>
            <p:nvPr/>
          </p:nvSpPr>
          <p:spPr bwMode="auto">
            <a:xfrm>
              <a:off x="1899" y="2701"/>
              <a:ext cx="1367" cy="326"/>
            </a:xfrm>
            <a:prstGeom prst="line">
              <a:avLst/>
            </a:prstGeom>
            <a:noFill/>
            <a:ln w="38100">
              <a:solidFill>
                <a:srgbClr val="D60093"/>
              </a:solidFill>
              <a:prstDash val="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668" name="Text Box 56"/>
            <p:cNvSpPr txBox="1">
              <a:spLocks noChangeArrowheads="1"/>
            </p:cNvSpPr>
            <p:nvPr/>
          </p:nvSpPr>
          <p:spPr bwMode="auto">
            <a:xfrm>
              <a:off x="2495" y="2078"/>
              <a:ext cx="811" cy="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 |MRTP|</a:t>
              </a:r>
            </a:p>
          </p:txBody>
        </p:sp>
        <p:sp>
          <p:nvSpPr>
            <p:cNvPr id="26669" name="Freeform 57"/>
            <p:cNvSpPr>
              <a:spLocks/>
            </p:cNvSpPr>
            <p:nvPr/>
          </p:nvSpPr>
          <p:spPr bwMode="auto">
            <a:xfrm>
              <a:off x="3112" y="2392"/>
              <a:ext cx="146" cy="592"/>
            </a:xfrm>
            <a:custGeom>
              <a:avLst/>
              <a:gdLst>
                <a:gd name="T0" fmla="*/ 76 w 146"/>
                <a:gd name="T1" fmla="*/ 0 h 592"/>
                <a:gd name="T2" fmla="*/ 136 w 146"/>
                <a:gd name="T3" fmla="*/ 191 h 592"/>
                <a:gd name="T4" fmla="*/ 18 w 146"/>
                <a:gd name="T5" fmla="*/ 383 h 592"/>
                <a:gd name="T6" fmla="*/ 25 w 146"/>
                <a:gd name="T7" fmla="*/ 592 h 59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6"/>
                <a:gd name="T13" fmla="*/ 0 h 592"/>
                <a:gd name="T14" fmla="*/ 146 w 146"/>
                <a:gd name="T15" fmla="*/ 592 h 59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6" h="592">
                  <a:moveTo>
                    <a:pt x="76" y="0"/>
                  </a:moveTo>
                  <a:cubicBezTo>
                    <a:pt x="87" y="32"/>
                    <a:pt x="146" y="127"/>
                    <a:pt x="136" y="191"/>
                  </a:cubicBezTo>
                  <a:cubicBezTo>
                    <a:pt x="126" y="255"/>
                    <a:pt x="36" y="316"/>
                    <a:pt x="18" y="383"/>
                  </a:cubicBezTo>
                  <a:cubicBezTo>
                    <a:pt x="0" y="450"/>
                    <a:pt x="24" y="549"/>
                    <a:pt x="25" y="592"/>
                  </a:cubicBezTo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350242" name="Arc 34"/>
          <p:cNvSpPr>
            <a:spLocks/>
          </p:cNvSpPr>
          <p:nvPr/>
        </p:nvSpPr>
        <p:spPr bwMode="auto">
          <a:xfrm flipH="1" flipV="1">
            <a:off x="2451100" y="2259013"/>
            <a:ext cx="2951163" cy="2408237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266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Saving and Lending Equilibrium</a:t>
            </a:r>
          </a:p>
        </p:txBody>
      </p:sp>
      <p:sp>
        <p:nvSpPr>
          <p:cNvPr id="26630" name="Text Box 3"/>
          <p:cNvSpPr txBox="1">
            <a:spLocks noChangeArrowheads="1"/>
          </p:cNvSpPr>
          <p:nvPr/>
        </p:nvSpPr>
        <p:spPr bwMode="auto">
          <a:xfrm>
            <a:off x="847725" y="1511300"/>
            <a:ext cx="1343025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 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, 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</a:p>
        </p:txBody>
      </p:sp>
      <p:sp>
        <p:nvSpPr>
          <p:cNvPr id="26631" name="Text Box 5"/>
          <p:cNvSpPr txBox="1">
            <a:spLocks noChangeArrowheads="1"/>
          </p:cNvSpPr>
          <p:nvPr/>
        </p:nvSpPr>
        <p:spPr bwMode="auto">
          <a:xfrm>
            <a:off x="1384300" y="4344988"/>
            <a:ext cx="715963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  <a:endParaRPr lang="th-TH" sz="3200">
              <a:solidFill>
                <a:schemeClr val="tx1"/>
              </a:solidFill>
              <a:latin typeface="Angsana New" charset="0"/>
              <a:ea typeface="Cordia New" charset="0"/>
              <a:cs typeface="Angsana New" charset="0"/>
            </a:endParaRPr>
          </a:p>
        </p:txBody>
      </p:sp>
      <p:sp>
        <p:nvSpPr>
          <p:cNvPr id="26632" name="Text Box 6"/>
          <p:cNvSpPr txBox="1">
            <a:spLocks noChangeArrowheads="1"/>
          </p:cNvSpPr>
          <p:nvPr/>
        </p:nvSpPr>
        <p:spPr bwMode="auto">
          <a:xfrm>
            <a:off x="6865938" y="5495925"/>
            <a:ext cx="1077912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 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, 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sp>
        <p:nvSpPr>
          <p:cNvPr id="26633" name="Freeform 7"/>
          <p:cNvSpPr>
            <a:spLocks/>
          </p:cNvSpPr>
          <p:nvPr/>
        </p:nvSpPr>
        <p:spPr bwMode="auto">
          <a:xfrm>
            <a:off x="2022475" y="4560888"/>
            <a:ext cx="2563813" cy="1293812"/>
          </a:xfrm>
          <a:custGeom>
            <a:avLst/>
            <a:gdLst>
              <a:gd name="T0" fmla="*/ 0 w 1728"/>
              <a:gd name="T1" fmla="*/ 0 h 720"/>
              <a:gd name="T2" fmla="*/ 2147483647 w 1728"/>
              <a:gd name="T3" fmla="*/ 0 h 720"/>
              <a:gd name="T4" fmla="*/ 2147483647 w 1728"/>
              <a:gd name="T5" fmla="*/ 2147483647 h 720"/>
              <a:gd name="T6" fmla="*/ 0 60000 65536"/>
              <a:gd name="T7" fmla="*/ 0 60000 65536"/>
              <a:gd name="T8" fmla="*/ 0 60000 65536"/>
              <a:gd name="T9" fmla="*/ 0 w 1728"/>
              <a:gd name="T10" fmla="*/ 0 h 720"/>
              <a:gd name="T11" fmla="*/ 1728 w 1728"/>
              <a:gd name="T12" fmla="*/ 720 h 72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28" h="720">
                <a:moveTo>
                  <a:pt x="0" y="0"/>
                </a:moveTo>
                <a:lnTo>
                  <a:pt x="1728" y="0"/>
                </a:lnTo>
                <a:lnTo>
                  <a:pt x="1728" y="720"/>
                </a:lnTo>
              </a:path>
            </a:pathLst>
          </a:custGeom>
          <a:noFill/>
          <a:ln w="57150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26634" name="Freeform 8"/>
          <p:cNvSpPr>
            <a:spLocks/>
          </p:cNvSpPr>
          <p:nvPr/>
        </p:nvSpPr>
        <p:spPr bwMode="auto">
          <a:xfrm>
            <a:off x="2022475" y="1858963"/>
            <a:ext cx="4795838" cy="4008437"/>
          </a:xfrm>
          <a:custGeom>
            <a:avLst/>
            <a:gdLst>
              <a:gd name="T0" fmla="*/ 0 w 3600"/>
              <a:gd name="T1" fmla="*/ 0 h 3024"/>
              <a:gd name="T2" fmla="*/ 0 w 3600"/>
              <a:gd name="T3" fmla="*/ 2147483647 h 3024"/>
              <a:gd name="T4" fmla="*/ 2147483647 w 3600"/>
              <a:gd name="T5" fmla="*/ 2147483647 h 3024"/>
              <a:gd name="T6" fmla="*/ 0 60000 65536"/>
              <a:gd name="T7" fmla="*/ 0 60000 65536"/>
              <a:gd name="T8" fmla="*/ 0 60000 65536"/>
              <a:gd name="T9" fmla="*/ 0 w 3600"/>
              <a:gd name="T10" fmla="*/ 0 h 3024"/>
              <a:gd name="T11" fmla="*/ 3600 w 3600"/>
              <a:gd name="T12" fmla="*/ 3024 h 30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600" h="3024">
                <a:moveTo>
                  <a:pt x="0" y="0"/>
                </a:moveTo>
                <a:lnTo>
                  <a:pt x="0" y="3024"/>
                </a:lnTo>
                <a:lnTo>
                  <a:pt x="3600" y="3024"/>
                </a:lnTo>
              </a:path>
            </a:pathLst>
          </a:custGeom>
          <a:noFill/>
          <a:ln w="57150">
            <a:solidFill>
              <a:srgbClr val="000000"/>
            </a:solidFill>
            <a:round/>
            <a:headEnd type="triangle" w="sm" len="med"/>
            <a:tailEnd type="triangle" w="sm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26635" name="Line 9"/>
          <p:cNvSpPr>
            <a:spLocks noChangeShapeType="1"/>
          </p:cNvSpPr>
          <p:nvPr/>
        </p:nvSpPr>
        <p:spPr bwMode="auto">
          <a:xfrm>
            <a:off x="2006600" y="2300288"/>
            <a:ext cx="4067175" cy="3521075"/>
          </a:xfrm>
          <a:prstGeom prst="line">
            <a:avLst/>
          </a:prstGeom>
          <a:noFill/>
          <a:ln w="57150">
            <a:solidFill>
              <a:srgbClr val="8D7DFF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6636" name="Group 14"/>
          <p:cNvGrpSpPr>
            <a:grpSpLocks/>
          </p:cNvGrpSpPr>
          <p:nvPr/>
        </p:nvGrpSpPr>
        <p:grpSpPr bwMode="auto">
          <a:xfrm>
            <a:off x="2206625" y="1425575"/>
            <a:ext cx="2152650" cy="1006475"/>
            <a:chOff x="2549" y="1631"/>
            <a:chExt cx="1252" cy="634"/>
          </a:xfrm>
        </p:grpSpPr>
        <p:sp>
          <p:nvSpPr>
            <p:cNvPr id="26665" name="Text Box 15"/>
            <p:cNvSpPr txBox="1">
              <a:spLocks noChangeArrowheads="1"/>
            </p:cNvSpPr>
            <p:nvPr/>
          </p:nvSpPr>
          <p:spPr bwMode="auto">
            <a:xfrm>
              <a:off x="2549" y="1631"/>
              <a:ext cx="1252" cy="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Slope = - [1+r]</a:t>
              </a:r>
            </a:p>
          </p:txBody>
        </p:sp>
        <p:sp>
          <p:nvSpPr>
            <p:cNvPr id="26666" name="Freeform 16"/>
            <p:cNvSpPr>
              <a:spLocks/>
            </p:cNvSpPr>
            <p:nvPr/>
          </p:nvSpPr>
          <p:spPr bwMode="auto">
            <a:xfrm>
              <a:off x="2555" y="1904"/>
              <a:ext cx="221" cy="361"/>
            </a:xfrm>
            <a:custGeom>
              <a:avLst/>
              <a:gdLst>
                <a:gd name="T0" fmla="*/ 130 w 288"/>
                <a:gd name="T1" fmla="*/ 0 h 432"/>
                <a:gd name="T2" fmla="*/ 65 w 288"/>
                <a:gd name="T3" fmla="*/ 84 h 432"/>
                <a:gd name="T4" fmla="*/ 65 w 288"/>
                <a:gd name="T5" fmla="*/ 168 h 432"/>
                <a:gd name="T6" fmla="*/ 0 w 288"/>
                <a:gd name="T7" fmla="*/ 252 h 4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8"/>
                <a:gd name="T13" fmla="*/ 0 h 432"/>
                <a:gd name="T14" fmla="*/ 288 w 288"/>
                <a:gd name="T15" fmla="*/ 432 h 4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8" h="432">
                  <a:moveTo>
                    <a:pt x="288" y="0"/>
                  </a:moveTo>
                  <a:cubicBezTo>
                    <a:pt x="228" y="48"/>
                    <a:pt x="168" y="96"/>
                    <a:pt x="144" y="144"/>
                  </a:cubicBezTo>
                  <a:cubicBezTo>
                    <a:pt x="120" y="192"/>
                    <a:pt x="168" y="240"/>
                    <a:pt x="144" y="288"/>
                  </a:cubicBezTo>
                  <a:cubicBezTo>
                    <a:pt x="120" y="336"/>
                    <a:pt x="60" y="384"/>
                    <a:pt x="0" y="432"/>
                  </a:cubicBezTo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26637" name="Text Box 17"/>
          <p:cNvSpPr txBox="1">
            <a:spLocks noChangeArrowheads="1"/>
          </p:cNvSpPr>
          <p:nvPr/>
        </p:nvSpPr>
        <p:spPr bwMode="auto">
          <a:xfrm>
            <a:off x="4367213" y="5911850"/>
            <a:ext cx="91122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endParaRPr lang="th-TH" sz="3200">
              <a:solidFill>
                <a:schemeClr val="tx1"/>
              </a:solidFill>
              <a:latin typeface="Angsana New" charset="0"/>
              <a:ea typeface="Cordia New" charset="0"/>
              <a:cs typeface="Angsana New" charset="0"/>
            </a:endParaRPr>
          </a:p>
        </p:txBody>
      </p:sp>
      <p:grpSp>
        <p:nvGrpSpPr>
          <p:cNvPr id="26638" name="Group 61"/>
          <p:cNvGrpSpPr>
            <a:grpSpLocks/>
          </p:cNvGrpSpPr>
          <p:nvPr/>
        </p:nvGrpSpPr>
        <p:grpSpPr bwMode="auto">
          <a:xfrm>
            <a:off x="4473575" y="3963988"/>
            <a:ext cx="766763" cy="763587"/>
            <a:chOff x="2511" y="2477"/>
            <a:chExt cx="446" cy="481"/>
          </a:xfrm>
        </p:grpSpPr>
        <p:sp>
          <p:nvSpPr>
            <p:cNvPr id="26663" name="Text Box 19"/>
            <p:cNvSpPr txBox="1">
              <a:spLocks noChangeArrowheads="1"/>
            </p:cNvSpPr>
            <p:nvPr/>
          </p:nvSpPr>
          <p:spPr bwMode="auto">
            <a:xfrm>
              <a:off x="2511" y="2477"/>
              <a:ext cx="446" cy="481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600" b="0">
                  <a:solidFill>
                    <a:schemeClr val="tx1"/>
                  </a:solidFill>
                  <a:latin typeface="Symbol" charset="2"/>
                  <a:ea typeface="Symbol" charset="2"/>
                  <a:cs typeface="Symbol" charset="2"/>
                </a:rPr>
                <a:t>w</a:t>
              </a:r>
              <a:endParaRPr lang="th-TH" sz="36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26664" name="Oval 20"/>
            <p:cNvSpPr>
              <a:spLocks noChangeArrowheads="1"/>
            </p:cNvSpPr>
            <p:nvPr/>
          </p:nvSpPr>
          <p:spPr bwMode="auto">
            <a:xfrm>
              <a:off x="2570" y="2838"/>
              <a:ext cx="68" cy="68"/>
            </a:xfrm>
            <a:prstGeom prst="ellipse">
              <a:avLst/>
            </a:prstGeom>
            <a:solidFill>
              <a:srgbClr val="CCFFFF"/>
            </a:solidFill>
            <a:ln w="44450">
              <a:solidFill>
                <a:srgbClr val="33CCCC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26639" name="Group 21"/>
          <p:cNvGrpSpPr>
            <a:grpSpLocks/>
          </p:cNvGrpSpPr>
          <p:nvPr/>
        </p:nvGrpSpPr>
        <p:grpSpPr bwMode="auto">
          <a:xfrm>
            <a:off x="192088" y="2000250"/>
            <a:ext cx="1831975" cy="681038"/>
            <a:chOff x="448" y="1172"/>
            <a:chExt cx="1065" cy="429"/>
          </a:xfrm>
        </p:grpSpPr>
        <p:sp>
          <p:nvSpPr>
            <p:cNvPr id="26661" name="Text Box 22"/>
            <p:cNvSpPr txBox="1">
              <a:spLocks noChangeArrowheads="1"/>
            </p:cNvSpPr>
            <p:nvPr/>
          </p:nvSpPr>
          <p:spPr bwMode="auto">
            <a:xfrm>
              <a:off x="448" y="1172"/>
              <a:ext cx="1043" cy="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Y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+[1+r] Y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</a:p>
          </p:txBody>
        </p:sp>
        <p:sp>
          <p:nvSpPr>
            <p:cNvPr id="26662" name="Oval 23"/>
            <p:cNvSpPr>
              <a:spLocks noChangeAspect="1" noChangeArrowheads="1"/>
            </p:cNvSpPr>
            <p:nvPr/>
          </p:nvSpPr>
          <p:spPr bwMode="auto">
            <a:xfrm>
              <a:off x="1462" y="1347"/>
              <a:ext cx="51" cy="48"/>
            </a:xfrm>
            <a:prstGeom prst="ellipse">
              <a:avLst/>
            </a:prstGeom>
            <a:solidFill>
              <a:schemeClr val="accent1"/>
            </a:solidFill>
            <a:ln w="44450">
              <a:solidFill>
                <a:schemeClr val="accent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26640" name="Text Box 24"/>
          <p:cNvSpPr txBox="1">
            <a:spLocks noChangeArrowheads="1"/>
          </p:cNvSpPr>
          <p:nvPr/>
        </p:nvSpPr>
        <p:spPr bwMode="auto">
          <a:xfrm>
            <a:off x="1562100" y="5556250"/>
            <a:ext cx="6858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grpSp>
        <p:nvGrpSpPr>
          <p:cNvPr id="26641" name="Group 28"/>
          <p:cNvGrpSpPr>
            <a:grpSpLocks/>
          </p:cNvGrpSpPr>
          <p:nvPr/>
        </p:nvGrpSpPr>
        <p:grpSpPr bwMode="auto">
          <a:xfrm>
            <a:off x="6067425" y="5794375"/>
            <a:ext cx="2700338" cy="1025525"/>
            <a:chOff x="3790" y="3542"/>
            <a:chExt cx="1570" cy="646"/>
          </a:xfrm>
        </p:grpSpPr>
        <p:sp>
          <p:nvSpPr>
            <p:cNvPr id="26659" name="Oval 29"/>
            <p:cNvSpPr>
              <a:spLocks noChangeAspect="1" noChangeArrowheads="1"/>
            </p:cNvSpPr>
            <p:nvPr/>
          </p:nvSpPr>
          <p:spPr bwMode="auto">
            <a:xfrm>
              <a:off x="3790" y="3542"/>
              <a:ext cx="53" cy="48"/>
            </a:xfrm>
            <a:prstGeom prst="ellipse">
              <a:avLst/>
            </a:prstGeom>
            <a:solidFill>
              <a:schemeClr val="accent1"/>
            </a:solidFill>
            <a:ln w="44450">
              <a:solidFill>
                <a:schemeClr val="accent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26660" name="Line 30"/>
            <p:cNvSpPr>
              <a:spLocks noChangeShapeType="1"/>
            </p:cNvSpPr>
            <p:nvPr/>
          </p:nvSpPr>
          <p:spPr bwMode="auto">
            <a:xfrm flipH="1" flipV="1">
              <a:off x="3860" y="3597"/>
              <a:ext cx="194" cy="24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aphicFrame>
          <p:nvGraphicFramePr>
            <p:cNvPr id="26626" name="Object 2"/>
            <p:cNvGraphicFramePr>
              <a:graphicFrameLocks noChangeAspect="1"/>
            </p:cNvGraphicFramePr>
            <p:nvPr/>
          </p:nvGraphicFramePr>
          <p:xfrm>
            <a:off x="4003" y="3787"/>
            <a:ext cx="1357" cy="4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812800" imgH="241300" progId="Equation.3">
                    <p:embed/>
                  </p:oleObj>
                </mc:Choice>
                <mc:Fallback>
                  <p:oleObj name="Equation" r:id="rId4" imgW="812800" imgH="241300" progId="Equation.3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03" y="3787"/>
                          <a:ext cx="1357" cy="4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7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50240" name="Text Box 32"/>
          <p:cNvSpPr txBox="1">
            <a:spLocks noChangeArrowheads="1"/>
          </p:cNvSpPr>
          <p:nvPr/>
        </p:nvSpPr>
        <p:spPr bwMode="auto">
          <a:xfrm>
            <a:off x="5497513" y="928688"/>
            <a:ext cx="4624387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spcBef>
                <a:spcPct val="50000"/>
              </a:spcBef>
              <a:buFontTx/>
              <a:buChar char="•"/>
            </a:pP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From </a:t>
            </a:r>
            <a:r>
              <a:rPr lang="th-TH" sz="2800">
                <a:solidFill>
                  <a:schemeClr val="tx1"/>
                </a:solidFill>
                <a:latin typeface="Symbol" charset="2"/>
                <a:ea typeface="Symbol" charset="2"/>
                <a:cs typeface="Symbol" charset="2"/>
              </a:rPr>
              <a:t>w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, this consumer maximizes her utility at point </a:t>
            </a:r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E</a:t>
            </a:r>
            <a:r>
              <a:rPr lang="en-US" sz="32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L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.</a:t>
            </a:r>
          </a:p>
        </p:txBody>
      </p:sp>
      <p:sp>
        <p:nvSpPr>
          <p:cNvPr id="350241" name="Text Box 33"/>
          <p:cNvSpPr txBox="1">
            <a:spLocks noChangeArrowheads="1"/>
          </p:cNvSpPr>
          <p:nvPr/>
        </p:nvSpPr>
        <p:spPr bwMode="auto">
          <a:xfrm>
            <a:off x="6007100" y="1836738"/>
            <a:ext cx="4073525" cy="404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buFontTx/>
              <a:buChar char="•"/>
            </a:pP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At point </a:t>
            </a:r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E</a:t>
            </a:r>
            <a:r>
              <a:rPr lang="en-US" sz="32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L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, the slope of the budget line equals to the slope of the indifference curve or </a:t>
            </a:r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|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MRTP</a:t>
            </a:r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| = 1+ r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.</a:t>
            </a:r>
          </a:p>
          <a:p>
            <a:pPr marL="185738" indent="-185738">
              <a:buFontTx/>
              <a:buChar char="•"/>
            </a:pP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She must save and lend = L to get a return = R in the next period. She generates supply of loan. </a:t>
            </a:r>
          </a:p>
        </p:txBody>
      </p:sp>
      <p:sp>
        <p:nvSpPr>
          <p:cNvPr id="350243" name="Arc 35"/>
          <p:cNvSpPr>
            <a:spLocks/>
          </p:cNvSpPr>
          <p:nvPr/>
        </p:nvSpPr>
        <p:spPr bwMode="auto">
          <a:xfrm flipH="1" flipV="1">
            <a:off x="2889250" y="2185988"/>
            <a:ext cx="2436813" cy="202406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7" name="Group 46"/>
          <p:cNvGrpSpPr>
            <a:grpSpLocks/>
          </p:cNvGrpSpPr>
          <p:nvPr/>
        </p:nvGrpSpPr>
        <p:grpSpPr bwMode="auto">
          <a:xfrm>
            <a:off x="1284534" y="3125788"/>
            <a:ext cx="2879479" cy="3551237"/>
            <a:chOff x="881" y="1861"/>
            <a:chExt cx="1674" cy="2237"/>
          </a:xfrm>
        </p:grpSpPr>
        <p:sp>
          <p:nvSpPr>
            <p:cNvPr id="26656" name="Freeform 40"/>
            <p:cNvSpPr>
              <a:spLocks/>
            </p:cNvSpPr>
            <p:nvPr/>
          </p:nvSpPr>
          <p:spPr bwMode="auto">
            <a:xfrm>
              <a:off x="1306" y="2106"/>
              <a:ext cx="849" cy="1494"/>
            </a:xfrm>
            <a:custGeom>
              <a:avLst/>
              <a:gdLst>
                <a:gd name="T0" fmla="*/ 0 w 1728"/>
                <a:gd name="T1" fmla="*/ 0 h 720"/>
                <a:gd name="T2" fmla="*/ 205 w 1728"/>
                <a:gd name="T3" fmla="*/ 0 h 720"/>
                <a:gd name="T4" fmla="*/ 205 w 1728"/>
                <a:gd name="T5" fmla="*/ 6433 h 720"/>
                <a:gd name="T6" fmla="*/ 0 60000 65536"/>
                <a:gd name="T7" fmla="*/ 0 60000 65536"/>
                <a:gd name="T8" fmla="*/ 0 60000 65536"/>
                <a:gd name="T9" fmla="*/ 0 w 1728"/>
                <a:gd name="T10" fmla="*/ 0 h 720"/>
                <a:gd name="T11" fmla="*/ 1728 w 1728"/>
                <a:gd name="T12" fmla="*/ 720 h 7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28" h="720">
                  <a:moveTo>
                    <a:pt x="0" y="0"/>
                  </a:moveTo>
                  <a:lnTo>
                    <a:pt x="1728" y="0"/>
                  </a:lnTo>
                  <a:lnTo>
                    <a:pt x="1728" y="720"/>
                  </a:lnTo>
                </a:path>
              </a:pathLst>
            </a:custGeom>
            <a:noFill/>
            <a:ln w="571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26657" name="Text Box 41"/>
            <p:cNvSpPr txBox="1">
              <a:spLocks noChangeArrowheads="1"/>
            </p:cNvSpPr>
            <p:nvPr/>
          </p:nvSpPr>
          <p:spPr bwMode="auto">
            <a:xfrm>
              <a:off x="2025" y="3616"/>
              <a:ext cx="530" cy="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C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  <a:endPara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26658" name="Text Box 42"/>
            <p:cNvSpPr txBox="1">
              <a:spLocks noChangeArrowheads="1"/>
            </p:cNvSpPr>
            <p:nvPr/>
          </p:nvSpPr>
          <p:spPr bwMode="auto">
            <a:xfrm>
              <a:off x="881" y="1861"/>
              <a:ext cx="416" cy="4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 dirty="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C</a:t>
              </a:r>
              <a:r>
                <a:rPr lang="th-TH" sz="3200" baseline="-25000" dirty="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endParaRPr lang="th-TH" sz="3200" dirty="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</p:grpSp>
      <p:grpSp>
        <p:nvGrpSpPr>
          <p:cNvPr id="8" name="Group 53"/>
          <p:cNvGrpSpPr>
            <a:grpSpLocks/>
          </p:cNvGrpSpPr>
          <p:nvPr/>
        </p:nvGrpSpPr>
        <p:grpSpPr bwMode="auto">
          <a:xfrm>
            <a:off x="138113" y="3468688"/>
            <a:ext cx="1744662" cy="1100137"/>
            <a:chOff x="304" y="2097"/>
            <a:chExt cx="1015" cy="693"/>
          </a:xfrm>
        </p:grpSpPr>
        <p:sp>
          <p:nvSpPr>
            <p:cNvPr id="26654" name="Text Box 44"/>
            <p:cNvSpPr txBox="1">
              <a:spLocks noChangeArrowheads="1"/>
            </p:cNvSpPr>
            <p:nvPr/>
          </p:nvSpPr>
          <p:spPr bwMode="auto">
            <a:xfrm>
              <a:off x="304" y="2251"/>
              <a:ext cx="940" cy="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R=[1+r]L</a:t>
              </a:r>
            </a:p>
          </p:txBody>
        </p:sp>
        <p:sp>
          <p:nvSpPr>
            <p:cNvPr id="26655" name="AutoShape 45"/>
            <p:cNvSpPr>
              <a:spLocks/>
            </p:cNvSpPr>
            <p:nvPr/>
          </p:nvSpPr>
          <p:spPr bwMode="auto">
            <a:xfrm flipH="1">
              <a:off x="1125" y="2097"/>
              <a:ext cx="194" cy="693"/>
            </a:xfrm>
            <a:prstGeom prst="rightBrace">
              <a:avLst>
                <a:gd name="adj1" fmla="val 29768"/>
                <a:gd name="adj2" fmla="val 50000"/>
              </a:avLst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9" name="Group 51"/>
          <p:cNvGrpSpPr>
            <a:grpSpLocks/>
          </p:cNvGrpSpPr>
          <p:nvPr/>
        </p:nvGrpSpPr>
        <p:grpSpPr bwMode="auto">
          <a:xfrm>
            <a:off x="3484563" y="5894388"/>
            <a:ext cx="1073150" cy="857250"/>
            <a:chOff x="2160" y="3605"/>
            <a:chExt cx="624" cy="540"/>
          </a:xfrm>
        </p:grpSpPr>
        <p:sp>
          <p:nvSpPr>
            <p:cNvPr id="26652" name="AutoShape 48"/>
            <p:cNvSpPr>
              <a:spLocks/>
            </p:cNvSpPr>
            <p:nvPr/>
          </p:nvSpPr>
          <p:spPr bwMode="auto">
            <a:xfrm rot="5417190">
              <a:off x="2378" y="3387"/>
              <a:ext cx="187" cy="624"/>
            </a:xfrm>
            <a:prstGeom prst="rightBrace">
              <a:avLst>
                <a:gd name="adj1" fmla="val 27807"/>
                <a:gd name="adj2" fmla="val 50000"/>
              </a:avLst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26653" name="Text Box 50"/>
            <p:cNvSpPr txBox="1">
              <a:spLocks noChangeArrowheads="1"/>
            </p:cNvSpPr>
            <p:nvPr/>
          </p:nvSpPr>
          <p:spPr bwMode="auto">
            <a:xfrm>
              <a:off x="2369" y="3727"/>
              <a:ext cx="302" cy="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L</a:t>
              </a:r>
              <a:endPara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</p:grpSp>
      <p:grpSp>
        <p:nvGrpSpPr>
          <p:cNvPr id="10" name="Group 39"/>
          <p:cNvGrpSpPr>
            <a:grpSpLocks/>
          </p:cNvGrpSpPr>
          <p:nvPr/>
        </p:nvGrpSpPr>
        <p:grpSpPr bwMode="auto">
          <a:xfrm>
            <a:off x="3335338" y="2816225"/>
            <a:ext cx="766762" cy="763588"/>
            <a:chOff x="2073" y="1666"/>
            <a:chExt cx="446" cy="481"/>
          </a:xfrm>
        </p:grpSpPr>
        <p:sp>
          <p:nvSpPr>
            <p:cNvPr id="26650" name="Text Box 37"/>
            <p:cNvSpPr txBox="1">
              <a:spLocks noChangeArrowheads="1"/>
            </p:cNvSpPr>
            <p:nvPr/>
          </p:nvSpPr>
          <p:spPr bwMode="auto">
            <a:xfrm>
              <a:off x="2073" y="1666"/>
              <a:ext cx="446" cy="481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4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  <a:sym typeface="Symbol" charset="2"/>
                </a:rPr>
                <a:t>E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L</a:t>
              </a:r>
            </a:p>
          </p:txBody>
        </p:sp>
        <p:sp>
          <p:nvSpPr>
            <p:cNvPr id="26651" name="Oval 38"/>
            <p:cNvSpPr>
              <a:spLocks noChangeAspect="1" noChangeArrowheads="1"/>
            </p:cNvSpPr>
            <p:nvPr/>
          </p:nvSpPr>
          <p:spPr bwMode="auto">
            <a:xfrm>
              <a:off x="2132" y="2083"/>
              <a:ext cx="53" cy="48"/>
            </a:xfrm>
            <a:prstGeom prst="ellipse">
              <a:avLst/>
            </a:prstGeom>
            <a:solidFill>
              <a:srgbClr val="FF3300"/>
            </a:solidFill>
            <a:ln w="44450">
              <a:solidFill>
                <a:srgbClr val="FF33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26649" name="Text Box 62"/>
          <p:cNvSpPr txBox="1">
            <a:spLocks noChangeArrowheads="1"/>
          </p:cNvSpPr>
          <p:nvPr/>
        </p:nvSpPr>
        <p:spPr bwMode="auto">
          <a:xfrm>
            <a:off x="865188" y="925513"/>
            <a:ext cx="54895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spcBef>
                <a:spcPct val="50000"/>
              </a:spcBef>
            </a:pPr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Relatively flat ICs compared to 1+r </a:t>
            </a:r>
            <a:endParaRPr lang="th-TH" sz="32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8" name="Slide Number Placeholder 4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02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02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42" grpId="0" animBg="1"/>
      <p:bldP spid="350240" grpId="0" build="p" autoUpdateAnimBg="0"/>
      <p:bldP spid="350241" grpId="0" build="p" autoUpdateAnimBg="0"/>
      <p:bldP spid="3502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Borrowing Equilibrium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077913" y="1498600"/>
            <a:ext cx="1343025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 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, 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</a:p>
        </p:txBody>
      </p:sp>
      <p:sp>
        <p:nvSpPr>
          <p:cNvPr id="28677" name="Text Box 7"/>
          <p:cNvSpPr txBox="1">
            <a:spLocks noChangeArrowheads="1"/>
          </p:cNvSpPr>
          <p:nvPr/>
        </p:nvSpPr>
        <p:spPr bwMode="auto">
          <a:xfrm>
            <a:off x="7096125" y="5483225"/>
            <a:ext cx="1077913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 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, 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sp>
        <p:nvSpPr>
          <p:cNvPr id="28678" name="Freeform 8"/>
          <p:cNvSpPr>
            <a:spLocks/>
          </p:cNvSpPr>
          <p:nvPr/>
        </p:nvSpPr>
        <p:spPr bwMode="auto">
          <a:xfrm>
            <a:off x="2282825" y="3503613"/>
            <a:ext cx="1344613" cy="2325687"/>
          </a:xfrm>
          <a:custGeom>
            <a:avLst/>
            <a:gdLst>
              <a:gd name="T0" fmla="*/ 0 w 1728"/>
              <a:gd name="T1" fmla="*/ 0 h 720"/>
              <a:gd name="T2" fmla="*/ 2147483647 w 1728"/>
              <a:gd name="T3" fmla="*/ 0 h 720"/>
              <a:gd name="T4" fmla="*/ 2147483647 w 1728"/>
              <a:gd name="T5" fmla="*/ 2147483647 h 720"/>
              <a:gd name="T6" fmla="*/ 0 60000 65536"/>
              <a:gd name="T7" fmla="*/ 0 60000 65536"/>
              <a:gd name="T8" fmla="*/ 0 60000 65536"/>
              <a:gd name="T9" fmla="*/ 0 w 1728"/>
              <a:gd name="T10" fmla="*/ 0 h 720"/>
              <a:gd name="T11" fmla="*/ 1728 w 1728"/>
              <a:gd name="T12" fmla="*/ 720 h 72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28" h="720">
                <a:moveTo>
                  <a:pt x="0" y="0"/>
                </a:moveTo>
                <a:lnTo>
                  <a:pt x="1728" y="0"/>
                </a:lnTo>
                <a:lnTo>
                  <a:pt x="1728" y="720"/>
                </a:lnTo>
              </a:path>
            </a:pathLst>
          </a:custGeom>
          <a:noFill/>
          <a:ln w="57150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28679" name="Freeform 9"/>
          <p:cNvSpPr>
            <a:spLocks/>
          </p:cNvSpPr>
          <p:nvPr/>
        </p:nvSpPr>
        <p:spPr bwMode="auto">
          <a:xfrm>
            <a:off x="2252663" y="1846263"/>
            <a:ext cx="4797425" cy="4008437"/>
          </a:xfrm>
          <a:custGeom>
            <a:avLst/>
            <a:gdLst>
              <a:gd name="T0" fmla="*/ 0 w 3600"/>
              <a:gd name="T1" fmla="*/ 0 h 3024"/>
              <a:gd name="T2" fmla="*/ 0 w 3600"/>
              <a:gd name="T3" fmla="*/ 2147483647 h 3024"/>
              <a:gd name="T4" fmla="*/ 2147483647 w 3600"/>
              <a:gd name="T5" fmla="*/ 2147483647 h 3024"/>
              <a:gd name="T6" fmla="*/ 0 60000 65536"/>
              <a:gd name="T7" fmla="*/ 0 60000 65536"/>
              <a:gd name="T8" fmla="*/ 0 60000 65536"/>
              <a:gd name="T9" fmla="*/ 0 w 3600"/>
              <a:gd name="T10" fmla="*/ 0 h 3024"/>
              <a:gd name="T11" fmla="*/ 3600 w 3600"/>
              <a:gd name="T12" fmla="*/ 3024 h 30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600" h="3024">
                <a:moveTo>
                  <a:pt x="0" y="0"/>
                </a:moveTo>
                <a:lnTo>
                  <a:pt x="0" y="3024"/>
                </a:lnTo>
                <a:lnTo>
                  <a:pt x="3600" y="3024"/>
                </a:lnTo>
              </a:path>
            </a:pathLst>
          </a:custGeom>
          <a:noFill/>
          <a:ln w="57150">
            <a:solidFill>
              <a:srgbClr val="000000"/>
            </a:solidFill>
            <a:round/>
            <a:headEnd type="triangle" w="sm" len="med"/>
            <a:tailEnd type="triangle" w="sm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28680" name="Line 10"/>
          <p:cNvSpPr>
            <a:spLocks noChangeShapeType="1"/>
          </p:cNvSpPr>
          <p:nvPr/>
        </p:nvSpPr>
        <p:spPr bwMode="auto">
          <a:xfrm>
            <a:off x="2236788" y="2287588"/>
            <a:ext cx="4068762" cy="3521075"/>
          </a:xfrm>
          <a:prstGeom prst="line">
            <a:avLst/>
          </a:prstGeom>
          <a:noFill/>
          <a:ln w="57150">
            <a:solidFill>
              <a:srgbClr val="8D7DFF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8681" name="Group 12"/>
          <p:cNvGrpSpPr>
            <a:grpSpLocks/>
          </p:cNvGrpSpPr>
          <p:nvPr/>
        </p:nvGrpSpPr>
        <p:grpSpPr bwMode="auto">
          <a:xfrm>
            <a:off x="2436813" y="1412875"/>
            <a:ext cx="2152650" cy="1006475"/>
            <a:chOff x="2549" y="1631"/>
            <a:chExt cx="1252" cy="634"/>
          </a:xfrm>
        </p:grpSpPr>
        <p:sp>
          <p:nvSpPr>
            <p:cNvPr id="28714" name="Text Box 13"/>
            <p:cNvSpPr txBox="1">
              <a:spLocks noChangeArrowheads="1"/>
            </p:cNvSpPr>
            <p:nvPr/>
          </p:nvSpPr>
          <p:spPr bwMode="auto">
            <a:xfrm>
              <a:off x="2549" y="1631"/>
              <a:ext cx="1252" cy="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Slope = - [1+r]</a:t>
              </a:r>
            </a:p>
          </p:txBody>
        </p:sp>
        <p:sp>
          <p:nvSpPr>
            <p:cNvPr id="28715" name="Freeform 14"/>
            <p:cNvSpPr>
              <a:spLocks/>
            </p:cNvSpPr>
            <p:nvPr/>
          </p:nvSpPr>
          <p:spPr bwMode="auto">
            <a:xfrm>
              <a:off x="2555" y="1904"/>
              <a:ext cx="221" cy="361"/>
            </a:xfrm>
            <a:custGeom>
              <a:avLst/>
              <a:gdLst>
                <a:gd name="T0" fmla="*/ 130 w 288"/>
                <a:gd name="T1" fmla="*/ 0 h 432"/>
                <a:gd name="T2" fmla="*/ 65 w 288"/>
                <a:gd name="T3" fmla="*/ 84 h 432"/>
                <a:gd name="T4" fmla="*/ 65 w 288"/>
                <a:gd name="T5" fmla="*/ 168 h 432"/>
                <a:gd name="T6" fmla="*/ 0 w 288"/>
                <a:gd name="T7" fmla="*/ 252 h 4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8"/>
                <a:gd name="T13" fmla="*/ 0 h 432"/>
                <a:gd name="T14" fmla="*/ 288 w 288"/>
                <a:gd name="T15" fmla="*/ 432 h 4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8" h="432">
                  <a:moveTo>
                    <a:pt x="288" y="0"/>
                  </a:moveTo>
                  <a:cubicBezTo>
                    <a:pt x="228" y="48"/>
                    <a:pt x="168" y="96"/>
                    <a:pt x="144" y="144"/>
                  </a:cubicBezTo>
                  <a:cubicBezTo>
                    <a:pt x="120" y="192"/>
                    <a:pt x="168" y="240"/>
                    <a:pt x="144" y="288"/>
                  </a:cubicBezTo>
                  <a:cubicBezTo>
                    <a:pt x="120" y="336"/>
                    <a:pt x="60" y="384"/>
                    <a:pt x="0" y="432"/>
                  </a:cubicBezTo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28682" name="Text Box 15"/>
          <p:cNvSpPr txBox="1">
            <a:spLocks noChangeArrowheads="1"/>
          </p:cNvSpPr>
          <p:nvPr/>
        </p:nvSpPr>
        <p:spPr bwMode="auto">
          <a:xfrm>
            <a:off x="3297238" y="5859463"/>
            <a:ext cx="91122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endParaRPr lang="th-TH" sz="3200">
              <a:solidFill>
                <a:schemeClr val="tx1"/>
              </a:solidFill>
              <a:latin typeface="Angsana New" charset="0"/>
              <a:ea typeface="Cordia New" charset="0"/>
              <a:cs typeface="Angsana New" charset="0"/>
            </a:endParaRPr>
          </a:p>
        </p:txBody>
      </p:sp>
      <p:grpSp>
        <p:nvGrpSpPr>
          <p:cNvPr id="28683" name="Group 19"/>
          <p:cNvGrpSpPr>
            <a:grpSpLocks/>
          </p:cNvGrpSpPr>
          <p:nvPr/>
        </p:nvGrpSpPr>
        <p:grpSpPr bwMode="auto">
          <a:xfrm>
            <a:off x="509588" y="2019300"/>
            <a:ext cx="1830387" cy="681038"/>
            <a:chOff x="448" y="1172"/>
            <a:chExt cx="1065" cy="429"/>
          </a:xfrm>
        </p:grpSpPr>
        <p:sp>
          <p:nvSpPr>
            <p:cNvPr id="28712" name="Text Box 20"/>
            <p:cNvSpPr txBox="1">
              <a:spLocks noChangeArrowheads="1"/>
            </p:cNvSpPr>
            <p:nvPr/>
          </p:nvSpPr>
          <p:spPr bwMode="auto">
            <a:xfrm>
              <a:off x="448" y="1172"/>
              <a:ext cx="1043" cy="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Y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+[1+r] Y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</a:p>
          </p:txBody>
        </p:sp>
        <p:sp>
          <p:nvSpPr>
            <p:cNvPr id="28713" name="Oval 21"/>
            <p:cNvSpPr>
              <a:spLocks noChangeAspect="1" noChangeArrowheads="1"/>
            </p:cNvSpPr>
            <p:nvPr/>
          </p:nvSpPr>
          <p:spPr bwMode="auto">
            <a:xfrm>
              <a:off x="1462" y="1347"/>
              <a:ext cx="51" cy="48"/>
            </a:xfrm>
            <a:prstGeom prst="ellipse">
              <a:avLst/>
            </a:prstGeom>
            <a:solidFill>
              <a:schemeClr val="accent1"/>
            </a:solidFill>
            <a:ln w="44450">
              <a:solidFill>
                <a:schemeClr val="accent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28684" name="Text Box 22"/>
          <p:cNvSpPr txBox="1">
            <a:spLocks noChangeArrowheads="1"/>
          </p:cNvSpPr>
          <p:nvPr/>
        </p:nvSpPr>
        <p:spPr bwMode="auto">
          <a:xfrm>
            <a:off x="1792288" y="5543550"/>
            <a:ext cx="6858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grpSp>
        <p:nvGrpSpPr>
          <p:cNvPr id="28685" name="Group 23"/>
          <p:cNvGrpSpPr>
            <a:grpSpLocks/>
          </p:cNvGrpSpPr>
          <p:nvPr/>
        </p:nvGrpSpPr>
        <p:grpSpPr bwMode="auto">
          <a:xfrm>
            <a:off x="6297613" y="5781675"/>
            <a:ext cx="2700337" cy="1025525"/>
            <a:chOff x="3790" y="3542"/>
            <a:chExt cx="1570" cy="646"/>
          </a:xfrm>
        </p:grpSpPr>
        <p:sp>
          <p:nvSpPr>
            <p:cNvPr id="28710" name="Oval 24"/>
            <p:cNvSpPr>
              <a:spLocks noChangeAspect="1" noChangeArrowheads="1"/>
            </p:cNvSpPr>
            <p:nvPr/>
          </p:nvSpPr>
          <p:spPr bwMode="auto">
            <a:xfrm>
              <a:off x="3790" y="3542"/>
              <a:ext cx="53" cy="48"/>
            </a:xfrm>
            <a:prstGeom prst="ellipse">
              <a:avLst/>
            </a:prstGeom>
            <a:solidFill>
              <a:schemeClr val="accent1"/>
            </a:solidFill>
            <a:ln w="44450">
              <a:solidFill>
                <a:schemeClr val="accent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28711" name="Line 25"/>
            <p:cNvSpPr>
              <a:spLocks noChangeShapeType="1"/>
            </p:cNvSpPr>
            <p:nvPr/>
          </p:nvSpPr>
          <p:spPr bwMode="auto">
            <a:xfrm flipH="1" flipV="1">
              <a:off x="3860" y="3597"/>
              <a:ext cx="194" cy="24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sm" len="sm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aphicFrame>
          <p:nvGraphicFramePr>
            <p:cNvPr id="28674" name="Object 2"/>
            <p:cNvGraphicFramePr>
              <a:graphicFrameLocks noChangeAspect="1"/>
            </p:cNvGraphicFramePr>
            <p:nvPr/>
          </p:nvGraphicFramePr>
          <p:xfrm>
            <a:off x="4003" y="3787"/>
            <a:ext cx="1357" cy="4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3" imgW="812800" imgH="241300" progId="Equation.3">
                    <p:embed/>
                  </p:oleObj>
                </mc:Choice>
                <mc:Fallback>
                  <p:oleObj name="Equation" r:id="rId3" imgW="812800" imgH="241300" progId="Equation.3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03" y="3787"/>
                          <a:ext cx="1357" cy="4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7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51259" name="Text Box 27"/>
          <p:cNvSpPr txBox="1">
            <a:spLocks noChangeArrowheads="1"/>
          </p:cNvSpPr>
          <p:nvPr/>
        </p:nvSpPr>
        <p:spPr bwMode="auto">
          <a:xfrm>
            <a:off x="5443538" y="941388"/>
            <a:ext cx="4462462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spcBef>
                <a:spcPct val="50000"/>
              </a:spcBef>
              <a:buFontTx/>
              <a:buChar char="•"/>
            </a:pP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From </a:t>
            </a:r>
            <a:r>
              <a:rPr lang="th-TH" sz="2800">
                <a:solidFill>
                  <a:schemeClr val="tx1"/>
                </a:solidFill>
                <a:latin typeface="Symbol" charset="2"/>
                <a:ea typeface="Symbol" charset="2"/>
                <a:cs typeface="Symbol" charset="2"/>
              </a:rPr>
              <a:t>w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, another consumer maximizes his utility at point </a:t>
            </a:r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E</a:t>
            </a:r>
            <a:r>
              <a:rPr lang="en-US" sz="32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B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.</a:t>
            </a:r>
          </a:p>
        </p:txBody>
      </p:sp>
      <p:sp>
        <p:nvSpPr>
          <p:cNvPr id="351260" name="Text Box 28"/>
          <p:cNvSpPr txBox="1">
            <a:spLocks noChangeArrowheads="1"/>
          </p:cNvSpPr>
          <p:nvPr/>
        </p:nvSpPr>
        <p:spPr bwMode="auto">
          <a:xfrm>
            <a:off x="5870575" y="2001838"/>
            <a:ext cx="4200525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buFontTx/>
              <a:buChar char="•"/>
            </a:pP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At point </a:t>
            </a:r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E</a:t>
            </a:r>
            <a:r>
              <a:rPr lang="en-US" sz="32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B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, the slope of the budget line equals to the slope of the indifference curve.</a:t>
            </a:r>
          </a:p>
          <a:p>
            <a:pPr marL="185738" indent="-185738">
              <a:buFontTx/>
              <a:buChar char="•"/>
            </a:pP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He must borrow = B and pay back the debt = D in the next period.  He generates demand for loan.</a:t>
            </a:r>
          </a:p>
        </p:txBody>
      </p:sp>
      <p:sp>
        <p:nvSpPr>
          <p:cNvPr id="351261" name="Arc 29"/>
          <p:cNvSpPr>
            <a:spLocks/>
          </p:cNvSpPr>
          <p:nvPr/>
        </p:nvSpPr>
        <p:spPr bwMode="auto">
          <a:xfrm flipH="1" flipV="1">
            <a:off x="4295775" y="3219450"/>
            <a:ext cx="2436813" cy="1927225"/>
          </a:xfrm>
          <a:custGeom>
            <a:avLst/>
            <a:gdLst>
              <a:gd name="T0" fmla="*/ 2147483647 w 21600"/>
              <a:gd name="T1" fmla="*/ 0 h 20567"/>
              <a:gd name="T2" fmla="*/ 2147483647 w 21600"/>
              <a:gd name="T3" fmla="*/ 2147483647 h 20567"/>
              <a:gd name="T4" fmla="*/ 0 w 21600"/>
              <a:gd name="T5" fmla="*/ 2147483647 h 20567"/>
              <a:gd name="T6" fmla="*/ 0 60000 65536"/>
              <a:gd name="T7" fmla="*/ 0 60000 65536"/>
              <a:gd name="T8" fmla="*/ 0 60000 65536"/>
              <a:gd name="T9" fmla="*/ 0 w 21600"/>
              <a:gd name="T10" fmla="*/ 0 h 20567"/>
              <a:gd name="T11" fmla="*/ 21600 w 21600"/>
              <a:gd name="T12" fmla="*/ 20567 h 2056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0567" fill="none" extrusionOk="0">
                <a:moveTo>
                  <a:pt x="6598" y="-1"/>
                </a:moveTo>
                <a:cubicBezTo>
                  <a:pt x="15536" y="2867"/>
                  <a:pt x="21600" y="11179"/>
                  <a:pt x="21600" y="20567"/>
                </a:cubicBezTo>
              </a:path>
              <a:path w="21600" h="20567" stroke="0" extrusionOk="0">
                <a:moveTo>
                  <a:pt x="6598" y="-1"/>
                </a:moveTo>
                <a:cubicBezTo>
                  <a:pt x="15536" y="2867"/>
                  <a:pt x="21600" y="11179"/>
                  <a:pt x="21600" y="20567"/>
                </a:cubicBezTo>
                <a:lnTo>
                  <a:pt x="0" y="20567"/>
                </a:lnTo>
                <a:close/>
              </a:path>
            </a:pathLst>
          </a:custGeom>
          <a:noFill/>
          <a:ln w="5715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5" name="Group 44"/>
          <p:cNvGrpSpPr>
            <a:grpSpLocks/>
          </p:cNvGrpSpPr>
          <p:nvPr/>
        </p:nvGrpSpPr>
        <p:grpSpPr bwMode="auto">
          <a:xfrm>
            <a:off x="1614488" y="4319588"/>
            <a:ext cx="4011612" cy="2305050"/>
            <a:chOff x="939" y="2621"/>
            <a:chExt cx="2332" cy="1452"/>
          </a:xfrm>
        </p:grpSpPr>
        <p:sp>
          <p:nvSpPr>
            <p:cNvPr id="28707" name="Text Box 6"/>
            <p:cNvSpPr txBox="1">
              <a:spLocks noChangeArrowheads="1"/>
            </p:cNvSpPr>
            <p:nvPr/>
          </p:nvSpPr>
          <p:spPr bwMode="auto">
            <a:xfrm>
              <a:off x="939" y="2621"/>
              <a:ext cx="416" cy="4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C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endPara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28708" name="Freeform 31"/>
            <p:cNvSpPr>
              <a:spLocks/>
            </p:cNvSpPr>
            <p:nvPr/>
          </p:nvSpPr>
          <p:spPr bwMode="auto">
            <a:xfrm>
              <a:off x="1306" y="2748"/>
              <a:ext cx="1516" cy="852"/>
            </a:xfrm>
            <a:custGeom>
              <a:avLst/>
              <a:gdLst>
                <a:gd name="T0" fmla="*/ 0 w 1728"/>
                <a:gd name="T1" fmla="*/ 0 h 720"/>
                <a:gd name="T2" fmla="*/ 1167 w 1728"/>
                <a:gd name="T3" fmla="*/ 0 h 720"/>
                <a:gd name="T4" fmla="*/ 1167 w 1728"/>
                <a:gd name="T5" fmla="*/ 1193 h 720"/>
                <a:gd name="T6" fmla="*/ 0 60000 65536"/>
                <a:gd name="T7" fmla="*/ 0 60000 65536"/>
                <a:gd name="T8" fmla="*/ 0 60000 65536"/>
                <a:gd name="T9" fmla="*/ 0 w 1728"/>
                <a:gd name="T10" fmla="*/ 0 h 720"/>
                <a:gd name="T11" fmla="*/ 1728 w 1728"/>
                <a:gd name="T12" fmla="*/ 720 h 7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28" h="720">
                  <a:moveTo>
                    <a:pt x="0" y="0"/>
                  </a:moveTo>
                  <a:lnTo>
                    <a:pt x="1728" y="0"/>
                  </a:lnTo>
                  <a:lnTo>
                    <a:pt x="1728" y="720"/>
                  </a:lnTo>
                </a:path>
              </a:pathLst>
            </a:custGeom>
            <a:noFill/>
            <a:ln w="571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28709" name="Text Box 32"/>
            <p:cNvSpPr txBox="1">
              <a:spLocks noChangeArrowheads="1"/>
            </p:cNvSpPr>
            <p:nvPr/>
          </p:nvSpPr>
          <p:spPr bwMode="auto">
            <a:xfrm>
              <a:off x="2741" y="3591"/>
              <a:ext cx="530" cy="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C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  <a:endPara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</p:grpSp>
      <p:sp>
        <p:nvSpPr>
          <p:cNvPr id="28690" name="Text Box 33"/>
          <p:cNvSpPr txBox="1">
            <a:spLocks noChangeArrowheads="1"/>
          </p:cNvSpPr>
          <p:nvPr/>
        </p:nvSpPr>
        <p:spPr bwMode="auto">
          <a:xfrm>
            <a:off x="1614488" y="3113088"/>
            <a:ext cx="715962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  <a:endParaRPr lang="th-TH" sz="3200">
              <a:solidFill>
                <a:schemeClr val="tx1"/>
              </a:solidFill>
              <a:latin typeface="Angsana New" charset="0"/>
              <a:ea typeface="Cordia New" charset="0"/>
              <a:cs typeface="Angsana New" charset="0"/>
            </a:endParaRPr>
          </a:p>
        </p:txBody>
      </p:sp>
      <p:grpSp>
        <p:nvGrpSpPr>
          <p:cNvPr id="6" name="Group 49"/>
          <p:cNvGrpSpPr>
            <a:grpSpLocks/>
          </p:cNvGrpSpPr>
          <p:nvPr/>
        </p:nvGrpSpPr>
        <p:grpSpPr bwMode="auto">
          <a:xfrm>
            <a:off x="519113" y="3519488"/>
            <a:ext cx="1749425" cy="946150"/>
            <a:chOff x="302" y="2227"/>
            <a:chExt cx="1017" cy="596"/>
          </a:xfrm>
        </p:grpSpPr>
        <p:sp>
          <p:nvSpPr>
            <p:cNvPr id="28705" name="Text Box 35"/>
            <p:cNvSpPr txBox="1">
              <a:spLocks noChangeArrowheads="1"/>
            </p:cNvSpPr>
            <p:nvPr/>
          </p:nvSpPr>
          <p:spPr bwMode="auto">
            <a:xfrm>
              <a:off x="302" y="2350"/>
              <a:ext cx="851" cy="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D =[1+r]B</a:t>
              </a:r>
            </a:p>
          </p:txBody>
        </p:sp>
        <p:sp>
          <p:nvSpPr>
            <p:cNvPr id="28706" name="AutoShape 36"/>
            <p:cNvSpPr>
              <a:spLocks/>
            </p:cNvSpPr>
            <p:nvPr/>
          </p:nvSpPr>
          <p:spPr bwMode="auto">
            <a:xfrm flipH="1">
              <a:off x="1125" y="2227"/>
              <a:ext cx="194" cy="596"/>
            </a:xfrm>
            <a:prstGeom prst="rightBrace">
              <a:avLst>
                <a:gd name="adj1" fmla="val 25601"/>
                <a:gd name="adj2" fmla="val 50000"/>
              </a:avLst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7" name="Group 37"/>
          <p:cNvGrpSpPr>
            <a:grpSpLocks/>
          </p:cNvGrpSpPr>
          <p:nvPr/>
        </p:nvGrpSpPr>
        <p:grpSpPr bwMode="auto">
          <a:xfrm>
            <a:off x="3714750" y="4624388"/>
            <a:ext cx="1073150" cy="857250"/>
            <a:chOff x="2160" y="3605"/>
            <a:chExt cx="624" cy="540"/>
          </a:xfrm>
        </p:grpSpPr>
        <p:sp>
          <p:nvSpPr>
            <p:cNvPr id="28703" name="AutoShape 38"/>
            <p:cNvSpPr>
              <a:spLocks/>
            </p:cNvSpPr>
            <p:nvPr/>
          </p:nvSpPr>
          <p:spPr bwMode="auto">
            <a:xfrm rot="5417190">
              <a:off x="2378" y="3387"/>
              <a:ext cx="187" cy="624"/>
            </a:xfrm>
            <a:prstGeom prst="rightBrace">
              <a:avLst>
                <a:gd name="adj1" fmla="val 27807"/>
                <a:gd name="adj2" fmla="val 50000"/>
              </a:avLst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28704" name="Text Box 39"/>
            <p:cNvSpPr txBox="1">
              <a:spLocks noChangeArrowheads="1"/>
            </p:cNvSpPr>
            <p:nvPr/>
          </p:nvSpPr>
          <p:spPr bwMode="auto">
            <a:xfrm>
              <a:off x="2369" y="3727"/>
              <a:ext cx="302" cy="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B</a:t>
              </a:r>
              <a:endPara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</p:grpSp>
      <p:grpSp>
        <p:nvGrpSpPr>
          <p:cNvPr id="8" name="Group 40"/>
          <p:cNvGrpSpPr>
            <a:grpSpLocks/>
          </p:cNvGrpSpPr>
          <p:nvPr/>
        </p:nvGrpSpPr>
        <p:grpSpPr bwMode="auto">
          <a:xfrm>
            <a:off x="4730750" y="3808413"/>
            <a:ext cx="766763" cy="763587"/>
            <a:chOff x="2073" y="1666"/>
            <a:chExt cx="446" cy="481"/>
          </a:xfrm>
        </p:grpSpPr>
        <p:sp>
          <p:nvSpPr>
            <p:cNvPr id="28701" name="Text Box 41"/>
            <p:cNvSpPr txBox="1">
              <a:spLocks noChangeArrowheads="1"/>
            </p:cNvSpPr>
            <p:nvPr/>
          </p:nvSpPr>
          <p:spPr bwMode="auto">
            <a:xfrm>
              <a:off x="2073" y="1666"/>
              <a:ext cx="446" cy="481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4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  <a:sym typeface="Symbol" charset="2"/>
                </a:rPr>
                <a:t>E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B</a:t>
              </a:r>
            </a:p>
          </p:txBody>
        </p:sp>
        <p:sp>
          <p:nvSpPr>
            <p:cNvPr id="28702" name="Oval 42"/>
            <p:cNvSpPr>
              <a:spLocks noChangeAspect="1" noChangeArrowheads="1"/>
            </p:cNvSpPr>
            <p:nvPr/>
          </p:nvSpPr>
          <p:spPr bwMode="auto">
            <a:xfrm>
              <a:off x="2132" y="2083"/>
              <a:ext cx="53" cy="48"/>
            </a:xfrm>
            <a:prstGeom prst="ellipse">
              <a:avLst/>
            </a:prstGeom>
            <a:solidFill>
              <a:srgbClr val="FF3300"/>
            </a:solidFill>
            <a:ln w="44450">
              <a:solidFill>
                <a:srgbClr val="FF33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9" name="Group 46"/>
          <p:cNvGrpSpPr>
            <a:grpSpLocks/>
          </p:cNvGrpSpPr>
          <p:nvPr/>
        </p:nvGrpSpPr>
        <p:grpSpPr bwMode="auto">
          <a:xfrm>
            <a:off x="3397250" y="2871788"/>
            <a:ext cx="3076575" cy="2509837"/>
            <a:chOff x="1975" y="1709"/>
            <a:chExt cx="1789" cy="1581"/>
          </a:xfrm>
        </p:grpSpPr>
        <p:sp>
          <p:nvSpPr>
            <p:cNvPr id="28699" name="Arc 2"/>
            <p:cNvSpPr>
              <a:spLocks/>
            </p:cNvSpPr>
            <p:nvPr/>
          </p:nvSpPr>
          <p:spPr bwMode="auto">
            <a:xfrm rot="222204" flipH="1" flipV="1">
              <a:off x="2048" y="1773"/>
              <a:ext cx="1716" cy="1517"/>
            </a:xfrm>
            <a:custGeom>
              <a:avLst/>
              <a:gdLst>
                <a:gd name="T0" fmla="*/ 0 w 21600"/>
                <a:gd name="T1" fmla="*/ 0 h 21600"/>
                <a:gd name="T2" fmla="*/ 1 w 21600"/>
                <a:gd name="T3" fmla="*/ 1 h 21600"/>
                <a:gd name="T4" fmla="*/ 0 w 21600"/>
                <a:gd name="T5" fmla="*/ 1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28700" name="Line 45"/>
            <p:cNvSpPr>
              <a:spLocks noChangeShapeType="1"/>
            </p:cNvSpPr>
            <p:nvPr/>
          </p:nvSpPr>
          <p:spPr bwMode="auto">
            <a:xfrm>
              <a:off x="1975" y="1709"/>
              <a:ext cx="308" cy="933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prstDash val="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8695" name="Group 16"/>
          <p:cNvGrpSpPr>
            <a:grpSpLocks/>
          </p:cNvGrpSpPr>
          <p:nvPr/>
        </p:nvGrpSpPr>
        <p:grpSpPr bwMode="auto">
          <a:xfrm>
            <a:off x="3527425" y="2789238"/>
            <a:ext cx="766763" cy="763587"/>
            <a:chOff x="2943" y="2309"/>
            <a:chExt cx="446" cy="481"/>
          </a:xfrm>
        </p:grpSpPr>
        <p:sp>
          <p:nvSpPr>
            <p:cNvPr id="28697" name="Text Box 17"/>
            <p:cNvSpPr txBox="1">
              <a:spLocks noChangeArrowheads="1"/>
            </p:cNvSpPr>
            <p:nvPr/>
          </p:nvSpPr>
          <p:spPr bwMode="auto">
            <a:xfrm>
              <a:off x="2943" y="2309"/>
              <a:ext cx="446" cy="481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 b="0">
                  <a:solidFill>
                    <a:schemeClr val="tx1"/>
                  </a:solidFill>
                  <a:latin typeface="Symbol" charset="2"/>
                  <a:ea typeface="Symbol" charset="2"/>
                  <a:cs typeface="Symbol" charset="2"/>
                </a:rPr>
                <a:t>w</a:t>
              </a:r>
              <a:endPara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28698" name="Oval 18"/>
            <p:cNvSpPr>
              <a:spLocks noChangeAspect="1" noChangeArrowheads="1"/>
            </p:cNvSpPr>
            <p:nvPr/>
          </p:nvSpPr>
          <p:spPr bwMode="auto">
            <a:xfrm>
              <a:off x="3002" y="2726"/>
              <a:ext cx="53" cy="48"/>
            </a:xfrm>
            <a:prstGeom prst="ellipse">
              <a:avLst/>
            </a:prstGeom>
            <a:solidFill>
              <a:schemeClr val="accent1"/>
            </a:solidFill>
            <a:ln w="44450">
              <a:solidFill>
                <a:schemeClr val="accent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28696" name="Text Box 48"/>
          <p:cNvSpPr txBox="1">
            <a:spLocks noChangeArrowheads="1"/>
          </p:cNvSpPr>
          <p:nvPr/>
        </p:nvSpPr>
        <p:spPr bwMode="auto">
          <a:xfrm>
            <a:off x="693738" y="928688"/>
            <a:ext cx="57800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spcBef>
                <a:spcPct val="50000"/>
              </a:spcBef>
            </a:pPr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Relatively steep ICs compared to 1+r </a:t>
            </a:r>
            <a:endParaRPr lang="th-TH" sz="32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5" name="Slide Number Placeholder 4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1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12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12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1259" grpId="0" build="p" autoUpdateAnimBg="0"/>
      <p:bldP spid="351260" grpId="0" build="p" autoUpdateAnimBg="0"/>
      <p:bldP spid="35126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728" name="Arc 56"/>
          <p:cNvSpPr>
            <a:spLocks/>
          </p:cNvSpPr>
          <p:nvPr/>
        </p:nvSpPr>
        <p:spPr bwMode="auto">
          <a:xfrm rot="352561" flipH="1" flipV="1">
            <a:off x="6716713" y="3568700"/>
            <a:ext cx="1301750" cy="96837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12727" name="Arc 55"/>
          <p:cNvSpPr>
            <a:spLocks/>
          </p:cNvSpPr>
          <p:nvPr/>
        </p:nvSpPr>
        <p:spPr bwMode="auto">
          <a:xfrm rot="352561" flipH="1" flipV="1">
            <a:off x="2187575" y="3657600"/>
            <a:ext cx="1300163" cy="96837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30724" name="Arc 9"/>
          <p:cNvSpPr>
            <a:spLocks/>
          </p:cNvSpPr>
          <p:nvPr/>
        </p:nvSpPr>
        <p:spPr bwMode="auto">
          <a:xfrm rot="352561" flipH="1" flipV="1">
            <a:off x="1260475" y="3025775"/>
            <a:ext cx="2540000" cy="2046288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30725" name="Text Box 10"/>
          <p:cNvSpPr txBox="1">
            <a:spLocks noChangeArrowheads="1"/>
          </p:cNvSpPr>
          <p:nvPr/>
        </p:nvSpPr>
        <p:spPr bwMode="auto">
          <a:xfrm>
            <a:off x="306388" y="1841500"/>
            <a:ext cx="1343025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 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, 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</a:p>
        </p:txBody>
      </p:sp>
      <p:sp>
        <p:nvSpPr>
          <p:cNvPr id="30726" name="Text Box 12"/>
          <p:cNvSpPr txBox="1">
            <a:spLocks noChangeArrowheads="1"/>
          </p:cNvSpPr>
          <p:nvPr/>
        </p:nvSpPr>
        <p:spPr bwMode="auto">
          <a:xfrm>
            <a:off x="3963988" y="6019800"/>
            <a:ext cx="1077912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 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, 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sp>
        <p:nvSpPr>
          <p:cNvPr id="30727" name="Freeform 14"/>
          <p:cNvSpPr>
            <a:spLocks/>
          </p:cNvSpPr>
          <p:nvPr/>
        </p:nvSpPr>
        <p:spPr bwMode="auto">
          <a:xfrm>
            <a:off x="849313" y="2481263"/>
            <a:ext cx="4013200" cy="3473450"/>
          </a:xfrm>
          <a:custGeom>
            <a:avLst/>
            <a:gdLst>
              <a:gd name="T0" fmla="*/ 0 w 3600"/>
              <a:gd name="T1" fmla="*/ 0 h 3024"/>
              <a:gd name="T2" fmla="*/ 0 w 3600"/>
              <a:gd name="T3" fmla="*/ 2147483647 h 3024"/>
              <a:gd name="T4" fmla="*/ 2147483647 w 3600"/>
              <a:gd name="T5" fmla="*/ 2147483647 h 3024"/>
              <a:gd name="T6" fmla="*/ 0 60000 65536"/>
              <a:gd name="T7" fmla="*/ 0 60000 65536"/>
              <a:gd name="T8" fmla="*/ 0 60000 65536"/>
              <a:gd name="T9" fmla="*/ 0 w 3600"/>
              <a:gd name="T10" fmla="*/ 0 h 3024"/>
              <a:gd name="T11" fmla="*/ 3600 w 3600"/>
              <a:gd name="T12" fmla="*/ 3024 h 30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600" h="3024">
                <a:moveTo>
                  <a:pt x="0" y="0"/>
                </a:moveTo>
                <a:lnTo>
                  <a:pt x="0" y="3024"/>
                </a:lnTo>
                <a:lnTo>
                  <a:pt x="3600" y="3024"/>
                </a:lnTo>
              </a:path>
            </a:pathLst>
          </a:custGeom>
          <a:noFill/>
          <a:ln w="57150">
            <a:solidFill>
              <a:srgbClr val="000000"/>
            </a:solidFill>
            <a:round/>
            <a:headEnd type="triangle" w="sm" len="med"/>
            <a:tailEnd type="triangle" w="sm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30728" name="Line 15"/>
          <p:cNvSpPr>
            <a:spLocks noChangeShapeType="1"/>
          </p:cNvSpPr>
          <p:nvPr/>
        </p:nvSpPr>
        <p:spPr bwMode="auto">
          <a:xfrm>
            <a:off x="833438" y="2916238"/>
            <a:ext cx="3502025" cy="2992437"/>
          </a:xfrm>
          <a:prstGeom prst="line">
            <a:avLst/>
          </a:prstGeom>
          <a:noFill/>
          <a:ln w="57150">
            <a:solidFill>
              <a:srgbClr val="8D7DFF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0729" name="Group 19"/>
          <p:cNvGrpSpPr>
            <a:grpSpLocks/>
          </p:cNvGrpSpPr>
          <p:nvPr/>
        </p:nvGrpSpPr>
        <p:grpSpPr bwMode="auto">
          <a:xfrm>
            <a:off x="3300413" y="4532313"/>
            <a:ext cx="660400" cy="654050"/>
            <a:chOff x="2511" y="2421"/>
            <a:chExt cx="446" cy="485"/>
          </a:xfrm>
        </p:grpSpPr>
        <p:sp>
          <p:nvSpPr>
            <p:cNvPr id="30760" name="Text Box 20"/>
            <p:cNvSpPr txBox="1">
              <a:spLocks noChangeArrowheads="1"/>
            </p:cNvSpPr>
            <p:nvPr/>
          </p:nvSpPr>
          <p:spPr bwMode="auto">
            <a:xfrm>
              <a:off x="2511" y="2421"/>
              <a:ext cx="446" cy="481"/>
            </a:xfrm>
            <a:prstGeom prst="rect">
              <a:avLst/>
            </a:prstGeom>
            <a:noFill/>
            <a:ln w="57150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Symbol" charset="2"/>
                  <a:ea typeface="Symbol" charset="2"/>
                  <a:cs typeface="Symbol" charset="2"/>
                  <a:sym typeface="Symbol" charset="2"/>
                </a:rPr>
                <a:t>w</a:t>
              </a:r>
              <a:endParaRPr lang="th-TH" sz="3200">
                <a:solidFill>
                  <a:schemeClr val="tx1"/>
                </a:solidFill>
                <a:latin typeface="Symbol" charset="2"/>
                <a:ea typeface="Symbol" charset="2"/>
                <a:cs typeface="Symbol" charset="2"/>
              </a:endParaRPr>
            </a:p>
          </p:txBody>
        </p:sp>
        <p:sp>
          <p:nvSpPr>
            <p:cNvPr id="30761" name="Oval 21"/>
            <p:cNvSpPr>
              <a:spLocks noChangeArrowheads="1"/>
            </p:cNvSpPr>
            <p:nvPr/>
          </p:nvSpPr>
          <p:spPr bwMode="auto">
            <a:xfrm>
              <a:off x="2570" y="2838"/>
              <a:ext cx="68" cy="68"/>
            </a:xfrm>
            <a:prstGeom prst="ellipse">
              <a:avLst/>
            </a:prstGeom>
            <a:solidFill>
              <a:srgbClr val="CCFFFF"/>
            </a:solidFill>
            <a:ln w="44450">
              <a:solidFill>
                <a:srgbClr val="33CCCC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30730" name="Text Box 22"/>
          <p:cNvSpPr txBox="1">
            <a:spLocks noChangeArrowheads="1"/>
          </p:cNvSpPr>
          <p:nvPr/>
        </p:nvSpPr>
        <p:spPr bwMode="auto">
          <a:xfrm>
            <a:off x="631825" y="5935663"/>
            <a:ext cx="6858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sp>
        <p:nvSpPr>
          <p:cNvPr id="30731" name="Freeform 28"/>
          <p:cNvSpPr>
            <a:spLocks/>
          </p:cNvSpPr>
          <p:nvPr/>
        </p:nvSpPr>
        <p:spPr bwMode="auto">
          <a:xfrm>
            <a:off x="2578100" y="4416425"/>
            <a:ext cx="766763" cy="760413"/>
          </a:xfrm>
          <a:custGeom>
            <a:avLst/>
            <a:gdLst>
              <a:gd name="T0" fmla="*/ 0 w 446"/>
              <a:gd name="T1" fmla="*/ 0 h 479"/>
              <a:gd name="T2" fmla="*/ 0 w 446"/>
              <a:gd name="T3" fmla="*/ 2147483647 h 479"/>
              <a:gd name="T4" fmla="*/ 2147483647 w 446"/>
              <a:gd name="T5" fmla="*/ 2147483647 h 479"/>
              <a:gd name="T6" fmla="*/ 0 60000 65536"/>
              <a:gd name="T7" fmla="*/ 0 60000 65536"/>
              <a:gd name="T8" fmla="*/ 0 60000 65536"/>
              <a:gd name="T9" fmla="*/ 0 w 446"/>
              <a:gd name="T10" fmla="*/ 0 h 479"/>
              <a:gd name="T11" fmla="*/ 446 w 446"/>
              <a:gd name="T12" fmla="*/ 479 h 47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46" h="479">
                <a:moveTo>
                  <a:pt x="0" y="0"/>
                </a:moveTo>
                <a:lnTo>
                  <a:pt x="0" y="479"/>
                </a:lnTo>
                <a:lnTo>
                  <a:pt x="446" y="479"/>
                </a:lnTo>
              </a:path>
            </a:pathLst>
          </a:cu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30732" name="Oval 29"/>
          <p:cNvSpPr>
            <a:spLocks noChangeArrowheads="1"/>
          </p:cNvSpPr>
          <p:nvPr/>
        </p:nvSpPr>
        <p:spPr bwMode="auto">
          <a:xfrm>
            <a:off x="2498725" y="4313238"/>
            <a:ext cx="133350" cy="138112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30733" name="Oval 30"/>
          <p:cNvSpPr>
            <a:spLocks noChangeArrowheads="1"/>
          </p:cNvSpPr>
          <p:nvPr/>
        </p:nvSpPr>
        <p:spPr bwMode="auto">
          <a:xfrm>
            <a:off x="2514600" y="4783138"/>
            <a:ext cx="131763" cy="138112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30734" name="Oval 31"/>
          <p:cNvSpPr>
            <a:spLocks noChangeArrowheads="1"/>
          </p:cNvSpPr>
          <p:nvPr/>
        </p:nvSpPr>
        <p:spPr bwMode="auto">
          <a:xfrm>
            <a:off x="2497138" y="5105400"/>
            <a:ext cx="131762" cy="138113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30735" name="Text Box 32"/>
          <p:cNvSpPr txBox="1">
            <a:spLocks noChangeArrowheads="1"/>
          </p:cNvSpPr>
          <p:nvPr/>
        </p:nvSpPr>
        <p:spPr bwMode="auto">
          <a:xfrm>
            <a:off x="2441575" y="3863975"/>
            <a:ext cx="4619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Cordia New" charset="0"/>
                <a:cs typeface="Cordia New" charset="0"/>
              </a:rPr>
              <a:t>C</a:t>
            </a:r>
            <a:endParaRPr lang="th-TH" sz="3200" baseline="-25000">
              <a:solidFill>
                <a:schemeClr val="tx1"/>
              </a:solidFill>
              <a:latin typeface="Angsana New" charset="0"/>
              <a:ea typeface="Cordia New" charset="0"/>
              <a:cs typeface="Cordia New" charset="0"/>
            </a:endParaRPr>
          </a:p>
        </p:txBody>
      </p:sp>
      <p:sp>
        <p:nvSpPr>
          <p:cNvPr id="30736" name="Text Box 33"/>
          <p:cNvSpPr txBox="1">
            <a:spLocks noChangeArrowheads="1"/>
          </p:cNvSpPr>
          <p:nvPr/>
        </p:nvSpPr>
        <p:spPr bwMode="auto">
          <a:xfrm>
            <a:off x="2174875" y="4659313"/>
            <a:ext cx="4619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Cordia New" charset="0"/>
                <a:cs typeface="Cordia New" charset="0"/>
              </a:rPr>
              <a:t>B</a:t>
            </a:r>
            <a:endParaRPr lang="th-TH" sz="3200" baseline="-25000">
              <a:solidFill>
                <a:schemeClr val="tx1"/>
              </a:solidFill>
              <a:latin typeface="Angsana New" charset="0"/>
              <a:ea typeface="Cordia New" charset="0"/>
              <a:cs typeface="Cordia New" charset="0"/>
            </a:endParaRPr>
          </a:p>
        </p:txBody>
      </p:sp>
      <p:sp>
        <p:nvSpPr>
          <p:cNvPr id="30737" name="Text Box 34"/>
          <p:cNvSpPr txBox="1">
            <a:spLocks noChangeArrowheads="1"/>
          </p:cNvSpPr>
          <p:nvPr/>
        </p:nvSpPr>
        <p:spPr bwMode="auto">
          <a:xfrm>
            <a:off x="2220913" y="5072063"/>
            <a:ext cx="4603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Cordia New" charset="0"/>
                <a:cs typeface="Cordia New" charset="0"/>
              </a:rPr>
              <a:t>A</a:t>
            </a:r>
            <a:endParaRPr lang="th-TH" sz="3200" baseline="-25000">
              <a:solidFill>
                <a:schemeClr val="tx1"/>
              </a:solidFill>
              <a:latin typeface="Angsana New" charset="0"/>
              <a:ea typeface="Cordia New" charset="0"/>
              <a:cs typeface="Cordia New" charset="0"/>
            </a:endParaRPr>
          </a:p>
        </p:txBody>
      </p:sp>
      <p:sp>
        <p:nvSpPr>
          <p:cNvPr id="30738" name="Text Box 35"/>
          <p:cNvSpPr txBox="1">
            <a:spLocks noChangeArrowheads="1"/>
          </p:cNvSpPr>
          <p:nvPr/>
        </p:nvSpPr>
        <p:spPr bwMode="auto">
          <a:xfrm>
            <a:off x="411163" y="223838"/>
            <a:ext cx="4318000" cy="1789112"/>
          </a:xfrm>
          <a:prstGeom prst="rect">
            <a:avLst/>
          </a:prstGeom>
          <a:solidFill>
            <a:srgbClr val="C4E3B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ct val="95000"/>
              </a:lnSpc>
              <a:buFontTx/>
              <a:buChar char="•"/>
            </a:pPr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Willing to give up 1 unit of C</a:t>
            </a:r>
            <a:r>
              <a:rPr lang="en-US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</a:t>
            </a:r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in exchange for AB</a:t>
            </a:r>
          </a:p>
          <a:p>
            <a:pPr>
              <a:lnSpc>
                <a:spcPct val="95000"/>
              </a:lnSpc>
              <a:buFontTx/>
              <a:buChar char="•"/>
            </a:pPr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but money market offers AC</a:t>
            </a:r>
          </a:p>
          <a:p>
            <a:pPr>
              <a:lnSpc>
                <a:spcPct val="95000"/>
              </a:lnSpc>
              <a:buFontTx/>
              <a:buChar char="•"/>
            </a:pPr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should lend money</a:t>
            </a:r>
          </a:p>
        </p:txBody>
      </p:sp>
      <p:sp>
        <p:nvSpPr>
          <p:cNvPr id="412725" name="Line 53"/>
          <p:cNvSpPr>
            <a:spLocks noChangeShapeType="1"/>
          </p:cNvSpPr>
          <p:nvPr/>
        </p:nvSpPr>
        <p:spPr bwMode="auto">
          <a:xfrm flipH="1" flipV="1">
            <a:off x="2630488" y="4559300"/>
            <a:ext cx="498475" cy="455613"/>
          </a:xfrm>
          <a:prstGeom prst="line">
            <a:avLst/>
          </a:prstGeom>
          <a:noFill/>
          <a:ln w="57150">
            <a:solidFill>
              <a:srgbClr val="0000CC"/>
            </a:solidFill>
            <a:miter lim="800000"/>
            <a:headEnd/>
            <a:tailEnd type="triangle" w="med" len="med"/>
          </a:ln>
        </p:spPr>
        <p:txBody>
          <a:bodyPr wrap="none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2726" name="Line 54"/>
          <p:cNvSpPr>
            <a:spLocks noChangeShapeType="1"/>
          </p:cNvSpPr>
          <p:nvPr/>
        </p:nvSpPr>
        <p:spPr bwMode="auto">
          <a:xfrm flipH="1" flipV="1">
            <a:off x="6465888" y="3927475"/>
            <a:ext cx="449262" cy="393700"/>
          </a:xfrm>
          <a:prstGeom prst="line">
            <a:avLst/>
          </a:prstGeom>
          <a:noFill/>
          <a:ln w="57150">
            <a:solidFill>
              <a:srgbClr val="FF3300"/>
            </a:solidFill>
            <a:miter lim="800000"/>
            <a:headEnd type="triangle" w="med" len="med"/>
            <a:tailEnd/>
          </a:ln>
        </p:spPr>
        <p:txBody>
          <a:bodyPr wrap="none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" name="Group 62"/>
          <p:cNvGrpSpPr>
            <a:grpSpLocks/>
          </p:cNvGrpSpPr>
          <p:nvPr/>
        </p:nvGrpSpPr>
        <p:grpSpPr bwMode="auto">
          <a:xfrm>
            <a:off x="4891088" y="176213"/>
            <a:ext cx="5014912" cy="6548437"/>
            <a:chOff x="2844" y="111"/>
            <a:chExt cx="2916" cy="4125"/>
          </a:xfrm>
        </p:grpSpPr>
        <p:sp>
          <p:nvSpPr>
            <p:cNvPr id="30743" name="Freeform 43"/>
            <p:cNvSpPr>
              <a:spLocks/>
            </p:cNvSpPr>
            <p:nvPr/>
          </p:nvSpPr>
          <p:spPr bwMode="auto">
            <a:xfrm rot="10800000">
              <a:off x="3648" y="2247"/>
              <a:ext cx="446" cy="729"/>
            </a:xfrm>
            <a:custGeom>
              <a:avLst/>
              <a:gdLst>
                <a:gd name="T0" fmla="*/ 0 w 446"/>
                <a:gd name="T1" fmla="*/ 0 h 479"/>
                <a:gd name="T2" fmla="*/ 0 w 446"/>
                <a:gd name="T3" fmla="*/ 1688 h 479"/>
                <a:gd name="T4" fmla="*/ 446 w 446"/>
                <a:gd name="T5" fmla="*/ 1688 h 479"/>
                <a:gd name="T6" fmla="*/ 0 60000 65536"/>
                <a:gd name="T7" fmla="*/ 0 60000 65536"/>
                <a:gd name="T8" fmla="*/ 0 60000 65536"/>
                <a:gd name="T9" fmla="*/ 0 w 446"/>
                <a:gd name="T10" fmla="*/ 0 h 479"/>
                <a:gd name="T11" fmla="*/ 446 w 446"/>
                <a:gd name="T12" fmla="*/ 479 h 47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46" h="479">
                  <a:moveTo>
                    <a:pt x="0" y="0"/>
                  </a:moveTo>
                  <a:lnTo>
                    <a:pt x="0" y="479"/>
                  </a:lnTo>
                  <a:lnTo>
                    <a:pt x="446" y="479"/>
                  </a:lnTo>
                </a:path>
              </a:pathLst>
            </a:cu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</a:bodyPr>
            <a:lstStyle/>
            <a:p>
              <a:endParaRPr lang="en-US" sz="32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0744" name="Arc 36"/>
            <p:cNvSpPr>
              <a:spLocks/>
            </p:cNvSpPr>
            <p:nvPr/>
          </p:nvSpPr>
          <p:spPr bwMode="auto">
            <a:xfrm rot="352561" flipH="1" flipV="1">
              <a:off x="3519" y="1908"/>
              <a:ext cx="1477" cy="128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32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0745" name="Text Box 37"/>
            <p:cNvSpPr txBox="1">
              <a:spLocks noChangeArrowheads="1"/>
            </p:cNvSpPr>
            <p:nvPr/>
          </p:nvSpPr>
          <p:spPr bwMode="auto">
            <a:xfrm>
              <a:off x="2844" y="1197"/>
              <a:ext cx="781" cy="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C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 </a:t>
              </a:r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, Y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</a:p>
          </p:txBody>
        </p:sp>
        <p:sp>
          <p:nvSpPr>
            <p:cNvPr id="30746" name="Freeform 38"/>
            <p:cNvSpPr>
              <a:spLocks/>
            </p:cNvSpPr>
            <p:nvPr/>
          </p:nvSpPr>
          <p:spPr bwMode="auto">
            <a:xfrm>
              <a:off x="3160" y="1545"/>
              <a:ext cx="2333" cy="2188"/>
            </a:xfrm>
            <a:custGeom>
              <a:avLst/>
              <a:gdLst>
                <a:gd name="T0" fmla="*/ 0 w 3600"/>
                <a:gd name="T1" fmla="*/ 0 h 3024"/>
                <a:gd name="T2" fmla="*/ 0 w 3600"/>
                <a:gd name="T3" fmla="*/ 1145 h 3024"/>
                <a:gd name="T4" fmla="*/ 980 w 3600"/>
                <a:gd name="T5" fmla="*/ 1145 h 3024"/>
                <a:gd name="T6" fmla="*/ 0 60000 65536"/>
                <a:gd name="T7" fmla="*/ 0 60000 65536"/>
                <a:gd name="T8" fmla="*/ 0 60000 65536"/>
                <a:gd name="T9" fmla="*/ 0 w 3600"/>
                <a:gd name="T10" fmla="*/ 0 h 3024"/>
                <a:gd name="T11" fmla="*/ 3600 w 3600"/>
                <a:gd name="T12" fmla="*/ 3024 h 302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600" h="3024">
                  <a:moveTo>
                    <a:pt x="0" y="0"/>
                  </a:moveTo>
                  <a:lnTo>
                    <a:pt x="0" y="3024"/>
                  </a:lnTo>
                  <a:lnTo>
                    <a:pt x="3600" y="3024"/>
                  </a:lnTo>
                </a:path>
              </a:pathLst>
            </a:custGeom>
            <a:noFill/>
            <a:ln w="57150">
              <a:solidFill>
                <a:srgbClr val="000000"/>
              </a:solidFill>
              <a:round/>
              <a:headEnd type="triangle" w="sm" len="med"/>
              <a:tailEnd type="triangle" w="sm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0747" name="Line 39"/>
            <p:cNvSpPr>
              <a:spLocks noChangeShapeType="1"/>
            </p:cNvSpPr>
            <p:nvPr/>
          </p:nvSpPr>
          <p:spPr bwMode="auto">
            <a:xfrm>
              <a:off x="3151" y="1819"/>
              <a:ext cx="2036" cy="1885"/>
            </a:xfrm>
            <a:prstGeom prst="line">
              <a:avLst/>
            </a:prstGeom>
            <a:noFill/>
            <a:ln w="57150">
              <a:solidFill>
                <a:srgbClr val="8D7DFF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30748" name="Group 40"/>
            <p:cNvGrpSpPr>
              <a:grpSpLocks/>
            </p:cNvGrpSpPr>
            <p:nvPr/>
          </p:nvGrpSpPr>
          <p:grpSpPr bwMode="auto">
            <a:xfrm>
              <a:off x="3564" y="1868"/>
              <a:ext cx="384" cy="412"/>
              <a:chOff x="2511" y="2421"/>
              <a:chExt cx="446" cy="485"/>
            </a:xfrm>
          </p:grpSpPr>
          <p:sp>
            <p:nvSpPr>
              <p:cNvPr id="30758" name="Text Box 41"/>
              <p:cNvSpPr txBox="1">
                <a:spLocks noChangeArrowheads="1"/>
              </p:cNvSpPr>
              <p:nvPr/>
            </p:nvSpPr>
            <p:spPr bwMode="auto">
              <a:xfrm>
                <a:off x="2511" y="2421"/>
                <a:ext cx="446" cy="481"/>
              </a:xfrm>
              <a:prstGeom prst="rect">
                <a:avLst/>
              </a:prstGeom>
              <a:noFill/>
              <a:ln w="57150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r>
                  <a:rPr lang="th-TH" sz="3200">
                    <a:solidFill>
                      <a:schemeClr val="tx1"/>
                    </a:solidFill>
                    <a:latin typeface="Symbol" charset="2"/>
                    <a:ea typeface="Symbol" charset="2"/>
                    <a:cs typeface="Symbol" charset="2"/>
                    <a:sym typeface="Symbol" charset="2"/>
                  </a:rPr>
                  <a:t>w</a:t>
                </a:r>
                <a:endParaRPr lang="th-TH" sz="3200">
                  <a:solidFill>
                    <a:schemeClr val="tx1"/>
                  </a:solidFill>
                  <a:latin typeface="Symbol" charset="2"/>
                  <a:ea typeface="Symbol" charset="2"/>
                  <a:cs typeface="Symbol" charset="2"/>
                </a:endParaRPr>
              </a:p>
            </p:txBody>
          </p:sp>
          <p:sp>
            <p:nvSpPr>
              <p:cNvPr id="30759" name="Oval 42"/>
              <p:cNvSpPr>
                <a:spLocks noChangeArrowheads="1"/>
              </p:cNvSpPr>
              <p:nvPr/>
            </p:nvSpPr>
            <p:spPr bwMode="auto">
              <a:xfrm>
                <a:off x="2570" y="2838"/>
                <a:ext cx="68" cy="68"/>
              </a:xfrm>
              <a:prstGeom prst="ellipse">
                <a:avLst/>
              </a:prstGeom>
              <a:solidFill>
                <a:srgbClr val="CCFFFF"/>
              </a:solidFill>
              <a:ln w="44450">
                <a:solidFill>
                  <a:srgbClr val="33CCCC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3200">
                  <a:latin typeface="Angsana New" charset="0"/>
                  <a:ea typeface="Angsana New" charset="0"/>
                  <a:cs typeface="Angsana New" charset="0"/>
                </a:endParaRPr>
              </a:p>
            </p:txBody>
          </p:sp>
        </p:grpSp>
        <p:sp>
          <p:nvSpPr>
            <p:cNvPr id="30749" name="Oval 44"/>
            <p:cNvSpPr>
              <a:spLocks noChangeArrowheads="1"/>
            </p:cNvSpPr>
            <p:nvPr/>
          </p:nvSpPr>
          <p:spPr bwMode="auto">
            <a:xfrm>
              <a:off x="4053" y="2199"/>
              <a:ext cx="77" cy="8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endParaRPr lang="en-US" sz="32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0750" name="Oval 45"/>
            <p:cNvSpPr>
              <a:spLocks noChangeArrowheads="1"/>
            </p:cNvSpPr>
            <p:nvPr/>
          </p:nvSpPr>
          <p:spPr bwMode="auto">
            <a:xfrm>
              <a:off x="4053" y="2934"/>
              <a:ext cx="77" cy="8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endParaRPr lang="en-US" sz="32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0751" name="Oval 46"/>
            <p:cNvSpPr>
              <a:spLocks noChangeArrowheads="1"/>
            </p:cNvSpPr>
            <p:nvPr/>
          </p:nvSpPr>
          <p:spPr bwMode="auto">
            <a:xfrm>
              <a:off x="4053" y="2666"/>
              <a:ext cx="77" cy="8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 algn="ctr"/>
              <a:endParaRPr lang="en-US" sz="32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0752" name="Text Box 47"/>
            <p:cNvSpPr txBox="1">
              <a:spLocks noChangeArrowheads="1"/>
            </p:cNvSpPr>
            <p:nvPr/>
          </p:nvSpPr>
          <p:spPr bwMode="auto">
            <a:xfrm>
              <a:off x="3995" y="1881"/>
              <a:ext cx="26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</a:t>
              </a:r>
              <a:endPara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30753" name="Text Box 48"/>
            <p:cNvSpPr txBox="1">
              <a:spLocks noChangeArrowheads="1"/>
            </p:cNvSpPr>
            <p:nvPr/>
          </p:nvSpPr>
          <p:spPr bwMode="auto">
            <a:xfrm>
              <a:off x="4133" y="2473"/>
              <a:ext cx="268" cy="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S</a:t>
              </a:r>
              <a:endPara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30754" name="Text Box 49"/>
            <p:cNvSpPr txBox="1">
              <a:spLocks noChangeArrowheads="1"/>
            </p:cNvSpPr>
            <p:nvPr/>
          </p:nvSpPr>
          <p:spPr bwMode="auto">
            <a:xfrm>
              <a:off x="3979" y="2979"/>
              <a:ext cx="26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en-US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T</a:t>
              </a:r>
              <a:endPara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30755" name="Text Box 50"/>
            <p:cNvSpPr txBox="1">
              <a:spLocks noChangeArrowheads="1"/>
            </p:cNvSpPr>
            <p:nvPr/>
          </p:nvSpPr>
          <p:spPr bwMode="auto">
            <a:xfrm>
              <a:off x="2971" y="111"/>
              <a:ext cx="2789" cy="1133"/>
            </a:xfrm>
            <a:prstGeom prst="rect">
              <a:avLst/>
            </a:prstGeom>
            <a:solidFill>
              <a:srgbClr val="C4E3B5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buFontTx/>
                <a:buChar char="•"/>
              </a:pPr>
              <a:r>
                <a:rPr lang="en-US" sz="2800" dirty="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Willing to pay up to RT to get 1 more unit of C</a:t>
              </a:r>
              <a:r>
                <a:rPr lang="en-US" sz="2800" baseline="-25000" dirty="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0 </a:t>
              </a:r>
              <a:endParaRPr lang="en-US" sz="280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  <a:p>
              <a:pPr>
                <a:buFontTx/>
                <a:buChar char="•"/>
              </a:pPr>
              <a:r>
                <a:rPr lang="en-US" sz="2800" dirty="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but money market asks only RS</a:t>
              </a:r>
            </a:p>
            <a:p>
              <a:pPr>
                <a:lnSpc>
                  <a:spcPct val="95000"/>
                </a:lnSpc>
                <a:buFontTx/>
                <a:buChar char="•"/>
              </a:pPr>
              <a:r>
                <a:rPr lang="en-US" sz="2800" dirty="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should borrow money</a:t>
              </a:r>
            </a:p>
          </p:txBody>
        </p:sp>
        <p:sp>
          <p:nvSpPr>
            <p:cNvPr id="30756" name="Text Box 51"/>
            <p:cNvSpPr txBox="1">
              <a:spLocks noChangeArrowheads="1"/>
            </p:cNvSpPr>
            <p:nvPr/>
          </p:nvSpPr>
          <p:spPr bwMode="auto">
            <a:xfrm>
              <a:off x="5114" y="3752"/>
              <a:ext cx="627" cy="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C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 </a:t>
              </a:r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, Y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</a:p>
          </p:txBody>
        </p:sp>
        <p:sp>
          <p:nvSpPr>
            <p:cNvPr id="30757" name="Text Box 59"/>
            <p:cNvSpPr txBox="1">
              <a:spLocks noChangeArrowheads="1"/>
            </p:cNvSpPr>
            <p:nvPr/>
          </p:nvSpPr>
          <p:spPr bwMode="auto">
            <a:xfrm>
              <a:off x="3055" y="3754"/>
              <a:ext cx="399" cy="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</a:p>
          </p:txBody>
        </p:sp>
      </p:grpSp>
      <p:sp>
        <p:nvSpPr>
          <p:cNvPr id="30742" name="AutoShape 61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9364663" y="2174875"/>
            <a:ext cx="271462" cy="344488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2" name="Slide Number Placeholder 4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EEA2D-6CA2-314B-90D4-B781B1319C6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728" grpId="0" animBg="1"/>
      <p:bldP spid="412727" grpId="0" animBg="1"/>
      <p:bldP spid="412725" grpId="0" animBg="1"/>
      <p:bldP spid="4127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ngsana New" charset="0"/>
                <a:cs typeface="Angsana New" charset="0"/>
              </a:rPr>
              <a:t>Equilibrium condition</a:t>
            </a:r>
          </a:p>
        </p:txBody>
      </p:sp>
      <p:sp>
        <p:nvSpPr>
          <p:cNvPr id="389123" name="Rectangle 3"/>
          <p:cNvSpPr>
            <a:spLocks noGrp="1" noChangeArrowheads="1"/>
          </p:cNvSpPr>
          <p:nvPr>
            <p:ph idx="1"/>
          </p:nvPr>
        </p:nvSpPr>
        <p:spPr>
          <a:xfrm>
            <a:off x="912813" y="1081088"/>
            <a:ext cx="8993187" cy="5438775"/>
          </a:xfrm>
        </p:spPr>
        <p:txBody>
          <a:bodyPr/>
          <a:lstStyle/>
          <a:p>
            <a:pPr eaLnBrk="1" hangingPunct="1">
              <a:lnSpc>
                <a:spcPct val="95000"/>
              </a:lnSpc>
              <a:spcBef>
                <a:spcPct val="25000"/>
              </a:spcBef>
            </a:pPr>
            <a:r>
              <a:rPr lang="th-TH" sz="3600">
                <a:latin typeface="Angsana New" charset="0"/>
                <a:cs typeface="Angsana New" charset="0"/>
              </a:rPr>
              <a:t>The consumer maximize utility when</a:t>
            </a:r>
          </a:p>
          <a:p>
            <a:pPr eaLnBrk="1" hangingPunct="1">
              <a:lnSpc>
                <a:spcPct val="95000"/>
              </a:lnSpc>
              <a:spcBef>
                <a:spcPct val="25000"/>
              </a:spcBef>
              <a:buFont typeface="Wingdings" charset="2"/>
              <a:buNone/>
            </a:pPr>
            <a:r>
              <a:rPr lang="th-TH" sz="3600">
                <a:latin typeface="Angsana New" charset="0"/>
                <a:cs typeface="Angsana New" charset="0"/>
              </a:rPr>
              <a:t>			|MRTP|    =   1 + r</a:t>
            </a:r>
          </a:p>
          <a:p>
            <a:pPr eaLnBrk="1" hangingPunct="1">
              <a:lnSpc>
                <a:spcPct val="95000"/>
              </a:lnSpc>
              <a:spcBef>
                <a:spcPct val="25000"/>
              </a:spcBef>
            </a:pPr>
            <a:r>
              <a:rPr lang="th-TH" sz="3600">
                <a:latin typeface="Angsana New" charset="0"/>
                <a:cs typeface="Angsana New" charset="0"/>
              </a:rPr>
              <a:t>Marginal Rate of Time Preferences: |MRTP| the rate at which c</a:t>
            </a:r>
            <a:r>
              <a:rPr lang="en-US" sz="3600">
                <a:latin typeface="Angsana New" charset="0"/>
                <a:cs typeface="Angsana New" charset="0"/>
              </a:rPr>
              <a:t>onsumer is willing to give up C</a:t>
            </a:r>
            <a:r>
              <a:rPr lang="en-US" sz="3600" baseline="-25000">
                <a:latin typeface="Angsana New" charset="0"/>
                <a:cs typeface="Angsana New" charset="0"/>
              </a:rPr>
              <a:t>1</a:t>
            </a:r>
            <a:r>
              <a:rPr lang="en-US" sz="3600">
                <a:latin typeface="Angsana New" charset="0"/>
                <a:cs typeface="Angsana New" charset="0"/>
              </a:rPr>
              <a:t> to get 1 additional unit of C</a:t>
            </a:r>
            <a:r>
              <a:rPr lang="en-US" sz="3600" baseline="-25000">
                <a:latin typeface="Angsana New" charset="0"/>
                <a:cs typeface="Angsana New" charset="0"/>
              </a:rPr>
              <a:t>0</a:t>
            </a:r>
            <a:r>
              <a:rPr lang="en-US" sz="3600">
                <a:latin typeface="Angsana New" charset="0"/>
                <a:cs typeface="Angsana New" charset="0"/>
              </a:rPr>
              <a:t>.</a:t>
            </a:r>
          </a:p>
          <a:p>
            <a:pPr eaLnBrk="1" hangingPunct="1">
              <a:lnSpc>
                <a:spcPct val="95000"/>
              </a:lnSpc>
              <a:spcBef>
                <a:spcPct val="25000"/>
              </a:spcBef>
            </a:pPr>
            <a:r>
              <a:rPr lang="en-US" sz="3600">
                <a:latin typeface="Angsana New" charset="0"/>
                <a:cs typeface="Angsana New" charset="0"/>
              </a:rPr>
              <a:t>If </a:t>
            </a:r>
            <a:r>
              <a:rPr lang="th-TH" sz="3600">
                <a:latin typeface="Angsana New" charset="0"/>
                <a:cs typeface="Angsana New" charset="0"/>
              </a:rPr>
              <a:t>|MRTP| </a:t>
            </a:r>
            <a:r>
              <a:rPr lang="en-US" sz="3600">
                <a:latin typeface="Angsana New" charset="0"/>
                <a:cs typeface="Angsana New" charset="0"/>
              </a:rPr>
              <a:t>&lt;</a:t>
            </a:r>
            <a:r>
              <a:rPr lang="th-TH" sz="3600">
                <a:latin typeface="Angsana New" charset="0"/>
                <a:cs typeface="Angsana New" charset="0"/>
              </a:rPr>
              <a:t> 1 + r, the consumer is </a:t>
            </a:r>
            <a:r>
              <a:rPr lang="en-US" sz="3600">
                <a:latin typeface="Angsana New" charset="0"/>
                <a:cs typeface="Angsana New" charset="0"/>
              </a:rPr>
              <a:t>preparing</a:t>
            </a:r>
            <a:r>
              <a:rPr lang="th-TH" sz="3600">
                <a:latin typeface="Angsana New" charset="0"/>
                <a:cs typeface="Angsana New" charset="0"/>
              </a:rPr>
              <a:t> to </a:t>
            </a:r>
            <a:r>
              <a:rPr lang="en-US" sz="3600">
                <a:latin typeface="Angsana New" charset="0"/>
                <a:cs typeface="Angsana New" charset="0"/>
              </a:rPr>
              <a:t>accept</a:t>
            </a:r>
            <a:r>
              <a:rPr lang="th-TH" sz="3600">
                <a:latin typeface="Angsana New" charset="0"/>
                <a:cs typeface="Angsana New" charset="0"/>
              </a:rPr>
              <a:t> </a:t>
            </a:r>
            <a:r>
              <a:rPr lang="en-US" sz="3600">
                <a:latin typeface="Angsana New" charset="0"/>
                <a:cs typeface="Angsana New" charset="0"/>
              </a:rPr>
              <a:t>C</a:t>
            </a:r>
            <a:r>
              <a:rPr lang="en-US" sz="3600" baseline="-25000">
                <a:latin typeface="Angsana New" charset="0"/>
                <a:cs typeface="Angsana New" charset="0"/>
              </a:rPr>
              <a:t>1</a:t>
            </a:r>
            <a:r>
              <a:rPr lang="en-US" sz="3600">
                <a:latin typeface="Angsana New" charset="0"/>
                <a:cs typeface="Angsana New" charset="0"/>
              </a:rPr>
              <a:t> less</a:t>
            </a:r>
            <a:r>
              <a:rPr lang="th-TH" sz="3600">
                <a:latin typeface="Angsana New" charset="0"/>
                <a:cs typeface="Angsana New" charset="0"/>
              </a:rPr>
              <a:t> than what the money market </a:t>
            </a:r>
            <a:r>
              <a:rPr lang="en-US" sz="3600">
                <a:latin typeface="Angsana New" charset="0"/>
                <a:cs typeface="Angsana New" charset="0"/>
              </a:rPr>
              <a:t>offer</a:t>
            </a:r>
            <a:r>
              <a:rPr lang="th-TH" sz="3600">
                <a:latin typeface="Angsana New" charset="0"/>
                <a:cs typeface="Angsana New" charset="0"/>
              </a:rPr>
              <a:t> --&gt; </a:t>
            </a:r>
            <a:r>
              <a:rPr lang="en-US" sz="3600">
                <a:latin typeface="Angsana New" charset="0"/>
                <a:cs typeface="Angsana New" charset="0"/>
              </a:rPr>
              <a:t>decreases</a:t>
            </a:r>
            <a:r>
              <a:rPr lang="th-TH" sz="3600">
                <a:latin typeface="Angsana New" charset="0"/>
                <a:cs typeface="Angsana New" charset="0"/>
              </a:rPr>
              <a:t> </a:t>
            </a:r>
            <a:r>
              <a:rPr lang="en-US" sz="3600">
                <a:latin typeface="Angsana New" charset="0"/>
                <a:cs typeface="Angsana New" charset="0"/>
              </a:rPr>
              <a:t>C</a:t>
            </a:r>
            <a:r>
              <a:rPr lang="en-US" sz="3600" baseline="-25000">
                <a:latin typeface="Angsana New" charset="0"/>
                <a:cs typeface="Angsana New" charset="0"/>
              </a:rPr>
              <a:t>0</a:t>
            </a:r>
            <a:r>
              <a:rPr lang="en-US" sz="3600">
                <a:latin typeface="Angsana New" charset="0"/>
                <a:cs typeface="Angsana New" charset="0"/>
              </a:rPr>
              <a:t> by lending</a:t>
            </a:r>
            <a:r>
              <a:rPr lang="th-TH" sz="3600">
                <a:latin typeface="Angsana New" charset="0"/>
                <a:cs typeface="Angsana New" charset="0"/>
              </a:rPr>
              <a:t>.</a:t>
            </a:r>
            <a:endParaRPr lang="en-US" sz="3600">
              <a:latin typeface="Angsana New" charset="0"/>
              <a:cs typeface="Angsana New" charset="0"/>
            </a:endParaRPr>
          </a:p>
          <a:p>
            <a:pPr eaLnBrk="1" hangingPunct="1">
              <a:lnSpc>
                <a:spcPct val="95000"/>
              </a:lnSpc>
              <a:spcBef>
                <a:spcPct val="25000"/>
              </a:spcBef>
            </a:pPr>
            <a:r>
              <a:rPr lang="en-US" sz="3600">
                <a:latin typeface="Angsana New" charset="0"/>
                <a:cs typeface="Angsana New" charset="0"/>
              </a:rPr>
              <a:t>If </a:t>
            </a:r>
            <a:r>
              <a:rPr lang="th-TH" sz="3600">
                <a:latin typeface="Angsana New" charset="0"/>
                <a:cs typeface="Angsana New" charset="0"/>
              </a:rPr>
              <a:t>|MRTP| &gt; 1 + r, the consumer is willing to give up </a:t>
            </a:r>
            <a:r>
              <a:rPr lang="en-US" sz="3600">
                <a:latin typeface="Angsana New" charset="0"/>
                <a:cs typeface="Angsana New" charset="0"/>
              </a:rPr>
              <a:t>C</a:t>
            </a:r>
            <a:r>
              <a:rPr lang="en-US" sz="3600" baseline="-25000">
                <a:latin typeface="Angsana New" charset="0"/>
                <a:cs typeface="Angsana New" charset="0"/>
              </a:rPr>
              <a:t>1</a:t>
            </a:r>
            <a:r>
              <a:rPr lang="en-US" sz="3600">
                <a:latin typeface="Angsana New" charset="0"/>
                <a:cs typeface="Angsana New" charset="0"/>
              </a:rPr>
              <a:t> </a:t>
            </a:r>
            <a:r>
              <a:rPr lang="th-TH" sz="3600">
                <a:latin typeface="Angsana New" charset="0"/>
                <a:cs typeface="Angsana New" charset="0"/>
              </a:rPr>
              <a:t>more than what the money market requires --&gt; increase</a:t>
            </a:r>
            <a:r>
              <a:rPr lang="en-US" sz="3600">
                <a:latin typeface="Angsana New" charset="0"/>
                <a:cs typeface="Angsana New" charset="0"/>
              </a:rPr>
              <a:t>s</a:t>
            </a:r>
            <a:r>
              <a:rPr lang="th-TH" sz="3600">
                <a:latin typeface="Angsana New" charset="0"/>
                <a:cs typeface="Angsana New" charset="0"/>
              </a:rPr>
              <a:t> </a:t>
            </a:r>
            <a:r>
              <a:rPr lang="en-US" sz="3600">
                <a:latin typeface="Angsana New" charset="0"/>
                <a:cs typeface="Angsana New" charset="0"/>
              </a:rPr>
              <a:t>C</a:t>
            </a:r>
            <a:r>
              <a:rPr lang="en-US" sz="3600" baseline="-25000">
                <a:latin typeface="Angsana New" charset="0"/>
                <a:cs typeface="Angsana New" charset="0"/>
              </a:rPr>
              <a:t>0</a:t>
            </a:r>
            <a:r>
              <a:rPr lang="en-US" sz="3600">
                <a:latin typeface="Angsana New" charset="0"/>
                <a:cs typeface="Angsana New" charset="0"/>
              </a:rPr>
              <a:t> by borrowing</a:t>
            </a:r>
            <a:r>
              <a:rPr lang="th-TH" sz="3600">
                <a:latin typeface="Angsana New" charset="0"/>
                <a:cs typeface="Angsana New" charset="0"/>
              </a:rPr>
              <a:t>.</a:t>
            </a:r>
          </a:p>
        </p:txBody>
      </p:sp>
      <p:sp>
        <p:nvSpPr>
          <p:cNvPr id="32772" name="AutoShape 5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9158288" y="6210300"/>
            <a:ext cx="411162" cy="346075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81BC-E0B8-FA42-9989-CD5E95C0BEC1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23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sz="4800">
                <a:latin typeface="Angsana New" charset="0"/>
                <a:cs typeface="Angsana New" charset="0"/>
              </a:rPr>
              <a:t>Exercise</a:t>
            </a:r>
          </a:p>
        </p:txBody>
      </p:sp>
      <p:sp>
        <p:nvSpPr>
          <p:cNvPr id="352259" name="Rectangle 3"/>
          <p:cNvSpPr>
            <a:spLocks noGrp="1" noChangeArrowheads="1"/>
          </p:cNvSpPr>
          <p:nvPr>
            <p:ph idx="1"/>
          </p:nvPr>
        </p:nvSpPr>
        <p:spPr>
          <a:xfrm>
            <a:off x="792163" y="976313"/>
            <a:ext cx="8923337" cy="5359400"/>
          </a:xfrm>
        </p:spPr>
        <p:txBody>
          <a:bodyPr/>
          <a:lstStyle/>
          <a:p>
            <a:pPr algn="just" eaLnBrk="1" hangingPunct="1">
              <a:lnSpc>
                <a:spcPct val="105000"/>
              </a:lnSpc>
            </a:pPr>
            <a:r>
              <a:rPr lang="en-US" dirty="0">
                <a:latin typeface="Angsana New" charset="0"/>
                <a:cs typeface="Angsana New" charset="0"/>
              </a:rPr>
              <a:t>If the loan interest rate is higher than the lending rate, how does the budget line look like?</a:t>
            </a:r>
          </a:p>
          <a:p>
            <a:pPr algn="just" eaLnBrk="1" hangingPunct="1">
              <a:lnSpc>
                <a:spcPct val="105000"/>
              </a:lnSpc>
            </a:pPr>
            <a:r>
              <a:rPr lang="en-US" dirty="0">
                <a:latin typeface="Angsana New" charset="0"/>
                <a:cs typeface="Angsana New" charset="0"/>
              </a:rPr>
              <a:t>The oversea Chinese in the past who came to Thailand with nothing, gradually accumulated their wealth until some became very rich.  Yet some of their </a:t>
            </a:r>
            <a:r>
              <a:rPr lang="th-TH" dirty="0">
                <a:latin typeface="Angsana New" charset="0"/>
                <a:cs typeface="Angsana New" charset="0"/>
              </a:rPr>
              <a:t>descendants have turned their inheritance to debts.  U</a:t>
            </a:r>
            <a:r>
              <a:rPr lang="en-US" dirty="0">
                <a:latin typeface="Angsana New" charset="0"/>
                <a:cs typeface="Angsana New" charset="0"/>
              </a:rPr>
              <a:t>se the theory of Intertemporal consumption to explain what might be the difference between the two groups of people?</a:t>
            </a:r>
            <a:endParaRPr lang="th-TH" dirty="0">
              <a:latin typeface="Angsana New" charset="0"/>
              <a:cs typeface="Angsana New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81BC-E0B8-FA42-9989-CD5E95C0BEC1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2259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ngsana New" charset="0"/>
                <a:cs typeface="Angsana New" charset="0"/>
              </a:rPr>
              <a:t>Comparative static analysis</a:t>
            </a:r>
          </a:p>
        </p:txBody>
      </p:sp>
      <p:sp>
        <p:nvSpPr>
          <p:cNvPr id="391171" name="Rectangle 3"/>
          <p:cNvSpPr>
            <a:spLocks noGrp="1" noChangeArrowheads="1"/>
          </p:cNvSpPr>
          <p:nvPr>
            <p:ph idx="1"/>
          </p:nvPr>
        </p:nvSpPr>
        <p:spPr>
          <a:xfrm>
            <a:off x="1054100" y="1206500"/>
            <a:ext cx="8208963" cy="5373688"/>
          </a:xfrm>
        </p:spPr>
        <p:txBody>
          <a:bodyPr/>
          <a:lstStyle/>
          <a:p>
            <a:pPr eaLnBrk="1" hangingPunct="1">
              <a:lnSpc>
                <a:spcPct val="105000"/>
              </a:lnSpc>
              <a:spcBef>
                <a:spcPts val="238"/>
              </a:spcBef>
            </a:pPr>
            <a:r>
              <a:rPr lang="th-TH">
                <a:latin typeface="Angsana New" charset="0"/>
                <a:cs typeface="Angsana New" charset="0"/>
              </a:rPr>
              <a:t>Changes in endowment</a:t>
            </a:r>
          </a:p>
          <a:p>
            <a:pPr lvl="1" eaLnBrk="1" hangingPunct="1">
              <a:lnSpc>
                <a:spcPct val="105000"/>
              </a:lnSpc>
              <a:spcBef>
                <a:spcPts val="238"/>
              </a:spcBef>
            </a:pPr>
            <a:r>
              <a:rPr lang="th-TH" sz="4000">
                <a:latin typeface="Angsana New" charset="0"/>
                <a:cs typeface="Angsana New" charset="0"/>
              </a:rPr>
              <a:t>increase in Y</a:t>
            </a:r>
            <a:r>
              <a:rPr lang="th-TH" sz="4000" baseline="-25000">
                <a:latin typeface="Angsana New" charset="0"/>
                <a:cs typeface="Angsana New" charset="0"/>
              </a:rPr>
              <a:t>0</a:t>
            </a:r>
            <a:endParaRPr lang="th-TH" sz="4000">
              <a:latin typeface="Angsana New" charset="0"/>
              <a:cs typeface="Angsana New" charset="0"/>
            </a:endParaRPr>
          </a:p>
          <a:p>
            <a:pPr lvl="1" eaLnBrk="1" hangingPunct="1">
              <a:lnSpc>
                <a:spcPct val="105000"/>
              </a:lnSpc>
              <a:spcBef>
                <a:spcPts val="238"/>
              </a:spcBef>
            </a:pPr>
            <a:r>
              <a:rPr lang="th-TH" sz="4000">
                <a:latin typeface="Angsana New" charset="0"/>
                <a:cs typeface="Angsana New" charset="0"/>
              </a:rPr>
              <a:t>increase in Y</a:t>
            </a:r>
            <a:r>
              <a:rPr lang="th-TH" sz="4000" baseline="-25000">
                <a:latin typeface="Angsana New" charset="0"/>
                <a:cs typeface="Angsana New" charset="0"/>
              </a:rPr>
              <a:t>1</a:t>
            </a:r>
            <a:endParaRPr lang="th-TH" sz="4000">
              <a:latin typeface="Angsana New" charset="0"/>
              <a:cs typeface="Angsana New" charset="0"/>
            </a:endParaRPr>
          </a:p>
          <a:p>
            <a:pPr lvl="1" eaLnBrk="1" hangingPunct="1">
              <a:lnSpc>
                <a:spcPct val="105000"/>
              </a:lnSpc>
              <a:spcBef>
                <a:spcPts val="238"/>
              </a:spcBef>
            </a:pPr>
            <a:r>
              <a:rPr lang="th-TH" sz="4000">
                <a:latin typeface="Angsana New" charset="0"/>
                <a:cs typeface="Angsana New" charset="0"/>
              </a:rPr>
              <a:t>increase in both Y</a:t>
            </a:r>
            <a:r>
              <a:rPr lang="th-TH" sz="4000" baseline="-25000">
                <a:latin typeface="Angsana New" charset="0"/>
                <a:cs typeface="Angsana New" charset="0"/>
              </a:rPr>
              <a:t>0</a:t>
            </a:r>
            <a:r>
              <a:rPr lang="th-TH" sz="4000">
                <a:latin typeface="Angsana New" charset="0"/>
                <a:cs typeface="Angsana New" charset="0"/>
              </a:rPr>
              <a:t> and Y</a:t>
            </a:r>
            <a:r>
              <a:rPr lang="th-TH" sz="4000" baseline="-25000">
                <a:latin typeface="Angsana New" charset="0"/>
                <a:cs typeface="Angsana New" charset="0"/>
              </a:rPr>
              <a:t>1 </a:t>
            </a:r>
          </a:p>
          <a:p>
            <a:pPr lvl="1" eaLnBrk="1" hangingPunct="1">
              <a:lnSpc>
                <a:spcPct val="105000"/>
              </a:lnSpc>
              <a:spcBef>
                <a:spcPts val="238"/>
              </a:spcBef>
            </a:pPr>
            <a:r>
              <a:rPr lang="th-TH" sz="4000">
                <a:latin typeface="Angsana New" charset="0"/>
                <a:cs typeface="Angsana New" charset="0"/>
              </a:rPr>
              <a:t>increase in Y</a:t>
            </a:r>
            <a:r>
              <a:rPr lang="th-TH" sz="4000" baseline="-25000">
                <a:latin typeface="Angsana New" charset="0"/>
                <a:cs typeface="Angsana New" charset="0"/>
              </a:rPr>
              <a:t>1</a:t>
            </a:r>
            <a:r>
              <a:rPr lang="th-TH" sz="4000">
                <a:latin typeface="Angsana New" charset="0"/>
                <a:cs typeface="Angsana New" charset="0"/>
              </a:rPr>
              <a:t> but decrease in Y</a:t>
            </a:r>
            <a:r>
              <a:rPr lang="th-TH" sz="4000" baseline="-25000">
                <a:latin typeface="Angsana New" charset="0"/>
                <a:cs typeface="Angsana New" charset="0"/>
              </a:rPr>
              <a:t>0</a:t>
            </a:r>
            <a:endParaRPr lang="th-TH" sz="4000">
              <a:latin typeface="Angsana New" charset="0"/>
              <a:cs typeface="Angsana New" charset="0"/>
            </a:endParaRPr>
          </a:p>
          <a:p>
            <a:pPr eaLnBrk="1" hangingPunct="1">
              <a:lnSpc>
                <a:spcPct val="105000"/>
              </a:lnSpc>
              <a:spcBef>
                <a:spcPts val="238"/>
              </a:spcBef>
              <a:buFont typeface="Wingdings" charset="2"/>
              <a:buNone/>
            </a:pPr>
            <a:r>
              <a:rPr lang="th-TH">
                <a:latin typeface="Angsana New" charset="0"/>
                <a:cs typeface="Angsana New" charset="0"/>
              </a:rPr>
              <a:t>Question: A consumer initially borrows money</a:t>
            </a:r>
            <a:r>
              <a:rPr lang="en-US">
                <a:latin typeface="Angsana New" charset="0"/>
                <a:cs typeface="Angsana New" charset="0"/>
              </a:rPr>
              <a:t>.</a:t>
            </a:r>
            <a:r>
              <a:rPr lang="th-TH">
                <a:latin typeface="Angsana New" charset="0"/>
                <a:cs typeface="Angsana New" charset="0"/>
              </a:rPr>
              <a:t> </a:t>
            </a:r>
            <a:r>
              <a:rPr lang="en-US">
                <a:latin typeface="Angsana New" charset="0"/>
                <a:cs typeface="Angsana New" charset="0"/>
              </a:rPr>
              <a:t>S</a:t>
            </a:r>
            <a:r>
              <a:rPr lang="th-TH">
                <a:latin typeface="Angsana New" charset="0"/>
                <a:cs typeface="Angsana New" charset="0"/>
              </a:rPr>
              <a:t>how a new equilibrium with lending when Y</a:t>
            </a:r>
            <a:r>
              <a:rPr lang="th-TH" baseline="-25000">
                <a:latin typeface="Angsana New" charset="0"/>
                <a:cs typeface="Angsana New" charset="0"/>
              </a:rPr>
              <a:t>0 </a:t>
            </a:r>
            <a:r>
              <a:rPr lang="th-TH">
                <a:latin typeface="Angsana New" charset="0"/>
                <a:cs typeface="Angsana New" charset="0"/>
              </a:rPr>
              <a:t>is increased.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81BC-E0B8-FA42-9989-CD5E95C0BEC1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71" grpId="0" build="p" bldLvl="2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ngsana New" charset="0"/>
                <a:cs typeface="Angsana New" charset="0"/>
              </a:rPr>
              <a:t>Comparative static analysis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1484313" y="1535113"/>
            <a:ext cx="7923212" cy="582612"/>
          </a:xfrm>
        </p:spPr>
        <p:txBody>
          <a:bodyPr/>
          <a:lstStyle/>
          <a:p>
            <a:pPr eaLnBrk="1" hangingPunct="1"/>
            <a:r>
              <a:rPr lang="th-TH">
                <a:latin typeface="Angsana New" charset="0"/>
                <a:cs typeface="Angsana New" charset="0"/>
              </a:rPr>
              <a:t>Changes in the interest rate: r</a:t>
            </a:r>
            <a:r>
              <a:rPr lang="th-TH" baseline="-25000">
                <a:latin typeface="Angsana New" charset="0"/>
                <a:cs typeface="Angsana New" charset="0"/>
              </a:rPr>
              <a:t>1</a:t>
            </a:r>
            <a:r>
              <a:rPr lang="th-TH">
                <a:latin typeface="Angsana New" charset="0"/>
                <a:cs typeface="Angsana New" charset="0"/>
              </a:rPr>
              <a:t> increases</a:t>
            </a: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858963" y="2317750"/>
            <a:ext cx="1138237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</a:p>
        </p:txBody>
      </p:sp>
      <p:sp>
        <p:nvSpPr>
          <p:cNvPr id="38917" name="Freeform 5"/>
          <p:cNvSpPr>
            <a:spLocks/>
          </p:cNvSpPr>
          <p:nvPr/>
        </p:nvSpPr>
        <p:spPr bwMode="auto">
          <a:xfrm>
            <a:off x="2351088" y="2352675"/>
            <a:ext cx="5461000" cy="3798888"/>
          </a:xfrm>
          <a:custGeom>
            <a:avLst/>
            <a:gdLst>
              <a:gd name="T0" fmla="*/ 0 w 2880"/>
              <a:gd name="T1" fmla="*/ 0 h 3168"/>
              <a:gd name="T2" fmla="*/ 0 w 2880"/>
              <a:gd name="T3" fmla="*/ 2147483647 h 3168"/>
              <a:gd name="T4" fmla="*/ 2147483647 w 2880"/>
              <a:gd name="T5" fmla="*/ 2147483647 h 3168"/>
              <a:gd name="T6" fmla="*/ 0 60000 65536"/>
              <a:gd name="T7" fmla="*/ 0 60000 65536"/>
              <a:gd name="T8" fmla="*/ 0 60000 65536"/>
              <a:gd name="T9" fmla="*/ 0 w 2880"/>
              <a:gd name="T10" fmla="*/ 0 h 3168"/>
              <a:gd name="T11" fmla="*/ 2880 w 2880"/>
              <a:gd name="T12" fmla="*/ 3168 h 31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880" h="3168">
                <a:moveTo>
                  <a:pt x="0" y="0"/>
                </a:moveTo>
                <a:lnTo>
                  <a:pt x="0" y="3168"/>
                </a:lnTo>
                <a:lnTo>
                  <a:pt x="2880" y="3168"/>
                </a:lnTo>
              </a:path>
            </a:pathLst>
          </a:custGeom>
          <a:noFill/>
          <a:ln w="38100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0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38918" name="Line 6"/>
          <p:cNvSpPr>
            <a:spLocks noChangeShapeType="1"/>
          </p:cNvSpPr>
          <p:nvPr/>
        </p:nvSpPr>
        <p:spPr bwMode="auto">
          <a:xfrm>
            <a:off x="2351088" y="3019425"/>
            <a:ext cx="3867150" cy="31321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919" name="Text Box 11"/>
          <p:cNvSpPr txBox="1">
            <a:spLocks noChangeArrowheads="1"/>
          </p:cNvSpPr>
          <p:nvPr/>
        </p:nvSpPr>
        <p:spPr bwMode="auto">
          <a:xfrm>
            <a:off x="6218238" y="4911725"/>
            <a:ext cx="159385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- [1+r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]</a:t>
            </a:r>
          </a:p>
        </p:txBody>
      </p:sp>
      <p:sp>
        <p:nvSpPr>
          <p:cNvPr id="38920" name="Text Box 12"/>
          <p:cNvSpPr txBox="1">
            <a:spLocks noChangeArrowheads="1"/>
          </p:cNvSpPr>
          <p:nvPr/>
        </p:nvSpPr>
        <p:spPr bwMode="auto">
          <a:xfrm>
            <a:off x="4433888" y="4203700"/>
            <a:ext cx="1136650" cy="73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 b="0">
                <a:solidFill>
                  <a:schemeClr val="tx1"/>
                </a:solidFill>
                <a:latin typeface="Angsana New" charset="0"/>
                <a:ea typeface="Symbol" charset="2"/>
                <a:cs typeface="Angsana New" charset="0"/>
                <a:sym typeface="Symbol" charset="2"/>
              </a:rPr>
              <a:t>w</a:t>
            </a:r>
            <a:endParaRPr lang="th-TH" sz="1400" b="0">
              <a:solidFill>
                <a:schemeClr val="tx1"/>
              </a:solidFill>
              <a:latin typeface="Angsana New" charset="0"/>
              <a:ea typeface="Symbol" charset="2"/>
              <a:cs typeface="Angsana New" charset="0"/>
            </a:endParaRPr>
          </a:p>
        </p:txBody>
      </p:sp>
      <p:sp>
        <p:nvSpPr>
          <p:cNvPr id="38921" name="Line 14"/>
          <p:cNvSpPr>
            <a:spLocks noChangeShapeType="1"/>
          </p:cNvSpPr>
          <p:nvPr/>
        </p:nvSpPr>
        <p:spPr bwMode="auto">
          <a:xfrm flipH="1">
            <a:off x="5907088" y="5399088"/>
            <a:ext cx="684212" cy="4365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922" name="Text Box 15"/>
          <p:cNvSpPr txBox="1">
            <a:spLocks noChangeArrowheads="1"/>
          </p:cNvSpPr>
          <p:nvPr/>
        </p:nvSpPr>
        <p:spPr bwMode="auto">
          <a:xfrm>
            <a:off x="7221538" y="6118225"/>
            <a:ext cx="90805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grpSp>
        <p:nvGrpSpPr>
          <p:cNvPr id="2" name="Group 39"/>
          <p:cNvGrpSpPr>
            <a:grpSpLocks/>
          </p:cNvGrpSpPr>
          <p:nvPr/>
        </p:nvGrpSpPr>
        <p:grpSpPr bwMode="auto">
          <a:xfrm>
            <a:off x="2805113" y="2563813"/>
            <a:ext cx="3160712" cy="3541712"/>
            <a:chOff x="1631" y="1615"/>
            <a:chExt cx="1838" cy="2231"/>
          </a:xfrm>
        </p:grpSpPr>
        <p:sp>
          <p:nvSpPr>
            <p:cNvPr id="38946" name="Line 7"/>
            <p:cNvSpPr>
              <a:spLocks noChangeShapeType="1"/>
            </p:cNvSpPr>
            <p:nvPr/>
          </p:nvSpPr>
          <p:spPr bwMode="auto">
            <a:xfrm>
              <a:off x="2006" y="1615"/>
              <a:ext cx="1001" cy="223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947" name="Text Box 10"/>
            <p:cNvSpPr txBox="1">
              <a:spLocks noChangeArrowheads="1"/>
            </p:cNvSpPr>
            <p:nvPr/>
          </p:nvSpPr>
          <p:spPr bwMode="auto">
            <a:xfrm>
              <a:off x="2543" y="1664"/>
              <a:ext cx="926" cy="4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- [1+r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2</a:t>
              </a:r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]</a:t>
              </a:r>
            </a:p>
          </p:txBody>
        </p:sp>
        <p:sp>
          <p:nvSpPr>
            <p:cNvPr id="38948" name="Line 13"/>
            <p:cNvSpPr>
              <a:spLocks noChangeShapeType="1"/>
            </p:cNvSpPr>
            <p:nvPr/>
          </p:nvSpPr>
          <p:spPr bwMode="auto">
            <a:xfrm flipH="1">
              <a:off x="2293" y="1811"/>
              <a:ext cx="264" cy="2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949" name="Arc 16"/>
            <p:cNvSpPr>
              <a:spLocks/>
            </p:cNvSpPr>
            <p:nvPr/>
          </p:nvSpPr>
          <p:spPr bwMode="auto">
            <a:xfrm flipH="1">
              <a:off x="1631" y="1811"/>
              <a:ext cx="398" cy="34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sm" len="med"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3" name="Group 35"/>
          <p:cNvGrpSpPr>
            <a:grpSpLocks/>
          </p:cNvGrpSpPr>
          <p:nvPr/>
        </p:nvGrpSpPr>
        <p:grpSpPr bwMode="auto">
          <a:xfrm>
            <a:off x="2862263" y="3556000"/>
            <a:ext cx="1144587" cy="1330325"/>
            <a:chOff x="1664" y="2240"/>
            <a:chExt cx="666" cy="838"/>
          </a:xfrm>
        </p:grpSpPr>
        <p:sp>
          <p:nvSpPr>
            <p:cNvPr id="38942" name="Oval 20"/>
            <p:cNvSpPr>
              <a:spLocks noChangeAspect="1" noChangeArrowheads="1"/>
            </p:cNvSpPr>
            <p:nvPr/>
          </p:nvSpPr>
          <p:spPr bwMode="auto">
            <a:xfrm>
              <a:off x="2252" y="2240"/>
              <a:ext cx="78" cy="69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8943" name="AutoShape 25"/>
            <p:cNvSpPr>
              <a:spLocks/>
            </p:cNvSpPr>
            <p:nvPr/>
          </p:nvSpPr>
          <p:spPr bwMode="auto">
            <a:xfrm>
              <a:off x="1912" y="2252"/>
              <a:ext cx="135" cy="809"/>
            </a:xfrm>
            <a:prstGeom prst="leftBrace">
              <a:avLst>
                <a:gd name="adj1" fmla="val 49938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8944" name="Text Box 27"/>
            <p:cNvSpPr txBox="1">
              <a:spLocks noChangeArrowheads="1"/>
            </p:cNvSpPr>
            <p:nvPr/>
          </p:nvSpPr>
          <p:spPr bwMode="auto">
            <a:xfrm>
              <a:off x="1664" y="2497"/>
              <a:ext cx="329" cy="5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2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8945" name="Line 34"/>
            <p:cNvSpPr>
              <a:spLocks noChangeShapeType="1"/>
            </p:cNvSpPr>
            <p:nvPr/>
          </p:nvSpPr>
          <p:spPr bwMode="auto">
            <a:xfrm flipV="1">
              <a:off x="2291" y="2309"/>
              <a:ext cx="0" cy="37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4484688" y="4881563"/>
            <a:ext cx="1163637" cy="1668462"/>
            <a:chOff x="2608" y="3075"/>
            <a:chExt cx="676" cy="1051"/>
          </a:xfrm>
        </p:grpSpPr>
        <p:sp>
          <p:nvSpPr>
            <p:cNvPr id="38937" name="Freeform 9"/>
            <p:cNvSpPr>
              <a:spLocks/>
            </p:cNvSpPr>
            <p:nvPr/>
          </p:nvSpPr>
          <p:spPr bwMode="auto">
            <a:xfrm>
              <a:off x="2638" y="3075"/>
              <a:ext cx="578" cy="477"/>
            </a:xfrm>
            <a:custGeom>
              <a:avLst/>
              <a:gdLst>
                <a:gd name="T0" fmla="*/ 0 w 432"/>
                <a:gd name="T1" fmla="*/ 0 h 432"/>
                <a:gd name="T2" fmla="*/ 0 w 432"/>
                <a:gd name="T3" fmla="*/ 582 h 432"/>
                <a:gd name="T4" fmla="*/ 1034 w 432"/>
                <a:gd name="T5" fmla="*/ 582 h 432"/>
                <a:gd name="T6" fmla="*/ 0 60000 65536"/>
                <a:gd name="T7" fmla="*/ 0 60000 65536"/>
                <a:gd name="T8" fmla="*/ 0 60000 65536"/>
                <a:gd name="T9" fmla="*/ 0 w 432"/>
                <a:gd name="T10" fmla="*/ 0 h 432"/>
                <a:gd name="T11" fmla="*/ 432 w 432"/>
                <a:gd name="T12" fmla="*/ 432 h 4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" h="432">
                  <a:moveTo>
                    <a:pt x="0" y="0"/>
                  </a:moveTo>
                  <a:lnTo>
                    <a:pt x="0" y="432"/>
                  </a:lnTo>
                  <a:lnTo>
                    <a:pt x="432" y="432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8938" name="Oval 22"/>
            <p:cNvSpPr>
              <a:spLocks noChangeAspect="1" noChangeArrowheads="1"/>
            </p:cNvSpPr>
            <p:nvPr/>
          </p:nvSpPr>
          <p:spPr bwMode="auto">
            <a:xfrm>
              <a:off x="2608" y="3520"/>
              <a:ext cx="78" cy="68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8939" name="Oval 17"/>
            <p:cNvSpPr>
              <a:spLocks noChangeAspect="1" noChangeArrowheads="1"/>
            </p:cNvSpPr>
            <p:nvPr/>
          </p:nvSpPr>
          <p:spPr bwMode="auto">
            <a:xfrm>
              <a:off x="3205" y="3522"/>
              <a:ext cx="78" cy="68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8940" name="AutoShape 29"/>
            <p:cNvSpPr>
              <a:spLocks/>
            </p:cNvSpPr>
            <p:nvPr/>
          </p:nvSpPr>
          <p:spPr bwMode="auto">
            <a:xfrm rot="-5400000">
              <a:off x="2922" y="3641"/>
              <a:ext cx="101" cy="623"/>
            </a:xfrm>
            <a:prstGeom prst="leftBrace">
              <a:avLst>
                <a:gd name="adj1" fmla="val 51403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8941" name="Text Box 31"/>
            <p:cNvSpPr txBox="1">
              <a:spLocks noChangeArrowheads="1"/>
            </p:cNvSpPr>
            <p:nvPr/>
          </p:nvSpPr>
          <p:spPr bwMode="auto">
            <a:xfrm>
              <a:off x="2856" y="3864"/>
              <a:ext cx="411" cy="2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B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5" name="Group 40"/>
          <p:cNvGrpSpPr>
            <a:grpSpLocks/>
          </p:cNvGrpSpPr>
          <p:nvPr/>
        </p:nvGrpSpPr>
        <p:grpSpPr bwMode="auto">
          <a:xfrm>
            <a:off x="4506913" y="5575300"/>
            <a:ext cx="914400" cy="517525"/>
            <a:chOff x="2621" y="3512"/>
            <a:chExt cx="531" cy="326"/>
          </a:xfrm>
        </p:grpSpPr>
        <p:sp>
          <p:nvSpPr>
            <p:cNvPr id="38934" name="Oval 23"/>
            <p:cNvSpPr>
              <a:spLocks noChangeAspect="1" noChangeArrowheads="1"/>
            </p:cNvSpPr>
            <p:nvPr/>
          </p:nvSpPr>
          <p:spPr bwMode="auto">
            <a:xfrm>
              <a:off x="2826" y="3512"/>
              <a:ext cx="78" cy="68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8935" name="AutoShape 28"/>
            <p:cNvSpPr>
              <a:spLocks/>
            </p:cNvSpPr>
            <p:nvPr/>
          </p:nvSpPr>
          <p:spPr bwMode="auto">
            <a:xfrm rot="-5400000">
              <a:off x="2699" y="3520"/>
              <a:ext cx="114" cy="223"/>
            </a:xfrm>
            <a:prstGeom prst="leftBrace">
              <a:avLst>
                <a:gd name="adj1" fmla="val 16301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8936" name="Text Box 30"/>
            <p:cNvSpPr txBox="1">
              <a:spLocks noChangeArrowheads="1"/>
            </p:cNvSpPr>
            <p:nvPr/>
          </p:nvSpPr>
          <p:spPr bwMode="auto">
            <a:xfrm>
              <a:off x="2621" y="3536"/>
              <a:ext cx="531" cy="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B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2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6" name="Group 41"/>
          <p:cNvGrpSpPr>
            <a:grpSpLocks/>
          </p:cNvGrpSpPr>
          <p:nvPr/>
        </p:nvGrpSpPr>
        <p:grpSpPr bwMode="auto">
          <a:xfrm>
            <a:off x="3359150" y="4244975"/>
            <a:ext cx="1266825" cy="920750"/>
            <a:chOff x="1953" y="2674"/>
            <a:chExt cx="737" cy="580"/>
          </a:xfrm>
        </p:grpSpPr>
        <p:sp>
          <p:nvSpPr>
            <p:cNvPr id="38929" name="Freeform 8"/>
            <p:cNvSpPr>
              <a:spLocks/>
            </p:cNvSpPr>
            <p:nvPr/>
          </p:nvSpPr>
          <p:spPr bwMode="auto">
            <a:xfrm>
              <a:off x="2293" y="2709"/>
              <a:ext cx="397" cy="327"/>
            </a:xfrm>
            <a:custGeom>
              <a:avLst/>
              <a:gdLst>
                <a:gd name="T0" fmla="*/ 0 w 432"/>
                <a:gd name="T1" fmla="*/ 0 h 1008"/>
                <a:gd name="T2" fmla="*/ 0 w 432"/>
                <a:gd name="T3" fmla="*/ 34 h 1008"/>
                <a:gd name="T4" fmla="*/ 335 w 432"/>
                <a:gd name="T5" fmla="*/ 34 h 1008"/>
                <a:gd name="T6" fmla="*/ 0 60000 65536"/>
                <a:gd name="T7" fmla="*/ 0 60000 65536"/>
                <a:gd name="T8" fmla="*/ 0 60000 65536"/>
                <a:gd name="T9" fmla="*/ 0 w 432"/>
                <a:gd name="T10" fmla="*/ 0 h 1008"/>
                <a:gd name="T11" fmla="*/ 432 w 432"/>
                <a:gd name="T12" fmla="*/ 1008 h 100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" h="1008">
                  <a:moveTo>
                    <a:pt x="0" y="0"/>
                  </a:moveTo>
                  <a:lnTo>
                    <a:pt x="0" y="1008"/>
                  </a:lnTo>
                  <a:lnTo>
                    <a:pt x="432" y="1008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8930" name="Oval 18"/>
            <p:cNvSpPr>
              <a:spLocks noChangeAspect="1" noChangeArrowheads="1"/>
            </p:cNvSpPr>
            <p:nvPr/>
          </p:nvSpPr>
          <p:spPr bwMode="auto">
            <a:xfrm>
              <a:off x="2258" y="3002"/>
              <a:ext cx="79" cy="68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8931" name="Oval 19"/>
            <p:cNvSpPr>
              <a:spLocks noChangeAspect="1" noChangeArrowheads="1"/>
            </p:cNvSpPr>
            <p:nvPr/>
          </p:nvSpPr>
          <p:spPr bwMode="auto">
            <a:xfrm>
              <a:off x="2254" y="2682"/>
              <a:ext cx="78" cy="68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8932" name="AutoShape 24"/>
            <p:cNvSpPr>
              <a:spLocks/>
            </p:cNvSpPr>
            <p:nvPr/>
          </p:nvSpPr>
          <p:spPr bwMode="auto">
            <a:xfrm>
              <a:off x="2121" y="2703"/>
              <a:ext cx="133" cy="348"/>
            </a:xfrm>
            <a:prstGeom prst="leftBrace">
              <a:avLst>
                <a:gd name="adj1" fmla="val 21805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8933" name="Text Box 26"/>
            <p:cNvSpPr txBox="1">
              <a:spLocks noChangeArrowheads="1"/>
            </p:cNvSpPr>
            <p:nvPr/>
          </p:nvSpPr>
          <p:spPr bwMode="auto">
            <a:xfrm>
              <a:off x="1953" y="2674"/>
              <a:ext cx="337" cy="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38928" name="Oval 21"/>
          <p:cNvSpPr>
            <a:spLocks noChangeAspect="1" noChangeArrowheads="1"/>
          </p:cNvSpPr>
          <p:nvPr/>
        </p:nvSpPr>
        <p:spPr bwMode="auto">
          <a:xfrm>
            <a:off x="4489450" y="4765675"/>
            <a:ext cx="133350" cy="107950"/>
          </a:xfrm>
          <a:prstGeom prst="ellipse">
            <a:avLst/>
          </a:prstGeom>
          <a:solidFill>
            <a:srgbClr val="00CCFF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000">
              <a:latin typeface="Angsana New" charset="0"/>
              <a:ea typeface="Angsana New" charset="0"/>
              <a:cs typeface="Angsana New" charset="0"/>
            </a:endParaRPr>
          </a:p>
        </p:txBody>
      </p:sp>
      <p:pic>
        <p:nvPicPr>
          <p:cNvPr id="38" name="Picture 3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0250" y="2305050"/>
            <a:ext cx="2568575" cy="218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Slide Number Placeholder 3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81BC-E0B8-FA42-9989-CD5E95C0BEC1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ngsana New" charset="0"/>
                <a:cs typeface="Angsana New" charset="0"/>
              </a:rPr>
              <a:t>Borrowing case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1604963" y="2978150"/>
            <a:ext cx="95885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Y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</a:p>
        </p:txBody>
      </p:sp>
      <p:sp>
        <p:nvSpPr>
          <p:cNvPr id="40964" name="Freeform 4"/>
          <p:cNvSpPr>
            <a:spLocks/>
          </p:cNvSpPr>
          <p:nvPr/>
        </p:nvSpPr>
        <p:spPr bwMode="auto">
          <a:xfrm>
            <a:off x="2044700" y="1766888"/>
            <a:ext cx="6232525" cy="4052887"/>
          </a:xfrm>
          <a:custGeom>
            <a:avLst/>
            <a:gdLst>
              <a:gd name="T0" fmla="*/ 0 w 3456"/>
              <a:gd name="T1" fmla="*/ 0 h 3168"/>
              <a:gd name="T2" fmla="*/ 0 w 3456"/>
              <a:gd name="T3" fmla="*/ 2147483647 h 3168"/>
              <a:gd name="T4" fmla="*/ 2147483647 w 3456"/>
              <a:gd name="T5" fmla="*/ 2147483647 h 3168"/>
              <a:gd name="T6" fmla="*/ 0 60000 65536"/>
              <a:gd name="T7" fmla="*/ 0 60000 65536"/>
              <a:gd name="T8" fmla="*/ 0 60000 65536"/>
              <a:gd name="T9" fmla="*/ 0 w 3456"/>
              <a:gd name="T10" fmla="*/ 0 h 3168"/>
              <a:gd name="T11" fmla="*/ 3456 w 3456"/>
              <a:gd name="T12" fmla="*/ 3168 h 31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456" h="3168">
                <a:moveTo>
                  <a:pt x="0" y="0"/>
                </a:moveTo>
                <a:lnTo>
                  <a:pt x="0" y="3168"/>
                </a:lnTo>
                <a:lnTo>
                  <a:pt x="3456" y="3168"/>
                </a:lnTo>
              </a:path>
            </a:pathLst>
          </a:custGeom>
          <a:noFill/>
          <a:ln w="38100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0965" name="Freeform 5"/>
          <p:cNvSpPr>
            <a:spLocks/>
          </p:cNvSpPr>
          <p:nvPr/>
        </p:nvSpPr>
        <p:spPr bwMode="auto">
          <a:xfrm>
            <a:off x="2044700" y="3294063"/>
            <a:ext cx="1933575" cy="2536825"/>
          </a:xfrm>
          <a:custGeom>
            <a:avLst/>
            <a:gdLst>
              <a:gd name="T0" fmla="*/ 0 w 1440"/>
              <a:gd name="T1" fmla="*/ 0 h 1872"/>
              <a:gd name="T2" fmla="*/ 2147483647 w 1440"/>
              <a:gd name="T3" fmla="*/ 0 h 1872"/>
              <a:gd name="T4" fmla="*/ 2147483647 w 1440"/>
              <a:gd name="T5" fmla="*/ 2147483647 h 1872"/>
              <a:gd name="T6" fmla="*/ 0 60000 65536"/>
              <a:gd name="T7" fmla="*/ 0 60000 65536"/>
              <a:gd name="T8" fmla="*/ 0 60000 65536"/>
              <a:gd name="T9" fmla="*/ 0 w 1440"/>
              <a:gd name="T10" fmla="*/ 0 h 1872"/>
              <a:gd name="T11" fmla="*/ 1440 w 1440"/>
              <a:gd name="T12" fmla="*/ 1872 h 187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40" h="1872">
                <a:moveTo>
                  <a:pt x="0" y="0"/>
                </a:moveTo>
                <a:lnTo>
                  <a:pt x="1440" y="0"/>
                </a:lnTo>
                <a:lnTo>
                  <a:pt x="1440" y="1872"/>
                </a:lnTo>
              </a:path>
            </a:pathLst>
          </a:cu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0966" name="Freeform 7"/>
          <p:cNvSpPr>
            <a:spLocks/>
          </p:cNvSpPr>
          <p:nvPr/>
        </p:nvSpPr>
        <p:spPr bwMode="auto">
          <a:xfrm>
            <a:off x="2085975" y="4151313"/>
            <a:ext cx="4257675" cy="2284412"/>
          </a:xfrm>
          <a:custGeom>
            <a:avLst/>
            <a:gdLst>
              <a:gd name="T0" fmla="*/ 0 w 1296"/>
              <a:gd name="T1" fmla="*/ 0 h 1296"/>
              <a:gd name="T2" fmla="*/ 2147483647 w 1296"/>
              <a:gd name="T3" fmla="*/ 0 h 1296"/>
              <a:gd name="T4" fmla="*/ 2147483647 w 1296"/>
              <a:gd name="T5" fmla="*/ 2147483647 h 1296"/>
              <a:gd name="T6" fmla="*/ 0 60000 65536"/>
              <a:gd name="T7" fmla="*/ 0 60000 65536"/>
              <a:gd name="T8" fmla="*/ 0 60000 65536"/>
              <a:gd name="T9" fmla="*/ 0 w 1296"/>
              <a:gd name="T10" fmla="*/ 0 h 1296"/>
              <a:gd name="T11" fmla="*/ 1296 w 1296"/>
              <a:gd name="T12" fmla="*/ 1296 h 129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96" h="1296">
                <a:moveTo>
                  <a:pt x="0" y="0"/>
                </a:moveTo>
                <a:lnTo>
                  <a:pt x="1296" y="0"/>
                </a:lnTo>
                <a:lnTo>
                  <a:pt x="1296" y="1296"/>
                </a:lnTo>
              </a:path>
            </a:pathLst>
          </a:cu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0967" name="Line 8"/>
          <p:cNvSpPr>
            <a:spLocks noChangeShapeType="1"/>
          </p:cNvSpPr>
          <p:nvPr/>
        </p:nvSpPr>
        <p:spPr bwMode="auto">
          <a:xfrm>
            <a:off x="2044700" y="2608263"/>
            <a:ext cx="5743575" cy="20574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8" name="Text Box 13"/>
          <p:cNvSpPr txBox="1">
            <a:spLocks noChangeArrowheads="1"/>
          </p:cNvSpPr>
          <p:nvPr/>
        </p:nvSpPr>
        <p:spPr bwMode="auto">
          <a:xfrm>
            <a:off x="3814763" y="5691188"/>
            <a:ext cx="700087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Y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sp>
        <p:nvSpPr>
          <p:cNvPr id="40969" name="Line 14"/>
          <p:cNvSpPr>
            <a:spLocks noChangeShapeType="1"/>
          </p:cNvSpPr>
          <p:nvPr/>
        </p:nvSpPr>
        <p:spPr bwMode="auto">
          <a:xfrm flipH="1">
            <a:off x="3978275" y="6097588"/>
            <a:ext cx="3175" cy="36195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70" name="Line 17"/>
          <p:cNvSpPr>
            <a:spLocks noChangeShapeType="1"/>
          </p:cNvSpPr>
          <p:nvPr/>
        </p:nvSpPr>
        <p:spPr bwMode="auto">
          <a:xfrm>
            <a:off x="3978275" y="6226175"/>
            <a:ext cx="236537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" name="Group 44"/>
          <p:cNvGrpSpPr>
            <a:grpSpLocks/>
          </p:cNvGrpSpPr>
          <p:nvPr/>
        </p:nvGrpSpPr>
        <p:grpSpPr bwMode="auto">
          <a:xfrm>
            <a:off x="3978275" y="5076825"/>
            <a:ext cx="1643063" cy="511175"/>
            <a:chOff x="2313" y="3270"/>
            <a:chExt cx="956" cy="322"/>
          </a:xfrm>
        </p:grpSpPr>
        <p:sp>
          <p:nvSpPr>
            <p:cNvPr id="41023" name="Line 16"/>
            <p:cNvSpPr>
              <a:spLocks noChangeShapeType="1"/>
            </p:cNvSpPr>
            <p:nvPr/>
          </p:nvSpPr>
          <p:spPr bwMode="auto">
            <a:xfrm>
              <a:off x="2313" y="3592"/>
              <a:ext cx="87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sm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24" name="Text Box 18"/>
            <p:cNvSpPr txBox="1">
              <a:spLocks noChangeArrowheads="1"/>
            </p:cNvSpPr>
            <p:nvPr/>
          </p:nvSpPr>
          <p:spPr bwMode="auto">
            <a:xfrm>
              <a:off x="2769" y="3270"/>
              <a:ext cx="500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B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2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3" name="Group 47"/>
          <p:cNvGrpSpPr>
            <a:grpSpLocks/>
          </p:cNvGrpSpPr>
          <p:nvPr/>
        </p:nvGrpSpPr>
        <p:grpSpPr bwMode="auto">
          <a:xfrm>
            <a:off x="4008438" y="4765675"/>
            <a:ext cx="917575" cy="522288"/>
            <a:chOff x="2331" y="3074"/>
            <a:chExt cx="533" cy="329"/>
          </a:xfrm>
        </p:grpSpPr>
        <p:sp>
          <p:nvSpPr>
            <p:cNvPr id="41021" name="Line 15"/>
            <p:cNvSpPr>
              <a:spLocks noChangeShapeType="1"/>
            </p:cNvSpPr>
            <p:nvPr/>
          </p:nvSpPr>
          <p:spPr bwMode="auto">
            <a:xfrm>
              <a:off x="2331" y="3399"/>
              <a:ext cx="299" cy="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sm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22" name="Text Box 19"/>
            <p:cNvSpPr txBox="1">
              <a:spLocks noChangeArrowheads="1"/>
            </p:cNvSpPr>
            <p:nvPr/>
          </p:nvSpPr>
          <p:spPr bwMode="auto">
            <a:xfrm>
              <a:off x="2364" y="3074"/>
              <a:ext cx="500" cy="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B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3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40973" name="Text Box 20"/>
          <p:cNvSpPr txBox="1">
            <a:spLocks noChangeArrowheads="1"/>
          </p:cNvSpPr>
          <p:nvPr/>
        </p:nvSpPr>
        <p:spPr bwMode="auto">
          <a:xfrm>
            <a:off x="5051425" y="5710238"/>
            <a:ext cx="673100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B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  <a:endParaRPr lang="th-TH" sz="2800" baseline="-250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0974" name="Text Box 21"/>
          <p:cNvSpPr txBox="1">
            <a:spLocks noChangeArrowheads="1"/>
          </p:cNvSpPr>
          <p:nvPr/>
        </p:nvSpPr>
        <p:spPr bwMode="auto">
          <a:xfrm>
            <a:off x="1606550" y="1614488"/>
            <a:ext cx="531813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  <a:endParaRPr lang="th-TH" sz="28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0975" name="Text Box 22"/>
          <p:cNvSpPr txBox="1">
            <a:spLocks noChangeArrowheads="1"/>
          </p:cNvSpPr>
          <p:nvPr/>
        </p:nvSpPr>
        <p:spPr bwMode="auto">
          <a:xfrm>
            <a:off x="3763963" y="2608263"/>
            <a:ext cx="8604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 b="0">
                <a:solidFill>
                  <a:schemeClr val="tx1"/>
                </a:solidFill>
                <a:latin typeface="Symbol" charset="2"/>
                <a:ea typeface="Symbol" charset="2"/>
                <a:cs typeface="Symbol" charset="2"/>
                <a:sym typeface="Symbol" charset="2"/>
              </a:rPr>
              <a:t>w</a:t>
            </a:r>
            <a:endParaRPr lang="th-TH" sz="1600" b="0">
              <a:solidFill>
                <a:schemeClr val="tx1"/>
              </a:solidFill>
              <a:latin typeface="Symbol" charset="2"/>
              <a:ea typeface="Symbol" charset="2"/>
              <a:cs typeface="Symbol" charset="2"/>
            </a:endParaRPr>
          </a:p>
        </p:txBody>
      </p:sp>
      <p:sp>
        <p:nvSpPr>
          <p:cNvPr id="40976" name="Text Box 23"/>
          <p:cNvSpPr txBox="1">
            <a:spLocks noChangeArrowheads="1"/>
          </p:cNvSpPr>
          <p:nvPr/>
        </p:nvSpPr>
        <p:spPr bwMode="auto">
          <a:xfrm>
            <a:off x="7724775" y="5767388"/>
            <a:ext cx="1074738" cy="67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sp>
        <p:nvSpPr>
          <p:cNvPr id="40977" name="Text Box 26"/>
          <p:cNvSpPr txBox="1">
            <a:spLocks noChangeArrowheads="1"/>
          </p:cNvSpPr>
          <p:nvPr/>
        </p:nvSpPr>
        <p:spPr bwMode="auto">
          <a:xfrm>
            <a:off x="6146800" y="3592513"/>
            <a:ext cx="85725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E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B</a:t>
            </a:r>
            <a:endParaRPr lang="th-TH" sz="2800" baseline="-250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0978" name="Text Box 27"/>
          <p:cNvSpPr txBox="1">
            <a:spLocks noChangeArrowheads="1"/>
          </p:cNvSpPr>
          <p:nvPr/>
        </p:nvSpPr>
        <p:spPr bwMode="auto">
          <a:xfrm>
            <a:off x="7418388" y="3954463"/>
            <a:ext cx="1076325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IC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3</a:t>
            </a:r>
            <a:endParaRPr lang="th-TH" sz="28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2276475" y="2087563"/>
            <a:ext cx="4926013" cy="3717925"/>
            <a:chOff x="1324" y="1315"/>
            <a:chExt cx="2864" cy="2342"/>
          </a:xfrm>
        </p:grpSpPr>
        <p:sp>
          <p:nvSpPr>
            <p:cNvPr id="41019" name="Line 10"/>
            <p:cNvSpPr>
              <a:spLocks noChangeShapeType="1"/>
            </p:cNvSpPr>
            <p:nvPr/>
          </p:nvSpPr>
          <p:spPr bwMode="auto">
            <a:xfrm>
              <a:off x="1434" y="1315"/>
              <a:ext cx="2754" cy="234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20" name="Arc 30"/>
            <p:cNvSpPr>
              <a:spLocks/>
            </p:cNvSpPr>
            <p:nvPr/>
          </p:nvSpPr>
          <p:spPr bwMode="auto">
            <a:xfrm rot="9755896" flipV="1">
              <a:off x="1324" y="1396"/>
              <a:ext cx="251" cy="311"/>
            </a:xfrm>
            <a:custGeom>
              <a:avLst/>
              <a:gdLst>
                <a:gd name="T0" fmla="*/ 0 w 21600"/>
                <a:gd name="T1" fmla="*/ 0 h 20862"/>
                <a:gd name="T2" fmla="*/ 0 w 21600"/>
                <a:gd name="T3" fmla="*/ 0 h 20862"/>
                <a:gd name="T4" fmla="*/ 0 w 21600"/>
                <a:gd name="T5" fmla="*/ 0 h 20862"/>
                <a:gd name="T6" fmla="*/ 0 60000 65536"/>
                <a:gd name="T7" fmla="*/ 0 60000 65536"/>
                <a:gd name="T8" fmla="*/ 0 60000 65536"/>
                <a:gd name="T9" fmla="*/ 0 w 21600"/>
                <a:gd name="T10" fmla="*/ 0 h 20862"/>
                <a:gd name="T11" fmla="*/ 21600 w 21600"/>
                <a:gd name="T12" fmla="*/ 20862 h 2086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0862" fill="none" extrusionOk="0">
                  <a:moveTo>
                    <a:pt x="5597" y="-1"/>
                  </a:moveTo>
                  <a:cubicBezTo>
                    <a:pt x="15036" y="2532"/>
                    <a:pt x="21600" y="11088"/>
                    <a:pt x="21600" y="20862"/>
                  </a:cubicBezTo>
                </a:path>
                <a:path w="21600" h="20862" stroke="0" extrusionOk="0">
                  <a:moveTo>
                    <a:pt x="5597" y="-1"/>
                  </a:moveTo>
                  <a:cubicBezTo>
                    <a:pt x="15036" y="2532"/>
                    <a:pt x="21600" y="11088"/>
                    <a:pt x="21600" y="20862"/>
                  </a:cubicBezTo>
                  <a:lnTo>
                    <a:pt x="0" y="20862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 type="triangle" w="sm" len="sm"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5" name="Group 45"/>
          <p:cNvGrpSpPr>
            <a:grpSpLocks/>
          </p:cNvGrpSpPr>
          <p:nvPr/>
        </p:nvGrpSpPr>
        <p:grpSpPr bwMode="auto">
          <a:xfrm>
            <a:off x="2560638" y="1976438"/>
            <a:ext cx="3263900" cy="3683000"/>
            <a:chOff x="1489" y="1245"/>
            <a:chExt cx="1898" cy="2320"/>
          </a:xfrm>
        </p:grpSpPr>
        <p:sp>
          <p:nvSpPr>
            <p:cNvPr id="41017" name="Line 9"/>
            <p:cNvSpPr>
              <a:spLocks noChangeShapeType="1"/>
            </p:cNvSpPr>
            <p:nvPr/>
          </p:nvSpPr>
          <p:spPr bwMode="auto">
            <a:xfrm>
              <a:off x="1690" y="1245"/>
              <a:ext cx="1697" cy="232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18" name="Arc 31"/>
            <p:cNvSpPr>
              <a:spLocks/>
            </p:cNvSpPr>
            <p:nvPr/>
          </p:nvSpPr>
          <p:spPr bwMode="auto">
            <a:xfrm rot="12511594" flipV="1">
              <a:off x="1489" y="1256"/>
              <a:ext cx="243" cy="207"/>
            </a:xfrm>
            <a:custGeom>
              <a:avLst/>
              <a:gdLst>
                <a:gd name="T0" fmla="*/ 0 w 21102"/>
                <a:gd name="T1" fmla="*/ 0 h 20862"/>
                <a:gd name="T2" fmla="*/ 0 w 21102"/>
                <a:gd name="T3" fmla="*/ 0 h 20862"/>
                <a:gd name="T4" fmla="*/ 0 w 21102"/>
                <a:gd name="T5" fmla="*/ 0 h 20862"/>
                <a:gd name="T6" fmla="*/ 0 60000 65536"/>
                <a:gd name="T7" fmla="*/ 0 60000 65536"/>
                <a:gd name="T8" fmla="*/ 0 60000 65536"/>
                <a:gd name="T9" fmla="*/ 0 w 21102"/>
                <a:gd name="T10" fmla="*/ 0 h 20862"/>
                <a:gd name="T11" fmla="*/ 21102 w 21102"/>
                <a:gd name="T12" fmla="*/ 20862 h 2086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2" h="20862" fill="none" extrusionOk="0">
                  <a:moveTo>
                    <a:pt x="5597" y="-1"/>
                  </a:moveTo>
                  <a:cubicBezTo>
                    <a:pt x="13397" y="2092"/>
                    <a:pt x="19378" y="8361"/>
                    <a:pt x="21102" y="16251"/>
                  </a:cubicBezTo>
                </a:path>
                <a:path w="21102" h="20862" stroke="0" extrusionOk="0">
                  <a:moveTo>
                    <a:pt x="5597" y="-1"/>
                  </a:moveTo>
                  <a:cubicBezTo>
                    <a:pt x="13397" y="2092"/>
                    <a:pt x="19378" y="8361"/>
                    <a:pt x="21102" y="16251"/>
                  </a:cubicBezTo>
                  <a:lnTo>
                    <a:pt x="0" y="20862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 type="triangle" w="sm" len="sm"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40981" name="Freeform 34"/>
          <p:cNvSpPr>
            <a:spLocks/>
          </p:cNvSpPr>
          <p:nvPr/>
        </p:nvSpPr>
        <p:spPr bwMode="auto">
          <a:xfrm>
            <a:off x="5378450" y="3057525"/>
            <a:ext cx="2133600" cy="1277938"/>
          </a:xfrm>
          <a:custGeom>
            <a:avLst/>
            <a:gdLst>
              <a:gd name="T0" fmla="*/ 0 w 1655"/>
              <a:gd name="T1" fmla="*/ 0 h 1546"/>
              <a:gd name="T2" fmla="*/ 2147483647 w 1655"/>
              <a:gd name="T3" fmla="*/ 2147483647 h 1546"/>
              <a:gd name="T4" fmla="*/ 2147483647 w 1655"/>
              <a:gd name="T5" fmla="*/ 2147483647 h 1546"/>
              <a:gd name="T6" fmla="*/ 2147483647 w 1655"/>
              <a:gd name="T7" fmla="*/ 2147483647 h 1546"/>
              <a:gd name="T8" fmla="*/ 2147483647 w 1655"/>
              <a:gd name="T9" fmla="*/ 2147483647 h 1546"/>
              <a:gd name="T10" fmla="*/ 2147483647 w 1655"/>
              <a:gd name="T11" fmla="*/ 2147483647 h 15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55"/>
              <a:gd name="T19" fmla="*/ 0 h 1546"/>
              <a:gd name="T20" fmla="*/ 1655 w 1655"/>
              <a:gd name="T21" fmla="*/ 1546 h 154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55" h="1546">
                <a:moveTo>
                  <a:pt x="0" y="0"/>
                </a:moveTo>
                <a:cubicBezTo>
                  <a:pt x="25" y="90"/>
                  <a:pt x="77" y="391"/>
                  <a:pt x="136" y="543"/>
                </a:cubicBezTo>
                <a:cubicBezTo>
                  <a:pt x="195" y="695"/>
                  <a:pt x="263" y="792"/>
                  <a:pt x="353" y="910"/>
                </a:cubicBezTo>
                <a:cubicBezTo>
                  <a:pt x="443" y="1028"/>
                  <a:pt x="541" y="1157"/>
                  <a:pt x="679" y="1250"/>
                </a:cubicBezTo>
                <a:cubicBezTo>
                  <a:pt x="817" y="1343"/>
                  <a:pt x="1019" y="1418"/>
                  <a:pt x="1182" y="1467"/>
                </a:cubicBezTo>
                <a:cubicBezTo>
                  <a:pt x="1345" y="1516"/>
                  <a:pt x="1557" y="1530"/>
                  <a:pt x="1655" y="1546"/>
                </a:cubicBezTo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0982" name="Oval 35"/>
          <p:cNvSpPr>
            <a:spLocks noChangeAspect="1" noChangeArrowheads="1"/>
          </p:cNvSpPr>
          <p:nvPr/>
        </p:nvSpPr>
        <p:spPr bwMode="auto">
          <a:xfrm>
            <a:off x="3895725" y="3213100"/>
            <a:ext cx="127000" cy="100013"/>
          </a:xfrm>
          <a:prstGeom prst="ellipse">
            <a:avLst/>
          </a:prstGeom>
          <a:solidFill>
            <a:srgbClr val="969696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400"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6" name="Group 43"/>
          <p:cNvGrpSpPr>
            <a:grpSpLocks/>
          </p:cNvGrpSpPr>
          <p:nvPr/>
        </p:nvGrpSpPr>
        <p:grpSpPr bwMode="auto">
          <a:xfrm>
            <a:off x="2044700" y="3175000"/>
            <a:ext cx="6329363" cy="2655888"/>
            <a:chOff x="1189" y="2000"/>
            <a:chExt cx="3680" cy="1673"/>
          </a:xfrm>
        </p:grpSpPr>
        <p:sp>
          <p:nvSpPr>
            <p:cNvPr id="41012" name="Freeform 6"/>
            <p:cNvSpPr>
              <a:spLocks/>
            </p:cNvSpPr>
            <p:nvPr/>
          </p:nvSpPr>
          <p:spPr bwMode="auto">
            <a:xfrm>
              <a:off x="1189" y="2825"/>
              <a:ext cx="2001" cy="848"/>
            </a:xfrm>
            <a:custGeom>
              <a:avLst/>
              <a:gdLst>
                <a:gd name="T0" fmla="*/ 0 w 1584"/>
                <a:gd name="T1" fmla="*/ 0 h 1152"/>
                <a:gd name="T2" fmla="*/ 3194 w 1584"/>
                <a:gd name="T3" fmla="*/ 0 h 1152"/>
                <a:gd name="T4" fmla="*/ 3194 w 1584"/>
                <a:gd name="T5" fmla="*/ 459 h 1152"/>
                <a:gd name="T6" fmla="*/ 0 60000 65536"/>
                <a:gd name="T7" fmla="*/ 0 60000 65536"/>
                <a:gd name="T8" fmla="*/ 0 60000 65536"/>
                <a:gd name="T9" fmla="*/ 0 w 1584"/>
                <a:gd name="T10" fmla="*/ 0 h 1152"/>
                <a:gd name="T11" fmla="*/ 1584 w 1584"/>
                <a:gd name="T12" fmla="*/ 1152 h 115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84" h="1152">
                  <a:moveTo>
                    <a:pt x="0" y="0"/>
                  </a:moveTo>
                  <a:lnTo>
                    <a:pt x="1584" y="0"/>
                  </a:lnTo>
                  <a:lnTo>
                    <a:pt x="1584" y="1152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1013" name="Text Box 25"/>
            <p:cNvSpPr txBox="1">
              <a:spLocks noChangeArrowheads="1"/>
            </p:cNvSpPr>
            <p:nvPr/>
          </p:nvSpPr>
          <p:spPr bwMode="auto">
            <a:xfrm>
              <a:off x="3174" y="2542"/>
              <a:ext cx="499" cy="4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E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B</a:t>
              </a:r>
              <a:r>
                <a:rPr lang="th-TH" sz="2800" baseline="30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/</a:t>
              </a:r>
            </a:p>
          </p:txBody>
        </p:sp>
        <p:sp>
          <p:nvSpPr>
            <p:cNvPr id="41014" name="Text Box 28"/>
            <p:cNvSpPr txBox="1">
              <a:spLocks noChangeArrowheads="1"/>
            </p:cNvSpPr>
            <p:nvPr/>
          </p:nvSpPr>
          <p:spPr bwMode="auto">
            <a:xfrm>
              <a:off x="4244" y="2883"/>
              <a:ext cx="625" cy="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IC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2</a:t>
              </a:r>
              <a:endParaRPr lang="th-TH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1015" name="Freeform 32"/>
            <p:cNvSpPr>
              <a:spLocks/>
            </p:cNvSpPr>
            <p:nvPr/>
          </p:nvSpPr>
          <p:spPr bwMode="auto">
            <a:xfrm>
              <a:off x="2719" y="2000"/>
              <a:ext cx="1554" cy="1139"/>
            </a:xfrm>
            <a:custGeom>
              <a:avLst/>
              <a:gdLst>
                <a:gd name="T0" fmla="*/ 0 w 1655"/>
                <a:gd name="T1" fmla="*/ 0 h 1546"/>
                <a:gd name="T2" fmla="*/ 113 w 1655"/>
                <a:gd name="T3" fmla="*/ 217 h 1546"/>
                <a:gd name="T4" fmla="*/ 292 w 1655"/>
                <a:gd name="T5" fmla="*/ 364 h 1546"/>
                <a:gd name="T6" fmla="*/ 562 w 1655"/>
                <a:gd name="T7" fmla="*/ 500 h 1546"/>
                <a:gd name="T8" fmla="*/ 978 w 1655"/>
                <a:gd name="T9" fmla="*/ 586 h 1546"/>
                <a:gd name="T10" fmla="*/ 1370 w 1655"/>
                <a:gd name="T11" fmla="*/ 618 h 154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55"/>
                <a:gd name="T19" fmla="*/ 0 h 1546"/>
                <a:gd name="T20" fmla="*/ 1655 w 1655"/>
                <a:gd name="T21" fmla="*/ 1546 h 154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55" h="1546">
                  <a:moveTo>
                    <a:pt x="0" y="0"/>
                  </a:moveTo>
                  <a:cubicBezTo>
                    <a:pt x="25" y="90"/>
                    <a:pt x="77" y="391"/>
                    <a:pt x="136" y="543"/>
                  </a:cubicBezTo>
                  <a:cubicBezTo>
                    <a:pt x="195" y="695"/>
                    <a:pt x="263" y="792"/>
                    <a:pt x="353" y="910"/>
                  </a:cubicBezTo>
                  <a:cubicBezTo>
                    <a:pt x="443" y="1028"/>
                    <a:pt x="541" y="1157"/>
                    <a:pt x="679" y="1250"/>
                  </a:cubicBezTo>
                  <a:cubicBezTo>
                    <a:pt x="817" y="1343"/>
                    <a:pt x="1019" y="1418"/>
                    <a:pt x="1182" y="1467"/>
                  </a:cubicBezTo>
                  <a:cubicBezTo>
                    <a:pt x="1345" y="1516"/>
                    <a:pt x="1557" y="1530"/>
                    <a:pt x="1655" y="1546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1016" name="Oval 37"/>
            <p:cNvSpPr>
              <a:spLocks noChangeAspect="1" noChangeArrowheads="1"/>
            </p:cNvSpPr>
            <p:nvPr/>
          </p:nvSpPr>
          <p:spPr bwMode="auto">
            <a:xfrm>
              <a:off x="3151" y="2775"/>
              <a:ext cx="74" cy="63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40984" name="Oval 38"/>
          <p:cNvSpPr>
            <a:spLocks noChangeAspect="1" noChangeArrowheads="1"/>
          </p:cNvSpPr>
          <p:nvPr/>
        </p:nvSpPr>
        <p:spPr bwMode="auto">
          <a:xfrm>
            <a:off x="6284913" y="4078288"/>
            <a:ext cx="127000" cy="98425"/>
          </a:xfrm>
          <a:prstGeom prst="ellipse">
            <a:avLst/>
          </a:prstGeom>
          <a:solidFill>
            <a:srgbClr val="969696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400"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7" name="Group 46"/>
          <p:cNvGrpSpPr>
            <a:grpSpLocks/>
          </p:cNvGrpSpPr>
          <p:nvPr/>
        </p:nvGrpSpPr>
        <p:grpSpPr bwMode="auto">
          <a:xfrm>
            <a:off x="2041525" y="2608263"/>
            <a:ext cx="6235700" cy="3194050"/>
            <a:chOff x="1187" y="1643"/>
            <a:chExt cx="3626" cy="2012"/>
          </a:xfrm>
        </p:grpSpPr>
        <p:sp>
          <p:nvSpPr>
            <p:cNvPr id="41005" name="Line 11"/>
            <p:cNvSpPr>
              <a:spLocks noChangeShapeType="1"/>
            </p:cNvSpPr>
            <p:nvPr/>
          </p:nvSpPr>
          <p:spPr bwMode="auto">
            <a:xfrm>
              <a:off x="1187" y="2488"/>
              <a:ext cx="150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06" name="Line 12"/>
            <p:cNvSpPr>
              <a:spLocks noChangeShapeType="1"/>
            </p:cNvSpPr>
            <p:nvPr/>
          </p:nvSpPr>
          <p:spPr bwMode="auto">
            <a:xfrm flipH="1">
              <a:off x="2619" y="2491"/>
              <a:ext cx="0" cy="116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07" name="Text Box 24"/>
            <p:cNvSpPr txBox="1">
              <a:spLocks noChangeArrowheads="1"/>
            </p:cNvSpPr>
            <p:nvPr/>
          </p:nvSpPr>
          <p:spPr bwMode="auto">
            <a:xfrm>
              <a:off x="2511" y="1643"/>
              <a:ext cx="357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E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B</a:t>
              </a:r>
              <a:r>
                <a:rPr lang="th-TH" sz="2800" baseline="30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//</a:t>
              </a:r>
            </a:p>
          </p:txBody>
        </p:sp>
        <p:sp>
          <p:nvSpPr>
            <p:cNvPr id="41008" name="Text Box 29"/>
            <p:cNvSpPr txBox="1">
              <a:spLocks noChangeArrowheads="1"/>
            </p:cNvSpPr>
            <p:nvPr/>
          </p:nvSpPr>
          <p:spPr bwMode="auto">
            <a:xfrm>
              <a:off x="4188" y="3161"/>
              <a:ext cx="625" cy="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IC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endParaRPr lang="th-TH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1009" name="Freeform 33"/>
            <p:cNvSpPr>
              <a:spLocks/>
            </p:cNvSpPr>
            <p:nvPr/>
          </p:nvSpPr>
          <p:spPr bwMode="auto">
            <a:xfrm rot="-143586">
              <a:off x="2454" y="1960"/>
              <a:ext cx="1706" cy="1373"/>
            </a:xfrm>
            <a:custGeom>
              <a:avLst/>
              <a:gdLst>
                <a:gd name="T0" fmla="*/ 0 w 1965"/>
                <a:gd name="T1" fmla="*/ 0 h 1867"/>
                <a:gd name="T2" fmla="*/ 89 w 1965"/>
                <a:gd name="T3" fmla="*/ 215 h 1867"/>
                <a:gd name="T4" fmla="*/ 231 w 1965"/>
                <a:gd name="T5" fmla="*/ 362 h 1867"/>
                <a:gd name="T6" fmla="*/ 445 w 1965"/>
                <a:gd name="T7" fmla="*/ 497 h 1867"/>
                <a:gd name="T8" fmla="*/ 823 w 1965"/>
                <a:gd name="T9" fmla="*/ 645 h 1867"/>
                <a:gd name="T10" fmla="*/ 1286 w 1965"/>
                <a:gd name="T11" fmla="*/ 743 h 18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965"/>
                <a:gd name="T19" fmla="*/ 0 h 1867"/>
                <a:gd name="T20" fmla="*/ 1965 w 1965"/>
                <a:gd name="T21" fmla="*/ 1867 h 186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965" h="1867">
                  <a:moveTo>
                    <a:pt x="0" y="0"/>
                  </a:moveTo>
                  <a:cubicBezTo>
                    <a:pt x="25" y="90"/>
                    <a:pt x="77" y="391"/>
                    <a:pt x="136" y="543"/>
                  </a:cubicBezTo>
                  <a:cubicBezTo>
                    <a:pt x="195" y="695"/>
                    <a:pt x="263" y="792"/>
                    <a:pt x="353" y="910"/>
                  </a:cubicBezTo>
                  <a:cubicBezTo>
                    <a:pt x="443" y="1028"/>
                    <a:pt x="528" y="1131"/>
                    <a:pt x="679" y="1250"/>
                  </a:cubicBezTo>
                  <a:cubicBezTo>
                    <a:pt x="830" y="1369"/>
                    <a:pt x="1044" y="1519"/>
                    <a:pt x="1258" y="1622"/>
                  </a:cubicBezTo>
                  <a:cubicBezTo>
                    <a:pt x="1472" y="1725"/>
                    <a:pt x="1818" y="1816"/>
                    <a:pt x="1965" y="1867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1010" name="Oval 36"/>
            <p:cNvSpPr>
              <a:spLocks noChangeAspect="1" noChangeArrowheads="1"/>
            </p:cNvSpPr>
            <p:nvPr/>
          </p:nvSpPr>
          <p:spPr bwMode="auto">
            <a:xfrm>
              <a:off x="2578" y="2466"/>
              <a:ext cx="74" cy="62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1011" name="Line 39"/>
            <p:cNvSpPr>
              <a:spLocks noChangeShapeType="1"/>
            </p:cNvSpPr>
            <p:nvPr/>
          </p:nvSpPr>
          <p:spPr bwMode="auto">
            <a:xfrm flipH="1">
              <a:off x="2660" y="1899"/>
              <a:ext cx="22" cy="56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sm" len="sm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8" name="Group 66"/>
          <p:cNvGrpSpPr>
            <a:grpSpLocks/>
          </p:cNvGrpSpPr>
          <p:nvPr/>
        </p:nvGrpSpPr>
        <p:grpSpPr bwMode="auto">
          <a:xfrm>
            <a:off x="5202238" y="719138"/>
            <a:ext cx="4035425" cy="2452687"/>
            <a:chOff x="3025" y="453"/>
            <a:chExt cx="2346" cy="1545"/>
          </a:xfrm>
        </p:grpSpPr>
        <p:sp>
          <p:nvSpPr>
            <p:cNvPr id="41002" name="Freeform 48"/>
            <p:cNvSpPr>
              <a:spLocks/>
            </p:cNvSpPr>
            <p:nvPr/>
          </p:nvSpPr>
          <p:spPr bwMode="auto">
            <a:xfrm>
              <a:off x="3781" y="737"/>
              <a:ext cx="1590" cy="1261"/>
            </a:xfrm>
            <a:custGeom>
              <a:avLst/>
              <a:gdLst>
                <a:gd name="T0" fmla="*/ 0 w 3456"/>
                <a:gd name="T1" fmla="*/ 0 h 3168"/>
                <a:gd name="T2" fmla="*/ 0 w 3456"/>
                <a:gd name="T3" fmla="*/ 200 h 3168"/>
                <a:gd name="T4" fmla="*/ 337 w 3456"/>
                <a:gd name="T5" fmla="*/ 200 h 3168"/>
                <a:gd name="T6" fmla="*/ 0 60000 65536"/>
                <a:gd name="T7" fmla="*/ 0 60000 65536"/>
                <a:gd name="T8" fmla="*/ 0 60000 65536"/>
                <a:gd name="T9" fmla="*/ 0 w 3456"/>
                <a:gd name="T10" fmla="*/ 0 h 3168"/>
                <a:gd name="T11" fmla="*/ 3456 w 3456"/>
                <a:gd name="T12" fmla="*/ 3168 h 316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456" h="3168">
                  <a:moveTo>
                    <a:pt x="0" y="0"/>
                  </a:moveTo>
                  <a:lnTo>
                    <a:pt x="0" y="3168"/>
                  </a:lnTo>
                  <a:lnTo>
                    <a:pt x="3456" y="3168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1003" name="Rectangle 49"/>
            <p:cNvSpPr>
              <a:spLocks noChangeArrowheads="1"/>
            </p:cNvSpPr>
            <p:nvPr/>
          </p:nvSpPr>
          <p:spPr bwMode="auto">
            <a:xfrm>
              <a:off x="3551" y="453"/>
              <a:ext cx="196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4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r</a:t>
              </a:r>
              <a:endPara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1004" name="AutoShape 57"/>
            <p:cNvSpPr>
              <a:spLocks noChangeArrowheads="1"/>
            </p:cNvSpPr>
            <p:nvPr/>
          </p:nvSpPr>
          <p:spPr bwMode="auto">
            <a:xfrm rot="-1856620">
              <a:off x="3025" y="1409"/>
              <a:ext cx="450" cy="300"/>
            </a:xfrm>
            <a:prstGeom prst="rightArrow">
              <a:avLst>
                <a:gd name="adj1" fmla="val 50000"/>
                <a:gd name="adj2" fmla="val 375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9" name="Group 70"/>
          <p:cNvGrpSpPr>
            <a:grpSpLocks/>
          </p:cNvGrpSpPr>
          <p:nvPr/>
        </p:nvGrpSpPr>
        <p:grpSpPr bwMode="auto">
          <a:xfrm>
            <a:off x="6908800" y="1401763"/>
            <a:ext cx="2343150" cy="1714500"/>
            <a:chOff x="4017" y="883"/>
            <a:chExt cx="1363" cy="1080"/>
          </a:xfrm>
        </p:grpSpPr>
        <p:sp>
          <p:nvSpPr>
            <p:cNvPr id="41000" name="Line 50"/>
            <p:cNvSpPr>
              <a:spLocks noChangeShapeType="1"/>
            </p:cNvSpPr>
            <p:nvPr/>
          </p:nvSpPr>
          <p:spPr bwMode="auto">
            <a:xfrm>
              <a:off x="4017" y="883"/>
              <a:ext cx="917" cy="87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01" name="Text Box 59"/>
            <p:cNvSpPr txBox="1">
              <a:spLocks noChangeArrowheads="1"/>
            </p:cNvSpPr>
            <p:nvPr/>
          </p:nvSpPr>
          <p:spPr bwMode="auto">
            <a:xfrm>
              <a:off x="4946" y="1538"/>
              <a:ext cx="434" cy="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D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L</a:t>
              </a:r>
            </a:p>
          </p:txBody>
        </p:sp>
      </p:grpSp>
      <p:grpSp>
        <p:nvGrpSpPr>
          <p:cNvPr id="10" name="Group 67"/>
          <p:cNvGrpSpPr>
            <a:grpSpLocks/>
          </p:cNvGrpSpPr>
          <p:nvPr/>
        </p:nvGrpSpPr>
        <p:grpSpPr bwMode="auto">
          <a:xfrm>
            <a:off x="6051550" y="2376488"/>
            <a:ext cx="2633663" cy="990600"/>
            <a:chOff x="3519" y="1497"/>
            <a:chExt cx="1531" cy="624"/>
          </a:xfrm>
        </p:grpSpPr>
        <p:sp>
          <p:nvSpPr>
            <p:cNvPr id="40997" name="Freeform 51"/>
            <p:cNvSpPr>
              <a:spLocks/>
            </p:cNvSpPr>
            <p:nvPr/>
          </p:nvSpPr>
          <p:spPr bwMode="auto">
            <a:xfrm>
              <a:off x="3792" y="1625"/>
              <a:ext cx="992" cy="375"/>
            </a:xfrm>
            <a:custGeom>
              <a:avLst/>
              <a:gdLst>
                <a:gd name="T0" fmla="*/ 0 w 992"/>
                <a:gd name="T1" fmla="*/ 0 h 375"/>
                <a:gd name="T2" fmla="*/ 992 w 992"/>
                <a:gd name="T3" fmla="*/ 0 h 375"/>
                <a:gd name="T4" fmla="*/ 992 w 992"/>
                <a:gd name="T5" fmla="*/ 375 h 375"/>
                <a:gd name="T6" fmla="*/ 0 60000 65536"/>
                <a:gd name="T7" fmla="*/ 0 60000 65536"/>
                <a:gd name="T8" fmla="*/ 0 60000 65536"/>
                <a:gd name="T9" fmla="*/ 0 w 992"/>
                <a:gd name="T10" fmla="*/ 0 h 375"/>
                <a:gd name="T11" fmla="*/ 992 w 992"/>
                <a:gd name="T12" fmla="*/ 375 h 3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92" h="375">
                  <a:moveTo>
                    <a:pt x="0" y="0"/>
                  </a:moveTo>
                  <a:lnTo>
                    <a:pt x="992" y="0"/>
                  </a:lnTo>
                  <a:lnTo>
                    <a:pt x="992" y="375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0998" name="Text Box 52"/>
            <p:cNvSpPr txBox="1">
              <a:spLocks noChangeArrowheads="1"/>
            </p:cNvSpPr>
            <p:nvPr/>
          </p:nvSpPr>
          <p:spPr bwMode="auto">
            <a:xfrm>
              <a:off x="4658" y="1932"/>
              <a:ext cx="392" cy="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B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0999" name="Rectangle 61"/>
            <p:cNvSpPr>
              <a:spLocks noChangeArrowheads="1"/>
            </p:cNvSpPr>
            <p:nvPr/>
          </p:nvSpPr>
          <p:spPr bwMode="auto">
            <a:xfrm>
              <a:off x="3519" y="1497"/>
              <a:ext cx="21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</a:p>
          </p:txBody>
        </p:sp>
      </p:grpSp>
      <p:grpSp>
        <p:nvGrpSpPr>
          <p:cNvPr id="11" name="Group 68"/>
          <p:cNvGrpSpPr>
            <a:grpSpLocks/>
          </p:cNvGrpSpPr>
          <p:nvPr/>
        </p:nvGrpSpPr>
        <p:grpSpPr bwMode="auto">
          <a:xfrm>
            <a:off x="6051550" y="1868488"/>
            <a:ext cx="2151063" cy="1498600"/>
            <a:chOff x="3519" y="1177"/>
            <a:chExt cx="1251" cy="944"/>
          </a:xfrm>
        </p:grpSpPr>
        <p:sp>
          <p:nvSpPr>
            <p:cNvPr id="40994" name="Freeform 53"/>
            <p:cNvSpPr>
              <a:spLocks/>
            </p:cNvSpPr>
            <p:nvPr/>
          </p:nvSpPr>
          <p:spPr bwMode="auto">
            <a:xfrm>
              <a:off x="3792" y="1355"/>
              <a:ext cx="696" cy="650"/>
            </a:xfrm>
            <a:custGeom>
              <a:avLst/>
              <a:gdLst>
                <a:gd name="T0" fmla="*/ 0 w 992"/>
                <a:gd name="T1" fmla="*/ 0 h 375"/>
                <a:gd name="T2" fmla="*/ 342 w 992"/>
                <a:gd name="T3" fmla="*/ 0 h 375"/>
                <a:gd name="T4" fmla="*/ 342 w 992"/>
                <a:gd name="T5" fmla="*/ 1953 h 375"/>
                <a:gd name="T6" fmla="*/ 0 60000 65536"/>
                <a:gd name="T7" fmla="*/ 0 60000 65536"/>
                <a:gd name="T8" fmla="*/ 0 60000 65536"/>
                <a:gd name="T9" fmla="*/ 0 w 992"/>
                <a:gd name="T10" fmla="*/ 0 h 375"/>
                <a:gd name="T11" fmla="*/ 992 w 992"/>
                <a:gd name="T12" fmla="*/ 375 h 3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92" h="375">
                  <a:moveTo>
                    <a:pt x="0" y="0"/>
                  </a:moveTo>
                  <a:lnTo>
                    <a:pt x="992" y="0"/>
                  </a:lnTo>
                  <a:lnTo>
                    <a:pt x="992" y="375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0995" name="Text Box 54"/>
            <p:cNvSpPr txBox="1">
              <a:spLocks noChangeArrowheads="1"/>
            </p:cNvSpPr>
            <p:nvPr/>
          </p:nvSpPr>
          <p:spPr bwMode="auto">
            <a:xfrm>
              <a:off x="4378" y="1932"/>
              <a:ext cx="392" cy="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B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2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0996" name="Rectangle 62"/>
            <p:cNvSpPr>
              <a:spLocks noChangeArrowheads="1"/>
            </p:cNvSpPr>
            <p:nvPr/>
          </p:nvSpPr>
          <p:spPr bwMode="auto">
            <a:xfrm>
              <a:off x="3519" y="1177"/>
              <a:ext cx="21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2</a:t>
              </a:r>
            </a:p>
          </p:txBody>
        </p:sp>
      </p:grpSp>
      <p:grpSp>
        <p:nvGrpSpPr>
          <p:cNvPr id="12" name="Group 69"/>
          <p:cNvGrpSpPr>
            <a:grpSpLocks/>
          </p:cNvGrpSpPr>
          <p:nvPr/>
        </p:nvGrpSpPr>
        <p:grpSpPr bwMode="auto">
          <a:xfrm>
            <a:off x="6051550" y="1249363"/>
            <a:ext cx="1436688" cy="2117725"/>
            <a:chOff x="3519" y="787"/>
            <a:chExt cx="835" cy="1334"/>
          </a:xfrm>
        </p:grpSpPr>
        <p:sp>
          <p:nvSpPr>
            <p:cNvPr id="40991" name="Text Box 55"/>
            <p:cNvSpPr txBox="1">
              <a:spLocks noChangeArrowheads="1"/>
            </p:cNvSpPr>
            <p:nvPr/>
          </p:nvSpPr>
          <p:spPr bwMode="auto">
            <a:xfrm>
              <a:off x="3962" y="1932"/>
              <a:ext cx="392" cy="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B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3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0992" name="Freeform 56"/>
            <p:cNvSpPr>
              <a:spLocks/>
            </p:cNvSpPr>
            <p:nvPr/>
          </p:nvSpPr>
          <p:spPr bwMode="auto">
            <a:xfrm>
              <a:off x="3788" y="934"/>
              <a:ext cx="271" cy="1075"/>
            </a:xfrm>
            <a:custGeom>
              <a:avLst/>
              <a:gdLst>
                <a:gd name="T0" fmla="*/ 0 w 992"/>
                <a:gd name="T1" fmla="*/ 0 h 375"/>
                <a:gd name="T2" fmla="*/ 20 w 992"/>
                <a:gd name="T3" fmla="*/ 0 h 375"/>
                <a:gd name="T4" fmla="*/ 20 w 992"/>
                <a:gd name="T5" fmla="*/ 8835 h 375"/>
                <a:gd name="T6" fmla="*/ 0 60000 65536"/>
                <a:gd name="T7" fmla="*/ 0 60000 65536"/>
                <a:gd name="T8" fmla="*/ 0 60000 65536"/>
                <a:gd name="T9" fmla="*/ 0 w 992"/>
                <a:gd name="T10" fmla="*/ 0 h 375"/>
                <a:gd name="T11" fmla="*/ 992 w 992"/>
                <a:gd name="T12" fmla="*/ 375 h 3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92" h="375">
                  <a:moveTo>
                    <a:pt x="0" y="0"/>
                  </a:moveTo>
                  <a:lnTo>
                    <a:pt x="992" y="0"/>
                  </a:lnTo>
                  <a:lnTo>
                    <a:pt x="992" y="375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0993" name="Rectangle 63"/>
            <p:cNvSpPr>
              <a:spLocks noChangeArrowheads="1"/>
            </p:cNvSpPr>
            <p:nvPr/>
          </p:nvSpPr>
          <p:spPr bwMode="auto">
            <a:xfrm>
              <a:off x="3519" y="787"/>
              <a:ext cx="21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3</a:t>
              </a:r>
            </a:p>
          </p:txBody>
        </p:sp>
      </p:grpSp>
      <p:pic>
        <p:nvPicPr>
          <p:cNvPr id="65" name="Picture 64"/>
          <p:cNvPicPr>
            <a:picLocks noChangeAspect="1"/>
          </p:cNvPicPr>
          <p:nvPr/>
        </p:nvPicPr>
        <p:blipFill>
          <a:blip r:embed="rId3"/>
          <a:srcRect b="9407"/>
          <a:stretch>
            <a:fillRect/>
          </a:stretch>
        </p:blipFill>
        <p:spPr>
          <a:xfrm>
            <a:off x="0" y="3739939"/>
            <a:ext cx="1970617" cy="2401574"/>
          </a:xfrm>
          <a:prstGeom prst="rect">
            <a:avLst/>
          </a:prstGeom>
          <a:effectLst>
            <a:reflection stA="50000" endPos="24000" dist="12700" dir="5400000" sy="-100000" algn="bl" rotWithShape="0"/>
          </a:effectLst>
        </p:spPr>
      </p:pic>
      <p:sp>
        <p:nvSpPr>
          <p:cNvPr id="66" name="Slide Number Placeholder 6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ngsana New" charset="0"/>
                <a:cs typeface="Angsana New" charset="0"/>
              </a:rPr>
              <a:t>Lending case</a:t>
            </a: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6380822" y="5884863"/>
            <a:ext cx="1087438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sp>
        <p:nvSpPr>
          <p:cNvPr id="43012" name="Freeform 4"/>
          <p:cNvSpPr>
            <a:spLocks/>
          </p:cNvSpPr>
          <p:nvPr/>
        </p:nvSpPr>
        <p:spPr bwMode="auto">
          <a:xfrm>
            <a:off x="1235735" y="1820863"/>
            <a:ext cx="5651500" cy="4141787"/>
          </a:xfrm>
          <a:custGeom>
            <a:avLst/>
            <a:gdLst>
              <a:gd name="T0" fmla="*/ 0 w 3744"/>
              <a:gd name="T1" fmla="*/ 0 h 3456"/>
              <a:gd name="T2" fmla="*/ 0 w 3744"/>
              <a:gd name="T3" fmla="*/ 2147483647 h 3456"/>
              <a:gd name="T4" fmla="*/ 2147483647 w 3744"/>
              <a:gd name="T5" fmla="*/ 2147483647 h 3456"/>
              <a:gd name="T6" fmla="*/ 0 60000 65536"/>
              <a:gd name="T7" fmla="*/ 0 60000 65536"/>
              <a:gd name="T8" fmla="*/ 0 60000 65536"/>
              <a:gd name="T9" fmla="*/ 0 w 3744"/>
              <a:gd name="T10" fmla="*/ 0 h 3456"/>
              <a:gd name="T11" fmla="*/ 3744 w 3744"/>
              <a:gd name="T12" fmla="*/ 3456 h 34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744" h="3456">
                <a:moveTo>
                  <a:pt x="0" y="0"/>
                </a:moveTo>
                <a:lnTo>
                  <a:pt x="0" y="3456"/>
                </a:lnTo>
                <a:lnTo>
                  <a:pt x="3744" y="3456"/>
                </a:lnTo>
              </a:path>
            </a:pathLst>
          </a:custGeom>
          <a:noFill/>
          <a:ln w="38100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0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3013" name="Line 5"/>
          <p:cNvSpPr>
            <a:spLocks noChangeShapeType="1"/>
          </p:cNvSpPr>
          <p:nvPr/>
        </p:nvSpPr>
        <p:spPr bwMode="auto">
          <a:xfrm>
            <a:off x="1235735" y="4037013"/>
            <a:ext cx="5149850" cy="13271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014" name="Line 9"/>
          <p:cNvSpPr>
            <a:spLocks noChangeShapeType="1"/>
          </p:cNvSpPr>
          <p:nvPr/>
        </p:nvSpPr>
        <p:spPr bwMode="auto">
          <a:xfrm flipH="1">
            <a:off x="3842410" y="4725988"/>
            <a:ext cx="4762" cy="1243012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015" name="Line 11"/>
          <p:cNvSpPr>
            <a:spLocks noChangeShapeType="1"/>
          </p:cNvSpPr>
          <p:nvPr/>
        </p:nvSpPr>
        <p:spPr bwMode="auto">
          <a:xfrm>
            <a:off x="1235735" y="5111750"/>
            <a:ext cx="4130675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016" name="Line 13"/>
          <p:cNvSpPr>
            <a:spLocks noChangeShapeType="1"/>
          </p:cNvSpPr>
          <p:nvPr/>
        </p:nvSpPr>
        <p:spPr bwMode="auto">
          <a:xfrm flipH="1">
            <a:off x="3839235" y="5483225"/>
            <a:ext cx="1524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017" name="Line 14"/>
          <p:cNvSpPr>
            <a:spLocks noChangeShapeType="1"/>
          </p:cNvSpPr>
          <p:nvPr/>
        </p:nvSpPr>
        <p:spPr bwMode="auto">
          <a:xfrm>
            <a:off x="5366410" y="5070475"/>
            <a:ext cx="0" cy="862013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018" name="Text Box 16"/>
          <p:cNvSpPr txBox="1">
            <a:spLocks noChangeArrowheads="1"/>
          </p:cNvSpPr>
          <p:nvPr/>
        </p:nvSpPr>
        <p:spPr bwMode="auto">
          <a:xfrm>
            <a:off x="5147335" y="5915025"/>
            <a:ext cx="766762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Y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sp>
        <p:nvSpPr>
          <p:cNvPr id="43019" name="Text Box 18"/>
          <p:cNvSpPr txBox="1">
            <a:spLocks noChangeArrowheads="1"/>
          </p:cNvSpPr>
          <p:nvPr/>
        </p:nvSpPr>
        <p:spPr bwMode="auto">
          <a:xfrm>
            <a:off x="4369460" y="4976813"/>
            <a:ext cx="623887" cy="55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L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</a:p>
        </p:txBody>
      </p:sp>
      <p:grpSp>
        <p:nvGrpSpPr>
          <p:cNvPr id="2" name="Group 43"/>
          <p:cNvGrpSpPr>
            <a:grpSpLocks/>
          </p:cNvGrpSpPr>
          <p:nvPr/>
        </p:nvGrpSpPr>
        <p:grpSpPr bwMode="auto">
          <a:xfrm>
            <a:off x="3366160" y="3881438"/>
            <a:ext cx="1997075" cy="2087562"/>
            <a:chOff x="2416" y="2445"/>
            <a:chExt cx="1161" cy="1315"/>
          </a:xfrm>
        </p:grpSpPr>
        <p:sp>
          <p:nvSpPr>
            <p:cNvPr id="43069" name="Line 8"/>
            <p:cNvSpPr>
              <a:spLocks noChangeShapeType="1"/>
            </p:cNvSpPr>
            <p:nvPr/>
          </p:nvSpPr>
          <p:spPr bwMode="auto">
            <a:xfrm>
              <a:off x="2416" y="2445"/>
              <a:ext cx="0" cy="13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70" name="Line 12"/>
            <p:cNvSpPr>
              <a:spLocks noChangeShapeType="1"/>
            </p:cNvSpPr>
            <p:nvPr/>
          </p:nvSpPr>
          <p:spPr bwMode="auto">
            <a:xfrm flipH="1">
              <a:off x="2440" y="3664"/>
              <a:ext cx="1137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71" name="Text Box 19"/>
            <p:cNvSpPr txBox="1">
              <a:spLocks noChangeArrowheads="1"/>
            </p:cNvSpPr>
            <p:nvPr/>
          </p:nvSpPr>
          <p:spPr bwMode="auto">
            <a:xfrm>
              <a:off x="2995" y="3349"/>
              <a:ext cx="356" cy="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L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2</a:t>
              </a:r>
            </a:p>
          </p:txBody>
        </p:sp>
      </p:grp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4272622" y="3063875"/>
            <a:ext cx="1101725" cy="3468688"/>
            <a:chOff x="2943" y="1930"/>
            <a:chExt cx="640" cy="2185"/>
          </a:xfrm>
        </p:grpSpPr>
        <p:sp>
          <p:nvSpPr>
            <p:cNvPr id="43065" name="Line 10"/>
            <p:cNvSpPr>
              <a:spLocks noChangeShapeType="1"/>
            </p:cNvSpPr>
            <p:nvPr/>
          </p:nvSpPr>
          <p:spPr bwMode="auto">
            <a:xfrm>
              <a:off x="2943" y="1930"/>
              <a:ext cx="4" cy="218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66" name="Line 15"/>
            <p:cNvSpPr>
              <a:spLocks noChangeShapeType="1"/>
            </p:cNvSpPr>
            <p:nvPr/>
          </p:nvSpPr>
          <p:spPr bwMode="auto">
            <a:xfrm flipV="1">
              <a:off x="3579" y="3838"/>
              <a:ext cx="4" cy="1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67" name="Line 17"/>
            <p:cNvSpPr>
              <a:spLocks noChangeShapeType="1"/>
            </p:cNvSpPr>
            <p:nvPr/>
          </p:nvSpPr>
          <p:spPr bwMode="auto">
            <a:xfrm flipH="1">
              <a:off x="2947" y="4009"/>
              <a:ext cx="63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68" name="Text Box 20"/>
            <p:cNvSpPr txBox="1">
              <a:spLocks noChangeArrowheads="1"/>
            </p:cNvSpPr>
            <p:nvPr/>
          </p:nvSpPr>
          <p:spPr bwMode="auto">
            <a:xfrm>
              <a:off x="3104" y="3676"/>
              <a:ext cx="299" cy="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L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3</a:t>
              </a:r>
            </a:p>
          </p:txBody>
        </p:sp>
      </p:grpSp>
      <p:sp>
        <p:nvSpPr>
          <p:cNvPr id="43022" name="Text Box 21"/>
          <p:cNvSpPr txBox="1">
            <a:spLocks noChangeArrowheads="1"/>
          </p:cNvSpPr>
          <p:nvPr/>
        </p:nvSpPr>
        <p:spPr bwMode="auto">
          <a:xfrm>
            <a:off x="661060" y="4768850"/>
            <a:ext cx="1087437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Y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</a:p>
        </p:txBody>
      </p:sp>
      <p:sp>
        <p:nvSpPr>
          <p:cNvPr id="43023" name="Text Box 22"/>
          <p:cNvSpPr txBox="1">
            <a:spLocks noChangeArrowheads="1"/>
          </p:cNvSpPr>
          <p:nvPr/>
        </p:nvSpPr>
        <p:spPr bwMode="auto">
          <a:xfrm>
            <a:off x="5212422" y="4556125"/>
            <a:ext cx="868363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Symbol" charset="2"/>
                <a:ea typeface="Symbol" charset="2"/>
                <a:cs typeface="Symbol" charset="2"/>
                <a:sym typeface="Symbol" charset="2"/>
              </a:rPr>
              <a:t>w</a:t>
            </a:r>
            <a:endParaRPr lang="th-TH" sz="2000">
              <a:solidFill>
                <a:schemeClr val="tx1"/>
              </a:solidFill>
              <a:latin typeface="Symbol" charset="2"/>
              <a:ea typeface="Symbol" charset="2"/>
              <a:cs typeface="Symbol" charset="2"/>
            </a:endParaRPr>
          </a:p>
        </p:txBody>
      </p:sp>
      <p:sp>
        <p:nvSpPr>
          <p:cNvPr id="43024" name="Text Box 23"/>
          <p:cNvSpPr txBox="1">
            <a:spLocks noChangeArrowheads="1"/>
          </p:cNvSpPr>
          <p:nvPr/>
        </p:nvSpPr>
        <p:spPr bwMode="auto">
          <a:xfrm>
            <a:off x="1669122" y="2944813"/>
            <a:ext cx="8858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IC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  <a:endParaRPr lang="th-TH" sz="28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4" name="Group 41"/>
          <p:cNvGrpSpPr>
            <a:grpSpLocks/>
          </p:cNvGrpSpPr>
          <p:nvPr/>
        </p:nvGrpSpPr>
        <p:grpSpPr bwMode="auto">
          <a:xfrm>
            <a:off x="1235735" y="2657475"/>
            <a:ext cx="5089525" cy="3014663"/>
            <a:chOff x="1177" y="1674"/>
            <a:chExt cx="2959" cy="1899"/>
          </a:xfrm>
        </p:grpSpPr>
        <p:sp>
          <p:nvSpPr>
            <p:cNvPr id="43063" name="Line 6"/>
            <p:cNvSpPr>
              <a:spLocks noChangeShapeType="1"/>
            </p:cNvSpPr>
            <p:nvPr/>
          </p:nvSpPr>
          <p:spPr bwMode="auto">
            <a:xfrm>
              <a:off x="1177" y="1674"/>
              <a:ext cx="2959" cy="189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64" name="Arc 26"/>
            <p:cNvSpPr>
              <a:spLocks/>
            </p:cNvSpPr>
            <p:nvPr/>
          </p:nvSpPr>
          <p:spPr bwMode="auto">
            <a:xfrm rot="9755896" flipV="1">
              <a:off x="1688" y="2132"/>
              <a:ext cx="274" cy="561"/>
            </a:xfrm>
            <a:custGeom>
              <a:avLst/>
              <a:gdLst>
                <a:gd name="T0" fmla="*/ 0 w 21600"/>
                <a:gd name="T1" fmla="*/ 0 h 20862"/>
                <a:gd name="T2" fmla="*/ 0 w 21600"/>
                <a:gd name="T3" fmla="*/ 0 h 20862"/>
                <a:gd name="T4" fmla="*/ 0 w 21600"/>
                <a:gd name="T5" fmla="*/ 0 h 20862"/>
                <a:gd name="T6" fmla="*/ 0 60000 65536"/>
                <a:gd name="T7" fmla="*/ 0 60000 65536"/>
                <a:gd name="T8" fmla="*/ 0 60000 65536"/>
                <a:gd name="T9" fmla="*/ 0 w 21600"/>
                <a:gd name="T10" fmla="*/ 0 h 20862"/>
                <a:gd name="T11" fmla="*/ 21600 w 21600"/>
                <a:gd name="T12" fmla="*/ 20862 h 2086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0862" fill="none" extrusionOk="0">
                  <a:moveTo>
                    <a:pt x="5597" y="-1"/>
                  </a:moveTo>
                  <a:cubicBezTo>
                    <a:pt x="15036" y="2532"/>
                    <a:pt x="21600" y="11088"/>
                    <a:pt x="21600" y="20862"/>
                  </a:cubicBezTo>
                </a:path>
                <a:path w="21600" h="20862" stroke="0" extrusionOk="0">
                  <a:moveTo>
                    <a:pt x="5597" y="-1"/>
                  </a:moveTo>
                  <a:cubicBezTo>
                    <a:pt x="15036" y="2532"/>
                    <a:pt x="21600" y="11088"/>
                    <a:pt x="21600" y="20862"/>
                  </a:cubicBezTo>
                  <a:lnTo>
                    <a:pt x="0" y="20862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 type="triangle" w="lg" len="med"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5" name="Group 44"/>
          <p:cNvGrpSpPr>
            <a:grpSpLocks/>
          </p:cNvGrpSpPr>
          <p:nvPr/>
        </p:nvGrpSpPr>
        <p:grpSpPr bwMode="auto">
          <a:xfrm>
            <a:off x="2518435" y="2366963"/>
            <a:ext cx="3281362" cy="3565525"/>
            <a:chOff x="1923" y="1491"/>
            <a:chExt cx="1908" cy="2246"/>
          </a:xfrm>
        </p:grpSpPr>
        <p:sp>
          <p:nvSpPr>
            <p:cNvPr id="43061" name="Line 7"/>
            <p:cNvSpPr>
              <a:spLocks noChangeShapeType="1"/>
            </p:cNvSpPr>
            <p:nvPr/>
          </p:nvSpPr>
          <p:spPr bwMode="auto">
            <a:xfrm>
              <a:off x="2723" y="1491"/>
              <a:ext cx="1108" cy="224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062" name="Arc 27"/>
            <p:cNvSpPr>
              <a:spLocks/>
            </p:cNvSpPr>
            <p:nvPr/>
          </p:nvSpPr>
          <p:spPr bwMode="auto">
            <a:xfrm rot="12511594" flipV="1">
              <a:off x="1923" y="1615"/>
              <a:ext cx="866" cy="791"/>
            </a:xfrm>
            <a:custGeom>
              <a:avLst/>
              <a:gdLst>
                <a:gd name="T0" fmla="*/ 0 w 21102"/>
                <a:gd name="T1" fmla="*/ 0 h 20862"/>
                <a:gd name="T2" fmla="*/ 0 w 21102"/>
                <a:gd name="T3" fmla="*/ 0 h 20862"/>
                <a:gd name="T4" fmla="*/ 0 w 21102"/>
                <a:gd name="T5" fmla="*/ 0 h 20862"/>
                <a:gd name="T6" fmla="*/ 0 60000 65536"/>
                <a:gd name="T7" fmla="*/ 0 60000 65536"/>
                <a:gd name="T8" fmla="*/ 0 60000 65536"/>
                <a:gd name="T9" fmla="*/ 0 w 21102"/>
                <a:gd name="T10" fmla="*/ 0 h 20862"/>
                <a:gd name="T11" fmla="*/ 21102 w 21102"/>
                <a:gd name="T12" fmla="*/ 20862 h 2086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2" h="20862" fill="none" extrusionOk="0">
                  <a:moveTo>
                    <a:pt x="5597" y="-1"/>
                  </a:moveTo>
                  <a:cubicBezTo>
                    <a:pt x="13397" y="2092"/>
                    <a:pt x="19378" y="8361"/>
                    <a:pt x="21102" y="16251"/>
                  </a:cubicBezTo>
                </a:path>
                <a:path w="21102" h="20862" stroke="0" extrusionOk="0">
                  <a:moveTo>
                    <a:pt x="5597" y="-1"/>
                  </a:moveTo>
                  <a:cubicBezTo>
                    <a:pt x="13397" y="2092"/>
                    <a:pt x="19378" y="8361"/>
                    <a:pt x="21102" y="16251"/>
                  </a:cubicBezTo>
                  <a:lnTo>
                    <a:pt x="0" y="20862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 type="triangle" w="lg" len="med"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43027" name="Freeform 28"/>
          <p:cNvSpPr>
            <a:spLocks/>
          </p:cNvSpPr>
          <p:nvPr/>
        </p:nvSpPr>
        <p:spPr bwMode="auto">
          <a:xfrm rot="21507437">
            <a:off x="2143785" y="3300413"/>
            <a:ext cx="2903537" cy="1617662"/>
          </a:xfrm>
          <a:custGeom>
            <a:avLst/>
            <a:gdLst>
              <a:gd name="T0" fmla="*/ 0 w 1921"/>
              <a:gd name="T1" fmla="*/ 0 h 1350"/>
              <a:gd name="T2" fmla="*/ 2147483647 w 1921"/>
              <a:gd name="T3" fmla="*/ 2147483647 h 1350"/>
              <a:gd name="T4" fmla="*/ 2147483647 w 1921"/>
              <a:gd name="T5" fmla="*/ 2147483647 h 1350"/>
              <a:gd name="T6" fmla="*/ 2147483647 w 1921"/>
              <a:gd name="T7" fmla="*/ 2147483647 h 1350"/>
              <a:gd name="T8" fmla="*/ 2147483647 w 1921"/>
              <a:gd name="T9" fmla="*/ 2147483647 h 1350"/>
              <a:gd name="T10" fmla="*/ 2147483647 w 1921"/>
              <a:gd name="T11" fmla="*/ 2147483647 h 13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21"/>
              <a:gd name="T19" fmla="*/ 0 h 1350"/>
              <a:gd name="T20" fmla="*/ 1921 w 1921"/>
              <a:gd name="T21" fmla="*/ 1350 h 135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21" h="1350">
                <a:moveTo>
                  <a:pt x="0" y="0"/>
                </a:moveTo>
                <a:cubicBezTo>
                  <a:pt x="27" y="50"/>
                  <a:pt x="84" y="183"/>
                  <a:pt x="163" y="299"/>
                </a:cubicBezTo>
                <a:cubicBezTo>
                  <a:pt x="242" y="415"/>
                  <a:pt x="358" y="571"/>
                  <a:pt x="475" y="693"/>
                </a:cubicBezTo>
                <a:cubicBezTo>
                  <a:pt x="592" y="815"/>
                  <a:pt x="709" y="936"/>
                  <a:pt x="865" y="1031"/>
                </a:cubicBezTo>
                <a:cubicBezTo>
                  <a:pt x="1021" y="1126"/>
                  <a:pt x="1233" y="1212"/>
                  <a:pt x="1409" y="1265"/>
                </a:cubicBezTo>
                <a:cubicBezTo>
                  <a:pt x="1586" y="1318"/>
                  <a:pt x="1815" y="1333"/>
                  <a:pt x="1921" y="1350"/>
                </a:cubicBezTo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0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3028" name="Text Box 31"/>
          <p:cNvSpPr txBox="1">
            <a:spLocks noChangeArrowheads="1"/>
          </p:cNvSpPr>
          <p:nvPr/>
        </p:nvSpPr>
        <p:spPr bwMode="auto">
          <a:xfrm>
            <a:off x="3690010" y="4144963"/>
            <a:ext cx="614362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E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L</a:t>
            </a:r>
            <a:endParaRPr lang="th-TH" sz="2800" baseline="-250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3029" name="Text Box 34"/>
          <p:cNvSpPr txBox="1">
            <a:spLocks noChangeArrowheads="1"/>
          </p:cNvSpPr>
          <p:nvPr/>
        </p:nvSpPr>
        <p:spPr bwMode="auto">
          <a:xfrm>
            <a:off x="764247" y="1493838"/>
            <a:ext cx="86836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  <a:endParaRPr lang="th-TH" sz="28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2664485" y="2867025"/>
            <a:ext cx="3884612" cy="1858963"/>
            <a:chOff x="2008" y="1806"/>
            <a:chExt cx="2258" cy="1171"/>
          </a:xfrm>
        </p:grpSpPr>
        <p:sp>
          <p:nvSpPr>
            <p:cNvPr id="43057" name="Text Box 24"/>
            <p:cNvSpPr txBox="1">
              <a:spLocks noChangeArrowheads="1"/>
            </p:cNvSpPr>
            <p:nvPr/>
          </p:nvSpPr>
          <p:spPr bwMode="auto">
            <a:xfrm>
              <a:off x="3634" y="2543"/>
              <a:ext cx="632" cy="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IC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2</a:t>
              </a:r>
              <a:endParaRPr lang="th-TH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3058" name="Freeform 29"/>
            <p:cNvSpPr>
              <a:spLocks/>
            </p:cNvSpPr>
            <p:nvPr/>
          </p:nvSpPr>
          <p:spPr bwMode="auto">
            <a:xfrm>
              <a:off x="2008" y="1806"/>
              <a:ext cx="1692" cy="973"/>
            </a:xfrm>
            <a:custGeom>
              <a:avLst/>
              <a:gdLst>
                <a:gd name="T0" fmla="*/ 0 w 1929"/>
                <a:gd name="T1" fmla="*/ 0 h 1290"/>
                <a:gd name="T2" fmla="*/ 62 w 1929"/>
                <a:gd name="T3" fmla="*/ 172 h 1290"/>
                <a:gd name="T4" fmla="*/ 189 w 1929"/>
                <a:gd name="T5" fmla="*/ 283 h 1290"/>
                <a:gd name="T6" fmla="*/ 379 w 1929"/>
                <a:gd name="T7" fmla="*/ 385 h 1290"/>
                <a:gd name="T8" fmla="*/ 797 w 1929"/>
                <a:gd name="T9" fmla="*/ 490 h 1290"/>
                <a:gd name="T10" fmla="*/ 1302 w 1929"/>
                <a:gd name="T11" fmla="*/ 554 h 129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929"/>
                <a:gd name="T19" fmla="*/ 0 h 1290"/>
                <a:gd name="T20" fmla="*/ 1929 w 1929"/>
                <a:gd name="T21" fmla="*/ 1290 h 129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929" h="1290">
                  <a:moveTo>
                    <a:pt x="0" y="0"/>
                  </a:moveTo>
                  <a:cubicBezTo>
                    <a:pt x="15" y="69"/>
                    <a:pt x="45" y="290"/>
                    <a:pt x="92" y="400"/>
                  </a:cubicBezTo>
                  <a:cubicBezTo>
                    <a:pt x="139" y="510"/>
                    <a:pt x="202" y="575"/>
                    <a:pt x="280" y="659"/>
                  </a:cubicBezTo>
                  <a:cubicBezTo>
                    <a:pt x="358" y="742"/>
                    <a:pt x="411" y="819"/>
                    <a:pt x="561" y="899"/>
                  </a:cubicBezTo>
                  <a:cubicBezTo>
                    <a:pt x="711" y="979"/>
                    <a:pt x="953" y="1076"/>
                    <a:pt x="1181" y="1141"/>
                  </a:cubicBezTo>
                  <a:cubicBezTo>
                    <a:pt x="1409" y="1206"/>
                    <a:pt x="1773" y="1259"/>
                    <a:pt x="1929" y="1290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3059" name="Text Box 32"/>
            <p:cNvSpPr txBox="1">
              <a:spLocks noChangeArrowheads="1"/>
            </p:cNvSpPr>
            <p:nvPr/>
          </p:nvSpPr>
          <p:spPr bwMode="auto">
            <a:xfrm>
              <a:off x="2333" y="2109"/>
              <a:ext cx="412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E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L</a:t>
              </a:r>
              <a:r>
                <a:rPr lang="th-TH" sz="2800" baseline="30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/</a:t>
              </a:r>
            </a:p>
          </p:txBody>
        </p:sp>
        <p:sp>
          <p:nvSpPr>
            <p:cNvPr id="43060" name="Oval 35"/>
            <p:cNvSpPr>
              <a:spLocks noChangeAspect="1" noChangeArrowheads="1"/>
            </p:cNvSpPr>
            <p:nvPr/>
          </p:nvSpPr>
          <p:spPr bwMode="auto">
            <a:xfrm>
              <a:off x="2392" y="2411"/>
              <a:ext cx="75" cy="64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43031" name="Oval 36"/>
          <p:cNvSpPr>
            <a:spLocks noChangeAspect="1" noChangeArrowheads="1"/>
          </p:cNvSpPr>
          <p:nvPr/>
        </p:nvSpPr>
        <p:spPr bwMode="auto">
          <a:xfrm>
            <a:off x="3764622" y="4630738"/>
            <a:ext cx="127000" cy="101600"/>
          </a:xfrm>
          <a:prstGeom prst="ellipse">
            <a:avLst/>
          </a:prstGeom>
          <a:solidFill>
            <a:srgbClr val="969696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000"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7" name="Group 45"/>
          <p:cNvGrpSpPr>
            <a:grpSpLocks/>
          </p:cNvGrpSpPr>
          <p:nvPr/>
        </p:nvGrpSpPr>
        <p:grpSpPr bwMode="auto">
          <a:xfrm>
            <a:off x="4166260" y="2262188"/>
            <a:ext cx="2366962" cy="1778000"/>
            <a:chOff x="2881" y="1425"/>
            <a:chExt cx="1376" cy="1120"/>
          </a:xfrm>
        </p:grpSpPr>
        <p:sp>
          <p:nvSpPr>
            <p:cNvPr id="43053" name="Text Box 25"/>
            <p:cNvSpPr txBox="1">
              <a:spLocks noChangeArrowheads="1"/>
            </p:cNvSpPr>
            <p:nvPr/>
          </p:nvSpPr>
          <p:spPr bwMode="auto">
            <a:xfrm>
              <a:off x="3625" y="2111"/>
              <a:ext cx="632" cy="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IC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3</a:t>
              </a:r>
              <a:endParaRPr lang="th-TH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3054" name="Freeform 30"/>
            <p:cNvSpPr>
              <a:spLocks/>
            </p:cNvSpPr>
            <p:nvPr/>
          </p:nvSpPr>
          <p:spPr bwMode="auto">
            <a:xfrm>
              <a:off x="2881" y="1425"/>
              <a:ext cx="753" cy="926"/>
            </a:xfrm>
            <a:custGeom>
              <a:avLst/>
              <a:gdLst>
                <a:gd name="T0" fmla="*/ 4 w 1431"/>
                <a:gd name="T1" fmla="*/ 0 h 1374"/>
                <a:gd name="T2" fmla="*/ 2 w 1431"/>
                <a:gd name="T3" fmla="*/ 83 h 1374"/>
                <a:gd name="T4" fmla="*/ 17 w 1431"/>
                <a:gd name="T5" fmla="*/ 199 h 1374"/>
                <a:gd name="T6" fmla="*/ 45 w 1431"/>
                <a:gd name="T7" fmla="*/ 280 h 1374"/>
                <a:gd name="T8" fmla="*/ 86 w 1431"/>
                <a:gd name="T9" fmla="*/ 355 h 1374"/>
                <a:gd name="T10" fmla="*/ 149 w 1431"/>
                <a:gd name="T11" fmla="*/ 403 h 1374"/>
                <a:gd name="T12" fmla="*/ 208 w 1431"/>
                <a:gd name="T13" fmla="*/ 421 h 137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31"/>
                <a:gd name="T22" fmla="*/ 0 h 1374"/>
                <a:gd name="T23" fmla="*/ 1431 w 1431"/>
                <a:gd name="T24" fmla="*/ 1374 h 137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31" h="1374">
                  <a:moveTo>
                    <a:pt x="29" y="0"/>
                  </a:moveTo>
                  <a:cubicBezTo>
                    <a:pt x="27" y="45"/>
                    <a:pt x="0" y="163"/>
                    <a:pt x="15" y="271"/>
                  </a:cubicBezTo>
                  <a:cubicBezTo>
                    <a:pt x="30" y="379"/>
                    <a:pt x="70" y="541"/>
                    <a:pt x="119" y="648"/>
                  </a:cubicBezTo>
                  <a:cubicBezTo>
                    <a:pt x="168" y="755"/>
                    <a:pt x="229" y="828"/>
                    <a:pt x="307" y="914"/>
                  </a:cubicBezTo>
                  <a:cubicBezTo>
                    <a:pt x="385" y="999"/>
                    <a:pt x="469" y="1092"/>
                    <a:pt x="588" y="1160"/>
                  </a:cubicBezTo>
                  <a:cubicBezTo>
                    <a:pt x="707" y="1227"/>
                    <a:pt x="882" y="1281"/>
                    <a:pt x="1023" y="1317"/>
                  </a:cubicBezTo>
                  <a:cubicBezTo>
                    <a:pt x="1163" y="1352"/>
                    <a:pt x="1346" y="1362"/>
                    <a:pt x="1431" y="1374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3055" name="Text Box 33"/>
            <p:cNvSpPr txBox="1">
              <a:spLocks noChangeArrowheads="1"/>
            </p:cNvSpPr>
            <p:nvPr/>
          </p:nvSpPr>
          <p:spPr bwMode="auto">
            <a:xfrm>
              <a:off x="2888" y="1557"/>
              <a:ext cx="612" cy="4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E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L</a:t>
              </a:r>
              <a:r>
                <a:rPr lang="th-TH" sz="2800" baseline="30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//</a:t>
              </a:r>
            </a:p>
          </p:txBody>
        </p:sp>
        <p:sp>
          <p:nvSpPr>
            <p:cNvPr id="43056" name="Oval 37"/>
            <p:cNvSpPr>
              <a:spLocks noChangeAspect="1" noChangeArrowheads="1"/>
            </p:cNvSpPr>
            <p:nvPr/>
          </p:nvSpPr>
          <p:spPr bwMode="auto">
            <a:xfrm>
              <a:off x="2912" y="1859"/>
              <a:ext cx="75" cy="64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43033" name="Oval 38"/>
          <p:cNvSpPr>
            <a:spLocks noChangeAspect="1" noChangeArrowheads="1"/>
          </p:cNvSpPr>
          <p:nvPr/>
        </p:nvSpPr>
        <p:spPr bwMode="auto">
          <a:xfrm>
            <a:off x="5302910" y="5049838"/>
            <a:ext cx="127000" cy="101600"/>
          </a:xfrm>
          <a:prstGeom prst="ellipse">
            <a:avLst/>
          </a:prstGeom>
          <a:solidFill>
            <a:srgbClr val="969696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000"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8" name="Group 65"/>
          <p:cNvGrpSpPr>
            <a:grpSpLocks/>
          </p:cNvGrpSpPr>
          <p:nvPr/>
        </p:nvGrpSpPr>
        <p:grpSpPr bwMode="auto">
          <a:xfrm>
            <a:off x="4655210" y="874713"/>
            <a:ext cx="3371850" cy="2365375"/>
            <a:chOff x="3165" y="551"/>
            <a:chExt cx="1961" cy="1490"/>
          </a:xfrm>
        </p:grpSpPr>
        <p:sp>
          <p:nvSpPr>
            <p:cNvPr id="43050" name="Freeform 48"/>
            <p:cNvSpPr>
              <a:spLocks/>
            </p:cNvSpPr>
            <p:nvPr/>
          </p:nvSpPr>
          <p:spPr bwMode="auto">
            <a:xfrm>
              <a:off x="3853" y="737"/>
              <a:ext cx="1273" cy="1261"/>
            </a:xfrm>
            <a:custGeom>
              <a:avLst/>
              <a:gdLst>
                <a:gd name="T0" fmla="*/ 0 w 3456"/>
                <a:gd name="T1" fmla="*/ 0 h 3168"/>
                <a:gd name="T2" fmla="*/ 0 w 3456"/>
                <a:gd name="T3" fmla="*/ 200 h 3168"/>
                <a:gd name="T4" fmla="*/ 173 w 3456"/>
                <a:gd name="T5" fmla="*/ 200 h 3168"/>
                <a:gd name="T6" fmla="*/ 0 60000 65536"/>
                <a:gd name="T7" fmla="*/ 0 60000 65536"/>
                <a:gd name="T8" fmla="*/ 0 60000 65536"/>
                <a:gd name="T9" fmla="*/ 0 w 3456"/>
                <a:gd name="T10" fmla="*/ 0 h 3168"/>
                <a:gd name="T11" fmla="*/ 3456 w 3456"/>
                <a:gd name="T12" fmla="*/ 3168 h 316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456" h="3168">
                  <a:moveTo>
                    <a:pt x="0" y="0"/>
                  </a:moveTo>
                  <a:lnTo>
                    <a:pt x="0" y="3168"/>
                  </a:lnTo>
                  <a:lnTo>
                    <a:pt x="3456" y="3168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3051" name="Rectangle 49"/>
            <p:cNvSpPr>
              <a:spLocks noChangeArrowheads="1"/>
            </p:cNvSpPr>
            <p:nvPr/>
          </p:nvSpPr>
          <p:spPr bwMode="auto">
            <a:xfrm>
              <a:off x="3634" y="551"/>
              <a:ext cx="185" cy="40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6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r</a:t>
              </a:r>
              <a:endPara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3052" name="AutoShape 57"/>
            <p:cNvSpPr>
              <a:spLocks noChangeArrowheads="1"/>
            </p:cNvSpPr>
            <p:nvPr/>
          </p:nvSpPr>
          <p:spPr bwMode="auto">
            <a:xfrm rot="-1856620">
              <a:off x="3165" y="1741"/>
              <a:ext cx="450" cy="300"/>
            </a:xfrm>
            <a:prstGeom prst="rightArrow">
              <a:avLst>
                <a:gd name="adj1" fmla="val 50000"/>
                <a:gd name="adj2" fmla="val 375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9" name="Group 69"/>
          <p:cNvGrpSpPr>
            <a:grpSpLocks/>
          </p:cNvGrpSpPr>
          <p:nvPr/>
        </p:nvGrpSpPr>
        <p:grpSpPr bwMode="auto">
          <a:xfrm>
            <a:off x="6349072" y="1149350"/>
            <a:ext cx="1492250" cy="1841500"/>
            <a:chOff x="4150" y="724"/>
            <a:chExt cx="868" cy="1160"/>
          </a:xfrm>
        </p:grpSpPr>
        <p:sp>
          <p:nvSpPr>
            <p:cNvPr id="43048" name="Freeform 58"/>
            <p:cNvSpPr>
              <a:spLocks/>
            </p:cNvSpPr>
            <p:nvPr/>
          </p:nvSpPr>
          <p:spPr bwMode="auto">
            <a:xfrm>
              <a:off x="4150" y="842"/>
              <a:ext cx="740" cy="1042"/>
            </a:xfrm>
            <a:custGeom>
              <a:avLst/>
              <a:gdLst>
                <a:gd name="T0" fmla="*/ 0 w 740"/>
                <a:gd name="T1" fmla="*/ 1042 h 1042"/>
                <a:gd name="T2" fmla="*/ 400 w 740"/>
                <a:gd name="T3" fmla="*/ 858 h 1042"/>
                <a:gd name="T4" fmla="*/ 700 w 740"/>
                <a:gd name="T5" fmla="*/ 617 h 1042"/>
                <a:gd name="T6" fmla="*/ 634 w 740"/>
                <a:gd name="T7" fmla="*/ 225 h 1042"/>
                <a:gd name="T8" fmla="*/ 67 w 740"/>
                <a:gd name="T9" fmla="*/ 0 h 10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40"/>
                <a:gd name="T16" fmla="*/ 0 h 1042"/>
                <a:gd name="T17" fmla="*/ 740 w 740"/>
                <a:gd name="T18" fmla="*/ 1042 h 10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40" h="1042">
                  <a:moveTo>
                    <a:pt x="0" y="1042"/>
                  </a:moveTo>
                  <a:cubicBezTo>
                    <a:pt x="141" y="985"/>
                    <a:pt x="283" y="929"/>
                    <a:pt x="400" y="858"/>
                  </a:cubicBezTo>
                  <a:cubicBezTo>
                    <a:pt x="517" y="787"/>
                    <a:pt x="661" y="722"/>
                    <a:pt x="700" y="617"/>
                  </a:cubicBezTo>
                  <a:cubicBezTo>
                    <a:pt x="739" y="512"/>
                    <a:pt x="740" y="328"/>
                    <a:pt x="634" y="225"/>
                  </a:cubicBezTo>
                  <a:cubicBezTo>
                    <a:pt x="528" y="122"/>
                    <a:pt x="185" y="47"/>
                    <a:pt x="67" y="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3049" name="Text Box 59"/>
            <p:cNvSpPr txBox="1">
              <a:spLocks noChangeArrowheads="1"/>
            </p:cNvSpPr>
            <p:nvPr/>
          </p:nvSpPr>
          <p:spPr bwMode="auto">
            <a:xfrm>
              <a:off x="4626" y="724"/>
              <a:ext cx="392" cy="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4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S</a:t>
              </a:r>
              <a:r>
                <a:rPr lang="th-TH" sz="24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L</a:t>
              </a:r>
              <a:endParaRPr lang="th-TH" sz="24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10" name="Group 66"/>
          <p:cNvGrpSpPr>
            <a:grpSpLocks/>
          </p:cNvGrpSpPr>
          <p:nvPr/>
        </p:nvGrpSpPr>
        <p:grpSpPr bwMode="auto">
          <a:xfrm>
            <a:off x="5415622" y="2478088"/>
            <a:ext cx="2033588" cy="1054100"/>
            <a:chOff x="3607" y="1561"/>
            <a:chExt cx="1183" cy="664"/>
          </a:xfrm>
        </p:grpSpPr>
        <p:sp>
          <p:nvSpPr>
            <p:cNvPr id="43045" name="Freeform 53"/>
            <p:cNvSpPr>
              <a:spLocks/>
            </p:cNvSpPr>
            <p:nvPr/>
          </p:nvSpPr>
          <p:spPr bwMode="auto">
            <a:xfrm>
              <a:off x="3864" y="1697"/>
              <a:ext cx="696" cy="308"/>
            </a:xfrm>
            <a:custGeom>
              <a:avLst/>
              <a:gdLst>
                <a:gd name="T0" fmla="*/ 0 w 992"/>
                <a:gd name="T1" fmla="*/ 0 h 375"/>
                <a:gd name="T2" fmla="*/ 342 w 992"/>
                <a:gd name="T3" fmla="*/ 0 h 375"/>
                <a:gd name="T4" fmla="*/ 342 w 992"/>
                <a:gd name="T5" fmla="*/ 208 h 375"/>
                <a:gd name="T6" fmla="*/ 0 60000 65536"/>
                <a:gd name="T7" fmla="*/ 0 60000 65536"/>
                <a:gd name="T8" fmla="*/ 0 60000 65536"/>
                <a:gd name="T9" fmla="*/ 0 w 992"/>
                <a:gd name="T10" fmla="*/ 0 h 375"/>
                <a:gd name="T11" fmla="*/ 992 w 992"/>
                <a:gd name="T12" fmla="*/ 375 h 3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92" h="375">
                  <a:moveTo>
                    <a:pt x="0" y="0"/>
                  </a:moveTo>
                  <a:lnTo>
                    <a:pt x="992" y="0"/>
                  </a:lnTo>
                  <a:lnTo>
                    <a:pt x="992" y="375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3046" name="Text Box 54"/>
            <p:cNvSpPr txBox="1">
              <a:spLocks noChangeArrowheads="1"/>
            </p:cNvSpPr>
            <p:nvPr/>
          </p:nvSpPr>
          <p:spPr bwMode="auto">
            <a:xfrm>
              <a:off x="4398" y="2036"/>
              <a:ext cx="392" cy="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4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L</a:t>
              </a:r>
              <a:r>
                <a:rPr lang="th-TH" sz="24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endParaRPr lang="th-TH" sz="24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3047" name="Rectangle 61"/>
            <p:cNvSpPr>
              <a:spLocks noChangeArrowheads="1"/>
            </p:cNvSpPr>
            <p:nvPr/>
          </p:nvSpPr>
          <p:spPr bwMode="auto">
            <a:xfrm>
              <a:off x="3607" y="1561"/>
              <a:ext cx="199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th-TH" sz="24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</a:t>
              </a:r>
              <a:r>
                <a:rPr lang="th-TH" sz="24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</a:p>
          </p:txBody>
        </p:sp>
      </p:grpSp>
      <p:grpSp>
        <p:nvGrpSpPr>
          <p:cNvPr id="11" name="Group 67"/>
          <p:cNvGrpSpPr>
            <a:grpSpLocks/>
          </p:cNvGrpSpPr>
          <p:nvPr/>
        </p:nvGrpSpPr>
        <p:grpSpPr bwMode="auto">
          <a:xfrm>
            <a:off x="5415622" y="2071688"/>
            <a:ext cx="2605088" cy="1447800"/>
            <a:chOff x="3607" y="1305"/>
            <a:chExt cx="1515" cy="912"/>
          </a:xfrm>
        </p:grpSpPr>
        <p:sp>
          <p:nvSpPr>
            <p:cNvPr id="43042" name="Freeform 51"/>
            <p:cNvSpPr>
              <a:spLocks/>
            </p:cNvSpPr>
            <p:nvPr/>
          </p:nvSpPr>
          <p:spPr bwMode="auto">
            <a:xfrm>
              <a:off x="3864" y="1449"/>
              <a:ext cx="992" cy="551"/>
            </a:xfrm>
            <a:custGeom>
              <a:avLst/>
              <a:gdLst>
                <a:gd name="T0" fmla="*/ 0 w 992"/>
                <a:gd name="T1" fmla="*/ 0 h 375"/>
                <a:gd name="T2" fmla="*/ 992 w 992"/>
                <a:gd name="T3" fmla="*/ 0 h 375"/>
                <a:gd name="T4" fmla="*/ 992 w 992"/>
                <a:gd name="T5" fmla="*/ 1190 h 375"/>
                <a:gd name="T6" fmla="*/ 0 60000 65536"/>
                <a:gd name="T7" fmla="*/ 0 60000 65536"/>
                <a:gd name="T8" fmla="*/ 0 60000 65536"/>
                <a:gd name="T9" fmla="*/ 0 w 992"/>
                <a:gd name="T10" fmla="*/ 0 h 375"/>
                <a:gd name="T11" fmla="*/ 992 w 992"/>
                <a:gd name="T12" fmla="*/ 375 h 3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92" h="375">
                  <a:moveTo>
                    <a:pt x="0" y="0"/>
                  </a:moveTo>
                  <a:lnTo>
                    <a:pt x="992" y="0"/>
                  </a:lnTo>
                  <a:lnTo>
                    <a:pt x="992" y="375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3043" name="Text Box 52"/>
            <p:cNvSpPr txBox="1">
              <a:spLocks noChangeArrowheads="1"/>
            </p:cNvSpPr>
            <p:nvPr/>
          </p:nvSpPr>
          <p:spPr bwMode="auto">
            <a:xfrm>
              <a:off x="4730" y="2028"/>
              <a:ext cx="392" cy="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4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L</a:t>
              </a:r>
              <a:r>
                <a:rPr lang="th-TH" sz="24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2</a:t>
              </a:r>
              <a:endParaRPr lang="th-TH" sz="24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3044" name="Rectangle 62"/>
            <p:cNvSpPr>
              <a:spLocks noChangeArrowheads="1"/>
            </p:cNvSpPr>
            <p:nvPr/>
          </p:nvSpPr>
          <p:spPr bwMode="auto">
            <a:xfrm>
              <a:off x="3607" y="1305"/>
              <a:ext cx="199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th-TH" sz="24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</a:t>
              </a:r>
              <a:r>
                <a:rPr lang="th-TH" sz="24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2</a:t>
              </a:r>
            </a:p>
          </p:txBody>
        </p:sp>
      </p:grpSp>
      <p:grpSp>
        <p:nvGrpSpPr>
          <p:cNvPr id="12" name="Group 68"/>
          <p:cNvGrpSpPr>
            <a:grpSpLocks/>
          </p:cNvGrpSpPr>
          <p:nvPr/>
        </p:nvGrpSpPr>
        <p:grpSpPr bwMode="auto">
          <a:xfrm>
            <a:off x="5415622" y="1246188"/>
            <a:ext cx="1558925" cy="2273300"/>
            <a:chOff x="3607" y="785"/>
            <a:chExt cx="907" cy="1432"/>
          </a:xfrm>
        </p:grpSpPr>
        <p:sp>
          <p:nvSpPr>
            <p:cNvPr id="43039" name="Text Box 55"/>
            <p:cNvSpPr txBox="1">
              <a:spLocks noChangeArrowheads="1"/>
            </p:cNvSpPr>
            <p:nvPr/>
          </p:nvSpPr>
          <p:spPr bwMode="auto">
            <a:xfrm>
              <a:off x="4122" y="2028"/>
              <a:ext cx="392" cy="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4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L</a:t>
              </a:r>
              <a:r>
                <a:rPr lang="th-TH" sz="24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3</a:t>
              </a:r>
              <a:endParaRPr lang="th-TH" sz="24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3040" name="Freeform 56"/>
            <p:cNvSpPr>
              <a:spLocks/>
            </p:cNvSpPr>
            <p:nvPr/>
          </p:nvSpPr>
          <p:spPr bwMode="auto">
            <a:xfrm>
              <a:off x="3860" y="892"/>
              <a:ext cx="472" cy="1117"/>
            </a:xfrm>
            <a:custGeom>
              <a:avLst/>
              <a:gdLst>
                <a:gd name="T0" fmla="*/ 0 w 992"/>
                <a:gd name="T1" fmla="*/ 0 h 375"/>
                <a:gd name="T2" fmla="*/ 107 w 992"/>
                <a:gd name="T3" fmla="*/ 0 h 375"/>
                <a:gd name="T4" fmla="*/ 107 w 992"/>
                <a:gd name="T5" fmla="*/ 9910 h 375"/>
                <a:gd name="T6" fmla="*/ 0 60000 65536"/>
                <a:gd name="T7" fmla="*/ 0 60000 65536"/>
                <a:gd name="T8" fmla="*/ 0 60000 65536"/>
                <a:gd name="T9" fmla="*/ 0 w 992"/>
                <a:gd name="T10" fmla="*/ 0 h 375"/>
                <a:gd name="T11" fmla="*/ 992 w 992"/>
                <a:gd name="T12" fmla="*/ 375 h 3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92" h="375">
                  <a:moveTo>
                    <a:pt x="0" y="0"/>
                  </a:moveTo>
                  <a:lnTo>
                    <a:pt x="992" y="0"/>
                  </a:lnTo>
                  <a:lnTo>
                    <a:pt x="992" y="375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3041" name="Rectangle 63"/>
            <p:cNvSpPr>
              <a:spLocks noChangeArrowheads="1"/>
            </p:cNvSpPr>
            <p:nvPr/>
          </p:nvSpPr>
          <p:spPr bwMode="auto">
            <a:xfrm>
              <a:off x="3607" y="785"/>
              <a:ext cx="199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th-TH" sz="24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</a:t>
              </a:r>
              <a:r>
                <a:rPr lang="th-TH" sz="24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3</a:t>
              </a:r>
            </a:p>
          </p:txBody>
        </p:sp>
      </p:grpSp>
      <p:pic>
        <p:nvPicPr>
          <p:cNvPr id="64" name="Picture 6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53225" y="3929153"/>
            <a:ext cx="3152775" cy="246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stA="50000" endPos="18000" dist="25400" dir="5400000" sy="-100000" algn="bl" rotWithShape="0"/>
          </a:effectLst>
        </p:spPr>
      </p:pic>
      <p:sp>
        <p:nvSpPr>
          <p:cNvPr id="65" name="Slide Number Placeholder 6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ngsana New" charset="0"/>
                <a:cs typeface="Angsana New" charset="0"/>
              </a:rPr>
              <a:t>Why does the supply of loan bend backward?</a:t>
            </a:r>
          </a:p>
        </p:txBody>
      </p:sp>
      <p:sp>
        <p:nvSpPr>
          <p:cNvPr id="40345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138238" y="1439863"/>
            <a:ext cx="8767762" cy="51387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charset="2"/>
              <a:buNone/>
            </a:pPr>
            <a:r>
              <a:rPr lang="th-TH" sz="4400">
                <a:latin typeface="Angsana New" charset="0"/>
                <a:cs typeface="Angsana New" charset="0"/>
              </a:rPr>
              <a:t>When r increases, </a:t>
            </a:r>
          </a:p>
          <a:p>
            <a:pPr eaLnBrk="1" hangingPunct="1">
              <a:lnSpc>
                <a:spcPct val="90000"/>
              </a:lnSpc>
            </a:pPr>
            <a:r>
              <a:rPr lang="th-TH" sz="4400">
                <a:latin typeface="Angsana New" charset="0"/>
                <a:cs typeface="Angsana New" charset="0"/>
              </a:rPr>
              <a:t>the opportunity cost of C</a:t>
            </a:r>
            <a:r>
              <a:rPr lang="th-TH" sz="4400" baseline="-25000">
                <a:latin typeface="Angsana New" charset="0"/>
                <a:cs typeface="Angsana New" charset="0"/>
              </a:rPr>
              <a:t>0</a:t>
            </a:r>
            <a:r>
              <a:rPr lang="th-TH" sz="4400">
                <a:latin typeface="Angsana New" charset="0"/>
                <a:cs typeface="Angsana New" charset="0"/>
              </a:rPr>
              <a:t> increases, substitute C</a:t>
            </a:r>
            <a:r>
              <a:rPr lang="th-TH" sz="4400" baseline="-25000">
                <a:latin typeface="Angsana New" charset="0"/>
                <a:cs typeface="Angsana New" charset="0"/>
              </a:rPr>
              <a:t>0</a:t>
            </a:r>
            <a:r>
              <a:rPr lang="th-TH" sz="4400">
                <a:latin typeface="Angsana New" charset="0"/>
                <a:cs typeface="Angsana New" charset="0"/>
              </a:rPr>
              <a:t> with C</a:t>
            </a:r>
            <a:r>
              <a:rPr lang="th-TH" sz="4400" baseline="-25000">
                <a:latin typeface="Angsana New" charset="0"/>
                <a:cs typeface="Angsana New" charset="0"/>
              </a:rPr>
              <a:t>1</a:t>
            </a:r>
            <a:r>
              <a:rPr lang="th-TH" sz="4400">
                <a:latin typeface="Angsana New" charset="0"/>
                <a:cs typeface="Angsana New" charset="0"/>
              </a:rPr>
              <a:t>; C</a:t>
            </a:r>
            <a:r>
              <a:rPr lang="th-TH" sz="4400" baseline="-25000">
                <a:latin typeface="Angsana New" charset="0"/>
                <a:cs typeface="Angsana New" charset="0"/>
              </a:rPr>
              <a:t>0</a:t>
            </a:r>
            <a:r>
              <a:rPr lang="th-TH" sz="4400">
                <a:latin typeface="Angsana New" charset="0"/>
                <a:cs typeface="Angsana New" charset="0"/>
              </a:rPr>
              <a:t> decreases causing L to increase --&gt; </a:t>
            </a:r>
            <a:r>
              <a:rPr lang="th-TH" sz="4400">
                <a:solidFill>
                  <a:schemeClr val="tx2"/>
                </a:solidFill>
                <a:latin typeface="Angsana New" charset="0"/>
                <a:cs typeface="Angsana New" charset="0"/>
              </a:rPr>
              <a:t>Substitution effect</a:t>
            </a:r>
            <a:endParaRPr lang="th-TH" sz="4400">
              <a:latin typeface="Angsana New" charset="0"/>
              <a:cs typeface="Angsana New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th-TH" sz="4400">
                <a:latin typeface="Angsana New" charset="0"/>
                <a:cs typeface="Angsana New" charset="0"/>
              </a:rPr>
              <a:t>income increases, C</a:t>
            </a:r>
            <a:r>
              <a:rPr lang="th-TH" sz="4400" baseline="-25000">
                <a:latin typeface="Angsana New" charset="0"/>
                <a:cs typeface="Angsana New" charset="0"/>
              </a:rPr>
              <a:t>0</a:t>
            </a:r>
            <a:r>
              <a:rPr lang="th-TH" sz="4400">
                <a:latin typeface="Angsana New" charset="0"/>
                <a:cs typeface="Angsana New" charset="0"/>
              </a:rPr>
              <a:t> increases (since it is normal) causing L to decrease --&gt; </a:t>
            </a:r>
            <a:r>
              <a:rPr lang="th-TH" sz="4400">
                <a:solidFill>
                  <a:schemeClr val="tx2"/>
                </a:solidFill>
                <a:latin typeface="Angsana New" charset="0"/>
                <a:cs typeface="Angsana New" charset="0"/>
              </a:rPr>
              <a:t>Income effect</a:t>
            </a:r>
          </a:p>
          <a:p>
            <a:pPr eaLnBrk="1" hangingPunct="1">
              <a:lnSpc>
                <a:spcPct val="90000"/>
              </a:lnSpc>
            </a:pPr>
            <a:r>
              <a:rPr lang="th-TH" sz="4400">
                <a:latin typeface="Angsana New" charset="0"/>
                <a:cs typeface="Angsana New" charset="0"/>
              </a:rPr>
              <a:t>When Income effect is stronger, S</a:t>
            </a:r>
            <a:r>
              <a:rPr lang="th-TH" sz="4400" baseline="-25000">
                <a:latin typeface="Angsana New" charset="0"/>
                <a:cs typeface="Angsana New" charset="0"/>
              </a:rPr>
              <a:t>L</a:t>
            </a:r>
            <a:r>
              <a:rPr lang="th-TH" sz="4400">
                <a:latin typeface="Angsana New" charset="0"/>
                <a:cs typeface="Angsana New" charset="0"/>
              </a:rPr>
              <a:t> bend backward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3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3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3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3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3459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  <a:cs typeface="Angsana New" charset="0"/>
              </a:rPr>
              <a:t>How are Interest Rates Determined?</a:t>
            </a:r>
          </a:p>
        </p:txBody>
      </p:sp>
      <p:sp>
        <p:nvSpPr>
          <p:cNvPr id="404483" name="Rectangle 3"/>
          <p:cNvSpPr>
            <a:spLocks noGrp="1" noChangeArrowheads="1"/>
          </p:cNvSpPr>
          <p:nvPr>
            <p:ph idx="1"/>
          </p:nvPr>
        </p:nvSpPr>
        <p:spPr>
          <a:xfrm>
            <a:off x="803275" y="830263"/>
            <a:ext cx="8870950" cy="60071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</a:pPr>
            <a:r>
              <a:rPr lang="en-US">
                <a:latin typeface="Angsana New" charset="0"/>
                <a:cs typeface="Angsana New" charset="0"/>
              </a:rPr>
              <a:t>For households, the higher the interest rate, the greater the cost of consuming</a:t>
            </a:r>
          </a:p>
          <a:p>
            <a:pPr lvl="1" eaLnBrk="1" hangingPunct="1">
              <a:lnSpc>
                <a:spcPct val="110000"/>
              </a:lnSpc>
              <a:spcBef>
                <a:spcPct val="0"/>
              </a:spcBef>
            </a:pPr>
            <a:r>
              <a:rPr lang="en-US">
                <a:latin typeface="Angsana New" charset="0"/>
                <a:cs typeface="Angsana New" charset="0"/>
              </a:rPr>
              <a:t>Less willing to borrow</a:t>
            </a:r>
          </a:p>
          <a:p>
            <a:pPr lvl="1" eaLnBrk="1" hangingPunct="1">
              <a:lnSpc>
                <a:spcPct val="110000"/>
              </a:lnSpc>
              <a:spcBef>
                <a:spcPct val="0"/>
              </a:spcBef>
            </a:pPr>
            <a:r>
              <a:rPr lang="en-US">
                <a:latin typeface="Angsana New" charset="0"/>
                <a:cs typeface="Angsana New" charset="0"/>
              </a:rPr>
              <a:t>Demand is declining function of interest rate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</a:pPr>
            <a:r>
              <a:rPr lang="en-US">
                <a:latin typeface="Angsana New" charset="0"/>
                <a:cs typeface="Angsana New" charset="0"/>
              </a:rPr>
              <a:t>Firms invest in project when NPV &gt; 0</a:t>
            </a:r>
          </a:p>
          <a:p>
            <a:pPr lvl="1" eaLnBrk="1" hangingPunct="1">
              <a:lnSpc>
                <a:spcPct val="110000"/>
              </a:lnSpc>
              <a:spcBef>
                <a:spcPct val="0"/>
              </a:spcBef>
            </a:pPr>
            <a:r>
              <a:rPr lang="en-US">
                <a:latin typeface="Angsana New" charset="0"/>
                <a:cs typeface="Angsana New" charset="0"/>
              </a:rPr>
              <a:t>Higher interest rate means lower NPV</a:t>
            </a:r>
          </a:p>
          <a:p>
            <a:pPr lvl="1" eaLnBrk="1" hangingPunct="1">
              <a:lnSpc>
                <a:spcPct val="110000"/>
              </a:lnSpc>
              <a:spcBef>
                <a:spcPct val="0"/>
              </a:spcBef>
            </a:pPr>
            <a:r>
              <a:rPr lang="en-US">
                <a:latin typeface="Angsana New" charset="0"/>
                <a:cs typeface="Angsana New" charset="0"/>
              </a:rPr>
              <a:t>Demand is downward sloping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</a:pPr>
            <a:r>
              <a:rPr lang="en-US">
                <a:latin typeface="Angsana New" charset="0"/>
                <a:cs typeface="Angsana New" charset="0"/>
              </a:rPr>
              <a:t>Total demand for loanable funds is sum of household demand and firm demand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81BC-E0B8-FA42-9989-CD5E95C0BEC1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4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4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4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4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4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4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4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3" grpId="0" build="p" bldLvl="3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4080"/>
              </a:lnSpc>
            </a:pPr>
            <a:r>
              <a:rPr lang="en-US"/>
              <a:t>Supply and Demand for Loanable Funds Determines Interest Rates</a:t>
            </a:r>
          </a:p>
        </p:txBody>
      </p:sp>
      <p:sp>
        <p:nvSpPr>
          <p:cNvPr id="49155" name="Line 6"/>
          <p:cNvSpPr>
            <a:spLocks noChangeShapeType="1"/>
          </p:cNvSpPr>
          <p:nvPr/>
        </p:nvSpPr>
        <p:spPr bwMode="auto">
          <a:xfrm>
            <a:off x="2224088" y="1920875"/>
            <a:ext cx="0" cy="42656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156" name="Line 7"/>
          <p:cNvSpPr>
            <a:spLocks noChangeShapeType="1"/>
          </p:cNvSpPr>
          <p:nvPr/>
        </p:nvSpPr>
        <p:spPr bwMode="auto">
          <a:xfrm>
            <a:off x="2212975" y="6173788"/>
            <a:ext cx="46339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157" name="Rectangle 8"/>
          <p:cNvSpPr>
            <a:spLocks noChangeArrowheads="1"/>
          </p:cNvSpPr>
          <p:nvPr/>
        </p:nvSpPr>
        <p:spPr bwMode="auto">
          <a:xfrm>
            <a:off x="6843713" y="5673725"/>
            <a:ext cx="1587500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Quantity of</a:t>
            </a:r>
          </a:p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Loanable Funds</a:t>
            </a:r>
          </a:p>
        </p:txBody>
      </p:sp>
      <p:sp>
        <p:nvSpPr>
          <p:cNvPr id="49158" name="Rectangle 9"/>
          <p:cNvSpPr>
            <a:spLocks noChangeArrowheads="1"/>
          </p:cNvSpPr>
          <p:nvPr/>
        </p:nvSpPr>
        <p:spPr bwMode="auto">
          <a:xfrm>
            <a:off x="1409700" y="1685925"/>
            <a:ext cx="862013" cy="1382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600" i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</a:t>
            </a:r>
            <a:endParaRPr lang="en-US" sz="24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Interest</a:t>
            </a:r>
          </a:p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Rate</a:t>
            </a:r>
          </a:p>
        </p:txBody>
      </p:sp>
      <p:sp>
        <p:nvSpPr>
          <p:cNvPr id="396304" name="Rectangle 16"/>
          <p:cNvSpPr>
            <a:spLocks noChangeArrowheads="1"/>
          </p:cNvSpPr>
          <p:nvPr/>
        </p:nvSpPr>
        <p:spPr bwMode="auto">
          <a:xfrm>
            <a:off x="6688138" y="1550572"/>
            <a:ext cx="2260600" cy="950912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Equilibrium interest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rate is </a:t>
            </a:r>
            <a:r>
              <a:rPr lang="en-US" sz="280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</a:t>
            </a:r>
            <a:r>
              <a:rPr lang="en-US" sz="2800" i="1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*.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 rot="-151815">
            <a:off x="2828925" y="2562225"/>
            <a:ext cx="4256088" cy="2876550"/>
            <a:chOff x="1779" y="1416"/>
            <a:chExt cx="2475" cy="1812"/>
          </a:xfrm>
        </p:grpSpPr>
        <p:sp>
          <p:nvSpPr>
            <p:cNvPr id="49170" name="Freeform 19"/>
            <p:cNvSpPr>
              <a:spLocks/>
            </p:cNvSpPr>
            <p:nvPr/>
          </p:nvSpPr>
          <p:spPr bwMode="auto">
            <a:xfrm>
              <a:off x="1779" y="1416"/>
              <a:ext cx="2207" cy="1634"/>
            </a:xfrm>
            <a:custGeom>
              <a:avLst/>
              <a:gdLst>
                <a:gd name="T0" fmla="*/ 0 w 2207"/>
                <a:gd name="T1" fmla="*/ 0 h 1634"/>
                <a:gd name="T2" fmla="*/ 13 w 2207"/>
                <a:gd name="T3" fmla="*/ 16 h 1634"/>
                <a:gd name="T4" fmla="*/ 32 w 2207"/>
                <a:gd name="T5" fmla="*/ 41 h 1634"/>
                <a:gd name="T6" fmla="*/ 57 w 2207"/>
                <a:gd name="T7" fmla="*/ 71 h 1634"/>
                <a:gd name="T8" fmla="*/ 102 w 2207"/>
                <a:gd name="T9" fmla="*/ 117 h 1634"/>
                <a:gd name="T10" fmla="*/ 147 w 2207"/>
                <a:gd name="T11" fmla="*/ 168 h 1634"/>
                <a:gd name="T12" fmla="*/ 172 w 2207"/>
                <a:gd name="T13" fmla="*/ 198 h 1634"/>
                <a:gd name="T14" fmla="*/ 198 w 2207"/>
                <a:gd name="T15" fmla="*/ 228 h 1634"/>
                <a:gd name="T16" fmla="*/ 229 w 2207"/>
                <a:gd name="T17" fmla="*/ 264 h 1634"/>
                <a:gd name="T18" fmla="*/ 274 w 2207"/>
                <a:gd name="T19" fmla="*/ 310 h 1634"/>
                <a:gd name="T20" fmla="*/ 331 w 2207"/>
                <a:gd name="T21" fmla="*/ 360 h 1634"/>
                <a:gd name="T22" fmla="*/ 408 w 2207"/>
                <a:gd name="T23" fmla="*/ 426 h 1634"/>
                <a:gd name="T24" fmla="*/ 453 w 2207"/>
                <a:gd name="T25" fmla="*/ 467 h 1634"/>
                <a:gd name="T26" fmla="*/ 510 w 2207"/>
                <a:gd name="T27" fmla="*/ 507 h 1634"/>
                <a:gd name="T28" fmla="*/ 631 w 2207"/>
                <a:gd name="T29" fmla="*/ 604 h 1634"/>
                <a:gd name="T30" fmla="*/ 771 w 2207"/>
                <a:gd name="T31" fmla="*/ 715 h 1634"/>
                <a:gd name="T32" fmla="*/ 918 w 2207"/>
                <a:gd name="T33" fmla="*/ 832 h 1634"/>
                <a:gd name="T34" fmla="*/ 1071 w 2207"/>
                <a:gd name="T35" fmla="*/ 948 h 1634"/>
                <a:gd name="T36" fmla="*/ 1224 w 2207"/>
                <a:gd name="T37" fmla="*/ 1060 h 1634"/>
                <a:gd name="T38" fmla="*/ 1364 w 2207"/>
                <a:gd name="T39" fmla="*/ 1161 h 1634"/>
                <a:gd name="T40" fmla="*/ 1428 w 2207"/>
                <a:gd name="T41" fmla="*/ 1207 h 1634"/>
                <a:gd name="T42" fmla="*/ 1486 w 2207"/>
                <a:gd name="T43" fmla="*/ 1248 h 1634"/>
                <a:gd name="T44" fmla="*/ 1594 w 2207"/>
                <a:gd name="T45" fmla="*/ 1319 h 1634"/>
                <a:gd name="T46" fmla="*/ 1696 w 2207"/>
                <a:gd name="T47" fmla="*/ 1385 h 1634"/>
                <a:gd name="T48" fmla="*/ 1792 w 2207"/>
                <a:gd name="T49" fmla="*/ 1435 h 1634"/>
                <a:gd name="T50" fmla="*/ 1887 w 2207"/>
                <a:gd name="T51" fmla="*/ 1486 h 1634"/>
                <a:gd name="T52" fmla="*/ 1970 w 2207"/>
                <a:gd name="T53" fmla="*/ 1532 h 1634"/>
                <a:gd name="T54" fmla="*/ 2053 w 2207"/>
                <a:gd name="T55" fmla="*/ 1567 h 1634"/>
                <a:gd name="T56" fmla="*/ 2206 w 2207"/>
                <a:gd name="T57" fmla="*/ 1633 h 16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207"/>
                <a:gd name="T88" fmla="*/ 0 h 1634"/>
                <a:gd name="T89" fmla="*/ 2207 w 2207"/>
                <a:gd name="T90" fmla="*/ 1634 h 163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207" h="1634">
                  <a:moveTo>
                    <a:pt x="0" y="0"/>
                  </a:moveTo>
                  <a:lnTo>
                    <a:pt x="13" y="16"/>
                  </a:lnTo>
                  <a:lnTo>
                    <a:pt x="32" y="41"/>
                  </a:lnTo>
                  <a:lnTo>
                    <a:pt x="57" y="71"/>
                  </a:lnTo>
                  <a:lnTo>
                    <a:pt x="102" y="117"/>
                  </a:lnTo>
                  <a:lnTo>
                    <a:pt x="147" y="168"/>
                  </a:lnTo>
                  <a:lnTo>
                    <a:pt x="172" y="198"/>
                  </a:lnTo>
                  <a:lnTo>
                    <a:pt x="198" y="228"/>
                  </a:lnTo>
                  <a:lnTo>
                    <a:pt x="229" y="264"/>
                  </a:lnTo>
                  <a:lnTo>
                    <a:pt x="274" y="310"/>
                  </a:lnTo>
                  <a:lnTo>
                    <a:pt x="331" y="360"/>
                  </a:lnTo>
                  <a:lnTo>
                    <a:pt x="408" y="426"/>
                  </a:lnTo>
                  <a:lnTo>
                    <a:pt x="453" y="467"/>
                  </a:lnTo>
                  <a:lnTo>
                    <a:pt x="510" y="507"/>
                  </a:lnTo>
                  <a:lnTo>
                    <a:pt x="631" y="604"/>
                  </a:lnTo>
                  <a:lnTo>
                    <a:pt x="771" y="715"/>
                  </a:lnTo>
                  <a:lnTo>
                    <a:pt x="918" y="832"/>
                  </a:lnTo>
                  <a:lnTo>
                    <a:pt x="1071" y="948"/>
                  </a:lnTo>
                  <a:lnTo>
                    <a:pt x="1224" y="1060"/>
                  </a:lnTo>
                  <a:lnTo>
                    <a:pt x="1364" y="1161"/>
                  </a:lnTo>
                  <a:lnTo>
                    <a:pt x="1428" y="1207"/>
                  </a:lnTo>
                  <a:lnTo>
                    <a:pt x="1486" y="1248"/>
                  </a:lnTo>
                  <a:lnTo>
                    <a:pt x="1594" y="1319"/>
                  </a:lnTo>
                  <a:lnTo>
                    <a:pt x="1696" y="1385"/>
                  </a:lnTo>
                  <a:lnTo>
                    <a:pt x="1792" y="1435"/>
                  </a:lnTo>
                  <a:lnTo>
                    <a:pt x="1887" y="1486"/>
                  </a:lnTo>
                  <a:lnTo>
                    <a:pt x="1970" y="1532"/>
                  </a:lnTo>
                  <a:lnTo>
                    <a:pt x="2053" y="1567"/>
                  </a:lnTo>
                  <a:lnTo>
                    <a:pt x="2206" y="1633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9171" name="Rectangle 20"/>
            <p:cNvSpPr>
              <a:spLocks noChangeArrowheads="1"/>
            </p:cNvSpPr>
            <p:nvPr/>
          </p:nvSpPr>
          <p:spPr bwMode="auto">
            <a:xfrm>
              <a:off x="3984" y="2900"/>
              <a:ext cx="270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D</a:t>
              </a:r>
              <a:r>
                <a:rPr lang="en-US" sz="2800" i="1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L</a:t>
              </a:r>
            </a:p>
          </p:txBody>
        </p:sp>
      </p:grpSp>
      <p:grpSp>
        <p:nvGrpSpPr>
          <p:cNvPr id="3" name="Group 28"/>
          <p:cNvGrpSpPr>
            <a:grpSpLocks/>
          </p:cNvGrpSpPr>
          <p:nvPr/>
        </p:nvGrpSpPr>
        <p:grpSpPr bwMode="auto">
          <a:xfrm>
            <a:off x="3143250" y="1754188"/>
            <a:ext cx="3130550" cy="3735387"/>
            <a:chOff x="1828" y="1105"/>
            <a:chExt cx="1820" cy="2353"/>
          </a:xfrm>
        </p:grpSpPr>
        <p:sp>
          <p:nvSpPr>
            <p:cNvPr id="49168" name="Rectangle 4"/>
            <p:cNvSpPr>
              <a:spLocks noChangeArrowheads="1"/>
            </p:cNvSpPr>
            <p:nvPr/>
          </p:nvSpPr>
          <p:spPr bwMode="auto">
            <a:xfrm>
              <a:off x="3400" y="1105"/>
              <a:ext cx="248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S</a:t>
              </a:r>
              <a:r>
                <a:rPr lang="en-US" sz="2800" i="1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L</a:t>
              </a:r>
              <a:endParaRPr lang="en-US" sz="2800" i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49169" name="Freeform 27"/>
            <p:cNvSpPr>
              <a:spLocks/>
            </p:cNvSpPr>
            <p:nvPr/>
          </p:nvSpPr>
          <p:spPr bwMode="auto">
            <a:xfrm>
              <a:off x="1828" y="1233"/>
              <a:ext cx="1699" cy="2225"/>
            </a:xfrm>
            <a:custGeom>
              <a:avLst/>
              <a:gdLst>
                <a:gd name="T0" fmla="*/ 0 w 1699"/>
                <a:gd name="T1" fmla="*/ 2225 h 2225"/>
                <a:gd name="T2" fmla="*/ 775 w 1699"/>
                <a:gd name="T3" fmla="*/ 1867 h 2225"/>
                <a:gd name="T4" fmla="*/ 1175 w 1699"/>
                <a:gd name="T5" fmla="*/ 1483 h 2225"/>
                <a:gd name="T6" fmla="*/ 1567 w 1699"/>
                <a:gd name="T7" fmla="*/ 825 h 2225"/>
                <a:gd name="T8" fmla="*/ 1692 w 1699"/>
                <a:gd name="T9" fmla="*/ 350 h 2225"/>
                <a:gd name="T10" fmla="*/ 1525 w 1699"/>
                <a:gd name="T11" fmla="*/ 0 h 22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99"/>
                <a:gd name="T19" fmla="*/ 0 h 2225"/>
                <a:gd name="T20" fmla="*/ 1699 w 1699"/>
                <a:gd name="T21" fmla="*/ 2225 h 22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99" h="2225">
                  <a:moveTo>
                    <a:pt x="0" y="2225"/>
                  </a:moveTo>
                  <a:cubicBezTo>
                    <a:pt x="289" y="2108"/>
                    <a:pt x="579" y="1991"/>
                    <a:pt x="775" y="1867"/>
                  </a:cubicBezTo>
                  <a:cubicBezTo>
                    <a:pt x="971" y="1743"/>
                    <a:pt x="1043" y="1657"/>
                    <a:pt x="1175" y="1483"/>
                  </a:cubicBezTo>
                  <a:cubicBezTo>
                    <a:pt x="1307" y="1309"/>
                    <a:pt x="1481" y="1014"/>
                    <a:pt x="1567" y="825"/>
                  </a:cubicBezTo>
                  <a:cubicBezTo>
                    <a:pt x="1653" y="636"/>
                    <a:pt x="1699" y="487"/>
                    <a:pt x="1692" y="350"/>
                  </a:cubicBezTo>
                  <a:cubicBezTo>
                    <a:pt x="1685" y="213"/>
                    <a:pt x="1556" y="57"/>
                    <a:pt x="1525" y="0"/>
                  </a:cubicBezTo>
                </a:path>
              </a:pathLst>
            </a:custGeom>
            <a:noFill/>
            <a:ln w="50800" cap="rnd">
              <a:solidFill>
                <a:srgbClr val="9933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1643063" y="4124325"/>
            <a:ext cx="3706812" cy="2578100"/>
            <a:chOff x="1054" y="2373"/>
            <a:chExt cx="2156" cy="1624"/>
          </a:xfrm>
        </p:grpSpPr>
        <p:sp>
          <p:nvSpPr>
            <p:cNvPr id="49163" name="Line 11"/>
            <p:cNvSpPr>
              <a:spLocks noChangeShapeType="1"/>
            </p:cNvSpPr>
            <p:nvPr/>
          </p:nvSpPr>
          <p:spPr bwMode="auto">
            <a:xfrm flipH="1">
              <a:off x="1385" y="2520"/>
              <a:ext cx="169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164" name="Line 12"/>
            <p:cNvSpPr>
              <a:spLocks noChangeShapeType="1"/>
            </p:cNvSpPr>
            <p:nvPr/>
          </p:nvSpPr>
          <p:spPr bwMode="auto">
            <a:xfrm>
              <a:off x="3072" y="2577"/>
              <a:ext cx="0" cy="108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165" name="Rectangle 13"/>
            <p:cNvSpPr>
              <a:spLocks noChangeArrowheads="1"/>
            </p:cNvSpPr>
            <p:nvPr/>
          </p:nvSpPr>
          <p:spPr bwMode="auto">
            <a:xfrm>
              <a:off x="1054" y="2373"/>
              <a:ext cx="240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r*</a:t>
              </a:r>
            </a:p>
          </p:txBody>
        </p:sp>
        <p:sp>
          <p:nvSpPr>
            <p:cNvPr id="49166" name="Rectangle 14"/>
            <p:cNvSpPr>
              <a:spLocks noChangeArrowheads="1"/>
            </p:cNvSpPr>
            <p:nvPr/>
          </p:nvSpPr>
          <p:spPr bwMode="auto">
            <a:xfrm>
              <a:off x="2925" y="3669"/>
              <a:ext cx="285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Q*</a:t>
              </a:r>
            </a:p>
          </p:txBody>
        </p:sp>
        <p:sp>
          <p:nvSpPr>
            <p:cNvPr id="49167" name="Oval 15"/>
            <p:cNvSpPr>
              <a:spLocks noChangeArrowheads="1"/>
            </p:cNvSpPr>
            <p:nvPr/>
          </p:nvSpPr>
          <p:spPr bwMode="auto">
            <a:xfrm>
              <a:off x="3024" y="247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21" name="Slide Number Placeholder 2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51700" y="2636838"/>
            <a:ext cx="2654300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396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6304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  <a:cs typeface="Angsana New" charset="0"/>
              </a:rPr>
              <a:t>Changes In The Equilibrium</a:t>
            </a:r>
          </a:p>
        </p:txBody>
      </p:sp>
      <p:grpSp>
        <p:nvGrpSpPr>
          <p:cNvPr id="51203" name="Group 3"/>
          <p:cNvGrpSpPr>
            <a:grpSpLocks/>
          </p:cNvGrpSpPr>
          <p:nvPr/>
        </p:nvGrpSpPr>
        <p:grpSpPr bwMode="auto">
          <a:xfrm>
            <a:off x="2936875" y="1876425"/>
            <a:ext cx="3230563" cy="3594100"/>
            <a:chOff x="1897" y="1020"/>
            <a:chExt cx="1878" cy="2264"/>
          </a:xfrm>
        </p:grpSpPr>
        <p:sp>
          <p:nvSpPr>
            <p:cNvPr id="51227" name="Freeform 4"/>
            <p:cNvSpPr>
              <a:spLocks/>
            </p:cNvSpPr>
            <p:nvPr/>
          </p:nvSpPr>
          <p:spPr bwMode="auto">
            <a:xfrm>
              <a:off x="1897" y="1286"/>
              <a:ext cx="1753" cy="1998"/>
            </a:xfrm>
            <a:custGeom>
              <a:avLst/>
              <a:gdLst>
                <a:gd name="T0" fmla="*/ 0 w 1753"/>
                <a:gd name="T1" fmla="*/ 1997 h 1998"/>
                <a:gd name="T2" fmla="*/ 36 w 1753"/>
                <a:gd name="T3" fmla="*/ 1986 h 1998"/>
                <a:gd name="T4" fmla="*/ 76 w 1753"/>
                <a:gd name="T5" fmla="*/ 1970 h 1998"/>
                <a:gd name="T6" fmla="*/ 129 w 1753"/>
                <a:gd name="T7" fmla="*/ 1954 h 1998"/>
                <a:gd name="T8" fmla="*/ 187 w 1753"/>
                <a:gd name="T9" fmla="*/ 1937 h 1998"/>
                <a:gd name="T10" fmla="*/ 310 w 1753"/>
                <a:gd name="T11" fmla="*/ 1888 h 1998"/>
                <a:gd name="T12" fmla="*/ 444 w 1753"/>
                <a:gd name="T13" fmla="*/ 1818 h 1998"/>
                <a:gd name="T14" fmla="*/ 514 w 1753"/>
                <a:gd name="T15" fmla="*/ 1775 h 1998"/>
                <a:gd name="T16" fmla="*/ 590 w 1753"/>
                <a:gd name="T17" fmla="*/ 1731 h 1998"/>
                <a:gd name="T18" fmla="*/ 748 w 1753"/>
                <a:gd name="T19" fmla="*/ 1628 h 1998"/>
                <a:gd name="T20" fmla="*/ 905 w 1753"/>
                <a:gd name="T21" fmla="*/ 1509 h 1998"/>
                <a:gd name="T22" fmla="*/ 981 w 1753"/>
                <a:gd name="T23" fmla="*/ 1444 h 1998"/>
                <a:gd name="T24" fmla="*/ 1051 w 1753"/>
                <a:gd name="T25" fmla="*/ 1373 h 1998"/>
                <a:gd name="T26" fmla="*/ 1180 w 1753"/>
                <a:gd name="T27" fmla="*/ 1232 h 1998"/>
                <a:gd name="T28" fmla="*/ 1308 w 1753"/>
                <a:gd name="T29" fmla="*/ 1075 h 1998"/>
                <a:gd name="T30" fmla="*/ 1419 w 1753"/>
                <a:gd name="T31" fmla="*/ 906 h 1998"/>
                <a:gd name="T32" fmla="*/ 1518 w 1753"/>
                <a:gd name="T33" fmla="*/ 738 h 1998"/>
                <a:gd name="T34" fmla="*/ 1594 w 1753"/>
                <a:gd name="T35" fmla="*/ 559 h 1998"/>
                <a:gd name="T36" fmla="*/ 1659 w 1753"/>
                <a:gd name="T37" fmla="*/ 375 h 1998"/>
                <a:gd name="T38" fmla="*/ 1705 w 1753"/>
                <a:gd name="T39" fmla="*/ 190 h 1998"/>
                <a:gd name="T40" fmla="*/ 1752 w 1753"/>
                <a:gd name="T41" fmla="*/ 0 h 199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753"/>
                <a:gd name="T64" fmla="*/ 0 h 1998"/>
                <a:gd name="T65" fmla="*/ 1753 w 1753"/>
                <a:gd name="T66" fmla="*/ 1998 h 199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753" h="1998">
                  <a:moveTo>
                    <a:pt x="0" y="1997"/>
                  </a:moveTo>
                  <a:lnTo>
                    <a:pt x="36" y="1986"/>
                  </a:lnTo>
                  <a:lnTo>
                    <a:pt x="76" y="1970"/>
                  </a:lnTo>
                  <a:lnTo>
                    <a:pt x="129" y="1954"/>
                  </a:lnTo>
                  <a:lnTo>
                    <a:pt x="187" y="1937"/>
                  </a:lnTo>
                  <a:lnTo>
                    <a:pt x="310" y="1888"/>
                  </a:lnTo>
                  <a:lnTo>
                    <a:pt x="444" y="1818"/>
                  </a:lnTo>
                  <a:lnTo>
                    <a:pt x="514" y="1775"/>
                  </a:lnTo>
                  <a:lnTo>
                    <a:pt x="590" y="1731"/>
                  </a:lnTo>
                  <a:lnTo>
                    <a:pt x="748" y="1628"/>
                  </a:lnTo>
                  <a:lnTo>
                    <a:pt x="905" y="1509"/>
                  </a:lnTo>
                  <a:lnTo>
                    <a:pt x="981" y="1444"/>
                  </a:lnTo>
                  <a:lnTo>
                    <a:pt x="1051" y="1373"/>
                  </a:lnTo>
                  <a:lnTo>
                    <a:pt x="1180" y="1232"/>
                  </a:lnTo>
                  <a:lnTo>
                    <a:pt x="1308" y="1075"/>
                  </a:lnTo>
                  <a:lnTo>
                    <a:pt x="1419" y="906"/>
                  </a:lnTo>
                  <a:lnTo>
                    <a:pt x="1518" y="738"/>
                  </a:lnTo>
                  <a:lnTo>
                    <a:pt x="1594" y="559"/>
                  </a:lnTo>
                  <a:lnTo>
                    <a:pt x="1659" y="375"/>
                  </a:lnTo>
                  <a:lnTo>
                    <a:pt x="1705" y="190"/>
                  </a:lnTo>
                  <a:lnTo>
                    <a:pt x="1752" y="0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1228" name="Rectangle 5"/>
            <p:cNvSpPr>
              <a:spLocks noChangeArrowheads="1"/>
            </p:cNvSpPr>
            <p:nvPr/>
          </p:nvSpPr>
          <p:spPr bwMode="auto">
            <a:xfrm>
              <a:off x="3587" y="1020"/>
              <a:ext cx="188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S</a:t>
              </a:r>
            </a:p>
          </p:txBody>
        </p:sp>
      </p:grpSp>
      <p:grpSp>
        <p:nvGrpSpPr>
          <p:cNvPr id="51204" name="Group 6"/>
          <p:cNvGrpSpPr>
            <a:grpSpLocks/>
          </p:cNvGrpSpPr>
          <p:nvPr/>
        </p:nvGrpSpPr>
        <p:grpSpPr bwMode="auto">
          <a:xfrm>
            <a:off x="2735263" y="2524125"/>
            <a:ext cx="4251325" cy="2954338"/>
            <a:chOff x="1590" y="1590"/>
            <a:chExt cx="2472" cy="1861"/>
          </a:xfrm>
        </p:grpSpPr>
        <p:sp>
          <p:nvSpPr>
            <p:cNvPr id="51225" name="Freeform 7"/>
            <p:cNvSpPr>
              <a:spLocks/>
            </p:cNvSpPr>
            <p:nvPr/>
          </p:nvSpPr>
          <p:spPr bwMode="auto">
            <a:xfrm>
              <a:off x="1590" y="1590"/>
              <a:ext cx="2207" cy="1634"/>
            </a:xfrm>
            <a:custGeom>
              <a:avLst/>
              <a:gdLst>
                <a:gd name="T0" fmla="*/ 0 w 2207"/>
                <a:gd name="T1" fmla="*/ 0 h 1634"/>
                <a:gd name="T2" fmla="*/ 13 w 2207"/>
                <a:gd name="T3" fmla="*/ 16 h 1634"/>
                <a:gd name="T4" fmla="*/ 32 w 2207"/>
                <a:gd name="T5" fmla="*/ 41 h 1634"/>
                <a:gd name="T6" fmla="*/ 57 w 2207"/>
                <a:gd name="T7" fmla="*/ 71 h 1634"/>
                <a:gd name="T8" fmla="*/ 102 w 2207"/>
                <a:gd name="T9" fmla="*/ 117 h 1634"/>
                <a:gd name="T10" fmla="*/ 147 w 2207"/>
                <a:gd name="T11" fmla="*/ 168 h 1634"/>
                <a:gd name="T12" fmla="*/ 172 w 2207"/>
                <a:gd name="T13" fmla="*/ 198 h 1634"/>
                <a:gd name="T14" fmla="*/ 198 w 2207"/>
                <a:gd name="T15" fmla="*/ 228 h 1634"/>
                <a:gd name="T16" fmla="*/ 229 w 2207"/>
                <a:gd name="T17" fmla="*/ 264 h 1634"/>
                <a:gd name="T18" fmla="*/ 274 w 2207"/>
                <a:gd name="T19" fmla="*/ 310 h 1634"/>
                <a:gd name="T20" fmla="*/ 331 w 2207"/>
                <a:gd name="T21" fmla="*/ 360 h 1634"/>
                <a:gd name="T22" fmla="*/ 408 w 2207"/>
                <a:gd name="T23" fmla="*/ 426 h 1634"/>
                <a:gd name="T24" fmla="*/ 453 w 2207"/>
                <a:gd name="T25" fmla="*/ 467 h 1634"/>
                <a:gd name="T26" fmla="*/ 510 w 2207"/>
                <a:gd name="T27" fmla="*/ 507 h 1634"/>
                <a:gd name="T28" fmla="*/ 631 w 2207"/>
                <a:gd name="T29" fmla="*/ 604 h 1634"/>
                <a:gd name="T30" fmla="*/ 771 w 2207"/>
                <a:gd name="T31" fmla="*/ 715 h 1634"/>
                <a:gd name="T32" fmla="*/ 918 w 2207"/>
                <a:gd name="T33" fmla="*/ 832 h 1634"/>
                <a:gd name="T34" fmla="*/ 1071 w 2207"/>
                <a:gd name="T35" fmla="*/ 948 h 1634"/>
                <a:gd name="T36" fmla="*/ 1224 w 2207"/>
                <a:gd name="T37" fmla="*/ 1060 h 1634"/>
                <a:gd name="T38" fmla="*/ 1364 w 2207"/>
                <a:gd name="T39" fmla="*/ 1161 h 1634"/>
                <a:gd name="T40" fmla="*/ 1428 w 2207"/>
                <a:gd name="T41" fmla="*/ 1207 h 1634"/>
                <a:gd name="T42" fmla="*/ 1486 w 2207"/>
                <a:gd name="T43" fmla="*/ 1248 h 1634"/>
                <a:gd name="T44" fmla="*/ 1594 w 2207"/>
                <a:gd name="T45" fmla="*/ 1319 h 1634"/>
                <a:gd name="T46" fmla="*/ 1696 w 2207"/>
                <a:gd name="T47" fmla="*/ 1385 h 1634"/>
                <a:gd name="T48" fmla="*/ 1792 w 2207"/>
                <a:gd name="T49" fmla="*/ 1435 h 1634"/>
                <a:gd name="T50" fmla="*/ 1887 w 2207"/>
                <a:gd name="T51" fmla="*/ 1486 h 1634"/>
                <a:gd name="T52" fmla="*/ 1970 w 2207"/>
                <a:gd name="T53" fmla="*/ 1532 h 1634"/>
                <a:gd name="T54" fmla="*/ 2053 w 2207"/>
                <a:gd name="T55" fmla="*/ 1567 h 1634"/>
                <a:gd name="T56" fmla="*/ 2206 w 2207"/>
                <a:gd name="T57" fmla="*/ 1633 h 16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207"/>
                <a:gd name="T88" fmla="*/ 0 h 1634"/>
                <a:gd name="T89" fmla="*/ 2207 w 2207"/>
                <a:gd name="T90" fmla="*/ 1634 h 163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207" h="1634">
                  <a:moveTo>
                    <a:pt x="0" y="0"/>
                  </a:moveTo>
                  <a:lnTo>
                    <a:pt x="13" y="16"/>
                  </a:lnTo>
                  <a:lnTo>
                    <a:pt x="32" y="41"/>
                  </a:lnTo>
                  <a:lnTo>
                    <a:pt x="57" y="71"/>
                  </a:lnTo>
                  <a:lnTo>
                    <a:pt x="102" y="117"/>
                  </a:lnTo>
                  <a:lnTo>
                    <a:pt x="147" y="168"/>
                  </a:lnTo>
                  <a:lnTo>
                    <a:pt x="172" y="198"/>
                  </a:lnTo>
                  <a:lnTo>
                    <a:pt x="198" y="228"/>
                  </a:lnTo>
                  <a:lnTo>
                    <a:pt x="229" y="264"/>
                  </a:lnTo>
                  <a:lnTo>
                    <a:pt x="274" y="310"/>
                  </a:lnTo>
                  <a:lnTo>
                    <a:pt x="331" y="360"/>
                  </a:lnTo>
                  <a:lnTo>
                    <a:pt x="408" y="426"/>
                  </a:lnTo>
                  <a:lnTo>
                    <a:pt x="453" y="467"/>
                  </a:lnTo>
                  <a:lnTo>
                    <a:pt x="510" y="507"/>
                  </a:lnTo>
                  <a:lnTo>
                    <a:pt x="631" y="604"/>
                  </a:lnTo>
                  <a:lnTo>
                    <a:pt x="771" y="715"/>
                  </a:lnTo>
                  <a:lnTo>
                    <a:pt x="918" y="832"/>
                  </a:lnTo>
                  <a:lnTo>
                    <a:pt x="1071" y="948"/>
                  </a:lnTo>
                  <a:lnTo>
                    <a:pt x="1224" y="1060"/>
                  </a:lnTo>
                  <a:lnTo>
                    <a:pt x="1364" y="1161"/>
                  </a:lnTo>
                  <a:lnTo>
                    <a:pt x="1428" y="1207"/>
                  </a:lnTo>
                  <a:lnTo>
                    <a:pt x="1486" y="1248"/>
                  </a:lnTo>
                  <a:lnTo>
                    <a:pt x="1594" y="1319"/>
                  </a:lnTo>
                  <a:lnTo>
                    <a:pt x="1696" y="1385"/>
                  </a:lnTo>
                  <a:lnTo>
                    <a:pt x="1792" y="1435"/>
                  </a:lnTo>
                  <a:lnTo>
                    <a:pt x="1887" y="1486"/>
                  </a:lnTo>
                  <a:lnTo>
                    <a:pt x="1970" y="1532"/>
                  </a:lnTo>
                  <a:lnTo>
                    <a:pt x="2053" y="1567"/>
                  </a:lnTo>
                  <a:lnTo>
                    <a:pt x="2206" y="1633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1226" name="Rectangle 8"/>
            <p:cNvSpPr>
              <a:spLocks noChangeArrowheads="1"/>
            </p:cNvSpPr>
            <p:nvPr/>
          </p:nvSpPr>
          <p:spPr bwMode="auto">
            <a:xfrm>
              <a:off x="3792" y="3123"/>
              <a:ext cx="270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D</a:t>
              </a:r>
              <a:r>
                <a:rPr lang="en-US" sz="2800" i="1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L</a:t>
              </a:r>
            </a:p>
          </p:txBody>
        </p:sp>
      </p:grpSp>
      <p:grpSp>
        <p:nvGrpSpPr>
          <p:cNvPr id="51205" name="Group 9"/>
          <p:cNvGrpSpPr>
            <a:grpSpLocks/>
          </p:cNvGrpSpPr>
          <p:nvPr/>
        </p:nvGrpSpPr>
        <p:grpSpPr bwMode="auto">
          <a:xfrm>
            <a:off x="1487488" y="4043363"/>
            <a:ext cx="3708400" cy="2578100"/>
            <a:chOff x="865" y="2547"/>
            <a:chExt cx="2156" cy="1624"/>
          </a:xfrm>
        </p:grpSpPr>
        <p:sp>
          <p:nvSpPr>
            <p:cNvPr id="51220" name="Line 10"/>
            <p:cNvSpPr>
              <a:spLocks noChangeShapeType="1"/>
            </p:cNvSpPr>
            <p:nvPr/>
          </p:nvSpPr>
          <p:spPr bwMode="auto">
            <a:xfrm flipH="1">
              <a:off x="1196" y="2694"/>
              <a:ext cx="169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221" name="Line 11"/>
            <p:cNvSpPr>
              <a:spLocks noChangeShapeType="1"/>
            </p:cNvSpPr>
            <p:nvPr/>
          </p:nvSpPr>
          <p:spPr bwMode="auto">
            <a:xfrm>
              <a:off x="2883" y="2751"/>
              <a:ext cx="0" cy="108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222" name="Rectangle 12"/>
            <p:cNvSpPr>
              <a:spLocks noChangeArrowheads="1"/>
            </p:cNvSpPr>
            <p:nvPr/>
          </p:nvSpPr>
          <p:spPr bwMode="auto">
            <a:xfrm>
              <a:off x="865" y="2547"/>
              <a:ext cx="240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r*</a:t>
              </a:r>
            </a:p>
          </p:txBody>
        </p:sp>
        <p:sp>
          <p:nvSpPr>
            <p:cNvPr id="51223" name="Rectangle 13"/>
            <p:cNvSpPr>
              <a:spLocks noChangeArrowheads="1"/>
            </p:cNvSpPr>
            <p:nvPr/>
          </p:nvSpPr>
          <p:spPr bwMode="auto">
            <a:xfrm>
              <a:off x="2736" y="3843"/>
              <a:ext cx="285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Q*</a:t>
              </a:r>
            </a:p>
          </p:txBody>
        </p:sp>
        <p:sp>
          <p:nvSpPr>
            <p:cNvPr id="51224" name="Oval 14"/>
            <p:cNvSpPr>
              <a:spLocks noChangeArrowheads="1"/>
            </p:cNvSpPr>
            <p:nvPr/>
          </p:nvSpPr>
          <p:spPr bwMode="auto">
            <a:xfrm>
              <a:off x="2835" y="2646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405519" name="Rectangle 15"/>
          <p:cNvSpPr>
            <a:spLocks noChangeArrowheads="1"/>
          </p:cNvSpPr>
          <p:nvPr/>
        </p:nvSpPr>
        <p:spPr bwMode="auto">
          <a:xfrm>
            <a:off x="6365875" y="2579688"/>
            <a:ext cx="2889250" cy="2201862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>
              <a:spcBef>
                <a:spcPct val="30000"/>
              </a:spcBef>
            </a:pPr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During a recession interest</a:t>
            </a:r>
          </a:p>
          <a:p>
            <a:pPr algn="ctr">
              <a:spcBef>
                <a:spcPct val="30000"/>
              </a:spcBef>
            </a:pPr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rates fall due to a</a:t>
            </a:r>
          </a:p>
          <a:p>
            <a:pPr algn="ctr">
              <a:spcBef>
                <a:spcPct val="30000"/>
              </a:spcBef>
            </a:pPr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decrease in the demand </a:t>
            </a:r>
          </a:p>
          <a:p>
            <a:pPr algn="ctr">
              <a:spcBef>
                <a:spcPct val="30000"/>
              </a:spcBef>
            </a:pPr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for loanable funds.</a:t>
            </a: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2398713" y="3135313"/>
            <a:ext cx="4348162" cy="2952750"/>
            <a:chOff x="1395" y="1975"/>
            <a:chExt cx="2528" cy="1860"/>
          </a:xfrm>
        </p:grpSpPr>
        <p:sp>
          <p:nvSpPr>
            <p:cNvPr id="51218" name="Freeform 17"/>
            <p:cNvSpPr>
              <a:spLocks/>
            </p:cNvSpPr>
            <p:nvPr/>
          </p:nvSpPr>
          <p:spPr bwMode="auto">
            <a:xfrm>
              <a:off x="1395" y="1975"/>
              <a:ext cx="2210" cy="1633"/>
            </a:xfrm>
            <a:custGeom>
              <a:avLst/>
              <a:gdLst>
                <a:gd name="T0" fmla="*/ 0 w 2210"/>
                <a:gd name="T1" fmla="*/ 0 h 1633"/>
                <a:gd name="T2" fmla="*/ 12 w 2210"/>
                <a:gd name="T3" fmla="*/ 18 h 1633"/>
                <a:gd name="T4" fmla="*/ 36 w 2210"/>
                <a:gd name="T5" fmla="*/ 40 h 1633"/>
                <a:gd name="T6" fmla="*/ 61 w 2210"/>
                <a:gd name="T7" fmla="*/ 69 h 1633"/>
                <a:gd name="T8" fmla="*/ 103 w 2210"/>
                <a:gd name="T9" fmla="*/ 114 h 1633"/>
                <a:gd name="T10" fmla="*/ 127 w 2210"/>
                <a:gd name="T11" fmla="*/ 143 h 1633"/>
                <a:gd name="T12" fmla="*/ 152 w 2210"/>
                <a:gd name="T13" fmla="*/ 165 h 1633"/>
                <a:gd name="T14" fmla="*/ 170 w 2210"/>
                <a:gd name="T15" fmla="*/ 194 h 1633"/>
                <a:gd name="T16" fmla="*/ 200 w 2210"/>
                <a:gd name="T17" fmla="*/ 228 h 1633"/>
                <a:gd name="T18" fmla="*/ 231 w 2210"/>
                <a:gd name="T19" fmla="*/ 268 h 1633"/>
                <a:gd name="T20" fmla="*/ 279 w 2210"/>
                <a:gd name="T21" fmla="*/ 307 h 1633"/>
                <a:gd name="T22" fmla="*/ 334 w 2210"/>
                <a:gd name="T23" fmla="*/ 364 h 1633"/>
                <a:gd name="T24" fmla="*/ 413 w 2210"/>
                <a:gd name="T25" fmla="*/ 427 h 1633"/>
                <a:gd name="T26" fmla="*/ 461 w 2210"/>
                <a:gd name="T27" fmla="*/ 467 h 1633"/>
                <a:gd name="T28" fmla="*/ 516 w 2210"/>
                <a:gd name="T29" fmla="*/ 506 h 1633"/>
                <a:gd name="T30" fmla="*/ 637 w 2210"/>
                <a:gd name="T31" fmla="*/ 609 h 1633"/>
                <a:gd name="T32" fmla="*/ 777 w 2210"/>
                <a:gd name="T33" fmla="*/ 717 h 1633"/>
                <a:gd name="T34" fmla="*/ 922 w 2210"/>
                <a:gd name="T35" fmla="*/ 830 h 1633"/>
                <a:gd name="T36" fmla="*/ 1080 w 2210"/>
                <a:gd name="T37" fmla="*/ 950 h 1633"/>
                <a:gd name="T38" fmla="*/ 1226 w 2210"/>
                <a:gd name="T39" fmla="*/ 1058 h 1633"/>
                <a:gd name="T40" fmla="*/ 1365 w 2210"/>
                <a:gd name="T41" fmla="*/ 1160 h 1633"/>
                <a:gd name="T42" fmla="*/ 1487 w 2210"/>
                <a:gd name="T43" fmla="*/ 1245 h 1633"/>
                <a:gd name="T44" fmla="*/ 1596 w 2210"/>
                <a:gd name="T45" fmla="*/ 1319 h 1633"/>
                <a:gd name="T46" fmla="*/ 1699 w 2210"/>
                <a:gd name="T47" fmla="*/ 1382 h 1633"/>
                <a:gd name="T48" fmla="*/ 1796 w 2210"/>
                <a:gd name="T49" fmla="*/ 1439 h 1633"/>
                <a:gd name="T50" fmla="*/ 1887 w 2210"/>
                <a:gd name="T51" fmla="*/ 1484 h 1633"/>
                <a:gd name="T52" fmla="*/ 1972 w 2210"/>
                <a:gd name="T53" fmla="*/ 1530 h 1633"/>
                <a:gd name="T54" fmla="*/ 2057 w 2210"/>
                <a:gd name="T55" fmla="*/ 1569 h 1633"/>
                <a:gd name="T56" fmla="*/ 2209 w 2210"/>
                <a:gd name="T57" fmla="*/ 1632 h 163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210"/>
                <a:gd name="T88" fmla="*/ 0 h 1633"/>
                <a:gd name="T89" fmla="*/ 2210 w 2210"/>
                <a:gd name="T90" fmla="*/ 1633 h 163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210" h="1633">
                  <a:moveTo>
                    <a:pt x="0" y="0"/>
                  </a:moveTo>
                  <a:lnTo>
                    <a:pt x="12" y="18"/>
                  </a:lnTo>
                  <a:lnTo>
                    <a:pt x="36" y="40"/>
                  </a:lnTo>
                  <a:lnTo>
                    <a:pt x="61" y="69"/>
                  </a:lnTo>
                  <a:lnTo>
                    <a:pt x="103" y="114"/>
                  </a:lnTo>
                  <a:lnTo>
                    <a:pt x="127" y="143"/>
                  </a:lnTo>
                  <a:lnTo>
                    <a:pt x="152" y="165"/>
                  </a:lnTo>
                  <a:lnTo>
                    <a:pt x="170" y="194"/>
                  </a:lnTo>
                  <a:lnTo>
                    <a:pt x="200" y="228"/>
                  </a:lnTo>
                  <a:lnTo>
                    <a:pt x="231" y="268"/>
                  </a:lnTo>
                  <a:lnTo>
                    <a:pt x="279" y="307"/>
                  </a:lnTo>
                  <a:lnTo>
                    <a:pt x="334" y="364"/>
                  </a:lnTo>
                  <a:lnTo>
                    <a:pt x="413" y="427"/>
                  </a:lnTo>
                  <a:lnTo>
                    <a:pt x="461" y="467"/>
                  </a:lnTo>
                  <a:lnTo>
                    <a:pt x="516" y="506"/>
                  </a:lnTo>
                  <a:lnTo>
                    <a:pt x="637" y="609"/>
                  </a:lnTo>
                  <a:lnTo>
                    <a:pt x="777" y="717"/>
                  </a:lnTo>
                  <a:lnTo>
                    <a:pt x="922" y="830"/>
                  </a:lnTo>
                  <a:lnTo>
                    <a:pt x="1080" y="950"/>
                  </a:lnTo>
                  <a:lnTo>
                    <a:pt x="1226" y="1058"/>
                  </a:lnTo>
                  <a:lnTo>
                    <a:pt x="1365" y="1160"/>
                  </a:lnTo>
                  <a:lnTo>
                    <a:pt x="1487" y="1245"/>
                  </a:lnTo>
                  <a:lnTo>
                    <a:pt x="1596" y="1319"/>
                  </a:lnTo>
                  <a:lnTo>
                    <a:pt x="1699" y="1382"/>
                  </a:lnTo>
                  <a:lnTo>
                    <a:pt x="1796" y="1439"/>
                  </a:lnTo>
                  <a:lnTo>
                    <a:pt x="1887" y="1484"/>
                  </a:lnTo>
                  <a:lnTo>
                    <a:pt x="1972" y="1530"/>
                  </a:lnTo>
                  <a:lnTo>
                    <a:pt x="2057" y="1569"/>
                  </a:lnTo>
                  <a:lnTo>
                    <a:pt x="2209" y="1632"/>
                  </a:lnTo>
                </a:path>
              </a:pathLst>
            </a:custGeom>
            <a:noFill/>
            <a:ln w="50800" cap="rnd">
              <a:solidFill>
                <a:srgbClr val="0000FF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1219" name="Rectangle 18"/>
            <p:cNvSpPr>
              <a:spLocks noChangeArrowheads="1"/>
            </p:cNvSpPr>
            <p:nvPr/>
          </p:nvSpPr>
          <p:spPr bwMode="auto">
            <a:xfrm>
              <a:off x="3600" y="3507"/>
              <a:ext cx="323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D’</a:t>
              </a:r>
              <a:r>
                <a:rPr lang="en-US" sz="2800" i="1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L</a:t>
              </a:r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1519238" y="4562475"/>
            <a:ext cx="3003550" cy="2044700"/>
            <a:chOff x="865" y="2883"/>
            <a:chExt cx="1747" cy="1288"/>
          </a:xfrm>
        </p:grpSpPr>
        <p:sp>
          <p:nvSpPr>
            <p:cNvPr id="51213" name="Line 20"/>
            <p:cNvSpPr>
              <a:spLocks noChangeShapeType="1"/>
            </p:cNvSpPr>
            <p:nvPr/>
          </p:nvSpPr>
          <p:spPr bwMode="auto">
            <a:xfrm flipH="1">
              <a:off x="1196" y="2982"/>
              <a:ext cx="135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214" name="Oval 21"/>
            <p:cNvSpPr>
              <a:spLocks noChangeArrowheads="1"/>
            </p:cNvSpPr>
            <p:nvPr/>
          </p:nvSpPr>
          <p:spPr bwMode="auto">
            <a:xfrm>
              <a:off x="2499" y="293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1215" name="Line 22"/>
            <p:cNvSpPr>
              <a:spLocks noChangeShapeType="1"/>
            </p:cNvSpPr>
            <p:nvPr/>
          </p:nvSpPr>
          <p:spPr bwMode="auto">
            <a:xfrm>
              <a:off x="2547" y="3039"/>
              <a:ext cx="0" cy="79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216" name="Rectangle 23"/>
            <p:cNvSpPr>
              <a:spLocks noChangeArrowheads="1"/>
            </p:cNvSpPr>
            <p:nvPr/>
          </p:nvSpPr>
          <p:spPr bwMode="auto">
            <a:xfrm>
              <a:off x="2353" y="3843"/>
              <a:ext cx="259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Q</a:t>
              </a:r>
              <a:r>
                <a:rPr lang="en-US" sz="2800" i="1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1</a:t>
              </a:r>
            </a:p>
          </p:txBody>
        </p:sp>
        <p:sp>
          <p:nvSpPr>
            <p:cNvPr id="51217" name="Rectangle 24"/>
            <p:cNvSpPr>
              <a:spLocks noChangeArrowheads="1"/>
            </p:cNvSpPr>
            <p:nvPr/>
          </p:nvSpPr>
          <p:spPr bwMode="auto">
            <a:xfrm>
              <a:off x="865" y="2883"/>
              <a:ext cx="213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r</a:t>
              </a:r>
              <a:r>
                <a:rPr lang="en-US" sz="2800" i="1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1</a:t>
              </a:r>
            </a:p>
          </p:txBody>
        </p:sp>
      </p:grpSp>
      <p:sp>
        <p:nvSpPr>
          <p:cNvPr id="51209" name="Line 25"/>
          <p:cNvSpPr>
            <a:spLocks noChangeShapeType="1"/>
          </p:cNvSpPr>
          <p:nvPr/>
        </p:nvSpPr>
        <p:spPr bwMode="auto">
          <a:xfrm>
            <a:off x="2068513" y="1820863"/>
            <a:ext cx="0" cy="42656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210" name="Line 26"/>
          <p:cNvSpPr>
            <a:spLocks noChangeShapeType="1"/>
          </p:cNvSpPr>
          <p:nvPr/>
        </p:nvSpPr>
        <p:spPr bwMode="auto">
          <a:xfrm>
            <a:off x="2058988" y="6073775"/>
            <a:ext cx="46323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211" name="Rectangle 27"/>
          <p:cNvSpPr>
            <a:spLocks noChangeArrowheads="1"/>
          </p:cNvSpPr>
          <p:nvPr/>
        </p:nvSpPr>
        <p:spPr bwMode="auto">
          <a:xfrm>
            <a:off x="7021513" y="5616575"/>
            <a:ext cx="1587500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Quantity of</a:t>
            </a:r>
          </a:p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Loanable Funds</a:t>
            </a:r>
          </a:p>
        </p:txBody>
      </p:sp>
      <p:sp>
        <p:nvSpPr>
          <p:cNvPr id="51212" name="Rectangle 28"/>
          <p:cNvSpPr>
            <a:spLocks noChangeArrowheads="1"/>
          </p:cNvSpPr>
          <p:nvPr/>
        </p:nvSpPr>
        <p:spPr bwMode="auto">
          <a:xfrm>
            <a:off x="1252538" y="1585913"/>
            <a:ext cx="863600" cy="1382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600" i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</a:t>
            </a:r>
            <a:endParaRPr lang="en-US" sz="24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Interest</a:t>
            </a:r>
          </a:p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Rate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05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5519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3363913" y="2222500"/>
            <a:ext cx="4352925" cy="2874963"/>
            <a:chOff x="2109" y="1238"/>
            <a:chExt cx="2531" cy="1811"/>
          </a:xfrm>
        </p:grpSpPr>
        <p:sp>
          <p:nvSpPr>
            <p:cNvPr id="53275" name="Freeform 23"/>
            <p:cNvSpPr>
              <a:spLocks/>
            </p:cNvSpPr>
            <p:nvPr/>
          </p:nvSpPr>
          <p:spPr bwMode="auto">
            <a:xfrm>
              <a:off x="2109" y="1238"/>
              <a:ext cx="2213" cy="1632"/>
            </a:xfrm>
            <a:custGeom>
              <a:avLst/>
              <a:gdLst>
                <a:gd name="T0" fmla="*/ 0 w 2213"/>
                <a:gd name="T1" fmla="*/ 0 h 1632"/>
                <a:gd name="T2" fmla="*/ 13 w 2213"/>
                <a:gd name="T3" fmla="*/ 19 h 1632"/>
                <a:gd name="T4" fmla="*/ 34 w 2213"/>
                <a:gd name="T5" fmla="*/ 38 h 1632"/>
                <a:gd name="T6" fmla="*/ 69 w 2213"/>
                <a:gd name="T7" fmla="*/ 70 h 1632"/>
                <a:gd name="T8" fmla="*/ 110 w 2213"/>
                <a:gd name="T9" fmla="*/ 117 h 1632"/>
                <a:gd name="T10" fmla="*/ 152 w 2213"/>
                <a:gd name="T11" fmla="*/ 169 h 1632"/>
                <a:gd name="T12" fmla="*/ 179 w 2213"/>
                <a:gd name="T13" fmla="*/ 197 h 1632"/>
                <a:gd name="T14" fmla="*/ 200 w 2213"/>
                <a:gd name="T15" fmla="*/ 230 h 1632"/>
                <a:gd name="T16" fmla="*/ 235 w 2213"/>
                <a:gd name="T17" fmla="*/ 267 h 1632"/>
                <a:gd name="T18" fmla="*/ 283 w 2213"/>
                <a:gd name="T19" fmla="*/ 309 h 1632"/>
                <a:gd name="T20" fmla="*/ 338 w 2213"/>
                <a:gd name="T21" fmla="*/ 361 h 1632"/>
                <a:gd name="T22" fmla="*/ 414 w 2213"/>
                <a:gd name="T23" fmla="*/ 427 h 1632"/>
                <a:gd name="T24" fmla="*/ 463 w 2213"/>
                <a:gd name="T25" fmla="*/ 464 h 1632"/>
                <a:gd name="T26" fmla="*/ 511 w 2213"/>
                <a:gd name="T27" fmla="*/ 506 h 1632"/>
                <a:gd name="T28" fmla="*/ 636 w 2213"/>
                <a:gd name="T29" fmla="*/ 605 h 1632"/>
                <a:gd name="T30" fmla="*/ 774 w 2213"/>
                <a:gd name="T31" fmla="*/ 717 h 1632"/>
                <a:gd name="T32" fmla="*/ 926 w 2213"/>
                <a:gd name="T33" fmla="*/ 830 h 1632"/>
                <a:gd name="T34" fmla="*/ 1078 w 2213"/>
                <a:gd name="T35" fmla="*/ 947 h 1632"/>
                <a:gd name="T36" fmla="*/ 1230 w 2213"/>
                <a:gd name="T37" fmla="*/ 1059 h 1632"/>
                <a:gd name="T38" fmla="*/ 1369 w 2213"/>
                <a:gd name="T39" fmla="*/ 1162 h 1632"/>
                <a:gd name="T40" fmla="*/ 1431 w 2213"/>
                <a:gd name="T41" fmla="*/ 1205 h 1632"/>
                <a:gd name="T42" fmla="*/ 1493 w 2213"/>
                <a:gd name="T43" fmla="*/ 1247 h 1632"/>
                <a:gd name="T44" fmla="*/ 1604 w 2213"/>
                <a:gd name="T45" fmla="*/ 1317 h 1632"/>
                <a:gd name="T46" fmla="*/ 1700 w 2213"/>
                <a:gd name="T47" fmla="*/ 1383 h 1632"/>
                <a:gd name="T48" fmla="*/ 1797 w 2213"/>
                <a:gd name="T49" fmla="*/ 1434 h 1632"/>
                <a:gd name="T50" fmla="*/ 1894 w 2213"/>
                <a:gd name="T51" fmla="*/ 1486 h 1632"/>
                <a:gd name="T52" fmla="*/ 1977 w 2213"/>
                <a:gd name="T53" fmla="*/ 1528 h 1632"/>
                <a:gd name="T54" fmla="*/ 2060 w 2213"/>
                <a:gd name="T55" fmla="*/ 1565 h 1632"/>
                <a:gd name="T56" fmla="*/ 2212 w 2213"/>
                <a:gd name="T57" fmla="*/ 1631 h 163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213"/>
                <a:gd name="T88" fmla="*/ 0 h 1632"/>
                <a:gd name="T89" fmla="*/ 2213 w 2213"/>
                <a:gd name="T90" fmla="*/ 1632 h 1632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213" h="1632">
                  <a:moveTo>
                    <a:pt x="0" y="0"/>
                  </a:moveTo>
                  <a:lnTo>
                    <a:pt x="13" y="19"/>
                  </a:lnTo>
                  <a:lnTo>
                    <a:pt x="34" y="38"/>
                  </a:lnTo>
                  <a:lnTo>
                    <a:pt x="69" y="70"/>
                  </a:lnTo>
                  <a:lnTo>
                    <a:pt x="110" y="117"/>
                  </a:lnTo>
                  <a:lnTo>
                    <a:pt x="152" y="169"/>
                  </a:lnTo>
                  <a:lnTo>
                    <a:pt x="179" y="197"/>
                  </a:lnTo>
                  <a:lnTo>
                    <a:pt x="200" y="230"/>
                  </a:lnTo>
                  <a:lnTo>
                    <a:pt x="235" y="267"/>
                  </a:lnTo>
                  <a:lnTo>
                    <a:pt x="283" y="309"/>
                  </a:lnTo>
                  <a:lnTo>
                    <a:pt x="338" y="361"/>
                  </a:lnTo>
                  <a:lnTo>
                    <a:pt x="414" y="427"/>
                  </a:lnTo>
                  <a:lnTo>
                    <a:pt x="463" y="464"/>
                  </a:lnTo>
                  <a:lnTo>
                    <a:pt x="511" y="506"/>
                  </a:lnTo>
                  <a:lnTo>
                    <a:pt x="636" y="605"/>
                  </a:lnTo>
                  <a:lnTo>
                    <a:pt x="774" y="717"/>
                  </a:lnTo>
                  <a:lnTo>
                    <a:pt x="926" y="830"/>
                  </a:lnTo>
                  <a:lnTo>
                    <a:pt x="1078" y="947"/>
                  </a:lnTo>
                  <a:lnTo>
                    <a:pt x="1230" y="1059"/>
                  </a:lnTo>
                  <a:lnTo>
                    <a:pt x="1369" y="1162"/>
                  </a:lnTo>
                  <a:lnTo>
                    <a:pt x="1431" y="1205"/>
                  </a:lnTo>
                  <a:lnTo>
                    <a:pt x="1493" y="1247"/>
                  </a:lnTo>
                  <a:lnTo>
                    <a:pt x="1604" y="1317"/>
                  </a:lnTo>
                  <a:lnTo>
                    <a:pt x="1700" y="1383"/>
                  </a:lnTo>
                  <a:lnTo>
                    <a:pt x="1797" y="1434"/>
                  </a:lnTo>
                  <a:lnTo>
                    <a:pt x="1894" y="1486"/>
                  </a:lnTo>
                  <a:lnTo>
                    <a:pt x="1977" y="1528"/>
                  </a:lnTo>
                  <a:lnTo>
                    <a:pt x="2060" y="1565"/>
                  </a:lnTo>
                  <a:lnTo>
                    <a:pt x="2212" y="1631"/>
                  </a:lnTo>
                </a:path>
              </a:pathLst>
            </a:custGeom>
            <a:noFill/>
            <a:ln w="50800" cap="rnd">
              <a:solidFill>
                <a:srgbClr val="0000FF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3276" name="Rectangle 24"/>
            <p:cNvSpPr>
              <a:spLocks noChangeArrowheads="1"/>
            </p:cNvSpPr>
            <p:nvPr/>
          </p:nvSpPr>
          <p:spPr bwMode="auto">
            <a:xfrm>
              <a:off x="4317" y="2721"/>
              <a:ext cx="323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D’</a:t>
              </a:r>
              <a:r>
                <a:rPr lang="en-US" sz="2800" i="1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L</a:t>
              </a:r>
            </a:p>
          </p:txBody>
        </p:sp>
      </p:grpSp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  <a:cs typeface="Angsana New" charset="0"/>
              </a:rPr>
              <a:t>Changes In The Equilibrium</a:t>
            </a:r>
          </a:p>
        </p:txBody>
      </p:sp>
      <p:grpSp>
        <p:nvGrpSpPr>
          <p:cNvPr id="53252" name="Group 3"/>
          <p:cNvGrpSpPr>
            <a:grpSpLocks/>
          </p:cNvGrpSpPr>
          <p:nvPr/>
        </p:nvGrpSpPr>
        <p:grpSpPr bwMode="auto">
          <a:xfrm>
            <a:off x="2998788" y="1952625"/>
            <a:ext cx="3230562" cy="3594100"/>
            <a:chOff x="1897" y="1068"/>
            <a:chExt cx="1878" cy="2264"/>
          </a:xfrm>
        </p:grpSpPr>
        <p:sp>
          <p:nvSpPr>
            <p:cNvPr id="53273" name="Freeform 4"/>
            <p:cNvSpPr>
              <a:spLocks/>
            </p:cNvSpPr>
            <p:nvPr/>
          </p:nvSpPr>
          <p:spPr bwMode="auto">
            <a:xfrm>
              <a:off x="1897" y="1334"/>
              <a:ext cx="1753" cy="1998"/>
            </a:xfrm>
            <a:custGeom>
              <a:avLst/>
              <a:gdLst>
                <a:gd name="T0" fmla="*/ 0 w 1753"/>
                <a:gd name="T1" fmla="*/ 1997 h 1998"/>
                <a:gd name="T2" fmla="*/ 36 w 1753"/>
                <a:gd name="T3" fmla="*/ 1986 h 1998"/>
                <a:gd name="T4" fmla="*/ 76 w 1753"/>
                <a:gd name="T5" fmla="*/ 1970 h 1998"/>
                <a:gd name="T6" fmla="*/ 129 w 1753"/>
                <a:gd name="T7" fmla="*/ 1954 h 1998"/>
                <a:gd name="T8" fmla="*/ 187 w 1753"/>
                <a:gd name="T9" fmla="*/ 1937 h 1998"/>
                <a:gd name="T10" fmla="*/ 310 w 1753"/>
                <a:gd name="T11" fmla="*/ 1888 h 1998"/>
                <a:gd name="T12" fmla="*/ 444 w 1753"/>
                <a:gd name="T13" fmla="*/ 1818 h 1998"/>
                <a:gd name="T14" fmla="*/ 514 w 1753"/>
                <a:gd name="T15" fmla="*/ 1775 h 1998"/>
                <a:gd name="T16" fmla="*/ 590 w 1753"/>
                <a:gd name="T17" fmla="*/ 1731 h 1998"/>
                <a:gd name="T18" fmla="*/ 748 w 1753"/>
                <a:gd name="T19" fmla="*/ 1628 h 1998"/>
                <a:gd name="T20" fmla="*/ 905 w 1753"/>
                <a:gd name="T21" fmla="*/ 1509 h 1998"/>
                <a:gd name="T22" fmla="*/ 981 w 1753"/>
                <a:gd name="T23" fmla="*/ 1444 h 1998"/>
                <a:gd name="T24" fmla="*/ 1051 w 1753"/>
                <a:gd name="T25" fmla="*/ 1373 h 1998"/>
                <a:gd name="T26" fmla="*/ 1180 w 1753"/>
                <a:gd name="T27" fmla="*/ 1232 h 1998"/>
                <a:gd name="T28" fmla="*/ 1308 w 1753"/>
                <a:gd name="T29" fmla="*/ 1075 h 1998"/>
                <a:gd name="T30" fmla="*/ 1419 w 1753"/>
                <a:gd name="T31" fmla="*/ 906 h 1998"/>
                <a:gd name="T32" fmla="*/ 1518 w 1753"/>
                <a:gd name="T33" fmla="*/ 738 h 1998"/>
                <a:gd name="T34" fmla="*/ 1594 w 1753"/>
                <a:gd name="T35" fmla="*/ 559 h 1998"/>
                <a:gd name="T36" fmla="*/ 1659 w 1753"/>
                <a:gd name="T37" fmla="*/ 375 h 1998"/>
                <a:gd name="T38" fmla="*/ 1705 w 1753"/>
                <a:gd name="T39" fmla="*/ 190 h 1998"/>
                <a:gd name="T40" fmla="*/ 1752 w 1753"/>
                <a:gd name="T41" fmla="*/ 0 h 199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753"/>
                <a:gd name="T64" fmla="*/ 0 h 1998"/>
                <a:gd name="T65" fmla="*/ 1753 w 1753"/>
                <a:gd name="T66" fmla="*/ 1998 h 199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753" h="1998">
                  <a:moveTo>
                    <a:pt x="0" y="1997"/>
                  </a:moveTo>
                  <a:lnTo>
                    <a:pt x="36" y="1986"/>
                  </a:lnTo>
                  <a:lnTo>
                    <a:pt x="76" y="1970"/>
                  </a:lnTo>
                  <a:lnTo>
                    <a:pt x="129" y="1954"/>
                  </a:lnTo>
                  <a:lnTo>
                    <a:pt x="187" y="1937"/>
                  </a:lnTo>
                  <a:lnTo>
                    <a:pt x="310" y="1888"/>
                  </a:lnTo>
                  <a:lnTo>
                    <a:pt x="444" y="1818"/>
                  </a:lnTo>
                  <a:lnTo>
                    <a:pt x="514" y="1775"/>
                  </a:lnTo>
                  <a:lnTo>
                    <a:pt x="590" y="1731"/>
                  </a:lnTo>
                  <a:lnTo>
                    <a:pt x="748" y="1628"/>
                  </a:lnTo>
                  <a:lnTo>
                    <a:pt x="905" y="1509"/>
                  </a:lnTo>
                  <a:lnTo>
                    <a:pt x="981" y="1444"/>
                  </a:lnTo>
                  <a:lnTo>
                    <a:pt x="1051" y="1373"/>
                  </a:lnTo>
                  <a:lnTo>
                    <a:pt x="1180" y="1232"/>
                  </a:lnTo>
                  <a:lnTo>
                    <a:pt x="1308" y="1075"/>
                  </a:lnTo>
                  <a:lnTo>
                    <a:pt x="1419" y="906"/>
                  </a:lnTo>
                  <a:lnTo>
                    <a:pt x="1518" y="738"/>
                  </a:lnTo>
                  <a:lnTo>
                    <a:pt x="1594" y="559"/>
                  </a:lnTo>
                  <a:lnTo>
                    <a:pt x="1659" y="375"/>
                  </a:lnTo>
                  <a:lnTo>
                    <a:pt x="1705" y="190"/>
                  </a:lnTo>
                  <a:lnTo>
                    <a:pt x="1752" y="0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3274" name="Rectangle 5"/>
            <p:cNvSpPr>
              <a:spLocks noChangeArrowheads="1"/>
            </p:cNvSpPr>
            <p:nvPr/>
          </p:nvSpPr>
          <p:spPr bwMode="auto">
            <a:xfrm>
              <a:off x="3587" y="1068"/>
              <a:ext cx="188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S</a:t>
              </a:r>
            </a:p>
          </p:txBody>
        </p:sp>
      </p:grpSp>
      <p:grpSp>
        <p:nvGrpSpPr>
          <p:cNvPr id="53253" name="Group 6"/>
          <p:cNvGrpSpPr>
            <a:grpSpLocks/>
          </p:cNvGrpSpPr>
          <p:nvPr/>
        </p:nvGrpSpPr>
        <p:grpSpPr bwMode="auto">
          <a:xfrm>
            <a:off x="2797175" y="2600325"/>
            <a:ext cx="4264025" cy="2954338"/>
            <a:chOff x="1779" y="1476"/>
            <a:chExt cx="2480" cy="1861"/>
          </a:xfrm>
        </p:grpSpPr>
        <p:sp>
          <p:nvSpPr>
            <p:cNvPr id="53271" name="Freeform 7"/>
            <p:cNvSpPr>
              <a:spLocks/>
            </p:cNvSpPr>
            <p:nvPr/>
          </p:nvSpPr>
          <p:spPr bwMode="auto">
            <a:xfrm>
              <a:off x="1779" y="1476"/>
              <a:ext cx="2207" cy="1634"/>
            </a:xfrm>
            <a:custGeom>
              <a:avLst/>
              <a:gdLst>
                <a:gd name="T0" fmla="*/ 0 w 2207"/>
                <a:gd name="T1" fmla="*/ 0 h 1634"/>
                <a:gd name="T2" fmla="*/ 13 w 2207"/>
                <a:gd name="T3" fmla="*/ 16 h 1634"/>
                <a:gd name="T4" fmla="*/ 32 w 2207"/>
                <a:gd name="T5" fmla="*/ 41 h 1634"/>
                <a:gd name="T6" fmla="*/ 57 w 2207"/>
                <a:gd name="T7" fmla="*/ 71 h 1634"/>
                <a:gd name="T8" fmla="*/ 102 w 2207"/>
                <a:gd name="T9" fmla="*/ 117 h 1634"/>
                <a:gd name="T10" fmla="*/ 147 w 2207"/>
                <a:gd name="T11" fmla="*/ 168 h 1634"/>
                <a:gd name="T12" fmla="*/ 172 w 2207"/>
                <a:gd name="T13" fmla="*/ 198 h 1634"/>
                <a:gd name="T14" fmla="*/ 198 w 2207"/>
                <a:gd name="T15" fmla="*/ 228 h 1634"/>
                <a:gd name="T16" fmla="*/ 229 w 2207"/>
                <a:gd name="T17" fmla="*/ 264 h 1634"/>
                <a:gd name="T18" fmla="*/ 274 w 2207"/>
                <a:gd name="T19" fmla="*/ 310 h 1634"/>
                <a:gd name="T20" fmla="*/ 331 w 2207"/>
                <a:gd name="T21" fmla="*/ 360 h 1634"/>
                <a:gd name="T22" fmla="*/ 408 w 2207"/>
                <a:gd name="T23" fmla="*/ 426 h 1634"/>
                <a:gd name="T24" fmla="*/ 453 w 2207"/>
                <a:gd name="T25" fmla="*/ 467 h 1634"/>
                <a:gd name="T26" fmla="*/ 510 w 2207"/>
                <a:gd name="T27" fmla="*/ 507 h 1634"/>
                <a:gd name="T28" fmla="*/ 631 w 2207"/>
                <a:gd name="T29" fmla="*/ 604 h 1634"/>
                <a:gd name="T30" fmla="*/ 771 w 2207"/>
                <a:gd name="T31" fmla="*/ 715 h 1634"/>
                <a:gd name="T32" fmla="*/ 918 w 2207"/>
                <a:gd name="T33" fmla="*/ 832 h 1634"/>
                <a:gd name="T34" fmla="*/ 1071 w 2207"/>
                <a:gd name="T35" fmla="*/ 948 h 1634"/>
                <a:gd name="T36" fmla="*/ 1224 w 2207"/>
                <a:gd name="T37" fmla="*/ 1060 h 1634"/>
                <a:gd name="T38" fmla="*/ 1364 w 2207"/>
                <a:gd name="T39" fmla="*/ 1161 h 1634"/>
                <a:gd name="T40" fmla="*/ 1428 w 2207"/>
                <a:gd name="T41" fmla="*/ 1207 h 1634"/>
                <a:gd name="T42" fmla="*/ 1486 w 2207"/>
                <a:gd name="T43" fmla="*/ 1248 h 1634"/>
                <a:gd name="T44" fmla="*/ 1594 w 2207"/>
                <a:gd name="T45" fmla="*/ 1319 h 1634"/>
                <a:gd name="T46" fmla="*/ 1696 w 2207"/>
                <a:gd name="T47" fmla="*/ 1385 h 1634"/>
                <a:gd name="T48" fmla="*/ 1792 w 2207"/>
                <a:gd name="T49" fmla="*/ 1435 h 1634"/>
                <a:gd name="T50" fmla="*/ 1887 w 2207"/>
                <a:gd name="T51" fmla="*/ 1486 h 1634"/>
                <a:gd name="T52" fmla="*/ 1970 w 2207"/>
                <a:gd name="T53" fmla="*/ 1532 h 1634"/>
                <a:gd name="T54" fmla="*/ 2053 w 2207"/>
                <a:gd name="T55" fmla="*/ 1567 h 1634"/>
                <a:gd name="T56" fmla="*/ 2206 w 2207"/>
                <a:gd name="T57" fmla="*/ 1633 h 16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207"/>
                <a:gd name="T88" fmla="*/ 0 h 1634"/>
                <a:gd name="T89" fmla="*/ 2207 w 2207"/>
                <a:gd name="T90" fmla="*/ 1634 h 163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207" h="1634">
                  <a:moveTo>
                    <a:pt x="0" y="0"/>
                  </a:moveTo>
                  <a:lnTo>
                    <a:pt x="13" y="16"/>
                  </a:lnTo>
                  <a:lnTo>
                    <a:pt x="32" y="41"/>
                  </a:lnTo>
                  <a:lnTo>
                    <a:pt x="57" y="71"/>
                  </a:lnTo>
                  <a:lnTo>
                    <a:pt x="102" y="117"/>
                  </a:lnTo>
                  <a:lnTo>
                    <a:pt x="147" y="168"/>
                  </a:lnTo>
                  <a:lnTo>
                    <a:pt x="172" y="198"/>
                  </a:lnTo>
                  <a:lnTo>
                    <a:pt x="198" y="228"/>
                  </a:lnTo>
                  <a:lnTo>
                    <a:pt x="229" y="264"/>
                  </a:lnTo>
                  <a:lnTo>
                    <a:pt x="274" y="310"/>
                  </a:lnTo>
                  <a:lnTo>
                    <a:pt x="331" y="360"/>
                  </a:lnTo>
                  <a:lnTo>
                    <a:pt x="408" y="426"/>
                  </a:lnTo>
                  <a:lnTo>
                    <a:pt x="453" y="467"/>
                  </a:lnTo>
                  <a:lnTo>
                    <a:pt x="510" y="507"/>
                  </a:lnTo>
                  <a:lnTo>
                    <a:pt x="631" y="604"/>
                  </a:lnTo>
                  <a:lnTo>
                    <a:pt x="771" y="715"/>
                  </a:lnTo>
                  <a:lnTo>
                    <a:pt x="918" y="832"/>
                  </a:lnTo>
                  <a:lnTo>
                    <a:pt x="1071" y="948"/>
                  </a:lnTo>
                  <a:lnTo>
                    <a:pt x="1224" y="1060"/>
                  </a:lnTo>
                  <a:lnTo>
                    <a:pt x="1364" y="1161"/>
                  </a:lnTo>
                  <a:lnTo>
                    <a:pt x="1428" y="1207"/>
                  </a:lnTo>
                  <a:lnTo>
                    <a:pt x="1486" y="1248"/>
                  </a:lnTo>
                  <a:lnTo>
                    <a:pt x="1594" y="1319"/>
                  </a:lnTo>
                  <a:lnTo>
                    <a:pt x="1696" y="1385"/>
                  </a:lnTo>
                  <a:lnTo>
                    <a:pt x="1792" y="1435"/>
                  </a:lnTo>
                  <a:lnTo>
                    <a:pt x="1887" y="1486"/>
                  </a:lnTo>
                  <a:lnTo>
                    <a:pt x="1970" y="1532"/>
                  </a:lnTo>
                  <a:lnTo>
                    <a:pt x="2053" y="1567"/>
                  </a:lnTo>
                  <a:lnTo>
                    <a:pt x="2206" y="1633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3272" name="Rectangle 8"/>
            <p:cNvSpPr>
              <a:spLocks noChangeArrowheads="1"/>
            </p:cNvSpPr>
            <p:nvPr/>
          </p:nvSpPr>
          <p:spPr bwMode="auto">
            <a:xfrm>
              <a:off x="3981" y="3009"/>
              <a:ext cx="278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D</a:t>
              </a:r>
              <a:r>
                <a:rPr lang="en-US" sz="2800" i="1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T</a:t>
              </a:r>
            </a:p>
          </p:txBody>
        </p:sp>
      </p:grpSp>
      <p:grpSp>
        <p:nvGrpSpPr>
          <p:cNvPr id="53254" name="Group 9"/>
          <p:cNvGrpSpPr>
            <a:grpSpLocks/>
          </p:cNvGrpSpPr>
          <p:nvPr/>
        </p:nvGrpSpPr>
        <p:grpSpPr bwMode="auto">
          <a:xfrm>
            <a:off x="1565275" y="4090988"/>
            <a:ext cx="3708400" cy="2578100"/>
            <a:chOff x="1054" y="2433"/>
            <a:chExt cx="2156" cy="1624"/>
          </a:xfrm>
        </p:grpSpPr>
        <p:sp>
          <p:nvSpPr>
            <p:cNvPr id="53266" name="Line 10"/>
            <p:cNvSpPr>
              <a:spLocks noChangeShapeType="1"/>
            </p:cNvSpPr>
            <p:nvPr/>
          </p:nvSpPr>
          <p:spPr bwMode="auto">
            <a:xfrm flipH="1">
              <a:off x="1385" y="2580"/>
              <a:ext cx="169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267" name="Line 11"/>
            <p:cNvSpPr>
              <a:spLocks noChangeShapeType="1"/>
            </p:cNvSpPr>
            <p:nvPr/>
          </p:nvSpPr>
          <p:spPr bwMode="auto">
            <a:xfrm>
              <a:off x="3072" y="2637"/>
              <a:ext cx="0" cy="108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268" name="Rectangle 12"/>
            <p:cNvSpPr>
              <a:spLocks noChangeArrowheads="1"/>
            </p:cNvSpPr>
            <p:nvPr/>
          </p:nvSpPr>
          <p:spPr bwMode="auto">
            <a:xfrm>
              <a:off x="1054" y="2433"/>
              <a:ext cx="240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r*</a:t>
              </a:r>
            </a:p>
          </p:txBody>
        </p:sp>
        <p:sp>
          <p:nvSpPr>
            <p:cNvPr id="53269" name="Rectangle 13"/>
            <p:cNvSpPr>
              <a:spLocks noChangeArrowheads="1"/>
            </p:cNvSpPr>
            <p:nvPr/>
          </p:nvSpPr>
          <p:spPr bwMode="auto">
            <a:xfrm>
              <a:off x="2925" y="3729"/>
              <a:ext cx="285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Q*</a:t>
              </a:r>
            </a:p>
          </p:txBody>
        </p:sp>
        <p:sp>
          <p:nvSpPr>
            <p:cNvPr id="53270" name="Oval 14"/>
            <p:cNvSpPr>
              <a:spLocks noChangeArrowheads="1"/>
            </p:cNvSpPr>
            <p:nvPr/>
          </p:nvSpPr>
          <p:spPr bwMode="auto">
            <a:xfrm>
              <a:off x="3024" y="253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407567" name="Rectangle 15"/>
          <p:cNvSpPr>
            <a:spLocks noChangeArrowheads="1"/>
          </p:cNvSpPr>
          <p:nvPr/>
        </p:nvSpPr>
        <p:spPr bwMode="auto">
          <a:xfrm>
            <a:off x="6483350" y="1736725"/>
            <a:ext cx="3170238" cy="1812925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>
              <a:spcBef>
                <a:spcPct val="30000"/>
              </a:spcBef>
            </a:pPr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When the government runs large budget deficits the demand for loanable funds increase.</a:t>
            </a:r>
          </a:p>
        </p:txBody>
      </p: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1549400" y="3586163"/>
            <a:ext cx="4165600" cy="3111500"/>
            <a:chOff x="1054" y="2097"/>
            <a:chExt cx="2422" cy="1960"/>
          </a:xfrm>
        </p:grpSpPr>
        <p:sp>
          <p:nvSpPr>
            <p:cNvPr id="53261" name="Oval 17"/>
            <p:cNvSpPr>
              <a:spLocks noChangeArrowheads="1"/>
            </p:cNvSpPr>
            <p:nvPr/>
          </p:nvSpPr>
          <p:spPr bwMode="auto">
            <a:xfrm>
              <a:off x="3264" y="2196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3262" name="Line 18"/>
            <p:cNvSpPr>
              <a:spLocks noChangeShapeType="1"/>
            </p:cNvSpPr>
            <p:nvPr/>
          </p:nvSpPr>
          <p:spPr bwMode="auto">
            <a:xfrm>
              <a:off x="3312" y="2301"/>
              <a:ext cx="0" cy="142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263" name="Rectangle 19"/>
            <p:cNvSpPr>
              <a:spLocks noChangeArrowheads="1"/>
            </p:cNvSpPr>
            <p:nvPr/>
          </p:nvSpPr>
          <p:spPr bwMode="auto">
            <a:xfrm>
              <a:off x="3213" y="3729"/>
              <a:ext cx="263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Q</a:t>
              </a:r>
              <a:r>
                <a:rPr lang="en-US" sz="2800" i="1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2</a:t>
              </a:r>
            </a:p>
          </p:txBody>
        </p:sp>
        <p:sp>
          <p:nvSpPr>
            <p:cNvPr id="53264" name="Rectangle 20"/>
            <p:cNvSpPr>
              <a:spLocks noChangeArrowheads="1"/>
            </p:cNvSpPr>
            <p:nvPr/>
          </p:nvSpPr>
          <p:spPr bwMode="auto">
            <a:xfrm>
              <a:off x="1054" y="2097"/>
              <a:ext cx="218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r</a:t>
              </a:r>
              <a:r>
                <a:rPr lang="en-US" sz="2800" i="1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2</a:t>
              </a:r>
            </a:p>
          </p:txBody>
        </p:sp>
        <p:sp>
          <p:nvSpPr>
            <p:cNvPr id="53265" name="Line 21"/>
            <p:cNvSpPr>
              <a:spLocks noChangeShapeType="1"/>
            </p:cNvSpPr>
            <p:nvPr/>
          </p:nvSpPr>
          <p:spPr bwMode="auto">
            <a:xfrm flipH="1">
              <a:off x="1385" y="2244"/>
              <a:ext cx="188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3257" name="Line 25"/>
          <p:cNvSpPr>
            <a:spLocks noChangeShapeType="1"/>
          </p:cNvSpPr>
          <p:nvPr/>
        </p:nvSpPr>
        <p:spPr bwMode="auto">
          <a:xfrm>
            <a:off x="2130425" y="1820863"/>
            <a:ext cx="0" cy="42656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3258" name="Line 26"/>
          <p:cNvSpPr>
            <a:spLocks noChangeShapeType="1"/>
          </p:cNvSpPr>
          <p:nvPr/>
        </p:nvSpPr>
        <p:spPr bwMode="auto">
          <a:xfrm>
            <a:off x="2120900" y="6073775"/>
            <a:ext cx="46323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3259" name="Rectangle 27"/>
          <p:cNvSpPr>
            <a:spLocks noChangeArrowheads="1"/>
          </p:cNvSpPr>
          <p:nvPr/>
        </p:nvSpPr>
        <p:spPr bwMode="auto">
          <a:xfrm>
            <a:off x="7081838" y="5602288"/>
            <a:ext cx="1587500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Quantity of</a:t>
            </a:r>
          </a:p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Loanable Funds</a:t>
            </a:r>
          </a:p>
        </p:txBody>
      </p:sp>
      <p:sp>
        <p:nvSpPr>
          <p:cNvPr id="53260" name="Rectangle 28"/>
          <p:cNvSpPr>
            <a:spLocks noChangeArrowheads="1"/>
          </p:cNvSpPr>
          <p:nvPr/>
        </p:nvSpPr>
        <p:spPr bwMode="auto">
          <a:xfrm>
            <a:off x="1312863" y="1585913"/>
            <a:ext cx="862012" cy="1382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600" i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</a:t>
            </a:r>
            <a:endParaRPr lang="en-US" sz="24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Interest</a:t>
            </a:r>
          </a:p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Rate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07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7567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  <a:cs typeface="Angsana New" charset="0"/>
              </a:rPr>
              <a:t>Changes In The Equilibrium</a:t>
            </a:r>
          </a:p>
        </p:txBody>
      </p:sp>
      <p:grpSp>
        <p:nvGrpSpPr>
          <p:cNvPr id="55299" name="Group 3"/>
          <p:cNvGrpSpPr>
            <a:grpSpLocks/>
          </p:cNvGrpSpPr>
          <p:nvPr/>
        </p:nvGrpSpPr>
        <p:grpSpPr bwMode="auto">
          <a:xfrm>
            <a:off x="1519238" y="2090738"/>
            <a:ext cx="5497512" cy="4668837"/>
            <a:chOff x="1054" y="1128"/>
            <a:chExt cx="3197" cy="2941"/>
          </a:xfrm>
        </p:grpSpPr>
        <p:sp>
          <p:nvSpPr>
            <p:cNvPr id="55314" name="Freeform 4"/>
            <p:cNvSpPr>
              <a:spLocks/>
            </p:cNvSpPr>
            <p:nvPr/>
          </p:nvSpPr>
          <p:spPr bwMode="auto">
            <a:xfrm>
              <a:off x="1897" y="1394"/>
              <a:ext cx="1753" cy="1998"/>
            </a:xfrm>
            <a:custGeom>
              <a:avLst/>
              <a:gdLst>
                <a:gd name="T0" fmla="*/ 0 w 1753"/>
                <a:gd name="T1" fmla="*/ 1997 h 1998"/>
                <a:gd name="T2" fmla="*/ 36 w 1753"/>
                <a:gd name="T3" fmla="*/ 1986 h 1998"/>
                <a:gd name="T4" fmla="*/ 76 w 1753"/>
                <a:gd name="T5" fmla="*/ 1970 h 1998"/>
                <a:gd name="T6" fmla="*/ 129 w 1753"/>
                <a:gd name="T7" fmla="*/ 1954 h 1998"/>
                <a:gd name="T8" fmla="*/ 187 w 1753"/>
                <a:gd name="T9" fmla="*/ 1937 h 1998"/>
                <a:gd name="T10" fmla="*/ 310 w 1753"/>
                <a:gd name="T11" fmla="*/ 1888 h 1998"/>
                <a:gd name="T12" fmla="*/ 444 w 1753"/>
                <a:gd name="T13" fmla="*/ 1818 h 1998"/>
                <a:gd name="T14" fmla="*/ 514 w 1753"/>
                <a:gd name="T15" fmla="*/ 1775 h 1998"/>
                <a:gd name="T16" fmla="*/ 590 w 1753"/>
                <a:gd name="T17" fmla="*/ 1731 h 1998"/>
                <a:gd name="T18" fmla="*/ 748 w 1753"/>
                <a:gd name="T19" fmla="*/ 1628 h 1998"/>
                <a:gd name="T20" fmla="*/ 905 w 1753"/>
                <a:gd name="T21" fmla="*/ 1509 h 1998"/>
                <a:gd name="T22" fmla="*/ 981 w 1753"/>
                <a:gd name="T23" fmla="*/ 1444 h 1998"/>
                <a:gd name="T24" fmla="*/ 1051 w 1753"/>
                <a:gd name="T25" fmla="*/ 1373 h 1998"/>
                <a:gd name="T26" fmla="*/ 1180 w 1753"/>
                <a:gd name="T27" fmla="*/ 1232 h 1998"/>
                <a:gd name="T28" fmla="*/ 1308 w 1753"/>
                <a:gd name="T29" fmla="*/ 1075 h 1998"/>
                <a:gd name="T30" fmla="*/ 1419 w 1753"/>
                <a:gd name="T31" fmla="*/ 906 h 1998"/>
                <a:gd name="T32" fmla="*/ 1518 w 1753"/>
                <a:gd name="T33" fmla="*/ 738 h 1998"/>
                <a:gd name="T34" fmla="*/ 1594 w 1753"/>
                <a:gd name="T35" fmla="*/ 559 h 1998"/>
                <a:gd name="T36" fmla="*/ 1659 w 1753"/>
                <a:gd name="T37" fmla="*/ 375 h 1998"/>
                <a:gd name="T38" fmla="*/ 1705 w 1753"/>
                <a:gd name="T39" fmla="*/ 190 h 1998"/>
                <a:gd name="T40" fmla="*/ 1752 w 1753"/>
                <a:gd name="T41" fmla="*/ 0 h 199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753"/>
                <a:gd name="T64" fmla="*/ 0 h 1998"/>
                <a:gd name="T65" fmla="*/ 1753 w 1753"/>
                <a:gd name="T66" fmla="*/ 1998 h 199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753" h="1998">
                  <a:moveTo>
                    <a:pt x="0" y="1997"/>
                  </a:moveTo>
                  <a:lnTo>
                    <a:pt x="36" y="1986"/>
                  </a:lnTo>
                  <a:lnTo>
                    <a:pt x="76" y="1970"/>
                  </a:lnTo>
                  <a:lnTo>
                    <a:pt x="129" y="1954"/>
                  </a:lnTo>
                  <a:lnTo>
                    <a:pt x="187" y="1937"/>
                  </a:lnTo>
                  <a:lnTo>
                    <a:pt x="310" y="1888"/>
                  </a:lnTo>
                  <a:lnTo>
                    <a:pt x="444" y="1818"/>
                  </a:lnTo>
                  <a:lnTo>
                    <a:pt x="514" y="1775"/>
                  </a:lnTo>
                  <a:lnTo>
                    <a:pt x="590" y="1731"/>
                  </a:lnTo>
                  <a:lnTo>
                    <a:pt x="748" y="1628"/>
                  </a:lnTo>
                  <a:lnTo>
                    <a:pt x="905" y="1509"/>
                  </a:lnTo>
                  <a:lnTo>
                    <a:pt x="981" y="1444"/>
                  </a:lnTo>
                  <a:lnTo>
                    <a:pt x="1051" y="1373"/>
                  </a:lnTo>
                  <a:lnTo>
                    <a:pt x="1180" y="1232"/>
                  </a:lnTo>
                  <a:lnTo>
                    <a:pt x="1308" y="1075"/>
                  </a:lnTo>
                  <a:lnTo>
                    <a:pt x="1419" y="906"/>
                  </a:lnTo>
                  <a:lnTo>
                    <a:pt x="1518" y="738"/>
                  </a:lnTo>
                  <a:lnTo>
                    <a:pt x="1594" y="559"/>
                  </a:lnTo>
                  <a:lnTo>
                    <a:pt x="1659" y="375"/>
                  </a:lnTo>
                  <a:lnTo>
                    <a:pt x="1705" y="190"/>
                  </a:lnTo>
                  <a:lnTo>
                    <a:pt x="1752" y="0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5315" name="Rectangle 5"/>
            <p:cNvSpPr>
              <a:spLocks noChangeArrowheads="1"/>
            </p:cNvSpPr>
            <p:nvPr/>
          </p:nvSpPr>
          <p:spPr bwMode="auto">
            <a:xfrm>
              <a:off x="3587" y="1128"/>
              <a:ext cx="188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S</a:t>
              </a:r>
            </a:p>
          </p:txBody>
        </p:sp>
        <p:sp>
          <p:nvSpPr>
            <p:cNvPr id="55316" name="Freeform 6"/>
            <p:cNvSpPr>
              <a:spLocks/>
            </p:cNvSpPr>
            <p:nvPr/>
          </p:nvSpPr>
          <p:spPr bwMode="auto">
            <a:xfrm>
              <a:off x="1779" y="1536"/>
              <a:ext cx="2207" cy="1634"/>
            </a:xfrm>
            <a:custGeom>
              <a:avLst/>
              <a:gdLst>
                <a:gd name="T0" fmla="*/ 0 w 2207"/>
                <a:gd name="T1" fmla="*/ 0 h 1634"/>
                <a:gd name="T2" fmla="*/ 13 w 2207"/>
                <a:gd name="T3" fmla="*/ 16 h 1634"/>
                <a:gd name="T4" fmla="*/ 32 w 2207"/>
                <a:gd name="T5" fmla="*/ 41 h 1634"/>
                <a:gd name="T6" fmla="*/ 57 w 2207"/>
                <a:gd name="T7" fmla="*/ 71 h 1634"/>
                <a:gd name="T8" fmla="*/ 102 w 2207"/>
                <a:gd name="T9" fmla="*/ 117 h 1634"/>
                <a:gd name="T10" fmla="*/ 147 w 2207"/>
                <a:gd name="T11" fmla="*/ 168 h 1634"/>
                <a:gd name="T12" fmla="*/ 172 w 2207"/>
                <a:gd name="T13" fmla="*/ 198 h 1634"/>
                <a:gd name="T14" fmla="*/ 198 w 2207"/>
                <a:gd name="T15" fmla="*/ 228 h 1634"/>
                <a:gd name="T16" fmla="*/ 229 w 2207"/>
                <a:gd name="T17" fmla="*/ 264 h 1634"/>
                <a:gd name="T18" fmla="*/ 274 w 2207"/>
                <a:gd name="T19" fmla="*/ 310 h 1634"/>
                <a:gd name="T20" fmla="*/ 331 w 2207"/>
                <a:gd name="T21" fmla="*/ 360 h 1634"/>
                <a:gd name="T22" fmla="*/ 408 w 2207"/>
                <a:gd name="T23" fmla="*/ 426 h 1634"/>
                <a:gd name="T24" fmla="*/ 453 w 2207"/>
                <a:gd name="T25" fmla="*/ 467 h 1634"/>
                <a:gd name="T26" fmla="*/ 510 w 2207"/>
                <a:gd name="T27" fmla="*/ 507 h 1634"/>
                <a:gd name="T28" fmla="*/ 631 w 2207"/>
                <a:gd name="T29" fmla="*/ 604 h 1634"/>
                <a:gd name="T30" fmla="*/ 771 w 2207"/>
                <a:gd name="T31" fmla="*/ 715 h 1634"/>
                <a:gd name="T32" fmla="*/ 918 w 2207"/>
                <a:gd name="T33" fmla="*/ 832 h 1634"/>
                <a:gd name="T34" fmla="*/ 1071 w 2207"/>
                <a:gd name="T35" fmla="*/ 948 h 1634"/>
                <a:gd name="T36" fmla="*/ 1224 w 2207"/>
                <a:gd name="T37" fmla="*/ 1060 h 1634"/>
                <a:gd name="T38" fmla="*/ 1364 w 2207"/>
                <a:gd name="T39" fmla="*/ 1161 h 1634"/>
                <a:gd name="T40" fmla="*/ 1428 w 2207"/>
                <a:gd name="T41" fmla="*/ 1207 h 1634"/>
                <a:gd name="T42" fmla="*/ 1486 w 2207"/>
                <a:gd name="T43" fmla="*/ 1248 h 1634"/>
                <a:gd name="T44" fmla="*/ 1594 w 2207"/>
                <a:gd name="T45" fmla="*/ 1319 h 1634"/>
                <a:gd name="T46" fmla="*/ 1696 w 2207"/>
                <a:gd name="T47" fmla="*/ 1385 h 1634"/>
                <a:gd name="T48" fmla="*/ 1792 w 2207"/>
                <a:gd name="T49" fmla="*/ 1435 h 1634"/>
                <a:gd name="T50" fmla="*/ 1887 w 2207"/>
                <a:gd name="T51" fmla="*/ 1486 h 1634"/>
                <a:gd name="T52" fmla="*/ 1970 w 2207"/>
                <a:gd name="T53" fmla="*/ 1532 h 1634"/>
                <a:gd name="T54" fmla="*/ 2053 w 2207"/>
                <a:gd name="T55" fmla="*/ 1567 h 1634"/>
                <a:gd name="T56" fmla="*/ 2206 w 2207"/>
                <a:gd name="T57" fmla="*/ 1633 h 16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207"/>
                <a:gd name="T88" fmla="*/ 0 h 1634"/>
                <a:gd name="T89" fmla="*/ 2207 w 2207"/>
                <a:gd name="T90" fmla="*/ 1634 h 163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207" h="1634">
                  <a:moveTo>
                    <a:pt x="0" y="0"/>
                  </a:moveTo>
                  <a:lnTo>
                    <a:pt x="13" y="16"/>
                  </a:lnTo>
                  <a:lnTo>
                    <a:pt x="32" y="41"/>
                  </a:lnTo>
                  <a:lnTo>
                    <a:pt x="57" y="71"/>
                  </a:lnTo>
                  <a:lnTo>
                    <a:pt x="102" y="117"/>
                  </a:lnTo>
                  <a:lnTo>
                    <a:pt x="147" y="168"/>
                  </a:lnTo>
                  <a:lnTo>
                    <a:pt x="172" y="198"/>
                  </a:lnTo>
                  <a:lnTo>
                    <a:pt x="198" y="228"/>
                  </a:lnTo>
                  <a:lnTo>
                    <a:pt x="229" y="264"/>
                  </a:lnTo>
                  <a:lnTo>
                    <a:pt x="274" y="310"/>
                  </a:lnTo>
                  <a:lnTo>
                    <a:pt x="331" y="360"/>
                  </a:lnTo>
                  <a:lnTo>
                    <a:pt x="408" y="426"/>
                  </a:lnTo>
                  <a:lnTo>
                    <a:pt x="453" y="467"/>
                  </a:lnTo>
                  <a:lnTo>
                    <a:pt x="510" y="507"/>
                  </a:lnTo>
                  <a:lnTo>
                    <a:pt x="631" y="604"/>
                  </a:lnTo>
                  <a:lnTo>
                    <a:pt x="771" y="715"/>
                  </a:lnTo>
                  <a:lnTo>
                    <a:pt x="918" y="832"/>
                  </a:lnTo>
                  <a:lnTo>
                    <a:pt x="1071" y="948"/>
                  </a:lnTo>
                  <a:lnTo>
                    <a:pt x="1224" y="1060"/>
                  </a:lnTo>
                  <a:lnTo>
                    <a:pt x="1364" y="1161"/>
                  </a:lnTo>
                  <a:lnTo>
                    <a:pt x="1428" y="1207"/>
                  </a:lnTo>
                  <a:lnTo>
                    <a:pt x="1486" y="1248"/>
                  </a:lnTo>
                  <a:lnTo>
                    <a:pt x="1594" y="1319"/>
                  </a:lnTo>
                  <a:lnTo>
                    <a:pt x="1696" y="1385"/>
                  </a:lnTo>
                  <a:lnTo>
                    <a:pt x="1792" y="1435"/>
                  </a:lnTo>
                  <a:lnTo>
                    <a:pt x="1887" y="1486"/>
                  </a:lnTo>
                  <a:lnTo>
                    <a:pt x="1970" y="1532"/>
                  </a:lnTo>
                  <a:lnTo>
                    <a:pt x="2053" y="1567"/>
                  </a:lnTo>
                  <a:lnTo>
                    <a:pt x="2206" y="1633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5317" name="Rectangle 7"/>
            <p:cNvSpPr>
              <a:spLocks noChangeArrowheads="1"/>
            </p:cNvSpPr>
            <p:nvPr/>
          </p:nvSpPr>
          <p:spPr bwMode="auto">
            <a:xfrm>
              <a:off x="3981" y="3069"/>
              <a:ext cx="270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D</a:t>
              </a:r>
              <a:r>
                <a:rPr lang="en-US" sz="2800" i="1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L</a:t>
              </a:r>
            </a:p>
          </p:txBody>
        </p:sp>
        <p:sp>
          <p:nvSpPr>
            <p:cNvPr id="55318" name="Line 8"/>
            <p:cNvSpPr>
              <a:spLocks noChangeShapeType="1"/>
            </p:cNvSpPr>
            <p:nvPr/>
          </p:nvSpPr>
          <p:spPr bwMode="auto">
            <a:xfrm flipH="1">
              <a:off x="1385" y="2640"/>
              <a:ext cx="169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19" name="Line 9"/>
            <p:cNvSpPr>
              <a:spLocks noChangeShapeType="1"/>
            </p:cNvSpPr>
            <p:nvPr/>
          </p:nvSpPr>
          <p:spPr bwMode="auto">
            <a:xfrm>
              <a:off x="3072" y="2697"/>
              <a:ext cx="0" cy="94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20" name="Rectangle 10"/>
            <p:cNvSpPr>
              <a:spLocks noChangeArrowheads="1"/>
            </p:cNvSpPr>
            <p:nvPr/>
          </p:nvSpPr>
          <p:spPr bwMode="auto">
            <a:xfrm>
              <a:off x="1054" y="2493"/>
              <a:ext cx="240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r*</a:t>
              </a:r>
            </a:p>
          </p:txBody>
        </p:sp>
        <p:sp>
          <p:nvSpPr>
            <p:cNvPr id="55321" name="Rectangle 11"/>
            <p:cNvSpPr>
              <a:spLocks noChangeArrowheads="1"/>
            </p:cNvSpPr>
            <p:nvPr/>
          </p:nvSpPr>
          <p:spPr bwMode="auto">
            <a:xfrm>
              <a:off x="2925" y="3741"/>
              <a:ext cx="285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Q*</a:t>
              </a:r>
            </a:p>
          </p:txBody>
        </p:sp>
        <p:sp>
          <p:nvSpPr>
            <p:cNvPr id="55322" name="Oval 12"/>
            <p:cNvSpPr>
              <a:spLocks noChangeArrowheads="1"/>
            </p:cNvSpPr>
            <p:nvPr/>
          </p:nvSpPr>
          <p:spPr bwMode="auto">
            <a:xfrm>
              <a:off x="3024" y="259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409613" name="Rectangle 13"/>
          <p:cNvSpPr>
            <a:spLocks noChangeArrowheads="1"/>
          </p:cNvSpPr>
          <p:nvPr/>
        </p:nvSpPr>
        <p:spPr bwMode="auto">
          <a:xfrm>
            <a:off x="7002463" y="1758950"/>
            <a:ext cx="2674937" cy="1895475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 algn="ctr">
              <a:lnSpc>
                <a:spcPct val="105000"/>
              </a:lnSpc>
              <a:spcBef>
                <a:spcPct val="30000"/>
              </a:spcBef>
            </a:pPr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When the Central Bank  increases the money supply, the supply of loanable funds increases.</a:t>
            </a:r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3668713" y="2201863"/>
            <a:ext cx="3259137" cy="3711575"/>
            <a:chOff x="2133" y="1387"/>
            <a:chExt cx="1895" cy="2338"/>
          </a:xfrm>
        </p:grpSpPr>
        <p:sp>
          <p:nvSpPr>
            <p:cNvPr id="55312" name="Freeform 15"/>
            <p:cNvSpPr>
              <a:spLocks/>
            </p:cNvSpPr>
            <p:nvPr/>
          </p:nvSpPr>
          <p:spPr bwMode="auto">
            <a:xfrm>
              <a:off x="2133" y="1727"/>
              <a:ext cx="1753" cy="1998"/>
            </a:xfrm>
            <a:custGeom>
              <a:avLst/>
              <a:gdLst>
                <a:gd name="T0" fmla="*/ 0 w 1753"/>
                <a:gd name="T1" fmla="*/ 1997 h 1998"/>
                <a:gd name="T2" fmla="*/ 32 w 1753"/>
                <a:gd name="T3" fmla="*/ 1986 h 1998"/>
                <a:gd name="T4" fmla="*/ 78 w 1753"/>
                <a:gd name="T5" fmla="*/ 1974 h 1998"/>
                <a:gd name="T6" fmla="*/ 123 w 1753"/>
                <a:gd name="T7" fmla="*/ 1957 h 1998"/>
                <a:gd name="T8" fmla="*/ 182 w 1753"/>
                <a:gd name="T9" fmla="*/ 1935 h 1998"/>
                <a:gd name="T10" fmla="*/ 311 w 1753"/>
                <a:gd name="T11" fmla="*/ 1884 h 1998"/>
                <a:gd name="T12" fmla="*/ 376 w 1753"/>
                <a:gd name="T13" fmla="*/ 1856 h 1998"/>
                <a:gd name="T14" fmla="*/ 441 w 1753"/>
                <a:gd name="T15" fmla="*/ 1816 h 1998"/>
                <a:gd name="T16" fmla="*/ 512 w 1753"/>
                <a:gd name="T17" fmla="*/ 1776 h 1998"/>
                <a:gd name="T18" fmla="*/ 584 w 1753"/>
                <a:gd name="T19" fmla="*/ 1731 h 1998"/>
                <a:gd name="T20" fmla="*/ 746 w 1753"/>
                <a:gd name="T21" fmla="*/ 1624 h 1998"/>
                <a:gd name="T22" fmla="*/ 902 w 1753"/>
                <a:gd name="T23" fmla="*/ 1505 h 1998"/>
                <a:gd name="T24" fmla="*/ 980 w 1753"/>
                <a:gd name="T25" fmla="*/ 1443 h 1998"/>
                <a:gd name="T26" fmla="*/ 1051 w 1753"/>
                <a:gd name="T27" fmla="*/ 1375 h 1998"/>
                <a:gd name="T28" fmla="*/ 1181 w 1753"/>
                <a:gd name="T29" fmla="*/ 1233 h 1998"/>
                <a:gd name="T30" fmla="*/ 1304 w 1753"/>
                <a:gd name="T31" fmla="*/ 1075 h 1998"/>
                <a:gd name="T32" fmla="*/ 1421 w 1753"/>
                <a:gd name="T33" fmla="*/ 905 h 1998"/>
                <a:gd name="T34" fmla="*/ 1518 w 1753"/>
                <a:gd name="T35" fmla="*/ 736 h 1998"/>
                <a:gd name="T36" fmla="*/ 1596 w 1753"/>
                <a:gd name="T37" fmla="*/ 560 h 1998"/>
                <a:gd name="T38" fmla="*/ 1655 w 1753"/>
                <a:gd name="T39" fmla="*/ 374 h 1998"/>
                <a:gd name="T40" fmla="*/ 1707 w 1753"/>
                <a:gd name="T41" fmla="*/ 187 h 1998"/>
                <a:gd name="T42" fmla="*/ 1752 w 1753"/>
                <a:gd name="T43" fmla="*/ 0 h 199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53"/>
                <a:gd name="T67" fmla="*/ 0 h 1998"/>
                <a:gd name="T68" fmla="*/ 1753 w 1753"/>
                <a:gd name="T69" fmla="*/ 1998 h 199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53" h="1998">
                  <a:moveTo>
                    <a:pt x="0" y="1997"/>
                  </a:moveTo>
                  <a:lnTo>
                    <a:pt x="32" y="1986"/>
                  </a:lnTo>
                  <a:lnTo>
                    <a:pt x="78" y="1974"/>
                  </a:lnTo>
                  <a:lnTo>
                    <a:pt x="123" y="1957"/>
                  </a:lnTo>
                  <a:lnTo>
                    <a:pt x="182" y="1935"/>
                  </a:lnTo>
                  <a:lnTo>
                    <a:pt x="311" y="1884"/>
                  </a:lnTo>
                  <a:lnTo>
                    <a:pt x="376" y="1856"/>
                  </a:lnTo>
                  <a:lnTo>
                    <a:pt x="441" y="1816"/>
                  </a:lnTo>
                  <a:lnTo>
                    <a:pt x="512" y="1776"/>
                  </a:lnTo>
                  <a:lnTo>
                    <a:pt x="584" y="1731"/>
                  </a:lnTo>
                  <a:lnTo>
                    <a:pt x="746" y="1624"/>
                  </a:lnTo>
                  <a:lnTo>
                    <a:pt x="902" y="1505"/>
                  </a:lnTo>
                  <a:lnTo>
                    <a:pt x="980" y="1443"/>
                  </a:lnTo>
                  <a:lnTo>
                    <a:pt x="1051" y="1375"/>
                  </a:lnTo>
                  <a:lnTo>
                    <a:pt x="1181" y="1233"/>
                  </a:lnTo>
                  <a:lnTo>
                    <a:pt x="1304" y="1075"/>
                  </a:lnTo>
                  <a:lnTo>
                    <a:pt x="1421" y="905"/>
                  </a:lnTo>
                  <a:lnTo>
                    <a:pt x="1518" y="736"/>
                  </a:lnTo>
                  <a:lnTo>
                    <a:pt x="1596" y="560"/>
                  </a:lnTo>
                  <a:lnTo>
                    <a:pt x="1655" y="374"/>
                  </a:lnTo>
                  <a:lnTo>
                    <a:pt x="1707" y="187"/>
                  </a:lnTo>
                  <a:lnTo>
                    <a:pt x="1752" y="0"/>
                  </a:lnTo>
                </a:path>
              </a:pathLst>
            </a:custGeom>
            <a:noFill/>
            <a:ln w="50800" cap="rnd">
              <a:solidFill>
                <a:srgbClr val="8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5313" name="Rectangle 16"/>
            <p:cNvSpPr>
              <a:spLocks noChangeArrowheads="1"/>
            </p:cNvSpPr>
            <p:nvPr/>
          </p:nvSpPr>
          <p:spPr bwMode="auto">
            <a:xfrm>
              <a:off x="3810" y="1387"/>
              <a:ext cx="218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S</a:t>
              </a:r>
              <a:r>
                <a:rPr lang="en-US" sz="2800" i="1" baseline="30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/</a:t>
              </a:r>
            </a:p>
          </p:txBody>
        </p:sp>
      </p:grpSp>
      <p:sp>
        <p:nvSpPr>
          <p:cNvPr id="55302" name="Line 17"/>
          <p:cNvSpPr>
            <a:spLocks noChangeShapeType="1"/>
          </p:cNvSpPr>
          <p:nvPr/>
        </p:nvSpPr>
        <p:spPr bwMode="auto">
          <a:xfrm>
            <a:off x="2100263" y="1863725"/>
            <a:ext cx="0" cy="42656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1519238" y="4714875"/>
            <a:ext cx="4157662" cy="2044700"/>
            <a:chOff x="883" y="2970"/>
            <a:chExt cx="2418" cy="1288"/>
          </a:xfrm>
        </p:grpSpPr>
        <p:sp>
          <p:nvSpPr>
            <p:cNvPr id="55307" name="Line 19"/>
            <p:cNvSpPr>
              <a:spLocks noChangeShapeType="1"/>
            </p:cNvSpPr>
            <p:nvPr/>
          </p:nvSpPr>
          <p:spPr bwMode="auto">
            <a:xfrm>
              <a:off x="3237" y="3030"/>
              <a:ext cx="0" cy="82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08" name="Oval 20"/>
            <p:cNvSpPr>
              <a:spLocks noChangeArrowheads="1"/>
            </p:cNvSpPr>
            <p:nvPr/>
          </p:nvSpPr>
          <p:spPr bwMode="auto">
            <a:xfrm>
              <a:off x="3189" y="3021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5309" name="Line 21"/>
            <p:cNvSpPr>
              <a:spLocks noChangeShapeType="1"/>
            </p:cNvSpPr>
            <p:nvPr/>
          </p:nvSpPr>
          <p:spPr bwMode="auto">
            <a:xfrm flipH="1">
              <a:off x="1214" y="3069"/>
              <a:ext cx="198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310" name="Rectangle 22"/>
            <p:cNvSpPr>
              <a:spLocks noChangeArrowheads="1"/>
            </p:cNvSpPr>
            <p:nvPr/>
          </p:nvSpPr>
          <p:spPr bwMode="auto">
            <a:xfrm>
              <a:off x="883" y="2970"/>
              <a:ext cx="213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r</a:t>
              </a:r>
              <a:r>
                <a:rPr lang="en-US" sz="2800" i="1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1</a:t>
              </a:r>
            </a:p>
          </p:txBody>
        </p:sp>
        <p:sp>
          <p:nvSpPr>
            <p:cNvPr id="55311" name="Rectangle 23"/>
            <p:cNvSpPr>
              <a:spLocks noChangeArrowheads="1"/>
            </p:cNvSpPr>
            <p:nvPr/>
          </p:nvSpPr>
          <p:spPr bwMode="auto">
            <a:xfrm>
              <a:off x="3042" y="3930"/>
              <a:ext cx="259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800" i="1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Q</a:t>
              </a:r>
              <a:r>
                <a:rPr lang="en-US" sz="2800" i="1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1</a:t>
              </a:r>
            </a:p>
          </p:txBody>
        </p:sp>
      </p:grpSp>
      <p:sp>
        <p:nvSpPr>
          <p:cNvPr id="55304" name="Line 24"/>
          <p:cNvSpPr>
            <a:spLocks noChangeShapeType="1"/>
          </p:cNvSpPr>
          <p:nvPr/>
        </p:nvSpPr>
        <p:spPr bwMode="auto">
          <a:xfrm>
            <a:off x="2089150" y="6116638"/>
            <a:ext cx="46339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5305" name="Rectangle 25"/>
          <p:cNvSpPr>
            <a:spLocks noChangeArrowheads="1"/>
          </p:cNvSpPr>
          <p:nvPr/>
        </p:nvSpPr>
        <p:spPr bwMode="auto">
          <a:xfrm>
            <a:off x="7050088" y="5588000"/>
            <a:ext cx="1589087" cy="8270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Quantity of</a:t>
            </a:r>
          </a:p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Loanable Funds</a:t>
            </a:r>
          </a:p>
        </p:txBody>
      </p:sp>
      <p:sp>
        <p:nvSpPr>
          <p:cNvPr id="55306" name="Rectangle 26"/>
          <p:cNvSpPr>
            <a:spLocks noChangeArrowheads="1"/>
          </p:cNvSpPr>
          <p:nvPr/>
        </p:nvSpPr>
        <p:spPr bwMode="auto">
          <a:xfrm>
            <a:off x="1284288" y="1628775"/>
            <a:ext cx="862012" cy="1382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600" i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</a:t>
            </a:r>
            <a:endParaRPr lang="en-US" sz="24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Interest</a:t>
            </a:r>
          </a:p>
          <a:p>
            <a:pPr algn="r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Rate</a:t>
            </a: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09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13" grpId="0" animBg="1" autoUpdateAnimBg="0"/>
    </p:bldLst>
  </p:timing>
</p:sld>
</file>

<file path=ppt/theme/theme1.xml><?xml version="1.0" encoding="utf-8"?>
<a:theme xmlns:a="http://schemas.openxmlformats.org/drawingml/2006/main" name="1_Default Design">
  <a:themeElements>
    <a:clrScheme name="Custom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Econ E.pot</Template>
  <TotalTime>10853</TotalTime>
  <Words>1145</Words>
  <Application>Microsoft Office PowerPoint</Application>
  <PresentationFormat>A4 Paper (210x297 mm)</PresentationFormat>
  <Paragraphs>251</Paragraphs>
  <Slides>20</Slides>
  <Notes>19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Angsana New</vt:lpstr>
      <vt:lpstr>Arial</vt:lpstr>
      <vt:lpstr>Symbol</vt:lpstr>
      <vt:lpstr>Times New Roman</vt:lpstr>
      <vt:lpstr>Verdana</vt:lpstr>
      <vt:lpstr>Wingdings</vt:lpstr>
      <vt:lpstr>1_Default Design</vt:lpstr>
      <vt:lpstr>Equation</vt:lpstr>
      <vt:lpstr>Intertemporal consumption  and investment EE 311</vt:lpstr>
      <vt:lpstr>Introduction</vt:lpstr>
      <vt:lpstr>Simple model: Assumptions</vt:lpstr>
      <vt:lpstr>Budget line for 2 periods</vt:lpstr>
      <vt:lpstr>Budget line for 2 periods</vt:lpstr>
      <vt:lpstr>Saving and Lending Equilibrium</vt:lpstr>
      <vt:lpstr>Borrowing Equilibrium</vt:lpstr>
      <vt:lpstr>PowerPoint Presentation</vt:lpstr>
      <vt:lpstr>Equilibrium condition</vt:lpstr>
      <vt:lpstr>Exercise</vt:lpstr>
      <vt:lpstr>Comparative static analysis</vt:lpstr>
      <vt:lpstr>Comparative static analysis</vt:lpstr>
      <vt:lpstr>Borrowing case</vt:lpstr>
      <vt:lpstr>Lending case</vt:lpstr>
      <vt:lpstr>Why does the supply of loan bend backward?</vt:lpstr>
      <vt:lpstr>How are Interest Rates Determined?</vt:lpstr>
      <vt:lpstr>Supply and Demand for Loanable Funds Determines Interest Rates</vt:lpstr>
      <vt:lpstr>Changes In The Equilibrium</vt:lpstr>
      <vt:lpstr>Changes In The Equilibrium</vt:lpstr>
      <vt:lpstr>Changes In The Equilibrium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15</dc:title>
  <dc:creator>Marie Truesdell</dc:creator>
  <cp:lastModifiedBy>LENOVO</cp:lastModifiedBy>
  <cp:revision>226</cp:revision>
  <cp:lastPrinted>2008-11-24T11:57:41Z</cp:lastPrinted>
  <dcterms:created xsi:type="dcterms:W3CDTF">2016-02-17T03:23:54Z</dcterms:created>
  <dcterms:modified xsi:type="dcterms:W3CDTF">2021-02-10T02:31:06Z</dcterms:modified>
</cp:coreProperties>
</file>