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84" r:id="rId4"/>
    <p:sldId id="283" r:id="rId5"/>
    <p:sldId id="293" r:id="rId6"/>
    <p:sldId id="285" r:id="rId7"/>
    <p:sldId id="282" r:id="rId8"/>
    <p:sldId id="290" r:id="rId9"/>
    <p:sldId id="261" r:id="rId10"/>
    <p:sldId id="289" r:id="rId11"/>
    <p:sldId id="291" r:id="rId12"/>
    <p:sldId id="270" r:id="rId13"/>
    <p:sldId id="288" r:id="rId14"/>
    <p:sldId id="264" r:id="rId15"/>
    <p:sldId id="262" r:id="rId16"/>
    <p:sldId id="292" r:id="rId17"/>
    <p:sldId id="260" r:id="rId18"/>
    <p:sldId id="286" r:id="rId19"/>
    <p:sldId id="287" r:id="rId20"/>
    <p:sldId id="263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2" d="100"/>
          <a:sy n="122" d="100"/>
        </p:scale>
        <p:origin x="-152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77).xlsx" TargetMode="External"/><Relationship Id="rId2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562381914116453"/>
          <c:y val="0.012931881568403"/>
          <c:w val="0.806719831740891"/>
          <c:h val="0.94396184653692"/>
        </c:manualLayout>
      </c:layout>
      <c:lineChart>
        <c:grouping val="standard"/>
        <c:varyColors val="0"/>
        <c:ser>
          <c:idx val="0"/>
          <c:order val="0"/>
          <c:tx>
            <c:strRef>
              <c:f>Data!$B$11</c:f>
              <c:strCache>
                <c:ptCount val="1"/>
                <c:pt idx="0">
                  <c:v>China</c:v>
                </c:pt>
              </c:strCache>
            </c:strRef>
          </c:tx>
          <c:marker>
            <c:symbol val="none"/>
          </c:marker>
          <c:cat>
            <c:numRef>
              <c:f>Data!$A$12:$A$61</c:f>
              <c:numCache>
                <c:formatCode>General</c:formatCode>
                <c:ptCount val="50"/>
                <c:pt idx="0">
                  <c:v>1967.0</c:v>
                </c:pt>
                <c:pt idx="1">
                  <c:v>1968.0</c:v>
                </c:pt>
                <c:pt idx="2">
                  <c:v>1969.0</c:v>
                </c:pt>
                <c:pt idx="3">
                  <c:v>1970.0</c:v>
                </c:pt>
                <c:pt idx="4">
                  <c:v>1971.0</c:v>
                </c:pt>
                <c:pt idx="5">
                  <c:v>1972.0</c:v>
                </c:pt>
                <c:pt idx="6">
                  <c:v>1973.0</c:v>
                </c:pt>
                <c:pt idx="7">
                  <c:v>1974.0</c:v>
                </c:pt>
                <c:pt idx="8">
                  <c:v>1975.0</c:v>
                </c:pt>
                <c:pt idx="9">
                  <c:v>1976.0</c:v>
                </c:pt>
                <c:pt idx="10">
                  <c:v>1977.0</c:v>
                </c:pt>
                <c:pt idx="11">
                  <c:v>1978.0</c:v>
                </c:pt>
                <c:pt idx="12">
                  <c:v>1979.0</c:v>
                </c:pt>
                <c:pt idx="13">
                  <c:v>1980.0</c:v>
                </c:pt>
                <c:pt idx="14">
                  <c:v>1981.0</c:v>
                </c:pt>
                <c:pt idx="15">
                  <c:v>1982.0</c:v>
                </c:pt>
                <c:pt idx="16">
                  <c:v>1983.0</c:v>
                </c:pt>
                <c:pt idx="17">
                  <c:v>1984.0</c:v>
                </c:pt>
                <c:pt idx="18">
                  <c:v>1985.0</c:v>
                </c:pt>
                <c:pt idx="19">
                  <c:v>1986.0</c:v>
                </c:pt>
                <c:pt idx="20">
                  <c:v>1987.0</c:v>
                </c:pt>
                <c:pt idx="21">
                  <c:v>1988.0</c:v>
                </c:pt>
                <c:pt idx="22">
                  <c:v>1989.0</c:v>
                </c:pt>
                <c:pt idx="23">
                  <c:v>1990.0</c:v>
                </c:pt>
                <c:pt idx="24">
                  <c:v>1991.0</c:v>
                </c:pt>
                <c:pt idx="25">
                  <c:v>1992.0</c:v>
                </c:pt>
                <c:pt idx="26">
                  <c:v>1993.0</c:v>
                </c:pt>
                <c:pt idx="27">
                  <c:v>1994.0</c:v>
                </c:pt>
                <c:pt idx="28">
                  <c:v>1995.0</c:v>
                </c:pt>
                <c:pt idx="29">
                  <c:v>1996.0</c:v>
                </c:pt>
                <c:pt idx="30">
                  <c:v>1997.0</c:v>
                </c:pt>
                <c:pt idx="31">
                  <c:v>1998.0</c:v>
                </c:pt>
                <c:pt idx="32">
                  <c:v>1999.0</c:v>
                </c:pt>
                <c:pt idx="33">
                  <c:v>2000.0</c:v>
                </c:pt>
                <c:pt idx="34">
                  <c:v>2001.0</c:v>
                </c:pt>
                <c:pt idx="35">
                  <c:v>2002.0</c:v>
                </c:pt>
                <c:pt idx="36">
                  <c:v>2003.0</c:v>
                </c:pt>
                <c:pt idx="37">
                  <c:v>2004.0</c:v>
                </c:pt>
                <c:pt idx="38">
                  <c:v>2005.0</c:v>
                </c:pt>
                <c:pt idx="39">
                  <c:v>2006.0</c:v>
                </c:pt>
                <c:pt idx="40">
                  <c:v>2007.0</c:v>
                </c:pt>
                <c:pt idx="41">
                  <c:v>2008.0</c:v>
                </c:pt>
                <c:pt idx="42">
                  <c:v>2009.0</c:v>
                </c:pt>
                <c:pt idx="43">
                  <c:v>2010.0</c:v>
                </c:pt>
                <c:pt idx="44">
                  <c:v>2011.0</c:v>
                </c:pt>
                <c:pt idx="45">
                  <c:v>2012.0</c:v>
                </c:pt>
                <c:pt idx="46">
                  <c:v>2013.0</c:v>
                </c:pt>
                <c:pt idx="47">
                  <c:v>2014.0</c:v>
                </c:pt>
                <c:pt idx="48">
                  <c:v>2015.0</c:v>
                </c:pt>
                <c:pt idx="49">
                  <c:v>2016.0</c:v>
                </c:pt>
              </c:numCache>
            </c:numRef>
          </c:cat>
          <c:val>
            <c:numRef>
              <c:f>Data!$B$12:$B$61</c:f>
              <c:numCache>
                <c:formatCode>General</c:formatCode>
                <c:ptCount val="50"/>
                <c:pt idx="0">
                  <c:v>100.0</c:v>
                </c:pt>
                <c:pt idx="1">
                  <c:v>90.0</c:v>
                </c:pt>
                <c:pt idx="2">
                  <c:v>110.0</c:v>
                </c:pt>
                <c:pt idx="3">
                  <c:v>120.0</c:v>
                </c:pt>
                <c:pt idx="4">
                  <c:v>130.0</c:v>
                </c:pt>
                <c:pt idx="5">
                  <c:v>130.0</c:v>
                </c:pt>
                <c:pt idx="6">
                  <c:v>160.0</c:v>
                </c:pt>
                <c:pt idx="7">
                  <c:v>180.0</c:v>
                </c:pt>
                <c:pt idx="8">
                  <c:v>200.0</c:v>
                </c:pt>
                <c:pt idx="9">
                  <c:v>190.0</c:v>
                </c:pt>
                <c:pt idx="10">
                  <c:v>190.0</c:v>
                </c:pt>
                <c:pt idx="11">
                  <c:v>200.0</c:v>
                </c:pt>
                <c:pt idx="12">
                  <c:v>210.0</c:v>
                </c:pt>
                <c:pt idx="13">
                  <c:v>220.0</c:v>
                </c:pt>
                <c:pt idx="14">
                  <c:v>220.0</c:v>
                </c:pt>
                <c:pt idx="15">
                  <c:v>220.0</c:v>
                </c:pt>
                <c:pt idx="16">
                  <c:v>220.0</c:v>
                </c:pt>
                <c:pt idx="17">
                  <c:v>250.0</c:v>
                </c:pt>
                <c:pt idx="18">
                  <c:v>290.0</c:v>
                </c:pt>
                <c:pt idx="19">
                  <c:v>310.0</c:v>
                </c:pt>
                <c:pt idx="20">
                  <c:v>320.0</c:v>
                </c:pt>
                <c:pt idx="21">
                  <c:v>330.0</c:v>
                </c:pt>
                <c:pt idx="22">
                  <c:v>320.0</c:v>
                </c:pt>
                <c:pt idx="23">
                  <c:v>330.0</c:v>
                </c:pt>
                <c:pt idx="24">
                  <c:v>350.0</c:v>
                </c:pt>
                <c:pt idx="25">
                  <c:v>390.0</c:v>
                </c:pt>
                <c:pt idx="26">
                  <c:v>420.0</c:v>
                </c:pt>
                <c:pt idx="27">
                  <c:v>470.0</c:v>
                </c:pt>
                <c:pt idx="28">
                  <c:v>540.0</c:v>
                </c:pt>
                <c:pt idx="29">
                  <c:v>650.0</c:v>
                </c:pt>
                <c:pt idx="30">
                  <c:v>750.0</c:v>
                </c:pt>
                <c:pt idx="31">
                  <c:v>800.0</c:v>
                </c:pt>
                <c:pt idx="32">
                  <c:v>860.0</c:v>
                </c:pt>
                <c:pt idx="33">
                  <c:v>940.0</c:v>
                </c:pt>
                <c:pt idx="34">
                  <c:v>1010.0</c:v>
                </c:pt>
                <c:pt idx="35">
                  <c:v>1110.0</c:v>
                </c:pt>
                <c:pt idx="36">
                  <c:v>1280.0</c:v>
                </c:pt>
                <c:pt idx="37">
                  <c:v>1510.0</c:v>
                </c:pt>
                <c:pt idx="38">
                  <c:v>1760.0</c:v>
                </c:pt>
                <c:pt idx="39">
                  <c:v>2060.0</c:v>
                </c:pt>
                <c:pt idx="40">
                  <c:v>2510.0</c:v>
                </c:pt>
                <c:pt idx="41">
                  <c:v>3100.0</c:v>
                </c:pt>
                <c:pt idx="42">
                  <c:v>3690.0</c:v>
                </c:pt>
                <c:pt idx="43">
                  <c:v>4340.0</c:v>
                </c:pt>
                <c:pt idx="44">
                  <c:v>5060.0</c:v>
                </c:pt>
                <c:pt idx="45">
                  <c:v>5940.0</c:v>
                </c:pt>
                <c:pt idx="46">
                  <c:v>6800.0</c:v>
                </c:pt>
                <c:pt idx="47">
                  <c:v>7520.0</c:v>
                </c:pt>
                <c:pt idx="48">
                  <c:v>7940.0</c:v>
                </c:pt>
                <c:pt idx="49">
                  <c:v>8260.0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Data!$C$11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Data!$A$12:$A$61</c:f>
              <c:numCache>
                <c:formatCode>General</c:formatCode>
                <c:ptCount val="50"/>
                <c:pt idx="0">
                  <c:v>1967.0</c:v>
                </c:pt>
                <c:pt idx="1">
                  <c:v>1968.0</c:v>
                </c:pt>
                <c:pt idx="2">
                  <c:v>1969.0</c:v>
                </c:pt>
                <c:pt idx="3">
                  <c:v>1970.0</c:v>
                </c:pt>
                <c:pt idx="4">
                  <c:v>1971.0</c:v>
                </c:pt>
                <c:pt idx="5">
                  <c:v>1972.0</c:v>
                </c:pt>
                <c:pt idx="6">
                  <c:v>1973.0</c:v>
                </c:pt>
                <c:pt idx="7">
                  <c:v>1974.0</c:v>
                </c:pt>
                <c:pt idx="8">
                  <c:v>1975.0</c:v>
                </c:pt>
                <c:pt idx="9">
                  <c:v>1976.0</c:v>
                </c:pt>
                <c:pt idx="10">
                  <c:v>1977.0</c:v>
                </c:pt>
                <c:pt idx="11">
                  <c:v>1978.0</c:v>
                </c:pt>
                <c:pt idx="12">
                  <c:v>1979.0</c:v>
                </c:pt>
                <c:pt idx="13">
                  <c:v>1980.0</c:v>
                </c:pt>
                <c:pt idx="14">
                  <c:v>1981.0</c:v>
                </c:pt>
                <c:pt idx="15">
                  <c:v>1982.0</c:v>
                </c:pt>
                <c:pt idx="16">
                  <c:v>1983.0</c:v>
                </c:pt>
                <c:pt idx="17">
                  <c:v>1984.0</c:v>
                </c:pt>
                <c:pt idx="18">
                  <c:v>1985.0</c:v>
                </c:pt>
                <c:pt idx="19">
                  <c:v>1986.0</c:v>
                </c:pt>
                <c:pt idx="20">
                  <c:v>1987.0</c:v>
                </c:pt>
                <c:pt idx="21">
                  <c:v>1988.0</c:v>
                </c:pt>
                <c:pt idx="22">
                  <c:v>1989.0</c:v>
                </c:pt>
                <c:pt idx="23">
                  <c:v>1990.0</c:v>
                </c:pt>
                <c:pt idx="24">
                  <c:v>1991.0</c:v>
                </c:pt>
                <c:pt idx="25">
                  <c:v>1992.0</c:v>
                </c:pt>
                <c:pt idx="26">
                  <c:v>1993.0</c:v>
                </c:pt>
                <c:pt idx="27">
                  <c:v>1994.0</c:v>
                </c:pt>
                <c:pt idx="28">
                  <c:v>1995.0</c:v>
                </c:pt>
                <c:pt idx="29">
                  <c:v>1996.0</c:v>
                </c:pt>
                <c:pt idx="30">
                  <c:v>1997.0</c:v>
                </c:pt>
                <c:pt idx="31">
                  <c:v>1998.0</c:v>
                </c:pt>
                <c:pt idx="32">
                  <c:v>1999.0</c:v>
                </c:pt>
                <c:pt idx="33">
                  <c:v>2000.0</c:v>
                </c:pt>
                <c:pt idx="34">
                  <c:v>2001.0</c:v>
                </c:pt>
                <c:pt idx="35">
                  <c:v>2002.0</c:v>
                </c:pt>
                <c:pt idx="36">
                  <c:v>2003.0</c:v>
                </c:pt>
                <c:pt idx="37">
                  <c:v>2004.0</c:v>
                </c:pt>
                <c:pt idx="38">
                  <c:v>2005.0</c:v>
                </c:pt>
                <c:pt idx="39">
                  <c:v>2006.0</c:v>
                </c:pt>
                <c:pt idx="40">
                  <c:v>2007.0</c:v>
                </c:pt>
                <c:pt idx="41">
                  <c:v>2008.0</c:v>
                </c:pt>
                <c:pt idx="42">
                  <c:v>2009.0</c:v>
                </c:pt>
                <c:pt idx="43">
                  <c:v>2010.0</c:v>
                </c:pt>
                <c:pt idx="44">
                  <c:v>2011.0</c:v>
                </c:pt>
                <c:pt idx="45">
                  <c:v>2012.0</c:v>
                </c:pt>
                <c:pt idx="46">
                  <c:v>2013.0</c:v>
                </c:pt>
                <c:pt idx="47">
                  <c:v>2014.0</c:v>
                </c:pt>
                <c:pt idx="48">
                  <c:v>2015.0</c:v>
                </c:pt>
                <c:pt idx="49">
                  <c:v>2016.0</c:v>
                </c:pt>
              </c:numCache>
            </c:numRef>
          </c:cat>
          <c:val>
            <c:numRef>
              <c:f>Data!$C$12:$C$61</c:f>
              <c:numCache>
                <c:formatCode>General</c:formatCode>
                <c:ptCount val="50"/>
                <c:pt idx="0">
                  <c:v>170.0</c:v>
                </c:pt>
                <c:pt idx="1">
                  <c:v>180.0</c:v>
                </c:pt>
                <c:pt idx="2">
                  <c:v>190.0</c:v>
                </c:pt>
                <c:pt idx="3">
                  <c:v>210.0</c:v>
                </c:pt>
                <c:pt idx="4">
                  <c:v>210.0</c:v>
                </c:pt>
                <c:pt idx="5">
                  <c:v>220.0</c:v>
                </c:pt>
                <c:pt idx="6">
                  <c:v>260.0</c:v>
                </c:pt>
                <c:pt idx="7">
                  <c:v>330.0</c:v>
                </c:pt>
                <c:pt idx="8">
                  <c:v>380.0</c:v>
                </c:pt>
                <c:pt idx="9">
                  <c:v>420.0</c:v>
                </c:pt>
                <c:pt idx="10">
                  <c:v>450.0</c:v>
                </c:pt>
                <c:pt idx="11">
                  <c:v>530.0</c:v>
                </c:pt>
                <c:pt idx="12">
                  <c:v>610.0</c:v>
                </c:pt>
                <c:pt idx="13">
                  <c:v>710.0</c:v>
                </c:pt>
                <c:pt idx="14">
                  <c:v>760.0</c:v>
                </c:pt>
                <c:pt idx="15">
                  <c:v>760.0</c:v>
                </c:pt>
                <c:pt idx="16">
                  <c:v>760.0</c:v>
                </c:pt>
                <c:pt idx="17">
                  <c:v>790.0</c:v>
                </c:pt>
                <c:pt idx="18">
                  <c:v>790.0</c:v>
                </c:pt>
                <c:pt idx="19">
                  <c:v>830.0</c:v>
                </c:pt>
                <c:pt idx="20">
                  <c:v>950.0</c:v>
                </c:pt>
                <c:pt idx="21">
                  <c:v>1160.0</c:v>
                </c:pt>
                <c:pt idx="22">
                  <c:v>1320.0</c:v>
                </c:pt>
                <c:pt idx="23">
                  <c:v>1490.0</c:v>
                </c:pt>
                <c:pt idx="24">
                  <c:v>1660.0</c:v>
                </c:pt>
                <c:pt idx="25">
                  <c:v>1880.0</c:v>
                </c:pt>
                <c:pt idx="26">
                  <c:v>2130.0</c:v>
                </c:pt>
                <c:pt idx="27">
                  <c:v>2400.0</c:v>
                </c:pt>
                <c:pt idx="28">
                  <c:v>2740.0</c:v>
                </c:pt>
                <c:pt idx="29">
                  <c:v>2950.0</c:v>
                </c:pt>
                <c:pt idx="30">
                  <c:v>2680.0</c:v>
                </c:pt>
                <c:pt idx="31">
                  <c:v>2080.0</c:v>
                </c:pt>
                <c:pt idx="32">
                  <c:v>1980.0</c:v>
                </c:pt>
                <c:pt idx="33">
                  <c:v>1980.0</c:v>
                </c:pt>
                <c:pt idx="34">
                  <c:v>1960.0</c:v>
                </c:pt>
                <c:pt idx="35">
                  <c:v>1990.0</c:v>
                </c:pt>
                <c:pt idx="36">
                  <c:v>2180.0</c:v>
                </c:pt>
                <c:pt idx="37">
                  <c:v>2530.0</c:v>
                </c:pt>
                <c:pt idx="38">
                  <c:v>2790.0</c:v>
                </c:pt>
                <c:pt idx="39">
                  <c:v>3100.0</c:v>
                </c:pt>
                <c:pt idx="40">
                  <c:v>3530.0</c:v>
                </c:pt>
                <c:pt idx="41">
                  <c:v>3980.0</c:v>
                </c:pt>
                <c:pt idx="42">
                  <c:v>4140.0</c:v>
                </c:pt>
                <c:pt idx="43">
                  <c:v>4580.0</c:v>
                </c:pt>
                <c:pt idx="44">
                  <c:v>4950.0</c:v>
                </c:pt>
                <c:pt idx="45">
                  <c:v>5520.0</c:v>
                </c:pt>
                <c:pt idx="46">
                  <c:v>5730.0</c:v>
                </c:pt>
                <c:pt idx="47">
                  <c:v>5750.0</c:v>
                </c:pt>
                <c:pt idx="48">
                  <c:v>5690.0</c:v>
                </c:pt>
                <c:pt idx="49">
                  <c:v>5640.0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132094952"/>
        <c:axId val="-2132091976"/>
      </c:lineChart>
      <c:catAx>
        <c:axId val="-21320949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32091976"/>
        <c:crosses val="autoZero"/>
        <c:auto val="1"/>
        <c:lblAlgn val="ctr"/>
        <c:lblOffset val="100"/>
        <c:noMultiLvlLbl val="0"/>
      </c:catAx>
      <c:valAx>
        <c:axId val="-2132091976"/>
        <c:scaling>
          <c:orientation val="minMax"/>
          <c:max val="13000.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3209495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73793228679746"/>
          <c:y val="0.385953363086843"/>
          <c:w val="0.116136301822279"/>
          <c:h val="0.107395712521218"/>
        </c:manualLayout>
      </c:layout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0.20635</cdr:x>
      <cdr:y>0.7681</cdr:y>
    </cdr:from>
    <cdr:to>
      <cdr:x>0.7851</cdr:x>
      <cdr:y>0.93258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59313" y="4270092"/>
          <a:ext cx="4934402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0.08059</cdr:x>
      <cdr:y>0.75281</cdr:y>
    </cdr:from>
    <cdr:to>
      <cdr:x>0.18784</cdr:x>
      <cdr:y>0.8221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687070" y="4185071"/>
          <a:ext cx="914400" cy="38519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Lower middle, $1,025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0.25885</cdr:x>
      <cdr:y>0.60247</cdr:y>
    </cdr:from>
    <cdr:to>
      <cdr:x>0.38339</cdr:x>
      <cdr:y>0.76775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206948" y="3550023"/>
          <a:ext cx="1061833" cy="97389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Upper middle, $4,035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0.32783</cdr:x>
      <cdr:y>0.80212</cdr:y>
    </cdr:from>
    <cdr:to>
      <cdr:x>0.39548</cdr:x>
      <cdr:y>0.80565</cdr:y>
    </cdr:to>
    <cdr:cxnSp macro="">
      <cdr:nvCxnSpPr>
        <cdr:cNvPr id="6" name="Straight Arrow Connector 5"/>
        <cdr:cNvCxnSpPr/>
      </cdr:nvCxnSpPr>
      <cdr:spPr>
        <a:xfrm xmlns:a="http://schemas.openxmlformats.org/drawingml/2006/main">
          <a:off x="2894017" y="4726425"/>
          <a:ext cx="597190" cy="20821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rgbClr val="77933C"/>
          </a:solidFill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0.30897</cdr:x>
      <cdr:y>0.0212</cdr:y>
    </cdr:from>
    <cdr:to>
      <cdr:x>0.41622</cdr:x>
      <cdr:y>0.18568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2727531" y="124928"/>
          <a:ext cx="946778" cy="96919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High income, $12,475 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0.57021</cdr:x>
      <cdr:y>0.05654</cdr:y>
    </cdr:from>
    <cdr:to>
      <cdr:x>0.85348</cdr:x>
      <cdr:y>0.0583</cdr:y>
    </cdr:to>
    <cdr:cxnSp macro="">
      <cdr:nvCxnSpPr>
        <cdr:cNvPr id="11" name="Straight Arrow Connector 10"/>
        <cdr:cNvCxnSpPr/>
      </cdr:nvCxnSpPr>
      <cdr:spPr>
        <a:xfrm xmlns:a="http://schemas.openxmlformats.org/drawingml/2006/main" flipV="1">
          <a:off x="5033674" y="333139"/>
          <a:ext cx="2500669" cy="10412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accent3">
              <a:lumMod val="75000"/>
            </a:schemeClr>
          </a:solidFill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059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273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324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9/20/17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537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9/20/17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133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9/20/17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052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9/20/17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223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9/20/17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62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9/20/17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920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544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9/20/17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08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5DA37-4223-DB4C-B349-9034401C9644}" type="datetimeFigureOut">
              <a:rPr lang="en-US" smtClean="0"/>
              <a:t>9/20/17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953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Middle-Income Trap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Lecture Week 6</a:t>
            </a:r>
          </a:p>
          <a:p>
            <a:r>
              <a:rPr lang="en-US" dirty="0" smtClean="0"/>
              <a:t>EE462</a:t>
            </a:r>
          </a:p>
          <a:p>
            <a:r>
              <a:rPr lang="en-US" dirty="0" smtClean="0"/>
              <a:t>Development Macroeconomics</a:t>
            </a:r>
          </a:p>
          <a:p>
            <a:r>
              <a:rPr lang="en-US" dirty="0" smtClean="0"/>
              <a:t>Faculty of Economics</a:t>
            </a:r>
          </a:p>
          <a:p>
            <a:r>
              <a:rPr lang="en-US" dirty="0" smtClean="0"/>
              <a:t>Thammasat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2789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Middle-Income Trap</a:t>
            </a:r>
            <a:br>
              <a:rPr lang="en-US" dirty="0" smtClean="0"/>
            </a:br>
            <a:r>
              <a:rPr lang="en-US" sz="3100" dirty="0" smtClean="0"/>
              <a:t> (MIT)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Recent concept</a:t>
            </a:r>
          </a:p>
          <a:p>
            <a:pPr marL="742950" lvl="2" indent="-342900"/>
            <a:r>
              <a:rPr lang="en-US" dirty="0"/>
              <a:t>World Bank </a:t>
            </a:r>
            <a:r>
              <a:rPr lang="en-US" dirty="0" smtClean="0"/>
              <a:t>economists</a:t>
            </a:r>
          </a:p>
          <a:p>
            <a:pPr marL="742950" lvl="2" indent="-342900"/>
            <a:r>
              <a:rPr lang="en-US" i="1" dirty="0" smtClean="0"/>
              <a:t>An East Asian Renaissance: Ideas for Economic Growth</a:t>
            </a:r>
          </a:p>
          <a:p>
            <a:pPr marL="1200150" lvl="3" indent="-342900"/>
            <a:r>
              <a:rPr lang="en-US" dirty="0" smtClean="0"/>
              <a:t>Gill and </a:t>
            </a:r>
            <a:r>
              <a:rPr lang="en-US" dirty="0" err="1" smtClean="0"/>
              <a:t>Kharas</a:t>
            </a:r>
            <a:r>
              <a:rPr lang="en-US" dirty="0" smtClean="0"/>
              <a:t>, 2007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Controversial</a:t>
            </a:r>
          </a:p>
          <a:p>
            <a:pPr lvl="1"/>
            <a:r>
              <a:rPr lang="en-US" dirty="0" smtClean="0"/>
              <a:t>Some say it exists, some say it doesn’t</a:t>
            </a:r>
          </a:p>
          <a:p>
            <a:pPr lvl="1"/>
            <a:endParaRPr lang="en-US" dirty="0"/>
          </a:p>
          <a:p>
            <a:r>
              <a:rPr lang="en-US" dirty="0" smtClean="0"/>
              <a:t>Acronyms</a:t>
            </a:r>
          </a:p>
          <a:p>
            <a:r>
              <a:rPr lang="en-US" dirty="0" smtClean="0"/>
              <a:t>LI 		Low-income economy</a:t>
            </a:r>
          </a:p>
          <a:p>
            <a:r>
              <a:rPr lang="en-US" dirty="0" smtClean="0"/>
              <a:t>MI 		Middle-income economy</a:t>
            </a:r>
          </a:p>
          <a:p>
            <a:r>
              <a:rPr lang="en-US" dirty="0" smtClean="0"/>
              <a:t>HI 		High-income economy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7479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Origins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Many MI countries</a:t>
            </a:r>
          </a:p>
          <a:p>
            <a:pPr lvl="1"/>
            <a:r>
              <a:rPr lang="en-US" dirty="0" smtClean="0"/>
              <a:t>Nearly all of </a:t>
            </a:r>
            <a:r>
              <a:rPr lang="en-US" dirty="0" smtClean="0"/>
              <a:t>Asia and </a:t>
            </a:r>
            <a:r>
              <a:rPr lang="en-US" dirty="0" smtClean="0"/>
              <a:t>Latin America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But not so many becoming (‘graduating’) to HI</a:t>
            </a:r>
          </a:p>
          <a:p>
            <a:pPr lvl="1"/>
            <a:r>
              <a:rPr lang="en-US" dirty="0" smtClean="0"/>
              <a:t>Is there a trap?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Becoming HI means growing</a:t>
            </a:r>
          </a:p>
          <a:p>
            <a:pPr lvl="1"/>
            <a:r>
              <a:rPr lang="en-US" dirty="0" smtClean="0"/>
              <a:t>Does growth of (upper) MI countries slow?</a:t>
            </a:r>
          </a:p>
          <a:p>
            <a:pPr lvl="1"/>
            <a:r>
              <a:rPr lang="en-US" dirty="0" smtClean="0"/>
              <a:t>Is so, why</a:t>
            </a:r>
            <a:r>
              <a:rPr lang="en-US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172456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is the trap</a:t>
            </a:r>
            <a:r>
              <a:rPr lang="en-US" dirty="0" smtClean="0"/>
              <a:t>?</a:t>
            </a:r>
            <a:br>
              <a:rPr lang="en-US" dirty="0" smtClean="0"/>
            </a:br>
            <a:r>
              <a:rPr lang="en-US" sz="3100" dirty="0" smtClean="0"/>
              <a:t>Definition by Gill and </a:t>
            </a:r>
            <a:r>
              <a:rPr lang="en-US" sz="3100" dirty="0" err="1" smtClean="0"/>
              <a:t>Kharas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Wages </a:t>
            </a:r>
            <a:r>
              <a:rPr lang="en-US" dirty="0"/>
              <a:t>rise</a:t>
            </a:r>
          </a:p>
          <a:p>
            <a:pPr lvl="1"/>
            <a:r>
              <a:rPr lang="en-US" dirty="0" smtClean="0"/>
              <a:t>No </a:t>
            </a:r>
            <a:r>
              <a:rPr lang="en-US" dirty="0"/>
              <a:t>longer competitive in labor intensive </a:t>
            </a:r>
            <a:r>
              <a:rPr lang="en-US" dirty="0" smtClean="0"/>
              <a:t>goods</a:t>
            </a:r>
          </a:p>
          <a:p>
            <a:pPr lvl="1"/>
            <a:r>
              <a:rPr lang="en-US" dirty="0" smtClean="0"/>
              <a:t>Textiles, simple goods, assembly</a:t>
            </a:r>
          </a:p>
          <a:p>
            <a:pPr lvl="1"/>
            <a:endParaRPr lang="en-US" dirty="0"/>
          </a:p>
          <a:p>
            <a:r>
              <a:rPr lang="en-US" dirty="0" smtClean="0"/>
              <a:t>Lack of technological advancement</a:t>
            </a:r>
          </a:p>
          <a:p>
            <a:pPr lvl="1"/>
            <a:r>
              <a:rPr lang="en-US" dirty="0" smtClean="0"/>
              <a:t>Not moving up the value chain</a:t>
            </a:r>
            <a:endParaRPr lang="en-US" dirty="0"/>
          </a:p>
          <a:p>
            <a:pPr lvl="1"/>
            <a:r>
              <a:rPr lang="en-US" dirty="0" smtClean="0"/>
              <a:t>Not </a:t>
            </a:r>
            <a:r>
              <a:rPr lang="en-US" dirty="0"/>
              <a:t>competitive in high-tech </a:t>
            </a:r>
            <a:r>
              <a:rPr lang="en-US" dirty="0" smtClean="0"/>
              <a:t>goods</a:t>
            </a:r>
          </a:p>
          <a:p>
            <a:pPr lvl="1"/>
            <a:r>
              <a:rPr lang="en-US" dirty="0" smtClean="0"/>
              <a:t>MIT is about technology</a:t>
            </a:r>
          </a:p>
          <a:p>
            <a:pPr lvl="1"/>
            <a:endParaRPr lang="en-US" dirty="0"/>
          </a:p>
          <a:p>
            <a:r>
              <a:rPr lang="en-US" dirty="0"/>
              <a:t>Trapped </a:t>
            </a:r>
            <a:endParaRPr lang="en-US" dirty="0" smtClean="0"/>
          </a:p>
          <a:p>
            <a:pPr lvl="1"/>
            <a:r>
              <a:rPr lang="en-US" dirty="0" smtClean="0"/>
              <a:t>Not producing in low tech sectors</a:t>
            </a:r>
          </a:p>
          <a:p>
            <a:pPr lvl="1"/>
            <a:r>
              <a:rPr lang="en-US" dirty="0"/>
              <a:t>N</a:t>
            </a:r>
            <a:r>
              <a:rPr lang="en-US" dirty="0" smtClean="0"/>
              <a:t>ot producing in higher tech sectors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5686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Other possible explanations</a:t>
            </a:r>
            <a:br>
              <a:rPr lang="en-US" dirty="0" smtClean="0"/>
            </a:br>
            <a:r>
              <a:rPr lang="en-US" sz="3100" dirty="0" smtClean="0"/>
              <a:t>(just suggestions)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A fall in the investment rate, K</a:t>
            </a:r>
          </a:p>
          <a:p>
            <a:pPr lvl="1"/>
            <a:r>
              <a:rPr lang="en-US" dirty="0" smtClean="0"/>
              <a:t>Inability to switch from investment-led growth to innovation-led growth</a:t>
            </a:r>
          </a:p>
          <a:p>
            <a:endParaRPr lang="en-US" dirty="0" smtClean="0"/>
          </a:p>
          <a:p>
            <a:r>
              <a:rPr lang="en-US" dirty="0" smtClean="0"/>
              <a:t>Decreasing marginal productivity of K</a:t>
            </a:r>
          </a:p>
          <a:p>
            <a:pPr lvl="1"/>
            <a:r>
              <a:rPr lang="en-US" dirty="0" smtClean="0"/>
              <a:t>Investment is less productive</a:t>
            </a:r>
          </a:p>
          <a:p>
            <a:pPr lvl="1"/>
            <a:r>
              <a:rPr lang="en-US" dirty="0" smtClean="0"/>
              <a:t>Law of economics</a:t>
            </a:r>
          </a:p>
          <a:p>
            <a:endParaRPr lang="en-US" dirty="0" smtClean="0"/>
          </a:p>
          <a:p>
            <a:r>
              <a:rPr lang="en-US" dirty="0" smtClean="0"/>
              <a:t>Fall in the benefits from more educated labor</a:t>
            </a:r>
          </a:p>
          <a:p>
            <a:pPr lvl="1"/>
            <a:r>
              <a:rPr lang="en-US" dirty="0" smtClean="0"/>
              <a:t>As population gets educated, benefits of more education decline</a:t>
            </a:r>
          </a:p>
          <a:p>
            <a:endParaRPr lang="en-US" dirty="0"/>
          </a:p>
          <a:p>
            <a:r>
              <a:rPr lang="en-US" dirty="0" smtClean="0"/>
              <a:t>A change in institutions or policies?</a:t>
            </a:r>
          </a:p>
          <a:p>
            <a:pPr lvl="1"/>
            <a:r>
              <a:rPr lang="en-US" dirty="0" smtClean="0"/>
              <a:t>But which ones</a:t>
            </a:r>
          </a:p>
          <a:p>
            <a:pPr lvl="1"/>
            <a:r>
              <a:rPr lang="en-US" dirty="0" smtClean="0"/>
              <a:t>Institutions tend not to go from growth-enhancing to growth-constraining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36250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Trap or slowdown?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Called it a “trap”</a:t>
            </a:r>
          </a:p>
          <a:p>
            <a:pPr lvl="1"/>
            <a:r>
              <a:rPr lang="en-US" dirty="0"/>
              <a:t>M</a:t>
            </a:r>
            <a:r>
              <a:rPr lang="en-US" dirty="0" smtClean="0"/>
              <a:t>akes it sound more interesting/dramatic/problematic/sexy</a:t>
            </a:r>
          </a:p>
          <a:p>
            <a:pPr lvl="1"/>
            <a:r>
              <a:rPr lang="en-US" dirty="0" smtClean="0"/>
              <a:t>Good way to promote the idea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Is it really a trap?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rap could mean: a country cannot get out of </a:t>
            </a:r>
            <a:r>
              <a:rPr lang="en-US" dirty="0" smtClean="0"/>
              <a:t>it</a:t>
            </a:r>
          </a:p>
          <a:p>
            <a:pPr lvl="1"/>
            <a:r>
              <a:rPr lang="en-US" dirty="0" smtClean="0"/>
              <a:t>Or could mean only some countries get caught</a:t>
            </a:r>
            <a:endParaRPr lang="en-US" dirty="0" smtClean="0"/>
          </a:p>
          <a:p>
            <a:pPr lvl="1"/>
            <a:endParaRPr lang="en-US" dirty="0" smtClean="0"/>
          </a:p>
          <a:p>
            <a:r>
              <a:rPr lang="en-US" dirty="0" smtClean="0"/>
              <a:t>Maybe it is a growth slowdown</a:t>
            </a:r>
          </a:p>
          <a:p>
            <a:pPr lvl="1"/>
            <a:r>
              <a:rPr lang="en-US" dirty="0" smtClean="0"/>
              <a:t>Many countries grow slower as they get richer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Do all MI countries get caught in the trap?	</a:t>
            </a:r>
          </a:p>
          <a:p>
            <a:pPr lvl="1"/>
            <a:r>
              <a:rPr lang="en-US" dirty="0" smtClean="0"/>
              <a:t>Some do, some don’t</a:t>
            </a:r>
          </a:p>
          <a:p>
            <a:pPr lvl="1"/>
            <a:r>
              <a:rPr lang="en-US" dirty="0" smtClean="0"/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val="83638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Country income classifications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World Bank definition</a:t>
            </a:r>
          </a:p>
          <a:p>
            <a:r>
              <a:rPr lang="en-US" dirty="0" smtClean="0"/>
              <a:t>Gross national income (GNI) per capita (Atlas method)</a:t>
            </a:r>
          </a:p>
          <a:p>
            <a:pPr lvl="1"/>
            <a:r>
              <a:rPr lang="en-US" dirty="0" smtClean="0"/>
              <a:t>Thailand: $5,720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1866521"/>
              </p:ext>
            </p:extLst>
          </p:nvPr>
        </p:nvGraphicFramePr>
        <p:xfrm>
          <a:off x="806174" y="4328381"/>
          <a:ext cx="7089912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44956"/>
                <a:gridCol w="3544956"/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 smtClean="0"/>
                        <a:t>Country</a:t>
                      </a:r>
                      <a:r>
                        <a:rPr lang="en-US" baseline="0" dirty="0" smtClean="0"/>
                        <a:t> classification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Per</a:t>
                      </a:r>
                      <a:r>
                        <a:rPr lang="en-US" baseline="0" dirty="0" smtClean="0"/>
                        <a:t> capita income thresholds</a:t>
                      </a:r>
                    </a:p>
                    <a:p>
                      <a:pPr algn="ctr"/>
                      <a:r>
                        <a:rPr lang="en-US" baseline="0" dirty="0" smtClean="0"/>
                        <a:t>($)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Low income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&lt; 1,</a:t>
                      </a:r>
                      <a:r>
                        <a:rPr lang="en-US" baseline="0" dirty="0" smtClean="0"/>
                        <a:t>025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Lower</a:t>
                      </a:r>
                      <a:r>
                        <a:rPr lang="en-US" baseline="0" dirty="0" smtClean="0"/>
                        <a:t> middle income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1,026 – 4,035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Upper middle income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4,036 – 12, 475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High income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&gt;</a:t>
                      </a:r>
                      <a:r>
                        <a:rPr lang="en-US" baseline="0" dirty="0" smtClean="0"/>
                        <a:t> 12,475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5213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88870826"/>
              </p:ext>
            </p:extLst>
          </p:nvPr>
        </p:nvGraphicFramePr>
        <p:xfrm>
          <a:off x="124922" y="343551"/>
          <a:ext cx="8827791" cy="58924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6" name="Straight Arrow Connector 5"/>
          <p:cNvCxnSpPr/>
          <p:nvPr/>
        </p:nvCxnSpPr>
        <p:spPr>
          <a:xfrm>
            <a:off x="4830301" y="3997680"/>
            <a:ext cx="1457419" cy="0"/>
          </a:xfrm>
          <a:prstGeom prst="straightConnector1">
            <a:avLst/>
          </a:prstGeom>
          <a:ln>
            <a:solidFill>
              <a:srgbClr val="77933C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25006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8348" y="4064001"/>
            <a:ext cx="2263913" cy="20313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Low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Agricultural base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Some simple manufacturing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Low tech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Low wages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Labor intensive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352261" y="3220953"/>
            <a:ext cx="2263913" cy="20313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Lower-Middle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Expansion of Manufacturing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Expanding FDI presence 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Low to medium skilled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16174" y="2347843"/>
            <a:ext cx="2263913" cy="230832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Upper-Middle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Adapting technology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Expansion of local firms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More complex FDI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Higher skills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80087" y="1332180"/>
            <a:ext cx="2263913" cy="20313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High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Technologically advanced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High value goods and services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Developed market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Innovation</a:t>
            </a:r>
          </a:p>
        </p:txBody>
      </p:sp>
      <p:sp>
        <p:nvSpPr>
          <p:cNvPr id="8" name="Bent Arrow 7"/>
          <p:cNvSpPr/>
          <p:nvPr/>
        </p:nvSpPr>
        <p:spPr>
          <a:xfrm>
            <a:off x="1049130" y="3195321"/>
            <a:ext cx="813816" cy="86868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Bent Arrow 10"/>
          <p:cNvSpPr/>
          <p:nvPr/>
        </p:nvSpPr>
        <p:spPr>
          <a:xfrm>
            <a:off x="5539409" y="1457961"/>
            <a:ext cx="813816" cy="86868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Bent Arrow 11"/>
          <p:cNvSpPr/>
          <p:nvPr/>
        </p:nvSpPr>
        <p:spPr>
          <a:xfrm>
            <a:off x="3162853" y="2326641"/>
            <a:ext cx="813816" cy="86868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6880087" y="4379168"/>
            <a:ext cx="0" cy="2125441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6880087" y="320261"/>
            <a:ext cx="0" cy="101191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616174" y="5334000"/>
            <a:ext cx="9668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Trapped   </a:t>
            </a:r>
            <a:endParaRPr lang="en-US" dirty="0"/>
          </a:p>
        </p:txBody>
      </p:sp>
      <p:cxnSp>
        <p:nvCxnSpPr>
          <p:cNvPr id="19" name="Straight Arrow Connector 18"/>
          <p:cNvCxnSpPr>
            <a:stCxn id="17" idx="3"/>
          </p:cNvCxnSpPr>
          <p:nvPr/>
        </p:nvCxnSpPr>
        <p:spPr>
          <a:xfrm>
            <a:off x="5583055" y="5518666"/>
            <a:ext cx="119764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82573" y="533160"/>
            <a:ext cx="4389994" cy="461665"/>
          </a:xfrm>
          <a:prstGeom prst="rect">
            <a:avLst/>
          </a:prstGeom>
          <a:noFill/>
          <a:ln w="12700" cmpd="sng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Transition through Income Stages</a:t>
            </a:r>
            <a:endParaRPr lang="en-US" sz="2400" dirty="0"/>
          </a:p>
        </p:txBody>
      </p:sp>
      <p:cxnSp>
        <p:nvCxnSpPr>
          <p:cNvPr id="22" name="Straight Arrow Connector 21"/>
          <p:cNvCxnSpPr/>
          <p:nvPr/>
        </p:nvCxnSpPr>
        <p:spPr>
          <a:xfrm flipH="1" flipV="1">
            <a:off x="3257827" y="5518666"/>
            <a:ext cx="1269999" cy="30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45275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isn’t studied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 one has studied the actual trap</a:t>
            </a:r>
          </a:p>
          <a:p>
            <a:pPr lvl="1"/>
            <a:r>
              <a:rPr lang="en-US" dirty="0" smtClean="0"/>
              <a:t>Have wages risen and has country been unable to move into producing higher value </a:t>
            </a:r>
            <a:r>
              <a:rPr lang="en-US" dirty="0" smtClean="0"/>
              <a:t>goods?</a:t>
            </a:r>
            <a:endParaRPr lang="en-US" dirty="0" smtClean="0"/>
          </a:p>
          <a:p>
            <a:pPr lvl="1"/>
            <a:endParaRPr lang="en-US" dirty="0"/>
          </a:p>
          <a:p>
            <a:r>
              <a:rPr lang="en-US" dirty="0" smtClean="0"/>
              <a:t>Looking instead at the growth slowdown</a:t>
            </a:r>
          </a:p>
          <a:p>
            <a:pPr lvl="1"/>
            <a:r>
              <a:rPr lang="en-US" dirty="0" smtClean="0"/>
              <a:t> </a:t>
            </a:r>
            <a:r>
              <a:rPr lang="en-US" dirty="0"/>
              <a:t>H</a:t>
            </a:r>
            <a:r>
              <a:rPr lang="en-US" dirty="0" smtClean="0"/>
              <a:t>ow long are countries in the middle-income phrase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8370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 the next slides are figures on the top exports for Thailand in 1990 and 2013.</a:t>
            </a:r>
          </a:p>
          <a:p>
            <a:endParaRPr lang="en-US" dirty="0"/>
          </a:p>
          <a:p>
            <a:pPr lvl="1"/>
            <a:r>
              <a:rPr lang="en-US" dirty="0" smtClean="0"/>
              <a:t>Is Thailand exporting (and therefore producing) more sophisticated goods?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Does it suggest a MIT or not?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652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Evolving share of exports</a:t>
            </a:r>
            <a:br>
              <a:rPr lang="en-US" dirty="0" smtClean="0"/>
            </a:br>
            <a:r>
              <a:rPr lang="en-US" sz="3600" dirty="0"/>
              <a:t>T</a:t>
            </a:r>
            <a:r>
              <a:rPr lang="en-US" sz="3600" dirty="0" smtClean="0"/>
              <a:t>hailand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2111460"/>
              </p:ext>
            </p:extLst>
          </p:nvPr>
        </p:nvGraphicFramePr>
        <p:xfrm>
          <a:off x="457199" y="1600200"/>
          <a:ext cx="8421757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1236"/>
                <a:gridCol w="1512956"/>
                <a:gridCol w="2838174"/>
                <a:gridCol w="136939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% of Exports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% of Exports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Seafood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10.4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Road vehicles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Garments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Office machines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11.4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Other manufactures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Electrical machinery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10.9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Electrical machinery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7.0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Telecommunications,</a:t>
                      </a:r>
                      <a:r>
                        <a:rPr lang="en-US" baseline="0" dirty="0" smtClean="0"/>
                        <a:t> etc.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5.0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Office machines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6.8</a:t>
                      </a:r>
                      <a:endParaRPr lang="en-US" dirty="0"/>
                    </a:p>
                  </a:txBody>
                  <a:tcP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General machinery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Vegetables and fruit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Artificial resins and plastic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Non-metallic minerals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Crude rubber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Cereals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Other manufactures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Telecommunications, etc.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Rubber products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Crude rubber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Seafood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3.0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6617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long at middle income?</a:t>
            </a:r>
            <a:br>
              <a:rPr lang="en-US" dirty="0" smtClean="0"/>
            </a:br>
            <a:r>
              <a:rPr lang="en-US" sz="3100" dirty="0" smtClean="0"/>
              <a:t>How much do countries slow down?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Felipe, Kumar, </a:t>
            </a:r>
            <a:r>
              <a:rPr lang="en-US" dirty="0" err="1" smtClean="0"/>
              <a:t>Galope</a:t>
            </a:r>
            <a:endParaRPr lang="en-US" dirty="0" smtClean="0"/>
          </a:p>
          <a:p>
            <a:pPr lvl="2"/>
            <a:r>
              <a:rPr lang="en-US" i="1" dirty="0" smtClean="0"/>
              <a:t>Middle Income Transitions: Trap or Myth? (2014)</a:t>
            </a:r>
            <a:endParaRPr lang="en-US" dirty="0"/>
          </a:p>
          <a:p>
            <a:pPr lvl="1"/>
            <a:r>
              <a:rPr lang="en-US" dirty="0" smtClean="0"/>
              <a:t>Slow transition </a:t>
            </a:r>
          </a:p>
          <a:p>
            <a:pPr lvl="2"/>
            <a:r>
              <a:rPr lang="en-US" dirty="0" smtClean="0"/>
              <a:t>From lower MI to upper MI: 		55 years or more</a:t>
            </a:r>
          </a:p>
          <a:p>
            <a:pPr lvl="2"/>
            <a:r>
              <a:rPr lang="en-US" dirty="0" smtClean="0"/>
              <a:t>From upper MI to HI: 			15 years or more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herefore</a:t>
            </a:r>
            <a:endParaRPr lang="en-US" dirty="0"/>
          </a:p>
          <a:p>
            <a:pPr lvl="2"/>
            <a:r>
              <a:rPr lang="en-US" dirty="0" smtClean="0"/>
              <a:t>Less than 70 years: 			Fast transition</a:t>
            </a:r>
          </a:p>
          <a:p>
            <a:pPr lvl="2"/>
            <a:r>
              <a:rPr lang="en-US" dirty="0" smtClean="0"/>
              <a:t>More than 70 years: 			Slow transition</a:t>
            </a:r>
          </a:p>
          <a:p>
            <a:pPr lvl="2"/>
            <a:endParaRPr lang="en-US" dirty="0" smtClean="0"/>
          </a:p>
          <a:p>
            <a:r>
              <a:rPr lang="en-US" dirty="0" err="1" smtClean="0"/>
              <a:t>Eichengreen</a:t>
            </a:r>
            <a:r>
              <a:rPr lang="en-US" dirty="0" smtClean="0"/>
              <a:t>, Park and Shin</a:t>
            </a:r>
          </a:p>
          <a:p>
            <a:pPr lvl="2"/>
            <a:r>
              <a:rPr lang="en-US" dirty="0" smtClean="0"/>
              <a:t>When Fast Growing Economies Slowdown: International </a:t>
            </a:r>
            <a:r>
              <a:rPr lang="en-US" dirty="0" err="1" smtClean="0"/>
              <a:t>Evicence</a:t>
            </a:r>
            <a:r>
              <a:rPr lang="en-US" dirty="0" smtClean="0"/>
              <a:t> and Implications for China (2011)</a:t>
            </a:r>
          </a:p>
          <a:p>
            <a:pPr lvl="1"/>
            <a:r>
              <a:rPr lang="en-US" dirty="0" smtClean="0"/>
              <a:t>Growth rate of fast-growing economies falls by at least 2 percentage points when they reach an $17,000 in GDP p.c. (2005 </a:t>
            </a:r>
            <a:r>
              <a:rPr lang="en-US" dirty="0" err="1" smtClean="0"/>
              <a:t>inter’l</a:t>
            </a:r>
            <a:r>
              <a:rPr lang="en-US" dirty="0" smtClean="0"/>
              <a:t>, prices)</a:t>
            </a:r>
          </a:p>
          <a:p>
            <a:pPr lvl="1"/>
            <a:r>
              <a:rPr lang="en-US" dirty="0" smtClean="0"/>
              <a:t>This is about China’s GDP p.c. in 2015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83697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Study of MIT countries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“The Middle Income Transition Around the Globe: Characteristics of Graduation and Slowdown”</a:t>
            </a:r>
            <a:r>
              <a:rPr lang="en-US" sz="2000" dirty="0" smtClean="0"/>
              <a:t> </a:t>
            </a:r>
          </a:p>
          <a:p>
            <a:pPr lvl="1"/>
            <a:r>
              <a:rPr lang="en-US" sz="2000" dirty="0" smtClean="0"/>
              <a:t>Vandenberg, </a:t>
            </a:r>
            <a:r>
              <a:rPr lang="en-US" sz="2000" dirty="0" err="1" smtClean="0"/>
              <a:t>Poot</a:t>
            </a:r>
            <a:r>
              <a:rPr lang="en-US" sz="2000" dirty="0" smtClean="0"/>
              <a:t> and Miyamoto, 2015</a:t>
            </a:r>
          </a:p>
          <a:p>
            <a:endParaRPr lang="en-US" sz="2400" dirty="0" smtClean="0"/>
          </a:p>
          <a:p>
            <a:r>
              <a:rPr lang="en-US" sz="2400" dirty="0" smtClean="0"/>
              <a:t>Attempt to define possible MIT countries</a:t>
            </a:r>
          </a:p>
          <a:p>
            <a:pPr lvl="1"/>
            <a:r>
              <a:rPr lang="en-US" sz="2000" dirty="0" smtClean="0"/>
              <a:t>Compare their characteristics against those of high-income countries </a:t>
            </a:r>
          </a:p>
          <a:p>
            <a:pPr lvl="1"/>
            <a:r>
              <a:rPr lang="en-US" sz="2000" dirty="0"/>
              <a:t>T</a:t>
            </a:r>
            <a:r>
              <a:rPr lang="en-US" sz="2000" dirty="0" smtClean="0"/>
              <a:t>o determine what causes (or are characteristics of) MIT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854422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Which countries may be trapped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Use definitions of country income of the World Bank</a:t>
            </a:r>
          </a:p>
          <a:p>
            <a:pPr lvl="1"/>
            <a:r>
              <a:rPr lang="en-US" dirty="0" smtClean="0"/>
              <a:t>Based on income per capita</a:t>
            </a:r>
          </a:p>
          <a:p>
            <a:pPr lvl="1"/>
            <a:r>
              <a:rPr lang="en-US" dirty="0" smtClean="0"/>
              <a:t>First set in 1987, revised annually 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Take all economies in the world</a:t>
            </a:r>
          </a:p>
          <a:p>
            <a:pPr lvl="1"/>
            <a:r>
              <a:rPr lang="en-US" dirty="0" smtClean="0"/>
              <a:t>Remove those with population under 3 million</a:t>
            </a:r>
          </a:p>
          <a:p>
            <a:pPr lvl="1"/>
            <a:r>
              <a:rPr lang="en-US" dirty="0" smtClean="0"/>
              <a:t>Remove OPEC producers</a:t>
            </a:r>
          </a:p>
          <a:p>
            <a:pPr lvl="1"/>
            <a:r>
              <a:rPr lang="en-US" dirty="0" smtClean="0"/>
              <a:t>Must be MI continuously at least since 1987</a:t>
            </a:r>
          </a:p>
          <a:p>
            <a:pPr lvl="2"/>
            <a:r>
              <a:rPr lang="en-US" dirty="0" smtClean="0"/>
              <a:t>24 countries in the world</a:t>
            </a:r>
          </a:p>
          <a:p>
            <a:pPr lvl="2"/>
            <a:r>
              <a:rPr lang="en-US" dirty="0" smtClean="0"/>
              <a:t>Most in Latin America</a:t>
            </a:r>
          </a:p>
          <a:p>
            <a:pPr lvl="2"/>
            <a:r>
              <a:rPr lang="en-US" dirty="0" smtClean="0"/>
              <a:t>Only three in Asia: Philippines, Malaysia and Thailand</a:t>
            </a:r>
          </a:p>
          <a:p>
            <a:pPr lvl="2"/>
            <a:r>
              <a:rPr lang="en-US" dirty="0" smtClean="0"/>
              <a:t>Most were MI much further back, as much as 50 years in total</a:t>
            </a:r>
          </a:p>
          <a:p>
            <a:pPr lvl="1"/>
            <a:r>
              <a:rPr lang="en-US" dirty="0" smtClean="0"/>
              <a:t>It is a concern for China</a:t>
            </a:r>
          </a:p>
          <a:p>
            <a:pPr lvl="2"/>
            <a:r>
              <a:rPr lang="en-US" dirty="0" smtClean="0"/>
              <a:t>But it was a low-income country in 1987 (so not included)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4145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</a:t>
            </a:r>
            <a:r>
              <a:rPr lang="en-US" dirty="0" smtClean="0"/>
              <a:t>ext slide shows the list of countries that were MI since 1987.</a:t>
            </a:r>
          </a:p>
          <a:p>
            <a:endParaRPr lang="en-US" dirty="0"/>
          </a:p>
          <a:p>
            <a:r>
              <a:rPr lang="en-US" dirty="0" smtClean="0"/>
              <a:t>What do you notice about the geographical distribution?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5243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Middle-income countries</a:t>
            </a:r>
            <a:br>
              <a:rPr lang="en-US" dirty="0" smtClean="0"/>
            </a:br>
            <a:r>
              <a:rPr lang="en-US" sz="3600" dirty="0" smtClean="0"/>
              <a:t> </a:t>
            </a:r>
            <a:r>
              <a:rPr lang="en-US" sz="3100" dirty="0" smtClean="0"/>
              <a:t>Continuously from 1987 to 2015</a:t>
            </a:r>
            <a:endParaRPr lang="en-US" sz="31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707312"/>
              </p:ext>
            </p:extLst>
          </p:nvPr>
        </p:nvGraphicFramePr>
        <p:xfrm>
          <a:off x="457200" y="1600200"/>
          <a:ext cx="8229600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Belarus</a:t>
                      </a:r>
                      <a:endParaRPr lang="en-US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Argentina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Paraguay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Romania</a:t>
                      </a:r>
                      <a:endParaRPr lang="en-US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Bolivia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Peru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Brazil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Colombia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Costa Rica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Jordan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Dominican</a:t>
                      </a:r>
                      <a:r>
                        <a:rPr lang="en-US" baseline="0" dirty="0" smtClean="0"/>
                        <a:t> Rep.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Lebanon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El Salvador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Syria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Morocco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Guatemala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Turkey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Tunisia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Mexico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South Africa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Panama</a:t>
                      </a:r>
                      <a:endParaRPr lang="en-US" dirty="0"/>
                    </a:p>
                  </a:txBody>
                  <a:tcPr>
                    <a:solidFill>
                      <a:srgbClr val="FAC09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33705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High-Income countries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3582844"/>
              </p:ext>
            </p:extLst>
          </p:nvPr>
        </p:nvGraphicFramePr>
        <p:xfrm>
          <a:off x="457200" y="1600200"/>
          <a:ext cx="8229600" cy="4719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 grid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Group</a:t>
                      </a:r>
                      <a:r>
                        <a:rPr lang="en-US" baseline="0" dirty="0" smtClean="0"/>
                        <a:t> 1: </a:t>
                      </a:r>
                      <a:r>
                        <a:rPr lang="en-US" dirty="0" smtClean="0"/>
                        <a:t>HI before 1965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Group 2: HI after 1965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Austria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Australia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Croatia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Hong</a:t>
                      </a:r>
                      <a:r>
                        <a:rPr lang="en-US" baseline="0" dirty="0" smtClean="0"/>
                        <a:t> Kong</a:t>
                      </a:r>
                      <a:endParaRPr lang="en-US" dirty="0"/>
                    </a:p>
                  </a:txBody>
                  <a:tcPr>
                    <a:solidFill>
                      <a:srgbClr val="93CDDD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Belgium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Canada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Czech Rep.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>
                    <a:solidFill>
                      <a:srgbClr val="93CDDD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Denmark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New Zealand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Hungary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South Korea</a:t>
                      </a:r>
                      <a:endParaRPr lang="en-US" dirty="0"/>
                    </a:p>
                  </a:txBody>
                  <a:tcPr>
                    <a:solidFill>
                      <a:srgbClr val="93CDDD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Finland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US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Lithuania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Singapore</a:t>
                      </a:r>
                      <a:endParaRPr lang="en-US" dirty="0"/>
                    </a:p>
                  </a:txBody>
                  <a:tcPr>
                    <a:solidFill>
                      <a:srgbClr val="93CDDD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France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Israel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Poland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Taiwan</a:t>
                      </a:r>
                      <a:endParaRPr lang="en-US" dirty="0"/>
                    </a:p>
                  </a:txBody>
                  <a:tcPr>
                    <a:solidFill>
                      <a:srgbClr val="93CDDD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Germany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Slovakia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Italy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Greece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Chile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Netherlands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Ireland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Uruguay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Norway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Portugal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Sweden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Russia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UK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Spain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11302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Comparing MI and HI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With the three sets of countries, we can compare characteristics of MI versus HI countries</a:t>
            </a:r>
          </a:p>
          <a:p>
            <a:endParaRPr lang="en-US" dirty="0" smtClean="0"/>
          </a:p>
          <a:p>
            <a:r>
              <a:rPr lang="en-US" dirty="0" smtClean="0"/>
              <a:t>Use two simple tests)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-test (based on averages, but affected by outliers)</a:t>
            </a:r>
          </a:p>
          <a:p>
            <a:pPr lvl="1"/>
            <a:r>
              <a:rPr lang="en-US" dirty="0" err="1" smtClean="0"/>
              <a:t>Kruskal</a:t>
            </a:r>
            <a:r>
              <a:rPr lang="en-US" dirty="0" smtClean="0"/>
              <a:t>-Wallis (ranking test)</a:t>
            </a:r>
          </a:p>
          <a:p>
            <a:pPr lvl="1"/>
            <a:endParaRPr lang="en-US" dirty="0"/>
          </a:p>
          <a:p>
            <a:r>
              <a:rPr lang="en-US" dirty="0" smtClean="0"/>
              <a:t>Is there a significant difference between HI and MI countries?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03817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Comparing MI and HI countries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6708419"/>
              </p:ext>
            </p:extLst>
          </p:nvPr>
        </p:nvGraphicFramePr>
        <p:xfrm>
          <a:off x="457200" y="1600200"/>
          <a:ext cx="8229600" cy="397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0974"/>
                <a:gridCol w="457862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HI</a:t>
                      </a:r>
                      <a:r>
                        <a:rPr lang="en-US" baseline="0" dirty="0" smtClean="0"/>
                        <a:t> countries </a:t>
                      </a:r>
                      <a:r>
                        <a:rPr lang="en-US" dirty="0" smtClean="0"/>
                        <a:t>performed</a:t>
                      </a:r>
                      <a:r>
                        <a:rPr lang="en-US" baseline="0" dirty="0" smtClean="0"/>
                        <a:t> significantly better than MI countries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 significant difference between HI and MI </a:t>
                      </a:r>
                    </a:p>
                    <a:p>
                      <a:pPr algn="ctr"/>
                      <a:r>
                        <a:rPr lang="en-US" dirty="0" smtClean="0"/>
                        <a:t>(or MI performed</a:t>
                      </a:r>
                      <a:r>
                        <a:rPr lang="en-US" baseline="0" dirty="0" smtClean="0"/>
                        <a:t> better)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R&amp;D spending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FDI (MI better)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Investment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Manufactured</a:t>
                      </a:r>
                      <a:r>
                        <a:rPr lang="en-US" baseline="0" dirty="0" smtClean="0"/>
                        <a:t> exports (% of total exports)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Governance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Food exports (% of total exports)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Infrastructure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High tech exports (% total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exports)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Savings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Financial sector development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Quality</a:t>
                      </a:r>
                      <a:r>
                        <a:rPr lang="en-US" baseline="0" dirty="0" smtClean="0"/>
                        <a:t> of education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Quantity of education</a:t>
                      </a:r>
                      <a:r>
                        <a:rPr lang="en-US" baseline="0" dirty="0" smtClean="0"/>
                        <a:t> (MI better)</a:t>
                      </a:r>
                      <a:endParaRPr lang="en-US" dirty="0" smtClean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Inflation (lower)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Inequality (lower)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Patents</a:t>
                      </a:r>
                      <a:r>
                        <a:rPr lang="en-US" baseline="0" dirty="0" smtClean="0"/>
                        <a:t> (partial evidence)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6101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939</TotalTime>
  <Words>1031</Words>
  <Application>Microsoft Macintosh PowerPoint</Application>
  <PresentationFormat>On-screen Show (4:3)</PresentationFormat>
  <Paragraphs>299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 Middle-Income Trap </vt:lpstr>
      <vt:lpstr>Middle-Income Trap  (MIT)</vt:lpstr>
      <vt:lpstr>Origins</vt:lpstr>
      <vt:lpstr>What is the trap? Definition by Gill and Kharas</vt:lpstr>
      <vt:lpstr>Other possible explanations (just suggestions)</vt:lpstr>
      <vt:lpstr>Trap or slowdown?</vt:lpstr>
      <vt:lpstr>Country income classifications</vt:lpstr>
      <vt:lpstr>PowerPoint Presentation</vt:lpstr>
      <vt:lpstr>PowerPoint Presentation</vt:lpstr>
      <vt:lpstr>What isn’t studied</vt:lpstr>
      <vt:lpstr>Take 5</vt:lpstr>
      <vt:lpstr>Evolving share of exports Thailand</vt:lpstr>
      <vt:lpstr>How long at middle income? How much do countries slow down?</vt:lpstr>
      <vt:lpstr>Study of MIT countries</vt:lpstr>
      <vt:lpstr>Which countries may be trapped</vt:lpstr>
      <vt:lpstr>Take 5</vt:lpstr>
      <vt:lpstr>Middle-income countries  Continuously from 1987 to 2015</vt:lpstr>
      <vt:lpstr>High-Income countries</vt:lpstr>
      <vt:lpstr>Comparing MI and HI</vt:lpstr>
      <vt:lpstr>Comparing MI and HI countries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Thailand, ASEAN  and the Middle-Income Trap</dc:title>
  <dc:creator>Akiko Vandenberg</dc:creator>
  <cp:lastModifiedBy>Akiko Vandenberg</cp:lastModifiedBy>
  <cp:revision>57</cp:revision>
  <cp:lastPrinted>2017-09-19T23:53:31Z</cp:lastPrinted>
  <dcterms:created xsi:type="dcterms:W3CDTF">2016-11-07T10:59:12Z</dcterms:created>
  <dcterms:modified xsi:type="dcterms:W3CDTF">2017-09-19T23:55:00Z</dcterms:modified>
</cp:coreProperties>
</file>