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31" r:id="rId1"/>
  </p:sldMasterIdLst>
  <p:notesMasterIdLst>
    <p:notesMasterId r:id="rId63"/>
  </p:notesMasterIdLst>
  <p:sldIdLst>
    <p:sldId id="276" r:id="rId2"/>
    <p:sldId id="257" r:id="rId3"/>
    <p:sldId id="277" r:id="rId4"/>
    <p:sldId id="278" r:id="rId5"/>
    <p:sldId id="279" r:id="rId6"/>
    <p:sldId id="280" r:id="rId7"/>
    <p:sldId id="281" r:id="rId8"/>
    <p:sldId id="282" r:id="rId9"/>
    <p:sldId id="283" r:id="rId10"/>
    <p:sldId id="284" r:id="rId11"/>
    <p:sldId id="285" r:id="rId12"/>
    <p:sldId id="333" r:id="rId13"/>
    <p:sldId id="334" r:id="rId14"/>
    <p:sldId id="286" r:id="rId15"/>
    <p:sldId id="287" r:id="rId16"/>
    <p:sldId id="288" r:id="rId17"/>
    <p:sldId id="289" r:id="rId18"/>
    <p:sldId id="290" r:id="rId19"/>
    <p:sldId id="291" r:id="rId20"/>
    <p:sldId id="292" r:id="rId21"/>
    <p:sldId id="293" r:id="rId22"/>
    <p:sldId id="294" r:id="rId23"/>
    <p:sldId id="295" r:id="rId24"/>
    <p:sldId id="296" r:id="rId25"/>
    <p:sldId id="297" r:id="rId26"/>
    <p:sldId id="298" r:id="rId27"/>
    <p:sldId id="299" r:id="rId28"/>
    <p:sldId id="332" r:id="rId29"/>
    <p:sldId id="300" r:id="rId30"/>
    <p:sldId id="301" r:id="rId31"/>
    <p:sldId id="302" r:id="rId32"/>
    <p:sldId id="303" r:id="rId33"/>
    <p:sldId id="304" r:id="rId34"/>
    <p:sldId id="305" r:id="rId35"/>
    <p:sldId id="306" r:id="rId36"/>
    <p:sldId id="307" r:id="rId37"/>
    <p:sldId id="308" r:id="rId38"/>
    <p:sldId id="309" r:id="rId39"/>
    <p:sldId id="310" r:id="rId40"/>
    <p:sldId id="311" r:id="rId41"/>
    <p:sldId id="312" r:id="rId42"/>
    <p:sldId id="313" r:id="rId43"/>
    <p:sldId id="314" r:id="rId44"/>
    <p:sldId id="315" r:id="rId45"/>
    <p:sldId id="316" r:id="rId46"/>
    <p:sldId id="317" r:id="rId47"/>
    <p:sldId id="318" r:id="rId48"/>
    <p:sldId id="319" r:id="rId49"/>
    <p:sldId id="320" r:id="rId50"/>
    <p:sldId id="321" r:id="rId51"/>
    <p:sldId id="322" r:id="rId52"/>
    <p:sldId id="323" r:id="rId53"/>
    <p:sldId id="324" r:id="rId54"/>
    <p:sldId id="325" r:id="rId55"/>
    <p:sldId id="326" r:id="rId56"/>
    <p:sldId id="327" r:id="rId57"/>
    <p:sldId id="328" r:id="rId58"/>
    <p:sldId id="329" r:id="rId59"/>
    <p:sldId id="330" r:id="rId60"/>
    <p:sldId id="331" r:id="rId61"/>
    <p:sldId id="335" r:id="rId62"/>
  </p:sldIdLst>
  <p:sldSz cx="9144000" cy="6858000" type="screen4x3"/>
  <p:notesSz cx="6858000" cy="9144000"/>
  <p:defaultTextStyle>
    <a:defPPr>
      <a:defRPr lang="en-GB"/>
    </a:defPPr>
    <a:lvl1pPr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1pPr>
    <a:lvl2pPr marL="742950" indent="-285750"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2pPr>
    <a:lvl3pPr marL="1143000" indent="-2286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3pPr>
    <a:lvl4pPr marL="1600200" indent="-2286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4pPr>
    <a:lvl5pPr marL="2057400" indent="-2286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5pPr>
    <a:lvl6pPr marL="22860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6pPr>
    <a:lvl7pPr marL="27432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7pPr>
    <a:lvl8pPr marL="32004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8pPr>
    <a:lvl9pPr marL="36576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9" d="100"/>
          <a:sy n="59" d="100"/>
        </p:scale>
        <p:origin x="48" y="309"/>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AutoShape 1"/>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3795" name="Text Box 2"/>
          <p:cNvSpPr txBox="1">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3796" name="Text Box 3"/>
          <p:cNvSpPr txBox="1">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3797" name="Rectangle 4"/>
          <p:cNvSpPr>
            <a:spLocks noGrp="1" noChangeArrowheads="1"/>
          </p:cNvSpPr>
          <p:nvPr>
            <p:ph type="sldImg"/>
          </p:nvPr>
        </p:nvSpPr>
        <p:spPr bwMode="auto">
          <a:xfrm>
            <a:off x="1143000" y="685800"/>
            <a:ext cx="4570413" cy="3427413"/>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5"/>
          <p:cNvSpPr>
            <a:spLocks noGrp="1" noChangeArrowheads="1"/>
          </p:cNvSpPr>
          <p:nvPr>
            <p:ph type="body"/>
          </p:nvPr>
        </p:nvSpPr>
        <p:spPr bwMode="auto">
          <a:xfrm>
            <a:off x="914400" y="4343400"/>
            <a:ext cx="5027613" cy="4113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endParaRPr lang="en-US" noProof="0" smtClean="0"/>
          </a:p>
        </p:txBody>
      </p:sp>
      <p:sp>
        <p:nvSpPr>
          <p:cNvPr id="33799" name="Text Box 6"/>
          <p:cNvSpPr txBox="1">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 name="Rectangle 7"/>
          <p:cNvSpPr>
            <a:spLocks noGrp="1" noChangeArrowheads="1"/>
          </p:cNvSpPr>
          <p:nvPr>
            <p:ph type="sldNum"/>
          </p:nvPr>
        </p:nvSpPr>
        <p:spPr bwMode="auto">
          <a:xfrm>
            <a:off x="3886200" y="8686800"/>
            <a:ext cx="2970213" cy="455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b" anchorCtr="0" compatLnSpc="1">
            <a:prstTxWarp prst="textNoShape">
              <a:avLst/>
            </a:prstTxWarp>
          </a:bodyPr>
          <a:lstStyle>
            <a:lvl1pPr algn="r" eaLnBrk="1">
              <a:buClr>
                <a:srgbClr val="000000"/>
              </a:buClr>
              <a:buSzPct val="45000"/>
              <a:buFont typeface="Wingdings" panose="05000000000000000000" pitchFamily="2" charset="2"/>
              <a:buNone/>
              <a:tabLst>
                <a:tab pos="723900" algn="l"/>
                <a:tab pos="1447800" algn="l"/>
                <a:tab pos="2171700" algn="l"/>
                <a:tab pos="2895600" algn="l"/>
              </a:tabLst>
              <a:defRPr sz="1200">
                <a:solidFill>
                  <a:srgbClr val="000000"/>
                </a:solidFill>
              </a:defRPr>
            </a:lvl1pPr>
          </a:lstStyle>
          <a:p>
            <a:fld id="{23AE02EF-DC9E-4835-B06A-9D2D1663AB37}" type="slidenum">
              <a:rPr lang="en-US" altLang="en-US"/>
              <a:pPr/>
              <a:t>‹#›</a:t>
            </a:fld>
            <a:endParaRPr lang="en-US" altLang="en-US"/>
          </a:p>
        </p:txBody>
      </p:sp>
    </p:spTree>
    <p:extLst>
      <p:ext uri="{BB962C8B-B14F-4D97-AF65-F5344CB8AC3E}">
        <p14:creationId xmlns:p14="http://schemas.microsoft.com/office/powerpoint/2010/main" val="1452650859"/>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65F7D296-54D0-4856-A3B8-94DC31B46AD5}" type="slidenum">
              <a:rPr lang="en-US" altLang="en-US" smtClean="0"/>
              <a:pPr>
                <a:spcBef>
                  <a:spcPct val="0"/>
                </a:spcBef>
                <a:buSzPct val="45000"/>
                <a:buFont typeface="Wingdings" panose="05000000000000000000" pitchFamily="2" charset="2"/>
                <a:buNone/>
              </a:pPr>
              <a:t>1</a:t>
            </a:fld>
            <a:endParaRPr lang="en-US" altLang="en-US" smtClean="0"/>
          </a:p>
        </p:txBody>
      </p:sp>
      <p:sp>
        <p:nvSpPr>
          <p:cNvPr id="31747" name="Rectangle 1"/>
          <p:cNvSpPr>
            <a:spLocks noGrp="1" noRot="1" noChangeAspect="1"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8" name="Text Box 2"/>
          <p:cNvSpPr>
            <a:spLocks noGrp="1"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ea typeface="Microsoft YaHei" panose="020B0503020204020204" pitchFamily="34" charset="-122"/>
            </a:endParaRPr>
          </a:p>
        </p:txBody>
      </p:sp>
      <p:sp>
        <p:nvSpPr>
          <p:cNvPr id="31749" name="Text Box 3"/>
          <p:cNvSpPr txBox="1">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a:spcBef>
                <a:spcPct val="0"/>
              </a:spcBef>
              <a:buClrTx/>
              <a:buFontTx/>
              <a:buNone/>
            </a:pPr>
            <a:fld id="{C105C331-6D4B-4F84-8412-999D363C2425}" type="slidenum">
              <a:rPr lang="en-US" altLang="en-US"/>
              <a:pPr algn="r">
                <a:spcBef>
                  <a:spcPct val="0"/>
                </a:spcBef>
                <a:buClrTx/>
                <a:buFontTx/>
                <a:buNone/>
              </a:pPr>
              <a:t>1</a:t>
            </a:fld>
            <a:endParaRPr lang="en-US" altLang="en-US"/>
          </a:p>
        </p:txBody>
      </p:sp>
    </p:spTree>
    <p:extLst>
      <p:ext uri="{BB962C8B-B14F-4D97-AF65-F5344CB8AC3E}">
        <p14:creationId xmlns:p14="http://schemas.microsoft.com/office/powerpoint/2010/main" val="618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131230BE-2495-46E1-A81B-D677E0F63E36}" type="slidenum">
              <a:rPr lang="en-US" altLang="en-US"/>
              <a:pPr>
                <a:spcBef>
                  <a:spcPct val="0"/>
                </a:spcBef>
                <a:buSzPct val="45000"/>
                <a:buFont typeface="Wingdings" panose="05000000000000000000" pitchFamily="2" charset="2"/>
                <a:buNone/>
              </a:pPr>
              <a:t>2</a:t>
            </a:fld>
            <a:endParaRPr lang="en-US" altLang="en-US"/>
          </a:p>
        </p:txBody>
      </p:sp>
      <p:sp>
        <p:nvSpPr>
          <p:cNvPr id="3584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5844"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462529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4B9BD9F6-F2E6-445E-8925-91FB53987274}" type="slidenum">
              <a:rPr lang="en-US" altLang="en-US"/>
              <a:pPr>
                <a:spcBef>
                  <a:spcPct val="0"/>
                </a:spcBef>
                <a:buSzPct val="45000"/>
                <a:buFont typeface="Wingdings" panose="05000000000000000000" pitchFamily="2" charset="2"/>
                <a:buNone/>
              </a:pPr>
              <a:t>28</a:t>
            </a:fld>
            <a:endParaRPr lang="en-US" altLang="en-US"/>
          </a:p>
        </p:txBody>
      </p:sp>
      <p:sp>
        <p:nvSpPr>
          <p:cNvPr id="3891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8916" name="Text Box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ea typeface="Microsoft YaHei" panose="020B0503020204020204" pitchFamily="34" charset="-122"/>
            </a:endParaRPr>
          </a:p>
        </p:txBody>
      </p:sp>
      <p:sp>
        <p:nvSpPr>
          <p:cNvPr id="38917" name="Text Box 3"/>
          <p:cNvSpPr txBox="1">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a:spcBef>
                <a:spcPct val="0"/>
              </a:spcBef>
              <a:buClrTx/>
              <a:buFontTx/>
              <a:buNone/>
            </a:pPr>
            <a:fld id="{EA51AFC7-810B-4C47-9FB3-F2B9E1250F8D}" type="slidenum">
              <a:rPr lang="en-US" altLang="en-US"/>
              <a:pPr algn="r">
                <a:spcBef>
                  <a:spcPct val="0"/>
                </a:spcBef>
                <a:buClrTx/>
                <a:buFontTx/>
                <a:buNone/>
              </a:pPr>
              <a:t>28</a:t>
            </a:fld>
            <a:endParaRPr lang="en-US" altLang="en-US"/>
          </a:p>
        </p:txBody>
      </p:sp>
    </p:spTree>
    <p:extLst>
      <p:ext uri="{BB962C8B-B14F-4D97-AF65-F5344CB8AC3E}">
        <p14:creationId xmlns:p14="http://schemas.microsoft.com/office/powerpoint/2010/main" val="3301893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30-08-15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7-</a:t>
            </a:r>
            <a:fld id="{31BE56DA-23E8-4A88-8BA1-C6311E226517}" type="slidenum">
              <a:rPr lang="en-US" altLang="en-US" smtClean="0"/>
              <a:pPr/>
              <a:t>‹#›</a:t>
            </a:fld>
            <a:endParaRPr lang="en-US"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2432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3E28D29-1ECB-41DF-951B-2A23F95AD026}" type="datetimeFigureOut">
              <a:rPr lang="en-US" smtClean="0"/>
              <a:t>30-08-15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a:t>
            </a:r>
            <a:fld id="{FC383C69-A761-4842-91B2-355D130AC148}" type="slidenum">
              <a:rPr lang="en-US" altLang="en-US" smtClean="0"/>
              <a:pPr/>
              <a:t>‹#›</a:t>
            </a:fld>
            <a:endParaRPr lang="en-US" altLang="en-US"/>
          </a:p>
        </p:txBody>
      </p:sp>
    </p:spTree>
    <p:extLst>
      <p:ext uri="{BB962C8B-B14F-4D97-AF65-F5344CB8AC3E}">
        <p14:creationId xmlns:p14="http://schemas.microsoft.com/office/powerpoint/2010/main" val="1726023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30-08-15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a:t>
            </a:r>
            <a:fld id="{226E0918-5671-43BA-93BC-779689DF9724}" type="slidenum">
              <a:rPr lang="en-US" altLang="en-US" smtClean="0"/>
              <a:pPr/>
              <a:t>‹#›</a:t>
            </a:fld>
            <a:endParaRPr lang="en-US"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3267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30-08-15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r>
              <a:rPr lang="en-US" altLang="en-US" smtClean="0"/>
              <a:t>Ch 1-</a:t>
            </a:r>
            <a:fld id="{4B1F93ED-4FEC-42C1-B458-D4E531ECC092}" type="slidenum">
              <a:rPr lang="en-US" altLang="en-US" smtClean="0"/>
              <a:pPr/>
              <a:t>‹#›</a:t>
            </a:fld>
            <a:endParaRPr lang="en-US" altLang="en-US"/>
          </a:p>
        </p:txBody>
      </p:sp>
    </p:spTree>
    <p:extLst>
      <p:ext uri="{BB962C8B-B14F-4D97-AF65-F5344CB8AC3E}">
        <p14:creationId xmlns:p14="http://schemas.microsoft.com/office/powerpoint/2010/main" val="3068276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30-08-15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r>
              <a:rPr lang="en-US" altLang="en-US" smtClean="0"/>
              <a:t>Ch 1-</a:t>
            </a:r>
            <a:fld id="{DD893EC1-12F8-4AC4-81E6-A575706DE354}" type="slidenum">
              <a:rPr lang="en-US" altLang="en-US" smtClean="0"/>
              <a:pPr/>
              <a:t>‹#›</a:t>
            </a:fld>
            <a:endParaRPr lang="en-US" altLang="en-US"/>
          </a:p>
        </p:txBody>
      </p:sp>
    </p:spTree>
    <p:extLst>
      <p:ext uri="{BB962C8B-B14F-4D97-AF65-F5344CB8AC3E}">
        <p14:creationId xmlns:p14="http://schemas.microsoft.com/office/powerpoint/2010/main" val="3463643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30-08-15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r>
              <a:rPr lang="en-US" altLang="en-US" smtClean="0"/>
              <a:t>Ch1 -</a:t>
            </a:r>
            <a:fld id="{CB9954E4-BA46-442C-8EE1-17A5FB7F5DAC}" type="slidenum">
              <a:rPr lang="en-US" altLang="en-US" smtClean="0"/>
              <a:pPr/>
              <a:t>‹#›</a:t>
            </a:fld>
            <a:endParaRPr lang="en-US" altLang="en-US"/>
          </a:p>
        </p:txBody>
      </p:sp>
    </p:spTree>
    <p:extLst>
      <p:ext uri="{BB962C8B-B14F-4D97-AF65-F5344CB8AC3E}">
        <p14:creationId xmlns:p14="http://schemas.microsoft.com/office/powerpoint/2010/main" val="952273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6DFF08F-DC6B-4601-B491-B0F83F6DD2DA}" type="datetimeFigureOut">
              <a:rPr lang="en-US" smtClean="0"/>
              <a:pPr/>
              <a:t>30-08-15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r>
              <a:rPr lang="en-US" altLang="en-US" smtClean="0"/>
              <a:t>Ch 1-</a:t>
            </a:r>
            <a:fld id="{828EBA86-E4FA-4D02-ABE2-CB738E13552A}" type="slidenum">
              <a:rPr lang="en-US" altLang="en-US" smtClean="0"/>
              <a:pPr/>
              <a:t>‹#›</a:t>
            </a:fld>
            <a:endParaRPr lang="en-US" altLang="en-US"/>
          </a:p>
        </p:txBody>
      </p:sp>
    </p:spTree>
    <p:extLst>
      <p:ext uri="{BB962C8B-B14F-4D97-AF65-F5344CB8AC3E}">
        <p14:creationId xmlns:p14="http://schemas.microsoft.com/office/powerpoint/2010/main" val="165293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6DFF08F-DC6B-4601-B491-B0F83F6DD2DA}" type="datetimeFigureOut">
              <a:rPr lang="en-US" smtClean="0"/>
              <a:pPr/>
              <a:t>30-08-15</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r>
              <a:rPr lang="en-US" altLang="en-US" smtClean="0"/>
              <a:t>Ch1 -</a:t>
            </a:r>
            <a:fld id="{C26D7E7F-67F5-45F3-B155-C9C7190E4DB6}" type="slidenum">
              <a:rPr lang="en-US" altLang="en-US" smtClean="0"/>
              <a:pPr/>
              <a:t>‹#›</a:t>
            </a:fld>
            <a:endParaRPr lang="en-US" altLang="en-US"/>
          </a:p>
        </p:txBody>
      </p:sp>
    </p:spTree>
    <p:extLst>
      <p:ext uri="{BB962C8B-B14F-4D97-AF65-F5344CB8AC3E}">
        <p14:creationId xmlns:p14="http://schemas.microsoft.com/office/powerpoint/2010/main" val="4044963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30-08-15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r>
              <a:rPr lang="en-US" altLang="en-US" smtClean="0"/>
              <a:t>Ch1 -</a:t>
            </a:r>
            <a:fld id="{BF1728CA-B72F-492E-ADA1-455B0D630225}" type="slidenum">
              <a:rPr lang="en-US" altLang="en-US" smtClean="0"/>
              <a:pPr/>
              <a:t>‹#›</a:t>
            </a:fld>
            <a:endParaRPr lang="en-US" altLang="en-US"/>
          </a:p>
        </p:txBody>
      </p:sp>
    </p:spTree>
    <p:extLst>
      <p:ext uri="{BB962C8B-B14F-4D97-AF65-F5344CB8AC3E}">
        <p14:creationId xmlns:p14="http://schemas.microsoft.com/office/powerpoint/2010/main" val="2920000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30-08-15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Ch1 -</a:t>
            </a:r>
            <a:fld id="{E4FC1F04-6835-4E6C-9BBC-61D3D0230B8C}" type="slidenum">
              <a:rPr lang="en-US" altLang="en-US" smtClean="0"/>
              <a:pPr/>
              <a:t>‹#›</a:t>
            </a:fld>
            <a:endParaRPr lang="en-US" altLang="en-US"/>
          </a:p>
        </p:txBody>
      </p:sp>
    </p:spTree>
    <p:extLst>
      <p:ext uri="{BB962C8B-B14F-4D97-AF65-F5344CB8AC3E}">
        <p14:creationId xmlns:p14="http://schemas.microsoft.com/office/powerpoint/2010/main" val="3222152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30-08-15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Ch1 -</a:t>
            </a:r>
            <a:fld id="{8F8C7990-94C8-452C-A056-6537DD17C381}" type="slidenum">
              <a:rPr lang="en-US" altLang="en-US" smtClean="0"/>
              <a:pPr/>
              <a:t>‹#›</a:t>
            </a:fld>
            <a:endParaRPr lang="en-US" altLang="en-US"/>
          </a:p>
        </p:txBody>
      </p:sp>
    </p:spTree>
    <p:extLst>
      <p:ext uri="{BB962C8B-B14F-4D97-AF65-F5344CB8AC3E}">
        <p14:creationId xmlns:p14="http://schemas.microsoft.com/office/powerpoint/2010/main" val="21184363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6" name="Footer Placeholder 5"/>
          <p:cNvSpPr>
            <a:spLocks noGrp="1" noChangeArrowheads="1"/>
          </p:cNvSpPr>
          <p:nvPr>
            <p:ph type="ftr" sz="quarter" idx="10"/>
          </p:nvPr>
        </p:nvSpPr>
        <p:spPr bwMode="auto">
          <a:xfrm>
            <a:off x="4724400" y="6610350"/>
            <a:ext cx="4419600" cy="2476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800" dirty="0">
                <a:solidFill>
                  <a:schemeClr val="bg1"/>
                </a:solidFill>
                <a:latin typeface="+mn-lt"/>
                <a:ea typeface="Microsoft YaHei" charset="-122"/>
              </a:defRPr>
            </a:lvl1pPr>
          </a:lstStyle>
          <a:p>
            <a:pPr>
              <a:defRPr/>
            </a:pPr>
            <a:r>
              <a:rPr lang="en-US"/>
              <a:t>Copyright © 2014  by the McGraw-Hill Companies, Inc. All rights reserved.</a:t>
            </a:r>
          </a:p>
          <a:p>
            <a:pPr>
              <a:defRPr/>
            </a:pPr>
            <a:endParaRPr lang="en-US"/>
          </a:p>
        </p:txBody>
      </p:sp>
    </p:spTree>
    <p:extLst>
      <p:ext uri="{BB962C8B-B14F-4D97-AF65-F5344CB8AC3E}">
        <p14:creationId xmlns:p14="http://schemas.microsoft.com/office/powerpoint/2010/main" val="3105306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smtClean="0"/>
              <a:pPr/>
              <a:t>30-08-15</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r>
              <a:rPr lang="en-US" altLang="en-US" smtClean="0"/>
              <a:t>Ch 7-</a:t>
            </a:r>
            <a:fld id="{31BE56DA-23E8-4A88-8BA1-C6311E226517}" type="slidenum">
              <a:rPr lang="en-US" altLang="en-US" smtClean="0"/>
              <a:pPr/>
              <a:t>‹#›</a:t>
            </a:fld>
            <a:endParaRPr lang="en-US"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902995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724400" y="6610350"/>
            <a:ext cx="4419600" cy="24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spcBef>
                <a:spcPts val="500"/>
              </a:spcBef>
              <a:buSzPct val="100000"/>
            </a:pPr>
            <a:r>
              <a:rPr lang="en-US" altLang="en-US" sz="800">
                <a:solidFill>
                  <a:srgbClr val="FFFFFF"/>
                </a:solidFill>
                <a:latin typeface="Century Gothic" panose="020B0502020202020204" pitchFamily="34" charset="0"/>
              </a:rPr>
              <a:t>Copyright © 2014 by the McGraw-Hill Companies, Inc. All rights reserved.</a:t>
            </a:r>
          </a:p>
          <a:p>
            <a:pPr algn="r" eaLnBrk="1" hangingPunct="1">
              <a:spcBef>
                <a:spcPts val="500"/>
              </a:spcBef>
              <a:buSzPct val="100000"/>
            </a:pPr>
            <a:endParaRPr lang="en-US" altLang="en-US" sz="800">
              <a:solidFill>
                <a:srgbClr val="FFFFFF"/>
              </a:solidFill>
              <a:latin typeface="Century Gothic" panose="020B0502020202020204" pitchFamily="34" charset="0"/>
            </a:endParaRPr>
          </a:p>
        </p:txBody>
      </p:sp>
      <p:sp>
        <p:nvSpPr>
          <p:cNvPr id="30723" name="Title 2"/>
          <p:cNvSpPr txBox="1">
            <a:spLocks/>
          </p:cNvSpPr>
          <p:nvPr/>
        </p:nvSpPr>
        <p:spPr bwMode="auto">
          <a:xfrm>
            <a:off x="2286000" y="3124200"/>
            <a:ext cx="6172200"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3600">
                <a:solidFill>
                  <a:schemeClr val="accent1"/>
                </a:solidFill>
              </a:rPr>
              <a:t>FN 331: Financial Institutions 		     Management</a:t>
            </a:r>
            <a:endParaRPr lang="th-TH" altLang="en-US" sz="3600">
              <a:solidFill>
                <a:schemeClr val="accent1"/>
              </a:solidFill>
              <a:cs typeface="Cordia New" panose="020B0304020202020204" pitchFamily="34" charset="-34"/>
            </a:endParaRPr>
          </a:p>
        </p:txBody>
      </p:sp>
      <p:sp>
        <p:nvSpPr>
          <p:cNvPr id="30724" name="Subtitle 3"/>
          <p:cNvSpPr txBox="1">
            <a:spLocks/>
          </p:cNvSpPr>
          <p:nvPr/>
        </p:nvSpPr>
        <p:spPr bwMode="auto">
          <a:xfrm>
            <a:off x="2286000" y="5003800"/>
            <a:ext cx="61722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r>
              <a:rPr lang="en-US" altLang="en-US" sz="1800" dirty="0" smtClean="0"/>
              <a:t>Class 7 </a:t>
            </a:r>
            <a:endParaRPr lang="th-TH" altLang="en-US" sz="1800" dirty="0"/>
          </a:p>
        </p:txBody>
      </p:sp>
    </p:spTree>
    <p:extLst>
      <p:ext uri="{BB962C8B-B14F-4D97-AF65-F5344CB8AC3E}">
        <p14:creationId xmlns:p14="http://schemas.microsoft.com/office/powerpoint/2010/main" val="258630328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Overview</a:t>
            </a:r>
            <a:r>
              <a:rPr lang="en-US" altLang="en-US" sz="2800">
                <a:solidFill>
                  <a:srgbClr val="990033"/>
                </a:solidFill>
                <a:latin typeface="Century Gothic" panose="020B0502020202020204" pitchFamily="34" charset="0"/>
              </a:rPr>
              <a:t> </a:t>
            </a:r>
          </a:p>
        </p:txBody>
      </p:sp>
      <p:sp>
        <p:nvSpPr>
          <p:cNvPr id="14339" name="Text Box 2"/>
          <p:cNvSpPr txBox="1">
            <a:spLocks noChangeArrowheads="1"/>
          </p:cNvSpPr>
          <p:nvPr/>
        </p:nvSpPr>
        <p:spPr bwMode="auto">
          <a:xfrm>
            <a:off x="381000" y="1219200"/>
            <a:ext cx="8305800" cy="4906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This chapter discusses the risks faced by financial institutions:</a:t>
            </a:r>
          </a:p>
          <a:p>
            <a:pPr lvl="1" eaLnBrk="1" hangingPunct="1">
              <a:spcBef>
                <a:spcPts val="800"/>
              </a:spcBef>
              <a:buClr>
                <a:srgbClr val="333399"/>
              </a:buClr>
              <a:buSzPct val="100000"/>
              <a:buFont typeface="Century Gothic" panose="020B0502020202020204" pitchFamily="34" charset="0"/>
              <a:buChar char="–"/>
            </a:pPr>
            <a:r>
              <a:rPr lang="en-US" altLang="en-US" sz="3200">
                <a:solidFill>
                  <a:srgbClr val="333399"/>
                </a:solidFill>
                <a:latin typeface="Century Gothic" panose="020B0502020202020204" pitchFamily="34" charset="0"/>
              </a:rPr>
              <a:t>Interest rate risk, market risk, credit risk, off-balance-sheet risk, foreign exchange risk, country or sovereign risk, technology risk, operational risk, liquidity risk, and insolvency risk</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Note: These risks are not unique to FIs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Faced by all global firms</a:t>
            </a:r>
          </a:p>
        </p:txBody>
      </p:sp>
      <p:sp>
        <p:nvSpPr>
          <p:cNvPr id="14340"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7-</a:t>
            </a:r>
            <a:fld id="{8086B207-8D27-430D-9D27-EC5441BB3B28}" type="slidenum">
              <a:rPr lang="en-US" altLang="en-US" sz="1100">
                <a:solidFill>
                  <a:srgbClr val="000000"/>
                </a:solidFill>
                <a:latin typeface="Century Gothic" panose="020B0502020202020204" pitchFamily="34" charset="0"/>
              </a:rPr>
              <a:pPr algn="r" eaLnBrk="1" hangingPunct="1">
                <a:buSzPct val="100000"/>
              </a:pPr>
              <a:t>2</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altLang="en-US" sz="2800"/>
              <a:t>Risks of Financial Intermediation</a:t>
            </a:r>
            <a:endParaRPr lang="en-US" altLang="en-US"/>
          </a:p>
        </p:txBody>
      </p:sp>
      <p:sp>
        <p:nvSpPr>
          <p:cNvPr id="48131" name="Rectangle 3"/>
          <p:cNvSpPr>
            <a:spLocks noGrp="1" noChangeArrowheads="1"/>
          </p:cNvSpPr>
          <p:nvPr>
            <p:ph type="body" idx="1"/>
          </p:nvPr>
        </p:nvSpPr>
        <p:spPr/>
        <p:txBody>
          <a:bodyPr/>
          <a:lstStyle/>
          <a:p>
            <a:r>
              <a:rPr lang="en-US" altLang="en-US"/>
              <a:t>Interest rate risk resulting from intermediation:</a:t>
            </a:r>
          </a:p>
          <a:p>
            <a:pPr lvl="1"/>
            <a:r>
              <a:rPr lang="en-US" altLang="en-US"/>
              <a:t>Mismatch in maturities of assets and liabilities.</a:t>
            </a:r>
          </a:p>
          <a:p>
            <a:pPr lvl="2"/>
            <a:r>
              <a:rPr lang="en-US" altLang="en-US"/>
              <a:t>Interest rate sensitivity difference exposes equity  to changes in interest rates</a:t>
            </a:r>
          </a:p>
          <a:p>
            <a:pPr lvl="1"/>
            <a:r>
              <a:rPr lang="en-US" altLang="en-US"/>
              <a:t>Balance sheet hedge via matching maturities of assets and liabilities is problematic for FIs.</a:t>
            </a:r>
          </a:p>
          <a:p>
            <a:pPr lvl="2"/>
            <a:r>
              <a:rPr lang="en-US" altLang="en-US"/>
              <a:t>Inconsistent with asset transformation role</a:t>
            </a:r>
          </a:p>
          <a:p>
            <a:r>
              <a:rPr lang="en-US" altLang="en-US"/>
              <a:t>Refinancing risk.</a:t>
            </a:r>
          </a:p>
          <a:p>
            <a:r>
              <a:rPr lang="en-US" altLang="en-US"/>
              <a:t>Reinvestment risk.</a:t>
            </a:r>
          </a:p>
        </p:txBody>
      </p:sp>
    </p:spTree>
    <p:extLst>
      <p:ext uri="{BB962C8B-B14F-4D97-AF65-F5344CB8AC3E}">
        <p14:creationId xmlns:p14="http://schemas.microsoft.com/office/powerpoint/2010/main" val="28000331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r>
              <a:rPr lang="en-US" altLang="en-US" sz="2800"/>
              <a:t>Question 1</a:t>
            </a:r>
            <a:endParaRPr lang="en-US" altLang="en-US"/>
          </a:p>
        </p:txBody>
      </p:sp>
      <p:sp>
        <p:nvSpPr>
          <p:cNvPr id="68611" name="Rectangle 3"/>
          <p:cNvSpPr>
            <a:spLocks noGrp="1" noChangeArrowheads="1"/>
          </p:cNvSpPr>
          <p:nvPr>
            <p:ph type="body" idx="1"/>
          </p:nvPr>
        </p:nvSpPr>
        <p:spPr>
          <a:xfrm>
            <a:off x="327660" y="1905000"/>
            <a:ext cx="8534400" cy="5105400"/>
          </a:xfrm>
        </p:spPr>
        <p:txBody>
          <a:bodyPr/>
          <a:lstStyle/>
          <a:p>
            <a:r>
              <a:rPr lang="en-US" altLang="en-US" sz="2800">
                <a:solidFill>
                  <a:srgbClr val="0000CC"/>
                </a:solidFill>
              </a:rPr>
              <a:t>What is the process of </a:t>
            </a:r>
            <a:r>
              <a:rPr lang="en-US" altLang="en-US" sz="2800" i="1" u="sng">
                <a:solidFill>
                  <a:srgbClr val="FF0000"/>
                </a:solidFill>
              </a:rPr>
              <a:t>asset transformation</a:t>
            </a:r>
            <a:r>
              <a:rPr lang="en-US" altLang="en-US" sz="2800">
                <a:solidFill>
                  <a:srgbClr val="0000CC"/>
                </a:solidFill>
              </a:rPr>
              <a:t> performed by a financial institution?</a:t>
            </a:r>
          </a:p>
          <a:p>
            <a:pPr lvl="1"/>
            <a:r>
              <a:rPr lang="en-US" altLang="en-US" sz="2400" i="1">
                <a:solidFill>
                  <a:schemeClr val="accent1"/>
                </a:solidFill>
              </a:rPr>
              <a:t>Asset transformation</a:t>
            </a:r>
            <a:r>
              <a:rPr lang="en-US" altLang="en-US" sz="2400"/>
              <a:t> by an FI involves </a:t>
            </a:r>
            <a:r>
              <a:rPr lang="en-US" altLang="en-US" sz="2400" u="sng"/>
              <a:t>purchasing primary assets</a:t>
            </a:r>
            <a:r>
              <a:rPr lang="en-US" altLang="en-US" sz="2400"/>
              <a:t> and </a:t>
            </a:r>
            <a:r>
              <a:rPr lang="en-US" altLang="en-US" sz="2400" u="sng"/>
              <a:t>issuing secondary assets</a:t>
            </a:r>
            <a:r>
              <a:rPr lang="en-US" altLang="en-US" sz="2400"/>
              <a:t> as a source of funds.</a:t>
            </a:r>
          </a:p>
          <a:p>
            <a:pPr lvl="1"/>
            <a:r>
              <a:rPr lang="en-US" altLang="en-US" sz="2400"/>
              <a:t>The </a:t>
            </a:r>
            <a:r>
              <a:rPr lang="en-US" altLang="en-US" sz="2400" i="1">
                <a:solidFill>
                  <a:schemeClr val="accent1"/>
                </a:solidFill>
              </a:rPr>
              <a:t>primary</a:t>
            </a:r>
            <a:r>
              <a:rPr lang="en-US" altLang="en-US" sz="2400">
                <a:solidFill>
                  <a:schemeClr val="accent1"/>
                </a:solidFill>
              </a:rPr>
              <a:t> </a:t>
            </a:r>
            <a:r>
              <a:rPr lang="en-US" altLang="en-US" sz="2400" i="1">
                <a:solidFill>
                  <a:schemeClr val="accent1"/>
                </a:solidFill>
              </a:rPr>
              <a:t>securities</a:t>
            </a:r>
            <a:r>
              <a:rPr lang="en-US" altLang="en-US" sz="2400"/>
              <a:t> purchased by the FI often have </a:t>
            </a:r>
            <a:r>
              <a:rPr lang="en-US" altLang="en-US" sz="2400" u="sng"/>
              <a:t>maturity</a:t>
            </a:r>
            <a:r>
              <a:rPr lang="en-US" altLang="en-US" sz="2400"/>
              <a:t> and </a:t>
            </a:r>
            <a:r>
              <a:rPr lang="en-US" altLang="en-US" sz="2400" u="sng"/>
              <a:t>liquidity characteristics</a:t>
            </a:r>
            <a:r>
              <a:rPr lang="en-US" altLang="en-US" sz="2400"/>
              <a:t> that are different from the </a:t>
            </a:r>
            <a:r>
              <a:rPr lang="en-US" altLang="en-US" sz="2400" i="1">
                <a:solidFill>
                  <a:schemeClr val="accent1"/>
                </a:solidFill>
              </a:rPr>
              <a:t>secondary securities</a:t>
            </a:r>
            <a:r>
              <a:rPr lang="en-US" altLang="en-US" sz="2400"/>
              <a:t> issued by the FI.</a:t>
            </a:r>
          </a:p>
          <a:p>
            <a:pPr lvl="1"/>
            <a:r>
              <a:rPr lang="en-US" altLang="en-US" sz="2400"/>
              <a:t>For example, a bank buys medium-term or long-term bonds, and makes medium-term or long-term loans with funds raised by issuing short-term deposits.</a:t>
            </a:r>
          </a:p>
        </p:txBody>
      </p:sp>
    </p:spTree>
    <p:extLst>
      <p:ext uri="{BB962C8B-B14F-4D97-AF65-F5344CB8AC3E}">
        <p14:creationId xmlns:p14="http://schemas.microsoft.com/office/powerpoint/2010/main" val="13111154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US" altLang="en-US" sz="2800"/>
              <a:t>Question 1</a:t>
            </a:r>
            <a:endParaRPr lang="en-US" altLang="en-US"/>
          </a:p>
        </p:txBody>
      </p:sp>
      <p:sp>
        <p:nvSpPr>
          <p:cNvPr id="70659" name="Rectangle 3"/>
          <p:cNvSpPr>
            <a:spLocks noGrp="1" noChangeArrowheads="1"/>
          </p:cNvSpPr>
          <p:nvPr>
            <p:ph type="body" idx="1"/>
          </p:nvPr>
        </p:nvSpPr>
        <p:spPr/>
        <p:txBody>
          <a:bodyPr>
            <a:normAutofit fontScale="92500"/>
          </a:bodyPr>
          <a:lstStyle/>
          <a:p>
            <a:r>
              <a:rPr lang="en-US" altLang="en-US" sz="2800">
                <a:solidFill>
                  <a:srgbClr val="0000CC"/>
                </a:solidFill>
              </a:rPr>
              <a:t>Why does this process often lead to the creation of interest rate risk?</a:t>
            </a:r>
          </a:p>
          <a:p>
            <a:pPr lvl="1"/>
            <a:r>
              <a:rPr lang="en-US" altLang="en-US" sz="2400"/>
              <a:t>Interest rate risk occurs because the prices and reinvestment income characteristics of long-term assets </a:t>
            </a:r>
            <a:r>
              <a:rPr lang="en-US" altLang="en-US" sz="2400" i="1">
                <a:solidFill>
                  <a:schemeClr val="accent1"/>
                </a:solidFill>
              </a:rPr>
              <a:t>react differently</a:t>
            </a:r>
            <a:r>
              <a:rPr lang="en-US" altLang="en-US" sz="2400"/>
              <a:t> to changes in market interest rates than the prices and interest expense characteristics of short-term deposits.</a:t>
            </a:r>
          </a:p>
          <a:p>
            <a:r>
              <a:rPr lang="en-US" altLang="en-US" sz="2800">
                <a:solidFill>
                  <a:srgbClr val="0000CC"/>
                </a:solidFill>
              </a:rPr>
              <a:t>What is </a:t>
            </a:r>
            <a:r>
              <a:rPr lang="en-US" altLang="en-US" sz="2800" i="1" u="sng">
                <a:solidFill>
                  <a:srgbClr val="FF0000"/>
                </a:solidFill>
              </a:rPr>
              <a:t>interest rate risk</a:t>
            </a:r>
            <a:r>
              <a:rPr lang="en-US" altLang="en-US" sz="2800">
                <a:solidFill>
                  <a:srgbClr val="0000CC"/>
                </a:solidFill>
              </a:rPr>
              <a:t>?</a:t>
            </a:r>
          </a:p>
          <a:p>
            <a:pPr lvl="1"/>
            <a:r>
              <a:rPr lang="en-US" altLang="en-US" sz="2400"/>
              <a:t>Interest rate risk is the effect on </a:t>
            </a:r>
            <a:r>
              <a:rPr lang="en-US" altLang="en-US" sz="2400" i="1">
                <a:solidFill>
                  <a:schemeClr val="accent1"/>
                </a:solidFill>
              </a:rPr>
              <a:t>prices (value)</a:t>
            </a:r>
            <a:r>
              <a:rPr lang="en-US" altLang="en-US" sz="2400"/>
              <a:t> and </a:t>
            </a:r>
            <a:r>
              <a:rPr lang="en-US" altLang="en-US" sz="2400" i="1">
                <a:solidFill>
                  <a:schemeClr val="accent1"/>
                </a:solidFill>
              </a:rPr>
              <a:t>interim cash flows (interest coupon payment)</a:t>
            </a:r>
            <a:r>
              <a:rPr lang="en-US" altLang="en-US" sz="2400"/>
              <a:t> caused by changes in the level of interest rates during the life of the financial asset.</a:t>
            </a:r>
          </a:p>
        </p:txBody>
      </p:sp>
    </p:spTree>
    <p:extLst>
      <p:ext uri="{BB962C8B-B14F-4D97-AF65-F5344CB8AC3E}">
        <p14:creationId xmlns:p14="http://schemas.microsoft.com/office/powerpoint/2010/main" val="21073903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en-US" altLang="en-US" sz="2800"/>
              <a:t>Question 2</a:t>
            </a:r>
            <a:endParaRPr lang="en-US" altLang="en-US"/>
          </a:p>
        </p:txBody>
      </p:sp>
      <p:sp>
        <p:nvSpPr>
          <p:cNvPr id="72707" name="Rectangle 3"/>
          <p:cNvSpPr>
            <a:spLocks noGrp="1" noChangeArrowheads="1"/>
          </p:cNvSpPr>
          <p:nvPr>
            <p:ph type="body" idx="1"/>
          </p:nvPr>
        </p:nvSpPr>
        <p:spPr>
          <a:xfrm>
            <a:off x="304800" y="2133600"/>
            <a:ext cx="8686800" cy="3810000"/>
          </a:xfrm>
        </p:spPr>
        <p:txBody>
          <a:bodyPr/>
          <a:lstStyle/>
          <a:p>
            <a:r>
              <a:rPr lang="en-US" altLang="en-US" sz="2800" dirty="0">
                <a:solidFill>
                  <a:srgbClr val="0000CC"/>
                </a:solidFill>
              </a:rPr>
              <a:t>What is </a:t>
            </a:r>
            <a:r>
              <a:rPr lang="en-US" altLang="en-US" sz="2800" i="1" u="sng" dirty="0">
                <a:solidFill>
                  <a:srgbClr val="FF0000"/>
                </a:solidFill>
              </a:rPr>
              <a:t>refinancing risk</a:t>
            </a:r>
            <a:r>
              <a:rPr lang="en-US" altLang="en-US" sz="2800" dirty="0">
                <a:solidFill>
                  <a:srgbClr val="0000CC"/>
                </a:solidFill>
              </a:rPr>
              <a:t>?</a:t>
            </a:r>
          </a:p>
          <a:p>
            <a:pPr lvl="1"/>
            <a:r>
              <a:rPr lang="en-US" altLang="en-US" sz="2400" dirty="0"/>
              <a:t>Refinancing risk is the uncertainty of the cost of a new source of funds that are being used to finance a long-term fixed-rate asset.</a:t>
            </a:r>
          </a:p>
          <a:p>
            <a:r>
              <a:rPr lang="en-US" altLang="en-US" sz="2800" dirty="0">
                <a:solidFill>
                  <a:srgbClr val="0000CC"/>
                </a:solidFill>
              </a:rPr>
              <a:t>How is </a:t>
            </a:r>
            <a:r>
              <a:rPr lang="en-US" altLang="en-US" sz="2800" i="1" u="sng" dirty="0">
                <a:solidFill>
                  <a:srgbClr val="FF0000"/>
                </a:solidFill>
              </a:rPr>
              <a:t>refinancing risk</a:t>
            </a:r>
            <a:r>
              <a:rPr lang="en-US" altLang="en-US" sz="2800" dirty="0">
                <a:solidFill>
                  <a:srgbClr val="0000CC"/>
                </a:solidFill>
              </a:rPr>
              <a:t> part of interest rate risk?</a:t>
            </a:r>
          </a:p>
          <a:p>
            <a:pPr lvl="1"/>
            <a:r>
              <a:rPr lang="en-US" altLang="en-US" sz="2400" dirty="0"/>
              <a:t>The risk occurs when an FI is holding </a:t>
            </a:r>
            <a:r>
              <a:rPr lang="en-US" altLang="en-US" sz="2400" u="sng" dirty="0"/>
              <a:t>assets</a:t>
            </a:r>
            <a:r>
              <a:rPr lang="en-US" altLang="en-US" sz="2400" dirty="0"/>
              <a:t> with </a:t>
            </a:r>
            <a:r>
              <a:rPr lang="en-US" altLang="en-US" sz="2400" i="1" dirty="0">
                <a:solidFill>
                  <a:schemeClr val="accent1"/>
                </a:solidFill>
              </a:rPr>
              <a:t>maturities</a:t>
            </a:r>
            <a:r>
              <a:rPr lang="en-US" altLang="en-US" sz="2400" dirty="0"/>
              <a:t> greater than the </a:t>
            </a:r>
            <a:r>
              <a:rPr lang="en-US" altLang="en-US" sz="2400" i="1" dirty="0">
                <a:solidFill>
                  <a:schemeClr val="accent1"/>
                </a:solidFill>
              </a:rPr>
              <a:t>maturities</a:t>
            </a:r>
            <a:r>
              <a:rPr lang="en-US" altLang="en-US" sz="2400" dirty="0"/>
              <a:t> of its </a:t>
            </a:r>
            <a:r>
              <a:rPr lang="en-US" altLang="en-US" sz="2400" u="sng" dirty="0"/>
              <a:t>liabilities</a:t>
            </a:r>
            <a:r>
              <a:rPr lang="en-US" altLang="en-US" sz="2400" dirty="0"/>
              <a:t>.</a:t>
            </a:r>
          </a:p>
        </p:txBody>
      </p:sp>
    </p:spTree>
    <p:extLst>
      <p:ext uri="{BB962C8B-B14F-4D97-AF65-F5344CB8AC3E}">
        <p14:creationId xmlns:p14="http://schemas.microsoft.com/office/powerpoint/2010/main" val="10478826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en-US" altLang="en-US" sz="2800"/>
              <a:t>Question 2</a:t>
            </a:r>
            <a:endParaRPr lang="en-US" altLang="en-US"/>
          </a:p>
        </p:txBody>
      </p:sp>
      <p:sp>
        <p:nvSpPr>
          <p:cNvPr id="71683" name="Rectangle 3"/>
          <p:cNvSpPr>
            <a:spLocks noGrp="1" noChangeArrowheads="1"/>
          </p:cNvSpPr>
          <p:nvPr>
            <p:ph type="body" idx="1"/>
          </p:nvPr>
        </p:nvSpPr>
        <p:spPr>
          <a:xfrm>
            <a:off x="228600" y="1828800"/>
            <a:ext cx="8534400" cy="5943600"/>
          </a:xfrm>
        </p:spPr>
        <p:txBody>
          <a:bodyPr>
            <a:normAutofit/>
          </a:bodyPr>
          <a:lstStyle/>
          <a:p>
            <a:r>
              <a:rPr lang="en-US" altLang="en-US" sz="2400">
                <a:solidFill>
                  <a:srgbClr val="0000CC"/>
                </a:solidFill>
              </a:rPr>
              <a:t>If an FI funds long-term fixed-rate assets with short-term liabilities, what will be the impact on earnings of an </a:t>
            </a:r>
            <a:r>
              <a:rPr lang="en-US" altLang="en-US" sz="2400" i="1" u="sng">
                <a:solidFill>
                  <a:srgbClr val="FF0000"/>
                </a:solidFill>
              </a:rPr>
              <a:t>increase</a:t>
            </a:r>
            <a:r>
              <a:rPr lang="en-US" altLang="en-US" sz="2400">
                <a:solidFill>
                  <a:srgbClr val="0000CC"/>
                </a:solidFill>
              </a:rPr>
              <a:t> in the rate of interest?</a:t>
            </a:r>
          </a:p>
          <a:p>
            <a:pPr lvl="1"/>
            <a:r>
              <a:rPr lang="en-US" altLang="en-US" sz="2000"/>
              <a:t>For example, if a bank has a 10-year fixed-rate loan funded by a 2-year time deposit, the bank faces a risk of borrowing new deposits, or refinancing, at a higher rate in two years.</a:t>
            </a:r>
          </a:p>
          <a:p>
            <a:pPr lvl="1"/>
            <a:r>
              <a:rPr lang="en-US" altLang="en-US" sz="2000"/>
              <a:t>Thus, interest rate increases would reduce NII (net interest income).</a:t>
            </a:r>
          </a:p>
          <a:p>
            <a:r>
              <a:rPr lang="en-US" altLang="en-US" sz="2400">
                <a:solidFill>
                  <a:srgbClr val="0000CC"/>
                </a:solidFill>
              </a:rPr>
              <a:t>A </a:t>
            </a:r>
            <a:r>
              <a:rPr lang="en-US" altLang="en-US" sz="2400" i="1" u="sng">
                <a:solidFill>
                  <a:srgbClr val="FF0000"/>
                </a:solidFill>
              </a:rPr>
              <a:t>decrease</a:t>
            </a:r>
            <a:r>
              <a:rPr lang="en-US" altLang="en-US" sz="2400">
                <a:solidFill>
                  <a:srgbClr val="0000CC"/>
                </a:solidFill>
              </a:rPr>
              <a:t> in the rate of interest?</a:t>
            </a:r>
          </a:p>
          <a:p>
            <a:pPr lvl="1"/>
            <a:r>
              <a:rPr lang="en-US" altLang="en-US" sz="2000"/>
              <a:t>The bank would benefit if the rates fall as the cost of renewing the deposits would decrease, while the earning rate on the assets would not change.  In this case, net interest income would increase.</a:t>
            </a:r>
          </a:p>
        </p:txBody>
      </p:sp>
    </p:spTree>
    <p:extLst>
      <p:ext uri="{BB962C8B-B14F-4D97-AF65-F5344CB8AC3E}">
        <p14:creationId xmlns:p14="http://schemas.microsoft.com/office/powerpoint/2010/main" val="38547839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r>
              <a:rPr lang="en-US" altLang="en-US" sz="2800"/>
              <a:t>Question 3</a:t>
            </a:r>
            <a:endParaRPr lang="en-US" altLang="en-US"/>
          </a:p>
        </p:txBody>
      </p:sp>
      <p:sp>
        <p:nvSpPr>
          <p:cNvPr id="74755" name="Rectangle 3"/>
          <p:cNvSpPr>
            <a:spLocks noGrp="1" noChangeArrowheads="1"/>
          </p:cNvSpPr>
          <p:nvPr>
            <p:ph type="body" idx="1"/>
          </p:nvPr>
        </p:nvSpPr>
        <p:spPr>
          <a:xfrm>
            <a:off x="381000" y="1905000"/>
            <a:ext cx="8534400" cy="3962400"/>
          </a:xfrm>
        </p:spPr>
        <p:txBody>
          <a:bodyPr/>
          <a:lstStyle/>
          <a:p>
            <a:r>
              <a:rPr lang="en-US" altLang="en-US" sz="2800">
                <a:solidFill>
                  <a:srgbClr val="0000CC"/>
                </a:solidFill>
              </a:rPr>
              <a:t>What is </a:t>
            </a:r>
            <a:r>
              <a:rPr lang="en-US" altLang="en-US" sz="2800" i="1" u="sng">
                <a:solidFill>
                  <a:srgbClr val="FF0000"/>
                </a:solidFill>
              </a:rPr>
              <a:t>reinvestment risk</a:t>
            </a:r>
            <a:r>
              <a:rPr lang="en-US" altLang="en-US" sz="2800">
                <a:solidFill>
                  <a:srgbClr val="0000CC"/>
                </a:solidFill>
              </a:rPr>
              <a:t>?</a:t>
            </a:r>
          </a:p>
          <a:p>
            <a:pPr lvl="1"/>
            <a:r>
              <a:rPr lang="en-US" altLang="en-US" sz="2400"/>
              <a:t>Reinvestment risk is the uncertainty of the earning rate on the redeployment of assets that have matured.</a:t>
            </a:r>
          </a:p>
          <a:p>
            <a:r>
              <a:rPr lang="en-US" altLang="en-US" sz="2800">
                <a:solidFill>
                  <a:srgbClr val="0000CC"/>
                </a:solidFill>
              </a:rPr>
              <a:t>How is </a:t>
            </a:r>
            <a:r>
              <a:rPr lang="en-US" altLang="en-US" sz="2800" i="1" u="sng">
                <a:solidFill>
                  <a:srgbClr val="FF0000"/>
                </a:solidFill>
              </a:rPr>
              <a:t>reinvestment risk</a:t>
            </a:r>
            <a:r>
              <a:rPr lang="en-US" altLang="en-US" sz="2800">
                <a:solidFill>
                  <a:srgbClr val="0000CC"/>
                </a:solidFill>
              </a:rPr>
              <a:t> part of interest rate risk?</a:t>
            </a:r>
          </a:p>
          <a:p>
            <a:pPr lvl="1"/>
            <a:r>
              <a:rPr lang="en-US" altLang="en-US" sz="2400"/>
              <a:t>The risk occurs when an FI is holding </a:t>
            </a:r>
            <a:r>
              <a:rPr lang="en-US" altLang="en-US" sz="2400" u="sng"/>
              <a:t>assets</a:t>
            </a:r>
            <a:r>
              <a:rPr lang="en-US" altLang="en-US" sz="2400"/>
              <a:t> with </a:t>
            </a:r>
            <a:r>
              <a:rPr lang="en-US" altLang="en-US" sz="2400" i="1">
                <a:solidFill>
                  <a:schemeClr val="accent1"/>
                </a:solidFill>
              </a:rPr>
              <a:t>maturities</a:t>
            </a:r>
            <a:r>
              <a:rPr lang="en-US" altLang="en-US" sz="2400"/>
              <a:t> less than the </a:t>
            </a:r>
            <a:r>
              <a:rPr lang="en-US" altLang="en-US" sz="2400" i="1">
                <a:solidFill>
                  <a:schemeClr val="accent1"/>
                </a:solidFill>
              </a:rPr>
              <a:t>maturities</a:t>
            </a:r>
            <a:r>
              <a:rPr lang="en-US" altLang="en-US" sz="2400"/>
              <a:t> of its </a:t>
            </a:r>
            <a:r>
              <a:rPr lang="en-US" altLang="en-US" sz="2400" u="sng"/>
              <a:t>liabilities</a:t>
            </a:r>
            <a:r>
              <a:rPr lang="en-US" altLang="en-US" sz="2400"/>
              <a:t>.</a:t>
            </a:r>
          </a:p>
        </p:txBody>
      </p:sp>
    </p:spTree>
    <p:extLst>
      <p:ext uri="{BB962C8B-B14F-4D97-AF65-F5344CB8AC3E}">
        <p14:creationId xmlns:p14="http://schemas.microsoft.com/office/powerpoint/2010/main" val="15476638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US" altLang="en-US" sz="2800"/>
              <a:t>Question 3</a:t>
            </a:r>
            <a:endParaRPr lang="en-US" altLang="en-US"/>
          </a:p>
        </p:txBody>
      </p:sp>
      <p:sp>
        <p:nvSpPr>
          <p:cNvPr id="73731" name="Rectangle 3"/>
          <p:cNvSpPr>
            <a:spLocks noGrp="1" noChangeArrowheads="1"/>
          </p:cNvSpPr>
          <p:nvPr>
            <p:ph type="body" idx="1"/>
          </p:nvPr>
        </p:nvSpPr>
        <p:spPr>
          <a:xfrm>
            <a:off x="403860" y="1828800"/>
            <a:ext cx="8382000" cy="5638800"/>
          </a:xfrm>
        </p:spPr>
        <p:txBody>
          <a:bodyPr/>
          <a:lstStyle/>
          <a:p>
            <a:r>
              <a:rPr lang="en-US" altLang="en-US" sz="2800" dirty="0">
                <a:solidFill>
                  <a:srgbClr val="0000CC"/>
                </a:solidFill>
              </a:rPr>
              <a:t>If an FI funds short-term assets with long-term liabilities, what will be the impact on earnings of a </a:t>
            </a:r>
            <a:r>
              <a:rPr lang="en-US" altLang="en-US" sz="2800" i="1" u="sng" dirty="0">
                <a:solidFill>
                  <a:srgbClr val="FF0000"/>
                </a:solidFill>
              </a:rPr>
              <a:t>decrease</a:t>
            </a:r>
            <a:r>
              <a:rPr lang="en-US" altLang="en-US" sz="2800" dirty="0">
                <a:solidFill>
                  <a:srgbClr val="0000CC"/>
                </a:solidFill>
              </a:rPr>
              <a:t> in the rate of interest? An </a:t>
            </a:r>
            <a:r>
              <a:rPr lang="en-US" altLang="en-US" sz="2800" i="1" u="sng" dirty="0">
                <a:solidFill>
                  <a:srgbClr val="FF0000"/>
                </a:solidFill>
              </a:rPr>
              <a:t>increase</a:t>
            </a:r>
            <a:r>
              <a:rPr lang="en-US" altLang="en-US" sz="2800" dirty="0">
                <a:solidFill>
                  <a:srgbClr val="0000CC"/>
                </a:solidFill>
              </a:rPr>
              <a:t> in the rate of interest?</a:t>
            </a:r>
          </a:p>
          <a:p>
            <a:pPr lvl="1"/>
            <a:r>
              <a:rPr lang="en-US" altLang="en-US" sz="2400" dirty="0"/>
              <a:t>For example, if a bank has a 2-year loan funded by a 10-year fixed-rate time deposit, the bank faces the risk that it might be forced to lend or reinvest the money at lower rates after two years, perhaps even below the deposit rates. </a:t>
            </a:r>
          </a:p>
          <a:p>
            <a:pPr lvl="1"/>
            <a:r>
              <a:rPr lang="en-US" altLang="en-US" sz="2400" dirty="0"/>
              <a:t>Also, if the bank receives periodic cash flows, such as coupon payment from a bond or monthly payments on a loan, these periodic cash flows will also be reinvested at the new lower (or higher) interest rates.</a:t>
            </a:r>
          </a:p>
        </p:txBody>
      </p:sp>
    </p:spTree>
    <p:extLst>
      <p:ext uri="{BB962C8B-B14F-4D97-AF65-F5344CB8AC3E}">
        <p14:creationId xmlns:p14="http://schemas.microsoft.com/office/powerpoint/2010/main" val="22833240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altLang="en-US" sz="2800"/>
              <a:t>Question 4</a:t>
            </a:r>
            <a:endParaRPr lang="en-US" altLang="en-US"/>
          </a:p>
        </p:txBody>
      </p:sp>
      <p:sp>
        <p:nvSpPr>
          <p:cNvPr id="75779" name="Rectangle 3"/>
          <p:cNvSpPr>
            <a:spLocks noGrp="1" noChangeArrowheads="1"/>
          </p:cNvSpPr>
          <p:nvPr>
            <p:ph type="body" idx="1"/>
          </p:nvPr>
        </p:nvSpPr>
        <p:spPr>
          <a:xfrm>
            <a:off x="251460" y="1728961"/>
            <a:ext cx="8686800" cy="6172200"/>
          </a:xfrm>
        </p:spPr>
        <p:txBody>
          <a:bodyPr>
            <a:normAutofit/>
          </a:bodyPr>
          <a:lstStyle/>
          <a:p>
            <a:pPr>
              <a:lnSpc>
                <a:spcPct val="90000"/>
              </a:lnSpc>
            </a:pPr>
            <a:r>
              <a:rPr lang="en-US" altLang="en-US" sz="2400">
                <a:solidFill>
                  <a:srgbClr val="0000CC"/>
                </a:solidFill>
              </a:rPr>
              <a:t>The sales literature of a mutual fund claims that the fund has no risk exposure since it invests exclusively in federal government securities that are free of default risk.  Is this claim </a:t>
            </a:r>
            <a:r>
              <a:rPr lang="en-US" altLang="en-US" sz="2400" i="1" u="sng">
                <a:solidFill>
                  <a:srgbClr val="FF0000"/>
                </a:solidFill>
              </a:rPr>
              <a:t>true</a:t>
            </a:r>
            <a:r>
              <a:rPr lang="en-US" altLang="en-US" sz="2400">
                <a:solidFill>
                  <a:srgbClr val="0000CC"/>
                </a:solidFill>
              </a:rPr>
              <a:t>?  Explain why or why not.</a:t>
            </a:r>
          </a:p>
          <a:p>
            <a:pPr lvl="1">
              <a:lnSpc>
                <a:spcPct val="90000"/>
              </a:lnSpc>
            </a:pPr>
            <a:r>
              <a:rPr lang="en-US" altLang="en-US" sz="2000"/>
              <a:t>Although the fund’s asset portfolio is comprised of securities with </a:t>
            </a:r>
            <a:r>
              <a:rPr lang="en-US" altLang="en-US" sz="2000" b="1" i="1">
                <a:solidFill>
                  <a:schemeClr val="accent1"/>
                </a:solidFill>
              </a:rPr>
              <a:t>no</a:t>
            </a:r>
            <a:r>
              <a:rPr lang="en-US" altLang="en-US" sz="2000" i="1">
                <a:solidFill>
                  <a:schemeClr val="accent1"/>
                </a:solidFill>
              </a:rPr>
              <a:t> default risk</a:t>
            </a:r>
            <a:r>
              <a:rPr lang="en-US" altLang="en-US" sz="2000"/>
              <a:t>, the securities remain exposed to </a:t>
            </a:r>
            <a:r>
              <a:rPr lang="en-US" altLang="en-US" sz="2000" i="1">
                <a:solidFill>
                  <a:schemeClr val="accent1"/>
                </a:solidFill>
              </a:rPr>
              <a:t>interest rate risk</a:t>
            </a:r>
            <a:r>
              <a:rPr lang="en-US" altLang="en-US" sz="2000"/>
              <a:t>.</a:t>
            </a:r>
          </a:p>
          <a:p>
            <a:pPr lvl="1">
              <a:lnSpc>
                <a:spcPct val="90000"/>
              </a:lnSpc>
            </a:pPr>
            <a:r>
              <a:rPr lang="en-US" altLang="en-US" sz="2000"/>
              <a:t>For example, if interest rates </a:t>
            </a:r>
            <a:r>
              <a:rPr lang="en-US" altLang="en-US" sz="2000" u="sng"/>
              <a:t>increase</a:t>
            </a:r>
            <a:r>
              <a:rPr lang="en-US" altLang="en-US" sz="2000"/>
              <a:t>, the market value of the fund’s Treasury security portfolio will </a:t>
            </a:r>
            <a:r>
              <a:rPr lang="en-US" altLang="en-US" sz="2000" u="sng"/>
              <a:t>decrease</a:t>
            </a:r>
            <a:r>
              <a:rPr lang="en-US" altLang="en-US" sz="2000"/>
              <a:t>.</a:t>
            </a:r>
          </a:p>
          <a:p>
            <a:pPr lvl="1">
              <a:lnSpc>
                <a:spcPct val="90000"/>
              </a:lnSpc>
            </a:pPr>
            <a:r>
              <a:rPr lang="en-US" altLang="en-US" sz="2000"/>
              <a:t>Further, if interest rates </a:t>
            </a:r>
            <a:r>
              <a:rPr lang="en-US" altLang="en-US" sz="2000" u="sng"/>
              <a:t>decrease</a:t>
            </a:r>
            <a:r>
              <a:rPr lang="en-US" altLang="en-US" sz="2000"/>
              <a:t>, the realized yield on theses securities will be </a:t>
            </a:r>
            <a:r>
              <a:rPr lang="en-US" altLang="en-US" sz="2000" u="sng"/>
              <a:t>less than</a:t>
            </a:r>
            <a:r>
              <a:rPr lang="en-US" altLang="en-US" sz="2000"/>
              <a:t> the expected rate of return because of </a:t>
            </a:r>
            <a:r>
              <a:rPr lang="en-US" altLang="en-US" sz="2000" i="1">
                <a:solidFill>
                  <a:schemeClr val="accent1"/>
                </a:solidFill>
              </a:rPr>
              <a:t>reinvestment risk</a:t>
            </a:r>
            <a:r>
              <a:rPr lang="en-US" altLang="en-US" sz="2000"/>
              <a:t>.</a:t>
            </a:r>
          </a:p>
          <a:p>
            <a:pPr lvl="1">
              <a:lnSpc>
                <a:spcPct val="90000"/>
              </a:lnSpc>
            </a:pPr>
            <a:r>
              <a:rPr lang="en-US" altLang="en-US" sz="2000"/>
              <a:t>In either case, investors who liquidate their positions in the fund may sell at a NAV that is </a:t>
            </a:r>
            <a:r>
              <a:rPr lang="en-US" altLang="en-US" sz="2000" u="sng"/>
              <a:t>lower than</a:t>
            </a:r>
            <a:r>
              <a:rPr lang="en-US" altLang="en-US" sz="2000"/>
              <a:t> the purchase price.</a:t>
            </a:r>
          </a:p>
        </p:txBody>
      </p:sp>
    </p:spTree>
    <p:extLst>
      <p:ext uri="{BB962C8B-B14F-4D97-AF65-F5344CB8AC3E}">
        <p14:creationId xmlns:p14="http://schemas.microsoft.com/office/powerpoint/2010/main" val="18564443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altLang="en-US"/>
              <a:t>Market Risk</a:t>
            </a:r>
          </a:p>
        </p:txBody>
      </p:sp>
      <p:sp>
        <p:nvSpPr>
          <p:cNvPr id="49155" name="Rectangle 3"/>
          <p:cNvSpPr>
            <a:spLocks noGrp="1" noChangeArrowheads="1"/>
          </p:cNvSpPr>
          <p:nvPr>
            <p:ph type="body" idx="1"/>
          </p:nvPr>
        </p:nvSpPr>
        <p:spPr/>
        <p:txBody>
          <a:bodyPr/>
          <a:lstStyle/>
          <a:p>
            <a:r>
              <a:rPr lang="en-US" altLang="en-US"/>
              <a:t>Incurred in trading of assets and liabilities (and derivatives).</a:t>
            </a:r>
          </a:p>
          <a:p>
            <a:pPr lvl="1"/>
            <a:r>
              <a:rPr lang="en-US" altLang="en-US"/>
              <a:t>Examples: Barings &amp; decline in ruble.</a:t>
            </a:r>
          </a:p>
          <a:p>
            <a:pPr lvl="1"/>
            <a:r>
              <a:rPr lang="en-US" altLang="en-US"/>
              <a:t>DJIA dropped 12.5 percent in two-week period July, 2002.</a:t>
            </a:r>
          </a:p>
          <a:p>
            <a:pPr lvl="1"/>
            <a:r>
              <a:rPr lang="en-US" altLang="en-US"/>
              <a:t>Heavier focus on trading income over traditional activities increases market exposure.</a:t>
            </a:r>
          </a:p>
          <a:p>
            <a:pPr lvl="2"/>
            <a:r>
              <a:rPr lang="en-US" altLang="en-US"/>
              <a:t>Trading activities introduce other perils as was discovered by Allied Irish Bank’s U.S. subsidiary, AllFirst Bank when a rogue trader successfully masked large trading losses and fraudulent activities involving foreign exchange positions</a:t>
            </a:r>
          </a:p>
        </p:txBody>
      </p:sp>
    </p:spTree>
    <p:extLst>
      <p:ext uri="{BB962C8B-B14F-4D97-AF65-F5344CB8AC3E}">
        <p14:creationId xmlns:p14="http://schemas.microsoft.com/office/powerpoint/2010/main" val="4833177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altLang="en-US"/>
              <a:t>Market Risk</a:t>
            </a:r>
          </a:p>
        </p:txBody>
      </p:sp>
      <p:sp>
        <p:nvSpPr>
          <p:cNvPr id="49155" name="Rectangle 3"/>
          <p:cNvSpPr>
            <a:spLocks noGrp="1" noChangeArrowheads="1"/>
          </p:cNvSpPr>
          <p:nvPr>
            <p:ph type="body" idx="1"/>
          </p:nvPr>
        </p:nvSpPr>
        <p:spPr/>
        <p:txBody>
          <a:bodyPr/>
          <a:lstStyle/>
          <a:p>
            <a:pPr lvl="1"/>
            <a:r>
              <a:rPr lang="en-US" altLang="en-US" dirty="0"/>
              <a:t>Short view of time horizon </a:t>
            </a:r>
          </a:p>
          <a:p>
            <a:pPr lvl="1"/>
            <a:r>
              <a:rPr lang="en-US" altLang="en-US" dirty="0"/>
              <a:t>Value at risk (VAR), daily earnings at risk (DEAR)</a:t>
            </a:r>
          </a:p>
          <a:p>
            <a:r>
              <a:rPr lang="en-US" altLang="en-US" dirty="0"/>
              <a:t>Market meltdown 2008-2009</a:t>
            </a:r>
          </a:p>
          <a:p>
            <a:pPr lvl="1"/>
            <a:r>
              <a:rPr lang="en-US" altLang="en-US" dirty="0"/>
              <a:t>Mortgage backed securities</a:t>
            </a:r>
          </a:p>
          <a:p>
            <a:pPr lvl="1"/>
            <a:r>
              <a:rPr lang="en-US" altLang="en-US" dirty="0"/>
              <a:t>“Toxic” assets</a:t>
            </a:r>
          </a:p>
          <a:p>
            <a:pPr lvl="1"/>
            <a:r>
              <a:rPr lang="en-US" altLang="en-US" dirty="0"/>
              <a:t>Lehman Brothers, Merrill Lynch, AIG</a:t>
            </a:r>
          </a:p>
        </p:txBody>
      </p:sp>
    </p:spTree>
    <p:extLst>
      <p:ext uri="{BB962C8B-B14F-4D97-AF65-F5344CB8AC3E}">
        <p14:creationId xmlns:p14="http://schemas.microsoft.com/office/powerpoint/2010/main" val="5014044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altLang="en-US"/>
              <a:t>Market Risk</a:t>
            </a:r>
          </a:p>
        </p:txBody>
      </p:sp>
      <p:sp>
        <p:nvSpPr>
          <p:cNvPr id="49155" name="Rectangle 3"/>
          <p:cNvSpPr>
            <a:spLocks noGrp="1" noChangeArrowheads="1"/>
          </p:cNvSpPr>
          <p:nvPr>
            <p:ph type="body" idx="1"/>
          </p:nvPr>
        </p:nvSpPr>
        <p:spPr/>
        <p:txBody>
          <a:bodyPr/>
          <a:lstStyle/>
          <a:p>
            <a:pPr lvl="1"/>
            <a:r>
              <a:rPr lang="en-US" altLang="en-US" dirty="0"/>
              <a:t>Market, or trading, risk present whenever a FI takes an open or unhedged long or short position in securities or foreign exchange</a:t>
            </a:r>
          </a:p>
          <a:p>
            <a:pPr lvl="1"/>
            <a:r>
              <a:rPr lang="en-US" altLang="en-US" dirty="0"/>
              <a:t>Implications for regulators and management:</a:t>
            </a:r>
          </a:p>
          <a:p>
            <a:pPr lvl="2"/>
            <a:r>
              <a:rPr lang="en-US" altLang="en-US" dirty="0"/>
              <a:t>Need for controls</a:t>
            </a:r>
          </a:p>
          <a:p>
            <a:pPr lvl="2"/>
            <a:r>
              <a:rPr lang="en-US" altLang="en-US" dirty="0"/>
              <a:t>Need for measurement of risk exposure</a:t>
            </a:r>
          </a:p>
        </p:txBody>
      </p:sp>
    </p:spTree>
    <p:extLst>
      <p:ext uri="{BB962C8B-B14F-4D97-AF65-F5344CB8AC3E}">
        <p14:creationId xmlns:p14="http://schemas.microsoft.com/office/powerpoint/2010/main" val="17938616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US" altLang="en-US" sz="2800"/>
              <a:t>Market Risk</a:t>
            </a:r>
          </a:p>
        </p:txBody>
      </p:sp>
      <p:sp>
        <p:nvSpPr>
          <p:cNvPr id="63491" name="Rectangle 3"/>
          <p:cNvSpPr>
            <a:spLocks noGrp="1" noChangeArrowheads="1"/>
          </p:cNvSpPr>
          <p:nvPr>
            <p:ph type="body" idx="1"/>
          </p:nvPr>
        </p:nvSpPr>
        <p:spPr/>
        <p:txBody>
          <a:bodyPr/>
          <a:lstStyle/>
          <a:p>
            <a:r>
              <a:rPr lang="en-US" altLang="en-US"/>
              <a:t>Distinction between Investment Book and Trading Book of a commercial bank</a:t>
            </a:r>
          </a:p>
          <a:p>
            <a:pPr lvl="1"/>
            <a:r>
              <a:rPr lang="en-US" altLang="en-US"/>
              <a:t>Heightened focus on Value at Risk (VAR)</a:t>
            </a:r>
          </a:p>
          <a:p>
            <a:pPr lvl="1"/>
            <a:r>
              <a:rPr lang="en-US" altLang="en-US"/>
              <a:t>Heightened focus on short term risk measures such as Daily Earnings at Risk (DEAR)</a:t>
            </a:r>
          </a:p>
          <a:p>
            <a:r>
              <a:rPr lang="en-US" altLang="en-US"/>
              <a:t>Role of securitization in changing liquidity of bank assets and liabilities</a:t>
            </a:r>
          </a:p>
        </p:txBody>
      </p:sp>
    </p:spTree>
    <p:extLst>
      <p:ext uri="{BB962C8B-B14F-4D97-AF65-F5344CB8AC3E}">
        <p14:creationId xmlns:p14="http://schemas.microsoft.com/office/powerpoint/2010/main" val="1839995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en-US" altLang="en-US" sz="2800"/>
              <a:t>Question 5</a:t>
            </a:r>
            <a:endParaRPr lang="en-US" altLang="en-US"/>
          </a:p>
        </p:txBody>
      </p:sp>
      <p:sp>
        <p:nvSpPr>
          <p:cNvPr id="76803" name="Rectangle 3"/>
          <p:cNvSpPr>
            <a:spLocks noGrp="1" noChangeArrowheads="1"/>
          </p:cNvSpPr>
          <p:nvPr>
            <p:ph type="body" idx="1"/>
          </p:nvPr>
        </p:nvSpPr>
        <p:spPr>
          <a:xfrm>
            <a:off x="304800" y="1828800"/>
            <a:ext cx="8839200" cy="6019800"/>
          </a:xfrm>
        </p:spPr>
        <p:txBody>
          <a:bodyPr>
            <a:normAutofit/>
          </a:bodyPr>
          <a:lstStyle/>
          <a:p>
            <a:pPr>
              <a:lnSpc>
                <a:spcPct val="90000"/>
              </a:lnSpc>
            </a:pPr>
            <a:r>
              <a:rPr lang="en-US" altLang="en-US" sz="2400">
                <a:solidFill>
                  <a:srgbClr val="0000CC"/>
                </a:solidFill>
              </a:rPr>
              <a:t>What is </a:t>
            </a:r>
            <a:r>
              <a:rPr lang="en-US" altLang="en-US" sz="2400" i="1" u="sng">
                <a:solidFill>
                  <a:srgbClr val="FF0000"/>
                </a:solidFill>
              </a:rPr>
              <a:t>economic or market risk</a:t>
            </a:r>
            <a:r>
              <a:rPr lang="en-US" altLang="en-US" sz="2400">
                <a:solidFill>
                  <a:srgbClr val="0000CC"/>
                </a:solidFill>
              </a:rPr>
              <a:t>?</a:t>
            </a:r>
          </a:p>
          <a:p>
            <a:pPr lvl="1">
              <a:lnSpc>
                <a:spcPct val="90000"/>
              </a:lnSpc>
            </a:pPr>
            <a:r>
              <a:rPr lang="en-US" altLang="en-US" sz="2000"/>
              <a:t>Economic value risk is the exposure to a change in the underlying value of an asset.</a:t>
            </a:r>
          </a:p>
          <a:p>
            <a:pPr lvl="1">
              <a:lnSpc>
                <a:spcPct val="90000"/>
              </a:lnSpc>
            </a:pPr>
            <a:r>
              <a:rPr lang="en-US" altLang="en-US" sz="2000"/>
              <a:t>As interest rates increase (or decrease), the value of fixed-rate assets decreases (or increases) because of the discounted present value of the cash flows.</a:t>
            </a:r>
          </a:p>
          <a:p>
            <a:pPr>
              <a:lnSpc>
                <a:spcPct val="90000"/>
              </a:lnSpc>
            </a:pPr>
            <a:r>
              <a:rPr lang="en-US" altLang="en-US" sz="2400">
                <a:solidFill>
                  <a:srgbClr val="0000CC"/>
                </a:solidFill>
              </a:rPr>
              <a:t>In what manner is this risk adversely realized in the economic performance of an FI?</a:t>
            </a:r>
          </a:p>
          <a:p>
            <a:pPr lvl="1">
              <a:lnSpc>
                <a:spcPct val="90000"/>
              </a:lnSpc>
            </a:pPr>
            <a:r>
              <a:rPr lang="en-US" altLang="en-US" sz="2000"/>
              <a:t>To the extent that the change in market value of the </a:t>
            </a:r>
            <a:r>
              <a:rPr lang="en-US" altLang="en-US" sz="2000" u="sng"/>
              <a:t>assets</a:t>
            </a:r>
            <a:r>
              <a:rPr lang="en-US" altLang="en-US" sz="2000"/>
              <a:t> </a:t>
            </a:r>
            <a:r>
              <a:rPr lang="en-US" altLang="en-US" sz="2000" i="1">
                <a:solidFill>
                  <a:schemeClr val="accent1"/>
                </a:solidFill>
              </a:rPr>
              <a:t>differ</a:t>
            </a:r>
            <a:r>
              <a:rPr lang="en-US" altLang="en-US" sz="2000"/>
              <a:t> from the change in market value of the </a:t>
            </a:r>
            <a:r>
              <a:rPr lang="en-US" altLang="en-US" sz="2000" u="sng"/>
              <a:t>liabilities</a:t>
            </a:r>
            <a:r>
              <a:rPr lang="en-US" altLang="en-US" sz="2000"/>
              <a:t>, the difference is realized in the market value of the equity of the FI.</a:t>
            </a:r>
          </a:p>
          <a:p>
            <a:pPr lvl="1">
              <a:lnSpc>
                <a:spcPct val="90000"/>
              </a:lnSpc>
            </a:pPr>
            <a:r>
              <a:rPr lang="en-US" altLang="en-US" sz="2000"/>
              <a:t>For example, for most depository FIs, an increase in interest rates will cause asset values to decrease more than liability values.  The difference will cause the market value, or share price, of equity to decrease.</a:t>
            </a:r>
          </a:p>
        </p:txBody>
      </p:sp>
    </p:spTree>
    <p:extLst>
      <p:ext uri="{BB962C8B-B14F-4D97-AF65-F5344CB8AC3E}">
        <p14:creationId xmlns:p14="http://schemas.microsoft.com/office/powerpoint/2010/main" val="32926686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en-US" altLang="en-US" sz="2800"/>
              <a:t>Question 6 (a)</a:t>
            </a:r>
            <a:endParaRPr lang="en-US" altLang="en-US"/>
          </a:p>
        </p:txBody>
      </p:sp>
      <p:sp>
        <p:nvSpPr>
          <p:cNvPr id="77827" name="Rectangle 3"/>
          <p:cNvSpPr>
            <a:spLocks noGrp="1" noChangeArrowheads="1"/>
          </p:cNvSpPr>
          <p:nvPr>
            <p:ph type="body" idx="1"/>
          </p:nvPr>
        </p:nvSpPr>
        <p:spPr>
          <a:xfrm>
            <a:off x="277800" y="1905000"/>
            <a:ext cx="8839200" cy="6019800"/>
          </a:xfrm>
        </p:spPr>
        <p:txBody>
          <a:bodyPr>
            <a:normAutofit/>
          </a:bodyPr>
          <a:lstStyle/>
          <a:p>
            <a:pPr>
              <a:lnSpc>
                <a:spcPct val="90000"/>
              </a:lnSpc>
            </a:pPr>
            <a:r>
              <a:rPr lang="en-US" altLang="en-US" sz="1400" dirty="0">
                <a:solidFill>
                  <a:srgbClr val="0000CC"/>
                </a:solidFill>
              </a:rPr>
              <a:t>A financial institution has the following balance sheet structure:</a:t>
            </a:r>
          </a:p>
          <a:p>
            <a:pPr>
              <a:lnSpc>
                <a:spcPct val="90000"/>
              </a:lnSpc>
              <a:buFont typeface="Wingdings" panose="05000000000000000000" pitchFamily="2" charset="2"/>
              <a:buNone/>
            </a:pPr>
            <a:r>
              <a:rPr lang="en-US" altLang="en-US" sz="1400" dirty="0">
                <a:solidFill>
                  <a:srgbClr val="0000CC"/>
                </a:solidFill>
              </a:rPr>
              <a:t>	</a:t>
            </a:r>
            <a:r>
              <a:rPr lang="en-US" altLang="en-US" sz="1200" u="sng" dirty="0">
                <a:solidFill>
                  <a:srgbClr val="FF0000"/>
                </a:solidFill>
              </a:rPr>
              <a:t>Assets</a:t>
            </a:r>
            <a:r>
              <a:rPr lang="en-US" altLang="en-US" sz="1200" dirty="0">
                <a:solidFill>
                  <a:srgbClr val="FF0000"/>
                </a:solidFill>
              </a:rPr>
              <a:t>			</a:t>
            </a:r>
            <a:r>
              <a:rPr lang="en-US" altLang="en-US" sz="1200" u="sng" dirty="0">
                <a:solidFill>
                  <a:srgbClr val="FF0000"/>
                </a:solidFill>
              </a:rPr>
              <a:t>Liabilities</a:t>
            </a:r>
          </a:p>
          <a:p>
            <a:pPr>
              <a:lnSpc>
                <a:spcPct val="90000"/>
              </a:lnSpc>
              <a:buFont typeface="Wingdings" panose="05000000000000000000" pitchFamily="2" charset="2"/>
              <a:buNone/>
            </a:pPr>
            <a:r>
              <a:rPr lang="en-US" altLang="en-US" sz="1200" dirty="0">
                <a:solidFill>
                  <a:srgbClr val="0000CC"/>
                </a:solidFill>
              </a:rPr>
              <a:t>	</a:t>
            </a:r>
            <a:r>
              <a:rPr lang="en-US" altLang="en-US" sz="1200" dirty="0"/>
              <a:t>Cash	  $1,000	Certificate of Deposit	</a:t>
            </a:r>
            <a:r>
              <a:rPr lang="en-US" altLang="en-US" sz="1200" dirty="0" smtClean="0"/>
              <a:t>	$</a:t>
            </a:r>
            <a:r>
              <a:rPr lang="en-US" altLang="en-US" sz="1200" dirty="0"/>
              <a:t>10,000</a:t>
            </a:r>
          </a:p>
          <a:p>
            <a:pPr>
              <a:lnSpc>
                <a:spcPct val="90000"/>
              </a:lnSpc>
              <a:buFont typeface="Wingdings" panose="05000000000000000000" pitchFamily="2" charset="2"/>
              <a:buNone/>
            </a:pPr>
            <a:r>
              <a:rPr lang="en-US" altLang="en-US" sz="1200" dirty="0"/>
              <a:t>	Bond	</a:t>
            </a:r>
            <a:r>
              <a:rPr lang="en-US" altLang="en-US" sz="1200" u="sng" dirty="0"/>
              <a:t>$10,000</a:t>
            </a:r>
            <a:r>
              <a:rPr lang="en-US" altLang="en-US" sz="1200" dirty="0"/>
              <a:t>	Equity			  </a:t>
            </a:r>
            <a:r>
              <a:rPr lang="en-US" altLang="en-US" sz="1200" u="sng" dirty="0"/>
              <a:t>$1,000</a:t>
            </a:r>
          </a:p>
          <a:p>
            <a:pPr>
              <a:lnSpc>
                <a:spcPct val="90000"/>
              </a:lnSpc>
              <a:buFont typeface="Wingdings" panose="05000000000000000000" pitchFamily="2" charset="2"/>
              <a:buNone/>
            </a:pPr>
            <a:r>
              <a:rPr lang="en-US" altLang="en-US" sz="1200" dirty="0"/>
              <a:t>	Total Assets </a:t>
            </a:r>
            <a:r>
              <a:rPr lang="en-US" altLang="en-US" sz="1200" u="sng" dirty="0"/>
              <a:t>$11,000</a:t>
            </a:r>
            <a:r>
              <a:rPr lang="en-US" altLang="en-US" sz="1200" dirty="0"/>
              <a:t>		Total </a:t>
            </a:r>
            <a:r>
              <a:rPr lang="en-US" altLang="en-US" sz="1200" dirty="0" err="1"/>
              <a:t>Liabs</a:t>
            </a:r>
            <a:r>
              <a:rPr lang="en-US" altLang="en-US" sz="1200" dirty="0"/>
              <a:t> and Equity	</a:t>
            </a:r>
            <a:r>
              <a:rPr lang="en-US" altLang="en-US" sz="1200" u="sng" dirty="0"/>
              <a:t>$11,000</a:t>
            </a:r>
          </a:p>
          <a:p>
            <a:pPr>
              <a:lnSpc>
                <a:spcPct val="90000"/>
              </a:lnSpc>
              <a:buFont typeface="Wingdings" panose="05000000000000000000" pitchFamily="2" charset="2"/>
              <a:buNone/>
            </a:pPr>
            <a:r>
              <a:rPr lang="en-US" altLang="en-US" sz="1200" dirty="0"/>
              <a:t>	</a:t>
            </a:r>
          </a:p>
          <a:p>
            <a:pPr>
              <a:lnSpc>
                <a:spcPct val="90000"/>
              </a:lnSpc>
              <a:buFont typeface="Wingdings" panose="05000000000000000000" pitchFamily="2" charset="2"/>
              <a:buNone/>
            </a:pPr>
            <a:r>
              <a:rPr lang="en-US" altLang="en-US" sz="1200" dirty="0">
                <a:solidFill>
                  <a:srgbClr val="FF0000"/>
                </a:solidFill>
              </a:rPr>
              <a:t>	The bond has a 10-year maturity and a fixed-rate coupon of 10%.  The certificate of deposit has a 1-year maturity and a 6% fixed rate of interest.  The FI expects no additional asset growth.</a:t>
            </a:r>
          </a:p>
          <a:p>
            <a:pPr>
              <a:lnSpc>
                <a:spcPct val="90000"/>
              </a:lnSpc>
              <a:buFont typeface="Wingdings" panose="05000000000000000000" pitchFamily="2" charset="2"/>
              <a:buNone/>
            </a:pPr>
            <a:endParaRPr lang="en-US" altLang="en-US" sz="1200" dirty="0">
              <a:solidFill>
                <a:srgbClr val="FF0000"/>
              </a:solidFill>
            </a:endParaRPr>
          </a:p>
          <a:p>
            <a:pPr>
              <a:lnSpc>
                <a:spcPct val="90000"/>
              </a:lnSpc>
            </a:pPr>
            <a:r>
              <a:rPr lang="en-US" altLang="en-US" sz="1400" dirty="0">
                <a:solidFill>
                  <a:srgbClr val="0000CC"/>
                </a:solidFill>
              </a:rPr>
              <a:t>What will be the net interest income (NII) at the end of the first year?  </a:t>
            </a:r>
            <a:r>
              <a:rPr lang="en-US" altLang="en-US" sz="1400" i="1" dirty="0">
                <a:solidFill>
                  <a:schemeClr val="accent1"/>
                </a:solidFill>
              </a:rPr>
              <a:t>(Note: Net interest income = interest income – interest expense)</a:t>
            </a:r>
          </a:p>
          <a:p>
            <a:pPr lvl="1">
              <a:lnSpc>
                <a:spcPct val="90000"/>
              </a:lnSpc>
            </a:pPr>
            <a:r>
              <a:rPr lang="en-US" altLang="en-US" sz="1200" dirty="0"/>
              <a:t>Interest income			$1,000	($10,000*10%)</a:t>
            </a:r>
          </a:p>
          <a:p>
            <a:pPr lvl="1">
              <a:lnSpc>
                <a:spcPct val="90000"/>
              </a:lnSpc>
            </a:pPr>
            <a:r>
              <a:rPr lang="en-US" altLang="en-US" sz="1200" dirty="0"/>
              <a:t>Interest expense			   </a:t>
            </a:r>
            <a:r>
              <a:rPr lang="en-US" altLang="en-US" sz="1200" u="sng" dirty="0"/>
              <a:t>$600</a:t>
            </a:r>
            <a:r>
              <a:rPr lang="en-US" altLang="en-US" sz="1200" dirty="0"/>
              <a:t>	($10,000*6%)</a:t>
            </a:r>
          </a:p>
          <a:p>
            <a:pPr lvl="1">
              <a:lnSpc>
                <a:spcPct val="90000"/>
              </a:lnSpc>
            </a:pPr>
            <a:r>
              <a:rPr lang="en-US" altLang="en-US" sz="1200" dirty="0"/>
              <a:t>Net interest income (NII)		   </a:t>
            </a:r>
            <a:r>
              <a:rPr lang="en-US" altLang="en-US" sz="1200" u="sng" dirty="0"/>
              <a:t>$400</a:t>
            </a:r>
          </a:p>
        </p:txBody>
      </p:sp>
    </p:spTree>
    <p:extLst>
      <p:ext uri="{BB962C8B-B14F-4D97-AF65-F5344CB8AC3E}">
        <p14:creationId xmlns:p14="http://schemas.microsoft.com/office/powerpoint/2010/main" val="11003897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US" altLang="en-US" sz="2800"/>
              <a:t>Question 6 (b)</a:t>
            </a:r>
            <a:endParaRPr lang="en-US" altLang="en-US"/>
          </a:p>
        </p:txBody>
      </p:sp>
      <p:sp>
        <p:nvSpPr>
          <p:cNvPr id="78851" name="Rectangle 3"/>
          <p:cNvSpPr>
            <a:spLocks noGrp="1" noChangeArrowheads="1"/>
          </p:cNvSpPr>
          <p:nvPr>
            <p:ph type="body" idx="1"/>
          </p:nvPr>
        </p:nvSpPr>
        <p:spPr>
          <a:xfrm>
            <a:off x="270000" y="1828800"/>
            <a:ext cx="8839200" cy="6019800"/>
          </a:xfrm>
        </p:spPr>
        <p:txBody>
          <a:bodyPr/>
          <a:lstStyle/>
          <a:p>
            <a:r>
              <a:rPr lang="en-US" altLang="en-US" sz="2400">
                <a:solidFill>
                  <a:srgbClr val="0000CC"/>
                </a:solidFill>
              </a:rPr>
              <a:t>If at the end of year 1, market interest rates have increased 100 basis points (1%), what will be the net interest income for the second year?</a:t>
            </a:r>
            <a:endParaRPr lang="en-US" altLang="en-US" sz="2400" i="1">
              <a:solidFill>
                <a:schemeClr val="accent1"/>
              </a:solidFill>
            </a:endParaRPr>
          </a:p>
          <a:p>
            <a:pPr lvl="1"/>
            <a:r>
              <a:rPr lang="en-US" altLang="en-US" sz="2000"/>
              <a:t>Interest income			$1,000	($10,000*10%)</a:t>
            </a:r>
          </a:p>
          <a:p>
            <a:pPr lvl="1"/>
            <a:r>
              <a:rPr lang="en-US" altLang="en-US" sz="2000">
                <a:solidFill>
                  <a:srgbClr val="FF0000"/>
                </a:solidFill>
              </a:rPr>
              <a:t>Interest expense			   </a:t>
            </a:r>
            <a:r>
              <a:rPr lang="en-US" altLang="en-US" sz="2000" u="sng">
                <a:solidFill>
                  <a:srgbClr val="FF0000"/>
                </a:solidFill>
              </a:rPr>
              <a:t>$700</a:t>
            </a:r>
            <a:r>
              <a:rPr lang="en-US" altLang="en-US" sz="2000">
                <a:solidFill>
                  <a:srgbClr val="FF0000"/>
                </a:solidFill>
              </a:rPr>
              <a:t>	($10,000*7%)</a:t>
            </a:r>
          </a:p>
          <a:p>
            <a:pPr lvl="1"/>
            <a:r>
              <a:rPr lang="en-US" altLang="en-US" sz="2000"/>
              <a:t>Net interest income (NII)		   </a:t>
            </a:r>
            <a:r>
              <a:rPr lang="en-US" altLang="en-US" sz="2000" u="sng"/>
              <a:t>$300</a:t>
            </a:r>
          </a:p>
          <a:p>
            <a:pPr lvl="1">
              <a:buFont typeface="Wingdings" panose="05000000000000000000" pitchFamily="2" charset="2"/>
              <a:buNone/>
            </a:pPr>
            <a:endParaRPr lang="en-US" altLang="en-US" sz="2000" u="sng"/>
          </a:p>
          <a:p>
            <a:r>
              <a:rPr lang="en-US" altLang="en-US" sz="2400">
                <a:solidFill>
                  <a:srgbClr val="0000CC"/>
                </a:solidFill>
              </a:rPr>
              <a:t>Is the change in NII caused by reinvestment risk or refinancing risk?</a:t>
            </a:r>
            <a:endParaRPr lang="en-US" altLang="en-US" sz="2400" i="1">
              <a:solidFill>
                <a:schemeClr val="accent1"/>
              </a:solidFill>
            </a:endParaRPr>
          </a:p>
          <a:p>
            <a:pPr lvl="1"/>
            <a:r>
              <a:rPr lang="en-US" altLang="en-US" sz="2000"/>
              <a:t>The </a:t>
            </a:r>
            <a:r>
              <a:rPr lang="en-US" altLang="en-US" sz="2000" u="sng"/>
              <a:t>decrease</a:t>
            </a:r>
            <a:r>
              <a:rPr lang="en-US" altLang="en-US" sz="2000"/>
              <a:t> in the net interest income caused by the increase in financing cost without corresponding increase in the earnings rate.</a:t>
            </a:r>
          </a:p>
          <a:p>
            <a:pPr lvl="1"/>
            <a:r>
              <a:rPr lang="en-US" altLang="en-US" sz="2000"/>
              <a:t>Thus, the change in NII is caused by </a:t>
            </a:r>
            <a:r>
              <a:rPr lang="en-US" altLang="en-US" sz="2000" i="1">
                <a:solidFill>
                  <a:schemeClr val="accent1"/>
                </a:solidFill>
              </a:rPr>
              <a:t>refinancing risk</a:t>
            </a:r>
            <a:r>
              <a:rPr lang="en-US" altLang="en-US" sz="2000"/>
              <a:t>.</a:t>
            </a:r>
          </a:p>
          <a:p>
            <a:pPr lvl="1"/>
            <a:r>
              <a:rPr lang="en-US" altLang="en-US" sz="2000"/>
              <a:t>The increase in market interest rates </a:t>
            </a:r>
            <a:r>
              <a:rPr lang="en-US" altLang="en-US" sz="2000" u="sng"/>
              <a:t>does not</a:t>
            </a:r>
            <a:r>
              <a:rPr lang="en-US" altLang="en-US" sz="2000"/>
              <a:t> affect the interest income because the bond has a fixed-rate coupon for 10 years.</a:t>
            </a:r>
          </a:p>
          <a:p>
            <a:pPr lvl="1"/>
            <a:endParaRPr lang="en-US" altLang="en-US" sz="2000"/>
          </a:p>
        </p:txBody>
      </p:sp>
    </p:spTree>
    <p:extLst>
      <p:ext uri="{BB962C8B-B14F-4D97-AF65-F5344CB8AC3E}">
        <p14:creationId xmlns:p14="http://schemas.microsoft.com/office/powerpoint/2010/main" val="1860687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en-US" altLang="en-US" sz="2800"/>
              <a:t>Question 6 (c) &amp; (d)</a:t>
            </a:r>
            <a:endParaRPr lang="en-US" altLang="en-US"/>
          </a:p>
        </p:txBody>
      </p:sp>
      <p:sp>
        <p:nvSpPr>
          <p:cNvPr id="79875" name="Rectangle 3"/>
          <p:cNvSpPr>
            <a:spLocks noGrp="1" noChangeArrowheads="1"/>
          </p:cNvSpPr>
          <p:nvPr>
            <p:ph type="body" idx="1"/>
          </p:nvPr>
        </p:nvSpPr>
        <p:spPr>
          <a:xfrm>
            <a:off x="175260" y="1754761"/>
            <a:ext cx="8839200" cy="6019800"/>
          </a:xfrm>
        </p:spPr>
        <p:txBody>
          <a:bodyPr>
            <a:normAutofit/>
          </a:bodyPr>
          <a:lstStyle/>
          <a:p>
            <a:r>
              <a:rPr lang="en-US" altLang="en-US">
                <a:solidFill>
                  <a:srgbClr val="0000CC"/>
                </a:solidFill>
              </a:rPr>
              <a:t>Assuming that market interests increase 1%, the bond will have a value of $9,446 at the end of year 1.  What will be the market value of the equity for the FI?  Assuming that all of the NII in part (a) is used to cover operating expenses or is distributed as dividends.</a:t>
            </a:r>
            <a:endParaRPr lang="en-US" altLang="en-US" i="1">
              <a:solidFill>
                <a:schemeClr val="accent1"/>
              </a:solidFill>
            </a:endParaRPr>
          </a:p>
          <a:p>
            <a:pPr>
              <a:buFont typeface="Wingdings" panose="05000000000000000000" pitchFamily="2" charset="2"/>
              <a:buNone/>
            </a:pPr>
            <a:r>
              <a:rPr lang="en-US" altLang="en-US" sz="1800">
                <a:solidFill>
                  <a:srgbClr val="FF0000"/>
                </a:solidFill>
              </a:rPr>
              <a:t>	</a:t>
            </a:r>
            <a:r>
              <a:rPr lang="en-US" altLang="en-US" sz="1800" u="sng">
                <a:solidFill>
                  <a:srgbClr val="FF0000"/>
                </a:solidFill>
              </a:rPr>
              <a:t>Assets</a:t>
            </a:r>
            <a:r>
              <a:rPr lang="en-US" altLang="en-US" sz="1800">
                <a:solidFill>
                  <a:srgbClr val="FF0000"/>
                </a:solidFill>
              </a:rPr>
              <a:t>			</a:t>
            </a:r>
            <a:r>
              <a:rPr lang="en-US" altLang="en-US" sz="1800" u="sng">
                <a:solidFill>
                  <a:srgbClr val="FF0000"/>
                </a:solidFill>
              </a:rPr>
              <a:t>Liabilities</a:t>
            </a:r>
          </a:p>
          <a:p>
            <a:pPr>
              <a:buFont typeface="Wingdings" panose="05000000000000000000" pitchFamily="2" charset="2"/>
              <a:buNone/>
            </a:pPr>
            <a:r>
              <a:rPr lang="en-US" altLang="en-US" sz="1800">
                <a:solidFill>
                  <a:srgbClr val="0000CC"/>
                </a:solidFill>
              </a:rPr>
              <a:t>	</a:t>
            </a:r>
            <a:r>
              <a:rPr lang="en-US" altLang="en-US" sz="1800"/>
              <a:t>Cash	  $1,000	Certificate of Deposit	$10,000</a:t>
            </a:r>
          </a:p>
          <a:p>
            <a:pPr>
              <a:buFont typeface="Wingdings" panose="05000000000000000000" pitchFamily="2" charset="2"/>
              <a:buNone/>
            </a:pPr>
            <a:r>
              <a:rPr lang="en-US" altLang="en-US" sz="1800"/>
              <a:t>	Bond	  </a:t>
            </a:r>
            <a:r>
              <a:rPr lang="en-US" altLang="en-US" sz="1800" u="sng"/>
              <a:t>$9,446</a:t>
            </a:r>
            <a:r>
              <a:rPr lang="en-US" altLang="en-US" sz="1800"/>
              <a:t>	Equity			     </a:t>
            </a:r>
            <a:r>
              <a:rPr lang="en-US" altLang="en-US" sz="1800" u="sng"/>
              <a:t>$446</a:t>
            </a:r>
          </a:p>
          <a:p>
            <a:pPr>
              <a:buFont typeface="Wingdings" panose="05000000000000000000" pitchFamily="2" charset="2"/>
              <a:buNone/>
            </a:pPr>
            <a:r>
              <a:rPr lang="en-US" altLang="en-US" sz="1800"/>
              <a:t>	Total Assets </a:t>
            </a:r>
            <a:r>
              <a:rPr lang="en-US" altLang="en-US" sz="1800" u="sng"/>
              <a:t>$10,446</a:t>
            </a:r>
            <a:r>
              <a:rPr lang="en-US" altLang="en-US" sz="1800"/>
              <a:t>		Total Liabs and Equity	</a:t>
            </a:r>
            <a:r>
              <a:rPr lang="en-US" altLang="en-US" sz="1800" u="sng"/>
              <a:t>$10,446</a:t>
            </a:r>
          </a:p>
          <a:p>
            <a:r>
              <a:rPr lang="en-US" altLang="en-US">
                <a:solidFill>
                  <a:srgbClr val="0000CC"/>
                </a:solidFill>
              </a:rPr>
              <a:t>If market interest rates had decreased 100 basis points by the end of year 1, would the market value of equity be higher or lower than $1,000?  Why?</a:t>
            </a:r>
            <a:endParaRPr lang="en-US" altLang="en-US" i="1">
              <a:solidFill>
                <a:schemeClr val="accent1"/>
              </a:solidFill>
            </a:endParaRPr>
          </a:p>
          <a:p>
            <a:pPr lvl="1"/>
            <a:r>
              <a:rPr lang="en-US" altLang="en-US"/>
              <a:t>The market value of the </a:t>
            </a:r>
            <a:r>
              <a:rPr lang="en-US" altLang="en-US" u="sng"/>
              <a:t>equity</a:t>
            </a:r>
            <a:r>
              <a:rPr lang="en-US" altLang="en-US"/>
              <a:t> would be higher ($1,600) because the value of the </a:t>
            </a:r>
            <a:r>
              <a:rPr lang="en-US" altLang="en-US" u="sng"/>
              <a:t>bond</a:t>
            </a:r>
            <a:r>
              <a:rPr lang="en-US" altLang="en-US"/>
              <a:t> would be </a:t>
            </a:r>
            <a:r>
              <a:rPr lang="en-US" altLang="en-US" i="1">
                <a:solidFill>
                  <a:schemeClr val="accent1"/>
                </a:solidFill>
              </a:rPr>
              <a:t>higher</a:t>
            </a:r>
            <a:r>
              <a:rPr lang="en-US" altLang="en-US"/>
              <a:t> ($10,600) and the value of the </a:t>
            </a:r>
            <a:r>
              <a:rPr lang="en-US" altLang="en-US" u="sng"/>
              <a:t>CD</a:t>
            </a:r>
            <a:r>
              <a:rPr lang="en-US" altLang="en-US"/>
              <a:t> would remain </a:t>
            </a:r>
            <a:r>
              <a:rPr lang="en-US" altLang="en-US" i="1">
                <a:solidFill>
                  <a:schemeClr val="accent1"/>
                </a:solidFill>
              </a:rPr>
              <a:t>unchanged</a:t>
            </a:r>
            <a:r>
              <a:rPr lang="en-US" altLang="en-US"/>
              <a:t>.</a:t>
            </a:r>
          </a:p>
        </p:txBody>
      </p:sp>
    </p:spTree>
    <p:extLst>
      <p:ext uri="{BB962C8B-B14F-4D97-AF65-F5344CB8AC3E}">
        <p14:creationId xmlns:p14="http://schemas.microsoft.com/office/powerpoint/2010/main" val="40561171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en-US" altLang="en-US" sz="2800" dirty="0"/>
              <a:t>Question 6 (e)</a:t>
            </a:r>
            <a:endParaRPr lang="en-US" altLang="en-US" dirty="0"/>
          </a:p>
        </p:txBody>
      </p:sp>
      <p:sp>
        <p:nvSpPr>
          <p:cNvPr id="80899" name="Rectangle 3"/>
          <p:cNvSpPr>
            <a:spLocks noGrp="1" noChangeArrowheads="1"/>
          </p:cNvSpPr>
          <p:nvPr>
            <p:ph type="body" idx="1"/>
          </p:nvPr>
        </p:nvSpPr>
        <p:spPr>
          <a:xfrm>
            <a:off x="327660" y="1905000"/>
            <a:ext cx="8534400" cy="4038600"/>
          </a:xfrm>
        </p:spPr>
        <p:txBody>
          <a:bodyPr/>
          <a:lstStyle/>
          <a:p>
            <a:r>
              <a:rPr lang="en-US" altLang="en-US" sz="2400" dirty="0">
                <a:solidFill>
                  <a:srgbClr val="0000CC"/>
                </a:solidFill>
              </a:rPr>
              <a:t>What factors have caused the change in </a:t>
            </a:r>
            <a:r>
              <a:rPr lang="en-US" altLang="en-US" sz="2400" i="1" dirty="0">
                <a:solidFill>
                  <a:srgbClr val="FF0000"/>
                </a:solidFill>
              </a:rPr>
              <a:t>operating performance</a:t>
            </a:r>
            <a:r>
              <a:rPr lang="en-US" altLang="en-US" sz="2400" dirty="0">
                <a:solidFill>
                  <a:srgbClr val="0000CC"/>
                </a:solidFill>
              </a:rPr>
              <a:t> and </a:t>
            </a:r>
            <a:r>
              <a:rPr lang="en-US" altLang="en-US" sz="2400" i="1" dirty="0">
                <a:solidFill>
                  <a:srgbClr val="FF0000"/>
                </a:solidFill>
              </a:rPr>
              <a:t>market value</a:t>
            </a:r>
            <a:r>
              <a:rPr lang="en-US" altLang="en-US" sz="2400" dirty="0">
                <a:solidFill>
                  <a:srgbClr val="0000CC"/>
                </a:solidFill>
              </a:rPr>
              <a:t> for this firm?</a:t>
            </a:r>
            <a:endParaRPr lang="en-US" altLang="en-US" sz="2400" i="1" dirty="0">
              <a:solidFill>
                <a:schemeClr val="accent1"/>
              </a:solidFill>
            </a:endParaRPr>
          </a:p>
          <a:p>
            <a:pPr lvl="1"/>
            <a:r>
              <a:rPr lang="en-US" altLang="en-US" sz="2000" dirty="0"/>
              <a:t>The operating performance has been affected by the changes in the market interest rates that have caused the corresponding changes in interest income, interest expense, and net interest income.</a:t>
            </a:r>
          </a:p>
          <a:p>
            <a:pPr lvl="1"/>
            <a:r>
              <a:rPr lang="en-US" altLang="en-US" sz="2000" dirty="0"/>
              <a:t>These specific changes have occurred because of the unique maturities of the fixed-rate assets and fixed-rate liabilities.  </a:t>
            </a:r>
          </a:p>
          <a:p>
            <a:pPr lvl="1"/>
            <a:r>
              <a:rPr lang="en-US" altLang="en-US" sz="2000" dirty="0"/>
              <a:t>Similarly, the economic market value of the firm has changed because of the effect of the changing rates on the market value of the bond.</a:t>
            </a:r>
          </a:p>
        </p:txBody>
      </p:sp>
    </p:spTree>
    <p:extLst>
      <p:ext uri="{BB962C8B-B14F-4D97-AF65-F5344CB8AC3E}">
        <p14:creationId xmlns:p14="http://schemas.microsoft.com/office/powerpoint/2010/main" val="4751417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en-US" altLang="en-US" sz="2800"/>
              <a:t>Question 7</a:t>
            </a:r>
            <a:endParaRPr lang="en-US" altLang="en-US"/>
          </a:p>
        </p:txBody>
      </p:sp>
      <p:sp>
        <p:nvSpPr>
          <p:cNvPr id="81923" name="Rectangle 3"/>
          <p:cNvSpPr>
            <a:spLocks noGrp="1" noChangeArrowheads="1"/>
          </p:cNvSpPr>
          <p:nvPr>
            <p:ph type="body" idx="1"/>
          </p:nvPr>
        </p:nvSpPr>
        <p:spPr>
          <a:xfrm>
            <a:off x="228600" y="1828800"/>
            <a:ext cx="8534400" cy="5715000"/>
          </a:xfrm>
        </p:spPr>
        <p:txBody>
          <a:bodyPr/>
          <a:lstStyle/>
          <a:p>
            <a:r>
              <a:rPr lang="en-US" altLang="en-US" sz="2400" dirty="0">
                <a:solidFill>
                  <a:srgbClr val="0000CC"/>
                </a:solidFill>
              </a:rPr>
              <a:t>How does the policy of matching the maturities of assets and liabilities work (a) to minimize interest rate risk and (b) against the asset-transformation function for FIs?</a:t>
            </a:r>
            <a:endParaRPr lang="en-US" altLang="en-US" sz="2400" i="1" dirty="0">
              <a:solidFill>
                <a:srgbClr val="0000CC"/>
              </a:solidFill>
            </a:endParaRPr>
          </a:p>
          <a:p>
            <a:pPr lvl="1"/>
            <a:r>
              <a:rPr lang="en-US" altLang="en-US" sz="2000" dirty="0"/>
              <a:t>A policy of maturity matching will allow changes in market interest rates to have approximately the same effect on both interest income and interest expense.  </a:t>
            </a:r>
          </a:p>
          <a:p>
            <a:pPr lvl="1"/>
            <a:r>
              <a:rPr lang="en-US" altLang="en-US" sz="2000" dirty="0"/>
              <a:t>An increase in rates will tend to increase both income and expense, and a decrease in rates will tend to decrease both income and expense.  </a:t>
            </a:r>
          </a:p>
          <a:p>
            <a:pPr lvl="1"/>
            <a:r>
              <a:rPr lang="en-US" altLang="en-US" sz="2000" dirty="0"/>
              <a:t>The changes in income and expense may not be equal because of different cash flow characteristics of the assets and liabilities.  </a:t>
            </a:r>
          </a:p>
          <a:p>
            <a:pPr lvl="1"/>
            <a:r>
              <a:rPr lang="en-US" altLang="en-US" sz="2000" dirty="0"/>
              <a:t>The asset-transformation function of an FI involves investing short-term liabilities into long-term assets.  </a:t>
            </a:r>
          </a:p>
          <a:p>
            <a:pPr lvl="1"/>
            <a:r>
              <a:rPr lang="en-US" altLang="en-US" sz="2000" dirty="0"/>
              <a:t>Maturity matching clearly works against successful implementation of this process .</a:t>
            </a:r>
          </a:p>
        </p:txBody>
      </p:sp>
    </p:spTree>
    <p:extLst>
      <p:ext uri="{BB962C8B-B14F-4D97-AF65-F5344CB8AC3E}">
        <p14:creationId xmlns:p14="http://schemas.microsoft.com/office/powerpoint/2010/main" val="16417044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en-US" altLang="en-US" sz="2800"/>
              <a:t>Question 8</a:t>
            </a:r>
            <a:endParaRPr lang="en-US" altLang="en-US"/>
          </a:p>
        </p:txBody>
      </p:sp>
      <p:sp>
        <p:nvSpPr>
          <p:cNvPr id="82947" name="Rectangle 3"/>
          <p:cNvSpPr>
            <a:spLocks noGrp="1" noChangeArrowheads="1"/>
          </p:cNvSpPr>
          <p:nvPr>
            <p:ph type="body" idx="1"/>
          </p:nvPr>
        </p:nvSpPr>
        <p:spPr>
          <a:xfrm>
            <a:off x="327660" y="1905000"/>
            <a:ext cx="8534400" cy="5715000"/>
          </a:xfrm>
        </p:spPr>
        <p:txBody>
          <a:bodyPr/>
          <a:lstStyle/>
          <a:p>
            <a:r>
              <a:rPr lang="en-US" altLang="en-US" sz="2400">
                <a:solidFill>
                  <a:srgbClr val="0000CC"/>
                </a:solidFill>
              </a:rPr>
              <a:t>Corporate bonds usually pay interest semiannually.  If a company decided to change from semiannual to annual interest payments, how would this affect the bond’s interest rate risk?</a:t>
            </a:r>
            <a:endParaRPr lang="en-US" altLang="en-US" sz="2400" i="1">
              <a:solidFill>
                <a:srgbClr val="0000CC"/>
              </a:solidFill>
            </a:endParaRPr>
          </a:p>
          <a:p>
            <a:pPr lvl="1"/>
            <a:r>
              <a:rPr lang="en-US" altLang="en-US" sz="2000"/>
              <a:t>The interest rate risk would increase as the bonds are being paid back more slowly and therefore the cash flows would be exposed to interest rate changes for a longer period of time.  </a:t>
            </a:r>
          </a:p>
          <a:p>
            <a:pPr lvl="1"/>
            <a:r>
              <a:rPr lang="en-US" altLang="en-US" sz="2000"/>
              <a:t>Thus any change in interest rates would cause a larger inverse change in the value of the bonds .  </a:t>
            </a:r>
          </a:p>
        </p:txBody>
      </p:sp>
    </p:spTree>
    <p:extLst>
      <p:ext uri="{BB962C8B-B14F-4D97-AF65-F5344CB8AC3E}">
        <p14:creationId xmlns:p14="http://schemas.microsoft.com/office/powerpoint/2010/main" val="37551610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en-US" altLang="en-US" sz="2800"/>
              <a:t>Question 9</a:t>
            </a:r>
            <a:endParaRPr lang="en-US" altLang="en-US"/>
          </a:p>
        </p:txBody>
      </p:sp>
      <p:sp>
        <p:nvSpPr>
          <p:cNvPr id="83971" name="Rectangle 3"/>
          <p:cNvSpPr>
            <a:spLocks noGrp="1" noChangeArrowheads="1"/>
          </p:cNvSpPr>
          <p:nvPr>
            <p:ph type="body" idx="1"/>
          </p:nvPr>
        </p:nvSpPr>
        <p:spPr>
          <a:xfrm>
            <a:off x="251460" y="1828800"/>
            <a:ext cx="8686800" cy="6172200"/>
          </a:xfrm>
        </p:spPr>
        <p:txBody>
          <a:bodyPr>
            <a:normAutofit/>
          </a:bodyPr>
          <a:lstStyle/>
          <a:p>
            <a:pPr>
              <a:lnSpc>
                <a:spcPct val="90000"/>
              </a:lnSpc>
            </a:pPr>
            <a:r>
              <a:rPr lang="en-US" altLang="en-US">
                <a:solidFill>
                  <a:srgbClr val="0000CC"/>
                </a:solidFill>
              </a:rPr>
              <a:t>Two 10-year bonds are being considered for an investment that may have to be liquidated before the maturity of the bonds.  The </a:t>
            </a:r>
            <a:r>
              <a:rPr lang="en-US" altLang="en-US" i="1">
                <a:solidFill>
                  <a:srgbClr val="FF0000"/>
                </a:solidFill>
              </a:rPr>
              <a:t>first</a:t>
            </a:r>
            <a:r>
              <a:rPr lang="en-US" altLang="en-US">
                <a:solidFill>
                  <a:srgbClr val="0000CC"/>
                </a:solidFill>
              </a:rPr>
              <a:t> bond is a 10-year premium bond with a coupon rate higher than its required rate of return, and the </a:t>
            </a:r>
            <a:r>
              <a:rPr lang="en-US" altLang="en-US" i="1">
                <a:solidFill>
                  <a:srgbClr val="FF0000"/>
                </a:solidFill>
              </a:rPr>
              <a:t>second</a:t>
            </a:r>
            <a:r>
              <a:rPr lang="en-US" altLang="en-US">
                <a:solidFill>
                  <a:srgbClr val="0000CC"/>
                </a:solidFill>
              </a:rPr>
              <a:t> bond is a zero-coupon bond that pays only a lump-sum payment after 10 years with no interest over its life.  Which bond would have more </a:t>
            </a:r>
            <a:r>
              <a:rPr lang="en-US" altLang="en-US" i="1">
                <a:solidFill>
                  <a:srgbClr val="FF0000"/>
                </a:solidFill>
              </a:rPr>
              <a:t>interest rate risk</a:t>
            </a:r>
            <a:r>
              <a:rPr lang="en-US" altLang="en-US">
                <a:solidFill>
                  <a:srgbClr val="0000CC"/>
                </a:solidFill>
              </a:rPr>
              <a:t>?</a:t>
            </a:r>
            <a:endParaRPr lang="en-US" altLang="en-US" i="1">
              <a:solidFill>
                <a:srgbClr val="0000CC"/>
              </a:solidFill>
            </a:endParaRPr>
          </a:p>
          <a:p>
            <a:pPr lvl="1">
              <a:lnSpc>
                <a:spcPct val="90000"/>
              </a:lnSpc>
            </a:pPr>
            <a:r>
              <a:rPr lang="en-US" altLang="en-US"/>
              <a:t>The </a:t>
            </a:r>
            <a:r>
              <a:rPr lang="en-US" altLang="en-US" i="1">
                <a:solidFill>
                  <a:schemeClr val="accent1"/>
                </a:solidFill>
              </a:rPr>
              <a:t>zero-coupon bond</a:t>
            </a:r>
            <a:r>
              <a:rPr lang="en-US" altLang="en-US"/>
              <a:t> would have more interest rate risk.  Because the entire cash flow is not received until the bond matures, the entire cash flow is exposed to interest rate changes over the entire life of the bond. </a:t>
            </a:r>
          </a:p>
          <a:p>
            <a:pPr>
              <a:lnSpc>
                <a:spcPct val="90000"/>
              </a:lnSpc>
            </a:pPr>
            <a:r>
              <a:rPr lang="en-US" altLang="en-US">
                <a:solidFill>
                  <a:srgbClr val="0000CC"/>
                </a:solidFill>
              </a:rPr>
              <a:t>That is, which bond’s price would change by a larger amount for a given change in interest rates?  Explain your answer?</a:t>
            </a:r>
            <a:endParaRPr lang="en-US" altLang="en-US" i="1">
              <a:solidFill>
                <a:srgbClr val="0000CC"/>
              </a:solidFill>
            </a:endParaRPr>
          </a:p>
          <a:p>
            <a:pPr lvl="1">
              <a:lnSpc>
                <a:spcPct val="90000"/>
              </a:lnSpc>
            </a:pPr>
            <a:r>
              <a:rPr lang="en-US" altLang="en-US"/>
              <a:t>The cash flows of the </a:t>
            </a:r>
            <a:r>
              <a:rPr lang="en-US" altLang="en-US" i="1">
                <a:solidFill>
                  <a:schemeClr val="accent1"/>
                </a:solidFill>
              </a:rPr>
              <a:t>coupon-paying bond</a:t>
            </a:r>
            <a:r>
              <a:rPr lang="en-US" altLang="en-US"/>
              <a:t> are returned with periodic regularity, thus allowing </a:t>
            </a:r>
            <a:r>
              <a:rPr lang="en-US" altLang="en-US" i="1" u="sng">
                <a:solidFill>
                  <a:srgbClr val="FF0000"/>
                </a:solidFill>
              </a:rPr>
              <a:t>less</a:t>
            </a:r>
            <a:r>
              <a:rPr lang="en-US" altLang="en-US"/>
              <a:t> exposure to interest rate changes.  </a:t>
            </a:r>
          </a:p>
          <a:p>
            <a:pPr lvl="1">
              <a:lnSpc>
                <a:spcPct val="90000"/>
              </a:lnSpc>
            </a:pPr>
            <a:r>
              <a:rPr lang="en-US" altLang="en-US"/>
              <a:t>In effect, some of the cash flows may be received before interest rates change. </a:t>
            </a:r>
          </a:p>
        </p:txBody>
      </p:sp>
    </p:spTree>
    <p:extLst>
      <p:ext uri="{BB962C8B-B14F-4D97-AF65-F5344CB8AC3E}">
        <p14:creationId xmlns:p14="http://schemas.microsoft.com/office/powerpoint/2010/main" val="36181086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en-US" altLang="en-US" sz="2800"/>
              <a:t>Question 10</a:t>
            </a:r>
            <a:endParaRPr lang="en-US" altLang="en-US"/>
          </a:p>
        </p:txBody>
      </p:sp>
      <p:sp>
        <p:nvSpPr>
          <p:cNvPr id="86019" name="Rectangle 3"/>
          <p:cNvSpPr>
            <a:spLocks noGrp="1" noChangeArrowheads="1"/>
          </p:cNvSpPr>
          <p:nvPr>
            <p:ph type="body" idx="1"/>
          </p:nvPr>
        </p:nvSpPr>
        <p:spPr>
          <a:xfrm>
            <a:off x="457200" y="1763161"/>
            <a:ext cx="8458200" cy="5638800"/>
          </a:xfrm>
        </p:spPr>
        <p:txBody>
          <a:bodyPr>
            <a:normAutofit/>
          </a:bodyPr>
          <a:lstStyle/>
          <a:p>
            <a:pPr>
              <a:lnSpc>
                <a:spcPct val="90000"/>
              </a:lnSpc>
            </a:pPr>
            <a:r>
              <a:rPr lang="en-US" altLang="en-US">
                <a:solidFill>
                  <a:srgbClr val="0000CC"/>
                </a:solidFill>
              </a:rPr>
              <a:t>Consider again the two bonds in problem (9).  If the investment goal is to leave the assets </a:t>
            </a:r>
            <a:r>
              <a:rPr lang="en-US" altLang="en-US" i="1">
                <a:solidFill>
                  <a:srgbClr val="FF0000"/>
                </a:solidFill>
              </a:rPr>
              <a:t>untouched until maturity</a:t>
            </a:r>
            <a:r>
              <a:rPr lang="en-US" altLang="en-US">
                <a:solidFill>
                  <a:srgbClr val="0000CC"/>
                </a:solidFill>
              </a:rPr>
              <a:t>, such as for a child’s education or for one’s retirement, which of the two bonds has more interest rate risk?  </a:t>
            </a:r>
          </a:p>
          <a:p>
            <a:pPr lvl="1">
              <a:lnSpc>
                <a:spcPct val="90000"/>
              </a:lnSpc>
            </a:pPr>
            <a:r>
              <a:rPr lang="en-US" altLang="en-US"/>
              <a:t>In this case, the coupon-paying bond has more interest rate risk.  </a:t>
            </a:r>
          </a:p>
          <a:p>
            <a:pPr lvl="1">
              <a:lnSpc>
                <a:spcPct val="90000"/>
              </a:lnSpc>
            </a:pPr>
            <a:r>
              <a:rPr lang="en-US" altLang="en-US"/>
              <a:t>The zero-coupon bond will generate exactly the expected return at the time of purchase because no interim cash flows will be realized.  </a:t>
            </a:r>
          </a:p>
          <a:p>
            <a:pPr lvl="1">
              <a:lnSpc>
                <a:spcPct val="90000"/>
              </a:lnSpc>
            </a:pPr>
            <a:r>
              <a:rPr lang="en-US" altLang="en-US"/>
              <a:t>Thus the zero has </a:t>
            </a:r>
            <a:r>
              <a:rPr lang="en-US" altLang="en-US" i="1">
                <a:solidFill>
                  <a:schemeClr val="accent1"/>
                </a:solidFill>
              </a:rPr>
              <a:t>no</a:t>
            </a:r>
            <a:r>
              <a:rPr lang="en-US" altLang="en-US"/>
              <a:t> reinvestment risk. </a:t>
            </a:r>
          </a:p>
          <a:p>
            <a:pPr>
              <a:lnSpc>
                <a:spcPct val="90000"/>
              </a:lnSpc>
            </a:pPr>
            <a:r>
              <a:rPr lang="en-US" altLang="en-US">
                <a:solidFill>
                  <a:srgbClr val="0000CC"/>
                </a:solidFill>
              </a:rPr>
              <a:t>What is the source of this risk?</a:t>
            </a:r>
            <a:endParaRPr lang="en-US" altLang="en-US" i="1">
              <a:solidFill>
                <a:srgbClr val="0000CC"/>
              </a:solidFill>
            </a:endParaRPr>
          </a:p>
          <a:p>
            <a:pPr lvl="1">
              <a:lnSpc>
                <a:spcPct val="90000"/>
              </a:lnSpc>
            </a:pPr>
            <a:r>
              <a:rPr lang="en-US" altLang="en-US"/>
              <a:t>The coupon-paying bond faces reinvestment risk each time a coupon payment is received.  </a:t>
            </a:r>
          </a:p>
          <a:p>
            <a:pPr lvl="1">
              <a:lnSpc>
                <a:spcPct val="90000"/>
              </a:lnSpc>
            </a:pPr>
            <a:r>
              <a:rPr lang="en-US" altLang="en-US"/>
              <a:t>The results of reinvestment will be beneficial if interest rates rise, but decreases in interest rate will cause the realized return to be less than the expected return. </a:t>
            </a:r>
          </a:p>
        </p:txBody>
      </p:sp>
    </p:spTree>
    <p:extLst>
      <p:ext uri="{BB962C8B-B14F-4D97-AF65-F5344CB8AC3E}">
        <p14:creationId xmlns:p14="http://schemas.microsoft.com/office/powerpoint/2010/main" val="42014818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en-US" altLang="en-US" sz="2800"/>
              <a:t>Question 11</a:t>
            </a:r>
            <a:endParaRPr lang="en-US" altLang="en-US"/>
          </a:p>
        </p:txBody>
      </p:sp>
      <p:sp>
        <p:nvSpPr>
          <p:cNvPr id="84995" name="Rectangle 3"/>
          <p:cNvSpPr>
            <a:spLocks noGrp="1" noChangeArrowheads="1"/>
          </p:cNvSpPr>
          <p:nvPr>
            <p:ph type="body" idx="1"/>
          </p:nvPr>
        </p:nvSpPr>
        <p:spPr>
          <a:xfrm>
            <a:off x="403860" y="1763161"/>
            <a:ext cx="8382000" cy="4572000"/>
          </a:xfrm>
        </p:spPr>
        <p:txBody>
          <a:bodyPr/>
          <a:lstStyle/>
          <a:p>
            <a:r>
              <a:rPr lang="en-US" altLang="en-US" sz="2400">
                <a:solidFill>
                  <a:srgbClr val="0000CC"/>
                </a:solidFill>
              </a:rPr>
              <a:t>A money market mutual fund bought $1,000,000 of two-year Treasury notes six months ago.  During this time, the value of the securities has increased, but for tax reasons the mutual fund wants to postpone any sale for two more months.  What type of risk does the mutual fund face for the next two months?</a:t>
            </a:r>
            <a:endParaRPr lang="en-US" altLang="en-US" sz="2400" i="1">
              <a:solidFill>
                <a:srgbClr val="0000CC"/>
              </a:solidFill>
            </a:endParaRPr>
          </a:p>
          <a:p>
            <a:pPr lvl="1"/>
            <a:r>
              <a:rPr lang="en-US" altLang="en-US" sz="2000"/>
              <a:t>The mutual fund faces the risk of interest rates rising and the value of the securities falling. </a:t>
            </a:r>
          </a:p>
          <a:p>
            <a:pPr lvl="1">
              <a:buFont typeface="Wingdings" panose="05000000000000000000" pitchFamily="2" charset="2"/>
              <a:buNone/>
            </a:pPr>
            <a:endParaRPr lang="en-US" altLang="en-US" sz="2000"/>
          </a:p>
        </p:txBody>
      </p:sp>
    </p:spTree>
    <p:extLst>
      <p:ext uri="{BB962C8B-B14F-4D97-AF65-F5344CB8AC3E}">
        <p14:creationId xmlns:p14="http://schemas.microsoft.com/office/powerpoint/2010/main" val="42841360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en-US" altLang="en-US" sz="2800"/>
              <a:t>Question 12</a:t>
            </a:r>
            <a:endParaRPr lang="en-US" altLang="en-US"/>
          </a:p>
        </p:txBody>
      </p:sp>
      <p:sp>
        <p:nvSpPr>
          <p:cNvPr id="87043" name="Rectangle 3"/>
          <p:cNvSpPr>
            <a:spLocks noGrp="1" noChangeArrowheads="1"/>
          </p:cNvSpPr>
          <p:nvPr>
            <p:ph type="body" idx="1"/>
          </p:nvPr>
        </p:nvSpPr>
        <p:spPr>
          <a:xfrm>
            <a:off x="457200" y="1737361"/>
            <a:ext cx="8382000" cy="5867400"/>
          </a:xfrm>
        </p:spPr>
        <p:txBody>
          <a:bodyPr/>
          <a:lstStyle/>
          <a:p>
            <a:r>
              <a:rPr lang="en-US" altLang="en-US" sz="2400" dirty="0">
                <a:solidFill>
                  <a:srgbClr val="0000CC"/>
                </a:solidFill>
              </a:rPr>
              <a:t>A bank invested $50 million in a two-year asset paying 10 percent interest per annum and simultaneously issued a $50 million, one-year liability paying 8 percent interest per annum.  What will be the bank’s net interest income each year if at the end of the first year all interest rates have increased by 1 percent (100 basis points)?</a:t>
            </a:r>
            <a:endParaRPr lang="en-US" altLang="en-US" sz="2400" i="1" dirty="0">
              <a:solidFill>
                <a:srgbClr val="0000CC"/>
              </a:solidFill>
            </a:endParaRPr>
          </a:p>
          <a:p>
            <a:pPr lvl="1"/>
            <a:r>
              <a:rPr lang="en-US" altLang="en-US" sz="2000" dirty="0"/>
              <a:t>Net Interest Income (NII) is not affected in the first year, but NII will decrease in the second year.</a:t>
            </a:r>
          </a:p>
          <a:p>
            <a:pPr lvl="1">
              <a:buFont typeface="Wingdings" panose="05000000000000000000" pitchFamily="2" charset="2"/>
              <a:buNone/>
            </a:pPr>
            <a:r>
              <a:rPr lang="en-US" altLang="en-US" sz="2000" dirty="0"/>
              <a:t>					        </a:t>
            </a:r>
            <a:r>
              <a:rPr lang="en-US" altLang="en-US" sz="2000" u="sng" dirty="0">
                <a:solidFill>
                  <a:srgbClr val="FF0000"/>
                </a:solidFill>
              </a:rPr>
              <a:t>Year 1</a:t>
            </a:r>
            <a:r>
              <a:rPr lang="en-US" altLang="en-US" sz="2000" dirty="0">
                <a:solidFill>
                  <a:srgbClr val="FF0000"/>
                </a:solidFill>
              </a:rPr>
              <a:t>	        </a:t>
            </a:r>
            <a:r>
              <a:rPr lang="en-US" altLang="en-US" sz="2000" u="sng" dirty="0">
                <a:solidFill>
                  <a:srgbClr val="FF0000"/>
                </a:solidFill>
              </a:rPr>
              <a:t>Year 2</a:t>
            </a:r>
          </a:p>
          <a:p>
            <a:pPr lvl="1">
              <a:buFont typeface="Wingdings" panose="05000000000000000000" pitchFamily="2" charset="2"/>
              <a:buNone/>
            </a:pPr>
            <a:r>
              <a:rPr lang="en-US" altLang="en-US" sz="2000" dirty="0"/>
              <a:t>Interest Income		</a:t>
            </a:r>
            <a:r>
              <a:rPr lang="en-US" altLang="en-US" sz="2000" dirty="0" smtClean="0"/>
              <a:t>	$</a:t>
            </a:r>
            <a:r>
              <a:rPr lang="en-US" altLang="en-US" sz="2000" dirty="0"/>
              <a:t>5,000,000	</a:t>
            </a:r>
            <a:r>
              <a:rPr lang="en-US" altLang="en-US" sz="2000" dirty="0" smtClean="0"/>
              <a:t>$</a:t>
            </a:r>
            <a:r>
              <a:rPr lang="en-US" altLang="en-US" sz="2000" dirty="0"/>
              <a:t>5,000,000</a:t>
            </a:r>
          </a:p>
          <a:p>
            <a:pPr lvl="1">
              <a:buFont typeface="Wingdings" panose="05000000000000000000" pitchFamily="2" charset="2"/>
              <a:buNone/>
            </a:pPr>
            <a:r>
              <a:rPr lang="en-US" altLang="en-US" sz="2000" dirty="0"/>
              <a:t>Interest Expense		</a:t>
            </a:r>
            <a:r>
              <a:rPr lang="en-US" altLang="en-US" sz="2000" u="sng" dirty="0"/>
              <a:t>$4,000,000</a:t>
            </a:r>
            <a:r>
              <a:rPr lang="en-US" altLang="en-US" sz="2000" dirty="0"/>
              <a:t>	</a:t>
            </a:r>
            <a:r>
              <a:rPr lang="en-US" altLang="en-US" sz="2000" u="sng" dirty="0"/>
              <a:t>$4,500,000</a:t>
            </a:r>
          </a:p>
          <a:p>
            <a:pPr lvl="1">
              <a:buFont typeface="Wingdings" panose="05000000000000000000" pitchFamily="2" charset="2"/>
              <a:buNone/>
            </a:pPr>
            <a:r>
              <a:rPr lang="en-US" altLang="en-US" sz="2000" dirty="0"/>
              <a:t>Net Interest Income		</a:t>
            </a:r>
            <a:r>
              <a:rPr lang="en-US" altLang="en-US" sz="2000" u="sng" dirty="0"/>
              <a:t>$1,000,000</a:t>
            </a:r>
            <a:r>
              <a:rPr lang="en-US" altLang="en-US" sz="2000" dirty="0"/>
              <a:t>	   </a:t>
            </a:r>
            <a:r>
              <a:rPr lang="en-US" altLang="en-US" sz="2000" u="sng" dirty="0"/>
              <a:t>$500,000</a:t>
            </a:r>
          </a:p>
        </p:txBody>
      </p:sp>
    </p:spTree>
    <p:extLst>
      <p:ext uri="{BB962C8B-B14F-4D97-AF65-F5344CB8AC3E}">
        <p14:creationId xmlns:p14="http://schemas.microsoft.com/office/powerpoint/2010/main" val="19186943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US" altLang="en-US" sz="2800"/>
              <a:t>Question 13</a:t>
            </a:r>
            <a:endParaRPr lang="en-US" altLang="en-US"/>
          </a:p>
        </p:txBody>
      </p:sp>
      <p:sp>
        <p:nvSpPr>
          <p:cNvPr id="88067" name="Rectangle 3"/>
          <p:cNvSpPr>
            <a:spLocks noGrp="1" noChangeArrowheads="1"/>
          </p:cNvSpPr>
          <p:nvPr>
            <p:ph type="body" idx="1"/>
          </p:nvPr>
        </p:nvSpPr>
        <p:spPr>
          <a:xfrm>
            <a:off x="457200" y="1828800"/>
            <a:ext cx="8382000" cy="5715000"/>
          </a:xfrm>
        </p:spPr>
        <p:txBody>
          <a:bodyPr/>
          <a:lstStyle/>
          <a:p>
            <a:r>
              <a:rPr lang="en-US" altLang="en-US" sz="2400">
                <a:solidFill>
                  <a:srgbClr val="0000CC"/>
                </a:solidFill>
              </a:rPr>
              <a:t>What is </a:t>
            </a:r>
            <a:r>
              <a:rPr lang="en-US" altLang="en-US" sz="2400" i="1">
                <a:solidFill>
                  <a:srgbClr val="FF0000"/>
                </a:solidFill>
              </a:rPr>
              <a:t>market risk</a:t>
            </a:r>
            <a:r>
              <a:rPr lang="en-US" altLang="en-US" sz="2400">
                <a:solidFill>
                  <a:srgbClr val="0000CC"/>
                </a:solidFill>
              </a:rPr>
              <a:t>? </a:t>
            </a:r>
          </a:p>
          <a:p>
            <a:pPr lvl="1"/>
            <a:r>
              <a:rPr lang="en-US" altLang="en-US" sz="2000"/>
              <a:t>Market risk is the risk of price changes that affects any firm that trades assets and liabilities. </a:t>
            </a:r>
          </a:p>
          <a:p>
            <a:r>
              <a:rPr lang="en-US" altLang="en-US" sz="2400">
                <a:solidFill>
                  <a:srgbClr val="0000CC"/>
                </a:solidFill>
              </a:rPr>
              <a:t>How do the results of this </a:t>
            </a:r>
            <a:r>
              <a:rPr lang="en-US" altLang="en-US" sz="2400" i="1">
                <a:solidFill>
                  <a:srgbClr val="FF0000"/>
                </a:solidFill>
              </a:rPr>
              <a:t>risk surface</a:t>
            </a:r>
            <a:r>
              <a:rPr lang="en-US" altLang="en-US" sz="2400">
                <a:solidFill>
                  <a:srgbClr val="0000CC"/>
                </a:solidFill>
              </a:rPr>
              <a:t> in the operating performance of financial institutions?  </a:t>
            </a:r>
            <a:endParaRPr lang="en-US" altLang="en-US" sz="2400" i="1">
              <a:solidFill>
                <a:srgbClr val="0000CC"/>
              </a:solidFill>
            </a:endParaRPr>
          </a:p>
          <a:p>
            <a:pPr lvl="1"/>
            <a:r>
              <a:rPr lang="en-US" altLang="en-US" sz="2000"/>
              <a:t>The risk can surface because of changes in interest rates, exchange rates, or any other prices of financial assets that are traded rather than held on the balance sheet.</a:t>
            </a:r>
          </a:p>
          <a:p>
            <a:r>
              <a:rPr lang="en-US" altLang="en-US" sz="2400">
                <a:solidFill>
                  <a:srgbClr val="0000CC"/>
                </a:solidFill>
              </a:rPr>
              <a:t>What actions can be taken by FI management to </a:t>
            </a:r>
            <a:r>
              <a:rPr lang="en-US" altLang="en-US" sz="2400" i="1">
                <a:solidFill>
                  <a:srgbClr val="FF0000"/>
                </a:solidFill>
              </a:rPr>
              <a:t>minimize</a:t>
            </a:r>
            <a:r>
              <a:rPr lang="en-US" altLang="en-US" sz="2400">
                <a:solidFill>
                  <a:srgbClr val="0000CC"/>
                </a:solidFill>
              </a:rPr>
              <a:t> the effects of this risk ?</a:t>
            </a:r>
            <a:endParaRPr lang="en-US" altLang="en-US" sz="2400" i="1">
              <a:solidFill>
                <a:srgbClr val="0000CC"/>
              </a:solidFill>
            </a:endParaRPr>
          </a:p>
          <a:p>
            <a:pPr lvl="1"/>
            <a:r>
              <a:rPr lang="en-US" altLang="en-US" sz="2000"/>
              <a:t>Market risk can be minimized by using appropriate hedging techniques such as futures, options, and swaps, and by implementing controls that limit the amount of exposure taken by market makers. </a:t>
            </a:r>
          </a:p>
        </p:txBody>
      </p:sp>
    </p:spTree>
    <p:extLst>
      <p:ext uri="{BB962C8B-B14F-4D97-AF65-F5344CB8AC3E}">
        <p14:creationId xmlns:p14="http://schemas.microsoft.com/office/powerpoint/2010/main" val="7217030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ltLang="en-US"/>
              <a:t>Credit Risk</a:t>
            </a:r>
          </a:p>
        </p:txBody>
      </p:sp>
      <p:sp>
        <p:nvSpPr>
          <p:cNvPr id="50179" name="Rectangle 3"/>
          <p:cNvSpPr>
            <a:spLocks noGrp="1" noChangeArrowheads="1"/>
          </p:cNvSpPr>
          <p:nvPr>
            <p:ph type="body" idx="1"/>
          </p:nvPr>
        </p:nvSpPr>
        <p:spPr/>
        <p:txBody>
          <a:bodyPr/>
          <a:lstStyle/>
          <a:p>
            <a:r>
              <a:rPr lang="en-US" altLang="en-US" dirty="0"/>
              <a:t>Risk that promised cash flows are not paid in full.</a:t>
            </a:r>
          </a:p>
          <a:p>
            <a:pPr lvl="1"/>
            <a:r>
              <a:rPr lang="en-US" altLang="en-US" dirty="0"/>
              <a:t>Firm specific credit risk</a:t>
            </a:r>
          </a:p>
          <a:p>
            <a:pPr lvl="1"/>
            <a:r>
              <a:rPr lang="en-US" altLang="en-US" dirty="0"/>
              <a:t>Systematic credit risk</a:t>
            </a:r>
          </a:p>
          <a:p>
            <a:r>
              <a:rPr lang="en-US" altLang="en-US" dirty="0"/>
              <a:t>High rate of charge-offs of credit card debt in the 1980s, most of the  1990s and early 2000s</a:t>
            </a:r>
          </a:p>
          <a:p>
            <a:r>
              <a:rPr lang="en-US" altLang="en-US" dirty="0"/>
              <a:t>Credit </a:t>
            </a:r>
            <a:r>
              <a:rPr lang="en-US" altLang="en-US" dirty="0"/>
              <a:t>card loans </a:t>
            </a:r>
            <a:r>
              <a:rPr lang="en-US" altLang="en-US" dirty="0"/>
              <a:t>(and unused balances) continue to </a:t>
            </a:r>
            <a:r>
              <a:rPr lang="en-US" altLang="en-US" dirty="0" smtClean="0"/>
              <a:t>grow</a:t>
            </a:r>
          </a:p>
          <a:p>
            <a:r>
              <a:rPr lang="en-US" altLang="en-US" dirty="0"/>
              <a:t>Charge-offs continued to grow until late 2008</a:t>
            </a:r>
          </a:p>
          <a:p>
            <a:endParaRPr lang="en-US" altLang="en-US" dirty="0"/>
          </a:p>
        </p:txBody>
      </p:sp>
    </p:spTree>
    <p:extLst>
      <p:ext uri="{BB962C8B-B14F-4D97-AF65-F5344CB8AC3E}">
        <p14:creationId xmlns:p14="http://schemas.microsoft.com/office/powerpoint/2010/main" val="2486922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1"/>
          <p:cNvSpPr txBox="1">
            <a:spLocks noChangeArrowheads="1"/>
          </p:cNvSpPr>
          <p:nvPr/>
        </p:nvSpPr>
        <p:spPr bwMode="auto">
          <a:xfrm>
            <a:off x="304800" y="381000"/>
            <a:ext cx="85344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eaLnBrk="1" hangingPunct="1">
              <a:buSzPct val="100000"/>
            </a:pPr>
            <a:r>
              <a:rPr lang="en-US" altLang="en-US" sz="3200">
                <a:solidFill>
                  <a:srgbClr val="990033"/>
                </a:solidFill>
                <a:latin typeface="Century Gothic" panose="020B0502020202020204" pitchFamily="34" charset="0"/>
              </a:rPr>
              <a:t>Charge-Off Rates for Commercial Banks</a:t>
            </a:r>
          </a:p>
        </p:txBody>
      </p:sp>
      <p:sp>
        <p:nvSpPr>
          <p:cNvPr id="17411" name="Text Box 2"/>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7-</a:t>
            </a:r>
            <a:fld id="{AC454628-65DA-4609-A653-0A21F0B0ABFE}" type="slidenum">
              <a:rPr lang="en-US" altLang="en-US" sz="1100">
                <a:solidFill>
                  <a:srgbClr val="000000"/>
                </a:solidFill>
                <a:latin typeface="Century Gothic" panose="020B0502020202020204" pitchFamily="34" charset="0"/>
              </a:rPr>
              <a:pPr algn="r" eaLnBrk="1" hangingPunct="1">
                <a:buSzPct val="100000"/>
              </a:pPr>
              <a:t>28</a:t>
            </a:fld>
            <a:endParaRPr lang="en-US" altLang="en-US" sz="1100">
              <a:solidFill>
                <a:srgbClr val="000000"/>
              </a:solidFill>
              <a:latin typeface="Century Gothic" panose="020B0502020202020204" pitchFamily="34" charset="0"/>
            </a:endParaRPr>
          </a:p>
        </p:txBody>
      </p:sp>
      <p:pic>
        <p:nvPicPr>
          <p:cNvPr id="174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588" y="1371600"/>
            <a:ext cx="7948612" cy="4714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12395738"/>
      </p:ext>
    </p:extLst>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en-US" altLang="en-US" sz="2800"/>
              <a:t>Implications of Growing Credit Risk</a:t>
            </a:r>
          </a:p>
        </p:txBody>
      </p:sp>
      <p:sp>
        <p:nvSpPr>
          <p:cNvPr id="67587" name="Rectangle 3"/>
          <p:cNvSpPr>
            <a:spLocks noGrp="1" noChangeArrowheads="1"/>
          </p:cNvSpPr>
          <p:nvPr>
            <p:ph type="body" idx="1"/>
          </p:nvPr>
        </p:nvSpPr>
        <p:spPr/>
        <p:txBody>
          <a:bodyPr/>
          <a:lstStyle/>
          <a:p>
            <a:r>
              <a:rPr lang="en-US" altLang="en-US"/>
              <a:t>Importance of credit screening </a:t>
            </a:r>
          </a:p>
          <a:p>
            <a:r>
              <a:rPr lang="en-US" altLang="en-US"/>
              <a:t>Importance of monitoring credit extended</a:t>
            </a:r>
          </a:p>
          <a:p>
            <a:r>
              <a:rPr lang="en-US" altLang="en-US"/>
              <a:t>Role for dynamic adjustment of credit risk premia</a:t>
            </a:r>
          </a:p>
          <a:p>
            <a:r>
              <a:rPr lang="en-US" altLang="en-US"/>
              <a:t>Diversification of credit risk</a:t>
            </a:r>
          </a:p>
          <a:p>
            <a:endParaRPr lang="en-US" altLang="en-US"/>
          </a:p>
        </p:txBody>
      </p:sp>
    </p:spTree>
    <p:extLst>
      <p:ext uri="{BB962C8B-B14F-4D97-AF65-F5344CB8AC3E}">
        <p14:creationId xmlns:p14="http://schemas.microsoft.com/office/powerpoint/2010/main" val="31503540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en-US" altLang="en-US" sz="2800"/>
              <a:t>Question 14</a:t>
            </a:r>
            <a:endParaRPr lang="en-US" altLang="en-US"/>
          </a:p>
        </p:txBody>
      </p:sp>
      <p:sp>
        <p:nvSpPr>
          <p:cNvPr id="89091" name="Rectangle 3"/>
          <p:cNvSpPr>
            <a:spLocks noGrp="1" noChangeArrowheads="1"/>
          </p:cNvSpPr>
          <p:nvPr>
            <p:ph type="body" idx="1"/>
          </p:nvPr>
        </p:nvSpPr>
        <p:spPr>
          <a:xfrm>
            <a:off x="533400" y="1905000"/>
            <a:ext cx="8382000" cy="5715000"/>
          </a:xfrm>
        </p:spPr>
        <p:txBody>
          <a:bodyPr/>
          <a:lstStyle/>
          <a:p>
            <a:r>
              <a:rPr lang="en-US" altLang="en-US" sz="2400">
                <a:solidFill>
                  <a:srgbClr val="0000CC"/>
                </a:solidFill>
              </a:rPr>
              <a:t>What is </a:t>
            </a:r>
            <a:r>
              <a:rPr lang="en-US" altLang="en-US" sz="2400" i="1">
                <a:solidFill>
                  <a:srgbClr val="FF0000"/>
                </a:solidFill>
              </a:rPr>
              <a:t>credit risk</a:t>
            </a:r>
            <a:r>
              <a:rPr lang="en-US" altLang="en-US" sz="2400">
                <a:solidFill>
                  <a:srgbClr val="0000CC"/>
                </a:solidFill>
              </a:rPr>
              <a:t>? </a:t>
            </a:r>
          </a:p>
          <a:p>
            <a:pPr lvl="1"/>
            <a:r>
              <a:rPr lang="en-US" altLang="en-US" sz="2000"/>
              <a:t>Credit risk is the possibility that promised cash flows may not occur or may only partially occur. </a:t>
            </a:r>
          </a:p>
          <a:p>
            <a:r>
              <a:rPr lang="en-US" altLang="en-US" sz="2400">
                <a:solidFill>
                  <a:srgbClr val="0000CC"/>
                </a:solidFill>
              </a:rPr>
              <a:t>Which types of FIs are more susceptible to this type of risk?  Why?  </a:t>
            </a:r>
          </a:p>
          <a:p>
            <a:pPr lvl="1"/>
            <a:r>
              <a:rPr lang="en-US" altLang="en-US" sz="2000"/>
              <a:t>FIs that lend money for long periods of time, whether as loans or by buying bonds, are more susceptible to this risk than those FIs that have short investment horizons.</a:t>
            </a:r>
          </a:p>
          <a:p>
            <a:pPr lvl="1"/>
            <a:r>
              <a:rPr lang="en-US" altLang="en-US" sz="2000"/>
              <a:t>For example, life insurance companies and depository institutions generally must wait a longer time for returns to be realized than money market mutual funds and property-casualty insurance companies.</a:t>
            </a:r>
          </a:p>
        </p:txBody>
      </p:sp>
    </p:spTree>
    <p:extLst>
      <p:ext uri="{BB962C8B-B14F-4D97-AF65-F5344CB8AC3E}">
        <p14:creationId xmlns:p14="http://schemas.microsoft.com/office/powerpoint/2010/main" val="14814281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US" altLang="en-US" sz="2800"/>
              <a:t>Question 15</a:t>
            </a:r>
            <a:endParaRPr lang="en-US" altLang="en-US"/>
          </a:p>
        </p:txBody>
      </p:sp>
      <p:sp>
        <p:nvSpPr>
          <p:cNvPr id="90115" name="Rectangle 3"/>
          <p:cNvSpPr>
            <a:spLocks noGrp="1" noChangeArrowheads="1"/>
          </p:cNvSpPr>
          <p:nvPr>
            <p:ph type="body" idx="1"/>
          </p:nvPr>
        </p:nvSpPr>
        <p:spPr>
          <a:xfrm>
            <a:off x="304800" y="1737361"/>
            <a:ext cx="8382000" cy="5943600"/>
          </a:xfrm>
        </p:spPr>
        <p:txBody>
          <a:bodyPr>
            <a:normAutofit/>
          </a:bodyPr>
          <a:lstStyle/>
          <a:p>
            <a:pPr>
              <a:lnSpc>
                <a:spcPct val="90000"/>
              </a:lnSpc>
            </a:pPr>
            <a:r>
              <a:rPr lang="en-US" altLang="en-US">
                <a:solidFill>
                  <a:srgbClr val="0000CC"/>
                </a:solidFill>
              </a:rPr>
              <a:t>What is the difference between </a:t>
            </a:r>
            <a:r>
              <a:rPr lang="en-US" altLang="en-US" i="1">
                <a:solidFill>
                  <a:srgbClr val="FF0000"/>
                </a:solidFill>
              </a:rPr>
              <a:t>firm-specific credit risk</a:t>
            </a:r>
            <a:r>
              <a:rPr lang="en-US" altLang="en-US">
                <a:solidFill>
                  <a:srgbClr val="0000CC"/>
                </a:solidFill>
              </a:rPr>
              <a:t> and </a:t>
            </a:r>
            <a:r>
              <a:rPr lang="en-US" altLang="en-US" i="1">
                <a:solidFill>
                  <a:srgbClr val="FF0000"/>
                </a:solidFill>
              </a:rPr>
              <a:t>systematic credit risk</a:t>
            </a:r>
            <a:r>
              <a:rPr lang="en-US" altLang="en-US">
                <a:solidFill>
                  <a:srgbClr val="0000CC"/>
                </a:solidFill>
              </a:rPr>
              <a:t>?</a:t>
            </a:r>
          </a:p>
          <a:p>
            <a:pPr lvl="1">
              <a:lnSpc>
                <a:spcPct val="90000"/>
              </a:lnSpc>
            </a:pPr>
            <a:r>
              <a:rPr lang="en-US" altLang="en-US" i="1">
                <a:solidFill>
                  <a:srgbClr val="FF0000"/>
                </a:solidFill>
              </a:rPr>
              <a:t>Firm-specific credit risk</a:t>
            </a:r>
            <a:r>
              <a:rPr lang="en-US" altLang="en-US"/>
              <a:t> refers to the likelihood that specific individual assets may deteriorate in quality.</a:t>
            </a:r>
          </a:p>
          <a:p>
            <a:pPr lvl="1">
              <a:lnSpc>
                <a:spcPct val="90000"/>
              </a:lnSpc>
            </a:pPr>
            <a:r>
              <a:rPr lang="en-US" altLang="en-US"/>
              <a:t>While </a:t>
            </a:r>
            <a:r>
              <a:rPr lang="en-US" altLang="en-US" i="1">
                <a:solidFill>
                  <a:srgbClr val="FF0000"/>
                </a:solidFill>
              </a:rPr>
              <a:t>systematic credit risk</a:t>
            </a:r>
            <a:r>
              <a:rPr lang="en-US" altLang="en-US"/>
              <a:t> involves macroeconomic factors that may increase the default risk of all firms in the economy. </a:t>
            </a:r>
          </a:p>
          <a:p>
            <a:pPr lvl="1">
              <a:lnSpc>
                <a:spcPct val="90000"/>
              </a:lnSpc>
            </a:pPr>
            <a:r>
              <a:rPr lang="en-US" altLang="en-US"/>
              <a:t>Thus, if S&amp;P lowers its rating on IBM stock and if an investor is holding only this particular stock, she may face significant losses as a result of this downgrading. </a:t>
            </a:r>
          </a:p>
          <a:p>
            <a:pPr>
              <a:lnSpc>
                <a:spcPct val="90000"/>
              </a:lnSpc>
            </a:pPr>
            <a:r>
              <a:rPr lang="en-US" altLang="en-US">
                <a:solidFill>
                  <a:srgbClr val="0000CC"/>
                </a:solidFill>
              </a:rPr>
              <a:t>How can an FI </a:t>
            </a:r>
            <a:r>
              <a:rPr lang="en-US" altLang="en-US" i="1">
                <a:solidFill>
                  <a:srgbClr val="FF0000"/>
                </a:solidFill>
              </a:rPr>
              <a:t>alleviate</a:t>
            </a:r>
            <a:r>
              <a:rPr lang="en-US" altLang="en-US">
                <a:solidFill>
                  <a:srgbClr val="0000CC"/>
                </a:solidFill>
              </a:rPr>
              <a:t> firm-specific credit risk?</a:t>
            </a:r>
            <a:r>
              <a:rPr lang="en-US" altLang="en-US" sz="1800">
                <a:solidFill>
                  <a:srgbClr val="0000CC"/>
                </a:solidFill>
              </a:rPr>
              <a:t>  </a:t>
            </a:r>
          </a:p>
          <a:p>
            <a:pPr lvl="1">
              <a:lnSpc>
                <a:spcPct val="90000"/>
              </a:lnSpc>
            </a:pPr>
            <a:r>
              <a:rPr lang="en-US" altLang="en-US"/>
              <a:t>However, portfolio theory in finance has shown that firm-specific credit risk can be diversified away if a portfolio of well-diversified stocks is held.  </a:t>
            </a:r>
          </a:p>
          <a:p>
            <a:pPr lvl="1">
              <a:lnSpc>
                <a:spcPct val="90000"/>
              </a:lnSpc>
            </a:pPr>
            <a:r>
              <a:rPr lang="en-US" altLang="en-US"/>
              <a:t>Similarly, if an FI holds well-diversified assets, the FI will face only systematic credit risk that will be affected by the general condition of the economy.  </a:t>
            </a:r>
          </a:p>
          <a:p>
            <a:pPr lvl="1">
              <a:lnSpc>
                <a:spcPct val="90000"/>
              </a:lnSpc>
            </a:pPr>
            <a:r>
              <a:rPr lang="en-US" altLang="en-US"/>
              <a:t>The risks specific to any one customer will not be a significant portion of the FIs overall credit risk.</a:t>
            </a:r>
          </a:p>
        </p:txBody>
      </p:sp>
    </p:spTree>
    <p:extLst>
      <p:ext uri="{BB962C8B-B14F-4D97-AF65-F5344CB8AC3E}">
        <p14:creationId xmlns:p14="http://schemas.microsoft.com/office/powerpoint/2010/main" val="13303368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en-US" altLang="en-US" sz="2800"/>
              <a:t>Question 16</a:t>
            </a:r>
            <a:endParaRPr lang="en-US" altLang="en-US"/>
          </a:p>
        </p:txBody>
      </p:sp>
      <p:sp>
        <p:nvSpPr>
          <p:cNvPr id="91139" name="Rectangle 3"/>
          <p:cNvSpPr>
            <a:spLocks noGrp="1" noChangeArrowheads="1"/>
          </p:cNvSpPr>
          <p:nvPr>
            <p:ph type="body" idx="1"/>
          </p:nvPr>
        </p:nvSpPr>
        <p:spPr>
          <a:xfrm>
            <a:off x="152400" y="1676400"/>
            <a:ext cx="8534400" cy="5943600"/>
          </a:xfrm>
        </p:spPr>
        <p:txBody>
          <a:bodyPr/>
          <a:lstStyle/>
          <a:p>
            <a:r>
              <a:rPr lang="en-US" altLang="en-US" sz="2400">
                <a:solidFill>
                  <a:srgbClr val="0000CC"/>
                </a:solidFill>
              </a:rPr>
              <a:t>Many banks and S&amp;Ls that failed in the 1980s had made loans to oil companies in Louisiana, Texas, and Oklahoma.  When oil prices fell, these companies, the regional economy, and the banks and S&amp;Ls all experienced financial problems.  What types of risk were inherent in the loans that were made by these banks and S&amp;Ls ?</a:t>
            </a:r>
          </a:p>
          <a:p>
            <a:pPr lvl="1"/>
            <a:r>
              <a:rPr lang="en-US" altLang="en-US" sz="2000"/>
              <a:t>The loans in question involved credit risk.  Although the geographic risk area covered a large region of the United States, the risk more closely characterized firm-specific risk than systematic risk.  </a:t>
            </a:r>
          </a:p>
          <a:p>
            <a:pPr lvl="1"/>
            <a:r>
              <a:rPr lang="en-US" altLang="en-US" sz="2000"/>
              <a:t>More extensive diversification by the FIs to other types of industries would have decreased the amount of financial hardship these institutions had to endure. </a:t>
            </a:r>
          </a:p>
        </p:txBody>
      </p:sp>
    </p:spTree>
    <p:extLst>
      <p:ext uri="{BB962C8B-B14F-4D97-AF65-F5344CB8AC3E}">
        <p14:creationId xmlns:p14="http://schemas.microsoft.com/office/powerpoint/2010/main" val="16966389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US" altLang="en-US"/>
              <a:t>Off-Balance-Sheet Risk</a:t>
            </a:r>
          </a:p>
        </p:txBody>
      </p:sp>
      <p:sp>
        <p:nvSpPr>
          <p:cNvPr id="51203" name="Rectangle 3"/>
          <p:cNvSpPr>
            <a:spLocks noGrp="1" noChangeArrowheads="1"/>
          </p:cNvSpPr>
          <p:nvPr>
            <p:ph type="body" idx="1"/>
          </p:nvPr>
        </p:nvSpPr>
        <p:spPr/>
        <p:txBody>
          <a:bodyPr/>
          <a:lstStyle/>
          <a:p>
            <a:r>
              <a:rPr lang="en-US" altLang="en-US"/>
              <a:t>Striking growth of off-balance-sheet activities</a:t>
            </a:r>
          </a:p>
          <a:p>
            <a:pPr lvl="1"/>
            <a:r>
              <a:rPr lang="en-US" altLang="en-US"/>
              <a:t>Letters of credit</a:t>
            </a:r>
          </a:p>
          <a:p>
            <a:pPr lvl="1"/>
            <a:r>
              <a:rPr lang="en-US" altLang="en-US"/>
              <a:t>Loan commitments</a:t>
            </a:r>
          </a:p>
          <a:p>
            <a:pPr lvl="1"/>
            <a:r>
              <a:rPr lang="en-US" altLang="en-US"/>
              <a:t>Derivative positions</a:t>
            </a:r>
          </a:p>
          <a:p>
            <a:r>
              <a:rPr lang="en-US" altLang="en-US"/>
              <a:t>Speculative activities using off-balance-sheet items create considerable risk</a:t>
            </a:r>
          </a:p>
        </p:txBody>
      </p:sp>
    </p:spTree>
    <p:extLst>
      <p:ext uri="{BB962C8B-B14F-4D97-AF65-F5344CB8AC3E}">
        <p14:creationId xmlns:p14="http://schemas.microsoft.com/office/powerpoint/2010/main" val="19172390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en-US" altLang="en-US" sz="2800"/>
              <a:t>Question 17</a:t>
            </a:r>
            <a:endParaRPr lang="en-US" altLang="en-US"/>
          </a:p>
        </p:txBody>
      </p:sp>
      <p:sp>
        <p:nvSpPr>
          <p:cNvPr id="93187" name="Rectangle 3"/>
          <p:cNvSpPr>
            <a:spLocks noGrp="1" noChangeArrowheads="1"/>
          </p:cNvSpPr>
          <p:nvPr>
            <p:ph type="body" idx="1"/>
          </p:nvPr>
        </p:nvSpPr>
        <p:spPr>
          <a:xfrm>
            <a:off x="441960" y="1828800"/>
            <a:ext cx="8305800" cy="5715000"/>
          </a:xfrm>
        </p:spPr>
        <p:txBody>
          <a:bodyPr>
            <a:normAutofit/>
          </a:bodyPr>
          <a:lstStyle/>
          <a:p>
            <a:r>
              <a:rPr lang="en-US" altLang="en-US">
                <a:solidFill>
                  <a:srgbClr val="0000CC"/>
                </a:solidFill>
              </a:rPr>
              <a:t>What is the nature of an </a:t>
            </a:r>
            <a:r>
              <a:rPr lang="en-US" altLang="en-US" i="1">
                <a:solidFill>
                  <a:srgbClr val="FF0000"/>
                </a:solidFill>
              </a:rPr>
              <a:t>off-balance-sheet activity</a:t>
            </a:r>
            <a:r>
              <a:rPr lang="en-US" altLang="en-US">
                <a:solidFill>
                  <a:srgbClr val="0000CC"/>
                </a:solidFill>
              </a:rPr>
              <a:t>? </a:t>
            </a:r>
          </a:p>
          <a:p>
            <a:pPr lvl="1"/>
            <a:r>
              <a:rPr lang="en-US" altLang="en-US"/>
              <a:t>Off-balance-sheet activities are contingent commitments to undertake </a:t>
            </a:r>
            <a:r>
              <a:rPr lang="en-US" altLang="en-US" b="1"/>
              <a:t>future</a:t>
            </a:r>
            <a:r>
              <a:rPr lang="en-US" altLang="en-US"/>
              <a:t> on-balance-sheet investments . </a:t>
            </a:r>
          </a:p>
          <a:p>
            <a:r>
              <a:rPr lang="en-US" altLang="en-US">
                <a:solidFill>
                  <a:srgbClr val="0000CC"/>
                </a:solidFill>
              </a:rPr>
              <a:t>How does an FI </a:t>
            </a:r>
            <a:r>
              <a:rPr lang="en-US" altLang="en-US" i="1">
                <a:solidFill>
                  <a:srgbClr val="FF0000"/>
                </a:solidFill>
              </a:rPr>
              <a:t>benefit</a:t>
            </a:r>
            <a:r>
              <a:rPr lang="en-US" altLang="en-US">
                <a:solidFill>
                  <a:srgbClr val="0000CC"/>
                </a:solidFill>
              </a:rPr>
              <a:t> from such activities?  </a:t>
            </a:r>
          </a:p>
          <a:p>
            <a:pPr lvl="1"/>
            <a:r>
              <a:rPr lang="en-US" altLang="en-US"/>
              <a:t>The usual benefit of committing to a future activity is the generation of immediate fee income without the normal recognition of the activity on the balance sheet.  </a:t>
            </a:r>
          </a:p>
          <a:p>
            <a:r>
              <a:rPr lang="en-US" altLang="en-US">
                <a:solidFill>
                  <a:srgbClr val="0000CC"/>
                </a:solidFill>
              </a:rPr>
              <a:t>Identify the various risks that these activities generate for an FI and explain how these risks can create varying degrees of financial stress for the FI at a later time.</a:t>
            </a:r>
            <a:endParaRPr lang="en-US" altLang="en-US"/>
          </a:p>
          <a:p>
            <a:pPr lvl="1"/>
            <a:r>
              <a:rPr lang="en-US" altLang="en-US"/>
              <a:t>As such, these contingent investments may be exposed to </a:t>
            </a:r>
            <a:r>
              <a:rPr lang="en-US" altLang="en-US" i="1">
                <a:solidFill>
                  <a:schemeClr val="accent1"/>
                </a:solidFill>
              </a:rPr>
              <a:t>credit risk</a:t>
            </a:r>
            <a:r>
              <a:rPr lang="en-US" altLang="en-US"/>
              <a:t> (if there is some default risk probability), </a:t>
            </a:r>
            <a:r>
              <a:rPr lang="en-US" altLang="en-US" i="1">
                <a:solidFill>
                  <a:schemeClr val="accent1"/>
                </a:solidFill>
              </a:rPr>
              <a:t>interest rate risk</a:t>
            </a:r>
            <a:r>
              <a:rPr lang="en-US" altLang="en-US"/>
              <a:t> (if there is some price and/or interest rate sensitivity) and </a:t>
            </a:r>
            <a:r>
              <a:rPr lang="en-US" altLang="en-US" i="1">
                <a:solidFill>
                  <a:schemeClr val="accent1"/>
                </a:solidFill>
              </a:rPr>
              <a:t>foreign exchange rate risk</a:t>
            </a:r>
            <a:r>
              <a:rPr lang="en-US" altLang="en-US"/>
              <a:t> (if there is a cross currency commitment. </a:t>
            </a:r>
          </a:p>
        </p:txBody>
      </p:sp>
    </p:spTree>
    <p:extLst>
      <p:ext uri="{BB962C8B-B14F-4D97-AF65-F5344CB8AC3E}">
        <p14:creationId xmlns:p14="http://schemas.microsoft.com/office/powerpoint/2010/main" val="21704867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altLang="en-US" sz="2800"/>
              <a:t>Technology and Operational Risk</a:t>
            </a:r>
            <a:endParaRPr lang="en-US" altLang="en-US"/>
          </a:p>
        </p:txBody>
      </p:sp>
      <p:sp>
        <p:nvSpPr>
          <p:cNvPr id="52227" name="Rectangle 3"/>
          <p:cNvSpPr>
            <a:spLocks noGrp="1" noChangeArrowheads="1"/>
          </p:cNvSpPr>
          <p:nvPr>
            <p:ph type="body" idx="1"/>
          </p:nvPr>
        </p:nvSpPr>
        <p:spPr/>
        <p:txBody>
          <a:bodyPr/>
          <a:lstStyle/>
          <a:p>
            <a:r>
              <a:rPr lang="en-US" altLang="en-US" dirty="0"/>
              <a:t>Risk of losses resulting from inadequate or failed internal processes, people, and systems or from external events.</a:t>
            </a:r>
          </a:p>
          <a:p>
            <a:pPr lvl="1"/>
            <a:r>
              <a:rPr lang="en-US" altLang="en-US" dirty="0"/>
              <a:t>Some include reputational and strategic </a:t>
            </a:r>
            <a:r>
              <a:rPr lang="en-US" altLang="en-US" dirty="0" smtClean="0"/>
              <a:t>risk</a:t>
            </a:r>
          </a:p>
          <a:p>
            <a:pPr lvl="1"/>
            <a:r>
              <a:rPr lang="en-US" altLang="en-US" dirty="0"/>
              <a:t>Jerome </a:t>
            </a:r>
            <a:r>
              <a:rPr lang="en-US" altLang="en-US" dirty="0" err="1"/>
              <a:t>Kerviel</a:t>
            </a:r>
            <a:r>
              <a:rPr lang="en-US" altLang="en-US" dirty="0"/>
              <a:t> (</a:t>
            </a:r>
            <a:r>
              <a:rPr lang="en-US" altLang="en-US" dirty="0" err="1"/>
              <a:t>Société</a:t>
            </a:r>
            <a:r>
              <a:rPr lang="en-US" altLang="en-US" dirty="0"/>
              <a:t> </a:t>
            </a:r>
            <a:r>
              <a:rPr lang="en-US" altLang="en-US" dirty="0" err="1"/>
              <a:t>Générale</a:t>
            </a:r>
            <a:r>
              <a:rPr lang="en-US" altLang="en-US" dirty="0"/>
              <a:t>) </a:t>
            </a:r>
          </a:p>
          <a:p>
            <a:pPr lvl="1"/>
            <a:r>
              <a:rPr lang="en-US" altLang="en-US" dirty="0"/>
              <a:t>Bernie Madoff</a:t>
            </a:r>
          </a:p>
          <a:p>
            <a:pPr lvl="1"/>
            <a:r>
              <a:rPr lang="en-US" altLang="en-US" dirty="0"/>
              <a:t>‘London Whale’ </a:t>
            </a:r>
            <a:endParaRPr lang="en-US" altLang="en-US" dirty="0" smtClean="0"/>
          </a:p>
          <a:p>
            <a:r>
              <a:rPr lang="en-US" altLang="en-US" dirty="0" smtClean="0"/>
              <a:t>Technological </a:t>
            </a:r>
            <a:r>
              <a:rPr lang="en-US" altLang="en-US" dirty="0"/>
              <a:t>innovation has seen rapid growth</a:t>
            </a:r>
          </a:p>
          <a:p>
            <a:pPr lvl="1"/>
            <a:r>
              <a:rPr lang="en-US" altLang="en-US" dirty="0"/>
              <a:t>Automated clearing houses (ACH)</a:t>
            </a:r>
          </a:p>
          <a:p>
            <a:pPr lvl="1"/>
            <a:r>
              <a:rPr lang="en-US" altLang="en-US" dirty="0"/>
              <a:t>CHIPS</a:t>
            </a:r>
          </a:p>
          <a:p>
            <a:pPr lvl="1"/>
            <a:r>
              <a:rPr lang="en-US" altLang="en-US" dirty="0"/>
              <a:t>Real time interconnection of global FIs via satellite systems</a:t>
            </a:r>
          </a:p>
        </p:txBody>
      </p:sp>
    </p:spTree>
    <p:extLst>
      <p:ext uri="{BB962C8B-B14F-4D97-AF65-F5344CB8AC3E}">
        <p14:creationId xmlns:p14="http://schemas.microsoft.com/office/powerpoint/2010/main" val="4058322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altLang="en-US" sz="2800"/>
              <a:t>Technology and Operational Risk</a:t>
            </a:r>
            <a:endParaRPr lang="en-US" altLang="en-US"/>
          </a:p>
        </p:txBody>
      </p:sp>
      <p:sp>
        <p:nvSpPr>
          <p:cNvPr id="53251" name="Rectangle 3"/>
          <p:cNvSpPr>
            <a:spLocks noGrp="1" noChangeArrowheads="1"/>
          </p:cNvSpPr>
          <p:nvPr>
            <p:ph type="body" idx="1"/>
          </p:nvPr>
        </p:nvSpPr>
        <p:spPr/>
        <p:txBody>
          <a:bodyPr/>
          <a:lstStyle/>
          <a:p>
            <a:r>
              <a:rPr lang="en-US" altLang="en-US"/>
              <a:t>Risk that technology investment fails to produce anticipated cost savings.</a:t>
            </a:r>
          </a:p>
          <a:p>
            <a:r>
              <a:rPr lang="en-US" altLang="en-US"/>
              <a:t>Risk that technology may break down.</a:t>
            </a:r>
          </a:p>
          <a:p>
            <a:pPr lvl="1"/>
            <a:r>
              <a:rPr lang="en-US" altLang="en-US"/>
              <a:t>CitiBank’s ATM network, debit card system and on-line banking out for two days</a:t>
            </a:r>
          </a:p>
          <a:p>
            <a:pPr lvl="1"/>
            <a:r>
              <a:rPr lang="en-US" altLang="en-US"/>
              <a:t>Wells Fargo</a:t>
            </a:r>
          </a:p>
          <a:p>
            <a:pPr lvl="1"/>
            <a:r>
              <a:rPr lang="en-US" altLang="en-US"/>
              <a:t>Bank of New York: Computer system failed to recognize incoming payment messages sent via Fedwire although outgoing payments succeeded</a:t>
            </a:r>
          </a:p>
          <a:p>
            <a:endParaRPr lang="en-US" altLang="en-US"/>
          </a:p>
        </p:txBody>
      </p:sp>
    </p:spTree>
    <p:extLst>
      <p:ext uri="{BB962C8B-B14F-4D97-AF65-F5344CB8AC3E}">
        <p14:creationId xmlns:p14="http://schemas.microsoft.com/office/powerpoint/2010/main" val="22785683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altLang="en-US" sz="2800"/>
              <a:t>Technology and Operational Risk</a:t>
            </a:r>
          </a:p>
        </p:txBody>
      </p:sp>
      <p:sp>
        <p:nvSpPr>
          <p:cNvPr id="64515" name="Rectangle 3"/>
          <p:cNvSpPr>
            <a:spLocks noGrp="1" noChangeArrowheads="1"/>
          </p:cNvSpPr>
          <p:nvPr>
            <p:ph type="body" idx="1"/>
          </p:nvPr>
        </p:nvSpPr>
        <p:spPr/>
        <p:txBody>
          <a:bodyPr/>
          <a:lstStyle/>
          <a:p>
            <a:r>
              <a:rPr lang="en-US" altLang="en-US"/>
              <a:t>Operational risk not exclusively technological</a:t>
            </a:r>
          </a:p>
          <a:p>
            <a:pPr lvl="1"/>
            <a:r>
              <a:rPr lang="en-US" altLang="en-US"/>
              <a:t>Employee fraud and errors</a:t>
            </a:r>
          </a:p>
          <a:p>
            <a:pPr lvl="1"/>
            <a:r>
              <a:rPr lang="en-US" altLang="en-US"/>
              <a:t>Losses magnified since they affect reputation and future potential</a:t>
            </a:r>
          </a:p>
          <a:p>
            <a:pPr lvl="1"/>
            <a:r>
              <a:rPr lang="en-US" altLang="en-US"/>
              <a:t>Merrill Lynch $100 million penalty</a:t>
            </a:r>
          </a:p>
          <a:p>
            <a:r>
              <a:rPr lang="en-US" altLang="en-US"/>
              <a:t>Economies of scale.</a:t>
            </a:r>
          </a:p>
          <a:p>
            <a:r>
              <a:rPr lang="en-US" altLang="en-US"/>
              <a:t>Economies of scope.</a:t>
            </a:r>
          </a:p>
        </p:txBody>
      </p:sp>
    </p:spTree>
    <p:extLst>
      <p:ext uri="{BB962C8B-B14F-4D97-AF65-F5344CB8AC3E}">
        <p14:creationId xmlns:p14="http://schemas.microsoft.com/office/powerpoint/2010/main" val="7554592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r>
              <a:rPr lang="en-US" altLang="en-US" sz="2800"/>
              <a:t>Question 18</a:t>
            </a:r>
            <a:endParaRPr lang="en-US" altLang="en-US"/>
          </a:p>
        </p:txBody>
      </p:sp>
      <p:sp>
        <p:nvSpPr>
          <p:cNvPr id="94211" name="Rectangle 3"/>
          <p:cNvSpPr>
            <a:spLocks noGrp="1" noChangeArrowheads="1"/>
          </p:cNvSpPr>
          <p:nvPr>
            <p:ph type="body" idx="1"/>
          </p:nvPr>
        </p:nvSpPr>
        <p:spPr>
          <a:xfrm>
            <a:off x="381000" y="1905000"/>
            <a:ext cx="8305800" cy="5715000"/>
          </a:xfrm>
        </p:spPr>
        <p:txBody>
          <a:bodyPr/>
          <a:lstStyle/>
          <a:p>
            <a:r>
              <a:rPr lang="en-US" altLang="en-US" sz="2400">
                <a:solidFill>
                  <a:srgbClr val="0000CC"/>
                </a:solidFill>
              </a:rPr>
              <a:t>What is </a:t>
            </a:r>
            <a:r>
              <a:rPr lang="en-US" altLang="en-US" sz="2400" i="1">
                <a:solidFill>
                  <a:srgbClr val="FF0000"/>
                </a:solidFill>
              </a:rPr>
              <a:t>technology risk</a:t>
            </a:r>
            <a:r>
              <a:rPr lang="en-US" altLang="en-US" sz="2400">
                <a:solidFill>
                  <a:srgbClr val="0000CC"/>
                </a:solidFill>
              </a:rPr>
              <a:t>? </a:t>
            </a:r>
          </a:p>
          <a:p>
            <a:pPr lvl="1"/>
            <a:r>
              <a:rPr lang="en-US" altLang="en-US" sz="2000" i="1">
                <a:solidFill>
                  <a:schemeClr val="accent1"/>
                </a:solidFill>
              </a:rPr>
              <a:t>Technology risk</a:t>
            </a:r>
            <a:r>
              <a:rPr lang="en-US" altLang="en-US" sz="2000"/>
              <a:t> occurs when investment in new technologies does not generate the cost savings expected in the expansion in financial services.</a:t>
            </a:r>
          </a:p>
          <a:p>
            <a:r>
              <a:rPr lang="en-US" altLang="en-US" sz="2400">
                <a:solidFill>
                  <a:srgbClr val="0000CC"/>
                </a:solidFill>
              </a:rPr>
              <a:t>What is the difference between </a:t>
            </a:r>
            <a:r>
              <a:rPr lang="en-US" altLang="en-US" sz="2400" i="1">
                <a:solidFill>
                  <a:srgbClr val="FF0000"/>
                </a:solidFill>
              </a:rPr>
              <a:t>economies of scale</a:t>
            </a:r>
            <a:r>
              <a:rPr lang="en-US" altLang="en-US" sz="2400">
                <a:solidFill>
                  <a:srgbClr val="0000CC"/>
                </a:solidFill>
              </a:rPr>
              <a:t> and </a:t>
            </a:r>
            <a:r>
              <a:rPr lang="en-US" altLang="en-US" sz="2400" i="1">
                <a:solidFill>
                  <a:srgbClr val="FF0000"/>
                </a:solidFill>
              </a:rPr>
              <a:t>economies of scope</a:t>
            </a:r>
            <a:r>
              <a:rPr lang="en-US" altLang="en-US" sz="2400">
                <a:solidFill>
                  <a:srgbClr val="0000CC"/>
                </a:solidFill>
              </a:rPr>
              <a:t> ?  </a:t>
            </a:r>
          </a:p>
          <a:p>
            <a:pPr lvl="1"/>
            <a:r>
              <a:rPr lang="en-US" altLang="en-US" sz="2000" i="1">
                <a:solidFill>
                  <a:schemeClr val="accent1"/>
                </a:solidFill>
              </a:rPr>
              <a:t>Economies of scale</a:t>
            </a:r>
            <a:r>
              <a:rPr lang="en-US" altLang="en-US" sz="2000"/>
              <a:t> occur when the average cost of production decreases with an expansion in the amount of financial services provided.</a:t>
            </a:r>
          </a:p>
          <a:p>
            <a:pPr lvl="1"/>
            <a:r>
              <a:rPr lang="en-US" altLang="en-US" sz="2000" i="1">
                <a:solidFill>
                  <a:schemeClr val="accent1"/>
                </a:solidFill>
              </a:rPr>
              <a:t>Economies of scope</a:t>
            </a:r>
            <a:r>
              <a:rPr lang="en-US" altLang="en-US" sz="2000"/>
              <a:t> occur when an FI is able to lower overall costs by producing new products with inputs similar to those used for other products.  </a:t>
            </a:r>
          </a:p>
          <a:p>
            <a:pPr lvl="1"/>
            <a:r>
              <a:rPr lang="en-US" altLang="en-US" sz="2000"/>
              <a:t>In financial service industries, the use of data from existing customer databases to assist in providing new service products is an example of economies of scope.</a:t>
            </a:r>
          </a:p>
        </p:txBody>
      </p:sp>
    </p:spTree>
    <p:extLst>
      <p:ext uri="{BB962C8B-B14F-4D97-AF65-F5344CB8AC3E}">
        <p14:creationId xmlns:p14="http://schemas.microsoft.com/office/powerpoint/2010/main" val="40478957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ltLang="en-US" sz="2800"/>
              <a:t>Question 19 (a)</a:t>
            </a:r>
            <a:endParaRPr lang="en-US" altLang="en-US"/>
          </a:p>
        </p:txBody>
      </p:sp>
      <p:sp>
        <p:nvSpPr>
          <p:cNvPr id="95235" name="Rectangle 3"/>
          <p:cNvSpPr>
            <a:spLocks noGrp="1" noChangeArrowheads="1"/>
          </p:cNvSpPr>
          <p:nvPr>
            <p:ph type="body" idx="1"/>
          </p:nvPr>
        </p:nvSpPr>
        <p:spPr>
          <a:xfrm>
            <a:off x="381000" y="1905000"/>
            <a:ext cx="8534400" cy="5562600"/>
          </a:xfrm>
        </p:spPr>
        <p:txBody>
          <a:bodyPr>
            <a:normAutofit/>
          </a:bodyPr>
          <a:lstStyle/>
          <a:p>
            <a:pPr>
              <a:lnSpc>
                <a:spcPct val="80000"/>
              </a:lnSpc>
            </a:pPr>
            <a:r>
              <a:rPr lang="en-US" altLang="en-US">
                <a:solidFill>
                  <a:srgbClr val="0000CC"/>
                </a:solidFill>
              </a:rPr>
              <a:t>What is the difference between </a:t>
            </a:r>
            <a:r>
              <a:rPr lang="en-US" altLang="en-US" i="1">
                <a:solidFill>
                  <a:srgbClr val="FF0000"/>
                </a:solidFill>
              </a:rPr>
              <a:t>technology risk</a:t>
            </a:r>
            <a:r>
              <a:rPr lang="en-US" altLang="en-US">
                <a:solidFill>
                  <a:srgbClr val="0000CC"/>
                </a:solidFill>
              </a:rPr>
              <a:t> and </a:t>
            </a:r>
            <a:r>
              <a:rPr lang="en-US" altLang="en-US" i="1">
                <a:solidFill>
                  <a:srgbClr val="FF0000"/>
                </a:solidFill>
              </a:rPr>
              <a:t>operational risk</a:t>
            </a:r>
            <a:r>
              <a:rPr lang="en-US" altLang="en-US">
                <a:solidFill>
                  <a:srgbClr val="0000CC"/>
                </a:solidFill>
              </a:rPr>
              <a:t>?  </a:t>
            </a:r>
          </a:p>
          <a:p>
            <a:pPr lvl="1">
              <a:lnSpc>
                <a:spcPct val="80000"/>
              </a:lnSpc>
            </a:pPr>
            <a:r>
              <a:rPr lang="en-US" altLang="en-US" sz="2000" i="1">
                <a:solidFill>
                  <a:schemeClr val="accent1"/>
                </a:solidFill>
              </a:rPr>
              <a:t>Technology risk</a:t>
            </a:r>
            <a:r>
              <a:rPr lang="en-US" altLang="en-US" sz="2000"/>
              <a:t> refers to the uncertainty surrounding the implementation of new technology in the operations of an FI. </a:t>
            </a:r>
          </a:p>
          <a:p>
            <a:pPr lvl="1">
              <a:lnSpc>
                <a:spcPct val="80000"/>
              </a:lnSpc>
            </a:pPr>
            <a:r>
              <a:rPr lang="en-US" altLang="en-US" sz="2000"/>
              <a:t>For example, if an FI spends millions on upgrading its computer systems but is not able to recapture its costs because its productivity has not increased commensurately or because the technology has already become obsolete, it has invested in a negative NPV investment in technology.</a:t>
            </a:r>
          </a:p>
          <a:p>
            <a:pPr lvl="1">
              <a:lnSpc>
                <a:spcPct val="80000"/>
              </a:lnSpc>
            </a:pPr>
            <a:r>
              <a:rPr lang="en-US" altLang="en-US" sz="2000" i="1">
                <a:solidFill>
                  <a:schemeClr val="accent1"/>
                </a:solidFill>
              </a:rPr>
              <a:t>Operational risk</a:t>
            </a:r>
            <a:r>
              <a:rPr lang="en-US" altLang="en-US" sz="2000"/>
              <a:t> refers to the failure of the back-room support operations necessary to maintain the smooth functioning of the operation of FIs, including settlement, clearing, and other transaction-related activities. </a:t>
            </a:r>
          </a:p>
          <a:p>
            <a:pPr lvl="1">
              <a:lnSpc>
                <a:spcPct val="80000"/>
              </a:lnSpc>
            </a:pPr>
            <a:r>
              <a:rPr lang="en-US" altLang="en-US" sz="2000"/>
              <a:t>For example, computerized payment systems such as Fedwire, CHIPS, and SWIFT allow modern financial intermediaries to transfer funds, securities, and messages across the world in seconds of real time.</a:t>
            </a:r>
          </a:p>
        </p:txBody>
      </p:sp>
    </p:spTree>
    <p:extLst>
      <p:ext uri="{BB962C8B-B14F-4D97-AF65-F5344CB8AC3E}">
        <p14:creationId xmlns:p14="http://schemas.microsoft.com/office/powerpoint/2010/main" val="45414523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en-US" altLang="en-US" sz="2800"/>
              <a:t>Question 19 (b)</a:t>
            </a:r>
            <a:endParaRPr lang="en-US" altLang="en-US"/>
          </a:p>
        </p:txBody>
      </p:sp>
      <p:sp>
        <p:nvSpPr>
          <p:cNvPr id="96259" name="Rectangle 3"/>
          <p:cNvSpPr>
            <a:spLocks noGrp="1" noChangeArrowheads="1"/>
          </p:cNvSpPr>
          <p:nvPr>
            <p:ph type="body" idx="1"/>
          </p:nvPr>
        </p:nvSpPr>
        <p:spPr>
          <a:xfrm>
            <a:off x="441960" y="1905000"/>
            <a:ext cx="8305800" cy="5562600"/>
          </a:xfrm>
        </p:spPr>
        <p:txBody>
          <a:bodyPr/>
          <a:lstStyle/>
          <a:p>
            <a:pPr>
              <a:lnSpc>
                <a:spcPct val="80000"/>
              </a:lnSpc>
            </a:pPr>
            <a:r>
              <a:rPr lang="en-US" altLang="en-US" sz="2400">
                <a:solidFill>
                  <a:srgbClr val="0000CC"/>
                </a:solidFill>
              </a:rPr>
              <a:t>How does </a:t>
            </a:r>
            <a:r>
              <a:rPr lang="en-US" altLang="en-US" sz="2400" i="1">
                <a:solidFill>
                  <a:srgbClr val="FF0000"/>
                </a:solidFill>
              </a:rPr>
              <a:t>internationalizing the payments system</a:t>
            </a:r>
            <a:r>
              <a:rPr lang="en-US" altLang="en-US" sz="2400">
                <a:solidFill>
                  <a:srgbClr val="0000CC"/>
                </a:solidFill>
              </a:rPr>
              <a:t> among banks increase operational risk? </a:t>
            </a:r>
          </a:p>
          <a:p>
            <a:pPr lvl="1">
              <a:lnSpc>
                <a:spcPct val="80000"/>
              </a:lnSpc>
            </a:pPr>
            <a:r>
              <a:rPr lang="en-US" altLang="en-US" sz="2200"/>
              <a:t>This creates the opportunity to engage in global financial transactions over a short term in an extremely cost-efficient manner.  </a:t>
            </a:r>
          </a:p>
          <a:p>
            <a:pPr lvl="1">
              <a:lnSpc>
                <a:spcPct val="80000"/>
              </a:lnSpc>
            </a:pPr>
            <a:r>
              <a:rPr lang="en-US" altLang="en-US" sz="2200"/>
              <a:t>However, the interdependence of such transactions also creates settlement risk.  </a:t>
            </a:r>
          </a:p>
          <a:p>
            <a:pPr lvl="1">
              <a:lnSpc>
                <a:spcPct val="80000"/>
              </a:lnSpc>
            </a:pPr>
            <a:r>
              <a:rPr lang="en-US" altLang="en-US" sz="2200"/>
              <a:t>Typically, any given transaction leads to other transactions as funds and securities cross the globe.  If there is either a transmittal failure or high-tech fraud affecting any one of the intermediate transactions, this could cause an unraveling of all subsequent transactions.</a:t>
            </a:r>
          </a:p>
        </p:txBody>
      </p:sp>
    </p:spTree>
    <p:extLst>
      <p:ext uri="{BB962C8B-B14F-4D97-AF65-F5344CB8AC3E}">
        <p14:creationId xmlns:p14="http://schemas.microsoft.com/office/powerpoint/2010/main" val="40884748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en-US" altLang="en-US" sz="2800"/>
              <a:t>Question 20</a:t>
            </a:r>
            <a:endParaRPr lang="en-US" altLang="en-US"/>
          </a:p>
        </p:txBody>
      </p:sp>
      <p:sp>
        <p:nvSpPr>
          <p:cNvPr id="97283" name="Rectangle 3"/>
          <p:cNvSpPr>
            <a:spLocks noGrp="1" noChangeArrowheads="1"/>
          </p:cNvSpPr>
          <p:nvPr>
            <p:ph type="body" idx="1"/>
          </p:nvPr>
        </p:nvSpPr>
        <p:spPr>
          <a:xfrm>
            <a:off x="533400" y="1905000"/>
            <a:ext cx="8305800" cy="5562600"/>
          </a:xfrm>
        </p:spPr>
        <p:txBody>
          <a:bodyPr/>
          <a:lstStyle/>
          <a:p>
            <a:pPr>
              <a:lnSpc>
                <a:spcPct val="80000"/>
              </a:lnSpc>
            </a:pPr>
            <a:r>
              <a:rPr lang="en-US" altLang="en-US" sz="2400">
                <a:solidFill>
                  <a:srgbClr val="0000CC"/>
                </a:solidFill>
              </a:rPr>
              <a:t>What two factors provide potential benefits to FIs that expand their asset holdings and liability funding sources beyond their domestic economies ? </a:t>
            </a:r>
          </a:p>
          <a:p>
            <a:pPr lvl="1">
              <a:lnSpc>
                <a:spcPct val="80000"/>
              </a:lnSpc>
            </a:pPr>
            <a:r>
              <a:rPr lang="en-US" altLang="en-US" sz="2200"/>
              <a:t>FIs can realize operational and financial benefits from direct foreign investment and foreign portfolio investments in two ways.  </a:t>
            </a:r>
          </a:p>
          <a:p>
            <a:pPr lvl="1">
              <a:lnSpc>
                <a:spcPct val="80000"/>
              </a:lnSpc>
            </a:pPr>
            <a:r>
              <a:rPr lang="en-US" altLang="en-US" sz="2200" i="1">
                <a:solidFill>
                  <a:schemeClr val="accent1"/>
                </a:solidFill>
              </a:rPr>
              <a:t>First</a:t>
            </a:r>
            <a:r>
              <a:rPr lang="en-US" altLang="en-US" sz="2200"/>
              <a:t>, the technologies and firms across various economies differ from each other in terms of growth rates, extent of development, etc.  </a:t>
            </a:r>
          </a:p>
          <a:p>
            <a:pPr lvl="1">
              <a:lnSpc>
                <a:spcPct val="80000"/>
              </a:lnSpc>
            </a:pPr>
            <a:r>
              <a:rPr lang="en-US" altLang="en-US" sz="2200" i="1">
                <a:solidFill>
                  <a:schemeClr val="accent1"/>
                </a:solidFill>
              </a:rPr>
              <a:t>Second</a:t>
            </a:r>
            <a:r>
              <a:rPr lang="en-US" altLang="en-US" sz="2200"/>
              <a:t>, exchange rate changes may not be perfectly correlated across various economies .</a:t>
            </a:r>
          </a:p>
        </p:txBody>
      </p:sp>
    </p:spTree>
    <p:extLst>
      <p:ext uri="{BB962C8B-B14F-4D97-AF65-F5344CB8AC3E}">
        <p14:creationId xmlns:p14="http://schemas.microsoft.com/office/powerpoint/2010/main" val="360387895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US" altLang="en-US"/>
              <a:t>Foreign Exchange Risk </a:t>
            </a:r>
          </a:p>
        </p:txBody>
      </p:sp>
      <p:sp>
        <p:nvSpPr>
          <p:cNvPr id="54275" name="Rectangle 3"/>
          <p:cNvSpPr>
            <a:spLocks noGrp="1" noChangeArrowheads="1"/>
          </p:cNvSpPr>
          <p:nvPr>
            <p:ph type="body" idx="1"/>
          </p:nvPr>
        </p:nvSpPr>
        <p:spPr/>
        <p:txBody>
          <a:bodyPr/>
          <a:lstStyle/>
          <a:p>
            <a:r>
              <a:rPr lang="en-US" altLang="en-US"/>
              <a:t>FI may be net long or net short in various currencies</a:t>
            </a:r>
          </a:p>
          <a:p>
            <a:r>
              <a:rPr lang="en-US" altLang="en-US"/>
              <a:t>Returns on foreign and domestic investment are not perfectly correlated.</a:t>
            </a:r>
          </a:p>
          <a:p>
            <a:r>
              <a:rPr lang="en-US" altLang="en-US"/>
              <a:t>FX rates may not be correlated.</a:t>
            </a:r>
          </a:p>
          <a:p>
            <a:pPr lvl="1"/>
            <a:r>
              <a:rPr lang="en-US" altLang="en-US"/>
              <a:t>Example: $/</a:t>
            </a:r>
            <a:r>
              <a:rPr lang="en-US" altLang="en-US">
                <a:cs typeface="Times New Roman" panose="02020603050405020304" pitchFamily="18" charset="0"/>
              </a:rPr>
              <a:t>€</a:t>
            </a:r>
            <a:r>
              <a:rPr lang="en-US" altLang="en-US"/>
              <a:t> may be increasing while $/¥ decreasing </a:t>
            </a:r>
          </a:p>
          <a:p>
            <a:pPr lvl="2"/>
            <a:r>
              <a:rPr lang="en-US" altLang="en-US"/>
              <a:t>and relationship between ¥ and </a:t>
            </a:r>
            <a:r>
              <a:rPr lang="en-US" altLang="en-US">
                <a:cs typeface="Times New Roman" panose="02020603050405020304" pitchFamily="18" charset="0"/>
              </a:rPr>
              <a:t>€ time varying</a:t>
            </a:r>
            <a:r>
              <a:rPr lang="en-US" altLang="en-US"/>
              <a:t>.</a:t>
            </a:r>
          </a:p>
          <a:p>
            <a:r>
              <a:rPr lang="en-US" altLang="en-US"/>
              <a:t>Undiversified foreign expansion creates  FX risk.</a:t>
            </a:r>
          </a:p>
        </p:txBody>
      </p:sp>
    </p:spTree>
    <p:extLst>
      <p:ext uri="{BB962C8B-B14F-4D97-AF65-F5344CB8AC3E}">
        <p14:creationId xmlns:p14="http://schemas.microsoft.com/office/powerpoint/2010/main" val="23532008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US" altLang="en-US"/>
              <a:t>Foreign Exchange Risk</a:t>
            </a:r>
          </a:p>
        </p:txBody>
      </p:sp>
      <p:sp>
        <p:nvSpPr>
          <p:cNvPr id="55299" name="Rectangle 3"/>
          <p:cNvSpPr>
            <a:spLocks noGrp="1" noChangeArrowheads="1"/>
          </p:cNvSpPr>
          <p:nvPr>
            <p:ph type="body" idx="1"/>
          </p:nvPr>
        </p:nvSpPr>
        <p:spPr/>
        <p:txBody>
          <a:bodyPr/>
          <a:lstStyle/>
          <a:p>
            <a:r>
              <a:rPr lang="en-US" altLang="en-US"/>
              <a:t>Note that completely hedging foreign exposure by matching foreign assets and liabilities requires matching the maturities as well*. </a:t>
            </a:r>
          </a:p>
          <a:p>
            <a:pPr lvl="1"/>
            <a:r>
              <a:rPr lang="en-US" altLang="en-US"/>
              <a:t>Otherwise, exposure to foreign interest rate risk is remains.</a:t>
            </a:r>
          </a:p>
          <a:p>
            <a:pPr lvl="1">
              <a:buFont typeface="Wingdings" panose="05000000000000000000" pitchFamily="2" charset="2"/>
              <a:buNone/>
            </a:pPr>
            <a:endParaRPr lang="en-US" altLang="en-US"/>
          </a:p>
          <a:p>
            <a:pPr lvl="1">
              <a:buFont typeface="Wingdings" panose="05000000000000000000" pitchFamily="2" charset="2"/>
              <a:buNone/>
            </a:pPr>
            <a:endParaRPr lang="en-US" altLang="en-US"/>
          </a:p>
          <a:p>
            <a:pPr lvl="1">
              <a:buFont typeface="Wingdings" panose="05000000000000000000" pitchFamily="2" charset="2"/>
              <a:buNone/>
            </a:pPr>
            <a:endParaRPr lang="en-US" altLang="en-US"/>
          </a:p>
          <a:p>
            <a:pPr lvl="1">
              <a:buFont typeface="Wingdings" panose="05000000000000000000" pitchFamily="2" charset="2"/>
              <a:buNone/>
            </a:pPr>
            <a:r>
              <a:rPr lang="en-US" altLang="en-US"/>
              <a:t>*More correctly, FI must match durations, rather than maturities. See Chapter 9. </a:t>
            </a:r>
          </a:p>
        </p:txBody>
      </p:sp>
    </p:spTree>
    <p:extLst>
      <p:ext uri="{BB962C8B-B14F-4D97-AF65-F5344CB8AC3E}">
        <p14:creationId xmlns:p14="http://schemas.microsoft.com/office/powerpoint/2010/main" val="21411141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en-US" altLang="en-US" sz="2800"/>
              <a:t>Question 21</a:t>
            </a:r>
            <a:endParaRPr lang="en-US" altLang="en-US"/>
          </a:p>
        </p:txBody>
      </p:sp>
      <p:sp>
        <p:nvSpPr>
          <p:cNvPr id="98307" name="Rectangle 3"/>
          <p:cNvSpPr>
            <a:spLocks noGrp="1" noChangeArrowheads="1"/>
          </p:cNvSpPr>
          <p:nvPr>
            <p:ph type="body" idx="1"/>
          </p:nvPr>
        </p:nvSpPr>
        <p:spPr>
          <a:xfrm>
            <a:off x="365760" y="1905000"/>
            <a:ext cx="8458200" cy="5791200"/>
          </a:xfrm>
        </p:spPr>
        <p:txBody>
          <a:bodyPr>
            <a:normAutofit/>
          </a:bodyPr>
          <a:lstStyle/>
          <a:p>
            <a:pPr>
              <a:lnSpc>
                <a:spcPct val="80000"/>
              </a:lnSpc>
            </a:pPr>
            <a:r>
              <a:rPr lang="en-US" altLang="en-US" sz="1800">
                <a:solidFill>
                  <a:srgbClr val="0000CC"/>
                </a:solidFill>
              </a:rPr>
              <a:t>What is </a:t>
            </a:r>
            <a:r>
              <a:rPr lang="en-US" altLang="en-US" sz="1800" i="1">
                <a:solidFill>
                  <a:srgbClr val="FF0000"/>
                </a:solidFill>
              </a:rPr>
              <a:t>foreign exchange risk</a:t>
            </a:r>
            <a:r>
              <a:rPr lang="en-US" altLang="en-US" sz="1800">
                <a:solidFill>
                  <a:srgbClr val="0000CC"/>
                </a:solidFill>
              </a:rPr>
              <a:t>? </a:t>
            </a:r>
          </a:p>
          <a:p>
            <a:pPr lvl="1">
              <a:lnSpc>
                <a:spcPct val="80000"/>
              </a:lnSpc>
            </a:pPr>
            <a:r>
              <a:rPr lang="en-US" altLang="en-US"/>
              <a:t>Foreign exchange risk involves the adverse affect on the value of an FI’s assets and liabilities that are located in another country when the exchange rate changes..  </a:t>
            </a:r>
          </a:p>
          <a:p>
            <a:pPr>
              <a:lnSpc>
                <a:spcPct val="80000"/>
              </a:lnSpc>
            </a:pPr>
            <a:r>
              <a:rPr lang="en-US" altLang="en-US" sz="1800">
                <a:solidFill>
                  <a:srgbClr val="0000CC"/>
                </a:solidFill>
              </a:rPr>
              <a:t>What does it mean for an FI to be </a:t>
            </a:r>
            <a:r>
              <a:rPr lang="en-US" altLang="en-US" sz="1800" i="1">
                <a:solidFill>
                  <a:srgbClr val="FF0000"/>
                </a:solidFill>
              </a:rPr>
              <a:t>net long</a:t>
            </a:r>
            <a:r>
              <a:rPr lang="en-US" altLang="en-US" sz="1800">
                <a:solidFill>
                  <a:srgbClr val="0000CC"/>
                </a:solidFill>
              </a:rPr>
              <a:t> in foreign assets? What does it mean for an FI to be </a:t>
            </a:r>
            <a:r>
              <a:rPr lang="en-US" altLang="en-US" sz="1800" i="1">
                <a:solidFill>
                  <a:srgbClr val="FF0000"/>
                </a:solidFill>
              </a:rPr>
              <a:t>net short</a:t>
            </a:r>
            <a:r>
              <a:rPr lang="en-US" altLang="en-US" sz="1800">
                <a:solidFill>
                  <a:srgbClr val="0000CC"/>
                </a:solidFill>
              </a:rPr>
              <a:t> in foreign assets?  In each case, what must happen to the foreign exchange rate to cause the FI to </a:t>
            </a:r>
            <a:r>
              <a:rPr lang="en-US" altLang="en-US" sz="1800" i="1">
                <a:solidFill>
                  <a:schemeClr val="accent1"/>
                </a:solidFill>
              </a:rPr>
              <a:t>suffer losses</a:t>
            </a:r>
            <a:r>
              <a:rPr lang="en-US" altLang="en-US" sz="1800">
                <a:solidFill>
                  <a:srgbClr val="0000CC"/>
                </a:solidFill>
              </a:rPr>
              <a:t>? </a:t>
            </a:r>
          </a:p>
          <a:p>
            <a:pPr lvl="1">
              <a:lnSpc>
                <a:spcPct val="80000"/>
              </a:lnSpc>
            </a:pPr>
            <a:r>
              <a:rPr lang="en-US" altLang="en-US"/>
              <a:t>An FI is </a:t>
            </a:r>
            <a:r>
              <a:rPr lang="en-US" altLang="en-US" i="1" u="sng">
                <a:solidFill>
                  <a:schemeClr val="accent1"/>
                </a:solidFill>
              </a:rPr>
              <a:t>net long</a:t>
            </a:r>
            <a:r>
              <a:rPr lang="en-US" altLang="en-US"/>
              <a:t> in foreign assets when the foreign currency-denominated assets exceed the foreign currency denominated liabilities.  </a:t>
            </a:r>
            <a:r>
              <a:rPr lang="en-US" altLang="en-US">
                <a:solidFill>
                  <a:srgbClr val="FF0000"/>
                </a:solidFill>
              </a:rPr>
              <a:t>In this case, an FI will suffer potential losses if the domestic currency </a:t>
            </a:r>
            <a:r>
              <a:rPr lang="en-US" altLang="en-US" i="1" u="sng">
                <a:solidFill>
                  <a:srgbClr val="FF0000"/>
                </a:solidFill>
              </a:rPr>
              <a:t>strengthens</a:t>
            </a:r>
            <a:r>
              <a:rPr lang="en-US" altLang="en-US">
                <a:solidFill>
                  <a:srgbClr val="FF0000"/>
                </a:solidFill>
              </a:rPr>
              <a:t> relative to the foreign currency when repayment of the assets will occur in the foreign currency. </a:t>
            </a:r>
          </a:p>
          <a:p>
            <a:pPr lvl="1">
              <a:lnSpc>
                <a:spcPct val="80000"/>
              </a:lnSpc>
            </a:pPr>
            <a:r>
              <a:rPr lang="en-US" altLang="en-US"/>
              <a:t>An FI is </a:t>
            </a:r>
            <a:r>
              <a:rPr lang="en-US" altLang="en-US" i="1" u="sng">
                <a:solidFill>
                  <a:schemeClr val="accent1"/>
                </a:solidFill>
              </a:rPr>
              <a:t>net short</a:t>
            </a:r>
            <a:r>
              <a:rPr lang="en-US" altLang="en-US"/>
              <a:t> in foreign assets when the foreign currency-denominated liabilities exceed the foreign currency denominated assets.  </a:t>
            </a:r>
            <a:r>
              <a:rPr lang="en-US" altLang="en-US">
                <a:solidFill>
                  <a:srgbClr val="FF0000"/>
                </a:solidFill>
              </a:rPr>
              <a:t>In this case, an FI will suffer potential losses if the domestic currency </a:t>
            </a:r>
            <a:r>
              <a:rPr lang="en-US" altLang="en-US" i="1" u="sng">
                <a:solidFill>
                  <a:srgbClr val="FF0000"/>
                </a:solidFill>
              </a:rPr>
              <a:t>weakens</a:t>
            </a:r>
            <a:r>
              <a:rPr lang="en-US" altLang="en-US">
                <a:solidFill>
                  <a:srgbClr val="FF0000"/>
                </a:solidFill>
              </a:rPr>
              <a:t> relative to the foreign currency when repayment of the liabilities will occur in the domestic currency. </a:t>
            </a:r>
          </a:p>
        </p:txBody>
      </p:sp>
    </p:spTree>
    <p:extLst>
      <p:ext uri="{BB962C8B-B14F-4D97-AF65-F5344CB8AC3E}">
        <p14:creationId xmlns:p14="http://schemas.microsoft.com/office/powerpoint/2010/main" val="173252357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r>
              <a:rPr lang="en-US" altLang="en-US" sz="2800"/>
              <a:t>Question 22</a:t>
            </a:r>
            <a:endParaRPr lang="en-US" altLang="en-US"/>
          </a:p>
        </p:txBody>
      </p:sp>
      <p:sp>
        <p:nvSpPr>
          <p:cNvPr id="100355" name="Rectangle 3"/>
          <p:cNvSpPr>
            <a:spLocks noGrp="1" noChangeArrowheads="1"/>
          </p:cNvSpPr>
          <p:nvPr>
            <p:ph type="body" idx="1"/>
          </p:nvPr>
        </p:nvSpPr>
        <p:spPr>
          <a:xfrm>
            <a:off x="457200" y="1828800"/>
            <a:ext cx="8458200" cy="5334000"/>
          </a:xfrm>
        </p:spPr>
        <p:txBody>
          <a:bodyPr/>
          <a:lstStyle/>
          <a:p>
            <a:pPr>
              <a:lnSpc>
                <a:spcPct val="80000"/>
              </a:lnSpc>
            </a:pPr>
            <a:r>
              <a:rPr lang="en-US" altLang="en-US" sz="2400">
                <a:solidFill>
                  <a:srgbClr val="0000CC"/>
                </a:solidFill>
              </a:rPr>
              <a:t>If the Swiss franc is expected to depreciate in the near future, would a U.S.-based FI in Bern City prefer to be net long or net short in its asset positions?  Discuss</a:t>
            </a:r>
          </a:p>
          <a:p>
            <a:pPr lvl="1">
              <a:lnSpc>
                <a:spcPct val="80000"/>
              </a:lnSpc>
            </a:pPr>
            <a:r>
              <a:rPr lang="en-US" altLang="en-US" sz="2200"/>
              <a:t>The U.S. FI would prefer to be net short (liabilities greater than assets) in its asset position.  </a:t>
            </a:r>
          </a:p>
          <a:p>
            <a:pPr lvl="1">
              <a:lnSpc>
                <a:spcPct val="80000"/>
              </a:lnSpc>
            </a:pPr>
            <a:r>
              <a:rPr lang="en-US" altLang="en-US" sz="2200"/>
              <a:t>The depreciation of the franc relative to the dollar means that the U.S. FI would pay back the net liability position with fewer dollars.  </a:t>
            </a:r>
          </a:p>
          <a:p>
            <a:pPr lvl="1">
              <a:lnSpc>
                <a:spcPct val="80000"/>
              </a:lnSpc>
            </a:pPr>
            <a:r>
              <a:rPr lang="en-US" altLang="en-US" sz="2200"/>
              <a:t>In other words, the decrease in the foreign assets in dollar value after conversion will be less than the decrease in the value of the foreign liabilities in dollar value after conversion.  </a:t>
            </a:r>
          </a:p>
        </p:txBody>
      </p:sp>
    </p:spTree>
    <p:extLst>
      <p:ext uri="{BB962C8B-B14F-4D97-AF65-F5344CB8AC3E}">
        <p14:creationId xmlns:p14="http://schemas.microsoft.com/office/powerpoint/2010/main" val="307903342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r>
              <a:rPr lang="en-US" altLang="en-US" sz="2800"/>
              <a:t>Question 23</a:t>
            </a:r>
            <a:endParaRPr lang="en-US" altLang="en-US"/>
          </a:p>
        </p:txBody>
      </p:sp>
      <p:sp>
        <p:nvSpPr>
          <p:cNvPr id="99331" name="Rectangle 3"/>
          <p:cNvSpPr>
            <a:spLocks noGrp="1" noChangeArrowheads="1"/>
          </p:cNvSpPr>
          <p:nvPr>
            <p:ph type="body" idx="1"/>
          </p:nvPr>
        </p:nvSpPr>
        <p:spPr>
          <a:xfrm>
            <a:off x="365760" y="1737361"/>
            <a:ext cx="8458200" cy="5638800"/>
          </a:xfrm>
        </p:spPr>
        <p:txBody>
          <a:bodyPr/>
          <a:lstStyle/>
          <a:p>
            <a:pPr>
              <a:lnSpc>
                <a:spcPct val="80000"/>
              </a:lnSpc>
            </a:pPr>
            <a:r>
              <a:rPr lang="en-US" altLang="en-US" sz="2400">
                <a:solidFill>
                  <a:srgbClr val="0000CC"/>
                </a:solidFill>
              </a:rPr>
              <a:t>If international capital markets are well integrated and operate efficiently, will banks be exposed to foreign exchange risk? </a:t>
            </a:r>
          </a:p>
          <a:p>
            <a:pPr lvl="1">
              <a:lnSpc>
                <a:spcPct val="80000"/>
              </a:lnSpc>
            </a:pPr>
            <a:r>
              <a:rPr lang="en-US" altLang="en-US" sz="2200"/>
              <a:t>If there are no real or financial barriers to international capital and goods flows, FIs can eliminate all foreign exchange rate risk exposure. </a:t>
            </a:r>
          </a:p>
          <a:p>
            <a:pPr lvl="1">
              <a:lnSpc>
                <a:spcPct val="80000"/>
              </a:lnSpc>
              <a:buFont typeface="Wingdings" panose="05000000000000000000" pitchFamily="2" charset="2"/>
              <a:buNone/>
            </a:pPr>
            <a:r>
              <a:rPr lang="en-US" altLang="en-US" sz="2200"/>
              <a:t> </a:t>
            </a:r>
          </a:p>
          <a:p>
            <a:pPr>
              <a:lnSpc>
                <a:spcPct val="80000"/>
              </a:lnSpc>
            </a:pPr>
            <a:r>
              <a:rPr lang="en-US" altLang="en-US" sz="2400">
                <a:solidFill>
                  <a:srgbClr val="0000CC"/>
                </a:solidFill>
              </a:rPr>
              <a:t>What are the sources of foreign exchange risk for FIs? </a:t>
            </a:r>
          </a:p>
          <a:p>
            <a:pPr lvl="1">
              <a:lnSpc>
                <a:spcPct val="80000"/>
              </a:lnSpc>
            </a:pPr>
            <a:r>
              <a:rPr lang="en-US" altLang="en-US" sz="2200"/>
              <a:t>Sources of foreign exchange risk exposure include international differentials in real prices, cross-country differences in the real rate of interest (perhaps, as a result of differential rates of time preference), regulatory and government intervention and restrictions on capital movements, trade barriers, and tariffs.</a:t>
            </a:r>
            <a:r>
              <a:rPr lang="en-US" altLang="en-US" sz="2200">
                <a:solidFill>
                  <a:srgbClr val="FF0000"/>
                </a:solidFill>
              </a:rPr>
              <a:t> </a:t>
            </a:r>
          </a:p>
        </p:txBody>
      </p:sp>
    </p:spTree>
    <p:extLst>
      <p:ext uri="{BB962C8B-B14F-4D97-AF65-F5344CB8AC3E}">
        <p14:creationId xmlns:p14="http://schemas.microsoft.com/office/powerpoint/2010/main" val="264897456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r>
              <a:rPr lang="en-US" altLang="en-US" sz="2800"/>
              <a:t>Question 24</a:t>
            </a:r>
            <a:endParaRPr lang="en-US" altLang="en-US"/>
          </a:p>
        </p:txBody>
      </p:sp>
      <p:sp>
        <p:nvSpPr>
          <p:cNvPr id="101379" name="Rectangle 3"/>
          <p:cNvSpPr>
            <a:spLocks noGrp="1" noChangeArrowheads="1"/>
          </p:cNvSpPr>
          <p:nvPr>
            <p:ph type="body" idx="1"/>
          </p:nvPr>
        </p:nvSpPr>
        <p:spPr>
          <a:xfrm>
            <a:off x="457200" y="1905000"/>
            <a:ext cx="8458200" cy="5334000"/>
          </a:xfrm>
        </p:spPr>
        <p:txBody>
          <a:bodyPr/>
          <a:lstStyle/>
          <a:p>
            <a:pPr>
              <a:lnSpc>
                <a:spcPct val="80000"/>
              </a:lnSpc>
            </a:pPr>
            <a:r>
              <a:rPr lang="en-US" altLang="en-US" sz="2400">
                <a:solidFill>
                  <a:srgbClr val="0000CC"/>
                </a:solidFill>
              </a:rPr>
              <a:t>If an FI has the same amount of foreign assets and foreign liabilities in the same currency, has that FI necessarily reduced to zero the risk involved in these international transactions?  Explain</a:t>
            </a:r>
          </a:p>
          <a:p>
            <a:pPr lvl="1">
              <a:lnSpc>
                <a:spcPct val="80000"/>
              </a:lnSpc>
            </a:pPr>
            <a:r>
              <a:rPr lang="en-US" altLang="en-US" sz="2200"/>
              <a:t>Matching the size of the foreign currency book will not eliminate the risk of the international transactions if the maturities of the assets and liabilities are mismatched.  </a:t>
            </a:r>
          </a:p>
          <a:p>
            <a:pPr lvl="1">
              <a:lnSpc>
                <a:spcPct val="80000"/>
              </a:lnSpc>
            </a:pPr>
            <a:r>
              <a:rPr lang="en-US" altLang="en-US" sz="2200"/>
              <a:t>To the extent that the asset and liabilities are mismatched in terms of maturities, or more importantly durations, the FI will be exposed to foreign interest rate risk .  </a:t>
            </a:r>
          </a:p>
        </p:txBody>
      </p:sp>
    </p:spTree>
    <p:extLst>
      <p:ext uri="{BB962C8B-B14F-4D97-AF65-F5344CB8AC3E}">
        <p14:creationId xmlns:p14="http://schemas.microsoft.com/office/powerpoint/2010/main" val="4074418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altLang="en-US" sz="2800"/>
              <a:t>Question 25</a:t>
            </a:r>
            <a:endParaRPr lang="en-US" altLang="en-US"/>
          </a:p>
        </p:txBody>
      </p:sp>
      <p:sp>
        <p:nvSpPr>
          <p:cNvPr id="102403" name="Rectangle 3"/>
          <p:cNvSpPr>
            <a:spLocks noGrp="1" noChangeArrowheads="1"/>
          </p:cNvSpPr>
          <p:nvPr>
            <p:ph type="body" idx="1"/>
          </p:nvPr>
        </p:nvSpPr>
        <p:spPr>
          <a:xfrm>
            <a:off x="365760" y="1737361"/>
            <a:ext cx="8458200" cy="5334000"/>
          </a:xfrm>
        </p:spPr>
        <p:txBody>
          <a:bodyPr/>
          <a:lstStyle/>
          <a:p>
            <a:pPr>
              <a:lnSpc>
                <a:spcPct val="80000"/>
              </a:lnSpc>
            </a:pPr>
            <a:r>
              <a:rPr lang="en-US" altLang="en-US" sz="2400">
                <a:solidFill>
                  <a:srgbClr val="0000CC"/>
                </a:solidFill>
              </a:rPr>
              <a:t>A U.S. insurance company invests $1,000,000 in a private placement of British bonds.  Each bond pays £300 in interest per year for 20 years.  If the current exchange rate is £1.7612/$, what is the nature of the insurance company’s exchange rate risk?  Specifically, what type of exchange rate movement concerns this insurance company?</a:t>
            </a:r>
          </a:p>
          <a:p>
            <a:pPr lvl="1">
              <a:lnSpc>
                <a:spcPct val="80000"/>
              </a:lnSpc>
            </a:pPr>
            <a:r>
              <a:rPr lang="en-US" altLang="en-US" sz="2200"/>
              <a:t>In this case, the insurance company is worried about the value of the £ falling.  If this happens, the insurance company would be able to buy fewer dollars with the £ received.  </a:t>
            </a:r>
          </a:p>
          <a:p>
            <a:pPr lvl="1">
              <a:lnSpc>
                <a:spcPct val="80000"/>
              </a:lnSpc>
            </a:pPr>
            <a:r>
              <a:rPr lang="en-US" altLang="en-US" sz="2200"/>
              <a:t>This would happen if the exchange rate rose to say £1.88/$ since now it would take more £ to buy one dollar, but the bond contract is paying a fixed amount of interest and principal.  </a:t>
            </a:r>
          </a:p>
        </p:txBody>
      </p:sp>
    </p:spTree>
    <p:extLst>
      <p:ext uri="{BB962C8B-B14F-4D97-AF65-F5344CB8AC3E}">
        <p14:creationId xmlns:p14="http://schemas.microsoft.com/office/powerpoint/2010/main" val="4293870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en-US" altLang="en-US"/>
              <a:t>Country or Sovereign Risk</a:t>
            </a:r>
          </a:p>
        </p:txBody>
      </p:sp>
      <p:sp>
        <p:nvSpPr>
          <p:cNvPr id="56323" name="Rectangle 3"/>
          <p:cNvSpPr>
            <a:spLocks noGrp="1" noChangeArrowheads="1"/>
          </p:cNvSpPr>
          <p:nvPr>
            <p:ph type="body" idx="1"/>
          </p:nvPr>
        </p:nvSpPr>
        <p:spPr/>
        <p:txBody>
          <a:bodyPr/>
          <a:lstStyle/>
          <a:p>
            <a:r>
              <a:rPr lang="en-US" altLang="en-US"/>
              <a:t>Result of exposure to foreign government which may impose restrictions on repayments to foreigners.</a:t>
            </a:r>
          </a:p>
          <a:p>
            <a:r>
              <a:rPr lang="en-US" altLang="en-US"/>
              <a:t>Often lack usual recourse via court system.</a:t>
            </a:r>
          </a:p>
          <a:p>
            <a:r>
              <a:rPr lang="en-US" altLang="en-US"/>
              <a:t>Examples: </a:t>
            </a:r>
          </a:p>
          <a:p>
            <a:pPr lvl="1"/>
            <a:r>
              <a:rPr lang="en-US" altLang="en-US"/>
              <a:t>Argentina</a:t>
            </a:r>
          </a:p>
          <a:p>
            <a:pPr lvl="1"/>
            <a:r>
              <a:rPr lang="en-US" altLang="en-US"/>
              <a:t>Russia</a:t>
            </a:r>
          </a:p>
          <a:p>
            <a:pPr lvl="1"/>
            <a:r>
              <a:rPr lang="en-US" altLang="en-US"/>
              <a:t>South Korea</a:t>
            </a:r>
          </a:p>
        </p:txBody>
      </p:sp>
      <p:sp>
        <p:nvSpPr>
          <p:cNvPr id="56325" name="Text Box 5"/>
          <p:cNvSpPr txBox="1">
            <a:spLocks noChangeArrowheads="1"/>
          </p:cNvSpPr>
          <p:nvPr/>
        </p:nvSpPr>
        <p:spPr bwMode="auto">
          <a:xfrm>
            <a:off x="4191000" y="3735388"/>
            <a:ext cx="3733800" cy="1370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lvl="1">
              <a:buFontTx/>
              <a:buChar char="•"/>
            </a:pPr>
            <a:r>
              <a:rPr lang="en-US" altLang="en-US" sz="2800">
                <a:latin typeface="Arial" panose="020B0604020202020204" pitchFamily="34" charset="0"/>
              </a:rPr>
              <a:t> Indonesia</a:t>
            </a:r>
          </a:p>
          <a:p>
            <a:pPr lvl="1">
              <a:buFontTx/>
              <a:buChar char="•"/>
            </a:pPr>
            <a:r>
              <a:rPr lang="en-US" altLang="en-US" sz="2800">
                <a:latin typeface="Arial" panose="020B0604020202020204" pitchFamily="34" charset="0"/>
              </a:rPr>
              <a:t> Malaysia</a:t>
            </a:r>
          </a:p>
          <a:p>
            <a:pPr lvl="1">
              <a:buFontTx/>
              <a:buChar char="•"/>
            </a:pPr>
            <a:r>
              <a:rPr lang="en-US" altLang="en-US" sz="2800">
                <a:latin typeface="Arial" panose="020B0604020202020204" pitchFamily="34" charset="0"/>
              </a:rPr>
              <a:t> Thailand.</a:t>
            </a:r>
          </a:p>
        </p:txBody>
      </p:sp>
    </p:spTree>
    <p:extLst>
      <p:ext uri="{BB962C8B-B14F-4D97-AF65-F5344CB8AC3E}">
        <p14:creationId xmlns:p14="http://schemas.microsoft.com/office/powerpoint/2010/main" val="5619241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altLang="en-US" sz="2800"/>
              <a:t>Country or Sovereign Risk</a:t>
            </a:r>
          </a:p>
        </p:txBody>
      </p:sp>
      <p:sp>
        <p:nvSpPr>
          <p:cNvPr id="65539" name="Rectangle 3"/>
          <p:cNvSpPr>
            <a:spLocks noGrp="1" noChangeArrowheads="1"/>
          </p:cNvSpPr>
          <p:nvPr>
            <p:ph type="body" idx="1"/>
          </p:nvPr>
        </p:nvSpPr>
        <p:spPr/>
        <p:txBody>
          <a:bodyPr/>
          <a:lstStyle/>
          <a:p>
            <a:r>
              <a:rPr lang="en-US" altLang="en-US"/>
              <a:t>In the event of restrictions, reschedulings, or outright prohibition of repayments, FIs’ remaining bargaining chip is future supply of loans</a:t>
            </a:r>
          </a:p>
          <a:p>
            <a:pPr lvl="1"/>
            <a:r>
              <a:rPr lang="en-US" altLang="en-US"/>
              <a:t>Weak position if currency collapsing or government failing</a:t>
            </a:r>
          </a:p>
          <a:p>
            <a:r>
              <a:rPr lang="en-US" altLang="en-US"/>
              <a:t>Role of IMF</a:t>
            </a:r>
          </a:p>
          <a:p>
            <a:pPr lvl="1"/>
            <a:r>
              <a:rPr lang="en-US" altLang="en-US"/>
              <a:t>Extends aid to troubled banks</a:t>
            </a:r>
          </a:p>
          <a:p>
            <a:pPr lvl="1"/>
            <a:r>
              <a:rPr lang="en-US" altLang="en-US"/>
              <a:t>Increased moral hazard problem if IMF bailout expected</a:t>
            </a:r>
          </a:p>
        </p:txBody>
      </p:sp>
    </p:spTree>
    <p:extLst>
      <p:ext uri="{BB962C8B-B14F-4D97-AF65-F5344CB8AC3E}">
        <p14:creationId xmlns:p14="http://schemas.microsoft.com/office/powerpoint/2010/main" val="41754630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r>
              <a:rPr lang="en-US" altLang="en-US" sz="2800"/>
              <a:t>Question 29</a:t>
            </a:r>
            <a:endParaRPr lang="en-US" altLang="en-US"/>
          </a:p>
        </p:txBody>
      </p:sp>
      <p:sp>
        <p:nvSpPr>
          <p:cNvPr id="103427" name="Rectangle 3"/>
          <p:cNvSpPr>
            <a:spLocks noGrp="1" noChangeArrowheads="1"/>
          </p:cNvSpPr>
          <p:nvPr>
            <p:ph type="body" idx="1"/>
          </p:nvPr>
        </p:nvSpPr>
        <p:spPr>
          <a:xfrm>
            <a:off x="304800" y="1905000"/>
            <a:ext cx="8458200" cy="5638800"/>
          </a:xfrm>
        </p:spPr>
        <p:txBody>
          <a:bodyPr/>
          <a:lstStyle/>
          <a:p>
            <a:pPr>
              <a:lnSpc>
                <a:spcPct val="80000"/>
              </a:lnSpc>
            </a:pPr>
            <a:r>
              <a:rPr lang="en-US" altLang="en-US" sz="2400">
                <a:solidFill>
                  <a:srgbClr val="0000CC"/>
                </a:solidFill>
              </a:rPr>
              <a:t>What is </a:t>
            </a:r>
            <a:r>
              <a:rPr lang="en-US" altLang="en-US" sz="2400" i="1">
                <a:solidFill>
                  <a:srgbClr val="FF0000"/>
                </a:solidFill>
              </a:rPr>
              <a:t>country or sovereign risk</a:t>
            </a:r>
            <a:r>
              <a:rPr lang="en-US" altLang="en-US" sz="2400">
                <a:solidFill>
                  <a:srgbClr val="0000CC"/>
                </a:solidFill>
              </a:rPr>
              <a:t>? </a:t>
            </a:r>
          </a:p>
          <a:p>
            <a:pPr lvl="1">
              <a:lnSpc>
                <a:spcPct val="80000"/>
              </a:lnSpc>
            </a:pPr>
            <a:r>
              <a:rPr lang="en-US" altLang="en-US" sz="2200"/>
              <a:t>Country risk involves the interference of a foreign government in the transmission of funds transfer to repay a debt by a foreign borrower.  </a:t>
            </a:r>
          </a:p>
          <a:p>
            <a:pPr lvl="1">
              <a:lnSpc>
                <a:spcPct val="80000"/>
              </a:lnSpc>
              <a:buFont typeface="Wingdings" panose="05000000000000000000" pitchFamily="2" charset="2"/>
              <a:buNone/>
            </a:pPr>
            <a:endParaRPr lang="en-US" altLang="en-US" sz="2200"/>
          </a:p>
          <a:p>
            <a:pPr>
              <a:lnSpc>
                <a:spcPct val="80000"/>
              </a:lnSpc>
            </a:pPr>
            <a:r>
              <a:rPr lang="en-US" altLang="en-US" sz="2400">
                <a:solidFill>
                  <a:srgbClr val="0000CC"/>
                </a:solidFill>
              </a:rPr>
              <a:t>What </a:t>
            </a:r>
            <a:r>
              <a:rPr lang="en-US" altLang="en-US" sz="2400" i="1">
                <a:solidFill>
                  <a:srgbClr val="FF0000"/>
                </a:solidFill>
              </a:rPr>
              <a:t>remedy</a:t>
            </a:r>
            <a:r>
              <a:rPr lang="en-US" altLang="en-US" sz="2400">
                <a:solidFill>
                  <a:srgbClr val="0000CC"/>
                </a:solidFill>
              </a:rPr>
              <a:t> does an FI realistically have in the event of a collapsing country or currency? </a:t>
            </a:r>
          </a:p>
          <a:p>
            <a:pPr lvl="1">
              <a:lnSpc>
                <a:spcPct val="80000"/>
              </a:lnSpc>
            </a:pPr>
            <a:r>
              <a:rPr lang="en-US" altLang="en-US" sz="2200"/>
              <a:t>A lender FI has very little recourse in this situation unless the FI is able to restructure the debt or demonstrate influence over the future supply of funds to the country in question.  </a:t>
            </a:r>
          </a:p>
          <a:p>
            <a:pPr lvl="1">
              <a:lnSpc>
                <a:spcPct val="80000"/>
              </a:lnSpc>
            </a:pPr>
            <a:r>
              <a:rPr lang="en-US" altLang="en-US" sz="2200"/>
              <a:t>This influence likely would involve significant working relationships with the IMF and the World Bank. </a:t>
            </a:r>
          </a:p>
        </p:txBody>
      </p:sp>
    </p:spTree>
    <p:extLst>
      <p:ext uri="{BB962C8B-B14F-4D97-AF65-F5344CB8AC3E}">
        <p14:creationId xmlns:p14="http://schemas.microsoft.com/office/powerpoint/2010/main" val="313586613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en-US" altLang="en-US" sz="2800"/>
              <a:t>Question 31</a:t>
            </a:r>
            <a:endParaRPr lang="en-US" altLang="en-US"/>
          </a:p>
        </p:txBody>
      </p:sp>
      <p:sp>
        <p:nvSpPr>
          <p:cNvPr id="104451" name="Rectangle 3"/>
          <p:cNvSpPr>
            <a:spLocks noGrp="1" noChangeArrowheads="1"/>
          </p:cNvSpPr>
          <p:nvPr>
            <p:ph type="body" idx="1"/>
          </p:nvPr>
        </p:nvSpPr>
        <p:spPr>
          <a:xfrm>
            <a:off x="365760" y="1828800"/>
            <a:ext cx="8458200" cy="5791200"/>
          </a:xfrm>
        </p:spPr>
        <p:txBody>
          <a:bodyPr/>
          <a:lstStyle/>
          <a:p>
            <a:pPr>
              <a:lnSpc>
                <a:spcPct val="80000"/>
              </a:lnSpc>
            </a:pPr>
            <a:r>
              <a:rPr lang="en-US" altLang="en-US" sz="2400">
                <a:solidFill>
                  <a:srgbClr val="0000CC"/>
                </a:solidFill>
              </a:rPr>
              <a:t>Consider these four types of risks: credit, foreign exchange, market, and sovereign.  These risks can be separated into two pairs of risk types in which each pair consists of two related risk types, with one being a subset of the other.  How would you pair off the risk types, and which risk type may be considered a subset of another? </a:t>
            </a:r>
          </a:p>
          <a:p>
            <a:pPr lvl="1">
              <a:lnSpc>
                <a:spcPct val="80000"/>
              </a:lnSpc>
            </a:pPr>
            <a:r>
              <a:rPr lang="en-US" altLang="en-US" sz="2200" i="1"/>
              <a:t>Credit risk</a:t>
            </a:r>
            <a:r>
              <a:rPr lang="en-US" altLang="en-US" sz="2200"/>
              <a:t> and </a:t>
            </a:r>
            <a:r>
              <a:rPr lang="en-US" altLang="en-US" sz="2200" i="1"/>
              <a:t>sovereign risk</a:t>
            </a:r>
            <a:r>
              <a:rPr lang="en-US" altLang="en-US" sz="2200"/>
              <a:t> comprise one pair, while FX and market risk make up the other.  </a:t>
            </a:r>
          </a:p>
          <a:p>
            <a:pPr lvl="1">
              <a:lnSpc>
                <a:spcPct val="80000"/>
              </a:lnSpc>
            </a:pPr>
            <a:r>
              <a:rPr lang="en-US" altLang="en-US" sz="2200" i="1">
                <a:solidFill>
                  <a:schemeClr val="accent1"/>
                </a:solidFill>
              </a:rPr>
              <a:t>Sovereign risk</a:t>
            </a:r>
            <a:r>
              <a:rPr lang="en-US" altLang="en-US" sz="2200"/>
              <a:t> is a type of credit risk in that one reason why a loan may default is because of political upheaval in the country in which the borrower resides.  </a:t>
            </a:r>
          </a:p>
          <a:p>
            <a:pPr lvl="1">
              <a:lnSpc>
                <a:spcPct val="80000"/>
              </a:lnSpc>
            </a:pPr>
            <a:r>
              <a:rPr lang="en-US" altLang="en-US" sz="2200" i="1">
                <a:solidFill>
                  <a:schemeClr val="accent1"/>
                </a:solidFill>
              </a:rPr>
              <a:t>FX risk</a:t>
            </a:r>
            <a:r>
              <a:rPr lang="en-US" altLang="en-US" sz="2200"/>
              <a:t> is a type of market risk in that one reason why the market value of an outstanding loan or security may change is due to a change in exchange rates.  </a:t>
            </a:r>
          </a:p>
          <a:p>
            <a:pPr lvl="1">
              <a:lnSpc>
                <a:spcPct val="80000"/>
              </a:lnSpc>
              <a:buFont typeface="Wingdings" panose="05000000000000000000" pitchFamily="2" charset="2"/>
              <a:buNone/>
            </a:pPr>
            <a:endParaRPr lang="en-US" altLang="en-US" sz="2200"/>
          </a:p>
        </p:txBody>
      </p:sp>
    </p:spTree>
    <p:extLst>
      <p:ext uri="{BB962C8B-B14F-4D97-AF65-F5344CB8AC3E}">
        <p14:creationId xmlns:p14="http://schemas.microsoft.com/office/powerpoint/2010/main" val="88848765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altLang="en-US"/>
              <a:t>Liquidity Risk</a:t>
            </a:r>
          </a:p>
        </p:txBody>
      </p:sp>
      <p:sp>
        <p:nvSpPr>
          <p:cNvPr id="57347" name="Rectangle 3"/>
          <p:cNvSpPr>
            <a:spLocks noGrp="1" noChangeArrowheads="1"/>
          </p:cNvSpPr>
          <p:nvPr>
            <p:ph type="body" idx="1"/>
          </p:nvPr>
        </p:nvSpPr>
        <p:spPr/>
        <p:txBody>
          <a:bodyPr/>
          <a:lstStyle/>
          <a:p>
            <a:r>
              <a:rPr lang="en-US" altLang="en-US"/>
              <a:t>Risk of being forced to borrow, or sell assets in a very short period of time. </a:t>
            </a:r>
          </a:p>
          <a:p>
            <a:pPr lvl="1"/>
            <a:r>
              <a:rPr lang="en-US" altLang="en-US"/>
              <a:t>Low prices result.</a:t>
            </a:r>
          </a:p>
          <a:p>
            <a:r>
              <a:rPr lang="en-US" altLang="en-US"/>
              <a:t>May generate runs.</a:t>
            </a:r>
          </a:p>
          <a:p>
            <a:pPr lvl="1"/>
            <a:r>
              <a:rPr lang="en-US" altLang="en-US"/>
              <a:t>Runs may turn liquidity problem into solvency problem.</a:t>
            </a:r>
          </a:p>
          <a:p>
            <a:pPr lvl="1"/>
            <a:r>
              <a:rPr lang="en-US" altLang="en-US"/>
              <a:t>Risk of systematic bank panics.</a:t>
            </a:r>
          </a:p>
          <a:p>
            <a:pPr lvl="1"/>
            <a:r>
              <a:rPr lang="en-US" altLang="en-US"/>
              <a:t>Example: 1985, Ohio savings institutions insured by Ohio Deposit Guarantee Fund</a:t>
            </a:r>
          </a:p>
          <a:p>
            <a:pPr lvl="2"/>
            <a:r>
              <a:rPr lang="en-US" altLang="en-US"/>
              <a:t>Interaction of credit risk and liability risk</a:t>
            </a:r>
          </a:p>
          <a:p>
            <a:pPr lvl="1"/>
            <a:r>
              <a:rPr lang="en-US" altLang="en-US"/>
              <a:t>Role of FDIC (see Chapter 19)</a:t>
            </a:r>
          </a:p>
        </p:txBody>
      </p:sp>
    </p:spTree>
    <p:extLst>
      <p:ext uri="{BB962C8B-B14F-4D97-AF65-F5344CB8AC3E}">
        <p14:creationId xmlns:p14="http://schemas.microsoft.com/office/powerpoint/2010/main" val="42468753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en-US" altLang="en-US" sz="2800"/>
              <a:t>Question 32</a:t>
            </a:r>
            <a:endParaRPr lang="en-US" altLang="en-US"/>
          </a:p>
        </p:txBody>
      </p:sp>
      <p:sp>
        <p:nvSpPr>
          <p:cNvPr id="105475" name="Rectangle 3"/>
          <p:cNvSpPr>
            <a:spLocks noGrp="1" noChangeArrowheads="1"/>
          </p:cNvSpPr>
          <p:nvPr>
            <p:ph type="body" idx="1"/>
          </p:nvPr>
        </p:nvSpPr>
        <p:spPr>
          <a:xfrm>
            <a:off x="365760" y="1737361"/>
            <a:ext cx="8458200" cy="5791200"/>
          </a:xfrm>
        </p:spPr>
        <p:txBody>
          <a:bodyPr>
            <a:normAutofit/>
          </a:bodyPr>
          <a:lstStyle/>
          <a:p>
            <a:pPr>
              <a:lnSpc>
                <a:spcPct val="90000"/>
              </a:lnSpc>
            </a:pPr>
            <a:r>
              <a:rPr lang="en-US" altLang="en-US">
                <a:solidFill>
                  <a:srgbClr val="0000CC"/>
                </a:solidFill>
              </a:rPr>
              <a:t>What is </a:t>
            </a:r>
            <a:r>
              <a:rPr lang="en-US" altLang="en-US" i="1">
                <a:solidFill>
                  <a:srgbClr val="FF0000"/>
                </a:solidFill>
              </a:rPr>
              <a:t>liquidity risk</a:t>
            </a:r>
            <a:r>
              <a:rPr lang="en-US" altLang="en-US">
                <a:solidFill>
                  <a:srgbClr val="0000CC"/>
                </a:solidFill>
              </a:rPr>
              <a:t>? </a:t>
            </a:r>
          </a:p>
          <a:p>
            <a:pPr lvl="1">
              <a:lnSpc>
                <a:spcPct val="90000"/>
              </a:lnSpc>
            </a:pPr>
            <a:r>
              <a:rPr lang="en-US" altLang="en-US" sz="2000"/>
              <a:t>Liquidity risk is the uncertainty that an FI may need to obtain large amounts of cash to meet the withdrawals of depositors or other liability claimants.</a:t>
            </a:r>
          </a:p>
          <a:p>
            <a:pPr>
              <a:lnSpc>
                <a:spcPct val="90000"/>
              </a:lnSpc>
            </a:pPr>
            <a:r>
              <a:rPr lang="en-US" altLang="en-US">
                <a:solidFill>
                  <a:srgbClr val="0000CC"/>
                </a:solidFill>
              </a:rPr>
              <a:t>What routine operating factors allow FIs to deal with this risk in times of normal economic activity? </a:t>
            </a:r>
          </a:p>
          <a:p>
            <a:pPr lvl="1">
              <a:lnSpc>
                <a:spcPct val="90000"/>
              </a:lnSpc>
            </a:pPr>
            <a:r>
              <a:rPr lang="en-US" altLang="en-US" sz="2000"/>
              <a:t>In times of normal economic activity, depository FIs meet cash withdrawals by accepting new deposits and borrowing funds in the short-term money markets.  </a:t>
            </a:r>
          </a:p>
          <a:p>
            <a:pPr>
              <a:lnSpc>
                <a:spcPct val="90000"/>
              </a:lnSpc>
            </a:pPr>
            <a:r>
              <a:rPr lang="en-US" altLang="en-US">
                <a:solidFill>
                  <a:srgbClr val="0000CC"/>
                </a:solidFill>
              </a:rPr>
              <a:t>What market reality can create severe financial difficulty for an FI in times of extreme liquidity crises</a:t>
            </a:r>
            <a:r>
              <a:rPr lang="en-US" altLang="en-US" sz="1800"/>
              <a:t> </a:t>
            </a:r>
            <a:r>
              <a:rPr lang="en-US" altLang="en-US">
                <a:solidFill>
                  <a:srgbClr val="0000CC"/>
                </a:solidFill>
              </a:rPr>
              <a:t>? </a:t>
            </a:r>
          </a:p>
          <a:p>
            <a:pPr lvl="1">
              <a:lnSpc>
                <a:spcPct val="90000"/>
              </a:lnSpc>
            </a:pPr>
            <a:r>
              <a:rPr lang="en-US" altLang="en-US" sz="2000"/>
              <a:t>However, in times of harsh liquidity crises, the FI may need to sell assets at significant losses in order to generate cash quickly.</a:t>
            </a:r>
          </a:p>
        </p:txBody>
      </p:sp>
    </p:spTree>
    <p:extLst>
      <p:ext uri="{BB962C8B-B14F-4D97-AF65-F5344CB8AC3E}">
        <p14:creationId xmlns:p14="http://schemas.microsoft.com/office/powerpoint/2010/main" val="73060557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US" altLang="en-US"/>
              <a:t>Insolvency Risk</a:t>
            </a:r>
          </a:p>
        </p:txBody>
      </p:sp>
      <p:sp>
        <p:nvSpPr>
          <p:cNvPr id="58371" name="Rectangle 3"/>
          <p:cNvSpPr>
            <a:spLocks noGrp="1" noChangeArrowheads="1"/>
          </p:cNvSpPr>
          <p:nvPr>
            <p:ph type="body" idx="1"/>
          </p:nvPr>
        </p:nvSpPr>
        <p:spPr/>
        <p:txBody>
          <a:bodyPr/>
          <a:lstStyle/>
          <a:p>
            <a:r>
              <a:rPr lang="en-US" altLang="en-US" dirty="0"/>
              <a:t>Risk of insufficient capital to offset sudden decline in value of assets relative to liabilities</a:t>
            </a:r>
          </a:p>
          <a:p>
            <a:r>
              <a:rPr lang="en-US" altLang="en-US" dirty="0"/>
              <a:t>Original cause may be excessive interest rate, market, credit, off-balance-sheet, technological, FX, sovereign, and liquidity risks</a:t>
            </a:r>
          </a:p>
          <a:p>
            <a:r>
              <a:rPr lang="en-US" altLang="en-US" dirty="0"/>
              <a:t>Washington Mutual</a:t>
            </a:r>
          </a:p>
          <a:p>
            <a:r>
              <a:rPr lang="en-US" altLang="en-US" dirty="0"/>
              <a:t>“Too big to fail” (e.g., Citigroup)</a:t>
            </a:r>
          </a:p>
        </p:txBody>
      </p:sp>
    </p:spTree>
    <p:extLst>
      <p:ext uri="{BB962C8B-B14F-4D97-AF65-F5344CB8AC3E}">
        <p14:creationId xmlns:p14="http://schemas.microsoft.com/office/powerpoint/2010/main" val="42241458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en-US" altLang="en-US" sz="2800"/>
              <a:t>Question 33</a:t>
            </a:r>
            <a:endParaRPr lang="en-US" altLang="en-US"/>
          </a:p>
        </p:txBody>
      </p:sp>
      <p:sp>
        <p:nvSpPr>
          <p:cNvPr id="106499" name="Rectangle 3"/>
          <p:cNvSpPr>
            <a:spLocks noGrp="1" noChangeArrowheads="1"/>
          </p:cNvSpPr>
          <p:nvPr>
            <p:ph type="body" idx="1"/>
          </p:nvPr>
        </p:nvSpPr>
        <p:spPr>
          <a:xfrm>
            <a:off x="457200" y="1828800"/>
            <a:ext cx="8458200" cy="2895600"/>
          </a:xfrm>
        </p:spPr>
        <p:txBody>
          <a:bodyPr/>
          <a:lstStyle/>
          <a:p>
            <a:pPr>
              <a:lnSpc>
                <a:spcPct val="90000"/>
              </a:lnSpc>
            </a:pPr>
            <a:r>
              <a:rPr lang="en-US" altLang="en-US" sz="2400">
                <a:solidFill>
                  <a:srgbClr val="0000CC"/>
                </a:solidFill>
              </a:rPr>
              <a:t>Why can </a:t>
            </a:r>
            <a:r>
              <a:rPr lang="en-US" altLang="en-US" sz="2400" i="1">
                <a:solidFill>
                  <a:srgbClr val="FF0000"/>
                </a:solidFill>
              </a:rPr>
              <a:t>insolvency risk</a:t>
            </a:r>
            <a:r>
              <a:rPr lang="en-US" altLang="en-US" sz="2400">
                <a:solidFill>
                  <a:srgbClr val="0000CC"/>
                </a:solidFill>
              </a:rPr>
              <a:t> be classified as a consequence or outcome of any or all of the other types of risks? </a:t>
            </a:r>
          </a:p>
          <a:p>
            <a:pPr lvl="1">
              <a:lnSpc>
                <a:spcPct val="90000"/>
              </a:lnSpc>
            </a:pPr>
            <a:r>
              <a:rPr lang="en-US" altLang="en-US" sz="2200"/>
              <a:t>Insolvency risk involves the shortfall of capital in times when the operating performance of the institution generates accounting losses.  </a:t>
            </a:r>
          </a:p>
          <a:p>
            <a:pPr lvl="1">
              <a:lnSpc>
                <a:spcPct val="90000"/>
              </a:lnSpc>
            </a:pPr>
            <a:r>
              <a:rPr lang="en-US" altLang="en-US" sz="2200"/>
              <a:t>These losses may be the result of one or more of interest rate, market, credit, liquidity, sovereign, foreign exchange, technological, and off-balance-sheet risks.</a:t>
            </a:r>
          </a:p>
        </p:txBody>
      </p:sp>
    </p:spTree>
    <p:extLst>
      <p:ext uri="{BB962C8B-B14F-4D97-AF65-F5344CB8AC3E}">
        <p14:creationId xmlns:p14="http://schemas.microsoft.com/office/powerpoint/2010/main" val="372085181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altLang="en-US" sz="2800"/>
              <a:t>Question 34 (a)</a:t>
            </a:r>
            <a:endParaRPr lang="en-US" altLang="en-US"/>
          </a:p>
        </p:txBody>
      </p:sp>
      <p:sp>
        <p:nvSpPr>
          <p:cNvPr id="107523" name="Rectangle 3"/>
          <p:cNvSpPr>
            <a:spLocks noGrp="1" noChangeArrowheads="1"/>
          </p:cNvSpPr>
          <p:nvPr>
            <p:ph type="body" idx="1"/>
          </p:nvPr>
        </p:nvSpPr>
        <p:spPr>
          <a:xfrm>
            <a:off x="457200" y="1828800"/>
            <a:ext cx="8458200" cy="4876800"/>
          </a:xfrm>
        </p:spPr>
        <p:txBody>
          <a:bodyPr/>
          <a:lstStyle/>
          <a:p>
            <a:r>
              <a:rPr lang="en-US" altLang="en-US" sz="2400">
                <a:solidFill>
                  <a:srgbClr val="0000CC"/>
                </a:solidFill>
              </a:rPr>
              <a:t>Discuss the interrelationships among the different sources of bank risk exposure.  </a:t>
            </a:r>
          </a:p>
          <a:p>
            <a:pPr lvl="1"/>
            <a:r>
              <a:rPr lang="en-US" altLang="en-US" sz="2200"/>
              <a:t>Measuring each source of bank risk exposure individually creates the false impression that they are independent of each other.  </a:t>
            </a:r>
          </a:p>
          <a:p>
            <a:pPr lvl="1"/>
            <a:r>
              <a:rPr lang="en-US" altLang="en-US" sz="2200"/>
              <a:t>For example, the interest rate risk exposure of a bank could be reduced by requiring bank customers to take on more interest rate risk exposure through the use of floating rate products.  </a:t>
            </a:r>
          </a:p>
        </p:txBody>
      </p:sp>
    </p:spTree>
    <p:extLst>
      <p:ext uri="{BB962C8B-B14F-4D97-AF65-F5344CB8AC3E}">
        <p14:creationId xmlns:p14="http://schemas.microsoft.com/office/powerpoint/2010/main" val="363733880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ltLang="en-US" sz="2800"/>
              <a:t>Question 34 (b)</a:t>
            </a:r>
            <a:endParaRPr lang="en-US" altLang="en-US"/>
          </a:p>
        </p:txBody>
      </p:sp>
      <p:sp>
        <p:nvSpPr>
          <p:cNvPr id="108547" name="Rectangle 3"/>
          <p:cNvSpPr>
            <a:spLocks noGrp="1" noChangeArrowheads="1"/>
          </p:cNvSpPr>
          <p:nvPr>
            <p:ph type="body" idx="1"/>
          </p:nvPr>
        </p:nvSpPr>
        <p:spPr>
          <a:xfrm>
            <a:off x="304800" y="1753561"/>
            <a:ext cx="8839200" cy="6248400"/>
          </a:xfrm>
        </p:spPr>
        <p:txBody>
          <a:bodyPr>
            <a:normAutofit/>
          </a:bodyPr>
          <a:lstStyle/>
          <a:p>
            <a:r>
              <a:rPr lang="en-US" altLang="en-US">
                <a:solidFill>
                  <a:srgbClr val="0000CC"/>
                </a:solidFill>
              </a:rPr>
              <a:t>Why would the construction of a bank risk-management model to measure and manage only one type of risk be incomplete ? </a:t>
            </a:r>
          </a:p>
          <a:p>
            <a:pPr lvl="1"/>
            <a:r>
              <a:rPr lang="en-US" altLang="en-US" sz="2000"/>
              <a:t>This reduction in bank risk may be obtained only at the possible expense of increased credit risk.  That is, customers experiencing losses resulting from unanticipated interest rate changes may be forced into insolvency, thereby increasing bank default risk.</a:t>
            </a:r>
          </a:p>
          <a:p>
            <a:pPr lvl="1"/>
            <a:r>
              <a:rPr lang="en-US" altLang="en-US" sz="2000"/>
              <a:t>Similarly, off-balance sheet risk encompasses several risks since off-balance sheet contingent contracts typically have credit risk and interest rate risk as well as currency risk.  </a:t>
            </a:r>
          </a:p>
          <a:p>
            <a:pPr lvl="1"/>
            <a:r>
              <a:rPr lang="en-US" altLang="en-US" sz="2000"/>
              <a:t>Moreover, the failure of collection and payment systems may lead corporate customers into bankruptcy.  Thus, technology risk may influence the credit risk of FIs.</a:t>
            </a:r>
          </a:p>
          <a:p>
            <a:pPr lvl="1"/>
            <a:r>
              <a:rPr lang="en-US" altLang="en-US" sz="2000"/>
              <a:t>As a result of these interdependencies, FIs have focused on developing sophisticated models that attempt to measure all of the risks faced by the FI at any point in time </a:t>
            </a:r>
          </a:p>
        </p:txBody>
      </p:sp>
    </p:spTree>
    <p:extLst>
      <p:ext uri="{BB962C8B-B14F-4D97-AF65-F5344CB8AC3E}">
        <p14:creationId xmlns:p14="http://schemas.microsoft.com/office/powerpoint/2010/main" val="274272260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838200" y="152400"/>
            <a:ext cx="8001000" cy="533400"/>
          </a:xfrm>
        </p:spPr>
        <p:txBody>
          <a:bodyPr>
            <a:normAutofit fontScale="90000"/>
          </a:bodyPr>
          <a:lstStyle/>
          <a:p>
            <a:r>
              <a:rPr lang="en-US" altLang="en-US" sz="2800"/>
              <a:t>  </a:t>
            </a:r>
            <a:r>
              <a:rPr lang="en-US" altLang="en-US"/>
              <a:t>Risks of Financial Intermediation</a:t>
            </a:r>
          </a:p>
        </p:txBody>
      </p:sp>
      <p:sp>
        <p:nvSpPr>
          <p:cNvPr id="59395" name="Rectangle 3"/>
          <p:cNvSpPr>
            <a:spLocks noGrp="1" noChangeArrowheads="1"/>
          </p:cNvSpPr>
          <p:nvPr>
            <p:ph type="body" idx="1"/>
          </p:nvPr>
        </p:nvSpPr>
        <p:spPr/>
        <p:txBody>
          <a:bodyPr/>
          <a:lstStyle/>
          <a:p>
            <a:r>
              <a:rPr lang="en-US" altLang="en-US"/>
              <a:t>Other Risks and Interaction of Risks</a:t>
            </a:r>
          </a:p>
          <a:p>
            <a:pPr lvl="1"/>
            <a:r>
              <a:rPr lang="en-US" altLang="en-US"/>
              <a:t>Interdependencies among risks.</a:t>
            </a:r>
          </a:p>
          <a:p>
            <a:pPr lvl="2"/>
            <a:r>
              <a:rPr lang="en-US" altLang="en-US"/>
              <a:t>Example: Interest rates and credit risk.</a:t>
            </a:r>
          </a:p>
          <a:p>
            <a:pPr lvl="2"/>
            <a:r>
              <a:rPr lang="en-US" altLang="en-US"/>
              <a:t>Interest rates and derivative counterparty risk</a:t>
            </a:r>
          </a:p>
          <a:p>
            <a:pPr lvl="1"/>
            <a:r>
              <a:rPr lang="en-US" altLang="en-US"/>
              <a:t>Discrete Risks</a:t>
            </a:r>
          </a:p>
          <a:p>
            <a:pPr lvl="2"/>
            <a:r>
              <a:rPr lang="en-US" altLang="en-US"/>
              <a:t>Example: Tax Reform Act of 1986.</a:t>
            </a:r>
          </a:p>
          <a:p>
            <a:pPr lvl="2"/>
            <a:r>
              <a:rPr lang="en-US" altLang="en-US"/>
              <a:t>Other examples include effects of war or terrorist acts, market crashes, theft, malfeasance.</a:t>
            </a:r>
          </a:p>
          <a:p>
            <a:pPr lvl="2"/>
            <a:r>
              <a:rPr lang="en-US" altLang="en-US"/>
              <a:t>Changes in regulatory policy</a:t>
            </a:r>
          </a:p>
        </p:txBody>
      </p:sp>
    </p:spTree>
    <p:extLst>
      <p:ext uri="{BB962C8B-B14F-4D97-AF65-F5344CB8AC3E}">
        <p14:creationId xmlns:p14="http://schemas.microsoft.com/office/powerpoint/2010/main" val="18516536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altLang="en-US"/>
              <a:t>Macroeconomic Risks</a:t>
            </a:r>
          </a:p>
        </p:txBody>
      </p:sp>
      <p:sp>
        <p:nvSpPr>
          <p:cNvPr id="60419" name="Rectangle 3"/>
          <p:cNvSpPr>
            <a:spLocks noGrp="1" noChangeArrowheads="1"/>
          </p:cNvSpPr>
          <p:nvPr>
            <p:ph type="body" idx="1"/>
          </p:nvPr>
        </p:nvSpPr>
        <p:spPr/>
        <p:txBody>
          <a:bodyPr/>
          <a:lstStyle/>
          <a:p>
            <a:r>
              <a:rPr lang="en-US" altLang="en-US"/>
              <a:t>Increased inflation or increase in its volatility.</a:t>
            </a:r>
          </a:p>
          <a:p>
            <a:pPr lvl="1"/>
            <a:r>
              <a:rPr lang="en-US" altLang="en-US"/>
              <a:t>Affects interest rates as well.</a:t>
            </a:r>
          </a:p>
          <a:p>
            <a:r>
              <a:rPr lang="en-US" altLang="en-US"/>
              <a:t>Increases in unemployment </a:t>
            </a:r>
          </a:p>
          <a:p>
            <a:pPr lvl="1"/>
            <a:r>
              <a:rPr lang="en-US" altLang="en-US"/>
              <a:t>Affects credit risk as one example.</a:t>
            </a:r>
          </a:p>
        </p:txBody>
      </p:sp>
    </p:spTree>
    <p:extLst>
      <p:ext uri="{BB962C8B-B14F-4D97-AF65-F5344CB8AC3E}">
        <p14:creationId xmlns:p14="http://schemas.microsoft.com/office/powerpoint/2010/main" val="1102934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altLang="en-US" dirty="0"/>
              <a:t>Other Risks &amp; Interaction of Risks</a:t>
            </a:r>
          </a:p>
        </p:txBody>
      </p:sp>
      <p:sp>
        <p:nvSpPr>
          <p:cNvPr id="60419" name="Rectangle 3"/>
          <p:cNvSpPr>
            <a:spLocks noGrp="1" noChangeArrowheads="1"/>
          </p:cNvSpPr>
          <p:nvPr>
            <p:ph type="body" idx="1"/>
          </p:nvPr>
        </p:nvSpPr>
        <p:spPr/>
        <p:txBody>
          <a:bodyPr/>
          <a:lstStyle/>
          <a:p>
            <a:r>
              <a:rPr lang="en-US" altLang="en-US" dirty="0"/>
              <a:t>Interdependencies among risks</a:t>
            </a:r>
          </a:p>
          <a:p>
            <a:pPr lvl="1"/>
            <a:r>
              <a:rPr lang="en-US" altLang="en-US" dirty="0"/>
              <a:t>Example: Interest rates and credit risk</a:t>
            </a:r>
          </a:p>
          <a:p>
            <a:pPr lvl="1"/>
            <a:r>
              <a:rPr lang="en-US" altLang="en-US" dirty="0"/>
              <a:t>Interest rates and derivative counterparty risk</a:t>
            </a:r>
          </a:p>
          <a:p>
            <a:r>
              <a:rPr lang="en-US" altLang="en-US" dirty="0"/>
              <a:t>Discrete Risks</a:t>
            </a:r>
          </a:p>
          <a:p>
            <a:pPr lvl="1"/>
            <a:r>
              <a:rPr lang="en-US" altLang="en-US" dirty="0"/>
              <a:t>Examples include effects of war or terrorist acts, market crashes, theft, and malfeasance</a:t>
            </a:r>
          </a:p>
          <a:p>
            <a:pPr lvl="1"/>
            <a:r>
              <a:rPr lang="en-US" altLang="en-US" dirty="0"/>
              <a:t>Changes in regulatory policy</a:t>
            </a:r>
          </a:p>
        </p:txBody>
      </p:sp>
    </p:spTree>
    <p:extLst>
      <p:ext uri="{BB962C8B-B14F-4D97-AF65-F5344CB8AC3E}">
        <p14:creationId xmlns:p14="http://schemas.microsoft.com/office/powerpoint/2010/main" val="2304324369"/>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2356</TotalTime>
  <Words>5265</Words>
  <Application>Microsoft Office PowerPoint</Application>
  <PresentationFormat>On-screen Show (4:3)</PresentationFormat>
  <Paragraphs>381</Paragraphs>
  <Slides>61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61</vt:i4>
      </vt:variant>
    </vt:vector>
  </HeadingPairs>
  <TitlesOfParts>
    <vt:vector size="67" baseType="lpstr">
      <vt:lpstr>Times New Roman</vt:lpstr>
      <vt:lpstr>Microsoft YaHei</vt:lpstr>
      <vt:lpstr>Arial</vt:lpstr>
      <vt:lpstr>Century Gothic</vt:lpstr>
      <vt:lpstr>Wingdings</vt:lpstr>
      <vt:lpstr>Retrospect</vt:lpstr>
      <vt:lpstr>PowerPoint Presentation</vt:lpstr>
      <vt:lpstr>PowerPoint Presentation</vt:lpstr>
      <vt:lpstr>Risks of Financial Intermediation</vt:lpstr>
      <vt:lpstr>Question 1</vt:lpstr>
      <vt:lpstr>Question 1</vt:lpstr>
      <vt:lpstr>Question 2</vt:lpstr>
      <vt:lpstr>Question 2</vt:lpstr>
      <vt:lpstr>Question 3</vt:lpstr>
      <vt:lpstr>Question 3</vt:lpstr>
      <vt:lpstr>Question 4</vt:lpstr>
      <vt:lpstr>Market Risk</vt:lpstr>
      <vt:lpstr>Market Risk</vt:lpstr>
      <vt:lpstr>Market Risk</vt:lpstr>
      <vt:lpstr>Market Risk</vt:lpstr>
      <vt:lpstr>Question 5</vt:lpstr>
      <vt:lpstr>Question 6 (a)</vt:lpstr>
      <vt:lpstr>Question 6 (b)</vt:lpstr>
      <vt:lpstr>Question 6 (c) &amp; (d)</vt:lpstr>
      <vt:lpstr>Question 6 (e)</vt:lpstr>
      <vt:lpstr>Question 7</vt:lpstr>
      <vt:lpstr>Question 8</vt:lpstr>
      <vt:lpstr>Question 9</vt:lpstr>
      <vt:lpstr>Question 10</vt:lpstr>
      <vt:lpstr>Question 11</vt:lpstr>
      <vt:lpstr>Question 12</vt:lpstr>
      <vt:lpstr>Question 13</vt:lpstr>
      <vt:lpstr>Credit Risk</vt:lpstr>
      <vt:lpstr>PowerPoint Presentation</vt:lpstr>
      <vt:lpstr>Implications of Growing Credit Risk</vt:lpstr>
      <vt:lpstr>Question 14</vt:lpstr>
      <vt:lpstr>Question 15</vt:lpstr>
      <vt:lpstr>Question 16</vt:lpstr>
      <vt:lpstr>Off-Balance-Sheet Risk</vt:lpstr>
      <vt:lpstr>Question 17</vt:lpstr>
      <vt:lpstr>Technology and Operational Risk</vt:lpstr>
      <vt:lpstr>Technology and Operational Risk</vt:lpstr>
      <vt:lpstr>Technology and Operational Risk</vt:lpstr>
      <vt:lpstr>Question 18</vt:lpstr>
      <vt:lpstr>Question 19 (a)</vt:lpstr>
      <vt:lpstr>Question 19 (b)</vt:lpstr>
      <vt:lpstr>Question 20</vt:lpstr>
      <vt:lpstr>Foreign Exchange Risk </vt:lpstr>
      <vt:lpstr>Foreign Exchange Risk</vt:lpstr>
      <vt:lpstr>Question 21</vt:lpstr>
      <vt:lpstr>Question 22</vt:lpstr>
      <vt:lpstr>Question 23</vt:lpstr>
      <vt:lpstr>Question 24</vt:lpstr>
      <vt:lpstr>Question 25</vt:lpstr>
      <vt:lpstr>Country or Sovereign Risk</vt:lpstr>
      <vt:lpstr>Country or Sovereign Risk</vt:lpstr>
      <vt:lpstr>Question 29</vt:lpstr>
      <vt:lpstr>Question 31</vt:lpstr>
      <vt:lpstr>Liquidity Risk</vt:lpstr>
      <vt:lpstr>Question 32</vt:lpstr>
      <vt:lpstr>Insolvency Risk</vt:lpstr>
      <vt:lpstr>Question 33</vt:lpstr>
      <vt:lpstr>Question 34 (a)</vt:lpstr>
      <vt:lpstr>Question 34 (b)</vt:lpstr>
      <vt:lpstr>  Risks of Financial Intermediation</vt:lpstr>
      <vt:lpstr>Macroeconomic Risks</vt:lpstr>
      <vt:lpstr>Other Risks &amp; Interaction of Risks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dc:title>
  <dc:subject>Depository Institutions</dc:subject>
  <dc:creator>Kenneth R. Stanton</dc:creator>
  <cp:lastModifiedBy>Thanachote R</cp:lastModifiedBy>
  <cp:revision>141</cp:revision>
  <cp:lastPrinted>1601-01-01T00:00:00Z</cp:lastPrinted>
  <dcterms:created xsi:type="dcterms:W3CDTF">2002-04-11T18:12:47Z</dcterms:created>
  <dcterms:modified xsi:type="dcterms:W3CDTF">2015-08-30T16:09:06Z</dcterms:modified>
</cp:coreProperties>
</file>