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80" r:id="rId5"/>
    <p:sldId id="258" r:id="rId6"/>
    <p:sldId id="260" r:id="rId7"/>
    <p:sldId id="300" r:id="rId8"/>
    <p:sldId id="302" r:id="rId9"/>
    <p:sldId id="274" r:id="rId10"/>
    <p:sldId id="282" r:id="rId11"/>
    <p:sldId id="266" r:id="rId12"/>
    <p:sldId id="303" r:id="rId13"/>
    <p:sldId id="262" r:id="rId14"/>
    <p:sldId id="269" r:id="rId15"/>
    <p:sldId id="275" r:id="rId16"/>
    <p:sldId id="264" r:id="rId17"/>
    <p:sldId id="265" r:id="rId18"/>
    <p:sldId id="267" r:id="rId19"/>
    <p:sldId id="276" r:id="rId20"/>
    <p:sldId id="268" r:id="rId21"/>
    <p:sldId id="270" r:id="rId22"/>
    <p:sldId id="279" r:id="rId23"/>
    <p:sldId id="271" r:id="rId24"/>
    <p:sldId id="272" r:id="rId25"/>
    <p:sldId id="304" r:id="rId26"/>
    <p:sldId id="284" r:id="rId27"/>
    <p:sldId id="285" r:id="rId28"/>
    <p:sldId id="286" r:id="rId29"/>
    <p:sldId id="287" r:id="rId30"/>
    <p:sldId id="288" r:id="rId31"/>
    <p:sldId id="307" r:id="rId32"/>
    <p:sldId id="308" r:id="rId33"/>
    <p:sldId id="309" r:id="rId34"/>
    <p:sldId id="289" r:id="rId35"/>
    <p:sldId id="290" r:id="rId36"/>
    <p:sldId id="305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6" r:id="rId4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CCB4A9-E339-44FD-B235-9D7203EB56B7}" type="datetimeFigureOut">
              <a:rPr lang="th-TH" smtClean="0"/>
              <a:pPr/>
              <a:t>30/10/59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13F46-CF98-4B9A-BF62-C49BEFD8B22A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mangomap.com/maps/user/bomb%20density%20map" TargetMode="External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development of welfare system in Thailand 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EE460</a:t>
            </a:r>
            <a:endParaRPr lang="en-US" dirty="0" smtClean="0"/>
          </a:p>
          <a:p>
            <a:r>
              <a:rPr lang="en-US" dirty="0" smtClean="0"/>
              <a:t>From Research work by</a:t>
            </a:r>
          </a:p>
          <a:p>
            <a:r>
              <a:rPr lang="en-US" dirty="0" err="1" smtClean="0"/>
              <a:t>Dr</a:t>
            </a:r>
            <a:r>
              <a:rPr lang="en-US" dirty="0" smtClean="0"/>
              <a:t> Thorn </a:t>
            </a:r>
            <a:r>
              <a:rPr lang="en-US" dirty="0" smtClean="0"/>
              <a:t>Pitidol</a:t>
            </a:r>
          </a:p>
          <a:p>
            <a:r>
              <a:rPr lang="en-US" dirty="0" smtClean="0"/>
              <a:t>November</a:t>
            </a:r>
            <a:r>
              <a:rPr lang="en-US" dirty="0" smtClean="0"/>
              <a:t> 2016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Explaining the development of welfare system</a:t>
            </a:r>
          </a:p>
          <a:p>
            <a:r>
              <a:rPr lang="en-US" dirty="0" smtClean="0"/>
              <a:t>The development of welfare system in Thailand </a:t>
            </a:r>
          </a:p>
          <a:p>
            <a:r>
              <a:rPr lang="en-US" dirty="0" smtClean="0"/>
              <a:t>Questions on the future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is a “good life”?</a:t>
            </a:r>
          </a:p>
          <a:p>
            <a:pPr lvl="1"/>
            <a:r>
              <a:rPr lang="en-US" dirty="0" smtClean="0"/>
              <a:t>How can a good life be achieved? </a:t>
            </a:r>
          </a:p>
          <a:p>
            <a:pPr lvl="1"/>
            <a:r>
              <a:rPr lang="en-US" dirty="0" smtClean="0"/>
              <a:t>Should a good life be available to everyone in our society?</a:t>
            </a:r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Well-being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Good health</a:t>
            </a:r>
          </a:p>
          <a:p>
            <a:r>
              <a:rPr lang="en-US" dirty="0" smtClean="0"/>
              <a:t>Good education</a:t>
            </a:r>
          </a:p>
          <a:p>
            <a:r>
              <a:rPr lang="en-US" dirty="0" smtClean="0"/>
              <a:t>Social security</a:t>
            </a:r>
          </a:p>
          <a:p>
            <a:r>
              <a:rPr lang="en-US" dirty="0" smtClean="0"/>
              <a:t>Individual liberty</a:t>
            </a:r>
          </a:p>
          <a:p>
            <a:r>
              <a:rPr lang="en-US" dirty="0" smtClean="0"/>
              <a:t>Aesthetics</a:t>
            </a:r>
          </a:p>
          <a:p>
            <a:endParaRPr lang="en-US" dirty="0" smtClean="0"/>
          </a:p>
          <a:p>
            <a:pPr lvl="1">
              <a:buNone/>
            </a:pPr>
            <a:endParaRPr lang="en-US" dirty="0" smtClean="0"/>
          </a:p>
          <a:p>
            <a:pPr lvl="1"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Welfare System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Bodies of activities designed to enable individuals, families, groups, and communities to deal with changing conditions, particularly social risks.</a:t>
            </a:r>
          </a:p>
          <a:p>
            <a:pPr lvl="1"/>
            <a:r>
              <a:rPr lang="en-US" dirty="0" smtClean="0"/>
              <a:t>Building capability, and pursuing redistribution.</a:t>
            </a:r>
          </a:p>
          <a:p>
            <a:r>
              <a:rPr lang="en-US" dirty="0" smtClean="0"/>
              <a:t>The state seen as a major player, particularly in the Western context</a:t>
            </a:r>
          </a:p>
          <a:p>
            <a:pPr lvl="1"/>
            <a:r>
              <a:rPr lang="en-US" dirty="0" smtClean="0"/>
              <a:t>State intervene in market to</a:t>
            </a:r>
            <a:r>
              <a:rPr lang="en-US" dirty="0"/>
              <a:t> </a:t>
            </a:r>
            <a:r>
              <a:rPr lang="en-US" dirty="0" smtClean="0"/>
              <a:t>provide minimum income, reducing insecurity in life, and offering social services to all.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Explaining the development of welfare states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5000660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The need of </a:t>
            </a:r>
            <a:r>
              <a:rPr lang="en-US" dirty="0" smtClean="0"/>
              <a:t>modernized </a:t>
            </a:r>
            <a:r>
              <a:rPr lang="en-US" dirty="0" smtClean="0"/>
              <a:t>and </a:t>
            </a:r>
            <a:r>
              <a:rPr lang="en-US" dirty="0" smtClean="0"/>
              <a:t>industrialized </a:t>
            </a:r>
            <a:r>
              <a:rPr lang="en-US" dirty="0" smtClean="0"/>
              <a:t>economy </a:t>
            </a:r>
          </a:p>
          <a:p>
            <a:pPr lvl="1"/>
            <a:r>
              <a:rPr lang="en-US" dirty="0" smtClean="0"/>
              <a:t>Industrialized </a:t>
            </a:r>
            <a:r>
              <a:rPr lang="en-US" dirty="0" smtClean="0"/>
              <a:t>economy needs state to provide the safety nets previously provided by families and communities (Kerr et al. 1960)</a:t>
            </a:r>
          </a:p>
          <a:p>
            <a:pPr lvl="1"/>
            <a:r>
              <a:rPr lang="en-US" dirty="0" smtClean="0"/>
              <a:t>Welfare system promoted capital accumulation and enhance legitimacy of the ruling classes (O’Connor 1973)</a:t>
            </a:r>
          </a:p>
          <a:p>
            <a:pPr lvl="1"/>
            <a:r>
              <a:rPr lang="en-US" dirty="0" smtClean="0"/>
              <a:t>Welfare states emerge from numerous aspects of modernity (Flora and </a:t>
            </a:r>
            <a:r>
              <a:rPr lang="en-US" dirty="0" err="1" smtClean="0"/>
              <a:t>Aber</a:t>
            </a:r>
            <a:r>
              <a:rPr lang="en-US" dirty="0" smtClean="0"/>
              <a:t> 1981)</a:t>
            </a:r>
          </a:p>
          <a:p>
            <a:r>
              <a:rPr lang="en-US" dirty="0" smtClean="0"/>
              <a:t>Class struggles or class coalition</a:t>
            </a:r>
          </a:p>
          <a:p>
            <a:pPr lvl="1"/>
            <a:r>
              <a:rPr lang="en-US" dirty="0" smtClean="0"/>
              <a:t>Welfare system emerged as </a:t>
            </a:r>
            <a:r>
              <a:rPr lang="en-US" dirty="0" smtClean="0"/>
              <a:t>labor </a:t>
            </a:r>
            <a:r>
              <a:rPr lang="en-US" dirty="0" smtClean="0"/>
              <a:t>movements and leftist political parties gained power-resources (</a:t>
            </a:r>
            <a:r>
              <a:rPr lang="en-US" dirty="0" err="1" smtClean="0"/>
              <a:t>Korpi</a:t>
            </a:r>
            <a:r>
              <a:rPr lang="en-US" dirty="0" smtClean="0"/>
              <a:t>, 1989)</a:t>
            </a:r>
          </a:p>
          <a:p>
            <a:pPr lvl="1"/>
            <a:r>
              <a:rPr lang="en-US" dirty="0" smtClean="0"/>
              <a:t>Or emerged from coalition between the working class and middle class/employers.</a:t>
            </a:r>
          </a:p>
          <a:p>
            <a:pPr lvl="2"/>
            <a:endParaRPr lang="en-US" dirty="0" smtClean="0"/>
          </a:p>
          <a:p>
            <a:pPr lvl="2"/>
            <a:endParaRPr lang="th-TH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Explaining the development of welfare states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characteristics of the state (and related political institutions)</a:t>
            </a:r>
          </a:p>
          <a:p>
            <a:pPr lvl="1"/>
            <a:r>
              <a:rPr lang="en-US" dirty="0" smtClean="0"/>
              <a:t>State-centered approach (</a:t>
            </a:r>
            <a:r>
              <a:rPr lang="en-US" dirty="0" err="1" smtClean="0"/>
              <a:t>Skocpol</a:t>
            </a:r>
            <a:r>
              <a:rPr lang="en-US" dirty="0" smtClean="0"/>
              <a:t> 1985) put the focus on the nature of the state in itself.</a:t>
            </a:r>
          </a:p>
          <a:p>
            <a:pPr lvl="1"/>
            <a:r>
              <a:rPr lang="en-US" dirty="0" smtClean="0"/>
              <a:t>Political institutions, however, can shape the nature of the state</a:t>
            </a:r>
          </a:p>
          <a:p>
            <a:r>
              <a:rPr lang="en-US" dirty="0" smtClean="0"/>
              <a:t>The development of “rights” consciousness.</a:t>
            </a:r>
          </a:p>
          <a:p>
            <a:pPr lvl="1"/>
            <a:r>
              <a:rPr lang="en-US" dirty="0" smtClean="0"/>
              <a:t>Marshall (1950) foresees rights consciousness as progressing from civil rights, to political rights, and to social rights. </a:t>
            </a:r>
            <a:endParaRPr lang="th-TH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Explaining the development of welfare states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context of developing countries</a:t>
            </a:r>
          </a:p>
          <a:p>
            <a:pPr lvl="1"/>
            <a:r>
              <a:rPr lang="en-US" dirty="0" smtClean="0"/>
              <a:t>Additional factors</a:t>
            </a:r>
          </a:p>
          <a:p>
            <a:pPr lvl="2"/>
            <a:r>
              <a:rPr lang="en-US" dirty="0" smtClean="0"/>
              <a:t>Colonial legacy, international </a:t>
            </a:r>
            <a:r>
              <a:rPr lang="en-US" dirty="0" smtClean="0"/>
              <a:t>organizations</a:t>
            </a:r>
            <a:endParaRPr lang="en-US" dirty="0" smtClean="0"/>
          </a:p>
          <a:p>
            <a:pPr lvl="2"/>
            <a:r>
              <a:rPr lang="en-US" dirty="0" smtClean="0"/>
              <a:t>Communities and families play more prominent roles</a:t>
            </a:r>
          </a:p>
          <a:p>
            <a:pPr lvl="2"/>
            <a:r>
              <a:rPr lang="en-US" dirty="0" smtClean="0"/>
              <a:t>Weak states and unstable democracy</a:t>
            </a:r>
          </a:p>
          <a:p>
            <a:pPr lvl="2"/>
            <a:r>
              <a:rPr lang="en-US" dirty="0" smtClean="0"/>
              <a:t>Large informal sector</a:t>
            </a:r>
          </a:p>
          <a:p>
            <a:pPr lvl="1"/>
            <a:r>
              <a:rPr lang="en-US" dirty="0" smtClean="0"/>
              <a:t>Haggard and Kaufman (2009) </a:t>
            </a:r>
          </a:p>
          <a:p>
            <a:pPr lvl="2"/>
            <a:r>
              <a:rPr lang="en-US" dirty="0" smtClean="0"/>
              <a:t>Nature of welfare system in developing countries depending on the legacies of leftist parties and the nature of recent </a:t>
            </a:r>
            <a:r>
              <a:rPr lang="en-US" dirty="0" smtClean="0"/>
              <a:t>democratization </a:t>
            </a:r>
            <a:endParaRPr lang="th-TH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development of welfare system in Thailand </a:t>
            </a:r>
            <a:endParaRPr lang="en-US" dirty="0"/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785786" y="4357694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dirty="0" smtClean="0">
                <a:latin typeface="+mj-lt"/>
                <a:ea typeface="+mj-ea"/>
                <a:cs typeface="+mj-cs"/>
              </a:rPr>
              <a:t>And how can we explain it?</a:t>
            </a: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186766" cy="928694"/>
          </a:xfrm>
        </p:spPr>
        <p:txBody>
          <a:bodyPr/>
          <a:lstStyle/>
          <a:p>
            <a:r>
              <a:rPr lang="en-US" dirty="0" smtClean="0"/>
              <a:t>The “Tragedy of San-</a:t>
            </a:r>
            <a:r>
              <a:rPr lang="en-US" dirty="0" err="1" smtClean="0"/>
              <a:t>Sab</a:t>
            </a:r>
            <a:r>
              <a:rPr lang="en-US" dirty="0" smtClean="0"/>
              <a:t>” </a:t>
            </a:r>
            <a:endParaRPr lang="th-TH" dirty="0"/>
          </a:p>
        </p:txBody>
      </p:sp>
      <p:pic>
        <p:nvPicPr>
          <p:cNvPr id="2050" name="Picture 2" descr="http://image.ohozaa.com/i/780/2Pbi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958197"/>
            <a:ext cx="3429024" cy="4899695"/>
          </a:xfrm>
          <a:prstGeom prst="rect">
            <a:avLst/>
          </a:prstGeom>
          <a:noFill/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285720" y="5715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What</a:t>
            </a:r>
            <a:r>
              <a:rPr kumimoji="0" lang="en-US" sz="32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was behind the tragedy?</a:t>
            </a:r>
            <a:endParaRPr kumimoji="0" lang="th-TH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development of welfare system in Thailand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3 periods</a:t>
            </a:r>
          </a:p>
          <a:p>
            <a:pPr lvl="1"/>
            <a:r>
              <a:rPr lang="en-US" dirty="0" smtClean="0"/>
              <a:t>Pre-developmental state (1900-1950)</a:t>
            </a:r>
          </a:p>
          <a:p>
            <a:pPr lvl="1"/>
            <a:r>
              <a:rPr lang="en-US" dirty="0" smtClean="0"/>
              <a:t>Authoritarian developmental state (1950-1990)</a:t>
            </a:r>
          </a:p>
          <a:p>
            <a:pPr lvl="1"/>
            <a:r>
              <a:rPr lang="en-US" dirty="0" smtClean="0"/>
              <a:t>Democratization </a:t>
            </a:r>
            <a:r>
              <a:rPr lang="en-US" dirty="0" smtClean="0"/>
              <a:t>(1990-2000)</a:t>
            </a:r>
          </a:p>
          <a:p>
            <a:r>
              <a:rPr lang="en-US" dirty="0" smtClean="0"/>
              <a:t>Major aspects of welfare policies to consider</a:t>
            </a:r>
          </a:p>
          <a:p>
            <a:pPr lvl="1"/>
            <a:r>
              <a:rPr lang="en-US" dirty="0" smtClean="0"/>
              <a:t>Social security and pension </a:t>
            </a:r>
          </a:p>
          <a:p>
            <a:pPr lvl="1"/>
            <a:r>
              <a:rPr lang="en-US" dirty="0" smtClean="0"/>
              <a:t>Health</a:t>
            </a:r>
          </a:p>
          <a:p>
            <a:pPr lvl="1"/>
            <a:r>
              <a:rPr lang="en-US" dirty="0" smtClean="0"/>
              <a:t>Education</a:t>
            </a:r>
          </a:p>
          <a:p>
            <a:pPr lvl="1"/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071678"/>
            <a:ext cx="8229600" cy="1143000"/>
          </a:xfrm>
        </p:spPr>
        <p:txBody>
          <a:bodyPr/>
          <a:lstStyle/>
          <a:p>
            <a:pPr lvl="1" algn="ctr" rtl="0">
              <a:spcBef>
                <a:spcPct val="0"/>
              </a:spcBef>
            </a:pPr>
            <a:r>
              <a:rPr lang="en-US" sz="3600" dirty="0" smtClean="0"/>
              <a:t>Pre-developmental state (1900-1950)</a:t>
            </a:r>
            <a:r>
              <a:rPr lang="en-US" dirty="0" smtClean="0"/>
              <a:t/>
            </a:r>
            <a:br>
              <a:rPr lang="en-US" dirty="0" smtClean="0"/>
            </a:br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dirty="0"/>
              <a:t>W</a:t>
            </a:r>
            <a:r>
              <a:rPr lang="en-US" sz="3200" dirty="0" smtClean="0"/>
              <a:t>elfare system in Thailand: </a:t>
            </a:r>
            <a:br>
              <a:rPr lang="en-US" sz="3200" dirty="0" smtClean="0"/>
            </a:br>
            <a:r>
              <a:rPr lang="en-US" sz="3200" dirty="0" smtClean="0"/>
              <a:t>Pre-developmental state (1900-1950)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28800"/>
            <a:ext cx="3888432" cy="45259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The boom in rice trade provided the basis for Thailand’s modern economy</a:t>
            </a:r>
          </a:p>
          <a:p>
            <a:r>
              <a:rPr lang="en-US" sz="2800" dirty="0" smtClean="0"/>
              <a:t>The life of “rural villagers” became the issue of government’s interests for the first time during Rama V’s </a:t>
            </a:r>
            <a:r>
              <a:rPr lang="en-US" sz="2800" dirty="0" smtClean="0"/>
              <a:t>modernization </a:t>
            </a:r>
            <a:r>
              <a:rPr lang="en-US" sz="2800" dirty="0" smtClean="0"/>
              <a:t>of Siam. </a:t>
            </a:r>
            <a:endParaRPr lang="th-TH" sz="2800" dirty="0"/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286248" y="1500174"/>
            <a:ext cx="4287895" cy="45720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200" dirty="0" smtClean="0"/>
              <a:t>Development of welfare system in Thailand: Pre-developmental state (1900-1950)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600200"/>
            <a:ext cx="8435280" cy="4781128"/>
          </a:xfrm>
        </p:spPr>
        <p:txBody>
          <a:bodyPr>
            <a:normAutofit/>
          </a:bodyPr>
          <a:lstStyle/>
          <a:p>
            <a:r>
              <a:rPr lang="en-US" dirty="0" smtClean="0"/>
              <a:t>The emergence of “small peasants” in Siam</a:t>
            </a:r>
          </a:p>
          <a:p>
            <a:pPr lvl="1"/>
            <a:r>
              <a:rPr lang="en-US" dirty="0" smtClean="0"/>
              <a:t>The emergence of  rice as a major commodity</a:t>
            </a:r>
          </a:p>
          <a:p>
            <a:pPr lvl="1"/>
            <a:r>
              <a:rPr lang="en-US" dirty="0" smtClean="0"/>
              <a:t>Small peasants dominated the rice economy due to</a:t>
            </a:r>
          </a:p>
          <a:p>
            <a:pPr lvl="2"/>
            <a:r>
              <a:rPr lang="en-US" dirty="0" smtClean="0"/>
              <a:t>Limited emergence of the “landlord” class</a:t>
            </a:r>
          </a:p>
          <a:p>
            <a:pPr lvl="2"/>
            <a:r>
              <a:rPr lang="en-US" dirty="0" smtClean="0"/>
              <a:t>Limited capital accumulation of merchants</a:t>
            </a:r>
          </a:p>
          <a:p>
            <a:pPr lvl="2"/>
            <a:r>
              <a:rPr lang="en-US" dirty="0" smtClean="0"/>
              <a:t>Limited support from the government on technology and irrigation</a:t>
            </a:r>
          </a:p>
          <a:p>
            <a:pPr lvl="2"/>
            <a:r>
              <a:rPr lang="en-US" dirty="0" smtClean="0"/>
              <a:t>Large supply of land </a:t>
            </a:r>
          </a:p>
          <a:p>
            <a:pPr lvl="1"/>
            <a:r>
              <a:rPr lang="en-US" dirty="0" smtClean="0"/>
              <a:t>For a long-time, society of small and poor peasants dominated the Thai rice-based economy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332656"/>
            <a:ext cx="5943034" cy="1415080"/>
          </a:xfrm>
        </p:spPr>
        <p:txBody>
          <a:bodyPr>
            <a:normAutofit/>
          </a:bodyPr>
          <a:lstStyle/>
          <a:p>
            <a:r>
              <a:rPr lang="en-US" sz="3600" b="1" dirty="0" smtClean="0"/>
              <a:t>The </a:t>
            </a:r>
            <a:r>
              <a:rPr lang="en-US" sz="3600" b="1" dirty="0" err="1" smtClean="0"/>
              <a:t>Rangsit</a:t>
            </a:r>
            <a:r>
              <a:rPr lang="en-US" sz="3600" b="1" dirty="0" smtClean="0"/>
              <a:t> Canal</a:t>
            </a:r>
            <a:endParaRPr lang="en-US" dirty="0" smtClean="0"/>
          </a:p>
          <a:p>
            <a:pPr lvl="1"/>
            <a:r>
              <a:rPr lang="en-US" dirty="0" smtClean="0"/>
              <a:t>A project by Royal Company</a:t>
            </a:r>
          </a:p>
        </p:txBody>
      </p:sp>
      <p:pic>
        <p:nvPicPr>
          <p:cNvPr id="36868" name="Picture 4" descr="http://upload.wikimedia.org/wikipedia/th/0/06/%E0%B8%9E%E0%B8%A3%E0%B8%B0%E0%B8%AD%E0%B8%87%E0%B8%84%E0%B9%8C%E0%B9%80%E0%B8%88%E0%B9%89%E0%B8%B2%E0%B8%AA%E0%B8%B2%E0%B8%A2%E0%B8%AA%E0%B8%99%E0%B8%B4%E0%B8%97%E0%B8%A7%E0%B8%87%E0%B8%A8%E0%B9%8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2381250" cy="2867026"/>
          </a:xfrm>
          <a:prstGeom prst="rect">
            <a:avLst/>
          </a:prstGeom>
          <a:noFill/>
        </p:spPr>
      </p:pic>
      <p:pic>
        <p:nvPicPr>
          <p:cNvPr id="36866" name="Picture 2" descr="http://upload.wikimedia.org/wikipedia/commons/0/0c/Prince_Rangsit_Prayurasakd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7824" y="1916832"/>
            <a:ext cx="2016224" cy="2908016"/>
          </a:xfrm>
          <a:prstGeom prst="rect">
            <a:avLst/>
          </a:prstGeom>
          <a:noFill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64088" y="476672"/>
            <a:ext cx="3456384" cy="3447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42874" y="4005064"/>
            <a:ext cx="3061574" cy="26668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</a:t>
            </a:r>
            <a:r>
              <a:rPr kumimoji="0" lang="en-US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elfare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system in Thailand: </a:t>
            </a:r>
            <a:b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</a:b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Pre-developmental state (1900-1950)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978896" cy="45259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Prince </a:t>
            </a:r>
            <a:r>
              <a:rPr lang="en-US" sz="2800" dirty="0" err="1" smtClean="0"/>
              <a:t>Dilok</a:t>
            </a:r>
            <a:r>
              <a:rPr lang="en-US" sz="2800" dirty="0" smtClean="0"/>
              <a:t> </a:t>
            </a:r>
            <a:r>
              <a:rPr lang="en-US" sz="2800" dirty="0" err="1" smtClean="0"/>
              <a:t>Nopparat’s</a:t>
            </a:r>
            <a:r>
              <a:rPr lang="en-US" sz="2800" dirty="0" smtClean="0"/>
              <a:t> PhD Thesis “Agriculture in Thailand: The Analysis of the Economic History of Thailand”</a:t>
            </a:r>
          </a:p>
          <a:p>
            <a:pPr lvl="1"/>
            <a:r>
              <a:rPr lang="en-US" dirty="0" smtClean="0"/>
              <a:t>A very first survey of rural poverty in Thailand. </a:t>
            </a:r>
          </a:p>
          <a:p>
            <a:pPr lvl="1"/>
            <a:r>
              <a:rPr lang="en-US" dirty="0" smtClean="0"/>
              <a:t>Proposing the government to provide access to land and credit</a:t>
            </a:r>
          </a:p>
          <a:p>
            <a:pPr lvl="1"/>
            <a:endParaRPr lang="th-TH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700807"/>
            <a:ext cx="2952328" cy="4545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</a:t>
            </a:r>
            <a:r>
              <a:rPr lang="en-US" sz="3200" kern="0" dirty="0">
                <a:solidFill>
                  <a:sysClr val="windowText" lastClr="000000"/>
                </a:solidFill>
              </a:rPr>
              <a:t>system in Thailand: </a:t>
            </a:r>
            <a:r>
              <a:rPr lang="en-US" sz="3200" kern="0" dirty="0" smtClean="0">
                <a:solidFill>
                  <a:sysClr val="windowText" lastClr="000000"/>
                </a:solidFill>
              </a:rPr>
              <a:t/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Pre-developmental </a:t>
            </a:r>
            <a:r>
              <a:rPr lang="en-US" sz="3200" kern="0" dirty="0">
                <a:solidFill>
                  <a:sysClr val="windowText" lastClr="000000"/>
                </a:solidFill>
              </a:rPr>
              <a:t>state (1900-1950)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690864" cy="4525963"/>
          </a:xfrm>
        </p:spPr>
        <p:txBody>
          <a:bodyPr>
            <a:normAutofit fontScale="92500"/>
          </a:bodyPr>
          <a:lstStyle/>
          <a:p>
            <a:r>
              <a:rPr lang="en-US" dirty="0" err="1" smtClean="0"/>
              <a:t>Praya</a:t>
            </a:r>
            <a:r>
              <a:rPr lang="en-US" dirty="0" smtClean="0"/>
              <a:t> </a:t>
            </a:r>
            <a:r>
              <a:rPr lang="en-US" dirty="0" err="1" smtClean="0"/>
              <a:t>Suriyanuwatra</a:t>
            </a:r>
            <a:r>
              <a:rPr lang="en-US" dirty="0" smtClean="0"/>
              <a:t> “</a:t>
            </a:r>
            <a:r>
              <a:rPr lang="en-US" dirty="0" err="1" smtClean="0"/>
              <a:t>Sapa-Sart</a:t>
            </a:r>
            <a:r>
              <a:rPr lang="en-US" dirty="0" smtClean="0"/>
              <a:t>”</a:t>
            </a:r>
          </a:p>
          <a:p>
            <a:pPr lvl="1"/>
            <a:r>
              <a:rPr lang="en-US" dirty="0" smtClean="0"/>
              <a:t>Poverty among farmers came as a result of the lack of access to capitals</a:t>
            </a:r>
          </a:p>
          <a:p>
            <a:pPr lvl="1"/>
            <a:r>
              <a:rPr lang="en-US" dirty="0" smtClean="0"/>
              <a:t>Proposed the redistribution of capitals as the solution</a:t>
            </a:r>
            <a:endParaRPr lang="en-US" dirty="0"/>
          </a:p>
          <a:p>
            <a:pPr lvl="1"/>
            <a:r>
              <a:rPr lang="en-US" dirty="0" smtClean="0"/>
              <a:t>Rama VI responded with the statement “self-sufficiency is the best”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8484" y="1916832"/>
            <a:ext cx="3516185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kern="0" dirty="0">
                <a:solidFill>
                  <a:sysClr val="windowText" lastClr="000000"/>
                </a:solidFill>
              </a:rPr>
              <a:t>Development of welfare system in Thailand: Pre-developmental state (1900-1950)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5143536"/>
          </a:xfrm>
        </p:spPr>
        <p:txBody>
          <a:bodyPr>
            <a:normAutofit/>
          </a:bodyPr>
          <a:lstStyle/>
          <a:p>
            <a:r>
              <a:rPr lang="en-US" dirty="0" smtClean="0"/>
              <a:t>Facing the changes</a:t>
            </a:r>
          </a:p>
          <a:p>
            <a:pPr lvl="1"/>
            <a:r>
              <a:rPr lang="en-US" dirty="0" smtClean="0"/>
              <a:t>Economic recession during 1920s-1930s led to a dramatic rise of dramatic rise in farmers’ Petitions to Crown</a:t>
            </a:r>
          </a:p>
          <a:p>
            <a:pPr lvl="1"/>
            <a:r>
              <a:rPr lang="en-US" dirty="0" smtClean="0"/>
              <a:t>The Royal (</a:t>
            </a:r>
            <a:r>
              <a:rPr lang="en-US" dirty="0" err="1" smtClean="0"/>
              <a:t>mis</a:t>
            </a:r>
            <a:r>
              <a:rPr lang="en-US" dirty="0" smtClean="0"/>
              <a:t>)management of recession also led to frustrations among (1) the middle rank bureaucrats;  (2) urban-based Chinese merchants; and (3) the military</a:t>
            </a:r>
          </a:p>
          <a:p>
            <a:pPr lvl="1"/>
            <a:r>
              <a:rPr lang="en-US" dirty="0" smtClean="0"/>
              <a:t>The People’s Party 1932 revolution led to new economic plan with the focus on using the state-led politics to improve the life of Thai peasants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baseline="30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h-TH" dirty="0" smtClean="0"/>
              <a:t> </a:t>
            </a:r>
            <a:r>
              <a:rPr lang="en-US" dirty="0" smtClean="0"/>
              <a:t>The People’s Party</a:t>
            </a:r>
            <a:endParaRPr lang="th-TH" dirty="0"/>
          </a:p>
        </p:txBody>
      </p:sp>
      <p:pic>
        <p:nvPicPr>
          <p:cNvPr id="4" name="Picture 2" descr="http://www.sepo.go.th/images/stories/histo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643050"/>
            <a:ext cx="6901110" cy="37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</a:t>
            </a:r>
            <a:r>
              <a:rPr lang="en-US" sz="3200" kern="0" dirty="0">
                <a:solidFill>
                  <a:sysClr val="windowText" lastClr="000000"/>
                </a:solidFill>
              </a:rPr>
              <a:t>system in Thailand: </a:t>
            </a:r>
            <a:r>
              <a:rPr lang="en-US" sz="3200" kern="0" dirty="0" smtClean="0">
                <a:solidFill>
                  <a:sysClr val="windowText" lastClr="000000"/>
                </a:solidFill>
              </a:rPr>
              <a:t/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Pre-developmental </a:t>
            </a:r>
            <a:r>
              <a:rPr lang="en-US" sz="3200" kern="0" dirty="0">
                <a:solidFill>
                  <a:sysClr val="windowText" lastClr="000000"/>
                </a:solidFill>
              </a:rPr>
              <a:t>state (1900-1950)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1932 Revolution and </a:t>
            </a:r>
            <a:r>
              <a:rPr lang="en-US" sz="2800" dirty="0" err="1" smtClean="0"/>
              <a:t>Pridi’s</a:t>
            </a:r>
            <a:r>
              <a:rPr lang="en-US" sz="2800" dirty="0" smtClean="0"/>
              <a:t> Economic Plan</a:t>
            </a:r>
          </a:p>
          <a:p>
            <a:pPr lvl="1"/>
            <a:r>
              <a:rPr lang="en-US" sz="2400" dirty="0" smtClean="0"/>
              <a:t>Proposal for “minimum income for all Thais”</a:t>
            </a:r>
          </a:p>
          <a:p>
            <a:pPr lvl="1"/>
            <a:r>
              <a:rPr lang="en-US" sz="2400" dirty="0" smtClean="0"/>
              <a:t>But plan for all Thais (especially peasants) to be employed by the state/cooperatives.</a:t>
            </a:r>
          </a:p>
          <a:p>
            <a:pPr lvl="1"/>
            <a:r>
              <a:rPr lang="en-US" sz="2400" dirty="0" smtClean="0"/>
              <a:t>Plan failed through resistance from conservative forces.</a:t>
            </a:r>
          </a:p>
          <a:p>
            <a:endParaRPr lang="en-US" dirty="0" smtClean="0"/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</p:txBody>
      </p:sp>
      <p:pic>
        <p:nvPicPr>
          <p:cNvPr id="4" name="Picture 2" descr="http://2.bp.blogspot.com/-tcZx4HKirfc/UQU1N_ZXEXI/AAAAAAAAAB8/ludUfJVeedc/s1600/User63499_I2NZY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3364" y="3933056"/>
            <a:ext cx="1936588" cy="2711224"/>
          </a:xfrm>
          <a:prstGeom prst="rect">
            <a:avLst/>
          </a:prstGeom>
          <a:noFill/>
        </p:spPr>
      </p:pic>
      <p:pic>
        <p:nvPicPr>
          <p:cNvPr id="5" name="Picture 4" descr="http://4.bp.blogspot.com/-H2mvxmsYWfQ/Tg12iVkMaoI/AAAAAAAAAYA/sjyWbbCA8Yo/s1600/4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933056"/>
            <a:ext cx="1905000" cy="272415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</a:t>
            </a:r>
            <a:r>
              <a:rPr lang="en-US" sz="3200" kern="0" dirty="0">
                <a:solidFill>
                  <a:sysClr val="windowText" lastClr="000000"/>
                </a:solidFill>
              </a:rPr>
              <a:t>system in Thailand: </a:t>
            </a:r>
            <a:r>
              <a:rPr lang="en-US" sz="3200" kern="0" dirty="0" smtClean="0">
                <a:solidFill>
                  <a:sysClr val="windowText" lastClr="000000"/>
                </a:solidFill>
              </a:rPr>
              <a:t/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Pre-developmental </a:t>
            </a:r>
            <a:r>
              <a:rPr lang="en-US" sz="3200" kern="0" dirty="0">
                <a:solidFill>
                  <a:sysClr val="windowText" lastClr="000000"/>
                </a:solidFill>
              </a:rPr>
              <a:t>state (1900-1950)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4829196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Phibun’s</a:t>
            </a:r>
            <a:r>
              <a:rPr lang="en-US" dirty="0" smtClean="0"/>
              <a:t> nationalist economic and education policies</a:t>
            </a:r>
          </a:p>
          <a:p>
            <a:pPr lvl="1"/>
            <a:r>
              <a:rPr lang="en-US" dirty="0" smtClean="0"/>
              <a:t>State-own enterprises in distributing rice and consumer products</a:t>
            </a:r>
          </a:p>
          <a:p>
            <a:pPr lvl="1"/>
            <a:r>
              <a:rPr lang="en-US" dirty="0" smtClean="0"/>
              <a:t>The Chinese were identified as “outsiders”. </a:t>
            </a:r>
          </a:p>
          <a:p>
            <a:pPr lvl="2"/>
            <a:r>
              <a:rPr lang="en-US" dirty="0" smtClean="0"/>
              <a:t>Welfare system  in the context of the  urban economy was objected on the ground of leaking benefits to the Chinese. </a:t>
            </a:r>
          </a:p>
        </p:txBody>
      </p:sp>
      <p:pic>
        <p:nvPicPr>
          <p:cNvPr id="4" name="Picture 8" descr="http://i287.photobucket.com/albums/ll155/boongert/chang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13371" y="1556792"/>
            <a:ext cx="2903045" cy="47517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file.siam2web.com/somkhitsin/ksf/2010118_252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805272"/>
            <a:ext cx="4582100" cy="3258383"/>
          </a:xfrm>
          <a:prstGeom prst="rect">
            <a:avLst/>
          </a:prstGeom>
          <a:noFill/>
        </p:spPr>
      </p:pic>
      <p:pic>
        <p:nvPicPr>
          <p:cNvPr id="52228" name="Picture 4" descr="http://atibhop.files.wordpress.com/2013/07/02wichi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22426" y="2996952"/>
            <a:ext cx="2313470" cy="302433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85786" y="6002124"/>
            <a:ext cx="4578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Luang</a:t>
            </a:r>
            <a:r>
              <a:rPr lang="en-US" dirty="0" smtClean="0"/>
              <a:t> </a:t>
            </a:r>
            <a:r>
              <a:rPr lang="en-US" dirty="0" err="1" smtClean="0"/>
              <a:t>Wichitwathakan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571472" y="1466781"/>
            <a:ext cx="81769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450850">
              <a:buFont typeface="Arial" pitchFamily="34" charset="0"/>
              <a:buChar char="•"/>
            </a:pPr>
            <a:r>
              <a:rPr lang="en-US" dirty="0" smtClean="0"/>
              <a:t>Policies on education also became the focus. </a:t>
            </a:r>
          </a:p>
          <a:p>
            <a:pPr marL="450850" indent="-450850">
              <a:buFont typeface="Arial" pitchFamily="34" charset="0"/>
              <a:buChar char="•"/>
            </a:pPr>
            <a:r>
              <a:rPr lang="en-US" dirty="0" smtClean="0"/>
              <a:t>Broad investment in “primary education” to build the sense of </a:t>
            </a:r>
            <a:r>
              <a:rPr lang="en-US" dirty="0" err="1" smtClean="0"/>
              <a:t>Thainess</a:t>
            </a:r>
            <a:r>
              <a:rPr lang="en-US" dirty="0" smtClean="0"/>
              <a:t>.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</a:t>
            </a:r>
            <a:r>
              <a:rPr lang="en-US" sz="3200" kern="0" dirty="0">
                <a:solidFill>
                  <a:sysClr val="windowText" lastClr="000000"/>
                </a:solidFill>
              </a:rPr>
              <a:t>system in Thailand: </a:t>
            </a:r>
            <a:r>
              <a:rPr lang="en-US" sz="3200" kern="0" dirty="0" smtClean="0">
                <a:solidFill>
                  <a:sysClr val="windowText" lastClr="000000"/>
                </a:solidFill>
              </a:rPr>
              <a:t/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Pre-developmental </a:t>
            </a:r>
            <a:r>
              <a:rPr lang="en-US" sz="3200" kern="0" dirty="0">
                <a:solidFill>
                  <a:sysClr val="windowText" lastClr="000000"/>
                </a:solidFill>
              </a:rPr>
              <a:t>state (1900-1950)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</a:t>
            </a:r>
            <a:r>
              <a:rPr lang="en-US" sz="3200" kern="0" dirty="0">
                <a:solidFill>
                  <a:sysClr val="windowText" lastClr="000000"/>
                </a:solidFill>
              </a:rPr>
              <a:t>system in Thailand: </a:t>
            </a:r>
            <a:r>
              <a:rPr lang="en-US" sz="3200" kern="0" dirty="0" smtClean="0">
                <a:solidFill>
                  <a:sysClr val="windowText" lastClr="000000"/>
                </a:solidFill>
              </a:rPr>
              <a:t/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Pre-developmental </a:t>
            </a:r>
            <a:r>
              <a:rPr lang="en-US" sz="3200" kern="0" dirty="0">
                <a:solidFill>
                  <a:sysClr val="windowText" lastClr="000000"/>
                </a:solidFill>
              </a:rPr>
              <a:t>state (1900-1950)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556792"/>
            <a:ext cx="4824536" cy="4896544"/>
          </a:xfrm>
        </p:spPr>
        <p:txBody>
          <a:bodyPr>
            <a:normAutofit lnSpcReduction="10000"/>
          </a:bodyPr>
          <a:lstStyle/>
          <a:p>
            <a:r>
              <a:rPr lang="en-US" dirty="0" err="1" smtClean="0"/>
              <a:t>Phibun’s</a:t>
            </a:r>
            <a:r>
              <a:rPr lang="en-US" dirty="0" smtClean="0"/>
              <a:t> final years in power led to an effort to develop a social security system</a:t>
            </a:r>
          </a:p>
          <a:p>
            <a:pPr lvl="1"/>
            <a:r>
              <a:rPr lang="en-US" dirty="0" smtClean="0"/>
              <a:t>Seeking to re-established his power, </a:t>
            </a:r>
            <a:r>
              <a:rPr lang="en-US" dirty="0" err="1" smtClean="0"/>
              <a:t>Phibun</a:t>
            </a:r>
            <a:r>
              <a:rPr lang="en-US" dirty="0" smtClean="0"/>
              <a:t> turned to the </a:t>
            </a:r>
            <a:r>
              <a:rPr lang="en-US" dirty="0" err="1" smtClean="0"/>
              <a:t>labour</a:t>
            </a:r>
            <a:r>
              <a:rPr lang="en-US" dirty="0" smtClean="0"/>
              <a:t> and the left movements (</a:t>
            </a:r>
            <a:r>
              <a:rPr lang="en-US" dirty="0" err="1" smtClean="0"/>
              <a:t>Pridi’s</a:t>
            </a:r>
            <a:r>
              <a:rPr lang="en-US" dirty="0" smtClean="0"/>
              <a:t> power bases).</a:t>
            </a:r>
          </a:p>
          <a:p>
            <a:pPr lvl="1"/>
            <a:r>
              <a:rPr lang="en-US" dirty="0" smtClean="0"/>
              <a:t>But his attempt was short-lived. </a:t>
            </a:r>
          </a:p>
        </p:txBody>
      </p:sp>
      <p:pic>
        <p:nvPicPr>
          <p:cNvPr id="4" name="Picture 2" descr="http://www.bpp.go.th/bpp_paru/images/stories/p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8304" y="3821217"/>
            <a:ext cx="1626423" cy="2560111"/>
          </a:xfrm>
          <a:prstGeom prst="rect">
            <a:avLst/>
          </a:prstGeom>
          <a:noFill/>
        </p:spPr>
      </p:pic>
      <p:pic>
        <p:nvPicPr>
          <p:cNvPr id="5" name="Picture 4" descr="http://upload.wikimedia.org/wikipedia/th/thumb/9/9d/Salit_thanarat.jpg/200px-Salit_thanara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806140"/>
            <a:ext cx="1928980" cy="2575188"/>
          </a:xfrm>
          <a:prstGeom prst="rect">
            <a:avLst/>
          </a:prstGeom>
          <a:noFill/>
        </p:spPr>
      </p:pic>
      <p:pic>
        <p:nvPicPr>
          <p:cNvPr id="9218" name="Picture 2" descr="http://archives.psd.ku.ac.th/kuout/image/p06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1485503"/>
            <a:ext cx="1737159" cy="2231529"/>
          </a:xfrm>
          <a:prstGeom prst="rect">
            <a:avLst/>
          </a:prstGeom>
          <a:noFill/>
        </p:spPr>
      </p:pic>
      <p:pic>
        <p:nvPicPr>
          <p:cNvPr id="9220" name="Picture 4" descr="http://4.bp.blogspot.com/_bkjPLXltlbw/TFvOxomUUnI/AAAAAAAAJGw/nHYiW98qbpE/s320/%E0%B8%9B.+%E0%B8%AB%E0%B8%99%E0%B8%B8%E0%B9%88%E0%B8%A1%E0%B9%83%E0%B8%AB%E0%B8%8D%E0%B9%88%E0%B9%80%E0%B8%95%E0%B9%87%E0%B8%A1%E0%B8%A2%E0%B8%A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36096" y="1484784"/>
            <a:ext cx="1584176" cy="21775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</a:t>
            </a:r>
            <a:r>
              <a:rPr lang="en-US" sz="3200" kern="0" dirty="0">
                <a:solidFill>
                  <a:sysClr val="windowText" lastClr="000000"/>
                </a:solidFill>
              </a:rPr>
              <a:t>system in Thailand: </a:t>
            </a:r>
            <a:r>
              <a:rPr lang="en-US" sz="3200" kern="0" dirty="0" smtClean="0">
                <a:solidFill>
                  <a:sysClr val="windowText" lastClr="000000"/>
                </a:solidFill>
              </a:rPr>
              <a:t/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Pre-developmental </a:t>
            </a:r>
            <a:r>
              <a:rPr lang="en-US" sz="3200" kern="0" dirty="0">
                <a:solidFill>
                  <a:sysClr val="windowText" lastClr="000000"/>
                </a:solidFill>
              </a:rPr>
              <a:t>state (1900-1950)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Overall conditions of the </a:t>
            </a:r>
            <a:r>
              <a:rPr lang="en-US" kern="0" dirty="0" smtClean="0">
                <a:solidFill>
                  <a:sysClr val="windowText" lastClr="000000"/>
                </a:solidFill>
              </a:rPr>
              <a:t>pre-developmental </a:t>
            </a:r>
            <a:r>
              <a:rPr lang="en-US" kern="0" dirty="0">
                <a:solidFill>
                  <a:sysClr val="windowText" lastClr="000000"/>
                </a:solidFill>
              </a:rPr>
              <a:t>state</a:t>
            </a:r>
            <a:r>
              <a:rPr lang="en-US" dirty="0" smtClean="0"/>
              <a:t> period </a:t>
            </a:r>
          </a:p>
          <a:p>
            <a:pPr lvl="1"/>
            <a:r>
              <a:rPr lang="en-US" dirty="0" smtClean="0"/>
              <a:t>Attempts to develop welfare system never </a:t>
            </a:r>
            <a:r>
              <a:rPr lang="en-US" dirty="0" err="1" smtClean="0"/>
              <a:t>materialised</a:t>
            </a:r>
            <a:r>
              <a:rPr lang="en-US" dirty="0" smtClean="0"/>
              <a:t> due to;</a:t>
            </a:r>
          </a:p>
          <a:p>
            <a:pPr lvl="2"/>
            <a:r>
              <a:rPr lang="en-US" sz="2800" dirty="0" smtClean="0"/>
              <a:t>Resistance from old established elites</a:t>
            </a:r>
          </a:p>
          <a:p>
            <a:pPr lvl="2"/>
            <a:r>
              <a:rPr lang="en-US" sz="2800" dirty="0" smtClean="0"/>
              <a:t>Political instability</a:t>
            </a:r>
          </a:p>
          <a:p>
            <a:pPr lvl="2"/>
            <a:r>
              <a:rPr lang="en-US" sz="2800" dirty="0" smtClean="0"/>
              <a:t>Overshadowed by nationalism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071678"/>
            <a:ext cx="8229600" cy="1143000"/>
          </a:xfrm>
        </p:spPr>
        <p:txBody>
          <a:bodyPr>
            <a:normAutofit fontScale="90000"/>
          </a:bodyPr>
          <a:lstStyle/>
          <a:p>
            <a:pPr lvl="1" algn="ctr" rtl="0">
              <a:spcBef>
                <a:spcPct val="0"/>
              </a:spcBef>
            </a:pPr>
            <a:r>
              <a:rPr lang="en-US" sz="4000" dirty="0" smtClean="0"/>
              <a:t>Authoritarian developmental state (1950-1990)</a:t>
            </a:r>
            <a:r>
              <a:rPr lang="en-US" dirty="0" smtClean="0"/>
              <a:t/>
            </a:r>
            <a:br>
              <a:rPr lang="en-US" dirty="0" smtClean="0"/>
            </a:br>
            <a:endParaRPr lang="th-TH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system in Thailand: </a:t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Authoritarian developmental state (1950-1990)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00552" cy="4525963"/>
          </a:xfrm>
        </p:spPr>
        <p:txBody>
          <a:bodyPr/>
          <a:lstStyle/>
          <a:p>
            <a:r>
              <a:rPr lang="en-US" dirty="0" err="1" smtClean="0"/>
              <a:t>Sarit’s</a:t>
            </a:r>
            <a:r>
              <a:rPr lang="en-US" dirty="0"/>
              <a:t> </a:t>
            </a:r>
            <a:r>
              <a:rPr lang="en-US" dirty="0" smtClean="0"/>
              <a:t>developmental regime</a:t>
            </a:r>
          </a:p>
          <a:p>
            <a:pPr lvl="1"/>
            <a:r>
              <a:rPr lang="en-US" dirty="0" smtClean="0"/>
              <a:t>The US intervention in politics</a:t>
            </a:r>
          </a:p>
          <a:p>
            <a:pPr lvl="1"/>
            <a:r>
              <a:rPr lang="en-US" dirty="0" smtClean="0"/>
              <a:t>The suppression of the left and </a:t>
            </a:r>
            <a:r>
              <a:rPr lang="en-US" dirty="0" err="1" smtClean="0"/>
              <a:t>labour</a:t>
            </a:r>
            <a:endParaRPr lang="en-US" dirty="0" smtClean="0"/>
          </a:p>
          <a:p>
            <a:pPr lvl="1"/>
            <a:r>
              <a:rPr lang="en-US" dirty="0" smtClean="0"/>
              <a:t>The return of the monarchy </a:t>
            </a:r>
          </a:p>
          <a:p>
            <a:pPr lvl="1"/>
            <a:endParaRPr lang="th-TH" dirty="0"/>
          </a:p>
        </p:txBody>
      </p:sp>
      <p:pic>
        <p:nvPicPr>
          <p:cNvPr id="4" name="Picture 2" descr="http://www.safran-arts.com/art/picture-Sarit-Thanar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428736"/>
            <a:ext cx="3382946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US Bombing of Indochina</a:t>
            </a:r>
            <a:endParaRPr lang="th-TH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85860"/>
            <a:ext cx="9143999" cy="4325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Rectangle 4"/>
          <p:cNvSpPr/>
          <p:nvPr/>
        </p:nvSpPr>
        <p:spPr>
          <a:xfrm>
            <a:off x="285720" y="5672096"/>
            <a:ext cx="85011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/>
              <a:t>Source: </a:t>
            </a:r>
            <a:r>
              <a:rPr lang="en-US" sz="2000" u="sng" dirty="0" smtClean="0">
                <a:hlinkClick r:id="rId3"/>
              </a:rPr>
              <a:t>http://mangomap.com/maps/user/bomb%20density%20map</a:t>
            </a:r>
            <a:endParaRPr lang="th-TH" sz="20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system in Thailand: </a:t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Authoritarian developmental state (1950-1990)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357298"/>
            <a:ext cx="5400684" cy="5214974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Sarit’s</a:t>
            </a:r>
            <a:r>
              <a:rPr lang="en-US" dirty="0" smtClean="0"/>
              <a:t> developmental regime and the </a:t>
            </a:r>
            <a:r>
              <a:rPr lang="en-US" dirty="0" err="1" smtClean="0"/>
              <a:t>priortising</a:t>
            </a:r>
            <a:r>
              <a:rPr lang="en-US" dirty="0" smtClean="0"/>
              <a:t> of economic growth </a:t>
            </a:r>
          </a:p>
          <a:p>
            <a:pPr lvl="1"/>
            <a:r>
              <a:rPr lang="en-US" dirty="0" err="1" smtClean="0"/>
              <a:t>Sarit’s</a:t>
            </a:r>
            <a:r>
              <a:rPr lang="en-US" dirty="0" smtClean="0"/>
              <a:t> legitimacy was based on his promise for “development”</a:t>
            </a:r>
          </a:p>
          <a:p>
            <a:pPr lvl="1"/>
            <a:r>
              <a:rPr lang="en-US" dirty="0" smtClean="0"/>
              <a:t>Domestic capitals were promoted, but the role of the state in the economy was restricted.</a:t>
            </a:r>
          </a:p>
          <a:p>
            <a:pPr lvl="1"/>
            <a:r>
              <a:rPr lang="en-US" dirty="0" smtClean="0"/>
              <a:t>New coalitions between the military and the domestic capitals</a:t>
            </a:r>
          </a:p>
          <a:p>
            <a:pPr lvl="2"/>
            <a:r>
              <a:rPr lang="en-US" dirty="0" smtClean="0"/>
              <a:t>The “rent-allocating” regime</a:t>
            </a:r>
          </a:p>
        </p:txBody>
      </p:sp>
      <p:pic>
        <p:nvPicPr>
          <p:cNvPr id="1029" name="Picture 5" descr="http://202.28.69.49/bookcover/72622/72622-fc-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00760" y="1714488"/>
            <a:ext cx="2802750" cy="392909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system in Thailand: </a:t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Authoritarian developmental state (1950-1990)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/>
          <a:lstStyle/>
          <a:p>
            <a:r>
              <a:rPr lang="en-US" dirty="0" smtClean="0"/>
              <a:t>“The minimalist welfare” in </a:t>
            </a:r>
            <a:r>
              <a:rPr lang="en-US" dirty="0" err="1" smtClean="0"/>
              <a:t>Sarit’s</a:t>
            </a:r>
            <a:r>
              <a:rPr lang="en-US" dirty="0" smtClean="0"/>
              <a:t> regime </a:t>
            </a:r>
          </a:p>
          <a:p>
            <a:pPr lvl="1"/>
            <a:r>
              <a:rPr lang="en-US" dirty="0" smtClean="0"/>
              <a:t>Domestic import-sub. industries and large </a:t>
            </a:r>
            <a:r>
              <a:rPr lang="en-US" dirty="0" smtClean="0"/>
              <a:t>agri-business </a:t>
            </a:r>
            <a:r>
              <a:rPr lang="en-US" dirty="0" smtClean="0"/>
              <a:t>were selected as the engine of growth</a:t>
            </a:r>
          </a:p>
          <a:p>
            <a:pPr lvl="1"/>
            <a:r>
              <a:rPr lang="en-US" dirty="0" smtClean="0"/>
              <a:t>But it was the </a:t>
            </a:r>
            <a:r>
              <a:rPr lang="en-US" dirty="0" smtClean="0"/>
              <a:t>labor </a:t>
            </a:r>
            <a:r>
              <a:rPr lang="en-US" dirty="0" smtClean="0"/>
              <a:t>and the rural  farmers who paid the price, ad wages and prices of food were kept low. </a:t>
            </a:r>
          </a:p>
          <a:p>
            <a:pPr lvl="1"/>
            <a:r>
              <a:rPr lang="en-US" dirty="0" smtClean="0"/>
              <a:t>Agricultural factors of production, and domestic consumer products were protected to have higher price. </a:t>
            </a:r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system in Thailand: </a:t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Authoritarian developmental state (1950-1990)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The era of limited welfare expansion </a:t>
            </a:r>
          </a:p>
          <a:p>
            <a:pPr lvl="1"/>
            <a:r>
              <a:rPr lang="en-US" dirty="0" smtClean="0"/>
              <a:t>Social security bill was kept in the military appointed assembly for decades.</a:t>
            </a:r>
          </a:p>
          <a:p>
            <a:pPr lvl="1"/>
            <a:r>
              <a:rPr lang="en-US" dirty="0" smtClean="0"/>
              <a:t>Limited public health services in the rural area</a:t>
            </a:r>
          </a:p>
          <a:p>
            <a:pPr lvl="2"/>
            <a:r>
              <a:rPr lang="en-US" dirty="0" smtClean="0"/>
              <a:t>The monarchy and the US supported rural health stations and also rural doctors </a:t>
            </a:r>
            <a:r>
              <a:rPr lang="en-US" dirty="0" err="1" smtClean="0"/>
              <a:t>programe</a:t>
            </a:r>
            <a:endParaRPr lang="en-US" dirty="0" smtClean="0"/>
          </a:p>
          <a:p>
            <a:pPr lvl="2"/>
            <a:r>
              <a:rPr lang="en-US" dirty="0" smtClean="0"/>
              <a:t>More public health spending on curative health care in the urban area</a:t>
            </a:r>
          </a:p>
          <a:p>
            <a:pPr lvl="1"/>
            <a:r>
              <a:rPr lang="en-US" dirty="0" smtClean="0"/>
              <a:t>Education spending mainly on the primary and the university levels. Lack of spending and enrollment on the secondary level. 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704975"/>
            <a:ext cx="9163050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71575"/>
            <a:ext cx="9144000" cy="4378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3074" name="Picture 2" descr="http://kanchanapisek.or.th/kp6/pictures12/s12-21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928802"/>
            <a:ext cx="6286544" cy="31432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system in Thailand: </a:t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Authoritarian developmental state (1950-1990)</a:t>
            </a:r>
            <a:endParaRPr lang="th-TH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186766" cy="1185858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1973 uprising against </a:t>
            </a:r>
            <a:r>
              <a:rPr lang="en-US" dirty="0" err="1" smtClean="0"/>
              <a:t>Thanom</a:t>
            </a:r>
            <a:r>
              <a:rPr lang="en-US" dirty="0"/>
              <a:t> </a:t>
            </a:r>
            <a:r>
              <a:rPr lang="en-US" dirty="0" err="1" smtClean="0"/>
              <a:t>Kittikachorn</a:t>
            </a:r>
            <a:endParaRPr lang="en-US" dirty="0" smtClean="0"/>
          </a:p>
          <a:p>
            <a:pPr lvl="1"/>
            <a:r>
              <a:rPr lang="en-US" dirty="0"/>
              <a:t>T</a:t>
            </a:r>
            <a:r>
              <a:rPr lang="en-US" dirty="0" smtClean="0"/>
              <a:t>he end of </a:t>
            </a:r>
            <a:r>
              <a:rPr lang="en-US" dirty="0" err="1" smtClean="0"/>
              <a:t>Sarit’s</a:t>
            </a:r>
            <a:r>
              <a:rPr lang="en-US" dirty="0" smtClean="0"/>
              <a:t> </a:t>
            </a:r>
            <a:r>
              <a:rPr lang="en-US" kern="0" dirty="0">
                <a:solidFill>
                  <a:sysClr val="windowText" lastClr="000000"/>
                </a:solidFill>
              </a:rPr>
              <a:t>a</a:t>
            </a:r>
            <a:r>
              <a:rPr lang="en-US" kern="0" dirty="0" smtClean="0">
                <a:solidFill>
                  <a:sysClr val="windowText" lastClr="000000"/>
                </a:solidFill>
              </a:rPr>
              <a:t>uthoritarian </a:t>
            </a:r>
            <a:r>
              <a:rPr lang="en-US" kern="0" dirty="0">
                <a:solidFill>
                  <a:sysClr val="windowText" lastClr="000000"/>
                </a:solidFill>
              </a:rPr>
              <a:t>developmental state </a:t>
            </a:r>
            <a:r>
              <a:rPr lang="en-US" kern="0" dirty="0" smtClean="0">
                <a:solidFill>
                  <a:sysClr val="windowText" lastClr="000000"/>
                </a:solidFill>
              </a:rPr>
              <a:t>(</a:t>
            </a:r>
            <a:r>
              <a:rPr lang="en-US" kern="0" dirty="0">
                <a:solidFill>
                  <a:sysClr val="windowText" lastClr="000000"/>
                </a:solidFill>
              </a:rPr>
              <a:t>a</a:t>
            </a:r>
            <a:r>
              <a:rPr lang="en-US" dirty="0" smtClean="0"/>
              <a:t>nd the movements appeared)</a:t>
            </a:r>
          </a:p>
          <a:p>
            <a:pPr lvl="1"/>
            <a:endParaRPr lang="en-US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62094" y="2884010"/>
            <a:ext cx="5895988" cy="3473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kern="0" dirty="0" smtClean="0">
                <a:solidFill>
                  <a:sysClr val="windowText" lastClr="000000"/>
                </a:solidFill>
              </a:rPr>
              <a:t>Welfare system in Thailand: </a:t>
            </a:r>
            <a:br>
              <a:rPr lang="en-US" sz="3200" kern="0" dirty="0" smtClean="0">
                <a:solidFill>
                  <a:sysClr val="windowText" lastClr="000000"/>
                </a:solidFill>
              </a:rPr>
            </a:br>
            <a:r>
              <a:rPr lang="en-US" sz="3200" kern="0" dirty="0" smtClean="0">
                <a:solidFill>
                  <a:sysClr val="windowText" lastClr="000000"/>
                </a:solidFill>
              </a:rPr>
              <a:t>Authoritarian developmental state (1950-1990)</a:t>
            </a:r>
            <a:endParaRPr lang="th-TH" sz="3200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329642" cy="3000396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1973-1976: </a:t>
            </a:r>
            <a:r>
              <a:rPr lang="en-US" sz="2400" dirty="0" smtClean="0"/>
              <a:t>Brief period of </a:t>
            </a:r>
            <a:r>
              <a:rPr lang="en-US" sz="2400" dirty="0" smtClean="0"/>
              <a:t>democratization</a:t>
            </a:r>
            <a:endParaRPr lang="en-US" sz="2400" dirty="0" smtClean="0"/>
          </a:p>
          <a:p>
            <a:pPr lvl="1"/>
            <a:r>
              <a:rPr lang="en-US" sz="2400" dirty="0" smtClean="0"/>
              <a:t>Number of policies made to deal specifically with the problems of rural farmers </a:t>
            </a:r>
          </a:p>
          <a:p>
            <a:pPr lvl="2"/>
            <a:r>
              <a:rPr lang="en-US" sz="2000" dirty="0" smtClean="0"/>
              <a:t>Most famously, “</a:t>
            </a:r>
            <a:r>
              <a:rPr lang="en-US" sz="2000" dirty="0" err="1" smtClean="0"/>
              <a:t>Ngen</a:t>
            </a:r>
            <a:r>
              <a:rPr lang="en-US" sz="2000" dirty="0" smtClean="0"/>
              <a:t>-Pun (</a:t>
            </a:r>
            <a:r>
              <a:rPr lang="th-TH" sz="2000" dirty="0" smtClean="0"/>
              <a:t>เงินผัน</a:t>
            </a:r>
            <a:r>
              <a:rPr lang="en-US" sz="2000" dirty="0" smtClean="0"/>
              <a:t>)”</a:t>
            </a:r>
          </a:p>
          <a:p>
            <a:pPr lvl="2"/>
            <a:r>
              <a:rPr lang="en-US" sz="2000" dirty="0" smtClean="0"/>
              <a:t>This eventually raised the importance of answering the need of rural areas. </a:t>
            </a:r>
          </a:p>
          <a:p>
            <a:pPr lvl="1"/>
            <a:r>
              <a:rPr lang="en-US" sz="2400" dirty="0" smtClean="0"/>
              <a:t>Other welfare developments included health cards policy, and the constructions of secondary schools. </a:t>
            </a:r>
            <a:endParaRPr lang="th-TH" sz="2400" dirty="0"/>
          </a:p>
        </p:txBody>
      </p:sp>
      <p:pic>
        <p:nvPicPr>
          <p:cNvPr id="6" name="Picture 2" descr="http://www.siamrath.co.th/web/sites/default/files/u3/khuekrththi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40" y="4357694"/>
            <a:ext cx="3143272" cy="23574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0034" y="2071678"/>
            <a:ext cx="8229600" cy="1143000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600" dirty="0" smtClean="0"/>
              <a:t>Democratization </a:t>
            </a:r>
            <a:r>
              <a:rPr lang="en-US" sz="3600" dirty="0" smtClean="0"/>
              <a:t>(1990-2000)</a:t>
            </a:r>
            <a:r>
              <a:rPr lang="en-US" dirty="0" smtClean="0"/>
              <a:t/>
            </a:r>
            <a:br>
              <a:rPr lang="en-US" dirty="0" smtClean="0"/>
            </a:br>
            <a:endParaRPr lang="th-TH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kern="0" dirty="0" smtClean="0">
                <a:solidFill>
                  <a:sysClr val="windowText" lastClr="000000"/>
                </a:solidFill>
              </a:rPr>
              <a:t>Welfare system in Thailand:</a:t>
            </a:r>
            <a:br>
              <a:rPr lang="en-US" kern="0" dirty="0" smtClean="0">
                <a:solidFill>
                  <a:sysClr val="windowText" lastClr="000000"/>
                </a:solidFill>
              </a:rPr>
            </a:br>
            <a:r>
              <a:rPr lang="en-US" kern="0" dirty="0" smtClean="0">
                <a:solidFill>
                  <a:sysClr val="windowText" lastClr="000000"/>
                </a:solidFill>
              </a:rPr>
              <a:t>Democratization </a:t>
            </a:r>
            <a:r>
              <a:rPr lang="en-US" kern="0" dirty="0" smtClean="0">
                <a:solidFill>
                  <a:sysClr val="windowText" lastClr="000000"/>
                </a:solidFill>
              </a:rPr>
              <a:t>(1990-2000)</a:t>
            </a:r>
            <a:endParaRPr lang="th-TH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 err="1" smtClean="0"/>
              <a:t>Chatchai</a:t>
            </a:r>
            <a:r>
              <a:rPr lang="en-US" dirty="0" smtClean="0"/>
              <a:t> and the post 1992 context</a:t>
            </a:r>
          </a:p>
          <a:p>
            <a:pPr lvl="1"/>
            <a:r>
              <a:rPr lang="en-US" dirty="0" smtClean="0"/>
              <a:t>Social security act finally passed, in the context of parliament with</a:t>
            </a:r>
            <a:r>
              <a:rPr lang="en-US" dirty="0"/>
              <a:t> </a:t>
            </a:r>
            <a:r>
              <a:rPr lang="en-US" dirty="0" smtClean="0"/>
              <a:t>local politicians and businessmen</a:t>
            </a:r>
            <a:endParaRPr lang="en-US" dirty="0"/>
          </a:p>
          <a:p>
            <a:pPr lvl="1"/>
            <a:r>
              <a:rPr lang="en-US" dirty="0" smtClean="0"/>
              <a:t>Health cards became active policy in helping the poor and the disadvantages </a:t>
            </a:r>
          </a:p>
          <a:p>
            <a:endParaRPr lang="th-TH" dirty="0"/>
          </a:p>
        </p:txBody>
      </p:sp>
      <p:pic>
        <p:nvPicPr>
          <p:cNvPr id="5" name="Picture 2" descr="http://www.matichon.co.th/news-photo/matichon/2013/04/act03050456p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1714488"/>
            <a:ext cx="4095748" cy="33226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kern="0" dirty="0" smtClean="0">
                <a:solidFill>
                  <a:sysClr val="windowText" lastClr="000000"/>
                </a:solidFill>
              </a:rPr>
              <a:t>Welfare system in Thailand:</a:t>
            </a:r>
            <a:br>
              <a:rPr lang="en-US" kern="0" dirty="0" smtClean="0">
                <a:solidFill>
                  <a:sysClr val="windowText" lastClr="000000"/>
                </a:solidFill>
              </a:rPr>
            </a:br>
            <a:r>
              <a:rPr lang="en-US" kern="0" dirty="0" err="1" smtClean="0">
                <a:solidFill>
                  <a:sysClr val="windowText" lastClr="000000"/>
                </a:solidFill>
              </a:rPr>
              <a:t>Democratisation</a:t>
            </a:r>
            <a:r>
              <a:rPr lang="en-US" kern="0" dirty="0" smtClean="0">
                <a:solidFill>
                  <a:sysClr val="windowText" lastClr="000000"/>
                </a:solidFill>
              </a:rPr>
              <a:t> (1990-2000)</a:t>
            </a:r>
            <a:endParaRPr lang="th-TH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686700" cy="4525963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The movement for political reform and the 1997 economic crisis altered the political landscape</a:t>
            </a:r>
          </a:p>
          <a:p>
            <a:endParaRPr lang="th-TH" dirty="0"/>
          </a:p>
        </p:txBody>
      </p:sp>
      <p:pic>
        <p:nvPicPr>
          <p:cNvPr id="28674" name="Picture 2" descr="http://scoop.mthai.com/wp-content/uploads/2009/05/1pho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2540965"/>
            <a:ext cx="3000396" cy="2053577"/>
          </a:xfrm>
          <a:prstGeom prst="rect">
            <a:avLst/>
          </a:prstGeom>
          <a:noFill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2643182"/>
            <a:ext cx="3286148" cy="1955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8676" name="Picture 4" descr="http://upload.wikimedia.org/wikipedia/th/a/a0/Green-constitue4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2" y="4714884"/>
            <a:ext cx="2714625" cy="2057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kern="0" dirty="0" smtClean="0">
                <a:solidFill>
                  <a:sysClr val="windowText" lastClr="000000"/>
                </a:solidFill>
              </a:rPr>
              <a:t>Welfare system in Thailand:</a:t>
            </a:r>
            <a:br>
              <a:rPr lang="en-US" kern="0" dirty="0" smtClean="0">
                <a:solidFill>
                  <a:sysClr val="windowText" lastClr="000000"/>
                </a:solidFill>
              </a:rPr>
            </a:br>
            <a:r>
              <a:rPr lang="en-US" kern="0" dirty="0" err="1" smtClean="0">
                <a:solidFill>
                  <a:sysClr val="windowText" lastClr="000000"/>
                </a:solidFill>
              </a:rPr>
              <a:t>Democratisation</a:t>
            </a:r>
            <a:r>
              <a:rPr lang="en-US" kern="0" dirty="0" smtClean="0">
                <a:solidFill>
                  <a:sysClr val="windowText" lastClr="000000"/>
                </a:solidFill>
              </a:rPr>
              <a:t> (1990-2000)</a:t>
            </a:r>
            <a:endParaRPr lang="th-TH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043494" cy="4972072"/>
          </a:xfrm>
        </p:spPr>
        <p:txBody>
          <a:bodyPr>
            <a:normAutofit/>
          </a:bodyPr>
          <a:lstStyle/>
          <a:p>
            <a:r>
              <a:rPr lang="en-US" sz="2400" dirty="0" err="1" smtClean="0"/>
              <a:t>Thaksin’s</a:t>
            </a:r>
            <a:r>
              <a:rPr lang="en-US" sz="2400" dirty="0" smtClean="0"/>
              <a:t> era and the expansion of welfare (or populism?)</a:t>
            </a:r>
          </a:p>
          <a:p>
            <a:pPr lvl="1"/>
            <a:r>
              <a:rPr lang="en-US" sz="2400" dirty="0" smtClean="0"/>
              <a:t>Policies targeting the rural poor became crucial to his political popularity. </a:t>
            </a:r>
          </a:p>
          <a:p>
            <a:pPr lvl="1"/>
            <a:r>
              <a:rPr lang="en-US" sz="2400" dirty="0" smtClean="0"/>
              <a:t>But also expansion in health and education</a:t>
            </a:r>
          </a:p>
          <a:p>
            <a:pPr lvl="2"/>
            <a:r>
              <a:rPr lang="en-US" dirty="0" smtClean="0"/>
              <a:t>30 baht program as the universal coverage scheme</a:t>
            </a:r>
          </a:p>
          <a:p>
            <a:pPr lvl="2"/>
            <a:r>
              <a:rPr lang="en-US" dirty="0" smtClean="0"/>
              <a:t>12 years free education</a:t>
            </a:r>
            <a:r>
              <a:rPr lang="en-US" sz="2000" dirty="0" smtClean="0"/>
              <a:t>.</a:t>
            </a:r>
            <a:endParaRPr lang="th-TH" sz="2800" dirty="0" smtClean="0"/>
          </a:p>
          <a:p>
            <a:pPr lvl="1"/>
            <a:endParaRPr lang="en-US" dirty="0" smtClean="0"/>
          </a:p>
          <a:p>
            <a:endParaRPr lang="th-TH" dirty="0"/>
          </a:p>
        </p:txBody>
      </p:sp>
      <p:pic>
        <p:nvPicPr>
          <p:cNvPr id="5" name="Picture 2" descr="http://board.postjung.com/data/720/720068-img-1383831262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1643050"/>
            <a:ext cx="2625090" cy="2143140"/>
          </a:xfrm>
          <a:prstGeom prst="rect">
            <a:avLst/>
          </a:prstGeom>
          <a:noFill/>
        </p:spPr>
      </p:pic>
      <p:pic>
        <p:nvPicPr>
          <p:cNvPr id="25602" name="Picture 2" descr="http://www.positioningmag.com/sites/default/files/vaf/pictures/437/43764n_1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2132" y="4000504"/>
            <a:ext cx="3170230" cy="20002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 smtClean="0"/>
              <a:t>Thailand’s health </a:t>
            </a:r>
            <a:r>
              <a:rPr lang="en-GB" sz="3200" b="1" dirty="0"/>
              <a:t>expenditure per capita, PPP constant 2005 international $</a:t>
            </a:r>
            <a:endParaRPr lang="th-TH" sz="3200" dirty="0"/>
          </a:p>
        </p:txBody>
      </p:sp>
      <p:pic>
        <p:nvPicPr>
          <p:cNvPr id="327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1750990"/>
            <a:ext cx="8229600" cy="42243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 smtClean="0"/>
              <a:t>Thailand’s public </a:t>
            </a:r>
            <a:r>
              <a:rPr lang="en-GB" sz="3200" b="1" dirty="0"/>
              <a:t>health expenditure, % of government expenditure</a:t>
            </a:r>
            <a:endParaRPr lang="th-TH" sz="3200" dirty="0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525" y="1428736"/>
            <a:ext cx="8687193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 smtClean="0"/>
              <a:t>Thailand’s secondary school enrolment</a:t>
            </a:r>
            <a:endParaRPr lang="th-TH" sz="3200" dirty="0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9816" y="1571612"/>
            <a:ext cx="8719902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7828" y="1"/>
            <a:ext cx="5781692" cy="68739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kern="0" dirty="0" smtClean="0">
                <a:solidFill>
                  <a:sysClr val="windowText" lastClr="000000"/>
                </a:solidFill>
              </a:rPr>
              <a:t>Welfare system in Thailand:</a:t>
            </a:r>
            <a:br>
              <a:rPr lang="en-US" kern="0" dirty="0" smtClean="0">
                <a:solidFill>
                  <a:sysClr val="windowText" lastClr="000000"/>
                </a:solidFill>
              </a:rPr>
            </a:br>
            <a:r>
              <a:rPr lang="en-US" kern="0" dirty="0" err="1" smtClean="0">
                <a:solidFill>
                  <a:sysClr val="windowText" lastClr="000000"/>
                </a:solidFill>
              </a:rPr>
              <a:t>Democratisation</a:t>
            </a:r>
            <a:r>
              <a:rPr lang="en-US" kern="0" dirty="0" smtClean="0">
                <a:solidFill>
                  <a:sysClr val="windowText" lastClr="000000"/>
                </a:solidFill>
              </a:rPr>
              <a:t> (1990-2000)</a:t>
            </a:r>
            <a:endParaRPr lang="th-TH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7972452" cy="468632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Re-evaluating the expansion of welfare during the </a:t>
            </a:r>
            <a:r>
              <a:rPr lang="en-US" dirty="0" err="1" smtClean="0"/>
              <a:t>democratisation</a:t>
            </a:r>
            <a:r>
              <a:rPr lang="en-US" dirty="0" smtClean="0"/>
              <a:t> period</a:t>
            </a:r>
          </a:p>
          <a:p>
            <a:pPr lvl="1"/>
            <a:r>
              <a:rPr lang="en-US" dirty="0" smtClean="0"/>
              <a:t>The prior lack of welfare expansion meant there were lots of unanswered needs.</a:t>
            </a:r>
          </a:p>
          <a:p>
            <a:pPr lvl="1"/>
            <a:r>
              <a:rPr lang="en-US" dirty="0" smtClean="0"/>
              <a:t>The country, particularly when </a:t>
            </a:r>
            <a:r>
              <a:rPr lang="en-US" dirty="0" err="1" smtClean="0"/>
              <a:t>Thaksin</a:t>
            </a:r>
            <a:r>
              <a:rPr lang="en-US" dirty="0" smtClean="0"/>
              <a:t> came in to power, had strong fiscal capacity to pursue welfare policies. </a:t>
            </a:r>
          </a:p>
          <a:p>
            <a:pPr lvl="1"/>
            <a:r>
              <a:rPr lang="en-US" dirty="0" smtClean="0"/>
              <a:t>The rural farmers already became an important and symbolical political force. </a:t>
            </a:r>
          </a:p>
          <a:p>
            <a:pPr lvl="2"/>
            <a:r>
              <a:rPr lang="en-US" sz="2600" dirty="0" smtClean="0"/>
              <a:t>The nature of politics also influenced the </a:t>
            </a:r>
            <a:r>
              <a:rPr lang="en-US" sz="2600" dirty="0" err="1" smtClean="0"/>
              <a:t>clientelistic</a:t>
            </a:r>
            <a:r>
              <a:rPr lang="en-US" sz="2600" dirty="0" smtClean="0"/>
              <a:t> nature of pro-poor policies. </a:t>
            </a:r>
            <a:endParaRPr lang="th-TH" sz="2600" dirty="0" smtClean="0"/>
          </a:p>
          <a:p>
            <a:pPr lvl="1"/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welfare system in Thailand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357298"/>
            <a:ext cx="8143932" cy="4857784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Summing important features</a:t>
            </a:r>
          </a:p>
          <a:p>
            <a:pPr lvl="1"/>
            <a:r>
              <a:rPr lang="en-US" dirty="0" smtClean="0"/>
              <a:t>Development contributed by </a:t>
            </a:r>
            <a:r>
              <a:rPr lang="en-US" dirty="0" err="1" smtClean="0"/>
              <a:t>democratisation</a:t>
            </a:r>
            <a:endParaRPr lang="en-US" dirty="0" smtClean="0"/>
          </a:p>
          <a:p>
            <a:pPr lvl="1"/>
            <a:r>
              <a:rPr lang="en-US" dirty="0" smtClean="0"/>
              <a:t>Rural farmers as a crucial welfare stakeholder, while the </a:t>
            </a:r>
            <a:r>
              <a:rPr lang="en-US" dirty="0" err="1" smtClean="0"/>
              <a:t>labour</a:t>
            </a:r>
            <a:r>
              <a:rPr lang="en-US" dirty="0"/>
              <a:t> </a:t>
            </a:r>
            <a:r>
              <a:rPr lang="en-US" dirty="0" smtClean="0"/>
              <a:t>have had limited presence. </a:t>
            </a:r>
          </a:p>
          <a:p>
            <a:pPr lvl="1"/>
            <a:r>
              <a:rPr lang="en-US" dirty="0" smtClean="0"/>
              <a:t>At the present state, a number of overlapping services serving different groups. </a:t>
            </a:r>
          </a:p>
          <a:p>
            <a:pPr lvl="2"/>
            <a:r>
              <a:rPr lang="en-US" dirty="0" smtClean="0"/>
              <a:t>Welfare for the civil servant, social security for the private sector, and the pro-poor </a:t>
            </a:r>
            <a:r>
              <a:rPr lang="en-US" dirty="0" err="1" smtClean="0"/>
              <a:t>programme</a:t>
            </a:r>
            <a:r>
              <a:rPr lang="en-US" dirty="0" smtClean="0"/>
              <a:t> aiming at the rural poor</a:t>
            </a:r>
          </a:p>
          <a:p>
            <a:pPr lvl="2"/>
            <a:r>
              <a:rPr lang="en-US" dirty="0" smtClean="0"/>
              <a:t>Apart from the universal health care, others </a:t>
            </a:r>
            <a:r>
              <a:rPr lang="en-US" dirty="0" err="1" smtClean="0"/>
              <a:t>programme</a:t>
            </a:r>
            <a:r>
              <a:rPr lang="en-US" dirty="0" smtClean="0"/>
              <a:t> are still oriented toward “</a:t>
            </a:r>
            <a:r>
              <a:rPr lang="en-US" dirty="0" err="1" smtClean="0"/>
              <a:t>productivism</a:t>
            </a:r>
            <a:r>
              <a:rPr lang="en-US" dirty="0" smtClean="0"/>
              <a:t>”</a:t>
            </a:r>
          </a:p>
          <a:p>
            <a:pPr lvl="1">
              <a:buNone/>
            </a:pPr>
            <a:endParaRPr lang="en-US" dirty="0" smtClean="0"/>
          </a:p>
          <a:p>
            <a:pPr lvl="1"/>
            <a:endParaRPr lang="en-US" dirty="0" smtClean="0"/>
          </a:p>
          <a:p>
            <a:pPr lvl="2"/>
            <a:endParaRPr lang="en-US" dirty="0" smtClean="0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remain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2357454"/>
          </a:xfrm>
        </p:spPr>
        <p:txBody>
          <a:bodyPr/>
          <a:lstStyle/>
          <a:p>
            <a:r>
              <a:rPr lang="en-US" dirty="0" smtClean="0"/>
              <a:t>Welfare with/without populism?</a:t>
            </a:r>
          </a:p>
          <a:p>
            <a:r>
              <a:rPr lang="en-US" dirty="0" smtClean="0"/>
              <a:t>Turning away from targeting the poor to universalism?</a:t>
            </a:r>
          </a:p>
          <a:p>
            <a:r>
              <a:rPr lang="en-US" dirty="0" smtClean="0"/>
              <a:t>Implications of our current political crisis?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487</TotalTime>
  <Words>1584</Words>
  <Application>Microsoft Office PowerPoint</Application>
  <PresentationFormat>On-screen Show (4:3)</PresentationFormat>
  <Paragraphs>187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1" baseType="lpstr">
      <vt:lpstr>Angsana New</vt:lpstr>
      <vt:lpstr>Arial</vt:lpstr>
      <vt:lpstr>Calibri</vt:lpstr>
      <vt:lpstr>Cordia New</vt:lpstr>
      <vt:lpstr>Office Theme</vt:lpstr>
      <vt:lpstr>The development of welfare system in Thailand </vt:lpstr>
      <vt:lpstr>Topics</vt:lpstr>
      <vt:lpstr>Questions</vt:lpstr>
      <vt:lpstr>Well-being</vt:lpstr>
      <vt:lpstr>The Welfare System</vt:lpstr>
      <vt:lpstr>Explaining the development of welfare states</vt:lpstr>
      <vt:lpstr>Explaining the development of welfare states</vt:lpstr>
      <vt:lpstr>Explaining the development of welfare states</vt:lpstr>
      <vt:lpstr>The development of welfare system in Thailand </vt:lpstr>
      <vt:lpstr>The “Tragedy of San-Sab” </vt:lpstr>
      <vt:lpstr>The development of welfare system in Thailand </vt:lpstr>
      <vt:lpstr>Pre-developmental state (1900-1950) </vt:lpstr>
      <vt:lpstr>Welfare system in Thailand:  Pre-developmental state (1900-1950)</vt:lpstr>
      <vt:lpstr>Development of welfare system in Thailand: Pre-developmental state (1900-1950)</vt:lpstr>
      <vt:lpstr>PowerPoint Presentation</vt:lpstr>
      <vt:lpstr>Welfare system in Thailand:  Pre-developmental state (1900-1950)</vt:lpstr>
      <vt:lpstr>Welfare system in Thailand:  Pre-developmental state (1900-1950)</vt:lpstr>
      <vt:lpstr>Development of welfare system in Thailand: Pre-developmental state (1900-1950)</vt:lpstr>
      <vt:lpstr> The People’s Party</vt:lpstr>
      <vt:lpstr>Welfare system in Thailand:  Pre-developmental state (1900-1950)</vt:lpstr>
      <vt:lpstr>Welfare system in Thailand:  Pre-developmental state (1900-1950)</vt:lpstr>
      <vt:lpstr>Welfare system in Thailand:  Pre-developmental state (1900-1950)</vt:lpstr>
      <vt:lpstr>Welfare system in Thailand:  Pre-developmental state (1900-1950)</vt:lpstr>
      <vt:lpstr>Welfare system in Thailand:  Pre-developmental state (1900-1950)</vt:lpstr>
      <vt:lpstr>Authoritarian developmental state (1950-1990) </vt:lpstr>
      <vt:lpstr>Welfare system in Thailand:  Authoritarian developmental state (1950-1990)</vt:lpstr>
      <vt:lpstr>US Bombing of Indochina</vt:lpstr>
      <vt:lpstr>Welfare system in Thailand:  Authoritarian developmental state (1950-1990)</vt:lpstr>
      <vt:lpstr>Welfare system in Thailand:  Authoritarian developmental state (1950-1990)</vt:lpstr>
      <vt:lpstr>Welfare system in Thailand:  Authoritarian developmental state (1950-1990)</vt:lpstr>
      <vt:lpstr>PowerPoint Presentation</vt:lpstr>
      <vt:lpstr>PowerPoint Presentation</vt:lpstr>
      <vt:lpstr>PowerPoint Presentation</vt:lpstr>
      <vt:lpstr>Welfare system in Thailand:  Authoritarian developmental state (1950-1990)</vt:lpstr>
      <vt:lpstr>Welfare system in Thailand:  Authoritarian developmental state (1950-1990)</vt:lpstr>
      <vt:lpstr>Democratization (1990-2000) </vt:lpstr>
      <vt:lpstr>Welfare system in Thailand: Democratization (1990-2000)</vt:lpstr>
      <vt:lpstr>Welfare system in Thailand: Democratisation (1990-2000)</vt:lpstr>
      <vt:lpstr>Welfare system in Thailand: Democratisation (1990-2000)</vt:lpstr>
      <vt:lpstr>Thailand’s health expenditure per capita, PPP constant 2005 international $</vt:lpstr>
      <vt:lpstr>Thailand’s public health expenditure, % of government expenditure</vt:lpstr>
      <vt:lpstr>Thailand’s secondary school enrolment</vt:lpstr>
      <vt:lpstr>PowerPoint Presentation</vt:lpstr>
      <vt:lpstr>Welfare system in Thailand: Democratisation (1990-2000)</vt:lpstr>
      <vt:lpstr>The welfare system in Thailand</vt:lpstr>
      <vt:lpstr>Questions remain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Development of Welfare System in Thailand</dc:title>
  <dc:creator>Thorn</dc:creator>
  <cp:lastModifiedBy>chanin Mephokee</cp:lastModifiedBy>
  <cp:revision>38</cp:revision>
  <dcterms:created xsi:type="dcterms:W3CDTF">2015-03-15T14:33:54Z</dcterms:created>
  <dcterms:modified xsi:type="dcterms:W3CDTF">2016-10-30T04:45:00Z</dcterms:modified>
</cp:coreProperties>
</file>