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61" r:id="rId1"/>
  </p:sldMasterIdLst>
  <p:notesMasterIdLst>
    <p:notesMasterId r:id="rId38"/>
  </p:notesMasterIdLst>
  <p:handoutMasterIdLst>
    <p:handoutMasterId r:id="rId39"/>
  </p:handoutMasterIdLst>
  <p:sldIdLst>
    <p:sldId id="427" r:id="rId2"/>
    <p:sldId id="265" r:id="rId3"/>
    <p:sldId id="405" r:id="rId4"/>
    <p:sldId id="483" r:id="rId5"/>
    <p:sldId id="406" r:id="rId6"/>
    <p:sldId id="407" r:id="rId7"/>
    <p:sldId id="463" r:id="rId8"/>
    <p:sldId id="269" r:id="rId9"/>
    <p:sldId id="429" r:id="rId10"/>
    <p:sldId id="271" r:id="rId11"/>
    <p:sldId id="432" r:id="rId12"/>
    <p:sldId id="433" r:id="rId13"/>
    <p:sldId id="297" r:id="rId14"/>
    <p:sldId id="436" r:id="rId15"/>
    <p:sldId id="437" r:id="rId16"/>
    <p:sldId id="438" r:id="rId17"/>
    <p:sldId id="300" r:id="rId18"/>
    <p:sldId id="439" r:id="rId19"/>
    <p:sldId id="464" r:id="rId20"/>
    <p:sldId id="441" r:id="rId21"/>
    <p:sldId id="465" r:id="rId22"/>
    <p:sldId id="440" r:id="rId23"/>
    <p:sldId id="484" r:id="rId24"/>
    <p:sldId id="442" r:id="rId25"/>
    <p:sldId id="307" r:id="rId26"/>
    <p:sldId id="339" r:id="rId27"/>
    <p:sldId id="449" r:id="rId28"/>
    <p:sldId id="345" r:id="rId29"/>
    <p:sldId id="450" r:id="rId30"/>
    <p:sldId id="349" r:id="rId31"/>
    <p:sldId id="468" r:id="rId32"/>
    <p:sldId id="469" r:id="rId33"/>
    <p:sldId id="454" r:id="rId34"/>
    <p:sldId id="455" r:id="rId35"/>
    <p:sldId id="354" r:id="rId36"/>
    <p:sldId id="470" r:id="rId37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Verdana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AEDD1"/>
    <a:srgbClr val="C4E3B5"/>
    <a:srgbClr val="663300"/>
    <a:srgbClr val="1C4E35"/>
    <a:srgbClr val="FFE200"/>
    <a:srgbClr val="8D7DFF"/>
    <a:srgbClr val="3333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43"/>
    <p:restoredTop sz="92683"/>
  </p:normalViewPr>
  <p:slideViewPr>
    <p:cSldViewPr snapToGrid="0">
      <p:cViewPr varScale="1">
        <p:scale>
          <a:sx n="106" d="100"/>
          <a:sy n="106" d="100"/>
        </p:scale>
        <p:origin x="195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84"/>
    </p:cViewPr>
  </p:sorterViewPr>
  <p:notesViewPr>
    <p:cSldViewPr snapToGrid="0" showGuides="1">
      <p:cViewPr varScale="1">
        <p:scale>
          <a:sx n="78" d="100"/>
          <a:sy n="78" d="100"/>
        </p:scale>
        <p:origin x="1840" y="1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73369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9350" y="692150"/>
            <a:ext cx="4559300" cy="34163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36770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50938" y="692150"/>
            <a:ext cx="4556125" cy="34163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79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4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048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048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76604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4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253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253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731420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4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560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5607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588943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4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765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7655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415749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9699" name="Rectangle 1027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4</a:t>
            </a:r>
          </a:p>
        </p:txBody>
      </p:sp>
      <p:sp>
        <p:nvSpPr>
          <p:cNvPr id="29700" name="Rectangle 1028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9701" name="Rectangle 1029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29702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9703" name="Rectangle 103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89390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 b="0">
                <a:latin typeface="Times New Roman" charset="0"/>
              </a:rPr>
              <a:t>8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31750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31751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108267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98C9F7A2-3492-6140-ACC2-EFCE1810F72C}" type="slidenum">
              <a:rPr lang="en-US" altLang="en-US" sz="1800"/>
              <a:pPr/>
              <a:t>23</a:t>
            </a:fld>
            <a:endParaRPr lang="th-TH" altLang="en-US" sz="1800"/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b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200">
                <a:latin typeface="Angsana New" charset="0"/>
              </a:rPr>
              <a:t>39</a:t>
            </a:r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915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49160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th-TH" altLang="en-US">
              <a:latin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807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16C4C5E-B360-6049-B30A-2C23F1934A74}" type="slidenum">
              <a:rPr lang="en-US" altLang="en-US" smtClean="0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803979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F4911F-FA84-AC43-9E55-9941E906769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chemeClr val="tx2"/>
                </a:solidFill>
                <a:latin typeface="Angsana New" charset="0"/>
                <a:cs typeface="Angsana New" charset="0"/>
              </a:defRPr>
            </a:lvl1pPr>
          </a:lstStyle>
          <a:p>
            <a:r>
              <a:rPr lang="en-US"/>
              <a:t>Chapter 14</a:t>
            </a:r>
          </a:p>
        </p:txBody>
      </p:sp>
    </p:spTree>
    <p:extLst>
      <p:ext uri="{BB962C8B-B14F-4D97-AF65-F5344CB8AC3E}">
        <p14:creationId xmlns:p14="http://schemas.microsoft.com/office/powerpoint/2010/main" val="517021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A9E272-B05F-D240-A108-D8E21B99364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7498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C0D6CC-5BC5-854A-AABD-F13CB52AA3C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2910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4529F4-8712-6A46-8158-9CC82978BCF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007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F51D262-C9F5-0F42-B6CE-277393B406DE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4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chemeClr val="tx2"/>
                </a:solidFill>
                <a:latin typeface="Angsana New" charset="0"/>
                <a:cs typeface="Angsana New" charset="0"/>
              </a:defRPr>
            </a:lvl1pPr>
          </a:lstStyle>
          <a:p>
            <a:r>
              <a:rPr lang="en-US"/>
              <a:t>Chapter 14</a:t>
            </a:r>
          </a:p>
        </p:txBody>
      </p:sp>
    </p:spTree>
    <p:extLst>
      <p:ext uri="{BB962C8B-B14F-4D97-AF65-F5344CB8AC3E}">
        <p14:creationId xmlns:p14="http://schemas.microsoft.com/office/powerpoint/2010/main" val="991507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FFE92E-344F-D64E-A62C-1BFF45B7F43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8817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13A055-8BE6-2241-AF28-033E6438424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0464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8C8523-75D7-0E4F-811A-1194438F61D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6557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33410-816E-6A45-8264-1D20382C2D7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733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4527EA-F4BC-D440-A71A-29E11D48BAD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6207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5AD8E6-C13C-2D43-AB42-EC72DBC4586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394711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3000">
                <a:solidFill>
                  <a:srgbClr val="000000"/>
                </a:solidFill>
                <a:latin typeface="Angsana New" charset="0"/>
                <a:cs typeface="Angsana New" charset="0"/>
              </a:defRPr>
            </a:lvl1pPr>
          </a:lstStyle>
          <a:p>
            <a:fld id="{DA0EB619-F1CE-D84E-9259-301629BC4978}" type="slidenum">
              <a:rPr lang="en-US" altLang="en-US" smtClean="0"/>
              <a:pPr/>
              <a:t>‹#›</a:t>
            </a:fld>
            <a:endParaRPr lang="en-US" alt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r>
              <a:rPr lang="en-US" sz="1200" b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9" name="Rectangle 5131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en-US" sz="1200" b="0" dirty="0">
                <a:solidFill>
                  <a:schemeClr val="tx1"/>
                </a:solidFill>
                <a:latin typeface="Verdana" pitchFamily="-65" charset="0"/>
                <a:ea typeface="+mn-ea"/>
                <a:cs typeface="+mn-cs"/>
              </a:rPr>
              <a:t>Chayun Tantivasadakarn</a:t>
            </a:r>
          </a:p>
        </p:txBody>
      </p:sp>
      <p:sp>
        <p:nvSpPr>
          <p:cNvPr id="8" name="Rectangle 11"/>
          <p:cNvSpPr>
            <a:spLocks noGrp="1" noChangeArrowheads="1"/>
          </p:cNvSpPr>
          <p:nvPr userDrawn="1"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endParaRPr lang="en-US" sz="1200" b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5401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hf hdr="0" ftr="0" dt="0"/>
  <p:txStyles>
    <p:titleStyle>
      <a:lvl1pPr algn="l" rtl="0" eaLnBrk="1" fontAlgn="base" hangingPunct="1">
        <a:lnSpc>
          <a:spcPts val="4000"/>
        </a:lnSpc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lnSpc>
          <a:spcPts val="4000"/>
        </a:lnSpc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lnSpc>
          <a:spcPts val="4000"/>
        </a:lnSpc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lnSpc>
          <a:spcPts val="4000"/>
        </a:lnSpc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lnSpc>
          <a:spcPts val="4000"/>
        </a:lnSpc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../../../../chayunt/My%20Documents/EE311/Worksheet/Competitve.xls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3"/>
          <p:cNvSpPr>
            <a:spLocks noGrp="1"/>
          </p:cNvSpPr>
          <p:nvPr>
            <p:ph type="ctrTitle"/>
          </p:nvPr>
        </p:nvSpPr>
        <p:spPr>
          <a:xfrm>
            <a:off x="1443038" y="2262188"/>
            <a:ext cx="7239000" cy="1824037"/>
          </a:xfrm>
        </p:spPr>
        <p:txBody>
          <a:bodyPr/>
          <a:lstStyle/>
          <a:p>
            <a:pPr eaLnBrk="1" hangingPunct="1"/>
            <a:r>
              <a:rPr lang="en-US" altLang="en-US" sz="6600" dirty="0">
                <a:latin typeface="Angsana New" charset="0"/>
              </a:rPr>
              <a:t>Perfect Competition</a:t>
            </a:r>
            <a:br>
              <a:rPr lang="en-US" altLang="en-US" dirty="0">
                <a:latin typeface="Angsana New" charset="0"/>
              </a:rPr>
            </a:br>
            <a:r>
              <a:rPr lang="en-US" altLang="en-US" dirty="0">
                <a:solidFill>
                  <a:schemeClr val="tx1"/>
                </a:solidFill>
                <a:latin typeface="Angsana New" charset="0"/>
              </a:rPr>
              <a:t>EE311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95475" y="4268788"/>
            <a:ext cx="6400800" cy="1752600"/>
          </a:xfrm>
        </p:spPr>
        <p:txBody>
          <a:bodyPr/>
          <a:lstStyle/>
          <a:p>
            <a:pPr algn="r" eaLnBrk="1" hangingPunct="1"/>
            <a:r>
              <a:rPr lang="en-US" altLang="en-US">
                <a:latin typeface="Angsana New" charset="0"/>
              </a:rPr>
              <a:t>Chayun Tantivasadakarn</a:t>
            </a:r>
          </a:p>
          <a:p>
            <a:pPr algn="r" eaLnBrk="1" hangingPunct="1"/>
            <a:r>
              <a:rPr lang="en-US" altLang="en-US">
                <a:latin typeface="Angsana New" charset="0"/>
              </a:rPr>
              <a:t>Faculty of Economics, Thammasat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Perfectly Competitive Markets</a:t>
            </a:r>
          </a:p>
        </p:txBody>
      </p:sp>
      <p:sp>
        <p:nvSpPr>
          <p:cNvPr id="81927" name="Rectangle 7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458200" cy="4724400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The model of perfect competition can be used to study a variety of markets (Agricultural products, stock market, exchange rate)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Basic assumptions of Perfectly Competitive Markets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Many small firms --&gt;Price taking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Product homogeneity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Free entry and exit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Perfect information</a:t>
            </a: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27FB101-DE2D-E14C-984F-F712F2B2F3CD}" type="slidenum">
              <a:rPr lang="en-US" altLang="en-US" sz="2600">
                <a:solidFill>
                  <a:srgbClr val="000000"/>
                </a:solidFill>
              </a:rPr>
              <a:pPr/>
              <a:t>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19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9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9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7" grpId="0" build="p" bldLvl="2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Perfectly Competitive Markets</a:t>
            </a:r>
          </a:p>
        </p:txBody>
      </p:sp>
      <p:sp>
        <p:nvSpPr>
          <p:cNvPr id="370695" name="Rectangle 7"/>
          <p:cNvSpPr>
            <a:spLocks noGrp="1" noChangeArrowheads="1"/>
          </p:cNvSpPr>
          <p:nvPr>
            <p:ph idx="1"/>
          </p:nvPr>
        </p:nvSpPr>
        <p:spPr>
          <a:xfrm>
            <a:off x="465138" y="1022350"/>
            <a:ext cx="7210425" cy="4724400"/>
          </a:xfrm>
        </p:spPr>
        <p:txBody>
          <a:bodyPr/>
          <a:lstStyle/>
          <a:p>
            <a:pPr marL="442913" indent="-442913" eaLnBrk="1" hangingPunct="1">
              <a:buFont typeface="Angsana New" charset="0"/>
              <a:buAutoNum type="arabicPeriod"/>
            </a:pPr>
            <a:r>
              <a:rPr lang="en-US" altLang="en-US">
                <a:latin typeface="Angsana New" charset="0"/>
              </a:rPr>
              <a:t> Price Taking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The individual firm sells a very small share of the total market output and, therefore, cannot influence market price.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Each firm takes market price as given – price taker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The facing demand curve of each firm is horizontal.</a:t>
            </a:r>
            <a:endParaRPr lang="en-US" altLang="en-US">
              <a:latin typeface="Angsana New" charset="0"/>
            </a:endParaRP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7F763CE-B534-A84D-ACA0-B5800B4CC4DF}" type="slidenum">
              <a:rPr lang="en-US" altLang="en-US" sz="2600">
                <a:solidFill>
                  <a:srgbClr val="000000"/>
                </a:solidFill>
              </a:rPr>
              <a:pPr/>
              <a:t>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2150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4102100"/>
            <a:ext cx="23876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0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06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0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06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5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26995"/>
          <a:lstStyle/>
          <a:p>
            <a:pPr eaLnBrk="1" hangingPunct="1"/>
            <a:r>
              <a:rPr lang="en-US" altLang="en-US">
                <a:latin typeface="Angsana New" charset="0"/>
              </a:rPr>
              <a:t>Facing demand curve for a competitive firm</a:t>
            </a:r>
          </a:p>
        </p:txBody>
      </p:sp>
      <p:sp>
        <p:nvSpPr>
          <p:cNvPr id="23556" name="Slide Number Placeholder 3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296" tIns="41148" rIns="82296" bIns="41148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EE8122A-FDBC-5642-B7C1-0089E196230B}" type="slidenum">
              <a:rPr lang="en-US" altLang="en-US" sz="2600">
                <a:solidFill>
                  <a:srgbClr val="000000"/>
                </a:solidFill>
              </a:rPr>
              <a:pPr/>
              <a:t>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23555" name="Footer Placeholder 32"/>
          <p:cNvSpPr>
            <a:spLocks noGrp="1"/>
          </p:cNvSpPr>
          <p:nvPr>
            <p:ph type="ftr" sz="quarter" idx="11"/>
          </p:nvPr>
        </p:nvSpPr>
        <p:spPr bwMode="auto">
          <a:xfrm>
            <a:off x="0" y="64770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296" tIns="41148" rIns="82296" bIns="41148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latin typeface="Angsana New" charset="0"/>
              </a:rPr>
              <a:t>ชยันต์ ตันติวัสดาการ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57200" y="3508375"/>
            <a:ext cx="3592513" cy="615950"/>
            <a:chOff x="0" y="-157"/>
            <a:chExt cx="2514" cy="431"/>
          </a:xfrm>
        </p:grpSpPr>
        <p:sp>
          <p:nvSpPr>
            <p:cNvPr id="23584" name="Line 3"/>
            <p:cNvSpPr>
              <a:spLocks noChangeShapeType="1"/>
            </p:cNvSpPr>
            <p:nvPr/>
          </p:nvSpPr>
          <p:spPr bwMode="auto">
            <a:xfrm>
              <a:off x="327" y="177"/>
              <a:ext cx="2059" cy="1"/>
            </a:xfrm>
            <a:prstGeom prst="line">
              <a:avLst/>
            </a:prstGeom>
            <a:noFill/>
            <a:ln w="50800">
              <a:solidFill>
                <a:srgbClr val="002BD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85" name="Rectangle 4"/>
            <p:cNvSpPr>
              <a:spLocks/>
            </p:cNvSpPr>
            <p:nvPr/>
          </p:nvSpPr>
          <p:spPr bwMode="auto">
            <a:xfrm>
              <a:off x="2352" y="-157"/>
              <a:ext cx="162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4800">
                  <a:latin typeface="Angsana New Bold Italic" charset="0"/>
                  <a:sym typeface="Angsana New Bold Italic" charset="0"/>
                </a:rPr>
                <a:t>d</a:t>
              </a:r>
            </a:p>
          </p:txBody>
        </p:sp>
        <p:sp>
          <p:nvSpPr>
            <p:cNvPr id="23586" name="Rectangle 5"/>
            <p:cNvSpPr>
              <a:spLocks/>
            </p:cNvSpPr>
            <p:nvPr/>
          </p:nvSpPr>
          <p:spPr bwMode="auto">
            <a:xfrm>
              <a:off x="0" y="0"/>
              <a:ext cx="138" cy="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4</a:t>
              </a:r>
            </a:p>
          </p:txBody>
        </p:sp>
      </p:grp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504825" y="1646238"/>
            <a:ext cx="4176713" cy="4375150"/>
            <a:chOff x="167" y="0"/>
            <a:chExt cx="2924" cy="3062"/>
          </a:xfrm>
        </p:grpSpPr>
        <p:sp>
          <p:nvSpPr>
            <p:cNvPr id="23578" name="Line 7"/>
            <p:cNvSpPr>
              <a:spLocks noChangeShapeType="1"/>
            </p:cNvSpPr>
            <p:nvPr/>
          </p:nvSpPr>
          <p:spPr bwMode="auto">
            <a:xfrm>
              <a:off x="455" y="155"/>
              <a:ext cx="1" cy="261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9" name="Line 8"/>
            <p:cNvSpPr>
              <a:spLocks noChangeShapeType="1"/>
            </p:cNvSpPr>
            <p:nvPr/>
          </p:nvSpPr>
          <p:spPr bwMode="auto">
            <a:xfrm>
              <a:off x="453" y="2762"/>
              <a:ext cx="2638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80" name="Rectangle 9"/>
            <p:cNvSpPr>
              <a:spLocks/>
            </p:cNvSpPr>
            <p:nvPr/>
          </p:nvSpPr>
          <p:spPr bwMode="auto">
            <a:xfrm>
              <a:off x="2352" y="2758"/>
              <a:ext cx="71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ผลผลิต </a:t>
              </a:r>
            </a:p>
          </p:txBody>
        </p:sp>
        <p:sp>
          <p:nvSpPr>
            <p:cNvPr id="23581" name="Rectangle 10"/>
            <p:cNvSpPr>
              <a:spLocks/>
            </p:cNvSpPr>
            <p:nvPr/>
          </p:nvSpPr>
          <p:spPr bwMode="auto">
            <a:xfrm>
              <a:off x="167" y="0"/>
              <a:ext cx="16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P</a:t>
              </a:r>
            </a:p>
          </p:txBody>
        </p:sp>
        <p:sp>
          <p:nvSpPr>
            <p:cNvPr id="23582" name="Rectangle 11"/>
            <p:cNvSpPr>
              <a:spLocks/>
            </p:cNvSpPr>
            <p:nvPr/>
          </p:nvSpPr>
          <p:spPr bwMode="auto">
            <a:xfrm>
              <a:off x="864" y="2786"/>
              <a:ext cx="412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100</a:t>
              </a:r>
            </a:p>
          </p:txBody>
        </p:sp>
        <p:sp>
          <p:nvSpPr>
            <p:cNvPr id="23583" name="Rectangle 12"/>
            <p:cNvSpPr>
              <a:spLocks/>
            </p:cNvSpPr>
            <p:nvPr/>
          </p:nvSpPr>
          <p:spPr bwMode="auto">
            <a:xfrm>
              <a:off x="1776" y="2786"/>
              <a:ext cx="378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200</a:t>
              </a:r>
            </a:p>
          </p:txBody>
        </p:sp>
      </p:grpSp>
      <p:sp>
        <p:nvSpPr>
          <p:cNvPr id="23559" name="Rectangle 13"/>
          <p:cNvSpPr>
            <a:spLocks/>
          </p:cNvSpPr>
          <p:nvPr/>
        </p:nvSpPr>
        <p:spPr bwMode="auto">
          <a:xfrm>
            <a:off x="1857375" y="1658938"/>
            <a:ext cx="8985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39686" bIns="0">
            <a:spAutoFit/>
          </a:bodyPr>
          <a:lstStyle>
            <a:lvl1pPr marL="38100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600">
                <a:solidFill>
                  <a:srgbClr val="000000"/>
                </a:solidFill>
                <a:latin typeface="Angsana New Bold" charset="0"/>
                <a:sym typeface="Angsana New Bold" charset="0"/>
              </a:rPr>
              <a:t>A firm</a:t>
            </a:r>
          </a:p>
        </p:txBody>
      </p:sp>
      <p:sp>
        <p:nvSpPr>
          <p:cNvPr id="23560" name="Rectangle 14"/>
          <p:cNvSpPr>
            <a:spLocks/>
          </p:cNvSpPr>
          <p:nvPr/>
        </p:nvSpPr>
        <p:spPr bwMode="auto">
          <a:xfrm>
            <a:off x="6551613" y="1728788"/>
            <a:ext cx="102711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39686" bIns="0">
            <a:spAutoFit/>
          </a:bodyPr>
          <a:lstStyle>
            <a:lvl1pPr marL="38100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3600">
                <a:solidFill>
                  <a:srgbClr val="000000"/>
                </a:solidFill>
                <a:latin typeface="Angsana New Bold" charset="0"/>
                <a:sym typeface="Angsana New Bold" charset="0"/>
              </a:rPr>
              <a:t>Market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5343525" y="2381250"/>
            <a:ext cx="3027363" cy="3022600"/>
            <a:chOff x="0" y="0"/>
            <a:chExt cx="2119" cy="2114"/>
          </a:xfrm>
        </p:grpSpPr>
        <p:sp>
          <p:nvSpPr>
            <p:cNvPr id="23576" name="Line 16"/>
            <p:cNvSpPr>
              <a:spLocks noChangeShapeType="1"/>
            </p:cNvSpPr>
            <p:nvPr/>
          </p:nvSpPr>
          <p:spPr bwMode="auto">
            <a:xfrm>
              <a:off x="0" y="0"/>
              <a:ext cx="1918" cy="1820"/>
            </a:xfrm>
            <a:prstGeom prst="line">
              <a:avLst/>
            </a:prstGeom>
            <a:noFill/>
            <a:ln w="50800">
              <a:solidFill>
                <a:srgbClr val="002BD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7" name="Rectangle 17"/>
            <p:cNvSpPr>
              <a:spLocks/>
            </p:cNvSpPr>
            <p:nvPr/>
          </p:nvSpPr>
          <p:spPr bwMode="auto">
            <a:xfrm>
              <a:off x="1933" y="1785"/>
              <a:ext cx="186" cy="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 Italic" charset="0"/>
                  <a:sym typeface="Angsana New Bold Italic" charset="0"/>
                </a:rPr>
                <a:t>D</a:t>
              </a: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4597400" y="3746500"/>
            <a:ext cx="2454275" cy="1857375"/>
            <a:chOff x="0" y="0"/>
            <a:chExt cx="1717" cy="1300"/>
          </a:xfrm>
        </p:grpSpPr>
        <p:sp>
          <p:nvSpPr>
            <p:cNvPr id="23572" name="Rectangle 19"/>
            <p:cNvSpPr>
              <a:spLocks/>
            </p:cNvSpPr>
            <p:nvPr/>
          </p:nvSpPr>
          <p:spPr bwMode="auto">
            <a:xfrm>
              <a:off x="0" y="0"/>
              <a:ext cx="138" cy="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4</a:t>
              </a:r>
            </a:p>
          </p:txBody>
        </p:sp>
        <p:sp>
          <p:nvSpPr>
            <p:cNvPr id="23573" name="Line 20"/>
            <p:cNvSpPr>
              <a:spLocks noChangeShapeType="1"/>
            </p:cNvSpPr>
            <p:nvPr/>
          </p:nvSpPr>
          <p:spPr bwMode="auto">
            <a:xfrm>
              <a:off x="313" y="120"/>
              <a:ext cx="13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4" name="Line 21"/>
            <p:cNvSpPr>
              <a:spLocks noChangeShapeType="1"/>
            </p:cNvSpPr>
            <p:nvPr/>
          </p:nvSpPr>
          <p:spPr bwMode="auto">
            <a:xfrm>
              <a:off x="1655" y="128"/>
              <a:ext cx="1" cy="11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5" name="Oval 22"/>
            <p:cNvSpPr>
              <a:spLocks/>
            </p:cNvSpPr>
            <p:nvPr/>
          </p:nvSpPr>
          <p:spPr bwMode="auto">
            <a:xfrm>
              <a:off x="1613" y="71"/>
              <a:ext cx="104" cy="9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6000"/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5508625" y="2454275"/>
            <a:ext cx="3049588" cy="2738438"/>
            <a:chOff x="0" y="0"/>
            <a:chExt cx="2134" cy="1916"/>
          </a:xfrm>
        </p:grpSpPr>
        <p:sp>
          <p:nvSpPr>
            <p:cNvPr id="23570" name="Line 24"/>
            <p:cNvSpPr>
              <a:spLocks noChangeShapeType="1"/>
            </p:cNvSpPr>
            <p:nvPr/>
          </p:nvSpPr>
          <p:spPr bwMode="auto">
            <a:xfrm rot="10800000" flipH="1">
              <a:off x="0" y="153"/>
              <a:ext cx="1981" cy="1763"/>
            </a:xfrm>
            <a:prstGeom prst="line">
              <a:avLst/>
            </a:prstGeom>
            <a:noFill/>
            <a:ln w="63500">
              <a:solidFill>
                <a:srgbClr val="002BD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71" name="Rectangle 25"/>
            <p:cNvSpPr>
              <a:spLocks/>
            </p:cNvSpPr>
            <p:nvPr/>
          </p:nvSpPr>
          <p:spPr bwMode="auto">
            <a:xfrm>
              <a:off x="1973" y="0"/>
              <a:ext cx="161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 Italic" charset="0"/>
                  <a:sym typeface="Angsana New Bold Italic" charset="0"/>
                </a:rPr>
                <a:t>S</a:t>
              </a:r>
            </a:p>
          </p:txBody>
        </p:sp>
      </p:grpSp>
      <p:grpSp>
        <p:nvGrpSpPr>
          <p:cNvPr id="23564" name="Group 26"/>
          <p:cNvGrpSpPr>
            <a:grpSpLocks/>
          </p:cNvGrpSpPr>
          <p:nvPr/>
        </p:nvGrpSpPr>
        <p:grpSpPr bwMode="auto">
          <a:xfrm>
            <a:off x="4619625" y="1711325"/>
            <a:ext cx="4332288" cy="4567238"/>
            <a:chOff x="209" y="0"/>
            <a:chExt cx="3032" cy="3196"/>
          </a:xfrm>
        </p:grpSpPr>
        <p:sp>
          <p:nvSpPr>
            <p:cNvPr id="23565" name="Line 27"/>
            <p:cNvSpPr>
              <a:spLocks noChangeShapeType="1"/>
            </p:cNvSpPr>
            <p:nvPr/>
          </p:nvSpPr>
          <p:spPr bwMode="auto">
            <a:xfrm>
              <a:off x="463" y="2687"/>
              <a:ext cx="2587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6" name="Rectangle 28"/>
            <p:cNvSpPr>
              <a:spLocks/>
            </p:cNvSpPr>
            <p:nvPr/>
          </p:nvSpPr>
          <p:spPr bwMode="auto">
            <a:xfrm>
              <a:off x="209" y="0"/>
              <a:ext cx="16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P</a:t>
              </a:r>
            </a:p>
          </p:txBody>
        </p:sp>
        <p:sp>
          <p:nvSpPr>
            <p:cNvPr id="23567" name="Rectangle 29"/>
            <p:cNvSpPr>
              <a:spLocks/>
            </p:cNvSpPr>
            <p:nvPr/>
          </p:nvSpPr>
          <p:spPr bwMode="auto">
            <a:xfrm>
              <a:off x="2201" y="2681"/>
              <a:ext cx="1040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ผลผลิต (ล้านหน่วย)</a:t>
              </a:r>
            </a:p>
          </p:txBody>
        </p:sp>
        <p:sp>
          <p:nvSpPr>
            <p:cNvPr id="23568" name="Rectangle 30"/>
            <p:cNvSpPr>
              <a:spLocks/>
            </p:cNvSpPr>
            <p:nvPr/>
          </p:nvSpPr>
          <p:spPr bwMode="auto">
            <a:xfrm>
              <a:off x="1684" y="2711"/>
              <a:ext cx="421" cy="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4097" bIns="0"/>
            <a:lstStyle>
              <a:lvl1pPr marL="38100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3200">
                  <a:latin typeface="Angsana New Bold" charset="0"/>
                  <a:sym typeface="Angsana New Bold" charset="0"/>
                </a:rPr>
                <a:t>100</a:t>
              </a:r>
            </a:p>
          </p:txBody>
        </p:sp>
        <p:sp>
          <p:nvSpPr>
            <p:cNvPr id="23569" name="Line 31"/>
            <p:cNvSpPr>
              <a:spLocks noChangeShapeType="1"/>
            </p:cNvSpPr>
            <p:nvPr/>
          </p:nvSpPr>
          <p:spPr bwMode="auto">
            <a:xfrm rot="10800000" flipH="1">
              <a:off x="458" y="6"/>
              <a:ext cx="1" cy="2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Perfectly Competitive Markets</a:t>
            </a:r>
          </a:p>
        </p:txBody>
      </p:sp>
      <p:sp>
        <p:nvSpPr>
          <p:cNvPr id="372743" name="Rectangle 7"/>
          <p:cNvSpPr>
            <a:spLocks noGrp="1" noChangeArrowheads="1"/>
          </p:cNvSpPr>
          <p:nvPr>
            <p:ph idx="1"/>
          </p:nvPr>
        </p:nvSpPr>
        <p:spPr>
          <a:xfrm>
            <a:off x="538163" y="1131888"/>
            <a:ext cx="7772400" cy="4724400"/>
          </a:xfrm>
        </p:spPr>
        <p:txBody>
          <a:bodyPr/>
          <a:lstStyle/>
          <a:p>
            <a:pPr marL="552450" indent="-552450" eaLnBrk="1" hangingPunct="1">
              <a:buFont typeface="Wingdings" charset="2"/>
              <a:buAutoNum type="arabicPeriod" startAt="2"/>
            </a:pPr>
            <a:r>
              <a:rPr lang="en-US" altLang="en-US">
                <a:latin typeface="Angsana New" charset="0"/>
              </a:rPr>
              <a:t>Product Homogeneity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The products of all firms are perfect substitutes.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Product quality is relatively similar as well as other product characteristics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Example: Agricultural products, copper ore, lumber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Heterogeneous products, such as brand names, can charge higher prices because they are perceived as better</a:t>
            </a:r>
          </a:p>
        </p:txBody>
      </p:sp>
      <p:sp>
        <p:nvSpPr>
          <p:cNvPr id="2458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01ADC48-088B-BF4B-8653-ED0D20A1A0E5}" type="slidenum">
              <a:rPr lang="en-US" altLang="en-US" sz="2600">
                <a:solidFill>
                  <a:srgbClr val="000000"/>
                </a:solidFill>
              </a:rPr>
              <a:pPr/>
              <a:t>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2458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4859338"/>
            <a:ext cx="2108200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5145088"/>
            <a:ext cx="2032000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27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27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27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27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27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43" grpId="0" build="p" bldLvl="2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3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Perfectly Competitive Markets</a:t>
            </a:r>
          </a:p>
        </p:txBody>
      </p:sp>
      <p:sp>
        <p:nvSpPr>
          <p:cNvPr id="374793" name="Rectangle 1033"/>
          <p:cNvSpPr>
            <a:spLocks noGrp="1" noChangeArrowheads="1"/>
          </p:cNvSpPr>
          <p:nvPr>
            <p:ph idx="1"/>
          </p:nvPr>
        </p:nvSpPr>
        <p:spPr>
          <a:xfrm>
            <a:off x="633413" y="1047750"/>
            <a:ext cx="8128000" cy="4114800"/>
          </a:xfrm>
        </p:spPr>
        <p:txBody>
          <a:bodyPr/>
          <a:lstStyle/>
          <a:p>
            <a:pPr marL="552450" indent="-552450" eaLnBrk="1" hangingPunct="1">
              <a:buFont typeface="Wingdings" charset="2"/>
              <a:buAutoNum type="arabicPeriod" startAt="3"/>
            </a:pPr>
            <a:r>
              <a:rPr lang="en-US" altLang="en-US">
                <a:latin typeface="Angsana New" charset="0"/>
              </a:rPr>
              <a:t>Free Entry and Exit </a:t>
            </a:r>
          </a:p>
          <a:p>
            <a:pPr marL="552450" indent="-552450" eaLnBrk="1" hangingPunct="1"/>
            <a:r>
              <a:rPr lang="en-US" altLang="en-US">
                <a:latin typeface="Angsana New" charset="0"/>
              </a:rPr>
              <a:t>When there are no special costs that make it difficult for a firm to enter (or exit) an industry (no laws or regulations, free factor mobility)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Buyers can easily switch from one supplier to another.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Suppliers can easily enter or exit a market.</a:t>
            </a:r>
          </a:p>
          <a:p>
            <a:pPr marL="1333500" lvl="2" indent="-419100" eaLnBrk="1" hangingPunct="1"/>
            <a:r>
              <a:rPr lang="en-US" altLang="en-US" sz="3600">
                <a:latin typeface="Angsana New" charset="0"/>
              </a:rPr>
              <a:t>Pharmaceutical companies not perfectly competitive because of the large costs of R&amp;D required</a:t>
            </a:r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4623B1D-4253-224A-AD6A-0DBE9167A7A6}" type="slidenum">
              <a:rPr lang="en-US" altLang="en-US" sz="2600">
                <a:solidFill>
                  <a:srgbClr val="000000"/>
                </a:solidFill>
              </a:rPr>
              <a:pPr/>
              <a:t>6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14" r="28346" b="15491"/>
          <a:stretch>
            <a:fillRect/>
          </a:stretch>
        </p:blipFill>
        <p:spPr bwMode="auto">
          <a:xfrm>
            <a:off x="2336800" y="5791200"/>
            <a:ext cx="2501900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5" t="7745" r="2577" b="54214"/>
          <a:stretch>
            <a:fillRect/>
          </a:stretch>
        </p:blipFill>
        <p:spPr bwMode="auto">
          <a:xfrm>
            <a:off x="5453063" y="5745163"/>
            <a:ext cx="24511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47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47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47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47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47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4793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Perfectly Competitive Markets</a:t>
            </a:r>
          </a:p>
        </p:txBody>
      </p:sp>
      <p:sp>
        <p:nvSpPr>
          <p:cNvPr id="462851" name="Rectangle 1027"/>
          <p:cNvSpPr>
            <a:spLocks noGrp="1" noChangeArrowheads="1"/>
          </p:cNvSpPr>
          <p:nvPr>
            <p:ph idx="1"/>
          </p:nvPr>
        </p:nvSpPr>
        <p:spPr>
          <a:xfrm>
            <a:off x="571500" y="1028700"/>
            <a:ext cx="8572500" cy="4114800"/>
          </a:xfrm>
        </p:spPr>
        <p:txBody>
          <a:bodyPr/>
          <a:lstStyle/>
          <a:p>
            <a:pPr marL="742950" indent="-742950" eaLnBrk="1" hangingPunct="1">
              <a:buFont typeface="Angsana New" charset="0"/>
              <a:buAutoNum type="arabicPeriod" startAt="4"/>
            </a:pPr>
            <a:r>
              <a:rPr lang="en-US" altLang="en-US">
                <a:latin typeface="Angsana New" charset="0"/>
              </a:rPr>
              <a:t>Perfect Information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No information cost for buyers and sellers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Perfect information and homogenous products imply one market price.</a:t>
            </a:r>
          </a:p>
          <a:p>
            <a:pPr marL="933450" lvl="1" indent="-476250" eaLnBrk="1" hangingPunct="1"/>
            <a:r>
              <a:rPr lang="en-US" altLang="en-US">
                <a:latin typeface="Angsana New" charset="0"/>
              </a:rPr>
              <a:t>Perfect information and free entry and exit imply zero profit in the long run.</a:t>
            </a:r>
          </a:p>
          <a:p>
            <a:pPr marL="1333500" lvl="2" indent="-419100" eaLnBrk="1" hangingPunct="1"/>
            <a:r>
              <a:rPr lang="en-US" altLang="en-US" sz="3600">
                <a:latin typeface="Angsana New" charset="0"/>
              </a:rPr>
              <a:t>Excess profits attract new entry which increases market supply.  Price is then decreased until profit is zero.</a:t>
            </a:r>
          </a:p>
          <a:p>
            <a:pPr marL="1333500" lvl="2" indent="-419100" eaLnBrk="1" hangingPunct="1"/>
            <a:r>
              <a:rPr lang="en-US" altLang="en-US" sz="3600">
                <a:latin typeface="Angsana New" charset="0"/>
              </a:rPr>
              <a:t>Losses force firms to exit which decreases market supply.  Price is then increased until profit is zero.</a:t>
            </a:r>
            <a:endParaRPr lang="en-US" altLang="en-US" sz="4400">
              <a:latin typeface="Angsana New" charset="0"/>
            </a:endParaRPr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2CE3053-6D11-0740-8AF3-968FC2AAAA71}" type="slidenum">
              <a:rPr lang="en-US" altLang="en-US" sz="2600">
                <a:solidFill>
                  <a:srgbClr val="000000"/>
                </a:solidFill>
              </a:rPr>
              <a:pPr/>
              <a:t>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2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2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2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2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2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2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51" grpId="0" build="p" bldLvl="3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</a:t>
            </a:r>
          </a:p>
        </p:txBody>
      </p:sp>
      <p:sp>
        <p:nvSpPr>
          <p:cNvPr id="90123" name="Rectangle 11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223250" cy="4724400"/>
          </a:xfrm>
        </p:spPr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We can study profit maximizing output for any firm whether perfectly competitive or not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Profit (</a:t>
            </a:r>
            <a:r>
              <a:rPr lang="en-US" altLang="en-US" sz="4800">
                <a:latin typeface="Symbol" charset="2"/>
                <a:sym typeface="Symbol" charset="2"/>
              </a:rPr>
              <a:t>p</a:t>
            </a:r>
            <a:r>
              <a:rPr lang="en-US" altLang="en-US" sz="4400">
                <a:latin typeface="Angsana New" charset="0"/>
              </a:rPr>
              <a:t>) = Total Revenue - Total Cost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If q is output of the firm, then total revenue is price of the good times quantity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Total Revenue (TR) = TR(q)</a:t>
            </a:r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32B0DD3-158E-884D-9603-FC3061D84465}" type="slidenum">
              <a:rPr lang="en-US" altLang="en-US" sz="2600">
                <a:solidFill>
                  <a:srgbClr val="000000"/>
                </a:solidFill>
              </a:rPr>
              <a:pPr/>
              <a:t>8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0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0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0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3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0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0867" name="Rectangle 2051"/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762000" y="981075"/>
                <a:ext cx="7313613" cy="2314575"/>
              </a:xfrm>
            </p:spPr>
            <p:txBody>
              <a:bodyPr/>
              <a:lstStyle/>
              <a:p>
                <a:pPr eaLnBrk="1" hangingPunct="1"/>
                <a:r>
                  <a:rPr lang="en-US" altLang="en-US" sz="4800" dirty="0">
                    <a:latin typeface="Angsana New" charset="0"/>
                  </a:rPr>
                  <a:t>Costs of production depends on output</a:t>
                </a:r>
              </a:p>
              <a:p>
                <a:pPr lvl="1" eaLnBrk="1" hangingPunct="1"/>
                <a:r>
                  <a:rPr lang="en-US" altLang="en-US" sz="4400" dirty="0">
                    <a:latin typeface="Angsana New" charset="0"/>
                  </a:rPr>
                  <a:t>Total Cost (TC) = TC(q)</a:t>
                </a:r>
              </a:p>
              <a:p>
                <a:pPr eaLnBrk="1" hangingPunct="1"/>
                <a:r>
                  <a:rPr lang="en-US" altLang="en-US" sz="4800" dirty="0">
                    <a:latin typeface="Angsana New" charset="0"/>
                  </a:rPr>
                  <a:t>Profit for the firm, </a:t>
                </a:r>
                <a:r>
                  <a:rPr lang="en-US" altLang="en-US" dirty="0">
                    <a:latin typeface="Symbol" charset="2"/>
                    <a:sym typeface="Symbol" charset="2"/>
                  </a:rPr>
                  <a:t>p</a:t>
                </a:r>
                <a:r>
                  <a:rPr lang="en-US" altLang="en-US" sz="4800" dirty="0">
                    <a:latin typeface="Angsana New" charset="0"/>
                  </a:rPr>
                  <a:t>, is difference between revenue and costs</a:t>
                </a:r>
              </a:p>
              <a:p>
                <a:pPr eaLnBrk="1" hangingPunct="1"/>
                <a:endParaRPr lang="en-US" altLang="en-US" sz="4400" dirty="0">
                  <a:latin typeface="Angsana New" charset="0"/>
                </a:endParaRP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en-US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π</m:t>
                      </m:r>
                      <m:d>
                        <m:dPr>
                          <m:ctrlPr>
                            <a:rPr lang="en-US" altLang="en-US" b="0" i="1" smtClean="0">
                              <a:latin typeface="Cambria Math" panose="02040503050406030204" pitchFamily="18" charset="0"/>
                              <a:ea typeface="Angsana New" charset="0"/>
                              <a:cs typeface="Angsana New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en-US" b="0" i="0" smtClean="0"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q</m:t>
                          </m:r>
                        </m:e>
                      </m:d>
                      <m: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  =  </m:t>
                      </m:r>
                      <m:r>
                        <m:rPr>
                          <m:sty m:val="p"/>
                        </m:rP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TR</m:t>
                      </m:r>
                      <m:d>
                        <m:dPr>
                          <m:ctrlPr>
                            <a:rPr lang="en-US" altLang="en-US" b="0" i="1" smtClean="0">
                              <a:latin typeface="Cambria Math" panose="02040503050406030204" pitchFamily="18" charset="0"/>
                              <a:ea typeface="Angsana New" charset="0"/>
                              <a:cs typeface="Angsana New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en-US" b="0" i="0" smtClean="0">
                              <a:latin typeface="Cambria Math" charset="0"/>
                              <a:ea typeface="Angsana New" charset="0"/>
                              <a:cs typeface="Angsana New" charset="0"/>
                            </a:rPr>
                            <m:t>q</m:t>
                          </m:r>
                        </m:e>
                      </m:d>
                      <m: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 −</m:t>
                      </m:r>
                      <m:r>
                        <m:rPr>
                          <m:sty m:val="p"/>
                        </m:rP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TC</m:t>
                      </m:r>
                      <m: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q</m:t>
                      </m:r>
                      <m:r>
                        <a:rPr lang="en-US" altLang="en-US" b="0" i="0" smtClean="0">
                          <a:latin typeface="Cambria Math" charset="0"/>
                          <a:ea typeface="Angsana New" charset="0"/>
                          <a:cs typeface="Angsana New" charset="0"/>
                        </a:rPr>
                        <m:t>)</m:t>
                      </m:r>
                    </m:oMath>
                  </m:oMathPara>
                </a14:m>
                <a:endParaRPr lang="en-US" altLang="en-US" sz="4800" dirty="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</mc:Choice>
        <mc:Fallback xmlns="">
          <p:sp>
            <p:nvSpPr>
              <p:cNvPr id="420867" name="Rectangle 205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2000" y="981075"/>
                <a:ext cx="7313613" cy="2314575"/>
              </a:xfrm>
              <a:blipFill rotWithShape="0">
                <a:blip r:embed="rId2"/>
                <a:stretch>
                  <a:fillRect l="-4417" t="-12105" b="-7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77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A276F56-71B0-024B-A68F-4A8E29E1FE8E}" type="slidenum">
              <a:rPr lang="en-US" altLang="en-US" sz="2600">
                <a:solidFill>
                  <a:srgbClr val="000000"/>
                </a:solidFill>
              </a:rPr>
              <a:pPr/>
              <a:t>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20870" name="Rectangle 2054"/>
          <p:cNvSpPr>
            <a:spLocks noChangeArrowheads="1"/>
          </p:cNvSpPr>
          <p:nvPr/>
        </p:nvSpPr>
        <p:spPr bwMode="auto">
          <a:xfrm>
            <a:off x="793750" y="5281613"/>
            <a:ext cx="71802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20000"/>
              </a:spcBef>
              <a:buSzPct val="30000"/>
              <a:buFont typeface="Wingdings" charset="2"/>
              <a:buChar char="l"/>
            </a:pPr>
            <a:r>
              <a:rPr lang="en-US" altLang="en-US" sz="4400" b="0">
                <a:latin typeface="Angsana New" charset="0"/>
              </a:rPr>
              <a:t>Firm selects output to maximize the difference between revenue and cost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0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0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0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0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0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867" grpId="0" build="p" bldLvl="2" autoUpdateAnimBg="0"/>
      <p:bldP spid="420870" grpId="0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5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 – Short Run</a:t>
            </a:r>
          </a:p>
        </p:txBody>
      </p:sp>
      <p:sp>
        <p:nvSpPr>
          <p:cNvPr id="3379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A3CC55C-D923-214B-A547-C8F44E2C7D74}" type="slidenum">
              <a:rPr lang="en-US" altLang="en-US" sz="2600">
                <a:solidFill>
                  <a:srgbClr val="000000"/>
                </a:solidFill>
              </a:rPr>
              <a:pPr/>
              <a:t>10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33796" name="Line 5"/>
          <p:cNvSpPr>
            <a:spLocks noChangeShapeType="1"/>
          </p:cNvSpPr>
          <p:nvPr/>
        </p:nvSpPr>
        <p:spPr bwMode="auto">
          <a:xfrm>
            <a:off x="1804988" y="2476500"/>
            <a:ext cx="0" cy="4011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7" name="Line 6"/>
          <p:cNvSpPr>
            <a:spLocks noChangeShapeType="1"/>
          </p:cNvSpPr>
          <p:nvPr/>
        </p:nvSpPr>
        <p:spPr bwMode="auto">
          <a:xfrm>
            <a:off x="1790700" y="5434013"/>
            <a:ext cx="5535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Rectangle 7"/>
          <p:cNvSpPr>
            <a:spLocks noChangeArrowheads="1"/>
          </p:cNvSpPr>
          <p:nvPr/>
        </p:nvSpPr>
        <p:spPr bwMode="auto">
          <a:xfrm>
            <a:off x="1484313" y="5241925"/>
            <a:ext cx="32226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latin typeface="Arial" charset="0"/>
              </a:rPr>
              <a:t>0</a:t>
            </a:r>
          </a:p>
        </p:txBody>
      </p:sp>
      <p:sp>
        <p:nvSpPr>
          <p:cNvPr id="33799" name="Rectangle 8"/>
          <p:cNvSpPr>
            <a:spLocks noChangeArrowheads="1"/>
          </p:cNvSpPr>
          <p:nvPr/>
        </p:nvSpPr>
        <p:spPr bwMode="auto">
          <a:xfrm>
            <a:off x="584200" y="2000250"/>
            <a:ext cx="11049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Cost,</a:t>
            </a:r>
          </a:p>
          <a:p>
            <a:pPr algn="r"/>
            <a:r>
              <a:rPr lang="en-US" altLang="en-US" sz="1600">
                <a:latin typeface="Arial" charset="0"/>
              </a:rPr>
              <a:t>Revenue,</a:t>
            </a:r>
          </a:p>
          <a:p>
            <a:pPr algn="r"/>
            <a:r>
              <a:rPr lang="en-US" altLang="en-US" sz="1600">
                <a:latin typeface="Arial" charset="0"/>
              </a:rPr>
              <a:t>Profit</a:t>
            </a:r>
          </a:p>
          <a:p>
            <a:pPr algn="r"/>
            <a:r>
              <a:rPr lang="en-US" altLang="en-US" sz="1600">
                <a:latin typeface="Arial" charset="0"/>
              </a:rPr>
              <a:t>($s per year)</a:t>
            </a:r>
          </a:p>
        </p:txBody>
      </p:sp>
      <p:sp>
        <p:nvSpPr>
          <p:cNvPr id="33800" name="Rectangle 9"/>
          <p:cNvSpPr>
            <a:spLocks noChangeArrowheads="1"/>
          </p:cNvSpPr>
          <p:nvPr/>
        </p:nvSpPr>
        <p:spPr bwMode="auto">
          <a:xfrm>
            <a:off x="7305675" y="5334000"/>
            <a:ext cx="9048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latin typeface="Arial" charset="0"/>
              </a:rPr>
              <a:t>Output </a:t>
            </a: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1785938" y="2586038"/>
            <a:ext cx="4621212" cy="2493962"/>
            <a:chOff x="1125" y="1629"/>
            <a:chExt cx="2911" cy="1571"/>
          </a:xfrm>
        </p:grpSpPr>
        <p:sp>
          <p:nvSpPr>
            <p:cNvPr id="33830" name="Freeform 19"/>
            <p:cNvSpPr>
              <a:spLocks/>
            </p:cNvSpPr>
            <p:nvPr/>
          </p:nvSpPr>
          <p:spPr bwMode="auto">
            <a:xfrm>
              <a:off x="1125" y="1836"/>
              <a:ext cx="2575" cy="1364"/>
            </a:xfrm>
            <a:custGeom>
              <a:avLst/>
              <a:gdLst>
                <a:gd name="T0" fmla="*/ 0 w 2575"/>
                <a:gd name="T1" fmla="*/ 1364 h 1364"/>
                <a:gd name="T2" fmla="*/ 492 w 2575"/>
                <a:gd name="T3" fmla="*/ 964 h 1364"/>
                <a:gd name="T4" fmla="*/ 1411 w 2575"/>
                <a:gd name="T5" fmla="*/ 900 h 1364"/>
                <a:gd name="T6" fmla="*/ 2124 w 2575"/>
                <a:gd name="T7" fmla="*/ 576 h 1364"/>
                <a:gd name="T8" fmla="*/ 2575 w 2575"/>
                <a:gd name="T9" fmla="*/ 0 h 13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75"/>
                <a:gd name="T16" fmla="*/ 0 h 1364"/>
                <a:gd name="T17" fmla="*/ 2575 w 2575"/>
                <a:gd name="T18" fmla="*/ 1364 h 136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75" h="1364">
                  <a:moveTo>
                    <a:pt x="0" y="1364"/>
                  </a:moveTo>
                  <a:cubicBezTo>
                    <a:pt x="82" y="1299"/>
                    <a:pt x="257" y="1041"/>
                    <a:pt x="492" y="964"/>
                  </a:cubicBezTo>
                  <a:cubicBezTo>
                    <a:pt x="727" y="887"/>
                    <a:pt x="1139" y="965"/>
                    <a:pt x="1411" y="900"/>
                  </a:cubicBezTo>
                  <a:cubicBezTo>
                    <a:pt x="1683" y="835"/>
                    <a:pt x="1930" y="726"/>
                    <a:pt x="2124" y="576"/>
                  </a:cubicBezTo>
                  <a:cubicBezTo>
                    <a:pt x="2318" y="426"/>
                    <a:pt x="2481" y="120"/>
                    <a:pt x="2575" y="0"/>
                  </a:cubicBezTo>
                </a:path>
              </a:pathLst>
            </a:custGeom>
            <a:noFill/>
            <a:ln w="38100">
              <a:solidFill>
                <a:srgbClr val="8D7D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3831" name="Text Box 24"/>
            <p:cNvSpPr txBox="1">
              <a:spLocks noChangeArrowheads="1"/>
            </p:cNvSpPr>
            <p:nvPr/>
          </p:nvSpPr>
          <p:spPr bwMode="auto">
            <a:xfrm>
              <a:off x="3659" y="1629"/>
              <a:ext cx="37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>
                  <a:latin typeface="Arial" charset="0"/>
                </a:rPr>
                <a:t>TC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 rot="-1271104">
            <a:off x="3465513" y="3265488"/>
            <a:ext cx="3314700" cy="1257300"/>
            <a:chOff x="2142" y="2106"/>
            <a:chExt cx="2088" cy="792"/>
          </a:xfrm>
        </p:grpSpPr>
        <p:sp>
          <p:nvSpPr>
            <p:cNvPr id="33827" name="Line 21"/>
            <p:cNvSpPr>
              <a:spLocks noChangeShapeType="1"/>
            </p:cNvSpPr>
            <p:nvPr/>
          </p:nvSpPr>
          <p:spPr bwMode="auto">
            <a:xfrm rot="393702" flipV="1">
              <a:off x="2142" y="2106"/>
              <a:ext cx="2088" cy="7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3828" name="Text Box 27"/>
            <p:cNvSpPr txBox="1">
              <a:spLocks noChangeArrowheads="1"/>
            </p:cNvSpPr>
            <p:nvPr/>
          </p:nvSpPr>
          <p:spPr bwMode="auto">
            <a:xfrm>
              <a:off x="2835" y="2295"/>
              <a:ext cx="2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B</a:t>
              </a:r>
            </a:p>
          </p:txBody>
        </p:sp>
        <p:sp>
          <p:nvSpPr>
            <p:cNvPr id="33829" name="Oval 34"/>
            <p:cNvSpPr>
              <a:spLocks noChangeArrowheads="1"/>
            </p:cNvSpPr>
            <p:nvPr/>
          </p:nvSpPr>
          <p:spPr bwMode="auto">
            <a:xfrm>
              <a:off x="3039" y="2454"/>
              <a:ext cx="92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" name="Group 58"/>
          <p:cNvGrpSpPr>
            <a:grpSpLocks/>
          </p:cNvGrpSpPr>
          <p:nvPr/>
        </p:nvGrpSpPr>
        <p:grpSpPr bwMode="auto">
          <a:xfrm>
            <a:off x="1812925" y="4745038"/>
            <a:ext cx="6051550" cy="1246187"/>
            <a:chOff x="1142" y="2989"/>
            <a:chExt cx="3812" cy="785"/>
          </a:xfrm>
        </p:grpSpPr>
        <p:sp>
          <p:nvSpPr>
            <p:cNvPr id="33825" name="Text Box 28"/>
            <p:cNvSpPr txBox="1">
              <a:spLocks noChangeArrowheads="1"/>
            </p:cNvSpPr>
            <p:nvPr/>
          </p:nvSpPr>
          <p:spPr bwMode="auto">
            <a:xfrm>
              <a:off x="4458" y="3543"/>
              <a:ext cx="4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Symbol" charset="2"/>
                  <a:sym typeface="Symbol" charset="2"/>
                </a:rPr>
                <a:t>p</a:t>
              </a:r>
              <a:r>
                <a:rPr lang="en-US" altLang="en-US" sz="1800">
                  <a:latin typeface="Arial" charset="0"/>
                </a:rPr>
                <a:t>(q)</a:t>
              </a:r>
            </a:p>
          </p:txBody>
        </p:sp>
        <p:sp>
          <p:nvSpPr>
            <p:cNvPr id="33826" name="Freeform 38"/>
            <p:cNvSpPr>
              <a:spLocks/>
            </p:cNvSpPr>
            <p:nvPr/>
          </p:nvSpPr>
          <p:spPr bwMode="auto">
            <a:xfrm>
              <a:off x="1142" y="2989"/>
              <a:ext cx="3367" cy="741"/>
            </a:xfrm>
            <a:custGeom>
              <a:avLst/>
              <a:gdLst>
                <a:gd name="T0" fmla="*/ 0 w 3367"/>
                <a:gd name="T1" fmla="*/ 611 h 741"/>
                <a:gd name="T2" fmla="*/ 483 w 3367"/>
                <a:gd name="T3" fmla="*/ 711 h 741"/>
                <a:gd name="T4" fmla="*/ 950 w 3367"/>
                <a:gd name="T5" fmla="*/ 428 h 741"/>
                <a:gd name="T6" fmla="*/ 1983 w 3367"/>
                <a:gd name="T7" fmla="*/ 3 h 741"/>
                <a:gd name="T8" fmla="*/ 2817 w 3367"/>
                <a:gd name="T9" fmla="*/ 411 h 741"/>
                <a:gd name="T10" fmla="*/ 3367 w 3367"/>
                <a:gd name="T11" fmla="*/ 653 h 7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67"/>
                <a:gd name="T19" fmla="*/ 0 h 741"/>
                <a:gd name="T20" fmla="*/ 3367 w 3367"/>
                <a:gd name="T21" fmla="*/ 741 h 7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67" h="741">
                  <a:moveTo>
                    <a:pt x="0" y="611"/>
                  </a:moveTo>
                  <a:cubicBezTo>
                    <a:pt x="80" y="628"/>
                    <a:pt x="325" y="741"/>
                    <a:pt x="483" y="711"/>
                  </a:cubicBezTo>
                  <a:cubicBezTo>
                    <a:pt x="641" y="681"/>
                    <a:pt x="700" y="546"/>
                    <a:pt x="950" y="428"/>
                  </a:cubicBezTo>
                  <a:cubicBezTo>
                    <a:pt x="1200" y="310"/>
                    <a:pt x="1672" y="6"/>
                    <a:pt x="1983" y="3"/>
                  </a:cubicBezTo>
                  <a:cubicBezTo>
                    <a:pt x="2294" y="0"/>
                    <a:pt x="2586" y="303"/>
                    <a:pt x="2817" y="411"/>
                  </a:cubicBezTo>
                  <a:cubicBezTo>
                    <a:pt x="3048" y="519"/>
                    <a:pt x="3252" y="603"/>
                    <a:pt x="3367" y="653"/>
                  </a:cubicBezTo>
                </a:path>
              </a:pathLst>
            </a:custGeom>
            <a:noFill/>
            <a:ln w="38100">
              <a:solidFill>
                <a:srgbClr val="FFE2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5" name="Group 48"/>
          <p:cNvGrpSpPr>
            <a:grpSpLocks/>
          </p:cNvGrpSpPr>
          <p:nvPr/>
        </p:nvGrpSpPr>
        <p:grpSpPr bwMode="auto">
          <a:xfrm>
            <a:off x="2413000" y="4487863"/>
            <a:ext cx="404813" cy="1285875"/>
            <a:chOff x="1895" y="2628"/>
            <a:chExt cx="255" cy="810"/>
          </a:xfrm>
        </p:grpSpPr>
        <p:sp>
          <p:nvSpPr>
            <p:cNvPr id="33823" name="Line 37"/>
            <p:cNvSpPr>
              <a:spLocks noChangeShapeType="1"/>
            </p:cNvSpPr>
            <p:nvPr/>
          </p:nvSpPr>
          <p:spPr bwMode="auto">
            <a:xfrm>
              <a:off x="1998" y="2628"/>
              <a:ext cx="0" cy="5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3824" name="Rectangle 44"/>
            <p:cNvSpPr>
              <a:spLocks noChangeArrowheads="1"/>
            </p:cNvSpPr>
            <p:nvPr/>
          </p:nvSpPr>
          <p:spPr bwMode="auto">
            <a:xfrm>
              <a:off x="1895" y="3209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i="1" baseline="-25000">
                  <a:latin typeface="Arial" charset="0"/>
                </a:rPr>
                <a:t>0</a:t>
              </a:r>
            </a:p>
          </p:txBody>
        </p:sp>
      </p:grpSp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4838700" y="3248025"/>
            <a:ext cx="409575" cy="2495550"/>
            <a:chOff x="2999" y="1989"/>
            <a:chExt cx="258" cy="1424"/>
          </a:xfrm>
        </p:grpSpPr>
        <p:sp>
          <p:nvSpPr>
            <p:cNvPr id="33821" name="Line 35"/>
            <p:cNvSpPr>
              <a:spLocks noChangeShapeType="1"/>
            </p:cNvSpPr>
            <p:nvPr/>
          </p:nvSpPr>
          <p:spPr bwMode="auto">
            <a:xfrm>
              <a:off x="3078" y="1989"/>
              <a:ext cx="0" cy="12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3822" name="Rectangle 45"/>
            <p:cNvSpPr>
              <a:spLocks noChangeArrowheads="1"/>
            </p:cNvSpPr>
            <p:nvPr/>
          </p:nvSpPr>
          <p:spPr bwMode="auto">
            <a:xfrm>
              <a:off x="2999" y="3206"/>
              <a:ext cx="258" cy="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q*</a:t>
              </a:r>
            </a:p>
          </p:txBody>
        </p:sp>
      </p:grpSp>
      <p:sp>
        <p:nvSpPr>
          <p:cNvPr id="94260" name="Text Box 52"/>
          <p:cNvSpPr txBox="1">
            <a:spLocks noChangeArrowheads="1"/>
          </p:cNvSpPr>
          <p:nvPr/>
        </p:nvSpPr>
        <p:spPr bwMode="auto">
          <a:xfrm>
            <a:off x="1752600" y="1187450"/>
            <a:ext cx="5610225" cy="676275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Profits are maximized where MR (slope at A) and MC (slope at B) are equal or slope of </a:t>
            </a:r>
            <a:r>
              <a:rPr lang="en-US" altLang="en-US" sz="2000">
                <a:latin typeface="Symbol" charset="2"/>
              </a:rPr>
              <a:t>p</a:t>
            </a:r>
            <a:r>
              <a:rPr lang="en-US" altLang="en-US" sz="1800">
                <a:latin typeface="Arial" charset="0"/>
              </a:rPr>
              <a:t>(q) = 0</a:t>
            </a:r>
          </a:p>
        </p:txBody>
      </p:sp>
      <p:sp>
        <p:nvSpPr>
          <p:cNvPr id="94261" name="Text Box 53"/>
          <p:cNvSpPr txBox="1">
            <a:spLocks noChangeArrowheads="1"/>
          </p:cNvSpPr>
          <p:nvPr/>
        </p:nvSpPr>
        <p:spPr bwMode="auto">
          <a:xfrm>
            <a:off x="7386638" y="2114550"/>
            <a:ext cx="1428750" cy="1754188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Profits are maximized where       R(q) – C(q) is maximized</a:t>
            </a:r>
          </a:p>
        </p:txBody>
      </p:sp>
      <p:grpSp>
        <p:nvGrpSpPr>
          <p:cNvPr id="7" name="Group 56"/>
          <p:cNvGrpSpPr>
            <a:grpSpLocks/>
          </p:cNvGrpSpPr>
          <p:nvPr/>
        </p:nvGrpSpPr>
        <p:grpSpPr bwMode="auto">
          <a:xfrm>
            <a:off x="1798638" y="2122488"/>
            <a:ext cx="4564062" cy="3302000"/>
            <a:chOff x="1133" y="1337"/>
            <a:chExt cx="2875" cy="2080"/>
          </a:xfrm>
        </p:grpSpPr>
        <p:sp>
          <p:nvSpPr>
            <p:cNvPr id="33819" name="Line 54"/>
            <p:cNvSpPr>
              <a:spLocks noChangeShapeType="1"/>
            </p:cNvSpPr>
            <p:nvPr/>
          </p:nvSpPr>
          <p:spPr bwMode="auto">
            <a:xfrm flipV="1">
              <a:off x="1133" y="1659"/>
              <a:ext cx="2534" cy="1758"/>
            </a:xfrm>
            <a:prstGeom prst="line">
              <a:avLst/>
            </a:prstGeom>
            <a:noFill/>
            <a:ln w="57150">
              <a:solidFill>
                <a:srgbClr val="FF99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20" name="Rectangle 55"/>
            <p:cNvSpPr>
              <a:spLocks noChangeArrowheads="1"/>
            </p:cNvSpPr>
            <p:nvPr/>
          </p:nvSpPr>
          <p:spPr bwMode="auto">
            <a:xfrm>
              <a:off x="3702" y="1337"/>
              <a:ext cx="30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TR</a:t>
              </a:r>
            </a:p>
          </p:txBody>
        </p:sp>
      </p:grpSp>
      <p:grpSp>
        <p:nvGrpSpPr>
          <p:cNvPr id="8" name="Group 47"/>
          <p:cNvGrpSpPr>
            <a:grpSpLocks/>
          </p:cNvGrpSpPr>
          <p:nvPr/>
        </p:nvGrpSpPr>
        <p:grpSpPr bwMode="auto">
          <a:xfrm rot="-1137199">
            <a:off x="3517900" y="2749550"/>
            <a:ext cx="2619375" cy="1100138"/>
            <a:chOff x="1923" y="1617"/>
            <a:chExt cx="2088" cy="792"/>
          </a:xfrm>
        </p:grpSpPr>
        <p:sp>
          <p:nvSpPr>
            <p:cNvPr id="33816" name="Line 23"/>
            <p:cNvSpPr>
              <a:spLocks noChangeShapeType="1"/>
            </p:cNvSpPr>
            <p:nvPr/>
          </p:nvSpPr>
          <p:spPr bwMode="auto">
            <a:xfrm rot="393702" flipV="1">
              <a:off x="1923" y="1617"/>
              <a:ext cx="2088" cy="7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3817" name="Text Box 26"/>
            <p:cNvSpPr txBox="1">
              <a:spLocks noChangeArrowheads="1"/>
            </p:cNvSpPr>
            <p:nvPr/>
          </p:nvSpPr>
          <p:spPr bwMode="auto">
            <a:xfrm>
              <a:off x="2918" y="1746"/>
              <a:ext cx="225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A</a:t>
              </a:r>
            </a:p>
          </p:txBody>
        </p:sp>
        <p:sp>
          <p:nvSpPr>
            <p:cNvPr id="33818" name="Oval 32"/>
            <p:cNvSpPr>
              <a:spLocks noChangeArrowheads="1"/>
            </p:cNvSpPr>
            <p:nvPr/>
          </p:nvSpPr>
          <p:spPr bwMode="auto">
            <a:xfrm>
              <a:off x="3033" y="1944"/>
              <a:ext cx="92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3136900" y="4392613"/>
            <a:ext cx="468313" cy="1355725"/>
            <a:chOff x="1976" y="2767"/>
            <a:chExt cx="295" cy="854"/>
          </a:xfrm>
        </p:grpSpPr>
        <p:sp>
          <p:nvSpPr>
            <p:cNvPr id="33814" name="Line 59"/>
            <p:cNvSpPr>
              <a:spLocks noChangeShapeType="1"/>
            </p:cNvSpPr>
            <p:nvPr/>
          </p:nvSpPr>
          <p:spPr bwMode="auto">
            <a:xfrm>
              <a:off x="2083" y="2767"/>
              <a:ext cx="0" cy="6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5" name="Rectangle 60"/>
            <p:cNvSpPr>
              <a:spLocks noChangeArrowheads="1"/>
            </p:cNvSpPr>
            <p:nvPr/>
          </p:nvSpPr>
          <p:spPr bwMode="auto">
            <a:xfrm>
              <a:off x="1976" y="3392"/>
              <a:ext cx="29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  <a:r>
                <a:rPr lang="en-US" altLang="en-US" sz="1800" i="1">
                  <a:latin typeface="Arial" charset="0"/>
                </a:rPr>
                <a:t> </a:t>
              </a:r>
            </a:p>
          </p:txBody>
        </p:sp>
      </p:grpSp>
      <p:grpSp>
        <p:nvGrpSpPr>
          <p:cNvPr id="10" name="Group 64"/>
          <p:cNvGrpSpPr>
            <a:grpSpLocks/>
          </p:cNvGrpSpPr>
          <p:nvPr/>
        </p:nvGrpSpPr>
        <p:grpSpPr bwMode="auto">
          <a:xfrm>
            <a:off x="4606925" y="4648200"/>
            <a:ext cx="739775" cy="131763"/>
            <a:chOff x="2902" y="2928"/>
            <a:chExt cx="466" cy="83"/>
          </a:xfrm>
        </p:grpSpPr>
        <p:sp>
          <p:nvSpPr>
            <p:cNvPr id="33812" name="Line 62"/>
            <p:cNvSpPr>
              <a:spLocks noChangeShapeType="1"/>
            </p:cNvSpPr>
            <p:nvPr/>
          </p:nvSpPr>
          <p:spPr bwMode="auto">
            <a:xfrm>
              <a:off x="2902" y="2966"/>
              <a:ext cx="4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813" name="Oval 63"/>
            <p:cNvSpPr>
              <a:spLocks noChangeArrowheads="1"/>
            </p:cNvSpPr>
            <p:nvPr/>
          </p:nvSpPr>
          <p:spPr bwMode="auto">
            <a:xfrm>
              <a:off x="3072" y="2928"/>
              <a:ext cx="83" cy="83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94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94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60" grpId="0" animBg="1" autoUpdateAnimBg="0"/>
      <p:bldP spid="9426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</a:t>
            </a:r>
          </a:p>
        </p:txBody>
      </p:sp>
      <p:sp>
        <p:nvSpPr>
          <p:cNvPr id="423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the producer tries to raise price, sales are zero.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Profit is negative to begin with since revenue is not large enough to cover fixed and variable costs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As output rises, revenue rises faster than costs increasing profit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Profit increases until it is maxed at q*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Profit is maximized where MR = MC or where slopes of the TR(q) and TC(q) curves are equal</a:t>
            </a:r>
          </a:p>
        </p:txBody>
      </p:sp>
      <p:sp>
        <p:nvSpPr>
          <p:cNvPr id="3482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21CE0B4-631D-3E49-A90C-38D7211FB093}" type="slidenum">
              <a:rPr lang="en-US" altLang="en-US" sz="2600">
                <a:solidFill>
                  <a:srgbClr val="000000"/>
                </a:solidFill>
              </a:rPr>
              <a:pPr/>
              <a:t>11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3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3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3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3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3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39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</a:t>
            </a:r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>
          <a:xfrm>
            <a:off x="739588" y="1223684"/>
            <a:ext cx="7917143" cy="1949822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Angsana New" charset="0"/>
              </a:rPr>
              <a:t>Profit is maximized at the point at which an additional increment to output leaves profit unchanged</a:t>
            </a:r>
          </a:p>
        </p:txBody>
      </p:sp>
      <p:sp>
        <p:nvSpPr>
          <p:cNvPr id="3584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96DD8CAA-F9F6-AD49-9B85-8D5D6AB3BC6B}" type="slidenum">
              <a:rPr lang="en-US" altLang="en-US" sz="2600">
                <a:solidFill>
                  <a:srgbClr val="000000"/>
                </a:solidFill>
              </a:rPr>
              <a:pPr/>
              <a:t>12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494429" y="3249245"/>
                <a:ext cx="4871526" cy="310270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Max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charset="0"/>
                        <a:ea typeface="Angsana New" charset="0"/>
                        <a:cs typeface="Angsana New" charset="0"/>
                      </a:rPr>
                      <m:t>𝜋</m:t>
                    </m:r>
                  </m:oMath>
                </a14:m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 = TR – TC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4400" b="0" i="1" smtClean="0"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</m:t>
                        </m:r>
                        <m:r>
                          <a:rPr lang="en-US" sz="4400" b="0" i="1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𝜋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dq</m:t>
                        </m:r>
                      </m:den>
                    </m:f>
                  </m:oMath>
                </a14:m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   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b="0" i="1" smtClean="0"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dTR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dq</m:t>
                        </m:r>
                      </m:den>
                    </m:f>
                    <m:r>
                      <a:rPr lang="en-US" sz="4400" b="0" i="1" smtClean="0">
                        <a:latin typeface="Cambria Math" charset="0"/>
                        <a:ea typeface="Angsana New" charset="0"/>
                        <a:cs typeface="Angsana New" charset="0"/>
                      </a:rPr>
                      <m:t>  − </m:t>
                    </m:r>
                    <m:f>
                      <m:fPr>
                        <m:ctrlPr>
                          <a:rPr lang="en-US" sz="4400" b="0" i="1" smtClean="0">
                            <a:latin typeface="Cambria Math" panose="02040503050406030204" pitchFamily="18" charset="0"/>
                            <a:ea typeface="Angsana New" charset="0"/>
                            <a:cs typeface="Angsana New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dTC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400" b="0" i="0" smtClean="0">
                            <a:latin typeface="Cambria Math" charset="0"/>
                            <a:ea typeface="Angsana New" charset="0"/>
                            <a:cs typeface="Angsana New" charset="0"/>
                          </a:rPr>
                          <m:t>dq</m:t>
                        </m:r>
                      </m:den>
                    </m:f>
                  </m:oMath>
                </a14:m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    =    0</a:t>
                </a:r>
              </a:p>
              <a:p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         =   MR  -  MC   =   0</a:t>
                </a:r>
              </a:p>
              <a:p>
                <a:r>
                  <a:rPr lang="en-US" sz="4400" b="0" dirty="0">
                    <a:latin typeface="Angsana New" charset="0"/>
                    <a:ea typeface="Angsana New" charset="0"/>
                    <a:cs typeface="Angsana New" charset="0"/>
                  </a:rPr>
                  <a:t>              MR   =   MC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429" y="3249245"/>
                <a:ext cx="4871526" cy="3102709"/>
              </a:xfrm>
              <a:prstGeom prst="rect">
                <a:avLst/>
              </a:prstGeom>
              <a:blipFill rotWithShape="0">
                <a:blip r:embed="rId2"/>
                <a:stretch>
                  <a:fillRect l="-6884" t="-4912" r="-6008" b="-10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4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4963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8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Profit Maximization: MR = MC</a:t>
            </a: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0AD18CC-1040-EC43-9A02-456E688A0CF7}" type="slidenum">
              <a:rPr lang="en-US" altLang="en-US" sz="2600">
                <a:solidFill>
                  <a:srgbClr val="000000"/>
                </a:solidFill>
              </a:rPr>
              <a:pPr/>
              <a:t>13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95"/>
          <p:cNvGrpSpPr>
            <a:grpSpLocks/>
          </p:cNvGrpSpPr>
          <p:nvPr/>
        </p:nvGrpSpPr>
        <p:grpSpPr bwMode="auto">
          <a:xfrm>
            <a:off x="5538795" y="1925638"/>
            <a:ext cx="379413" cy="4489451"/>
            <a:chOff x="3756" y="1213"/>
            <a:chExt cx="239" cy="2828"/>
          </a:xfrm>
        </p:grpSpPr>
        <p:sp>
          <p:nvSpPr>
            <p:cNvPr id="36913" name="Line 36"/>
            <p:cNvSpPr>
              <a:spLocks noChangeShapeType="1"/>
            </p:cNvSpPr>
            <p:nvPr/>
          </p:nvSpPr>
          <p:spPr bwMode="auto">
            <a:xfrm flipV="1">
              <a:off x="3888" y="1213"/>
              <a:ext cx="0" cy="236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6914" name="Rectangle 64"/>
            <p:cNvSpPr>
              <a:spLocks noChangeArrowheads="1"/>
            </p:cNvSpPr>
            <p:nvPr/>
          </p:nvSpPr>
          <p:spPr bwMode="auto">
            <a:xfrm>
              <a:off x="3756" y="3713"/>
              <a:ext cx="23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 i="1"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altLang="en-US" sz="2800" i="1" baseline="-25000">
                  <a:latin typeface="Angsana New" charset="0"/>
                  <a:ea typeface="Angsana New" charset="0"/>
                  <a:cs typeface="Angsana New" charset="0"/>
                </a:rPr>
                <a:t>2</a:t>
              </a:r>
            </a:p>
          </p:txBody>
        </p:sp>
      </p:grpSp>
      <p:grpSp>
        <p:nvGrpSpPr>
          <p:cNvPr id="36869" name="Group 93"/>
          <p:cNvGrpSpPr>
            <a:grpSpLocks/>
          </p:cNvGrpSpPr>
          <p:nvPr/>
        </p:nvGrpSpPr>
        <p:grpSpPr bwMode="auto">
          <a:xfrm>
            <a:off x="1041401" y="1730375"/>
            <a:ext cx="762001" cy="3954463"/>
            <a:chOff x="923" y="1090"/>
            <a:chExt cx="480" cy="2491"/>
          </a:xfrm>
        </p:grpSpPr>
        <p:sp>
          <p:nvSpPr>
            <p:cNvPr id="36906" name="Line 9"/>
            <p:cNvSpPr>
              <a:spLocks noChangeShapeType="1"/>
            </p:cNvSpPr>
            <p:nvPr/>
          </p:nvSpPr>
          <p:spPr bwMode="auto">
            <a:xfrm>
              <a:off x="1403" y="1182"/>
              <a:ext cx="0" cy="23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6907" name="Rectangle 11"/>
            <p:cNvSpPr>
              <a:spLocks noChangeArrowheads="1"/>
            </p:cNvSpPr>
            <p:nvPr/>
          </p:nvSpPr>
          <p:spPr bwMode="auto">
            <a:xfrm>
              <a:off x="1148" y="3127"/>
              <a:ext cx="24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10</a:t>
              </a:r>
            </a:p>
          </p:txBody>
        </p:sp>
        <p:sp>
          <p:nvSpPr>
            <p:cNvPr id="36908" name="Rectangle 12"/>
            <p:cNvSpPr>
              <a:spLocks noChangeArrowheads="1"/>
            </p:cNvSpPr>
            <p:nvPr/>
          </p:nvSpPr>
          <p:spPr bwMode="auto">
            <a:xfrm>
              <a:off x="1148" y="2678"/>
              <a:ext cx="24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20</a:t>
              </a:r>
            </a:p>
          </p:txBody>
        </p:sp>
        <p:sp>
          <p:nvSpPr>
            <p:cNvPr id="36909" name="Rectangle 13"/>
            <p:cNvSpPr>
              <a:spLocks noChangeArrowheads="1"/>
            </p:cNvSpPr>
            <p:nvPr/>
          </p:nvSpPr>
          <p:spPr bwMode="auto">
            <a:xfrm>
              <a:off x="1148" y="2228"/>
              <a:ext cx="24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30</a:t>
              </a:r>
            </a:p>
          </p:txBody>
        </p:sp>
        <p:sp>
          <p:nvSpPr>
            <p:cNvPr id="36910" name="Rectangle 14"/>
            <p:cNvSpPr>
              <a:spLocks noChangeArrowheads="1"/>
            </p:cNvSpPr>
            <p:nvPr/>
          </p:nvSpPr>
          <p:spPr bwMode="auto">
            <a:xfrm>
              <a:off x="1148" y="1779"/>
              <a:ext cx="24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40</a:t>
              </a:r>
            </a:p>
          </p:txBody>
        </p:sp>
        <p:sp>
          <p:nvSpPr>
            <p:cNvPr id="36911" name="Rectangle 15"/>
            <p:cNvSpPr>
              <a:spLocks noChangeArrowheads="1"/>
            </p:cNvSpPr>
            <p:nvPr/>
          </p:nvSpPr>
          <p:spPr bwMode="auto">
            <a:xfrm>
              <a:off x="923" y="1090"/>
              <a:ext cx="398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Price</a:t>
              </a:r>
            </a:p>
          </p:txBody>
        </p:sp>
        <p:sp>
          <p:nvSpPr>
            <p:cNvPr id="36912" name="Rectangle 28"/>
            <p:cNvSpPr>
              <a:spLocks noChangeArrowheads="1"/>
            </p:cNvSpPr>
            <p:nvPr/>
          </p:nvSpPr>
          <p:spPr bwMode="auto">
            <a:xfrm>
              <a:off x="1148" y="1329"/>
              <a:ext cx="242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>
                  <a:latin typeface="Angsana New" charset="0"/>
                  <a:ea typeface="Angsana New" charset="0"/>
                  <a:cs typeface="Angsana New" charset="0"/>
                </a:rPr>
                <a:t>50</a:t>
              </a:r>
            </a:p>
          </p:txBody>
        </p:sp>
      </p:grpSp>
      <p:grpSp>
        <p:nvGrpSpPr>
          <p:cNvPr id="4" name="Group 87"/>
          <p:cNvGrpSpPr>
            <a:grpSpLocks/>
          </p:cNvGrpSpPr>
          <p:nvPr/>
        </p:nvGrpSpPr>
        <p:grpSpPr bwMode="auto">
          <a:xfrm>
            <a:off x="2487613" y="1312863"/>
            <a:ext cx="4033838" cy="2751137"/>
            <a:chOff x="1834" y="827"/>
            <a:chExt cx="2541" cy="1733"/>
          </a:xfrm>
        </p:grpSpPr>
        <p:sp>
          <p:nvSpPr>
            <p:cNvPr id="36904" name="Freeform 33"/>
            <p:cNvSpPr>
              <a:spLocks/>
            </p:cNvSpPr>
            <p:nvPr/>
          </p:nvSpPr>
          <p:spPr bwMode="auto">
            <a:xfrm rot="19577614">
              <a:off x="1834" y="1714"/>
              <a:ext cx="2541" cy="846"/>
            </a:xfrm>
            <a:custGeom>
              <a:avLst/>
              <a:gdLst>
                <a:gd name="T0" fmla="*/ 0 w 2479"/>
                <a:gd name="T1" fmla="*/ 6 h 2307"/>
                <a:gd name="T2" fmla="*/ 7 w 2479"/>
                <a:gd name="T3" fmla="*/ 7 h 2307"/>
                <a:gd name="T4" fmla="*/ 12 w 2479"/>
                <a:gd name="T5" fmla="*/ 7 h 2307"/>
                <a:gd name="T6" fmla="*/ 15 w 2479"/>
                <a:gd name="T7" fmla="*/ 8 h 2307"/>
                <a:gd name="T8" fmla="*/ 22 w 2479"/>
                <a:gd name="T9" fmla="*/ 8 h 2307"/>
                <a:gd name="T10" fmla="*/ 34 w 2479"/>
                <a:gd name="T11" fmla="*/ 9 h 2307"/>
                <a:gd name="T12" fmla="*/ 37 w 2479"/>
                <a:gd name="T13" fmla="*/ 10 h 2307"/>
                <a:gd name="T14" fmla="*/ 50 w 2479"/>
                <a:gd name="T15" fmla="*/ 11 h 2307"/>
                <a:gd name="T16" fmla="*/ 66 w 2479"/>
                <a:gd name="T17" fmla="*/ 12 h 2307"/>
                <a:gd name="T18" fmla="*/ 82 w 2479"/>
                <a:gd name="T19" fmla="*/ 13 h 2307"/>
                <a:gd name="T20" fmla="*/ 104 w 2479"/>
                <a:gd name="T21" fmla="*/ 14 h 2307"/>
                <a:gd name="T22" fmla="*/ 127 w 2479"/>
                <a:gd name="T23" fmla="*/ 15 h 2307"/>
                <a:gd name="T24" fmla="*/ 154 w 2479"/>
                <a:gd name="T25" fmla="*/ 17 h 2307"/>
                <a:gd name="T26" fmla="*/ 176 w 2479"/>
                <a:gd name="T27" fmla="*/ 18 h 2307"/>
                <a:gd name="T28" fmla="*/ 203 w 2479"/>
                <a:gd name="T29" fmla="*/ 20 h 2307"/>
                <a:gd name="T30" fmla="*/ 225 w 2479"/>
                <a:gd name="T31" fmla="*/ 21 h 2307"/>
                <a:gd name="T32" fmla="*/ 252 w 2479"/>
                <a:gd name="T33" fmla="*/ 22 h 2307"/>
                <a:gd name="T34" fmla="*/ 275 w 2479"/>
                <a:gd name="T35" fmla="*/ 23 h 2307"/>
                <a:gd name="T36" fmla="*/ 297 w 2479"/>
                <a:gd name="T37" fmla="*/ 23 h 2307"/>
                <a:gd name="T38" fmla="*/ 318 w 2479"/>
                <a:gd name="T39" fmla="*/ 24 h 2307"/>
                <a:gd name="T40" fmla="*/ 346 w 2479"/>
                <a:gd name="T41" fmla="*/ 25 h 2307"/>
                <a:gd name="T42" fmla="*/ 395 w 2479"/>
                <a:gd name="T43" fmla="*/ 25 h 2307"/>
                <a:gd name="T44" fmla="*/ 455 w 2479"/>
                <a:gd name="T45" fmla="*/ 26 h 2307"/>
                <a:gd name="T46" fmla="*/ 526 w 2479"/>
                <a:gd name="T47" fmla="*/ 27 h 2307"/>
                <a:gd name="T48" fmla="*/ 604 w 2479"/>
                <a:gd name="T49" fmla="*/ 28 h 2307"/>
                <a:gd name="T50" fmla="*/ 641 w 2479"/>
                <a:gd name="T51" fmla="*/ 28 h 2307"/>
                <a:gd name="T52" fmla="*/ 685 w 2479"/>
                <a:gd name="T53" fmla="*/ 28 h 2307"/>
                <a:gd name="T54" fmla="*/ 729 w 2479"/>
                <a:gd name="T55" fmla="*/ 28 h 2307"/>
                <a:gd name="T56" fmla="*/ 773 w 2479"/>
                <a:gd name="T57" fmla="*/ 28 h 2307"/>
                <a:gd name="T58" fmla="*/ 822 w 2479"/>
                <a:gd name="T59" fmla="*/ 28 h 2307"/>
                <a:gd name="T60" fmla="*/ 872 w 2479"/>
                <a:gd name="T61" fmla="*/ 28 h 2307"/>
                <a:gd name="T62" fmla="*/ 981 w 2479"/>
                <a:gd name="T63" fmla="*/ 28 h 2307"/>
                <a:gd name="T64" fmla="*/ 1092 w 2479"/>
                <a:gd name="T65" fmla="*/ 27 h 2307"/>
                <a:gd name="T66" fmla="*/ 1141 w 2479"/>
                <a:gd name="T67" fmla="*/ 27 h 2307"/>
                <a:gd name="T68" fmla="*/ 1185 w 2479"/>
                <a:gd name="T69" fmla="*/ 26 h 2307"/>
                <a:gd name="T70" fmla="*/ 1229 w 2479"/>
                <a:gd name="T71" fmla="*/ 26 h 2307"/>
                <a:gd name="T72" fmla="*/ 1266 w 2479"/>
                <a:gd name="T73" fmla="*/ 25 h 2307"/>
                <a:gd name="T74" fmla="*/ 1305 w 2479"/>
                <a:gd name="T75" fmla="*/ 24 h 2307"/>
                <a:gd name="T76" fmla="*/ 1338 w 2479"/>
                <a:gd name="T77" fmla="*/ 23 h 2307"/>
                <a:gd name="T78" fmla="*/ 1404 w 2479"/>
                <a:gd name="T79" fmla="*/ 22 h 2307"/>
                <a:gd name="T80" fmla="*/ 1436 w 2479"/>
                <a:gd name="T81" fmla="*/ 21 h 2307"/>
                <a:gd name="T82" fmla="*/ 1464 w 2479"/>
                <a:gd name="T83" fmla="*/ 20 h 2307"/>
                <a:gd name="T84" fmla="*/ 1513 w 2479"/>
                <a:gd name="T85" fmla="*/ 19 h 2307"/>
                <a:gd name="T86" fmla="*/ 1558 w 2479"/>
                <a:gd name="T87" fmla="*/ 18 h 2307"/>
                <a:gd name="T88" fmla="*/ 1628 w 2479"/>
                <a:gd name="T89" fmla="*/ 16 h 2307"/>
                <a:gd name="T90" fmla="*/ 1646 w 2479"/>
                <a:gd name="T91" fmla="*/ 15 h 2307"/>
                <a:gd name="T92" fmla="*/ 1650 w 2479"/>
                <a:gd name="T93" fmla="*/ 15 h 2307"/>
                <a:gd name="T94" fmla="*/ 1668 w 2479"/>
                <a:gd name="T95" fmla="*/ 14 h 2307"/>
                <a:gd name="T96" fmla="*/ 1677 w 2479"/>
                <a:gd name="T97" fmla="*/ 14 h 2307"/>
                <a:gd name="T98" fmla="*/ 1695 w 2479"/>
                <a:gd name="T99" fmla="*/ 13 h 2307"/>
                <a:gd name="T100" fmla="*/ 1711 w 2479"/>
                <a:gd name="T101" fmla="*/ 13 h 2307"/>
                <a:gd name="T102" fmla="*/ 1739 w 2479"/>
                <a:gd name="T103" fmla="*/ 12 h 2307"/>
                <a:gd name="T104" fmla="*/ 1770 w 2479"/>
                <a:gd name="T105" fmla="*/ 11 h 2307"/>
                <a:gd name="T106" fmla="*/ 1815 w 2479"/>
                <a:gd name="T107" fmla="*/ 9 h 2307"/>
                <a:gd name="T108" fmla="*/ 1863 w 2479"/>
                <a:gd name="T109" fmla="*/ 8 h 2307"/>
                <a:gd name="T110" fmla="*/ 1913 w 2479"/>
                <a:gd name="T111" fmla="*/ 6 h 2307"/>
                <a:gd name="T112" fmla="*/ 2018 w 2479"/>
                <a:gd name="T113" fmla="*/ 3 h 2307"/>
                <a:gd name="T114" fmla="*/ 2067 w 2479"/>
                <a:gd name="T115" fmla="*/ 2 h 2307"/>
                <a:gd name="T116" fmla="*/ 2105 w 2479"/>
                <a:gd name="T117" fmla="*/ 0 h 230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479"/>
                <a:gd name="T178" fmla="*/ 0 h 2307"/>
                <a:gd name="T179" fmla="*/ 2479 w 2479"/>
                <a:gd name="T180" fmla="*/ 2307 h 230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479" h="2307">
                  <a:moveTo>
                    <a:pt x="0" y="503"/>
                  </a:moveTo>
                  <a:lnTo>
                    <a:pt x="7" y="537"/>
                  </a:lnTo>
                  <a:lnTo>
                    <a:pt x="13" y="575"/>
                  </a:lnTo>
                  <a:lnTo>
                    <a:pt x="19" y="625"/>
                  </a:lnTo>
                  <a:lnTo>
                    <a:pt x="26" y="680"/>
                  </a:lnTo>
                  <a:lnTo>
                    <a:pt x="39" y="741"/>
                  </a:lnTo>
                  <a:lnTo>
                    <a:pt x="45" y="813"/>
                  </a:lnTo>
                  <a:lnTo>
                    <a:pt x="58" y="885"/>
                  </a:lnTo>
                  <a:lnTo>
                    <a:pt x="78" y="962"/>
                  </a:lnTo>
                  <a:lnTo>
                    <a:pt x="97" y="1051"/>
                  </a:lnTo>
                  <a:lnTo>
                    <a:pt x="123" y="1156"/>
                  </a:lnTo>
                  <a:lnTo>
                    <a:pt x="149" y="1272"/>
                  </a:lnTo>
                  <a:lnTo>
                    <a:pt x="181" y="1388"/>
                  </a:lnTo>
                  <a:lnTo>
                    <a:pt x="207" y="1504"/>
                  </a:lnTo>
                  <a:lnTo>
                    <a:pt x="239" y="1620"/>
                  </a:lnTo>
                  <a:lnTo>
                    <a:pt x="265" y="1720"/>
                  </a:lnTo>
                  <a:lnTo>
                    <a:pt x="297" y="1803"/>
                  </a:lnTo>
                  <a:lnTo>
                    <a:pt x="323" y="1869"/>
                  </a:lnTo>
                  <a:lnTo>
                    <a:pt x="349" y="1924"/>
                  </a:lnTo>
                  <a:lnTo>
                    <a:pt x="374" y="1974"/>
                  </a:lnTo>
                  <a:lnTo>
                    <a:pt x="407" y="2013"/>
                  </a:lnTo>
                  <a:lnTo>
                    <a:pt x="465" y="2085"/>
                  </a:lnTo>
                  <a:lnTo>
                    <a:pt x="536" y="2146"/>
                  </a:lnTo>
                  <a:lnTo>
                    <a:pt x="620" y="2206"/>
                  </a:lnTo>
                  <a:lnTo>
                    <a:pt x="710" y="2256"/>
                  </a:lnTo>
                  <a:lnTo>
                    <a:pt x="755" y="2278"/>
                  </a:lnTo>
                  <a:lnTo>
                    <a:pt x="807" y="2295"/>
                  </a:lnTo>
                  <a:lnTo>
                    <a:pt x="858" y="2300"/>
                  </a:lnTo>
                  <a:lnTo>
                    <a:pt x="910" y="2306"/>
                  </a:lnTo>
                  <a:lnTo>
                    <a:pt x="968" y="2306"/>
                  </a:lnTo>
                  <a:lnTo>
                    <a:pt x="1026" y="2295"/>
                  </a:lnTo>
                  <a:lnTo>
                    <a:pt x="1155" y="2267"/>
                  </a:lnTo>
                  <a:lnTo>
                    <a:pt x="1284" y="2218"/>
                  </a:lnTo>
                  <a:lnTo>
                    <a:pt x="1342" y="2184"/>
                  </a:lnTo>
                  <a:lnTo>
                    <a:pt x="1394" y="2146"/>
                  </a:lnTo>
                  <a:lnTo>
                    <a:pt x="1446" y="2101"/>
                  </a:lnTo>
                  <a:lnTo>
                    <a:pt x="1491" y="2046"/>
                  </a:lnTo>
                  <a:lnTo>
                    <a:pt x="1536" y="1985"/>
                  </a:lnTo>
                  <a:lnTo>
                    <a:pt x="1575" y="1924"/>
                  </a:lnTo>
                  <a:lnTo>
                    <a:pt x="1652" y="1792"/>
                  </a:lnTo>
                  <a:lnTo>
                    <a:pt x="1691" y="1725"/>
                  </a:lnTo>
                  <a:lnTo>
                    <a:pt x="1723" y="1670"/>
                  </a:lnTo>
                  <a:lnTo>
                    <a:pt x="1781" y="1565"/>
                  </a:lnTo>
                  <a:lnTo>
                    <a:pt x="1833" y="1466"/>
                  </a:lnTo>
                  <a:lnTo>
                    <a:pt x="1917" y="1283"/>
                  </a:lnTo>
                  <a:lnTo>
                    <a:pt x="1936" y="1244"/>
                  </a:lnTo>
                  <a:lnTo>
                    <a:pt x="1942" y="1217"/>
                  </a:lnTo>
                  <a:lnTo>
                    <a:pt x="1962" y="1161"/>
                  </a:lnTo>
                  <a:lnTo>
                    <a:pt x="1975" y="1128"/>
                  </a:lnTo>
                  <a:lnTo>
                    <a:pt x="1994" y="1089"/>
                  </a:lnTo>
                  <a:lnTo>
                    <a:pt x="2013" y="1034"/>
                  </a:lnTo>
                  <a:lnTo>
                    <a:pt x="2046" y="962"/>
                  </a:lnTo>
                  <a:lnTo>
                    <a:pt x="2084" y="874"/>
                  </a:lnTo>
                  <a:lnTo>
                    <a:pt x="2136" y="763"/>
                  </a:lnTo>
                  <a:lnTo>
                    <a:pt x="2194" y="642"/>
                  </a:lnTo>
                  <a:lnTo>
                    <a:pt x="2252" y="514"/>
                  </a:lnTo>
                  <a:lnTo>
                    <a:pt x="2375" y="249"/>
                  </a:lnTo>
                  <a:lnTo>
                    <a:pt x="2433" y="122"/>
                  </a:lnTo>
                  <a:lnTo>
                    <a:pt x="247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6905" name="Rectangle 34"/>
            <p:cNvSpPr>
              <a:spLocks noChangeArrowheads="1"/>
            </p:cNvSpPr>
            <p:nvPr/>
          </p:nvSpPr>
          <p:spPr bwMode="auto">
            <a:xfrm>
              <a:off x="3679" y="827"/>
              <a:ext cx="347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 i="1">
                  <a:latin typeface="Angsana New" charset="0"/>
                  <a:ea typeface="Angsana New" charset="0"/>
                  <a:cs typeface="Angsana New" charset="0"/>
                </a:rPr>
                <a:t>MC</a:t>
              </a:r>
            </a:p>
          </p:txBody>
        </p:sp>
      </p:grpSp>
      <p:grpSp>
        <p:nvGrpSpPr>
          <p:cNvPr id="36871" name="Group 97"/>
          <p:cNvGrpSpPr>
            <a:grpSpLocks/>
          </p:cNvGrpSpPr>
          <p:nvPr/>
        </p:nvGrpSpPr>
        <p:grpSpPr bwMode="auto">
          <a:xfrm>
            <a:off x="1536700" y="5657859"/>
            <a:ext cx="6234113" cy="679451"/>
            <a:chOff x="1235" y="3564"/>
            <a:chExt cx="3927" cy="428"/>
          </a:xfrm>
        </p:grpSpPr>
        <p:grpSp>
          <p:nvGrpSpPr>
            <p:cNvPr id="36889" name="Group 92"/>
            <p:cNvGrpSpPr>
              <a:grpSpLocks/>
            </p:cNvGrpSpPr>
            <p:nvPr/>
          </p:nvGrpSpPr>
          <p:grpSpPr bwMode="auto">
            <a:xfrm>
              <a:off x="1235" y="3564"/>
              <a:ext cx="3468" cy="303"/>
              <a:chOff x="1235" y="3564"/>
              <a:chExt cx="3468" cy="303"/>
            </a:xfrm>
          </p:grpSpPr>
          <p:sp>
            <p:nvSpPr>
              <p:cNvPr id="36891" name="Line 10"/>
              <p:cNvSpPr>
                <a:spLocks noChangeShapeType="1"/>
              </p:cNvSpPr>
              <p:nvPr/>
            </p:nvSpPr>
            <p:spPr bwMode="auto">
              <a:xfrm>
                <a:off x="1410" y="3564"/>
                <a:ext cx="323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 sz="24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36892" name="Rectangle 16"/>
              <p:cNvSpPr>
                <a:spLocks noChangeArrowheads="1"/>
              </p:cNvSpPr>
              <p:nvPr/>
            </p:nvSpPr>
            <p:spPr bwMode="auto">
              <a:xfrm>
                <a:off x="1235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0</a:t>
                </a:r>
              </a:p>
            </p:txBody>
          </p:sp>
          <p:sp>
            <p:nvSpPr>
              <p:cNvPr id="36893" name="Rectangle 17"/>
              <p:cNvSpPr>
                <a:spLocks noChangeArrowheads="1"/>
              </p:cNvSpPr>
              <p:nvPr/>
            </p:nvSpPr>
            <p:spPr bwMode="auto">
              <a:xfrm>
                <a:off x="1521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1</a:t>
                </a:r>
              </a:p>
            </p:txBody>
          </p:sp>
          <p:sp>
            <p:nvSpPr>
              <p:cNvPr id="36894" name="Rectangle 18"/>
              <p:cNvSpPr>
                <a:spLocks noChangeArrowheads="1"/>
              </p:cNvSpPr>
              <p:nvPr/>
            </p:nvSpPr>
            <p:spPr bwMode="auto">
              <a:xfrm>
                <a:off x="1807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2</a:t>
                </a:r>
              </a:p>
            </p:txBody>
          </p:sp>
          <p:sp>
            <p:nvSpPr>
              <p:cNvPr id="36895" name="Rectangle 19"/>
              <p:cNvSpPr>
                <a:spLocks noChangeArrowheads="1"/>
              </p:cNvSpPr>
              <p:nvPr/>
            </p:nvSpPr>
            <p:spPr bwMode="auto">
              <a:xfrm>
                <a:off x="2093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3</a:t>
                </a:r>
              </a:p>
            </p:txBody>
          </p:sp>
          <p:sp>
            <p:nvSpPr>
              <p:cNvPr id="36896" name="Rectangle 20"/>
              <p:cNvSpPr>
                <a:spLocks noChangeArrowheads="1"/>
              </p:cNvSpPr>
              <p:nvPr/>
            </p:nvSpPr>
            <p:spPr bwMode="auto">
              <a:xfrm>
                <a:off x="2379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4</a:t>
                </a:r>
              </a:p>
            </p:txBody>
          </p:sp>
          <p:sp>
            <p:nvSpPr>
              <p:cNvPr id="36897" name="Rectangle 21"/>
              <p:cNvSpPr>
                <a:spLocks noChangeArrowheads="1"/>
              </p:cNvSpPr>
              <p:nvPr/>
            </p:nvSpPr>
            <p:spPr bwMode="auto">
              <a:xfrm>
                <a:off x="2665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5</a:t>
                </a:r>
              </a:p>
            </p:txBody>
          </p:sp>
          <p:sp>
            <p:nvSpPr>
              <p:cNvPr id="36898" name="Rectangle 22"/>
              <p:cNvSpPr>
                <a:spLocks noChangeArrowheads="1"/>
              </p:cNvSpPr>
              <p:nvPr/>
            </p:nvSpPr>
            <p:spPr bwMode="auto">
              <a:xfrm>
                <a:off x="2951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6</a:t>
                </a:r>
              </a:p>
            </p:txBody>
          </p:sp>
          <p:sp>
            <p:nvSpPr>
              <p:cNvPr id="36899" name="Rectangle 23"/>
              <p:cNvSpPr>
                <a:spLocks noChangeArrowheads="1"/>
              </p:cNvSpPr>
              <p:nvPr/>
            </p:nvSpPr>
            <p:spPr bwMode="auto">
              <a:xfrm>
                <a:off x="3237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7</a:t>
                </a:r>
              </a:p>
            </p:txBody>
          </p:sp>
          <p:sp>
            <p:nvSpPr>
              <p:cNvPr id="36900" name="Rectangle 24"/>
              <p:cNvSpPr>
                <a:spLocks noChangeArrowheads="1"/>
              </p:cNvSpPr>
              <p:nvPr/>
            </p:nvSpPr>
            <p:spPr bwMode="auto">
              <a:xfrm>
                <a:off x="3523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8</a:t>
                </a:r>
              </a:p>
            </p:txBody>
          </p:sp>
          <p:sp>
            <p:nvSpPr>
              <p:cNvPr id="36901" name="Rectangle 25"/>
              <p:cNvSpPr>
                <a:spLocks noChangeArrowheads="1"/>
              </p:cNvSpPr>
              <p:nvPr/>
            </p:nvSpPr>
            <p:spPr bwMode="auto">
              <a:xfrm>
                <a:off x="3809" y="3578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9</a:t>
                </a:r>
              </a:p>
            </p:txBody>
          </p:sp>
          <p:sp>
            <p:nvSpPr>
              <p:cNvPr id="36902" name="Rectangle 26"/>
              <p:cNvSpPr>
                <a:spLocks noChangeArrowheads="1"/>
              </p:cNvSpPr>
              <p:nvPr/>
            </p:nvSpPr>
            <p:spPr bwMode="auto">
              <a:xfrm>
                <a:off x="4095" y="3578"/>
                <a:ext cx="242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10</a:t>
                </a:r>
              </a:p>
            </p:txBody>
          </p:sp>
          <p:sp>
            <p:nvSpPr>
              <p:cNvPr id="36903" name="Rectangle 27"/>
              <p:cNvSpPr>
                <a:spLocks noChangeArrowheads="1"/>
              </p:cNvSpPr>
              <p:nvPr/>
            </p:nvSpPr>
            <p:spPr bwMode="auto">
              <a:xfrm>
                <a:off x="4461" y="3578"/>
                <a:ext cx="242" cy="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>
                    <a:latin typeface="Angsana New" charset="0"/>
                    <a:ea typeface="Angsana New" charset="0"/>
                    <a:cs typeface="Angsana New" charset="0"/>
                  </a:rPr>
                  <a:t>11</a:t>
                </a:r>
              </a:p>
            </p:txBody>
          </p:sp>
        </p:grpSp>
        <p:sp>
          <p:nvSpPr>
            <p:cNvPr id="36890" name="Rectangle 46"/>
            <p:cNvSpPr>
              <a:spLocks noChangeArrowheads="1"/>
            </p:cNvSpPr>
            <p:nvPr/>
          </p:nvSpPr>
          <p:spPr bwMode="auto">
            <a:xfrm>
              <a:off x="4583" y="3664"/>
              <a:ext cx="57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>
                  <a:latin typeface="Angsana New" charset="0"/>
                  <a:ea typeface="Angsana New" charset="0"/>
                  <a:cs typeface="Angsana New" charset="0"/>
                </a:rPr>
                <a:t>Output</a:t>
              </a:r>
            </a:p>
          </p:txBody>
        </p:sp>
      </p:grpSp>
      <p:grpSp>
        <p:nvGrpSpPr>
          <p:cNvPr id="7" name="Group 75"/>
          <p:cNvGrpSpPr>
            <a:grpSpLocks/>
          </p:cNvGrpSpPr>
          <p:nvPr/>
        </p:nvGrpSpPr>
        <p:grpSpPr bwMode="auto">
          <a:xfrm>
            <a:off x="5205420" y="2992438"/>
            <a:ext cx="379413" cy="3422651"/>
            <a:chOff x="3501" y="1885"/>
            <a:chExt cx="239" cy="2156"/>
          </a:xfrm>
        </p:grpSpPr>
        <p:sp>
          <p:nvSpPr>
            <p:cNvPr id="36887" name="Line 32"/>
            <p:cNvSpPr>
              <a:spLocks noChangeShapeType="1"/>
            </p:cNvSpPr>
            <p:nvPr/>
          </p:nvSpPr>
          <p:spPr bwMode="auto">
            <a:xfrm flipV="1">
              <a:off x="3600" y="188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6888" name="Rectangle 38"/>
            <p:cNvSpPr>
              <a:spLocks noChangeArrowheads="1"/>
            </p:cNvSpPr>
            <p:nvPr/>
          </p:nvSpPr>
          <p:spPr bwMode="auto">
            <a:xfrm>
              <a:off x="3501" y="3713"/>
              <a:ext cx="23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 i="1"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altLang="en-US" sz="2800" i="1" baseline="30000">
                  <a:latin typeface="Angsana New" charset="0"/>
                  <a:ea typeface="Angsana New" charset="0"/>
                  <a:cs typeface="Angsana New" charset="0"/>
                </a:rPr>
                <a:t>*</a:t>
              </a:r>
            </a:p>
          </p:txBody>
        </p:sp>
      </p:grpSp>
      <p:grpSp>
        <p:nvGrpSpPr>
          <p:cNvPr id="8" name="Group 65"/>
          <p:cNvGrpSpPr>
            <a:grpSpLocks/>
          </p:cNvGrpSpPr>
          <p:nvPr/>
        </p:nvGrpSpPr>
        <p:grpSpPr bwMode="auto">
          <a:xfrm>
            <a:off x="1812925" y="2770193"/>
            <a:ext cx="6127750" cy="520701"/>
            <a:chOff x="1409" y="1745"/>
            <a:chExt cx="3860" cy="328"/>
          </a:xfrm>
        </p:grpSpPr>
        <p:sp>
          <p:nvSpPr>
            <p:cNvPr id="36885" name="Line 6"/>
            <p:cNvSpPr>
              <a:spLocks noChangeShapeType="1"/>
            </p:cNvSpPr>
            <p:nvPr/>
          </p:nvSpPr>
          <p:spPr bwMode="auto">
            <a:xfrm>
              <a:off x="1409" y="1892"/>
              <a:ext cx="3039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36886" name="Rectangle 43"/>
            <p:cNvSpPr>
              <a:spLocks noChangeArrowheads="1"/>
            </p:cNvSpPr>
            <p:nvPr/>
          </p:nvSpPr>
          <p:spPr bwMode="auto">
            <a:xfrm>
              <a:off x="4461" y="1745"/>
              <a:ext cx="808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 i="1">
                  <a:latin typeface="Angsana New" charset="0"/>
                  <a:ea typeface="Angsana New" charset="0"/>
                  <a:cs typeface="Angsana New" charset="0"/>
                </a:rPr>
                <a:t>AR=MR=P</a:t>
              </a:r>
            </a:p>
          </p:txBody>
        </p:sp>
      </p:grpSp>
      <p:sp>
        <p:nvSpPr>
          <p:cNvPr id="147500" name="Rectangle 44"/>
          <p:cNvSpPr>
            <a:spLocks noChangeArrowheads="1"/>
          </p:cNvSpPr>
          <p:nvPr/>
        </p:nvSpPr>
        <p:spPr bwMode="auto">
          <a:xfrm>
            <a:off x="5041900" y="2641600"/>
            <a:ext cx="318999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A</a:t>
            </a:r>
          </a:p>
        </p:txBody>
      </p:sp>
      <p:sp>
        <p:nvSpPr>
          <p:cNvPr id="147514" name="Rectangle 58"/>
          <p:cNvSpPr>
            <a:spLocks noChangeArrowheads="1"/>
          </p:cNvSpPr>
          <p:nvPr/>
        </p:nvSpPr>
        <p:spPr bwMode="auto">
          <a:xfrm>
            <a:off x="6798806" y="3786188"/>
            <a:ext cx="1407438" cy="1197764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q</a:t>
            </a:r>
            <a:r>
              <a:rPr lang="en-US" altLang="en-US" i="1" baseline="-25000">
                <a:latin typeface="Angsana New" charset="0"/>
                <a:ea typeface="Angsana New" charset="0"/>
                <a:cs typeface="Angsana New" charset="0"/>
              </a:rPr>
              <a:t>1 </a:t>
            </a:r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: MR &gt; MC</a:t>
            </a:r>
          </a:p>
          <a:p>
            <a:pPr algn="ctr"/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q</a:t>
            </a:r>
            <a:r>
              <a:rPr lang="en-US" altLang="en-US" i="1" baseline="-25000">
                <a:latin typeface="Angsana New" charset="0"/>
                <a:ea typeface="Angsana New" charset="0"/>
                <a:cs typeface="Angsana New" charset="0"/>
              </a:rPr>
              <a:t>2</a:t>
            </a:r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: MC &gt; MR</a:t>
            </a:r>
            <a:endParaRPr lang="en-US" altLang="en-US">
              <a:latin typeface="Angsana New" charset="0"/>
              <a:ea typeface="Angsana New" charset="0"/>
              <a:cs typeface="Angsana New" charset="0"/>
            </a:endParaRPr>
          </a:p>
          <a:p>
            <a:pPr algn="ctr"/>
            <a:r>
              <a:rPr lang="en-US" altLang="en-US" i="1">
                <a:latin typeface="Angsana New" charset="0"/>
                <a:ea typeface="Angsana New" charset="0"/>
                <a:cs typeface="Angsana New" charset="0"/>
              </a:rPr>
              <a:t>q*: MC = MR </a:t>
            </a:r>
            <a:endParaRPr lang="en-US" altLang="en-US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9" name="Group 96"/>
          <p:cNvGrpSpPr>
            <a:grpSpLocks/>
          </p:cNvGrpSpPr>
          <p:nvPr/>
        </p:nvGrpSpPr>
        <p:grpSpPr bwMode="auto">
          <a:xfrm>
            <a:off x="4692656" y="2992438"/>
            <a:ext cx="379413" cy="3422651"/>
            <a:chOff x="3223" y="1885"/>
            <a:chExt cx="239" cy="2156"/>
          </a:xfrm>
        </p:grpSpPr>
        <p:sp>
          <p:nvSpPr>
            <p:cNvPr id="36883" name="Rectangle 63"/>
            <p:cNvSpPr>
              <a:spLocks noChangeArrowheads="1"/>
            </p:cNvSpPr>
            <p:nvPr/>
          </p:nvSpPr>
          <p:spPr bwMode="auto">
            <a:xfrm>
              <a:off x="3223" y="3713"/>
              <a:ext cx="239" cy="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800" i="1">
                  <a:latin typeface="Angsana New" charset="0"/>
                  <a:ea typeface="Angsana New" charset="0"/>
                  <a:cs typeface="Angsana New" charset="0"/>
                </a:rPr>
                <a:t>q</a:t>
              </a:r>
              <a:r>
                <a:rPr lang="en-US" altLang="en-US" sz="2800" i="1" baseline="-25000"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  <p:sp>
          <p:nvSpPr>
            <p:cNvPr id="36884" name="Line 35"/>
            <p:cNvSpPr>
              <a:spLocks noChangeShapeType="1"/>
            </p:cNvSpPr>
            <p:nvPr/>
          </p:nvSpPr>
          <p:spPr bwMode="auto">
            <a:xfrm flipV="1">
              <a:off x="3321" y="188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0" name="Group 101"/>
          <p:cNvGrpSpPr>
            <a:grpSpLocks/>
          </p:cNvGrpSpPr>
          <p:nvPr/>
        </p:nvGrpSpPr>
        <p:grpSpPr bwMode="auto">
          <a:xfrm>
            <a:off x="5810251" y="1562100"/>
            <a:ext cx="3074988" cy="1379538"/>
            <a:chOff x="3927" y="984"/>
            <a:chExt cx="1937" cy="869"/>
          </a:xfrm>
        </p:grpSpPr>
        <p:sp>
          <p:nvSpPr>
            <p:cNvPr id="36881" name="Text Box 85"/>
            <p:cNvSpPr txBox="1">
              <a:spLocks noChangeArrowheads="1"/>
            </p:cNvSpPr>
            <p:nvPr/>
          </p:nvSpPr>
          <p:spPr bwMode="auto">
            <a:xfrm>
              <a:off x="4140" y="984"/>
              <a:ext cx="1724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solidFill>
                    <a:srgbClr val="000000"/>
                  </a:solidFill>
                  <a:latin typeface="Angsana New" charset="0"/>
                  <a:ea typeface="Angsana New" charset="0"/>
                  <a:cs typeface="Angsana New" charset="0"/>
                </a:rPr>
                <a:t>MC &gt; MR, TC rises faster than TR, should decrease q to q*</a:t>
              </a:r>
            </a:p>
          </p:txBody>
        </p:sp>
        <p:sp>
          <p:nvSpPr>
            <p:cNvPr id="36882" name="Line 88"/>
            <p:cNvSpPr>
              <a:spLocks noChangeShapeType="1"/>
            </p:cNvSpPr>
            <p:nvPr/>
          </p:nvSpPr>
          <p:spPr bwMode="auto">
            <a:xfrm flipH="1">
              <a:off x="3927" y="1718"/>
              <a:ext cx="270" cy="1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1" name="Group 100"/>
          <p:cNvGrpSpPr>
            <a:grpSpLocks/>
          </p:cNvGrpSpPr>
          <p:nvPr/>
        </p:nvGrpSpPr>
        <p:grpSpPr bwMode="auto">
          <a:xfrm>
            <a:off x="1976438" y="1725613"/>
            <a:ext cx="2974976" cy="1241426"/>
            <a:chOff x="1512" y="1087"/>
            <a:chExt cx="1874" cy="782"/>
          </a:xfrm>
        </p:grpSpPr>
        <p:sp>
          <p:nvSpPr>
            <p:cNvPr id="36879" name="Text Box 86"/>
            <p:cNvSpPr txBox="1">
              <a:spLocks noChangeArrowheads="1"/>
            </p:cNvSpPr>
            <p:nvPr/>
          </p:nvSpPr>
          <p:spPr bwMode="auto">
            <a:xfrm>
              <a:off x="1512" y="1087"/>
              <a:ext cx="1874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solidFill>
                    <a:schemeClr val="tx2"/>
                  </a:solidFill>
                  <a:latin typeface="Angsana New" charset="0"/>
                  <a:ea typeface="Angsana New" charset="0"/>
                  <a:cs typeface="Angsana New" charset="0"/>
                </a:rPr>
                <a:t>MR &gt; MC, TR rises faster than TC, should increase q to q*</a:t>
              </a:r>
            </a:p>
          </p:txBody>
        </p:sp>
        <p:sp>
          <p:nvSpPr>
            <p:cNvPr id="36880" name="Line 89"/>
            <p:cNvSpPr>
              <a:spLocks noChangeShapeType="1"/>
            </p:cNvSpPr>
            <p:nvPr/>
          </p:nvSpPr>
          <p:spPr bwMode="auto">
            <a:xfrm>
              <a:off x="3020" y="1617"/>
              <a:ext cx="270" cy="2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47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147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500" grpId="0" autoUpdateAnimBg="0"/>
      <p:bldP spid="14751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 Short Run</a:t>
            </a:r>
          </a:p>
        </p:txBody>
      </p:sp>
      <p:sp>
        <p:nvSpPr>
          <p:cNvPr id="428035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The point where MR = MC, the profit maximizing output is chosen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MR=MC at quantity, q*, of 8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At a quantity less than 8, MR &gt; MC so more profit can be gained by increasing output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At a quantity greater than 8, MC &gt; MR, increasing output will decrease profits</a:t>
            </a:r>
          </a:p>
        </p:txBody>
      </p:sp>
      <p:sp>
        <p:nvSpPr>
          <p:cNvPr id="3789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97CA779F-67B4-5247-907E-AD36394281D7}" type="slidenum">
              <a:rPr lang="en-US" altLang="en-US" sz="2600">
                <a:solidFill>
                  <a:srgbClr val="000000"/>
                </a:solidFill>
              </a:rPr>
              <a:pPr/>
              <a:t>14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8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28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8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8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8035" grpId="0" build="p" bldLvl="2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Positive Profits</a:t>
            </a: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9034F81-D544-9747-A177-BA87BDCED10F}" type="slidenum">
              <a:rPr lang="en-US" altLang="en-US" sz="2600">
                <a:solidFill>
                  <a:srgbClr val="000000"/>
                </a:solidFill>
              </a:rPr>
              <a:pPr/>
              <a:t>15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29119" name="Rectangle 63"/>
          <p:cNvSpPr>
            <a:spLocks noChangeArrowheads="1"/>
          </p:cNvSpPr>
          <p:nvPr/>
        </p:nvSpPr>
        <p:spPr bwMode="auto">
          <a:xfrm>
            <a:off x="2243138" y="3014663"/>
            <a:ext cx="3514725" cy="542925"/>
          </a:xfrm>
          <a:prstGeom prst="rect">
            <a:avLst/>
          </a:prstGeom>
          <a:solidFill>
            <a:srgbClr val="C4E3B5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38917" name="Group 6"/>
          <p:cNvGrpSpPr>
            <a:grpSpLocks/>
          </p:cNvGrpSpPr>
          <p:nvPr/>
        </p:nvGrpSpPr>
        <p:grpSpPr bwMode="auto">
          <a:xfrm>
            <a:off x="1357313" y="1730375"/>
            <a:ext cx="900112" cy="3954463"/>
            <a:chOff x="855" y="1090"/>
            <a:chExt cx="567" cy="2491"/>
          </a:xfrm>
        </p:grpSpPr>
        <p:sp>
          <p:nvSpPr>
            <p:cNvPr id="38957" name="Line 7"/>
            <p:cNvSpPr>
              <a:spLocks noChangeShapeType="1"/>
            </p:cNvSpPr>
            <p:nvPr/>
          </p:nvSpPr>
          <p:spPr bwMode="auto">
            <a:xfrm>
              <a:off x="1403" y="1182"/>
              <a:ext cx="0" cy="239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58" name="Rectangle 8"/>
            <p:cNvSpPr>
              <a:spLocks noChangeArrowheads="1"/>
            </p:cNvSpPr>
            <p:nvPr/>
          </p:nvSpPr>
          <p:spPr bwMode="auto">
            <a:xfrm>
              <a:off x="1148" y="3127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10</a:t>
              </a:r>
            </a:p>
          </p:txBody>
        </p:sp>
        <p:sp>
          <p:nvSpPr>
            <p:cNvPr id="38959" name="Rectangle 9"/>
            <p:cNvSpPr>
              <a:spLocks noChangeArrowheads="1"/>
            </p:cNvSpPr>
            <p:nvPr/>
          </p:nvSpPr>
          <p:spPr bwMode="auto">
            <a:xfrm>
              <a:off x="1148" y="2678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20</a:t>
              </a:r>
            </a:p>
          </p:txBody>
        </p:sp>
        <p:sp>
          <p:nvSpPr>
            <p:cNvPr id="38960" name="Rectangle 10"/>
            <p:cNvSpPr>
              <a:spLocks noChangeArrowheads="1"/>
            </p:cNvSpPr>
            <p:nvPr/>
          </p:nvSpPr>
          <p:spPr bwMode="auto">
            <a:xfrm>
              <a:off x="1148" y="2228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30</a:t>
              </a:r>
            </a:p>
          </p:txBody>
        </p:sp>
        <p:sp>
          <p:nvSpPr>
            <p:cNvPr id="38961" name="Rectangle 11"/>
            <p:cNvSpPr>
              <a:spLocks noChangeArrowheads="1"/>
            </p:cNvSpPr>
            <p:nvPr/>
          </p:nvSpPr>
          <p:spPr bwMode="auto">
            <a:xfrm>
              <a:off x="1148" y="1779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40</a:t>
              </a:r>
            </a:p>
          </p:txBody>
        </p:sp>
        <p:sp>
          <p:nvSpPr>
            <p:cNvPr id="38962" name="Rectangle 12"/>
            <p:cNvSpPr>
              <a:spLocks noChangeArrowheads="1"/>
            </p:cNvSpPr>
            <p:nvPr/>
          </p:nvSpPr>
          <p:spPr bwMode="auto">
            <a:xfrm>
              <a:off x="855" y="1090"/>
              <a:ext cx="46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r"/>
              <a:r>
                <a:rPr lang="en-US" altLang="en-US" sz="1800">
                  <a:latin typeface="Arial" charset="0"/>
                </a:rPr>
                <a:t>Price</a:t>
              </a:r>
            </a:p>
          </p:txBody>
        </p:sp>
        <p:sp>
          <p:nvSpPr>
            <p:cNvPr id="38963" name="Rectangle 13"/>
            <p:cNvSpPr>
              <a:spLocks noChangeArrowheads="1"/>
            </p:cNvSpPr>
            <p:nvPr/>
          </p:nvSpPr>
          <p:spPr bwMode="auto">
            <a:xfrm>
              <a:off x="1148" y="1329"/>
              <a:ext cx="27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50</a:t>
              </a:r>
            </a:p>
          </p:txBody>
        </p:sp>
      </p:grpSp>
      <p:grpSp>
        <p:nvGrpSpPr>
          <p:cNvPr id="38918" name="Group 22"/>
          <p:cNvGrpSpPr>
            <a:grpSpLocks/>
          </p:cNvGrpSpPr>
          <p:nvPr/>
        </p:nvGrpSpPr>
        <p:grpSpPr bwMode="auto">
          <a:xfrm>
            <a:off x="1960563" y="5484813"/>
            <a:ext cx="6456362" cy="558800"/>
            <a:chOff x="1235" y="3455"/>
            <a:chExt cx="4067" cy="352"/>
          </a:xfrm>
        </p:grpSpPr>
        <p:grpSp>
          <p:nvGrpSpPr>
            <p:cNvPr id="38942" name="Group 23"/>
            <p:cNvGrpSpPr>
              <a:grpSpLocks/>
            </p:cNvGrpSpPr>
            <p:nvPr/>
          </p:nvGrpSpPr>
          <p:grpSpPr bwMode="auto">
            <a:xfrm>
              <a:off x="1235" y="3564"/>
              <a:ext cx="3500" cy="243"/>
              <a:chOff x="1235" y="3564"/>
              <a:chExt cx="3500" cy="243"/>
            </a:xfrm>
          </p:grpSpPr>
          <p:sp>
            <p:nvSpPr>
              <p:cNvPr id="38944" name="Line 24"/>
              <p:cNvSpPr>
                <a:spLocks noChangeShapeType="1"/>
              </p:cNvSpPr>
              <p:nvPr/>
            </p:nvSpPr>
            <p:spPr bwMode="auto">
              <a:xfrm>
                <a:off x="1410" y="3564"/>
                <a:ext cx="323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945" name="Rectangle 25"/>
              <p:cNvSpPr>
                <a:spLocks noChangeArrowheads="1"/>
              </p:cNvSpPr>
              <p:nvPr/>
            </p:nvSpPr>
            <p:spPr bwMode="auto">
              <a:xfrm>
                <a:off x="1235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0</a:t>
                </a:r>
              </a:p>
            </p:txBody>
          </p:sp>
          <p:sp>
            <p:nvSpPr>
              <p:cNvPr id="38946" name="Rectangle 26"/>
              <p:cNvSpPr>
                <a:spLocks noChangeArrowheads="1"/>
              </p:cNvSpPr>
              <p:nvPr/>
            </p:nvSpPr>
            <p:spPr bwMode="auto">
              <a:xfrm>
                <a:off x="1521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1</a:t>
                </a:r>
              </a:p>
            </p:txBody>
          </p:sp>
          <p:sp>
            <p:nvSpPr>
              <p:cNvPr id="38947" name="Rectangle 27"/>
              <p:cNvSpPr>
                <a:spLocks noChangeArrowheads="1"/>
              </p:cNvSpPr>
              <p:nvPr/>
            </p:nvSpPr>
            <p:spPr bwMode="auto">
              <a:xfrm>
                <a:off x="1807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2</a:t>
                </a:r>
              </a:p>
            </p:txBody>
          </p:sp>
          <p:sp>
            <p:nvSpPr>
              <p:cNvPr id="38948" name="Rectangle 28"/>
              <p:cNvSpPr>
                <a:spLocks noChangeArrowheads="1"/>
              </p:cNvSpPr>
              <p:nvPr/>
            </p:nvSpPr>
            <p:spPr bwMode="auto">
              <a:xfrm>
                <a:off x="2093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3</a:t>
                </a:r>
              </a:p>
            </p:txBody>
          </p:sp>
          <p:sp>
            <p:nvSpPr>
              <p:cNvPr id="38949" name="Rectangle 29"/>
              <p:cNvSpPr>
                <a:spLocks noChangeArrowheads="1"/>
              </p:cNvSpPr>
              <p:nvPr/>
            </p:nvSpPr>
            <p:spPr bwMode="auto">
              <a:xfrm>
                <a:off x="2379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4</a:t>
                </a:r>
              </a:p>
            </p:txBody>
          </p:sp>
          <p:sp>
            <p:nvSpPr>
              <p:cNvPr id="38950" name="Rectangle 30"/>
              <p:cNvSpPr>
                <a:spLocks noChangeArrowheads="1"/>
              </p:cNvSpPr>
              <p:nvPr/>
            </p:nvSpPr>
            <p:spPr bwMode="auto">
              <a:xfrm>
                <a:off x="2665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5</a:t>
                </a:r>
              </a:p>
            </p:txBody>
          </p:sp>
          <p:sp>
            <p:nvSpPr>
              <p:cNvPr id="38951" name="Rectangle 31"/>
              <p:cNvSpPr>
                <a:spLocks noChangeArrowheads="1"/>
              </p:cNvSpPr>
              <p:nvPr/>
            </p:nvSpPr>
            <p:spPr bwMode="auto">
              <a:xfrm>
                <a:off x="2951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6</a:t>
                </a:r>
              </a:p>
            </p:txBody>
          </p:sp>
          <p:sp>
            <p:nvSpPr>
              <p:cNvPr id="38952" name="Rectangle 32"/>
              <p:cNvSpPr>
                <a:spLocks noChangeArrowheads="1"/>
              </p:cNvSpPr>
              <p:nvPr/>
            </p:nvSpPr>
            <p:spPr bwMode="auto">
              <a:xfrm>
                <a:off x="3237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7</a:t>
                </a:r>
              </a:p>
            </p:txBody>
          </p:sp>
          <p:sp>
            <p:nvSpPr>
              <p:cNvPr id="38953" name="Rectangle 33"/>
              <p:cNvSpPr>
                <a:spLocks noChangeArrowheads="1"/>
              </p:cNvSpPr>
              <p:nvPr/>
            </p:nvSpPr>
            <p:spPr bwMode="auto">
              <a:xfrm>
                <a:off x="3523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8</a:t>
                </a:r>
              </a:p>
            </p:txBody>
          </p:sp>
          <p:sp>
            <p:nvSpPr>
              <p:cNvPr id="38954" name="Rectangle 34"/>
              <p:cNvSpPr>
                <a:spLocks noChangeArrowheads="1"/>
              </p:cNvSpPr>
              <p:nvPr/>
            </p:nvSpPr>
            <p:spPr bwMode="auto">
              <a:xfrm>
                <a:off x="3809" y="3578"/>
                <a:ext cx="19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9</a:t>
                </a:r>
              </a:p>
            </p:txBody>
          </p:sp>
          <p:sp>
            <p:nvSpPr>
              <p:cNvPr id="38955" name="Rectangle 35"/>
              <p:cNvSpPr>
                <a:spLocks noChangeArrowheads="1"/>
              </p:cNvSpPr>
              <p:nvPr/>
            </p:nvSpPr>
            <p:spPr bwMode="auto">
              <a:xfrm>
                <a:off x="4095" y="3578"/>
                <a:ext cx="27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10</a:t>
                </a:r>
              </a:p>
            </p:txBody>
          </p:sp>
          <p:sp>
            <p:nvSpPr>
              <p:cNvPr id="38956" name="Rectangle 36"/>
              <p:cNvSpPr>
                <a:spLocks noChangeArrowheads="1"/>
              </p:cNvSpPr>
              <p:nvPr/>
            </p:nvSpPr>
            <p:spPr bwMode="auto">
              <a:xfrm>
                <a:off x="4461" y="3578"/>
                <a:ext cx="27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11</a:t>
                </a:r>
              </a:p>
            </p:txBody>
          </p:sp>
        </p:grpSp>
        <p:sp>
          <p:nvSpPr>
            <p:cNvPr id="38943" name="Rectangle 37"/>
            <p:cNvSpPr>
              <a:spLocks noChangeArrowheads="1"/>
            </p:cNvSpPr>
            <p:nvPr/>
          </p:nvSpPr>
          <p:spPr bwMode="auto">
            <a:xfrm>
              <a:off x="4664" y="3455"/>
              <a:ext cx="638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latin typeface="Arial" charset="0"/>
                </a:rPr>
                <a:t>Output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2968625" y="1592263"/>
            <a:ext cx="3778250" cy="2532062"/>
            <a:chOff x="1870" y="1003"/>
            <a:chExt cx="2380" cy="1595"/>
          </a:xfrm>
        </p:grpSpPr>
        <p:sp>
          <p:nvSpPr>
            <p:cNvPr id="38940" name="Freeform 15"/>
            <p:cNvSpPr>
              <a:spLocks/>
            </p:cNvSpPr>
            <p:nvPr/>
          </p:nvSpPr>
          <p:spPr bwMode="auto">
            <a:xfrm rot="-2022386">
              <a:off x="1870" y="1832"/>
              <a:ext cx="2380" cy="766"/>
            </a:xfrm>
            <a:custGeom>
              <a:avLst/>
              <a:gdLst>
                <a:gd name="T0" fmla="*/ 0 w 2479"/>
                <a:gd name="T1" fmla="*/ 6 h 2307"/>
                <a:gd name="T2" fmla="*/ 7 w 2479"/>
                <a:gd name="T3" fmla="*/ 7 h 2307"/>
                <a:gd name="T4" fmla="*/ 12 w 2479"/>
                <a:gd name="T5" fmla="*/ 7 h 2307"/>
                <a:gd name="T6" fmla="*/ 15 w 2479"/>
                <a:gd name="T7" fmla="*/ 8 h 2307"/>
                <a:gd name="T8" fmla="*/ 22 w 2479"/>
                <a:gd name="T9" fmla="*/ 8 h 2307"/>
                <a:gd name="T10" fmla="*/ 34 w 2479"/>
                <a:gd name="T11" fmla="*/ 9 h 2307"/>
                <a:gd name="T12" fmla="*/ 37 w 2479"/>
                <a:gd name="T13" fmla="*/ 10 h 2307"/>
                <a:gd name="T14" fmla="*/ 50 w 2479"/>
                <a:gd name="T15" fmla="*/ 11 h 2307"/>
                <a:gd name="T16" fmla="*/ 66 w 2479"/>
                <a:gd name="T17" fmla="*/ 12 h 2307"/>
                <a:gd name="T18" fmla="*/ 82 w 2479"/>
                <a:gd name="T19" fmla="*/ 13 h 2307"/>
                <a:gd name="T20" fmla="*/ 104 w 2479"/>
                <a:gd name="T21" fmla="*/ 14 h 2307"/>
                <a:gd name="T22" fmla="*/ 127 w 2479"/>
                <a:gd name="T23" fmla="*/ 15 h 2307"/>
                <a:gd name="T24" fmla="*/ 154 w 2479"/>
                <a:gd name="T25" fmla="*/ 17 h 2307"/>
                <a:gd name="T26" fmla="*/ 176 w 2479"/>
                <a:gd name="T27" fmla="*/ 18 h 2307"/>
                <a:gd name="T28" fmla="*/ 203 w 2479"/>
                <a:gd name="T29" fmla="*/ 20 h 2307"/>
                <a:gd name="T30" fmla="*/ 225 w 2479"/>
                <a:gd name="T31" fmla="*/ 21 h 2307"/>
                <a:gd name="T32" fmla="*/ 252 w 2479"/>
                <a:gd name="T33" fmla="*/ 22 h 2307"/>
                <a:gd name="T34" fmla="*/ 275 w 2479"/>
                <a:gd name="T35" fmla="*/ 23 h 2307"/>
                <a:gd name="T36" fmla="*/ 297 w 2479"/>
                <a:gd name="T37" fmla="*/ 23 h 2307"/>
                <a:gd name="T38" fmla="*/ 318 w 2479"/>
                <a:gd name="T39" fmla="*/ 24 h 2307"/>
                <a:gd name="T40" fmla="*/ 346 w 2479"/>
                <a:gd name="T41" fmla="*/ 25 h 2307"/>
                <a:gd name="T42" fmla="*/ 395 w 2479"/>
                <a:gd name="T43" fmla="*/ 25 h 2307"/>
                <a:gd name="T44" fmla="*/ 455 w 2479"/>
                <a:gd name="T45" fmla="*/ 26 h 2307"/>
                <a:gd name="T46" fmla="*/ 526 w 2479"/>
                <a:gd name="T47" fmla="*/ 27 h 2307"/>
                <a:gd name="T48" fmla="*/ 604 w 2479"/>
                <a:gd name="T49" fmla="*/ 28 h 2307"/>
                <a:gd name="T50" fmla="*/ 641 w 2479"/>
                <a:gd name="T51" fmla="*/ 28 h 2307"/>
                <a:gd name="T52" fmla="*/ 685 w 2479"/>
                <a:gd name="T53" fmla="*/ 28 h 2307"/>
                <a:gd name="T54" fmla="*/ 729 w 2479"/>
                <a:gd name="T55" fmla="*/ 28 h 2307"/>
                <a:gd name="T56" fmla="*/ 773 w 2479"/>
                <a:gd name="T57" fmla="*/ 28 h 2307"/>
                <a:gd name="T58" fmla="*/ 822 w 2479"/>
                <a:gd name="T59" fmla="*/ 28 h 2307"/>
                <a:gd name="T60" fmla="*/ 872 w 2479"/>
                <a:gd name="T61" fmla="*/ 28 h 2307"/>
                <a:gd name="T62" fmla="*/ 981 w 2479"/>
                <a:gd name="T63" fmla="*/ 28 h 2307"/>
                <a:gd name="T64" fmla="*/ 1092 w 2479"/>
                <a:gd name="T65" fmla="*/ 27 h 2307"/>
                <a:gd name="T66" fmla="*/ 1141 w 2479"/>
                <a:gd name="T67" fmla="*/ 27 h 2307"/>
                <a:gd name="T68" fmla="*/ 1185 w 2479"/>
                <a:gd name="T69" fmla="*/ 26 h 2307"/>
                <a:gd name="T70" fmla="*/ 1229 w 2479"/>
                <a:gd name="T71" fmla="*/ 26 h 2307"/>
                <a:gd name="T72" fmla="*/ 1266 w 2479"/>
                <a:gd name="T73" fmla="*/ 25 h 2307"/>
                <a:gd name="T74" fmla="*/ 1305 w 2479"/>
                <a:gd name="T75" fmla="*/ 24 h 2307"/>
                <a:gd name="T76" fmla="*/ 1338 w 2479"/>
                <a:gd name="T77" fmla="*/ 23 h 2307"/>
                <a:gd name="T78" fmla="*/ 1404 w 2479"/>
                <a:gd name="T79" fmla="*/ 22 h 2307"/>
                <a:gd name="T80" fmla="*/ 1436 w 2479"/>
                <a:gd name="T81" fmla="*/ 21 h 2307"/>
                <a:gd name="T82" fmla="*/ 1464 w 2479"/>
                <a:gd name="T83" fmla="*/ 20 h 2307"/>
                <a:gd name="T84" fmla="*/ 1513 w 2479"/>
                <a:gd name="T85" fmla="*/ 19 h 2307"/>
                <a:gd name="T86" fmla="*/ 1558 w 2479"/>
                <a:gd name="T87" fmla="*/ 18 h 2307"/>
                <a:gd name="T88" fmla="*/ 1628 w 2479"/>
                <a:gd name="T89" fmla="*/ 16 h 2307"/>
                <a:gd name="T90" fmla="*/ 1646 w 2479"/>
                <a:gd name="T91" fmla="*/ 15 h 2307"/>
                <a:gd name="T92" fmla="*/ 1650 w 2479"/>
                <a:gd name="T93" fmla="*/ 15 h 2307"/>
                <a:gd name="T94" fmla="*/ 1668 w 2479"/>
                <a:gd name="T95" fmla="*/ 14 h 2307"/>
                <a:gd name="T96" fmla="*/ 1677 w 2479"/>
                <a:gd name="T97" fmla="*/ 14 h 2307"/>
                <a:gd name="T98" fmla="*/ 1695 w 2479"/>
                <a:gd name="T99" fmla="*/ 13 h 2307"/>
                <a:gd name="T100" fmla="*/ 1711 w 2479"/>
                <a:gd name="T101" fmla="*/ 13 h 2307"/>
                <a:gd name="T102" fmla="*/ 1739 w 2479"/>
                <a:gd name="T103" fmla="*/ 12 h 2307"/>
                <a:gd name="T104" fmla="*/ 1770 w 2479"/>
                <a:gd name="T105" fmla="*/ 11 h 2307"/>
                <a:gd name="T106" fmla="*/ 1815 w 2479"/>
                <a:gd name="T107" fmla="*/ 9 h 2307"/>
                <a:gd name="T108" fmla="*/ 1863 w 2479"/>
                <a:gd name="T109" fmla="*/ 8 h 2307"/>
                <a:gd name="T110" fmla="*/ 1913 w 2479"/>
                <a:gd name="T111" fmla="*/ 6 h 2307"/>
                <a:gd name="T112" fmla="*/ 2018 w 2479"/>
                <a:gd name="T113" fmla="*/ 3 h 2307"/>
                <a:gd name="T114" fmla="*/ 2067 w 2479"/>
                <a:gd name="T115" fmla="*/ 2 h 2307"/>
                <a:gd name="T116" fmla="*/ 2105 w 2479"/>
                <a:gd name="T117" fmla="*/ 0 h 230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479"/>
                <a:gd name="T178" fmla="*/ 0 h 2307"/>
                <a:gd name="T179" fmla="*/ 2479 w 2479"/>
                <a:gd name="T180" fmla="*/ 2307 h 230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479" h="2307">
                  <a:moveTo>
                    <a:pt x="0" y="503"/>
                  </a:moveTo>
                  <a:lnTo>
                    <a:pt x="7" y="537"/>
                  </a:lnTo>
                  <a:lnTo>
                    <a:pt x="13" y="575"/>
                  </a:lnTo>
                  <a:lnTo>
                    <a:pt x="19" y="625"/>
                  </a:lnTo>
                  <a:lnTo>
                    <a:pt x="26" y="680"/>
                  </a:lnTo>
                  <a:lnTo>
                    <a:pt x="39" y="741"/>
                  </a:lnTo>
                  <a:lnTo>
                    <a:pt x="45" y="813"/>
                  </a:lnTo>
                  <a:lnTo>
                    <a:pt x="58" y="885"/>
                  </a:lnTo>
                  <a:lnTo>
                    <a:pt x="78" y="962"/>
                  </a:lnTo>
                  <a:lnTo>
                    <a:pt x="97" y="1051"/>
                  </a:lnTo>
                  <a:lnTo>
                    <a:pt x="123" y="1156"/>
                  </a:lnTo>
                  <a:lnTo>
                    <a:pt x="149" y="1272"/>
                  </a:lnTo>
                  <a:lnTo>
                    <a:pt x="181" y="1388"/>
                  </a:lnTo>
                  <a:lnTo>
                    <a:pt x="207" y="1504"/>
                  </a:lnTo>
                  <a:lnTo>
                    <a:pt x="239" y="1620"/>
                  </a:lnTo>
                  <a:lnTo>
                    <a:pt x="265" y="1720"/>
                  </a:lnTo>
                  <a:lnTo>
                    <a:pt x="297" y="1803"/>
                  </a:lnTo>
                  <a:lnTo>
                    <a:pt x="323" y="1869"/>
                  </a:lnTo>
                  <a:lnTo>
                    <a:pt x="349" y="1924"/>
                  </a:lnTo>
                  <a:lnTo>
                    <a:pt x="374" y="1974"/>
                  </a:lnTo>
                  <a:lnTo>
                    <a:pt x="407" y="2013"/>
                  </a:lnTo>
                  <a:lnTo>
                    <a:pt x="465" y="2085"/>
                  </a:lnTo>
                  <a:lnTo>
                    <a:pt x="536" y="2146"/>
                  </a:lnTo>
                  <a:lnTo>
                    <a:pt x="620" y="2206"/>
                  </a:lnTo>
                  <a:lnTo>
                    <a:pt x="710" y="2256"/>
                  </a:lnTo>
                  <a:lnTo>
                    <a:pt x="755" y="2278"/>
                  </a:lnTo>
                  <a:lnTo>
                    <a:pt x="807" y="2295"/>
                  </a:lnTo>
                  <a:lnTo>
                    <a:pt x="858" y="2300"/>
                  </a:lnTo>
                  <a:lnTo>
                    <a:pt x="910" y="2306"/>
                  </a:lnTo>
                  <a:lnTo>
                    <a:pt x="968" y="2306"/>
                  </a:lnTo>
                  <a:lnTo>
                    <a:pt x="1026" y="2295"/>
                  </a:lnTo>
                  <a:lnTo>
                    <a:pt x="1155" y="2267"/>
                  </a:lnTo>
                  <a:lnTo>
                    <a:pt x="1284" y="2218"/>
                  </a:lnTo>
                  <a:lnTo>
                    <a:pt x="1342" y="2184"/>
                  </a:lnTo>
                  <a:lnTo>
                    <a:pt x="1394" y="2146"/>
                  </a:lnTo>
                  <a:lnTo>
                    <a:pt x="1446" y="2101"/>
                  </a:lnTo>
                  <a:lnTo>
                    <a:pt x="1491" y="2046"/>
                  </a:lnTo>
                  <a:lnTo>
                    <a:pt x="1536" y="1985"/>
                  </a:lnTo>
                  <a:lnTo>
                    <a:pt x="1575" y="1924"/>
                  </a:lnTo>
                  <a:lnTo>
                    <a:pt x="1652" y="1792"/>
                  </a:lnTo>
                  <a:lnTo>
                    <a:pt x="1691" y="1725"/>
                  </a:lnTo>
                  <a:lnTo>
                    <a:pt x="1723" y="1670"/>
                  </a:lnTo>
                  <a:lnTo>
                    <a:pt x="1781" y="1565"/>
                  </a:lnTo>
                  <a:lnTo>
                    <a:pt x="1833" y="1466"/>
                  </a:lnTo>
                  <a:lnTo>
                    <a:pt x="1917" y="1283"/>
                  </a:lnTo>
                  <a:lnTo>
                    <a:pt x="1936" y="1244"/>
                  </a:lnTo>
                  <a:lnTo>
                    <a:pt x="1942" y="1217"/>
                  </a:lnTo>
                  <a:lnTo>
                    <a:pt x="1962" y="1161"/>
                  </a:lnTo>
                  <a:lnTo>
                    <a:pt x="1975" y="1128"/>
                  </a:lnTo>
                  <a:lnTo>
                    <a:pt x="1994" y="1089"/>
                  </a:lnTo>
                  <a:lnTo>
                    <a:pt x="2013" y="1034"/>
                  </a:lnTo>
                  <a:lnTo>
                    <a:pt x="2046" y="962"/>
                  </a:lnTo>
                  <a:lnTo>
                    <a:pt x="2084" y="874"/>
                  </a:lnTo>
                  <a:lnTo>
                    <a:pt x="2136" y="763"/>
                  </a:lnTo>
                  <a:lnTo>
                    <a:pt x="2194" y="642"/>
                  </a:lnTo>
                  <a:lnTo>
                    <a:pt x="2252" y="514"/>
                  </a:lnTo>
                  <a:lnTo>
                    <a:pt x="2375" y="249"/>
                  </a:lnTo>
                  <a:lnTo>
                    <a:pt x="2433" y="122"/>
                  </a:lnTo>
                  <a:lnTo>
                    <a:pt x="247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41" name="Rectangle 16"/>
            <p:cNvSpPr>
              <a:spLocks noChangeArrowheads="1"/>
            </p:cNvSpPr>
            <p:nvPr/>
          </p:nvSpPr>
          <p:spPr bwMode="auto">
            <a:xfrm>
              <a:off x="3799" y="1003"/>
              <a:ext cx="36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MC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598863" y="2276475"/>
            <a:ext cx="3522662" cy="1870075"/>
            <a:chOff x="2267" y="1416"/>
            <a:chExt cx="2246" cy="1160"/>
          </a:xfrm>
        </p:grpSpPr>
        <p:sp>
          <p:nvSpPr>
            <p:cNvPr id="38936" name="Freeform 18"/>
            <p:cNvSpPr>
              <a:spLocks/>
            </p:cNvSpPr>
            <p:nvPr/>
          </p:nvSpPr>
          <p:spPr bwMode="auto">
            <a:xfrm>
              <a:off x="2267" y="2194"/>
              <a:ext cx="1806" cy="382"/>
            </a:xfrm>
            <a:custGeom>
              <a:avLst/>
              <a:gdLst>
                <a:gd name="T0" fmla="*/ 0 w 1806"/>
                <a:gd name="T1" fmla="*/ 0 h 382"/>
                <a:gd name="T2" fmla="*/ 46 w 1806"/>
                <a:gd name="T3" fmla="*/ 23 h 382"/>
                <a:gd name="T4" fmla="*/ 105 w 1806"/>
                <a:gd name="T5" fmla="*/ 59 h 382"/>
                <a:gd name="T6" fmla="*/ 176 w 1806"/>
                <a:gd name="T7" fmla="*/ 96 h 382"/>
                <a:gd name="T8" fmla="*/ 261 w 1806"/>
                <a:gd name="T9" fmla="*/ 141 h 382"/>
                <a:gd name="T10" fmla="*/ 339 w 1806"/>
                <a:gd name="T11" fmla="*/ 186 h 382"/>
                <a:gd name="T12" fmla="*/ 424 w 1806"/>
                <a:gd name="T13" fmla="*/ 227 h 382"/>
                <a:gd name="T14" fmla="*/ 502 w 1806"/>
                <a:gd name="T15" fmla="*/ 263 h 382"/>
                <a:gd name="T16" fmla="*/ 574 w 1806"/>
                <a:gd name="T17" fmla="*/ 291 h 382"/>
                <a:gd name="T18" fmla="*/ 697 w 1806"/>
                <a:gd name="T19" fmla="*/ 332 h 382"/>
                <a:gd name="T20" fmla="*/ 815 w 1806"/>
                <a:gd name="T21" fmla="*/ 359 h 382"/>
                <a:gd name="T22" fmla="*/ 925 w 1806"/>
                <a:gd name="T23" fmla="*/ 372 h 382"/>
                <a:gd name="T24" fmla="*/ 1043 w 1806"/>
                <a:gd name="T25" fmla="*/ 381 h 382"/>
                <a:gd name="T26" fmla="*/ 1167 w 1806"/>
                <a:gd name="T27" fmla="*/ 377 h 382"/>
                <a:gd name="T28" fmla="*/ 1290 w 1806"/>
                <a:gd name="T29" fmla="*/ 363 h 382"/>
                <a:gd name="T30" fmla="*/ 1408 w 1806"/>
                <a:gd name="T31" fmla="*/ 341 h 382"/>
                <a:gd name="T32" fmla="*/ 1512 w 1806"/>
                <a:gd name="T33" fmla="*/ 309 h 382"/>
                <a:gd name="T34" fmla="*/ 1557 w 1806"/>
                <a:gd name="T35" fmla="*/ 291 h 382"/>
                <a:gd name="T36" fmla="*/ 1603 w 1806"/>
                <a:gd name="T37" fmla="*/ 263 h 382"/>
                <a:gd name="T38" fmla="*/ 1681 w 1806"/>
                <a:gd name="T39" fmla="*/ 209 h 382"/>
                <a:gd name="T40" fmla="*/ 1753 w 1806"/>
                <a:gd name="T41" fmla="*/ 155 h 382"/>
                <a:gd name="T42" fmla="*/ 1779 w 1806"/>
                <a:gd name="T43" fmla="*/ 132 h 382"/>
                <a:gd name="T44" fmla="*/ 1805 w 1806"/>
                <a:gd name="T45" fmla="*/ 114 h 38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806"/>
                <a:gd name="T70" fmla="*/ 0 h 382"/>
                <a:gd name="T71" fmla="*/ 1806 w 1806"/>
                <a:gd name="T72" fmla="*/ 382 h 382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806" h="382">
                  <a:moveTo>
                    <a:pt x="0" y="0"/>
                  </a:moveTo>
                  <a:lnTo>
                    <a:pt x="46" y="23"/>
                  </a:lnTo>
                  <a:lnTo>
                    <a:pt x="105" y="59"/>
                  </a:lnTo>
                  <a:lnTo>
                    <a:pt x="176" y="96"/>
                  </a:lnTo>
                  <a:lnTo>
                    <a:pt x="261" y="141"/>
                  </a:lnTo>
                  <a:lnTo>
                    <a:pt x="339" y="186"/>
                  </a:lnTo>
                  <a:lnTo>
                    <a:pt x="424" y="227"/>
                  </a:lnTo>
                  <a:lnTo>
                    <a:pt x="502" y="263"/>
                  </a:lnTo>
                  <a:lnTo>
                    <a:pt x="574" y="291"/>
                  </a:lnTo>
                  <a:lnTo>
                    <a:pt x="697" y="332"/>
                  </a:lnTo>
                  <a:lnTo>
                    <a:pt x="815" y="359"/>
                  </a:lnTo>
                  <a:lnTo>
                    <a:pt x="925" y="372"/>
                  </a:lnTo>
                  <a:lnTo>
                    <a:pt x="1043" y="381"/>
                  </a:lnTo>
                  <a:lnTo>
                    <a:pt x="1167" y="377"/>
                  </a:lnTo>
                  <a:lnTo>
                    <a:pt x="1290" y="363"/>
                  </a:lnTo>
                  <a:lnTo>
                    <a:pt x="1408" y="341"/>
                  </a:lnTo>
                  <a:lnTo>
                    <a:pt x="1512" y="309"/>
                  </a:lnTo>
                  <a:lnTo>
                    <a:pt x="1557" y="291"/>
                  </a:lnTo>
                  <a:lnTo>
                    <a:pt x="1603" y="263"/>
                  </a:lnTo>
                  <a:lnTo>
                    <a:pt x="1681" y="209"/>
                  </a:lnTo>
                  <a:lnTo>
                    <a:pt x="1753" y="155"/>
                  </a:lnTo>
                  <a:lnTo>
                    <a:pt x="1779" y="132"/>
                  </a:lnTo>
                  <a:lnTo>
                    <a:pt x="1805" y="114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38937" name="Rectangle 19"/>
            <p:cNvSpPr>
              <a:spLocks noChangeArrowheads="1"/>
            </p:cNvSpPr>
            <p:nvPr/>
          </p:nvSpPr>
          <p:spPr bwMode="auto">
            <a:xfrm>
              <a:off x="4077" y="2189"/>
              <a:ext cx="423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AVC</a:t>
              </a:r>
            </a:p>
          </p:txBody>
        </p:sp>
        <p:sp>
          <p:nvSpPr>
            <p:cNvPr id="38938" name="Rectangle 20"/>
            <p:cNvSpPr>
              <a:spLocks noChangeArrowheads="1"/>
            </p:cNvSpPr>
            <p:nvPr/>
          </p:nvSpPr>
          <p:spPr bwMode="auto">
            <a:xfrm>
              <a:off x="4098" y="1907"/>
              <a:ext cx="415" cy="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ATC</a:t>
              </a:r>
            </a:p>
          </p:txBody>
        </p:sp>
        <p:sp>
          <p:nvSpPr>
            <p:cNvPr id="38939" name="Freeform 21"/>
            <p:cNvSpPr>
              <a:spLocks/>
            </p:cNvSpPr>
            <p:nvPr/>
          </p:nvSpPr>
          <p:spPr bwMode="auto">
            <a:xfrm>
              <a:off x="2287" y="1416"/>
              <a:ext cx="1786" cy="872"/>
            </a:xfrm>
            <a:custGeom>
              <a:avLst/>
              <a:gdLst>
                <a:gd name="T0" fmla="*/ 0 w 1786"/>
                <a:gd name="T1" fmla="*/ 0 h 872"/>
                <a:gd name="T2" fmla="*/ 19 w 1786"/>
                <a:gd name="T3" fmla="*/ 25 h 872"/>
                <a:gd name="T4" fmla="*/ 45 w 1786"/>
                <a:gd name="T5" fmla="*/ 53 h 872"/>
                <a:gd name="T6" fmla="*/ 78 w 1786"/>
                <a:gd name="T7" fmla="*/ 86 h 872"/>
                <a:gd name="T8" fmla="*/ 111 w 1786"/>
                <a:gd name="T9" fmla="*/ 127 h 872"/>
                <a:gd name="T10" fmla="*/ 182 w 1786"/>
                <a:gd name="T11" fmla="*/ 213 h 872"/>
                <a:gd name="T12" fmla="*/ 267 w 1786"/>
                <a:gd name="T13" fmla="*/ 311 h 872"/>
                <a:gd name="T14" fmla="*/ 352 w 1786"/>
                <a:gd name="T15" fmla="*/ 409 h 872"/>
                <a:gd name="T16" fmla="*/ 436 w 1786"/>
                <a:gd name="T17" fmla="*/ 503 h 872"/>
                <a:gd name="T18" fmla="*/ 475 w 1786"/>
                <a:gd name="T19" fmla="*/ 544 h 872"/>
                <a:gd name="T20" fmla="*/ 515 w 1786"/>
                <a:gd name="T21" fmla="*/ 585 h 872"/>
                <a:gd name="T22" fmla="*/ 554 w 1786"/>
                <a:gd name="T23" fmla="*/ 617 h 872"/>
                <a:gd name="T24" fmla="*/ 586 w 1786"/>
                <a:gd name="T25" fmla="*/ 646 h 872"/>
                <a:gd name="T26" fmla="*/ 651 w 1786"/>
                <a:gd name="T27" fmla="*/ 695 h 872"/>
                <a:gd name="T28" fmla="*/ 710 w 1786"/>
                <a:gd name="T29" fmla="*/ 732 h 872"/>
                <a:gd name="T30" fmla="*/ 769 w 1786"/>
                <a:gd name="T31" fmla="*/ 760 h 872"/>
                <a:gd name="T32" fmla="*/ 827 w 1786"/>
                <a:gd name="T33" fmla="*/ 785 h 872"/>
                <a:gd name="T34" fmla="*/ 879 w 1786"/>
                <a:gd name="T35" fmla="*/ 805 h 872"/>
                <a:gd name="T36" fmla="*/ 932 w 1786"/>
                <a:gd name="T37" fmla="*/ 818 h 872"/>
                <a:gd name="T38" fmla="*/ 1036 w 1786"/>
                <a:gd name="T39" fmla="*/ 842 h 872"/>
                <a:gd name="T40" fmla="*/ 1127 w 1786"/>
                <a:gd name="T41" fmla="*/ 863 h 872"/>
                <a:gd name="T42" fmla="*/ 1212 w 1786"/>
                <a:gd name="T43" fmla="*/ 871 h 872"/>
                <a:gd name="T44" fmla="*/ 1290 w 1786"/>
                <a:gd name="T45" fmla="*/ 863 h 872"/>
                <a:gd name="T46" fmla="*/ 1335 w 1786"/>
                <a:gd name="T47" fmla="*/ 854 h 872"/>
                <a:gd name="T48" fmla="*/ 1381 w 1786"/>
                <a:gd name="T49" fmla="*/ 842 h 872"/>
                <a:gd name="T50" fmla="*/ 1433 w 1786"/>
                <a:gd name="T51" fmla="*/ 822 h 872"/>
                <a:gd name="T52" fmla="*/ 1485 w 1786"/>
                <a:gd name="T53" fmla="*/ 793 h 872"/>
                <a:gd name="T54" fmla="*/ 1544 w 1786"/>
                <a:gd name="T55" fmla="*/ 760 h 872"/>
                <a:gd name="T56" fmla="*/ 1596 w 1786"/>
                <a:gd name="T57" fmla="*/ 724 h 872"/>
                <a:gd name="T58" fmla="*/ 1655 w 1786"/>
                <a:gd name="T59" fmla="*/ 687 h 872"/>
                <a:gd name="T60" fmla="*/ 1707 w 1786"/>
                <a:gd name="T61" fmla="*/ 654 h 872"/>
                <a:gd name="T62" fmla="*/ 1746 w 1786"/>
                <a:gd name="T63" fmla="*/ 625 h 872"/>
                <a:gd name="T64" fmla="*/ 1785 w 1786"/>
                <a:gd name="T65" fmla="*/ 601 h 8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786"/>
                <a:gd name="T100" fmla="*/ 0 h 872"/>
                <a:gd name="T101" fmla="*/ 1786 w 1786"/>
                <a:gd name="T102" fmla="*/ 872 h 87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786" h="872">
                  <a:moveTo>
                    <a:pt x="0" y="0"/>
                  </a:moveTo>
                  <a:lnTo>
                    <a:pt x="19" y="25"/>
                  </a:lnTo>
                  <a:lnTo>
                    <a:pt x="45" y="53"/>
                  </a:lnTo>
                  <a:lnTo>
                    <a:pt x="78" y="86"/>
                  </a:lnTo>
                  <a:lnTo>
                    <a:pt x="111" y="127"/>
                  </a:lnTo>
                  <a:lnTo>
                    <a:pt x="182" y="213"/>
                  </a:lnTo>
                  <a:lnTo>
                    <a:pt x="267" y="311"/>
                  </a:lnTo>
                  <a:lnTo>
                    <a:pt x="352" y="409"/>
                  </a:lnTo>
                  <a:lnTo>
                    <a:pt x="436" y="503"/>
                  </a:lnTo>
                  <a:lnTo>
                    <a:pt x="475" y="544"/>
                  </a:lnTo>
                  <a:lnTo>
                    <a:pt x="515" y="585"/>
                  </a:lnTo>
                  <a:lnTo>
                    <a:pt x="554" y="617"/>
                  </a:lnTo>
                  <a:lnTo>
                    <a:pt x="586" y="646"/>
                  </a:lnTo>
                  <a:lnTo>
                    <a:pt x="651" y="695"/>
                  </a:lnTo>
                  <a:lnTo>
                    <a:pt x="710" y="732"/>
                  </a:lnTo>
                  <a:lnTo>
                    <a:pt x="769" y="760"/>
                  </a:lnTo>
                  <a:lnTo>
                    <a:pt x="827" y="785"/>
                  </a:lnTo>
                  <a:lnTo>
                    <a:pt x="879" y="805"/>
                  </a:lnTo>
                  <a:lnTo>
                    <a:pt x="932" y="818"/>
                  </a:lnTo>
                  <a:lnTo>
                    <a:pt x="1036" y="842"/>
                  </a:lnTo>
                  <a:lnTo>
                    <a:pt x="1127" y="863"/>
                  </a:lnTo>
                  <a:lnTo>
                    <a:pt x="1212" y="871"/>
                  </a:lnTo>
                  <a:lnTo>
                    <a:pt x="1290" y="863"/>
                  </a:lnTo>
                  <a:lnTo>
                    <a:pt x="1335" y="854"/>
                  </a:lnTo>
                  <a:lnTo>
                    <a:pt x="1381" y="842"/>
                  </a:lnTo>
                  <a:lnTo>
                    <a:pt x="1433" y="822"/>
                  </a:lnTo>
                  <a:lnTo>
                    <a:pt x="1485" y="793"/>
                  </a:lnTo>
                  <a:lnTo>
                    <a:pt x="1544" y="760"/>
                  </a:lnTo>
                  <a:lnTo>
                    <a:pt x="1596" y="724"/>
                  </a:lnTo>
                  <a:lnTo>
                    <a:pt x="1655" y="687"/>
                  </a:lnTo>
                  <a:lnTo>
                    <a:pt x="1707" y="654"/>
                  </a:lnTo>
                  <a:lnTo>
                    <a:pt x="1746" y="625"/>
                  </a:lnTo>
                  <a:lnTo>
                    <a:pt x="1785" y="601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7" name="Group 38"/>
          <p:cNvGrpSpPr>
            <a:grpSpLocks/>
          </p:cNvGrpSpPr>
          <p:nvPr/>
        </p:nvGrpSpPr>
        <p:grpSpPr bwMode="auto">
          <a:xfrm>
            <a:off x="5629275" y="2992438"/>
            <a:ext cx="400050" cy="3295650"/>
            <a:chOff x="3501" y="1885"/>
            <a:chExt cx="252" cy="2076"/>
          </a:xfrm>
        </p:grpSpPr>
        <p:sp>
          <p:nvSpPr>
            <p:cNvPr id="38934" name="Line 39"/>
            <p:cNvSpPr>
              <a:spLocks noChangeShapeType="1"/>
            </p:cNvSpPr>
            <p:nvPr/>
          </p:nvSpPr>
          <p:spPr bwMode="auto">
            <a:xfrm flipV="1">
              <a:off x="3600" y="188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35" name="Rectangle 40"/>
            <p:cNvSpPr>
              <a:spLocks noChangeArrowheads="1"/>
            </p:cNvSpPr>
            <p:nvPr/>
          </p:nvSpPr>
          <p:spPr bwMode="auto">
            <a:xfrm>
              <a:off x="3501" y="3713"/>
              <a:ext cx="252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q</a:t>
              </a:r>
              <a:r>
                <a:rPr lang="en-US" altLang="en-US" sz="2000" i="1" baseline="30000">
                  <a:latin typeface="Arial" charset="0"/>
                </a:rPr>
                <a:t>*</a:t>
              </a:r>
            </a:p>
          </p:txBody>
        </p:sp>
      </p:grpSp>
      <p:grpSp>
        <p:nvGrpSpPr>
          <p:cNvPr id="8" name="Group 41"/>
          <p:cNvGrpSpPr>
            <a:grpSpLocks/>
          </p:cNvGrpSpPr>
          <p:nvPr/>
        </p:nvGrpSpPr>
        <p:grpSpPr bwMode="auto">
          <a:xfrm>
            <a:off x="2236788" y="2770188"/>
            <a:ext cx="6254750" cy="393700"/>
            <a:chOff x="1409" y="1745"/>
            <a:chExt cx="3940" cy="248"/>
          </a:xfrm>
        </p:grpSpPr>
        <p:sp>
          <p:nvSpPr>
            <p:cNvPr id="38932" name="Line 42"/>
            <p:cNvSpPr>
              <a:spLocks noChangeShapeType="1"/>
            </p:cNvSpPr>
            <p:nvPr/>
          </p:nvSpPr>
          <p:spPr bwMode="auto">
            <a:xfrm>
              <a:off x="1409" y="1892"/>
              <a:ext cx="3039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933" name="Rectangle 43"/>
            <p:cNvSpPr>
              <a:spLocks noChangeArrowheads="1"/>
            </p:cNvSpPr>
            <p:nvPr/>
          </p:nvSpPr>
          <p:spPr bwMode="auto">
            <a:xfrm>
              <a:off x="4461" y="1745"/>
              <a:ext cx="888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AR=MR=P</a:t>
              </a:r>
            </a:p>
          </p:txBody>
        </p:sp>
      </p:grpSp>
      <p:sp>
        <p:nvSpPr>
          <p:cNvPr id="429100" name="Rectangle 44"/>
          <p:cNvSpPr>
            <a:spLocks noChangeArrowheads="1"/>
          </p:cNvSpPr>
          <p:nvPr/>
        </p:nvSpPr>
        <p:spPr bwMode="auto">
          <a:xfrm>
            <a:off x="5465763" y="2641600"/>
            <a:ext cx="3460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 i="1">
                <a:latin typeface="Arial" charset="0"/>
              </a:rPr>
              <a:t>A</a:t>
            </a:r>
          </a:p>
        </p:txBody>
      </p:sp>
      <p:sp>
        <p:nvSpPr>
          <p:cNvPr id="429115" name="Line 59"/>
          <p:cNvSpPr>
            <a:spLocks noChangeShapeType="1"/>
          </p:cNvSpPr>
          <p:nvPr/>
        </p:nvSpPr>
        <p:spPr bwMode="auto">
          <a:xfrm flipH="1">
            <a:off x="2214563" y="3586163"/>
            <a:ext cx="3571875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9" name="Group 69"/>
          <p:cNvGrpSpPr>
            <a:grpSpLocks/>
          </p:cNvGrpSpPr>
          <p:nvPr/>
        </p:nvGrpSpPr>
        <p:grpSpPr bwMode="auto">
          <a:xfrm>
            <a:off x="2166938" y="2643188"/>
            <a:ext cx="376237" cy="1290637"/>
            <a:chOff x="1365" y="1665"/>
            <a:chExt cx="237" cy="813"/>
          </a:xfrm>
        </p:grpSpPr>
        <p:sp>
          <p:nvSpPr>
            <p:cNvPr id="38930" name="Text Box 60"/>
            <p:cNvSpPr txBox="1">
              <a:spLocks noChangeArrowheads="1"/>
            </p:cNvSpPr>
            <p:nvPr/>
          </p:nvSpPr>
          <p:spPr bwMode="auto">
            <a:xfrm>
              <a:off x="1395" y="1665"/>
              <a:ext cx="20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D</a:t>
              </a:r>
            </a:p>
          </p:txBody>
        </p:sp>
        <p:sp>
          <p:nvSpPr>
            <p:cNvPr id="38931" name="Text Box 61"/>
            <p:cNvSpPr txBox="1">
              <a:spLocks noChangeArrowheads="1"/>
            </p:cNvSpPr>
            <p:nvPr/>
          </p:nvSpPr>
          <p:spPr bwMode="auto">
            <a:xfrm>
              <a:off x="1365" y="2247"/>
              <a:ext cx="20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C</a:t>
              </a:r>
            </a:p>
          </p:txBody>
        </p:sp>
      </p:grpSp>
      <p:sp>
        <p:nvSpPr>
          <p:cNvPr id="429118" name="Text Box 62"/>
          <p:cNvSpPr txBox="1">
            <a:spLocks noChangeArrowheads="1"/>
          </p:cNvSpPr>
          <p:nvPr/>
        </p:nvSpPr>
        <p:spPr bwMode="auto">
          <a:xfrm>
            <a:off x="5805488" y="3562350"/>
            <a:ext cx="328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B</a:t>
            </a:r>
          </a:p>
        </p:txBody>
      </p:sp>
      <p:sp>
        <p:nvSpPr>
          <p:cNvPr id="429121" name="Rectangle 65"/>
          <p:cNvSpPr>
            <a:spLocks noChangeArrowheads="1"/>
          </p:cNvSpPr>
          <p:nvPr/>
        </p:nvSpPr>
        <p:spPr bwMode="auto">
          <a:xfrm>
            <a:off x="7327900" y="3438525"/>
            <a:ext cx="1711325" cy="18129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2800">
                <a:latin typeface="Angsana New" charset="0"/>
              </a:rPr>
              <a:t>Profits are determined</a:t>
            </a:r>
            <a:r>
              <a:rPr lang="en-US" altLang="en-US" sz="2800" i="1">
                <a:latin typeface="Angsana New" charset="0"/>
              </a:rPr>
              <a:t> </a:t>
            </a:r>
            <a:r>
              <a:rPr lang="en-US" altLang="en-US" sz="2800">
                <a:latin typeface="Angsana New" charset="0"/>
              </a:rPr>
              <a:t>by profit per unit times quantity</a:t>
            </a:r>
          </a:p>
        </p:txBody>
      </p:sp>
      <p:sp>
        <p:nvSpPr>
          <p:cNvPr id="429123" name="Text Box 67"/>
          <p:cNvSpPr txBox="1">
            <a:spLocks noChangeArrowheads="1"/>
          </p:cNvSpPr>
          <p:nvPr/>
        </p:nvSpPr>
        <p:spPr bwMode="auto">
          <a:xfrm>
            <a:off x="163514" y="3614738"/>
            <a:ext cx="1502555" cy="1200329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ngsana New" charset="0"/>
              </a:rPr>
              <a:t>Profit per unit =  P - AC(q) = A to B</a:t>
            </a:r>
          </a:p>
        </p:txBody>
      </p:sp>
      <p:sp>
        <p:nvSpPr>
          <p:cNvPr id="429124" name="Text Box 68"/>
          <p:cNvSpPr txBox="1">
            <a:spLocks noChangeArrowheads="1"/>
          </p:cNvSpPr>
          <p:nvPr/>
        </p:nvSpPr>
        <p:spPr bwMode="auto">
          <a:xfrm>
            <a:off x="3952875" y="1392238"/>
            <a:ext cx="1300163" cy="1016000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>
                <a:latin typeface="Angsana New" charset="0"/>
              </a:rPr>
              <a:t>Total Profit </a:t>
            </a:r>
          </a:p>
          <a:p>
            <a:pPr algn="ctr">
              <a:spcBef>
                <a:spcPct val="50000"/>
              </a:spcBef>
            </a:pPr>
            <a:r>
              <a:rPr lang="en-US" altLang="en-US">
                <a:latin typeface="Angsana New" charset="0"/>
              </a:rPr>
              <a:t>= ABCD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429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29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429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29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29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429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429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9119" grpId="0" animBg="1"/>
      <p:bldP spid="429100" grpId="0" autoUpdateAnimBg="0"/>
      <p:bldP spid="429115" grpId="0" animBg="1"/>
      <p:bldP spid="429118" grpId="0" autoUpdateAnimBg="0"/>
      <p:bldP spid="429121" grpId="0" animBg="1" autoUpdateAnimBg="0"/>
      <p:bldP spid="429123" grpId="0" animBg="1" autoUpdateAnimBg="0"/>
      <p:bldP spid="429124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Losses</a:t>
            </a:r>
          </a:p>
        </p:txBody>
      </p:sp>
      <p:sp>
        <p:nvSpPr>
          <p:cNvPr id="431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A firm does not always make profits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It is possible for a firm to incur losses if the P &lt; AC at the profit maximizing quantity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Still measured by profit per unit times quantity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Profit per unit is negative (P – AC &lt; 0)</a:t>
            </a:r>
          </a:p>
        </p:txBody>
      </p:sp>
      <p:sp>
        <p:nvSpPr>
          <p:cNvPr id="4096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5D1B39A-EB57-CA4F-B9F3-D3D6E3C7C746}" type="slidenum">
              <a:rPr lang="en-US" altLang="en-US" sz="2600">
                <a:solidFill>
                  <a:srgbClr val="000000"/>
                </a:solidFill>
              </a:rPr>
              <a:pPr/>
              <a:t>16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1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1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1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1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7" grpId="0" build="p" bldLvl="2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Losses</a:t>
            </a: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A70B954-E263-D945-93A6-BD164427CC23}" type="slidenum">
              <a:rPr lang="en-US" altLang="en-US" sz="2600">
                <a:solidFill>
                  <a:srgbClr val="000000"/>
                </a:solidFill>
              </a:rPr>
              <a:pPr/>
              <a:t>17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53655" name="Rectangle 55"/>
          <p:cNvSpPr>
            <a:spLocks noChangeArrowheads="1"/>
          </p:cNvSpPr>
          <p:nvPr/>
        </p:nvSpPr>
        <p:spPr bwMode="auto">
          <a:xfrm>
            <a:off x="2228850" y="2986088"/>
            <a:ext cx="3386138" cy="528637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1989" name="Line 7"/>
          <p:cNvSpPr>
            <a:spLocks noChangeShapeType="1"/>
          </p:cNvSpPr>
          <p:nvPr/>
        </p:nvSpPr>
        <p:spPr bwMode="auto">
          <a:xfrm>
            <a:off x="2203450" y="6054725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0" name="Line 6"/>
          <p:cNvSpPr>
            <a:spLocks noChangeShapeType="1"/>
          </p:cNvSpPr>
          <p:nvPr/>
        </p:nvSpPr>
        <p:spPr bwMode="auto">
          <a:xfrm>
            <a:off x="2209800" y="1798638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991" name="Rectangle 8"/>
          <p:cNvSpPr>
            <a:spLocks noChangeArrowheads="1"/>
          </p:cNvSpPr>
          <p:nvPr/>
        </p:nvSpPr>
        <p:spPr bwMode="auto">
          <a:xfrm>
            <a:off x="1238250" y="1912938"/>
            <a:ext cx="80168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2000">
                <a:latin typeface="Arial" charset="0"/>
              </a:rPr>
              <a:t>Price</a:t>
            </a:r>
          </a:p>
        </p:txBody>
      </p:sp>
      <p:sp>
        <p:nvSpPr>
          <p:cNvPr id="41992" name="Rectangle 16"/>
          <p:cNvSpPr>
            <a:spLocks noChangeArrowheads="1"/>
          </p:cNvSpPr>
          <p:nvPr/>
        </p:nvSpPr>
        <p:spPr bwMode="auto">
          <a:xfrm>
            <a:off x="7151688" y="6054725"/>
            <a:ext cx="10128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latin typeface="Arial" charset="0"/>
              </a:rPr>
              <a:t>Output</a:t>
            </a:r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2427288" y="1717675"/>
            <a:ext cx="4487862" cy="3867150"/>
            <a:chOff x="1529" y="1082"/>
            <a:chExt cx="2827" cy="2436"/>
          </a:xfrm>
        </p:grpSpPr>
        <p:sp>
          <p:nvSpPr>
            <p:cNvPr id="42015" name="Freeform 13"/>
            <p:cNvSpPr>
              <a:spLocks/>
            </p:cNvSpPr>
            <p:nvPr/>
          </p:nvSpPr>
          <p:spPr bwMode="auto">
            <a:xfrm>
              <a:off x="1529" y="1323"/>
              <a:ext cx="2479" cy="2195"/>
            </a:xfrm>
            <a:custGeom>
              <a:avLst/>
              <a:gdLst>
                <a:gd name="T0" fmla="*/ 0 w 2479"/>
                <a:gd name="T1" fmla="*/ 413 h 2307"/>
                <a:gd name="T2" fmla="*/ 7 w 2479"/>
                <a:gd name="T3" fmla="*/ 440 h 2307"/>
                <a:gd name="T4" fmla="*/ 13 w 2479"/>
                <a:gd name="T5" fmla="*/ 471 h 2307"/>
                <a:gd name="T6" fmla="*/ 19 w 2479"/>
                <a:gd name="T7" fmla="*/ 513 h 2307"/>
                <a:gd name="T8" fmla="*/ 26 w 2479"/>
                <a:gd name="T9" fmla="*/ 558 h 2307"/>
                <a:gd name="T10" fmla="*/ 39 w 2479"/>
                <a:gd name="T11" fmla="*/ 607 h 2307"/>
                <a:gd name="T12" fmla="*/ 45 w 2479"/>
                <a:gd name="T13" fmla="*/ 666 h 2307"/>
                <a:gd name="T14" fmla="*/ 58 w 2479"/>
                <a:gd name="T15" fmla="*/ 725 h 2307"/>
                <a:gd name="T16" fmla="*/ 78 w 2479"/>
                <a:gd name="T17" fmla="*/ 789 h 2307"/>
                <a:gd name="T18" fmla="*/ 97 w 2479"/>
                <a:gd name="T19" fmla="*/ 861 h 2307"/>
                <a:gd name="T20" fmla="*/ 123 w 2479"/>
                <a:gd name="T21" fmla="*/ 948 h 2307"/>
                <a:gd name="T22" fmla="*/ 149 w 2479"/>
                <a:gd name="T23" fmla="*/ 1042 h 2307"/>
                <a:gd name="T24" fmla="*/ 181 w 2479"/>
                <a:gd name="T25" fmla="*/ 1138 h 2307"/>
                <a:gd name="T26" fmla="*/ 207 w 2479"/>
                <a:gd name="T27" fmla="*/ 1233 h 2307"/>
                <a:gd name="T28" fmla="*/ 239 w 2479"/>
                <a:gd name="T29" fmla="*/ 1327 h 2307"/>
                <a:gd name="T30" fmla="*/ 265 w 2479"/>
                <a:gd name="T31" fmla="*/ 1409 h 2307"/>
                <a:gd name="T32" fmla="*/ 297 w 2479"/>
                <a:gd name="T33" fmla="*/ 1478 h 2307"/>
                <a:gd name="T34" fmla="*/ 323 w 2479"/>
                <a:gd name="T35" fmla="*/ 1532 h 2307"/>
                <a:gd name="T36" fmla="*/ 349 w 2479"/>
                <a:gd name="T37" fmla="*/ 1577 h 2307"/>
                <a:gd name="T38" fmla="*/ 374 w 2479"/>
                <a:gd name="T39" fmla="*/ 1617 h 2307"/>
                <a:gd name="T40" fmla="*/ 407 w 2479"/>
                <a:gd name="T41" fmla="*/ 1650 h 2307"/>
                <a:gd name="T42" fmla="*/ 465 w 2479"/>
                <a:gd name="T43" fmla="*/ 1709 h 2307"/>
                <a:gd name="T44" fmla="*/ 536 w 2479"/>
                <a:gd name="T45" fmla="*/ 1759 h 2307"/>
                <a:gd name="T46" fmla="*/ 620 w 2479"/>
                <a:gd name="T47" fmla="*/ 1808 h 2307"/>
                <a:gd name="T48" fmla="*/ 710 w 2479"/>
                <a:gd name="T49" fmla="*/ 1849 h 2307"/>
                <a:gd name="T50" fmla="*/ 755 w 2479"/>
                <a:gd name="T51" fmla="*/ 1867 h 2307"/>
                <a:gd name="T52" fmla="*/ 807 w 2479"/>
                <a:gd name="T53" fmla="*/ 1881 h 2307"/>
                <a:gd name="T54" fmla="*/ 858 w 2479"/>
                <a:gd name="T55" fmla="*/ 1885 h 2307"/>
                <a:gd name="T56" fmla="*/ 910 w 2479"/>
                <a:gd name="T57" fmla="*/ 1890 h 2307"/>
                <a:gd name="T58" fmla="*/ 968 w 2479"/>
                <a:gd name="T59" fmla="*/ 1890 h 2307"/>
                <a:gd name="T60" fmla="*/ 1026 w 2479"/>
                <a:gd name="T61" fmla="*/ 1881 h 2307"/>
                <a:gd name="T62" fmla="*/ 1155 w 2479"/>
                <a:gd name="T63" fmla="*/ 1857 h 2307"/>
                <a:gd name="T64" fmla="*/ 1284 w 2479"/>
                <a:gd name="T65" fmla="*/ 1818 h 2307"/>
                <a:gd name="T66" fmla="*/ 1342 w 2479"/>
                <a:gd name="T67" fmla="*/ 1790 h 2307"/>
                <a:gd name="T68" fmla="*/ 1394 w 2479"/>
                <a:gd name="T69" fmla="*/ 1759 h 2307"/>
                <a:gd name="T70" fmla="*/ 1446 w 2479"/>
                <a:gd name="T71" fmla="*/ 1722 h 2307"/>
                <a:gd name="T72" fmla="*/ 1491 w 2479"/>
                <a:gd name="T73" fmla="*/ 1676 h 2307"/>
                <a:gd name="T74" fmla="*/ 1536 w 2479"/>
                <a:gd name="T75" fmla="*/ 1627 h 2307"/>
                <a:gd name="T76" fmla="*/ 1575 w 2479"/>
                <a:gd name="T77" fmla="*/ 1577 h 2307"/>
                <a:gd name="T78" fmla="*/ 1652 w 2479"/>
                <a:gd name="T79" fmla="*/ 1468 h 2307"/>
                <a:gd name="T80" fmla="*/ 1691 w 2479"/>
                <a:gd name="T81" fmla="*/ 1413 h 2307"/>
                <a:gd name="T82" fmla="*/ 1723 w 2479"/>
                <a:gd name="T83" fmla="*/ 1369 h 2307"/>
                <a:gd name="T84" fmla="*/ 1781 w 2479"/>
                <a:gd name="T85" fmla="*/ 1283 h 2307"/>
                <a:gd name="T86" fmla="*/ 1833 w 2479"/>
                <a:gd name="T87" fmla="*/ 1202 h 2307"/>
                <a:gd name="T88" fmla="*/ 1917 w 2479"/>
                <a:gd name="T89" fmla="*/ 1052 h 2307"/>
                <a:gd name="T90" fmla="*/ 1936 w 2479"/>
                <a:gd name="T91" fmla="*/ 1020 h 2307"/>
                <a:gd name="T92" fmla="*/ 1942 w 2479"/>
                <a:gd name="T93" fmla="*/ 998 h 2307"/>
                <a:gd name="T94" fmla="*/ 1962 w 2479"/>
                <a:gd name="T95" fmla="*/ 951 h 2307"/>
                <a:gd name="T96" fmla="*/ 1975 w 2479"/>
                <a:gd name="T97" fmla="*/ 924 h 2307"/>
                <a:gd name="T98" fmla="*/ 1994 w 2479"/>
                <a:gd name="T99" fmla="*/ 892 h 2307"/>
                <a:gd name="T100" fmla="*/ 2013 w 2479"/>
                <a:gd name="T101" fmla="*/ 848 h 2307"/>
                <a:gd name="T102" fmla="*/ 2046 w 2479"/>
                <a:gd name="T103" fmla="*/ 789 h 2307"/>
                <a:gd name="T104" fmla="*/ 2084 w 2479"/>
                <a:gd name="T105" fmla="*/ 717 h 2307"/>
                <a:gd name="T106" fmla="*/ 2136 w 2479"/>
                <a:gd name="T107" fmla="*/ 625 h 2307"/>
                <a:gd name="T108" fmla="*/ 2194 w 2479"/>
                <a:gd name="T109" fmla="*/ 526 h 2307"/>
                <a:gd name="T110" fmla="*/ 2252 w 2479"/>
                <a:gd name="T111" fmla="*/ 421 h 2307"/>
                <a:gd name="T112" fmla="*/ 2375 w 2479"/>
                <a:gd name="T113" fmla="*/ 204 h 2307"/>
                <a:gd name="T114" fmla="*/ 2433 w 2479"/>
                <a:gd name="T115" fmla="*/ 100 h 2307"/>
                <a:gd name="T116" fmla="*/ 2478 w 2479"/>
                <a:gd name="T117" fmla="*/ 0 h 230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479"/>
                <a:gd name="T178" fmla="*/ 0 h 2307"/>
                <a:gd name="T179" fmla="*/ 2479 w 2479"/>
                <a:gd name="T180" fmla="*/ 2307 h 230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479" h="2307">
                  <a:moveTo>
                    <a:pt x="0" y="503"/>
                  </a:moveTo>
                  <a:lnTo>
                    <a:pt x="7" y="537"/>
                  </a:lnTo>
                  <a:lnTo>
                    <a:pt x="13" y="575"/>
                  </a:lnTo>
                  <a:lnTo>
                    <a:pt x="19" y="625"/>
                  </a:lnTo>
                  <a:lnTo>
                    <a:pt x="26" y="680"/>
                  </a:lnTo>
                  <a:lnTo>
                    <a:pt x="39" y="741"/>
                  </a:lnTo>
                  <a:lnTo>
                    <a:pt x="45" y="813"/>
                  </a:lnTo>
                  <a:lnTo>
                    <a:pt x="58" y="885"/>
                  </a:lnTo>
                  <a:lnTo>
                    <a:pt x="78" y="962"/>
                  </a:lnTo>
                  <a:lnTo>
                    <a:pt x="97" y="1051"/>
                  </a:lnTo>
                  <a:lnTo>
                    <a:pt x="123" y="1156"/>
                  </a:lnTo>
                  <a:lnTo>
                    <a:pt x="149" y="1272"/>
                  </a:lnTo>
                  <a:lnTo>
                    <a:pt x="181" y="1388"/>
                  </a:lnTo>
                  <a:lnTo>
                    <a:pt x="207" y="1504"/>
                  </a:lnTo>
                  <a:lnTo>
                    <a:pt x="239" y="1620"/>
                  </a:lnTo>
                  <a:lnTo>
                    <a:pt x="265" y="1720"/>
                  </a:lnTo>
                  <a:lnTo>
                    <a:pt x="297" y="1803"/>
                  </a:lnTo>
                  <a:lnTo>
                    <a:pt x="323" y="1869"/>
                  </a:lnTo>
                  <a:lnTo>
                    <a:pt x="349" y="1924"/>
                  </a:lnTo>
                  <a:lnTo>
                    <a:pt x="374" y="1974"/>
                  </a:lnTo>
                  <a:lnTo>
                    <a:pt x="407" y="2013"/>
                  </a:lnTo>
                  <a:lnTo>
                    <a:pt x="465" y="2085"/>
                  </a:lnTo>
                  <a:lnTo>
                    <a:pt x="536" y="2146"/>
                  </a:lnTo>
                  <a:lnTo>
                    <a:pt x="620" y="2206"/>
                  </a:lnTo>
                  <a:lnTo>
                    <a:pt x="710" y="2256"/>
                  </a:lnTo>
                  <a:lnTo>
                    <a:pt x="755" y="2278"/>
                  </a:lnTo>
                  <a:lnTo>
                    <a:pt x="807" y="2295"/>
                  </a:lnTo>
                  <a:lnTo>
                    <a:pt x="858" y="2300"/>
                  </a:lnTo>
                  <a:lnTo>
                    <a:pt x="910" y="2306"/>
                  </a:lnTo>
                  <a:lnTo>
                    <a:pt x="968" y="2306"/>
                  </a:lnTo>
                  <a:lnTo>
                    <a:pt x="1026" y="2295"/>
                  </a:lnTo>
                  <a:lnTo>
                    <a:pt x="1155" y="2267"/>
                  </a:lnTo>
                  <a:lnTo>
                    <a:pt x="1284" y="2218"/>
                  </a:lnTo>
                  <a:lnTo>
                    <a:pt x="1342" y="2184"/>
                  </a:lnTo>
                  <a:lnTo>
                    <a:pt x="1394" y="2146"/>
                  </a:lnTo>
                  <a:lnTo>
                    <a:pt x="1446" y="2101"/>
                  </a:lnTo>
                  <a:lnTo>
                    <a:pt x="1491" y="2046"/>
                  </a:lnTo>
                  <a:lnTo>
                    <a:pt x="1536" y="1985"/>
                  </a:lnTo>
                  <a:lnTo>
                    <a:pt x="1575" y="1924"/>
                  </a:lnTo>
                  <a:lnTo>
                    <a:pt x="1652" y="1792"/>
                  </a:lnTo>
                  <a:lnTo>
                    <a:pt x="1691" y="1725"/>
                  </a:lnTo>
                  <a:lnTo>
                    <a:pt x="1723" y="1670"/>
                  </a:lnTo>
                  <a:lnTo>
                    <a:pt x="1781" y="1565"/>
                  </a:lnTo>
                  <a:lnTo>
                    <a:pt x="1833" y="1466"/>
                  </a:lnTo>
                  <a:lnTo>
                    <a:pt x="1917" y="1283"/>
                  </a:lnTo>
                  <a:lnTo>
                    <a:pt x="1936" y="1244"/>
                  </a:lnTo>
                  <a:lnTo>
                    <a:pt x="1942" y="1217"/>
                  </a:lnTo>
                  <a:lnTo>
                    <a:pt x="1962" y="1161"/>
                  </a:lnTo>
                  <a:lnTo>
                    <a:pt x="1975" y="1128"/>
                  </a:lnTo>
                  <a:lnTo>
                    <a:pt x="1994" y="1089"/>
                  </a:lnTo>
                  <a:lnTo>
                    <a:pt x="2013" y="1034"/>
                  </a:lnTo>
                  <a:lnTo>
                    <a:pt x="2046" y="962"/>
                  </a:lnTo>
                  <a:lnTo>
                    <a:pt x="2084" y="874"/>
                  </a:lnTo>
                  <a:lnTo>
                    <a:pt x="2136" y="763"/>
                  </a:lnTo>
                  <a:lnTo>
                    <a:pt x="2194" y="642"/>
                  </a:lnTo>
                  <a:lnTo>
                    <a:pt x="2252" y="514"/>
                  </a:lnTo>
                  <a:lnTo>
                    <a:pt x="2375" y="249"/>
                  </a:lnTo>
                  <a:lnTo>
                    <a:pt x="2433" y="122"/>
                  </a:lnTo>
                  <a:lnTo>
                    <a:pt x="247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42016" name="Rectangle 14"/>
            <p:cNvSpPr>
              <a:spLocks noChangeArrowheads="1"/>
            </p:cNvSpPr>
            <p:nvPr/>
          </p:nvSpPr>
          <p:spPr bwMode="auto">
            <a:xfrm>
              <a:off x="3993" y="1082"/>
              <a:ext cx="36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MC</a:t>
              </a:r>
            </a:p>
          </p:txBody>
        </p:sp>
      </p:grpSp>
      <p:grpSp>
        <p:nvGrpSpPr>
          <p:cNvPr id="3" name="Group 53"/>
          <p:cNvGrpSpPr>
            <a:grpSpLocks/>
          </p:cNvGrpSpPr>
          <p:nvPr/>
        </p:nvGrpSpPr>
        <p:grpSpPr bwMode="auto">
          <a:xfrm>
            <a:off x="3322638" y="1806575"/>
            <a:ext cx="4997450" cy="3213100"/>
            <a:chOff x="2093" y="1138"/>
            <a:chExt cx="3148" cy="2024"/>
          </a:xfrm>
        </p:grpSpPr>
        <p:sp>
          <p:nvSpPr>
            <p:cNvPr id="42011" name="Rectangle 18"/>
            <p:cNvSpPr>
              <a:spLocks noChangeArrowheads="1"/>
            </p:cNvSpPr>
            <p:nvPr/>
          </p:nvSpPr>
          <p:spPr bwMode="auto">
            <a:xfrm>
              <a:off x="4355" y="2580"/>
              <a:ext cx="453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AVC</a:t>
              </a:r>
            </a:p>
          </p:txBody>
        </p:sp>
        <p:sp>
          <p:nvSpPr>
            <p:cNvPr id="42012" name="Rectangle 20"/>
            <p:cNvSpPr>
              <a:spLocks noChangeArrowheads="1"/>
            </p:cNvSpPr>
            <p:nvPr/>
          </p:nvSpPr>
          <p:spPr bwMode="auto">
            <a:xfrm>
              <a:off x="4797" y="1138"/>
              <a:ext cx="444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ATC</a:t>
              </a:r>
            </a:p>
          </p:txBody>
        </p:sp>
        <p:sp>
          <p:nvSpPr>
            <p:cNvPr id="42013" name="Freeform 17"/>
            <p:cNvSpPr>
              <a:spLocks/>
            </p:cNvSpPr>
            <p:nvPr/>
          </p:nvSpPr>
          <p:spPr bwMode="auto">
            <a:xfrm>
              <a:off x="2093" y="2697"/>
              <a:ext cx="2259" cy="465"/>
            </a:xfrm>
            <a:custGeom>
              <a:avLst/>
              <a:gdLst>
                <a:gd name="T0" fmla="*/ 0 w 2259"/>
                <a:gd name="T1" fmla="*/ 78 h 489"/>
                <a:gd name="T2" fmla="*/ 266 w 2259"/>
                <a:gd name="T3" fmla="*/ 179 h 489"/>
                <a:gd name="T4" fmla="*/ 399 w 2259"/>
                <a:gd name="T5" fmla="*/ 228 h 489"/>
                <a:gd name="T6" fmla="*/ 524 w 2259"/>
                <a:gd name="T7" fmla="*/ 273 h 489"/>
                <a:gd name="T8" fmla="*/ 650 w 2259"/>
                <a:gd name="T9" fmla="*/ 314 h 489"/>
                <a:gd name="T10" fmla="*/ 776 w 2259"/>
                <a:gd name="T11" fmla="*/ 345 h 489"/>
                <a:gd name="T12" fmla="*/ 895 w 2259"/>
                <a:gd name="T13" fmla="*/ 376 h 489"/>
                <a:gd name="T14" fmla="*/ 1007 w 2259"/>
                <a:gd name="T15" fmla="*/ 392 h 489"/>
                <a:gd name="T16" fmla="*/ 1119 w 2259"/>
                <a:gd name="T17" fmla="*/ 398 h 489"/>
                <a:gd name="T18" fmla="*/ 1230 w 2259"/>
                <a:gd name="T19" fmla="*/ 395 h 489"/>
                <a:gd name="T20" fmla="*/ 1342 w 2259"/>
                <a:gd name="T21" fmla="*/ 382 h 489"/>
                <a:gd name="T22" fmla="*/ 1447 w 2259"/>
                <a:gd name="T23" fmla="*/ 366 h 489"/>
                <a:gd name="T24" fmla="*/ 1552 w 2259"/>
                <a:gd name="T25" fmla="*/ 341 h 489"/>
                <a:gd name="T26" fmla="*/ 1643 w 2259"/>
                <a:gd name="T27" fmla="*/ 319 h 489"/>
                <a:gd name="T28" fmla="*/ 1734 w 2259"/>
                <a:gd name="T29" fmla="*/ 293 h 489"/>
                <a:gd name="T30" fmla="*/ 1811 w 2259"/>
                <a:gd name="T31" fmla="*/ 265 h 489"/>
                <a:gd name="T32" fmla="*/ 1888 w 2259"/>
                <a:gd name="T33" fmla="*/ 237 h 489"/>
                <a:gd name="T34" fmla="*/ 1957 w 2259"/>
                <a:gd name="T35" fmla="*/ 203 h 489"/>
                <a:gd name="T36" fmla="*/ 2076 w 2259"/>
                <a:gd name="T37" fmla="*/ 126 h 489"/>
                <a:gd name="T38" fmla="*/ 2132 w 2259"/>
                <a:gd name="T39" fmla="*/ 90 h 489"/>
                <a:gd name="T40" fmla="*/ 2181 w 2259"/>
                <a:gd name="T41" fmla="*/ 53 h 489"/>
                <a:gd name="T42" fmla="*/ 2223 w 2259"/>
                <a:gd name="T43" fmla="*/ 26 h 489"/>
                <a:gd name="T44" fmla="*/ 2258 w 2259"/>
                <a:gd name="T45" fmla="*/ 0 h 48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259"/>
                <a:gd name="T70" fmla="*/ 0 h 489"/>
                <a:gd name="T71" fmla="*/ 2259 w 2259"/>
                <a:gd name="T72" fmla="*/ 489 h 489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259" h="489">
                  <a:moveTo>
                    <a:pt x="0" y="95"/>
                  </a:moveTo>
                  <a:lnTo>
                    <a:pt x="266" y="219"/>
                  </a:lnTo>
                  <a:lnTo>
                    <a:pt x="399" y="279"/>
                  </a:lnTo>
                  <a:lnTo>
                    <a:pt x="524" y="334"/>
                  </a:lnTo>
                  <a:lnTo>
                    <a:pt x="650" y="384"/>
                  </a:lnTo>
                  <a:lnTo>
                    <a:pt x="776" y="423"/>
                  </a:lnTo>
                  <a:lnTo>
                    <a:pt x="895" y="458"/>
                  </a:lnTo>
                  <a:lnTo>
                    <a:pt x="1007" y="478"/>
                  </a:lnTo>
                  <a:lnTo>
                    <a:pt x="1119" y="488"/>
                  </a:lnTo>
                  <a:lnTo>
                    <a:pt x="1230" y="483"/>
                  </a:lnTo>
                  <a:lnTo>
                    <a:pt x="1342" y="468"/>
                  </a:lnTo>
                  <a:lnTo>
                    <a:pt x="1447" y="448"/>
                  </a:lnTo>
                  <a:lnTo>
                    <a:pt x="1552" y="418"/>
                  </a:lnTo>
                  <a:lnTo>
                    <a:pt x="1643" y="389"/>
                  </a:lnTo>
                  <a:lnTo>
                    <a:pt x="1734" y="359"/>
                  </a:lnTo>
                  <a:lnTo>
                    <a:pt x="1811" y="324"/>
                  </a:lnTo>
                  <a:lnTo>
                    <a:pt x="1888" y="289"/>
                  </a:lnTo>
                  <a:lnTo>
                    <a:pt x="1957" y="249"/>
                  </a:lnTo>
                  <a:lnTo>
                    <a:pt x="2076" y="155"/>
                  </a:lnTo>
                  <a:lnTo>
                    <a:pt x="2132" y="110"/>
                  </a:lnTo>
                  <a:lnTo>
                    <a:pt x="2181" y="65"/>
                  </a:lnTo>
                  <a:lnTo>
                    <a:pt x="2223" y="30"/>
                  </a:lnTo>
                  <a:lnTo>
                    <a:pt x="2258" y="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42014" name="Freeform 19"/>
            <p:cNvSpPr>
              <a:spLocks/>
            </p:cNvSpPr>
            <p:nvPr/>
          </p:nvSpPr>
          <p:spPr bwMode="auto">
            <a:xfrm>
              <a:off x="2911" y="1371"/>
              <a:ext cx="1915" cy="512"/>
            </a:xfrm>
            <a:custGeom>
              <a:avLst/>
              <a:gdLst>
                <a:gd name="T0" fmla="*/ 0 w 1915"/>
                <a:gd name="T1" fmla="*/ 2 h 538"/>
                <a:gd name="T2" fmla="*/ 16 w 1915"/>
                <a:gd name="T3" fmla="*/ 12 h 538"/>
                <a:gd name="T4" fmla="*/ 31 w 1915"/>
                <a:gd name="T5" fmla="*/ 29 h 538"/>
                <a:gd name="T6" fmla="*/ 47 w 1915"/>
                <a:gd name="T7" fmla="*/ 45 h 538"/>
                <a:gd name="T8" fmla="*/ 62 w 1915"/>
                <a:gd name="T9" fmla="*/ 66 h 538"/>
                <a:gd name="T10" fmla="*/ 101 w 1915"/>
                <a:gd name="T11" fmla="*/ 108 h 538"/>
                <a:gd name="T12" fmla="*/ 147 w 1915"/>
                <a:gd name="T13" fmla="*/ 155 h 538"/>
                <a:gd name="T14" fmla="*/ 202 w 1915"/>
                <a:gd name="T15" fmla="*/ 204 h 538"/>
                <a:gd name="T16" fmla="*/ 248 w 1915"/>
                <a:gd name="T17" fmla="*/ 248 h 538"/>
                <a:gd name="T18" fmla="*/ 302 w 1915"/>
                <a:gd name="T19" fmla="*/ 290 h 538"/>
                <a:gd name="T20" fmla="*/ 333 w 1915"/>
                <a:gd name="T21" fmla="*/ 306 h 538"/>
                <a:gd name="T22" fmla="*/ 356 w 1915"/>
                <a:gd name="T23" fmla="*/ 322 h 538"/>
                <a:gd name="T24" fmla="*/ 411 w 1915"/>
                <a:gd name="T25" fmla="*/ 347 h 538"/>
                <a:gd name="T26" fmla="*/ 465 w 1915"/>
                <a:gd name="T27" fmla="*/ 372 h 538"/>
                <a:gd name="T28" fmla="*/ 519 w 1915"/>
                <a:gd name="T29" fmla="*/ 393 h 538"/>
                <a:gd name="T30" fmla="*/ 573 w 1915"/>
                <a:gd name="T31" fmla="*/ 408 h 538"/>
                <a:gd name="T32" fmla="*/ 635 w 1915"/>
                <a:gd name="T33" fmla="*/ 422 h 538"/>
                <a:gd name="T34" fmla="*/ 697 w 1915"/>
                <a:gd name="T35" fmla="*/ 434 h 538"/>
                <a:gd name="T36" fmla="*/ 759 w 1915"/>
                <a:gd name="T37" fmla="*/ 438 h 538"/>
                <a:gd name="T38" fmla="*/ 829 w 1915"/>
                <a:gd name="T39" fmla="*/ 441 h 538"/>
                <a:gd name="T40" fmla="*/ 899 w 1915"/>
                <a:gd name="T41" fmla="*/ 438 h 538"/>
                <a:gd name="T42" fmla="*/ 976 w 1915"/>
                <a:gd name="T43" fmla="*/ 432 h 538"/>
                <a:gd name="T44" fmla="*/ 1062 w 1915"/>
                <a:gd name="T45" fmla="*/ 420 h 538"/>
                <a:gd name="T46" fmla="*/ 1147 w 1915"/>
                <a:gd name="T47" fmla="*/ 405 h 538"/>
                <a:gd name="T48" fmla="*/ 1232 w 1915"/>
                <a:gd name="T49" fmla="*/ 384 h 538"/>
                <a:gd name="T50" fmla="*/ 1317 w 1915"/>
                <a:gd name="T51" fmla="*/ 365 h 538"/>
                <a:gd name="T52" fmla="*/ 1395 w 1915"/>
                <a:gd name="T53" fmla="*/ 343 h 538"/>
                <a:gd name="T54" fmla="*/ 1465 w 1915"/>
                <a:gd name="T55" fmla="*/ 314 h 538"/>
                <a:gd name="T56" fmla="*/ 1527 w 1915"/>
                <a:gd name="T57" fmla="*/ 286 h 538"/>
                <a:gd name="T58" fmla="*/ 1589 w 1915"/>
                <a:gd name="T59" fmla="*/ 251 h 538"/>
                <a:gd name="T60" fmla="*/ 1651 w 1915"/>
                <a:gd name="T61" fmla="*/ 214 h 538"/>
                <a:gd name="T62" fmla="*/ 1705 w 1915"/>
                <a:gd name="T63" fmla="*/ 176 h 538"/>
                <a:gd name="T64" fmla="*/ 1813 w 1915"/>
                <a:gd name="T65" fmla="*/ 91 h 538"/>
                <a:gd name="T66" fmla="*/ 1914 w 1915"/>
                <a:gd name="T67" fmla="*/ 0 h 53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915"/>
                <a:gd name="T103" fmla="*/ 0 h 538"/>
                <a:gd name="T104" fmla="*/ 1915 w 1915"/>
                <a:gd name="T105" fmla="*/ 538 h 53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915" h="538">
                  <a:moveTo>
                    <a:pt x="0" y="2"/>
                  </a:moveTo>
                  <a:lnTo>
                    <a:pt x="16" y="16"/>
                  </a:lnTo>
                  <a:lnTo>
                    <a:pt x="31" y="36"/>
                  </a:lnTo>
                  <a:lnTo>
                    <a:pt x="47" y="55"/>
                  </a:lnTo>
                  <a:lnTo>
                    <a:pt x="62" y="80"/>
                  </a:lnTo>
                  <a:lnTo>
                    <a:pt x="101" y="131"/>
                  </a:lnTo>
                  <a:lnTo>
                    <a:pt x="147" y="189"/>
                  </a:lnTo>
                  <a:lnTo>
                    <a:pt x="202" y="248"/>
                  </a:lnTo>
                  <a:lnTo>
                    <a:pt x="248" y="303"/>
                  </a:lnTo>
                  <a:lnTo>
                    <a:pt x="302" y="353"/>
                  </a:lnTo>
                  <a:lnTo>
                    <a:pt x="333" y="373"/>
                  </a:lnTo>
                  <a:lnTo>
                    <a:pt x="356" y="392"/>
                  </a:lnTo>
                  <a:lnTo>
                    <a:pt x="411" y="423"/>
                  </a:lnTo>
                  <a:lnTo>
                    <a:pt x="465" y="454"/>
                  </a:lnTo>
                  <a:lnTo>
                    <a:pt x="519" y="479"/>
                  </a:lnTo>
                  <a:lnTo>
                    <a:pt x="573" y="498"/>
                  </a:lnTo>
                  <a:lnTo>
                    <a:pt x="635" y="515"/>
                  </a:lnTo>
                  <a:lnTo>
                    <a:pt x="697" y="529"/>
                  </a:lnTo>
                  <a:lnTo>
                    <a:pt x="759" y="534"/>
                  </a:lnTo>
                  <a:lnTo>
                    <a:pt x="829" y="537"/>
                  </a:lnTo>
                  <a:lnTo>
                    <a:pt x="899" y="534"/>
                  </a:lnTo>
                  <a:lnTo>
                    <a:pt x="976" y="526"/>
                  </a:lnTo>
                  <a:lnTo>
                    <a:pt x="1062" y="512"/>
                  </a:lnTo>
                  <a:lnTo>
                    <a:pt x="1147" y="495"/>
                  </a:lnTo>
                  <a:lnTo>
                    <a:pt x="1232" y="470"/>
                  </a:lnTo>
                  <a:lnTo>
                    <a:pt x="1317" y="445"/>
                  </a:lnTo>
                  <a:lnTo>
                    <a:pt x="1395" y="417"/>
                  </a:lnTo>
                  <a:lnTo>
                    <a:pt x="1465" y="384"/>
                  </a:lnTo>
                  <a:lnTo>
                    <a:pt x="1527" y="348"/>
                  </a:lnTo>
                  <a:lnTo>
                    <a:pt x="1589" y="306"/>
                  </a:lnTo>
                  <a:lnTo>
                    <a:pt x="1651" y="261"/>
                  </a:lnTo>
                  <a:lnTo>
                    <a:pt x="1705" y="214"/>
                  </a:lnTo>
                  <a:lnTo>
                    <a:pt x="1813" y="111"/>
                  </a:lnTo>
                  <a:lnTo>
                    <a:pt x="1914" y="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4" name="Group 50"/>
          <p:cNvGrpSpPr>
            <a:grpSpLocks/>
          </p:cNvGrpSpPr>
          <p:nvPr/>
        </p:nvGrpSpPr>
        <p:grpSpPr bwMode="auto">
          <a:xfrm>
            <a:off x="1824038" y="3309938"/>
            <a:ext cx="6262687" cy="415925"/>
            <a:chOff x="1149" y="2085"/>
            <a:chExt cx="3945" cy="262"/>
          </a:xfrm>
        </p:grpSpPr>
        <p:sp>
          <p:nvSpPr>
            <p:cNvPr id="42007" name="Line 9"/>
            <p:cNvSpPr>
              <a:spLocks noChangeShapeType="1"/>
            </p:cNvSpPr>
            <p:nvPr/>
          </p:nvSpPr>
          <p:spPr bwMode="auto">
            <a:xfrm>
              <a:off x="1391" y="2238"/>
              <a:ext cx="3039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008" name="Rectangle 11"/>
            <p:cNvSpPr>
              <a:spLocks noChangeArrowheads="1"/>
            </p:cNvSpPr>
            <p:nvPr/>
          </p:nvSpPr>
          <p:spPr bwMode="auto">
            <a:xfrm>
              <a:off x="4443" y="2098"/>
              <a:ext cx="651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P = MR</a:t>
              </a:r>
            </a:p>
          </p:txBody>
        </p:sp>
        <p:sp>
          <p:nvSpPr>
            <p:cNvPr id="42009" name="Oval 27"/>
            <p:cNvSpPr>
              <a:spLocks noChangeArrowheads="1"/>
            </p:cNvSpPr>
            <p:nvPr/>
          </p:nvSpPr>
          <p:spPr bwMode="auto">
            <a:xfrm>
              <a:off x="3523" y="2226"/>
              <a:ext cx="103" cy="8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42010" name="Rectangle 10"/>
            <p:cNvSpPr>
              <a:spLocks noChangeArrowheads="1"/>
            </p:cNvSpPr>
            <p:nvPr/>
          </p:nvSpPr>
          <p:spPr bwMode="auto">
            <a:xfrm>
              <a:off x="1149" y="2085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D</a:t>
              </a:r>
            </a:p>
          </p:txBody>
        </p:sp>
      </p:grpSp>
      <p:sp>
        <p:nvSpPr>
          <p:cNvPr id="153631" name="Rectangle 31"/>
          <p:cNvSpPr>
            <a:spLocks noChangeArrowheads="1"/>
          </p:cNvSpPr>
          <p:nvPr/>
        </p:nvSpPr>
        <p:spPr bwMode="auto">
          <a:xfrm>
            <a:off x="214313" y="3797300"/>
            <a:ext cx="1660525" cy="1936428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dirty="0">
                <a:latin typeface="Angsana New" charset="0"/>
                <a:ea typeface="Angsana New" charset="0"/>
                <a:cs typeface="Angsana New" charset="0"/>
              </a:rPr>
              <a:t>At </a:t>
            </a:r>
            <a:r>
              <a:rPr lang="en-US" altLang="en-US" i="1" dirty="0">
                <a:latin typeface="Angsana New" charset="0"/>
                <a:ea typeface="Angsana New" charset="0"/>
                <a:cs typeface="Angsana New" charset="0"/>
              </a:rPr>
              <a:t>q</a:t>
            </a:r>
            <a:r>
              <a:rPr lang="en-US" altLang="en-US" baseline="30000" dirty="0">
                <a:latin typeface="Angsana New" charset="0"/>
                <a:ea typeface="Angsana New" charset="0"/>
                <a:cs typeface="Angsana New" charset="0"/>
              </a:rPr>
              <a:t>*</a:t>
            </a:r>
            <a:r>
              <a:rPr lang="en-US" altLang="en-US" dirty="0">
                <a:latin typeface="Angsana New" charset="0"/>
                <a:ea typeface="Angsana New" charset="0"/>
                <a:cs typeface="Angsana New" charset="0"/>
              </a:rPr>
              <a:t>: MR = MC and P &lt; ATC</a:t>
            </a:r>
          </a:p>
          <a:p>
            <a:r>
              <a:rPr lang="en-US" altLang="en-US" dirty="0">
                <a:latin typeface="Angsana New" charset="0"/>
                <a:ea typeface="Angsana New" charset="0"/>
                <a:cs typeface="Angsana New" charset="0"/>
              </a:rPr>
              <a:t>Losses =          (P- AC) x </a:t>
            </a:r>
            <a:r>
              <a:rPr lang="en-US" altLang="en-US" i="1" dirty="0">
                <a:latin typeface="Angsana New" charset="0"/>
                <a:ea typeface="Angsana New" charset="0"/>
                <a:cs typeface="Angsana New" charset="0"/>
              </a:rPr>
              <a:t>q</a:t>
            </a:r>
            <a:r>
              <a:rPr lang="en-US" altLang="en-US" baseline="30000" dirty="0">
                <a:latin typeface="Angsana New" charset="0"/>
                <a:ea typeface="Angsana New" charset="0"/>
                <a:cs typeface="Angsana New" charset="0"/>
              </a:rPr>
              <a:t>*</a:t>
            </a:r>
            <a:r>
              <a:rPr lang="en-US" altLang="en-US" dirty="0">
                <a:latin typeface="Angsana New" charset="0"/>
                <a:ea typeface="Angsana New" charset="0"/>
                <a:cs typeface="Angsana New" charset="0"/>
              </a:rPr>
              <a:t>      or area ABCD</a:t>
            </a:r>
          </a:p>
        </p:txBody>
      </p:sp>
      <p:grpSp>
        <p:nvGrpSpPr>
          <p:cNvPr id="5" name="Group 51"/>
          <p:cNvGrpSpPr>
            <a:grpSpLocks/>
          </p:cNvGrpSpPr>
          <p:nvPr/>
        </p:nvGrpSpPr>
        <p:grpSpPr bwMode="auto">
          <a:xfrm>
            <a:off x="5500688" y="3536950"/>
            <a:ext cx="590550" cy="2871788"/>
            <a:chOff x="3465" y="2228"/>
            <a:chExt cx="372" cy="1809"/>
          </a:xfrm>
        </p:grpSpPr>
        <p:sp>
          <p:nvSpPr>
            <p:cNvPr id="42004" name="Rectangle 15"/>
            <p:cNvSpPr>
              <a:spLocks noChangeArrowheads="1"/>
            </p:cNvSpPr>
            <p:nvPr/>
          </p:nvSpPr>
          <p:spPr bwMode="auto">
            <a:xfrm>
              <a:off x="3465" y="3790"/>
              <a:ext cx="252" cy="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q</a:t>
              </a:r>
              <a:r>
                <a:rPr lang="en-US" altLang="en-US" sz="2000" i="1" baseline="30000">
                  <a:latin typeface="Arial" charset="0"/>
                </a:rPr>
                <a:t>*</a:t>
              </a:r>
            </a:p>
          </p:txBody>
        </p:sp>
        <p:sp>
          <p:nvSpPr>
            <p:cNvPr id="42005" name="Rectangle 25"/>
            <p:cNvSpPr>
              <a:spLocks noChangeArrowheads="1"/>
            </p:cNvSpPr>
            <p:nvPr/>
          </p:nvSpPr>
          <p:spPr bwMode="auto">
            <a:xfrm>
              <a:off x="3607" y="2228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A</a:t>
              </a:r>
            </a:p>
          </p:txBody>
        </p:sp>
        <p:sp>
          <p:nvSpPr>
            <p:cNvPr id="42006" name="Line 46"/>
            <p:cNvSpPr>
              <a:spLocks noChangeShapeType="1"/>
            </p:cNvSpPr>
            <p:nvPr/>
          </p:nvSpPr>
          <p:spPr bwMode="auto">
            <a:xfrm>
              <a:off x="3564" y="2232"/>
              <a:ext cx="0" cy="157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6" name="Group 52"/>
          <p:cNvGrpSpPr>
            <a:grpSpLocks/>
          </p:cNvGrpSpPr>
          <p:nvPr/>
        </p:nvGrpSpPr>
        <p:grpSpPr bwMode="auto">
          <a:xfrm>
            <a:off x="1824038" y="2514600"/>
            <a:ext cx="4098925" cy="1028700"/>
            <a:chOff x="1149" y="1584"/>
            <a:chExt cx="2582" cy="648"/>
          </a:xfrm>
        </p:grpSpPr>
        <p:sp>
          <p:nvSpPr>
            <p:cNvPr id="41999" name="Rectangle 24"/>
            <p:cNvSpPr>
              <a:spLocks noChangeArrowheads="1"/>
            </p:cNvSpPr>
            <p:nvPr/>
          </p:nvSpPr>
          <p:spPr bwMode="auto">
            <a:xfrm>
              <a:off x="3501" y="1584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B</a:t>
              </a:r>
            </a:p>
          </p:txBody>
        </p:sp>
        <p:sp>
          <p:nvSpPr>
            <p:cNvPr id="42000" name="Rectangle 23"/>
            <p:cNvSpPr>
              <a:spLocks noChangeArrowheads="1"/>
            </p:cNvSpPr>
            <p:nvPr/>
          </p:nvSpPr>
          <p:spPr bwMode="auto">
            <a:xfrm>
              <a:off x="1149" y="1728"/>
              <a:ext cx="230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 i="1">
                  <a:latin typeface="Arial" charset="0"/>
                </a:rPr>
                <a:t>C</a:t>
              </a:r>
            </a:p>
          </p:txBody>
        </p:sp>
        <p:sp>
          <p:nvSpPr>
            <p:cNvPr id="42001" name="Oval 28"/>
            <p:cNvSpPr>
              <a:spLocks noChangeArrowheads="1"/>
            </p:cNvSpPr>
            <p:nvPr/>
          </p:nvSpPr>
          <p:spPr bwMode="auto">
            <a:xfrm>
              <a:off x="3496" y="1820"/>
              <a:ext cx="103" cy="9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42002" name="Line 47"/>
            <p:cNvSpPr>
              <a:spLocks noChangeShapeType="1"/>
            </p:cNvSpPr>
            <p:nvPr/>
          </p:nvSpPr>
          <p:spPr bwMode="auto">
            <a:xfrm flipH="1" flipV="1">
              <a:off x="3555" y="1854"/>
              <a:ext cx="0" cy="37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2003" name="Line 48"/>
            <p:cNvSpPr>
              <a:spLocks noChangeShapeType="1"/>
            </p:cNvSpPr>
            <p:nvPr/>
          </p:nvSpPr>
          <p:spPr bwMode="auto">
            <a:xfrm flipH="1">
              <a:off x="1395" y="1863"/>
              <a:ext cx="214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153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53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5" grpId="0" animBg="1"/>
      <p:bldP spid="153631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Losses</a:t>
            </a:r>
          </a:p>
        </p:txBody>
      </p:sp>
      <p:sp>
        <p:nvSpPr>
          <p:cNvPr id="432131" name="Rectangle 1027"/>
          <p:cNvSpPr>
            <a:spLocks noGrp="1" noChangeArrowheads="1"/>
          </p:cNvSpPr>
          <p:nvPr>
            <p:ph idx="1"/>
          </p:nvPr>
        </p:nvSpPr>
        <p:spPr>
          <a:xfrm>
            <a:off x="617538" y="889000"/>
            <a:ext cx="7773987" cy="4483100"/>
          </a:xfrm>
        </p:spPr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Why would firm produce at a loss?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Might think price will increase in near future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Shutting down and starting up could be costly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The loss may be smaller than when shut down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Firm has two choices in short run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Continue producing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Shut down temporarily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Will compare profitability of both choices</a:t>
            </a:r>
          </a:p>
        </p:txBody>
      </p:sp>
      <p:sp>
        <p:nvSpPr>
          <p:cNvPr id="4301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0BB4EA8-5392-B94F-8CE0-02383A6B2549}" type="slidenum">
              <a:rPr lang="en-US" altLang="en-US" sz="2600">
                <a:solidFill>
                  <a:srgbClr val="000000"/>
                </a:solidFill>
              </a:rPr>
              <a:pPr/>
              <a:t>18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2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F2AC5DB-4B50-AF4B-BBEF-E4B1567ED32F}" type="slidenum">
              <a:rPr lang="en-US" altLang="en-US" sz="2600">
                <a:solidFill>
                  <a:srgbClr val="000000"/>
                </a:solidFill>
              </a:rPr>
              <a:pPr/>
              <a:t>19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4037" name="Line 4"/>
          <p:cNvSpPr>
            <a:spLocks noChangeShapeType="1"/>
          </p:cNvSpPr>
          <p:nvPr/>
        </p:nvSpPr>
        <p:spPr bwMode="auto">
          <a:xfrm>
            <a:off x="1463675" y="2357438"/>
            <a:ext cx="6705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8" name="Line 5"/>
          <p:cNvSpPr>
            <a:spLocks noChangeShapeType="1"/>
          </p:cNvSpPr>
          <p:nvPr/>
        </p:nvSpPr>
        <p:spPr bwMode="auto">
          <a:xfrm>
            <a:off x="1355725" y="3201988"/>
            <a:ext cx="678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39" name="Line 6"/>
          <p:cNvSpPr>
            <a:spLocks noChangeShapeType="1"/>
          </p:cNvSpPr>
          <p:nvPr/>
        </p:nvSpPr>
        <p:spPr bwMode="auto">
          <a:xfrm>
            <a:off x="2286000" y="838200"/>
            <a:ext cx="0" cy="495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0" name="Line 7"/>
          <p:cNvSpPr>
            <a:spLocks noChangeShapeType="1"/>
          </p:cNvSpPr>
          <p:nvPr/>
        </p:nvSpPr>
        <p:spPr bwMode="auto">
          <a:xfrm>
            <a:off x="1371600" y="838200"/>
            <a:ext cx="0" cy="4953000"/>
          </a:xfrm>
          <a:prstGeom prst="line">
            <a:avLst/>
          </a:prstGeom>
          <a:noFill/>
          <a:ln w="1270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Line 8"/>
          <p:cNvSpPr>
            <a:spLocks noChangeShapeType="1"/>
          </p:cNvSpPr>
          <p:nvPr/>
        </p:nvSpPr>
        <p:spPr bwMode="auto">
          <a:xfrm>
            <a:off x="3276600" y="838200"/>
            <a:ext cx="0" cy="495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2" name="Line 9"/>
          <p:cNvSpPr>
            <a:spLocks noChangeShapeType="1"/>
          </p:cNvSpPr>
          <p:nvPr/>
        </p:nvSpPr>
        <p:spPr bwMode="auto">
          <a:xfrm>
            <a:off x="5275263" y="903288"/>
            <a:ext cx="0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3" name="Text Box 10"/>
          <p:cNvSpPr txBox="1">
            <a:spLocks noChangeArrowheads="1"/>
          </p:cNvSpPr>
          <p:nvPr/>
        </p:nvSpPr>
        <p:spPr bwMode="auto">
          <a:xfrm>
            <a:off x="30163" y="2041525"/>
            <a:ext cx="12954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$400</a:t>
            </a:r>
            <a:endParaRPr lang="en-US" altLang="en-US" sz="2800" b="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44044" name="Text Box 11"/>
          <p:cNvSpPr txBox="1">
            <a:spLocks noChangeArrowheads="1"/>
          </p:cNvSpPr>
          <p:nvPr/>
        </p:nvSpPr>
        <p:spPr bwMode="auto">
          <a:xfrm>
            <a:off x="0" y="4648200"/>
            <a:ext cx="12954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$100</a:t>
            </a:r>
          </a:p>
        </p:txBody>
      </p:sp>
      <p:sp>
        <p:nvSpPr>
          <p:cNvPr id="44045" name="Text Box 12"/>
          <p:cNvSpPr txBox="1">
            <a:spLocks noChangeArrowheads="1"/>
          </p:cNvSpPr>
          <p:nvPr/>
        </p:nvSpPr>
        <p:spPr bwMode="auto">
          <a:xfrm>
            <a:off x="1600200" y="5791200"/>
            <a:ext cx="1371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1</a:t>
            </a:r>
          </a:p>
        </p:txBody>
      </p:sp>
      <p:sp>
        <p:nvSpPr>
          <p:cNvPr id="44046" name="Text Box 13"/>
          <p:cNvSpPr txBox="1">
            <a:spLocks noChangeArrowheads="1"/>
          </p:cNvSpPr>
          <p:nvPr/>
        </p:nvSpPr>
        <p:spPr bwMode="auto">
          <a:xfrm>
            <a:off x="2590800" y="5791200"/>
            <a:ext cx="12954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2</a:t>
            </a:r>
          </a:p>
        </p:txBody>
      </p:sp>
      <p:sp>
        <p:nvSpPr>
          <p:cNvPr id="44047" name="Text Box 14"/>
          <p:cNvSpPr txBox="1">
            <a:spLocks noChangeArrowheads="1"/>
          </p:cNvSpPr>
          <p:nvPr/>
        </p:nvSpPr>
        <p:spPr bwMode="auto">
          <a:xfrm>
            <a:off x="4572000" y="5791200"/>
            <a:ext cx="12192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4</a:t>
            </a:r>
          </a:p>
        </p:txBody>
      </p:sp>
      <p:sp>
        <p:nvSpPr>
          <p:cNvPr id="44048" name="Line 15"/>
          <p:cNvSpPr>
            <a:spLocks noChangeShapeType="1"/>
          </p:cNvSpPr>
          <p:nvPr/>
        </p:nvSpPr>
        <p:spPr bwMode="auto">
          <a:xfrm>
            <a:off x="4267200" y="838200"/>
            <a:ext cx="0" cy="495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49" name="Line 16"/>
          <p:cNvSpPr>
            <a:spLocks noChangeShapeType="1"/>
          </p:cNvSpPr>
          <p:nvPr/>
        </p:nvSpPr>
        <p:spPr bwMode="auto">
          <a:xfrm>
            <a:off x="1430338" y="4964113"/>
            <a:ext cx="6705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0" name="Text Box 17"/>
          <p:cNvSpPr txBox="1">
            <a:spLocks noChangeArrowheads="1"/>
          </p:cNvSpPr>
          <p:nvPr/>
        </p:nvSpPr>
        <p:spPr bwMode="auto">
          <a:xfrm>
            <a:off x="0" y="2909888"/>
            <a:ext cx="137160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$300</a:t>
            </a:r>
            <a:endParaRPr lang="en-US" altLang="en-US" sz="2800" b="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44051" name="Line 18"/>
          <p:cNvSpPr>
            <a:spLocks noChangeShapeType="1"/>
          </p:cNvSpPr>
          <p:nvPr/>
        </p:nvSpPr>
        <p:spPr bwMode="auto">
          <a:xfrm>
            <a:off x="1447800" y="4114800"/>
            <a:ext cx="6781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2" name="Text Box 19"/>
          <p:cNvSpPr txBox="1">
            <a:spLocks noChangeArrowheads="1"/>
          </p:cNvSpPr>
          <p:nvPr/>
        </p:nvSpPr>
        <p:spPr bwMode="auto">
          <a:xfrm>
            <a:off x="228600" y="3778250"/>
            <a:ext cx="11430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$200</a:t>
            </a:r>
          </a:p>
        </p:txBody>
      </p:sp>
      <p:sp>
        <p:nvSpPr>
          <p:cNvPr id="44053" name="Text Box 20"/>
          <p:cNvSpPr txBox="1">
            <a:spLocks noChangeArrowheads="1"/>
          </p:cNvSpPr>
          <p:nvPr/>
        </p:nvSpPr>
        <p:spPr bwMode="auto">
          <a:xfrm>
            <a:off x="5715000" y="5791200"/>
            <a:ext cx="12192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5</a:t>
            </a:r>
          </a:p>
        </p:txBody>
      </p:sp>
      <p:sp>
        <p:nvSpPr>
          <p:cNvPr id="44054" name="Line 21"/>
          <p:cNvSpPr>
            <a:spLocks noChangeShapeType="1"/>
          </p:cNvSpPr>
          <p:nvPr/>
        </p:nvSpPr>
        <p:spPr bwMode="auto">
          <a:xfrm>
            <a:off x="62484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5" name="Line 22"/>
          <p:cNvSpPr>
            <a:spLocks noChangeShapeType="1"/>
          </p:cNvSpPr>
          <p:nvPr/>
        </p:nvSpPr>
        <p:spPr bwMode="auto">
          <a:xfrm>
            <a:off x="1371600" y="1371600"/>
            <a:ext cx="6705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56" name="Text Box 23"/>
          <p:cNvSpPr txBox="1">
            <a:spLocks noChangeArrowheads="1"/>
          </p:cNvSpPr>
          <p:nvPr/>
        </p:nvSpPr>
        <p:spPr bwMode="auto">
          <a:xfrm>
            <a:off x="228600" y="1173163"/>
            <a:ext cx="114300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$500</a:t>
            </a:r>
            <a:endParaRPr lang="en-US" altLang="en-US" sz="2800" b="0">
              <a:solidFill>
                <a:schemeClr val="hlink"/>
              </a:solidFill>
              <a:latin typeface="Times New Roman" charset="0"/>
            </a:endParaRPr>
          </a:p>
        </p:txBody>
      </p:sp>
      <p:sp>
        <p:nvSpPr>
          <p:cNvPr id="44057" name="Text Box 24"/>
          <p:cNvSpPr txBox="1">
            <a:spLocks noChangeArrowheads="1"/>
          </p:cNvSpPr>
          <p:nvPr/>
        </p:nvSpPr>
        <p:spPr bwMode="auto">
          <a:xfrm>
            <a:off x="3657600" y="5791200"/>
            <a:ext cx="12192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3</a:t>
            </a:r>
          </a:p>
        </p:txBody>
      </p:sp>
      <p:sp>
        <p:nvSpPr>
          <p:cNvPr id="44058" name="Text Box 26"/>
          <p:cNvSpPr txBox="1">
            <a:spLocks noChangeArrowheads="1"/>
          </p:cNvSpPr>
          <p:nvPr/>
        </p:nvSpPr>
        <p:spPr bwMode="auto">
          <a:xfrm>
            <a:off x="4038600" y="5105400"/>
            <a:ext cx="3597275" cy="36671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000">
                <a:solidFill>
                  <a:schemeClr val="hlink"/>
                </a:solidFill>
                <a:latin typeface="Times New Roman" charset="0"/>
              </a:rPr>
              <a:t>Quantity of Output</a:t>
            </a:r>
          </a:p>
        </p:txBody>
      </p:sp>
      <p:sp>
        <p:nvSpPr>
          <p:cNvPr id="44059" name="Oval 27"/>
          <p:cNvSpPr>
            <a:spLocks noChangeArrowheads="1"/>
          </p:cNvSpPr>
          <p:nvPr/>
        </p:nvSpPr>
        <p:spPr bwMode="auto">
          <a:xfrm>
            <a:off x="1273175" y="5621338"/>
            <a:ext cx="228600" cy="228600"/>
          </a:xfrm>
          <a:prstGeom prst="ellipse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64924" name="Text Box 28"/>
          <p:cNvSpPr txBox="1">
            <a:spLocks noChangeArrowheads="1"/>
          </p:cNvSpPr>
          <p:nvPr/>
        </p:nvSpPr>
        <p:spPr bwMode="auto">
          <a:xfrm>
            <a:off x="6477000" y="533400"/>
            <a:ext cx="1524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400">
                <a:effectLst>
                  <a:outerShdw blurRad="38100" dist="38100" dir="2700000" algn="tl">
                    <a:srgbClr val="DDDDDD"/>
                  </a:outerShdw>
                </a:effectLst>
                <a:latin typeface="Times New Roman" charset="0"/>
                <a:ea typeface="+mn-ea"/>
              </a:rPr>
              <a:t>TR</a:t>
            </a:r>
          </a:p>
        </p:txBody>
      </p:sp>
      <p:sp>
        <p:nvSpPr>
          <p:cNvPr id="464926" name="Text Box 30"/>
          <p:cNvSpPr txBox="1">
            <a:spLocks noChangeArrowheads="1"/>
          </p:cNvSpPr>
          <p:nvPr/>
        </p:nvSpPr>
        <p:spPr bwMode="auto">
          <a:xfrm>
            <a:off x="5867400" y="2743200"/>
            <a:ext cx="3124200" cy="4762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latin typeface="Times New Roman" charset="0"/>
              </a:rPr>
              <a:t>Minimize Loss</a:t>
            </a:r>
          </a:p>
        </p:txBody>
      </p:sp>
      <p:sp>
        <p:nvSpPr>
          <p:cNvPr id="464934" name="Text Box 38"/>
          <p:cNvSpPr txBox="1">
            <a:spLocks noChangeArrowheads="1"/>
          </p:cNvSpPr>
          <p:nvPr/>
        </p:nvSpPr>
        <p:spPr bwMode="auto">
          <a:xfrm>
            <a:off x="4572000" y="525463"/>
            <a:ext cx="1524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400">
                <a:effectLst>
                  <a:outerShdw blurRad="38100" dist="38100" dir="2700000" algn="tl">
                    <a:srgbClr val="DDDDDD"/>
                  </a:outerShdw>
                </a:effectLst>
                <a:latin typeface="Times New Roman" charset="0"/>
                <a:ea typeface="+mn-ea"/>
              </a:rPr>
              <a:t>TC</a:t>
            </a:r>
          </a:p>
        </p:txBody>
      </p:sp>
      <p:sp>
        <p:nvSpPr>
          <p:cNvPr id="44064" name="Text Box 39"/>
          <p:cNvSpPr txBox="1">
            <a:spLocks noChangeArrowheads="1"/>
          </p:cNvSpPr>
          <p:nvPr/>
        </p:nvSpPr>
        <p:spPr bwMode="auto">
          <a:xfrm>
            <a:off x="762000" y="228600"/>
            <a:ext cx="6858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4400">
                <a:solidFill>
                  <a:schemeClr val="hlink"/>
                </a:solidFill>
                <a:latin typeface="Times New Roman" charset="0"/>
              </a:rPr>
              <a:t>$</a:t>
            </a:r>
          </a:p>
        </p:txBody>
      </p:sp>
      <p:sp>
        <p:nvSpPr>
          <p:cNvPr id="44065" name="Text Box 40"/>
          <p:cNvSpPr txBox="1">
            <a:spLocks noChangeArrowheads="1"/>
          </p:cNvSpPr>
          <p:nvPr/>
        </p:nvSpPr>
        <p:spPr bwMode="auto">
          <a:xfrm>
            <a:off x="8229600" y="5562600"/>
            <a:ext cx="6858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en-US" sz="4400">
                <a:solidFill>
                  <a:schemeClr val="hlink"/>
                </a:solidFill>
                <a:latin typeface="Times New Roman" charset="0"/>
              </a:rPr>
              <a:t>Q</a:t>
            </a:r>
          </a:p>
        </p:txBody>
      </p:sp>
      <p:sp>
        <p:nvSpPr>
          <p:cNvPr id="44066" name="Line 41"/>
          <p:cNvSpPr>
            <a:spLocks noChangeShapeType="1"/>
          </p:cNvSpPr>
          <p:nvPr/>
        </p:nvSpPr>
        <p:spPr bwMode="auto">
          <a:xfrm>
            <a:off x="1371600" y="5791200"/>
            <a:ext cx="6765925" cy="0"/>
          </a:xfrm>
          <a:prstGeom prst="line">
            <a:avLst/>
          </a:prstGeom>
          <a:noFill/>
          <a:ln w="127000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68" name="Freeform 42"/>
          <p:cNvSpPr>
            <a:spLocks/>
          </p:cNvSpPr>
          <p:nvPr/>
        </p:nvSpPr>
        <p:spPr bwMode="auto">
          <a:xfrm>
            <a:off x="1397000" y="747713"/>
            <a:ext cx="4576763" cy="3440112"/>
          </a:xfrm>
          <a:custGeom>
            <a:avLst/>
            <a:gdLst>
              <a:gd name="T0" fmla="*/ 0 w 2883"/>
              <a:gd name="T1" fmla="*/ 2147483647 h 2167"/>
              <a:gd name="T2" fmla="*/ 2147483647 w 2883"/>
              <a:gd name="T3" fmla="*/ 2147483647 h 2167"/>
              <a:gd name="T4" fmla="*/ 2147483647 w 2883"/>
              <a:gd name="T5" fmla="*/ 2147483647 h 2167"/>
              <a:gd name="T6" fmla="*/ 2147483647 w 2883"/>
              <a:gd name="T7" fmla="*/ 2147483647 h 2167"/>
              <a:gd name="T8" fmla="*/ 2147483647 w 2883"/>
              <a:gd name="T9" fmla="*/ 2147483647 h 2167"/>
              <a:gd name="T10" fmla="*/ 2147483647 w 2883"/>
              <a:gd name="T11" fmla="*/ 2147483647 h 2167"/>
              <a:gd name="T12" fmla="*/ 2147483647 w 2883"/>
              <a:gd name="T13" fmla="*/ 0 h 216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83"/>
              <a:gd name="T22" fmla="*/ 0 h 2167"/>
              <a:gd name="T23" fmla="*/ 2883 w 2883"/>
              <a:gd name="T24" fmla="*/ 2167 h 216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83" h="2167">
                <a:moveTo>
                  <a:pt x="0" y="2167"/>
                </a:moveTo>
                <a:cubicBezTo>
                  <a:pt x="47" y="2103"/>
                  <a:pt x="158" y="1889"/>
                  <a:pt x="283" y="1783"/>
                </a:cubicBezTo>
                <a:cubicBezTo>
                  <a:pt x="408" y="1677"/>
                  <a:pt x="522" y="1604"/>
                  <a:pt x="750" y="1533"/>
                </a:cubicBezTo>
                <a:cubicBezTo>
                  <a:pt x="978" y="1462"/>
                  <a:pt x="1374" y="1457"/>
                  <a:pt x="1652" y="1355"/>
                </a:cubicBezTo>
                <a:cubicBezTo>
                  <a:pt x="1930" y="1253"/>
                  <a:pt x="2237" y="1074"/>
                  <a:pt x="2420" y="923"/>
                </a:cubicBezTo>
                <a:cubicBezTo>
                  <a:pt x="2603" y="772"/>
                  <a:pt x="2673" y="604"/>
                  <a:pt x="2750" y="450"/>
                </a:cubicBezTo>
                <a:cubicBezTo>
                  <a:pt x="2827" y="296"/>
                  <a:pt x="2855" y="94"/>
                  <a:pt x="2883" y="0"/>
                </a:cubicBezTo>
              </a:path>
            </a:pathLst>
          </a:custGeom>
          <a:noFill/>
          <a:ln w="152400">
            <a:solidFill>
              <a:srgbClr val="3333CC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4069" name="Freeform 44"/>
          <p:cNvSpPr>
            <a:spLocks/>
          </p:cNvSpPr>
          <p:nvPr/>
        </p:nvSpPr>
        <p:spPr bwMode="auto">
          <a:xfrm>
            <a:off x="1371600" y="1627188"/>
            <a:ext cx="4899025" cy="4011612"/>
          </a:xfrm>
          <a:custGeom>
            <a:avLst/>
            <a:gdLst>
              <a:gd name="T0" fmla="*/ 0 w 3086"/>
              <a:gd name="T1" fmla="*/ 2147483647 h 2527"/>
              <a:gd name="T2" fmla="*/ 2147483647 w 3086"/>
              <a:gd name="T3" fmla="*/ 2147483647 h 2527"/>
              <a:gd name="T4" fmla="*/ 2147483647 w 3086"/>
              <a:gd name="T5" fmla="*/ 2147483647 h 2527"/>
              <a:gd name="T6" fmla="*/ 2147483647 w 3086"/>
              <a:gd name="T7" fmla="*/ 2147483647 h 2527"/>
              <a:gd name="T8" fmla="*/ 2147483647 w 3086"/>
              <a:gd name="T9" fmla="*/ 2147483647 h 2527"/>
              <a:gd name="T10" fmla="*/ 2147483647 w 3086"/>
              <a:gd name="T11" fmla="*/ 2147483647 h 2527"/>
              <a:gd name="T12" fmla="*/ 2147483647 w 3086"/>
              <a:gd name="T13" fmla="*/ 0 h 252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86"/>
              <a:gd name="T22" fmla="*/ 0 h 2527"/>
              <a:gd name="T23" fmla="*/ 3086 w 3086"/>
              <a:gd name="T24" fmla="*/ 2527 h 252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86" h="2527">
                <a:moveTo>
                  <a:pt x="0" y="2527"/>
                </a:moveTo>
                <a:cubicBezTo>
                  <a:pt x="47" y="2463"/>
                  <a:pt x="158" y="2249"/>
                  <a:pt x="283" y="2143"/>
                </a:cubicBezTo>
                <a:cubicBezTo>
                  <a:pt x="408" y="2037"/>
                  <a:pt x="522" y="1964"/>
                  <a:pt x="750" y="1893"/>
                </a:cubicBezTo>
                <a:cubicBezTo>
                  <a:pt x="978" y="1822"/>
                  <a:pt x="1374" y="1817"/>
                  <a:pt x="1652" y="1715"/>
                </a:cubicBezTo>
                <a:cubicBezTo>
                  <a:pt x="1930" y="1613"/>
                  <a:pt x="2221" y="1458"/>
                  <a:pt x="2420" y="1283"/>
                </a:cubicBezTo>
                <a:cubicBezTo>
                  <a:pt x="2619" y="1108"/>
                  <a:pt x="2734" y="881"/>
                  <a:pt x="2845" y="667"/>
                </a:cubicBezTo>
                <a:cubicBezTo>
                  <a:pt x="2956" y="453"/>
                  <a:pt x="3036" y="139"/>
                  <a:pt x="3086" y="0"/>
                </a:cubicBezTo>
              </a:path>
            </a:pathLst>
          </a:custGeom>
          <a:noFill/>
          <a:ln w="15240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64942" name="Text Box 46"/>
          <p:cNvSpPr txBox="1">
            <a:spLocks noChangeArrowheads="1"/>
          </p:cNvSpPr>
          <p:nvPr/>
        </p:nvSpPr>
        <p:spPr bwMode="auto">
          <a:xfrm>
            <a:off x="6248400" y="1447800"/>
            <a:ext cx="15240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4400">
                <a:effectLst>
                  <a:outerShdw blurRad="38100" dist="38100" dir="2700000" algn="tl">
                    <a:srgbClr val="DDDDDD"/>
                  </a:outerShdw>
                </a:effectLst>
                <a:latin typeface="Times New Roman" charset="0"/>
                <a:ea typeface="+mn-ea"/>
              </a:rPr>
              <a:t>TVC</a:t>
            </a:r>
          </a:p>
        </p:txBody>
      </p:sp>
      <p:sp>
        <p:nvSpPr>
          <p:cNvPr id="44071" name="Oval 47"/>
          <p:cNvSpPr>
            <a:spLocks noChangeArrowheads="1"/>
          </p:cNvSpPr>
          <p:nvPr/>
        </p:nvSpPr>
        <p:spPr bwMode="auto">
          <a:xfrm>
            <a:off x="1295400" y="4114800"/>
            <a:ext cx="228600" cy="228600"/>
          </a:xfrm>
          <a:prstGeom prst="ellipse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4072" name="Text Box 48"/>
          <p:cNvSpPr txBox="1">
            <a:spLocks noChangeArrowheads="1"/>
          </p:cNvSpPr>
          <p:nvPr/>
        </p:nvSpPr>
        <p:spPr bwMode="auto">
          <a:xfrm>
            <a:off x="6705600" y="5791200"/>
            <a:ext cx="12192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6</a:t>
            </a:r>
          </a:p>
        </p:txBody>
      </p:sp>
      <p:sp>
        <p:nvSpPr>
          <p:cNvPr id="44073" name="Line 49"/>
          <p:cNvSpPr>
            <a:spLocks noChangeShapeType="1"/>
          </p:cNvSpPr>
          <p:nvPr/>
        </p:nvSpPr>
        <p:spPr bwMode="auto">
          <a:xfrm>
            <a:off x="72390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074" name="Text Box 50"/>
          <p:cNvSpPr txBox="1">
            <a:spLocks noChangeArrowheads="1"/>
          </p:cNvSpPr>
          <p:nvPr/>
        </p:nvSpPr>
        <p:spPr bwMode="auto">
          <a:xfrm>
            <a:off x="685800" y="5791200"/>
            <a:ext cx="1371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>
                <a:solidFill>
                  <a:schemeClr val="hlink"/>
                </a:solidFill>
                <a:latin typeface="Times New Roman" charset="0"/>
              </a:rPr>
              <a:t>0</a:t>
            </a:r>
          </a:p>
        </p:txBody>
      </p:sp>
      <p:sp>
        <p:nvSpPr>
          <p:cNvPr id="464948" name="Line 52"/>
          <p:cNvSpPr>
            <a:spLocks noChangeShapeType="1"/>
          </p:cNvSpPr>
          <p:nvPr/>
        </p:nvSpPr>
        <p:spPr bwMode="auto">
          <a:xfrm flipV="1">
            <a:off x="1447800" y="4495800"/>
            <a:ext cx="3962400" cy="4572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4949" name="Text Box 53"/>
          <p:cNvSpPr txBox="1">
            <a:spLocks noChangeArrowheads="1"/>
          </p:cNvSpPr>
          <p:nvPr/>
        </p:nvSpPr>
        <p:spPr bwMode="auto">
          <a:xfrm>
            <a:off x="5334000" y="4038600"/>
            <a:ext cx="3124200" cy="4762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altLang="en-US" sz="2800">
                <a:latin typeface="Times New Roman" charset="0"/>
              </a:rPr>
              <a:t>Loss if shut down</a:t>
            </a:r>
          </a:p>
        </p:txBody>
      </p:sp>
      <p:sp>
        <p:nvSpPr>
          <p:cNvPr id="44078" name="Line 25"/>
          <p:cNvSpPr>
            <a:spLocks noChangeShapeType="1"/>
          </p:cNvSpPr>
          <p:nvPr/>
        </p:nvSpPr>
        <p:spPr bwMode="auto">
          <a:xfrm flipV="1">
            <a:off x="1371600" y="1219200"/>
            <a:ext cx="5486400" cy="4572000"/>
          </a:xfrm>
          <a:prstGeom prst="line">
            <a:avLst/>
          </a:prstGeom>
          <a:noFill/>
          <a:ln w="152400">
            <a:solidFill>
              <a:srgbClr val="FF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4941" name="Line 45"/>
          <p:cNvSpPr>
            <a:spLocks noChangeShapeType="1"/>
          </p:cNvSpPr>
          <p:nvPr/>
        </p:nvSpPr>
        <p:spPr bwMode="auto">
          <a:xfrm>
            <a:off x="5370513" y="2289175"/>
            <a:ext cx="838200" cy="6858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4947" name="Line 51"/>
          <p:cNvSpPr>
            <a:spLocks noChangeShapeType="1"/>
          </p:cNvSpPr>
          <p:nvPr/>
        </p:nvSpPr>
        <p:spPr bwMode="auto">
          <a:xfrm flipV="1">
            <a:off x="1370013" y="4357688"/>
            <a:ext cx="1587" cy="1450974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4925" name="Line 29"/>
          <p:cNvSpPr>
            <a:spLocks noChangeShapeType="1"/>
          </p:cNvSpPr>
          <p:nvPr/>
        </p:nvSpPr>
        <p:spPr bwMode="auto">
          <a:xfrm flipV="1">
            <a:off x="5265738" y="2625725"/>
            <a:ext cx="0" cy="9144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4939" name="Line 43"/>
          <p:cNvSpPr>
            <a:spLocks noChangeShapeType="1"/>
          </p:cNvSpPr>
          <p:nvPr/>
        </p:nvSpPr>
        <p:spPr bwMode="auto">
          <a:xfrm flipH="1" flipV="1">
            <a:off x="5265738" y="2241550"/>
            <a:ext cx="0" cy="290513"/>
          </a:xfrm>
          <a:prstGeom prst="line">
            <a:avLst/>
          </a:prstGeom>
          <a:noFill/>
          <a:ln w="152400">
            <a:solidFill>
              <a:srgbClr val="66FF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926" grpId="0" animBg="1" autoUpdateAnimBg="0"/>
      <p:bldP spid="464948" grpId="0" animBg="1"/>
      <p:bldP spid="464949" grpId="0" animBg="1" autoUpdateAnimBg="0"/>
      <p:bldP spid="464941" grpId="0" animBg="1"/>
      <p:bldP spid="464947" grpId="0" animBg="1"/>
      <p:bldP spid="464925" grpId="0" animBg="1"/>
      <p:bldP spid="4649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Losses but should operate</a:t>
            </a: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C034B18-3E1F-FC41-B832-C4CB6155BF14}" type="slidenum">
              <a:rPr lang="en-US" altLang="en-US" sz="2600">
                <a:solidFill>
                  <a:srgbClr val="000000"/>
                </a:solidFill>
              </a:rPr>
              <a:pPr/>
              <a:t>20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5060" name="Line 3"/>
          <p:cNvSpPr>
            <a:spLocks noChangeShapeType="1"/>
          </p:cNvSpPr>
          <p:nvPr/>
        </p:nvSpPr>
        <p:spPr bwMode="auto">
          <a:xfrm>
            <a:off x="2203450" y="6040438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1" name="Line 5"/>
          <p:cNvSpPr>
            <a:spLocks noChangeShapeType="1"/>
          </p:cNvSpPr>
          <p:nvPr/>
        </p:nvSpPr>
        <p:spPr bwMode="auto">
          <a:xfrm>
            <a:off x="2195513" y="1798638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1381125" y="1727200"/>
            <a:ext cx="801688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2000">
                <a:latin typeface="Arial" charset="0"/>
              </a:rPr>
              <a:t>Price</a:t>
            </a: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7094538" y="6057900"/>
            <a:ext cx="101282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latin typeface="Arial" charset="0"/>
              </a:rPr>
              <a:t>Output</a:t>
            </a:r>
          </a:p>
        </p:txBody>
      </p:sp>
      <p:sp>
        <p:nvSpPr>
          <p:cNvPr id="434197" name="Rectangle 21"/>
          <p:cNvSpPr>
            <a:spLocks noChangeArrowheads="1"/>
          </p:cNvSpPr>
          <p:nvPr/>
        </p:nvSpPr>
        <p:spPr bwMode="auto">
          <a:xfrm>
            <a:off x="214313" y="3797300"/>
            <a:ext cx="1522412" cy="17494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latin typeface="Arial" charset="0"/>
              </a:rPr>
              <a:t>P &lt; ATC but &gt; AVC so firm will continue to produce in short run</a:t>
            </a:r>
          </a:p>
        </p:txBody>
      </p:sp>
      <p:grpSp>
        <p:nvGrpSpPr>
          <p:cNvPr id="2" name="Group 36"/>
          <p:cNvGrpSpPr>
            <a:grpSpLocks/>
          </p:cNvGrpSpPr>
          <p:nvPr/>
        </p:nvGrpSpPr>
        <p:grpSpPr bwMode="auto">
          <a:xfrm>
            <a:off x="1824038" y="1717675"/>
            <a:ext cx="6496050" cy="4691063"/>
            <a:chOff x="1149" y="1082"/>
            <a:chExt cx="4092" cy="2955"/>
          </a:xfrm>
        </p:grpSpPr>
        <p:sp>
          <p:nvSpPr>
            <p:cNvPr id="45074" name="Rectangle 2"/>
            <p:cNvSpPr>
              <a:spLocks noChangeArrowheads="1"/>
            </p:cNvSpPr>
            <p:nvPr/>
          </p:nvSpPr>
          <p:spPr bwMode="auto">
            <a:xfrm>
              <a:off x="1386" y="1881"/>
              <a:ext cx="2151" cy="333"/>
            </a:xfrm>
            <a:prstGeom prst="rect">
              <a:avLst/>
            </a:prstGeom>
            <a:solidFill>
              <a:srgbClr val="C4E3B5">
                <a:alpha val="50195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grpSp>
          <p:nvGrpSpPr>
            <p:cNvPr id="45075" name="Group 8"/>
            <p:cNvGrpSpPr>
              <a:grpSpLocks/>
            </p:cNvGrpSpPr>
            <p:nvPr/>
          </p:nvGrpSpPr>
          <p:grpSpPr bwMode="auto">
            <a:xfrm>
              <a:off x="1529" y="1082"/>
              <a:ext cx="2827" cy="2436"/>
              <a:chOff x="1529" y="1082"/>
              <a:chExt cx="2827" cy="2436"/>
            </a:xfrm>
          </p:grpSpPr>
          <p:sp>
            <p:nvSpPr>
              <p:cNvPr id="45096" name="Freeform 9"/>
              <p:cNvSpPr>
                <a:spLocks/>
              </p:cNvSpPr>
              <p:nvPr/>
            </p:nvSpPr>
            <p:spPr bwMode="auto">
              <a:xfrm>
                <a:off x="1529" y="1323"/>
                <a:ext cx="2479" cy="2195"/>
              </a:xfrm>
              <a:custGeom>
                <a:avLst/>
                <a:gdLst>
                  <a:gd name="T0" fmla="*/ 0 w 2479"/>
                  <a:gd name="T1" fmla="*/ 413 h 2307"/>
                  <a:gd name="T2" fmla="*/ 7 w 2479"/>
                  <a:gd name="T3" fmla="*/ 440 h 2307"/>
                  <a:gd name="T4" fmla="*/ 13 w 2479"/>
                  <a:gd name="T5" fmla="*/ 471 h 2307"/>
                  <a:gd name="T6" fmla="*/ 19 w 2479"/>
                  <a:gd name="T7" fmla="*/ 513 h 2307"/>
                  <a:gd name="T8" fmla="*/ 26 w 2479"/>
                  <a:gd name="T9" fmla="*/ 558 h 2307"/>
                  <a:gd name="T10" fmla="*/ 39 w 2479"/>
                  <a:gd name="T11" fmla="*/ 607 h 2307"/>
                  <a:gd name="T12" fmla="*/ 45 w 2479"/>
                  <a:gd name="T13" fmla="*/ 666 h 2307"/>
                  <a:gd name="T14" fmla="*/ 58 w 2479"/>
                  <a:gd name="T15" fmla="*/ 725 h 2307"/>
                  <a:gd name="T16" fmla="*/ 78 w 2479"/>
                  <a:gd name="T17" fmla="*/ 789 h 2307"/>
                  <a:gd name="T18" fmla="*/ 97 w 2479"/>
                  <a:gd name="T19" fmla="*/ 861 h 2307"/>
                  <a:gd name="T20" fmla="*/ 123 w 2479"/>
                  <a:gd name="T21" fmla="*/ 948 h 2307"/>
                  <a:gd name="T22" fmla="*/ 149 w 2479"/>
                  <a:gd name="T23" fmla="*/ 1042 h 2307"/>
                  <a:gd name="T24" fmla="*/ 181 w 2479"/>
                  <a:gd name="T25" fmla="*/ 1138 h 2307"/>
                  <a:gd name="T26" fmla="*/ 207 w 2479"/>
                  <a:gd name="T27" fmla="*/ 1233 h 2307"/>
                  <a:gd name="T28" fmla="*/ 239 w 2479"/>
                  <a:gd name="T29" fmla="*/ 1327 h 2307"/>
                  <a:gd name="T30" fmla="*/ 265 w 2479"/>
                  <a:gd name="T31" fmla="*/ 1409 h 2307"/>
                  <a:gd name="T32" fmla="*/ 297 w 2479"/>
                  <a:gd name="T33" fmla="*/ 1478 h 2307"/>
                  <a:gd name="T34" fmla="*/ 323 w 2479"/>
                  <a:gd name="T35" fmla="*/ 1532 h 2307"/>
                  <a:gd name="T36" fmla="*/ 349 w 2479"/>
                  <a:gd name="T37" fmla="*/ 1577 h 2307"/>
                  <a:gd name="T38" fmla="*/ 374 w 2479"/>
                  <a:gd name="T39" fmla="*/ 1617 h 2307"/>
                  <a:gd name="T40" fmla="*/ 407 w 2479"/>
                  <a:gd name="T41" fmla="*/ 1650 h 2307"/>
                  <a:gd name="T42" fmla="*/ 465 w 2479"/>
                  <a:gd name="T43" fmla="*/ 1709 h 2307"/>
                  <a:gd name="T44" fmla="*/ 536 w 2479"/>
                  <a:gd name="T45" fmla="*/ 1759 h 2307"/>
                  <a:gd name="T46" fmla="*/ 620 w 2479"/>
                  <a:gd name="T47" fmla="*/ 1808 h 2307"/>
                  <a:gd name="T48" fmla="*/ 710 w 2479"/>
                  <a:gd name="T49" fmla="*/ 1849 h 2307"/>
                  <a:gd name="T50" fmla="*/ 755 w 2479"/>
                  <a:gd name="T51" fmla="*/ 1867 h 2307"/>
                  <a:gd name="T52" fmla="*/ 807 w 2479"/>
                  <a:gd name="T53" fmla="*/ 1881 h 2307"/>
                  <a:gd name="T54" fmla="*/ 858 w 2479"/>
                  <a:gd name="T55" fmla="*/ 1885 h 2307"/>
                  <a:gd name="T56" fmla="*/ 910 w 2479"/>
                  <a:gd name="T57" fmla="*/ 1890 h 2307"/>
                  <a:gd name="T58" fmla="*/ 968 w 2479"/>
                  <a:gd name="T59" fmla="*/ 1890 h 2307"/>
                  <a:gd name="T60" fmla="*/ 1026 w 2479"/>
                  <a:gd name="T61" fmla="*/ 1881 h 2307"/>
                  <a:gd name="T62" fmla="*/ 1155 w 2479"/>
                  <a:gd name="T63" fmla="*/ 1857 h 2307"/>
                  <a:gd name="T64" fmla="*/ 1284 w 2479"/>
                  <a:gd name="T65" fmla="*/ 1818 h 2307"/>
                  <a:gd name="T66" fmla="*/ 1342 w 2479"/>
                  <a:gd name="T67" fmla="*/ 1790 h 2307"/>
                  <a:gd name="T68" fmla="*/ 1394 w 2479"/>
                  <a:gd name="T69" fmla="*/ 1759 h 2307"/>
                  <a:gd name="T70" fmla="*/ 1446 w 2479"/>
                  <a:gd name="T71" fmla="*/ 1722 h 2307"/>
                  <a:gd name="T72" fmla="*/ 1491 w 2479"/>
                  <a:gd name="T73" fmla="*/ 1676 h 2307"/>
                  <a:gd name="T74" fmla="*/ 1536 w 2479"/>
                  <a:gd name="T75" fmla="*/ 1627 h 2307"/>
                  <a:gd name="T76" fmla="*/ 1575 w 2479"/>
                  <a:gd name="T77" fmla="*/ 1577 h 2307"/>
                  <a:gd name="T78" fmla="*/ 1652 w 2479"/>
                  <a:gd name="T79" fmla="*/ 1468 h 2307"/>
                  <a:gd name="T80" fmla="*/ 1691 w 2479"/>
                  <a:gd name="T81" fmla="*/ 1413 h 2307"/>
                  <a:gd name="T82" fmla="*/ 1723 w 2479"/>
                  <a:gd name="T83" fmla="*/ 1369 h 2307"/>
                  <a:gd name="T84" fmla="*/ 1781 w 2479"/>
                  <a:gd name="T85" fmla="*/ 1283 h 2307"/>
                  <a:gd name="T86" fmla="*/ 1833 w 2479"/>
                  <a:gd name="T87" fmla="*/ 1202 h 2307"/>
                  <a:gd name="T88" fmla="*/ 1917 w 2479"/>
                  <a:gd name="T89" fmla="*/ 1052 h 2307"/>
                  <a:gd name="T90" fmla="*/ 1936 w 2479"/>
                  <a:gd name="T91" fmla="*/ 1020 h 2307"/>
                  <a:gd name="T92" fmla="*/ 1942 w 2479"/>
                  <a:gd name="T93" fmla="*/ 998 h 2307"/>
                  <a:gd name="T94" fmla="*/ 1962 w 2479"/>
                  <a:gd name="T95" fmla="*/ 951 h 2307"/>
                  <a:gd name="T96" fmla="*/ 1975 w 2479"/>
                  <a:gd name="T97" fmla="*/ 924 h 2307"/>
                  <a:gd name="T98" fmla="*/ 1994 w 2479"/>
                  <a:gd name="T99" fmla="*/ 892 h 2307"/>
                  <a:gd name="T100" fmla="*/ 2013 w 2479"/>
                  <a:gd name="T101" fmla="*/ 848 h 2307"/>
                  <a:gd name="T102" fmla="*/ 2046 w 2479"/>
                  <a:gd name="T103" fmla="*/ 789 h 2307"/>
                  <a:gd name="T104" fmla="*/ 2084 w 2479"/>
                  <a:gd name="T105" fmla="*/ 717 h 2307"/>
                  <a:gd name="T106" fmla="*/ 2136 w 2479"/>
                  <a:gd name="T107" fmla="*/ 625 h 2307"/>
                  <a:gd name="T108" fmla="*/ 2194 w 2479"/>
                  <a:gd name="T109" fmla="*/ 526 h 2307"/>
                  <a:gd name="T110" fmla="*/ 2252 w 2479"/>
                  <a:gd name="T111" fmla="*/ 421 h 2307"/>
                  <a:gd name="T112" fmla="*/ 2375 w 2479"/>
                  <a:gd name="T113" fmla="*/ 204 h 2307"/>
                  <a:gd name="T114" fmla="*/ 2433 w 2479"/>
                  <a:gd name="T115" fmla="*/ 100 h 2307"/>
                  <a:gd name="T116" fmla="*/ 2478 w 2479"/>
                  <a:gd name="T117" fmla="*/ 0 h 2307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479"/>
                  <a:gd name="T178" fmla="*/ 0 h 2307"/>
                  <a:gd name="T179" fmla="*/ 2479 w 2479"/>
                  <a:gd name="T180" fmla="*/ 2307 h 2307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479" h="2307">
                    <a:moveTo>
                      <a:pt x="0" y="503"/>
                    </a:moveTo>
                    <a:lnTo>
                      <a:pt x="7" y="537"/>
                    </a:lnTo>
                    <a:lnTo>
                      <a:pt x="13" y="575"/>
                    </a:lnTo>
                    <a:lnTo>
                      <a:pt x="19" y="625"/>
                    </a:lnTo>
                    <a:lnTo>
                      <a:pt x="26" y="680"/>
                    </a:lnTo>
                    <a:lnTo>
                      <a:pt x="39" y="741"/>
                    </a:lnTo>
                    <a:lnTo>
                      <a:pt x="45" y="813"/>
                    </a:lnTo>
                    <a:lnTo>
                      <a:pt x="58" y="885"/>
                    </a:lnTo>
                    <a:lnTo>
                      <a:pt x="78" y="962"/>
                    </a:lnTo>
                    <a:lnTo>
                      <a:pt x="97" y="1051"/>
                    </a:lnTo>
                    <a:lnTo>
                      <a:pt x="123" y="1156"/>
                    </a:lnTo>
                    <a:lnTo>
                      <a:pt x="149" y="1272"/>
                    </a:lnTo>
                    <a:lnTo>
                      <a:pt x="181" y="1388"/>
                    </a:lnTo>
                    <a:lnTo>
                      <a:pt x="207" y="1504"/>
                    </a:lnTo>
                    <a:lnTo>
                      <a:pt x="239" y="1620"/>
                    </a:lnTo>
                    <a:lnTo>
                      <a:pt x="265" y="1720"/>
                    </a:lnTo>
                    <a:lnTo>
                      <a:pt x="297" y="1803"/>
                    </a:lnTo>
                    <a:lnTo>
                      <a:pt x="323" y="1869"/>
                    </a:lnTo>
                    <a:lnTo>
                      <a:pt x="349" y="1924"/>
                    </a:lnTo>
                    <a:lnTo>
                      <a:pt x="374" y="1974"/>
                    </a:lnTo>
                    <a:lnTo>
                      <a:pt x="407" y="2013"/>
                    </a:lnTo>
                    <a:lnTo>
                      <a:pt x="465" y="2085"/>
                    </a:lnTo>
                    <a:lnTo>
                      <a:pt x="536" y="2146"/>
                    </a:lnTo>
                    <a:lnTo>
                      <a:pt x="620" y="2206"/>
                    </a:lnTo>
                    <a:lnTo>
                      <a:pt x="710" y="2256"/>
                    </a:lnTo>
                    <a:lnTo>
                      <a:pt x="755" y="2278"/>
                    </a:lnTo>
                    <a:lnTo>
                      <a:pt x="807" y="2295"/>
                    </a:lnTo>
                    <a:lnTo>
                      <a:pt x="858" y="2300"/>
                    </a:lnTo>
                    <a:lnTo>
                      <a:pt x="910" y="2306"/>
                    </a:lnTo>
                    <a:lnTo>
                      <a:pt x="968" y="2306"/>
                    </a:lnTo>
                    <a:lnTo>
                      <a:pt x="1026" y="2295"/>
                    </a:lnTo>
                    <a:lnTo>
                      <a:pt x="1155" y="2267"/>
                    </a:lnTo>
                    <a:lnTo>
                      <a:pt x="1284" y="2218"/>
                    </a:lnTo>
                    <a:lnTo>
                      <a:pt x="1342" y="2184"/>
                    </a:lnTo>
                    <a:lnTo>
                      <a:pt x="1394" y="2146"/>
                    </a:lnTo>
                    <a:lnTo>
                      <a:pt x="1446" y="2101"/>
                    </a:lnTo>
                    <a:lnTo>
                      <a:pt x="1491" y="2046"/>
                    </a:lnTo>
                    <a:lnTo>
                      <a:pt x="1536" y="1985"/>
                    </a:lnTo>
                    <a:lnTo>
                      <a:pt x="1575" y="1924"/>
                    </a:lnTo>
                    <a:lnTo>
                      <a:pt x="1652" y="1792"/>
                    </a:lnTo>
                    <a:lnTo>
                      <a:pt x="1691" y="1725"/>
                    </a:lnTo>
                    <a:lnTo>
                      <a:pt x="1723" y="1670"/>
                    </a:lnTo>
                    <a:lnTo>
                      <a:pt x="1781" y="1565"/>
                    </a:lnTo>
                    <a:lnTo>
                      <a:pt x="1833" y="1466"/>
                    </a:lnTo>
                    <a:lnTo>
                      <a:pt x="1917" y="1283"/>
                    </a:lnTo>
                    <a:lnTo>
                      <a:pt x="1936" y="1244"/>
                    </a:lnTo>
                    <a:lnTo>
                      <a:pt x="1942" y="1217"/>
                    </a:lnTo>
                    <a:lnTo>
                      <a:pt x="1962" y="1161"/>
                    </a:lnTo>
                    <a:lnTo>
                      <a:pt x="1975" y="1128"/>
                    </a:lnTo>
                    <a:lnTo>
                      <a:pt x="1994" y="1089"/>
                    </a:lnTo>
                    <a:lnTo>
                      <a:pt x="2013" y="1034"/>
                    </a:lnTo>
                    <a:lnTo>
                      <a:pt x="2046" y="962"/>
                    </a:lnTo>
                    <a:lnTo>
                      <a:pt x="2084" y="874"/>
                    </a:lnTo>
                    <a:lnTo>
                      <a:pt x="2136" y="763"/>
                    </a:lnTo>
                    <a:lnTo>
                      <a:pt x="2194" y="642"/>
                    </a:lnTo>
                    <a:lnTo>
                      <a:pt x="2252" y="514"/>
                    </a:lnTo>
                    <a:lnTo>
                      <a:pt x="2375" y="249"/>
                    </a:lnTo>
                    <a:lnTo>
                      <a:pt x="2433" y="122"/>
                    </a:lnTo>
                    <a:lnTo>
                      <a:pt x="2478" y="0"/>
                    </a:lnTo>
                  </a:path>
                </a:pathLst>
              </a:custGeom>
              <a:noFill/>
              <a:ln w="50800" cap="rnd">
                <a:solidFill>
                  <a:srgbClr val="99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45097" name="Rectangle 10"/>
              <p:cNvSpPr>
                <a:spLocks noChangeArrowheads="1"/>
              </p:cNvSpPr>
              <p:nvPr/>
            </p:nvSpPr>
            <p:spPr bwMode="auto">
              <a:xfrm>
                <a:off x="3993" y="1082"/>
                <a:ext cx="363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MC</a:t>
                </a:r>
              </a:p>
            </p:txBody>
          </p:sp>
        </p:grpSp>
        <p:grpSp>
          <p:nvGrpSpPr>
            <p:cNvPr id="45076" name="Group 11"/>
            <p:cNvGrpSpPr>
              <a:grpSpLocks/>
            </p:cNvGrpSpPr>
            <p:nvPr/>
          </p:nvGrpSpPr>
          <p:grpSpPr bwMode="auto">
            <a:xfrm>
              <a:off x="2093" y="1138"/>
              <a:ext cx="3148" cy="2024"/>
              <a:chOff x="2093" y="1138"/>
              <a:chExt cx="3148" cy="2024"/>
            </a:xfrm>
          </p:grpSpPr>
          <p:sp>
            <p:nvSpPr>
              <p:cNvPr id="45092" name="Rectangle 12"/>
              <p:cNvSpPr>
                <a:spLocks noChangeArrowheads="1"/>
              </p:cNvSpPr>
              <p:nvPr/>
            </p:nvSpPr>
            <p:spPr bwMode="auto">
              <a:xfrm>
                <a:off x="4355" y="2580"/>
                <a:ext cx="453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AVC</a:t>
                </a:r>
              </a:p>
            </p:txBody>
          </p:sp>
          <p:sp>
            <p:nvSpPr>
              <p:cNvPr id="45093" name="Rectangle 13"/>
              <p:cNvSpPr>
                <a:spLocks noChangeArrowheads="1"/>
              </p:cNvSpPr>
              <p:nvPr/>
            </p:nvSpPr>
            <p:spPr bwMode="auto">
              <a:xfrm>
                <a:off x="4797" y="1138"/>
                <a:ext cx="444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ATC</a:t>
                </a:r>
              </a:p>
            </p:txBody>
          </p:sp>
          <p:sp>
            <p:nvSpPr>
              <p:cNvPr id="45094" name="Freeform 14"/>
              <p:cNvSpPr>
                <a:spLocks/>
              </p:cNvSpPr>
              <p:nvPr/>
            </p:nvSpPr>
            <p:spPr bwMode="auto">
              <a:xfrm>
                <a:off x="2093" y="2697"/>
                <a:ext cx="2259" cy="465"/>
              </a:xfrm>
              <a:custGeom>
                <a:avLst/>
                <a:gdLst>
                  <a:gd name="T0" fmla="*/ 0 w 2259"/>
                  <a:gd name="T1" fmla="*/ 78 h 489"/>
                  <a:gd name="T2" fmla="*/ 266 w 2259"/>
                  <a:gd name="T3" fmla="*/ 179 h 489"/>
                  <a:gd name="T4" fmla="*/ 399 w 2259"/>
                  <a:gd name="T5" fmla="*/ 228 h 489"/>
                  <a:gd name="T6" fmla="*/ 524 w 2259"/>
                  <a:gd name="T7" fmla="*/ 273 h 489"/>
                  <a:gd name="T8" fmla="*/ 650 w 2259"/>
                  <a:gd name="T9" fmla="*/ 314 h 489"/>
                  <a:gd name="T10" fmla="*/ 776 w 2259"/>
                  <a:gd name="T11" fmla="*/ 345 h 489"/>
                  <a:gd name="T12" fmla="*/ 895 w 2259"/>
                  <a:gd name="T13" fmla="*/ 376 h 489"/>
                  <a:gd name="T14" fmla="*/ 1007 w 2259"/>
                  <a:gd name="T15" fmla="*/ 392 h 489"/>
                  <a:gd name="T16" fmla="*/ 1119 w 2259"/>
                  <a:gd name="T17" fmla="*/ 398 h 489"/>
                  <a:gd name="T18" fmla="*/ 1230 w 2259"/>
                  <a:gd name="T19" fmla="*/ 395 h 489"/>
                  <a:gd name="T20" fmla="*/ 1342 w 2259"/>
                  <a:gd name="T21" fmla="*/ 382 h 489"/>
                  <a:gd name="T22" fmla="*/ 1447 w 2259"/>
                  <a:gd name="T23" fmla="*/ 366 h 489"/>
                  <a:gd name="T24" fmla="*/ 1552 w 2259"/>
                  <a:gd name="T25" fmla="*/ 341 h 489"/>
                  <a:gd name="T26" fmla="*/ 1643 w 2259"/>
                  <a:gd name="T27" fmla="*/ 319 h 489"/>
                  <a:gd name="T28" fmla="*/ 1734 w 2259"/>
                  <a:gd name="T29" fmla="*/ 293 h 489"/>
                  <a:gd name="T30" fmla="*/ 1811 w 2259"/>
                  <a:gd name="T31" fmla="*/ 265 h 489"/>
                  <a:gd name="T32" fmla="*/ 1888 w 2259"/>
                  <a:gd name="T33" fmla="*/ 237 h 489"/>
                  <a:gd name="T34" fmla="*/ 1957 w 2259"/>
                  <a:gd name="T35" fmla="*/ 203 h 489"/>
                  <a:gd name="T36" fmla="*/ 2076 w 2259"/>
                  <a:gd name="T37" fmla="*/ 126 h 489"/>
                  <a:gd name="T38" fmla="*/ 2132 w 2259"/>
                  <a:gd name="T39" fmla="*/ 90 h 489"/>
                  <a:gd name="T40" fmla="*/ 2181 w 2259"/>
                  <a:gd name="T41" fmla="*/ 53 h 489"/>
                  <a:gd name="T42" fmla="*/ 2223 w 2259"/>
                  <a:gd name="T43" fmla="*/ 26 h 489"/>
                  <a:gd name="T44" fmla="*/ 2258 w 2259"/>
                  <a:gd name="T45" fmla="*/ 0 h 48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2259"/>
                  <a:gd name="T70" fmla="*/ 0 h 489"/>
                  <a:gd name="T71" fmla="*/ 2259 w 2259"/>
                  <a:gd name="T72" fmla="*/ 489 h 48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2259" h="489">
                    <a:moveTo>
                      <a:pt x="0" y="95"/>
                    </a:moveTo>
                    <a:lnTo>
                      <a:pt x="266" y="219"/>
                    </a:lnTo>
                    <a:lnTo>
                      <a:pt x="399" y="279"/>
                    </a:lnTo>
                    <a:lnTo>
                      <a:pt x="524" y="334"/>
                    </a:lnTo>
                    <a:lnTo>
                      <a:pt x="650" y="384"/>
                    </a:lnTo>
                    <a:lnTo>
                      <a:pt x="776" y="423"/>
                    </a:lnTo>
                    <a:lnTo>
                      <a:pt x="895" y="458"/>
                    </a:lnTo>
                    <a:lnTo>
                      <a:pt x="1007" y="478"/>
                    </a:lnTo>
                    <a:lnTo>
                      <a:pt x="1119" y="488"/>
                    </a:lnTo>
                    <a:lnTo>
                      <a:pt x="1230" y="483"/>
                    </a:lnTo>
                    <a:lnTo>
                      <a:pt x="1342" y="468"/>
                    </a:lnTo>
                    <a:lnTo>
                      <a:pt x="1447" y="448"/>
                    </a:lnTo>
                    <a:lnTo>
                      <a:pt x="1552" y="418"/>
                    </a:lnTo>
                    <a:lnTo>
                      <a:pt x="1643" y="389"/>
                    </a:lnTo>
                    <a:lnTo>
                      <a:pt x="1734" y="359"/>
                    </a:lnTo>
                    <a:lnTo>
                      <a:pt x="1811" y="324"/>
                    </a:lnTo>
                    <a:lnTo>
                      <a:pt x="1888" y="289"/>
                    </a:lnTo>
                    <a:lnTo>
                      <a:pt x="1957" y="249"/>
                    </a:lnTo>
                    <a:lnTo>
                      <a:pt x="2076" y="155"/>
                    </a:lnTo>
                    <a:lnTo>
                      <a:pt x="2132" y="110"/>
                    </a:lnTo>
                    <a:lnTo>
                      <a:pt x="2181" y="65"/>
                    </a:lnTo>
                    <a:lnTo>
                      <a:pt x="2223" y="30"/>
                    </a:lnTo>
                    <a:lnTo>
                      <a:pt x="2258" y="0"/>
                    </a:lnTo>
                  </a:path>
                </a:pathLst>
              </a:custGeom>
              <a:noFill/>
              <a:ln w="50800" cap="rnd">
                <a:solidFill>
                  <a:srgbClr val="00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45095" name="Freeform 15"/>
              <p:cNvSpPr>
                <a:spLocks/>
              </p:cNvSpPr>
              <p:nvPr/>
            </p:nvSpPr>
            <p:spPr bwMode="auto">
              <a:xfrm>
                <a:off x="2911" y="1371"/>
                <a:ext cx="1915" cy="512"/>
              </a:xfrm>
              <a:custGeom>
                <a:avLst/>
                <a:gdLst>
                  <a:gd name="T0" fmla="*/ 0 w 1915"/>
                  <a:gd name="T1" fmla="*/ 2 h 538"/>
                  <a:gd name="T2" fmla="*/ 16 w 1915"/>
                  <a:gd name="T3" fmla="*/ 12 h 538"/>
                  <a:gd name="T4" fmla="*/ 31 w 1915"/>
                  <a:gd name="T5" fmla="*/ 29 h 538"/>
                  <a:gd name="T6" fmla="*/ 47 w 1915"/>
                  <a:gd name="T7" fmla="*/ 45 h 538"/>
                  <a:gd name="T8" fmla="*/ 62 w 1915"/>
                  <a:gd name="T9" fmla="*/ 66 h 538"/>
                  <a:gd name="T10" fmla="*/ 101 w 1915"/>
                  <a:gd name="T11" fmla="*/ 108 h 538"/>
                  <a:gd name="T12" fmla="*/ 147 w 1915"/>
                  <a:gd name="T13" fmla="*/ 155 h 538"/>
                  <a:gd name="T14" fmla="*/ 202 w 1915"/>
                  <a:gd name="T15" fmla="*/ 204 h 538"/>
                  <a:gd name="T16" fmla="*/ 248 w 1915"/>
                  <a:gd name="T17" fmla="*/ 248 h 538"/>
                  <a:gd name="T18" fmla="*/ 302 w 1915"/>
                  <a:gd name="T19" fmla="*/ 290 h 538"/>
                  <a:gd name="T20" fmla="*/ 333 w 1915"/>
                  <a:gd name="T21" fmla="*/ 306 h 538"/>
                  <a:gd name="T22" fmla="*/ 356 w 1915"/>
                  <a:gd name="T23" fmla="*/ 322 h 538"/>
                  <a:gd name="T24" fmla="*/ 411 w 1915"/>
                  <a:gd name="T25" fmla="*/ 347 h 538"/>
                  <a:gd name="T26" fmla="*/ 465 w 1915"/>
                  <a:gd name="T27" fmla="*/ 372 h 538"/>
                  <a:gd name="T28" fmla="*/ 519 w 1915"/>
                  <a:gd name="T29" fmla="*/ 393 h 538"/>
                  <a:gd name="T30" fmla="*/ 573 w 1915"/>
                  <a:gd name="T31" fmla="*/ 408 h 538"/>
                  <a:gd name="T32" fmla="*/ 635 w 1915"/>
                  <a:gd name="T33" fmla="*/ 422 h 538"/>
                  <a:gd name="T34" fmla="*/ 697 w 1915"/>
                  <a:gd name="T35" fmla="*/ 434 h 538"/>
                  <a:gd name="T36" fmla="*/ 759 w 1915"/>
                  <a:gd name="T37" fmla="*/ 438 h 538"/>
                  <a:gd name="T38" fmla="*/ 829 w 1915"/>
                  <a:gd name="T39" fmla="*/ 441 h 538"/>
                  <a:gd name="T40" fmla="*/ 899 w 1915"/>
                  <a:gd name="T41" fmla="*/ 438 h 538"/>
                  <a:gd name="T42" fmla="*/ 976 w 1915"/>
                  <a:gd name="T43" fmla="*/ 432 h 538"/>
                  <a:gd name="T44" fmla="*/ 1062 w 1915"/>
                  <a:gd name="T45" fmla="*/ 420 h 538"/>
                  <a:gd name="T46" fmla="*/ 1147 w 1915"/>
                  <a:gd name="T47" fmla="*/ 405 h 538"/>
                  <a:gd name="T48" fmla="*/ 1232 w 1915"/>
                  <a:gd name="T49" fmla="*/ 384 h 538"/>
                  <a:gd name="T50" fmla="*/ 1317 w 1915"/>
                  <a:gd name="T51" fmla="*/ 365 h 538"/>
                  <a:gd name="T52" fmla="*/ 1395 w 1915"/>
                  <a:gd name="T53" fmla="*/ 343 h 538"/>
                  <a:gd name="T54" fmla="*/ 1465 w 1915"/>
                  <a:gd name="T55" fmla="*/ 314 h 538"/>
                  <a:gd name="T56" fmla="*/ 1527 w 1915"/>
                  <a:gd name="T57" fmla="*/ 286 h 538"/>
                  <a:gd name="T58" fmla="*/ 1589 w 1915"/>
                  <a:gd name="T59" fmla="*/ 251 h 538"/>
                  <a:gd name="T60" fmla="*/ 1651 w 1915"/>
                  <a:gd name="T61" fmla="*/ 214 h 538"/>
                  <a:gd name="T62" fmla="*/ 1705 w 1915"/>
                  <a:gd name="T63" fmla="*/ 176 h 538"/>
                  <a:gd name="T64" fmla="*/ 1813 w 1915"/>
                  <a:gd name="T65" fmla="*/ 91 h 538"/>
                  <a:gd name="T66" fmla="*/ 1914 w 1915"/>
                  <a:gd name="T67" fmla="*/ 0 h 53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915"/>
                  <a:gd name="T103" fmla="*/ 0 h 538"/>
                  <a:gd name="T104" fmla="*/ 1915 w 1915"/>
                  <a:gd name="T105" fmla="*/ 538 h 538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915" h="538">
                    <a:moveTo>
                      <a:pt x="0" y="2"/>
                    </a:moveTo>
                    <a:lnTo>
                      <a:pt x="16" y="16"/>
                    </a:lnTo>
                    <a:lnTo>
                      <a:pt x="31" y="36"/>
                    </a:lnTo>
                    <a:lnTo>
                      <a:pt x="47" y="55"/>
                    </a:lnTo>
                    <a:lnTo>
                      <a:pt x="62" y="80"/>
                    </a:lnTo>
                    <a:lnTo>
                      <a:pt x="101" y="131"/>
                    </a:lnTo>
                    <a:lnTo>
                      <a:pt x="147" y="189"/>
                    </a:lnTo>
                    <a:lnTo>
                      <a:pt x="202" y="248"/>
                    </a:lnTo>
                    <a:lnTo>
                      <a:pt x="248" y="303"/>
                    </a:lnTo>
                    <a:lnTo>
                      <a:pt x="302" y="353"/>
                    </a:lnTo>
                    <a:lnTo>
                      <a:pt x="333" y="373"/>
                    </a:lnTo>
                    <a:lnTo>
                      <a:pt x="356" y="392"/>
                    </a:lnTo>
                    <a:lnTo>
                      <a:pt x="411" y="423"/>
                    </a:lnTo>
                    <a:lnTo>
                      <a:pt x="465" y="454"/>
                    </a:lnTo>
                    <a:lnTo>
                      <a:pt x="519" y="479"/>
                    </a:lnTo>
                    <a:lnTo>
                      <a:pt x="573" y="498"/>
                    </a:lnTo>
                    <a:lnTo>
                      <a:pt x="635" y="515"/>
                    </a:lnTo>
                    <a:lnTo>
                      <a:pt x="697" y="529"/>
                    </a:lnTo>
                    <a:lnTo>
                      <a:pt x="759" y="534"/>
                    </a:lnTo>
                    <a:lnTo>
                      <a:pt x="829" y="537"/>
                    </a:lnTo>
                    <a:lnTo>
                      <a:pt x="899" y="534"/>
                    </a:lnTo>
                    <a:lnTo>
                      <a:pt x="976" y="526"/>
                    </a:lnTo>
                    <a:lnTo>
                      <a:pt x="1062" y="512"/>
                    </a:lnTo>
                    <a:lnTo>
                      <a:pt x="1147" y="495"/>
                    </a:lnTo>
                    <a:lnTo>
                      <a:pt x="1232" y="470"/>
                    </a:lnTo>
                    <a:lnTo>
                      <a:pt x="1317" y="445"/>
                    </a:lnTo>
                    <a:lnTo>
                      <a:pt x="1395" y="417"/>
                    </a:lnTo>
                    <a:lnTo>
                      <a:pt x="1465" y="384"/>
                    </a:lnTo>
                    <a:lnTo>
                      <a:pt x="1527" y="348"/>
                    </a:lnTo>
                    <a:lnTo>
                      <a:pt x="1589" y="306"/>
                    </a:lnTo>
                    <a:lnTo>
                      <a:pt x="1651" y="261"/>
                    </a:lnTo>
                    <a:lnTo>
                      <a:pt x="1705" y="214"/>
                    </a:lnTo>
                    <a:lnTo>
                      <a:pt x="1813" y="111"/>
                    </a:lnTo>
                    <a:lnTo>
                      <a:pt x="1914" y="0"/>
                    </a:lnTo>
                  </a:path>
                </a:pathLst>
              </a:custGeom>
              <a:noFill/>
              <a:ln w="50800" cap="rnd">
                <a:solidFill>
                  <a:srgbClr val="0033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</p:grpSp>
        <p:grpSp>
          <p:nvGrpSpPr>
            <p:cNvPr id="45077" name="Group 16"/>
            <p:cNvGrpSpPr>
              <a:grpSpLocks/>
            </p:cNvGrpSpPr>
            <p:nvPr/>
          </p:nvGrpSpPr>
          <p:grpSpPr bwMode="auto">
            <a:xfrm>
              <a:off x="1149" y="2085"/>
              <a:ext cx="3945" cy="262"/>
              <a:chOff x="1149" y="2085"/>
              <a:chExt cx="3945" cy="262"/>
            </a:xfrm>
          </p:grpSpPr>
          <p:sp>
            <p:nvSpPr>
              <p:cNvPr id="45088" name="Line 17"/>
              <p:cNvSpPr>
                <a:spLocks noChangeShapeType="1"/>
              </p:cNvSpPr>
              <p:nvPr/>
            </p:nvSpPr>
            <p:spPr bwMode="auto">
              <a:xfrm>
                <a:off x="1391" y="2238"/>
                <a:ext cx="3039" cy="0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089" name="Rectangle 18"/>
              <p:cNvSpPr>
                <a:spLocks noChangeArrowheads="1"/>
              </p:cNvSpPr>
              <p:nvPr/>
            </p:nvSpPr>
            <p:spPr bwMode="auto">
              <a:xfrm>
                <a:off x="4443" y="2098"/>
                <a:ext cx="651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P = MR</a:t>
                </a:r>
              </a:p>
            </p:txBody>
          </p:sp>
          <p:sp>
            <p:nvSpPr>
              <p:cNvPr id="45090" name="Oval 19"/>
              <p:cNvSpPr>
                <a:spLocks noChangeArrowheads="1"/>
              </p:cNvSpPr>
              <p:nvPr/>
            </p:nvSpPr>
            <p:spPr bwMode="auto">
              <a:xfrm>
                <a:off x="3523" y="2226"/>
                <a:ext cx="103" cy="89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45091" name="Rectangle 20"/>
              <p:cNvSpPr>
                <a:spLocks noChangeArrowheads="1"/>
              </p:cNvSpPr>
              <p:nvPr/>
            </p:nvSpPr>
            <p:spPr bwMode="auto">
              <a:xfrm>
                <a:off x="1149" y="2085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D</a:t>
                </a:r>
              </a:p>
            </p:txBody>
          </p:sp>
        </p:grpSp>
        <p:grpSp>
          <p:nvGrpSpPr>
            <p:cNvPr id="45078" name="Group 22"/>
            <p:cNvGrpSpPr>
              <a:grpSpLocks/>
            </p:cNvGrpSpPr>
            <p:nvPr/>
          </p:nvGrpSpPr>
          <p:grpSpPr bwMode="auto">
            <a:xfrm>
              <a:off x="3465" y="2228"/>
              <a:ext cx="372" cy="1809"/>
              <a:chOff x="3465" y="2228"/>
              <a:chExt cx="372" cy="1809"/>
            </a:xfrm>
          </p:grpSpPr>
          <p:sp>
            <p:nvSpPr>
              <p:cNvPr id="45085" name="Rectangle 23"/>
              <p:cNvSpPr>
                <a:spLocks noChangeArrowheads="1"/>
              </p:cNvSpPr>
              <p:nvPr/>
            </p:nvSpPr>
            <p:spPr bwMode="auto">
              <a:xfrm>
                <a:off x="3465" y="3790"/>
                <a:ext cx="252" cy="2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q</a:t>
                </a:r>
                <a:r>
                  <a:rPr lang="en-US" altLang="en-US" sz="2000" i="1" baseline="30000">
                    <a:latin typeface="Arial" charset="0"/>
                  </a:rPr>
                  <a:t>*</a:t>
                </a:r>
              </a:p>
            </p:txBody>
          </p:sp>
          <p:sp>
            <p:nvSpPr>
              <p:cNvPr id="45086" name="Rectangle 24"/>
              <p:cNvSpPr>
                <a:spLocks noChangeArrowheads="1"/>
              </p:cNvSpPr>
              <p:nvPr/>
            </p:nvSpPr>
            <p:spPr bwMode="auto">
              <a:xfrm>
                <a:off x="3607" y="2228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A</a:t>
                </a:r>
              </a:p>
            </p:txBody>
          </p:sp>
          <p:sp>
            <p:nvSpPr>
              <p:cNvPr id="45087" name="Line 25"/>
              <p:cNvSpPr>
                <a:spLocks noChangeShapeType="1"/>
              </p:cNvSpPr>
              <p:nvPr/>
            </p:nvSpPr>
            <p:spPr bwMode="auto">
              <a:xfrm>
                <a:off x="3564" y="2232"/>
                <a:ext cx="0" cy="157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45079" name="Group 26"/>
            <p:cNvGrpSpPr>
              <a:grpSpLocks/>
            </p:cNvGrpSpPr>
            <p:nvPr/>
          </p:nvGrpSpPr>
          <p:grpSpPr bwMode="auto">
            <a:xfrm>
              <a:off x="1149" y="1584"/>
              <a:ext cx="2582" cy="648"/>
              <a:chOff x="1149" y="1584"/>
              <a:chExt cx="2582" cy="648"/>
            </a:xfrm>
          </p:grpSpPr>
          <p:sp>
            <p:nvSpPr>
              <p:cNvPr id="45080" name="Rectangle 27"/>
              <p:cNvSpPr>
                <a:spLocks noChangeArrowheads="1"/>
              </p:cNvSpPr>
              <p:nvPr/>
            </p:nvSpPr>
            <p:spPr bwMode="auto">
              <a:xfrm>
                <a:off x="3501" y="1584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B</a:t>
                </a:r>
              </a:p>
            </p:txBody>
          </p:sp>
          <p:sp>
            <p:nvSpPr>
              <p:cNvPr id="45081" name="Rectangle 28"/>
              <p:cNvSpPr>
                <a:spLocks noChangeArrowheads="1"/>
              </p:cNvSpPr>
              <p:nvPr/>
            </p:nvSpPr>
            <p:spPr bwMode="auto">
              <a:xfrm>
                <a:off x="1149" y="1728"/>
                <a:ext cx="230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000" i="1">
                    <a:latin typeface="Arial" charset="0"/>
                  </a:rPr>
                  <a:t>C</a:t>
                </a:r>
              </a:p>
            </p:txBody>
          </p:sp>
          <p:sp>
            <p:nvSpPr>
              <p:cNvPr id="45082" name="Oval 29"/>
              <p:cNvSpPr>
                <a:spLocks noChangeArrowheads="1"/>
              </p:cNvSpPr>
              <p:nvPr/>
            </p:nvSpPr>
            <p:spPr bwMode="auto">
              <a:xfrm>
                <a:off x="3496" y="1820"/>
                <a:ext cx="103" cy="90"/>
              </a:xfrm>
              <a:prstGeom prst="ellipse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45083" name="Line 30"/>
              <p:cNvSpPr>
                <a:spLocks noChangeShapeType="1"/>
              </p:cNvSpPr>
              <p:nvPr/>
            </p:nvSpPr>
            <p:spPr bwMode="auto">
              <a:xfrm flipH="1" flipV="1">
                <a:off x="3555" y="1854"/>
                <a:ext cx="0" cy="37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84" name="Line 31"/>
              <p:cNvSpPr>
                <a:spLocks noChangeShapeType="1"/>
              </p:cNvSpPr>
              <p:nvPr/>
            </p:nvSpPr>
            <p:spPr bwMode="auto">
              <a:xfrm flipH="1">
                <a:off x="1395" y="1863"/>
                <a:ext cx="214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grpSp>
        <p:nvGrpSpPr>
          <p:cNvPr id="8" name="Group 34"/>
          <p:cNvGrpSpPr>
            <a:grpSpLocks/>
          </p:cNvGrpSpPr>
          <p:nvPr/>
        </p:nvGrpSpPr>
        <p:grpSpPr bwMode="auto">
          <a:xfrm>
            <a:off x="2886075" y="2200275"/>
            <a:ext cx="1085850" cy="1028700"/>
            <a:chOff x="1656" y="1386"/>
            <a:chExt cx="684" cy="648"/>
          </a:xfrm>
        </p:grpSpPr>
        <p:sp>
          <p:nvSpPr>
            <p:cNvPr id="45072" name="Text Box 32"/>
            <p:cNvSpPr txBox="1">
              <a:spLocks noChangeArrowheads="1"/>
            </p:cNvSpPr>
            <p:nvPr/>
          </p:nvSpPr>
          <p:spPr bwMode="auto">
            <a:xfrm>
              <a:off x="1656" y="1386"/>
              <a:ext cx="684" cy="237"/>
            </a:xfrm>
            <a:prstGeom prst="rect">
              <a:avLst/>
            </a:prstGeom>
            <a:solidFill>
              <a:srgbClr val="C4E3B5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Losses</a:t>
              </a:r>
            </a:p>
          </p:txBody>
        </p:sp>
        <p:sp>
          <p:nvSpPr>
            <p:cNvPr id="45073" name="Line 33"/>
            <p:cNvSpPr>
              <a:spLocks noChangeShapeType="1"/>
            </p:cNvSpPr>
            <p:nvPr/>
          </p:nvSpPr>
          <p:spPr bwMode="auto">
            <a:xfrm>
              <a:off x="2169" y="1692"/>
              <a:ext cx="108" cy="34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9" name="Group 41"/>
          <p:cNvGrpSpPr>
            <a:grpSpLocks/>
          </p:cNvGrpSpPr>
          <p:nvPr/>
        </p:nvGrpSpPr>
        <p:grpSpPr bwMode="auto">
          <a:xfrm>
            <a:off x="1881188" y="4695825"/>
            <a:ext cx="4262437" cy="558800"/>
            <a:chOff x="1185" y="2958"/>
            <a:chExt cx="2685" cy="352"/>
          </a:xfrm>
        </p:grpSpPr>
        <p:sp>
          <p:nvSpPr>
            <p:cNvPr id="45069" name="Line 37"/>
            <p:cNvSpPr>
              <a:spLocks noChangeShapeType="1"/>
            </p:cNvSpPr>
            <p:nvPr/>
          </p:nvSpPr>
          <p:spPr bwMode="auto">
            <a:xfrm flipH="1">
              <a:off x="1386" y="3096"/>
              <a:ext cx="217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5070" name="Text Box 39"/>
            <p:cNvSpPr txBox="1">
              <a:spLocks noChangeArrowheads="1"/>
            </p:cNvSpPr>
            <p:nvPr/>
          </p:nvSpPr>
          <p:spPr bwMode="auto">
            <a:xfrm>
              <a:off x="3609" y="3060"/>
              <a:ext cx="26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 i="1">
                  <a:latin typeface="Arial" charset="0"/>
                </a:rPr>
                <a:t>E</a:t>
              </a:r>
            </a:p>
          </p:txBody>
        </p:sp>
        <p:sp>
          <p:nvSpPr>
            <p:cNvPr id="45071" name="Text Box 40"/>
            <p:cNvSpPr txBox="1">
              <a:spLocks noChangeArrowheads="1"/>
            </p:cNvSpPr>
            <p:nvPr/>
          </p:nvSpPr>
          <p:spPr bwMode="auto">
            <a:xfrm>
              <a:off x="1185" y="2958"/>
              <a:ext cx="26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 i="1">
                  <a:latin typeface="Arial" charset="0"/>
                </a:rPr>
                <a:t>F</a:t>
              </a:r>
            </a:p>
          </p:txBody>
        </p:sp>
      </p:grpSp>
      <p:sp>
        <p:nvSpPr>
          <p:cNvPr id="45068" name="AutoShape 4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520113" y="5980113"/>
            <a:ext cx="225425" cy="331787"/>
          </a:xfrm>
          <a:prstGeom prst="actionButtonDocumen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34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4197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050"/>
          <p:cNvSpPr>
            <a:spLocks noGrp="1" noChangeArrowheads="1"/>
          </p:cNvSpPr>
          <p:nvPr>
            <p:ph type="title"/>
          </p:nvPr>
        </p:nvSpPr>
        <p:spPr>
          <a:xfrm>
            <a:off x="461963" y="111125"/>
            <a:ext cx="6827837" cy="11430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When should the firm shut down?</a:t>
            </a:r>
            <a:endParaRPr lang="en-US" altLang="en-US" sz="2400">
              <a:latin typeface="Angsana New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5923" name="Rectangle 2051"/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850900" y="998538"/>
                <a:ext cx="7810500" cy="4419600"/>
              </a:xfrm>
            </p:spPr>
            <p:txBody>
              <a:bodyPr/>
              <a:lstStyle/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Operate: net revenue    =  PQ – TVC – TFC. 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Shut down: net revenue  =  – TFC .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It should </a:t>
                </a:r>
                <a:r>
                  <a:rPr lang="en-US" altLang="en-US" sz="3600" b="1" dirty="0">
                    <a:solidFill>
                      <a:srgbClr val="3333CC"/>
                    </a:solidFill>
                    <a:latin typeface="Angsana New" charset="0"/>
                  </a:rPr>
                  <a:t>operate</a:t>
                </a:r>
                <a:r>
                  <a:rPr lang="en-US" altLang="en-US" sz="3600" b="1" dirty="0">
                    <a:latin typeface="Angsana New" charset="0"/>
                  </a:rPr>
                  <a:t> if  PQ – TVC  – TFC  &gt;  – TFC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					      PQ – TVC  &gt;  0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					       	   TR   &gt;  TVC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		     			or  	    P     &gt;  AVC</a:t>
                </a:r>
              </a:p>
              <a:p>
                <a:pPr eaLnBrk="1" hangingPunct="1">
                  <a:lnSpc>
                    <a:spcPct val="125000"/>
                  </a:lnSpc>
                  <a:spcBef>
                    <a:spcPct val="0"/>
                  </a:spcBef>
                  <a:buFont typeface="Wingdings" charset="2"/>
                  <a:buNone/>
                </a:pPr>
                <a:r>
                  <a:rPr lang="en-US" altLang="en-US" sz="3600" b="1" dirty="0">
                    <a:latin typeface="Angsana New" charset="0"/>
                  </a:rPr>
                  <a:t>It should </a:t>
                </a:r>
                <a:r>
                  <a:rPr lang="en-US" altLang="en-US" sz="3600" b="1" dirty="0">
                    <a:solidFill>
                      <a:srgbClr val="3333CC"/>
                    </a:solidFill>
                    <a:latin typeface="Angsana New" charset="0"/>
                  </a:rPr>
                  <a:t>shut down</a:t>
                </a:r>
                <a:r>
                  <a:rPr lang="en-US" altLang="en-US" sz="3600" b="1" dirty="0">
                    <a:latin typeface="Angsana New" charset="0"/>
                  </a:rPr>
                  <a:t> if P </a:t>
                </a:r>
                <a14:m>
                  <m:oMath xmlns:m="http://schemas.openxmlformats.org/officeDocument/2006/math">
                    <m:r>
                      <a:rPr lang="en-US" altLang="en-US" sz="2800" b="1" i="1" smtClean="0">
                        <a:latin typeface="Cambria Math" charset="0"/>
                        <a:ea typeface="Angsana New" charset="0"/>
                        <a:cs typeface="Angsana New" charset="0"/>
                      </a:rPr>
                      <m:t>≤</m:t>
                    </m:r>
                  </m:oMath>
                </a14:m>
                <a:r>
                  <a:rPr lang="en-US" altLang="en-US" sz="3600" b="1" dirty="0">
                    <a:latin typeface="Angsana New" charset="0"/>
                  </a:rPr>
                  <a:t> minimum AVC</a:t>
                </a:r>
                <a:endParaRPr lang="th-TH" altLang="en-US" sz="3600" b="1" dirty="0">
                  <a:latin typeface="Arial" charset="0"/>
                </a:endParaRPr>
              </a:p>
            </p:txBody>
          </p:sp>
        </mc:Choice>
        <mc:Fallback xmlns="">
          <p:sp>
            <p:nvSpPr>
              <p:cNvPr id="465923" name="Rectangle 205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50900" y="998538"/>
                <a:ext cx="7810500" cy="4419600"/>
              </a:xfrm>
              <a:blipFill rotWithShape="0">
                <a:blip r:embed="rId2"/>
                <a:stretch>
                  <a:fillRect l="-2420" b="-153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08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DFF40DB9-BECF-EF46-8D1E-CAE82D20E6A8}" type="slidenum">
              <a:rPr lang="en-US" altLang="en-US" sz="2600">
                <a:solidFill>
                  <a:srgbClr val="000000"/>
                </a:solidFill>
              </a:rPr>
              <a:pPr/>
              <a:t>21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65924" name="Rectangle 2052"/>
          <p:cNvSpPr>
            <a:spLocks noChangeArrowheads="1"/>
          </p:cNvSpPr>
          <p:nvPr/>
        </p:nvSpPr>
        <p:spPr bwMode="auto">
          <a:xfrm>
            <a:off x="5295900" y="3960346"/>
            <a:ext cx="2690813" cy="1127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5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5923" grpId="0" build="p" autoUpdateAnimBg="0"/>
      <p:bldP spid="4659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When should the firm shut down?</a:t>
            </a:r>
          </a:p>
        </p:txBody>
      </p:sp>
      <p:sp>
        <p:nvSpPr>
          <p:cNvPr id="433155" name="Rectangle 3"/>
          <p:cNvSpPr>
            <a:spLocks noGrp="1" noChangeArrowheads="1"/>
          </p:cNvSpPr>
          <p:nvPr>
            <p:ph idx="1"/>
          </p:nvPr>
        </p:nvSpPr>
        <p:spPr>
          <a:xfrm>
            <a:off x="557213" y="1371600"/>
            <a:ext cx="8186737" cy="4724400"/>
          </a:xfrm>
        </p:spPr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When should the firm shut down?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If AVC &lt; P &lt; ATC the firm should continue producing in the short run</a:t>
            </a:r>
          </a:p>
          <a:p>
            <a:pPr lvl="2" eaLnBrk="1" hangingPunct="1"/>
            <a:r>
              <a:rPr lang="en-US" altLang="en-US" sz="4000">
                <a:latin typeface="Angsana New" charset="0"/>
              </a:rPr>
              <a:t>Can cover </a:t>
            </a:r>
            <a:r>
              <a:rPr lang="en-US" altLang="en-US" sz="4000">
                <a:solidFill>
                  <a:srgbClr val="3333CC"/>
                </a:solidFill>
                <a:latin typeface="Angsana New" charset="0"/>
              </a:rPr>
              <a:t>all</a:t>
            </a:r>
            <a:r>
              <a:rPr lang="en-US" altLang="en-US" sz="4000">
                <a:latin typeface="Angsana New" charset="0"/>
              </a:rPr>
              <a:t> of its variable costs and </a:t>
            </a:r>
            <a:r>
              <a:rPr lang="en-US" altLang="en-US" sz="4000">
                <a:solidFill>
                  <a:srgbClr val="3333CC"/>
                </a:solidFill>
                <a:latin typeface="Angsana New" charset="0"/>
              </a:rPr>
              <a:t>some</a:t>
            </a:r>
            <a:r>
              <a:rPr lang="en-US" altLang="en-US" sz="4000">
                <a:latin typeface="Angsana New" charset="0"/>
              </a:rPr>
              <a:t> of its fixed costs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If P &lt; AVC &lt; ATC the firm should shut-down.</a:t>
            </a:r>
          </a:p>
          <a:p>
            <a:pPr lvl="2" eaLnBrk="1" hangingPunct="1"/>
            <a:r>
              <a:rPr lang="en-US" altLang="en-US" sz="4000">
                <a:latin typeface="Angsana New" charset="0"/>
              </a:rPr>
              <a:t>Can not cover even its variable costs</a:t>
            </a:r>
          </a:p>
        </p:txBody>
      </p:sp>
      <p:sp>
        <p:nvSpPr>
          <p:cNvPr id="4710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8D1EE700-1A49-7C40-8C5F-4712C1A428E7}" type="slidenum">
              <a:rPr lang="en-US" altLang="en-US" sz="2600">
                <a:solidFill>
                  <a:srgbClr val="000000"/>
                </a:solidFill>
              </a:rPr>
              <a:pPr/>
              <a:t>22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3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3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33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33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33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155" grpId="0" build="p" bldLvl="2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4868863"/>
            <a:ext cx="2205038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output: Losses and should shut down</a:t>
            </a:r>
          </a:p>
        </p:txBody>
      </p:sp>
      <p:sp>
        <p:nvSpPr>
          <p:cNvPr id="48132" name="Slide Number Placeholder 3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296" tIns="41148" rIns="82296" bIns="41148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5D58577-DFEB-9840-848A-660E1D416068}" type="slidenum">
              <a:rPr lang="en-US" altLang="en-US" sz="2600">
                <a:solidFill>
                  <a:srgbClr val="000000"/>
                </a:solidFill>
              </a:rPr>
              <a:pPr/>
              <a:t>23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2200275" y="2716213"/>
            <a:ext cx="2919413" cy="1944687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82293" tIns="41148" rIns="82293" bIns="41148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2025" name="Rectangle 41"/>
          <p:cNvSpPr>
            <a:spLocks/>
          </p:cNvSpPr>
          <p:nvPr/>
        </p:nvSpPr>
        <p:spPr bwMode="auto">
          <a:xfrm>
            <a:off x="2217738" y="2716213"/>
            <a:ext cx="2873375" cy="1362075"/>
          </a:xfrm>
          <a:prstGeom prst="rect">
            <a:avLst/>
          </a:prstGeom>
          <a:solidFill>
            <a:schemeClr val="accent1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wrap="none" lIns="82293" tIns="41148" rIns="82293" bIns="41148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35" name="Line 2"/>
          <p:cNvSpPr>
            <a:spLocks noChangeShapeType="1"/>
          </p:cNvSpPr>
          <p:nvPr/>
        </p:nvSpPr>
        <p:spPr bwMode="auto">
          <a:xfrm>
            <a:off x="2203450" y="6040438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82293" tIns="41148" rIns="82293" bIns="41148" anchor="ctr"/>
          <a:lstStyle/>
          <a:p>
            <a:endParaRPr lang="en-US"/>
          </a:p>
        </p:txBody>
      </p:sp>
      <p:sp>
        <p:nvSpPr>
          <p:cNvPr id="48136" name="Line 4"/>
          <p:cNvSpPr>
            <a:spLocks noChangeShapeType="1"/>
          </p:cNvSpPr>
          <p:nvPr/>
        </p:nvSpPr>
        <p:spPr bwMode="auto">
          <a:xfrm>
            <a:off x="2195513" y="1798638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82293" tIns="41148" rIns="82293" bIns="41148" anchor="ctr"/>
          <a:lstStyle/>
          <a:p>
            <a:endParaRPr lang="en-US"/>
          </a:p>
        </p:txBody>
      </p:sp>
      <p:sp>
        <p:nvSpPr>
          <p:cNvPr id="48137" name="Rectangle 5"/>
          <p:cNvSpPr>
            <a:spLocks noChangeArrowheads="1"/>
          </p:cNvSpPr>
          <p:nvPr/>
        </p:nvSpPr>
        <p:spPr bwMode="auto">
          <a:xfrm>
            <a:off x="1965325" y="1235075"/>
            <a:ext cx="690563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2700">
                <a:latin typeface="Angsana New" charset="0"/>
              </a:rPr>
              <a:t>Price</a:t>
            </a:r>
          </a:p>
        </p:txBody>
      </p:sp>
      <p:sp>
        <p:nvSpPr>
          <p:cNvPr id="48138" name="Rectangle 6"/>
          <p:cNvSpPr>
            <a:spLocks noChangeArrowheads="1"/>
          </p:cNvSpPr>
          <p:nvPr/>
        </p:nvSpPr>
        <p:spPr bwMode="auto">
          <a:xfrm>
            <a:off x="7094538" y="6057900"/>
            <a:ext cx="900112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Output</a:t>
            </a: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250825" y="1646238"/>
            <a:ext cx="1524000" cy="1104900"/>
          </a:xfrm>
          <a:prstGeom prst="rect">
            <a:avLst/>
          </a:prstGeom>
          <a:solidFill>
            <a:srgbClr val="CCFFCC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200">
                <a:latin typeface="Angsana New" charset="0"/>
              </a:rPr>
              <a:t>P &lt; AVC &lt; ATC </a:t>
            </a:r>
          </a:p>
          <a:p>
            <a:pPr>
              <a:buFont typeface="Wingdings" charset="2"/>
              <a:buChar char="Ø"/>
            </a:pPr>
            <a:r>
              <a:rPr lang="en-US" altLang="en-US" sz="2200">
                <a:latin typeface="Angsana New" charset="0"/>
              </a:rPr>
              <a:t>Should shut down temporary</a:t>
            </a:r>
          </a:p>
        </p:txBody>
      </p:sp>
      <p:sp>
        <p:nvSpPr>
          <p:cNvPr id="48140" name="Rectangle 14"/>
          <p:cNvSpPr>
            <a:spLocks noChangeArrowheads="1"/>
          </p:cNvSpPr>
          <p:nvPr/>
        </p:nvSpPr>
        <p:spPr bwMode="auto">
          <a:xfrm>
            <a:off x="6978650" y="3622675"/>
            <a:ext cx="6731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AVC</a:t>
            </a:r>
          </a:p>
        </p:txBody>
      </p:sp>
      <p:sp>
        <p:nvSpPr>
          <p:cNvPr id="48141" name="Rectangle 15"/>
          <p:cNvSpPr>
            <a:spLocks noChangeArrowheads="1"/>
          </p:cNvSpPr>
          <p:nvPr/>
        </p:nvSpPr>
        <p:spPr bwMode="auto">
          <a:xfrm>
            <a:off x="7615238" y="1770063"/>
            <a:ext cx="665162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ATC</a:t>
            </a:r>
          </a:p>
        </p:txBody>
      </p:sp>
      <p:sp>
        <p:nvSpPr>
          <p:cNvPr id="48142" name="Freeform 16"/>
          <p:cNvSpPr>
            <a:spLocks/>
          </p:cNvSpPr>
          <p:nvPr/>
        </p:nvSpPr>
        <p:spPr bwMode="auto">
          <a:xfrm>
            <a:off x="3643313" y="3365500"/>
            <a:ext cx="3586162" cy="738188"/>
          </a:xfrm>
          <a:custGeom>
            <a:avLst/>
            <a:gdLst>
              <a:gd name="T0" fmla="*/ 0 w 2259"/>
              <a:gd name="T1" fmla="*/ 2147483647 h 489"/>
              <a:gd name="T2" fmla="*/ 2147483647 w 2259"/>
              <a:gd name="T3" fmla="*/ 2147483647 h 489"/>
              <a:gd name="T4" fmla="*/ 2147483647 w 2259"/>
              <a:gd name="T5" fmla="*/ 2147483647 h 489"/>
              <a:gd name="T6" fmla="*/ 2147483647 w 2259"/>
              <a:gd name="T7" fmla="*/ 2147483647 h 489"/>
              <a:gd name="T8" fmla="*/ 2147483647 w 2259"/>
              <a:gd name="T9" fmla="*/ 2147483647 h 489"/>
              <a:gd name="T10" fmla="*/ 2147483647 w 2259"/>
              <a:gd name="T11" fmla="*/ 2147483647 h 489"/>
              <a:gd name="T12" fmla="*/ 2147483647 w 2259"/>
              <a:gd name="T13" fmla="*/ 2147483647 h 489"/>
              <a:gd name="T14" fmla="*/ 2147483647 w 2259"/>
              <a:gd name="T15" fmla="*/ 2147483647 h 489"/>
              <a:gd name="T16" fmla="*/ 2147483647 w 2259"/>
              <a:gd name="T17" fmla="*/ 2147483647 h 489"/>
              <a:gd name="T18" fmla="*/ 2147483647 w 2259"/>
              <a:gd name="T19" fmla="*/ 2147483647 h 489"/>
              <a:gd name="T20" fmla="*/ 2147483647 w 2259"/>
              <a:gd name="T21" fmla="*/ 2147483647 h 489"/>
              <a:gd name="T22" fmla="*/ 2147483647 w 2259"/>
              <a:gd name="T23" fmla="*/ 2147483647 h 489"/>
              <a:gd name="T24" fmla="*/ 2147483647 w 2259"/>
              <a:gd name="T25" fmla="*/ 2147483647 h 489"/>
              <a:gd name="T26" fmla="*/ 2147483647 w 2259"/>
              <a:gd name="T27" fmla="*/ 2147483647 h 489"/>
              <a:gd name="T28" fmla="*/ 2147483647 w 2259"/>
              <a:gd name="T29" fmla="*/ 2147483647 h 489"/>
              <a:gd name="T30" fmla="*/ 2147483647 w 2259"/>
              <a:gd name="T31" fmla="*/ 2147483647 h 489"/>
              <a:gd name="T32" fmla="*/ 2147483647 w 2259"/>
              <a:gd name="T33" fmla="*/ 2147483647 h 489"/>
              <a:gd name="T34" fmla="*/ 2147483647 w 2259"/>
              <a:gd name="T35" fmla="*/ 2147483647 h 489"/>
              <a:gd name="T36" fmla="*/ 2147483647 w 2259"/>
              <a:gd name="T37" fmla="*/ 2147483647 h 489"/>
              <a:gd name="T38" fmla="*/ 2147483647 w 2259"/>
              <a:gd name="T39" fmla="*/ 2147483647 h 489"/>
              <a:gd name="T40" fmla="*/ 2147483647 w 2259"/>
              <a:gd name="T41" fmla="*/ 2147483647 h 489"/>
              <a:gd name="T42" fmla="*/ 2147483647 w 2259"/>
              <a:gd name="T43" fmla="*/ 2147483647 h 489"/>
              <a:gd name="T44" fmla="*/ 2147483647 w 2259"/>
              <a:gd name="T45" fmla="*/ 0 h 489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2259"/>
              <a:gd name="T70" fmla="*/ 0 h 489"/>
              <a:gd name="T71" fmla="*/ 2259 w 2259"/>
              <a:gd name="T72" fmla="*/ 489 h 489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2259" h="489">
                <a:moveTo>
                  <a:pt x="0" y="95"/>
                </a:moveTo>
                <a:lnTo>
                  <a:pt x="266" y="219"/>
                </a:lnTo>
                <a:lnTo>
                  <a:pt x="399" y="279"/>
                </a:lnTo>
                <a:lnTo>
                  <a:pt x="524" y="334"/>
                </a:lnTo>
                <a:lnTo>
                  <a:pt x="650" y="384"/>
                </a:lnTo>
                <a:lnTo>
                  <a:pt x="776" y="423"/>
                </a:lnTo>
                <a:lnTo>
                  <a:pt x="895" y="458"/>
                </a:lnTo>
                <a:lnTo>
                  <a:pt x="1007" y="478"/>
                </a:lnTo>
                <a:lnTo>
                  <a:pt x="1119" y="488"/>
                </a:lnTo>
                <a:lnTo>
                  <a:pt x="1230" y="483"/>
                </a:lnTo>
                <a:lnTo>
                  <a:pt x="1342" y="468"/>
                </a:lnTo>
                <a:lnTo>
                  <a:pt x="1447" y="448"/>
                </a:lnTo>
                <a:lnTo>
                  <a:pt x="1552" y="418"/>
                </a:lnTo>
                <a:lnTo>
                  <a:pt x="1643" y="389"/>
                </a:lnTo>
                <a:lnTo>
                  <a:pt x="1734" y="359"/>
                </a:lnTo>
                <a:lnTo>
                  <a:pt x="1811" y="324"/>
                </a:lnTo>
                <a:lnTo>
                  <a:pt x="1888" y="289"/>
                </a:lnTo>
                <a:lnTo>
                  <a:pt x="1957" y="249"/>
                </a:lnTo>
                <a:lnTo>
                  <a:pt x="2076" y="155"/>
                </a:lnTo>
                <a:lnTo>
                  <a:pt x="2132" y="110"/>
                </a:lnTo>
                <a:lnTo>
                  <a:pt x="2181" y="65"/>
                </a:lnTo>
                <a:lnTo>
                  <a:pt x="2223" y="30"/>
                </a:lnTo>
                <a:lnTo>
                  <a:pt x="2258" y="0"/>
                </a:lnTo>
              </a:path>
            </a:pathLst>
          </a:custGeom>
          <a:noFill/>
          <a:ln w="50800" cap="rnd">
            <a:solidFill>
              <a:srgbClr val="00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2293" tIns="41148" rIns="82293" bIns="41148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43" name="Freeform 17"/>
          <p:cNvSpPr>
            <a:spLocks/>
          </p:cNvSpPr>
          <p:nvPr/>
        </p:nvSpPr>
        <p:spPr bwMode="auto">
          <a:xfrm>
            <a:off x="4622800" y="2139950"/>
            <a:ext cx="3038475" cy="812800"/>
          </a:xfrm>
          <a:custGeom>
            <a:avLst/>
            <a:gdLst>
              <a:gd name="T0" fmla="*/ 0 w 1915"/>
              <a:gd name="T1" fmla="*/ 2147483647 h 538"/>
              <a:gd name="T2" fmla="*/ 2147483647 w 1915"/>
              <a:gd name="T3" fmla="*/ 2147483647 h 538"/>
              <a:gd name="T4" fmla="*/ 2147483647 w 1915"/>
              <a:gd name="T5" fmla="*/ 2147483647 h 538"/>
              <a:gd name="T6" fmla="*/ 2147483647 w 1915"/>
              <a:gd name="T7" fmla="*/ 2147483647 h 538"/>
              <a:gd name="T8" fmla="*/ 2147483647 w 1915"/>
              <a:gd name="T9" fmla="*/ 2147483647 h 538"/>
              <a:gd name="T10" fmla="*/ 2147483647 w 1915"/>
              <a:gd name="T11" fmla="*/ 2147483647 h 538"/>
              <a:gd name="T12" fmla="*/ 2147483647 w 1915"/>
              <a:gd name="T13" fmla="*/ 2147483647 h 538"/>
              <a:gd name="T14" fmla="*/ 2147483647 w 1915"/>
              <a:gd name="T15" fmla="*/ 2147483647 h 538"/>
              <a:gd name="T16" fmla="*/ 2147483647 w 1915"/>
              <a:gd name="T17" fmla="*/ 2147483647 h 538"/>
              <a:gd name="T18" fmla="*/ 2147483647 w 1915"/>
              <a:gd name="T19" fmla="*/ 2147483647 h 538"/>
              <a:gd name="T20" fmla="*/ 2147483647 w 1915"/>
              <a:gd name="T21" fmla="*/ 2147483647 h 538"/>
              <a:gd name="T22" fmla="*/ 2147483647 w 1915"/>
              <a:gd name="T23" fmla="*/ 2147483647 h 538"/>
              <a:gd name="T24" fmla="*/ 2147483647 w 1915"/>
              <a:gd name="T25" fmla="*/ 2147483647 h 538"/>
              <a:gd name="T26" fmla="*/ 2147483647 w 1915"/>
              <a:gd name="T27" fmla="*/ 2147483647 h 538"/>
              <a:gd name="T28" fmla="*/ 2147483647 w 1915"/>
              <a:gd name="T29" fmla="*/ 2147483647 h 538"/>
              <a:gd name="T30" fmla="*/ 2147483647 w 1915"/>
              <a:gd name="T31" fmla="*/ 2147483647 h 538"/>
              <a:gd name="T32" fmla="*/ 2147483647 w 1915"/>
              <a:gd name="T33" fmla="*/ 2147483647 h 538"/>
              <a:gd name="T34" fmla="*/ 2147483647 w 1915"/>
              <a:gd name="T35" fmla="*/ 2147483647 h 538"/>
              <a:gd name="T36" fmla="*/ 2147483647 w 1915"/>
              <a:gd name="T37" fmla="*/ 2147483647 h 538"/>
              <a:gd name="T38" fmla="*/ 2147483647 w 1915"/>
              <a:gd name="T39" fmla="*/ 2147483647 h 538"/>
              <a:gd name="T40" fmla="*/ 2147483647 w 1915"/>
              <a:gd name="T41" fmla="*/ 2147483647 h 538"/>
              <a:gd name="T42" fmla="*/ 2147483647 w 1915"/>
              <a:gd name="T43" fmla="*/ 2147483647 h 538"/>
              <a:gd name="T44" fmla="*/ 2147483647 w 1915"/>
              <a:gd name="T45" fmla="*/ 2147483647 h 538"/>
              <a:gd name="T46" fmla="*/ 2147483647 w 1915"/>
              <a:gd name="T47" fmla="*/ 2147483647 h 538"/>
              <a:gd name="T48" fmla="*/ 2147483647 w 1915"/>
              <a:gd name="T49" fmla="*/ 2147483647 h 538"/>
              <a:gd name="T50" fmla="*/ 2147483647 w 1915"/>
              <a:gd name="T51" fmla="*/ 2147483647 h 538"/>
              <a:gd name="T52" fmla="*/ 2147483647 w 1915"/>
              <a:gd name="T53" fmla="*/ 2147483647 h 538"/>
              <a:gd name="T54" fmla="*/ 2147483647 w 1915"/>
              <a:gd name="T55" fmla="*/ 2147483647 h 538"/>
              <a:gd name="T56" fmla="*/ 2147483647 w 1915"/>
              <a:gd name="T57" fmla="*/ 2147483647 h 538"/>
              <a:gd name="T58" fmla="*/ 2147483647 w 1915"/>
              <a:gd name="T59" fmla="*/ 2147483647 h 538"/>
              <a:gd name="T60" fmla="*/ 2147483647 w 1915"/>
              <a:gd name="T61" fmla="*/ 2147483647 h 538"/>
              <a:gd name="T62" fmla="*/ 2147483647 w 1915"/>
              <a:gd name="T63" fmla="*/ 2147483647 h 538"/>
              <a:gd name="T64" fmla="*/ 2147483647 w 1915"/>
              <a:gd name="T65" fmla="*/ 2147483647 h 538"/>
              <a:gd name="T66" fmla="*/ 2147483647 w 1915"/>
              <a:gd name="T67" fmla="*/ 0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915"/>
              <a:gd name="T103" fmla="*/ 0 h 538"/>
              <a:gd name="T104" fmla="*/ 1915 w 1915"/>
              <a:gd name="T105" fmla="*/ 538 h 53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915" h="538">
                <a:moveTo>
                  <a:pt x="0" y="2"/>
                </a:moveTo>
                <a:lnTo>
                  <a:pt x="16" y="16"/>
                </a:lnTo>
                <a:lnTo>
                  <a:pt x="31" y="36"/>
                </a:lnTo>
                <a:lnTo>
                  <a:pt x="47" y="55"/>
                </a:lnTo>
                <a:lnTo>
                  <a:pt x="62" y="80"/>
                </a:lnTo>
                <a:lnTo>
                  <a:pt x="101" y="131"/>
                </a:lnTo>
                <a:lnTo>
                  <a:pt x="147" y="189"/>
                </a:lnTo>
                <a:lnTo>
                  <a:pt x="202" y="248"/>
                </a:lnTo>
                <a:lnTo>
                  <a:pt x="248" y="303"/>
                </a:lnTo>
                <a:lnTo>
                  <a:pt x="302" y="353"/>
                </a:lnTo>
                <a:lnTo>
                  <a:pt x="333" y="373"/>
                </a:lnTo>
                <a:lnTo>
                  <a:pt x="356" y="392"/>
                </a:lnTo>
                <a:lnTo>
                  <a:pt x="411" y="423"/>
                </a:lnTo>
                <a:lnTo>
                  <a:pt x="465" y="454"/>
                </a:lnTo>
                <a:lnTo>
                  <a:pt x="519" y="479"/>
                </a:lnTo>
                <a:lnTo>
                  <a:pt x="573" y="498"/>
                </a:lnTo>
                <a:lnTo>
                  <a:pt x="635" y="515"/>
                </a:lnTo>
                <a:lnTo>
                  <a:pt x="697" y="529"/>
                </a:lnTo>
                <a:lnTo>
                  <a:pt x="759" y="534"/>
                </a:lnTo>
                <a:lnTo>
                  <a:pt x="829" y="537"/>
                </a:lnTo>
                <a:lnTo>
                  <a:pt x="899" y="534"/>
                </a:lnTo>
                <a:lnTo>
                  <a:pt x="976" y="526"/>
                </a:lnTo>
                <a:lnTo>
                  <a:pt x="1062" y="512"/>
                </a:lnTo>
                <a:lnTo>
                  <a:pt x="1147" y="495"/>
                </a:lnTo>
                <a:lnTo>
                  <a:pt x="1232" y="470"/>
                </a:lnTo>
                <a:lnTo>
                  <a:pt x="1317" y="445"/>
                </a:lnTo>
                <a:lnTo>
                  <a:pt x="1395" y="417"/>
                </a:lnTo>
                <a:lnTo>
                  <a:pt x="1465" y="384"/>
                </a:lnTo>
                <a:lnTo>
                  <a:pt x="1527" y="348"/>
                </a:lnTo>
                <a:lnTo>
                  <a:pt x="1589" y="306"/>
                </a:lnTo>
                <a:lnTo>
                  <a:pt x="1651" y="261"/>
                </a:lnTo>
                <a:lnTo>
                  <a:pt x="1705" y="214"/>
                </a:lnTo>
                <a:lnTo>
                  <a:pt x="1813" y="111"/>
                </a:lnTo>
                <a:lnTo>
                  <a:pt x="1914" y="0"/>
                </a:lnTo>
              </a:path>
            </a:pathLst>
          </a:custGeom>
          <a:noFill/>
          <a:ln w="50800" cap="rnd">
            <a:solidFill>
              <a:srgbClr val="00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2293" tIns="41148" rIns="82293" bIns="41148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48144" name="Line 19"/>
          <p:cNvSpPr>
            <a:spLocks noChangeShapeType="1"/>
          </p:cNvSpPr>
          <p:nvPr/>
        </p:nvSpPr>
        <p:spPr bwMode="auto">
          <a:xfrm>
            <a:off x="2208213" y="4660900"/>
            <a:ext cx="482441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82293" tIns="41148" rIns="82293" bIns="41148" anchor="ctr"/>
          <a:lstStyle/>
          <a:p>
            <a:endParaRPr lang="en-US"/>
          </a:p>
        </p:txBody>
      </p:sp>
      <p:sp>
        <p:nvSpPr>
          <p:cNvPr id="48145" name="Rectangle 20"/>
          <p:cNvSpPr>
            <a:spLocks noChangeArrowheads="1"/>
          </p:cNvSpPr>
          <p:nvPr/>
        </p:nvSpPr>
        <p:spPr bwMode="auto">
          <a:xfrm>
            <a:off x="7053263" y="4465638"/>
            <a:ext cx="95567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P = MR</a:t>
            </a:r>
          </a:p>
        </p:txBody>
      </p:sp>
      <p:grpSp>
        <p:nvGrpSpPr>
          <p:cNvPr id="48146" name="Group 42"/>
          <p:cNvGrpSpPr>
            <a:grpSpLocks/>
          </p:cNvGrpSpPr>
          <p:nvPr/>
        </p:nvGrpSpPr>
        <p:grpSpPr bwMode="auto">
          <a:xfrm>
            <a:off x="2427288" y="1720850"/>
            <a:ext cx="4494212" cy="3867150"/>
            <a:chOff x="1699" y="1204"/>
            <a:chExt cx="3145" cy="2707"/>
          </a:xfrm>
        </p:grpSpPr>
        <p:grpSp>
          <p:nvGrpSpPr>
            <p:cNvPr id="48163" name="Group 10"/>
            <p:cNvGrpSpPr>
              <a:grpSpLocks/>
            </p:cNvGrpSpPr>
            <p:nvPr/>
          </p:nvGrpSpPr>
          <p:grpSpPr bwMode="auto">
            <a:xfrm>
              <a:off x="1699" y="1204"/>
              <a:ext cx="3145" cy="2707"/>
              <a:chOff x="1529" y="1082"/>
              <a:chExt cx="2832" cy="2436"/>
            </a:xfrm>
          </p:grpSpPr>
          <p:sp>
            <p:nvSpPr>
              <p:cNvPr id="48165" name="Freeform 11"/>
              <p:cNvSpPr>
                <a:spLocks/>
              </p:cNvSpPr>
              <p:nvPr/>
            </p:nvSpPr>
            <p:spPr bwMode="auto">
              <a:xfrm>
                <a:off x="1529" y="1323"/>
                <a:ext cx="2479" cy="2195"/>
              </a:xfrm>
              <a:custGeom>
                <a:avLst/>
                <a:gdLst>
                  <a:gd name="T0" fmla="*/ 0 w 2479"/>
                  <a:gd name="T1" fmla="*/ 228 h 2307"/>
                  <a:gd name="T2" fmla="*/ 7 w 2479"/>
                  <a:gd name="T3" fmla="*/ 243 h 2307"/>
                  <a:gd name="T4" fmla="*/ 13 w 2479"/>
                  <a:gd name="T5" fmla="*/ 258 h 2307"/>
                  <a:gd name="T6" fmla="*/ 19 w 2479"/>
                  <a:gd name="T7" fmla="*/ 283 h 2307"/>
                  <a:gd name="T8" fmla="*/ 26 w 2479"/>
                  <a:gd name="T9" fmla="*/ 307 h 2307"/>
                  <a:gd name="T10" fmla="*/ 39 w 2479"/>
                  <a:gd name="T11" fmla="*/ 334 h 2307"/>
                  <a:gd name="T12" fmla="*/ 45 w 2479"/>
                  <a:gd name="T13" fmla="*/ 365 h 2307"/>
                  <a:gd name="T14" fmla="*/ 58 w 2479"/>
                  <a:gd name="T15" fmla="*/ 400 h 2307"/>
                  <a:gd name="T16" fmla="*/ 78 w 2479"/>
                  <a:gd name="T17" fmla="*/ 435 h 2307"/>
                  <a:gd name="T18" fmla="*/ 97 w 2479"/>
                  <a:gd name="T19" fmla="*/ 474 h 2307"/>
                  <a:gd name="T20" fmla="*/ 123 w 2479"/>
                  <a:gd name="T21" fmla="*/ 521 h 2307"/>
                  <a:gd name="T22" fmla="*/ 149 w 2479"/>
                  <a:gd name="T23" fmla="*/ 573 h 2307"/>
                  <a:gd name="T24" fmla="*/ 181 w 2479"/>
                  <a:gd name="T25" fmla="*/ 626 h 2307"/>
                  <a:gd name="T26" fmla="*/ 207 w 2479"/>
                  <a:gd name="T27" fmla="*/ 679 h 2307"/>
                  <a:gd name="T28" fmla="*/ 239 w 2479"/>
                  <a:gd name="T29" fmla="*/ 732 h 2307"/>
                  <a:gd name="T30" fmla="*/ 265 w 2479"/>
                  <a:gd name="T31" fmla="*/ 775 h 2307"/>
                  <a:gd name="T32" fmla="*/ 297 w 2479"/>
                  <a:gd name="T33" fmla="*/ 813 h 2307"/>
                  <a:gd name="T34" fmla="*/ 323 w 2479"/>
                  <a:gd name="T35" fmla="*/ 843 h 2307"/>
                  <a:gd name="T36" fmla="*/ 349 w 2479"/>
                  <a:gd name="T37" fmla="*/ 867 h 2307"/>
                  <a:gd name="T38" fmla="*/ 374 w 2479"/>
                  <a:gd name="T39" fmla="*/ 890 h 2307"/>
                  <a:gd name="T40" fmla="*/ 407 w 2479"/>
                  <a:gd name="T41" fmla="*/ 908 h 2307"/>
                  <a:gd name="T42" fmla="*/ 465 w 2479"/>
                  <a:gd name="T43" fmla="*/ 940 h 2307"/>
                  <a:gd name="T44" fmla="*/ 536 w 2479"/>
                  <a:gd name="T45" fmla="*/ 969 h 2307"/>
                  <a:gd name="T46" fmla="*/ 620 w 2479"/>
                  <a:gd name="T47" fmla="*/ 995 h 2307"/>
                  <a:gd name="T48" fmla="*/ 710 w 2479"/>
                  <a:gd name="T49" fmla="*/ 1018 h 2307"/>
                  <a:gd name="T50" fmla="*/ 755 w 2479"/>
                  <a:gd name="T51" fmla="*/ 1028 h 2307"/>
                  <a:gd name="T52" fmla="*/ 807 w 2479"/>
                  <a:gd name="T53" fmla="*/ 1035 h 2307"/>
                  <a:gd name="T54" fmla="*/ 858 w 2479"/>
                  <a:gd name="T55" fmla="*/ 1037 h 2307"/>
                  <a:gd name="T56" fmla="*/ 910 w 2479"/>
                  <a:gd name="T57" fmla="*/ 1039 h 2307"/>
                  <a:gd name="T58" fmla="*/ 968 w 2479"/>
                  <a:gd name="T59" fmla="*/ 1039 h 2307"/>
                  <a:gd name="T60" fmla="*/ 1026 w 2479"/>
                  <a:gd name="T61" fmla="*/ 1035 h 2307"/>
                  <a:gd name="T62" fmla="*/ 1155 w 2479"/>
                  <a:gd name="T63" fmla="*/ 1021 h 2307"/>
                  <a:gd name="T64" fmla="*/ 1284 w 2479"/>
                  <a:gd name="T65" fmla="*/ 1002 h 2307"/>
                  <a:gd name="T66" fmla="*/ 1342 w 2479"/>
                  <a:gd name="T67" fmla="*/ 985 h 2307"/>
                  <a:gd name="T68" fmla="*/ 1394 w 2479"/>
                  <a:gd name="T69" fmla="*/ 969 h 2307"/>
                  <a:gd name="T70" fmla="*/ 1446 w 2479"/>
                  <a:gd name="T71" fmla="*/ 948 h 2307"/>
                  <a:gd name="T72" fmla="*/ 1491 w 2479"/>
                  <a:gd name="T73" fmla="*/ 923 h 2307"/>
                  <a:gd name="T74" fmla="*/ 1536 w 2479"/>
                  <a:gd name="T75" fmla="*/ 894 h 2307"/>
                  <a:gd name="T76" fmla="*/ 1575 w 2479"/>
                  <a:gd name="T77" fmla="*/ 867 h 2307"/>
                  <a:gd name="T78" fmla="*/ 1652 w 2479"/>
                  <a:gd name="T79" fmla="*/ 808 h 2307"/>
                  <a:gd name="T80" fmla="*/ 1691 w 2479"/>
                  <a:gd name="T81" fmla="*/ 778 h 2307"/>
                  <a:gd name="T82" fmla="*/ 1723 w 2479"/>
                  <a:gd name="T83" fmla="*/ 755 h 2307"/>
                  <a:gd name="T84" fmla="*/ 1781 w 2479"/>
                  <a:gd name="T85" fmla="*/ 706 h 2307"/>
                  <a:gd name="T86" fmla="*/ 1833 w 2479"/>
                  <a:gd name="T87" fmla="*/ 662 h 2307"/>
                  <a:gd name="T88" fmla="*/ 1917 w 2479"/>
                  <a:gd name="T89" fmla="*/ 578 h 2307"/>
                  <a:gd name="T90" fmla="*/ 1936 w 2479"/>
                  <a:gd name="T91" fmla="*/ 559 h 2307"/>
                  <a:gd name="T92" fmla="*/ 1942 w 2479"/>
                  <a:gd name="T93" fmla="*/ 549 h 2307"/>
                  <a:gd name="T94" fmla="*/ 1962 w 2479"/>
                  <a:gd name="T95" fmla="*/ 523 h 2307"/>
                  <a:gd name="T96" fmla="*/ 1975 w 2479"/>
                  <a:gd name="T97" fmla="*/ 507 h 2307"/>
                  <a:gd name="T98" fmla="*/ 1994 w 2479"/>
                  <a:gd name="T99" fmla="*/ 491 h 2307"/>
                  <a:gd name="T100" fmla="*/ 2013 w 2479"/>
                  <a:gd name="T101" fmla="*/ 467 h 2307"/>
                  <a:gd name="T102" fmla="*/ 2046 w 2479"/>
                  <a:gd name="T103" fmla="*/ 435 h 2307"/>
                  <a:gd name="T104" fmla="*/ 2084 w 2479"/>
                  <a:gd name="T105" fmla="*/ 395 h 2307"/>
                  <a:gd name="T106" fmla="*/ 2136 w 2479"/>
                  <a:gd name="T107" fmla="*/ 345 h 2307"/>
                  <a:gd name="T108" fmla="*/ 2194 w 2479"/>
                  <a:gd name="T109" fmla="*/ 289 h 2307"/>
                  <a:gd name="T110" fmla="*/ 2252 w 2479"/>
                  <a:gd name="T111" fmla="*/ 232 h 2307"/>
                  <a:gd name="T112" fmla="*/ 2375 w 2479"/>
                  <a:gd name="T113" fmla="*/ 112 h 2307"/>
                  <a:gd name="T114" fmla="*/ 2433 w 2479"/>
                  <a:gd name="T115" fmla="*/ 55 h 2307"/>
                  <a:gd name="T116" fmla="*/ 2478 w 2479"/>
                  <a:gd name="T117" fmla="*/ 0 h 2307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479"/>
                  <a:gd name="T178" fmla="*/ 0 h 2307"/>
                  <a:gd name="T179" fmla="*/ 2479 w 2479"/>
                  <a:gd name="T180" fmla="*/ 2307 h 2307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479" h="2307">
                    <a:moveTo>
                      <a:pt x="0" y="503"/>
                    </a:moveTo>
                    <a:lnTo>
                      <a:pt x="7" y="537"/>
                    </a:lnTo>
                    <a:lnTo>
                      <a:pt x="13" y="575"/>
                    </a:lnTo>
                    <a:lnTo>
                      <a:pt x="19" y="625"/>
                    </a:lnTo>
                    <a:lnTo>
                      <a:pt x="26" y="680"/>
                    </a:lnTo>
                    <a:lnTo>
                      <a:pt x="39" y="741"/>
                    </a:lnTo>
                    <a:lnTo>
                      <a:pt x="45" y="813"/>
                    </a:lnTo>
                    <a:lnTo>
                      <a:pt x="58" y="885"/>
                    </a:lnTo>
                    <a:lnTo>
                      <a:pt x="78" y="962"/>
                    </a:lnTo>
                    <a:lnTo>
                      <a:pt x="97" y="1051"/>
                    </a:lnTo>
                    <a:lnTo>
                      <a:pt x="123" y="1156"/>
                    </a:lnTo>
                    <a:lnTo>
                      <a:pt x="149" y="1272"/>
                    </a:lnTo>
                    <a:lnTo>
                      <a:pt x="181" y="1388"/>
                    </a:lnTo>
                    <a:lnTo>
                      <a:pt x="207" y="1504"/>
                    </a:lnTo>
                    <a:lnTo>
                      <a:pt x="239" y="1620"/>
                    </a:lnTo>
                    <a:lnTo>
                      <a:pt x="265" y="1720"/>
                    </a:lnTo>
                    <a:lnTo>
                      <a:pt x="297" y="1803"/>
                    </a:lnTo>
                    <a:lnTo>
                      <a:pt x="323" y="1869"/>
                    </a:lnTo>
                    <a:lnTo>
                      <a:pt x="349" y="1924"/>
                    </a:lnTo>
                    <a:lnTo>
                      <a:pt x="374" y="1974"/>
                    </a:lnTo>
                    <a:lnTo>
                      <a:pt x="407" y="2013"/>
                    </a:lnTo>
                    <a:lnTo>
                      <a:pt x="465" y="2085"/>
                    </a:lnTo>
                    <a:lnTo>
                      <a:pt x="536" y="2146"/>
                    </a:lnTo>
                    <a:lnTo>
                      <a:pt x="620" y="2206"/>
                    </a:lnTo>
                    <a:lnTo>
                      <a:pt x="710" y="2256"/>
                    </a:lnTo>
                    <a:lnTo>
                      <a:pt x="755" y="2278"/>
                    </a:lnTo>
                    <a:lnTo>
                      <a:pt x="807" y="2295"/>
                    </a:lnTo>
                    <a:lnTo>
                      <a:pt x="858" y="2300"/>
                    </a:lnTo>
                    <a:lnTo>
                      <a:pt x="910" y="2306"/>
                    </a:lnTo>
                    <a:lnTo>
                      <a:pt x="968" y="2306"/>
                    </a:lnTo>
                    <a:lnTo>
                      <a:pt x="1026" y="2295"/>
                    </a:lnTo>
                    <a:lnTo>
                      <a:pt x="1155" y="2267"/>
                    </a:lnTo>
                    <a:lnTo>
                      <a:pt x="1284" y="2218"/>
                    </a:lnTo>
                    <a:lnTo>
                      <a:pt x="1342" y="2184"/>
                    </a:lnTo>
                    <a:lnTo>
                      <a:pt x="1394" y="2146"/>
                    </a:lnTo>
                    <a:lnTo>
                      <a:pt x="1446" y="2101"/>
                    </a:lnTo>
                    <a:lnTo>
                      <a:pt x="1491" y="2046"/>
                    </a:lnTo>
                    <a:lnTo>
                      <a:pt x="1536" y="1985"/>
                    </a:lnTo>
                    <a:lnTo>
                      <a:pt x="1575" y="1924"/>
                    </a:lnTo>
                    <a:lnTo>
                      <a:pt x="1652" y="1792"/>
                    </a:lnTo>
                    <a:lnTo>
                      <a:pt x="1691" y="1725"/>
                    </a:lnTo>
                    <a:lnTo>
                      <a:pt x="1723" y="1670"/>
                    </a:lnTo>
                    <a:lnTo>
                      <a:pt x="1781" y="1565"/>
                    </a:lnTo>
                    <a:lnTo>
                      <a:pt x="1833" y="1466"/>
                    </a:lnTo>
                    <a:lnTo>
                      <a:pt x="1917" y="1283"/>
                    </a:lnTo>
                    <a:lnTo>
                      <a:pt x="1936" y="1244"/>
                    </a:lnTo>
                    <a:lnTo>
                      <a:pt x="1942" y="1217"/>
                    </a:lnTo>
                    <a:lnTo>
                      <a:pt x="1962" y="1161"/>
                    </a:lnTo>
                    <a:lnTo>
                      <a:pt x="1975" y="1128"/>
                    </a:lnTo>
                    <a:lnTo>
                      <a:pt x="1994" y="1089"/>
                    </a:lnTo>
                    <a:lnTo>
                      <a:pt x="2013" y="1034"/>
                    </a:lnTo>
                    <a:lnTo>
                      <a:pt x="2046" y="962"/>
                    </a:lnTo>
                    <a:lnTo>
                      <a:pt x="2084" y="874"/>
                    </a:lnTo>
                    <a:lnTo>
                      <a:pt x="2136" y="763"/>
                    </a:lnTo>
                    <a:lnTo>
                      <a:pt x="2194" y="642"/>
                    </a:lnTo>
                    <a:lnTo>
                      <a:pt x="2252" y="514"/>
                    </a:lnTo>
                    <a:lnTo>
                      <a:pt x="2375" y="249"/>
                    </a:lnTo>
                    <a:lnTo>
                      <a:pt x="2433" y="122"/>
                    </a:lnTo>
                    <a:lnTo>
                      <a:pt x="2478" y="0"/>
                    </a:lnTo>
                  </a:path>
                </a:pathLst>
              </a:custGeom>
              <a:noFill/>
              <a:ln w="50800" cap="rnd">
                <a:solidFill>
                  <a:srgbClr val="99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endParaRPr lang="en-US" altLang="en-US" sz="1800"/>
              </a:p>
            </p:txBody>
          </p:sp>
          <p:sp>
            <p:nvSpPr>
              <p:cNvPr id="48166" name="Rectangle 12"/>
              <p:cNvSpPr>
                <a:spLocks noChangeArrowheads="1"/>
              </p:cNvSpPr>
              <p:nvPr/>
            </p:nvSpPr>
            <p:spPr bwMode="auto">
              <a:xfrm>
                <a:off x="3993" y="1082"/>
                <a:ext cx="368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100541" tIns="49388" rIns="100541" bIns="49388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2700">
                    <a:latin typeface="Angsana New" charset="0"/>
                  </a:rPr>
                  <a:t>MC</a:t>
                </a:r>
              </a:p>
            </p:txBody>
          </p:sp>
        </p:grpSp>
        <p:sp>
          <p:nvSpPr>
            <p:cNvPr id="48164" name="Oval 21"/>
            <p:cNvSpPr>
              <a:spLocks noChangeArrowheads="1"/>
            </p:cNvSpPr>
            <p:nvPr/>
          </p:nvSpPr>
          <p:spPr bwMode="auto">
            <a:xfrm>
              <a:off x="3518" y="3208"/>
              <a:ext cx="114" cy="99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48147" name="Rectangle 22"/>
          <p:cNvSpPr>
            <a:spLocks noChangeArrowheads="1"/>
          </p:cNvSpPr>
          <p:nvPr/>
        </p:nvSpPr>
        <p:spPr bwMode="auto">
          <a:xfrm>
            <a:off x="1824038" y="4400550"/>
            <a:ext cx="34925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D</a:t>
            </a:r>
          </a:p>
        </p:txBody>
      </p:sp>
      <p:sp>
        <p:nvSpPr>
          <p:cNvPr id="48148" name="Rectangle 25"/>
          <p:cNvSpPr>
            <a:spLocks noChangeArrowheads="1"/>
          </p:cNvSpPr>
          <p:nvPr/>
        </p:nvSpPr>
        <p:spPr bwMode="auto">
          <a:xfrm>
            <a:off x="5186363" y="4659313"/>
            <a:ext cx="34925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4" tIns="44447" rIns="90484" bIns="44447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700">
                <a:latin typeface="Angsana New" charset="0"/>
              </a:rPr>
              <a:t>A</a:t>
            </a:r>
          </a:p>
        </p:txBody>
      </p:sp>
      <p:grpSp>
        <p:nvGrpSpPr>
          <p:cNvPr id="4" name="Group 43"/>
          <p:cNvGrpSpPr>
            <a:grpSpLocks/>
          </p:cNvGrpSpPr>
          <p:nvPr/>
        </p:nvGrpSpPr>
        <p:grpSpPr bwMode="auto">
          <a:xfrm>
            <a:off x="1824038" y="2195513"/>
            <a:ext cx="3622675" cy="4276725"/>
            <a:chOff x="1277" y="1537"/>
            <a:chExt cx="2535" cy="2993"/>
          </a:xfrm>
        </p:grpSpPr>
        <p:sp>
          <p:nvSpPr>
            <p:cNvPr id="48157" name="Rectangle 24"/>
            <p:cNvSpPr>
              <a:spLocks noChangeArrowheads="1"/>
            </p:cNvSpPr>
            <p:nvPr/>
          </p:nvSpPr>
          <p:spPr bwMode="auto">
            <a:xfrm>
              <a:off x="3472" y="4169"/>
              <a:ext cx="304" cy="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0541" tIns="49388" rIns="100541" bIns="49388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700" i="1">
                  <a:latin typeface="Angsana New" charset="0"/>
                </a:rPr>
                <a:t>q</a:t>
              </a:r>
              <a:r>
                <a:rPr lang="en-US" altLang="en-US" sz="2700" i="1" baseline="30000">
                  <a:latin typeface="Angsana New" charset="0"/>
                </a:rPr>
                <a:t>*</a:t>
              </a:r>
            </a:p>
          </p:txBody>
        </p:sp>
        <p:sp>
          <p:nvSpPr>
            <p:cNvPr id="48158" name="Line 26"/>
            <p:cNvSpPr>
              <a:spLocks noChangeShapeType="1"/>
            </p:cNvSpPr>
            <p:nvPr/>
          </p:nvSpPr>
          <p:spPr bwMode="auto">
            <a:xfrm>
              <a:off x="3582" y="1962"/>
              <a:ext cx="0" cy="225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48159" name="Rectangle 28"/>
            <p:cNvSpPr>
              <a:spLocks noChangeArrowheads="1"/>
            </p:cNvSpPr>
            <p:nvPr/>
          </p:nvSpPr>
          <p:spPr bwMode="auto">
            <a:xfrm>
              <a:off x="3563" y="1537"/>
              <a:ext cx="249" cy="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0541" tIns="49388" rIns="100541" bIns="49388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700">
                  <a:latin typeface="Angsana New" charset="0"/>
                </a:rPr>
                <a:t>B</a:t>
              </a:r>
            </a:p>
          </p:txBody>
        </p:sp>
        <p:sp>
          <p:nvSpPr>
            <p:cNvPr id="48160" name="Rectangle 29"/>
            <p:cNvSpPr>
              <a:spLocks noChangeArrowheads="1"/>
            </p:cNvSpPr>
            <p:nvPr/>
          </p:nvSpPr>
          <p:spPr bwMode="auto">
            <a:xfrm>
              <a:off x="1277" y="1720"/>
              <a:ext cx="258" cy="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0541" tIns="49388" rIns="100541" bIns="49388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700">
                  <a:latin typeface="Angsana New" charset="0"/>
                </a:rPr>
                <a:t>C</a:t>
              </a:r>
            </a:p>
          </p:txBody>
        </p:sp>
        <p:sp>
          <p:nvSpPr>
            <p:cNvPr id="48161" name="Oval 30"/>
            <p:cNvSpPr>
              <a:spLocks noChangeArrowheads="1"/>
            </p:cNvSpPr>
            <p:nvPr/>
          </p:nvSpPr>
          <p:spPr bwMode="auto">
            <a:xfrm>
              <a:off x="3532" y="1856"/>
              <a:ext cx="98" cy="10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48162" name="Line 32"/>
            <p:cNvSpPr>
              <a:spLocks noChangeShapeType="1"/>
            </p:cNvSpPr>
            <p:nvPr/>
          </p:nvSpPr>
          <p:spPr bwMode="auto">
            <a:xfrm flipH="1">
              <a:off x="1513" y="1901"/>
              <a:ext cx="205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3195" y="3978996"/>
            <a:ext cx="3571933" cy="487100"/>
            <a:chOff x="143195" y="3978996"/>
            <a:chExt cx="3571933" cy="487100"/>
          </a:xfrm>
        </p:grpSpPr>
        <p:sp>
          <p:nvSpPr>
            <p:cNvPr id="48154" name="Text Box 34"/>
            <p:cNvSpPr txBox="1">
              <a:spLocks noChangeArrowheads="1"/>
            </p:cNvSpPr>
            <p:nvPr/>
          </p:nvSpPr>
          <p:spPr bwMode="auto">
            <a:xfrm>
              <a:off x="143195" y="3978996"/>
              <a:ext cx="1873871" cy="4871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01599" tIns="50799" rIns="101599" bIns="50799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500" dirty="0">
                  <a:latin typeface="Angsana New" charset="0"/>
                </a:rPr>
                <a:t>Losses if operates</a:t>
              </a:r>
            </a:p>
          </p:txBody>
        </p:sp>
        <p:sp>
          <p:nvSpPr>
            <p:cNvPr id="48155" name="Line 35"/>
            <p:cNvSpPr>
              <a:spLocks noChangeShapeType="1"/>
            </p:cNvSpPr>
            <p:nvPr/>
          </p:nvSpPr>
          <p:spPr bwMode="auto">
            <a:xfrm>
              <a:off x="2044224" y="4290397"/>
              <a:ext cx="1670904" cy="8713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103909" y="1397795"/>
            <a:ext cx="2139729" cy="1619857"/>
            <a:chOff x="4103909" y="1397795"/>
            <a:chExt cx="2139729" cy="1619857"/>
          </a:xfrm>
        </p:grpSpPr>
        <p:sp>
          <p:nvSpPr>
            <p:cNvPr id="48152" name="Text Box 44"/>
            <p:cNvSpPr txBox="1">
              <a:spLocks noChangeArrowheads="1"/>
            </p:cNvSpPr>
            <p:nvPr/>
          </p:nvSpPr>
          <p:spPr bwMode="auto">
            <a:xfrm>
              <a:off x="4233979" y="1397795"/>
              <a:ext cx="2009659" cy="484243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01599" tIns="50799" rIns="101599" bIns="50799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500">
                  <a:latin typeface="Angsana New" charset="0"/>
                </a:rPr>
                <a:t>Losses if shut down</a:t>
              </a:r>
            </a:p>
          </p:txBody>
        </p:sp>
        <p:sp>
          <p:nvSpPr>
            <p:cNvPr id="48156" name="Line 45"/>
            <p:cNvSpPr>
              <a:spLocks noChangeShapeType="1"/>
            </p:cNvSpPr>
            <p:nvPr/>
          </p:nvSpPr>
          <p:spPr bwMode="auto">
            <a:xfrm flipH="1">
              <a:off x="4103909" y="1916321"/>
              <a:ext cx="777564" cy="110133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3" grpId="0" animBg="1"/>
      <p:bldP spid="42025" grpId="0" animBg="1"/>
      <p:bldP spid="41991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Competitive Firm – Short Run Supply</a:t>
            </a:r>
          </a:p>
        </p:txBody>
      </p:sp>
      <p:sp>
        <p:nvSpPr>
          <p:cNvPr id="43622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371600"/>
            <a:ext cx="8094663" cy="4724400"/>
          </a:xfrm>
        </p:spPr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Supply curve tells how much output will be produced at different prices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Competitive firms determine quantity to produce where P = MC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Firm shuts down when P &lt; AVC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Competitive firms supply curve is portion of the marginal cost curve above the AVC curve</a:t>
            </a:r>
          </a:p>
        </p:txBody>
      </p:sp>
      <p:sp>
        <p:nvSpPr>
          <p:cNvPr id="5120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3B79C77A-2888-4046-875E-16F706E261E6}" type="slidenum">
              <a:rPr lang="en-US" altLang="en-US" sz="2600">
                <a:solidFill>
                  <a:srgbClr val="000000"/>
                </a:solidFill>
              </a:rPr>
              <a:pPr/>
              <a:t>24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6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6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6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6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6227" grpId="0" build="p" bldLvl="2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>
                <a:latin typeface="Angsana New" charset="0"/>
              </a:rPr>
              <a:t>A Competitive Firm’s Short-Run Supply Curve</a:t>
            </a: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AAA8F99-1079-A641-A0C1-57773EC6BFAA}" type="slidenum">
              <a:rPr lang="en-US" altLang="en-US" sz="2600">
                <a:solidFill>
                  <a:srgbClr val="000000"/>
                </a:solidFill>
              </a:rPr>
              <a:pPr/>
              <a:t>25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167947" name="Freeform 11"/>
          <p:cNvSpPr>
            <a:spLocks/>
          </p:cNvSpPr>
          <p:nvPr/>
        </p:nvSpPr>
        <p:spPr bwMode="auto">
          <a:xfrm>
            <a:off x="2524125" y="2989263"/>
            <a:ext cx="4656138" cy="2543175"/>
          </a:xfrm>
          <a:custGeom>
            <a:avLst/>
            <a:gdLst>
              <a:gd name="T0" fmla="*/ 0 w 2933"/>
              <a:gd name="T1" fmla="*/ 2147483647 h 1602"/>
              <a:gd name="T2" fmla="*/ 2147483647 w 2933"/>
              <a:gd name="T3" fmla="*/ 2147483647 h 1602"/>
              <a:gd name="T4" fmla="*/ 2147483647 w 2933"/>
              <a:gd name="T5" fmla="*/ 2147483647 h 1602"/>
              <a:gd name="T6" fmla="*/ 2147483647 w 2933"/>
              <a:gd name="T7" fmla="*/ 2147483647 h 1602"/>
              <a:gd name="T8" fmla="*/ 2147483647 w 2933"/>
              <a:gd name="T9" fmla="*/ 2147483647 h 1602"/>
              <a:gd name="T10" fmla="*/ 2147483647 w 2933"/>
              <a:gd name="T11" fmla="*/ 2147483647 h 1602"/>
              <a:gd name="T12" fmla="*/ 2147483647 w 2933"/>
              <a:gd name="T13" fmla="*/ 2147483647 h 1602"/>
              <a:gd name="T14" fmla="*/ 2147483647 w 2933"/>
              <a:gd name="T15" fmla="*/ 2147483647 h 1602"/>
              <a:gd name="T16" fmla="*/ 2147483647 w 2933"/>
              <a:gd name="T17" fmla="*/ 2147483647 h 1602"/>
              <a:gd name="T18" fmla="*/ 2147483647 w 2933"/>
              <a:gd name="T19" fmla="*/ 2147483647 h 1602"/>
              <a:gd name="T20" fmla="*/ 2147483647 w 2933"/>
              <a:gd name="T21" fmla="*/ 2147483647 h 1602"/>
              <a:gd name="T22" fmla="*/ 2147483647 w 2933"/>
              <a:gd name="T23" fmla="*/ 2147483647 h 1602"/>
              <a:gd name="T24" fmla="*/ 2147483647 w 2933"/>
              <a:gd name="T25" fmla="*/ 2147483647 h 1602"/>
              <a:gd name="T26" fmla="*/ 2147483647 w 2933"/>
              <a:gd name="T27" fmla="*/ 2147483647 h 1602"/>
              <a:gd name="T28" fmla="*/ 2147483647 w 2933"/>
              <a:gd name="T29" fmla="*/ 2147483647 h 1602"/>
              <a:gd name="T30" fmla="*/ 2147483647 w 2933"/>
              <a:gd name="T31" fmla="*/ 2147483647 h 1602"/>
              <a:gd name="T32" fmla="*/ 2147483647 w 2933"/>
              <a:gd name="T33" fmla="*/ 2147483647 h 1602"/>
              <a:gd name="T34" fmla="*/ 2147483647 w 2933"/>
              <a:gd name="T35" fmla="*/ 2147483647 h 1602"/>
              <a:gd name="T36" fmla="*/ 2147483647 w 2933"/>
              <a:gd name="T37" fmla="*/ 2147483647 h 1602"/>
              <a:gd name="T38" fmla="*/ 2147483647 w 2933"/>
              <a:gd name="T39" fmla="*/ 2147483647 h 1602"/>
              <a:gd name="T40" fmla="*/ 2147483647 w 2933"/>
              <a:gd name="T41" fmla="*/ 2147483647 h 1602"/>
              <a:gd name="T42" fmla="*/ 2147483647 w 2933"/>
              <a:gd name="T43" fmla="*/ 2147483647 h 1602"/>
              <a:gd name="T44" fmla="*/ 2147483647 w 2933"/>
              <a:gd name="T45" fmla="*/ 2147483647 h 1602"/>
              <a:gd name="T46" fmla="*/ 2147483647 w 2933"/>
              <a:gd name="T47" fmla="*/ 2147483647 h 1602"/>
              <a:gd name="T48" fmla="*/ 2147483647 w 2933"/>
              <a:gd name="T49" fmla="*/ 2147483647 h 1602"/>
              <a:gd name="T50" fmla="*/ 2147483647 w 2933"/>
              <a:gd name="T51" fmla="*/ 2147483647 h 1602"/>
              <a:gd name="T52" fmla="*/ 2147483647 w 2933"/>
              <a:gd name="T53" fmla="*/ 2147483647 h 1602"/>
              <a:gd name="T54" fmla="*/ 2147483647 w 2933"/>
              <a:gd name="T55" fmla="*/ 2147483647 h 1602"/>
              <a:gd name="T56" fmla="*/ 2147483647 w 2933"/>
              <a:gd name="T57" fmla="*/ 2147483647 h 1602"/>
              <a:gd name="T58" fmla="*/ 2147483647 w 2933"/>
              <a:gd name="T59" fmla="*/ 2147483647 h 1602"/>
              <a:gd name="T60" fmla="*/ 2147483647 w 2933"/>
              <a:gd name="T61" fmla="*/ 0 h 160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2933"/>
              <a:gd name="T94" fmla="*/ 0 h 1602"/>
              <a:gd name="T95" fmla="*/ 2933 w 2933"/>
              <a:gd name="T96" fmla="*/ 1602 h 1602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2933" h="1602">
                <a:moveTo>
                  <a:pt x="0" y="672"/>
                </a:moveTo>
                <a:lnTo>
                  <a:pt x="145" y="901"/>
                </a:lnTo>
                <a:lnTo>
                  <a:pt x="217" y="1008"/>
                </a:lnTo>
                <a:lnTo>
                  <a:pt x="289" y="1114"/>
                </a:lnTo>
                <a:lnTo>
                  <a:pt x="361" y="1209"/>
                </a:lnTo>
                <a:lnTo>
                  <a:pt x="434" y="1298"/>
                </a:lnTo>
                <a:lnTo>
                  <a:pt x="506" y="1377"/>
                </a:lnTo>
                <a:lnTo>
                  <a:pt x="578" y="1438"/>
                </a:lnTo>
                <a:lnTo>
                  <a:pt x="650" y="1489"/>
                </a:lnTo>
                <a:lnTo>
                  <a:pt x="715" y="1528"/>
                </a:lnTo>
                <a:lnTo>
                  <a:pt x="787" y="1561"/>
                </a:lnTo>
                <a:lnTo>
                  <a:pt x="852" y="1584"/>
                </a:lnTo>
                <a:lnTo>
                  <a:pt x="925" y="1595"/>
                </a:lnTo>
                <a:lnTo>
                  <a:pt x="997" y="1601"/>
                </a:lnTo>
                <a:lnTo>
                  <a:pt x="1076" y="1595"/>
                </a:lnTo>
                <a:lnTo>
                  <a:pt x="1156" y="1584"/>
                </a:lnTo>
                <a:lnTo>
                  <a:pt x="1242" y="1567"/>
                </a:lnTo>
                <a:lnTo>
                  <a:pt x="1336" y="1545"/>
                </a:lnTo>
                <a:lnTo>
                  <a:pt x="1437" y="1517"/>
                </a:lnTo>
                <a:lnTo>
                  <a:pt x="1538" y="1478"/>
                </a:lnTo>
                <a:lnTo>
                  <a:pt x="1647" y="1427"/>
                </a:lnTo>
                <a:lnTo>
                  <a:pt x="1755" y="1366"/>
                </a:lnTo>
                <a:lnTo>
                  <a:pt x="1863" y="1287"/>
                </a:lnTo>
                <a:lnTo>
                  <a:pt x="1972" y="1198"/>
                </a:lnTo>
                <a:lnTo>
                  <a:pt x="2087" y="1091"/>
                </a:lnTo>
                <a:lnTo>
                  <a:pt x="2203" y="963"/>
                </a:lnTo>
                <a:lnTo>
                  <a:pt x="2318" y="828"/>
                </a:lnTo>
                <a:lnTo>
                  <a:pt x="2441" y="677"/>
                </a:lnTo>
                <a:lnTo>
                  <a:pt x="2564" y="515"/>
                </a:lnTo>
                <a:lnTo>
                  <a:pt x="2686" y="347"/>
                </a:lnTo>
                <a:lnTo>
                  <a:pt x="2932" y="0"/>
                </a:lnTo>
              </a:path>
            </a:pathLst>
          </a:custGeom>
          <a:noFill/>
          <a:ln w="38100" cap="rnd">
            <a:solidFill>
              <a:srgbClr val="66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167987" name="Freeform 51"/>
          <p:cNvSpPr>
            <a:spLocks/>
          </p:cNvSpPr>
          <p:nvPr/>
        </p:nvSpPr>
        <p:spPr bwMode="auto">
          <a:xfrm>
            <a:off x="6291263" y="2957513"/>
            <a:ext cx="887412" cy="1228725"/>
          </a:xfrm>
          <a:custGeom>
            <a:avLst/>
            <a:gdLst>
              <a:gd name="T0" fmla="*/ 0 w 425"/>
              <a:gd name="T1" fmla="*/ 2147483647 h 425"/>
              <a:gd name="T2" fmla="*/ 2147483647 w 425"/>
              <a:gd name="T3" fmla="*/ 2147483647 h 425"/>
              <a:gd name="T4" fmla="*/ 2147483647 w 425"/>
              <a:gd name="T5" fmla="*/ 0 h 425"/>
              <a:gd name="T6" fmla="*/ 0 60000 65536"/>
              <a:gd name="T7" fmla="*/ 0 60000 65536"/>
              <a:gd name="T8" fmla="*/ 0 60000 65536"/>
              <a:gd name="T9" fmla="*/ 0 w 425"/>
              <a:gd name="T10" fmla="*/ 0 h 425"/>
              <a:gd name="T11" fmla="*/ 425 w 425"/>
              <a:gd name="T12" fmla="*/ 425 h 42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5" h="425">
                <a:moveTo>
                  <a:pt x="0" y="425"/>
                </a:moveTo>
                <a:cubicBezTo>
                  <a:pt x="77" y="365"/>
                  <a:pt x="154" y="305"/>
                  <a:pt x="225" y="234"/>
                </a:cubicBezTo>
                <a:cubicBezTo>
                  <a:pt x="296" y="163"/>
                  <a:pt x="360" y="81"/>
                  <a:pt x="425" y="0"/>
                </a:cubicBezTo>
              </a:path>
            </a:pathLst>
          </a:custGeom>
          <a:noFill/>
          <a:ln w="762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2209800" y="1716088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2260600" y="5972175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1466850" y="1477963"/>
            <a:ext cx="7350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Price</a:t>
            </a:r>
          </a:p>
          <a:p>
            <a:pPr algn="r"/>
            <a:r>
              <a:rPr lang="en-US" altLang="en-US" sz="1600">
                <a:latin typeface="Arial" charset="0"/>
              </a:rPr>
              <a:t>($ per</a:t>
            </a:r>
          </a:p>
          <a:p>
            <a:pPr algn="r"/>
            <a:r>
              <a:rPr lang="en-US" altLang="en-US" sz="1600">
                <a:latin typeface="Arial" charset="0"/>
              </a:rPr>
              <a:t>unit)</a:t>
            </a:r>
          </a:p>
        </p:txBody>
      </p:sp>
      <p:sp>
        <p:nvSpPr>
          <p:cNvPr id="52233" name="Rectangle 10"/>
          <p:cNvSpPr>
            <a:spLocks noChangeArrowheads="1"/>
          </p:cNvSpPr>
          <p:nvPr/>
        </p:nvSpPr>
        <p:spPr bwMode="auto">
          <a:xfrm>
            <a:off x="7308850" y="5891213"/>
            <a:ext cx="8477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latin typeface="Arial" charset="0"/>
              </a:rPr>
              <a:t>Output</a:t>
            </a:r>
            <a:endParaRPr lang="en-US" altLang="en-US" sz="2000">
              <a:latin typeface="Arial" charset="0"/>
            </a:endParaRPr>
          </a:p>
        </p:txBody>
      </p:sp>
      <p:sp>
        <p:nvSpPr>
          <p:cNvPr id="167945" name="Rectangle 9"/>
          <p:cNvSpPr>
            <a:spLocks noChangeArrowheads="1"/>
          </p:cNvSpPr>
          <p:nvPr/>
        </p:nvSpPr>
        <p:spPr bwMode="auto">
          <a:xfrm>
            <a:off x="6524625" y="2652713"/>
            <a:ext cx="57626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latin typeface="Arial" charset="0"/>
              </a:rPr>
              <a:t>MC</a:t>
            </a: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351213" y="2722563"/>
            <a:ext cx="5135562" cy="2324100"/>
            <a:chOff x="2015" y="1821"/>
            <a:chExt cx="3235" cy="1331"/>
          </a:xfrm>
        </p:grpSpPr>
        <p:sp>
          <p:nvSpPr>
            <p:cNvPr id="52257" name="Freeform 12"/>
            <p:cNvSpPr>
              <a:spLocks/>
            </p:cNvSpPr>
            <p:nvPr/>
          </p:nvSpPr>
          <p:spPr bwMode="auto">
            <a:xfrm>
              <a:off x="2015" y="2354"/>
              <a:ext cx="2774" cy="798"/>
            </a:xfrm>
            <a:custGeom>
              <a:avLst/>
              <a:gdLst>
                <a:gd name="T0" fmla="*/ 0 w 2774"/>
                <a:gd name="T1" fmla="*/ 97 h 798"/>
                <a:gd name="T2" fmla="*/ 46 w 2774"/>
                <a:gd name="T3" fmla="*/ 132 h 798"/>
                <a:gd name="T4" fmla="*/ 99 w 2774"/>
                <a:gd name="T5" fmla="*/ 178 h 798"/>
                <a:gd name="T6" fmla="*/ 168 w 2774"/>
                <a:gd name="T7" fmla="*/ 234 h 798"/>
                <a:gd name="T8" fmla="*/ 245 w 2774"/>
                <a:gd name="T9" fmla="*/ 294 h 798"/>
                <a:gd name="T10" fmla="*/ 406 w 2774"/>
                <a:gd name="T11" fmla="*/ 416 h 798"/>
                <a:gd name="T12" fmla="*/ 490 w 2774"/>
                <a:gd name="T13" fmla="*/ 472 h 798"/>
                <a:gd name="T14" fmla="*/ 567 w 2774"/>
                <a:gd name="T15" fmla="*/ 518 h 798"/>
                <a:gd name="T16" fmla="*/ 720 w 2774"/>
                <a:gd name="T17" fmla="*/ 599 h 798"/>
                <a:gd name="T18" fmla="*/ 888 w 2774"/>
                <a:gd name="T19" fmla="*/ 675 h 798"/>
                <a:gd name="T20" fmla="*/ 965 w 2774"/>
                <a:gd name="T21" fmla="*/ 710 h 798"/>
                <a:gd name="T22" fmla="*/ 1049 w 2774"/>
                <a:gd name="T23" fmla="*/ 736 h 798"/>
                <a:gd name="T24" fmla="*/ 1126 w 2774"/>
                <a:gd name="T25" fmla="*/ 761 h 798"/>
                <a:gd name="T26" fmla="*/ 1203 w 2774"/>
                <a:gd name="T27" fmla="*/ 776 h 798"/>
                <a:gd name="T28" fmla="*/ 1279 w 2774"/>
                <a:gd name="T29" fmla="*/ 787 h 798"/>
                <a:gd name="T30" fmla="*/ 1348 w 2774"/>
                <a:gd name="T31" fmla="*/ 797 h 798"/>
                <a:gd name="T32" fmla="*/ 1478 w 2774"/>
                <a:gd name="T33" fmla="*/ 797 h 798"/>
                <a:gd name="T34" fmla="*/ 1616 w 2774"/>
                <a:gd name="T35" fmla="*/ 776 h 798"/>
                <a:gd name="T36" fmla="*/ 1754 w 2774"/>
                <a:gd name="T37" fmla="*/ 746 h 798"/>
                <a:gd name="T38" fmla="*/ 1823 w 2774"/>
                <a:gd name="T39" fmla="*/ 721 h 798"/>
                <a:gd name="T40" fmla="*/ 1900 w 2774"/>
                <a:gd name="T41" fmla="*/ 695 h 798"/>
                <a:gd name="T42" fmla="*/ 2053 w 2774"/>
                <a:gd name="T43" fmla="*/ 624 h 798"/>
                <a:gd name="T44" fmla="*/ 2198 w 2774"/>
                <a:gd name="T45" fmla="*/ 543 h 798"/>
                <a:gd name="T46" fmla="*/ 2336 w 2774"/>
                <a:gd name="T47" fmla="*/ 452 h 798"/>
                <a:gd name="T48" fmla="*/ 2398 w 2774"/>
                <a:gd name="T49" fmla="*/ 401 h 798"/>
                <a:gd name="T50" fmla="*/ 2467 w 2774"/>
                <a:gd name="T51" fmla="*/ 345 h 798"/>
                <a:gd name="T52" fmla="*/ 2581 w 2774"/>
                <a:gd name="T53" fmla="*/ 213 h 798"/>
                <a:gd name="T54" fmla="*/ 2643 w 2774"/>
                <a:gd name="T55" fmla="*/ 152 h 798"/>
                <a:gd name="T56" fmla="*/ 2689 w 2774"/>
                <a:gd name="T57" fmla="*/ 91 h 798"/>
                <a:gd name="T58" fmla="*/ 2735 w 2774"/>
                <a:gd name="T59" fmla="*/ 41 h 798"/>
                <a:gd name="T60" fmla="*/ 2773 w 2774"/>
                <a:gd name="T61" fmla="*/ 0 h 79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774"/>
                <a:gd name="T94" fmla="*/ 0 h 798"/>
                <a:gd name="T95" fmla="*/ 2774 w 2774"/>
                <a:gd name="T96" fmla="*/ 798 h 798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774" h="798">
                  <a:moveTo>
                    <a:pt x="0" y="97"/>
                  </a:moveTo>
                  <a:lnTo>
                    <a:pt x="46" y="132"/>
                  </a:lnTo>
                  <a:lnTo>
                    <a:pt x="99" y="178"/>
                  </a:lnTo>
                  <a:lnTo>
                    <a:pt x="168" y="234"/>
                  </a:lnTo>
                  <a:lnTo>
                    <a:pt x="245" y="294"/>
                  </a:lnTo>
                  <a:lnTo>
                    <a:pt x="406" y="416"/>
                  </a:lnTo>
                  <a:lnTo>
                    <a:pt x="490" y="472"/>
                  </a:lnTo>
                  <a:lnTo>
                    <a:pt x="567" y="518"/>
                  </a:lnTo>
                  <a:lnTo>
                    <a:pt x="720" y="599"/>
                  </a:lnTo>
                  <a:lnTo>
                    <a:pt x="888" y="675"/>
                  </a:lnTo>
                  <a:lnTo>
                    <a:pt x="965" y="710"/>
                  </a:lnTo>
                  <a:lnTo>
                    <a:pt x="1049" y="736"/>
                  </a:lnTo>
                  <a:lnTo>
                    <a:pt x="1126" y="761"/>
                  </a:lnTo>
                  <a:lnTo>
                    <a:pt x="1203" y="776"/>
                  </a:lnTo>
                  <a:lnTo>
                    <a:pt x="1279" y="787"/>
                  </a:lnTo>
                  <a:lnTo>
                    <a:pt x="1348" y="797"/>
                  </a:lnTo>
                  <a:lnTo>
                    <a:pt x="1478" y="797"/>
                  </a:lnTo>
                  <a:lnTo>
                    <a:pt x="1616" y="776"/>
                  </a:lnTo>
                  <a:lnTo>
                    <a:pt x="1754" y="746"/>
                  </a:lnTo>
                  <a:lnTo>
                    <a:pt x="1823" y="721"/>
                  </a:lnTo>
                  <a:lnTo>
                    <a:pt x="1900" y="695"/>
                  </a:lnTo>
                  <a:lnTo>
                    <a:pt x="2053" y="624"/>
                  </a:lnTo>
                  <a:lnTo>
                    <a:pt x="2198" y="543"/>
                  </a:lnTo>
                  <a:lnTo>
                    <a:pt x="2336" y="452"/>
                  </a:lnTo>
                  <a:lnTo>
                    <a:pt x="2398" y="401"/>
                  </a:lnTo>
                  <a:lnTo>
                    <a:pt x="2467" y="345"/>
                  </a:lnTo>
                  <a:lnTo>
                    <a:pt x="2581" y="213"/>
                  </a:lnTo>
                  <a:lnTo>
                    <a:pt x="2643" y="152"/>
                  </a:lnTo>
                  <a:lnTo>
                    <a:pt x="2689" y="91"/>
                  </a:lnTo>
                  <a:lnTo>
                    <a:pt x="2735" y="41"/>
                  </a:lnTo>
                  <a:lnTo>
                    <a:pt x="2773" y="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2258" name="Freeform 13"/>
            <p:cNvSpPr>
              <a:spLocks/>
            </p:cNvSpPr>
            <p:nvPr/>
          </p:nvSpPr>
          <p:spPr bwMode="auto">
            <a:xfrm>
              <a:off x="2268" y="1915"/>
              <a:ext cx="2521" cy="771"/>
            </a:xfrm>
            <a:custGeom>
              <a:avLst/>
              <a:gdLst>
                <a:gd name="T0" fmla="*/ 0 w 2521"/>
                <a:gd name="T1" fmla="*/ 0 h 771"/>
                <a:gd name="T2" fmla="*/ 23 w 2521"/>
                <a:gd name="T3" fmla="*/ 26 h 771"/>
                <a:gd name="T4" fmla="*/ 61 w 2521"/>
                <a:gd name="T5" fmla="*/ 56 h 771"/>
                <a:gd name="T6" fmla="*/ 99 w 2521"/>
                <a:gd name="T7" fmla="*/ 95 h 771"/>
                <a:gd name="T8" fmla="*/ 137 w 2521"/>
                <a:gd name="T9" fmla="*/ 139 h 771"/>
                <a:gd name="T10" fmla="*/ 245 w 2521"/>
                <a:gd name="T11" fmla="*/ 229 h 771"/>
                <a:gd name="T12" fmla="*/ 360 w 2521"/>
                <a:gd name="T13" fmla="*/ 324 h 771"/>
                <a:gd name="T14" fmla="*/ 429 w 2521"/>
                <a:gd name="T15" fmla="*/ 372 h 771"/>
                <a:gd name="T16" fmla="*/ 505 w 2521"/>
                <a:gd name="T17" fmla="*/ 424 h 771"/>
                <a:gd name="T18" fmla="*/ 681 w 2521"/>
                <a:gd name="T19" fmla="*/ 536 h 771"/>
                <a:gd name="T20" fmla="*/ 766 w 2521"/>
                <a:gd name="T21" fmla="*/ 588 h 771"/>
                <a:gd name="T22" fmla="*/ 858 w 2521"/>
                <a:gd name="T23" fmla="*/ 640 h 771"/>
                <a:gd name="T24" fmla="*/ 942 w 2521"/>
                <a:gd name="T25" fmla="*/ 679 h 771"/>
                <a:gd name="T26" fmla="*/ 1026 w 2521"/>
                <a:gd name="T27" fmla="*/ 714 h 771"/>
                <a:gd name="T28" fmla="*/ 1103 w 2521"/>
                <a:gd name="T29" fmla="*/ 739 h 771"/>
                <a:gd name="T30" fmla="*/ 1179 w 2521"/>
                <a:gd name="T31" fmla="*/ 752 h 771"/>
                <a:gd name="T32" fmla="*/ 1256 w 2521"/>
                <a:gd name="T33" fmla="*/ 765 h 771"/>
                <a:gd name="T34" fmla="*/ 1333 w 2521"/>
                <a:gd name="T35" fmla="*/ 770 h 771"/>
                <a:gd name="T36" fmla="*/ 1470 w 2521"/>
                <a:gd name="T37" fmla="*/ 770 h 771"/>
                <a:gd name="T38" fmla="*/ 1608 w 2521"/>
                <a:gd name="T39" fmla="*/ 761 h 771"/>
                <a:gd name="T40" fmla="*/ 1739 w 2521"/>
                <a:gd name="T41" fmla="*/ 744 h 771"/>
                <a:gd name="T42" fmla="*/ 1861 w 2521"/>
                <a:gd name="T43" fmla="*/ 709 h 771"/>
                <a:gd name="T44" fmla="*/ 1984 w 2521"/>
                <a:gd name="T45" fmla="*/ 662 h 771"/>
                <a:gd name="T46" fmla="*/ 2099 w 2521"/>
                <a:gd name="T47" fmla="*/ 597 h 771"/>
                <a:gd name="T48" fmla="*/ 2160 w 2521"/>
                <a:gd name="T49" fmla="*/ 558 h 771"/>
                <a:gd name="T50" fmla="*/ 2214 w 2521"/>
                <a:gd name="T51" fmla="*/ 506 h 771"/>
                <a:gd name="T52" fmla="*/ 2275 w 2521"/>
                <a:gd name="T53" fmla="*/ 450 h 771"/>
                <a:gd name="T54" fmla="*/ 2336 w 2521"/>
                <a:gd name="T55" fmla="*/ 394 h 771"/>
                <a:gd name="T56" fmla="*/ 2390 w 2521"/>
                <a:gd name="T57" fmla="*/ 337 h 771"/>
                <a:gd name="T58" fmla="*/ 2436 w 2521"/>
                <a:gd name="T59" fmla="*/ 281 h 771"/>
                <a:gd name="T60" fmla="*/ 2482 w 2521"/>
                <a:gd name="T61" fmla="*/ 238 h 771"/>
                <a:gd name="T62" fmla="*/ 2520 w 2521"/>
                <a:gd name="T63" fmla="*/ 199 h 77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521"/>
                <a:gd name="T97" fmla="*/ 0 h 771"/>
                <a:gd name="T98" fmla="*/ 2521 w 2521"/>
                <a:gd name="T99" fmla="*/ 771 h 77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521" h="771">
                  <a:moveTo>
                    <a:pt x="0" y="0"/>
                  </a:moveTo>
                  <a:lnTo>
                    <a:pt x="23" y="26"/>
                  </a:lnTo>
                  <a:lnTo>
                    <a:pt x="61" y="56"/>
                  </a:lnTo>
                  <a:lnTo>
                    <a:pt x="99" y="95"/>
                  </a:lnTo>
                  <a:lnTo>
                    <a:pt x="137" y="139"/>
                  </a:lnTo>
                  <a:lnTo>
                    <a:pt x="245" y="229"/>
                  </a:lnTo>
                  <a:lnTo>
                    <a:pt x="360" y="324"/>
                  </a:lnTo>
                  <a:lnTo>
                    <a:pt x="429" y="372"/>
                  </a:lnTo>
                  <a:lnTo>
                    <a:pt x="505" y="424"/>
                  </a:lnTo>
                  <a:lnTo>
                    <a:pt x="681" y="536"/>
                  </a:lnTo>
                  <a:lnTo>
                    <a:pt x="766" y="588"/>
                  </a:lnTo>
                  <a:lnTo>
                    <a:pt x="858" y="640"/>
                  </a:lnTo>
                  <a:lnTo>
                    <a:pt x="942" y="679"/>
                  </a:lnTo>
                  <a:lnTo>
                    <a:pt x="1026" y="714"/>
                  </a:lnTo>
                  <a:lnTo>
                    <a:pt x="1103" y="739"/>
                  </a:lnTo>
                  <a:lnTo>
                    <a:pt x="1179" y="752"/>
                  </a:lnTo>
                  <a:lnTo>
                    <a:pt x="1256" y="765"/>
                  </a:lnTo>
                  <a:lnTo>
                    <a:pt x="1333" y="770"/>
                  </a:lnTo>
                  <a:lnTo>
                    <a:pt x="1470" y="770"/>
                  </a:lnTo>
                  <a:lnTo>
                    <a:pt x="1608" y="761"/>
                  </a:lnTo>
                  <a:lnTo>
                    <a:pt x="1739" y="744"/>
                  </a:lnTo>
                  <a:lnTo>
                    <a:pt x="1861" y="709"/>
                  </a:lnTo>
                  <a:lnTo>
                    <a:pt x="1984" y="662"/>
                  </a:lnTo>
                  <a:lnTo>
                    <a:pt x="2099" y="597"/>
                  </a:lnTo>
                  <a:lnTo>
                    <a:pt x="2160" y="558"/>
                  </a:lnTo>
                  <a:lnTo>
                    <a:pt x="2214" y="506"/>
                  </a:lnTo>
                  <a:lnTo>
                    <a:pt x="2275" y="450"/>
                  </a:lnTo>
                  <a:lnTo>
                    <a:pt x="2336" y="394"/>
                  </a:lnTo>
                  <a:lnTo>
                    <a:pt x="2390" y="337"/>
                  </a:lnTo>
                  <a:lnTo>
                    <a:pt x="2436" y="281"/>
                  </a:lnTo>
                  <a:lnTo>
                    <a:pt x="2482" y="238"/>
                  </a:lnTo>
                  <a:lnTo>
                    <a:pt x="2520" y="199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2259" name="Rectangle 14"/>
            <p:cNvSpPr>
              <a:spLocks noChangeArrowheads="1"/>
            </p:cNvSpPr>
            <p:nvPr/>
          </p:nvSpPr>
          <p:spPr bwMode="auto">
            <a:xfrm>
              <a:off x="4797" y="2205"/>
              <a:ext cx="453" cy="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latin typeface="Arial" charset="0"/>
                </a:rPr>
                <a:t>AVC</a:t>
              </a:r>
            </a:p>
          </p:txBody>
        </p:sp>
        <p:sp>
          <p:nvSpPr>
            <p:cNvPr id="52260" name="Rectangle 15"/>
            <p:cNvSpPr>
              <a:spLocks noChangeArrowheads="1"/>
            </p:cNvSpPr>
            <p:nvPr/>
          </p:nvSpPr>
          <p:spPr bwMode="auto">
            <a:xfrm>
              <a:off x="4797" y="1821"/>
              <a:ext cx="444" cy="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2000">
                  <a:latin typeface="Arial" charset="0"/>
                </a:rPr>
                <a:t>ATC</a:t>
              </a:r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1828800" y="2967038"/>
            <a:ext cx="5505450" cy="3289300"/>
            <a:chOff x="1152" y="1869"/>
            <a:chExt cx="3468" cy="2072"/>
          </a:xfrm>
        </p:grpSpPr>
        <p:sp>
          <p:nvSpPr>
            <p:cNvPr id="52252" name="Line 19"/>
            <p:cNvSpPr>
              <a:spLocks noChangeShapeType="1"/>
            </p:cNvSpPr>
            <p:nvPr/>
          </p:nvSpPr>
          <p:spPr bwMode="auto">
            <a:xfrm flipH="1">
              <a:off x="1385" y="2016"/>
              <a:ext cx="299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53" name="Rectangle 21"/>
            <p:cNvSpPr>
              <a:spLocks noChangeArrowheads="1"/>
            </p:cNvSpPr>
            <p:nvPr/>
          </p:nvSpPr>
          <p:spPr bwMode="auto">
            <a:xfrm>
              <a:off x="1152" y="1869"/>
              <a:ext cx="263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P</a:t>
              </a:r>
              <a:r>
                <a:rPr lang="en-US" altLang="en-US" sz="1800" baseline="-25000">
                  <a:latin typeface="Arial" charset="0"/>
                </a:rPr>
                <a:t>2</a:t>
              </a:r>
            </a:p>
          </p:txBody>
        </p:sp>
        <p:sp>
          <p:nvSpPr>
            <p:cNvPr id="52254" name="Line 23"/>
            <p:cNvSpPr>
              <a:spLocks noChangeShapeType="1"/>
            </p:cNvSpPr>
            <p:nvPr/>
          </p:nvSpPr>
          <p:spPr bwMode="auto">
            <a:xfrm>
              <a:off x="4416" y="2073"/>
              <a:ext cx="0" cy="171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55" name="Rectangle 25"/>
            <p:cNvSpPr>
              <a:spLocks noChangeArrowheads="1"/>
            </p:cNvSpPr>
            <p:nvPr/>
          </p:nvSpPr>
          <p:spPr bwMode="auto">
            <a:xfrm>
              <a:off x="4365" y="3712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q</a:t>
              </a:r>
              <a:r>
                <a:rPr lang="en-US" altLang="en-US" sz="1800" baseline="-25000">
                  <a:latin typeface="Arial" charset="0"/>
                </a:rPr>
                <a:t>2</a:t>
              </a:r>
            </a:p>
          </p:txBody>
        </p:sp>
        <p:sp>
          <p:nvSpPr>
            <p:cNvPr id="52256" name="Oval 28"/>
            <p:cNvSpPr>
              <a:spLocks noChangeArrowheads="1"/>
            </p:cNvSpPr>
            <p:nvPr/>
          </p:nvSpPr>
          <p:spPr bwMode="auto">
            <a:xfrm>
              <a:off x="4368" y="196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167962" name="Rectangle 26"/>
          <p:cNvSpPr>
            <a:spLocks noChangeArrowheads="1"/>
          </p:cNvSpPr>
          <p:nvPr/>
        </p:nvSpPr>
        <p:spPr bwMode="auto">
          <a:xfrm>
            <a:off x="2657475" y="1758950"/>
            <a:ext cx="3327400" cy="83502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2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600">
                <a:latin typeface="Arial" charset="0"/>
              </a:rPr>
              <a:t>The firm chooses the</a:t>
            </a:r>
          </a:p>
          <a:p>
            <a:pPr algn="ctr"/>
            <a:r>
              <a:rPr lang="en-US" altLang="en-US" sz="1600">
                <a:latin typeface="Arial" charset="0"/>
              </a:rPr>
              <a:t>output level where P = MR = MC,</a:t>
            </a:r>
          </a:p>
          <a:p>
            <a:pPr algn="ctr"/>
            <a:r>
              <a:rPr lang="en-US" altLang="en-US" sz="1600">
                <a:latin typeface="Arial" charset="0"/>
              </a:rPr>
              <a:t>as long as P &gt; AVC.</a:t>
            </a:r>
          </a:p>
        </p:txBody>
      </p:sp>
      <p:sp>
        <p:nvSpPr>
          <p:cNvPr id="167978" name="Line 42"/>
          <p:cNvSpPr>
            <a:spLocks noChangeShapeType="1"/>
          </p:cNvSpPr>
          <p:nvPr/>
        </p:nvSpPr>
        <p:spPr bwMode="auto">
          <a:xfrm>
            <a:off x="2214563" y="5086350"/>
            <a:ext cx="0" cy="885825"/>
          </a:xfrm>
          <a:prstGeom prst="line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67981" name="Text Box 45"/>
          <p:cNvSpPr txBox="1">
            <a:spLocks noChangeArrowheads="1"/>
          </p:cNvSpPr>
          <p:nvPr/>
        </p:nvSpPr>
        <p:spPr bwMode="auto">
          <a:xfrm>
            <a:off x="6672263" y="1800225"/>
            <a:ext cx="1885950" cy="650875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>
                <a:latin typeface="Arial" charset="0"/>
              </a:rPr>
              <a:t>Supply is MC above AVC</a:t>
            </a:r>
          </a:p>
        </p:txBody>
      </p:sp>
      <p:sp>
        <p:nvSpPr>
          <p:cNvPr id="167984" name="Rectangle 48"/>
          <p:cNvSpPr>
            <a:spLocks noChangeArrowheads="1"/>
          </p:cNvSpPr>
          <p:nvPr/>
        </p:nvSpPr>
        <p:spPr bwMode="auto">
          <a:xfrm>
            <a:off x="7205663" y="2622550"/>
            <a:ext cx="350837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2000">
                <a:solidFill>
                  <a:srgbClr val="FF3300"/>
                </a:solidFill>
                <a:latin typeface="Arial" charset="0"/>
              </a:rPr>
              <a:t>S</a:t>
            </a:r>
          </a:p>
        </p:txBody>
      </p:sp>
      <p:grpSp>
        <p:nvGrpSpPr>
          <p:cNvPr id="4" name="Group 52"/>
          <p:cNvGrpSpPr>
            <a:grpSpLocks/>
          </p:cNvGrpSpPr>
          <p:nvPr/>
        </p:nvGrpSpPr>
        <p:grpSpPr bwMode="auto">
          <a:xfrm>
            <a:off x="1166813" y="4894263"/>
            <a:ext cx="4432300" cy="363537"/>
            <a:chOff x="735" y="3083"/>
            <a:chExt cx="2792" cy="229"/>
          </a:xfrm>
        </p:grpSpPr>
        <p:sp>
          <p:nvSpPr>
            <p:cNvPr id="52249" name="Line 16"/>
            <p:cNvSpPr>
              <a:spLocks noChangeShapeType="1"/>
            </p:cNvSpPr>
            <p:nvPr/>
          </p:nvSpPr>
          <p:spPr bwMode="auto">
            <a:xfrm flipH="1">
              <a:off x="1448" y="3204"/>
              <a:ext cx="207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50" name="Rectangle 17"/>
            <p:cNvSpPr>
              <a:spLocks noChangeArrowheads="1"/>
            </p:cNvSpPr>
            <p:nvPr/>
          </p:nvSpPr>
          <p:spPr bwMode="auto">
            <a:xfrm>
              <a:off x="735" y="3083"/>
              <a:ext cx="67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P = AVC</a:t>
              </a:r>
            </a:p>
          </p:txBody>
        </p:sp>
        <p:sp>
          <p:nvSpPr>
            <p:cNvPr id="52251" name="Oval 49"/>
            <p:cNvSpPr>
              <a:spLocks noChangeArrowheads="1"/>
            </p:cNvSpPr>
            <p:nvPr/>
          </p:nvSpPr>
          <p:spPr bwMode="auto">
            <a:xfrm>
              <a:off x="3409" y="3126"/>
              <a:ext cx="83" cy="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167986" name="Freeform 50"/>
          <p:cNvSpPr>
            <a:spLocks/>
          </p:cNvSpPr>
          <p:nvPr/>
        </p:nvSpPr>
        <p:spPr bwMode="auto">
          <a:xfrm>
            <a:off x="5529263" y="4286250"/>
            <a:ext cx="688975" cy="687388"/>
          </a:xfrm>
          <a:custGeom>
            <a:avLst/>
            <a:gdLst>
              <a:gd name="T0" fmla="*/ 0 w 425"/>
              <a:gd name="T1" fmla="*/ 2147483647 h 425"/>
              <a:gd name="T2" fmla="*/ 2147483647 w 425"/>
              <a:gd name="T3" fmla="*/ 2147483647 h 425"/>
              <a:gd name="T4" fmla="*/ 2147483647 w 425"/>
              <a:gd name="T5" fmla="*/ 0 h 425"/>
              <a:gd name="T6" fmla="*/ 0 60000 65536"/>
              <a:gd name="T7" fmla="*/ 0 60000 65536"/>
              <a:gd name="T8" fmla="*/ 0 60000 65536"/>
              <a:gd name="T9" fmla="*/ 0 w 425"/>
              <a:gd name="T10" fmla="*/ 0 h 425"/>
              <a:gd name="T11" fmla="*/ 425 w 425"/>
              <a:gd name="T12" fmla="*/ 425 h 42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5" h="425">
                <a:moveTo>
                  <a:pt x="0" y="425"/>
                </a:moveTo>
                <a:cubicBezTo>
                  <a:pt x="77" y="365"/>
                  <a:pt x="154" y="305"/>
                  <a:pt x="225" y="234"/>
                </a:cubicBezTo>
                <a:cubicBezTo>
                  <a:pt x="296" y="163"/>
                  <a:pt x="360" y="81"/>
                  <a:pt x="425" y="0"/>
                </a:cubicBezTo>
              </a:path>
            </a:pathLst>
          </a:custGeom>
          <a:noFill/>
          <a:ln w="762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1843088" y="4081463"/>
            <a:ext cx="4606925" cy="2268537"/>
            <a:chOff x="1152" y="2253"/>
            <a:chExt cx="3154" cy="1738"/>
          </a:xfrm>
        </p:grpSpPr>
        <p:sp>
          <p:nvSpPr>
            <p:cNvPr id="52244" name="Line 18"/>
            <p:cNvSpPr>
              <a:spLocks noChangeShapeType="1"/>
            </p:cNvSpPr>
            <p:nvPr/>
          </p:nvSpPr>
          <p:spPr bwMode="auto">
            <a:xfrm flipH="1">
              <a:off x="1385" y="2400"/>
              <a:ext cx="270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5" name="Rectangle 20"/>
            <p:cNvSpPr>
              <a:spLocks noChangeArrowheads="1"/>
            </p:cNvSpPr>
            <p:nvPr/>
          </p:nvSpPr>
          <p:spPr bwMode="auto">
            <a:xfrm>
              <a:off x="1152" y="2253"/>
              <a:ext cx="28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P</a:t>
              </a:r>
              <a:r>
                <a:rPr lang="en-US" altLang="en-US" sz="1800" baseline="-25000">
                  <a:latin typeface="Arial" charset="0"/>
                </a:rPr>
                <a:t>1</a:t>
              </a:r>
            </a:p>
          </p:txBody>
        </p:sp>
        <p:sp>
          <p:nvSpPr>
            <p:cNvPr id="52246" name="Line 22"/>
            <p:cNvSpPr>
              <a:spLocks noChangeShapeType="1"/>
            </p:cNvSpPr>
            <p:nvPr/>
          </p:nvSpPr>
          <p:spPr bwMode="auto">
            <a:xfrm>
              <a:off x="4128" y="2409"/>
              <a:ext cx="0" cy="137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47" name="Rectangle 24"/>
            <p:cNvSpPr>
              <a:spLocks noChangeArrowheads="1"/>
            </p:cNvSpPr>
            <p:nvPr/>
          </p:nvSpPr>
          <p:spPr bwMode="auto">
            <a:xfrm>
              <a:off x="4029" y="3712"/>
              <a:ext cx="277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q</a:t>
              </a:r>
              <a:r>
                <a:rPr lang="en-US" altLang="en-US" sz="1800" baseline="-25000">
                  <a:latin typeface="Arial" charset="0"/>
                </a:rPr>
                <a:t>1</a:t>
              </a:r>
            </a:p>
          </p:txBody>
        </p:sp>
        <p:sp>
          <p:nvSpPr>
            <p:cNvPr id="52248" name="Oval 29"/>
            <p:cNvSpPr>
              <a:spLocks noChangeArrowheads="1"/>
            </p:cNvSpPr>
            <p:nvPr/>
          </p:nvSpPr>
          <p:spPr bwMode="auto">
            <a:xfrm>
              <a:off x="4080" y="23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67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6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7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7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7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79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67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7" grpId="0" animBg="1"/>
      <p:bldP spid="167987" grpId="0" animBg="1"/>
      <p:bldP spid="167945" grpId="0" autoUpdateAnimBg="0"/>
      <p:bldP spid="167962" grpId="0" animBg="1" autoUpdateAnimBg="0"/>
      <p:bldP spid="167978" grpId="0" animBg="1"/>
      <p:bldP spid="167981" grpId="0" animBg="1" autoUpdateAnimBg="0"/>
      <p:bldP spid="167984" grpId="0" build="p" autoUpdateAnimBg="0" advAuto="0"/>
      <p:bldP spid="16798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 in the Long Run</a:t>
            </a:r>
          </a:p>
        </p:txBody>
      </p:sp>
      <p:sp>
        <p:nvSpPr>
          <p:cNvPr id="233479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4800">
                <a:latin typeface="Angsana New" charset="0"/>
              </a:rPr>
              <a:t>In short run, one or more inputs are fixed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Depending on the time, it may limit the flexibility of the firm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In the long run, a firm can alter all its inputs, including the size of the plant.</a:t>
            </a:r>
          </a:p>
          <a:p>
            <a:pPr eaLnBrk="1" hangingPunct="1"/>
            <a:r>
              <a:rPr lang="en-US" altLang="en-US" sz="4800">
                <a:latin typeface="Angsana New" charset="0"/>
              </a:rPr>
              <a:t>We assume free entry and free exit.</a:t>
            </a:r>
          </a:p>
          <a:p>
            <a:pPr lvl="1" eaLnBrk="1" hangingPunct="1"/>
            <a:r>
              <a:rPr lang="en-US" altLang="en-US" sz="4400">
                <a:latin typeface="Angsana New" charset="0"/>
              </a:rPr>
              <a:t>No legal restrictions or extra costs</a:t>
            </a:r>
          </a:p>
        </p:txBody>
      </p:sp>
      <p:sp>
        <p:nvSpPr>
          <p:cNvPr id="5427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C34F9F6B-71C9-B146-B1F4-628957822091}" type="slidenum">
              <a:rPr lang="en-US" altLang="en-US" sz="2600">
                <a:solidFill>
                  <a:srgbClr val="000000"/>
                </a:solidFill>
              </a:rPr>
              <a:pPr/>
              <a:t>26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3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3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3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3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3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9" grpId="0" build="p" bldLvl="2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Choosing Output in the Long Run</a:t>
            </a:r>
          </a:p>
        </p:txBody>
      </p:sp>
      <p:sp>
        <p:nvSpPr>
          <p:cNvPr id="447491" name="Rectangle 3"/>
          <p:cNvSpPr>
            <a:spLocks noGrp="1" noChangeArrowheads="1"/>
          </p:cNvSpPr>
          <p:nvPr>
            <p:ph idx="1"/>
          </p:nvPr>
        </p:nvSpPr>
        <p:spPr>
          <a:xfrm>
            <a:off x="312738" y="1212850"/>
            <a:ext cx="8831262" cy="4114800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Angsana New" charset="0"/>
              </a:rPr>
              <a:t>In the short run a firm faces a horizontal demand curve</a:t>
            </a:r>
          </a:p>
          <a:p>
            <a:pPr lvl="1" eaLnBrk="1" hangingPunct="1"/>
            <a:r>
              <a:rPr lang="en-US" altLang="en-US" sz="4000" dirty="0">
                <a:latin typeface="Angsana New" charset="0"/>
              </a:rPr>
              <a:t>Take market price as given</a:t>
            </a:r>
          </a:p>
          <a:p>
            <a:pPr eaLnBrk="1" hangingPunct="1"/>
            <a:r>
              <a:rPr lang="en-US" altLang="en-US" sz="4400" dirty="0">
                <a:latin typeface="Angsana New" charset="0"/>
              </a:rPr>
              <a:t>The short-run average cost curve (SAC) and short run marginal cost curve (SMC) are low enough for firm to make positive profits (ABCD)</a:t>
            </a:r>
          </a:p>
          <a:p>
            <a:pPr eaLnBrk="1" hangingPunct="1"/>
            <a:r>
              <a:rPr lang="en-US" altLang="en-US" sz="4400" dirty="0">
                <a:latin typeface="Angsana New" charset="0"/>
              </a:rPr>
              <a:t>The long run average cost curve (LRAC)</a:t>
            </a:r>
          </a:p>
          <a:p>
            <a:pPr lvl="1" eaLnBrk="1" hangingPunct="1"/>
            <a:r>
              <a:rPr lang="en-US" altLang="en-US" sz="4000" dirty="0">
                <a:latin typeface="Angsana New" charset="0"/>
              </a:rPr>
              <a:t>Economies of scale to q</a:t>
            </a:r>
            <a:r>
              <a:rPr lang="en-US" altLang="en-US" sz="4000" baseline="-25000" dirty="0">
                <a:latin typeface="Angsana New" charset="0"/>
              </a:rPr>
              <a:t>2</a:t>
            </a:r>
          </a:p>
          <a:p>
            <a:pPr lvl="1" eaLnBrk="1" hangingPunct="1"/>
            <a:r>
              <a:rPr lang="en-US" altLang="en-US" sz="4000" dirty="0">
                <a:latin typeface="Angsana New" charset="0"/>
              </a:rPr>
              <a:t>Diseconomies of scale after q</a:t>
            </a:r>
            <a:r>
              <a:rPr lang="en-US" altLang="en-US" sz="4000" baseline="-25000" dirty="0">
                <a:latin typeface="Angsana New" charset="0"/>
              </a:rPr>
              <a:t>2</a:t>
            </a:r>
          </a:p>
        </p:txBody>
      </p:sp>
      <p:sp>
        <p:nvSpPr>
          <p:cNvPr id="55300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11B5347D-BD58-5744-AFDB-B4C8BC09461B}" type="slidenum">
              <a:rPr lang="en-US" altLang="en-US" sz="2600">
                <a:solidFill>
                  <a:srgbClr val="000000"/>
                </a:solidFill>
              </a:rPr>
              <a:pPr/>
              <a:t>27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7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47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7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47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47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7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7491" grpId="0" build="p" bldLvl="2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Output Choice in the Long Run</a:t>
            </a: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99B343D-13F3-ED4C-80BB-740FD3DADC68}" type="slidenum">
              <a:rPr lang="en-US" altLang="en-US" sz="2600">
                <a:solidFill>
                  <a:srgbClr val="000000"/>
                </a:solidFill>
              </a:rPr>
              <a:pPr/>
              <a:t>28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245764" name="Rectangle 4"/>
          <p:cNvSpPr>
            <a:spLocks noChangeArrowheads="1"/>
          </p:cNvSpPr>
          <p:nvPr/>
        </p:nvSpPr>
        <p:spPr bwMode="auto">
          <a:xfrm>
            <a:off x="2209800" y="3505200"/>
            <a:ext cx="2301875" cy="381000"/>
          </a:xfrm>
          <a:prstGeom prst="rect">
            <a:avLst/>
          </a:prstGeom>
          <a:solidFill>
            <a:srgbClr val="C4E3B5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4338638" y="3519488"/>
            <a:ext cx="404812" cy="2709862"/>
            <a:chOff x="2733" y="2217"/>
            <a:chExt cx="255" cy="1707"/>
          </a:xfrm>
        </p:grpSpPr>
        <p:sp>
          <p:nvSpPr>
            <p:cNvPr id="56354" name="Line 15"/>
            <p:cNvSpPr>
              <a:spLocks noChangeShapeType="1"/>
            </p:cNvSpPr>
            <p:nvPr/>
          </p:nvSpPr>
          <p:spPr bwMode="auto">
            <a:xfrm>
              <a:off x="2842" y="2217"/>
              <a:ext cx="0" cy="15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55" name="Rectangle 16"/>
            <p:cNvSpPr>
              <a:spLocks noChangeArrowheads="1"/>
            </p:cNvSpPr>
            <p:nvPr/>
          </p:nvSpPr>
          <p:spPr bwMode="auto">
            <a:xfrm>
              <a:off x="2733" y="3695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1824038" y="3665538"/>
            <a:ext cx="3105150" cy="515937"/>
            <a:chOff x="1149" y="2349"/>
            <a:chExt cx="1956" cy="325"/>
          </a:xfrm>
        </p:grpSpPr>
        <p:sp>
          <p:nvSpPr>
            <p:cNvPr id="56351" name="Line 20"/>
            <p:cNvSpPr>
              <a:spLocks noChangeShapeType="1"/>
            </p:cNvSpPr>
            <p:nvPr/>
          </p:nvSpPr>
          <p:spPr bwMode="auto">
            <a:xfrm flipH="1">
              <a:off x="1385" y="2496"/>
              <a:ext cx="146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52" name="Rectangle 19"/>
            <p:cNvSpPr>
              <a:spLocks noChangeArrowheads="1"/>
            </p:cNvSpPr>
            <p:nvPr/>
          </p:nvSpPr>
          <p:spPr bwMode="auto">
            <a:xfrm>
              <a:off x="2887" y="2445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B</a:t>
              </a:r>
            </a:p>
          </p:txBody>
        </p:sp>
        <p:sp>
          <p:nvSpPr>
            <p:cNvPr id="56353" name="Rectangle 21"/>
            <p:cNvSpPr>
              <a:spLocks noChangeArrowheads="1"/>
            </p:cNvSpPr>
            <p:nvPr/>
          </p:nvSpPr>
          <p:spPr bwMode="auto">
            <a:xfrm>
              <a:off x="1149" y="2349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C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176463" y="3043238"/>
            <a:ext cx="2371725" cy="444500"/>
            <a:chOff x="1371" y="1917"/>
            <a:chExt cx="1494" cy="280"/>
          </a:xfrm>
        </p:grpSpPr>
        <p:sp>
          <p:nvSpPr>
            <p:cNvPr id="56349" name="Rectangle 18"/>
            <p:cNvSpPr>
              <a:spLocks noChangeArrowheads="1"/>
            </p:cNvSpPr>
            <p:nvPr/>
          </p:nvSpPr>
          <p:spPr bwMode="auto">
            <a:xfrm>
              <a:off x="2647" y="1917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A</a:t>
              </a:r>
            </a:p>
          </p:txBody>
        </p:sp>
        <p:sp>
          <p:nvSpPr>
            <p:cNvPr id="56350" name="Rectangle 22"/>
            <p:cNvSpPr>
              <a:spLocks noChangeArrowheads="1"/>
            </p:cNvSpPr>
            <p:nvPr/>
          </p:nvSpPr>
          <p:spPr bwMode="auto">
            <a:xfrm>
              <a:off x="1371" y="1968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D</a:t>
              </a:r>
            </a:p>
          </p:txBody>
        </p:sp>
      </p:grpSp>
      <p:sp>
        <p:nvSpPr>
          <p:cNvPr id="245799" name="Rectangle 39"/>
          <p:cNvSpPr>
            <a:spLocks noChangeArrowheads="1"/>
          </p:cNvSpPr>
          <p:nvPr/>
        </p:nvSpPr>
        <p:spPr bwMode="auto">
          <a:xfrm>
            <a:off x="6559550" y="4764088"/>
            <a:ext cx="2193925" cy="9525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400">
                <a:latin typeface="Arial" charset="0"/>
              </a:rPr>
              <a:t>In the short run, the</a:t>
            </a:r>
          </a:p>
          <a:p>
            <a:pPr algn="ctr"/>
            <a:r>
              <a:rPr lang="en-US" altLang="en-US" sz="1400">
                <a:latin typeface="Arial" charset="0"/>
              </a:rPr>
              <a:t>firm is faced with fixed</a:t>
            </a:r>
          </a:p>
          <a:p>
            <a:pPr algn="ctr"/>
            <a:r>
              <a:rPr lang="en-US" altLang="en-US" sz="1400">
                <a:latin typeface="Arial" charset="0"/>
              </a:rPr>
              <a:t>inputs.  </a:t>
            </a:r>
            <a:r>
              <a:rPr lang="en-US" altLang="en-US" sz="1400" i="1">
                <a:latin typeface="Arial" charset="0"/>
              </a:rPr>
              <a:t>P = </a:t>
            </a:r>
            <a:r>
              <a:rPr lang="en-US" altLang="en-US" sz="1400">
                <a:latin typeface="Arial" charset="0"/>
              </a:rPr>
              <a:t>$40 &gt; </a:t>
            </a:r>
            <a:r>
              <a:rPr lang="en-US" altLang="en-US" sz="1400" i="1">
                <a:latin typeface="Arial" charset="0"/>
              </a:rPr>
              <a:t>ATC.</a:t>
            </a:r>
          </a:p>
          <a:p>
            <a:pPr algn="ctr"/>
            <a:r>
              <a:rPr lang="en-US" altLang="en-US" sz="1400">
                <a:latin typeface="Arial" charset="0"/>
              </a:rPr>
              <a:t>Profit is equal to </a:t>
            </a:r>
            <a:r>
              <a:rPr lang="en-US" altLang="en-US" sz="1400" i="1">
                <a:latin typeface="Arial" charset="0"/>
              </a:rPr>
              <a:t>ABCD.</a:t>
            </a:r>
          </a:p>
        </p:txBody>
      </p:sp>
      <p:sp>
        <p:nvSpPr>
          <p:cNvPr id="56329" name="Line 6"/>
          <p:cNvSpPr>
            <a:spLocks noChangeShapeType="1"/>
          </p:cNvSpPr>
          <p:nvPr/>
        </p:nvSpPr>
        <p:spPr bwMode="auto">
          <a:xfrm>
            <a:off x="2209800" y="1716088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0" name="Line 7"/>
          <p:cNvSpPr>
            <a:spLocks noChangeShapeType="1"/>
          </p:cNvSpPr>
          <p:nvPr/>
        </p:nvSpPr>
        <p:spPr bwMode="auto">
          <a:xfrm>
            <a:off x="2200275" y="5949950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31" name="Rectangle 8"/>
          <p:cNvSpPr>
            <a:spLocks noChangeArrowheads="1"/>
          </p:cNvSpPr>
          <p:nvPr/>
        </p:nvSpPr>
        <p:spPr bwMode="auto">
          <a:xfrm>
            <a:off x="1466850" y="1536700"/>
            <a:ext cx="6778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Price</a:t>
            </a:r>
          </a:p>
        </p:txBody>
      </p:sp>
      <p:sp>
        <p:nvSpPr>
          <p:cNvPr id="56332" name="Rectangle 9"/>
          <p:cNvSpPr>
            <a:spLocks noChangeArrowheads="1"/>
          </p:cNvSpPr>
          <p:nvPr/>
        </p:nvSpPr>
        <p:spPr bwMode="auto">
          <a:xfrm>
            <a:off x="7118350" y="5899150"/>
            <a:ext cx="8477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latin typeface="Arial" charset="0"/>
              </a:rPr>
              <a:t>Output</a:t>
            </a:r>
          </a:p>
        </p:txBody>
      </p: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1595438" y="3271838"/>
            <a:ext cx="6877050" cy="404812"/>
            <a:chOff x="1005" y="2061"/>
            <a:chExt cx="4332" cy="255"/>
          </a:xfrm>
        </p:grpSpPr>
        <p:sp>
          <p:nvSpPr>
            <p:cNvPr id="56346" name="Line 10"/>
            <p:cNvSpPr>
              <a:spLocks noChangeShapeType="1"/>
            </p:cNvSpPr>
            <p:nvPr/>
          </p:nvSpPr>
          <p:spPr bwMode="auto">
            <a:xfrm>
              <a:off x="1409" y="2208"/>
              <a:ext cx="32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47" name="Rectangle 11"/>
            <p:cNvSpPr>
              <a:spLocks noChangeArrowheads="1"/>
            </p:cNvSpPr>
            <p:nvPr/>
          </p:nvSpPr>
          <p:spPr bwMode="auto">
            <a:xfrm>
              <a:off x="4739" y="2087"/>
              <a:ext cx="59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P = MR</a:t>
              </a:r>
            </a:p>
          </p:txBody>
        </p:sp>
        <p:sp>
          <p:nvSpPr>
            <p:cNvPr id="56348" name="Rectangle 17"/>
            <p:cNvSpPr>
              <a:spLocks noChangeArrowheads="1"/>
            </p:cNvSpPr>
            <p:nvPr/>
          </p:nvSpPr>
          <p:spPr bwMode="auto">
            <a:xfrm>
              <a:off x="1005" y="2061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$40</a:t>
              </a:r>
            </a:p>
          </p:txBody>
        </p:sp>
      </p:grp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3178175" y="2509838"/>
            <a:ext cx="2586038" cy="2979737"/>
            <a:chOff x="2002" y="1581"/>
            <a:chExt cx="1629" cy="1877"/>
          </a:xfrm>
        </p:grpSpPr>
        <p:sp>
          <p:nvSpPr>
            <p:cNvPr id="56342" name="Freeform 12"/>
            <p:cNvSpPr>
              <a:spLocks/>
            </p:cNvSpPr>
            <p:nvPr/>
          </p:nvSpPr>
          <p:spPr bwMode="auto">
            <a:xfrm>
              <a:off x="2064" y="1870"/>
              <a:ext cx="876" cy="1588"/>
            </a:xfrm>
            <a:custGeom>
              <a:avLst/>
              <a:gdLst>
                <a:gd name="T0" fmla="*/ 0 w 876"/>
                <a:gd name="T1" fmla="*/ 1587 h 1588"/>
                <a:gd name="T2" fmla="*/ 38 w 876"/>
                <a:gd name="T3" fmla="*/ 1543 h 1588"/>
                <a:gd name="T4" fmla="*/ 90 w 876"/>
                <a:gd name="T5" fmla="*/ 1482 h 1588"/>
                <a:gd name="T6" fmla="*/ 151 w 876"/>
                <a:gd name="T7" fmla="*/ 1416 h 1588"/>
                <a:gd name="T8" fmla="*/ 221 w 876"/>
                <a:gd name="T9" fmla="*/ 1338 h 1588"/>
                <a:gd name="T10" fmla="*/ 287 w 876"/>
                <a:gd name="T11" fmla="*/ 1255 h 1588"/>
                <a:gd name="T12" fmla="*/ 353 w 876"/>
                <a:gd name="T13" fmla="*/ 1178 h 1588"/>
                <a:gd name="T14" fmla="*/ 414 w 876"/>
                <a:gd name="T15" fmla="*/ 1100 h 1588"/>
                <a:gd name="T16" fmla="*/ 466 w 876"/>
                <a:gd name="T17" fmla="*/ 1028 h 1588"/>
                <a:gd name="T18" fmla="*/ 504 w 876"/>
                <a:gd name="T19" fmla="*/ 968 h 1588"/>
                <a:gd name="T20" fmla="*/ 541 w 876"/>
                <a:gd name="T21" fmla="*/ 907 h 1588"/>
                <a:gd name="T22" fmla="*/ 598 w 876"/>
                <a:gd name="T23" fmla="*/ 791 h 1588"/>
                <a:gd name="T24" fmla="*/ 649 w 876"/>
                <a:gd name="T25" fmla="*/ 669 h 1588"/>
                <a:gd name="T26" fmla="*/ 701 w 876"/>
                <a:gd name="T27" fmla="*/ 547 h 1588"/>
                <a:gd name="T28" fmla="*/ 729 w 876"/>
                <a:gd name="T29" fmla="*/ 481 h 1588"/>
                <a:gd name="T30" fmla="*/ 753 w 876"/>
                <a:gd name="T31" fmla="*/ 409 h 1588"/>
                <a:gd name="T32" fmla="*/ 809 w 876"/>
                <a:gd name="T33" fmla="*/ 265 h 1588"/>
                <a:gd name="T34" fmla="*/ 833 w 876"/>
                <a:gd name="T35" fmla="*/ 193 h 1588"/>
                <a:gd name="T36" fmla="*/ 851 w 876"/>
                <a:gd name="T37" fmla="*/ 121 h 1588"/>
                <a:gd name="T38" fmla="*/ 866 w 876"/>
                <a:gd name="T39" fmla="*/ 55 h 1588"/>
                <a:gd name="T40" fmla="*/ 875 w 876"/>
                <a:gd name="T41" fmla="*/ 0 h 15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76"/>
                <a:gd name="T64" fmla="*/ 0 h 1588"/>
                <a:gd name="T65" fmla="*/ 876 w 876"/>
                <a:gd name="T66" fmla="*/ 1588 h 15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76" h="1588">
                  <a:moveTo>
                    <a:pt x="0" y="1587"/>
                  </a:moveTo>
                  <a:lnTo>
                    <a:pt x="38" y="1543"/>
                  </a:lnTo>
                  <a:lnTo>
                    <a:pt x="90" y="1482"/>
                  </a:lnTo>
                  <a:lnTo>
                    <a:pt x="151" y="1416"/>
                  </a:lnTo>
                  <a:lnTo>
                    <a:pt x="221" y="1338"/>
                  </a:lnTo>
                  <a:lnTo>
                    <a:pt x="287" y="1255"/>
                  </a:lnTo>
                  <a:lnTo>
                    <a:pt x="353" y="1178"/>
                  </a:lnTo>
                  <a:lnTo>
                    <a:pt x="414" y="1100"/>
                  </a:lnTo>
                  <a:lnTo>
                    <a:pt x="466" y="1028"/>
                  </a:lnTo>
                  <a:lnTo>
                    <a:pt x="504" y="968"/>
                  </a:lnTo>
                  <a:lnTo>
                    <a:pt x="541" y="907"/>
                  </a:lnTo>
                  <a:lnTo>
                    <a:pt x="598" y="791"/>
                  </a:lnTo>
                  <a:lnTo>
                    <a:pt x="649" y="669"/>
                  </a:lnTo>
                  <a:lnTo>
                    <a:pt x="701" y="547"/>
                  </a:lnTo>
                  <a:lnTo>
                    <a:pt x="729" y="481"/>
                  </a:lnTo>
                  <a:lnTo>
                    <a:pt x="753" y="409"/>
                  </a:lnTo>
                  <a:lnTo>
                    <a:pt x="809" y="265"/>
                  </a:lnTo>
                  <a:lnTo>
                    <a:pt x="833" y="193"/>
                  </a:lnTo>
                  <a:lnTo>
                    <a:pt x="851" y="121"/>
                  </a:lnTo>
                  <a:lnTo>
                    <a:pt x="866" y="55"/>
                  </a:lnTo>
                  <a:lnTo>
                    <a:pt x="875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6343" name="Rectangle 13"/>
            <p:cNvSpPr>
              <a:spLocks noChangeArrowheads="1"/>
            </p:cNvSpPr>
            <p:nvPr/>
          </p:nvSpPr>
          <p:spPr bwMode="auto">
            <a:xfrm>
              <a:off x="3213" y="1751"/>
              <a:ext cx="4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SAC</a:t>
              </a:r>
            </a:p>
          </p:txBody>
        </p:sp>
        <p:sp>
          <p:nvSpPr>
            <p:cNvPr id="56344" name="Rectangle 14"/>
            <p:cNvSpPr>
              <a:spLocks noChangeArrowheads="1"/>
            </p:cNvSpPr>
            <p:nvPr/>
          </p:nvSpPr>
          <p:spPr bwMode="auto">
            <a:xfrm>
              <a:off x="2695" y="1581"/>
              <a:ext cx="43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SMC</a:t>
              </a:r>
            </a:p>
          </p:txBody>
        </p:sp>
        <p:sp>
          <p:nvSpPr>
            <p:cNvPr id="56345" name="Freeform 32"/>
            <p:cNvSpPr>
              <a:spLocks/>
            </p:cNvSpPr>
            <p:nvPr/>
          </p:nvSpPr>
          <p:spPr bwMode="auto">
            <a:xfrm>
              <a:off x="2002" y="2065"/>
              <a:ext cx="1418" cy="439"/>
            </a:xfrm>
            <a:custGeom>
              <a:avLst/>
              <a:gdLst>
                <a:gd name="T0" fmla="*/ 0 w 1418"/>
                <a:gd name="T1" fmla="*/ 28 h 439"/>
                <a:gd name="T2" fmla="*/ 6 w 1418"/>
                <a:gd name="T3" fmla="*/ 40 h 439"/>
                <a:gd name="T4" fmla="*/ 11 w 1418"/>
                <a:gd name="T5" fmla="*/ 56 h 439"/>
                <a:gd name="T6" fmla="*/ 22 w 1418"/>
                <a:gd name="T7" fmla="*/ 96 h 439"/>
                <a:gd name="T8" fmla="*/ 38 w 1418"/>
                <a:gd name="T9" fmla="*/ 145 h 439"/>
                <a:gd name="T10" fmla="*/ 60 w 1418"/>
                <a:gd name="T11" fmla="*/ 189 h 439"/>
                <a:gd name="T12" fmla="*/ 93 w 1418"/>
                <a:gd name="T13" fmla="*/ 233 h 439"/>
                <a:gd name="T14" fmla="*/ 137 w 1418"/>
                <a:gd name="T15" fmla="*/ 277 h 439"/>
                <a:gd name="T16" fmla="*/ 181 w 1418"/>
                <a:gd name="T17" fmla="*/ 317 h 439"/>
                <a:gd name="T18" fmla="*/ 224 w 1418"/>
                <a:gd name="T19" fmla="*/ 354 h 439"/>
                <a:gd name="T20" fmla="*/ 268 w 1418"/>
                <a:gd name="T21" fmla="*/ 378 h 439"/>
                <a:gd name="T22" fmla="*/ 312 w 1418"/>
                <a:gd name="T23" fmla="*/ 394 h 439"/>
                <a:gd name="T24" fmla="*/ 361 w 1418"/>
                <a:gd name="T25" fmla="*/ 410 h 439"/>
                <a:gd name="T26" fmla="*/ 421 w 1418"/>
                <a:gd name="T27" fmla="*/ 418 h 439"/>
                <a:gd name="T28" fmla="*/ 487 w 1418"/>
                <a:gd name="T29" fmla="*/ 426 h 439"/>
                <a:gd name="T30" fmla="*/ 569 w 1418"/>
                <a:gd name="T31" fmla="*/ 434 h 439"/>
                <a:gd name="T32" fmla="*/ 657 w 1418"/>
                <a:gd name="T33" fmla="*/ 438 h 439"/>
                <a:gd name="T34" fmla="*/ 744 w 1418"/>
                <a:gd name="T35" fmla="*/ 430 h 439"/>
                <a:gd name="T36" fmla="*/ 843 w 1418"/>
                <a:gd name="T37" fmla="*/ 418 h 439"/>
                <a:gd name="T38" fmla="*/ 941 w 1418"/>
                <a:gd name="T39" fmla="*/ 394 h 439"/>
                <a:gd name="T40" fmla="*/ 1040 w 1418"/>
                <a:gd name="T41" fmla="*/ 366 h 439"/>
                <a:gd name="T42" fmla="*/ 1127 w 1418"/>
                <a:gd name="T43" fmla="*/ 334 h 439"/>
                <a:gd name="T44" fmla="*/ 1204 w 1418"/>
                <a:gd name="T45" fmla="*/ 293 h 439"/>
                <a:gd name="T46" fmla="*/ 1269 w 1418"/>
                <a:gd name="T47" fmla="*/ 241 h 439"/>
                <a:gd name="T48" fmla="*/ 1324 w 1418"/>
                <a:gd name="T49" fmla="*/ 193 h 439"/>
                <a:gd name="T50" fmla="*/ 1368 w 1418"/>
                <a:gd name="T51" fmla="*/ 145 h 439"/>
                <a:gd name="T52" fmla="*/ 1395 w 1418"/>
                <a:gd name="T53" fmla="*/ 105 h 439"/>
                <a:gd name="T54" fmla="*/ 1412 w 1418"/>
                <a:gd name="T55" fmla="*/ 68 h 439"/>
                <a:gd name="T56" fmla="*/ 1417 w 1418"/>
                <a:gd name="T57" fmla="*/ 32 h 439"/>
                <a:gd name="T58" fmla="*/ 1417 w 1418"/>
                <a:gd name="T59" fmla="*/ 0 h 43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418"/>
                <a:gd name="T91" fmla="*/ 0 h 439"/>
                <a:gd name="T92" fmla="*/ 1418 w 1418"/>
                <a:gd name="T93" fmla="*/ 439 h 439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418" h="439">
                  <a:moveTo>
                    <a:pt x="0" y="28"/>
                  </a:moveTo>
                  <a:lnTo>
                    <a:pt x="6" y="40"/>
                  </a:lnTo>
                  <a:lnTo>
                    <a:pt x="11" y="56"/>
                  </a:lnTo>
                  <a:lnTo>
                    <a:pt x="22" y="96"/>
                  </a:lnTo>
                  <a:lnTo>
                    <a:pt x="38" y="145"/>
                  </a:lnTo>
                  <a:lnTo>
                    <a:pt x="60" y="189"/>
                  </a:lnTo>
                  <a:lnTo>
                    <a:pt x="93" y="233"/>
                  </a:lnTo>
                  <a:lnTo>
                    <a:pt x="137" y="277"/>
                  </a:lnTo>
                  <a:lnTo>
                    <a:pt x="181" y="317"/>
                  </a:lnTo>
                  <a:lnTo>
                    <a:pt x="224" y="354"/>
                  </a:lnTo>
                  <a:lnTo>
                    <a:pt x="268" y="378"/>
                  </a:lnTo>
                  <a:lnTo>
                    <a:pt x="312" y="394"/>
                  </a:lnTo>
                  <a:lnTo>
                    <a:pt x="361" y="410"/>
                  </a:lnTo>
                  <a:lnTo>
                    <a:pt x="421" y="418"/>
                  </a:lnTo>
                  <a:lnTo>
                    <a:pt x="487" y="426"/>
                  </a:lnTo>
                  <a:lnTo>
                    <a:pt x="569" y="434"/>
                  </a:lnTo>
                  <a:lnTo>
                    <a:pt x="657" y="438"/>
                  </a:lnTo>
                  <a:lnTo>
                    <a:pt x="744" y="430"/>
                  </a:lnTo>
                  <a:lnTo>
                    <a:pt x="843" y="418"/>
                  </a:lnTo>
                  <a:lnTo>
                    <a:pt x="941" y="394"/>
                  </a:lnTo>
                  <a:lnTo>
                    <a:pt x="1040" y="366"/>
                  </a:lnTo>
                  <a:lnTo>
                    <a:pt x="1127" y="334"/>
                  </a:lnTo>
                  <a:lnTo>
                    <a:pt x="1204" y="293"/>
                  </a:lnTo>
                  <a:lnTo>
                    <a:pt x="1269" y="241"/>
                  </a:lnTo>
                  <a:lnTo>
                    <a:pt x="1324" y="193"/>
                  </a:lnTo>
                  <a:lnTo>
                    <a:pt x="1368" y="145"/>
                  </a:lnTo>
                  <a:lnTo>
                    <a:pt x="1395" y="105"/>
                  </a:lnTo>
                  <a:lnTo>
                    <a:pt x="1412" y="68"/>
                  </a:lnTo>
                  <a:lnTo>
                    <a:pt x="1417" y="32"/>
                  </a:lnTo>
                  <a:lnTo>
                    <a:pt x="1417" y="0"/>
                  </a:lnTo>
                </a:path>
              </a:pathLst>
            </a:custGeom>
            <a:noFill/>
            <a:ln w="50800" cap="rnd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7" name="Group 56"/>
          <p:cNvGrpSpPr>
            <a:grpSpLocks/>
          </p:cNvGrpSpPr>
          <p:nvPr/>
        </p:nvGrpSpPr>
        <p:grpSpPr bwMode="auto">
          <a:xfrm>
            <a:off x="1595438" y="1747838"/>
            <a:ext cx="6061075" cy="3589337"/>
            <a:chOff x="1005" y="1101"/>
            <a:chExt cx="3818" cy="2261"/>
          </a:xfrm>
        </p:grpSpPr>
        <p:sp>
          <p:nvSpPr>
            <p:cNvPr id="56336" name="Rectangle 24"/>
            <p:cNvSpPr>
              <a:spLocks noChangeArrowheads="1"/>
            </p:cNvSpPr>
            <p:nvPr/>
          </p:nvSpPr>
          <p:spPr bwMode="auto">
            <a:xfrm>
              <a:off x="1005" y="2781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$30</a:t>
              </a:r>
            </a:p>
          </p:txBody>
        </p:sp>
        <p:sp>
          <p:nvSpPr>
            <p:cNvPr id="56337" name="Line 25"/>
            <p:cNvSpPr>
              <a:spLocks noChangeShapeType="1"/>
            </p:cNvSpPr>
            <p:nvPr/>
          </p:nvSpPr>
          <p:spPr bwMode="auto">
            <a:xfrm>
              <a:off x="1409" y="2880"/>
              <a:ext cx="32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338" name="Freeform 30"/>
            <p:cNvSpPr>
              <a:spLocks/>
            </p:cNvSpPr>
            <p:nvPr/>
          </p:nvSpPr>
          <p:spPr bwMode="auto">
            <a:xfrm>
              <a:off x="1639" y="1634"/>
              <a:ext cx="3019" cy="1232"/>
            </a:xfrm>
            <a:custGeom>
              <a:avLst/>
              <a:gdLst>
                <a:gd name="T0" fmla="*/ 0 w 3019"/>
                <a:gd name="T1" fmla="*/ 18 h 1232"/>
                <a:gd name="T2" fmla="*/ 15 w 3019"/>
                <a:gd name="T3" fmla="*/ 37 h 1232"/>
                <a:gd name="T4" fmla="*/ 30 w 3019"/>
                <a:gd name="T5" fmla="*/ 65 h 1232"/>
                <a:gd name="T6" fmla="*/ 67 w 3019"/>
                <a:gd name="T7" fmla="*/ 125 h 1232"/>
                <a:gd name="T8" fmla="*/ 112 w 3019"/>
                <a:gd name="T9" fmla="*/ 199 h 1232"/>
                <a:gd name="T10" fmla="*/ 164 w 3019"/>
                <a:gd name="T11" fmla="*/ 282 h 1232"/>
                <a:gd name="T12" fmla="*/ 216 w 3019"/>
                <a:gd name="T13" fmla="*/ 366 h 1232"/>
                <a:gd name="T14" fmla="*/ 269 w 3019"/>
                <a:gd name="T15" fmla="*/ 444 h 1232"/>
                <a:gd name="T16" fmla="*/ 321 w 3019"/>
                <a:gd name="T17" fmla="*/ 523 h 1232"/>
                <a:gd name="T18" fmla="*/ 373 w 3019"/>
                <a:gd name="T19" fmla="*/ 588 h 1232"/>
                <a:gd name="T20" fmla="*/ 470 w 3019"/>
                <a:gd name="T21" fmla="*/ 699 h 1232"/>
                <a:gd name="T22" fmla="*/ 567 w 3019"/>
                <a:gd name="T23" fmla="*/ 796 h 1232"/>
                <a:gd name="T24" fmla="*/ 663 w 3019"/>
                <a:gd name="T25" fmla="*/ 879 h 1232"/>
                <a:gd name="T26" fmla="*/ 760 w 3019"/>
                <a:gd name="T27" fmla="*/ 958 h 1232"/>
                <a:gd name="T28" fmla="*/ 857 w 3019"/>
                <a:gd name="T29" fmla="*/ 1032 h 1232"/>
                <a:gd name="T30" fmla="*/ 947 w 3019"/>
                <a:gd name="T31" fmla="*/ 1097 h 1232"/>
                <a:gd name="T32" fmla="*/ 1043 w 3019"/>
                <a:gd name="T33" fmla="*/ 1153 h 1232"/>
                <a:gd name="T34" fmla="*/ 1103 w 3019"/>
                <a:gd name="T35" fmla="*/ 1171 h 1232"/>
                <a:gd name="T36" fmla="*/ 1170 w 3019"/>
                <a:gd name="T37" fmla="*/ 1190 h 1232"/>
                <a:gd name="T38" fmla="*/ 1245 w 3019"/>
                <a:gd name="T39" fmla="*/ 1203 h 1232"/>
                <a:gd name="T40" fmla="*/ 1334 w 3019"/>
                <a:gd name="T41" fmla="*/ 1217 h 1232"/>
                <a:gd name="T42" fmla="*/ 1431 w 3019"/>
                <a:gd name="T43" fmla="*/ 1227 h 1232"/>
                <a:gd name="T44" fmla="*/ 1528 w 3019"/>
                <a:gd name="T45" fmla="*/ 1231 h 1232"/>
                <a:gd name="T46" fmla="*/ 1632 w 3019"/>
                <a:gd name="T47" fmla="*/ 1231 h 1232"/>
                <a:gd name="T48" fmla="*/ 1729 w 3019"/>
                <a:gd name="T49" fmla="*/ 1222 h 1232"/>
                <a:gd name="T50" fmla="*/ 1826 w 3019"/>
                <a:gd name="T51" fmla="*/ 1213 h 1232"/>
                <a:gd name="T52" fmla="*/ 1915 w 3019"/>
                <a:gd name="T53" fmla="*/ 1190 h 1232"/>
                <a:gd name="T54" fmla="*/ 1997 w 3019"/>
                <a:gd name="T55" fmla="*/ 1162 h 1232"/>
                <a:gd name="T56" fmla="*/ 2072 w 3019"/>
                <a:gd name="T57" fmla="*/ 1120 h 1232"/>
                <a:gd name="T58" fmla="*/ 2146 w 3019"/>
                <a:gd name="T59" fmla="*/ 1078 h 1232"/>
                <a:gd name="T60" fmla="*/ 2221 w 3019"/>
                <a:gd name="T61" fmla="*/ 1028 h 1232"/>
                <a:gd name="T62" fmla="*/ 2288 w 3019"/>
                <a:gd name="T63" fmla="*/ 967 h 1232"/>
                <a:gd name="T64" fmla="*/ 2355 w 3019"/>
                <a:gd name="T65" fmla="*/ 907 h 1232"/>
                <a:gd name="T66" fmla="*/ 2429 w 3019"/>
                <a:gd name="T67" fmla="*/ 838 h 1232"/>
                <a:gd name="T68" fmla="*/ 2496 w 3019"/>
                <a:gd name="T69" fmla="*/ 768 h 1232"/>
                <a:gd name="T70" fmla="*/ 2534 w 3019"/>
                <a:gd name="T71" fmla="*/ 727 h 1232"/>
                <a:gd name="T72" fmla="*/ 2571 w 3019"/>
                <a:gd name="T73" fmla="*/ 685 h 1232"/>
                <a:gd name="T74" fmla="*/ 2638 w 3019"/>
                <a:gd name="T75" fmla="*/ 588 h 1232"/>
                <a:gd name="T76" fmla="*/ 2713 w 3019"/>
                <a:gd name="T77" fmla="*/ 481 h 1232"/>
                <a:gd name="T78" fmla="*/ 2787 w 3019"/>
                <a:gd name="T79" fmla="*/ 370 h 1232"/>
                <a:gd name="T80" fmla="*/ 2854 w 3019"/>
                <a:gd name="T81" fmla="*/ 259 h 1232"/>
                <a:gd name="T82" fmla="*/ 2914 w 3019"/>
                <a:gd name="T83" fmla="*/ 157 h 1232"/>
                <a:gd name="T84" fmla="*/ 2973 w 3019"/>
                <a:gd name="T85" fmla="*/ 69 h 1232"/>
                <a:gd name="T86" fmla="*/ 2996 w 3019"/>
                <a:gd name="T87" fmla="*/ 32 h 1232"/>
                <a:gd name="T88" fmla="*/ 3018 w 3019"/>
                <a:gd name="T89" fmla="*/ 0 h 123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019"/>
                <a:gd name="T136" fmla="*/ 0 h 1232"/>
                <a:gd name="T137" fmla="*/ 3019 w 3019"/>
                <a:gd name="T138" fmla="*/ 1232 h 123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019" h="1232">
                  <a:moveTo>
                    <a:pt x="0" y="18"/>
                  </a:moveTo>
                  <a:lnTo>
                    <a:pt x="15" y="37"/>
                  </a:lnTo>
                  <a:lnTo>
                    <a:pt x="30" y="65"/>
                  </a:lnTo>
                  <a:lnTo>
                    <a:pt x="67" y="125"/>
                  </a:lnTo>
                  <a:lnTo>
                    <a:pt x="112" y="199"/>
                  </a:lnTo>
                  <a:lnTo>
                    <a:pt x="164" y="282"/>
                  </a:lnTo>
                  <a:lnTo>
                    <a:pt x="216" y="366"/>
                  </a:lnTo>
                  <a:lnTo>
                    <a:pt x="269" y="444"/>
                  </a:lnTo>
                  <a:lnTo>
                    <a:pt x="321" y="523"/>
                  </a:lnTo>
                  <a:lnTo>
                    <a:pt x="373" y="588"/>
                  </a:lnTo>
                  <a:lnTo>
                    <a:pt x="470" y="699"/>
                  </a:lnTo>
                  <a:lnTo>
                    <a:pt x="567" y="796"/>
                  </a:lnTo>
                  <a:lnTo>
                    <a:pt x="663" y="879"/>
                  </a:lnTo>
                  <a:lnTo>
                    <a:pt x="760" y="958"/>
                  </a:lnTo>
                  <a:lnTo>
                    <a:pt x="857" y="1032"/>
                  </a:lnTo>
                  <a:lnTo>
                    <a:pt x="947" y="1097"/>
                  </a:lnTo>
                  <a:lnTo>
                    <a:pt x="1043" y="1153"/>
                  </a:lnTo>
                  <a:lnTo>
                    <a:pt x="1103" y="1171"/>
                  </a:lnTo>
                  <a:lnTo>
                    <a:pt x="1170" y="1190"/>
                  </a:lnTo>
                  <a:lnTo>
                    <a:pt x="1245" y="1203"/>
                  </a:lnTo>
                  <a:lnTo>
                    <a:pt x="1334" y="1217"/>
                  </a:lnTo>
                  <a:lnTo>
                    <a:pt x="1431" y="1227"/>
                  </a:lnTo>
                  <a:lnTo>
                    <a:pt x="1528" y="1231"/>
                  </a:lnTo>
                  <a:lnTo>
                    <a:pt x="1632" y="1231"/>
                  </a:lnTo>
                  <a:lnTo>
                    <a:pt x="1729" y="1222"/>
                  </a:lnTo>
                  <a:lnTo>
                    <a:pt x="1826" y="1213"/>
                  </a:lnTo>
                  <a:lnTo>
                    <a:pt x="1915" y="1190"/>
                  </a:lnTo>
                  <a:lnTo>
                    <a:pt x="1997" y="1162"/>
                  </a:lnTo>
                  <a:lnTo>
                    <a:pt x="2072" y="1120"/>
                  </a:lnTo>
                  <a:lnTo>
                    <a:pt x="2146" y="1078"/>
                  </a:lnTo>
                  <a:lnTo>
                    <a:pt x="2221" y="1028"/>
                  </a:lnTo>
                  <a:lnTo>
                    <a:pt x="2288" y="967"/>
                  </a:lnTo>
                  <a:lnTo>
                    <a:pt x="2355" y="907"/>
                  </a:lnTo>
                  <a:lnTo>
                    <a:pt x="2429" y="838"/>
                  </a:lnTo>
                  <a:lnTo>
                    <a:pt x="2496" y="768"/>
                  </a:lnTo>
                  <a:lnTo>
                    <a:pt x="2534" y="727"/>
                  </a:lnTo>
                  <a:lnTo>
                    <a:pt x="2571" y="685"/>
                  </a:lnTo>
                  <a:lnTo>
                    <a:pt x="2638" y="588"/>
                  </a:lnTo>
                  <a:lnTo>
                    <a:pt x="2713" y="481"/>
                  </a:lnTo>
                  <a:lnTo>
                    <a:pt x="2787" y="370"/>
                  </a:lnTo>
                  <a:lnTo>
                    <a:pt x="2854" y="259"/>
                  </a:lnTo>
                  <a:lnTo>
                    <a:pt x="2914" y="157"/>
                  </a:lnTo>
                  <a:lnTo>
                    <a:pt x="2973" y="69"/>
                  </a:lnTo>
                  <a:lnTo>
                    <a:pt x="2996" y="32"/>
                  </a:lnTo>
                  <a:lnTo>
                    <a:pt x="3018" y="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6339" name="Rectangle 31"/>
            <p:cNvSpPr>
              <a:spLocks noChangeArrowheads="1"/>
            </p:cNvSpPr>
            <p:nvPr/>
          </p:nvSpPr>
          <p:spPr bwMode="auto">
            <a:xfrm>
              <a:off x="4413" y="1389"/>
              <a:ext cx="41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LAC</a:t>
              </a:r>
            </a:p>
          </p:txBody>
        </p:sp>
        <p:sp>
          <p:nvSpPr>
            <p:cNvPr id="56340" name="Freeform 33"/>
            <p:cNvSpPr>
              <a:spLocks/>
            </p:cNvSpPr>
            <p:nvPr/>
          </p:nvSpPr>
          <p:spPr bwMode="auto">
            <a:xfrm>
              <a:off x="1965" y="1393"/>
              <a:ext cx="2117" cy="1969"/>
            </a:xfrm>
            <a:custGeom>
              <a:avLst/>
              <a:gdLst>
                <a:gd name="T0" fmla="*/ 0 w 2117"/>
                <a:gd name="T1" fmla="*/ 1968 h 1969"/>
                <a:gd name="T2" fmla="*/ 46 w 2117"/>
                <a:gd name="T3" fmla="*/ 1952 h 1969"/>
                <a:gd name="T4" fmla="*/ 105 w 2117"/>
                <a:gd name="T5" fmla="*/ 1925 h 1969"/>
                <a:gd name="T6" fmla="*/ 170 w 2117"/>
                <a:gd name="T7" fmla="*/ 1903 h 1969"/>
                <a:gd name="T8" fmla="*/ 249 w 2117"/>
                <a:gd name="T9" fmla="*/ 1877 h 1969"/>
                <a:gd name="T10" fmla="*/ 333 w 2117"/>
                <a:gd name="T11" fmla="*/ 1844 h 1969"/>
                <a:gd name="T12" fmla="*/ 425 w 2117"/>
                <a:gd name="T13" fmla="*/ 1812 h 1969"/>
                <a:gd name="T14" fmla="*/ 608 w 2117"/>
                <a:gd name="T15" fmla="*/ 1742 h 1969"/>
                <a:gd name="T16" fmla="*/ 804 w 2117"/>
                <a:gd name="T17" fmla="*/ 1667 h 1969"/>
                <a:gd name="T18" fmla="*/ 986 w 2117"/>
                <a:gd name="T19" fmla="*/ 1586 h 1969"/>
                <a:gd name="T20" fmla="*/ 1078 w 2117"/>
                <a:gd name="T21" fmla="*/ 1549 h 1969"/>
                <a:gd name="T22" fmla="*/ 1156 w 2117"/>
                <a:gd name="T23" fmla="*/ 1511 h 1969"/>
                <a:gd name="T24" fmla="*/ 1228 w 2117"/>
                <a:gd name="T25" fmla="*/ 1468 h 1969"/>
                <a:gd name="T26" fmla="*/ 1293 w 2117"/>
                <a:gd name="T27" fmla="*/ 1430 h 1969"/>
                <a:gd name="T28" fmla="*/ 1404 w 2117"/>
                <a:gd name="T29" fmla="*/ 1350 h 1969"/>
                <a:gd name="T30" fmla="*/ 1496 w 2117"/>
                <a:gd name="T31" fmla="*/ 1269 h 1969"/>
                <a:gd name="T32" fmla="*/ 1581 w 2117"/>
                <a:gd name="T33" fmla="*/ 1188 h 1969"/>
                <a:gd name="T34" fmla="*/ 1652 w 2117"/>
                <a:gd name="T35" fmla="*/ 1102 h 1969"/>
                <a:gd name="T36" fmla="*/ 1718 w 2117"/>
                <a:gd name="T37" fmla="*/ 1016 h 1969"/>
                <a:gd name="T38" fmla="*/ 1776 w 2117"/>
                <a:gd name="T39" fmla="*/ 925 h 1969"/>
                <a:gd name="T40" fmla="*/ 1881 w 2117"/>
                <a:gd name="T41" fmla="*/ 747 h 1969"/>
                <a:gd name="T42" fmla="*/ 1927 w 2117"/>
                <a:gd name="T43" fmla="*/ 656 h 1969"/>
                <a:gd name="T44" fmla="*/ 1966 w 2117"/>
                <a:gd name="T45" fmla="*/ 554 h 1969"/>
                <a:gd name="T46" fmla="*/ 2031 w 2117"/>
                <a:gd name="T47" fmla="*/ 344 h 1969"/>
                <a:gd name="T48" fmla="*/ 2057 w 2117"/>
                <a:gd name="T49" fmla="*/ 242 h 1969"/>
                <a:gd name="T50" fmla="*/ 2077 w 2117"/>
                <a:gd name="T51" fmla="*/ 150 h 1969"/>
                <a:gd name="T52" fmla="*/ 2096 w 2117"/>
                <a:gd name="T53" fmla="*/ 70 h 1969"/>
                <a:gd name="T54" fmla="*/ 2116 w 2117"/>
                <a:gd name="T55" fmla="*/ 0 h 196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117"/>
                <a:gd name="T85" fmla="*/ 0 h 1969"/>
                <a:gd name="T86" fmla="*/ 2117 w 2117"/>
                <a:gd name="T87" fmla="*/ 1969 h 1969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117" h="1969">
                  <a:moveTo>
                    <a:pt x="0" y="1968"/>
                  </a:moveTo>
                  <a:lnTo>
                    <a:pt x="46" y="1952"/>
                  </a:lnTo>
                  <a:lnTo>
                    <a:pt x="105" y="1925"/>
                  </a:lnTo>
                  <a:lnTo>
                    <a:pt x="170" y="1903"/>
                  </a:lnTo>
                  <a:lnTo>
                    <a:pt x="249" y="1877"/>
                  </a:lnTo>
                  <a:lnTo>
                    <a:pt x="333" y="1844"/>
                  </a:lnTo>
                  <a:lnTo>
                    <a:pt x="425" y="1812"/>
                  </a:lnTo>
                  <a:lnTo>
                    <a:pt x="608" y="1742"/>
                  </a:lnTo>
                  <a:lnTo>
                    <a:pt x="804" y="1667"/>
                  </a:lnTo>
                  <a:lnTo>
                    <a:pt x="986" y="1586"/>
                  </a:lnTo>
                  <a:lnTo>
                    <a:pt x="1078" y="1549"/>
                  </a:lnTo>
                  <a:lnTo>
                    <a:pt x="1156" y="1511"/>
                  </a:lnTo>
                  <a:lnTo>
                    <a:pt x="1228" y="1468"/>
                  </a:lnTo>
                  <a:lnTo>
                    <a:pt x="1293" y="1430"/>
                  </a:lnTo>
                  <a:lnTo>
                    <a:pt x="1404" y="1350"/>
                  </a:lnTo>
                  <a:lnTo>
                    <a:pt x="1496" y="1269"/>
                  </a:lnTo>
                  <a:lnTo>
                    <a:pt x="1581" y="1188"/>
                  </a:lnTo>
                  <a:lnTo>
                    <a:pt x="1652" y="1102"/>
                  </a:lnTo>
                  <a:lnTo>
                    <a:pt x="1718" y="1016"/>
                  </a:lnTo>
                  <a:lnTo>
                    <a:pt x="1776" y="925"/>
                  </a:lnTo>
                  <a:lnTo>
                    <a:pt x="1881" y="747"/>
                  </a:lnTo>
                  <a:lnTo>
                    <a:pt x="1927" y="656"/>
                  </a:lnTo>
                  <a:lnTo>
                    <a:pt x="1966" y="554"/>
                  </a:lnTo>
                  <a:lnTo>
                    <a:pt x="2031" y="344"/>
                  </a:lnTo>
                  <a:lnTo>
                    <a:pt x="2057" y="242"/>
                  </a:lnTo>
                  <a:lnTo>
                    <a:pt x="2077" y="150"/>
                  </a:lnTo>
                  <a:lnTo>
                    <a:pt x="2096" y="70"/>
                  </a:lnTo>
                  <a:lnTo>
                    <a:pt x="2116" y="0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6341" name="Rectangle 38"/>
            <p:cNvSpPr>
              <a:spLocks noChangeArrowheads="1"/>
            </p:cNvSpPr>
            <p:nvPr/>
          </p:nvSpPr>
          <p:spPr bwMode="auto">
            <a:xfrm>
              <a:off x="4029" y="1101"/>
              <a:ext cx="42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LMC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45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45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4" grpId="0" animBg="1"/>
      <p:bldP spid="245799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06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Output Choice in the Long Run</a:t>
            </a:r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FC1875FD-9A10-9A45-B721-676847057C44}" type="slidenum">
              <a:rPr lang="en-US" altLang="en-US" sz="2600">
                <a:solidFill>
                  <a:srgbClr val="000000"/>
                </a:solidFill>
              </a:rPr>
              <a:pPr/>
              <a:t>29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48561" name="Rectangle 2097"/>
          <p:cNvSpPr>
            <a:spLocks noChangeArrowheads="1"/>
          </p:cNvSpPr>
          <p:nvPr/>
        </p:nvSpPr>
        <p:spPr bwMode="auto">
          <a:xfrm>
            <a:off x="2243138" y="3529013"/>
            <a:ext cx="3743325" cy="742950"/>
          </a:xfrm>
          <a:prstGeom prst="rect">
            <a:avLst/>
          </a:prstGeom>
          <a:solidFill>
            <a:srgbClr val="C4E3B5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endParaRPr lang="en-US" altLang="en-US" sz="1800"/>
          </a:p>
        </p:txBody>
      </p:sp>
      <p:sp>
        <p:nvSpPr>
          <p:cNvPr id="57349" name="Line 2063"/>
          <p:cNvSpPr>
            <a:spLocks noChangeShapeType="1"/>
          </p:cNvSpPr>
          <p:nvPr/>
        </p:nvSpPr>
        <p:spPr bwMode="auto">
          <a:xfrm>
            <a:off x="2224088" y="1644650"/>
            <a:ext cx="0" cy="4265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50" name="Rectangle 2065"/>
          <p:cNvSpPr>
            <a:spLocks noChangeArrowheads="1"/>
          </p:cNvSpPr>
          <p:nvPr/>
        </p:nvSpPr>
        <p:spPr bwMode="auto">
          <a:xfrm>
            <a:off x="1438275" y="1636713"/>
            <a:ext cx="6778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Price</a:t>
            </a:r>
          </a:p>
        </p:txBody>
      </p:sp>
      <p:sp>
        <p:nvSpPr>
          <p:cNvPr id="57351" name="Rectangle 2066"/>
          <p:cNvSpPr>
            <a:spLocks noChangeArrowheads="1"/>
          </p:cNvSpPr>
          <p:nvPr/>
        </p:nvSpPr>
        <p:spPr bwMode="auto">
          <a:xfrm>
            <a:off x="7404100" y="5756275"/>
            <a:ext cx="8477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600">
                <a:latin typeface="Arial" charset="0"/>
              </a:rPr>
              <a:t>Output</a:t>
            </a:r>
          </a:p>
        </p:txBody>
      </p:sp>
      <p:sp>
        <p:nvSpPr>
          <p:cNvPr id="57352" name="Line 2064"/>
          <p:cNvSpPr>
            <a:spLocks noChangeShapeType="1"/>
          </p:cNvSpPr>
          <p:nvPr/>
        </p:nvSpPr>
        <p:spPr bwMode="auto">
          <a:xfrm>
            <a:off x="2185988" y="5907088"/>
            <a:ext cx="51403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7360" name="Group 2051"/>
          <p:cNvGrpSpPr>
            <a:grpSpLocks/>
          </p:cNvGrpSpPr>
          <p:nvPr/>
        </p:nvGrpSpPr>
        <p:grpSpPr bwMode="auto">
          <a:xfrm>
            <a:off x="4338638" y="3519488"/>
            <a:ext cx="404813" cy="2709862"/>
            <a:chOff x="2733" y="2217"/>
            <a:chExt cx="255" cy="1707"/>
          </a:xfrm>
        </p:grpSpPr>
        <p:sp>
          <p:nvSpPr>
            <p:cNvPr id="57390" name="Line 2052"/>
            <p:cNvSpPr>
              <a:spLocks noChangeShapeType="1"/>
            </p:cNvSpPr>
            <p:nvPr/>
          </p:nvSpPr>
          <p:spPr bwMode="auto">
            <a:xfrm>
              <a:off x="2842" y="2217"/>
              <a:ext cx="0" cy="15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91" name="Rectangle 2053"/>
            <p:cNvSpPr>
              <a:spLocks noChangeArrowheads="1"/>
            </p:cNvSpPr>
            <p:nvPr/>
          </p:nvSpPr>
          <p:spPr bwMode="auto">
            <a:xfrm>
              <a:off x="2733" y="3695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</p:grpSp>
      <p:grpSp>
        <p:nvGrpSpPr>
          <p:cNvPr id="57361" name="Group 2054"/>
          <p:cNvGrpSpPr>
            <a:grpSpLocks/>
          </p:cNvGrpSpPr>
          <p:nvPr/>
        </p:nvGrpSpPr>
        <p:grpSpPr bwMode="auto">
          <a:xfrm>
            <a:off x="1824038" y="3729038"/>
            <a:ext cx="3105150" cy="515937"/>
            <a:chOff x="1149" y="2349"/>
            <a:chExt cx="1956" cy="325"/>
          </a:xfrm>
        </p:grpSpPr>
        <p:sp>
          <p:nvSpPr>
            <p:cNvPr id="57387" name="Line 2055"/>
            <p:cNvSpPr>
              <a:spLocks noChangeShapeType="1"/>
            </p:cNvSpPr>
            <p:nvPr/>
          </p:nvSpPr>
          <p:spPr bwMode="auto">
            <a:xfrm flipH="1">
              <a:off x="1385" y="2496"/>
              <a:ext cx="146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8" name="Rectangle 2056"/>
            <p:cNvSpPr>
              <a:spLocks noChangeArrowheads="1"/>
            </p:cNvSpPr>
            <p:nvPr/>
          </p:nvSpPr>
          <p:spPr bwMode="auto">
            <a:xfrm>
              <a:off x="2887" y="2445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B</a:t>
              </a:r>
            </a:p>
          </p:txBody>
        </p:sp>
        <p:sp>
          <p:nvSpPr>
            <p:cNvPr id="57389" name="Rectangle 2057"/>
            <p:cNvSpPr>
              <a:spLocks noChangeArrowheads="1"/>
            </p:cNvSpPr>
            <p:nvPr/>
          </p:nvSpPr>
          <p:spPr bwMode="auto">
            <a:xfrm>
              <a:off x="1149" y="2349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C</a:t>
              </a:r>
            </a:p>
          </p:txBody>
        </p:sp>
      </p:grpSp>
      <p:grpSp>
        <p:nvGrpSpPr>
          <p:cNvPr id="57362" name="Group 2058"/>
          <p:cNvGrpSpPr>
            <a:grpSpLocks/>
          </p:cNvGrpSpPr>
          <p:nvPr/>
        </p:nvGrpSpPr>
        <p:grpSpPr bwMode="auto">
          <a:xfrm>
            <a:off x="2176463" y="3043238"/>
            <a:ext cx="2371725" cy="444500"/>
            <a:chOff x="1371" y="1917"/>
            <a:chExt cx="1494" cy="280"/>
          </a:xfrm>
        </p:grpSpPr>
        <p:sp>
          <p:nvSpPr>
            <p:cNvPr id="57385" name="Rectangle 2059"/>
            <p:cNvSpPr>
              <a:spLocks noChangeArrowheads="1"/>
            </p:cNvSpPr>
            <p:nvPr/>
          </p:nvSpPr>
          <p:spPr bwMode="auto">
            <a:xfrm>
              <a:off x="2647" y="1917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A</a:t>
              </a:r>
            </a:p>
          </p:txBody>
        </p:sp>
        <p:sp>
          <p:nvSpPr>
            <p:cNvPr id="57386" name="Rectangle 2060"/>
            <p:cNvSpPr>
              <a:spLocks noChangeArrowheads="1"/>
            </p:cNvSpPr>
            <p:nvPr/>
          </p:nvSpPr>
          <p:spPr bwMode="auto">
            <a:xfrm>
              <a:off x="1371" y="1968"/>
              <a:ext cx="2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D</a:t>
              </a:r>
            </a:p>
          </p:txBody>
        </p:sp>
      </p:grpSp>
      <p:grpSp>
        <p:nvGrpSpPr>
          <p:cNvPr id="57363" name="Group 2067"/>
          <p:cNvGrpSpPr>
            <a:grpSpLocks/>
          </p:cNvGrpSpPr>
          <p:nvPr/>
        </p:nvGrpSpPr>
        <p:grpSpPr bwMode="auto">
          <a:xfrm>
            <a:off x="1595438" y="3271838"/>
            <a:ext cx="6877050" cy="404812"/>
            <a:chOff x="1005" y="2061"/>
            <a:chExt cx="4332" cy="255"/>
          </a:xfrm>
        </p:grpSpPr>
        <p:sp>
          <p:nvSpPr>
            <p:cNvPr id="57382" name="Line 2068"/>
            <p:cNvSpPr>
              <a:spLocks noChangeShapeType="1"/>
            </p:cNvSpPr>
            <p:nvPr/>
          </p:nvSpPr>
          <p:spPr bwMode="auto">
            <a:xfrm>
              <a:off x="1409" y="2208"/>
              <a:ext cx="32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83" name="Rectangle 2069"/>
            <p:cNvSpPr>
              <a:spLocks noChangeArrowheads="1"/>
            </p:cNvSpPr>
            <p:nvPr/>
          </p:nvSpPr>
          <p:spPr bwMode="auto">
            <a:xfrm>
              <a:off x="4739" y="2087"/>
              <a:ext cx="59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P = MR</a:t>
              </a:r>
            </a:p>
          </p:txBody>
        </p:sp>
        <p:sp>
          <p:nvSpPr>
            <p:cNvPr id="57384" name="Rectangle 2070"/>
            <p:cNvSpPr>
              <a:spLocks noChangeArrowheads="1"/>
            </p:cNvSpPr>
            <p:nvPr/>
          </p:nvSpPr>
          <p:spPr bwMode="auto">
            <a:xfrm>
              <a:off x="1005" y="2061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$40</a:t>
              </a:r>
            </a:p>
          </p:txBody>
        </p:sp>
      </p:grpSp>
      <p:grpSp>
        <p:nvGrpSpPr>
          <p:cNvPr id="57364" name="Group 2071"/>
          <p:cNvGrpSpPr>
            <a:grpSpLocks/>
          </p:cNvGrpSpPr>
          <p:nvPr/>
        </p:nvGrpSpPr>
        <p:grpSpPr bwMode="auto">
          <a:xfrm>
            <a:off x="3178176" y="2509838"/>
            <a:ext cx="2586038" cy="2979737"/>
            <a:chOff x="2002" y="1581"/>
            <a:chExt cx="1629" cy="1877"/>
          </a:xfrm>
        </p:grpSpPr>
        <p:sp>
          <p:nvSpPr>
            <p:cNvPr id="57378" name="Freeform 2072"/>
            <p:cNvSpPr>
              <a:spLocks/>
            </p:cNvSpPr>
            <p:nvPr/>
          </p:nvSpPr>
          <p:spPr bwMode="auto">
            <a:xfrm>
              <a:off x="2064" y="1870"/>
              <a:ext cx="876" cy="1588"/>
            </a:xfrm>
            <a:custGeom>
              <a:avLst/>
              <a:gdLst>
                <a:gd name="T0" fmla="*/ 0 w 876"/>
                <a:gd name="T1" fmla="*/ 1587 h 1588"/>
                <a:gd name="T2" fmla="*/ 38 w 876"/>
                <a:gd name="T3" fmla="*/ 1543 h 1588"/>
                <a:gd name="T4" fmla="*/ 90 w 876"/>
                <a:gd name="T5" fmla="*/ 1482 h 1588"/>
                <a:gd name="T6" fmla="*/ 151 w 876"/>
                <a:gd name="T7" fmla="*/ 1416 h 1588"/>
                <a:gd name="T8" fmla="*/ 221 w 876"/>
                <a:gd name="T9" fmla="*/ 1338 h 1588"/>
                <a:gd name="T10" fmla="*/ 287 w 876"/>
                <a:gd name="T11" fmla="*/ 1255 h 1588"/>
                <a:gd name="T12" fmla="*/ 353 w 876"/>
                <a:gd name="T13" fmla="*/ 1178 h 1588"/>
                <a:gd name="T14" fmla="*/ 414 w 876"/>
                <a:gd name="T15" fmla="*/ 1100 h 1588"/>
                <a:gd name="T16" fmla="*/ 466 w 876"/>
                <a:gd name="T17" fmla="*/ 1028 h 1588"/>
                <a:gd name="T18" fmla="*/ 504 w 876"/>
                <a:gd name="T19" fmla="*/ 968 h 1588"/>
                <a:gd name="T20" fmla="*/ 541 w 876"/>
                <a:gd name="T21" fmla="*/ 907 h 1588"/>
                <a:gd name="T22" fmla="*/ 598 w 876"/>
                <a:gd name="T23" fmla="*/ 791 h 1588"/>
                <a:gd name="T24" fmla="*/ 649 w 876"/>
                <a:gd name="T25" fmla="*/ 669 h 1588"/>
                <a:gd name="T26" fmla="*/ 701 w 876"/>
                <a:gd name="T27" fmla="*/ 547 h 1588"/>
                <a:gd name="T28" fmla="*/ 729 w 876"/>
                <a:gd name="T29" fmla="*/ 481 h 1588"/>
                <a:gd name="T30" fmla="*/ 753 w 876"/>
                <a:gd name="T31" fmla="*/ 409 h 1588"/>
                <a:gd name="T32" fmla="*/ 809 w 876"/>
                <a:gd name="T33" fmla="*/ 265 h 1588"/>
                <a:gd name="T34" fmla="*/ 833 w 876"/>
                <a:gd name="T35" fmla="*/ 193 h 1588"/>
                <a:gd name="T36" fmla="*/ 851 w 876"/>
                <a:gd name="T37" fmla="*/ 121 h 1588"/>
                <a:gd name="T38" fmla="*/ 866 w 876"/>
                <a:gd name="T39" fmla="*/ 55 h 1588"/>
                <a:gd name="T40" fmla="*/ 875 w 876"/>
                <a:gd name="T41" fmla="*/ 0 h 158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876"/>
                <a:gd name="T64" fmla="*/ 0 h 1588"/>
                <a:gd name="T65" fmla="*/ 876 w 876"/>
                <a:gd name="T66" fmla="*/ 1588 h 158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876" h="1588">
                  <a:moveTo>
                    <a:pt x="0" y="1587"/>
                  </a:moveTo>
                  <a:lnTo>
                    <a:pt x="38" y="1543"/>
                  </a:lnTo>
                  <a:lnTo>
                    <a:pt x="90" y="1482"/>
                  </a:lnTo>
                  <a:lnTo>
                    <a:pt x="151" y="1416"/>
                  </a:lnTo>
                  <a:lnTo>
                    <a:pt x="221" y="1338"/>
                  </a:lnTo>
                  <a:lnTo>
                    <a:pt x="287" y="1255"/>
                  </a:lnTo>
                  <a:lnTo>
                    <a:pt x="353" y="1178"/>
                  </a:lnTo>
                  <a:lnTo>
                    <a:pt x="414" y="1100"/>
                  </a:lnTo>
                  <a:lnTo>
                    <a:pt x="466" y="1028"/>
                  </a:lnTo>
                  <a:lnTo>
                    <a:pt x="504" y="968"/>
                  </a:lnTo>
                  <a:lnTo>
                    <a:pt x="541" y="907"/>
                  </a:lnTo>
                  <a:lnTo>
                    <a:pt x="598" y="791"/>
                  </a:lnTo>
                  <a:lnTo>
                    <a:pt x="649" y="669"/>
                  </a:lnTo>
                  <a:lnTo>
                    <a:pt x="701" y="547"/>
                  </a:lnTo>
                  <a:lnTo>
                    <a:pt x="729" y="481"/>
                  </a:lnTo>
                  <a:lnTo>
                    <a:pt x="753" y="409"/>
                  </a:lnTo>
                  <a:lnTo>
                    <a:pt x="809" y="265"/>
                  </a:lnTo>
                  <a:lnTo>
                    <a:pt x="833" y="193"/>
                  </a:lnTo>
                  <a:lnTo>
                    <a:pt x="851" y="121"/>
                  </a:lnTo>
                  <a:lnTo>
                    <a:pt x="866" y="55"/>
                  </a:lnTo>
                  <a:lnTo>
                    <a:pt x="875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7379" name="Rectangle 2073"/>
            <p:cNvSpPr>
              <a:spLocks noChangeArrowheads="1"/>
            </p:cNvSpPr>
            <p:nvPr/>
          </p:nvSpPr>
          <p:spPr bwMode="auto">
            <a:xfrm>
              <a:off x="3213" y="1751"/>
              <a:ext cx="41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SAC</a:t>
              </a:r>
            </a:p>
          </p:txBody>
        </p:sp>
        <p:sp>
          <p:nvSpPr>
            <p:cNvPr id="57380" name="Rectangle 2074"/>
            <p:cNvSpPr>
              <a:spLocks noChangeArrowheads="1"/>
            </p:cNvSpPr>
            <p:nvPr/>
          </p:nvSpPr>
          <p:spPr bwMode="auto">
            <a:xfrm>
              <a:off x="2695" y="1581"/>
              <a:ext cx="43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SMC</a:t>
              </a:r>
            </a:p>
          </p:txBody>
        </p:sp>
        <p:sp>
          <p:nvSpPr>
            <p:cNvPr id="57381" name="Freeform 2075"/>
            <p:cNvSpPr>
              <a:spLocks/>
            </p:cNvSpPr>
            <p:nvPr/>
          </p:nvSpPr>
          <p:spPr bwMode="auto">
            <a:xfrm>
              <a:off x="2002" y="2065"/>
              <a:ext cx="1418" cy="439"/>
            </a:xfrm>
            <a:custGeom>
              <a:avLst/>
              <a:gdLst>
                <a:gd name="T0" fmla="*/ 0 w 1418"/>
                <a:gd name="T1" fmla="*/ 28 h 439"/>
                <a:gd name="T2" fmla="*/ 6 w 1418"/>
                <a:gd name="T3" fmla="*/ 40 h 439"/>
                <a:gd name="T4" fmla="*/ 11 w 1418"/>
                <a:gd name="T5" fmla="*/ 56 h 439"/>
                <a:gd name="T6" fmla="*/ 22 w 1418"/>
                <a:gd name="T7" fmla="*/ 96 h 439"/>
                <a:gd name="T8" fmla="*/ 38 w 1418"/>
                <a:gd name="T9" fmla="*/ 145 h 439"/>
                <a:gd name="T10" fmla="*/ 60 w 1418"/>
                <a:gd name="T11" fmla="*/ 189 h 439"/>
                <a:gd name="T12" fmla="*/ 93 w 1418"/>
                <a:gd name="T13" fmla="*/ 233 h 439"/>
                <a:gd name="T14" fmla="*/ 137 w 1418"/>
                <a:gd name="T15" fmla="*/ 277 h 439"/>
                <a:gd name="T16" fmla="*/ 181 w 1418"/>
                <a:gd name="T17" fmla="*/ 317 h 439"/>
                <a:gd name="T18" fmla="*/ 224 w 1418"/>
                <a:gd name="T19" fmla="*/ 354 h 439"/>
                <a:gd name="T20" fmla="*/ 268 w 1418"/>
                <a:gd name="T21" fmla="*/ 378 h 439"/>
                <a:gd name="T22" fmla="*/ 312 w 1418"/>
                <a:gd name="T23" fmla="*/ 394 h 439"/>
                <a:gd name="T24" fmla="*/ 361 w 1418"/>
                <a:gd name="T25" fmla="*/ 410 h 439"/>
                <a:gd name="T26" fmla="*/ 421 w 1418"/>
                <a:gd name="T27" fmla="*/ 418 h 439"/>
                <a:gd name="T28" fmla="*/ 487 w 1418"/>
                <a:gd name="T29" fmla="*/ 426 h 439"/>
                <a:gd name="T30" fmla="*/ 569 w 1418"/>
                <a:gd name="T31" fmla="*/ 434 h 439"/>
                <a:gd name="T32" fmla="*/ 657 w 1418"/>
                <a:gd name="T33" fmla="*/ 438 h 439"/>
                <a:gd name="T34" fmla="*/ 744 w 1418"/>
                <a:gd name="T35" fmla="*/ 430 h 439"/>
                <a:gd name="T36" fmla="*/ 843 w 1418"/>
                <a:gd name="T37" fmla="*/ 418 h 439"/>
                <a:gd name="T38" fmla="*/ 941 w 1418"/>
                <a:gd name="T39" fmla="*/ 394 h 439"/>
                <a:gd name="T40" fmla="*/ 1040 w 1418"/>
                <a:gd name="T41" fmla="*/ 366 h 439"/>
                <a:gd name="T42" fmla="*/ 1127 w 1418"/>
                <a:gd name="T43" fmla="*/ 334 h 439"/>
                <a:gd name="T44" fmla="*/ 1204 w 1418"/>
                <a:gd name="T45" fmla="*/ 293 h 439"/>
                <a:gd name="T46" fmla="*/ 1269 w 1418"/>
                <a:gd name="T47" fmla="*/ 241 h 439"/>
                <a:gd name="T48" fmla="*/ 1324 w 1418"/>
                <a:gd name="T49" fmla="*/ 193 h 439"/>
                <a:gd name="T50" fmla="*/ 1368 w 1418"/>
                <a:gd name="T51" fmla="*/ 145 h 439"/>
                <a:gd name="T52" fmla="*/ 1395 w 1418"/>
                <a:gd name="T53" fmla="*/ 105 h 439"/>
                <a:gd name="T54" fmla="*/ 1412 w 1418"/>
                <a:gd name="T55" fmla="*/ 68 h 439"/>
                <a:gd name="T56" fmla="*/ 1417 w 1418"/>
                <a:gd name="T57" fmla="*/ 32 h 439"/>
                <a:gd name="T58" fmla="*/ 1417 w 1418"/>
                <a:gd name="T59" fmla="*/ 0 h 43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418"/>
                <a:gd name="T91" fmla="*/ 0 h 439"/>
                <a:gd name="T92" fmla="*/ 1418 w 1418"/>
                <a:gd name="T93" fmla="*/ 439 h 439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418" h="439">
                  <a:moveTo>
                    <a:pt x="0" y="28"/>
                  </a:moveTo>
                  <a:lnTo>
                    <a:pt x="6" y="40"/>
                  </a:lnTo>
                  <a:lnTo>
                    <a:pt x="11" y="56"/>
                  </a:lnTo>
                  <a:lnTo>
                    <a:pt x="22" y="96"/>
                  </a:lnTo>
                  <a:lnTo>
                    <a:pt x="38" y="145"/>
                  </a:lnTo>
                  <a:lnTo>
                    <a:pt x="60" y="189"/>
                  </a:lnTo>
                  <a:lnTo>
                    <a:pt x="93" y="233"/>
                  </a:lnTo>
                  <a:lnTo>
                    <a:pt x="137" y="277"/>
                  </a:lnTo>
                  <a:lnTo>
                    <a:pt x="181" y="317"/>
                  </a:lnTo>
                  <a:lnTo>
                    <a:pt x="224" y="354"/>
                  </a:lnTo>
                  <a:lnTo>
                    <a:pt x="268" y="378"/>
                  </a:lnTo>
                  <a:lnTo>
                    <a:pt x="312" y="394"/>
                  </a:lnTo>
                  <a:lnTo>
                    <a:pt x="361" y="410"/>
                  </a:lnTo>
                  <a:lnTo>
                    <a:pt x="421" y="418"/>
                  </a:lnTo>
                  <a:lnTo>
                    <a:pt x="487" y="426"/>
                  </a:lnTo>
                  <a:lnTo>
                    <a:pt x="569" y="434"/>
                  </a:lnTo>
                  <a:lnTo>
                    <a:pt x="657" y="438"/>
                  </a:lnTo>
                  <a:lnTo>
                    <a:pt x="744" y="430"/>
                  </a:lnTo>
                  <a:lnTo>
                    <a:pt x="843" y="418"/>
                  </a:lnTo>
                  <a:lnTo>
                    <a:pt x="941" y="394"/>
                  </a:lnTo>
                  <a:lnTo>
                    <a:pt x="1040" y="366"/>
                  </a:lnTo>
                  <a:lnTo>
                    <a:pt x="1127" y="334"/>
                  </a:lnTo>
                  <a:lnTo>
                    <a:pt x="1204" y="293"/>
                  </a:lnTo>
                  <a:lnTo>
                    <a:pt x="1269" y="241"/>
                  </a:lnTo>
                  <a:lnTo>
                    <a:pt x="1324" y="193"/>
                  </a:lnTo>
                  <a:lnTo>
                    <a:pt x="1368" y="145"/>
                  </a:lnTo>
                  <a:lnTo>
                    <a:pt x="1395" y="105"/>
                  </a:lnTo>
                  <a:lnTo>
                    <a:pt x="1412" y="68"/>
                  </a:lnTo>
                  <a:lnTo>
                    <a:pt x="1417" y="32"/>
                  </a:lnTo>
                  <a:lnTo>
                    <a:pt x="1417" y="0"/>
                  </a:lnTo>
                </a:path>
              </a:pathLst>
            </a:custGeom>
            <a:noFill/>
            <a:ln w="50800" cap="rnd">
              <a:solidFill>
                <a:srgbClr val="99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57365" name="Group 2076"/>
          <p:cNvGrpSpPr>
            <a:grpSpLocks/>
          </p:cNvGrpSpPr>
          <p:nvPr/>
        </p:nvGrpSpPr>
        <p:grpSpPr bwMode="auto">
          <a:xfrm>
            <a:off x="5862638" y="3519488"/>
            <a:ext cx="404813" cy="2709862"/>
            <a:chOff x="3693" y="2217"/>
            <a:chExt cx="255" cy="1707"/>
          </a:xfrm>
        </p:grpSpPr>
        <p:sp>
          <p:nvSpPr>
            <p:cNvPr id="57376" name="Line 2077"/>
            <p:cNvSpPr>
              <a:spLocks noChangeShapeType="1"/>
            </p:cNvSpPr>
            <p:nvPr/>
          </p:nvSpPr>
          <p:spPr bwMode="auto">
            <a:xfrm>
              <a:off x="3792" y="2217"/>
              <a:ext cx="0" cy="15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77" name="Rectangle 2078"/>
            <p:cNvSpPr>
              <a:spLocks noChangeArrowheads="1"/>
            </p:cNvSpPr>
            <p:nvPr/>
          </p:nvSpPr>
          <p:spPr bwMode="auto">
            <a:xfrm>
              <a:off x="3693" y="3695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q</a:t>
              </a:r>
              <a:r>
                <a:rPr lang="en-US" altLang="en-US" sz="1800" i="1" baseline="-25000" dirty="0">
                  <a:latin typeface="Arial" charset="0"/>
                </a:rPr>
                <a:t>3</a:t>
              </a:r>
            </a:p>
          </p:txBody>
        </p:sp>
      </p:grpSp>
      <p:grpSp>
        <p:nvGrpSpPr>
          <p:cNvPr id="57366" name="Group 2079"/>
          <p:cNvGrpSpPr>
            <a:grpSpLocks/>
          </p:cNvGrpSpPr>
          <p:nvPr/>
        </p:nvGrpSpPr>
        <p:grpSpPr bwMode="auto">
          <a:xfrm>
            <a:off x="4948238" y="4586288"/>
            <a:ext cx="404813" cy="1643062"/>
            <a:chOff x="3117" y="2889"/>
            <a:chExt cx="255" cy="1035"/>
          </a:xfrm>
        </p:grpSpPr>
        <p:sp>
          <p:nvSpPr>
            <p:cNvPr id="57374" name="Line 2080"/>
            <p:cNvSpPr>
              <a:spLocks noChangeShapeType="1"/>
            </p:cNvSpPr>
            <p:nvPr/>
          </p:nvSpPr>
          <p:spPr bwMode="auto">
            <a:xfrm>
              <a:off x="3264" y="2889"/>
              <a:ext cx="0" cy="84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75" name="Rectangle 2081"/>
            <p:cNvSpPr>
              <a:spLocks noChangeArrowheads="1"/>
            </p:cNvSpPr>
            <p:nvPr/>
          </p:nvSpPr>
          <p:spPr bwMode="auto">
            <a:xfrm>
              <a:off x="3117" y="3695"/>
              <a:ext cx="255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i="1" baseline="-25000">
                  <a:latin typeface="Arial" charset="0"/>
                </a:rPr>
                <a:t>2</a:t>
              </a:r>
            </a:p>
          </p:txBody>
        </p:sp>
      </p:grpSp>
      <p:grpSp>
        <p:nvGrpSpPr>
          <p:cNvPr id="57367" name="Group 2082"/>
          <p:cNvGrpSpPr>
            <a:grpSpLocks/>
          </p:cNvGrpSpPr>
          <p:nvPr/>
        </p:nvGrpSpPr>
        <p:grpSpPr bwMode="auto">
          <a:xfrm>
            <a:off x="1595438" y="1747838"/>
            <a:ext cx="6061075" cy="3589337"/>
            <a:chOff x="1005" y="1101"/>
            <a:chExt cx="3818" cy="2261"/>
          </a:xfrm>
        </p:grpSpPr>
        <p:sp>
          <p:nvSpPr>
            <p:cNvPr id="57368" name="Rectangle 2083"/>
            <p:cNvSpPr>
              <a:spLocks noChangeArrowheads="1"/>
            </p:cNvSpPr>
            <p:nvPr/>
          </p:nvSpPr>
          <p:spPr bwMode="auto">
            <a:xfrm>
              <a:off x="1005" y="2781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$30</a:t>
              </a:r>
            </a:p>
          </p:txBody>
        </p:sp>
        <p:sp>
          <p:nvSpPr>
            <p:cNvPr id="57369" name="Line 2084"/>
            <p:cNvSpPr>
              <a:spLocks noChangeShapeType="1"/>
            </p:cNvSpPr>
            <p:nvPr/>
          </p:nvSpPr>
          <p:spPr bwMode="auto">
            <a:xfrm>
              <a:off x="1409" y="2880"/>
              <a:ext cx="3231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370" name="Freeform 2085"/>
            <p:cNvSpPr>
              <a:spLocks/>
            </p:cNvSpPr>
            <p:nvPr/>
          </p:nvSpPr>
          <p:spPr bwMode="auto">
            <a:xfrm>
              <a:off x="1639" y="1634"/>
              <a:ext cx="3019" cy="1232"/>
            </a:xfrm>
            <a:custGeom>
              <a:avLst/>
              <a:gdLst>
                <a:gd name="T0" fmla="*/ 0 w 3019"/>
                <a:gd name="T1" fmla="*/ 18 h 1232"/>
                <a:gd name="T2" fmla="*/ 15 w 3019"/>
                <a:gd name="T3" fmla="*/ 37 h 1232"/>
                <a:gd name="T4" fmla="*/ 30 w 3019"/>
                <a:gd name="T5" fmla="*/ 65 h 1232"/>
                <a:gd name="T6" fmla="*/ 67 w 3019"/>
                <a:gd name="T7" fmla="*/ 125 h 1232"/>
                <a:gd name="T8" fmla="*/ 112 w 3019"/>
                <a:gd name="T9" fmla="*/ 199 h 1232"/>
                <a:gd name="T10" fmla="*/ 164 w 3019"/>
                <a:gd name="T11" fmla="*/ 282 h 1232"/>
                <a:gd name="T12" fmla="*/ 216 w 3019"/>
                <a:gd name="T13" fmla="*/ 366 h 1232"/>
                <a:gd name="T14" fmla="*/ 269 w 3019"/>
                <a:gd name="T15" fmla="*/ 444 h 1232"/>
                <a:gd name="T16" fmla="*/ 321 w 3019"/>
                <a:gd name="T17" fmla="*/ 523 h 1232"/>
                <a:gd name="T18" fmla="*/ 373 w 3019"/>
                <a:gd name="T19" fmla="*/ 588 h 1232"/>
                <a:gd name="T20" fmla="*/ 470 w 3019"/>
                <a:gd name="T21" fmla="*/ 699 h 1232"/>
                <a:gd name="T22" fmla="*/ 567 w 3019"/>
                <a:gd name="T23" fmla="*/ 796 h 1232"/>
                <a:gd name="T24" fmla="*/ 663 w 3019"/>
                <a:gd name="T25" fmla="*/ 879 h 1232"/>
                <a:gd name="T26" fmla="*/ 760 w 3019"/>
                <a:gd name="T27" fmla="*/ 958 h 1232"/>
                <a:gd name="T28" fmla="*/ 857 w 3019"/>
                <a:gd name="T29" fmla="*/ 1032 h 1232"/>
                <a:gd name="T30" fmla="*/ 947 w 3019"/>
                <a:gd name="T31" fmla="*/ 1097 h 1232"/>
                <a:gd name="T32" fmla="*/ 1043 w 3019"/>
                <a:gd name="T33" fmla="*/ 1153 h 1232"/>
                <a:gd name="T34" fmla="*/ 1103 w 3019"/>
                <a:gd name="T35" fmla="*/ 1171 h 1232"/>
                <a:gd name="T36" fmla="*/ 1170 w 3019"/>
                <a:gd name="T37" fmla="*/ 1190 h 1232"/>
                <a:gd name="T38" fmla="*/ 1245 w 3019"/>
                <a:gd name="T39" fmla="*/ 1203 h 1232"/>
                <a:gd name="T40" fmla="*/ 1334 w 3019"/>
                <a:gd name="T41" fmla="*/ 1217 h 1232"/>
                <a:gd name="T42" fmla="*/ 1431 w 3019"/>
                <a:gd name="T43" fmla="*/ 1227 h 1232"/>
                <a:gd name="T44" fmla="*/ 1528 w 3019"/>
                <a:gd name="T45" fmla="*/ 1231 h 1232"/>
                <a:gd name="T46" fmla="*/ 1632 w 3019"/>
                <a:gd name="T47" fmla="*/ 1231 h 1232"/>
                <a:gd name="T48" fmla="*/ 1729 w 3019"/>
                <a:gd name="T49" fmla="*/ 1222 h 1232"/>
                <a:gd name="T50" fmla="*/ 1826 w 3019"/>
                <a:gd name="T51" fmla="*/ 1213 h 1232"/>
                <a:gd name="T52" fmla="*/ 1915 w 3019"/>
                <a:gd name="T53" fmla="*/ 1190 h 1232"/>
                <a:gd name="T54" fmla="*/ 1997 w 3019"/>
                <a:gd name="T55" fmla="*/ 1162 h 1232"/>
                <a:gd name="T56" fmla="*/ 2072 w 3019"/>
                <a:gd name="T57" fmla="*/ 1120 h 1232"/>
                <a:gd name="T58" fmla="*/ 2146 w 3019"/>
                <a:gd name="T59" fmla="*/ 1078 h 1232"/>
                <a:gd name="T60" fmla="*/ 2221 w 3019"/>
                <a:gd name="T61" fmla="*/ 1028 h 1232"/>
                <a:gd name="T62" fmla="*/ 2288 w 3019"/>
                <a:gd name="T63" fmla="*/ 967 h 1232"/>
                <a:gd name="T64" fmla="*/ 2355 w 3019"/>
                <a:gd name="T65" fmla="*/ 907 h 1232"/>
                <a:gd name="T66" fmla="*/ 2429 w 3019"/>
                <a:gd name="T67" fmla="*/ 838 h 1232"/>
                <a:gd name="T68" fmla="*/ 2496 w 3019"/>
                <a:gd name="T69" fmla="*/ 768 h 1232"/>
                <a:gd name="T70" fmla="*/ 2534 w 3019"/>
                <a:gd name="T71" fmla="*/ 727 h 1232"/>
                <a:gd name="T72" fmla="*/ 2571 w 3019"/>
                <a:gd name="T73" fmla="*/ 685 h 1232"/>
                <a:gd name="T74" fmla="*/ 2638 w 3019"/>
                <a:gd name="T75" fmla="*/ 588 h 1232"/>
                <a:gd name="T76" fmla="*/ 2713 w 3019"/>
                <a:gd name="T77" fmla="*/ 481 h 1232"/>
                <a:gd name="T78" fmla="*/ 2787 w 3019"/>
                <a:gd name="T79" fmla="*/ 370 h 1232"/>
                <a:gd name="T80" fmla="*/ 2854 w 3019"/>
                <a:gd name="T81" fmla="*/ 259 h 1232"/>
                <a:gd name="T82" fmla="*/ 2914 w 3019"/>
                <a:gd name="T83" fmla="*/ 157 h 1232"/>
                <a:gd name="T84" fmla="*/ 2973 w 3019"/>
                <a:gd name="T85" fmla="*/ 69 h 1232"/>
                <a:gd name="T86" fmla="*/ 2996 w 3019"/>
                <a:gd name="T87" fmla="*/ 32 h 1232"/>
                <a:gd name="T88" fmla="*/ 3018 w 3019"/>
                <a:gd name="T89" fmla="*/ 0 h 123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3019"/>
                <a:gd name="T136" fmla="*/ 0 h 1232"/>
                <a:gd name="T137" fmla="*/ 3019 w 3019"/>
                <a:gd name="T138" fmla="*/ 1232 h 123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3019" h="1232">
                  <a:moveTo>
                    <a:pt x="0" y="18"/>
                  </a:moveTo>
                  <a:lnTo>
                    <a:pt x="15" y="37"/>
                  </a:lnTo>
                  <a:lnTo>
                    <a:pt x="30" y="65"/>
                  </a:lnTo>
                  <a:lnTo>
                    <a:pt x="67" y="125"/>
                  </a:lnTo>
                  <a:lnTo>
                    <a:pt x="112" y="199"/>
                  </a:lnTo>
                  <a:lnTo>
                    <a:pt x="164" y="282"/>
                  </a:lnTo>
                  <a:lnTo>
                    <a:pt x="216" y="366"/>
                  </a:lnTo>
                  <a:lnTo>
                    <a:pt x="269" y="444"/>
                  </a:lnTo>
                  <a:lnTo>
                    <a:pt x="321" y="523"/>
                  </a:lnTo>
                  <a:lnTo>
                    <a:pt x="373" y="588"/>
                  </a:lnTo>
                  <a:lnTo>
                    <a:pt x="470" y="699"/>
                  </a:lnTo>
                  <a:lnTo>
                    <a:pt x="567" y="796"/>
                  </a:lnTo>
                  <a:lnTo>
                    <a:pt x="663" y="879"/>
                  </a:lnTo>
                  <a:lnTo>
                    <a:pt x="760" y="958"/>
                  </a:lnTo>
                  <a:lnTo>
                    <a:pt x="857" y="1032"/>
                  </a:lnTo>
                  <a:lnTo>
                    <a:pt x="947" y="1097"/>
                  </a:lnTo>
                  <a:lnTo>
                    <a:pt x="1043" y="1153"/>
                  </a:lnTo>
                  <a:lnTo>
                    <a:pt x="1103" y="1171"/>
                  </a:lnTo>
                  <a:lnTo>
                    <a:pt x="1170" y="1190"/>
                  </a:lnTo>
                  <a:lnTo>
                    <a:pt x="1245" y="1203"/>
                  </a:lnTo>
                  <a:lnTo>
                    <a:pt x="1334" y="1217"/>
                  </a:lnTo>
                  <a:lnTo>
                    <a:pt x="1431" y="1227"/>
                  </a:lnTo>
                  <a:lnTo>
                    <a:pt x="1528" y="1231"/>
                  </a:lnTo>
                  <a:lnTo>
                    <a:pt x="1632" y="1231"/>
                  </a:lnTo>
                  <a:lnTo>
                    <a:pt x="1729" y="1222"/>
                  </a:lnTo>
                  <a:lnTo>
                    <a:pt x="1826" y="1213"/>
                  </a:lnTo>
                  <a:lnTo>
                    <a:pt x="1915" y="1190"/>
                  </a:lnTo>
                  <a:lnTo>
                    <a:pt x="1997" y="1162"/>
                  </a:lnTo>
                  <a:lnTo>
                    <a:pt x="2072" y="1120"/>
                  </a:lnTo>
                  <a:lnTo>
                    <a:pt x="2146" y="1078"/>
                  </a:lnTo>
                  <a:lnTo>
                    <a:pt x="2221" y="1028"/>
                  </a:lnTo>
                  <a:lnTo>
                    <a:pt x="2288" y="967"/>
                  </a:lnTo>
                  <a:lnTo>
                    <a:pt x="2355" y="907"/>
                  </a:lnTo>
                  <a:lnTo>
                    <a:pt x="2429" y="838"/>
                  </a:lnTo>
                  <a:lnTo>
                    <a:pt x="2496" y="768"/>
                  </a:lnTo>
                  <a:lnTo>
                    <a:pt x="2534" y="727"/>
                  </a:lnTo>
                  <a:lnTo>
                    <a:pt x="2571" y="685"/>
                  </a:lnTo>
                  <a:lnTo>
                    <a:pt x="2638" y="588"/>
                  </a:lnTo>
                  <a:lnTo>
                    <a:pt x="2713" y="481"/>
                  </a:lnTo>
                  <a:lnTo>
                    <a:pt x="2787" y="370"/>
                  </a:lnTo>
                  <a:lnTo>
                    <a:pt x="2854" y="259"/>
                  </a:lnTo>
                  <a:lnTo>
                    <a:pt x="2914" y="157"/>
                  </a:lnTo>
                  <a:lnTo>
                    <a:pt x="2973" y="69"/>
                  </a:lnTo>
                  <a:lnTo>
                    <a:pt x="2996" y="32"/>
                  </a:lnTo>
                  <a:lnTo>
                    <a:pt x="3018" y="0"/>
                  </a:lnTo>
                </a:path>
              </a:pathLst>
            </a:custGeom>
            <a:noFill/>
            <a:ln w="50800" cap="rnd">
              <a:solidFill>
                <a:srgbClr val="FF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7371" name="Rectangle 2086"/>
            <p:cNvSpPr>
              <a:spLocks noChangeArrowheads="1"/>
            </p:cNvSpPr>
            <p:nvPr/>
          </p:nvSpPr>
          <p:spPr bwMode="auto">
            <a:xfrm>
              <a:off x="4413" y="1389"/>
              <a:ext cx="410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LAC</a:t>
              </a:r>
            </a:p>
          </p:txBody>
        </p:sp>
        <p:sp>
          <p:nvSpPr>
            <p:cNvPr id="57372" name="Freeform 2087"/>
            <p:cNvSpPr>
              <a:spLocks/>
            </p:cNvSpPr>
            <p:nvPr/>
          </p:nvSpPr>
          <p:spPr bwMode="auto">
            <a:xfrm>
              <a:off x="1965" y="1393"/>
              <a:ext cx="2117" cy="1969"/>
            </a:xfrm>
            <a:custGeom>
              <a:avLst/>
              <a:gdLst>
                <a:gd name="T0" fmla="*/ 0 w 2117"/>
                <a:gd name="T1" fmla="*/ 1968 h 1969"/>
                <a:gd name="T2" fmla="*/ 46 w 2117"/>
                <a:gd name="T3" fmla="*/ 1952 h 1969"/>
                <a:gd name="T4" fmla="*/ 105 w 2117"/>
                <a:gd name="T5" fmla="*/ 1925 h 1969"/>
                <a:gd name="T6" fmla="*/ 170 w 2117"/>
                <a:gd name="T7" fmla="*/ 1903 h 1969"/>
                <a:gd name="T8" fmla="*/ 249 w 2117"/>
                <a:gd name="T9" fmla="*/ 1877 h 1969"/>
                <a:gd name="T10" fmla="*/ 333 w 2117"/>
                <a:gd name="T11" fmla="*/ 1844 h 1969"/>
                <a:gd name="T12" fmla="*/ 425 w 2117"/>
                <a:gd name="T13" fmla="*/ 1812 h 1969"/>
                <a:gd name="T14" fmla="*/ 608 w 2117"/>
                <a:gd name="T15" fmla="*/ 1742 h 1969"/>
                <a:gd name="T16" fmla="*/ 804 w 2117"/>
                <a:gd name="T17" fmla="*/ 1667 h 1969"/>
                <a:gd name="T18" fmla="*/ 986 w 2117"/>
                <a:gd name="T19" fmla="*/ 1586 h 1969"/>
                <a:gd name="T20" fmla="*/ 1078 w 2117"/>
                <a:gd name="T21" fmla="*/ 1549 h 1969"/>
                <a:gd name="T22" fmla="*/ 1156 w 2117"/>
                <a:gd name="T23" fmla="*/ 1511 h 1969"/>
                <a:gd name="T24" fmla="*/ 1228 w 2117"/>
                <a:gd name="T25" fmla="*/ 1468 h 1969"/>
                <a:gd name="T26" fmla="*/ 1293 w 2117"/>
                <a:gd name="T27" fmla="*/ 1430 h 1969"/>
                <a:gd name="T28" fmla="*/ 1404 w 2117"/>
                <a:gd name="T29" fmla="*/ 1350 h 1969"/>
                <a:gd name="T30" fmla="*/ 1496 w 2117"/>
                <a:gd name="T31" fmla="*/ 1269 h 1969"/>
                <a:gd name="T32" fmla="*/ 1581 w 2117"/>
                <a:gd name="T33" fmla="*/ 1188 h 1969"/>
                <a:gd name="T34" fmla="*/ 1652 w 2117"/>
                <a:gd name="T35" fmla="*/ 1102 h 1969"/>
                <a:gd name="T36" fmla="*/ 1718 w 2117"/>
                <a:gd name="T37" fmla="*/ 1016 h 1969"/>
                <a:gd name="T38" fmla="*/ 1776 w 2117"/>
                <a:gd name="T39" fmla="*/ 925 h 1969"/>
                <a:gd name="T40" fmla="*/ 1881 w 2117"/>
                <a:gd name="T41" fmla="*/ 747 h 1969"/>
                <a:gd name="T42" fmla="*/ 1927 w 2117"/>
                <a:gd name="T43" fmla="*/ 656 h 1969"/>
                <a:gd name="T44" fmla="*/ 1966 w 2117"/>
                <a:gd name="T45" fmla="*/ 554 h 1969"/>
                <a:gd name="T46" fmla="*/ 2031 w 2117"/>
                <a:gd name="T47" fmla="*/ 344 h 1969"/>
                <a:gd name="T48" fmla="*/ 2057 w 2117"/>
                <a:gd name="T49" fmla="*/ 242 h 1969"/>
                <a:gd name="T50" fmla="*/ 2077 w 2117"/>
                <a:gd name="T51" fmla="*/ 150 h 1969"/>
                <a:gd name="T52" fmla="*/ 2096 w 2117"/>
                <a:gd name="T53" fmla="*/ 70 h 1969"/>
                <a:gd name="T54" fmla="*/ 2116 w 2117"/>
                <a:gd name="T55" fmla="*/ 0 h 196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117"/>
                <a:gd name="T85" fmla="*/ 0 h 1969"/>
                <a:gd name="T86" fmla="*/ 2117 w 2117"/>
                <a:gd name="T87" fmla="*/ 1969 h 1969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117" h="1969">
                  <a:moveTo>
                    <a:pt x="0" y="1968"/>
                  </a:moveTo>
                  <a:lnTo>
                    <a:pt x="46" y="1952"/>
                  </a:lnTo>
                  <a:lnTo>
                    <a:pt x="105" y="1925"/>
                  </a:lnTo>
                  <a:lnTo>
                    <a:pt x="170" y="1903"/>
                  </a:lnTo>
                  <a:lnTo>
                    <a:pt x="249" y="1877"/>
                  </a:lnTo>
                  <a:lnTo>
                    <a:pt x="333" y="1844"/>
                  </a:lnTo>
                  <a:lnTo>
                    <a:pt x="425" y="1812"/>
                  </a:lnTo>
                  <a:lnTo>
                    <a:pt x="608" y="1742"/>
                  </a:lnTo>
                  <a:lnTo>
                    <a:pt x="804" y="1667"/>
                  </a:lnTo>
                  <a:lnTo>
                    <a:pt x="986" y="1586"/>
                  </a:lnTo>
                  <a:lnTo>
                    <a:pt x="1078" y="1549"/>
                  </a:lnTo>
                  <a:lnTo>
                    <a:pt x="1156" y="1511"/>
                  </a:lnTo>
                  <a:lnTo>
                    <a:pt x="1228" y="1468"/>
                  </a:lnTo>
                  <a:lnTo>
                    <a:pt x="1293" y="1430"/>
                  </a:lnTo>
                  <a:lnTo>
                    <a:pt x="1404" y="1350"/>
                  </a:lnTo>
                  <a:lnTo>
                    <a:pt x="1496" y="1269"/>
                  </a:lnTo>
                  <a:lnTo>
                    <a:pt x="1581" y="1188"/>
                  </a:lnTo>
                  <a:lnTo>
                    <a:pt x="1652" y="1102"/>
                  </a:lnTo>
                  <a:lnTo>
                    <a:pt x="1718" y="1016"/>
                  </a:lnTo>
                  <a:lnTo>
                    <a:pt x="1776" y="925"/>
                  </a:lnTo>
                  <a:lnTo>
                    <a:pt x="1881" y="747"/>
                  </a:lnTo>
                  <a:lnTo>
                    <a:pt x="1927" y="656"/>
                  </a:lnTo>
                  <a:lnTo>
                    <a:pt x="1966" y="554"/>
                  </a:lnTo>
                  <a:lnTo>
                    <a:pt x="2031" y="344"/>
                  </a:lnTo>
                  <a:lnTo>
                    <a:pt x="2057" y="242"/>
                  </a:lnTo>
                  <a:lnTo>
                    <a:pt x="2077" y="150"/>
                  </a:lnTo>
                  <a:lnTo>
                    <a:pt x="2096" y="70"/>
                  </a:lnTo>
                  <a:lnTo>
                    <a:pt x="2116" y="0"/>
                  </a:lnTo>
                </a:path>
              </a:pathLst>
            </a:custGeom>
            <a:noFill/>
            <a:ln w="50800" cap="rnd">
              <a:solidFill>
                <a:srgbClr val="FF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7373" name="Rectangle 2088"/>
            <p:cNvSpPr>
              <a:spLocks noChangeArrowheads="1"/>
            </p:cNvSpPr>
            <p:nvPr/>
          </p:nvSpPr>
          <p:spPr bwMode="auto">
            <a:xfrm>
              <a:off x="4029" y="1101"/>
              <a:ext cx="42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LMC</a:t>
              </a:r>
            </a:p>
          </p:txBody>
        </p:sp>
      </p:grpSp>
      <p:sp>
        <p:nvSpPr>
          <p:cNvPr id="448555" name="Rectangle 2091"/>
          <p:cNvSpPr>
            <a:spLocks noChangeArrowheads="1"/>
          </p:cNvSpPr>
          <p:nvPr/>
        </p:nvSpPr>
        <p:spPr bwMode="auto">
          <a:xfrm>
            <a:off x="2617788" y="1454150"/>
            <a:ext cx="3344862" cy="9525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/>
            <a:r>
              <a:rPr lang="en-US" altLang="en-US" sz="1400">
                <a:latin typeface="Arial" charset="0"/>
              </a:rPr>
              <a:t>In the long run, the plant size will be </a:t>
            </a:r>
          </a:p>
          <a:p>
            <a:pPr algn="ctr"/>
            <a:r>
              <a:rPr lang="en-US" altLang="en-US" sz="1400">
                <a:latin typeface="Arial" charset="0"/>
              </a:rPr>
              <a:t>increased and output increased to </a:t>
            </a:r>
            <a:r>
              <a:rPr lang="en-US" altLang="en-US" sz="1400" i="1">
                <a:latin typeface="Arial" charset="0"/>
              </a:rPr>
              <a:t>q</a:t>
            </a:r>
            <a:r>
              <a:rPr lang="en-US" altLang="en-US" sz="1400" i="1" baseline="-25000">
                <a:latin typeface="Arial" charset="0"/>
              </a:rPr>
              <a:t>3</a:t>
            </a:r>
            <a:r>
              <a:rPr lang="en-US" altLang="en-US" sz="1400" i="1">
                <a:latin typeface="Arial" charset="0"/>
              </a:rPr>
              <a:t>.</a:t>
            </a:r>
          </a:p>
          <a:p>
            <a:pPr algn="ctr"/>
            <a:r>
              <a:rPr lang="en-US" altLang="en-US" sz="1400">
                <a:latin typeface="Arial" charset="0"/>
              </a:rPr>
              <a:t>Long-run profit, </a:t>
            </a:r>
            <a:r>
              <a:rPr lang="en-US" altLang="en-US" sz="1400" i="1">
                <a:latin typeface="Arial" charset="0"/>
              </a:rPr>
              <a:t>EFGD</a:t>
            </a:r>
            <a:r>
              <a:rPr lang="en-US" altLang="en-US" sz="1400">
                <a:latin typeface="Arial" charset="0"/>
              </a:rPr>
              <a:t> &gt; short run</a:t>
            </a:r>
          </a:p>
          <a:p>
            <a:pPr algn="ctr"/>
            <a:r>
              <a:rPr lang="en-US" altLang="en-US" sz="1400">
                <a:latin typeface="Arial" charset="0"/>
              </a:rPr>
              <a:t>profit </a:t>
            </a:r>
            <a:r>
              <a:rPr lang="en-US" altLang="en-US" sz="1400" i="1">
                <a:latin typeface="Arial" charset="0"/>
              </a:rPr>
              <a:t>ABCD.</a:t>
            </a:r>
          </a:p>
        </p:txBody>
      </p:sp>
      <p:grpSp>
        <p:nvGrpSpPr>
          <p:cNvPr id="11" name="Group 2096"/>
          <p:cNvGrpSpPr>
            <a:grpSpLocks/>
          </p:cNvGrpSpPr>
          <p:nvPr/>
        </p:nvGrpSpPr>
        <p:grpSpPr bwMode="auto">
          <a:xfrm>
            <a:off x="1838325" y="4110038"/>
            <a:ext cx="4762500" cy="385762"/>
            <a:chOff x="1158" y="2589"/>
            <a:chExt cx="3000" cy="243"/>
          </a:xfrm>
        </p:grpSpPr>
        <p:sp>
          <p:nvSpPr>
            <p:cNvPr id="57357" name="Line 2093"/>
            <p:cNvSpPr>
              <a:spLocks noChangeShapeType="1"/>
            </p:cNvSpPr>
            <p:nvPr/>
          </p:nvSpPr>
          <p:spPr bwMode="auto">
            <a:xfrm flipH="1">
              <a:off x="1395" y="2700"/>
              <a:ext cx="2394" cy="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57358" name="Text Box 2094"/>
            <p:cNvSpPr txBox="1">
              <a:spLocks noChangeArrowheads="1"/>
            </p:cNvSpPr>
            <p:nvPr/>
          </p:nvSpPr>
          <p:spPr bwMode="auto">
            <a:xfrm>
              <a:off x="3906" y="2601"/>
              <a:ext cx="2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 i="1">
                  <a:latin typeface="Arial" charset="0"/>
                </a:rPr>
                <a:t>F</a:t>
              </a:r>
            </a:p>
          </p:txBody>
        </p:sp>
        <p:sp>
          <p:nvSpPr>
            <p:cNvPr id="57359" name="Text Box 2095"/>
            <p:cNvSpPr txBox="1">
              <a:spLocks noChangeArrowheads="1"/>
            </p:cNvSpPr>
            <p:nvPr/>
          </p:nvSpPr>
          <p:spPr bwMode="auto">
            <a:xfrm>
              <a:off x="1158" y="2589"/>
              <a:ext cx="25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800" i="1">
                  <a:latin typeface="Arial" charset="0"/>
                </a:rPr>
                <a:t>G</a:t>
              </a:r>
            </a:p>
          </p:txBody>
        </p:sp>
      </p:grpSp>
      <p:sp>
        <p:nvSpPr>
          <p:cNvPr id="57356" name="Rectangle 2098"/>
          <p:cNvSpPr>
            <a:spLocks noChangeArrowheads="1"/>
          </p:cNvSpPr>
          <p:nvPr/>
        </p:nvSpPr>
        <p:spPr bwMode="auto">
          <a:xfrm>
            <a:off x="5837238" y="3106738"/>
            <a:ext cx="336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 i="1" dirty="0">
                <a:latin typeface="Arial" charset="0"/>
              </a:rPr>
              <a:t>E</a:t>
            </a:r>
            <a:endParaRPr lang="th-TH" altLang="en-US" sz="1800" i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4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44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61" grpId="0" animBg="1"/>
      <p:bldP spid="448555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Long-run Competitive Equilibrium</a:t>
            </a:r>
          </a:p>
        </p:txBody>
      </p:sp>
      <p:sp>
        <p:nvSpPr>
          <p:cNvPr id="253960" name="Rectangle 8"/>
          <p:cNvSpPr>
            <a:spLocks noGrp="1" noChangeArrowheads="1"/>
          </p:cNvSpPr>
          <p:nvPr>
            <p:ph idx="1"/>
          </p:nvPr>
        </p:nvSpPr>
        <p:spPr>
          <a:xfrm>
            <a:off x="608013" y="1079500"/>
            <a:ext cx="7724775" cy="4114800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Angsana New" charset="0"/>
              </a:rPr>
              <a:t>For long run equilibrium, firms must have no desire to enter or leave the industry</a:t>
            </a:r>
          </a:p>
          <a:p>
            <a:pPr eaLnBrk="1" hangingPunct="1"/>
            <a:r>
              <a:rPr lang="en-US" altLang="en-US" sz="4400">
                <a:latin typeface="Angsana New" charset="0"/>
              </a:rPr>
              <a:t>Zero-Profit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A firm is earning a normal return on its own resources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Doing as well as it could by using its resources elsewhere</a:t>
            </a:r>
          </a:p>
          <a:p>
            <a:pPr lvl="1" eaLnBrk="1" hangingPunct="1"/>
            <a:r>
              <a:rPr lang="en-US" altLang="en-US" sz="4000">
                <a:latin typeface="Angsana New" charset="0"/>
              </a:rPr>
              <a:t>Normal profit is firm’s opportunity cost of using its own resources instead of using them elsewhere</a:t>
            </a:r>
          </a:p>
        </p:txBody>
      </p:sp>
      <p:sp>
        <p:nvSpPr>
          <p:cNvPr id="5837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E26B5EC4-3E8D-FE46-8585-ED7C13D441A6}" type="slidenum">
              <a:rPr lang="en-US" altLang="en-US" sz="2600">
                <a:solidFill>
                  <a:srgbClr val="000000"/>
                </a:solidFill>
              </a:rPr>
              <a:pPr/>
              <a:t>30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3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39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39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39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39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60" grpId="0" build="p" bldLvl="2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 run Equilibrium: New Entry</a:t>
            </a:r>
          </a:p>
        </p:txBody>
      </p:sp>
      <p:sp>
        <p:nvSpPr>
          <p:cNvPr id="5939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4A6FFD3B-DFE1-4C41-8AE0-2C2C33B61D28}" type="slidenum">
              <a:rPr lang="en-US" altLang="en-US" sz="2600">
                <a:solidFill>
                  <a:srgbClr val="000000"/>
                </a:solidFill>
              </a:rPr>
              <a:pPr/>
              <a:t>31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68994" name="Text Box 2"/>
          <p:cNvSpPr txBox="1">
            <a:spLocks noChangeArrowheads="1"/>
          </p:cNvSpPr>
          <p:nvPr/>
        </p:nvSpPr>
        <p:spPr bwMode="auto">
          <a:xfrm>
            <a:off x="2700338" y="1793875"/>
            <a:ext cx="3024187" cy="7842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Economic Profits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68995" name="Line 3"/>
          <p:cNvSpPr>
            <a:spLocks noChangeShapeType="1"/>
          </p:cNvSpPr>
          <p:nvPr/>
        </p:nvSpPr>
        <p:spPr bwMode="auto">
          <a:xfrm>
            <a:off x="5734050" y="2212975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8996" name="Text Box 4"/>
          <p:cNvSpPr txBox="1">
            <a:spLocks noChangeArrowheads="1"/>
          </p:cNvSpPr>
          <p:nvPr/>
        </p:nvSpPr>
        <p:spPr bwMode="auto">
          <a:xfrm>
            <a:off x="6877050" y="1938338"/>
            <a:ext cx="1828800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New entry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68997" name="Text Box 5"/>
          <p:cNvSpPr txBox="1">
            <a:spLocks noChangeArrowheads="1"/>
          </p:cNvSpPr>
          <p:nvPr/>
        </p:nvSpPr>
        <p:spPr bwMode="auto">
          <a:xfrm>
            <a:off x="6300788" y="3594100"/>
            <a:ext cx="2362200" cy="14541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Total supply increases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68998" name="Text Box 6"/>
          <p:cNvSpPr txBox="1">
            <a:spLocks noChangeArrowheads="1"/>
          </p:cNvSpPr>
          <p:nvPr/>
        </p:nvSpPr>
        <p:spPr bwMode="auto">
          <a:xfrm>
            <a:off x="3708400" y="5610225"/>
            <a:ext cx="1828800" cy="7842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Price falls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68999" name="Text Box 7"/>
          <p:cNvSpPr txBox="1">
            <a:spLocks noChangeArrowheads="1"/>
          </p:cNvSpPr>
          <p:nvPr/>
        </p:nvSpPr>
        <p:spPr bwMode="auto">
          <a:xfrm>
            <a:off x="1042988" y="3665538"/>
            <a:ext cx="3276600" cy="7842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If  P &gt; ATC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69000" name="Line 8"/>
          <p:cNvSpPr>
            <a:spLocks noChangeShapeType="1"/>
          </p:cNvSpPr>
          <p:nvPr/>
        </p:nvSpPr>
        <p:spPr bwMode="auto">
          <a:xfrm>
            <a:off x="7667625" y="27305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9001" name="Line 9"/>
          <p:cNvSpPr>
            <a:spLocks noChangeShapeType="1"/>
          </p:cNvSpPr>
          <p:nvPr/>
        </p:nvSpPr>
        <p:spPr bwMode="auto">
          <a:xfrm flipH="1">
            <a:off x="5580063" y="5033963"/>
            <a:ext cx="1219200" cy="6858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9002" name="Line 10"/>
          <p:cNvSpPr>
            <a:spLocks noChangeShapeType="1"/>
          </p:cNvSpPr>
          <p:nvPr/>
        </p:nvSpPr>
        <p:spPr bwMode="auto">
          <a:xfrm flipH="1" flipV="1">
            <a:off x="2916238" y="4530725"/>
            <a:ext cx="6096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419475" y="2730500"/>
            <a:ext cx="838200" cy="762000"/>
            <a:chOff x="2112" y="1248"/>
            <a:chExt cx="528" cy="480"/>
          </a:xfrm>
        </p:grpSpPr>
        <p:sp>
          <p:nvSpPr>
            <p:cNvPr id="59410" name="Line 12"/>
            <p:cNvSpPr>
              <a:spLocks noChangeShapeType="1"/>
            </p:cNvSpPr>
            <p:nvPr/>
          </p:nvSpPr>
          <p:spPr bwMode="auto">
            <a:xfrm flipV="1">
              <a:off x="2112" y="1248"/>
              <a:ext cx="0" cy="4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none" w="sm" len="sm"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1" name="Text Box 13"/>
            <p:cNvSpPr txBox="1">
              <a:spLocks noChangeArrowheads="1"/>
            </p:cNvSpPr>
            <p:nvPr/>
          </p:nvSpPr>
          <p:spPr bwMode="auto">
            <a:xfrm>
              <a:off x="2160" y="1344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800" b="0">
                  <a:latin typeface="Angsana New" charset="0"/>
                </a:rPr>
                <a:t>Yes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539750" y="1613646"/>
            <a:ext cx="1949450" cy="1981668"/>
            <a:chOff x="539750" y="1506069"/>
            <a:chExt cx="1949952" cy="1981669"/>
          </a:xfrm>
        </p:grpSpPr>
        <p:sp>
          <p:nvSpPr>
            <p:cNvPr id="59407" name="Line 15"/>
            <p:cNvSpPr>
              <a:spLocks noChangeShapeType="1"/>
            </p:cNvSpPr>
            <p:nvPr/>
          </p:nvSpPr>
          <p:spPr bwMode="auto">
            <a:xfrm flipH="1" flipV="1">
              <a:off x="2139950" y="3030538"/>
              <a:ext cx="304800" cy="45720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 type="none" w="sm" len="sm"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08" name="Text Box 16"/>
            <p:cNvSpPr txBox="1">
              <a:spLocks noChangeArrowheads="1"/>
            </p:cNvSpPr>
            <p:nvPr/>
          </p:nvSpPr>
          <p:spPr bwMode="auto">
            <a:xfrm>
              <a:off x="1727702" y="2954338"/>
              <a:ext cx="7620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800" b="0" dirty="0">
                  <a:latin typeface="Angsana New" charset="0"/>
                </a:rPr>
                <a:t>No</a:t>
              </a:r>
            </a:p>
          </p:txBody>
        </p:sp>
        <p:sp>
          <p:nvSpPr>
            <p:cNvPr id="59409" name="Text Box 17"/>
            <p:cNvSpPr txBox="1">
              <a:spLocks noChangeArrowheads="1"/>
            </p:cNvSpPr>
            <p:nvPr/>
          </p:nvSpPr>
          <p:spPr bwMode="auto">
            <a:xfrm>
              <a:off x="539750" y="1506069"/>
              <a:ext cx="1841975" cy="1513671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72000" bIns="0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>
                <a:lnSpc>
                  <a:spcPts val="2875"/>
                </a:lnSpc>
                <a:spcBef>
                  <a:spcPts val="600"/>
                </a:spcBef>
              </a:pPr>
              <a:r>
                <a:rPr lang="en-US" altLang="en-US" sz="4400" b="0" dirty="0">
                  <a:latin typeface="Angsana New" charset="0"/>
                </a:rPr>
                <a:t>P = ATC</a:t>
              </a:r>
            </a:p>
            <a:p>
              <a:pPr algn="ctr">
                <a:lnSpc>
                  <a:spcPts val="2875"/>
                </a:lnSpc>
              </a:pPr>
              <a:r>
                <a:rPr lang="en-US" altLang="en-US" sz="4400" b="0" dirty="0">
                  <a:latin typeface="Angsana New" charset="0"/>
                </a:rPr>
                <a:t>No new entry</a:t>
              </a:r>
            </a:p>
            <a:p>
              <a:pPr algn="ctr">
                <a:lnSpc>
                  <a:spcPts val="2875"/>
                </a:lnSpc>
              </a:pPr>
              <a:r>
                <a:rPr lang="en-US" altLang="en-US" sz="4400" b="0" dirty="0">
                  <a:latin typeface="Angsana New" charset="0"/>
                </a:rPr>
                <a:t>normal </a:t>
              </a:r>
              <a:r>
                <a:rPr lang="en-US" altLang="en-US" sz="3600" b="0" dirty="0">
                  <a:latin typeface="Symbol" charset="2"/>
                </a:rPr>
                <a:t>p</a:t>
              </a:r>
              <a:endParaRPr lang="en-US" altLang="en-US" sz="2800" b="0" dirty="0">
                <a:latin typeface="Angsana New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9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8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9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8994" grpId="0" animBg="1" autoUpdateAnimBg="0"/>
      <p:bldP spid="468995" grpId="0" animBg="1"/>
      <p:bldP spid="468996" grpId="0" animBg="1" autoUpdateAnimBg="0"/>
      <p:bldP spid="468997" grpId="0" animBg="1" autoUpdateAnimBg="0"/>
      <p:bldP spid="468998" grpId="0" animBg="1" autoUpdateAnimBg="0"/>
      <p:bldP spid="468999" grpId="0" animBg="1" autoUpdateAnimBg="0"/>
      <p:bldP spid="469000" grpId="0" animBg="1"/>
      <p:bldP spid="469001" grpId="0" animBg="1"/>
      <p:bldP spid="46900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 run Equilibrium: Exit</a:t>
            </a:r>
          </a:p>
        </p:txBody>
      </p:sp>
      <p:sp>
        <p:nvSpPr>
          <p:cNvPr id="6041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56F9598A-8E74-9742-B497-52DF2DFE6961}" type="slidenum">
              <a:rPr lang="en-US" altLang="en-US" sz="2600">
                <a:solidFill>
                  <a:srgbClr val="000000"/>
                </a:solidFill>
              </a:rPr>
              <a:pPr/>
              <a:t>32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sp>
        <p:nvSpPr>
          <p:cNvPr id="470018" name="Text Box 2"/>
          <p:cNvSpPr txBox="1">
            <a:spLocks noChangeArrowheads="1"/>
          </p:cNvSpPr>
          <p:nvPr/>
        </p:nvSpPr>
        <p:spPr bwMode="auto">
          <a:xfrm>
            <a:off x="2928938" y="1636713"/>
            <a:ext cx="2362200" cy="7842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Loss making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70019" name="Line 3"/>
          <p:cNvSpPr>
            <a:spLocks noChangeShapeType="1"/>
          </p:cNvSpPr>
          <p:nvPr/>
        </p:nvSpPr>
        <p:spPr bwMode="auto">
          <a:xfrm>
            <a:off x="5305425" y="2068513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0020" name="Text Box 4"/>
          <p:cNvSpPr txBox="1">
            <a:spLocks noChangeArrowheads="1"/>
          </p:cNvSpPr>
          <p:nvPr/>
        </p:nvSpPr>
        <p:spPr bwMode="auto">
          <a:xfrm>
            <a:off x="6600825" y="1852613"/>
            <a:ext cx="1828800" cy="787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Firms exit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70021" name="Text Box 5"/>
          <p:cNvSpPr txBox="1">
            <a:spLocks noChangeArrowheads="1"/>
          </p:cNvSpPr>
          <p:nvPr/>
        </p:nvSpPr>
        <p:spPr bwMode="auto">
          <a:xfrm>
            <a:off x="6384925" y="3581400"/>
            <a:ext cx="2362200" cy="14541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Total supply decreases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3792538" y="4924425"/>
            <a:ext cx="1828800" cy="145415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Price Increases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70023" name="Text Box 7"/>
          <p:cNvSpPr txBox="1">
            <a:spLocks noChangeArrowheads="1"/>
          </p:cNvSpPr>
          <p:nvPr/>
        </p:nvSpPr>
        <p:spPr bwMode="auto">
          <a:xfrm>
            <a:off x="1200150" y="3581400"/>
            <a:ext cx="3276600" cy="78422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4400" b="0">
                <a:latin typeface="Angsana New" charset="0"/>
              </a:rPr>
              <a:t>If  P &lt; ATC</a:t>
            </a:r>
            <a:endParaRPr lang="en-US" altLang="en-US" sz="2800" b="0">
              <a:latin typeface="Angsana New" charset="0"/>
            </a:endParaRPr>
          </a:p>
        </p:txBody>
      </p:sp>
      <p:sp>
        <p:nvSpPr>
          <p:cNvPr id="470024" name="Line 8"/>
          <p:cNvSpPr>
            <a:spLocks noChangeShapeType="1"/>
          </p:cNvSpPr>
          <p:nvPr/>
        </p:nvSpPr>
        <p:spPr bwMode="auto">
          <a:xfrm>
            <a:off x="7248525" y="2644775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0025" name="Line 9"/>
          <p:cNvSpPr>
            <a:spLocks noChangeShapeType="1"/>
          </p:cNvSpPr>
          <p:nvPr/>
        </p:nvSpPr>
        <p:spPr bwMode="auto">
          <a:xfrm flipH="1">
            <a:off x="5592763" y="5094288"/>
            <a:ext cx="1219200" cy="6858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0026" name="Line 10"/>
          <p:cNvSpPr>
            <a:spLocks noChangeShapeType="1"/>
          </p:cNvSpPr>
          <p:nvPr/>
        </p:nvSpPr>
        <p:spPr bwMode="auto">
          <a:xfrm flipH="1" flipV="1">
            <a:off x="3071813" y="4518025"/>
            <a:ext cx="609600" cy="121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576638" y="2644775"/>
            <a:ext cx="838200" cy="762000"/>
            <a:chOff x="2112" y="1248"/>
            <a:chExt cx="528" cy="480"/>
          </a:xfrm>
        </p:grpSpPr>
        <p:sp>
          <p:nvSpPr>
            <p:cNvPr id="60434" name="Line 12"/>
            <p:cNvSpPr>
              <a:spLocks noChangeShapeType="1"/>
            </p:cNvSpPr>
            <p:nvPr/>
          </p:nvSpPr>
          <p:spPr bwMode="auto">
            <a:xfrm flipV="1">
              <a:off x="2112" y="1248"/>
              <a:ext cx="0" cy="48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none" w="sm" len="sm"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5" name="Text Box 13"/>
            <p:cNvSpPr txBox="1">
              <a:spLocks noChangeArrowheads="1"/>
            </p:cNvSpPr>
            <p:nvPr/>
          </p:nvSpPr>
          <p:spPr bwMode="auto">
            <a:xfrm>
              <a:off x="2160" y="1344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800" b="0">
                  <a:latin typeface="Angsana New" charset="0"/>
                </a:rPr>
                <a:t>Yes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700088" y="1506538"/>
            <a:ext cx="1987550" cy="1981200"/>
            <a:chOff x="539750" y="1506537"/>
            <a:chExt cx="1986768" cy="1981201"/>
          </a:xfrm>
        </p:grpSpPr>
        <p:sp>
          <p:nvSpPr>
            <p:cNvPr id="60431" name="Line 15"/>
            <p:cNvSpPr>
              <a:spLocks noChangeShapeType="1"/>
            </p:cNvSpPr>
            <p:nvPr/>
          </p:nvSpPr>
          <p:spPr bwMode="auto">
            <a:xfrm flipH="1" flipV="1">
              <a:off x="2139950" y="3030538"/>
              <a:ext cx="304800" cy="45720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none" w="sm" len="sm"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0432" name="Text Box 16"/>
            <p:cNvSpPr txBox="1">
              <a:spLocks noChangeArrowheads="1"/>
            </p:cNvSpPr>
            <p:nvPr/>
          </p:nvSpPr>
          <p:spPr bwMode="auto">
            <a:xfrm>
              <a:off x="1764518" y="2954338"/>
              <a:ext cx="762000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800" b="0">
                  <a:latin typeface="Angsana New" charset="0"/>
                </a:rPr>
                <a:t>No</a:t>
              </a:r>
            </a:p>
          </p:txBody>
        </p:sp>
        <p:sp>
          <p:nvSpPr>
            <p:cNvPr id="60433" name="Text Box 17"/>
            <p:cNvSpPr txBox="1">
              <a:spLocks noChangeArrowheads="1"/>
            </p:cNvSpPr>
            <p:nvPr/>
          </p:nvSpPr>
          <p:spPr bwMode="auto">
            <a:xfrm>
              <a:off x="539750" y="1506537"/>
              <a:ext cx="1828800" cy="1486309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72000" bIns="0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pPr algn="ctr">
                <a:lnSpc>
                  <a:spcPts val="2775"/>
                </a:lnSpc>
              </a:pPr>
              <a:r>
                <a:rPr lang="en-US" altLang="en-US" sz="4400" b="0" dirty="0">
                  <a:latin typeface="Angsana New" charset="0"/>
                </a:rPr>
                <a:t>P = ATC</a:t>
              </a:r>
            </a:p>
            <a:p>
              <a:pPr algn="ctr">
                <a:lnSpc>
                  <a:spcPts val="2775"/>
                </a:lnSpc>
              </a:pPr>
              <a:r>
                <a:rPr lang="en-US" altLang="en-US" sz="4400" b="0" dirty="0">
                  <a:latin typeface="Angsana New" charset="0"/>
                </a:rPr>
                <a:t>No firm exit</a:t>
              </a:r>
            </a:p>
            <a:p>
              <a:pPr algn="ctr">
                <a:lnSpc>
                  <a:spcPts val="2775"/>
                </a:lnSpc>
              </a:pPr>
              <a:r>
                <a:rPr lang="en-US" altLang="en-US" sz="4400" b="0" dirty="0">
                  <a:latin typeface="Angsana New" charset="0"/>
                </a:rPr>
                <a:t>normal </a:t>
              </a:r>
              <a:r>
                <a:rPr lang="en-US" altLang="en-US" sz="3600" b="0" dirty="0">
                  <a:latin typeface="Symbol" charset="2"/>
                </a:rPr>
                <a:t>p</a:t>
              </a:r>
              <a:endParaRPr lang="en-US" altLang="en-US" sz="2800" b="0" dirty="0">
                <a:latin typeface="Angsana New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0018" grpId="0" animBg="1" autoUpdateAnimBg="0"/>
      <p:bldP spid="470019" grpId="0" animBg="1"/>
      <p:bldP spid="470020" grpId="0" animBg="1" autoUpdateAnimBg="0"/>
      <p:bldP spid="470021" grpId="0" animBg="1" autoUpdateAnimBg="0"/>
      <p:bldP spid="470022" grpId="0" animBg="1" autoUpdateAnimBg="0"/>
      <p:bldP spid="470023" grpId="0" animBg="1" autoUpdateAnimBg="0"/>
      <p:bldP spid="470024" grpId="0" animBg="1"/>
      <p:bldP spid="470025" grpId="0" animBg="1"/>
      <p:bldP spid="4700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Long-Run Competitive Equilibrium – Profits</a:t>
            </a:r>
          </a:p>
        </p:txBody>
      </p:sp>
      <p:sp>
        <p:nvSpPr>
          <p:cNvPr id="614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2E584D87-ACE4-6140-9CC5-6023BE1ACA90}" type="slidenum">
              <a:rPr lang="en-US" altLang="en-US" sz="2600">
                <a:solidFill>
                  <a:srgbClr val="000000"/>
                </a:solidFill>
              </a:rPr>
              <a:pPr/>
              <a:t>33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5561013" y="2328863"/>
            <a:ext cx="3067050" cy="2205037"/>
            <a:chOff x="3329" y="1341"/>
            <a:chExt cx="2088" cy="1459"/>
          </a:xfrm>
        </p:grpSpPr>
        <p:sp>
          <p:nvSpPr>
            <p:cNvPr id="61489" name="Line 50"/>
            <p:cNvSpPr>
              <a:spLocks noChangeShapeType="1"/>
            </p:cNvSpPr>
            <p:nvPr/>
          </p:nvSpPr>
          <p:spPr bwMode="auto">
            <a:xfrm flipV="1">
              <a:off x="3329" y="1617"/>
              <a:ext cx="1935" cy="1183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90" name="Rectangle 51"/>
            <p:cNvSpPr>
              <a:spLocks noChangeArrowheads="1"/>
            </p:cNvSpPr>
            <p:nvPr/>
          </p:nvSpPr>
          <p:spPr bwMode="auto">
            <a:xfrm>
              <a:off x="5133" y="1341"/>
              <a:ext cx="284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61445" name="Line 52"/>
          <p:cNvSpPr>
            <a:spLocks noChangeShapeType="1"/>
          </p:cNvSpPr>
          <p:nvPr/>
        </p:nvSpPr>
        <p:spPr bwMode="auto">
          <a:xfrm>
            <a:off x="1377950" y="2274888"/>
            <a:ext cx="0" cy="37465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6" name="Line 53"/>
          <p:cNvSpPr>
            <a:spLocks noChangeShapeType="1"/>
          </p:cNvSpPr>
          <p:nvPr/>
        </p:nvSpPr>
        <p:spPr bwMode="auto">
          <a:xfrm>
            <a:off x="5324475" y="2274888"/>
            <a:ext cx="0" cy="37465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7" name="Line 54"/>
          <p:cNvSpPr>
            <a:spLocks noChangeShapeType="1"/>
          </p:cNvSpPr>
          <p:nvPr/>
        </p:nvSpPr>
        <p:spPr bwMode="auto">
          <a:xfrm>
            <a:off x="1390650" y="6032500"/>
            <a:ext cx="36401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8" name="Line 55"/>
          <p:cNvSpPr>
            <a:spLocks noChangeShapeType="1"/>
          </p:cNvSpPr>
          <p:nvPr/>
        </p:nvSpPr>
        <p:spPr bwMode="auto">
          <a:xfrm>
            <a:off x="5338763" y="6032500"/>
            <a:ext cx="3640137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9" name="Rectangle 56"/>
          <p:cNvSpPr>
            <a:spLocks noChangeArrowheads="1"/>
          </p:cNvSpPr>
          <p:nvPr/>
        </p:nvSpPr>
        <p:spPr bwMode="auto">
          <a:xfrm>
            <a:off x="3967163" y="5991225"/>
            <a:ext cx="76041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latin typeface="Arial" charset="0"/>
              </a:rPr>
              <a:t>Output</a:t>
            </a:r>
          </a:p>
        </p:txBody>
      </p:sp>
      <p:sp>
        <p:nvSpPr>
          <p:cNvPr id="61450" name="Rectangle 57"/>
          <p:cNvSpPr>
            <a:spLocks noChangeArrowheads="1"/>
          </p:cNvSpPr>
          <p:nvPr/>
        </p:nvSpPr>
        <p:spPr bwMode="auto">
          <a:xfrm>
            <a:off x="8005763" y="5956300"/>
            <a:ext cx="76041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latin typeface="Arial" charset="0"/>
              </a:rPr>
              <a:t>Output</a:t>
            </a:r>
          </a:p>
        </p:txBody>
      </p:sp>
      <p:sp>
        <p:nvSpPr>
          <p:cNvPr id="61451" name="Rectangle 58"/>
          <p:cNvSpPr>
            <a:spLocks noChangeArrowheads="1"/>
          </p:cNvSpPr>
          <p:nvPr/>
        </p:nvSpPr>
        <p:spPr bwMode="auto">
          <a:xfrm>
            <a:off x="4506913" y="2038350"/>
            <a:ext cx="812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$ per </a:t>
            </a:r>
          </a:p>
          <a:p>
            <a:pPr algn="r"/>
            <a:r>
              <a:rPr lang="en-US" altLang="en-US" sz="1600">
                <a:latin typeface="Arial" charset="0"/>
              </a:rPr>
              <a:t>unit of</a:t>
            </a:r>
          </a:p>
          <a:p>
            <a:pPr algn="r"/>
            <a:r>
              <a:rPr lang="en-US" altLang="en-US" sz="1600">
                <a:latin typeface="Arial" charset="0"/>
              </a:rPr>
              <a:t>output</a:t>
            </a:r>
          </a:p>
        </p:txBody>
      </p:sp>
      <p:sp>
        <p:nvSpPr>
          <p:cNvPr id="61452" name="Rectangle 59"/>
          <p:cNvSpPr>
            <a:spLocks noChangeArrowheads="1"/>
          </p:cNvSpPr>
          <p:nvPr/>
        </p:nvSpPr>
        <p:spPr bwMode="auto">
          <a:xfrm>
            <a:off x="630238" y="2038350"/>
            <a:ext cx="812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$ per </a:t>
            </a:r>
          </a:p>
          <a:p>
            <a:pPr algn="r"/>
            <a:r>
              <a:rPr lang="en-US" altLang="en-US" sz="1600">
                <a:latin typeface="Arial" charset="0"/>
              </a:rPr>
              <a:t>unit of</a:t>
            </a:r>
          </a:p>
          <a:p>
            <a:pPr algn="r"/>
            <a:r>
              <a:rPr lang="en-US" altLang="en-US" sz="1600">
                <a:latin typeface="Arial" charset="0"/>
              </a:rPr>
              <a:t>output</a:t>
            </a:r>
          </a:p>
        </p:txBody>
      </p: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1870075" y="3190875"/>
            <a:ext cx="2849563" cy="2282825"/>
            <a:chOff x="815" y="1948"/>
            <a:chExt cx="1941" cy="1510"/>
          </a:xfrm>
        </p:grpSpPr>
        <p:sp>
          <p:nvSpPr>
            <p:cNvPr id="61485" name="Freeform 62"/>
            <p:cNvSpPr>
              <a:spLocks/>
            </p:cNvSpPr>
            <p:nvPr/>
          </p:nvSpPr>
          <p:spPr bwMode="auto">
            <a:xfrm>
              <a:off x="815" y="2495"/>
              <a:ext cx="1683" cy="449"/>
            </a:xfrm>
            <a:custGeom>
              <a:avLst/>
              <a:gdLst>
                <a:gd name="T0" fmla="*/ 0 w 1683"/>
                <a:gd name="T1" fmla="*/ 48 h 449"/>
                <a:gd name="T2" fmla="*/ 88 w 1683"/>
                <a:gd name="T3" fmla="*/ 110 h 449"/>
                <a:gd name="T4" fmla="*/ 180 w 1683"/>
                <a:gd name="T5" fmla="*/ 171 h 449"/>
                <a:gd name="T6" fmla="*/ 272 w 1683"/>
                <a:gd name="T7" fmla="*/ 233 h 449"/>
                <a:gd name="T8" fmla="*/ 368 w 1683"/>
                <a:gd name="T9" fmla="*/ 286 h 449"/>
                <a:gd name="T10" fmla="*/ 459 w 1683"/>
                <a:gd name="T11" fmla="*/ 338 h 449"/>
                <a:gd name="T12" fmla="*/ 551 w 1683"/>
                <a:gd name="T13" fmla="*/ 376 h 449"/>
                <a:gd name="T14" fmla="*/ 635 w 1683"/>
                <a:gd name="T15" fmla="*/ 410 h 449"/>
                <a:gd name="T16" fmla="*/ 719 w 1683"/>
                <a:gd name="T17" fmla="*/ 433 h 449"/>
                <a:gd name="T18" fmla="*/ 799 w 1683"/>
                <a:gd name="T19" fmla="*/ 448 h 449"/>
                <a:gd name="T20" fmla="*/ 879 w 1683"/>
                <a:gd name="T21" fmla="*/ 448 h 449"/>
                <a:gd name="T22" fmla="*/ 951 w 1683"/>
                <a:gd name="T23" fmla="*/ 438 h 449"/>
                <a:gd name="T24" fmla="*/ 1027 w 1683"/>
                <a:gd name="T25" fmla="*/ 424 h 449"/>
                <a:gd name="T26" fmla="*/ 1095 w 1683"/>
                <a:gd name="T27" fmla="*/ 405 h 449"/>
                <a:gd name="T28" fmla="*/ 1163 w 1683"/>
                <a:gd name="T29" fmla="*/ 381 h 449"/>
                <a:gd name="T30" fmla="*/ 1290 w 1683"/>
                <a:gd name="T31" fmla="*/ 329 h 449"/>
                <a:gd name="T32" fmla="*/ 1350 w 1683"/>
                <a:gd name="T33" fmla="*/ 295 h 449"/>
                <a:gd name="T34" fmla="*/ 1406 w 1683"/>
                <a:gd name="T35" fmla="*/ 257 h 449"/>
                <a:gd name="T36" fmla="*/ 1462 w 1683"/>
                <a:gd name="T37" fmla="*/ 210 h 449"/>
                <a:gd name="T38" fmla="*/ 1514 w 1683"/>
                <a:gd name="T39" fmla="*/ 162 h 449"/>
                <a:gd name="T40" fmla="*/ 1562 w 1683"/>
                <a:gd name="T41" fmla="*/ 114 h 449"/>
                <a:gd name="T42" fmla="*/ 1606 w 1683"/>
                <a:gd name="T43" fmla="*/ 72 h 449"/>
                <a:gd name="T44" fmla="*/ 1646 w 1683"/>
                <a:gd name="T45" fmla="*/ 29 h 449"/>
                <a:gd name="T46" fmla="*/ 1682 w 1683"/>
                <a:gd name="T47" fmla="*/ 0 h 44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683"/>
                <a:gd name="T73" fmla="*/ 0 h 449"/>
                <a:gd name="T74" fmla="*/ 1683 w 1683"/>
                <a:gd name="T75" fmla="*/ 449 h 44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683" h="449">
                  <a:moveTo>
                    <a:pt x="0" y="48"/>
                  </a:moveTo>
                  <a:lnTo>
                    <a:pt x="88" y="110"/>
                  </a:lnTo>
                  <a:lnTo>
                    <a:pt x="180" y="171"/>
                  </a:lnTo>
                  <a:lnTo>
                    <a:pt x="272" y="233"/>
                  </a:lnTo>
                  <a:lnTo>
                    <a:pt x="368" y="286"/>
                  </a:lnTo>
                  <a:lnTo>
                    <a:pt x="459" y="338"/>
                  </a:lnTo>
                  <a:lnTo>
                    <a:pt x="551" y="376"/>
                  </a:lnTo>
                  <a:lnTo>
                    <a:pt x="635" y="410"/>
                  </a:lnTo>
                  <a:lnTo>
                    <a:pt x="719" y="433"/>
                  </a:lnTo>
                  <a:lnTo>
                    <a:pt x="799" y="448"/>
                  </a:lnTo>
                  <a:lnTo>
                    <a:pt x="879" y="448"/>
                  </a:lnTo>
                  <a:lnTo>
                    <a:pt x="951" y="438"/>
                  </a:lnTo>
                  <a:lnTo>
                    <a:pt x="1027" y="424"/>
                  </a:lnTo>
                  <a:lnTo>
                    <a:pt x="1095" y="405"/>
                  </a:lnTo>
                  <a:lnTo>
                    <a:pt x="1163" y="381"/>
                  </a:lnTo>
                  <a:lnTo>
                    <a:pt x="1290" y="329"/>
                  </a:lnTo>
                  <a:lnTo>
                    <a:pt x="1350" y="295"/>
                  </a:lnTo>
                  <a:lnTo>
                    <a:pt x="1406" y="257"/>
                  </a:lnTo>
                  <a:lnTo>
                    <a:pt x="1462" y="210"/>
                  </a:lnTo>
                  <a:lnTo>
                    <a:pt x="1514" y="162"/>
                  </a:lnTo>
                  <a:lnTo>
                    <a:pt x="1562" y="114"/>
                  </a:lnTo>
                  <a:lnTo>
                    <a:pt x="1606" y="72"/>
                  </a:lnTo>
                  <a:lnTo>
                    <a:pt x="1646" y="29"/>
                  </a:lnTo>
                  <a:lnTo>
                    <a:pt x="1682" y="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1486" name="Rectangle 63"/>
            <p:cNvSpPr>
              <a:spLocks noChangeArrowheads="1"/>
            </p:cNvSpPr>
            <p:nvPr/>
          </p:nvSpPr>
          <p:spPr bwMode="auto">
            <a:xfrm>
              <a:off x="2349" y="2301"/>
              <a:ext cx="407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latin typeface="Arial" charset="0"/>
                </a:rPr>
                <a:t>LAC</a:t>
              </a:r>
            </a:p>
          </p:txBody>
        </p:sp>
        <p:sp>
          <p:nvSpPr>
            <p:cNvPr id="61487" name="Freeform 64"/>
            <p:cNvSpPr>
              <a:spLocks/>
            </p:cNvSpPr>
            <p:nvPr/>
          </p:nvSpPr>
          <p:spPr bwMode="auto">
            <a:xfrm>
              <a:off x="1057" y="2163"/>
              <a:ext cx="1009" cy="1295"/>
            </a:xfrm>
            <a:custGeom>
              <a:avLst/>
              <a:gdLst>
                <a:gd name="T0" fmla="*/ 0 w 1009"/>
                <a:gd name="T1" fmla="*/ 1294 h 1295"/>
                <a:gd name="T2" fmla="*/ 129 w 1009"/>
                <a:gd name="T3" fmla="*/ 1200 h 1295"/>
                <a:gd name="T4" fmla="*/ 255 w 1009"/>
                <a:gd name="T5" fmla="*/ 1111 h 1295"/>
                <a:gd name="T6" fmla="*/ 370 w 1009"/>
                <a:gd name="T7" fmla="*/ 1012 h 1295"/>
                <a:gd name="T8" fmla="*/ 426 w 1009"/>
                <a:gd name="T9" fmla="*/ 962 h 1295"/>
                <a:gd name="T10" fmla="*/ 479 w 1009"/>
                <a:gd name="T11" fmla="*/ 907 h 1295"/>
                <a:gd name="T12" fmla="*/ 575 w 1009"/>
                <a:gd name="T13" fmla="*/ 791 h 1295"/>
                <a:gd name="T14" fmla="*/ 664 w 1009"/>
                <a:gd name="T15" fmla="*/ 669 h 1295"/>
                <a:gd name="T16" fmla="*/ 744 w 1009"/>
                <a:gd name="T17" fmla="*/ 547 h 1295"/>
                <a:gd name="T18" fmla="*/ 816 w 1009"/>
                <a:gd name="T19" fmla="*/ 431 h 1295"/>
                <a:gd name="T20" fmla="*/ 876 w 1009"/>
                <a:gd name="T21" fmla="*/ 321 h 1295"/>
                <a:gd name="T22" fmla="*/ 925 w 1009"/>
                <a:gd name="T23" fmla="*/ 210 h 1295"/>
                <a:gd name="T24" fmla="*/ 968 w 1009"/>
                <a:gd name="T25" fmla="*/ 105 h 1295"/>
                <a:gd name="T26" fmla="*/ 1008 w 1009"/>
                <a:gd name="T27" fmla="*/ 0 h 129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009"/>
                <a:gd name="T43" fmla="*/ 0 h 1295"/>
                <a:gd name="T44" fmla="*/ 1009 w 1009"/>
                <a:gd name="T45" fmla="*/ 1295 h 129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009" h="1295">
                  <a:moveTo>
                    <a:pt x="0" y="1294"/>
                  </a:moveTo>
                  <a:lnTo>
                    <a:pt x="129" y="1200"/>
                  </a:lnTo>
                  <a:lnTo>
                    <a:pt x="255" y="1111"/>
                  </a:lnTo>
                  <a:lnTo>
                    <a:pt x="370" y="1012"/>
                  </a:lnTo>
                  <a:lnTo>
                    <a:pt x="426" y="962"/>
                  </a:lnTo>
                  <a:lnTo>
                    <a:pt x="479" y="907"/>
                  </a:lnTo>
                  <a:lnTo>
                    <a:pt x="575" y="791"/>
                  </a:lnTo>
                  <a:lnTo>
                    <a:pt x="664" y="669"/>
                  </a:lnTo>
                  <a:lnTo>
                    <a:pt x="744" y="547"/>
                  </a:lnTo>
                  <a:lnTo>
                    <a:pt x="816" y="431"/>
                  </a:lnTo>
                  <a:lnTo>
                    <a:pt x="876" y="321"/>
                  </a:lnTo>
                  <a:lnTo>
                    <a:pt x="925" y="210"/>
                  </a:lnTo>
                  <a:lnTo>
                    <a:pt x="968" y="105"/>
                  </a:lnTo>
                  <a:lnTo>
                    <a:pt x="100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1488" name="Rectangle 65"/>
            <p:cNvSpPr>
              <a:spLocks noChangeArrowheads="1"/>
            </p:cNvSpPr>
            <p:nvPr/>
          </p:nvSpPr>
          <p:spPr bwMode="auto">
            <a:xfrm>
              <a:off x="1822" y="1948"/>
              <a:ext cx="422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latin typeface="Arial" charset="0"/>
                </a:rPr>
                <a:t>LMC</a:t>
              </a:r>
            </a:p>
          </p:txBody>
        </p:sp>
      </p:grp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5913438" y="2794000"/>
            <a:ext cx="2432050" cy="2944813"/>
            <a:chOff x="3569" y="1649"/>
            <a:chExt cx="1656" cy="1949"/>
          </a:xfrm>
        </p:grpSpPr>
        <p:sp>
          <p:nvSpPr>
            <p:cNvPr id="61483" name="Line 67"/>
            <p:cNvSpPr>
              <a:spLocks noChangeShapeType="1"/>
            </p:cNvSpPr>
            <p:nvPr/>
          </p:nvSpPr>
          <p:spPr bwMode="auto">
            <a:xfrm>
              <a:off x="3569" y="1649"/>
              <a:ext cx="1455" cy="1743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84" name="Rectangle 68"/>
            <p:cNvSpPr>
              <a:spLocks noChangeArrowheads="1"/>
            </p:cNvSpPr>
            <p:nvPr/>
          </p:nvSpPr>
          <p:spPr bwMode="auto">
            <a:xfrm>
              <a:off x="4989" y="3357"/>
              <a:ext cx="236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D</a:t>
              </a:r>
            </a:p>
          </p:txBody>
        </p:sp>
      </p:grpSp>
      <p:grpSp>
        <p:nvGrpSpPr>
          <p:cNvPr id="5" name="Group 69"/>
          <p:cNvGrpSpPr>
            <a:grpSpLocks/>
          </p:cNvGrpSpPr>
          <p:nvPr/>
        </p:nvGrpSpPr>
        <p:grpSpPr bwMode="auto">
          <a:xfrm>
            <a:off x="6459160" y="3618481"/>
            <a:ext cx="2724913" cy="1798288"/>
            <a:chOff x="3803" y="2301"/>
            <a:chExt cx="1855" cy="1190"/>
          </a:xfrm>
        </p:grpSpPr>
        <p:sp>
          <p:nvSpPr>
            <p:cNvPr id="61481" name="Line 70"/>
            <p:cNvSpPr>
              <a:spLocks noChangeShapeType="1"/>
            </p:cNvSpPr>
            <p:nvPr/>
          </p:nvSpPr>
          <p:spPr bwMode="auto">
            <a:xfrm flipV="1">
              <a:off x="3803" y="2433"/>
              <a:ext cx="1623" cy="1058"/>
            </a:xfrm>
            <a:prstGeom prst="line">
              <a:avLst/>
            </a:prstGeom>
            <a:noFill/>
            <a:ln w="50800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82" name="Rectangle 71"/>
            <p:cNvSpPr>
              <a:spLocks noChangeArrowheads="1"/>
            </p:cNvSpPr>
            <p:nvPr/>
          </p:nvSpPr>
          <p:spPr bwMode="auto">
            <a:xfrm>
              <a:off x="5364" y="2301"/>
              <a:ext cx="294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S</a:t>
              </a:r>
              <a:r>
                <a:rPr lang="en-US" altLang="en-US" sz="1800" i="1" baseline="-25000" dirty="0">
                  <a:latin typeface="Arial" charset="0"/>
                </a:rPr>
                <a:t>n</a:t>
              </a:r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4897438" y="3562350"/>
            <a:ext cx="2135187" cy="2757488"/>
            <a:chOff x="3085" y="2244"/>
            <a:chExt cx="1345" cy="1737"/>
          </a:xfrm>
        </p:grpSpPr>
        <p:sp>
          <p:nvSpPr>
            <p:cNvPr id="61474" name="Rectangle 73"/>
            <p:cNvSpPr>
              <a:spLocks noChangeArrowheads="1"/>
            </p:cNvSpPr>
            <p:nvPr/>
          </p:nvSpPr>
          <p:spPr bwMode="auto">
            <a:xfrm>
              <a:off x="3085" y="2244"/>
              <a:ext cx="263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P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  <p:sp>
          <p:nvSpPr>
            <p:cNvPr id="61475" name="Line 75"/>
            <p:cNvSpPr>
              <a:spLocks noChangeShapeType="1"/>
            </p:cNvSpPr>
            <p:nvPr/>
          </p:nvSpPr>
          <p:spPr bwMode="auto">
            <a:xfrm>
              <a:off x="3363" y="2384"/>
              <a:ext cx="82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76" name="Line 76"/>
            <p:cNvSpPr>
              <a:spLocks noChangeShapeType="1"/>
            </p:cNvSpPr>
            <p:nvPr/>
          </p:nvSpPr>
          <p:spPr bwMode="auto">
            <a:xfrm flipV="1">
              <a:off x="4242" y="2377"/>
              <a:ext cx="0" cy="143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77" name="Oval 77"/>
            <p:cNvSpPr>
              <a:spLocks noChangeArrowheads="1"/>
            </p:cNvSpPr>
            <p:nvPr/>
          </p:nvSpPr>
          <p:spPr bwMode="auto">
            <a:xfrm>
              <a:off x="4198" y="2338"/>
              <a:ext cx="89" cy="92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1478" name="Rectangle 78"/>
            <p:cNvSpPr>
              <a:spLocks noChangeArrowheads="1"/>
            </p:cNvSpPr>
            <p:nvPr/>
          </p:nvSpPr>
          <p:spPr bwMode="auto">
            <a:xfrm>
              <a:off x="4151" y="3752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baseline="-25000">
                  <a:latin typeface="Arial" charset="0"/>
                </a:rPr>
                <a:t>1</a:t>
              </a:r>
            </a:p>
          </p:txBody>
        </p:sp>
      </p:grpSp>
      <p:sp>
        <p:nvSpPr>
          <p:cNvPr id="61458" name="Rectangle 80"/>
          <p:cNvSpPr>
            <a:spLocks noChangeArrowheads="1"/>
          </p:cNvSpPr>
          <p:nvPr/>
        </p:nvSpPr>
        <p:spPr bwMode="auto">
          <a:xfrm>
            <a:off x="2557463" y="2078038"/>
            <a:ext cx="682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rgbClr val="000000"/>
                </a:solidFill>
                <a:latin typeface="Arial" charset="0"/>
              </a:rPr>
              <a:t>Firm</a:t>
            </a:r>
          </a:p>
        </p:txBody>
      </p:sp>
      <p:sp>
        <p:nvSpPr>
          <p:cNvPr id="61459" name="Rectangle 81"/>
          <p:cNvSpPr>
            <a:spLocks noChangeArrowheads="1"/>
          </p:cNvSpPr>
          <p:nvPr/>
        </p:nvSpPr>
        <p:spPr bwMode="auto">
          <a:xfrm>
            <a:off x="6589713" y="2078038"/>
            <a:ext cx="1119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rgbClr val="000000"/>
                </a:solidFill>
                <a:latin typeface="Arial" charset="0"/>
              </a:rPr>
              <a:t>Industry</a:t>
            </a:r>
          </a:p>
        </p:txBody>
      </p:sp>
      <p:grpSp>
        <p:nvGrpSpPr>
          <p:cNvPr id="8" name="Group 96"/>
          <p:cNvGrpSpPr>
            <a:grpSpLocks/>
          </p:cNvGrpSpPr>
          <p:nvPr/>
        </p:nvGrpSpPr>
        <p:grpSpPr bwMode="auto">
          <a:xfrm>
            <a:off x="4911726" y="4491038"/>
            <a:ext cx="2889251" cy="1831975"/>
            <a:chOff x="3094" y="2829"/>
            <a:chExt cx="1820" cy="1154"/>
          </a:xfrm>
        </p:grpSpPr>
        <p:sp>
          <p:nvSpPr>
            <p:cNvPr id="61469" name="Line 84"/>
            <p:cNvSpPr>
              <a:spLocks noChangeShapeType="1"/>
            </p:cNvSpPr>
            <p:nvPr/>
          </p:nvSpPr>
          <p:spPr bwMode="auto">
            <a:xfrm flipV="1">
              <a:off x="4731" y="2925"/>
              <a:ext cx="0" cy="8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70" name="Line 86"/>
            <p:cNvSpPr>
              <a:spLocks noChangeShapeType="1"/>
            </p:cNvSpPr>
            <p:nvPr/>
          </p:nvSpPr>
          <p:spPr bwMode="auto">
            <a:xfrm>
              <a:off x="3363" y="2978"/>
              <a:ext cx="131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71" name="Oval 87"/>
            <p:cNvSpPr>
              <a:spLocks noChangeArrowheads="1"/>
            </p:cNvSpPr>
            <p:nvPr/>
          </p:nvSpPr>
          <p:spPr bwMode="auto">
            <a:xfrm>
              <a:off x="4687" y="2932"/>
              <a:ext cx="88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1472" name="Rectangle 88"/>
            <p:cNvSpPr>
              <a:spLocks noChangeArrowheads="1"/>
            </p:cNvSpPr>
            <p:nvPr/>
          </p:nvSpPr>
          <p:spPr bwMode="auto">
            <a:xfrm>
              <a:off x="4639" y="3752"/>
              <a:ext cx="27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 err="1">
                  <a:latin typeface="Arial" charset="0"/>
                </a:rPr>
                <a:t>Q</a:t>
              </a:r>
              <a:r>
                <a:rPr lang="en-US" altLang="en-US" sz="1400" baseline="-25000" dirty="0" err="1">
                  <a:latin typeface="Arial" charset="0"/>
                </a:rPr>
                <a:t>n</a:t>
              </a:r>
              <a:endParaRPr lang="en-US" altLang="en-US" sz="1400" baseline="-25000" dirty="0">
                <a:latin typeface="Arial" charset="0"/>
              </a:endParaRPr>
            </a:p>
          </p:txBody>
        </p:sp>
        <p:sp>
          <p:nvSpPr>
            <p:cNvPr id="61473" name="Rectangle 89"/>
            <p:cNvSpPr>
              <a:spLocks noChangeArrowheads="1"/>
            </p:cNvSpPr>
            <p:nvPr/>
          </p:nvSpPr>
          <p:spPr bwMode="auto">
            <a:xfrm>
              <a:off x="3094" y="2829"/>
              <a:ext cx="27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 err="1">
                  <a:latin typeface="Arial" charset="0"/>
                </a:rPr>
                <a:t>P</a:t>
              </a:r>
              <a:r>
                <a:rPr lang="en-US" altLang="en-US" sz="1800" i="1" baseline="-25000" dirty="0" err="1">
                  <a:latin typeface="Arial" charset="0"/>
                </a:rPr>
                <a:t>n</a:t>
              </a:r>
              <a:endParaRPr lang="en-US" altLang="en-US" sz="1800" i="1" baseline="-25000" dirty="0">
                <a:latin typeface="Arial" charset="0"/>
              </a:endParaRPr>
            </a:p>
          </p:txBody>
        </p:sp>
      </p:grpSp>
      <p:grpSp>
        <p:nvGrpSpPr>
          <p:cNvPr id="9" name="Group 98"/>
          <p:cNvGrpSpPr>
            <a:grpSpLocks/>
          </p:cNvGrpSpPr>
          <p:nvPr/>
        </p:nvGrpSpPr>
        <p:grpSpPr bwMode="auto">
          <a:xfrm>
            <a:off x="2924175" y="4643438"/>
            <a:ext cx="396875" cy="1679575"/>
            <a:chOff x="1842" y="2925"/>
            <a:chExt cx="250" cy="1058"/>
          </a:xfrm>
        </p:grpSpPr>
        <p:sp>
          <p:nvSpPr>
            <p:cNvPr id="61467" name="Rectangle 79"/>
            <p:cNvSpPr>
              <a:spLocks noChangeArrowheads="1"/>
            </p:cNvSpPr>
            <p:nvPr/>
          </p:nvSpPr>
          <p:spPr bwMode="auto">
            <a:xfrm>
              <a:off x="1842" y="3752"/>
              <a:ext cx="25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 err="1">
                  <a:latin typeface="Arial" charset="0"/>
                </a:rPr>
                <a:t>q</a:t>
              </a:r>
              <a:r>
                <a:rPr lang="en-US" altLang="en-US" sz="1400" baseline="-25000" dirty="0" err="1">
                  <a:latin typeface="Arial" charset="0"/>
                </a:rPr>
                <a:t>n</a:t>
              </a:r>
              <a:endParaRPr lang="en-US" altLang="en-US" sz="1400" baseline="-25000" dirty="0">
                <a:latin typeface="Arial" charset="0"/>
              </a:endParaRPr>
            </a:p>
          </p:txBody>
        </p:sp>
        <p:sp>
          <p:nvSpPr>
            <p:cNvPr id="61468" name="Line 90"/>
            <p:cNvSpPr>
              <a:spLocks noChangeShapeType="1"/>
            </p:cNvSpPr>
            <p:nvPr/>
          </p:nvSpPr>
          <p:spPr bwMode="auto">
            <a:xfrm flipV="1">
              <a:off x="1934" y="2925"/>
              <a:ext cx="0" cy="8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97"/>
          <p:cNvGrpSpPr>
            <a:grpSpLocks/>
          </p:cNvGrpSpPr>
          <p:nvPr/>
        </p:nvGrpSpPr>
        <p:grpSpPr bwMode="auto">
          <a:xfrm>
            <a:off x="809625" y="4505325"/>
            <a:ext cx="3729038" cy="363538"/>
            <a:chOff x="510" y="2838"/>
            <a:chExt cx="2349" cy="229"/>
          </a:xfrm>
        </p:grpSpPr>
        <p:sp>
          <p:nvSpPr>
            <p:cNvPr id="61464" name="Line 83"/>
            <p:cNvSpPr>
              <a:spLocks noChangeShapeType="1"/>
            </p:cNvSpPr>
            <p:nvPr/>
          </p:nvSpPr>
          <p:spPr bwMode="auto">
            <a:xfrm>
              <a:off x="876" y="2978"/>
              <a:ext cx="1983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465" name="Rectangle 85"/>
            <p:cNvSpPr>
              <a:spLocks noChangeArrowheads="1"/>
            </p:cNvSpPr>
            <p:nvPr/>
          </p:nvSpPr>
          <p:spPr bwMode="auto">
            <a:xfrm>
              <a:off x="510" y="2838"/>
              <a:ext cx="354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charset="0"/>
                </a:rPr>
                <a:t>$30</a:t>
              </a:r>
            </a:p>
          </p:txBody>
        </p:sp>
        <p:sp>
          <p:nvSpPr>
            <p:cNvPr id="61466" name="Oval 91"/>
            <p:cNvSpPr>
              <a:spLocks noChangeArrowheads="1"/>
            </p:cNvSpPr>
            <p:nvPr/>
          </p:nvSpPr>
          <p:spPr bwMode="auto">
            <a:xfrm>
              <a:off x="1889" y="2932"/>
              <a:ext cx="89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453731" name="Rectangle 99"/>
          <p:cNvSpPr>
            <a:spLocks noChangeArrowheads="1"/>
          </p:cNvSpPr>
          <p:nvPr/>
        </p:nvSpPr>
        <p:spPr bwMode="auto">
          <a:xfrm>
            <a:off x="2725738" y="1189038"/>
            <a:ext cx="4144962" cy="7048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sz="2000" dirty="0">
                <a:latin typeface="Arial" charset="0"/>
              </a:rPr>
              <a:t>Profit attracts firms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Arial" charset="0"/>
              </a:rPr>
              <a:t>Supply increases until profit = 0</a:t>
            </a:r>
            <a:endParaRPr lang="en-US" altLang="en-US" sz="2000" i="1" dirty="0">
              <a:latin typeface="Arial" charset="0"/>
            </a:endParaRPr>
          </a:p>
        </p:txBody>
      </p:sp>
      <p:grpSp>
        <p:nvGrpSpPr>
          <p:cNvPr id="51" name="Group 69"/>
          <p:cNvGrpSpPr>
            <a:grpSpLocks/>
          </p:cNvGrpSpPr>
          <p:nvPr/>
        </p:nvGrpSpPr>
        <p:grpSpPr bwMode="auto">
          <a:xfrm>
            <a:off x="6085089" y="3147423"/>
            <a:ext cx="2710223" cy="1798288"/>
            <a:chOff x="3803" y="2301"/>
            <a:chExt cx="1845" cy="1190"/>
          </a:xfrm>
        </p:grpSpPr>
        <p:sp>
          <p:nvSpPr>
            <p:cNvPr id="52" name="Line 70"/>
            <p:cNvSpPr>
              <a:spLocks noChangeShapeType="1"/>
            </p:cNvSpPr>
            <p:nvPr/>
          </p:nvSpPr>
          <p:spPr bwMode="auto">
            <a:xfrm flipV="1">
              <a:off x="3803" y="2433"/>
              <a:ext cx="1623" cy="1058"/>
            </a:xfrm>
            <a:prstGeom prst="line">
              <a:avLst/>
            </a:prstGeom>
            <a:noFill/>
            <a:ln w="50800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" name="Rectangle 71"/>
            <p:cNvSpPr>
              <a:spLocks noChangeArrowheads="1"/>
            </p:cNvSpPr>
            <p:nvPr/>
          </p:nvSpPr>
          <p:spPr bwMode="auto">
            <a:xfrm>
              <a:off x="5364" y="2301"/>
              <a:ext cx="284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S</a:t>
              </a:r>
              <a:r>
                <a:rPr lang="en-US" altLang="en-US" sz="1800" i="1" baseline="-25000" dirty="0">
                  <a:latin typeface="Arial" charset="0"/>
                </a:rPr>
                <a:t>2</a:t>
              </a:r>
            </a:p>
          </p:txBody>
        </p:sp>
      </p:grpSp>
      <p:grpSp>
        <p:nvGrpSpPr>
          <p:cNvPr id="54" name="Group 96"/>
          <p:cNvGrpSpPr>
            <a:grpSpLocks/>
          </p:cNvGrpSpPr>
          <p:nvPr/>
        </p:nvGrpSpPr>
        <p:grpSpPr bwMode="auto">
          <a:xfrm>
            <a:off x="4884010" y="4019991"/>
            <a:ext cx="2474913" cy="2319342"/>
            <a:chOff x="3094" y="2829"/>
            <a:chExt cx="1559" cy="1461"/>
          </a:xfrm>
        </p:grpSpPr>
        <p:sp>
          <p:nvSpPr>
            <p:cNvPr id="55" name="Line 84"/>
            <p:cNvSpPr>
              <a:spLocks noChangeShapeType="1"/>
            </p:cNvSpPr>
            <p:nvPr/>
          </p:nvSpPr>
          <p:spPr bwMode="auto">
            <a:xfrm flipH="1" flipV="1">
              <a:off x="4486" y="2988"/>
              <a:ext cx="27" cy="11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6" name="Line 86"/>
            <p:cNvSpPr>
              <a:spLocks noChangeShapeType="1"/>
            </p:cNvSpPr>
            <p:nvPr/>
          </p:nvSpPr>
          <p:spPr bwMode="auto">
            <a:xfrm flipV="1">
              <a:off x="3363" y="2976"/>
              <a:ext cx="1123" cy="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Oval 87"/>
            <p:cNvSpPr>
              <a:spLocks noChangeArrowheads="1"/>
            </p:cNvSpPr>
            <p:nvPr/>
          </p:nvSpPr>
          <p:spPr bwMode="auto">
            <a:xfrm>
              <a:off x="4426" y="2932"/>
              <a:ext cx="88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8" name="Rectangle 88"/>
            <p:cNvSpPr>
              <a:spLocks noChangeArrowheads="1"/>
            </p:cNvSpPr>
            <p:nvPr/>
          </p:nvSpPr>
          <p:spPr bwMode="auto">
            <a:xfrm>
              <a:off x="4378" y="4059"/>
              <a:ext cx="275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Q</a:t>
              </a:r>
              <a:r>
                <a:rPr lang="en-US" altLang="en-US" sz="1400" baseline="-25000" dirty="0">
                  <a:latin typeface="Arial" charset="0"/>
                </a:rPr>
                <a:t>2</a:t>
              </a:r>
            </a:p>
          </p:txBody>
        </p:sp>
        <p:sp>
          <p:nvSpPr>
            <p:cNvPr id="59" name="Rectangle 89"/>
            <p:cNvSpPr>
              <a:spLocks noChangeArrowheads="1"/>
            </p:cNvSpPr>
            <p:nvPr/>
          </p:nvSpPr>
          <p:spPr bwMode="auto">
            <a:xfrm>
              <a:off x="3094" y="2829"/>
              <a:ext cx="27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P</a:t>
              </a:r>
              <a:r>
                <a:rPr lang="en-US" altLang="en-US" sz="1800" i="1" baseline="-25000" dirty="0">
                  <a:latin typeface="Arial" charset="0"/>
                </a:rPr>
                <a:t>2</a:t>
              </a:r>
            </a:p>
          </p:txBody>
        </p:sp>
      </p:grpSp>
      <p:grpSp>
        <p:nvGrpSpPr>
          <p:cNvPr id="60" name="Group 97"/>
          <p:cNvGrpSpPr>
            <a:grpSpLocks/>
          </p:cNvGrpSpPr>
          <p:nvPr/>
        </p:nvGrpSpPr>
        <p:grpSpPr bwMode="auto">
          <a:xfrm>
            <a:off x="809190" y="4006553"/>
            <a:ext cx="3757614" cy="366713"/>
            <a:chOff x="501" y="2838"/>
            <a:chExt cx="2367" cy="231"/>
          </a:xfrm>
        </p:grpSpPr>
        <p:sp>
          <p:nvSpPr>
            <p:cNvPr id="61" name="Line 83"/>
            <p:cNvSpPr>
              <a:spLocks noChangeShapeType="1"/>
            </p:cNvSpPr>
            <p:nvPr/>
          </p:nvSpPr>
          <p:spPr bwMode="auto">
            <a:xfrm>
              <a:off x="885" y="2978"/>
              <a:ext cx="1983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" name="Rectangle 85"/>
            <p:cNvSpPr>
              <a:spLocks noChangeArrowheads="1"/>
            </p:cNvSpPr>
            <p:nvPr/>
          </p:nvSpPr>
          <p:spPr bwMode="auto">
            <a:xfrm>
              <a:off x="501" y="2838"/>
              <a:ext cx="35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charset="0"/>
                </a:rPr>
                <a:t>$35</a:t>
              </a:r>
            </a:p>
          </p:txBody>
        </p:sp>
        <p:sp>
          <p:nvSpPr>
            <p:cNvPr id="63" name="Oval 91"/>
            <p:cNvSpPr>
              <a:spLocks noChangeArrowheads="1"/>
            </p:cNvSpPr>
            <p:nvPr/>
          </p:nvSpPr>
          <p:spPr bwMode="auto">
            <a:xfrm>
              <a:off x="2076" y="2932"/>
              <a:ext cx="89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09625" y="3562350"/>
            <a:ext cx="3727450" cy="363538"/>
            <a:chOff x="809625" y="3562350"/>
            <a:chExt cx="3727450" cy="363538"/>
          </a:xfrm>
        </p:grpSpPr>
        <p:sp>
          <p:nvSpPr>
            <p:cNvPr id="61479" name="Rectangle 60"/>
            <p:cNvSpPr>
              <a:spLocks noChangeArrowheads="1"/>
            </p:cNvSpPr>
            <p:nvPr/>
          </p:nvSpPr>
          <p:spPr bwMode="auto">
            <a:xfrm>
              <a:off x="809625" y="3562350"/>
              <a:ext cx="561975" cy="363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charset="0"/>
                </a:rPr>
                <a:t>$40</a:t>
              </a:r>
            </a:p>
          </p:txBody>
        </p:sp>
        <p:sp>
          <p:nvSpPr>
            <p:cNvPr id="61480" name="Line 74"/>
            <p:cNvSpPr>
              <a:spLocks noChangeShapeType="1"/>
            </p:cNvSpPr>
            <p:nvPr/>
          </p:nvSpPr>
          <p:spPr bwMode="auto">
            <a:xfrm>
              <a:off x="1390650" y="3784600"/>
              <a:ext cx="3146425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Oval 91"/>
            <p:cNvSpPr>
              <a:spLocks noChangeArrowheads="1"/>
            </p:cNvSpPr>
            <p:nvPr/>
          </p:nvSpPr>
          <p:spPr bwMode="auto">
            <a:xfrm>
              <a:off x="3545033" y="3712429"/>
              <a:ext cx="141288" cy="144463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45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5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731" grpId="0" uiExpand="1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Long-Run Competitive Equilibrium – Losses</a:t>
            </a: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B0E15536-0DD3-224A-BB3A-93A8229C9EAA}" type="slidenum">
              <a:rPr lang="en-US" altLang="en-US" sz="2600">
                <a:solidFill>
                  <a:srgbClr val="000000"/>
                </a:solidFill>
              </a:rPr>
              <a:pPr/>
              <a:t>34</a:t>
            </a:fld>
            <a:endParaRPr lang="en-US" altLang="en-US" sz="2600">
              <a:solidFill>
                <a:srgbClr val="000000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561013" y="2328863"/>
            <a:ext cx="3081739" cy="2205037"/>
            <a:chOff x="3329" y="1341"/>
            <a:chExt cx="2098" cy="1459"/>
          </a:xfrm>
        </p:grpSpPr>
        <p:sp>
          <p:nvSpPr>
            <p:cNvPr id="62514" name="Line 4"/>
            <p:cNvSpPr>
              <a:spLocks noChangeShapeType="1"/>
            </p:cNvSpPr>
            <p:nvPr/>
          </p:nvSpPr>
          <p:spPr bwMode="auto">
            <a:xfrm flipV="1">
              <a:off x="3329" y="1617"/>
              <a:ext cx="1935" cy="1183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515" name="Rectangle 5"/>
            <p:cNvSpPr>
              <a:spLocks noChangeArrowheads="1"/>
            </p:cNvSpPr>
            <p:nvPr/>
          </p:nvSpPr>
          <p:spPr bwMode="auto">
            <a:xfrm>
              <a:off x="5133" y="1341"/>
              <a:ext cx="294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S</a:t>
              </a:r>
              <a:r>
                <a:rPr lang="en-US" altLang="en-US" sz="1800" i="1" baseline="-25000" dirty="0">
                  <a:latin typeface="Arial" charset="0"/>
                </a:rPr>
                <a:t>n</a:t>
              </a:r>
            </a:p>
          </p:txBody>
        </p:sp>
      </p:grpSp>
      <p:sp>
        <p:nvSpPr>
          <p:cNvPr id="62469" name="Line 6"/>
          <p:cNvSpPr>
            <a:spLocks noChangeShapeType="1"/>
          </p:cNvSpPr>
          <p:nvPr/>
        </p:nvSpPr>
        <p:spPr bwMode="auto">
          <a:xfrm>
            <a:off x="1377950" y="2274888"/>
            <a:ext cx="0" cy="37465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0" name="Line 7"/>
          <p:cNvSpPr>
            <a:spLocks noChangeShapeType="1"/>
          </p:cNvSpPr>
          <p:nvPr/>
        </p:nvSpPr>
        <p:spPr bwMode="auto">
          <a:xfrm>
            <a:off x="5324475" y="2274888"/>
            <a:ext cx="0" cy="37465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1" name="Line 8"/>
          <p:cNvSpPr>
            <a:spLocks noChangeShapeType="1"/>
          </p:cNvSpPr>
          <p:nvPr/>
        </p:nvSpPr>
        <p:spPr bwMode="auto">
          <a:xfrm>
            <a:off x="1390650" y="6032500"/>
            <a:ext cx="364013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2" name="Line 9"/>
          <p:cNvSpPr>
            <a:spLocks noChangeShapeType="1"/>
          </p:cNvSpPr>
          <p:nvPr/>
        </p:nvSpPr>
        <p:spPr bwMode="auto">
          <a:xfrm>
            <a:off x="5338763" y="6032500"/>
            <a:ext cx="3640137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473" name="Rectangle 10"/>
          <p:cNvSpPr>
            <a:spLocks noChangeArrowheads="1"/>
          </p:cNvSpPr>
          <p:nvPr/>
        </p:nvSpPr>
        <p:spPr bwMode="auto">
          <a:xfrm>
            <a:off x="3967163" y="5991225"/>
            <a:ext cx="76041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latin typeface="Arial" charset="0"/>
              </a:rPr>
              <a:t>Output</a:t>
            </a:r>
          </a:p>
        </p:txBody>
      </p:sp>
      <p:sp>
        <p:nvSpPr>
          <p:cNvPr id="62474" name="Rectangle 11"/>
          <p:cNvSpPr>
            <a:spLocks noChangeArrowheads="1"/>
          </p:cNvSpPr>
          <p:nvPr/>
        </p:nvSpPr>
        <p:spPr bwMode="auto">
          <a:xfrm>
            <a:off x="8005763" y="5956300"/>
            <a:ext cx="760412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400">
                <a:latin typeface="Arial" charset="0"/>
              </a:rPr>
              <a:t>Output</a:t>
            </a:r>
          </a:p>
        </p:txBody>
      </p:sp>
      <p:sp>
        <p:nvSpPr>
          <p:cNvPr id="62475" name="Rectangle 12"/>
          <p:cNvSpPr>
            <a:spLocks noChangeArrowheads="1"/>
          </p:cNvSpPr>
          <p:nvPr/>
        </p:nvSpPr>
        <p:spPr bwMode="auto">
          <a:xfrm>
            <a:off x="4506913" y="2038350"/>
            <a:ext cx="812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$ per </a:t>
            </a:r>
          </a:p>
          <a:p>
            <a:pPr algn="r"/>
            <a:r>
              <a:rPr lang="en-US" altLang="en-US" sz="1600">
                <a:latin typeface="Arial" charset="0"/>
              </a:rPr>
              <a:t>unit of</a:t>
            </a:r>
          </a:p>
          <a:p>
            <a:pPr algn="r"/>
            <a:r>
              <a:rPr lang="en-US" altLang="en-US" sz="1600">
                <a:latin typeface="Arial" charset="0"/>
              </a:rPr>
              <a:t>output</a:t>
            </a:r>
          </a:p>
        </p:txBody>
      </p:sp>
      <p:sp>
        <p:nvSpPr>
          <p:cNvPr id="62476" name="Rectangle 13"/>
          <p:cNvSpPr>
            <a:spLocks noChangeArrowheads="1"/>
          </p:cNvSpPr>
          <p:nvPr/>
        </p:nvSpPr>
        <p:spPr bwMode="auto">
          <a:xfrm>
            <a:off x="630238" y="2038350"/>
            <a:ext cx="8128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 algn="r"/>
            <a:r>
              <a:rPr lang="en-US" altLang="en-US" sz="1600">
                <a:latin typeface="Arial" charset="0"/>
              </a:rPr>
              <a:t>$ per </a:t>
            </a:r>
          </a:p>
          <a:p>
            <a:pPr algn="r"/>
            <a:r>
              <a:rPr lang="en-US" altLang="en-US" sz="1600">
                <a:latin typeface="Arial" charset="0"/>
              </a:rPr>
              <a:t>unit of</a:t>
            </a:r>
          </a:p>
          <a:p>
            <a:pPr algn="r"/>
            <a:r>
              <a:rPr lang="en-US" altLang="en-US" sz="1600">
                <a:latin typeface="Arial" charset="0"/>
              </a:rPr>
              <a:t>output</a:t>
            </a: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1861267" y="2247900"/>
            <a:ext cx="2858372" cy="2550414"/>
            <a:chOff x="809" y="1948"/>
            <a:chExt cx="1947" cy="1687"/>
          </a:xfrm>
        </p:grpSpPr>
        <p:sp>
          <p:nvSpPr>
            <p:cNvPr id="62510" name="Freeform 15"/>
            <p:cNvSpPr>
              <a:spLocks/>
            </p:cNvSpPr>
            <p:nvPr/>
          </p:nvSpPr>
          <p:spPr bwMode="auto">
            <a:xfrm>
              <a:off x="815" y="2495"/>
              <a:ext cx="1683" cy="449"/>
            </a:xfrm>
            <a:custGeom>
              <a:avLst/>
              <a:gdLst>
                <a:gd name="T0" fmla="*/ 0 w 1683"/>
                <a:gd name="T1" fmla="*/ 48 h 449"/>
                <a:gd name="T2" fmla="*/ 88 w 1683"/>
                <a:gd name="T3" fmla="*/ 110 h 449"/>
                <a:gd name="T4" fmla="*/ 180 w 1683"/>
                <a:gd name="T5" fmla="*/ 171 h 449"/>
                <a:gd name="T6" fmla="*/ 272 w 1683"/>
                <a:gd name="T7" fmla="*/ 233 h 449"/>
                <a:gd name="T8" fmla="*/ 368 w 1683"/>
                <a:gd name="T9" fmla="*/ 286 h 449"/>
                <a:gd name="T10" fmla="*/ 459 w 1683"/>
                <a:gd name="T11" fmla="*/ 338 h 449"/>
                <a:gd name="T12" fmla="*/ 551 w 1683"/>
                <a:gd name="T13" fmla="*/ 376 h 449"/>
                <a:gd name="T14" fmla="*/ 635 w 1683"/>
                <a:gd name="T15" fmla="*/ 410 h 449"/>
                <a:gd name="T16" fmla="*/ 719 w 1683"/>
                <a:gd name="T17" fmla="*/ 433 h 449"/>
                <a:gd name="T18" fmla="*/ 799 w 1683"/>
                <a:gd name="T19" fmla="*/ 448 h 449"/>
                <a:gd name="T20" fmla="*/ 879 w 1683"/>
                <a:gd name="T21" fmla="*/ 448 h 449"/>
                <a:gd name="T22" fmla="*/ 951 w 1683"/>
                <a:gd name="T23" fmla="*/ 438 h 449"/>
                <a:gd name="T24" fmla="*/ 1027 w 1683"/>
                <a:gd name="T25" fmla="*/ 424 h 449"/>
                <a:gd name="T26" fmla="*/ 1095 w 1683"/>
                <a:gd name="T27" fmla="*/ 405 h 449"/>
                <a:gd name="T28" fmla="*/ 1163 w 1683"/>
                <a:gd name="T29" fmla="*/ 381 h 449"/>
                <a:gd name="T30" fmla="*/ 1290 w 1683"/>
                <a:gd name="T31" fmla="*/ 329 h 449"/>
                <a:gd name="T32" fmla="*/ 1350 w 1683"/>
                <a:gd name="T33" fmla="*/ 295 h 449"/>
                <a:gd name="T34" fmla="*/ 1406 w 1683"/>
                <a:gd name="T35" fmla="*/ 257 h 449"/>
                <a:gd name="T36" fmla="*/ 1462 w 1683"/>
                <a:gd name="T37" fmla="*/ 210 h 449"/>
                <a:gd name="T38" fmla="*/ 1514 w 1683"/>
                <a:gd name="T39" fmla="*/ 162 h 449"/>
                <a:gd name="T40" fmla="*/ 1562 w 1683"/>
                <a:gd name="T41" fmla="*/ 114 h 449"/>
                <a:gd name="T42" fmla="*/ 1606 w 1683"/>
                <a:gd name="T43" fmla="*/ 72 h 449"/>
                <a:gd name="T44" fmla="*/ 1646 w 1683"/>
                <a:gd name="T45" fmla="*/ 29 h 449"/>
                <a:gd name="T46" fmla="*/ 1682 w 1683"/>
                <a:gd name="T47" fmla="*/ 0 h 44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683"/>
                <a:gd name="T73" fmla="*/ 0 h 449"/>
                <a:gd name="T74" fmla="*/ 1683 w 1683"/>
                <a:gd name="T75" fmla="*/ 449 h 44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683" h="449">
                  <a:moveTo>
                    <a:pt x="0" y="48"/>
                  </a:moveTo>
                  <a:lnTo>
                    <a:pt x="88" y="110"/>
                  </a:lnTo>
                  <a:lnTo>
                    <a:pt x="180" y="171"/>
                  </a:lnTo>
                  <a:lnTo>
                    <a:pt x="272" y="233"/>
                  </a:lnTo>
                  <a:lnTo>
                    <a:pt x="368" y="286"/>
                  </a:lnTo>
                  <a:lnTo>
                    <a:pt x="459" y="338"/>
                  </a:lnTo>
                  <a:lnTo>
                    <a:pt x="551" y="376"/>
                  </a:lnTo>
                  <a:lnTo>
                    <a:pt x="635" y="410"/>
                  </a:lnTo>
                  <a:lnTo>
                    <a:pt x="719" y="433"/>
                  </a:lnTo>
                  <a:lnTo>
                    <a:pt x="799" y="448"/>
                  </a:lnTo>
                  <a:lnTo>
                    <a:pt x="879" y="448"/>
                  </a:lnTo>
                  <a:lnTo>
                    <a:pt x="951" y="438"/>
                  </a:lnTo>
                  <a:lnTo>
                    <a:pt x="1027" y="424"/>
                  </a:lnTo>
                  <a:lnTo>
                    <a:pt x="1095" y="405"/>
                  </a:lnTo>
                  <a:lnTo>
                    <a:pt x="1163" y="381"/>
                  </a:lnTo>
                  <a:lnTo>
                    <a:pt x="1290" y="329"/>
                  </a:lnTo>
                  <a:lnTo>
                    <a:pt x="1350" y="295"/>
                  </a:lnTo>
                  <a:lnTo>
                    <a:pt x="1406" y="257"/>
                  </a:lnTo>
                  <a:lnTo>
                    <a:pt x="1462" y="210"/>
                  </a:lnTo>
                  <a:lnTo>
                    <a:pt x="1514" y="162"/>
                  </a:lnTo>
                  <a:lnTo>
                    <a:pt x="1562" y="114"/>
                  </a:lnTo>
                  <a:lnTo>
                    <a:pt x="1606" y="72"/>
                  </a:lnTo>
                  <a:lnTo>
                    <a:pt x="1646" y="29"/>
                  </a:lnTo>
                  <a:lnTo>
                    <a:pt x="1682" y="0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2511" name="Rectangle 16"/>
            <p:cNvSpPr>
              <a:spLocks noChangeArrowheads="1"/>
            </p:cNvSpPr>
            <p:nvPr/>
          </p:nvSpPr>
          <p:spPr bwMode="auto">
            <a:xfrm>
              <a:off x="2349" y="2301"/>
              <a:ext cx="407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latin typeface="Arial" charset="0"/>
                </a:rPr>
                <a:t>LAC</a:t>
              </a:r>
            </a:p>
          </p:txBody>
        </p:sp>
        <p:sp>
          <p:nvSpPr>
            <p:cNvPr id="62512" name="Freeform 17"/>
            <p:cNvSpPr>
              <a:spLocks/>
            </p:cNvSpPr>
            <p:nvPr/>
          </p:nvSpPr>
          <p:spPr bwMode="auto">
            <a:xfrm>
              <a:off x="809" y="2163"/>
              <a:ext cx="1257" cy="1472"/>
            </a:xfrm>
            <a:custGeom>
              <a:avLst/>
              <a:gdLst>
                <a:gd name="T0" fmla="*/ 0 w 1009"/>
                <a:gd name="T1" fmla="*/ 1294 h 1295"/>
                <a:gd name="T2" fmla="*/ 129 w 1009"/>
                <a:gd name="T3" fmla="*/ 1200 h 1295"/>
                <a:gd name="T4" fmla="*/ 255 w 1009"/>
                <a:gd name="T5" fmla="*/ 1111 h 1295"/>
                <a:gd name="T6" fmla="*/ 370 w 1009"/>
                <a:gd name="T7" fmla="*/ 1012 h 1295"/>
                <a:gd name="T8" fmla="*/ 426 w 1009"/>
                <a:gd name="T9" fmla="*/ 962 h 1295"/>
                <a:gd name="T10" fmla="*/ 479 w 1009"/>
                <a:gd name="T11" fmla="*/ 907 h 1295"/>
                <a:gd name="T12" fmla="*/ 575 w 1009"/>
                <a:gd name="T13" fmla="*/ 791 h 1295"/>
                <a:gd name="T14" fmla="*/ 664 w 1009"/>
                <a:gd name="T15" fmla="*/ 669 h 1295"/>
                <a:gd name="T16" fmla="*/ 744 w 1009"/>
                <a:gd name="T17" fmla="*/ 547 h 1295"/>
                <a:gd name="T18" fmla="*/ 816 w 1009"/>
                <a:gd name="T19" fmla="*/ 431 h 1295"/>
                <a:gd name="T20" fmla="*/ 876 w 1009"/>
                <a:gd name="T21" fmla="*/ 321 h 1295"/>
                <a:gd name="T22" fmla="*/ 925 w 1009"/>
                <a:gd name="T23" fmla="*/ 210 h 1295"/>
                <a:gd name="T24" fmla="*/ 968 w 1009"/>
                <a:gd name="T25" fmla="*/ 105 h 1295"/>
                <a:gd name="T26" fmla="*/ 1008 w 1009"/>
                <a:gd name="T27" fmla="*/ 0 h 129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009"/>
                <a:gd name="T43" fmla="*/ 0 h 1295"/>
                <a:gd name="T44" fmla="*/ 1009 w 1009"/>
                <a:gd name="T45" fmla="*/ 1295 h 129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009" h="1295">
                  <a:moveTo>
                    <a:pt x="0" y="1294"/>
                  </a:moveTo>
                  <a:lnTo>
                    <a:pt x="129" y="1200"/>
                  </a:lnTo>
                  <a:lnTo>
                    <a:pt x="255" y="1111"/>
                  </a:lnTo>
                  <a:lnTo>
                    <a:pt x="370" y="1012"/>
                  </a:lnTo>
                  <a:lnTo>
                    <a:pt x="426" y="962"/>
                  </a:lnTo>
                  <a:lnTo>
                    <a:pt x="479" y="907"/>
                  </a:lnTo>
                  <a:lnTo>
                    <a:pt x="575" y="791"/>
                  </a:lnTo>
                  <a:lnTo>
                    <a:pt x="664" y="669"/>
                  </a:lnTo>
                  <a:lnTo>
                    <a:pt x="744" y="547"/>
                  </a:lnTo>
                  <a:lnTo>
                    <a:pt x="816" y="431"/>
                  </a:lnTo>
                  <a:lnTo>
                    <a:pt x="876" y="321"/>
                  </a:lnTo>
                  <a:lnTo>
                    <a:pt x="925" y="210"/>
                  </a:lnTo>
                  <a:lnTo>
                    <a:pt x="968" y="105"/>
                  </a:lnTo>
                  <a:lnTo>
                    <a:pt x="100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2513" name="Rectangle 18"/>
            <p:cNvSpPr>
              <a:spLocks noChangeArrowheads="1"/>
            </p:cNvSpPr>
            <p:nvPr/>
          </p:nvSpPr>
          <p:spPr bwMode="auto">
            <a:xfrm>
              <a:off x="1822" y="1948"/>
              <a:ext cx="422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600" i="1">
                  <a:latin typeface="Arial" charset="0"/>
                </a:rPr>
                <a:t>LMC</a:t>
              </a: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5913438" y="2794000"/>
            <a:ext cx="2432050" cy="2944813"/>
            <a:chOff x="3569" y="1649"/>
            <a:chExt cx="1656" cy="1949"/>
          </a:xfrm>
        </p:grpSpPr>
        <p:sp>
          <p:nvSpPr>
            <p:cNvPr id="62508" name="Line 20"/>
            <p:cNvSpPr>
              <a:spLocks noChangeShapeType="1"/>
            </p:cNvSpPr>
            <p:nvPr/>
          </p:nvSpPr>
          <p:spPr bwMode="auto">
            <a:xfrm>
              <a:off x="3569" y="1649"/>
              <a:ext cx="1455" cy="1743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509" name="Rectangle 21"/>
            <p:cNvSpPr>
              <a:spLocks noChangeArrowheads="1"/>
            </p:cNvSpPr>
            <p:nvPr/>
          </p:nvSpPr>
          <p:spPr bwMode="auto">
            <a:xfrm>
              <a:off x="4989" y="3357"/>
              <a:ext cx="236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D</a:t>
              </a:r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6054725" y="3779838"/>
            <a:ext cx="2714625" cy="1697037"/>
            <a:chOff x="3665" y="2301"/>
            <a:chExt cx="1848" cy="1123"/>
          </a:xfrm>
        </p:grpSpPr>
        <p:sp>
          <p:nvSpPr>
            <p:cNvPr id="62506" name="Line 23"/>
            <p:cNvSpPr>
              <a:spLocks noChangeShapeType="1"/>
            </p:cNvSpPr>
            <p:nvPr/>
          </p:nvSpPr>
          <p:spPr bwMode="auto">
            <a:xfrm flipV="1">
              <a:off x="3665" y="2577"/>
              <a:ext cx="1743" cy="847"/>
            </a:xfrm>
            <a:prstGeom prst="line">
              <a:avLst/>
            </a:prstGeom>
            <a:noFill/>
            <a:ln w="50800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507" name="Rectangle 24"/>
            <p:cNvSpPr>
              <a:spLocks noChangeArrowheads="1"/>
            </p:cNvSpPr>
            <p:nvPr/>
          </p:nvSpPr>
          <p:spPr bwMode="auto">
            <a:xfrm>
              <a:off x="5229" y="2301"/>
              <a:ext cx="284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S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</p:grpSp>
      <p:grpSp>
        <p:nvGrpSpPr>
          <p:cNvPr id="6" name="Group 28"/>
          <p:cNvGrpSpPr>
            <a:grpSpLocks/>
          </p:cNvGrpSpPr>
          <p:nvPr/>
        </p:nvGrpSpPr>
        <p:grpSpPr bwMode="auto">
          <a:xfrm>
            <a:off x="4897438" y="3562350"/>
            <a:ext cx="2135187" cy="2757488"/>
            <a:chOff x="3085" y="2244"/>
            <a:chExt cx="1345" cy="1737"/>
          </a:xfrm>
        </p:grpSpPr>
        <p:sp>
          <p:nvSpPr>
            <p:cNvPr id="62501" name="Rectangle 29"/>
            <p:cNvSpPr>
              <a:spLocks noChangeArrowheads="1"/>
            </p:cNvSpPr>
            <p:nvPr/>
          </p:nvSpPr>
          <p:spPr bwMode="auto">
            <a:xfrm>
              <a:off x="3085" y="2244"/>
              <a:ext cx="27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 err="1">
                  <a:latin typeface="Arial" charset="0"/>
                </a:rPr>
                <a:t>P</a:t>
              </a:r>
              <a:r>
                <a:rPr lang="en-US" altLang="en-US" sz="1800" i="1" baseline="-25000" dirty="0" err="1">
                  <a:latin typeface="Arial" charset="0"/>
                </a:rPr>
                <a:t>n</a:t>
              </a:r>
              <a:endParaRPr lang="en-US" altLang="en-US" sz="1800" i="1" baseline="-25000" dirty="0">
                <a:latin typeface="Arial" charset="0"/>
              </a:endParaRPr>
            </a:p>
          </p:txBody>
        </p:sp>
        <p:sp>
          <p:nvSpPr>
            <p:cNvPr id="62502" name="Line 30"/>
            <p:cNvSpPr>
              <a:spLocks noChangeShapeType="1"/>
            </p:cNvSpPr>
            <p:nvPr/>
          </p:nvSpPr>
          <p:spPr bwMode="auto">
            <a:xfrm>
              <a:off x="3363" y="2384"/>
              <a:ext cx="827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503" name="Line 31"/>
            <p:cNvSpPr>
              <a:spLocks noChangeShapeType="1"/>
            </p:cNvSpPr>
            <p:nvPr/>
          </p:nvSpPr>
          <p:spPr bwMode="auto">
            <a:xfrm flipV="1">
              <a:off x="4242" y="2377"/>
              <a:ext cx="0" cy="143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504" name="Oval 32"/>
            <p:cNvSpPr>
              <a:spLocks noChangeArrowheads="1"/>
            </p:cNvSpPr>
            <p:nvPr/>
          </p:nvSpPr>
          <p:spPr bwMode="auto">
            <a:xfrm>
              <a:off x="4198" y="2338"/>
              <a:ext cx="89" cy="92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2505" name="Rectangle 33"/>
            <p:cNvSpPr>
              <a:spLocks noChangeArrowheads="1"/>
            </p:cNvSpPr>
            <p:nvPr/>
          </p:nvSpPr>
          <p:spPr bwMode="auto">
            <a:xfrm>
              <a:off x="4151" y="3752"/>
              <a:ext cx="279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800" baseline="-25000">
                  <a:latin typeface="Arial" charset="0"/>
                </a:rPr>
                <a:t>2</a:t>
              </a:r>
            </a:p>
          </p:txBody>
        </p:sp>
      </p:grpSp>
      <p:sp>
        <p:nvSpPr>
          <p:cNvPr id="62481" name="Rectangle 34"/>
          <p:cNvSpPr>
            <a:spLocks noChangeArrowheads="1"/>
          </p:cNvSpPr>
          <p:nvPr/>
        </p:nvSpPr>
        <p:spPr bwMode="auto">
          <a:xfrm>
            <a:off x="2557463" y="2078038"/>
            <a:ext cx="682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rgbClr val="000000"/>
                </a:solidFill>
                <a:latin typeface="Arial" charset="0"/>
              </a:rPr>
              <a:t>Firm</a:t>
            </a:r>
          </a:p>
        </p:txBody>
      </p:sp>
      <p:sp>
        <p:nvSpPr>
          <p:cNvPr id="62482" name="Rectangle 35"/>
          <p:cNvSpPr>
            <a:spLocks noChangeArrowheads="1"/>
          </p:cNvSpPr>
          <p:nvPr/>
        </p:nvSpPr>
        <p:spPr bwMode="auto">
          <a:xfrm>
            <a:off x="6589713" y="2078038"/>
            <a:ext cx="1119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r>
              <a:rPr lang="en-US" altLang="en-US" sz="1800">
                <a:solidFill>
                  <a:srgbClr val="000000"/>
                </a:solidFill>
                <a:latin typeface="Arial" charset="0"/>
              </a:rPr>
              <a:t>Industry</a:t>
            </a:r>
          </a:p>
        </p:txBody>
      </p:sp>
      <p:grpSp>
        <p:nvGrpSpPr>
          <p:cNvPr id="7" name="Group 36"/>
          <p:cNvGrpSpPr>
            <a:grpSpLocks/>
          </p:cNvGrpSpPr>
          <p:nvPr/>
        </p:nvGrpSpPr>
        <p:grpSpPr bwMode="auto">
          <a:xfrm>
            <a:off x="4911725" y="4491038"/>
            <a:ext cx="2874963" cy="1828800"/>
            <a:chOff x="3094" y="2829"/>
            <a:chExt cx="1811" cy="1152"/>
          </a:xfrm>
        </p:grpSpPr>
        <p:sp>
          <p:nvSpPr>
            <p:cNvPr id="62496" name="Line 37"/>
            <p:cNvSpPr>
              <a:spLocks noChangeShapeType="1"/>
            </p:cNvSpPr>
            <p:nvPr/>
          </p:nvSpPr>
          <p:spPr bwMode="auto">
            <a:xfrm flipV="1">
              <a:off x="4731" y="2925"/>
              <a:ext cx="0" cy="88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97" name="Line 38"/>
            <p:cNvSpPr>
              <a:spLocks noChangeShapeType="1"/>
            </p:cNvSpPr>
            <p:nvPr/>
          </p:nvSpPr>
          <p:spPr bwMode="auto">
            <a:xfrm>
              <a:off x="3363" y="2978"/>
              <a:ext cx="131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98" name="Oval 39"/>
            <p:cNvSpPr>
              <a:spLocks noChangeArrowheads="1"/>
            </p:cNvSpPr>
            <p:nvPr/>
          </p:nvSpPr>
          <p:spPr bwMode="auto">
            <a:xfrm>
              <a:off x="4687" y="2932"/>
              <a:ext cx="88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62499" name="Rectangle 40"/>
            <p:cNvSpPr>
              <a:spLocks noChangeArrowheads="1"/>
            </p:cNvSpPr>
            <p:nvPr/>
          </p:nvSpPr>
          <p:spPr bwMode="auto">
            <a:xfrm>
              <a:off x="4639" y="3752"/>
              <a:ext cx="26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Q</a:t>
              </a:r>
              <a:r>
                <a:rPr lang="en-US" altLang="en-US" sz="1400" baseline="-25000">
                  <a:latin typeface="Arial" charset="0"/>
                </a:rPr>
                <a:t>1</a:t>
              </a:r>
            </a:p>
          </p:txBody>
        </p:sp>
        <p:sp>
          <p:nvSpPr>
            <p:cNvPr id="62500" name="Rectangle 41"/>
            <p:cNvSpPr>
              <a:spLocks noChangeArrowheads="1"/>
            </p:cNvSpPr>
            <p:nvPr/>
          </p:nvSpPr>
          <p:spPr bwMode="auto">
            <a:xfrm>
              <a:off x="3094" y="2829"/>
              <a:ext cx="263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>
                  <a:latin typeface="Arial" charset="0"/>
                </a:rPr>
                <a:t>P</a:t>
              </a:r>
              <a:r>
                <a:rPr lang="en-US" altLang="en-US" sz="1800" i="1" baseline="-25000">
                  <a:latin typeface="Arial" charset="0"/>
                </a:rPr>
                <a:t>1</a:t>
              </a:r>
            </a:p>
          </p:txBody>
        </p:sp>
      </p:grpSp>
      <p:grpSp>
        <p:nvGrpSpPr>
          <p:cNvPr id="8" name="Group 52"/>
          <p:cNvGrpSpPr>
            <a:grpSpLocks/>
          </p:cNvGrpSpPr>
          <p:nvPr/>
        </p:nvGrpSpPr>
        <p:grpSpPr bwMode="auto">
          <a:xfrm>
            <a:off x="2924175" y="3729038"/>
            <a:ext cx="396875" cy="2613025"/>
            <a:chOff x="1842" y="2349"/>
            <a:chExt cx="250" cy="1646"/>
          </a:xfrm>
        </p:grpSpPr>
        <p:sp>
          <p:nvSpPr>
            <p:cNvPr id="62494" name="Rectangle 43"/>
            <p:cNvSpPr>
              <a:spLocks noChangeArrowheads="1"/>
            </p:cNvSpPr>
            <p:nvPr/>
          </p:nvSpPr>
          <p:spPr bwMode="auto">
            <a:xfrm>
              <a:off x="1842" y="3764"/>
              <a:ext cx="25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 err="1">
                  <a:latin typeface="Arial" charset="0"/>
                </a:rPr>
                <a:t>q</a:t>
              </a:r>
              <a:r>
                <a:rPr lang="en-US" altLang="en-US" sz="1400" baseline="-25000" dirty="0" err="1">
                  <a:latin typeface="Arial" charset="0"/>
                </a:rPr>
                <a:t>n</a:t>
              </a:r>
              <a:endParaRPr lang="en-US" altLang="en-US" sz="1400" baseline="-25000" dirty="0">
                <a:latin typeface="Arial" charset="0"/>
              </a:endParaRPr>
            </a:p>
          </p:txBody>
        </p:sp>
        <p:sp>
          <p:nvSpPr>
            <p:cNvPr id="62495" name="Line 44"/>
            <p:cNvSpPr>
              <a:spLocks noChangeShapeType="1"/>
            </p:cNvSpPr>
            <p:nvPr/>
          </p:nvSpPr>
          <p:spPr bwMode="auto">
            <a:xfrm flipV="1">
              <a:off x="1925" y="2349"/>
              <a:ext cx="9" cy="14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809625" y="3562350"/>
            <a:ext cx="3727450" cy="363538"/>
            <a:chOff x="510" y="2244"/>
            <a:chExt cx="2348" cy="229"/>
          </a:xfrm>
        </p:grpSpPr>
        <p:grpSp>
          <p:nvGrpSpPr>
            <p:cNvPr id="62488" name="Group 25"/>
            <p:cNvGrpSpPr>
              <a:grpSpLocks/>
            </p:cNvGrpSpPr>
            <p:nvPr/>
          </p:nvGrpSpPr>
          <p:grpSpPr bwMode="auto">
            <a:xfrm>
              <a:off x="510" y="2244"/>
              <a:ext cx="2348" cy="229"/>
              <a:chOff x="510" y="2244"/>
              <a:chExt cx="2348" cy="229"/>
            </a:xfrm>
          </p:grpSpPr>
          <p:sp>
            <p:nvSpPr>
              <p:cNvPr id="62490" name="Rectangle 26"/>
              <p:cNvSpPr>
                <a:spLocks noChangeArrowheads="1"/>
              </p:cNvSpPr>
              <p:nvPr/>
            </p:nvSpPr>
            <p:spPr bwMode="auto">
              <a:xfrm>
                <a:off x="510" y="2244"/>
                <a:ext cx="354" cy="2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488" tIns="44450" rIns="90488" bIns="44450">
                <a:spAutoFit/>
              </a:bodyPr>
              <a:lstStyle>
                <a:lvl1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1pPr>
                <a:lvl2pPr marL="37931725" indent="-37474525"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2pPr>
                <a:lvl3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3pPr>
                <a:lvl4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4pPr>
                <a:lvl5pPr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Verdana" charset="0"/>
                    <a:ea typeface="ＭＳ Ｐゴシック" charset="-128"/>
                  </a:defRPr>
                </a:lvl9pPr>
              </a:lstStyle>
              <a:p>
                <a:r>
                  <a:rPr lang="en-US" altLang="en-US" sz="1800">
                    <a:latin typeface="Arial" charset="0"/>
                  </a:rPr>
                  <a:t>$30</a:t>
                </a:r>
              </a:p>
            </p:txBody>
          </p:sp>
          <p:sp>
            <p:nvSpPr>
              <p:cNvPr id="62491" name="Line 27"/>
              <p:cNvSpPr>
                <a:spLocks noChangeShapeType="1"/>
              </p:cNvSpPr>
              <p:nvPr/>
            </p:nvSpPr>
            <p:spPr bwMode="auto">
              <a:xfrm>
                <a:off x="876" y="2384"/>
                <a:ext cx="1982" cy="0"/>
              </a:xfrm>
              <a:prstGeom prst="line">
                <a:avLst/>
              </a:prstGeom>
              <a:noFill/>
              <a:ln w="25400">
                <a:solidFill>
                  <a:srgbClr val="96969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2489" name="Oval 48"/>
            <p:cNvSpPr>
              <a:spLocks noChangeArrowheads="1"/>
            </p:cNvSpPr>
            <p:nvPr/>
          </p:nvSpPr>
          <p:spPr bwMode="auto">
            <a:xfrm>
              <a:off x="1889" y="2347"/>
              <a:ext cx="89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sp>
        <p:nvSpPr>
          <p:cNvPr id="454705" name="Rectangle 49"/>
          <p:cNvSpPr>
            <a:spLocks noChangeArrowheads="1"/>
          </p:cNvSpPr>
          <p:nvPr/>
        </p:nvSpPr>
        <p:spPr bwMode="auto">
          <a:xfrm>
            <a:off x="3149600" y="1171575"/>
            <a:ext cx="4208463" cy="70485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en-US" sz="2000" dirty="0">
                <a:latin typeface="Arial" charset="0"/>
              </a:rPr>
              <a:t>Losses cause firms to leave</a:t>
            </a:r>
          </a:p>
          <a:p>
            <a:pPr>
              <a:buFontTx/>
              <a:buChar char="•"/>
            </a:pPr>
            <a:r>
              <a:rPr lang="en-US" altLang="en-US" sz="2000" dirty="0">
                <a:latin typeface="Arial" charset="0"/>
              </a:rPr>
              <a:t>Supply decreases until profit = 0</a:t>
            </a:r>
            <a:endParaRPr lang="en-US" altLang="en-US" sz="2000" i="1" dirty="0">
              <a:latin typeface="Arial" charset="0"/>
            </a:endParaRPr>
          </a:p>
        </p:txBody>
      </p:sp>
      <p:grpSp>
        <p:nvGrpSpPr>
          <p:cNvPr id="52" name="Group 3"/>
          <p:cNvGrpSpPr>
            <a:grpSpLocks/>
          </p:cNvGrpSpPr>
          <p:nvPr/>
        </p:nvGrpSpPr>
        <p:grpSpPr bwMode="auto">
          <a:xfrm>
            <a:off x="5713413" y="2910756"/>
            <a:ext cx="3067050" cy="2205037"/>
            <a:chOff x="3329" y="1341"/>
            <a:chExt cx="2088" cy="1459"/>
          </a:xfrm>
        </p:grpSpPr>
        <p:sp>
          <p:nvSpPr>
            <p:cNvPr id="53" name="Line 4"/>
            <p:cNvSpPr>
              <a:spLocks noChangeShapeType="1"/>
            </p:cNvSpPr>
            <p:nvPr/>
          </p:nvSpPr>
          <p:spPr bwMode="auto">
            <a:xfrm flipV="1">
              <a:off x="3329" y="1617"/>
              <a:ext cx="1935" cy="1183"/>
            </a:xfrm>
            <a:prstGeom prst="line">
              <a:avLst/>
            </a:prstGeom>
            <a:noFill/>
            <a:ln w="50800">
              <a:solidFill>
                <a:srgbClr val="99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" name="Rectangle 5"/>
            <p:cNvSpPr>
              <a:spLocks noChangeArrowheads="1"/>
            </p:cNvSpPr>
            <p:nvPr/>
          </p:nvSpPr>
          <p:spPr bwMode="auto">
            <a:xfrm>
              <a:off x="5133" y="1341"/>
              <a:ext cx="284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S</a:t>
              </a:r>
              <a:r>
                <a:rPr lang="en-US" altLang="en-US" sz="1800" i="1" baseline="-25000" dirty="0">
                  <a:latin typeface="Arial" charset="0"/>
                </a:rPr>
                <a:t>2</a:t>
              </a:r>
            </a:p>
          </p:txBody>
        </p:sp>
      </p:grpSp>
      <p:grpSp>
        <p:nvGrpSpPr>
          <p:cNvPr id="55" name="Group 36"/>
          <p:cNvGrpSpPr>
            <a:grpSpLocks/>
          </p:cNvGrpSpPr>
          <p:nvPr/>
        </p:nvGrpSpPr>
        <p:grpSpPr bwMode="auto">
          <a:xfrm>
            <a:off x="4884011" y="4006141"/>
            <a:ext cx="2466976" cy="2332048"/>
            <a:chOff x="3094" y="2829"/>
            <a:chExt cx="1554" cy="1469"/>
          </a:xfrm>
        </p:grpSpPr>
        <p:sp>
          <p:nvSpPr>
            <p:cNvPr id="56" name="Line 37"/>
            <p:cNvSpPr>
              <a:spLocks noChangeShapeType="1"/>
            </p:cNvSpPr>
            <p:nvPr/>
          </p:nvSpPr>
          <p:spPr bwMode="auto">
            <a:xfrm flipH="1" flipV="1">
              <a:off x="4469" y="2925"/>
              <a:ext cx="18" cy="11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7" name="Line 38"/>
            <p:cNvSpPr>
              <a:spLocks noChangeShapeType="1"/>
            </p:cNvSpPr>
            <p:nvPr/>
          </p:nvSpPr>
          <p:spPr bwMode="auto">
            <a:xfrm flipV="1">
              <a:off x="3363" y="2969"/>
              <a:ext cx="1102" cy="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" name="Oval 39"/>
            <p:cNvSpPr>
              <a:spLocks noChangeArrowheads="1"/>
            </p:cNvSpPr>
            <p:nvPr/>
          </p:nvSpPr>
          <p:spPr bwMode="auto">
            <a:xfrm>
              <a:off x="4425" y="2932"/>
              <a:ext cx="88" cy="91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  <p:sp>
          <p:nvSpPr>
            <p:cNvPr id="59" name="Rectangle 40"/>
            <p:cNvSpPr>
              <a:spLocks noChangeArrowheads="1"/>
            </p:cNvSpPr>
            <p:nvPr/>
          </p:nvSpPr>
          <p:spPr bwMode="auto">
            <a:xfrm>
              <a:off x="4377" y="4067"/>
              <a:ext cx="27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Q</a:t>
              </a:r>
              <a:r>
                <a:rPr lang="en-US" altLang="en-US" sz="1400" baseline="-25000" dirty="0">
                  <a:latin typeface="Arial" charset="0"/>
                </a:rPr>
                <a:t>2</a:t>
              </a:r>
            </a:p>
          </p:txBody>
        </p:sp>
        <p:sp>
          <p:nvSpPr>
            <p:cNvPr id="60" name="Rectangle 41"/>
            <p:cNvSpPr>
              <a:spLocks noChangeArrowheads="1"/>
            </p:cNvSpPr>
            <p:nvPr/>
          </p:nvSpPr>
          <p:spPr bwMode="auto">
            <a:xfrm>
              <a:off x="3094" y="2829"/>
              <a:ext cx="26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i="1" dirty="0">
                  <a:latin typeface="Arial" charset="0"/>
                </a:rPr>
                <a:t>P</a:t>
              </a:r>
              <a:r>
                <a:rPr lang="en-US" altLang="en-US" sz="1800" i="1" baseline="-25000" dirty="0">
                  <a:latin typeface="Arial" charset="0"/>
                </a:rPr>
                <a:t>2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09620" y="4006552"/>
            <a:ext cx="3729038" cy="366713"/>
            <a:chOff x="809620" y="4006552"/>
            <a:chExt cx="3729038" cy="366713"/>
          </a:xfrm>
        </p:grpSpPr>
        <p:sp>
          <p:nvSpPr>
            <p:cNvPr id="62" name="Line 46"/>
            <p:cNvSpPr>
              <a:spLocks noChangeShapeType="1"/>
            </p:cNvSpPr>
            <p:nvPr/>
          </p:nvSpPr>
          <p:spPr bwMode="auto">
            <a:xfrm>
              <a:off x="1390645" y="4228802"/>
              <a:ext cx="3148013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Rectangle 47"/>
            <p:cNvSpPr>
              <a:spLocks noChangeArrowheads="1"/>
            </p:cNvSpPr>
            <p:nvPr/>
          </p:nvSpPr>
          <p:spPr bwMode="auto">
            <a:xfrm>
              <a:off x="809620" y="4006552"/>
              <a:ext cx="566738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charset="0"/>
                </a:rPr>
                <a:t>$25</a:t>
              </a:r>
            </a:p>
          </p:txBody>
        </p:sp>
        <p:sp>
          <p:nvSpPr>
            <p:cNvPr id="64" name="Oval 91"/>
            <p:cNvSpPr>
              <a:spLocks noChangeArrowheads="1"/>
            </p:cNvSpPr>
            <p:nvPr/>
          </p:nvSpPr>
          <p:spPr bwMode="auto">
            <a:xfrm>
              <a:off x="2561354" y="4155778"/>
              <a:ext cx="141288" cy="144463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809625" y="4505325"/>
            <a:ext cx="3729038" cy="363538"/>
            <a:chOff x="809625" y="4505325"/>
            <a:chExt cx="3729038" cy="363538"/>
          </a:xfrm>
        </p:grpSpPr>
        <p:sp>
          <p:nvSpPr>
            <p:cNvPr id="62492" name="Line 46"/>
            <p:cNvSpPr>
              <a:spLocks noChangeShapeType="1"/>
            </p:cNvSpPr>
            <p:nvPr/>
          </p:nvSpPr>
          <p:spPr bwMode="auto">
            <a:xfrm>
              <a:off x="1390650" y="4727575"/>
              <a:ext cx="3148013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2493" name="Rectangle 47"/>
            <p:cNvSpPr>
              <a:spLocks noChangeArrowheads="1"/>
            </p:cNvSpPr>
            <p:nvPr/>
          </p:nvSpPr>
          <p:spPr bwMode="auto">
            <a:xfrm>
              <a:off x="809625" y="4505325"/>
              <a:ext cx="561975" cy="363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charset="0"/>
                </a:rPr>
                <a:t>$20</a:t>
              </a:r>
            </a:p>
          </p:txBody>
        </p:sp>
        <p:sp>
          <p:nvSpPr>
            <p:cNvPr id="65" name="Oval 91"/>
            <p:cNvSpPr>
              <a:spLocks noChangeArrowheads="1"/>
            </p:cNvSpPr>
            <p:nvPr/>
          </p:nvSpPr>
          <p:spPr bwMode="auto">
            <a:xfrm>
              <a:off x="1882473" y="4654548"/>
              <a:ext cx="141288" cy="144463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1pPr>
              <a:lvl2pPr marL="37931725" indent="-37474525"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2pPr>
              <a:lvl3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3pPr>
              <a:lvl4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4pPr>
              <a:lvl5pPr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Verdana" charset="0"/>
                  <a:ea typeface="ＭＳ Ｐゴシック" charset="-128"/>
                </a:defRPr>
              </a:lvl9pPr>
            </a:lstStyle>
            <a:p>
              <a:endParaRPr lang="en-US" altLang="en-US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7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4705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0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Long-Run Competitive Equilibrium</a:t>
            </a:r>
          </a:p>
        </p:txBody>
      </p:sp>
      <p:sp>
        <p:nvSpPr>
          <p:cNvPr id="264199" name="Rectangle 103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52450" indent="-552450" eaLnBrk="1" hangingPunct="1">
              <a:buFont typeface="Wingdings" charset="2"/>
              <a:buAutoNum type="arabicPeriod"/>
            </a:pPr>
            <a:r>
              <a:rPr lang="en-US" altLang="en-US" sz="5400" dirty="0">
                <a:latin typeface="Angsana New" charset="0"/>
              </a:rPr>
              <a:t>All firms in industry are maximizing profits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en-US" sz="4800" dirty="0">
                <a:latin typeface="Angsana New" charset="0"/>
              </a:rPr>
              <a:t>P = MR = LMC = LAC</a:t>
            </a:r>
          </a:p>
          <a:p>
            <a:pPr marL="552450" indent="-552450" eaLnBrk="1" hangingPunct="1">
              <a:buFont typeface="Wingdings" charset="2"/>
              <a:buAutoNum type="arabicPeriod"/>
            </a:pPr>
            <a:r>
              <a:rPr lang="en-US" altLang="en-US" sz="5400" dirty="0">
                <a:latin typeface="Angsana New" charset="0"/>
              </a:rPr>
              <a:t>No firm has incentive to enter or exit industry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en-US" sz="4800" dirty="0">
                <a:latin typeface="Angsana New" charset="0"/>
              </a:rPr>
              <a:t>Earning zero economic profits</a:t>
            </a:r>
          </a:p>
        </p:txBody>
      </p:sp>
      <p:sp>
        <p:nvSpPr>
          <p:cNvPr id="6349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73A9ED8E-74E5-FF40-85E8-D156037F911A}" type="slidenum">
              <a:rPr lang="en-US" altLang="en-US" sz="2600">
                <a:solidFill>
                  <a:srgbClr val="000000"/>
                </a:solidFill>
              </a:rPr>
              <a:pPr/>
              <a:t>35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4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4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199" grpId="0" build="p" bldLvl="2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en-US">
                <a:latin typeface="Angsana New" charset="0"/>
                <a:ea typeface="Angsana New" charset="0"/>
                <a:cs typeface="Angsana New" charset="0"/>
              </a:rPr>
              <a:t>Efficiency</a:t>
            </a:r>
          </a:p>
        </p:txBody>
      </p:sp>
      <p:sp>
        <p:nvSpPr>
          <p:cNvPr id="471043" name="Rectangle 3"/>
          <p:cNvSpPr>
            <a:spLocks noGrp="1" noChangeArrowheads="1"/>
          </p:cNvSpPr>
          <p:nvPr>
            <p:ph idx="1"/>
          </p:nvPr>
        </p:nvSpPr>
        <p:spPr>
          <a:xfrm>
            <a:off x="633413" y="966788"/>
            <a:ext cx="8510587" cy="4114800"/>
          </a:xfrm>
        </p:spPr>
        <p:txBody>
          <a:bodyPr/>
          <a:lstStyle/>
          <a:p>
            <a:pPr eaLnBrk="1" hangingPunct="1"/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Perfectly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competitive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market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is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the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most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efficient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market</a:t>
            </a:r>
            <a:endParaRPr lang="th-TH" altLang="en-US" sz="4400" dirty="0">
              <a:latin typeface="Angsana New" charset="0"/>
              <a:ea typeface="Angsana New" charset="0"/>
              <a:cs typeface="Angsana New" charset="0"/>
            </a:endParaRPr>
          </a:p>
          <a:p>
            <a:pPr eaLnBrk="1" hangingPunct="1"/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Produce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at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the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lowest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possible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cost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</a:p>
          <a:p>
            <a:pPr lvl="1" eaLnBrk="1" hangingPunct="1">
              <a:buFont typeface="Arial" charset="0"/>
              <a:buChar char="•"/>
            </a:pP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P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=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Minimum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LAC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or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endParaRPr lang="en-US" altLang="en-US" sz="4000" dirty="0">
              <a:latin typeface="Angsana New" charset="0"/>
              <a:ea typeface="Angsana New" charset="0"/>
              <a:cs typeface="Angsana New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It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has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productive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efficiency</a:t>
            </a:r>
            <a:endParaRPr lang="th-TH" altLang="en-US" sz="4000" dirty="0">
              <a:latin typeface="Angsana New" charset="0"/>
              <a:ea typeface="Angsana New" charset="0"/>
              <a:cs typeface="Angsana New" charset="0"/>
            </a:endParaRPr>
          </a:p>
          <a:p>
            <a:pPr eaLnBrk="1" hangingPunct="1"/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Generate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the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highest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social</a:t>
            </a:r>
            <a:r>
              <a:rPr lang="th-TH" altLang="en-US" sz="44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400" dirty="0" err="1">
                <a:latin typeface="Angsana New" charset="0"/>
                <a:ea typeface="Angsana New" charset="0"/>
                <a:cs typeface="Angsana New" charset="0"/>
              </a:rPr>
              <a:t>welfare</a:t>
            </a:r>
            <a:endParaRPr lang="th-TH" altLang="en-US" sz="4400" dirty="0">
              <a:latin typeface="Angsana New" charset="0"/>
              <a:ea typeface="Angsana New" charset="0"/>
              <a:cs typeface="Angsana New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D =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S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and CS + PS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are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largest</a:t>
            </a:r>
            <a:endParaRPr lang="th-TH" altLang="en-US" sz="4000" dirty="0">
              <a:latin typeface="Angsana New" charset="0"/>
              <a:ea typeface="Angsana New" charset="0"/>
              <a:cs typeface="Angsana New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P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= LMC,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marginal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benefit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=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marginal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cost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</a:p>
          <a:p>
            <a:pPr lvl="1" eaLnBrk="1" hangingPunct="1">
              <a:buFont typeface="Arial" charset="0"/>
              <a:buChar char="•"/>
            </a:pP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It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has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allocative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altLang="en-US" sz="4000" dirty="0" err="1">
                <a:latin typeface="Angsana New" charset="0"/>
                <a:ea typeface="Angsana New" charset="0"/>
                <a:cs typeface="Angsana New" charset="0"/>
              </a:rPr>
              <a:t>efficiency</a:t>
            </a:r>
            <a:r>
              <a:rPr lang="th-TH" altLang="en-US" sz="4000" dirty="0">
                <a:latin typeface="Angsana New" charset="0"/>
                <a:ea typeface="Angsana New" charset="0"/>
                <a:cs typeface="Angsana New" charset="0"/>
              </a:rPr>
              <a:t>  </a:t>
            </a:r>
          </a:p>
        </p:txBody>
      </p:sp>
      <p:sp>
        <p:nvSpPr>
          <p:cNvPr id="6451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2pPr>
            <a:lvl3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3pPr>
            <a:lvl4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4pPr>
            <a:lvl5pPr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Verdana" charset="0"/>
                <a:ea typeface="ＭＳ Ｐゴシック" charset="-128"/>
              </a:defRPr>
            </a:lvl9pPr>
          </a:lstStyle>
          <a:p>
            <a:fld id="{6E7C12C7-5158-DA4B-8516-34B40C246C0A}" type="slidenum">
              <a:rPr lang="en-US" altLang="en-US" sz="2600">
                <a:solidFill>
                  <a:srgbClr val="000000"/>
                </a:solidFill>
              </a:rPr>
              <a:pPr/>
              <a:t>36</a:t>
            </a:fld>
            <a:endParaRPr lang="en-US" altLang="en-US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43" grpId="0" build="p" bldLvl="2" autoUpdateAnimBg="0"/>
    </p:bldLst>
  </p:timing>
</p:sld>
</file>

<file path=ppt/theme/theme1.xml><?xml version="1.0" encoding="utf-8"?>
<a:theme xmlns:a="http://schemas.openxmlformats.org/drawingml/2006/main" name="Default Theme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5817</TotalTime>
  <Words>1910</Words>
  <Application>Microsoft Office PowerPoint</Application>
  <PresentationFormat>On-screen Show (4:3)</PresentationFormat>
  <Paragraphs>476</Paragraphs>
  <Slides>36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Angsana New</vt:lpstr>
      <vt:lpstr>Angsana New Bold</vt:lpstr>
      <vt:lpstr>Angsana New Bold Italic</vt:lpstr>
      <vt:lpstr>Arial</vt:lpstr>
      <vt:lpstr>Cambria Math</vt:lpstr>
      <vt:lpstr>Gill Sans</vt:lpstr>
      <vt:lpstr>Symbol</vt:lpstr>
      <vt:lpstr>Times New Roman</vt:lpstr>
      <vt:lpstr>Verdana</vt:lpstr>
      <vt:lpstr>Wingdings</vt:lpstr>
      <vt:lpstr>Default Theme</vt:lpstr>
      <vt:lpstr>Perfect Competition EE311</vt:lpstr>
      <vt:lpstr>Perfectly Competitive Markets</vt:lpstr>
      <vt:lpstr>Perfectly Competitive Markets</vt:lpstr>
      <vt:lpstr>Facing demand curve for a competitive firm</vt:lpstr>
      <vt:lpstr>Perfectly Competitive Markets</vt:lpstr>
      <vt:lpstr>Perfectly Competitive Markets</vt:lpstr>
      <vt:lpstr>Perfectly Competitive Markets</vt:lpstr>
      <vt:lpstr>Profit Maximization</vt:lpstr>
      <vt:lpstr>Profit Maximization</vt:lpstr>
      <vt:lpstr>Profit Maximization – Short Run</vt:lpstr>
      <vt:lpstr>Profit Maximization</vt:lpstr>
      <vt:lpstr>Profit Maximization</vt:lpstr>
      <vt:lpstr>Profit Maximization: MR = MC</vt:lpstr>
      <vt:lpstr>Choosing Output:  Short Run</vt:lpstr>
      <vt:lpstr>Choosing output: Positive Profits</vt:lpstr>
      <vt:lpstr>Choosing output: Losses</vt:lpstr>
      <vt:lpstr>Choosing output: Losses</vt:lpstr>
      <vt:lpstr>Choosing output: Losses</vt:lpstr>
      <vt:lpstr>PowerPoint Presentation</vt:lpstr>
      <vt:lpstr>Choosing output: Losses but should operate</vt:lpstr>
      <vt:lpstr>When should the firm shut down?</vt:lpstr>
      <vt:lpstr>When should the firm shut down?</vt:lpstr>
      <vt:lpstr>Choosing output: Losses and should shut down</vt:lpstr>
      <vt:lpstr>Competitive Firm – Short Run Supply</vt:lpstr>
      <vt:lpstr>A Competitive Firm’s Short-Run Supply Curve</vt:lpstr>
      <vt:lpstr>Choosing Output in the Long Run</vt:lpstr>
      <vt:lpstr>Choosing Output in the Long Run</vt:lpstr>
      <vt:lpstr>Output Choice in the Long Run</vt:lpstr>
      <vt:lpstr>Output Choice in the Long Run</vt:lpstr>
      <vt:lpstr>Long-run Competitive Equilibrium</vt:lpstr>
      <vt:lpstr>Long run Equilibrium: New Entry</vt:lpstr>
      <vt:lpstr>Long run Equilibrium: Exit</vt:lpstr>
      <vt:lpstr>Long-Run Competitive Equilibrium – Profits</vt:lpstr>
      <vt:lpstr>Long-Run Competitive Equilibrium – Losses</vt:lpstr>
      <vt:lpstr>Long-Run Competitive Equilibrium</vt:lpstr>
      <vt:lpstr>Efficiency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Jeff Caldwell</dc:creator>
  <cp:lastModifiedBy>LENOVO</cp:lastModifiedBy>
  <cp:revision>145</cp:revision>
  <dcterms:created xsi:type="dcterms:W3CDTF">2013-09-27T04:10:04Z</dcterms:created>
  <dcterms:modified xsi:type="dcterms:W3CDTF">2021-03-02T15:48:15Z</dcterms:modified>
</cp:coreProperties>
</file>