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9E982F-F93A-49D9-991E-BAA7DB5F0A47}" type="datetimeFigureOut">
              <a:rPr lang="th-TH" smtClean="0"/>
              <a:t>13/02/60</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76CD8D-4C48-4E26-9E72-D495DA03432B}" type="slidenum">
              <a:rPr lang="th-TH" smtClean="0"/>
              <a:t>‹#›</a:t>
            </a:fld>
            <a:endParaRPr lang="th-TH"/>
          </a:p>
        </p:txBody>
      </p:sp>
    </p:spTree>
    <p:extLst>
      <p:ext uri="{BB962C8B-B14F-4D97-AF65-F5344CB8AC3E}">
        <p14:creationId xmlns:p14="http://schemas.microsoft.com/office/powerpoint/2010/main" val="12822130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74DCC364-041D-4555-9A4E-578F233A216B}" type="datetime1">
              <a:rPr lang="th-TH" smtClean="0"/>
              <a:t>13/02/60</a:t>
            </a:fld>
            <a:endParaRPr lang="th-TH"/>
          </a:p>
        </p:txBody>
      </p:sp>
      <p:sp>
        <p:nvSpPr>
          <p:cNvPr id="5" name="Footer Placeholder 4"/>
          <p:cNvSpPr>
            <a:spLocks noGrp="1"/>
          </p:cNvSpPr>
          <p:nvPr>
            <p:ph type="ftr" sz="quarter" idx="11"/>
          </p:nvPr>
        </p:nvSpPr>
        <p:spPr>
          <a:xfrm>
            <a:off x="1921934" y="5054602"/>
            <a:ext cx="4064860" cy="279400"/>
          </a:xfrm>
        </p:spPr>
        <p:txBody>
          <a:bodyPr/>
          <a:lstStyle/>
          <a:p>
            <a:endParaRPr lang="th-TH"/>
          </a:p>
        </p:txBody>
      </p:sp>
      <p:sp>
        <p:nvSpPr>
          <p:cNvPr id="6" name="Slide Number Placeholder 5"/>
          <p:cNvSpPr>
            <a:spLocks noGrp="1"/>
          </p:cNvSpPr>
          <p:nvPr>
            <p:ph type="sldNum" sz="quarter" idx="12"/>
          </p:nvPr>
        </p:nvSpPr>
        <p:spPr>
          <a:xfrm>
            <a:off x="6817317" y="5054602"/>
            <a:ext cx="413483" cy="279400"/>
          </a:xfrm>
        </p:spPr>
        <p:txBody>
          <a:bodyPr/>
          <a:lstStyle/>
          <a:p>
            <a:fld id="{67C7E223-1D14-4287-9F73-A047CCA471A6}" type="slidenum">
              <a:rPr lang="th-TH" smtClean="0"/>
              <a:t>‹#›</a:t>
            </a:fld>
            <a:endParaRPr lang="th-TH"/>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669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D67CED2-0316-41E6-9FD0-1A0200BB66A0}"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99676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6D81C2-B3F3-45AD-B7E6-05D4C9B7F45D}"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860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36F0BF7-5589-48D6-A7DA-65093DC6CDD9}" type="datetime1">
              <a:rPr lang="th-TH" smtClean="0"/>
              <a:t>13/02/60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740975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F6A6533-380E-4A98-AC40-FF6F936A7F58}" type="datetime1">
              <a:rPr lang="th-TH" smtClean="0"/>
              <a:t>13/02/60</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7C7E223-1D14-4287-9F73-A047CCA471A6}" type="slidenum">
              <a:rPr lang="th-TH" smtClean="0"/>
              <a:t>‹#›</a:t>
            </a:fld>
            <a:endParaRPr lang="th-TH"/>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1007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DE953F-1E9D-4C13-9E76-E137D1DB9A47}" type="datetime1">
              <a:rPr lang="th-TH" smtClean="0"/>
              <a:t>13/02/60</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271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20450-F7B4-4B52-A08E-C8B39AD1BF5A}" type="datetime1">
              <a:rPr lang="th-TH" smtClean="0"/>
              <a:t>13/02/60</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4251069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AAE2A3-D6AE-42DC-8BAA-9299E2BE584A}" type="datetime1">
              <a:rPr lang="th-TH" smtClean="0"/>
              <a:t>13/02/60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8050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80C1A3-9D96-40B9-8E2C-76108833E657}" type="datetime1">
              <a:rPr lang="th-TH" smtClean="0"/>
              <a:t>13/02/60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3633422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585046-107A-4590-8122-194EE820B431}" type="datetime1">
              <a:rPr lang="th-TH" smtClean="0"/>
              <a:t>13/02/60</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968172793"/>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668745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820418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Tree>
    <p:extLst>
      <p:ext uri="{BB962C8B-B14F-4D97-AF65-F5344CB8AC3E}">
        <p14:creationId xmlns:p14="http://schemas.microsoft.com/office/powerpoint/2010/main" val="3825899499"/>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713135"/>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585046-107A-4590-8122-194EE820B431}"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3506290"/>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4D34FB-C869-4E80-A0EF-BBD784E9B2D9}"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4699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9AED-9607-4415-B9DD-2817B02D91F4}" type="datetime1">
              <a:rPr lang="th-TH" smtClean="0"/>
              <a:t>13/02/60</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7C7E223-1D14-4287-9F73-A047CCA471A6}" type="slidenum">
              <a:rPr lang="th-TH" smtClean="0"/>
              <a:t>‹#›</a:t>
            </a:fld>
            <a:endParaRPr lang="th-TH"/>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7143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585046-107A-4590-8122-194EE820B431}" type="datetime1">
              <a:rPr lang="th-TH" smtClean="0"/>
              <a:t>13/02/60</a:t>
            </a:fld>
            <a:endParaRPr lang="th-TH"/>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h-TH"/>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7C7E223-1D14-4287-9F73-A047CCA471A6}" type="slidenum">
              <a:rPr lang="th-TH" smtClean="0"/>
              <a:t>‹#›</a:t>
            </a:fld>
            <a:endParaRPr lang="th-TH"/>
          </a:p>
        </p:txBody>
      </p:sp>
    </p:spTree>
    <p:extLst>
      <p:ext uri="{BB962C8B-B14F-4D97-AF65-F5344CB8AC3E}">
        <p14:creationId xmlns:p14="http://schemas.microsoft.com/office/powerpoint/2010/main" val="39362407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Import-substitution Industrial Promotion</a:t>
            </a:r>
            <a:endParaRPr lang="th-TH" dirty="0"/>
          </a:p>
        </p:txBody>
      </p:sp>
      <p:sp>
        <p:nvSpPr>
          <p:cNvPr id="3" name="Subtitle 2"/>
          <p:cNvSpPr>
            <a:spLocks noGrp="1"/>
          </p:cNvSpPr>
          <p:nvPr>
            <p:ph type="subTitle" idx="1"/>
          </p:nvPr>
        </p:nvSpPr>
        <p:spPr/>
        <p:txBody>
          <a:bodyPr/>
          <a:lstStyle/>
          <a:p>
            <a:r>
              <a:rPr lang="en-US" dirty="0" smtClean="0"/>
              <a:t>EE460 </a:t>
            </a:r>
          </a:p>
          <a:p>
            <a:r>
              <a:rPr lang="en-US" dirty="0" smtClean="0"/>
              <a:t>from Dixon chapter3</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a:t>
            </a:fld>
            <a:endParaRPr lang="th-TH"/>
          </a:p>
        </p:txBody>
      </p:sp>
    </p:spTree>
    <p:extLst>
      <p:ext uri="{BB962C8B-B14F-4D97-AF65-F5344CB8AC3E}">
        <p14:creationId xmlns:p14="http://schemas.microsoft.com/office/powerpoint/2010/main" val="34615740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a:t>
            </a:r>
            <a:endParaRPr lang="th-TH" dirty="0"/>
          </a:p>
        </p:txBody>
      </p:sp>
      <p:sp>
        <p:nvSpPr>
          <p:cNvPr id="3" name="Content Placeholder 2"/>
          <p:cNvSpPr>
            <a:spLocks noGrp="1"/>
          </p:cNvSpPr>
          <p:nvPr>
            <p:ph idx="1"/>
          </p:nvPr>
        </p:nvSpPr>
        <p:spPr/>
        <p:txBody>
          <a:bodyPr/>
          <a:lstStyle/>
          <a:p>
            <a:r>
              <a:rPr lang="en-US" dirty="0" smtClean="0"/>
              <a:t>Under both the First and Second Master Plans, emphasis was placed on the development of ISI. The emphasis on ISI is understandable in the light of the experience of the WW II. (p. 86)</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2</a:t>
            </a:fld>
            <a:endParaRPr lang="th-TH"/>
          </a:p>
        </p:txBody>
      </p:sp>
    </p:spTree>
    <p:extLst>
      <p:ext uri="{BB962C8B-B14F-4D97-AF65-F5344CB8AC3E}">
        <p14:creationId xmlns:p14="http://schemas.microsoft.com/office/powerpoint/2010/main" val="7760906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endParaRPr lang="th-TH" dirty="0"/>
          </a:p>
        </p:txBody>
      </p:sp>
      <p:sp>
        <p:nvSpPr>
          <p:cNvPr id="3" name="Content Placeholder 2"/>
          <p:cNvSpPr>
            <a:spLocks noGrp="1"/>
          </p:cNvSpPr>
          <p:nvPr>
            <p:ph idx="1"/>
          </p:nvPr>
        </p:nvSpPr>
        <p:spPr/>
        <p:txBody>
          <a:bodyPr/>
          <a:lstStyle/>
          <a:p>
            <a:r>
              <a:rPr lang="en-US" dirty="0" smtClean="0"/>
              <a:t>This policy was reinforced by the World Bank and the </a:t>
            </a:r>
            <a:r>
              <a:rPr lang="en-US" dirty="0" smtClean="0">
                <a:solidFill>
                  <a:srgbClr val="FF0000"/>
                </a:solidFill>
              </a:rPr>
              <a:t>Triple Alliance </a:t>
            </a:r>
            <a:r>
              <a:rPr lang="en-US" dirty="0" smtClean="0"/>
              <a:t>(military, bureaucracy, and business)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3</a:t>
            </a:fld>
            <a:endParaRPr lang="th-TH"/>
          </a:p>
        </p:txBody>
      </p:sp>
    </p:spTree>
    <p:extLst>
      <p:ext uri="{BB962C8B-B14F-4D97-AF65-F5344CB8AC3E}">
        <p14:creationId xmlns:p14="http://schemas.microsoft.com/office/powerpoint/2010/main" val="3628296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The BOI was given wide powers to grant benefits to promoted enterprises.</a:t>
            </a:r>
          </a:p>
          <a:p>
            <a:pPr lvl="1"/>
            <a:r>
              <a:rPr lang="en-US" dirty="0" smtClean="0"/>
              <a:t>To guarantee that the government would not nationalize promoted firms or competing activities</a:t>
            </a:r>
          </a:p>
          <a:p>
            <a:pPr lvl="1"/>
            <a:r>
              <a:rPr lang="en-US" dirty="0" smtClean="0"/>
              <a:t>Employment of foreign staff not be restricted by immigration</a:t>
            </a:r>
          </a:p>
          <a:p>
            <a:pPr lvl="1"/>
            <a:r>
              <a:rPr lang="en-US" dirty="0" smtClean="0"/>
              <a:t>Tax holidays of up to 8 years</a:t>
            </a:r>
          </a:p>
          <a:p>
            <a:pPr lvl="1"/>
            <a:r>
              <a:rPr lang="en-US" dirty="0" smtClean="0"/>
              <a:t>Protective tariffs of up to 50% ad valorem</a:t>
            </a:r>
          </a:p>
          <a:p>
            <a:pPr lvl="1"/>
            <a:r>
              <a:rPr lang="en-US" dirty="0" smtClean="0"/>
              <a:t>The rate system was complex and policies appear to have been far from consistent.</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4</a:t>
            </a:fld>
            <a:endParaRPr lang="th-TH"/>
          </a:p>
        </p:txBody>
      </p:sp>
    </p:spTree>
    <p:extLst>
      <p:ext uri="{BB962C8B-B14F-4D97-AF65-F5344CB8AC3E}">
        <p14:creationId xmlns:p14="http://schemas.microsoft.com/office/powerpoint/2010/main" val="18631977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Promoted Enterprises</a:t>
            </a:r>
            <a:endParaRPr lang="th-TH" dirty="0"/>
          </a:p>
        </p:txBody>
      </p:sp>
      <p:sp>
        <p:nvSpPr>
          <p:cNvPr id="3" name="Content Placeholder 2"/>
          <p:cNvSpPr>
            <a:spLocks noGrp="1"/>
          </p:cNvSpPr>
          <p:nvPr>
            <p:ph idx="1"/>
          </p:nvPr>
        </p:nvSpPr>
        <p:spPr/>
        <p:txBody>
          <a:bodyPr/>
          <a:lstStyle/>
          <a:p>
            <a:r>
              <a:rPr lang="en-US" dirty="0" smtClean="0"/>
              <a:t>Consumer products for domestic market</a:t>
            </a:r>
          </a:p>
          <a:p>
            <a:r>
              <a:rPr lang="en-US" dirty="0" smtClean="0"/>
              <a:t>Depend heavily on imports of capital equipment and raw material</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5</a:t>
            </a:fld>
            <a:endParaRPr lang="th-TH"/>
          </a:p>
        </p:txBody>
      </p:sp>
    </p:spTree>
    <p:extLst>
      <p:ext uri="{BB962C8B-B14F-4D97-AF65-F5344CB8AC3E}">
        <p14:creationId xmlns:p14="http://schemas.microsoft.com/office/powerpoint/2010/main" val="24134170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a:t>
            </a:r>
            <a:endParaRPr lang="th-TH" dirty="0"/>
          </a:p>
        </p:txBody>
      </p:sp>
      <p:sp>
        <p:nvSpPr>
          <p:cNvPr id="3" name="Content Placeholder 2"/>
          <p:cNvSpPr>
            <a:spLocks noGrp="1"/>
          </p:cNvSpPr>
          <p:nvPr>
            <p:ph idx="1"/>
          </p:nvPr>
        </p:nvSpPr>
        <p:spPr/>
        <p:txBody>
          <a:bodyPr>
            <a:normAutofit fontScale="92500"/>
          </a:bodyPr>
          <a:lstStyle/>
          <a:p>
            <a:r>
              <a:rPr lang="en-US" dirty="0" smtClean="0"/>
              <a:t>From 1960 there was a rapid expansion in the number of enterprises granted promotional status by the BOI.</a:t>
            </a:r>
          </a:p>
          <a:p>
            <a:r>
              <a:rPr lang="en-US" dirty="0" smtClean="0"/>
              <a:t>Between 1959 and 1969, 607 certificates were issued and some 350 projects eventually came into operation.</a:t>
            </a:r>
          </a:p>
          <a:p>
            <a:r>
              <a:rPr lang="en-US" dirty="0" smtClean="0"/>
              <a:t>In term of approved capital, 66.7% was Thai. </a:t>
            </a:r>
          </a:p>
          <a:p>
            <a:r>
              <a:rPr lang="en-US" dirty="0" smtClean="0"/>
              <a:t>Some 43% of the approved investment was in consumer non-durables and 22% in intermediate goods.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6</a:t>
            </a:fld>
            <a:endParaRPr lang="th-TH"/>
          </a:p>
        </p:txBody>
      </p:sp>
    </p:spTree>
    <p:extLst>
      <p:ext uri="{BB962C8B-B14F-4D97-AF65-F5344CB8AC3E}">
        <p14:creationId xmlns:p14="http://schemas.microsoft.com/office/powerpoint/2010/main" val="1676189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a:t>
            </a:r>
            <a:endParaRPr lang="th-TH" dirty="0"/>
          </a:p>
        </p:txBody>
      </p:sp>
      <p:sp>
        <p:nvSpPr>
          <p:cNvPr id="3" name="Content Placeholder 2"/>
          <p:cNvSpPr>
            <a:spLocks noGrp="1"/>
          </p:cNvSpPr>
          <p:nvPr>
            <p:ph idx="1"/>
          </p:nvPr>
        </p:nvSpPr>
        <p:spPr/>
        <p:txBody>
          <a:bodyPr/>
          <a:lstStyle/>
          <a:p>
            <a:r>
              <a:rPr lang="en-US" dirty="0" smtClean="0"/>
              <a:t>The industrial sector was supported by the concentration of infrastructural investment in the Bangkok area.</a:t>
            </a:r>
          </a:p>
          <a:p>
            <a:r>
              <a:rPr lang="en-US" dirty="0" smtClean="0"/>
              <a:t>The sector also benefited from the tax on rice exports which depressed the domestic price of rice and hence the level of urban industrial labor costs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7</a:t>
            </a:fld>
            <a:endParaRPr lang="th-TH"/>
          </a:p>
        </p:txBody>
      </p:sp>
    </p:spTree>
    <p:extLst>
      <p:ext uri="{BB962C8B-B14F-4D97-AF65-F5344CB8AC3E}">
        <p14:creationId xmlns:p14="http://schemas.microsoft.com/office/powerpoint/2010/main" val="3101577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a:t>
            </a:r>
            <a:endParaRPr lang="th-TH" dirty="0"/>
          </a:p>
        </p:txBody>
      </p:sp>
      <p:sp>
        <p:nvSpPr>
          <p:cNvPr id="3" name="Content Placeholder 2"/>
          <p:cNvSpPr>
            <a:spLocks noGrp="1"/>
          </p:cNvSpPr>
          <p:nvPr>
            <p:ph idx="1"/>
          </p:nvPr>
        </p:nvSpPr>
        <p:spPr/>
        <p:txBody>
          <a:bodyPr>
            <a:normAutofit fontScale="92500"/>
          </a:bodyPr>
          <a:lstStyle/>
          <a:p>
            <a:r>
              <a:rPr lang="en-US" dirty="0" smtClean="0"/>
              <a:t>In 1960, the manufacturing sector accounted for 12.6% of GDP. However consumer goods accounted for 77%: this included food, beverages and tobacco. Little of the 1960 industrial production could truly be described as advanced manufacturing.</a:t>
            </a:r>
          </a:p>
          <a:p>
            <a:r>
              <a:rPr lang="en-US" dirty="0" smtClean="0"/>
              <a:t>By 1970 the share of manufacturing sector was 17.1% but share of consumer goods has fallen to 61.2%</a:t>
            </a:r>
          </a:p>
          <a:p>
            <a:r>
              <a:rPr lang="en-US" dirty="0" smtClean="0"/>
              <a:t>Little impact on the share of employment; 3.4% in 1960 to 4.2% in 1970.</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8</a:t>
            </a:fld>
            <a:endParaRPr lang="th-TH"/>
          </a:p>
        </p:txBody>
      </p:sp>
    </p:spTree>
    <p:extLst>
      <p:ext uri="{BB962C8B-B14F-4D97-AF65-F5344CB8AC3E}">
        <p14:creationId xmlns:p14="http://schemas.microsoft.com/office/powerpoint/2010/main" val="2866769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7</a:t>
            </a:r>
            <a:endParaRPr lang="th-TH" dirty="0"/>
          </a:p>
        </p:txBody>
      </p:sp>
      <p:sp>
        <p:nvSpPr>
          <p:cNvPr id="3" name="Content Placeholder 2"/>
          <p:cNvSpPr>
            <a:spLocks noGrp="1"/>
          </p:cNvSpPr>
          <p:nvPr>
            <p:ph idx="1"/>
          </p:nvPr>
        </p:nvSpPr>
        <p:spPr/>
        <p:txBody>
          <a:bodyPr>
            <a:normAutofit fontScale="92500"/>
          </a:bodyPr>
          <a:lstStyle/>
          <a:p>
            <a:r>
              <a:rPr lang="en-US" dirty="0" smtClean="0"/>
              <a:t>The growth of manufacturing sector in 1960s was heavily oriented towards the domestic market. The expansion and diversification of production resulted in the substitution of finished goods for the import of raw materials, components and machinery. Since domestic market was small, there was an increase in exports from 1% in 1960 to 5% in 1965 and 15.4% in 1970.</a:t>
            </a:r>
          </a:p>
          <a:p>
            <a:r>
              <a:rPr lang="en-US" dirty="0" smtClean="0"/>
              <a:t>Exports of manufacturing sector in the late 1960s were processed foods (26%), textiles  (17.1%)</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9</a:t>
            </a:fld>
            <a:endParaRPr lang="th-TH"/>
          </a:p>
        </p:txBody>
      </p:sp>
    </p:spTree>
    <p:extLst>
      <p:ext uri="{BB962C8B-B14F-4D97-AF65-F5344CB8AC3E}">
        <p14:creationId xmlns:p14="http://schemas.microsoft.com/office/powerpoint/2010/main" val="2587853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By the late 1960s, doubts were beginning to be raised over the emphasis on ISI.</a:t>
            </a:r>
          </a:p>
          <a:p>
            <a:r>
              <a:rPr lang="en-US" dirty="0" smtClean="0"/>
              <a:t>High level of dependence on imported capital equipment, components, and raw materials.</a:t>
            </a:r>
          </a:p>
          <a:p>
            <a:r>
              <a:rPr lang="en-US" dirty="0" smtClean="0"/>
              <a:t>The deteriorating of BOP</a:t>
            </a:r>
          </a:p>
          <a:p>
            <a:r>
              <a:rPr lang="en-US" dirty="0" smtClean="0"/>
              <a:t>The limits of domestic market</a:t>
            </a:r>
          </a:p>
          <a:p>
            <a:r>
              <a:rPr lang="en-US" dirty="0" smtClean="0"/>
              <a:t>In 1970, the World Bank criticized Thai industrial policy, advocating lower levels of protection and the promotion of EPI.</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10</a:t>
            </a:fld>
            <a:endParaRPr lang="th-TH"/>
          </a:p>
        </p:txBody>
      </p:sp>
    </p:spTree>
    <p:extLst>
      <p:ext uri="{BB962C8B-B14F-4D97-AF65-F5344CB8AC3E}">
        <p14:creationId xmlns:p14="http://schemas.microsoft.com/office/powerpoint/2010/main" val="19932930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9</a:t>
            </a:r>
            <a:endParaRPr lang="th-TH" dirty="0"/>
          </a:p>
        </p:txBody>
      </p:sp>
      <p:sp>
        <p:nvSpPr>
          <p:cNvPr id="3" name="Content Placeholder 2"/>
          <p:cNvSpPr>
            <a:spLocks noGrp="1"/>
          </p:cNvSpPr>
          <p:nvPr>
            <p:ph idx="1"/>
          </p:nvPr>
        </p:nvSpPr>
        <p:spPr/>
        <p:txBody>
          <a:bodyPr/>
          <a:lstStyle/>
          <a:p>
            <a:r>
              <a:rPr lang="en-US" dirty="0" smtClean="0"/>
              <a:t>The Third Plan (1971-76) emphasized the development of an export-oriented sector and in 1972, the industrial promotion scheme was revised to give support to exports.</a:t>
            </a:r>
          </a:p>
          <a:p>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11</a:t>
            </a:fld>
            <a:endParaRPr lang="th-TH"/>
          </a:p>
        </p:txBody>
      </p:sp>
    </p:spTree>
    <p:extLst>
      <p:ext uri="{BB962C8B-B14F-4D97-AF65-F5344CB8AC3E}">
        <p14:creationId xmlns:p14="http://schemas.microsoft.com/office/powerpoint/2010/main" val="32205143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a:t>
            </a:r>
            <a:endParaRPr lang="th-TH" dirty="0"/>
          </a:p>
        </p:txBody>
      </p:sp>
      <p:sp>
        <p:nvSpPr>
          <p:cNvPr id="3" name="Content Placeholder 2"/>
          <p:cNvSpPr>
            <a:spLocks noGrp="1"/>
          </p:cNvSpPr>
          <p:nvPr>
            <p:ph idx="1"/>
          </p:nvPr>
        </p:nvSpPr>
        <p:spPr/>
        <p:txBody>
          <a:bodyPr/>
          <a:lstStyle/>
          <a:p>
            <a:r>
              <a:rPr lang="en-US" dirty="0" smtClean="0"/>
              <a:t>Conflict between ISI and EPI  continues to the late of 1980s</a:t>
            </a:r>
          </a:p>
          <a:p>
            <a:r>
              <a:rPr lang="en-US" dirty="0" smtClean="0"/>
              <a:t>The protected ISI sector enjoyed considerable political influence through the Triple Alliance</a:t>
            </a:r>
          </a:p>
          <a:p>
            <a:r>
              <a:rPr lang="en-US" dirty="0" smtClean="0"/>
              <a:t>Government became heavily dependent on the revenue derived from import tariffs.</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12</a:t>
            </a:fld>
            <a:endParaRPr lang="th-TH"/>
          </a:p>
        </p:txBody>
      </p:sp>
    </p:spTree>
    <p:extLst>
      <p:ext uri="{BB962C8B-B14F-4D97-AF65-F5344CB8AC3E}">
        <p14:creationId xmlns:p14="http://schemas.microsoft.com/office/powerpoint/2010/main" val="13477175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smtClean="0"/>
              <a:t>onclusion</a:t>
            </a:r>
            <a:endParaRPr lang="th-TH" dirty="0"/>
          </a:p>
        </p:txBody>
      </p:sp>
      <p:sp>
        <p:nvSpPr>
          <p:cNvPr id="3" name="Content Placeholder 2"/>
          <p:cNvSpPr>
            <a:spLocks noGrp="1"/>
          </p:cNvSpPr>
          <p:nvPr>
            <p:ph idx="1"/>
          </p:nvPr>
        </p:nvSpPr>
        <p:spPr/>
        <p:txBody>
          <a:bodyPr>
            <a:normAutofit fontScale="92500"/>
          </a:bodyPr>
          <a:lstStyle/>
          <a:p>
            <a:r>
              <a:rPr lang="en-US" dirty="0" smtClean="0"/>
              <a:t>Employment and exports in 1970 remained an agricultural economy.</a:t>
            </a:r>
          </a:p>
          <a:p>
            <a:r>
              <a:rPr lang="en-US" dirty="0" smtClean="0"/>
              <a:t>Majority of manufacturing remained small in scale</a:t>
            </a:r>
          </a:p>
          <a:p>
            <a:r>
              <a:rPr lang="en-US" dirty="0" smtClean="0"/>
              <a:t>A number of major Thai-Chinese groups had emerged with close linked to the military and the bureaucracy</a:t>
            </a:r>
          </a:p>
          <a:p>
            <a:r>
              <a:rPr lang="en-US" dirty="0" smtClean="0"/>
              <a:t>Few families controlled manufacturing sector and financial sector</a:t>
            </a:r>
          </a:p>
          <a:p>
            <a:r>
              <a:rPr lang="en-US" dirty="0" smtClean="0"/>
              <a:t>The level of foreign direct investment remained low.</a:t>
            </a:r>
            <a:endParaRPr lang="th-TH" dirty="0"/>
          </a:p>
        </p:txBody>
      </p:sp>
      <p:sp>
        <p:nvSpPr>
          <p:cNvPr id="4" name="Slide Number Placeholder 3"/>
          <p:cNvSpPr>
            <a:spLocks noGrp="1"/>
          </p:cNvSpPr>
          <p:nvPr>
            <p:ph type="sldNum" sz="quarter" idx="12"/>
          </p:nvPr>
        </p:nvSpPr>
        <p:spPr/>
        <p:txBody>
          <a:bodyPr/>
          <a:lstStyle/>
          <a:p>
            <a:fld id="{67C7E223-1D14-4287-9F73-A047CCA471A6}" type="slidenum">
              <a:rPr lang="th-TH" smtClean="0"/>
              <a:t>13</a:t>
            </a:fld>
            <a:endParaRPr lang="th-TH"/>
          </a:p>
        </p:txBody>
      </p:sp>
    </p:spTree>
    <p:extLst>
      <p:ext uri="{BB962C8B-B14F-4D97-AF65-F5344CB8AC3E}">
        <p14:creationId xmlns:p14="http://schemas.microsoft.com/office/powerpoint/2010/main" val="1874941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Manufacturing Development during the 1970s</a:t>
            </a:r>
            <a:endParaRPr lang="en-US" dirty="0"/>
          </a:p>
        </p:txBody>
      </p:sp>
      <p:sp>
        <p:nvSpPr>
          <p:cNvPr id="3" name="Content Placeholder 2"/>
          <p:cNvSpPr>
            <a:spLocks noGrp="1"/>
          </p:cNvSpPr>
          <p:nvPr>
            <p:ph idx="1"/>
          </p:nvPr>
        </p:nvSpPr>
        <p:spPr/>
        <p:txBody>
          <a:bodyPr/>
          <a:lstStyle/>
          <a:p>
            <a:r>
              <a:rPr lang="en-US" dirty="0" smtClean="0"/>
              <a:t>1. The growth of the Thai economy during the </a:t>
            </a:r>
            <a:r>
              <a:rPr lang="en-US" dirty="0" smtClean="0">
                <a:solidFill>
                  <a:srgbClr val="7030A0"/>
                </a:solidFill>
              </a:rPr>
              <a:t>early 1970s </a:t>
            </a:r>
            <a:r>
              <a:rPr lang="en-US" dirty="0" smtClean="0"/>
              <a:t>was accompanied by very limited structural change in the domestic economy, the composition of exports, or the labor force. In contrast, during the </a:t>
            </a:r>
            <a:r>
              <a:rPr lang="en-US" dirty="0" smtClean="0">
                <a:solidFill>
                  <a:srgbClr val="7030A0"/>
                </a:solidFill>
              </a:rPr>
              <a:t>second half </a:t>
            </a:r>
            <a:r>
              <a:rPr lang="en-US" dirty="0" smtClean="0"/>
              <a:t>of the decade there was a </a:t>
            </a:r>
            <a:r>
              <a:rPr lang="en-US" dirty="0" smtClean="0">
                <a:solidFill>
                  <a:srgbClr val="FF0000"/>
                </a:solidFill>
              </a:rPr>
              <a:t>sharp increase </a:t>
            </a:r>
            <a:r>
              <a:rPr lang="en-US" dirty="0" smtClean="0"/>
              <a:t>in the manufacturing sector’s share of GDP from 17.2% in 1975 to 21.3% in 1980, and export earnings from 15.4% in 1975 to 26.8% in 1980.</a:t>
            </a:r>
          </a:p>
          <a:p>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14</a:t>
            </a:fld>
            <a:endParaRPr lang="th-TH"/>
          </a:p>
        </p:txBody>
      </p:sp>
    </p:spTree>
    <p:extLst>
      <p:ext uri="{BB962C8B-B14F-4D97-AF65-F5344CB8AC3E}">
        <p14:creationId xmlns:p14="http://schemas.microsoft.com/office/powerpoint/2010/main" val="3131750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2. Within the manufacturing sector, there was a degree of </a:t>
            </a:r>
            <a:r>
              <a:rPr lang="en-US" dirty="0" smtClean="0">
                <a:solidFill>
                  <a:srgbClr val="FF0000"/>
                </a:solidFill>
              </a:rPr>
              <a:t>diversification</a:t>
            </a:r>
            <a:r>
              <a:rPr lang="en-US" dirty="0" smtClean="0"/>
              <a:t> and structural change. The main growth areas remained </a:t>
            </a:r>
            <a:r>
              <a:rPr lang="en-US" dirty="0" smtClean="0">
                <a:solidFill>
                  <a:srgbClr val="FF0000"/>
                </a:solidFill>
              </a:rPr>
              <a:t>agro-processing, textiles and a range of assembly areas</a:t>
            </a:r>
            <a:r>
              <a:rPr lang="en-US" dirty="0" smtClean="0"/>
              <a:t> aimed at the domestic consumer market. There was also significant expansion of glass, cement, paper, and iron and steel. The most significant was textiles with the share of 18.2% in 1970 to 23.6% in 1980. Rice milling and cassava chipping have been  declined.</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15</a:t>
            </a:fld>
            <a:endParaRPr lang="th-TH"/>
          </a:p>
        </p:txBody>
      </p:sp>
    </p:spTree>
    <p:extLst>
      <p:ext uri="{BB962C8B-B14F-4D97-AF65-F5344CB8AC3E}">
        <p14:creationId xmlns:p14="http://schemas.microsoft.com/office/powerpoint/2010/main" val="251575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3 the development of the agro-business sectors is illustrated by the emergence of the </a:t>
            </a:r>
            <a:r>
              <a:rPr lang="en-US" dirty="0" smtClean="0">
                <a:solidFill>
                  <a:srgbClr val="FF0000"/>
                </a:solidFill>
              </a:rPr>
              <a:t>Charoen Pokphand group.</a:t>
            </a:r>
            <a:r>
              <a:rPr lang="en-US" dirty="0" smtClean="0"/>
              <a:t> This developed from a seed business established by a Chinese immigrant in 1921 to become the largest agro-business by the 1980s. From the mid-1970s, CP became the MNC with business in Taiwan, Singapore and Malaysia.</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16</a:t>
            </a:fld>
            <a:endParaRPr lang="th-TH"/>
          </a:p>
        </p:txBody>
      </p:sp>
    </p:spTree>
    <p:extLst>
      <p:ext uri="{BB962C8B-B14F-4D97-AF65-F5344CB8AC3E}">
        <p14:creationId xmlns:p14="http://schemas.microsoft.com/office/powerpoint/2010/main" val="1737730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4. the rapid expansion of the textile sector was accompanied by the emergence of the </a:t>
            </a:r>
            <a:r>
              <a:rPr lang="en-US" dirty="0" smtClean="0">
                <a:solidFill>
                  <a:srgbClr val="FF0000"/>
                </a:solidFill>
              </a:rPr>
              <a:t>large corporation,</a:t>
            </a:r>
            <a:r>
              <a:rPr lang="en-US" dirty="0" smtClean="0"/>
              <a:t> notably </a:t>
            </a:r>
            <a:r>
              <a:rPr lang="en-US" dirty="0" err="1" smtClean="0"/>
              <a:t>Sukree</a:t>
            </a:r>
            <a:r>
              <a:rPr lang="en-US" dirty="0" smtClean="0"/>
              <a:t> and </a:t>
            </a:r>
            <a:r>
              <a:rPr lang="en-US" dirty="0" err="1" smtClean="0"/>
              <a:t>Saha</a:t>
            </a:r>
            <a:r>
              <a:rPr lang="en-US" dirty="0" smtClean="0"/>
              <a:t>-Union.</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17</a:t>
            </a:fld>
            <a:endParaRPr lang="th-TH"/>
          </a:p>
        </p:txBody>
      </p:sp>
    </p:spTree>
    <p:extLst>
      <p:ext uri="{BB962C8B-B14F-4D97-AF65-F5344CB8AC3E}">
        <p14:creationId xmlns:p14="http://schemas.microsoft.com/office/powerpoint/2010/main" val="24257568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5 High levels of protection encouraged the development of a domestic assembly industry, especially in </a:t>
            </a:r>
            <a:r>
              <a:rPr lang="en-US" dirty="0" smtClean="0">
                <a:solidFill>
                  <a:srgbClr val="FF0000"/>
                </a:solidFill>
              </a:rPr>
              <a:t>motor vehicle industry</a:t>
            </a:r>
            <a:r>
              <a:rPr lang="en-US" dirty="0" smtClean="0"/>
              <a:t>. By the early1980s 55% of the content of vehicles was imported. The </a:t>
            </a:r>
            <a:r>
              <a:rPr lang="en-US" dirty="0" smtClean="0">
                <a:solidFill>
                  <a:srgbClr val="7030A0"/>
                </a:solidFill>
              </a:rPr>
              <a:t>local content policy </a:t>
            </a:r>
            <a:r>
              <a:rPr lang="en-US" dirty="0" smtClean="0"/>
              <a:t>has impact on the raise of Complete Knockdown Kits (CKDs). By 1981, the duty on passenger cars of less than 3,00ccc engine capacity was 150% and on pickup trucks was 80%</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18</a:t>
            </a:fld>
            <a:endParaRPr lang="th-TH"/>
          </a:p>
        </p:txBody>
      </p:sp>
    </p:spTree>
    <p:extLst>
      <p:ext uri="{BB962C8B-B14F-4D97-AF65-F5344CB8AC3E}">
        <p14:creationId xmlns:p14="http://schemas.microsoft.com/office/powerpoint/2010/main" val="21835911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6. The development of some sectors created </a:t>
            </a:r>
            <a:r>
              <a:rPr lang="en-US" dirty="0" smtClean="0">
                <a:solidFill>
                  <a:srgbClr val="FF0000"/>
                </a:solidFill>
              </a:rPr>
              <a:t>excess supply</a:t>
            </a:r>
            <a:r>
              <a:rPr lang="en-US" dirty="0" smtClean="0"/>
              <a:t>.  BOT in 1970s provided credit to exporters, including tax and import duty refunds. Some government agencies offered services aimed to promoting exports. However the impacts were limited and insufficient.  In 1973, the American-based </a:t>
            </a:r>
            <a:r>
              <a:rPr lang="en-US" dirty="0" smtClean="0">
                <a:solidFill>
                  <a:srgbClr val="7030A0"/>
                </a:solidFill>
              </a:rPr>
              <a:t>National Semi-conductor </a:t>
            </a:r>
            <a:r>
              <a:rPr lang="en-US" dirty="0" smtClean="0"/>
              <a:t>began to be assembled for export.</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19</a:t>
            </a:fld>
            <a:endParaRPr lang="th-TH"/>
          </a:p>
        </p:txBody>
      </p:sp>
    </p:spTree>
    <p:extLst>
      <p:ext uri="{BB962C8B-B14F-4D97-AF65-F5344CB8AC3E}">
        <p14:creationId xmlns:p14="http://schemas.microsoft.com/office/powerpoint/2010/main" val="25339446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7. the </a:t>
            </a:r>
            <a:r>
              <a:rPr lang="en-US" dirty="0" smtClean="0">
                <a:solidFill>
                  <a:srgbClr val="FF0000"/>
                </a:solidFill>
              </a:rPr>
              <a:t>composition on manufactured exports </a:t>
            </a:r>
            <a:r>
              <a:rPr lang="en-US" dirty="0" smtClean="0"/>
              <a:t>changed during the 1970s. There were significant increase in the share of processed foods, garments (which began to replace textiles), wood products ( as timber exports declined), leather products ( as the export of hides declined) and electrical products.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20</a:t>
            </a:fld>
            <a:endParaRPr lang="th-TH"/>
          </a:p>
        </p:txBody>
      </p:sp>
    </p:spTree>
    <p:extLst>
      <p:ext uri="{BB962C8B-B14F-4D97-AF65-F5344CB8AC3E}">
        <p14:creationId xmlns:p14="http://schemas.microsoft.com/office/powerpoint/2010/main" val="28105951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8. For the manufacturing sector as a whole </a:t>
            </a:r>
            <a:r>
              <a:rPr lang="en-US" dirty="0" smtClean="0">
                <a:solidFill>
                  <a:srgbClr val="FF0000"/>
                </a:solidFill>
              </a:rPr>
              <a:t>exports</a:t>
            </a:r>
            <a:r>
              <a:rPr lang="en-US" dirty="0" smtClean="0"/>
              <a:t> as a percentage of growth of output rose from 6.5 in 1968-72 to 8.5 in 1972-78, to 35.2% in 1978-80. this led by textiles and garments, processed food and electrical products.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21</a:t>
            </a:fld>
            <a:endParaRPr lang="th-TH"/>
          </a:p>
        </p:txBody>
      </p:sp>
    </p:spTree>
    <p:extLst>
      <p:ext uri="{BB962C8B-B14F-4D97-AF65-F5344CB8AC3E}">
        <p14:creationId xmlns:p14="http://schemas.microsoft.com/office/powerpoint/2010/main" val="38527176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Investment</a:t>
            </a:r>
            <a:endParaRPr lang="en-US" dirty="0"/>
          </a:p>
        </p:txBody>
      </p:sp>
      <p:sp>
        <p:nvSpPr>
          <p:cNvPr id="3" name="Content Placeholder 2"/>
          <p:cNvSpPr>
            <a:spLocks noGrp="1"/>
          </p:cNvSpPr>
          <p:nvPr>
            <p:ph idx="1"/>
          </p:nvPr>
        </p:nvSpPr>
        <p:spPr/>
        <p:txBody>
          <a:bodyPr/>
          <a:lstStyle/>
          <a:p>
            <a:r>
              <a:rPr lang="en-US" dirty="0" smtClean="0"/>
              <a:t>1. there was </a:t>
            </a:r>
            <a:r>
              <a:rPr lang="en-US" dirty="0" smtClean="0">
                <a:solidFill>
                  <a:srgbClr val="FF0000"/>
                </a:solidFill>
              </a:rPr>
              <a:t>little increase </a:t>
            </a:r>
            <a:r>
              <a:rPr lang="en-US" dirty="0" smtClean="0"/>
              <a:t>in FDI during the 1970s. Thailand did not become a major recipient of FDI, remaining a far less attractive destination than Indonesia, Malaysia and Philippines</a:t>
            </a:r>
            <a:r>
              <a:rPr lang="en-US" dirty="0" smtClean="0">
                <a:solidFill>
                  <a:srgbClr val="7030A0"/>
                </a:solidFill>
              </a:rPr>
              <a:t>. Japan came to replace the USA </a:t>
            </a:r>
            <a:r>
              <a:rPr lang="en-US" dirty="0" smtClean="0"/>
              <a:t>s a largest source of FDI in Thai economy. During the period of 1970-75, 39.9% of FDI came from the USA and 26.4% from Japan. Between 1976-80, the USA contributed 24.9% while Japan invested 31.7%</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22</a:t>
            </a:fld>
            <a:endParaRPr lang="th-TH"/>
          </a:p>
        </p:txBody>
      </p:sp>
    </p:spTree>
    <p:extLst>
      <p:ext uri="{BB962C8B-B14F-4D97-AF65-F5344CB8AC3E}">
        <p14:creationId xmlns:p14="http://schemas.microsoft.com/office/powerpoint/2010/main" val="23426467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2. The industrial sector increase its </a:t>
            </a:r>
            <a:r>
              <a:rPr lang="en-US" dirty="0" smtClean="0">
                <a:solidFill>
                  <a:srgbClr val="FF0000"/>
                </a:solidFill>
              </a:rPr>
              <a:t>share</a:t>
            </a:r>
            <a:r>
              <a:rPr lang="en-US" dirty="0" smtClean="0"/>
              <a:t> from 28% during the first half of the decade to 34% During the first half, 46% of FDI in industrial sector was </a:t>
            </a:r>
            <a:r>
              <a:rPr lang="en-US" dirty="0" smtClean="0">
                <a:solidFill>
                  <a:srgbClr val="7030A0"/>
                </a:solidFill>
              </a:rPr>
              <a:t>textiles</a:t>
            </a:r>
            <a:r>
              <a:rPr lang="en-US" dirty="0" smtClean="0"/>
              <a:t> but only 20.1% during the second half. </a:t>
            </a:r>
            <a:r>
              <a:rPr lang="en-US" dirty="0" smtClean="0">
                <a:solidFill>
                  <a:srgbClr val="7030A0"/>
                </a:solidFill>
              </a:rPr>
              <a:t>Electrical and electronics </a:t>
            </a:r>
            <a:r>
              <a:rPr lang="en-US" dirty="0" smtClean="0"/>
              <a:t>sectors increased from 12.6% in the first half to 37.5% in the second half.</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23</a:t>
            </a:fld>
            <a:endParaRPr lang="th-TH"/>
          </a:p>
        </p:txBody>
      </p:sp>
    </p:spTree>
    <p:extLst>
      <p:ext uri="{BB962C8B-B14F-4D97-AF65-F5344CB8AC3E}">
        <p14:creationId xmlns:p14="http://schemas.microsoft.com/office/powerpoint/2010/main" val="25353142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3.In general, </a:t>
            </a:r>
            <a:r>
              <a:rPr lang="en-US" dirty="0" smtClean="0">
                <a:solidFill>
                  <a:srgbClr val="FF0000"/>
                </a:solidFill>
              </a:rPr>
              <a:t>Japanese FDI </a:t>
            </a:r>
            <a:r>
              <a:rPr lang="en-US" dirty="0" smtClean="0"/>
              <a:t>were not wholly owned. Japanese tended to keep very tight control over operations even when they were minority shareholders</a:t>
            </a:r>
            <a:endParaRPr lang="en-US" dirty="0"/>
          </a:p>
        </p:txBody>
      </p:sp>
      <p:sp>
        <p:nvSpPr>
          <p:cNvPr id="4" name="Slide Number Placeholder 3"/>
          <p:cNvSpPr>
            <a:spLocks noGrp="1"/>
          </p:cNvSpPr>
          <p:nvPr>
            <p:ph type="sldNum" sz="quarter" idx="12"/>
          </p:nvPr>
        </p:nvSpPr>
        <p:spPr/>
        <p:txBody>
          <a:bodyPr/>
          <a:lstStyle/>
          <a:p>
            <a:fld id="{67C7E223-1D14-4287-9F73-A047CCA471A6}" type="slidenum">
              <a:rPr lang="th-TH" smtClean="0"/>
              <a:t>24</a:t>
            </a:fld>
            <a:endParaRPr lang="th-TH"/>
          </a:p>
        </p:txBody>
      </p:sp>
    </p:spTree>
    <p:extLst>
      <p:ext uri="{BB962C8B-B14F-4D97-AF65-F5344CB8AC3E}">
        <p14:creationId xmlns:p14="http://schemas.microsoft.com/office/powerpoint/2010/main" val="27584389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800" dirty="0" smtClean="0"/>
              <a:t>        End of 1970s </a:t>
            </a:r>
            <a:endParaRPr lang="en-US" sz="4800" dirty="0"/>
          </a:p>
        </p:txBody>
      </p:sp>
      <p:sp>
        <p:nvSpPr>
          <p:cNvPr id="4" name="Slide Number Placeholder 3"/>
          <p:cNvSpPr>
            <a:spLocks noGrp="1"/>
          </p:cNvSpPr>
          <p:nvPr>
            <p:ph type="sldNum" sz="quarter" idx="12"/>
          </p:nvPr>
        </p:nvSpPr>
        <p:spPr/>
        <p:txBody>
          <a:bodyPr/>
          <a:lstStyle/>
          <a:p>
            <a:fld id="{67C7E223-1D14-4287-9F73-A047CCA471A6}" type="slidenum">
              <a:rPr lang="th-TH" smtClean="0"/>
              <a:t>25</a:t>
            </a:fld>
            <a:endParaRPr lang="th-TH"/>
          </a:p>
        </p:txBody>
      </p:sp>
    </p:spTree>
    <p:extLst>
      <p:ext uri="{BB962C8B-B14F-4D97-AF65-F5344CB8AC3E}">
        <p14:creationId xmlns:p14="http://schemas.microsoft.com/office/powerpoint/2010/main" val="359464260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285</TotalTime>
  <Words>1296</Words>
  <Application>Microsoft Office PowerPoint</Application>
  <PresentationFormat>On-screen Show (4:3)</PresentationFormat>
  <Paragraphs>89</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Angsana New</vt:lpstr>
      <vt:lpstr>Arial</vt:lpstr>
      <vt:lpstr>Calibri</vt:lpstr>
      <vt:lpstr>Cordia New</vt:lpstr>
      <vt:lpstr>Garamond</vt:lpstr>
      <vt:lpstr>Organic</vt:lpstr>
      <vt:lpstr>Import-substitution Industrial Promotion</vt:lpstr>
      <vt:lpstr>1</vt:lpstr>
      <vt:lpstr>2</vt:lpstr>
      <vt:lpstr>3</vt:lpstr>
      <vt:lpstr>Promoted Enterprises</vt:lpstr>
      <vt:lpstr>4</vt:lpstr>
      <vt:lpstr>5</vt:lpstr>
      <vt:lpstr>6</vt:lpstr>
      <vt:lpstr>7</vt:lpstr>
      <vt:lpstr>8</vt:lpstr>
      <vt:lpstr>9</vt:lpstr>
      <vt:lpstr>10</vt:lpstr>
      <vt:lpstr>Conclusion</vt:lpstr>
      <vt:lpstr>Manufacturing Development during the 1970s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Foreign Investment</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Import-substitution Industrial Promotion</dc:title>
  <dc:creator>Chanin  Mephokee</dc:creator>
  <cp:lastModifiedBy>chanin Mephokee</cp:lastModifiedBy>
  <cp:revision>25</cp:revision>
  <dcterms:created xsi:type="dcterms:W3CDTF">2016-02-11T04:41:20Z</dcterms:created>
  <dcterms:modified xsi:type="dcterms:W3CDTF">2017-02-13T05:41:22Z</dcterms:modified>
</cp:coreProperties>
</file>