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theme/themeOverride1.xml" ContentType="application/vnd.openxmlformats-officedocument.themeOverride+xml"/>
  <Override PartName="/ppt/notesSlides/notesSlide16.xml" ContentType="application/vnd.openxmlformats-officedocument.presentationml.notes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Override PartName="/ppt/notesSlides/notesSlide17.xml" ContentType="application/vnd.openxmlformats-officedocument.presentationml.notesSlide+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2"/>
  </p:notesMasterIdLst>
  <p:sldIdLst>
    <p:sldId id="258" r:id="rId2"/>
    <p:sldId id="259" r:id="rId3"/>
    <p:sldId id="260" r:id="rId4"/>
    <p:sldId id="261" r:id="rId5"/>
    <p:sldId id="262" r:id="rId6"/>
    <p:sldId id="263" r:id="rId7"/>
    <p:sldId id="264" r:id="rId8"/>
    <p:sldId id="265" r:id="rId9"/>
    <p:sldId id="266" r:id="rId10"/>
    <p:sldId id="267" r:id="rId11"/>
    <p:sldId id="268" r:id="rId12"/>
    <p:sldId id="269" r:id="rId13"/>
    <p:sldId id="270" r:id="rId14"/>
    <p:sldId id="271" r:id="rId15"/>
    <p:sldId id="272" r:id="rId16"/>
    <p:sldId id="273" r:id="rId17"/>
    <p:sldId id="274" r:id="rId18"/>
    <p:sldId id="275" r:id="rId19"/>
    <p:sldId id="276" r:id="rId20"/>
    <p:sldId id="278" r:id="rId21"/>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86355" autoAdjust="0"/>
  </p:normalViewPr>
  <p:slideViewPr>
    <p:cSldViewPr snapToGrid="0">
      <p:cViewPr varScale="1">
        <p:scale>
          <a:sx n="63" d="100"/>
          <a:sy n="63" d="100"/>
        </p:scale>
        <p:origin x="-1620" y="-96"/>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charts/_rels/chart1.xml.rels><?xml version="1.0" encoding="UTF-8" standalone="yes"?>
<Relationships xmlns="http://schemas.openxmlformats.org/package/2006/relationships"><Relationship Id="rId2" Type="http://schemas.openxmlformats.org/officeDocument/2006/relationships/oleObject" Target="file:///\\server\shared\EMBA11\Visit%202\Slide%202-9%20Stock%20Mkt.xls" TargetMode="External"/><Relationship Id="rId1" Type="http://schemas.openxmlformats.org/officeDocument/2006/relationships/themeOverride" Target="../theme/themeOverride1.xml"/></Relationships>
</file>

<file path=ppt/charts/chart1.xml><?xml version="1.0" encoding="utf-8"?>
<c:chartSpace xmlns:c="http://schemas.openxmlformats.org/drawingml/2006/chart" xmlns:a="http://schemas.openxmlformats.org/drawingml/2006/main" xmlns:r="http://schemas.openxmlformats.org/officeDocument/2006/relationships">
  <c:lang val="th-TH"/>
  <c:clrMapOvr bg1="lt1" tx1="dk1" bg2="lt2" tx2="dk2" accent1="accent1" accent2="accent2" accent3="accent3" accent4="accent4" accent5="accent5" accent6="accent6" hlink="hlink" folHlink="folHlink"/>
  <c:chart>
    <c:plotArea>
      <c:layout>
        <c:manualLayout>
          <c:layoutTarget val="inner"/>
          <c:xMode val="edge"/>
          <c:yMode val="edge"/>
          <c:x val="0.12482869945545516"/>
          <c:y val="0.17777826003217331"/>
          <c:w val="0.85596822483740687"/>
          <c:h val="0.59444605698257735"/>
        </c:manualLayout>
      </c:layout>
      <c:barChart>
        <c:barDir val="col"/>
        <c:grouping val="clustered"/>
        <c:ser>
          <c:idx val="0"/>
          <c:order val="0"/>
          <c:spPr>
            <a:solidFill>
              <a:srgbClr val="9999FF"/>
            </a:solidFill>
            <a:ln w="12700">
              <a:solidFill>
                <a:srgbClr val="000000"/>
              </a:solidFill>
              <a:prstDash val="solid"/>
            </a:ln>
          </c:spPr>
          <c:invertIfNegative val="1"/>
          <c:cat>
            <c:strRef>
              <c:f>Sheet1!$A$2:$A$44</c:f>
              <c:strCache>
                <c:ptCount val="43"/>
                <c:pt idx="0">
                  <c:v>1968</c:v>
                </c:pt>
                <c:pt idx="1">
                  <c:v>1969</c:v>
                </c:pt>
                <c:pt idx="2">
                  <c:v>1970</c:v>
                </c:pt>
                <c:pt idx="3">
                  <c:v>1971</c:v>
                </c:pt>
                <c:pt idx="4">
                  <c:v>1972</c:v>
                </c:pt>
                <c:pt idx="5">
                  <c:v>1973</c:v>
                </c:pt>
                <c:pt idx="6">
                  <c:v>1974</c:v>
                </c:pt>
                <c:pt idx="7">
                  <c:v>1975</c:v>
                </c:pt>
                <c:pt idx="8">
                  <c:v>1976</c:v>
                </c:pt>
                <c:pt idx="9">
                  <c:v>1977</c:v>
                </c:pt>
                <c:pt idx="10">
                  <c:v>1978</c:v>
                </c:pt>
                <c:pt idx="11">
                  <c:v>1979</c:v>
                </c:pt>
                <c:pt idx="12">
                  <c:v>1980</c:v>
                </c:pt>
                <c:pt idx="13">
                  <c:v>1981</c:v>
                </c:pt>
                <c:pt idx="14">
                  <c:v>1982</c:v>
                </c:pt>
                <c:pt idx="15">
                  <c:v>1983</c:v>
                </c:pt>
                <c:pt idx="16">
                  <c:v>1984</c:v>
                </c:pt>
                <c:pt idx="17">
                  <c:v>1985</c:v>
                </c:pt>
                <c:pt idx="18">
                  <c:v>1986</c:v>
                </c:pt>
                <c:pt idx="19">
                  <c:v>1987</c:v>
                </c:pt>
                <c:pt idx="20">
                  <c:v>1988</c:v>
                </c:pt>
                <c:pt idx="21">
                  <c:v>1989</c:v>
                </c:pt>
                <c:pt idx="22">
                  <c:v>1990</c:v>
                </c:pt>
                <c:pt idx="23">
                  <c:v>1991</c:v>
                </c:pt>
                <c:pt idx="24">
                  <c:v>1992</c:v>
                </c:pt>
                <c:pt idx="25">
                  <c:v>1993</c:v>
                </c:pt>
                <c:pt idx="26">
                  <c:v>1994</c:v>
                </c:pt>
                <c:pt idx="27">
                  <c:v>1995</c:v>
                </c:pt>
                <c:pt idx="28">
                  <c:v>1996</c:v>
                </c:pt>
                <c:pt idx="29">
                  <c:v>1997</c:v>
                </c:pt>
                <c:pt idx="30">
                  <c:v>1998</c:v>
                </c:pt>
                <c:pt idx="31">
                  <c:v>1999</c:v>
                </c:pt>
                <c:pt idx="32">
                  <c:v>2000</c:v>
                </c:pt>
                <c:pt idx="33">
                  <c:v>2001</c:v>
                </c:pt>
                <c:pt idx="34">
                  <c:v>2002</c:v>
                </c:pt>
                <c:pt idx="35">
                  <c:v>2003</c:v>
                </c:pt>
                <c:pt idx="36">
                  <c:v>2004</c:v>
                </c:pt>
                <c:pt idx="37">
                  <c:v>2005</c:v>
                </c:pt>
                <c:pt idx="38">
                  <c:v>2006</c:v>
                </c:pt>
                <c:pt idx="39">
                  <c:v>2007</c:v>
                </c:pt>
                <c:pt idx="40">
                  <c:v>2008</c:v>
                </c:pt>
                <c:pt idx="41">
                  <c:v>2009</c:v>
                </c:pt>
                <c:pt idx="42">
                  <c:v>2010</c:v>
                </c:pt>
              </c:strCache>
            </c:strRef>
          </c:cat>
          <c:val>
            <c:numRef>
              <c:f>Sheet1!$C$2:$C$44</c:f>
              <c:numCache>
                <c:formatCode>0.00</c:formatCode>
                <c:ptCount val="43"/>
                <c:pt idx="0">
                  <c:v>11.06</c:v>
                </c:pt>
                <c:pt idx="1">
                  <c:v>-8.5</c:v>
                </c:pt>
                <c:pt idx="2">
                  <c:v>4.01</c:v>
                </c:pt>
                <c:pt idx="3">
                  <c:v>14.31</c:v>
                </c:pt>
                <c:pt idx="4">
                  <c:v>18.979999999999986</c:v>
                </c:pt>
                <c:pt idx="5">
                  <c:v>-14.66</c:v>
                </c:pt>
                <c:pt idx="6">
                  <c:v>-26.47</c:v>
                </c:pt>
                <c:pt idx="7">
                  <c:v>37.200000000000003</c:v>
                </c:pt>
                <c:pt idx="8">
                  <c:v>23.84</c:v>
                </c:pt>
                <c:pt idx="9">
                  <c:v>-7.1800000000000006</c:v>
                </c:pt>
                <c:pt idx="10">
                  <c:v>6.5600000000000005</c:v>
                </c:pt>
                <c:pt idx="11">
                  <c:v>18.439999999999987</c:v>
                </c:pt>
                <c:pt idx="12">
                  <c:v>32.42</c:v>
                </c:pt>
                <c:pt idx="13">
                  <c:v>-4.91</c:v>
                </c:pt>
                <c:pt idx="14">
                  <c:v>21.41</c:v>
                </c:pt>
                <c:pt idx="15">
                  <c:v>22.509999999999987</c:v>
                </c:pt>
                <c:pt idx="16">
                  <c:v>6.2700000000000014</c:v>
                </c:pt>
                <c:pt idx="17">
                  <c:v>32.160000000000011</c:v>
                </c:pt>
                <c:pt idx="18">
                  <c:v>18.47</c:v>
                </c:pt>
                <c:pt idx="19">
                  <c:v>5.2299999999999995</c:v>
                </c:pt>
                <c:pt idx="20">
                  <c:v>16.809999999999999</c:v>
                </c:pt>
                <c:pt idx="21">
                  <c:v>31.490000000000002</c:v>
                </c:pt>
                <c:pt idx="22">
                  <c:v>-3.17</c:v>
                </c:pt>
                <c:pt idx="23">
                  <c:v>30.55</c:v>
                </c:pt>
                <c:pt idx="24">
                  <c:v>7.6700000000000008</c:v>
                </c:pt>
                <c:pt idx="25">
                  <c:v>9.99</c:v>
                </c:pt>
                <c:pt idx="26">
                  <c:v>1.31</c:v>
                </c:pt>
                <c:pt idx="27">
                  <c:v>37.43</c:v>
                </c:pt>
                <c:pt idx="28">
                  <c:v>23.07</c:v>
                </c:pt>
                <c:pt idx="29">
                  <c:v>33.36</c:v>
                </c:pt>
                <c:pt idx="30">
                  <c:v>28.58</c:v>
                </c:pt>
                <c:pt idx="31">
                  <c:v>21.04</c:v>
                </c:pt>
                <c:pt idx="32">
                  <c:v>-9.11</c:v>
                </c:pt>
                <c:pt idx="33">
                  <c:v>-11.88</c:v>
                </c:pt>
                <c:pt idx="34">
                  <c:v>-22.1</c:v>
                </c:pt>
                <c:pt idx="35">
                  <c:v>28.7</c:v>
                </c:pt>
                <c:pt idx="36">
                  <c:v>10.870000000000006</c:v>
                </c:pt>
                <c:pt idx="37">
                  <c:v>4.91</c:v>
                </c:pt>
                <c:pt idx="38">
                  <c:v>15.8</c:v>
                </c:pt>
                <c:pt idx="39">
                  <c:v>5.4899999999999993</c:v>
                </c:pt>
                <c:pt idx="40">
                  <c:v>-38.49</c:v>
                </c:pt>
                <c:pt idx="41">
                  <c:v>26.459999999999987</c:v>
                </c:pt>
                <c:pt idx="42">
                  <c:v>15.06</c:v>
                </c:pt>
              </c:numCache>
            </c:numRef>
          </c:val>
          <c:extLst>
            <c:ext xmlns:c14="http://schemas.microsoft.com/office/drawing/2007/8/2/chart" uri="{6F2FDCE9-48DA-4B69-8628-5D25D57E5C99}">
              <c14:invertSolidFillFmt>
                <c14:spPr xmlns:c14="http://schemas.microsoft.com/office/drawing/2007/8/2/chart">
                  <a:solidFill>
                    <a:srgbClr val="FFFFFF"/>
                  </a:solidFill>
                  <a:ln w="12700">
                    <a:solidFill>
                      <a:srgbClr val="000000"/>
                    </a:solidFill>
                    <a:prstDash val="solid"/>
                  </a:ln>
                </c14:spPr>
              </c14:invertSolidFillFmt>
            </c:ext>
          </c:extLst>
        </c:ser>
        <c:dLbls/>
        <c:axId val="109250048"/>
        <c:axId val="109251968"/>
      </c:barChart>
      <c:catAx>
        <c:axId val="109250048"/>
        <c:scaling>
          <c:orientation val="minMax"/>
        </c:scaling>
        <c:axPos val="b"/>
        <c:title>
          <c:tx>
            <c:rich>
              <a:bodyPr/>
              <a:lstStyle/>
              <a:p>
                <a:pPr>
                  <a:defRPr sz="1200" b="1" i="0" u="none" strike="noStrike" baseline="0">
                    <a:solidFill>
                      <a:srgbClr val="000000"/>
                    </a:solidFill>
                    <a:latin typeface="+mn-lt"/>
                    <a:ea typeface="Arial"/>
                    <a:cs typeface="Arial"/>
                  </a:defRPr>
                </a:pPr>
                <a:r>
                  <a:rPr lang="en-US" dirty="0">
                    <a:solidFill>
                      <a:srgbClr val="000000"/>
                    </a:solidFill>
                    <a:latin typeface="+mn-lt"/>
                  </a:rPr>
                  <a:t>Years</a:t>
                </a:r>
              </a:p>
            </c:rich>
          </c:tx>
          <c:layout>
            <c:manualLayout>
              <c:xMode val="edge"/>
              <c:yMode val="edge"/>
              <c:x val="0.9475350632717302"/>
              <c:y val="0.84430048349219755"/>
            </c:manualLayout>
          </c:layout>
          <c:spPr>
            <a:noFill/>
            <a:ln w="25400">
              <a:noFill/>
            </a:ln>
          </c:spPr>
        </c:title>
        <c:numFmt formatCode="General" sourceLinked="1"/>
        <c:tickLblPos val="low"/>
        <c:spPr>
          <a:ln w="3175">
            <a:solidFill>
              <a:srgbClr val="000000"/>
            </a:solidFill>
            <a:prstDash val="solid"/>
          </a:ln>
        </c:spPr>
        <c:txPr>
          <a:bodyPr rot="0" vert="horz"/>
          <a:lstStyle/>
          <a:p>
            <a:pPr>
              <a:defRPr sz="1000" b="0" i="0" u="none" strike="noStrike" baseline="0">
                <a:solidFill>
                  <a:srgbClr val="000000"/>
                </a:solidFill>
                <a:latin typeface="+mn-lt"/>
                <a:ea typeface="Arial"/>
                <a:cs typeface="Arial"/>
              </a:defRPr>
            </a:pPr>
            <a:endParaRPr lang="th-TH"/>
          </a:p>
        </c:txPr>
        <c:crossAx val="109251968"/>
        <c:crosses val="autoZero"/>
        <c:auto val="1"/>
        <c:lblAlgn val="ctr"/>
        <c:lblOffset val="100"/>
        <c:tickLblSkip val="3"/>
        <c:tickMarkSkip val="1"/>
      </c:catAx>
      <c:valAx>
        <c:axId val="109251968"/>
        <c:scaling>
          <c:orientation val="minMax"/>
          <c:max val="50"/>
          <c:min val="-40"/>
        </c:scaling>
        <c:axPos val="l"/>
        <c:majorGridlines>
          <c:spPr>
            <a:ln w="3175">
              <a:solidFill>
                <a:srgbClr val="FFFFFF"/>
              </a:solidFill>
              <a:prstDash val="solid"/>
            </a:ln>
          </c:spPr>
        </c:majorGridlines>
        <c:title>
          <c:tx>
            <c:rich>
              <a:bodyPr rot="0" vert="horz"/>
              <a:lstStyle/>
              <a:p>
                <a:pPr algn="ctr">
                  <a:defRPr sz="1200" b="1" i="0" u="none" strike="noStrike" baseline="0">
                    <a:solidFill>
                      <a:srgbClr val="000000"/>
                    </a:solidFill>
                    <a:latin typeface="+mn-lt"/>
                    <a:ea typeface="Arial"/>
                    <a:cs typeface="Arial"/>
                  </a:defRPr>
                </a:pPr>
                <a:r>
                  <a:rPr lang="en-US" dirty="0">
                    <a:solidFill>
                      <a:srgbClr val="000000"/>
                    </a:solidFill>
                    <a:latin typeface="+mn-lt"/>
                  </a:rPr>
                  <a:t>Returns (%)</a:t>
                </a:r>
              </a:p>
            </c:rich>
          </c:tx>
          <c:layout>
            <c:manualLayout>
              <c:xMode val="edge"/>
              <c:yMode val="edge"/>
              <c:x val="8.0678385992129578E-2"/>
              <c:y val="0.10616958143390028"/>
            </c:manualLayout>
          </c:layout>
          <c:spPr>
            <a:noFill/>
            <a:ln w="25400">
              <a:noFill/>
            </a:ln>
          </c:spPr>
        </c:title>
        <c:numFmt formatCode="0.00" sourceLinked="1"/>
        <c:tickLblPos val="nextTo"/>
        <c:spPr>
          <a:ln w="3175">
            <a:solidFill>
              <a:srgbClr val="000000"/>
            </a:solidFill>
            <a:prstDash val="solid"/>
          </a:ln>
        </c:spPr>
        <c:txPr>
          <a:bodyPr rot="0" vert="horz"/>
          <a:lstStyle/>
          <a:p>
            <a:pPr>
              <a:defRPr sz="1000" b="0" i="0" u="none" strike="noStrike" baseline="0">
                <a:solidFill>
                  <a:srgbClr val="000000"/>
                </a:solidFill>
                <a:latin typeface="+mn-lt"/>
                <a:ea typeface="Arial"/>
                <a:cs typeface="Arial"/>
              </a:defRPr>
            </a:pPr>
            <a:endParaRPr lang="th-TH"/>
          </a:p>
        </c:txPr>
        <c:crossAx val="109250048"/>
        <c:crosses val="autoZero"/>
        <c:crossBetween val="between"/>
        <c:majorUnit val="10"/>
        <c:minorUnit val="2"/>
      </c:valAx>
      <c:spPr>
        <a:noFill/>
        <a:ln w="25400">
          <a:noFill/>
        </a:ln>
      </c:spPr>
    </c:plotArea>
    <c:plotVisOnly val="1"/>
    <c:dispBlanksAs val="gap"/>
  </c:chart>
  <c:spPr>
    <a:solidFill>
      <a:srgbClr val="FFFFFF"/>
    </a:solidFill>
    <a:ln w="3175">
      <a:noFill/>
      <a:prstDash val="solid"/>
    </a:ln>
  </c:spPr>
  <c:txPr>
    <a:bodyPr/>
    <a:lstStyle/>
    <a:p>
      <a:pPr>
        <a:defRPr sz="1500" b="0" i="0" u="none" strike="noStrike" baseline="0">
          <a:solidFill>
            <a:srgbClr val="000000"/>
          </a:solidFill>
          <a:latin typeface="Arial"/>
          <a:ea typeface="Arial"/>
          <a:cs typeface="Arial"/>
        </a:defRPr>
      </a:pPr>
      <a:endParaRPr lang="th-TH"/>
    </a:p>
  </c:txPr>
  <c:externalData r:id="rId2"/>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th-TH"/>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082A37A-F1B1-4B95-A762-B56DF79361A5}" type="datetimeFigureOut">
              <a:rPr lang="th-TH" smtClean="0"/>
              <a:pPr/>
              <a:t>23/01/59</a:t>
            </a:fld>
            <a:endParaRPr lang="th-TH"/>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th-TH"/>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th-TH"/>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1D4DB07-84B2-497F-AC38-FB3605109B8F}" type="slidenum">
              <a:rPr lang="th-TH" smtClean="0"/>
              <a:pPr/>
              <a:t>‹#›</a:t>
            </a:fld>
            <a:endParaRPr lang="th-TH"/>
          </a:p>
        </p:txBody>
      </p:sp>
    </p:spTree>
    <p:extLst>
      <p:ext uri="{BB962C8B-B14F-4D97-AF65-F5344CB8AC3E}">
        <p14:creationId xmlns:p14="http://schemas.microsoft.com/office/powerpoint/2010/main" xmlns="" val="3814725469"/>
      </p:ext>
    </p:extLst>
  </p:cSld>
  <p:clrMap bg1="lt1" tx1="dk1" bg2="lt2" tx2="dk2" accent1="accent1" accent2="accent2" accent3="accent3" accent4="accent4" accent5="accent5" accent6="accent6" hlink="hlink" folHlink="folHlink"/>
  <p:notes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7"/>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19492BB3-74C4-4A8D-BA81-1B4B2BBB9A2F}" type="slidenum">
              <a:rPr lang="en-US" altLang="th-TH" smtClean="0"/>
              <a:pPr>
                <a:spcBef>
                  <a:spcPct val="0"/>
                </a:spcBef>
              </a:pPr>
              <a:t>1</a:t>
            </a:fld>
            <a:endParaRPr lang="en-US" altLang="th-TH" smtClean="0"/>
          </a:p>
        </p:txBody>
      </p:sp>
      <p:sp>
        <p:nvSpPr>
          <p:cNvPr id="7171"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7172" name="Rectangle 3"/>
          <p:cNvSpPr>
            <a:spLocks noGrp="1" noChangeArrowheads="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endParaRPr lang="th-TH" altLang="th-TH" smtClean="0"/>
          </a:p>
        </p:txBody>
      </p:sp>
    </p:spTree>
    <p:extLst>
      <p:ext uri="{BB962C8B-B14F-4D97-AF65-F5344CB8AC3E}">
        <p14:creationId xmlns:p14="http://schemas.microsoft.com/office/powerpoint/2010/main" xmlns="" val="1083422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7"/>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EA962A54-D621-41C0-840F-F7D6725BAB7F}" type="slidenum">
              <a:rPr lang="en-US" altLang="th-TH" smtClean="0"/>
              <a:pPr>
                <a:spcBef>
                  <a:spcPct val="0"/>
                </a:spcBef>
              </a:pPr>
              <a:t>3</a:t>
            </a:fld>
            <a:endParaRPr lang="en-US" altLang="th-TH" smtClean="0"/>
          </a:p>
        </p:txBody>
      </p:sp>
      <p:sp>
        <p:nvSpPr>
          <p:cNvPr id="10243"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10244" name="Rectangle 3"/>
          <p:cNvSpPr>
            <a:spLocks noGrp="1" noChangeArrowheads="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endParaRPr lang="th-TH" altLang="th-TH" smtClean="0"/>
          </a:p>
        </p:txBody>
      </p:sp>
    </p:spTree>
    <p:extLst>
      <p:ext uri="{BB962C8B-B14F-4D97-AF65-F5344CB8AC3E}">
        <p14:creationId xmlns:p14="http://schemas.microsoft.com/office/powerpoint/2010/main" xmlns="" val="40627528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BA8EF4D1-A140-43A8-81F4-AF4A1490B7E7}" type="slidenum">
              <a:rPr lang="en-US" altLang="th-TH" smtClean="0"/>
              <a:pPr>
                <a:spcBef>
                  <a:spcPct val="0"/>
                </a:spcBef>
              </a:pPr>
              <a:t>4</a:t>
            </a:fld>
            <a:endParaRPr lang="en-US" altLang="th-TH" smtClean="0"/>
          </a:p>
        </p:txBody>
      </p:sp>
      <p:sp>
        <p:nvSpPr>
          <p:cNvPr id="12291"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12292" name="Rectangle 3"/>
          <p:cNvSpPr>
            <a:spLocks noGrp="1" noChangeArrowheads="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r>
              <a:rPr lang="en-US" altLang="th-TH" smtClean="0"/>
              <a:t>-Explanation of each types; one for one slide</a:t>
            </a:r>
            <a:endParaRPr lang="th-TH" altLang="th-TH" smtClean="0"/>
          </a:p>
        </p:txBody>
      </p:sp>
    </p:spTree>
    <p:extLst>
      <p:ext uri="{BB962C8B-B14F-4D97-AF65-F5344CB8AC3E}">
        <p14:creationId xmlns:p14="http://schemas.microsoft.com/office/powerpoint/2010/main" xmlns="" val="424562322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7"/>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074BE253-19DD-4B7F-91F5-D2AA2B32A6CD}" type="slidenum">
              <a:rPr lang="en-US" altLang="th-TH" smtClean="0"/>
              <a:pPr>
                <a:spcBef>
                  <a:spcPct val="0"/>
                </a:spcBef>
              </a:pPr>
              <a:t>5</a:t>
            </a:fld>
            <a:endParaRPr lang="en-US" altLang="th-TH" smtClean="0"/>
          </a:p>
        </p:txBody>
      </p:sp>
      <p:sp>
        <p:nvSpPr>
          <p:cNvPr id="14339"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14340" name="Rectangle 3"/>
          <p:cNvSpPr>
            <a:spLocks noGrp="1" noChangeArrowheads="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r>
              <a:rPr lang="en-US" altLang="th-TH" smtClean="0"/>
              <a:t>-Definition and examples.</a:t>
            </a:r>
          </a:p>
          <a:p>
            <a:r>
              <a:rPr lang="en-US" altLang="th-TH" smtClean="0"/>
              <a:t>http://www.investopedia.com/ask/answers/061615/whats-difference-between-investment-banks-and-commercial-banks.asp</a:t>
            </a:r>
          </a:p>
          <a:p>
            <a:endParaRPr lang="th-TH" altLang="th-TH" smtClean="0"/>
          </a:p>
        </p:txBody>
      </p:sp>
    </p:spTree>
    <p:extLst>
      <p:ext uri="{BB962C8B-B14F-4D97-AF65-F5344CB8AC3E}">
        <p14:creationId xmlns:p14="http://schemas.microsoft.com/office/powerpoint/2010/main" xmlns="" val="133741789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3F783988-3FCC-419B-8315-45251C791AB0}" type="slidenum">
              <a:rPr lang="en-US" altLang="th-TH" smtClean="0"/>
              <a:pPr>
                <a:spcBef>
                  <a:spcPct val="0"/>
                </a:spcBef>
              </a:pPr>
              <a:t>6</a:t>
            </a:fld>
            <a:endParaRPr lang="en-US" altLang="th-TH" smtClean="0"/>
          </a:p>
        </p:txBody>
      </p:sp>
      <p:sp>
        <p:nvSpPr>
          <p:cNvPr id="16387"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16388" name="Rectangle 3"/>
          <p:cNvSpPr>
            <a:spLocks noGrp="1" noChangeArrowheads="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endParaRPr lang="th-TH" altLang="th-TH" smtClean="0"/>
          </a:p>
        </p:txBody>
      </p:sp>
    </p:spTree>
    <p:extLst>
      <p:ext uri="{BB962C8B-B14F-4D97-AF65-F5344CB8AC3E}">
        <p14:creationId xmlns:p14="http://schemas.microsoft.com/office/powerpoint/2010/main" xmlns="" val="195980248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C1552D76-5951-49A5-A077-B33852BD29AE}" type="slidenum">
              <a:rPr lang="en-US" altLang="th-TH" smtClean="0"/>
              <a:pPr>
                <a:spcBef>
                  <a:spcPct val="0"/>
                </a:spcBef>
              </a:pPr>
              <a:t>7</a:t>
            </a:fld>
            <a:endParaRPr lang="en-US" altLang="th-TH" smtClean="0"/>
          </a:p>
        </p:txBody>
      </p:sp>
      <p:sp>
        <p:nvSpPr>
          <p:cNvPr id="18435"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18436" name="Rectangle 3"/>
          <p:cNvSpPr>
            <a:spLocks noGrp="1" noChangeArrowheads="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r>
              <a:rPr lang="en-US" altLang="th-TH" smtClean="0"/>
              <a:t>-Explanation of each type</a:t>
            </a:r>
            <a:endParaRPr lang="th-TH" altLang="th-TH" smtClean="0"/>
          </a:p>
        </p:txBody>
      </p:sp>
    </p:spTree>
    <p:extLst>
      <p:ext uri="{BB962C8B-B14F-4D97-AF65-F5344CB8AC3E}">
        <p14:creationId xmlns:p14="http://schemas.microsoft.com/office/powerpoint/2010/main" xmlns="" val="292350104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7"/>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552FB7A0-CBF3-40C5-A665-377669CE0594}" type="slidenum">
              <a:rPr lang="en-US" altLang="th-TH" smtClean="0"/>
              <a:pPr>
                <a:spcBef>
                  <a:spcPct val="0"/>
                </a:spcBef>
              </a:pPr>
              <a:t>8</a:t>
            </a:fld>
            <a:endParaRPr lang="en-US" altLang="th-TH" smtClean="0"/>
          </a:p>
        </p:txBody>
      </p:sp>
      <p:sp>
        <p:nvSpPr>
          <p:cNvPr id="20483"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20484" name="Rectangle 3"/>
          <p:cNvSpPr>
            <a:spLocks noGrp="1" noChangeArrowheads="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endParaRPr lang="th-TH" altLang="th-TH" smtClean="0"/>
          </a:p>
        </p:txBody>
      </p:sp>
    </p:spTree>
    <p:extLst>
      <p:ext uri="{BB962C8B-B14F-4D97-AF65-F5344CB8AC3E}">
        <p14:creationId xmlns:p14="http://schemas.microsoft.com/office/powerpoint/2010/main" xmlns="" val="90863221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7"/>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BEEF38DD-6F2A-4CF7-9245-349F68D6D340}" type="slidenum">
              <a:rPr lang="en-US" altLang="th-TH" smtClean="0"/>
              <a:pPr>
                <a:spcBef>
                  <a:spcPct val="0"/>
                </a:spcBef>
              </a:pPr>
              <a:t>9</a:t>
            </a:fld>
            <a:endParaRPr lang="en-US" altLang="th-TH" smtClean="0"/>
          </a:p>
        </p:txBody>
      </p:sp>
      <p:sp>
        <p:nvSpPr>
          <p:cNvPr id="22531"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22532" name="Rectangle 3"/>
          <p:cNvSpPr>
            <a:spLocks noGrp="1" noChangeArrowheads="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r>
              <a:rPr lang="en-US" altLang="th-TH" smtClean="0"/>
              <a:t>-May be some clearer explanation? simplier?</a:t>
            </a:r>
            <a:endParaRPr lang="th-TH" altLang="th-TH" smtClean="0"/>
          </a:p>
        </p:txBody>
      </p:sp>
    </p:spTree>
    <p:extLst>
      <p:ext uri="{BB962C8B-B14F-4D97-AF65-F5344CB8AC3E}">
        <p14:creationId xmlns:p14="http://schemas.microsoft.com/office/powerpoint/2010/main" xmlns="" val="98138950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7"/>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A86B8CD3-DEC8-4291-855A-FA319723A44E}" type="slidenum">
              <a:rPr lang="en-US" altLang="th-TH" smtClean="0"/>
              <a:pPr>
                <a:spcBef>
                  <a:spcPct val="0"/>
                </a:spcBef>
              </a:pPr>
              <a:t>10</a:t>
            </a:fld>
            <a:endParaRPr lang="en-US" altLang="th-TH" smtClean="0"/>
          </a:p>
        </p:txBody>
      </p:sp>
      <p:sp>
        <p:nvSpPr>
          <p:cNvPr id="24579"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24580" name="Rectangle 3"/>
          <p:cNvSpPr>
            <a:spLocks noGrp="1" noChangeArrowheads="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r>
              <a:rPr lang="en-US" altLang="th-TH" smtClean="0"/>
              <a:t>-Explain differences of each roughly</a:t>
            </a:r>
          </a:p>
          <a:p>
            <a:endParaRPr lang="th-TH" altLang="th-TH" smtClean="0"/>
          </a:p>
        </p:txBody>
      </p:sp>
    </p:spTree>
    <p:extLst>
      <p:ext uri="{BB962C8B-B14F-4D97-AF65-F5344CB8AC3E}">
        <p14:creationId xmlns:p14="http://schemas.microsoft.com/office/powerpoint/2010/main" xmlns="" val="300096510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E3C40F25-AA5B-4645-800E-E7A7BCEB5455}" type="slidenum">
              <a:rPr lang="en-US" altLang="th-TH" smtClean="0"/>
              <a:pPr>
                <a:spcBef>
                  <a:spcPct val="0"/>
                </a:spcBef>
              </a:pPr>
              <a:t>11</a:t>
            </a:fld>
            <a:endParaRPr lang="en-US" altLang="th-TH" smtClean="0"/>
          </a:p>
        </p:txBody>
      </p:sp>
      <p:sp>
        <p:nvSpPr>
          <p:cNvPr id="26627"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26628" name="Rectangle 3"/>
          <p:cNvSpPr>
            <a:spLocks noGrp="1" noChangeArrowheads="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r>
              <a:rPr lang="en-US" altLang="th-TH" dirty="0" smtClean="0"/>
              <a:t>Not really that important</a:t>
            </a:r>
            <a:endParaRPr lang="th-TH" altLang="th-TH" dirty="0" smtClean="0"/>
          </a:p>
        </p:txBody>
      </p:sp>
    </p:spTree>
    <p:extLst>
      <p:ext uri="{BB962C8B-B14F-4D97-AF65-F5344CB8AC3E}">
        <p14:creationId xmlns:p14="http://schemas.microsoft.com/office/powerpoint/2010/main" xmlns="" val="102354082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956CB93D-666A-4AD0-89CC-2C46AEF5B5AE}" type="slidenum">
              <a:rPr lang="en-US" altLang="th-TH" smtClean="0"/>
              <a:pPr>
                <a:spcBef>
                  <a:spcPct val="0"/>
                </a:spcBef>
              </a:pPr>
              <a:t>12</a:t>
            </a:fld>
            <a:endParaRPr lang="en-US" altLang="th-TH" smtClean="0"/>
          </a:p>
        </p:txBody>
      </p:sp>
      <p:sp>
        <p:nvSpPr>
          <p:cNvPr id="28675"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28676" name="Rectangle 3"/>
          <p:cNvSpPr>
            <a:spLocks noGrp="1" noChangeArrowheads="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r>
              <a:rPr lang="en-US" altLang="th-TH" smtClean="0"/>
              <a:t>Not really that important</a:t>
            </a:r>
            <a:endParaRPr lang="th-TH" altLang="th-TH" smtClean="0"/>
          </a:p>
          <a:p>
            <a:endParaRPr lang="th-TH" altLang="th-TH" smtClean="0"/>
          </a:p>
        </p:txBody>
      </p:sp>
    </p:spTree>
    <p:extLst>
      <p:ext uri="{BB962C8B-B14F-4D97-AF65-F5344CB8AC3E}">
        <p14:creationId xmlns:p14="http://schemas.microsoft.com/office/powerpoint/2010/main" xmlns="" val="129898859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7"/>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EF0C9CF4-2BC8-417A-A2AB-593F935E91A1}" type="slidenum">
              <a:rPr lang="en-US" altLang="th-TH" smtClean="0"/>
              <a:pPr>
                <a:spcBef>
                  <a:spcPct val="0"/>
                </a:spcBef>
              </a:pPr>
              <a:t>13</a:t>
            </a:fld>
            <a:endParaRPr lang="en-US" altLang="th-TH" smtClean="0"/>
          </a:p>
        </p:txBody>
      </p:sp>
      <p:sp>
        <p:nvSpPr>
          <p:cNvPr id="30723"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30724" name="Rectangle 3"/>
          <p:cNvSpPr>
            <a:spLocks noGrp="1" noChangeArrowheads="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endParaRPr lang="th-TH" altLang="th-TH" smtClean="0"/>
          </a:p>
        </p:txBody>
      </p:sp>
    </p:spTree>
    <p:extLst>
      <p:ext uri="{BB962C8B-B14F-4D97-AF65-F5344CB8AC3E}">
        <p14:creationId xmlns:p14="http://schemas.microsoft.com/office/powerpoint/2010/main" xmlns="" val="29527810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1FF3E78C-3036-429A-8B82-E182CAA76439}" type="slidenum">
              <a:rPr lang="en-US" altLang="th-TH" smtClean="0"/>
              <a:pPr>
                <a:spcBef>
                  <a:spcPct val="0"/>
                </a:spcBef>
              </a:pPr>
              <a:t>14</a:t>
            </a:fld>
            <a:endParaRPr lang="en-US" altLang="th-TH" smtClean="0"/>
          </a:p>
        </p:txBody>
      </p:sp>
      <p:sp>
        <p:nvSpPr>
          <p:cNvPr id="32771"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32772" name="Rectangle 3"/>
          <p:cNvSpPr>
            <a:spLocks noGrp="1" noChangeArrowheads="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r>
              <a:rPr lang="en-US" altLang="th-TH" smtClean="0"/>
              <a:t>Why do we show this?</a:t>
            </a:r>
          </a:p>
          <a:p>
            <a:endParaRPr lang="th-TH" altLang="th-TH" smtClean="0"/>
          </a:p>
        </p:txBody>
      </p:sp>
    </p:spTree>
    <p:extLst>
      <p:ext uri="{BB962C8B-B14F-4D97-AF65-F5344CB8AC3E}">
        <p14:creationId xmlns:p14="http://schemas.microsoft.com/office/powerpoint/2010/main" xmlns="" val="146008468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CDA9459D-CDE7-4F27-ADC8-D0143E77F141}" type="slidenum">
              <a:rPr lang="en-US" altLang="th-TH" smtClean="0"/>
              <a:pPr>
                <a:spcBef>
                  <a:spcPct val="0"/>
                </a:spcBef>
              </a:pPr>
              <a:t>15</a:t>
            </a:fld>
            <a:endParaRPr lang="en-US" altLang="th-TH" smtClean="0"/>
          </a:p>
        </p:txBody>
      </p:sp>
      <p:sp>
        <p:nvSpPr>
          <p:cNvPr id="34819"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34820" name="Rectangle 3"/>
          <p:cNvSpPr>
            <a:spLocks noGrp="1" noChangeArrowheads="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endParaRPr lang="th-TH" altLang="th-TH" smtClean="0"/>
          </a:p>
        </p:txBody>
      </p:sp>
    </p:spTree>
    <p:extLst>
      <p:ext uri="{BB962C8B-B14F-4D97-AF65-F5344CB8AC3E}">
        <p14:creationId xmlns:p14="http://schemas.microsoft.com/office/powerpoint/2010/main" xmlns="" val="132029738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1AD05015-FD7D-4AB2-BBE9-16AB3C3AE368}" type="slidenum">
              <a:rPr lang="en-US" altLang="th-TH" smtClean="0"/>
              <a:pPr>
                <a:spcBef>
                  <a:spcPct val="0"/>
                </a:spcBef>
              </a:pPr>
              <a:t>16</a:t>
            </a:fld>
            <a:endParaRPr lang="en-US" altLang="th-TH" smtClean="0"/>
          </a:p>
        </p:txBody>
      </p:sp>
      <p:sp>
        <p:nvSpPr>
          <p:cNvPr id="36867"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36868" name="Rectangle 3"/>
          <p:cNvSpPr>
            <a:spLocks noGrp="1" noChangeArrowheads="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endParaRPr lang="th-TH" altLang="th-TH" smtClean="0"/>
          </a:p>
        </p:txBody>
      </p:sp>
    </p:spTree>
    <p:extLst>
      <p:ext uri="{BB962C8B-B14F-4D97-AF65-F5344CB8AC3E}">
        <p14:creationId xmlns:p14="http://schemas.microsoft.com/office/powerpoint/2010/main" xmlns="" val="341872887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7"/>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F2AA81E5-83FC-46D7-B49F-EA9EE72FC84D}" type="slidenum">
              <a:rPr lang="en-US" altLang="th-TH" smtClean="0"/>
              <a:pPr>
                <a:spcBef>
                  <a:spcPct val="0"/>
                </a:spcBef>
              </a:pPr>
              <a:t>17</a:t>
            </a:fld>
            <a:endParaRPr lang="en-US" altLang="th-TH" smtClean="0"/>
          </a:p>
        </p:txBody>
      </p:sp>
      <p:sp>
        <p:nvSpPr>
          <p:cNvPr id="38915"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38916" name="Rectangle 3"/>
          <p:cNvSpPr>
            <a:spLocks noGrp="1" noChangeArrowheads="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endParaRPr lang="th-TH" altLang="th-TH" smtClean="0"/>
          </a:p>
        </p:txBody>
      </p:sp>
    </p:spTree>
    <p:extLst>
      <p:ext uri="{BB962C8B-B14F-4D97-AF65-F5344CB8AC3E}">
        <p14:creationId xmlns:p14="http://schemas.microsoft.com/office/powerpoint/2010/main" xmlns="" val="174555817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1200A849-CA9E-4104-BF9D-05D5E22990B0}" type="slidenum">
              <a:rPr lang="en-US" altLang="th-TH" smtClean="0"/>
              <a:pPr>
                <a:spcBef>
                  <a:spcPct val="0"/>
                </a:spcBef>
              </a:pPr>
              <a:t>18</a:t>
            </a:fld>
            <a:endParaRPr lang="en-US" altLang="th-TH" smtClean="0"/>
          </a:p>
        </p:txBody>
      </p:sp>
      <p:sp>
        <p:nvSpPr>
          <p:cNvPr id="40963"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40964" name="Rectangle 3"/>
          <p:cNvSpPr>
            <a:spLocks noGrp="1" noChangeArrowheads="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endParaRPr lang="th-TH" altLang="th-TH" smtClean="0"/>
          </a:p>
        </p:txBody>
      </p:sp>
    </p:spTree>
    <p:extLst>
      <p:ext uri="{BB962C8B-B14F-4D97-AF65-F5344CB8AC3E}">
        <p14:creationId xmlns:p14="http://schemas.microsoft.com/office/powerpoint/2010/main" xmlns="" val="165551332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7127285D-041E-4794-A4B3-8EF8D1A9FC7B}" type="slidenum">
              <a:rPr lang="en-US" altLang="th-TH" smtClean="0"/>
              <a:pPr>
                <a:spcBef>
                  <a:spcPct val="0"/>
                </a:spcBef>
              </a:pPr>
              <a:t>19</a:t>
            </a:fld>
            <a:endParaRPr lang="en-US" altLang="th-TH" smtClean="0"/>
          </a:p>
        </p:txBody>
      </p:sp>
      <p:sp>
        <p:nvSpPr>
          <p:cNvPr id="43011"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43012" name="Rectangle 3"/>
          <p:cNvSpPr>
            <a:spLocks noGrp="1" noChangeArrowheads="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r>
              <a:rPr lang="en-US" altLang="th-TH" smtClean="0"/>
              <a:t>May spend some more time to explain these</a:t>
            </a:r>
            <a:endParaRPr lang="th-TH" altLang="th-TH" smtClean="0"/>
          </a:p>
        </p:txBody>
      </p:sp>
    </p:spTree>
    <p:extLst>
      <p:ext uri="{BB962C8B-B14F-4D97-AF65-F5344CB8AC3E}">
        <p14:creationId xmlns:p14="http://schemas.microsoft.com/office/powerpoint/2010/main" xmlns="" val="38602657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7127285D-041E-4794-A4B3-8EF8D1A9FC7B}" type="slidenum">
              <a:rPr lang="en-US" altLang="th-TH" smtClean="0"/>
              <a:pPr>
                <a:spcBef>
                  <a:spcPct val="0"/>
                </a:spcBef>
              </a:pPr>
              <a:t>20</a:t>
            </a:fld>
            <a:endParaRPr lang="en-US" altLang="th-TH" smtClean="0"/>
          </a:p>
        </p:txBody>
      </p:sp>
      <p:sp>
        <p:nvSpPr>
          <p:cNvPr id="43011"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43012" name="Rectangle 3"/>
          <p:cNvSpPr>
            <a:spLocks noGrp="1" noChangeArrowheads="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r>
              <a:rPr lang="en-US" altLang="th-TH" smtClean="0"/>
              <a:t>May spend some more time to explain these</a:t>
            </a:r>
            <a:endParaRPr lang="th-TH" altLang="th-TH" smtClean="0"/>
          </a:p>
        </p:txBody>
      </p:sp>
    </p:spTree>
    <p:extLst>
      <p:ext uri="{BB962C8B-B14F-4D97-AF65-F5344CB8AC3E}">
        <p14:creationId xmlns:p14="http://schemas.microsoft.com/office/powerpoint/2010/main" xmlns="" val="21487601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lvl1pPr>
              <a:defRPr sz="2000" b="1">
                <a:solidFill>
                  <a:schemeClr val="tx1"/>
                </a:solidFill>
              </a:defRPr>
            </a:lvl1pPr>
          </a:lstStyle>
          <a:p>
            <a:fld id="{403DC12D-E02E-423D-90C0-BDE830239584}" type="slidenum">
              <a:rPr lang="th-TH" smtClean="0"/>
              <a:pPr/>
              <a:t>‹#›</a:t>
            </a:fld>
            <a:endParaRPr lang="th-TH" dirty="0"/>
          </a:p>
        </p:txBody>
      </p:sp>
    </p:spTree>
    <p:extLst>
      <p:ext uri="{BB962C8B-B14F-4D97-AF65-F5344CB8AC3E}">
        <p14:creationId xmlns:p14="http://schemas.microsoft.com/office/powerpoint/2010/main" xmlns="" val="12334172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lvl1pPr>
              <a:lnSpc>
                <a:spcPct val="100000"/>
              </a:lnSpc>
              <a:defRPr/>
            </a:lvl1pPr>
            <a:lvl2pPr>
              <a:lnSpc>
                <a:spcPct val="100000"/>
              </a:lnSpc>
              <a:defRPr/>
            </a:lvl2pPr>
            <a:lvl3pPr>
              <a:lnSpc>
                <a:spcPct val="100000"/>
              </a:lnSpc>
              <a:defRPr/>
            </a:lvl3pPr>
            <a:lvl4pPr>
              <a:lnSpc>
                <a:spcPct val="100000"/>
              </a:lnSpc>
              <a:defRPr/>
            </a:lvl4pPr>
            <a:lvl5pPr>
              <a:lnSpc>
                <a:spcPct val="100000"/>
              </a:lnSpc>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p>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lvl1pPr>
              <a:defRPr sz="2000" b="1">
                <a:solidFill>
                  <a:schemeClr val="tx1"/>
                </a:solidFill>
              </a:defRPr>
            </a:lvl1pPr>
          </a:lstStyle>
          <a:p>
            <a:fld id="{403DC12D-E02E-423D-90C0-BDE830239584}" type="slidenum">
              <a:rPr lang="th-TH" smtClean="0"/>
              <a:pPr/>
              <a:t>‹#›</a:t>
            </a:fld>
            <a:endParaRPr lang="th-TH" dirty="0"/>
          </a:p>
        </p:txBody>
      </p:sp>
    </p:spTree>
    <p:extLst>
      <p:ext uri="{BB962C8B-B14F-4D97-AF65-F5344CB8AC3E}">
        <p14:creationId xmlns:p14="http://schemas.microsoft.com/office/powerpoint/2010/main" xmlns="" val="23745530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403DC12D-E02E-423D-90C0-BDE830239584}" type="slidenum">
              <a:rPr lang="th-TH" smtClean="0"/>
              <a:pPr/>
              <a:t>‹#›</a:t>
            </a:fld>
            <a:endParaRPr lang="th-TH"/>
          </a:p>
        </p:txBody>
      </p:sp>
    </p:spTree>
    <p:extLst>
      <p:ext uri="{BB962C8B-B14F-4D97-AF65-F5344CB8AC3E}">
        <p14:creationId xmlns:p14="http://schemas.microsoft.com/office/powerpoint/2010/main" xmlns="" val="23154184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403DC12D-E02E-423D-90C0-BDE830239584}" type="slidenum">
              <a:rPr lang="th-TH" smtClean="0"/>
              <a:pPr/>
              <a:t>‹#›</a:t>
            </a:fld>
            <a:endParaRPr lang="th-TH"/>
          </a:p>
        </p:txBody>
      </p:sp>
    </p:spTree>
    <p:extLst>
      <p:ext uri="{BB962C8B-B14F-4D97-AF65-F5344CB8AC3E}">
        <p14:creationId xmlns:p14="http://schemas.microsoft.com/office/powerpoint/2010/main" xmlns="" val="17094441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endParaRPr lang="th-TH"/>
          </a:p>
        </p:txBody>
      </p:sp>
      <p:sp>
        <p:nvSpPr>
          <p:cNvPr id="8" name="Footer Placeholder 7"/>
          <p:cNvSpPr>
            <a:spLocks noGrp="1"/>
          </p:cNvSpPr>
          <p:nvPr>
            <p:ph type="ftr" sz="quarter" idx="11"/>
          </p:nvPr>
        </p:nvSpPr>
        <p:spPr/>
        <p:txBody>
          <a:bodyPr/>
          <a:lstStyle/>
          <a:p>
            <a:endParaRPr lang="th-TH"/>
          </a:p>
        </p:txBody>
      </p:sp>
      <p:sp>
        <p:nvSpPr>
          <p:cNvPr id="9" name="Slide Number Placeholder 8"/>
          <p:cNvSpPr>
            <a:spLocks noGrp="1"/>
          </p:cNvSpPr>
          <p:nvPr>
            <p:ph type="sldNum" sz="quarter" idx="12"/>
          </p:nvPr>
        </p:nvSpPr>
        <p:spPr/>
        <p:txBody>
          <a:bodyPr/>
          <a:lstStyle/>
          <a:p>
            <a:fld id="{403DC12D-E02E-423D-90C0-BDE830239584}" type="slidenum">
              <a:rPr lang="th-TH" smtClean="0"/>
              <a:pPr/>
              <a:t>‹#›</a:t>
            </a:fld>
            <a:endParaRPr lang="th-TH"/>
          </a:p>
        </p:txBody>
      </p:sp>
    </p:spTree>
    <p:extLst>
      <p:ext uri="{BB962C8B-B14F-4D97-AF65-F5344CB8AC3E}">
        <p14:creationId xmlns:p14="http://schemas.microsoft.com/office/powerpoint/2010/main" xmlns="" val="4251595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endParaRPr lang="th-TH"/>
          </a:p>
        </p:txBody>
      </p:sp>
      <p:sp>
        <p:nvSpPr>
          <p:cNvPr id="4" name="Footer Placeholder 3"/>
          <p:cNvSpPr>
            <a:spLocks noGrp="1"/>
          </p:cNvSpPr>
          <p:nvPr>
            <p:ph type="ftr" sz="quarter" idx="11"/>
          </p:nvPr>
        </p:nvSpPr>
        <p:spPr/>
        <p:txBody>
          <a:bodyPr/>
          <a:lstStyle/>
          <a:p>
            <a:endParaRPr lang="th-TH"/>
          </a:p>
        </p:txBody>
      </p:sp>
      <p:sp>
        <p:nvSpPr>
          <p:cNvPr id="5" name="Slide Number Placeholder 4"/>
          <p:cNvSpPr>
            <a:spLocks noGrp="1"/>
          </p:cNvSpPr>
          <p:nvPr>
            <p:ph type="sldNum" sz="quarter" idx="12"/>
          </p:nvPr>
        </p:nvSpPr>
        <p:spPr/>
        <p:txBody>
          <a:bodyPr/>
          <a:lstStyle/>
          <a:p>
            <a:fld id="{403DC12D-E02E-423D-90C0-BDE830239584}" type="slidenum">
              <a:rPr lang="th-TH" smtClean="0"/>
              <a:pPr/>
              <a:t>‹#›</a:t>
            </a:fld>
            <a:endParaRPr lang="th-TH"/>
          </a:p>
        </p:txBody>
      </p:sp>
    </p:spTree>
    <p:extLst>
      <p:ext uri="{BB962C8B-B14F-4D97-AF65-F5344CB8AC3E}">
        <p14:creationId xmlns:p14="http://schemas.microsoft.com/office/powerpoint/2010/main" xmlns="" val="36429861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th-TH"/>
          </a:p>
        </p:txBody>
      </p:sp>
      <p:sp>
        <p:nvSpPr>
          <p:cNvPr id="3" name="Footer Placeholder 2"/>
          <p:cNvSpPr>
            <a:spLocks noGrp="1"/>
          </p:cNvSpPr>
          <p:nvPr>
            <p:ph type="ftr" sz="quarter" idx="11"/>
          </p:nvPr>
        </p:nvSpPr>
        <p:spPr/>
        <p:txBody>
          <a:bodyPr/>
          <a:lstStyle/>
          <a:p>
            <a:endParaRPr lang="th-TH"/>
          </a:p>
        </p:txBody>
      </p:sp>
      <p:sp>
        <p:nvSpPr>
          <p:cNvPr id="4" name="Slide Number Placeholder 3"/>
          <p:cNvSpPr>
            <a:spLocks noGrp="1"/>
          </p:cNvSpPr>
          <p:nvPr>
            <p:ph type="sldNum" sz="quarter" idx="12"/>
          </p:nvPr>
        </p:nvSpPr>
        <p:spPr/>
        <p:txBody>
          <a:bodyPr/>
          <a:lstStyle/>
          <a:p>
            <a:fld id="{403DC12D-E02E-423D-90C0-BDE830239584}" type="slidenum">
              <a:rPr lang="th-TH" smtClean="0"/>
              <a:pPr/>
              <a:t>‹#›</a:t>
            </a:fld>
            <a:endParaRPr lang="th-TH"/>
          </a:p>
        </p:txBody>
      </p:sp>
    </p:spTree>
    <p:extLst>
      <p:ext uri="{BB962C8B-B14F-4D97-AF65-F5344CB8AC3E}">
        <p14:creationId xmlns:p14="http://schemas.microsoft.com/office/powerpoint/2010/main" xmlns="" val="20448281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403DC12D-E02E-423D-90C0-BDE830239584}" type="slidenum">
              <a:rPr lang="th-TH" smtClean="0"/>
              <a:pPr/>
              <a:t>‹#›</a:t>
            </a:fld>
            <a:endParaRPr lang="th-TH"/>
          </a:p>
        </p:txBody>
      </p:sp>
    </p:spTree>
    <p:extLst>
      <p:ext uri="{BB962C8B-B14F-4D97-AF65-F5344CB8AC3E}">
        <p14:creationId xmlns:p14="http://schemas.microsoft.com/office/powerpoint/2010/main" xmlns="" val="2312699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403DC12D-E02E-423D-90C0-BDE830239584}" type="slidenum">
              <a:rPr lang="th-TH" smtClean="0"/>
              <a:pPr/>
              <a:t>‹#›</a:t>
            </a:fld>
            <a:endParaRPr lang="th-TH"/>
          </a:p>
        </p:txBody>
      </p:sp>
    </p:spTree>
    <p:extLst>
      <p:ext uri="{BB962C8B-B14F-4D97-AF65-F5344CB8AC3E}">
        <p14:creationId xmlns:p14="http://schemas.microsoft.com/office/powerpoint/2010/main" xmlns="" val="1243010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403DC12D-E02E-423D-90C0-BDE830239584}" type="slidenum">
              <a:rPr lang="th-TH" smtClean="0"/>
              <a:pPr/>
              <a:t>‹#›</a:t>
            </a:fld>
            <a:endParaRPr lang="th-TH"/>
          </a:p>
        </p:txBody>
      </p:sp>
    </p:spTree>
    <p:extLst>
      <p:ext uri="{BB962C8B-B14F-4D97-AF65-F5344CB8AC3E}">
        <p14:creationId xmlns:p14="http://schemas.microsoft.com/office/powerpoint/2010/main" xmlns="" val="8035904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403DC12D-E02E-423D-90C0-BDE830239584}" type="slidenum">
              <a:rPr lang="th-TH" smtClean="0"/>
              <a:pPr/>
              <a:t>‹#›</a:t>
            </a:fld>
            <a:endParaRPr lang="th-TH"/>
          </a:p>
        </p:txBody>
      </p:sp>
    </p:spTree>
    <p:extLst>
      <p:ext uri="{BB962C8B-B14F-4D97-AF65-F5344CB8AC3E}">
        <p14:creationId xmlns:p14="http://schemas.microsoft.com/office/powerpoint/2010/main" xmlns="" val="415199321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Section Header">
    <p:spTree>
      <p:nvGrpSpPr>
        <p:cNvPr id="1" name=""/>
        <p:cNvGrpSpPr/>
        <p:nvPr/>
      </p:nvGrpSpPr>
      <p:grpSpPr>
        <a:xfrm>
          <a:off x="0" y="0"/>
          <a:ext cx="0" cy="0"/>
          <a:chOff x="0" y="0"/>
          <a:chExt cx="0" cy="0"/>
        </a:xfrm>
      </p:grpSpPr>
      <p:sp>
        <p:nvSpPr>
          <p:cNvPr id="5" name="TextBox 4"/>
          <p:cNvSpPr txBox="1"/>
          <p:nvPr userDrawn="1"/>
        </p:nvSpPr>
        <p:spPr>
          <a:xfrm>
            <a:off x="914400" y="685800"/>
            <a:ext cx="7315200" cy="457200"/>
          </a:xfrm>
          <a:prstGeom prst="rect">
            <a:avLst/>
          </a:prstGeom>
          <a:solidFill>
            <a:schemeClr val="accent1"/>
          </a:solidFill>
          <a:ln>
            <a:solidFill>
              <a:schemeClr val="accent1"/>
            </a:solidFill>
          </a:ln>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endParaRPr lang="en-US" smtClean="0">
              <a:latin typeface="Calibri" pitchFamily="34" charset="0"/>
            </a:endParaRPr>
          </a:p>
        </p:txBody>
      </p:sp>
      <p:sp>
        <p:nvSpPr>
          <p:cNvPr id="10" name="Title 1"/>
          <p:cNvSpPr>
            <a:spLocks noGrp="1"/>
          </p:cNvSpPr>
          <p:nvPr>
            <p:ph type="ctrTitle"/>
          </p:nvPr>
        </p:nvSpPr>
        <p:spPr>
          <a:xfrm>
            <a:off x="685800" y="1597025"/>
            <a:ext cx="7772400" cy="1470025"/>
          </a:xfrm>
        </p:spPr>
        <p:txBody>
          <a:bodyPr>
            <a:normAutofit/>
          </a:bodyPr>
          <a:lstStyle>
            <a:lvl1pPr>
              <a:defRPr sz="4000" b="1">
                <a:solidFill>
                  <a:schemeClr val="accent5"/>
                </a:solidFill>
              </a:defRPr>
            </a:lvl1pPr>
          </a:lstStyle>
          <a:p>
            <a:r>
              <a:rPr lang="en-US" dirty="0" smtClean="0"/>
              <a:t>Click to edit Master title style</a:t>
            </a:r>
            <a:endParaRPr lang="en-US" dirty="0"/>
          </a:p>
        </p:txBody>
      </p:sp>
      <p:sp>
        <p:nvSpPr>
          <p:cNvPr id="11" name="Content Placeholder 2"/>
          <p:cNvSpPr>
            <a:spLocks noGrp="1"/>
          </p:cNvSpPr>
          <p:nvPr>
            <p:ph idx="1"/>
          </p:nvPr>
        </p:nvSpPr>
        <p:spPr>
          <a:xfrm>
            <a:off x="904874" y="3419475"/>
            <a:ext cx="7315201" cy="2706688"/>
          </a:xfrm>
        </p:spPr>
        <p:txBody>
          <a:bodyPr/>
          <a:lstStyle>
            <a:lvl1pPr algn="ctr">
              <a:spcAft>
                <a:spcPts val="600"/>
              </a:spcAft>
              <a:buNone/>
              <a:defRPr sz="3200"/>
            </a:lvl1pPr>
            <a:lvl2pPr>
              <a:spcAft>
                <a:spcPts val="600"/>
              </a:spcAft>
              <a:defRPr sz="2600"/>
            </a:lvl2pPr>
            <a:lvl5pPr marL="1371600" indent="-228600">
              <a:defRPr/>
            </a:lvl5pPr>
          </a:lstStyle>
          <a:p>
            <a:pPr lvl="0"/>
            <a:r>
              <a:rPr lang="en-US" dirty="0" smtClean="0"/>
              <a:t>Click to edit Master text styles</a:t>
            </a:r>
          </a:p>
          <a:p>
            <a:pPr lvl="1"/>
            <a:endParaRPr lang="en-US" dirty="0" smtClean="0"/>
          </a:p>
        </p:txBody>
      </p:sp>
      <p:sp>
        <p:nvSpPr>
          <p:cNvPr id="23" name="Text Placeholder 22"/>
          <p:cNvSpPr>
            <a:spLocks noGrp="1"/>
          </p:cNvSpPr>
          <p:nvPr>
            <p:ph type="body" sz="quarter" idx="11"/>
          </p:nvPr>
        </p:nvSpPr>
        <p:spPr>
          <a:xfrm>
            <a:off x="914400" y="685800"/>
            <a:ext cx="7315200" cy="457200"/>
          </a:xfrm>
          <a:solidFill>
            <a:schemeClr val="accent1">
              <a:lumMod val="60000"/>
              <a:lumOff val="40000"/>
            </a:schemeClr>
          </a:solidFill>
        </p:spPr>
        <p:txBody>
          <a:bodyPr/>
          <a:lstStyle>
            <a:lvl1pPr algn="ctr">
              <a:buNone/>
              <a:defRPr>
                <a:solidFill>
                  <a:srgbClr val="000000"/>
                </a:solidFill>
              </a:defRPr>
            </a:lvl1pPr>
          </a:lstStyle>
          <a:p>
            <a:pPr lvl="0"/>
            <a:r>
              <a:rPr lang="en-US" dirty="0" smtClean="0"/>
              <a:t>Click to edit Master text styles</a:t>
            </a:r>
          </a:p>
        </p:txBody>
      </p:sp>
      <p:sp>
        <p:nvSpPr>
          <p:cNvPr id="6" name="Slide Number Placeholder 6"/>
          <p:cNvSpPr>
            <a:spLocks noGrp="1"/>
          </p:cNvSpPr>
          <p:nvPr>
            <p:ph type="sldNum" sz="quarter" idx="12"/>
          </p:nvPr>
        </p:nvSpPr>
        <p:spPr/>
        <p:txBody>
          <a:bodyPr/>
          <a:lstStyle>
            <a:lvl1pPr>
              <a:defRPr sz="2000" b="1">
                <a:solidFill>
                  <a:schemeClr val="tx1"/>
                </a:solidFill>
              </a:defRPr>
            </a:lvl1pPr>
          </a:lstStyle>
          <a:p>
            <a:pPr>
              <a:defRPr/>
            </a:pPr>
            <a:fld id="{7E675F2F-DB91-454C-98E3-4602D6B9A0C2}" type="slidenum">
              <a:rPr lang="en-US" altLang="th-TH" smtClean="0"/>
              <a:pPr>
                <a:defRPr/>
              </a:pPr>
              <a:t>‹#›</a:t>
            </a:fld>
            <a:endParaRPr lang="en-US" altLang="th-TH" dirty="0"/>
          </a:p>
        </p:txBody>
      </p:sp>
    </p:spTree>
    <p:extLst>
      <p:ext uri="{BB962C8B-B14F-4D97-AF65-F5344CB8AC3E}">
        <p14:creationId xmlns:p14="http://schemas.microsoft.com/office/powerpoint/2010/main" xmlns="" val="9047958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cstate="print">
            <a:lum/>
          </a:blip>
          <a:srcRect/>
          <a:stretch>
            <a:fillRect t="-10000" b="-10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th-TH"/>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h-TH"/>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2000" b="1">
                <a:solidFill>
                  <a:schemeClr val="tx1"/>
                </a:solidFill>
              </a:defRPr>
            </a:lvl1pPr>
          </a:lstStyle>
          <a:p>
            <a:fld id="{403DC12D-E02E-423D-90C0-BDE830239584}" type="slidenum">
              <a:rPr lang="th-TH" smtClean="0"/>
              <a:pPr/>
              <a:t>‹#›</a:t>
            </a:fld>
            <a:endParaRPr lang="th-TH" dirty="0"/>
          </a:p>
        </p:txBody>
      </p:sp>
    </p:spTree>
    <p:extLst>
      <p:ext uri="{BB962C8B-B14F-4D97-AF65-F5344CB8AC3E}">
        <p14:creationId xmlns:p14="http://schemas.microsoft.com/office/powerpoint/2010/main" xmlns="" val="328964534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ctrTitle"/>
          </p:nvPr>
        </p:nvSpPr>
        <p:spPr/>
        <p:txBody>
          <a:bodyPr/>
          <a:lstStyle/>
          <a:p>
            <a:pPr algn="ctr" eaLnBrk="1" hangingPunct="1">
              <a:defRPr/>
            </a:pPr>
            <a:r>
              <a:rPr lang="en-US" dirty="0" smtClean="0">
                <a:solidFill>
                  <a:schemeClr val="tx1"/>
                </a:solidFill>
              </a:rPr>
              <a:t>Financial Markets and Institutions</a:t>
            </a:r>
          </a:p>
        </p:txBody>
      </p:sp>
      <p:sp>
        <p:nvSpPr>
          <p:cNvPr id="6147" name="Content Placeholder 3"/>
          <p:cNvSpPr>
            <a:spLocks noGrp="1"/>
          </p:cNvSpPr>
          <p:nvPr>
            <p:ph idx="1"/>
          </p:nvPr>
        </p:nvSpPr>
        <p:spPr>
          <a:xfrm>
            <a:off x="914400" y="3067050"/>
            <a:ext cx="7315200" cy="2706688"/>
          </a:xfrm>
        </p:spPr>
        <p:txBody>
          <a:bodyPr>
            <a:normAutofit fontScale="92500" lnSpcReduction="20000"/>
          </a:bodyPr>
          <a:lstStyle/>
          <a:p>
            <a:pPr marL="457200" indent="-457200" algn="l" eaLnBrk="1" hangingPunct="1">
              <a:buFont typeface="Arial" panose="020B0604020202020204" pitchFamily="34" charset="0"/>
              <a:buChar char="•"/>
            </a:pPr>
            <a:r>
              <a:rPr lang="en-US" altLang="th-TH" dirty="0" smtClean="0"/>
              <a:t>The Capital Allocation Process</a:t>
            </a:r>
          </a:p>
          <a:p>
            <a:pPr marL="457200" indent="-457200" algn="l" eaLnBrk="1" hangingPunct="1">
              <a:buFont typeface="Arial" panose="020B0604020202020204" pitchFamily="34" charset="0"/>
              <a:buChar char="•"/>
            </a:pPr>
            <a:r>
              <a:rPr lang="en-US" altLang="th-TH" dirty="0" smtClean="0"/>
              <a:t>Financial Markets</a:t>
            </a:r>
          </a:p>
          <a:p>
            <a:pPr marL="457200" indent="-457200" algn="l" eaLnBrk="1" hangingPunct="1">
              <a:buFont typeface="Arial" panose="020B0604020202020204" pitchFamily="34" charset="0"/>
              <a:buChar char="•"/>
            </a:pPr>
            <a:r>
              <a:rPr lang="en-US" altLang="th-TH" dirty="0" smtClean="0"/>
              <a:t>Financial Institutions</a:t>
            </a:r>
          </a:p>
          <a:p>
            <a:pPr marL="457200" indent="-457200" algn="l" eaLnBrk="1" hangingPunct="1">
              <a:buFont typeface="Arial" panose="020B0604020202020204" pitchFamily="34" charset="0"/>
              <a:buChar char="•"/>
            </a:pPr>
            <a:r>
              <a:rPr lang="en-US" altLang="th-TH" dirty="0" smtClean="0"/>
              <a:t>Stock Markets and Returns</a:t>
            </a:r>
          </a:p>
          <a:p>
            <a:pPr marL="457200" indent="-457200" algn="l" eaLnBrk="1" hangingPunct="1">
              <a:buFont typeface="Arial" panose="020B0604020202020204" pitchFamily="34" charset="0"/>
              <a:buChar char="•"/>
            </a:pPr>
            <a:r>
              <a:rPr lang="en-US" altLang="th-TH" dirty="0" smtClean="0"/>
              <a:t>Stock Market Efficiency</a:t>
            </a:r>
          </a:p>
          <a:p>
            <a:pPr marL="457200" indent="-457200" algn="l" eaLnBrk="1" hangingPunct="1">
              <a:buFont typeface="Arial" panose="020B0604020202020204" pitchFamily="34" charset="0"/>
              <a:buChar char="•"/>
            </a:pPr>
            <a:endParaRPr lang="en-US" altLang="th-TH" dirty="0" smtClean="0"/>
          </a:p>
          <a:p>
            <a:pPr marL="457200" indent="-457200" algn="l">
              <a:buFont typeface="Arial" panose="020B0604020202020204" pitchFamily="34" charset="0"/>
              <a:buChar char="•"/>
            </a:pPr>
            <a:endParaRPr lang="en-US" altLang="th-TH" dirty="0" smtClean="0"/>
          </a:p>
        </p:txBody>
      </p:sp>
      <p:sp>
        <p:nvSpPr>
          <p:cNvPr id="7" name="Text Placeholder 6"/>
          <p:cNvSpPr>
            <a:spLocks noGrp="1"/>
          </p:cNvSpPr>
          <p:nvPr>
            <p:ph type="body" sz="quarter" idx="11"/>
          </p:nvPr>
        </p:nvSpPr>
        <p:spPr>
          <a:xfrm>
            <a:off x="914400" y="685799"/>
            <a:ext cx="7315200" cy="681037"/>
          </a:xfrm>
        </p:spPr>
        <p:txBody>
          <a:bodyPr>
            <a:noAutofit/>
          </a:bodyPr>
          <a:lstStyle/>
          <a:p>
            <a:pPr>
              <a:buFont typeface="Arial" charset="0"/>
              <a:buNone/>
              <a:defRPr/>
            </a:pPr>
            <a:r>
              <a:rPr lang="en-US" sz="4000" dirty="0" smtClean="0"/>
              <a:t>Chapter 2</a:t>
            </a:r>
            <a:endParaRPr lang="en-US" sz="4000" dirty="0"/>
          </a:p>
        </p:txBody>
      </p:sp>
      <p:sp>
        <p:nvSpPr>
          <p:cNvPr id="2" name="Slide Number Placeholder 1"/>
          <p:cNvSpPr>
            <a:spLocks noGrp="1"/>
          </p:cNvSpPr>
          <p:nvPr>
            <p:ph type="sldNum" sz="quarter" idx="12"/>
          </p:nvPr>
        </p:nvSpPr>
        <p:spPr/>
        <p:txBody>
          <a:bodyPr/>
          <a:lstStyle/>
          <a:p>
            <a:pPr>
              <a:defRPr/>
            </a:pPr>
            <a:fld id="{7E675F2F-DB91-454C-98E3-4602D6B9A0C2}" type="slidenum">
              <a:rPr lang="en-US" altLang="th-TH" smtClean="0"/>
              <a:pPr>
                <a:defRPr/>
              </a:pPr>
              <a:t>1</a:t>
            </a:fld>
            <a:endParaRPr lang="en-US" altLang="th-TH" dirty="0"/>
          </a:p>
        </p:txBody>
      </p:sp>
    </p:spTree>
    <p:extLst>
      <p:ext uri="{BB962C8B-B14F-4D97-AF65-F5344CB8AC3E}">
        <p14:creationId xmlns:p14="http://schemas.microsoft.com/office/powerpoint/2010/main" xmlns="" val="270200089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p:txBody>
          <a:bodyPr/>
          <a:lstStyle/>
          <a:p>
            <a:r>
              <a:rPr lang="en-US" altLang="th-TH" smtClean="0"/>
              <a:t>Objectives</a:t>
            </a:r>
            <a:endParaRPr lang="th-TH" altLang="th-TH" smtClean="0"/>
          </a:p>
        </p:txBody>
      </p:sp>
      <p:sp>
        <p:nvSpPr>
          <p:cNvPr id="8195" name="Content Placeholder 2"/>
          <p:cNvSpPr>
            <a:spLocks noGrp="1"/>
          </p:cNvSpPr>
          <p:nvPr>
            <p:ph sz="quarter" idx="1"/>
          </p:nvPr>
        </p:nvSpPr>
        <p:spPr>
          <a:xfrm>
            <a:off x="898525" y="1586753"/>
            <a:ext cx="7616825" cy="4495800"/>
          </a:xfrm>
        </p:spPr>
        <p:txBody>
          <a:bodyPr>
            <a:normAutofit fontScale="85000" lnSpcReduction="10000"/>
          </a:bodyPr>
          <a:lstStyle/>
          <a:p>
            <a:pPr>
              <a:spcBef>
                <a:spcPct val="0"/>
              </a:spcBef>
            </a:pPr>
            <a:r>
              <a:rPr lang="en-US" altLang="th-TH" dirty="0" smtClean="0">
                <a:solidFill>
                  <a:schemeClr val="tx2"/>
                </a:solidFill>
              </a:rPr>
              <a:t>Identify the different types of financial markets and financial institutions, and explain how these markets and institutions enhance capital allocation</a:t>
            </a:r>
            <a:r>
              <a:rPr lang="en-US" altLang="th-TH" smtClean="0">
                <a:solidFill>
                  <a:schemeClr val="tx2"/>
                </a:solidFill>
              </a:rPr>
              <a:t>. </a:t>
            </a:r>
            <a:endParaRPr lang="en-US" altLang="th-TH" smtClean="0">
              <a:solidFill>
                <a:schemeClr val="tx2"/>
              </a:solidFill>
            </a:endParaRPr>
          </a:p>
          <a:p>
            <a:pPr>
              <a:spcBef>
                <a:spcPct val="0"/>
              </a:spcBef>
            </a:pPr>
            <a:endParaRPr lang="en-US" altLang="th-TH" dirty="0" smtClean="0">
              <a:solidFill>
                <a:schemeClr val="tx2"/>
              </a:solidFill>
            </a:endParaRPr>
          </a:p>
          <a:p>
            <a:pPr>
              <a:spcBef>
                <a:spcPct val="0"/>
              </a:spcBef>
            </a:pPr>
            <a:r>
              <a:rPr lang="en-US" altLang="th-TH" dirty="0" smtClean="0">
                <a:solidFill>
                  <a:schemeClr val="tx2"/>
                </a:solidFill>
              </a:rPr>
              <a:t>Explain how the stock market operates, and list the distinctions between the different types of stock markets</a:t>
            </a:r>
            <a:r>
              <a:rPr lang="en-US" altLang="th-TH" smtClean="0">
                <a:solidFill>
                  <a:schemeClr val="tx2"/>
                </a:solidFill>
              </a:rPr>
              <a:t>. </a:t>
            </a:r>
            <a:endParaRPr lang="en-US" altLang="th-TH" smtClean="0">
              <a:solidFill>
                <a:schemeClr val="tx2"/>
              </a:solidFill>
            </a:endParaRPr>
          </a:p>
          <a:p>
            <a:pPr>
              <a:spcBef>
                <a:spcPct val="0"/>
              </a:spcBef>
            </a:pPr>
            <a:endParaRPr lang="en-US" altLang="th-TH" dirty="0" smtClean="0">
              <a:solidFill>
                <a:schemeClr val="tx2"/>
              </a:solidFill>
            </a:endParaRPr>
          </a:p>
          <a:p>
            <a:pPr>
              <a:spcBef>
                <a:spcPct val="0"/>
              </a:spcBef>
            </a:pPr>
            <a:r>
              <a:rPr lang="en-US" altLang="th-TH" dirty="0" smtClean="0">
                <a:solidFill>
                  <a:schemeClr val="tx2"/>
                </a:solidFill>
              </a:rPr>
              <a:t>Explain how the stock market has performed in recent years</a:t>
            </a:r>
            <a:r>
              <a:rPr lang="en-US" altLang="th-TH" smtClean="0">
                <a:solidFill>
                  <a:schemeClr val="tx2"/>
                </a:solidFill>
              </a:rPr>
              <a:t>. </a:t>
            </a:r>
            <a:endParaRPr lang="en-US" altLang="th-TH" smtClean="0">
              <a:solidFill>
                <a:schemeClr val="tx2"/>
              </a:solidFill>
            </a:endParaRPr>
          </a:p>
          <a:p>
            <a:pPr>
              <a:spcBef>
                <a:spcPct val="0"/>
              </a:spcBef>
            </a:pPr>
            <a:endParaRPr lang="en-US" altLang="th-TH" dirty="0" smtClean="0">
              <a:solidFill>
                <a:schemeClr val="tx2"/>
              </a:solidFill>
            </a:endParaRPr>
          </a:p>
          <a:p>
            <a:pPr>
              <a:spcBef>
                <a:spcPct val="0"/>
              </a:spcBef>
            </a:pPr>
            <a:r>
              <a:rPr lang="en-US" altLang="th-TH" dirty="0" smtClean="0">
                <a:solidFill>
                  <a:schemeClr val="tx2"/>
                </a:solidFill>
              </a:rPr>
              <a:t>Discuss the importance of market efficiency, and explain why some markets are more efficient than others. </a:t>
            </a:r>
            <a:endParaRPr lang="th-TH" altLang="th-TH" dirty="0" smtClean="0">
              <a:solidFill>
                <a:schemeClr val="tx2"/>
              </a:solidFill>
            </a:endParaRPr>
          </a:p>
        </p:txBody>
      </p:sp>
      <p:sp>
        <p:nvSpPr>
          <p:cNvPr id="2" name="Slide Number Placeholder 1"/>
          <p:cNvSpPr>
            <a:spLocks noGrp="1"/>
          </p:cNvSpPr>
          <p:nvPr>
            <p:ph type="sldNum" sz="quarter" idx="12"/>
          </p:nvPr>
        </p:nvSpPr>
        <p:spPr/>
        <p:txBody>
          <a:bodyPr/>
          <a:lstStyle/>
          <a:p>
            <a:fld id="{403DC12D-E02E-423D-90C0-BDE830239584}" type="slidenum">
              <a:rPr lang="th-TH" smtClean="0"/>
              <a:pPr/>
              <a:t>2</a:t>
            </a:fld>
            <a:endParaRPr lang="th-TH" dirty="0"/>
          </a:p>
        </p:txBody>
      </p:sp>
    </p:spTree>
    <p:extLst>
      <p:ext uri="{BB962C8B-B14F-4D97-AF65-F5344CB8AC3E}">
        <p14:creationId xmlns:p14="http://schemas.microsoft.com/office/powerpoint/2010/main" xmlns="" val="98427050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pPr eaLnBrk="1" hangingPunct="1"/>
            <a:r>
              <a:rPr lang="en-US" altLang="th-TH" smtClean="0"/>
              <a:t>What is a market?</a:t>
            </a:r>
          </a:p>
        </p:txBody>
      </p:sp>
      <p:sp>
        <p:nvSpPr>
          <p:cNvPr id="7171" name="Rectangle 3"/>
          <p:cNvSpPr>
            <a:spLocks noGrp="1" noChangeArrowheads="1"/>
          </p:cNvSpPr>
          <p:nvPr>
            <p:ph sz="quarter" idx="1"/>
          </p:nvPr>
        </p:nvSpPr>
        <p:spPr>
          <a:xfrm>
            <a:off x="612775" y="1600200"/>
            <a:ext cx="7616825" cy="4495800"/>
          </a:xfrm>
        </p:spPr>
        <p:txBody>
          <a:bodyPr/>
          <a:lstStyle/>
          <a:p>
            <a:pPr eaLnBrk="1" hangingPunct="1">
              <a:spcBef>
                <a:spcPct val="0"/>
              </a:spcBef>
            </a:pPr>
            <a:r>
              <a:rPr lang="en-US" altLang="th-TH" dirty="0" smtClean="0"/>
              <a:t>A market is a venue where goods and services are exchanged.</a:t>
            </a:r>
          </a:p>
          <a:p>
            <a:pPr eaLnBrk="1" hangingPunct="1">
              <a:spcBef>
                <a:spcPct val="0"/>
              </a:spcBef>
            </a:pPr>
            <a:r>
              <a:rPr lang="en-US" altLang="th-TH" dirty="0" smtClean="0"/>
              <a:t>A financial market is a place where individuals and organizations wanting to borrow funds are brought together with those having a surplus of funds.</a:t>
            </a:r>
          </a:p>
        </p:txBody>
      </p:sp>
      <p:sp>
        <p:nvSpPr>
          <p:cNvPr id="2" name="Slide Number Placeholder 1"/>
          <p:cNvSpPr>
            <a:spLocks noGrp="1"/>
          </p:cNvSpPr>
          <p:nvPr>
            <p:ph type="sldNum" sz="quarter" idx="12"/>
          </p:nvPr>
        </p:nvSpPr>
        <p:spPr/>
        <p:txBody>
          <a:bodyPr/>
          <a:lstStyle/>
          <a:p>
            <a:fld id="{403DC12D-E02E-423D-90C0-BDE830239584}" type="slidenum">
              <a:rPr lang="th-TH" smtClean="0"/>
              <a:pPr/>
              <a:t>3</a:t>
            </a:fld>
            <a:endParaRPr lang="th-TH" dirty="0"/>
          </a:p>
        </p:txBody>
      </p:sp>
    </p:spTree>
    <p:extLst>
      <p:ext uri="{BB962C8B-B14F-4D97-AF65-F5344CB8AC3E}">
        <p14:creationId xmlns:p14="http://schemas.microsoft.com/office/powerpoint/2010/main" xmlns="" val="61744145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7171">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7171">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pPr eaLnBrk="1" hangingPunct="1"/>
            <a:r>
              <a:rPr lang="en-US" altLang="th-TH" smtClean="0"/>
              <a:t>Types of Financial Markets</a:t>
            </a:r>
          </a:p>
        </p:txBody>
      </p:sp>
      <p:sp>
        <p:nvSpPr>
          <p:cNvPr id="11267" name="Rectangle 3"/>
          <p:cNvSpPr>
            <a:spLocks noGrp="1" noChangeArrowheads="1"/>
          </p:cNvSpPr>
          <p:nvPr>
            <p:ph sz="quarter" idx="1"/>
          </p:nvPr>
        </p:nvSpPr>
        <p:spPr>
          <a:xfrm>
            <a:off x="612775" y="1600200"/>
            <a:ext cx="7616825" cy="4495800"/>
          </a:xfrm>
        </p:spPr>
        <p:txBody>
          <a:bodyPr/>
          <a:lstStyle/>
          <a:p>
            <a:pPr eaLnBrk="1" hangingPunct="1">
              <a:lnSpc>
                <a:spcPct val="150000"/>
              </a:lnSpc>
              <a:spcBef>
                <a:spcPct val="0"/>
              </a:spcBef>
            </a:pPr>
            <a:r>
              <a:rPr lang="en-US" altLang="th-TH" dirty="0" smtClean="0"/>
              <a:t>Physical assets vs. Financial assets</a:t>
            </a:r>
          </a:p>
          <a:p>
            <a:pPr eaLnBrk="1" hangingPunct="1">
              <a:lnSpc>
                <a:spcPct val="150000"/>
              </a:lnSpc>
              <a:spcBef>
                <a:spcPct val="0"/>
              </a:spcBef>
            </a:pPr>
            <a:r>
              <a:rPr lang="en-US" altLang="th-TH" dirty="0" smtClean="0"/>
              <a:t>Spot vs. Futures</a:t>
            </a:r>
          </a:p>
          <a:p>
            <a:pPr eaLnBrk="1" hangingPunct="1">
              <a:lnSpc>
                <a:spcPct val="150000"/>
              </a:lnSpc>
              <a:spcBef>
                <a:spcPct val="0"/>
              </a:spcBef>
            </a:pPr>
            <a:r>
              <a:rPr lang="en-US" altLang="th-TH" dirty="0" smtClean="0"/>
              <a:t>Money vs. Capital</a:t>
            </a:r>
          </a:p>
          <a:p>
            <a:pPr eaLnBrk="1" hangingPunct="1">
              <a:lnSpc>
                <a:spcPct val="150000"/>
              </a:lnSpc>
              <a:spcBef>
                <a:spcPct val="0"/>
              </a:spcBef>
            </a:pPr>
            <a:r>
              <a:rPr lang="en-US" altLang="th-TH" dirty="0" smtClean="0"/>
              <a:t>Primary vs. Secondary</a:t>
            </a:r>
          </a:p>
          <a:p>
            <a:pPr eaLnBrk="1" hangingPunct="1">
              <a:lnSpc>
                <a:spcPct val="150000"/>
              </a:lnSpc>
              <a:spcBef>
                <a:spcPct val="0"/>
              </a:spcBef>
            </a:pPr>
            <a:r>
              <a:rPr lang="en-US" altLang="th-TH" dirty="0" smtClean="0"/>
              <a:t>Public vs. Private</a:t>
            </a:r>
          </a:p>
        </p:txBody>
      </p:sp>
      <p:sp>
        <p:nvSpPr>
          <p:cNvPr id="2" name="Slide Number Placeholder 1"/>
          <p:cNvSpPr>
            <a:spLocks noGrp="1"/>
          </p:cNvSpPr>
          <p:nvPr>
            <p:ph type="sldNum" sz="quarter" idx="12"/>
          </p:nvPr>
        </p:nvSpPr>
        <p:spPr/>
        <p:txBody>
          <a:bodyPr/>
          <a:lstStyle/>
          <a:p>
            <a:fld id="{403DC12D-E02E-423D-90C0-BDE830239584}" type="slidenum">
              <a:rPr lang="th-TH" smtClean="0"/>
              <a:pPr/>
              <a:t>4</a:t>
            </a:fld>
            <a:endParaRPr lang="th-TH" dirty="0"/>
          </a:p>
        </p:txBody>
      </p:sp>
    </p:spTree>
    <p:extLst>
      <p:ext uri="{BB962C8B-B14F-4D97-AF65-F5344CB8AC3E}">
        <p14:creationId xmlns:p14="http://schemas.microsoft.com/office/powerpoint/2010/main" xmlns="" val="363587973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pPr eaLnBrk="1" hangingPunct="1"/>
            <a:r>
              <a:rPr lang="en-US" altLang="th-TH" smtClean="0"/>
              <a:t>Types of Financial Institutions</a:t>
            </a:r>
          </a:p>
        </p:txBody>
      </p:sp>
      <p:sp>
        <p:nvSpPr>
          <p:cNvPr id="13315" name="Rectangle 3"/>
          <p:cNvSpPr>
            <a:spLocks noGrp="1" noChangeArrowheads="1"/>
          </p:cNvSpPr>
          <p:nvPr>
            <p:ph sz="quarter" idx="1"/>
          </p:nvPr>
        </p:nvSpPr>
        <p:spPr>
          <a:xfrm>
            <a:off x="612775" y="1600200"/>
            <a:ext cx="7616825" cy="4495800"/>
          </a:xfrm>
        </p:spPr>
        <p:txBody>
          <a:bodyPr/>
          <a:lstStyle/>
          <a:p>
            <a:pPr eaLnBrk="1" hangingPunct="1">
              <a:lnSpc>
                <a:spcPct val="150000"/>
              </a:lnSpc>
              <a:spcBef>
                <a:spcPct val="0"/>
              </a:spcBef>
              <a:spcAft>
                <a:spcPts val="600"/>
              </a:spcAft>
            </a:pPr>
            <a:r>
              <a:rPr lang="en-US" altLang="th-TH" dirty="0" smtClean="0"/>
              <a:t>Commercial banks</a:t>
            </a:r>
          </a:p>
          <a:p>
            <a:pPr eaLnBrk="1" hangingPunct="1">
              <a:lnSpc>
                <a:spcPct val="150000"/>
              </a:lnSpc>
              <a:spcBef>
                <a:spcPct val="0"/>
              </a:spcBef>
              <a:spcAft>
                <a:spcPts val="600"/>
              </a:spcAft>
            </a:pPr>
            <a:r>
              <a:rPr lang="en-US" altLang="th-TH" dirty="0" smtClean="0"/>
              <a:t>Investment banks</a:t>
            </a:r>
          </a:p>
        </p:txBody>
      </p:sp>
      <p:sp>
        <p:nvSpPr>
          <p:cNvPr id="2" name="Slide Number Placeholder 1"/>
          <p:cNvSpPr>
            <a:spLocks noGrp="1"/>
          </p:cNvSpPr>
          <p:nvPr>
            <p:ph type="sldNum" sz="quarter" idx="12"/>
          </p:nvPr>
        </p:nvSpPr>
        <p:spPr/>
        <p:txBody>
          <a:bodyPr/>
          <a:lstStyle/>
          <a:p>
            <a:fld id="{403DC12D-E02E-423D-90C0-BDE830239584}" type="slidenum">
              <a:rPr lang="th-TH" smtClean="0"/>
              <a:pPr/>
              <a:t>5</a:t>
            </a:fld>
            <a:endParaRPr lang="th-TH" dirty="0"/>
          </a:p>
        </p:txBody>
      </p:sp>
    </p:spTree>
    <p:extLst>
      <p:ext uri="{BB962C8B-B14F-4D97-AF65-F5344CB8AC3E}">
        <p14:creationId xmlns:p14="http://schemas.microsoft.com/office/powerpoint/2010/main" xmlns="" val="20535257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pPr eaLnBrk="1" hangingPunct="1"/>
            <a:r>
              <a:rPr lang="en-US" altLang="th-TH" smtClean="0"/>
              <a:t>The Capital Allocation Process</a:t>
            </a:r>
          </a:p>
        </p:txBody>
      </p:sp>
      <p:sp>
        <p:nvSpPr>
          <p:cNvPr id="15363" name="Rectangle 3"/>
          <p:cNvSpPr>
            <a:spLocks noGrp="1" noChangeArrowheads="1"/>
          </p:cNvSpPr>
          <p:nvPr>
            <p:ph sz="quarter" idx="1"/>
          </p:nvPr>
        </p:nvSpPr>
        <p:spPr>
          <a:xfrm>
            <a:off x="763587" y="1573306"/>
            <a:ext cx="7616825" cy="4495800"/>
          </a:xfrm>
        </p:spPr>
        <p:txBody>
          <a:bodyPr>
            <a:normAutofit fontScale="92500"/>
          </a:bodyPr>
          <a:lstStyle/>
          <a:p>
            <a:pPr eaLnBrk="1" hangingPunct="1">
              <a:spcBef>
                <a:spcPct val="0"/>
              </a:spcBef>
            </a:pPr>
            <a:r>
              <a:rPr lang="en-US" altLang="th-TH" dirty="0" smtClean="0"/>
              <a:t>In a well-functioning economy, capital flows efficiently from those who supply capital to those who demand it.</a:t>
            </a:r>
          </a:p>
          <a:p>
            <a:pPr eaLnBrk="1" hangingPunct="1">
              <a:spcBef>
                <a:spcPct val="0"/>
              </a:spcBef>
            </a:pPr>
            <a:r>
              <a:rPr lang="en-US" altLang="th-TH" dirty="0" smtClean="0"/>
              <a:t>Suppliers of capital:  individuals and institutions with “excess funds.”  These groups are saving money and looking for a rate of return on their investment.</a:t>
            </a:r>
          </a:p>
          <a:p>
            <a:pPr eaLnBrk="1" hangingPunct="1">
              <a:spcBef>
                <a:spcPct val="0"/>
              </a:spcBef>
            </a:pPr>
            <a:r>
              <a:rPr lang="en-US" altLang="th-TH" dirty="0" smtClean="0"/>
              <a:t>Demanders or users of capital:  individuals and institutions who need to raise funds to finance their investment opportunities.  These groups are willing to pay a rate of return on the capital they borrow.</a:t>
            </a:r>
          </a:p>
        </p:txBody>
      </p:sp>
      <p:sp>
        <p:nvSpPr>
          <p:cNvPr id="2" name="Slide Number Placeholder 1"/>
          <p:cNvSpPr>
            <a:spLocks noGrp="1"/>
          </p:cNvSpPr>
          <p:nvPr>
            <p:ph type="sldNum" sz="quarter" idx="12"/>
          </p:nvPr>
        </p:nvSpPr>
        <p:spPr/>
        <p:txBody>
          <a:bodyPr/>
          <a:lstStyle/>
          <a:p>
            <a:fld id="{403DC12D-E02E-423D-90C0-BDE830239584}" type="slidenum">
              <a:rPr lang="th-TH" smtClean="0"/>
              <a:pPr/>
              <a:t>6</a:t>
            </a:fld>
            <a:endParaRPr lang="th-TH" dirty="0"/>
          </a:p>
        </p:txBody>
      </p:sp>
    </p:spTree>
    <p:extLst>
      <p:ext uri="{BB962C8B-B14F-4D97-AF65-F5344CB8AC3E}">
        <p14:creationId xmlns:p14="http://schemas.microsoft.com/office/powerpoint/2010/main" xmlns="" val="190677623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7" name="Rectangle 2"/>
          <p:cNvSpPr>
            <a:spLocks noGrp="1" noChangeArrowheads="1"/>
          </p:cNvSpPr>
          <p:nvPr>
            <p:ph type="title"/>
          </p:nvPr>
        </p:nvSpPr>
        <p:spPr/>
        <p:txBody>
          <a:bodyPr>
            <a:normAutofit/>
          </a:bodyPr>
          <a:lstStyle/>
          <a:p>
            <a:pPr eaLnBrk="1" hangingPunct="1">
              <a:defRPr/>
            </a:pPr>
            <a:r>
              <a:rPr lang="en-US" dirty="0" smtClean="0"/>
              <a:t>How is capital transferred between savers and borrowers?</a:t>
            </a:r>
          </a:p>
        </p:txBody>
      </p:sp>
      <p:sp>
        <p:nvSpPr>
          <p:cNvPr id="17412" name="Content Placeholder 6"/>
          <p:cNvSpPr>
            <a:spLocks noGrp="1"/>
          </p:cNvSpPr>
          <p:nvPr>
            <p:ph sz="quarter" idx="1"/>
          </p:nvPr>
        </p:nvSpPr>
        <p:spPr>
          <a:xfrm>
            <a:off x="612775" y="1590675"/>
            <a:ext cx="7616825" cy="4505325"/>
          </a:xfrm>
        </p:spPr>
        <p:txBody>
          <a:bodyPr/>
          <a:lstStyle/>
          <a:p>
            <a:pPr eaLnBrk="1" hangingPunct="1">
              <a:lnSpc>
                <a:spcPct val="150000"/>
              </a:lnSpc>
              <a:spcBef>
                <a:spcPct val="0"/>
              </a:spcBef>
            </a:pPr>
            <a:r>
              <a:rPr lang="en-US" altLang="th-TH" dirty="0" smtClean="0"/>
              <a:t>Direct transfers</a:t>
            </a:r>
          </a:p>
          <a:p>
            <a:pPr eaLnBrk="1" hangingPunct="1">
              <a:lnSpc>
                <a:spcPct val="150000"/>
              </a:lnSpc>
              <a:spcBef>
                <a:spcPct val="0"/>
              </a:spcBef>
            </a:pPr>
            <a:r>
              <a:rPr lang="en-US" altLang="th-TH" dirty="0" smtClean="0"/>
              <a:t>Investment banks</a:t>
            </a:r>
          </a:p>
          <a:p>
            <a:pPr eaLnBrk="1" hangingPunct="1">
              <a:lnSpc>
                <a:spcPct val="150000"/>
              </a:lnSpc>
              <a:spcBef>
                <a:spcPct val="0"/>
              </a:spcBef>
            </a:pPr>
            <a:r>
              <a:rPr lang="en-US" altLang="th-TH" dirty="0" smtClean="0"/>
              <a:t>Financial intermediaries</a:t>
            </a:r>
          </a:p>
        </p:txBody>
      </p:sp>
      <p:sp>
        <p:nvSpPr>
          <p:cNvPr id="2" name="Slide Number Placeholder 1"/>
          <p:cNvSpPr>
            <a:spLocks noGrp="1"/>
          </p:cNvSpPr>
          <p:nvPr>
            <p:ph type="sldNum" sz="quarter" idx="12"/>
          </p:nvPr>
        </p:nvSpPr>
        <p:spPr/>
        <p:txBody>
          <a:bodyPr/>
          <a:lstStyle/>
          <a:p>
            <a:fld id="{403DC12D-E02E-423D-90C0-BDE830239584}" type="slidenum">
              <a:rPr lang="th-TH" smtClean="0"/>
              <a:pPr/>
              <a:t>7</a:t>
            </a:fld>
            <a:endParaRPr lang="th-TH" dirty="0"/>
          </a:p>
        </p:txBody>
      </p:sp>
    </p:spTree>
    <p:extLst>
      <p:ext uri="{BB962C8B-B14F-4D97-AF65-F5344CB8AC3E}">
        <p14:creationId xmlns:p14="http://schemas.microsoft.com/office/powerpoint/2010/main" xmlns="" val="209913032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60" name="Picture 6"/>
          <p:cNvPicPr>
            <a:picLocks noChangeAspect="1" noChangeArrowheads="1"/>
          </p:cNvPicPr>
          <p:nvPr/>
        </p:nvPicPr>
        <p:blipFill rotWithShape="1">
          <a:blip r:embed="rId3" cstate="print">
            <a:extLst>
              <a:ext uri="{28A0092B-C50C-407E-A947-70E740481C1C}">
                <a14:useLocalDpi xmlns:a14="http://schemas.microsoft.com/office/drawing/2010/main" xmlns="" val="0"/>
              </a:ext>
            </a:extLst>
          </a:blip>
          <a:srcRect r="2692"/>
          <a:stretch/>
        </p:blipFill>
        <p:spPr bwMode="auto">
          <a:xfrm>
            <a:off x="701500" y="695540"/>
            <a:ext cx="8174488" cy="518928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2" name="Slide Number Placeholder 1"/>
          <p:cNvSpPr>
            <a:spLocks noGrp="1"/>
          </p:cNvSpPr>
          <p:nvPr>
            <p:ph type="sldNum" sz="quarter" idx="12"/>
          </p:nvPr>
        </p:nvSpPr>
        <p:spPr/>
        <p:txBody>
          <a:bodyPr/>
          <a:lstStyle/>
          <a:p>
            <a:fld id="{403DC12D-E02E-423D-90C0-BDE830239584}" type="slidenum">
              <a:rPr lang="th-TH" smtClean="0"/>
              <a:pPr/>
              <a:t>8</a:t>
            </a:fld>
            <a:endParaRPr lang="th-TH" dirty="0"/>
          </a:p>
        </p:txBody>
      </p:sp>
    </p:spTree>
    <p:extLst>
      <p:ext uri="{BB962C8B-B14F-4D97-AF65-F5344CB8AC3E}">
        <p14:creationId xmlns:p14="http://schemas.microsoft.com/office/powerpoint/2010/main" xmlns="" val="23835653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pPr eaLnBrk="1" hangingPunct="1"/>
            <a:r>
              <a:rPr lang="en-US" altLang="th-TH" sz="3600" smtClean="0"/>
              <a:t>Securitization and Its Importance to a Bank</a:t>
            </a:r>
          </a:p>
        </p:txBody>
      </p:sp>
      <p:sp>
        <p:nvSpPr>
          <p:cNvPr id="21508" name="Content Placeholder 6"/>
          <p:cNvSpPr>
            <a:spLocks noGrp="1"/>
          </p:cNvSpPr>
          <p:nvPr>
            <p:ph sz="quarter" idx="1"/>
          </p:nvPr>
        </p:nvSpPr>
        <p:spPr>
          <a:xfrm>
            <a:off x="612775" y="1590675"/>
            <a:ext cx="7616825" cy="4505325"/>
          </a:xfrm>
        </p:spPr>
        <p:txBody>
          <a:bodyPr/>
          <a:lstStyle/>
          <a:p>
            <a:pPr marL="342900" indent="-342900">
              <a:spcBef>
                <a:spcPct val="0"/>
              </a:spcBef>
            </a:pPr>
            <a:r>
              <a:rPr lang="en-US" altLang="th-TH" smtClean="0"/>
              <a:t>Solution to banks’ limited funds and local market conditions</a:t>
            </a:r>
          </a:p>
          <a:p>
            <a:pPr marL="342900" indent="-342900">
              <a:spcBef>
                <a:spcPct val="0"/>
              </a:spcBef>
            </a:pPr>
            <a:r>
              <a:rPr lang="en-US" altLang="th-TH" smtClean="0"/>
              <a:t>Help banks to diversify their risks</a:t>
            </a:r>
          </a:p>
          <a:p>
            <a:pPr marL="342900" indent="-342900">
              <a:spcBef>
                <a:spcPct val="0"/>
              </a:spcBef>
            </a:pPr>
            <a:r>
              <a:rPr lang="en-US" altLang="th-TH" smtClean="0"/>
              <a:t>An agent bank buy a large no. of loans from other banks </a:t>
            </a:r>
          </a:p>
          <a:p>
            <a:pPr marL="342900" indent="-342900">
              <a:spcBef>
                <a:spcPct val="0"/>
              </a:spcBef>
            </a:pPr>
            <a:r>
              <a:rPr lang="en-US" altLang="th-TH" smtClean="0"/>
              <a:t>Issue securities backed by these loan payments</a:t>
            </a:r>
          </a:p>
        </p:txBody>
      </p:sp>
      <p:sp>
        <p:nvSpPr>
          <p:cNvPr id="2" name="Slide Number Placeholder 1"/>
          <p:cNvSpPr>
            <a:spLocks noGrp="1"/>
          </p:cNvSpPr>
          <p:nvPr>
            <p:ph type="sldNum" sz="quarter" idx="12"/>
          </p:nvPr>
        </p:nvSpPr>
        <p:spPr/>
        <p:txBody>
          <a:bodyPr/>
          <a:lstStyle/>
          <a:p>
            <a:fld id="{403DC12D-E02E-423D-90C0-BDE830239584}" type="slidenum">
              <a:rPr lang="th-TH" smtClean="0"/>
              <a:pPr/>
              <a:t>9</a:t>
            </a:fld>
            <a:endParaRPr lang="th-TH" dirty="0"/>
          </a:p>
        </p:txBody>
      </p:sp>
    </p:spTree>
    <p:extLst>
      <p:ext uri="{BB962C8B-B14F-4D97-AF65-F5344CB8AC3E}">
        <p14:creationId xmlns:p14="http://schemas.microsoft.com/office/powerpoint/2010/main" xmlns="" val="186101770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lstStyle/>
          <a:p>
            <a:pPr eaLnBrk="1" hangingPunct="1"/>
            <a:r>
              <a:rPr lang="en-US" altLang="th-TH" sz="3600" smtClean="0"/>
              <a:t>Leading U.S. Stock Exchanges</a:t>
            </a:r>
          </a:p>
        </p:txBody>
      </p:sp>
      <p:sp>
        <p:nvSpPr>
          <p:cNvPr id="10244" name="Content Placeholder 6"/>
          <p:cNvSpPr>
            <a:spLocks noGrp="1"/>
          </p:cNvSpPr>
          <p:nvPr>
            <p:ph sz="quarter" idx="1"/>
          </p:nvPr>
        </p:nvSpPr>
        <p:spPr>
          <a:xfrm>
            <a:off x="612775" y="1590675"/>
            <a:ext cx="7616825" cy="4505325"/>
          </a:xfrm>
        </p:spPr>
        <p:txBody>
          <a:bodyPr/>
          <a:lstStyle/>
          <a:p>
            <a:pPr marL="342900" indent="-342900">
              <a:lnSpc>
                <a:spcPct val="150000"/>
              </a:lnSpc>
              <a:spcBef>
                <a:spcPct val="0"/>
              </a:spcBef>
              <a:buFont typeface="Arial" charset="0"/>
              <a:buChar char="•"/>
              <a:defRPr/>
            </a:pPr>
            <a:r>
              <a:rPr lang="en-US" dirty="0" smtClean="0"/>
              <a:t>New York Stock Exchange</a:t>
            </a:r>
          </a:p>
          <a:p>
            <a:pPr marL="342900" indent="-342900">
              <a:lnSpc>
                <a:spcPct val="150000"/>
              </a:lnSpc>
              <a:spcBef>
                <a:spcPct val="0"/>
              </a:spcBef>
              <a:buFont typeface="Arial" charset="0"/>
              <a:buChar char="•"/>
              <a:defRPr/>
            </a:pPr>
            <a:r>
              <a:rPr lang="en-US" dirty="0" err="1" smtClean="0"/>
              <a:t>Nasdaq</a:t>
            </a:r>
            <a:endParaRPr lang="en-US" dirty="0" smtClean="0"/>
          </a:p>
          <a:p>
            <a:pPr marL="0" indent="0">
              <a:spcBef>
                <a:spcPct val="0"/>
              </a:spcBef>
              <a:buFont typeface="Arial" charset="0"/>
              <a:buNone/>
              <a:defRPr/>
            </a:pPr>
            <a:endParaRPr lang="en-US" dirty="0" smtClean="0"/>
          </a:p>
        </p:txBody>
      </p:sp>
      <p:sp>
        <p:nvSpPr>
          <p:cNvPr id="2" name="Slide Number Placeholder 1"/>
          <p:cNvSpPr>
            <a:spLocks noGrp="1"/>
          </p:cNvSpPr>
          <p:nvPr>
            <p:ph type="sldNum" sz="quarter" idx="12"/>
          </p:nvPr>
        </p:nvSpPr>
        <p:spPr/>
        <p:txBody>
          <a:bodyPr/>
          <a:lstStyle/>
          <a:p>
            <a:fld id="{403DC12D-E02E-423D-90C0-BDE830239584}" type="slidenum">
              <a:rPr lang="th-TH" smtClean="0"/>
              <a:pPr/>
              <a:t>10</a:t>
            </a:fld>
            <a:endParaRPr lang="th-TH" dirty="0"/>
          </a:p>
        </p:txBody>
      </p:sp>
    </p:spTree>
    <p:extLst>
      <p:ext uri="{BB962C8B-B14F-4D97-AF65-F5344CB8AC3E}">
        <p14:creationId xmlns:p14="http://schemas.microsoft.com/office/powerpoint/2010/main" xmlns="" val="374406725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p:txBody>
          <a:bodyPr/>
          <a:lstStyle/>
          <a:p>
            <a:pPr eaLnBrk="1" hangingPunct="1"/>
            <a:r>
              <a:rPr lang="en-US" altLang="th-TH" sz="3600" smtClean="0"/>
              <a:t>East Asian Stock Markets</a:t>
            </a:r>
          </a:p>
        </p:txBody>
      </p:sp>
      <p:sp>
        <p:nvSpPr>
          <p:cNvPr id="10244" name="Content Placeholder 6"/>
          <p:cNvSpPr>
            <a:spLocks noGrp="1"/>
          </p:cNvSpPr>
          <p:nvPr>
            <p:ph sz="quarter" idx="1"/>
          </p:nvPr>
        </p:nvSpPr>
        <p:spPr>
          <a:xfrm>
            <a:off x="612775" y="1590675"/>
            <a:ext cx="7616825" cy="4505325"/>
          </a:xfrm>
        </p:spPr>
        <p:txBody>
          <a:bodyPr/>
          <a:lstStyle/>
          <a:p>
            <a:pPr marL="342900" indent="-342900">
              <a:spcBef>
                <a:spcPct val="0"/>
              </a:spcBef>
              <a:buFont typeface="Arial" charset="0"/>
              <a:buChar char="•"/>
              <a:defRPr/>
            </a:pPr>
            <a:r>
              <a:rPr lang="en-US" dirty="0" smtClean="0"/>
              <a:t>Japan</a:t>
            </a:r>
          </a:p>
          <a:p>
            <a:pPr marL="690563" lvl="1" indent="-342900">
              <a:spcBef>
                <a:spcPct val="0"/>
              </a:spcBef>
              <a:buFont typeface="Arial" charset="0"/>
              <a:buChar char="–"/>
              <a:defRPr/>
            </a:pPr>
            <a:r>
              <a:rPr lang="en-US" dirty="0" smtClean="0"/>
              <a:t>Tokyo Stock Exchange / Japan Exchange Group</a:t>
            </a:r>
          </a:p>
          <a:p>
            <a:pPr marL="690563" lvl="1" indent="-342900">
              <a:spcBef>
                <a:spcPct val="0"/>
              </a:spcBef>
              <a:buFont typeface="Arial" charset="0"/>
              <a:buChar char="–"/>
              <a:defRPr/>
            </a:pPr>
            <a:r>
              <a:rPr lang="en-US" dirty="0" smtClean="0"/>
              <a:t>Nikkei Stock Average and TOPIX</a:t>
            </a:r>
          </a:p>
          <a:p>
            <a:pPr marL="342900" indent="-342900">
              <a:spcBef>
                <a:spcPct val="0"/>
              </a:spcBef>
              <a:buFont typeface="Arial" charset="0"/>
              <a:buChar char="•"/>
              <a:defRPr/>
            </a:pPr>
            <a:r>
              <a:rPr lang="en-US" dirty="0" smtClean="0"/>
              <a:t>Mainland China</a:t>
            </a:r>
          </a:p>
          <a:p>
            <a:pPr marL="690563" lvl="1" indent="-342900">
              <a:spcBef>
                <a:spcPct val="0"/>
              </a:spcBef>
              <a:buFont typeface="Arial" charset="0"/>
              <a:buChar char="–"/>
              <a:defRPr/>
            </a:pPr>
            <a:r>
              <a:rPr lang="en-US" dirty="0" smtClean="0"/>
              <a:t>Shanghai (SSE) and Shenzhen (SZSE) stock exchanges</a:t>
            </a:r>
          </a:p>
          <a:p>
            <a:pPr marL="690563" lvl="1" indent="-342900">
              <a:spcBef>
                <a:spcPct val="0"/>
              </a:spcBef>
              <a:buFont typeface="Arial" charset="0"/>
              <a:buChar char="–"/>
              <a:defRPr/>
            </a:pPr>
            <a:r>
              <a:rPr lang="en-US" dirty="0" smtClean="0"/>
              <a:t>“A” shares in RMB</a:t>
            </a:r>
          </a:p>
          <a:p>
            <a:pPr marL="690563" lvl="1" indent="-342900">
              <a:spcBef>
                <a:spcPct val="0"/>
              </a:spcBef>
              <a:buFont typeface="Arial" charset="0"/>
              <a:buChar char="–"/>
              <a:defRPr/>
            </a:pPr>
            <a:r>
              <a:rPr lang="en-US" dirty="0" smtClean="0"/>
              <a:t>“B” shares in USD (SSE) and HKD (SZSE)</a:t>
            </a:r>
          </a:p>
          <a:p>
            <a:pPr marL="690563" lvl="1" indent="-342900">
              <a:spcBef>
                <a:spcPct val="0"/>
              </a:spcBef>
              <a:buFont typeface="Arial" charset="0"/>
              <a:buChar char="–"/>
              <a:defRPr/>
            </a:pPr>
            <a:r>
              <a:rPr lang="en-US" dirty="0" smtClean="0"/>
              <a:t>QFII program</a:t>
            </a:r>
          </a:p>
          <a:p>
            <a:pPr marL="0" indent="0">
              <a:spcBef>
                <a:spcPct val="0"/>
              </a:spcBef>
              <a:buFont typeface="Arial" charset="0"/>
              <a:buNone/>
              <a:defRPr/>
            </a:pPr>
            <a:endParaRPr lang="en-US" dirty="0" smtClean="0"/>
          </a:p>
        </p:txBody>
      </p:sp>
      <p:sp>
        <p:nvSpPr>
          <p:cNvPr id="2" name="Slide Number Placeholder 1"/>
          <p:cNvSpPr>
            <a:spLocks noGrp="1"/>
          </p:cNvSpPr>
          <p:nvPr>
            <p:ph type="sldNum" sz="quarter" idx="12"/>
          </p:nvPr>
        </p:nvSpPr>
        <p:spPr/>
        <p:txBody>
          <a:bodyPr/>
          <a:lstStyle/>
          <a:p>
            <a:fld id="{403DC12D-E02E-423D-90C0-BDE830239584}" type="slidenum">
              <a:rPr lang="th-TH" smtClean="0"/>
              <a:pPr/>
              <a:t>11</a:t>
            </a:fld>
            <a:endParaRPr lang="th-TH" dirty="0"/>
          </a:p>
        </p:txBody>
      </p:sp>
    </p:spTree>
    <p:extLst>
      <p:ext uri="{BB962C8B-B14F-4D97-AF65-F5344CB8AC3E}">
        <p14:creationId xmlns:p14="http://schemas.microsoft.com/office/powerpoint/2010/main" xmlns="" val="32672747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p:txBody>
          <a:bodyPr/>
          <a:lstStyle/>
          <a:p>
            <a:pPr eaLnBrk="1" hangingPunct="1"/>
            <a:r>
              <a:rPr lang="en-US" altLang="th-TH" sz="3600" smtClean="0"/>
              <a:t>East Asian Stock Markets (continued)</a:t>
            </a:r>
          </a:p>
        </p:txBody>
      </p:sp>
      <p:sp>
        <p:nvSpPr>
          <p:cNvPr id="10244" name="Content Placeholder 6"/>
          <p:cNvSpPr>
            <a:spLocks noGrp="1"/>
          </p:cNvSpPr>
          <p:nvPr>
            <p:ph sz="quarter" idx="1"/>
          </p:nvPr>
        </p:nvSpPr>
        <p:spPr>
          <a:xfrm>
            <a:off x="612775" y="1590675"/>
            <a:ext cx="7616825" cy="4505325"/>
          </a:xfrm>
        </p:spPr>
        <p:txBody>
          <a:bodyPr/>
          <a:lstStyle/>
          <a:p>
            <a:pPr marL="342900" indent="-342900">
              <a:spcBef>
                <a:spcPct val="0"/>
              </a:spcBef>
              <a:buFont typeface="Arial" charset="0"/>
              <a:buChar char="•"/>
              <a:defRPr/>
            </a:pPr>
            <a:r>
              <a:rPr lang="en-US" dirty="0" smtClean="0"/>
              <a:t>Hong Kong</a:t>
            </a:r>
          </a:p>
          <a:p>
            <a:pPr marL="690563" lvl="1" indent="-342900">
              <a:spcBef>
                <a:spcPct val="0"/>
              </a:spcBef>
              <a:buFont typeface="Arial" charset="0"/>
              <a:buChar char="–"/>
              <a:defRPr/>
            </a:pPr>
            <a:r>
              <a:rPr lang="en-US" dirty="0" smtClean="0"/>
              <a:t>Hong Kong Securities Exchange / </a:t>
            </a:r>
            <a:r>
              <a:rPr lang="en-US" dirty="0" err="1" smtClean="0"/>
              <a:t>HKEx</a:t>
            </a:r>
            <a:endParaRPr lang="en-US" dirty="0" smtClean="0"/>
          </a:p>
          <a:p>
            <a:pPr marL="690563" lvl="1" indent="-342900">
              <a:spcBef>
                <a:spcPct val="0"/>
              </a:spcBef>
              <a:buFont typeface="Arial" charset="0"/>
              <a:buChar char="–"/>
              <a:defRPr/>
            </a:pPr>
            <a:r>
              <a:rPr lang="en-US" dirty="0" smtClean="0"/>
              <a:t>Hang </a:t>
            </a:r>
            <a:r>
              <a:rPr lang="en-US" dirty="0" err="1" smtClean="0"/>
              <a:t>Seng</a:t>
            </a:r>
            <a:r>
              <a:rPr lang="en-US" dirty="0" smtClean="0"/>
              <a:t> Index</a:t>
            </a:r>
          </a:p>
          <a:p>
            <a:pPr marL="342900" indent="-342900">
              <a:spcBef>
                <a:spcPct val="0"/>
              </a:spcBef>
              <a:buFont typeface="Arial" charset="0"/>
              <a:buChar char="•"/>
              <a:defRPr/>
            </a:pPr>
            <a:r>
              <a:rPr lang="en-US" dirty="0" smtClean="0"/>
              <a:t>Taiwan</a:t>
            </a:r>
          </a:p>
          <a:p>
            <a:pPr marL="690563" lvl="1" indent="-342900">
              <a:spcBef>
                <a:spcPct val="0"/>
              </a:spcBef>
              <a:buFont typeface="Arial" charset="0"/>
              <a:buChar char="–"/>
              <a:defRPr/>
            </a:pPr>
            <a:r>
              <a:rPr lang="en-US" dirty="0" smtClean="0"/>
              <a:t>Taiwan Stock Exchange Corporation (TSEC)</a:t>
            </a:r>
          </a:p>
          <a:p>
            <a:pPr marL="690563" lvl="1" indent="-342900">
              <a:spcBef>
                <a:spcPct val="0"/>
              </a:spcBef>
              <a:buFont typeface="Arial" charset="0"/>
              <a:buChar char="–"/>
              <a:defRPr/>
            </a:pPr>
            <a:r>
              <a:rPr lang="en-US" dirty="0" smtClean="0"/>
              <a:t>Taiwan Stock Index (TAIEX)</a:t>
            </a:r>
          </a:p>
          <a:p>
            <a:pPr marL="0" indent="0">
              <a:spcBef>
                <a:spcPct val="0"/>
              </a:spcBef>
              <a:buFont typeface="Arial" charset="0"/>
              <a:buNone/>
              <a:defRPr/>
            </a:pPr>
            <a:endParaRPr lang="en-US" dirty="0" smtClean="0">
              <a:solidFill>
                <a:srgbClr val="FF0000"/>
              </a:solidFill>
            </a:endParaRPr>
          </a:p>
        </p:txBody>
      </p:sp>
      <p:sp>
        <p:nvSpPr>
          <p:cNvPr id="2" name="Slide Number Placeholder 1"/>
          <p:cNvSpPr>
            <a:spLocks noGrp="1"/>
          </p:cNvSpPr>
          <p:nvPr>
            <p:ph type="sldNum" sz="quarter" idx="12"/>
          </p:nvPr>
        </p:nvSpPr>
        <p:spPr/>
        <p:txBody>
          <a:bodyPr/>
          <a:lstStyle/>
          <a:p>
            <a:fld id="{403DC12D-E02E-423D-90C0-BDE830239584}" type="slidenum">
              <a:rPr lang="th-TH" smtClean="0"/>
              <a:pPr/>
              <a:t>12</a:t>
            </a:fld>
            <a:endParaRPr lang="th-TH" dirty="0"/>
          </a:p>
        </p:txBody>
      </p:sp>
    </p:spTree>
    <p:extLst>
      <p:ext uri="{BB962C8B-B14F-4D97-AF65-F5344CB8AC3E}">
        <p14:creationId xmlns:p14="http://schemas.microsoft.com/office/powerpoint/2010/main" xmlns="" val="382740374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p:txBody>
          <a:bodyPr/>
          <a:lstStyle/>
          <a:p>
            <a:pPr eaLnBrk="1" hangingPunct="1"/>
            <a:r>
              <a:rPr lang="en-US" altLang="th-TH" smtClean="0"/>
              <a:t>What is an IPO?</a:t>
            </a:r>
          </a:p>
        </p:txBody>
      </p:sp>
      <p:sp>
        <p:nvSpPr>
          <p:cNvPr id="14339" name="Rectangle 3"/>
          <p:cNvSpPr>
            <a:spLocks noGrp="1" noChangeArrowheads="1"/>
          </p:cNvSpPr>
          <p:nvPr>
            <p:ph sz="quarter" idx="1"/>
          </p:nvPr>
        </p:nvSpPr>
        <p:spPr>
          <a:xfrm>
            <a:off x="612775" y="1600200"/>
            <a:ext cx="7616825" cy="4495800"/>
          </a:xfrm>
        </p:spPr>
        <p:txBody>
          <a:bodyPr/>
          <a:lstStyle/>
          <a:p>
            <a:pPr eaLnBrk="1" hangingPunct="1">
              <a:spcBef>
                <a:spcPct val="0"/>
              </a:spcBef>
            </a:pPr>
            <a:r>
              <a:rPr lang="en-US" altLang="th-TH" smtClean="0"/>
              <a:t>An initial public offering occurs when a company issues stock in the public market for the first time</a:t>
            </a:r>
          </a:p>
          <a:p>
            <a:pPr eaLnBrk="1" hangingPunct="1">
              <a:spcBef>
                <a:spcPct val="0"/>
              </a:spcBef>
            </a:pPr>
            <a:r>
              <a:rPr lang="en-US" altLang="th-TH" smtClean="0"/>
              <a:t>“Going public” enables a company’s owners to raise capital from a wide variety of outside investors.  </a:t>
            </a:r>
          </a:p>
          <a:p>
            <a:pPr eaLnBrk="1" hangingPunct="1">
              <a:spcBef>
                <a:spcPct val="0"/>
              </a:spcBef>
            </a:pPr>
            <a:r>
              <a:rPr lang="en-US" altLang="th-TH" smtClean="0"/>
              <a:t>Once issued, the stock trades in the secondary market</a:t>
            </a:r>
          </a:p>
          <a:p>
            <a:pPr eaLnBrk="1" hangingPunct="1">
              <a:spcBef>
                <a:spcPct val="0"/>
              </a:spcBef>
            </a:pPr>
            <a:r>
              <a:rPr lang="en-US" altLang="th-TH" smtClean="0"/>
              <a:t>Public companies are subject to additional regulations and reporting requirements.</a:t>
            </a:r>
          </a:p>
        </p:txBody>
      </p:sp>
      <p:sp>
        <p:nvSpPr>
          <p:cNvPr id="2" name="Slide Number Placeholder 1"/>
          <p:cNvSpPr>
            <a:spLocks noGrp="1"/>
          </p:cNvSpPr>
          <p:nvPr>
            <p:ph type="sldNum" sz="quarter" idx="12"/>
          </p:nvPr>
        </p:nvSpPr>
        <p:spPr/>
        <p:txBody>
          <a:bodyPr/>
          <a:lstStyle/>
          <a:p>
            <a:fld id="{403DC12D-E02E-423D-90C0-BDE830239584}" type="slidenum">
              <a:rPr lang="th-TH" smtClean="0"/>
              <a:pPr/>
              <a:t>13</a:t>
            </a:fld>
            <a:endParaRPr lang="th-TH" dirty="0"/>
          </a:p>
        </p:txBody>
      </p:sp>
    </p:spTree>
    <p:extLst>
      <p:ext uri="{BB962C8B-B14F-4D97-AF65-F5344CB8AC3E}">
        <p14:creationId xmlns:p14="http://schemas.microsoft.com/office/powerpoint/2010/main" xmlns="" val="261514342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4339">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4339">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4339">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4339">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p:txBody>
          <a:bodyPr>
            <a:normAutofit/>
          </a:bodyPr>
          <a:lstStyle/>
          <a:p>
            <a:pPr eaLnBrk="1" hangingPunct="1">
              <a:defRPr/>
            </a:pPr>
            <a:r>
              <a:rPr lang="en-US" sz="3600" dirty="0" smtClean="0"/>
              <a:t>S&amp;P 500 Index, Total Returns: Dividend Yield + Capital Gain or Loss, 1968-2010</a:t>
            </a:r>
          </a:p>
        </p:txBody>
      </p:sp>
      <p:graphicFrame>
        <p:nvGraphicFramePr>
          <p:cNvPr id="6" name="Chart 5"/>
          <p:cNvGraphicFramePr>
            <a:graphicFrameLocks/>
          </p:cNvGraphicFramePr>
          <p:nvPr/>
        </p:nvGraphicFramePr>
        <p:xfrm>
          <a:off x="0" y="1409699"/>
          <a:ext cx="8543925" cy="4819651"/>
        </p:xfrm>
        <a:graphic>
          <a:graphicData uri="http://schemas.openxmlformats.org/drawingml/2006/chart">
            <c:chart xmlns:c="http://schemas.openxmlformats.org/drawingml/2006/chart" xmlns:r="http://schemas.openxmlformats.org/officeDocument/2006/relationships" r:id="rId3"/>
          </a:graphicData>
        </a:graphic>
      </p:graphicFrame>
      <p:sp>
        <p:nvSpPr>
          <p:cNvPr id="2" name="Slide Number Placeholder 1"/>
          <p:cNvSpPr>
            <a:spLocks noGrp="1"/>
          </p:cNvSpPr>
          <p:nvPr>
            <p:ph type="sldNum" sz="quarter" idx="12"/>
          </p:nvPr>
        </p:nvSpPr>
        <p:spPr/>
        <p:txBody>
          <a:bodyPr/>
          <a:lstStyle/>
          <a:p>
            <a:fld id="{403DC12D-E02E-423D-90C0-BDE830239584}" type="slidenum">
              <a:rPr lang="th-TH" smtClean="0"/>
              <a:pPr/>
              <a:t>14</a:t>
            </a:fld>
            <a:endParaRPr lang="th-TH" dirty="0"/>
          </a:p>
        </p:txBody>
      </p:sp>
    </p:spTree>
    <p:extLst>
      <p:ext uri="{BB962C8B-B14F-4D97-AF65-F5344CB8AC3E}">
        <p14:creationId xmlns:p14="http://schemas.microsoft.com/office/powerpoint/2010/main" xmlns="" val="182534517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628650" y="169312"/>
            <a:ext cx="7886700" cy="1325563"/>
          </a:xfrm>
        </p:spPr>
        <p:txBody>
          <a:bodyPr>
            <a:normAutofit/>
          </a:bodyPr>
          <a:lstStyle/>
          <a:p>
            <a:pPr eaLnBrk="1" hangingPunct="1">
              <a:defRPr/>
            </a:pPr>
            <a:r>
              <a:rPr lang="en-US" sz="3600" dirty="0" smtClean="0"/>
              <a:t>Where can you find a stock quote, and what does one look like?</a:t>
            </a:r>
          </a:p>
        </p:txBody>
      </p:sp>
      <p:sp>
        <p:nvSpPr>
          <p:cNvPr id="16387" name="Rectangle 5"/>
          <p:cNvSpPr>
            <a:spLocks noGrp="1" noChangeArrowheads="1"/>
          </p:cNvSpPr>
          <p:nvPr>
            <p:ph sz="quarter" idx="1"/>
          </p:nvPr>
        </p:nvSpPr>
        <p:spPr>
          <a:xfrm>
            <a:off x="628650" y="1402281"/>
            <a:ext cx="8083550" cy="1419225"/>
          </a:xfrm>
        </p:spPr>
        <p:txBody>
          <a:bodyPr>
            <a:normAutofit lnSpcReduction="10000"/>
          </a:bodyPr>
          <a:lstStyle/>
          <a:p>
            <a:pPr eaLnBrk="1" hangingPunct="1">
              <a:lnSpc>
                <a:spcPct val="80000"/>
              </a:lnSpc>
              <a:spcBef>
                <a:spcPct val="0"/>
              </a:spcBef>
            </a:pPr>
            <a:r>
              <a:rPr lang="en-US" altLang="th-TH" dirty="0" smtClean="0"/>
              <a:t>Stock quotes can be found in a variety of print sources (</a:t>
            </a:r>
            <a:r>
              <a:rPr lang="en-US" altLang="th-TH" i="1" dirty="0" smtClean="0"/>
              <a:t>The Wall Street Journal</a:t>
            </a:r>
            <a:r>
              <a:rPr lang="en-US" altLang="th-TH" dirty="0" smtClean="0"/>
              <a:t> or the local newspaper) and online sources (</a:t>
            </a:r>
            <a:r>
              <a:rPr lang="en-US" altLang="th-TH" dirty="0" err="1" smtClean="0"/>
              <a:t>Yahoo!Finance</a:t>
            </a:r>
            <a:r>
              <a:rPr lang="en-US" altLang="th-TH" dirty="0" smtClean="0"/>
              <a:t>, </a:t>
            </a:r>
            <a:r>
              <a:rPr lang="en-US" altLang="th-TH" dirty="0" err="1" smtClean="0"/>
              <a:t>CNNMoney</a:t>
            </a:r>
            <a:r>
              <a:rPr lang="en-US" altLang="th-TH" dirty="0" smtClean="0"/>
              <a:t>, or MSN MoneyCentral).</a:t>
            </a:r>
          </a:p>
        </p:txBody>
      </p:sp>
      <p:pic>
        <p:nvPicPr>
          <p:cNvPr id="16389" name="Picture 6"/>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172528" y="2940569"/>
            <a:ext cx="8971472" cy="305220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7" name="TextBox 6"/>
          <p:cNvSpPr txBox="1"/>
          <p:nvPr/>
        </p:nvSpPr>
        <p:spPr>
          <a:xfrm>
            <a:off x="590550" y="6096477"/>
            <a:ext cx="5943600" cy="369888"/>
          </a:xfrm>
          <a:prstGeom prst="rect">
            <a:avLst/>
          </a:prstGeom>
          <a:noFill/>
        </p:spPr>
        <p:txBody>
          <a:bodyPr>
            <a:spAutoFit/>
          </a:bodyPr>
          <a:lstStyle/>
          <a:p>
            <a:pPr eaLnBrk="1" hangingPunct="1">
              <a:defRPr/>
            </a:pPr>
            <a:r>
              <a:rPr lang="en-US" sz="1800" dirty="0">
                <a:latin typeface="+mn-lt"/>
                <a:cs typeface="Arial" charset="0"/>
              </a:rPr>
              <a:t>Source:  GlaxoSmithKline (</a:t>
            </a:r>
            <a:r>
              <a:rPr lang="en-US" sz="1800" dirty="0" err="1">
                <a:latin typeface="+mn-lt"/>
                <a:cs typeface="Arial" charset="0"/>
              </a:rPr>
              <a:t>GSK</a:t>
            </a:r>
            <a:r>
              <a:rPr lang="en-US" sz="1800" dirty="0">
                <a:latin typeface="+mn-lt"/>
                <a:cs typeface="Arial" charset="0"/>
              </a:rPr>
              <a:t>), finance.yahoo.com.</a:t>
            </a:r>
          </a:p>
        </p:txBody>
      </p:sp>
      <p:sp>
        <p:nvSpPr>
          <p:cNvPr id="8" name="TextBox 7"/>
          <p:cNvSpPr txBox="1"/>
          <p:nvPr/>
        </p:nvSpPr>
        <p:spPr>
          <a:xfrm>
            <a:off x="590550" y="2651919"/>
            <a:ext cx="5943600" cy="369888"/>
          </a:xfrm>
          <a:prstGeom prst="rect">
            <a:avLst/>
          </a:prstGeom>
          <a:noFill/>
        </p:spPr>
        <p:txBody>
          <a:bodyPr>
            <a:spAutoFit/>
          </a:bodyPr>
          <a:lstStyle/>
          <a:p>
            <a:pPr eaLnBrk="1" hangingPunct="1">
              <a:defRPr/>
            </a:pPr>
            <a:r>
              <a:rPr lang="en-US" sz="1800" dirty="0">
                <a:latin typeface="+mn-lt"/>
                <a:cs typeface="Arial" charset="0"/>
              </a:rPr>
              <a:t>Stock Quote for GlaxoSmithKline, July 11, 2011</a:t>
            </a:r>
          </a:p>
        </p:txBody>
      </p:sp>
      <p:sp>
        <p:nvSpPr>
          <p:cNvPr id="2" name="Slide Number Placeholder 1"/>
          <p:cNvSpPr>
            <a:spLocks noGrp="1"/>
          </p:cNvSpPr>
          <p:nvPr>
            <p:ph type="sldNum" sz="quarter" idx="12"/>
          </p:nvPr>
        </p:nvSpPr>
        <p:spPr/>
        <p:txBody>
          <a:bodyPr/>
          <a:lstStyle/>
          <a:p>
            <a:fld id="{403DC12D-E02E-423D-90C0-BDE830239584}" type="slidenum">
              <a:rPr lang="th-TH" smtClean="0"/>
              <a:pPr/>
              <a:t>15</a:t>
            </a:fld>
            <a:endParaRPr lang="th-TH" dirty="0"/>
          </a:p>
        </p:txBody>
      </p:sp>
    </p:spTree>
    <p:extLst>
      <p:ext uri="{BB962C8B-B14F-4D97-AF65-F5344CB8AC3E}">
        <p14:creationId xmlns:p14="http://schemas.microsoft.com/office/powerpoint/2010/main" xmlns="" val="72783776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p:txBody>
          <a:bodyPr/>
          <a:lstStyle/>
          <a:p>
            <a:pPr eaLnBrk="1" hangingPunct="1"/>
            <a:r>
              <a:rPr lang="en-US" altLang="th-TH" smtClean="0"/>
              <a:t>Stock Market Transactions</a:t>
            </a:r>
          </a:p>
        </p:txBody>
      </p:sp>
      <p:sp>
        <p:nvSpPr>
          <p:cNvPr id="13315" name="Rectangle 3"/>
          <p:cNvSpPr>
            <a:spLocks noGrp="1" noChangeArrowheads="1"/>
          </p:cNvSpPr>
          <p:nvPr>
            <p:ph sz="quarter" idx="1"/>
          </p:nvPr>
        </p:nvSpPr>
        <p:spPr>
          <a:xfrm>
            <a:off x="612775" y="1600200"/>
            <a:ext cx="7616825" cy="4495800"/>
          </a:xfrm>
        </p:spPr>
        <p:txBody>
          <a:bodyPr/>
          <a:lstStyle/>
          <a:p>
            <a:pPr eaLnBrk="1" hangingPunct="1">
              <a:spcBef>
                <a:spcPct val="0"/>
              </a:spcBef>
            </a:pPr>
            <a:r>
              <a:rPr lang="en-US" altLang="th-TH" smtClean="0"/>
              <a:t>Applesauce Computer decides to issue additional common stock.  An investor purchases some of the newly issued shares from the underwriter.  Is this a primary market transaction or a secondary market transaction?  </a:t>
            </a:r>
          </a:p>
          <a:p>
            <a:pPr lvl="1" indent="-334963" eaLnBrk="1" hangingPunct="1">
              <a:spcBef>
                <a:spcPct val="0"/>
              </a:spcBef>
            </a:pPr>
            <a:r>
              <a:rPr lang="en-US" altLang="th-TH" smtClean="0"/>
              <a:t>Since new shares of stock are being issued, this is a primary market transaction. </a:t>
            </a:r>
          </a:p>
        </p:txBody>
      </p:sp>
      <p:sp>
        <p:nvSpPr>
          <p:cNvPr id="2" name="Slide Number Placeholder 1"/>
          <p:cNvSpPr>
            <a:spLocks noGrp="1"/>
          </p:cNvSpPr>
          <p:nvPr>
            <p:ph type="sldNum" sz="quarter" idx="12"/>
          </p:nvPr>
        </p:nvSpPr>
        <p:spPr/>
        <p:txBody>
          <a:bodyPr/>
          <a:lstStyle/>
          <a:p>
            <a:fld id="{403DC12D-E02E-423D-90C0-BDE830239584}" type="slidenum">
              <a:rPr lang="th-TH" smtClean="0"/>
              <a:pPr/>
              <a:t>16</a:t>
            </a:fld>
            <a:endParaRPr lang="th-TH" dirty="0"/>
          </a:p>
        </p:txBody>
      </p:sp>
    </p:spTree>
    <p:extLst>
      <p:ext uri="{BB962C8B-B14F-4D97-AF65-F5344CB8AC3E}">
        <p14:creationId xmlns:p14="http://schemas.microsoft.com/office/powerpoint/2010/main" xmlns="" val="4971602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0"/>
                                  </p:stCondLst>
                                  <p:childTnLst>
                                    <p:set>
                                      <p:cBhvr>
                                        <p:cTn id="6" dur="1" fill="hold">
                                          <p:stCondLst>
                                            <p:cond delay="0"/>
                                          </p:stCondLst>
                                        </p:cTn>
                                        <p:tgtEl>
                                          <p:spTgt spid="13315">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13315">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p:txBody>
          <a:bodyPr/>
          <a:lstStyle/>
          <a:p>
            <a:pPr eaLnBrk="1" hangingPunct="1"/>
            <a:r>
              <a:rPr lang="en-US" altLang="th-TH" dirty="0" smtClean="0"/>
              <a:t>Types of Financial Institutions</a:t>
            </a:r>
          </a:p>
        </p:txBody>
      </p:sp>
      <p:sp>
        <p:nvSpPr>
          <p:cNvPr id="37891" name="Rectangle 3"/>
          <p:cNvSpPr>
            <a:spLocks noGrp="1" noChangeArrowheads="1"/>
          </p:cNvSpPr>
          <p:nvPr>
            <p:ph sz="quarter" idx="1"/>
          </p:nvPr>
        </p:nvSpPr>
        <p:spPr>
          <a:xfrm>
            <a:off x="612775" y="1600200"/>
            <a:ext cx="7616825" cy="4495800"/>
          </a:xfrm>
        </p:spPr>
        <p:txBody>
          <a:bodyPr/>
          <a:lstStyle/>
          <a:p>
            <a:pPr eaLnBrk="1" hangingPunct="1">
              <a:lnSpc>
                <a:spcPct val="150000"/>
              </a:lnSpc>
              <a:spcBef>
                <a:spcPct val="0"/>
              </a:spcBef>
              <a:spcAft>
                <a:spcPts val="600"/>
              </a:spcAft>
            </a:pPr>
            <a:r>
              <a:rPr lang="en-US" altLang="th-TH" dirty="0" smtClean="0"/>
              <a:t>Pension funds</a:t>
            </a:r>
          </a:p>
          <a:p>
            <a:pPr eaLnBrk="1" hangingPunct="1">
              <a:lnSpc>
                <a:spcPct val="150000"/>
              </a:lnSpc>
              <a:spcBef>
                <a:spcPct val="0"/>
              </a:spcBef>
              <a:spcAft>
                <a:spcPts val="600"/>
              </a:spcAft>
            </a:pPr>
            <a:r>
              <a:rPr lang="en-US" altLang="th-TH" dirty="0" smtClean="0"/>
              <a:t>Mutual funds</a:t>
            </a:r>
          </a:p>
          <a:p>
            <a:pPr eaLnBrk="1" hangingPunct="1">
              <a:lnSpc>
                <a:spcPct val="150000"/>
              </a:lnSpc>
              <a:spcBef>
                <a:spcPct val="0"/>
              </a:spcBef>
              <a:spcAft>
                <a:spcPts val="600"/>
              </a:spcAft>
            </a:pPr>
            <a:r>
              <a:rPr lang="en-US" altLang="th-TH" dirty="0" smtClean="0"/>
              <a:t>Exchange traded funds (ETFs)</a:t>
            </a:r>
          </a:p>
          <a:p>
            <a:pPr eaLnBrk="1" hangingPunct="1">
              <a:lnSpc>
                <a:spcPct val="150000"/>
              </a:lnSpc>
              <a:spcBef>
                <a:spcPct val="0"/>
              </a:spcBef>
              <a:spcAft>
                <a:spcPts val="600"/>
              </a:spcAft>
            </a:pPr>
            <a:r>
              <a:rPr lang="en-US" altLang="th-TH" dirty="0" smtClean="0"/>
              <a:t>Hedge funds</a:t>
            </a:r>
          </a:p>
          <a:p>
            <a:pPr eaLnBrk="1" hangingPunct="1">
              <a:lnSpc>
                <a:spcPct val="150000"/>
              </a:lnSpc>
              <a:spcBef>
                <a:spcPct val="0"/>
              </a:spcBef>
              <a:spcAft>
                <a:spcPts val="600"/>
              </a:spcAft>
            </a:pPr>
            <a:r>
              <a:rPr lang="en-US" altLang="th-TH" dirty="0" smtClean="0"/>
              <a:t>Private equity companies</a:t>
            </a:r>
          </a:p>
        </p:txBody>
      </p:sp>
      <p:sp>
        <p:nvSpPr>
          <p:cNvPr id="2" name="Slide Number Placeholder 1"/>
          <p:cNvSpPr>
            <a:spLocks noGrp="1"/>
          </p:cNvSpPr>
          <p:nvPr>
            <p:ph type="sldNum" sz="quarter" idx="12"/>
          </p:nvPr>
        </p:nvSpPr>
        <p:spPr/>
        <p:txBody>
          <a:bodyPr/>
          <a:lstStyle/>
          <a:p>
            <a:fld id="{403DC12D-E02E-423D-90C0-BDE830239584}" type="slidenum">
              <a:rPr lang="th-TH" smtClean="0"/>
              <a:pPr/>
              <a:t>17</a:t>
            </a:fld>
            <a:endParaRPr lang="th-TH" dirty="0"/>
          </a:p>
        </p:txBody>
      </p:sp>
    </p:spTree>
    <p:extLst>
      <p:ext uri="{BB962C8B-B14F-4D97-AF65-F5344CB8AC3E}">
        <p14:creationId xmlns:p14="http://schemas.microsoft.com/office/powerpoint/2010/main" xmlns="" val="308557488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7"/>
          <p:cNvGrpSpPr>
            <a:grpSpLocks/>
          </p:cNvGrpSpPr>
          <p:nvPr/>
        </p:nvGrpSpPr>
        <p:grpSpPr bwMode="auto">
          <a:xfrm>
            <a:off x="628650" y="3805061"/>
            <a:ext cx="8217968" cy="3139322"/>
            <a:chOff x="628650" y="3805042"/>
            <a:chExt cx="8217970" cy="3139579"/>
          </a:xfrm>
        </p:grpSpPr>
        <p:cxnSp>
          <p:nvCxnSpPr>
            <p:cNvPr id="15" name="Straight Connector 14"/>
            <p:cNvCxnSpPr/>
            <p:nvPr/>
          </p:nvCxnSpPr>
          <p:spPr>
            <a:xfrm rot="5400000">
              <a:off x="1796245" y="4776056"/>
              <a:ext cx="274661"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39943" name="Group 16"/>
            <p:cNvGrpSpPr>
              <a:grpSpLocks/>
            </p:cNvGrpSpPr>
            <p:nvPr/>
          </p:nvGrpSpPr>
          <p:grpSpPr bwMode="auto">
            <a:xfrm>
              <a:off x="628650" y="3805042"/>
              <a:ext cx="8217970" cy="3139579"/>
              <a:chOff x="628650" y="3805042"/>
              <a:chExt cx="8217970" cy="3139579"/>
            </a:xfrm>
          </p:grpSpPr>
          <p:grpSp>
            <p:nvGrpSpPr>
              <p:cNvPr id="39944" name="Group 15"/>
              <p:cNvGrpSpPr>
                <a:grpSpLocks/>
              </p:cNvGrpSpPr>
              <p:nvPr/>
            </p:nvGrpSpPr>
            <p:grpSpPr bwMode="auto">
              <a:xfrm>
                <a:off x="628650" y="3805042"/>
                <a:ext cx="8217970" cy="3139579"/>
                <a:chOff x="628864" y="2134149"/>
                <a:chExt cx="8218515" cy="3140878"/>
              </a:xfrm>
            </p:grpSpPr>
            <p:sp>
              <p:nvSpPr>
                <p:cNvPr id="7" name="Rectangle 15"/>
                <p:cNvSpPr>
                  <a:spLocks noChangeArrowheads="1"/>
                </p:cNvSpPr>
                <p:nvPr/>
              </p:nvSpPr>
              <p:spPr bwMode="auto">
                <a:xfrm>
                  <a:off x="1271846" y="2226743"/>
                  <a:ext cx="1600307" cy="1200924"/>
                </a:xfrm>
                <a:prstGeom prst="rect">
                  <a:avLst/>
                </a:prstGeom>
                <a:noFill/>
                <a:ln w="9525">
                  <a:noFill/>
                  <a:miter lim="800000"/>
                  <a:headEnd/>
                  <a:tailEnd/>
                </a:ln>
              </p:spPr>
              <p:txBody>
                <a:bodyPr>
                  <a:spAutoFit/>
                </a:bodyPr>
                <a:lstStyle/>
                <a:p>
                  <a:pPr algn="ctr" eaLnBrk="1" hangingPunct="1">
                    <a:defRPr/>
                  </a:pPr>
                  <a:r>
                    <a:rPr lang="en-US" sz="2400" dirty="0">
                      <a:latin typeface="+mn-lt"/>
                      <a:cs typeface="Arial" charset="0"/>
                    </a:rPr>
                    <a:t>Highly</a:t>
                  </a:r>
                </a:p>
                <a:p>
                  <a:pPr algn="ctr" eaLnBrk="1" hangingPunct="1">
                    <a:defRPr/>
                  </a:pPr>
                  <a:r>
                    <a:rPr lang="en-US" sz="2400" dirty="0">
                      <a:latin typeface="+mn-lt"/>
                      <a:cs typeface="Arial" charset="0"/>
                    </a:rPr>
                    <a:t>Inefficient</a:t>
                  </a:r>
                </a:p>
                <a:p>
                  <a:pPr algn="ctr" eaLnBrk="1" hangingPunct="1">
                    <a:defRPr/>
                  </a:pPr>
                  <a:r>
                    <a:rPr lang="en-US" sz="2400" dirty="0">
                      <a:latin typeface="+mn-lt"/>
                      <a:cs typeface="Arial" charset="0"/>
                    </a:rPr>
                    <a:t>       </a:t>
                  </a:r>
                </a:p>
              </p:txBody>
            </p:sp>
            <p:cxnSp>
              <p:nvCxnSpPr>
                <p:cNvPr id="39947" name="Straight Connector 4"/>
                <p:cNvCxnSpPr>
                  <a:cxnSpLocks noChangeShapeType="1"/>
                </p:cNvCxnSpPr>
                <p:nvPr/>
              </p:nvCxnSpPr>
              <p:spPr bwMode="auto">
                <a:xfrm>
                  <a:off x="1944989" y="3104771"/>
                  <a:ext cx="5239099" cy="1589"/>
                </a:xfrm>
                <a:prstGeom prst="line">
                  <a:avLst/>
                </a:prstGeom>
                <a:noFill/>
                <a:ln w="25400" algn="ctr">
                  <a:solidFill>
                    <a:schemeClr val="tx1"/>
                  </a:solidFill>
                  <a:miter lim="800000"/>
                  <a:headEnd type="none" w="sm" len="sm"/>
                  <a:tailEnd type="none" w="sm" len="sm"/>
                </a:ln>
                <a:extLst>
                  <a:ext uri="{909E8E84-426E-40DD-AFC4-6F175D3DCCD1}">
                    <a14:hiddenFill xmlns:a14="http://schemas.microsoft.com/office/drawing/2010/main" xmlns="">
                      <a:noFill/>
                    </a14:hiddenFill>
                  </a:ext>
                </a:extLst>
              </p:spPr>
            </p:cxnSp>
            <p:sp>
              <p:nvSpPr>
                <p:cNvPr id="11" name="Rectangle 17"/>
                <p:cNvSpPr>
                  <a:spLocks noChangeArrowheads="1"/>
                </p:cNvSpPr>
                <p:nvPr/>
              </p:nvSpPr>
              <p:spPr bwMode="auto">
                <a:xfrm>
                  <a:off x="6371508" y="2134149"/>
                  <a:ext cx="1600307" cy="1200924"/>
                </a:xfrm>
                <a:prstGeom prst="rect">
                  <a:avLst/>
                </a:prstGeom>
                <a:noFill/>
                <a:ln w="9525">
                  <a:noFill/>
                  <a:miter lim="800000"/>
                  <a:headEnd/>
                  <a:tailEnd/>
                </a:ln>
              </p:spPr>
              <p:txBody>
                <a:bodyPr>
                  <a:spAutoFit/>
                </a:bodyPr>
                <a:lstStyle/>
                <a:p>
                  <a:pPr algn="ctr" eaLnBrk="1" hangingPunct="1">
                    <a:defRPr/>
                  </a:pPr>
                  <a:r>
                    <a:rPr lang="en-US" sz="2400" dirty="0">
                      <a:latin typeface="+mn-lt"/>
                      <a:cs typeface="Arial" charset="0"/>
                    </a:rPr>
                    <a:t>Highly</a:t>
                  </a:r>
                </a:p>
                <a:p>
                  <a:pPr algn="ctr" eaLnBrk="1" hangingPunct="1">
                    <a:defRPr/>
                  </a:pPr>
                  <a:r>
                    <a:rPr lang="en-US" sz="2400" dirty="0">
                      <a:latin typeface="+mn-lt"/>
                      <a:cs typeface="Arial" charset="0"/>
                    </a:rPr>
                    <a:t>Efficient</a:t>
                  </a:r>
                </a:p>
                <a:p>
                  <a:pPr algn="ctr" eaLnBrk="1" hangingPunct="1">
                    <a:defRPr/>
                  </a:pPr>
                  <a:r>
                    <a:rPr lang="en-US" sz="2400" dirty="0">
                      <a:latin typeface="+mn-lt"/>
                      <a:cs typeface="Arial" charset="0"/>
                    </a:rPr>
                    <a:t>       </a:t>
                  </a:r>
                </a:p>
              </p:txBody>
            </p:sp>
            <p:sp>
              <p:nvSpPr>
                <p:cNvPr id="12" name="Rectangle 11"/>
                <p:cNvSpPr/>
                <p:nvPr/>
              </p:nvSpPr>
              <p:spPr bwMode="auto">
                <a:xfrm>
                  <a:off x="628864" y="3335073"/>
                  <a:ext cx="3489557" cy="1939954"/>
                </a:xfrm>
                <a:prstGeom prst="rect">
                  <a:avLst/>
                </a:prstGeom>
              </p:spPr>
              <p:txBody>
                <a:bodyPr>
                  <a:spAutoFit/>
                </a:bodyPr>
                <a:lstStyle/>
                <a:p>
                  <a:pPr algn="ctr" eaLnBrk="1" hangingPunct="1">
                    <a:defRPr/>
                  </a:pPr>
                  <a:r>
                    <a:rPr lang="en-US" sz="2400" spc="-50" dirty="0">
                      <a:latin typeface="+mn-lt"/>
                      <a:cs typeface="Arial" charset="0"/>
                    </a:rPr>
                    <a:t>Small companies not followed by many analysts.  Not much contact with investors.</a:t>
                  </a:r>
                </a:p>
                <a:p>
                  <a:pPr algn="ctr" eaLnBrk="1" hangingPunct="1">
                    <a:defRPr/>
                  </a:pPr>
                  <a:r>
                    <a:rPr lang="en-US" sz="2400" spc="-100" dirty="0">
                      <a:latin typeface="+mn-lt"/>
                      <a:cs typeface="Arial" charset="0"/>
                    </a:rPr>
                    <a:t>       </a:t>
                  </a:r>
                </a:p>
              </p:txBody>
            </p:sp>
            <p:sp>
              <p:nvSpPr>
                <p:cNvPr id="13" name="Rectangle 12"/>
                <p:cNvSpPr/>
                <p:nvPr/>
              </p:nvSpPr>
              <p:spPr bwMode="auto">
                <a:xfrm>
                  <a:off x="5495944" y="3272146"/>
                  <a:ext cx="3351435" cy="1939954"/>
                </a:xfrm>
                <a:prstGeom prst="rect">
                  <a:avLst/>
                </a:prstGeom>
              </p:spPr>
              <p:txBody>
                <a:bodyPr>
                  <a:spAutoFit/>
                </a:bodyPr>
                <a:lstStyle/>
                <a:p>
                  <a:pPr algn="ctr" eaLnBrk="1" hangingPunct="1">
                    <a:defRPr/>
                  </a:pPr>
                  <a:r>
                    <a:rPr lang="en-US" sz="2400" spc="-50" dirty="0">
                      <a:latin typeface="+mn-lt"/>
                      <a:cs typeface="Arial" charset="0"/>
                    </a:rPr>
                    <a:t>Large companies followed by many analysts.  Good communications with investors.</a:t>
                  </a:r>
                </a:p>
                <a:p>
                  <a:pPr algn="ctr" eaLnBrk="1" hangingPunct="1">
                    <a:defRPr/>
                  </a:pPr>
                  <a:r>
                    <a:rPr lang="en-US" sz="2400" spc="-100" dirty="0">
                      <a:latin typeface="+mn-lt"/>
                      <a:cs typeface="Arial" charset="0"/>
                    </a:rPr>
                    <a:t>       </a:t>
                  </a:r>
                </a:p>
              </p:txBody>
            </p:sp>
          </p:grpSp>
          <p:cxnSp>
            <p:nvCxnSpPr>
              <p:cNvPr id="16" name="Straight Connector 15"/>
              <p:cNvCxnSpPr/>
              <p:nvPr/>
            </p:nvCxnSpPr>
            <p:spPr>
              <a:xfrm rot="5400000">
                <a:off x="7046109" y="4776056"/>
                <a:ext cx="274661"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grpSp>
      </p:grpSp>
      <p:sp>
        <p:nvSpPr>
          <p:cNvPr id="39939" name="Rectangle 2"/>
          <p:cNvSpPr>
            <a:spLocks noGrp="1" noChangeArrowheads="1"/>
          </p:cNvSpPr>
          <p:nvPr>
            <p:ph type="title"/>
          </p:nvPr>
        </p:nvSpPr>
        <p:spPr/>
        <p:txBody>
          <a:bodyPr/>
          <a:lstStyle/>
          <a:p>
            <a:pPr eaLnBrk="1" hangingPunct="1"/>
            <a:r>
              <a:rPr lang="en-US" altLang="th-TH" smtClean="0"/>
              <a:t>What is meant by stock market efficiency?</a:t>
            </a:r>
          </a:p>
        </p:txBody>
      </p:sp>
      <p:sp>
        <p:nvSpPr>
          <p:cNvPr id="175107" name="Rectangle 3"/>
          <p:cNvSpPr>
            <a:spLocks noGrp="1" noChangeArrowheads="1"/>
          </p:cNvSpPr>
          <p:nvPr>
            <p:ph sz="quarter" idx="1"/>
          </p:nvPr>
        </p:nvSpPr>
        <p:spPr>
          <a:xfrm>
            <a:off x="755649" y="1730983"/>
            <a:ext cx="7616825" cy="2200275"/>
          </a:xfrm>
        </p:spPr>
        <p:txBody>
          <a:bodyPr>
            <a:normAutofit lnSpcReduction="10000"/>
          </a:bodyPr>
          <a:lstStyle/>
          <a:p>
            <a:pPr eaLnBrk="1" hangingPunct="1">
              <a:spcBef>
                <a:spcPct val="0"/>
              </a:spcBef>
            </a:pPr>
            <a:r>
              <a:rPr lang="en-US" altLang="th-TH" dirty="0" smtClean="0"/>
              <a:t>Securities are normally in equilibrium and are “fairly priced.”  </a:t>
            </a:r>
          </a:p>
          <a:p>
            <a:pPr eaLnBrk="1" hangingPunct="1">
              <a:spcBef>
                <a:spcPct val="0"/>
              </a:spcBef>
            </a:pPr>
            <a:r>
              <a:rPr lang="en-US" altLang="th-TH" dirty="0" smtClean="0"/>
              <a:t>Investors cannot “beat the market” except through good luck or better information.</a:t>
            </a:r>
          </a:p>
          <a:p>
            <a:pPr eaLnBrk="1" hangingPunct="1">
              <a:spcBef>
                <a:spcPct val="0"/>
              </a:spcBef>
            </a:pPr>
            <a:r>
              <a:rPr lang="en-US" altLang="th-TH" dirty="0" smtClean="0"/>
              <a:t>Efficiency continuum</a:t>
            </a:r>
          </a:p>
        </p:txBody>
      </p:sp>
      <p:sp>
        <p:nvSpPr>
          <p:cNvPr id="3" name="Slide Number Placeholder 2"/>
          <p:cNvSpPr>
            <a:spLocks noGrp="1"/>
          </p:cNvSpPr>
          <p:nvPr>
            <p:ph type="sldNum" sz="quarter" idx="12"/>
          </p:nvPr>
        </p:nvSpPr>
        <p:spPr/>
        <p:txBody>
          <a:bodyPr/>
          <a:lstStyle/>
          <a:p>
            <a:fld id="{403DC12D-E02E-423D-90C0-BDE830239584}" type="slidenum">
              <a:rPr lang="th-TH" smtClean="0"/>
              <a:pPr/>
              <a:t>18</a:t>
            </a:fld>
            <a:endParaRPr lang="th-TH" dirty="0"/>
          </a:p>
        </p:txBody>
      </p:sp>
    </p:spTree>
    <p:extLst>
      <p:ext uri="{BB962C8B-B14F-4D97-AF65-F5344CB8AC3E}">
        <p14:creationId xmlns:p14="http://schemas.microsoft.com/office/powerpoint/2010/main" xmlns="" val="171013184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75107">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175107">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175107">
                                            <p:txEl>
                                              <p:pRg st="2" end="2"/>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normAutofit fontScale="90000"/>
          </a:bodyPr>
          <a:lstStyle/>
          <a:p>
            <a:pPr eaLnBrk="1" hangingPunct="1">
              <a:defRPr/>
            </a:pPr>
            <a:r>
              <a:rPr lang="en-US" b="1" dirty="0" smtClean="0">
                <a:solidFill>
                  <a:schemeClr val="tx2"/>
                </a:solidFill>
              </a:rPr>
              <a:t>What are derivatives? How can they be used to reduce or increase risk?</a:t>
            </a:r>
          </a:p>
        </p:txBody>
      </p:sp>
      <p:sp>
        <p:nvSpPr>
          <p:cNvPr id="10243" name="Rectangle 3"/>
          <p:cNvSpPr>
            <a:spLocks noGrp="1" noChangeArrowheads="1"/>
          </p:cNvSpPr>
          <p:nvPr>
            <p:ph sz="quarter" idx="1"/>
          </p:nvPr>
        </p:nvSpPr>
        <p:spPr>
          <a:xfrm>
            <a:off x="628650" y="1860551"/>
            <a:ext cx="7616825" cy="4495800"/>
          </a:xfrm>
        </p:spPr>
        <p:txBody>
          <a:bodyPr>
            <a:normAutofit/>
          </a:bodyPr>
          <a:lstStyle/>
          <a:p>
            <a:pPr eaLnBrk="1" hangingPunct="1">
              <a:lnSpc>
                <a:spcPct val="85000"/>
              </a:lnSpc>
              <a:spcBef>
                <a:spcPct val="0"/>
              </a:spcBef>
            </a:pPr>
            <a:r>
              <a:rPr lang="en-US" altLang="th-TH" dirty="0" smtClean="0"/>
              <a:t>A derivative security’s value is “derived” from the price of another security (e.g., options and futures). </a:t>
            </a:r>
            <a:endParaRPr lang="en-US" altLang="th-TH" dirty="0"/>
          </a:p>
          <a:p>
            <a:pPr marL="0" indent="0" eaLnBrk="1" hangingPunct="1">
              <a:lnSpc>
                <a:spcPct val="85000"/>
              </a:lnSpc>
              <a:spcBef>
                <a:spcPct val="0"/>
              </a:spcBef>
              <a:buNone/>
            </a:pPr>
            <a:endParaRPr lang="en-US" altLang="th-TH" dirty="0" smtClean="0"/>
          </a:p>
          <a:p>
            <a:pPr eaLnBrk="1" hangingPunct="1">
              <a:spcBef>
                <a:spcPct val="0"/>
              </a:spcBef>
            </a:pPr>
            <a:r>
              <a:rPr lang="en-US" altLang="th-TH" dirty="0" smtClean="0"/>
              <a:t>Can be used to “hedge” or reduce risk.  For example, an importer, whose profit falls when the dollar loses value, could purchase currency futures that do well when the dollar weakens.  </a:t>
            </a:r>
          </a:p>
        </p:txBody>
      </p:sp>
      <p:sp>
        <p:nvSpPr>
          <p:cNvPr id="2" name="Slide Number Placeholder 1"/>
          <p:cNvSpPr>
            <a:spLocks noGrp="1"/>
          </p:cNvSpPr>
          <p:nvPr>
            <p:ph type="sldNum" sz="quarter" idx="12"/>
          </p:nvPr>
        </p:nvSpPr>
        <p:spPr/>
        <p:txBody>
          <a:bodyPr/>
          <a:lstStyle/>
          <a:p>
            <a:fld id="{403DC12D-E02E-423D-90C0-BDE830239584}" type="slidenum">
              <a:rPr lang="th-TH" smtClean="0"/>
              <a:pPr/>
              <a:t>19</a:t>
            </a:fld>
            <a:endParaRPr lang="th-TH" dirty="0"/>
          </a:p>
        </p:txBody>
      </p:sp>
    </p:spTree>
    <p:extLst>
      <p:ext uri="{BB962C8B-B14F-4D97-AF65-F5344CB8AC3E}">
        <p14:creationId xmlns:p14="http://schemas.microsoft.com/office/powerpoint/2010/main" xmlns="" val="54536927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024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1024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normAutofit fontScale="90000"/>
          </a:bodyPr>
          <a:lstStyle/>
          <a:p>
            <a:pPr eaLnBrk="1" hangingPunct="1">
              <a:defRPr/>
            </a:pPr>
            <a:r>
              <a:rPr lang="en-US" b="1" dirty="0" smtClean="0">
                <a:solidFill>
                  <a:schemeClr val="tx2"/>
                </a:solidFill>
              </a:rPr>
              <a:t>What are derivatives? How can they be used to reduce or increase risk?</a:t>
            </a:r>
          </a:p>
        </p:txBody>
      </p:sp>
      <p:sp>
        <p:nvSpPr>
          <p:cNvPr id="10243" name="Rectangle 3"/>
          <p:cNvSpPr>
            <a:spLocks noGrp="1" noChangeArrowheads="1"/>
          </p:cNvSpPr>
          <p:nvPr>
            <p:ph sz="quarter" idx="1"/>
          </p:nvPr>
        </p:nvSpPr>
        <p:spPr>
          <a:xfrm>
            <a:off x="763587" y="1860551"/>
            <a:ext cx="7616825" cy="4495800"/>
          </a:xfrm>
        </p:spPr>
        <p:txBody>
          <a:bodyPr>
            <a:normAutofit/>
          </a:bodyPr>
          <a:lstStyle/>
          <a:p>
            <a:pPr eaLnBrk="1" hangingPunct="1">
              <a:lnSpc>
                <a:spcPct val="85000"/>
              </a:lnSpc>
              <a:spcBef>
                <a:spcPct val="0"/>
              </a:spcBef>
            </a:pPr>
            <a:r>
              <a:rPr lang="en-US" altLang="th-TH" dirty="0" smtClean="0">
                <a:solidFill>
                  <a:schemeClr val="tx2"/>
                </a:solidFill>
              </a:rPr>
              <a:t>Also, speculators can use derivatives to bet on the direction of future stock prices, interest rates, exchange rates, and commodity prices.  In many cases, these transactions produce high returns if you guess right, but large losses if you guess wrong.  Here, derivatives can increase risk.</a:t>
            </a:r>
          </a:p>
        </p:txBody>
      </p:sp>
      <p:sp>
        <p:nvSpPr>
          <p:cNvPr id="2" name="Slide Number Placeholder 1"/>
          <p:cNvSpPr>
            <a:spLocks noGrp="1"/>
          </p:cNvSpPr>
          <p:nvPr>
            <p:ph type="sldNum" sz="quarter" idx="12"/>
          </p:nvPr>
        </p:nvSpPr>
        <p:spPr/>
        <p:txBody>
          <a:bodyPr/>
          <a:lstStyle/>
          <a:p>
            <a:fld id="{403DC12D-E02E-423D-90C0-BDE830239584}" type="slidenum">
              <a:rPr lang="th-TH" smtClean="0"/>
              <a:pPr/>
              <a:t>20</a:t>
            </a:fld>
            <a:endParaRPr lang="th-TH" dirty="0"/>
          </a:p>
        </p:txBody>
      </p:sp>
    </p:spTree>
    <p:extLst>
      <p:ext uri="{BB962C8B-B14F-4D97-AF65-F5344CB8AC3E}">
        <p14:creationId xmlns:p14="http://schemas.microsoft.com/office/powerpoint/2010/main" xmlns="" val="231113052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024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emplate>Office Theme</Template>
  <TotalTime>167</TotalTime>
  <Words>947</Words>
  <Application>Microsoft Office PowerPoint</Application>
  <PresentationFormat>On-screen Show (4:3)</PresentationFormat>
  <Paragraphs>150</Paragraphs>
  <Slides>20</Slides>
  <Notes>19</Notes>
  <HiddenSlides>0</HiddenSlides>
  <MMClips>0</MMClips>
  <ScaleCrop>false</ScaleCrop>
  <HeadingPairs>
    <vt:vector size="4" baseType="variant">
      <vt:variant>
        <vt:lpstr>Theme</vt:lpstr>
      </vt:variant>
      <vt:variant>
        <vt:i4>1</vt:i4>
      </vt:variant>
      <vt:variant>
        <vt:lpstr>Slide Titles</vt:lpstr>
      </vt:variant>
      <vt:variant>
        <vt:i4>20</vt:i4>
      </vt:variant>
    </vt:vector>
  </HeadingPairs>
  <TitlesOfParts>
    <vt:vector size="21" baseType="lpstr">
      <vt:lpstr>Office Theme</vt:lpstr>
      <vt:lpstr>Financial Markets and Institutions</vt:lpstr>
      <vt:lpstr>Objectives</vt:lpstr>
      <vt:lpstr>What is a market?</vt:lpstr>
      <vt:lpstr>Types of Financial Markets</vt:lpstr>
      <vt:lpstr>Types of Financial Institutions</vt:lpstr>
      <vt:lpstr>The Capital Allocation Process</vt:lpstr>
      <vt:lpstr>How is capital transferred between savers and borrowers?</vt:lpstr>
      <vt:lpstr>Slide 8</vt:lpstr>
      <vt:lpstr>Securitization and Its Importance to a Bank</vt:lpstr>
      <vt:lpstr>Leading U.S. Stock Exchanges</vt:lpstr>
      <vt:lpstr>East Asian Stock Markets</vt:lpstr>
      <vt:lpstr>East Asian Stock Markets (continued)</vt:lpstr>
      <vt:lpstr>What is an IPO?</vt:lpstr>
      <vt:lpstr>S&amp;P 500 Index, Total Returns: Dividend Yield + Capital Gain or Loss, 1968-2010</vt:lpstr>
      <vt:lpstr>Where can you find a stock quote, and what does one look like?</vt:lpstr>
      <vt:lpstr>Stock Market Transactions</vt:lpstr>
      <vt:lpstr>Types of Financial Institutions</vt:lpstr>
      <vt:lpstr>What is meant by stock market efficiency?</vt:lpstr>
      <vt:lpstr>What are derivatives? How can they be used to reduce or increase risk?</vt:lpstr>
      <vt:lpstr>What are derivatives? How can they be used to reduce or increase risk?</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Pinthip Srichart</dc:creator>
  <cp:lastModifiedBy>SDMaster</cp:lastModifiedBy>
  <cp:revision>10</cp:revision>
  <dcterms:created xsi:type="dcterms:W3CDTF">2016-01-13T14:26:16Z</dcterms:created>
  <dcterms:modified xsi:type="dcterms:W3CDTF">2016-01-23T04:33:56Z</dcterms:modified>
</cp:coreProperties>
</file>