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7" r:id="rId2"/>
    <p:sldId id="258" r:id="rId3"/>
    <p:sldId id="259" r:id="rId4"/>
    <p:sldId id="260" r:id="rId5"/>
    <p:sldId id="261" r:id="rId6"/>
    <p:sldId id="262" r:id="rId7"/>
    <p:sldId id="263" r:id="rId8"/>
    <p:sldId id="271" r:id="rId9"/>
    <p:sldId id="264" r:id="rId10"/>
    <p:sldId id="265" r:id="rId11"/>
    <p:sldId id="266" r:id="rId12"/>
    <p:sldId id="272"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94" r:id="rId34"/>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8" d="100"/>
          <a:sy n="118" d="100"/>
        </p:scale>
        <p:origin x="-1434" y="2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0"/>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2A814F0-D6BE-45EE-87EF-F6703163C8BB}" type="datetimeFigureOut">
              <a:rPr lang="th-TH" smtClean="0"/>
              <a:pPr/>
              <a:t>16/08/61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7225BE9-2C63-444F-9545-ED78F45F439D}" type="slidenum">
              <a:rPr lang="th-TH" smtClean="0"/>
              <a:pPr/>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960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2A814F0-D6BE-45EE-87EF-F6703163C8BB}" type="datetimeFigureOut">
              <a:rPr lang="th-TH" smtClean="0"/>
              <a:pPr/>
              <a:t>16/08/61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7225BE9-2C63-444F-9545-ED78F45F439D}" type="slidenum">
              <a:rPr lang="th-TH" smtClean="0"/>
              <a:pPr/>
              <a:t>‹#›</a:t>
            </a:fld>
            <a:endParaRPr lang="th-TH"/>
          </a:p>
        </p:txBody>
      </p:sp>
    </p:spTree>
    <p:extLst>
      <p:ext uri="{BB962C8B-B14F-4D97-AF65-F5344CB8AC3E}">
        <p14:creationId xmlns:p14="http://schemas.microsoft.com/office/powerpoint/2010/main" val="210264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2A814F0-D6BE-45EE-87EF-F6703163C8BB}" type="datetimeFigureOut">
              <a:rPr lang="th-TH" smtClean="0"/>
              <a:pPr/>
              <a:t>16/08/61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7225BE9-2C63-444F-9545-ED78F45F439D}" type="slidenum">
              <a:rPr lang="th-TH" smtClean="0"/>
              <a:pPr/>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9221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2A814F0-D6BE-45EE-87EF-F6703163C8BB}" type="datetimeFigureOut">
              <a:rPr lang="th-TH" smtClean="0"/>
              <a:pPr/>
              <a:t>16/08/61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17225BE9-2C63-444F-9545-ED78F45F439D}" type="slidenum">
              <a:rPr lang="th-TH" smtClean="0"/>
              <a:pPr/>
              <a:t>‹#›</a:t>
            </a:fld>
            <a:endParaRPr lang="th-TH"/>
          </a:p>
        </p:txBody>
      </p:sp>
    </p:spTree>
    <p:extLst>
      <p:ext uri="{BB962C8B-B14F-4D97-AF65-F5344CB8AC3E}">
        <p14:creationId xmlns:p14="http://schemas.microsoft.com/office/powerpoint/2010/main" val="407742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2A814F0-D6BE-45EE-87EF-F6703163C8BB}" type="datetimeFigureOut">
              <a:rPr lang="th-TH" smtClean="0"/>
              <a:pPr/>
              <a:t>16/08/61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17225BE9-2C63-444F-9545-ED78F45F439D}" type="slidenum">
              <a:rPr lang="th-TH" smtClean="0"/>
              <a:pPr/>
              <a:t>‹#›</a:t>
            </a:fld>
            <a:endParaRPr lang="th-TH"/>
          </a:p>
        </p:txBody>
      </p:sp>
    </p:spTree>
    <p:extLst>
      <p:ext uri="{BB962C8B-B14F-4D97-AF65-F5344CB8AC3E}">
        <p14:creationId xmlns:p14="http://schemas.microsoft.com/office/powerpoint/2010/main" val="302568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2A814F0-D6BE-45EE-87EF-F6703163C8BB}" type="datetimeFigureOut">
              <a:rPr lang="th-TH" smtClean="0"/>
              <a:pPr/>
              <a:t>16/08/61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17225BE9-2C63-444F-9545-ED78F45F439D}" type="slidenum">
              <a:rPr lang="th-TH" smtClean="0"/>
              <a:pPr/>
              <a:t>‹#›</a:t>
            </a:fld>
            <a:endParaRPr lang="th-TH"/>
          </a:p>
        </p:txBody>
      </p:sp>
    </p:spTree>
    <p:extLst>
      <p:ext uri="{BB962C8B-B14F-4D97-AF65-F5344CB8AC3E}">
        <p14:creationId xmlns:p14="http://schemas.microsoft.com/office/powerpoint/2010/main" val="34411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2A814F0-D6BE-45EE-87EF-F6703163C8BB}" type="datetimeFigureOut">
              <a:rPr lang="th-TH" smtClean="0"/>
              <a:pPr/>
              <a:t>16/08/61</a:t>
            </a:fld>
            <a:endParaRPr lang="th-TH"/>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th-TH"/>
          </a:p>
        </p:txBody>
      </p:sp>
      <p:sp>
        <p:nvSpPr>
          <p:cNvPr id="9" name="Slide Number Placeholder 8"/>
          <p:cNvSpPr>
            <a:spLocks noGrp="1"/>
          </p:cNvSpPr>
          <p:nvPr>
            <p:ph type="sldNum" sz="quarter" idx="12"/>
          </p:nvPr>
        </p:nvSpPr>
        <p:spPr/>
        <p:txBody>
          <a:bodyPr/>
          <a:lstStyle/>
          <a:p>
            <a:fld id="{17225BE9-2C63-444F-9545-ED78F45F439D}" type="slidenum">
              <a:rPr lang="th-TH" smtClean="0"/>
              <a:pPr/>
              <a:t>‹#›</a:t>
            </a:fld>
            <a:endParaRPr lang="th-TH"/>
          </a:p>
        </p:txBody>
      </p:sp>
    </p:spTree>
    <p:extLst>
      <p:ext uri="{BB962C8B-B14F-4D97-AF65-F5344CB8AC3E}">
        <p14:creationId xmlns:p14="http://schemas.microsoft.com/office/powerpoint/2010/main" val="673937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62A814F0-D6BE-45EE-87EF-F6703163C8BB}" type="datetimeFigureOut">
              <a:rPr lang="th-TH" smtClean="0"/>
              <a:pPr/>
              <a:t>16/08/61</a:t>
            </a:fld>
            <a:endParaRPr lang="th-TH"/>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th-TH"/>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7225BE9-2C63-444F-9545-ED78F45F439D}" type="slidenum">
              <a:rPr lang="th-TH" smtClean="0"/>
              <a:pPr/>
              <a:t>‹#›</a:t>
            </a:fld>
            <a:endParaRPr lang="th-TH"/>
          </a:p>
        </p:txBody>
      </p:sp>
    </p:spTree>
    <p:extLst>
      <p:ext uri="{BB962C8B-B14F-4D97-AF65-F5344CB8AC3E}">
        <p14:creationId xmlns:p14="http://schemas.microsoft.com/office/powerpoint/2010/main" val="1035850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4948"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accent3"/>
          </a:solid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3"/>
            <a:ext cx="7584948"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A814F0-D6BE-45EE-87EF-F6703163C8BB}" type="datetimeFigureOut">
              <a:rPr lang="th-TH" smtClean="0"/>
              <a:pPr/>
              <a:t>16/08/61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17225BE9-2C63-444F-9545-ED78F45F439D}" type="slidenum">
              <a:rPr lang="th-TH" smtClean="0"/>
              <a:pPr/>
              <a:t>‹#›</a:t>
            </a:fld>
            <a:endParaRPr lang="th-TH"/>
          </a:p>
        </p:txBody>
      </p:sp>
    </p:spTree>
    <p:extLst>
      <p:ext uri="{BB962C8B-B14F-4D97-AF65-F5344CB8AC3E}">
        <p14:creationId xmlns:p14="http://schemas.microsoft.com/office/powerpoint/2010/main" val="2031700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2A814F0-D6BE-45EE-87EF-F6703163C8BB}" type="datetimeFigureOut">
              <a:rPr lang="th-TH" smtClean="0"/>
              <a:pPr/>
              <a:t>16/08/61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7225BE9-2C63-444F-9545-ED78F45F439D}" type="slidenum">
              <a:rPr lang="th-TH" smtClean="0"/>
              <a:pPr/>
              <a:t>‹#›</a:t>
            </a:fld>
            <a:endParaRPr lang="th-TH"/>
          </a:p>
        </p:txBody>
      </p:sp>
    </p:spTree>
    <p:extLst>
      <p:ext uri="{BB962C8B-B14F-4D97-AF65-F5344CB8AC3E}">
        <p14:creationId xmlns:p14="http://schemas.microsoft.com/office/powerpoint/2010/main" val="1804484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8"/>
            <a:ext cx="5800725"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2A814F0-D6BE-45EE-87EF-F6703163C8BB}" type="datetimeFigureOut">
              <a:rPr lang="th-TH" smtClean="0"/>
              <a:pPr/>
              <a:t>16/08/61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7225BE9-2C63-444F-9545-ED78F45F439D}" type="slidenum">
              <a:rPr lang="th-TH" smtClean="0"/>
              <a:pPr/>
              <a:t>‹#›</a:t>
            </a:fld>
            <a:endParaRPr lang="th-TH"/>
          </a:p>
        </p:txBody>
      </p:sp>
    </p:spTree>
    <p:extLst>
      <p:ext uri="{BB962C8B-B14F-4D97-AF65-F5344CB8AC3E}">
        <p14:creationId xmlns:p14="http://schemas.microsoft.com/office/powerpoint/2010/main" val="1204172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kst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a-DK" smtClean="0"/>
              <a:t>Klik for at redigere titeltypografi i masteren</a:t>
            </a:r>
            <a:endParaRPr lang="da-DK"/>
          </a:p>
        </p:txBody>
      </p:sp>
      <p:sp>
        <p:nvSpPr>
          <p:cNvPr id="3" name="Pladsholder til tekst 2"/>
          <p:cNvSpPr>
            <a:spLocks noGrp="1"/>
          </p:cNvSpPr>
          <p:nvPr>
            <p:ph type="body" sz="half" idx="1"/>
          </p:nvPr>
        </p:nvSpPr>
        <p:spPr>
          <a:xfrm>
            <a:off x="6858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6"/>
          <p:cNvSpPr>
            <a:spLocks noGrp="1" noChangeArrowheads="1"/>
          </p:cNvSpPr>
          <p:nvPr>
            <p:ph type="sldNum" sz="quarter" idx="10"/>
          </p:nvPr>
        </p:nvSpPr>
        <p:spPr>
          <a:ln/>
        </p:spPr>
        <p:txBody>
          <a:bodyPr/>
          <a:lstStyle>
            <a:lvl1pPr>
              <a:defRPr/>
            </a:lvl1pPr>
          </a:lstStyle>
          <a:p>
            <a:pPr>
              <a:defRPr/>
            </a:pPr>
            <a:fld id="{D02175DC-B694-42A7-927E-8E6B569598CE}" type="slidenum">
              <a:rPr lang="en-US"/>
              <a:pPr>
                <a:defRPr/>
              </a:pPr>
              <a:t>‹#›</a:t>
            </a:fld>
            <a:endParaRPr lang="en-US"/>
          </a:p>
        </p:txBody>
      </p:sp>
    </p:spTree>
    <p:extLst>
      <p:ext uri="{BB962C8B-B14F-4D97-AF65-F5344CB8AC3E}">
        <p14:creationId xmlns:p14="http://schemas.microsoft.com/office/powerpoint/2010/main" val="6365785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936F585B-EB34-4D26-AACA-9A912555F120}" type="slidenum">
              <a:rPr lang="en-US" altLang="en-US"/>
              <a:pPr>
                <a:defRPr/>
              </a:pPr>
              <a:t>‹#›</a:t>
            </a:fld>
            <a:endParaRPr lang="th-TH" altLang="en-US"/>
          </a:p>
        </p:txBody>
      </p:sp>
    </p:spTree>
    <p:extLst>
      <p:ext uri="{BB962C8B-B14F-4D97-AF65-F5344CB8AC3E}">
        <p14:creationId xmlns:p14="http://schemas.microsoft.com/office/powerpoint/2010/main" val="212967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845734"/>
            <a:ext cx="75438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62A814F0-D6BE-45EE-87EF-F6703163C8BB}" type="datetimeFigureOut">
              <a:rPr lang="th-TH" smtClean="0"/>
              <a:pPr/>
              <a:t>16/08/61</a:t>
            </a:fld>
            <a:endParaRPr lang="th-TH"/>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th-TH"/>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17225BE9-2C63-444F-9545-ED78F45F439D}" type="slidenum">
              <a:rPr lang="th-TH" smtClean="0"/>
              <a:pPr/>
              <a:t>‹#›</a:t>
            </a:fld>
            <a:endParaRPr lang="th-TH"/>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8352678"/>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latin typeface="Arial" pitchFamily="34" charset="0"/>
            </a:endParaRPr>
          </a:p>
        </p:txBody>
      </p:sp>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19084" y="2939060"/>
            <a:ext cx="7929618" cy="3069045"/>
          </a:xfrm>
          <a:prstGeom prst="rect">
            <a:avLst/>
          </a:prstGeom>
          <a:noFill/>
          <a:ln w="12700">
            <a:noFill/>
            <a:miter lim="800000"/>
            <a:headEnd/>
            <a:tailEnd/>
          </a:ln>
        </p:spPr>
        <p:txBody>
          <a:bodyPr wrap="square" lIns="90488" tIns="44450" rIns="90488" bIns="44450">
            <a:spAutoFit/>
          </a:bodyPr>
          <a:lstStyle/>
          <a:p>
            <a:pPr algn="ctr"/>
            <a:r>
              <a:rPr lang="en-US" sz="4000" dirty="0" smtClean="0">
                <a:latin typeface="Arial" pitchFamily="34" charset="0"/>
                <a:cs typeface="Arial" pitchFamily="34" charset="0"/>
              </a:rPr>
              <a:t>MK 312 Marketing Planning</a:t>
            </a:r>
          </a:p>
          <a:p>
            <a:pPr algn="ctr"/>
            <a:r>
              <a:rPr lang="en-US" sz="4000" dirty="0" smtClean="0">
                <a:latin typeface="Arial" pitchFamily="34" charset="0"/>
                <a:cs typeface="Arial" pitchFamily="34" charset="0"/>
              </a:rPr>
              <a:t>By </a:t>
            </a:r>
          </a:p>
          <a:p>
            <a:pPr algn="ctr"/>
            <a:endParaRPr lang="en-US" sz="4000" dirty="0" smtClean="0">
              <a:latin typeface="Arial" pitchFamily="34" charset="0"/>
              <a:cs typeface="Arial" pitchFamily="34" charset="0"/>
            </a:endParaRPr>
          </a:p>
          <a:p>
            <a:pPr algn="ctr"/>
            <a:r>
              <a:rPr lang="en-US" sz="4000" dirty="0">
                <a:latin typeface="Arial" pitchFamily="34" charset="0"/>
                <a:cs typeface="Arial" pitchFamily="34" charset="0"/>
              </a:rPr>
              <a:t>Ajarn Suwalya K.</a:t>
            </a:r>
            <a:endParaRPr lang="en-US" sz="3600" dirty="0">
              <a:latin typeface="Arial" pitchFamily="34" charset="0"/>
              <a:cs typeface="Arial" pitchFamily="34" charset="0"/>
            </a:endParaRPr>
          </a:p>
          <a:p>
            <a:pPr algn="ctr">
              <a:lnSpc>
                <a:spcPct val="70000"/>
              </a:lnSpc>
              <a:spcBef>
                <a:spcPct val="50000"/>
              </a:spcBef>
            </a:pPr>
            <a:endParaRPr lang="en-US" sz="2800" b="1" dirty="0">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6929454" y="214290"/>
            <a:ext cx="1619248" cy="2105022"/>
          </a:xfrm>
          <a:prstGeom prst="rect">
            <a:avLst/>
          </a:prstGeom>
          <a:noFill/>
        </p:spPr>
      </p:pic>
      <p:sp>
        <p:nvSpPr>
          <p:cNvPr id="7" name="สี่เหลี่ยมผืนผ้า 6"/>
          <p:cNvSpPr/>
          <p:nvPr/>
        </p:nvSpPr>
        <p:spPr>
          <a:xfrm>
            <a:off x="3000364" y="857232"/>
            <a:ext cx="3058914" cy="969496"/>
          </a:xfrm>
          <a:prstGeom prst="rect">
            <a:avLst/>
          </a:prstGeom>
        </p:spPr>
        <p:txBody>
          <a:bodyPr wrap="none">
            <a:spAutoFit/>
          </a:bodyPr>
          <a:lstStyle/>
          <a:p>
            <a:r>
              <a:rPr lang="en-US" sz="5700" b="1" dirty="0" smtClean="0">
                <a:solidFill>
                  <a:srgbClr val="FF0000"/>
                </a:solidFill>
                <a:effectLst>
                  <a:outerShdw blurRad="38100" dist="38100" dir="2700000" algn="tl">
                    <a:srgbClr val="000000">
                      <a:alpha val="43137"/>
                    </a:srgbClr>
                  </a:outerShdw>
                </a:effectLst>
                <a:latin typeface="+mj-lt"/>
                <a:cs typeface="Arial" pitchFamily="34" charset="0"/>
              </a:rPr>
              <a:t>Chapter</a:t>
            </a:r>
            <a:r>
              <a:rPr lang="en-US" sz="5700" b="1" dirty="0" smtClean="0">
                <a:solidFill>
                  <a:srgbClr val="FF0000"/>
                </a:solidFill>
                <a:latin typeface="+mj-lt"/>
                <a:cs typeface="Arial" pitchFamily="34" charset="0"/>
              </a:rPr>
              <a:t> 1</a:t>
            </a:r>
            <a:endParaRPr lang="th-TH" sz="5700" b="1" dirty="0">
              <a:solidFill>
                <a:srgbClr val="FF0000"/>
              </a:solidFill>
              <a:latin typeface="+mj-lt"/>
            </a:endParaRPr>
          </a:p>
        </p:txBody>
      </p:sp>
      <p:pic>
        <p:nvPicPr>
          <p:cNvPr id="2" name="Picture 1"/>
          <p:cNvPicPr>
            <a:picLocks noChangeAspect="1"/>
          </p:cNvPicPr>
          <p:nvPr/>
        </p:nvPicPr>
        <p:blipFill>
          <a:blip r:embed="rId3"/>
          <a:stretch>
            <a:fillRect/>
          </a:stretch>
        </p:blipFill>
        <p:spPr>
          <a:xfrm>
            <a:off x="439392" y="395497"/>
            <a:ext cx="1742607" cy="1742607"/>
          </a:xfrm>
          <a:prstGeom prst="rect">
            <a:avLst/>
          </a:prstGeom>
        </p:spPr>
      </p:pic>
      <p:sp>
        <p:nvSpPr>
          <p:cNvPr id="3" name="TextBox 2"/>
          <p:cNvSpPr txBox="1"/>
          <p:nvPr/>
        </p:nvSpPr>
        <p:spPr>
          <a:xfrm>
            <a:off x="7161213" y="6367874"/>
            <a:ext cx="3175000" cy="338554"/>
          </a:xfrm>
          <a:prstGeom prst="rect">
            <a:avLst/>
          </a:prstGeom>
          <a:noFill/>
        </p:spPr>
        <p:txBody>
          <a:bodyPr wrap="square" rtlCol="0">
            <a:spAutoFit/>
          </a:bodyPr>
          <a:lstStyle/>
          <a:p>
            <a:r>
              <a:rPr lang="en-US" sz="1600">
                <a:latin typeface="Arial" charset="0"/>
                <a:ea typeface="Arial" charset="0"/>
                <a:cs typeface="Arial" charset="0"/>
              </a:rPr>
              <a:t>Semester 1/2017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1295400" y="228600"/>
            <a:ext cx="6858000" cy="762000"/>
          </a:xfrm>
        </p:spPr>
        <p:txBody>
          <a:bodyPr/>
          <a:lstStyle/>
          <a:p>
            <a:r>
              <a:rPr lang="en-GB" sz="4000" dirty="0" smtClean="0"/>
              <a:t>Ch. 1 - Learning objectives</a:t>
            </a:r>
            <a:endParaRPr lang="en-US" sz="4000" dirty="0" smtClean="0"/>
          </a:p>
        </p:txBody>
      </p:sp>
      <p:sp>
        <p:nvSpPr>
          <p:cNvPr id="3075" name="Rectangle 15"/>
          <p:cNvSpPr>
            <a:spLocks noChangeArrowheads="1"/>
          </p:cNvSpPr>
          <p:nvPr/>
        </p:nvSpPr>
        <p:spPr bwMode="auto">
          <a:xfrm>
            <a:off x="285720" y="1214422"/>
            <a:ext cx="10215570" cy="5139869"/>
          </a:xfrm>
          <a:prstGeom prst="rect">
            <a:avLst/>
          </a:prstGeom>
          <a:noFill/>
          <a:ln w="9525">
            <a:noFill/>
            <a:miter lim="800000"/>
            <a:headEnd/>
            <a:tailEnd/>
          </a:ln>
        </p:spPr>
        <p:txBody>
          <a:bodyPr wrap="square">
            <a:spAutoFit/>
          </a:bodyPr>
          <a:lstStyle/>
          <a:p>
            <a:pPr>
              <a:spcBef>
                <a:spcPct val="50000"/>
              </a:spcBef>
            </a:pPr>
            <a:endParaRPr lang="en-US" b="1" dirty="0">
              <a:latin typeface="ProfileLLF-Bold" charset="0"/>
            </a:endParaRPr>
          </a:p>
          <a:p>
            <a:pPr>
              <a:spcBef>
                <a:spcPct val="50000"/>
              </a:spcBef>
            </a:pPr>
            <a:r>
              <a:rPr lang="en-US" sz="2400" b="1" u="sng" dirty="0">
                <a:solidFill>
                  <a:srgbClr val="FF0000"/>
                </a:solidFill>
                <a:latin typeface="Arial" pitchFamily="34" charset="0"/>
                <a:cs typeface="Arial" pitchFamily="34" charset="0"/>
              </a:rPr>
              <a:t>After studying this chapter you should be able to:</a:t>
            </a:r>
          </a:p>
          <a:p>
            <a:pPr>
              <a:spcBef>
                <a:spcPct val="50000"/>
              </a:spcBef>
            </a:pPr>
            <a:r>
              <a:rPr lang="en-US" sz="2400" dirty="0">
                <a:solidFill>
                  <a:srgbClr val="000000"/>
                </a:solidFill>
                <a:latin typeface="Arial" pitchFamily="34" charset="0"/>
                <a:cs typeface="Arial" pitchFamily="34" charset="0"/>
              </a:rPr>
              <a:t>■</a:t>
            </a:r>
            <a:r>
              <a:rPr lang="en-US" sz="2400" b="1" dirty="0">
                <a:solidFill>
                  <a:srgbClr val="000000"/>
                </a:solidFill>
                <a:latin typeface="Arial" pitchFamily="34" charset="0"/>
                <a:cs typeface="Arial" pitchFamily="34" charset="0"/>
              </a:rPr>
              <a:t> </a:t>
            </a:r>
            <a:r>
              <a:rPr lang="en-US" sz="3200" b="1" dirty="0">
                <a:solidFill>
                  <a:srgbClr val="000000"/>
                </a:solidFill>
                <a:latin typeface="Arial" pitchFamily="34" charset="0"/>
                <a:cs typeface="Arial" pitchFamily="34" charset="0"/>
              </a:rPr>
              <a:t>understand </a:t>
            </a:r>
            <a:r>
              <a:rPr lang="en-US" sz="2000" dirty="0">
                <a:solidFill>
                  <a:srgbClr val="000000"/>
                </a:solidFill>
                <a:latin typeface="Arial" pitchFamily="34" charset="0"/>
                <a:cs typeface="Arial" pitchFamily="34" charset="0"/>
              </a:rPr>
              <a:t>why marketing planning is </a:t>
            </a:r>
            <a:r>
              <a:rPr lang="en-US" sz="2000" dirty="0" smtClean="0">
                <a:solidFill>
                  <a:srgbClr val="000000"/>
                </a:solidFill>
                <a:latin typeface="Arial" pitchFamily="34" charset="0"/>
                <a:cs typeface="Arial" pitchFamily="34" charset="0"/>
              </a:rPr>
              <a:t>so important</a:t>
            </a:r>
            <a:endParaRPr lang="en-US" sz="2000" dirty="0">
              <a:solidFill>
                <a:srgbClr val="000000"/>
              </a:solidFill>
              <a:latin typeface="Arial" pitchFamily="34" charset="0"/>
              <a:cs typeface="Arial" pitchFamily="34" charset="0"/>
            </a:endParaRPr>
          </a:p>
          <a:p>
            <a:pPr>
              <a:spcBef>
                <a:spcPct val="50000"/>
              </a:spcBef>
            </a:pPr>
            <a:r>
              <a:rPr lang="en-US" sz="2000" dirty="0">
                <a:solidFill>
                  <a:srgbClr val="000000"/>
                </a:solidFill>
                <a:latin typeface="Arial" pitchFamily="34" charset="0"/>
                <a:cs typeface="Arial" pitchFamily="34" charset="0"/>
              </a:rPr>
              <a:t>■ explain the </a:t>
            </a:r>
            <a:r>
              <a:rPr lang="en-US" b="1" dirty="0">
                <a:solidFill>
                  <a:srgbClr val="000000"/>
                </a:solidFill>
                <a:latin typeface="Arial" pitchFamily="34" charset="0"/>
                <a:cs typeface="Arial" pitchFamily="34" charset="0"/>
              </a:rPr>
              <a:t>difference between </a:t>
            </a:r>
            <a:r>
              <a:rPr lang="en-US" b="1" dirty="0" smtClean="0">
                <a:solidFill>
                  <a:srgbClr val="000000"/>
                </a:solidFill>
                <a:latin typeface="Arial" pitchFamily="34" charset="0"/>
                <a:cs typeface="Arial" pitchFamily="34" charset="0"/>
              </a:rPr>
              <a:t>marketing planning </a:t>
            </a:r>
          </a:p>
          <a:p>
            <a:pPr>
              <a:spcBef>
                <a:spcPct val="50000"/>
              </a:spcBef>
            </a:pPr>
            <a:r>
              <a:rPr lang="en-US" b="1" dirty="0" smtClean="0">
                <a:solidFill>
                  <a:srgbClr val="000000"/>
                </a:solidFill>
                <a:latin typeface="Arial" pitchFamily="34" charset="0"/>
                <a:cs typeface="Arial" pitchFamily="34" charset="0"/>
              </a:rPr>
              <a:t>and </a:t>
            </a:r>
            <a:r>
              <a:rPr lang="en-US" b="1" dirty="0">
                <a:solidFill>
                  <a:srgbClr val="000000"/>
                </a:solidFill>
                <a:latin typeface="Arial" pitchFamily="34" charset="0"/>
                <a:cs typeface="Arial" pitchFamily="34" charset="0"/>
              </a:rPr>
              <a:t>a marketing plan</a:t>
            </a:r>
          </a:p>
          <a:p>
            <a:pPr>
              <a:spcBef>
                <a:spcPct val="50000"/>
              </a:spcBef>
            </a:pPr>
            <a:r>
              <a:rPr lang="en-US" sz="2000" dirty="0">
                <a:solidFill>
                  <a:srgbClr val="000000"/>
                </a:solidFill>
                <a:latin typeface="Arial" pitchFamily="34" charset="0"/>
                <a:cs typeface="Arial" pitchFamily="34" charset="0"/>
              </a:rPr>
              <a:t>■ explain the difference between </a:t>
            </a:r>
            <a:r>
              <a:rPr lang="en-US" sz="3600" b="1" dirty="0">
                <a:solidFill>
                  <a:srgbClr val="000000"/>
                </a:solidFill>
                <a:latin typeface="Arial" pitchFamily="34" charset="0"/>
                <a:cs typeface="Arial" pitchFamily="34" charset="0"/>
              </a:rPr>
              <a:t>goals </a:t>
            </a:r>
            <a:r>
              <a:rPr lang="en-US" sz="3600" b="1" dirty="0" smtClean="0">
                <a:solidFill>
                  <a:srgbClr val="000000"/>
                </a:solidFill>
                <a:latin typeface="Arial" pitchFamily="34" charset="0"/>
                <a:cs typeface="Arial" pitchFamily="34" charset="0"/>
              </a:rPr>
              <a:t>and objectives</a:t>
            </a:r>
            <a:endParaRPr lang="en-US" sz="3600" b="1" dirty="0">
              <a:solidFill>
                <a:srgbClr val="000000"/>
              </a:solidFill>
              <a:latin typeface="Arial" pitchFamily="34" charset="0"/>
              <a:cs typeface="Arial" pitchFamily="34" charset="0"/>
            </a:endParaRPr>
          </a:p>
          <a:p>
            <a:pPr>
              <a:spcBef>
                <a:spcPct val="50000"/>
              </a:spcBef>
            </a:pPr>
            <a:r>
              <a:rPr lang="en-US" sz="2000" dirty="0">
                <a:solidFill>
                  <a:srgbClr val="000000"/>
                </a:solidFill>
                <a:latin typeface="Arial" pitchFamily="34" charset="0"/>
                <a:cs typeface="Arial" pitchFamily="34" charset="0"/>
              </a:rPr>
              <a:t>■ explore and explain the </a:t>
            </a:r>
            <a:r>
              <a:rPr lang="en-US" sz="3200" b="1" dirty="0">
                <a:solidFill>
                  <a:srgbClr val="000000"/>
                </a:solidFill>
                <a:latin typeface="Arial" pitchFamily="34" charset="0"/>
                <a:cs typeface="Arial" pitchFamily="34" charset="0"/>
              </a:rPr>
              <a:t>different stages </a:t>
            </a:r>
            <a:r>
              <a:rPr lang="en-US" sz="2000" dirty="0" smtClean="0">
                <a:solidFill>
                  <a:srgbClr val="000000"/>
                </a:solidFill>
                <a:latin typeface="Arial" pitchFamily="34" charset="0"/>
                <a:cs typeface="Arial" pitchFamily="34" charset="0"/>
              </a:rPr>
              <a:t>in </a:t>
            </a:r>
          </a:p>
          <a:p>
            <a:pPr>
              <a:spcBef>
                <a:spcPct val="50000"/>
              </a:spcBef>
            </a:pPr>
            <a:r>
              <a:rPr lang="en-US" sz="2000" dirty="0" smtClean="0">
                <a:solidFill>
                  <a:srgbClr val="000000"/>
                </a:solidFill>
                <a:latin typeface="Arial" pitchFamily="34" charset="0"/>
                <a:cs typeface="Arial" pitchFamily="34" charset="0"/>
              </a:rPr>
              <a:t>developing </a:t>
            </a:r>
            <a:r>
              <a:rPr lang="en-US" sz="2000" dirty="0">
                <a:solidFill>
                  <a:srgbClr val="000000"/>
                </a:solidFill>
                <a:latin typeface="Arial" pitchFamily="34" charset="0"/>
                <a:cs typeface="Arial" pitchFamily="34" charset="0"/>
              </a:rPr>
              <a:t>a marketing plan.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85720" y="214290"/>
            <a:ext cx="6858000" cy="762000"/>
          </a:xfrm>
        </p:spPr>
        <p:txBody>
          <a:bodyPr>
            <a:normAutofit/>
          </a:bodyPr>
          <a:lstStyle/>
          <a:p>
            <a:r>
              <a:rPr lang="en-GB" sz="2800" dirty="0" smtClean="0"/>
              <a:t>Definition of Marketing planning</a:t>
            </a:r>
            <a:endParaRPr lang="en-US" sz="2800" dirty="0" smtClean="0"/>
          </a:p>
        </p:txBody>
      </p:sp>
      <p:sp>
        <p:nvSpPr>
          <p:cNvPr id="4099" name="Rectangle 3"/>
          <p:cNvSpPr>
            <a:spLocks noChangeArrowheads="1"/>
          </p:cNvSpPr>
          <p:nvPr/>
        </p:nvSpPr>
        <p:spPr bwMode="auto">
          <a:xfrm>
            <a:off x="500034" y="2143116"/>
            <a:ext cx="8786842" cy="4001095"/>
          </a:xfrm>
          <a:prstGeom prst="rect">
            <a:avLst/>
          </a:prstGeom>
          <a:ln>
            <a:headEnd/>
            <a:tailEnd/>
          </a:ln>
          <a:scene3d>
            <a:camera prst="perspectiveRight"/>
            <a:lightRig rig="threePt" dir="t"/>
          </a:scene3d>
        </p:spPr>
        <p:style>
          <a:lnRef idx="1">
            <a:schemeClr val="accent1"/>
          </a:lnRef>
          <a:fillRef idx="2">
            <a:schemeClr val="accent1"/>
          </a:fillRef>
          <a:effectRef idx="1">
            <a:schemeClr val="accent1"/>
          </a:effectRef>
          <a:fontRef idx="minor">
            <a:schemeClr val="dk1"/>
          </a:fontRef>
        </p:style>
        <p:txBody>
          <a:bodyPr wrap="square">
            <a:spAutoFit/>
          </a:bodyPr>
          <a:lstStyle/>
          <a:p>
            <a:pPr>
              <a:spcBef>
                <a:spcPct val="50000"/>
              </a:spcBef>
            </a:pPr>
            <a:r>
              <a:rPr lang="en-US" sz="3600" dirty="0">
                <a:solidFill>
                  <a:srgbClr val="000000"/>
                </a:solidFill>
                <a:latin typeface="Arial" pitchFamily="34" charset="0"/>
                <a:cs typeface="Arial" pitchFamily="34" charset="0"/>
              </a:rPr>
              <a:t>Marketing planning can be defined as the </a:t>
            </a:r>
            <a:r>
              <a:rPr lang="en-US" sz="3600" b="1" dirty="0">
                <a:solidFill>
                  <a:srgbClr val="FF0000"/>
                </a:solidFill>
                <a:latin typeface="Arial" pitchFamily="34" charset="0"/>
                <a:cs typeface="Arial" pitchFamily="34" charset="0"/>
              </a:rPr>
              <a:t>structured process </a:t>
            </a:r>
            <a:r>
              <a:rPr lang="en-US" sz="3600" dirty="0">
                <a:solidFill>
                  <a:srgbClr val="000000"/>
                </a:solidFill>
                <a:latin typeface="Arial" pitchFamily="34" charset="0"/>
                <a:cs typeface="Arial" pitchFamily="34" charset="0"/>
              </a:rPr>
              <a:t>of </a:t>
            </a:r>
            <a:endParaRPr lang="en-US" sz="36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researching </a:t>
            </a:r>
            <a:r>
              <a:rPr lang="en-US" sz="2800" dirty="0">
                <a:solidFill>
                  <a:srgbClr val="000000"/>
                </a:solidFill>
                <a:latin typeface="Arial" pitchFamily="34" charset="0"/>
                <a:cs typeface="Arial" pitchFamily="34" charset="0"/>
              </a:rPr>
              <a:t>and analyzing marketing situations, </a:t>
            </a:r>
            <a:endParaRPr lang="en-US" sz="28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developing </a:t>
            </a:r>
            <a:r>
              <a:rPr lang="en-US" sz="2800" dirty="0">
                <a:solidFill>
                  <a:srgbClr val="000000"/>
                </a:solidFill>
                <a:latin typeface="Arial" pitchFamily="34" charset="0"/>
                <a:cs typeface="Arial" pitchFamily="34" charset="0"/>
              </a:rPr>
              <a:t>and documenting marketing objectives, strategies and </a:t>
            </a:r>
            <a:r>
              <a:rPr lang="en-US" sz="2800" dirty="0" smtClean="0">
                <a:solidFill>
                  <a:srgbClr val="000000"/>
                </a:solidFill>
                <a:latin typeface="Arial" pitchFamily="34" charset="0"/>
                <a:cs typeface="Arial" pitchFamily="34" charset="0"/>
              </a:rPr>
              <a:t>programs</a:t>
            </a:r>
            <a:r>
              <a:rPr lang="en-US" sz="2800" dirty="0">
                <a:solidFill>
                  <a:srgbClr val="000000"/>
                </a:solidFill>
                <a:latin typeface="Arial" pitchFamily="34" charset="0"/>
                <a:cs typeface="Arial" pitchFamily="34" charset="0"/>
              </a:rPr>
              <a:t>, </a:t>
            </a:r>
            <a:endParaRPr lang="en-US" sz="28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and implementing, evaluating and controlling activities to achieve the objectives.</a:t>
            </a:r>
            <a:endParaRPr lang="en-US" sz="2800" dirty="0">
              <a:solidFill>
                <a:srgbClr val="000000"/>
              </a:solidFill>
              <a:latin typeface="Arial" pitchFamily="34" charset="0"/>
              <a:cs typeface="Arial" pitchFamily="34" charset="0"/>
            </a:endParaRPr>
          </a:p>
        </p:txBody>
      </p:sp>
      <p:pic>
        <p:nvPicPr>
          <p:cNvPr id="12290" name="Picture 2" descr="http://charleskrivers.files.wordpress.com/2010/05/planning.jpg"/>
          <p:cNvPicPr>
            <a:picLocks noChangeAspect="1" noChangeArrowheads="1"/>
          </p:cNvPicPr>
          <p:nvPr/>
        </p:nvPicPr>
        <p:blipFill>
          <a:blip r:embed="rId2" cstate="print"/>
          <a:srcRect/>
          <a:stretch>
            <a:fillRect/>
          </a:stretch>
        </p:blipFill>
        <p:spPr bwMode="auto">
          <a:xfrm>
            <a:off x="7072330" y="0"/>
            <a:ext cx="1857388" cy="2317855"/>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126865" y="414159"/>
            <a:ext cx="8001024" cy="762000"/>
          </a:xfrm>
        </p:spPr>
        <p:txBody>
          <a:bodyPr>
            <a:normAutofit fontScale="90000"/>
          </a:bodyPr>
          <a:lstStyle/>
          <a:p>
            <a:r>
              <a:rPr lang="en-GB" sz="2800" dirty="0" smtClean="0"/>
              <a:t>Outcome of the </a:t>
            </a:r>
            <a:br>
              <a:rPr lang="en-GB" sz="2800" dirty="0" smtClean="0"/>
            </a:br>
            <a:r>
              <a:rPr lang="en-GB" sz="2800" dirty="0" smtClean="0"/>
              <a:t>marketing planning process</a:t>
            </a:r>
            <a:endParaRPr lang="en-US" sz="2800" dirty="0" smtClean="0"/>
          </a:p>
        </p:txBody>
      </p:sp>
      <p:sp>
        <p:nvSpPr>
          <p:cNvPr id="5123" name="Rectangle 3"/>
          <p:cNvSpPr>
            <a:spLocks noChangeArrowheads="1"/>
          </p:cNvSpPr>
          <p:nvPr/>
        </p:nvSpPr>
        <p:spPr bwMode="auto">
          <a:xfrm>
            <a:off x="785786" y="1857364"/>
            <a:ext cx="7858180" cy="4278094"/>
          </a:xfrm>
          <a:prstGeom prst="rect">
            <a:avLst/>
          </a:prstGeom>
          <a:ln>
            <a:solidFill>
              <a:schemeClr val="accent1">
                <a:lumMod val="75000"/>
              </a:schemeClr>
            </a:solidFill>
            <a:headEnd/>
            <a:tailEnd/>
          </a:ln>
          <a:effectLst>
            <a:glow rad="228600">
              <a:schemeClr val="accent1">
                <a:satMod val="175000"/>
                <a:alpha val="4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spcBef>
                <a:spcPct val="50000"/>
              </a:spcBef>
            </a:pPr>
            <a:r>
              <a:rPr lang="en-US" sz="3200" dirty="0">
                <a:solidFill>
                  <a:srgbClr val="000000"/>
                </a:solidFill>
                <a:latin typeface="Arial" pitchFamily="34" charset="0"/>
                <a:cs typeface="Arial" pitchFamily="34" charset="0"/>
              </a:rPr>
              <a:t>The outcome of this structured process is the marketing plan, </a:t>
            </a:r>
            <a:endParaRPr lang="en-US" sz="3200" dirty="0" smtClean="0">
              <a:solidFill>
                <a:srgbClr val="000000"/>
              </a:solidFill>
              <a:latin typeface="Arial" pitchFamily="34" charset="0"/>
              <a:cs typeface="Arial" pitchFamily="34" charset="0"/>
            </a:endParaRPr>
          </a:p>
          <a:p>
            <a:pPr>
              <a:spcBef>
                <a:spcPct val="50000"/>
              </a:spcBef>
            </a:pPr>
            <a:r>
              <a:rPr lang="en-US" sz="3200" b="1" i="1" dirty="0" smtClean="0">
                <a:solidFill>
                  <a:srgbClr val="FF0000"/>
                </a:solidFill>
                <a:latin typeface="Arial" pitchFamily="34" charset="0"/>
                <a:cs typeface="Arial" pitchFamily="34" charset="0"/>
              </a:rPr>
              <a:t>a </a:t>
            </a:r>
            <a:r>
              <a:rPr lang="en-US" sz="3200" b="1" i="1" dirty="0">
                <a:solidFill>
                  <a:srgbClr val="FF0000"/>
                </a:solidFill>
                <a:latin typeface="Arial" pitchFamily="34" charset="0"/>
                <a:cs typeface="Arial" pitchFamily="34" charset="0"/>
              </a:rPr>
              <a:t>document that summarizes </a:t>
            </a:r>
            <a:endParaRPr lang="en-US" sz="3200" b="1" i="1" dirty="0" smtClean="0">
              <a:solidFill>
                <a:srgbClr val="FF0000"/>
              </a:solidFill>
              <a:latin typeface="Arial" pitchFamily="34" charset="0"/>
              <a:cs typeface="Arial" pitchFamily="34" charset="0"/>
            </a:endParaRPr>
          </a:p>
          <a:p>
            <a:pPr>
              <a:spcBef>
                <a:spcPct val="50000"/>
              </a:spcBef>
              <a:buFont typeface="Wingdings" pitchFamily="2" charset="2"/>
              <a:buChar char="Ø"/>
            </a:pPr>
            <a:r>
              <a:rPr lang="en-US" sz="3200" dirty="0" smtClean="0">
                <a:solidFill>
                  <a:srgbClr val="000000"/>
                </a:solidFill>
                <a:latin typeface="Arial" pitchFamily="34" charset="0"/>
                <a:cs typeface="Arial" pitchFamily="34" charset="0"/>
              </a:rPr>
              <a:t>what </a:t>
            </a:r>
            <a:r>
              <a:rPr lang="en-US" sz="3200" dirty="0">
                <a:solidFill>
                  <a:srgbClr val="000000"/>
                </a:solidFill>
                <a:latin typeface="Arial" pitchFamily="34" charset="0"/>
                <a:cs typeface="Arial" pitchFamily="34" charset="0"/>
              </a:rPr>
              <a:t>the marketer has </a:t>
            </a:r>
            <a:r>
              <a:rPr lang="en-US" sz="3200" b="1" dirty="0">
                <a:solidFill>
                  <a:srgbClr val="000000"/>
                </a:solidFill>
                <a:latin typeface="Arial" pitchFamily="34" charset="0"/>
                <a:cs typeface="Arial" pitchFamily="34" charset="0"/>
              </a:rPr>
              <a:t>learned</a:t>
            </a:r>
            <a:r>
              <a:rPr lang="en-US" sz="3200" dirty="0">
                <a:solidFill>
                  <a:srgbClr val="000000"/>
                </a:solidFill>
                <a:latin typeface="Arial" pitchFamily="34" charset="0"/>
                <a:cs typeface="Arial" pitchFamily="34" charset="0"/>
              </a:rPr>
              <a:t> about the marketplace </a:t>
            </a:r>
            <a:endParaRPr lang="en-US" sz="32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3200" dirty="0" smtClean="0">
                <a:solidFill>
                  <a:srgbClr val="000000"/>
                </a:solidFill>
                <a:latin typeface="Arial" pitchFamily="34" charset="0"/>
                <a:cs typeface="Arial" pitchFamily="34" charset="0"/>
              </a:rPr>
              <a:t>and </a:t>
            </a:r>
            <a:r>
              <a:rPr lang="en-US" sz="3200" dirty="0">
                <a:solidFill>
                  <a:srgbClr val="000000"/>
                </a:solidFill>
                <a:latin typeface="Arial" pitchFamily="34" charset="0"/>
                <a:cs typeface="Arial" pitchFamily="34" charset="0"/>
              </a:rPr>
              <a:t>indicates how the firm </a:t>
            </a:r>
            <a:r>
              <a:rPr lang="en-US" sz="3200" b="1" dirty="0">
                <a:solidFill>
                  <a:srgbClr val="000000"/>
                </a:solidFill>
                <a:latin typeface="Arial" pitchFamily="34" charset="0"/>
                <a:cs typeface="Arial" pitchFamily="34" charset="0"/>
              </a:rPr>
              <a:t>plans to achieve </a:t>
            </a:r>
            <a:r>
              <a:rPr lang="en-US" sz="3200" dirty="0">
                <a:solidFill>
                  <a:srgbClr val="000000"/>
                </a:solidFill>
                <a:latin typeface="Arial" pitchFamily="34" charset="0"/>
                <a:cs typeface="Arial" pitchFamily="34" charset="0"/>
              </a:rPr>
              <a:t>its marketing objectives.</a:t>
            </a:r>
          </a:p>
        </p:txBody>
      </p:sp>
      <p:pic>
        <p:nvPicPr>
          <p:cNvPr id="11266" name="Picture 2" descr="http://img.ehowcdn.com/article-page-main/ehow/images/a06/0g/eq/write-summary-marketing-plan-800x800.jpg"/>
          <p:cNvPicPr>
            <a:picLocks noChangeAspect="1" noChangeArrowheads="1"/>
          </p:cNvPicPr>
          <p:nvPr/>
        </p:nvPicPr>
        <p:blipFill>
          <a:blip r:embed="rId2" cstate="print"/>
          <a:srcRect/>
          <a:stretch>
            <a:fillRect/>
          </a:stretch>
        </p:blipFill>
        <p:spPr bwMode="auto">
          <a:xfrm rot="21001986">
            <a:off x="357158" y="214290"/>
            <a:ext cx="1643074" cy="1606561"/>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00034" y="214290"/>
            <a:ext cx="7924800" cy="762000"/>
          </a:xfrm>
        </p:spPr>
        <p:txBody>
          <a:bodyPr>
            <a:noAutofit/>
          </a:bodyPr>
          <a:lstStyle/>
          <a:p>
            <a:r>
              <a:rPr lang="en-GB" sz="2800" dirty="0" smtClean="0"/>
              <a:t>The marketing plan as a part of a more complex planning system</a:t>
            </a:r>
            <a:endParaRPr lang="en-US" sz="2800" dirty="0" smtClean="0"/>
          </a:p>
        </p:txBody>
      </p:sp>
      <p:sp>
        <p:nvSpPr>
          <p:cNvPr id="6147" name="Rectangle 3"/>
          <p:cNvSpPr>
            <a:spLocks noChangeArrowheads="1"/>
          </p:cNvSpPr>
          <p:nvPr/>
        </p:nvSpPr>
        <p:spPr bwMode="auto">
          <a:xfrm>
            <a:off x="857224" y="1500174"/>
            <a:ext cx="7391400" cy="4770537"/>
          </a:xfrm>
          <a:prstGeom prst="rect">
            <a:avLst/>
          </a:prstGeom>
          <a:noFill/>
          <a:ln w="9525">
            <a:noFill/>
            <a:miter lim="800000"/>
            <a:headEnd/>
            <a:tailEnd/>
          </a:ln>
          <a:scene3d>
            <a:camera prst="perspectiveRelaxedModerately"/>
            <a:lightRig rig="threePt" dir="t"/>
          </a:scene3d>
        </p:spPr>
        <p:txBody>
          <a:bodyPr>
            <a:spAutoFit/>
          </a:bodyPr>
          <a:lstStyle/>
          <a:p>
            <a:pPr>
              <a:spcBef>
                <a:spcPct val="50000"/>
              </a:spcBef>
            </a:pPr>
            <a:r>
              <a:rPr lang="en-US" sz="3200" dirty="0">
                <a:solidFill>
                  <a:srgbClr val="000000"/>
                </a:solidFill>
                <a:latin typeface="Minion-Regular" charset="0"/>
              </a:rPr>
              <a:t>A marketing plan is one of several official planning documents created by a company. </a:t>
            </a:r>
            <a:endParaRPr lang="en-US" sz="3200" dirty="0" smtClean="0">
              <a:solidFill>
                <a:srgbClr val="000000"/>
              </a:solidFill>
              <a:latin typeface="Minion-Regular" charset="0"/>
            </a:endParaRPr>
          </a:p>
          <a:p>
            <a:pPr>
              <a:spcBef>
                <a:spcPct val="50000"/>
              </a:spcBef>
            </a:pPr>
            <a:r>
              <a:rPr lang="en-US" sz="3200" dirty="0" smtClean="0">
                <a:solidFill>
                  <a:srgbClr val="000000"/>
                </a:solidFill>
                <a:latin typeface="Minion-Regular" charset="0"/>
              </a:rPr>
              <a:t>These </a:t>
            </a:r>
            <a:r>
              <a:rPr lang="en-US" sz="3200" dirty="0">
                <a:solidFill>
                  <a:srgbClr val="000000"/>
                </a:solidFill>
                <a:latin typeface="Minion-Regular" charset="0"/>
              </a:rPr>
              <a:t>include the business plan, which outlines the organization’s overall financial and operational objectives and strategies, and the strategic plan, which discusses the organization’s general long-term strategic direction</a:t>
            </a:r>
            <a:r>
              <a:rPr lang="en-US" sz="3200" dirty="0">
                <a:latin typeface="Minion-Regular"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857224" y="285728"/>
            <a:ext cx="7858180" cy="762000"/>
          </a:xfrm>
        </p:spPr>
        <p:txBody>
          <a:bodyPr>
            <a:noAutofit/>
          </a:bodyPr>
          <a:lstStyle/>
          <a:p>
            <a:r>
              <a:rPr lang="en-GB" sz="2800" dirty="0" smtClean="0"/>
              <a:t>Marketing planning helps </a:t>
            </a:r>
            <a:br>
              <a:rPr lang="en-GB" sz="2800" dirty="0" smtClean="0"/>
            </a:br>
            <a:r>
              <a:rPr lang="en-GB" sz="2800" dirty="0" smtClean="0"/>
              <a:t>decision-making</a:t>
            </a:r>
            <a:endParaRPr lang="en-US" sz="2800" dirty="0" smtClean="0"/>
          </a:p>
        </p:txBody>
      </p:sp>
      <p:sp>
        <p:nvSpPr>
          <p:cNvPr id="7171" name="Rectangle 3"/>
          <p:cNvSpPr>
            <a:spLocks noChangeArrowheads="1"/>
          </p:cNvSpPr>
          <p:nvPr/>
        </p:nvSpPr>
        <p:spPr bwMode="auto">
          <a:xfrm>
            <a:off x="357158" y="2071678"/>
            <a:ext cx="5072098" cy="3056871"/>
          </a:xfrm>
          <a:prstGeom prst="rect">
            <a:avLst/>
          </a:prstGeom>
          <a:noFill/>
          <a:ln w="9525">
            <a:noFill/>
            <a:miter lim="800000"/>
            <a:headEnd/>
            <a:tailEnd/>
          </a:ln>
        </p:spPr>
        <p:txBody>
          <a:bodyPr wrap="square">
            <a:spAutoFit/>
          </a:bodyPr>
          <a:lstStyle/>
          <a:p>
            <a:pPr>
              <a:spcBef>
                <a:spcPct val="50000"/>
              </a:spcBef>
            </a:pPr>
            <a:r>
              <a:rPr lang="en-US" sz="2400" dirty="0">
                <a:solidFill>
                  <a:srgbClr val="000000"/>
                </a:solidFill>
                <a:latin typeface="Arial" pitchFamily="34" charset="0"/>
                <a:cs typeface="Arial" pitchFamily="34" charset="0"/>
              </a:rPr>
              <a:t>Marketing planning is designed to </a:t>
            </a:r>
            <a:r>
              <a:rPr lang="en-US" sz="3600" b="1" dirty="0">
                <a:solidFill>
                  <a:srgbClr val="FF0000"/>
                </a:solidFill>
                <a:latin typeface="Arial" pitchFamily="34" charset="0"/>
                <a:cs typeface="Arial" pitchFamily="34" charset="0"/>
              </a:rPr>
              <a:t>assist the process of marketing decision-making </a:t>
            </a:r>
            <a:r>
              <a:rPr lang="en-US" dirty="0">
                <a:solidFill>
                  <a:srgbClr val="000000"/>
                </a:solidFill>
                <a:latin typeface="Arial" pitchFamily="34" charset="0"/>
                <a:cs typeface="Arial" pitchFamily="34" charset="0"/>
              </a:rPr>
              <a:t>under prevailing conditions of risk and uncertainty.</a:t>
            </a:r>
          </a:p>
        </p:txBody>
      </p:sp>
      <p:pic>
        <p:nvPicPr>
          <p:cNvPr id="9218" name="Picture 2" descr="http://images.pictureshunt.com/pics/t/tornado-12430.jpg"/>
          <p:cNvPicPr>
            <a:picLocks noChangeAspect="1" noChangeArrowheads="1"/>
          </p:cNvPicPr>
          <p:nvPr/>
        </p:nvPicPr>
        <p:blipFill>
          <a:blip r:embed="rId2" cstate="print"/>
          <a:srcRect/>
          <a:stretch>
            <a:fillRect/>
          </a:stretch>
        </p:blipFill>
        <p:spPr bwMode="auto">
          <a:xfrm rot="336292">
            <a:off x="5500694" y="1571612"/>
            <a:ext cx="3024182" cy="423862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1472" y="285728"/>
            <a:ext cx="7929618" cy="762000"/>
          </a:xfrm>
        </p:spPr>
        <p:txBody>
          <a:bodyPr>
            <a:normAutofit fontScale="90000"/>
          </a:bodyPr>
          <a:lstStyle/>
          <a:p>
            <a:r>
              <a:rPr lang="en-GB" sz="4000" dirty="0" smtClean="0"/>
              <a:t>Marketing planning means change</a:t>
            </a:r>
            <a:endParaRPr lang="en-US" sz="4000" dirty="0" smtClean="0"/>
          </a:p>
        </p:txBody>
      </p:sp>
      <p:sp>
        <p:nvSpPr>
          <p:cNvPr id="8195" name="Rectangle 3"/>
          <p:cNvSpPr>
            <a:spLocks noChangeArrowheads="1"/>
          </p:cNvSpPr>
          <p:nvPr/>
        </p:nvSpPr>
        <p:spPr bwMode="auto">
          <a:xfrm>
            <a:off x="428596" y="1571612"/>
            <a:ext cx="4643470" cy="2554545"/>
          </a:xfrm>
          <a:prstGeom prst="rect">
            <a:avLst/>
          </a:prstGeom>
          <a:noFill/>
          <a:ln w="9525">
            <a:noFill/>
            <a:miter lim="800000"/>
            <a:headEnd/>
            <a:tailEnd/>
          </a:ln>
        </p:spPr>
        <p:txBody>
          <a:bodyPr wrap="square">
            <a:spAutoFit/>
          </a:bodyPr>
          <a:lstStyle/>
          <a:p>
            <a:pPr>
              <a:spcBef>
                <a:spcPct val="50000"/>
              </a:spcBef>
            </a:pPr>
            <a:r>
              <a:rPr lang="en-US" sz="3200" dirty="0" smtClean="0">
                <a:solidFill>
                  <a:srgbClr val="000000"/>
                </a:solidFill>
                <a:latin typeface="Minion-Regular" charset="0"/>
              </a:rPr>
              <a:t>Marketing </a:t>
            </a:r>
            <a:r>
              <a:rPr lang="en-US" sz="3200" dirty="0">
                <a:solidFill>
                  <a:srgbClr val="000000"/>
                </a:solidFill>
                <a:latin typeface="Minion-Regular" charset="0"/>
              </a:rPr>
              <a:t>planning means </a:t>
            </a:r>
            <a:r>
              <a:rPr lang="en-US" sz="3200" b="1" dirty="0">
                <a:solidFill>
                  <a:srgbClr val="FF0000"/>
                </a:solidFill>
                <a:latin typeface="Minion-Regular" charset="0"/>
              </a:rPr>
              <a:t>change</a:t>
            </a:r>
            <a:r>
              <a:rPr lang="en-US" sz="3200" dirty="0">
                <a:solidFill>
                  <a:srgbClr val="000000"/>
                </a:solidFill>
                <a:latin typeface="Minion-Regular" charset="0"/>
              </a:rPr>
              <a:t>. It is a process that involves </a:t>
            </a:r>
            <a:r>
              <a:rPr lang="en-US" sz="3200" b="1" dirty="0">
                <a:solidFill>
                  <a:srgbClr val="000000"/>
                </a:solidFill>
                <a:latin typeface="Minion-Regular" charset="0"/>
              </a:rPr>
              <a:t>deciding </a:t>
            </a:r>
            <a:r>
              <a:rPr lang="en-US" sz="3200" b="1" i="1" dirty="0">
                <a:solidFill>
                  <a:srgbClr val="FF0000"/>
                </a:solidFill>
                <a:latin typeface="Minion-Italic" charset="0"/>
              </a:rPr>
              <a:t>now</a:t>
            </a:r>
            <a:r>
              <a:rPr lang="en-US" sz="3200" b="1" i="1" dirty="0">
                <a:solidFill>
                  <a:srgbClr val="000000"/>
                </a:solidFill>
                <a:latin typeface="Minion-Italic" charset="0"/>
              </a:rPr>
              <a:t> </a:t>
            </a:r>
            <a:r>
              <a:rPr lang="en-US" sz="3200" b="1" dirty="0">
                <a:solidFill>
                  <a:srgbClr val="000000"/>
                </a:solidFill>
                <a:latin typeface="Minion-Regular" charset="0"/>
              </a:rPr>
              <a:t>what to do in the </a:t>
            </a:r>
            <a:r>
              <a:rPr lang="en-US" sz="3200" b="1" i="1" dirty="0">
                <a:solidFill>
                  <a:srgbClr val="FF0000"/>
                </a:solidFill>
                <a:latin typeface="Minion-Italic" charset="0"/>
              </a:rPr>
              <a:t>future</a:t>
            </a:r>
            <a:r>
              <a:rPr lang="en-US" sz="3200" b="1" dirty="0">
                <a:solidFill>
                  <a:srgbClr val="FF0000"/>
                </a:solidFill>
                <a:latin typeface="Minion-Regular" charset="0"/>
              </a:rPr>
              <a:t>,</a:t>
            </a:r>
            <a:r>
              <a:rPr lang="en-US" sz="3200" dirty="0">
                <a:solidFill>
                  <a:srgbClr val="FF0000"/>
                </a:solidFill>
                <a:latin typeface="Minion-Regular" charset="0"/>
              </a:rPr>
              <a:t> </a:t>
            </a:r>
            <a:endParaRPr lang="en-US" sz="3200" dirty="0" smtClean="0">
              <a:solidFill>
                <a:srgbClr val="FF0000"/>
              </a:solidFill>
              <a:latin typeface="Minion-Regular" charset="0"/>
            </a:endParaRPr>
          </a:p>
        </p:txBody>
      </p:sp>
      <p:pic>
        <p:nvPicPr>
          <p:cNvPr id="2" name="Picture 2" descr="http://www.tshirt-designs.com/wp-content/uploads/2010/11/reach_your_goal.jpg"/>
          <p:cNvPicPr>
            <a:picLocks noChangeAspect="1" noChangeArrowheads="1"/>
          </p:cNvPicPr>
          <p:nvPr/>
        </p:nvPicPr>
        <p:blipFill>
          <a:blip r:embed="rId2" cstate="print"/>
          <a:srcRect/>
          <a:stretch>
            <a:fillRect/>
          </a:stretch>
        </p:blipFill>
        <p:spPr bwMode="auto">
          <a:xfrm>
            <a:off x="4857752" y="2857496"/>
            <a:ext cx="4048185" cy="3464744"/>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723856" y="1857364"/>
            <a:ext cx="7515252" cy="4401205"/>
          </a:xfrm>
          <a:prstGeom prst="rect">
            <a:avLst/>
          </a:prstGeom>
          <a:noFill/>
          <a:ln w="9525">
            <a:noFill/>
            <a:miter lim="800000"/>
            <a:headEnd/>
            <a:tailEnd/>
          </a:ln>
        </p:spPr>
        <p:txBody>
          <a:bodyPr wrap="square">
            <a:spAutoFit/>
          </a:bodyPr>
          <a:lstStyle/>
          <a:p>
            <a:pPr>
              <a:spcBef>
                <a:spcPct val="50000"/>
              </a:spcBef>
            </a:pPr>
            <a:endParaRPr lang="en-US" dirty="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with </a:t>
            </a:r>
            <a:r>
              <a:rPr lang="en-US" sz="2400" dirty="0">
                <a:solidFill>
                  <a:srgbClr val="000000"/>
                </a:solidFill>
                <a:latin typeface="Minion-Regular" charset="0"/>
              </a:rPr>
              <a:t>a full appreciation of the </a:t>
            </a:r>
            <a:r>
              <a:rPr lang="en-US" sz="2400" b="1" u="sng" dirty="0">
                <a:solidFill>
                  <a:srgbClr val="FF0000"/>
                </a:solidFill>
                <a:latin typeface="Minion-Regular" charset="0"/>
              </a:rPr>
              <a:t>resource position, </a:t>
            </a:r>
            <a:endParaRPr lang="en-US" sz="2400" b="1" u="sng" dirty="0" smtClean="0">
              <a:solidFill>
                <a:srgbClr val="FF0000"/>
              </a:solidFill>
              <a:latin typeface="Minion-Regular" charset="0"/>
            </a:endParaRPr>
          </a:p>
          <a:p>
            <a:pPr>
              <a:spcBef>
                <a:spcPct val="50000"/>
              </a:spcBef>
            </a:pPr>
            <a:endParaRPr lang="en-US" sz="2400" u="sng" dirty="0" smtClean="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the </a:t>
            </a:r>
            <a:r>
              <a:rPr lang="en-US" sz="2400" b="1" u="sng" dirty="0">
                <a:solidFill>
                  <a:srgbClr val="FF0000"/>
                </a:solidFill>
                <a:latin typeface="Minion-Regular" charset="0"/>
              </a:rPr>
              <a:t>need to set clear, communicable, measurable objectives,</a:t>
            </a:r>
            <a:r>
              <a:rPr lang="en-US" sz="2400" u="sng" dirty="0">
                <a:solidFill>
                  <a:srgbClr val="FF0000"/>
                </a:solidFill>
                <a:latin typeface="Minion-Regular" charset="0"/>
              </a:rPr>
              <a:t> </a:t>
            </a:r>
            <a:r>
              <a:rPr lang="en-US" sz="2400" dirty="0">
                <a:solidFill>
                  <a:srgbClr val="000000"/>
                </a:solidFill>
                <a:latin typeface="Minion-Regular" charset="0"/>
              </a:rPr>
              <a:t>the development of alternative courses of action, </a:t>
            </a:r>
            <a:endParaRPr lang="en-US" sz="2400" dirty="0" smtClean="0">
              <a:solidFill>
                <a:srgbClr val="000000"/>
              </a:solidFill>
              <a:latin typeface="Minion-Regular" charset="0"/>
            </a:endParaRPr>
          </a:p>
          <a:p>
            <a:pPr>
              <a:spcBef>
                <a:spcPct val="50000"/>
              </a:spcBef>
              <a:buFont typeface="Wingdings" pitchFamily="2" charset="2"/>
              <a:buChar char="Ø"/>
            </a:pPr>
            <a:endParaRPr lang="en-US" sz="2400" dirty="0" smtClean="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and </a:t>
            </a:r>
            <a:r>
              <a:rPr lang="en-US" sz="2400" dirty="0">
                <a:solidFill>
                  <a:srgbClr val="000000"/>
                </a:solidFill>
                <a:latin typeface="Minion-Regular" charset="0"/>
              </a:rPr>
              <a:t>a </a:t>
            </a:r>
            <a:r>
              <a:rPr lang="en-US" sz="2400" b="1" u="sng" dirty="0">
                <a:solidFill>
                  <a:srgbClr val="FF0000"/>
                </a:solidFill>
                <a:latin typeface="Minion-Regular" charset="0"/>
              </a:rPr>
              <a:t>means of assessing </a:t>
            </a:r>
            <a:r>
              <a:rPr lang="en-US" sz="2400" dirty="0">
                <a:solidFill>
                  <a:srgbClr val="000000"/>
                </a:solidFill>
                <a:latin typeface="Minion-Regular" charset="0"/>
              </a:rPr>
              <a:t>the best route towards the achievement of specified objectives.</a:t>
            </a:r>
          </a:p>
        </p:txBody>
      </p:sp>
      <p:sp>
        <p:nvSpPr>
          <p:cNvPr id="7" name="Rectangle 2"/>
          <p:cNvSpPr>
            <a:spLocks noGrp="1" noChangeArrowheads="1"/>
          </p:cNvSpPr>
          <p:nvPr>
            <p:ph type="title"/>
          </p:nvPr>
        </p:nvSpPr>
        <p:spPr>
          <a:xfrm>
            <a:off x="214282" y="0"/>
            <a:ext cx="8534400" cy="758952"/>
          </a:xfrm>
        </p:spPr>
        <p:txBody>
          <a:bodyPr>
            <a:normAutofit/>
          </a:bodyPr>
          <a:lstStyle/>
          <a:p>
            <a:r>
              <a:rPr lang="en-GB" sz="3200" dirty="0" smtClean="0"/>
              <a:t>Marketing planning means change</a:t>
            </a:r>
            <a:endParaRPr lang="en-US" sz="3200" dirty="0" smtClean="0"/>
          </a:p>
        </p:txBody>
      </p:sp>
      <p:pic>
        <p:nvPicPr>
          <p:cNvPr id="28674" name="Picture 2" descr="http://www.aasd.k12.wi.us/staff/boldtkatherine/images/MPj04373320000%5B1%5D.jpg"/>
          <p:cNvPicPr>
            <a:picLocks noChangeAspect="1" noChangeArrowheads="1"/>
          </p:cNvPicPr>
          <p:nvPr/>
        </p:nvPicPr>
        <p:blipFill>
          <a:blip r:embed="rId2" cstate="print"/>
          <a:srcRect/>
          <a:stretch>
            <a:fillRect/>
          </a:stretch>
        </p:blipFill>
        <p:spPr bwMode="auto">
          <a:xfrm>
            <a:off x="3643306" y="857232"/>
            <a:ext cx="1645658" cy="1500198"/>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142976" y="285728"/>
            <a:ext cx="7429552" cy="762000"/>
          </a:xfrm>
        </p:spPr>
        <p:txBody>
          <a:bodyPr>
            <a:normAutofit fontScale="90000"/>
          </a:bodyPr>
          <a:lstStyle/>
          <a:p>
            <a:r>
              <a:rPr lang="en-GB" sz="4000" dirty="0" smtClean="0"/>
              <a:t>Benefits of marketing planning (1)</a:t>
            </a:r>
            <a:endParaRPr lang="en-US" sz="4000" dirty="0" smtClean="0"/>
          </a:p>
        </p:txBody>
      </p:sp>
      <p:sp>
        <p:nvSpPr>
          <p:cNvPr id="9219" name="Rectangle 5"/>
          <p:cNvSpPr>
            <a:spLocks noChangeArrowheads="1"/>
          </p:cNvSpPr>
          <p:nvPr/>
        </p:nvSpPr>
        <p:spPr bwMode="auto">
          <a:xfrm>
            <a:off x="381000" y="1905000"/>
            <a:ext cx="8458200" cy="3170099"/>
          </a:xfrm>
          <a:prstGeom prst="rect">
            <a:avLst/>
          </a:prstGeom>
          <a:noFill/>
          <a:ln w="9525">
            <a:noFill/>
            <a:miter lim="800000"/>
            <a:headEnd/>
            <a:tailEnd/>
          </a:ln>
        </p:spPr>
        <p:txBody>
          <a:bodyPr>
            <a:spAutoFit/>
          </a:bodyPr>
          <a:lstStyle/>
          <a:p>
            <a:pPr>
              <a:spcBef>
                <a:spcPct val="50000"/>
              </a:spcBef>
            </a:pPr>
            <a:r>
              <a:rPr lang="en-US" dirty="0">
                <a:solidFill>
                  <a:srgbClr val="FF0000"/>
                </a:solidFill>
                <a:latin typeface="ZapfDingbats" charset="0"/>
              </a:rPr>
              <a:t>■</a:t>
            </a:r>
            <a:r>
              <a:rPr lang="en-US" b="1" dirty="0">
                <a:solidFill>
                  <a:srgbClr val="FF0000"/>
                </a:solidFill>
                <a:latin typeface="Minion-Bold" charset="0"/>
              </a:rPr>
              <a:t> </a:t>
            </a:r>
            <a:r>
              <a:rPr lang="en-US" sz="2800" b="1" dirty="0">
                <a:solidFill>
                  <a:srgbClr val="FF0000"/>
                </a:solidFill>
                <a:latin typeface="Minion-Bold" charset="0"/>
              </a:rPr>
              <a:t>Consistency</a:t>
            </a:r>
            <a:r>
              <a:rPr lang="en-US" sz="2800" dirty="0">
                <a:solidFill>
                  <a:srgbClr val="000000"/>
                </a:solidFill>
                <a:latin typeface="Minion-Regular" charset="0"/>
              </a:rPr>
              <a:t>: </a:t>
            </a:r>
            <a:r>
              <a:rPr lang="en-US" sz="2000" dirty="0">
                <a:solidFill>
                  <a:srgbClr val="000000"/>
                </a:solidFill>
                <a:latin typeface="Minion-Regular" charset="0"/>
              </a:rPr>
              <a:t>the individual marketing action plan will be consistent with the overall corporate plan and with other departmental or functional plans. It should also be consistent with those of previous years, minimizing the risk of management ‘fire-fighting’ </a:t>
            </a:r>
            <a:endParaRPr lang="en-US" sz="2000" dirty="0" smtClean="0">
              <a:solidFill>
                <a:srgbClr val="000000"/>
              </a:solidFill>
              <a:latin typeface="Minion-Regular" charset="0"/>
            </a:endParaRPr>
          </a:p>
          <a:p>
            <a:pPr>
              <a:spcBef>
                <a:spcPct val="50000"/>
              </a:spcBef>
            </a:pPr>
            <a:endParaRPr lang="en-US" sz="2000" dirty="0">
              <a:solidFill>
                <a:srgbClr val="000000"/>
              </a:solidFill>
              <a:latin typeface="Minion-Regular" charset="0"/>
            </a:endParaRPr>
          </a:p>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Responsibility</a:t>
            </a:r>
            <a:r>
              <a:rPr lang="en-US" sz="2800" dirty="0">
                <a:solidFill>
                  <a:srgbClr val="000000"/>
                </a:solidFill>
                <a:latin typeface="Minion-Regular" charset="0"/>
              </a:rPr>
              <a:t>: </a:t>
            </a:r>
            <a:r>
              <a:rPr lang="en-US" sz="2000" dirty="0">
                <a:solidFill>
                  <a:srgbClr val="000000"/>
                </a:solidFill>
                <a:latin typeface="Minion-Regular" charset="0"/>
              </a:rPr>
              <a:t>those who have responsibility for implementing the individual parts of the marketing plan will know what their responsibilities are. This enables </a:t>
            </a:r>
            <a:r>
              <a:rPr lang="da-DK" sz="2000" dirty="0">
                <a:solidFill>
                  <a:srgbClr val="000000"/>
                </a:solidFill>
                <a:latin typeface="Minion-Regular" charset="0"/>
              </a:rPr>
              <a:t>a control system to be designed</a:t>
            </a:r>
            <a:endParaRPr lang="en-US" sz="2000" dirty="0">
              <a:solidFill>
                <a:srgbClr val="000000"/>
              </a:solidFill>
              <a:latin typeface="Minion-Regular"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a:xfrm>
            <a:off x="928662" y="285728"/>
            <a:ext cx="7848600" cy="762000"/>
          </a:xfrm>
          <a:noFill/>
        </p:spPr>
        <p:txBody>
          <a:bodyPr>
            <a:normAutofit fontScale="90000"/>
          </a:bodyPr>
          <a:lstStyle/>
          <a:p>
            <a:r>
              <a:rPr lang="en-GB" sz="4000" dirty="0" smtClean="0"/>
              <a:t>Benefits of marketing planning (2)</a:t>
            </a:r>
            <a:endParaRPr lang="en-US" sz="4000" dirty="0" smtClean="0"/>
          </a:p>
        </p:txBody>
      </p:sp>
      <p:sp>
        <p:nvSpPr>
          <p:cNvPr id="10243" name="Rectangle 5"/>
          <p:cNvSpPr>
            <a:spLocks noChangeArrowheads="1"/>
          </p:cNvSpPr>
          <p:nvPr/>
        </p:nvSpPr>
        <p:spPr bwMode="auto">
          <a:xfrm>
            <a:off x="773294" y="1858924"/>
            <a:ext cx="7467600" cy="3477875"/>
          </a:xfrm>
          <a:prstGeom prst="rect">
            <a:avLst/>
          </a:prstGeom>
          <a:noFill/>
          <a:ln w="9525">
            <a:noFill/>
            <a:miter lim="800000"/>
            <a:headEnd/>
            <a:tailEnd/>
          </a:ln>
        </p:spPr>
        <p:txBody>
          <a:bodyPr>
            <a:spAutoFit/>
          </a:bodyPr>
          <a:lstStyle/>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Communication</a:t>
            </a:r>
            <a:r>
              <a:rPr lang="en-US" sz="2800" dirty="0">
                <a:solidFill>
                  <a:srgbClr val="FF0000"/>
                </a:solidFill>
                <a:latin typeface="Minion-Regular" charset="0"/>
              </a:rPr>
              <a:t>: </a:t>
            </a:r>
            <a:r>
              <a:rPr lang="en-US" sz="2000" dirty="0">
                <a:solidFill>
                  <a:srgbClr val="000000"/>
                </a:solidFill>
                <a:latin typeface="Minion-Regular" charset="0"/>
              </a:rPr>
              <a:t>those implementing the</a:t>
            </a:r>
            <a:r>
              <a:rPr lang="da-DK" sz="2000" dirty="0">
                <a:solidFill>
                  <a:srgbClr val="000000"/>
                </a:solidFill>
                <a:latin typeface="Minion-Regular" charset="0"/>
              </a:rPr>
              <a:t> </a:t>
            </a:r>
            <a:r>
              <a:rPr lang="en-US" sz="2000" dirty="0">
                <a:solidFill>
                  <a:srgbClr val="000000"/>
                </a:solidFill>
                <a:latin typeface="Minion-Regular" charset="0"/>
              </a:rPr>
              <a:t>marketing plan will also know what the</a:t>
            </a:r>
            <a:r>
              <a:rPr lang="da-DK" sz="2000" dirty="0">
                <a:solidFill>
                  <a:srgbClr val="000000"/>
                </a:solidFill>
                <a:latin typeface="Minion-Regular" charset="0"/>
              </a:rPr>
              <a:t> </a:t>
            </a:r>
            <a:r>
              <a:rPr lang="en-US" sz="2000" dirty="0">
                <a:solidFill>
                  <a:srgbClr val="000000"/>
                </a:solidFill>
                <a:latin typeface="Minion-Regular" charset="0"/>
              </a:rPr>
              <a:t>overall objectives are, the assumptions that lie behind them and the context for</a:t>
            </a:r>
            <a:r>
              <a:rPr lang="da-DK" sz="2000" dirty="0">
                <a:solidFill>
                  <a:srgbClr val="000000"/>
                </a:solidFill>
                <a:latin typeface="Minion-Regular" charset="0"/>
              </a:rPr>
              <a:t> </a:t>
            </a:r>
            <a:r>
              <a:rPr lang="en-US" sz="2000" dirty="0">
                <a:solidFill>
                  <a:srgbClr val="000000"/>
                </a:solidFill>
                <a:latin typeface="Minion-Regular" charset="0"/>
              </a:rPr>
              <a:t>each of the detailed activities</a:t>
            </a:r>
            <a:r>
              <a:rPr lang="en-US" sz="2000" dirty="0" smtClean="0">
                <a:solidFill>
                  <a:srgbClr val="000000"/>
                </a:solidFill>
                <a:latin typeface="Minion-Regular" charset="0"/>
              </a:rPr>
              <a:t>.</a:t>
            </a:r>
          </a:p>
          <a:p>
            <a:pPr>
              <a:spcBef>
                <a:spcPct val="50000"/>
              </a:spcBef>
            </a:pPr>
            <a:endParaRPr lang="en-US" sz="2000" dirty="0">
              <a:solidFill>
                <a:srgbClr val="000000"/>
              </a:solidFill>
              <a:latin typeface="Minion-Regular" charset="0"/>
            </a:endParaRPr>
          </a:p>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Commitment</a:t>
            </a:r>
            <a:r>
              <a:rPr lang="en-US" sz="2800" dirty="0">
                <a:solidFill>
                  <a:srgbClr val="FF0000"/>
                </a:solidFill>
                <a:latin typeface="Minion-Regular" charset="0"/>
              </a:rPr>
              <a:t>: </a:t>
            </a:r>
            <a:r>
              <a:rPr lang="en-US" sz="2000" dirty="0">
                <a:solidFill>
                  <a:srgbClr val="000000"/>
                </a:solidFill>
                <a:latin typeface="Minion-Regular" charset="0"/>
              </a:rPr>
              <a:t>assuming that the plan is agreed upon by those involved in its</a:t>
            </a:r>
            <a:r>
              <a:rPr lang="da-DK" sz="2000" dirty="0">
                <a:solidFill>
                  <a:srgbClr val="000000"/>
                </a:solidFill>
                <a:latin typeface="Minion-Regular" charset="0"/>
              </a:rPr>
              <a:t> </a:t>
            </a:r>
            <a:r>
              <a:rPr lang="en-US" sz="2000" dirty="0">
                <a:solidFill>
                  <a:srgbClr val="000000"/>
                </a:solidFill>
                <a:latin typeface="Minion-Regular" charset="0"/>
              </a:rPr>
              <a:t>implementation, it should</a:t>
            </a:r>
            <a:r>
              <a:rPr lang="da-DK" sz="2000" dirty="0">
                <a:solidFill>
                  <a:srgbClr val="000000"/>
                </a:solidFill>
                <a:latin typeface="Minion-Regular" charset="0"/>
              </a:rPr>
              <a:t> </a:t>
            </a:r>
            <a:r>
              <a:rPr lang="en-US" sz="2000" dirty="0">
                <a:solidFill>
                  <a:srgbClr val="000000"/>
                </a:solidFill>
                <a:latin typeface="Minion-Regular" charset="0"/>
              </a:rPr>
              <a:t>stimulate a group commitment to its implementation and ultimately lead to better</a:t>
            </a:r>
            <a:r>
              <a:rPr lang="da-DK" sz="2000" dirty="0">
                <a:solidFill>
                  <a:srgbClr val="000000"/>
                </a:solidFill>
                <a:latin typeface="Minion-Regular" charset="0"/>
              </a:rPr>
              <a:t> </a:t>
            </a:r>
            <a:r>
              <a:rPr lang="en-US" sz="2000" dirty="0">
                <a:solidFill>
                  <a:srgbClr val="000000"/>
                </a:solidFill>
                <a:latin typeface="Minion-Regular" charset="0"/>
              </a:rPr>
              <a:t>decision-making.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rPr>
              <a:t>Figure 1.1: The stages of building a </a:t>
            </a:r>
          </a:p>
          <a:p>
            <a:r>
              <a:rPr lang="da-DK" sz="1600" b="1" dirty="0">
                <a:solidFill>
                  <a:srgbClr val="000000"/>
                </a:solidFill>
              </a:rPr>
              <a:t>marketing plan </a:t>
            </a:r>
            <a:endParaRPr lang="en-US" sz="1600" b="1" dirty="0">
              <a:solidFill>
                <a:srgbClr val="000000"/>
              </a:solidFill>
            </a:endParaRPr>
          </a:p>
        </p:txBody>
      </p:sp>
      <p:pic>
        <p:nvPicPr>
          <p:cNvPr id="11269" name="Picture 5"/>
          <p:cNvPicPr>
            <a:picLocks noChangeAspect="1" noChangeArrowheads="1"/>
          </p:cNvPicPr>
          <p:nvPr/>
        </p:nvPicPr>
        <p:blipFill>
          <a:blip r:embed="rId2" cstate="print"/>
          <a:srcRect/>
          <a:stretch>
            <a:fillRect/>
          </a:stretch>
        </p:blipFill>
        <p:spPr bwMode="auto">
          <a:xfrm>
            <a:off x="642912" y="284754"/>
            <a:ext cx="5028368" cy="6195709"/>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39734" y="97957"/>
            <a:ext cx="8501090" cy="1143000"/>
          </a:xfrm>
        </p:spPr>
        <p:txBody>
          <a:bodyPr>
            <a:normAutofit/>
          </a:bodyPr>
          <a:lstStyle/>
          <a:p>
            <a:pPr eaLnBrk="1" hangingPunct="1"/>
            <a:r>
              <a:rPr lang="en-US" sz="2800" dirty="0" smtClean="0"/>
              <a:t>Step 1: mission, corporate goals and objectives</a:t>
            </a:r>
            <a:endParaRPr lang="th-TH" sz="2800" dirty="0" smtClean="0"/>
          </a:p>
        </p:txBody>
      </p:sp>
      <p:sp>
        <p:nvSpPr>
          <p:cNvPr id="58371" name="Rectangle 3"/>
          <p:cNvSpPr>
            <a:spLocks noGrp="1" noChangeArrowheads="1"/>
          </p:cNvSpPr>
          <p:nvPr>
            <p:ph type="body" sz="half" idx="1"/>
          </p:nvPr>
        </p:nvSpPr>
        <p:spPr>
          <a:xfrm>
            <a:off x="539734" y="1785532"/>
            <a:ext cx="8135938" cy="4916487"/>
          </a:xfrm>
          <a:solidFill>
            <a:schemeClr val="bg1">
              <a:alpha val="39999"/>
            </a:schemeClr>
          </a:solidFill>
        </p:spPr>
        <p:txBody>
          <a:bodyPr>
            <a:normAutofit/>
          </a:bodyPr>
          <a:lstStyle/>
          <a:p>
            <a:pPr eaLnBrk="1" hangingPunct="1">
              <a:defRPr/>
            </a:pPr>
            <a:r>
              <a:rPr lang="en-US" sz="2800" b="1" dirty="0" smtClean="0">
                <a:effectLst>
                  <a:outerShdw blurRad="38100" dist="38100" dir="2700000" algn="tl">
                    <a:srgbClr val="C0C0C0"/>
                  </a:outerShdw>
                </a:effectLst>
                <a:latin typeface="Arial" pitchFamily="34" charset="0"/>
                <a:cs typeface="Arial" pitchFamily="34" charset="0"/>
              </a:rPr>
              <a:t>An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organization’s mission is an expression of its purpose</a:t>
            </a:r>
            <a:r>
              <a:rPr lang="en-US" sz="2800" b="1" dirty="0" smtClean="0">
                <a:effectLst>
                  <a:outerShdw blurRad="38100" dist="38100" dir="2700000" algn="tl">
                    <a:srgbClr val="C0C0C0"/>
                  </a:outerShdw>
                </a:effectLst>
                <a:latin typeface="Arial" pitchFamily="34" charset="0"/>
                <a:cs typeface="Arial" pitchFamily="34" charset="0"/>
              </a:rPr>
              <a:t>; it states what the organization hopes to accomplish and how it plans to achieve this goal. This expression of purpose provides management with a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clear sense of direction.</a:t>
            </a:r>
          </a:p>
          <a:p>
            <a:pPr eaLnBrk="1" hangingPunct="1">
              <a:defRPr/>
            </a:pPr>
            <a:r>
              <a:rPr lang="en-US" sz="2800" b="1" dirty="0" smtClean="0">
                <a:effectLst>
                  <a:outerShdw blurRad="38100" dist="38100" dir="2700000" algn="tl">
                    <a:srgbClr val="C0C0C0"/>
                  </a:outerShdw>
                </a:effectLst>
                <a:latin typeface="Arial" pitchFamily="34" charset="0"/>
                <a:cs typeface="Arial" pitchFamily="34" charset="0"/>
              </a:rPr>
              <a:t>A corporate mission statement requires detailed consideration by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top management</a:t>
            </a:r>
            <a:r>
              <a:rPr lang="en-US" sz="2800" b="1" dirty="0" smtClean="0">
                <a:effectLst>
                  <a:outerShdw blurRad="38100" dist="38100" dir="2700000" algn="tl">
                    <a:srgbClr val="C0C0C0"/>
                  </a:outerShdw>
                </a:effectLst>
                <a:latin typeface="Arial" pitchFamily="34" charset="0"/>
                <a:cs typeface="Arial" pitchFamily="34" charset="0"/>
              </a:rPr>
              <a:t> to establish the business the company is really in and to relate to its future business intentions.</a:t>
            </a:r>
            <a:endParaRPr lang="th-TH" sz="2800" b="1" dirty="0" smtClean="0">
              <a:effectLst>
                <a:outerShdw blurRad="38100" dist="38100" dir="2700000" algn="tl">
                  <a:srgbClr val="C0C0C0"/>
                </a:outerShdw>
              </a:effectLst>
              <a:latin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42910" y="0"/>
            <a:ext cx="7772400" cy="1143000"/>
          </a:xfrm>
        </p:spPr>
        <p:txBody>
          <a:bodyPr>
            <a:normAutofit/>
          </a:bodyPr>
          <a:lstStyle/>
          <a:p>
            <a:pPr eaLnBrk="1" hangingPunct="1"/>
            <a:r>
              <a:rPr lang="en-US" sz="2800" dirty="0" smtClean="0"/>
              <a:t>Step 1: mission, corporate goals and objectives</a:t>
            </a:r>
            <a:endParaRPr lang="th-TH" sz="2800" dirty="0" smtClean="0"/>
          </a:p>
        </p:txBody>
      </p:sp>
      <p:sp>
        <p:nvSpPr>
          <p:cNvPr id="59395" name="Rectangle 3"/>
          <p:cNvSpPr>
            <a:spLocks noGrp="1" noChangeArrowheads="1"/>
          </p:cNvSpPr>
          <p:nvPr>
            <p:ph type="body" sz="half" idx="1"/>
          </p:nvPr>
        </p:nvSpPr>
        <p:spPr>
          <a:xfrm>
            <a:off x="385721" y="1844494"/>
            <a:ext cx="8286778" cy="5300662"/>
          </a:xfrm>
          <a:solidFill>
            <a:schemeClr val="bg1">
              <a:alpha val="46001"/>
            </a:schemeClr>
          </a:solidFill>
        </p:spPr>
        <p:txBody>
          <a:bodyPr>
            <a:normAutofit/>
          </a:bodyPr>
          <a:lstStyle/>
          <a:p>
            <a:pPr eaLnBrk="1" hangingPunct="1">
              <a:defRPr/>
            </a:pPr>
            <a:r>
              <a:rPr lang="en-US" sz="2800" b="1" i="1" dirty="0" smtClean="0">
                <a:effectLst>
                  <a:outerShdw blurRad="38100" dist="38100" dir="2700000" algn="tl">
                    <a:srgbClr val="C0C0C0"/>
                  </a:outerShdw>
                </a:effectLst>
                <a:latin typeface="Arial" pitchFamily="34" charset="0"/>
                <a:cs typeface="Arial" pitchFamily="34" charset="0"/>
              </a:rPr>
              <a:t>A clear mission statement should include the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customer groups to be served</a:t>
            </a:r>
            <a:r>
              <a:rPr lang="en-US" sz="2800" b="1" i="1" dirty="0" smtClean="0">
                <a:effectLst>
                  <a:outerShdw blurRad="38100" dist="38100" dir="2700000" algn="tl">
                    <a:srgbClr val="C0C0C0"/>
                  </a:outerShdw>
                </a:effectLst>
                <a:latin typeface="Arial" pitchFamily="34" charset="0"/>
                <a:cs typeface="Arial" pitchFamily="34" charset="0"/>
              </a:rPr>
              <a:t>, the customer needs to be served, technologies to be utilized.</a:t>
            </a:r>
          </a:p>
          <a:p>
            <a:pPr eaLnBrk="1" hangingPunct="1">
              <a:defRPr/>
            </a:pPr>
            <a:endParaRPr lang="en-US" sz="2800" b="1" i="1" dirty="0" smtClean="0">
              <a:effectLst>
                <a:outerShdw blurRad="38100" dist="38100" dir="2700000" algn="tl">
                  <a:srgbClr val="C0C0C0"/>
                </a:outerShdw>
              </a:effectLst>
              <a:latin typeface="Arial" pitchFamily="34" charset="0"/>
              <a:cs typeface="Arial" pitchFamily="34" charset="0"/>
            </a:endParaRPr>
          </a:p>
          <a:p>
            <a:pPr eaLnBrk="1" hangingPunct="1">
              <a:defRPr/>
            </a:pPr>
            <a:r>
              <a:rPr lang="en-US" sz="2800" b="1" i="1" dirty="0" smtClean="0">
                <a:latin typeface="Arial" pitchFamily="34" charset="0"/>
                <a:cs typeface="Arial" pitchFamily="34" charset="0"/>
              </a:rPr>
              <a:t>A general purpose expressed in the organization’s mission statement must be translated into more specific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guidelines</a:t>
            </a:r>
            <a:r>
              <a:rPr lang="en-US" sz="2800" b="1" i="1" dirty="0" smtClean="0">
                <a:solidFill>
                  <a:srgbClr val="FF3300"/>
                </a:solidFill>
                <a:latin typeface="Arial" pitchFamily="34" charset="0"/>
                <a:cs typeface="Arial" pitchFamily="34" charset="0"/>
              </a:rPr>
              <a:t> </a:t>
            </a:r>
            <a:r>
              <a:rPr lang="en-US" sz="2800" b="1" i="1" dirty="0" smtClean="0">
                <a:latin typeface="Arial" pitchFamily="34" charset="0"/>
                <a:cs typeface="Arial" pitchFamily="34" charset="0"/>
              </a:rPr>
              <a:t>as to how these universal intentions will operate.</a:t>
            </a:r>
            <a:endParaRPr lang="th-TH" sz="2800" b="1" i="1" dirty="0" smtClean="0">
              <a:latin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1714480" y="-214338"/>
            <a:ext cx="7772400" cy="1143000"/>
          </a:xfrm>
        </p:spPr>
        <p:txBody>
          <a:bodyPr>
            <a:normAutofit/>
          </a:bodyPr>
          <a:lstStyle/>
          <a:p>
            <a:pPr eaLnBrk="1" hangingPunct="1"/>
            <a:r>
              <a:rPr lang="en-US" sz="2400" dirty="0" smtClean="0"/>
              <a:t>Step 1: mission, corporate goals and objectives</a:t>
            </a:r>
            <a:endParaRPr lang="th-TH" sz="2400" dirty="0" smtClean="0"/>
          </a:p>
        </p:txBody>
      </p:sp>
      <p:sp>
        <p:nvSpPr>
          <p:cNvPr id="60419" name="Rectangle 3"/>
          <p:cNvSpPr>
            <a:spLocks noGrp="1" noChangeArrowheads="1"/>
          </p:cNvSpPr>
          <p:nvPr>
            <p:ph type="body" sz="half" idx="1"/>
          </p:nvPr>
        </p:nvSpPr>
        <p:spPr>
          <a:xfrm>
            <a:off x="214282" y="1928778"/>
            <a:ext cx="4429156" cy="4929222"/>
          </a:xfrm>
        </p:spPr>
        <p:txBody>
          <a:bodyPr>
            <a:normAutofit lnSpcReduction="10000"/>
          </a:bodyPr>
          <a:lstStyle/>
          <a:p>
            <a:pPr eaLnBrk="1" hangingPunct="1">
              <a:defRPr/>
            </a:pPr>
            <a:r>
              <a:rPr lang="en-US" sz="2200" b="1" i="1" dirty="0" smtClean="0">
                <a:effectLst>
                  <a:outerShdw blurRad="38100" dist="38100" dir="2700000" algn="tl">
                    <a:srgbClr val="C0C0C0"/>
                  </a:outerShdw>
                </a:effectLst>
                <a:latin typeface="Arial" pitchFamily="34" charset="0"/>
                <a:cs typeface="Arial" pitchFamily="34" charset="0"/>
              </a:rPr>
              <a:t>A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goal </a:t>
            </a:r>
            <a:r>
              <a:rPr lang="en-US" sz="2200" b="1" i="1" dirty="0" smtClean="0">
                <a:effectLst>
                  <a:outerShdw blurRad="38100" dist="38100" dir="2700000" algn="tl">
                    <a:srgbClr val="C0C0C0"/>
                  </a:outerShdw>
                </a:effectLst>
                <a:latin typeface="Arial" pitchFamily="34" charset="0"/>
                <a:cs typeface="Arial" pitchFamily="34" charset="0"/>
              </a:rPr>
              <a:t>is a general and qualitative expression of a desired outcome that provide general guidelines by which management can direct its actions.</a:t>
            </a:r>
          </a:p>
          <a:p>
            <a:pPr eaLnBrk="1" hangingPunct="1">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Goals help identify, clarify and prioritize intended accomplishments,</a:t>
            </a:r>
            <a:r>
              <a:rPr lang="en-US" sz="2200" b="1" i="1" dirty="0" smtClean="0">
                <a:effectLst>
                  <a:outerShdw blurRad="38100" dist="38100" dir="2700000" algn="tl">
                    <a:srgbClr val="C0C0C0"/>
                  </a:outerShdw>
                </a:effectLst>
                <a:latin typeface="Arial" pitchFamily="34" charset="0"/>
                <a:cs typeface="Arial" pitchFamily="34" charset="0"/>
              </a:rPr>
              <a:t> and help bridge the gap between the organization’s mission and its objectives by focusing the efforts of the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strategic business unit (SBU) management team.</a:t>
            </a:r>
          </a:p>
          <a:p>
            <a:pPr eaLnBrk="1" hangingPunct="1">
              <a:buFont typeface="Wingdings" pitchFamily="2" charset="2"/>
              <a:buNone/>
              <a:defRPr/>
            </a:pPr>
            <a:endParaRPr lang="th-TH" sz="2200" b="1" i="1" dirty="0" smtClean="0">
              <a:solidFill>
                <a:srgbClr val="FF3300"/>
              </a:solidFill>
              <a:effectLst>
                <a:outerShdw blurRad="38100" dist="38100" dir="2700000" algn="tl">
                  <a:srgbClr val="C0C0C0"/>
                </a:outerShdw>
              </a:effectLst>
            </a:endParaRPr>
          </a:p>
        </p:txBody>
      </p:sp>
      <p:pic>
        <p:nvPicPr>
          <p:cNvPr id="24578" name="Picture 2" descr="http://p.s1sf.com/ns/0/wb/i/ui/135/675282/soccer-goal.jpg;r:width=602,height=401;static:p_s1sf_ns_0;file:97a01c.jpg"/>
          <p:cNvPicPr>
            <a:picLocks noChangeAspect="1" noChangeArrowheads="1"/>
          </p:cNvPicPr>
          <p:nvPr/>
        </p:nvPicPr>
        <p:blipFill>
          <a:blip r:embed="rId2" cstate="print"/>
          <a:srcRect/>
          <a:stretch>
            <a:fillRect/>
          </a:stretch>
        </p:blipFill>
        <p:spPr bwMode="auto">
          <a:xfrm rot="1288063">
            <a:off x="5012270" y="2188199"/>
            <a:ext cx="3486512" cy="2676517"/>
          </a:xfrm>
          <a:prstGeom prst="rect">
            <a:avLst/>
          </a:prstGeom>
          <a:ln>
            <a:noFill/>
          </a:ln>
          <a:effectLst>
            <a:outerShdw blurRad="292100" dist="139700" dir="2700000" algn="tl" rotWithShape="0">
              <a:srgbClr val="333333">
                <a:alpha val="65000"/>
              </a:srgbClr>
            </a:outerShdw>
          </a:effectLst>
        </p:spPr>
      </p:pic>
      <p:pic>
        <p:nvPicPr>
          <p:cNvPr id="5" name="Picture 2" descr="http://buildingabrandonline.com/wp-content/uploads/2010/12/setting-up-goals-and-objectives.jpg"/>
          <p:cNvPicPr>
            <a:picLocks noChangeAspect="1" noChangeArrowheads="1"/>
          </p:cNvPicPr>
          <p:nvPr/>
        </p:nvPicPr>
        <p:blipFill>
          <a:blip r:embed="rId3" cstate="print"/>
          <a:srcRect/>
          <a:stretch>
            <a:fillRect/>
          </a:stretch>
        </p:blipFill>
        <p:spPr bwMode="auto">
          <a:xfrm>
            <a:off x="0" y="0"/>
            <a:ext cx="2000232" cy="1313487"/>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000364" y="0"/>
            <a:ext cx="5843588" cy="1295400"/>
          </a:xfrm>
        </p:spPr>
        <p:txBody>
          <a:bodyPr>
            <a:normAutofit/>
          </a:bodyPr>
          <a:lstStyle/>
          <a:p>
            <a:pPr eaLnBrk="1" hangingPunct="1"/>
            <a:r>
              <a:rPr lang="en-US" sz="2400" dirty="0" smtClean="0"/>
              <a:t>Step 1: mission, corporate goals and objectives</a:t>
            </a:r>
            <a:endParaRPr lang="th-TH" sz="2400" dirty="0" smtClean="0"/>
          </a:p>
        </p:txBody>
      </p:sp>
      <p:sp>
        <p:nvSpPr>
          <p:cNvPr id="61443" name="Rectangle 3"/>
          <p:cNvSpPr>
            <a:spLocks noGrp="1" noChangeArrowheads="1"/>
          </p:cNvSpPr>
          <p:nvPr>
            <p:ph type="body" sz="half" idx="1"/>
          </p:nvPr>
        </p:nvSpPr>
        <p:spPr>
          <a:xfrm>
            <a:off x="416105" y="1993596"/>
            <a:ext cx="8147050" cy="4714908"/>
          </a:xfrm>
        </p:spPr>
        <p:txBody>
          <a:bodyPr>
            <a:normAutofit/>
          </a:bodyPr>
          <a:lstStyle/>
          <a:p>
            <a:pPr eaLnBrk="1" hangingPunct="1">
              <a:defRPr/>
            </a:pPr>
            <a:r>
              <a:rPr lang="en-US" sz="2600" dirty="0" smtClean="0">
                <a:latin typeface="Arial" pitchFamily="34" charset="0"/>
                <a:cs typeface="Arial" pitchFamily="34" charset="0"/>
              </a:rPr>
              <a:t>In contrast, </a:t>
            </a:r>
            <a:r>
              <a:rPr lang="en-US" sz="2600" b="1" i="1" dirty="0" smtClean="0">
                <a:effectLst>
                  <a:outerShdw blurRad="38100" dist="38100" dir="2700000" algn="tl">
                    <a:srgbClr val="C0C0C0"/>
                  </a:outerShdw>
                </a:effectLst>
                <a:latin typeface="Arial" pitchFamily="34" charset="0"/>
                <a:cs typeface="Arial" pitchFamily="34" charset="0"/>
              </a:rPr>
              <a:t>an objective is a specific and quantitative expression of a desired outcome.</a:t>
            </a:r>
          </a:p>
          <a:p>
            <a:pPr eaLnBrk="1" hangingPunct="1">
              <a:defRPr/>
            </a:pP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The corporate objectives of the organization are time dependent and determined to achieve shareholder expectations.</a:t>
            </a:r>
          </a:p>
          <a:p>
            <a:pPr eaLnBrk="1" hangingPunct="1">
              <a:defRPr/>
            </a:pPr>
            <a:r>
              <a:rPr lang="en-US" sz="2600" b="1" i="1" dirty="0" smtClean="0">
                <a:latin typeface="Arial" pitchFamily="34" charset="0"/>
                <a:cs typeface="Arial" pitchFamily="34" charset="0"/>
              </a:rPr>
              <a:t>These should be derived from the mission statement to ensure integration within a corporate and marketing planning system.</a:t>
            </a:r>
          </a:p>
          <a:p>
            <a:pPr eaLnBrk="1" hangingPunct="1">
              <a:defRPr/>
            </a:pP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If objectives specify what is to be done, then strategy lays down how it is to be done.</a:t>
            </a:r>
            <a:endParaRPr lang="th-TH" sz="2600" b="1" i="1" dirty="0" smtClean="0">
              <a:solidFill>
                <a:srgbClr val="FF3300"/>
              </a:solidFill>
              <a:effectLst>
                <a:outerShdw blurRad="38100" dist="38100" dir="2700000" algn="tl">
                  <a:srgbClr val="C0C0C0"/>
                </a:outerShdw>
              </a:effectLst>
              <a:latin typeface="Arial" pitchFamily="34" charset="0"/>
            </a:endParaRPr>
          </a:p>
        </p:txBody>
      </p:sp>
      <p:pic>
        <p:nvPicPr>
          <p:cNvPr id="23556" name="Picture 4" descr="http://www.velaction.com/lean-information/wp-content/uploads/2009/06/improvement-objectives-300x299.jpg"/>
          <p:cNvPicPr>
            <a:picLocks noChangeAspect="1" noChangeArrowheads="1"/>
          </p:cNvPicPr>
          <p:nvPr/>
        </p:nvPicPr>
        <p:blipFill>
          <a:blip r:embed="rId2" cstate="print"/>
          <a:srcRect/>
          <a:stretch>
            <a:fillRect/>
          </a:stretch>
        </p:blipFill>
        <p:spPr bwMode="auto">
          <a:xfrm>
            <a:off x="642910" y="0"/>
            <a:ext cx="2357422" cy="19935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68313" y="0"/>
            <a:ext cx="7543800" cy="1295400"/>
          </a:xfrm>
        </p:spPr>
        <p:txBody>
          <a:bodyPr>
            <a:normAutofit fontScale="90000"/>
          </a:bodyPr>
          <a:lstStyle/>
          <a:p>
            <a:pPr eaLnBrk="1" hangingPunct="1"/>
            <a:r>
              <a:rPr lang="en-US" sz="3500" smtClean="0"/>
              <a:t/>
            </a:r>
            <a:br>
              <a:rPr lang="en-US" sz="3500" smtClean="0"/>
            </a:br>
            <a:r>
              <a:rPr lang="en-US" sz="3500" smtClean="0"/>
              <a:t>Step 2: assessing the current internal and external situation</a:t>
            </a:r>
            <a:endParaRPr lang="th-TH" sz="3500" smtClean="0"/>
          </a:p>
        </p:txBody>
      </p:sp>
      <p:sp>
        <p:nvSpPr>
          <p:cNvPr id="62467" name="Rectangle 3"/>
          <p:cNvSpPr>
            <a:spLocks noGrp="1" noChangeArrowheads="1"/>
          </p:cNvSpPr>
          <p:nvPr>
            <p:ph type="body" sz="half" idx="1"/>
          </p:nvPr>
        </p:nvSpPr>
        <p:spPr>
          <a:xfrm>
            <a:off x="355236" y="1857363"/>
            <a:ext cx="4857752" cy="4878387"/>
          </a:xfrm>
        </p:spPr>
        <p:txBody>
          <a:bodyPr/>
          <a:lstStyle/>
          <a:p>
            <a:pPr eaLnBrk="1" hangingPunct="1">
              <a:lnSpc>
                <a:spcPct val="90000"/>
              </a:lnSpc>
              <a:defRPr/>
            </a:pPr>
            <a:r>
              <a:rPr lang="en-US" sz="2600" dirty="0" smtClean="0">
                <a:latin typeface="Arial" pitchFamily="34" charset="0"/>
                <a:cs typeface="Arial" pitchFamily="34" charset="0"/>
              </a:rPr>
              <a:t>This situation analysis attempts to address the question </a:t>
            </a:r>
          </a:p>
          <a:p>
            <a:pPr eaLnBrk="1" hangingPunct="1">
              <a:lnSpc>
                <a:spcPct val="90000"/>
              </a:lnSpc>
              <a:defRPr/>
            </a:pPr>
            <a:r>
              <a:rPr lang="en-US" sz="2600" b="1" i="1" dirty="0" smtClean="0">
                <a:solidFill>
                  <a:srgbClr val="FF3300"/>
                </a:solidFill>
                <a:latin typeface="Arial" pitchFamily="34" charset="0"/>
                <a:cs typeface="Arial" pitchFamily="34" charset="0"/>
              </a:rPr>
              <a:t>“ Where is the organization now?”</a:t>
            </a:r>
          </a:p>
          <a:p>
            <a:pPr eaLnBrk="1" hangingPunct="1">
              <a:lnSpc>
                <a:spcPct val="90000"/>
              </a:lnSpc>
              <a:buFont typeface="Wingdings" pitchFamily="2" charset="2"/>
              <a:buNone/>
              <a:defRPr/>
            </a:pPr>
            <a:endParaRPr lang="en-US" sz="2600" b="1" i="1" dirty="0" smtClean="0">
              <a:solidFill>
                <a:srgbClr val="FF3300"/>
              </a:solidFill>
              <a:latin typeface="Arial" pitchFamily="34" charset="0"/>
              <a:cs typeface="Arial" pitchFamily="34" charset="0"/>
            </a:endParaRPr>
          </a:p>
          <a:p>
            <a:pPr eaLnBrk="1" hangingPunct="1">
              <a:lnSpc>
                <a:spcPct val="90000"/>
              </a:lnSpc>
              <a:defRPr/>
            </a:pPr>
            <a:r>
              <a:rPr lang="en-US" sz="2600" dirty="0" smtClean="0">
                <a:latin typeface="Arial" pitchFamily="34" charset="0"/>
                <a:cs typeface="Arial" pitchFamily="34" charset="0"/>
              </a:rPr>
              <a:t>It encompasses external and internal forces that shape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market attractiveness, competitive position and current performance.</a:t>
            </a:r>
            <a:endParaRPr lang="th-TH" sz="2600" b="1" i="1" dirty="0" smtClean="0">
              <a:solidFill>
                <a:srgbClr val="FF3300"/>
              </a:solidFill>
              <a:effectLst>
                <a:outerShdw blurRad="38100" dist="38100" dir="2700000" algn="tl">
                  <a:srgbClr val="C0C0C0"/>
                </a:outerShdw>
              </a:effectLst>
              <a:latin typeface="Arial" pitchFamily="34" charset="0"/>
            </a:endParaRPr>
          </a:p>
        </p:txBody>
      </p:sp>
      <p:pic>
        <p:nvPicPr>
          <p:cNvPr id="21508" name="Picture 4" descr="wj014"/>
          <p:cNvPicPr>
            <a:picLocks noGrp="1" noChangeAspect="1" noChangeArrowheads="1"/>
          </p:cNvPicPr>
          <p:nvPr>
            <p:ph sz="half" idx="2"/>
          </p:nvPr>
        </p:nvPicPr>
        <p:blipFill>
          <a:blip r:embed="rId2" cstate="print"/>
          <a:srcRect/>
          <a:stretch>
            <a:fillRect/>
          </a:stretch>
        </p:blipFill>
        <p:spPr>
          <a:xfrm>
            <a:off x="5212988" y="1525158"/>
            <a:ext cx="3643338" cy="4350159"/>
          </a:xfrm>
          <a:prstGeom prst="roundRect">
            <a:avLst>
              <a:gd name="adj" fmla="val 21966"/>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85720" y="-142900"/>
            <a:ext cx="7543800" cy="1295400"/>
          </a:xfrm>
        </p:spPr>
        <p:txBody>
          <a:bodyPr/>
          <a:lstStyle/>
          <a:p>
            <a:pPr eaLnBrk="1" hangingPunct="1"/>
            <a:r>
              <a:rPr lang="en-US" dirty="0" smtClean="0"/>
              <a:t>Step 3: SWOT analysis</a:t>
            </a:r>
            <a:endParaRPr lang="th-TH" dirty="0" smtClean="0"/>
          </a:p>
        </p:txBody>
      </p:sp>
      <p:sp>
        <p:nvSpPr>
          <p:cNvPr id="63491" name="Rectangle 3"/>
          <p:cNvSpPr>
            <a:spLocks noGrp="1" noChangeArrowheads="1"/>
          </p:cNvSpPr>
          <p:nvPr>
            <p:ph type="body" sz="half" idx="1"/>
          </p:nvPr>
        </p:nvSpPr>
        <p:spPr>
          <a:xfrm>
            <a:off x="3400496" y="1824961"/>
            <a:ext cx="5214974" cy="4411662"/>
          </a:xfrm>
        </p:spPr>
        <p:txBody>
          <a:bodyPr>
            <a:normAutofit fontScale="92500"/>
          </a:bodyPr>
          <a:lstStyle/>
          <a:p>
            <a:pPr eaLnBrk="1" hangingPunct="1">
              <a:defRPr/>
            </a:pPr>
            <a:r>
              <a:rPr lang="en-US" sz="2200" b="1" i="1" u="sng" dirty="0" smtClean="0">
                <a:solidFill>
                  <a:srgbClr val="FF3300"/>
                </a:solidFill>
                <a:effectLst>
                  <a:outerShdw blurRad="38100" dist="38100" dir="2700000" algn="tl">
                    <a:srgbClr val="C0C0C0"/>
                  </a:outerShdw>
                </a:effectLst>
                <a:latin typeface="Arial" pitchFamily="34" charset="0"/>
                <a:cs typeface="Arial" pitchFamily="34" charset="0"/>
              </a:rPr>
              <a:t>Internal Environments</a:t>
            </a:r>
            <a:r>
              <a:rPr lang="en-US" sz="2200" dirty="0" smtClean="0">
                <a:latin typeface="Arial" pitchFamily="34" charset="0"/>
                <a:cs typeface="Arial" pitchFamily="34" charset="0"/>
              </a:rPr>
              <a:t> -In assessing current situations, SWOT analysis attempts to identify one or more strategic relationships or match-ups between the SBU’s current strengths or weaknesses and its present or future opportunities and threats.</a:t>
            </a:r>
          </a:p>
          <a:p>
            <a:pPr eaLnBrk="1" hangingPunct="1">
              <a:defRPr/>
            </a:pPr>
            <a:r>
              <a:rPr lang="en-US" sz="2200" b="1" i="1" dirty="0" smtClean="0">
                <a:latin typeface="Arial" pitchFamily="34" charset="0"/>
                <a:cs typeface="Arial" pitchFamily="34" charset="0"/>
              </a:rPr>
              <a:t>Strengths are the bases for building company competencies and ultimately competitiveness.</a:t>
            </a:r>
          </a:p>
          <a:p>
            <a:pPr eaLnBrk="1" hangingPunct="1">
              <a:defRPr/>
            </a:pPr>
            <a:r>
              <a:rPr lang="en-US" sz="2200" dirty="0" smtClean="0">
                <a:latin typeface="Arial" pitchFamily="34" charset="0"/>
                <a:cs typeface="Arial" pitchFamily="34" charset="0"/>
              </a:rPr>
              <a:t>All businesses have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weaknesses</a:t>
            </a:r>
            <a:r>
              <a:rPr lang="en-US" sz="2200" dirty="0" smtClean="0">
                <a:latin typeface="Arial" pitchFamily="34" charset="0"/>
                <a:cs typeface="Arial" pitchFamily="34" charset="0"/>
              </a:rPr>
              <a:t>. Successful businesses try to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minimize</a:t>
            </a:r>
            <a:r>
              <a:rPr lang="en-US" sz="2200" dirty="0" smtClean="0">
                <a:latin typeface="Arial" pitchFamily="34" charset="0"/>
                <a:cs typeface="Arial" pitchFamily="34" charset="0"/>
              </a:rPr>
              <a:t> or conquer their shortcomings.</a:t>
            </a:r>
            <a:endParaRPr lang="th-TH" sz="2200" dirty="0" smtClean="0">
              <a:latin typeface="Arial" pitchFamily="34" charset="0"/>
            </a:endParaRPr>
          </a:p>
        </p:txBody>
      </p:sp>
      <p:pic>
        <p:nvPicPr>
          <p:cNvPr id="45064" name="Picture 8" descr="http://ebonstorm.files.wordpress.com/2011/03/apple_ipad_2.jpg"/>
          <p:cNvPicPr>
            <a:picLocks noChangeAspect="1" noChangeArrowheads="1"/>
          </p:cNvPicPr>
          <p:nvPr/>
        </p:nvPicPr>
        <p:blipFill>
          <a:blip r:embed="rId2" cstate="print"/>
          <a:srcRect/>
          <a:stretch>
            <a:fillRect/>
          </a:stretch>
        </p:blipFill>
        <p:spPr bwMode="auto">
          <a:xfrm>
            <a:off x="428596" y="1571612"/>
            <a:ext cx="2743808" cy="40290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71472" y="0"/>
            <a:ext cx="7772400" cy="1143000"/>
          </a:xfrm>
        </p:spPr>
        <p:txBody>
          <a:bodyPr/>
          <a:lstStyle/>
          <a:p>
            <a:pPr eaLnBrk="1" hangingPunct="1"/>
            <a:r>
              <a:rPr lang="en-US" dirty="0" smtClean="0"/>
              <a:t>Step 3: SWOT analysis</a:t>
            </a:r>
            <a:endParaRPr lang="th-TH" dirty="0" smtClean="0"/>
          </a:p>
        </p:txBody>
      </p:sp>
      <p:sp>
        <p:nvSpPr>
          <p:cNvPr id="65539" name="Rectangle 3"/>
          <p:cNvSpPr>
            <a:spLocks noGrp="1" noChangeArrowheads="1"/>
          </p:cNvSpPr>
          <p:nvPr>
            <p:ph type="body" sz="half" idx="1"/>
          </p:nvPr>
        </p:nvSpPr>
        <p:spPr>
          <a:xfrm>
            <a:off x="342872" y="1792952"/>
            <a:ext cx="4114800" cy="4411662"/>
          </a:xfrm>
        </p:spPr>
        <p:txBody>
          <a:bodyPr/>
          <a:lstStyle/>
          <a:p>
            <a:pPr eaLnBrk="1" hangingPunct="1">
              <a:lnSpc>
                <a:spcPct val="90000"/>
              </a:lnSpc>
              <a:defRPr/>
            </a:pPr>
            <a:r>
              <a:rPr lang="en-US" sz="2200" b="1" u="sng" dirty="0" smtClean="0">
                <a:solidFill>
                  <a:srgbClr val="FF3300"/>
                </a:solidFill>
                <a:effectLst>
                  <a:outerShdw blurRad="38100" dist="38100" dir="2700000" algn="tl">
                    <a:srgbClr val="C0C0C0"/>
                  </a:outerShdw>
                </a:effectLst>
                <a:latin typeface="Arial" pitchFamily="34" charset="0"/>
                <a:cs typeface="Arial" pitchFamily="34" charset="0"/>
              </a:rPr>
              <a:t>External environments</a:t>
            </a:r>
            <a:r>
              <a:rPr lang="en-US" sz="2200" b="1" u="sng" dirty="0" smtClean="0">
                <a:effectLst>
                  <a:outerShdw blurRad="38100" dist="38100" dir="2700000" algn="tl">
                    <a:srgbClr val="C0C0C0"/>
                  </a:outerShdw>
                </a:effectLst>
                <a:latin typeface="Arial" pitchFamily="34" charset="0"/>
                <a:cs typeface="Arial" pitchFamily="34" charset="0"/>
              </a:rPr>
              <a:t> </a:t>
            </a:r>
          </a:p>
          <a:p>
            <a:pPr eaLnBrk="1" hangingPunct="1">
              <a:lnSpc>
                <a:spcPct val="90000"/>
              </a:lnSpc>
              <a:defRPr/>
            </a:pPr>
            <a:endParaRPr lang="en-US" sz="2200" dirty="0" smtClean="0">
              <a:latin typeface="Arial" pitchFamily="34" charset="0"/>
              <a:cs typeface="Arial" pitchFamily="34" charset="0"/>
            </a:endParaRPr>
          </a:p>
          <a:p>
            <a:pPr eaLnBrk="1" hangingPunct="1">
              <a:lnSpc>
                <a:spcPct val="90000"/>
              </a:lnSpc>
              <a:buFont typeface="Wingdings" pitchFamily="2" charset="2"/>
              <a:buNone/>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   Opportunities are unsatisfied customer needs</a:t>
            </a:r>
            <a:r>
              <a:rPr lang="en-US" sz="2200" dirty="0" smtClean="0">
                <a:latin typeface="Arial" pitchFamily="34" charset="0"/>
                <a:cs typeface="Arial" pitchFamily="34" charset="0"/>
              </a:rPr>
              <a:t> that the organization has a good chance of meeting successfully.</a:t>
            </a:r>
          </a:p>
          <a:p>
            <a:pPr eaLnBrk="1" hangingPunct="1">
              <a:lnSpc>
                <a:spcPct val="90000"/>
              </a:lnSpc>
              <a:buFont typeface="Wingdings" pitchFamily="2" charset="2"/>
              <a:buNone/>
              <a:defRPr/>
            </a:pPr>
            <a:endParaRPr lang="en-US" sz="2200" dirty="0" smtClean="0">
              <a:latin typeface="Arial" pitchFamily="34" charset="0"/>
              <a:cs typeface="Arial" pitchFamily="34" charset="0"/>
            </a:endParaRPr>
          </a:p>
          <a:p>
            <a:pPr eaLnBrk="1" hangingPunct="1">
              <a:lnSpc>
                <a:spcPct val="90000"/>
              </a:lnSpc>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Threats are hostile aspects</a:t>
            </a:r>
            <a:r>
              <a:rPr lang="en-US" sz="2200" dirty="0" smtClean="0">
                <a:latin typeface="Arial" pitchFamily="34" charset="0"/>
                <a:cs typeface="Arial" pitchFamily="34" charset="0"/>
              </a:rPr>
              <a:t> of the external environment that could potentially injure the organization.</a:t>
            </a:r>
            <a:endParaRPr lang="th-TH" sz="2200" dirty="0" smtClean="0">
              <a:latin typeface="Arial" pitchFamily="34" charset="0"/>
            </a:endParaRPr>
          </a:p>
        </p:txBody>
      </p:sp>
      <p:pic>
        <p:nvPicPr>
          <p:cNvPr id="44034" name="Picture 2" descr="http://www.learners.in.th/file/xsunshine/Coke-vs-Pepsi.jpg"/>
          <p:cNvPicPr>
            <a:picLocks noChangeAspect="1" noChangeArrowheads="1"/>
          </p:cNvPicPr>
          <p:nvPr/>
        </p:nvPicPr>
        <p:blipFill>
          <a:blip r:embed="rId2" cstate="print"/>
          <a:srcRect/>
          <a:stretch>
            <a:fillRect/>
          </a:stretch>
        </p:blipFill>
        <p:spPr bwMode="auto">
          <a:xfrm>
            <a:off x="4714876" y="1571612"/>
            <a:ext cx="4000486" cy="32146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642910" y="0"/>
            <a:ext cx="7772400" cy="1143000"/>
          </a:xfrm>
        </p:spPr>
        <p:txBody>
          <a:bodyPr/>
          <a:lstStyle/>
          <a:p>
            <a:pPr eaLnBrk="1" hangingPunct="1"/>
            <a:r>
              <a:rPr lang="en-US" dirty="0" smtClean="0"/>
              <a:t>Step 3: SWOT analysis</a:t>
            </a:r>
            <a:endParaRPr lang="th-TH" dirty="0" smtClean="0"/>
          </a:p>
        </p:txBody>
      </p:sp>
      <p:sp>
        <p:nvSpPr>
          <p:cNvPr id="66563" name="Rectangle 3"/>
          <p:cNvSpPr>
            <a:spLocks noGrp="1" noChangeArrowheads="1"/>
          </p:cNvSpPr>
          <p:nvPr>
            <p:ph type="body" sz="half" idx="1"/>
          </p:nvPr>
        </p:nvSpPr>
        <p:spPr>
          <a:xfrm>
            <a:off x="214282" y="1878441"/>
            <a:ext cx="8001056" cy="4625977"/>
          </a:xfrm>
        </p:spPr>
        <p:txBody>
          <a:bodyPr/>
          <a:lstStyle/>
          <a:p>
            <a:pPr eaLnBrk="1" hangingPunct="1">
              <a:defRPr/>
            </a:pPr>
            <a:r>
              <a:rPr lang="en-US" sz="2600" b="1" i="1" dirty="0" smtClean="0">
                <a:effectLst>
                  <a:outerShdw blurRad="38100" dist="38100" dir="2700000" algn="tl">
                    <a:srgbClr val="C0C0C0"/>
                  </a:outerShdw>
                </a:effectLst>
                <a:latin typeface="Arial" pitchFamily="34" charset="0"/>
                <a:cs typeface="Arial" pitchFamily="34" charset="0"/>
              </a:rPr>
              <a:t>The following actions suggested by the SWOT matrix are those that might be expected and provide the strategic marketing manager with some options:</a:t>
            </a:r>
          </a:p>
          <a:p>
            <a:pPr eaLnBrk="1" hangingPunct="1">
              <a:buFont typeface="Wingdings" pitchFamily="2" charset="2"/>
              <a:buChar char="Ø"/>
              <a:defRPr/>
            </a:pPr>
            <a:endParaRPr lang="en-US" sz="2600" b="1" i="1" dirty="0" smtClean="0">
              <a:effectLst>
                <a:outerShdw blurRad="38100" dist="38100" dir="2700000" algn="tl">
                  <a:srgbClr val="C0C0C0"/>
                </a:outerShdw>
              </a:effectLst>
              <a:latin typeface="Arial" pitchFamily="34" charset="0"/>
              <a:cs typeface="Arial" pitchFamily="34" charset="0"/>
            </a:endParaRPr>
          </a:p>
          <a:p>
            <a:pPr eaLnBrk="1" hangingPunct="1">
              <a:buFont typeface="Wingdings" pitchFamily="2" charset="2"/>
              <a:buChar char="Ø"/>
              <a:defRPr/>
            </a:pPr>
            <a:endParaRPr lang="en-US" sz="2600" b="1" i="1" dirty="0" smtClean="0">
              <a:effectLst>
                <a:outerShdw blurRad="38100" dist="38100" dir="2700000" algn="tl">
                  <a:srgbClr val="C0C0C0"/>
                </a:outerShdw>
              </a:effectLst>
              <a:latin typeface="Arial" pitchFamily="34" charset="0"/>
              <a:cs typeface="Arial" pitchFamily="34" charset="0"/>
            </a:endParaRP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Match strengths and opportunities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Convert weaknesses to strengths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Convert threats to opportunities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Minimize, if not avoid, weaknesses and threats</a:t>
            </a:r>
            <a:endParaRPr lang="th-TH" sz="2200" b="1" dirty="0" smtClean="0">
              <a:solidFill>
                <a:srgbClr val="FF3300"/>
              </a:solidFill>
              <a:effectLst>
                <a:outerShdw blurRad="38100" dist="38100" dir="2700000" algn="tl">
                  <a:srgbClr val="C0C0C0"/>
                </a:outerShdw>
              </a:effectLst>
              <a:latin typeface="Arial" pitchFamily="34" charset="0"/>
            </a:endParaRPr>
          </a:p>
        </p:txBody>
      </p:sp>
      <p:pic>
        <p:nvPicPr>
          <p:cNvPr id="43012" name="Picture 4" descr="http://www.sarut-homesite.net/wp-content/uploads/2010/05/SWOT-1.jpg"/>
          <p:cNvPicPr>
            <a:picLocks noChangeAspect="1" noChangeArrowheads="1"/>
          </p:cNvPicPr>
          <p:nvPr/>
        </p:nvPicPr>
        <p:blipFill>
          <a:blip r:embed="rId2" cstate="print"/>
          <a:srcRect/>
          <a:stretch>
            <a:fillRect/>
          </a:stretch>
        </p:blipFill>
        <p:spPr bwMode="auto">
          <a:xfrm>
            <a:off x="6774399" y="3319894"/>
            <a:ext cx="1640911" cy="174307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64250" y="324787"/>
            <a:ext cx="7772400" cy="1143000"/>
          </a:xfrm>
        </p:spPr>
        <p:txBody>
          <a:bodyPr/>
          <a:lstStyle/>
          <a:p>
            <a:pPr eaLnBrk="1" hangingPunct="1"/>
            <a:r>
              <a:rPr lang="en-US" dirty="0" smtClean="0"/>
              <a:t>Step 4: segmentation, targeting, and positioning</a:t>
            </a:r>
            <a:endParaRPr lang="th-TH" dirty="0" smtClean="0"/>
          </a:p>
        </p:txBody>
      </p:sp>
      <p:sp>
        <p:nvSpPr>
          <p:cNvPr id="94211" name="Rectangle 3"/>
          <p:cNvSpPr>
            <a:spLocks noGrp="1" noChangeArrowheads="1"/>
          </p:cNvSpPr>
          <p:nvPr>
            <p:ph type="body" sz="half" idx="1"/>
          </p:nvPr>
        </p:nvSpPr>
        <p:spPr>
          <a:xfrm>
            <a:off x="214282" y="1857364"/>
            <a:ext cx="4330700" cy="4411662"/>
          </a:xfrm>
        </p:spPr>
        <p:txBody>
          <a:bodyPr/>
          <a:lstStyle/>
          <a:p>
            <a:pPr eaLnBrk="1" hangingPunct="1">
              <a:lnSpc>
                <a:spcPct val="80000"/>
              </a:lnSpc>
              <a:defRPr/>
            </a:pPr>
            <a:r>
              <a:rPr lang="en-US" sz="2200" dirty="0" smtClean="0">
                <a:latin typeface="Arial" pitchFamily="34" charset="0"/>
                <a:cs typeface="Arial" pitchFamily="34" charset="0"/>
              </a:rPr>
              <a:t>In addition to analyzing the overall environment, marketers </a:t>
            </a:r>
            <a:r>
              <a:rPr lang="en-US" sz="2200" b="1" i="1" dirty="0" smtClean="0">
                <a:solidFill>
                  <a:srgbClr val="FF0000"/>
                </a:solidFill>
                <a:effectLst>
                  <a:outerShdw blurRad="38100" dist="38100" dir="2700000" algn="tl">
                    <a:srgbClr val="C0C0C0"/>
                  </a:outerShdw>
                </a:effectLst>
                <a:latin typeface="Arial" pitchFamily="34" charset="0"/>
                <a:cs typeface="Arial" pitchFamily="34" charset="0"/>
              </a:rPr>
              <a:t>need to analyze their markets and their customer, whether consumers or businesses.</a:t>
            </a:r>
          </a:p>
          <a:p>
            <a:pPr eaLnBrk="1" hangingPunct="1">
              <a:lnSpc>
                <a:spcPct val="80000"/>
              </a:lnSpc>
              <a:defRPr/>
            </a:pPr>
            <a:r>
              <a:rPr lang="en-US" sz="2200" b="1" i="1" dirty="0" smtClean="0">
                <a:effectLst>
                  <a:outerShdw blurRad="38100" dist="38100" dir="2700000" algn="tl">
                    <a:srgbClr val="C0C0C0"/>
                  </a:outerShdw>
                </a:effectLst>
                <a:latin typeface="Arial" pitchFamily="34" charset="0"/>
                <a:cs typeface="Arial" pitchFamily="34" charset="0"/>
              </a:rPr>
              <a:t>This means looking closely at market share trends, changing </a:t>
            </a:r>
            <a:r>
              <a:rPr lang="en-US" sz="2200" b="1" i="1" dirty="0" smtClean="0">
                <a:solidFill>
                  <a:srgbClr val="FF0000"/>
                </a:solidFill>
                <a:effectLst>
                  <a:outerShdw blurRad="38100" dist="38100" dir="2700000" algn="tl">
                    <a:srgbClr val="C0C0C0"/>
                  </a:outerShdw>
                </a:effectLst>
                <a:latin typeface="Arial" pitchFamily="34" charset="0"/>
                <a:cs typeface="Arial" pitchFamily="34" charset="0"/>
              </a:rPr>
              <a:t>customer demographics, product demand and future projections, buying habits, needs and wants, customer attitudes and customer satisfaction.</a:t>
            </a:r>
          </a:p>
        </p:txBody>
      </p:sp>
      <p:pic>
        <p:nvPicPr>
          <p:cNvPr id="25604" name="Picture 4" descr="wj003"/>
          <p:cNvPicPr>
            <a:picLocks noGrp="1" noChangeAspect="1" noChangeArrowheads="1"/>
          </p:cNvPicPr>
          <p:nvPr>
            <p:ph sz="half" idx="2"/>
          </p:nvPr>
        </p:nvPicPr>
        <p:blipFill>
          <a:blip r:embed="rId2" cstate="print"/>
          <a:srcRect/>
          <a:stretch>
            <a:fillRect/>
          </a:stretch>
        </p:blipFill>
        <p:spPr>
          <a:xfrm>
            <a:off x="5046688" y="1857364"/>
            <a:ext cx="3809973" cy="3838575"/>
          </a:xfrm>
          <a:prstGeom prst="roundRect">
            <a:avLst>
              <a:gd name="adj" fmla="val 277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621439" y="357174"/>
            <a:ext cx="7772400" cy="1143000"/>
          </a:xfrm>
        </p:spPr>
        <p:txBody>
          <a:bodyPr/>
          <a:lstStyle/>
          <a:p>
            <a:pPr eaLnBrk="1" hangingPunct="1"/>
            <a:r>
              <a:rPr lang="en-US" dirty="0" smtClean="0"/>
              <a:t>Step 4: segmentation, targeting, and positioning</a:t>
            </a:r>
            <a:endParaRPr lang="th-TH" dirty="0" smtClean="0"/>
          </a:p>
        </p:txBody>
      </p:sp>
      <p:sp>
        <p:nvSpPr>
          <p:cNvPr id="67587" name="Rectangle 3"/>
          <p:cNvSpPr>
            <a:spLocks noGrp="1" noChangeArrowheads="1"/>
          </p:cNvSpPr>
          <p:nvPr>
            <p:ph type="body" sz="half" idx="1"/>
          </p:nvPr>
        </p:nvSpPr>
        <p:spPr>
          <a:xfrm>
            <a:off x="484681" y="1828474"/>
            <a:ext cx="4619625" cy="4646612"/>
          </a:xfrm>
        </p:spPr>
        <p:txBody>
          <a:bodyPr/>
          <a:lstStyle/>
          <a:p>
            <a:pPr eaLnBrk="1" hangingPunct="1">
              <a:buFont typeface="Wingdings" pitchFamily="2" charset="2"/>
              <a:buNone/>
              <a:defRPr/>
            </a:pPr>
            <a:endParaRPr lang="en-US" sz="2600" dirty="0" smtClean="0"/>
          </a:p>
          <a:p>
            <a:pPr eaLnBrk="1" hangingPunct="1">
              <a:defRPr/>
            </a:pPr>
            <a:r>
              <a:rPr lang="en-US" sz="2600" dirty="0" smtClean="0">
                <a:latin typeface="Arial" pitchFamily="34" charset="0"/>
                <a:cs typeface="Arial" pitchFamily="34" charset="0"/>
              </a:rPr>
              <a:t>Marketers have to apply their knowledge of the market and customers –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acquired through research</a:t>
            </a:r>
            <a:r>
              <a:rPr lang="en-US" sz="2600" dirty="0" smtClean="0">
                <a:latin typeface="Arial" pitchFamily="34" charset="0"/>
                <a:cs typeface="Arial" pitchFamily="34" charset="0"/>
              </a:rPr>
              <a:t> –to determine which parts of the market, known as segments-should be targeted for marketing activities.</a:t>
            </a:r>
            <a:endParaRPr lang="th-TH" sz="2600" dirty="0" smtClean="0">
              <a:latin typeface="Arial" pitchFamily="34" charset="0"/>
            </a:endParaRPr>
          </a:p>
        </p:txBody>
      </p:sp>
      <p:pic>
        <p:nvPicPr>
          <p:cNvPr id="26628" name="Picture 7" descr="03_63_focusgroup"/>
          <p:cNvPicPr>
            <a:picLocks noGrp="1" noChangeAspect="1" noChangeArrowheads="1"/>
          </p:cNvPicPr>
          <p:nvPr>
            <p:ph sz="half" idx="2"/>
          </p:nvPr>
        </p:nvPicPr>
        <p:blipFill>
          <a:blip r:embed="rId2" cstate="print"/>
          <a:srcRect l="7416" t="23703" r="5446"/>
          <a:stretch>
            <a:fillRect/>
          </a:stretch>
        </p:blipFill>
        <p:spPr>
          <a:xfrm rot="1045715">
            <a:off x="5424493" y="2475225"/>
            <a:ext cx="3399320" cy="2659059"/>
          </a:xfrm>
          <a:prstGeom prst="rect">
            <a:avLst/>
          </a:prstGeom>
          <a:ln>
            <a:noFill/>
          </a:ln>
          <a:effectLst>
            <a:softEdge rad="11250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96455" y="287311"/>
            <a:ext cx="7772400" cy="1143000"/>
          </a:xfrm>
        </p:spPr>
        <p:txBody>
          <a:bodyPr/>
          <a:lstStyle/>
          <a:p>
            <a:pPr eaLnBrk="1" hangingPunct="1"/>
            <a:r>
              <a:rPr lang="en-US" dirty="0" smtClean="0"/>
              <a:t>Step 4: segmentation, targeting, and positioning</a:t>
            </a:r>
            <a:endParaRPr lang="th-TH" dirty="0" smtClean="0"/>
          </a:p>
        </p:txBody>
      </p:sp>
      <p:sp>
        <p:nvSpPr>
          <p:cNvPr id="68611" name="Rectangle 3"/>
          <p:cNvSpPr>
            <a:spLocks noGrp="1" noChangeArrowheads="1"/>
          </p:cNvSpPr>
          <p:nvPr>
            <p:ph type="body" sz="half" idx="1"/>
          </p:nvPr>
        </p:nvSpPr>
        <p:spPr>
          <a:xfrm>
            <a:off x="326708" y="2328540"/>
            <a:ext cx="4475163" cy="4411662"/>
          </a:xfrm>
        </p:spPr>
        <p:txBody>
          <a:bodyPr/>
          <a:lstStyle/>
          <a:p>
            <a:pPr eaLnBrk="1" hangingPunct="1">
              <a:defRPr/>
            </a:pPr>
            <a:r>
              <a:rPr lang="en-US" sz="2600" dirty="0" smtClean="0">
                <a:latin typeface="Arial" pitchFamily="34" charset="0"/>
                <a:cs typeface="Arial" pitchFamily="34" charset="0"/>
              </a:rPr>
              <a:t>Once the market has been segmented, the next set of decisions centers on </a:t>
            </a:r>
            <a:r>
              <a:rPr lang="en-US" sz="2600" dirty="0" smtClean="0">
                <a:solidFill>
                  <a:srgbClr val="FF3300"/>
                </a:solidFill>
                <a:latin typeface="Arial" pitchFamily="34" charset="0"/>
                <a:cs typeface="Arial" pitchFamily="34" charset="0"/>
              </a:rPr>
              <a:t>targeting</a:t>
            </a:r>
            <a:r>
              <a:rPr lang="en-US" sz="2600" dirty="0" smtClean="0">
                <a:latin typeface="Arial" pitchFamily="34" charset="0"/>
                <a:cs typeface="Arial" pitchFamily="34" charset="0"/>
              </a:rPr>
              <a:t> including whether to market </a:t>
            </a:r>
            <a:r>
              <a:rPr lang="en-US" sz="2600" dirty="0" smtClean="0">
                <a:solidFill>
                  <a:srgbClr val="FF0000"/>
                </a:solidFill>
                <a:latin typeface="Arial" pitchFamily="34" charset="0"/>
                <a:cs typeface="Arial" pitchFamily="34" charset="0"/>
              </a:rPr>
              <a:t>to </a:t>
            </a:r>
            <a:r>
              <a:rPr lang="en-US" sz="2600" b="1" i="1" dirty="0" smtClean="0">
                <a:solidFill>
                  <a:srgbClr val="FF0000"/>
                </a:solidFill>
                <a:effectLst>
                  <a:outerShdw blurRad="38100" dist="38100" dir="2700000" algn="tl">
                    <a:srgbClr val="C0C0C0"/>
                  </a:outerShdw>
                </a:effectLst>
                <a:latin typeface="Arial" pitchFamily="34" charset="0"/>
                <a:cs typeface="Arial" pitchFamily="34" charset="0"/>
              </a:rPr>
              <a:t>one segment, to several segments, or to the entire market</a:t>
            </a:r>
            <a:r>
              <a:rPr lang="en-US" sz="2600" dirty="0" smtClean="0">
                <a:latin typeface="Arial" pitchFamily="34" charset="0"/>
                <a:cs typeface="Arial" pitchFamily="34" charset="0"/>
              </a:rPr>
              <a:t> and how to cover these segments</a:t>
            </a:r>
            <a:r>
              <a:rPr lang="en-US" sz="2600" dirty="0" smtClean="0"/>
              <a:t>.</a:t>
            </a:r>
            <a:endParaRPr lang="th-TH" sz="2600" dirty="0" smtClean="0"/>
          </a:p>
        </p:txBody>
      </p:sp>
      <p:pic>
        <p:nvPicPr>
          <p:cNvPr id="27652" name="Picture 4" descr="p'ja16"/>
          <p:cNvPicPr>
            <a:picLocks noGrp="1" noChangeAspect="1" noChangeArrowheads="1"/>
          </p:cNvPicPr>
          <p:nvPr>
            <p:ph sz="half" idx="2"/>
          </p:nvPr>
        </p:nvPicPr>
        <p:blipFill>
          <a:blip r:embed="rId2" cstate="print"/>
          <a:srcRect/>
          <a:stretch>
            <a:fillRect/>
          </a:stretch>
        </p:blipFill>
        <p:spPr>
          <a:xfrm rot="20630124">
            <a:off x="5320587" y="2380121"/>
            <a:ext cx="2549662" cy="320466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71472" y="-14290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69635" name="Rectangle 3"/>
          <p:cNvSpPr>
            <a:spLocks noGrp="1" noChangeArrowheads="1"/>
          </p:cNvSpPr>
          <p:nvPr>
            <p:ph type="body" sz="half" idx="1"/>
          </p:nvPr>
        </p:nvSpPr>
        <p:spPr>
          <a:xfrm>
            <a:off x="273228" y="2236033"/>
            <a:ext cx="4824412" cy="5661025"/>
          </a:xfrm>
        </p:spPr>
        <p:txBody>
          <a:bodyPr/>
          <a:lstStyle/>
          <a:p>
            <a:pPr eaLnBrk="1" hangingPunct="1">
              <a:lnSpc>
                <a:spcPct val="80000"/>
              </a:lnSpc>
              <a:defRPr/>
            </a:pPr>
            <a:r>
              <a:rPr lang="en-US" sz="2800" dirty="0" smtClean="0">
                <a:effectLst>
                  <a:outerShdw blurRad="38100" dist="38100" dir="2700000" algn="tl">
                    <a:srgbClr val="C0C0C0"/>
                  </a:outerShdw>
                </a:effectLst>
                <a:latin typeface="Arial" pitchFamily="34" charset="0"/>
                <a:cs typeface="Arial" pitchFamily="34" charset="0"/>
              </a:rPr>
              <a:t>At this point in the marketing planning process, the company has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examined</a:t>
            </a:r>
            <a:r>
              <a:rPr lang="en-US" sz="2800" dirty="0" smtClean="0">
                <a:effectLst>
                  <a:outerShdw blurRad="38100" dist="38100" dir="2700000" algn="tl">
                    <a:srgbClr val="C0C0C0"/>
                  </a:outerShdw>
                </a:effectLst>
                <a:latin typeface="Arial" pitchFamily="34" charset="0"/>
                <a:cs typeface="Arial" pitchFamily="34" charset="0"/>
              </a:rPr>
              <a:t> its current situation,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looked</a:t>
            </a:r>
            <a:r>
              <a:rPr lang="en-US" sz="2800" dirty="0" smtClean="0">
                <a:solidFill>
                  <a:srgbClr val="FF3300"/>
                </a:solidFill>
                <a:effectLst>
                  <a:outerShdw blurRad="38100" dist="38100" dir="2700000" algn="tl">
                    <a:srgbClr val="C0C0C0"/>
                  </a:outerShdw>
                </a:effectLst>
                <a:latin typeface="Arial" pitchFamily="34" charset="0"/>
                <a:cs typeface="Arial" pitchFamily="34" charset="0"/>
              </a:rPr>
              <a:t> </a:t>
            </a:r>
            <a:r>
              <a:rPr lang="en-US" sz="2800" dirty="0" smtClean="0">
                <a:effectLst>
                  <a:outerShdw blurRad="38100" dist="38100" dir="2700000" algn="tl">
                    <a:srgbClr val="C0C0C0"/>
                  </a:outerShdw>
                </a:effectLst>
                <a:latin typeface="Arial" pitchFamily="34" charset="0"/>
                <a:cs typeface="Arial" pitchFamily="34" charset="0"/>
              </a:rPr>
              <a:t>at markets and customers,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set</a:t>
            </a:r>
            <a:r>
              <a:rPr lang="en-US" sz="3200" dirty="0" smtClean="0">
                <a:effectLst>
                  <a:outerShdw blurRad="38100" dist="38100" dir="2700000" algn="tl">
                    <a:srgbClr val="C0C0C0"/>
                  </a:outerShdw>
                </a:effectLst>
                <a:latin typeface="Arial" pitchFamily="34" charset="0"/>
                <a:cs typeface="Arial" pitchFamily="34" charset="0"/>
              </a:rPr>
              <a:t> </a:t>
            </a:r>
            <a:r>
              <a:rPr lang="en-US" sz="2800" dirty="0" smtClean="0">
                <a:effectLst>
                  <a:outerShdw blurRad="38100" dist="38100" dir="2700000" algn="tl">
                    <a:srgbClr val="C0C0C0"/>
                  </a:outerShdw>
                </a:effectLst>
                <a:latin typeface="Arial" pitchFamily="34" charset="0"/>
                <a:cs typeface="Arial" pitchFamily="34" charset="0"/>
              </a:rPr>
              <a:t>objectives, and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identified</a:t>
            </a:r>
            <a:r>
              <a:rPr lang="en-US" sz="2800" dirty="0" smtClean="0">
                <a:effectLst>
                  <a:outerShdw blurRad="38100" dist="38100" dir="2700000" algn="tl">
                    <a:srgbClr val="C0C0C0"/>
                  </a:outerShdw>
                </a:effectLst>
                <a:latin typeface="Arial" pitchFamily="34" charset="0"/>
                <a:cs typeface="Arial" pitchFamily="34" charset="0"/>
              </a:rPr>
              <a:t> targeted segments and an appropriate positioning.</a:t>
            </a:r>
          </a:p>
        </p:txBody>
      </p:sp>
      <p:pic>
        <p:nvPicPr>
          <p:cNvPr id="28676" name="Picture 4" descr="wj011"/>
          <p:cNvPicPr>
            <a:picLocks noGrp="1" noChangeAspect="1" noChangeArrowheads="1"/>
          </p:cNvPicPr>
          <p:nvPr>
            <p:ph sz="half" idx="2"/>
          </p:nvPr>
        </p:nvPicPr>
        <p:blipFill>
          <a:blip r:embed="rId2" cstate="print"/>
          <a:srcRect/>
          <a:stretch>
            <a:fillRect/>
          </a:stretch>
        </p:blipFill>
        <p:spPr>
          <a:xfrm>
            <a:off x="5489646" y="2236033"/>
            <a:ext cx="3130350" cy="313938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00034" y="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97283" name="Rectangle 3"/>
          <p:cNvSpPr>
            <a:spLocks noGrp="1" noChangeArrowheads="1"/>
          </p:cNvSpPr>
          <p:nvPr>
            <p:ph type="body" sz="half" idx="1"/>
          </p:nvPr>
        </p:nvSpPr>
        <p:spPr>
          <a:xfrm>
            <a:off x="4611391" y="1646563"/>
            <a:ext cx="4286280" cy="4714908"/>
          </a:xfrm>
        </p:spPr>
        <p:txBody>
          <a:bodyPr>
            <a:normAutofit/>
          </a:bodyPr>
          <a:lstStyle/>
          <a:p>
            <a:pPr eaLnBrk="1" hangingPunct="1">
              <a:lnSpc>
                <a:spcPct val="80000"/>
              </a:lnSpc>
              <a:defRPr/>
            </a:pPr>
            <a:endParaRPr lang="en-US" sz="2400" i="1" dirty="0" smtClean="0">
              <a:effectLst>
                <a:outerShdw blurRad="38100" dist="38100" dir="2700000" algn="tl">
                  <a:srgbClr val="C0C0C0"/>
                </a:outerShdw>
              </a:effectLst>
            </a:endParaRPr>
          </a:p>
          <a:p>
            <a:pPr eaLnBrk="1" hangingPunct="1">
              <a:lnSpc>
                <a:spcPct val="80000"/>
              </a:lnSpc>
              <a:defRPr/>
            </a:pPr>
            <a:r>
              <a:rPr lang="en-US" sz="2400" dirty="0" smtClean="0">
                <a:latin typeface="Arial" pitchFamily="34" charset="0"/>
                <a:cs typeface="Arial" pitchFamily="34" charset="0"/>
              </a:rPr>
              <a:t>Now management can </a:t>
            </a:r>
            <a:r>
              <a:rPr lang="en-US" sz="3200" i="1" dirty="0" smtClean="0">
                <a:solidFill>
                  <a:srgbClr val="FF3300"/>
                </a:solidFill>
                <a:effectLst>
                  <a:outerShdw blurRad="38100" dist="38100" dir="2700000" algn="tl">
                    <a:srgbClr val="C0C0C0"/>
                  </a:outerShdw>
                </a:effectLst>
                <a:latin typeface="Arial" pitchFamily="34" charset="0"/>
                <a:cs typeface="Arial" pitchFamily="34" charset="0"/>
              </a:rPr>
              <a:t>create the marketing strategies and tactics</a:t>
            </a:r>
            <a:r>
              <a:rPr lang="en-US" sz="2400" dirty="0" smtClean="0">
                <a:latin typeface="Arial" pitchFamily="34" charset="0"/>
                <a:cs typeface="Arial" pitchFamily="34" charset="0"/>
              </a:rPr>
              <a:t> that will take the firm down the path towards its customers, working with the basic marketing mix tools of product, place (or distribution), price and promotions, enhanced by service strategies to build stronger customer relationships.</a:t>
            </a:r>
            <a:endParaRPr lang="th-TH" sz="2400" dirty="0" smtClean="0">
              <a:latin typeface="Arial" pitchFamily="34" charset="0"/>
            </a:endParaRPr>
          </a:p>
        </p:txBody>
      </p:sp>
      <p:pic>
        <p:nvPicPr>
          <p:cNvPr id="37890" name="Picture 2" descr="http://sarahjones414.files.wordpress.com/2011/03/shopaholic.jpg"/>
          <p:cNvPicPr>
            <a:picLocks noChangeAspect="1" noChangeArrowheads="1"/>
          </p:cNvPicPr>
          <p:nvPr/>
        </p:nvPicPr>
        <p:blipFill>
          <a:blip r:embed="rId2" cstate="print"/>
          <a:srcRect/>
          <a:stretch>
            <a:fillRect/>
          </a:stretch>
        </p:blipFill>
        <p:spPr bwMode="auto">
          <a:xfrm rot="21057605">
            <a:off x="705629" y="2227014"/>
            <a:ext cx="3284525" cy="287663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85720" y="-14290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70659" name="Rectangle 3"/>
          <p:cNvSpPr>
            <a:spLocks noGrp="1" noChangeArrowheads="1"/>
          </p:cNvSpPr>
          <p:nvPr>
            <p:ph type="body" sz="half" idx="1"/>
          </p:nvPr>
        </p:nvSpPr>
        <p:spPr>
          <a:xfrm>
            <a:off x="3571836" y="1810516"/>
            <a:ext cx="5572164" cy="5138737"/>
          </a:xfrm>
        </p:spPr>
        <p:txBody>
          <a:bodyPr>
            <a:normAutofit/>
          </a:bodyPr>
          <a:lstStyle/>
          <a:p>
            <a:pPr eaLnBrk="1" hangingPunct="1">
              <a:defRPr/>
            </a:pPr>
            <a:r>
              <a:rPr lang="en-US" sz="2200" b="1" dirty="0" smtClean="0">
                <a:latin typeface="Arial" pitchFamily="34" charset="0"/>
                <a:cs typeface="Arial" pitchFamily="34" charset="0"/>
              </a:rPr>
              <a:t>Marketing strategies are generally concerned </a:t>
            </a:r>
            <a:r>
              <a:rPr lang="en-US" sz="2200" b="1" i="1" dirty="0" smtClean="0">
                <a:latin typeface="Arial" pitchFamily="34" charset="0"/>
                <a:cs typeface="Arial" pitchFamily="34" charset="0"/>
              </a:rPr>
              <a:t>with the 4Ps:</a:t>
            </a:r>
          </a:p>
          <a:p>
            <a:pPr lvl="1" eaLnBrk="1" hangingPunct="1">
              <a:defRPr/>
            </a:pPr>
            <a:r>
              <a:rPr lang="en-US" sz="2000" b="1" dirty="0" smtClean="0">
                <a:solidFill>
                  <a:srgbClr val="FF3300"/>
                </a:solidFill>
                <a:effectLst>
                  <a:outerShdw blurRad="38100" dist="38100" dir="2700000" algn="tl">
                    <a:srgbClr val="C0C0C0"/>
                  </a:outerShdw>
                </a:effectLst>
                <a:latin typeface="Arial" pitchFamily="34" charset="0"/>
                <a:cs typeface="Arial" pitchFamily="34" charset="0"/>
              </a:rPr>
              <a:t>Product strategies</a:t>
            </a:r>
          </a:p>
          <a:p>
            <a:pPr lvl="2" eaLnBrk="1" hangingPunct="1">
              <a:defRPr/>
            </a:pPr>
            <a:r>
              <a:rPr lang="en-US" sz="1900" b="1" dirty="0" smtClean="0">
                <a:latin typeface="Arial" pitchFamily="34" charset="0"/>
                <a:cs typeface="Arial" pitchFamily="34" charset="0"/>
              </a:rPr>
              <a:t>Developing new products, repositioning or </a:t>
            </a:r>
            <a:r>
              <a:rPr lang="en-US" sz="1900" b="1" dirty="0" err="1" smtClean="0">
                <a:latin typeface="Arial" pitchFamily="34" charset="0"/>
                <a:cs typeface="Arial" pitchFamily="34" charset="0"/>
              </a:rPr>
              <a:t>relaunching</a:t>
            </a:r>
            <a:r>
              <a:rPr lang="en-US" sz="1900" b="1" dirty="0" smtClean="0">
                <a:latin typeface="Arial" pitchFamily="34" charset="0"/>
                <a:cs typeface="Arial" pitchFamily="34" charset="0"/>
              </a:rPr>
              <a:t> existing ones and phasing out old ones</a:t>
            </a:r>
          </a:p>
          <a:p>
            <a:pPr lvl="2" eaLnBrk="1" hangingPunct="1">
              <a:defRPr/>
            </a:pPr>
            <a:r>
              <a:rPr lang="en-US" sz="1900" b="1" dirty="0" smtClean="0">
                <a:latin typeface="Arial" pitchFamily="34" charset="0"/>
                <a:cs typeface="Arial" pitchFamily="34" charset="0"/>
              </a:rPr>
              <a:t>Adding new features and benefits</a:t>
            </a:r>
          </a:p>
          <a:p>
            <a:pPr lvl="2" eaLnBrk="1" hangingPunct="1">
              <a:defRPr/>
            </a:pPr>
            <a:r>
              <a:rPr lang="en-US" sz="1900" b="1" dirty="0" smtClean="0">
                <a:latin typeface="Arial" pitchFamily="34" charset="0"/>
                <a:cs typeface="Arial" pitchFamily="34" charset="0"/>
              </a:rPr>
              <a:t>Balancing product portfolios</a:t>
            </a:r>
          </a:p>
          <a:p>
            <a:pPr lvl="2" eaLnBrk="1" hangingPunct="1">
              <a:defRPr/>
            </a:pPr>
            <a:r>
              <a:rPr lang="en-US" sz="1900" b="1" dirty="0" smtClean="0">
                <a:latin typeface="Arial" pitchFamily="34" charset="0"/>
                <a:cs typeface="Arial" pitchFamily="34" charset="0"/>
              </a:rPr>
              <a:t>Changing the design or packaging</a:t>
            </a:r>
          </a:p>
          <a:p>
            <a:pPr lvl="1" eaLnBrk="1" hangingPunct="1">
              <a:defRPr/>
            </a:pPr>
            <a:r>
              <a:rPr lang="en-US" sz="2000" b="1" dirty="0" smtClean="0">
                <a:solidFill>
                  <a:srgbClr val="FF3300"/>
                </a:solidFill>
                <a:effectLst>
                  <a:outerShdw blurRad="38100" dist="38100" dir="2700000" algn="tl">
                    <a:srgbClr val="C0C0C0"/>
                  </a:outerShdw>
                </a:effectLst>
                <a:latin typeface="Arial" pitchFamily="34" charset="0"/>
                <a:cs typeface="Arial" pitchFamily="34" charset="0"/>
              </a:rPr>
              <a:t>Pricing strategies</a:t>
            </a:r>
          </a:p>
          <a:p>
            <a:pPr lvl="2" eaLnBrk="1" hangingPunct="1">
              <a:defRPr/>
            </a:pPr>
            <a:r>
              <a:rPr lang="en-US" sz="1900" b="1" dirty="0" smtClean="0">
                <a:latin typeface="Arial" pitchFamily="34" charset="0"/>
                <a:cs typeface="Arial" pitchFamily="34" charset="0"/>
              </a:rPr>
              <a:t>Setting the price to skin or to penetrate</a:t>
            </a:r>
          </a:p>
          <a:p>
            <a:pPr lvl="2" eaLnBrk="1" hangingPunct="1">
              <a:defRPr/>
            </a:pPr>
            <a:r>
              <a:rPr lang="en-US" sz="1900" b="1" dirty="0" smtClean="0">
                <a:latin typeface="Arial" pitchFamily="34" charset="0"/>
                <a:cs typeface="Arial" pitchFamily="34" charset="0"/>
              </a:rPr>
              <a:t>Pricing for different products and market segments</a:t>
            </a:r>
          </a:p>
          <a:p>
            <a:pPr lvl="2" eaLnBrk="1" hangingPunct="1">
              <a:defRPr/>
            </a:pPr>
            <a:r>
              <a:rPr lang="en-US" sz="1900" b="1" dirty="0" smtClean="0">
                <a:latin typeface="Arial" pitchFamily="34" charset="0"/>
                <a:cs typeface="Arial" pitchFamily="34" charset="0"/>
              </a:rPr>
              <a:t>Deciding how to match competitive pricing</a:t>
            </a:r>
          </a:p>
          <a:p>
            <a:pPr lvl="1" eaLnBrk="1" hangingPunct="1">
              <a:defRPr/>
            </a:pPr>
            <a:endParaRPr lang="en-US" sz="2000" b="1" dirty="0" smtClean="0">
              <a:latin typeface="Arial" pitchFamily="34" charset="0"/>
              <a:cs typeface="Arial" pitchFamily="34" charset="0"/>
            </a:endParaRPr>
          </a:p>
        </p:txBody>
      </p:sp>
      <p:pic>
        <p:nvPicPr>
          <p:cNvPr id="36868" name="Picture 4" descr="http://www.instablogsimages.com/images/2007/01/27/hitech-toiletr_69.jpg"/>
          <p:cNvPicPr>
            <a:picLocks noChangeAspect="1" noChangeArrowheads="1"/>
          </p:cNvPicPr>
          <p:nvPr/>
        </p:nvPicPr>
        <p:blipFill>
          <a:blip r:embed="rId2" cstate="print"/>
          <a:srcRect/>
          <a:stretch>
            <a:fillRect/>
          </a:stretch>
        </p:blipFill>
        <p:spPr bwMode="auto">
          <a:xfrm rot="20634452">
            <a:off x="469705" y="1927503"/>
            <a:ext cx="3070748" cy="3241346"/>
          </a:xfrm>
          <a:prstGeom prst="rect">
            <a:avLst/>
          </a:prstGeom>
          <a:ln>
            <a:noFill/>
          </a:ln>
          <a:effectLst>
            <a:softEdge rad="11250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905563" y="0"/>
            <a:ext cx="7072362" cy="1143000"/>
          </a:xfrm>
        </p:spPr>
        <p:txBody>
          <a:bodyPr>
            <a:normAutofit/>
          </a:bodyPr>
          <a:lstStyle/>
          <a:p>
            <a:pPr eaLnBrk="1" hangingPunct="1"/>
            <a:r>
              <a:rPr lang="en-US" sz="2400" dirty="0" smtClean="0"/>
              <a:t>Step 5: strategic market plan (marketing strategy)</a:t>
            </a:r>
            <a:endParaRPr lang="th-TH" sz="2400" dirty="0" smtClean="0"/>
          </a:p>
        </p:txBody>
      </p:sp>
      <p:sp>
        <p:nvSpPr>
          <p:cNvPr id="71683" name="Rectangle 3"/>
          <p:cNvSpPr>
            <a:spLocks noGrp="1" noChangeArrowheads="1"/>
          </p:cNvSpPr>
          <p:nvPr>
            <p:ph type="body" sz="half" idx="1"/>
          </p:nvPr>
        </p:nvSpPr>
        <p:spPr>
          <a:xfrm>
            <a:off x="285720" y="1571612"/>
            <a:ext cx="7138987" cy="4556125"/>
          </a:xfrm>
          <a:noFill/>
          <a:ln w="28575">
            <a:noFill/>
          </a:ln>
        </p:spPr>
        <p:txBody>
          <a:bodyPr/>
          <a:lstStyle/>
          <a:p>
            <a:pPr lvl="1" eaLnBrk="1" hangingPunct="1">
              <a:lnSpc>
                <a:spcPct val="90000"/>
              </a:lnSpc>
              <a:defRPr/>
            </a:pPr>
            <a:endParaRPr lang="en-US" sz="1800" b="1" dirty="0" smtClean="0">
              <a:solidFill>
                <a:srgbClr val="FF3300"/>
              </a:solidFill>
              <a:effectLst>
                <a:outerShdw blurRad="38100" dist="38100" dir="2700000" algn="tl">
                  <a:srgbClr val="C0C0C0"/>
                </a:outerShdw>
              </a:effectLst>
            </a:endParaRPr>
          </a:p>
          <a:p>
            <a:pPr lvl="1" eaLnBrk="1" hangingPunct="1">
              <a:lnSpc>
                <a:spcPct val="90000"/>
              </a:lnSpc>
              <a:defRPr/>
            </a:pPr>
            <a:r>
              <a:rPr lang="en-US" sz="2400" b="1" dirty="0" smtClean="0">
                <a:solidFill>
                  <a:srgbClr val="FF3300"/>
                </a:solidFill>
                <a:effectLst>
                  <a:outerShdw blurRad="38100" dist="38100" dir="2700000" algn="tl">
                    <a:srgbClr val="C0C0C0"/>
                  </a:outerShdw>
                </a:effectLst>
                <a:latin typeface="Arial" pitchFamily="34" charset="0"/>
                <a:cs typeface="Arial" pitchFamily="34" charset="0"/>
              </a:rPr>
              <a:t>Promotional strategies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Specifying the communication platform and media</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Deciding the public relations brief</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Organizing the sales force to cover new products and services or markets</a:t>
            </a:r>
          </a:p>
          <a:p>
            <a:pPr lvl="2" eaLnBrk="1" hangingPunct="1">
              <a:lnSpc>
                <a:spcPct val="90000"/>
              </a:lnSpc>
              <a:defRPr/>
            </a:pPr>
            <a:endParaRPr lang="en-US" sz="2400" b="1" dirty="0" smtClean="0">
              <a:effectLst>
                <a:outerShdw blurRad="38100" dist="38100" dir="2700000" algn="tl">
                  <a:srgbClr val="C0C0C0"/>
                </a:outerShdw>
              </a:effectLst>
              <a:latin typeface="Arial" pitchFamily="34" charset="0"/>
              <a:cs typeface="Arial" pitchFamily="34" charset="0"/>
            </a:endParaRPr>
          </a:p>
          <a:p>
            <a:pPr lvl="1" eaLnBrk="1" hangingPunct="1">
              <a:lnSpc>
                <a:spcPct val="90000"/>
              </a:lnSpc>
              <a:defRPr/>
            </a:pPr>
            <a:r>
              <a:rPr lang="en-US" sz="2400" b="1" dirty="0" smtClean="0">
                <a:solidFill>
                  <a:srgbClr val="FF3300"/>
                </a:solidFill>
                <a:effectLst>
                  <a:outerShdw blurRad="38100" dist="38100" dir="2700000" algn="tl">
                    <a:srgbClr val="C0C0C0"/>
                  </a:outerShdw>
                </a:effectLst>
                <a:latin typeface="Arial" pitchFamily="34" charset="0"/>
                <a:cs typeface="Arial" pitchFamily="34" charset="0"/>
              </a:rPr>
              <a:t>Placement (distribution) strategies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Choosing the channels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Deciding levels of customer service</a:t>
            </a:r>
          </a:p>
        </p:txBody>
      </p:sp>
      <p:pic>
        <p:nvPicPr>
          <p:cNvPr id="35842" name="Picture 2" descr="http://cuckoo-nest.exteen.com/images/pic_7eleven1.jpg"/>
          <p:cNvPicPr>
            <a:picLocks noChangeAspect="1" noChangeArrowheads="1"/>
          </p:cNvPicPr>
          <p:nvPr/>
        </p:nvPicPr>
        <p:blipFill>
          <a:blip r:embed="rId2" cstate="print"/>
          <a:srcRect/>
          <a:stretch>
            <a:fillRect/>
          </a:stretch>
        </p:blipFill>
        <p:spPr bwMode="auto">
          <a:xfrm rot="594772">
            <a:off x="6589231" y="3962734"/>
            <a:ext cx="2228850" cy="2050317"/>
          </a:xfrm>
          <a:prstGeom prst="rect">
            <a:avLst/>
          </a:prstGeom>
          <a:ln>
            <a:noFill/>
          </a:ln>
          <a:effectLst>
            <a:softEdge rad="112500"/>
          </a:effectLst>
        </p:spPr>
      </p:pic>
      <p:pic>
        <p:nvPicPr>
          <p:cNvPr id="35844" name="Picture 4" descr="http://3.bp.blogspot.com/-_ZLmlOEWSQg/TdNuXsZLS-I/AAAAAAAAAfk/QEWpITGGl1I/s1600/PR%2B4.jpg"/>
          <p:cNvPicPr>
            <a:picLocks noChangeAspect="1" noChangeArrowheads="1"/>
          </p:cNvPicPr>
          <p:nvPr/>
        </p:nvPicPr>
        <p:blipFill>
          <a:blip r:embed="rId3" cstate="print"/>
          <a:srcRect/>
          <a:stretch>
            <a:fillRect/>
          </a:stretch>
        </p:blipFill>
        <p:spPr bwMode="auto">
          <a:xfrm rot="20796435">
            <a:off x="372302" y="161734"/>
            <a:ext cx="1578468" cy="1549769"/>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512164" y="278568"/>
            <a:ext cx="8534400" cy="758825"/>
          </a:xfrm>
        </p:spPr>
        <p:txBody>
          <a:bodyPr>
            <a:normAutofit/>
          </a:bodyPr>
          <a:lstStyle/>
          <a:p>
            <a:pPr eaLnBrk="1" hangingPunct="1"/>
            <a:r>
              <a:rPr lang="en-US" sz="2400" dirty="0" smtClean="0"/>
              <a:t>Exhibit 1.1 Global Marketing of </a:t>
            </a:r>
            <a:r>
              <a:rPr lang="en-US" sz="2400" dirty="0" err="1" smtClean="0"/>
              <a:t>Masterfoods</a:t>
            </a:r>
            <a:r>
              <a:rPr lang="en-US" sz="2400" dirty="0" smtClean="0"/>
              <a:t> M&amp;M’s</a:t>
            </a:r>
            <a:endParaRPr lang="th-TH" sz="2400" dirty="0" smtClean="0"/>
          </a:p>
        </p:txBody>
      </p:sp>
      <p:pic>
        <p:nvPicPr>
          <p:cNvPr id="11266" name="Picture 2" descr="http://www.celebrity-screensavers.com/downloads/mms.jpg"/>
          <p:cNvPicPr>
            <a:picLocks noChangeAspect="1" noChangeArrowheads="1"/>
          </p:cNvPicPr>
          <p:nvPr/>
        </p:nvPicPr>
        <p:blipFill>
          <a:blip r:embed="rId2" cstate="print"/>
          <a:srcRect/>
          <a:stretch>
            <a:fillRect/>
          </a:stretch>
        </p:blipFill>
        <p:spPr bwMode="auto">
          <a:xfrm>
            <a:off x="1500166" y="1500174"/>
            <a:ext cx="5429288" cy="407972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357158" y="-214338"/>
            <a:ext cx="7543800" cy="1295400"/>
          </a:xfrm>
        </p:spPr>
        <p:txBody>
          <a:bodyPr/>
          <a:lstStyle/>
          <a:p>
            <a:pPr eaLnBrk="1" hangingPunct="1"/>
            <a:r>
              <a:rPr lang="th-TH" dirty="0" smtClean="0"/>
              <a:t> </a:t>
            </a:r>
            <a:r>
              <a:rPr lang="en-US" dirty="0" smtClean="0"/>
              <a:t>Step 6: tactical marketing plan</a:t>
            </a:r>
            <a:endParaRPr lang="th-TH" dirty="0" smtClean="0"/>
          </a:p>
        </p:txBody>
      </p:sp>
      <p:sp>
        <p:nvSpPr>
          <p:cNvPr id="73731" name="Rectangle 3"/>
          <p:cNvSpPr>
            <a:spLocks noGrp="1" noChangeArrowheads="1"/>
          </p:cNvSpPr>
          <p:nvPr>
            <p:ph type="body" sz="half" idx="1"/>
          </p:nvPr>
        </p:nvSpPr>
        <p:spPr>
          <a:xfrm>
            <a:off x="357158" y="1873769"/>
            <a:ext cx="4786345" cy="4322165"/>
          </a:xfrm>
        </p:spPr>
        <p:txBody>
          <a:bodyPr/>
          <a:lstStyle/>
          <a:p>
            <a:pPr eaLnBrk="1" hangingPunct="1">
              <a:lnSpc>
                <a:spcPct val="90000"/>
              </a:lnSpc>
              <a:defRPr/>
            </a:pPr>
            <a:r>
              <a:rPr lang="en-US" sz="2200" dirty="0" smtClean="0">
                <a:latin typeface="Arial" pitchFamily="34" charset="0"/>
                <a:cs typeface="Arial" pitchFamily="34" charset="0"/>
              </a:rPr>
              <a:t>The next step in the marketing planning process is the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development of a tactical marketing plan</a:t>
            </a:r>
            <a:r>
              <a:rPr lang="en-US" sz="2200" dirty="0" smtClean="0">
                <a:latin typeface="Arial" pitchFamily="34" charset="0"/>
                <a:cs typeface="Arial" pitchFamily="34" charset="0"/>
              </a:rPr>
              <a:t> to put the strategic market plan into effect.</a:t>
            </a:r>
          </a:p>
          <a:p>
            <a:pPr eaLnBrk="1" hangingPunct="1">
              <a:lnSpc>
                <a:spcPct val="90000"/>
              </a:lnSpc>
              <a:buFont typeface="Wingdings" pitchFamily="2" charset="2"/>
              <a:buNone/>
              <a:defRPr/>
            </a:pPr>
            <a:endParaRPr lang="en-US" sz="2200" dirty="0" smtClean="0">
              <a:latin typeface="Arial" pitchFamily="34" charset="0"/>
              <a:cs typeface="Arial" pitchFamily="34" charset="0"/>
            </a:endParaRPr>
          </a:p>
          <a:p>
            <a:pPr eaLnBrk="1" hangingPunct="1">
              <a:lnSpc>
                <a:spcPct val="90000"/>
              </a:lnSpc>
              <a:defRPr/>
            </a:pPr>
            <a:r>
              <a:rPr lang="en-US" sz="2200" dirty="0" smtClean="0">
                <a:latin typeface="Arial" pitchFamily="34" charset="0"/>
                <a:cs typeface="Arial" pitchFamily="34" charset="0"/>
              </a:rPr>
              <a:t>Although the overall marketing strategy to protect, grow, reduce focus, harvest, enter or exit a market position is set by the strategic market plan,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more specific tactical marketing strategies need to be developed for each of the key performance issues.</a:t>
            </a:r>
            <a:endParaRPr lang="th-TH" sz="2200" b="1" dirty="0" smtClean="0">
              <a:solidFill>
                <a:srgbClr val="FF3300"/>
              </a:solidFill>
              <a:effectLst>
                <a:outerShdw blurRad="38100" dist="38100" dir="2700000" algn="tl">
                  <a:srgbClr val="C0C0C0"/>
                </a:outerShdw>
              </a:effectLst>
              <a:latin typeface="Arial" pitchFamily="34" charset="0"/>
            </a:endParaRPr>
          </a:p>
        </p:txBody>
      </p:sp>
      <p:pic>
        <p:nvPicPr>
          <p:cNvPr id="2" name="Picture 2" descr="http://customwrittenbusinessplans.com/wp-content/uploads/2010/08/06.jpg"/>
          <p:cNvPicPr>
            <a:picLocks noChangeAspect="1" noChangeArrowheads="1"/>
          </p:cNvPicPr>
          <p:nvPr/>
        </p:nvPicPr>
        <p:blipFill>
          <a:blip r:embed="rId2" cstate="print"/>
          <a:srcRect/>
          <a:stretch>
            <a:fillRect/>
          </a:stretch>
        </p:blipFill>
        <p:spPr bwMode="auto">
          <a:xfrm>
            <a:off x="5452286" y="2096268"/>
            <a:ext cx="3409976"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th-TH" smtClean="0"/>
              <a:t> </a:t>
            </a:r>
            <a:r>
              <a:rPr lang="en-US" smtClean="0"/>
              <a:t>Step 6: tactical marketing plan</a:t>
            </a:r>
            <a:endParaRPr lang="th-TH" smtClean="0"/>
          </a:p>
        </p:txBody>
      </p:sp>
      <p:sp>
        <p:nvSpPr>
          <p:cNvPr id="74755" name="Rectangle 3"/>
          <p:cNvSpPr>
            <a:spLocks noGrp="1" noChangeArrowheads="1"/>
          </p:cNvSpPr>
          <p:nvPr>
            <p:ph idx="1"/>
          </p:nvPr>
        </p:nvSpPr>
        <p:spPr>
          <a:xfrm>
            <a:off x="480060" y="1994083"/>
            <a:ext cx="8229600" cy="5138737"/>
          </a:xfrm>
        </p:spPr>
        <p:txBody>
          <a:bodyPr/>
          <a:lstStyle/>
          <a:p>
            <a:pPr eaLnBrk="1" hangingPunct="1">
              <a:defRPr/>
            </a:pPr>
            <a:r>
              <a:rPr lang="en-US" sz="2600" dirty="0" smtClean="0">
                <a:latin typeface="Arial" pitchFamily="34" charset="0"/>
                <a:cs typeface="Arial" pitchFamily="34" charset="0"/>
              </a:rPr>
              <a:t>The firm’s overall marketing strategies need to be developed into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detailed plans and programs.</a:t>
            </a:r>
          </a:p>
          <a:p>
            <a:pPr eaLnBrk="1" hangingPunct="1">
              <a:defRPr/>
            </a:pPr>
            <a:r>
              <a:rPr lang="en-US" sz="2600" dirty="0" smtClean="0">
                <a:latin typeface="Arial" pitchFamily="34" charset="0"/>
                <a:cs typeface="Arial" pitchFamily="34" charset="0"/>
              </a:rPr>
              <a:t>The most important element is the detailed plans, which explain exactly what programs and individual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activities will take place over the period of the plan</a:t>
            </a:r>
            <a:r>
              <a:rPr lang="en-US" sz="2600" dirty="0" smtClean="0">
                <a:latin typeface="Arial" pitchFamily="34" charset="0"/>
                <a:cs typeface="Arial" pitchFamily="34" charset="0"/>
              </a:rPr>
              <a:t> (usually over the next year). </a:t>
            </a:r>
          </a:p>
          <a:p>
            <a:pPr eaLnBrk="1" hangingPunct="1">
              <a:defRPr/>
            </a:pPr>
            <a:r>
              <a:rPr lang="en-US" sz="2600" b="1" i="1" dirty="0" smtClean="0">
                <a:effectLst>
                  <a:outerShdw blurRad="38100" dist="38100" dir="2700000" algn="tl">
                    <a:srgbClr val="C0C0C0"/>
                  </a:outerShdw>
                </a:effectLst>
                <a:latin typeface="Arial" pitchFamily="34" charset="0"/>
                <a:cs typeface="Arial" pitchFamily="34" charset="0"/>
              </a:rPr>
              <a:t>Without these specified – and preferably quantified-activities that plan cannot be monitored</a:t>
            </a:r>
            <a:r>
              <a:rPr lang="en-US" sz="2600" dirty="0" smtClean="0">
                <a:latin typeface="Arial" pitchFamily="34" charset="0"/>
                <a:cs typeface="Arial" pitchFamily="34" charset="0"/>
              </a:rPr>
              <a:t>, even in terms of success in meeting its objectives. </a:t>
            </a:r>
            <a:endParaRPr lang="th-TH" sz="2600" dirty="0" smtClean="0">
              <a:latin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161967" y="138945"/>
            <a:ext cx="7772400" cy="1143000"/>
          </a:xfrm>
        </p:spPr>
        <p:txBody>
          <a:bodyPr/>
          <a:lstStyle/>
          <a:p>
            <a:pPr eaLnBrk="1" hangingPunct="1"/>
            <a:r>
              <a:rPr lang="en-US" dirty="0" smtClean="0"/>
              <a:t>Step 7: Marketing Budget</a:t>
            </a:r>
            <a:endParaRPr lang="th-TH" dirty="0" smtClean="0"/>
          </a:p>
        </p:txBody>
      </p:sp>
      <p:sp>
        <p:nvSpPr>
          <p:cNvPr id="75779" name="Rectangle 3"/>
          <p:cNvSpPr>
            <a:spLocks noGrp="1" noChangeArrowheads="1"/>
          </p:cNvSpPr>
          <p:nvPr>
            <p:ph type="body" sz="half" idx="1"/>
          </p:nvPr>
        </p:nvSpPr>
        <p:spPr>
          <a:xfrm>
            <a:off x="285720" y="2124075"/>
            <a:ext cx="8075613" cy="4733925"/>
          </a:xfrm>
          <a:solidFill>
            <a:schemeClr val="bg1">
              <a:alpha val="66000"/>
            </a:schemeClr>
          </a:solidFill>
        </p:spPr>
        <p:txBody>
          <a:bodyPr/>
          <a:lstStyle/>
          <a:p>
            <a:pPr eaLnBrk="1" hangingPunct="1">
              <a:defRPr/>
            </a:pPr>
            <a:r>
              <a:rPr lang="en-US" sz="2200" dirty="0" smtClean="0">
                <a:latin typeface="Arial" pitchFamily="34" charset="0"/>
                <a:cs typeface="Arial" pitchFamily="34" charset="0"/>
              </a:rPr>
              <a:t>The classic quantification of a marketing plan appears in the form of budgets. </a:t>
            </a:r>
            <a:r>
              <a:rPr lang="en-US" sz="2200" b="1" i="1" dirty="0" smtClean="0">
                <a:solidFill>
                  <a:srgbClr val="FF3300"/>
                </a:solidFill>
                <a:latin typeface="Arial" pitchFamily="34" charset="0"/>
                <a:cs typeface="Arial" pitchFamily="34" charset="0"/>
              </a:rPr>
              <a:t>The purpose of a marketing budget is to pull all the revenues and costs involved in marketing together into one comprehensive document.</a:t>
            </a:r>
          </a:p>
          <a:p>
            <a:pPr eaLnBrk="1" hangingPunct="1">
              <a:defRPr/>
            </a:pPr>
            <a:r>
              <a:rPr lang="en-US" sz="2200" dirty="0" smtClean="0">
                <a:latin typeface="Arial" pitchFamily="34" charset="0"/>
                <a:cs typeface="Arial" pitchFamily="34" charset="0"/>
              </a:rPr>
              <a:t>It is a managerial tool that balances what need to be spent against what can be afforded, and helps in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making choices about priorities</a:t>
            </a:r>
            <a:r>
              <a:rPr lang="en-US" sz="2200" dirty="0" smtClean="0">
                <a:latin typeface="Arial" pitchFamily="34" charset="0"/>
                <a:cs typeface="Arial" pitchFamily="34" charset="0"/>
              </a:rPr>
              <a:t>; it is then used in monitoring the performance in practice.</a:t>
            </a:r>
          </a:p>
          <a:p>
            <a:pPr eaLnBrk="1" hangingPunct="1">
              <a:defRPr/>
            </a:pPr>
            <a:r>
              <a:rPr lang="en-US" sz="2200" dirty="0" smtClean="0">
                <a:latin typeface="Arial" pitchFamily="34" charset="0"/>
                <a:cs typeface="Arial" pitchFamily="34" charset="0"/>
              </a:rPr>
              <a:t>The marketing budget is usually the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most powerful tool</a:t>
            </a:r>
            <a:r>
              <a:rPr lang="en-US" sz="2200" dirty="0" smtClean="0">
                <a:latin typeface="Arial" pitchFamily="34" charset="0"/>
                <a:cs typeface="Arial" pitchFamily="34" charset="0"/>
              </a:rPr>
              <a:t> with which the relationship between desired results and available means can be “thought through”</a:t>
            </a:r>
            <a:endParaRPr lang="th-TH" sz="2200" dirty="0" smtClean="0">
              <a:latin typeface="Arial" pitchFamily="34" charset="0"/>
            </a:endParaRPr>
          </a:p>
        </p:txBody>
      </p:sp>
      <p:pic>
        <p:nvPicPr>
          <p:cNvPr id="31746" name="Picture 2" descr="http://wealthsm.com/wp-content/uploads/2010/03/Wealth-management.jpg"/>
          <p:cNvPicPr>
            <a:picLocks noChangeAspect="1" noChangeArrowheads="1"/>
          </p:cNvPicPr>
          <p:nvPr/>
        </p:nvPicPr>
        <p:blipFill>
          <a:blip r:embed="rId2" cstate="print"/>
          <a:srcRect/>
          <a:stretch>
            <a:fillRect/>
          </a:stretch>
        </p:blipFill>
        <p:spPr bwMode="auto">
          <a:xfrm>
            <a:off x="6340848" y="0"/>
            <a:ext cx="2684092" cy="2071678"/>
          </a:xfrm>
          <a:prstGeom prst="rect">
            <a:avLst/>
          </a:prstGeom>
          <a:ln>
            <a:noFill/>
          </a:ln>
          <a:effectLst>
            <a:softEdge rad="11250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428727" y="0"/>
            <a:ext cx="7486648" cy="1143000"/>
          </a:xfrm>
        </p:spPr>
        <p:txBody>
          <a:bodyPr>
            <a:normAutofit/>
          </a:bodyPr>
          <a:lstStyle/>
          <a:p>
            <a:pPr eaLnBrk="1" hangingPunct="1"/>
            <a:r>
              <a:rPr lang="en-US" sz="2800" dirty="0" smtClean="0"/>
              <a:t>Step 8: implementation and performance evaluation</a:t>
            </a:r>
            <a:endParaRPr lang="th-TH" sz="2800" dirty="0" smtClean="0"/>
          </a:p>
        </p:txBody>
      </p:sp>
      <p:sp>
        <p:nvSpPr>
          <p:cNvPr id="76803" name="Rectangle 3"/>
          <p:cNvSpPr>
            <a:spLocks noGrp="1" noChangeArrowheads="1"/>
          </p:cNvSpPr>
          <p:nvPr>
            <p:ph type="body" sz="half" idx="1"/>
          </p:nvPr>
        </p:nvSpPr>
        <p:spPr>
          <a:xfrm>
            <a:off x="615972" y="1862436"/>
            <a:ext cx="7766027" cy="4258548"/>
          </a:xfrm>
          <a:ln w="76200">
            <a:solidFill>
              <a:srgbClr val="FF0000"/>
            </a:solidFill>
          </a:ln>
        </p:spPr>
        <p:txBody>
          <a:bodyPr>
            <a:normAutofit/>
          </a:bodyPr>
          <a:lstStyle/>
          <a:p>
            <a:pPr eaLnBrk="1" hangingPunct="1">
              <a:defRPr/>
            </a:pPr>
            <a:r>
              <a:rPr lang="en-US" sz="2200" dirty="0" smtClean="0">
                <a:latin typeface="Arial" pitchFamily="34" charset="0"/>
                <a:cs typeface="Arial" pitchFamily="34" charset="0"/>
              </a:rPr>
              <a:t>The best marketing plan is useless  without effective implementation. Once strategies and plans are implemented, the ways to determine effectiveness by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identifying company needs to formulate mechanisms and metrics that can be used to measure progress towards objectives.</a:t>
            </a:r>
          </a:p>
          <a:p>
            <a:pPr eaLnBrk="1" hangingPunct="1">
              <a:defRPr/>
            </a:pPr>
            <a:r>
              <a:rPr lang="en-US" sz="2200" dirty="0" smtClean="0">
                <a:latin typeface="Arial" pitchFamily="34" charset="0"/>
                <a:cs typeface="Arial" pitchFamily="34" charset="0"/>
              </a:rPr>
              <a:t>Most companies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use sales forecasts, budgets, schedules and other tools to set and record standards against which progress can be measured</a:t>
            </a:r>
            <a:r>
              <a:rPr lang="en-US" sz="2200" dirty="0" smtClean="0">
                <a:solidFill>
                  <a:srgbClr val="FF3300"/>
                </a:solidFill>
                <a:latin typeface="Arial" pitchFamily="34" charset="0"/>
                <a:cs typeface="Arial" pitchFamily="34" charset="0"/>
              </a:rPr>
              <a:t>.</a:t>
            </a:r>
          </a:p>
          <a:p>
            <a:pPr eaLnBrk="1" hangingPunct="1">
              <a:defRPr/>
            </a:pPr>
            <a:r>
              <a:rPr lang="en-US" sz="2200" dirty="0" smtClean="0">
                <a:latin typeface="Arial" pitchFamily="34" charset="0"/>
                <a:cs typeface="Arial" pitchFamily="34" charset="0"/>
              </a:rPr>
              <a:t>By comparing actual results against daily, weekly, monthly, quarterly and yearly projections, management can see where the firm is ahead, where it is behind and where it needs to make adjustments to get back on the right path.</a:t>
            </a:r>
            <a:endParaRPr lang="th-TH" sz="2200" dirty="0" smtClean="0">
              <a:latin typeface="Arial" pitchFamily="34" charset="0"/>
            </a:endParaRPr>
          </a:p>
        </p:txBody>
      </p:sp>
      <p:pic>
        <p:nvPicPr>
          <p:cNvPr id="30722" name="Picture 2" descr="http://www.zuuply.com/images/articles/260.jpg"/>
          <p:cNvPicPr>
            <a:picLocks noChangeAspect="1" noChangeArrowheads="1"/>
          </p:cNvPicPr>
          <p:nvPr/>
        </p:nvPicPr>
        <p:blipFill>
          <a:blip r:embed="rId2" cstate="print"/>
          <a:srcRect/>
          <a:stretch>
            <a:fillRect/>
          </a:stretch>
        </p:blipFill>
        <p:spPr bwMode="auto">
          <a:xfrm>
            <a:off x="166472" y="142852"/>
            <a:ext cx="1262255" cy="1083151"/>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00034" y="0"/>
            <a:ext cx="7772400" cy="1143000"/>
          </a:xfrm>
        </p:spPr>
        <p:txBody>
          <a:bodyPr>
            <a:normAutofit/>
          </a:bodyPr>
          <a:lstStyle/>
          <a:p>
            <a:pPr eaLnBrk="1" hangingPunct="1"/>
            <a:r>
              <a:rPr lang="en-US" sz="2800" dirty="0" smtClean="0"/>
              <a:t>Step 8: implementation and performance evaluation</a:t>
            </a:r>
            <a:endParaRPr lang="th-TH" sz="2800" dirty="0" smtClean="0"/>
          </a:p>
        </p:txBody>
      </p:sp>
      <p:sp>
        <p:nvSpPr>
          <p:cNvPr id="77827" name="Rectangle 3"/>
          <p:cNvSpPr>
            <a:spLocks noGrp="1" noChangeArrowheads="1"/>
          </p:cNvSpPr>
          <p:nvPr>
            <p:ph type="body" sz="half" idx="1"/>
          </p:nvPr>
        </p:nvSpPr>
        <p:spPr>
          <a:xfrm>
            <a:off x="500034" y="1989308"/>
            <a:ext cx="4038600" cy="4411662"/>
          </a:xfrm>
        </p:spPr>
        <p:txBody>
          <a:bodyPr>
            <a:normAutofit/>
          </a:bodyPr>
          <a:lstStyle/>
          <a:p>
            <a:pPr eaLnBrk="1" hangingPunct="1">
              <a:lnSpc>
                <a:spcPct val="80000"/>
              </a:lnSpc>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There is 3 main marketing planning approaches in terms of involvement of the organization as a whole:</a:t>
            </a:r>
          </a:p>
          <a:p>
            <a:pPr eaLnBrk="1" hangingPunct="1">
              <a:lnSpc>
                <a:spcPct val="80000"/>
              </a:lnSpc>
              <a:buFont typeface="Wingdings" pitchFamily="2" charset="2"/>
              <a:buNone/>
              <a:defRPr/>
            </a:pPr>
            <a:endParaRPr lang="en-US" sz="2200" b="1" i="1" dirty="0" smtClean="0">
              <a:solidFill>
                <a:srgbClr val="FF3300"/>
              </a:solidFill>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latin typeface="Arial" pitchFamily="34" charset="0"/>
                <a:cs typeface="Arial" pitchFamily="34" charset="0"/>
              </a:rPr>
              <a:t>1.</a:t>
            </a:r>
            <a:r>
              <a:rPr lang="en-US" sz="2000" dirty="0" smtClean="0">
                <a:latin typeface="Arial" pitchFamily="34" charset="0"/>
                <a:cs typeface="Arial" pitchFamily="34" charset="0"/>
              </a:rPr>
              <a:t> </a:t>
            </a:r>
            <a:r>
              <a:rPr lang="en-US" sz="2000" b="1" i="1" dirty="0" smtClean="0">
                <a:effectLst>
                  <a:outerShdw blurRad="38100" dist="38100" dir="2700000" algn="tl">
                    <a:srgbClr val="C0C0C0"/>
                  </a:outerShdw>
                </a:effectLst>
                <a:latin typeface="Arial" pitchFamily="34" charset="0"/>
                <a:cs typeface="Arial" pitchFamily="34" charset="0"/>
              </a:rPr>
              <a:t>Top-down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effectLst>
                  <a:outerShdw blurRad="38100" dist="38100" dir="2700000" algn="tl">
                    <a:srgbClr val="C0C0C0"/>
                  </a:outerShdw>
                </a:effectLst>
                <a:latin typeface="Arial" pitchFamily="34" charset="0"/>
                <a:cs typeface="Arial" pitchFamily="34" charset="0"/>
              </a:rPr>
              <a:t>2. Bottom-up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effectLst>
                  <a:outerShdw blurRad="38100" dist="38100" dir="2700000" algn="tl">
                    <a:srgbClr val="C0C0C0"/>
                  </a:outerShdw>
                </a:effectLst>
                <a:latin typeface="Arial" pitchFamily="34" charset="0"/>
                <a:cs typeface="Arial" pitchFamily="34" charset="0"/>
              </a:rPr>
              <a:t>3. Goals-down-plans-up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p:txBody>
      </p:sp>
      <p:pic>
        <p:nvPicPr>
          <p:cNvPr id="29700" name="Picture 4" descr="http://www.payexllc.com/images/managers.jpg"/>
          <p:cNvPicPr>
            <a:picLocks noChangeAspect="1" noChangeArrowheads="1"/>
          </p:cNvPicPr>
          <p:nvPr/>
        </p:nvPicPr>
        <p:blipFill>
          <a:blip r:embed="rId2" cstate="print"/>
          <a:srcRect/>
          <a:stretch>
            <a:fillRect/>
          </a:stretch>
        </p:blipFill>
        <p:spPr bwMode="auto">
          <a:xfrm>
            <a:off x="5104076" y="1600108"/>
            <a:ext cx="3581082" cy="37147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7895" y="286604"/>
            <a:ext cx="7543800" cy="1450757"/>
          </a:xfrm>
        </p:spPr>
        <p:txBody>
          <a:bodyPr/>
          <a:lstStyle/>
          <a:p>
            <a:r>
              <a:rPr lang="en-US"/>
              <a:t>Individual Assignment</a:t>
            </a:r>
          </a:p>
        </p:txBody>
      </p:sp>
      <p:sp>
        <p:nvSpPr>
          <p:cNvPr id="3" name="TextBox 2"/>
          <p:cNvSpPr txBox="1"/>
          <p:nvPr/>
        </p:nvSpPr>
        <p:spPr>
          <a:xfrm>
            <a:off x="498631" y="1737361"/>
            <a:ext cx="7882328" cy="1569660"/>
          </a:xfrm>
          <a:prstGeom prst="rect">
            <a:avLst/>
          </a:prstGeom>
          <a:noFill/>
        </p:spPr>
        <p:txBody>
          <a:bodyPr wrap="square" rtlCol="0">
            <a:spAutoFit/>
          </a:bodyPr>
          <a:lstStyle/>
          <a:p>
            <a:r>
              <a:rPr lang="en-US" sz="1600">
                <a:latin typeface="Arial" charset="0"/>
                <a:ea typeface="Arial" charset="0"/>
                <a:cs typeface="Arial" charset="0"/>
              </a:rPr>
              <a:t>1. You are to find current, most up-to-date information on the internet that does not relate to your project but should be based on individual interests.</a:t>
            </a:r>
          </a:p>
          <a:p>
            <a:r>
              <a:rPr lang="en-US" sz="1600">
                <a:latin typeface="Arial" charset="0"/>
                <a:ea typeface="Arial" charset="0"/>
                <a:cs typeface="Arial" charset="0"/>
              </a:rPr>
              <a:t>2. Your assignment should be no more than 1 page.</a:t>
            </a:r>
          </a:p>
          <a:p>
            <a:r>
              <a:rPr lang="en-US" sz="1600">
                <a:latin typeface="Arial" charset="0"/>
                <a:ea typeface="Arial" charset="0"/>
                <a:cs typeface="Arial" charset="0"/>
              </a:rPr>
              <a:t>3.It must have source or reference from the information researched..</a:t>
            </a:r>
          </a:p>
          <a:p>
            <a:r>
              <a:rPr lang="en-US" sz="1600">
                <a:latin typeface="Arial" charset="0"/>
                <a:ea typeface="Arial" charset="0"/>
                <a:cs typeface="Arial" charset="0"/>
              </a:rPr>
              <a:t>4.It could include charts, graphs, photos etc</a:t>
            </a:r>
          </a:p>
          <a:p>
            <a:endParaRPr lang="en-US" sz="1600">
              <a:latin typeface="Arial" charset="0"/>
              <a:ea typeface="Arial" charset="0"/>
              <a:cs typeface="Arial" charset="0"/>
            </a:endParaRPr>
          </a:p>
        </p:txBody>
      </p:sp>
      <p:sp>
        <p:nvSpPr>
          <p:cNvPr id="4" name="TextBox 3"/>
          <p:cNvSpPr txBox="1"/>
          <p:nvPr/>
        </p:nvSpPr>
        <p:spPr>
          <a:xfrm>
            <a:off x="498631" y="3188118"/>
            <a:ext cx="7475824" cy="3293209"/>
          </a:xfrm>
          <a:prstGeom prst="rect">
            <a:avLst/>
          </a:prstGeom>
          <a:noFill/>
        </p:spPr>
        <p:txBody>
          <a:bodyPr wrap="square" rtlCol="0">
            <a:spAutoFit/>
          </a:bodyPr>
          <a:lstStyle/>
          <a:p>
            <a:r>
              <a:rPr lang="en-US" sz="2600">
                <a:solidFill>
                  <a:srgbClr val="FF0000"/>
                </a:solidFill>
                <a:latin typeface="Arial" charset="0"/>
                <a:ea typeface="Arial" charset="0"/>
                <a:cs typeface="Arial" charset="0"/>
              </a:rPr>
              <a:t>Question: </a:t>
            </a:r>
          </a:p>
          <a:p>
            <a:endParaRPr lang="en-US" sz="2600">
              <a:solidFill>
                <a:srgbClr val="FF0000"/>
              </a:solidFill>
              <a:latin typeface="Arial" charset="0"/>
              <a:ea typeface="Arial" charset="0"/>
              <a:cs typeface="Arial" charset="0"/>
            </a:endParaRPr>
          </a:p>
          <a:p>
            <a:r>
              <a:rPr lang="en-US" sz="2600">
                <a:solidFill>
                  <a:srgbClr val="FF0000"/>
                </a:solidFill>
                <a:latin typeface="Arial" charset="0"/>
                <a:ea typeface="Arial" charset="0"/>
                <a:cs typeface="Arial" charset="0"/>
              </a:rPr>
              <a:t>1. In which ways may the whole company(one example) be involved in marketing planning?</a:t>
            </a:r>
          </a:p>
          <a:p>
            <a:endParaRPr lang="en-US" sz="2600">
              <a:solidFill>
                <a:srgbClr val="FF0000"/>
              </a:solidFill>
              <a:latin typeface="Arial" charset="0"/>
              <a:ea typeface="Arial" charset="0"/>
              <a:cs typeface="Arial" charset="0"/>
            </a:endParaRPr>
          </a:p>
          <a:p>
            <a:r>
              <a:rPr lang="en-US" sz="2600">
                <a:solidFill>
                  <a:srgbClr val="FF0000"/>
                </a:solidFill>
                <a:latin typeface="Arial" charset="0"/>
                <a:ea typeface="Arial" charset="0"/>
                <a:cs typeface="Arial" charset="0"/>
              </a:rPr>
              <a:t>2.What is the company's most important steps in marketing planning? Why?</a:t>
            </a:r>
          </a:p>
          <a:p>
            <a:r>
              <a:rPr lang="en-US" sz="2600">
                <a:solidFill>
                  <a:srgbClr val="FF0000"/>
                </a:solidFill>
                <a:latin typeface="Arial" charset="0"/>
                <a:ea typeface="Arial" charset="0"/>
                <a:cs typeface="Arial" charset="0"/>
              </a:rPr>
              <a:t> </a:t>
            </a:r>
          </a:p>
        </p:txBody>
      </p:sp>
    </p:spTree>
    <p:extLst>
      <p:ext uri="{BB962C8B-B14F-4D97-AF65-F5344CB8AC3E}">
        <p14:creationId xmlns:p14="http://schemas.microsoft.com/office/powerpoint/2010/main" val="1023134014"/>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Retrospect_16x9</Template>
  <TotalTime>145</TotalTime>
  <Words>1837</Words>
  <Application>Microsoft Office PowerPoint</Application>
  <PresentationFormat>นำเสนอทางหน้าจอ (4:3)</PresentationFormat>
  <Paragraphs>159</Paragraphs>
  <Slides>33</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33</vt:i4>
      </vt:variant>
    </vt:vector>
  </HeadingPairs>
  <TitlesOfParts>
    <vt:vector size="34" baseType="lpstr">
      <vt:lpstr>Retrospect</vt:lpstr>
      <vt:lpstr>งานนำเสนอ PowerPoint</vt:lpstr>
      <vt:lpstr>Ch. 1 - Learning objectives</vt:lpstr>
      <vt:lpstr>Definition of Marketing planning</vt:lpstr>
      <vt:lpstr>Outcome of the  marketing planning process</vt:lpstr>
      <vt:lpstr>The marketing plan as a part of a more complex planning system</vt:lpstr>
      <vt:lpstr>Marketing planning helps  decision-making</vt:lpstr>
      <vt:lpstr>Marketing planning means change</vt:lpstr>
      <vt:lpstr>Marketing planning means change</vt:lpstr>
      <vt:lpstr>Benefits of marketing planning (1)</vt:lpstr>
      <vt:lpstr>Benefits of marketing planning (2)</vt:lpstr>
      <vt:lpstr>งานนำเสนอ PowerPoint</vt:lpstr>
      <vt:lpstr>Step 1: mission, corporate goals and objectives</vt:lpstr>
      <vt:lpstr>Step 1: mission, corporate goals and objectives</vt:lpstr>
      <vt:lpstr>Step 1: mission, corporate goals and objectives</vt:lpstr>
      <vt:lpstr>Step 1: mission, corporate goals and objectives</vt:lpstr>
      <vt:lpstr> Step 2: assessing the current internal and external situation</vt:lpstr>
      <vt:lpstr>Step 3: SWOT analysis</vt:lpstr>
      <vt:lpstr>Step 3: SWOT analysis</vt:lpstr>
      <vt:lpstr>Step 3: SWOT analysis</vt:lpstr>
      <vt:lpstr>Step 4: segmentation, targeting, and positioning</vt:lpstr>
      <vt:lpstr>Step 4: segmentation, targeting, and positioning</vt:lpstr>
      <vt:lpstr>Step 4: segmentation, targeting, and positioning</vt:lpstr>
      <vt:lpstr>Step 5: strategic market plan (marketing strategy)</vt:lpstr>
      <vt:lpstr>Step 5: strategic market plan (marketing strategy)</vt:lpstr>
      <vt:lpstr>Step 5: strategic market plan (marketing strategy)</vt:lpstr>
      <vt:lpstr>Step 5: strategic market plan (marketing strategy)</vt:lpstr>
      <vt:lpstr>Exhibit 1.1 Global Marketing of Masterfoods M&amp;M’s</vt:lpstr>
      <vt:lpstr> Step 6: tactical marketing plan</vt:lpstr>
      <vt:lpstr> Step 6: tactical marketing plan</vt:lpstr>
      <vt:lpstr>Step 7: Marketing Budget</vt:lpstr>
      <vt:lpstr>Step 8: implementation and performance evaluation</vt:lpstr>
      <vt:lpstr>Step 8: implementation and performance evaluation</vt:lpstr>
      <vt:lpstr>Individual Assignment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EasyUpdate</cp:lastModifiedBy>
  <cp:revision>55</cp:revision>
  <dcterms:created xsi:type="dcterms:W3CDTF">2011-08-05T01:28:14Z</dcterms:created>
  <dcterms:modified xsi:type="dcterms:W3CDTF">2018-08-16T07:09:18Z</dcterms:modified>
</cp:coreProperties>
</file>