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70" r:id="rId4"/>
    <p:sldId id="261" r:id="rId5"/>
    <p:sldId id="262" r:id="rId6"/>
    <p:sldId id="263" r:id="rId7"/>
    <p:sldId id="271" r:id="rId8"/>
    <p:sldId id="273" r:id="rId9"/>
    <p:sldId id="264" r:id="rId10"/>
    <p:sldId id="272" r:id="rId11"/>
    <p:sldId id="266" r:id="rId12"/>
    <p:sldId id="267" r:id="rId13"/>
    <p:sldId id="275" r:id="rId14"/>
    <p:sldId id="274" r:id="rId15"/>
  </p:sldIdLst>
  <p:sldSz cx="9144000" cy="6858000" type="screen4x3"/>
  <p:notesSz cx="6858000" cy="9144000"/>
  <p:custDataLst>
    <p:tags r:id="rId16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332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0063-08B6-4C27-811B-170D10D2AF08}" type="datetimeFigureOut">
              <a:rPr lang="th-TH" smtClean="0"/>
              <a:pPr/>
              <a:t>23/01/63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612901"/>
          </a:xfrm>
        </p:spPr>
        <p:txBody>
          <a:bodyPr>
            <a:normAutofit/>
          </a:bodyPr>
          <a:lstStyle/>
          <a:p>
            <a:r>
              <a:rPr lang="en-US" sz="5400" dirty="0" err="1"/>
              <a:t>Amartya</a:t>
            </a:r>
            <a:r>
              <a:rPr lang="en-US" sz="5400" dirty="0"/>
              <a:t> </a:t>
            </a:r>
            <a:r>
              <a:rPr lang="en-US" sz="5400" dirty="0" err="1"/>
              <a:t>Sen</a:t>
            </a:r>
            <a:br>
              <a:rPr lang="en-US" sz="4800" dirty="0"/>
            </a:br>
            <a:r>
              <a:rPr lang="en-US" dirty="0"/>
              <a:t>Development as Freedom</a:t>
            </a:r>
            <a:endParaRPr lang="th-TH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Thorn </a:t>
            </a:r>
            <a:r>
              <a:rPr lang="en-US" dirty="0" err="1"/>
              <a:t>Pitidol</a:t>
            </a:r>
            <a:endParaRPr lang="en-US" dirty="0"/>
          </a:p>
          <a:p>
            <a:r>
              <a:rPr lang="en-US" dirty="0"/>
              <a:t>EE468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4546848" cy="5188032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Background</a:t>
            </a:r>
          </a:p>
          <a:p>
            <a:pPr lvl="1"/>
            <a:r>
              <a:rPr lang="en-US" dirty="0"/>
              <a:t>Born in Dhaka (Back then still India)</a:t>
            </a:r>
          </a:p>
          <a:p>
            <a:pPr lvl="1"/>
            <a:r>
              <a:rPr lang="en-US" dirty="0"/>
              <a:t>Childhood experiences in famine and </a:t>
            </a:r>
            <a:r>
              <a:rPr lang="en-US" dirty="0" err="1"/>
              <a:t>sectoral</a:t>
            </a:r>
            <a:r>
              <a:rPr lang="en-US" dirty="0"/>
              <a:t> conflicts</a:t>
            </a:r>
          </a:p>
          <a:p>
            <a:pPr lvl="1"/>
            <a:r>
              <a:rPr lang="en-US" dirty="0"/>
              <a:t>Educated in India and Cambridge</a:t>
            </a:r>
          </a:p>
          <a:p>
            <a:pPr lvl="1"/>
            <a:r>
              <a:rPr lang="en-US" dirty="0"/>
              <a:t>Held positions at </a:t>
            </a:r>
            <a:r>
              <a:rPr lang="en-US" dirty="0" err="1"/>
              <a:t>Dheli</a:t>
            </a:r>
            <a:r>
              <a:rPr lang="en-US" dirty="0"/>
              <a:t> School of Economics, LSE, Oxford, Cambridge, and is now at Harvard</a:t>
            </a:r>
          </a:p>
          <a:p>
            <a:pPr lvl="1"/>
            <a:r>
              <a:rPr lang="en-US" dirty="0"/>
              <a:t>Won Nobel prize in economics in 1998</a:t>
            </a:r>
          </a:p>
          <a:p>
            <a:pPr lvl="1"/>
            <a:r>
              <a:rPr lang="en-US" dirty="0"/>
              <a:t>But works pervades wide range of disciplines, ranging from economics, philosophy, political science, etic.</a:t>
            </a:r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Amartya</a:t>
            </a:r>
            <a:r>
              <a:rPr lang="en-US" dirty="0"/>
              <a:t> </a:t>
            </a:r>
            <a:r>
              <a:rPr lang="en-US" dirty="0" err="1"/>
              <a:t>Sen</a:t>
            </a:r>
            <a:endParaRPr lang="th-TH" dirty="0"/>
          </a:p>
        </p:txBody>
      </p:sp>
      <p:pic>
        <p:nvPicPr>
          <p:cNvPr id="35842" name="Picture 2" descr="http://www.topnews.in/files/Amartya-Sen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571612"/>
            <a:ext cx="2857500" cy="2676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2376263"/>
          </a:xfrm>
        </p:spPr>
        <p:txBody>
          <a:bodyPr>
            <a:normAutofit/>
          </a:bodyPr>
          <a:lstStyle/>
          <a:p>
            <a:r>
              <a:rPr lang="en-US" dirty="0"/>
              <a:t>What is “good life”?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What is “development”?</a:t>
            </a:r>
          </a:p>
        </p:txBody>
      </p:sp>
    </p:spTree>
    <p:extLst>
      <p:ext uri="{BB962C8B-B14F-4D97-AF65-F5344CB8AC3E}">
        <p14:creationId xmlns:p14="http://schemas.microsoft.com/office/powerpoint/2010/main" val="3784215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“development”? </a:t>
            </a:r>
          </a:p>
          <a:p>
            <a:pPr lvl="1"/>
            <a:r>
              <a:rPr lang="en-US" dirty="0"/>
              <a:t>Development as a process of expanding the real freedom that people enjoy</a:t>
            </a:r>
          </a:p>
          <a:p>
            <a:pPr lvl="1"/>
            <a:r>
              <a:rPr lang="en-US" dirty="0"/>
              <a:t>Expanding the consideration from a narrow view of economic development (focusing on raising income).</a:t>
            </a:r>
          </a:p>
          <a:p>
            <a:pPr lvl="2"/>
            <a:r>
              <a:rPr lang="en-US" dirty="0"/>
              <a:t>Income becomes just an instrument to expand freedom</a:t>
            </a:r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Development as the expansion of freedom</a:t>
            </a:r>
          </a:p>
          <a:p>
            <a:pPr lvl="1"/>
            <a:r>
              <a:rPr lang="en-US" dirty="0"/>
              <a:t>Types of “</a:t>
            </a:r>
            <a:r>
              <a:rPr lang="en-US" dirty="0" err="1"/>
              <a:t>unfreedom</a:t>
            </a:r>
            <a:r>
              <a:rPr lang="en-US" dirty="0"/>
              <a:t>” </a:t>
            </a:r>
          </a:p>
          <a:p>
            <a:pPr lvl="2"/>
            <a:r>
              <a:rPr lang="en-US" dirty="0"/>
              <a:t>(Economic) restriction of equal access to markets, (politics) restrictions in political rights, (social) lack of access to education and health care.</a:t>
            </a:r>
          </a:p>
          <a:p>
            <a:pPr lvl="1"/>
            <a:r>
              <a:rPr lang="en-US" dirty="0"/>
              <a:t>Development is a holistic process of expanding different types of freedoms</a:t>
            </a:r>
          </a:p>
          <a:p>
            <a:pPr lvl="2"/>
            <a:r>
              <a:rPr lang="en-US" dirty="0"/>
              <a:t>Not about trading-off</a:t>
            </a:r>
          </a:p>
          <a:p>
            <a:pPr lvl="2"/>
            <a:r>
              <a:rPr lang="en-US" dirty="0"/>
              <a:t>Political, social, and economic development are all dimensions of development.</a:t>
            </a:r>
          </a:p>
          <a:p>
            <a:pPr lvl="2"/>
            <a:endParaRPr lang="en-US" dirty="0"/>
          </a:p>
          <a:p>
            <a:pPr lvl="2"/>
            <a:endParaRPr lang="en-US" dirty="0"/>
          </a:p>
          <a:p>
            <a:pPr lvl="1"/>
            <a:endParaRPr lang="en-US" dirty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Freedom as means and ends of development</a:t>
            </a:r>
          </a:p>
          <a:p>
            <a:pPr lvl="1"/>
            <a:r>
              <a:rPr lang="en-US" dirty="0"/>
              <a:t>Three roles of freedom</a:t>
            </a:r>
          </a:p>
          <a:p>
            <a:pPr lvl="2"/>
            <a:r>
              <a:rPr lang="en-US" b="1" dirty="0"/>
              <a:t>Constitutive role</a:t>
            </a:r>
            <a:r>
              <a:rPr lang="en-US" dirty="0"/>
              <a:t>: freedom as having an intrinsic value</a:t>
            </a:r>
          </a:p>
          <a:p>
            <a:pPr lvl="2"/>
            <a:r>
              <a:rPr lang="en-US" b="1" dirty="0"/>
              <a:t>Instrumental role</a:t>
            </a:r>
            <a:r>
              <a:rPr lang="en-US" dirty="0"/>
              <a:t>: freedom as an instrument in achieving ends, this also include that of interrelation between freedoms</a:t>
            </a:r>
          </a:p>
          <a:p>
            <a:pPr lvl="2"/>
            <a:r>
              <a:rPr lang="en-US" b="1" dirty="0"/>
              <a:t>Constructive role</a:t>
            </a:r>
            <a:r>
              <a:rPr lang="en-US" dirty="0"/>
              <a:t>: freedom as essential in the process of value formation</a:t>
            </a:r>
          </a:p>
          <a:p>
            <a:pPr lvl="1"/>
            <a:r>
              <a:rPr lang="en-US" dirty="0"/>
              <a:t>Taking development as freedom for </a:t>
            </a:r>
            <a:r>
              <a:rPr lang="en-US" b="1" dirty="0"/>
              <a:t>evaluative and effectiveness</a:t>
            </a:r>
            <a:r>
              <a:rPr lang="en-US" dirty="0"/>
              <a:t> reasons</a:t>
            </a:r>
          </a:p>
          <a:p>
            <a:pPr marL="0" indent="0">
              <a:buNone/>
            </a:pPr>
            <a:endParaRPr lang="en-US" dirty="0"/>
          </a:p>
          <a:p>
            <a:pPr lvl="2">
              <a:buNone/>
            </a:pPr>
            <a:endParaRPr lang="en-US" dirty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Freedoms as Constitutive to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en-US" sz="2800" dirty="0"/>
              <a:t>The low life-expectancy of African American in the US</a:t>
            </a:r>
            <a:endParaRPr lang="th-TH" sz="2800" dirty="0"/>
          </a:p>
          <a:p>
            <a:r>
              <a:rPr lang="en-US" sz="2800" dirty="0"/>
              <a:t>“Market” as freedom to engage in transaction.</a:t>
            </a:r>
          </a:p>
          <a:p>
            <a:pPr lvl="1"/>
            <a:r>
              <a:rPr lang="en-US" sz="2400" dirty="0"/>
              <a:t>The “slave” example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1700808"/>
            <a:ext cx="3264769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72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52529"/>
          </a:xfrm>
        </p:spPr>
        <p:txBody>
          <a:bodyPr>
            <a:normAutofit/>
          </a:bodyPr>
          <a:lstStyle/>
          <a:p>
            <a:r>
              <a:rPr lang="en-US" sz="2800" dirty="0"/>
              <a:t>Different types of freedom also complement each other</a:t>
            </a:r>
          </a:p>
          <a:p>
            <a:pPr lvl="1"/>
            <a:r>
              <a:rPr lang="en-US" sz="2400" dirty="0"/>
              <a:t>Political rights and famine prevention</a:t>
            </a:r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lvl="2">
              <a:buNone/>
            </a:pPr>
            <a:endParaRPr lang="en-US" dirty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Complementarities of Freedoms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3110191"/>
            <a:ext cx="3568055" cy="2446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490" y="3074186"/>
            <a:ext cx="3467652" cy="251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106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52529"/>
          </a:xfrm>
        </p:spPr>
        <p:txBody>
          <a:bodyPr>
            <a:normAutofit/>
          </a:bodyPr>
          <a:lstStyle/>
          <a:p>
            <a:r>
              <a:rPr lang="en-US" sz="2800" dirty="0"/>
              <a:t>Different types of freedom also complement each other</a:t>
            </a:r>
            <a:endParaRPr lang="en-US" sz="2400" dirty="0"/>
          </a:p>
          <a:p>
            <a:pPr lvl="1"/>
            <a:r>
              <a:rPr lang="en-US" sz="2400" dirty="0"/>
              <a:t>Education/health care and growth</a:t>
            </a:r>
          </a:p>
          <a:p>
            <a:pPr lvl="2"/>
            <a:r>
              <a:rPr lang="en-US" sz="2000" dirty="0"/>
              <a:t>The East Asia example</a:t>
            </a:r>
          </a:p>
          <a:p>
            <a:pPr lvl="2">
              <a:buNone/>
            </a:pPr>
            <a:endParaRPr lang="en-US" dirty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Complementarities of Freedoms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0" y="3140968"/>
            <a:ext cx="5829300" cy="3238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Constructive Roles of Freedom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Value formation process</a:t>
            </a:r>
          </a:p>
          <a:p>
            <a:pPr lvl="1"/>
            <a:r>
              <a:rPr lang="en-US" dirty="0"/>
              <a:t>Deciding about objectives of development</a:t>
            </a:r>
          </a:p>
          <a:p>
            <a:pPr lvl="1"/>
            <a:r>
              <a:rPr lang="en-US" dirty="0"/>
              <a:t>Scrutinizing ideas and choices, and the force of traditions</a:t>
            </a:r>
          </a:p>
          <a:p>
            <a:endParaRPr lang="en-US" dirty="0"/>
          </a:p>
          <a:p>
            <a:r>
              <a:rPr lang="en-US" dirty="0"/>
              <a:t>Also about encouraging “human-agency” </a:t>
            </a:r>
          </a:p>
          <a:p>
            <a:pPr lvl="1"/>
            <a:r>
              <a:rPr lang="en-US" dirty="0"/>
              <a:t>Development not about solving “patients’ problems”</a:t>
            </a:r>
          </a:p>
        </p:txBody>
      </p:sp>
    </p:spTree>
    <p:extLst>
      <p:ext uri="{BB962C8B-B14F-4D97-AF65-F5344CB8AC3E}">
        <p14:creationId xmlns:p14="http://schemas.microsoft.com/office/powerpoint/2010/main" val="2503594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capability approach</a:t>
            </a:r>
          </a:p>
          <a:p>
            <a:pPr lvl="1"/>
            <a:r>
              <a:rPr lang="en-US" dirty="0"/>
              <a:t>Capability is a set of valued </a:t>
            </a:r>
            <a:r>
              <a:rPr lang="en-US" dirty="0" err="1"/>
              <a:t>functionings</a:t>
            </a:r>
            <a:endParaRPr lang="en-US" dirty="0"/>
          </a:p>
          <a:p>
            <a:pPr lvl="2"/>
            <a:r>
              <a:rPr lang="en-US" dirty="0" err="1"/>
              <a:t>Functionings</a:t>
            </a:r>
            <a:r>
              <a:rPr lang="en-US" dirty="0"/>
              <a:t> = what one reasonably values in life</a:t>
            </a:r>
          </a:p>
          <a:p>
            <a:pPr lvl="2"/>
            <a:r>
              <a:rPr lang="en-US" dirty="0">
                <a:sym typeface="Wingdings" pitchFamily="2" charset="2"/>
              </a:rPr>
              <a:t>Capability set = the ability to achieve what one values in life</a:t>
            </a:r>
          </a:p>
          <a:p>
            <a:r>
              <a:rPr lang="en-US" dirty="0">
                <a:sym typeface="Wingdings" pitchFamily="2" charset="2"/>
              </a:rPr>
              <a:t>Capability approach is pluralist in nature</a:t>
            </a:r>
          </a:p>
          <a:p>
            <a:pPr lvl="1"/>
            <a:r>
              <a:rPr lang="en-US" dirty="0">
                <a:sym typeface="Wingdings" pitchFamily="2" charset="2"/>
              </a:rPr>
              <a:t>Difficulty at the societal level lies in the exercise of weighting, valuation of different capability to promote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Application of development as freedom</a:t>
            </a:r>
          </a:p>
          <a:p>
            <a:pPr lvl="1"/>
            <a:r>
              <a:rPr lang="en-US" dirty="0"/>
              <a:t>Poverty as capability deprivation</a:t>
            </a:r>
          </a:p>
          <a:p>
            <a:pPr lvl="2"/>
            <a:r>
              <a:rPr lang="en-US" dirty="0"/>
              <a:t>Poverty as a multi-dimensional phenomena</a:t>
            </a:r>
          </a:p>
          <a:p>
            <a:pPr lvl="1"/>
            <a:r>
              <a:rPr lang="en-US" dirty="0"/>
              <a:t>Can also expand the consideration of inequality to other variables (not just income but also for things as political rights).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Application of development as freedom</a:t>
            </a:r>
          </a:p>
          <a:p>
            <a:pPr lvl="1"/>
            <a:r>
              <a:rPr lang="en-US" dirty="0"/>
              <a:t>Capability set to be decided by each society </a:t>
            </a:r>
          </a:p>
          <a:p>
            <a:pPr lvl="2"/>
            <a:r>
              <a:rPr lang="en-US" dirty="0"/>
              <a:t>Deliberation and use of public reason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Sen’s capability approach different from others who prefers using the role of “experts” more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59018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 questions to ponder</a:t>
            </a:r>
          </a:p>
          <a:p>
            <a:pPr lvl="1"/>
            <a:r>
              <a:rPr lang="en-US" dirty="0"/>
              <a:t>How is the “freedom” perspective helpful?</a:t>
            </a:r>
          </a:p>
          <a:p>
            <a:pPr lvl="1"/>
            <a:r>
              <a:rPr lang="en-US" dirty="0"/>
              <a:t>Aren’t the “trade-offs” more legitimate?</a:t>
            </a:r>
          </a:p>
          <a:p>
            <a:pPr lvl="1"/>
            <a:r>
              <a:rPr lang="en-US" dirty="0"/>
              <a:t>How to resolve conflict between </a:t>
            </a:r>
          </a:p>
          <a:p>
            <a:pPr lvl="2"/>
            <a:r>
              <a:rPr lang="en-US" dirty="0"/>
              <a:t>Utilitarianism VS Libertarianism</a:t>
            </a:r>
          </a:p>
          <a:p>
            <a:pPr lvl="2"/>
            <a:r>
              <a:rPr lang="en-US" dirty="0"/>
              <a:t>Equality of Resources VS Equality of Opportunity</a:t>
            </a:r>
          </a:p>
          <a:p>
            <a:pPr lvl="1"/>
            <a:r>
              <a:rPr lang="en-US" dirty="0"/>
              <a:t>How to select “capability” </a:t>
            </a:r>
          </a:p>
        </p:txBody>
      </p:sp>
    </p:spTree>
    <p:extLst>
      <p:ext uri="{BB962C8B-B14F-4D97-AF65-F5344CB8AC3E}">
        <p14:creationId xmlns:p14="http://schemas.microsoft.com/office/powerpoint/2010/main" val="9370179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68999f23-8335-4733-96bb-74b214cb919d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552</Words>
  <Application>Microsoft Office PowerPoint</Application>
  <PresentationFormat>นำเสนอทางหน้าจอ (4:3)</PresentationFormat>
  <Paragraphs>87</Paragraphs>
  <Slides>14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2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Amartya Sen Development as Freedom</vt:lpstr>
      <vt:lpstr>Amartya Sen</vt:lpstr>
      <vt:lpstr>Development as Freedom</vt:lpstr>
      <vt:lpstr>Development as Freedom</vt:lpstr>
      <vt:lpstr>Development as Freedom</vt:lpstr>
      <vt:lpstr>Development as Freedom</vt:lpstr>
      <vt:lpstr>Freedoms as Constitutive to Development</vt:lpstr>
      <vt:lpstr>Complementarities of Freedoms</vt:lpstr>
      <vt:lpstr>Complementarities of Freedoms</vt:lpstr>
      <vt:lpstr>Constructive Roles of Freedom</vt:lpstr>
      <vt:lpstr>Development as Freedom</vt:lpstr>
      <vt:lpstr>Development as Freedom</vt:lpstr>
      <vt:lpstr>Development as Freedom</vt:lpstr>
      <vt:lpstr>Development as Freedom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Amartya Sen Development as Freedom</dc:title>
  <dc:creator>Thorn</dc:creator>
  <cp:lastModifiedBy>Thorn Pitidol</cp:lastModifiedBy>
  <cp:revision>26</cp:revision>
  <dcterms:created xsi:type="dcterms:W3CDTF">2015-02-04T16:27:56Z</dcterms:created>
  <dcterms:modified xsi:type="dcterms:W3CDTF">2020-01-23T15:27:38Z</dcterms:modified>
</cp:coreProperties>
</file>