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259" r:id="rId2"/>
    <p:sldId id="260" r:id="rId3"/>
    <p:sldId id="261" r:id="rId4"/>
    <p:sldId id="262" r:id="rId5"/>
    <p:sldId id="263" r:id="rId6"/>
    <p:sldId id="264" r:id="rId7"/>
    <p:sldId id="457" r:id="rId8"/>
    <p:sldId id="458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308" r:id="rId18"/>
    <p:sldId id="273" r:id="rId19"/>
    <p:sldId id="282" r:id="rId20"/>
    <p:sldId id="283" r:id="rId21"/>
    <p:sldId id="284" r:id="rId22"/>
    <p:sldId id="285" r:id="rId23"/>
    <p:sldId id="292" r:id="rId24"/>
    <p:sldId id="295" r:id="rId25"/>
    <p:sldId id="293" r:id="rId26"/>
    <p:sldId id="314" r:id="rId27"/>
    <p:sldId id="315" r:id="rId28"/>
    <p:sldId id="316" r:id="rId29"/>
    <p:sldId id="317" r:id="rId30"/>
    <p:sldId id="287" r:id="rId31"/>
    <p:sldId id="337" r:id="rId32"/>
    <p:sldId id="301" r:id="rId33"/>
    <p:sldId id="302" r:id="rId34"/>
    <p:sldId id="331" r:id="rId35"/>
    <p:sldId id="332" r:id="rId36"/>
    <p:sldId id="333" r:id="rId37"/>
    <p:sldId id="334" r:id="rId38"/>
    <p:sldId id="336" r:id="rId39"/>
    <p:sldId id="318" r:id="rId40"/>
    <p:sldId id="306" r:id="rId41"/>
    <p:sldId id="304" r:id="rId42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essara  Sukpanich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33CC"/>
    <a:srgbClr val="FFCCFF"/>
    <a:srgbClr val="FFFF99"/>
    <a:srgbClr val="FFFF66"/>
    <a:srgbClr val="CC0099"/>
    <a:srgbClr val="0099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68" autoAdjust="0"/>
    <p:restoredTop sz="94646" autoAdjust="0"/>
  </p:normalViewPr>
  <p:slideViewPr>
    <p:cSldViewPr>
      <p:cViewPr varScale="1">
        <p:scale>
          <a:sx n="79" d="100"/>
          <a:sy n="79" d="100"/>
        </p:scale>
        <p:origin x="819" y="57"/>
      </p:cViewPr>
      <p:guideLst>
        <p:guide orient="horz" pos="110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483C5C50-E279-404E-9EA5-C2253FFFDCD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85B123EB-6F84-4AB9-98AF-D12684E4B12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4">
            <a:extLst>
              <a:ext uri="{FF2B5EF4-FFF2-40B4-BE49-F238E27FC236}">
                <a16:creationId xmlns:a16="http://schemas.microsoft.com/office/drawing/2014/main" id="{4DFF32C4-74B8-4FB7-A7F1-7EB72AA60E3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5">
            <a:extLst>
              <a:ext uri="{FF2B5EF4-FFF2-40B4-BE49-F238E27FC236}">
                <a16:creationId xmlns:a16="http://schemas.microsoft.com/office/drawing/2014/main" id="{1D944D40-F193-4076-B305-A42A4224DAD5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1E5A808D-C25E-490C-BDAE-4CC2CD9172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7D58A51B-EF18-400E-AF7E-D4C5D79142E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6786F2AE-8680-4B7A-AD0C-B1EE2C9E06E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FED4B4AC-EB34-4BD9-8587-5E2C20089E71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>
            <a:extLst>
              <a:ext uri="{FF2B5EF4-FFF2-40B4-BE49-F238E27FC236}">
                <a16:creationId xmlns:a16="http://schemas.microsoft.com/office/drawing/2014/main" id="{0974E7C5-1B72-42B8-9787-34D051165D1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3798" name="Rectangle 6">
            <a:extLst>
              <a:ext uri="{FF2B5EF4-FFF2-40B4-BE49-F238E27FC236}">
                <a16:creationId xmlns:a16="http://schemas.microsoft.com/office/drawing/2014/main" id="{BD318B3A-1159-4B77-8887-D3704DC7207B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9" name="Rectangle 7">
            <a:extLst>
              <a:ext uri="{FF2B5EF4-FFF2-40B4-BE49-F238E27FC236}">
                <a16:creationId xmlns:a16="http://schemas.microsoft.com/office/drawing/2014/main" id="{DEE22230-F7BB-4A11-B122-43A7CF5D8DB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5BC25B1-394D-4237-950C-9A92FE33A2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>
            <a:extLst>
              <a:ext uri="{FF2B5EF4-FFF2-40B4-BE49-F238E27FC236}">
                <a16:creationId xmlns:a16="http://schemas.microsoft.com/office/drawing/2014/main" id="{EC18DF10-3951-477F-A749-74E8909150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  <p:sp>
        <p:nvSpPr>
          <p:cNvPr id="4" name="Text Box 8">
            <a:extLst>
              <a:ext uri="{FF2B5EF4-FFF2-40B4-BE49-F238E27FC236}">
                <a16:creationId xmlns:a16="http://schemas.microsoft.com/office/drawing/2014/main" id="{0930BD99-F0F6-4ED1-991B-15ABD2120770}"/>
              </a:ext>
            </a:extLst>
          </p:cNvPr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5" name="Text Box 9">
            <a:extLst>
              <a:ext uri="{FF2B5EF4-FFF2-40B4-BE49-F238E27FC236}">
                <a16:creationId xmlns:a16="http://schemas.microsoft.com/office/drawing/2014/main" id="{056D12FB-3FE7-42A2-9805-B90FA3BD8A3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6</a:t>
            </a:r>
          </a:p>
        </p:txBody>
      </p:sp>
      <p:sp>
        <p:nvSpPr>
          <p:cNvPr id="6" name="Line 6">
            <a:extLst>
              <a:ext uri="{FF2B5EF4-FFF2-40B4-BE49-F238E27FC236}">
                <a16:creationId xmlns:a16="http://schemas.microsoft.com/office/drawing/2014/main" id="{F01E91F2-0DB1-4BE7-B4BF-18D0DDC376F6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C9A8A4C0-D9B5-41FA-A0C5-7C60C607CE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 eaLnBrk="1" hangingPunct="1">
              <a:spcBef>
                <a:spcPct val="50000"/>
              </a:spcBef>
              <a:defRPr/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CA1F1968-3C2B-4372-A5DE-A0FD228B4F6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D316C-9A84-4CCD-821A-D6D99C1FA2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330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26286FF-F78B-48A5-B5A9-9ADBB45CF11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D2D7F-B383-4B55-9A76-2B0A30F618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485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8DF32D9-D71E-4D33-B3E5-C77DCF1E0BB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3B52D-35C3-417B-9E97-C9E80B7330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307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2BECE7D-7D1D-4C7B-A430-C5DD95760E4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DDBDF-A030-4710-B344-01CAC65267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112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4018205-9BEB-4169-AE8F-C20D35C2663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9435B-6B34-43FD-862C-4645BD7E4C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425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3662C68E-03F1-4F47-BDCB-0ED59DD0ED4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4C5F4-EC04-4D72-BFC6-24B97190E2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642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0FE643EC-022C-4821-B1FB-ACB2B66A646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C5D34-F0E1-4EE6-91D2-AC1DD19401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86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30702C4-F12A-4457-834D-D57677D3A31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4D70F2-7170-416D-A1D9-32EA901B99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668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6794C20-AED4-4B56-81AE-20CD5B38816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17DEAE-D655-44B2-9D9D-B8C5026C0B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843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2ADAAE6-B4B7-4EAB-8EA7-2C9B74F60DD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4A13E-EFF4-4BFE-B757-137B175306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070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BF521B5-2A1D-4DB3-AEA2-15BAF98ECB1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2B751-B0A6-417D-8D56-F2CF0EFBCE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945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DBCD91-84E6-47D1-8D84-72412F58FE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 and for two-line headings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AE2847D-845E-4E65-86E2-CDAFA42557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B1ACAC0-2DAE-4C05-8710-61DA5987632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E9B3735A-CC9D-4284-8B52-B575C0F3CD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29" name="Line 8">
            <a:extLst>
              <a:ext uri="{FF2B5EF4-FFF2-40B4-BE49-F238E27FC236}">
                <a16:creationId xmlns:a16="http://schemas.microsoft.com/office/drawing/2014/main" id="{F1420BCE-4EE5-4137-906D-E601C9824402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>
            <a:extLst>
              <a:ext uri="{FF2B5EF4-FFF2-40B4-BE49-F238E27FC236}">
                <a16:creationId xmlns:a16="http://schemas.microsoft.com/office/drawing/2014/main" id="{908484ED-68E7-467E-8BF2-750C326BC2F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61" r:id="rId2"/>
    <p:sldLayoutId id="2147483962" r:id="rId3"/>
    <p:sldLayoutId id="2147483963" r:id="rId4"/>
    <p:sldLayoutId id="2147483964" r:id="rId5"/>
    <p:sldLayoutId id="2147483965" r:id="rId6"/>
    <p:sldLayoutId id="2147483966" r:id="rId7"/>
    <p:sldLayoutId id="2147483967" r:id="rId8"/>
    <p:sldLayoutId id="2147483968" r:id="rId9"/>
    <p:sldLayoutId id="2147483969" r:id="rId10"/>
    <p:sldLayoutId id="214748397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D86A08C5-5237-4E97-BF11-0BE00886493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09600" y="990600"/>
            <a:ext cx="8229600" cy="1447800"/>
          </a:xfrm>
          <a:ln w="9525"/>
        </p:spPr>
        <p:txBody>
          <a:bodyPr/>
          <a:lstStyle/>
          <a:p>
            <a:pPr eaLnBrk="1" hangingPunct="1"/>
            <a:r>
              <a:rPr lang="en-US" altLang="th-TH" b="1">
                <a:effectLst/>
                <a:latin typeface="Arial" panose="020B0604020202020204" pitchFamily="34" charset="0"/>
                <a:cs typeface="Angsana New" panose="02020603050405020304" pitchFamily="18" charset="-34"/>
              </a:rPr>
              <a:t>Chapter 9: International Economics</a:t>
            </a:r>
          </a:p>
        </p:txBody>
      </p:sp>
      <p:sp>
        <p:nvSpPr>
          <p:cNvPr id="347139" name="Rectangle 3">
            <a:extLst>
              <a:ext uri="{FF2B5EF4-FFF2-40B4-BE49-F238E27FC236}">
                <a16:creationId xmlns:a16="http://schemas.microsoft.com/office/drawing/2014/main" id="{8AEA8648-8D17-42CC-99AC-F3B7C15C5467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2819400"/>
            <a:ext cx="6400800" cy="20574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 typeface="Wingdings" pitchFamily="2" charset="2"/>
              <a:buChar char="Ø"/>
              <a:defRPr/>
            </a:pPr>
            <a:r>
              <a:rPr lang="en-US" b="1" dirty="0">
                <a:solidFill>
                  <a:srgbClr val="333399"/>
                </a:solidFill>
                <a:cs typeface="Angsana New" pitchFamily="18" charset="-34"/>
              </a:rPr>
              <a:t> Introduction to international</a:t>
            </a:r>
            <a:r>
              <a:rPr lang="th-TH" b="1" dirty="0">
                <a:solidFill>
                  <a:srgbClr val="333399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333399"/>
                </a:solidFill>
                <a:cs typeface="Angsana New" pitchFamily="18" charset="-34"/>
              </a:rPr>
              <a:t>trade</a:t>
            </a:r>
          </a:p>
          <a:p>
            <a:pPr marL="0" indent="0" eaLnBrk="1" hangingPunct="1">
              <a:buFont typeface="Wingdings" pitchFamily="2" charset="2"/>
              <a:buChar char="Ø"/>
              <a:defRPr/>
            </a:pPr>
            <a:r>
              <a:rPr lang="en-US" b="1" dirty="0">
                <a:solidFill>
                  <a:srgbClr val="333399"/>
                </a:solidFill>
                <a:cs typeface="Angsana New" pitchFamily="18" charset="-34"/>
              </a:rPr>
              <a:t> Balance of Payments</a:t>
            </a:r>
          </a:p>
          <a:p>
            <a:pPr marL="0" indent="0" eaLnBrk="1" hangingPunct="1">
              <a:buFont typeface="Wingdings" pitchFamily="2" charset="2"/>
              <a:buChar char="Ø"/>
              <a:defRPr/>
            </a:pPr>
            <a:r>
              <a:rPr lang="en-US" b="1" dirty="0">
                <a:solidFill>
                  <a:srgbClr val="333399"/>
                </a:solidFill>
                <a:cs typeface="Angsana New" pitchFamily="18" charset="-34"/>
              </a:rPr>
              <a:t> Market for foreign exchange</a:t>
            </a:r>
            <a:endParaRPr lang="en-US" sz="4000" b="1" dirty="0">
              <a:solidFill>
                <a:srgbClr val="333399"/>
              </a:solidFill>
              <a:cs typeface="Angsana New" pitchFamily="18" charset="-34"/>
            </a:endParaRPr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FFFBAC04-C779-4390-A844-4CC1E6CBF7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C881454-37F6-4925-A070-25037BB27EE2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Rectangle 2">
            <a:extLst>
              <a:ext uri="{FF2B5EF4-FFF2-40B4-BE49-F238E27FC236}">
                <a16:creationId xmlns:a16="http://schemas.microsoft.com/office/drawing/2014/main" id="{27AE9BC5-E904-4F56-AAEA-F516F97AC11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57200" y="228600"/>
            <a:ext cx="8229600" cy="838200"/>
          </a:xfrm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sz="3200" b="1" dirty="0">
                <a:latin typeface="Arial" charset="0"/>
                <a:cs typeface="Angsana New" pitchFamily="18" charset="-34"/>
              </a:rPr>
              <a:t>9.1 Introduction to international trade</a:t>
            </a:r>
          </a:p>
        </p:txBody>
      </p:sp>
      <p:sp>
        <p:nvSpPr>
          <p:cNvPr id="348163" name="Rectangle 3">
            <a:extLst>
              <a:ext uri="{FF2B5EF4-FFF2-40B4-BE49-F238E27FC236}">
                <a16:creationId xmlns:a16="http://schemas.microsoft.com/office/drawing/2014/main" id="{9E0E5C3C-7F98-4E51-9F68-ED591D9AADA9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62000" y="1371600"/>
            <a:ext cx="7620000" cy="42672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1752600" lvl="3" indent="-381000" eaLnBrk="1" hangingPunct="1">
              <a:buFontTx/>
              <a:buNone/>
              <a:defRPr/>
            </a:pPr>
            <a:endParaRPr lang="en-US" sz="800" b="1" dirty="0"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en-US" b="1" dirty="0">
                <a:solidFill>
                  <a:srgbClr val="CC0099"/>
                </a:solidFill>
                <a:cs typeface="Angsana New" pitchFamily="18" charset="-34"/>
              </a:rPr>
              <a:t>9.1.1 Reasons for trade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th-TH" sz="3200" dirty="0">
                <a:solidFill>
                  <a:srgbClr val="333399"/>
                </a:solidFill>
                <a:cs typeface="Angsana New" pitchFamily="18" charset="-34"/>
              </a:rPr>
              <a:t>	</a:t>
            </a:r>
            <a:r>
              <a:rPr lang="en-US" b="1" dirty="0">
                <a:solidFill>
                  <a:srgbClr val="333399"/>
                </a:solidFill>
                <a:cs typeface="Angsana New" pitchFamily="18" charset="-34"/>
              </a:rPr>
              <a:t>(1) The production cost of the same commodity in each country is not equal</a:t>
            </a:r>
            <a:endParaRPr lang="th-TH" b="1" dirty="0">
              <a:solidFill>
                <a:srgbClr val="333399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th-TH" sz="3600" b="1" dirty="0">
                <a:solidFill>
                  <a:srgbClr val="333399"/>
                </a:solidFill>
                <a:cs typeface="Angsana New" pitchFamily="18" charset="-34"/>
              </a:rPr>
              <a:t>	</a:t>
            </a:r>
            <a:r>
              <a:rPr lang="en-US" b="1" dirty="0">
                <a:solidFill>
                  <a:srgbClr val="333399"/>
                </a:solidFill>
                <a:cs typeface="Angsana New" pitchFamily="18" charset="-34"/>
              </a:rPr>
              <a:t>(2) Comparative advantages	</a:t>
            </a:r>
          </a:p>
          <a:p>
            <a:pPr marL="609600" indent="-609600" eaLnBrk="1" hangingPunct="1">
              <a:buFontTx/>
              <a:buNone/>
              <a:defRPr/>
            </a:pPr>
            <a:endParaRPr lang="en-US" b="1" dirty="0">
              <a:solidFill>
                <a:srgbClr val="333399"/>
              </a:solidFill>
              <a:cs typeface="Angsana New" pitchFamily="18" charset="-34"/>
            </a:endParaRPr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486A66EA-73DF-4B2C-B021-FDC7E1CBBE4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31E310B-5790-4E96-8AF4-67DAF15834B3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6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7" name="Rectangle 3">
            <a:extLst>
              <a:ext uri="{FF2B5EF4-FFF2-40B4-BE49-F238E27FC236}">
                <a16:creationId xmlns:a16="http://schemas.microsoft.com/office/drawing/2014/main" id="{8BCDF13B-9F75-4EEA-9152-8AC0CB25A44A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62000" y="1447800"/>
            <a:ext cx="7620000" cy="45720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1752600" lvl="3" indent="-381000" eaLnBrk="1" hangingPunct="1">
              <a:buFontTx/>
              <a:buNone/>
              <a:defRPr/>
            </a:pPr>
            <a:endParaRPr lang="en-US" sz="1200" b="1" dirty="0"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en-US" b="1" dirty="0">
                <a:solidFill>
                  <a:srgbClr val="CC0099"/>
                </a:solidFill>
                <a:cs typeface="Angsana New" pitchFamily="18" charset="-34"/>
              </a:rPr>
              <a:t>9.1.2</a:t>
            </a:r>
            <a:r>
              <a:rPr lang="en-US" dirty="0">
                <a:solidFill>
                  <a:srgbClr val="CC0099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CC0099"/>
                </a:solidFill>
                <a:cs typeface="Angsana New" pitchFamily="18" charset="-34"/>
              </a:rPr>
              <a:t>Gains from trade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th-TH" sz="1800" dirty="0">
                <a:solidFill>
                  <a:srgbClr val="333399"/>
                </a:solidFill>
                <a:cs typeface="Angsana New" pitchFamily="18" charset="-34"/>
              </a:rPr>
              <a:t>	</a:t>
            </a:r>
            <a:r>
              <a:rPr lang="en-US" dirty="0">
                <a:solidFill>
                  <a:srgbClr val="333399"/>
                </a:solidFill>
                <a:cs typeface="Angsana New" pitchFamily="18" charset="-34"/>
              </a:rPr>
              <a:t>(1) Welfare gains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en-US" dirty="0">
                <a:solidFill>
                  <a:srgbClr val="333399"/>
                </a:solidFill>
                <a:cs typeface="Angsana New" pitchFamily="18" charset="-34"/>
              </a:rPr>
              <a:t>	(2) Economies of scale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en-US" dirty="0">
                <a:solidFill>
                  <a:srgbClr val="333399"/>
                </a:solidFill>
                <a:cs typeface="Angsana New" pitchFamily="18" charset="-34"/>
              </a:rPr>
              <a:t>	(3) Technology transfer</a:t>
            </a:r>
            <a:endParaRPr lang="en-US" sz="3600" b="1" dirty="0">
              <a:solidFill>
                <a:srgbClr val="333399"/>
              </a:solidFill>
              <a:cs typeface="Angsana New" pitchFamily="18" charset="-34"/>
            </a:endParaRPr>
          </a:p>
        </p:txBody>
      </p:sp>
      <p:sp>
        <p:nvSpPr>
          <p:cNvPr id="348162" name="Rectangle 2">
            <a:extLst>
              <a:ext uri="{FF2B5EF4-FFF2-40B4-BE49-F238E27FC236}">
                <a16:creationId xmlns:a16="http://schemas.microsoft.com/office/drawing/2014/main" id="{94D66F0F-54F0-4306-BC13-ED70750663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28600"/>
            <a:ext cx="8229600" cy="8382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9.1 Introduction to international trade</a:t>
            </a:r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E6889B65-56BC-4B19-B889-004D7B0BAA1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8D0A3E6-2C97-4248-B4CF-83236EF5C069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918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>
            <a:extLst>
              <a:ext uri="{FF2B5EF4-FFF2-40B4-BE49-F238E27FC236}">
                <a16:creationId xmlns:a16="http://schemas.microsoft.com/office/drawing/2014/main" id="{0DD5DBF7-E8FA-47ED-8E1A-AEA650FF54E7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33413" y="1295400"/>
            <a:ext cx="7877175" cy="51054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1752600" lvl="3" indent="-381000" eaLnBrk="1" hangingPunct="1">
              <a:buFontTx/>
              <a:buNone/>
              <a:defRPr/>
            </a:pPr>
            <a:endParaRPr lang="en-US" sz="1200" b="1" dirty="0"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en-US" b="1" dirty="0">
                <a:solidFill>
                  <a:srgbClr val="CC0099"/>
                </a:solidFill>
                <a:cs typeface="Angsana New" pitchFamily="18" charset="-34"/>
              </a:rPr>
              <a:t>9.1.3 Trade barriers </a:t>
            </a:r>
            <a:endParaRPr lang="en-US" dirty="0">
              <a:solidFill>
                <a:srgbClr val="333399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en-US" dirty="0">
                <a:solidFill>
                  <a:srgbClr val="333399"/>
                </a:solidFill>
                <a:cs typeface="Angsana New" pitchFamily="18" charset="-34"/>
              </a:rPr>
              <a:t>		 </a:t>
            </a:r>
            <a:r>
              <a:rPr lang="en-US" b="1" dirty="0">
                <a:solidFill>
                  <a:srgbClr val="333399"/>
                </a:solidFill>
                <a:cs typeface="Angsana New" pitchFamily="18" charset="-34"/>
              </a:rPr>
              <a:t>(1) Tariff barrier </a:t>
            </a:r>
            <a:endParaRPr lang="th-TH" b="1" dirty="0">
              <a:solidFill>
                <a:srgbClr val="333399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th-TH" b="1" dirty="0">
                <a:solidFill>
                  <a:srgbClr val="333399"/>
                </a:solidFill>
                <a:cs typeface="Angsana New" pitchFamily="18" charset="-34"/>
              </a:rPr>
              <a:t>	</a:t>
            </a:r>
            <a:r>
              <a:rPr lang="en-US" b="1" dirty="0">
                <a:solidFill>
                  <a:srgbClr val="333399"/>
                </a:solidFill>
                <a:cs typeface="Angsana New" pitchFamily="18" charset="-34"/>
              </a:rPr>
              <a:t>    (2) Non-tariff barrier</a:t>
            </a:r>
            <a:endParaRPr lang="th-TH" b="1" dirty="0">
              <a:solidFill>
                <a:srgbClr val="333399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en-US" b="1" dirty="0">
                <a:solidFill>
                  <a:srgbClr val="CC0099"/>
                </a:solidFill>
                <a:cs typeface="Angsana New" pitchFamily="18" charset="-34"/>
              </a:rPr>
              <a:t>9.1.4  Trade agreement 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en-US" b="1" dirty="0">
                <a:solidFill>
                  <a:srgbClr val="CC0099"/>
                </a:solidFill>
                <a:cs typeface="Angsana New" pitchFamily="18" charset="-34"/>
              </a:rPr>
              <a:t>		 </a:t>
            </a:r>
            <a:r>
              <a:rPr lang="en-US" b="1" dirty="0">
                <a:solidFill>
                  <a:srgbClr val="333399"/>
                </a:solidFill>
                <a:cs typeface="Angsana New" pitchFamily="18" charset="-34"/>
              </a:rPr>
              <a:t>(1) Bilateral agreement </a:t>
            </a:r>
            <a:endParaRPr lang="th-TH" b="1" dirty="0">
              <a:solidFill>
                <a:srgbClr val="333399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th-TH" b="1" dirty="0">
                <a:solidFill>
                  <a:srgbClr val="333399"/>
                </a:solidFill>
                <a:cs typeface="Angsana New" pitchFamily="18" charset="-34"/>
              </a:rPr>
              <a:t>	</a:t>
            </a:r>
            <a:r>
              <a:rPr lang="en-US" b="1" dirty="0">
                <a:solidFill>
                  <a:srgbClr val="333399"/>
                </a:solidFill>
                <a:cs typeface="Angsana New" pitchFamily="18" charset="-34"/>
              </a:rPr>
              <a:t>    (2) Multilateral agreement</a:t>
            </a:r>
            <a:endParaRPr lang="en-US" b="1" dirty="0">
              <a:solidFill>
                <a:srgbClr val="CC0099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endParaRPr lang="en-US" dirty="0">
              <a:solidFill>
                <a:srgbClr val="CC0099"/>
              </a:solidFill>
              <a:cs typeface="Angsana New" pitchFamily="18" charset="-34"/>
            </a:endParaRPr>
          </a:p>
        </p:txBody>
      </p:sp>
      <p:sp>
        <p:nvSpPr>
          <p:cNvPr id="348162" name="Rectangle 2">
            <a:extLst>
              <a:ext uri="{FF2B5EF4-FFF2-40B4-BE49-F238E27FC236}">
                <a16:creationId xmlns:a16="http://schemas.microsoft.com/office/drawing/2014/main" id="{7460BC58-715F-41C6-8D35-40005C4C3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28600"/>
            <a:ext cx="8229600" cy="8382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9.1 Introduction to international trade</a:t>
            </a:r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E8278CF3-DF87-4094-B3E7-48267DDA473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7DA89274-150F-4181-9EB9-9CACADCDDF7B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235" name="Rectangle 3">
            <a:extLst>
              <a:ext uri="{FF2B5EF4-FFF2-40B4-BE49-F238E27FC236}">
                <a16:creationId xmlns:a16="http://schemas.microsoft.com/office/drawing/2014/main" id="{04CD66F9-F43D-4B34-98F4-B3A8531385FD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85800" y="1828800"/>
            <a:ext cx="7924800" cy="38100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sz="3200" b="1" dirty="0">
                <a:solidFill>
                  <a:srgbClr val="CC0099"/>
                </a:solidFill>
                <a:cs typeface="Angsana New" pitchFamily="18" charset="-34"/>
              </a:rPr>
              <a:t>Balance of Payments:</a:t>
            </a:r>
            <a:r>
              <a:rPr lang="en-US" dirty="0">
                <a:solidFill>
                  <a:srgbClr val="333399"/>
                </a:solidFill>
                <a:cs typeface="Angsana New" pitchFamily="18" charset="-34"/>
              </a:rPr>
              <a:t> </a:t>
            </a:r>
          </a:p>
          <a:p>
            <a:pPr marL="0" indent="0" eaLnBrk="1" hangingPunct="1">
              <a:buFont typeface="Wingdings" pitchFamily="2" charset="2"/>
              <a:buChar char="Ø"/>
              <a:defRPr/>
            </a:pPr>
            <a:r>
              <a:rPr lang="en-US" dirty="0">
                <a:solidFill>
                  <a:srgbClr val="333399"/>
                </a:solidFill>
                <a:cs typeface="Angsana New" pitchFamily="18" charset="-34"/>
              </a:rPr>
              <a:t> The record of a country </a:t>
            </a:r>
            <a:r>
              <a:rPr lang="en-US" dirty="0">
                <a:solidFill>
                  <a:srgbClr val="CC0000"/>
                </a:solidFill>
                <a:cs typeface="Angsana New" pitchFamily="18" charset="-34"/>
              </a:rPr>
              <a:t>transactions</a:t>
            </a:r>
            <a:r>
              <a:rPr lang="en-US" dirty="0">
                <a:solidFill>
                  <a:srgbClr val="333399"/>
                </a:solidFill>
                <a:cs typeface="Angsana New" pitchFamily="18" charset="-34"/>
              </a:rPr>
              <a:t> in goods, services, and assets with the rest of the world</a:t>
            </a:r>
          </a:p>
          <a:p>
            <a:pPr marL="0" indent="0" eaLnBrk="1" hangingPunct="1">
              <a:buFont typeface="Wingdings" pitchFamily="2" charset="2"/>
              <a:buChar char="Ø"/>
              <a:defRPr/>
            </a:pPr>
            <a:r>
              <a:rPr lang="en-US" dirty="0">
                <a:solidFill>
                  <a:srgbClr val="333399"/>
                </a:solidFill>
                <a:cs typeface="Angsana New" pitchFamily="18" charset="-34"/>
              </a:rPr>
              <a:t> The record of a country’s sources (supply) and uses (demand) of foreign exchange</a:t>
            </a:r>
            <a:endParaRPr lang="en-US" sz="3200" b="1" dirty="0">
              <a:solidFill>
                <a:srgbClr val="333399"/>
              </a:solidFill>
              <a:cs typeface="Angsana New" pitchFamily="18" charset="-34"/>
            </a:endParaRPr>
          </a:p>
        </p:txBody>
      </p:sp>
      <p:sp>
        <p:nvSpPr>
          <p:cNvPr id="348162" name="Rectangle 2">
            <a:extLst>
              <a:ext uri="{FF2B5EF4-FFF2-40B4-BE49-F238E27FC236}">
                <a16:creationId xmlns:a16="http://schemas.microsoft.com/office/drawing/2014/main" id="{05E0A7AD-C07B-46E9-89E2-F9B5F9FE5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457200"/>
            <a:ext cx="8153400" cy="8382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9.2 Balance of payments (BOP)</a:t>
            </a:r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0E9FEE88-73F5-43A6-BE93-25CB491CB0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9D6276D3-A019-4B45-AB58-556290DEE6F4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123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9" name="Rectangle 3">
            <a:extLst>
              <a:ext uri="{FF2B5EF4-FFF2-40B4-BE49-F238E27FC236}">
                <a16:creationId xmlns:a16="http://schemas.microsoft.com/office/drawing/2014/main" id="{1BD4CAC7-AA2D-459A-93B1-FC853CCD84B1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533400" y="1371600"/>
            <a:ext cx="8077200" cy="4876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buFontTx/>
              <a:buNone/>
              <a:defRPr/>
            </a:pPr>
            <a:r>
              <a:rPr lang="en-US" b="1" dirty="0">
                <a:solidFill>
                  <a:srgbClr val="CC0099"/>
                </a:solidFill>
                <a:cs typeface="Angsana New" pitchFamily="18" charset="-34"/>
              </a:rPr>
              <a:t>9.2.1 Composition of BOP account</a:t>
            </a:r>
          </a:p>
          <a:p>
            <a:pPr marL="609600" indent="-609600" eaLnBrk="1" hangingPunct="1">
              <a:buFontTx/>
              <a:buNone/>
              <a:defRPr/>
            </a:pPr>
            <a:endParaRPr lang="en-US" sz="900" b="1" dirty="0">
              <a:solidFill>
                <a:srgbClr val="CC0099"/>
              </a:solidFill>
              <a:cs typeface="Angsana New" pitchFamily="18" charset="-34"/>
            </a:endParaRPr>
          </a:p>
          <a:p>
            <a:pPr marL="1295400" lvl="2" indent="-381000" eaLnBrk="1" hangingPunct="1">
              <a:buFontTx/>
              <a:buAutoNum type="arabicPeriod"/>
              <a:defRPr/>
            </a:pPr>
            <a:r>
              <a:rPr lang="en-US" sz="2800" b="1" dirty="0">
                <a:solidFill>
                  <a:srgbClr val="333399"/>
                </a:solidFill>
                <a:cs typeface="Angsana New" pitchFamily="18" charset="-34"/>
              </a:rPr>
              <a:t>Current Account</a:t>
            </a:r>
          </a:p>
          <a:p>
            <a:pPr marL="1295400" lvl="2" indent="-381000" eaLnBrk="1" hangingPunct="1">
              <a:buFontTx/>
              <a:buNone/>
              <a:defRPr/>
            </a:pPr>
            <a:endParaRPr lang="en-US" sz="2800" b="1" dirty="0">
              <a:solidFill>
                <a:srgbClr val="333399"/>
              </a:solidFill>
              <a:cs typeface="Angsana New" pitchFamily="18" charset="-34"/>
            </a:endParaRPr>
          </a:p>
          <a:p>
            <a:pPr marL="1295400" lvl="2" indent="-381000" eaLnBrk="1" hangingPunct="1">
              <a:buFontTx/>
              <a:buNone/>
              <a:defRPr/>
            </a:pPr>
            <a:r>
              <a:rPr lang="en-US" sz="2800" b="1" dirty="0">
                <a:solidFill>
                  <a:srgbClr val="333399"/>
                </a:solidFill>
                <a:cs typeface="Angsana New" pitchFamily="18" charset="-34"/>
              </a:rPr>
              <a:t>2. Capital and Financial Account</a:t>
            </a:r>
          </a:p>
          <a:p>
            <a:pPr marL="1295400" lvl="2" indent="-381000" eaLnBrk="1" hangingPunct="1">
              <a:buFontTx/>
              <a:buNone/>
              <a:defRPr/>
            </a:pPr>
            <a:endParaRPr lang="en-US" sz="2800" b="1" dirty="0">
              <a:solidFill>
                <a:srgbClr val="333399"/>
              </a:solidFill>
              <a:cs typeface="Angsana New" pitchFamily="18" charset="-34"/>
            </a:endParaRPr>
          </a:p>
          <a:p>
            <a:pPr marL="1295400" lvl="2" indent="-381000" eaLnBrk="1" hangingPunct="1">
              <a:buFontTx/>
              <a:buNone/>
              <a:defRPr/>
            </a:pPr>
            <a:r>
              <a:rPr lang="en-US" sz="2800" b="1" dirty="0">
                <a:solidFill>
                  <a:srgbClr val="333399"/>
                </a:solidFill>
                <a:cs typeface="Angsana New" pitchFamily="18" charset="-34"/>
              </a:rPr>
              <a:t>3. Errors and Omissions</a:t>
            </a:r>
          </a:p>
          <a:p>
            <a:pPr marL="1295400" lvl="2" indent="-381000" eaLnBrk="1" hangingPunct="1">
              <a:buFontTx/>
              <a:buNone/>
              <a:defRPr/>
            </a:pPr>
            <a:endParaRPr lang="en-US" sz="2800" b="1" dirty="0">
              <a:solidFill>
                <a:srgbClr val="333399"/>
              </a:solidFill>
              <a:cs typeface="Angsana New" pitchFamily="18" charset="-34"/>
            </a:endParaRPr>
          </a:p>
          <a:p>
            <a:pPr marL="1295400" lvl="2" indent="-381000" eaLnBrk="1" hangingPunct="1">
              <a:buFontTx/>
              <a:buNone/>
              <a:defRPr/>
            </a:pPr>
            <a:r>
              <a:rPr lang="en-US" sz="2800" b="1" dirty="0">
                <a:solidFill>
                  <a:srgbClr val="333399"/>
                </a:solidFill>
                <a:cs typeface="Angsana New" pitchFamily="18" charset="-34"/>
              </a:rPr>
              <a:t>4. International Reserve Account</a:t>
            </a:r>
          </a:p>
        </p:txBody>
      </p:sp>
      <p:sp>
        <p:nvSpPr>
          <p:cNvPr id="348162" name="Rectangle 2">
            <a:extLst>
              <a:ext uri="{FF2B5EF4-FFF2-40B4-BE49-F238E27FC236}">
                <a16:creationId xmlns:a16="http://schemas.microsoft.com/office/drawing/2014/main" id="{AD62E8F6-1B9E-4790-BA71-105EC73285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304800"/>
            <a:ext cx="8229600" cy="8382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9.2 Balance of payments (BOP)</a:t>
            </a: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0EAD7142-23CD-4E64-BC4F-2148A3CC1D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B61F52EE-3322-47D3-A982-52BAA2AEC9E1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25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A7A4D-349B-4699-BDFE-989FE4FAA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/>
          <a:lstStyle/>
          <a:p>
            <a:pPr>
              <a:defRPr/>
            </a:pPr>
            <a:r>
              <a:rPr lang="en-US" sz="2400" b="1" dirty="0"/>
              <a:t>Example of Balance of Payment</a:t>
            </a:r>
            <a:r>
              <a:rPr lang="en-US" sz="2000" b="1" dirty="0"/>
              <a:t> (units: million US dollars)</a:t>
            </a:r>
          </a:p>
        </p:txBody>
      </p:sp>
      <p:sp>
        <p:nvSpPr>
          <p:cNvPr id="11267" name="Slide Number Placeholder 3">
            <a:extLst>
              <a:ext uri="{FF2B5EF4-FFF2-40B4-BE49-F238E27FC236}">
                <a16:creationId xmlns:a16="http://schemas.microsoft.com/office/drawing/2014/main" id="{CEACF4D6-5701-4B9A-B501-870C2180505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5DB22CF8-AB12-4577-81F1-068B9BE56121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0559306-CE25-4119-BC3F-0A107D97E0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662567"/>
              </p:ext>
            </p:extLst>
          </p:nvPr>
        </p:nvGraphicFramePr>
        <p:xfrm>
          <a:off x="381000" y="685800"/>
          <a:ext cx="8000999" cy="5783270"/>
        </p:xfrm>
        <a:graphic>
          <a:graphicData uri="http://schemas.openxmlformats.org/drawingml/2006/table">
            <a:tbl>
              <a:tblPr/>
              <a:tblGrid>
                <a:gridCol w="35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53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749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latin typeface="Microsoft Sans Serif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>
                          <a:latin typeface="Microsoft Sans Serif"/>
                        </a:rPr>
                        <a:t>2007 p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>
                          <a:latin typeface="Microsoft Sans Serif"/>
                        </a:rPr>
                        <a:t>2008 p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>
                          <a:latin typeface="Microsoft Sans Serif"/>
                        </a:rPr>
                        <a:t>2009 p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Current account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15,681.73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1,633.00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20,290.90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a. Goods and services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18,703.21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4,934.85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24,916.72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1. Goods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12,782.03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108.09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19,416.41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    Exports (f.o.b.)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151,258.35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175,233.06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150,883.04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    Imports (c.i.f.)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-138,476.31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-175,124.97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-131,466.62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89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       Of which: Non-monetary gold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-1,635.98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-6,068.98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-3,785.31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2. Services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5,921.17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4,826.76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5,500.31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    Services receipts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30,361.92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33,399.57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30,200.07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    Services payments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-24,440.74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-28,572.81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-24,699.75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b. Income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-6,960.39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-8,072.30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-9,116.48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Income receipts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7,331.98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7,130.71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5,030.48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Income payments  4/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-14,292.38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-15,203.02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-14,146.96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c. Current transfers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3,938.91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4,770.45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4,490.66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Capital and financial account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-2,623.78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14,603.70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-1,199.44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a. Capital account  6/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0.00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0.00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0.00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b. Financial account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-2,623.78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14,603.70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-1,199.44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1. Direct investment  3/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8,465.85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6,002.05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2,118.39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latin typeface="Microsoft Sans Serif"/>
                        </a:rPr>
                        <a:t>            (1) Abroad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-2,864.34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-2,568.41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-3,835.90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latin typeface="Microsoft Sans Serif"/>
                        </a:rPr>
                        <a:t>            (2) In reporting economy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11,330.19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8,570.46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5,954.32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2. Portfolio investment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-6,726.91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-2,080.36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-9,211.68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        3. Other investment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latin typeface="Microsoft Sans Serif"/>
                        </a:rPr>
                        <a:t>-4,362.72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10,682.01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latin typeface="Microsoft Sans Serif"/>
                        </a:rPr>
                        <a:t>5,893.84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Errors and omissions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4,044.25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8,456.58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5,035.12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Microsoft Sans Serif"/>
                        </a:rPr>
                        <a:t>Overall balance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Microsoft Sans Serif"/>
                        </a:rPr>
                        <a:t>17,102.20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Microsoft Sans Serif"/>
                        </a:rPr>
                        <a:t>24,693.30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Microsoft Sans Serif"/>
                        </a:rPr>
                        <a:t>24,126.60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30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Microsoft Sans Serif"/>
                        </a:rPr>
                        <a:t>Reserve assets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Microsoft Sans Serif"/>
                        </a:rPr>
                        <a:t>17,102.20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Microsoft Sans Serif"/>
                        </a:rPr>
                        <a:t>24,693.30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Microsoft Sans Serif"/>
                        </a:rPr>
                        <a:t>24,126.60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82F2C-1A56-47C9-9545-40A7A6B50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52400"/>
            <a:ext cx="8610600" cy="533400"/>
          </a:xfrm>
        </p:spPr>
        <p:txBody>
          <a:bodyPr/>
          <a:lstStyle/>
          <a:p>
            <a:pPr>
              <a:defRPr/>
            </a:pPr>
            <a:r>
              <a:rPr lang="en-US" sz="2400" b="1" dirty="0"/>
              <a:t>Example of Balance of Payment</a:t>
            </a:r>
            <a:r>
              <a:rPr lang="en-US" sz="2000" b="1" dirty="0"/>
              <a:t> (units: Millions of US Dollars)</a:t>
            </a:r>
          </a:p>
        </p:txBody>
      </p:sp>
      <p:sp>
        <p:nvSpPr>
          <p:cNvPr id="12291" name="Slide Number Placeholder 3">
            <a:extLst>
              <a:ext uri="{FF2B5EF4-FFF2-40B4-BE49-F238E27FC236}">
                <a16:creationId xmlns:a16="http://schemas.microsoft.com/office/drawing/2014/main" id="{41075458-2648-40E9-ACDE-2F6D0EF1ED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D9D35DE9-FDF3-4BDE-8B7E-5DA8161CE875}" type="slidenum">
              <a:rPr lang="en-US" altLang="th-TH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en-US" altLang="th-TH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50DDB51-75C6-4537-BA2E-6831E491B1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7589454"/>
              </p:ext>
            </p:extLst>
          </p:nvPr>
        </p:nvGraphicFramePr>
        <p:xfrm>
          <a:off x="152400" y="685800"/>
          <a:ext cx="8839198" cy="5559417"/>
        </p:xfrm>
        <a:graphic>
          <a:graphicData uri="http://schemas.openxmlformats.org/drawingml/2006/table">
            <a:tbl>
              <a:tblPr/>
              <a:tblGrid>
                <a:gridCol w="36247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6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10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1052">
                  <a:extLst>
                    <a:ext uri="{9D8B030D-6E8A-4147-A177-3AD203B41FA5}">
                      <a16:colId xmlns:a16="http://schemas.microsoft.com/office/drawing/2014/main" val="1774801776"/>
                    </a:ext>
                  </a:extLst>
                </a:gridCol>
                <a:gridCol w="1081052">
                  <a:extLst>
                    <a:ext uri="{9D8B030D-6E8A-4147-A177-3AD203B41FA5}">
                      <a16:colId xmlns:a16="http://schemas.microsoft.com/office/drawing/2014/main" val="1425202689"/>
                    </a:ext>
                  </a:extLst>
                </a:gridCol>
              </a:tblGrid>
              <a:tr h="24745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latin typeface="Microsoft Sans Serif"/>
                        </a:rPr>
                        <a:t> 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2016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2017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2018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2019 p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2020 p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Current account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000099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43,438.00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000099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43,951.86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28,422.53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38,205.56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16,298.30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a. Goods and services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56,051.04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56,877.04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44,922.18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51,047.44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24,665.85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1. Goods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35,776.08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32,581.23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22,387.66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26,724.51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39,820.32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    Exports (f.o.b.)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213,487.50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233,688.04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251,108.13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242,700.80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226,715.86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    Imports (c.i.f.)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177,711.42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201,106.81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228,720.47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215,976.29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186,895.53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       Of which: Non-monetary gold 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5,427.82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9,953.45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10,216.41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6,805.18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4,540.30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2. Services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20,274.95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24,295.80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22,534.52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24,322.93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-15,154.47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    Services receipts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63,786.40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70,964.14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77,473.63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81,177.53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31,703.30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    Services payments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43,511.45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46,668.34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54,939.11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56,854.60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46,857.77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b. Primary Income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-19,427.48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-20,461.76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-24,514.67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-20,020.73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-14,244.71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c. Secondary Income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6,814.45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7,536.59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8,015.02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7,178.85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5,877.16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    General government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12.91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17.64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46.23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69.31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87.23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    Other sectors (transfers)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6,801.53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7,518.95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7,968.79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7,109.54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5,789.93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Capital and financial account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-20,181.90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-10,647.48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-13,814.19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-15,651.94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-3,544.98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a. Capital account  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12.72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-140.94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-610.54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4.01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43.12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b. Financial account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-20,194.62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-10,506.54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-13,203.65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-15,655.96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-3,588.10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1. Direct investment  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-9,906.45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-5,931.88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-4,181.66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-5,327.52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-22,815.32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2. Portfolio investment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-2,797.62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-2,151.55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-5,863.82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-8,643.78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-11,612.95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3. Financial derivatives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303.31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118.29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133.78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822.11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-160.78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625345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latin typeface="Microsoft Sans Serif"/>
                        </a:rPr>
                        <a:t>        4. Other investment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-7,793.85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-2,541.40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-3,291.95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-2,506.77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31,000.94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000099"/>
                          </a:solidFill>
                          <a:latin typeface="Microsoft Sans Serif"/>
                        </a:rPr>
                        <a:t>Net errors and omissions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-10,411.60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-7,347.68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-7,341.98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-8,970.67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5,600.16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Microsoft Sans Serif"/>
                        </a:rPr>
                        <a:t>Overall balance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12,844.50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25,956.70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FF0000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7,266.36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FF0000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13,582.95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18,353.47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3095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Microsoft Sans Serif"/>
                        </a:rPr>
                        <a:t>Reserve assets</a:t>
                      </a:r>
                    </a:p>
                  </a:txBody>
                  <a:tcPr marL="9525" marR="9525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12,844.50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25,956.70</a:t>
                      </a:r>
                    </a:p>
                  </a:txBody>
                  <a:tcPr marL="4763" marR="4763" marT="47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7,266.36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13,582.95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18,353.47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>
            <a:extLst>
              <a:ext uri="{FF2B5EF4-FFF2-40B4-BE49-F238E27FC236}">
                <a16:creationId xmlns:a16="http://schemas.microsoft.com/office/drawing/2014/main" id="{0CC0A169-A023-4B25-85DF-D898F79BAC4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81000" y="152400"/>
            <a:ext cx="8305800" cy="762000"/>
          </a:xfrm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1. Current Account</a:t>
            </a:r>
          </a:p>
        </p:txBody>
      </p:sp>
      <p:sp>
        <p:nvSpPr>
          <p:cNvPr id="353283" name="Rectangle 3">
            <a:extLst>
              <a:ext uri="{FF2B5EF4-FFF2-40B4-BE49-F238E27FC236}">
                <a16:creationId xmlns:a16="http://schemas.microsoft.com/office/drawing/2014/main" id="{3863DA44-21B2-49D1-8ABD-CAEE581D4171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23900" y="990600"/>
            <a:ext cx="7696200" cy="53340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buFontTx/>
              <a:buNone/>
              <a:defRPr/>
            </a:pPr>
            <a:r>
              <a:rPr lang="en-US" sz="2400" b="1" dirty="0">
                <a:solidFill>
                  <a:srgbClr val="CC0099"/>
                </a:solidFill>
                <a:cs typeface="Angsana New" pitchFamily="18" charset="-34"/>
              </a:rPr>
              <a:t>Composition of current account</a:t>
            </a:r>
            <a:r>
              <a:rPr lang="th-TH" sz="2400" dirty="0">
                <a:solidFill>
                  <a:srgbClr val="663300"/>
                </a:solidFill>
                <a:cs typeface="Angsana New" pitchFamily="18" charset="-34"/>
              </a:rPr>
              <a:t> 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th-TH" sz="2400" dirty="0">
                <a:solidFill>
                  <a:srgbClr val="333399"/>
                </a:solidFill>
                <a:cs typeface="Angsana New" pitchFamily="18" charset="-34"/>
              </a:rPr>
              <a:t>       </a:t>
            </a:r>
            <a:r>
              <a:rPr lang="en-US" sz="2400" b="1" dirty="0">
                <a:solidFill>
                  <a:srgbClr val="008000"/>
                </a:solidFill>
                <a:cs typeface="Angsana New" pitchFamily="18" charset="-34"/>
              </a:rPr>
              <a:t>1.1 Trade in good account: </a:t>
            </a: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record of foreign exchange</a:t>
            </a: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receive and payment from the country’s export and import of good 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               </a:t>
            </a:r>
            <a:r>
              <a:rPr lang="en-US" sz="2400" dirty="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__________________________________________________</a:t>
            </a:r>
            <a:endParaRPr lang="en-US" sz="3600" dirty="0">
              <a:solidFill>
                <a:srgbClr val="008000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en-US" sz="2400" b="1" dirty="0">
                <a:solidFill>
                  <a:srgbClr val="008000"/>
                </a:solidFill>
                <a:cs typeface="Angsana New" pitchFamily="18" charset="-34"/>
              </a:rPr>
              <a:t>	1.2 Trade in service account: </a:t>
            </a: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record of foreign exchange</a:t>
            </a: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receive and payment from the country’s export and import of services </a:t>
            </a:r>
            <a:r>
              <a:rPr lang="en-US" sz="2400" dirty="0">
                <a:solidFill>
                  <a:srgbClr val="993300"/>
                </a:solidFill>
                <a:cs typeface="Angsana New" pitchFamily="18" charset="-34"/>
              </a:rPr>
              <a:t>(such as, transportation, travel, government service and other services)</a:t>
            </a:r>
            <a:endParaRPr lang="en-US" sz="3600" b="1" dirty="0">
              <a:solidFill>
                <a:srgbClr val="993300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en-US" sz="3600" b="1" dirty="0">
                <a:solidFill>
                  <a:srgbClr val="008000"/>
                </a:solidFill>
                <a:latin typeface="Angsana New" pitchFamily="18" charset="-34"/>
                <a:cs typeface="Angsana New" pitchFamily="18" charset="-34"/>
              </a:rPr>
              <a:t>               </a:t>
            </a:r>
            <a:r>
              <a:rPr lang="en-US" sz="3200" dirty="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______________________________________</a:t>
            </a:r>
            <a:endParaRPr lang="th-TH" sz="2400" dirty="0">
              <a:solidFill>
                <a:srgbClr val="333399"/>
              </a:solidFill>
              <a:cs typeface="Angsana New" pitchFamily="18" charset="-34"/>
            </a:endParaRPr>
          </a:p>
        </p:txBody>
      </p:sp>
      <p:sp>
        <p:nvSpPr>
          <p:cNvPr id="353284" name="Text Box 4">
            <a:extLst>
              <a:ext uri="{FF2B5EF4-FFF2-40B4-BE49-F238E27FC236}">
                <a16:creationId xmlns:a16="http://schemas.microsoft.com/office/drawing/2014/main" id="{03EDE79C-3A66-41B3-9424-D63389603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5715000"/>
            <a:ext cx="617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--- </a:t>
            </a:r>
            <a:r>
              <a: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Trade in service account balance ----</a:t>
            </a: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9F08B9C6-EA2F-4E8A-9952-1AA2935D39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819400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--- </a:t>
            </a:r>
            <a:r>
              <a: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Trade in good account balance ----</a:t>
            </a:r>
          </a:p>
        </p:txBody>
      </p:sp>
      <p:sp>
        <p:nvSpPr>
          <p:cNvPr id="13318" name="Slide Number Placeholder 5">
            <a:extLst>
              <a:ext uri="{FF2B5EF4-FFF2-40B4-BE49-F238E27FC236}">
                <a16:creationId xmlns:a16="http://schemas.microsoft.com/office/drawing/2014/main" id="{83196486-D085-4E05-8231-E8A2A3AB7B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C16E662-AA30-42F3-A98E-7009B0B2887F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3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3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3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532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53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4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7" name="Rectangle 3">
            <a:extLst>
              <a:ext uri="{FF2B5EF4-FFF2-40B4-BE49-F238E27FC236}">
                <a16:creationId xmlns:a16="http://schemas.microsoft.com/office/drawing/2014/main" id="{5977BCAC-DB4A-4E74-8484-3BD176112FC7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533400" y="1143000"/>
            <a:ext cx="7620000" cy="51054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	</a:t>
            </a:r>
            <a:r>
              <a:rPr lang="en-US" sz="2400" b="1" dirty="0">
                <a:solidFill>
                  <a:srgbClr val="008000"/>
                </a:solidFill>
                <a:cs typeface="Angsana New" pitchFamily="18" charset="-34"/>
              </a:rPr>
              <a:t>1.3 Income Account: </a:t>
            </a: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record of foreign exchange income receipts and income payments from compensation of employees and investment income </a:t>
            </a:r>
            <a:r>
              <a:rPr lang="en-US" sz="2400" dirty="0">
                <a:solidFill>
                  <a:srgbClr val="993300"/>
                </a:solidFill>
                <a:cs typeface="Angsana New" pitchFamily="18" charset="-34"/>
              </a:rPr>
              <a:t>(such as dividends, interest, rent, and profits)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r>
              <a:rPr lang="en-US" dirty="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                          _______________________________________</a:t>
            </a:r>
            <a:endParaRPr lang="th-TH" dirty="0">
              <a:solidFill>
                <a:srgbClr val="333399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	</a:t>
            </a:r>
            <a:r>
              <a:rPr lang="en-US" sz="2400" b="1" dirty="0">
                <a:solidFill>
                  <a:srgbClr val="008000"/>
                </a:solidFill>
                <a:cs typeface="Angsana New" pitchFamily="18" charset="-34"/>
              </a:rPr>
              <a:t>1.4 Transfer Account: </a:t>
            </a: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record of transfer receive and payment from private and government sectors </a:t>
            </a:r>
            <a:r>
              <a:rPr lang="en-US" sz="2400" dirty="0">
                <a:solidFill>
                  <a:srgbClr val="993300"/>
                </a:solidFill>
                <a:cs typeface="Angsana New" pitchFamily="18" charset="-34"/>
              </a:rPr>
              <a:t>(such as, parents transfer money to children staying abroad, donation from Thai government to other countries, and donation of other countries to Thailand)</a:t>
            </a:r>
            <a:endParaRPr lang="en-US" sz="2400" b="1" dirty="0">
              <a:solidFill>
                <a:srgbClr val="993300"/>
              </a:solidFill>
              <a:cs typeface="Angsana New" pitchFamily="18" charset="-34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r>
              <a:rPr lang="en-US" dirty="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		          ________________________________________</a:t>
            </a:r>
            <a:endParaRPr lang="th-TH" dirty="0">
              <a:solidFill>
                <a:srgbClr val="333399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54308" name="Text Box 4">
            <a:extLst>
              <a:ext uri="{FF2B5EF4-FFF2-40B4-BE49-F238E27FC236}">
                <a16:creationId xmlns:a16="http://schemas.microsoft.com/office/drawing/2014/main" id="{2CA03096-7D01-48A4-A367-0090020B1F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27432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--- </a:t>
            </a:r>
            <a:r>
              <a: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Income account balance ----</a:t>
            </a:r>
          </a:p>
        </p:txBody>
      </p:sp>
      <p:sp>
        <p:nvSpPr>
          <p:cNvPr id="354309" name="Text Box 5">
            <a:extLst>
              <a:ext uri="{FF2B5EF4-FFF2-40B4-BE49-F238E27FC236}">
                <a16:creationId xmlns:a16="http://schemas.microsoft.com/office/drawing/2014/main" id="{35844490-CBC8-4E81-A844-5C4101037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5410200"/>
            <a:ext cx="487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---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Transfer account balance ----</a:t>
            </a:r>
          </a:p>
        </p:txBody>
      </p:sp>
      <p:sp>
        <p:nvSpPr>
          <p:cNvPr id="353282" name="Rectangle 2">
            <a:extLst>
              <a:ext uri="{FF2B5EF4-FFF2-40B4-BE49-F238E27FC236}">
                <a16:creationId xmlns:a16="http://schemas.microsoft.com/office/drawing/2014/main" id="{111F7FD9-735F-4F8E-8BB6-05A6FDA934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52400"/>
            <a:ext cx="8305800" cy="7620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1. Current Account</a:t>
            </a:r>
          </a:p>
        </p:txBody>
      </p:sp>
      <p:sp>
        <p:nvSpPr>
          <p:cNvPr id="14342" name="Slide Number Placeholder 5">
            <a:extLst>
              <a:ext uri="{FF2B5EF4-FFF2-40B4-BE49-F238E27FC236}">
                <a16:creationId xmlns:a16="http://schemas.microsoft.com/office/drawing/2014/main" id="{724956D0-544C-463B-9F55-5B35455054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5399AB5-0B72-4BBA-AA03-25AE27C25714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4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4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54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08" grpId="0"/>
      <p:bldP spid="3543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1" name="Text Box 3">
            <a:extLst>
              <a:ext uri="{FF2B5EF4-FFF2-40B4-BE49-F238E27FC236}">
                <a16:creationId xmlns:a16="http://schemas.microsoft.com/office/drawing/2014/main" id="{147D14AD-C759-4DEB-9420-95CEE35AEA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9300" y="4876800"/>
            <a:ext cx="5105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--- </a:t>
            </a:r>
            <a: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Current Account ----</a:t>
            </a:r>
          </a:p>
        </p:txBody>
      </p:sp>
      <p:sp>
        <p:nvSpPr>
          <p:cNvPr id="355332" name="Text Box 4">
            <a:extLst>
              <a:ext uri="{FF2B5EF4-FFF2-40B4-BE49-F238E27FC236}">
                <a16:creationId xmlns:a16="http://schemas.microsoft.com/office/drawing/2014/main" id="{FCE32AFD-E24E-499B-8634-EFC6A0CA0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219200"/>
            <a:ext cx="9144000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th-TH" sz="3600" b="1" dirty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1.1 </a:t>
            </a:r>
            <a:r>
              <a:rPr lang="en-US" sz="3600" b="1" dirty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Trade in good account</a:t>
            </a:r>
            <a:r>
              <a:rPr lang="th-TH" sz="3600" b="1" dirty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            </a:t>
            </a:r>
            <a:r>
              <a:rPr lang="en-US" sz="3600" b="1" dirty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Trade in good account balance</a:t>
            </a:r>
            <a:endParaRPr lang="th-TH" sz="3600" b="1" dirty="0">
              <a:solidFill>
                <a:srgbClr val="8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th-TH" sz="3600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1.2</a:t>
            </a:r>
            <a:r>
              <a:rPr lang="en-US" sz="3600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Trade in service account</a:t>
            </a:r>
            <a:r>
              <a:rPr lang="th-TH" sz="3600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         </a:t>
            </a:r>
            <a:r>
              <a:rPr lang="en-US" sz="3600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Trade in service account balance</a:t>
            </a:r>
            <a:endParaRPr lang="th-TH" sz="3600" b="1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th-TH" sz="3600" b="1" dirty="0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1.3 </a:t>
            </a:r>
            <a:r>
              <a:rPr lang="en-US" sz="3600" b="1" dirty="0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Income Account</a:t>
            </a:r>
            <a:r>
              <a:rPr lang="th-TH" sz="3600" b="1" dirty="0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                        </a:t>
            </a:r>
            <a:r>
              <a:rPr lang="en-US" sz="3600" b="1" dirty="0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Income account balance</a:t>
            </a:r>
            <a:endParaRPr lang="th-TH" sz="3600" b="1" dirty="0">
              <a:solidFill>
                <a:srgbClr val="CC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th-TH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1.4 </a:t>
            </a:r>
            <a:r>
              <a:rPr lang="en-US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Transfer Account                        Transfer account balance</a:t>
            </a:r>
            <a:endParaRPr lang="th-TH" sz="36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    </a:t>
            </a:r>
          </a:p>
        </p:txBody>
      </p:sp>
      <p:sp>
        <p:nvSpPr>
          <p:cNvPr id="15364" name="Line 6">
            <a:extLst>
              <a:ext uri="{FF2B5EF4-FFF2-40B4-BE49-F238E27FC236}">
                <a16:creationId xmlns:a16="http://schemas.microsoft.com/office/drawing/2014/main" id="{7FC884DC-8B4F-4A7B-9B03-0495FBEE9E0C}"/>
              </a:ext>
            </a:extLst>
          </p:cNvPr>
          <p:cNvSpPr>
            <a:spLocks noChangeShapeType="1"/>
          </p:cNvSpPr>
          <p:nvPr/>
        </p:nvSpPr>
        <p:spPr bwMode="auto">
          <a:xfrm>
            <a:off x="4129088" y="2362200"/>
            <a:ext cx="609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3282" name="Rectangle 2">
            <a:extLst>
              <a:ext uri="{FF2B5EF4-FFF2-40B4-BE49-F238E27FC236}">
                <a16:creationId xmlns:a16="http://schemas.microsoft.com/office/drawing/2014/main" id="{26B1E155-CC93-4298-B6C1-201CDC027D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52400"/>
            <a:ext cx="8305800" cy="7620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1. Current Account</a:t>
            </a:r>
          </a:p>
        </p:txBody>
      </p:sp>
      <p:sp>
        <p:nvSpPr>
          <p:cNvPr id="15366" name="Line 6">
            <a:extLst>
              <a:ext uri="{FF2B5EF4-FFF2-40B4-BE49-F238E27FC236}">
                <a16:creationId xmlns:a16="http://schemas.microsoft.com/office/drawing/2014/main" id="{4C63AC4E-2EE8-41BB-933A-256FD9B6149F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1600200"/>
            <a:ext cx="609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7" name="Line 6">
            <a:extLst>
              <a:ext uri="{FF2B5EF4-FFF2-40B4-BE49-F238E27FC236}">
                <a16:creationId xmlns:a16="http://schemas.microsoft.com/office/drawing/2014/main" id="{4CCA969F-159C-429A-B75D-1BD9D14F17ED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3200400"/>
            <a:ext cx="609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8" name="Line 6">
            <a:extLst>
              <a:ext uri="{FF2B5EF4-FFF2-40B4-BE49-F238E27FC236}">
                <a16:creationId xmlns:a16="http://schemas.microsoft.com/office/drawing/2014/main" id="{60417049-967B-45F5-8ADC-DE3CD5BA4EE1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4038600"/>
            <a:ext cx="609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9" name="Slide Number Placeholder 8">
            <a:extLst>
              <a:ext uri="{FF2B5EF4-FFF2-40B4-BE49-F238E27FC236}">
                <a16:creationId xmlns:a16="http://schemas.microsoft.com/office/drawing/2014/main" id="{A1A825F0-983F-4012-A944-E21E55F446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BF1E1F39-9E18-438D-910F-1E1500B8ECE9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11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5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3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>
            <a:extLst>
              <a:ext uri="{FF2B5EF4-FFF2-40B4-BE49-F238E27FC236}">
                <a16:creationId xmlns:a16="http://schemas.microsoft.com/office/drawing/2014/main" id="{7648C783-9433-447E-945B-7528096C762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81000" y="304800"/>
            <a:ext cx="8382000" cy="685800"/>
          </a:xfrm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sz="3200" b="1">
                <a:latin typeface="Arial" charset="0"/>
                <a:cs typeface="Angsana New" pitchFamily="18" charset="-34"/>
              </a:rPr>
              <a:t>2</a:t>
            </a:r>
            <a:r>
              <a:rPr lang="th-TH" sz="3200" b="1">
                <a:latin typeface="Arial" charset="0"/>
                <a:cs typeface="Angsana New" pitchFamily="18" charset="-34"/>
              </a:rPr>
              <a:t>.  </a:t>
            </a:r>
            <a:r>
              <a:rPr lang="en-US" sz="3200" b="1">
                <a:latin typeface="Arial" charset="0"/>
                <a:cs typeface="Angsana New" pitchFamily="18" charset="-34"/>
              </a:rPr>
              <a:t>Capital and Financial Account</a:t>
            </a:r>
          </a:p>
        </p:txBody>
      </p:sp>
      <p:sp>
        <p:nvSpPr>
          <p:cNvPr id="356355" name="Rectangle 3">
            <a:extLst>
              <a:ext uri="{FF2B5EF4-FFF2-40B4-BE49-F238E27FC236}">
                <a16:creationId xmlns:a16="http://schemas.microsoft.com/office/drawing/2014/main" id="{A8CB8BFD-8EEE-426B-B880-0C198CE89920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09600" y="1371600"/>
            <a:ext cx="7924800" cy="41910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buFontTx/>
              <a:buNone/>
              <a:defRPr/>
            </a:pPr>
            <a:r>
              <a:rPr lang="en-US" b="1">
                <a:solidFill>
                  <a:srgbClr val="CC0099"/>
                </a:solidFill>
                <a:cs typeface="Angsana New" pitchFamily="18" charset="-34"/>
              </a:rPr>
              <a:t>2.1 Capital Account</a:t>
            </a:r>
            <a:r>
              <a:rPr lang="th-TH" b="1">
                <a:solidFill>
                  <a:srgbClr val="CC0099"/>
                </a:solidFill>
                <a:cs typeface="Angsana New" pitchFamily="18" charset="-34"/>
              </a:rPr>
              <a:t> </a:t>
            </a:r>
            <a:endParaRPr lang="en-US" b="1">
              <a:solidFill>
                <a:srgbClr val="CC0099"/>
              </a:solidFill>
              <a:cs typeface="Angsana New" pitchFamily="18" charset="-34"/>
            </a:endParaRPr>
          </a:p>
          <a:p>
            <a:pPr marL="990600" lvl="1" indent="-533400" eaLnBrk="1" hangingPunct="1">
              <a:defRPr/>
            </a:pPr>
            <a:r>
              <a:rPr lang="en-US">
                <a:solidFill>
                  <a:schemeClr val="accent2"/>
                </a:solidFill>
                <a:cs typeface="Angsana New" pitchFamily="18" charset="-34"/>
              </a:rPr>
              <a:t>Cancelation of debt by creditors</a:t>
            </a:r>
          </a:p>
          <a:p>
            <a:pPr marL="990600" lvl="1" indent="-533400" eaLnBrk="1" hangingPunct="1">
              <a:defRPr/>
            </a:pPr>
            <a:r>
              <a:rPr lang="en-US">
                <a:solidFill>
                  <a:schemeClr val="accent2"/>
                </a:solidFill>
                <a:cs typeface="Angsana New" pitchFamily="18" charset="-34"/>
              </a:rPr>
              <a:t>Money transfer by refugees, assets/liabilities that are not for production or investment</a:t>
            </a:r>
            <a:endParaRPr lang="th-TH" sz="320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56356" name="Text Box 4">
            <a:extLst>
              <a:ext uri="{FF2B5EF4-FFF2-40B4-BE49-F238E27FC236}">
                <a16:creationId xmlns:a16="http://schemas.microsoft.com/office/drawing/2014/main" id="{0D8734A7-97D1-4AD1-9BFD-E06DD910B4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4038600"/>
            <a:ext cx="5486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--- </a:t>
            </a: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Capital account balance ----</a:t>
            </a:r>
          </a:p>
        </p:txBody>
      </p:sp>
      <p:sp>
        <p:nvSpPr>
          <p:cNvPr id="16389" name="Slide Number Placeholder 4">
            <a:extLst>
              <a:ext uri="{FF2B5EF4-FFF2-40B4-BE49-F238E27FC236}">
                <a16:creationId xmlns:a16="http://schemas.microsoft.com/office/drawing/2014/main" id="{362F0F41-D4EA-41ED-80FD-D26CC304435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711DB03-DC07-490E-B407-12BEF5B14F7D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12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6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6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6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6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63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9" name="Rectangle 3">
            <a:extLst>
              <a:ext uri="{FF2B5EF4-FFF2-40B4-BE49-F238E27FC236}">
                <a16:creationId xmlns:a16="http://schemas.microsoft.com/office/drawing/2014/main" id="{8E98779F-92ED-49F8-915E-D8E8BFDBD2FD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09600" y="1066800"/>
            <a:ext cx="7924800" cy="51816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buFontTx/>
              <a:buNone/>
              <a:defRPr/>
            </a:pPr>
            <a:r>
              <a:rPr lang="en-US" b="1">
                <a:solidFill>
                  <a:srgbClr val="CC0099"/>
                </a:solidFill>
                <a:cs typeface="Angsana New" pitchFamily="18" charset="-34"/>
              </a:rPr>
              <a:t>2.2 Financial Account</a:t>
            </a:r>
          </a:p>
          <a:p>
            <a:pPr lvl="2" eaLnBrk="1" hangingPunct="1">
              <a:buFont typeface="Wingdings" pitchFamily="2" charset="2"/>
              <a:buChar char="Ø"/>
              <a:defRPr/>
            </a:pPr>
            <a:r>
              <a:rPr lang="en-US" sz="280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400">
                <a:solidFill>
                  <a:schemeClr val="accent2"/>
                </a:solidFill>
                <a:cs typeface="Angsana New" pitchFamily="18" charset="-34"/>
              </a:rPr>
              <a:t>Direct Investment: such as building a factory</a:t>
            </a:r>
          </a:p>
          <a:p>
            <a:pPr lvl="2" eaLnBrk="1" hangingPunct="1">
              <a:buFont typeface="Wingdings" pitchFamily="2" charset="2"/>
              <a:buNone/>
              <a:defRPr/>
            </a:pPr>
            <a:endParaRPr lang="en-US" sz="2400">
              <a:solidFill>
                <a:schemeClr val="accent2"/>
              </a:solidFill>
              <a:cs typeface="Angsana New" pitchFamily="18" charset="-34"/>
            </a:endParaRPr>
          </a:p>
          <a:p>
            <a:pPr lvl="2" eaLnBrk="1" hangingPunct="1">
              <a:buFont typeface="Wingdings" pitchFamily="2" charset="2"/>
              <a:buChar char="Ø"/>
              <a:defRPr/>
            </a:pPr>
            <a:r>
              <a:rPr lang="en-US" sz="2400">
                <a:solidFill>
                  <a:schemeClr val="accent2"/>
                </a:solidFill>
                <a:cs typeface="Angsana New" pitchFamily="18" charset="-34"/>
              </a:rPr>
              <a:t> Portfolio Investment</a:t>
            </a:r>
          </a:p>
          <a:p>
            <a:pPr lvl="2" eaLnBrk="1" hangingPunct="1">
              <a:buFont typeface="Wingdings" pitchFamily="2" charset="2"/>
              <a:buNone/>
              <a:defRPr/>
            </a:pPr>
            <a:endParaRPr lang="en-US" sz="2400">
              <a:cs typeface="Angsana New" pitchFamily="18" charset="-34"/>
            </a:endParaRPr>
          </a:p>
          <a:p>
            <a:pPr lvl="2" eaLnBrk="1" hangingPunct="1">
              <a:buFont typeface="Wingdings" pitchFamily="2" charset="2"/>
              <a:buChar char="Ø"/>
              <a:defRPr/>
            </a:pPr>
            <a:r>
              <a:rPr lang="en-US" sz="2400">
                <a:solidFill>
                  <a:schemeClr val="accent2"/>
                </a:solidFill>
                <a:cs typeface="Angsana New" pitchFamily="18" charset="-34"/>
              </a:rPr>
              <a:t> Other Investment: such as trade credit,    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2400">
                <a:solidFill>
                  <a:schemeClr val="accent2"/>
                </a:solidFill>
                <a:cs typeface="Angsana New" pitchFamily="18" charset="-34"/>
              </a:rPr>
              <a:t>         international loans and deposits</a:t>
            </a:r>
            <a:endParaRPr lang="th-TH" sz="2400">
              <a:cs typeface="Angsana New" pitchFamily="18" charset="-34"/>
            </a:endParaRPr>
          </a:p>
          <a:p>
            <a:pPr marL="990600" lvl="1" indent="-533400" eaLnBrk="1" hangingPunct="1">
              <a:buFontTx/>
              <a:buNone/>
              <a:defRPr/>
            </a:pPr>
            <a:r>
              <a:rPr lang="th-TH" sz="2800">
                <a:latin typeface="Angsana New" pitchFamily="18" charset="-34"/>
                <a:cs typeface="Angsana New" pitchFamily="18" charset="-34"/>
              </a:rPr>
              <a:t>	</a:t>
            </a:r>
            <a:endParaRPr lang="en-US" sz="2800"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en-US" sz="900">
                <a:solidFill>
                  <a:srgbClr val="333399"/>
                </a:solidFill>
              </a:rPr>
              <a:t> </a:t>
            </a:r>
            <a:endParaRPr lang="th-TH" sz="1200">
              <a:solidFill>
                <a:srgbClr val="333399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57380" name="Text Box 4">
            <a:extLst>
              <a:ext uri="{FF2B5EF4-FFF2-40B4-BE49-F238E27FC236}">
                <a16:creationId xmlns:a16="http://schemas.microsoft.com/office/drawing/2014/main" id="{374D42F8-E6A8-45DD-82E3-575142293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800600"/>
            <a:ext cx="5715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--- </a:t>
            </a: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Financial account balance----</a:t>
            </a:r>
          </a:p>
        </p:txBody>
      </p:sp>
      <p:sp>
        <p:nvSpPr>
          <p:cNvPr id="356354" name="Rectangle 2">
            <a:extLst>
              <a:ext uri="{FF2B5EF4-FFF2-40B4-BE49-F238E27FC236}">
                <a16:creationId xmlns:a16="http://schemas.microsoft.com/office/drawing/2014/main" id="{769C82A2-1915-4150-9CFF-0CA316D3E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228600"/>
            <a:ext cx="8382000" cy="6858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2</a:t>
            </a:r>
            <a:r>
              <a:rPr lang="th-TH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.  </a:t>
            </a: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Capital and Financial Account</a:t>
            </a:r>
          </a:p>
        </p:txBody>
      </p:sp>
      <p:sp>
        <p:nvSpPr>
          <p:cNvPr id="17413" name="Slide Number Placeholder 4">
            <a:extLst>
              <a:ext uri="{FF2B5EF4-FFF2-40B4-BE49-F238E27FC236}">
                <a16:creationId xmlns:a16="http://schemas.microsoft.com/office/drawing/2014/main" id="{4C7D6960-62FA-47BB-BA40-CC25C5716D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CA69CC8B-98B0-4CC5-BACA-C879EAD362B7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7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7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7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7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57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57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57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73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3" name="Text Box 3">
            <a:extLst>
              <a:ext uri="{FF2B5EF4-FFF2-40B4-BE49-F238E27FC236}">
                <a16:creationId xmlns:a16="http://schemas.microsoft.com/office/drawing/2014/main" id="{EC30CB62-A101-415D-9786-BBF5D268F2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676400"/>
            <a:ext cx="8686800" cy="244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sz="280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2.1 Capital account    </a:t>
            </a:r>
            <a:r>
              <a:rPr lang="th-TH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          </a:t>
            </a:r>
            <a:r>
              <a:rPr lang="en-US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 </a:t>
            </a:r>
            <a:r>
              <a:rPr lang="en-US" sz="280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Capital account balance</a:t>
            </a:r>
            <a:endParaRPr lang="th-TH" sz="2800" dirty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ngsana New" pitchFamily="18" charset="-34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th-TH" sz="2800" dirty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ngsana New" pitchFamily="18" charset="-34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sz="280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2.2 Financial account</a:t>
            </a:r>
            <a:r>
              <a:rPr lang="th-TH" sz="2800" dirty="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             </a:t>
            </a:r>
            <a:r>
              <a:rPr lang="en-US" sz="2800" dirty="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   </a:t>
            </a:r>
            <a:r>
              <a:rPr lang="en-US" sz="2800" dirty="0">
                <a:solidFill>
                  <a:srgbClr val="333399"/>
                </a:solidFill>
                <a:latin typeface="Arial" charset="0"/>
                <a:cs typeface="Angsana New" pitchFamily="18" charset="-34"/>
              </a:rPr>
              <a:t>Financial account balance</a:t>
            </a:r>
            <a:endParaRPr lang="th-TH" sz="2800" dirty="0">
              <a:solidFill>
                <a:srgbClr val="333399"/>
              </a:solidFill>
              <a:latin typeface="Arial" charset="0"/>
              <a:cs typeface="Angsana New" pitchFamily="18" charset="-34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th-TH" sz="2800" dirty="0">
              <a:solidFill>
                <a:srgbClr val="333399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358404" name="Text Box 4">
            <a:extLst>
              <a:ext uri="{FF2B5EF4-FFF2-40B4-BE49-F238E27FC236}">
                <a16:creationId xmlns:a16="http://schemas.microsoft.com/office/drawing/2014/main" id="{863E9B99-0C9C-4720-891D-7F556186E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4191000"/>
            <a:ext cx="6248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--- </a:t>
            </a: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Capital and financial account ----</a:t>
            </a:r>
          </a:p>
        </p:txBody>
      </p:sp>
      <p:sp>
        <p:nvSpPr>
          <p:cNvPr id="18436" name="Line 5">
            <a:extLst>
              <a:ext uri="{FF2B5EF4-FFF2-40B4-BE49-F238E27FC236}">
                <a16:creationId xmlns:a16="http://schemas.microsoft.com/office/drawing/2014/main" id="{2FB513C5-022D-4673-93CA-85612BE03259}"/>
              </a:ext>
            </a:extLst>
          </p:cNvPr>
          <p:cNvSpPr>
            <a:spLocks noChangeShapeType="1"/>
          </p:cNvSpPr>
          <p:nvPr/>
        </p:nvSpPr>
        <p:spPr bwMode="auto">
          <a:xfrm>
            <a:off x="3810000" y="1905000"/>
            <a:ext cx="762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7" name="Line 6">
            <a:extLst>
              <a:ext uri="{FF2B5EF4-FFF2-40B4-BE49-F238E27FC236}">
                <a16:creationId xmlns:a16="http://schemas.microsoft.com/office/drawing/2014/main" id="{34DA25C7-6E1F-4B44-B8B7-07A049621AF5}"/>
              </a:ext>
            </a:extLst>
          </p:cNvPr>
          <p:cNvSpPr>
            <a:spLocks noChangeShapeType="1"/>
          </p:cNvSpPr>
          <p:nvPr/>
        </p:nvSpPr>
        <p:spPr bwMode="auto">
          <a:xfrm>
            <a:off x="3810000" y="3200400"/>
            <a:ext cx="762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6354" name="Rectangle 2">
            <a:extLst>
              <a:ext uri="{FF2B5EF4-FFF2-40B4-BE49-F238E27FC236}">
                <a16:creationId xmlns:a16="http://schemas.microsoft.com/office/drawing/2014/main" id="{E7EF0CB0-E968-4D34-880B-B33155EC15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304800"/>
            <a:ext cx="8382000" cy="6858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2</a:t>
            </a:r>
            <a:r>
              <a:rPr lang="th-TH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.  </a:t>
            </a: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Capital and Financial Account</a:t>
            </a:r>
          </a:p>
        </p:txBody>
      </p:sp>
      <p:sp>
        <p:nvSpPr>
          <p:cNvPr id="18439" name="Slide Number Placeholder 6">
            <a:extLst>
              <a:ext uri="{FF2B5EF4-FFF2-40B4-BE49-F238E27FC236}">
                <a16:creationId xmlns:a16="http://schemas.microsoft.com/office/drawing/2014/main" id="{9A786FDB-4BFB-4611-AFFA-C86085F6D2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F9D9D786-933E-490E-AEA4-E791DDBE50EA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14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>
            <a:extLst>
              <a:ext uri="{FF2B5EF4-FFF2-40B4-BE49-F238E27FC236}">
                <a16:creationId xmlns:a16="http://schemas.microsoft.com/office/drawing/2014/main" id="{D1A2F655-E401-4539-9C99-746D572F271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304800"/>
            <a:ext cx="7543800" cy="990600"/>
          </a:xfrm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3. Errors and Omission</a:t>
            </a:r>
          </a:p>
        </p:txBody>
      </p:sp>
      <p:sp>
        <p:nvSpPr>
          <p:cNvPr id="359427" name="Rectangle 3">
            <a:extLst>
              <a:ext uri="{FF2B5EF4-FFF2-40B4-BE49-F238E27FC236}">
                <a16:creationId xmlns:a16="http://schemas.microsoft.com/office/drawing/2014/main" id="{8430E19F-BB52-4146-858B-A28045CD2CB3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85800" y="1752600"/>
            <a:ext cx="7467600" cy="23622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spcBef>
                <a:spcPct val="0"/>
              </a:spcBef>
              <a:buFontTx/>
              <a:buNone/>
              <a:defRPr/>
            </a:pP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		</a:t>
            </a:r>
            <a:r>
              <a:rPr lang="en-US" sz="2400" dirty="0">
                <a:solidFill>
                  <a:schemeClr val="accent2"/>
                </a:solidFill>
                <a:cs typeface="Angsana New" pitchFamily="18" charset="-34"/>
              </a:rPr>
              <a:t>From data correction errors, incomplete data collection due to several obstacles and problems such as tariff avoiding trade, trade in drug, money laundry, statistics of foreigner spending in Thailand etc.</a:t>
            </a:r>
          </a:p>
          <a:p>
            <a:pPr marL="609600" indent="-609600" eaLnBrk="1" hangingPunct="1">
              <a:spcBef>
                <a:spcPct val="0"/>
              </a:spcBef>
              <a:buFontTx/>
              <a:buNone/>
              <a:defRPr/>
            </a:pP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	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0307F6C7-550A-441B-B72B-7B3701F335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F72748B8-BF31-4021-A338-86A85EEEC5EE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9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9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>
            <a:extLst>
              <a:ext uri="{FF2B5EF4-FFF2-40B4-BE49-F238E27FC236}">
                <a16:creationId xmlns:a16="http://schemas.microsoft.com/office/drawing/2014/main" id="{AF6A4C4B-D068-4F91-AF2E-190F2720D6E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85800" y="1371600"/>
            <a:ext cx="7924800" cy="51816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Ø"/>
              <a:defRPr/>
            </a:pP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Shows changes of the country international reserve during one period resulting from </a:t>
            </a:r>
            <a:r>
              <a:rPr lang="en-US" sz="2400" dirty="0">
                <a:solidFill>
                  <a:srgbClr val="009900"/>
                </a:solidFill>
                <a:cs typeface="Angsana New" pitchFamily="18" charset="-34"/>
              </a:rPr>
              <a:t>the adjustment of difference between total receipt and payment of foreign exchange</a:t>
            </a: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 for current account and capital and financial account.</a:t>
            </a:r>
          </a:p>
          <a:p>
            <a:pPr marL="609600" indent="-609600" eaLnBrk="1" hangingPunct="1">
              <a:buFont typeface="Wingdings" pitchFamily="2" charset="2"/>
              <a:buChar char="Ø"/>
              <a:defRPr/>
            </a:pPr>
            <a:r>
              <a:rPr lang="en-US" sz="2400" dirty="0">
                <a:solidFill>
                  <a:srgbClr val="663300"/>
                </a:solidFill>
                <a:cs typeface="Angsana New" pitchFamily="18" charset="-34"/>
              </a:rPr>
              <a:t>International reserve consist of 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en-US" dirty="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	______________________________________________________________________________________________________________________</a:t>
            </a:r>
            <a:endParaRPr lang="th-TH" dirty="0">
              <a:solidFill>
                <a:srgbClr val="333399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6387" name="Text Box 4">
            <a:extLst>
              <a:ext uri="{FF2B5EF4-FFF2-40B4-BE49-F238E27FC236}">
                <a16:creationId xmlns:a16="http://schemas.microsoft.com/office/drawing/2014/main" id="{D9ED157A-66AC-417D-A685-8B2E849C8F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4953000"/>
            <a:ext cx="74676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>
                <a:solidFill>
                  <a:srgbClr val="000099"/>
                </a:solidFill>
              </a:rPr>
              <a:t>Note:</a:t>
            </a:r>
            <a:r>
              <a:rPr lang="en-US" altLang="th-TH" sz="2000"/>
              <a:t> SDRs are potential claims on the freely usable currencies of IMF members.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0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SDRs are used as a unit of account by the IMF and several other international organizations. </a:t>
            </a:r>
          </a:p>
        </p:txBody>
      </p:sp>
      <p:sp>
        <p:nvSpPr>
          <p:cNvPr id="360453" name="Text Box 5">
            <a:extLst>
              <a:ext uri="{FF2B5EF4-FFF2-40B4-BE49-F238E27FC236}">
                <a16:creationId xmlns:a16="http://schemas.microsoft.com/office/drawing/2014/main" id="{6EAB75E6-3DE1-47D8-BA88-3BCB7CF59D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4114800"/>
            <a:ext cx="746760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Gold</a:t>
            </a:r>
            <a:r>
              <a:rPr lang="en-US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,</a:t>
            </a:r>
            <a:r>
              <a:rPr lang="th-TH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</a:t>
            </a:r>
            <a:r>
              <a:rPr lang="en-US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major foreign currency, foreign currency assets, special drawing right (SDR) and reserve with the IMF</a:t>
            </a:r>
            <a:endParaRPr lang="en-US" dirty="0">
              <a:solidFill>
                <a:srgbClr val="CC0000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360454" name="Rectangle 6">
            <a:extLst>
              <a:ext uri="{FF2B5EF4-FFF2-40B4-BE49-F238E27FC236}">
                <a16:creationId xmlns:a16="http://schemas.microsoft.com/office/drawing/2014/main" id="{28094E90-9A8F-45C2-9F58-13A8F1FCF21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81000" y="228600"/>
            <a:ext cx="8382000" cy="990600"/>
          </a:xfrm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sz="3200" b="1">
                <a:latin typeface="Arial" charset="0"/>
                <a:cs typeface="Angsana New" pitchFamily="18" charset="-34"/>
              </a:rPr>
              <a:t>4</a:t>
            </a:r>
            <a:r>
              <a:rPr lang="th-TH" sz="3200" b="1">
                <a:latin typeface="Arial" charset="0"/>
                <a:cs typeface="Angsana New" pitchFamily="18" charset="-34"/>
              </a:rPr>
              <a:t>. </a:t>
            </a:r>
            <a:r>
              <a:rPr lang="en-US" sz="3200" b="1">
                <a:latin typeface="Arial" charset="0"/>
                <a:cs typeface="Angsana New" pitchFamily="18" charset="-34"/>
              </a:rPr>
              <a:t>International Reserve Account</a:t>
            </a:r>
          </a:p>
        </p:txBody>
      </p:sp>
      <p:sp>
        <p:nvSpPr>
          <p:cNvPr id="20486" name="Slide Number Placeholder 5">
            <a:extLst>
              <a:ext uri="{FF2B5EF4-FFF2-40B4-BE49-F238E27FC236}">
                <a16:creationId xmlns:a16="http://schemas.microsoft.com/office/drawing/2014/main" id="{04D038DD-6E15-4A62-87CF-3A039DBFED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3EA0A0DA-70B3-4F2C-8787-D0A90FADE626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604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60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0450" grpId="0" build="p"/>
      <p:bldP spid="16387" grpId="0"/>
      <p:bldP spid="36045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9" name="Rectangle 3">
            <a:extLst>
              <a:ext uri="{FF2B5EF4-FFF2-40B4-BE49-F238E27FC236}">
                <a16:creationId xmlns:a16="http://schemas.microsoft.com/office/drawing/2014/main" id="{C23A6BE9-5940-4903-838E-D3714711146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533400" y="1371600"/>
            <a:ext cx="8077200" cy="4876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buFontTx/>
              <a:buNone/>
              <a:defRPr/>
            </a:pPr>
            <a:r>
              <a:rPr lang="en-US" b="1">
                <a:solidFill>
                  <a:srgbClr val="CC0099"/>
                </a:solidFill>
                <a:cs typeface="Angsana New" pitchFamily="18" charset="-34"/>
              </a:rPr>
              <a:t>Composition of BOP account</a:t>
            </a:r>
          </a:p>
          <a:p>
            <a:pPr marL="609600" indent="-609600" eaLnBrk="1" hangingPunct="1">
              <a:buFontTx/>
              <a:buNone/>
              <a:defRPr/>
            </a:pPr>
            <a:endParaRPr lang="en-US" sz="900" b="1">
              <a:solidFill>
                <a:srgbClr val="CC0099"/>
              </a:solidFill>
              <a:cs typeface="Angsana New" pitchFamily="18" charset="-34"/>
            </a:endParaRPr>
          </a:p>
          <a:p>
            <a:pPr marL="1295400" lvl="2" indent="-381000" eaLnBrk="1" hangingPunct="1">
              <a:buFontTx/>
              <a:buAutoNum type="arabicPeriod"/>
              <a:defRPr/>
            </a:pPr>
            <a:r>
              <a:rPr lang="en-US" sz="2800" b="1">
                <a:solidFill>
                  <a:srgbClr val="333399"/>
                </a:solidFill>
                <a:cs typeface="Angsana New" pitchFamily="18" charset="-34"/>
              </a:rPr>
              <a:t>Current Account</a:t>
            </a:r>
          </a:p>
          <a:p>
            <a:pPr marL="1295400" lvl="2" indent="-381000" eaLnBrk="1" hangingPunct="1">
              <a:buFontTx/>
              <a:buNone/>
              <a:defRPr/>
            </a:pPr>
            <a:endParaRPr lang="en-US" sz="2800" b="1">
              <a:solidFill>
                <a:srgbClr val="333399"/>
              </a:solidFill>
              <a:cs typeface="Angsana New" pitchFamily="18" charset="-34"/>
            </a:endParaRPr>
          </a:p>
          <a:p>
            <a:pPr marL="1295400" lvl="2" indent="-381000" eaLnBrk="1" hangingPunct="1">
              <a:buFontTx/>
              <a:buNone/>
              <a:defRPr/>
            </a:pPr>
            <a:r>
              <a:rPr lang="en-US" sz="2800" b="1">
                <a:solidFill>
                  <a:srgbClr val="333399"/>
                </a:solidFill>
                <a:cs typeface="Angsana New" pitchFamily="18" charset="-34"/>
              </a:rPr>
              <a:t>2. Capital and Financial Account</a:t>
            </a:r>
          </a:p>
          <a:p>
            <a:pPr marL="1295400" lvl="2" indent="-381000" eaLnBrk="1" hangingPunct="1">
              <a:buFontTx/>
              <a:buNone/>
              <a:defRPr/>
            </a:pPr>
            <a:endParaRPr lang="en-US" sz="2800" b="1">
              <a:solidFill>
                <a:srgbClr val="333399"/>
              </a:solidFill>
              <a:cs typeface="Angsana New" pitchFamily="18" charset="-34"/>
            </a:endParaRPr>
          </a:p>
          <a:p>
            <a:pPr marL="1295400" lvl="2" indent="-381000" eaLnBrk="1" hangingPunct="1">
              <a:buFontTx/>
              <a:buNone/>
              <a:defRPr/>
            </a:pPr>
            <a:r>
              <a:rPr lang="en-US" sz="2800" b="1">
                <a:solidFill>
                  <a:srgbClr val="333399"/>
                </a:solidFill>
                <a:cs typeface="Angsana New" pitchFamily="18" charset="-34"/>
              </a:rPr>
              <a:t>3. Errors and Omissions</a:t>
            </a:r>
          </a:p>
          <a:p>
            <a:pPr marL="1295400" lvl="2" indent="-381000" eaLnBrk="1" hangingPunct="1">
              <a:buFontTx/>
              <a:buNone/>
              <a:defRPr/>
            </a:pPr>
            <a:endParaRPr lang="en-US" sz="2800" b="1">
              <a:solidFill>
                <a:srgbClr val="333399"/>
              </a:solidFill>
              <a:cs typeface="Angsana New" pitchFamily="18" charset="-34"/>
            </a:endParaRPr>
          </a:p>
          <a:p>
            <a:pPr marL="1295400" lvl="2" indent="-381000" eaLnBrk="1" hangingPunct="1">
              <a:buFontTx/>
              <a:buNone/>
              <a:defRPr/>
            </a:pPr>
            <a:r>
              <a:rPr lang="en-US" sz="2800" b="1">
                <a:solidFill>
                  <a:srgbClr val="333399"/>
                </a:solidFill>
                <a:cs typeface="Angsana New" pitchFamily="18" charset="-34"/>
              </a:rPr>
              <a:t>4. International  Reserve Account</a:t>
            </a:r>
          </a:p>
        </p:txBody>
      </p:sp>
      <p:sp>
        <p:nvSpPr>
          <p:cNvPr id="348162" name="Rectangle 2">
            <a:extLst>
              <a:ext uri="{FF2B5EF4-FFF2-40B4-BE49-F238E27FC236}">
                <a16:creationId xmlns:a16="http://schemas.microsoft.com/office/drawing/2014/main" id="{C589E687-297A-45AF-845A-7BEFC57E3F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304800"/>
            <a:ext cx="8229600" cy="8382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Balance of payments (BOP)</a:t>
            </a:r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C4DDF760-AD71-4B41-8088-FB04FE0169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AB187BF8-B026-48DB-972E-533DC6648B58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17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25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>
            <a:extLst>
              <a:ext uri="{FF2B5EF4-FFF2-40B4-BE49-F238E27FC236}">
                <a16:creationId xmlns:a16="http://schemas.microsoft.com/office/drawing/2014/main" id="{5FCF8A94-FBA1-4C0D-B1C5-CF1E5104E2C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00100" y="152400"/>
            <a:ext cx="7543800" cy="609600"/>
          </a:xfrm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b="1">
                <a:cs typeface="Angsana New" pitchFamily="18" charset="-34"/>
              </a:rPr>
              <a:t>Balance of Payments</a:t>
            </a:r>
          </a:p>
        </p:txBody>
      </p:sp>
      <p:sp>
        <p:nvSpPr>
          <p:cNvPr id="361475" name="Rectangle 3">
            <a:extLst>
              <a:ext uri="{FF2B5EF4-FFF2-40B4-BE49-F238E27FC236}">
                <a16:creationId xmlns:a16="http://schemas.microsoft.com/office/drawing/2014/main" id="{26EB3C5D-F9F5-4E53-B300-63C04415BD5E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838200"/>
            <a:ext cx="9144000" cy="57912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endParaRPr lang="en-US" sz="900">
              <a:solidFill>
                <a:srgbClr val="333399"/>
              </a:solidFill>
              <a:cs typeface="Angsana New" pitchFamily="18" charset="-34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000">
                <a:solidFill>
                  <a:srgbClr val="333399"/>
                </a:solidFill>
                <a:cs typeface="Angsana New" pitchFamily="18" charset="-34"/>
              </a:rPr>
              <a:t>Current account + capital and financial account + errors and omissions </a:t>
            </a:r>
            <a:r>
              <a:rPr lang="en-US" sz="3200" b="1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&gt; 0</a:t>
            </a:r>
            <a:r>
              <a:rPr lang="th-TH">
                <a:solidFill>
                  <a:srgbClr val="333399"/>
                </a:solidFill>
                <a:cs typeface="Angsana New" pitchFamily="18" charset="-34"/>
              </a:rPr>
              <a:t> </a:t>
            </a:r>
            <a:r>
              <a:rPr lang="en-US">
                <a:solidFill>
                  <a:srgbClr val="333399"/>
                </a:solidFill>
                <a:cs typeface="Angsana New" pitchFamily="18" charset="-34"/>
              </a:rPr>
              <a:t>     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r>
              <a:rPr lang="en-US">
                <a:solidFill>
                  <a:srgbClr val="333399"/>
                </a:solidFill>
                <a:cs typeface="Angsana New" pitchFamily="18" charset="-34"/>
              </a:rPr>
              <a:t>         </a:t>
            </a:r>
            <a:r>
              <a:rPr lang="en-US" sz="320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_________ BOP</a:t>
            </a:r>
            <a:r>
              <a:rPr lang="en-US" sz="3200">
                <a:solidFill>
                  <a:srgbClr val="333399"/>
                </a:solidFill>
                <a:cs typeface="Angsana New" pitchFamily="18" charset="-34"/>
              </a:rPr>
              <a:t>      </a:t>
            </a:r>
            <a:r>
              <a:rPr lang="en-US" sz="2000">
                <a:solidFill>
                  <a:srgbClr val="333399"/>
                </a:solidFill>
                <a:cs typeface="Angsana New" pitchFamily="18" charset="-34"/>
              </a:rPr>
              <a:t>International reserve  </a:t>
            </a:r>
            <a:r>
              <a:rPr lang="en-US" sz="320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___________</a:t>
            </a:r>
            <a:r>
              <a:rPr lang="th-TH" sz="320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>
                <a:solidFill>
                  <a:srgbClr val="333399"/>
                </a:solidFill>
                <a:cs typeface="Angsana New" pitchFamily="18" charset="-34"/>
              </a:rPr>
              <a:t>  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endParaRPr lang="en-US" sz="3200">
              <a:solidFill>
                <a:srgbClr val="333399"/>
              </a:solidFill>
              <a:cs typeface="Angsana New" pitchFamily="18" charset="-34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endParaRPr lang="en-US" sz="800">
              <a:solidFill>
                <a:srgbClr val="333399"/>
              </a:solidFill>
              <a:cs typeface="Angsana New" pitchFamily="18" charset="-34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000">
                <a:solidFill>
                  <a:srgbClr val="333399"/>
                </a:solidFill>
                <a:cs typeface="Angsana New" pitchFamily="18" charset="-34"/>
              </a:rPr>
              <a:t>Current account + capital and financial account + errors and omissions </a:t>
            </a:r>
            <a:r>
              <a:rPr lang="en-US" sz="3200" b="1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&lt; 0</a:t>
            </a:r>
            <a:r>
              <a:rPr lang="th-TH">
                <a:solidFill>
                  <a:srgbClr val="333399"/>
                </a:solidFill>
                <a:cs typeface="Angsana New" pitchFamily="18" charset="-34"/>
              </a:rPr>
              <a:t> </a:t>
            </a:r>
            <a:r>
              <a:rPr lang="en-US">
                <a:solidFill>
                  <a:srgbClr val="333399"/>
                </a:solidFill>
                <a:cs typeface="Angsana New" pitchFamily="18" charset="-34"/>
              </a:rPr>
              <a:t>     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r>
              <a:rPr lang="en-US">
                <a:solidFill>
                  <a:srgbClr val="333399"/>
                </a:solidFill>
                <a:cs typeface="Angsana New" pitchFamily="18" charset="-34"/>
              </a:rPr>
              <a:t>         </a:t>
            </a:r>
            <a:r>
              <a:rPr lang="en-US" sz="320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_________</a:t>
            </a:r>
            <a:r>
              <a:rPr lang="en-US" sz="3200">
                <a:solidFill>
                  <a:srgbClr val="333399"/>
                </a:solidFill>
                <a:cs typeface="Angsana New" pitchFamily="18" charset="-34"/>
              </a:rPr>
              <a:t> </a:t>
            </a:r>
            <a:r>
              <a:rPr lang="en-US" sz="320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BOP</a:t>
            </a:r>
            <a:r>
              <a:rPr lang="en-US" sz="3200">
                <a:solidFill>
                  <a:srgbClr val="333399"/>
                </a:solidFill>
                <a:cs typeface="Angsana New" pitchFamily="18" charset="-34"/>
              </a:rPr>
              <a:t>      </a:t>
            </a:r>
            <a:r>
              <a:rPr lang="en-US" sz="2000">
                <a:solidFill>
                  <a:srgbClr val="333399"/>
                </a:solidFill>
                <a:cs typeface="Angsana New" pitchFamily="18" charset="-34"/>
              </a:rPr>
              <a:t>International reserve  </a:t>
            </a:r>
            <a:r>
              <a:rPr lang="en-US" sz="320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___________</a:t>
            </a:r>
            <a:r>
              <a:rPr lang="th-TH" sz="3200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 </a:t>
            </a:r>
            <a:endParaRPr lang="en-US" sz="3200">
              <a:solidFill>
                <a:srgbClr val="333399"/>
              </a:solidFill>
              <a:cs typeface="Angsana New" pitchFamily="18" charset="-34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endParaRPr lang="en-US">
              <a:solidFill>
                <a:srgbClr val="333399"/>
              </a:solidFill>
              <a:cs typeface="Angsana New" pitchFamily="18" charset="-34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endParaRPr lang="en-US">
              <a:solidFill>
                <a:srgbClr val="333399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532" name="Text Box 8">
            <a:extLst>
              <a:ext uri="{FF2B5EF4-FFF2-40B4-BE49-F238E27FC236}">
                <a16:creationId xmlns:a16="http://schemas.microsoft.com/office/drawing/2014/main" id="{AF07E074-8CF7-48D4-9C92-E442841EC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29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22533" name="Text Box 9">
            <a:extLst>
              <a:ext uri="{FF2B5EF4-FFF2-40B4-BE49-F238E27FC236}">
                <a16:creationId xmlns:a16="http://schemas.microsoft.com/office/drawing/2014/main" id="{433DA4BB-1765-47A2-9884-391BD4A8F8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5791200"/>
            <a:ext cx="129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361482" name="Text Box 10">
            <a:extLst>
              <a:ext uri="{FF2B5EF4-FFF2-40B4-BE49-F238E27FC236}">
                <a16:creationId xmlns:a16="http://schemas.microsoft.com/office/drawing/2014/main" id="{84B6BCBC-C523-4BB2-ACE7-BCBB0AF51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1752600"/>
            <a:ext cx="1143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surplus</a:t>
            </a:r>
          </a:p>
        </p:txBody>
      </p:sp>
      <p:sp>
        <p:nvSpPr>
          <p:cNvPr id="361484" name="Text Box 12">
            <a:extLst>
              <a:ext uri="{FF2B5EF4-FFF2-40B4-BE49-F238E27FC236}">
                <a16:creationId xmlns:a16="http://schemas.microsoft.com/office/drawing/2014/main" id="{29C9A2EA-C44C-40C6-9E47-883DD8C1A7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1828800"/>
            <a:ext cx="1295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increase</a:t>
            </a:r>
          </a:p>
        </p:txBody>
      </p:sp>
      <p:sp>
        <p:nvSpPr>
          <p:cNvPr id="22536" name="AutoShape 14">
            <a:extLst>
              <a:ext uri="{FF2B5EF4-FFF2-40B4-BE49-F238E27FC236}">
                <a16:creationId xmlns:a16="http://schemas.microsoft.com/office/drawing/2014/main" id="{A4D1F432-1ED2-4EA0-9B00-5F56E759A9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981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22537" name="AutoShape 15">
            <a:extLst>
              <a:ext uri="{FF2B5EF4-FFF2-40B4-BE49-F238E27FC236}">
                <a16:creationId xmlns:a16="http://schemas.microsoft.com/office/drawing/2014/main" id="{E476915D-CAB9-47E5-A1E5-D3FCA6BAF5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1981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22538" name="Line 16">
            <a:extLst>
              <a:ext uri="{FF2B5EF4-FFF2-40B4-BE49-F238E27FC236}">
                <a16:creationId xmlns:a16="http://schemas.microsoft.com/office/drawing/2014/main" id="{2CCFB7D5-24D0-4EAE-B6E9-F2DB3DBC1BF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2895600"/>
            <a:ext cx="8382000" cy="0"/>
          </a:xfrm>
          <a:prstGeom prst="line">
            <a:avLst/>
          </a:prstGeom>
          <a:noFill/>
          <a:ln w="25400">
            <a:solidFill>
              <a:srgbClr val="008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9" name="AutoShape 17">
            <a:extLst>
              <a:ext uri="{FF2B5EF4-FFF2-40B4-BE49-F238E27FC236}">
                <a16:creationId xmlns:a16="http://schemas.microsoft.com/office/drawing/2014/main" id="{4305CC19-2AFB-43FF-90C0-88FE7CE55B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4343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22540" name="AutoShape 18">
            <a:extLst>
              <a:ext uri="{FF2B5EF4-FFF2-40B4-BE49-F238E27FC236}">
                <a16:creationId xmlns:a16="http://schemas.microsoft.com/office/drawing/2014/main" id="{06E346B9-D6D0-41EB-A56A-C9AF8D954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4343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61491" name="Text Box 19">
            <a:extLst>
              <a:ext uri="{FF2B5EF4-FFF2-40B4-BE49-F238E27FC236}">
                <a16:creationId xmlns:a16="http://schemas.microsoft.com/office/drawing/2014/main" id="{C4455A88-8FDA-4554-BA0F-CEF6E586D1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4191000"/>
            <a:ext cx="990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deficit</a:t>
            </a:r>
          </a:p>
        </p:txBody>
      </p:sp>
      <p:sp>
        <p:nvSpPr>
          <p:cNvPr id="361492" name="Text Box 20">
            <a:extLst>
              <a:ext uri="{FF2B5EF4-FFF2-40B4-BE49-F238E27FC236}">
                <a16:creationId xmlns:a16="http://schemas.microsoft.com/office/drawing/2014/main" id="{CB12DF15-21A2-4AC8-80EE-76490179DF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4191000"/>
            <a:ext cx="1447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decrease</a:t>
            </a:r>
          </a:p>
        </p:txBody>
      </p:sp>
      <p:sp>
        <p:nvSpPr>
          <p:cNvPr id="22543" name="Slide Number Placeholder 14">
            <a:extLst>
              <a:ext uri="{FF2B5EF4-FFF2-40B4-BE49-F238E27FC236}">
                <a16:creationId xmlns:a16="http://schemas.microsoft.com/office/drawing/2014/main" id="{695CDA0A-8F25-4B9F-AA51-8F8CC5E5BE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39CB88D6-903A-4D32-9B52-EEB968A47423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18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1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1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1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6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1482" grpId="0"/>
      <p:bldP spid="361484" grpId="0"/>
      <p:bldP spid="361491" grpId="0"/>
      <p:bldP spid="36149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0" name="Rectangle 2">
            <a:extLst>
              <a:ext uri="{FF2B5EF4-FFF2-40B4-BE49-F238E27FC236}">
                <a16:creationId xmlns:a16="http://schemas.microsoft.com/office/drawing/2014/main" id="{01126EE5-F90E-4ABA-933D-3C2F117C383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533400"/>
            <a:ext cx="8229600" cy="990600"/>
          </a:xfrm>
        </p:spPr>
        <p:txBody>
          <a:bodyPr/>
          <a:lstStyle/>
          <a:p>
            <a:pPr marL="1028700" indent="-1028700" algn="l" eaLnBrk="1" hangingPunct="1">
              <a:defRPr/>
            </a:pPr>
            <a:r>
              <a:rPr lang="en-US" sz="3200" b="1" dirty="0">
                <a:latin typeface="Arial" charset="0"/>
                <a:cs typeface="Angsana New" pitchFamily="18" charset="-34"/>
              </a:rPr>
              <a:t>9.3</a:t>
            </a:r>
            <a:r>
              <a:rPr lang="en-US" sz="3200" dirty="0">
                <a:latin typeface="Arial" charset="0"/>
                <a:cs typeface="Angsana New" pitchFamily="18" charset="-34"/>
              </a:rPr>
              <a:t> Relationship between differences in saving and investment and current A/C</a:t>
            </a:r>
            <a:endParaRPr lang="en-US" sz="3200" b="1" dirty="0">
              <a:latin typeface="Arial" charset="0"/>
              <a:cs typeface="Angsana New" pitchFamily="18" charset="-34"/>
            </a:endParaRPr>
          </a:p>
        </p:txBody>
      </p:sp>
      <p:sp>
        <p:nvSpPr>
          <p:cNvPr id="370691" name="Rectangle 3">
            <a:extLst>
              <a:ext uri="{FF2B5EF4-FFF2-40B4-BE49-F238E27FC236}">
                <a16:creationId xmlns:a16="http://schemas.microsoft.com/office/drawing/2014/main" id="{396ED9D7-C5F5-49D5-9520-1F62B77035DE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62000" y="1828800"/>
            <a:ext cx="7467600" cy="38100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333399"/>
                </a:solidFill>
                <a:cs typeface="Angsana New" pitchFamily="18" charset="-34"/>
              </a:rPr>
              <a:t>               Y             =            DAE     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333399"/>
                </a:solidFill>
                <a:cs typeface="Angsana New" pitchFamily="18" charset="-34"/>
              </a:rPr>
              <a:t>          C + S + T     =     C + I + G + X – M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333399"/>
                </a:solidFill>
                <a:cs typeface="Angsana New" pitchFamily="18" charset="-34"/>
              </a:rPr>
              <a:t>   (S – I)   +   (T – G)    +    (M – X)   =  0</a:t>
            </a:r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3207DC58-F506-4BE3-8F64-5B27332C2C7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830D4D2A-DCA3-45D3-8A32-B0B945030427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19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1E82333-A831-4200-954C-6FB9922D9056}"/>
              </a:ext>
            </a:extLst>
          </p:cNvPr>
          <p:cNvCxnSpPr/>
          <p:nvPr/>
        </p:nvCxnSpPr>
        <p:spPr>
          <a:xfrm flipH="1">
            <a:off x="1752600" y="2590800"/>
            <a:ext cx="457200" cy="4572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1BAE1AC-B0C6-48B9-80EC-2D4364E0FA7F}"/>
              </a:ext>
            </a:extLst>
          </p:cNvPr>
          <p:cNvCxnSpPr/>
          <p:nvPr/>
        </p:nvCxnSpPr>
        <p:spPr>
          <a:xfrm flipH="1">
            <a:off x="4419600" y="2614612"/>
            <a:ext cx="457200" cy="4572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Left Brace 8">
            <a:extLst>
              <a:ext uri="{FF2B5EF4-FFF2-40B4-BE49-F238E27FC236}">
                <a16:creationId xmlns:a16="http://schemas.microsoft.com/office/drawing/2014/main" id="{7BC16117-D996-47C9-B6BC-3EE370DE54B2}"/>
              </a:ext>
            </a:extLst>
          </p:cNvPr>
          <p:cNvSpPr/>
          <p:nvPr/>
        </p:nvSpPr>
        <p:spPr bwMode="auto">
          <a:xfrm>
            <a:off x="1371600" y="3416854"/>
            <a:ext cx="381000" cy="1194909"/>
          </a:xfrm>
          <a:prstGeom prst="leftBrace">
            <a:avLst/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square" lIns="54000" rIns="18000">
            <a:spAutoFit/>
          </a:bodyPr>
          <a:lstStyle/>
          <a:p>
            <a:pPr algn="ctr"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8B12A6-AA89-496A-945E-CDB6A873FCD3}"/>
              </a:ext>
            </a:extLst>
          </p:cNvPr>
          <p:cNvSpPr txBox="1"/>
          <p:nvPr/>
        </p:nvSpPr>
        <p:spPr>
          <a:xfrm>
            <a:off x="952500" y="4362450"/>
            <a:ext cx="12573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private</a:t>
            </a:r>
          </a:p>
          <a:p>
            <a:pPr algn="ctr"/>
            <a:r>
              <a:rPr lang="en-US" sz="2000" dirty="0"/>
              <a:t>saving</a:t>
            </a:r>
          </a:p>
        </p:txBody>
      </p:sp>
      <p:sp>
        <p:nvSpPr>
          <p:cNvPr id="12" name="Left Brace 11">
            <a:extLst>
              <a:ext uri="{FF2B5EF4-FFF2-40B4-BE49-F238E27FC236}">
                <a16:creationId xmlns:a16="http://schemas.microsoft.com/office/drawing/2014/main" id="{310FF53B-F6E7-4ACD-9227-6736CB119106}"/>
              </a:ext>
            </a:extLst>
          </p:cNvPr>
          <p:cNvSpPr/>
          <p:nvPr/>
        </p:nvSpPr>
        <p:spPr bwMode="auto">
          <a:xfrm>
            <a:off x="3200400" y="3416854"/>
            <a:ext cx="381000" cy="1194909"/>
          </a:xfrm>
          <a:prstGeom prst="leftBrace">
            <a:avLst/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square" lIns="54000" rIns="18000">
            <a:spAutoFit/>
          </a:bodyPr>
          <a:lstStyle/>
          <a:p>
            <a:pPr algn="ctr"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0F9DA3B-6AD3-4790-B086-2A05C19227D3}"/>
              </a:ext>
            </a:extLst>
          </p:cNvPr>
          <p:cNvSpPr txBox="1"/>
          <p:nvPr/>
        </p:nvSpPr>
        <p:spPr>
          <a:xfrm>
            <a:off x="2743200" y="4343400"/>
            <a:ext cx="12954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public</a:t>
            </a:r>
          </a:p>
          <a:p>
            <a:pPr algn="ctr"/>
            <a:r>
              <a:rPr lang="en-US" sz="2000" dirty="0"/>
              <a:t>saving</a:t>
            </a:r>
          </a:p>
        </p:txBody>
      </p:sp>
      <p:sp>
        <p:nvSpPr>
          <p:cNvPr id="14" name="Left Brace 13">
            <a:extLst>
              <a:ext uri="{FF2B5EF4-FFF2-40B4-BE49-F238E27FC236}">
                <a16:creationId xmlns:a16="http://schemas.microsoft.com/office/drawing/2014/main" id="{AAC84D69-EFD5-4620-9683-41F5A112F115}"/>
              </a:ext>
            </a:extLst>
          </p:cNvPr>
          <p:cNvSpPr/>
          <p:nvPr/>
        </p:nvSpPr>
        <p:spPr bwMode="auto">
          <a:xfrm>
            <a:off x="5410200" y="3502434"/>
            <a:ext cx="381000" cy="1194909"/>
          </a:xfrm>
          <a:prstGeom prst="leftBrace">
            <a:avLst/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square" lIns="54000" rIns="18000">
            <a:spAutoFit/>
          </a:bodyPr>
          <a:lstStyle/>
          <a:p>
            <a:pPr algn="ctr"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ECC016-A07C-43D8-8EDC-EC10CF6E39CF}"/>
              </a:ext>
            </a:extLst>
          </p:cNvPr>
          <p:cNvSpPr txBox="1"/>
          <p:nvPr/>
        </p:nvSpPr>
        <p:spPr>
          <a:xfrm>
            <a:off x="4848225" y="4362450"/>
            <a:ext cx="16764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foreign</a:t>
            </a:r>
          </a:p>
          <a:p>
            <a:pPr algn="ctr"/>
            <a:r>
              <a:rPr lang="en-US" sz="2000" dirty="0"/>
              <a:t>saving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691" grpId="0" build="p"/>
      <p:bldP spid="9" grpId="0" animBg="1"/>
      <p:bldP spid="4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Rectangle 2">
            <a:extLst>
              <a:ext uri="{FF2B5EF4-FFF2-40B4-BE49-F238E27FC236}">
                <a16:creationId xmlns:a16="http://schemas.microsoft.com/office/drawing/2014/main" id="{591D5B0B-2A5C-4501-8BF7-A4818108F2F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04800" y="381000"/>
            <a:ext cx="8382000" cy="838200"/>
          </a:xfrm>
        </p:spPr>
        <p:txBody>
          <a:bodyPr/>
          <a:lstStyle/>
          <a:p>
            <a:pPr marL="1028700" indent="-1028700" algn="l" eaLnBrk="1" hangingPunct="1">
              <a:defRPr/>
            </a:pPr>
            <a:r>
              <a:rPr lang="en-US" sz="3200" b="1" dirty="0">
                <a:latin typeface="Arial" charset="0"/>
                <a:cs typeface="Angsana New" pitchFamily="18" charset="-34"/>
              </a:rPr>
              <a:t>9.4 Foreign Exchange Rate</a:t>
            </a:r>
          </a:p>
        </p:txBody>
      </p:sp>
      <p:sp>
        <p:nvSpPr>
          <p:cNvPr id="371715" name="Rectangle 3">
            <a:extLst>
              <a:ext uri="{FF2B5EF4-FFF2-40B4-BE49-F238E27FC236}">
                <a16:creationId xmlns:a16="http://schemas.microsoft.com/office/drawing/2014/main" id="{E077EAC6-79E3-457A-9428-537DA8A3237B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304800" y="1447800"/>
            <a:ext cx="8305800" cy="35814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US" sz="2400" b="1" dirty="0">
                <a:solidFill>
                  <a:srgbClr val="CC0099"/>
                </a:solidFill>
                <a:cs typeface="Angsana New" pitchFamily="18" charset="-34"/>
              </a:rPr>
              <a:t>9.4.1 Meaning and importance of foreign exchange rate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US" sz="2400" b="1" i="1" dirty="0">
                <a:solidFill>
                  <a:srgbClr val="008000"/>
                </a:solidFill>
                <a:cs typeface="Angsana New" pitchFamily="18" charset="-34"/>
              </a:rPr>
              <a:t>Meaning: </a:t>
            </a:r>
            <a:r>
              <a:rPr lang="en-US" sz="2400" i="1" dirty="0">
                <a:solidFill>
                  <a:schemeClr val="accent2"/>
                </a:solidFill>
                <a:cs typeface="Angsana New" pitchFamily="18" charset="-34"/>
              </a:rPr>
              <a:t>Foreign exchange rate is the price of foreign currency compared to domestic currency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US" sz="2400" i="1" dirty="0">
                <a:solidFill>
                  <a:schemeClr val="accent2"/>
                </a:solidFill>
                <a:cs typeface="Angsana New" pitchFamily="18" charset="-34"/>
              </a:rPr>
              <a:t>For example, amount of Baht per one dollar</a:t>
            </a:r>
            <a:r>
              <a:rPr lang="th-TH" sz="2400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= </a:t>
            </a:r>
            <a:r>
              <a:rPr lang="en-US" sz="2400" dirty="0">
                <a:solidFill>
                  <a:srgbClr val="CC0000"/>
                </a:solidFill>
                <a:cs typeface="Angsana New" pitchFamily="18" charset="-34"/>
              </a:rPr>
              <a:t>30 Baht</a:t>
            </a:r>
            <a:r>
              <a:rPr lang="th-TH" sz="2400" dirty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CC0000"/>
                </a:solidFill>
                <a:cs typeface="Angsana New" pitchFamily="18" charset="-34"/>
              </a:rPr>
              <a:t>per</a:t>
            </a:r>
            <a:r>
              <a:rPr lang="th-TH" sz="2400" dirty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CC0000"/>
                </a:solidFill>
                <a:cs typeface="Angsana New" pitchFamily="18" charset="-34"/>
              </a:rPr>
              <a:t>1 US$</a:t>
            </a:r>
            <a:endParaRPr lang="th-TH" sz="2400" dirty="0">
              <a:solidFill>
                <a:srgbClr val="CC0000"/>
              </a:solidFill>
              <a:cs typeface="Angsana New" pitchFamily="18" charset="-34"/>
            </a:endParaRP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en-US" sz="2400" dirty="0">
              <a:solidFill>
                <a:srgbClr val="000099"/>
              </a:solidFill>
              <a:cs typeface="Angsana New" pitchFamily="18" charset="-34"/>
            </a:endParaRPr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AFDDD6A2-37B6-4080-B7D3-C9A1DF0B81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3FBAB85A-3451-4FE8-9C63-9A58CD65CF42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20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71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39" name="Rectangle 3">
            <a:extLst>
              <a:ext uri="{FF2B5EF4-FFF2-40B4-BE49-F238E27FC236}">
                <a16:creationId xmlns:a16="http://schemas.microsoft.com/office/drawing/2014/main" id="{FBDA2181-661C-42F1-897D-CCC459F2401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23900" y="1219200"/>
            <a:ext cx="7696200" cy="49530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sz="2400" b="1" i="1" dirty="0">
                <a:solidFill>
                  <a:srgbClr val="CC0099"/>
                </a:solidFill>
                <a:cs typeface="Angsana New" pitchFamily="18" charset="-34"/>
              </a:rPr>
              <a:t>Why exchange rate is important?</a:t>
            </a:r>
            <a:endParaRPr lang="th-TH" sz="2400" b="1" i="1" dirty="0">
              <a:solidFill>
                <a:srgbClr val="CC0099"/>
              </a:solidFill>
              <a:cs typeface="Angsana New" pitchFamily="18" charset="-34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th-TH" b="1" dirty="0">
                <a:solidFill>
                  <a:srgbClr val="333399"/>
                </a:solidFill>
                <a:cs typeface="Angsana New" pitchFamily="18" charset="-34"/>
              </a:rPr>
              <a:t>  </a:t>
            </a:r>
            <a:r>
              <a:rPr lang="en-US" sz="2400" dirty="0">
                <a:solidFill>
                  <a:srgbClr val="000099"/>
                </a:solidFill>
                <a:cs typeface="Angsana New" pitchFamily="18" charset="-34"/>
              </a:rPr>
              <a:t>(1) Exchange rate is essential for payment of goods and services between trading partners in different countries 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sz="2400" dirty="0">
                <a:solidFill>
                  <a:srgbClr val="000099"/>
                </a:solidFill>
                <a:cs typeface="Angsana New" pitchFamily="18" charset="-34"/>
              </a:rPr>
              <a:t>  (2) Changes in exchange rate affect the country export and import, international investment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sz="2400" dirty="0">
                <a:solidFill>
                  <a:srgbClr val="000099"/>
                </a:solidFill>
                <a:cs typeface="Angsana New" pitchFamily="18" charset="-34"/>
              </a:rPr>
              <a:t>Then, can affect current A/C balance and capital and financial A/C balance, production, employment, and national income</a:t>
            </a:r>
          </a:p>
          <a:p>
            <a:pPr marL="0" indent="0" eaLnBrk="1" hangingPunct="1">
              <a:buFontTx/>
              <a:buNone/>
              <a:defRPr/>
            </a:pPr>
            <a:endParaRPr lang="en-US" sz="2400" dirty="0">
              <a:solidFill>
                <a:srgbClr val="000099"/>
              </a:solidFill>
              <a:cs typeface="Angsana New" pitchFamily="18" charset="-34"/>
            </a:endParaRPr>
          </a:p>
        </p:txBody>
      </p:sp>
      <p:sp>
        <p:nvSpPr>
          <p:cNvPr id="371714" name="Rectangle 2">
            <a:extLst>
              <a:ext uri="{FF2B5EF4-FFF2-40B4-BE49-F238E27FC236}">
                <a16:creationId xmlns:a16="http://schemas.microsoft.com/office/drawing/2014/main" id="{D94A06EF-7AE3-4CD6-9DFB-D0BE89BD51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228600"/>
            <a:ext cx="8382000" cy="8382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eaLnBrk="1" hangingPunct="1">
              <a:defRPr/>
            </a:pP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9.4 Meaning and importance of foreign exchange Rate</a:t>
            </a:r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5589AAD2-BB3D-4991-BE0A-F380874A7D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9094B3EE-E9B2-431F-9B26-17CE01FF9C7F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21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273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2" name="Rectangle 2">
            <a:extLst>
              <a:ext uri="{FF2B5EF4-FFF2-40B4-BE49-F238E27FC236}">
                <a16:creationId xmlns:a16="http://schemas.microsoft.com/office/drawing/2014/main" id="{754EB1C4-0FAE-47BE-8E8D-7FEB3CCB1EF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" y="152400"/>
            <a:ext cx="8839200" cy="990600"/>
          </a:xfrm>
        </p:spPr>
        <p:txBody>
          <a:bodyPr/>
          <a:lstStyle/>
          <a:p>
            <a:pPr marL="1028700" indent="-1028700" algn="l" eaLnBrk="1" hangingPunct="1">
              <a:defRPr/>
            </a:pPr>
            <a:r>
              <a:rPr lang="en-US" sz="3200" b="1" dirty="0">
                <a:latin typeface="Arial" charset="0"/>
                <a:cs typeface="Angsana New" pitchFamily="18" charset="-34"/>
              </a:rPr>
              <a:t>9.4.2 </a:t>
            </a:r>
            <a:r>
              <a:rPr lang="en-US" sz="3200" b="1">
                <a:latin typeface="Arial" charset="0"/>
                <a:cs typeface="Angsana New" pitchFamily="18" charset="-34"/>
              </a:rPr>
              <a:t>Demand for </a:t>
            </a:r>
            <a:r>
              <a:rPr lang="en-US" sz="3200" b="1" dirty="0">
                <a:latin typeface="Arial" charset="0"/>
                <a:cs typeface="Angsana New" pitchFamily="18" charset="-34"/>
              </a:rPr>
              <a:t>Foreign Exchange</a:t>
            </a:r>
          </a:p>
        </p:txBody>
      </p:sp>
      <p:sp>
        <p:nvSpPr>
          <p:cNvPr id="373763" name="Rectangle 3">
            <a:extLst>
              <a:ext uri="{FF2B5EF4-FFF2-40B4-BE49-F238E27FC236}">
                <a16:creationId xmlns:a16="http://schemas.microsoft.com/office/drawing/2014/main" id="{9FF424F1-5782-43C5-B197-024D61BDA68E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190500" y="1371600"/>
            <a:ext cx="8763000" cy="34290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defRPr/>
            </a:pPr>
            <a:r>
              <a:rPr lang="en-US" b="1" dirty="0">
                <a:solidFill>
                  <a:srgbClr val="000099"/>
                </a:solidFill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000099"/>
                </a:solidFill>
                <a:cs typeface="Angsana New" pitchFamily="18" charset="-34"/>
              </a:rPr>
              <a:t>Demand for foreign exchange is a </a:t>
            </a:r>
            <a:r>
              <a:rPr lang="en-US" sz="2400" b="1" dirty="0">
                <a:solidFill>
                  <a:srgbClr val="FF0000"/>
                </a:solidFill>
                <a:cs typeface="Angsana New" pitchFamily="18" charset="-34"/>
              </a:rPr>
              <a:t>derived demand</a:t>
            </a:r>
            <a:r>
              <a:rPr lang="en-US" sz="24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000099"/>
                </a:solidFill>
                <a:cs typeface="Angsana New" pitchFamily="18" charset="-34"/>
              </a:rPr>
              <a:t>to buy foreign goods and services, to invest abroad, to donate money to other country etc. </a:t>
            </a:r>
          </a:p>
          <a:p>
            <a:pPr marL="0" indent="0" eaLnBrk="1" hangingPunct="1">
              <a:defRPr/>
            </a:pPr>
            <a:r>
              <a:rPr lang="en-US" sz="3600" b="1" dirty="0">
                <a:solidFill>
                  <a:srgbClr val="663300"/>
                </a:solidFill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663300"/>
                </a:solidFill>
                <a:cs typeface="Angsana New" pitchFamily="18" charset="-34"/>
              </a:rPr>
              <a:t>Factors affecting demand for foreign exchange: exchange rate and other factors affecting</a:t>
            </a:r>
            <a:r>
              <a:rPr lang="en-US" sz="3600" b="1" dirty="0">
                <a:solidFill>
                  <a:srgbClr val="663300"/>
                </a:solidFill>
                <a:cs typeface="Angsana New" pitchFamily="18" charset="-34"/>
              </a:rPr>
              <a:t> </a:t>
            </a:r>
            <a:r>
              <a:rPr lang="en-US" sz="3600" b="1" dirty="0">
                <a:solidFill>
                  <a:srgbClr val="663300"/>
                </a:solidFill>
                <a:latin typeface="Angsana New" pitchFamily="18" charset="-34"/>
                <a:cs typeface="Angsana New" pitchFamily="18" charset="-34"/>
              </a:rPr>
              <a:t>____________________________ </a:t>
            </a:r>
            <a:r>
              <a:rPr lang="en-US" sz="2400" dirty="0">
                <a:solidFill>
                  <a:srgbClr val="663300"/>
                </a:solidFill>
                <a:cs typeface="Angsana New" pitchFamily="18" charset="-34"/>
              </a:rPr>
              <a:t>in current A/C and capital and financial A/C</a:t>
            </a:r>
            <a:endParaRPr lang="en-US" sz="3600" b="1" dirty="0">
              <a:solidFill>
                <a:srgbClr val="663300"/>
              </a:solidFill>
              <a:cs typeface="Angsana New" pitchFamily="18" charset="-34"/>
            </a:endParaRPr>
          </a:p>
        </p:txBody>
      </p:sp>
      <p:sp>
        <p:nvSpPr>
          <p:cNvPr id="26628" name="Text Box 4">
            <a:extLst>
              <a:ext uri="{FF2B5EF4-FFF2-40B4-BE49-F238E27FC236}">
                <a16:creationId xmlns:a16="http://schemas.microsoft.com/office/drawing/2014/main" id="{68AAE0EB-27E3-429B-ADB2-CB16568AF2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5486400"/>
            <a:ext cx="2743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26629" name="Text Box 5">
            <a:extLst>
              <a:ext uri="{FF2B5EF4-FFF2-40B4-BE49-F238E27FC236}">
                <a16:creationId xmlns:a16="http://schemas.microsoft.com/office/drawing/2014/main" id="{A1E068D8-6EA5-4349-A2E6-BD9ABC50EF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867400"/>
            <a:ext cx="3048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373766" name="Text Box 6">
            <a:extLst>
              <a:ext uri="{FF2B5EF4-FFF2-40B4-BE49-F238E27FC236}">
                <a16:creationId xmlns:a16="http://schemas.microsoft.com/office/drawing/2014/main" id="{A46CA69D-0D6A-46B1-A92E-49EE3C05D6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3429000"/>
            <a:ext cx="4648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th-TH" altLang="th-TH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sz="2400" b="1">
                <a:solidFill>
                  <a:srgbClr val="FF0000"/>
                </a:solidFill>
                <a:cs typeface="Angsana New" panose="02020603050405020304" pitchFamily="18" charset="-34"/>
              </a:rPr>
              <a:t>payment of foreign exchange</a:t>
            </a:r>
          </a:p>
        </p:txBody>
      </p:sp>
      <p:sp>
        <p:nvSpPr>
          <p:cNvPr id="26631" name="Slide Number Placeholder 6">
            <a:extLst>
              <a:ext uri="{FF2B5EF4-FFF2-40B4-BE49-F238E27FC236}">
                <a16:creationId xmlns:a16="http://schemas.microsoft.com/office/drawing/2014/main" id="{672F0FE5-A174-4BC7-8D6F-EBB6045154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FA92838D-91F5-43C1-8A99-1FE171475F76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22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3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7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Rectangle 2">
            <a:extLst>
              <a:ext uri="{FF2B5EF4-FFF2-40B4-BE49-F238E27FC236}">
                <a16:creationId xmlns:a16="http://schemas.microsoft.com/office/drawing/2014/main" id="{B7D5AAE4-EA35-4B7C-AA17-E4B7E669182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" y="152400"/>
            <a:ext cx="8839200" cy="990600"/>
          </a:xfrm>
        </p:spPr>
        <p:txBody>
          <a:bodyPr/>
          <a:lstStyle/>
          <a:p>
            <a:pPr marL="1028700" indent="-1028700" algn="l" eaLnBrk="1" hangingPunct="1">
              <a:defRPr/>
            </a:pPr>
            <a:r>
              <a:rPr lang="en-US" sz="2400" b="1" dirty="0">
                <a:latin typeface="Arial" charset="0"/>
                <a:cs typeface="Angsana New" pitchFamily="18" charset="-34"/>
              </a:rPr>
              <a:t>9.4.2</a:t>
            </a:r>
            <a:r>
              <a:rPr lang="th-TH" sz="2400" b="1" dirty="0">
                <a:latin typeface="Arial" charset="0"/>
                <a:cs typeface="Angsana New" pitchFamily="18" charset="-34"/>
              </a:rPr>
              <a:t> (</a:t>
            </a:r>
            <a:r>
              <a:rPr lang="en-US" sz="2400" b="1" dirty="0">
                <a:latin typeface="Arial" charset="0"/>
                <a:cs typeface="Angsana New" pitchFamily="18" charset="-34"/>
              </a:rPr>
              <a:t>a</a:t>
            </a:r>
            <a:r>
              <a:rPr lang="th-TH" sz="2400" b="1" dirty="0">
                <a:latin typeface="Arial" charset="0"/>
                <a:cs typeface="Angsana New" pitchFamily="18" charset="-34"/>
              </a:rPr>
              <a:t>) </a:t>
            </a:r>
            <a:r>
              <a:rPr lang="en-US" sz="2400" b="1" dirty="0">
                <a:latin typeface="Arial" charset="0"/>
                <a:cs typeface="Angsana New" pitchFamily="18" charset="-34"/>
              </a:rPr>
              <a:t>Move along demand for foreign exchange curve</a:t>
            </a:r>
          </a:p>
        </p:txBody>
      </p:sp>
      <p:sp>
        <p:nvSpPr>
          <p:cNvPr id="27651" name="Text Box 5">
            <a:extLst>
              <a:ext uri="{FF2B5EF4-FFF2-40B4-BE49-F238E27FC236}">
                <a16:creationId xmlns:a16="http://schemas.microsoft.com/office/drawing/2014/main" id="{CC4B2836-037B-42E3-9090-35EC658999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867400"/>
            <a:ext cx="3048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26628" name="Text Box 6">
            <a:extLst>
              <a:ext uri="{FF2B5EF4-FFF2-40B4-BE49-F238E27FC236}">
                <a16:creationId xmlns:a16="http://schemas.microsoft.com/office/drawing/2014/main" id="{86E410B9-1F92-4F48-A93A-2BE95EF0B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462088"/>
            <a:ext cx="2895600" cy="579437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663300"/>
                </a:solidFill>
                <a:cs typeface="Angsana New" panose="02020603050405020304" pitchFamily="18" charset="-34"/>
              </a:rPr>
              <a:t>Exchange rate</a:t>
            </a:r>
            <a:r>
              <a:rPr lang="en-US" altLang="th-TH" sz="3200" b="1">
                <a:solidFill>
                  <a:srgbClr val="663300"/>
                </a:solidFill>
                <a:cs typeface="Angsana New" panose="02020603050405020304" pitchFamily="18" charset="-34"/>
              </a:rPr>
              <a:t> </a:t>
            </a:r>
            <a:r>
              <a:rPr lang="th-TH" altLang="th-TH" sz="3200" b="1">
                <a:solidFill>
                  <a:srgbClr val="663300"/>
                </a:solidFill>
                <a:cs typeface="Arial" panose="020B0604020202020204" pitchFamily="34" charset="0"/>
              </a:rPr>
              <a:t>∆</a:t>
            </a:r>
          </a:p>
        </p:txBody>
      </p:sp>
      <p:sp>
        <p:nvSpPr>
          <p:cNvPr id="26629" name="Text Box 9">
            <a:extLst>
              <a:ext uri="{FF2B5EF4-FFF2-40B4-BE49-F238E27FC236}">
                <a16:creationId xmlns:a16="http://schemas.microsoft.com/office/drawing/2014/main" id="{CB0388F8-9A13-41C8-9628-E4EC6FF9E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1462088"/>
            <a:ext cx="2590800" cy="579437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663300"/>
                </a:solidFill>
                <a:cs typeface="Angsana New" panose="02020603050405020304" pitchFamily="18" charset="-34"/>
              </a:rPr>
              <a:t>Demand for</a:t>
            </a:r>
            <a:r>
              <a:rPr lang="th-TH" altLang="th-TH" sz="3200" b="1">
                <a:solidFill>
                  <a:srgbClr val="663300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b="1">
                <a:solidFill>
                  <a:srgbClr val="663300"/>
                </a:solidFill>
                <a:cs typeface="Angsana New" panose="02020603050405020304" pitchFamily="18" charset="-34"/>
              </a:rPr>
              <a:t>$</a:t>
            </a:r>
            <a:r>
              <a:rPr lang="en-US" altLang="th-TH" sz="3200" b="1">
                <a:solidFill>
                  <a:srgbClr val="663300"/>
                </a:solidFill>
                <a:cs typeface="Angsana New" panose="02020603050405020304" pitchFamily="18" charset="-34"/>
              </a:rPr>
              <a:t> </a:t>
            </a:r>
            <a:r>
              <a:rPr lang="th-TH" altLang="th-TH" sz="3200" b="1">
                <a:solidFill>
                  <a:srgbClr val="663300"/>
                </a:solidFill>
                <a:cs typeface="Angsana New" panose="02020603050405020304" pitchFamily="18" charset="-34"/>
              </a:rPr>
              <a:t>∆</a:t>
            </a:r>
          </a:p>
        </p:txBody>
      </p:sp>
      <p:sp>
        <p:nvSpPr>
          <p:cNvPr id="26630" name="AutoShape 10">
            <a:extLst>
              <a:ext uri="{FF2B5EF4-FFF2-40B4-BE49-F238E27FC236}">
                <a16:creationId xmlns:a16="http://schemas.microsoft.com/office/drawing/2014/main" id="{3ACAFAF9-552F-4A12-A953-4D6268C5C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16383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26631" name="Text Box 11">
            <a:extLst>
              <a:ext uri="{FF2B5EF4-FFF2-40B4-BE49-F238E27FC236}">
                <a16:creationId xmlns:a16="http://schemas.microsoft.com/office/drawing/2014/main" id="{A25FDBE0-649B-419F-9C11-F31BD661A9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1524000"/>
            <a:ext cx="1981200" cy="4572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CC0000"/>
                </a:solidFill>
                <a:cs typeface="Angsana New" panose="02020603050405020304" pitchFamily="18" charset="-34"/>
              </a:rPr>
              <a:t>Move along</a:t>
            </a:r>
            <a:endParaRPr lang="th-TH" altLang="th-TH" sz="2400" b="1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381965" name="Text Box 13">
            <a:extLst>
              <a:ext uri="{FF2B5EF4-FFF2-40B4-BE49-F238E27FC236}">
                <a16:creationId xmlns:a16="http://schemas.microsoft.com/office/drawing/2014/main" id="{6752972F-896D-4813-9962-EF497F7A3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2286000"/>
            <a:ext cx="914400" cy="57943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solidFill>
                  <a:srgbClr val="000099"/>
                </a:solidFill>
                <a:cs typeface="Angsana New" panose="02020603050405020304" pitchFamily="18" charset="-34"/>
              </a:rPr>
              <a:t>Ex.</a:t>
            </a:r>
            <a:endParaRPr lang="th-TH" altLang="th-TH" sz="3200" b="1">
              <a:solidFill>
                <a:srgbClr val="000099"/>
              </a:solidFill>
              <a:cs typeface="Arial" panose="020B0604020202020204" pitchFamily="34" charset="0"/>
            </a:endParaRPr>
          </a:p>
        </p:txBody>
      </p:sp>
      <p:grpSp>
        <p:nvGrpSpPr>
          <p:cNvPr id="2" name="Group 32">
            <a:extLst>
              <a:ext uri="{FF2B5EF4-FFF2-40B4-BE49-F238E27FC236}">
                <a16:creationId xmlns:a16="http://schemas.microsoft.com/office/drawing/2014/main" id="{1043026B-276F-4BCE-A44C-BB6F87E282D9}"/>
              </a:ext>
            </a:extLst>
          </p:cNvPr>
          <p:cNvGrpSpPr>
            <a:grpSpLocks/>
          </p:cNvGrpSpPr>
          <p:nvPr/>
        </p:nvGrpSpPr>
        <p:grpSpPr bwMode="auto">
          <a:xfrm>
            <a:off x="1371600" y="2286000"/>
            <a:ext cx="2514600" cy="1858963"/>
            <a:chOff x="864" y="1440"/>
            <a:chExt cx="1584" cy="1171"/>
          </a:xfrm>
        </p:grpSpPr>
        <p:sp>
          <p:nvSpPr>
            <p:cNvPr id="27684" name="Text Box 12">
              <a:extLst>
                <a:ext uri="{FF2B5EF4-FFF2-40B4-BE49-F238E27FC236}">
                  <a16:creationId xmlns:a16="http://schemas.microsoft.com/office/drawing/2014/main" id="{1963AADF-4CC4-4A0E-9585-095C19F5B4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1440"/>
              <a:ext cx="1584" cy="1171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200">
                  <a:solidFill>
                    <a:srgbClr val="000099"/>
                  </a:solidFill>
                  <a:cs typeface="Angsana New" panose="02020603050405020304" pitchFamily="18" charset="-34"/>
                </a:rPr>
                <a:t>Exchange rate</a:t>
              </a:r>
              <a:r>
                <a:rPr lang="en-US" altLang="th-TH" sz="2400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r>
                <a:rPr lang="th-TH" altLang="th-TH" sz="3200" b="1">
                  <a:solidFill>
                    <a:srgbClr val="000099"/>
                  </a:solidFill>
                  <a:cs typeface="Angsana New" panose="02020603050405020304" pitchFamily="18" charset="-34"/>
                </a:rPr>
                <a:t>  </a:t>
              </a:r>
              <a:r>
                <a:rPr lang="en-US" altLang="th-TH" sz="3200" b="1">
                  <a:solidFill>
                    <a:srgbClr val="000099"/>
                  </a:solidFill>
                  <a:cs typeface="Angsana New" panose="02020603050405020304" pitchFamily="18" charset="-34"/>
                </a:rPr>
                <a:t>  </a:t>
              </a:r>
              <a:r>
                <a:rPr lang="en-US" altLang="th-TH" sz="2400">
                  <a:solidFill>
                    <a:srgbClr val="000099"/>
                  </a:solidFill>
                  <a:cs typeface="Angsana New" panose="02020603050405020304" pitchFamily="18" charset="-34"/>
                </a:rPr>
                <a:t>eg. Baht/$</a:t>
              </a:r>
              <a:r>
                <a:rPr lang="en-US" altLang="th-TH" sz="3200" b="1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th-TH" altLang="th-TH" sz="3200" b="1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3200" b="1">
                  <a:solidFill>
                    <a:srgbClr val="663300"/>
                  </a:solidFill>
                  <a:cs typeface="Angsana New" panose="02020603050405020304" pitchFamily="18" charset="-34"/>
                </a:rPr>
                <a:t>  </a:t>
              </a:r>
              <a:r>
                <a:rPr lang="en-US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from</a:t>
              </a:r>
              <a:r>
                <a:rPr lang="th-TH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32 Baht / 1</a:t>
              </a:r>
              <a:r>
                <a:rPr lang="en-US" altLang="th-TH" sz="2400" b="1">
                  <a:solidFill>
                    <a:srgbClr val="663300"/>
                  </a:solidFill>
                  <a:cs typeface="Angsana New" panose="02020603050405020304" pitchFamily="18" charset="-34"/>
                </a:rPr>
                <a:t> $</a:t>
              </a:r>
              <a:r>
                <a:rPr lang="en-US" altLang="th-TH" sz="3200" b="1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to</a:t>
              </a:r>
              <a:r>
                <a:rPr lang="th-TH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35 Baht / 1 $</a:t>
              </a:r>
              <a:endParaRPr lang="th-TH" altLang="th-TH" sz="2000" b="1">
                <a:solidFill>
                  <a:srgbClr val="663300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27685" name="Line 14">
              <a:extLst>
                <a:ext uri="{FF2B5EF4-FFF2-40B4-BE49-F238E27FC236}">
                  <a16:creationId xmlns:a16="http://schemas.microsoft.com/office/drawing/2014/main" id="{45DEA38C-BFD8-4447-83F1-36EA1B775C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60" y="1536"/>
              <a:ext cx="0" cy="192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686" name="Line 15">
              <a:extLst>
                <a:ext uri="{FF2B5EF4-FFF2-40B4-BE49-F238E27FC236}">
                  <a16:creationId xmlns:a16="http://schemas.microsoft.com/office/drawing/2014/main" id="{3B5529A2-C80E-4375-855E-7D4E0E357E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20" y="1824"/>
              <a:ext cx="0" cy="192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1970" name="AutoShape 18">
            <a:extLst>
              <a:ext uri="{FF2B5EF4-FFF2-40B4-BE49-F238E27FC236}">
                <a16:creationId xmlns:a16="http://schemas.microsoft.com/office/drawing/2014/main" id="{FBAC16E3-88C6-4EC0-824E-9BFFF3FF96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1971" name="AutoShape 19">
            <a:extLst>
              <a:ext uri="{FF2B5EF4-FFF2-40B4-BE49-F238E27FC236}">
                <a16:creationId xmlns:a16="http://schemas.microsoft.com/office/drawing/2014/main" id="{6C2DD005-F87A-4353-8AEB-47683921EE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1973" name="AutoShape 21">
            <a:extLst>
              <a:ext uri="{FF2B5EF4-FFF2-40B4-BE49-F238E27FC236}">
                <a16:creationId xmlns:a16="http://schemas.microsoft.com/office/drawing/2014/main" id="{0113C892-70FA-4788-B59B-0958754725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37338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1976" name="AutoShape 24">
            <a:extLst>
              <a:ext uri="{FF2B5EF4-FFF2-40B4-BE49-F238E27FC236}">
                <a16:creationId xmlns:a16="http://schemas.microsoft.com/office/drawing/2014/main" id="{0DC49DC7-DEB0-4348-BCC3-E17252D14E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4953000"/>
            <a:ext cx="304800" cy="228600"/>
          </a:xfrm>
          <a:prstGeom prst="leftArrow">
            <a:avLst>
              <a:gd name="adj1" fmla="val 50000"/>
              <a:gd name="adj2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grpSp>
        <p:nvGrpSpPr>
          <p:cNvPr id="3" name="Group 41">
            <a:extLst>
              <a:ext uri="{FF2B5EF4-FFF2-40B4-BE49-F238E27FC236}">
                <a16:creationId xmlns:a16="http://schemas.microsoft.com/office/drawing/2014/main" id="{1A490137-B03E-4624-BCF6-1CB2AD684348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2971800"/>
            <a:ext cx="2286000" cy="457200"/>
            <a:chOff x="2880" y="1872"/>
            <a:chExt cx="1392" cy="288"/>
          </a:xfrm>
        </p:grpSpPr>
        <p:sp>
          <p:nvSpPr>
            <p:cNvPr id="27682" name="Text Box 17">
              <a:extLst>
                <a:ext uri="{FF2B5EF4-FFF2-40B4-BE49-F238E27FC236}">
                  <a16:creationId xmlns:a16="http://schemas.microsoft.com/office/drawing/2014/main" id="{D23AE6FB-836D-4D6D-A830-3DA70A571C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0" y="1872"/>
              <a:ext cx="1392" cy="288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 b="1">
                  <a:solidFill>
                    <a:srgbClr val="000099"/>
                  </a:solidFill>
                </a:rPr>
                <a:t>$</a:t>
              </a:r>
              <a:endParaRPr lang="th-TH" altLang="th-TH" sz="3200" b="1">
                <a:solidFill>
                  <a:srgbClr val="CC0000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27683" name="Line 30">
              <a:extLst>
                <a:ext uri="{FF2B5EF4-FFF2-40B4-BE49-F238E27FC236}">
                  <a16:creationId xmlns:a16="http://schemas.microsoft.com/office/drawing/2014/main" id="{63A72E57-7FDB-42E5-999A-47CA229C669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20" y="2112"/>
              <a:ext cx="11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2">
            <a:extLst>
              <a:ext uri="{FF2B5EF4-FFF2-40B4-BE49-F238E27FC236}">
                <a16:creationId xmlns:a16="http://schemas.microsoft.com/office/drawing/2014/main" id="{8E2F4959-1CD7-437E-AE60-0667654DA891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2286000"/>
            <a:ext cx="2286000" cy="457200"/>
            <a:chOff x="2880" y="1440"/>
            <a:chExt cx="1488" cy="288"/>
          </a:xfrm>
        </p:grpSpPr>
        <p:sp>
          <p:nvSpPr>
            <p:cNvPr id="27680" name="Text Box 16">
              <a:extLst>
                <a:ext uri="{FF2B5EF4-FFF2-40B4-BE49-F238E27FC236}">
                  <a16:creationId xmlns:a16="http://schemas.microsoft.com/office/drawing/2014/main" id="{77B2804E-694F-4293-9533-572EB9FCE8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0" y="1440"/>
              <a:ext cx="1488" cy="288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 b="1">
                  <a:solidFill>
                    <a:srgbClr val="000099"/>
                  </a:solidFill>
                  <a:cs typeface="Angsana New" panose="02020603050405020304" pitchFamily="18" charset="-34"/>
                </a:rPr>
                <a:t>Baht</a:t>
              </a:r>
              <a:r>
                <a:rPr lang="th-TH" altLang="th-TH" sz="2400" b="1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endParaRPr lang="th-TH" altLang="th-TH" sz="3200" b="1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27681" name="Line 31">
              <a:extLst>
                <a:ext uri="{FF2B5EF4-FFF2-40B4-BE49-F238E27FC236}">
                  <a16:creationId xmlns:a16="http://schemas.microsoft.com/office/drawing/2014/main" id="{E53BA691-81C6-4542-AEBA-C7E1218FD2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8" y="1680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1980" name="Text Box 28">
            <a:extLst>
              <a:ext uri="{FF2B5EF4-FFF2-40B4-BE49-F238E27FC236}">
                <a16:creationId xmlns:a16="http://schemas.microsoft.com/office/drawing/2014/main" id="{55AD8604-97E3-460F-BAA3-34C3E05312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286000"/>
            <a:ext cx="152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depreciate</a:t>
            </a:r>
          </a:p>
        </p:txBody>
      </p:sp>
      <p:sp>
        <p:nvSpPr>
          <p:cNvPr id="381986" name="Text Box 34">
            <a:extLst>
              <a:ext uri="{FF2B5EF4-FFF2-40B4-BE49-F238E27FC236}">
                <a16:creationId xmlns:a16="http://schemas.microsoft.com/office/drawing/2014/main" id="{F1CEBCC5-57F0-49DF-931F-19FA43FB3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2971800"/>
            <a:ext cx="1676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appreciate</a:t>
            </a:r>
          </a:p>
        </p:txBody>
      </p:sp>
      <p:sp>
        <p:nvSpPr>
          <p:cNvPr id="31775" name="Text Box 20">
            <a:extLst>
              <a:ext uri="{FF2B5EF4-FFF2-40B4-BE49-F238E27FC236}">
                <a16:creationId xmlns:a16="http://schemas.microsoft.com/office/drawing/2014/main" id="{1B7D065D-77DA-47D7-98DE-D56657DD69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2209800"/>
            <a:ext cx="1524000" cy="14335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>
                <a:solidFill>
                  <a:srgbClr val="000099"/>
                </a:solidFill>
                <a:cs typeface="Angsana New" panose="02020603050405020304" pitchFamily="18" charset="-34"/>
              </a:rPr>
              <a:t>G&amp;S import price</a:t>
            </a:r>
          </a:p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3200" b="1">
              <a:solidFill>
                <a:srgbClr val="000099"/>
              </a:solidFill>
              <a:cs typeface="Angsana New" panose="02020603050405020304" pitchFamily="18" charset="-34"/>
            </a:endParaRPr>
          </a:p>
        </p:txBody>
      </p:sp>
      <p:sp>
        <p:nvSpPr>
          <p:cNvPr id="31776" name="Line 40">
            <a:extLst>
              <a:ext uri="{FF2B5EF4-FFF2-40B4-BE49-F238E27FC236}">
                <a16:creationId xmlns:a16="http://schemas.microsoft.com/office/drawing/2014/main" id="{EF10A97C-286E-4E9D-BFFD-C5F4A62500BE}"/>
              </a:ext>
            </a:extLst>
          </p:cNvPr>
          <p:cNvSpPr>
            <a:spLocks noChangeShapeType="1"/>
          </p:cNvSpPr>
          <p:nvPr/>
        </p:nvSpPr>
        <p:spPr bwMode="auto">
          <a:xfrm>
            <a:off x="7543800" y="33528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1993" name="Text Box 41">
            <a:extLst>
              <a:ext uri="{FF2B5EF4-FFF2-40B4-BE49-F238E27FC236}">
                <a16:creationId xmlns:a16="http://schemas.microsoft.com/office/drawing/2014/main" id="{736372FA-E9D3-4E05-9F83-D4F7E772D6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2895600"/>
            <a:ext cx="1447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expensive</a:t>
            </a:r>
          </a:p>
        </p:txBody>
      </p:sp>
      <p:grpSp>
        <p:nvGrpSpPr>
          <p:cNvPr id="5" name="Group 43">
            <a:extLst>
              <a:ext uri="{FF2B5EF4-FFF2-40B4-BE49-F238E27FC236}">
                <a16:creationId xmlns:a16="http://schemas.microsoft.com/office/drawing/2014/main" id="{B2364DFF-41E7-4596-B858-33942F57FB08}"/>
              </a:ext>
            </a:extLst>
          </p:cNvPr>
          <p:cNvGrpSpPr>
            <a:grpSpLocks/>
          </p:cNvGrpSpPr>
          <p:nvPr/>
        </p:nvGrpSpPr>
        <p:grpSpPr bwMode="auto">
          <a:xfrm>
            <a:off x="6324600" y="4114800"/>
            <a:ext cx="2667000" cy="1508125"/>
            <a:chOff x="3984" y="2592"/>
            <a:chExt cx="1680" cy="950"/>
          </a:xfrm>
        </p:grpSpPr>
        <p:sp>
          <p:nvSpPr>
            <p:cNvPr id="27677" name="Text Box 22">
              <a:extLst>
                <a:ext uri="{FF2B5EF4-FFF2-40B4-BE49-F238E27FC236}">
                  <a16:creationId xmlns:a16="http://schemas.microsoft.com/office/drawing/2014/main" id="{12A7B211-D862-4B57-B886-7A8037F09B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4" y="2592"/>
              <a:ext cx="1680" cy="950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Import from US</a:t>
              </a:r>
              <a:r>
                <a:rPr lang="th-TH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3200" b="1">
                  <a:solidFill>
                    <a:srgbClr val="000099"/>
                  </a:solidFill>
                  <a:cs typeface="Angsana New" panose="02020603050405020304" pitchFamily="18" charset="-34"/>
                </a:rPr>
                <a:t>  </a:t>
              </a:r>
            </a:p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(affect                  </a:t>
              </a:r>
            </a:p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side of BOP)</a:t>
              </a:r>
              <a:endParaRPr lang="th-TH" altLang="th-TH" sz="3200" b="1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27678" name="Line 38">
              <a:extLst>
                <a:ext uri="{FF2B5EF4-FFF2-40B4-BE49-F238E27FC236}">
                  <a16:creationId xmlns:a16="http://schemas.microsoft.com/office/drawing/2014/main" id="{F263A643-9142-463F-8B8A-342CD0ADF3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60" y="3216"/>
              <a:ext cx="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679" name="Line 44">
              <a:extLst>
                <a:ext uri="{FF2B5EF4-FFF2-40B4-BE49-F238E27FC236}">
                  <a16:creationId xmlns:a16="http://schemas.microsoft.com/office/drawing/2014/main" id="{B7DF4BD3-AC78-4EB0-9B7B-0CD9AEE7A1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32" y="2880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52">
            <a:extLst>
              <a:ext uri="{FF2B5EF4-FFF2-40B4-BE49-F238E27FC236}">
                <a16:creationId xmlns:a16="http://schemas.microsoft.com/office/drawing/2014/main" id="{DCB822C8-7AAD-4DD8-92A2-CF11BC0AC518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4724400"/>
            <a:ext cx="2362200" cy="457200"/>
            <a:chOff x="2112" y="2976"/>
            <a:chExt cx="1488" cy="288"/>
          </a:xfrm>
        </p:grpSpPr>
        <p:sp>
          <p:nvSpPr>
            <p:cNvPr id="27675" name="Text Box 25">
              <a:extLst>
                <a:ext uri="{FF2B5EF4-FFF2-40B4-BE49-F238E27FC236}">
                  <a16:creationId xmlns:a16="http://schemas.microsoft.com/office/drawing/2014/main" id="{F4D459DD-2316-413B-AF06-359F6C8C5C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2" y="2976"/>
              <a:ext cx="1488" cy="288"/>
            </a:xfrm>
            <a:prstGeom prst="rect">
              <a:avLst/>
            </a:prstGeom>
            <a:solidFill>
              <a:srgbClr val="CCF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Demand for</a:t>
              </a:r>
              <a:r>
                <a:rPr lang="th-TH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400" b="1">
                  <a:solidFill>
                    <a:srgbClr val="000099"/>
                  </a:solidFill>
                </a:rPr>
                <a:t>$</a:t>
              </a:r>
              <a:r>
                <a:rPr lang="th-TH" altLang="th-TH" sz="2400">
                  <a:solidFill>
                    <a:srgbClr val="000099"/>
                  </a:solidFill>
                </a:rPr>
                <a:t> </a:t>
              </a:r>
              <a:endParaRPr lang="th-TH" altLang="th-TH" sz="3200" b="1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27676" name="Line 51">
              <a:extLst>
                <a:ext uri="{FF2B5EF4-FFF2-40B4-BE49-F238E27FC236}">
                  <a16:creationId xmlns:a16="http://schemas.microsoft.com/office/drawing/2014/main" id="{BD397471-EFE5-4EAD-BAEE-8F466A5036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64" y="3216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1978" name="Line 26">
            <a:extLst>
              <a:ext uri="{FF2B5EF4-FFF2-40B4-BE49-F238E27FC236}">
                <a16:creationId xmlns:a16="http://schemas.microsoft.com/office/drawing/2014/main" id="{C9F63180-8CFF-4484-889D-457A1A2E7D28}"/>
              </a:ext>
            </a:extLst>
          </p:cNvPr>
          <p:cNvSpPr>
            <a:spLocks noChangeShapeType="1"/>
          </p:cNvSpPr>
          <p:nvPr/>
        </p:nvSpPr>
        <p:spPr bwMode="auto">
          <a:xfrm>
            <a:off x="5410200" y="4724400"/>
            <a:ext cx="0" cy="304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2006" name="Text Box 54">
            <a:extLst>
              <a:ext uri="{FF2B5EF4-FFF2-40B4-BE49-F238E27FC236}">
                <a16:creationId xmlns:a16="http://schemas.microsoft.com/office/drawing/2014/main" id="{967DC393-C159-493D-B5F3-66B8E9A920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4724400"/>
            <a:ext cx="1295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payment</a:t>
            </a:r>
          </a:p>
        </p:txBody>
      </p:sp>
      <p:sp>
        <p:nvSpPr>
          <p:cNvPr id="382008" name="Line 56">
            <a:extLst>
              <a:ext uri="{FF2B5EF4-FFF2-40B4-BE49-F238E27FC236}">
                <a16:creationId xmlns:a16="http://schemas.microsoft.com/office/drawing/2014/main" id="{E54569B1-D92B-4669-BDC0-B3E08D6E69EB}"/>
              </a:ext>
            </a:extLst>
          </p:cNvPr>
          <p:cNvSpPr>
            <a:spLocks noChangeShapeType="1"/>
          </p:cNvSpPr>
          <p:nvPr/>
        </p:nvSpPr>
        <p:spPr bwMode="auto">
          <a:xfrm>
            <a:off x="8534400" y="4267200"/>
            <a:ext cx="0" cy="304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74" name="Slide Number Placeholder 37">
            <a:extLst>
              <a:ext uri="{FF2B5EF4-FFF2-40B4-BE49-F238E27FC236}">
                <a16:creationId xmlns:a16="http://schemas.microsoft.com/office/drawing/2014/main" id="{A5629C23-7984-430E-AC88-9EC0E4E556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0165C5E0-700F-4E1F-BA62-85FCE1CB65E2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23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1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81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8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8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8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1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8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8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8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8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8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8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29" grpId="0" animBg="1"/>
      <p:bldP spid="26630" grpId="0" animBg="1"/>
      <p:bldP spid="26631" grpId="0" animBg="1"/>
      <p:bldP spid="381965" grpId="0" animBg="1"/>
      <p:bldP spid="381970" grpId="0" animBg="1"/>
      <p:bldP spid="381971" grpId="0" animBg="1"/>
      <p:bldP spid="381973" grpId="0" animBg="1"/>
      <p:bldP spid="381976" grpId="0" animBg="1"/>
      <p:bldP spid="381980" grpId="0"/>
      <p:bldP spid="381986" grpId="0"/>
      <p:bldP spid="31775" grpId="0" animBg="1"/>
      <p:bldP spid="381993" grpId="0"/>
      <p:bldP spid="38200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>
            <a:extLst>
              <a:ext uri="{FF2B5EF4-FFF2-40B4-BE49-F238E27FC236}">
                <a16:creationId xmlns:a16="http://schemas.microsoft.com/office/drawing/2014/main" id="{FD5D9C79-9944-40AD-9515-DDEDFA1A6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867400"/>
            <a:ext cx="3048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28675" name="Text Box 22">
            <a:extLst>
              <a:ext uri="{FF2B5EF4-FFF2-40B4-BE49-F238E27FC236}">
                <a16:creationId xmlns:a16="http://schemas.microsoft.com/office/drawing/2014/main" id="{8EB14473-546D-4AA0-95F1-0AEBC92E5C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600200"/>
            <a:ext cx="3276600" cy="19177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008000"/>
                </a:solidFill>
                <a:cs typeface="Angsana New" panose="02020603050405020304" pitchFamily="18" charset="-34"/>
              </a:rPr>
              <a:t>Other factors rather than </a:t>
            </a:r>
            <a:r>
              <a:rPr lang="en-US" altLang="th-TH" sz="2400">
                <a:solidFill>
                  <a:srgbClr val="CC3300"/>
                </a:solidFill>
                <a:cs typeface="Angsana New" panose="02020603050405020304" pitchFamily="18" charset="-34"/>
              </a:rPr>
              <a:t>exchange rate</a:t>
            </a:r>
            <a:r>
              <a:rPr lang="en-US" altLang="th-TH" sz="2400">
                <a:solidFill>
                  <a:srgbClr val="008000"/>
                </a:solidFill>
                <a:cs typeface="Angsana New" panose="02020603050405020304" pitchFamily="18" charset="-34"/>
              </a:rPr>
              <a:t> that affect </a:t>
            </a:r>
            <a:r>
              <a:rPr lang="en-US" altLang="th-TH" sz="2400">
                <a:solidFill>
                  <a:srgbClr val="660066"/>
                </a:solidFill>
                <a:cs typeface="Angsana New" panose="02020603050405020304" pitchFamily="18" charset="-34"/>
              </a:rPr>
              <a:t>payment of foreign exchange</a:t>
            </a:r>
            <a:r>
              <a:rPr lang="th-TH" altLang="th-TH" sz="2400" b="1">
                <a:solidFill>
                  <a:srgbClr val="008000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sz="2400">
                <a:solidFill>
                  <a:srgbClr val="660066"/>
                </a:solidFill>
                <a:cs typeface="Angsana New" panose="02020603050405020304" pitchFamily="18" charset="-34"/>
              </a:rPr>
              <a:t>(debit side)</a:t>
            </a:r>
            <a:r>
              <a:rPr lang="th-TH" altLang="th-TH" sz="2400">
                <a:solidFill>
                  <a:srgbClr val="660066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sz="2400">
                <a:solidFill>
                  <a:srgbClr val="660066"/>
                </a:solidFill>
                <a:cs typeface="Angsana New" panose="02020603050405020304" pitchFamily="18" charset="-34"/>
              </a:rPr>
              <a:t>of BOP</a:t>
            </a:r>
            <a:endParaRPr lang="th-TH" altLang="th-TH" sz="2400">
              <a:solidFill>
                <a:srgbClr val="660066"/>
              </a:solidFill>
              <a:cs typeface="Angsana New" panose="02020603050405020304" pitchFamily="18" charset="-34"/>
            </a:endParaRPr>
          </a:p>
        </p:txBody>
      </p:sp>
      <p:sp>
        <p:nvSpPr>
          <p:cNvPr id="28676" name="AutoShape 23">
            <a:extLst>
              <a:ext uri="{FF2B5EF4-FFF2-40B4-BE49-F238E27FC236}">
                <a16:creationId xmlns:a16="http://schemas.microsoft.com/office/drawing/2014/main" id="{9DED0316-D719-471C-9043-2C739680E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38400"/>
            <a:ext cx="1371600" cy="304800"/>
          </a:xfrm>
          <a:prstGeom prst="rightArrow">
            <a:avLst>
              <a:gd name="adj1" fmla="val 50000"/>
              <a:gd name="adj2" fmla="val 1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28677" name="Text Box 24">
            <a:extLst>
              <a:ext uri="{FF2B5EF4-FFF2-40B4-BE49-F238E27FC236}">
                <a16:creationId xmlns:a16="http://schemas.microsoft.com/office/drawing/2014/main" id="{2FA96380-80D9-45B0-88E9-29A1B1152A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2286000"/>
            <a:ext cx="2438400" cy="6413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660066"/>
                </a:solidFill>
                <a:cs typeface="Angsana New" panose="02020603050405020304" pitchFamily="18" charset="-34"/>
              </a:rPr>
              <a:t>Demand for</a:t>
            </a:r>
            <a:r>
              <a:rPr lang="th-TH" altLang="th-TH" sz="3600" b="1">
                <a:solidFill>
                  <a:srgbClr val="660066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sz="3600" b="1">
                <a:solidFill>
                  <a:srgbClr val="660066"/>
                </a:solidFill>
                <a:cs typeface="Angsana New" panose="02020603050405020304" pitchFamily="18" charset="-34"/>
              </a:rPr>
              <a:t>$</a:t>
            </a:r>
            <a:endParaRPr lang="th-TH" altLang="th-TH" sz="3600" b="1">
              <a:solidFill>
                <a:srgbClr val="660066"/>
              </a:solidFill>
              <a:cs typeface="Angsana New" panose="02020603050405020304" pitchFamily="18" charset="-34"/>
            </a:endParaRPr>
          </a:p>
        </p:txBody>
      </p:sp>
      <p:sp>
        <p:nvSpPr>
          <p:cNvPr id="28678" name="Text Box 25">
            <a:extLst>
              <a:ext uri="{FF2B5EF4-FFF2-40B4-BE49-F238E27FC236}">
                <a16:creationId xmlns:a16="http://schemas.microsoft.com/office/drawing/2014/main" id="{A4C350BC-2060-4834-BDCD-2E9C75BB2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1981200"/>
            <a:ext cx="114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CC0000"/>
                </a:solidFill>
                <a:cs typeface="Angsana New" panose="02020603050405020304" pitchFamily="18" charset="-34"/>
              </a:rPr>
              <a:t>affect</a:t>
            </a:r>
            <a:endParaRPr lang="th-TH" altLang="th-TH" sz="2400" b="1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28679" name="Text Box 26">
            <a:extLst>
              <a:ext uri="{FF2B5EF4-FFF2-40B4-BE49-F238E27FC236}">
                <a16:creationId xmlns:a16="http://schemas.microsoft.com/office/drawing/2014/main" id="{C61FC575-1C49-4E07-8FE6-6A9E5BDDA5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4267200"/>
            <a:ext cx="4724400" cy="5191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CC0000"/>
                </a:solidFill>
                <a:cs typeface="Angsana New" panose="02020603050405020304" pitchFamily="18" charset="-34"/>
              </a:rPr>
              <a:t>Demand for</a:t>
            </a:r>
            <a:r>
              <a:rPr lang="th-TH" altLang="th-TH" b="1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b="1">
                <a:solidFill>
                  <a:srgbClr val="CC0000"/>
                </a:solidFill>
                <a:cs typeface="Angsana New" panose="02020603050405020304" pitchFamily="18" charset="-34"/>
              </a:rPr>
              <a:t>$ curve shifts</a:t>
            </a:r>
            <a:endParaRPr lang="th-TH" altLang="th-TH" b="1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382978" name="Rectangle 2">
            <a:extLst>
              <a:ext uri="{FF2B5EF4-FFF2-40B4-BE49-F238E27FC236}">
                <a16:creationId xmlns:a16="http://schemas.microsoft.com/office/drawing/2014/main" id="{8E91A6EC-8785-4327-B790-F5AED5657F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8839200" cy="9906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9.4.2</a:t>
            </a:r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 (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b</a:t>
            </a:r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) 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Shift of demand for foreign exchange curve</a:t>
            </a:r>
          </a:p>
        </p:txBody>
      </p:sp>
      <p:sp>
        <p:nvSpPr>
          <p:cNvPr id="28681" name="Slide Number Placeholder 8">
            <a:extLst>
              <a:ext uri="{FF2B5EF4-FFF2-40B4-BE49-F238E27FC236}">
                <a16:creationId xmlns:a16="http://schemas.microsoft.com/office/drawing/2014/main" id="{BE86A26D-B257-4CA8-902F-7B0BABA3A11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5DC029D6-9EFE-44EB-804B-B9FF24F1F904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24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>
            <a:extLst>
              <a:ext uri="{FF2B5EF4-FFF2-40B4-BE49-F238E27FC236}">
                <a16:creationId xmlns:a16="http://schemas.microsoft.com/office/drawing/2014/main" id="{710A81CC-CB9D-4465-A754-B5319975737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" y="152400"/>
            <a:ext cx="8839200" cy="990600"/>
          </a:xfrm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sz="2400" b="1" dirty="0">
                <a:latin typeface="Arial" charset="0"/>
                <a:cs typeface="Angsana New" pitchFamily="18" charset="-34"/>
              </a:rPr>
              <a:t>7.4.2</a:t>
            </a:r>
            <a:r>
              <a:rPr lang="th-TH" sz="2400" b="1" dirty="0">
                <a:latin typeface="Arial" charset="0"/>
                <a:cs typeface="Angsana New" pitchFamily="18" charset="-34"/>
              </a:rPr>
              <a:t> (</a:t>
            </a:r>
            <a:r>
              <a:rPr lang="en-US" sz="2400" b="1" dirty="0">
                <a:latin typeface="Arial" charset="0"/>
                <a:cs typeface="Angsana New" pitchFamily="18" charset="-34"/>
              </a:rPr>
              <a:t>b</a:t>
            </a:r>
            <a:r>
              <a:rPr lang="th-TH" sz="2400" b="1" dirty="0">
                <a:latin typeface="Arial" charset="0"/>
                <a:cs typeface="Angsana New" pitchFamily="18" charset="-34"/>
              </a:rPr>
              <a:t>) </a:t>
            </a:r>
            <a:r>
              <a:rPr lang="en-US" sz="2400" b="1" dirty="0">
                <a:latin typeface="Arial" charset="0"/>
                <a:cs typeface="Angsana New" pitchFamily="18" charset="-34"/>
              </a:rPr>
              <a:t>Shift of demand for foreign exchange curve</a:t>
            </a:r>
          </a:p>
        </p:txBody>
      </p:sp>
      <p:sp>
        <p:nvSpPr>
          <p:cNvPr id="29699" name="Text Box 3">
            <a:extLst>
              <a:ext uri="{FF2B5EF4-FFF2-40B4-BE49-F238E27FC236}">
                <a16:creationId xmlns:a16="http://schemas.microsoft.com/office/drawing/2014/main" id="{59A61AA4-B171-4087-B5B8-5DE803BA05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867400"/>
            <a:ext cx="3048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382985" name="Text Box 9">
            <a:extLst>
              <a:ext uri="{FF2B5EF4-FFF2-40B4-BE49-F238E27FC236}">
                <a16:creationId xmlns:a16="http://schemas.microsoft.com/office/drawing/2014/main" id="{2E496DB9-EAC5-4F25-AD8D-4E1DAF747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1752600"/>
            <a:ext cx="685800" cy="57943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solidFill>
                  <a:srgbClr val="000099"/>
                </a:solidFill>
                <a:cs typeface="Angsana New" panose="02020603050405020304" pitchFamily="18" charset="-34"/>
              </a:rPr>
              <a:t>Ex</a:t>
            </a:r>
            <a:endParaRPr lang="th-TH" altLang="th-TH" sz="3200" b="1">
              <a:solidFill>
                <a:srgbClr val="000099"/>
              </a:solidFill>
              <a:cs typeface="Arial" panose="020B0604020202020204" pitchFamily="34" charset="0"/>
            </a:endParaRPr>
          </a:p>
        </p:txBody>
      </p:sp>
      <p:sp>
        <p:nvSpPr>
          <p:cNvPr id="382990" name="AutoShape 14">
            <a:extLst>
              <a:ext uri="{FF2B5EF4-FFF2-40B4-BE49-F238E27FC236}">
                <a16:creationId xmlns:a16="http://schemas.microsoft.com/office/drawing/2014/main" id="{3E5A80F5-F84F-428B-B451-BA83339ECC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2057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2993" name="AutoShape 17">
            <a:extLst>
              <a:ext uri="{FF2B5EF4-FFF2-40B4-BE49-F238E27FC236}">
                <a16:creationId xmlns:a16="http://schemas.microsoft.com/office/drawing/2014/main" id="{860C0693-17D8-4678-8CBE-A7CD45B70E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2971800"/>
            <a:ext cx="228600" cy="4572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2995" name="AutoShape 19">
            <a:extLst>
              <a:ext uri="{FF2B5EF4-FFF2-40B4-BE49-F238E27FC236}">
                <a16:creationId xmlns:a16="http://schemas.microsoft.com/office/drawing/2014/main" id="{A9473FA8-54FD-4997-AEB9-879A2B2B0F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4114800"/>
            <a:ext cx="457200" cy="2286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2998" name="AutoShape 22">
            <a:extLst>
              <a:ext uri="{FF2B5EF4-FFF2-40B4-BE49-F238E27FC236}">
                <a16:creationId xmlns:a16="http://schemas.microsoft.com/office/drawing/2014/main" id="{A189F93D-7CA6-470B-B9FD-1528FEBE9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2209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grpSp>
        <p:nvGrpSpPr>
          <p:cNvPr id="2" name="Group 29">
            <a:extLst>
              <a:ext uri="{FF2B5EF4-FFF2-40B4-BE49-F238E27FC236}">
                <a16:creationId xmlns:a16="http://schemas.microsoft.com/office/drawing/2014/main" id="{7324E70C-5C28-475A-805E-D5F48EA8EC58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1752600"/>
            <a:ext cx="2286000" cy="1006475"/>
            <a:chOff x="624" y="1104"/>
            <a:chExt cx="1440" cy="634"/>
          </a:xfrm>
        </p:grpSpPr>
        <p:sp>
          <p:nvSpPr>
            <p:cNvPr id="29723" name="Text Box 8">
              <a:extLst>
                <a:ext uri="{FF2B5EF4-FFF2-40B4-BE49-F238E27FC236}">
                  <a16:creationId xmlns:a16="http://schemas.microsoft.com/office/drawing/2014/main" id="{0161B37A-8CA9-47F3-B488-B7E270BC65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4" y="1104"/>
              <a:ext cx="1440" cy="634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Tendency of Thai people using US products</a:t>
              </a:r>
              <a:endParaRPr lang="th-TH" altLang="th-TH" sz="2000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29724" name="Line 24">
              <a:extLst>
                <a:ext uri="{FF2B5EF4-FFF2-40B4-BE49-F238E27FC236}">
                  <a16:creationId xmlns:a16="http://schemas.microsoft.com/office/drawing/2014/main" id="{CC2A2CDE-7518-4929-8EDC-A6309D962B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92" y="1536"/>
              <a:ext cx="0" cy="192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33">
            <a:extLst>
              <a:ext uri="{FF2B5EF4-FFF2-40B4-BE49-F238E27FC236}">
                <a16:creationId xmlns:a16="http://schemas.microsoft.com/office/drawing/2014/main" id="{F62764DD-031C-439F-81F6-37B5D964D310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3733800"/>
            <a:ext cx="2286000" cy="854075"/>
            <a:chOff x="1584" y="2352"/>
            <a:chExt cx="1440" cy="538"/>
          </a:xfrm>
        </p:grpSpPr>
        <p:sp>
          <p:nvSpPr>
            <p:cNvPr id="29721" name="Text Box 20">
              <a:extLst>
                <a:ext uri="{FF2B5EF4-FFF2-40B4-BE49-F238E27FC236}">
                  <a16:creationId xmlns:a16="http://schemas.microsoft.com/office/drawing/2014/main" id="{584C43F4-68E0-4758-976A-5465869FE1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4" y="2352"/>
              <a:ext cx="1440" cy="538"/>
            </a:xfrm>
            <a:prstGeom prst="rect">
              <a:avLst/>
            </a:prstGeom>
            <a:solidFill>
              <a:srgbClr val="CCF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663300"/>
                  </a:solidFill>
                  <a:cs typeface="Angsana New" panose="02020603050405020304" pitchFamily="18" charset="-34"/>
                </a:rPr>
                <a:t>Demand for</a:t>
              </a:r>
              <a:r>
                <a:rPr lang="th-TH" altLang="th-TH" sz="2000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000">
                  <a:solidFill>
                    <a:srgbClr val="663300"/>
                  </a:solidFill>
                </a:rPr>
                <a:t>$</a:t>
              </a:r>
              <a:r>
                <a:rPr lang="th-TH" altLang="th-TH" sz="2000">
                  <a:solidFill>
                    <a:srgbClr val="663300"/>
                  </a:solidFill>
                </a:rPr>
                <a:t> </a:t>
              </a:r>
              <a:r>
                <a:rPr lang="en-US" altLang="th-TH" sz="2000">
                  <a:solidFill>
                    <a:srgbClr val="663300"/>
                  </a:solidFill>
                </a:rPr>
                <a:t>shift </a:t>
              </a:r>
            </a:p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663300"/>
                  </a:solidFill>
                </a:rPr>
                <a:t>to the</a:t>
              </a:r>
              <a:endParaRPr lang="th-TH" altLang="th-TH" sz="2000">
                <a:solidFill>
                  <a:srgbClr val="66330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29722" name="Line 28">
              <a:extLst>
                <a:ext uri="{FF2B5EF4-FFF2-40B4-BE49-F238E27FC236}">
                  <a16:creationId xmlns:a16="http://schemas.microsoft.com/office/drawing/2014/main" id="{9ACA8687-08A7-45AD-B50B-CBE086731A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0" y="2832"/>
              <a:ext cx="6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3006" name="Text Box 30">
            <a:extLst>
              <a:ext uri="{FF2B5EF4-FFF2-40B4-BE49-F238E27FC236}">
                <a16:creationId xmlns:a16="http://schemas.microsoft.com/office/drawing/2014/main" id="{2147ABAB-8D09-47AB-AC69-9514B46C54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4114800"/>
            <a:ext cx="990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right</a:t>
            </a:r>
          </a:p>
        </p:txBody>
      </p:sp>
      <p:grpSp>
        <p:nvGrpSpPr>
          <p:cNvPr id="4" name="Group 30">
            <a:extLst>
              <a:ext uri="{FF2B5EF4-FFF2-40B4-BE49-F238E27FC236}">
                <a16:creationId xmlns:a16="http://schemas.microsoft.com/office/drawing/2014/main" id="{2B203549-9FDB-4B7B-A55E-675E24A08FB3}"/>
              </a:ext>
            </a:extLst>
          </p:cNvPr>
          <p:cNvGrpSpPr>
            <a:grpSpLocks/>
          </p:cNvGrpSpPr>
          <p:nvPr/>
        </p:nvGrpSpPr>
        <p:grpSpPr bwMode="auto">
          <a:xfrm>
            <a:off x="3962400" y="1752600"/>
            <a:ext cx="1905000" cy="854075"/>
            <a:chOff x="2496" y="1104"/>
            <a:chExt cx="1200" cy="538"/>
          </a:xfrm>
        </p:grpSpPr>
        <p:sp>
          <p:nvSpPr>
            <p:cNvPr id="29719" name="Text Box 12">
              <a:extLst>
                <a:ext uri="{FF2B5EF4-FFF2-40B4-BE49-F238E27FC236}">
                  <a16:creationId xmlns:a16="http://schemas.microsoft.com/office/drawing/2014/main" id="{463E37FA-A766-4F3C-919B-368125EBA4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6" y="1104"/>
              <a:ext cx="1200" cy="538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Import of US </a:t>
              </a:r>
            </a:p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product</a:t>
              </a:r>
              <a:endParaRPr lang="th-TH" altLang="th-TH" sz="2000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29720" name="Line 31">
              <a:extLst>
                <a:ext uri="{FF2B5EF4-FFF2-40B4-BE49-F238E27FC236}">
                  <a16:creationId xmlns:a16="http://schemas.microsoft.com/office/drawing/2014/main" id="{0BB0C6C5-A2C6-4CE4-8B67-D4DABB18A3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6" y="1584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2987" name="Line 11">
            <a:extLst>
              <a:ext uri="{FF2B5EF4-FFF2-40B4-BE49-F238E27FC236}">
                <a16:creationId xmlns:a16="http://schemas.microsoft.com/office/drawing/2014/main" id="{841DDE1F-0931-4BDC-BBB7-76D351C4BC3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34000" y="2209800"/>
            <a:ext cx="0" cy="304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" name="Group 31">
            <a:extLst>
              <a:ext uri="{FF2B5EF4-FFF2-40B4-BE49-F238E27FC236}">
                <a16:creationId xmlns:a16="http://schemas.microsoft.com/office/drawing/2014/main" id="{F73F5F24-E97B-43E6-8022-FB5022E9CA62}"/>
              </a:ext>
            </a:extLst>
          </p:cNvPr>
          <p:cNvGrpSpPr>
            <a:grpSpLocks/>
          </p:cNvGrpSpPr>
          <p:nvPr/>
        </p:nvGrpSpPr>
        <p:grpSpPr bwMode="auto">
          <a:xfrm>
            <a:off x="6477000" y="1981200"/>
            <a:ext cx="2362200" cy="457200"/>
            <a:chOff x="4080" y="1248"/>
            <a:chExt cx="1488" cy="288"/>
          </a:xfrm>
        </p:grpSpPr>
        <p:sp>
          <p:nvSpPr>
            <p:cNvPr id="29717" name="Text Box 13">
              <a:extLst>
                <a:ext uri="{FF2B5EF4-FFF2-40B4-BE49-F238E27FC236}">
                  <a16:creationId xmlns:a16="http://schemas.microsoft.com/office/drawing/2014/main" id="{6C3F143B-72C2-464D-A803-3C47CD2EAE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0" y="1248"/>
              <a:ext cx="1488" cy="288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Demand for</a:t>
              </a:r>
              <a:r>
                <a:rPr lang="th-TH" altLang="th-TH" sz="2400" b="1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400">
                  <a:solidFill>
                    <a:srgbClr val="000099"/>
                  </a:solidFill>
                </a:rPr>
                <a:t>$</a:t>
              </a:r>
              <a:endParaRPr lang="th-TH" altLang="th-TH" sz="3200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29718" name="Line 33">
              <a:extLst>
                <a:ext uri="{FF2B5EF4-FFF2-40B4-BE49-F238E27FC236}">
                  <a16:creationId xmlns:a16="http://schemas.microsoft.com/office/drawing/2014/main" id="{46828353-0519-4559-AF66-9BE5BAB49B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84" y="1488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2986" name="Line 10">
            <a:extLst>
              <a:ext uri="{FF2B5EF4-FFF2-40B4-BE49-F238E27FC236}">
                <a16:creationId xmlns:a16="http://schemas.microsoft.com/office/drawing/2014/main" id="{A18CD212-A668-4AF4-B07A-FA33A88762F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2000" y="2057400"/>
            <a:ext cx="0" cy="304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32">
            <a:extLst>
              <a:ext uri="{FF2B5EF4-FFF2-40B4-BE49-F238E27FC236}">
                <a16:creationId xmlns:a16="http://schemas.microsoft.com/office/drawing/2014/main" id="{712C8504-8B7E-4DFE-8298-CED26577D7BD}"/>
              </a:ext>
            </a:extLst>
          </p:cNvPr>
          <p:cNvGrpSpPr>
            <a:grpSpLocks/>
          </p:cNvGrpSpPr>
          <p:nvPr/>
        </p:nvGrpSpPr>
        <p:grpSpPr bwMode="auto">
          <a:xfrm>
            <a:off x="6172200" y="3733800"/>
            <a:ext cx="2667000" cy="884238"/>
            <a:chOff x="3888" y="2352"/>
            <a:chExt cx="1680" cy="557"/>
          </a:xfrm>
        </p:grpSpPr>
        <p:sp>
          <p:nvSpPr>
            <p:cNvPr id="29715" name="Text Box 18">
              <a:extLst>
                <a:ext uri="{FF2B5EF4-FFF2-40B4-BE49-F238E27FC236}">
                  <a16:creationId xmlns:a16="http://schemas.microsoft.com/office/drawing/2014/main" id="{F5890E94-5746-42DD-9D86-2148322CD5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8" y="2352"/>
              <a:ext cx="1680" cy="557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At the same level of ER</a:t>
              </a:r>
              <a:r>
                <a:rPr lang="en-US" altLang="th-TH" sz="3200" b="1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D. for $</a:t>
              </a:r>
              <a:endParaRPr lang="th-TH" altLang="th-TH" sz="2000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29716" name="Line 35">
              <a:extLst>
                <a:ext uri="{FF2B5EF4-FFF2-40B4-BE49-F238E27FC236}">
                  <a16:creationId xmlns:a16="http://schemas.microsoft.com/office/drawing/2014/main" id="{ABDA6D3C-389C-4F4A-927C-B9177AAAE5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44" y="2832"/>
              <a:ext cx="3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2999" name="Line 23">
            <a:extLst>
              <a:ext uri="{FF2B5EF4-FFF2-40B4-BE49-F238E27FC236}">
                <a16:creationId xmlns:a16="http://schemas.microsoft.com/office/drawing/2014/main" id="{1639AE13-AEA7-49AE-9C0B-0955421A561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77200" y="4114800"/>
            <a:ext cx="0" cy="304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14" name="Slide Number Placeholder 27">
            <a:extLst>
              <a:ext uri="{FF2B5EF4-FFF2-40B4-BE49-F238E27FC236}">
                <a16:creationId xmlns:a16="http://schemas.microsoft.com/office/drawing/2014/main" id="{59C8AA06-43E2-4B0B-B4F1-5A7A92A1842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74A9867-B405-4D7C-B443-4D6E6F593F2D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2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2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2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8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82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82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8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8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8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2985" grpId="0" animBg="1"/>
      <p:bldP spid="382990" grpId="0" animBg="1"/>
      <p:bldP spid="382993" grpId="0" animBg="1"/>
      <p:bldP spid="382995" grpId="0" animBg="1"/>
      <p:bldP spid="382998" grpId="0" animBg="1"/>
      <p:bldP spid="38300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2" name="Rectangle 2">
            <a:extLst>
              <a:ext uri="{FF2B5EF4-FFF2-40B4-BE49-F238E27FC236}">
                <a16:creationId xmlns:a16="http://schemas.microsoft.com/office/drawing/2014/main" id="{5349A192-C4D6-4691-B99D-1691539200C4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52400" y="152400"/>
            <a:ext cx="8839200" cy="990600"/>
          </a:xfrm>
          <a:solidFill>
            <a:srgbClr val="666699"/>
          </a:solidFill>
          <a:ln w="12700"/>
        </p:spPr>
        <p:txBody>
          <a:bodyPr/>
          <a:lstStyle/>
          <a:p>
            <a:pPr marL="1028700" indent="-1028700" algn="l" eaLnBrk="1" hangingPunct="1">
              <a:defRPr/>
            </a:pP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9.4.3 Supply for Foreign Exchange</a:t>
            </a:r>
          </a:p>
        </p:txBody>
      </p:sp>
      <p:sp>
        <p:nvSpPr>
          <p:cNvPr id="373763" name="Rectangle 3">
            <a:extLst>
              <a:ext uri="{FF2B5EF4-FFF2-40B4-BE49-F238E27FC236}">
                <a16:creationId xmlns:a16="http://schemas.microsoft.com/office/drawing/2014/main" id="{DA2E787C-2DD2-4FD6-8BC5-C9E00C51D78A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190500" y="1371600"/>
            <a:ext cx="8763000" cy="42672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defRPr/>
            </a:pPr>
            <a:r>
              <a:rPr lang="en-US" b="1" dirty="0">
                <a:solidFill>
                  <a:srgbClr val="000099"/>
                </a:solidFill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000099"/>
                </a:solidFill>
                <a:cs typeface="Angsana New" pitchFamily="18" charset="-34"/>
              </a:rPr>
              <a:t>Supply for foreign exchange is a </a:t>
            </a:r>
            <a:r>
              <a:rPr lang="en-US" sz="2400" b="1" dirty="0">
                <a:solidFill>
                  <a:srgbClr val="FF0000"/>
                </a:solidFill>
                <a:cs typeface="Angsana New" pitchFamily="18" charset="-34"/>
              </a:rPr>
              <a:t>derived supply</a:t>
            </a:r>
            <a:r>
              <a:rPr lang="en-US" sz="24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000099"/>
                </a:solidFill>
                <a:cs typeface="Angsana New" pitchFamily="18" charset="-34"/>
              </a:rPr>
              <a:t>from selling goods and services abroad, from foreign countries invest in Thailand, from foreign countries donation to Thailand etc. </a:t>
            </a:r>
          </a:p>
          <a:p>
            <a:pPr marL="0" indent="0" eaLnBrk="1" hangingPunct="1">
              <a:defRPr/>
            </a:pPr>
            <a:r>
              <a:rPr lang="en-US" sz="3600" b="1" dirty="0">
                <a:solidFill>
                  <a:srgbClr val="663300"/>
                </a:solidFill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663300"/>
                </a:solidFill>
                <a:cs typeface="Angsana New" pitchFamily="18" charset="-34"/>
              </a:rPr>
              <a:t>Factors affecting supply for foreign exchange: exchange rate and other factors affecting</a:t>
            </a:r>
            <a:r>
              <a:rPr lang="en-US" sz="3600" b="1" dirty="0">
                <a:solidFill>
                  <a:srgbClr val="663300"/>
                </a:solidFill>
                <a:cs typeface="Angsana New" pitchFamily="18" charset="-34"/>
              </a:rPr>
              <a:t> </a:t>
            </a:r>
            <a:r>
              <a:rPr lang="en-US" sz="3600" b="1" dirty="0">
                <a:solidFill>
                  <a:srgbClr val="663300"/>
                </a:solidFill>
                <a:latin typeface="Angsana New" pitchFamily="18" charset="-34"/>
                <a:cs typeface="Angsana New" pitchFamily="18" charset="-34"/>
              </a:rPr>
              <a:t>______________________________ </a:t>
            </a:r>
            <a:r>
              <a:rPr lang="en-US" sz="2400" dirty="0">
                <a:solidFill>
                  <a:srgbClr val="663300"/>
                </a:solidFill>
                <a:cs typeface="Angsana New" pitchFamily="18" charset="-34"/>
              </a:rPr>
              <a:t>of current A/C and capital and financial A/C</a:t>
            </a:r>
            <a:endParaRPr lang="en-US" sz="3600" b="1" dirty="0">
              <a:solidFill>
                <a:srgbClr val="663300"/>
              </a:solidFill>
              <a:cs typeface="Angsana New" pitchFamily="18" charset="-34"/>
            </a:endParaRPr>
          </a:p>
        </p:txBody>
      </p:sp>
      <p:sp>
        <p:nvSpPr>
          <p:cNvPr id="30724" name="Text Box 4">
            <a:extLst>
              <a:ext uri="{FF2B5EF4-FFF2-40B4-BE49-F238E27FC236}">
                <a16:creationId xmlns:a16="http://schemas.microsoft.com/office/drawing/2014/main" id="{6D3E68BC-84FA-4F71-9AA3-239D830D4B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5486400"/>
            <a:ext cx="2743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30725" name="Text Box 5">
            <a:extLst>
              <a:ext uri="{FF2B5EF4-FFF2-40B4-BE49-F238E27FC236}">
                <a16:creationId xmlns:a16="http://schemas.microsoft.com/office/drawing/2014/main" id="{4A662763-52E7-451D-9AD3-F9AAEA35A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867400"/>
            <a:ext cx="3048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373766" name="Text Box 6">
            <a:extLst>
              <a:ext uri="{FF2B5EF4-FFF2-40B4-BE49-F238E27FC236}">
                <a16:creationId xmlns:a16="http://schemas.microsoft.com/office/drawing/2014/main" id="{0EFBDFFD-48B7-4EC5-88D1-79E3D52916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3429000"/>
            <a:ext cx="4648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th-TH" altLang="th-TH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sz="2400" b="1">
                <a:solidFill>
                  <a:srgbClr val="FF0000"/>
                </a:solidFill>
                <a:cs typeface="Angsana New" panose="02020603050405020304" pitchFamily="18" charset="-34"/>
              </a:rPr>
              <a:t>receiving of foreign exchange</a:t>
            </a:r>
          </a:p>
        </p:txBody>
      </p:sp>
      <p:sp>
        <p:nvSpPr>
          <p:cNvPr id="30727" name="Slide Number Placeholder 6">
            <a:extLst>
              <a:ext uri="{FF2B5EF4-FFF2-40B4-BE49-F238E27FC236}">
                <a16:creationId xmlns:a16="http://schemas.microsoft.com/office/drawing/2014/main" id="{E433D70F-D55D-44F6-9CAF-310D422A326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C4424F99-AD3E-4CB0-9DB4-22F67C26B14E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3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76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Rectangle 2">
            <a:extLst>
              <a:ext uri="{FF2B5EF4-FFF2-40B4-BE49-F238E27FC236}">
                <a16:creationId xmlns:a16="http://schemas.microsoft.com/office/drawing/2014/main" id="{B0FAE70C-EFD6-46E1-937F-C0F5CFF8D7FA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52400" y="152400"/>
            <a:ext cx="8839200" cy="990600"/>
          </a:xfrm>
          <a:solidFill>
            <a:srgbClr val="666699"/>
          </a:solidFill>
          <a:ln w="12700"/>
        </p:spPr>
        <p:txBody>
          <a:bodyPr/>
          <a:lstStyle/>
          <a:p>
            <a:pPr marL="1028700" indent="-1028700" algn="l" eaLnBrk="1" hangingPunct="1">
              <a:defRPr/>
            </a:pP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9.4.3</a:t>
            </a:r>
            <a:r>
              <a:rPr lang="th-TH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(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</a:t>
            </a:r>
            <a:r>
              <a:rPr lang="th-TH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) 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Move along supply for foreign exchange curve</a:t>
            </a:r>
          </a:p>
        </p:txBody>
      </p:sp>
      <p:sp>
        <p:nvSpPr>
          <p:cNvPr id="31747" name="Text Box 5">
            <a:extLst>
              <a:ext uri="{FF2B5EF4-FFF2-40B4-BE49-F238E27FC236}">
                <a16:creationId xmlns:a16="http://schemas.microsoft.com/office/drawing/2014/main" id="{44E029A1-F754-474C-B3C9-D10DFD7619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867400"/>
            <a:ext cx="3048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30724" name="Text Box 6">
            <a:extLst>
              <a:ext uri="{FF2B5EF4-FFF2-40B4-BE49-F238E27FC236}">
                <a16:creationId xmlns:a16="http://schemas.microsoft.com/office/drawing/2014/main" id="{C446248C-6031-4B78-8A32-B3122CD42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462088"/>
            <a:ext cx="2895600" cy="579437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663300"/>
                </a:solidFill>
                <a:cs typeface="Angsana New" panose="02020603050405020304" pitchFamily="18" charset="-34"/>
              </a:rPr>
              <a:t>Exchange rate</a:t>
            </a:r>
            <a:r>
              <a:rPr lang="en-US" altLang="th-TH" sz="3200" b="1">
                <a:solidFill>
                  <a:srgbClr val="663300"/>
                </a:solidFill>
                <a:cs typeface="Angsana New" panose="02020603050405020304" pitchFamily="18" charset="-34"/>
              </a:rPr>
              <a:t> </a:t>
            </a:r>
            <a:r>
              <a:rPr lang="th-TH" altLang="th-TH" sz="3200" b="1">
                <a:solidFill>
                  <a:srgbClr val="663300"/>
                </a:solidFill>
                <a:cs typeface="Arial" panose="020B0604020202020204" pitchFamily="34" charset="0"/>
              </a:rPr>
              <a:t>∆</a:t>
            </a:r>
          </a:p>
        </p:txBody>
      </p:sp>
      <p:sp>
        <p:nvSpPr>
          <p:cNvPr id="30725" name="Text Box 9">
            <a:extLst>
              <a:ext uri="{FF2B5EF4-FFF2-40B4-BE49-F238E27FC236}">
                <a16:creationId xmlns:a16="http://schemas.microsoft.com/office/drawing/2014/main" id="{9D34BBA0-E780-49DB-A25D-0D003772AB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1462088"/>
            <a:ext cx="2590800" cy="579437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663300"/>
                </a:solidFill>
                <a:cs typeface="Angsana New" panose="02020603050405020304" pitchFamily="18" charset="-34"/>
              </a:rPr>
              <a:t>Supply for</a:t>
            </a:r>
            <a:r>
              <a:rPr lang="th-TH" altLang="th-TH" sz="3200" b="1">
                <a:solidFill>
                  <a:srgbClr val="663300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b="1">
                <a:solidFill>
                  <a:srgbClr val="663300"/>
                </a:solidFill>
                <a:cs typeface="Angsana New" panose="02020603050405020304" pitchFamily="18" charset="-34"/>
              </a:rPr>
              <a:t>$</a:t>
            </a:r>
            <a:r>
              <a:rPr lang="en-US" altLang="th-TH" sz="3200" b="1">
                <a:solidFill>
                  <a:srgbClr val="663300"/>
                </a:solidFill>
                <a:cs typeface="Angsana New" panose="02020603050405020304" pitchFamily="18" charset="-34"/>
              </a:rPr>
              <a:t> </a:t>
            </a:r>
            <a:r>
              <a:rPr lang="th-TH" altLang="th-TH" sz="3200" b="1">
                <a:solidFill>
                  <a:srgbClr val="663300"/>
                </a:solidFill>
                <a:cs typeface="Angsana New" panose="02020603050405020304" pitchFamily="18" charset="-34"/>
              </a:rPr>
              <a:t>∆</a:t>
            </a:r>
          </a:p>
        </p:txBody>
      </p:sp>
      <p:sp>
        <p:nvSpPr>
          <p:cNvPr id="30726" name="AutoShape 10">
            <a:extLst>
              <a:ext uri="{FF2B5EF4-FFF2-40B4-BE49-F238E27FC236}">
                <a16:creationId xmlns:a16="http://schemas.microsoft.com/office/drawing/2014/main" id="{EB62756E-741C-4446-AC6C-220B167A3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16383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0727" name="Text Box 11">
            <a:extLst>
              <a:ext uri="{FF2B5EF4-FFF2-40B4-BE49-F238E27FC236}">
                <a16:creationId xmlns:a16="http://schemas.microsoft.com/office/drawing/2014/main" id="{B0D8197F-9183-498E-93C5-AF293702C8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1524000"/>
            <a:ext cx="1981200" cy="4572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CC0000"/>
                </a:solidFill>
                <a:cs typeface="Angsana New" panose="02020603050405020304" pitchFamily="18" charset="-34"/>
              </a:rPr>
              <a:t>Move along</a:t>
            </a:r>
            <a:endParaRPr lang="th-TH" altLang="th-TH" sz="2400" b="1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381965" name="Text Box 13">
            <a:extLst>
              <a:ext uri="{FF2B5EF4-FFF2-40B4-BE49-F238E27FC236}">
                <a16:creationId xmlns:a16="http://schemas.microsoft.com/office/drawing/2014/main" id="{B015ECDE-0ADE-44C4-8830-11C0C9331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2286000"/>
            <a:ext cx="914400" cy="57943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solidFill>
                  <a:srgbClr val="000099"/>
                </a:solidFill>
                <a:cs typeface="Angsana New" panose="02020603050405020304" pitchFamily="18" charset="-34"/>
              </a:rPr>
              <a:t>Ex.</a:t>
            </a:r>
            <a:endParaRPr lang="th-TH" altLang="th-TH" sz="3200" b="1">
              <a:solidFill>
                <a:srgbClr val="000099"/>
              </a:solidFill>
              <a:cs typeface="Arial" panose="020B0604020202020204" pitchFamily="34" charset="0"/>
            </a:endParaRPr>
          </a:p>
        </p:txBody>
      </p:sp>
      <p:grpSp>
        <p:nvGrpSpPr>
          <p:cNvPr id="2" name="Group 32">
            <a:extLst>
              <a:ext uri="{FF2B5EF4-FFF2-40B4-BE49-F238E27FC236}">
                <a16:creationId xmlns:a16="http://schemas.microsoft.com/office/drawing/2014/main" id="{C3D7A592-1890-4BD7-A16E-80FC1AF19C95}"/>
              </a:ext>
            </a:extLst>
          </p:cNvPr>
          <p:cNvGrpSpPr>
            <a:grpSpLocks/>
          </p:cNvGrpSpPr>
          <p:nvPr/>
        </p:nvGrpSpPr>
        <p:grpSpPr bwMode="auto">
          <a:xfrm>
            <a:off x="1371600" y="2286000"/>
            <a:ext cx="2514600" cy="1858963"/>
            <a:chOff x="864" y="1440"/>
            <a:chExt cx="1584" cy="1171"/>
          </a:xfrm>
        </p:grpSpPr>
        <p:sp>
          <p:nvSpPr>
            <p:cNvPr id="31780" name="Text Box 12">
              <a:extLst>
                <a:ext uri="{FF2B5EF4-FFF2-40B4-BE49-F238E27FC236}">
                  <a16:creationId xmlns:a16="http://schemas.microsoft.com/office/drawing/2014/main" id="{BE5A37D4-1F91-464F-BC1F-43B2A15CB9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1440"/>
              <a:ext cx="1584" cy="1171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200">
                  <a:solidFill>
                    <a:srgbClr val="000099"/>
                  </a:solidFill>
                  <a:cs typeface="Angsana New" panose="02020603050405020304" pitchFamily="18" charset="-34"/>
                </a:rPr>
                <a:t>Exchange rate</a:t>
              </a:r>
              <a:r>
                <a:rPr lang="en-US" altLang="th-TH" sz="2400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r>
                <a:rPr lang="th-TH" altLang="th-TH" sz="3200" b="1">
                  <a:solidFill>
                    <a:srgbClr val="000099"/>
                  </a:solidFill>
                  <a:cs typeface="Angsana New" panose="02020603050405020304" pitchFamily="18" charset="-34"/>
                </a:rPr>
                <a:t>  </a:t>
              </a:r>
              <a:r>
                <a:rPr lang="en-US" altLang="th-TH" sz="3200" b="1">
                  <a:solidFill>
                    <a:srgbClr val="000099"/>
                  </a:solidFill>
                  <a:cs typeface="Angsana New" panose="02020603050405020304" pitchFamily="18" charset="-34"/>
                </a:rPr>
                <a:t>  </a:t>
              </a:r>
              <a:r>
                <a:rPr lang="en-US" altLang="th-TH" sz="2400">
                  <a:solidFill>
                    <a:srgbClr val="000099"/>
                  </a:solidFill>
                  <a:cs typeface="Angsana New" panose="02020603050405020304" pitchFamily="18" charset="-34"/>
                </a:rPr>
                <a:t>eg. Baht/$</a:t>
              </a:r>
              <a:r>
                <a:rPr lang="en-US" altLang="th-TH" sz="3200" b="1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th-TH" altLang="th-TH" sz="3200" b="1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3200" b="1">
                  <a:solidFill>
                    <a:srgbClr val="663300"/>
                  </a:solidFill>
                  <a:cs typeface="Angsana New" panose="02020603050405020304" pitchFamily="18" charset="-34"/>
                </a:rPr>
                <a:t>  </a:t>
              </a:r>
              <a:r>
                <a:rPr lang="en-US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from</a:t>
              </a:r>
              <a:r>
                <a:rPr lang="th-TH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32 Baht / 1</a:t>
              </a:r>
              <a:r>
                <a:rPr lang="en-US" altLang="th-TH" sz="2400" b="1">
                  <a:solidFill>
                    <a:srgbClr val="663300"/>
                  </a:solidFill>
                  <a:cs typeface="Angsana New" panose="02020603050405020304" pitchFamily="18" charset="-34"/>
                </a:rPr>
                <a:t> $</a:t>
              </a:r>
              <a:r>
                <a:rPr lang="en-US" altLang="th-TH" sz="3200" b="1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to</a:t>
              </a:r>
              <a:r>
                <a:rPr lang="th-TH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000" b="1">
                  <a:solidFill>
                    <a:srgbClr val="663300"/>
                  </a:solidFill>
                  <a:cs typeface="Angsana New" panose="02020603050405020304" pitchFamily="18" charset="-34"/>
                </a:rPr>
                <a:t>35 Baht / 1 $</a:t>
              </a:r>
              <a:endParaRPr lang="th-TH" altLang="th-TH" sz="2000" b="1">
                <a:solidFill>
                  <a:srgbClr val="663300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31781" name="Line 14">
              <a:extLst>
                <a:ext uri="{FF2B5EF4-FFF2-40B4-BE49-F238E27FC236}">
                  <a16:creationId xmlns:a16="http://schemas.microsoft.com/office/drawing/2014/main" id="{E8674935-FB4E-4407-B784-9FB3AC5456A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60" y="1536"/>
              <a:ext cx="0" cy="192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2" name="Line 15">
              <a:extLst>
                <a:ext uri="{FF2B5EF4-FFF2-40B4-BE49-F238E27FC236}">
                  <a16:creationId xmlns:a16="http://schemas.microsoft.com/office/drawing/2014/main" id="{3B023B3F-2E21-4E27-8875-C5E58D9038D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20" y="1824"/>
              <a:ext cx="0" cy="192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1970" name="AutoShape 18">
            <a:extLst>
              <a:ext uri="{FF2B5EF4-FFF2-40B4-BE49-F238E27FC236}">
                <a16:creationId xmlns:a16="http://schemas.microsoft.com/office/drawing/2014/main" id="{219BF84A-6BB4-455C-AF6B-D34BC44546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1971" name="AutoShape 19">
            <a:extLst>
              <a:ext uri="{FF2B5EF4-FFF2-40B4-BE49-F238E27FC236}">
                <a16:creationId xmlns:a16="http://schemas.microsoft.com/office/drawing/2014/main" id="{FF076504-AF24-4EE8-8AA6-B88E6C0A7D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1973" name="AutoShape 21">
            <a:extLst>
              <a:ext uri="{FF2B5EF4-FFF2-40B4-BE49-F238E27FC236}">
                <a16:creationId xmlns:a16="http://schemas.microsoft.com/office/drawing/2014/main" id="{B11ECC65-21FC-4280-B5C2-AA3EFEAF5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0" y="37338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1976" name="AutoShape 24">
            <a:extLst>
              <a:ext uri="{FF2B5EF4-FFF2-40B4-BE49-F238E27FC236}">
                <a16:creationId xmlns:a16="http://schemas.microsoft.com/office/drawing/2014/main" id="{32A33EC5-7569-4B31-9045-73A570F2BE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4953000"/>
            <a:ext cx="304800" cy="228600"/>
          </a:xfrm>
          <a:prstGeom prst="leftArrow">
            <a:avLst>
              <a:gd name="adj1" fmla="val 50000"/>
              <a:gd name="adj2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grpSp>
        <p:nvGrpSpPr>
          <p:cNvPr id="3" name="Group 17">
            <a:extLst>
              <a:ext uri="{FF2B5EF4-FFF2-40B4-BE49-F238E27FC236}">
                <a16:creationId xmlns:a16="http://schemas.microsoft.com/office/drawing/2014/main" id="{B8693A7A-B0A6-45E6-B6D3-DBE5B0E87FB3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2971800"/>
            <a:ext cx="2286000" cy="457200"/>
            <a:chOff x="2880" y="1872"/>
            <a:chExt cx="1392" cy="288"/>
          </a:xfrm>
        </p:grpSpPr>
        <p:sp>
          <p:nvSpPr>
            <p:cNvPr id="31778" name="Text Box 17">
              <a:extLst>
                <a:ext uri="{FF2B5EF4-FFF2-40B4-BE49-F238E27FC236}">
                  <a16:creationId xmlns:a16="http://schemas.microsoft.com/office/drawing/2014/main" id="{FDA04A6D-58FB-496E-BFB1-F0026D7602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0" y="1872"/>
              <a:ext cx="1392" cy="288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 b="1">
                  <a:solidFill>
                    <a:srgbClr val="000099"/>
                  </a:solidFill>
                </a:rPr>
                <a:t>$</a:t>
              </a:r>
              <a:endParaRPr lang="th-TH" altLang="th-TH" sz="3200" b="1">
                <a:solidFill>
                  <a:srgbClr val="CC0000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31779" name="Line 30">
              <a:extLst>
                <a:ext uri="{FF2B5EF4-FFF2-40B4-BE49-F238E27FC236}">
                  <a16:creationId xmlns:a16="http://schemas.microsoft.com/office/drawing/2014/main" id="{9574F086-389A-4DB3-9ECE-EC68198DB9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20" y="2112"/>
              <a:ext cx="11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20">
            <a:extLst>
              <a:ext uri="{FF2B5EF4-FFF2-40B4-BE49-F238E27FC236}">
                <a16:creationId xmlns:a16="http://schemas.microsoft.com/office/drawing/2014/main" id="{A0E4ADC4-A387-430B-A354-1BA7B6917375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2286000"/>
            <a:ext cx="2286000" cy="457200"/>
            <a:chOff x="2880" y="1440"/>
            <a:chExt cx="1488" cy="288"/>
          </a:xfrm>
        </p:grpSpPr>
        <p:sp>
          <p:nvSpPr>
            <p:cNvPr id="31776" name="Text Box 16">
              <a:extLst>
                <a:ext uri="{FF2B5EF4-FFF2-40B4-BE49-F238E27FC236}">
                  <a16:creationId xmlns:a16="http://schemas.microsoft.com/office/drawing/2014/main" id="{7381099C-C769-4C22-82C9-DDA393A945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0" y="1440"/>
              <a:ext cx="1488" cy="288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 b="1">
                  <a:solidFill>
                    <a:srgbClr val="000099"/>
                  </a:solidFill>
                  <a:cs typeface="Angsana New" panose="02020603050405020304" pitchFamily="18" charset="-34"/>
                </a:rPr>
                <a:t>Baht</a:t>
              </a:r>
              <a:r>
                <a:rPr lang="th-TH" altLang="th-TH" sz="2400" b="1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endParaRPr lang="th-TH" altLang="th-TH" sz="3200" b="1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31777" name="Line 31">
              <a:extLst>
                <a:ext uri="{FF2B5EF4-FFF2-40B4-BE49-F238E27FC236}">
                  <a16:creationId xmlns:a16="http://schemas.microsoft.com/office/drawing/2014/main" id="{D926E103-3B3D-4642-81F4-000FB22964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8" y="1680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1980" name="Text Box 28">
            <a:extLst>
              <a:ext uri="{FF2B5EF4-FFF2-40B4-BE49-F238E27FC236}">
                <a16:creationId xmlns:a16="http://schemas.microsoft.com/office/drawing/2014/main" id="{4816C3DA-6A90-431F-8341-5C7E8EF8FA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286000"/>
            <a:ext cx="152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depreciate</a:t>
            </a:r>
          </a:p>
        </p:txBody>
      </p:sp>
      <p:sp>
        <p:nvSpPr>
          <p:cNvPr id="381986" name="Text Box 34">
            <a:extLst>
              <a:ext uri="{FF2B5EF4-FFF2-40B4-BE49-F238E27FC236}">
                <a16:creationId xmlns:a16="http://schemas.microsoft.com/office/drawing/2014/main" id="{063B7E96-1DED-4A8D-86D4-5FDEAED3EE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2971800"/>
            <a:ext cx="1676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appreciate</a:t>
            </a:r>
          </a:p>
        </p:txBody>
      </p:sp>
      <p:sp>
        <p:nvSpPr>
          <p:cNvPr id="67609" name="Text Box 20">
            <a:extLst>
              <a:ext uri="{FF2B5EF4-FFF2-40B4-BE49-F238E27FC236}">
                <a16:creationId xmlns:a16="http://schemas.microsoft.com/office/drawing/2014/main" id="{3900A2D3-2111-453B-B5B4-F49E0C1F0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2209800"/>
            <a:ext cx="1524000" cy="14335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>
                <a:solidFill>
                  <a:srgbClr val="000099"/>
                </a:solidFill>
                <a:cs typeface="Angsana New" panose="02020603050405020304" pitchFamily="18" charset="-34"/>
              </a:rPr>
              <a:t>G&amp;S export price</a:t>
            </a:r>
          </a:p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3200" b="1">
              <a:solidFill>
                <a:srgbClr val="000099"/>
              </a:solidFill>
              <a:cs typeface="Angsana New" panose="02020603050405020304" pitchFamily="18" charset="-34"/>
            </a:endParaRPr>
          </a:p>
        </p:txBody>
      </p:sp>
      <p:sp>
        <p:nvSpPr>
          <p:cNvPr id="67610" name="Line 40">
            <a:extLst>
              <a:ext uri="{FF2B5EF4-FFF2-40B4-BE49-F238E27FC236}">
                <a16:creationId xmlns:a16="http://schemas.microsoft.com/office/drawing/2014/main" id="{01774E87-501E-4079-9B4A-F033E005DDD6}"/>
              </a:ext>
            </a:extLst>
          </p:cNvPr>
          <p:cNvSpPr>
            <a:spLocks noChangeShapeType="1"/>
          </p:cNvSpPr>
          <p:nvPr/>
        </p:nvSpPr>
        <p:spPr bwMode="auto">
          <a:xfrm>
            <a:off x="7543800" y="33528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1993" name="Text Box 41">
            <a:extLst>
              <a:ext uri="{FF2B5EF4-FFF2-40B4-BE49-F238E27FC236}">
                <a16:creationId xmlns:a16="http://schemas.microsoft.com/office/drawing/2014/main" id="{F3A701FE-9558-4F1F-BAC5-B62D2A4340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0" y="2895600"/>
            <a:ext cx="1219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cheaper</a:t>
            </a:r>
          </a:p>
        </p:txBody>
      </p:sp>
      <p:grpSp>
        <p:nvGrpSpPr>
          <p:cNvPr id="5" name="Group 28">
            <a:extLst>
              <a:ext uri="{FF2B5EF4-FFF2-40B4-BE49-F238E27FC236}">
                <a16:creationId xmlns:a16="http://schemas.microsoft.com/office/drawing/2014/main" id="{F1672DF6-30B1-4A7B-8304-E4482798BB1E}"/>
              </a:ext>
            </a:extLst>
          </p:cNvPr>
          <p:cNvGrpSpPr>
            <a:grpSpLocks/>
          </p:cNvGrpSpPr>
          <p:nvPr/>
        </p:nvGrpSpPr>
        <p:grpSpPr bwMode="auto">
          <a:xfrm>
            <a:off x="6324600" y="4114800"/>
            <a:ext cx="2667000" cy="1508125"/>
            <a:chOff x="3984" y="2592"/>
            <a:chExt cx="1680" cy="950"/>
          </a:xfrm>
        </p:grpSpPr>
        <p:sp>
          <p:nvSpPr>
            <p:cNvPr id="31773" name="Text Box 22">
              <a:extLst>
                <a:ext uri="{FF2B5EF4-FFF2-40B4-BE49-F238E27FC236}">
                  <a16:creationId xmlns:a16="http://schemas.microsoft.com/office/drawing/2014/main" id="{6DFD3CA5-7A73-4EC8-B6F9-B845EABCEB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4" y="2592"/>
              <a:ext cx="1680" cy="950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Export to US</a:t>
              </a:r>
              <a:r>
                <a:rPr lang="th-TH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3200" b="1">
                  <a:solidFill>
                    <a:srgbClr val="000099"/>
                  </a:solidFill>
                  <a:cs typeface="Angsana New" panose="02020603050405020304" pitchFamily="18" charset="-34"/>
                </a:rPr>
                <a:t>  </a:t>
              </a:r>
            </a:p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(affect                 </a:t>
              </a:r>
            </a:p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side of BOP</a:t>
              </a:r>
              <a:endParaRPr lang="th-TH" altLang="th-TH" sz="3200" b="1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31774" name="Line 38">
              <a:extLst>
                <a:ext uri="{FF2B5EF4-FFF2-40B4-BE49-F238E27FC236}">
                  <a16:creationId xmlns:a16="http://schemas.microsoft.com/office/drawing/2014/main" id="{D222CE92-25A3-4D69-B56C-62A69054A2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60" y="3216"/>
              <a:ext cx="10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5" name="Line 44">
              <a:extLst>
                <a:ext uri="{FF2B5EF4-FFF2-40B4-BE49-F238E27FC236}">
                  <a16:creationId xmlns:a16="http://schemas.microsoft.com/office/drawing/2014/main" id="{FC468222-4B3C-4876-A96E-D5162E4D16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32" y="2880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52">
            <a:extLst>
              <a:ext uri="{FF2B5EF4-FFF2-40B4-BE49-F238E27FC236}">
                <a16:creationId xmlns:a16="http://schemas.microsoft.com/office/drawing/2014/main" id="{25530647-E1CB-4DD2-A1DD-2720390C4F46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4724400"/>
            <a:ext cx="2362200" cy="457200"/>
            <a:chOff x="2112" y="2976"/>
            <a:chExt cx="1488" cy="288"/>
          </a:xfrm>
        </p:grpSpPr>
        <p:sp>
          <p:nvSpPr>
            <p:cNvPr id="31771" name="Text Box 25">
              <a:extLst>
                <a:ext uri="{FF2B5EF4-FFF2-40B4-BE49-F238E27FC236}">
                  <a16:creationId xmlns:a16="http://schemas.microsoft.com/office/drawing/2014/main" id="{CE0E6F49-2BCC-4D89-A87E-4037F5E745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2" y="2976"/>
              <a:ext cx="1488" cy="288"/>
            </a:xfrm>
            <a:prstGeom prst="rect">
              <a:avLst/>
            </a:prstGeom>
            <a:solidFill>
              <a:srgbClr val="CCF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Supply for</a:t>
              </a:r>
              <a:r>
                <a:rPr lang="th-TH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400" b="1">
                  <a:solidFill>
                    <a:srgbClr val="000099"/>
                  </a:solidFill>
                </a:rPr>
                <a:t>$</a:t>
              </a:r>
              <a:r>
                <a:rPr lang="th-TH" altLang="th-TH" sz="2400">
                  <a:solidFill>
                    <a:srgbClr val="000099"/>
                  </a:solidFill>
                </a:rPr>
                <a:t> </a:t>
              </a:r>
              <a:endParaRPr lang="th-TH" altLang="th-TH" sz="3200" b="1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31772" name="Line 51">
              <a:extLst>
                <a:ext uri="{FF2B5EF4-FFF2-40B4-BE49-F238E27FC236}">
                  <a16:creationId xmlns:a16="http://schemas.microsoft.com/office/drawing/2014/main" id="{3E158173-C3F2-4BAE-8BD1-5E262252853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64" y="3264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1978" name="Line 26">
            <a:extLst>
              <a:ext uri="{FF2B5EF4-FFF2-40B4-BE49-F238E27FC236}">
                <a16:creationId xmlns:a16="http://schemas.microsoft.com/office/drawing/2014/main" id="{077301F4-295B-4C29-ACDA-74C9CC6A5DAB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5410200" y="4800600"/>
            <a:ext cx="0" cy="304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2006" name="Text Box 54">
            <a:extLst>
              <a:ext uri="{FF2B5EF4-FFF2-40B4-BE49-F238E27FC236}">
                <a16:creationId xmlns:a16="http://schemas.microsoft.com/office/drawing/2014/main" id="{0A526727-D514-4089-ACEF-682DE4AAD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724400"/>
            <a:ext cx="1066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receive</a:t>
            </a:r>
          </a:p>
        </p:txBody>
      </p:sp>
      <p:sp>
        <p:nvSpPr>
          <p:cNvPr id="382008" name="Line 56">
            <a:extLst>
              <a:ext uri="{FF2B5EF4-FFF2-40B4-BE49-F238E27FC236}">
                <a16:creationId xmlns:a16="http://schemas.microsoft.com/office/drawing/2014/main" id="{BDFA74BD-A49A-46B0-B2EB-119DFEADA022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8534400" y="4267200"/>
            <a:ext cx="0" cy="304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70" name="Slide Number Placeholder 37">
            <a:extLst>
              <a:ext uri="{FF2B5EF4-FFF2-40B4-BE49-F238E27FC236}">
                <a16:creationId xmlns:a16="http://schemas.microsoft.com/office/drawing/2014/main" id="{EAC5EF41-6D71-421C-B1E6-EA43F0A1BBF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A95800D9-312A-4285-9AEA-2B7230299443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27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1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81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8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8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8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67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67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8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8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8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8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8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8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nimBg="1"/>
      <p:bldP spid="30725" grpId="0" animBg="1"/>
      <p:bldP spid="30726" grpId="0" animBg="1"/>
      <p:bldP spid="30727" grpId="0" animBg="1"/>
      <p:bldP spid="381965" grpId="0" animBg="1"/>
      <p:bldP spid="381970" grpId="0" animBg="1"/>
      <p:bldP spid="381971" grpId="0" animBg="1"/>
      <p:bldP spid="381973" grpId="0" animBg="1"/>
      <p:bldP spid="381976" grpId="0" animBg="1"/>
      <p:bldP spid="381980" grpId="0"/>
      <p:bldP spid="381986" grpId="0"/>
      <p:bldP spid="67609" grpId="0" animBg="1"/>
      <p:bldP spid="381993" grpId="0"/>
      <p:bldP spid="38200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3">
            <a:extLst>
              <a:ext uri="{FF2B5EF4-FFF2-40B4-BE49-F238E27FC236}">
                <a16:creationId xmlns:a16="http://schemas.microsoft.com/office/drawing/2014/main" id="{A702DCAF-7287-4F2B-9A10-6E797FDB38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867400"/>
            <a:ext cx="3048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32771" name="Text Box 22">
            <a:extLst>
              <a:ext uri="{FF2B5EF4-FFF2-40B4-BE49-F238E27FC236}">
                <a16:creationId xmlns:a16="http://schemas.microsoft.com/office/drawing/2014/main" id="{40FF676B-806F-4E72-9DBB-FAA6718868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600200"/>
            <a:ext cx="3276600" cy="19177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008000"/>
                </a:solidFill>
                <a:cs typeface="Angsana New" panose="02020603050405020304" pitchFamily="18" charset="-34"/>
              </a:rPr>
              <a:t>Other factors rather than </a:t>
            </a:r>
            <a:r>
              <a:rPr lang="en-US" altLang="th-TH" sz="2400">
                <a:solidFill>
                  <a:srgbClr val="CC3300"/>
                </a:solidFill>
                <a:cs typeface="Angsana New" panose="02020603050405020304" pitchFamily="18" charset="-34"/>
              </a:rPr>
              <a:t>exchange rate</a:t>
            </a:r>
            <a:r>
              <a:rPr lang="en-US" altLang="th-TH" sz="2400">
                <a:solidFill>
                  <a:srgbClr val="008000"/>
                </a:solidFill>
                <a:cs typeface="Angsana New" panose="02020603050405020304" pitchFamily="18" charset="-34"/>
              </a:rPr>
              <a:t> that affect </a:t>
            </a:r>
            <a:r>
              <a:rPr lang="en-US" altLang="th-TH" sz="2400">
                <a:solidFill>
                  <a:srgbClr val="660066"/>
                </a:solidFill>
                <a:cs typeface="Angsana New" panose="02020603050405020304" pitchFamily="18" charset="-34"/>
              </a:rPr>
              <a:t>receiving of foreign exchange</a:t>
            </a:r>
            <a:r>
              <a:rPr lang="th-TH" altLang="th-TH" sz="2400" b="1">
                <a:solidFill>
                  <a:srgbClr val="008000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sz="2400">
                <a:solidFill>
                  <a:srgbClr val="660066"/>
                </a:solidFill>
                <a:cs typeface="Angsana New" panose="02020603050405020304" pitchFamily="18" charset="-34"/>
              </a:rPr>
              <a:t>(credit side)</a:t>
            </a:r>
            <a:r>
              <a:rPr lang="th-TH" altLang="th-TH" sz="2400">
                <a:solidFill>
                  <a:srgbClr val="660066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sz="2400">
                <a:solidFill>
                  <a:srgbClr val="660066"/>
                </a:solidFill>
                <a:cs typeface="Angsana New" panose="02020603050405020304" pitchFamily="18" charset="-34"/>
              </a:rPr>
              <a:t>of BOP</a:t>
            </a:r>
            <a:endParaRPr lang="th-TH" altLang="th-TH" sz="2400">
              <a:solidFill>
                <a:srgbClr val="660066"/>
              </a:solidFill>
              <a:cs typeface="Angsana New" panose="02020603050405020304" pitchFamily="18" charset="-34"/>
            </a:endParaRPr>
          </a:p>
        </p:txBody>
      </p:sp>
      <p:sp>
        <p:nvSpPr>
          <p:cNvPr id="32772" name="AutoShape 23">
            <a:extLst>
              <a:ext uri="{FF2B5EF4-FFF2-40B4-BE49-F238E27FC236}">
                <a16:creationId xmlns:a16="http://schemas.microsoft.com/office/drawing/2014/main" id="{4FD54711-755B-459C-A3F7-EE742DBA2A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38400"/>
            <a:ext cx="1371600" cy="304800"/>
          </a:xfrm>
          <a:prstGeom prst="rightArrow">
            <a:avLst>
              <a:gd name="adj1" fmla="val 50000"/>
              <a:gd name="adj2" fmla="val 1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2773" name="Text Box 24">
            <a:extLst>
              <a:ext uri="{FF2B5EF4-FFF2-40B4-BE49-F238E27FC236}">
                <a16:creationId xmlns:a16="http://schemas.microsoft.com/office/drawing/2014/main" id="{D0ABF25E-F309-4780-AA5B-58B623349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2286000"/>
            <a:ext cx="2438400" cy="6413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660066"/>
                </a:solidFill>
                <a:cs typeface="Angsana New" panose="02020603050405020304" pitchFamily="18" charset="-34"/>
              </a:rPr>
              <a:t>Supply for</a:t>
            </a:r>
            <a:r>
              <a:rPr lang="th-TH" altLang="th-TH" sz="3600" b="1">
                <a:solidFill>
                  <a:srgbClr val="660066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sz="3600" b="1">
                <a:solidFill>
                  <a:srgbClr val="660066"/>
                </a:solidFill>
                <a:cs typeface="Angsana New" panose="02020603050405020304" pitchFamily="18" charset="-34"/>
              </a:rPr>
              <a:t>$</a:t>
            </a:r>
            <a:endParaRPr lang="th-TH" altLang="th-TH" sz="3600" b="1">
              <a:solidFill>
                <a:srgbClr val="660066"/>
              </a:solidFill>
              <a:cs typeface="Angsana New" panose="02020603050405020304" pitchFamily="18" charset="-34"/>
            </a:endParaRPr>
          </a:p>
        </p:txBody>
      </p:sp>
      <p:sp>
        <p:nvSpPr>
          <p:cNvPr id="32774" name="Text Box 25">
            <a:extLst>
              <a:ext uri="{FF2B5EF4-FFF2-40B4-BE49-F238E27FC236}">
                <a16:creationId xmlns:a16="http://schemas.microsoft.com/office/drawing/2014/main" id="{412506E2-7CD0-4FFF-91BE-F73178465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1981200"/>
            <a:ext cx="114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CC0000"/>
                </a:solidFill>
                <a:cs typeface="Angsana New" panose="02020603050405020304" pitchFamily="18" charset="-34"/>
              </a:rPr>
              <a:t>affect</a:t>
            </a:r>
            <a:endParaRPr lang="th-TH" altLang="th-TH" sz="2400" b="1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32775" name="Text Box 26">
            <a:extLst>
              <a:ext uri="{FF2B5EF4-FFF2-40B4-BE49-F238E27FC236}">
                <a16:creationId xmlns:a16="http://schemas.microsoft.com/office/drawing/2014/main" id="{84975ADC-38F6-437E-9824-756B9F527E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4267200"/>
            <a:ext cx="4724400" cy="5191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CC0000"/>
                </a:solidFill>
                <a:cs typeface="Angsana New" panose="02020603050405020304" pitchFamily="18" charset="-34"/>
              </a:rPr>
              <a:t>Supply for</a:t>
            </a:r>
            <a:r>
              <a:rPr lang="th-TH" altLang="th-TH" b="1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b="1">
                <a:solidFill>
                  <a:srgbClr val="CC0000"/>
                </a:solidFill>
                <a:cs typeface="Angsana New" panose="02020603050405020304" pitchFamily="18" charset="-34"/>
              </a:rPr>
              <a:t>$ curve shifts</a:t>
            </a:r>
            <a:endParaRPr lang="th-TH" altLang="th-TH" b="1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382978" name="Rectangle 2">
            <a:extLst>
              <a:ext uri="{FF2B5EF4-FFF2-40B4-BE49-F238E27FC236}">
                <a16:creationId xmlns:a16="http://schemas.microsoft.com/office/drawing/2014/main" id="{936E2412-1CEE-4CA1-A654-D38A61FDBF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8839200" cy="9906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9.4.3</a:t>
            </a:r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 (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b</a:t>
            </a:r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) 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Shift of supply for foreign exchange curve</a:t>
            </a:r>
          </a:p>
        </p:txBody>
      </p:sp>
      <p:sp>
        <p:nvSpPr>
          <p:cNvPr id="32777" name="Slide Number Placeholder 8">
            <a:extLst>
              <a:ext uri="{FF2B5EF4-FFF2-40B4-BE49-F238E27FC236}">
                <a16:creationId xmlns:a16="http://schemas.microsoft.com/office/drawing/2014/main" id="{52D7A1AC-34FA-4220-BEC8-07606BF5D0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37BDA26F-0ECF-403D-97B3-AA93A5C7C9A1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28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>
            <a:extLst>
              <a:ext uri="{FF2B5EF4-FFF2-40B4-BE49-F238E27FC236}">
                <a16:creationId xmlns:a16="http://schemas.microsoft.com/office/drawing/2014/main" id="{F8EF7AA6-BC9F-4D03-AADE-D9D3E5975ACD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52400" y="152400"/>
            <a:ext cx="8839200" cy="990600"/>
          </a:xfrm>
          <a:solidFill>
            <a:srgbClr val="666699"/>
          </a:solidFill>
          <a:ln w="12700"/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9.4.3</a:t>
            </a:r>
            <a:r>
              <a:rPr lang="th-TH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(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b</a:t>
            </a:r>
            <a:r>
              <a:rPr lang="th-TH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) 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Shift of supply for foreign exchange curve</a:t>
            </a:r>
          </a:p>
        </p:txBody>
      </p:sp>
      <p:sp>
        <p:nvSpPr>
          <p:cNvPr id="33795" name="Text Box 3">
            <a:extLst>
              <a:ext uri="{FF2B5EF4-FFF2-40B4-BE49-F238E27FC236}">
                <a16:creationId xmlns:a16="http://schemas.microsoft.com/office/drawing/2014/main" id="{2532935A-ECEB-4790-9908-B8E15699F3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867400"/>
            <a:ext cx="3048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1800">
              <a:cs typeface="Arial" panose="020B0604020202020204" pitchFamily="34" charset="0"/>
            </a:endParaRPr>
          </a:p>
        </p:txBody>
      </p:sp>
      <p:sp>
        <p:nvSpPr>
          <p:cNvPr id="382985" name="Text Box 9">
            <a:extLst>
              <a:ext uri="{FF2B5EF4-FFF2-40B4-BE49-F238E27FC236}">
                <a16:creationId xmlns:a16="http://schemas.microsoft.com/office/drawing/2014/main" id="{AA726892-8840-46AD-B732-72D247A20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1752600"/>
            <a:ext cx="685800" cy="57943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solidFill>
                  <a:srgbClr val="000099"/>
                </a:solidFill>
                <a:cs typeface="Angsana New" panose="02020603050405020304" pitchFamily="18" charset="-34"/>
              </a:rPr>
              <a:t>Ex</a:t>
            </a:r>
            <a:endParaRPr lang="th-TH" altLang="th-TH" sz="3200" b="1">
              <a:solidFill>
                <a:srgbClr val="000099"/>
              </a:solidFill>
              <a:cs typeface="Arial" panose="020B0604020202020204" pitchFamily="34" charset="0"/>
            </a:endParaRPr>
          </a:p>
        </p:txBody>
      </p:sp>
      <p:sp>
        <p:nvSpPr>
          <p:cNvPr id="382990" name="AutoShape 14">
            <a:extLst>
              <a:ext uri="{FF2B5EF4-FFF2-40B4-BE49-F238E27FC236}">
                <a16:creationId xmlns:a16="http://schemas.microsoft.com/office/drawing/2014/main" id="{704B49E7-B515-49DD-A722-8189478CB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2057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2993" name="AutoShape 17">
            <a:extLst>
              <a:ext uri="{FF2B5EF4-FFF2-40B4-BE49-F238E27FC236}">
                <a16:creationId xmlns:a16="http://schemas.microsoft.com/office/drawing/2014/main" id="{AFB7C176-676E-41F2-8BE0-B7D1DFB240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2971800"/>
            <a:ext cx="228600" cy="4572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2995" name="AutoShape 19">
            <a:extLst>
              <a:ext uri="{FF2B5EF4-FFF2-40B4-BE49-F238E27FC236}">
                <a16:creationId xmlns:a16="http://schemas.microsoft.com/office/drawing/2014/main" id="{71A4586E-9C54-4F22-A7BC-3EB23883C0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4114800"/>
            <a:ext cx="457200" cy="2286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82998" name="AutoShape 22">
            <a:extLst>
              <a:ext uri="{FF2B5EF4-FFF2-40B4-BE49-F238E27FC236}">
                <a16:creationId xmlns:a16="http://schemas.microsoft.com/office/drawing/2014/main" id="{226DE1B6-B52C-4C3E-9341-A2D4AEE48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2209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grpSp>
        <p:nvGrpSpPr>
          <p:cNvPr id="2" name="Group 9">
            <a:extLst>
              <a:ext uri="{FF2B5EF4-FFF2-40B4-BE49-F238E27FC236}">
                <a16:creationId xmlns:a16="http://schemas.microsoft.com/office/drawing/2014/main" id="{03F64473-BED2-4198-8500-F8FBA05A5039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1752600"/>
            <a:ext cx="2286000" cy="1006475"/>
            <a:chOff x="624" y="1104"/>
            <a:chExt cx="1440" cy="634"/>
          </a:xfrm>
        </p:grpSpPr>
        <p:sp>
          <p:nvSpPr>
            <p:cNvPr id="33819" name="Text Box 8">
              <a:extLst>
                <a:ext uri="{FF2B5EF4-FFF2-40B4-BE49-F238E27FC236}">
                  <a16:creationId xmlns:a16="http://schemas.microsoft.com/office/drawing/2014/main" id="{54C9D962-3FEF-46EA-8EBC-2B069B4C80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4" y="1104"/>
              <a:ext cx="1440" cy="634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Tendency of US people using Thai products</a:t>
              </a:r>
              <a:endParaRPr lang="th-TH" altLang="th-TH" sz="2000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33820" name="Line 24">
              <a:extLst>
                <a:ext uri="{FF2B5EF4-FFF2-40B4-BE49-F238E27FC236}">
                  <a16:creationId xmlns:a16="http://schemas.microsoft.com/office/drawing/2014/main" id="{8BC38993-08FB-443D-A95B-32DEC41307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92" y="1536"/>
              <a:ext cx="0" cy="192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12">
            <a:extLst>
              <a:ext uri="{FF2B5EF4-FFF2-40B4-BE49-F238E27FC236}">
                <a16:creationId xmlns:a16="http://schemas.microsoft.com/office/drawing/2014/main" id="{C89D2E95-8DC8-4DFE-BCCA-91C7C14EACD8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3733800"/>
            <a:ext cx="2286000" cy="854075"/>
            <a:chOff x="1584" y="2352"/>
            <a:chExt cx="1440" cy="538"/>
          </a:xfrm>
        </p:grpSpPr>
        <p:sp>
          <p:nvSpPr>
            <p:cNvPr id="33817" name="Text Box 20">
              <a:extLst>
                <a:ext uri="{FF2B5EF4-FFF2-40B4-BE49-F238E27FC236}">
                  <a16:creationId xmlns:a16="http://schemas.microsoft.com/office/drawing/2014/main" id="{48D2A3CD-1D8F-494A-AA49-0D3B4651F6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4" y="2352"/>
              <a:ext cx="1440" cy="538"/>
            </a:xfrm>
            <a:prstGeom prst="rect">
              <a:avLst/>
            </a:prstGeom>
            <a:solidFill>
              <a:srgbClr val="CCF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663300"/>
                  </a:solidFill>
                  <a:cs typeface="Angsana New" panose="02020603050405020304" pitchFamily="18" charset="-34"/>
                </a:rPr>
                <a:t>Supply for</a:t>
              </a:r>
              <a:r>
                <a:rPr lang="th-TH" altLang="th-TH" sz="2000">
                  <a:solidFill>
                    <a:srgbClr val="663300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000">
                  <a:solidFill>
                    <a:srgbClr val="663300"/>
                  </a:solidFill>
                </a:rPr>
                <a:t>$</a:t>
              </a:r>
              <a:r>
                <a:rPr lang="th-TH" altLang="th-TH" sz="2000">
                  <a:solidFill>
                    <a:srgbClr val="663300"/>
                  </a:solidFill>
                </a:rPr>
                <a:t> </a:t>
              </a:r>
              <a:r>
                <a:rPr lang="en-US" altLang="th-TH" sz="2000">
                  <a:solidFill>
                    <a:srgbClr val="663300"/>
                  </a:solidFill>
                </a:rPr>
                <a:t>shift </a:t>
              </a:r>
            </a:p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663300"/>
                  </a:solidFill>
                </a:rPr>
                <a:t>to the</a:t>
              </a:r>
              <a:endParaRPr lang="th-TH" altLang="th-TH" sz="2000">
                <a:solidFill>
                  <a:srgbClr val="66330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33818" name="Line 28">
              <a:extLst>
                <a:ext uri="{FF2B5EF4-FFF2-40B4-BE49-F238E27FC236}">
                  <a16:creationId xmlns:a16="http://schemas.microsoft.com/office/drawing/2014/main" id="{BEC776E5-4FB3-45D2-86BD-F51FFD3EB7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0" y="2832"/>
              <a:ext cx="6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3006" name="Text Box 30">
            <a:extLst>
              <a:ext uri="{FF2B5EF4-FFF2-40B4-BE49-F238E27FC236}">
                <a16:creationId xmlns:a16="http://schemas.microsoft.com/office/drawing/2014/main" id="{C71E3CEE-F8E8-4272-8C91-445A67BA26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4114800"/>
            <a:ext cx="990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C0000"/>
                </a:solidFill>
                <a:cs typeface="Angsana New" panose="02020603050405020304" pitchFamily="18" charset="-34"/>
              </a:rPr>
              <a:t>right</a:t>
            </a:r>
          </a:p>
        </p:txBody>
      </p:sp>
      <p:grpSp>
        <p:nvGrpSpPr>
          <p:cNvPr id="4" name="Group 16">
            <a:extLst>
              <a:ext uri="{FF2B5EF4-FFF2-40B4-BE49-F238E27FC236}">
                <a16:creationId xmlns:a16="http://schemas.microsoft.com/office/drawing/2014/main" id="{1946F106-1737-417A-871D-F120F4BA5D78}"/>
              </a:ext>
            </a:extLst>
          </p:cNvPr>
          <p:cNvGrpSpPr>
            <a:grpSpLocks/>
          </p:cNvGrpSpPr>
          <p:nvPr/>
        </p:nvGrpSpPr>
        <p:grpSpPr bwMode="auto">
          <a:xfrm>
            <a:off x="3962400" y="1752600"/>
            <a:ext cx="1905000" cy="854075"/>
            <a:chOff x="2496" y="1104"/>
            <a:chExt cx="1200" cy="538"/>
          </a:xfrm>
        </p:grpSpPr>
        <p:sp>
          <p:nvSpPr>
            <p:cNvPr id="33815" name="Text Box 12">
              <a:extLst>
                <a:ext uri="{FF2B5EF4-FFF2-40B4-BE49-F238E27FC236}">
                  <a16:creationId xmlns:a16="http://schemas.microsoft.com/office/drawing/2014/main" id="{9481E405-B84B-446E-84BB-AC6970588F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6" y="1104"/>
              <a:ext cx="1200" cy="538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Thai export to </a:t>
              </a:r>
            </a:p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US</a:t>
              </a:r>
              <a:endParaRPr lang="th-TH" altLang="th-TH" sz="2000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33816" name="Line 31">
              <a:extLst>
                <a:ext uri="{FF2B5EF4-FFF2-40B4-BE49-F238E27FC236}">
                  <a16:creationId xmlns:a16="http://schemas.microsoft.com/office/drawing/2014/main" id="{2D5D5426-E53A-40D3-BF96-2D9344636E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6" y="1584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2987" name="Line 11">
            <a:extLst>
              <a:ext uri="{FF2B5EF4-FFF2-40B4-BE49-F238E27FC236}">
                <a16:creationId xmlns:a16="http://schemas.microsoft.com/office/drawing/2014/main" id="{26210899-F711-4103-8FCF-F72E65C8C51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34000" y="2209800"/>
            <a:ext cx="0" cy="304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" name="Group 20">
            <a:extLst>
              <a:ext uri="{FF2B5EF4-FFF2-40B4-BE49-F238E27FC236}">
                <a16:creationId xmlns:a16="http://schemas.microsoft.com/office/drawing/2014/main" id="{5DE7A097-BF62-4B9D-836E-5B3D376CE9DF}"/>
              </a:ext>
            </a:extLst>
          </p:cNvPr>
          <p:cNvGrpSpPr>
            <a:grpSpLocks/>
          </p:cNvGrpSpPr>
          <p:nvPr/>
        </p:nvGrpSpPr>
        <p:grpSpPr bwMode="auto">
          <a:xfrm>
            <a:off x="6477000" y="1981200"/>
            <a:ext cx="2362200" cy="457200"/>
            <a:chOff x="4080" y="1248"/>
            <a:chExt cx="1488" cy="288"/>
          </a:xfrm>
        </p:grpSpPr>
        <p:sp>
          <p:nvSpPr>
            <p:cNvPr id="33813" name="Text Box 13">
              <a:extLst>
                <a:ext uri="{FF2B5EF4-FFF2-40B4-BE49-F238E27FC236}">
                  <a16:creationId xmlns:a16="http://schemas.microsoft.com/office/drawing/2014/main" id="{B4AEC071-1D68-4665-9165-1C4CAFB059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0" y="1248"/>
              <a:ext cx="1488" cy="288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Supply for</a:t>
              </a:r>
              <a:r>
                <a:rPr lang="th-TH" altLang="th-TH" sz="2400" b="1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400">
                  <a:solidFill>
                    <a:srgbClr val="000099"/>
                  </a:solidFill>
                </a:rPr>
                <a:t>$</a:t>
              </a:r>
              <a:endParaRPr lang="th-TH" altLang="th-TH" sz="3200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33814" name="Line 33">
              <a:extLst>
                <a:ext uri="{FF2B5EF4-FFF2-40B4-BE49-F238E27FC236}">
                  <a16:creationId xmlns:a16="http://schemas.microsoft.com/office/drawing/2014/main" id="{C2356366-5BA9-4DDA-82BA-FCEA9E32F9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84" y="1488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2986" name="Line 10">
            <a:extLst>
              <a:ext uri="{FF2B5EF4-FFF2-40B4-BE49-F238E27FC236}">
                <a16:creationId xmlns:a16="http://schemas.microsoft.com/office/drawing/2014/main" id="{9C8525BB-FFC3-48FC-B0CF-DD0AF975E4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2000" y="2057400"/>
            <a:ext cx="0" cy="304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24">
            <a:extLst>
              <a:ext uri="{FF2B5EF4-FFF2-40B4-BE49-F238E27FC236}">
                <a16:creationId xmlns:a16="http://schemas.microsoft.com/office/drawing/2014/main" id="{DFC07825-1E1B-4918-BBD2-DCB626217655}"/>
              </a:ext>
            </a:extLst>
          </p:cNvPr>
          <p:cNvGrpSpPr>
            <a:grpSpLocks/>
          </p:cNvGrpSpPr>
          <p:nvPr/>
        </p:nvGrpSpPr>
        <p:grpSpPr bwMode="auto">
          <a:xfrm>
            <a:off x="6172200" y="3733800"/>
            <a:ext cx="2667000" cy="884238"/>
            <a:chOff x="3888" y="2352"/>
            <a:chExt cx="1680" cy="557"/>
          </a:xfrm>
        </p:grpSpPr>
        <p:sp>
          <p:nvSpPr>
            <p:cNvPr id="33811" name="Text Box 18">
              <a:extLst>
                <a:ext uri="{FF2B5EF4-FFF2-40B4-BE49-F238E27FC236}">
                  <a16:creationId xmlns:a16="http://schemas.microsoft.com/office/drawing/2014/main" id="{55BED912-D106-430E-A072-E96DD649A4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8" y="2352"/>
              <a:ext cx="1680" cy="557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At the same level of ER</a:t>
              </a:r>
              <a:r>
                <a:rPr lang="en-US" altLang="th-TH" sz="3200" b="1">
                  <a:solidFill>
                    <a:srgbClr val="000099"/>
                  </a:solidFill>
                  <a:cs typeface="Angsana New" panose="02020603050405020304" pitchFamily="18" charset="-34"/>
                </a:rPr>
                <a:t> </a:t>
              </a:r>
              <a:r>
                <a:rPr lang="en-US" altLang="th-TH" sz="2000">
                  <a:solidFill>
                    <a:srgbClr val="000099"/>
                  </a:solidFill>
                  <a:cs typeface="Angsana New" panose="02020603050405020304" pitchFamily="18" charset="-34"/>
                </a:rPr>
                <a:t>S. for $</a:t>
              </a:r>
              <a:endParaRPr lang="th-TH" altLang="th-TH" sz="2000">
                <a:solidFill>
                  <a:srgbClr val="000099"/>
                </a:solidFill>
                <a:cs typeface="Angsana New" panose="02020603050405020304" pitchFamily="18" charset="-34"/>
              </a:endParaRPr>
            </a:p>
          </p:txBody>
        </p:sp>
        <p:sp>
          <p:nvSpPr>
            <p:cNvPr id="33812" name="Line 35">
              <a:extLst>
                <a:ext uri="{FF2B5EF4-FFF2-40B4-BE49-F238E27FC236}">
                  <a16:creationId xmlns:a16="http://schemas.microsoft.com/office/drawing/2014/main" id="{24A72697-FD5B-46B5-ABAC-F15D5B8F5F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44" y="2832"/>
              <a:ext cx="3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2999" name="Line 23">
            <a:extLst>
              <a:ext uri="{FF2B5EF4-FFF2-40B4-BE49-F238E27FC236}">
                <a16:creationId xmlns:a16="http://schemas.microsoft.com/office/drawing/2014/main" id="{0A8FA32F-A41B-4819-8997-C403E7F6EBE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77200" y="4114800"/>
            <a:ext cx="0" cy="304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10" name="Slide Number Placeholder 27">
            <a:extLst>
              <a:ext uri="{FF2B5EF4-FFF2-40B4-BE49-F238E27FC236}">
                <a16:creationId xmlns:a16="http://schemas.microsoft.com/office/drawing/2014/main" id="{86433AC2-AA1B-4B1D-B911-EF136E07B79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7FB4E8A5-3A78-4CE0-BF8B-D537823385E1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29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2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2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2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8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82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82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8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8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8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2985" grpId="0" animBg="1"/>
      <p:bldP spid="382990" grpId="0" animBg="1"/>
      <p:bldP spid="382993" grpId="0" animBg="1"/>
      <p:bldP spid="382995" grpId="0" animBg="1"/>
      <p:bldP spid="382998" grpId="0" animBg="1"/>
      <p:bldP spid="38300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>
            <a:extLst>
              <a:ext uri="{FF2B5EF4-FFF2-40B4-BE49-F238E27FC236}">
                <a16:creationId xmlns:a16="http://schemas.microsoft.com/office/drawing/2014/main" id="{FC83DB55-BE91-4DC2-806A-2DA0C85CEEA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00100" y="228600"/>
            <a:ext cx="7543800" cy="762000"/>
          </a:xfrm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sz="3200" b="1" dirty="0">
                <a:latin typeface="Arial" charset="0"/>
                <a:cs typeface="Angsana New" pitchFamily="18" charset="-34"/>
              </a:rPr>
              <a:t>9.4.4 Exchange rate system</a:t>
            </a:r>
          </a:p>
        </p:txBody>
      </p:sp>
      <p:sp>
        <p:nvSpPr>
          <p:cNvPr id="375811" name="Rectangle 3">
            <a:extLst>
              <a:ext uri="{FF2B5EF4-FFF2-40B4-BE49-F238E27FC236}">
                <a16:creationId xmlns:a16="http://schemas.microsoft.com/office/drawing/2014/main" id="{DE96CE38-6984-4860-AAA0-20806DBEA17B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228600" y="1143000"/>
            <a:ext cx="8610600" cy="50292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buFontTx/>
              <a:buAutoNum type="arabicPeriod"/>
              <a:defRPr/>
            </a:pPr>
            <a:r>
              <a:rPr lang="en-US" sz="2400" b="1" dirty="0">
                <a:solidFill>
                  <a:srgbClr val="CC0099"/>
                </a:solidFill>
                <a:cs typeface="Angsana New" pitchFamily="18" charset="-34"/>
              </a:rPr>
              <a:t>Fixed (Pegged) Exchange rate System:</a:t>
            </a: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 </a:t>
            </a:r>
            <a:r>
              <a:rPr lang="en-US" sz="2200" dirty="0">
                <a:solidFill>
                  <a:schemeClr val="accent2"/>
                </a:solidFill>
                <a:effectLst/>
              </a:rPr>
              <a:t>Exchange rates are determined by central bank (fix at a particular value)</a:t>
            </a:r>
            <a:endParaRPr lang="en-US" sz="2200" b="1" dirty="0">
              <a:solidFill>
                <a:srgbClr val="CC0099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AutoNum type="arabicPeriod"/>
              <a:defRPr/>
            </a:pPr>
            <a:r>
              <a:rPr lang="en-US" sz="2400" b="1" dirty="0">
                <a:solidFill>
                  <a:srgbClr val="CC0099"/>
                </a:solidFill>
                <a:cs typeface="Angsana New" pitchFamily="18" charset="-34"/>
              </a:rPr>
              <a:t>Adjustable Peg System: </a:t>
            </a:r>
            <a:r>
              <a:rPr lang="en-US" sz="2200" dirty="0">
                <a:solidFill>
                  <a:schemeClr val="accent2"/>
                </a:solidFill>
                <a:cs typeface="Angsana New" pitchFamily="18" charset="-34"/>
              </a:rPr>
              <a:t>Central bank fixes specific values for exchange rate, but explicitly recognizes that circumstances may arise in which it will change that value</a:t>
            </a:r>
            <a:endParaRPr lang="en-US" sz="2200" b="1" dirty="0">
              <a:solidFill>
                <a:srgbClr val="CC0099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AutoNum type="arabicPeriod"/>
              <a:defRPr/>
            </a:pPr>
            <a:r>
              <a:rPr lang="en-US" sz="2400" b="1" dirty="0">
                <a:solidFill>
                  <a:srgbClr val="CC0099"/>
                </a:solidFill>
                <a:cs typeface="Angsana New" pitchFamily="18" charset="-34"/>
              </a:rPr>
              <a:t>Managed Floating Exchange Rate: </a:t>
            </a:r>
            <a:r>
              <a:rPr lang="en-US" sz="2200" dirty="0">
                <a:solidFill>
                  <a:schemeClr val="accent2"/>
                </a:solidFill>
                <a:cs typeface="Angsana New" pitchFamily="18" charset="-34"/>
              </a:rPr>
              <a:t>The central bank seeks to have some stabilizing influence on the exchange rate, but does not try to fix it at some publicly announced value.</a:t>
            </a:r>
          </a:p>
          <a:p>
            <a:pPr marL="609600" indent="-609600" eaLnBrk="1" hangingPunct="1">
              <a:buFontTx/>
              <a:buAutoNum type="arabicPeriod"/>
              <a:defRPr/>
            </a:pPr>
            <a:r>
              <a:rPr lang="en-US" sz="2400" b="1" dirty="0">
                <a:solidFill>
                  <a:srgbClr val="CC0099"/>
                </a:solidFill>
                <a:cs typeface="Angsana New" pitchFamily="18" charset="-34"/>
              </a:rPr>
              <a:t>Floating (market-determined) Exchange Rate System:</a:t>
            </a: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 </a:t>
            </a:r>
            <a:r>
              <a:rPr lang="en-US" sz="2200" dirty="0">
                <a:solidFill>
                  <a:schemeClr val="accent2"/>
                </a:solidFill>
                <a:effectLst/>
              </a:rPr>
              <a:t>Exchange rates are determined by the unregulated forces of supply and demand.</a:t>
            </a:r>
          </a:p>
          <a:p>
            <a:pPr marL="609600" indent="-609600" eaLnBrk="1" hangingPunct="1">
              <a:buFontTx/>
              <a:buAutoNum type="arabicPeriod"/>
              <a:defRPr/>
            </a:pPr>
            <a:endParaRPr lang="en-US" sz="2200" dirty="0">
              <a:solidFill>
                <a:schemeClr val="accent2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AutoNum type="arabicPeriod"/>
              <a:defRPr/>
            </a:pPr>
            <a:endParaRPr lang="en-US" sz="22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DE313F5A-688A-4807-8C26-D25B7DB8683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CD024E6D-7CB9-4828-A6A3-3CAC0CE237C8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30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581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>
            <a:extLst>
              <a:ext uri="{FF2B5EF4-FFF2-40B4-BE49-F238E27FC236}">
                <a16:creationId xmlns:a16="http://schemas.microsoft.com/office/drawing/2014/main" id="{46784868-CF35-4B38-8241-30FB6145301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00100" y="228600"/>
            <a:ext cx="7543800" cy="762000"/>
          </a:xfrm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sz="3200" b="1" dirty="0">
                <a:latin typeface="Arial" charset="0"/>
                <a:cs typeface="Angsana New" pitchFamily="18" charset="-34"/>
              </a:rPr>
              <a:t>9.4.4 Exchange rate system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1AE2D20-9EBB-4D6D-8B63-0D8F71DF0ACB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1295400"/>
          <a:ext cx="7924800" cy="3989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9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1847">
                <a:tc>
                  <a:txBody>
                    <a:bodyPr/>
                    <a:lstStyle/>
                    <a:p>
                      <a:r>
                        <a:rPr lang="en-US" sz="1800" dirty="0"/>
                        <a:t>YEAR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847">
                <a:tc>
                  <a:txBody>
                    <a:bodyPr/>
                    <a:lstStyle/>
                    <a:p>
                      <a:r>
                        <a:rPr lang="en-US" sz="1800" dirty="0"/>
                        <a:t>1963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Original</a:t>
                      </a:r>
                      <a:r>
                        <a:rPr lang="en-US" sz="1800" baseline="0" dirty="0"/>
                        <a:t> float</a:t>
                      </a:r>
                      <a:endParaRPr 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78">
                <a:tc>
                  <a:txBody>
                    <a:bodyPr/>
                    <a:lstStyle/>
                    <a:p>
                      <a:r>
                        <a:rPr lang="en-US" sz="1800" dirty="0"/>
                        <a:t>20 OCT</a:t>
                      </a:r>
                    </a:p>
                    <a:p>
                      <a:r>
                        <a:rPr lang="en-US" sz="1800" dirty="0"/>
                        <a:t>1973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Fixed or Pegged</a:t>
                      </a:r>
                      <a:r>
                        <a:rPr lang="en-US" sz="1800" baseline="0" dirty="0"/>
                        <a:t> exchange rate system (with $US)</a:t>
                      </a:r>
                      <a:endParaRPr 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20.80</a:t>
                      </a:r>
                      <a:r>
                        <a:rPr lang="en-US" sz="1800" baseline="0" dirty="0"/>
                        <a:t> Baht/ 1 $</a:t>
                      </a:r>
                      <a:endParaRPr lang="en-US" sz="1800" dirty="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847">
                <a:tc>
                  <a:txBody>
                    <a:bodyPr/>
                    <a:lstStyle/>
                    <a:p>
                      <a:r>
                        <a:rPr lang="en-US" sz="1800" dirty="0"/>
                        <a:t>1978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Basket of currency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Effective</a:t>
                      </a:r>
                      <a:r>
                        <a:rPr lang="en-US" sz="1800" baseline="0" dirty="0"/>
                        <a:t> rate</a:t>
                      </a:r>
                      <a:endParaRPr lang="en-US" sz="1800" dirty="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847">
                <a:tc>
                  <a:txBody>
                    <a:bodyPr/>
                    <a:lstStyle/>
                    <a:p>
                      <a:r>
                        <a:rPr lang="en-US" sz="1800" dirty="0"/>
                        <a:t>1984-1990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Revise basket twice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Effective</a:t>
                      </a:r>
                      <a:r>
                        <a:rPr lang="en-US" sz="1800" baseline="0" dirty="0"/>
                        <a:t> rate</a:t>
                      </a:r>
                      <a:endParaRPr lang="en-US" sz="1800" dirty="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078">
                <a:tc>
                  <a:txBody>
                    <a:bodyPr/>
                    <a:lstStyle/>
                    <a:p>
                      <a:r>
                        <a:rPr lang="en-US" sz="1800" dirty="0"/>
                        <a:t>1984-1997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Exchange Rate</a:t>
                      </a:r>
                      <a:r>
                        <a:rPr lang="en-US" sz="1800" baseline="0" dirty="0"/>
                        <a:t> Equalization Fund (EEF) defend Baht value against $US</a:t>
                      </a:r>
                      <a:endParaRPr 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1847">
                <a:tc>
                  <a:txBody>
                    <a:bodyPr/>
                    <a:lstStyle/>
                    <a:p>
                      <a:r>
                        <a:rPr lang="en-US" sz="1800" dirty="0"/>
                        <a:t>2</a:t>
                      </a:r>
                      <a:r>
                        <a:rPr lang="en-US" sz="1800" baseline="0" dirty="0"/>
                        <a:t> July 1997</a:t>
                      </a:r>
                      <a:endParaRPr 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Managed</a:t>
                      </a:r>
                      <a:r>
                        <a:rPr lang="en-US" sz="1800" baseline="0" dirty="0"/>
                        <a:t> float exchange rate regime</a:t>
                      </a:r>
                      <a:endParaRPr 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5877" name="Slide Number Placeholder 4">
            <a:extLst>
              <a:ext uri="{FF2B5EF4-FFF2-40B4-BE49-F238E27FC236}">
                <a16:creationId xmlns:a16="http://schemas.microsoft.com/office/drawing/2014/main" id="{B09693B5-3EBA-4A48-9B08-DB798FE1595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A4784862-EA5F-463C-AF61-20E86DABF6DD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31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218" name="Rectangle 2">
            <a:extLst>
              <a:ext uri="{FF2B5EF4-FFF2-40B4-BE49-F238E27FC236}">
                <a16:creationId xmlns:a16="http://schemas.microsoft.com/office/drawing/2014/main" id="{C4141B8F-0D6A-42C5-85C7-4893E3D4FBD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62000" y="228600"/>
            <a:ext cx="7924800" cy="762000"/>
          </a:xfrm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sz="3200" b="1" dirty="0">
                <a:latin typeface="Arial" charset="0"/>
                <a:cs typeface="Angsana New" pitchFamily="18" charset="-34"/>
              </a:rPr>
              <a:t>9.4.4 </a:t>
            </a:r>
            <a:r>
              <a:rPr lang="th-TH" sz="3200" b="1" dirty="0">
                <a:latin typeface="Arial" charset="0"/>
                <a:cs typeface="Angsana New" pitchFamily="18" charset="-34"/>
              </a:rPr>
              <a:t>(</a:t>
            </a:r>
            <a:r>
              <a:rPr lang="en-US" sz="3200" b="1" dirty="0">
                <a:latin typeface="Arial" charset="0"/>
                <a:cs typeface="Angsana New" pitchFamily="18" charset="-34"/>
              </a:rPr>
              <a:t>a</a:t>
            </a:r>
            <a:r>
              <a:rPr lang="th-TH" sz="3200" b="1" dirty="0">
                <a:latin typeface="Arial" charset="0"/>
                <a:cs typeface="Angsana New" pitchFamily="18" charset="-34"/>
              </a:rPr>
              <a:t>) </a:t>
            </a:r>
            <a:r>
              <a:rPr lang="en-US" sz="3200" b="1" dirty="0">
                <a:latin typeface="Arial" charset="0"/>
                <a:cs typeface="Angsana New" pitchFamily="18" charset="-34"/>
              </a:rPr>
              <a:t>Floating exchange rate system</a:t>
            </a:r>
          </a:p>
        </p:txBody>
      </p:sp>
      <p:sp>
        <p:nvSpPr>
          <p:cNvPr id="393219" name="Rectangle 3">
            <a:extLst>
              <a:ext uri="{FF2B5EF4-FFF2-40B4-BE49-F238E27FC236}">
                <a16:creationId xmlns:a16="http://schemas.microsoft.com/office/drawing/2014/main" id="{6015971B-CB12-4821-9291-465C6D4F608D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228600" y="1143000"/>
            <a:ext cx="8610600" cy="5029200"/>
          </a:xfrm>
          <a:solidFill>
            <a:srgbClr val="FFFFFF"/>
          </a:solidFill>
          <a:ln w="19050"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buFontTx/>
              <a:buNone/>
              <a:defRPr/>
            </a:pPr>
            <a:r>
              <a:rPr lang="en-US" sz="2400" dirty="0">
                <a:solidFill>
                  <a:srgbClr val="333399"/>
                </a:solidFill>
                <a:cs typeface="Angsana New" pitchFamily="18" charset="-34"/>
              </a:rPr>
              <a:t>is the exchange rates that are determined by market</a:t>
            </a:r>
            <a:endParaRPr lang="th-TH" sz="2400" dirty="0">
              <a:solidFill>
                <a:srgbClr val="333399"/>
              </a:solidFill>
              <a:cs typeface="Angsana New" pitchFamily="18" charset="-34"/>
            </a:endParaRPr>
          </a:p>
        </p:txBody>
      </p:sp>
      <p:sp>
        <p:nvSpPr>
          <p:cNvPr id="36868" name="Line 4">
            <a:extLst>
              <a:ext uri="{FF2B5EF4-FFF2-40B4-BE49-F238E27FC236}">
                <a16:creationId xmlns:a16="http://schemas.microsoft.com/office/drawing/2014/main" id="{ECD80E55-A4A3-4849-A566-8CF33DA62FC0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286000"/>
            <a:ext cx="0" cy="2209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69" name="Line 5">
            <a:extLst>
              <a:ext uri="{FF2B5EF4-FFF2-40B4-BE49-F238E27FC236}">
                <a16:creationId xmlns:a16="http://schemas.microsoft.com/office/drawing/2014/main" id="{7433BADC-300C-4A56-AC7C-F8D4F26E5E16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4495800"/>
            <a:ext cx="2209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0" name="Text Box 6">
            <a:extLst>
              <a:ext uri="{FF2B5EF4-FFF2-40B4-BE49-F238E27FC236}">
                <a16:creationId xmlns:a16="http://schemas.microsoft.com/office/drawing/2014/main" id="{5A42EC4B-9A95-4505-BB58-126AD0CF86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7526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cs typeface="Angsana New" panose="02020603050405020304" pitchFamily="18" charset="-34"/>
              </a:rPr>
              <a:t>Baht/$</a:t>
            </a:r>
          </a:p>
        </p:txBody>
      </p:sp>
      <p:sp>
        <p:nvSpPr>
          <p:cNvPr id="36871" name="Text Box 7">
            <a:extLst>
              <a:ext uri="{FF2B5EF4-FFF2-40B4-BE49-F238E27FC236}">
                <a16:creationId xmlns:a16="http://schemas.microsoft.com/office/drawing/2014/main" id="{69A84BCA-7AA4-4CD3-8703-6A5559DA9F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4114800"/>
            <a:ext cx="1600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>
                <a:latin typeface="Angsana New" panose="02020603050405020304" pitchFamily="18" charset="-34"/>
                <a:cs typeface="Angsana New" panose="02020603050405020304" pitchFamily="18" charset="-34"/>
              </a:rPr>
              <a:t>Amount of</a:t>
            </a:r>
            <a:r>
              <a:rPr lang="th-TH" altLang="th-TH" sz="320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th-TH" sz="3200">
                <a:latin typeface="Angsana New" panose="02020603050405020304" pitchFamily="18" charset="-34"/>
                <a:cs typeface="Angsana New" panose="02020603050405020304" pitchFamily="18" charset="-34"/>
              </a:rPr>
              <a:t>$</a:t>
            </a:r>
          </a:p>
        </p:txBody>
      </p:sp>
      <p:sp>
        <p:nvSpPr>
          <p:cNvPr id="36872" name="Line 8">
            <a:extLst>
              <a:ext uri="{FF2B5EF4-FFF2-40B4-BE49-F238E27FC236}">
                <a16:creationId xmlns:a16="http://schemas.microsoft.com/office/drawing/2014/main" id="{2C463ECD-CA80-43EE-88C7-8F80188EDFE1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362200"/>
            <a:ext cx="19812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3" name="Line 9">
            <a:extLst>
              <a:ext uri="{FF2B5EF4-FFF2-40B4-BE49-F238E27FC236}">
                <a16:creationId xmlns:a16="http://schemas.microsoft.com/office/drawing/2014/main" id="{B28FEF05-5B17-40D5-84F5-C37587DC4D1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0" y="2514600"/>
            <a:ext cx="1752600" cy="1447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4" name="Text Box 10">
            <a:extLst>
              <a:ext uri="{FF2B5EF4-FFF2-40B4-BE49-F238E27FC236}">
                <a16:creationId xmlns:a16="http://schemas.microsoft.com/office/drawing/2014/main" id="{F43E166A-F44F-44C9-B305-3BCD55CE9D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3657600"/>
            <a:ext cx="1295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>
                <a:latin typeface="Angsana New" panose="02020603050405020304" pitchFamily="18" charset="-34"/>
                <a:cs typeface="Angsana New" panose="02020603050405020304" pitchFamily="18" charset="-34"/>
              </a:rPr>
              <a:t>D. for</a:t>
            </a:r>
            <a:r>
              <a:rPr lang="th-TH" altLang="th-TH" sz="320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th-TH" sz="3200">
                <a:latin typeface="Angsana New" panose="02020603050405020304" pitchFamily="18" charset="-34"/>
                <a:cs typeface="Angsana New" panose="02020603050405020304" pitchFamily="18" charset="-34"/>
              </a:rPr>
              <a:t>$</a:t>
            </a:r>
          </a:p>
        </p:txBody>
      </p:sp>
      <p:sp>
        <p:nvSpPr>
          <p:cNvPr id="36875" name="Text Box 11">
            <a:extLst>
              <a:ext uri="{FF2B5EF4-FFF2-40B4-BE49-F238E27FC236}">
                <a16:creationId xmlns:a16="http://schemas.microsoft.com/office/drawing/2014/main" id="{8A449FC2-739C-4C05-8298-AD92E5A4AD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981200"/>
            <a:ext cx="1295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>
                <a:latin typeface="Angsana New" panose="02020603050405020304" pitchFamily="18" charset="-34"/>
                <a:cs typeface="Angsana New" panose="02020603050405020304" pitchFamily="18" charset="-34"/>
              </a:rPr>
              <a:t>S. for</a:t>
            </a:r>
            <a:r>
              <a:rPr lang="th-TH" altLang="th-TH" sz="320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th-TH" sz="3200">
                <a:latin typeface="Angsana New" panose="02020603050405020304" pitchFamily="18" charset="-34"/>
                <a:cs typeface="Angsana New" panose="02020603050405020304" pitchFamily="18" charset="-34"/>
              </a:rPr>
              <a:t>$</a:t>
            </a:r>
          </a:p>
        </p:txBody>
      </p:sp>
      <p:sp>
        <p:nvSpPr>
          <p:cNvPr id="36876" name="Text Box 12">
            <a:extLst>
              <a:ext uri="{FF2B5EF4-FFF2-40B4-BE49-F238E27FC236}">
                <a16:creationId xmlns:a16="http://schemas.microsoft.com/office/drawing/2014/main" id="{CDB10833-470D-4966-B435-2AB17F22C3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2971800"/>
            <a:ext cx="533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>
                <a:latin typeface="Angsana New" panose="02020603050405020304" pitchFamily="18" charset="-34"/>
                <a:cs typeface="Angsana New" panose="02020603050405020304" pitchFamily="18" charset="-34"/>
              </a:rPr>
              <a:t>E</a:t>
            </a:r>
            <a:r>
              <a:rPr lang="en-US" altLang="th-TH" sz="3200" baseline="-25000">
                <a:latin typeface="Angsana New" panose="02020603050405020304" pitchFamily="18" charset="-34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36877" name="Line 13">
            <a:extLst>
              <a:ext uri="{FF2B5EF4-FFF2-40B4-BE49-F238E27FC236}">
                <a16:creationId xmlns:a16="http://schemas.microsoft.com/office/drawing/2014/main" id="{D1C3E330-6F25-4AB1-A479-AFCCA2D8DC66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32766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8" name="Text Box 14">
            <a:extLst>
              <a:ext uri="{FF2B5EF4-FFF2-40B4-BE49-F238E27FC236}">
                <a16:creationId xmlns:a16="http://schemas.microsoft.com/office/drawing/2014/main" id="{76C9198F-FC01-49E0-A8C6-5DDCA46EA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28194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>
                <a:latin typeface="Angsana New" panose="02020603050405020304" pitchFamily="18" charset="-34"/>
                <a:cs typeface="Angsana New" panose="02020603050405020304" pitchFamily="18" charset="-34"/>
              </a:rPr>
              <a:t>ER*</a:t>
            </a:r>
            <a:endParaRPr lang="en-US" altLang="th-TH" sz="3200" baseline="-2500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6879" name="Text Box 15">
            <a:extLst>
              <a:ext uri="{FF2B5EF4-FFF2-40B4-BE49-F238E27FC236}">
                <a16:creationId xmlns:a16="http://schemas.microsoft.com/office/drawing/2014/main" id="{E924E542-BDB6-4E1C-9E1D-7782832CF0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2514600"/>
            <a:ext cx="4114800" cy="822325"/>
          </a:xfrm>
          <a:prstGeom prst="rect">
            <a:avLst/>
          </a:prstGeom>
          <a:solidFill>
            <a:srgbClr val="CC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cs typeface="Angsana New" panose="02020603050405020304" pitchFamily="18" charset="-34"/>
              </a:rPr>
              <a:t>ER* is the Equilibrium Exchange Rate</a:t>
            </a:r>
            <a:endParaRPr lang="en-US" altLang="th-TH" sz="2400" baseline="-25000">
              <a:cs typeface="Angsana New" panose="02020603050405020304" pitchFamily="18" charset="-34"/>
            </a:endParaRPr>
          </a:p>
        </p:txBody>
      </p:sp>
      <p:sp>
        <p:nvSpPr>
          <p:cNvPr id="36880" name="Slide Number Placeholder 15">
            <a:extLst>
              <a:ext uri="{FF2B5EF4-FFF2-40B4-BE49-F238E27FC236}">
                <a16:creationId xmlns:a16="http://schemas.microsoft.com/office/drawing/2014/main" id="{CC890DDF-561A-45BA-9613-66CCB92063A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709B35ED-3EE6-4F2B-88F8-B0A965BD5D93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32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3219" grpId="0" build="p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Line 4">
            <a:extLst>
              <a:ext uri="{FF2B5EF4-FFF2-40B4-BE49-F238E27FC236}">
                <a16:creationId xmlns:a16="http://schemas.microsoft.com/office/drawing/2014/main" id="{E8C881F4-CF79-4E01-952C-4B0BD009C87C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1371600"/>
            <a:ext cx="0" cy="251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1" name="Line 5">
            <a:extLst>
              <a:ext uri="{FF2B5EF4-FFF2-40B4-BE49-F238E27FC236}">
                <a16:creationId xmlns:a16="http://schemas.microsoft.com/office/drawing/2014/main" id="{2DE0ED21-2E33-4461-9A03-1665F24AE5C9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3886200"/>
            <a:ext cx="365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2" name="Text Box 6">
            <a:extLst>
              <a:ext uri="{FF2B5EF4-FFF2-40B4-BE49-F238E27FC236}">
                <a16:creationId xmlns:a16="http://schemas.microsoft.com/office/drawing/2014/main" id="{29F60229-85C9-4E38-8469-02893E1418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90600"/>
            <a:ext cx="1066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cs typeface="Angsana New" panose="02020603050405020304" pitchFamily="18" charset="-34"/>
              </a:rPr>
              <a:t>Baht/$</a:t>
            </a:r>
          </a:p>
        </p:txBody>
      </p:sp>
      <p:sp>
        <p:nvSpPr>
          <p:cNvPr id="37893" name="Text Box 7">
            <a:extLst>
              <a:ext uri="{FF2B5EF4-FFF2-40B4-BE49-F238E27FC236}">
                <a16:creationId xmlns:a16="http://schemas.microsoft.com/office/drawing/2014/main" id="{6E685E7B-3D9C-4E8F-9ED3-CF873EA8D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3810000"/>
            <a:ext cx="1752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latin typeface="Angsana New" panose="02020603050405020304" pitchFamily="18" charset="-34"/>
                <a:cs typeface="Angsana New" panose="02020603050405020304" pitchFamily="18" charset="-34"/>
              </a:rPr>
              <a:t>Amount of</a:t>
            </a:r>
            <a:r>
              <a:rPr lang="th-TH" altLang="th-TH" sz="3200" b="1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th-TH" sz="3200" b="1">
                <a:latin typeface="Angsana New" panose="02020603050405020304" pitchFamily="18" charset="-34"/>
                <a:cs typeface="Angsana New" panose="02020603050405020304" pitchFamily="18" charset="-34"/>
              </a:rPr>
              <a:t>$</a:t>
            </a:r>
          </a:p>
        </p:txBody>
      </p:sp>
      <p:sp>
        <p:nvSpPr>
          <p:cNvPr id="37894" name="Line 8">
            <a:extLst>
              <a:ext uri="{FF2B5EF4-FFF2-40B4-BE49-F238E27FC236}">
                <a16:creationId xmlns:a16="http://schemas.microsoft.com/office/drawing/2014/main" id="{86F70DA9-8BB9-42B2-933A-C87C40CE38A7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1981200"/>
            <a:ext cx="2057400" cy="16764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5" name="Line 9">
            <a:extLst>
              <a:ext uri="{FF2B5EF4-FFF2-40B4-BE49-F238E27FC236}">
                <a16:creationId xmlns:a16="http://schemas.microsoft.com/office/drawing/2014/main" id="{D78B5ECD-C7BA-40E0-8032-6224B116120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66800" y="1600200"/>
            <a:ext cx="2438400" cy="19050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6" name="Text Box 10">
            <a:extLst>
              <a:ext uri="{FF2B5EF4-FFF2-40B4-BE49-F238E27FC236}">
                <a16:creationId xmlns:a16="http://schemas.microsoft.com/office/drawing/2014/main" id="{4A00DDFE-4ECC-496A-AD5B-3775380E2C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3276600"/>
            <a:ext cx="1295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D</a:t>
            </a:r>
            <a:r>
              <a:rPr lang="en-US" altLang="th-TH" sz="3600" b="1" baseline="-25000">
                <a:latin typeface="Angsana New" panose="02020603050405020304" pitchFamily="18" charset="-34"/>
                <a:cs typeface="Angsana New" panose="02020603050405020304" pitchFamily="18" charset="-34"/>
              </a:rPr>
              <a:t>0</a:t>
            </a: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 for</a:t>
            </a:r>
            <a:r>
              <a:rPr lang="th-TH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$</a:t>
            </a:r>
          </a:p>
        </p:txBody>
      </p:sp>
      <p:sp>
        <p:nvSpPr>
          <p:cNvPr id="37897" name="Text Box 11">
            <a:extLst>
              <a:ext uri="{FF2B5EF4-FFF2-40B4-BE49-F238E27FC236}">
                <a16:creationId xmlns:a16="http://schemas.microsoft.com/office/drawing/2014/main" id="{1BEC2516-CB04-4F39-91E2-412A3CC9D6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219200"/>
            <a:ext cx="1295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S. for</a:t>
            </a:r>
            <a:r>
              <a:rPr lang="th-TH" altLang="th-TH" sz="360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$</a:t>
            </a:r>
          </a:p>
        </p:txBody>
      </p:sp>
      <p:sp>
        <p:nvSpPr>
          <p:cNvPr id="37898" name="Text Box 12">
            <a:extLst>
              <a:ext uri="{FF2B5EF4-FFF2-40B4-BE49-F238E27FC236}">
                <a16:creationId xmlns:a16="http://schemas.microsoft.com/office/drawing/2014/main" id="{B34FC2A7-2B0C-498A-BE76-7450A83D3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2514600"/>
            <a:ext cx="533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latin typeface="Angsana New" panose="02020603050405020304" pitchFamily="18" charset="-34"/>
                <a:cs typeface="Angsana New" panose="02020603050405020304" pitchFamily="18" charset="-34"/>
              </a:rPr>
              <a:t>E</a:t>
            </a:r>
            <a:r>
              <a:rPr lang="en-US" altLang="th-TH" sz="3200" b="1" baseline="-25000">
                <a:latin typeface="Angsana New" panose="02020603050405020304" pitchFamily="18" charset="-34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37899" name="Line 13">
            <a:extLst>
              <a:ext uri="{FF2B5EF4-FFF2-40B4-BE49-F238E27FC236}">
                <a16:creationId xmlns:a16="http://schemas.microsoft.com/office/drawing/2014/main" id="{2A27F497-CED4-4E90-8E87-4B2C571AFC0C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819400"/>
            <a:ext cx="10668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0" name="Text Box 14">
            <a:extLst>
              <a:ext uri="{FF2B5EF4-FFF2-40B4-BE49-F238E27FC236}">
                <a16:creationId xmlns:a16="http://schemas.microsoft.com/office/drawing/2014/main" id="{622B67FE-57A1-4106-BCE6-8ED173F7F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26670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latin typeface="Angsana New" panose="02020603050405020304" pitchFamily="18" charset="-34"/>
                <a:cs typeface="Angsana New" panose="02020603050405020304" pitchFamily="18" charset="-34"/>
              </a:rPr>
              <a:t>ER</a:t>
            </a:r>
            <a:r>
              <a:rPr lang="en-US" altLang="th-TH" sz="3200" b="1" baseline="-25000">
                <a:latin typeface="Angsana New" panose="02020603050405020304" pitchFamily="18" charset="-34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35853" name="Text Box 17">
            <a:extLst>
              <a:ext uri="{FF2B5EF4-FFF2-40B4-BE49-F238E27FC236}">
                <a16:creationId xmlns:a16="http://schemas.microsoft.com/office/drawing/2014/main" id="{B01E17D7-1764-4E6D-AC7C-BC188D1721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057400"/>
            <a:ext cx="533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solidFill>
                  <a:srgbClr val="CC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</a:t>
            </a:r>
            <a:r>
              <a:rPr lang="en-US" altLang="th-TH" sz="3200" b="1" baseline="-25000">
                <a:solidFill>
                  <a:srgbClr val="CC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</a:p>
        </p:txBody>
      </p:sp>
      <p:grpSp>
        <p:nvGrpSpPr>
          <p:cNvPr id="2" name="Group 23">
            <a:extLst>
              <a:ext uri="{FF2B5EF4-FFF2-40B4-BE49-F238E27FC236}">
                <a16:creationId xmlns:a16="http://schemas.microsoft.com/office/drawing/2014/main" id="{F794E005-B8CF-46BA-9EC3-D9918132D027}"/>
              </a:ext>
            </a:extLst>
          </p:cNvPr>
          <p:cNvGrpSpPr>
            <a:grpSpLocks/>
          </p:cNvGrpSpPr>
          <p:nvPr/>
        </p:nvGrpSpPr>
        <p:grpSpPr bwMode="auto">
          <a:xfrm>
            <a:off x="1447800" y="1524000"/>
            <a:ext cx="3276600" cy="1936750"/>
            <a:chOff x="1008" y="1104"/>
            <a:chExt cx="2064" cy="1220"/>
          </a:xfrm>
        </p:grpSpPr>
        <p:sp>
          <p:nvSpPr>
            <p:cNvPr id="37963" name="Line 18">
              <a:extLst>
                <a:ext uri="{FF2B5EF4-FFF2-40B4-BE49-F238E27FC236}">
                  <a16:creationId xmlns:a16="http://schemas.microsoft.com/office/drawing/2014/main" id="{12CDCE71-B10C-418B-8666-683FB4482C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8" y="1104"/>
              <a:ext cx="1296" cy="1056"/>
            </a:xfrm>
            <a:prstGeom prst="line">
              <a:avLst/>
            </a:prstGeom>
            <a:noFill/>
            <a:ln w="22225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964" name="Text Box 20">
              <a:extLst>
                <a:ext uri="{FF2B5EF4-FFF2-40B4-BE49-F238E27FC236}">
                  <a16:creationId xmlns:a16="http://schemas.microsoft.com/office/drawing/2014/main" id="{32F19754-4523-4200-ADEE-33CF920EB8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1920"/>
              <a:ext cx="816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600" b="1">
                  <a:solidFill>
                    <a:srgbClr val="CC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D</a:t>
              </a:r>
              <a:r>
                <a:rPr lang="en-US" altLang="th-TH" sz="3600" b="1" baseline="-25000">
                  <a:solidFill>
                    <a:srgbClr val="CC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1</a:t>
              </a:r>
              <a:r>
                <a:rPr lang="en-US" altLang="th-TH" sz="3600" b="1">
                  <a:solidFill>
                    <a:srgbClr val="CC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 for</a:t>
              </a:r>
              <a:r>
                <a:rPr lang="th-TH" altLang="th-TH" sz="3600" b="1">
                  <a:solidFill>
                    <a:srgbClr val="CC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 </a:t>
              </a:r>
              <a:r>
                <a:rPr lang="en-US" altLang="th-TH" sz="3600" b="1">
                  <a:solidFill>
                    <a:srgbClr val="CC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$</a:t>
              </a:r>
            </a:p>
          </p:txBody>
        </p:sp>
      </p:grpSp>
      <p:sp>
        <p:nvSpPr>
          <p:cNvPr id="35855" name="Line 21">
            <a:extLst>
              <a:ext uri="{FF2B5EF4-FFF2-40B4-BE49-F238E27FC236}">
                <a16:creationId xmlns:a16="http://schemas.microsoft.com/office/drawing/2014/main" id="{48C54671-8B9F-4EF4-A152-47FFD1D02D4A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362200"/>
            <a:ext cx="16764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6" name="Text Box 22">
            <a:extLst>
              <a:ext uri="{FF2B5EF4-FFF2-40B4-BE49-F238E27FC236}">
                <a16:creationId xmlns:a16="http://schemas.microsoft.com/office/drawing/2014/main" id="{6DADE7EE-0CE6-451B-B431-97CCECDA41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20574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solidFill>
                  <a:srgbClr val="CC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ER</a:t>
            </a:r>
            <a:r>
              <a:rPr lang="en-US" altLang="th-TH" sz="3200" b="1" baseline="-25000">
                <a:solidFill>
                  <a:srgbClr val="CC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</a:p>
        </p:txBody>
      </p:sp>
      <p:sp>
        <p:nvSpPr>
          <p:cNvPr id="23" name="Down Arrow 22">
            <a:extLst>
              <a:ext uri="{FF2B5EF4-FFF2-40B4-BE49-F238E27FC236}">
                <a16:creationId xmlns:a16="http://schemas.microsoft.com/office/drawing/2014/main" id="{BF34C7F9-7FBA-47C1-989A-7F4AEC4AA0E5}"/>
              </a:ext>
            </a:extLst>
          </p:cNvPr>
          <p:cNvSpPr/>
          <p:nvPr/>
        </p:nvSpPr>
        <p:spPr>
          <a:xfrm>
            <a:off x="4648200" y="838200"/>
            <a:ext cx="228600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58" name="TextBox 23">
            <a:extLst>
              <a:ext uri="{FF2B5EF4-FFF2-40B4-BE49-F238E27FC236}">
                <a16:creationId xmlns:a16="http://schemas.microsoft.com/office/drawing/2014/main" id="{C47B71F3-3DF7-420F-A310-B64E34D50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1143000"/>
            <a:ext cx="30480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D. for $ shifts to the right</a:t>
            </a:r>
          </a:p>
        </p:txBody>
      </p:sp>
      <p:sp>
        <p:nvSpPr>
          <p:cNvPr id="35859" name="TextBox 24">
            <a:extLst>
              <a:ext uri="{FF2B5EF4-FFF2-40B4-BE49-F238E27FC236}">
                <a16:creationId xmlns:a16="http://schemas.microsoft.com/office/drawing/2014/main" id="{E56DB2B1-1BE3-4EFF-8F24-5F3B124031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1143000"/>
            <a:ext cx="13716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D. for $ 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18F88FA0-B933-4099-BA7C-0AB98FCC04CA}"/>
              </a:ext>
            </a:extLst>
          </p:cNvPr>
          <p:cNvCxnSpPr/>
          <p:nvPr/>
        </p:nvCxnSpPr>
        <p:spPr>
          <a:xfrm rot="5400000" flipH="1" flipV="1">
            <a:off x="5144294" y="13327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ight Arrow 27">
            <a:extLst>
              <a:ext uri="{FF2B5EF4-FFF2-40B4-BE49-F238E27FC236}">
                <a16:creationId xmlns:a16="http://schemas.microsoft.com/office/drawing/2014/main" id="{8764B14F-CEF1-47F5-B134-B1A65C6F24CA}"/>
              </a:ext>
            </a:extLst>
          </p:cNvPr>
          <p:cNvSpPr/>
          <p:nvPr/>
        </p:nvSpPr>
        <p:spPr>
          <a:xfrm>
            <a:off x="5715000" y="12954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9" name="Right Arrow 28">
            <a:extLst>
              <a:ext uri="{FF2B5EF4-FFF2-40B4-BE49-F238E27FC236}">
                <a16:creationId xmlns:a16="http://schemas.microsoft.com/office/drawing/2014/main" id="{5E05B5F0-7695-47D2-8035-F519A7E42648}"/>
              </a:ext>
            </a:extLst>
          </p:cNvPr>
          <p:cNvSpPr/>
          <p:nvPr/>
        </p:nvSpPr>
        <p:spPr>
          <a:xfrm>
            <a:off x="4495800" y="18288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63" name="TextBox 29">
            <a:extLst>
              <a:ext uri="{FF2B5EF4-FFF2-40B4-BE49-F238E27FC236}">
                <a16:creationId xmlns:a16="http://schemas.microsoft.com/office/drawing/2014/main" id="{A8B58922-1A19-43AE-B5D1-5C5AA0987F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1676400"/>
            <a:ext cx="4267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Equ</a:t>
            </a:r>
            <a:r>
              <a:rPr lang="en-US" altLang="th-TH" sz="2000" u="sng" baseline="30000"/>
              <a:t>m</a:t>
            </a:r>
            <a:r>
              <a:rPr lang="en-US" altLang="th-TH" sz="2000"/>
              <a:t> changes from E</a:t>
            </a:r>
            <a:r>
              <a:rPr lang="en-US" altLang="th-TH" sz="2000" baseline="-25000"/>
              <a:t>0</a:t>
            </a:r>
            <a:r>
              <a:rPr lang="en-US" altLang="th-TH" sz="2000"/>
              <a:t> to E</a:t>
            </a:r>
            <a:r>
              <a:rPr lang="en-US" altLang="th-TH" sz="2000" baseline="-25000"/>
              <a:t>1</a:t>
            </a:r>
            <a:r>
              <a:rPr lang="en-US" altLang="th-TH" sz="2000"/>
              <a:t> </a:t>
            </a:r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90AF0521-D910-4F55-8CE1-FE32D37F1895}"/>
              </a:ext>
            </a:extLst>
          </p:cNvPr>
          <p:cNvSpPr/>
          <p:nvPr/>
        </p:nvSpPr>
        <p:spPr>
          <a:xfrm>
            <a:off x="4495800" y="22860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65" name="TextBox 31">
            <a:extLst>
              <a:ext uri="{FF2B5EF4-FFF2-40B4-BE49-F238E27FC236}">
                <a16:creationId xmlns:a16="http://schemas.microsoft.com/office/drawing/2014/main" id="{8FB27FE8-DC0D-45D2-A03E-E02D87AA77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2209800"/>
            <a:ext cx="4267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Equ</a:t>
            </a:r>
            <a:r>
              <a:rPr lang="en-US" altLang="th-TH" sz="2000" u="sng" baseline="30000"/>
              <a:t>m</a:t>
            </a:r>
            <a:r>
              <a:rPr lang="en-US" altLang="th-TH" sz="2000"/>
              <a:t> ER    from ER</a:t>
            </a:r>
            <a:r>
              <a:rPr lang="en-US" altLang="th-TH" sz="2000" baseline="-25000"/>
              <a:t>0</a:t>
            </a:r>
            <a:r>
              <a:rPr lang="en-US" altLang="th-TH" sz="2000"/>
              <a:t> to ER</a:t>
            </a:r>
            <a:r>
              <a:rPr lang="en-US" altLang="th-TH" sz="2000" baseline="-25000"/>
              <a:t>1</a:t>
            </a:r>
            <a:r>
              <a:rPr lang="en-US" altLang="th-TH" sz="2000"/>
              <a:t> 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132BDD39-DFFD-4C65-9E09-0D34CA70ECE9}"/>
              </a:ext>
            </a:extLst>
          </p:cNvPr>
          <p:cNvCxnSpPr/>
          <p:nvPr/>
        </p:nvCxnSpPr>
        <p:spPr>
          <a:xfrm rot="5400000" flipH="1" flipV="1">
            <a:off x="5906294" y="23995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67" name="TextBox 33">
            <a:extLst>
              <a:ext uri="{FF2B5EF4-FFF2-40B4-BE49-F238E27FC236}">
                <a16:creationId xmlns:a16="http://schemas.microsoft.com/office/drawing/2014/main" id="{38F2CC08-9DCB-45BC-A028-4AE7A82AFB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2819400"/>
            <a:ext cx="42672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Adjustment process from E</a:t>
            </a:r>
            <a:r>
              <a:rPr lang="en-US" altLang="th-TH" sz="2000" baseline="-25000"/>
              <a:t>0</a:t>
            </a:r>
            <a:r>
              <a:rPr lang="en-US" altLang="th-TH" sz="2000"/>
              <a:t> to E</a:t>
            </a:r>
            <a:r>
              <a:rPr lang="en-US" altLang="th-TH" sz="2000" baseline="-25000"/>
              <a:t>1</a:t>
            </a:r>
            <a:r>
              <a:rPr lang="en-US" altLang="th-TH" sz="2000"/>
              <a:t> </a:t>
            </a:r>
          </a:p>
        </p:txBody>
      </p:sp>
      <p:sp>
        <p:nvSpPr>
          <p:cNvPr id="35868" name="TextBox 34">
            <a:extLst>
              <a:ext uri="{FF2B5EF4-FFF2-40B4-BE49-F238E27FC236}">
                <a16:creationId xmlns:a16="http://schemas.microsoft.com/office/drawing/2014/main" id="{3C919B24-3137-494F-A1BA-7D8AC93C6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3429000"/>
            <a:ext cx="9906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At ER</a:t>
            </a:r>
            <a:r>
              <a:rPr lang="en-US" altLang="th-TH" sz="2000" baseline="-25000"/>
              <a:t>0</a:t>
            </a:r>
            <a:endParaRPr lang="en-US" altLang="th-TH" sz="2000"/>
          </a:p>
        </p:txBody>
      </p:sp>
      <p:sp>
        <p:nvSpPr>
          <p:cNvPr id="36" name="Right Arrow 35">
            <a:extLst>
              <a:ext uri="{FF2B5EF4-FFF2-40B4-BE49-F238E27FC236}">
                <a16:creationId xmlns:a16="http://schemas.microsoft.com/office/drawing/2014/main" id="{C4682AD9-F5D0-4543-A2AC-1A7069A22F8B}"/>
              </a:ext>
            </a:extLst>
          </p:cNvPr>
          <p:cNvSpPr/>
          <p:nvPr/>
        </p:nvSpPr>
        <p:spPr>
          <a:xfrm>
            <a:off x="5943600" y="35814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70" name="TextBox 36">
            <a:extLst>
              <a:ext uri="{FF2B5EF4-FFF2-40B4-BE49-F238E27FC236}">
                <a16:creationId xmlns:a16="http://schemas.microsoft.com/office/drawing/2014/main" id="{1FAAAAE3-671A-4B63-9B22-79008CDDD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429000"/>
            <a:ext cx="20574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Excess D. for $</a:t>
            </a:r>
          </a:p>
        </p:txBody>
      </p:sp>
      <p:sp>
        <p:nvSpPr>
          <p:cNvPr id="38" name="Right Arrow 37">
            <a:extLst>
              <a:ext uri="{FF2B5EF4-FFF2-40B4-BE49-F238E27FC236}">
                <a16:creationId xmlns:a16="http://schemas.microsoft.com/office/drawing/2014/main" id="{8B04CE1F-78FE-44E0-B78D-7283EDB5F302}"/>
              </a:ext>
            </a:extLst>
          </p:cNvPr>
          <p:cNvSpPr/>
          <p:nvPr/>
        </p:nvSpPr>
        <p:spPr>
          <a:xfrm>
            <a:off x="5029200" y="40386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72" name="TextBox 38">
            <a:extLst>
              <a:ext uri="{FF2B5EF4-FFF2-40B4-BE49-F238E27FC236}">
                <a16:creationId xmlns:a16="http://schemas.microsoft.com/office/drawing/2014/main" id="{32AB414E-1075-4B8D-9F17-A353BF1705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962400"/>
            <a:ext cx="3733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Exchange rate has to    b/c 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FB27BD2B-0FE4-42C8-9F7D-789728ADE3C6}"/>
              </a:ext>
            </a:extLst>
          </p:cNvPr>
          <p:cNvCxnSpPr/>
          <p:nvPr/>
        </p:nvCxnSpPr>
        <p:spPr>
          <a:xfrm rot="5400000" flipH="1" flipV="1">
            <a:off x="7811294" y="4152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74" name="TextBox 40">
            <a:extLst>
              <a:ext uri="{FF2B5EF4-FFF2-40B4-BE49-F238E27FC236}">
                <a16:creationId xmlns:a16="http://schemas.microsoft.com/office/drawing/2014/main" id="{F1EF11F3-DA32-4A3E-99EE-FC9CEBB45A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419600"/>
            <a:ext cx="1447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When ER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04244A53-CD5C-4B2B-8DCE-9845680A659B}"/>
              </a:ext>
            </a:extLst>
          </p:cNvPr>
          <p:cNvCxnSpPr/>
          <p:nvPr/>
        </p:nvCxnSpPr>
        <p:spPr>
          <a:xfrm rot="5400000" flipH="1" flipV="1">
            <a:off x="1105694" y="46093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ight Arrow 42">
            <a:extLst>
              <a:ext uri="{FF2B5EF4-FFF2-40B4-BE49-F238E27FC236}">
                <a16:creationId xmlns:a16="http://schemas.microsoft.com/office/drawing/2014/main" id="{AA07513D-6E6E-4C95-803B-4978B935F219}"/>
              </a:ext>
            </a:extLst>
          </p:cNvPr>
          <p:cNvSpPr/>
          <p:nvPr/>
        </p:nvSpPr>
        <p:spPr>
          <a:xfrm>
            <a:off x="152400" y="49530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77" name="TextBox 44">
            <a:extLst>
              <a:ext uri="{FF2B5EF4-FFF2-40B4-BE49-F238E27FC236}">
                <a16:creationId xmlns:a16="http://schemas.microsoft.com/office/drawing/2014/main" id="{EACE3E53-B657-420E-9E11-AB9DA8946F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334000"/>
            <a:ext cx="20574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Export tends to 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61AF9315-108E-4E00-A922-CAC7F849DCED}"/>
              </a:ext>
            </a:extLst>
          </p:cNvPr>
          <p:cNvCxnSpPr/>
          <p:nvPr/>
        </p:nvCxnSpPr>
        <p:spPr>
          <a:xfrm rot="5400000" flipH="1" flipV="1">
            <a:off x="2248694" y="55237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ight Arrow 46">
            <a:extLst>
              <a:ext uri="{FF2B5EF4-FFF2-40B4-BE49-F238E27FC236}">
                <a16:creationId xmlns:a16="http://schemas.microsoft.com/office/drawing/2014/main" id="{925B4C1F-84AD-4775-A7C4-C0CB93274173}"/>
              </a:ext>
            </a:extLst>
          </p:cNvPr>
          <p:cNvSpPr/>
          <p:nvPr/>
        </p:nvSpPr>
        <p:spPr>
          <a:xfrm>
            <a:off x="152400" y="54102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80" name="TextBox 47">
            <a:extLst>
              <a:ext uri="{FF2B5EF4-FFF2-40B4-BE49-F238E27FC236}">
                <a16:creationId xmlns:a16="http://schemas.microsoft.com/office/drawing/2014/main" id="{9D1766A3-E2D7-416E-9059-EF0065114B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4876800"/>
            <a:ext cx="21336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Import tends to 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ED1BC9CD-0304-4C46-80C2-AF869F0A89C1}"/>
              </a:ext>
            </a:extLst>
          </p:cNvPr>
          <p:cNvCxnSpPr/>
          <p:nvPr/>
        </p:nvCxnSpPr>
        <p:spPr>
          <a:xfrm rot="5400000">
            <a:off x="2248694" y="50665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ight Arrow 50">
            <a:extLst>
              <a:ext uri="{FF2B5EF4-FFF2-40B4-BE49-F238E27FC236}">
                <a16:creationId xmlns:a16="http://schemas.microsoft.com/office/drawing/2014/main" id="{1C52757F-675A-4158-838C-B6C8027693F3}"/>
              </a:ext>
            </a:extLst>
          </p:cNvPr>
          <p:cNvSpPr/>
          <p:nvPr/>
        </p:nvSpPr>
        <p:spPr>
          <a:xfrm>
            <a:off x="2819400" y="50292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83" name="TextBox 51">
            <a:extLst>
              <a:ext uri="{FF2B5EF4-FFF2-40B4-BE49-F238E27FC236}">
                <a16:creationId xmlns:a16="http://schemas.microsoft.com/office/drawing/2014/main" id="{28E22F17-B30D-49C2-AA7C-23578D4923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876800"/>
            <a:ext cx="1447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D. for $</a:t>
            </a: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D42BC1E3-4F41-441A-BC52-6F2BE1EEA696}"/>
              </a:ext>
            </a:extLst>
          </p:cNvPr>
          <p:cNvCxnSpPr/>
          <p:nvPr/>
        </p:nvCxnSpPr>
        <p:spPr>
          <a:xfrm rot="5400000">
            <a:off x="4229894" y="50665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ight Arrow 53">
            <a:extLst>
              <a:ext uri="{FF2B5EF4-FFF2-40B4-BE49-F238E27FC236}">
                <a16:creationId xmlns:a16="http://schemas.microsoft.com/office/drawing/2014/main" id="{F1C43387-06D9-4382-8D0F-551816D76633}"/>
              </a:ext>
            </a:extLst>
          </p:cNvPr>
          <p:cNvSpPr/>
          <p:nvPr/>
        </p:nvSpPr>
        <p:spPr>
          <a:xfrm>
            <a:off x="2819400" y="54864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86" name="TextBox 54">
            <a:extLst>
              <a:ext uri="{FF2B5EF4-FFF2-40B4-BE49-F238E27FC236}">
                <a16:creationId xmlns:a16="http://schemas.microsoft.com/office/drawing/2014/main" id="{27C5DCEA-211D-42D7-8B97-E8172954A3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5334000"/>
            <a:ext cx="1447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S. for $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67B59B8C-7194-43F4-898C-4BF6CCEDB0A5}"/>
              </a:ext>
            </a:extLst>
          </p:cNvPr>
          <p:cNvCxnSpPr/>
          <p:nvPr/>
        </p:nvCxnSpPr>
        <p:spPr>
          <a:xfrm rot="5400000" flipH="1" flipV="1">
            <a:off x="4229894" y="55237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ight Arrow 57">
            <a:extLst>
              <a:ext uri="{FF2B5EF4-FFF2-40B4-BE49-F238E27FC236}">
                <a16:creationId xmlns:a16="http://schemas.microsoft.com/office/drawing/2014/main" id="{9CDF349B-DAC1-4173-B4BF-416D4EF753BD}"/>
              </a:ext>
            </a:extLst>
          </p:cNvPr>
          <p:cNvSpPr/>
          <p:nvPr/>
        </p:nvSpPr>
        <p:spPr>
          <a:xfrm>
            <a:off x="152400" y="59436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89" name="TextBox 58">
            <a:extLst>
              <a:ext uri="{FF2B5EF4-FFF2-40B4-BE49-F238E27FC236}">
                <a16:creationId xmlns:a16="http://schemas.microsoft.com/office/drawing/2014/main" id="{14EBAB8D-E19B-47E0-BB1D-AF6B648065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6248400"/>
            <a:ext cx="4114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Foreign investment in Thailand </a:t>
            </a:r>
          </a:p>
        </p:txBody>
      </p:sp>
      <p:sp>
        <p:nvSpPr>
          <p:cNvPr id="60" name="Right Arrow 59">
            <a:extLst>
              <a:ext uri="{FF2B5EF4-FFF2-40B4-BE49-F238E27FC236}">
                <a16:creationId xmlns:a16="http://schemas.microsoft.com/office/drawing/2014/main" id="{164D11B7-437B-4657-8ADB-F0C0EA02895D}"/>
              </a:ext>
            </a:extLst>
          </p:cNvPr>
          <p:cNvSpPr/>
          <p:nvPr/>
        </p:nvSpPr>
        <p:spPr>
          <a:xfrm>
            <a:off x="152400" y="63246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91" name="TextBox 60">
            <a:extLst>
              <a:ext uri="{FF2B5EF4-FFF2-40B4-BE49-F238E27FC236}">
                <a16:creationId xmlns:a16="http://schemas.microsoft.com/office/drawing/2014/main" id="{3981407B-87EA-4169-8D95-44D1F657E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791200"/>
            <a:ext cx="4114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Thai investors investment abroad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45578A74-430A-4068-8E11-DBE3ED299E9B}"/>
              </a:ext>
            </a:extLst>
          </p:cNvPr>
          <p:cNvCxnSpPr/>
          <p:nvPr/>
        </p:nvCxnSpPr>
        <p:spPr>
          <a:xfrm rot="5400000">
            <a:off x="4306094" y="59809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1F97D65F-61F6-4BE1-83F0-80E9A5D16330}"/>
              </a:ext>
            </a:extLst>
          </p:cNvPr>
          <p:cNvCxnSpPr/>
          <p:nvPr/>
        </p:nvCxnSpPr>
        <p:spPr>
          <a:xfrm rot="5400000" flipH="1" flipV="1">
            <a:off x="4077494" y="6438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ight Arrow 63">
            <a:extLst>
              <a:ext uri="{FF2B5EF4-FFF2-40B4-BE49-F238E27FC236}">
                <a16:creationId xmlns:a16="http://schemas.microsoft.com/office/drawing/2014/main" id="{0B904B19-123E-4825-AF47-9088E5A5A4F9}"/>
              </a:ext>
            </a:extLst>
          </p:cNvPr>
          <p:cNvSpPr/>
          <p:nvPr/>
        </p:nvSpPr>
        <p:spPr>
          <a:xfrm>
            <a:off x="4800600" y="58674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5" name="Right Arrow 64">
            <a:extLst>
              <a:ext uri="{FF2B5EF4-FFF2-40B4-BE49-F238E27FC236}">
                <a16:creationId xmlns:a16="http://schemas.microsoft.com/office/drawing/2014/main" id="{CA87DB55-205E-428A-953A-858C2C0B4591}"/>
              </a:ext>
            </a:extLst>
          </p:cNvPr>
          <p:cNvSpPr/>
          <p:nvPr/>
        </p:nvSpPr>
        <p:spPr>
          <a:xfrm>
            <a:off x="4800600" y="63246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896" name="TextBox 65">
            <a:extLst>
              <a:ext uri="{FF2B5EF4-FFF2-40B4-BE49-F238E27FC236}">
                <a16:creationId xmlns:a16="http://schemas.microsoft.com/office/drawing/2014/main" id="{0B03AB86-BBBD-45CD-B9F8-1970AAD61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791200"/>
            <a:ext cx="12954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D. for $</a:t>
            </a:r>
          </a:p>
        </p:txBody>
      </p:sp>
      <p:sp>
        <p:nvSpPr>
          <p:cNvPr id="35897" name="TextBox 66">
            <a:extLst>
              <a:ext uri="{FF2B5EF4-FFF2-40B4-BE49-F238E27FC236}">
                <a16:creationId xmlns:a16="http://schemas.microsoft.com/office/drawing/2014/main" id="{61A82709-808F-49C6-9B3A-9927BEC392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6248400"/>
            <a:ext cx="12954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S. for $</a:t>
            </a:r>
          </a:p>
        </p:txBody>
      </p: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A3A8C920-4690-41A4-9D0A-3C3C1EA06F40}"/>
              </a:ext>
            </a:extLst>
          </p:cNvPr>
          <p:cNvCxnSpPr/>
          <p:nvPr/>
        </p:nvCxnSpPr>
        <p:spPr>
          <a:xfrm rot="5400000">
            <a:off x="6058694" y="59809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6E70508D-440E-46F8-88E8-1EBA5A8B2515}"/>
              </a:ext>
            </a:extLst>
          </p:cNvPr>
          <p:cNvCxnSpPr/>
          <p:nvPr/>
        </p:nvCxnSpPr>
        <p:spPr>
          <a:xfrm rot="5400000" flipH="1" flipV="1">
            <a:off x="6058694" y="6438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ight Brace 70">
            <a:extLst>
              <a:ext uri="{FF2B5EF4-FFF2-40B4-BE49-F238E27FC236}">
                <a16:creationId xmlns:a16="http://schemas.microsoft.com/office/drawing/2014/main" id="{4A5F16EC-DD73-4A68-BC0E-D76605609290}"/>
              </a:ext>
            </a:extLst>
          </p:cNvPr>
          <p:cNvSpPr/>
          <p:nvPr/>
        </p:nvSpPr>
        <p:spPr>
          <a:xfrm>
            <a:off x="6553200" y="4724400"/>
            <a:ext cx="152400" cy="19050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3" name="Right Arrow 72">
            <a:extLst>
              <a:ext uri="{FF2B5EF4-FFF2-40B4-BE49-F238E27FC236}">
                <a16:creationId xmlns:a16="http://schemas.microsoft.com/office/drawing/2014/main" id="{A7E9FC3F-A506-4CC1-901F-2F3391C793D6}"/>
              </a:ext>
            </a:extLst>
          </p:cNvPr>
          <p:cNvSpPr/>
          <p:nvPr/>
        </p:nvSpPr>
        <p:spPr>
          <a:xfrm>
            <a:off x="6781800" y="55626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grpSp>
        <p:nvGrpSpPr>
          <p:cNvPr id="3" name="Group 80">
            <a:extLst>
              <a:ext uri="{FF2B5EF4-FFF2-40B4-BE49-F238E27FC236}">
                <a16:creationId xmlns:a16="http://schemas.microsoft.com/office/drawing/2014/main" id="{90FB54D3-AFED-4E9B-9F38-EDEE4F9A4799}"/>
              </a:ext>
            </a:extLst>
          </p:cNvPr>
          <p:cNvGrpSpPr>
            <a:grpSpLocks/>
          </p:cNvGrpSpPr>
          <p:nvPr/>
        </p:nvGrpSpPr>
        <p:grpSpPr bwMode="auto">
          <a:xfrm>
            <a:off x="7162800" y="5105400"/>
            <a:ext cx="1981200" cy="1016000"/>
            <a:chOff x="7162800" y="5029200"/>
            <a:chExt cx="1981200" cy="1016000"/>
          </a:xfrm>
        </p:grpSpPr>
        <p:sp>
          <p:nvSpPr>
            <p:cNvPr id="37960" name="TextBox 73">
              <a:extLst>
                <a:ext uri="{FF2B5EF4-FFF2-40B4-BE49-F238E27FC236}">
                  <a16:creationId xmlns:a16="http://schemas.microsoft.com/office/drawing/2014/main" id="{586AEC45-3411-42A0-8D0A-F1E24FC6F4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62800" y="5029200"/>
              <a:ext cx="1981200" cy="1016000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/>
                <a:t>D. for $    and S. for $    until D for $ = S for $</a:t>
              </a:r>
            </a:p>
          </p:txBody>
        </p:sp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C3819C52-168C-4382-BF61-CE05DA33C5AF}"/>
                </a:ext>
              </a:extLst>
            </p:cNvPr>
            <p:cNvCxnSpPr/>
            <p:nvPr/>
          </p:nvCxnSpPr>
          <p:spPr>
            <a:xfrm rot="5400000">
              <a:off x="8001794" y="5180806"/>
              <a:ext cx="304800" cy="1588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>
              <a:extLst>
                <a:ext uri="{FF2B5EF4-FFF2-40B4-BE49-F238E27FC236}">
                  <a16:creationId xmlns:a16="http://schemas.microsoft.com/office/drawing/2014/main" id="{199655A2-788B-4AE8-BEF1-4B114AAF1032}"/>
                </a:ext>
              </a:extLst>
            </p:cNvPr>
            <p:cNvCxnSpPr/>
            <p:nvPr/>
          </p:nvCxnSpPr>
          <p:spPr>
            <a:xfrm rot="5400000" flipH="1" flipV="1">
              <a:off x="8001794" y="5561806"/>
              <a:ext cx="304800" cy="1588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ectangle 3">
            <a:extLst>
              <a:ext uri="{FF2B5EF4-FFF2-40B4-BE49-F238E27FC236}">
                <a16:creationId xmlns:a16="http://schemas.microsoft.com/office/drawing/2014/main" id="{CD5F6E1C-C4AA-4EDF-BC3D-E85EF660F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52400"/>
            <a:ext cx="8610600" cy="609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609600" indent="-6096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If Thailand imports more US products</a:t>
            </a:r>
          </a:p>
          <a:p>
            <a:pPr marL="609600" indent="-609600" eaLnBrk="1" hangingPunct="1">
              <a:spcBef>
                <a:spcPct val="25000"/>
              </a:spcBef>
              <a:spcAft>
                <a:spcPct val="45000"/>
              </a:spcAft>
              <a:defRPr/>
            </a:pPr>
            <a:endParaRPr lang="th-TH" sz="2800" b="1" kern="0" dirty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F52A1C20-3E37-4ECB-ABA1-A75EBFE6E4ED}"/>
              </a:ext>
            </a:extLst>
          </p:cNvPr>
          <p:cNvSpPr/>
          <p:nvPr/>
        </p:nvSpPr>
        <p:spPr>
          <a:xfrm>
            <a:off x="2438400" y="2286000"/>
            <a:ext cx="152400" cy="152400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CF716949-9873-4AF9-92FD-46729490E7B6}"/>
              </a:ext>
            </a:extLst>
          </p:cNvPr>
          <p:cNvSpPr/>
          <p:nvPr/>
        </p:nvSpPr>
        <p:spPr>
          <a:xfrm>
            <a:off x="1905000" y="2743200"/>
            <a:ext cx="152400" cy="152400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4" name="Right Arrow 73">
            <a:extLst>
              <a:ext uri="{FF2B5EF4-FFF2-40B4-BE49-F238E27FC236}">
                <a16:creationId xmlns:a16="http://schemas.microsoft.com/office/drawing/2014/main" id="{9D9984C2-FEE9-4C76-AEC0-F3CC596916D7}"/>
              </a:ext>
            </a:extLst>
          </p:cNvPr>
          <p:cNvSpPr/>
          <p:nvPr/>
        </p:nvSpPr>
        <p:spPr>
          <a:xfrm>
            <a:off x="1600200" y="45720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6" name="TextBox 40">
            <a:extLst>
              <a:ext uri="{FF2B5EF4-FFF2-40B4-BE49-F238E27FC236}">
                <a16:creationId xmlns:a16="http://schemas.microsoft.com/office/drawing/2014/main" id="{19C07E71-1C05-440A-AB23-B7F48FABF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4419600"/>
            <a:ext cx="19050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Value of Baht</a:t>
            </a:r>
          </a:p>
        </p:txBody>
      </p:sp>
      <p:sp>
        <p:nvSpPr>
          <p:cNvPr id="77" name="TextBox 40">
            <a:extLst>
              <a:ext uri="{FF2B5EF4-FFF2-40B4-BE49-F238E27FC236}">
                <a16:creationId xmlns:a16="http://schemas.microsoft.com/office/drawing/2014/main" id="{7C46EAE5-FDD3-4B45-9D64-E435E1FCA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4419600"/>
            <a:ext cx="1828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Value of $</a:t>
            </a:r>
          </a:p>
        </p:txBody>
      </p: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DD4B3240-63B2-4200-AF89-D6E764F1F9B9}"/>
              </a:ext>
            </a:extLst>
          </p:cNvPr>
          <p:cNvCxnSpPr/>
          <p:nvPr/>
        </p:nvCxnSpPr>
        <p:spPr>
          <a:xfrm rot="5400000">
            <a:off x="3544094" y="46093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C50B294B-C1A2-44D2-97B5-6FCBE8862115}"/>
              </a:ext>
            </a:extLst>
          </p:cNvPr>
          <p:cNvCxnSpPr/>
          <p:nvPr/>
        </p:nvCxnSpPr>
        <p:spPr>
          <a:xfrm rot="5400000" flipH="1" flipV="1">
            <a:off x="5144294" y="46093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959" name="Slide Number Placeholder 80">
            <a:extLst>
              <a:ext uri="{FF2B5EF4-FFF2-40B4-BE49-F238E27FC236}">
                <a16:creationId xmlns:a16="http://schemas.microsoft.com/office/drawing/2014/main" id="{F3FF5F1D-E652-40F0-92FA-AD8DA2B42E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E4A6735-B4F1-4EA7-98B7-8511D89DC806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33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5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5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5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35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35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35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35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35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 nodeType="clickPar">
                      <p:stCondLst>
                        <p:cond delay="indefinite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35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 nodeType="clickPar">
                      <p:stCondLst>
                        <p:cond delay="indefinite"/>
                      </p:stCondLst>
                      <p:childTnLst>
                        <p:par>
                          <p:cTn id="1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500"/>
                                        <p:tgtEl>
                                          <p:spTgt spid="35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 nodeType="clickPar">
                      <p:stCondLst>
                        <p:cond delay="indefinite"/>
                      </p:stCondLst>
                      <p:childTnLst>
                        <p:par>
                          <p:cTn id="2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 nodeType="clickPar">
                      <p:stCondLst>
                        <p:cond delay="indefinite"/>
                      </p:stCondLst>
                      <p:childTnLst>
                        <p:par>
                          <p:cTn id="2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 nodeType="clickPar">
                      <p:stCondLst>
                        <p:cond delay="indefinite"/>
                      </p:stCondLst>
                      <p:childTnLst>
                        <p:par>
                          <p:cTn id="2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500"/>
                                        <p:tgtEl>
                                          <p:spTgt spid="35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 nodeType="clickPar">
                      <p:stCondLst>
                        <p:cond delay="indefinite"/>
                      </p:stCondLst>
                      <p:childTnLst>
                        <p:par>
                          <p:cTn id="2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 nodeType="clickPar">
                      <p:stCondLst>
                        <p:cond delay="indefinite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 nodeType="clickPar">
                      <p:stCondLst>
                        <p:cond delay="indefinite"/>
                      </p:stCondLst>
                      <p:childTnLst>
                        <p:par>
                          <p:cTn id="2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500"/>
                                        <p:tgtEl>
                                          <p:spTgt spid="35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 nodeType="clickPar">
                      <p:stCondLst>
                        <p:cond delay="indefinite"/>
                      </p:stCondLst>
                      <p:childTnLst>
                        <p:par>
                          <p:cTn id="2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 nodeType="clickPar">
                      <p:stCondLst>
                        <p:cond delay="indefinite"/>
                      </p:stCondLst>
                      <p:childTnLst>
                        <p:par>
                          <p:cTn id="2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 nodeType="clickPar">
                      <p:stCondLst>
                        <p:cond delay="indefinite"/>
                      </p:stCondLst>
                      <p:childTnLst>
                        <p:par>
                          <p:cTn id="2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3" dur="500"/>
                                        <p:tgtEl>
                                          <p:spTgt spid="35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 nodeType="clickPar">
                      <p:stCondLst>
                        <p:cond delay="indefinite"/>
                      </p:stCondLst>
                      <p:childTnLst>
                        <p:par>
                          <p:cTn id="2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 nodeType="clickPar">
                      <p:stCondLst>
                        <p:cond delay="indefinite"/>
                      </p:stCondLst>
                      <p:childTnLst>
                        <p:par>
                          <p:cTn id="2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 nodeType="clickPar">
                      <p:stCondLst>
                        <p:cond delay="indefinite"/>
                      </p:stCondLst>
                      <p:childTnLst>
                        <p:par>
                          <p:cTn id="2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 nodeType="clickPar">
                      <p:stCondLst>
                        <p:cond delay="indefinite"/>
                      </p:stCondLst>
                      <p:childTnLst>
                        <p:par>
                          <p:cTn id="2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500"/>
                                        <p:tgtEl>
                                          <p:spTgt spid="35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 nodeType="clickPar">
                      <p:stCondLst>
                        <p:cond delay="indefinite"/>
                      </p:stCondLst>
                      <p:childTnLst>
                        <p:par>
                          <p:cTn id="2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 nodeType="clickPar">
                      <p:stCondLst>
                        <p:cond delay="indefinite"/>
                      </p:stCondLst>
                      <p:childTnLst>
                        <p:par>
                          <p:cTn id="2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 nodeType="clickPar">
                      <p:stCondLst>
                        <p:cond delay="indefinite"/>
                      </p:stCondLst>
                      <p:childTnLst>
                        <p:par>
                          <p:cTn id="2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 nodeType="clickPar">
                      <p:stCondLst>
                        <p:cond delay="indefinite"/>
                      </p:stCondLst>
                      <p:childTnLst>
                        <p:par>
                          <p:cTn id="2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3" grpId="0"/>
      <p:bldP spid="35856" grpId="0"/>
      <p:bldP spid="23" grpId="0" animBg="1"/>
      <p:bldP spid="35858" grpId="0" animBg="1"/>
      <p:bldP spid="35859" grpId="0" animBg="1"/>
      <p:bldP spid="28" grpId="0" animBg="1"/>
      <p:bldP spid="29" grpId="0" animBg="1"/>
      <p:bldP spid="35863" grpId="0" animBg="1"/>
      <p:bldP spid="31" grpId="0" animBg="1"/>
      <p:bldP spid="35865" grpId="0" animBg="1"/>
      <p:bldP spid="35867" grpId="0" animBg="1"/>
      <p:bldP spid="35868" grpId="0" animBg="1"/>
      <p:bldP spid="36" grpId="0" animBg="1"/>
      <p:bldP spid="35870" grpId="0" animBg="1"/>
      <p:bldP spid="38" grpId="0" animBg="1"/>
      <p:bldP spid="35872" grpId="0" animBg="1"/>
      <p:bldP spid="35874" grpId="0" animBg="1"/>
      <p:bldP spid="43" grpId="0" animBg="1"/>
      <p:bldP spid="35877" grpId="0" animBg="1"/>
      <p:bldP spid="47" grpId="0" animBg="1"/>
      <p:bldP spid="35880" grpId="0" animBg="1"/>
      <p:bldP spid="51" grpId="0" animBg="1"/>
      <p:bldP spid="35883" grpId="0" animBg="1"/>
      <p:bldP spid="54" grpId="0" animBg="1"/>
      <p:bldP spid="35886" grpId="0" animBg="1"/>
      <p:bldP spid="58" grpId="0" animBg="1"/>
      <p:bldP spid="35889" grpId="0" animBg="1"/>
      <p:bldP spid="60" grpId="0" animBg="1"/>
      <p:bldP spid="35891" grpId="0" animBg="1"/>
      <p:bldP spid="64" grpId="0" animBg="1"/>
      <p:bldP spid="65" grpId="0" animBg="1"/>
      <p:bldP spid="35896" grpId="0" animBg="1"/>
      <p:bldP spid="35897" grpId="0" animBg="1"/>
      <p:bldP spid="71" grpId="0" animBg="1"/>
      <p:bldP spid="73" grpId="0" animBg="1"/>
      <p:bldP spid="70" grpId="0" animBg="1"/>
      <p:bldP spid="74" grpId="0" animBg="1"/>
      <p:bldP spid="76" grpId="0" animBg="1"/>
      <p:bldP spid="7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43" name="Rectangle 3">
            <a:extLst>
              <a:ext uri="{FF2B5EF4-FFF2-40B4-BE49-F238E27FC236}">
                <a16:creationId xmlns:a16="http://schemas.microsoft.com/office/drawing/2014/main" id="{71EAA5C8-E06E-40EF-8A20-E4AABA413804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52400"/>
            <a:ext cx="8877300" cy="4572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buFontTx/>
              <a:buNone/>
              <a:defRPr/>
            </a:pPr>
            <a:r>
              <a:rPr lang="en-US" b="1" dirty="0">
                <a:solidFill>
                  <a:srgbClr val="333399"/>
                </a:solidFill>
                <a:effectLst/>
                <a:cs typeface="Angsana New" pitchFamily="18" charset="-34"/>
              </a:rPr>
              <a:t>If foreigners invest more in Thai stock market</a:t>
            </a:r>
            <a:endParaRPr lang="th-TH" b="1" dirty="0">
              <a:solidFill>
                <a:srgbClr val="333399"/>
              </a:solidFill>
              <a:effectLst/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endParaRPr lang="th-TH" b="1" dirty="0">
              <a:solidFill>
                <a:srgbClr val="333399"/>
              </a:solidFill>
              <a:effectLst/>
              <a:cs typeface="Angsana New" pitchFamily="18" charset="-34"/>
            </a:endParaRPr>
          </a:p>
        </p:txBody>
      </p:sp>
      <p:sp>
        <p:nvSpPr>
          <p:cNvPr id="38915" name="Line 4">
            <a:extLst>
              <a:ext uri="{FF2B5EF4-FFF2-40B4-BE49-F238E27FC236}">
                <a16:creationId xmlns:a16="http://schemas.microsoft.com/office/drawing/2014/main" id="{B00711D0-8430-414F-9254-63D2E09FF455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1219200"/>
            <a:ext cx="0" cy="2590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16" name="Line 5">
            <a:extLst>
              <a:ext uri="{FF2B5EF4-FFF2-40B4-BE49-F238E27FC236}">
                <a16:creationId xmlns:a16="http://schemas.microsoft.com/office/drawing/2014/main" id="{A1EFE69C-51E4-4A2B-AAAF-7F48FFA4AEAB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3810000"/>
            <a:ext cx="365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17" name="Text Box 6">
            <a:extLst>
              <a:ext uri="{FF2B5EF4-FFF2-40B4-BE49-F238E27FC236}">
                <a16:creationId xmlns:a16="http://schemas.microsoft.com/office/drawing/2014/main" id="{93ACCDDA-A344-4103-868C-FDADB9457C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762000"/>
            <a:ext cx="1066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cs typeface="Angsana New" panose="02020603050405020304" pitchFamily="18" charset="-34"/>
              </a:rPr>
              <a:t>Baht/$</a:t>
            </a:r>
          </a:p>
        </p:txBody>
      </p:sp>
      <p:sp>
        <p:nvSpPr>
          <p:cNvPr id="38918" name="Text Box 7">
            <a:extLst>
              <a:ext uri="{FF2B5EF4-FFF2-40B4-BE49-F238E27FC236}">
                <a16:creationId xmlns:a16="http://schemas.microsoft.com/office/drawing/2014/main" id="{D309849C-9EFC-48EA-9903-1FC823ABE0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3733800"/>
            <a:ext cx="1752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latin typeface="Angsana New" panose="02020603050405020304" pitchFamily="18" charset="-34"/>
                <a:cs typeface="Angsana New" panose="02020603050405020304" pitchFamily="18" charset="-34"/>
              </a:rPr>
              <a:t>Amount of</a:t>
            </a:r>
            <a:r>
              <a:rPr lang="th-TH" altLang="th-TH" sz="3200" b="1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th-TH" sz="3200" b="1">
                <a:latin typeface="Angsana New" panose="02020603050405020304" pitchFamily="18" charset="-34"/>
                <a:cs typeface="Angsana New" panose="02020603050405020304" pitchFamily="18" charset="-34"/>
              </a:rPr>
              <a:t>$</a:t>
            </a:r>
          </a:p>
        </p:txBody>
      </p:sp>
      <p:sp>
        <p:nvSpPr>
          <p:cNvPr id="38919" name="Line 8">
            <a:extLst>
              <a:ext uri="{FF2B5EF4-FFF2-40B4-BE49-F238E27FC236}">
                <a16:creationId xmlns:a16="http://schemas.microsoft.com/office/drawing/2014/main" id="{359B55FE-EC24-416D-BB70-034B72BB1832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1752600"/>
            <a:ext cx="2057400" cy="16764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0" name="Line 9">
            <a:extLst>
              <a:ext uri="{FF2B5EF4-FFF2-40B4-BE49-F238E27FC236}">
                <a16:creationId xmlns:a16="http://schemas.microsoft.com/office/drawing/2014/main" id="{49A918C4-90FC-4869-9BD0-C47F4F5B26C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66800" y="1447800"/>
            <a:ext cx="1981200" cy="16002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1" name="Text Box 10">
            <a:extLst>
              <a:ext uri="{FF2B5EF4-FFF2-40B4-BE49-F238E27FC236}">
                <a16:creationId xmlns:a16="http://schemas.microsoft.com/office/drawing/2014/main" id="{D94660E0-D2F1-433F-9000-F9A96EE38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3200400"/>
            <a:ext cx="1295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D. for</a:t>
            </a:r>
            <a:r>
              <a:rPr lang="th-TH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$</a:t>
            </a:r>
          </a:p>
        </p:txBody>
      </p:sp>
      <p:sp>
        <p:nvSpPr>
          <p:cNvPr id="38922" name="Text Box 11">
            <a:extLst>
              <a:ext uri="{FF2B5EF4-FFF2-40B4-BE49-F238E27FC236}">
                <a16:creationId xmlns:a16="http://schemas.microsoft.com/office/drawing/2014/main" id="{C190E03E-9332-43DC-A78C-F66C0166C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990600"/>
            <a:ext cx="1295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S</a:t>
            </a:r>
            <a:r>
              <a:rPr lang="en-US" altLang="th-TH" sz="3600" b="1" baseline="-25000">
                <a:latin typeface="Angsana New" panose="02020603050405020304" pitchFamily="18" charset="-34"/>
                <a:cs typeface="Angsana New" panose="02020603050405020304" pitchFamily="18" charset="-34"/>
              </a:rPr>
              <a:t>0</a:t>
            </a: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 for</a:t>
            </a:r>
            <a:r>
              <a:rPr lang="th-TH" altLang="th-TH" sz="360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$</a:t>
            </a:r>
          </a:p>
        </p:txBody>
      </p:sp>
      <p:sp>
        <p:nvSpPr>
          <p:cNvPr id="38923" name="Text Box 12">
            <a:extLst>
              <a:ext uri="{FF2B5EF4-FFF2-40B4-BE49-F238E27FC236}">
                <a16:creationId xmlns:a16="http://schemas.microsoft.com/office/drawing/2014/main" id="{42593659-AAB8-4076-84F0-35F3607770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752600"/>
            <a:ext cx="533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latin typeface="Angsana New" panose="02020603050405020304" pitchFamily="18" charset="-34"/>
                <a:cs typeface="Angsana New" panose="02020603050405020304" pitchFamily="18" charset="-34"/>
              </a:rPr>
              <a:t>E</a:t>
            </a:r>
            <a:r>
              <a:rPr lang="en-US" altLang="th-TH" sz="3200" b="1" baseline="-25000">
                <a:latin typeface="Angsana New" panose="02020603050405020304" pitchFamily="18" charset="-34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36876" name="Line 13">
            <a:extLst>
              <a:ext uri="{FF2B5EF4-FFF2-40B4-BE49-F238E27FC236}">
                <a16:creationId xmlns:a16="http://schemas.microsoft.com/office/drawing/2014/main" id="{07713F81-5F82-42DC-8D7C-D8892149DB8A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819400"/>
            <a:ext cx="15240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5" name="Text Box 14">
            <a:extLst>
              <a:ext uri="{FF2B5EF4-FFF2-40B4-BE49-F238E27FC236}">
                <a16:creationId xmlns:a16="http://schemas.microsoft.com/office/drawing/2014/main" id="{8E18E816-D803-4255-9AFA-77C392FC5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9812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latin typeface="Angsana New" panose="02020603050405020304" pitchFamily="18" charset="-34"/>
                <a:cs typeface="Angsana New" panose="02020603050405020304" pitchFamily="18" charset="-34"/>
              </a:rPr>
              <a:t>ER</a:t>
            </a:r>
            <a:r>
              <a:rPr lang="en-US" altLang="th-TH" sz="3200" b="1" baseline="-25000">
                <a:latin typeface="Angsana New" panose="02020603050405020304" pitchFamily="18" charset="-34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36878" name="Text Box 17">
            <a:extLst>
              <a:ext uri="{FF2B5EF4-FFF2-40B4-BE49-F238E27FC236}">
                <a16:creationId xmlns:a16="http://schemas.microsoft.com/office/drawing/2014/main" id="{3BD6E956-1E92-4123-AEC7-16C4D1AE3C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2514600"/>
            <a:ext cx="533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solidFill>
                  <a:srgbClr val="CC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</a:t>
            </a:r>
            <a:r>
              <a:rPr lang="en-US" altLang="th-TH" sz="3200" b="1" baseline="-25000">
                <a:solidFill>
                  <a:srgbClr val="CC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</a:p>
        </p:txBody>
      </p:sp>
      <p:sp>
        <p:nvSpPr>
          <p:cNvPr id="38927" name="Line 21">
            <a:extLst>
              <a:ext uri="{FF2B5EF4-FFF2-40B4-BE49-F238E27FC236}">
                <a16:creationId xmlns:a16="http://schemas.microsoft.com/office/drawing/2014/main" id="{8EFF2D63-58FE-4E5A-B423-91F645EF0D2F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362200"/>
            <a:ext cx="9144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80" name="Text Box 22">
            <a:extLst>
              <a:ext uri="{FF2B5EF4-FFF2-40B4-BE49-F238E27FC236}">
                <a16:creationId xmlns:a16="http://schemas.microsoft.com/office/drawing/2014/main" id="{A72DE90B-E7A9-48A9-A9DF-A187C05B91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25146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solidFill>
                  <a:srgbClr val="CC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ER</a:t>
            </a:r>
            <a:r>
              <a:rPr lang="en-US" altLang="th-TH" sz="3200" b="1" baseline="-25000">
                <a:solidFill>
                  <a:srgbClr val="CC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</a:p>
        </p:txBody>
      </p:sp>
      <p:sp>
        <p:nvSpPr>
          <p:cNvPr id="36882" name="Line 9">
            <a:extLst>
              <a:ext uri="{FF2B5EF4-FFF2-40B4-BE49-F238E27FC236}">
                <a16:creationId xmlns:a16="http://schemas.microsoft.com/office/drawing/2014/main" id="{7F2AEF5C-72F6-47F4-9517-7AA0A5A0A1D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524000" y="2057400"/>
            <a:ext cx="1905000" cy="152400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83" name="Text Box 11">
            <a:extLst>
              <a:ext uri="{FF2B5EF4-FFF2-40B4-BE49-F238E27FC236}">
                <a16:creationId xmlns:a16="http://schemas.microsoft.com/office/drawing/2014/main" id="{B2878D72-6D81-40B3-8E0B-841C250B6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1600200"/>
            <a:ext cx="1295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3600" b="1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S</a:t>
            </a:r>
            <a:r>
              <a:rPr lang="en-US" altLang="th-TH" sz="3600" b="1" baseline="-2500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  <a:r>
              <a:rPr lang="en-US" altLang="th-TH" sz="3600" b="1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for</a:t>
            </a:r>
            <a:r>
              <a:rPr lang="th-TH" altLang="th-TH" sz="360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th-TH" sz="3600" b="1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$</a:t>
            </a:r>
          </a:p>
        </p:txBody>
      </p:sp>
      <p:sp>
        <p:nvSpPr>
          <p:cNvPr id="20" name="TextBox 23">
            <a:extLst>
              <a:ext uri="{FF2B5EF4-FFF2-40B4-BE49-F238E27FC236}">
                <a16:creationId xmlns:a16="http://schemas.microsoft.com/office/drawing/2014/main" id="{29759171-A94A-4D15-ADAA-2636B3835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990600"/>
            <a:ext cx="30480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S. for $ shifts to the right</a:t>
            </a:r>
          </a:p>
        </p:txBody>
      </p:sp>
      <p:sp>
        <p:nvSpPr>
          <p:cNvPr id="21" name="TextBox 24">
            <a:extLst>
              <a:ext uri="{FF2B5EF4-FFF2-40B4-BE49-F238E27FC236}">
                <a16:creationId xmlns:a16="http://schemas.microsoft.com/office/drawing/2014/main" id="{83CAAFDC-4D53-4BD7-A91B-B716E25D00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990600"/>
            <a:ext cx="13716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S. for $ </a:t>
            </a:r>
          </a:p>
        </p:txBody>
      </p:sp>
      <p:sp>
        <p:nvSpPr>
          <p:cNvPr id="22" name="Right Arrow 21">
            <a:extLst>
              <a:ext uri="{FF2B5EF4-FFF2-40B4-BE49-F238E27FC236}">
                <a16:creationId xmlns:a16="http://schemas.microsoft.com/office/drawing/2014/main" id="{5C6355CF-6023-4D8D-A737-19B25E9FD06E}"/>
              </a:ext>
            </a:extLst>
          </p:cNvPr>
          <p:cNvSpPr/>
          <p:nvPr/>
        </p:nvSpPr>
        <p:spPr>
          <a:xfrm>
            <a:off x="5715000" y="11430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3" name="Right Arrow 22">
            <a:extLst>
              <a:ext uri="{FF2B5EF4-FFF2-40B4-BE49-F238E27FC236}">
                <a16:creationId xmlns:a16="http://schemas.microsoft.com/office/drawing/2014/main" id="{59F3ECE4-A76C-4827-AEE8-649D7A5163A8}"/>
              </a:ext>
            </a:extLst>
          </p:cNvPr>
          <p:cNvSpPr/>
          <p:nvPr/>
        </p:nvSpPr>
        <p:spPr>
          <a:xfrm>
            <a:off x="4495800" y="16764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4" name="TextBox 29">
            <a:extLst>
              <a:ext uri="{FF2B5EF4-FFF2-40B4-BE49-F238E27FC236}">
                <a16:creationId xmlns:a16="http://schemas.microsoft.com/office/drawing/2014/main" id="{DBB9ED15-C10C-433C-96E7-DC21FFE78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1524000"/>
            <a:ext cx="4267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Equ</a:t>
            </a:r>
            <a:r>
              <a:rPr lang="en-US" altLang="th-TH" sz="2000" u="sng" baseline="30000"/>
              <a:t>m</a:t>
            </a:r>
            <a:r>
              <a:rPr lang="en-US" altLang="th-TH" sz="2000"/>
              <a:t> changes from E</a:t>
            </a:r>
            <a:r>
              <a:rPr lang="en-US" altLang="th-TH" sz="2000" baseline="-25000"/>
              <a:t>0</a:t>
            </a:r>
            <a:r>
              <a:rPr lang="en-US" altLang="th-TH" sz="2000"/>
              <a:t> to E</a:t>
            </a:r>
            <a:r>
              <a:rPr lang="en-US" altLang="th-TH" sz="2000" baseline="-25000"/>
              <a:t>1</a:t>
            </a:r>
            <a:r>
              <a:rPr lang="en-US" altLang="th-TH" sz="2000"/>
              <a:t> </a:t>
            </a:r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id="{33B528C9-1AB6-4DE6-A1DB-437A769ED09F}"/>
              </a:ext>
            </a:extLst>
          </p:cNvPr>
          <p:cNvSpPr/>
          <p:nvPr/>
        </p:nvSpPr>
        <p:spPr>
          <a:xfrm>
            <a:off x="4495800" y="21336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6" name="TextBox 31">
            <a:extLst>
              <a:ext uri="{FF2B5EF4-FFF2-40B4-BE49-F238E27FC236}">
                <a16:creationId xmlns:a16="http://schemas.microsoft.com/office/drawing/2014/main" id="{AB87A2F7-032E-4ED0-BA39-83C46EFF25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2057400"/>
            <a:ext cx="4267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Equ</a:t>
            </a:r>
            <a:r>
              <a:rPr lang="en-US" altLang="th-TH" sz="2000" u="sng" baseline="30000"/>
              <a:t>m</a:t>
            </a:r>
            <a:r>
              <a:rPr lang="en-US" altLang="th-TH" sz="2000"/>
              <a:t> ER    from ER</a:t>
            </a:r>
            <a:r>
              <a:rPr lang="en-US" altLang="th-TH" sz="2000" baseline="-25000"/>
              <a:t>0</a:t>
            </a:r>
            <a:r>
              <a:rPr lang="en-US" altLang="th-TH" sz="2000"/>
              <a:t> to ER</a:t>
            </a:r>
            <a:r>
              <a:rPr lang="en-US" altLang="th-TH" sz="2000" baseline="-25000"/>
              <a:t>1</a:t>
            </a:r>
            <a:r>
              <a:rPr lang="en-US" altLang="th-TH" sz="2000"/>
              <a:t> </a:t>
            </a:r>
          </a:p>
        </p:txBody>
      </p:sp>
      <p:sp>
        <p:nvSpPr>
          <p:cNvPr id="27" name="TextBox 33">
            <a:extLst>
              <a:ext uri="{FF2B5EF4-FFF2-40B4-BE49-F238E27FC236}">
                <a16:creationId xmlns:a16="http://schemas.microsoft.com/office/drawing/2014/main" id="{2E41068D-54A4-4EC5-B08E-94EA2CD3FB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2667000"/>
            <a:ext cx="42672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Adjustment process from E</a:t>
            </a:r>
            <a:r>
              <a:rPr lang="en-US" altLang="th-TH" sz="2000" baseline="-25000"/>
              <a:t>0</a:t>
            </a:r>
            <a:r>
              <a:rPr lang="en-US" altLang="th-TH" sz="2000"/>
              <a:t> to E</a:t>
            </a:r>
            <a:r>
              <a:rPr lang="en-US" altLang="th-TH" sz="2000" baseline="-25000"/>
              <a:t>1</a:t>
            </a:r>
            <a:r>
              <a:rPr lang="en-US" altLang="th-TH" sz="2000"/>
              <a:t> </a:t>
            </a:r>
          </a:p>
        </p:txBody>
      </p:sp>
      <p:sp>
        <p:nvSpPr>
          <p:cNvPr id="28" name="TextBox 34">
            <a:extLst>
              <a:ext uri="{FF2B5EF4-FFF2-40B4-BE49-F238E27FC236}">
                <a16:creationId xmlns:a16="http://schemas.microsoft.com/office/drawing/2014/main" id="{50CFB486-68C0-423E-AE5C-CBB0E9139E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3276600"/>
            <a:ext cx="9906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At ER</a:t>
            </a:r>
            <a:r>
              <a:rPr lang="en-US" altLang="th-TH" sz="2000" baseline="-25000"/>
              <a:t>0</a:t>
            </a:r>
            <a:endParaRPr lang="en-US" altLang="th-TH" sz="2000"/>
          </a:p>
        </p:txBody>
      </p:sp>
      <p:sp>
        <p:nvSpPr>
          <p:cNvPr id="29" name="Right Arrow 28">
            <a:extLst>
              <a:ext uri="{FF2B5EF4-FFF2-40B4-BE49-F238E27FC236}">
                <a16:creationId xmlns:a16="http://schemas.microsoft.com/office/drawing/2014/main" id="{8F6B23E2-B56D-45FE-8720-6F5DCDFDFE07}"/>
              </a:ext>
            </a:extLst>
          </p:cNvPr>
          <p:cNvSpPr/>
          <p:nvPr/>
        </p:nvSpPr>
        <p:spPr>
          <a:xfrm>
            <a:off x="5943600" y="34290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0" name="TextBox 36">
            <a:extLst>
              <a:ext uri="{FF2B5EF4-FFF2-40B4-BE49-F238E27FC236}">
                <a16:creationId xmlns:a16="http://schemas.microsoft.com/office/drawing/2014/main" id="{D85E120C-D7BD-406B-9251-7DE8235DE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276600"/>
            <a:ext cx="20574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Excess S. for $</a:t>
            </a:r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C7657C4E-BA26-42F0-9A32-265E5E05D11F}"/>
              </a:ext>
            </a:extLst>
          </p:cNvPr>
          <p:cNvSpPr/>
          <p:nvPr/>
        </p:nvSpPr>
        <p:spPr>
          <a:xfrm>
            <a:off x="5029200" y="38862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2" name="TextBox 38">
            <a:extLst>
              <a:ext uri="{FF2B5EF4-FFF2-40B4-BE49-F238E27FC236}">
                <a16:creationId xmlns:a16="http://schemas.microsoft.com/office/drawing/2014/main" id="{BFD81AC9-28EA-49D0-98B9-BF819C2B18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810000"/>
            <a:ext cx="3733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Exchange rate has to    b/c </a:t>
            </a:r>
          </a:p>
        </p:txBody>
      </p:sp>
      <p:sp>
        <p:nvSpPr>
          <p:cNvPr id="33" name="TextBox 40">
            <a:extLst>
              <a:ext uri="{FF2B5EF4-FFF2-40B4-BE49-F238E27FC236}">
                <a16:creationId xmlns:a16="http://schemas.microsoft.com/office/drawing/2014/main" id="{102B736C-A801-4729-83F9-DAA911F108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267200"/>
            <a:ext cx="1447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When ER</a:t>
            </a:r>
          </a:p>
        </p:txBody>
      </p:sp>
      <p:sp>
        <p:nvSpPr>
          <p:cNvPr id="34" name="Right Arrow 33">
            <a:extLst>
              <a:ext uri="{FF2B5EF4-FFF2-40B4-BE49-F238E27FC236}">
                <a16:creationId xmlns:a16="http://schemas.microsoft.com/office/drawing/2014/main" id="{081764D1-0D1B-4CA0-8900-F5EF972EFF60}"/>
              </a:ext>
            </a:extLst>
          </p:cNvPr>
          <p:cNvSpPr/>
          <p:nvPr/>
        </p:nvSpPr>
        <p:spPr>
          <a:xfrm>
            <a:off x="152400" y="48006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" name="TextBox 44">
            <a:extLst>
              <a:ext uri="{FF2B5EF4-FFF2-40B4-BE49-F238E27FC236}">
                <a16:creationId xmlns:a16="http://schemas.microsoft.com/office/drawing/2014/main" id="{715FF839-92FB-4DE4-A0A9-8E0EB1458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181600"/>
            <a:ext cx="21336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Export tends to </a:t>
            </a:r>
          </a:p>
        </p:txBody>
      </p:sp>
      <p:sp>
        <p:nvSpPr>
          <p:cNvPr id="36" name="Right Arrow 35">
            <a:extLst>
              <a:ext uri="{FF2B5EF4-FFF2-40B4-BE49-F238E27FC236}">
                <a16:creationId xmlns:a16="http://schemas.microsoft.com/office/drawing/2014/main" id="{1036AE7C-06CF-4A1E-A443-18FD3009403B}"/>
              </a:ext>
            </a:extLst>
          </p:cNvPr>
          <p:cNvSpPr/>
          <p:nvPr/>
        </p:nvSpPr>
        <p:spPr>
          <a:xfrm>
            <a:off x="152400" y="52578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7" name="TextBox 47">
            <a:extLst>
              <a:ext uri="{FF2B5EF4-FFF2-40B4-BE49-F238E27FC236}">
                <a16:creationId xmlns:a16="http://schemas.microsoft.com/office/drawing/2014/main" id="{76DFA4BA-77F0-46D3-83F6-9F72D5662A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4724400"/>
            <a:ext cx="21336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Import tends to </a:t>
            </a:r>
          </a:p>
        </p:txBody>
      </p:sp>
      <p:sp>
        <p:nvSpPr>
          <p:cNvPr id="38" name="Right Arrow 37">
            <a:extLst>
              <a:ext uri="{FF2B5EF4-FFF2-40B4-BE49-F238E27FC236}">
                <a16:creationId xmlns:a16="http://schemas.microsoft.com/office/drawing/2014/main" id="{AF96D9F6-45F7-489A-9427-9B1F5187ACA4}"/>
              </a:ext>
            </a:extLst>
          </p:cNvPr>
          <p:cNvSpPr/>
          <p:nvPr/>
        </p:nvSpPr>
        <p:spPr>
          <a:xfrm>
            <a:off x="2895600" y="48768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9" name="TextBox 51">
            <a:extLst>
              <a:ext uri="{FF2B5EF4-FFF2-40B4-BE49-F238E27FC236}">
                <a16:creationId xmlns:a16="http://schemas.microsoft.com/office/drawing/2014/main" id="{1C2480DB-6A4E-48D6-AC57-FF92AFD76B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4719638"/>
            <a:ext cx="1447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D. for $</a:t>
            </a:r>
          </a:p>
        </p:txBody>
      </p:sp>
      <p:sp>
        <p:nvSpPr>
          <p:cNvPr id="40" name="Right Arrow 39">
            <a:extLst>
              <a:ext uri="{FF2B5EF4-FFF2-40B4-BE49-F238E27FC236}">
                <a16:creationId xmlns:a16="http://schemas.microsoft.com/office/drawing/2014/main" id="{6DF24257-925A-464E-A3CA-20775D86D71A}"/>
              </a:ext>
            </a:extLst>
          </p:cNvPr>
          <p:cNvSpPr/>
          <p:nvPr/>
        </p:nvSpPr>
        <p:spPr>
          <a:xfrm>
            <a:off x="2895600" y="53340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1" name="TextBox 54">
            <a:extLst>
              <a:ext uri="{FF2B5EF4-FFF2-40B4-BE49-F238E27FC236}">
                <a16:creationId xmlns:a16="http://schemas.microsoft.com/office/drawing/2014/main" id="{2E13CA59-1FBF-4808-9152-CFCE64A81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5181600"/>
            <a:ext cx="1447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S. for $</a:t>
            </a:r>
          </a:p>
        </p:txBody>
      </p:sp>
      <p:sp>
        <p:nvSpPr>
          <p:cNvPr id="42" name="Right Arrow 41">
            <a:extLst>
              <a:ext uri="{FF2B5EF4-FFF2-40B4-BE49-F238E27FC236}">
                <a16:creationId xmlns:a16="http://schemas.microsoft.com/office/drawing/2014/main" id="{12A74CD3-9BF9-4927-BE9C-2745BB8E1BBF}"/>
              </a:ext>
            </a:extLst>
          </p:cNvPr>
          <p:cNvSpPr/>
          <p:nvPr/>
        </p:nvSpPr>
        <p:spPr>
          <a:xfrm>
            <a:off x="152400" y="57912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3" name="TextBox 58">
            <a:extLst>
              <a:ext uri="{FF2B5EF4-FFF2-40B4-BE49-F238E27FC236}">
                <a16:creationId xmlns:a16="http://schemas.microsoft.com/office/drawing/2014/main" id="{9EA47847-9D10-457C-BBD9-D59AACC02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6096000"/>
            <a:ext cx="4114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Foreign investment in Thailand </a:t>
            </a:r>
          </a:p>
        </p:txBody>
      </p:sp>
      <p:sp>
        <p:nvSpPr>
          <p:cNvPr id="44" name="Right Arrow 43">
            <a:extLst>
              <a:ext uri="{FF2B5EF4-FFF2-40B4-BE49-F238E27FC236}">
                <a16:creationId xmlns:a16="http://schemas.microsoft.com/office/drawing/2014/main" id="{76792E49-C26A-4C13-BC42-A4D90ABEC07D}"/>
              </a:ext>
            </a:extLst>
          </p:cNvPr>
          <p:cNvSpPr/>
          <p:nvPr/>
        </p:nvSpPr>
        <p:spPr>
          <a:xfrm>
            <a:off x="152400" y="61722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5" name="TextBox 60">
            <a:extLst>
              <a:ext uri="{FF2B5EF4-FFF2-40B4-BE49-F238E27FC236}">
                <a16:creationId xmlns:a16="http://schemas.microsoft.com/office/drawing/2014/main" id="{B1951FF4-F904-4FC8-A13D-E24A40AD45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638800"/>
            <a:ext cx="4114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Thai investors investment abroad</a:t>
            </a:r>
          </a:p>
        </p:txBody>
      </p:sp>
      <p:sp>
        <p:nvSpPr>
          <p:cNvPr id="46" name="Right Arrow 45">
            <a:extLst>
              <a:ext uri="{FF2B5EF4-FFF2-40B4-BE49-F238E27FC236}">
                <a16:creationId xmlns:a16="http://schemas.microsoft.com/office/drawing/2014/main" id="{97FCA381-E1A6-4A6A-9CDD-3D0104C968E0}"/>
              </a:ext>
            </a:extLst>
          </p:cNvPr>
          <p:cNvSpPr/>
          <p:nvPr/>
        </p:nvSpPr>
        <p:spPr>
          <a:xfrm>
            <a:off x="4800600" y="57150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7" name="Right Arrow 46">
            <a:extLst>
              <a:ext uri="{FF2B5EF4-FFF2-40B4-BE49-F238E27FC236}">
                <a16:creationId xmlns:a16="http://schemas.microsoft.com/office/drawing/2014/main" id="{A60C92C6-C6E9-4EFA-80E6-A2E68B825A08}"/>
              </a:ext>
            </a:extLst>
          </p:cNvPr>
          <p:cNvSpPr/>
          <p:nvPr/>
        </p:nvSpPr>
        <p:spPr>
          <a:xfrm>
            <a:off x="4800600" y="61722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8" name="TextBox 65">
            <a:extLst>
              <a:ext uri="{FF2B5EF4-FFF2-40B4-BE49-F238E27FC236}">
                <a16:creationId xmlns:a16="http://schemas.microsoft.com/office/drawing/2014/main" id="{C2838F37-87F2-4B13-9D3E-F063BEAC98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638800"/>
            <a:ext cx="12954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D. for $</a:t>
            </a:r>
          </a:p>
        </p:txBody>
      </p:sp>
      <p:sp>
        <p:nvSpPr>
          <p:cNvPr id="49" name="TextBox 66">
            <a:extLst>
              <a:ext uri="{FF2B5EF4-FFF2-40B4-BE49-F238E27FC236}">
                <a16:creationId xmlns:a16="http://schemas.microsoft.com/office/drawing/2014/main" id="{B5467E7C-67EB-42DC-AA50-18DC578B1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6096000"/>
            <a:ext cx="12954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S. for $</a:t>
            </a:r>
          </a:p>
        </p:txBody>
      </p:sp>
      <p:sp>
        <p:nvSpPr>
          <p:cNvPr id="50" name="Right Brace 49">
            <a:extLst>
              <a:ext uri="{FF2B5EF4-FFF2-40B4-BE49-F238E27FC236}">
                <a16:creationId xmlns:a16="http://schemas.microsoft.com/office/drawing/2014/main" id="{0574FF9A-25E6-49D4-A4AE-BD68A292B507}"/>
              </a:ext>
            </a:extLst>
          </p:cNvPr>
          <p:cNvSpPr/>
          <p:nvPr/>
        </p:nvSpPr>
        <p:spPr>
          <a:xfrm>
            <a:off x="6553200" y="4572000"/>
            <a:ext cx="152400" cy="19050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1" name="Right Arrow 50">
            <a:extLst>
              <a:ext uri="{FF2B5EF4-FFF2-40B4-BE49-F238E27FC236}">
                <a16:creationId xmlns:a16="http://schemas.microsoft.com/office/drawing/2014/main" id="{A1C30184-86D9-4160-AA3D-1BD374356002}"/>
              </a:ext>
            </a:extLst>
          </p:cNvPr>
          <p:cNvSpPr/>
          <p:nvPr/>
        </p:nvSpPr>
        <p:spPr>
          <a:xfrm>
            <a:off x="6858000" y="54102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9FC96E0E-996F-4309-83A0-21A75AD02763}"/>
              </a:ext>
            </a:extLst>
          </p:cNvPr>
          <p:cNvCxnSpPr/>
          <p:nvPr/>
        </p:nvCxnSpPr>
        <p:spPr>
          <a:xfrm rot="5400000">
            <a:off x="5906294" y="2247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>
            <a:extLst>
              <a:ext uri="{FF2B5EF4-FFF2-40B4-BE49-F238E27FC236}">
                <a16:creationId xmlns:a16="http://schemas.microsoft.com/office/drawing/2014/main" id="{ACC6D6F3-1B72-4E42-97D8-060EE3352F80}"/>
              </a:ext>
            </a:extLst>
          </p:cNvPr>
          <p:cNvSpPr/>
          <p:nvPr/>
        </p:nvSpPr>
        <p:spPr>
          <a:xfrm>
            <a:off x="1828800" y="2286000"/>
            <a:ext cx="152400" cy="152400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AADE767D-AB6B-478C-B55C-AD384D801A60}"/>
              </a:ext>
            </a:extLst>
          </p:cNvPr>
          <p:cNvSpPr/>
          <p:nvPr/>
        </p:nvSpPr>
        <p:spPr>
          <a:xfrm>
            <a:off x="2362200" y="2743200"/>
            <a:ext cx="152400" cy="152400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CE4E43F-9ECB-4B57-BC57-E46B9AADD794}"/>
              </a:ext>
            </a:extLst>
          </p:cNvPr>
          <p:cNvCxnSpPr/>
          <p:nvPr/>
        </p:nvCxnSpPr>
        <p:spPr>
          <a:xfrm rot="5400000">
            <a:off x="7811294" y="39997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2EF8C5BD-2E62-4373-B8DD-CB6EC2715FC4}"/>
              </a:ext>
            </a:extLst>
          </p:cNvPr>
          <p:cNvCxnSpPr/>
          <p:nvPr/>
        </p:nvCxnSpPr>
        <p:spPr>
          <a:xfrm rot="5400000">
            <a:off x="1105694" y="44569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E2ECE8BA-7A13-4E3D-A89E-BADF18143B38}"/>
              </a:ext>
            </a:extLst>
          </p:cNvPr>
          <p:cNvCxnSpPr/>
          <p:nvPr/>
        </p:nvCxnSpPr>
        <p:spPr>
          <a:xfrm rot="5400000" flipH="1" flipV="1">
            <a:off x="5068094" y="11803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ight Arrow 61">
            <a:extLst>
              <a:ext uri="{FF2B5EF4-FFF2-40B4-BE49-F238E27FC236}">
                <a16:creationId xmlns:a16="http://schemas.microsoft.com/office/drawing/2014/main" id="{3BDF4546-F53F-40E7-B57E-66E6A2E52BBA}"/>
              </a:ext>
            </a:extLst>
          </p:cNvPr>
          <p:cNvSpPr/>
          <p:nvPr/>
        </p:nvSpPr>
        <p:spPr>
          <a:xfrm>
            <a:off x="1600200" y="44196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3" name="TextBox 40">
            <a:extLst>
              <a:ext uri="{FF2B5EF4-FFF2-40B4-BE49-F238E27FC236}">
                <a16:creationId xmlns:a16="http://schemas.microsoft.com/office/drawing/2014/main" id="{BBE3AC86-F7CA-4357-ACEE-B5D33565A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4267200"/>
            <a:ext cx="19050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Value of Baht</a:t>
            </a:r>
          </a:p>
        </p:txBody>
      </p:sp>
      <p:sp>
        <p:nvSpPr>
          <p:cNvPr id="65" name="TextBox 40">
            <a:extLst>
              <a:ext uri="{FF2B5EF4-FFF2-40B4-BE49-F238E27FC236}">
                <a16:creationId xmlns:a16="http://schemas.microsoft.com/office/drawing/2014/main" id="{0E195C63-5F01-437E-8588-200C8001D2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267200"/>
            <a:ext cx="1828800" cy="4000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Value of $</a:t>
            </a:r>
          </a:p>
        </p:txBody>
      </p:sp>
      <p:sp>
        <p:nvSpPr>
          <p:cNvPr id="66" name="Down Arrow 65">
            <a:extLst>
              <a:ext uri="{FF2B5EF4-FFF2-40B4-BE49-F238E27FC236}">
                <a16:creationId xmlns:a16="http://schemas.microsoft.com/office/drawing/2014/main" id="{4B7A1C57-9453-436E-94CF-9019B5714FDB}"/>
              </a:ext>
            </a:extLst>
          </p:cNvPr>
          <p:cNvSpPr/>
          <p:nvPr/>
        </p:nvSpPr>
        <p:spPr>
          <a:xfrm>
            <a:off x="4648200" y="685800"/>
            <a:ext cx="228600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CD5093D8-7922-4FA8-B810-1DCC25ECF60F}"/>
              </a:ext>
            </a:extLst>
          </p:cNvPr>
          <p:cNvCxnSpPr/>
          <p:nvPr/>
        </p:nvCxnSpPr>
        <p:spPr>
          <a:xfrm rot="5400000" flipH="1" flipV="1">
            <a:off x="3620294" y="44569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1BDE133C-0057-4D2A-80AC-FFA058AA1D25}"/>
              </a:ext>
            </a:extLst>
          </p:cNvPr>
          <p:cNvCxnSpPr/>
          <p:nvPr/>
        </p:nvCxnSpPr>
        <p:spPr>
          <a:xfrm rot="5400000" flipH="1" flipV="1">
            <a:off x="2248694" y="4914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E0680926-07F3-4E99-8C70-2BCF95C4DB07}"/>
              </a:ext>
            </a:extLst>
          </p:cNvPr>
          <p:cNvCxnSpPr/>
          <p:nvPr/>
        </p:nvCxnSpPr>
        <p:spPr>
          <a:xfrm rot="5400000" flipH="1" flipV="1">
            <a:off x="4306094" y="58285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366C2E74-A989-4440-9356-78CAEF2B93BC}"/>
              </a:ext>
            </a:extLst>
          </p:cNvPr>
          <p:cNvCxnSpPr/>
          <p:nvPr/>
        </p:nvCxnSpPr>
        <p:spPr>
          <a:xfrm rot="5400000">
            <a:off x="5296694" y="44569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3E73128F-0A57-4E25-B38A-9DF0EAD3400D}"/>
              </a:ext>
            </a:extLst>
          </p:cNvPr>
          <p:cNvCxnSpPr/>
          <p:nvPr/>
        </p:nvCxnSpPr>
        <p:spPr>
          <a:xfrm rot="5400000">
            <a:off x="2248694" y="53713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97F25D10-5EB9-4BA0-BEE3-94D6081C9883}"/>
              </a:ext>
            </a:extLst>
          </p:cNvPr>
          <p:cNvCxnSpPr/>
          <p:nvPr/>
        </p:nvCxnSpPr>
        <p:spPr>
          <a:xfrm rot="5400000">
            <a:off x="4382294" y="53713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5CAD7202-2F7D-401B-99B4-C317F14FB0E4}"/>
              </a:ext>
            </a:extLst>
          </p:cNvPr>
          <p:cNvCxnSpPr/>
          <p:nvPr/>
        </p:nvCxnSpPr>
        <p:spPr>
          <a:xfrm rot="5400000" flipH="1" flipV="1">
            <a:off x="4382294" y="4914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B2972A2B-72DC-463D-B696-B3ADB284DBA7}"/>
              </a:ext>
            </a:extLst>
          </p:cNvPr>
          <p:cNvCxnSpPr/>
          <p:nvPr/>
        </p:nvCxnSpPr>
        <p:spPr>
          <a:xfrm rot="5400000" flipH="1" flipV="1">
            <a:off x="6058694" y="58285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1EAD5517-B11B-470D-A81E-BACB9258BCD2}"/>
              </a:ext>
            </a:extLst>
          </p:cNvPr>
          <p:cNvCxnSpPr/>
          <p:nvPr/>
        </p:nvCxnSpPr>
        <p:spPr>
          <a:xfrm rot="5400000">
            <a:off x="4153694" y="62857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80">
            <a:extLst>
              <a:ext uri="{FF2B5EF4-FFF2-40B4-BE49-F238E27FC236}">
                <a16:creationId xmlns:a16="http://schemas.microsoft.com/office/drawing/2014/main" id="{89EEDDB1-CB0C-4252-82CB-265F593CCE91}"/>
              </a:ext>
            </a:extLst>
          </p:cNvPr>
          <p:cNvGrpSpPr>
            <a:grpSpLocks/>
          </p:cNvGrpSpPr>
          <p:nvPr/>
        </p:nvGrpSpPr>
        <p:grpSpPr bwMode="auto">
          <a:xfrm>
            <a:off x="7162800" y="4953000"/>
            <a:ext cx="1981200" cy="1016000"/>
            <a:chOff x="7162800" y="4953000"/>
            <a:chExt cx="1981200" cy="1016000"/>
          </a:xfrm>
        </p:grpSpPr>
        <p:sp>
          <p:nvSpPr>
            <p:cNvPr id="38985" name="TextBox 73">
              <a:extLst>
                <a:ext uri="{FF2B5EF4-FFF2-40B4-BE49-F238E27FC236}">
                  <a16:creationId xmlns:a16="http://schemas.microsoft.com/office/drawing/2014/main" id="{88B6F63E-1004-4844-8327-750C2F131F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62800" y="4953000"/>
              <a:ext cx="1981200" cy="1016000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000"/>
                <a:t>D. for $    and S. for $    until D for $ = S for $</a:t>
              </a:r>
            </a:p>
          </p:txBody>
        </p:sp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E7430B58-2114-474A-BEC5-B46E3A687241}"/>
                </a:ext>
              </a:extLst>
            </p:cNvPr>
            <p:cNvCxnSpPr/>
            <p:nvPr/>
          </p:nvCxnSpPr>
          <p:spPr>
            <a:xfrm rot="5400000" flipH="1" flipV="1">
              <a:off x="8001794" y="5104606"/>
              <a:ext cx="304800" cy="1588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id="{533A3695-D251-421A-9FB4-8DA69C18A21C}"/>
                </a:ext>
              </a:extLst>
            </p:cNvPr>
            <p:cNvCxnSpPr/>
            <p:nvPr/>
          </p:nvCxnSpPr>
          <p:spPr>
            <a:xfrm rot="5400000">
              <a:off x="8001794" y="5485606"/>
              <a:ext cx="304800" cy="1588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C5C25BC0-4642-418E-AEFF-E0A0BD233685}"/>
              </a:ext>
            </a:extLst>
          </p:cNvPr>
          <p:cNvCxnSpPr/>
          <p:nvPr/>
        </p:nvCxnSpPr>
        <p:spPr>
          <a:xfrm rot="5400000">
            <a:off x="6058694" y="62857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84" name="Slide Number Placeholder 78">
            <a:extLst>
              <a:ext uri="{FF2B5EF4-FFF2-40B4-BE49-F238E27FC236}">
                <a16:creationId xmlns:a16="http://schemas.microsoft.com/office/drawing/2014/main" id="{5023F302-C2B0-436F-B918-EA0C246CE7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3E6892B2-09D8-4816-87D7-9F8073BF90A2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34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6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 nodeType="clickPar">
                      <p:stCondLst>
                        <p:cond delay="indefinite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 nodeType="clickPar">
                      <p:stCondLst>
                        <p:cond delay="indefinite"/>
                      </p:stCondLst>
                      <p:childTnLst>
                        <p:par>
                          <p:cTn id="1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 nodeType="clickPar">
                      <p:stCondLst>
                        <p:cond delay="indefinite"/>
                      </p:stCondLst>
                      <p:childTnLst>
                        <p:par>
                          <p:cTn id="2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 nodeType="clickPar">
                      <p:stCondLst>
                        <p:cond delay="indefinite"/>
                      </p:stCondLst>
                      <p:childTnLst>
                        <p:par>
                          <p:cTn id="2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 nodeType="clickPar">
                      <p:stCondLst>
                        <p:cond delay="indefinite"/>
                      </p:stCondLst>
                      <p:childTnLst>
                        <p:par>
                          <p:cTn id="2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 nodeType="clickPar">
                      <p:stCondLst>
                        <p:cond delay="indefinite"/>
                      </p:stCondLst>
                      <p:childTnLst>
                        <p:par>
                          <p:cTn id="2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 nodeType="clickPar">
                      <p:stCondLst>
                        <p:cond delay="indefinite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 nodeType="clickPar">
                      <p:stCondLst>
                        <p:cond delay="indefinite"/>
                      </p:stCondLst>
                      <p:childTnLst>
                        <p:par>
                          <p:cTn id="2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 nodeType="clickPar">
                      <p:stCondLst>
                        <p:cond delay="indefinite"/>
                      </p:stCondLst>
                      <p:childTnLst>
                        <p:par>
                          <p:cTn id="2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 nodeType="clickPar">
                      <p:stCondLst>
                        <p:cond delay="indefinite"/>
                      </p:stCondLst>
                      <p:childTnLst>
                        <p:par>
                          <p:cTn id="2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 nodeType="clickPar">
                      <p:stCondLst>
                        <p:cond delay="indefinite"/>
                      </p:stCondLst>
                      <p:childTnLst>
                        <p:par>
                          <p:cTn id="2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 nodeType="clickPar">
                      <p:stCondLst>
                        <p:cond delay="indefinite"/>
                      </p:stCondLst>
                      <p:childTnLst>
                        <p:par>
                          <p:cTn id="2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 nodeType="clickPar">
                      <p:stCondLst>
                        <p:cond delay="indefinite"/>
                      </p:stCondLst>
                      <p:childTnLst>
                        <p:par>
                          <p:cTn id="2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 nodeType="clickPar">
                      <p:stCondLst>
                        <p:cond delay="indefinite"/>
                      </p:stCondLst>
                      <p:childTnLst>
                        <p:par>
                          <p:cTn id="2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 nodeType="clickPar">
                      <p:stCondLst>
                        <p:cond delay="indefinite"/>
                      </p:stCondLst>
                      <p:childTnLst>
                        <p:par>
                          <p:cTn id="2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 nodeType="clickPar">
                      <p:stCondLst>
                        <p:cond delay="indefinite"/>
                      </p:stCondLst>
                      <p:childTnLst>
                        <p:par>
                          <p:cTn id="2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 nodeType="clickPar">
                      <p:stCondLst>
                        <p:cond delay="indefinite"/>
                      </p:stCondLst>
                      <p:childTnLst>
                        <p:par>
                          <p:cTn id="2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 nodeType="clickPar">
                      <p:stCondLst>
                        <p:cond delay="indefinite"/>
                      </p:stCondLst>
                      <p:childTnLst>
                        <p:par>
                          <p:cTn id="2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 nodeType="clickPar">
                      <p:stCondLst>
                        <p:cond delay="indefinite"/>
                      </p:stCondLst>
                      <p:childTnLst>
                        <p:par>
                          <p:cTn id="2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8" grpId="0"/>
      <p:bldP spid="36880" grpId="0"/>
      <p:bldP spid="36883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6" grpId="0" animBg="1"/>
      <p:bldP spid="62" grpId="0" animBg="1"/>
      <p:bldP spid="63" grpId="0" animBg="1"/>
      <p:bldP spid="65" grpId="0" animBg="1"/>
      <p:bldP spid="6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3">
            <a:extLst>
              <a:ext uri="{FF2B5EF4-FFF2-40B4-BE49-F238E27FC236}">
                <a16:creationId xmlns:a16="http://schemas.microsoft.com/office/drawing/2014/main" id="{2371C436-5788-40D6-BAFE-44602E8053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52400"/>
            <a:ext cx="9144000" cy="609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600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 of the effects of other situations on Exchange Rate</a:t>
            </a:r>
            <a:endParaRPr lang="th-TH" sz="2600" kern="0" dirty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39939" name="TextBox 17">
            <a:extLst>
              <a:ext uri="{FF2B5EF4-FFF2-40B4-BE49-F238E27FC236}">
                <a16:creationId xmlns:a16="http://schemas.microsoft.com/office/drawing/2014/main" id="{43CCDD76-D06E-477E-9D8F-C3AEEC61FF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14400"/>
            <a:ext cx="8610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1. Domestic price of export goods (such as rice)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A5FFEF9-ADCB-4B7E-8F76-E13C5F9BF0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524000"/>
            <a:ext cx="2286000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 Price of rice in Thailand in Baht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E0994F0-6E97-42FE-B7B7-FDE486489E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2514600"/>
            <a:ext cx="8763000" cy="70802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Effects on </a:t>
            </a:r>
            <a:r>
              <a:rPr lang="en-US" altLang="th-TH" sz="2000">
                <a:solidFill>
                  <a:srgbClr val="FF0000"/>
                </a:solidFill>
              </a:rPr>
              <a:t>S. of foreign currency </a:t>
            </a:r>
            <a:r>
              <a:rPr lang="en-US" altLang="th-TH" sz="2000"/>
              <a:t>depends on </a:t>
            </a:r>
            <a:r>
              <a:rPr lang="en-US" altLang="th-TH" sz="2000">
                <a:solidFill>
                  <a:srgbClr val="FF0000"/>
                </a:solidFill>
              </a:rPr>
              <a:t>Price elasticity of foreign demand on Thai rice</a:t>
            </a:r>
          </a:p>
        </p:txBody>
      </p:sp>
      <p:sp>
        <p:nvSpPr>
          <p:cNvPr id="22" name="Right Arrow 21">
            <a:extLst>
              <a:ext uri="{FF2B5EF4-FFF2-40B4-BE49-F238E27FC236}">
                <a16:creationId xmlns:a16="http://schemas.microsoft.com/office/drawing/2014/main" id="{8644C7FF-B772-4EA9-AA0B-5693D9F120F7}"/>
              </a:ext>
            </a:extLst>
          </p:cNvPr>
          <p:cNvSpPr/>
          <p:nvPr/>
        </p:nvSpPr>
        <p:spPr>
          <a:xfrm>
            <a:off x="2667000" y="1752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ADC7C41-3DEF-4557-A676-835948BE5EC4}"/>
              </a:ext>
            </a:extLst>
          </p:cNvPr>
          <p:cNvCxnSpPr/>
          <p:nvPr/>
        </p:nvCxnSpPr>
        <p:spPr>
          <a:xfrm rot="5400000" flipH="1" flipV="1">
            <a:off x="2172494" y="1866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ight Arrow 24">
            <a:extLst>
              <a:ext uri="{FF2B5EF4-FFF2-40B4-BE49-F238E27FC236}">
                <a16:creationId xmlns:a16="http://schemas.microsoft.com/office/drawing/2014/main" id="{D6C8FA5A-C506-4D93-A550-C4E054ED40F6}"/>
              </a:ext>
            </a:extLst>
          </p:cNvPr>
          <p:cNvSpPr/>
          <p:nvPr/>
        </p:nvSpPr>
        <p:spPr>
          <a:xfrm>
            <a:off x="5029200" y="1752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7C6AD0C-0402-454F-9FD7-87C8910C62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1600200"/>
            <a:ext cx="35814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 affect  S. of foreign currency</a:t>
            </a:r>
            <a:endParaRPr lang="en-US" altLang="th-TH" sz="2000" i="1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E22AA43-6BF1-4002-83AB-939D1DE62B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1524000"/>
            <a:ext cx="1828800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Price of rice export 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814BBE32-6FE0-4CD3-88B0-ABE073BA823B}"/>
              </a:ext>
            </a:extLst>
          </p:cNvPr>
          <p:cNvCxnSpPr/>
          <p:nvPr/>
        </p:nvCxnSpPr>
        <p:spPr>
          <a:xfrm rot="5400000" flipH="1" flipV="1">
            <a:off x="4458494" y="1866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E5DFA4F-8143-4CE6-B1D9-DC272C7B9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429000"/>
            <a:ext cx="2286000" cy="13239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If foreign demand is </a:t>
            </a:r>
            <a:r>
              <a:rPr lang="en-US" altLang="th-TH" sz="2000">
                <a:solidFill>
                  <a:srgbClr val="FF0000"/>
                </a:solidFill>
              </a:rPr>
              <a:t>very</a:t>
            </a:r>
            <a:r>
              <a:rPr lang="en-US" altLang="th-TH" sz="2000"/>
              <a:t> </a:t>
            </a:r>
            <a:r>
              <a:rPr lang="en-US" altLang="th-TH" sz="2000">
                <a:solidFill>
                  <a:srgbClr val="FF0000"/>
                </a:solidFill>
              </a:rPr>
              <a:t>elastic</a:t>
            </a:r>
            <a:r>
              <a:rPr lang="en-US" altLang="th-TH" sz="2000"/>
              <a:t> to export price of Thai rice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3CBC62B-6C5F-4699-B4F7-E00087E9E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3505200"/>
            <a:ext cx="2743200" cy="13239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The total amount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of foreign spend on Thai rice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(                           )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9ED28573-7A99-4BFF-94B9-9ACDF08FEEB2}"/>
              </a:ext>
            </a:extLst>
          </p:cNvPr>
          <p:cNvCxnSpPr/>
          <p:nvPr/>
        </p:nvCxnSpPr>
        <p:spPr>
          <a:xfrm rot="5400000">
            <a:off x="5106194" y="4037806"/>
            <a:ext cx="6096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ight Arrow 34">
            <a:extLst>
              <a:ext uri="{FF2B5EF4-FFF2-40B4-BE49-F238E27FC236}">
                <a16:creationId xmlns:a16="http://schemas.microsoft.com/office/drawing/2014/main" id="{E9B6F499-477B-491A-803D-17A642FC77A3}"/>
              </a:ext>
            </a:extLst>
          </p:cNvPr>
          <p:cNvSpPr/>
          <p:nvPr/>
        </p:nvSpPr>
        <p:spPr>
          <a:xfrm>
            <a:off x="5791200" y="3962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EDF9403-E878-4E7F-93FC-DE3D984957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57600"/>
            <a:ext cx="1524000" cy="1016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S. of foreign currency  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E0F207A5-DF40-4060-A506-CEEC2AA18CB7}"/>
              </a:ext>
            </a:extLst>
          </p:cNvPr>
          <p:cNvCxnSpPr/>
          <p:nvPr/>
        </p:nvCxnSpPr>
        <p:spPr>
          <a:xfrm rot="5400000">
            <a:off x="7430294" y="40759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ight Arrow 37">
            <a:extLst>
              <a:ext uri="{FF2B5EF4-FFF2-40B4-BE49-F238E27FC236}">
                <a16:creationId xmlns:a16="http://schemas.microsoft.com/office/drawing/2014/main" id="{77155057-A551-482B-A9C5-E51E466F586F}"/>
              </a:ext>
            </a:extLst>
          </p:cNvPr>
          <p:cNvSpPr/>
          <p:nvPr/>
        </p:nvSpPr>
        <p:spPr>
          <a:xfrm>
            <a:off x="7924800" y="3962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9" name="Right Arrow 38">
            <a:extLst>
              <a:ext uri="{FF2B5EF4-FFF2-40B4-BE49-F238E27FC236}">
                <a16:creationId xmlns:a16="http://schemas.microsoft.com/office/drawing/2014/main" id="{EDD7A6DD-AE44-4BB1-9796-DB77B6D91577}"/>
              </a:ext>
            </a:extLst>
          </p:cNvPr>
          <p:cNvSpPr/>
          <p:nvPr/>
        </p:nvSpPr>
        <p:spPr>
          <a:xfrm>
            <a:off x="5867400" y="548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98EA132-33A7-43FD-8C13-94DBC073A4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3886200"/>
            <a:ext cx="838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ER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056AF2C5-AE1D-4620-8326-B3F8AE224F75}"/>
              </a:ext>
            </a:extLst>
          </p:cNvPr>
          <p:cNvCxnSpPr/>
          <p:nvPr/>
        </p:nvCxnSpPr>
        <p:spPr>
          <a:xfrm rot="5400000" flipH="1" flipV="1">
            <a:off x="8725694" y="40759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308EA2F7-57EE-467D-AE02-A4FE0FC8FB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4953000"/>
            <a:ext cx="2286000" cy="13239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If foreign demand is </a:t>
            </a:r>
            <a:r>
              <a:rPr lang="en-US" altLang="th-TH" sz="2000">
                <a:solidFill>
                  <a:srgbClr val="FF0000"/>
                </a:solidFill>
              </a:rPr>
              <a:t>inelastic</a:t>
            </a:r>
            <a:r>
              <a:rPr lang="en-US" altLang="th-TH" sz="2000"/>
              <a:t> to export price of Thai rice</a:t>
            </a:r>
          </a:p>
        </p:txBody>
      </p:sp>
      <p:sp>
        <p:nvSpPr>
          <p:cNvPr id="43" name="Right Arrow 42">
            <a:extLst>
              <a:ext uri="{FF2B5EF4-FFF2-40B4-BE49-F238E27FC236}">
                <a16:creationId xmlns:a16="http://schemas.microsoft.com/office/drawing/2014/main" id="{852CD713-342B-457D-9D91-D3FE911E9D31}"/>
              </a:ext>
            </a:extLst>
          </p:cNvPr>
          <p:cNvSpPr/>
          <p:nvPr/>
        </p:nvSpPr>
        <p:spPr>
          <a:xfrm>
            <a:off x="2514600" y="3962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4" name="Right Arrow 43">
            <a:extLst>
              <a:ext uri="{FF2B5EF4-FFF2-40B4-BE49-F238E27FC236}">
                <a16:creationId xmlns:a16="http://schemas.microsoft.com/office/drawing/2014/main" id="{6E14D1C8-CFC0-473D-B155-D928C838CF21}"/>
              </a:ext>
            </a:extLst>
          </p:cNvPr>
          <p:cNvSpPr/>
          <p:nvPr/>
        </p:nvSpPr>
        <p:spPr>
          <a:xfrm>
            <a:off x="2514600" y="54102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117F7A4-CB6D-4E38-BCED-421AC66D3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5029200"/>
            <a:ext cx="2743200" cy="13239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The total amount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of foreign sped on Thai rice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(                                  )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81A09A6-F3F0-4AF0-9D3A-F82AA2ED7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4419600"/>
            <a:ext cx="30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P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3E77AAA-AE77-420C-ACB9-CC239AD7CF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44196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Q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5FA240FE-043A-4C58-9F0B-7AA64DA568A5}"/>
              </a:ext>
            </a:extLst>
          </p:cNvPr>
          <p:cNvCxnSpPr/>
          <p:nvPr/>
        </p:nvCxnSpPr>
        <p:spPr>
          <a:xfrm rot="5400000" flipH="1" flipV="1">
            <a:off x="3277394" y="4571206"/>
            <a:ext cx="3048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D5909726-A028-4414-A8C4-9B9D4DAE3CA8}"/>
              </a:ext>
            </a:extLst>
          </p:cNvPr>
          <p:cNvCxnSpPr/>
          <p:nvPr/>
        </p:nvCxnSpPr>
        <p:spPr>
          <a:xfrm rot="5400000">
            <a:off x="3963194" y="4571206"/>
            <a:ext cx="3048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9A1488FF-9F29-4A28-A527-02E088F6B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4419600"/>
            <a:ext cx="685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a lot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867179C-ED77-490B-B054-5AA55B9A3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5943600"/>
            <a:ext cx="30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P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4569D7D-04DF-47D3-8058-D6EDE3EB3E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4343400"/>
            <a:ext cx="381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,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C4B8462-367C-4A46-B425-38A4F0DFB6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943600"/>
            <a:ext cx="381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,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56EF7353-9B30-4A62-81B9-CE679E0AE4CC}"/>
              </a:ext>
            </a:extLst>
          </p:cNvPr>
          <p:cNvCxnSpPr/>
          <p:nvPr/>
        </p:nvCxnSpPr>
        <p:spPr>
          <a:xfrm rot="5400000" flipH="1" flipV="1">
            <a:off x="3277394" y="6095206"/>
            <a:ext cx="3048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2AF73565-C169-433F-8250-74E2CAFE22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5943600"/>
            <a:ext cx="381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Q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C4303E5-31C0-4284-9556-E1149E7821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5943600"/>
            <a:ext cx="1447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>
                <a:solidFill>
                  <a:srgbClr val="FF0000"/>
                </a:solidFill>
              </a:rPr>
              <a:t>not change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AB5C557-CD6D-413A-AFBD-E004F4EA44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181600"/>
            <a:ext cx="1536700" cy="1016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S. of foreign currency  </a:t>
            </a:r>
          </a:p>
        </p:txBody>
      </p:sp>
      <p:sp>
        <p:nvSpPr>
          <p:cNvPr id="62" name="Right Arrow 61">
            <a:extLst>
              <a:ext uri="{FF2B5EF4-FFF2-40B4-BE49-F238E27FC236}">
                <a16:creationId xmlns:a16="http://schemas.microsoft.com/office/drawing/2014/main" id="{4FDB2D2C-C45F-4236-9912-C81ABCDCAF99}"/>
              </a:ext>
            </a:extLst>
          </p:cNvPr>
          <p:cNvSpPr/>
          <p:nvPr/>
        </p:nvSpPr>
        <p:spPr>
          <a:xfrm>
            <a:off x="7924800" y="54102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ACD4869-8244-40AB-90C7-AE0B053A9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5334000"/>
            <a:ext cx="838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ER </a:t>
            </a:r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B55EF3B1-7E27-448E-B33B-63EA160A97B4}"/>
              </a:ext>
            </a:extLst>
          </p:cNvPr>
          <p:cNvCxnSpPr/>
          <p:nvPr/>
        </p:nvCxnSpPr>
        <p:spPr>
          <a:xfrm rot="5400000" flipH="1" flipV="1">
            <a:off x="7430294" y="5676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DC300E23-232E-4A93-B938-26B58947B243}"/>
              </a:ext>
            </a:extLst>
          </p:cNvPr>
          <p:cNvCxnSpPr/>
          <p:nvPr/>
        </p:nvCxnSpPr>
        <p:spPr>
          <a:xfrm rot="5400000">
            <a:off x="8725694" y="55237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FA43EEDD-6C02-4516-B237-6AD5E53D17E4}"/>
              </a:ext>
            </a:extLst>
          </p:cNvPr>
          <p:cNvCxnSpPr/>
          <p:nvPr/>
        </p:nvCxnSpPr>
        <p:spPr>
          <a:xfrm rot="5400000" flipH="1" flipV="1">
            <a:off x="5103813" y="5486400"/>
            <a:ext cx="611188" cy="1587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79" name="Slide Number Placeholder 48">
            <a:extLst>
              <a:ext uri="{FF2B5EF4-FFF2-40B4-BE49-F238E27FC236}">
                <a16:creationId xmlns:a16="http://schemas.microsoft.com/office/drawing/2014/main" id="{AD1EC5CC-4E68-43F8-B2EE-AEE8FA7F56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7D9E8016-371D-4120-91BC-A504AB6CA882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5" grpId="0" animBg="1"/>
      <p:bldP spid="27" grpId="0" animBg="1"/>
      <p:bldP spid="30" grpId="0" animBg="1"/>
      <p:bldP spid="31" grpId="0" animBg="1"/>
      <p:bldP spid="33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53" grpId="0"/>
      <p:bldP spid="55" grpId="0"/>
      <p:bldP spid="56" grpId="0"/>
      <p:bldP spid="57" grpId="0"/>
      <p:bldP spid="59" grpId="0"/>
      <p:bldP spid="60" grpId="0"/>
      <p:bldP spid="61" grpId="0" animBg="1"/>
      <p:bldP spid="62" grpId="0" animBg="1"/>
      <p:bldP spid="6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3">
            <a:extLst>
              <a:ext uri="{FF2B5EF4-FFF2-40B4-BE49-F238E27FC236}">
                <a16:creationId xmlns:a16="http://schemas.microsoft.com/office/drawing/2014/main" id="{F2754C91-DBFF-451F-B547-BCCD31DE6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52400"/>
            <a:ext cx="9144000" cy="609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600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 of the effects of other situations on Exchange Rate</a:t>
            </a:r>
            <a:endParaRPr lang="th-TH" sz="2600" kern="0" dirty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40963" name="TextBox 17">
            <a:extLst>
              <a:ext uri="{FF2B5EF4-FFF2-40B4-BE49-F238E27FC236}">
                <a16:creationId xmlns:a16="http://schemas.microsoft.com/office/drawing/2014/main" id="{79CFDDC6-AF68-4907-A29E-4DB7AE79F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14400"/>
            <a:ext cx="8610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2. Foreign price of import goods (such as machine)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B4C0C23-7B0A-48FA-8D72-FECD905E93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524000"/>
            <a:ext cx="2514600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 Price of machine    in USA in $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E01973E-D48D-493B-861B-B3DA6E0AC4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2514600"/>
            <a:ext cx="8763000" cy="70802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Effects on </a:t>
            </a:r>
            <a:r>
              <a:rPr lang="en-US" altLang="th-TH" sz="2000">
                <a:solidFill>
                  <a:srgbClr val="FF0000"/>
                </a:solidFill>
              </a:rPr>
              <a:t>D. for foreign currency </a:t>
            </a:r>
            <a:r>
              <a:rPr lang="en-US" altLang="th-TH" sz="2000"/>
              <a:t>depends on </a:t>
            </a:r>
            <a:r>
              <a:rPr lang="en-US" altLang="th-TH" sz="2000">
                <a:solidFill>
                  <a:srgbClr val="FF0000"/>
                </a:solidFill>
              </a:rPr>
              <a:t>Price elasticity of Thai demand on US machines</a:t>
            </a:r>
          </a:p>
        </p:txBody>
      </p:sp>
      <p:sp>
        <p:nvSpPr>
          <p:cNvPr id="22" name="Right Arrow 21">
            <a:extLst>
              <a:ext uri="{FF2B5EF4-FFF2-40B4-BE49-F238E27FC236}">
                <a16:creationId xmlns:a16="http://schemas.microsoft.com/office/drawing/2014/main" id="{C2C0132C-3044-4AEC-BB61-D180E8774AFF}"/>
              </a:ext>
            </a:extLst>
          </p:cNvPr>
          <p:cNvSpPr/>
          <p:nvPr/>
        </p:nvSpPr>
        <p:spPr>
          <a:xfrm>
            <a:off x="2971800" y="1752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7460C536-A05F-4B40-9AAC-3BC6AB157252}"/>
              </a:ext>
            </a:extLst>
          </p:cNvPr>
          <p:cNvCxnSpPr/>
          <p:nvPr/>
        </p:nvCxnSpPr>
        <p:spPr>
          <a:xfrm rot="5400000" flipH="1" flipV="1">
            <a:off x="2401094" y="1866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ight Arrow 24">
            <a:extLst>
              <a:ext uri="{FF2B5EF4-FFF2-40B4-BE49-F238E27FC236}">
                <a16:creationId xmlns:a16="http://schemas.microsoft.com/office/drawing/2014/main" id="{11BF98B2-1168-4CE5-87AC-C9E8EF198500}"/>
              </a:ext>
            </a:extLst>
          </p:cNvPr>
          <p:cNvSpPr/>
          <p:nvPr/>
        </p:nvSpPr>
        <p:spPr>
          <a:xfrm>
            <a:off x="5029200" y="1752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EA14210-FD42-4B83-BDC6-6151AF4EE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1676400"/>
            <a:ext cx="35814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 affect  D. for foreign currency</a:t>
            </a:r>
            <a:endParaRPr lang="en-US" altLang="th-TH" sz="2000" i="1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3162E0-96DA-424B-80C9-8C3FEA3F00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447800"/>
            <a:ext cx="1524000" cy="1016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Price of machine import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F6101E87-8D7B-4396-A080-C872ACC5B1FB}"/>
              </a:ext>
            </a:extLst>
          </p:cNvPr>
          <p:cNvCxnSpPr/>
          <p:nvPr/>
        </p:nvCxnSpPr>
        <p:spPr>
          <a:xfrm rot="5400000" flipH="1" flipV="1">
            <a:off x="4458494" y="1866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A9ED3DBA-ED04-421E-8E7E-BC1CBFCA7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429000"/>
            <a:ext cx="2286000" cy="13239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If Thai demand is </a:t>
            </a:r>
            <a:r>
              <a:rPr lang="en-US" altLang="th-TH" sz="2000">
                <a:solidFill>
                  <a:srgbClr val="FF0000"/>
                </a:solidFill>
              </a:rPr>
              <a:t>very</a:t>
            </a:r>
            <a:r>
              <a:rPr lang="en-US" altLang="th-TH" sz="2000"/>
              <a:t> </a:t>
            </a:r>
            <a:r>
              <a:rPr lang="en-US" altLang="th-TH" sz="2000">
                <a:solidFill>
                  <a:srgbClr val="FF0000"/>
                </a:solidFill>
              </a:rPr>
              <a:t>elastic</a:t>
            </a:r>
            <a:r>
              <a:rPr lang="en-US" altLang="th-TH" sz="2000"/>
              <a:t> to import price of US machine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956C7FA-D532-43AA-93E4-CF3DC1A8E5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3505200"/>
            <a:ext cx="2743200" cy="13239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The total amount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of Thailand spend on US machine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(                           )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41581980-FA5A-469C-9973-883FA7B86146}"/>
              </a:ext>
            </a:extLst>
          </p:cNvPr>
          <p:cNvCxnSpPr/>
          <p:nvPr/>
        </p:nvCxnSpPr>
        <p:spPr>
          <a:xfrm rot="5400000">
            <a:off x="5106194" y="4114006"/>
            <a:ext cx="6096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ight Arrow 34">
            <a:extLst>
              <a:ext uri="{FF2B5EF4-FFF2-40B4-BE49-F238E27FC236}">
                <a16:creationId xmlns:a16="http://schemas.microsoft.com/office/drawing/2014/main" id="{874C0987-A4C7-4259-AE28-02ED57C1D5C5}"/>
              </a:ext>
            </a:extLst>
          </p:cNvPr>
          <p:cNvSpPr/>
          <p:nvPr/>
        </p:nvSpPr>
        <p:spPr>
          <a:xfrm>
            <a:off x="5791200" y="3962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6C3F7EC-2F33-4286-A5CF-761C14F5EF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57600"/>
            <a:ext cx="1524000" cy="1016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D. for foreign currency  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C9FD40DD-8DDA-40B3-B6C4-9AEF0EB5C13D}"/>
              </a:ext>
            </a:extLst>
          </p:cNvPr>
          <p:cNvCxnSpPr/>
          <p:nvPr/>
        </p:nvCxnSpPr>
        <p:spPr>
          <a:xfrm rot="5400000">
            <a:off x="7430294" y="40759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ight Arrow 37">
            <a:extLst>
              <a:ext uri="{FF2B5EF4-FFF2-40B4-BE49-F238E27FC236}">
                <a16:creationId xmlns:a16="http://schemas.microsoft.com/office/drawing/2014/main" id="{80851673-BF84-4F92-BC10-AEB64C449B1E}"/>
              </a:ext>
            </a:extLst>
          </p:cNvPr>
          <p:cNvSpPr/>
          <p:nvPr/>
        </p:nvSpPr>
        <p:spPr>
          <a:xfrm>
            <a:off x="7924800" y="3962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9" name="Right Arrow 38">
            <a:extLst>
              <a:ext uri="{FF2B5EF4-FFF2-40B4-BE49-F238E27FC236}">
                <a16:creationId xmlns:a16="http://schemas.microsoft.com/office/drawing/2014/main" id="{E8EE5D69-A36D-4E63-8E7C-AB75252FEE97}"/>
              </a:ext>
            </a:extLst>
          </p:cNvPr>
          <p:cNvSpPr/>
          <p:nvPr/>
        </p:nvSpPr>
        <p:spPr>
          <a:xfrm>
            <a:off x="5867400" y="548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FEDF76B-7D42-4432-9368-D607100307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3886200"/>
            <a:ext cx="838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ER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CA3A7F1-621A-4421-8788-90F97F0D0D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4953000"/>
            <a:ext cx="2286000" cy="13239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If Thai demand is </a:t>
            </a:r>
            <a:r>
              <a:rPr lang="en-US" altLang="th-TH" sz="2000">
                <a:solidFill>
                  <a:srgbClr val="FF0000"/>
                </a:solidFill>
              </a:rPr>
              <a:t>inelastic</a:t>
            </a:r>
            <a:r>
              <a:rPr lang="en-US" altLang="th-TH" sz="2000"/>
              <a:t> to import price of US machine</a:t>
            </a:r>
          </a:p>
        </p:txBody>
      </p:sp>
      <p:sp>
        <p:nvSpPr>
          <p:cNvPr id="43" name="Right Arrow 42">
            <a:extLst>
              <a:ext uri="{FF2B5EF4-FFF2-40B4-BE49-F238E27FC236}">
                <a16:creationId xmlns:a16="http://schemas.microsoft.com/office/drawing/2014/main" id="{78B73580-042D-4CE6-A7FC-3B0551E1CC7C}"/>
              </a:ext>
            </a:extLst>
          </p:cNvPr>
          <p:cNvSpPr/>
          <p:nvPr/>
        </p:nvSpPr>
        <p:spPr>
          <a:xfrm>
            <a:off x="2514600" y="3962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4" name="Right Arrow 43">
            <a:extLst>
              <a:ext uri="{FF2B5EF4-FFF2-40B4-BE49-F238E27FC236}">
                <a16:creationId xmlns:a16="http://schemas.microsoft.com/office/drawing/2014/main" id="{6184D39D-0047-44F1-B93B-FD574E98607C}"/>
              </a:ext>
            </a:extLst>
          </p:cNvPr>
          <p:cNvSpPr/>
          <p:nvPr/>
        </p:nvSpPr>
        <p:spPr>
          <a:xfrm>
            <a:off x="2514600" y="54102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C7BEC60-A411-49EA-9825-88D1106137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5029200"/>
            <a:ext cx="2743200" cy="13239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The total amount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of Thailand spend on US machine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(                                  )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3D117DB-622D-4562-917E-836274ACF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4419600"/>
            <a:ext cx="30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P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031A887-5A28-4CB6-86F7-C53EE26CC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44196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Q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E7B8617B-4D84-4823-A97B-E2FAFB73BE90}"/>
              </a:ext>
            </a:extLst>
          </p:cNvPr>
          <p:cNvCxnSpPr/>
          <p:nvPr/>
        </p:nvCxnSpPr>
        <p:spPr>
          <a:xfrm rot="5400000" flipH="1" flipV="1">
            <a:off x="3277394" y="4571206"/>
            <a:ext cx="3048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873F4465-A422-4E76-9564-0AEF00E9CB31}"/>
              </a:ext>
            </a:extLst>
          </p:cNvPr>
          <p:cNvCxnSpPr/>
          <p:nvPr/>
        </p:nvCxnSpPr>
        <p:spPr>
          <a:xfrm rot="5400000">
            <a:off x="3963194" y="4571206"/>
            <a:ext cx="3048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3927A4BB-339C-4CDE-AB8B-EF2EEAAE69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4419600"/>
            <a:ext cx="685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a lot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8353B1F-F24D-44A4-92D9-A54A03C14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5943600"/>
            <a:ext cx="30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P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B6B871F-5517-4F07-9916-B51FA3F5AF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4343400"/>
            <a:ext cx="381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,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08EEDBC-504D-488F-8C58-E41E017EE5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943600"/>
            <a:ext cx="381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,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524870B9-11DF-4FDA-B192-587F5BDE7AC8}"/>
              </a:ext>
            </a:extLst>
          </p:cNvPr>
          <p:cNvCxnSpPr/>
          <p:nvPr/>
        </p:nvCxnSpPr>
        <p:spPr>
          <a:xfrm rot="5400000" flipH="1" flipV="1">
            <a:off x="3277394" y="6095206"/>
            <a:ext cx="3048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72188E52-ED96-4BB8-BB0A-DC964207B4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5943600"/>
            <a:ext cx="381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Q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7B42437-3CDF-474C-BE68-9B017EA05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5943600"/>
            <a:ext cx="1447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>
                <a:solidFill>
                  <a:srgbClr val="FF0000"/>
                </a:solidFill>
              </a:rPr>
              <a:t>not change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9254BAF-2D11-459A-9097-59F938D592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181600"/>
            <a:ext cx="1536700" cy="1016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D. for foreign currency  </a:t>
            </a:r>
          </a:p>
        </p:txBody>
      </p:sp>
      <p:sp>
        <p:nvSpPr>
          <p:cNvPr id="62" name="Right Arrow 61">
            <a:extLst>
              <a:ext uri="{FF2B5EF4-FFF2-40B4-BE49-F238E27FC236}">
                <a16:creationId xmlns:a16="http://schemas.microsoft.com/office/drawing/2014/main" id="{F5DBE809-DCC1-40ED-969B-E0AB794B6D95}"/>
              </a:ext>
            </a:extLst>
          </p:cNvPr>
          <p:cNvSpPr/>
          <p:nvPr/>
        </p:nvSpPr>
        <p:spPr>
          <a:xfrm>
            <a:off x="7924800" y="54102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9ECC106-7570-410D-8155-BB22330C10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5334000"/>
            <a:ext cx="838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ER </a:t>
            </a:r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D87F422C-C710-4F86-A80C-C793B85C1883}"/>
              </a:ext>
            </a:extLst>
          </p:cNvPr>
          <p:cNvCxnSpPr/>
          <p:nvPr/>
        </p:nvCxnSpPr>
        <p:spPr>
          <a:xfrm rot="5400000" flipH="1" flipV="1">
            <a:off x="7430294" y="5676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EF8D067F-1E04-4902-8B6F-637451E29FA2}"/>
              </a:ext>
            </a:extLst>
          </p:cNvPr>
          <p:cNvCxnSpPr/>
          <p:nvPr/>
        </p:nvCxnSpPr>
        <p:spPr>
          <a:xfrm rot="5400000">
            <a:off x="8725694" y="40759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46627A98-9F1A-4C80-BFD8-720AB82519C2}"/>
              </a:ext>
            </a:extLst>
          </p:cNvPr>
          <p:cNvCxnSpPr/>
          <p:nvPr/>
        </p:nvCxnSpPr>
        <p:spPr>
          <a:xfrm rot="5400000" flipH="1" flipV="1">
            <a:off x="5103813" y="5486400"/>
            <a:ext cx="611188" cy="1587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622F4E98-98AC-4EE5-A404-935F61ABE92B}"/>
              </a:ext>
            </a:extLst>
          </p:cNvPr>
          <p:cNvCxnSpPr/>
          <p:nvPr/>
        </p:nvCxnSpPr>
        <p:spPr>
          <a:xfrm rot="5400000" flipH="1" flipV="1">
            <a:off x="8725694" y="55237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3" name="Slide Number Placeholder 48">
            <a:extLst>
              <a:ext uri="{FF2B5EF4-FFF2-40B4-BE49-F238E27FC236}">
                <a16:creationId xmlns:a16="http://schemas.microsoft.com/office/drawing/2014/main" id="{C4012A03-AEB3-4E07-B345-AD6ADDDF02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9345DDA-CE9F-4474-9F38-681951A80835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5" grpId="0" animBg="1"/>
      <p:bldP spid="27" grpId="0" animBg="1"/>
      <p:bldP spid="30" grpId="0" animBg="1"/>
      <p:bldP spid="31" grpId="0" animBg="1"/>
      <p:bldP spid="33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53" grpId="0"/>
      <p:bldP spid="55" grpId="0"/>
      <p:bldP spid="56" grpId="0"/>
      <p:bldP spid="57" grpId="0"/>
      <p:bldP spid="59" grpId="0"/>
      <p:bldP spid="60" grpId="0"/>
      <p:bldP spid="61" grpId="0" animBg="1"/>
      <p:bldP spid="62" grpId="0" animBg="1"/>
      <p:bldP spid="6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3">
            <a:extLst>
              <a:ext uri="{FF2B5EF4-FFF2-40B4-BE49-F238E27FC236}">
                <a16:creationId xmlns:a16="http://schemas.microsoft.com/office/drawing/2014/main" id="{70E5AA95-6863-4137-BAF9-CAF1A688A3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52400"/>
            <a:ext cx="9144000" cy="609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600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 of the effects of other situations on Exchange Rate</a:t>
            </a:r>
            <a:endParaRPr lang="th-TH" sz="2600" kern="0" dirty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41987" name="TextBox 17">
            <a:extLst>
              <a:ext uri="{FF2B5EF4-FFF2-40B4-BE49-F238E27FC236}">
                <a16:creationId xmlns:a16="http://schemas.microsoft.com/office/drawing/2014/main" id="{F417B540-97C3-473B-A490-4830424C0C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14400"/>
            <a:ext cx="929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3. Changes in overall price level --</a:t>
            </a:r>
            <a:r>
              <a:rPr lang="en-US" altLang="th-TH" sz="2000"/>
              <a:t>please read Page 875 in Lipsey (2007)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0CB8A32-1DBD-4811-89CF-69066A0310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905000"/>
            <a:ext cx="6858000" cy="4302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altLang="th-TH" sz="2000"/>
              <a:t> </a:t>
            </a:r>
            <a:r>
              <a:rPr lang="en-US" altLang="th-TH" sz="2200"/>
              <a:t>Case of equal inflation in both countries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6BB4C64-EDF4-4D0D-880A-3352677D1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743200"/>
            <a:ext cx="6858000" cy="4302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altLang="th-TH" sz="2000"/>
              <a:t> </a:t>
            </a:r>
            <a:r>
              <a:rPr lang="en-US" altLang="th-TH" sz="2200"/>
              <a:t>Case of inflation in only one country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B597DEC-EA0F-4C40-81D4-32FC04F668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581400"/>
            <a:ext cx="6858000" cy="4302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altLang="th-TH" sz="2000"/>
              <a:t> </a:t>
            </a:r>
            <a:r>
              <a:rPr lang="en-US" altLang="th-TH" sz="2200"/>
              <a:t>Case of inflation at unequal rates</a:t>
            </a:r>
          </a:p>
        </p:txBody>
      </p:sp>
      <p:sp>
        <p:nvSpPr>
          <p:cNvPr id="41991" name="Slide Number Placeholder 6">
            <a:extLst>
              <a:ext uri="{FF2B5EF4-FFF2-40B4-BE49-F238E27FC236}">
                <a16:creationId xmlns:a16="http://schemas.microsoft.com/office/drawing/2014/main" id="{94390CA9-B5A6-402A-B103-816785B60B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EB4D5D8-27E8-4CEA-BDF6-D871CA6B3719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37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9" grpId="0" animBg="1"/>
      <p:bldP spid="5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3">
            <a:extLst>
              <a:ext uri="{FF2B5EF4-FFF2-40B4-BE49-F238E27FC236}">
                <a16:creationId xmlns:a16="http://schemas.microsoft.com/office/drawing/2014/main" id="{FE80A13D-E943-45CD-8865-E3C2D51491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52400"/>
            <a:ext cx="9144000" cy="609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600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 of the effects of other situations on Exchange Rate</a:t>
            </a:r>
            <a:endParaRPr lang="th-TH" sz="2600" kern="0" dirty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43011" name="TextBox 17">
            <a:extLst>
              <a:ext uri="{FF2B5EF4-FFF2-40B4-BE49-F238E27FC236}">
                <a16:creationId xmlns:a16="http://schemas.microsoft.com/office/drawing/2014/main" id="{6B676B24-303C-4816-BA6D-C2AD38D64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14400"/>
            <a:ext cx="8610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4. Interest rate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8751981-916F-4A2B-8934-18D0DE2C2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524000"/>
            <a:ext cx="8763000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If interest rate in Thailand increase so that it is more than interest rates in other ASEAN countries 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A17A8A3-A704-4233-9091-06FE8FEF0C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2743200"/>
            <a:ext cx="29718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S. of foreign currency  </a:t>
            </a:r>
          </a:p>
        </p:txBody>
      </p:sp>
      <p:sp>
        <p:nvSpPr>
          <p:cNvPr id="38" name="Right Arrow 37">
            <a:extLst>
              <a:ext uri="{FF2B5EF4-FFF2-40B4-BE49-F238E27FC236}">
                <a16:creationId xmlns:a16="http://schemas.microsoft.com/office/drawing/2014/main" id="{D430D6BB-2734-43EB-AEB9-328BF4F7581A}"/>
              </a:ext>
            </a:extLst>
          </p:cNvPr>
          <p:cNvSpPr/>
          <p:nvPr/>
        </p:nvSpPr>
        <p:spPr>
          <a:xfrm>
            <a:off x="6934200" y="2819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F148F9C-6709-4FAF-9554-51495D5255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2743200"/>
            <a:ext cx="838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ER </a:t>
            </a:r>
          </a:p>
        </p:txBody>
      </p:sp>
      <p:sp>
        <p:nvSpPr>
          <p:cNvPr id="43" name="Right Arrow 42">
            <a:extLst>
              <a:ext uri="{FF2B5EF4-FFF2-40B4-BE49-F238E27FC236}">
                <a16:creationId xmlns:a16="http://schemas.microsoft.com/office/drawing/2014/main" id="{2B7EEC95-5DC3-4B09-8346-E4CDA4BB8A2E}"/>
              </a:ext>
            </a:extLst>
          </p:cNvPr>
          <p:cNvSpPr/>
          <p:nvPr/>
        </p:nvSpPr>
        <p:spPr>
          <a:xfrm>
            <a:off x="228600" y="2819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9D1DDB58-774E-4209-9D75-186D0C003330}"/>
              </a:ext>
            </a:extLst>
          </p:cNvPr>
          <p:cNvCxnSpPr/>
          <p:nvPr/>
        </p:nvCxnSpPr>
        <p:spPr>
          <a:xfrm rot="5400000">
            <a:off x="7811294" y="29329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ABCE4BEA-EF21-41A1-9596-4FFC65DF1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667000"/>
            <a:ext cx="2438400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Financial capital flow to Thailand 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38D8B737-BF2A-4349-9651-C358B3178574}"/>
              </a:ext>
            </a:extLst>
          </p:cNvPr>
          <p:cNvCxnSpPr/>
          <p:nvPr/>
        </p:nvCxnSpPr>
        <p:spPr>
          <a:xfrm rot="5400000" flipH="1" flipV="1">
            <a:off x="2705894" y="30091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ight Arrow 53">
            <a:extLst>
              <a:ext uri="{FF2B5EF4-FFF2-40B4-BE49-F238E27FC236}">
                <a16:creationId xmlns:a16="http://schemas.microsoft.com/office/drawing/2014/main" id="{C3A67545-AAC1-498B-B924-7482B03674CE}"/>
              </a:ext>
            </a:extLst>
          </p:cNvPr>
          <p:cNvSpPr/>
          <p:nvPr/>
        </p:nvSpPr>
        <p:spPr>
          <a:xfrm>
            <a:off x="3276600" y="2819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4E8E0AE9-B6FD-406C-8B59-DB4151A6E7A9}"/>
              </a:ext>
            </a:extLst>
          </p:cNvPr>
          <p:cNvCxnSpPr/>
          <p:nvPr/>
        </p:nvCxnSpPr>
        <p:spPr>
          <a:xfrm rot="5400000" flipH="1" flipV="1">
            <a:off x="6211094" y="29329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22" name="Slide Number Placeholder 13">
            <a:extLst>
              <a:ext uri="{FF2B5EF4-FFF2-40B4-BE49-F238E27FC236}">
                <a16:creationId xmlns:a16="http://schemas.microsoft.com/office/drawing/2014/main" id="{CE35036E-4AB4-45DF-B00F-9E49EC4D16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03AAA9B-F791-4B15-AF2C-7C6276806F12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38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15" name="Right Arrow 42">
            <a:extLst>
              <a:ext uri="{FF2B5EF4-FFF2-40B4-BE49-F238E27FC236}">
                <a16:creationId xmlns:a16="http://schemas.microsoft.com/office/drawing/2014/main" id="{9FE79826-01E0-409C-B588-0F5F18A8D5F1}"/>
              </a:ext>
            </a:extLst>
          </p:cNvPr>
          <p:cNvSpPr/>
          <p:nvPr/>
        </p:nvSpPr>
        <p:spPr>
          <a:xfrm>
            <a:off x="203200" y="41148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47FEF20-34C5-4EF1-9C07-6A27D0E33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400" y="3875088"/>
            <a:ext cx="2616200" cy="7080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Demand for foreign capital 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FCBE26E-B21F-4237-9251-761CE84AE4EF}"/>
              </a:ext>
            </a:extLst>
          </p:cNvPr>
          <p:cNvCxnSpPr/>
          <p:nvPr/>
        </p:nvCxnSpPr>
        <p:spPr>
          <a:xfrm rot="5400000">
            <a:off x="2858294" y="42283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Arrow 53">
            <a:extLst>
              <a:ext uri="{FF2B5EF4-FFF2-40B4-BE49-F238E27FC236}">
                <a16:creationId xmlns:a16="http://schemas.microsoft.com/office/drawing/2014/main" id="{2C08CB68-4DEA-47FD-B573-D01A0A0836F0}"/>
              </a:ext>
            </a:extLst>
          </p:cNvPr>
          <p:cNvSpPr/>
          <p:nvPr/>
        </p:nvSpPr>
        <p:spPr>
          <a:xfrm>
            <a:off x="3390900" y="41148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3E3E0C1-F768-4F6C-872C-BAB1A22C00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2700" y="3981450"/>
            <a:ext cx="29718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D. for foreign currency  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992622E4-68C7-4780-B8AF-A5CF26C86C71}"/>
              </a:ext>
            </a:extLst>
          </p:cNvPr>
          <p:cNvCxnSpPr/>
          <p:nvPr/>
        </p:nvCxnSpPr>
        <p:spPr>
          <a:xfrm rot="5400000">
            <a:off x="6363494" y="4190206"/>
            <a:ext cx="381000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ight Arrow 37">
            <a:extLst>
              <a:ext uri="{FF2B5EF4-FFF2-40B4-BE49-F238E27FC236}">
                <a16:creationId xmlns:a16="http://schemas.microsoft.com/office/drawing/2014/main" id="{4B2D064E-BDB8-4EC5-8CF9-39A114DC9C70}"/>
              </a:ext>
            </a:extLst>
          </p:cNvPr>
          <p:cNvSpPr/>
          <p:nvPr/>
        </p:nvSpPr>
        <p:spPr>
          <a:xfrm>
            <a:off x="6934200" y="41148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70EC028-DD0E-4DE0-9724-B21F9DB39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16800" y="4019550"/>
            <a:ext cx="838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ER 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3E046F1-7E5C-4881-83D3-832DA8CEBE0A}"/>
              </a:ext>
            </a:extLst>
          </p:cNvPr>
          <p:cNvCxnSpPr/>
          <p:nvPr/>
        </p:nvCxnSpPr>
        <p:spPr>
          <a:xfrm rot="5400000">
            <a:off x="7825582" y="4190206"/>
            <a:ext cx="381000" cy="1587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6" grpId="0" animBg="1"/>
      <p:bldP spid="38" grpId="0" animBg="1"/>
      <p:bldP spid="40" grpId="0" animBg="1"/>
      <p:bldP spid="43" grpId="0" animBg="1"/>
      <p:bldP spid="49" grpId="0" animBg="1"/>
      <p:bldP spid="54" grpId="0" animBg="1"/>
      <p:bldP spid="15" grpId="0" animBg="1"/>
      <p:bldP spid="16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267" name="Rectangle 3">
            <a:extLst>
              <a:ext uri="{FF2B5EF4-FFF2-40B4-BE49-F238E27FC236}">
                <a16:creationId xmlns:a16="http://schemas.microsoft.com/office/drawing/2014/main" id="{FA8AFB95-EE66-4DDB-9CC2-829D3C1D1202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266700" y="1219200"/>
            <a:ext cx="8610600" cy="4724400"/>
          </a:xfrm>
          <a:ln w="19050"/>
        </p:spPr>
        <p:txBody>
          <a:bodyPr/>
          <a:lstStyle/>
          <a:p>
            <a:pPr marL="609600" indent="-609600" eaLnBrk="1" hangingPunct="1">
              <a:buFontTx/>
              <a:buNone/>
              <a:defRPr/>
            </a:pPr>
            <a:endParaRPr lang="th-TH" sz="2000" dirty="0">
              <a:solidFill>
                <a:srgbClr val="333399"/>
              </a:solidFill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44035" name="Group 16">
            <a:extLst>
              <a:ext uri="{FF2B5EF4-FFF2-40B4-BE49-F238E27FC236}">
                <a16:creationId xmlns:a16="http://schemas.microsoft.com/office/drawing/2014/main" id="{6371DA71-3CF6-4D94-9E44-79AA53229462}"/>
              </a:ext>
            </a:extLst>
          </p:cNvPr>
          <p:cNvGrpSpPr>
            <a:grpSpLocks/>
          </p:cNvGrpSpPr>
          <p:nvPr/>
        </p:nvGrpSpPr>
        <p:grpSpPr bwMode="auto">
          <a:xfrm>
            <a:off x="4191000" y="1905000"/>
            <a:ext cx="4191000" cy="2774950"/>
            <a:chOff x="144" y="1104"/>
            <a:chExt cx="2640" cy="1748"/>
          </a:xfrm>
        </p:grpSpPr>
        <p:sp>
          <p:nvSpPr>
            <p:cNvPr id="44080" name="Line 4">
              <a:extLst>
                <a:ext uri="{FF2B5EF4-FFF2-40B4-BE49-F238E27FC236}">
                  <a16:creationId xmlns:a16="http://schemas.microsoft.com/office/drawing/2014/main" id="{1AC2BEBD-FC4A-4D1A-AC45-8DCE028CD42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" y="1440"/>
              <a:ext cx="0" cy="13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81" name="Line 5">
              <a:extLst>
                <a:ext uri="{FF2B5EF4-FFF2-40B4-BE49-F238E27FC236}">
                  <a16:creationId xmlns:a16="http://schemas.microsoft.com/office/drawing/2014/main" id="{2068EF06-D7F9-413C-B8A7-EFCF930705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" y="2832"/>
              <a:ext cx="13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82" name="Text Box 6">
              <a:extLst>
                <a:ext uri="{FF2B5EF4-FFF2-40B4-BE49-F238E27FC236}">
                  <a16:creationId xmlns:a16="http://schemas.microsoft.com/office/drawing/2014/main" id="{540EDDCB-DD3A-4FB3-97E3-D9C90721D0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1104"/>
              <a:ext cx="6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>
                  <a:cs typeface="Angsana New" panose="02020603050405020304" pitchFamily="18" charset="-34"/>
                </a:rPr>
                <a:t>Baht/$</a:t>
              </a:r>
            </a:p>
          </p:txBody>
        </p:sp>
        <p:sp>
          <p:nvSpPr>
            <p:cNvPr id="44083" name="Text Box 7">
              <a:extLst>
                <a:ext uri="{FF2B5EF4-FFF2-40B4-BE49-F238E27FC236}">
                  <a16:creationId xmlns:a16="http://schemas.microsoft.com/office/drawing/2014/main" id="{49F8D386-0EF3-4638-A1F3-D5D0C387CB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68" y="2640"/>
              <a:ext cx="81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1600"/>
                <a:t>Amount of $</a:t>
              </a:r>
            </a:p>
          </p:txBody>
        </p:sp>
        <p:sp>
          <p:nvSpPr>
            <p:cNvPr id="44084" name="Line 8">
              <a:extLst>
                <a:ext uri="{FF2B5EF4-FFF2-40B4-BE49-F238E27FC236}">
                  <a16:creationId xmlns:a16="http://schemas.microsoft.com/office/drawing/2014/main" id="{D5868B1A-D089-4947-A402-64E08EDB1C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" y="1488"/>
              <a:ext cx="1248" cy="10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85" name="Line 9">
              <a:extLst>
                <a:ext uri="{FF2B5EF4-FFF2-40B4-BE49-F238E27FC236}">
                  <a16:creationId xmlns:a16="http://schemas.microsoft.com/office/drawing/2014/main" id="{C7390AB1-7584-40CD-A6F5-F87D5C30EE2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20" y="1584"/>
              <a:ext cx="1104" cy="91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86" name="Text Box 10">
              <a:extLst>
                <a:ext uri="{FF2B5EF4-FFF2-40B4-BE49-F238E27FC236}">
                  <a16:creationId xmlns:a16="http://schemas.microsoft.com/office/drawing/2014/main" id="{90BBE3DE-424B-438F-80C5-40E475716D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6" y="2304"/>
              <a:ext cx="81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D. for</a:t>
              </a:r>
              <a:r>
                <a:rPr lang="th-TH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 </a:t>
              </a: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$</a:t>
              </a:r>
            </a:p>
          </p:txBody>
        </p:sp>
        <p:sp>
          <p:nvSpPr>
            <p:cNvPr id="44087" name="Text Box 11">
              <a:extLst>
                <a:ext uri="{FF2B5EF4-FFF2-40B4-BE49-F238E27FC236}">
                  <a16:creationId xmlns:a16="http://schemas.microsoft.com/office/drawing/2014/main" id="{BF9101E1-044A-48DA-A2C3-AECA8A8907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1248"/>
              <a:ext cx="81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S. for</a:t>
              </a:r>
              <a:r>
                <a:rPr lang="th-TH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 </a:t>
              </a: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$</a:t>
              </a:r>
            </a:p>
          </p:txBody>
        </p:sp>
        <p:sp>
          <p:nvSpPr>
            <p:cNvPr id="44088" name="Text Box 12">
              <a:extLst>
                <a:ext uri="{FF2B5EF4-FFF2-40B4-BE49-F238E27FC236}">
                  <a16:creationId xmlns:a16="http://schemas.microsoft.com/office/drawing/2014/main" id="{50907142-73D3-4FB6-AAA8-CCAF199474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44" y="1872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E</a:t>
              </a:r>
              <a:r>
                <a:rPr lang="en-US" altLang="th-TH" sz="3200" b="1" baseline="-25000">
                  <a:latin typeface="Angsana New" panose="02020603050405020304" pitchFamily="18" charset="-34"/>
                  <a:cs typeface="Angsana New" panose="02020603050405020304" pitchFamily="18" charset="-34"/>
                </a:rPr>
                <a:t>0</a:t>
              </a:r>
            </a:p>
          </p:txBody>
        </p:sp>
        <p:sp>
          <p:nvSpPr>
            <p:cNvPr id="44089" name="Line 13">
              <a:extLst>
                <a:ext uri="{FF2B5EF4-FFF2-40B4-BE49-F238E27FC236}">
                  <a16:creationId xmlns:a16="http://schemas.microsoft.com/office/drawing/2014/main" id="{3578D51C-FE6E-4C2D-A32E-6441E8F961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" y="2064"/>
              <a:ext cx="672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90" name="Text Box 14">
              <a:extLst>
                <a:ext uri="{FF2B5EF4-FFF2-40B4-BE49-F238E27FC236}">
                  <a16:creationId xmlns:a16="http://schemas.microsoft.com/office/drawing/2014/main" id="{6DC0CB01-4F1A-40EF-9462-C6A6307017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" y="1872"/>
              <a:ext cx="480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ER*</a:t>
              </a:r>
              <a:endParaRPr lang="en-US" altLang="th-TH" sz="3200" b="1" baseline="-25000"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  <p:grpSp>
        <p:nvGrpSpPr>
          <p:cNvPr id="44036" name="Group 17">
            <a:extLst>
              <a:ext uri="{FF2B5EF4-FFF2-40B4-BE49-F238E27FC236}">
                <a16:creationId xmlns:a16="http://schemas.microsoft.com/office/drawing/2014/main" id="{B6405A2C-D4EB-42D3-A934-DF4772D12CDD}"/>
              </a:ext>
            </a:extLst>
          </p:cNvPr>
          <p:cNvGrpSpPr>
            <a:grpSpLocks/>
          </p:cNvGrpSpPr>
          <p:nvPr/>
        </p:nvGrpSpPr>
        <p:grpSpPr bwMode="auto">
          <a:xfrm>
            <a:off x="381000" y="1905000"/>
            <a:ext cx="4191000" cy="2806700"/>
            <a:chOff x="144" y="1104"/>
            <a:chExt cx="2640" cy="1745"/>
          </a:xfrm>
        </p:grpSpPr>
        <p:sp>
          <p:nvSpPr>
            <p:cNvPr id="44069" name="Line 18">
              <a:extLst>
                <a:ext uri="{FF2B5EF4-FFF2-40B4-BE49-F238E27FC236}">
                  <a16:creationId xmlns:a16="http://schemas.microsoft.com/office/drawing/2014/main" id="{822BF07D-28C4-40A1-B850-E6F6CFE51A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" y="1440"/>
              <a:ext cx="0" cy="13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70" name="Line 19">
              <a:extLst>
                <a:ext uri="{FF2B5EF4-FFF2-40B4-BE49-F238E27FC236}">
                  <a16:creationId xmlns:a16="http://schemas.microsoft.com/office/drawing/2014/main" id="{931FD882-85F4-44FB-AC51-727F1A9740E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" y="2832"/>
              <a:ext cx="13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71" name="Text Box 20">
              <a:extLst>
                <a:ext uri="{FF2B5EF4-FFF2-40B4-BE49-F238E27FC236}">
                  <a16:creationId xmlns:a16="http://schemas.microsoft.com/office/drawing/2014/main" id="{91C74768-3025-42C2-A608-984560D4E4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1104"/>
              <a:ext cx="672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>
                  <a:cs typeface="Angsana New" panose="02020603050405020304" pitchFamily="18" charset="-34"/>
                </a:rPr>
                <a:t>Baht/$</a:t>
              </a:r>
            </a:p>
          </p:txBody>
        </p:sp>
        <p:sp>
          <p:nvSpPr>
            <p:cNvPr id="44072" name="Text Box 21">
              <a:extLst>
                <a:ext uri="{FF2B5EF4-FFF2-40B4-BE49-F238E27FC236}">
                  <a16:creationId xmlns:a16="http://schemas.microsoft.com/office/drawing/2014/main" id="{1D3EA8EC-096F-485A-9320-E8FD697439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68" y="2640"/>
              <a:ext cx="816" cy="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1600">
                  <a:cs typeface="Angsana New" panose="02020603050405020304" pitchFamily="18" charset="-34"/>
                </a:rPr>
                <a:t>Amount of $</a:t>
              </a:r>
              <a:r>
                <a:rPr lang="th-TH" altLang="th-TH" sz="1600">
                  <a:cs typeface="Angsana New" panose="02020603050405020304" pitchFamily="18" charset="-34"/>
                </a:rPr>
                <a:t> </a:t>
              </a:r>
              <a:endParaRPr lang="en-US" altLang="th-TH" sz="1600">
                <a:cs typeface="Angsana New" panose="02020603050405020304" pitchFamily="18" charset="-34"/>
              </a:endParaRPr>
            </a:p>
          </p:txBody>
        </p:sp>
        <p:sp>
          <p:nvSpPr>
            <p:cNvPr id="44073" name="Line 22">
              <a:extLst>
                <a:ext uri="{FF2B5EF4-FFF2-40B4-BE49-F238E27FC236}">
                  <a16:creationId xmlns:a16="http://schemas.microsoft.com/office/drawing/2014/main" id="{5689E858-B8FE-4CEA-B3CA-9136166E31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" y="1488"/>
              <a:ext cx="1248" cy="10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74" name="Line 23">
              <a:extLst>
                <a:ext uri="{FF2B5EF4-FFF2-40B4-BE49-F238E27FC236}">
                  <a16:creationId xmlns:a16="http://schemas.microsoft.com/office/drawing/2014/main" id="{99C347FD-5D1A-4EAA-863C-18A1A2255B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20" y="1584"/>
              <a:ext cx="1104" cy="91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75" name="Text Box 24">
              <a:extLst>
                <a:ext uri="{FF2B5EF4-FFF2-40B4-BE49-F238E27FC236}">
                  <a16:creationId xmlns:a16="http://schemas.microsoft.com/office/drawing/2014/main" id="{68A7892C-A3A1-487D-82FD-52CCAE8617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6" y="2304"/>
              <a:ext cx="816" cy="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D. for</a:t>
              </a:r>
              <a:r>
                <a:rPr lang="th-TH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 </a:t>
              </a: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$</a:t>
              </a:r>
            </a:p>
          </p:txBody>
        </p:sp>
        <p:sp>
          <p:nvSpPr>
            <p:cNvPr id="44076" name="Text Box 25">
              <a:extLst>
                <a:ext uri="{FF2B5EF4-FFF2-40B4-BE49-F238E27FC236}">
                  <a16:creationId xmlns:a16="http://schemas.microsoft.com/office/drawing/2014/main" id="{79BDCFCA-AC30-417E-8948-AC2D0D6C1E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1248"/>
              <a:ext cx="816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S. for</a:t>
              </a:r>
              <a:r>
                <a:rPr lang="th-TH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 </a:t>
              </a: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$</a:t>
              </a:r>
            </a:p>
          </p:txBody>
        </p:sp>
        <p:sp>
          <p:nvSpPr>
            <p:cNvPr id="44077" name="Text Box 26">
              <a:extLst>
                <a:ext uri="{FF2B5EF4-FFF2-40B4-BE49-F238E27FC236}">
                  <a16:creationId xmlns:a16="http://schemas.microsoft.com/office/drawing/2014/main" id="{0C0D3F5B-7C34-435F-833E-6AA50E45AA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44" y="1872"/>
              <a:ext cx="336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E</a:t>
              </a:r>
              <a:r>
                <a:rPr lang="en-US" altLang="th-TH" sz="3200" b="1" baseline="-25000">
                  <a:latin typeface="Angsana New" panose="02020603050405020304" pitchFamily="18" charset="-34"/>
                  <a:cs typeface="Angsana New" panose="02020603050405020304" pitchFamily="18" charset="-34"/>
                </a:rPr>
                <a:t>0</a:t>
              </a:r>
            </a:p>
          </p:txBody>
        </p:sp>
        <p:sp>
          <p:nvSpPr>
            <p:cNvPr id="44078" name="Line 27">
              <a:extLst>
                <a:ext uri="{FF2B5EF4-FFF2-40B4-BE49-F238E27FC236}">
                  <a16:creationId xmlns:a16="http://schemas.microsoft.com/office/drawing/2014/main" id="{F76E20C2-BCC1-401F-AB8B-F6318E6CF8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" y="2064"/>
              <a:ext cx="672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79" name="Text Box 28">
              <a:extLst>
                <a:ext uri="{FF2B5EF4-FFF2-40B4-BE49-F238E27FC236}">
                  <a16:creationId xmlns:a16="http://schemas.microsoft.com/office/drawing/2014/main" id="{85BA44CA-F7C6-44BA-9A46-E058385A4D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" y="1872"/>
              <a:ext cx="48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ER*</a:t>
              </a:r>
              <a:endParaRPr lang="en-US" altLang="th-TH" sz="3200" b="1" baseline="-25000"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  <p:sp>
        <p:nvSpPr>
          <p:cNvPr id="44037" name="Line 29">
            <a:extLst>
              <a:ext uri="{FF2B5EF4-FFF2-40B4-BE49-F238E27FC236}">
                <a16:creationId xmlns:a16="http://schemas.microsoft.com/office/drawing/2014/main" id="{B0DCE3F2-3046-4305-AC85-3A8D4689BFF4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3886200"/>
            <a:ext cx="2209800" cy="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4038" name="Group 32">
            <a:extLst>
              <a:ext uri="{FF2B5EF4-FFF2-40B4-BE49-F238E27FC236}">
                <a16:creationId xmlns:a16="http://schemas.microsoft.com/office/drawing/2014/main" id="{C83DD87B-F216-47AC-B967-213DEC4B32E7}"/>
              </a:ext>
            </a:extLst>
          </p:cNvPr>
          <p:cNvGrpSpPr>
            <a:grpSpLocks/>
          </p:cNvGrpSpPr>
          <p:nvPr/>
        </p:nvGrpSpPr>
        <p:grpSpPr bwMode="auto">
          <a:xfrm>
            <a:off x="381000" y="3581400"/>
            <a:ext cx="609600" cy="579438"/>
            <a:chOff x="240" y="2256"/>
            <a:chExt cx="384" cy="365"/>
          </a:xfrm>
        </p:grpSpPr>
        <p:sp>
          <p:nvSpPr>
            <p:cNvPr id="44067" name="Text Box 30">
              <a:extLst>
                <a:ext uri="{FF2B5EF4-FFF2-40B4-BE49-F238E27FC236}">
                  <a16:creationId xmlns:a16="http://schemas.microsoft.com/office/drawing/2014/main" id="{7AE11A15-C277-46E7-9BB0-77BE3A2A8B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2256"/>
              <a:ext cx="3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solidFill>
                    <a:srgbClr val="CC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ER</a:t>
              </a:r>
            </a:p>
          </p:txBody>
        </p:sp>
        <p:sp>
          <p:nvSpPr>
            <p:cNvPr id="44068" name="Line 31">
              <a:extLst>
                <a:ext uri="{FF2B5EF4-FFF2-40B4-BE49-F238E27FC236}">
                  <a16:creationId xmlns:a16="http://schemas.microsoft.com/office/drawing/2014/main" id="{616E7F77-FA55-4E41-9A34-C5C31FDA51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" y="2352"/>
              <a:ext cx="240" cy="0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4039" name="Line 33">
            <a:extLst>
              <a:ext uri="{FF2B5EF4-FFF2-40B4-BE49-F238E27FC236}">
                <a16:creationId xmlns:a16="http://schemas.microsoft.com/office/drawing/2014/main" id="{C2433C6F-5980-477C-928D-A167AB4A8B78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6800" y="2971800"/>
            <a:ext cx="2209800" cy="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4040" name="Group 34">
            <a:extLst>
              <a:ext uri="{FF2B5EF4-FFF2-40B4-BE49-F238E27FC236}">
                <a16:creationId xmlns:a16="http://schemas.microsoft.com/office/drawing/2014/main" id="{1C7E35BC-CF9E-4CAA-BD29-25C99DE70E2D}"/>
              </a:ext>
            </a:extLst>
          </p:cNvPr>
          <p:cNvGrpSpPr>
            <a:grpSpLocks/>
          </p:cNvGrpSpPr>
          <p:nvPr/>
        </p:nvGrpSpPr>
        <p:grpSpPr bwMode="auto">
          <a:xfrm>
            <a:off x="4267200" y="2667000"/>
            <a:ext cx="609600" cy="579438"/>
            <a:chOff x="240" y="2256"/>
            <a:chExt cx="384" cy="365"/>
          </a:xfrm>
        </p:grpSpPr>
        <p:sp>
          <p:nvSpPr>
            <p:cNvPr id="44065" name="Text Box 35">
              <a:extLst>
                <a:ext uri="{FF2B5EF4-FFF2-40B4-BE49-F238E27FC236}">
                  <a16:creationId xmlns:a16="http://schemas.microsoft.com/office/drawing/2014/main" id="{6948BE9E-3654-473E-B22D-3C743FDE44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2256"/>
              <a:ext cx="3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solidFill>
                    <a:srgbClr val="CC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ER</a:t>
              </a:r>
            </a:p>
          </p:txBody>
        </p:sp>
        <p:sp>
          <p:nvSpPr>
            <p:cNvPr id="44066" name="Line 36">
              <a:extLst>
                <a:ext uri="{FF2B5EF4-FFF2-40B4-BE49-F238E27FC236}">
                  <a16:creationId xmlns:a16="http://schemas.microsoft.com/office/drawing/2014/main" id="{7E9D9B78-711F-41F8-BF68-3F24EAC08D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" y="2352"/>
              <a:ext cx="240" cy="0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4041" name="Text Box 37">
            <a:extLst>
              <a:ext uri="{FF2B5EF4-FFF2-40B4-BE49-F238E27FC236}">
                <a16:creationId xmlns:a16="http://schemas.microsoft.com/office/drawing/2014/main" id="{3138F08C-7589-4DAE-B01B-18FFF5A073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5105400"/>
            <a:ext cx="762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 ER*</a:t>
            </a:r>
          </a:p>
        </p:txBody>
      </p:sp>
      <p:grpSp>
        <p:nvGrpSpPr>
          <p:cNvPr id="44042" name="Group 38">
            <a:extLst>
              <a:ext uri="{FF2B5EF4-FFF2-40B4-BE49-F238E27FC236}">
                <a16:creationId xmlns:a16="http://schemas.microsoft.com/office/drawing/2014/main" id="{059ED349-CA14-4528-A2E8-028A4300B8DB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5029200"/>
            <a:ext cx="609600" cy="579438"/>
            <a:chOff x="240" y="2256"/>
            <a:chExt cx="384" cy="365"/>
          </a:xfrm>
        </p:grpSpPr>
        <p:sp>
          <p:nvSpPr>
            <p:cNvPr id="44063" name="Text Box 39">
              <a:extLst>
                <a:ext uri="{FF2B5EF4-FFF2-40B4-BE49-F238E27FC236}">
                  <a16:creationId xmlns:a16="http://schemas.microsoft.com/office/drawing/2014/main" id="{F40F21C9-1239-43CE-9DFD-EA38C9A21A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2256"/>
              <a:ext cx="3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solidFill>
                    <a:srgbClr val="CC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ER</a:t>
              </a:r>
            </a:p>
          </p:txBody>
        </p:sp>
        <p:sp>
          <p:nvSpPr>
            <p:cNvPr id="44064" name="Line 40">
              <a:extLst>
                <a:ext uri="{FF2B5EF4-FFF2-40B4-BE49-F238E27FC236}">
                  <a16:creationId xmlns:a16="http://schemas.microsoft.com/office/drawing/2014/main" id="{624940D2-A445-4018-A0B3-683F83D987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" y="2352"/>
              <a:ext cx="240" cy="0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4043" name="Text Box 41">
            <a:extLst>
              <a:ext uri="{FF2B5EF4-FFF2-40B4-BE49-F238E27FC236}">
                <a16:creationId xmlns:a16="http://schemas.microsoft.com/office/drawing/2014/main" id="{9690CA91-95B3-465D-86B1-B33465382B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5105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chemeClr val="accent2"/>
                </a:solidFill>
              </a:rPr>
              <a:t>&lt;</a:t>
            </a:r>
          </a:p>
        </p:txBody>
      </p:sp>
      <p:sp>
        <p:nvSpPr>
          <p:cNvPr id="44044" name="Text Box 42">
            <a:extLst>
              <a:ext uri="{FF2B5EF4-FFF2-40B4-BE49-F238E27FC236}">
                <a16:creationId xmlns:a16="http://schemas.microsoft.com/office/drawing/2014/main" id="{5E789635-2C5B-4B56-9D46-82F520F4F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59436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44045" name="AutoShape 44">
            <a:extLst>
              <a:ext uri="{FF2B5EF4-FFF2-40B4-BE49-F238E27FC236}">
                <a16:creationId xmlns:a16="http://schemas.microsoft.com/office/drawing/2014/main" id="{74D5D2FC-7189-44E2-B42D-4636A04D0E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52578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70698" name="Text Box 46">
            <a:extLst>
              <a:ext uri="{FF2B5EF4-FFF2-40B4-BE49-F238E27FC236}">
                <a16:creationId xmlns:a16="http://schemas.microsoft.com/office/drawing/2014/main" id="{09E7963B-7934-4368-8F61-59E3AA01F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5105400"/>
            <a:ext cx="22098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008000"/>
                </a:solidFill>
                <a:cs typeface="Angsana New" panose="02020603050405020304" pitchFamily="18" charset="-34"/>
              </a:rPr>
              <a:t>Excess D. for $</a:t>
            </a:r>
          </a:p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008000"/>
                </a:solidFill>
                <a:cs typeface="Angsana New" panose="02020603050405020304" pitchFamily="18" charset="-34"/>
              </a:rPr>
              <a:t>(At ER =         ) </a:t>
            </a:r>
            <a:endParaRPr lang="en-US" altLang="th-TH" sz="2400" b="1">
              <a:solidFill>
                <a:srgbClr val="CC0000"/>
              </a:solidFill>
            </a:endParaRPr>
          </a:p>
        </p:txBody>
      </p:sp>
      <p:sp>
        <p:nvSpPr>
          <p:cNvPr id="44047" name="Text Box 47">
            <a:extLst>
              <a:ext uri="{FF2B5EF4-FFF2-40B4-BE49-F238E27FC236}">
                <a16:creationId xmlns:a16="http://schemas.microsoft.com/office/drawing/2014/main" id="{7CA11595-7A73-4A7A-99A6-48895C5687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5105400"/>
            <a:ext cx="838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 ER*</a:t>
            </a:r>
          </a:p>
        </p:txBody>
      </p:sp>
      <p:grpSp>
        <p:nvGrpSpPr>
          <p:cNvPr id="44048" name="Group 48">
            <a:extLst>
              <a:ext uri="{FF2B5EF4-FFF2-40B4-BE49-F238E27FC236}">
                <a16:creationId xmlns:a16="http://schemas.microsoft.com/office/drawing/2014/main" id="{190E8BA3-FAAA-4315-9312-D3B49CD367FC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5029200"/>
            <a:ext cx="609600" cy="579438"/>
            <a:chOff x="240" y="2256"/>
            <a:chExt cx="384" cy="365"/>
          </a:xfrm>
        </p:grpSpPr>
        <p:sp>
          <p:nvSpPr>
            <p:cNvPr id="44061" name="Text Box 49">
              <a:extLst>
                <a:ext uri="{FF2B5EF4-FFF2-40B4-BE49-F238E27FC236}">
                  <a16:creationId xmlns:a16="http://schemas.microsoft.com/office/drawing/2014/main" id="{5026DF37-CCCB-435F-A788-F0EEC8C4C5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2256"/>
              <a:ext cx="3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solidFill>
                    <a:srgbClr val="CC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ER</a:t>
              </a:r>
            </a:p>
          </p:txBody>
        </p:sp>
        <p:sp>
          <p:nvSpPr>
            <p:cNvPr id="44062" name="Line 50">
              <a:extLst>
                <a:ext uri="{FF2B5EF4-FFF2-40B4-BE49-F238E27FC236}">
                  <a16:creationId xmlns:a16="http://schemas.microsoft.com/office/drawing/2014/main" id="{0BF91028-1F37-4CFA-A411-C1CED219ED9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" y="2352"/>
              <a:ext cx="240" cy="0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4049" name="Text Box 51">
            <a:extLst>
              <a:ext uri="{FF2B5EF4-FFF2-40B4-BE49-F238E27FC236}">
                <a16:creationId xmlns:a16="http://schemas.microsoft.com/office/drawing/2014/main" id="{E7285E81-8423-4200-A282-FF3503083C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5105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chemeClr val="accent2"/>
                </a:solidFill>
              </a:rPr>
              <a:t>&gt;</a:t>
            </a:r>
          </a:p>
        </p:txBody>
      </p:sp>
      <p:sp>
        <p:nvSpPr>
          <p:cNvPr id="44050" name="AutoShape 52">
            <a:extLst>
              <a:ext uri="{FF2B5EF4-FFF2-40B4-BE49-F238E27FC236}">
                <a16:creationId xmlns:a16="http://schemas.microsoft.com/office/drawing/2014/main" id="{76628A0B-DAE7-449A-A61F-664A62C10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52578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70705" name="Text Box 53">
            <a:extLst>
              <a:ext uri="{FF2B5EF4-FFF2-40B4-BE49-F238E27FC236}">
                <a16:creationId xmlns:a16="http://schemas.microsoft.com/office/drawing/2014/main" id="{55732B89-A62A-4B76-AFDF-9645008A00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5105400"/>
            <a:ext cx="22098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008000"/>
                </a:solidFill>
                <a:cs typeface="Angsana New" panose="02020603050405020304" pitchFamily="18" charset="-34"/>
              </a:rPr>
              <a:t>Excess S. for $</a:t>
            </a:r>
          </a:p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008000"/>
                </a:solidFill>
              </a:rPr>
              <a:t>(At ER =         )</a:t>
            </a:r>
          </a:p>
        </p:txBody>
      </p:sp>
      <p:sp>
        <p:nvSpPr>
          <p:cNvPr id="44052" name="Line 54">
            <a:extLst>
              <a:ext uri="{FF2B5EF4-FFF2-40B4-BE49-F238E27FC236}">
                <a16:creationId xmlns:a16="http://schemas.microsoft.com/office/drawing/2014/main" id="{C9D06279-F12D-46DD-A95A-456D464F6542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4953000"/>
            <a:ext cx="0" cy="91440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3218" name="Rectangle 2">
            <a:extLst>
              <a:ext uri="{FF2B5EF4-FFF2-40B4-BE49-F238E27FC236}">
                <a16:creationId xmlns:a16="http://schemas.microsoft.com/office/drawing/2014/main" id="{9148F5D8-9945-4F69-B5C3-524A471772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28600"/>
            <a:ext cx="7924800" cy="7620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9.4.4 </a:t>
            </a:r>
            <a:r>
              <a:rPr lang="th-TH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(</a:t>
            </a: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b</a:t>
            </a:r>
            <a:r>
              <a:rPr lang="th-TH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) </a:t>
            </a: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Fixed exchange rate system</a:t>
            </a:r>
          </a:p>
        </p:txBody>
      </p:sp>
      <p:grpSp>
        <p:nvGrpSpPr>
          <p:cNvPr id="8" name="Group 38">
            <a:extLst>
              <a:ext uri="{FF2B5EF4-FFF2-40B4-BE49-F238E27FC236}">
                <a16:creationId xmlns:a16="http://schemas.microsoft.com/office/drawing/2014/main" id="{9C2B9E11-0EF2-4086-ACA1-90536170411B}"/>
              </a:ext>
            </a:extLst>
          </p:cNvPr>
          <p:cNvGrpSpPr>
            <a:grpSpLocks/>
          </p:cNvGrpSpPr>
          <p:nvPr/>
        </p:nvGrpSpPr>
        <p:grpSpPr bwMode="auto">
          <a:xfrm>
            <a:off x="3276600" y="5486400"/>
            <a:ext cx="609600" cy="579438"/>
            <a:chOff x="240" y="2256"/>
            <a:chExt cx="384" cy="365"/>
          </a:xfrm>
        </p:grpSpPr>
        <p:sp>
          <p:nvSpPr>
            <p:cNvPr id="44059" name="Text Box 39">
              <a:extLst>
                <a:ext uri="{FF2B5EF4-FFF2-40B4-BE49-F238E27FC236}">
                  <a16:creationId xmlns:a16="http://schemas.microsoft.com/office/drawing/2014/main" id="{19B6C482-D725-4FB4-9180-F8DB84C862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2256"/>
              <a:ext cx="3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solidFill>
                    <a:srgbClr val="CC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ER</a:t>
              </a:r>
            </a:p>
          </p:txBody>
        </p:sp>
        <p:sp>
          <p:nvSpPr>
            <p:cNvPr id="44060" name="Line 40">
              <a:extLst>
                <a:ext uri="{FF2B5EF4-FFF2-40B4-BE49-F238E27FC236}">
                  <a16:creationId xmlns:a16="http://schemas.microsoft.com/office/drawing/2014/main" id="{65ED722E-6A94-4998-9FB7-5AFE7E5FBB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" y="2352"/>
              <a:ext cx="240" cy="0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38">
            <a:extLst>
              <a:ext uri="{FF2B5EF4-FFF2-40B4-BE49-F238E27FC236}">
                <a16:creationId xmlns:a16="http://schemas.microsoft.com/office/drawing/2014/main" id="{E50358E5-CF99-4D00-90E3-940435B2CC9C}"/>
              </a:ext>
            </a:extLst>
          </p:cNvPr>
          <p:cNvGrpSpPr>
            <a:grpSpLocks/>
          </p:cNvGrpSpPr>
          <p:nvPr/>
        </p:nvGrpSpPr>
        <p:grpSpPr bwMode="auto">
          <a:xfrm>
            <a:off x="7467600" y="5486400"/>
            <a:ext cx="609600" cy="579438"/>
            <a:chOff x="240" y="2256"/>
            <a:chExt cx="384" cy="365"/>
          </a:xfrm>
        </p:grpSpPr>
        <p:sp>
          <p:nvSpPr>
            <p:cNvPr id="44057" name="Text Box 39">
              <a:extLst>
                <a:ext uri="{FF2B5EF4-FFF2-40B4-BE49-F238E27FC236}">
                  <a16:creationId xmlns:a16="http://schemas.microsoft.com/office/drawing/2014/main" id="{2CFF2A87-8A34-413C-83C4-CEE660AC6B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2256"/>
              <a:ext cx="3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3200" b="1">
                  <a:solidFill>
                    <a:srgbClr val="CC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ER</a:t>
              </a:r>
            </a:p>
          </p:txBody>
        </p:sp>
        <p:sp>
          <p:nvSpPr>
            <p:cNvPr id="44058" name="Line 40">
              <a:extLst>
                <a:ext uri="{FF2B5EF4-FFF2-40B4-BE49-F238E27FC236}">
                  <a16:creationId xmlns:a16="http://schemas.microsoft.com/office/drawing/2014/main" id="{CD54A310-01DD-425E-B1F9-07CA351D3EC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" y="2352"/>
              <a:ext cx="240" cy="0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4056" name="Slide Number Placeholder 57">
            <a:extLst>
              <a:ext uri="{FF2B5EF4-FFF2-40B4-BE49-F238E27FC236}">
                <a16:creationId xmlns:a16="http://schemas.microsoft.com/office/drawing/2014/main" id="{F77B3C0D-29FF-451F-9A87-92D614D793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E9C61A2D-79E0-4CAC-A039-B1F82D194460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39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0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0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98" grpId="0"/>
      <p:bldP spid="7070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4">
            <a:extLst>
              <a:ext uri="{FF2B5EF4-FFF2-40B4-BE49-F238E27FC236}">
                <a16:creationId xmlns:a16="http://schemas.microsoft.com/office/drawing/2014/main" id="{AAA159C4-B2AD-4A53-ADB0-3F0B8BC0F0D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5EB1B5DB-BFC1-436C-80DB-37C28E56EC9A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40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401410" name="Rectangle 2">
            <a:extLst>
              <a:ext uri="{FF2B5EF4-FFF2-40B4-BE49-F238E27FC236}">
                <a16:creationId xmlns:a16="http://schemas.microsoft.com/office/drawing/2014/main" id="{E718D70C-F46D-46CB-BA6F-2DFD041A061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00100" y="152400"/>
            <a:ext cx="7543800" cy="762000"/>
          </a:xfrm>
        </p:spPr>
        <p:txBody>
          <a:bodyPr/>
          <a:lstStyle/>
          <a:p>
            <a:pPr marL="1028700" indent="-1028700" eaLnBrk="1" hangingPunct="1">
              <a:defRPr/>
            </a:pPr>
            <a:r>
              <a:rPr lang="en-US" sz="3200" b="1" dirty="0">
                <a:latin typeface="Arial" charset="0"/>
                <a:cs typeface="Angsana New" pitchFamily="18" charset="-34"/>
              </a:rPr>
              <a:t>Tools to control exchange rate</a:t>
            </a:r>
          </a:p>
        </p:txBody>
      </p:sp>
      <p:sp>
        <p:nvSpPr>
          <p:cNvPr id="401411" name="Rectangle 3">
            <a:extLst>
              <a:ext uri="{FF2B5EF4-FFF2-40B4-BE49-F238E27FC236}">
                <a16:creationId xmlns:a16="http://schemas.microsoft.com/office/drawing/2014/main" id="{9F9FD43B-CB82-4CC3-B445-1E00AC16C25D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19100" y="1066800"/>
            <a:ext cx="8305800" cy="5257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buFontTx/>
              <a:buNone/>
              <a:defRPr/>
            </a:pPr>
            <a:r>
              <a:rPr lang="en-US" b="1" i="1" dirty="0">
                <a:solidFill>
                  <a:srgbClr val="CC0099"/>
                </a:solidFill>
                <a:cs typeface="Angsana New" pitchFamily="18" charset="-34"/>
              </a:rPr>
              <a:t>1.</a:t>
            </a:r>
            <a:r>
              <a:rPr lang="en-US" sz="3200" b="1" i="1" dirty="0">
                <a:solidFill>
                  <a:srgbClr val="CC0099"/>
                </a:solidFill>
                <a:latin typeface="Angsana New" pitchFamily="18" charset="-34"/>
                <a:cs typeface="Angsana New" pitchFamily="18" charset="-34"/>
              </a:rPr>
              <a:t>  </a:t>
            </a:r>
            <a:r>
              <a:rPr lang="en-US" b="1" i="1" dirty="0">
                <a:solidFill>
                  <a:srgbClr val="CC0099"/>
                </a:solidFill>
                <a:cs typeface="Angsana New" pitchFamily="18" charset="-34"/>
              </a:rPr>
              <a:t>International Reserve</a:t>
            </a:r>
            <a:endParaRPr lang="th-TH" b="1" i="1" dirty="0">
              <a:solidFill>
                <a:srgbClr val="CC0099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th-TH" sz="3200" b="1" i="1" dirty="0">
                <a:solidFill>
                  <a:srgbClr val="CC0099"/>
                </a:solidFill>
                <a:latin typeface="Angsana New" pitchFamily="18" charset="-34"/>
                <a:cs typeface="Angsana New" pitchFamily="18" charset="-34"/>
              </a:rPr>
              <a:t>	</a:t>
            </a:r>
          </a:p>
          <a:p>
            <a:pPr marL="609600" indent="-609600" eaLnBrk="1" hangingPunct="1">
              <a:buFontTx/>
              <a:buNone/>
              <a:defRPr/>
            </a:pPr>
            <a:endParaRPr lang="th-TH" sz="1600" b="1" i="1" dirty="0">
              <a:solidFill>
                <a:srgbClr val="CC0099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en-US" b="1" i="1" dirty="0">
                <a:solidFill>
                  <a:srgbClr val="CC0099"/>
                </a:solidFill>
                <a:cs typeface="Angsana New" pitchFamily="18" charset="-34"/>
              </a:rPr>
              <a:t>2.  Trade policy</a:t>
            </a:r>
            <a:endParaRPr lang="th-TH" b="1" i="1" dirty="0">
              <a:solidFill>
                <a:srgbClr val="CC0099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endParaRPr lang="en-US" dirty="0">
              <a:solidFill>
                <a:srgbClr val="333399"/>
              </a:solidFill>
              <a:effectLst/>
              <a:cs typeface="Angsana New" pitchFamily="18" charset="-34"/>
            </a:endParaRPr>
          </a:p>
        </p:txBody>
      </p:sp>
      <p:sp>
        <p:nvSpPr>
          <p:cNvPr id="45061" name="Text Box 4">
            <a:extLst>
              <a:ext uri="{FF2B5EF4-FFF2-40B4-BE49-F238E27FC236}">
                <a16:creationId xmlns:a16="http://schemas.microsoft.com/office/drawing/2014/main" id="{AB0A68F0-F096-42B4-B2E1-3FB06635F8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752600"/>
            <a:ext cx="2438400" cy="4572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663300"/>
                </a:solidFill>
                <a:cs typeface="Angsana New" panose="02020603050405020304" pitchFamily="18" charset="-34"/>
              </a:rPr>
              <a:t>Excess D. for $</a:t>
            </a:r>
          </a:p>
        </p:txBody>
      </p:sp>
      <p:sp>
        <p:nvSpPr>
          <p:cNvPr id="401413" name="Text Box 5">
            <a:extLst>
              <a:ext uri="{FF2B5EF4-FFF2-40B4-BE49-F238E27FC236}">
                <a16:creationId xmlns:a16="http://schemas.microsoft.com/office/drawing/2014/main" id="{2090E6B7-9D53-4FF6-ABC5-A2BDAF808D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3657600" cy="4572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CC0000"/>
                </a:solidFill>
                <a:cs typeface="Angsana New" panose="02020603050405020304" pitchFamily="18" charset="-34"/>
              </a:rPr>
              <a:t>Central bank sell</a:t>
            </a:r>
            <a:r>
              <a:rPr lang="th-TH" altLang="th-TH" sz="2400" b="1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th-TH" sz="2400" b="1">
                <a:solidFill>
                  <a:srgbClr val="CC0000"/>
                </a:solidFill>
                <a:cs typeface="Angsana New" panose="02020603050405020304" pitchFamily="18" charset="-34"/>
              </a:rPr>
              <a:t>$ </a:t>
            </a:r>
          </a:p>
        </p:txBody>
      </p:sp>
      <p:sp>
        <p:nvSpPr>
          <p:cNvPr id="45063" name="AutoShape 6">
            <a:extLst>
              <a:ext uri="{FF2B5EF4-FFF2-40B4-BE49-F238E27FC236}">
                <a16:creationId xmlns:a16="http://schemas.microsoft.com/office/drawing/2014/main" id="{EF06AC46-0E0E-4ED8-B5BD-48A13C6B5C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828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401415" name="Text Box 7">
            <a:extLst>
              <a:ext uri="{FF2B5EF4-FFF2-40B4-BE49-F238E27FC236}">
                <a16:creationId xmlns:a16="http://schemas.microsoft.com/office/drawing/2014/main" id="{14CFD30D-0011-4D38-91EA-96C7F866BC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2438400"/>
            <a:ext cx="24384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b="1">
                <a:solidFill>
                  <a:srgbClr val="000099"/>
                </a:solidFill>
                <a:latin typeface="Arial" charset="0"/>
                <a:cs typeface="Angsana New" pitchFamily="18" charset="-34"/>
              </a:rPr>
              <a:t>Excess S. for</a:t>
            </a:r>
            <a:r>
              <a:rPr lang="en-US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 </a:t>
            </a:r>
            <a:r>
              <a:rPr lang="en-US" b="1">
                <a:solidFill>
                  <a:srgbClr val="000099"/>
                </a:solidFill>
                <a:latin typeface="Arial" charset="0"/>
                <a:cs typeface="Angsana New" pitchFamily="18" charset="-34"/>
              </a:rPr>
              <a:t>$</a:t>
            </a:r>
          </a:p>
        </p:txBody>
      </p:sp>
      <p:sp>
        <p:nvSpPr>
          <p:cNvPr id="45065" name="AutoShape 8">
            <a:extLst>
              <a:ext uri="{FF2B5EF4-FFF2-40B4-BE49-F238E27FC236}">
                <a16:creationId xmlns:a16="http://schemas.microsoft.com/office/drawing/2014/main" id="{98E867E6-D310-4430-A991-5A5BC0B09D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401417" name="Text Box 9">
            <a:extLst>
              <a:ext uri="{FF2B5EF4-FFF2-40B4-BE49-F238E27FC236}">
                <a16:creationId xmlns:a16="http://schemas.microsoft.com/office/drawing/2014/main" id="{0198AD94-E8FE-4099-AA82-B8A44631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438400"/>
            <a:ext cx="3733800" cy="457200"/>
          </a:xfrm>
          <a:prstGeom prst="rect">
            <a:avLst/>
          </a:prstGeom>
          <a:solidFill>
            <a:srgbClr val="CC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CC0000"/>
                </a:solidFill>
              </a:rPr>
              <a:t>Central bank buy $ back</a:t>
            </a:r>
          </a:p>
        </p:txBody>
      </p:sp>
      <p:sp>
        <p:nvSpPr>
          <p:cNvPr id="45067" name="Text Box 10">
            <a:extLst>
              <a:ext uri="{FF2B5EF4-FFF2-40B4-BE49-F238E27FC236}">
                <a16:creationId xmlns:a16="http://schemas.microsoft.com/office/drawing/2014/main" id="{69A085A0-E5FC-4EFE-9CE3-F53612B4E2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3733800"/>
            <a:ext cx="2438400" cy="4572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663300"/>
                </a:solidFill>
                <a:cs typeface="Angsana New" panose="02020603050405020304" pitchFamily="18" charset="-34"/>
              </a:rPr>
              <a:t>Excess D. for $</a:t>
            </a:r>
          </a:p>
        </p:txBody>
      </p:sp>
      <p:sp>
        <p:nvSpPr>
          <p:cNvPr id="45068" name="AutoShape 11">
            <a:extLst>
              <a:ext uri="{FF2B5EF4-FFF2-40B4-BE49-F238E27FC236}">
                <a16:creationId xmlns:a16="http://schemas.microsoft.com/office/drawing/2014/main" id="{7C69E216-64C6-4BBB-9CDB-D2C7112BA6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3886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401420" name="Text Box 12">
            <a:extLst>
              <a:ext uri="{FF2B5EF4-FFF2-40B4-BE49-F238E27FC236}">
                <a16:creationId xmlns:a16="http://schemas.microsoft.com/office/drawing/2014/main" id="{547F4168-CAFF-4B02-B59B-7FF9D9495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05200"/>
            <a:ext cx="3657600" cy="1128713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b="1" dirty="0">
                <a:solidFill>
                  <a:srgbClr val="663300"/>
                </a:solidFill>
                <a:latin typeface="Arial" charset="0"/>
                <a:cs typeface="Angsana New" pitchFamily="18" charset="-34"/>
              </a:rPr>
              <a:t>Try to control</a:t>
            </a:r>
            <a:r>
              <a:rPr lang="en-US" sz="3200" b="1" dirty="0">
                <a:solidFill>
                  <a:srgbClr val="663300"/>
                </a:solidFill>
                <a:latin typeface="Arial" charset="0"/>
                <a:cs typeface="Angsana New" pitchFamily="18" charset="-34"/>
              </a:rPr>
              <a:t> </a:t>
            </a:r>
            <a:r>
              <a:rPr lang="en-US" sz="3200" b="1" dirty="0">
                <a:solidFill>
                  <a:srgbClr val="663300"/>
                </a:solidFill>
                <a:latin typeface="Angsana New" pitchFamily="18" charset="-34"/>
                <a:cs typeface="Angsana New" pitchFamily="18" charset="-34"/>
              </a:rPr>
              <a:t>_________  </a:t>
            </a:r>
            <a:r>
              <a:rPr lang="en-US" b="1" dirty="0">
                <a:solidFill>
                  <a:srgbClr val="663300"/>
                </a:solidFill>
                <a:latin typeface="Arial" charset="0"/>
                <a:cs typeface="Angsana New" pitchFamily="18" charset="-34"/>
              </a:rPr>
              <a:t>promote </a:t>
            </a:r>
            <a:r>
              <a:rPr lang="en-US" sz="3200" b="1" dirty="0">
                <a:solidFill>
                  <a:srgbClr val="663300"/>
                </a:solidFill>
                <a:latin typeface="Angsana New" pitchFamily="18" charset="-34"/>
                <a:cs typeface="Angsana New" pitchFamily="18" charset="-34"/>
              </a:rPr>
              <a:t>____________</a:t>
            </a:r>
            <a:r>
              <a:rPr lang="th-TH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  <a:cs typeface="Angsana New" pitchFamily="18" charset="-34"/>
              </a:rPr>
              <a:t>     </a:t>
            </a:r>
            <a:endParaRPr lang="en-US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5070" name="Text Box 13">
            <a:extLst>
              <a:ext uri="{FF2B5EF4-FFF2-40B4-BE49-F238E27FC236}">
                <a16:creationId xmlns:a16="http://schemas.microsoft.com/office/drawing/2014/main" id="{B7C039C6-7641-4B8F-AA90-E452ACDB1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53000"/>
            <a:ext cx="2438400" cy="457200"/>
          </a:xfrm>
          <a:prstGeom prst="rect">
            <a:avLst/>
          </a:prstGeom>
          <a:solidFill>
            <a:srgbClr val="CC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0099"/>
                </a:solidFill>
                <a:cs typeface="Angsana New" panose="02020603050405020304" pitchFamily="18" charset="-34"/>
              </a:rPr>
              <a:t>Excess S. for $</a:t>
            </a:r>
          </a:p>
        </p:txBody>
      </p:sp>
      <p:sp>
        <p:nvSpPr>
          <p:cNvPr id="45071" name="AutoShape 14">
            <a:extLst>
              <a:ext uri="{FF2B5EF4-FFF2-40B4-BE49-F238E27FC236}">
                <a16:creationId xmlns:a16="http://schemas.microsoft.com/office/drawing/2014/main" id="{1B9426AA-6C35-45E3-88CD-D8B0E52EB7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5105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45072" name="Line 16">
            <a:extLst>
              <a:ext uri="{FF2B5EF4-FFF2-40B4-BE49-F238E27FC236}">
                <a16:creationId xmlns:a16="http://schemas.microsoft.com/office/drawing/2014/main" id="{915F6C07-3DDA-4D9B-A515-448C03188DA2}"/>
              </a:ext>
            </a:extLst>
          </p:cNvPr>
          <p:cNvSpPr>
            <a:spLocks noChangeShapeType="1"/>
          </p:cNvSpPr>
          <p:nvPr/>
        </p:nvSpPr>
        <p:spPr bwMode="auto">
          <a:xfrm>
            <a:off x="4343400" y="2209800"/>
            <a:ext cx="3429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73" name="Line 17">
            <a:extLst>
              <a:ext uri="{FF2B5EF4-FFF2-40B4-BE49-F238E27FC236}">
                <a16:creationId xmlns:a16="http://schemas.microsoft.com/office/drawing/2014/main" id="{3A4524EE-9575-4612-9237-4E7A3175583A}"/>
              </a:ext>
            </a:extLst>
          </p:cNvPr>
          <p:cNvSpPr>
            <a:spLocks noChangeShapeType="1"/>
          </p:cNvSpPr>
          <p:nvPr/>
        </p:nvSpPr>
        <p:spPr bwMode="auto">
          <a:xfrm>
            <a:off x="4343400" y="2895600"/>
            <a:ext cx="3505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1429" name="Text Box 21">
            <a:extLst>
              <a:ext uri="{FF2B5EF4-FFF2-40B4-BE49-F238E27FC236}">
                <a16:creationId xmlns:a16="http://schemas.microsoft.com/office/drawing/2014/main" id="{E4429879-BC50-443E-BA85-10231B512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3505200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CC0000"/>
                </a:solidFill>
                <a:cs typeface="Angsana New" panose="02020603050405020304" pitchFamily="18" charset="-34"/>
              </a:rPr>
              <a:t>import</a:t>
            </a:r>
          </a:p>
        </p:txBody>
      </p:sp>
      <p:sp>
        <p:nvSpPr>
          <p:cNvPr id="401430" name="Text Box 22">
            <a:extLst>
              <a:ext uri="{FF2B5EF4-FFF2-40B4-BE49-F238E27FC236}">
                <a16:creationId xmlns:a16="http://schemas.microsoft.com/office/drawing/2014/main" id="{8F6471C1-56F6-4FBC-AF52-DA55B3F750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40386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CC0000"/>
                </a:solidFill>
                <a:cs typeface="Angsana New" panose="02020603050405020304" pitchFamily="18" charset="-34"/>
              </a:rPr>
              <a:t>export</a:t>
            </a:r>
          </a:p>
        </p:txBody>
      </p:sp>
      <p:sp>
        <p:nvSpPr>
          <p:cNvPr id="2" name="Text Box 12">
            <a:extLst>
              <a:ext uri="{FF2B5EF4-FFF2-40B4-BE49-F238E27FC236}">
                <a16:creationId xmlns:a16="http://schemas.microsoft.com/office/drawing/2014/main" id="{6B1C69B9-5240-43BD-987D-1BD0D98517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3657600" cy="112871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b="1">
                <a:solidFill>
                  <a:srgbClr val="663300"/>
                </a:solidFill>
                <a:latin typeface="Arial" charset="0"/>
                <a:cs typeface="Angsana New" pitchFamily="18" charset="-34"/>
              </a:rPr>
              <a:t>Try to control</a:t>
            </a:r>
            <a:r>
              <a:rPr lang="en-US" sz="3200" b="1">
                <a:solidFill>
                  <a:srgbClr val="663300"/>
                </a:solidFill>
                <a:latin typeface="Arial" charset="0"/>
                <a:cs typeface="Angsana New" pitchFamily="18" charset="-34"/>
              </a:rPr>
              <a:t> </a:t>
            </a:r>
            <a:r>
              <a:rPr lang="en-US" sz="3200" b="1">
                <a:solidFill>
                  <a:srgbClr val="663300"/>
                </a:solidFill>
                <a:latin typeface="Angsana New" pitchFamily="18" charset="-34"/>
                <a:cs typeface="Angsana New" pitchFamily="18" charset="-34"/>
              </a:rPr>
              <a:t>_________  </a:t>
            </a:r>
            <a:r>
              <a:rPr lang="en-US" b="1">
                <a:solidFill>
                  <a:srgbClr val="663300"/>
                </a:solidFill>
                <a:latin typeface="Arial" charset="0"/>
                <a:cs typeface="Angsana New" pitchFamily="18" charset="-34"/>
              </a:rPr>
              <a:t>promote </a:t>
            </a:r>
            <a:r>
              <a:rPr lang="en-US" sz="3200" b="1">
                <a:solidFill>
                  <a:srgbClr val="663300"/>
                </a:solidFill>
                <a:latin typeface="Angsana New" pitchFamily="18" charset="-34"/>
                <a:cs typeface="Angsana New" pitchFamily="18" charset="-34"/>
              </a:rPr>
              <a:t>____________</a:t>
            </a:r>
            <a:r>
              <a:rPr lang="th-TH" sz="3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  <a:cs typeface="Angsana New" pitchFamily="18" charset="-34"/>
              </a:rPr>
              <a:t>     </a:t>
            </a:r>
            <a:endParaRPr lang="en-US" sz="3600" b="1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01434" name="Text Box 26">
            <a:extLst>
              <a:ext uri="{FF2B5EF4-FFF2-40B4-BE49-F238E27FC236}">
                <a16:creationId xmlns:a16="http://schemas.microsoft.com/office/drawing/2014/main" id="{98A4FA6C-5120-40DF-A103-BE7598ADC5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48006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CC0000"/>
                </a:solidFill>
                <a:cs typeface="Angsana New" panose="02020603050405020304" pitchFamily="18" charset="-34"/>
              </a:rPr>
              <a:t>export</a:t>
            </a:r>
          </a:p>
        </p:txBody>
      </p:sp>
      <p:sp>
        <p:nvSpPr>
          <p:cNvPr id="401435" name="Text Box 27">
            <a:extLst>
              <a:ext uri="{FF2B5EF4-FFF2-40B4-BE49-F238E27FC236}">
                <a16:creationId xmlns:a16="http://schemas.microsoft.com/office/drawing/2014/main" id="{B341197C-D2AC-4194-B1CF-6D054ACD2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53340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CC0000"/>
                </a:solidFill>
                <a:cs typeface="Angsana New" panose="02020603050405020304" pitchFamily="18" charset="-34"/>
              </a:rPr>
              <a:t>import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1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1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1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1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1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1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1429" grpId="0"/>
      <p:bldP spid="401430" grpId="0"/>
      <p:bldP spid="401434" grpId="0"/>
      <p:bldP spid="40143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339" name="Rectangle 3">
            <a:extLst>
              <a:ext uri="{FF2B5EF4-FFF2-40B4-BE49-F238E27FC236}">
                <a16:creationId xmlns:a16="http://schemas.microsoft.com/office/drawing/2014/main" id="{4F0589BB-A8BD-4817-A58F-23962E6B5347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228600" y="990600"/>
            <a:ext cx="8610600" cy="5257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609600" indent="-609600" eaLnBrk="1" hangingPunct="1">
              <a:buFontTx/>
              <a:buNone/>
              <a:defRPr/>
            </a:pPr>
            <a:r>
              <a:rPr lang="en-US" b="1" i="1" dirty="0">
                <a:solidFill>
                  <a:srgbClr val="CC0099"/>
                </a:solidFill>
                <a:cs typeface="Angsana New" pitchFamily="18" charset="-34"/>
              </a:rPr>
              <a:t>3.  Control foreign exchange</a:t>
            </a:r>
            <a:endParaRPr lang="th-TH" b="1" i="1" dirty="0">
              <a:solidFill>
                <a:srgbClr val="CC0099"/>
              </a:solidFill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th-TH" sz="3200" b="1" i="1" dirty="0">
                <a:solidFill>
                  <a:srgbClr val="CC0099"/>
                </a:solidFill>
                <a:latin typeface="Angsana New" pitchFamily="18" charset="-34"/>
                <a:cs typeface="Angsana New" pitchFamily="18" charset="-34"/>
              </a:rPr>
              <a:t>	</a:t>
            </a:r>
          </a:p>
          <a:p>
            <a:pPr marL="609600" indent="-609600" eaLnBrk="1" hangingPunct="1">
              <a:buFontTx/>
              <a:buNone/>
              <a:defRPr/>
            </a:pPr>
            <a:endParaRPr lang="th-TH" sz="1600" b="1" i="1" dirty="0">
              <a:solidFill>
                <a:srgbClr val="CC0099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hangingPunct="1">
              <a:buFontTx/>
              <a:buNone/>
              <a:defRPr/>
            </a:pPr>
            <a:endParaRPr lang="en-US" sz="3200" dirty="0">
              <a:solidFill>
                <a:srgbClr val="333399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4035" name="Text Box 6">
            <a:extLst>
              <a:ext uri="{FF2B5EF4-FFF2-40B4-BE49-F238E27FC236}">
                <a16:creationId xmlns:a16="http://schemas.microsoft.com/office/drawing/2014/main" id="{C4E2342A-55DD-4425-8C00-FD354824A6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752600"/>
            <a:ext cx="2895600" cy="4572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663300"/>
                </a:solidFill>
                <a:cs typeface="Angsana New" panose="02020603050405020304" pitchFamily="18" charset="-34"/>
              </a:rPr>
              <a:t>Excess D. for $</a:t>
            </a:r>
          </a:p>
        </p:txBody>
      </p:sp>
      <p:sp>
        <p:nvSpPr>
          <p:cNvPr id="44036" name="Text Box 7">
            <a:extLst>
              <a:ext uri="{FF2B5EF4-FFF2-40B4-BE49-F238E27FC236}">
                <a16:creationId xmlns:a16="http://schemas.microsoft.com/office/drawing/2014/main" id="{46B9387B-FEB7-4074-A2CE-EF09F1EB7E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1676400"/>
            <a:ext cx="4495800" cy="11874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CC0000"/>
                </a:solidFill>
                <a:cs typeface="Angsana New" panose="02020603050405020304" pitchFamily="18" charset="-34"/>
              </a:rPr>
              <a:t>Control import and promote export </a:t>
            </a:r>
            <a:r>
              <a:rPr lang="en-US" altLang="th-TH" sz="2400">
                <a:solidFill>
                  <a:schemeClr val="accent2"/>
                </a:solidFill>
                <a:cs typeface="Angsana New" panose="02020603050405020304" pitchFamily="18" charset="-34"/>
              </a:rPr>
              <a:t>using financial instruments</a:t>
            </a:r>
          </a:p>
        </p:txBody>
      </p:sp>
      <p:sp>
        <p:nvSpPr>
          <p:cNvPr id="44037" name="AutoShape 8">
            <a:extLst>
              <a:ext uri="{FF2B5EF4-FFF2-40B4-BE49-F238E27FC236}">
                <a16:creationId xmlns:a16="http://schemas.microsoft.com/office/drawing/2014/main" id="{36FF2617-D42E-4771-A522-1B3D7E260E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1905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398356" name="Text Box 20">
            <a:extLst>
              <a:ext uri="{FF2B5EF4-FFF2-40B4-BE49-F238E27FC236}">
                <a16:creationId xmlns:a16="http://schemas.microsoft.com/office/drawing/2014/main" id="{33A2D3E0-6EE6-421C-A9DE-47D0DE237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886200"/>
            <a:ext cx="28956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b="1" dirty="0">
                <a:solidFill>
                  <a:srgbClr val="000099"/>
                </a:solidFill>
                <a:latin typeface="Arial" charset="0"/>
                <a:cs typeface="Angsana New" pitchFamily="18" charset="-34"/>
              </a:rPr>
              <a:t>Excess S. for</a:t>
            </a:r>
            <a:r>
              <a:rPr lang="en-US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99"/>
                </a:solidFill>
                <a:latin typeface="Arial" charset="0"/>
                <a:cs typeface="Angsana New" pitchFamily="18" charset="-34"/>
              </a:rPr>
              <a:t>$</a:t>
            </a:r>
          </a:p>
        </p:txBody>
      </p:sp>
      <p:sp>
        <p:nvSpPr>
          <p:cNvPr id="44039" name="AutoShape 21">
            <a:extLst>
              <a:ext uri="{FF2B5EF4-FFF2-40B4-BE49-F238E27FC236}">
                <a16:creationId xmlns:a16="http://schemas.microsoft.com/office/drawing/2014/main" id="{82C3FFA2-BF0D-42AC-B731-FDF23C9AB9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4038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44040" name="Text Box 22">
            <a:extLst>
              <a:ext uri="{FF2B5EF4-FFF2-40B4-BE49-F238E27FC236}">
                <a16:creationId xmlns:a16="http://schemas.microsoft.com/office/drawing/2014/main" id="{13D8475E-40F6-420D-9607-3E9CACD81D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3657600"/>
            <a:ext cx="4495800" cy="1187450"/>
          </a:xfrm>
          <a:prstGeom prst="rect">
            <a:avLst/>
          </a:prstGeom>
          <a:solidFill>
            <a:srgbClr val="CC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CC0000"/>
                </a:solidFill>
              </a:rPr>
              <a:t>Control export and promote import </a:t>
            </a:r>
            <a:r>
              <a:rPr lang="en-US" altLang="th-TH" sz="2400">
                <a:solidFill>
                  <a:schemeClr val="accent2"/>
                </a:solidFill>
              </a:rPr>
              <a:t>using financial instruments</a:t>
            </a:r>
          </a:p>
        </p:txBody>
      </p:sp>
      <p:sp>
        <p:nvSpPr>
          <p:cNvPr id="401410" name="Rectangle 2">
            <a:extLst>
              <a:ext uri="{FF2B5EF4-FFF2-40B4-BE49-F238E27FC236}">
                <a16:creationId xmlns:a16="http://schemas.microsoft.com/office/drawing/2014/main" id="{274F7C38-2456-49D5-8232-C150BA83E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" y="152400"/>
            <a:ext cx="7543800" cy="762000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marL="1028700" indent="-1028700" algn="ctr" eaLnBrk="1" hangingPunct="1">
              <a:defRPr/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ngsana New" pitchFamily="18" charset="-34"/>
              </a:rPr>
              <a:t>Tools to control exchange rate</a:t>
            </a:r>
          </a:p>
        </p:txBody>
      </p:sp>
      <p:sp>
        <p:nvSpPr>
          <p:cNvPr id="46090" name="Slide Number Placeholder 9">
            <a:extLst>
              <a:ext uri="{FF2B5EF4-FFF2-40B4-BE49-F238E27FC236}">
                <a16:creationId xmlns:a16="http://schemas.microsoft.com/office/drawing/2014/main" id="{76FA70F8-A02D-49AE-9180-B44C8DBFC7D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EDE23C37-1E0B-407C-B630-449A9D815717}" type="slidenum">
              <a:rPr lang="en-US" altLang="th-TH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41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animBg="1"/>
      <p:bldP spid="44036" grpId="0" animBg="1"/>
      <p:bldP spid="44037" grpId="0" animBg="1"/>
      <p:bldP spid="398356" grpId="0" animBg="1"/>
      <p:bldP spid="44039" grpId="0" animBg="1"/>
      <p:bldP spid="44040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9644</TotalTime>
  <Words>2866</Words>
  <Application>Microsoft Office PowerPoint</Application>
  <PresentationFormat>On-screen Show (4:3)</PresentationFormat>
  <Paragraphs>700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Angsana New</vt:lpstr>
      <vt:lpstr>Arial</vt:lpstr>
      <vt:lpstr>CopprplGoth Bd BT</vt:lpstr>
      <vt:lpstr>Courier New</vt:lpstr>
      <vt:lpstr>Microsoft Sans Serif</vt:lpstr>
      <vt:lpstr>Times New Roman</vt:lpstr>
      <vt:lpstr>Wingdings</vt:lpstr>
      <vt:lpstr>Default Design</vt:lpstr>
      <vt:lpstr>Chapter 9: International Economics</vt:lpstr>
      <vt:lpstr>9.1 Introduction to international trade</vt:lpstr>
      <vt:lpstr>PowerPoint Presentation</vt:lpstr>
      <vt:lpstr>PowerPoint Presentation</vt:lpstr>
      <vt:lpstr>PowerPoint Presentation</vt:lpstr>
      <vt:lpstr>PowerPoint Presentation</vt:lpstr>
      <vt:lpstr>Example of Balance of Payment (units: million US dollars)</vt:lpstr>
      <vt:lpstr>Example of Balance of Payment (units: Millions of US Dollars)</vt:lpstr>
      <vt:lpstr>1. Current Account</vt:lpstr>
      <vt:lpstr>PowerPoint Presentation</vt:lpstr>
      <vt:lpstr>PowerPoint Presentation</vt:lpstr>
      <vt:lpstr>2.  Capital and Financial Account</vt:lpstr>
      <vt:lpstr>PowerPoint Presentation</vt:lpstr>
      <vt:lpstr>PowerPoint Presentation</vt:lpstr>
      <vt:lpstr>3. Errors and Omission</vt:lpstr>
      <vt:lpstr>4. International Reserve Account</vt:lpstr>
      <vt:lpstr>PowerPoint Presentation</vt:lpstr>
      <vt:lpstr>Balance of Payments</vt:lpstr>
      <vt:lpstr>9.3 Relationship between differences in saving and investment and current A/C</vt:lpstr>
      <vt:lpstr>9.4 Foreign Exchange Rate</vt:lpstr>
      <vt:lpstr>PowerPoint Presentation</vt:lpstr>
      <vt:lpstr>9.4.2 Demand for Foreign Exchange</vt:lpstr>
      <vt:lpstr>9.4.2 (a) Move along demand for foreign exchange curve</vt:lpstr>
      <vt:lpstr>PowerPoint Presentation</vt:lpstr>
      <vt:lpstr>7.4.2 (b) Shift of demand for foreign exchange curve</vt:lpstr>
      <vt:lpstr>9.4.3 Supply for Foreign Exchange</vt:lpstr>
      <vt:lpstr>9.4.3 (a) Move along supply for foreign exchange curve</vt:lpstr>
      <vt:lpstr>PowerPoint Presentation</vt:lpstr>
      <vt:lpstr>9.4.3 (b) Shift of supply for foreign exchange curve</vt:lpstr>
      <vt:lpstr>9.4.4 Exchange rate system</vt:lpstr>
      <vt:lpstr>9.4.4 Exchange rate system</vt:lpstr>
      <vt:lpstr>9.4.4 (a) Floating exchange rate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Tools to control exchange rate</vt:lpstr>
      <vt:lpstr>PowerPoint Presentation</vt:lpstr>
    </vt:vector>
  </TitlesOfParts>
  <Company>Dickinson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Nessara  Sukpanich</cp:lastModifiedBy>
  <cp:revision>265</cp:revision>
  <cp:lastPrinted>2018-12-11T16:32:55Z</cp:lastPrinted>
  <dcterms:created xsi:type="dcterms:W3CDTF">2001-01-09T19:01:00Z</dcterms:created>
  <dcterms:modified xsi:type="dcterms:W3CDTF">2021-11-18T04:18:47Z</dcterms:modified>
</cp:coreProperties>
</file>