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2"/>
  </p:notesMasterIdLst>
  <p:handoutMasterIdLst>
    <p:handoutMasterId r:id="rId63"/>
  </p:handoutMasterIdLst>
  <p:sldIdLst>
    <p:sldId id="257" r:id="rId2"/>
    <p:sldId id="258" r:id="rId3"/>
    <p:sldId id="288" r:id="rId4"/>
    <p:sldId id="259" r:id="rId5"/>
    <p:sldId id="260" r:id="rId6"/>
    <p:sldId id="289" r:id="rId7"/>
    <p:sldId id="261" r:id="rId8"/>
    <p:sldId id="290" r:id="rId9"/>
    <p:sldId id="262" r:id="rId10"/>
    <p:sldId id="291" r:id="rId11"/>
    <p:sldId id="263" r:id="rId12"/>
    <p:sldId id="297" r:id="rId13"/>
    <p:sldId id="294" r:id="rId14"/>
    <p:sldId id="295" r:id="rId15"/>
    <p:sldId id="296" r:id="rId16"/>
    <p:sldId id="298" r:id="rId17"/>
    <p:sldId id="267" r:id="rId18"/>
    <p:sldId id="299" r:id="rId19"/>
    <p:sldId id="268" r:id="rId20"/>
    <p:sldId id="269" r:id="rId21"/>
    <p:sldId id="300" r:id="rId22"/>
    <p:sldId id="270" r:id="rId23"/>
    <p:sldId id="271" r:id="rId24"/>
    <p:sldId id="272" r:id="rId25"/>
    <p:sldId id="273" r:id="rId26"/>
    <p:sldId id="274" r:id="rId27"/>
    <p:sldId id="275" r:id="rId28"/>
    <p:sldId id="282" r:id="rId29"/>
    <p:sldId id="276" r:id="rId30"/>
    <p:sldId id="277" r:id="rId31"/>
    <p:sldId id="301" r:id="rId32"/>
    <p:sldId id="278" r:id="rId33"/>
    <p:sldId id="302" r:id="rId34"/>
    <p:sldId id="279" r:id="rId35"/>
    <p:sldId id="303" r:id="rId36"/>
    <p:sldId id="280" r:id="rId37"/>
    <p:sldId id="281" r:id="rId38"/>
    <p:sldId id="304" r:id="rId39"/>
    <p:sldId id="305" r:id="rId40"/>
    <p:sldId id="283" r:id="rId41"/>
    <p:sldId id="284" r:id="rId42"/>
    <p:sldId id="285" r:id="rId43"/>
    <p:sldId id="286" r:id="rId44"/>
    <p:sldId id="306"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19" r:id="rId58"/>
    <p:sldId id="320" r:id="rId59"/>
    <p:sldId id="321" r:id="rId60"/>
    <p:sldId id="287" r:id="rId61"/>
  </p:sldIdLst>
  <p:sldSz cx="9144000" cy="6858000" type="screen4x3"/>
  <p:notesSz cx="9144000" cy="6858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12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282"/>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O:\EC460-2555\Gini%20Coeff%202529-5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style val="34"/>
  <c:chart>
    <c:title>
      <c:tx>
        <c:rich>
          <a:bodyPr/>
          <a:lstStyle/>
          <a:p>
            <a:pPr>
              <a:defRPr/>
            </a:pPr>
            <a:r>
              <a:rPr lang="en-US"/>
              <a:t>Inequality Indicators</a:t>
            </a:r>
          </a:p>
        </c:rich>
      </c:tx>
      <c:layout/>
    </c:title>
    <c:plotArea>
      <c:layout/>
      <c:scatterChart>
        <c:scatterStyle val="smoothMarker"/>
        <c:ser>
          <c:idx val="0"/>
          <c:order val="0"/>
          <c:tx>
            <c:strRef>
              <c:f>Sheet2!$C$23</c:f>
              <c:strCache>
                <c:ptCount val="1"/>
                <c:pt idx="0">
                  <c:v>Gini</c:v>
                </c:pt>
              </c:strCache>
            </c:strRef>
          </c:tx>
          <c:xVal>
            <c:numRef>
              <c:f>Sheet2!$B$24:$B$36</c:f>
              <c:numCache>
                <c:formatCode>General</c:formatCode>
                <c:ptCount val="13"/>
                <c:pt idx="0">
                  <c:v>1986</c:v>
                </c:pt>
                <c:pt idx="1">
                  <c:v>1988</c:v>
                </c:pt>
                <c:pt idx="2">
                  <c:v>1990</c:v>
                </c:pt>
                <c:pt idx="3">
                  <c:v>1992</c:v>
                </c:pt>
                <c:pt idx="4">
                  <c:v>1994</c:v>
                </c:pt>
                <c:pt idx="5">
                  <c:v>1996</c:v>
                </c:pt>
                <c:pt idx="6">
                  <c:v>1998</c:v>
                </c:pt>
                <c:pt idx="7">
                  <c:v>2000</c:v>
                </c:pt>
                <c:pt idx="8">
                  <c:v>2002</c:v>
                </c:pt>
                <c:pt idx="9">
                  <c:v>2004</c:v>
                </c:pt>
                <c:pt idx="10">
                  <c:v>2006</c:v>
                </c:pt>
                <c:pt idx="11">
                  <c:v>2007</c:v>
                </c:pt>
                <c:pt idx="12">
                  <c:v>2009</c:v>
                </c:pt>
              </c:numCache>
            </c:numRef>
          </c:xVal>
          <c:yVal>
            <c:numRef>
              <c:f>Sheet2!$C$24:$C$36</c:f>
              <c:numCache>
                <c:formatCode>0.00</c:formatCode>
                <c:ptCount val="13"/>
                <c:pt idx="0">
                  <c:v>49.58</c:v>
                </c:pt>
                <c:pt idx="1">
                  <c:v>48.70000000000001</c:v>
                </c:pt>
                <c:pt idx="2">
                  <c:v>51.5</c:v>
                </c:pt>
                <c:pt idx="3">
                  <c:v>53.6</c:v>
                </c:pt>
                <c:pt idx="4">
                  <c:v>52</c:v>
                </c:pt>
                <c:pt idx="5">
                  <c:v>51.300000000000004</c:v>
                </c:pt>
                <c:pt idx="6">
                  <c:v>50.7</c:v>
                </c:pt>
                <c:pt idx="7">
                  <c:v>52.2</c:v>
                </c:pt>
                <c:pt idx="8">
                  <c:v>50.7</c:v>
                </c:pt>
                <c:pt idx="9">
                  <c:v>49.3</c:v>
                </c:pt>
                <c:pt idx="10">
                  <c:v>51.1</c:v>
                </c:pt>
                <c:pt idx="11">
                  <c:v>49.7</c:v>
                </c:pt>
                <c:pt idx="12">
                  <c:v>48.5</c:v>
                </c:pt>
              </c:numCache>
            </c:numRef>
          </c:yVal>
          <c:smooth val="1"/>
        </c:ser>
        <c:ser>
          <c:idx val="1"/>
          <c:order val="1"/>
          <c:tx>
            <c:strRef>
              <c:f>Sheet2!$D$23</c:f>
              <c:strCache>
                <c:ptCount val="1"/>
                <c:pt idx="0">
                  <c:v>Top/Bottom</c:v>
                </c:pt>
              </c:strCache>
            </c:strRef>
          </c:tx>
          <c:xVal>
            <c:numRef>
              <c:f>Sheet2!$B$24:$B$36</c:f>
              <c:numCache>
                <c:formatCode>General</c:formatCode>
                <c:ptCount val="13"/>
                <c:pt idx="0">
                  <c:v>1986</c:v>
                </c:pt>
                <c:pt idx="1">
                  <c:v>1988</c:v>
                </c:pt>
                <c:pt idx="2">
                  <c:v>1990</c:v>
                </c:pt>
                <c:pt idx="3">
                  <c:v>1992</c:v>
                </c:pt>
                <c:pt idx="4">
                  <c:v>1994</c:v>
                </c:pt>
                <c:pt idx="5">
                  <c:v>1996</c:v>
                </c:pt>
                <c:pt idx="6">
                  <c:v>1998</c:v>
                </c:pt>
                <c:pt idx="7">
                  <c:v>2000</c:v>
                </c:pt>
                <c:pt idx="8">
                  <c:v>2002</c:v>
                </c:pt>
                <c:pt idx="9">
                  <c:v>2004</c:v>
                </c:pt>
                <c:pt idx="10">
                  <c:v>2006</c:v>
                </c:pt>
                <c:pt idx="11">
                  <c:v>2007</c:v>
                </c:pt>
                <c:pt idx="12">
                  <c:v>2009</c:v>
                </c:pt>
              </c:numCache>
            </c:numRef>
          </c:xVal>
          <c:yVal>
            <c:numRef>
              <c:f>Sheet2!$D$24:$D$36</c:f>
              <c:numCache>
                <c:formatCode>0.00</c:formatCode>
                <c:ptCount val="13"/>
                <c:pt idx="0">
                  <c:v>12.105960264900666</c:v>
                </c:pt>
                <c:pt idx="1">
                  <c:v>11.88</c:v>
                </c:pt>
                <c:pt idx="2">
                  <c:v>13.28</c:v>
                </c:pt>
                <c:pt idx="3">
                  <c:v>14.9</c:v>
                </c:pt>
                <c:pt idx="4">
                  <c:v>14.07</c:v>
                </c:pt>
                <c:pt idx="5">
                  <c:v>13.52</c:v>
                </c:pt>
                <c:pt idx="6">
                  <c:v>13.06</c:v>
                </c:pt>
                <c:pt idx="7">
                  <c:v>14.55</c:v>
                </c:pt>
                <c:pt idx="8">
                  <c:v>13.229999999999999</c:v>
                </c:pt>
                <c:pt idx="9">
                  <c:v>12.1</c:v>
                </c:pt>
                <c:pt idx="10">
                  <c:v>13.92</c:v>
                </c:pt>
                <c:pt idx="11">
                  <c:v>12.47</c:v>
                </c:pt>
                <c:pt idx="12">
                  <c:v>11.31</c:v>
                </c:pt>
              </c:numCache>
            </c:numRef>
          </c:yVal>
          <c:smooth val="1"/>
        </c:ser>
        <c:axId val="55321344"/>
        <c:axId val="55322880"/>
      </c:scatterChart>
      <c:valAx>
        <c:axId val="55321344"/>
        <c:scaling>
          <c:orientation val="minMax"/>
          <c:max val="2009"/>
          <c:min val="1986"/>
        </c:scaling>
        <c:axPos val="b"/>
        <c:numFmt formatCode="General" sourceLinked="1"/>
        <c:majorTickMark val="none"/>
        <c:tickLblPos val="nextTo"/>
        <c:crossAx val="55322880"/>
        <c:crosses val="autoZero"/>
        <c:crossBetween val="midCat"/>
      </c:valAx>
      <c:valAx>
        <c:axId val="55322880"/>
        <c:scaling>
          <c:orientation val="minMax"/>
        </c:scaling>
        <c:axPos val="l"/>
        <c:majorGridlines/>
        <c:numFmt formatCode="0.00" sourceLinked="1"/>
        <c:majorTickMark val="none"/>
        <c:tickLblPos val="nextTo"/>
        <c:crossAx val="55321344"/>
        <c:crosses val="autoZero"/>
        <c:crossBetween val="midCat"/>
      </c:valAx>
    </c:plotArea>
    <c:legend>
      <c:legendPos val="r"/>
      <c:layout>
        <c:manualLayout>
          <c:xMode val="edge"/>
          <c:yMode val="edge"/>
          <c:x val="0.59805734908136476"/>
          <c:y val="0.30501312335958014"/>
          <c:w val="0.28987073490813647"/>
          <c:h val="0.28935866712313152"/>
        </c:manualLayout>
      </c:layout>
      <c:overlay val="1"/>
    </c:legend>
    <c:plotVisOnly val="1"/>
  </c:chart>
  <c:txPr>
    <a:bodyPr/>
    <a:lstStyle/>
    <a:p>
      <a:pPr>
        <a:defRPr sz="1800"/>
      </a:pPr>
      <a:endParaRPr lang="en-U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9939" name="Rectangle 3"/>
          <p:cNvSpPr>
            <a:spLocks noGrp="1" noChangeArrowheads="1"/>
          </p:cNvSpPr>
          <p:nvPr>
            <p:ph type="dt" sz="quarter" idx="1"/>
          </p:nvPr>
        </p:nvSpPr>
        <p:spPr bwMode="auto">
          <a:xfrm>
            <a:off x="5179484"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9940" name="Rectangle 4"/>
          <p:cNvSpPr>
            <a:spLocks noGrp="1" noChangeArrowheads="1"/>
          </p:cNvSpPr>
          <p:nvPr>
            <p:ph type="ftr" sz="quarter" idx="2"/>
          </p:nvPr>
        </p:nvSpPr>
        <p:spPr bwMode="auto">
          <a:xfrm>
            <a:off x="0"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r>
              <a:rPr lang="en-US" smtClean="0"/>
              <a:t>18. Poverty and Distribution 2_Y2012</a:t>
            </a:r>
            <a:endParaRPr lang="th-TH"/>
          </a:p>
        </p:txBody>
      </p:sp>
      <p:sp>
        <p:nvSpPr>
          <p:cNvPr id="39941" name="Rectangle 5"/>
          <p:cNvSpPr>
            <a:spLocks noGrp="1" noChangeArrowheads="1"/>
          </p:cNvSpPr>
          <p:nvPr>
            <p:ph type="sldNum" sz="quarter" idx="3"/>
          </p:nvPr>
        </p:nvSpPr>
        <p:spPr bwMode="auto">
          <a:xfrm>
            <a:off x="5179484"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A37A166-3926-4A81-A43F-6F0A10C2D74A}" type="slidenum">
              <a:rPr lang="en-US"/>
              <a:pPr/>
              <a:t>‹#›</a:t>
            </a:fld>
            <a:endParaRPr lang="th-TH"/>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E1752D02-57F8-4C2D-882F-EC8DD030DCB2}" type="datetimeFigureOut">
              <a:rPr lang="en-US" smtClean="0"/>
              <a:t>16-Apr-12</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r>
              <a:rPr lang="en-US" smtClean="0"/>
              <a:t>18. Poverty and Distribution 2_Y2012</a:t>
            </a:r>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E1C6F742-0713-4890-9B3E-9E07090B64AA}" type="slidenum">
              <a:rPr lang="en-US" smtClean="0"/>
              <a:t>‹#›</a:t>
            </a:fld>
            <a:endParaRPr lang="en-US"/>
          </a:p>
        </p:txBody>
      </p:sp>
    </p:spTree>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1C6F742-0713-4890-9B3E-9E07090B64AA}" type="slidenum">
              <a:rPr lang="en-US" smtClean="0"/>
              <a:t>57</a:t>
            </a:fld>
            <a:endParaRPr lang="en-US"/>
          </a:p>
        </p:txBody>
      </p:sp>
      <p:sp>
        <p:nvSpPr>
          <p:cNvPr id="5" name="Footer Placeholder 4"/>
          <p:cNvSpPr>
            <a:spLocks noGrp="1"/>
          </p:cNvSpPr>
          <p:nvPr>
            <p:ph type="ftr" sz="quarter" idx="11"/>
          </p:nvPr>
        </p:nvSpPr>
        <p:spPr/>
        <p:txBody>
          <a:bodyPr/>
          <a:lstStyle/>
          <a:p>
            <a:r>
              <a:rPr lang="en-US" smtClean="0"/>
              <a:t>18. Poverty and Distribution 2_Y2012</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0825" cy="6850063"/>
            <a:chOff x="0" y="0"/>
            <a:chExt cx="5758" cy="4315"/>
          </a:xfrm>
        </p:grpSpPr>
        <p:grpSp>
          <p:nvGrpSpPr>
            <p:cNvPr id="4099" name="Group 3"/>
            <p:cNvGrpSpPr>
              <a:grpSpLocks/>
            </p:cNvGrpSpPr>
            <p:nvPr userDrawn="1"/>
          </p:nvGrpSpPr>
          <p:grpSpPr bwMode="auto">
            <a:xfrm>
              <a:off x="1728" y="2230"/>
              <a:ext cx="4027" cy="2085"/>
              <a:chOff x="1728" y="2230"/>
              <a:chExt cx="4027" cy="2085"/>
            </a:xfrm>
          </p:grpSpPr>
          <p:sp>
            <p:nvSpPr>
              <p:cNvPr id="4100"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4101"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4102"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4103"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4104"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4105"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4106"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4107"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4108"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09" name="Rectangle 13"/>
          <p:cNvSpPr>
            <a:spLocks noGrp="1" noChangeArrowheads="1"/>
          </p:cNvSpPr>
          <p:nvPr>
            <p:ph type="dt" sz="quarter" idx="2"/>
          </p:nvPr>
        </p:nvSpPr>
        <p:spPr>
          <a:xfrm>
            <a:off x="457200" y="6248400"/>
            <a:ext cx="2133600" cy="476250"/>
          </a:xfrm>
        </p:spPr>
        <p:txBody>
          <a:bodyPr/>
          <a:lstStyle>
            <a:lvl1pPr>
              <a:defRPr/>
            </a:lvl1pPr>
          </a:lstStyle>
          <a:p>
            <a:endParaRPr lang="en-US"/>
          </a:p>
        </p:txBody>
      </p:sp>
      <p:sp>
        <p:nvSpPr>
          <p:cNvPr id="4110" name="Rectangle 14"/>
          <p:cNvSpPr>
            <a:spLocks noGrp="1" noChangeArrowheads="1"/>
          </p:cNvSpPr>
          <p:nvPr>
            <p:ph type="ftr" sz="quarter" idx="3"/>
          </p:nvPr>
        </p:nvSpPr>
        <p:spPr>
          <a:xfrm>
            <a:off x="3124200" y="6251575"/>
            <a:ext cx="2895600" cy="476250"/>
          </a:xfrm>
        </p:spPr>
        <p:txBody>
          <a:bodyPr/>
          <a:lstStyle>
            <a:lvl1pPr>
              <a:defRPr/>
            </a:lvl1pPr>
          </a:lstStyle>
          <a:p>
            <a:endParaRPr lang="en-US"/>
          </a:p>
        </p:txBody>
      </p:sp>
      <p:sp>
        <p:nvSpPr>
          <p:cNvPr id="4111" name="Rectangle 15"/>
          <p:cNvSpPr>
            <a:spLocks noGrp="1" noChangeArrowheads="1"/>
          </p:cNvSpPr>
          <p:nvPr>
            <p:ph type="sldNum" sz="quarter" idx="4"/>
          </p:nvPr>
        </p:nvSpPr>
        <p:spPr>
          <a:xfrm>
            <a:off x="6553200" y="6254750"/>
            <a:ext cx="2133600" cy="476250"/>
          </a:xfrm>
        </p:spPr>
        <p:txBody>
          <a:bodyPr/>
          <a:lstStyle>
            <a:lvl1pPr>
              <a:defRPr/>
            </a:lvl1pPr>
          </a:lstStyle>
          <a:p>
            <a:fld id="{120AE56F-973E-4478-A351-EB66650E435C}" type="slidenum">
              <a:rPr lang="en-US"/>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C2F49350-F877-4BA3-B035-E5C399F533C4}"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D99FC94-224C-4190-A109-754625CFFA22}"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92D559B3-CCEF-4608-A020-72B0DB3E2328}"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977B262D-BA48-41A0-BC10-BB12F7288CFA}"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DF46057B-4FA6-4CC0-BBC3-C277D002EA57}"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0955800D-C53E-4127-8EE6-5963A2A6CB7D}"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59EA41C4-842E-49CB-AB7F-FAFA0F2AD05B}"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D27890A8-2C4F-423A-A9F3-DF2269792ABF}"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B34008B2-D74D-44C5-A2E9-01F76770D0BE}"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FB75D739-54DA-4EB3-B442-DF0F1A005D35}"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51575"/>
            <a:ext cx="2133600" cy="476250"/>
          </a:xfrm>
        </p:spPr>
        <p:txBody>
          <a:bodyPr/>
          <a:lstStyle>
            <a:lvl1pPr>
              <a:defRPr/>
            </a:lvl1pPr>
          </a:lstStyle>
          <a:p>
            <a:endParaRPr lang="en-US"/>
          </a:p>
        </p:txBody>
      </p:sp>
      <p:sp>
        <p:nvSpPr>
          <p:cNvPr id="5" name="Slide Number Placeholder 4"/>
          <p:cNvSpPr>
            <a:spLocks noGrp="1"/>
          </p:cNvSpPr>
          <p:nvPr>
            <p:ph type="sldNum" sz="quarter" idx="11"/>
          </p:nvPr>
        </p:nvSpPr>
        <p:spPr>
          <a:xfrm>
            <a:off x="6553200" y="6248400"/>
            <a:ext cx="2133600" cy="476250"/>
          </a:xfrm>
        </p:spPr>
        <p:txBody>
          <a:bodyPr/>
          <a:lstStyle>
            <a:lvl1pPr>
              <a:defRPr/>
            </a:lvl1pPr>
          </a:lstStyle>
          <a:p>
            <a:fld id="{77E90268-6D46-49FA-8822-597630EF4D41}" type="slidenum">
              <a:rPr lang="en-US"/>
              <a:pPr/>
              <a:t>‹#›</a:t>
            </a:fld>
            <a:endParaRPr lang="en-US"/>
          </a:p>
        </p:txBody>
      </p:sp>
      <p:sp>
        <p:nvSpPr>
          <p:cNvPr id="6" name="Footer Placeholder 5"/>
          <p:cNvSpPr>
            <a:spLocks noGrp="1"/>
          </p:cNvSpPr>
          <p:nvPr>
            <p:ph type="ftr" sz="quarter" idx="12"/>
          </p:nvPr>
        </p:nvSpPr>
        <p:spPr>
          <a:xfrm>
            <a:off x="3124200" y="6248400"/>
            <a:ext cx="2895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075"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2D683EC-6302-4120-BF30-17450DC03599}" type="slidenum">
              <a:rPr lang="en-US"/>
              <a:pPr/>
              <a:t>‹#›</a:t>
            </a:fld>
            <a:endParaRPr lang="en-US"/>
          </a:p>
        </p:txBody>
      </p:sp>
      <p:grpSp>
        <p:nvGrpSpPr>
          <p:cNvPr id="3076" name="Group 4"/>
          <p:cNvGrpSpPr>
            <a:grpSpLocks/>
          </p:cNvGrpSpPr>
          <p:nvPr/>
        </p:nvGrpSpPr>
        <p:grpSpPr bwMode="auto">
          <a:xfrm>
            <a:off x="0" y="0"/>
            <a:ext cx="9140825" cy="6850063"/>
            <a:chOff x="0" y="0"/>
            <a:chExt cx="5758" cy="4315"/>
          </a:xfrm>
        </p:grpSpPr>
        <p:grpSp>
          <p:nvGrpSpPr>
            <p:cNvPr id="3077" name="Group 5"/>
            <p:cNvGrpSpPr>
              <a:grpSpLocks/>
            </p:cNvGrpSpPr>
            <p:nvPr userDrawn="1"/>
          </p:nvGrpSpPr>
          <p:grpSpPr bwMode="auto">
            <a:xfrm>
              <a:off x="1728" y="2230"/>
              <a:ext cx="4027" cy="2085"/>
              <a:chOff x="1728" y="2230"/>
              <a:chExt cx="4027" cy="2085"/>
            </a:xfrm>
          </p:grpSpPr>
          <p:sp>
            <p:nvSpPr>
              <p:cNvPr id="307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307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308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3081"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308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308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3084"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3085"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86"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en-US"/>
          </a:p>
        </p:txBody>
      </p:sp>
      <p:sp>
        <p:nvSpPr>
          <p:cNvPr id="3087"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iming>
    <p:tnLst>
      <p:par>
        <p:cTn id="1" dur="indefinite" restart="never" nodeType="tmRoot"/>
      </p:par>
    </p:tnLst>
  </p:timing>
  <p:hf hdr="0" ftr="0" dt="0"/>
  <p:txStyles>
    <p:titleStyle>
      <a:lvl1pPr algn="ctr"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2pPr>
      <a:lvl3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3pPr>
      <a:lvl4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4pPr>
      <a:lvl5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9pPr>
    </p:titleStyle>
    <p:bodyStyle>
      <a:lvl1pPr marL="342900" indent="-342900" algn="l" rtl="0" fontAlgn="base">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0" y="2514600"/>
            <a:ext cx="9144000" cy="1384300"/>
          </a:xfrm>
        </p:spPr>
        <p:txBody>
          <a:bodyPr/>
          <a:lstStyle/>
          <a:p>
            <a:r>
              <a:rPr lang="en-US" sz="6600">
                <a:solidFill>
                  <a:schemeClr val="folHlink"/>
                </a:solidFill>
                <a:latin typeface="Times New Roman" pitchFamily="18" charset="0"/>
                <a:cs typeface="Times New Roman" pitchFamily="18" charset="0"/>
              </a:rPr>
              <a:t>B. Income Distribution</a:t>
            </a:r>
          </a:p>
        </p:txBody>
      </p:sp>
      <p:sp>
        <p:nvSpPr>
          <p:cNvPr id="3" name="Slide Number Placeholder 2"/>
          <p:cNvSpPr>
            <a:spLocks noGrp="1"/>
          </p:cNvSpPr>
          <p:nvPr>
            <p:ph type="sldNum" sz="quarter" idx="11"/>
          </p:nvPr>
        </p:nvSpPr>
        <p:spPr/>
        <p:txBody>
          <a:bodyPr/>
          <a:lstStyle/>
          <a:p>
            <a:fld id="{C2F49350-F877-4BA3-B035-E5C399F533C4}"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en-US" sz="5400">
                <a:solidFill>
                  <a:schemeClr val="folHlink"/>
                </a:solidFill>
                <a:latin typeface="Times New Roman" pitchFamily="18" charset="0"/>
                <a:cs typeface="Times New Roman" pitchFamily="18" charset="0"/>
              </a:rPr>
              <a:t>B. Income Distribution</a:t>
            </a:r>
          </a:p>
        </p:txBody>
      </p:sp>
      <p:sp>
        <p:nvSpPr>
          <p:cNvPr id="6147" name="Rectangle 3"/>
          <p:cNvSpPr>
            <a:spLocks noGrp="1" noChangeArrowheads="1"/>
          </p:cNvSpPr>
          <p:nvPr>
            <p:ph type="body" idx="1"/>
          </p:nvPr>
        </p:nvSpPr>
        <p:spPr>
          <a:xfrm>
            <a:off x="0" y="1295400"/>
            <a:ext cx="9144000" cy="5562600"/>
          </a:xfrm>
        </p:spPr>
        <p:txBody>
          <a:bodyPr/>
          <a:lstStyle/>
          <a:p>
            <a:r>
              <a:rPr lang="en-US">
                <a:latin typeface="Times New Roman" pitchFamily="18" charset="0"/>
                <a:cs typeface="Times New Roman" pitchFamily="18" charset="0"/>
              </a:rPr>
              <a:t> </a:t>
            </a:r>
            <a:r>
              <a:rPr lang="en-US" sz="3600" b="1">
                <a:latin typeface="Times New Roman" pitchFamily="18" charset="0"/>
                <a:cs typeface="Times New Roman" pitchFamily="18" charset="0"/>
              </a:rPr>
              <a:t>Measurement :  Lorenz Curve</a:t>
            </a:r>
          </a:p>
          <a:p>
            <a:pPr>
              <a:buFont typeface="Wingdings" pitchFamily="2" charset="2"/>
              <a:buNone/>
            </a:pPr>
            <a:endParaRPr lang="en-US">
              <a:latin typeface="Times New Roman" pitchFamily="18" charset="0"/>
              <a:cs typeface="Times New Roman" pitchFamily="18" charset="0"/>
            </a:endParaRPr>
          </a:p>
        </p:txBody>
      </p:sp>
      <p:sp>
        <p:nvSpPr>
          <p:cNvPr id="6148" name="Rectangle 4"/>
          <p:cNvSpPr>
            <a:spLocks noChangeArrowheads="1"/>
          </p:cNvSpPr>
          <p:nvPr/>
        </p:nvSpPr>
        <p:spPr bwMode="auto">
          <a:xfrm>
            <a:off x="990600" y="2133600"/>
            <a:ext cx="7543800" cy="4114800"/>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b="1">
                <a:effectLst>
                  <a:outerShdw blurRad="38100" dist="38100" dir="2700000" algn="tl">
                    <a:srgbClr val="000000"/>
                  </a:outerShdw>
                </a:effectLst>
                <a:latin typeface="Times New Roman" pitchFamily="18" charset="0"/>
                <a:cs typeface="Times New Roman" pitchFamily="18" charset="0"/>
              </a:rPr>
              <a:t>Lorenz curve shows the distribution of income of a group of people where the number of people is cumulatively staggered from poorest to richest, from 0 to 100 %, and plotted on the horizontal axis of a unit square, and the cumulative income of these people is plotted on the vertical axis.  The curve that joins all these coordinates is called the Lorenz Curve.</a:t>
            </a:r>
          </a:p>
        </p:txBody>
      </p:sp>
      <p:sp>
        <p:nvSpPr>
          <p:cNvPr id="5" name="Slide Number Placeholder 4"/>
          <p:cNvSpPr>
            <a:spLocks noGrp="1"/>
          </p:cNvSpPr>
          <p:nvPr>
            <p:ph type="sldNum" sz="quarter" idx="11"/>
          </p:nvPr>
        </p:nvSpPr>
        <p:spPr/>
        <p:txBody>
          <a:bodyPr/>
          <a:lstStyle/>
          <a:p>
            <a:fld id="{C2F49350-F877-4BA3-B035-E5C399F533C4}"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en-US" sz="5400">
                <a:solidFill>
                  <a:schemeClr val="folHlink"/>
                </a:solidFill>
                <a:latin typeface="Times New Roman" pitchFamily="18" charset="0"/>
                <a:cs typeface="Times New Roman" pitchFamily="18" charset="0"/>
              </a:rPr>
              <a:t>B. Income Distribution</a:t>
            </a:r>
          </a:p>
        </p:txBody>
      </p:sp>
      <p:sp>
        <p:nvSpPr>
          <p:cNvPr id="6147" name="Rectangle 3"/>
          <p:cNvSpPr>
            <a:spLocks noGrp="1" noChangeArrowheads="1"/>
          </p:cNvSpPr>
          <p:nvPr>
            <p:ph type="body" idx="1"/>
          </p:nvPr>
        </p:nvSpPr>
        <p:spPr>
          <a:xfrm>
            <a:off x="0" y="1295400"/>
            <a:ext cx="9144000" cy="5562600"/>
          </a:xfrm>
        </p:spPr>
        <p:txBody>
          <a:bodyPr/>
          <a:lstStyle/>
          <a:p>
            <a:r>
              <a:rPr lang="en-US" dirty="0">
                <a:latin typeface="Times New Roman" pitchFamily="18" charset="0"/>
                <a:cs typeface="Times New Roman" pitchFamily="18" charset="0"/>
              </a:rPr>
              <a:t> </a:t>
            </a:r>
            <a:r>
              <a:rPr lang="en-US" sz="3600" b="1" dirty="0">
                <a:latin typeface="Times New Roman" pitchFamily="18" charset="0"/>
                <a:cs typeface="Times New Roman" pitchFamily="18" charset="0"/>
              </a:rPr>
              <a:t>Measurement :  Lorenz Curve</a:t>
            </a:r>
          </a:p>
          <a:p>
            <a:pPr>
              <a:buFont typeface="Wingdings" pitchFamily="2" charset="2"/>
              <a:buNone/>
            </a:pPr>
            <a:endParaRPr lang="en-US" dirty="0">
              <a:latin typeface="Times New Roman" pitchFamily="18" charset="0"/>
              <a:cs typeface="Times New Roman" pitchFamily="18" charset="0"/>
            </a:endParaRPr>
          </a:p>
        </p:txBody>
      </p:sp>
      <p:sp>
        <p:nvSpPr>
          <p:cNvPr id="6148" name="Rectangle 4"/>
          <p:cNvSpPr>
            <a:spLocks noChangeArrowheads="1"/>
          </p:cNvSpPr>
          <p:nvPr/>
        </p:nvSpPr>
        <p:spPr bwMode="auto">
          <a:xfrm>
            <a:off x="990600" y="2133600"/>
            <a:ext cx="7543800" cy="4114800"/>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sz="3200" b="1" dirty="0" smtClean="0">
                <a:effectLst>
                  <a:outerShdw blurRad="38100" dist="38100" dir="2700000" algn="tl">
                    <a:srgbClr val="000000"/>
                  </a:outerShdw>
                </a:effectLst>
                <a:latin typeface="Times New Roman" pitchFamily="18" charset="0"/>
                <a:cs typeface="Times New Roman" pitchFamily="18" charset="0"/>
              </a:rPr>
              <a:t>Three cases of  the Lorenz curve    (Perfect Equality, Perfect Inequality and Real World) in an Excel file “Lorenz Curve_Eng.xls”</a:t>
            </a:r>
            <a:endParaRPr lang="en-US" sz="3200" b="1" dirty="0">
              <a:effectLst>
                <a:outerShdw blurRad="38100" dist="38100" dir="2700000" algn="tl">
                  <a:srgbClr val="000000"/>
                </a:outerShdw>
              </a:effectLst>
              <a:latin typeface="Times New Roman" pitchFamily="18" charset="0"/>
              <a:cs typeface="Times New Roman" pitchFamily="18" charset="0"/>
            </a:endParaRPr>
          </a:p>
        </p:txBody>
      </p:sp>
      <p:sp>
        <p:nvSpPr>
          <p:cNvPr id="5" name="Slide Number Placeholder 4"/>
          <p:cNvSpPr>
            <a:spLocks noGrp="1"/>
          </p:cNvSpPr>
          <p:nvPr>
            <p:ph type="sldNum" sz="quarter" idx="11"/>
          </p:nvPr>
        </p:nvSpPr>
        <p:spPr/>
        <p:txBody>
          <a:bodyPr/>
          <a:lstStyle/>
          <a:p>
            <a:fld id="{C2F49350-F877-4BA3-B035-E5C399F533C4}"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474A9A01-790E-44E0-A073-58BD61A510C6}" type="slidenum">
              <a:rPr lang="en-US" sz="1200"/>
              <a:pPr algn="r"/>
              <a:t>4</a:t>
            </a:fld>
            <a:endParaRPr lang="en-US" sz="1200"/>
          </a:p>
        </p:txBody>
      </p:sp>
      <p:sp>
        <p:nvSpPr>
          <p:cNvPr id="99330" name="Rectangle 2"/>
          <p:cNvSpPr>
            <a:spLocks noGrp="1" noRot="1" noChangeArrowheads="1"/>
          </p:cNvSpPr>
          <p:nvPr>
            <p:ph type="title" idx="4294967295"/>
          </p:nvPr>
        </p:nvSpPr>
        <p:spPr/>
        <p:txBody>
          <a:bodyPr/>
          <a:lstStyle/>
          <a:p>
            <a:pPr algn="l"/>
            <a:r>
              <a:rPr lang="en-US" sz="4000">
                <a:solidFill>
                  <a:schemeClr val="folHlink"/>
                </a:solidFill>
                <a:latin typeface="Times New Roman" pitchFamily="18" charset="0"/>
                <a:cs typeface="Times New Roman" pitchFamily="18" charset="0"/>
              </a:rPr>
              <a:t>Measurement of income inequality</a:t>
            </a:r>
            <a:endParaRPr lang="th-TH" sz="4000">
              <a:solidFill>
                <a:schemeClr val="folHlink"/>
              </a:solidFill>
              <a:latin typeface="Times New Roman" pitchFamily="18" charset="0"/>
              <a:cs typeface="Times New Roman" pitchFamily="18" charset="0"/>
            </a:endParaRPr>
          </a:p>
        </p:txBody>
      </p:sp>
      <p:sp>
        <p:nvSpPr>
          <p:cNvPr id="99331" name="Rectangle 3"/>
          <p:cNvSpPr>
            <a:spLocks noGrp="1" noChangeArrowheads="1"/>
          </p:cNvSpPr>
          <p:nvPr>
            <p:ph type="body" idx="4294967295"/>
          </p:nvPr>
        </p:nvSpPr>
        <p:spPr>
          <a:xfrm>
            <a:off x="0" y="1295400"/>
            <a:ext cx="9144000" cy="5562600"/>
          </a:xfrm>
        </p:spPr>
        <p:txBody>
          <a:bodyPr/>
          <a:lstStyle/>
          <a:p>
            <a:pPr>
              <a:defRPr/>
            </a:pPr>
            <a:r>
              <a:rPr lang="en-US" sz="3600" b="1" dirty="0">
                <a:latin typeface="Times New Roman" pitchFamily="18" charset="0"/>
                <a:ea typeface="+mn-ea"/>
                <a:cs typeface="Times New Roman" pitchFamily="18" charset="0"/>
              </a:rPr>
              <a:t>Lorenz Curve</a:t>
            </a:r>
          </a:p>
          <a:p>
            <a:pPr>
              <a:buFont typeface="Wingdings" pitchFamily="2" charset="2"/>
              <a:buNone/>
              <a:defRPr/>
            </a:pPr>
            <a:endParaRPr lang="en-US" dirty="0">
              <a:latin typeface="Times New Roman" pitchFamily="18" charset="0"/>
              <a:ea typeface="+mn-ea"/>
              <a:cs typeface="Times New Roman" pitchFamily="18" charset="0"/>
            </a:endParaRPr>
          </a:p>
        </p:txBody>
      </p:sp>
      <p:sp>
        <p:nvSpPr>
          <p:cNvPr id="7173" name="Line 4"/>
          <p:cNvSpPr>
            <a:spLocks noChangeShapeType="1"/>
          </p:cNvSpPr>
          <p:nvPr/>
        </p:nvSpPr>
        <p:spPr bwMode="auto">
          <a:xfrm>
            <a:off x="1828800" y="2590800"/>
            <a:ext cx="0" cy="2895600"/>
          </a:xfrm>
          <a:prstGeom prst="line">
            <a:avLst/>
          </a:prstGeom>
          <a:noFill/>
          <a:ln w="9525">
            <a:solidFill>
              <a:schemeClr val="tx1"/>
            </a:solidFill>
            <a:round/>
            <a:headEnd/>
            <a:tailEnd/>
          </a:ln>
        </p:spPr>
        <p:txBody>
          <a:bodyPr/>
          <a:lstStyle/>
          <a:p>
            <a:endParaRPr lang="en-US"/>
          </a:p>
        </p:txBody>
      </p:sp>
      <p:sp>
        <p:nvSpPr>
          <p:cNvPr id="7174" name="Line 5"/>
          <p:cNvSpPr>
            <a:spLocks noChangeShapeType="1"/>
          </p:cNvSpPr>
          <p:nvPr/>
        </p:nvSpPr>
        <p:spPr bwMode="auto">
          <a:xfrm>
            <a:off x="1828800" y="5486400"/>
            <a:ext cx="4267200" cy="0"/>
          </a:xfrm>
          <a:prstGeom prst="line">
            <a:avLst/>
          </a:prstGeom>
          <a:noFill/>
          <a:ln w="9525">
            <a:solidFill>
              <a:schemeClr val="tx1"/>
            </a:solidFill>
            <a:round/>
            <a:headEnd/>
            <a:tailEnd/>
          </a:ln>
        </p:spPr>
        <p:txBody>
          <a:bodyPr/>
          <a:lstStyle/>
          <a:p>
            <a:endParaRPr lang="en-US"/>
          </a:p>
        </p:txBody>
      </p:sp>
      <p:sp>
        <p:nvSpPr>
          <p:cNvPr id="41991" name="Arc 6"/>
          <p:cNvSpPr>
            <a:spLocks/>
          </p:cNvSpPr>
          <p:nvPr/>
        </p:nvSpPr>
        <p:spPr bwMode="auto">
          <a:xfrm flipV="1">
            <a:off x="1828800" y="2895600"/>
            <a:ext cx="2895600" cy="2590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sz="1800">
              <a:latin typeface="Garamond" pitchFamily="18" charset="0"/>
              <a:cs typeface="Arial" charset="0"/>
            </a:endParaRPr>
          </a:p>
        </p:txBody>
      </p:sp>
      <p:sp>
        <p:nvSpPr>
          <p:cNvPr id="41992" name="Line 7"/>
          <p:cNvSpPr>
            <a:spLocks noChangeShapeType="1"/>
          </p:cNvSpPr>
          <p:nvPr/>
        </p:nvSpPr>
        <p:spPr bwMode="auto">
          <a:xfrm flipH="1">
            <a:off x="1828800" y="2895600"/>
            <a:ext cx="2895600" cy="2590800"/>
          </a:xfrm>
          <a:prstGeom prst="line">
            <a:avLst/>
          </a:prstGeom>
          <a:noFill/>
          <a:ln w="9525">
            <a:solidFill>
              <a:schemeClr val="tx1"/>
            </a:solidFill>
            <a:round/>
            <a:headEnd/>
            <a:tailEnd/>
          </a:ln>
        </p:spPr>
        <p:txBody>
          <a:bodyPr/>
          <a:lstStyle/>
          <a:p>
            <a:endParaRPr lang="en-US"/>
          </a:p>
        </p:txBody>
      </p:sp>
      <p:sp>
        <p:nvSpPr>
          <p:cNvPr id="41993" name="Line 8"/>
          <p:cNvSpPr>
            <a:spLocks noChangeShapeType="1"/>
          </p:cNvSpPr>
          <p:nvPr/>
        </p:nvSpPr>
        <p:spPr bwMode="auto">
          <a:xfrm>
            <a:off x="4724400" y="2895600"/>
            <a:ext cx="0" cy="2590800"/>
          </a:xfrm>
          <a:prstGeom prst="line">
            <a:avLst/>
          </a:prstGeom>
          <a:noFill/>
          <a:ln w="9525">
            <a:solidFill>
              <a:schemeClr val="tx1"/>
            </a:solidFill>
            <a:prstDash val="lgDash"/>
            <a:round/>
            <a:headEnd/>
            <a:tailEnd/>
          </a:ln>
        </p:spPr>
        <p:txBody>
          <a:bodyPr/>
          <a:lstStyle/>
          <a:p>
            <a:endParaRPr lang="en-US"/>
          </a:p>
        </p:txBody>
      </p:sp>
      <p:sp>
        <p:nvSpPr>
          <p:cNvPr id="7178" name="Text Box 9"/>
          <p:cNvSpPr txBox="1">
            <a:spLocks noChangeArrowheads="1"/>
          </p:cNvSpPr>
          <p:nvPr/>
        </p:nvSpPr>
        <p:spPr bwMode="auto">
          <a:xfrm>
            <a:off x="1524000" y="1981200"/>
            <a:ext cx="1905000" cy="396875"/>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 of income)</a:t>
            </a:r>
          </a:p>
        </p:txBody>
      </p:sp>
      <p:sp>
        <p:nvSpPr>
          <p:cNvPr id="7179" name="Text Box 10"/>
          <p:cNvSpPr txBox="1">
            <a:spLocks noChangeArrowheads="1"/>
          </p:cNvSpPr>
          <p:nvPr/>
        </p:nvSpPr>
        <p:spPr bwMode="auto">
          <a:xfrm>
            <a:off x="6172200" y="5105400"/>
            <a:ext cx="2971800" cy="396875"/>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of population)</a:t>
            </a:r>
          </a:p>
        </p:txBody>
      </p:sp>
      <p:sp>
        <p:nvSpPr>
          <p:cNvPr id="41996" name="Text Box 11"/>
          <p:cNvSpPr txBox="1">
            <a:spLocks noChangeArrowheads="1"/>
          </p:cNvSpPr>
          <p:nvPr/>
        </p:nvSpPr>
        <p:spPr bwMode="auto">
          <a:xfrm>
            <a:off x="3429000" y="4114800"/>
            <a:ext cx="457200" cy="366713"/>
          </a:xfrm>
          <a:prstGeom prst="rect">
            <a:avLst/>
          </a:prstGeom>
          <a:noFill/>
          <a:ln w="9525">
            <a:noFill/>
            <a:miter lim="800000"/>
            <a:headEnd/>
            <a:tailEnd/>
          </a:ln>
        </p:spPr>
        <p:txBody>
          <a:bodyPr>
            <a:spAutoFit/>
          </a:bodyPr>
          <a:lstStyle/>
          <a:p>
            <a:pPr>
              <a:spcBef>
                <a:spcPct val="50000"/>
              </a:spcBef>
            </a:pPr>
            <a:r>
              <a:rPr lang="en-US" sz="1800">
                <a:latin typeface="Times New Roman" pitchFamily="18" charset="0"/>
                <a:cs typeface="Times New Roman" pitchFamily="18" charset="0"/>
              </a:rPr>
              <a:t>A</a:t>
            </a:r>
          </a:p>
        </p:txBody>
      </p:sp>
      <p:sp>
        <p:nvSpPr>
          <p:cNvPr id="41997" name="Text Box 12"/>
          <p:cNvSpPr txBox="1">
            <a:spLocks noChangeArrowheads="1"/>
          </p:cNvSpPr>
          <p:nvPr/>
        </p:nvSpPr>
        <p:spPr bwMode="auto">
          <a:xfrm>
            <a:off x="4038600" y="4876800"/>
            <a:ext cx="457200" cy="366713"/>
          </a:xfrm>
          <a:prstGeom prst="rect">
            <a:avLst/>
          </a:prstGeom>
          <a:noFill/>
          <a:ln w="9525">
            <a:noFill/>
            <a:miter lim="800000"/>
            <a:headEnd/>
            <a:tailEnd/>
          </a:ln>
        </p:spPr>
        <p:txBody>
          <a:bodyPr>
            <a:spAutoFit/>
          </a:bodyPr>
          <a:lstStyle/>
          <a:p>
            <a:pPr>
              <a:spcBef>
                <a:spcPct val="50000"/>
              </a:spcBef>
            </a:pPr>
            <a:r>
              <a:rPr lang="en-US" sz="1800">
                <a:latin typeface="Times New Roman" pitchFamily="18" charset="0"/>
                <a:cs typeface="Times New Roman" pitchFamily="18" charset="0"/>
              </a:rPr>
              <a:t>B</a:t>
            </a:r>
          </a:p>
        </p:txBody>
      </p:sp>
      <p:sp>
        <p:nvSpPr>
          <p:cNvPr id="7182" name="Text Box 13"/>
          <p:cNvSpPr txBox="1">
            <a:spLocks noChangeArrowheads="1"/>
          </p:cNvSpPr>
          <p:nvPr/>
        </p:nvSpPr>
        <p:spPr bwMode="auto">
          <a:xfrm>
            <a:off x="1524000" y="5562600"/>
            <a:ext cx="609600" cy="641350"/>
          </a:xfrm>
          <a:prstGeom prst="rect">
            <a:avLst/>
          </a:prstGeom>
          <a:noFill/>
          <a:ln w="9525">
            <a:noFill/>
            <a:miter lim="800000"/>
            <a:headEnd/>
            <a:tailEnd/>
          </a:ln>
        </p:spPr>
        <p:txBody>
          <a:bodyPr>
            <a:spAutoFit/>
          </a:bodyPr>
          <a:lstStyle/>
          <a:p>
            <a:pPr>
              <a:spcBef>
                <a:spcPct val="50000"/>
              </a:spcBef>
            </a:pPr>
            <a:r>
              <a:rPr lang="en-US" sz="3600" b="1">
                <a:latin typeface="Cordia New" pitchFamily="34" charset="-34"/>
                <a:cs typeface="Cordia New" pitchFamily="34" charset="-34"/>
              </a:rPr>
              <a:t>0</a:t>
            </a:r>
          </a:p>
        </p:txBody>
      </p:sp>
      <p:sp>
        <p:nvSpPr>
          <p:cNvPr id="41999" name="Text Box 14"/>
          <p:cNvSpPr txBox="1">
            <a:spLocks noChangeArrowheads="1"/>
          </p:cNvSpPr>
          <p:nvPr/>
        </p:nvSpPr>
        <p:spPr bwMode="auto">
          <a:xfrm>
            <a:off x="5105400" y="2209800"/>
            <a:ext cx="3733800" cy="1190625"/>
          </a:xfrm>
          <a:prstGeom prst="rect">
            <a:avLst/>
          </a:prstGeom>
          <a:noFill/>
          <a:ln w="9525">
            <a:noFill/>
            <a:miter lim="800000"/>
            <a:headEnd/>
            <a:tailEnd/>
          </a:ln>
        </p:spPr>
        <p:txBody>
          <a:bodyPr>
            <a:spAutoFit/>
          </a:bodyPr>
          <a:lstStyle/>
          <a:p>
            <a:pPr>
              <a:spcBef>
                <a:spcPct val="50000"/>
              </a:spcBef>
            </a:pPr>
            <a:r>
              <a:rPr lang="en-US" sz="3600" b="1">
                <a:latin typeface="Times New Roman" pitchFamily="18" charset="0"/>
                <a:cs typeface="Times New Roman" pitchFamily="18" charset="0"/>
              </a:rPr>
              <a:t>Gini coefficient =                A/(A+B)</a:t>
            </a:r>
          </a:p>
        </p:txBody>
      </p:sp>
      <p:sp>
        <p:nvSpPr>
          <p:cNvPr id="7184" name="Text Box 9"/>
          <p:cNvSpPr txBox="1">
            <a:spLocks noChangeArrowheads="1"/>
          </p:cNvSpPr>
          <p:nvPr/>
        </p:nvSpPr>
        <p:spPr bwMode="auto">
          <a:xfrm>
            <a:off x="1066800" y="2819400"/>
            <a:ext cx="7620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a:t>
            </a:r>
            <a:r>
              <a:rPr lang="th-TH" sz="2000" b="1">
                <a:latin typeface="Times New Roman" pitchFamily="18" charset="0"/>
                <a:cs typeface="Times New Roman" pitchFamily="18" charset="0"/>
              </a:rPr>
              <a:t>100</a:t>
            </a:r>
            <a:endParaRPr lang="en-US" sz="2000" b="1">
              <a:latin typeface="Times New Roman" pitchFamily="18" charset="0"/>
              <a:cs typeface="Times New Roman" pitchFamily="18" charset="0"/>
            </a:endParaRPr>
          </a:p>
        </p:txBody>
      </p:sp>
      <p:sp>
        <p:nvSpPr>
          <p:cNvPr id="7185" name="Text Box 9"/>
          <p:cNvSpPr txBox="1">
            <a:spLocks noChangeArrowheads="1"/>
          </p:cNvSpPr>
          <p:nvPr/>
        </p:nvSpPr>
        <p:spPr bwMode="auto">
          <a:xfrm>
            <a:off x="4419600" y="5562600"/>
            <a:ext cx="8382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a:t>
            </a:r>
            <a:r>
              <a:rPr lang="th-TH" sz="2000" b="1">
                <a:latin typeface="Times New Roman" pitchFamily="18" charset="0"/>
                <a:cs typeface="Times New Roman" pitchFamily="18" charset="0"/>
              </a:rPr>
              <a:t>100</a:t>
            </a:r>
            <a:endParaRPr lang="en-US" sz="2000" b="1">
              <a:latin typeface="Times New Roman" pitchFamily="18" charset="0"/>
              <a:cs typeface="Times New Roman" pitchFamily="18" charset="0"/>
            </a:endParaRPr>
          </a:p>
        </p:txBody>
      </p:sp>
      <p:sp>
        <p:nvSpPr>
          <p:cNvPr id="18" name="Oval 17"/>
          <p:cNvSpPr/>
          <p:nvPr/>
        </p:nvSpPr>
        <p:spPr>
          <a:xfrm>
            <a:off x="4648200" y="5410200"/>
            <a:ext cx="152400" cy="1524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a:p>
        </p:txBody>
      </p:sp>
      <p:sp>
        <p:nvSpPr>
          <p:cNvPr id="19" name="Oval 18"/>
          <p:cNvSpPr/>
          <p:nvPr/>
        </p:nvSpPr>
        <p:spPr>
          <a:xfrm>
            <a:off x="1752600" y="2895600"/>
            <a:ext cx="152400" cy="1524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a:p>
        </p:txBody>
      </p:sp>
      <p:cxnSp>
        <p:nvCxnSpPr>
          <p:cNvPr id="21" name="Straight Arrow Connector 20"/>
          <p:cNvCxnSpPr/>
          <p:nvPr/>
        </p:nvCxnSpPr>
        <p:spPr>
          <a:xfrm rot="5400000">
            <a:off x="2971800" y="2743200"/>
            <a:ext cx="1752600" cy="381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Text Box 9"/>
          <p:cNvSpPr txBox="1">
            <a:spLocks noChangeArrowheads="1"/>
          </p:cNvSpPr>
          <p:nvPr/>
        </p:nvSpPr>
        <p:spPr bwMode="auto">
          <a:xfrm>
            <a:off x="3886200" y="1676400"/>
            <a:ext cx="24384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Perfect equality line</a:t>
            </a:r>
          </a:p>
        </p:txBody>
      </p:sp>
      <p:sp>
        <p:nvSpPr>
          <p:cNvPr id="22" name="Slide Number Placeholder 21"/>
          <p:cNvSpPr>
            <a:spLocks noGrp="1"/>
          </p:cNvSpPr>
          <p:nvPr>
            <p:ph type="sldNum" sz="quarter" idx="11"/>
          </p:nvPr>
        </p:nvSpPr>
        <p:spPr/>
        <p:txBody>
          <a:bodyPr/>
          <a:lstStyle/>
          <a:p>
            <a:fld id="{0955800D-C53E-4127-8EE6-5963A2A6CB7D}" type="slidenum">
              <a:rPr lang="en-US" smtClean="0"/>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1991"/>
                                        </p:tgtEl>
                                        <p:attrNameLst>
                                          <p:attrName>style.visibility</p:attrName>
                                        </p:attrNameLst>
                                      </p:cBhvr>
                                      <p:to>
                                        <p:strVal val="visible"/>
                                      </p:to>
                                    </p:set>
                                    <p:animEffect transition="in" filter="wipe(down)">
                                      <p:cBhvr>
                                        <p:cTn id="7" dur="500"/>
                                        <p:tgtEl>
                                          <p:spTgt spid="4199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1992"/>
                                        </p:tgtEl>
                                        <p:attrNameLst>
                                          <p:attrName>style.visibility</p:attrName>
                                        </p:attrNameLst>
                                      </p:cBhvr>
                                      <p:to>
                                        <p:strVal val="visible"/>
                                      </p:to>
                                    </p:set>
                                    <p:animEffect transition="in" filter="wipe(down)">
                                      <p:cBhvr>
                                        <p:cTn id="12" dur="500"/>
                                        <p:tgtEl>
                                          <p:spTgt spid="41992"/>
                                        </p:tgtEl>
                                      </p:cBhvr>
                                    </p:animEffect>
                                  </p:childTnLst>
                                </p:cTn>
                              </p:par>
                              <p:par>
                                <p:cTn id="13" presetID="10"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20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fade">
                                      <p:cBhvr>
                                        <p:cTn id="18" dur="20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1996">
                                            <p:txEl>
                                              <p:pRg st="0" end="0"/>
                                            </p:txEl>
                                          </p:spTgt>
                                        </p:tgtEl>
                                        <p:attrNameLst>
                                          <p:attrName>style.visibility</p:attrName>
                                        </p:attrNameLst>
                                      </p:cBhvr>
                                      <p:to>
                                        <p:strVal val="visible"/>
                                      </p:to>
                                    </p:set>
                                    <p:animEffect transition="in" filter="wipe(down)">
                                      <p:cBhvr>
                                        <p:cTn id="23" dur="500"/>
                                        <p:tgtEl>
                                          <p:spTgt spid="41996">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1993"/>
                                        </p:tgtEl>
                                        <p:attrNameLst>
                                          <p:attrName>style.visibility</p:attrName>
                                        </p:attrNameLst>
                                      </p:cBhvr>
                                      <p:to>
                                        <p:strVal val="visible"/>
                                      </p:to>
                                    </p:set>
                                    <p:animEffect transition="in" filter="wipe(down)">
                                      <p:cBhvr>
                                        <p:cTn id="28" dur="500"/>
                                        <p:tgtEl>
                                          <p:spTgt spid="4199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1997">
                                            <p:txEl>
                                              <p:pRg st="0" end="0"/>
                                            </p:txEl>
                                          </p:spTgt>
                                        </p:tgtEl>
                                        <p:attrNameLst>
                                          <p:attrName>style.visibility</p:attrName>
                                        </p:attrNameLst>
                                      </p:cBhvr>
                                      <p:to>
                                        <p:strVal val="visible"/>
                                      </p:to>
                                    </p:set>
                                    <p:animEffect transition="in" filter="wipe(down)">
                                      <p:cBhvr>
                                        <p:cTn id="33" dur="500"/>
                                        <p:tgtEl>
                                          <p:spTgt spid="41997">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1999">
                                            <p:txEl>
                                              <p:pRg st="0" end="0"/>
                                            </p:txEl>
                                          </p:spTgt>
                                        </p:tgtEl>
                                        <p:attrNameLst>
                                          <p:attrName>style.visibility</p:attrName>
                                        </p:attrNameLst>
                                      </p:cBhvr>
                                      <p:to>
                                        <p:strVal val="visible"/>
                                      </p:to>
                                    </p:set>
                                    <p:animEffect transition="in" filter="fade">
                                      <p:cBhvr>
                                        <p:cTn id="38" dur="2000"/>
                                        <p:tgtEl>
                                          <p:spTgt spid="419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animBg="1"/>
      <p:bldP spid="41992" grpId="0" animBg="1"/>
      <p:bldP spid="41993" grpId="0" animBg="1"/>
      <p:bldP spid="41996" grpId="0" build="p"/>
      <p:bldP spid="41997" grpId="0" build="p"/>
      <p:bldP spid="41999" grpId="0" build="p"/>
      <p:bldP spid="2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8"/>
            <a:ext cx="7467600" cy="762000"/>
          </a:xfrm>
          <a:noFill/>
          <a:ln/>
        </p:spPr>
        <p:txBody>
          <a:bodyPr anchor="b">
            <a:spAutoFit/>
          </a:bodyPr>
          <a:lstStyle/>
          <a:p>
            <a:r>
              <a:rPr lang="en-US">
                <a:latin typeface="Times New Roman" pitchFamily="18" charset="0"/>
                <a:cs typeface="Times New Roman" pitchFamily="18" charset="0"/>
              </a:rPr>
              <a:t>Gini Ratio or Gini Coefficient</a:t>
            </a:r>
          </a:p>
        </p:txBody>
      </p:sp>
      <p:sp>
        <p:nvSpPr>
          <p:cNvPr id="8195" name="Rectangle 3"/>
          <p:cNvSpPr>
            <a:spLocks noGrp="1" noChangeArrowheads="1"/>
          </p:cNvSpPr>
          <p:nvPr>
            <p:ph type="body" idx="1"/>
          </p:nvPr>
        </p:nvSpPr>
        <p:spPr>
          <a:xfrm>
            <a:off x="685800" y="1676400"/>
            <a:ext cx="7543800" cy="4114800"/>
          </a:xfrm>
          <a:noFill/>
          <a:ln/>
        </p:spPr>
        <p:txBody>
          <a:bodyPr/>
          <a:lstStyle/>
          <a:p>
            <a:pPr>
              <a:lnSpc>
                <a:spcPct val="90000"/>
              </a:lnSpc>
            </a:pPr>
            <a:r>
              <a:rPr lang="en-US" sz="3600" b="1" dirty="0">
                <a:latin typeface="Times New Roman" pitchFamily="18" charset="0"/>
                <a:cs typeface="Times New Roman" pitchFamily="18" charset="0"/>
              </a:rPr>
              <a:t>Measures income distribution as a ratio of </a:t>
            </a:r>
            <a:r>
              <a:rPr lang="en-US" sz="3600" b="1" dirty="0">
                <a:solidFill>
                  <a:srgbClr val="FFC000"/>
                </a:solidFill>
                <a:latin typeface="Times New Roman" pitchFamily="18" charset="0"/>
                <a:cs typeface="Times New Roman" pitchFamily="18" charset="0"/>
              </a:rPr>
              <a:t>area </a:t>
            </a:r>
            <a:r>
              <a:rPr lang="en-US" sz="3600" b="1" dirty="0" smtClean="0">
                <a:solidFill>
                  <a:srgbClr val="FFC000"/>
                </a:solidFill>
                <a:latin typeface="Times New Roman" pitchFamily="18" charset="0"/>
                <a:cs typeface="Times New Roman" pitchFamily="18" charset="0"/>
              </a:rPr>
              <a:t>between </a:t>
            </a:r>
            <a:r>
              <a:rPr lang="en-US" sz="3600" b="1" dirty="0">
                <a:solidFill>
                  <a:srgbClr val="FFC000"/>
                </a:solidFill>
                <a:latin typeface="Times New Roman" pitchFamily="18" charset="0"/>
                <a:cs typeface="Times New Roman" pitchFamily="18" charset="0"/>
              </a:rPr>
              <a:t>the Lorenz curve </a:t>
            </a:r>
            <a:r>
              <a:rPr lang="en-US" sz="3600" b="1" dirty="0" smtClean="0">
                <a:solidFill>
                  <a:srgbClr val="FFC000"/>
                </a:solidFill>
                <a:latin typeface="Times New Roman" pitchFamily="18" charset="0"/>
                <a:cs typeface="Times New Roman" pitchFamily="18" charset="0"/>
              </a:rPr>
              <a:t>and the “perfect equality” line</a:t>
            </a:r>
            <a:r>
              <a:rPr lang="en-US" sz="3600" b="1" dirty="0" smtClean="0">
                <a:latin typeface="Times New Roman" pitchFamily="18" charset="0"/>
                <a:cs typeface="Times New Roman" pitchFamily="18" charset="0"/>
              </a:rPr>
              <a:t>, and </a:t>
            </a:r>
            <a:r>
              <a:rPr lang="en-US" sz="3600" b="1" dirty="0">
                <a:solidFill>
                  <a:srgbClr val="99FF66"/>
                </a:solidFill>
                <a:latin typeface="Times New Roman" pitchFamily="18" charset="0"/>
                <a:cs typeface="Times New Roman" pitchFamily="18" charset="0"/>
              </a:rPr>
              <a:t>the triangle under the diagonal line of perfect equality</a:t>
            </a:r>
            <a:r>
              <a:rPr lang="en-US" sz="3600" b="1" dirty="0" smtClean="0">
                <a:latin typeface="Times New Roman" pitchFamily="18" charset="0"/>
                <a:cs typeface="Times New Roman" pitchFamily="18" charset="0"/>
              </a:rPr>
              <a:t>.</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8"/>
            <a:ext cx="7467600" cy="762000"/>
          </a:xfrm>
          <a:noFill/>
          <a:ln/>
        </p:spPr>
        <p:txBody>
          <a:bodyPr anchor="b">
            <a:spAutoFit/>
          </a:bodyPr>
          <a:lstStyle/>
          <a:p>
            <a:r>
              <a:rPr lang="en-US">
                <a:latin typeface="Times New Roman" pitchFamily="18" charset="0"/>
                <a:cs typeface="Times New Roman" pitchFamily="18" charset="0"/>
              </a:rPr>
              <a:t>Gini Ratio or Gini Coefficient</a:t>
            </a:r>
          </a:p>
        </p:txBody>
      </p:sp>
      <p:sp>
        <p:nvSpPr>
          <p:cNvPr id="8195" name="Rectangle 3"/>
          <p:cNvSpPr>
            <a:spLocks noGrp="1" noChangeArrowheads="1"/>
          </p:cNvSpPr>
          <p:nvPr>
            <p:ph type="body" idx="1"/>
          </p:nvPr>
        </p:nvSpPr>
        <p:spPr>
          <a:xfrm>
            <a:off x="685800" y="1676400"/>
            <a:ext cx="7543800" cy="4114800"/>
          </a:xfrm>
          <a:noFill/>
          <a:ln/>
        </p:spPr>
        <p:txBody>
          <a:bodyPr/>
          <a:lstStyle/>
          <a:p>
            <a:pPr>
              <a:lnSpc>
                <a:spcPct val="90000"/>
              </a:lnSpc>
            </a:pPr>
            <a:r>
              <a:rPr lang="en-US" sz="3600" b="1" dirty="0" smtClean="0">
                <a:latin typeface="Times New Roman" pitchFamily="18" charset="0"/>
                <a:cs typeface="Times New Roman" pitchFamily="18" charset="0"/>
              </a:rPr>
              <a:t>G </a:t>
            </a:r>
            <a:r>
              <a:rPr lang="en-US" sz="3600" b="1" dirty="0">
                <a:latin typeface="Times New Roman" pitchFamily="18" charset="0"/>
                <a:cs typeface="Times New Roman" pitchFamily="18" charset="0"/>
              </a:rPr>
              <a:t>= A/(A+B)</a:t>
            </a:r>
          </a:p>
          <a:p>
            <a:pPr>
              <a:lnSpc>
                <a:spcPct val="90000"/>
              </a:lnSpc>
            </a:pPr>
            <a:r>
              <a:rPr lang="en-US" sz="3600" b="1" dirty="0">
                <a:latin typeface="Times New Roman" pitchFamily="18" charset="0"/>
                <a:cs typeface="Times New Roman" pitchFamily="18" charset="0"/>
              </a:rPr>
              <a:t>G = 0 means perfectly equal income distribution; </a:t>
            </a:r>
            <a:endParaRPr lang="en-US" sz="3600" b="1" dirty="0" smtClean="0">
              <a:latin typeface="Times New Roman" pitchFamily="18" charset="0"/>
              <a:cs typeface="Times New Roman" pitchFamily="18" charset="0"/>
            </a:endParaRPr>
          </a:p>
          <a:p>
            <a:pPr>
              <a:lnSpc>
                <a:spcPct val="90000"/>
              </a:lnSpc>
            </a:pPr>
            <a:r>
              <a:rPr lang="en-US" sz="3600" b="1" dirty="0" smtClean="0">
                <a:latin typeface="Times New Roman" pitchFamily="18" charset="0"/>
                <a:cs typeface="Times New Roman" pitchFamily="18" charset="0"/>
              </a:rPr>
              <a:t>G </a:t>
            </a:r>
            <a:r>
              <a:rPr lang="en-US" sz="3600" b="1" dirty="0">
                <a:latin typeface="Times New Roman" pitchFamily="18" charset="0"/>
                <a:cs typeface="Times New Roman" pitchFamily="18" charset="0"/>
              </a:rPr>
              <a:t>= 1 </a:t>
            </a:r>
            <a:r>
              <a:rPr lang="en-US" sz="3600" b="1" dirty="0" smtClean="0">
                <a:latin typeface="Times New Roman" pitchFamily="18" charset="0"/>
                <a:cs typeface="Times New Roman" pitchFamily="18" charset="0"/>
              </a:rPr>
              <a:t>(or 100%) means </a:t>
            </a:r>
            <a:r>
              <a:rPr lang="en-US" sz="3600" b="1" dirty="0">
                <a:latin typeface="Times New Roman" pitchFamily="18" charset="0"/>
                <a:cs typeface="Times New Roman" pitchFamily="18" charset="0"/>
              </a:rPr>
              <a:t>perfectly unequal income </a:t>
            </a:r>
            <a:r>
              <a:rPr lang="en-US" sz="3600" b="1" dirty="0" smtClean="0">
                <a:latin typeface="Times New Roman" pitchFamily="18" charset="0"/>
                <a:cs typeface="Times New Roman" pitchFamily="18" charset="0"/>
              </a:rPr>
              <a:t>distribution</a:t>
            </a:r>
          </a:p>
          <a:p>
            <a:pPr>
              <a:lnSpc>
                <a:spcPct val="90000"/>
              </a:lnSpc>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 the real world, G is between 25% and 70%</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1"/>
          </p:nvPr>
        </p:nvSpPr>
        <p:spPr>
          <a:xfrm>
            <a:off x="0" y="0"/>
            <a:ext cx="9144000" cy="6858000"/>
          </a:xfrm>
        </p:spPr>
        <p:txBody>
          <a:bodyPr/>
          <a:lstStyle/>
          <a:p>
            <a:pPr>
              <a:lnSpc>
                <a:spcPct val="90000"/>
              </a:lnSpc>
              <a:buFont typeface="Wingdings" pitchFamily="2" charset="2"/>
              <a:buNone/>
            </a:pPr>
            <a:endParaRPr lang="en-US" sz="4000" b="1" dirty="0">
              <a:latin typeface="Times New Roman" pitchFamily="18" charset="0"/>
              <a:cs typeface="Times New Roman" pitchFamily="18" charset="0"/>
            </a:endParaRPr>
          </a:p>
          <a:p>
            <a:pPr lvl="1">
              <a:lnSpc>
                <a:spcPct val="90000"/>
              </a:lnSpc>
            </a:pPr>
            <a:r>
              <a:rPr lang="en-US" sz="36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Another measure of inequality:  Income </a:t>
            </a:r>
            <a:r>
              <a:rPr lang="en-US" sz="4000" b="1" dirty="0">
                <a:latin typeface="Times New Roman" pitchFamily="18" charset="0"/>
                <a:cs typeface="Times New Roman" pitchFamily="18" charset="0"/>
              </a:rPr>
              <a:t>share by quintile </a:t>
            </a:r>
            <a:r>
              <a:rPr lang="en-US" sz="4000" b="1" dirty="0" smtClean="0">
                <a:latin typeface="Times New Roman" pitchFamily="18" charset="0"/>
                <a:cs typeface="Times New Roman" pitchFamily="18" charset="0"/>
              </a:rPr>
              <a:t>group       (five groups of 20% of people)</a:t>
            </a:r>
            <a:endParaRPr lang="en-US" sz="3600" b="1" dirty="0" smtClean="0">
              <a:latin typeface="Times New Roman" pitchFamily="18" charset="0"/>
              <a:cs typeface="Times New Roman" pitchFamily="18" charset="0"/>
            </a:endParaRPr>
          </a:p>
          <a:p>
            <a:pPr lvl="1">
              <a:lnSpc>
                <a:spcPct val="90000"/>
              </a:lnSpc>
            </a:pPr>
            <a:r>
              <a:rPr lang="en-US" sz="36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Annual </a:t>
            </a:r>
            <a:r>
              <a:rPr lang="en-US" sz="4000" b="1" dirty="0">
                <a:latin typeface="Times New Roman" pitchFamily="18" charset="0"/>
                <a:cs typeface="Times New Roman" pitchFamily="18" charset="0"/>
              </a:rPr>
              <a:t>income or life-time </a:t>
            </a:r>
            <a:r>
              <a:rPr lang="en-US" sz="4000" b="1" dirty="0" smtClean="0">
                <a:latin typeface="Times New Roman" pitchFamily="18" charset="0"/>
                <a:cs typeface="Times New Roman" pitchFamily="18" charset="0"/>
              </a:rPr>
              <a:t>income?</a:t>
            </a:r>
          </a:p>
          <a:p>
            <a:pPr lvl="1">
              <a:lnSpc>
                <a:spcPct val="90000"/>
              </a:lnSpc>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Including </a:t>
            </a:r>
            <a:r>
              <a:rPr lang="en-US" sz="4000" b="1" dirty="0">
                <a:latin typeface="Times New Roman" pitchFamily="18" charset="0"/>
                <a:cs typeface="Times New Roman" pitchFamily="18" charset="0"/>
              </a:rPr>
              <a:t>capital gains and income in kind</a:t>
            </a:r>
            <a:r>
              <a:rPr lang="en-US" sz="4000" b="1" dirty="0" smtClean="0">
                <a:latin typeface="Times New Roman" pitchFamily="18" charset="0"/>
                <a:cs typeface="Times New Roman" pitchFamily="18" charset="0"/>
              </a:rPr>
              <a:t>?</a:t>
            </a:r>
            <a:endParaRPr lang="en-US" sz="4000" b="1" dirty="0">
              <a:latin typeface="Times New Roman" pitchFamily="18" charset="0"/>
              <a:cs typeface="Times New Roman" pitchFamily="18" charset="0"/>
            </a:endParaRPr>
          </a:p>
        </p:txBody>
      </p:sp>
      <p:sp>
        <p:nvSpPr>
          <p:cNvPr id="3" name="Slide Number Placeholder 2"/>
          <p:cNvSpPr>
            <a:spLocks noGrp="1"/>
          </p:cNvSpPr>
          <p:nvPr>
            <p:ph type="sldNum" sz="quarter" idx="11"/>
          </p:nvPr>
        </p:nvSpPr>
        <p:spPr/>
        <p:txBody>
          <a:bodyPr/>
          <a:lstStyle/>
          <a:p>
            <a:fld id="{C2F49350-F877-4BA3-B035-E5C399F533C4}"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1"/>
          </p:nvPr>
        </p:nvSpPr>
        <p:spPr>
          <a:xfrm>
            <a:off x="0" y="0"/>
            <a:ext cx="9144000" cy="6858000"/>
          </a:xfrm>
        </p:spPr>
        <p:txBody>
          <a:bodyPr/>
          <a:lstStyle/>
          <a:p>
            <a:pPr>
              <a:lnSpc>
                <a:spcPct val="90000"/>
              </a:lnSpc>
              <a:buFont typeface="Wingdings" pitchFamily="2" charset="2"/>
              <a:buNone/>
            </a:pPr>
            <a:endParaRPr lang="en-US" sz="4000" b="1" dirty="0">
              <a:latin typeface="Times New Roman" pitchFamily="18" charset="0"/>
              <a:cs typeface="Times New Roman" pitchFamily="18" charset="0"/>
            </a:endParaRPr>
          </a:p>
          <a:p>
            <a:pPr>
              <a:lnSpc>
                <a:spcPct val="90000"/>
              </a:lnSpc>
            </a:pPr>
            <a:r>
              <a:rPr lang="en-US" sz="4000" b="1" dirty="0" smtClean="0">
                <a:latin typeface="Times New Roman" pitchFamily="18" charset="0"/>
                <a:cs typeface="Times New Roman" pitchFamily="18" charset="0"/>
              </a:rPr>
              <a:t> Functional </a:t>
            </a:r>
            <a:r>
              <a:rPr lang="en-US" sz="4000" b="1" dirty="0">
                <a:latin typeface="Times New Roman" pitchFamily="18" charset="0"/>
                <a:cs typeface="Times New Roman" pitchFamily="18" charset="0"/>
              </a:rPr>
              <a:t>income distribution 	(factors of production) 				</a:t>
            </a:r>
            <a:r>
              <a:rPr lang="en-US" sz="4000" b="1" dirty="0" smtClean="0">
                <a:latin typeface="Times New Roman" pitchFamily="18" charset="0"/>
                <a:cs typeface="Times New Roman" pitchFamily="18" charset="0"/>
              </a:rPr>
              <a:t>                 VS </a:t>
            </a:r>
            <a:r>
              <a:rPr lang="en-US" sz="4000" b="1" dirty="0">
                <a:latin typeface="Times New Roman" pitchFamily="18" charset="0"/>
                <a:cs typeface="Times New Roman" pitchFamily="18" charset="0"/>
              </a:rPr>
              <a:t>				</a:t>
            </a:r>
            <a:endParaRPr lang="en-US" sz="4000" b="1" dirty="0" smtClean="0">
              <a:latin typeface="Times New Roman" pitchFamily="18" charset="0"/>
              <a:cs typeface="Times New Roman" pitchFamily="18" charset="0"/>
            </a:endParaRPr>
          </a:p>
          <a:p>
            <a:pPr>
              <a:lnSpc>
                <a:spcPct val="90000"/>
              </a:lnSpc>
              <a:buNone/>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   Size </a:t>
            </a:r>
            <a:r>
              <a:rPr lang="en-US" sz="4000" b="1" dirty="0">
                <a:latin typeface="Times New Roman" pitchFamily="18" charset="0"/>
                <a:cs typeface="Times New Roman" pitchFamily="18" charset="0"/>
              </a:rPr>
              <a:t>income distribution 		(individuals)</a:t>
            </a:r>
          </a:p>
        </p:txBody>
      </p:sp>
      <p:sp>
        <p:nvSpPr>
          <p:cNvPr id="3" name="Slide Number Placeholder 2"/>
          <p:cNvSpPr>
            <a:spLocks noGrp="1"/>
          </p:cNvSpPr>
          <p:nvPr>
            <p:ph type="sldNum" sz="quarter" idx="11"/>
          </p:nvPr>
        </p:nvSpPr>
        <p:spPr/>
        <p:txBody>
          <a:bodyPr/>
          <a:lstStyle/>
          <a:p>
            <a:fld id="{C2F49350-F877-4BA3-B035-E5C399F533C4}"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74638"/>
            <a:ext cx="7467600" cy="762000"/>
          </a:xfrm>
          <a:noFill/>
          <a:ln/>
        </p:spPr>
        <p:txBody>
          <a:bodyPr anchor="b">
            <a:spAutoFit/>
          </a:bodyPr>
          <a:lstStyle/>
          <a:p>
            <a:r>
              <a:rPr lang="en-US">
                <a:latin typeface="Times New Roman" pitchFamily="18" charset="0"/>
                <a:cs typeface="Times New Roman" pitchFamily="18" charset="0"/>
              </a:rPr>
              <a:t>The Kuznets Hypothesis</a:t>
            </a:r>
          </a:p>
        </p:txBody>
      </p:sp>
      <p:sp>
        <p:nvSpPr>
          <p:cNvPr id="10243" name="Rectangle 3"/>
          <p:cNvSpPr>
            <a:spLocks noGrp="1" noChangeArrowheads="1"/>
          </p:cNvSpPr>
          <p:nvPr>
            <p:ph type="body" idx="1"/>
          </p:nvPr>
        </p:nvSpPr>
        <p:spPr>
          <a:xfrm>
            <a:off x="381000" y="1676400"/>
            <a:ext cx="8458200" cy="4495800"/>
          </a:xfrm>
          <a:noFill/>
          <a:ln/>
        </p:spPr>
        <p:txBody>
          <a:bodyPr/>
          <a:lstStyle/>
          <a:p>
            <a:pPr>
              <a:buFont typeface="Wingdings" pitchFamily="2" charset="2"/>
              <a:buNone/>
            </a:pPr>
            <a:r>
              <a:rPr lang="en-US" sz="3600" b="1">
                <a:latin typeface="Times New Roman" pitchFamily="18" charset="0"/>
                <a:cs typeface="Times New Roman" pitchFamily="18" charset="0"/>
              </a:rPr>
              <a:t>Simon Kuznets concludes from his studies of the relationship between economic growth and income distribution that in the early stage of economic development when the national income is growing, the distribution of income will worsen first but will later improve as the economy has grown past a certain level.</a:t>
            </a:r>
          </a:p>
        </p:txBody>
      </p:sp>
      <p:sp>
        <p:nvSpPr>
          <p:cNvPr id="4" name="Slide Number Placeholder 3"/>
          <p:cNvSpPr>
            <a:spLocks noGrp="1"/>
          </p:cNvSpPr>
          <p:nvPr>
            <p:ph type="sldNum" sz="quarter" idx="11"/>
          </p:nvPr>
        </p:nvSpPr>
        <p:spPr/>
        <p:txBody>
          <a:bodyPr/>
          <a:lstStyle/>
          <a:p>
            <a:fld id="{C2F49350-F877-4BA3-B035-E5C399F533C4}"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74638"/>
            <a:ext cx="7467600" cy="762000"/>
          </a:xfrm>
          <a:noFill/>
          <a:ln/>
        </p:spPr>
        <p:txBody>
          <a:bodyPr anchor="b">
            <a:spAutoFit/>
          </a:bodyPr>
          <a:lstStyle/>
          <a:p>
            <a:r>
              <a:rPr lang="en-US">
                <a:latin typeface="Times New Roman" pitchFamily="18" charset="0"/>
                <a:cs typeface="Times New Roman" pitchFamily="18" charset="0"/>
              </a:rPr>
              <a:t>The Kuznets Hypothesis</a:t>
            </a:r>
          </a:p>
        </p:txBody>
      </p:sp>
      <p:sp>
        <p:nvSpPr>
          <p:cNvPr id="10243" name="Rectangle 3"/>
          <p:cNvSpPr>
            <a:spLocks noGrp="1" noChangeArrowheads="1"/>
          </p:cNvSpPr>
          <p:nvPr>
            <p:ph type="body" idx="1"/>
          </p:nvPr>
        </p:nvSpPr>
        <p:spPr>
          <a:xfrm>
            <a:off x="381000" y="1676400"/>
            <a:ext cx="8458200" cy="4495800"/>
          </a:xfrm>
          <a:noFill/>
          <a:ln/>
        </p:spPr>
        <p:txBody>
          <a:bodyPr/>
          <a:lstStyle/>
          <a:p>
            <a:pPr>
              <a:buFont typeface="Wingdings" pitchFamily="2" charset="2"/>
              <a:buNone/>
            </a:pPr>
            <a:r>
              <a:rPr lang="en-US" sz="3600" b="1" dirty="0">
                <a:latin typeface="Times New Roman" pitchFamily="18" charset="0"/>
                <a:cs typeface="Times New Roman" pitchFamily="18" charset="0"/>
              </a:rPr>
              <a:t>Simon Kuznets </a:t>
            </a:r>
            <a:r>
              <a:rPr lang="en-US" sz="3600" b="1" dirty="0" smtClean="0">
                <a:latin typeface="Times New Roman" pitchFamily="18" charset="0"/>
                <a:cs typeface="Times New Roman" pitchFamily="18" charset="0"/>
              </a:rPr>
              <a:t>Reasoning:</a:t>
            </a:r>
          </a:p>
          <a:p>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 the early stage, society concentrates on growth of a small “pie”</a:t>
            </a:r>
          </a:p>
          <a:p>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Later on, more concern and better policy tools to reduce inequality and larger “pie” to share</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109FD7EB-FE63-4D2D-AD55-AC29148DC8D0}" type="slidenum">
              <a:rPr lang="en-US" sz="1200"/>
              <a:pPr algn="r"/>
              <a:t>11</a:t>
            </a:fld>
            <a:endParaRPr lang="en-US" sz="1200"/>
          </a:p>
        </p:txBody>
      </p:sp>
      <p:sp>
        <p:nvSpPr>
          <p:cNvPr id="102408" name="Rectangle 8"/>
          <p:cNvSpPr>
            <a:spLocks noGrp="1" noChangeArrowheads="1"/>
          </p:cNvSpPr>
          <p:nvPr>
            <p:ph type="title" idx="4294967295"/>
          </p:nvPr>
        </p:nvSpPr>
        <p:spPr>
          <a:xfrm>
            <a:off x="685800" y="122238"/>
            <a:ext cx="7772400" cy="769937"/>
          </a:xfrm>
        </p:spPr>
        <p:txBody>
          <a:bodyPr>
            <a:spAutoFit/>
          </a:bodyPr>
          <a:lstStyle/>
          <a:p>
            <a:pPr>
              <a:defRPr/>
            </a:pPr>
            <a:r>
              <a:rPr lang="th-TH" b="0" dirty="0">
                <a:latin typeface="Times New Roman" pitchFamily="18" charset="0"/>
                <a:ea typeface="+mj-ea"/>
                <a:cs typeface="Times New Roman" pitchFamily="18" charset="0"/>
              </a:rPr>
              <a:t>Kuznets Curve</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1269"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11270"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11271"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11272"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11273"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11274"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11275"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11276"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11277"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11278"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11279"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11280" name="TextBox 20"/>
          <p:cNvSpPr txBox="1">
            <a:spLocks noChangeArrowheads="1"/>
          </p:cNvSpPr>
          <p:nvPr/>
        </p:nvSpPr>
        <p:spPr bwMode="auto">
          <a:xfrm>
            <a:off x="3352800" y="6096000"/>
            <a:ext cx="2819400" cy="457200"/>
          </a:xfrm>
          <a:prstGeom prst="rect">
            <a:avLst/>
          </a:prstGeom>
          <a:noFill/>
          <a:ln w="9525">
            <a:noFill/>
            <a:miter lim="800000"/>
            <a:headEnd/>
            <a:tailEnd/>
          </a:ln>
        </p:spPr>
        <p:txBody>
          <a:bodyPr>
            <a:spAutoFit/>
          </a:bodyPr>
          <a:lstStyle/>
          <a:p>
            <a:r>
              <a:rPr lang="en-US" sz="2400" b="1">
                <a:latin typeface="Times New Roman" pitchFamily="18" charset="0"/>
              </a:rPr>
              <a:t>Per capita income</a:t>
            </a:r>
            <a:endParaRPr lang="th-TH" sz="2400" b="1">
              <a:latin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18" name="Slide Number Placeholder 17"/>
          <p:cNvSpPr>
            <a:spLocks noGrp="1"/>
          </p:cNvSpPr>
          <p:nvPr>
            <p:ph type="sldNum" sz="quarter" idx="11"/>
          </p:nvPr>
        </p:nvSpPr>
        <p:spPr/>
        <p:txBody>
          <a:bodyPr/>
          <a:lstStyle/>
          <a:p>
            <a:fld id="{0955800D-C53E-4127-8EE6-5963A2A6CB7D}"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7197"/>
            <a:ext cx="7924800" cy="769441"/>
          </a:xfrm>
          <a:noFill/>
          <a:ln/>
        </p:spPr>
        <p:txBody>
          <a:bodyPr wrap="square" anchor="b">
            <a:spAutoFit/>
          </a:bodyPr>
          <a:lstStyle/>
          <a:p>
            <a:r>
              <a:rPr lang="en-US" dirty="0" smtClean="0">
                <a:latin typeface="Times New Roman" pitchFamily="18" charset="0"/>
                <a:cs typeface="Times New Roman" pitchFamily="18" charset="0"/>
              </a:rPr>
              <a:t>Income Inequality in Thailand</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a:noFill/>
          <a:ln/>
        </p:spPr>
        <p:txBody>
          <a:bodyPr/>
          <a:lstStyle/>
          <a:p>
            <a:pPr>
              <a:buFont typeface="Wingdings" pitchFamily="2" charset="2"/>
              <a:buNone/>
            </a:pPr>
            <a:r>
              <a:rPr lang="en-US" sz="3600" b="1" dirty="0" smtClean="0">
                <a:latin typeface="Times New Roman" pitchFamily="18" charset="0"/>
                <a:cs typeface="Times New Roman" pitchFamily="18" charset="0"/>
              </a:rPr>
              <a:t>Two measures of income inequality:</a:t>
            </a:r>
          </a:p>
          <a:p>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Income share by quintile group</a:t>
            </a:r>
          </a:p>
          <a:p>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Gini</a:t>
            </a:r>
            <a:r>
              <a:rPr lang="en-US" sz="3600" b="1" dirty="0" smtClean="0">
                <a:latin typeface="Times New Roman" pitchFamily="18" charset="0"/>
                <a:cs typeface="Times New Roman" pitchFamily="18" charset="0"/>
              </a:rPr>
              <a:t> coefficient</a:t>
            </a:r>
          </a:p>
          <a:p>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1986 – 2009 period</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304800" y="914400"/>
          <a:ext cx="8610603" cy="4876800"/>
        </p:xfrm>
        <a:graphic>
          <a:graphicData uri="http://schemas.openxmlformats.org/drawingml/2006/table">
            <a:tbl>
              <a:tblPr>
                <a:tableStyleId>{327F97BB-C833-4FB7-BDE5-3F7075034690}</a:tableStyleId>
              </a:tblPr>
              <a:tblGrid>
                <a:gridCol w="515991"/>
                <a:gridCol w="1171730"/>
                <a:gridCol w="1171730"/>
                <a:gridCol w="1171730"/>
                <a:gridCol w="1171730"/>
                <a:gridCol w="1064232"/>
                <a:gridCol w="1171730"/>
                <a:gridCol w="1171730"/>
              </a:tblGrid>
              <a:tr h="304800">
                <a:tc gridSpan="4">
                  <a:txBody>
                    <a:bodyPr/>
                    <a:lstStyle/>
                    <a:p>
                      <a:pPr algn="l" fontAlgn="b"/>
                      <a:r>
                        <a:rPr lang="en-US" sz="1600" b="1" u="none" strike="noStrike" dirty="0">
                          <a:solidFill>
                            <a:srgbClr val="C00000"/>
                          </a:solidFill>
                        </a:rPr>
                        <a:t>Thailand Income Inequality Indicators</a:t>
                      </a:r>
                      <a:endParaRPr lang="en-US" sz="1600" b="1" i="0" u="none" strike="noStrike" dirty="0">
                        <a:solidFill>
                          <a:srgbClr val="C00000"/>
                        </a:solidFill>
                        <a:latin typeface="Times New Roman"/>
                      </a:endParaRPr>
                    </a:p>
                  </a:txBody>
                  <a:tcPr marL="5708" marR="5708" marT="5708"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r>
              <a:tr h="304800">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Gini</a:t>
                      </a:r>
                      <a:endParaRPr lang="en-US" sz="1600" b="1" i="0" u="none" strike="noStrike">
                        <a:solidFill>
                          <a:srgbClr val="C00000"/>
                        </a:solidFill>
                        <a:latin typeface="Times New Roman"/>
                      </a:endParaRPr>
                    </a:p>
                  </a:txBody>
                  <a:tcPr marL="5708" marR="5708" marT="5708" marB="0" anchor="b"/>
                </a:tc>
              </a:tr>
              <a:tr h="304800">
                <a:tc>
                  <a:txBody>
                    <a:bodyPr/>
                    <a:lstStyle/>
                    <a:p>
                      <a:pPr algn="l" fontAlgn="b"/>
                      <a:r>
                        <a:rPr lang="en-US" sz="1600" b="1" u="none" strike="noStrike">
                          <a:solidFill>
                            <a:srgbClr val="C00000"/>
                          </a:solidFill>
                        </a:rPr>
                        <a:t>Year</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Bottom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dirty="0">
                          <a:solidFill>
                            <a:srgbClr val="C00000"/>
                          </a:solidFill>
                        </a:rPr>
                        <a:t>Second 20%</a:t>
                      </a:r>
                      <a:endParaRPr lang="en-US" sz="1600" b="1" i="0" u="none" strike="noStrike" dirty="0">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Middle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Fourth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Top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Top/Bottom</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Coefficient</a:t>
                      </a:r>
                      <a:endParaRPr lang="en-US" sz="1600" b="1" i="0" u="none" strike="noStrike">
                        <a:solidFill>
                          <a:srgbClr val="C00000"/>
                        </a:solidFill>
                        <a:latin typeface="Times New Roman"/>
                      </a:endParaRPr>
                    </a:p>
                  </a:txBody>
                  <a:tcPr marL="5708" marR="5708" marT="5708" marB="0" anchor="b"/>
                </a:tc>
              </a:tr>
              <a:tr h="304800">
                <a:tc>
                  <a:txBody>
                    <a:bodyPr/>
                    <a:lstStyle/>
                    <a:p>
                      <a:pPr algn="r" fontAlgn="b"/>
                      <a:r>
                        <a:rPr lang="en-US" sz="1600" b="1" u="none" strike="noStrike">
                          <a:solidFill>
                            <a:srgbClr val="C00000"/>
                          </a:solidFill>
                        </a:rPr>
                        <a:t>1986</a:t>
                      </a:r>
                      <a:endParaRPr lang="en-US" sz="1600" b="1" i="0" u="none" strike="noStrike">
                        <a:solidFill>
                          <a:srgbClr val="C00000"/>
                        </a:solidFill>
                        <a:latin typeface="Times New Roman"/>
                      </a:endParaRPr>
                    </a:p>
                  </a:txBody>
                  <a:tcPr marL="5708" marR="5708" marT="5708" marB="0" anchor="b"/>
                </a:tc>
                <a:tc>
                  <a:txBody>
                    <a:bodyPr/>
                    <a:lstStyle/>
                    <a:p>
                      <a:pPr algn="ctr" fontAlgn="ctr"/>
                      <a:r>
                        <a:rPr lang="en-US" sz="1600" b="1" u="none" strike="noStrike">
                          <a:solidFill>
                            <a:srgbClr val="C00000"/>
                          </a:solidFill>
                        </a:rPr>
                        <a:t>4.53</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7.90</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12.36</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20.37</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54.84</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12.11</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0.496</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1988</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4.58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12.38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20.62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54.37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11.88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0.487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1990</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4.29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7.54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11.70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19.50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56.97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13.28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0.515</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1992</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3.96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7.06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11.11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18.90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58.98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14.90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0.536</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1994</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7.35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11.67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19.68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57.23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0.520</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1996</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4.18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7.55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11.83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19.91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56.53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13.52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0.513</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1998</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4.30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7.75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12.00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19.82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56.13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13.06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0.507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2000</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3.95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7.27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11.50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19.83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57.45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14.55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0.522</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2002</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7.72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55.91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0.507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2004</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4.54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20.16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54.86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12.10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0.493</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2006</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4.03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7.69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12.13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56.11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13.92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0.511</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2007</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4.41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20.20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54.93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0.497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2009</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4.79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8.36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12.57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54.19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11.31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dirty="0">
                          <a:solidFill>
                            <a:srgbClr val="C00000"/>
                          </a:solidFill>
                        </a:rPr>
                        <a:t>0.485</a:t>
                      </a:r>
                      <a:endParaRPr lang="en-US" sz="1600" b="1" i="0" u="none" strike="noStrike" dirty="0">
                        <a:solidFill>
                          <a:srgbClr val="C00000"/>
                        </a:solidFill>
                        <a:latin typeface="Times New Roman"/>
                      </a:endParaRPr>
                    </a:p>
                  </a:txBody>
                  <a:tcPr marL="5708" marR="5708" marT="5708" marB="0" anchor="ctr"/>
                </a:tc>
              </a:tr>
            </a:tbl>
          </a:graphicData>
        </a:graphic>
      </p:graphicFrame>
      <p:sp>
        <p:nvSpPr>
          <p:cNvPr id="4" name="Slide Number Placeholder 3"/>
          <p:cNvSpPr>
            <a:spLocks noGrp="1"/>
          </p:cNvSpPr>
          <p:nvPr>
            <p:ph type="sldNum" sz="quarter" idx="11"/>
          </p:nvPr>
        </p:nvSpPr>
        <p:spPr/>
        <p:txBody>
          <a:bodyPr/>
          <a:lstStyle/>
          <a:p>
            <a:fld id="{0955800D-C53E-4127-8EE6-5963A2A6CB7D}"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533401" y="609600"/>
          <a:ext cx="7620000" cy="5257800"/>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1"/>
          </p:nvPr>
        </p:nvSpPr>
        <p:spPr/>
        <p:txBody>
          <a:bodyPr/>
          <a:lstStyle/>
          <a:p>
            <a:fld id="{0955800D-C53E-4127-8EE6-5963A2A6CB7D}" type="slidenum">
              <a:rPr lang="en-US" smtClean="0"/>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609600" y="533406"/>
          <a:ext cx="7924799" cy="5791188"/>
        </p:xfrm>
        <a:graphic>
          <a:graphicData uri="http://schemas.openxmlformats.org/drawingml/2006/table">
            <a:tbl>
              <a:tblPr/>
              <a:tblGrid>
                <a:gridCol w="750197"/>
                <a:gridCol w="900235"/>
                <a:gridCol w="900235"/>
                <a:gridCol w="900235"/>
                <a:gridCol w="900235"/>
                <a:gridCol w="900235"/>
                <a:gridCol w="900235"/>
                <a:gridCol w="886596"/>
                <a:gridCol w="886596"/>
              </a:tblGrid>
              <a:tr h="386079">
                <a:tc gridSpan="8">
                  <a:txBody>
                    <a:bodyPr/>
                    <a:lstStyle/>
                    <a:p>
                      <a:pPr algn="l" rtl="0" fontAlgn="b"/>
                      <a:r>
                        <a:rPr lang="en-US" sz="2400" b="1" i="0" u="none" strike="noStrike">
                          <a:solidFill>
                            <a:srgbClr val="000000"/>
                          </a:solidFill>
                          <a:latin typeface="Browallia New"/>
                        </a:rPr>
                        <a:t> Gini coefficients in Different Regions of Thailand (Income)</a:t>
                      </a:r>
                    </a:p>
                  </a:txBody>
                  <a:tcPr marL="6773" marR="6773" marT="6773"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2400" b="1" i="0" u="none" strike="noStrike">
                        <a:latin typeface="Arial"/>
                      </a:endParaRPr>
                    </a:p>
                  </a:txBody>
                  <a:tcPr marL="6773" marR="6773" marT="6773" marB="0" anchor="b">
                    <a:lnL>
                      <a:noFill/>
                    </a:lnL>
                    <a:lnR>
                      <a:noFill/>
                    </a:lnR>
                    <a:lnT>
                      <a:noFill/>
                    </a:lnT>
                    <a:lnB w="6350" cap="flat" cmpd="sng" algn="ctr">
                      <a:solidFill>
                        <a:srgbClr val="000000"/>
                      </a:solidFill>
                      <a:prstDash val="solid"/>
                      <a:round/>
                      <a:headEnd type="none" w="med" len="med"/>
                      <a:tailEnd type="none" w="med" len="med"/>
                    </a:lnB>
                  </a:tcPr>
                </a:tc>
              </a:tr>
              <a:tr h="772161">
                <a:tc>
                  <a:txBody>
                    <a:bodyPr/>
                    <a:lstStyle/>
                    <a:p>
                      <a:pPr algn="ctr" rtl="0" fontAlgn="ctr"/>
                      <a:r>
                        <a:rPr lang="en-US" sz="2400" b="1" i="0" u="none" strike="noStrike">
                          <a:solidFill>
                            <a:srgbClr val="000000"/>
                          </a:solidFill>
                          <a:latin typeface="Browallia New"/>
                        </a:rPr>
                        <a:t>Year</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Whole Country</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Bangkok</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Central</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North</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North East</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South</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Urban</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Rural</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r>
              <a:tr h="386079">
                <a:tc>
                  <a:txBody>
                    <a:bodyPr/>
                    <a:lstStyle/>
                    <a:p>
                      <a:pPr algn="ctr" rtl="0" fontAlgn="ctr"/>
                      <a:r>
                        <a:rPr lang="en-US" sz="2400" b="1" i="0" u="none" strike="noStrike">
                          <a:solidFill>
                            <a:srgbClr val="000000"/>
                          </a:solidFill>
                          <a:latin typeface="Browallia New"/>
                        </a:rPr>
                        <a:t>1988</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dirty="0">
                          <a:solidFill>
                            <a:srgbClr val="000000"/>
                          </a:solidFill>
                          <a:latin typeface="Browallia New"/>
                        </a:rPr>
                        <a:t>0.487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0.388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1990</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0.420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0.480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1992</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0.536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1994</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0.520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0.405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1996</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0.401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1998</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0.507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0.491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2000</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2002</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0.507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2004</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0.493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0.445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2006</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2007</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0.497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2009</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0.485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0.440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3" name="Slide Number Placeholder 2"/>
          <p:cNvSpPr>
            <a:spLocks noGrp="1"/>
          </p:cNvSpPr>
          <p:nvPr>
            <p:ph type="sldNum" sz="quarter" idx="11"/>
          </p:nvPr>
        </p:nvSpPr>
        <p:spPr/>
        <p:txBody>
          <a:bodyPr/>
          <a:lstStyle/>
          <a:p>
            <a:fld id="{0955800D-C53E-4127-8EE6-5963A2A6CB7D}" type="slidenum">
              <a:rPr lang="en-US" smtClean="0"/>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7197"/>
            <a:ext cx="7924800" cy="769441"/>
          </a:xfrm>
          <a:noFill/>
          <a:ln/>
        </p:spPr>
        <p:txBody>
          <a:bodyPr wrap="square" anchor="b">
            <a:spAutoFit/>
          </a:bodyPr>
          <a:lstStyle/>
          <a:p>
            <a:r>
              <a:rPr lang="en-US" dirty="0" smtClean="0">
                <a:latin typeface="Times New Roman" pitchFamily="18" charset="0"/>
                <a:cs typeface="Times New Roman" pitchFamily="18" charset="0"/>
              </a:rPr>
              <a:t>Income Inequality in Thailand</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a:noFill/>
          <a:ln/>
        </p:spPr>
        <p:txBody>
          <a:bodyPr/>
          <a:lstStyle/>
          <a:p>
            <a:r>
              <a:rPr lang="en-US" sz="3600" b="1" dirty="0" smtClean="0">
                <a:latin typeface="Times New Roman" pitchFamily="18" charset="0"/>
                <a:cs typeface="Times New Roman" pitchFamily="18" charset="0"/>
              </a:rPr>
              <a:t>Over past 20 years, no clear sign of improvement</a:t>
            </a:r>
          </a:p>
          <a:p>
            <a:r>
              <a:rPr lang="en-US" sz="3600" b="1" dirty="0" smtClean="0">
                <a:latin typeface="Times New Roman" pitchFamily="18" charset="0"/>
                <a:cs typeface="Times New Roman" pitchFamily="18" charset="0"/>
              </a:rPr>
              <a:t>Inequality among different regions (particularly Bangkok VS others)          is worse than inequality within each region </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2E1B4FF8-CA87-4609-A5CA-5C3279A675E8}" type="slidenum">
              <a:rPr lang="en-US" sz="1200"/>
              <a:pPr algn="r"/>
              <a:t>17</a:t>
            </a:fld>
            <a:endParaRPr lang="en-US" sz="1200"/>
          </a:p>
        </p:txBody>
      </p:sp>
      <p:sp>
        <p:nvSpPr>
          <p:cNvPr id="102408" name="Rectangle 8"/>
          <p:cNvSpPr>
            <a:spLocks noGrp="1" noChangeArrowheads="1"/>
          </p:cNvSpPr>
          <p:nvPr>
            <p:ph type="title" idx="4294967295"/>
          </p:nvPr>
        </p:nvSpPr>
        <p:spPr>
          <a:xfrm>
            <a:off x="685800" y="122238"/>
            <a:ext cx="7772400" cy="1431925"/>
          </a:xfrm>
        </p:spPr>
        <p:txBody>
          <a:bodyPr>
            <a:spAutoFit/>
          </a:bodyPr>
          <a:lstStyle/>
          <a:p>
            <a:pPr>
              <a:defRPr/>
            </a:pPr>
            <a:r>
              <a:rPr lang="th-TH" b="0">
                <a:latin typeface="Times New Roman" pitchFamily="18" charset="0"/>
                <a:ea typeface="+mj-ea"/>
                <a:cs typeface="Times New Roman" pitchFamily="18" charset="0"/>
              </a:rPr>
              <a:t>Kuznets Curve </a:t>
            </a:r>
            <a:r>
              <a:rPr lang="en-US" b="0">
                <a:latin typeface="Times New Roman" pitchFamily="18" charset="0"/>
                <a:ea typeface="+mj-ea"/>
                <a:cs typeface="Times New Roman" pitchFamily="18" charset="0"/>
              </a:rPr>
              <a:t>and</a:t>
            </a:r>
            <a:r>
              <a:rPr lang="th-TH" b="0">
                <a:latin typeface="Times New Roman" pitchFamily="18" charset="0"/>
                <a:ea typeface="+mj-ea"/>
                <a:cs typeface="Times New Roman" pitchFamily="18" charset="0"/>
              </a:rPr>
              <a:t> Thai Development</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5365"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15366"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15367"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15368"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15369"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15370"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15371"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15372"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15373"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15374"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15375"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15376" name="TextBox 20"/>
          <p:cNvSpPr txBox="1">
            <a:spLocks noChangeArrowheads="1"/>
          </p:cNvSpPr>
          <p:nvPr/>
        </p:nvSpPr>
        <p:spPr bwMode="auto">
          <a:xfrm>
            <a:off x="3429000" y="5943600"/>
            <a:ext cx="2819400" cy="461665"/>
          </a:xfrm>
          <a:prstGeom prst="rect">
            <a:avLst/>
          </a:prstGeom>
          <a:noFill/>
          <a:ln w="9525">
            <a:noFill/>
            <a:miter lim="800000"/>
            <a:headEnd/>
            <a:tailEnd/>
          </a:ln>
        </p:spPr>
        <p:txBody>
          <a:bodyPr wrap="square">
            <a:spAutoFit/>
          </a:bodyPr>
          <a:lstStyle/>
          <a:p>
            <a:r>
              <a:rPr lang="en-US" sz="2400" b="1" dirty="0" smtClean="0">
                <a:solidFill>
                  <a:srgbClr val="FFC000"/>
                </a:solidFill>
                <a:latin typeface="Times New Roman" pitchFamily="18" charset="0"/>
                <a:cs typeface="Times New Roman" pitchFamily="18" charset="0"/>
              </a:rPr>
              <a:t>Per  capita income</a:t>
            </a:r>
            <a:endParaRPr lang="th-TH" sz="2400" b="1" dirty="0">
              <a:solidFill>
                <a:srgbClr val="FFC000"/>
              </a:solidFill>
              <a:latin typeface="Times New Roman" pitchFamily="18" charset="0"/>
              <a:cs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25" name="Freeform 24"/>
          <p:cNvSpPr/>
          <p:nvPr/>
        </p:nvSpPr>
        <p:spPr>
          <a:xfrm>
            <a:off x="1865313" y="2274888"/>
            <a:ext cx="4799012" cy="3109912"/>
          </a:xfrm>
          <a:custGeom>
            <a:avLst/>
            <a:gdLst>
              <a:gd name="connsiteX0" fmla="*/ 7697 w 4799171"/>
              <a:gd name="connsiteY0" fmla="*/ 3091543 h 3109504"/>
              <a:gd name="connsiteX1" fmla="*/ 40354 w 4799171"/>
              <a:gd name="connsiteY1" fmla="*/ 3015343 h 3109504"/>
              <a:gd name="connsiteX2" fmla="*/ 51240 w 4799171"/>
              <a:gd name="connsiteY2" fmla="*/ 2982686 h 3109504"/>
              <a:gd name="connsiteX3" fmla="*/ 83897 w 4799171"/>
              <a:gd name="connsiteY3" fmla="*/ 2950029 h 3109504"/>
              <a:gd name="connsiteX4" fmla="*/ 149211 w 4799171"/>
              <a:gd name="connsiteY4" fmla="*/ 2873829 h 3109504"/>
              <a:gd name="connsiteX5" fmla="*/ 170983 w 4799171"/>
              <a:gd name="connsiteY5" fmla="*/ 2808515 h 3109504"/>
              <a:gd name="connsiteX6" fmla="*/ 192754 w 4799171"/>
              <a:gd name="connsiteY6" fmla="*/ 2775857 h 3109504"/>
              <a:gd name="connsiteX7" fmla="*/ 214525 w 4799171"/>
              <a:gd name="connsiteY7" fmla="*/ 2721429 h 3109504"/>
              <a:gd name="connsiteX8" fmla="*/ 258068 w 4799171"/>
              <a:gd name="connsiteY8" fmla="*/ 2667000 h 3109504"/>
              <a:gd name="connsiteX9" fmla="*/ 290725 w 4799171"/>
              <a:gd name="connsiteY9" fmla="*/ 2590800 h 3109504"/>
              <a:gd name="connsiteX10" fmla="*/ 312497 w 4799171"/>
              <a:gd name="connsiteY10" fmla="*/ 2492829 h 3109504"/>
              <a:gd name="connsiteX11" fmla="*/ 345154 w 4799171"/>
              <a:gd name="connsiteY11" fmla="*/ 2416629 h 3109504"/>
              <a:gd name="connsiteX12" fmla="*/ 356040 w 4799171"/>
              <a:gd name="connsiteY12" fmla="*/ 2373086 h 3109504"/>
              <a:gd name="connsiteX13" fmla="*/ 377811 w 4799171"/>
              <a:gd name="connsiteY13" fmla="*/ 2307772 h 3109504"/>
              <a:gd name="connsiteX14" fmla="*/ 388697 w 4799171"/>
              <a:gd name="connsiteY14" fmla="*/ 2068286 h 3109504"/>
              <a:gd name="connsiteX15" fmla="*/ 399583 w 4799171"/>
              <a:gd name="connsiteY15" fmla="*/ 2035629 h 3109504"/>
              <a:gd name="connsiteX16" fmla="*/ 421354 w 4799171"/>
              <a:gd name="connsiteY16" fmla="*/ 1948543 h 3109504"/>
              <a:gd name="connsiteX17" fmla="*/ 432240 w 4799171"/>
              <a:gd name="connsiteY17" fmla="*/ 1915886 h 3109504"/>
              <a:gd name="connsiteX18" fmla="*/ 443125 w 4799171"/>
              <a:gd name="connsiteY18" fmla="*/ 1861457 h 3109504"/>
              <a:gd name="connsiteX19" fmla="*/ 454011 w 4799171"/>
              <a:gd name="connsiteY19" fmla="*/ 1828800 h 3109504"/>
              <a:gd name="connsiteX20" fmla="*/ 475783 w 4799171"/>
              <a:gd name="connsiteY20" fmla="*/ 1719943 h 3109504"/>
              <a:gd name="connsiteX21" fmla="*/ 497554 w 4799171"/>
              <a:gd name="connsiteY21" fmla="*/ 1687286 h 3109504"/>
              <a:gd name="connsiteX22" fmla="*/ 541097 w 4799171"/>
              <a:gd name="connsiteY22" fmla="*/ 1600200 h 3109504"/>
              <a:gd name="connsiteX23" fmla="*/ 551983 w 4799171"/>
              <a:gd name="connsiteY23" fmla="*/ 1556657 h 3109504"/>
              <a:gd name="connsiteX24" fmla="*/ 606411 w 4799171"/>
              <a:gd name="connsiteY24" fmla="*/ 1491343 h 3109504"/>
              <a:gd name="connsiteX25" fmla="*/ 649954 w 4799171"/>
              <a:gd name="connsiteY25" fmla="*/ 1426029 h 3109504"/>
              <a:gd name="connsiteX26" fmla="*/ 671725 w 4799171"/>
              <a:gd name="connsiteY26" fmla="*/ 1404257 h 3109504"/>
              <a:gd name="connsiteX27" fmla="*/ 726154 w 4799171"/>
              <a:gd name="connsiteY27" fmla="*/ 1328057 h 3109504"/>
              <a:gd name="connsiteX28" fmla="*/ 802354 w 4799171"/>
              <a:gd name="connsiteY28" fmla="*/ 1262743 h 3109504"/>
              <a:gd name="connsiteX29" fmla="*/ 845897 w 4799171"/>
              <a:gd name="connsiteY29" fmla="*/ 1164772 h 3109504"/>
              <a:gd name="connsiteX30" fmla="*/ 856783 w 4799171"/>
              <a:gd name="connsiteY30" fmla="*/ 1132115 h 3109504"/>
              <a:gd name="connsiteX31" fmla="*/ 911211 w 4799171"/>
              <a:gd name="connsiteY31" fmla="*/ 1066800 h 3109504"/>
              <a:gd name="connsiteX32" fmla="*/ 922097 w 4799171"/>
              <a:gd name="connsiteY32" fmla="*/ 1023257 h 3109504"/>
              <a:gd name="connsiteX33" fmla="*/ 954754 w 4799171"/>
              <a:gd name="connsiteY33" fmla="*/ 925286 h 3109504"/>
              <a:gd name="connsiteX34" fmla="*/ 965640 w 4799171"/>
              <a:gd name="connsiteY34" fmla="*/ 892629 h 3109504"/>
              <a:gd name="connsiteX35" fmla="*/ 1009183 w 4799171"/>
              <a:gd name="connsiteY35" fmla="*/ 859972 h 3109504"/>
              <a:gd name="connsiteX36" fmla="*/ 1085383 w 4799171"/>
              <a:gd name="connsiteY36" fmla="*/ 816429 h 3109504"/>
              <a:gd name="connsiteX37" fmla="*/ 1139811 w 4799171"/>
              <a:gd name="connsiteY37" fmla="*/ 762000 h 3109504"/>
              <a:gd name="connsiteX38" fmla="*/ 1172468 w 4799171"/>
              <a:gd name="connsiteY38" fmla="*/ 729343 h 3109504"/>
              <a:gd name="connsiteX39" fmla="*/ 1194240 w 4799171"/>
              <a:gd name="connsiteY39" fmla="*/ 707572 h 3109504"/>
              <a:gd name="connsiteX40" fmla="*/ 1226897 w 4799171"/>
              <a:gd name="connsiteY40" fmla="*/ 685800 h 3109504"/>
              <a:gd name="connsiteX41" fmla="*/ 1248668 w 4799171"/>
              <a:gd name="connsiteY41" fmla="*/ 653143 h 3109504"/>
              <a:gd name="connsiteX42" fmla="*/ 1281325 w 4799171"/>
              <a:gd name="connsiteY42" fmla="*/ 631372 h 3109504"/>
              <a:gd name="connsiteX43" fmla="*/ 1303097 w 4799171"/>
              <a:gd name="connsiteY43" fmla="*/ 609600 h 3109504"/>
              <a:gd name="connsiteX44" fmla="*/ 1335754 w 4799171"/>
              <a:gd name="connsiteY44" fmla="*/ 587829 h 3109504"/>
              <a:gd name="connsiteX45" fmla="*/ 1444611 w 4799171"/>
              <a:gd name="connsiteY45" fmla="*/ 478972 h 3109504"/>
              <a:gd name="connsiteX46" fmla="*/ 1488154 w 4799171"/>
              <a:gd name="connsiteY46" fmla="*/ 468086 h 3109504"/>
              <a:gd name="connsiteX47" fmla="*/ 1553468 w 4799171"/>
              <a:gd name="connsiteY47" fmla="*/ 381000 h 3109504"/>
              <a:gd name="connsiteX48" fmla="*/ 1597011 w 4799171"/>
              <a:gd name="connsiteY48" fmla="*/ 370115 h 3109504"/>
              <a:gd name="connsiteX49" fmla="*/ 1618783 w 4799171"/>
              <a:gd name="connsiteY49" fmla="*/ 348343 h 3109504"/>
              <a:gd name="connsiteX50" fmla="*/ 1640554 w 4799171"/>
              <a:gd name="connsiteY50" fmla="*/ 315686 h 3109504"/>
              <a:gd name="connsiteX51" fmla="*/ 1684097 w 4799171"/>
              <a:gd name="connsiteY51" fmla="*/ 293915 h 3109504"/>
              <a:gd name="connsiteX52" fmla="*/ 1760297 w 4799171"/>
              <a:gd name="connsiteY52" fmla="*/ 239486 h 3109504"/>
              <a:gd name="connsiteX53" fmla="*/ 1782068 w 4799171"/>
              <a:gd name="connsiteY53" fmla="*/ 206829 h 3109504"/>
              <a:gd name="connsiteX54" fmla="*/ 1814725 w 4799171"/>
              <a:gd name="connsiteY54" fmla="*/ 195943 h 3109504"/>
              <a:gd name="connsiteX55" fmla="*/ 1836497 w 4799171"/>
              <a:gd name="connsiteY55" fmla="*/ 174172 h 3109504"/>
              <a:gd name="connsiteX56" fmla="*/ 1847383 w 4799171"/>
              <a:gd name="connsiteY56" fmla="*/ 130629 h 3109504"/>
              <a:gd name="connsiteX57" fmla="*/ 1901811 w 4799171"/>
              <a:gd name="connsiteY57" fmla="*/ 87086 h 3109504"/>
              <a:gd name="connsiteX58" fmla="*/ 1945354 w 4799171"/>
              <a:gd name="connsiteY58" fmla="*/ 43543 h 3109504"/>
              <a:gd name="connsiteX59" fmla="*/ 1978011 w 4799171"/>
              <a:gd name="connsiteY59" fmla="*/ 32657 h 3109504"/>
              <a:gd name="connsiteX60" fmla="*/ 2010668 w 4799171"/>
              <a:gd name="connsiteY60" fmla="*/ 10886 h 3109504"/>
              <a:gd name="connsiteX61" fmla="*/ 2054211 w 4799171"/>
              <a:gd name="connsiteY61" fmla="*/ 0 h 3109504"/>
              <a:gd name="connsiteX62" fmla="*/ 2086868 w 4799171"/>
              <a:gd name="connsiteY62" fmla="*/ 43543 h 3109504"/>
              <a:gd name="connsiteX63" fmla="*/ 2097754 w 4799171"/>
              <a:gd name="connsiteY63" fmla="*/ 76200 h 3109504"/>
              <a:gd name="connsiteX64" fmla="*/ 2141297 w 4799171"/>
              <a:gd name="connsiteY64" fmla="*/ 141515 h 3109504"/>
              <a:gd name="connsiteX65" fmla="*/ 2163068 w 4799171"/>
              <a:gd name="connsiteY65" fmla="*/ 174172 h 3109504"/>
              <a:gd name="connsiteX66" fmla="*/ 2239268 w 4799171"/>
              <a:gd name="connsiteY66" fmla="*/ 250372 h 3109504"/>
              <a:gd name="connsiteX67" fmla="*/ 2271925 w 4799171"/>
              <a:gd name="connsiteY67" fmla="*/ 283029 h 3109504"/>
              <a:gd name="connsiteX68" fmla="*/ 2315468 w 4799171"/>
              <a:gd name="connsiteY68" fmla="*/ 348343 h 3109504"/>
              <a:gd name="connsiteX69" fmla="*/ 2326354 w 4799171"/>
              <a:gd name="connsiteY69" fmla="*/ 381000 h 3109504"/>
              <a:gd name="connsiteX70" fmla="*/ 2369897 w 4799171"/>
              <a:gd name="connsiteY70" fmla="*/ 446315 h 3109504"/>
              <a:gd name="connsiteX71" fmla="*/ 2391668 w 4799171"/>
              <a:gd name="connsiteY71" fmla="*/ 478972 h 3109504"/>
              <a:gd name="connsiteX72" fmla="*/ 2402554 w 4799171"/>
              <a:gd name="connsiteY72" fmla="*/ 511629 h 3109504"/>
              <a:gd name="connsiteX73" fmla="*/ 2446097 w 4799171"/>
              <a:gd name="connsiteY73" fmla="*/ 566057 h 3109504"/>
              <a:gd name="connsiteX74" fmla="*/ 2467868 w 4799171"/>
              <a:gd name="connsiteY74" fmla="*/ 609600 h 3109504"/>
              <a:gd name="connsiteX75" fmla="*/ 2489640 w 4799171"/>
              <a:gd name="connsiteY75" fmla="*/ 685800 h 3109504"/>
              <a:gd name="connsiteX76" fmla="*/ 2511411 w 4799171"/>
              <a:gd name="connsiteY76" fmla="*/ 707572 h 3109504"/>
              <a:gd name="connsiteX77" fmla="*/ 2522297 w 4799171"/>
              <a:gd name="connsiteY77" fmla="*/ 751115 h 3109504"/>
              <a:gd name="connsiteX78" fmla="*/ 2565840 w 4799171"/>
              <a:gd name="connsiteY78" fmla="*/ 827315 h 3109504"/>
              <a:gd name="connsiteX79" fmla="*/ 2598497 w 4799171"/>
              <a:gd name="connsiteY79" fmla="*/ 936172 h 3109504"/>
              <a:gd name="connsiteX80" fmla="*/ 2598497 w 4799171"/>
              <a:gd name="connsiteY80" fmla="*/ 1012372 h 3109504"/>
              <a:gd name="connsiteX81" fmla="*/ 2620268 w 4799171"/>
              <a:gd name="connsiteY81" fmla="*/ 1077686 h 3109504"/>
              <a:gd name="connsiteX82" fmla="*/ 2652925 w 4799171"/>
              <a:gd name="connsiteY82" fmla="*/ 1088572 h 3109504"/>
              <a:gd name="connsiteX83" fmla="*/ 2827097 w 4799171"/>
              <a:gd name="connsiteY83" fmla="*/ 1110343 h 3109504"/>
              <a:gd name="connsiteX84" fmla="*/ 2903297 w 4799171"/>
              <a:gd name="connsiteY84" fmla="*/ 1099457 h 3109504"/>
              <a:gd name="connsiteX85" fmla="*/ 3001268 w 4799171"/>
              <a:gd name="connsiteY85" fmla="*/ 1153886 h 3109504"/>
              <a:gd name="connsiteX86" fmla="*/ 3023040 w 4799171"/>
              <a:gd name="connsiteY86" fmla="*/ 1175657 h 3109504"/>
              <a:gd name="connsiteX87" fmla="*/ 3055697 w 4799171"/>
              <a:gd name="connsiteY87" fmla="*/ 1186543 h 3109504"/>
              <a:gd name="connsiteX88" fmla="*/ 3131897 w 4799171"/>
              <a:gd name="connsiteY88" fmla="*/ 1208315 h 3109504"/>
              <a:gd name="connsiteX89" fmla="*/ 3186325 w 4799171"/>
              <a:gd name="connsiteY89" fmla="*/ 1251857 h 3109504"/>
              <a:gd name="connsiteX90" fmla="*/ 3262525 w 4799171"/>
              <a:gd name="connsiteY90" fmla="*/ 1284515 h 3109504"/>
              <a:gd name="connsiteX91" fmla="*/ 3371383 w 4799171"/>
              <a:gd name="connsiteY91" fmla="*/ 1328057 h 3109504"/>
              <a:gd name="connsiteX92" fmla="*/ 3447583 w 4799171"/>
              <a:gd name="connsiteY92" fmla="*/ 1360715 h 3109504"/>
              <a:gd name="connsiteX93" fmla="*/ 3589097 w 4799171"/>
              <a:gd name="connsiteY93" fmla="*/ 1382486 h 3109504"/>
              <a:gd name="connsiteX94" fmla="*/ 3621754 w 4799171"/>
              <a:gd name="connsiteY94" fmla="*/ 1404257 h 3109504"/>
              <a:gd name="connsiteX95" fmla="*/ 3654411 w 4799171"/>
              <a:gd name="connsiteY95" fmla="*/ 1393372 h 3109504"/>
              <a:gd name="connsiteX96" fmla="*/ 3741497 w 4799171"/>
              <a:gd name="connsiteY96" fmla="*/ 1382486 h 3109504"/>
              <a:gd name="connsiteX97" fmla="*/ 3774154 w 4799171"/>
              <a:gd name="connsiteY97" fmla="*/ 1371600 h 3109504"/>
              <a:gd name="connsiteX98" fmla="*/ 3828583 w 4799171"/>
              <a:gd name="connsiteY98" fmla="*/ 1317172 h 3109504"/>
              <a:gd name="connsiteX99" fmla="*/ 3893897 w 4799171"/>
              <a:gd name="connsiteY99" fmla="*/ 1284515 h 3109504"/>
              <a:gd name="connsiteX100" fmla="*/ 3915668 w 4799171"/>
              <a:gd name="connsiteY100" fmla="*/ 1251857 h 3109504"/>
              <a:gd name="connsiteX101" fmla="*/ 3937440 w 4799171"/>
              <a:gd name="connsiteY101" fmla="*/ 1208315 h 3109504"/>
              <a:gd name="connsiteX102" fmla="*/ 4046297 w 4799171"/>
              <a:gd name="connsiteY102" fmla="*/ 1175657 h 3109504"/>
              <a:gd name="connsiteX103" fmla="*/ 4111611 w 4799171"/>
              <a:gd name="connsiteY103" fmla="*/ 1132115 h 3109504"/>
              <a:gd name="connsiteX104" fmla="*/ 4133383 w 4799171"/>
              <a:gd name="connsiteY104" fmla="*/ 1110343 h 3109504"/>
              <a:gd name="connsiteX105" fmla="*/ 4166040 w 4799171"/>
              <a:gd name="connsiteY105" fmla="*/ 1099457 h 3109504"/>
              <a:gd name="connsiteX106" fmla="*/ 4253125 w 4799171"/>
              <a:gd name="connsiteY106" fmla="*/ 1055915 h 3109504"/>
              <a:gd name="connsiteX107" fmla="*/ 4318440 w 4799171"/>
              <a:gd name="connsiteY107" fmla="*/ 1034143 h 3109504"/>
              <a:gd name="connsiteX108" fmla="*/ 4492611 w 4799171"/>
              <a:gd name="connsiteY108" fmla="*/ 925286 h 3109504"/>
              <a:gd name="connsiteX109" fmla="*/ 4601468 w 4799171"/>
              <a:gd name="connsiteY109" fmla="*/ 827315 h 3109504"/>
              <a:gd name="connsiteX110" fmla="*/ 4688554 w 4799171"/>
              <a:gd name="connsiteY110" fmla="*/ 762000 h 3109504"/>
              <a:gd name="connsiteX111" fmla="*/ 4742983 w 4799171"/>
              <a:gd name="connsiteY111" fmla="*/ 707572 h 3109504"/>
              <a:gd name="connsiteX112" fmla="*/ 4764754 w 4799171"/>
              <a:gd name="connsiteY112" fmla="*/ 620486 h 3109504"/>
              <a:gd name="connsiteX113" fmla="*/ 4753868 w 4799171"/>
              <a:gd name="connsiteY113" fmla="*/ 587829 h 3109504"/>
              <a:gd name="connsiteX114" fmla="*/ 4775640 w 4799171"/>
              <a:gd name="connsiteY114" fmla="*/ 555172 h 3109504"/>
              <a:gd name="connsiteX115" fmla="*/ 4786525 w 4799171"/>
              <a:gd name="connsiteY115" fmla="*/ 522515 h 3109504"/>
              <a:gd name="connsiteX116" fmla="*/ 4797411 w 4799171"/>
              <a:gd name="connsiteY116" fmla="*/ 457200 h 3109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799171" h="3109504">
                <a:moveTo>
                  <a:pt x="7697" y="3091543"/>
                </a:moveTo>
                <a:cubicBezTo>
                  <a:pt x="33227" y="3014957"/>
                  <a:pt x="0" y="3109504"/>
                  <a:pt x="40354" y="3015343"/>
                </a:cubicBezTo>
                <a:cubicBezTo>
                  <a:pt x="44874" y="3004796"/>
                  <a:pt x="44875" y="2992233"/>
                  <a:pt x="51240" y="2982686"/>
                </a:cubicBezTo>
                <a:cubicBezTo>
                  <a:pt x="59779" y="2969877"/>
                  <a:pt x="74660" y="2962345"/>
                  <a:pt x="83897" y="2950029"/>
                </a:cubicBezTo>
                <a:cubicBezTo>
                  <a:pt x="142979" y="2871252"/>
                  <a:pt x="86772" y="2915455"/>
                  <a:pt x="149211" y="2873829"/>
                </a:cubicBezTo>
                <a:cubicBezTo>
                  <a:pt x="156468" y="2852058"/>
                  <a:pt x="158254" y="2827610"/>
                  <a:pt x="170983" y="2808515"/>
                </a:cubicBezTo>
                <a:cubicBezTo>
                  <a:pt x="178240" y="2797629"/>
                  <a:pt x="186903" y="2787559"/>
                  <a:pt x="192754" y="2775857"/>
                </a:cubicBezTo>
                <a:cubicBezTo>
                  <a:pt x="201492" y="2758380"/>
                  <a:pt x="205786" y="2738906"/>
                  <a:pt x="214525" y="2721429"/>
                </a:cubicBezTo>
                <a:cubicBezTo>
                  <a:pt x="228256" y="2693967"/>
                  <a:pt x="237820" y="2687249"/>
                  <a:pt x="258068" y="2667000"/>
                </a:cubicBezTo>
                <a:cubicBezTo>
                  <a:pt x="283598" y="2590414"/>
                  <a:pt x="250371" y="2684961"/>
                  <a:pt x="290725" y="2590800"/>
                </a:cubicBezTo>
                <a:cubicBezTo>
                  <a:pt x="307691" y="2551212"/>
                  <a:pt x="301455" y="2542517"/>
                  <a:pt x="312497" y="2492829"/>
                </a:cubicBezTo>
                <a:cubicBezTo>
                  <a:pt x="322326" y="2448598"/>
                  <a:pt x="327003" y="2465031"/>
                  <a:pt x="345154" y="2416629"/>
                </a:cubicBezTo>
                <a:cubicBezTo>
                  <a:pt x="350407" y="2402621"/>
                  <a:pt x="351741" y="2387416"/>
                  <a:pt x="356040" y="2373086"/>
                </a:cubicBezTo>
                <a:cubicBezTo>
                  <a:pt x="362634" y="2351105"/>
                  <a:pt x="377811" y="2307772"/>
                  <a:pt x="377811" y="2307772"/>
                </a:cubicBezTo>
                <a:cubicBezTo>
                  <a:pt x="381440" y="2227943"/>
                  <a:pt x="382324" y="2147943"/>
                  <a:pt x="388697" y="2068286"/>
                </a:cubicBezTo>
                <a:cubicBezTo>
                  <a:pt x="389612" y="2056848"/>
                  <a:pt x="396564" y="2046699"/>
                  <a:pt x="399583" y="2035629"/>
                </a:cubicBezTo>
                <a:cubicBezTo>
                  <a:pt x="407456" y="2006761"/>
                  <a:pt x="411892" y="1976929"/>
                  <a:pt x="421354" y="1948543"/>
                </a:cubicBezTo>
                <a:cubicBezTo>
                  <a:pt x="424983" y="1937657"/>
                  <a:pt x="429457" y="1927018"/>
                  <a:pt x="432240" y="1915886"/>
                </a:cubicBezTo>
                <a:cubicBezTo>
                  <a:pt x="436727" y="1897936"/>
                  <a:pt x="438638" y="1879407"/>
                  <a:pt x="443125" y="1861457"/>
                </a:cubicBezTo>
                <a:cubicBezTo>
                  <a:pt x="445908" y="1850325"/>
                  <a:pt x="451522" y="1840001"/>
                  <a:pt x="454011" y="1828800"/>
                </a:cubicBezTo>
                <a:cubicBezTo>
                  <a:pt x="458167" y="1810097"/>
                  <a:pt x="465773" y="1743301"/>
                  <a:pt x="475783" y="1719943"/>
                </a:cubicBezTo>
                <a:cubicBezTo>
                  <a:pt x="480937" y="1707918"/>
                  <a:pt x="492241" y="1699241"/>
                  <a:pt x="497554" y="1687286"/>
                </a:cubicBezTo>
                <a:cubicBezTo>
                  <a:pt x="537580" y="1597226"/>
                  <a:pt x="496385" y="1644912"/>
                  <a:pt x="541097" y="1600200"/>
                </a:cubicBezTo>
                <a:cubicBezTo>
                  <a:pt x="544726" y="1585686"/>
                  <a:pt x="546090" y="1570408"/>
                  <a:pt x="551983" y="1556657"/>
                </a:cubicBezTo>
                <a:cubicBezTo>
                  <a:pt x="567896" y="1519526"/>
                  <a:pt x="581444" y="1523443"/>
                  <a:pt x="606411" y="1491343"/>
                </a:cubicBezTo>
                <a:cubicBezTo>
                  <a:pt x="622475" y="1470689"/>
                  <a:pt x="631452" y="1444532"/>
                  <a:pt x="649954" y="1426029"/>
                </a:cubicBezTo>
                <a:cubicBezTo>
                  <a:pt x="657211" y="1418772"/>
                  <a:pt x="665314" y="1412271"/>
                  <a:pt x="671725" y="1404257"/>
                </a:cubicBezTo>
                <a:cubicBezTo>
                  <a:pt x="696443" y="1373360"/>
                  <a:pt x="695518" y="1358693"/>
                  <a:pt x="726154" y="1328057"/>
                </a:cubicBezTo>
                <a:cubicBezTo>
                  <a:pt x="775398" y="1278813"/>
                  <a:pt x="750333" y="1340776"/>
                  <a:pt x="802354" y="1262743"/>
                </a:cubicBezTo>
                <a:cubicBezTo>
                  <a:pt x="836855" y="1210991"/>
                  <a:pt x="819988" y="1242497"/>
                  <a:pt x="845897" y="1164772"/>
                </a:cubicBezTo>
                <a:cubicBezTo>
                  <a:pt x="849526" y="1153886"/>
                  <a:pt x="850418" y="1141663"/>
                  <a:pt x="856783" y="1132115"/>
                </a:cubicBezTo>
                <a:cubicBezTo>
                  <a:pt x="887093" y="1086648"/>
                  <a:pt x="869303" y="1108708"/>
                  <a:pt x="911211" y="1066800"/>
                </a:cubicBezTo>
                <a:cubicBezTo>
                  <a:pt x="914840" y="1052286"/>
                  <a:pt x="917798" y="1037587"/>
                  <a:pt x="922097" y="1023257"/>
                </a:cubicBezTo>
                <a:cubicBezTo>
                  <a:pt x="922107" y="1023222"/>
                  <a:pt x="949305" y="941632"/>
                  <a:pt x="954754" y="925286"/>
                </a:cubicBezTo>
                <a:cubicBezTo>
                  <a:pt x="958383" y="914400"/>
                  <a:pt x="956460" y="899514"/>
                  <a:pt x="965640" y="892629"/>
                </a:cubicBezTo>
                <a:cubicBezTo>
                  <a:pt x="980154" y="881743"/>
                  <a:pt x="993798" y="869588"/>
                  <a:pt x="1009183" y="859972"/>
                </a:cubicBezTo>
                <a:cubicBezTo>
                  <a:pt x="1044327" y="838006"/>
                  <a:pt x="1055428" y="842640"/>
                  <a:pt x="1085383" y="816429"/>
                </a:cubicBezTo>
                <a:cubicBezTo>
                  <a:pt x="1104693" y="799533"/>
                  <a:pt x="1121668" y="780143"/>
                  <a:pt x="1139811" y="762000"/>
                </a:cubicBezTo>
                <a:lnTo>
                  <a:pt x="1172468" y="729343"/>
                </a:lnTo>
                <a:cubicBezTo>
                  <a:pt x="1179725" y="722086"/>
                  <a:pt x="1185701" y="713265"/>
                  <a:pt x="1194240" y="707572"/>
                </a:cubicBezTo>
                <a:lnTo>
                  <a:pt x="1226897" y="685800"/>
                </a:lnTo>
                <a:cubicBezTo>
                  <a:pt x="1234154" y="674914"/>
                  <a:pt x="1239417" y="662394"/>
                  <a:pt x="1248668" y="653143"/>
                </a:cubicBezTo>
                <a:cubicBezTo>
                  <a:pt x="1257919" y="643892"/>
                  <a:pt x="1271109" y="639545"/>
                  <a:pt x="1281325" y="631372"/>
                </a:cubicBezTo>
                <a:cubicBezTo>
                  <a:pt x="1289339" y="624961"/>
                  <a:pt x="1295083" y="616011"/>
                  <a:pt x="1303097" y="609600"/>
                </a:cubicBezTo>
                <a:cubicBezTo>
                  <a:pt x="1313313" y="601427"/>
                  <a:pt x="1326503" y="597080"/>
                  <a:pt x="1335754" y="587829"/>
                </a:cubicBezTo>
                <a:cubicBezTo>
                  <a:pt x="1384881" y="538702"/>
                  <a:pt x="1384594" y="512315"/>
                  <a:pt x="1444611" y="478972"/>
                </a:cubicBezTo>
                <a:cubicBezTo>
                  <a:pt x="1457689" y="471706"/>
                  <a:pt x="1473640" y="471715"/>
                  <a:pt x="1488154" y="468086"/>
                </a:cubicBezTo>
                <a:cubicBezTo>
                  <a:pt x="1503122" y="443138"/>
                  <a:pt x="1524483" y="397563"/>
                  <a:pt x="1553468" y="381000"/>
                </a:cubicBezTo>
                <a:cubicBezTo>
                  <a:pt x="1566458" y="373577"/>
                  <a:pt x="1582497" y="373743"/>
                  <a:pt x="1597011" y="370115"/>
                </a:cubicBezTo>
                <a:cubicBezTo>
                  <a:pt x="1604268" y="362858"/>
                  <a:pt x="1612372" y="356357"/>
                  <a:pt x="1618783" y="348343"/>
                </a:cubicBezTo>
                <a:cubicBezTo>
                  <a:pt x="1626956" y="338127"/>
                  <a:pt x="1630503" y="324061"/>
                  <a:pt x="1640554" y="315686"/>
                </a:cubicBezTo>
                <a:cubicBezTo>
                  <a:pt x="1653020" y="305297"/>
                  <a:pt x="1669583" y="301172"/>
                  <a:pt x="1684097" y="293915"/>
                </a:cubicBezTo>
                <a:cubicBezTo>
                  <a:pt x="1735754" y="242258"/>
                  <a:pt x="1708167" y="256863"/>
                  <a:pt x="1760297" y="239486"/>
                </a:cubicBezTo>
                <a:cubicBezTo>
                  <a:pt x="1767554" y="228600"/>
                  <a:pt x="1771852" y="215002"/>
                  <a:pt x="1782068" y="206829"/>
                </a:cubicBezTo>
                <a:cubicBezTo>
                  <a:pt x="1791028" y="199661"/>
                  <a:pt x="1804886" y="201847"/>
                  <a:pt x="1814725" y="195943"/>
                </a:cubicBezTo>
                <a:cubicBezTo>
                  <a:pt x="1823526" y="190663"/>
                  <a:pt x="1829240" y="181429"/>
                  <a:pt x="1836497" y="174172"/>
                </a:cubicBezTo>
                <a:cubicBezTo>
                  <a:pt x="1840126" y="159658"/>
                  <a:pt x="1840692" y="144011"/>
                  <a:pt x="1847383" y="130629"/>
                </a:cubicBezTo>
                <a:cubicBezTo>
                  <a:pt x="1856648" y="112098"/>
                  <a:pt x="1888348" y="98625"/>
                  <a:pt x="1901811" y="87086"/>
                </a:cubicBezTo>
                <a:cubicBezTo>
                  <a:pt x="1917396" y="73728"/>
                  <a:pt x="1925881" y="50034"/>
                  <a:pt x="1945354" y="43543"/>
                </a:cubicBezTo>
                <a:cubicBezTo>
                  <a:pt x="1956240" y="39914"/>
                  <a:pt x="1967748" y="37789"/>
                  <a:pt x="1978011" y="32657"/>
                </a:cubicBezTo>
                <a:cubicBezTo>
                  <a:pt x="1989713" y="26806"/>
                  <a:pt x="1998643" y="16040"/>
                  <a:pt x="2010668" y="10886"/>
                </a:cubicBezTo>
                <a:cubicBezTo>
                  <a:pt x="2024419" y="4993"/>
                  <a:pt x="2039697" y="3629"/>
                  <a:pt x="2054211" y="0"/>
                </a:cubicBezTo>
                <a:cubicBezTo>
                  <a:pt x="2065097" y="14514"/>
                  <a:pt x="2077867" y="27791"/>
                  <a:pt x="2086868" y="43543"/>
                </a:cubicBezTo>
                <a:cubicBezTo>
                  <a:pt x="2092561" y="53506"/>
                  <a:pt x="2092181" y="66169"/>
                  <a:pt x="2097754" y="76200"/>
                </a:cubicBezTo>
                <a:cubicBezTo>
                  <a:pt x="2110461" y="99073"/>
                  <a:pt x="2126783" y="119743"/>
                  <a:pt x="2141297" y="141515"/>
                </a:cubicBezTo>
                <a:cubicBezTo>
                  <a:pt x="2148554" y="152401"/>
                  <a:pt x="2153817" y="164921"/>
                  <a:pt x="2163068" y="174172"/>
                </a:cubicBezTo>
                <a:lnTo>
                  <a:pt x="2239268" y="250372"/>
                </a:lnTo>
                <a:lnTo>
                  <a:pt x="2271925" y="283029"/>
                </a:lnTo>
                <a:cubicBezTo>
                  <a:pt x="2297809" y="360679"/>
                  <a:pt x="2261107" y="266802"/>
                  <a:pt x="2315468" y="348343"/>
                </a:cubicBezTo>
                <a:cubicBezTo>
                  <a:pt x="2321833" y="357890"/>
                  <a:pt x="2320781" y="370969"/>
                  <a:pt x="2326354" y="381000"/>
                </a:cubicBezTo>
                <a:cubicBezTo>
                  <a:pt x="2339061" y="403873"/>
                  <a:pt x="2355383" y="424543"/>
                  <a:pt x="2369897" y="446315"/>
                </a:cubicBezTo>
                <a:cubicBezTo>
                  <a:pt x="2377154" y="457201"/>
                  <a:pt x="2387531" y="466561"/>
                  <a:pt x="2391668" y="478972"/>
                </a:cubicBezTo>
                <a:cubicBezTo>
                  <a:pt x="2395297" y="489858"/>
                  <a:pt x="2397422" y="501366"/>
                  <a:pt x="2402554" y="511629"/>
                </a:cubicBezTo>
                <a:cubicBezTo>
                  <a:pt x="2416287" y="539095"/>
                  <a:pt x="2425845" y="545806"/>
                  <a:pt x="2446097" y="566057"/>
                </a:cubicBezTo>
                <a:cubicBezTo>
                  <a:pt x="2453354" y="580571"/>
                  <a:pt x="2462170" y="594406"/>
                  <a:pt x="2467868" y="609600"/>
                </a:cubicBezTo>
                <a:cubicBezTo>
                  <a:pt x="2472613" y="622254"/>
                  <a:pt x="2480867" y="671178"/>
                  <a:pt x="2489640" y="685800"/>
                </a:cubicBezTo>
                <a:cubicBezTo>
                  <a:pt x="2494920" y="694601"/>
                  <a:pt x="2504154" y="700315"/>
                  <a:pt x="2511411" y="707572"/>
                </a:cubicBezTo>
                <a:cubicBezTo>
                  <a:pt x="2515040" y="722086"/>
                  <a:pt x="2517044" y="737107"/>
                  <a:pt x="2522297" y="751115"/>
                </a:cubicBezTo>
                <a:cubicBezTo>
                  <a:pt x="2534135" y="782683"/>
                  <a:pt x="2547793" y="800244"/>
                  <a:pt x="2565840" y="827315"/>
                </a:cubicBezTo>
                <a:cubicBezTo>
                  <a:pt x="2592342" y="906822"/>
                  <a:pt x="2582045" y="870365"/>
                  <a:pt x="2598497" y="936172"/>
                </a:cubicBezTo>
                <a:cubicBezTo>
                  <a:pt x="2583983" y="979712"/>
                  <a:pt x="2583389" y="962013"/>
                  <a:pt x="2598497" y="1012372"/>
                </a:cubicBezTo>
                <a:cubicBezTo>
                  <a:pt x="2605091" y="1034353"/>
                  <a:pt x="2598497" y="1070429"/>
                  <a:pt x="2620268" y="1077686"/>
                </a:cubicBezTo>
                <a:cubicBezTo>
                  <a:pt x="2631154" y="1081315"/>
                  <a:pt x="2641724" y="1086083"/>
                  <a:pt x="2652925" y="1088572"/>
                </a:cubicBezTo>
                <a:cubicBezTo>
                  <a:pt x="2708163" y="1100847"/>
                  <a:pt x="2772357" y="1104869"/>
                  <a:pt x="2827097" y="1110343"/>
                </a:cubicBezTo>
                <a:cubicBezTo>
                  <a:pt x="2852497" y="1106714"/>
                  <a:pt x="2877639" y="1099457"/>
                  <a:pt x="2903297" y="1099457"/>
                </a:cubicBezTo>
                <a:cubicBezTo>
                  <a:pt x="2930674" y="1099457"/>
                  <a:pt x="2995053" y="1147671"/>
                  <a:pt x="3001268" y="1153886"/>
                </a:cubicBezTo>
                <a:cubicBezTo>
                  <a:pt x="3008525" y="1161143"/>
                  <a:pt x="3014239" y="1170377"/>
                  <a:pt x="3023040" y="1175657"/>
                </a:cubicBezTo>
                <a:cubicBezTo>
                  <a:pt x="3032879" y="1181561"/>
                  <a:pt x="3044664" y="1183391"/>
                  <a:pt x="3055697" y="1186543"/>
                </a:cubicBezTo>
                <a:cubicBezTo>
                  <a:pt x="3151378" y="1213881"/>
                  <a:pt x="3053597" y="1182214"/>
                  <a:pt x="3131897" y="1208315"/>
                </a:cubicBezTo>
                <a:cubicBezTo>
                  <a:pt x="3150040" y="1222829"/>
                  <a:pt x="3166993" y="1238969"/>
                  <a:pt x="3186325" y="1251857"/>
                </a:cubicBezTo>
                <a:cubicBezTo>
                  <a:pt x="3254281" y="1297161"/>
                  <a:pt x="3204468" y="1255487"/>
                  <a:pt x="3262525" y="1284515"/>
                </a:cubicBezTo>
                <a:cubicBezTo>
                  <a:pt x="3356248" y="1331377"/>
                  <a:pt x="3275719" y="1308926"/>
                  <a:pt x="3371383" y="1328057"/>
                </a:cubicBezTo>
                <a:cubicBezTo>
                  <a:pt x="3402538" y="1343635"/>
                  <a:pt x="3415547" y="1352706"/>
                  <a:pt x="3447583" y="1360715"/>
                </a:cubicBezTo>
                <a:cubicBezTo>
                  <a:pt x="3497446" y="1373180"/>
                  <a:pt x="3536228" y="1375877"/>
                  <a:pt x="3589097" y="1382486"/>
                </a:cubicBezTo>
                <a:cubicBezTo>
                  <a:pt x="3599983" y="1389743"/>
                  <a:pt x="3608849" y="1402106"/>
                  <a:pt x="3621754" y="1404257"/>
                </a:cubicBezTo>
                <a:cubicBezTo>
                  <a:pt x="3633072" y="1406143"/>
                  <a:pt x="3643122" y="1395425"/>
                  <a:pt x="3654411" y="1393372"/>
                </a:cubicBezTo>
                <a:cubicBezTo>
                  <a:pt x="3683194" y="1388139"/>
                  <a:pt x="3712468" y="1386115"/>
                  <a:pt x="3741497" y="1382486"/>
                </a:cubicBezTo>
                <a:cubicBezTo>
                  <a:pt x="3752383" y="1378857"/>
                  <a:pt x="3764974" y="1378485"/>
                  <a:pt x="3774154" y="1371600"/>
                </a:cubicBezTo>
                <a:cubicBezTo>
                  <a:pt x="3794680" y="1356205"/>
                  <a:pt x="3804242" y="1325286"/>
                  <a:pt x="3828583" y="1317172"/>
                </a:cubicBezTo>
                <a:cubicBezTo>
                  <a:pt x="3873651" y="1302149"/>
                  <a:pt x="3851693" y="1312651"/>
                  <a:pt x="3893897" y="1284515"/>
                </a:cubicBezTo>
                <a:cubicBezTo>
                  <a:pt x="3901154" y="1273629"/>
                  <a:pt x="3909177" y="1263216"/>
                  <a:pt x="3915668" y="1251857"/>
                </a:cubicBezTo>
                <a:cubicBezTo>
                  <a:pt x="3923719" y="1237768"/>
                  <a:pt x="3924458" y="1218051"/>
                  <a:pt x="3937440" y="1208315"/>
                </a:cubicBezTo>
                <a:cubicBezTo>
                  <a:pt x="3950692" y="1198376"/>
                  <a:pt x="4023683" y="1181311"/>
                  <a:pt x="4046297" y="1175657"/>
                </a:cubicBezTo>
                <a:cubicBezTo>
                  <a:pt x="4129341" y="1092613"/>
                  <a:pt x="4032840" y="1179377"/>
                  <a:pt x="4111611" y="1132115"/>
                </a:cubicBezTo>
                <a:cubicBezTo>
                  <a:pt x="4120412" y="1126835"/>
                  <a:pt x="4124582" y="1115624"/>
                  <a:pt x="4133383" y="1110343"/>
                </a:cubicBezTo>
                <a:cubicBezTo>
                  <a:pt x="4143222" y="1104439"/>
                  <a:pt x="4155594" y="1104205"/>
                  <a:pt x="4166040" y="1099457"/>
                </a:cubicBezTo>
                <a:cubicBezTo>
                  <a:pt x="4195586" y="1086027"/>
                  <a:pt x="4222336" y="1066178"/>
                  <a:pt x="4253125" y="1055915"/>
                </a:cubicBezTo>
                <a:cubicBezTo>
                  <a:pt x="4274897" y="1048658"/>
                  <a:pt x="4297913" y="1044406"/>
                  <a:pt x="4318440" y="1034143"/>
                </a:cubicBezTo>
                <a:cubicBezTo>
                  <a:pt x="4488531" y="949097"/>
                  <a:pt x="4323043" y="1038332"/>
                  <a:pt x="4492611" y="925286"/>
                </a:cubicBezTo>
                <a:cubicBezTo>
                  <a:pt x="4667183" y="808903"/>
                  <a:pt x="4461729" y="955409"/>
                  <a:pt x="4601468" y="827315"/>
                </a:cubicBezTo>
                <a:cubicBezTo>
                  <a:pt x="4628216" y="802796"/>
                  <a:pt x="4662896" y="787658"/>
                  <a:pt x="4688554" y="762000"/>
                </a:cubicBezTo>
                <a:lnTo>
                  <a:pt x="4742983" y="707572"/>
                </a:lnTo>
                <a:cubicBezTo>
                  <a:pt x="4751572" y="681804"/>
                  <a:pt x="4764754" y="646755"/>
                  <a:pt x="4764754" y="620486"/>
                </a:cubicBezTo>
                <a:cubicBezTo>
                  <a:pt x="4764754" y="609011"/>
                  <a:pt x="4757497" y="598715"/>
                  <a:pt x="4753868" y="587829"/>
                </a:cubicBezTo>
                <a:cubicBezTo>
                  <a:pt x="4761125" y="576943"/>
                  <a:pt x="4769789" y="566874"/>
                  <a:pt x="4775640" y="555172"/>
                </a:cubicBezTo>
                <a:cubicBezTo>
                  <a:pt x="4780772" y="544909"/>
                  <a:pt x="4783373" y="533548"/>
                  <a:pt x="4786525" y="522515"/>
                </a:cubicBezTo>
                <a:cubicBezTo>
                  <a:pt x="4799171" y="478252"/>
                  <a:pt x="4797411" y="490867"/>
                  <a:pt x="4797411" y="457200"/>
                </a:cubicBezTo>
              </a:path>
            </a:pathLst>
          </a:custGeom>
          <a:ln w="38100">
            <a:solidFill>
              <a:srgbClr val="FF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19" name="Slide Number Placeholder 18"/>
          <p:cNvSpPr>
            <a:spLocks noGrp="1"/>
          </p:cNvSpPr>
          <p:nvPr>
            <p:ph type="sldNum" sz="quarter" idx="11"/>
          </p:nvPr>
        </p:nvSpPr>
        <p:spPr/>
        <p:txBody>
          <a:bodyPr/>
          <a:lstStyle/>
          <a:p>
            <a:fld id="{0955800D-C53E-4127-8EE6-5963A2A6CB7D}" type="slidenum">
              <a:rPr lang="en-US" smtClean="0"/>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2E1B4FF8-CA87-4609-A5CA-5C3279A675E8}" type="slidenum">
              <a:rPr lang="en-US" sz="1200"/>
              <a:pPr algn="r"/>
              <a:t>18</a:t>
            </a:fld>
            <a:endParaRPr lang="en-US" sz="1200"/>
          </a:p>
        </p:txBody>
      </p:sp>
      <p:sp>
        <p:nvSpPr>
          <p:cNvPr id="102408" name="Rectangle 8"/>
          <p:cNvSpPr>
            <a:spLocks noGrp="1" noChangeArrowheads="1"/>
          </p:cNvSpPr>
          <p:nvPr>
            <p:ph type="title" idx="4294967295"/>
          </p:nvPr>
        </p:nvSpPr>
        <p:spPr>
          <a:xfrm>
            <a:off x="685800" y="122238"/>
            <a:ext cx="7772400" cy="1431925"/>
          </a:xfrm>
        </p:spPr>
        <p:txBody>
          <a:bodyPr>
            <a:spAutoFit/>
          </a:bodyPr>
          <a:lstStyle/>
          <a:p>
            <a:pPr>
              <a:defRPr/>
            </a:pPr>
            <a:r>
              <a:rPr lang="th-TH" b="0">
                <a:latin typeface="Times New Roman" pitchFamily="18" charset="0"/>
                <a:ea typeface="+mj-ea"/>
                <a:cs typeface="Times New Roman" pitchFamily="18" charset="0"/>
              </a:rPr>
              <a:t>Kuznets Curve </a:t>
            </a:r>
            <a:r>
              <a:rPr lang="en-US" b="0">
                <a:latin typeface="Times New Roman" pitchFamily="18" charset="0"/>
                <a:ea typeface="+mj-ea"/>
                <a:cs typeface="Times New Roman" pitchFamily="18" charset="0"/>
              </a:rPr>
              <a:t>and</a:t>
            </a:r>
            <a:r>
              <a:rPr lang="th-TH" b="0">
                <a:latin typeface="Times New Roman" pitchFamily="18" charset="0"/>
                <a:ea typeface="+mj-ea"/>
                <a:cs typeface="Times New Roman" pitchFamily="18" charset="0"/>
              </a:rPr>
              <a:t> Thai Development</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5365"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15366"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15367"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15368"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15369"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15370"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15371"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15372"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15373"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15374"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15375"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15376" name="TextBox 20"/>
          <p:cNvSpPr txBox="1">
            <a:spLocks noChangeArrowheads="1"/>
          </p:cNvSpPr>
          <p:nvPr/>
        </p:nvSpPr>
        <p:spPr bwMode="auto">
          <a:xfrm>
            <a:off x="3429000" y="5943600"/>
            <a:ext cx="2819400" cy="461665"/>
          </a:xfrm>
          <a:prstGeom prst="rect">
            <a:avLst/>
          </a:prstGeom>
          <a:noFill/>
          <a:ln w="9525">
            <a:noFill/>
            <a:miter lim="800000"/>
            <a:headEnd/>
            <a:tailEnd/>
          </a:ln>
        </p:spPr>
        <p:txBody>
          <a:bodyPr wrap="square">
            <a:spAutoFit/>
          </a:bodyPr>
          <a:lstStyle/>
          <a:p>
            <a:r>
              <a:rPr lang="en-US" sz="2400" b="1" dirty="0" smtClean="0">
                <a:solidFill>
                  <a:srgbClr val="FFC000"/>
                </a:solidFill>
                <a:latin typeface="Times New Roman" pitchFamily="18" charset="0"/>
                <a:cs typeface="Times New Roman" pitchFamily="18" charset="0"/>
              </a:rPr>
              <a:t>Per  capita income</a:t>
            </a:r>
            <a:endParaRPr lang="th-TH" sz="2400" b="1" dirty="0">
              <a:solidFill>
                <a:srgbClr val="FFC000"/>
              </a:solidFill>
              <a:latin typeface="Times New Roman" pitchFamily="18" charset="0"/>
              <a:cs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25" name="Freeform 24"/>
          <p:cNvSpPr/>
          <p:nvPr/>
        </p:nvSpPr>
        <p:spPr>
          <a:xfrm>
            <a:off x="1865313" y="2274888"/>
            <a:ext cx="4799012" cy="3109912"/>
          </a:xfrm>
          <a:custGeom>
            <a:avLst/>
            <a:gdLst>
              <a:gd name="connsiteX0" fmla="*/ 7697 w 4799171"/>
              <a:gd name="connsiteY0" fmla="*/ 3091543 h 3109504"/>
              <a:gd name="connsiteX1" fmla="*/ 40354 w 4799171"/>
              <a:gd name="connsiteY1" fmla="*/ 3015343 h 3109504"/>
              <a:gd name="connsiteX2" fmla="*/ 51240 w 4799171"/>
              <a:gd name="connsiteY2" fmla="*/ 2982686 h 3109504"/>
              <a:gd name="connsiteX3" fmla="*/ 83897 w 4799171"/>
              <a:gd name="connsiteY3" fmla="*/ 2950029 h 3109504"/>
              <a:gd name="connsiteX4" fmla="*/ 149211 w 4799171"/>
              <a:gd name="connsiteY4" fmla="*/ 2873829 h 3109504"/>
              <a:gd name="connsiteX5" fmla="*/ 170983 w 4799171"/>
              <a:gd name="connsiteY5" fmla="*/ 2808515 h 3109504"/>
              <a:gd name="connsiteX6" fmla="*/ 192754 w 4799171"/>
              <a:gd name="connsiteY6" fmla="*/ 2775857 h 3109504"/>
              <a:gd name="connsiteX7" fmla="*/ 214525 w 4799171"/>
              <a:gd name="connsiteY7" fmla="*/ 2721429 h 3109504"/>
              <a:gd name="connsiteX8" fmla="*/ 258068 w 4799171"/>
              <a:gd name="connsiteY8" fmla="*/ 2667000 h 3109504"/>
              <a:gd name="connsiteX9" fmla="*/ 290725 w 4799171"/>
              <a:gd name="connsiteY9" fmla="*/ 2590800 h 3109504"/>
              <a:gd name="connsiteX10" fmla="*/ 312497 w 4799171"/>
              <a:gd name="connsiteY10" fmla="*/ 2492829 h 3109504"/>
              <a:gd name="connsiteX11" fmla="*/ 345154 w 4799171"/>
              <a:gd name="connsiteY11" fmla="*/ 2416629 h 3109504"/>
              <a:gd name="connsiteX12" fmla="*/ 356040 w 4799171"/>
              <a:gd name="connsiteY12" fmla="*/ 2373086 h 3109504"/>
              <a:gd name="connsiteX13" fmla="*/ 377811 w 4799171"/>
              <a:gd name="connsiteY13" fmla="*/ 2307772 h 3109504"/>
              <a:gd name="connsiteX14" fmla="*/ 388697 w 4799171"/>
              <a:gd name="connsiteY14" fmla="*/ 2068286 h 3109504"/>
              <a:gd name="connsiteX15" fmla="*/ 399583 w 4799171"/>
              <a:gd name="connsiteY15" fmla="*/ 2035629 h 3109504"/>
              <a:gd name="connsiteX16" fmla="*/ 421354 w 4799171"/>
              <a:gd name="connsiteY16" fmla="*/ 1948543 h 3109504"/>
              <a:gd name="connsiteX17" fmla="*/ 432240 w 4799171"/>
              <a:gd name="connsiteY17" fmla="*/ 1915886 h 3109504"/>
              <a:gd name="connsiteX18" fmla="*/ 443125 w 4799171"/>
              <a:gd name="connsiteY18" fmla="*/ 1861457 h 3109504"/>
              <a:gd name="connsiteX19" fmla="*/ 454011 w 4799171"/>
              <a:gd name="connsiteY19" fmla="*/ 1828800 h 3109504"/>
              <a:gd name="connsiteX20" fmla="*/ 475783 w 4799171"/>
              <a:gd name="connsiteY20" fmla="*/ 1719943 h 3109504"/>
              <a:gd name="connsiteX21" fmla="*/ 497554 w 4799171"/>
              <a:gd name="connsiteY21" fmla="*/ 1687286 h 3109504"/>
              <a:gd name="connsiteX22" fmla="*/ 541097 w 4799171"/>
              <a:gd name="connsiteY22" fmla="*/ 1600200 h 3109504"/>
              <a:gd name="connsiteX23" fmla="*/ 551983 w 4799171"/>
              <a:gd name="connsiteY23" fmla="*/ 1556657 h 3109504"/>
              <a:gd name="connsiteX24" fmla="*/ 606411 w 4799171"/>
              <a:gd name="connsiteY24" fmla="*/ 1491343 h 3109504"/>
              <a:gd name="connsiteX25" fmla="*/ 649954 w 4799171"/>
              <a:gd name="connsiteY25" fmla="*/ 1426029 h 3109504"/>
              <a:gd name="connsiteX26" fmla="*/ 671725 w 4799171"/>
              <a:gd name="connsiteY26" fmla="*/ 1404257 h 3109504"/>
              <a:gd name="connsiteX27" fmla="*/ 726154 w 4799171"/>
              <a:gd name="connsiteY27" fmla="*/ 1328057 h 3109504"/>
              <a:gd name="connsiteX28" fmla="*/ 802354 w 4799171"/>
              <a:gd name="connsiteY28" fmla="*/ 1262743 h 3109504"/>
              <a:gd name="connsiteX29" fmla="*/ 845897 w 4799171"/>
              <a:gd name="connsiteY29" fmla="*/ 1164772 h 3109504"/>
              <a:gd name="connsiteX30" fmla="*/ 856783 w 4799171"/>
              <a:gd name="connsiteY30" fmla="*/ 1132115 h 3109504"/>
              <a:gd name="connsiteX31" fmla="*/ 911211 w 4799171"/>
              <a:gd name="connsiteY31" fmla="*/ 1066800 h 3109504"/>
              <a:gd name="connsiteX32" fmla="*/ 922097 w 4799171"/>
              <a:gd name="connsiteY32" fmla="*/ 1023257 h 3109504"/>
              <a:gd name="connsiteX33" fmla="*/ 954754 w 4799171"/>
              <a:gd name="connsiteY33" fmla="*/ 925286 h 3109504"/>
              <a:gd name="connsiteX34" fmla="*/ 965640 w 4799171"/>
              <a:gd name="connsiteY34" fmla="*/ 892629 h 3109504"/>
              <a:gd name="connsiteX35" fmla="*/ 1009183 w 4799171"/>
              <a:gd name="connsiteY35" fmla="*/ 859972 h 3109504"/>
              <a:gd name="connsiteX36" fmla="*/ 1085383 w 4799171"/>
              <a:gd name="connsiteY36" fmla="*/ 816429 h 3109504"/>
              <a:gd name="connsiteX37" fmla="*/ 1139811 w 4799171"/>
              <a:gd name="connsiteY37" fmla="*/ 762000 h 3109504"/>
              <a:gd name="connsiteX38" fmla="*/ 1172468 w 4799171"/>
              <a:gd name="connsiteY38" fmla="*/ 729343 h 3109504"/>
              <a:gd name="connsiteX39" fmla="*/ 1194240 w 4799171"/>
              <a:gd name="connsiteY39" fmla="*/ 707572 h 3109504"/>
              <a:gd name="connsiteX40" fmla="*/ 1226897 w 4799171"/>
              <a:gd name="connsiteY40" fmla="*/ 685800 h 3109504"/>
              <a:gd name="connsiteX41" fmla="*/ 1248668 w 4799171"/>
              <a:gd name="connsiteY41" fmla="*/ 653143 h 3109504"/>
              <a:gd name="connsiteX42" fmla="*/ 1281325 w 4799171"/>
              <a:gd name="connsiteY42" fmla="*/ 631372 h 3109504"/>
              <a:gd name="connsiteX43" fmla="*/ 1303097 w 4799171"/>
              <a:gd name="connsiteY43" fmla="*/ 609600 h 3109504"/>
              <a:gd name="connsiteX44" fmla="*/ 1335754 w 4799171"/>
              <a:gd name="connsiteY44" fmla="*/ 587829 h 3109504"/>
              <a:gd name="connsiteX45" fmla="*/ 1444611 w 4799171"/>
              <a:gd name="connsiteY45" fmla="*/ 478972 h 3109504"/>
              <a:gd name="connsiteX46" fmla="*/ 1488154 w 4799171"/>
              <a:gd name="connsiteY46" fmla="*/ 468086 h 3109504"/>
              <a:gd name="connsiteX47" fmla="*/ 1553468 w 4799171"/>
              <a:gd name="connsiteY47" fmla="*/ 381000 h 3109504"/>
              <a:gd name="connsiteX48" fmla="*/ 1597011 w 4799171"/>
              <a:gd name="connsiteY48" fmla="*/ 370115 h 3109504"/>
              <a:gd name="connsiteX49" fmla="*/ 1618783 w 4799171"/>
              <a:gd name="connsiteY49" fmla="*/ 348343 h 3109504"/>
              <a:gd name="connsiteX50" fmla="*/ 1640554 w 4799171"/>
              <a:gd name="connsiteY50" fmla="*/ 315686 h 3109504"/>
              <a:gd name="connsiteX51" fmla="*/ 1684097 w 4799171"/>
              <a:gd name="connsiteY51" fmla="*/ 293915 h 3109504"/>
              <a:gd name="connsiteX52" fmla="*/ 1760297 w 4799171"/>
              <a:gd name="connsiteY52" fmla="*/ 239486 h 3109504"/>
              <a:gd name="connsiteX53" fmla="*/ 1782068 w 4799171"/>
              <a:gd name="connsiteY53" fmla="*/ 206829 h 3109504"/>
              <a:gd name="connsiteX54" fmla="*/ 1814725 w 4799171"/>
              <a:gd name="connsiteY54" fmla="*/ 195943 h 3109504"/>
              <a:gd name="connsiteX55" fmla="*/ 1836497 w 4799171"/>
              <a:gd name="connsiteY55" fmla="*/ 174172 h 3109504"/>
              <a:gd name="connsiteX56" fmla="*/ 1847383 w 4799171"/>
              <a:gd name="connsiteY56" fmla="*/ 130629 h 3109504"/>
              <a:gd name="connsiteX57" fmla="*/ 1901811 w 4799171"/>
              <a:gd name="connsiteY57" fmla="*/ 87086 h 3109504"/>
              <a:gd name="connsiteX58" fmla="*/ 1945354 w 4799171"/>
              <a:gd name="connsiteY58" fmla="*/ 43543 h 3109504"/>
              <a:gd name="connsiteX59" fmla="*/ 1978011 w 4799171"/>
              <a:gd name="connsiteY59" fmla="*/ 32657 h 3109504"/>
              <a:gd name="connsiteX60" fmla="*/ 2010668 w 4799171"/>
              <a:gd name="connsiteY60" fmla="*/ 10886 h 3109504"/>
              <a:gd name="connsiteX61" fmla="*/ 2054211 w 4799171"/>
              <a:gd name="connsiteY61" fmla="*/ 0 h 3109504"/>
              <a:gd name="connsiteX62" fmla="*/ 2086868 w 4799171"/>
              <a:gd name="connsiteY62" fmla="*/ 43543 h 3109504"/>
              <a:gd name="connsiteX63" fmla="*/ 2097754 w 4799171"/>
              <a:gd name="connsiteY63" fmla="*/ 76200 h 3109504"/>
              <a:gd name="connsiteX64" fmla="*/ 2141297 w 4799171"/>
              <a:gd name="connsiteY64" fmla="*/ 141515 h 3109504"/>
              <a:gd name="connsiteX65" fmla="*/ 2163068 w 4799171"/>
              <a:gd name="connsiteY65" fmla="*/ 174172 h 3109504"/>
              <a:gd name="connsiteX66" fmla="*/ 2239268 w 4799171"/>
              <a:gd name="connsiteY66" fmla="*/ 250372 h 3109504"/>
              <a:gd name="connsiteX67" fmla="*/ 2271925 w 4799171"/>
              <a:gd name="connsiteY67" fmla="*/ 283029 h 3109504"/>
              <a:gd name="connsiteX68" fmla="*/ 2315468 w 4799171"/>
              <a:gd name="connsiteY68" fmla="*/ 348343 h 3109504"/>
              <a:gd name="connsiteX69" fmla="*/ 2326354 w 4799171"/>
              <a:gd name="connsiteY69" fmla="*/ 381000 h 3109504"/>
              <a:gd name="connsiteX70" fmla="*/ 2369897 w 4799171"/>
              <a:gd name="connsiteY70" fmla="*/ 446315 h 3109504"/>
              <a:gd name="connsiteX71" fmla="*/ 2391668 w 4799171"/>
              <a:gd name="connsiteY71" fmla="*/ 478972 h 3109504"/>
              <a:gd name="connsiteX72" fmla="*/ 2402554 w 4799171"/>
              <a:gd name="connsiteY72" fmla="*/ 511629 h 3109504"/>
              <a:gd name="connsiteX73" fmla="*/ 2446097 w 4799171"/>
              <a:gd name="connsiteY73" fmla="*/ 566057 h 3109504"/>
              <a:gd name="connsiteX74" fmla="*/ 2467868 w 4799171"/>
              <a:gd name="connsiteY74" fmla="*/ 609600 h 3109504"/>
              <a:gd name="connsiteX75" fmla="*/ 2489640 w 4799171"/>
              <a:gd name="connsiteY75" fmla="*/ 685800 h 3109504"/>
              <a:gd name="connsiteX76" fmla="*/ 2511411 w 4799171"/>
              <a:gd name="connsiteY76" fmla="*/ 707572 h 3109504"/>
              <a:gd name="connsiteX77" fmla="*/ 2522297 w 4799171"/>
              <a:gd name="connsiteY77" fmla="*/ 751115 h 3109504"/>
              <a:gd name="connsiteX78" fmla="*/ 2565840 w 4799171"/>
              <a:gd name="connsiteY78" fmla="*/ 827315 h 3109504"/>
              <a:gd name="connsiteX79" fmla="*/ 2598497 w 4799171"/>
              <a:gd name="connsiteY79" fmla="*/ 936172 h 3109504"/>
              <a:gd name="connsiteX80" fmla="*/ 2598497 w 4799171"/>
              <a:gd name="connsiteY80" fmla="*/ 1012372 h 3109504"/>
              <a:gd name="connsiteX81" fmla="*/ 2620268 w 4799171"/>
              <a:gd name="connsiteY81" fmla="*/ 1077686 h 3109504"/>
              <a:gd name="connsiteX82" fmla="*/ 2652925 w 4799171"/>
              <a:gd name="connsiteY82" fmla="*/ 1088572 h 3109504"/>
              <a:gd name="connsiteX83" fmla="*/ 2827097 w 4799171"/>
              <a:gd name="connsiteY83" fmla="*/ 1110343 h 3109504"/>
              <a:gd name="connsiteX84" fmla="*/ 2903297 w 4799171"/>
              <a:gd name="connsiteY84" fmla="*/ 1099457 h 3109504"/>
              <a:gd name="connsiteX85" fmla="*/ 3001268 w 4799171"/>
              <a:gd name="connsiteY85" fmla="*/ 1153886 h 3109504"/>
              <a:gd name="connsiteX86" fmla="*/ 3023040 w 4799171"/>
              <a:gd name="connsiteY86" fmla="*/ 1175657 h 3109504"/>
              <a:gd name="connsiteX87" fmla="*/ 3055697 w 4799171"/>
              <a:gd name="connsiteY87" fmla="*/ 1186543 h 3109504"/>
              <a:gd name="connsiteX88" fmla="*/ 3131897 w 4799171"/>
              <a:gd name="connsiteY88" fmla="*/ 1208315 h 3109504"/>
              <a:gd name="connsiteX89" fmla="*/ 3186325 w 4799171"/>
              <a:gd name="connsiteY89" fmla="*/ 1251857 h 3109504"/>
              <a:gd name="connsiteX90" fmla="*/ 3262525 w 4799171"/>
              <a:gd name="connsiteY90" fmla="*/ 1284515 h 3109504"/>
              <a:gd name="connsiteX91" fmla="*/ 3371383 w 4799171"/>
              <a:gd name="connsiteY91" fmla="*/ 1328057 h 3109504"/>
              <a:gd name="connsiteX92" fmla="*/ 3447583 w 4799171"/>
              <a:gd name="connsiteY92" fmla="*/ 1360715 h 3109504"/>
              <a:gd name="connsiteX93" fmla="*/ 3589097 w 4799171"/>
              <a:gd name="connsiteY93" fmla="*/ 1382486 h 3109504"/>
              <a:gd name="connsiteX94" fmla="*/ 3621754 w 4799171"/>
              <a:gd name="connsiteY94" fmla="*/ 1404257 h 3109504"/>
              <a:gd name="connsiteX95" fmla="*/ 3654411 w 4799171"/>
              <a:gd name="connsiteY95" fmla="*/ 1393372 h 3109504"/>
              <a:gd name="connsiteX96" fmla="*/ 3741497 w 4799171"/>
              <a:gd name="connsiteY96" fmla="*/ 1382486 h 3109504"/>
              <a:gd name="connsiteX97" fmla="*/ 3774154 w 4799171"/>
              <a:gd name="connsiteY97" fmla="*/ 1371600 h 3109504"/>
              <a:gd name="connsiteX98" fmla="*/ 3828583 w 4799171"/>
              <a:gd name="connsiteY98" fmla="*/ 1317172 h 3109504"/>
              <a:gd name="connsiteX99" fmla="*/ 3893897 w 4799171"/>
              <a:gd name="connsiteY99" fmla="*/ 1284515 h 3109504"/>
              <a:gd name="connsiteX100" fmla="*/ 3915668 w 4799171"/>
              <a:gd name="connsiteY100" fmla="*/ 1251857 h 3109504"/>
              <a:gd name="connsiteX101" fmla="*/ 3937440 w 4799171"/>
              <a:gd name="connsiteY101" fmla="*/ 1208315 h 3109504"/>
              <a:gd name="connsiteX102" fmla="*/ 4046297 w 4799171"/>
              <a:gd name="connsiteY102" fmla="*/ 1175657 h 3109504"/>
              <a:gd name="connsiteX103" fmla="*/ 4111611 w 4799171"/>
              <a:gd name="connsiteY103" fmla="*/ 1132115 h 3109504"/>
              <a:gd name="connsiteX104" fmla="*/ 4133383 w 4799171"/>
              <a:gd name="connsiteY104" fmla="*/ 1110343 h 3109504"/>
              <a:gd name="connsiteX105" fmla="*/ 4166040 w 4799171"/>
              <a:gd name="connsiteY105" fmla="*/ 1099457 h 3109504"/>
              <a:gd name="connsiteX106" fmla="*/ 4253125 w 4799171"/>
              <a:gd name="connsiteY106" fmla="*/ 1055915 h 3109504"/>
              <a:gd name="connsiteX107" fmla="*/ 4318440 w 4799171"/>
              <a:gd name="connsiteY107" fmla="*/ 1034143 h 3109504"/>
              <a:gd name="connsiteX108" fmla="*/ 4492611 w 4799171"/>
              <a:gd name="connsiteY108" fmla="*/ 925286 h 3109504"/>
              <a:gd name="connsiteX109" fmla="*/ 4601468 w 4799171"/>
              <a:gd name="connsiteY109" fmla="*/ 827315 h 3109504"/>
              <a:gd name="connsiteX110" fmla="*/ 4688554 w 4799171"/>
              <a:gd name="connsiteY110" fmla="*/ 762000 h 3109504"/>
              <a:gd name="connsiteX111" fmla="*/ 4742983 w 4799171"/>
              <a:gd name="connsiteY111" fmla="*/ 707572 h 3109504"/>
              <a:gd name="connsiteX112" fmla="*/ 4764754 w 4799171"/>
              <a:gd name="connsiteY112" fmla="*/ 620486 h 3109504"/>
              <a:gd name="connsiteX113" fmla="*/ 4753868 w 4799171"/>
              <a:gd name="connsiteY113" fmla="*/ 587829 h 3109504"/>
              <a:gd name="connsiteX114" fmla="*/ 4775640 w 4799171"/>
              <a:gd name="connsiteY114" fmla="*/ 555172 h 3109504"/>
              <a:gd name="connsiteX115" fmla="*/ 4786525 w 4799171"/>
              <a:gd name="connsiteY115" fmla="*/ 522515 h 3109504"/>
              <a:gd name="connsiteX116" fmla="*/ 4797411 w 4799171"/>
              <a:gd name="connsiteY116" fmla="*/ 457200 h 3109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799171" h="3109504">
                <a:moveTo>
                  <a:pt x="7697" y="3091543"/>
                </a:moveTo>
                <a:cubicBezTo>
                  <a:pt x="33227" y="3014957"/>
                  <a:pt x="0" y="3109504"/>
                  <a:pt x="40354" y="3015343"/>
                </a:cubicBezTo>
                <a:cubicBezTo>
                  <a:pt x="44874" y="3004796"/>
                  <a:pt x="44875" y="2992233"/>
                  <a:pt x="51240" y="2982686"/>
                </a:cubicBezTo>
                <a:cubicBezTo>
                  <a:pt x="59779" y="2969877"/>
                  <a:pt x="74660" y="2962345"/>
                  <a:pt x="83897" y="2950029"/>
                </a:cubicBezTo>
                <a:cubicBezTo>
                  <a:pt x="142979" y="2871252"/>
                  <a:pt x="86772" y="2915455"/>
                  <a:pt x="149211" y="2873829"/>
                </a:cubicBezTo>
                <a:cubicBezTo>
                  <a:pt x="156468" y="2852058"/>
                  <a:pt x="158254" y="2827610"/>
                  <a:pt x="170983" y="2808515"/>
                </a:cubicBezTo>
                <a:cubicBezTo>
                  <a:pt x="178240" y="2797629"/>
                  <a:pt x="186903" y="2787559"/>
                  <a:pt x="192754" y="2775857"/>
                </a:cubicBezTo>
                <a:cubicBezTo>
                  <a:pt x="201492" y="2758380"/>
                  <a:pt x="205786" y="2738906"/>
                  <a:pt x="214525" y="2721429"/>
                </a:cubicBezTo>
                <a:cubicBezTo>
                  <a:pt x="228256" y="2693967"/>
                  <a:pt x="237820" y="2687249"/>
                  <a:pt x="258068" y="2667000"/>
                </a:cubicBezTo>
                <a:cubicBezTo>
                  <a:pt x="283598" y="2590414"/>
                  <a:pt x="250371" y="2684961"/>
                  <a:pt x="290725" y="2590800"/>
                </a:cubicBezTo>
                <a:cubicBezTo>
                  <a:pt x="307691" y="2551212"/>
                  <a:pt x="301455" y="2542517"/>
                  <a:pt x="312497" y="2492829"/>
                </a:cubicBezTo>
                <a:cubicBezTo>
                  <a:pt x="322326" y="2448598"/>
                  <a:pt x="327003" y="2465031"/>
                  <a:pt x="345154" y="2416629"/>
                </a:cubicBezTo>
                <a:cubicBezTo>
                  <a:pt x="350407" y="2402621"/>
                  <a:pt x="351741" y="2387416"/>
                  <a:pt x="356040" y="2373086"/>
                </a:cubicBezTo>
                <a:cubicBezTo>
                  <a:pt x="362634" y="2351105"/>
                  <a:pt x="377811" y="2307772"/>
                  <a:pt x="377811" y="2307772"/>
                </a:cubicBezTo>
                <a:cubicBezTo>
                  <a:pt x="381440" y="2227943"/>
                  <a:pt x="382324" y="2147943"/>
                  <a:pt x="388697" y="2068286"/>
                </a:cubicBezTo>
                <a:cubicBezTo>
                  <a:pt x="389612" y="2056848"/>
                  <a:pt x="396564" y="2046699"/>
                  <a:pt x="399583" y="2035629"/>
                </a:cubicBezTo>
                <a:cubicBezTo>
                  <a:pt x="407456" y="2006761"/>
                  <a:pt x="411892" y="1976929"/>
                  <a:pt x="421354" y="1948543"/>
                </a:cubicBezTo>
                <a:cubicBezTo>
                  <a:pt x="424983" y="1937657"/>
                  <a:pt x="429457" y="1927018"/>
                  <a:pt x="432240" y="1915886"/>
                </a:cubicBezTo>
                <a:cubicBezTo>
                  <a:pt x="436727" y="1897936"/>
                  <a:pt x="438638" y="1879407"/>
                  <a:pt x="443125" y="1861457"/>
                </a:cubicBezTo>
                <a:cubicBezTo>
                  <a:pt x="445908" y="1850325"/>
                  <a:pt x="451522" y="1840001"/>
                  <a:pt x="454011" y="1828800"/>
                </a:cubicBezTo>
                <a:cubicBezTo>
                  <a:pt x="458167" y="1810097"/>
                  <a:pt x="465773" y="1743301"/>
                  <a:pt x="475783" y="1719943"/>
                </a:cubicBezTo>
                <a:cubicBezTo>
                  <a:pt x="480937" y="1707918"/>
                  <a:pt x="492241" y="1699241"/>
                  <a:pt x="497554" y="1687286"/>
                </a:cubicBezTo>
                <a:cubicBezTo>
                  <a:pt x="537580" y="1597226"/>
                  <a:pt x="496385" y="1644912"/>
                  <a:pt x="541097" y="1600200"/>
                </a:cubicBezTo>
                <a:cubicBezTo>
                  <a:pt x="544726" y="1585686"/>
                  <a:pt x="546090" y="1570408"/>
                  <a:pt x="551983" y="1556657"/>
                </a:cubicBezTo>
                <a:cubicBezTo>
                  <a:pt x="567896" y="1519526"/>
                  <a:pt x="581444" y="1523443"/>
                  <a:pt x="606411" y="1491343"/>
                </a:cubicBezTo>
                <a:cubicBezTo>
                  <a:pt x="622475" y="1470689"/>
                  <a:pt x="631452" y="1444532"/>
                  <a:pt x="649954" y="1426029"/>
                </a:cubicBezTo>
                <a:cubicBezTo>
                  <a:pt x="657211" y="1418772"/>
                  <a:pt x="665314" y="1412271"/>
                  <a:pt x="671725" y="1404257"/>
                </a:cubicBezTo>
                <a:cubicBezTo>
                  <a:pt x="696443" y="1373360"/>
                  <a:pt x="695518" y="1358693"/>
                  <a:pt x="726154" y="1328057"/>
                </a:cubicBezTo>
                <a:cubicBezTo>
                  <a:pt x="775398" y="1278813"/>
                  <a:pt x="750333" y="1340776"/>
                  <a:pt x="802354" y="1262743"/>
                </a:cubicBezTo>
                <a:cubicBezTo>
                  <a:pt x="836855" y="1210991"/>
                  <a:pt x="819988" y="1242497"/>
                  <a:pt x="845897" y="1164772"/>
                </a:cubicBezTo>
                <a:cubicBezTo>
                  <a:pt x="849526" y="1153886"/>
                  <a:pt x="850418" y="1141663"/>
                  <a:pt x="856783" y="1132115"/>
                </a:cubicBezTo>
                <a:cubicBezTo>
                  <a:pt x="887093" y="1086648"/>
                  <a:pt x="869303" y="1108708"/>
                  <a:pt x="911211" y="1066800"/>
                </a:cubicBezTo>
                <a:cubicBezTo>
                  <a:pt x="914840" y="1052286"/>
                  <a:pt x="917798" y="1037587"/>
                  <a:pt x="922097" y="1023257"/>
                </a:cubicBezTo>
                <a:cubicBezTo>
                  <a:pt x="922107" y="1023222"/>
                  <a:pt x="949305" y="941632"/>
                  <a:pt x="954754" y="925286"/>
                </a:cubicBezTo>
                <a:cubicBezTo>
                  <a:pt x="958383" y="914400"/>
                  <a:pt x="956460" y="899514"/>
                  <a:pt x="965640" y="892629"/>
                </a:cubicBezTo>
                <a:cubicBezTo>
                  <a:pt x="980154" y="881743"/>
                  <a:pt x="993798" y="869588"/>
                  <a:pt x="1009183" y="859972"/>
                </a:cubicBezTo>
                <a:cubicBezTo>
                  <a:pt x="1044327" y="838006"/>
                  <a:pt x="1055428" y="842640"/>
                  <a:pt x="1085383" y="816429"/>
                </a:cubicBezTo>
                <a:cubicBezTo>
                  <a:pt x="1104693" y="799533"/>
                  <a:pt x="1121668" y="780143"/>
                  <a:pt x="1139811" y="762000"/>
                </a:cubicBezTo>
                <a:lnTo>
                  <a:pt x="1172468" y="729343"/>
                </a:lnTo>
                <a:cubicBezTo>
                  <a:pt x="1179725" y="722086"/>
                  <a:pt x="1185701" y="713265"/>
                  <a:pt x="1194240" y="707572"/>
                </a:cubicBezTo>
                <a:lnTo>
                  <a:pt x="1226897" y="685800"/>
                </a:lnTo>
                <a:cubicBezTo>
                  <a:pt x="1234154" y="674914"/>
                  <a:pt x="1239417" y="662394"/>
                  <a:pt x="1248668" y="653143"/>
                </a:cubicBezTo>
                <a:cubicBezTo>
                  <a:pt x="1257919" y="643892"/>
                  <a:pt x="1271109" y="639545"/>
                  <a:pt x="1281325" y="631372"/>
                </a:cubicBezTo>
                <a:cubicBezTo>
                  <a:pt x="1289339" y="624961"/>
                  <a:pt x="1295083" y="616011"/>
                  <a:pt x="1303097" y="609600"/>
                </a:cubicBezTo>
                <a:cubicBezTo>
                  <a:pt x="1313313" y="601427"/>
                  <a:pt x="1326503" y="597080"/>
                  <a:pt x="1335754" y="587829"/>
                </a:cubicBezTo>
                <a:cubicBezTo>
                  <a:pt x="1384881" y="538702"/>
                  <a:pt x="1384594" y="512315"/>
                  <a:pt x="1444611" y="478972"/>
                </a:cubicBezTo>
                <a:cubicBezTo>
                  <a:pt x="1457689" y="471706"/>
                  <a:pt x="1473640" y="471715"/>
                  <a:pt x="1488154" y="468086"/>
                </a:cubicBezTo>
                <a:cubicBezTo>
                  <a:pt x="1503122" y="443138"/>
                  <a:pt x="1524483" y="397563"/>
                  <a:pt x="1553468" y="381000"/>
                </a:cubicBezTo>
                <a:cubicBezTo>
                  <a:pt x="1566458" y="373577"/>
                  <a:pt x="1582497" y="373743"/>
                  <a:pt x="1597011" y="370115"/>
                </a:cubicBezTo>
                <a:cubicBezTo>
                  <a:pt x="1604268" y="362858"/>
                  <a:pt x="1612372" y="356357"/>
                  <a:pt x="1618783" y="348343"/>
                </a:cubicBezTo>
                <a:cubicBezTo>
                  <a:pt x="1626956" y="338127"/>
                  <a:pt x="1630503" y="324061"/>
                  <a:pt x="1640554" y="315686"/>
                </a:cubicBezTo>
                <a:cubicBezTo>
                  <a:pt x="1653020" y="305297"/>
                  <a:pt x="1669583" y="301172"/>
                  <a:pt x="1684097" y="293915"/>
                </a:cubicBezTo>
                <a:cubicBezTo>
                  <a:pt x="1735754" y="242258"/>
                  <a:pt x="1708167" y="256863"/>
                  <a:pt x="1760297" y="239486"/>
                </a:cubicBezTo>
                <a:cubicBezTo>
                  <a:pt x="1767554" y="228600"/>
                  <a:pt x="1771852" y="215002"/>
                  <a:pt x="1782068" y="206829"/>
                </a:cubicBezTo>
                <a:cubicBezTo>
                  <a:pt x="1791028" y="199661"/>
                  <a:pt x="1804886" y="201847"/>
                  <a:pt x="1814725" y="195943"/>
                </a:cubicBezTo>
                <a:cubicBezTo>
                  <a:pt x="1823526" y="190663"/>
                  <a:pt x="1829240" y="181429"/>
                  <a:pt x="1836497" y="174172"/>
                </a:cubicBezTo>
                <a:cubicBezTo>
                  <a:pt x="1840126" y="159658"/>
                  <a:pt x="1840692" y="144011"/>
                  <a:pt x="1847383" y="130629"/>
                </a:cubicBezTo>
                <a:cubicBezTo>
                  <a:pt x="1856648" y="112098"/>
                  <a:pt x="1888348" y="98625"/>
                  <a:pt x="1901811" y="87086"/>
                </a:cubicBezTo>
                <a:cubicBezTo>
                  <a:pt x="1917396" y="73728"/>
                  <a:pt x="1925881" y="50034"/>
                  <a:pt x="1945354" y="43543"/>
                </a:cubicBezTo>
                <a:cubicBezTo>
                  <a:pt x="1956240" y="39914"/>
                  <a:pt x="1967748" y="37789"/>
                  <a:pt x="1978011" y="32657"/>
                </a:cubicBezTo>
                <a:cubicBezTo>
                  <a:pt x="1989713" y="26806"/>
                  <a:pt x="1998643" y="16040"/>
                  <a:pt x="2010668" y="10886"/>
                </a:cubicBezTo>
                <a:cubicBezTo>
                  <a:pt x="2024419" y="4993"/>
                  <a:pt x="2039697" y="3629"/>
                  <a:pt x="2054211" y="0"/>
                </a:cubicBezTo>
                <a:cubicBezTo>
                  <a:pt x="2065097" y="14514"/>
                  <a:pt x="2077867" y="27791"/>
                  <a:pt x="2086868" y="43543"/>
                </a:cubicBezTo>
                <a:cubicBezTo>
                  <a:pt x="2092561" y="53506"/>
                  <a:pt x="2092181" y="66169"/>
                  <a:pt x="2097754" y="76200"/>
                </a:cubicBezTo>
                <a:cubicBezTo>
                  <a:pt x="2110461" y="99073"/>
                  <a:pt x="2126783" y="119743"/>
                  <a:pt x="2141297" y="141515"/>
                </a:cubicBezTo>
                <a:cubicBezTo>
                  <a:pt x="2148554" y="152401"/>
                  <a:pt x="2153817" y="164921"/>
                  <a:pt x="2163068" y="174172"/>
                </a:cubicBezTo>
                <a:lnTo>
                  <a:pt x="2239268" y="250372"/>
                </a:lnTo>
                <a:lnTo>
                  <a:pt x="2271925" y="283029"/>
                </a:lnTo>
                <a:cubicBezTo>
                  <a:pt x="2297809" y="360679"/>
                  <a:pt x="2261107" y="266802"/>
                  <a:pt x="2315468" y="348343"/>
                </a:cubicBezTo>
                <a:cubicBezTo>
                  <a:pt x="2321833" y="357890"/>
                  <a:pt x="2320781" y="370969"/>
                  <a:pt x="2326354" y="381000"/>
                </a:cubicBezTo>
                <a:cubicBezTo>
                  <a:pt x="2339061" y="403873"/>
                  <a:pt x="2355383" y="424543"/>
                  <a:pt x="2369897" y="446315"/>
                </a:cubicBezTo>
                <a:cubicBezTo>
                  <a:pt x="2377154" y="457201"/>
                  <a:pt x="2387531" y="466561"/>
                  <a:pt x="2391668" y="478972"/>
                </a:cubicBezTo>
                <a:cubicBezTo>
                  <a:pt x="2395297" y="489858"/>
                  <a:pt x="2397422" y="501366"/>
                  <a:pt x="2402554" y="511629"/>
                </a:cubicBezTo>
                <a:cubicBezTo>
                  <a:pt x="2416287" y="539095"/>
                  <a:pt x="2425845" y="545806"/>
                  <a:pt x="2446097" y="566057"/>
                </a:cubicBezTo>
                <a:cubicBezTo>
                  <a:pt x="2453354" y="580571"/>
                  <a:pt x="2462170" y="594406"/>
                  <a:pt x="2467868" y="609600"/>
                </a:cubicBezTo>
                <a:cubicBezTo>
                  <a:pt x="2472613" y="622254"/>
                  <a:pt x="2480867" y="671178"/>
                  <a:pt x="2489640" y="685800"/>
                </a:cubicBezTo>
                <a:cubicBezTo>
                  <a:pt x="2494920" y="694601"/>
                  <a:pt x="2504154" y="700315"/>
                  <a:pt x="2511411" y="707572"/>
                </a:cubicBezTo>
                <a:cubicBezTo>
                  <a:pt x="2515040" y="722086"/>
                  <a:pt x="2517044" y="737107"/>
                  <a:pt x="2522297" y="751115"/>
                </a:cubicBezTo>
                <a:cubicBezTo>
                  <a:pt x="2534135" y="782683"/>
                  <a:pt x="2547793" y="800244"/>
                  <a:pt x="2565840" y="827315"/>
                </a:cubicBezTo>
                <a:cubicBezTo>
                  <a:pt x="2592342" y="906822"/>
                  <a:pt x="2582045" y="870365"/>
                  <a:pt x="2598497" y="936172"/>
                </a:cubicBezTo>
                <a:cubicBezTo>
                  <a:pt x="2583983" y="979712"/>
                  <a:pt x="2583389" y="962013"/>
                  <a:pt x="2598497" y="1012372"/>
                </a:cubicBezTo>
                <a:cubicBezTo>
                  <a:pt x="2605091" y="1034353"/>
                  <a:pt x="2598497" y="1070429"/>
                  <a:pt x="2620268" y="1077686"/>
                </a:cubicBezTo>
                <a:cubicBezTo>
                  <a:pt x="2631154" y="1081315"/>
                  <a:pt x="2641724" y="1086083"/>
                  <a:pt x="2652925" y="1088572"/>
                </a:cubicBezTo>
                <a:cubicBezTo>
                  <a:pt x="2708163" y="1100847"/>
                  <a:pt x="2772357" y="1104869"/>
                  <a:pt x="2827097" y="1110343"/>
                </a:cubicBezTo>
                <a:cubicBezTo>
                  <a:pt x="2852497" y="1106714"/>
                  <a:pt x="2877639" y="1099457"/>
                  <a:pt x="2903297" y="1099457"/>
                </a:cubicBezTo>
                <a:cubicBezTo>
                  <a:pt x="2930674" y="1099457"/>
                  <a:pt x="2995053" y="1147671"/>
                  <a:pt x="3001268" y="1153886"/>
                </a:cubicBezTo>
                <a:cubicBezTo>
                  <a:pt x="3008525" y="1161143"/>
                  <a:pt x="3014239" y="1170377"/>
                  <a:pt x="3023040" y="1175657"/>
                </a:cubicBezTo>
                <a:cubicBezTo>
                  <a:pt x="3032879" y="1181561"/>
                  <a:pt x="3044664" y="1183391"/>
                  <a:pt x="3055697" y="1186543"/>
                </a:cubicBezTo>
                <a:cubicBezTo>
                  <a:pt x="3151378" y="1213881"/>
                  <a:pt x="3053597" y="1182214"/>
                  <a:pt x="3131897" y="1208315"/>
                </a:cubicBezTo>
                <a:cubicBezTo>
                  <a:pt x="3150040" y="1222829"/>
                  <a:pt x="3166993" y="1238969"/>
                  <a:pt x="3186325" y="1251857"/>
                </a:cubicBezTo>
                <a:cubicBezTo>
                  <a:pt x="3254281" y="1297161"/>
                  <a:pt x="3204468" y="1255487"/>
                  <a:pt x="3262525" y="1284515"/>
                </a:cubicBezTo>
                <a:cubicBezTo>
                  <a:pt x="3356248" y="1331377"/>
                  <a:pt x="3275719" y="1308926"/>
                  <a:pt x="3371383" y="1328057"/>
                </a:cubicBezTo>
                <a:cubicBezTo>
                  <a:pt x="3402538" y="1343635"/>
                  <a:pt x="3415547" y="1352706"/>
                  <a:pt x="3447583" y="1360715"/>
                </a:cubicBezTo>
                <a:cubicBezTo>
                  <a:pt x="3497446" y="1373180"/>
                  <a:pt x="3536228" y="1375877"/>
                  <a:pt x="3589097" y="1382486"/>
                </a:cubicBezTo>
                <a:cubicBezTo>
                  <a:pt x="3599983" y="1389743"/>
                  <a:pt x="3608849" y="1402106"/>
                  <a:pt x="3621754" y="1404257"/>
                </a:cubicBezTo>
                <a:cubicBezTo>
                  <a:pt x="3633072" y="1406143"/>
                  <a:pt x="3643122" y="1395425"/>
                  <a:pt x="3654411" y="1393372"/>
                </a:cubicBezTo>
                <a:cubicBezTo>
                  <a:pt x="3683194" y="1388139"/>
                  <a:pt x="3712468" y="1386115"/>
                  <a:pt x="3741497" y="1382486"/>
                </a:cubicBezTo>
                <a:cubicBezTo>
                  <a:pt x="3752383" y="1378857"/>
                  <a:pt x="3764974" y="1378485"/>
                  <a:pt x="3774154" y="1371600"/>
                </a:cubicBezTo>
                <a:cubicBezTo>
                  <a:pt x="3794680" y="1356205"/>
                  <a:pt x="3804242" y="1325286"/>
                  <a:pt x="3828583" y="1317172"/>
                </a:cubicBezTo>
                <a:cubicBezTo>
                  <a:pt x="3873651" y="1302149"/>
                  <a:pt x="3851693" y="1312651"/>
                  <a:pt x="3893897" y="1284515"/>
                </a:cubicBezTo>
                <a:cubicBezTo>
                  <a:pt x="3901154" y="1273629"/>
                  <a:pt x="3909177" y="1263216"/>
                  <a:pt x="3915668" y="1251857"/>
                </a:cubicBezTo>
                <a:cubicBezTo>
                  <a:pt x="3923719" y="1237768"/>
                  <a:pt x="3924458" y="1218051"/>
                  <a:pt x="3937440" y="1208315"/>
                </a:cubicBezTo>
                <a:cubicBezTo>
                  <a:pt x="3950692" y="1198376"/>
                  <a:pt x="4023683" y="1181311"/>
                  <a:pt x="4046297" y="1175657"/>
                </a:cubicBezTo>
                <a:cubicBezTo>
                  <a:pt x="4129341" y="1092613"/>
                  <a:pt x="4032840" y="1179377"/>
                  <a:pt x="4111611" y="1132115"/>
                </a:cubicBezTo>
                <a:cubicBezTo>
                  <a:pt x="4120412" y="1126835"/>
                  <a:pt x="4124582" y="1115624"/>
                  <a:pt x="4133383" y="1110343"/>
                </a:cubicBezTo>
                <a:cubicBezTo>
                  <a:pt x="4143222" y="1104439"/>
                  <a:pt x="4155594" y="1104205"/>
                  <a:pt x="4166040" y="1099457"/>
                </a:cubicBezTo>
                <a:cubicBezTo>
                  <a:pt x="4195586" y="1086027"/>
                  <a:pt x="4222336" y="1066178"/>
                  <a:pt x="4253125" y="1055915"/>
                </a:cubicBezTo>
                <a:cubicBezTo>
                  <a:pt x="4274897" y="1048658"/>
                  <a:pt x="4297913" y="1044406"/>
                  <a:pt x="4318440" y="1034143"/>
                </a:cubicBezTo>
                <a:cubicBezTo>
                  <a:pt x="4488531" y="949097"/>
                  <a:pt x="4323043" y="1038332"/>
                  <a:pt x="4492611" y="925286"/>
                </a:cubicBezTo>
                <a:cubicBezTo>
                  <a:pt x="4667183" y="808903"/>
                  <a:pt x="4461729" y="955409"/>
                  <a:pt x="4601468" y="827315"/>
                </a:cubicBezTo>
                <a:cubicBezTo>
                  <a:pt x="4628216" y="802796"/>
                  <a:pt x="4662896" y="787658"/>
                  <a:pt x="4688554" y="762000"/>
                </a:cubicBezTo>
                <a:lnTo>
                  <a:pt x="4742983" y="707572"/>
                </a:lnTo>
                <a:cubicBezTo>
                  <a:pt x="4751572" y="681804"/>
                  <a:pt x="4764754" y="646755"/>
                  <a:pt x="4764754" y="620486"/>
                </a:cubicBezTo>
                <a:cubicBezTo>
                  <a:pt x="4764754" y="609011"/>
                  <a:pt x="4757497" y="598715"/>
                  <a:pt x="4753868" y="587829"/>
                </a:cubicBezTo>
                <a:cubicBezTo>
                  <a:pt x="4761125" y="576943"/>
                  <a:pt x="4769789" y="566874"/>
                  <a:pt x="4775640" y="555172"/>
                </a:cubicBezTo>
                <a:cubicBezTo>
                  <a:pt x="4780772" y="544909"/>
                  <a:pt x="4783373" y="533548"/>
                  <a:pt x="4786525" y="522515"/>
                </a:cubicBezTo>
                <a:cubicBezTo>
                  <a:pt x="4799171" y="478252"/>
                  <a:pt x="4797411" y="490867"/>
                  <a:pt x="4797411" y="457200"/>
                </a:cubicBezTo>
              </a:path>
            </a:pathLst>
          </a:custGeom>
          <a:ln w="38100">
            <a:solidFill>
              <a:srgbClr val="FF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19" name="TextBox 18"/>
          <p:cNvSpPr txBox="1"/>
          <p:nvPr/>
        </p:nvSpPr>
        <p:spPr>
          <a:xfrm>
            <a:off x="2438400" y="4114800"/>
            <a:ext cx="5320624" cy="1384995"/>
          </a:xfrm>
          <a:prstGeom prst="rect">
            <a:avLst/>
          </a:prstGeom>
          <a:noFill/>
        </p:spPr>
        <p:txBody>
          <a:bodyPr wrap="none" rtlCol="0">
            <a:spAutoFit/>
          </a:bodyPr>
          <a:lstStyle/>
          <a:p>
            <a:r>
              <a:rPr lang="en-US" dirty="0" smtClean="0">
                <a:solidFill>
                  <a:srgbClr val="99FF66"/>
                </a:solidFill>
              </a:rPr>
              <a:t>Thailand’s growth and inequality</a:t>
            </a:r>
          </a:p>
          <a:p>
            <a:r>
              <a:rPr lang="en-US" dirty="0" smtClean="0">
                <a:solidFill>
                  <a:srgbClr val="99FF66"/>
                </a:solidFill>
              </a:rPr>
              <a:t>have not quite followed the</a:t>
            </a:r>
          </a:p>
          <a:p>
            <a:r>
              <a:rPr lang="en-US" dirty="0" smtClean="0">
                <a:solidFill>
                  <a:srgbClr val="99FF66"/>
                </a:solidFill>
              </a:rPr>
              <a:t>Kuznets  curve pattern</a:t>
            </a:r>
            <a:endParaRPr lang="en-US" dirty="0">
              <a:solidFill>
                <a:srgbClr val="99FF66"/>
              </a:solidFill>
            </a:endParaRPr>
          </a:p>
        </p:txBody>
      </p:sp>
      <p:sp>
        <p:nvSpPr>
          <p:cNvPr id="20" name="Slide Number Placeholder 19"/>
          <p:cNvSpPr>
            <a:spLocks noGrp="1"/>
          </p:cNvSpPr>
          <p:nvPr>
            <p:ph type="sldNum" sz="quarter" idx="11"/>
          </p:nvPr>
        </p:nvSpPr>
        <p:spPr/>
        <p:txBody>
          <a:bodyPr/>
          <a:lstStyle/>
          <a:p>
            <a:fld id="{0955800D-C53E-4127-8EE6-5963A2A6CB7D}"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500" y="571500"/>
          <a:ext cx="8001000" cy="5440371"/>
        </p:xfrm>
        <a:graphic>
          <a:graphicData uri="http://schemas.openxmlformats.org/drawingml/2006/table">
            <a:tbl>
              <a:tblPr/>
              <a:tblGrid>
                <a:gridCol w="857250"/>
                <a:gridCol w="1000125"/>
                <a:gridCol w="1000125"/>
                <a:gridCol w="1000125"/>
                <a:gridCol w="684213"/>
                <a:gridCol w="576262"/>
                <a:gridCol w="576263"/>
                <a:gridCol w="576262"/>
                <a:gridCol w="577850"/>
                <a:gridCol w="576263"/>
                <a:gridCol w="576262"/>
              </a:tblGrid>
              <a:tr h="493713">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Rank</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Country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Survey year</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Gini index</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Percentage share of income or consumption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93713">
                <a:tc vMerge="1">
                  <a:txBody>
                    <a:bodyPr/>
                    <a:lstStyle/>
                    <a:p>
                      <a:endParaRPr lang="en-US"/>
                    </a:p>
                  </a:txBody>
                  <a:tcPr/>
                </a:tc>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Second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Third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Fourth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10%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Namibia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1993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78.7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64.5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Lesotho</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1995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63.2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48.3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Brazil</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Colombia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Chile</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57.1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Mexico</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Argentina</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e</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52.2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56.4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26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Malaysia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Philippines</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Bolivia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China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42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Thailand</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47</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Singapore</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42.5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51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United States</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Portugal</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bl>
          </a:graphicData>
        </a:graphic>
      </p:graphicFrame>
      <p:pic>
        <p:nvPicPr>
          <p:cNvPr id="16596" name="Picture 2" descr="http://devdata.worldbank.org/wdi2005/Images/Space.gif"/>
          <p:cNvPicPr>
            <a:picLocks noChangeAspect="1" noChangeArrowheads="1"/>
          </p:cNvPicPr>
          <p:nvPr/>
        </p:nvPicPr>
        <p:blipFill>
          <a:blip r:embed="rId2"/>
          <a:srcRect/>
          <a:stretch>
            <a:fillRect/>
          </a:stretch>
        </p:blipFill>
        <p:spPr bwMode="auto">
          <a:xfrm>
            <a:off x="2028825" y="381000"/>
            <a:ext cx="9525" cy="9525"/>
          </a:xfrm>
          <a:prstGeom prst="rect">
            <a:avLst/>
          </a:prstGeom>
          <a:noFill/>
          <a:ln w="9525">
            <a:noFill/>
            <a:miter lim="800000"/>
            <a:headEnd/>
            <a:tailEnd/>
          </a:ln>
        </p:spPr>
      </p:pic>
      <p:pic>
        <p:nvPicPr>
          <p:cNvPr id="16597" name="Picture 3" descr="http://devdata.worldbank.org/wdi2005/Images/Space.gif"/>
          <p:cNvPicPr>
            <a:picLocks noChangeAspect="1" noChangeArrowheads="1"/>
          </p:cNvPicPr>
          <p:nvPr/>
        </p:nvPicPr>
        <p:blipFill>
          <a:blip r:embed="rId2"/>
          <a:srcRect/>
          <a:stretch>
            <a:fillRect/>
          </a:stretch>
        </p:blipFill>
        <p:spPr bwMode="auto">
          <a:xfrm>
            <a:off x="2028825" y="714375"/>
            <a:ext cx="9525" cy="9525"/>
          </a:xfrm>
          <a:prstGeom prst="rect">
            <a:avLst/>
          </a:prstGeom>
          <a:noFill/>
          <a:ln w="9525">
            <a:noFill/>
            <a:miter lim="800000"/>
            <a:headEnd/>
            <a:tailEnd/>
          </a:ln>
        </p:spPr>
      </p:pic>
      <p:pic>
        <p:nvPicPr>
          <p:cNvPr id="16598" name="Picture 4" descr="http://devdata.worldbank.org/wdi2005/Images/Space.gif"/>
          <p:cNvPicPr>
            <a:picLocks noChangeAspect="1" noChangeArrowheads="1"/>
          </p:cNvPicPr>
          <p:nvPr/>
        </p:nvPicPr>
        <p:blipFill>
          <a:blip r:embed="rId2"/>
          <a:srcRect/>
          <a:stretch>
            <a:fillRect/>
          </a:stretch>
        </p:blipFill>
        <p:spPr bwMode="auto">
          <a:xfrm>
            <a:off x="2028825" y="714375"/>
            <a:ext cx="9525" cy="9525"/>
          </a:xfrm>
          <a:prstGeom prst="rect">
            <a:avLst/>
          </a:prstGeom>
          <a:noFill/>
          <a:ln w="9525">
            <a:noFill/>
            <a:miter lim="800000"/>
            <a:headEnd/>
            <a:tailEnd/>
          </a:ln>
        </p:spPr>
      </p:pic>
      <p:pic>
        <p:nvPicPr>
          <p:cNvPr id="16599" name="Picture 5" descr="http://devdata.worldbank.org/wdi2005/Images/Space.gif"/>
          <p:cNvPicPr>
            <a:picLocks noChangeAspect="1" noChangeArrowheads="1"/>
          </p:cNvPicPr>
          <p:nvPr/>
        </p:nvPicPr>
        <p:blipFill>
          <a:blip r:embed="rId2"/>
          <a:srcRect/>
          <a:stretch>
            <a:fillRect/>
          </a:stretch>
        </p:blipFill>
        <p:spPr bwMode="auto">
          <a:xfrm>
            <a:off x="2924175" y="381000"/>
            <a:ext cx="9525" cy="9525"/>
          </a:xfrm>
          <a:prstGeom prst="rect">
            <a:avLst/>
          </a:prstGeom>
          <a:noFill/>
          <a:ln w="9525">
            <a:noFill/>
            <a:miter lim="800000"/>
            <a:headEnd/>
            <a:tailEnd/>
          </a:ln>
        </p:spPr>
      </p:pic>
      <p:pic>
        <p:nvPicPr>
          <p:cNvPr id="16600" name="Picture 6" descr="http://devdata.worldbank.org/wdi2005/Images/Space.gif"/>
          <p:cNvPicPr>
            <a:picLocks noChangeAspect="1" noChangeArrowheads="1"/>
          </p:cNvPicPr>
          <p:nvPr/>
        </p:nvPicPr>
        <p:blipFill>
          <a:blip r:embed="rId2"/>
          <a:srcRect/>
          <a:stretch>
            <a:fillRect/>
          </a:stretch>
        </p:blipFill>
        <p:spPr bwMode="auto">
          <a:xfrm>
            <a:off x="2924175" y="714375"/>
            <a:ext cx="9525" cy="9525"/>
          </a:xfrm>
          <a:prstGeom prst="rect">
            <a:avLst/>
          </a:prstGeom>
          <a:noFill/>
          <a:ln w="9525">
            <a:noFill/>
            <a:miter lim="800000"/>
            <a:headEnd/>
            <a:tailEnd/>
          </a:ln>
        </p:spPr>
      </p:pic>
      <p:pic>
        <p:nvPicPr>
          <p:cNvPr id="16601" name="Picture 7" descr="http://devdata.worldbank.org/wdi2005/Images/Space.gif"/>
          <p:cNvPicPr>
            <a:picLocks noChangeAspect="1" noChangeArrowheads="1"/>
          </p:cNvPicPr>
          <p:nvPr/>
        </p:nvPicPr>
        <p:blipFill>
          <a:blip r:embed="rId2"/>
          <a:srcRect/>
          <a:stretch>
            <a:fillRect/>
          </a:stretch>
        </p:blipFill>
        <p:spPr bwMode="auto">
          <a:xfrm>
            <a:off x="2924175" y="714375"/>
            <a:ext cx="9525" cy="9525"/>
          </a:xfrm>
          <a:prstGeom prst="rect">
            <a:avLst/>
          </a:prstGeom>
          <a:noFill/>
          <a:ln w="9525">
            <a:noFill/>
            <a:miter lim="800000"/>
            <a:headEnd/>
            <a:tailEnd/>
          </a:ln>
        </p:spPr>
      </p:pic>
      <p:pic>
        <p:nvPicPr>
          <p:cNvPr id="16602" name="Picture 8" descr="http://devdata.worldbank.org/wdi2005/Images/Space.gif"/>
          <p:cNvPicPr>
            <a:picLocks noChangeAspect="1" noChangeArrowheads="1"/>
          </p:cNvPicPr>
          <p:nvPr/>
        </p:nvPicPr>
        <p:blipFill>
          <a:blip r:embed="rId2"/>
          <a:srcRect/>
          <a:stretch>
            <a:fillRect/>
          </a:stretch>
        </p:blipFill>
        <p:spPr bwMode="auto">
          <a:xfrm>
            <a:off x="3695700" y="381000"/>
            <a:ext cx="9525" cy="9525"/>
          </a:xfrm>
          <a:prstGeom prst="rect">
            <a:avLst/>
          </a:prstGeom>
          <a:noFill/>
          <a:ln w="9525">
            <a:noFill/>
            <a:miter lim="800000"/>
            <a:headEnd/>
            <a:tailEnd/>
          </a:ln>
        </p:spPr>
      </p:pic>
      <p:pic>
        <p:nvPicPr>
          <p:cNvPr id="16603" name="Picture 9" descr="http://devdata.worldbank.org/wdi2005/Images/Space.gif"/>
          <p:cNvPicPr>
            <a:picLocks noChangeAspect="1" noChangeArrowheads="1"/>
          </p:cNvPicPr>
          <p:nvPr/>
        </p:nvPicPr>
        <p:blipFill>
          <a:blip r:embed="rId2"/>
          <a:srcRect/>
          <a:stretch>
            <a:fillRect/>
          </a:stretch>
        </p:blipFill>
        <p:spPr bwMode="auto">
          <a:xfrm>
            <a:off x="3695700" y="714375"/>
            <a:ext cx="9525" cy="9525"/>
          </a:xfrm>
          <a:prstGeom prst="rect">
            <a:avLst/>
          </a:prstGeom>
          <a:noFill/>
          <a:ln w="9525">
            <a:noFill/>
            <a:miter lim="800000"/>
            <a:headEnd/>
            <a:tailEnd/>
          </a:ln>
        </p:spPr>
      </p:pic>
      <p:pic>
        <p:nvPicPr>
          <p:cNvPr id="16604" name="Picture 10" descr="http://devdata.worldbank.org/wdi2005/Images/Space.gif"/>
          <p:cNvPicPr>
            <a:picLocks noChangeAspect="1" noChangeArrowheads="1"/>
          </p:cNvPicPr>
          <p:nvPr/>
        </p:nvPicPr>
        <p:blipFill>
          <a:blip r:embed="rId2"/>
          <a:srcRect/>
          <a:stretch>
            <a:fillRect/>
          </a:stretch>
        </p:blipFill>
        <p:spPr bwMode="auto">
          <a:xfrm>
            <a:off x="3695700" y="714375"/>
            <a:ext cx="9525" cy="9525"/>
          </a:xfrm>
          <a:prstGeom prst="rect">
            <a:avLst/>
          </a:prstGeom>
          <a:noFill/>
          <a:ln w="9525">
            <a:noFill/>
            <a:miter lim="800000"/>
            <a:headEnd/>
            <a:tailEnd/>
          </a:ln>
        </p:spPr>
      </p:pic>
      <p:pic>
        <p:nvPicPr>
          <p:cNvPr id="16605" name="Picture 11" descr="http://devdata.worldbank.org/wdi2005/Images/Space.gif"/>
          <p:cNvPicPr>
            <a:picLocks noChangeAspect="1" noChangeArrowheads="1"/>
          </p:cNvPicPr>
          <p:nvPr/>
        </p:nvPicPr>
        <p:blipFill>
          <a:blip r:embed="rId2"/>
          <a:srcRect/>
          <a:stretch>
            <a:fillRect/>
          </a:stretch>
        </p:blipFill>
        <p:spPr bwMode="auto">
          <a:xfrm>
            <a:off x="4305300" y="714375"/>
            <a:ext cx="9525" cy="9525"/>
          </a:xfrm>
          <a:prstGeom prst="rect">
            <a:avLst/>
          </a:prstGeom>
          <a:noFill/>
          <a:ln w="9525">
            <a:noFill/>
            <a:miter lim="800000"/>
            <a:headEnd/>
            <a:tailEnd/>
          </a:ln>
        </p:spPr>
      </p:pic>
      <p:pic>
        <p:nvPicPr>
          <p:cNvPr id="16606" name="Picture 12" descr="http://devdata.worldbank.org/wdi2005/Images/Space.gif"/>
          <p:cNvPicPr>
            <a:picLocks noChangeAspect="1" noChangeArrowheads="1"/>
          </p:cNvPicPr>
          <p:nvPr/>
        </p:nvPicPr>
        <p:blipFill>
          <a:blip r:embed="rId2"/>
          <a:srcRect/>
          <a:stretch>
            <a:fillRect/>
          </a:stretch>
        </p:blipFill>
        <p:spPr bwMode="auto">
          <a:xfrm>
            <a:off x="4914900" y="714375"/>
            <a:ext cx="9525" cy="9525"/>
          </a:xfrm>
          <a:prstGeom prst="rect">
            <a:avLst/>
          </a:prstGeom>
          <a:noFill/>
          <a:ln w="9525">
            <a:noFill/>
            <a:miter lim="800000"/>
            <a:headEnd/>
            <a:tailEnd/>
          </a:ln>
        </p:spPr>
      </p:pic>
      <p:pic>
        <p:nvPicPr>
          <p:cNvPr id="16607" name="Picture 13" descr="http://devdata.worldbank.org/wdi2005/Images/Space.gif"/>
          <p:cNvPicPr>
            <a:picLocks noChangeAspect="1" noChangeArrowheads="1"/>
          </p:cNvPicPr>
          <p:nvPr/>
        </p:nvPicPr>
        <p:blipFill>
          <a:blip r:embed="rId2"/>
          <a:srcRect/>
          <a:stretch>
            <a:fillRect/>
          </a:stretch>
        </p:blipFill>
        <p:spPr bwMode="auto">
          <a:xfrm>
            <a:off x="5524500" y="714375"/>
            <a:ext cx="9525" cy="9525"/>
          </a:xfrm>
          <a:prstGeom prst="rect">
            <a:avLst/>
          </a:prstGeom>
          <a:noFill/>
          <a:ln w="9525">
            <a:noFill/>
            <a:miter lim="800000"/>
            <a:headEnd/>
            <a:tailEnd/>
          </a:ln>
        </p:spPr>
      </p:pic>
      <p:pic>
        <p:nvPicPr>
          <p:cNvPr id="16608" name="Picture 14" descr="http://devdata.worldbank.org/wdi2005/Images/Space.gif"/>
          <p:cNvPicPr>
            <a:picLocks noChangeAspect="1" noChangeArrowheads="1"/>
          </p:cNvPicPr>
          <p:nvPr/>
        </p:nvPicPr>
        <p:blipFill>
          <a:blip r:embed="rId2"/>
          <a:srcRect/>
          <a:stretch>
            <a:fillRect/>
          </a:stretch>
        </p:blipFill>
        <p:spPr bwMode="auto">
          <a:xfrm>
            <a:off x="6134100" y="714375"/>
            <a:ext cx="9525" cy="9525"/>
          </a:xfrm>
          <a:prstGeom prst="rect">
            <a:avLst/>
          </a:prstGeom>
          <a:noFill/>
          <a:ln w="9525">
            <a:noFill/>
            <a:miter lim="800000"/>
            <a:headEnd/>
            <a:tailEnd/>
          </a:ln>
        </p:spPr>
      </p:pic>
      <p:pic>
        <p:nvPicPr>
          <p:cNvPr id="16609" name="Picture 15" descr="http://devdata.worldbank.org/wdi2005/Images/Space.gif"/>
          <p:cNvPicPr>
            <a:picLocks noChangeAspect="1" noChangeArrowheads="1"/>
          </p:cNvPicPr>
          <p:nvPr/>
        </p:nvPicPr>
        <p:blipFill>
          <a:blip r:embed="rId2"/>
          <a:srcRect/>
          <a:stretch>
            <a:fillRect/>
          </a:stretch>
        </p:blipFill>
        <p:spPr bwMode="auto">
          <a:xfrm>
            <a:off x="6743700" y="714375"/>
            <a:ext cx="9525" cy="9525"/>
          </a:xfrm>
          <a:prstGeom prst="rect">
            <a:avLst/>
          </a:prstGeom>
          <a:noFill/>
          <a:ln w="9525">
            <a:noFill/>
            <a:miter lim="800000"/>
            <a:headEnd/>
            <a:tailEnd/>
          </a:ln>
        </p:spPr>
      </p:pic>
      <p:pic>
        <p:nvPicPr>
          <p:cNvPr id="16610" name="Picture 16" descr="http://devdata.worldbank.org/wdi2005/Images/Space.gif"/>
          <p:cNvPicPr>
            <a:picLocks noChangeAspect="1" noChangeArrowheads="1"/>
          </p:cNvPicPr>
          <p:nvPr/>
        </p:nvPicPr>
        <p:blipFill>
          <a:blip r:embed="rId2"/>
          <a:srcRect/>
          <a:stretch>
            <a:fillRect/>
          </a:stretch>
        </p:blipFill>
        <p:spPr bwMode="auto">
          <a:xfrm>
            <a:off x="7353300" y="714375"/>
            <a:ext cx="9525" cy="9525"/>
          </a:xfrm>
          <a:prstGeom prst="rect">
            <a:avLst/>
          </a:prstGeom>
          <a:noFill/>
          <a:ln w="9525">
            <a:noFill/>
            <a:miter lim="800000"/>
            <a:headEnd/>
            <a:tailEnd/>
          </a:ln>
        </p:spPr>
      </p:pic>
      <p:pic>
        <p:nvPicPr>
          <p:cNvPr id="16611" name="Picture 17" descr="http://devdata.worldbank.org/wdi2005/Images/Space.gif"/>
          <p:cNvPicPr>
            <a:picLocks noChangeAspect="1" noChangeArrowheads="1"/>
          </p:cNvPicPr>
          <p:nvPr/>
        </p:nvPicPr>
        <p:blipFill>
          <a:blip r:embed="rId2"/>
          <a:srcRect/>
          <a:stretch>
            <a:fillRect/>
          </a:stretch>
        </p:blipFill>
        <p:spPr bwMode="auto">
          <a:xfrm>
            <a:off x="419100" y="1047750"/>
            <a:ext cx="609600" cy="9525"/>
          </a:xfrm>
          <a:prstGeom prst="rect">
            <a:avLst/>
          </a:prstGeom>
          <a:noFill/>
          <a:ln w="9525">
            <a:noFill/>
            <a:miter lim="800000"/>
            <a:headEnd/>
            <a:tailEnd/>
          </a:ln>
        </p:spPr>
      </p:pic>
      <p:pic>
        <p:nvPicPr>
          <p:cNvPr id="16612" name="Picture 18"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613" name="Picture 19" descr="http://devdata.worldbank.org/wdi2005/Images/Space.gif"/>
          <p:cNvPicPr>
            <a:picLocks noChangeAspect="1" noChangeArrowheads="1"/>
          </p:cNvPicPr>
          <p:nvPr/>
        </p:nvPicPr>
        <p:blipFill>
          <a:blip r:embed="rId2"/>
          <a:srcRect/>
          <a:stretch>
            <a:fillRect/>
          </a:stretch>
        </p:blipFill>
        <p:spPr bwMode="auto">
          <a:xfrm>
            <a:off x="2924175" y="1047750"/>
            <a:ext cx="609600" cy="9525"/>
          </a:xfrm>
          <a:prstGeom prst="rect">
            <a:avLst/>
          </a:prstGeom>
          <a:noFill/>
          <a:ln w="9525">
            <a:noFill/>
            <a:miter lim="800000"/>
            <a:headEnd/>
            <a:tailEnd/>
          </a:ln>
        </p:spPr>
      </p:pic>
      <p:pic>
        <p:nvPicPr>
          <p:cNvPr id="16614" name="Picture 20"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615" name="Picture 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616" name="Picture 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617" name="Picture 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618" name="Picture 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619" name="Picture 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620" name="Picture 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621" name="Picture 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622" name="Picture 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623" name="Picture 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624" name="Picture 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625" name="Picture 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626" name="Picture 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627" name="Picture 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628" name="Picture 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629" name="Picture 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630" name="Picture 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631" name="Picture 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632" name="Picture 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633" name="Picture 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634" name="Picture 4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6635" name="Picture 4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6636" name="Picture 4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6637" name="Picture 4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6638" name="Picture 4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6639" name="Picture 4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6640" name="Picture 4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6641" name="Picture 4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6642" name="Picture 4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6643" name="Picture 4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6644" name="Picture 5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16645" name="Picture 5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16646" name="Picture 5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16647" name="Picture 5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16648" name="Picture 5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16649" name="Picture 5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16650" name="Picture 5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16651" name="Picture 5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16652" name="Picture 5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16653" name="Picture 5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16654" name="Picture 6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655" name="Picture 6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656" name="Picture 6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657" name="Picture 6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658" name="Picture 6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659" name="Picture 6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660" name="Picture 6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661" name="Picture 6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662" name="Picture 6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663" name="Picture 6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664" name="Picture 70" descr="http://devdata.worldbank.org/wdi2005/Images/Space.gif"/>
          <p:cNvPicPr>
            <a:picLocks noChangeAspect="1" noChangeArrowheads="1"/>
          </p:cNvPicPr>
          <p:nvPr/>
        </p:nvPicPr>
        <p:blipFill>
          <a:blip r:embed="rId2"/>
          <a:srcRect/>
          <a:stretch>
            <a:fillRect/>
          </a:stretch>
        </p:blipFill>
        <p:spPr bwMode="auto">
          <a:xfrm>
            <a:off x="419100" y="2847975"/>
            <a:ext cx="9525" cy="9525"/>
          </a:xfrm>
          <a:prstGeom prst="rect">
            <a:avLst/>
          </a:prstGeom>
          <a:noFill/>
          <a:ln w="9525">
            <a:noFill/>
            <a:miter lim="800000"/>
            <a:headEnd/>
            <a:tailEnd/>
          </a:ln>
        </p:spPr>
      </p:pic>
      <p:pic>
        <p:nvPicPr>
          <p:cNvPr id="16665" name="Picture 71" descr="http://devdata.worldbank.org/wdi2005/Images/space.gif"/>
          <p:cNvPicPr>
            <a:picLocks noChangeAspect="1" noChangeArrowheads="1"/>
          </p:cNvPicPr>
          <p:nvPr/>
        </p:nvPicPr>
        <p:blipFill>
          <a:blip r:embed="rId2"/>
          <a:srcRect/>
          <a:stretch>
            <a:fillRect/>
          </a:stretch>
        </p:blipFill>
        <p:spPr bwMode="auto">
          <a:xfrm>
            <a:off x="2028825" y="2847975"/>
            <a:ext cx="9525" cy="9525"/>
          </a:xfrm>
          <a:prstGeom prst="rect">
            <a:avLst/>
          </a:prstGeom>
          <a:noFill/>
          <a:ln w="9525">
            <a:noFill/>
            <a:miter lim="800000"/>
            <a:headEnd/>
            <a:tailEnd/>
          </a:ln>
        </p:spPr>
      </p:pic>
      <p:pic>
        <p:nvPicPr>
          <p:cNvPr id="16666" name="Picture 72" descr="http://devdata.worldbank.org/wdi2005/Images/space.gif"/>
          <p:cNvPicPr>
            <a:picLocks noChangeAspect="1" noChangeArrowheads="1"/>
          </p:cNvPicPr>
          <p:nvPr/>
        </p:nvPicPr>
        <p:blipFill>
          <a:blip r:embed="rId2"/>
          <a:srcRect/>
          <a:stretch>
            <a:fillRect/>
          </a:stretch>
        </p:blipFill>
        <p:spPr bwMode="auto">
          <a:xfrm>
            <a:off x="2924175" y="2847975"/>
            <a:ext cx="9525" cy="9525"/>
          </a:xfrm>
          <a:prstGeom prst="rect">
            <a:avLst/>
          </a:prstGeom>
          <a:noFill/>
          <a:ln w="9525">
            <a:noFill/>
            <a:miter lim="800000"/>
            <a:headEnd/>
            <a:tailEnd/>
          </a:ln>
        </p:spPr>
      </p:pic>
      <p:pic>
        <p:nvPicPr>
          <p:cNvPr id="16667" name="Picture 73" descr="http://devdata.worldbank.org/wdi2005/Images/space.gif"/>
          <p:cNvPicPr>
            <a:picLocks noChangeAspect="1" noChangeArrowheads="1"/>
          </p:cNvPicPr>
          <p:nvPr/>
        </p:nvPicPr>
        <p:blipFill>
          <a:blip r:embed="rId2"/>
          <a:srcRect/>
          <a:stretch>
            <a:fillRect/>
          </a:stretch>
        </p:blipFill>
        <p:spPr bwMode="auto">
          <a:xfrm>
            <a:off x="3695700" y="2847975"/>
            <a:ext cx="9525" cy="9525"/>
          </a:xfrm>
          <a:prstGeom prst="rect">
            <a:avLst/>
          </a:prstGeom>
          <a:noFill/>
          <a:ln w="9525">
            <a:noFill/>
            <a:miter lim="800000"/>
            <a:headEnd/>
            <a:tailEnd/>
          </a:ln>
        </p:spPr>
      </p:pic>
      <p:pic>
        <p:nvPicPr>
          <p:cNvPr id="16668" name="Picture 74" descr="http://devdata.worldbank.org/wdi2005/Images/space.gif"/>
          <p:cNvPicPr>
            <a:picLocks noChangeAspect="1" noChangeArrowheads="1"/>
          </p:cNvPicPr>
          <p:nvPr/>
        </p:nvPicPr>
        <p:blipFill>
          <a:blip r:embed="rId2"/>
          <a:srcRect/>
          <a:stretch>
            <a:fillRect/>
          </a:stretch>
        </p:blipFill>
        <p:spPr bwMode="auto">
          <a:xfrm>
            <a:off x="4305300" y="2847975"/>
            <a:ext cx="9525" cy="9525"/>
          </a:xfrm>
          <a:prstGeom prst="rect">
            <a:avLst/>
          </a:prstGeom>
          <a:noFill/>
          <a:ln w="9525">
            <a:noFill/>
            <a:miter lim="800000"/>
            <a:headEnd/>
            <a:tailEnd/>
          </a:ln>
        </p:spPr>
      </p:pic>
      <p:pic>
        <p:nvPicPr>
          <p:cNvPr id="16669" name="Picture 75" descr="http://devdata.worldbank.org/wdi2005/Images/space.gif"/>
          <p:cNvPicPr>
            <a:picLocks noChangeAspect="1" noChangeArrowheads="1"/>
          </p:cNvPicPr>
          <p:nvPr/>
        </p:nvPicPr>
        <p:blipFill>
          <a:blip r:embed="rId2"/>
          <a:srcRect/>
          <a:stretch>
            <a:fillRect/>
          </a:stretch>
        </p:blipFill>
        <p:spPr bwMode="auto">
          <a:xfrm>
            <a:off x="4914900" y="2847975"/>
            <a:ext cx="9525" cy="9525"/>
          </a:xfrm>
          <a:prstGeom prst="rect">
            <a:avLst/>
          </a:prstGeom>
          <a:noFill/>
          <a:ln w="9525">
            <a:noFill/>
            <a:miter lim="800000"/>
            <a:headEnd/>
            <a:tailEnd/>
          </a:ln>
        </p:spPr>
      </p:pic>
      <p:pic>
        <p:nvPicPr>
          <p:cNvPr id="16670" name="Picture 76" descr="http://devdata.worldbank.org/wdi2005/Images/space.gif"/>
          <p:cNvPicPr>
            <a:picLocks noChangeAspect="1" noChangeArrowheads="1"/>
          </p:cNvPicPr>
          <p:nvPr/>
        </p:nvPicPr>
        <p:blipFill>
          <a:blip r:embed="rId2"/>
          <a:srcRect/>
          <a:stretch>
            <a:fillRect/>
          </a:stretch>
        </p:blipFill>
        <p:spPr bwMode="auto">
          <a:xfrm>
            <a:off x="5524500" y="2847975"/>
            <a:ext cx="9525" cy="9525"/>
          </a:xfrm>
          <a:prstGeom prst="rect">
            <a:avLst/>
          </a:prstGeom>
          <a:noFill/>
          <a:ln w="9525">
            <a:noFill/>
            <a:miter lim="800000"/>
            <a:headEnd/>
            <a:tailEnd/>
          </a:ln>
        </p:spPr>
      </p:pic>
      <p:pic>
        <p:nvPicPr>
          <p:cNvPr id="16671" name="Picture 77" descr="http://devdata.worldbank.org/wdi2005/Images/space.gif"/>
          <p:cNvPicPr>
            <a:picLocks noChangeAspect="1" noChangeArrowheads="1"/>
          </p:cNvPicPr>
          <p:nvPr/>
        </p:nvPicPr>
        <p:blipFill>
          <a:blip r:embed="rId2"/>
          <a:srcRect/>
          <a:stretch>
            <a:fillRect/>
          </a:stretch>
        </p:blipFill>
        <p:spPr bwMode="auto">
          <a:xfrm>
            <a:off x="6134100" y="2847975"/>
            <a:ext cx="9525" cy="9525"/>
          </a:xfrm>
          <a:prstGeom prst="rect">
            <a:avLst/>
          </a:prstGeom>
          <a:noFill/>
          <a:ln w="9525">
            <a:noFill/>
            <a:miter lim="800000"/>
            <a:headEnd/>
            <a:tailEnd/>
          </a:ln>
        </p:spPr>
      </p:pic>
      <p:pic>
        <p:nvPicPr>
          <p:cNvPr id="16672" name="Picture 78" descr="http://devdata.worldbank.org/wdi2005/Images/space.gif"/>
          <p:cNvPicPr>
            <a:picLocks noChangeAspect="1" noChangeArrowheads="1"/>
          </p:cNvPicPr>
          <p:nvPr/>
        </p:nvPicPr>
        <p:blipFill>
          <a:blip r:embed="rId2"/>
          <a:srcRect/>
          <a:stretch>
            <a:fillRect/>
          </a:stretch>
        </p:blipFill>
        <p:spPr bwMode="auto">
          <a:xfrm>
            <a:off x="6743700" y="2847975"/>
            <a:ext cx="9525" cy="9525"/>
          </a:xfrm>
          <a:prstGeom prst="rect">
            <a:avLst/>
          </a:prstGeom>
          <a:noFill/>
          <a:ln w="9525">
            <a:noFill/>
            <a:miter lim="800000"/>
            <a:headEnd/>
            <a:tailEnd/>
          </a:ln>
        </p:spPr>
      </p:pic>
      <p:pic>
        <p:nvPicPr>
          <p:cNvPr id="16673" name="Picture 79" descr="http://devdata.worldbank.org/wdi2005/Images/space.gif"/>
          <p:cNvPicPr>
            <a:picLocks noChangeAspect="1" noChangeArrowheads="1"/>
          </p:cNvPicPr>
          <p:nvPr/>
        </p:nvPicPr>
        <p:blipFill>
          <a:blip r:embed="rId2"/>
          <a:srcRect/>
          <a:stretch>
            <a:fillRect/>
          </a:stretch>
        </p:blipFill>
        <p:spPr bwMode="auto">
          <a:xfrm>
            <a:off x="7353300" y="2847975"/>
            <a:ext cx="9525" cy="9525"/>
          </a:xfrm>
          <a:prstGeom prst="rect">
            <a:avLst/>
          </a:prstGeom>
          <a:noFill/>
          <a:ln w="9525">
            <a:noFill/>
            <a:miter lim="800000"/>
            <a:headEnd/>
            <a:tailEnd/>
          </a:ln>
        </p:spPr>
      </p:pic>
      <p:pic>
        <p:nvPicPr>
          <p:cNvPr id="16674" name="Picture 8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6675" name="Picture 8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6676" name="Picture 8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6677" name="Picture 8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6678" name="Picture 8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6679" name="Picture 8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6680" name="Picture 8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6681" name="Picture 8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6682" name="Picture 8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6683" name="Picture 8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6684" name="Picture 9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6685" name="Picture 9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6686" name="Picture 9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6687" name="Picture 9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6688" name="Picture 9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6689" name="Picture 9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6690" name="Picture 9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6691" name="Picture 9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6692" name="Picture 9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6693" name="Picture 9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6694" name="Picture 10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6695" name="Picture 10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6696" name="Picture 10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6697" name="Picture 10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6698" name="Picture 10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6699" name="Picture 10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6700" name="Picture 10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6701" name="Picture 10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6702" name="Picture 10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6703" name="Picture 10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6704" name="Picture 11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6705" name="Picture 11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6706" name="Picture 11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6707" name="Picture 11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6708" name="Picture 11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6709" name="Picture 11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6710" name="Picture 11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6711" name="Picture 11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6712" name="Picture 11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6713" name="Picture 11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6714" name="Picture 12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6715" name="Picture 12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6716" name="Picture 12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6717" name="Picture 12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6718" name="Picture 12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6719" name="Picture 12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6720" name="Picture 12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6721" name="Picture 12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6722" name="Picture 12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6723" name="Picture 12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6724" name="Picture 13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6725" name="Picture 13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6726" name="Picture 13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6727" name="Picture 13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6728" name="Picture 13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6729" name="Picture 13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6730" name="Picture 13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6731" name="Picture 13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6732" name="Picture 13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6733" name="Picture 13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6734" name="Picture 14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735" name="Picture 14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736" name="Picture 14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737" name="Picture 14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738" name="Picture 14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739" name="Picture 14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740" name="Picture 14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741" name="Picture 14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742" name="Picture 14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743" name="Picture 14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744" name="Picture 150" descr="http://devdata.worldbank.org/wdi2005/Images/Space.gif"/>
          <p:cNvPicPr>
            <a:picLocks noChangeAspect="1" noChangeArrowheads="1"/>
          </p:cNvPicPr>
          <p:nvPr/>
        </p:nvPicPr>
        <p:blipFill>
          <a:blip r:embed="rId2"/>
          <a:srcRect/>
          <a:stretch>
            <a:fillRect/>
          </a:stretch>
        </p:blipFill>
        <p:spPr bwMode="auto">
          <a:xfrm>
            <a:off x="419100" y="1847850"/>
            <a:ext cx="9525" cy="9525"/>
          </a:xfrm>
          <a:prstGeom prst="rect">
            <a:avLst/>
          </a:prstGeom>
          <a:noFill/>
          <a:ln w="9525">
            <a:noFill/>
            <a:miter lim="800000"/>
            <a:headEnd/>
            <a:tailEnd/>
          </a:ln>
        </p:spPr>
      </p:pic>
      <p:pic>
        <p:nvPicPr>
          <p:cNvPr id="16745" name="Picture 151" descr="http://devdata.worldbank.org/wdi2005/Images/space.gif"/>
          <p:cNvPicPr>
            <a:picLocks noChangeAspect="1" noChangeArrowheads="1"/>
          </p:cNvPicPr>
          <p:nvPr/>
        </p:nvPicPr>
        <p:blipFill>
          <a:blip r:embed="rId2"/>
          <a:srcRect/>
          <a:stretch>
            <a:fillRect/>
          </a:stretch>
        </p:blipFill>
        <p:spPr bwMode="auto">
          <a:xfrm>
            <a:off x="2028825" y="1847850"/>
            <a:ext cx="9525" cy="9525"/>
          </a:xfrm>
          <a:prstGeom prst="rect">
            <a:avLst/>
          </a:prstGeom>
          <a:noFill/>
          <a:ln w="9525">
            <a:noFill/>
            <a:miter lim="800000"/>
            <a:headEnd/>
            <a:tailEnd/>
          </a:ln>
        </p:spPr>
      </p:pic>
      <p:pic>
        <p:nvPicPr>
          <p:cNvPr id="16746" name="Picture 152" descr="http://devdata.worldbank.org/wdi2005/Images/space.gif"/>
          <p:cNvPicPr>
            <a:picLocks noChangeAspect="1" noChangeArrowheads="1"/>
          </p:cNvPicPr>
          <p:nvPr/>
        </p:nvPicPr>
        <p:blipFill>
          <a:blip r:embed="rId2"/>
          <a:srcRect/>
          <a:stretch>
            <a:fillRect/>
          </a:stretch>
        </p:blipFill>
        <p:spPr bwMode="auto">
          <a:xfrm>
            <a:off x="2924175" y="1847850"/>
            <a:ext cx="9525" cy="9525"/>
          </a:xfrm>
          <a:prstGeom prst="rect">
            <a:avLst/>
          </a:prstGeom>
          <a:noFill/>
          <a:ln w="9525">
            <a:noFill/>
            <a:miter lim="800000"/>
            <a:headEnd/>
            <a:tailEnd/>
          </a:ln>
        </p:spPr>
      </p:pic>
      <p:pic>
        <p:nvPicPr>
          <p:cNvPr id="16747" name="Picture 153" descr="http://devdata.worldbank.org/wdi2005/Images/space.gif"/>
          <p:cNvPicPr>
            <a:picLocks noChangeAspect="1" noChangeArrowheads="1"/>
          </p:cNvPicPr>
          <p:nvPr/>
        </p:nvPicPr>
        <p:blipFill>
          <a:blip r:embed="rId2"/>
          <a:srcRect/>
          <a:stretch>
            <a:fillRect/>
          </a:stretch>
        </p:blipFill>
        <p:spPr bwMode="auto">
          <a:xfrm>
            <a:off x="3695700" y="1847850"/>
            <a:ext cx="9525" cy="9525"/>
          </a:xfrm>
          <a:prstGeom prst="rect">
            <a:avLst/>
          </a:prstGeom>
          <a:noFill/>
          <a:ln w="9525">
            <a:noFill/>
            <a:miter lim="800000"/>
            <a:headEnd/>
            <a:tailEnd/>
          </a:ln>
        </p:spPr>
      </p:pic>
      <p:pic>
        <p:nvPicPr>
          <p:cNvPr id="16748" name="Picture 154" descr="http://devdata.worldbank.org/wdi2005/Images/space.gif"/>
          <p:cNvPicPr>
            <a:picLocks noChangeAspect="1" noChangeArrowheads="1"/>
          </p:cNvPicPr>
          <p:nvPr/>
        </p:nvPicPr>
        <p:blipFill>
          <a:blip r:embed="rId2"/>
          <a:srcRect/>
          <a:stretch>
            <a:fillRect/>
          </a:stretch>
        </p:blipFill>
        <p:spPr bwMode="auto">
          <a:xfrm>
            <a:off x="4305300" y="1847850"/>
            <a:ext cx="9525" cy="9525"/>
          </a:xfrm>
          <a:prstGeom prst="rect">
            <a:avLst/>
          </a:prstGeom>
          <a:noFill/>
          <a:ln w="9525">
            <a:noFill/>
            <a:miter lim="800000"/>
            <a:headEnd/>
            <a:tailEnd/>
          </a:ln>
        </p:spPr>
      </p:pic>
      <p:pic>
        <p:nvPicPr>
          <p:cNvPr id="16749" name="Picture 155" descr="http://devdata.worldbank.org/wdi2005/Images/space.gif"/>
          <p:cNvPicPr>
            <a:picLocks noChangeAspect="1" noChangeArrowheads="1"/>
          </p:cNvPicPr>
          <p:nvPr/>
        </p:nvPicPr>
        <p:blipFill>
          <a:blip r:embed="rId2"/>
          <a:srcRect/>
          <a:stretch>
            <a:fillRect/>
          </a:stretch>
        </p:blipFill>
        <p:spPr bwMode="auto">
          <a:xfrm>
            <a:off x="4914900" y="1847850"/>
            <a:ext cx="9525" cy="9525"/>
          </a:xfrm>
          <a:prstGeom prst="rect">
            <a:avLst/>
          </a:prstGeom>
          <a:noFill/>
          <a:ln w="9525">
            <a:noFill/>
            <a:miter lim="800000"/>
            <a:headEnd/>
            <a:tailEnd/>
          </a:ln>
        </p:spPr>
      </p:pic>
      <p:pic>
        <p:nvPicPr>
          <p:cNvPr id="16750" name="Picture 156" descr="http://devdata.worldbank.org/wdi2005/Images/space.gif"/>
          <p:cNvPicPr>
            <a:picLocks noChangeAspect="1" noChangeArrowheads="1"/>
          </p:cNvPicPr>
          <p:nvPr/>
        </p:nvPicPr>
        <p:blipFill>
          <a:blip r:embed="rId2"/>
          <a:srcRect/>
          <a:stretch>
            <a:fillRect/>
          </a:stretch>
        </p:blipFill>
        <p:spPr bwMode="auto">
          <a:xfrm>
            <a:off x="5524500" y="1847850"/>
            <a:ext cx="9525" cy="9525"/>
          </a:xfrm>
          <a:prstGeom prst="rect">
            <a:avLst/>
          </a:prstGeom>
          <a:noFill/>
          <a:ln w="9525">
            <a:noFill/>
            <a:miter lim="800000"/>
            <a:headEnd/>
            <a:tailEnd/>
          </a:ln>
        </p:spPr>
      </p:pic>
      <p:pic>
        <p:nvPicPr>
          <p:cNvPr id="16751" name="Picture 157" descr="http://devdata.worldbank.org/wdi2005/Images/space.gif"/>
          <p:cNvPicPr>
            <a:picLocks noChangeAspect="1" noChangeArrowheads="1"/>
          </p:cNvPicPr>
          <p:nvPr/>
        </p:nvPicPr>
        <p:blipFill>
          <a:blip r:embed="rId2"/>
          <a:srcRect/>
          <a:stretch>
            <a:fillRect/>
          </a:stretch>
        </p:blipFill>
        <p:spPr bwMode="auto">
          <a:xfrm>
            <a:off x="6134100" y="1847850"/>
            <a:ext cx="9525" cy="9525"/>
          </a:xfrm>
          <a:prstGeom prst="rect">
            <a:avLst/>
          </a:prstGeom>
          <a:noFill/>
          <a:ln w="9525">
            <a:noFill/>
            <a:miter lim="800000"/>
            <a:headEnd/>
            <a:tailEnd/>
          </a:ln>
        </p:spPr>
      </p:pic>
      <p:pic>
        <p:nvPicPr>
          <p:cNvPr id="16752" name="Picture 158" descr="http://devdata.worldbank.org/wdi2005/Images/space.gif"/>
          <p:cNvPicPr>
            <a:picLocks noChangeAspect="1" noChangeArrowheads="1"/>
          </p:cNvPicPr>
          <p:nvPr/>
        </p:nvPicPr>
        <p:blipFill>
          <a:blip r:embed="rId2"/>
          <a:srcRect/>
          <a:stretch>
            <a:fillRect/>
          </a:stretch>
        </p:blipFill>
        <p:spPr bwMode="auto">
          <a:xfrm>
            <a:off x="6743700" y="1847850"/>
            <a:ext cx="9525" cy="9525"/>
          </a:xfrm>
          <a:prstGeom prst="rect">
            <a:avLst/>
          </a:prstGeom>
          <a:noFill/>
          <a:ln w="9525">
            <a:noFill/>
            <a:miter lim="800000"/>
            <a:headEnd/>
            <a:tailEnd/>
          </a:ln>
        </p:spPr>
      </p:pic>
      <p:pic>
        <p:nvPicPr>
          <p:cNvPr id="16753" name="Picture 159" descr="http://devdata.worldbank.org/wdi2005/Images/space.gif"/>
          <p:cNvPicPr>
            <a:picLocks noChangeAspect="1" noChangeArrowheads="1"/>
          </p:cNvPicPr>
          <p:nvPr/>
        </p:nvPicPr>
        <p:blipFill>
          <a:blip r:embed="rId2"/>
          <a:srcRect/>
          <a:stretch>
            <a:fillRect/>
          </a:stretch>
        </p:blipFill>
        <p:spPr bwMode="auto">
          <a:xfrm>
            <a:off x="7353300" y="1847850"/>
            <a:ext cx="9525" cy="9525"/>
          </a:xfrm>
          <a:prstGeom prst="rect">
            <a:avLst/>
          </a:prstGeom>
          <a:noFill/>
          <a:ln w="9525">
            <a:noFill/>
            <a:miter lim="800000"/>
            <a:headEnd/>
            <a:tailEnd/>
          </a:ln>
        </p:spPr>
      </p:pic>
      <p:pic>
        <p:nvPicPr>
          <p:cNvPr id="16754" name="Picture 160" descr="http://devdata.worldbank.org/wdi2005/Images/Space.gif"/>
          <p:cNvPicPr>
            <a:picLocks noChangeAspect="1" noChangeArrowheads="1"/>
          </p:cNvPicPr>
          <p:nvPr/>
        </p:nvPicPr>
        <p:blipFill>
          <a:blip r:embed="rId2"/>
          <a:srcRect/>
          <a:stretch>
            <a:fillRect/>
          </a:stretch>
        </p:blipFill>
        <p:spPr bwMode="auto">
          <a:xfrm>
            <a:off x="419100" y="3048000"/>
            <a:ext cx="9525" cy="9525"/>
          </a:xfrm>
          <a:prstGeom prst="rect">
            <a:avLst/>
          </a:prstGeom>
          <a:noFill/>
          <a:ln w="9525">
            <a:noFill/>
            <a:miter lim="800000"/>
            <a:headEnd/>
            <a:tailEnd/>
          </a:ln>
        </p:spPr>
      </p:pic>
      <p:pic>
        <p:nvPicPr>
          <p:cNvPr id="16755" name="Picture 161" descr="http://devdata.worldbank.org/wdi2005/Images/space.gif"/>
          <p:cNvPicPr>
            <a:picLocks noChangeAspect="1" noChangeArrowheads="1"/>
          </p:cNvPicPr>
          <p:nvPr/>
        </p:nvPicPr>
        <p:blipFill>
          <a:blip r:embed="rId2"/>
          <a:srcRect/>
          <a:stretch>
            <a:fillRect/>
          </a:stretch>
        </p:blipFill>
        <p:spPr bwMode="auto">
          <a:xfrm>
            <a:off x="2028825" y="3048000"/>
            <a:ext cx="9525" cy="9525"/>
          </a:xfrm>
          <a:prstGeom prst="rect">
            <a:avLst/>
          </a:prstGeom>
          <a:noFill/>
          <a:ln w="9525">
            <a:noFill/>
            <a:miter lim="800000"/>
            <a:headEnd/>
            <a:tailEnd/>
          </a:ln>
        </p:spPr>
      </p:pic>
      <p:pic>
        <p:nvPicPr>
          <p:cNvPr id="16756" name="Picture 162" descr="http://devdata.worldbank.org/wdi2005/Images/space.gif"/>
          <p:cNvPicPr>
            <a:picLocks noChangeAspect="1" noChangeArrowheads="1"/>
          </p:cNvPicPr>
          <p:nvPr/>
        </p:nvPicPr>
        <p:blipFill>
          <a:blip r:embed="rId2"/>
          <a:srcRect/>
          <a:stretch>
            <a:fillRect/>
          </a:stretch>
        </p:blipFill>
        <p:spPr bwMode="auto">
          <a:xfrm>
            <a:off x="2924175" y="3048000"/>
            <a:ext cx="9525" cy="9525"/>
          </a:xfrm>
          <a:prstGeom prst="rect">
            <a:avLst/>
          </a:prstGeom>
          <a:noFill/>
          <a:ln w="9525">
            <a:noFill/>
            <a:miter lim="800000"/>
            <a:headEnd/>
            <a:tailEnd/>
          </a:ln>
        </p:spPr>
      </p:pic>
      <p:pic>
        <p:nvPicPr>
          <p:cNvPr id="16757" name="Picture 163" descr="http://devdata.worldbank.org/wdi2005/Images/space.gif"/>
          <p:cNvPicPr>
            <a:picLocks noChangeAspect="1" noChangeArrowheads="1"/>
          </p:cNvPicPr>
          <p:nvPr/>
        </p:nvPicPr>
        <p:blipFill>
          <a:blip r:embed="rId2"/>
          <a:srcRect/>
          <a:stretch>
            <a:fillRect/>
          </a:stretch>
        </p:blipFill>
        <p:spPr bwMode="auto">
          <a:xfrm>
            <a:off x="3695700" y="3048000"/>
            <a:ext cx="9525" cy="9525"/>
          </a:xfrm>
          <a:prstGeom prst="rect">
            <a:avLst/>
          </a:prstGeom>
          <a:noFill/>
          <a:ln w="9525">
            <a:noFill/>
            <a:miter lim="800000"/>
            <a:headEnd/>
            <a:tailEnd/>
          </a:ln>
        </p:spPr>
      </p:pic>
      <p:pic>
        <p:nvPicPr>
          <p:cNvPr id="16758" name="Picture 164" descr="http://devdata.worldbank.org/wdi2005/Images/space.gif"/>
          <p:cNvPicPr>
            <a:picLocks noChangeAspect="1" noChangeArrowheads="1"/>
          </p:cNvPicPr>
          <p:nvPr/>
        </p:nvPicPr>
        <p:blipFill>
          <a:blip r:embed="rId2"/>
          <a:srcRect/>
          <a:stretch>
            <a:fillRect/>
          </a:stretch>
        </p:blipFill>
        <p:spPr bwMode="auto">
          <a:xfrm>
            <a:off x="4305300" y="3048000"/>
            <a:ext cx="9525" cy="9525"/>
          </a:xfrm>
          <a:prstGeom prst="rect">
            <a:avLst/>
          </a:prstGeom>
          <a:noFill/>
          <a:ln w="9525">
            <a:noFill/>
            <a:miter lim="800000"/>
            <a:headEnd/>
            <a:tailEnd/>
          </a:ln>
        </p:spPr>
      </p:pic>
      <p:pic>
        <p:nvPicPr>
          <p:cNvPr id="16759" name="Picture 165" descr="http://devdata.worldbank.org/wdi2005/Images/space.gif"/>
          <p:cNvPicPr>
            <a:picLocks noChangeAspect="1" noChangeArrowheads="1"/>
          </p:cNvPicPr>
          <p:nvPr/>
        </p:nvPicPr>
        <p:blipFill>
          <a:blip r:embed="rId2"/>
          <a:srcRect/>
          <a:stretch>
            <a:fillRect/>
          </a:stretch>
        </p:blipFill>
        <p:spPr bwMode="auto">
          <a:xfrm>
            <a:off x="4914900" y="3048000"/>
            <a:ext cx="9525" cy="9525"/>
          </a:xfrm>
          <a:prstGeom prst="rect">
            <a:avLst/>
          </a:prstGeom>
          <a:noFill/>
          <a:ln w="9525">
            <a:noFill/>
            <a:miter lim="800000"/>
            <a:headEnd/>
            <a:tailEnd/>
          </a:ln>
        </p:spPr>
      </p:pic>
      <p:pic>
        <p:nvPicPr>
          <p:cNvPr id="16760" name="Picture 166" descr="http://devdata.worldbank.org/wdi2005/Images/space.gif"/>
          <p:cNvPicPr>
            <a:picLocks noChangeAspect="1" noChangeArrowheads="1"/>
          </p:cNvPicPr>
          <p:nvPr/>
        </p:nvPicPr>
        <p:blipFill>
          <a:blip r:embed="rId2"/>
          <a:srcRect/>
          <a:stretch>
            <a:fillRect/>
          </a:stretch>
        </p:blipFill>
        <p:spPr bwMode="auto">
          <a:xfrm>
            <a:off x="5524500" y="3048000"/>
            <a:ext cx="9525" cy="9525"/>
          </a:xfrm>
          <a:prstGeom prst="rect">
            <a:avLst/>
          </a:prstGeom>
          <a:noFill/>
          <a:ln w="9525">
            <a:noFill/>
            <a:miter lim="800000"/>
            <a:headEnd/>
            <a:tailEnd/>
          </a:ln>
        </p:spPr>
      </p:pic>
      <p:pic>
        <p:nvPicPr>
          <p:cNvPr id="16761" name="Picture 167" descr="http://devdata.worldbank.org/wdi2005/Images/space.gif"/>
          <p:cNvPicPr>
            <a:picLocks noChangeAspect="1" noChangeArrowheads="1"/>
          </p:cNvPicPr>
          <p:nvPr/>
        </p:nvPicPr>
        <p:blipFill>
          <a:blip r:embed="rId2"/>
          <a:srcRect/>
          <a:stretch>
            <a:fillRect/>
          </a:stretch>
        </p:blipFill>
        <p:spPr bwMode="auto">
          <a:xfrm>
            <a:off x="6134100" y="3048000"/>
            <a:ext cx="9525" cy="9525"/>
          </a:xfrm>
          <a:prstGeom prst="rect">
            <a:avLst/>
          </a:prstGeom>
          <a:noFill/>
          <a:ln w="9525">
            <a:noFill/>
            <a:miter lim="800000"/>
            <a:headEnd/>
            <a:tailEnd/>
          </a:ln>
        </p:spPr>
      </p:pic>
      <p:pic>
        <p:nvPicPr>
          <p:cNvPr id="16762" name="Picture 168" descr="http://devdata.worldbank.org/wdi2005/Images/space.gif"/>
          <p:cNvPicPr>
            <a:picLocks noChangeAspect="1" noChangeArrowheads="1"/>
          </p:cNvPicPr>
          <p:nvPr/>
        </p:nvPicPr>
        <p:blipFill>
          <a:blip r:embed="rId2"/>
          <a:srcRect/>
          <a:stretch>
            <a:fillRect/>
          </a:stretch>
        </p:blipFill>
        <p:spPr bwMode="auto">
          <a:xfrm>
            <a:off x="6743700" y="3048000"/>
            <a:ext cx="9525" cy="9525"/>
          </a:xfrm>
          <a:prstGeom prst="rect">
            <a:avLst/>
          </a:prstGeom>
          <a:noFill/>
          <a:ln w="9525">
            <a:noFill/>
            <a:miter lim="800000"/>
            <a:headEnd/>
            <a:tailEnd/>
          </a:ln>
        </p:spPr>
      </p:pic>
      <p:pic>
        <p:nvPicPr>
          <p:cNvPr id="16763" name="Picture 169" descr="http://devdata.worldbank.org/wdi2005/Images/space.gif"/>
          <p:cNvPicPr>
            <a:picLocks noChangeAspect="1" noChangeArrowheads="1"/>
          </p:cNvPicPr>
          <p:nvPr/>
        </p:nvPicPr>
        <p:blipFill>
          <a:blip r:embed="rId2"/>
          <a:srcRect/>
          <a:stretch>
            <a:fillRect/>
          </a:stretch>
        </p:blipFill>
        <p:spPr bwMode="auto">
          <a:xfrm>
            <a:off x="7353300" y="3048000"/>
            <a:ext cx="9525" cy="9525"/>
          </a:xfrm>
          <a:prstGeom prst="rect">
            <a:avLst/>
          </a:prstGeom>
          <a:noFill/>
          <a:ln w="9525">
            <a:noFill/>
            <a:miter lim="800000"/>
            <a:headEnd/>
            <a:tailEnd/>
          </a:ln>
        </p:spPr>
      </p:pic>
      <p:pic>
        <p:nvPicPr>
          <p:cNvPr id="16764" name="Picture 17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6765" name="Picture 17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6766" name="Picture 17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6767" name="Picture 17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6768" name="Picture 17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6769" name="Picture 17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6770" name="Picture 17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6771" name="Picture 17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6772" name="Picture 17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6773" name="Picture 17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6774" name="Picture 18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16775" name="Picture 18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16776" name="Picture 18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16777" name="Picture 18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16778" name="Picture 18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16779" name="Picture 18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16780" name="Picture 18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16781" name="Picture 18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16782" name="Picture 18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16783" name="Picture 18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16784" name="Picture 1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785" name="Picture 1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786" name="Picture 1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787" name="Picture 1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788" name="Picture 1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789" name="Picture 1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790" name="Picture 1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791" name="Picture 1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792" name="Picture 1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793" name="Picture 1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794" name="Picture 20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795" name="Picture 20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796" name="Picture 20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797" name="Picture 20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798" name="Picture 20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799" name="Picture 20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800" name="Picture 20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801" name="Picture 20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802" name="Picture 20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803" name="Picture 20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804" name="Picture 21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6805" name="Picture 21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6806" name="Picture 21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6807" name="Picture 21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6808" name="Picture 21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6809" name="Picture 21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6810" name="Picture 21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6811" name="Picture 21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6812" name="Picture 21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6813" name="Picture 21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6814" name="Picture 22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6815" name="Picture 22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6816" name="Picture 22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6817" name="Picture 22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6818" name="Picture 22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6819" name="Picture 22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6820" name="Picture 22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6821" name="Picture 22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6822" name="Picture 22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6823" name="Picture 22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6824" name="Picture 2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825" name="Picture 2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826" name="Picture 2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827" name="Picture 2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828" name="Picture 2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829" name="Picture 2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830" name="Picture 2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831" name="Picture 2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832" name="Picture 2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833" name="Picture 2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834" name="Picture 24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6835" name="Picture 24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6836" name="Picture 24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6837" name="Picture 24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6838" name="Picture 24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6839" name="Picture 24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6840" name="Picture 24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6841" name="Picture 24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6842" name="Picture 24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6843" name="Picture 24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6844" name="Picture 25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6845" name="Picture 25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6846" name="Picture 25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6847" name="Picture 25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6848" name="Picture 25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6849" name="Picture 25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6850" name="Picture 25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6851" name="Picture 25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6852" name="Picture 25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6853" name="Picture 25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6854" name="Picture 26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6855" name="Picture 26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6856" name="Picture 26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6857" name="Picture 26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6858" name="Picture 26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6859" name="Picture 26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6860" name="Picture 26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6861" name="Picture 26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6862" name="Picture 26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6863" name="Picture 26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6864" name="Picture 2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865" name="Picture 2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866" name="Picture 2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867" name="Picture 2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868" name="Picture 2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869" name="Picture 2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870" name="Picture 2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871" name="Picture 2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872" name="Picture 2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873" name="Picture 2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874" name="Picture 28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16875" name="Picture 28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16876" name="Picture 28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16877" name="Picture 28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16878" name="Picture 28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16879" name="Picture 28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16880" name="Picture 28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16881" name="Picture 28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16882" name="Picture 28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16883" name="Picture 28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16884" name="Picture 2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885" name="Picture 2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886" name="Picture 2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887" name="Picture 2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888" name="Picture 2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889" name="Picture 2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890" name="Picture 2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891" name="Picture 2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892" name="Picture 2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893" name="Picture 2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894" name="Picture 30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6895" name="Picture 30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6896" name="Picture 30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6897" name="Picture 30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6898" name="Picture 30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6899" name="Picture 30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6900" name="Picture 30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6901" name="Picture 30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6902" name="Picture 30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6903" name="Picture 30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6904" name="Picture 31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16905" name="Picture 31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16906" name="Picture 31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16907" name="Picture 31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16908" name="Picture 31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16909" name="Picture 31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16910" name="Picture 31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16911" name="Picture 31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16912" name="Picture 31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16913" name="Picture 31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16914" name="Picture 32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6915" name="Picture 32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6916" name="Picture 32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6917" name="Picture 32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6918" name="Picture 32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6919" name="Picture 32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6920" name="Picture 32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6921" name="Picture 32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6922" name="Picture 32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6923" name="Picture 32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6924" name="Picture 33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6925" name="Picture 33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6926" name="Picture 33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6927" name="Picture 33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6928" name="Picture 33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6929" name="Picture 33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6930" name="Picture 33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6931" name="Picture 33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6932" name="Picture 33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6933" name="Picture 33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6934" name="Picture 34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6935" name="Picture 34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6936" name="Picture 34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6937" name="Picture 34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6938" name="Picture 34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6939" name="Picture 34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6940" name="Picture 34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6941" name="Picture 34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6942" name="Picture 34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6943" name="Picture 34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6944" name="Picture 35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945" name="Picture 35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946" name="Picture 35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947" name="Picture 35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948" name="Picture 35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949" name="Picture 35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950" name="Picture 35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951" name="Picture 35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952" name="Picture 35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953" name="Picture 35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954" name="Picture 36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16955" name="Picture 36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16956" name="Picture 36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16957" name="Picture 36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16958" name="Picture 36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16959" name="Picture 36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16960" name="Picture 36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16961" name="Picture 36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16962" name="Picture 36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16963" name="Picture 36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16964" name="Picture 37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16965" name="Picture 37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16966" name="Picture 37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16967" name="Picture 37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16968" name="Picture 37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16969" name="Picture 37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16970" name="Picture 37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16971" name="Picture 37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16972" name="Picture 37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16973" name="Picture 37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16974" name="Picture 3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6975" name="Picture 3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6976" name="Picture 3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6977" name="Picture 3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6978" name="Picture 3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6979" name="Picture 3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6980" name="Picture 3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6981" name="Picture 3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6982" name="Picture 3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6983" name="Picture 3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6984" name="Picture 39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16985" name="Picture 39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16986" name="Picture 39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16987" name="Picture 39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16988" name="Picture 39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16989" name="Picture 39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16990" name="Picture 39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16991" name="Picture 39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16992" name="Picture 39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16993" name="Picture 39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16994" name="Picture 40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16995" name="Picture 40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16996" name="Picture 40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16997" name="Picture 40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16998" name="Picture 40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16999" name="Picture 40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17000" name="Picture 40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17001" name="Picture 40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17002" name="Picture 40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17003" name="Picture 40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17004" name="Picture 41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005" name="Picture 41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006" name="Picture 41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007" name="Picture 41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008" name="Picture 41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009" name="Picture 41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010" name="Picture 41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011" name="Picture 41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012" name="Picture 41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013" name="Picture 41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014" name="Picture 4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015" name="Picture 4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016" name="Picture 4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017" name="Picture 4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018" name="Picture 4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019" name="Picture 4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020" name="Picture 4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021" name="Picture 4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022" name="Picture 4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023" name="Picture 4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024" name="Picture 43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17025" name="Picture 43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17026" name="Picture 43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17027" name="Picture 43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17028" name="Picture 43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17029" name="Picture 43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17030" name="Picture 43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17031" name="Picture 43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17032" name="Picture 43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17033" name="Picture 43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17034" name="Picture 44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035" name="Picture 44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036" name="Picture 44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037" name="Picture 44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038" name="Picture 44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039" name="Picture 44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040" name="Picture 44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041" name="Picture 44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042" name="Picture 44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043" name="Picture 44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044" name="Picture 450" descr="http://devdata.worldbank.org/wdi2005/Images/Space.gif"/>
          <p:cNvPicPr>
            <a:picLocks noChangeAspect="1" noChangeArrowheads="1"/>
          </p:cNvPicPr>
          <p:nvPr/>
        </p:nvPicPr>
        <p:blipFill>
          <a:blip r:embed="rId2"/>
          <a:srcRect/>
          <a:stretch>
            <a:fillRect/>
          </a:stretch>
        </p:blipFill>
        <p:spPr bwMode="auto">
          <a:xfrm>
            <a:off x="419100" y="1247775"/>
            <a:ext cx="9525" cy="9525"/>
          </a:xfrm>
          <a:prstGeom prst="rect">
            <a:avLst/>
          </a:prstGeom>
          <a:noFill/>
          <a:ln w="9525">
            <a:noFill/>
            <a:miter lim="800000"/>
            <a:headEnd/>
            <a:tailEnd/>
          </a:ln>
        </p:spPr>
      </p:pic>
      <p:pic>
        <p:nvPicPr>
          <p:cNvPr id="17045" name="Picture 451" descr="http://devdata.worldbank.org/wdi2005/Images/space.gif"/>
          <p:cNvPicPr>
            <a:picLocks noChangeAspect="1" noChangeArrowheads="1"/>
          </p:cNvPicPr>
          <p:nvPr/>
        </p:nvPicPr>
        <p:blipFill>
          <a:blip r:embed="rId2"/>
          <a:srcRect/>
          <a:stretch>
            <a:fillRect/>
          </a:stretch>
        </p:blipFill>
        <p:spPr bwMode="auto">
          <a:xfrm>
            <a:off x="2028825" y="1247775"/>
            <a:ext cx="9525" cy="9525"/>
          </a:xfrm>
          <a:prstGeom prst="rect">
            <a:avLst/>
          </a:prstGeom>
          <a:noFill/>
          <a:ln w="9525">
            <a:noFill/>
            <a:miter lim="800000"/>
            <a:headEnd/>
            <a:tailEnd/>
          </a:ln>
        </p:spPr>
      </p:pic>
      <p:pic>
        <p:nvPicPr>
          <p:cNvPr id="17046" name="Picture 452" descr="http://devdata.worldbank.org/wdi2005/Images/space.gif"/>
          <p:cNvPicPr>
            <a:picLocks noChangeAspect="1" noChangeArrowheads="1"/>
          </p:cNvPicPr>
          <p:nvPr/>
        </p:nvPicPr>
        <p:blipFill>
          <a:blip r:embed="rId2"/>
          <a:srcRect/>
          <a:stretch>
            <a:fillRect/>
          </a:stretch>
        </p:blipFill>
        <p:spPr bwMode="auto">
          <a:xfrm>
            <a:off x="2924175" y="1247775"/>
            <a:ext cx="9525" cy="9525"/>
          </a:xfrm>
          <a:prstGeom prst="rect">
            <a:avLst/>
          </a:prstGeom>
          <a:noFill/>
          <a:ln w="9525">
            <a:noFill/>
            <a:miter lim="800000"/>
            <a:headEnd/>
            <a:tailEnd/>
          </a:ln>
        </p:spPr>
      </p:pic>
      <p:pic>
        <p:nvPicPr>
          <p:cNvPr id="17047" name="Picture 453" descr="http://devdata.worldbank.org/wdi2005/Images/space.gif"/>
          <p:cNvPicPr>
            <a:picLocks noChangeAspect="1" noChangeArrowheads="1"/>
          </p:cNvPicPr>
          <p:nvPr/>
        </p:nvPicPr>
        <p:blipFill>
          <a:blip r:embed="rId2"/>
          <a:srcRect/>
          <a:stretch>
            <a:fillRect/>
          </a:stretch>
        </p:blipFill>
        <p:spPr bwMode="auto">
          <a:xfrm>
            <a:off x="3695700" y="1247775"/>
            <a:ext cx="9525" cy="9525"/>
          </a:xfrm>
          <a:prstGeom prst="rect">
            <a:avLst/>
          </a:prstGeom>
          <a:noFill/>
          <a:ln w="9525">
            <a:noFill/>
            <a:miter lim="800000"/>
            <a:headEnd/>
            <a:tailEnd/>
          </a:ln>
        </p:spPr>
      </p:pic>
      <p:pic>
        <p:nvPicPr>
          <p:cNvPr id="17048" name="Picture 454" descr="http://devdata.worldbank.org/wdi2005/Images/space.gif"/>
          <p:cNvPicPr>
            <a:picLocks noChangeAspect="1" noChangeArrowheads="1"/>
          </p:cNvPicPr>
          <p:nvPr/>
        </p:nvPicPr>
        <p:blipFill>
          <a:blip r:embed="rId2"/>
          <a:srcRect/>
          <a:stretch>
            <a:fillRect/>
          </a:stretch>
        </p:blipFill>
        <p:spPr bwMode="auto">
          <a:xfrm>
            <a:off x="4305300" y="1247775"/>
            <a:ext cx="9525" cy="9525"/>
          </a:xfrm>
          <a:prstGeom prst="rect">
            <a:avLst/>
          </a:prstGeom>
          <a:noFill/>
          <a:ln w="9525">
            <a:noFill/>
            <a:miter lim="800000"/>
            <a:headEnd/>
            <a:tailEnd/>
          </a:ln>
        </p:spPr>
      </p:pic>
      <p:pic>
        <p:nvPicPr>
          <p:cNvPr id="17049" name="Picture 455" descr="http://devdata.worldbank.org/wdi2005/Images/space.gif"/>
          <p:cNvPicPr>
            <a:picLocks noChangeAspect="1" noChangeArrowheads="1"/>
          </p:cNvPicPr>
          <p:nvPr/>
        </p:nvPicPr>
        <p:blipFill>
          <a:blip r:embed="rId2"/>
          <a:srcRect/>
          <a:stretch>
            <a:fillRect/>
          </a:stretch>
        </p:blipFill>
        <p:spPr bwMode="auto">
          <a:xfrm>
            <a:off x="4914900" y="1247775"/>
            <a:ext cx="9525" cy="9525"/>
          </a:xfrm>
          <a:prstGeom prst="rect">
            <a:avLst/>
          </a:prstGeom>
          <a:noFill/>
          <a:ln w="9525">
            <a:noFill/>
            <a:miter lim="800000"/>
            <a:headEnd/>
            <a:tailEnd/>
          </a:ln>
        </p:spPr>
      </p:pic>
      <p:pic>
        <p:nvPicPr>
          <p:cNvPr id="17050" name="Picture 456" descr="http://devdata.worldbank.org/wdi2005/Images/space.gif"/>
          <p:cNvPicPr>
            <a:picLocks noChangeAspect="1" noChangeArrowheads="1"/>
          </p:cNvPicPr>
          <p:nvPr/>
        </p:nvPicPr>
        <p:blipFill>
          <a:blip r:embed="rId2"/>
          <a:srcRect/>
          <a:stretch>
            <a:fillRect/>
          </a:stretch>
        </p:blipFill>
        <p:spPr bwMode="auto">
          <a:xfrm>
            <a:off x="5524500" y="1247775"/>
            <a:ext cx="9525" cy="9525"/>
          </a:xfrm>
          <a:prstGeom prst="rect">
            <a:avLst/>
          </a:prstGeom>
          <a:noFill/>
          <a:ln w="9525">
            <a:noFill/>
            <a:miter lim="800000"/>
            <a:headEnd/>
            <a:tailEnd/>
          </a:ln>
        </p:spPr>
      </p:pic>
      <p:pic>
        <p:nvPicPr>
          <p:cNvPr id="17051" name="Picture 457" descr="http://devdata.worldbank.org/wdi2005/Images/space.gif"/>
          <p:cNvPicPr>
            <a:picLocks noChangeAspect="1" noChangeArrowheads="1"/>
          </p:cNvPicPr>
          <p:nvPr/>
        </p:nvPicPr>
        <p:blipFill>
          <a:blip r:embed="rId2"/>
          <a:srcRect/>
          <a:stretch>
            <a:fillRect/>
          </a:stretch>
        </p:blipFill>
        <p:spPr bwMode="auto">
          <a:xfrm>
            <a:off x="6134100" y="1247775"/>
            <a:ext cx="9525" cy="9525"/>
          </a:xfrm>
          <a:prstGeom prst="rect">
            <a:avLst/>
          </a:prstGeom>
          <a:noFill/>
          <a:ln w="9525">
            <a:noFill/>
            <a:miter lim="800000"/>
            <a:headEnd/>
            <a:tailEnd/>
          </a:ln>
        </p:spPr>
      </p:pic>
      <p:pic>
        <p:nvPicPr>
          <p:cNvPr id="17052" name="Picture 458" descr="http://devdata.worldbank.org/wdi2005/Images/space.gif"/>
          <p:cNvPicPr>
            <a:picLocks noChangeAspect="1" noChangeArrowheads="1"/>
          </p:cNvPicPr>
          <p:nvPr/>
        </p:nvPicPr>
        <p:blipFill>
          <a:blip r:embed="rId2"/>
          <a:srcRect/>
          <a:stretch>
            <a:fillRect/>
          </a:stretch>
        </p:blipFill>
        <p:spPr bwMode="auto">
          <a:xfrm>
            <a:off x="6743700" y="1247775"/>
            <a:ext cx="9525" cy="9525"/>
          </a:xfrm>
          <a:prstGeom prst="rect">
            <a:avLst/>
          </a:prstGeom>
          <a:noFill/>
          <a:ln w="9525">
            <a:noFill/>
            <a:miter lim="800000"/>
            <a:headEnd/>
            <a:tailEnd/>
          </a:ln>
        </p:spPr>
      </p:pic>
      <p:pic>
        <p:nvPicPr>
          <p:cNvPr id="17053" name="Picture 459" descr="http://devdata.worldbank.org/wdi2005/Images/space.gif"/>
          <p:cNvPicPr>
            <a:picLocks noChangeAspect="1" noChangeArrowheads="1"/>
          </p:cNvPicPr>
          <p:nvPr/>
        </p:nvPicPr>
        <p:blipFill>
          <a:blip r:embed="rId2"/>
          <a:srcRect/>
          <a:stretch>
            <a:fillRect/>
          </a:stretch>
        </p:blipFill>
        <p:spPr bwMode="auto">
          <a:xfrm>
            <a:off x="7353300" y="1247775"/>
            <a:ext cx="9525" cy="9525"/>
          </a:xfrm>
          <a:prstGeom prst="rect">
            <a:avLst/>
          </a:prstGeom>
          <a:noFill/>
          <a:ln w="9525">
            <a:noFill/>
            <a:miter lim="800000"/>
            <a:headEnd/>
            <a:tailEnd/>
          </a:ln>
        </p:spPr>
      </p:pic>
      <p:pic>
        <p:nvPicPr>
          <p:cNvPr id="17054" name="Picture 46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055" name="Picture 46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056" name="Picture 46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057" name="Picture 46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058" name="Picture 46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059" name="Picture 46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060" name="Picture 46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061" name="Picture 46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062" name="Picture 46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063" name="Picture 46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064" name="Picture 4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065" name="Picture 4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066" name="Picture 4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067" name="Picture 4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068" name="Picture 4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069" name="Picture 4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070" name="Picture 4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071" name="Picture 4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072" name="Picture 4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073" name="Picture 4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074" name="Picture 48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7075" name="Picture 48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7076" name="Picture 48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7077" name="Picture 48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7078" name="Picture 48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7079" name="Picture 48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7080" name="Picture 48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7081" name="Picture 48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7082" name="Picture 48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7083" name="Picture 48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7084" name="Picture 49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085" name="Picture 49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086" name="Picture 49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087" name="Picture 49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088" name="Picture 49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089" name="Picture 49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090" name="Picture 49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091" name="Picture 49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092" name="Picture 49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093" name="Picture 49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094" name="Picture 50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095" name="Picture 50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096" name="Picture 50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097" name="Picture 50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098" name="Picture 50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099" name="Picture 50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100" name="Picture 50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101" name="Picture 50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102" name="Picture 50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103" name="Picture 50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104" name="Picture 51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105" name="Picture 51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106" name="Picture 51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107" name="Picture 51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108" name="Picture 51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109" name="Picture 51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110" name="Picture 51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111" name="Picture 51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112" name="Picture 51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113" name="Picture 51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114" name="Picture 52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115" name="Picture 52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116" name="Picture 52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117" name="Picture 52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118" name="Picture 52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119" name="Picture 52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120" name="Picture 52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121" name="Picture 52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122" name="Picture 52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123" name="Picture 52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124" name="Picture 5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125" name="Picture 5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126" name="Picture 5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127" name="Picture 5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128" name="Picture 5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129" name="Picture 5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130" name="Picture 5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131" name="Picture 5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132" name="Picture 5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133" name="Picture 5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134" name="Picture 54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17135" name="Picture 54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17136" name="Picture 54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17137" name="Picture 54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17138" name="Picture 54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17139" name="Picture 54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17140" name="Picture 54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17141" name="Picture 54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17142" name="Picture 54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17143" name="Picture 54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17144" name="Picture 55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145" name="Picture 55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146" name="Picture 55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147" name="Picture 55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148" name="Picture 55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149" name="Picture 55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150" name="Picture 55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151" name="Picture 55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152" name="Picture 55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153" name="Picture 55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154" name="Picture 56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155" name="Picture 56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156" name="Picture 56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157" name="Picture 56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158" name="Picture 56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159" name="Picture 56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160" name="Picture 56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161" name="Picture 56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162" name="Picture 56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163" name="Picture 56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164" name="Picture 5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165" name="Picture 5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166" name="Picture 5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167" name="Picture 5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168" name="Picture 5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169" name="Picture 5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170" name="Picture 5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171" name="Picture 5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172" name="Picture 5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173" name="Picture 5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174" name="Picture 5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175" name="Picture 5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176" name="Picture 5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177" name="Picture 5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178" name="Picture 5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179" name="Picture 5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180" name="Picture 5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181" name="Picture 5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182" name="Picture 5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183" name="Picture 5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184" name="Picture 59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17185" name="Picture 59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17186" name="Picture 59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17187" name="Picture 59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17188" name="Picture 59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17189" name="Picture 59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17190" name="Picture 59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17191" name="Picture 59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17192" name="Picture 59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17193" name="Picture 59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17194" name="Picture 60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195" name="Picture 60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196" name="Picture 60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197" name="Picture 60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198" name="Picture 60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199" name="Picture 60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200" name="Picture 60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201" name="Picture 60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202" name="Picture 60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203" name="Picture 60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204" name="Picture 61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205" name="Picture 61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206" name="Picture 61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207" name="Picture 61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208" name="Picture 61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209" name="Picture 61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210" name="Picture 61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211" name="Picture 61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212" name="Picture 61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213" name="Picture 61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214" name="Picture 6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215" name="Picture 6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216" name="Picture 6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217" name="Picture 6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218" name="Picture 6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219" name="Picture 6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220" name="Picture 6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221" name="Picture 6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222" name="Picture 6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223" name="Picture 6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224" name="Picture 63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17225" name="Picture 63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17226" name="Picture 63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17227" name="Picture 63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17228" name="Picture 63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17229" name="Picture 63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17230" name="Picture 63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17231" name="Picture 63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17232" name="Picture 63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17233" name="Picture 63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17234" name="Picture 64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235" name="Picture 64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236" name="Picture 64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237" name="Picture 64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238" name="Picture 64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239" name="Picture 64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240" name="Picture 64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241" name="Picture 64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242" name="Picture 64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243" name="Picture 64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244" name="Picture 65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17245" name="Picture 65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17246" name="Picture 65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17247" name="Picture 65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17248" name="Picture 65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17249" name="Picture 65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17250" name="Picture 65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17251" name="Picture 65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17252" name="Picture 65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17253" name="Picture 65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17254" name="Picture 66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17255" name="Picture 66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17256" name="Picture 66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17257" name="Picture 66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17258" name="Picture 66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17259" name="Picture 66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17260" name="Picture 66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17261" name="Picture 66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17262" name="Picture 66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17263" name="Picture 66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17264" name="Picture 67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7265" name="Picture 67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7266" name="Picture 67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7267" name="Picture 67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7268" name="Picture 67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7269" name="Picture 67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7270" name="Picture 67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7271" name="Picture 67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7272" name="Picture 67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7273" name="Picture 67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7274" name="Picture 68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275" name="Picture 68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276" name="Picture 68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277" name="Picture 68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278" name="Picture 68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279" name="Picture 68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280" name="Picture 68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281" name="Picture 68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282" name="Picture 68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283" name="Picture 68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284" name="Picture 6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285" name="Picture 6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286" name="Picture 6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287" name="Picture 6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288" name="Picture 6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289" name="Picture 6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290" name="Picture 6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291" name="Picture 6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292" name="Picture 6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293" name="Picture 6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294" name="Picture 70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295" name="Picture 70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296" name="Picture 70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297" name="Picture 70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298" name="Picture 70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299" name="Picture 70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300" name="Picture 70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301" name="Picture 70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302" name="Picture 70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303" name="Picture 70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304" name="Picture 71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17305" name="Picture 71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17306" name="Picture 71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17307" name="Picture 71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17308" name="Picture 71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17309" name="Picture 71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17310" name="Picture 71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17311" name="Picture 71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17312" name="Picture 71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17313" name="Picture 71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17314" name="Picture 7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315" name="Picture 7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316" name="Picture 7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317" name="Picture 7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318" name="Picture 7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319" name="Picture 7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320" name="Picture 7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321" name="Picture 7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322" name="Picture 7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323" name="Picture 7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324" name="Picture 73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7325" name="Picture 73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7326" name="Picture 73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7327" name="Picture 73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7328" name="Picture 73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7329" name="Picture 73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7330" name="Picture 73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7331" name="Picture 73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7332" name="Picture 73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7333" name="Picture 73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7334" name="Picture 74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17335" name="Picture 74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17336" name="Picture 74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17337" name="Picture 74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17338" name="Picture 74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17339" name="Picture 74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17340" name="Picture 74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17341" name="Picture 74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17342" name="Picture 74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17343" name="Picture 74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17344" name="Picture 75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345" name="Picture 75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346" name="Picture 75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347" name="Picture 75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348" name="Picture 75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349" name="Picture 75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350" name="Picture 75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351" name="Picture 75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352" name="Picture 75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353" name="Picture 75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354" name="Picture 76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17355" name="Picture 76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17356" name="Picture 76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17357" name="Picture 76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17358" name="Picture 76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17359" name="Picture 76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17360" name="Picture 76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17361" name="Picture 76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17362" name="Picture 76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17363" name="Picture 76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17364" name="Picture 7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365" name="Picture 7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366" name="Picture 7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367" name="Picture 7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368" name="Picture 7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369" name="Picture 7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370" name="Picture 7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371" name="Picture 7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372" name="Picture 7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373" name="Picture 7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374" name="Picture 78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17375" name="Picture 78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17376" name="Picture 78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17377" name="Picture 78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17378" name="Picture 78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17379" name="Picture 78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17380" name="Picture 78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17381" name="Picture 78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17382" name="Picture 78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17383" name="Picture 78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17384" name="Picture 7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385" name="Picture 7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386" name="Picture 7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387" name="Picture 7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388" name="Picture 7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389" name="Picture 7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390" name="Picture 7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391" name="Picture 7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392" name="Picture 7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393" name="Picture 7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394" name="Picture 80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17395" name="Picture 80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17396" name="Picture 80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17397" name="Picture 80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17398" name="Picture 80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17399" name="Picture 80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17400" name="Picture 80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17401" name="Picture 80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17402" name="Picture 80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17403" name="Picture 80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17404" name="Picture 81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7405" name="Picture 81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7406" name="Picture 81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7407" name="Picture 81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7408" name="Picture 81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7409" name="Picture 81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7410" name="Picture 81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7411" name="Picture 81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7412" name="Picture 81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7413" name="Picture 81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7414" name="Picture 8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415" name="Picture 8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416" name="Picture 8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417" name="Picture 8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418" name="Picture 8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419" name="Picture 8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420" name="Picture 8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421" name="Picture 8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422" name="Picture 8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423" name="Picture 8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424" name="Picture 83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425" name="Picture 83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426" name="Picture 83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427" name="Picture 83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428" name="Picture 83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429" name="Picture 83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430" name="Picture 83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431" name="Picture 83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432" name="Picture 83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433" name="Picture 83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434" name="Picture 84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435" name="Picture 84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436" name="Picture 84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437" name="Picture 84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438" name="Picture 84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439" name="Picture 84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440" name="Picture 84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441" name="Picture 84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442" name="Picture 84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443" name="Picture 84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444" name="Picture 85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17445" name="Picture 85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17446" name="Picture 85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17447" name="Picture 85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17448" name="Picture 85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17449" name="Picture 85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17450" name="Picture 85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17451" name="Picture 85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17452" name="Picture 85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17453" name="Picture 85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17454" name="Picture 86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17455" name="Picture 86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17456" name="Picture 86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17457" name="Picture 86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17458" name="Picture 86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17459" name="Picture 86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17460" name="Picture 86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17461" name="Picture 86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17462" name="Picture 86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17463" name="Picture 86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17464" name="Picture 87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17465" name="Picture 87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17466" name="Picture 87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17467" name="Picture 87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17468" name="Picture 87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17469" name="Picture 87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17470" name="Picture 87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17471" name="Picture 87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17472" name="Picture 87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17473" name="Picture 87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17474" name="Picture 8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475" name="Picture 8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476" name="Picture 8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477" name="Picture 8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478" name="Picture 8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479" name="Picture 8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480" name="Picture 8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481" name="Picture 8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482" name="Picture 8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483" name="Picture 8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484" name="Picture 89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17485" name="Picture 89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17486" name="Picture 89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17487" name="Picture 89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17488" name="Picture 89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17489" name="Picture 89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17490" name="Picture 89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17491" name="Picture 89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17492" name="Picture 89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17493" name="Picture 89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17494" name="Picture 90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17495" name="Picture 90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17496" name="Picture 90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17497" name="Picture 90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17498" name="Picture 90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17499" name="Picture 90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17500" name="Picture 90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17501" name="Picture 90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17502" name="Picture 90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17503" name="Picture 90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17504" name="Picture 91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17505" name="Picture 91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17506" name="Picture 91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17507" name="Picture 91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17508" name="Picture 91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17509" name="Picture 91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17510" name="Picture 91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17511" name="Picture 91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17512" name="Picture 91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17513" name="Picture 91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17514" name="Picture 9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17515" name="Picture 9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17516" name="Picture 9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17517" name="Picture 9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17518" name="Picture 9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17519" name="Picture 9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17520" name="Picture 9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17521" name="Picture 9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17522" name="Picture 9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17523" name="Picture 9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17524" name="Picture 93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7525" name="Picture 93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7526" name="Picture 93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7527" name="Picture 93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7528" name="Picture 93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7529" name="Picture 93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7530" name="Picture 93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7531" name="Picture 93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7532" name="Picture 93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7533" name="Picture 93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7534" name="Picture 94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17535" name="Picture 94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17536" name="Picture 94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17537" name="Picture 94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17538" name="Picture 94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17539" name="Picture 94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17540" name="Picture 94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17541" name="Picture 94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17542" name="Picture 94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17543" name="Picture 94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sp>
        <p:nvSpPr>
          <p:cNvPr id="951" name="Slide Number Placeholder 950"/>
          <p:cNvSpPr>
            <a:spLocks noGrp="1"/>
          </p:cNvSpPr>
          <p:nvPr>
            <p:ph type="sldNum" sz="quarter" idx="11"/>
          </p:nvPr>
        </p:nvSpPr>
        <p:spPr/>
        <p:txBody>
          <a:bodyPr/>
          <a:lstStyle/>
          <a:p>
            <a:fld id="{0955800D-C53E-4127-8EE6-5963A2A6CB7D}"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500" y="500063"/>
          <a:ext cx="7929563" cy="5703898"/>
        </p:xfrm>
        <a:graphic>
          <a:graphicData uri="http://schemas.openxmlformats.org/drawingml/2006/table">
            <a:tbl>
              <a:tblPr/>
              <a:tblGrid>
                <a:gridCol w="909638"/>
                <a:gridCol w="1498600"/>
                <a:gridCol w="806450"/>
                <a:gridCol w="750887"/>
                <a:gridCol w="565150"/>
                <a:gridCol w="566738"/>
                <a:gridCol w="566737"/>
                <a:gridCol w="566738"/>
                <a:gridCol w="566737"/>
                <a:gridCol w="565150"/>
                <a:gridCol w="566738"/>
              </a:tblGrid>
              <a:tr h="407988">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Rank</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Country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Survey year</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Gini index</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Percentage share of income or consumption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8150">
                <a:tc vMerge="1">
                  <a:txBody>
                    <a:bodyPr/>
                    <a:lstStyle/>
                    <a:p>
                      <a:endParaRPr lang="en-US"/>
                    </a:p>
                  </a:txBody>
                  <a:tcPr/>
                </a:tc>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Second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Third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Fourth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10%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Lao PDR</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Vietnam</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New Zealand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27.8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Italy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United Kingdom</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Israel</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Australia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1994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Indonesia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34.3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Canada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France</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1995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India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Bangladesh</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Korea, Rep.</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100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Russian Federation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101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Netherlands</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Germany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Norway</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Sweden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Japan</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1993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Denmark</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24.7</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bl>
          </a:graphicData>
        </a:graphic>
      </p:graphicFrame>
      <p:pic>
        <p:nvPicPr>
          <p:cNvPr id="18704" name="Picture 2" descr="http://devdata.worldbank.org/wdi2005/Images/Space.gif"/>
          <p:cNvPicPr>
            <a:picLocks noChangeAspect="1" noChangeArrowheads="1"/>
          </p:cNvPicPr>
          <p:nvPr/>
        </p:nvPicPr>
        <p:blipFill>
          <a:blip r:embed="rId2"/>
          <a:srcRect/>
          <a:stretch>
            <a:fillRect/>
          </a:stretch>
        </p:blipFill>
        <p:spPr bwMode="auto">
          <a:xfrm>
            <a:off x="2028825" y="381000"/>
            <a:ext cx="9525" cy="9525"/>
          </a:xfrm>
          <a:prstGeom prst="rect">
            <a:avLst/>
          </a:prstGeom>
          <a:noFill/>
          <a:ln w="9525">
            <a:noFill/>
            <a:miter lim="800000"/>
            <a:headEnd/>
            <a:tailEnd/>
          </a:ln>
        </p:spPr>
      </p:pic>
      <p:pic>
        <p:nvPicPr>
          <p:cNvPr id="18705" name="Picture 3" descr="http://devdata.worldbank.org/wdi2005/Images/Space.gif"/>
          <p:cNvPicPr>
            <a:picLocks noChangeAspect="1" noChangeArrowheads="1"/>
          </p:cNvPicPr>
          <p:nvPr/>
        </p:nvPicPr>
        <p:blipFill>
          <a:blip r:embed="rId2"/>
          <a:srcRect/>
          <a:stretch>
            <a:fillRect/>
          </a:stretch>
        </p:blipFill>
        <p:spPr bwMode="auto">
          <a:xfrm>
            <a:off x="2028825" y="571500"/>
            <a:ext cx="9525" cy="9525"/>
          </a:xfrm>
          <a:prstGeom prst="rect">
            <a:avLst/>
          </a:prstGeom>
          <a:noFill/>
          <a:ln w="9525">
            <a:noFill/>
            <a:miter lim="800000"/>
            <a:headEnd/>
            <a:tailEnd/>
          </a:ln>
        </p:spPr>
      </p:pic>
      <p:pic>
        <p:nvPicPr>
          <p:cNvPr id="18706" name="Picture 4" descr="http://devdata.worldbank.org/wdi2005/Images/Space.gif"/>
          <p:cNvPicPr>
            <a:picLocks noChangeAspect="1" noChangeArrowheads="1"/>
          </p:cNvPicPr>
          <p:nvPr/>
        </p:nvPicPr>
        <p:blipFill>
          <a:blip r:embed="rId2"/>
          <a:srcRect/>
          <a:stretch>
            <a:fillRect/>
          </a:stretch>
        </p:blipFill>
        <p:spPr bwMode="auto">
          <a:xfrm>
            <a:off x="2028825" y="571500"/>
            <a:ext cx="9525" cy="9525"/>
          </a:xfrm>
          <a:prstGeom prst="rect">
            <a:avLst/>
          </a:prstGeom>
          <a:noFill/>
          <a:ln w="9525">
            <a:noFill/>
            <a:miter lim="800000"/>
            <a:headEnd/>
            <a:tailEnd/>
          </a:ln>
        </p:spPr>
      </p:pic>
      <p:pic>
        <p:nvPicPr>
          <p:cNvPr id="18707" name="Picture 5" descr="http://devdata.worldbank.org/wdi2005/Images/Space.gif"/>
          <p:cNvPicPr>
            <a:picLocks noChangeAspect="1" noChangeArrowheads="1"/>
          </p:cNvPicPr>
          <p:nvPr/>
        </p:nvPicPr>
        <p:blipFill>
          <a:blip r:embed="rId2"/>
          <a:srcRect/>
          <a:stretch>
            <a:fillRect/>
          </a:stretch>
        </p:blipFill>
        <p:spPr bwMode="auto">
          <a:xfrm>
            <a:off x="2924175" y="381000"/>
            <a:ext cx="9525" cy="9525"/>
          </a:xfrm>
          <a:prstGeom prst="rect">
            <a:avLst/>
          </a:prstGeom>
          <a:noFill/>
          <a:ln w="9525">
            <a:noFill/>
            <a:miter lim="800000"/>
            <a:headEnd/>
            <a:tailEnd/>
          </a:ln>
        </p:spPr>
      </p:pic>
      <p:pic>
        <p:nvPicPr>
          <p:cNvPr id="18708" name="Picture 6" descr="http://devdata.worldbank.org/wdi2005/Images/Space.gif"/>
          <p:cNvPicPr>
            <a:picLocks noChangeAspect="1" noChangeArrowheads="1"/>
          </p:cNvPicPr>
          <p:nvPr/>
        </p:nvPicPr>
        <p:blipFill>
          <a:blip r:embed="rId2"/>
          <a:srcRect/>
          <a:stretch>
            <a:fillRect/>
          </a:stretch>
        </p:blipFill>
        <p:spPr bwMode="auto">
          <a:xfrm>
            <a:off x="2924175" y="571500"/>
            <a:ext cx="9525" cy="9525"/>
          </a:xfrm>
          <a:prstGeom prst="rect">
            <a:avLst/>
          </a:prstGeom>
          <a:noFill/>
          <a:ln w="9525">
            <a:noFill/>
            <a:miter lim="800000"/>
            <a:headEnd/>
            <a:tailEnd/>
          </a:ln>
        </p:spPr>
      </p:pic>
      <p:pic>
        <p:nvPicPr>
          <p:cNvPr id="18709" name="Picture 7" descr="http://devdata.worldbank.org/wdi2005/Images/Space.gif"/>
          <p:cNvPicPr>
            <a:picLocks noChangeAspect="1" noChangeArrowheads="1"/>
          </p:cNvPicPr>
          <p:nvPr/>
        </p:nvPicPr>
        <p:blipFill>
          <a:blip r:embed="rId2"/>
          <a:srcRect/>
          <a:stretch>
            <a:fillRect/>
          </a:stretch>
        </p:blipFill>
        <p:spPr bwMode="auto">
          <a:xfrm>
            <a:off x="2924175" y="571500"/>
            <a:ext cx="9525" cy="9525"/>
          </a:xfrm>
          <a:prstGeom prst="rect">
            <a:avLst/>
          </a:prstGeom>
          <a:noFill/>
          <a:ln w="9525">
            <a:noFill/>
            <a:miter lim="800000"/>
            <a:headEnd/>
            <a:tailEnd/>
          </a:ln>
        </p:spPr>
      </p:pic>
      <p:pic>
        <p:nvPicPr>
          <p:cNvPr id="18710" name="Picture 8" descr="http://devdata.worldbank.org/wdi2005/Images/Space.gif"/>
          <p:cNvPicPr>
            <a:picLocks noChangeAspect="1" noChangeArrowheads="1"/>
          </p:cNvPicPr>
          <p:nvPr/>
        </p:nvPicPr>
        <p:blipFill>
          <a:blip r:embed="rId2"/>
          <a:srcRect/>
          <a:stretch>
            <a:fillRect/>
          </a:stretch>
        </p:blipFill>
        <p:spPr bwMode="auto">
          <a:xfrm>
            <a:off x="3695700" y="381000"/>
            <a:ext cx="9525" cy="9525"/>
          </a:xfrm>
          <a:prstGeom prst="rect">
            <a:avLst/>
          </a:prstGeom>
          <a:noFill/>
          <a:ln w="9525">
            <a:noFill/>
            <a:miter lim="800000"/>
            <a:headEnd/>
            <a:tailEnd/>
          </a:ln>
        </p:spPr>
      </p:pic>
      <p:pic>
        <p:nvPicPr>
          <p:cNvPr id="18711" name="Picture 9" descr="http://devdata.worldbank.org/wdi2005/Images/Space.gif"/>
          <p:cNvPicPr>
            <a:picLocks noChangeAspect="1" noChangeArrowheads="1"/>
          </p:cNvPicPr>
          <p:nvPr/>
        </p:nvPicPr>
        <p:blipFill>
          <a:blip r:embed="rId2"/>
          <a:srcRect/>
          <a:stretch>
            <a:fillRect/>
          </a:stretch>
        </p:blipFill>
        <p:spPr bwMode="auto">
          <a:xfrm>
            <a:off x="3695700" y="571500"/>
            <a:ext cx="9525" cy="9525"/>
          </a:xfrm>
          <a:prstGeom prst="rect">
            <a:avLst/>
          </a:prstGeom>
          <a:noFill/>
          <a:ln w="9525">
            <a:noFill/>
            <a:miter lim="800000"/>
            <a:headEnd/>
            <a:tailEnd/>
          </a:ln>
        </p:spPr>
      </p:pic>
      <p:pic>
        <p:nvPicPr>
          <p:cNvPr id="18712" name="Picture 10" descr="http://devdata.worldbank.org/wdi2005/Images/Space.gif"/>
          <p:cNvPicPr>
            <a:picLocks noChangeAspect="1" noChangeArrowheads="1"/>
          </p:cNvPicPr>
          <p:nvPr/>
        </p:nvPicPr>
        <p:blipFill>
          <a:blip r:embed="rId2"/>
          <a:srcRect/>
          <a:stretch>
            <a:fillRect/>
          </a:stretch>
        </p:blipFill>
        <p:spPr bwMode="auto">
          <a:xfrm>
            <a:off x="3695700" y="571500"/>
            <a:ext cx="9525" cy="9525"/>
          </a:xfrm>
          <a:prstGeom prst="rect">
            <a:avLst/>
          </a:prstGeom>
          <a:noFill/>
          <a:ln w="9525">
            <a:noFill/>
            <a:miter lim="800000"/>
            <a:headEnd/>
            <a:tailEnd/>
          </a:ln>
        </p:spPr>
      </p:pic>
      <p:pic>
        <p:nvPicPr>
          <p:cNvPr id="18713" name="Picture 11" descr="http://devdata.worldbank.org/wdi2005/Images/Space.gif"/>
          <p:cNvPicPr>
            <a:picLocks noChangeAspect="1" noChangeArrowheads="1"/>
          </p:cNvPicPr>
          <p:nvPr/>
        </p:nvPicPr>
        <p:blipFill>
          <a:blip r:embed="rId2"/>
          <a:srcRect/>
          <a:stretch>
            <a:fillRect/>
          </a:stretch>
        </p:blipFill>
        <p:spPr bwMode="auto">
          <a:xfrm>
            <a:off x="4305300" y="571500"/>
            <a:ext cx="9525" cy="9525"/>
          </a:xfrm>
          <a:prstGeom prst="rect">
            <a:avLst/>
          </a:prstGeom>
          <a:noFill/>
          <a:ln w="9525">
            <a:noFill/>
            <a:miter lim="800000"/>
            <a:headEnd/>
            <a:tailEnd/>
          </a:ln>
        </p:spPr>
      </p:pic>
      <p:pic>
        <p:nvPicPr>
          <p:cNvPr id="18714" name="Picture 12" descr="http://devdata.worldbank.org/wdi2005/Images/Space.gif"/>
          <p:cNvPicPr>
            <a:picLocks noChangeAspect="1" noChangeArrowheads="1"/>
          </p:cNvPicPr>
          <p:nvPr/>
        </p:nvPicPr>
        <p:blipFill>
          <a:blip r:embed="rId2"/>
          <a:srcRect/>
          <a:stretch>
            <a:fillRect/>
          </a:stretch>
        </p:blipFill>
        <p:spPr bwMode="auto">
          <a:xfrm>
            <a:off x="4914900" y="571500"/>
            <a:ext cx="9525" cy="9525"/>
          </a:xfrm>
          <a:prstGeom prst="rect">
            <a:avLst/>
          </a:prstGeom>
          <a:noFill/>
          <a:ln w="9525">
            <a:noFill/>
            <a:miter lim="800000"/>
            <a:headEnd/>
            <a:tailEnd/>
          </a:ln>
        </p:spPr>
      </p:pic>
      <p:pic>
        <p:nvPicPr>
          <p:cNvPr id="18715" name="Picture 13" descr="http://devdata.worldbank.org/wdi2005/Images/Space.gif"/>
          <p:cNvPicPr>
            <a:picLocks noChangeAspect="1" noChangeArrowheads="1"/>
          </p:cNvPicPr>
          <p:nvPr/>
        </p:nvPicPr>
        <p:blipFill>
          <a:blip r:embed="rId2"/>
          <a:srcRect/>
          <a:stretch>
            <a:fillRect/>
          </a:stretch>
        </p:blipFill>
        <p:spPr bwMode="auto">
          <a:xfrm>
            <a:off x="5524500" y="571500"/>
            <a:ext cx="9525" cy="9525"/>
          </a:xfrm>
          <a:prstGeom prst="rect">
            <a:avLst/>
          </a:prstGeom>
          <a:noFill/>
          <a:ln w="9525">
            <a:noFill/>
            <a:miter lim="800000"/>
            <a:headEnd/>
            <a:tailEnd/>
          </a:ln>
        </p:spPr>
      </p:pic>
      <p:pic>
        <p:nvPicPr>
          <p:cNvPr id="18716" name="Picture 14" descr="http://devdata.worldbank.org/wdi2005/Images/Space.gif"/>
          <p:cNvPicPr>
            <a:picLocks noChangeAspect="1" noChangeArrowheads="1"/>
          </p:cNvPicPr>
          <p:nvPr/>
        </p:nvPicPr>
        <p:blipFill>
          <a:blip r:embed="rId2"/>
          <a:srcRect/>
          <a:stretch>
            <a:fillRect/>
          </a:stretch>
        </p:blipFill>
        <p:spPr bwMode="auto">
          <a:xfrm>
            <a:off x="6134100" y="571500"/>
            <a:ext cx="9525" cy="9525"/>
          </a:xfrm>
          <a:prstGeom prst="rect">
            <a:avLst/>
          </a:prstGeom>
          <a:noFill/>
          <a:ln w="9525">
            <a:noFill/>
            <a:miter lim="800000"/>
            <a:headEnd/>
            <a:tailEnd/>
          </a:ln>
        </p:spPr>
      </p:pic>
      <p:pic>
        <p:nvPicPr>
          <p:cNvPr id="18717" name="Picture 15" descr="http://devdata.worldbank.org/wdi2005/Images/Space.gif"/>
          <p:cNvPicPr>
            <a:picLocks noChangeAspect="1" noChangeArrowheads="1"/>
          </p:cNvPicPr>
          <p:nvPr/>
        </p:nvPicPr>
        <p:blipFill>
          <a:blip r:embed="rId2"/>
          <a:srcRect/>
          <a:stretch>
            <a:fillRect/>
          </a:stretch>
        </p:blipFill>
        <p:spPr bwMode="auto">
          <a:xfrm>
            <a:off x="6743700" y="571500"/>
            <a:ext cx="9525" cy="9525"/>
          </a:xfrm>
          <a:prstGeom prst="rect">
            <a:avLst/>
          </a:prstGeom>
          <a:noFill/>
          <a:ln w="9525">
            <a:noFill/>
            <a:miter lim="800000"/>
            <a:headEnd/>
            <a:tailEnd/>
          </a:ln>
        </p:spPr>
      </p:pic>
      <p:pic>
        <p:nvPicPr>
          <p:cNvPr id="18718" name="Picture 16" descr="http://devdata.worldbank.org/wdi2005/Images/Space.gif"/>
          <p:cNvPicPr>
            <a:picLocks noChangeAspect="1" noChangeArrowheads="1"/>
          </p:cNvPicPr>
          <p:nvPr/>
        </p:nvPicPr>
        <p:blipFill>
          <a:blip r:embed="rId2"/>
          <a:srcRect/>
          <a:stretch>
            <a:fillRect/>
          </a:stretch>
        </p:blipFill>
        <p:spPr bwMode="auto">
          <a:xfrm>
            <a:off x="7353300" y="571500"/>
            <a:ext cx="9525" cy="9525"/>
          </a:xfrm>
          <a:prstGeom prst="rect">
            <a:avLst/>
          </a:prstGeom>
          <a:noFill/>
          <a:ln w="9525">
            <a:noFill/>
            <a:miter lim="800000"/>
            <a:headEnd/>
            <a:tailEnd/>
          </a:ln>
        </p:spPr>
      </p:pic>
      <p:pic>
        <p:nvPicPr>
          <p:cNvPr id="18719" name="Picture 17" descr="http://devdata.worldbank.org/wdi2005/Images/Space.gif"/>
          <p:cNvPicPr>
            <a:picLocks noChangeAspect="1" noChangeArrowheads="1"/>
          </p:cNvPicPr>
          <p:nvPr/>
        </p:nvPicPr>
        <p:blipFill>
          <a:blip r:embed="rId2"/>
          <a:srcRect/>
          <a:stretch>
            <a:fillRect/>
          </a:stretch>
        </p:blipFill>
        <p:spPr bwMode="auto">
          <a:xfrm>
            <a:off x="419100" y="914400"/>
            <a:ext cx="609600" cy="9525"/>
          </a:xfrm>
          <a:prstGeom prst="rect">
            <a:avLst/>
          </a:prstGeom>
          <a:noFill/>
          <a:ln w="9525">
            <a:noFill/>
            <a:miter lim="800000"/>
            <a:headEnd/>
            <a:tailEnd/>
          </a:ln>
        </p:spPr>
      </p:pic>
      <p:pic>
        <p:nvPicPr>
          <p:cNvPr id="18720" name="Picture 18"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721" name="Picture 19" descr="http://devdata.worldbank.org/wdi2005/Images/Space.gif"/>
          <p:cNvPicPr>
            <a:picLocks noChangeAspect="1" noChangeArrowheads="1"/>
          </p:cNvPicPr>
          <p:nvPr/>
        </p:nvPicPr>
        <p:blipFill>
          <a:blip r:embed="rId2"/>
          <a:srcRect/>
          <a:stretch>
            <a:fillRect/>
          </a:stretch>
        </p:blipFill>
        <p:spPr bwMode="auto">
          <a:xfrm>
            <a:off x="2924175" y="914400"/>
            <a:ext cx="609600" cy="9525"/>
          </a:xfrm>
          <a:prstGeom prst="rect">
            <a:avLst/>
          </a:prstGeom>
          <a:noFill/>
          <a:ln w="9525">
            <a:noFill/>
            <a:miter lim="800000"/>
            <a:headEnd/>
            <a:tailEnd/>
          </a:ln>
        </p:spPr>
      </p:pic>
      <p:pic>
        <p:nvPicPr>
          <p:cNvPr id="18722" name="Picture 20"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723" name="Picture 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724" name="Picture 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725" name="Picture 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726" name="Picture 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727" name="Picture 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728" name="Picture 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729" name="Picture 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730" name="Picture 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731" name="Picture 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732" name="Picture 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8733" name="Picture 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8734" name="Picture 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8735" name="Picture 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8736" name="Picture 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8737" name="Picture 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8738" name="Picture 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8739" name="Picture 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8740" name="Picture 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8741" name="Picture 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8742" name="Picture 4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18743" name="Picture 4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18744" name="Picture 4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18745" name="Picture 4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18746" name="Picture 4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18747" name="Picture 4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18748" name="Picture 4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18749" name="Picture 4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18750" name="Picture 4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18751" name="Picture 4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18752" name="Picture 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753" name="Picture 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754" name="Picture 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755" name="Picture 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756" name="Picture 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757" name="Picture 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758" name="Picture 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759" name="Picture 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760" name="Picture 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761" name="Picture 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762" name="Picture 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763" name="Picture 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764" name="Picture 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765" name="Picture 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766" name="Picture 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767" name="Picture 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768" name="Picture 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769" name="Picture 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770" name="Picture 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771" name="Picture 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772" name="Picture 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773" name="Picture 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774" name="Picture 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775" name="Picture 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776" name="Picture 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777" name="Picture 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778" name="Picture 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779" name="Picture 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780" name="Picture 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781" name="Picture 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782" name="Picture 8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18783" name="Picture 8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18784" name="Picture 8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18785" name="Picture 8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18786" name="Picture 8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18787" name="Picture 8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18788" name="Picture 8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18789" name="Picture 8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18790" name="Picture 8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18791" name="Picture 8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18792" name="Picture 9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8793" name="Picture 9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8794" name="Picture 9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8795" name="Picture 9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8796" name="Picture 9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8797" name="Picture 9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8798" name="Picture 9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8799" name="Picture 9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8800" name="Picture 9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8801" name="Picture 9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8802" name="Picture 10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8803" name="Picture 10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8804" name="Picture 10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8805" name="Picture 10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8806" name="Picture 10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8807" name="Picture 10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8808" name="Picture 10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8809" name="Picture 10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8810" name="Picture 10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8811" name="Picture 10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8812" name="Picture 11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18813" name="Picture 11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18814" name="Picture 11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18815" name="Picture 11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18816" name="Picture 11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18817" name="Picture 11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18818" name="Picture 11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18819" name="Picture 11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18820" name="Picture 11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18821" name="Picture 11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18822" name="Picture 1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8823" name="Picture 1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8824" name="Picture 1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8825" name="Picture 1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8826" name="Picture 1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8827" name="Picture 1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8828" name="Picture 1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8829" name="Picture 1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8830" name="Picture 1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8831" name="Picture 1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8832" name="Picture 13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18833" name="Picture 13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18834" name="Picture 13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18835" name="Picture 13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18836" name="Picture 13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18837" name="Picture 13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18838" name="Picture 13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18839" name="Picture 13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18840" name="Picture 13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18841" name="Picture 13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18842" name="Picture 1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843" name="Picture 1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844" name="Picture 1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845" name="Picture 1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846" name="Picture 1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847" name="Picture 1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848" name="Picture 1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849" name="Picture 1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850" name="Picture 1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851" name="Picture 1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852" name="Picture 1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853" name="Picture 1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854" name="Picture 1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855" name="Picture 1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856" name="Picture 1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857" name="Picture 1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858" name="Picture 1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859" name="Picture 1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860" name="Picture 1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861" name="Picture 1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862" name="Picture 16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8863" name="Picture 16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8864" name="Picture 16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8865" name="Picture 16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8866" name="Picture 16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8867" name="Picture 16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8868" name="Picture 16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8869" name="Picture 16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8870" name="Picture 16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8871" name="Picture 16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8872" name="Picture 1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873" name="Picture 1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874" name="Picture 1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875" name="Picture 1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876" name="Picture 1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877" name="Picture 1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878" name="Picture 1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879" name="Picture 1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880" name="Picture 1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881" name="Picture 1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882" name="Picture 1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883" name="Picture 1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884" name="Picture 1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885" name="Picture 1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886" name="Picture 1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887" name="Picture 1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888" name="Picture 1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889" name="Picture 1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890" name="Picture 1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891" name="Picture 1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892" name="Picture 19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18893" name="Picture 19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18894" name="Picture 19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18895" name="Picture 19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18896" name="Picture 19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18897" name="Picture 19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18898" name="Picture 19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18899" name="Picture 19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18900" name="Picture 19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18901" name="Picture 19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18902" name="Picture 2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03" name="Picture 2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04" name="Picture 2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05" name="Picture 2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06" name="Picture 2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07" name="Picture 2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08" name="Picture 2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09" name="Picture 2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10" name="Picture 2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11" name="Picture 2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12" name="Picture 2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18913" name="Picture 2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18914" name="Picture 2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18915" name="Picture 2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18916" name="Picture 2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18917" name="Picture 2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18918" name="Picture 2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18919" name="Picture 2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18920" name="Picture 2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18921" name="Picture 2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18922" name="Picture 2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23" name="Picture 2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24" name="Picture 2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25" name="Picture 2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26" name="Picture 2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27" name="Picture 2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28" name="Picture 2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29" name="Picture 2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30" name="Picture 2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31" name="Picture 2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32" name="Picture 2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33" name="Picture 2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34" name="Picture 2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35" name="Picture 2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36" name="Picture 2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37" name="Picture 2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38" name="Picture 2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39" name="Picture 2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40" name="Picture 2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41" name="Picture 2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42" name="Picture 24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18943" name="Picture 24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18944" name="Picture 24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18945" name="Picture 24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18946" name="Picture 24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18947" name="Picture 24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18948" name="Picture 24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18949" name="Picture 24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18950" name="Picture 24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18951" name="Picture 24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18952" name="Picture 2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53" name="Picture 2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54" name="Picture 2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55" name="Picture 2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56" name="Picture 2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57" name="Picture 2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58" name="Picture 2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59" name="Picture 2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60" name="Picture 2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61" name="Picture 2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62" name="Picture 2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63" name="Picture 2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64" name="Picture 2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65" name="Picture 2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66" name="Picture 2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67" name="Picture 2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68" name="Picture 2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69" name="Picture 2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70" name="Picture 2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71" name="Picture 2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72" name="Picture 2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73" name="Picture 2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74" name="Picture 2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75" name="Picture 2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76" name="Picture 2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77" name="Picture 2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78" name="Picture 2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79" name="Picture 2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80" name="Picture 2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81" name="Picture 2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82" name="Picture 2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83" name="Picture 2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84" name="Picture 2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85" name="Picture 2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86" name="Picture 2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87" name="Picture 2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88" name="Picture 2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89" name="Picture 2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8990" name="Picture 2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8991" name="Picture 2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8992" name="Picture 2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8993" name="Picture 2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8994" name="Picture 2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8995" name="Picture 2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8996" name="Picture 2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8997" name="Picture 2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8998" name="Picture 2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8999" name="Picture 2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00" name="Picture 2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01" name="Picture 2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02" name="Picture 3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03" name="Picture 3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04" name="Picture 3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05" name="Picture 3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06" name="Picture 3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07" name="Picture 3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08" name="Picture 3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09" name="Picture 3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10" name="Picture 3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11" name="Picture 3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12" name="Picture 3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13" name="Picture 3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14" name="Picture 3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15" name="Picture 3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16" name="Picture 3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17" name="Picture 3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18" name="Picture 3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19" name="Picture 3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20" name="Picture 3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21" name="Picture 3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22" name="Picture 3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23" name="Picture 3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24" name="Picture 3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25" name="Picture 3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26" name="Picture 3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27" name="Picture 3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28" name="Picture 3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29" name="Picture 3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30" name="Picture 3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31" name="Picture 3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32" name="Picture 3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33" name="Picture 3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34" name="Picture 3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35" name="Picture 3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36" name="Picture 3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37" name="Picture 3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38" name="Picture 3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39" name="Picture 3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40" name="Picture 3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41" name="Picture 3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42" name="Picture 3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43" name="Picture 3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44" name="Picture 3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45" name="Picture 3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46" name="Picture 3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47" name="Picture 3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48" name="Picture 3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49" name="Picture 3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50" name="Picture 3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51" name="Picture 3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52" name="Picture 35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053" name="Picture 35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054" name="Picture 35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055" name="Picture 35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056" name="Picture 35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057" name="Picture 35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058" name="Picture 35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059" name="Picture 35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060" name="Picture 35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061" name="Picture 35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062" name="Picture 3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63" name="Picture 3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64" name="Picture 3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65" name="Picture 3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66" name="Picture 3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67" name="Picture 3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68" name="Picture 3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69" name="Picture 3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070" name="Picture 3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071" name="Picture 3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072" name="Picture 37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19073" name="Picture 37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19074" name="Picture 37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19075" name="Picture 37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19076" name="Picture 37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19077" name="Picture 37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19078" name="Picture 37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19079" name="Picture 37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19080" name="Picture 37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19081" name="Picture 37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19082" name="Picture 380" descr="http://devdata.worldbank.org/wdi2005/Images/Space.gif"/>
          <p:cNvPicPr>
            <a:picLocks noChangeAspect="1" noChangeArrowheads="1"/>
          </p:cNvPicPr>
          <p:nvPr/>
        </p:nvPicPr>
        <p:blipFill>
          <a:blip r:embed="rId2"/>
          <a:srcRect/>
          <a:stretch>
            <a:fillRect/>
          </a:stretch>
        </p:blipFill>
        <p:spPr bwMode="auto">
          <a:xfrm>
            <a:off x="419100" y="4533900"/>
            <a:ext cx="9525" cy="9525"/>
          </a:xfrm>
          <a:prstGeom prst="rect">
            <a:avLst/>
          </a:prstGeom>
          <a:noFill/>
          <a:ln w="9525">
            <a:noFill/>
            <a:miter lim="800000"/>
            <a:headEnd/>
            <a:tailEnd/>
          </a:ln>
        </p:spPr>
      </p:pic>
      <p:pic>
        <p:nvPicPr>
          <p:cNvPr id="19083" name="Picture 381" descr="http://devdata.worldbank.org/wdi2005/Images/space.gif"/>
          <p:cNvPicPr>
            <a:picLocks noChangeAspect="1" noChangeArrowheads="1"/>
          </p:cNvPicPr>
          <p:nvPr/>
        </p:nvPicPr>
        <p:blipFill>
          <a:blip r:embed="rId2"/>
          <a:srcRect/>
          <a:stretch>
            <a:fillRect/>
          </a:stretch>
        </p:blipFill>
        <p:spPr bwMode="auto">
          <a:xfrm>
            <a:off x="2028825" y="4533900"/>
            <a:ext cx="9525" cy="9525"/>
          </a:xfrm>
          <a:prstGeom prst="rect">
            <a:avLst/>
          </a:prstGeom>
          <a:noFill/>
          <a:ln w="9525">
            <a:noFill/>
            <a:miter lim="800000"/>
            <a:headEnd/>
            <a:tailEnd/>
          </a:ln>
        </p:spPr>
      </p:pic>
      <p:pic>
        <p:nvPicPr>
          <p:cNvPr id="19084" name="Picture 382" descr="http://devdata.worldbank.org/wdi2005/Images/space.gif"/>
          <p:cNvPicPr>
            <a:picLocks noChangeAspect="1" noChangeArrowheads="1"/>
          </p:cNvPicPr>
          <p:nvPr/>
        </p:nvPicPr>
        <p:blipFill>
          <a:blip r:embed="rId2"/>
          <a:srcRect/>
          <a:stretch>
            <a:fillRect/>
          </a:stretch>
        </p:blipFill>
        <p:spPr bwMode="auto">
          <a:xfrm>
            <a:off x="2924175" y="4533900"/>
            <a:ext cx="9525" cy="9525"/>
          </a:xfrm>
          <a:prstGeom prst="rect">
            <a:avLst/>
          </a:prstGeom>
          <a:noFill/>
          <a:ln w="9525">
            <a:noFill/>
            <a:miter lim="800000"/>
            <a:headEnd/>
            <a:tailEnd/>
          </a:ln>
        </p:spPr>
      </p:pic>
      <p:pic>
        <p:nvPicPr>
          <p:cNvPr id="19085" name="Picture 383" descr="http://devdata.worldbank.org/wdi2005/Images/space.gif"/>
          <p:cNvPicPr>
            <a:picLocks noChangeAspect="1" noChangeArrowheads="1"/>
          </p:cNvPicPr>
          <p:nvPr/>
        </p:nvPicPr>
        <p:blipFill>
          <a:blip r:embed="rId2"/>
          <a:srcRect/>
          <a:stretch>
            <a:fillRect/>
          </a:stretch>
        </p:blipFill>
        <p:spPr bwMode="auto">
          <a:xfrm>
            <a:off x="3695700" y="4533900"/>
            <a:ext cx="9525" cy="9525"/>
          </a:xfrm>
          <a:prstGeom prst="rect">
            <a:avLst/>
          </a:prstGeom>
          <a:noFill/>
          <a:ln w="9525">
            <a:noFill/>
            <a:miter lim="800000"/>
            <a:headEnd/>
            <a:tailEnd/>
          </a:ln>
        </p:spPr>
      </p:pic>
      <p:pic>
        <p:nvPicPr>
          <p:cNvPr id="19086" name="Picture 384" descr="http://devdata.worldbank.org/wdi2005/Images/space.gif"/>
          <p:cNvPicPr>
            <a:picLocks noChangeAspect="1" noChangeArrowheads="1"/>
          </p:cNvPicPr>
          <p:nvPr/>
        </p:nvPicPr>
        <p:blipFill>
          <a:blip r:embed="rId2"/>
          <a:srcRect/>
          <a:stretch>
            <a:fillRect/>
          </a:stretch>
        </p:blipFill>
        <p:spPr bwMode="auto">
          <a:xfrm>
            <a:off x="4305300" y="4533900"/>
            <a:ext cx="9525" cy="9525"/>
          </a:xfrm>
          <a:prstGeom prst="rect">
            <a:avLst/>
          </a:prstGeom>
          <a:noFill/>
          <a:ln w="9525">
            <a:noFill/>
            <a:miter lim="800000"/>
            <a:headEnd/>
            <a:tailEnd/>
          </a:ln>
        </p:spPr>
      </p:pic>
      <p:pic>
        <p:nvPicPr>
          <p:cNvPr id="19087" name="Picture 385" descr="http://devdata.worldbank.org/wdi2005/Images/space.gif"/>
          <p:cNvPicPr>
            <a:picLocks noChangeAspect="1" noChangeArrowheads="1"/>
          </p:cNvPicPr>
          <p:nvPr/>
        </p:nvPicPr>
        <p:blipFill>
          <a:blip r:embed="rId2"/>
          <a:srcRect/>
          <a:stretch>
            <a:fillRect/>
          </a:stretch>
        </p:blipFill>
        <p:spPr bwMode="auto">
          <a:xfrm>
            <a:off x="4914900" y="4533900"/>
            <a:ext cx="9525" cy="9525"/>
          </a:xfrm>
          <a:prstGeom prst="rect">
            <a:avLst/>
          </a:prstGeom>
          <a:noFill/>
          <a:ln w="9525">
            <a:noFill/>
            <a:miter lim="800000"/>
            <a:headEnd/>
            <a:tailEnd/>
          </a:ln>
        </p:spPr>
      </p:pic>
      <p:pic>
        <p:nvPicPr>
          <p:cNvPr id="19088" name="Picture 386" descr="http://devdata.worldbank.org/wdi2005/Images/space.gif"/>
          <p:cNvPicPr>
            <a:picLocks noChangeAspect="1" noChangeArrowheads="1"/>
          </p:cNvPicPr>
          <p:nvPr/>
        </p:nvPicPr>
        <p:blipFill>
          <a:blip r:embed="rId2"/>
          <a:srcRect/>
          <a:stretch>
            <a:fillRect/>
          </a:stretch>
        </p:blipFill>
        <p:spPr bwMode="auto">
          <a:xfrm>
            <a:off x="5524500" y="4533900"/>
            <a:ext cx="9525" cy="9525"/>
          </a:xfrm>
          <a:prstGeom prst="rect">
            <a:avLst/>
          </a:prstGeom>
          <a:noFill/>
          <a:ln w="9525">
            <a:noFill/>
            <a:miter lim="800000"/>
            <a:headEnd/>
            <a:tailEnd/>
          </a:ln>
        </p:spPr>
      </p:pic>
      <p:pic>
        <p:nvPicPr>
          <p:cNvPr id="19089" name="Picture 387" descr="http://devdata.worldbank.org/wdi2005/Images/space.gif"/>
          <p:cNvPicPr>
            <a:picLocks noChangeAspect="1" noChangeArrowheads="1"/>
          </p:cNvPicPr>
          <p:nvPr/>
        </p:nvPicPr>
        <p:blipFill>
          <a:blip r:embed="rId2"/>
          <a:srcRect/>
          <a:stretch>
            <a:fillRect/>
          </a:stretch>
        </p:blipFill>
        <p:spPr bwMode="auto">
          <a:xfrm>
            <a:off x="6134100" y="4533900"/>
            <a:ext cx="9525" cy="9525"/>
          </a:xfrm>
          <a:prstGeom prst="rect">
            <a:avLst/>
          </a:prstGeom>
          <a:noFill/>
          <a:ln w="9525">
            <a:noFill/>
            <a:miter lim="800000"/>
            <a:headEnd/>
            <a:tailEnd/>
          </a:ln>
        </p:spPr>
      </p:pic>
      <p:pic>
        <p:nvPicPr>
          <p:cNvPr id="19090" name="Picture 388" descr="http://devdata.worldbank.org/wdi2005/Images/space.gif"/>
          <p:cNvPicPr>
            <a:picLocks noChangeAspect="1" noChangeArrowheads="1"/>
          </p:cNvPicPr>
          <p:nvPr/>
        </p:nvPicPr>
        <p:blipFill>
          <a:blip r:embed="rId2"/>
          <a:srcRect/>
          <a:stretch>
            <a:fillRect/>
          </a:stretch>
        </p:blipFill>
        <p:spPr bwMode="auto">
          <a:xfrm>
            <a:off x="6743700" y="4533900"/>
            <a:ext cx="9525" cy="9525"/>
          </a:xfrm>
          <a:prstGeom prst="rect">
            <a:avLst/>
          </a:prstGeom>
          <a:noFill/>
          <a:ln w="9525">
            <a:noFill/>
            <a:miter lim="800000"/>
            <a:headEnd/>
            <a:tailEnd/>
          </a:ln>
        </p:spPr>
      </p:pic>
      <p:pic>
        <p:nvPicPr>
          <p:cNvPr id="19091" name="Picture 389" descr="http://devdata.worldbank.org/wdi2005/Images/space.gif"/>
          <p:cNvPicPr>
            <a:picLocks noChangeAspect="1" noChangeArrowheads="1"/>
          </p:cNvPicPr>
          <p:nvPr/>
        </p:nvPicPr>
        <p:blipFill>
          <a:blip r:embed="rId2"/>
          <a:srcRect/>
          <a:stretch>
            <a:fillRect/>
          </a:stretch>
        </p:blipFill>
        <p:spPr bwMode="auto">
          <a:xfrm>
            <a:off x="7353300" y="4533900"/>
            <a:ext cx="9525" cy="9525"/>
          </a:xfrm>
          <a:prstGeom prst="rect">
            <a:avLst/>
          </a:prstGeom>
          <a:noFill/>
          <a:ln w="9525">
            <a:noFill/>
            <a:miter lim="800000"/>
            <a:headEnd/>
            <a:tailEnd/>
          </a:ln>
        </p:spPr>
      </p:pic>
      <p:pic>
        <p:nvPicPr>
          <p:cNvPr id="19092" name="Picture 3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093" name="Picture 3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094" name="Picture 3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095" name="Picture 3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096" name="Picture 3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097" name="Picture 3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098" name="Picture 3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099" name="Picture 3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00" name="Picture 3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01" name="Picture 3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02" name="Picture 4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03" name="Picture 4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04" name="Picture 4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05" name="Picture 4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06" name="Picture 4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07" name="Picture 4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08" name="Picture 4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09" name="Picture 4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10" name="Picture 4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11" name="Picture 4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12" name="Picture 41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9113" name="Picture 41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9114" name="Picture 41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9115" name="Picture 41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9116" name="Picture 41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9117" name="Picture 41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9118" name="Picture 41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9119" name="Picture 41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9120" name="Picture 41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9121" name="Picture 41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9122" name="Picture 4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23" name="Picture 4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24" name="Picture 4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25" name="Picture 4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26" name="Picture 4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27" name="Picture 4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28" name="Picture 4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29" name="Picture 4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30" name="Picture 4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31" name="Picture 4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32" name="Picture 4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33" name="Picture 4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34" name="Picture 4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35" name="Picture 4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36" name="Picture 4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37" name="Picture 4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38" name="Picture 4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39" name="Picture 4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40" name="Picture 4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41" name="Picture 4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42" name="Picture 4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43" name="Picture 4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44" name="Picture 4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45" name="Picture 4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46" name="Picture 4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47" name="Picture 4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48" name="Picture 4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49" name="Picture 4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50" name="Picture 4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51" name="Picture 4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52" name="Picture 45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153" name="Picture 45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154" name="Picture 45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155" name="Picture 45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156" name="Picture 45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157" name="Picture 45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158" name="Picture 45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159" name="Picture 45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160" name="Picture 45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161" name="Picture 45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162" name="Picture 46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9163" name="Picture 46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9164" name="Picture 46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9165" name="Picture 46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9166" name="Picture 46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9167" name="Picture 46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9168" name="Picture 46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9169" name="Picture 46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9170" name="Picture 46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9171" name="Picture 46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9172" name="Picture 47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19173" name="Picture 47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19174" name="Picture 47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19175" name="Picture 47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19176" name="Picture 47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19177" name="Picture 47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19178" name="Picture 47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19179" name="Picture 47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19180" name="Picture 47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19181" name="Picture 47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19182" name="Picture 4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83" name="Picture 4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84" name="Picture 4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85" name="Picture 4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86" name="Picture 4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87" name="Picture 4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88" name="Picture 4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89" name="Picture 4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190" name="Picture 4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191" name="Picture 4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192" name="Picture 4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193" name="Picture 4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194" name="Picture 4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195" name="Picture 4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196" name="Picture 4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197" name="Picture 4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198" name="Picture 4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199" name="Picture 4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00" name="Picture 4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01" name="Picture 4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02" name="Picture 50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9203" name="Picture 50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9204" name="Picture 50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9205" name="Picture 50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9206" name="Picture 50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9207" name="Picture 50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9208" name="Picture 50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9209" name="Picture 50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9210" name="Picture 50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9211" name="Picture 50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9212" name="Picture 51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213" name="Picture 51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214" name="Picture 51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215" name="Picture 51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216" name="Picture 51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217" name="Picture 51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218" name="Picture 51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219" name="Picture 51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220" name="Picture 51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221" name="Picture 51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222" name="Picture 5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23" name="Picture 5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24" name="Picture 5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25" name="Picture 5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26" name="Picture 5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27" name="Picture 5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28" name="Picture 5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29" name="Picture 5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30" name="Picture 5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31" name="Picture 5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32" name="Picture 53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19233" name="Picture 53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19234" name="Picture 53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19235" name="Picture 53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19236" name="Picture 53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19237" name="Picture 53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19238" name="Picture 53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19239" name="Picture 53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19240" name="Picture 53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19241" name="Picture 53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19242" name="Picture 5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43" name="Picture 5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44" name="Picture 5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45" name="Picture 5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46" name="Picture 5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47" name="Picture 5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48" name="Picture 5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49" name="Picture 5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50" name="Picture 5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51" name="Picture 5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52" name="Picture 5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53" name="Picture 5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54" name="Picture 5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55" name="Picture 5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56" name="Picture 5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57" name="Picture 5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58" name="Picture 5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59" name="Picture 5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60" name="Picture 5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61" name="Picture 5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62" name="Picture 5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63" name="Picture 5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64" name="Picture 5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65" name="Picture 5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66" name="Picture 5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67" name="Picture 5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68" name="Picture 5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69" name="Picture 5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70" name="Picture 5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71" name="Picture 5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72" name="Picture 5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73" name="Picture 5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74" name="Picture 5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75" name="Picture 5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76" name="Picture 5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77" name="Picture 5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78" name="Picture 5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79" name="Picture 5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80" name="Picture 5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81" name="Picture 5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82" name="Picture 5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283" name="Picture 5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284" name="Picture 5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285" name="Picture 5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286" name="Picture 5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287" name="Picture 5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288" name="Picture 5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289" name="Picture 5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290" name="Picture 5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291" name="Picture 5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292" name="Picture 59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9293" name="Picture 59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9294" name="Picture 59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9295" name="Picture 59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9296" name="Picture 59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9297" name="Picture 59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9298" name="Picture 59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9299" name="Picture 59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9300" name="Picture 59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9301" name="Picture 59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9302" name="Picture 600" descr="http://devdata.worldbank.org/wdi2005/Images/Space.gif"/>
          <p:cNvPicPr>
            <a:picLocks noChangeAspect="1" noChangeArrowheads="1"/>
          </p:cNvPicPr>
          <p:nvPr/>
        </p:nvPicPr>
        <p:blipFill>
          <a:blip r:embed="rId2"/>
          <a:srcRect/>
          <a:stretch>
            <a:fillRect/>
          </a:stretch>
        </p:blipFill>
        <p:spPr bwMode="auto">
          <a:xfrm>
            <a:off x="419100" y="2819400"/>
            <a:ext cx="9525" cy="9525"/>
          </a:xfrm>
          <a:prstGeom prst="rect">
            <a:avLst/>
          </a:prstGeom>
          <a:noFill/>
          <a:ln w="9525">
            <a:noFill/>
            <a:miter lim="800000"/>
            <a:headEnd/>
            <a:tailEnd/>
          </a:ln>
        </p:spPr>
      </p:pic>
      <p:pic>
        <p:nvPicPr>
          <p:cNvPr id="19303" name="Picture 601" descr="http://devdata.worldbank.org/wdi2005/Images/space.gif"/>
          <p:cNvPicPr>
            <a:picLocks noChangeAspect="1" noChangeArrowheads="1"/>
          </p:cNvPicPr>
          <p:nvPr/>
        </p:nvPicPr>
        <p:blipFill>
          <a:blip r:embed="rId2"/>
          <a:srcRect/>
          <a:stretch>
            <a:fillRect/>
          </a:stretch>
        </p:blipFill>
        <p:spPr bwMode="auto">
          <a:xfrm>
            <a:off x="2028825" y="2819400"/>
            <a:ext cx="9525" cy="9525"/>
          </a:xfrm>
          <a:prstGeom prst="rect">
            <a:avLst/>
          </a:prstGeom>
          <a:noFill/>
          <a:ln w="9525">
            <a:noFill/>
            <a:miter lim="800000"/>
            <a:headEnd/>
            <a:tailEnd/>
          </a:ln>
        </p:spPr>
      </p:pic>
      <p:pic>
        <p:nvPicPr>
          <p:cNvPr id="19304" name="Picture 602" descr="http://devdata.worldbank.org/wdi2005/Images/space.gif"/>
          <p:cNvPicPr>
            <a:picLocks noChangeAspect="1" noChangeArrowheads="1"/>
          </p:cNvPicPr>
          <p:nvPr/>
        </p:nvPicPr>
        <p:blipFill>
          <a:blip r:embed="rId2"/>
          <a:srcRect/>
          <a:stretch>
            <a:fillRect/>
          </a:stretch>
        </p:blipFill>
        <p:spPr bwMode="auto">
          <a:xfrm>
            <a:off x="2924175" y="2819400"/>
            <a:ext cx="9525" cy="9525"/>
          </a:xfrm>
          <a:prstGeom prst="rect">
            <a:avLst/>
          </a:prstGeom>
          <a:noFill/>
          <a:ln w="9525">
            <a:noFill/>
            <a:miter lim="800000"/>
            <a:headEnd/>
            <a:tailEnd/>
          </a:ln>
        </p:spPr>
      </p:pic>
      <p:pic>
        <p:nvPicPr>
          <p:cNvPr id="19305" name="Picture 603" descr="http://devdata.worldbank.org/wdi2005/Images/space.gif"/>
          <p:cNvPicPr>
            <a:picLocks noChangeAspect="1" noChangeArrowheads="1"/>
          </p:cNvPicPr>
          <p:nvPr/>
        </p:nvPicPr>
        <p:blipFill>
          <a:blip r:embed="rId2"/>
          <a:srcRect/>
          <a:stretch>
            <a:fillRect/>
          </a:stretch>
        </p:blipFill>
        <p:spPr bwMode="auto">
          <a:xfrm>
            <a:off x="3695700" y="2819400"/>
            <a:ext cx="9525" cy="9525"/>
          </a:xfrm>
          <a:prstGeom prst="rect">
            <a:avLst/>
          </a:prstGeom>
          <a:noFill/>
          <a:ln w="9525">
            <a:noFill/>
            <a:miter lim="800000"/>
            <a:headEnd/>
            <a:tailEnd/>
          </a:ln>
        </p:spPr>
      </p:pic>
      <p:pic>
        <p:nvPicPr>
          <p:cNvPr id="19306" name="Picture 604" descr="http://devdata.worldbank.org/wdi2005/Images/space.gif"/>
          <p:cNvPicPr>
            <a:picLocks noChangeAspect="1" noChangeArrowheads="1"/>
          </p:cNvPicPr>
          <p:nvPr/>
        </p:nvPicPr>
        <p:blipFill>
          <a:blip r:embed="rId2"/>
          <a:srcRect/>
          <a:stretch>
            <a:fillRect/>
          </a:stretch>
        </p:blipFill>
        <p:spPr bwMode="auto">
          <a:xfrm>
            <a:off x="4305300" y="2819400"/>
            <a:ext cx="9525" cy="9525"/>
          </a:xfrm>
          <a:prstGeom prst="rect">
            <a:avLst/>
          </a:prstGeom>
          <a:noFill/>
          <a:ln w="9525">
            <a:noFill/>
            <a:miter lim="800000"/>
            <a:headEnd/>
            <a:tailEnd/>
          </a:ln>
        </p:spPr>
      </p:pic>
      <p:pic>
        <p:nvPicPr>
          <p:cNvPr id="19307" name="Picture 605" descr="http://devdata.worldbank.org/wdi2005/Images/space.gif"/>
          <p:cNvPicPr>
            <a:picLocks noChangeAspect="1" noChangeArrowheads="1"/>
          </p:cNvPicPr>
          <p:nvPr/>
        </p:nvPicPr>
        <p:blipFill>
          <a:blip r:embed="rId2"/>
          <a:srcRect/>
          <a:stretch>
            <a:fillRect/>
          </a:stretch>
        </p:blipFill>
        <p:spPr bwMode="auto">
          <a:xfrm>
            <a:off x="4914900" y="2819400"/>
            <a:ext cx="9525" cy="9525"/>
          </a:xfrm>
          <a:prstGeom prst="rect">
            <a:avLst/>
          </a:prstGeom>
          <a:noFill/>
          <a:ln w="9525">
            <a:noFill/>
            <a:miter lim="800000"/>
            <a:headEnd/>
            <a:tailEnd/>
          </a:ln>
        </p:spPr>
      </p:pic>
      <p:pic>
        <p:nvPicPr>
          <p:cNvPr id="19308" name="Picture 606" descr="http://devdata.worldbank.org/wdi2005/Images/space.gif"/>
          <p:cNvPicPr>
            <a:picLocks noChangeAspect="1" noChangeArrowheads="1"/>
          </p:cNvPicPr>
          <p:nvPr/>
        </p:nvPicPr>
        <p:blipFill>
          <a:blip r:embed="rId2"/>
          <a:srcRect/>
          <a:stretch>
            <a:fillRect/>
          </a:stretch>
        </p:blipFill>
        <p:spPr bwMode="auto">
          <a:xfrm>
            <a:off x="5524500" y="2819400"/>
            <a:ext cx="9525" cy="9525"/>
          </a:xfrm>
          <a:prstGeom prst="rect">
            <a:avLst/>
          </a:prstGeom>
          <a:noFill/>
          <a:ln w="9525">
            <a:noFill/>
            <a:miter lim="800000"/>
            <a:headEnd/>
            <a:tailEnd/>
          </a:ln>
        </p:spPr>
      </p:pic>
      <p:pic>
        <p:nvPicPr>
          <p:cNvPr id="19309" name="Picture 607" descr="http://devdata.worldbank.org/wdi2005/Images/space.gif"/>
          <p:cNvPicPr>
            <a:picLocks noChangeAspect="1" noChangeArrowheads="1"/>
          </p:cNvPicPr>
          <p:nvPr/>
        </p:nvPicPr>
        <p:blipFill>
          <a:blip r:embed="rId2"/>
          <a:srcRect/>
          <a:stretch>
            <a:fillRect/>
          </a:stretch>
        </p:blipFill>
        <p:spPr bwMode="auto">
          <a:xfrm>
            <a:off x="6134100" y="2819400"/>
            <a:ext cx="9525" cy="9525"/>
          </a:xfrm>
          <a:prstGeom prst="rect">
            <a:avLst/>
          </a:prstGeom>
          <a:noFill/>
          <a:ln w="9525">
            <a:noFill/>
            <a:miter lim="800000"/>
            <a:headEnd/>
            <a:tailEnd/>
          </a:ln>
        </p:spPr>
      </p:pic>
      <p:pic>
        <p:nvPicPr>
          <p:cNvPr id="19310" name="Picture 608" descr="http://devdata.worldbank.org/wdi2005/Images/space.gif"/>
          <p:cNvPicPr>
            <a:picLocks noChangeAspect="1" noChangeArrowheads="1"/>
          </p:cNvPicPr>
          <p:nvPr/>
        </p:nvPicPr>
        <p:blipFill>
          <a:blip r:embed="rId2"/>
          <a:srcRect/>
          <a:stretch>
            <a:fillRect/>
          </a:stretch>
        </p:blipFill>
        <p:spPr bwMode="auto">
          <a:xfrm>
            <a:off x="6743700" y="2819400"/>
            <a:ext cx="9525" cy="9525"/>
          </a:xfrm>
          <a:prstGeom prst="rect">
            <a:avLst/>
          </a:prstGeom>
          <a:noFill/>
          <a:ln w="9525">
            <a:noFill/>
            <a:miter lim="800000"/>
            <a:headEnd/>
            <a:tailEnd/>
          </a:ln>
        </p:spPr>
      </p:pic>
      <p:pic>
        <p:nvPicPr>
          <p:cNvPr id="19311" name="Picture 609" descr="http://devdata.worldbank.org/wdi2005/Images/space.gif"/>
          <p:cNvPicPr>
            <a:picLocks noChangeAspect="1" noChangeArrowheads="1"/>
          </p:cNvPicPr>
          <p:nvPr/>
        </p:nvPicPr>
        <p:blipFill>
          <a:blip r:embed="rId2"/>
          <a:srcRect/>
          <a:stretch>
            <a:fillRect/>
          </a:stretch>
        </p:blipFill>
        <p:spPr bwMode="auto">
          <a:xfrm>
            <a:off x="7353300" y="2819400"/>
            <a:ext cx="9525" cy="9525"/>
          </a:xfrm>
          <a:prstGeom prst="rect">
            <a:avLst/>
          </a:prstGeom>
          <a:noFill/>
          <a:ln w="9525">
            <a:noFill/>
            <a:miter lim="800000"/>
            <a:headEnd/>
            <a:tailEnd/>
          </a:ln>
        </p:spPr>
      </p:pic>
      <p:pic>
        <p:nvPicPr>
          <p:cNvPr id="19312" name="Picture 61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9313" name="Picture 61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9314" name="Picture 61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9315" name="Picture 61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9316" name="Picture 61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9317" name="Picture 61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9318" name="Picture 61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9319" name="Picture 61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9320" name="Picture 61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9321" name="Picture 61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9322" name="Picture 6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323" name="Picture 6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324" name="Picture 6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325" name="Picture 6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326" name="Picture 6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327" name="Picture 6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328" name="Picture 6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329" name="Picture 6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330" name="Picture 6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331" name="Picture 6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332" name="Picture 6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333" name="Picture 6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334" name="Picture 6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335" name="Picture 6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336" name="Picture 6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337" name="Picture 6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338" name="Picture 6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339" name="Picture 6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340" name="Picture 6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341" name="Picture 6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342" name="Picture 640" descr="http://devdata.worldbank.org/wdi2005/Images/Space.gif"/>
          <p:cNvPicPr>
            <a:picLocks noChangeAspect="1" noChangeArrowheads="1"/>
          </p:cNvPicPr>
          <p:nvPr/>
        </p:nvPicPr>
        <p:blipFill>
          <a:blip r:embed="rId2"/>
          <a:srcRect/>
          <a:stretch>
            <a:fillRect/>
          </a:stretch>
        </p:blipFill>
        <p:spPr bwMode="auto">
          <a:xfrm>
            <a:off x="419100" y="1866900"/>
            <a:ext cx="9525" cy="9525"/>
          </a:xfrm>
          <a:prstGeom prst="rect">
            <a:avLst/>
          </a:prstGeom>
          <a:noFill/>
          <a:ln w="9525">
            <a:noFill/>
            <a:miter lim="800000"/>
            <a:headEnd/>
            <a:tailEnd/>
          </a:ln>
        </p:spPr>
      </p:pic>
      <p:pic>
        <p:nvPicPr>
          <p:cNvPr id="19343" name="Picture 641" descr="http://devdata.worldbank.org/wdi2005/Images/space.gif"/>
          <p:cNvPicPr>
            <a:picLocks noChangeAspect="1" noChangeArrowheads="1"/>
          </p:cNvPicPr>
          <p:nvPr/>
        </p:nvPicPr>
        <p:blipFill>
          <a:blip r:embed="rId2"/>
          <a:srcRect/>
          <a:stretch>
            <a:fillRect/>
          </a:stretch>
        </p:blipFill>
        <p:spPr bwMode="auto">
          <a:xfrm>
            <a:off x="2028825" y="1866900"/>
            <a:ext cx="9525" cy="9525"/>
          </a:xfrm>
          <a:prstGeom prst="rect">
            <a:avLst/>
          </a:prstGeom>
          <a:noFill/>
          <a:ln w="9525">
            <a:noFill/>
            <a:miter lim="800000"/>
            <a:headEnd/>
            <a:tailEnd/>
          </a:ln>
        </p:spPr>
      </p:pic>
      <p:pic>
        <p:nvPicPr>
          <p:cNvPr id="19344" name="Picture 642" descr="http://devdata.worldbank.org/wdi2005/Images/space.gif"/>
          <p:cNvPicPr>
            <a:picLocks noChangeAspect="1" noChangeArrowheads="1"/>
          </p:cNvPicPr>
          <p:nvPr/>
        </p:nvPicPr>
        <p:blipFill>
          <a:blip r:embed="rId2"/>
          <a:srcRect/>
          <a:stretch>
            <a:fillRect/>
          </a:stretch>
        </p:blipFill>
        <p:spPr bwMode="auto">
          <a:xfrm>
            <a:off x="2924175" y="1866900"/>
            <a:ext cx="9525" cy="9525"/>
          </a:xfrm>
          <a:prstGeom prst="rect">
            <a:avLst/>
          </a:prstGeom>
          <a:noFill/>
          <a:ln w="9525">
            <a:noFill/>
            <a:miter lim="800000"/>
            <a:headEnd/>
            <a:tailEnd/>
          </a:ln>
        </p:spPr>
      </p:pic>
      <p:pic>
        <p:nvPicPr>
          <p:cNvPr id="19345" name="Picture 643" descr="http://devdata.worldbank.org/wdi2005/Images/space.gif"/>
          <p:cNvPicPr>
            <a:picLocks noChangeAspect="1" noChangeArrowheads="1"/>
          </p:cNvPicPr>
          <p:nvPr/>
        </p:nvPicPr>
        <p:blipFill>
          <a:blip r:embed="rId2"/>
          <a:srcRect/>
          <a:stretch>
            <a:fillRect/>
          </a:stretch>
        </p:blipFill>
        <p:spPr bwMode="auto">
          <a:xfrm>
            <a:off x="3695700" y="1866900"/>
            <a:ext cx="9525" cy="9525"/>
          </a:xfrm>
          <a:prstGeom prst="rect">
            <a:avLst/>
          </a:prstGeom>
          <a:noFill/>
          <a:ln w="9525">
            <a:noFill/>
            <a:miter lim="800000"/>
            <a:headEnd/>
            <a:tailEnd/>
          </a:ln>
        </p:spPr>
      </p:pic>
      <p:pic>
        <p:nvPicPr>
          <p:cNvPr id="19346" name="Picture 644" descr="http://devdata.worldbank.org/wdi2005/Images/space.gif"/>
          <p:cNvPicPr>
            <a:picLocks noChangeAspect="1" noChangeArrowheads="1"/>
          </p:cNvPicPr>
          <p:nvPr/>
        </p:nvPicPr>
        <p:blipFill>
          <a:blip r:embed="rId2"/>
          <a:srcRect/>
          <a:stretch>
            <a:fillRect/>
          </a:stretch>
        </p:blipFill>
        <p:spPr bwMode="auto">
          <a:xfrm>
            <a:off x="4305300" y="1866900"/>
            <a:ext cx="9525" cy="9525"/>
          </a:xfrm>
          <a:prstGeom prst="rect">
            <a:avLst/>
          </a:prstGeom>
          <a:noFill/>
          <a:ln w="9525">
            <a:noFill/>
            <a:miter lim="800000"/>
            <a:headEnd/>
            <a:tailEnd/>
          </a:ln>
        </p:spPr>
      </p:pic>
      <p:pic>
        <p:nvPicPr>
          <p:cNvPr id="19347" name="Picture 645" descr="http://devdata.worldbank.org/wdi2005/Images/space.gif"/>
          <p:cNvPicPr>
            <a:picLocks noChangeAspect="1" noChangeArrowheads="1"/>
          </p:cNvPicPr>
          <p:nvPr/>
        </p:nvPicPr>
        <p:blipFill>
          <a:blip r:embed="rId2"/>
          <a:srcRect/>
          <a:stretch>
            <a:fillRect/>
          </a:stretch>
        </p:blipFill>
        <p:spPr bwMode="auto">
          <a:xfrm>
            <a:off x="4914900" y="1866900"/>
            <a:ext cx="9525" cy="9525"/>
          </a:xfrm>
          <a:prstGeom prst="rect">
            <a:avLst/>
          </a:prstGeom>
          <a:noFill/>
          <a:ln w="9525">
            <a:noFill/>
            <a:miter lim="800000"/>
            <a:headEnd/>
            <a:tailEnd/>
          </a:ln>
        </p:spPr>
      </p:pic>
      <p:pic>
        <p:nvPicPr>
          <p:cNvPr id="19348" name="Picture 646" descr="http://devdata.worldbank.org/wdi2005/Images/space.gif"/>
          <p:cNvPicPr>
            <a:picLocks noChangeAspect="1" noChangeArrowheads="1"/>
          </p:cNvPicPr>
          <p:nvPr/>
        </p:nvPicPr>
        <p:blipFill>
          <a:blip r:embed="rId2"/>
          <a:srcRect/>
          <a:stretch>
            <a:fillRect/>
          </a:stretch>
        </p:blipFill>
        <p:spPr bwMode="auto">
          <a:xfrm>
            <a:off x="5524500" y="1866900"/>
            <a:ext cx="9525" cy="9525"/>
          </a:xfrm>
          <a:prstGeom prst="rect">
            <a:avLst/>
          </a:prstGeom>
          <a:noFill/>
          <a:ln w="9525">
            <a:noFill/>
            <a:miter lim="800000"/>
            <a:headEnd/>
            <a:tailEnd/>
          </a:ln>
        </p:spPr>
      </p:pic>
      <p:pic>
        <p:nvPicPr>
          <p:cNvPr id="19349" name="Picture 647" descr="http://devdata.worldbank.org/wdi2005/Images/space.gif"/>
          <p:cNvPicPr>
            <a:picLocks noChangeAspect="1" noChangeArrowheads="1"/>
          </p:cNvPicPr>
          <p:nvPr/>
        </p:nvPicPr>
        <p:blipFill>
          <a:blip r:embed="rId2"/>
          <a:srcRect/>
          <a:stretch>
            <a:fillRect/>
          </a:stretch>
        </p:blipFill>
        <p:spPr bwMode="auto">
          <a:xfrm>
            <a:off x="6134100" y="1866900"/>
            <a:ext cx="9525" cy="9525"/>
          </a:xfrm>
          <a:prstGeom prst="rect">
            <a:avLst/>
          </a:prstGeom>
          <a:noFill/>
          <a:ln w="9525">
            <a:noFill/>
            <a:miter lim="800000"/>
            <a:headEnd/>
            <a:tailEnd/>
          </a:ln>
        </p:spPr>
      </p:pic>
      <p:pic>
        <p:nvPicPr>
          <p:cNvPr id="19350" name="Picture 648" descr="http://devdata.worldbank.org/wdi2005/Images/space.gif"/>
          <p:cNvPicPr>
            <a:picLocks noChangeAspect="1" noChangeArrowheads="1"/>
          </p:cNvPicPr>
          <p:nvPr/>
        </p:nvPicPr>
        <p:blipFill>
          <a:blip r:embed="rId2"/>
          <a:srcRect/>
          <a:stretch>
            <a:fillRect/>
          </a:stretch>
        </p:blipFill>
        <p:spPr bwMode="auto">
          <a:xfrm>
            <a:off x="6743700" y="1866900"/>
            <a:ext cx="9525" cy="9525"/>
          </a:xfrm>
          <a:prstGeom prst="rect">
            <a:avLst/>
          </a:prstGeom>
          <a:noFill/>
          <a:ln w="9525">
            <a:noFill/>
            <a:miter lim="800000"/>
            <a:headEnd/>
            <a:tailEnd/>
          </a:ln>
        </p:spPr>
      </p:pic>
      <p:pic>
        <p:nvPicPr>
          <p:cNvPr id="19351" name="Picture 649" descr="http://devdata.worldbank.org/wdi2005/Images/space.gif"/>
          <p:cNvPicPr>
            <a:picLocks noChangeAspect="1" noChangeArrowheads="1"/>
          </p:cNvPicPr>
          <p:nvPr/>
        </p:nvPicPr>
        <p:blipFill>
          <a:blip r:embed="rId2"/>
          <a:srcRect/>
          <a:stretch>
            <a:fillRect/>
          </a:stretch>
        </p:blipFill>
        <p:spPr bwMode="auto">
          <a:xfrm>
            <a:off x="7353300" y="1866900"/>
            <a:ext cx="9525" cy="9525"/>
          </a:xfrm>
          <a:prstGeom prst="rect">
            <a:avLst/>
          </a:prstGeom>
          <a:noFill/>
          <a:ln w="9525">
            <a:noFill/>
            <a:miter lim="800000"/>
            <a:headEnd/>
            <a:tailEnd/>
          </a:ln>
        </p:spPr>
      </p:pic>
      <p:pic>
        <p:nvPicPr>
          <p:cNvPr id="19352" name="Picture 650" descr="http://devdata.worldbank.org/wdi2005/Images/Space.gif"/>
          <p:cNvPicPr>
            <a:picLocks noChangeAspect="1" noChangeArrowheads="1"/>
          </p:cNvPicPr>
          <p:nvPr/>
        </p:nvPicPr>
        <p:blipFill>
          <a:blip r:embed="rId2"/>
          <a:srcRect/>
          <a:stretch>
            <a:fillRect/>
          </a:stretch>
        </p:blipFill>
        <p:spPr bwMode="auto">
          <a:xfrm>
            <a:off x="419100" y="1866900"/>
            <a:ext cx="9525" cy="9525"/>
          </a:xfrm>
          <a:prstGeom prst="rect">
            <a:avLst/>
          </a:prstGeom>
          <a:noFill/>
          <a:ln w="9525">
            <a:noFill/>
            <a:miter lim="800000"/>
            <a:headEnd/>
            <a:tailEnd/>
          </a:ln>
        </p:spPr>
      </p:pic>
      <p:pic>
        <p:nvPicPr>
          <p:cNvPr id="19353" name="Picture 651" descr="http://devdata.worldbank.org/wdi2005/Images/space.gif"/>
          <p:cNvPicPr>
            <a:picLocks noChangeAspect="1" noChangeArrowheads="1"/>
          </p:cNvPicPr>
          <p:nvPr/>
        </p:nvPicPr>
        <p:blipFill>
          <a:blip r:embed="rId2"/>
          <a:srcRect/>
          <a:stretch>
            <a:fillRect/>
          </a:stretch>
        </p:blipFill>
        <p:spPr bwMode="auto">
          <a:xfrm>
            <a:off x="2028825" y="1866900"/>
            <a:ext cx="9525" cy="9525"/>
          </a:xfrm>
          <a:prstGeom prst="rect">
            <a:avLst/>
          </a:prstGeom>
          <a:noFill/>
          <a:ln w="9525">
            <a:noFill/>
            <a:miter lim="800000"/>
            <a:headEnd/>
            <a:tailEnd/>
          </a:ln>
        </p:spPr>
      </p:pic>
      <p:pic>
        <p:nvPicPr>
          <p:cNvPr id="19354" name="Picture 652" descr="http://devdata.worldbank.org/wdi2005/Images/space.gif"/>
          <p:cNvPicPr>
            <a:picLocks noChangeAspect="1" noChangeArrowheads="1"/>
          </p:cNvPicPr>
          <p:nvPr/>
        </p:nvPicPr>
        <p:blipFill>
          <a:blip r:embed="rId2"/>
          <a:srcRect/>
          <a:stretch>
            <a:fillRect/>
          </a:stretch>
        </p:blipFill>
        <p:spPr bwMode="auto">
          <a:xfrm>
            <a:off x="2924175" y="1866900"/>
            <a:ext cx="9525" cy="9525"/>
          </a:xfrm>
          <a:prstGeom prst="rect">
            <a:avLst/>
          </a:prstGeom>
          <a:noFill/>
          <a:ln w="9525">
            <a:noFill/>
            <a:miter lim="800000"/>
            <a:headEnd/>
            <a:tailEnd/>
          </a:ln>
        </p:spPr>
      </p:pic>
      <p:pic>
        <p:nvPicPr>
          <p:cNvPr id="19355" name="Picture 653" descr="http://devdata.worldbank.org/wdi2005/Images/space.gif"/>
          <p:cNvPicPr>
            <a:picLocks noChangeAspect="1" noChangeArrowheads="1"/>
          </p:cNvPicPr>
          <p:nvPr/>
        </p:nvPicPr>
        <p:blipFill>
          <a:blip r:embed="rId2"/>
          <a:srcRect/>
          <a:stretch>
            <a:fillRect/>
          </a:stretch>
        </p:blipFill>
        <p:spPr bwMode="auto">
          <a:xfrm>
            <a:off x="3695700" y="1866900"/>
            <a:ext cx="9525" cy="9525"/>
          </a:xfrm>
          <a:prstGeom prst="rect">
            <a:avLst/>
          </a:prstGeom>
          <a:noFill/>
          <a:ln w="9525">
            <a:noFill/>
            <a:miter lim="800000"/>
            <a:headEnd/>
            <a:tailEnd/>
          </a:ln>
        </p:spPr>
      </p:pic>
      <p:pic>
        <p:nvPicPr>
          <p:cNvPr id="19356" name="Picture 654" descr="http://devdata.worldbank.org/wdi2005/Images/space.gif"/>
          <p:cNvPicPr>
            <a:picLocks noChangeAspect="1" noChangeArrowheads="1"/>
          </p:cNvPicPr>
          <p:nvPr/>
        </p:nvPicPr>
        <p:blipFill>
          <a:blip r:embed="rId2"/>
          <a:srcRect/>
          <a:stretch>
            <a:fillRect/>
          </a:stretch>
        </p:blipFill>
        <p:spPr bwMode="auto">
          <a:xfrm>
            <a:off x="4305300" y="1866900"/>
            <a:ext cx="9525" cy="9525"/>
          </a:xfrm>
          <a:prstGeom prst="rect">
            <a:avLst/>
          </a:prstGeom>
          <a:noFill/>
          <a:ln w="9525">
            <a:noFill/>
            <a:miter lim="800000"/>
            <a:headEnd/>
            <a:tailEnd/>
          </a:ln>
        </p:spPr>
      </p:pic>
      <p:pic>
        <p:nvPicPr>
          <p:cNvPr id="19357" name="Picture 655" descr="http://devdata.worldbank.org/wdi2005/Images/space.gif"/>
          <p:cNvPicPr>
            <a:picLocks noChangeAspect="1" noChangeArrowheads="1"/>
          </p:cNvPicPr>
          <p:nvPr/>
        </p:nvPicPr>
        <p:blipFill>
          <a:blip r:embed="rId2"/>
          <a:srcRect/>
          <a:stretch>
            <a:fillRect/>
          </a:stretch>
        </p:blipFill>
        <p:spPr bwMode="auto">
          <a:xfrm>
            <a:off x="4914900" y="1866900"/>
            <a:ext cx="9525" cy="9525"/>
          </a:xfrm>
          <a:prstGeom prst="rect">
            <a:avLst/>
          </a:prstGeom>
          <a:noFill/>
          <a:ln w="9525">
            <a:noFill/>
            <a:miter lim="800000"/>
            <a:headEnd/>
            <a:tailEnd/>
          </a:ln>
        </p:spPr>
      </p:pic>
      <p:pic>
        <p:nvPicPr>
          <p:cNvPr id="19358" name="Picture 656" descr="http://devdata.worldbank.org/wdi2005/Images/space.gif"/>
          <p:cNvPicPr>
            <a:picLocks noChangeAspect="1" noChangeArrowheads="1"/>
          </p:cNvPicPr>
          <p:nvPr/>
        </p:nvPicPr>
        <p:blipFill>
          <a:blip r:embed="rId2"/>
          <a:srcRect/>
          <a:stretch>
            <a:fillRect/>
          </a:stretch>
        </p:blipFill>
        <p:spPr bwMode="auto">
          <a:xfrm>
            <a:off x="5524500" y="1866900"/>
            <a:ext cx="9525" cy="9525"/>
          </a:xfrm>
          <a:prstGeom prst="rect">
            <a:avLst/>
          </a:prstGeom>
          <a:noFill/>
          <a:ln w="9525">
            <a:noFill/>
            <a:miter lim="800000"/>
            <a:headEnd/>
            <a:tailEnd/>
          </a:ln>
        </p:spPr>
      </p:pic>
      <p:pic>
        <p:nvPicPr>
          <p:cNvPr id="19359" name="Picture 657" descr="http://devdata.worldbank.org/wdi2005/Images/space.gif"/>
          <p:cNvPicPr>
            <a:picLocks noChangeAspect="1" noChangeArrowheads="1"/>
          </p:cNvPicPr>
          <p:nvPr/>
        </p:nvPicPr>
        <p:blipFill>
          <a:blip r:embed="rId2"/>
          <a:srcRect/>
          <a:stretch>
            <a:fillRect/>
          </a:stretch>
        </p:blipFill>
        <p:spPr bwMode="auto">
          <a:xfrm>
            <a:off x="6134100" y="1866900"/>
            <a:ext cx="9525" cy="9525"/>
          </a:xfrm>
          <a:prstGeom prst="rect">
            <a:avLst/>
          </a:prstGeom>
          <a:noFill/>
          <a:ln w="9525">
            <a:noFill/>
            <a:miter lim="800000"/>
            <a:headEnd/>
            <a:tailEnd/>
          </a:ln>
        </p:spPr>
      </p:pic>
      <p:pic>
        <p:nvPicPr>
          <p:cNvPr id="19360" name="Picture 658" descr="http://devdata.worldbank.org/wdi2005/Images/space.gif"/>
          <p:cNvPicPr>
            <a:picLocks noChangeAspect="1" noChangeArrowheads="1"/>
          </p:cNvPicPr>
          <p:nvPr/>
        </p:nvPicPr>
        <p:blipFill>
          <a:blip r:embed="rId2"/>
          <a:srcRect/>
          <a:stretch>
            <a:fillRect/>
          </a:stretch>
        </p:blipFill>
        <p:spPr bwMode="auto">
          <a:xfrm>
            <a:off x="6743700" y="1866900"/>
            <a:ext cx="9525" cy="9525"/>
          </a:xfrm>
          <a:prstGeom prst="rect">
            <a:avLst/>
          </a:prstGeom>
          <a:noFill/>
          <a:ln w="9525">
            <a:noFill/>
            <a:miter lim="800000"/>
            <a:headEnd/>
            <a:tailEnd/>
          </a:ln>
        </p:spPr>
      </p:pic>
      <p:pic>
        <p:nvPicPr>
          <p:cNvPr id="19361" name="Picture 659" descr="http://devdata.worldbank.org/wdi2005/Images/space.gif"/>
          <p:cNvPicPr>
            <a:picLocks noChangeAspect="1" noChangeArrowheads="1"/>
          </p:cNvPicPr>
          <p:nvPr/>
        </p:nvPicPr>
        <p:blipFill>
          <a:blip r:embed="rId2"/>
          <a:srcRect/>
          <a:stretch>
            <a:fillRect/>
          </a:stretch>
        </p:blipFill>
        <p:spPr bwMode="auto">
          <a:xfrm>
            <a:off x="7353300" y="1866900"/>
            <a:ext cx="9525" cy="9525"/>
          </a:xfrm>
          <a:prstGeom prst="rect">
            <a:avLst/>
          </a:prstGeom>
          <a:noFill/>
          <a:ln w="9525">
            <a:noFill/>
            <a:miter lim="800000"/>
            <a:headEnd/>
            <a:tailEnd/>
          </a:ln>
        </p:spPr>
      </p:pic>
      <p:pic>
        <p:nvPicPr>
          <p:cNvPr id="19362" name="Picture 660" descr="http://devdata.worldbank.org/wdi2005/Images/Space.gif"/>
          <p:cNvPicPr>
            <a:picLocks noChangeAspect="1" noChangeArrowheads="1"/>
          </p:cNvPicPr>
          <p:nvPr/>
        </p:nvPicPr>
        <p:blipFill>
          <a:blip r:embed="rId2"/>
          <a:srcRect/>
          <a:stretch>
            <a:fillRect/>
          </a:stretch>
        </p:blipFill>
        <p:spPr bwMode="auto">
          <a:xfrm>
            <a:off x="419100" y="1485900"/>
            <a:ext cx="9525" cy="9525"/>
          </a:xfrm>
          <a:prstGeom prst="rect">
            <a:avLst/>
          </a:prstGeom>
          <a:noFill/>
          <a:ln w="9525">
            <a:noFill/>
            <a:miter lim="800000"/>
            <a:headEnd/>
            <a:tailEnd/>
          </a:ln>
        </p:spPr>
      </p:pic>
      <p:pic>
        <p:nvPicPr>
          <p:cNvPr id="19363" name="Picture 661" descr="http://devdata.worldbank.org/wdi2005/Images/space.gif"/>
          <p:cNvPicPr>
            <a:picLocks noChangeAspect="1" noChangeArrowheads="1"/>
          </p:cNvPicPr>
          <p:nvPr/>
        </p:nvPicPr>
        <p:blipFill>
          <a:blip r:embed="rId2"/>
          <a:srcRect/>
          <a:stretch>
            <a:fillRect/>
          </a:stretch>
        </p:blipFill>
        <p:spPr bwMode="auto">
          <a:xfrm>
            <a:off x="2028825" y="1485900"/>
            <a:ext cx="9525" cy="9525"/>
          </a:xfrm>
          <a:prstGeom prst="rect">
            <a:avLst/>
          </a:prstGeom>
          <a:noFill/>
          <a:ln w="9525">
            <a:noFill/>
            <a:miter lim="800000"/>
            <a:headEnd/>
            <a:tailEnd/>
          </a:ln>
        </p:spPr>
      </p:pic>
      <p:pic>
        <p:nvPicPr>
          <p:cNvPr id="19364" name="Picture 662" descr="http://devdata.worldbank.org/wdi2005/Images/space.gif"/>
          <p:cNvPicPr>
            <a:picLocks noChangeAspect="1" noChangeArrowheads="1"/>
          </p:cNvPicPr>
          <p:nvPr/>
        </p:nvPicPr>
        <p:blipFill>
          <a:blip r:embed="rId2"/>
          <a:srcRect/>
          <a:stretch>
            <a:fillRect/>
          </a:stretch>
        </p:blipFill>
        <p:spPr bwMode="auto">
          <a:xfrm>
            <a:off x="2924175" y="1485900"/>
            <a:ext cx="9525" cy="9525"/>
          </a:xfrm>
          <a:prstGeom prst="rect">
            <a:avLst/>
          </a:prstGeom>
          <a:noFill/>
          <a:ln w="9525">
            <a:noFill/>
            <a:miter lim="800000"/>
            <a:headEnd/>
            <a:tailEnd/>
          </a:ln>
        </p:spPr>
      </p:pic>
      <p:pic>
        <p:nvPicPr>
          <p:cNvPr id="19365" name="Picture 663" descr="http://devdata.worldbank.org/wdi2005/Images/space.gif"/>
          <p:cNvPicPr>
            <a:picLocks noChangeAspect="1" noChangeArrowheads="1"/>
          </p:cNvPicPr>
          <p:nvPr/>
        </p:nvPicPr>
        <p:blipFill>
          <a:blip r:embed="rId2"/>
          <a:srcRect/>
          <a:stretch>
            <a:fillRect/>
          </a:stretch>
        </p:blipFill>
        <p:spPr bwMode="auto">
          <a:xfrm>
            <a:off x="3695700" y="1485900"/>
            <a:ext cx="9525" cy="9525"/>
          </a:xfrm>
          <a:prstGeom prst="rect">
            <a:avLst/>
          </a:prstGeom>
          <a:noFill/>
          <a:ln w="9525">
            <a:noFill/>
            <a:miter lim="800000"/>
            <a:headEnd/>
            <a:tailEnd/>
          </a:ln>
        </p:spPr>
      </p:pic>
      <p:pic>
        <p:nvPicPr>
          <p:cNvPr id="19366" name="Picture 664" descr="http://devdata.worldbank.org/wdi2005/Images/space.gif"/>
          <p:cNvPicPr>
            <a:picLocks noChangeAspect="1" noChangeArrowheads="1"/>
          </p:cNvPicPr>
          <p:nvPr/>
        </p:nvPicPr>
        <p:blipFill>
          <a:blip r:embed="rId2"/>
          <a:srcRect/>
          <a:stretch>
            <a:fillRect/>
          </a:stretch>
        </p:blipFill>
        <p:spPr bwMode="auto">
          <a:xfrm>
            <a:off x="4305300" y="1485900"/>
            <a:ext cx="9525" cy="9525"/>
          </a:xfrm>
          <a:prstGeom prst="rect">
            <a:avLst/>
          </a:prstGeom>
          <a:noFill/>
          <a:ln w="9525">
            <a:noFill/>
            <a:miter lim="800000"/>
            <a:headEnd/>
            <a:tailEnd/>
          </a:ln>
        </p:spPr>
      </p:pic>
      <p:pic>
        <p:nvPicPr>
          <p:cNvPr id="19367" name="Picture 665" descr="http://devdata.worldbank.org/wdi2005/Images/space.gif"/>
          <p:cNvPicPr>
            <a:picLocks noChangeAspect="1" noChangeArrowheads="1"/>
          </p:cNvPicPr>
          <p:nvPr/>
        </p:nvPicPr>
        <p:blipFill>
          <a:blip r:embed="rId2"/>
          <a:srcRect/>
          <a:stretch>
            <a:fillRect/>
          </a:stretch>
        </p:blipFill>
        <p:spPr bwMode="auto">
          <a:xfrm>
            <a:off x="4914900" y="1485900"/>
            <a:ext cx="9525" cy="9525"/>
          </a:xfrm>
          <a:prstGeom prst="rect">
            <a:avLst/>
          </a:prstGeom>
          <a:noFill/>
          <a:ln w="9525">
            <a:noFill/>
            <a:miter lim="800000"/>
            <a:headEnd/>
            <a:tailEnd/>
          </a:ln>
        </p:spPr>
      </p:pic>
      <p:pic>
        <p:nvPicPr>
          <p:cNvPr id="19368" name="Picture 666" descr="http://devdata.worldbank.org/wdi2005/Images/space.gif"/>
          <p:cNvPicPr>
            <a:picLocks noChangeAspect="1" noChangeArrowheads="1"/>
          </p:cNvPicPr>
          <p:nvPr/>
        </p:nvPicPr>
        <p:blipFill>
          <a:blip r:embed="rId2"/>
          <a:srcRect/>
          <a:stretch>
            <a:fillRect/>
          </a:stretch>
        </p:blipFill>
        <p:spPr bwMode="auto">
          <a:xfrm>
            <a:off x="5524500" y="1485900"/>
            <a:ext cx="9525" cy="9525"/>
          </a:xfrm>
          <a:prstGeom prst="rect">
            <a:avLst/>
          </a:prstGeom>
          <a:noFill/>
          <a:ln w="9525">
            <a:noFill/>
            <a:miter lim="800000"/>
            <a:headEnd/>
            <a:tailEnd/>
          </a:ln>
        </p:spPr>
      </p:pic>
      <p:pic>
        <p:nvPicPr>
          <p:cNvPr id="19369" name="Picture 667" descr="http://devdata.worldbank.org/wdi2005/Images/space.gif"/>
          <p:cNvPicPr>
            <a:picLocks noChangeAspect="1" noChangeArrowheads="1"/>
          </p:cNvPicPr>
          <p:nvPr/>
        </p:nvPicPr>
        <p:blipFill>
          <a:blip r:embed="rId2"/>
          <a:srcRect/>
          <a:stretch>
            <a:fillRect/>
          </a:stretch>
        </p:blipFill>
        <p:spPr bwMode="auto">
          <a:xfrm>
            <a:off x="6134100" y="1485900"/>
            <a:ext cx="9525" cy="9525"/>
          </a:xfrm>
          <a:prstGeom prst="rect">
            <a:avLst/>
          </a:prstGeom>
          <a:noFill/>
          <a:ln w="9525">
            <a:noFill/>
            <a:miter lim="800000"/>
            <a:headEnd/>
            <a:tailEnd/>
          </a:ln>
        </p:spPr>
      </p:pic>
      <p:pic>
        <p:nvPicPr>
          <p:cNvPr id="19370" name="Picture 668" descr="http://devdata.worldbank.org/wdi2005/Images/space.gif"/>
          <p:cNvPicPr>
            <a:picLocks noChangeAspect="1" noChangeArrowheads="1"/>
          </p:cNvPicPr>
          <p:nvPr/>
        </p:nvPicPr>
        <p:blipFill>
          <a:blip r:embed="rId2"/>
          <a:srcRect/>
          <a:stretch>
            <a:fillRect/>
          </a:stretch>
        </p:blipFill>
        <p:spPr bwMode="auto">
          <a:xfrm>
            <a:off x="6743700" y="1485900"/>
            <a:ext cx="9525" cy="9525"/>
          </a:xfrm>
          <a:prstGeom prst="rect">
            <a:avLst/>
          </a:prstGeom>
          <a:noFill/>
          <a:ln w="9525">
            <a:noFill/>
            <a:miter lim="800000"/>
            <a:headEnd/>
            <a:tailEnd/>
          </a:ln>
        </p:spPr>
      </p:pic>
      <p:pic>
        <p:nvPicPr>
          <p:cNvPr id="19371" name="Picture 669" descr="http://devdata.worldbank.org/wdi2005/Images/space.gif"/>
          <p:cNvPicPr>
            <a:picLocks noChangeAspect="1" noChangeArrowheads="1"/>
          </p:cNvPicPr>
          <p:nvPr/>
        </p:nvPicPr>
        <p:blipFill>
          <a:blip r:embed="rId2"/>
          <a:srcRect/>
          <a:stretch>
            <a:fillRect/>
          </a:stretch>
        </p:blipFill>
        <p:spPr bwMode="auto">
          <a:xfrm>
            <a:off x="7353300" y="1485900"/>
            <a:ext cx="9525" cy="9525"/>
          </a:xfrm>
          <a:prstGeom prst="rect">
            <a:avLst/>
          </a:prstGeom>
          <a:noFill/>
          <a:ln w="9525">
            <a:noFill/>
            <a:miter lim="800000"/>
            <a:headEnd/>
            <a:tailEnd/>
          </a:ln>
        </p:spPr>
      </p:pic>
      <p:pic>
        <p:nvPicPr>
          <p:cNvPr id="19372" name="Picture 6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373" name="Picture 6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374" name="Picture 6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375" name="Picture 6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376" name="Picture 6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377" name="Picture 6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378" name="Picture 6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379" name="Picture 6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380" name="Picture 6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381" name="Picture 6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382" name="Picture 680" descr="http://devdata.worldbank.org/wdi2005/Images/Space.gif"/>
          <p:cNvPicPr>
            <a:picLocks noChangeAspect="1" noChangeArrowheads="1"/>
          </p:cNvPicPr>
          <p:nvPr/>
        </p:nvPicPr>
        <p:blipFill>
          <a:blip r:embed="rId2"/>
          <a:srcRect/>
          <a:stretch>
            <a:fillRect/>
          </a:stretch>
        </p:blipFill>
        <p:spPr bwMode="auto">
          <a:xfrm>
            <a:off x="419100" y="4343400"/>
            <a:ext cx="9525" cy="9525"/>
          </a:xfrm>
          <a:prstGeom prst="rect">
            <a:avLst/>
          </a:prstGeom>
          <a:noFill/>
          <a:ln w="9525">
            <a:noFill/>
            <a:miter lim="800000"/>
            <a:headEnd/>
            <a:tailEnd/>
          </a:ln>
        </p:spPr>
      </p:pic>
      <p:pic>
        <p:nvPicPr>
          <p:cNvPr id="19383" name="Picture 681" descr="http://devdata.worldbank.org/wdi2005/Images/space.gif"/>
          <p:cNvPicPr>
            <a:picLocks noChangeAspect="1" noChangeArrowheads="1"/>
          </p:cNvPicPr>
          <p:nvPr/>
        </p:nvPicPr>
        <p:blipFill>
          <a:blip r:embed="rId2"/>
          <a:srcRect/>
          <a:stretch>
            <a:fillRect/>
          </a:stretch>
        </p:blipFill>
        <p:spPr bwMode="auto">
          <a:xfrm>
            <a:off x="2028825" y="4343400"/>
            <a:ext cx="9525" cy="9525"/>
          </a:xfrm>
          <a:prstGeom prst="rect">
            <a:avLst/>
          </a:prstGeom>
          <a:noFill/>
          <a:ln w="9525">
            <a:noFill/>
            <a:miter lim="800000"/>
            <a:headEnd/>
            <a:tailEnd/>
          </a:ln>
        </p:spPr>
      </p:pic>
      <p:pic>
        <p:nvPicPr>
          <p:cNvPr id="19384" name="Picture 682" descr="http://devdata.worldbank.org/wdi2005/Images/space.gif"/>
          <p:cNvPicPr>
            <a:picLocks noChangeAspect="1" noChangeArrowheads="1"/>
          </p:cNvPicPr>
          <p:nvPr/>
        </p:nvPicPr>
        <p:blipFill>
          <a:blip r:embed="rId2"/>
          <a:srcRect/>
          <a:stretch>
            <a:fillRect/>
          </a:stretch>
        </p:blipFill>
        <p:spPr bwMode="auto">
          <a:xfrm>
            <a:off x="2924175" y="4343400"/>
            <a:ext cx="9525" cy="9525"/>
          </a:xfrm>
          <a:prstGeom prst="rect">
            <a:avLst/>
          </a:prstGeom>
          <a:noFill/>
          <a:ln w="9525">
            <a:noFill/>
            <a:miter lim="800000"/>
            <a:headEnd/>
            <a:tailEnd/>
          </a:ln>
        </p:spPr>
      </p:pic>
      <p:pic>
        <p:nvPicPr>
          <p:cNvPr id="19385" name="Picture 683" descr="http://devdata.worldbank.org/wdi2005/Images/space.gif"/>
          <p:cNvPicPr>
            <a:picLocks noChangeAspect="1" noChangeArrowheads="1"/>
          </p:cNvPicPr>
          <p:nvPr/>
        </p:nvPicPr>
        <p:blipFill>
          <a:blip r:embed="rId2"/>
          <a:srcRect/>
          <a:stretch>
            <a:fillRect/>
          </a:stretch>
        </p:blipFill>
        <p:spPr bwMode="auto">
          <a:xfrm>
            <a:off x="3695700" y="4343400"/>
            <a:ext cx="9525" cy="9525"/>
          </a:xfrm>
          <a:prstGeom prst="rect">
            <a:avLst/>
          </a:prstGeom>
          <a:noFill/>
          <a:ln w="9525">
            <a:noFill/>
            <a:miter lim="800000"/>
            <a:headEnd/>
            <a:tailEnd/>
          </a:ln>
        </p:spPr>
      </p:pic>
      <p:pic>
        <p:nvPicPr>
          <p:cNvPr id="19386" name="Picture 684" descr="http://devdata.worldbank.org/wdi2005/Images/space.gif"/>
          <p:cNvPicPr>
            <a:picLocks noChangeAspect="1" noChangeArrowheads="1"/>
          </p:cNvPicPr>
          <p:nvPr/>
        </p:nvPicPr>
        <p:blipFill>
          <a:blip r:embed="rId2"/>
          <a:srcRect/>
          <a:stretch>
            <a:fillRect/>
          </a:stretch>
        </p:blipFill>
        <p:spPr bwMode="auto">
          <a:xfrm>
            <a:off x="4305300" y="4343400"/>
            <a:ext cx="9525" cy="9525"/>
          </a:xfrm>
          <a:prstGeom prst="rect">
            <a:avLst/>
          </a:prstGeom>
          <a:noFill/>
          <a:ln w="9525">
            <a:noFill/>
            <a:miter lim="800000"/>
            <a:headEnd/>
            <a:tailEnd/>
          </a:ln>
        </p:spPr>
      </p:pic>
      <p:pic>
        <p:nvPicPr>
          <p:cNvPr id="19387" name="Picture 685" descr="http://devdata.worldbank.org/wdi2005/Images/space.gif"/>
          <p:cNvPicPr>
            <a:picLocks noChangeAspect="1" noChangeArrowheads="1"/>
          </p:cNvPicPr>
          <p:nvPr/>
        </p:nvPicPr>
        <p:blipFill>
          <a:blip r:embed="rId2"/>
          <a:srcRect/>
          <a:stretch>
            <a:fillRect/>
          </a:stretch>
        </p:blipFill>
        <p:spPr bwMode="auto">
          <a:xfrm>
            <a:off x="4914900" y="4343400"/>
            <a:ext cx="9525" cy="9525"/>
          </a:xfrm>
          <a:prstGeom prst="rect">
            <a:avLst/>
          </a:prstGeom>
          <a:noFill/>
          <a:ln w="9525">
            <a:noFill/>
            <a:miter lim="800000"/>
            <a:headEnd/>
            <a:tailEnd/>
          </a:ln>
        </p:spPr>
      </p:pic>
      <p:pic>
        <p:nvPicPr>
          <p:cNvPr id="19388" name="Picture 686" descr="http://devdata.worldbank.org/wdi2005/Images/space.gif"/>
          <p:cNvPicPr>
            <a:picLocks noChangeAspect="1" noChangeArrowheads="1"/>
          </p:cNvPicPr>
          <p:nvPr/>
        </p:nvPicPr>
        <p:blipFill>
          <a:blip r:embed="rId2"/>
          <a:srcRect/>
          <a:stretch>
            <a:fillRect/>
          </a:stretch>
        </p:blipFill>
        <p:spPr bwMode="auto">
          <a:xfrm>
            <a:off x="5524500" y="4343400"/>
            <a:ext cx="9525" cy="9525"/>
          </a:xfrm>
          <a:prstGeom prst="rect">
            <a:avLst/>
          </a:prstGeom>
          <a:noFill/>
          <a:ln w="9525">
            <a:noFill/>
            <a:miter lim="800000"/>
            <a:headEnd/>
            <a:tailEnd/>
          </a:ln>
        </p:spPr>
      </p:pic>
      <p:pic>
        <p:nvPicPr>
          <p:cNvPr id="19389" name="Picture 687" descr="http://devdata.worldbank.org/wdi2005/Images/space.gif"/>
          <p:cNvPicPr>
            <a:picLocks noChangeAspect="1" noChangeArrowheads="1"/>
          </p:cNvPicPr>
          <p:nvPr/>
        </p:nvPicPr>
        <p:blipFill>
          <a:blip r:embed="rId2"/>
          <a:srcRect/>
          <a:stretch>
            <a:fillRect/>
          </a:stretch>
        </p:blipFill>
        <p:spPr bwMode="auto">
          <a:xfrm>
            <a:off x="6134100" y="4343400"/>
            <a:ext cx="9525" cy="9525"/>
          </a:xfrm>
          <a:prstGeom prst="rect">
            <a:avLst/>
          </a:prstGeom>
          <a:noFill/>
          <a:ln w="9525">
            <a:noFill/>
            <a:miter lim="800000"/>
            <a:headEnd/>
            <a:tailEnd/>
          </a:ln>
        </p:spPr>
      </p:pic>
      <p:pic>
        <p:nvPicPr>
          <p:cNvPr id="19390" name="Picture 688" descr="http://devdata.worldbank.org/wdi2005/Images/space.gif"/>
          <p:cNvPicPr>
            <a:picLocks noChangeAspect="1" noChangeArrowheads="1"/>
          </p:cNvPicPr>
          <p:nvPr/>
        </p:nvPicPr>
        <p:blipFill>
          <a:blip r:embed="rId2"/>
          <a:srcRect/>
          <a:stretch>
            <a:fillRect/>
          </a:stretch>
        </p:blipFill>
        <p:spPr bwMode="auto">
          <a:xfrm>
            <a:off x="6743700" y="4343400"/>
            <a:ext cx="9525" cy="9525"/>
          </a:xfrm>
          <a:prstGeom prst="rect">
            <a:avLst/>
          </a:prstGeom>
          <a:noFill/>
          <a:ln w="9525">
            <a:noFill/>
            <a:miter lim="800000"/>
            <a:headEnd/>
            <a:tailEnd/>
          </a:ln>
        </p:spPr>
      </p:pic>
      <p:pic>
        <p:nvPicPr>
          <p:cNvPr id="19391" name="Picture 689" descr="http://devdata.worldbank.org/wdi2005/Images/space.gif"/>
          <p:cNvPicPr>
            <a:picLocks noChangeAspect="1" noChangeArrowheads="1"/>
          </p:cNvPicPr>
          <p:nvPr/>
        </p:nvPicPr>
        <p:blipFill>
          <a:blip r:embed="rId2"/>
          <a:srcRect/>
          <a:stretch>
            <a:fillRect/>
          </a:stretch>
        </p:blipFill>
        <p:spPr bwMode="auto">
          <a:xfrm>
            <a:off x="7353300" y="4343400"/>
            <a:ext cx="9525" cy="9525"/>
          </a:xfrm>
          <a:prstGeom prst="rect">
            <a:avLst/>
          </a:prstGeom>
          <a:noFill/>
          <a:ln w="9525">
            <a:noFill/>
            <a:miter lim="800000"/>
            <a:headEnd/>
            <a:tailEnd/>
          </a:ln>
        </p:spPr>
      </p:pic>
      <p:pic>
        <p:nvPicPr>
          <p:cNvPr id="19392" name="Picture 69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9393" name="Picture 69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9394" name="Picture 69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9395" name="Picture 69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9396" name="Picture 69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9397" name="Picture 69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9398" name="Picture 69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9399" name="Picture 69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9400" name="Picture 69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9401" name="Picture 69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9402" name="Picture 70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19403" name="Picture 70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19404" name="Picture 70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19405" name="Picture 70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19406" name="Picture 70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19407" name="Picture 70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19408" name="Picture 70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19409" name="Picture 70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19410" name="Picture 70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19411" name="Picture 70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19412" name="Picture 7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13" name="Picture 7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14" name="Picture 7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15" name="Picture 7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16" name="Picture 7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17" name="Picture 7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18" name="Picture 7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19" name="Picture 7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420" name="Picture 7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421" name="Picture 7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422" name="Picture 7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23" name="Picture 7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24" name="Picture 7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25" name="Picture 7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26" name="Picture 7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27" name="Picture 7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28" name="Picture 7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29" name="Picture 7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430" name="Picture 7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431" name="Picture 7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432" name="Picture 730" descr="http://devdata.worldbank.org/wdi2005/Images/Space.gif"/>
          <p:cNvPicPr>
            <a:picLocks noChangeAspect="1" noChangeArrowheads="1"/>
          </p:cNvPicPr>
          <p:nvPr/>
        </p:nvPicPr>
        <p:blipFill>
          <a:blip r:embed="rId2"/>
          <a:srcRect/>
          <a:stretch>
            <a:fillRect/>
          </a:stretch>
        </p:blipFill>
        <p:spPr bwMode="auto">
          <a:xfrm>
            <a:off x="419100" y="3200400"/>
            <a:ext cx="9525" cy="9525"/>
          </a:xfrm>
          <a:prstGeom prst="rect">
            <a:avLst/>
          </a:prstGeom>
          <a:noFill/>
          <a:ln w="9525">
            <a:noFill/>
            <a:miter lim="800000"/>
            <a:headEnd/>
            <a:tailEnd/>
          </a:ln>
        </p:spPr>
      </p:pic>
      <p:pic>
        <p:nvPicPr>
          <p:cNvPr id="19433" name="Picture 731" descr="http://devdata.worldbank.org/wdi2005/Images/space.gif"/>
          <p:cNvPicPr>
            <a:picLocks noChangeAspect="1" noChangeArrowheads="1"/>
          </p:cNvPicPr>
          <p:nvPr/>
        </p:nvPicPr>
        <p:blipFill>
          <a:blip r:embed="rId2"/>
          <a:srcRect/>
          <a:stretch>
            <a:fillRect/>
          </a:stretch>
        </p:blipFill>
        <p:spPr bwMode="auto">
          <a:xfrm>
            <a:off x="2028825" y="3200400"/>
            <a:ext cx="9525" cy="9525"/>
          </a:xfrm>
          <a:prstGeom prst="rect">
            <a:avLst/>
          </a:prstGeom>
          <a:noFill/>
          <a:ln w="9525">
            <a:noFill/>
            <a:miter lim="800000"/>
            <a:headEnd/>
            <a:tailEnd/>
          </a:ln>
        </p:spPr>
      </p:pic>
      <p:pic>
        <p:nvPicPr>
          <p:cNvPr id="19434" name="Picture 732" descr="http://devdata.worldbank.org/wdi2005/Images/space.gif"/>
          <p:cNvPicPr>
            <a:picLocks noChangeAspect="1" noChangeArrowheads="1"/>
          </p:cNvPicPr>
          <p:nvPr/>
        </p:nvPicPr>
        <p:blipFill>
          <a:blip r:embed="rId2"/>
          <a:srcRect/>
          <a:stretch>
            <a:fillRect/>
          </a:stretch>
        </p:blipFill>
        <p:spPr bwMode="auto">
          <a:xfrm>
            <a:off x="2924175" y="3200400"/>
            <a:ext cx="9525" cy="9525"/>
          </a:xfrm>
          <a:prstGeom prst="rect">
            <a:avLst/>
          </a:prstGeom>
          <a:noFill/>
          <a:ln w="9525">
            <a:noFill/>
            <a:miter lim="800000"/>
            <a:headEnd/>
            <a:tailEnd/>
          </a:ln>
        </p:spPr>
      </p:pic>
      <p:pic>
        <p:nvPicPr>
          <p:cNvPr id="19435" name="Picture 733" descr="http://devdata.worldbank.org/wdi2005/Images/space.gif"/>
          <p:cNvPicPr>
            <a:picLocks noChangeAspect="1" noChangeArrowheads="1"/>
          </p:cNvPicPr>
          <p:nvPr/>
        </p:nvPicPr>
        <p:blipFill>
          <a:blip r:embed="rId2"/>
          <a:srcRect/>
          <a:stretch>
            <a:fillRect/>
          </a:stretch>
        </p:blipFill>
        <p:spPr bwMode="auto">
          <a:xfrm>
            <a:off x="3695700" y="3200400"/>
            <a:ext cx="9525" cy="9525"/>
          </a:xfrm>
          <a:prstGeom prst="rect">
            <a:avLst/>
          </a:prstGeom>
          <a:noFill/>
          <a:ln w="9525">
            <a:noFill/>
            <a:miter lim="800000"/>
            <a:headEnd/>
            <a:tailEnd/>
          </a:ln>
        </p:spPr>
      </p:pic>
      <p:pic>
        <p:nvPicPr>
          <p:cNvPr id="19436" name="Picture 734" descr="http://devdata.worldbank.org/wdi2005/Images/space.gif"/>
          <p:cNvPicPr>
            <a:picLocks noChangeAspect="1" noChangeArrowheads="1"/>
          </p:cNvPicPr>
          <p:nvPr/>
        </p:nvPicPr>
        <p:blipFill>
          <a:blip r:embed="rId2"/>
          <a:srcRect/>
          <a:stretch>
            <a:fillRect/>
          </a:stretch>
        </p:blipFill>
        <p:spPr bwMode="auto">
          <a:xfrm>
            <a:off x="4305300" y="3200400"/>
            <a:ext cx="9525" cy="9525"/>
          </a:xfrm>
          <a:prstGeom prst="rect">
            <a:avLst/>
          </a:prstGeom>
          <a:noFill/>
          <a:ln w="9525">
            <a:noFill/>
            <a:miter lim="800000"/>
            <a:headEnd/>
            <a:tailEnd/>
          </a:ln>
        </p:spPr>
      </p:pic>
      <p:pic>
        <p:nvPicPr>
          <p:cNvPr id="19437" name="Picture 735" descr="http://devdata.worldbank.org/wdi2005/Images/space.gif"/>
          <p:cNvPicPr>
            <a:picLocks noChangeAspect="1" noChangeArrowheads="1"/>
          </p:cNvPicPr>
          <p:nvPr/>
        </p:nvPicPr>
        <p:blipFill>
          <a:blip r:embed="rId2"/>
          <a:srcRect/>
          <a:stretch>
            <a:fillRect/>
          </a:stretch>
        </p:blipFill>
        <p:spPr bwMode="auto">
          <a:xfrm>
            <a:off x="4914900" y="3200400"/>
            <a:ext cx="9525" cy="9525"/>
          </a:xfrm>
          <a:prstGeom prst="rect">
            <a:avLst/>
          </a:prstGeom>
          <a:noFill/>
          <a:ln w="9525">
            <a:noFill/>
            <a:miter lim="800000"/>
            <a:headEnd/>
            <a:tailEnd/>
          </a:ln>
        </p:spPr>
      </p:pic>
      <p:pic>
        <p:nvPicPr>
          <p:cNvPr id="19438" name="Picture 736" descr="http://devdata.worldbank.org/wdi2005/Images/space.gif"/>
          <p:cNvPicPr>
            <a:picLocks noChangeAspect="1" noChangeArrowheads="1"/>
          </p:cNvPicPr>
          <p:nvPr/>
        </p:nvPicPr>
        <p:blipFill>
          <a:blip r:embed="rId2"/>
          <a:srcRect/>
          <a:stretch>
            <a:fillRect/>
          </a:stretch>
        </p:blipFill>
        <p:spPr bwMode="auto">
          <a:xfrm>
            <a:off x="5524500" y="3200400"/>
            <a:ext cx="9525" cy="9525"/>
          </a:xfrm>
          <a:prstGeom prst="rect">
            <a:avLst/>
          </a:prstGeom>
          <a:noFill/>
          <a:ln w="9525">
            <a:noFill/>
            <a:miter lim="800000"/>
            <a:headEnd/>
            <a:tailEnd/>
          </a:ln>
        </p:spPr>
      </p:pic>
      <p:pic>
        <p:nvPicPr>
          <p:cNvPr id="19439" name="Picture 737" descr="http://devdata.worldbank.org/wdi2005/Images/space.gif"/>
          <p:cNvPicPr>
            <a:picLocks noChangeAspect="1" noChangeArrowheads="1"/>
          </p:cNvPicPr>
          <p:nvPr/>
        </p:nvPicPr>
        <p:blipFill>
          <a:blip r:embed="rId2"/>
          <a:srcRect/>
          <a:stretch>
            <a:fillRect/>
          </a:stretch>
        </p:blipFill>
        <p:spPr bwMode="auto">
          <a:xfrm>
            <a:off x="6134100" y="3200400"/>
            <a:ext cx="9525" cy="9525"/>
          </a:xfrm>
          <a:prstGeom prst="rect">
            <a:avLst/>
          </a:prstGeom>
          <a:noFill/>
          <a:ln w="9525">
            <a:noFill/>
            <a:miter lim="800000"/>
            <a:headEnd/>
            <a:tailEnd/>
          </a:ln>
        </p:spPr>
      </p:pic>
      <p:pic>
        <p:nvPicPr>
          <p:cNvPr id="19440" name="Picture 738" descr="http://devdata.worldbank.org/wdi2005/Images/space.gif"/>
          <p:cNvPicPr>
            <a:picLocks noChangeAspect="1" noChangeArrowheads="1"/>
          </p:cNvPicPr>
          <p:nvPr/>
        </p:nvPicPr>
        <p:blipFill>
          <a:blip r:embed="rId2"/>
          <a:srcRect/>
          <a:stretch>
            <a:fillRect/>
          </a:stretch>
        </p:blipFill>
        <p:spPr bwMode="auto">
          <a:xfrm>
            <a:off x="6743700" y="3200400"/>
            <a:ext cx="9525" cy="9525"/>
          </a:xfrm>
          <a:prstGeom prst="rect">
            <a:avLst/>
          </a:prstGeom>
          <a:noFill/>
          <a:ln w="9525">
            <a:noFill/>
            <a:miter lim="800000"/>
            <a:headEnd/>
            <a:tailEnd/>
          </a:ln>
        </p:spPr>
      </p:pic>
      <p:pic>
        <p:nvPicPr>
          <p:cNvPr id="19441" name="Picture 739" descr="http://devdata.worldbank.org/wdi2005/Images/space.gif"/>
          <p:cNvPicPr>
            <a:picLocks noChangeAspect="1" noChangeArrowheads="1"/>
          </p:cNvPicPr>
          <p:nvPr/>
        </p:nvPicPr>
        <p:blipFill>
          <a:blip r:embed="rId2"/>
          <a:srcRect/>
          <a:stretch>
            <a:fillRect/>
          </a:stretch>
        </p:blipFill>
        <p:spPr bwMode="auto">
          <a:xfrm>
            <a:off x="7353300" y="3200400"/>
            <a:ext cx="9525" cy="9525"/>
          </a:xfrm>
          <a:prstGeom prst="rect">
            <a:avLst/>
          </a:prstGeom>
          <a:noFill/>
          <a:ln w="9525">
            <a:noFill/>
            <a:miter lim="800000"/>
            <a:headEnd/>
            <a:tailEnd/>
          </a:ln>
        </p:spPr>
      </p:pic>
      <p:pic>
        <p:nvPicPr>
          <p:cNvPr id="19442" name="Picture 7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43" name="Picture 7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44" name="Picture 7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45" name="Picture 7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46" name="Picture 7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47" name="Picture 7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48" name="Picture 7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49" name="Picture 7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450" name="Picture 7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451" name="Picture 7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452" name="Picture 75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19453" name="Picture 75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19454" name="Picture 75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19455" name="Picture 75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19456" name="Picture 75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19457" name="Picture 75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19458" name="Picture 75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19459" name="Picture 75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19460" name="Picture 75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19461" name="Picture 75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19462" name="Picture 7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63" name="Picture 7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64" name="Picture 7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65" name="Picture 7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66" name="Picture 7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67" name="Picture 7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68" name="Picture 7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69" name="Picture 7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470" name="Picture 7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471" name="Picture 7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472" name="Picture 77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19473" name="Picture 77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19474" name="Picture 77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19475" name="Picture 77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19476" name="Picture 77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19477" name="Picture 77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19478" name="Picture 77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19479" name="Picture 77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19480" name="Picture 77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19481" name="Picture 77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19482" name="Picture 7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83" name="Picture 7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84" name="Picture 7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85" name="Picture 7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86" name="Picture 7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87" name="Picture 7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88" name="Picture 7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89" name="Picture 7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490" name="Picture 7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491" name="Picture 7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492" name="Picture 7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493" name="Picture 7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494" name="Picture 7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495" name="Picture 7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496" name="Picture 7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497" name="Picture 7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498" name="Picture 7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499" name="Picture 7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00" name="Picture 7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01" name="Picture 7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02" name="Picture 8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03" name="Picture 8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04" name="Picture 8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05" name="Picture 8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06" name="Picture 8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07" name="Picture 8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08" name="Picture 8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09" name="Picture 8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10" name="Picture 8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11" name="Picture 8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12" name="Picture 8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13" name="Picture 8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14" name="Picture 8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15" name="Picture 8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16" name="Picture 8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17" name="Picture 8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18" name="Picture 8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19" name="Picture 8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20" name="Picture 8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21" name="Picture 8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22" name="Picture 82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19523" name="Picture 82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19524" name="Picture 82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19525" name="Picture 82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19526" name="Picture 82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19527" name="Picture 82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19528" name="Picture 82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19529" name="Picture 82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19530" name="Picture 82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19531" name="Picture 82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19532" name="Picture 8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9533" name="Picture 8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9534" name="Picture 8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9535" name="Picture 8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9536" name="Picture 8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9537" name="Picture 8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9538" name="Picture 8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9539" name="Picture 8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9540" name="Picture 8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9541" name="Picture 8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9542" name="Picture 8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43" name="Picture 8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44" name="Picture 8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45" name="Picture 8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46" name="Picture 8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47" name="Picture 8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48" name="Picture 8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49" name="Picture 8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50" name="Picture 8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51" name="Picture 8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52" name="Picture 8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53" name="Picture 8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54" name="Picture 8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55" name="Picture 8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56" name="Picture 8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57" name="Picture 8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58" name="Picture 8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59" name="Picture 8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60" name="Picture 8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61" name="Picture 8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62" name="Picture 8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63" name="Picture 8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64" name="Picture 8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65" name="Picture 8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66" name="Picture 8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67" name="Picture 8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68" name="Picture 8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69" name="Picture 8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70" name="Picture 8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71" name="Picture 8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72" name="Picture 8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73" name="Picture 8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74" name="Picture 8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75" name="Picture 8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76" name="Picture 8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77" name="Picture 8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78" name="Picture 8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79" name="Picture 8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80" name="Picture 8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81" name="Picture 8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82" name="Picture 8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83" name="Picture 8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84" name="Picture 8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85" name="Picture 8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86" name="Picture 8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87" name="Picture 8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88" name="Picture 8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89" name="Picture 8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590" name="Picture 8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591" name="Picture 8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592" name="Picture 8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593" name="Picture 8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594" name="Picture 8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595" name="Picture 8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596" name="Picture 8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597" name="Picture 8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598" name="Picture 8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599" name="Picture 8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00" name="Picture 8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01" name="Picture 8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02" name="Picture 9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603" name="Picture 9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604" name="Picture 9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605" name="Picture 9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606" name="Picture 9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607" name="Picture 9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608" name="Picture 9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609" name="Picture 9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10" name="Picture 9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11" name="Picture 9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12" name="Picture 91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9613" name="Picture 91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9614" name="Picture 91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9615" name="Picture 91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9616" name="Picture 91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9617" name="Picture 91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9618" name="Picture 91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9619" name="Picture 91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9620" name="Picture 91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9621" name="Picture 91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9622" name="Picture 9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623" name="Picture 9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624" name="Picture 9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625" name="Picture 9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626" name="Picture 9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627" name="Picture 9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628" name="Picture 9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629" name="Picture 9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630" name="Picture 9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631" name="Picture 9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632" name="Picture 9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633" name="Picture 9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634" name="Picture 9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635" name="Picture 9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636" name="Picture 9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637" name="Picture 9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638" name="Picture 9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639" name="Picture 9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40" name="Picture 9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41" name="Picture 9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42" name="Picture 9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643" name="Picture 9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644" name="Picture 9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645" name="Picture 9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646" name="Picture 9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647" name="Picture 9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648" name="Picture 9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649" name="Picture 9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50" name="Picture 9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51" name="Picture 9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52" name="Picture 9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653" name="Picture 9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654" name="Picture 9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655" name="Picture 9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656" name="Picture 9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657" name="Picture 9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658" name="Picture 9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659" name="Picture 9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60" name="Picture 9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61" name="Picture 9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62" name="Picture 9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663" name="Picture 9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664" name="Picture 9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665" name="Picture 9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666" name="Picture 9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667" name="Picture 9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668" name="Picture 9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669" name="Picture 9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670" name="Picture 9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671" name="Picture 9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672" name="Picture 97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9673" name="Picture 97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9674" name="Picture 97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9675" name="Picture 97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9676" name="Picture 97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9677" name="Picture 97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9678" name="Picture 97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9679" name="Picture 97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9680" name="Picture 97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9681" name="Picture 97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9682" name="Picture 980" descr="http://devdata.worldbank.org/wdi2005/Images/Space.gif"/>
          <p:cNvPicPr>
            <a:picLocks noChangeAspect="1" noChangeArrowheads="1"/>
          </p:cNvPicPr>
          <p:nvPr/>
        </p:nvPicPr>
        <p:blipFill>
          <a:blip r:embed="rId2"/>
          <a:srcRect/>
          <a:stretch>
            <a:fillRect/>
          </a:stretch>
        </p:blipFill>
        <p:spPr bwMode="auto">
          <a:xfrm>
            <a:off x="419100" y="3581400"/>
            <a:ext cx="9525" cy="9525"/>
          </a:xfrm>
          <a:prstGeom prst="rect">
            <a:avLst/>
          </a:prstGeom>
          <a:noFill/>
          <a:ln w="9525">
            <a:noFill/>
            <a:miter lim="800000"/>
            <a:headEnd/>
            <a:tailEnd/>
          </a:ln>
        </p:spPr>
      </p:pic>
      <p:pic>
        <p:nvPicPr>
          <p:cNvPr id="19683" name="Picture 981" descr="http://devdata.worldbank.org/wdi2005/Images/space.gif"/>
          <p:cNvPicPr>
            <a:picLocks noChangeAspect="1" noChangeArrowheads="1"/>
          </p:cNvPicPr>
          <p:nvPr/>
        </p:nvPicPr>
        <p:blipFill>
          <a:blip r:embed="rId2"/>
          <a:srcRect/>
          <a:stretch>
            <a:fillRect/>
          </a:stretch>
        </p:blipFill>
        <p:spPr bwMode="auto">
          <a:xfrm>
            <a:off x="2028825" y="3581400"/>
            <a:ext cx="9525" cy="9525"/>
          </a:xfrm>
          <a:prstGeom prst="rect">
            <a:avLst/>
          </a:prstGeom>
          <a:noFill/>
          <a:ln w="9525">
            <a:noFill/>
            <a:miter lim="800000"/>
            <a:headEnd/>
            <a:tailEnd/>
          </a:ln>
        </p:spPr>
      </p:pic>
      <p:pic>
        <p:nvPicPr>
          <p:cNvPr id="19684" name="Picture 982" descr="http://devdata.worldbank.org/wdi2005/Images/space.gif"/>
          <p:cNvPicPr>
            <a:picLocks noChangeAspect="1" noChangeArrowheads="1"/>
          </p:cNvPicPr>
          <p:nvPr/>
        </p:nvPicPr>
        <p:blipFill>
          <a:blip r:embed="rId2"/>
          <a:srcRect/>
          <a:stretch>
            <a:fillRect/>
          </a:stretch>
        </p:blipFill>
        <p:spPr bwMode="auto">
          <a:xfrm>
            <a:off x="2924175" y="3581400"/>
            <a:ext cx="9525" cy="9525"/>
          </a:xfrm>
          <a:prstGeom prst="rect">
            <a:avLst/>
          </a:prstGeom>
          <a:noFill/>
          <a:ln w="9525">
            <a:noFill/>
            <a:miter lim="800000"/>
            <a:headEnd/>
            <a:tailEnd/>
          </a:ln>
        </p:spPr>
      </p:pic>
      <p:pic>
        <p:nvPicPr>
          <p:cNvPr id="19685" name="Picture 983" descr="http://devdata.worldbank.org/wdi2005/Images/space.gif"/>
          <p:cNvPicPr>
            <a:picLocks noChangeAspect="1" noChangeArrowheads="1"/>
          </p:cNvPicPr>
          <p:nvPr/>
        </p:nvPicPr>
        <p:blipFill>
          <a:blip r:embed="rId2"/>
          <a:srcRect/>
          <a:stretch>
            <a:fillRect/>
          </a:stretch>
        </p:blipFill>
        <p:spPr bwMode="auto">
          <a:xfrm>
            <a:off x="3695700" y="3581400"/>
            <a:ext cx="9525" cy="9525"/>
          </a:xfrm>
          <a:prstGeom prst="rect">
            <a:avLst/>
          </a:prstGeom>
          <a:noFill/>
          <a:ln w="9525">
            <a:noFill/>
            <a:miter lim="800000"/>
            <a:headEnd/>
            <a:tailEnd/>
          </a:ln>
        </p:spPr>
      </p:pic>
      <p:pic>
        <p:nvPicPr>
          <p:cNvPr id="19686" name="Picture 984" descr="http://devdata.worldbank.org/wdi2005/Images/space.gif"/>
          <p:cNvPicPr>
            <a:picLocks noChangeAspect="1" noChangeArrowheads="1"/>
          </p:cNvPicPr>
          <p:nvPr/>
        </p:nvPicPr>
        <p:blipFill>
          <a:blip r:embed="rId2"/>
          <a:srcRect/>
          <a:stretch>
            <a:fillRect/>
          </a:stretch>
        </p:blipFill>
        <p:spPr bwMode="auto">
          <a:xfrm>
            <a:off x="4305300" y="3581400"/>
            <a:ext cx="9525" cy="9525"/>
          </a:xfrm>
          <a:prstGeom prst="rect">
            <a:avLst/>
          </a:prstGeom>
          <a:noFill/>
          <a:ln w="9525">
            <a:noFill/>
            <a:miter lim="800000"/>
            <a:headEnd/>
            <a:tailEnd/>
          </a:ln>
        </p:spPr>
      </p:pic>
      <p:pic>
        <p:nvPicPr>
          <p:cNvPr id="19687" name="Picture 985" descr="http://devdata.worldbank.org/wdi2005/Images/space.gif"/>
          <p:cNvPicPr>
            <a:picLocks noChangeAspect="1" noChangeArrowheads="1"/>
          </p:cNvPicPr>
          <p:nvPr/>
        </p:nvPicPr>
        <p:blipFill>
          <a:blip r:embed="rId2"/>
          <a:srcRect/>
          <a:stretch>
            <a:fillRect/>
          </a:stretch>
        </p:blipFill>
        <p:spPr bwMode="auto">
          <a:xfrm>
            <a:off x="4914900" y="3581400"/>
            <a:ext cx="9525" cy="9525"/>
          </a:xfrm>
          <a:prstGeom prst="rect">
            <a:avLst/>
          </a:prstGeom>
          <a:noFill/>
          <a:ln w="9525">
            <a:noFill/>
            <a:miter lim="800000"/>
            <a:headEnd/>
            <a:tailEnd/>
          </a:ln>
        </p:spPr>
      </p:pic>
      <p:pic>
        <p:nvPicPr>
          <p:cNvPr id="19688" name="Picture 986" descr="http://devdata.worldbank.org/wdi2005/Images/space.gif"/>
          <p:cNvPicPr>
            <a:picLocks noChangeAspect="1" noChangeArrowheads="1"/>
          </p:cNvPicPr>
          <p:nvPr/>
        </p:nvPicPr>
        <p:blipFill>
          <a:blip r:embed="rId2"/>
          <a:srcRect/>
          <a:stretch>
            <a:fillRect/>
          </a:stretch>
        </p:blipFill>
        <p:spPr bwMode="auto">
          <a:xfrm>
            <a:off x="5524500" y="3581400"/>
            <a:ext cx="9525" cy="9525"/>
          </a:xfrm>
          <a:prstGeom prst="rect">
            <a:avLst/>
          </a:prstGeom>
          <a:noFill/>
          <a:ln w="9525">
            <a:noFill/>
            <a:miter lim="800000"/>
            <a:headEnd/>
            <a:tailEnd/>
          </a:ln>
        </p:spPr>
      </p:pic>
      <p:pic>
        <p:nvPicPr>
          <p:cNvPr id="19689" name="Picture 987" descr="http://devdata.worldbank.org/wdi2005/Images/space.gif"/>
          <p:cNvPicPr>
            <a:picLocks noChangeAspect="1" noChangeArrowheads="1"/>
          </p:cNvPicPr>
          <p:nvPr/>
        </p:nvPicPr>
        <p:blipFill>
          <a:blip r:embed="rId2"/>
          <a:srcRect/>
          <a:stretch>
            <a:fillRect/>
          </a:stretch>
        </p:blipFill>
        <p:spPr bwMode="auto">
          <a:xfrm>
            <a:off x="6134100" y="3581400"/>
            <a:ext cx="9525" cy="9525"/>
          </a:xfrm>
          <a:prstGeom prst="rect">
            <a:avLst/>
          </a:prstGeom>
          <a:noFill/>
          <a:ln w="9525">
            <a:noFill/>
            <a:miter lim="800000"/>
            <a:headEnd/>
            <a:tailEnd/>
          </a:ln>
        </p:spPr>
      </p:pic>
      <p:pic>
        <p:nvPicPr>
          <p:cNvPr id="19690" name="Picture 988" descr="http://devdata.worldbank.org/wdi2005/Images/space.gif"/>
          <p:cNvPicPr>
            <a:picLocks noChangeAspect="1" noChangeArrowheads="1"/>
          </p:cNvPicPr>
          <p:nvPr/>
        </p:nvPicPr>
        <p:blipFill>
          <a:blip r:embed="rId2"/>
          <a:srcRect/>
          <a:stretch>
            <a:fillRect/>
          </a:stretch>
        </p:blipFill>
        <p:spPr bwMode="auto">
          <a:xfrm>
            <a:off x="6743700" y="3581400"/>
            <a:ext cx="9525" cy="9525"/>
          </a:xfrm>
          <a:prstGeom prst="rect">
            <a:avLst/>
          </a:prstGeom>
          <a:noFill/>
          <a:ln w="9525">
            <a:noFill/>
            <a:miter lim="800000"/>
            <a:headEnd/>
            <a:tailEnd/>
          </a:ln>
        </p:spPr>
      </p:pic>
      <p:pic>
        <p:nvPicPr>
          <p:cNvPr id="19691" name="Picture 989" descr="http://devdata.worldbank.org/wdi2005/Images/space.gif"/>
          <p:cNvPicPr>
            <a:picLocks noChangeAspect="1" noChangeArrowheads="1"/>
          </p:cNvPicPr>
          <p:nvPr/>
        </p:nvPicPr>
        <p:blipFill>
          <a:blip r:embed="rId2"/>
          <a:srcRect/>
          <a:stretch>
            <a:fillRect/>
          </a:stretch>
        </p:blipFill>
        <p:spPr bwMode="auto">
          <a:xfrm>
            <a:off x="7353300" y="3581400"/>
            <a:ext cx="9525" cy="9525"/>
          </a:xfrm>
          <a:prstGeom prst="rect">
            <a:avLst/>
          </a:prstGeom>
          <a:noFill/>
          <a:ln w="9525">
            <a:noFill/>
            <a:miter lim="800000"/>
            <a:headEnd/>
            <a:tailEnd/>
          </a:ln>
        </p:spPr>
      </p:pic>
      <p:pic>
        <p:nvPicPr>
          <p:cNvPr id="19692" name="Picture 99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19693" name="Picture 99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19694" name="Picture 99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19695" name="Picture 99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19696" name="Picture 99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19697" name="Picture 99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19698" name="Picture 99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19699" name="Picture 99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19700" name="Picture 99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19701" name="Picture 99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19702" name="Picture 10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03" name="Picture 10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04" name="Picture 10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05" name="Picture 10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06" name="Picture 10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07" name="Picture 10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08" name="Picture 10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09" name="Picture 10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10" name="Picture 10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11" name="Picture 10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12" name="Picture 10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13" name="Picture 10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14" name="Picture 10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15" name="Picture 10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16" name="Picture 10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17" name="Picture 10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18" name="Picture 10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19" name="Picture 10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20" name="Picture 10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21" name="Picture 10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22" name="Picture 10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23" name="Picture 10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24" name="Picture 10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25" name="Picture 10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26" name="Picture 10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27" name="Picture 10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28" name="Picture 10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29" name="Picture 10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30" name="Picture 10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31" name="Picture 10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32" name="Picture 10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19733" name="Picture 10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19734" name="Picture 10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19735" name="Picture 10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19736" name="Picture 10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19737" name="Picture 10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19738" name="Picture 10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19739" name="Picture 10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19740" name="Picture 10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19741" name="Picture 10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19742" name="Picture 10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43" name="Picture 10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44" name="Picture 10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45" name="Picture 10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46" name="Picture 10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47" name="Picture 10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48" name="Picture 10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49" name="Picture 10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50" name="Picture 10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51" name="Picture 10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52" name="Picture 105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19753" name="Picture 105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19754" name="Picture 105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19755" name="Picture 105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19756" name="Picture 105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19757" name="Picture 105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19758" name="Picture 105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19759" name="Picture 105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19760" name="Picture 105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19761" name="Picture 105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19762" name="Picture 10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63" name="Picture 10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64" name="Picture 10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65" name="Picture 10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66" name="Picture 10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67" name="Picture 10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68" name="Picture 10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69" name="Picture 10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70" name="Picture 10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71" name="Picture 10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72" name="Picture 10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73" name="Picture 10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74" name="Picture 10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75" name="Picture 10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76" name="Picture 10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77" name="Picture 10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78" name="Picture 10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79" name="Picture 10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80" name="Picture 10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81" name="Picture 10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82" name="Picture 10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83" name="Picture 10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84" name="Picture 10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85" name="Picture 10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86" name="Picture 10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87" name="Picture 10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88" name="Picture 10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89" name="Picture 10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790" name="Picture 10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791" name="Picture 10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792" name="Picture 10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793" name="Picture 10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794" name="Picture 10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795" name="Picture 10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796" name="Picture 10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797" name="Picture 10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798" name="Picture 10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799" name="Picture 10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00" name="Picture 10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01" name="Picture 10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02" name="Picture 11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03" name="Picture 11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04" name="Picture 11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05" name="Picture 11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06" name="Picture 11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07" name="Picture 11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08" name="Picture 11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09" name="Picture 11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10" name="Picture 11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11" name="Picture 11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12" name="Picture 11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19813" name="Picture 11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19814" name="Picture 11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19815" name="Picture 11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19816" name="Picture 11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19817" name="Picture 11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19818" name="Picture 11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19819" name="Picture 11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19820" name="Picture 11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19821" name="Picture 11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19822" name="Picture 11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23" name="Picture 11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24" name="Picture 11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25" name="Picture 11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26" name="Picture 11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27" name="Picture 11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28" name="Picture 11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29" name="Picture 11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30" name="Picture 11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31" name="Picture 11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32" name="Picture 11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33" name="Picture 11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34" name="Picture 11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35" name="Picture 11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36" name="Picture 11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37" name="Picture 11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38" name="Picture 11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39" name="Picture 11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40" name="Picture 11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41" name="Picture 11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42" name="Picture 114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843" name="Picture 114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844" name="Picture 114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845" name="Picture 114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846" name="Picture 114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847" name="Picture 114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848" name="Picture 114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849" name="Picture 114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850" name="Picture 114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851" name="Picture 114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852" name="Picture 1150" descr="http://devdata.worldbank.org/wdi2005/Images/Space.gif"/>
          <p:cNvPicPr>
            <a:picLocks noChangeAspect="1" noChangeArrowheads="1"/>
          </p:cNvPicPr>
          <p:nvPr/>
        </p:nvPicPr>
        <p:blipFill>
          <a:blip r:embed="rId2"/>
          <a:srcRect/>
          <a:stretch>
            <a:fillRect/>
          </a:stretch>
        </p:blipFill>
        <p:spPr bwMode="auto">
          <a:xfrm>
            <a:off x="419100" y="3390900"/>
            <a:ext cx="9525" cy="9525"/>
          </a:xfrm>
          <a:prstGeom prst="rect">
            <a:avLst/>
          </a:prstGeom>
          <a:noFill/>
          <a:ln w="9525">
            <a:noFill/>
            <a:miter lim="800000"/>
            <a:headEnd/>
            <a:tailEnd/>
          </a:ln>
        </p:spPr>
      </p:pic>
      <p:pic>
        <p:nvPicPr>
          <p:cNvPr id="19853" name="Picture 1151" descr="http://devdata.worldbank.org/wdi2005/Images/space.gif"/>
          <p:cNvPicPr>
            <a:picLocks noChangeAspect="1" noChangeArrowheads="1"/>
          </p:cNvPicPr>
          <p:nvPr/>
        </p:nvPicPr>
        <p:blipFill>
          <a:blip r:embed="rId2"/>
          <a:srcRect/>
          <a:stretch>
            <a:fillRect/>
          </a:stretch>
        </p:blipFill>
        <p:spPr bwMode="auto">
          <a:xfrm>
            <a:off x="2028825" y="3390900"/>
            <a:ext cx="9525" cy="9525"/>
          </a:xfrm>
          <a:prstGeom prst="rect">
            <a:avLst/>
          </a:prstGeom>
          <a:noFill/>
          <a:ln w="9525">
            <a:noFill/>
            <a:miter lim="800000"/>
            <a:headEnd/>
            <a:tailEnd/>
          </a:ln>
        </p:spPr>
      </p:pic>
      <p:pic>
        <p:nvPicPr>
          <p:cNvPr id="19854" name="Picture 1152" descr="http://devdata.worldbank.org/wdi2005/Images/space.gif"/>
          <p:cNvPicPr>
            <a:picLocks noChangeAspect="1" noChangeArrowheads="1"/>
          </p:cNvPicPr>
          <p:nvPr/>
        </p:nvPicPr>
        <p:blipFill>
          <a:blip r:embed="rId2"/>
          <a:srcRect/>
          <a:stretch>
            <a:fillRect/>
          </a:stretch>
        </p:blipFill>
        <p:spPr bwMode="auto">
          <a:xfrm>
            <a:off x="2924175" y="3390900"/>
            <a:ext cx="9525" cy="9525"/>
          </a:xfrm>
          <a:prstGeom prst="rect">
            <a:avLst/>
          </a:prstGeom>
          <a:noFill/>
          <a:ln w="9525">
            <a:noFill/>
            <a:miter lim="800000"/>
            <a:headEnd/>
            <a:tailEnd/>
          </a:ln>
        </p:spPr>
      </p:pic>
      <p:pic>
        <p:nvPicPr>
          <p:cNvPr id="19855" name="Picture 1153" descr="http://devdata.worldbank.org/wdi2005/Images/space.gif"/>
          <p:cNvPicPr>
            <a:picLocks noChangeAspect="1" noChangeArrowheads="1"/>
          </p:cNvPicPr>
          <p:nvPr/>
        </p:nvPicPr>
        <p:blipFill>
          <a:blip r:embed="rId2"/>
          <a:srcRect/>
          <a:stretch>
            <a:fillRect/>
          </a:stretch>
        </p:blipFill>
        <p:spPr bwMode="auto">
          <a:xfrm>
            <a:off x="3695700" y="3390900"/>
            <a:ext cx="9525" cy="9525"/>
          </a:xfrm>
          <a:prstGeom prst="rect">
            <a:avLst/>
          </a:prstGeom>
          <a:noFill/>
          <a:ln w="9525">
            <a:noFill/>
            <a:miter lim="800000"/>
            <a:headEnd/>
            <a:tailEnd/>
          </a:ln>
        </p:spPr>
      </p:pic>
      <p:pic>
        <p:nvPicPr>
          <p:cNvPr id="19856" name="Picture 1154" descr="http://devdata.worldbank.org/wdi2005/Images/space.gif"/>
          <p:cNvPicPr>
            <a:picLocks noChangeAspect="1" noChangeArrowheads="1"/>
          </p:cNvPicPr>
          <p:nvPr/>
        </p:nvPicPr>
        <p:blipFill>
          <a:blip r:embed="rId2"/>
          <a:srcRect/>
          <a:stretch>
            <a:fillRect/>
          </a:stretch>
        </p:blipFill>
        <p:spPr bwMode="auto">
          <a:xfrm>
            <a:off x="4305300" y="3390900"/>
            <a:ext cx="9525" cy="9525"/>
          </a:xfrm>
          <a:prstGeom prst="rect">
            <a:avLst/>
          </a:prstGeom>
          <a:noFill/>
          <a:ln w="9525">
            <a:noFill/>
            <a:miter lim="800000"/>
            <a:headEnd/>
            <a:tailEnd/>
          </a:ln>
        </p:spPr>
      </p:pic>
      <p:pic>
        <p:nvPicPr>
          <p:cNvPr id="19857" name="Picture 1155" descr="http://devdata.worldbank.org/wdi2005/Images/space.gif"/>
          <p:cNvPicPr>
            <a:picLocks noChangeAspect="1" noChangeArrowheads="1"/>
          </p:cNvPicPr>
          <p:nvPr/>
        </p:nvPicPr>
        <p:blipFill>
          <a:blip r:embed="rId2"/>
          <a:srcRect/>
          <a:stretch>
            <a:fillRect/>
          </a:stretch>
        </p:blipFill>
        <p:spPr bwMode="auto">
          <a:xfrm>
            <a:off x="4914900" y="3390900"/>
            <a:ext cx="9525" cy="9525"/>
          </a:xfrm>
          <a:prstGeom prst="rect">
            <a:avLst/>
          </a:prstGeom>
          <a:noFill/>
          <a:ln w="9525">
            <a:noFill/>
            <a:miter lim="800000"/>
            <a:headEnd/>
            <a:tailEnd/>
          </a:ln>
        </p:spPr>
      </p:pic>
      <p:pic>
        <p:nvPicPr>
          <p:cNvPr id="19858" name="Picture 1156" descr="http://devdata.worldbank.org/wdi2005/Images/space.gif"/>
          <p:cNvPicPr>
            <a:picLocks noChangeAspect="1" noChangeArrowheads="1"/>
          </p:cNvPicPr>
          <p:nvPr/>
        </p:nvPicPr>
        <p:blipFill>
          <a:blip r:embed="rId2"/>
          <a:srcRect/>
          <a:stretch>
            <a:fillRect/>
          </a:stretch>
        </p:blipFill>
        <p:spPr bwMode="auto">
          <a:xfrm>
            <a:off x="5524500" y="3390900"/>
            <a:ext cx="9525" cy="9525"/>
          </a:xfrm>
          <a:prstGeom prst="rect">
            <a:avLst/>
          </a:prstGeom>
          <a:noFill/>
          <a:ln w="9525">
            <a:noFill/>
            <a:miter lim="800000"/>
            <a:headEnd/>
            <a:tailEnd/>
          </a:ln>
        </p:spPr>
      </p:pic>
      <p:pic>
        <p:nvPicPr>
          <p:cNvPr id="19859" name="Picture 1157" descr="http://devdata.worldbank.org/wdi2005/Images/space.gif"/>
          <p:cNvPicPr>
            <a:picLocks noChangeAspect="1" noChangeArrowheads="1"/>
          </p:cNvPicPr>
          <p:nvPr/>
        </p:nvPicPr>
        <p:blipFill>
          <a:blip r:embed="rId2"/>
          <a:srcRect/>
          <a:stretch>
            <a:fillRect/>
          </a:stretch>
        </p:blipFill>
        <p:spPr bwMode="auto">
          <a:xfrm>
            <a:off x="6134100" y="3390900"/>
            <a:ext cx="9525" cy="9525"/>
          </a:xfrm>
          <a:prstGeom prst="rect">
            <a:avLst/>
          </a:prstGeom>
          <a:noFill/>
          <a:ln w="9525">
            <a:noFill/>
            <a:miter lim="800000"/>
            <a:headEnd/>
            <a:tailEnd/>
          </a:ln>
        </p:spPr>
      </p:pic>
      <p:pic>
        <p:nvPicPr>
          <p:cNvPr id="19860" name="Picture 1158" descr="http://devdata.worldbank.org/wdi2005/Images/space.gif"/>
          <p:cNvPicPr>
            <a:picLocks noChangeAspect="1" noChangeArrowheads="1"/>
          </p:cNvPicPr>
          <p:nvPr/>
        </p:nvPicPr>
        <p:blipFill>
          <a:blip r:embed="rId2"/>
          <a:srcRect/>
          <a:stretch>
            <a:fillRect/>
          </a:stretch>
        </p:blipFill>
        <p:spPr bwMode="auto">
          <a:xfrm>
            <a:off x="6743700" y="3390900"/>
            <a:ext cx="9525" cy="9525"/>
          </a:xfrm>
          <a:prstGeom prst="rect">
            <a:avLst/>
          </a:prstGeom>
          <a:noFill/>
          <a:ln w="9525">
            <a:noFill/>
            <a:miter lim="800000"/>
            <a:headEnd/>
            <a:tailEnd/>
          </a:ln>
        </p:spPr>
      </p:pic>
      <p:pic>
        <p:nvPicPr>
          <p:cNvPr id="19861" name="Picture 1159" descr="http://devdata.worldbank.org/wdi2005/Images/space.gif"/>
          <p:cNvPicPr>
            <a:picLocks noChangeAspect="1" noChangeArrowheads="1"/>
          </p:cNvPicPr>
          <p:nvPr/>
        </p:nvPicPr>
        <p:blipFill>
          <a:blip r:embed="rId2"/>
          <a:srcRect/>
          <a:stretch>
            <a:fillRect/>
          </a:stretch>
        </p:blipFill>
        <p:spPr bwMode="auto">
          <a:xfrm>
            <a:off x="7353300" y="3390900"/>
            <a:ext cx="9525" cy="9525"/>
          </a:xfrm>
          <a:prstGeom prst="rect">
            <a:avLst/>
          </a:prstGeom>
          <a:noFill/>
          <a:ln w="9525">
            <a:noFill/>
            <a:miter lim="800000"/>
            <a:headEnd/>
            <a:tailEnd/>
          </a:ln>
        </p:spPr>
      </p:pic>
      <p:pic>
        <p:nvPicPr>
          <p:cNvPr id="19862" name="Picture 116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863" name="Picture 116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864" name="Picture 116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865" name="Picture 116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866" name="Picture 116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867" name="Picture 116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868" name="Picture 116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869" name="Picture 116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870" name="Picture 116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871" name="Picture 116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872" name="Picture 11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73" name="Picture 11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74" name="Picture 11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75" name="Picture 11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76" name="Picture 11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77" name="Picture 11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78" name="Picture 11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79" name="Picture 11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80" name="Picture 11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81" name="Picture 11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82" name="Picture 11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83" name="Picture 11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84" name="Picture 11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85" name="Picture 11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86" name="Picture 11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87" name="Picture 11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88" name="Picture 11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89" name="Picture 11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890" name="Picture 11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891" name="Picture 11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892" name="Picture 11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893" name="Picture 11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894" name="Picture 11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895" name="Picture 11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896" name="Picture 11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897" name="Picture 11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898" name="Picture 11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899" name="Picture 11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00" name="Picture 11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01" name="Picture 11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02" name="Picture 12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03" name="Picture 12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04" name="Picture 12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05" name="Picture 12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06" name="Picture 12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07" name="Picture 12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08" name="Picture 12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09" name="Picture 12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10" name="Picture 12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11" name="Picture 12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12" name="Picture 12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13" name="Picture 12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14" name="Picture 12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15" name="Picture 12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16" name="Picture 12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17" name="Picture 12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18" name="Picture 12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19" name="Picture 12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20" name="Picture 12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21" name="Picture 12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22" name="Picture 122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19923" name="Picture 122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19924" name="Picture 122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19925" name="Picture 122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19926" name="Picture 122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19927" name="Picture 122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19928" name="Picture 122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19929" name="Picture 122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19930" name="Picture 122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19931" name="Picture 122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19932" name="Picture 123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19933" name="Picture 123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19934" name="Picture 123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19935" name="Picture 123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19936" name="Picture 123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19937" name="Picture 123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19938" name="Picture 123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19939" name="Picture 123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19940" name="Picture 123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19941" name="Picture 123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19942" name="Picture 12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43" name="Picture 12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44" name="Picture 12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45" name="Picture 12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46" name="Picture 12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47" name="Picture 12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48" name="Picture 12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49" name="Picture 12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50" name="Picture 12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51" name="Picture 12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52" name="Picture 12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53" name="Picture 12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54" name="Picture 12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55" name="Picture 12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56" name="Picture 12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57" name="Picture 12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58" name="Picture 12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59" name="Picture 12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60" name="Picture 12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61" name="Picture 12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62" name="Picture 126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19963" name="Picture 126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19964" name="Picture 126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19965" name="Picture 126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19966" name="Picture 126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19967" name="Picture 126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19968" name="Picture 126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19969" name="Picture 126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19970" name="Picture 126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19971" name="Picture 126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19972" name="Picture 127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19973" name="Picture 127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19974" name="Picture 127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19975" name="Picture 127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19976" name="Picture 127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19977" name="Picture 127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19978" name="Picture 127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19979" name="Picture 127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19980" name="Picture 127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19981" name="Picture 127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19982" name="Picture 12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83" name="Picture 12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84" name="Picture 12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85" name="Picture 12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86" name="Picture 12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87" name="Picture 12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88" name="Picture 12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89" name="Picture 12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19990" name="Picture 12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19991" name="Picture 12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19992" name="Picture 12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19993" name="Picture 12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19994" name="Picture 12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19995" name="Picture 12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19996" name="Picture 12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19997" name="Picture 12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19998" name="Picture 12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19999" name="Picture 12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00" name="Picture 12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01" name="Picture 12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02" name="Picture 130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20003" name="Picture 130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20004" name="Picture 130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20005" name="Picture 130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20006" name="Picture 130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20007" name="Picture 130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20008" name="Picture 130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20009" name="Picture 130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20010" name="Picture 130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20011" name="Picture 130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20012" name="Picture 131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20013" name="Picture 131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20014" name="Picture 131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20015" name="Picture 131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20016" name="Picture 131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20017" name="Picture 131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20018" name="Picture 131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20019" name="Picture 131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20020" name="Picture 131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20021" name="Picture 131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20022" name="Picture 13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23" name="Picture 13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24" name="Picture 13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25" name="Picture 13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26" name="Picture 13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27" name="Picture 13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28" name="Picture 13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29" name="Picture 13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30" name="Picture 13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31" name="Picture 13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32" name="Picture 1330" descr="http://devdata.worldbank.org/wdi2005/Images/Space.gif"/>
          <p:cNvPicPr>
            <a:picLocks noChangeAspect="1" noChangeArrowheads="1"/>
          </p:cNvPicPr>
          <p:nvPr/>
        </p:nvPicPr>
        <p:blipFill>
          <a:blip r:embed="rId2"/>
          <a:srcRect/>
          <a:stretch>
            <a:fillRect/>
          </a:stretch>
        </p:blipFill>
        <p:spPr bwMode="auto">
          <a:xfrm>
            <a:off x="419100" y="2819400"/>
            <a:ext cx="9525" cy="9525"/>
          </a:xfrm>
          <a:prstGeom prst="rect">
            <a:avLst/>
          </a:prstGeom>
          <a:noFill/>
          <a:ln w="9525">
            <a:noFill/>
            <a:miter lim="800000"/>
            <a:headEnd/>
            <a:tailEnd/>
          </a:ln>
        </p:spPr>
      </p:pic>
      <p:pic>
        <p:nvPicPr>
          <p:cNvPr id="20033" name="Picture 1331" descr="http://devdata.worldbank.org/wdi2005/Images/space.gif"/>
          <p:cNvPicPr>
            <a:picLocks noChangeAspect="1" noChangeArrowheads="1"/>
          </p:cNvPicPr>
          <p:nvPr/>
        </p:nvPicPr>
        <p:blipFill>
          <a:blip r:embed="rId2"/>
          <a:srcRect/>
          <a:stretch>
            <a:fillRect/>
          </a:stretch>
        </p:blipFill>
        <p:spPr bwMode="auto">
          <a:xfrm>
            <a:off x="2028825" y="2819400"/>
            <a:ext cx="9525" cy="9525"/>
          </a:xfrm>
          <a:prstGeom prst="rect">
            <a:avLst/>
          </a:prstGeom>
          <a:noFill/>
          <a:ln w="9525">
            <a:noFill/>
            <a:miter lim="800000"/>
            <a:headEnd/>
            <a:tailEnd/>
          </a:ln>
        </p:spPr>
      </p:pic>
      <p:pic>
        <p:nvPicPr>
          <p:cNvPr id="20034" name="Picture 1332" descr="http://devdata.worldbank.org/wdi2005/Images/space.gif"/>
          <p:cNvPicPr>
            <a:picLocks noChangeAspect="1" noChangeArrowheads="1"/>
          </p:cNvPicPr>
          <p:nvPr/>
        </p:nvPicPr>
        <p:blipFill>
          <a:blip r:embed="rId2"/>
          <a:srcRect/>
          <a:stretch>
            <a:fillRect/>
          </a:stretch>
        </p:blipFill>
        <p:spPr bwMode="auto">
          <a:xfrm>
            <a:off x="2924175" y="2819400"/>
            <a:ext cx="9525" cy="9525"/>
          </a:xfrm>
          <a:prstGeom prst="rect">
            <a:avLst/>
          </a:prstGeom>
          <a:noFill/>
          <a:ln w="9525">
            <a:noFill/>
            <a:miter lim="800000"/>
            <a:headEnd/>
            <a:tailEnd/>
          </a:ln>
        </p:spPr>
      </p:pic>
      <p:pic>
        <p:nvPicPr>
          <p:cNvPr id="20035" name="Picture 1333" descr="http://devdata.worldbank.org/wdi2005/Images/space.gif"/>
          <p:cNvPicPr>
            <a:picLocks noChangeAspect="1" noChangeArrowheads="1"/>
          </p:cNvPicPr>
          <p:nvPr/>
        </p:nvPicPr>
        <p:blipFill>
          <a:blip r:embed="rId2"/>
          <a:srcRect/>
          <a:stretch>
            <a:fillRect/>
          </a:stretch>
        </p:blipFill>
        <p:spPr bwMode="auto">
          <a:xfrm>
            <a:off x="3695700" y="2819400"/>
            <a:ext cx="9525" cy="9525"/>
          </a:xfrm>
          <a:prstGeom prst="rect">
            <a:avLst/>
          </a:prstGeom>
          <a:noFill/>
          <a:ln w="9525">
            <a:noFill/>
            <a:miter lim="800000"/>
            <a:headEnd/>
            <a:tailEnd/>
          </a:ln>
        </p:spPr>
      </p:pic>
      <p:pic>
        <p:nvPicPr>
          <p:cNvPr id="20036" name="Picture 1334" descr="http://devdata.worldbank.org/wdi2005/Images/space.gif"/>
          <p:cNvPicPr>
            <a:picLocks noChangeAspect="1" noChangeArrowheads="1"/>
          </p:cNvPicPr>
          <p:nvPr/>
        </p:nvPicPr>
        <p:blipFill>
          <a:blip r:embed="rId2"/>
          <a:srcRect/>
          <a:stretch>
            <a:fillRect/>
          </a:stretch>
        </p:blipFill>
        <p:spPr bwMode="auto">
          <a:xfrm>
            <a:off x="4305300" y="2819400"/>
            <a:ext cx="9525" cy="9525"/>
          </a:xfrm>
          <a:prstGeom prst="rect">
            <a:avLst/>
          </a:prstGeom>
          <a:noFill/>
          <a:ln w="9525">
            <a:noFill/>
            <a:miter lim="800000"/>
            <a:headEnd/>
            <a:tailEnd/>
          </a:ln>
        </p:spPr>
      </p:pic>
      <p:pic>
        <p:nvPicPr>
          <p:cNvPr id="20037" name="Picture 1335" descr="http://devdata.worldbank.org/wdi2005/Images/space.gif"/>
          <p:cNvPicPr>
            <a:picLocks noChangeAspect="1" noChangeArrowheads="1"/>
          </p:cNvPicPr>
          <p:nvPr/>
        </p:nvPicPr>
        <p:blipFill>
          <a:blip r:embed="rId2"/>
          <a:srcRect/>
          <a:stretch>
            <a:fillRect/>
          </a:stretch>
        </p:blipFill>
        <p:spPr bwMode="auto">
          <a:xfrm>
            <a:off x="4914900" y="2819400"/>
            <a:ext cx="9525" cy="9525"/>
          </a:xfrm>
          <a:prstGeom prst="rect">
            <a:avLst/>
          </a:prstGeom>
          <a:noFill/>
          <a:ln w="9525">
            <a:noFill/>
            <a:miter lim="800000"/>
            <a:headEnd/>
            <a:tailEnd/>
          </a:ln>
        </p:spPr>
      </p:pic>
      <p:pic>
        <p:nvPicPr>
          <p:cNvPr id="20038" name="Picture 1336" descr="http://devdata.worldbank.org/wdi2005/Images/space.gif"/>
          <p:cNvPicPr>
            <a:picLocks noChangeAspect="1" noChangeArrowheads="1"/>
          </p:cNvPicPr>
          <p:nvPr/>
        </p:nvPicPr>
        <p:blipFill>
          <a:blip r:embed="rId2"/>
          <a:srcRect/>
          <a:stretch>
            <a:fillRect/>
          </a:stretch>
        </p:blipFill>
        <p:spPr bwMode="auto">
          <a:xfrm>
            <a:off x="5524500" y="2819400"/>
            <a:ext cx="9525" cy="9525"/>
          </a:xfrm>
          <a:prstGeom prst="rect">
            <a:avLst/>
          </a:prstGeom>
          <a:noFill/>
          <a:ln w="9525">
            <a:noFill/>
            <a:miter lim="800000"/>
            <a:headEnd/>
            <a:tailEnd/>
          </a:ln>
        </p:spPr>
      </p:pic>
      <p:pic>
        <p:nvPicPr>
          <p:cNvPr id="20039" name="Picture 1337" descr="http://devdata.worldbank.org/wdi2005/Images/space.gif"/>
          <p:cNvPicPr>
            <a:picLocks noChangeAspect="1" noChangeArrowheads="1"/>
          </p:cNvPicPr>
          <p:nvPr/>
        </p:nvPicPr>
        <p:blipFill>
          <a:blip r:embed="rId2"/>
          <a:srcRect/>
          <a:stretch>
            <a:fillRect/>
          </a:stretch>
        </p:blipFill>
        <p:spPr bwMode="auto">
          <a:xfrm>
            <a:off x="6134100" y="2819400"/>
            <a:ext cx="9525" cy="9525"/>
          </a:xfrm>
          <a:prstGeom prst="rect">
            <a:avLst/>
          </a:prstGeom>
          <a:noFill/>
          <a:ln w="9525">
            <a:noFill/>
            <a:miter lim="800000"/>
            <a:headEnd/>
            <a:tailEnd/>
          </a:ln>
        </p:spPr>
      </p:pic>
      <p:pic>
        <p:nvPicPr>
          <p:cNvPr id="20040" name="Picture 1338" descr="http://devdata.worldbank.org/wdi2005/Images/space.gif"/>
          <p:cNvPicPr>
            <a:picLocks noChangeAspect="1" noChangeArrowheads="1"/>
          </p:cNvPicPr>
          <p:nvPr/>
        </p:nvPicPr>
        <p:blipFill>
          <a:blip r:embed="rId2"/>
          <a:srcRect/>
          <a:stretch>
            <a:fillRect/>
          </a:stretch>
        </p:blipFill>
        <p:spPr bwMode="auto">
          <a:xfrm>
            <a:off x="6743700" y="2819400"/>
            <a:ext cx="9525" cy="9525"/>
          </a:xfrm>
          <a:prstGeom prst="rect">
            <a:avLst/>
          </a:prstGeom>
          <a:noFill/>
          <a:ln w="9525">
            <a:noFill/>
            <a:miter lim="800000"/>
            <a:headEnd/>
            <a:tailEnd/>
          </a:ln>
        </p:spPr>
      </p:pic>
      <p:pic>
        <p:nvPicPr>
          <p:cNvPr id="20041" name="Picture 1339" descr="http://devdata.worldbank.org/wdi2005/Images/space.gif"/>
          <p:cNvPicPr>
            <a:picLocks noChangeAspect="1" noChangeArrowheads="1"/>
          </p:cNvPicPr>
          <p:nvPr/>
        </p:nvPicPr>
        <p:blipFill>
          <a:blip r:embed="rId2"/>
          <a:srcRect/>
          <a:stretch>
            <a:fillRect/>
          </a:stretch>
        </p:blipFill>
        <p:spPr bwMode="auto">
          <a:xfrm>
            <a:off x="7353300" y="2819400"/>
            <a:ext cx="9525" cy="9525"/>
          </a:xfrm>
          <a:prstGeom prst="rect">
            <a:avLst/>
          </a:prstGeom>
          <a:noFill/>
          <a:ln w="9525">
            <a:noFill/>
            <a:miter lim="800000"/>
            <a:headEnd/>
            <a:tailEnd/>
          </a:ln>
        </p:spPr>
      </p:pic>
      <p:pic>
        <p:nvPicPr>
          <p:cNvPr id="20042" name="Picture 13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43" name="Picture 13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44" name="Picture 13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45" name="Picture 13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46" name="Picture 13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47" name="Picture 13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48" name="Picture 13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49" name="Picture 13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50" name="Picture 13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51" name="Picture 13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52" name="Picture 13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53" name="Picture 13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54" name="Picture 13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55" name="Picture 13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56" name="Picture 13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57" name="Picture 13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58" name="Picture 13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59" name="Picture 13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60" name="Picture 13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61" name="Picture 13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62" name="Picture 13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63" name="Picture 13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64" name="Picture 13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65" name="Picture 13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66" name="Picture 13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67" name="Picture 13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68" name="Picture 13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69" name="Picture 13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70" name="Picture 13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71" name="Picture 13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72" name="Picture 13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73" name="Picture 13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74" name="Picture 13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75" name="Picture 13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76" name="Picture 13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77" name="Picture 13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78" name="Picture 13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79" name="Picture 13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80" name="Picture 13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81" name="Picture 13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82" name="Picture 13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83" name="Picture 13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84" name="Picture 13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85" name="Picture 13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86" name="Picture 13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87" name="Picture 13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88" name="Picture 13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89" name="Picture 13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090" name="Picture 13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091" name="Picture 13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092" name="Picture 13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093" name="Picture 13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094" name="Picture 13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095" name="Picture 13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096" name="Picture 13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097" name="Picture 13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098" name="Picture 13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099" name="Picture 13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00" name="Picture 13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01" name="Picture 13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02" name="Picture 14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03" name="Picture 14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04" name="Picture 14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05" name="Picture 14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06" name="Picture 14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07" name="Picture 14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08" name="Picture 14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09" name="Picture 14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10" name="Picture 14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11" name="Picture 14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12" name="Picture 14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13" name="Picture 14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14" name="Picture 14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15" name="Picture 14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16" name="Picture 14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17" name="Picture 14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18" name="Picture 14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19" name="Picture 14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20" name="Picture 14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21" name="Picture 14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22" name="Picture 14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20123" name="Picture 14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20124" name="Picture 14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20125" name="Picture 14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20126" name="Picture 14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20127" name="Picture 14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20128" name="Picture 14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20129" name="Picture 14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20130" name="Picture 14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20131" name="Picture 14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20132" name="Picture 14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33" name="Picture 14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34" name="Picture 14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35" name="Picture 14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36" name="Picture 14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37" name="Picture 14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38" name="Picture 14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39" name="Picture 14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40" name="Picture 14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41" name="Picture 14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42" name="Picture 1440" descr="http://devdata.worldbank.org/wdi2005/Images/Space.gif"/>
          <p:cNvPicPr>
            <a:picLocks noChangeAspect="1" noChangeArrowheads="1"/>
          </p:cNvPicPr>
          <p:nvPr/>
        </p:nvPicPr>
        <p:blipFill>
          <a:blip r:embed="rId2"/>
          <a:srcRect/>
          <a:stretch>
            <a:fillRect/>
          </a:stretch>
        </p:blipFill>
        <p:spPr bwMode="auto">
          <a:xfrm>
            <a:off x="419100" y="1676400"/>
            <a:ext cx="9525" cy="9525"/>
          </a:xfrm>
          <a:prstGeom prst="rect">
            <a:avLst/>
          </a:prstGeom>
          <a:noFill/>
          <a:ln w="9525">
            <a:noFill/>
            <a:miter lim="800000"/>
            <a:headEnd/>
            <a:tailEnd/>
          </a:ln>
        </p:spPr>
      </p:pic>
      <p:pic>
        <p:nvPicPr>
          <p:cNvPr id="20143" name="Picture 1441" descr="http://devdata.worldbank.org/wdi2005/Images/space.gif"/>
          <p:cNvPicPr>
            <a:picLocks noChangeAspect="1" noChangeArrowheads="1"/>
          </p:cNvPicPr>
          <p:nvPr/>
        </p:nvPicPr>
        <p:blipFill>
          <a:blip r:embed="rId2"/>
          <a:srcRect/>
          <a:stretch>
            <a:fillRect/>
          </a:stretch>
        </p:blipFill>
        <p:spPr bwMode="auto">
          <a:xfrm>
            <a:off x="2028825" y="1676400"/>
            <a:ext cx="9525" cy="9525"/>
          </a:xfrm>
          <a:prstGeom prst="rect">
            <a:avLst/>
          </a:prstGeom>
          <a:noFill/>
          <a:ln w="9525">
            <a:noFill/>
            <a:miter lim="800000"/>
            <a:headEnd/>
            <a:tailEnd/>
          </a:ln>
        </p:spPr>
      </p:pic>
      <p:pic>
        <p:nvPicPr>
          <p:cNvPr id="20144" name="Picture 1442" descr="http://devdata.worldbank.org/wdi2005/Images/space.gif"/>
          <p:cNvPicPr>
            <a:picLocks noChangeAspect="1" noChangeArrowheads="1"/>
          </p:cNvPicPr>
          <p:nvPr/>
        </p:nvPicPr>
        <p:blipFill>
          <a:blip r:embed="rId2"/>
          <a:srcRect/>
          <a:stretch>
            <a:fillRect/>
          </a:stretch>
        </p:blipFill>
        <p:spPr bwMode="auto">
          <a:xfrm>
            <a:off x="2924175" y="1676400"/>
            <a:ext cx="9525" cy="9525"/>
          </a:xfrm>
          <a:prstGeom prst="rect">
            <a:avLst/>
          </a:prstGeom>
          <a:noFill/>
          <a:ln w="9525">
            <a:noFill/>
            <a:miter lim="800000"/>
            <a:headEnd/>
            <a:tailEnd/>
          </a:ln>
        </p:spPr>
      </p:pic>
      <p:pic>
        <p:nvPicPr>
          <p:cNvPr id="20145" name="Picture 1443" descr="http://devdata.worldbank.org/wdi2005/Images/space.gif"/>
          <p:cNvPicPr>
            <a:picLocks noChangeAspect="1" noChangeArrowheads="1"/>
          </p:cNvPicPr>
          <p:nvPr/>
        </p:nvPicPr>
        <p:blipFill>
          <a:blip r:embed="rId2"/>
          <a:srcRect/>
          <a:stretch>
            <a:fillRect/>
          </a:stretch>
        </p:blipFill>
        <p:spPr bwMode="auto">
          <a:xfrm>
            <a:off x="3695700" y="1676400"/>
            <a:ext cx="9525" cy="9525"/>
          </a:xfrm>
          <a:prstGeom prst="rect">
            <a:avLst/>
          </a:prstGeom>
          <a:noFill/>
          <a:ln w="9525">
            <a:noFill/>
            <a:miter lim="800000"/>
            <a:headEnd/>
            <a:tailEnd/>
          </a:ln>
        </p:spPr>
      </p:pic>
      <p:pic>
        <p:nvPicPr>
          <p:cNvPr id="20146" name="Picture 1444" descr="http://devdata.worldbank.org/wdi2005/Images/space.gif"/>
          <p:cNvPicPr>
            <a:picLocks noChangeAspect="1" noChangeArrowheads="1"/>
          </p:cNvPicPr>
          <p:nvPr/>
        </p:nvPicPr>
        <p:blipFill>
          <a:blip r:embed="rId2"/>
          <a:srcRect/>
          <a:stretch>
            <a:fillRect/>
          </a:stretch>
        </p:blipFill>
        <p:spPr bwMode="auto">
          <a:xfrm>
            <a:off x="4305300" y="1676400"/>
            <a:ext cx="9525" cy="9525"/>
          </a:xfrm>
          <a:prstGeom prst="rect">
            <a:avLst/>
          </a:prstGeom>
          <a:noFill/>
          <a:ln w="9525">
            <a:noFill/>
            <a:miter lim="800000"/>
            <a:headEnd/>
            <a:tailEnd/>
          </a:ln>
        </p:spPr>
      </p:pic>
      <p:pic>
        <p:nvPicPr>
          <p:cNvPr id="20147" name="Picture 1445" descr="http://devdata.worldbank.org/wdi2005/Images/space.gif"/>
          <p:cNvPicPr>
            <a:picLocks noChangeAspect="1" noChangeArrowheads="1"/>
          </p:cNvPicPr>
          <p:nvPr/>
        </p:nvPicPr>
        <p:blipFill>
          <a:blip r:embed="rId2"/>
          <a:srcRect/>
          <a:stretch>
            <a:fillRect/>
          </a:stretch>
        </p:blipFill>
        <p:spPr bwMode="auto">
          <a:xfrm>
            <a:off x="4914900" y="1676400"/>
            <a:ext cx="9525" cy="9525"/>
          </a:xfrm>
          <a:prstGeom prst="rect">
            <a:avLst/>
          </a:prstGeom>
          <a:noFill/>
          <a:ln w="9525">
            <a:noFill/>
            <a:miter lim="800000"/>
            <a:headEnd/>
            <a:tailEnd/>
          </a:ln>
        </p:spPr>
      </p:pic>
      <p:pic>
        <p:nvPicPr>
          <p:cNvPr id="20148" name="Picture 1446" descr="http://devdata.worldbank.org/wdi2005/Images/space.gif"/>
          <p:cNvPicPr>
            <a:picLocks noChangeAspect="1" noChangeArrowheads="1"/>
          </p:cNvPicPr>
          <p:nvPr/>
        </p:nvPicPr>
        <p:blipFill>
          <a:blip r:embed="rId2"/>
          <a:srcRect/>
          <a:stretch>
            <a:fillRect/>
          </a:stretch>
        </p:blipFill>
        <p:spPr bwMode="auto">
          <a:xfrm>
            <a:off x="5524500" y="1676400"/>
            <a:ext cx="9525" cy="9525"/>
          </a:xfrm>
          <a:prstGeom prst="rect">
            <a:avLst/>
          </a:prstGeom>
          <a:noFill/>
          <a:ln w="9525">
            <a:noFill/>
            <a:miter lim="800000"/>
            <a:headEnd/>
            <a:tailEnd/>
          </a:ln>
        </p:spPr>
      </p:pic>
      <p:pic>
        <p:nvPicPr>
          <p:cNvPr id="20149" name="Picture 1447" descr="http://devdata.worldbank.org/wdi2005/Images/space.gif"/>
          <p:cNvPicPr>
            <a:picLocks noChangeAspect="1" noChangeArrowheads="1"/>
          </p:cNvPicPr>
          <p:nvPr/>
        </p:nvPicPr>
        <p:blipFill>
          <a:blip r:embed="rId2"/>
          <a:srcRect/>
          <a:stretch>
            <a:fillRect/>
          </a:stretch>
        </p:blipFill>
        <p:spPr bwMode="auto">
          <a:xfrm>
            <a:off x="6134100" y="1676400"/>
            <a:ext cx="9525" cy="9525"/>
          </a:xfrm>
          <a:prstGeom prst="rect">
            <a:avLst/>
          </a:prstGeom>
          <a:noFill/>
          <a:ln w="9525">
            <a:noFill/>
            <a:miter lim="800000"/>
            <a:headEnd/>
            <a:tailEnd/>
          </a:ln>
        </p:spPr>
      </p:pic>
      <p:pic>
        <p:nvPicPr>
          <p:cNvPr id="20150" name="Picture 1448" descr="http://devdata.worldbank.org/wdi2005/Images/space.gif"/>
          <p:cNvPicPr>
            <a:picLocks noChangeAspect="1" noChangeArrowheads="1"/>
          </p:cNvPicPr>
          <p:nvPr/>
        </p:nvPicPr>
        <p:blipFill>
          <a:blip r:embed="rId2"/>
          <a:srcRect/>
          <a:stretch>
            <a:fillRect/>
          </a:stretch>
        </p:blipFill>
        <p:spPr bwMode="auto">
          <a:xfrm>
            <a:off x="6743700" y="1676400"/>
            <a:ext cx="9525" cy="9525"/>
          </a:xfrm>
          <a:prstGeom prst="rect">
            <a:avLst/>
          </a:prstGeom>
          <a:noFill/>
          <a:ln w="9525">
            <a:noFill/>
            <a:miter lim="800000"/>
            <a:headEnd/>
            <a:tailEnd/>
          </a:ln>
        </p:spPr>
      </p:pic>
      <p:pic>
        <p:nvPicPr>
          <p:cNvPr id="20151" name="Picture 1449" descr="http://devdata.worldbank.org/wdi2005/Images/space.gif"/>
          <p:cNvPicPr>
            <a:picLocks noChangeAspect="1" noChangeArrowheads="1"/>
          </p:cNvPicPr>
          <p:nvPr/>
        </p:nvPicPr>
        <p:blipFill>
          <a:blip r:embed="rId2"/>
          <a:srcRect/>
          <a:stretch>
            <a:fillRect/>
          </a:stretch>
        </p:blipFill>
        <p:spPr bwMode="auto">
          <a:xfrm>
            <a:off x="7353300" y="1676400"/>
            <a:ext cx="9525" cy="9525"/>
          </a:xfrm>
          <a:prstGeom prst="rect">
            <a:avLst/>
          </a:prstGeom>
          <a:noFill/>
          <a:ln w="9525">
            <a:noFill/>
            <a:miter lim="800000"/>
            <a:headEnd/>
            <a:tailEnd/>
          </a:ln>
        </p:spPr>
      </p:pic>
      <p:pic>
        <p:nvPicPr>
          <p:cNvPr id="20152" name="Picture 14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53" name="Picture 14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54" name="Picture 14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55" name="Picture 14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56" name="Picture 14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57" name="Picture 14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58" name="Picture 14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59" name="Picture 14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60" name="Picture 14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61" name="Picture 14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62" name="Picture 14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63" name="Picture 14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64" name="Picture 14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65" name="Picture 14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66" name="Picture 14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67" name="Picture 14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68" name="Picture 14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69" name="Picture 14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70" name="Picture 14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71" name="Picture 14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72" name="Picture 147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20173" name="Picture 147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20174" name="Picture 147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20175" name="Picture 147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20176" name="Picture 147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20177" name="Picture 147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20178" name="Picture 147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20179" name="Picture 147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20180" name="Picture 147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20181" name="Picture 147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20182" name="Picture 14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183" name="Picture 14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184" name="Picture 14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185" name="Picture 14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186" name="Picture 14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187" name="Picture 14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188" name="Picture 14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189" name="Picture 14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190" name="Picture 14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191" name="Picture 14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192" name="Picture 1490" descr="http://devdata.worldbank.org/wdi2005/Images/Space.gif"/>
          <p:cNvPicPr>
            <a:picLocks noChangeAspect="1" noChangeArrowheads="1"/>
          </p:cNvPicPr>
          <p:nvPr/>
        </p:nvPicPr>
        <p:blipFill>
          <a:blip r:embed="rId2"/>
          <a:srcRect/>
          <a:stretch>
            <a:fillRect/>
          </a:stretch>
        </p:blipFill>
        <p:spPr bwMode="auto">
          <a:xfrm>
            <a:off x="419100" y="1104900"/>
            <a:ext cx="9525" cy="9525"/>
          </a:xfrm>
          <a:prstGeom prst="rect">
            <a:avLst/>
          </a:prstGeom>
          <a:noFill/>
          <a:ln w="9525">
            <a:noFill/>
            <a:miter lim="800000"/>
            <a:headEnd/>
            <a:tailEnd/>
          </a:ln>
        </p:spPr>
      </p:pic>
      <p:pic>
        <p:nvPicPr>
          <p:cNvPr id="20193" name="Picture 1491" descr="http://devdata.worldbank.org/wdi2005/Images/space.gif"/>
          <p:cNvPicPr>
            <a:picLocks noChangeAspect="1" noChangeArrowheads="1"/>
          </p:cNvPicPr>
          <p:nvPr/>
        </p:nvPicPr>
        <p:blipFill>
          <a:blip r:embed="rId2"/>
          <a:srcRect/>
          <a:stretch>
            <a:fillRect/>
          </a:stretch>
        </p:blipFill>
        <p:spPr bwMode="auto">
          <a:xfrm>
            <a:off x="2028825" y="1104900"/>
            <a:ext cx="9525" cy="9525"/>
          </a:xfrm>
          <a:prstGeom prst="rect">
            <a:avLst/>
          </a:prstGeom>
          <a:noFill/>
          <a:ln w="9525">
            <a:noFill/>
            <a:miter lim="800000"/>
            <a:headEnd/>
            <a:tailEnd/>
          </a:ln>
        </p:spPr>
      </p:pic>
      <p:pic>
        <p:nvPicPr>
          <p:cNvPr id="20194" name="Picture 1492" descr="http://devdata.worldbank.org/wdi2005/Images/space.gif"/>
          <p:cNvPicPr>
            <a:picLocks noChangeAspect="1" noChangeArrowheads="1"/>
          </p:cNvPicPr>
          <p:nvPr/>
        </p:nvPicPr>
        <p:blipFill>
          <a:blip r:embed="rId2"/>
          <a:srcRect/>
          <a:stretch>
            <a:fillRect/>
          </a:stretch>
        </p:blipFill>
        <p:spPr bwMode="auto">
          <a:xfrm>
            <a:off x="2924175" y="1104900"/>
            <a:ext cx="9525" cy="9525"/>
          </a:xfrm>
          <a:prstGeom prst="rect">
            <a:avLst/>
          </a:prstGeom>
          <a:noFill/>
          <a:ln w="9525">
            <a:noFill/>
            <a:miter lim="800000"/>
            <a:headEnd/>
            <a:tailEnd/>
          </a:ln>
        </p:spPr>
      </p:pic>
      <p:pic>
        <p:nvPicPr>
          <p:cNvPr id="20195" name="Picture 1493" descr="http://devdata.worldbank.org/wdi2005/Images/space.gif"/>
          <p:cNvPicPr>
            <a:picLocks noChangeAspect="1" noChangeArrowheads="1"/>
          </p:cNvPicPr>
          <p:nvPr/>
        </p:nvPicPr>
        <p:blipFill>
          <a:blip r:embed="rId2"/>
          <a:srcRect/>
          <a:stretch>
            <a:fillRect/>
          </a:stretch>
        </p:blipFill>
        <p:spPr bwMode="auto">
          <a:xfrm>
            <a:off x="3695700" y="1104900"/>
            <a:ext cx="9525" cy="9525"/>
          </a:xfrm>
          <a:prstGeom prst="rect">
            <a:avLst/>
          </a:prstGeom>
          <a:noFill/>
          <a:ln w="9525">
            <a:noFill/>
            <a:miter lim="800000"/>
            <a:headEnd/>
            <a:tailEnd/>
          </a:ln>
        </p:spPr>
      </p:pic>
      <p:pic>
        <p:nvPicPr>
          <p:cNvPr id="20196" name="Picture 1494" descr="http://devdata.worldbank.org/wdi2005/Images/space.gif"/>
          <p:cNvPicPr>
            <a:picLocks noChangeAspect="1" noChangeArrowheads="1"/>
          </p:cNvPicPr>
          <p:nvPr/>
        </p:nvPicPr>
        <p:blipFill>
          <a:blip r:embed="rId2"/>
          <a:srcRect/>
          <a:stretch>
            <a:fillRect/>
          </a:stretch>
        </p:blipFill>
        <p:spPr bwMode="auto">
          <a:xfrm>
            <a:off x="4305300" y="1104900"/>
            <a:ext cx="9525" cy="9525"/>
          </a:xfrm>
          <a:prstGeom prst="rect">
            <a:avLst/>
          </a:prstGeom>
          <a:noFill/>
          <a:ln w="9525">
            <a:noFill/>
            <a:miter lim="800000"/>
            <a:headEnd/>
            <a:tailEnd/>
          </a:ln>
        </p:spPr>
      </p:pic>
      <p:pic>
        <p:nvPicPr>
          <p:cNvPr id="20197" name="Picture 1495" descr="http://devdata.worldbank.org/wdi2005/Images/space.gif"/>
          <p:cNvPicPr>
            <a:picLocks noChangeAspect="1" noChangeArrowheads="1"/>
          </p:cNvPicPr>
          <p:nvPr/>
        </p:nvPicPr>
        <p:blipFill>
          <a:blip r:embed="rId2"/>
          <a:srcRect/>
          <a:stretch>
            <a:fillRect/>
          </a:stretch>
        </p:blipFill>
        <p:spPr bwMode="auto">
          <a:xfrm>
            <a:off x="4914900" y="1104900"/>
            <a:ext cx="9525" cy="9525"/>
          </a:xfrm>
          <a:prstGeom prst="rect">
            <a:avLst/>
          </a:prstGeom>
          <a:noFill/>
          <a:ln w="9525">
            <a:noFill/>
            <a:miter lim="800000"/>
            <a:headEnd/>
            <a:tailEnd/>
          </a:ln>
        </p:spPr>
      </p:pic>
      <p:pic>
        <p:nvPicPr>
          <p:cNvPr id="20198" name="Picture 1496" descr="http://devdata.worldbank.org/wdi2005/Images/space.gif"/>
          <p:cNvPicPr>
            <a:picLocks noChangeAspect="1" noChangeArrowheads="1"/>
          </p:cNvPicPr>
          <p:nvPr/>
        </p:nvPicPr>
        <p:blipFill>
          <a:blip r:embed="rId2"/>
          <a:srcRect/>
          <a:stretch>
            <a:fillRect/>
          </a:stretch>
        </p:blipFill>
        <p:spPr bwMode="auto">
          <a:xfrm>
            <a:off x="5524500" y="1104900"/>
            <a:ext cx="9525" cy="9525"/>
          </a:xfrm>
          <a:prstGeom prst="rect">
            <a:avLst/>
          </a:prstGeom>
          <a:noFill/>
          <a:ln w="9525">
            <a:noFill/>
            <a:miter lim="800000"/>
            <a:headEnd/>
            <a:tailEnd/>
          </a:ln>
        </p:spPr>
      </p:pic>
      <p:pic>
        <p:nvPicPr>
          <p:cNvPr id="20199" name="Picture 1497" descr="http://devdata.worldbank.org/wdi2005/Images/space.gif"/>
          <p:cNvPicPr>
            <a:picLocks noChangeAspect="1" noChangeArrowheads="1"/>
          </p:cNvPicPr>
          <p:nvPr/>
        </p:nvPicPr>
        <p:blipFill>
          <a:blip r:embed="rId2"/>
          <a:srcRect/>
          <a:stretch>
            <a:fillRect/>
          </a:stretch>
        </p:blipFill>
        <p:spPr bwMode="auto">
          <a:xfrm>
            <a:off x="6134100" y="1104900"/>
            <a:ext cx="9525" cy="9525"/>
          </a:xfrm>
          <a:prstGeom prst="rect">
            <a:avLst/>
          </a:prstGeom>
          <a:noFill/>
          <a:ln w="9525">
            <a:noFill/>
            <a:miter lim="800000"/>
            <a:headEnd/>
            <a:tailEnd/>
          </a:ln>
        </p:spPr>
      </p:pic>
      <p:pic>
        <p:nvPicPr>
          <p:cNvPr id="20200" name="Picture 1498" descr="http://devdata.worldbank.org/wdi2005/Images/space.gif"/>
          <p:cNvPicPr>
            <a:picLocks noChangeAspect="1" noChangeArrowheads="1"/>
          </p:cNvPicPr>
          <p:nvPr/>
        </p:nvPicPr>
        <p:blipFill>
          <a:blip r:embed="rId2"/>
          <a:srcRect/>
          <a:stretch>
            <a:fillRect/>
          </a:stretch>
        </p:blipFill>
        <p:spPr bwMode="auto">
          <a:xfrm>
            <a:off x="6743700" y="1104900"/>
            <a:ext cx="9525" cy="9525"/>
          </a:xfrm>
          <a:prstGeom prst="rect">
            <a:avLst/>
          </a:prstGeom>
          <a:noFill/>
          <a:ln w="9525">
            <a:noFill/>
            <a:miter lim="800000"/>
            <a:headEnd/>
            <a:tailEnd/>
          </a:ln>
        </p:spPr>
      </p:pic>
      <p:pic>
        <p:nvPicPr>
          <p:cNvPr id="20201" name="Picture 1499" descr="http://devdata.worldbank.org/wdi2005/Images/space.gif"/>
          <p:cNvPicPr>
            <a:picLocks noChangeAspect="1" noChangeArrowheads="1"/>
          </p:cNvPicPr>
          <p:nvPr/>
        </p:nvPicPr>
        <p:blipFill>
          <a:blip r:embed="rId2"/>
          <a:srcRect/>
          <a:stretch>
            <a:fillRect/>
          </a:stretch>
        </p:blipFill>
        <p:spPr bwMode="auto">
          <a:xfrm>
            <a:off x="7353300" y="1104900"/>
            <a:ext cx="9525" cy="9525"/>
          </a:xfrm>
          <a:prstGeom prst="rect">
            <a:avLst/>
          </a:prstGeom>
          <a:noFill/>
          <a:ln w="9525">
            <a:noFill/>
            <a:miter lim="800000"/>
            <a:headEnd/>
            <a:tailEnd/>
          </a:ln>
        </p:spPr>
      </p:pic>
      <p:pic>
        <p:nvPicPr>
          <p:cNvPr id="20202" name="Picture 15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203" name="Picture 15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204" name="Picture 15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205" name="Picture 15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206" name="Picture 15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207" name="Picture 15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208" name="Picture 15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209" name="Picture 15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210" name="Picture 15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211" name="Picture 15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212" name="Picture 15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20213" name="Picture 15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20214" name="Picture 15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20215" name="Picture 15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20216" name="Picture 15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20217" name="Picture 15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20218" name="Picture 15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20219" name="Picture 15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20220" name="Picture 15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20221" name="Picture 15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20222" name="Picture 15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223" name="Picture 15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224" name="Picture 15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225" name="Picture 15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226" name="Picture 15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227" name="Picture 15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228" name="Picture 15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229" name="Picture 15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230" name="Picture 15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231" name="Picture 15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232" name="Picture 15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20233" name="Picture 15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20234" name="Picture 15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20235" name="Picture 15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20236" name="Picture 15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20237" name="Picture 15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20238" name="Picture 15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20239" name="Picture 15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20240" name="Picture 15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20241" name="Picture 15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20242" name="Picture 1540" descr="http://devdata.worldbank.org/wdi2005/Images/Space.gif"/>
          <p:cNvPicPr>
            <a:picLocks noChangeAspect="1" noChangeArrowheads="1"/>
          </p:cNvPicPr>
          <p:nvPr/>
        </p:nvPicPr>
        <p:blipFill>
          <a:blip r:embed="rId2"/>
          <a:srcRect/>
          <a:stretch>
            <a:fillRect/>
          </a:stretch>
        </p:blipFill>
        <p:spPr bwMode="auto">
          <a:xfrm>
            <a:off x="419100" y="4724400"/>
            <a:ext cx="9525" cy="9525"/>
          </a:xfrm>
          <a:prstGeom prst="rect">
            <a:avLst/>
          </a:prstGeom>
          <a:noFill/>
          <a:ln w="9525">
            <a:noFill/>
            <a:miter lim="800000"/>
            <a:headEnd/>
            <a:tailEnd/>
          </a:ln>
        </p:spPr>
      </p:pic>
      <p:sp>
        <p:nvSpPr>
          <p:cNvPr id="1542" name="Slide Number Placeholder 1541"/>
          <p:cNvSpPr>
            <a:spLocks noGrp="1"/>
          </p:cNvSpPr>
          <p:nvPr>
            <p:ph type="sldNum" sz="quarter" idx="11"/>
          </p:nvPr>
        </p:nvSpPr>
        <p:spPr/>
        <p:txBody>
          <a:bodyPr/>
          <a:lstStyle/>
          <a:p>
            <a:fld id="{0955800D-C53E-4127-8EE6-5963A2A6CB7D}"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7197"/>
            <a:ext cx="7924800" cy="769441"/>
          </a:xfrm>
          <a:noFill/>
          <a:ln/>
        </p:spPr>
        <p:txBody>
          <a:bodyPr wrap="square" anchor="b">
            <a:spAutoFit/>
          </a:bodyPr>
          <a:lstStyle/>
          <a:p>
            <a:r>
              <a:rPr lang="en-US" dirty="0" smtClean="0">
                <a:latin typeface="Times New Roman" pitchFamily="18" charset="0"/>
                <a:cs typeface="Times New Roman" pitchFamily="18" charset="0"/>
              </a:rPr>
              <a:t>International Comparison</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a:noFill/>
          <a:ln/>
        </p:spPr>
        <p:txBody>
          <a:bodyPr/>
          <a:lstStyle/>
          <a:p>
            <a:r>
              <a:rPr lang="en-US" sz="3600" b="1" dirty="0" smtClean="0">
                <a:latin typeface="Times New Roman" pitchFamily="18" charset="0"/>
                <a:cs typeface="Times New Roman" pitchFamily="18" charset="0"/>
              </a:rPr>
              <a:t>Thailand’s income inequality ranks moderately among developing countries, but fares much worse than all developed countries</a:t>
            </a:r>
            <a:endParaRPr lang="en-US" sz="3600"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a:xfrm>
            <a:off x="0" y="2362200"/>
            <a:ext cx="9144000" cy="1384300"/>
          </a:xfrm>
        </p:spPr>
        <p:txBody>
          <a:bodyPr/>
          <a:lstStyle/>
          <a:p>
            <a:r>
              <a:rPr lang="en-US" sz="6600">
                <a:solidFill>
                  <a:schemeClr val="folHlink"/>
                </a:solidFill>
                <a:latin typeface="Times New Roman" pitchFamily="18" charset="0"/>
                <a:cs typeface="Times New Roman" pitchFamily="18" charset="0"/>
              </a:rPr>
              <a:t>C. Policies Affecting Poverty</a:t>
            </a:r>
          </a:p>
        </p:txBody>
      </p:sp>
      <p:sp>
        <p:nvSpPr>
          <p:cNvPr id="3" name="Slide Number Placeholder 2"/>
          <p:cNvSpPr>
            <a:spLocks noGrp="1"/>
          </p:cNvSpPr>
          <p:nvPr>
            <p:ph type="sldNum" sz="quarter" idx="11"/>
          </p:nvPr>
        </p:nvSpPr>
        <p:spPr/>
        <p:txBody>
          <a:bodyPr/>
          <a:lstStyle/>
          <a:p>
            <a:fld id="{C2F49350-F877-4BA3-B035-E5C399F533C4}"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r>
              <a:rPr lang="en-US" sz="4800">
                <a:solidFill>
                  <a:schemeClr val="folHlink"/>
                </a:solidFill>
                <a:latin typeface="Times New Roman" pitchFamily="18" charset="0"/>
                <a:cs typeface="Times New Roman" pitchFamily="18" charset="0"/>
              </a:rPr>
              <a:t>C. Policies Affecting Poverty</a:t>
            </a:r>
          </a:p>
        </p:txBody>
      </p:sp>
      <p:sp>
        <p:nvSpPr>
          <p:cNvPr id="21507" name="Rectangle 3"/>
          <p:cNvSpPr>
            <a:spLocks noGrp="1" noChangeArrowheads="1"/>
          </p:cNvSpPr>
          <p:nvPr>
            <p:ph type="body" idx="1"/>
          </p:nvPr>
        </p:nvSpPr>
        <p:spPr>
          <a:xfrm>
            <a:off x="0" y="1600200"/>
            <a:ext cx="9144000" cy="5257800"/>
          </a:xfrm>
        </p:spPr>
        <p:txBody>
          <a:bodyPr/>
          <a:lstStyle/>
          <a:p>
            <a:pPr marL="609600" indent="-609600">
              <a:buFont typeface="Wingdings" pitchFamily="2" charset="2"/>
              <a:buNone/>
            </a:pPr>
            <a:r>
              <a:rPr lang="en-US" dirty="0">
                <a:latin typeface="Times New Roman" pitchFamily="18" charset="0"/>
                <a:cs typeface="Times New Roman" pitchFamily="18" charset="0"/>
              </a:rPr>
              <a:t> </a:t>
            </a:r>
            <a:r>
              <a:rPr lang="en-US" sz="4000" b="1" dirty="0">
                <a:solidFill>
                  <a:schemeClr val="hlink"/>
                </a:solidFill>
                <a:latin typeface="Times New Roman" pitchFamily="18" charset="0"/>
                <a:cs typeface="Times New Roman" pitchFamily="18" charset="0"/>
              </a:rPr>
              <a:t>Four groups of policy:</a:t>
            </a:r>
          </a:p>
          <a:p>
            <a:pPr marL="609600" indent="-609600">
              <a:buFont typeface="Wingdings" pitchFamily="2" charset="2"/>
              <a:buAutoNum type="arabicPeriod"/>
            </a:pPr>
            <a:r>
              <a:rPr lang="en-US" sz="4000" b="1" dirty="0">
                <a:solidFill>
                  <a:schemeClr val="hlink"/>
                </a:solidFill>
                <a:latin typeface="Times New Roman" pitchFamily="18" charset="0"/>
                <a:cs typeface="Times New Roman" pitchFamily="18" charset="0"/>
              </a:rPr>
              <a:t>Macroeconomic policy</a:t>
            </a:r>
          </a:p>
          <a:p>
            <a:pPr marL="609600" indent="-609600">
              <a:buFont typeface="Wingdings" pitchFamily="2" charset="2"/>
              <a:buAutoNum type="arabicPeriod"/>
            </a:pPr>
            <a:r>
              <a:rPr lang="en-US" sz="4000" b="1" dirty="0" err="1">
                <a:solidFill>
                  <a:schemeClr val="hlink"/>
                </a:solidFill>
                <a:latin typeface="Times New Roman" pitchFamily="18" charset="0"/>
                <a:cs typeface="Times New Roman" pitchFamily="18" charset="0"/>
              </a:rPr>
              <a:t>Sectoral</a:t>
            </a:r>
            <a:r>
              <a:rPr lang="en-US" sz="4000" b="1" dirty="0">
                <a:solidFill>
                  <a:schemeClr val="hlink"/>
                </a:solidFill>
                <a:latin typeface="Times New Roman" pitchFamily="18" charset="0"/>
                <a:cs typeface="Times New Roman" pitchFamily="18" charset="0"/>
              </a:rPr>
              <a:t> policy</a:t>
            </a:r>
          </a:p>
          <a:p>
            <a:pPr marL="609600" indent="-609600">
              <a:buFont typeface="Wingdings" pitchFamily="2" charset="2"/>
              <a:buAutoNum type="arabicPeriod"/>
            </a:pPr>
            <a:r>
              <a:rPr lang="en-US" sz="4000" b="1" dirty="0">
                <a:solidFill>
                  <a:schemeClr val="hlink"/>
                </a:solidFill>
                <a:latin typeface="Times New Roman" pitchFamily="18" charset="0"/>
                <a:cs typeface="Times New Roman" pitchFamily="18" charset="0"/>
              </a:rPr>
              <a:t>Institutional development policy</a:t>
            </a:r>
          </a:p>
          <a:p>
            <a:pPr marL="609600" indent="-609600">
              <a:buFont typeface="Wingdings" pitchFamily="2" charset="2"/>
              <a:buAutoNum type="arabicPeriod"/>
            </a:pPr>
            <a:r>
              <a:rPr lang="en-US" sz="4000" b="1" dirty="0">
                <a:solidFill>
                  <a:schemeClr val="hlink"/>
                </a:solidFill>
                <a:latin typeface="Times New Roman" pitchFamily="18" charset="0"/>
                <a:cs typeface="Times New Roman" pitchFamily="18" charset="0"/>
              </a:rPr>
              <a:t>Specific, target-group oriented policy</a:t>
            </a:r>
          </a:p>
        </p:txBody>
      </p:sp>
      <p:sp>
        <p:nvSpPr>
          <p:cNvPr id="4" name="Slide Number Placeholder 3"/>
          <p:cNvSpPr>
            <a:spLocks noGrp="1"/>
          </p:cNvSpPr>
          <p:nvPr>
            <p:ph type="sldNum" sz="quarter" idx="11"/>
          </p:nvPr>
        </p:nvSpPr>
        <p:spPr/>
        <p:txBody>
          <a:bodyPr/>
          <a:lstStyle/>
          <a:p>
            <a:fld id="{C2F49350-F877-4BA3-B035-E5C399F533C4}"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p:txBody>
          <a:bodyPr/>
          <a:lstStyle/>
          <a:p>
            <a:r>
              <a:rPr lang="en-US" sz="4800">
                <a:solidFill>
                  <a:schemeClr val="folHlink"/>
                </a:solidFill>
                <a:latin typeface="Times New Roman" pitchFamily="18" charset="0"/>
                <a:cs typeface="Times New Roman" pitchFamily="18" charset="0"/>
              </a:rPr>
              <a:t>C. Policies Affecting Poverty</a:t>
            </a:r>
          </a:p>
        </p:txBody>
      </p:sp>
      <p:sp>
        <p:nvSpPr>
          <p:cNvPr id="22531" name="Rectangle 3"/>
          <p:cNvSpPr>
            <a:spLocks noGrp="1" noChangeArrowheads="1"/>
          </p:cNvSpPr>
          <p:nvPr>
            <p:ph type="body" idx="1"/>
          </p:nvPr>
        </p:nvSpPr>
        <p:spPr>
          <a:xfrm>
            <a:off x="0" y="1600200"/>
            <a:ext cx="9144000" cy="5257800"/>
          </a:xfrm>
        </p:spPr>
        <p:txBody>
          <a:bodyPr/>
          <a:lstStyle/>
          <a:p>
            <a:pPr marL="609600" indent="-609600">
              <a:buFont typeface="Wingdings" pitchFamily="2" charset="2"/>
              <a:buAutoNum type="arabicPeriod"/>
            </a:pPr>
            <a:r>
              <a:rPr lang="en-US" sz="4000" b="1" dirty="0">
                <a:solidFill>
                  <a:schemeClr val="hlink"/>
                </a:solidFill>
                <a:latin typeface="Times New Roman" pitchFamily="18" charset="0"/>
                <a:cs typeface="Times New Roman" pitchFamily="18" charset="0"/>
              </a:rPr>
              <a:t>Macroeconomic policy:</a:t>
            </a:r>
          </a:p>
          <a:p>
            <a:pPr marL="990600" lvl="1" indent="-533400">
              <a:buClr>
                <a:schemeClr val="hlink"/>
              </a:buClr>
            </a:pPr>
            <a:r>
              <a:rPr lang="en-US" sz="3600" b="1" dirty="0">
                <a:solidFill>
                  <a:schemeClr val="hlink"/>
                </a:solidFill>
                <a:latin typeface="Times New Roman" pitchFamily="18" charset="0"/>
                <a:cs typeface="Times New Roman" pitchFamily="18" charset="0"/>
              </a:rPr>
              <a:t>Overall economic growth reducing poverty</a:t>
            </a:r>
          </a:p>
          <a:p>
            <a:pPr marL="990600" lvl="1" indent="-533400">
              <a:buClr>
                <a:schemeClr val="hlink"/>
              </a:buClr>
            </a:pPr>
            <a:r>
              <a:rPr lang="en-US" sz="3600" b="1" dirty="0">
                <a:solidFill>
                  <a:schemeClr val="hlink"/>
                </a:solidFill>
                <a:latin typeface="Times New Roman" pitchFamily="18" charset="0"/>
                <a:cs typeface="Times New Roman" pitchFamily="18" charset="0"/>
              </a:rPr>
              <a:t>Export, FDI, tourism</a:t>
            </a:r>
          </a:p>
          <a:p>
            <a:pPr marL="990600" lvl="1" indent="-533400">
              <a:buClr>
                <a:schemeClr val="hlink"/>
              </a:buClr>
            </a:pPr>
            <a:r>
              <a:rPr lang="en-US" sz="3600" b="1" dirty="0">
                <a:solidFill>
                  <a:schemeClr val="hlink"/>
                </a:solidFill>
                <a:latin typeface="Times New Roman" pitchFamily="18" charset="0"/>
                <a:cs typeface="Times New Roman" pitchFamily="18" charset="0"/>
              </a:rPr>
              <a:t>Fiscal policy through progressive tax and poverty-target </a:t>
            </a:r>
            <a:r>
              <a:rPr lang="en-US" sz="3600" b="1" dirty="0" smtClean="0">
                <a:solidFill>
                  <a:schemeClr val="hlink"/>
                </a:solidFill>
                <a:latin typeface="Times New Roman" pitchFamily="18" charset="0"/>
                <a:cs typeface="Times New Roman" pitchFamily="18" charset="0"/>
              </a:rPr>
              <a:t>spending</a:t>
            </a:r>
          </a:p>
          <a:p>
            <a:pPr marL="990600" lvl="1" indent="-533400">
              <a:buClr>
                <a:schemeClr val="hlink"/>
              </a:buClr>
            </a:pPr>
            <a:r>
              <a:rPr lang="en-US" sz="3600" b="1" dirty="0" smtClean="0">
                <a:solidFill>
                  <a:schemeClr val="hlink"/>
                </a:solidFill>
                <a:latin typeface="Times New Roman" pitchFamily="18" charset="0"/>
                <a:cs typeface="Times New Roman" pitchFamily="18" charset="0"/>
              </a:rPr>
              <a:t>Trickle-down effect in reducing poverty</a:t>
            </a:r>
            <a:endParaRPr lang="en-US" sz="3600" b="1" dirty="0">
              <a:solidFill>
                <a:schemeClr val="hlink"/>
              </a:solidFill>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r>
              <a:rPr lang="en-US" sz="4800">
                <a:solidFill>
                  <a:schemeClr val="folHlink"/>
                </a:solidFill>
                <a:latin typeface="Times New Roman" pitchFamily="18" charset="0"/>
                <a:cs typeface="Times New Roman" pitchFamily="18" charset="0"/>
              </a:rPr>
              <a:t>C. Policies Affecting Poverty</a:t>
            </a:r>
          </a:p>
        </p:txBody>
      </p:sp>
      <p:sp>
        <p:nvSpPr>
          <p:cNvPr id="23555" name="Rectangle 3"/>
          <p:cNvSpPr>
            <a:spLocks noGrp="1" noChangeArrowheads="1"/>
          </p:cNvSpPr>
          <p:nvPr>
            <p:ph type="body" idx="1"/>
          </p:nvPr>
        </p:nvSpPr>
        <p:spPr>
          <a:xfrm>
            <a:off x="0" y="1600200"/>
            <a:ext cx="9144000" cy="5257800"/>
          </a:xfrm>
        </p:spPr>
        <p:txBody>
          <a:bodyPr/>
          <a:lstStyle/>
          <a:p>
            <a:pPr marL="609600" indent="-609600">
              <a:buFont typeface="Wingdings" pitchFamily="2" charset="2"/>
              <a:buAutoNum type="arabicPeriod" startAt="2"/>
            </a:pPr>
            <a:r>
              <a:rPr lang="en-US" sz="4000" b="1">
                <a:solidFill>
                  <a:schemeClr val="hlink"/>
                </a:solidFill>
                <a:latin typeface="Times New Roman" pitchFamily="18" charset="0"/>
                <a:cs typeface="Times New Roman" pitchFamily="18" charset="0"/>
              </a:rPr>
              <a:t>Sectoral policy</a:t>
            </a:r>
          </a:p>
          <a:p>
            <a:pPr marL="990600" lvl="1" indent="-533400">
              <a:buClr>
                <a:schemeClr val="hlink"/>
              </a:buClr>
            </a:pPr>
            <a:r>
              <a:rPr lang="en-US" sz="3600" b="1">
                <a:solidFill>
                  <a:schemeClr val="hlink"/>
                </a:solidFill>
                <a:latin typeface="Times New Roman" pitchFamily="18" charset="0"/>
                <a:cs typeface="Times New Roman" pitchFamily="18" charset="0"/>
              </a:rPr>
              <a:t>Agricultural policy: credit, R&amp;D, price support, land reform</a:t>
            </a:r>
          </a:p>
          <a:p>
            <a:pPr marL="990600" lvl="1" indent="-533400">
              <a:buClr>
                <a:schemeClr val="hlink"/>
              </a:buClr>
            </a:pPr>
            <a:r>
              <a:rPr lang="en-US" sz="3600" b="1">
                <a:solidFill>
                  <a:schemeClr val="hlink"/>
                </a:solidFill>
                <a:latin typeface="Times New Roman" pitchFamily="18" charset="0"/>
                <a:cs typeface="Times New Roman" pitchFamily="18" charset="0"/>
              </a:rPr>
              <a:t>Industrial policy: export promotion, rural industrialization</a:t>
            </a:r>
          </a:p>
          <a:p>
            <a:pPr marL="990600" lvl="1" indent="-533400">
              <a:buClr>
                <a:schemeClr val="hlink"/>
              </a:buClr>
            </a:pPr>
            <a:r>
              <a:rPr lang="en-US" sz="3600" b="1">
                <a:solidFill>
                  <a:schemeClr val="hlink"/>
                </a:solidFill>
                <a:latin typeface="Times New Roman" pitchFamily="18" charset="0"/>
                <a:cs typeface="Times New Roman" pitchFamily="18" charset="0"/>
              </a:rPr>
              <a:t>Education policy</a:t>
            </a:r>
          </a:p>
        </p:txBody>
      </p:sp>
      <p:sp>
        <p:nvSpPr>
          <p:cNvPr id="4" name="Slide Number Placeholder 3"/>
          <p:cNvSpPr>
            <a:spLocks noGrp="1"/>
          </p:cNvSpPr>
          <p:nvPr>
            <p:ph type="sldNum" sz="quarter" idx="11"/>
          </p:nvPr>
        </p:nvSpPr>
        <p:spPr/>
        <p:txBody>
          <a:bodyPr/>
          <a:lstStyle/>
          <a:p>
            <a:fld id="{C2F49350-F877-4BA3-B035-E5C399F533C4}"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r>
              <a:rPr lang="en-US" sz="4800">
                <a:solidFill>
                  <a:schemeClr val="folHlink"/>
                </a:solidFill>
                <a:latin typeface="Times New Roman" pitchFamily="18" charset="0"/>
                <a:cs typeface="Times New Roman" pitchFamily="18" charset="0"/>
              </a:rPr>
              <a:t>C. Policies Affecting Poverty</a:t>
            </a:r>
          </a:p>
        </p:txBody>
      </p:sp>
      <p:sp>
        <p:nvSpPr>
          <p:cNvPr id="24579" name="Rectangle 3"/>
          <p:cNvSpPr>
            <a:spLocks noGrp="1" noChangeArrowheads="1"/>
          </p:cNvSpPr>
          <p:nvPr>
            <p:ph type="body" idx="1"/>
          </p:nvPr>
        </p:nvSpPr>
        <p:spPr>
          <a:xfrm>
            <a:off x="0" y="1600200"/>
            <a:ext cx="9144000" cy="5257800"/>
          </a:xfrm>
        </p:spPr>
        <p:txBody>
          <a:bodyPr/>
          <a:lstStyle/>
          <a:p>
            <a:pPr marL="609600" indent="-609600">
              <a:buFont typeface="Wingdings" pitchFamily="2" charset="2"/>
              <a:buAutoNum type="arabicPeriod" startAt="3"/>
            </a:pPr>
            <a:r>
              <a:rPr lang="en-US" sz="4000" b="1">
                <a:solidFill>
                  <a:schemeClr val="hlink"/>
                </a:solidFill>
                <a:latin typeface="Times New Roman" pitchFamily="18" charset="0"/>
                <a:cs typeface="Times New Roman" pitchFamily="18" charset="0"/>
              </a:rPr>
              <a:t>Institutional development policy</a:t>
            </a:r>
          </a:p>
          <a:p>
            <a:pPr marL="990600" lvl="1" indent="-533400">
              <a:buClr>
                <a:schemeClr val="hlink"/>
              </a:buClr>
            </a:pPr>
            <a:r>
              <a:rPr lang="en-US" sz="3600" b="1">
                <a:solidFill>
                  <a:schemeClr val="hlink"/>
                </a:solidFill>
                <a:latin typeface="Times New Roman" pitchFamily="18" charset="0"/>
                <a:cs typeface="Times New Roman" pitchFamily="18" charset="0"/>
              </a:rPr>
              <a:t>Rural community development</a:t>
            </a:r>
          </a:p>
          <a:p>
            <a:pPr marL="990600" lvl="1" indent="-533400">
              <a:buClr>
                <a:schemeClr val="hlink"/>
              </a:buClr>
            </a:pPr>
            <a:r>
              <a:rPr lang="en-US" sz="3600" b="1">
                <a:solidFill>
                  <a:schemeClr val="hlink"/>
                </a:solidFill>
                <a:latin typeface="Times New Roman" pitchFamily="18" charset="0"/>
                <a:cs typeface="Times New Roman" pitchFamily="18" charset="0"/>
              </a:rPr>
              <a:t>Administrative reform</a:t>
            </a:r>
          </a:p>
        </p:txBody>
      </p:sp>
      <p:sp>
        <p:nvSpPr>
          <p:cNvPr id="4" name="Slide Number Placeholder 3"/>
          <p:cNvSpPr>
            <a:spLocks noGrp="1"/>
          </p:cNvSpPr>
          <p:nvPr>
            <p:ph type="sldNum" sz="quarter" idx="11"/>
          </p:nvPr>
        </p:nvSpPr>
        <p:spPr/>
        <p:txBody>
          <a:bodyPr/>
          <a:lstStyle/>
          <a:p>
            <a:fld id="{C2F49350-F877-4BA3-B035-E5C399F533C4}"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r>
              <a:rPr lang="en-US" sz="4800">
                <a:solidFill>
                  <a:schemeClr val="folHlink"/>
                </a:solidFill>
                <a:latin typeface="Times New Roman" pitchFamily="18" charset="0"/>
                <a:cs typeface="Times New Roman" pitchFamily="18" charset="0"/>
              </a:rPr>
              <a:t>C. Policies Affecting Poverty</a:t>
            </a:r>
          </a:p>
        </p:txBody>
      </p:sp>
      <p:sp>
        <p:nvSpPr>
          <p:cNvPr id="25603" name="Rectangle 3"/>
          <p:cNvSpPr>
            <a:spLocks noGrp="1" noChangeArrowheads="1"/>
          </p:cNvSpPr>
          <p:nvPr>
            <p:ph type="body" idx="1"/>
          </p:nvPr>
        </p:nvSpPr>
        <p:spPr>
          <a:xfrm>
            <a:off x="0" y="1600200"/>
            <a:ext cx="9144000" cy="5257800"/>
          </a:xfrm>
        </p:spPr>
        <p:txBody>
          <a:bodyPr/>
          <a:lstStyle/>
          <a:p>
            <a:pPr marL="609600" indent="-609600">
              <a:buFont typeface="Wingdings" pitchFamily="2" charset="2"/>
              <a:buAutoNum type="arabicPeriod" startAt="4"/>
            </a:pPr>
            <a:r>
              <a:rPr lang="en-US" sz="4000" b="1">
                <a:solidFill>
                  <a:schemeClr val="hlink"/>
                </a:solidFill>
                <a:latin typeface="Times New Roman" pitchFamily="18" charset="0"/>
                <a:cs typeface="Times New Roman" pitchFamily="18" charset="0"/>
              </a:rPr>
              <a:t>Specific, target-group oriented policy</a:t>
            </a:r>
          </a:p>
          <a:p>
            <a:pPr marL="990600" lvl="1" indent="-533400">
              <a:buClr>
                <a:schemeClr val="hlink"/>
              </a:buClr>
            </a:pPr>
            <a:r>
              <a:rPr lang="en-US" sz="3600" b="1">
                <a:solidFill>
                  <a:schemeClr val="hlink"/>
                </a:solidFill>
                <a:latin typeface="Times New Roman" pitchFamily="18" charset="0"/>
                <a:cs typeface="Times New Roman" pitchFamily="18" charset="0"/>
              </a:rPr>
              <a:t>Water development in target villages</a:t>
            </a:r>
          </a:p>
          <a:p>
            <a:pPr marL="990600" lvl="1" indent="-533400">
              <a:buClr>
                <a:schemeClr val="hlink"/>
              </a:buClr>
            </a:pPr>
            <a:r>
              <a:rPr lang="en-US" sz="3600" b="1">
                <a:solidFill>
                  <a:schemeClr val="hlink"/>
                </a:solidFill>
                <a:latin typeface="Times New Roman" pitchFamily="18" charset="0"/>
                <a:cs typeface="Times New Roman" pitchFamily="18" charset="0"/>
              </a:rPr>
              <a:t>Social welfare for the ultra poor</a:t>
            </a:r>
          </a:p>
        </p:txBody>
      </p:sp>
      <p:sp>
        <p:nvSpPr>
          <p:cNvPr id="4" name="Slide Number Placeholder 3"/>
          <p:cNvSpPr>
            <a:spLocks noGrp="1"/>
          </p:cNvSpPr>
          <p:nvPr>
            <p:ph type="sldNum" sz="quarter" idx="11"/>
          </p:nvPr>
        </p:nvSpPr>
        <p:spPr/>
        <p:txBody>
          <a:bodyPr/>
          <a:lstStyle/>
          <a:p>
            <a:fld id="{C2F49350-F877-4BA3-B035-E5C399F533C4}"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Grp="1" noChangeAspect="1" noChangeArrowheads="1"/>
          </p:cNvPicPr>
          <p:nvPr>
            <p:ph type="body" idx="1"/>
          </p:nvPr>
        </p:nvPicPr>
        <p:blipFill>
          <a:blip r:embed="rId2" cstate="print"/>
          <a:srcRect/>
          <a:stretch>
            <a:fillRect/>
          </a:stretch>
        </p:blipFill>
        <p:spPr>
          <a:xfrm>
            <a:off x="0" y="0"/>
            <a:ext cx="9144000" cy="6858000"/>
          </a:xfrm>
        </p:spPr>
      </p:pic>
      <p:sp>
        <p:nvSpPr>
          <p:cNvPr id="3" name="Slide Number Placeholder 2"/>
          <p:cNvSpPr>
            <a:spLocks noGrp="1"/>
          </p:cNvSpPr>
          <p:nvPr>
            <p:ph type="sldNum" sz="quarter" idx="11"/>
          </p:nvPr>
        </p:nvSpPr>
        <p:spPr/>
        <p:txBody>
          <a:bodyPr/>
          <a:lstStyle/>
          <a:p>
            <a:fld id="{C2F49350-F877-4BA3-B035-E5C399F533C4}"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a:solidFill>
                  <a:schemeClr val="folHlink"/>
                </a:solidFill>
                <a:latin typeface="Times New Roman" pitchFamily="18" charset="0"/>
                <a:cs typeface="Times New Roman" pitchFamily="18" charset="0"/>
              </a:rPr>
              <a:t>Past Policies Affecting Poverty in Thailand</a:t>
            </a:r>
          </a:p>
        </p:txBody>
      </p:sp>
      <p:sp>
        <p:nvSpPr>
          <p:cNvPr id="26627" name="Rectangle 3"/>
          <p:cNvSpPr>
            <a:spLocks noGrp="1" noChangeArrowheads="1"/>
          </p:cNvSpPr>
          <p:nvPr>
            <p:ph type="body" idx="1"/>
          </p:nvPr>
        </p:nvSpPr>
        <p:spPr>
          <a:xfrm>
            <a:off x="0" y="2438400"/>
            <a:ext cx="9144000" cy="4419600"/>
          </a:xfrm>
        </p:spPr>
        <p:txBody>
          <a:bodyPr/>
          <a:lstStyle/>
          <a:p>
            <a:r>
              <a:rPr lang="en-US" sz="4000" b="1" dirty="0">
                <a:latin typeface="Times New Roman" pitchFamily="18" charset="0"/>
                <a:cs typeface="Times New Roman" pitchFamily="18" charset="0"/>
              </a:rPr>
              <a:t>The Rural Job Creation </a:t>
            </a:r>
            <a:r>
              <a:rPr lang="en-US" sz="4000" b="1" dirty="0" smtClean="0">
                <a:latin typeface="Times New Roman" pitchFamily="18" charset="0"/>
                <a:cs typeface="Times New Roman" pitchFamily="18" charset="0"/>
              </a:rPr>
              <a:t>Program </a:t>
            </a:r>
            <a:r>
              <a:rPr lang="th-TH" sz="4000" b="1" dirty="0" smtClean="0">
                <a:latin typeface="Times New Roman" pitchFamily="18" charset="0"/>
                <a:cs typeface="Times New Roman" pitchFamily="18" charset="0"/>
              </a:rPr>
              <a:t>    (โครงการ “เงินผัน”)</a:t>
            </a:r>
            <a:endParaRPr lang="en-US" sz="4000" b="1" dirty="0">
              <a:latin typeface="Times New Roman" pitchFamily="18" charset="0"/>
              <a:cs typeface="Times New Roman" pitchFamily="18" charset="0"/>
            </a:endParaRPr>
          </a:p>
          <a:p>
            <a:pPr>
              <a:buFont typeface="Wingdings" pitchFamily="2" charset="2"/>
              <a:buNone/>
            </a:pPr>
            <a:r>
              <a:rPr lang="en-US" sz="4000" b="1" dirty="0">
                <a:latin typeface="Times New Roman" pitchFamily="18" charset="0"/>
                <a:cs typeface="Times New Roman" pitchFamily="18" charset="0"/>
              </a:rPr>
              <a:t>	- Starting in 1975 for off-season employment </a:t>
            </a:r>
          </a:p>
          <a:p>
            <a:pPr>
              <a:buFont typeface="Wingdings" pitchFamily="2" charset="2"/>
              <a:buNone/>
            </a:pPr>
            <a:r>
              <a:rPr lang="en-US" sz="4000" b="1" dirty="0">
                <a:latin typeface="Times New Roman" pitchFamily="18" charset="0"/>
                <a:cs typeface="Times New Roman" pitchFamily="18" charset="0"/>
              </a:rPr>
              <a:t>	- Biased towards non-poor farmers , but still useful.</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0" y="0"/>
            <a:ext cx="9144000" cy="6858000"/>
          </a:xfrm>
        </p:spPr>
        <p:txBody>
          <a:bodyPr/>
          <a:lstStyle/>
          <a:p>
            <a:pPr>
              <a:lnSpc>
                <a:spcPct val="90000"/>
              </a:lnSpc>
              <a:buNone/>
            </a:pPr>
            <a:endParaRPr lang="th-TH" sz="4000" b="1" dirty="0" smtClean="0">
              <a:latin typeface="Times New Roman" pitchFamily="18" charset="0"/>
              <a:cs typeface="Times New Roman" pitchFamily="18" charset="0"/>
            </a:endParaRPr>
          </a:p>
          <a:p>
            <a:pPr>
              <a:lnSpc>
                <a:spcPct val="90000"/>
              </a:lnSpc>
              <a:buNone/>
            </a:pPr>
            <a:endParaRPr lang="th-TH" sz="4000" b="1" dirty="0" smtClean="0">
              <a:latin typeface="Times New Roman" pitchFamily="18" charset="0"/>
              <a:cs typeface="Times New Roman" pitchFamily="18" charset="0"/>
            </a:endParaRPr>
          </a:p>
          <a:p>
            <a:pPr>
              <a:lnSpc>
                <a:spcPct val="90000"/>
              </a:lnSpc>
            </a:pPr>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poverty Eradication policies   (1982-86)</a:t>
            </a:r>
          </a:p>
          <a:p>
            <a:pPr>
              <a:lnSpc>
                <a:spcPct val="90000"/>
              </a:lnSpc>
              <a:buFont typeface="Wingdings" pitchFamily="2" charset="2"/>
              <a:buNone/>
            </a:pPr>
            <a:r>
              <a:rPr lang="en-US" sz="4000" b="1" dirty="0">
                <a:latin typeface="Times New Roman" pitchFamily="18" charset="0"/>
                <a:cs typeface="Times New Roman" pitchFamily="18" charset="0"/>
              </a:rPr>
              <a:t>	- </a:t>
            </a:r>
            <a:r>
              <a:rPr lang="en-US" sz="3600" b="1" dirty="0">
                <a:latin typeface="Times New Roman" pitchFamily="18" charset="0"/>
                <a:cs typeface="Times New Roman" pitchFamily="18" charset="0"/>
              </a:rPr>
              <a:t>Cover over 12,000 villages in 38 provinces</a:t>
            </a:r>
          </a:p>
          <a:p>
            <a:pPr>
              <a:lnSpc>
                <a:spcPct val="90000"/>
              </a:lnSpc>
              <a:buFont typeface="Wingdings" pitchFamily="2" charset="2"/>
              <a:buNone/>
            </a:pPr>
            <a:r>
              <a:rPr lang="en-US" sz="3600" b="1" dirty="0">
                <a:latin typeface="Times New Roman" pitchFamily="18" charset="0"/>
                <a:cs typeface="Times New Roman" pitchFamily="18" charset="0"/>
              </a:rPr>
              <a:t>	- Provision of government services.</a:t>
            </a:r>
          </a:p>
          <a:p>
            <a:pPr>
              <a:lnSpc>
                <a:spcPct val="90000"/>
              </a:lnSpc>
              <a:buFont typeface="Wingdings" pitchFamily="2" charset="2"/>
              <a:buNone/>
            </a:pPr>
            <a:r>
              <a:rPr lang="en-US" sz="3600" b="1" dirty="0">
                <a:latin typeface="Times New Roman" pitchFamily="18" charset="0"/>
                <a:cs typeface="Times New Roman" pitchFamily="18" charset="0"/>
              </a:rPr>
              <a:t>	- Increase self-reliance, and people participation.</a:t>
            </a:r>
          </a:p>
          <a:p>
            <a:pPr>
              <a:lnSpc>
                <a:spcPct val="90000"/>
              </a:lnSpc>
              <a:buFont typeface="Wingdings" pitchFamily="2" charset="2"/>
              <a:buNone/>
            </a:pPr>
            <a:r>
              <a:rPr lang="en-US" sz="3600" b="1" dirty="0">
                <a:latin typeface="Times New Roman" pitchFamily="18" charset="0"/>
                <a:cs typeface="Times New Roman" pitchFamily="18" charset="0"/>
              </a:rPr>
              <a:t>	</a:t>
            </a:r>
          </a:p>
        </p:txBody>
      </p:sp>
      <p:sp>
        <p:nvSpPr>
          <p:cNvPr id="3" name="Slide Number Placeholder 2"/>
          <p:cNvSpPr>
            <a:spLocks noGrp="1"/>
          </p:cNvSpPr>
          <p:nvPr>
            <p:ph type="sldNum" sz="quarter" idx="11"/>
          </p:nvPr>
        </p:nvSpPr>
        <p:spPr/>
        <p:txBody>
          <a:bodyPr/>
          <a:lstStyle/>
          <a:p>
            <a:fld id="{C2F49350-F877-4BA3-B035-E5C399F533C4}"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0" y="0"/>
            <a:ext cx="9144000" cy="6858000"/>
          </a:xfrm>
        </p:spPr>
        <p:txBody>
          <a:bodyPr/>
          <a:lstStyle/>
          <a:p>
            <a:pPr>
              <a:lnSpc>
                <a:spcPct val="90000"/>
              </a:lnSpc>
              <a:buNone/>
            </a:pPr>
            <a:endParaRPr lang="th-TH" sz="4000" b="1" dirty="0" smtClean="0">
              <a:latin typeface="Times New Roman" pitchFamily="18" charset="0"/>
              <a:cs typeface="Times New Roman" pitchFamily="18" charset="0"/>
            </a:endParaRPr>
          </a:p>
          <a:p>
            <a:pPr>
              <a:lnSpc>
                <a:spcPct val="90000"/>
              </a:lnSpc>
              <a:buNone/>
            </a:pPr>
            <a:endParaRPr lang="th-TH" sz="4000" b="1" dirty="0" smtClean="0">
              <a:latin typeface="Times New Roman" pitchFamily="18" charset="0"/>
              <a:cs typeface="Times New Roman" pitchFamily="18" charset="0"/>
            </a:endParaRPr>
          </a:p>
          <a:p>
            <a:pPr>
              <a:lnSpc>
                <a:spcPct val="90000"/>
              </a:lnSpc>
            </a:pPr>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poverty Eradication policies   (1982-86)</a:t>
            </a:r>
          </a:p>
          <a:p>
            <a:pPr>
              <a:lnSpc>
                <a:spcPct val="90000"/>
              </a:lnSpc>
              <a:buFont typeface="Wingdings" pitchFamily="2" charset="2"/>
              <a:buNone/>
            </a:pPr>
            <a:r>
              <a:rPr lang="en-US" sz="40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Basic and low – </a:t>
            </a:r>
            <a:r>
              <a:rPr lang="en-US" sz="3600" b="1" dirty="0" smtClean="0">
                <a:latin typeface="Times New Roman" pitchFamily="18" charset="0"/>
                <a:cs typeface="Times New Roman" pitchFamily="18" charset="0"/>
              </a:rPr>
              <a:t>c</a:t>
            </a:r>
            <a:r>
              <a:rPr lang="en-US" sz="3600" b="1" dirty="0" smtClean="0">
                <a:latin typeface="Times New Roman" pitchFamily="18" charset="0"/>
                <a:cs typeface="Times New Roman" pitchFamily="18" charset="0"/>
              </a:rPr>
              <a:t>ost </a:t>
            </a:r>
            <a:r>
              <a:rPr lang="en-US" sz="3600" b="1" dirty="0">
                <a:latin typeface="Times New Roman" pitchFamily="18" charset="0"/>
                <a:cs typeface="Times New Roman" pitchFamily="18" charset="0"/>
              </a:rPr>
              <a:t>technologies.</a:t>
            </a:r>
          </a:p>
          <a:p>
            <a:pPr>
              <a:lnSpc>
                <a:spcPct val="90000"/>
              </a:lnSpc>
              <a:buFont typeface="Wingdings" pitchFamily="2" charset="2"/>
              <a:buNone/>
            </a:pPr>
            <a:r>
              <a:rPr lang="en-US" sz="3600" b="1" dirty="0">
                <a:latin typeface="Times New Roman" pitchFamily="18" charset="0"/>
                <a:cs typeface="Times New Roman" pitchFamily="18" charset="0"/>
              </a:rPr>
              <a:t>	- Four ministries : Interior, Health, Agri., and Education</a:t>
            </a:r>
          </a:p>
          <a:p>
            <a:pPr>
              <a:lnSpc>
                <a:spcPct val="90000"/>
              </a:lnSpc>
              <a:buFont typeface="Wingdings" pitchFamily="2" charset="2"/>
              <a:buNone/>
            </a:pPr>
            <a:r>
              <a:rPr lang="en-US" sz="3600" b="1" dirty="0">
                <a:latin typeface="Times New Roman" pitchFamily="18" charset="0"/>
                <a:cs typeface="Times New Roman" pitchFamily="18" charset="0"/>
              </a:rPr>
              <a:t>	- NESDB : Poverty declined by half of villages</a:t>
            </a:r>
            <a:r>
              <a:rPr lang="en-US" sz="3600" dirty="0">
                <a:latin typeface="Times New Roman" pitchFamily="18" charset="0"/>
                <a:cs typeface="Times New Roman" pitchFamily="18" charset="0"/>
              </a:rPr>
              <a:t> </a:t>
            </a:r>
          </a:p>
        </p:txBody>
      </p:sp>
      <p:sp>
        <p:nvSpPr>
          <p:cNvPr id="3" name="Slide Number Placeholder 2"/>
          <p:cNvSpPr>
            <a:spLocks noGrp="1"/>
          </p:cNvSpPr>
          <p:nvPr>
            <p:ph type="sldNum" sz="quarter" idx="11"/>
          </p:nvPr>
        </p:nvSpPr>
        <p:spPr/>
        <p:txBody>
          <a:bodyPr/>
          <a:lstStyle/>
          <a:p>
            <a:fld id="{C2F49350-F877-4BA3-B035-E5C399F533C4}"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0" y="0"/>
            <a:ext cx="9144000" cy="6858000"/>
          </a:xfrm>
        </p:spPr>
        <p:txBody>
          <a:bodyPr/>
          <a:lstStyle/>
          <a:p>
            <a:pPr>
              <a:buNone/>
            </a:pPr>
            <a:endParaRPr lang="en-US" sz="3600" b="1" dirty="0" smtClean="0">
              <a:latin typeface="Times New Roman" pitchFamily="18" charset="0"/>
              <a:cs typeface="Times New Roman" pitchFamily="18" charset="0"/>
            </a:endParaRPr>
          </a:p>
          <a:p>
            <a:pPr>
              <a:buNone/>
            </a:pPr>
            <a:endParaRPr lang="en-US" sz="3600" b="1" dirty="0" smtClean="0">
              <a:latin typeface="Times New Roman" pitchFamily="18" charset="0"/>
              <a:cs typeface="Times New Roman" pitchFamily="18" charset="0"/>
            </a:endParaRPr>
          </a:p>
          <a:p>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Green </a:t>
            </a:r>
            <a:r>
              <a:rPr lang="en-US" sz="4000" b="1" dirty="0" err="1">
                <a:latin typeface="Times New Roman" pitchFamily="18" charset="0"/>
                <a:cs typeface="Times New Roman" pitchFamily="18" charset="0"/>
              </a:rPr>
              <a:t>Esarn</a:t>
            </a:r>
            <a:r>
              <a:rPr lang="en-US" sz="4000" b="1" dirty="0">
                <a:latin typeface="Times New Roman" pitchFamily="18" charset="0"/>
                <a:cs typeface="Times New Roman" pitchFamily="18" charset="0"/>
              </a:rPr>
              <a:t> Project (1987)</a:t>
            </a:r>
          </a:p>
          <a:p>
            <a:pPr>
              <a:buFont typeface="Wingdings" pitchFamily="2" charset="2"/>
              <a:buNone/>
            </a:pPr>
            <a:r>
              <a:rPr lang="en-US" sz="3600" b="1" dirty="0">
                <a:latin typeface="Times New Roman" pitchFamily="18" charset="0"/>
                <a:cs typeface="Times New Roman" pitchFamily="18" charset="0"/>
              </a:rPr>
              <a:t>	- Natural resource development</a:t>
            </a:r>
          </a:p>
          <a:p>
            <a:pPr>
              <a:buFont typeface="Wingdings" pitchFamily="2" charset="2"/>
              <a:buNone/>
            </a:pPr>
            <a:r>
              <a:rPr lang="en-US" sz="3600" b="1" dirty="0">
                <a:latin typeface="Times New Roman" pitchFamily="18" charset="0"/>
                <a:cs typeface="Times New Roman" pitchFamily="18" charset="0"/>
              </a:rPr>
              <a:t>	- Income and employment</a:t>
            </a:r>
          </a:p>
          <a:p>
            <a:pPr>
              <a:buFont typeface="Wingdings" pitchFamily="2" charset="2"/>
              <a:buNone/>
            </a:pPr>
            <a:r>
              <a:rPr lang="en-US" sz="3600" b="1" dirty="0">
                <a:latin typeface="Times New Roman" pitchFamily="18" charset="0"/>
                <a:cs typeface="Times New Roman" pitchFamily="18" charset="0"/>
              </a:rPr>
              <a:t>	- Basic needs , mainly water supply</a:t>
            </a:r>
          </a:p>
          <a:p>
            <a:pPr>
              <a:buFont typeface="Wingdings" pitchFamily="2" charset="2"/>
              <a:buNone/>
            </a:pPr>
            <a:endParaRPr lang="en-US" sz="3600" b="1" dirty="0">
              <a:latin typeface="Times New Roman" pitchFamily="18" charset="0"/>
              <a:cs typeface="Times New Roman" pitchFamily="18" charset="0"/>
            </a:endParaRPr>
          </a:p>
        </p:txBody>
      </p:sp>
      <p:sp>
        <p:nvSpPr>
          <p:cNvPr id="3" name="Slide Number Placeholder 2"/>
          <p:cNvSpPr>
            <a:spLocks noGrp="1"/>
          </p:cNvSpPr>
          <p:nvPr>
            <p:ph type="sldNum" sz="quarter" idx="11"/>
          </p:nvPr>
        </p:nvSpPr>
        <p:spPr/>
        <p:txBody>
          <a:bodyPr/>
          <a:lstStyle/>
          <a:p>
            <a:fld id="{C2F49350-F877-4BA3-B035-E5C399F533C4}"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0" y="0"/>
            <a:ext cx="9144000" cy="6858000"/>
          </a:xfrm>
        </p:spPr>
        <p:txBody>
          <a:bodyPr/>
          <a:lstStyle/>
          <a:p>
            <a:pPr>
              <a:buNone/>
            </a:pPr>
            <a:endParaRPr lang="en-US" sz="3600" b="1" dirty="0" smtClean="0">
              <a:latin typeface="Times New Roman" pitchFamily="18" charset="0"/>
              <a:cs typeface="Times New Roman" pitchFamily="18" charset="0"/>
            </a:endParaRPr>
          </a:p>
          <a:p>
            <a:pPr>
              <a:buNone/>
            </a:pPr>
            <a:endParaRPr lang="en-US" sz="3600" b="1" dirty="0" smtClean="0">
              <a:latin typeface="Times New Roman" pitchFamily="18" charset="0"/>
              <a:cs typeface="Times New Roman" pitchFamily="18" charset="0"/>
            </a:endParaRPr>
          </a:p>
          <a:p>
            <a:r>
              <a:rPr lang="en-US" sz="3600" b="1" dirty="0" smtClean="0">
                <a:latin typeface="Times New Roman" pitchFamily="18" charset="0"/>
                <a:cs typeface="Times New Roman" pitchFamily="18" charset="0"/>
              </a:rPr>
              <a:t>Rural </a:t>
            </a:r>
            <a:r>
              <a:rPr lang="en-US" sz="3600" b="1" dirty="0">
                <a:latin typeface="Times New Roman" pitchFamily="18" charset="0"/>
                <a:cs typeface="Times New Roman" pitchFamily="18" charset="0"/>
              </a:rPr>
              <a:t>credit through BAAC</a:t>
            </a:r>
          </a:p>
          <a:p>
            <a:pPr>
              <a:buFont typeface="Wingdings" pitchFamily="2" charset="2"/>
              <a:buNone/>
            </a:pPr>
            <a:r>
              <a:rPr lang="en-US" sz="3600" b="1" dirty="0">
                <a:latin typeface="Times New Roman" pitchFamily="18" charset="0"/>
                <a:cs typeface="Times New Roman" pitchFamily="18" charset="0"/>
              </a:rPr>
              <a:t>	- Reducing the role of unorganized creditors from 90% to 50% during 1997-87.</a:t>
            </a:r>
          </a:p>
          <a:p>
            <a:pPr>
              <a:buFont typeface="Wingdings" pitchFamily="2" charset="2"/>
              <a:buNone/>
            </a:pPr>
            <a:r>
              <a:rPr lang="en-US" sz="3600" b="1" dirty="0">
                <a:latin typeface="Times New Roman" pitchFamily="18" charset="0"/>
                <a:cs typeface="Times New Roman" pitchFamily="18" charset="0"/>
              </a:rPr>
              <a:t>	- Most benefit to middle-income farmers</a:t>
            </a:r>
          </a:p>
          <a:p>
            <a:pPr>
              <a:buFont typeface="Wingdings" pitchFamily="2" charset="2"/>
              <a:buNone/>
            </a:pPr>
            <a:r>
              <a:rPr lang="en-US" sz="3600" b="1" dirty="0">
                <a:latin typeface="Times New Roman" pitchFamily="18" charset="0"/>
                <a:cs typeface="Times New Roman" pitchFamily="18" charset="0"/>
              </a:rPr>
              <a:t>	- Some trickle-down effect to the poor</a:t>
            </a:r>
          </a:p>
          <a:p>
            <a:pPr>
              <a:buFont typeface="Wingdings" pitchFamily="2" charset="2"/>
              <a:buNone/>
            </a:pPr>
            <a:endParaRPr lang="en-US" sz="3600" b="1" dirty="0">
              <a:latin typeface="Times New Roman" pitchFamily="18" charset="0"/>
              <a:cs typeface="Times New Roman" pitchFamily="18" charset="0"/>
            </a:endParaRPr>
          </a:p>
        </p:txBody>
      </p:sp>
      <p:sp>
        <p:nvSpPr>
          <p:cNvPr id="3" name="Slide Number Placeholder 2"/>
          <p:cNvSpPr>
            <a:spLocks noGrp="1"/>
          </p:cNvSpPr>
          <p:nvPr>
            <p:ph type="sldNum" sz="quarter" idx="11"/>
          </p:nvPr>
        </p:nvSpPr>
        <p:spPr/>
        <p:txBody>
          <a:bodyPr/>
          <a:lstStyle/>
          <a:p>
            <a:fld id="{C2F49350-F877-4BA3-B035-E5C399F533C4}"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0" y="0"/>
            <a:ext cx="9144000" cy="6858000"/>
          </a:xfrm>
        </p:spPr>
        <p:txBody>
          <a:bodyPr/>
          <a:lstStyle/>
          <a:p>
            <a:pPr>
              <a:buNone/>
            </a:pPr>
            <a:endParaRPr lang="en-US" sz="3600" b="1" dirty="0" smtClean="0">
              <a:latin typeface="Times New Roman" pitchFamily="18" charset="0"/>
              <a:cs typeface="Times New Roman" pitchFamily="18" charset="0"/>
            </a:endParaRPr>
          </a:p>
          <a:p>
            <a:pPr>
              <a:buNone/>
            </a:pPr>
            <a:endParaRPr lang="en-US" sz="3600" b="1" dirty="0" smtClean="0">
              <a:latin typeface="Times New Roman" pitchFamily="18" charset="0"/>
              <a:cs typeface="Times New Roman" pitchFamily="18" charset="0"/>
            </a:endParaRPr>
          </a:p>
          <a:p>
            <a:r>
              <a:rPr lang="en-US" sz="3600" b="1" dirty="0" smtClean="0">
                <a:latin typeface="Times New Roman" pitchFamily="18" charset="0"/>
                <a:cs typeface="Times New Roman" pitchFamily="18" charset="0"/>
              </a:rPr>
              <a:t>Infrastructure </a:t>
            </a:r>
            <a:r>
              <a:rPr lang="en-US" sz="3600" b="1" dirty="0">
                <a:latin typeface="Times New Roman" pitchFamily="18" charset="0"/>
                <a:cs typeface="Times New Roman" pitchFamily="18" charset="0"/>
              </a:rPr>
              <a:t>investment , particularly transport</a:t>
            </a:r>
          </a:p>
          <a:p>
            <a:pPr>
              <a:buFont typeface="Wingdings" pitchFamily="2" charset="2"/>
              <a:buNone/>
            </a:pPr>
            <a:r>
              <a:rPr lang="en-US" sz="3600" b="1" dirty="0">
                <a:latin typeface="Times New Roman" pitchFamily="18" charset="0"/>
                <a:cs typeface="Times New Roman" pitchFamily="18" charset="0"/>
              </a:rPr>
              <a:t>	</a:t>
            </a:r>
            <a:r>
              <a:rPr lang="en-US" sz="3600" b="1" dirty="0">
                <a:latin typeface="Times New Roman" pitchFamily="18" charset="0"/>
                <a:cs typeface="Times New Roman" pitchFamily="18" charset="0"/>
                <a:sym typeface="Wingdings" pitchFamily="2" charset="2"/>
              </a:rPr>
              <a:t> market access for agricultural </a:t>
            </a:r>
            <a:r>
              <a:rPr lang="en-US" sz="3600" b="1" dirty="0" smtClean="0">
                <a:latin typeface="Times New Roman" pitchFamily="18" charset="0"/>
                <a:cs typeface="Times New Roman" pitchFamily="18" charset="0"/>
                <a:sym typeface="Wingdings" pitchFamily="2" charset="2"/>
              </a:rPr>
              <a:t>products</a:t>
            </a:r>
          </a:p>
          <a:p>
            <a:pPr>
              <a:buFont typeface="Wingdings" pitchFamily="2" charset="2"/>
              <a:buNone/>
            </a:pPr>
            <a:endParaRPr lang="en-US" sz="3600" b="1" dirty="0">
              <a:latin typeface="Times New Roman" pitchFamily="18" charset="0"/>
              <a:cs typeface="Times New Roman" pitchFamily="18" charset="0"/>
              <a:sym typeface="Wingdings" pitchFamily="2" charset="2"/>
            </a:endParaRPr>
          </a:p>
          <a:p>
            <a:r>
              <a:rPr lang="en-US" sz="3600" b="1" dirty="0">
                <a:latin typeface="Times New Roman" pitchFamily="18" charset="0"/>
                <a:cs typeface="Times New Roman" pitchFamily="18" charset="0"/>
              </a:rPr>
              <a:t>Industrial policy</a:t>
            </a:r>
          </a:p>
          <a:p>
            <a:pPr>
              <a:buFont typeface="Wingdings" pitchFamily="2" charset="2"/>
              <a:buNone/>
            </a:pPr>
            <a:r>
              <a:rPr lang="en-US" sz="3600" b="1" dirty="0">
                <a:latin typeface="Times New Roman" pitchFamily="18" charset="0"/>
                <a:cs typeface="Times New Roman" pitchFamily="18" charset="0"/>
              </a:rPr>
              <a:t>	- Bias towards industry , against agriculture</a:t>
            </a:r>
          </a:p>
          <a:p>
            <a:pPr>
              <a:buFont typeface="Wingdings" pitchFamily="2" charset="2"/>
              <a:buNone/>
            </a:pPr>
            <a:r>
              <a:rPr lang="en-US" sz="3600" b="1" dirty="0">
                <a:latin typeface="Times New Roman" pitchFamily="18" charset="0"/>
                <a:cs typeface="Times New Roman" pitchFamily="18" charset="0"/>
              </a:rPr>
              <a:t>	- BOI privileges for capital-intensive </a:t>
            </a:r>
            <a:r>
              <a:rPr lang="en-US" sz="3600" b="1" dirty="0" smtClean="0">
                <a:latin typeface="Times New Roman" pitchFamily="18" charset="0"/>
                <a:cs typeface="Times New Roman" pitchFamily="18" charset="0"/>
              </a:rPr>
              <a:t>industries</a:t>
            </a:r>
            <a:endParaRPr lang="en-US" sz="3600" b="1" dirty="0">
              <a:latin typeface="Times New Roman" pitchFamily="18" charset="0"/>
              <a:cs typeface="Times New Roman" pitchFamily="18" charset="0"/>
            </a:endParaRPr>
          </a:p>
        </p:txBody>
      </p:sp>
      <p:sp>
        <p:nvSpPr>
          <p:cNvPr id="3" name="Slide Number Placeholder 2"/>
          <p:cNvSpPr>
            <a:spLocks noGrp="1"/>
          </p:cNvSpPr>
          <p:nvPr>
            <p:ph type="sldNum" sz="quarter" idx="11"/>
          </p:nvPr>
        </p:nvSpPr>
        <p:spPr/>
        <p:txBody>
          <a:bodyPr/>
          <a:lstStyle/>
          <a:p>
            <a:fld id="{C2F49350-F877-4BA3-B035-E5C399F533C4}"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0" y="0"/>
            <a:ext cx="9144000" cy="6858000"/>
          </a:xfrm>
        </p:spPr>
        <p:txBody>
          <a:bodyPr/>
          <a:lstStyle/>
          <a:p>
            <a:pPr>
              <a:buNone/>
            </a:pPr>
            <a:endParaRPr lang="en-US" sz="3600" b="1" dirty="0" smtClean="0">
              <a:latin typeface="Times New Roman" pitchFamily="18" charset="0"/>
              <a:cs typeface="Times New Roman" pitchFamily="18" charset="0"/>
            </a:endParaRPr>
          </a:p>
          <a:p>
            <a:pPr>
              <a:buNone/>
            </a:pPr>
            <a:endParaRPr lang="en-US" sz="3600" b="1" dirty="0" smtClean="0">
              <a:latin typeface="Times New Roman" pitchFamily="18" charset="0"/>
              <a:cs typeface="Times New Roman" pitchFamily="18" charset="0"/>
            </a:endParaRPr>
          </a:p>
          <a:p>
            <a:r>
              <a:rPr lang="en-US" sz="3600" b="1" dirty="0" smtClean="0">
                <a:latin typeface="Times New Roman" pitchFamily="18" charset="0"/>
                <a:cs typeface="Times New Roman" pitchFamily="18" charset="0"/>
              </a:rPr>
              <a:t>Trade </a:t>
            </a:r>
            <a:r>
              <a:rPr lang="en-US" sz="3600" b="1" dirty="0">
                <a:latin typeface="Times New Roman" pitchFamily="18" charset="0"/>
                <a:cs typeface="Times New Roman" pitchFamily="18" charset="0"/>
              </a:rPr>
              <a:t>policy</a:t>
            </a:r>
          </a:p>
          <a:p>
            <a:pPr>
              <a:buFont typeface="Wingdings" pitchFamily="2" charset="2"/>
              <a:buNone/>
            </a:pPr>
            <a:r>
              <a:rPr lang="en-US" sz="3600" b="1" dirty="0">
                <a:latin typeface="Times New Roman" pitchFamily="18" charset="0"/>
                <a:cs typeface="Times New Roman" pitchFamily="18" charset="0"/>
              </a:rPr>
              <a:t>	- Tariff , and import substitution</a:t>
            </a:r>
          </a:p>
          <a:p>
            <a:pPr>
              <a:buFont typeface="Wingdings" pitchFamily="2" charset="2"/>
              <a:buNone/>
            </a:pPr>
            <a:r>
              <a:rPr lang="en-US" sz="3600" b="1" dirty="0">
                <a:latin typeface="Times New Roman" pitchFamily="18" charset="0"/>
                <a:cs typeface="Times New Roman" pitchFamily="18" charset="0"/>
              </a:rPr>
              <a:t>	- Export </a:t>
            </a:r>
            <a:r>
              <a:rPr lang="en-US" sz="3600" b="1" dirty="0" smtClean="0">
                <a:latin typeface="Times New Roman" pitchFamily="18" charset="0"/>
                <a:cs typeface="Times New Roman" pitchFamily="18" charset="0"/>
              </a:rPr>
              <a:t>promotion</a:t>
            </a:r>
            <a:endParaRPr lang="en-US" b="1" dirty="0">
              <a:latin typeface="Times New Roman" pitchFamily="18" charset="0"/>
              <a:cs typeface="Times New Roman" pitchFamily="18" charset="0"/>
            </a:endParaRPr>
          </a:p>
          <a:p>
            <a:pPr>
              <a:buFont typeface="Wingdings" pitchFamily="2" charset="2"/>
              <a:buNone/>
            </a:pP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 Trade agreements for freer trade  in agriculture</a:t>
            </a:r>
          </a:p>
        </p:txBody>
      </p:sp>
      <p:sp>
        <p:nvSpPr>
          <p:cNvPr id="3" name="Slide Number Placeholder 2"/>
          <p:cNvSpPr>
            <a:spLocks noGrp="1"/>
          </p:cNvSpPr>
          <p:nvPr>
            <p:ph type="sldNum" sz="quarter" idx="11"/>
          </p:nvPr>
        </p:nvSpPr>
        <p:spPr/>
        <p:txBody>
          <a:bodyPr/>
          <a:lstStyle/>
          <a:p>
            <a:fld id="{C2F49350-F877-4BA3-B035-E5C399F533C4}" type="slidenum">
              <a:rPr lang="en-US" smtClean="0"/>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body" idx="1"/>
          </p:nvPr>
        </p:nvSpPr>
        <p:spPr>
          <a:xfrm>
            <a:off x="0" y="0"/>
            <a:ext cx="9144000" cy="6858000"/>
          </a:xfrm>
        </p:spPr>
        <p:txBody>
          <a:bodyPr/>
          <a:lstStyle/>
          <a:p>
            <a:pPr>
              <a:buNone/>
            </a:pPr>
            <a:endParaRPr lang="en-US" sz="4000" b="1" dirty="0">
              <a:latin typeface="Times New Roman" pitchFamily="18" charset="0"/>
              <a:cs typeface="Times New Roman" pitchFamily="18" charset="0"/>
            </a:endParaRPr>
          </a:p>
          <a:p>
            <a:r>
              <a:rPr lang="en-US" sz="4000" b="1" dirty="0">
                <a:latin typeface="Times New Roman" pitchFamily="18" charset="0"/>
                <a:cs typeface="Times New Roman" pitchFamily="18" charset="0"/>
              </a:rPr>
              <a:t>Exchange rate policy</a:t>
            </a:r>
          </a:p>
          <a:p>
            <a:pPr lvl="1"/>
            <a:r>
              <a:rPr lang="en-US" sz="4000" b="1" dirty="0" smtClean="0">
                <a:latin typeface="Times New Roman" pitchFamily="18" charset="0"/>
                <a:cs typeface="Times New Roman" pitchFamily="18" charset="0"/>
              </a:rPr>
              <a:t> Value </a:t>
            </a:r>
            <a:r>
              <a:rPr lang="en-US" sz="4000" b="1" dirty="0">
                <a:latin typeface="Times New Roman" pitchFamily="18" charset="0"/>
                <a:cs typeface="Times New Roman" pitchFamily="18" charset="0"/>
              </a:rPr>
              <a:t>of the baht </a:t>
            </a:r>
            <a:r>
              <a:rPr lang="en-US" sz="4000" b="1" dirty="0">
                <a:latin typeface="Times New Roman" pitchFamily="18" charset="0"/>
                <a:cs typeface="Times New Roman" pitchFamily="18" charset="0"/>
                <a:sym typeface="Wingdings" pitchFamily="2" charset="2"/>
              </a:rPr>
              <a:t> </a:t>
            </a:r>
            <a:r>
              <a:rPr lang="en-US" sz="4000" b="1" dirty="0" smtClean="0">
                <a:latin typeface="Times New Roman" pitchFamily="18" charset="0"/>
                <a:cs typeface="Times New Roman" pitchFamily="18" charset="0"/>
                <a:sym typeface="Wingdings" pitchFamily="2" charset="2"/>
              </a:rPr>
              <a:t>competitiveness in international trade of agriculture</a:t>
            </a:r>
            <a:endParaRPr lang="en-US" sz="4000" b="1" dirty="0">
              <a:latin typeface="Times New Roman" pitchFamily="18" charset="0"/>
              <a:cs typeface="Times New Roman" pitchFamily="18" charset="0"/>
              <a:sym typeface="Wingdings" pitchFamily="2" charset="2"/>
            </a:endParaRPr>
          </a:p>
          <a:p>
            <a:pPr lvl="1"/>
            <a:endParaRPr lang="en-US" sz="4000" b="1" dirty="0">
              <a:latin typeface="Times New Roman" pitchFamily="18" charset="0"/>
              <a:cs typeface="Times New Roman" pitchFamily="18" charset="0"/>
              <a:sym typeface="Wingdings" pitchFamily="2" charset="2"/>
            </a:endParaRPr>
          </a:p>
          <a:p>
            <a:r>
              <a:rPr lang="en-US" sz="4000" b="1" dirty="0">
                <a:latin typeface="Times New Roman" pitchFamily="18" charset="0"/>
                <a:cs typeface="Times New Roman" pitchFamily="18" charset="0"/>
              </a:rPr>
              <a:t>Agriculture pricing policy</a:t>
            </a:r>
          </a:p>
          <a:p>
            <a:pPr>
              <a:buFont typeface="Wingdings" pitchFamily="2" charset="2"/>
              <a:buNone/>
            </a:pPr>
            <a:r>
              <a:rPr lang="en-US" sz="4000" b="1" dirty="0">
                <a:latin typeface="Times New Roman" pitchFamily="18" charset="0"/>
                <a:cs typeface="Times New Roman" pitchFamily="18" charset="0"/>
              </a:rPr>
              <a:t>	- Rice premium and export taxes</a:t>
            </a:r>
          </a:p>
          <a:p>
            <a:pPr>
              <a:buFont typeface="Wingdings" pitchFamily="2" charset="2"/>
              <a:buNone/>
            </a:pPr>
            <a:r>
              <a:rPr lang="en-US" sz="4000" b="1" dirty="0">
                <a:latin typeface="Times New Roman" pitchFamily="18" charset="0"/>
                <a:cs typeface="Times New Roman" pitchFamily="18" charset="0"/>
              </a:rPr>
              <a:t>	- Price support and subsidies</a:t>
            </a:r>
            <a:endParaRPr lang="en-US" dirty="0">
              <a:latin typeface="Times New Roman" pitchFamily="18" charset="0"/>
              <a:cs typeface="Times New Roman" pitchFamily="18" charset="0"/>
              <a:sym typeface="Wingdings" pitchFamily="2" charset="2"/>
            </a:endParaRPr>
          </a:p>
          <a:p>
            <a:pPr lvl="1">
              <a:buFont typeface="Wingdings" pitchFamily="2" charset="2"/>
              <a:buNone/>
            </a:pPr>
            <a:endParaRPr lang="en-US" dirty="0">
              <a:latin typeface="Times New Roman" pitchFamily="18" charset="0"/>
              <a:cs typeface="Times New Roman" pitchFamily="18" charset="0"/>
            </a:endParaRPr>
          </a:p>
          <a:p>
            <a:pPr>
              <a:buFont typeface="Wingdings" pitchFamily="2" charset="2"/>
              <a:buNone/>
            </a:pPr>
            <a:endParaRPr lang="en-US" dirty="0">
              <a:latin typeface="Times New Roman" pitchFamily="18" charset="0"/>
              <a:cs typeface="Times New Roman" pitchFamily="18" charset="0"/>
            </a:endParaRPr>
          </a:p>
        </p:txBody>
      </p:sp>
      <p:sp>
        <p:nvSpPr>
          <p:cNvPr id="3" name="Slide Number Placeholder 2"/>
          <p:cNvSpPr>
            <a:spLocks noGrp="1"/>
          </p:cNvSpPr>
          <p:nvPr>
            <p:ph type="sldNum" sz="quarter" idx="11"/>
          </p:nvPr>
        </p:nvSpPr>
        <p:spPr/>
        <p:txBody>
          <a:bodyPr/>
          <a:lstStyle/>
          <a:p>
            <a:fld id="{C2F49350-F877-4BA3-B035-E5C399F533C4}"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0" y="0"/>
            <a:ext cx="9144000" cy="6858000"/>
          </a:xfrm>
        </p:spPr>
        <p:txBody>
          <a:bodyPr/>
          <a:lstStyle/>
          <a:p>
            <a:pPr>
              <a:buNone/>
            </a:pPr>
            <a:endParaRPr lang="en-US" sz="4000" b="1" dirty="0" smtClean="0">
              <a:latin typeface="Times New Roman" pitchFamily="18" charset="0"/>
              <a:cs typeface="Times New Roman" pitchFamily="18" charset="0"/>
            </a:endParaRPr>
          </a:p>
          <a:p>
            <a:pPr>
              <a:buNone/>
            </a:pPr>
            <a:endParaRPr lang="en-US" sz="4000" b="1" dirty="0" smtClean="0">
              <a:latin typeface="Times New Roman" pitchFamily="18" charset="0"/>
              <a:cs typeface="Times New Roman" pitchFamily="18" charset="0"/>
            </a:endParaRPr>
          </a:p>
          <a:p>
            <a:r>
              <a:rPr lang="en-US" sz="4000" b="1" dirty="0" smtClean="0">
                <a:latin typeface="Times New Roman" pitchFamily="18" charset="0"/>
                <a:cs typeface="Times New Roman" pitchFamily="18" charset="0"/>
              </a:rPr>
              <a:t>Other </a:t>
            </a:r>
            <a:r>
              <a:rPr lang="en-US" sz="4000" b="1" dirty="0">
                <a:latin typeface="Times New Roman" pitchFamily="18" charset="0"/>
                <a:cs typeface="Times New Roman" pitchFamily="18" charset="0"/>
              </a:rPr>
              <a:t>Policies for Poverty Reduction</a:t>
            </a:r>
          </a:p>
          <a:p>
            <a:pPr>
              <a:buFont typeface="Wingdings" pitchFamily="2" charset="2"/>
              <a:buNone/>
            </a:pPr>
            <a:r>
              <a:rPr lang="en-US" sz="4000" b="1" dirty="0">
                <a:latin typeface="Times New Roman" pitchFamily="18" charset="0"/>
                <a:cs typeface="Times New Roman" pitchFamily="18" charset="0"/>
              </a:rPr>
              <a:t>	</a:t>
            </a:r>
            <a:r>
              <a:rPr lang="en-US" sz="3600" b="1" dirty="0">
                <a:latin typeface="Times New Roman" pitchFamily="18" charset="0"/>
                <a:cs typeface="Times New Roman" pitchFamily="18" charset="0"/>
              </a:rPr>
              <a:t>- Agriculture productivity promotion</a:t>
            </a:r>
          </a:p>
          <a:p>
            <a:pPr marL="741363" indent="-741363">
              <a:buFont typeface="Wingdings" pitchFamily="2" charset="2"/>
              <a:buNone/>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Promotion of industries in rural/provincial areas</a:t>
            </a:r>
          </a:p>
          <a:p>
            <a:pPr marL="798513" indent="-798513">
              <a:buFont typeface="Wingdings" pitchFamily="2" charset="2"/>
              <a:buNone/>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Training and education to increase labor skills</a:t>
            </a:r>
          </a:p>
          <a:p>
            <a:pPr>
              <a:buFont typeface="Wingdings" pitchFamily="2" charset="2"/>
              <a:buNone/>
            </a:pPr>
            <a:r>
              <a:rPr lang="en-US" sz="3600" b="1" dirty="0">
                <a:latin typeface="Times New Roman" pitchFamily="18" charset="0"/>
                <a:cs typeface="Times New Roman" pitchFamily="18" charset="0"/>
              </a:rPr>
              <a:t>	</a:t>
            </a:r>
          </a:p>
        </p:txBody>
      </p:sp>
      <p:sp>
        <p:nvSpPr>
          <p:cNvPr id="3" name="Slide Number Placeholder 2"/>
          <p:cNvSpPr>
            <a:spLocks noGrp="1"/>
          </p:cNvSpPr>
          <p:nvPr>
            <p:ph type="sldNum" sz="quarter" idx="11"/>
          </p:nvPr>
        </p:nvSpPr>
        <p:spPr/>
        <p:txBody>
          <a:bodyPr/>
          <a:lstStyle/>
          <a:p>
            <a:fld id="{C2F49350-F877-4BA3-B035-E5C399F533C4}" type="slidenum">
              <a:rPr lang="en-US" smtClean="0"/>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0" y="0"/>
            <a:ext cx="9144000" cy="6858000"/>
          </a:xfrm>
        </p:spPr>
        <p:txBody>
          <a:bodyPr/>
          <a:lstStyle/>
          <a:p>
            <a:pPr>
              <a:buNone/>
            </a:pPr>
            <a:endParaRPr lang="en-US" sz="4000" b="1" dirty="0" smtClean="0">
              <a:latin typeface="Times New Roman" pitchFamily="18" charset="0"/>
              <a:cs typeface="Times New Roman" pitchFamily="18" charset="0"/>
            </a:endParaRPr>
          </a:p>
          <a:p>
            <a:pPr>
              <a:buNone/>
            </a:pPr>
            <a:endParaRPr lang="en-US" sz="4000" b="1" dirty="0" smtClean="0">
              <a:latin typeface="Times New Roman" pitchFamily="18" charset="0"/>
              <a:cs typeface="Times New Roman" pitchFamily="18" charset="0"/>
            </a:endParaRPr>
          </a:p>
          <a:p>
            <a:r>
              <a:rPr lang="en-US" sz="4000" b="1" dirty="0" smtClean="0">
                <a:latin typeface="Times New Roman" pitchFamily="18" charset="0"/>
                <a:cs typeface="Times New Roman" pitchFamily="18" charset="0"/>
              </a:rPr>
              <a:t>Other </a:t>
            </a:r>
            <a:r>
              <a:rPr lang="en-US" sz="4000" b="1" dirty="0">
                <a:latin typeface="Times New Roman" pitchFamily="18" charset="0"/>
                <a:cs typeface="Times New Roman" pitchFamily="18" charset="0"/>
              </a:rPr>
              <a:t>Policies for Poverty Reduction</a:t>
            </a:r>
          </a:p>
          <a:p>
            <a:pPr marL="741363" indent="-741363">
              <a:buFont typeface="Wingdings" pitchFamily="2" charset="2"/>
              <a:buNone/>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Social services (health , welfare</a:t>
            </a:r>
            <a:r>
              <a:rPr lang="en-US" sz="3600" b="1" dirty="0" smtClean="0">
                <a:latin typeface="Times New Roman" pitchFamily="18" charset="0"/>
                <a:cs typeface="Times New Roman" pitchFamily="18" charset="0"/>
              </a:rPr>
              <a:t>) for the poor</a:t>
            </a:r>
            <a:endParaRPr lang="en-US" sz="3600" b="1" dirty="0">
              <a:latin typeface="Times New Roman" pitchFamily="18" charset="0"/>
              <a:cs typeface="Times New Roman" pitchFamily="18" charset="0"/>
            </a:endParaRPr>
          </a:p>
          <a:p>
            <a:pPr marL="741363" indent="-741363">
              <a:buFont typeface="Wingdings" pitchFamily="2" charset="2"/>
              <a:buNone/>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Macroeconomic management for sustainable economic growth</a:t>
            </a:r>
          </a:p>
        </p:txBody>
      </p:sp>
      <p:sp>
        <p:nvSpPr>
          <p:cNvPr id="3" name="Slide Number Placeholder 2"/>
          <p:cNvSpPr>
            <a:spLocks noGrp="1"/>
          </p:cNvSpPr>
          <p:nvPr>
            <p:ph type="sldNum" sz="quarter" idx="11"/>
          </p:nvPr>
        </p:nvSpPr>
        <p:spPr/>
        <p:txBody>
          <a:bodyPr/>
          <a:lstStyle/>
          <a:p>
            <a:fld id="{C2F49350-F877-4BA3-B035-E5C399F533C4}"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 for the Poor (2001 – 2006)</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2438400"/>
            <a:ext cx="9144000" cy="4419600"/>
          </a:xfrm>
        </p:spPr>
        <p:txBody>
          <a:bodyPr/>
          <a:lstStyle/>
          <a:p>
            <a:r>
              <a:rPr lang="en-US" sz="4000" b="1" dirty="0" smtClean="0">
                <a:latin typeface="Times New Roman" pitchFamily="18" charset="0"/>
                <a:cs typeface="Times New Roman" pitchFamily="18" charset="0"/>
              </a:rPr>
              <a:t> A set of policy measures for the “grass roots” to win votes</a:t>
            </a:r>
          </a:p>
          <a:p>
            <a:r>
              <a:rPr lang="en-US"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Various types of subsidies and benefits to the poor</a:t>
            </a:r>
          </a:p>
          <a:p>
            <a:r>
              <a:rPr lang="en-US"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Extra-budgetary spending (quasi fiscal) without parliamentary approval</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Grp="1" noChangeAspect="1" noChangeArrowheads="1"/>
          </p:cNvPicPr>
          <p:nvPr>
            <p:ph type="body" idx="1"/>
          </p:nvPr>
        </p:nvPicPr>
        <p:blipFill>
          <a:blip r:embed="rId2" cstate="print"/>
          <a:srcRect/>
          <a:stretch>
            <a:fillRect/>
          </a:stretch>
        </p:blipFill>
        <p:spPr>
          <a:xfrm>
            <a:off x="0" y="0"/>
            <a:ext cx="9144000" cy="6858000"/>
          </a:xfrm>
        </p:spPr>
      </p:pic>
      <p:sp>
        <p:nvSpPr>
          <p:cNvPr id="33795" name="Text Box 3"/>
          <p:cNvSpPr txBox="1">
            <a:spLocks noChangeArrowheads="1"/>
          </p:cNvSpPr>
          <p:nvPr/>
        </p:nvSpPr>
        <p:spPr bwMode="auto">
          <a:xfrm>
            <a:off x="746125" y="501650"/>
            <a:ext cx="2159566" cy="1754326"/>
          </a:xfrm>
          <a:prstGeom prst="rect">
            <a:avLst/>
          </a:prstGeom>
          <a:solidFill>
            <a:schemeClr val="tx1"/>
          </a:solidFill>
          <a:ln w="9525">
            <a:noFill/>
            <a:miter lim="800000"/>
            <a:headEnd/>
            <a:tailEnd/>
          </a:ln>
          <a:effectLst/>
        </p:spPr>
        <p:txBody>
          <a:bodyPr wrap="none">
            <a:spAutoFit/>
          </a:bodyPr>
          <a:lstStyle/>
          <a:p>
            <a:r>
              <a:rPr lang="en-US" sz="3600" b="1" dirty="0" err="1">
                <a:solidFill>
                  <a:schemeClr val="bg2"/>
                </a:solidFill>
                <a:latin typeface="Times New Roman" pitchFamily="18" charset="0"/>
                <a:cs typeface="Arial" charset="0"/>
              </a:rPr>
              <a:t>Thaksin</a:t>
            </a:r>
            <a:endParaRPr lang="en-US" sz="3600" b="1" dirty="0">
              <a:solidFill>
                <a:schemeClr val="bg2"/>
              </a:solidFill>
              <a:latin typeface="Times New Roman" pitchFamily="18" charset="0"/>
              <a:cs typeface="Arial" charset="0"/>
            </a:endParaRPr>
          </a:p>
          <a:p>
            <a:r>
              <a:rPr lang="en-US" sz="3600" b="1" dirty="0" smtClean="0">
                <a:solidFill>
                  <a:schemeClr val="bg2"/>
                </a:solidFill>
                <a:latin typeface="Times New Roman" pitchFamily="18" charset="0"/>
                <a:cs typeface="Arial" charset="0"/>
              </a:rPr>
              <a:t>Populist</a:t>
            </a:r>
            <a:endParaRPr lang="en-US" sz="3600" b="1" dirty="0">
              <a:solidFill>
                <a:schemeClr val="bg2"/>
              </a:solidFill>
              <a:latin typeface="Times New Roman" pitchFamily="18" charset="0"/>
              <a:cs typeface="Arial" charset="0"/>
            </a:endParaRPr>
          </a:p>
          <a:p>
            <a:r>
              <a:rPr lang="en-US" sz="3600" b="1" dirty="0">
                <a:solidFill>
                  <a:schemeClr val="bg2"/>
                </a:solidFill>
                <a:latin typeface="Times New Roman" pitchFamily="18" charset="0"/>
                <a:cs typeface="Arial" charset="0"/>
              </a:rPr>
              <a:t>Initiatives</a:t>
            </a:r>
            <a:endParaRPr lang="th-TH" sz="3600" b="1" dirty="0">
              <a:solidFill>
                <a:schemeClr val="bg2"/>
              </a:solidFill>
              <a:latin typeface="Times New Roman" pitchFamily="18" charset="0"/>
              <a:cs typeface="Arial"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body" idx="1"/>
          </p:nvPr>
        </p:nvSpPr>
        <p:spPr>
          <a:xfrm>
            <a:off x="457200" y="1600200"/>
            <a:ext cx="8686800" cy="4953000"/>
          </a:xfrm>
        </p:spPr>
        <p:txBody>
          <a:bodyPr/>
          <a:lstStyle/>
          <a:p>
            <a:pPr>
              <a:buFont typeface="Wingdings" pitchFamily="2" charset="2"/>
              <a:buNone/>
            </a:pPr>
            <a:r>
              <a:rPr lang="th-TH" sz="3600" b="1">
                <a:effectLst/>
                <a:latin typeface="Times New Roman" pitchFamily="18" charset="0"/>
                <a:cs typeface="Times New Roman" pitchFamily="18" charset="0"/>
              </a:rPr>
              <a:t>• </a:t>
            </a:r>
            <a:r>
              <a:rPr lang="en-US" sz="3600" b="1">
                <a:effectLst/>
                <a:latin typeface="Times New Roman" pitchFamily="18" charset="0"/>
                <a:cs typeface="Times New Roman" pitchFamily="18" charset="0"/>
              </a:rPr>
              <a:t>Claimed </a:t>
            </a:r>
            <a:r>
              <a:rPr lang="th-TH" sz="3600" b="1">
                <a:effectLst/>
                <a:latin typeface="Times New Roman" pitchFamily="18" charset="0"/>
                <a:cs typeface="Times New Roman" pitchFamily="18" charset="0"/>
              </a:rPr>
              <a:t>Output:</a:t>
            </a:r>
          </a:p>
          <a:p>
            <a:pPr>
              <a:buFont typeface="Wingdings" pitchFamily="2" charset="2"/>
              <a:buNone/>
            </a:pPr>
            <a:r>
              <a:rPr lang="th-TH" sz="3600" b="1">
                <a:effectLst/>
                <a:latin typeface="Times New Roman" pitchFamily="18" charset="0"/>
                <a:cs typeface="Times New Roman" pitchFamily="18" charset="0"/>
              </a:rPr>
              <a:t> – 6,932 products, with quality improvement &amp; guarantee.</a:t>
            </a:r>
          </a:p>
          <a:p>
            <a:pPr>
              <a:buFont typeface="Wingdings" pitchFamily="2" charset="2"/>
              <a:buNone/>
            </a:pPr>
            <a:r>
              <a:rPr lang="th-TH" sz="3600" b="1">
                <a:effectLst/>
                <a:latin typeface="Times New Roman" pitchFamily="18" charset="0"/>
                <a:cs typeface="Times New Roman" pitchFamily="18" charset="0"/>
              </a:rPr>
              <a:t> – Sales increased from 24.5 million baht in 2001 to 42.93 million baht in 2003</a:t>
            </a:r>
          </a:p>
          <a:p>
            <a:pPr>
              <a:buFont typeface="Wingdings" pitchFamily="2" charset="2"/>
              <a:buNone/>
            </a:pPr>
            <a:r>
              <a:rPr lang="th-TH" sz="3600" b="1">
                <a:effectLst/>
                <a:latin typeface="Times New Roman" pitchFamily="18" charset="0"/>
                <a:cs typeface="Times New Roman" pitchFamily="18" charset="0"/>
              </a:rPr>
              <a:t> – Job creation in 26,000 communities;</a:t>
            </a:r>
          </a:p>
          <a:p>
            <a:pPr>
              <a:buFont typeface="Wingdings" pitchFamily="2" charset="2"/>
              <a:buNone/>
            </a:pPr>
            <a:r>
              <a:rPr lang="th-TH" sz="3600" b="1">
                <a:effectLst/>
                <a:latin typeface="Times New Roman" pitchFamily="18" charset="0"/>
                <a:cs typeface="Times New Roman" pitchFamily="18" charset="0"/>
              </a:rPr>
              <a:t>• Outcome: double household income</a:t>
            </a:r>
            <a:endParaRPr lang="th-TH" sz="3600" b="1">
              <a:latin typeface="Times New Roman" pitchFamily="18" charset="0"/>
              <a:cs typeface="Times New Roman" pitchFamily="18" charset="0"/>
            </a:endParaRPr>
          </a:p>
        </p:txBody>
      </p:sp>
      <p:sp>
        <p:nvSpPr>
          <p:cNvPr id="34819" name="Text Box 3"/>
          <p:cNvSpPr txBox="1">
            <a:spLocks noChangeArrowheads="1"/>
          </p:cNvSpPr>
          <p:nvPr/>
        </p:nvSpPr>
        <p:spPr bwMode="auto">
          <a:xfrm>
            <a:off x="669925" y="601663"/>
            <a:ext cx="7788275" cy="641350"/>
          </a:xfrm>
          <a:prstGeom prst="rect">
            <a:avLst/>
          </a:prstGeom>
          <a:noFill/>
          <a:ln w="9525">
            <a:noFill/>
            <a:miter lim="800000"/>
            <a:headEnd/>
            <a:tailEnd/>
          </a:ln>
          <a:effectLst/>
        </p:spPr>
        <p:txBody>
          <a:bodyPr>
            <a:spAutoFit/>
          </a:bodyPr>
          <a:lstStyle/>
          <a:p>
            <a:pPr algn="ctr"/>
            <a:r>
              <a:rPr lang="th-TH" sz="3600" b="1">
                <a:solidFill>
                  <a:schemeClr val="hlink"/>
                </a:solidFill>
                <a:latin typeface="Times New Roman" pitchFamily="18" charset="0"/>
                <a:cs typeface="Times New Roman" pitchFamily="18" charset="0"/>
              </a:rPr>
              <a:t>One Tambon One Product (OTOP)</a:t>
            </a:r>
            <a:endParaRPr lang="th-TH" sz="4000" b="1">
              <a:solidFill>
                <a:schemeClr val="hlink"/>
              </a:solidFill>
              <a:latin typeface="Garamond" pitchFamily="18" charset="0"/>
              <a:cs typeface="Arial"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457200" y="1600200"/>
            <a:ext cx="8686800" cy="4953000"/>
          </a:xfrm>
        </p:spPr>
        <p:txBody>
          <a:bodyPr/>
          <a:lstStyle/>
          <a:p>
            <a:pPr>
              <a:lnSpc>
                <a:spcPct val="90000"/>
              </a:lnSpc>
              <a:buFont typeface="Wingdings" pitchFamily="2" charset="2"/>
              <a:buNone/>
            </a:pPr>
            <a:r>
              <a:rPr lang="th-TH" sz="3400" b="1">
                <a:effectLst/>
                <a:latin typeface="Times New Roman" pitchFamily="18" charset="0"/>
                <a:cs typeface="Times New Roman" pitchFamily="18" charset="0"/>
              </a:rPr>
              <a:t>• Beneficiaries: (</a:t>
            </a:r>
            <a:r>
              <a:rPr lang="en-US" sz="3400" b="1">
                <a:effectLst/>
                <a:latin typeface="Times New Roman" pitchFamily="18" charset="0"/>
                <a:cs typeface="Times New Roman" pitchFamily="18" charset="0"/>
              </a:rPr>
              <a:t>claimed </a:t>
            </a:r>
            <a:r>
              <a:rPr lang="th-TH" sz="3400" b="1">
                <a:effectLst/>
                <a:latin typeface="Times New Roman" pitchFamily="18" charset="0"/>
                <a:cs typeface="Times New Roman" pitchFamily="18" charset="0"/>
              </a:rPr>
              <a:t>output)</a:t>
            </a:r>
          </a:p>
          <a:p>
            <a:pPr>
              <a:lnSpc>
                <a:spcPct val="90000"/>
              </a:lnSpc>
              <a:buFont typeface="Wingdings" pitchFamily="2" charset="2"/>
              <a:buNone/>
            </a:pPr>
            <a:r>
              <a:rPr lang="th-TH" sz="3400" b="1">
                <a:effectLst/>
                <a:latin typeface="Times New Roman" pitchFamily="18" charset="0"/>
                <a:cs typeface="Times New Roman" pitchFamily="18" charset="0"/>
              </a:rPr>
              <a:t>	– Debt moratorium: 2.31 million persons, 53,000 million baht;</a:t>
            </a:r>
          </a:p>
          <a:p>
            <a:pPr>
              <a:lnSpc>
                <a:spcPct val="90000"/>
              </a:lnSpc>
              <a:buFont typeface="Wingdings" pitchFamily="2" charset="2"/>
              <a:buNone/>
            </a:pPr>
            <a:r>
              <a:rPr lang="th-TH" sz="3400" b="1">
                <a:effectLst/>
                <a:latin typeface="Times New Roman" pitchFamily="18" charset="0"/>
                <a:cs typeface="Times New Roman" pitchFamily="18" charset="0"/>
              </a:rPr>
              <a:t>	– Debt forgiveness (Hair cut and interest reduction): 4.13 million persons;</a:t>
            </a:r>
          </a:p>
          <a:p>
            <a:pPr>
              <a:lnSpc>
                <a:spcPct val="90000"/>
              </a:lnSpc>
              <a:buFont typeface="Wingdings" pitchFamily="2" charset="2"/>
              <a:buNone/>
            </a:pPr>
            <a:r>
              <a:rPr lang="th-TH" sz="3400" b="1">
                <a:effectLst/>
                <a:latin typeface="Times New Roman" pitchFamily="18" charset="0"/>
                <a:cs typeface="Times New Roman" pitchFamily="18" charset="0"/>
              </a:rPr>
              <a:t>	– Rehabilitation &amp; restructuring to improve production: 0.85 million persons;</a:t>
            </a:r>
          </a:p>
          <a:p>
            <a:pPr>
              <a:lnSpc>
                <a:spcPct val="90000"/>
              </a:lnSpc>
              <a:buFont typeface="Wingdings" pitchFamily="2" charset="2"/>
              <a:buNone/>
            </a:pPr>
            <a:r>
              <a:rPr lang="th-TH" sz="3400" b="1">
                <a:effectLst/>
                <a:latin typeface="Times New Roman" pitchFamily="18" charset="0"/>
                <a:cs typeface="Times New Roman" pitchFamily="18" charset="0"/>
              </a:rPr>
              <a:t>• Outcome: income increased </a:t>
            </a:r>
            <a:r>
              <a:rPr lang="en-US" sz="3400" b="1">
                <a:effectLst/>
                <a:latin typeface="Times New Roman" pitchFamily="18" charset="0"/>
                <a:cs typeface="Times New Roman" pitchFamily="18" charset="0"/>
              </a:rPr>
              <a:t>by </a:t>
            </a:r>
          </a:p>
          <a:p>
            <a:pPr>
              <a:lnSpc>
                <a:spcPct val="90000"/>
              </a:lnSpc>
              <a:buFont typeface="Wingdings" pitchFamily="2" charset="2"/>
              <a:buNone/>
            </a:pPr>
            <a:r>
              <a:rPr lang="en-US" sz="3400" b="1">
                <a:effectLst/>
                <a:latin typeface="Times New Roman" pitchFamily="18" charset="0"/>
                <a:cs typeface="Times New Roman" pitchFamily="18" charset="0"/>
              </a:rPr>
              <a:t>                   </a:t>
            </a:r>
            <a:r>
              <a:rPr lang="th-TH" sz="3400" b="1">
                <a:effectLst/>
                <a:latin typeface="Times New Roman" pitchFamily="18" charset="0"/>
                <a:cs typeface="Times New Roman" pitchFamily="18" charset="0"/>
              </a:rPr>
              <a:t>10,185  baht/year</a:t>
            </a:r>
            <a:r>
              <a:rPr lang="en-US" sz="3400" b="1">
                <a:effectLst/>
                <a:latin typeface="Times New Roman" pitchFamily="18" charset="0"/>
                <a:cs typeface="Times New Roman" pitchFamily="18" charset="0"/>
              </a:rPr>
              <a:t>/household</a:t>
            </a:r>
            <a:endParaRPr lang="th-TH" sz="3400" b="1">
              <a:latin typeface="Times New Roman" pitchFamily="18" charset="0"/>
              <a:cs typeface="Times New Roman" pitchFamily="18" charset="0"/>
            </a:endParaRPr>
          </a:p>
        </p:txBody>
      </p:sp>
      <p:sp>
        <p:nvSpPr>
          <p:cNvPr id="35843" name="Text Box 3"/>
          <p:cNvSpPr txBox="1">
            <a:spLocks noChangeArrowheads="1"/>
          </p:cNvSpPr>
          <p:nvPr/>
        </p:nvSpPr>
        <p:spPr bwMode="auto">
          <a:xfrm>
            <a:off x="669925" y="601663"/>
            <a:ext cx="7788275" cy="641350"/>
          </a:xfrm>
          <a:prstGeom prst="rect">
            <a:avLst/>
          </a:prstGeom>
          <a:noFill/>
          <a:ln w="9525">
            <a:noFill/>
            <a:miter lim="800000"/>
            <a:headEnd/>
            <a:tailEnd/>
          </a:ln>
          <a:effectLst/>
        </p:spPr>
        <p:txBody>
          <a:bodyPr>
            <a:spAutoFit/>
          </a:bodyPr>
          <a:lstStyle/>
          <a:p>
            <a:pPr algn="ctr"/>
            <a:r>
              <a:rPr lang="th-TH" sz="3600" b="1">
                <a:solidFill>
                  <a:schemeClr val="hlink"/>
                </a:solidFill>
                <a:latin typeface="Times New Roman" pitchFamily="18" charset="0"/>
                <a:cs typeface="Times New Roman" pitchFamily="18" charset="0"/>
              </a:rPr>
              <a:t>Debt Moratorium &amp; Debt forgiveness</a:t>
            </a:r>
            <a:endParaRPr lang="th-TH" sz="3600" b="1">
              <a:solidFill>
                <a:schemeClr val="hlink"/>
              </a:solidFill>
              <a:latin typeface="Garamond" pitchFamily="18" charset="0"/>
              <a:cs typeface="Arial"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457200" y="1600200"/>
            <a:ext cx="8077200" cy="4953000"/>
          </a:xfrm>
        </p:spPr>
        <p:txBody>
          <a:bodyPr/>
          <a:lstStyle/>
          <a:p>
            <a:pPr>
              <a:buFont typeface="Wingdings" pitchFamily="2" charset="2"/>
              <a:buNone/>
            </a:pPr>
            <a:r>
              <a:rPr lang="th-TH" sz="3600" b="1">
                <a:effectLst/>
                <a:latin typeface="Times New Roman" pitchFamily="18" charset="0"/>
                <a:cs typeface="Times New Roman" pitchFamily="18" charset="0"/>
              </a:rPr>
              <a:t>• Beneficiaries: </a:t>
            </a:r>
            <a:r>
              <a:rPr lang="th-TH" sz="3400" b="1">
                <a:effectLst/>
                <a:latin typeface="Times New Roman" pitchFamily="18" charset="0"/>
                <a:cs typeface="Times New Roman" pitchFamily="18" charset="0"/>
              </a:rPr>
              <a:t>(</a:t>
            </a:r>
            <a:r>
              <a:rPr lang="en-US" sz="3400" b="1">
                <a:effectLst/>
                <a:latin typeface="Times New Roman" pitchFamily="18" charset="0"/>
                <a:cs typeface="Times New Roman" pitchFamily="18" charset="0"/>
              </a:rPr>
              <a:t>claimed </a:t>
            </a:r>
            <a:r>
              <a:rPr lang="th-TH" sz="3400" b="1">
                <a:effectLst/>
                <a:latin typeface="Times New Roman" pitchFamily="18" charset="0"/>
                <a:cs typeface="Times New Roman" pitchFamily="18" charset="0"/>
              </a:rPr>
              <a:t>output)</a:t>
            </a:r>
            <a:endParaRPr lang="th-TH" sz="3600" b="1">
              <a:effectLst/>
              <a:latin typeface="Times New Roman" pitchFamily="18" charset="0"/>
              <a:cs typeface="Times New Roman" pitchFamily="18" charset="0"/>
            </a:endParaRPr>
          </a:p>
          <a:p>
            <a:pPr>
              <a:buFont typeface="Wingdings" pitchFamily="2" charset="2"/>
              <a:buNone/>
            </a:pPr>
            <a:r>
              <a:rPr lang="th-TH" sz="3600" b="1">
                <a:effectLst/>
                <a:latin typeface="Times New Roman" pitchFamily="18" charset="0"/>
                <a:cs typeface="Times New Roman" pitchFamily="18" charset="0"/>
              </a:rPr>
              <a:t>	– 13.9 million persons;</a:t>
            </a:r>
          </a:p>
          <a:p>
            <a:pPr>
              <a:buFont typeface="Wingdings" pitchFamily="2" charset="2"/>
              <a:buNone/>
            </a:pPr>
            <a:r>
              <a:rPr lang="th-TH" sz="3600" b="1">
                <a:effectLst/>
                <a:latin typeface="Times New Roman" pitchFamily="18" charset="0"/>
                <a:cs typeface="Times New Roman" pitchFamily="18" charset="0"/>
              </a:rPr>
              <a:t>	– Loan: 168 billion baht</a:t>
            </a:r>
          </a:p>
          <a:p>
            <a:pPr>
              <a:buFont typeface="Wingdings" pitchFamily="2" charset="2"/>
              <a:buNone/>
            </a:pPr>
            <a:r>
              <a:rPr lang="th-TH" sz="3600" b="1">
                <a:effectLst/>
                <a:latin typeface="Times New Roman" pitchFamily="18" charset="0"/>
                <a:cs typeface="Times New Roman" pitchFamily="18" charset="0"/>
              </a:rPr>
              <a:t>• Outcome:</a:t>
            </a:r>
          </a:p>
          <a:p>
            <a:pPr>
              <a:buFont typeface="Wingdings" pitchFamily="2" charset="2"/>
              <a:buNone/>
            </a:pPr>
            <a:r>
              <a:rPr lang="th-TH" sz="3600" b="1">
                <a:effectLst/>
                <a:latin typeface="Times New Roman" pitchFamily="18" charset="0"/>
                <a:cs typeface="Times New Roman" pitchFamily="18" charset="0"/>
              </a:rPr>
              <a:t>	– Reducing informal sector loan that charged extremely high interest rate;</a:t>
            </a:r>
          </a:p>
          <a:p>
            <a:pPr>
              <a:buFont typeface="Wingdings" pitchFamily="2" charset="2"/>
              <a:buNone/>
            </a:pPr>
            <a:r>
              <a:rPr lang="th-TH" sz="3600" b="1">
                <a:effectLst/>
                <a:latin typeface="Times New Roman" pitchFamily="18" charset="0"/>
                <a:cs typeface="Times New Roman" pitchFamily="18" charset="0"/>
              </a:rPr>
              <a:t>	– Income increased 5,900     </a:t>
            </a:r>
          </a:p>
          <a:p>
            <a:pPr>
              <a:buFont typeface="Wingdings" pitchFamily="2" charset="2"/>
              <a:buNone/>
            </a:pPr>
            <a:r>
              <a:rPr lang="th-TH" sz="3600" b="1">
                <a:effectLst/>
                <a:latin typeface="Times New Roman" pitchFamily="18" charset="0"/>
                <a:cs typeface="Times New Roman" pitchFamily="18" charset="0"/>
              </a:rPr>
              <a:t>         baht/year/ household</a:t>
            </a:r>
          </a:p>
        </p:txBody>
      </p:sp>
      <p:sp>
        <p:nvSpPr>
          <p:cNvPr id="36867" name="Text Box 3"/>
          <p:cNvSpPr txBox="1">
            <a:spLocks noChangeArrowheads="1"/>
          </p:cNvSpPr>
          <p:nvPr/>
        </p:nvSpPr>
        <p:spPr bwMode="auto">
          <a:xfrm>
            <a:off x="669925" y="601663"/>
            <a:ext cx="7788275" cy="701675"/>
          </a:xfrm>
          <a:prstGeom prst="rect">
            <a:avLst/>
          </a:prstGeom>
          <a:noFill/>
          <a:ln w="9525">
            <a:noFill/>
            <a:miter lim="800000"/>
            <a:headEnd/>
            <a:tailEnd/>
          </a:ln>
          <a:effectLst/>
        </p:spPr>
        <p:txBody>
          <a:bodyPr>
            <a:spAutoFit/>
          </a:bodyPr>
          <a:lstStyle/>
          <a:p>
            <a:pPr algn="ctr"/>
            <a:r>
              <a:rPr lang="th-TH" sz="4000" b="1">
                <a:solidFill>
                  <a:schemeClr val="hlink"/>
                </a:solidFill>
                <a:latin typeface="Times New Roman" pitchFamily="18" charset="0"/>
                <a:cs typeface="Times New Roman" pitchFamily="18" charset="0"/>
              </a:rPr>
              <a:t>Village &amp; Community Funds</a:t>
            </a:r>
          </a:p>
        </p:txBody>
      </p:sp>
      <p:sp>
        <p:nvSpPr>
          <p:cNvPr id="4" name="Slide Number Placeholder 3"/>
          <p:cNvSpPr>
            <a:spLocks noGrp="1"/>
          </p:cNvSpPr>
          <p:nvPr>
            <p:ph type="sldNum" sz="quarter" idx="11"/>
          </p:nvPr>
        </p:nvSpPr>
        <p:spPr/>
        <p:txBody>
          <a:bodyPr/>
          <a:lstStyle/>
          <a:p>
            <a:fld id="{C2F49350-F877-4BA3-B035-E5C399F533C4}" type="slidenum">
              <a:rPr lang="en-US" smtClean="0"/>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a:buNone/>
            </a:pPr>
            <a:r>
              <a:rPr lang="en-US"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Criticisms:</a:t>
            </a:r>
          </a:p>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Too political, vote-buying</a:t>
            </a:r>
          </a:p>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Spoil the poor, encourage lack of  financial discipline</a:t>
            </a:r>
          </a:p>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Reach the “really poor”?</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a:buNone/>
            </a:pPr>
            <a:r>
              <a:rPr lang="en-US"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Criticisms:</a:t>
            </a:r>
          </a:p>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Corruption</a:t>
            </a:r>
          </a:p>
          <a:p>
            <a:r>
              <a:rPr lang="en-US" sz="4400" b="1" dirty="0" smtClean="0">
                <a:latin typeface="Times New Roman" pitchFamily="18" charset="0"/>
                <a:cs typeface="Times New Roman" pitchFamily="18" charset="0"/>
              </a:rPr>
              <a:t> Not fiscally transparent, avoiding scrutiny by parliament</a:t>
            </a:r>
          </a:p>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Fiscal burden, not sustainable</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Increasing “populist” trend in the last election (2011) </a:t>
            </a:r>
          </a:p>
          <a:p>
            <a:r>
              <a:rPr lang="en-US" sz="4400" b="1" dirty="0" smtClean="0">
                <a:latin typeface="Times New Roman" pitchFamily="18" charset="0"/>
                <a:cs typeface="Times New Roman" pitchFamily="18" charset="0"/>
              </a:rPr>
              <a:t> All political parties adopted “populist” campaign : </a:t>
            </a:r>
            <a:r>
              <a:rPr lang="en-US" sz="3600" b="1" dirty="0" smtClean="0">
                <a:latin typeface="Times New Roman" pitchFamily="18" charset="0"/>
                <a:cs typeface="Times New Roman" pitchFamily="18" charset="0"/>
              </a:rPr>
              <a:t>subsidies on oil, electricity, bus, train; increasing minimum wage; lower taxes; more village fund; women development fund, etc.</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r>
              <a:rPr lang="en-US" sz="4800" dirty="0" smtClean="0">
                <a:solidFill>
                  <a:srgbClr val="FFFF00"/>
                </a:solidFill>
                <a:latin typeface="Times New Roman" pitchFamily="18" charset="0"/>
                <a:cs typeface="Times New Roman" pitchFamily="18" charset="0"/>
              </a:rPr>
              <a:t>Policy Alternatives for Poverty Reduction (by TDRI, 2009)</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a:buNone/>
            </a:pPr>
            <a:r>
              <a:rPr lang="en-US" sz="4400" b="1" dirty="0" smtClean="0">
                <a:latin typeface="Times New Roman" pitchFamily="18" charset="0"/>
                <a:cs typeface="Times New Roman" pitchFamily="18" charset="0"/>
              </a:rPr>
              <a:t> </a:t>
            </a:r>
            <a:endParaRPr lang="en-US" sz="4400" b="1" dirty="0" smtClean="0">
              <a:latin typeface="Times New Roman" pitchFamily="18" charset="0"/>
              <a:cs typeface="Times New Roman" pitchFamily="18" charset="0"/>
            </a:endParaRPr>
          </a:p>
          <a:p>
            <a:r>
              <a:rPr lang="en-US" sz="4400" b="1" dirty="0" smtClean="0">
                <a:latin typeface="Times New Roman" pitchFamily="18" charset="0"/>
                <a:cs typeface="Times New Roman" pitchFamily="18" charset="0"/>
              </a:rPr>
              <a:t> Three alternatives: </a:t>
            </a:r>
          </a:p>
          <a:p>
            <a:pPr lvl="2"/>
            <a:r>
              <a:rPr lang="en-US" sz="36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Liberalism </a:t>
            </a:r>
          </a:p>
          <a:p>
            <a:pPr lvl="2"/>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Populism and </a:t>
            </a:r>
          </a:p>
          <a:p>
            <a:pPr lvl="2"/>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Welfare State</a:t>
            </a:r>
          </a:p>
        </p:txBody>
      </p:sp>
      <p:sp>
        <p:nvSpPr>
          <p:cNvPr id="4" name="Slide Number Placeholder 3"/>
          <p:cNvSpPr>
            <a:spLocks noGrp="1"/>
          </p:cNvSpPr>
          <p:nvPr>
            <p:ph type="sldNum" sz="quarter" idx="11"/>
          </p:nvPr>
        </p:nvSpPr>
        <p:spPr/>
        <p:txBody>
          <a:bodyPr/>
          <a:lstStyle/>
          <a:p>
            <a:fld id="{C2F49350-F877-4BA3-B035-E5C399F533C4}" type="slidenum">
              <a:rPr lang="en-US" smtClean="0"/>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r>
              <a:rPr lang="en-US" sz="4400" b="1" dirty="0" smtClean="0">
                <a:latin typeface="Times New Roman" pitchFamily="18" charset="0"/>
                <a:cs typeface="Times New Roman" pitchFamily="18" charset="0"/>
              </a:rPr>
              <a:t> Liberalism, free enterprise: promote market mechanism, with no specific objective on poverty and distribution, but expect poverty declines with economic growth</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48</a:t>
            </a:fld>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r>
              <a:rPr lang="en-US" sz="4400" b="1" dirty="0" smtClean="0">
                <a:latin typeface="Times New Roman" pitchFamily="18" charset="0"/>
                <a:cs typeface="Times New Roman" pitchFamily="18" charset="0"/>
              </a:rPr>
              <a:t> Populism: </a:t>
            </a:r>
          </a:p>
          <a:p>
            <a:pPr>
              <a:buNone/>
            </a:pPr>
            <a:r>
              <a:rPr lang="en-US"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Mainly to gain votes by giving “assistance” to the “grass roots”, relying on both budget and extra-budget spending, creating long term burden, but no clear impact on poverty</a:t>
            </a:r>
            <a:endParaRPr lang="en-US" b="1" dirty="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r>
              <a:rPr lang="en-US" sz="4400" b="1" dirty="0" smtClean="0">
                <a:latin typeface="Times New Roman" pitchFamily="18" charset="0"/>
                <a:cs typeface="Times New Roman" pitchFamily="18" charset="0"/>
              </a:rPr>
              <a:t> Welfare State: </a:t>
            </a:r>
          </a:p>
          <a:p>
            <a:pPr marL="682625" indent="-682625">
              <a:buNone/>
            </a:pPr>
            <a:r>
              <a:rPr lang="en-US" sz="44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Government’s role in providing systematic, comprehensive and continuous welfare to the population, including child birth, sickness, unemployment, old age, disabilities and other risks</a:t>
            </a:r>
            <a:endParaRPr lang="en-US" sz="4400" b="1" dirty="0" smtClean="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r>
              <a:rPr lang="en-US" sz="4400" b="1" dirty="0" smtClean="0">
                <a:latin typeface="Times New Roman" pitchFamily="18" charset="0"/>
                <a:cs typeface="Times New Roman" pitchFamily="18" charset="0"/>
              </a:rPr>
              <a:t> Welfare State: </a:t>
            </a:r>
          </a:p>
          <a:p>
            <a:pPr marL="1082675" lvl="1" indent="-682625"/>
            <a:r>
              <a:rPr lang="en-US" sz="3600" b="1" dirty="0" smtClean="0">
                <a:latin typeface="Times New Roman" pitchFamily="18" charset="0"/>
                <a:cs typeface="Times New Roman" pitchFamily="18" charset="0"/>
              </a:rPr>
              <a:t>“Social safety net”, based on the “From Womb to Tomb” concept by Dr. </a:t>
            </a:r>
            <a:r>
              <a:rPr lang="en-US" sz="3600" b="1" dirty="0" err="1" smtClean="0">
                <a:latin typeface="Times New Roman" pitchFamily="18" charset="0"/>
                <a:cs typeface="Times New Roman" pitchFamily="18" charset="0"/>
              </a:rPr>
              <a:t>Puey</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Ungpakorn</a:t>
            </a:r>
            <a:endParaRPr lang="en-US" sz="3600" b="1" dirty="0" smtClean="0">
              <a:latin typeface="Times New Roman" pitchFamily="18" charset="0"/>
              <a:cs typeface="Times New Roman" pitchFamily="18" charset="0"/>
            </a:endParaRPr>
          </a:p>
          <a:p>
            <a:pPr marL="1082675" lvl="1" indent="-682625"/>
            <a:r>
              <a:rPr lang="en-US" sz="3600" b="1" dirty="0" smtClean="0">
                <a:latin typeface="Times New Roman" pitchFamily="18" charset="0"/>
                <a:cs typeface="Times New Roman" pitchFamily="18" charset="0"/>
              </a:rPr>
              <a:t>Need very high welfare expenditure by government (through social security payments and taxes)</a:t>
            </a:r>
            <a:endParaRPr lang="en-US" sz="4000" b="1" dirty="0" smtClean="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2" cstate="print"/>
          <a:srcRect/>
          <a:stretch>
            <a:fillRect/>
          </a:stretch>
        </p:blipFill>
        <p:spPr bwMode="auto">
          <a:xfrm>
            <a:off x="228600" y="533400"/>
            <a:ext cx="8610600" cy="5257800"/>
          </a:xfrm>
          <a:prstGeom prst="rect">
            <a:avLst/>
          </a:prstGeom>
          <a:noFill/>
          <a:ln w="9525">
            <a:noFill/>
            <a:miter lim="800000"/>
            <a:headEnd/>
            <a:tailEnd/>
          </a:ln>
          <a:effectLst/>
        </p:spPr>
      </p:pic>
      <p:sp>
        <p:nvSpPr>
          <p:cNvPr id="8" name="Slide Number Placeholder 7"/>
          <p:cNvSpPr>
            <a:spLocks noGrp="1"/>
          </p:cNvSpPr>
          <p:nvPr>
            <p:ph type="sldNum" sz="quarter" idx="11"/>
          </p:nvPr>
        </p:nvSpPr>
        <p:spPr/>
        <p:txBody>
          <a:bodyPr/>
          <a:lstStyle/>
          <a:p>
            <a:fld id="{0955800D-C53E-4127-8EE6-5963A2A6CB7D}" type="slidenum">
              <a:rPr lang="en-US" smtClean="0"/>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2" cstate="print"/>
          <a:srcRect/>
          <a:stretch>
            <a:fillRect/>
          </a:stretch>
        </p:blipFill>
        <p:spPr bwMode="auto">
          <a:xfrm>
            <a:off x="228600" y="533400"/>
            <a:ext cx="8763000" cy="5410200"/>
          </a:xfrm>
          <a:prstGeom prst="rect">
            <a:avLst/>
          </a:prstGeom>
          <a:noFill/>
          <a:ln w="9525">
            <a:noFill/>
            <a:miter lim="800000"/>
            <a:headEnd/>
            <a:tailEnd/>
          </a:ln>
          <a:effectLst/>
        </p:spPr>
      </p:pic>
      <p:sp>
        <p:nvSpPr>
          <p:cNvPr id="3" name="Slide Number Placeholder 2"/>
          <p:cNvSpPr>
            <a:spLocks noGrp="1"/>
          </p:cNvSpPr>
          <p:nvPr>
            <p:ph type="sldNum" sz="quarter" idx="11"/>
          </p:nvPr>
        </p:nvSpPr>
        <p:spPr/>
        <p:txBody>
          <a:bodyPr/>
          <a:lstStyle/>
          <a:p>
            <a:fld id="{0955800D-C53E-4127-8EE6-5963A2A6CB7D}" type="slidenum">
              <a:rPr lang="en-US" smtClean="0"/>
              <a:pPr/>
              <a:t>53</a:t>
            </a:fld>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p:cNvPicPr>
            <a:picLocks noChangeAspect="1" noChangeArrowheads="1"/>
          </p:cNvPicPr>
          <p:nvPr/>
        </p:nvPicPr>
        <p:blipFill>
          <a:blip r:embed="rId2" cstate="print"/>
          <a:srcRect/>
          <a:stretch>
            <a:fillRect/>
          </a:stretch>
        </p:blipFill>
        <p:spPr bwMode="auto">
          <a:xfrm>
            <a:off x="228600" y="533400"/>
            <a:ext cx="8763000" cy="5486400"/>
          </a:xfrm>
          <a:prstGeom prst="rect">
            <a:avLst/>
          </a:prstGeom>
          <a:noFill/>
          <a:ln w="9525">
            <a:noFill/>
            <a:miter lim="800000"/>
            <a:headEnd/>
            <a:tailEnd/>
          </a:ln>
          <a:effectLst/>
        </p:spPr>
      </p:pic>
      <p:sp>
        <p:nvSpPr>
          <p:cNvPr id="4" name="Slide Number Placeholder 3"/>
          <p:cNvSpPr>
            <a:spLocks noGrp="1"/>
          </p:cNvSpPr>
          <p:nvPr>
            <p:ph type="sldNum" sz="quarter" idx="11"/>
          </p:nvPr>
        </p:nvSpPr>
        <p:spPr/>
        <p:txBody>
          <a:bodyPr/>
          <a:lstStyle/>
          <a:p>
            <a:fld id="{0955800D-C53E-4127-8EE6-5963A2A6CB7D}" type="slidenum">
              <a:rPr lang="en-US" smtClean="0"/>
              <a:pPr/>
              <a:t>54</a:t>
            </a:fld>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cstate="print"/>
          <a:srcRect/>
          <a:stretch>
            <a:fillRect/>
          </a:stretch>
        </p:blipFill>
        <p:spPr bwMode="auto">
          <a:xfrm>
            <a:off x="228600" y="304800"/>
            <a:ext cx="8610600" cy="5791200"/>
          </a:xfrm>
          <a:prstGeom prst="rect">
            <a:avLst/>
          </a:prstGeom>
          <a:noFill/>
          <a:ln w="9525">
            <a:noFill/>
            <a:miter lim="800000"/>
            <a:headEnd/>
            <a:tailEnd/>
          </a:ln>
          <a:effectLst/>
        </p:spPr>
      </p:pic>
      <p:sp>
        <p:nvSpPr>
          <p:cNvPr id="3" name="Slide Number Placeholder 2"/>
          <p:cNvSpPr>
            <a:spLocks noGrp="1"/>
          </p:cNvSpPr>
          <p:nvPr>
            <p:ph type="sldNum" sz="quarter" idx="11"/>
          </p:nvPr>
        </p:nvSpPr>
        <p:spPr/>
        <p:txBody>
          <a:bodyPr/>
          <a:lstStyle/>
          <a:p>
            <a:fld id="{0955800D-C53E-4127-8EE6-5963A2A6CB7D}" type="slidenum">
              <a:rPr lang="en-US" smtClean="0"/>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3"/>
          <p:cNvPicPr>
            <a:picLocks noChangeAspect="1" noChangeArrowheads="1"/>
          </p:cNvPicPr>
          <p:nvPr/>
        </p:nvPicPr>
        <p:blipFill>
          <a:blip r:embed="rId2" cstate="print"/>
          <a:srcRect/>
          <a:stretch>
            <a:fillRect/>
          </a:stretch>
        </p:blipFill>
        <p:spPr bwMode="auto">
          <a:xfrm>
            <a:off x="152400" y="304800"/>
            <a:ext cx="8839200" cy="5867400"/>
          </a:xfrm>
          <a:prstGeom prst="rect">
            <a:avLst/>
          </a:prstGeom>
          <a:noFill/>
          <a:ln w="9525">
            <a:noFill/>
            <a:miter lim="800000"/>
            <a:headEnd/>
            <a:tailEnd/>
          </a:ln>
          <a:effectLst/>
        </p:spPr>
      </p:pic>
      <p:sp>
        <p:nvSpPr>
          <p:cNvPr id="4" name="Slide Number Placeholder 3"/>
          <p:cNvSpPr>
            <a:spLocks noGrp="1"/>
          </p:cNvSpPr>
          <p:nvPr>
            <p:ph type="sldNum" sz="quarter" idx="11"/>
          </p:nvPr>
        </p:nvSpPr>
        <p:spPr/>
        <p:txBody>
          <a:bodyPr/>
          <a:lstStyle/>
          <a:p>
            <a:fld id="{0955800D-C53E-4127-8EE6-5963A2A6CB7D}" type="slidenum">
              <a:rPr lang="en-US" smtClean="0"/>
              <a:pPr/>
              <a:t>56</a:t>
            </a:fld>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3" cstate="print"/>
          <a:srcRect/>
          <a:stretch>
            <a:fillRect/>
          </a:stretch>
        </p:blipFill>
        <p:spPr bwMode="auto">
          <a:xfrm>
            <a:off x="152400" y="304800"/>
            <a:ext cx="8839200" cy="5867400"/>
          </a:xfrm>
          <a:prstGeom prst="rect">
            <a:avLst/>
          </a:prstGeom>
          <a:noFill/>
          <a:ln w="9525">
            <a:noFill/>
            <a:miter lim="800000"/>
            <a:headEnd/>
            <a:tailEnd/>
          </a:ln>
          <a:effectLst/>
        </p:spPr>
      </p:pic>
      <p:sp>
        <p:nvSpPr>
          <p:cNvPr id="3" name="Slide Number Placeholder 2"/>
          <p:cNvSpPr>
            <a:spLocks noGrp="1"/>
          </p:cNvSpPr>
          <p:nvPr>
            <p:ph type="sldNum" sz="quarter" idx="11"/>
          </p:nvPr>
        </p:nvSpPr>
        <p:spPr/>
        <p:txBody>
          <a:bodyPr/>
          <a:lstStyle/>
          <a:p>
            <a:fld id="{0955800D-C53E-4127-8EE6-5963A2A6CB7D}" type="slidenum">
              <a:rPr lang="en-US" smtClean="0"/>
              <a:pPr/>
              <a:t>57</a:t>
            </a:fld>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r>
              <a:rPr lang="en-US" sz="4400" b="1" dirty="0" smtClean="0">
                <a:latin typeface="Times New Roman" pitchFamily="18" charset="0"/>
                <a:cs typeface="Times New Roman" pitchFamily="18" charset="0"/>
              </a:rPr>
              <a:t> TDRI Suggestions: </a:t>
            </a:r>
          </a:p>
          <a:p>
            <a:pPr marL="1082675" lvl="1" indent="-682625"/>
            <a:r>
              <a:rPr lang="en-US" sz="3600" b="1" dirty="0" smtClean="0">
                <a:latin typeface="Times New Roman" pitchFamily="18" charset="0"/>
                <a:cs typeface="Times New Roman" pitchFamily="18" charset="0"/>
              </a:rPr>
              <a:t>A mixture of the three alternatives</a:t>
            </a:r>
          </a:p>
          <a:p>
            <a:pPr marL="1082675" lvl="1" indent="-682625"/>
            <a:r>
              <a:rPr lang="en-US" sz="3600" b="1" dirty="0" smtClean="0">
                <a:latin typeface="Times New Roman" pitchFamily="18" charset="0"/>
                <a:cs typeface="Times New Roman" pitchFamily="18" charset="0"/>
              </a:rPr>
              <a:t>Rely mainly on the Welfare State</a:t>
            </a:r>
          </a:p>
          <a:p>
            <a:pPr marL="1082675" lvl="1" indent="-682625"/>
            <a:r>
              <a:rPr lang="en-US" sz="3600" b="1" dirty="0" smtClean="0">
                <a:latin typeface="Times New Roman" pitchFamily="18" charset="0"/>
                <a:cs typeface="Times New Roman" pitchFamily="18" charset="0"/>
              </a:rPr>
              <a:t>Foster Liberalism to create growth and enough resources for poverty reduction</a:t>
            </a:r>
          </a:p>
          <a:p>
            <a:pPr marL="1082675" lvl="1" indent="-682625"/>
            <a:r>
              <a:rPr lang="en-US" sz="3600" b="1" dirty="0" smtClean="0">
                <a:latin typeface="Times New Roman" pitchFamily="18" charset="0"/>
                <a:cs typeface="Times New Roman" pitchFamily="18" charset="0"/>
              </a:rPr>
              <a:t>Use Populism in market failure cases</a:t>
            </a:r>
            <a:endParaRPr lang="en-US" sz="4000" b="1" dirty="0" smtClean="0">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r>
              <a:rPr lang="en-US" sz="4800" dirty="0" smtClean="0">
                <a:solidFill>
                  <a:srgbClr val="FFFF00"/>
                </a:solidFill>
                <a:latin typeface="Times New Roman" pitchFamily="18" charset="0"/>
                <a:cs typeface="Times New Roman" pitchFamily="18" charset="0"/>
              </a:rPr>
              <a:t>TDRI Policy </a:t>
            </a:r>
            <a:r>
              <a:rPr lang="en-US" sz="4800" dirty="0" smtClean="0">
                <a:solidFill>
                  <a:srgbClr val="FFFF00"/>
                </a:solidFill>
                <a:latin typeface="Times New Roman" pitchFamily="18" charset="0"/>
                <a:cs typeface="Times New Roman" pitchFamily="18" charset="0"/>
              </a:rPr>
              <a:t>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r>
              <a:rPr lang="en-US" sz="4400" b="1" dirty="0" smtClean="0">
                <a:latin typeface="Times New Roman" pitchFamily="18" charset="0"/>
                <a:cs typeface="Times New Roman" pitchFamily="18" charset="0"/>
              </a:rPr>
              <a:t> TDRI Suggestions: </a:t>
            </a:r>
          </a:p>
          <a:p>
            <a:pPr marL="1082675" lvl="1" indent="-682625"/>
            <a:r>
              <a:rPr lang="en-US" sz="3600" b="1" dirty="0" smtClean="0">
                <a:latin typeface="Times New Roman" pitchFamily="18" charset="0"/>
                <a:cs typeface="Times New Roman" pitchFamily="18" charset="0"/>
              </a:rPr>
              <a:t>Targets for the poor should be clearly defined:</a:t>
            </a:r>
          </a:p>
          <a:p>
            <a:pPr marL="1482725" lvl="2" indent="-682625">
              <a:buFont typeface="Wingdings" pitchFamily="2" charset="2"/>
              <a:buChar char="v"/>
            </a:pP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Temporary poor (Use Welfare State)</a:t>
            </a:r>
          </a:p>
          <a:p>
            <a:pPr marL="1482725" lvl="2" indent="-682625">
              <a:buFont typeface="Wingdings" pitchFamily="2" charset="2"/>
              <a:buChar char="v"/>
            </a:pPr>
            <a:r>
              <a:rPr lang="en-US" sz="3600" b="1" dirty="0" smtClean="0">
                <a:latin typeface="Times New Roman" pitchFamily="18" charset="0"/>
                <a:cs typeface="Times New Roman" pitchFamily="18" charset="0"/>
              </a:rPr>
              <a:t>Structural poor e.g. old, disability </a:t>
            </a:r>
            <a:r>
              <a:rPr lang="en-US" sz="3600" b="1" dirty="0" smtClean="0">
                <a:latin typeface="Times New Roman" pitchFamily="18" charset="0"/>
                <a:cs typeface="Times New Roman" pitchFamily="18" charset="0"/>
              </a:rPr>
              <a:t>(Use Welfare State</a:t>
            </a:r>
            <a:r>
              <a:rPr lang="en-US" sz="3600" b="1" dirty="0" smtClean="0">
                <a:latin typeface="Times New Roman" pitchFamily="18" charset="0"/>
                <a:cs typeface="Times New Roman" pitchFamily="18" charset="0"/>
              </a:rPr>
              <a:t>)</a:t>
            </a:r>
          </a:p>
          <a:p>
            <a:pPr marL="1482725" lvl="2" indent="-682625">
              <a:buFont typeface="Wingdings" pitchFamily="2" charset="2"/>
              <a:buChar char="v"/>
            </a:pPr>
            <a:r>
              <a:rPr lang="en-US" sz="3600" b="1" dirty="0" smtClean="0">
                <a:latin typeface="Times New Roman" pitchFamily="18" charset="0"/>
                <a:cs typeface="Times New Roman" pitchFamily="18" charset="0"/>
              </a:rPr>
              <a:t>Chronic poor (Use Populism)</a:t>
            </a:r>
          </a:p>
        </p:txBody>
      </p:sp>
      <p:sp>
        <p:nvSpPr>
          <p:cNvPr id="4" name="Slide Number Placeholder 3"/>
          <p:cNvSpPr>
            <a:spLocks noGrp="1"/>
          </p:cNvSpPr>
          <p:nvPr>
            <p:ph type="sldNum" sz="quarter" idx="11"/>
          </p:nvPr>
        </p:nvSpPr>
        <p:spPr/>
        <p:txBody>
          <a:bodyPr/>
          <a:lstStyle/>
          <a:p>
            <a:fld id="{C2F49350-F877-4BA3-B035-E5C399F533C4}" type="slidenum">
              <a:rPr lang="en-US" smtClean="0"/>
              <a:pPr/>
              <a:t>59</a:t>
            </a:fld>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457200" y="1600200"/>
            <a:ext cx="8077200" cy="4953000"/>
          </a:xfrm>
        </p:spPr>
        <p:txBody>
          <a:bodyPr/>
          <a:lstStyle/>
          <a:p>
            <a:pPr>
              <a:buFont typeface="Wingdings" pitchFamily="2" charset="2"/>
              <a:buNone/>
            </a:pPr>
            <a:r>
              <a:rPr lang="th-TH" sz="3600" b="1">
                <a:effectLst/>
                <a:latin typeface="Times New Roman" pitchFamily="18" charset="0"/>
                <a:cs typeface="Times New Roman" pitchFamily="18" charset="0"/>
              </a:rPr>
              <a:t>• </a:t>
            </a:r>
            <a:r>
              <a:rPr lang="en-US" sz="3600" b="1">
                <a:effectLst/>
                <a:latin typeface="Times New Roman" pitchFamily="18" charset="0"/>
                <a:cs typeface="Angsana New" pitchFamily="18" charset="-34"/>
              </a:rPr>
              <a:t>A concept (philosophy) proposed by the King</a:t>
            </a:r>
            <a:endParaRPr lang="th-TH" sz="3600" b="1">
              <a:effectLst/>
              <a:latin typeface="Times New Roman" pitchFamily="18" charset="0"/>
              <a:cs typeface="Times New Roman" pitchFamily="18" charset="0"/>
            </a:endParaRPr>
          </a:p>
          <a:p>
            <a:pPr>
              <a:buFont typeface="Wingdings" pitchFamily="2" charset="2"/>
              <a:buNone/>
            </a:pPr>
            <a:r>
              <a:rPr lang="th-TH" sz="3600" b="1">
                <a:effectLst/>
                <a:latin typeface="Times New Roman" pitchFamily="18" charset="0"/>
                <a:cs typeface="Times New Roman" pitchFamily="18" charset="0"/>
              </a:rPr>
              <a:t>• </a:t>
            </a:r>
            <a:r>
              <a:rPr lang="en-US" sz="3600" b="1">
                <a:effectLst/>
                <a:latin typeface="Times New Roman" pitchFamily="18" charset="0"/>
                <a:cs typeface="Times New Roman" pitchFamily="18" charset="0"/>
              </a:rPr>
              <a:t>3 </a:t>
            </a:r>
            <a:r>
              <a:rPr lang="en-US" sz="3600" b="1">
                <a:effectLst/>
                <a:latin typeface="Times New Roman" pitchFamily="18" charset="0"/>
                <a:cs typeface="Angsana New" pitchFamily="18" charset="-34"/>
              </a:rPr>
              <a:t>middle paths +  2 conditions</a:t>
            </a:r>
          </a:p>
          <a:p>
            <a:pPr>
              <a:buFont typeface="Wingdings" pitchFamily="2" charset="2"/>
              <a:buNone/>
            </a:pPr>
            <a:r>
              <a:rPr lang="en-US" sz="3600" b="1">
                <a:effectLst/>
                <a:latin typeface="Times New Roman" pitchFamily="18" charset="0"/>
                <a:cs typeface="Angsana New" pitchFamily="18" charset="-34"/>
              </a:rPr>
              <a:t>   Middle paths: moderation, rationality (reasonableness), and self-immunity</a:t>
            </a:r>
          </a:p>
          <a:p>
            <a:pPr>
              <a:buFont typeface="Wingdings" pitchFamily="2" charset="2"/>
              <a:buNone/>
            </a:pPr>
            <a:r>
              <a:rPr lang="en-US" sz="3600" b="1">
                <a:effectLst/>
                <a:latin typeface="Times New Roman" pitchFamily="18" charset="0"/>
                <a:cs typeface="Angsana New" pitchFamily="18" charset="-34"/>
              </a:rPr>
              <a:t>	Conditions: knowledge and morality</a:t>
            </a:r>
            <a:endParaRPr lang="th-TH" sz="3600" b="1">
              <a:effectLst/>
              <a:latin typeface="Times New Roman" pitchFamily="18" charset="0"/>
              <a:cs typeface="Angsana New" pitchFamily="18" charset="-34"/>
            </a:endParaRPr>
          </a:p>
        </p:txBody>
      </p:sp>
      <p:sp>
        <p:nvSpPr>
          <p:cNvPr id="38915" name="Text Box 3"/>
          <p:cNvSpPr txBox="1">
            <a:spLocks noChangeArrowheads="1"/>
          </p:cNvSpPr>
          <p:nvPr/>
        </p:nvSpPr>
        <p:spPr bwMode="auto">
          <a:xfrm>
            <a:off x="669925" y="601663"/>
            <a:ext cx="7788275" cy="701675"/>
          </a:xfrm>
          <a:prstGeom prst="rect">
            <a:avLst/>
          </a:prstGeom>
          <a:noFill/>
          <a:ln w="9525">
            <a:noFill/>
            <a:miter lim="800000"/>
            <a:headEnd/>
            <a:tailEnd/>
          </a:ln>
          <a:effectLst/>
        </p:spPr>
        <p:txBody>
          <a:bodyPr>
            <a:spAutoFit/>
          </a:bodyPr>
          <a:lstStyle/>
          <a:p>
            <a:pPr algn="ctr"/>
            <a:r>
              <a:rPr lang="en-US" sz="4000" b="1">
                <a:solidFill>
                  <a:schemeClr val="hlink"/>
                </a:solidFill>
                <a:latin typeface="Times New Roman" pitchFamily="18" charset="0"/>
                <a:cs typeface="Times New Roman" pitchFamily="18" charset="0"/>
              </a:rPr>
              <a:t>Sufficiency Economy</a:t>
            </a:r>
            <a:endParaRPr lang="th-TH" sz="4000" b="1">
              <a:solidFill>
                <a:schemeClr val="hlink"/>
              </a:solidFill>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C2F49350-F877-4BA3-B035-E5C399F533C4}" type="slidenum">
              <a:rPr lang="en-US" smtClean="0"/>
              <a:pPr/>
              <a:t>60</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Arial"/>
      </a:majorFont>
      <a:minorFont>
        <a:latin typeface="Garamond"/>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2023</Words>
  <Application>Microsoft Office PowerPoint</Application>
  <PresentationFormat>On-screen Show (4:3)</PresentationFormat>
  <Paragraphs>966</Paragraphs>
  <Slides>60</Slides>
  <Notes>1</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Stream</vt:lpstr>
      <vt:lpstr>B. Income Distribution</vt:lpstr>
      <vt:lpstr>B. Income Distribution</vt:lpstr>
      <vt:lpstr>B. Income Distribution</vt:lpstr>
      <vt:lpstr>Measurement of income inequality</vt:lpstr>
      <vt:lpstr>Gini Ratio or Gini Coefficient</vt:lpstr>
      <vt:lpstr>Gini Ratio or Gini Coefficient</vt:lpstr>
      <vt:lpstr>Slide 7</vt:lpstr>
      <vt:lpstr>Slide 8</vt:lpstr>
      <vt:lpstr>The Kuznets Hypothesis</vt:lpstr>
      <vt:lpstr>The Kuznets Hypothesis</vt:lpstr>
      <vt:lpstr>Kuznets Curve</vt:lpstr>
      <vt:lpstr>Income Inequality in Thailand</vt:lpstr>
      <vt:lpstr>Slide 13</vt:lpstr>
      <vt:lpstr>Slide 14</vt:lpstr>
      <vt:lpstr>Slide 15</vt:lpstr>
      <vt:lpstr>Income Inequality in Thailand</vt:lpstr>
      <vt:lpstr>Kuznets Curve and Thai Development</vt:lpstr>
      <vt:lpstr>Kuznets Curve and Thai Development</vt:lpstr>
      <vt:lpstr>Slide 19</vt:lpstr>
      <vt:lpstr>Slide 20</vt:lpstr>
      <vt:lpstr>International Comparison</vt:lpstr>
      <vt:lpstr>C. Policies Affecting Poverty</vt:lpstr>
      <vt:lpstr>C. Policies Affecting Poverty</vt:lpstr>
      <vt:lpstr>C. Policies Affecting Poverty</vt:lpstr>
      <vt:lpstr>C. Policies Affecting Poverty</vt:lpstr>
      <vt:lpstr>C. Policies Affecting Poverty</vt:lpstr>
      <vt:lpstr>C. Policies Affecting Poverty</vt:lpstr>
      <vt:lpstr>Slide 28</vt:lpstr>
      <vt:lpstr>Past Policies Affecting Poverty in Thailand</vt:lpstr>
      <vt:lpstr>Slide 30</vt:lpstr>
      <vt:lpstr>Slide 31</vt:lpstr>
      <vt:lpstr>Slide 32</vt:lpstr>
      <vt:lpstr>Slide 33</vt:lpstr>
      <vt:lpstr>Slide 34</vt:lpstr>
      <vt:lpstr>Slide 35</vt:lpstr>
      <vt:lpstr>Slide 36</vt:lpstr>
      <vt:lpstr>Slide 37</vt:lpstr>
      <vt:lpstr>Slide 38</vt:lpstr>
      <vt:lpstr>Thaksin’s Populist Policy for the Poor (2001 – 2006)</vt:lpstr>
      <vt:lpstr>Slide 40</vt:lpstr>
      <vt:lpstr>Slide 41</vt:lpstr>
      <vt:lpstr>Slide 42</vt:lpstr>
      <vt:lpstr>Slide 43</vt:lpstr>
      <vt:lpstr>Thaksin’s Populist Policy</vt:lpstr>
      <vt:lpstr>Thaksin’s Populist Policy</vt:lpstr>
      <vt:lpstr>Thaksin’s Populist Policy</vt:lpstr>
      <vt:lpstr>Policy Alternatives for Poverty Reduction (by TDRI, 2009)</vt:lpstr>
      <vt:lpstr>TDRI Policy Alternatives</vt:lpstr>
      <vt:lpstr>TDRI Policy Alternatives</vt:lpstr>
      <vt:lpstr>TDRI Policy Alternatives</vt:lpstr>
      <vt:lpstr>TDRI Policy Alternatives</vt:lpstr>
      <vt:lpstr>Slide 52</vt:lpstr>
      <vt:lpstr>Slide 53</vt:lpstr>
      <vt:lpstr>Slide 54</vt:lpstr>
      <vt:lpstr>Slide 55</vt:lpstr>
      <vt:lpstr>Slide 56</vt:lpstr>
      <vt:lpstr>Slide 57</vt:lpstr>
      <vt:lpstr>TDRI Policy Alternatives</vt:lpstr>
      <vt:lpstr>TDRI Policy Alternatives</vt:lpstr>
      <vt:lpstr>Slide 60</vt:lpstr>
    </vt:vector>
  </TitlesOfParts>
  <Company>economic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 Income Distribution</dc:title>
  <dc:creator>praipol</dc:creator>
  <cp:lastModifiedBy>user</cp:lastModifiedBy>
  <cp:revision>12</cp:revision>
  <dcterms:created xsi:type="dcterms:W3CDTF">2008-03-11T09:16:52Z</dcterms:created>
  <dcterms:modified xsi:type="dcterms:W3CDTF">2012-04-16T06:38:55Z</dcterms:modified>
</cp:coreProperties>
</file>